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5"/>
  </p:notesMasterIdLst>
  <p:sldIdLst>
    <p:sldId id="256"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7772400" cy="10058400"/>
  <p:notesSz cx="6858000" cy="9144000"/>
  <p:embeddedFontLst>
    <p:embeddedFont>
      <p:font typeface="Helvetica Neue" panose="020B060402020202020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Light" panose="020B03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25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Alexander Milosz</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06.10.2024</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srcRect/>
          <a:stretch/>
        </p:blipFill>
        <p:spPr>
          <a:xfrm>
            <a:off x="522294" y="4399343"/>
            <a:ext cx="6727811" cy="49633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dirty="0">
                <a:solidFill>
                  <a:srgbClr val="525C65"/>
                </a:solidFill>
                <a:highlight>
                  <a:schemeClr val="lt1"/>
                </a:highlight>
                <a:latin typeface="Open Sans"/>
                <a:ea typeface="Open Sans"/>
                <a:cs typeface="Open Sans"/>
                <a:sym typeface="Open Sans"/>
              </a:rPr>
              <a:t>Tip:</a:t>
            </a:r>
            <a:r>
              <a:rPr lang="en" sz="1600" dirty="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dirty="0">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dirty="0">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chemeClr val="lt1"/>
                </a:highlight>
                <a:latin typeface="Open Sans"/>
                <a:ea typeface="Open Sans"/>
                <a:cs typeface="Open Sans"/>
                <a:sym typeface="Open Sans"/>
              </a:rPr>
              <a:t>Next, please write at least a paragraph explaining  your choice.</a:t>
            </a:r>
            <a:endParaRPr sz="1600" dirty="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a:blip r:embed="rId3"/>
          <a:srcRect t="434" b="434"/>
          <a:stretch/>
        </p:blipFill>
        <p:spPr>
          <a:xfrm>
            <a:off x="954513" y="4876800"/>
            <a:ext cx="5876925" cy="417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9011661"/>
          </a:xfrm>
          <a:prstGeom prst="rect">
            <a:avLst/>
          </a:prstGeom>
        </p:spPr>
        <p:txBody>
          <a:bodyPr spcFirstLastPara="1" wrap="square" lIns="91425" tIns="91425" rIns="91425" bIns="91425" anchor="t" anchorCtr="0">
            <a:noAutofit/>
          </a:bodyPr>
          <a:lstStyle/>
          <a:p>
            <a:pPr marL="0" lvl="0" indent="0" rtl="0">
              <a:spcBef>
                <a:spcPts val="0"/>
              </a:spcBef>
              <a:spcAft>
                <a:spcPts val="1600"/>
              </a:spcAft>
              <a:buClr>
                <a:schemeClr val="dk1"/>
              </a:buClr>
              <a:buSzPts val="1100"/>
              <a:buFont typeface="Arial"/>
              <a:buNone/>
            </a:pPr>
            <a:r>
              <a:rPr lang="de-DE" sz="2200" b="1" dirty="0">
                <a:solidFill>
                  <a:srgbClr val="525C65"/>
                </a:solidFill>
                <a:highlight>
                  <a:schemeClr val="lt1"/>
                </a:highlight>
                <a:latin typeface="Open Sans"/>
                <a:ea typeface="Open Sans"/>
                <a:cs typeface="Open Sans"/>
                <a:sym typeface="Open Sans"/>
              </a:rPr>
              <a:t>Explanation:</a:t>
            </a:r>
          </a:p>
          <a:p>
            <a:pPr marL="0" lvl="0" indent="0" rtl="0">
              <a:spcBef>
                <a:spcPts val="0"/>
              </a:spcBef>
              <a:spcAft>
                <a:spcPts val="1600"/>
              </a:spcAft>
              <a:buClr>
                <a:schemeClr val="dk1"/>
              </a:buClr>
              <a:buSzPts val="1100"/>
              <a:buFont typeface="Arial"/>
              <a:buNone/>
            </a:pPr>
            <a:br>
              <a:rPr lang="de-DE" sz="2200" b="1" dirty="0">
                <a:solidFill>
                  <a:srgbClr val="525C65"/>
                </a:solidFill>
                <a:highlight>
                  <a:schemeClr val="lt1"/>
                </a:highlight>
                <a:latin typeface="Open Sans"/>
                <a:ea typeface="Open Sans"/>
                <a:cs typeface="Open Sans"/>
                <a:sym typeface="Open Sans"/>
              </a:rPr>
            </a:br>
            <a:r>
              <a:rPr lang="en-US" sz="1600" dirty="0">
                <a:solidFill>
                  <a:srgbClr val="525C65"/>
                </a:solidFill>
                <a:highlight>
                  <a:schemeClr val="lt1"/>
                </a:highlight>
                <a:latin typeface="Open Sans"/>
                <a:ea typeface="Open Sans"/>
                <a:cs typeface="Open Sans"/>
                <a:sym typeface="Open Sans"/>
              </a:rPr>
              <a:t>For </a:t>
            </a:r>
            <a:r>
              <a:rPr lang="en-US" sz="1600" dirty="0" err="1">
                <a:solidFill>
                  <a:srgbClr val="525C65"/>
                </a:solidFill>
                <a:highlight>
                  <a:schemeClr val="lt1"/>
                </a:highlight>
                <a:latin typeface="Open Sans"/>
                <a:ea typeface="Open Sans"/>
                <a:cs typeface="Open Sans"/>
                <a:sym typeface="Open Sans"/>
              </a:rPr>
              <a:t>SneakerPark's</a:t>
            </a:r>
            <a:r>
              <a:rPr lang="en-US" sz="1600" dirty="0">
                <a:solidFill>
                  <a:srgbClr val="525C65"/>
                </a:solidFill>
                <a:highlight>
                  <a:schemeClr val="lt1"/>
                </a:highlight>
                <a:latin typeface="Open Sans"/>
                <a:ea typeface="Open Sans"/>
                <a:cs typeface="Open Sans"/>
                <a:sym typeface="Open Sans"/>
              </a:rPr>
              <a:t> MDM implementation, I propose using a </a:t>
            </a:r>
            <a:r>
              <a:rPr lang="en-US" sz="1600" b="1" dirty="0">
                <a:solidFill>
                  <a:srgbClr val="525C65"/>
                </a:solidFill>
                <a:highlight>
                  <a:schemeClr val="lt1"/>
                </a:highlight>
                <a:latin typeface="Open Sans"/>
                <a:ea typeface="Open Sans"/>
                <a:cs typeface="Open Sans"/>
                <a:sym typeface="Open Sans"/>
              </a:rPr>
              <a:t>Consolidated MDM Hub</a:t>
            </a:r>
            <a:r>
              <a:rPr lang="en-US" sz="1600" dirty="0">
                <a:solidFill>
                  <a:srgbClr val="525C65"/>
                </a:solidFill>
                <a:highlight>
                  <a:schemeClr val="lt1"/>
                </a:highlight>
                <a:latin typeface="Open Sans"/>
                <a:ea typeface="Open Sans"/>
                <a:cs typeface="Open Sans"/>
                <a:sym typeface="Open Sans"/>
              </a:rPr>
              <a:t>, as shown in the provided architecture. </a:t>
            </a:r>
          </a:p>
          <a:p>
            <a:pPr marL="0" lvl="0" indent="0" rtl="0">
              <a:spcBef>
                <a:spcPts val="0"/>
              </a:spcBef>
              <a:spcAft>
                <a:spcPts val="1600"/>
              </a:spcAft>
              <a:buClr>
                <a:schemeClr val="dk1"/>
              </a:buClr>
              <a:buSzPts val="1100"/>
              <a:buFont typeface="Arial"/>
              <a:buNone/>
            </a:pPr>
            <a:r>
              <a:rPr lang="en-US" sz="1600" dirty="0">
                <a:solidFill>
                  <a:srgbClr val="525C65"/>
                </a:solidFill>
                <a:highlight>
                  <a:schemeClr val="lt1"/>
                </a:highlight>
                <a:latin typeface="Open Sans"/>
                <a:ea typeface="Open Sans"/>
                <a:cs typeface="Open Sans"/>
                <a:sym typeface="Open Sans"/>
              </a:rPr>
              <a:t>This approach effectively centralizes master data while minimizing disruption to </a:t>
            </a:r>
            <a:r>
              <a:rPr lang="en-US" sz="1600" dirty="0" err="1">
                <a:solidFill>
                  <a:srgbClr val="525C65"/>
                </a:solidFill>
                <a:highlight>
                  <a:schemeClr val="lt1"/>
                </a:highlight>
                <a:latin typeface="Open Sans"/>
                <a:ea typeface="Open Sans"/>
                <a:cs typeface="Open Sans"/>
                <a:sym typeface="Open Sans"/>
              </a:rPr>
              <a:t>SneakerPark’s</a:t>
            </a:r>
            <a:r>
              <a:rPr lang="en-US" sz="1600" dirty="0">
                <a:solidFill>
                  <a:srgbClr val="525C65"/>
                </a:solidFill>
                <a:highlight>
                  <a:schemeClr val="lt1"/>
                </a:highlight>
                <a:latin typeface="Open Sans"/>
                <a:ea typeface="Open Sans"/>
                <a:cs typeface="Open Sans"/>
                <a:sym typeface="Open Sans"/>
              </a:rPr>
              <a:t> existing systems. </a:t>
            </a:r>
          </a:p>
          <a:p>
            <a:pPr marL="0" lvl="0" indent="0" rtl="0">
              <a:spcBef>
                <a:spcPts val="0"/>
              </a:spcBef>
              <a:spcAft>
                <a:spcPts val="1600"/>
              </a:spcAft>
              <a:buClr>
                <a:schemeClr val="dk1"/>
              </a:buClr>
              <a:buSzPts val="1100"/>
              <a:buFont typeface="Arial"/>
              <a:buNone/>
            </a:pPr>
            <a:r>
              <a:rPr lang="en-US" sz="1600" u="sng" dirty="0">
                <a:solidFill>
                  <a:srgbClr val="525C65"/>
                </a:solidFill>
                <a:highlight>
                  <a:schemeClr val="lt1"/>
                </a:highlight>
                <a:latin typeface="Open Sans"/>
                <a:ea typeface="Open Sans"/>
                <a:cs typeface="Open Sans"/>
                <a:sym typeface="Open Sans"/>
              </a:rPr>
              <a:t>Why Consolidated MDM?</a:t>
            </a:r>
          </a:p>
          <a:p>
            <a:pPr marL="0" lvl="0" indent="0" rtl="0">
              <a:spcBef>
                <a:spcPts val="0"/>
              </a:spcBef>
              <a:spcAft>
                <a:spcPts val="1600"/>
              </a:spcAft>
              <a:buClr>
                <a:schemeClr val="dk1"/>
              </a:buClr>
              <a:buSzPts val="1100"/>
              <a:buFont typeface="Arial"/>
              <a:buNone/>
            </a:pPr>
            <a:r>
              <a:rPr lang="en-US" sz="1600" b="1" dirty="0">
                <a:solidFill>
                  <a:srgbClr val="525C65"/>
                </a:solidFill>
                <a:highlight>
                  <a:schemeClr val="lt1"/>
                </a:highlight>
                <a:latin typeface="Open Sans"/>
                <a:ea typeface="Open Sans"/>
                <a:cs typeface="Open Sans"/>
                <a:sym typeface="Open Sans"/>
              </a:rPr>
              <a:t>Golden Record</a:t>
            </a:r>
            <a:r>
              <a:rPr lang="en-US" sz="1600" dirty="0">
                <a:solidFill>
                  <a:srgbClr val="525C65"/>
                </a:solidFill>
                <a:highlight>
                  <a:schemeClr val="lt1"/>
                </a:highlight>
                <a:latin typeface="Open Sans"/>
                <a:ea typeface="Open Sans"/>
                <a:cs typeface="Open Sans"/>
                <a:sym typeface="Open Sans"/>
              </a:rPr>
              <a:t>: All master data from systems like User Service, Inventory Management, and Listing Service is aggregated and cleansed in the MDM Hub to create a reliable, consistent "golden record”.</a:t>
            </a:r>
          </a:p>
          <a:p>
            <a:pPr marL="0" lvl="0" indent="0" rtl="0">
              <a:spcBef>
                <a:spcPts val="0"/>
              </a:spcBef>
              <a:spcAft>
                <a:spcPts val="1600"/>
              </a:spcAft>
              <a:buClr>
                <a:schemeClr val="dk1"/>
              </a:buClr>
              <a:buSzPts val="1100"/>
              <a:buFont typeface="Arial"/>
              <a:buNone/>
            </a:pPr>
            <a:r>
              <a:rPr lang="en-US" sz="1600" b="1" dirty="0">
                <a:solidFill>
                  <a:srgbClr val="525C65"/>
                </a:solidFill>
                <a:highlight>
                  <a:schemeClr val="lt1"/>
                </a:highlight>
                <a:latin typeface="Open Sans"/>
                <a:ea typeface="Open Sans"/>
                <a:cs typeface="Open Sans"/>
                <a:sym typeface="Open Sans"/>
              </a:rPr>
              <a:t>Batch Processing</a:t>
            </a:r>
            <a:r>
              <a:rPr lang="en-US" sz="1600" dirty="0">
                <a:solidFill>
                  <a:srgbClr val="525C65"/>
                </a:solidFill>
                <a:highlight>
                  <a:schemeClr val="lt1"/>
                </a:highlight>
                <a:latin typeface="Open Sans"/>
                <a:ea typeface="Open Sans"/>
                <a:cs typeface="Open Sans"/>
                <a:sym typeface="Open Sans"/>
              </a:rPr>
              <a:t>: Data is ingested into the MDM Hub at regular intervals without real-time sync, reducing system complexity. </a:t>
            </a:r>
          </a:p>
          <a:p>
            <a:pPr marL="0" lvl="0" indent="0" rtl="0">
              <a:spcBef>
                <a:spcPts val="0"/>
              </a:spcBef>
              <a:spcAft>
                <a:spcPts val="1600"/>
              </a:spcAft>
              <a:buClr>
                <a:schemeClr val="dk1"/>
              </a:buClr>
              <a:buSzPts val="1100"/>
              <a:buFont typeface="Arial"/>
              <a:buNone/>
            </a:pPr>
            <a:r>
              <a:rPr lang="en-US" sz="1600" b="1" dirty="0">
                <a:solidFill>
                  <a:srgbClr val="525C65"/>
                </a:solidFill>
                <a:highlight>
                  <a:schemeClr val="lt1"/>
                </a:highlight>
                <a:latin typeface="Open Sans"/>
                <a:ea typeface="Open Sans"/>
                <a:cs typeface="Open Sans"/>
                <a:sym typeface="Open Sans"/>
              </a:rPr>
              <a:t>Analytics and Reporting</a:t>
            </a:r>
            <a:r>
              <a:rPr lang="en-US" sz="1600" dirty="0">
                <a:solidFill>
                  <a:srgbClr val="525C65"/>
                </a:solidFill>
                <a:highlight>
                  <a:schemeClr val="lt1"/>
                </a:highlight>
                <a:latin typeface="Open Sans"/>
                <a:ea typeface="Open Sans"/>
                <a:cs typeface="Open Sans"/>
                <a:sym typeface="Open Sans"/>
              </a:rPr>
              <a:t>: Once consolidated, the data can flow into a Data Warehouse (which will come in Phase 2), ensuring that analytics and reporting use the most accurate and up-to-date information.</a:t>
            </a:r>
          </a:p>
          <a:p>
            <a:pPr marL="0" lvl="0" indent="0" rtl="0">
              <a:spcBef>
                <a:spcPts val="0"/>
              </a:spcBef>
              <a:spcAft>
                <a:spcPts val="1600"/>
              </a:spcAft>
              <a:buClr>
                <a:schemeClr val="dk1"/>
              </a:buClr>
              <a:buSzPts val="1100"/>
              <a:buFont typeface="Arial"/>
              <a:buNone/>
            </a:pPr>
            <a:r>
              <a:rPr lang="en-US" sz="1600" dirty="0">
                <a:solidFill>
                  <a:srgbClr val="525C65"/>
                </a:solidFill>
                <a:highlight>
                  <a:schemeClr val="lt1"/>
                </a:highlight>
                <a:latin typeface="Open Sans"/>
                <a:ea typeface="Open Sans"/>
                <a:cs typeface="Open Sans"/>
                <a:sym typeface="Open Sans"/>
              </a:rPr>
              <a:t>This architecture ensures that </a:t>
            </a:r>
            <a:r>
              <a:rPr lang="en-US" sz="1600" dirty="0" err="1">
                <a:solidFill>
                  <a:srgbClr val="525C65"/>
                </a:solidFill>
                <a:highlight>
                  <a:schemeClr val="lt1"/>
                </a:highlight>
                <a:latin typeface="Open Sans"/>
                <a:ea typeface="Open Sans"/>
                <a:cs typeface="Open Sans"/>
                <a:sym typeface="Open Sans"/>
              </a:rPr>
              <a:t>SneakerPark</a:t>
            </a:r>
            <a:r>
              <a:rPr lang="en-US" sz="1600" dirty="0">
                <a:solidFill>
                  <a:srgbClr val="525C65"/>
                </a:solidFill>
                <a:highlight>
                  <a:schemeClr val="lt1"/>
                </a:highlight>
                <a:latin typeface="Open Sans"/>
                <a:ea typeface="Open Sans"/>
                <a:cs typeface="Open Sans"/>
                <a:sym typeface="Open Sans"/>
              </a:rPr>
              <a:t> can address its current data quality issues while building a strong foundation for future growth and reporting needs.</a:t>
            </a:r>
            <a:endParaRPr lang="de-DE"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4"/>
            <a:ext cx="6907500" cy="90356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p>
          <a:p>
            <a:pPr marL="0" lvl="0" indent="0" algn="just" rtl="0">
              <a:spcBef>
                <a:spcPts val="1600"/>
              </a:spcBef>
              <a:spcAft>
                <a:spcPts val="0"/>
              </a:spcAft>
              <a:buNone/>
            </a:pPr>
            <a:r>
              <a:rPr lang="en-US" sz="1600" u="sng" dirty="0">
                <a:solidFill>
                  <a:srgbClr val="525C65"/>
                </a:solidFill>
                <a:highlight>
                  <a:srgbClr val="FFFFFF"/>
                </a:highlight>
                <a:latin typeface="Open Sans"/>
                <a:ea typeface="Open Sans"/>
                <a:cs typeface="Open Sans"/>
                <a:sym typeface="Open Sans"/>
              </a:rPr>
              <a:t>For Items: </a:t>
            </a:r>
          </a:p>
          <a:p>
            <a:pPr marL="0" lvl="0" indent="0" algn="just" rtl="0">
              <a:spcBef>
                <a:spcPts val="1600"/>
              </a:spcBef>
              <a:spcAft>
                <a:spcPts val="0"/>
              </a:spcAft>
              <a:buNone/>
            </a:pPr>
            <a:r>
              <a:rPr lang="en-US" sz="1600" u="sng" dirty="0">
                <a:solidFill>
                  <a:srgbClr val="525C65"/>
                </a:solidFill>
                <a:highlight>
                  <a:srgbClr val="FFFFFF"/>
                </a:highlight>
                <a:latin typeface="Open Sans"/>
                <a:ea typeface="Open Sans"/>
                <a:cs typeface="Open Sans"/>
                <a:sym typeface="Open Sans"/>
              </a:rPr>
              <a:t>Rule 1: </a:t>
            </a:r>
            <a:r>
              <a:rPr lang="en-US" sz="1600" dirty="0">
                <a:solidFill>
                  <a:srgbClr val="525C65"/>
                </a:solidFill>
                <a:highlight>
                  <a:srgbClr val="FFFFFF"/>
                </a:highlight>
                <a:latin typeface="Open Sans"/>
                <a:ea typeface="Open Sans"/>
                <a:cs typeface="Open Sans"/>
                <a:sym typeface="Open Sans"/>
              </a:rPr>
              <a:t>Same Brand and Product Type </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Match items from different systems based on the combination of the Brand (</a:t>
            </a:r>
            <a:r>
              <a:rPr lang="en-US" sz="1600" b="1" dirty="0" err="1">
                <a:solidFill>
                  <a:srgbClr val="525C65"/>
                </a:solidFill>
                <a:highlight>
                  <a:srgbClr val="FFFFFF"/>
                </a:highlight>
                <a:latin typeface="Open Sans"/>
                <a:ea typeface="Open Sans"/>
                <a:cs typeface="Open Sans"/>
                <a:sym typeface="Open Sans"/>
              </a:rPr>
              <a:t>BrandName</a:t>
            </a:r>
            <a:r>
              <a:rPr lang="en-US" sz="1600" dirty="0">
                <a:solidFill>
                  <a:srgbClr val="525C65"/>
                </a:solidFill>
                <a:highlight>
                  <a:srgbClr val="FFFFFF"/>
                </a:highlight>
                <a:latin typeface="Open Sans"/>
                <a:ea typeface="Open Sans"/>
                <a:cs typeface="Open Sans"/>
                <a:sym typeface="Open Sans"/>
              </a:rPr>
              <a:t>) and Product Type (</a:t>
            </a:r>
            <a:r>
              <a:rPr lang="en-US" sz="1600" b="1" dirty="0">
                <a:solidFill>
                  <a:srgbClr val="525C65"/>
                </a:solidFill>
                <a:highlight>
                  <a:srgbClr val="FFFFFF"/>
                </a:highlight>
                <a:latin typeface="Open Sans"/>
                <a:ea typeface="Open Sans"/>
                <a:cs typeface="Open Sans"/>
                <a:sym typeface="Open Sans"/>
              </a:rPr>
              <a:t>Type</a:t>
            </a:r>
            <a:r>
              <a:rPr lang="en-US" sz="1600" dirty="0">
                <a:solidFill>
                  <a:srgbClr val="525C65"/>
                </a:solidFill>
                <a:highlight>
                  <a:srgbClr val="FFFFFF"/>
                </a:highlight>
                <a:latin typeface="Open Sans"/>
                <a:ea typeface="Open Sans"/>
                <a:cs typeface="Open Sans"/>
                <a:sym typeface="Open Sans"/>
              </a:rPr>
              <a:t>). This will help to ensure that similar products are recognized as the same item.</a:t>
            </a:r>
          </a:p>
          <a:p>
            <a:pPr marL="0" lvl="0" indent="0" algn="just" rtl="0">
              <a:spcBef>
                <a:spcPts val="1600"/>
              </a:spcBef>
              <a:spcAft>
                <a:spcPts val="0"/>
              </a:spcAft>
              <a:buNone/>
            </a:pPr>
            <a:r>
              <a:rPr lang="en-US" sz="1600" u="sng" dirty="0">
                <a:solidFill>
                  <a:srgbClr val="525C65"/>
                </a:solidFill>
                <a:highlight>
                  <a:srgbClr val="FFFFFF"/>
                </a:highlight>
                <a:latin typeface="Open Sans"/>
                <a:ea typeface="Open Sans"/>
                <a:cs typeface="Open Sans"/>
                <a:sym typeface="Open Sans"/>
              </a:rPr>
              <a:t>Rule 2: </a:t>
            </a:r>
            <a:r>
              <a:rPr lang="en-US" sz="1600" dirty="0">
                <a:solidFill>
                  <a:srgbClr val="525C65"/>
                </a:solidFill>
                <a:highlight>
                  <a:srgbClr val="FFFFFF"/>
                </a:highlight>
                <a:latin typeface="Open Sans"/>
                <a:ea typeface="Open Sans"/>
                <a:cs typeface="Open Sans"/>
                <a:sym typeface="Open Sans"/>
              </a:rPr>
              <a:t>Same Seller and Arrival Date</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Match items based on the Seller ID (</a:t>
            </a:r>
            <a:r>
              <a:rPr lang="en-US" sz="1600" b="1" dirty="0" err="1">
                <a:solidFill>
                  <a:srgbClr val="525C65"/>
                </a:solidFill>
                <a:highlight>
                  <a:srgbClr val="FFFFFF"/>
                </a:highlight>
                <a:latin typeface="Open Sans"/>
                <a:ea typeface="Open Sans"/>
                <a:cs typeface="Open Sans"/>
                <a:sym typeface="Open Sans"/>
              </a:rPr>
              <a:t>SellerID</a:t>
            </a:r>
            <a:r>
              <a:rPr lang="en-US" sz="1600" dirty="0">
                <a:solidFill>
                  <a:srgbClr val="525C65"/>
                </a:solidFill>
                <a:highlight>
                  <a:srgbClr val="FFFFFF"/>
                </a:highlight>
                <a:latin typeface="Open Sans"/>
                <a:ea typeface="Open Sans"/>
                <a:cs typeface="Open Sans"/>
                <a:sym typeface="Open Sans"/>
              </a:rPr>
              <a:t>) and the Arrival Date (</a:t>
            </a:r>
            <a:r>
              <a:rPr lang="en-US" sz="1600" b="1" dirty="0" err="1">
                <a:solidFill>
                  <a:srgbClr val="525C65"/>
                </a:solidFill>
                <a:highlight>
                  <a:srgbClr val="FFFFFF"/>
                </a:highlight>
                <a:latin typeface="Open Sans"/>
                <a:ea typeface="Open Sans"/>
                <a:cs typeface="Open Sans"/>
                <a:sym typeface="Open Sans"/>
              </a:rPr>
              <a:t>ArrivalDate</a:t>
            </a:r>
            <a:r>
              <a:rPr lang="en-US" sz="1600" dirty="0">
                <a:solidFill>
                  <a:srgbClr val="525C65"/>
                </a:solidFill>
                <a:highlight>
                  <a:srgbClr val="FFFFFF"/>
                </a:highlight>
                <a:latin typeface="Open Sans"/>
                <a:ea typeface="Open Sans"/>
                <a:cs typeface="Open Sans"/>
                <a:sym typeface="Open Sans"/>
              </a:rPr>
              <a:t>). This rule helps track items handled by the same seller and received at the warehouse at the same time. </a:t>
            </a:r>
          </a:p>
          <a:p>
            <a:pPr marL="0" lvl="0" indent="0" algn="just" rtl="0">
              <a:spcBef>
                <a:spcPts val="1600"/>
              </a:spcBef>
              <a:spcAft>
                <a:spcPts val="0"/>
              </a:spcAft>
              <a:buNone/>
            </a:pPr>
            <a:r>
              <a:rPr lang="en-US" sz="1600" u="sng" dirty="0">
                <a:solidFill>
                  <a:srgbClr val="525C65"/>
                </a:solidFill>
                <a:highlight>
                  <a:srgbClr val="FFFFFF"/>
                </a:highlight>
                <a:latin typeface="Open Sans"/>
                <a:ea typeface="Open Sans"/>
                <a:cs typeface="Open Sans"/>
                <a:sym typeface="Open Sans"/>
              </a:rPr>
              <a:t>For Customers:</a:t>
            </a:r>
          </a:p>
          <a:p>
            <a:pPr marL="0" lvl="0" indent="0" algn="just" rtl="0">
              <a:spcBef>
                <a:spcPts val="1600"/>
              </a:spcBef>
              <a:spcAft>
                <a:spcPts val="0"/>
              </a:spcAft>
              <a:buNone/>
            </a:pPr>
            <a:r>
              <a:rPr lang="en-US" sz="1600" u="sng" dirty="0">
                <a:solidFill>
                  <a:srgbClr val="525C65"/>
                </a:solidFill>
                <a:highlight>
                  <a:srgbClr val="FFFFFF"/>
                </a:highlight>
                <a:latin typeface="Open Sans"/>
                <a:ea typeface="Open Sans"/>
                <a:cs typeface="Open Sans"/>
                <a:sym typeface="Open Sans"/>
              </a:rPr>
              <a:t>Rule 1: </a:t>
            </a:r>
            <a:r>
              <a:rPr lang="en-US" sz="1600" dirty="0">
                <a:solidFill>
                  <a:srgbClr val="525C65"/>
                </a:solidFill>
                <a:highlight>
                  <a:srgbClr val="FFFFFF"/>
                </a:highlight>
                <a:latin typeface="Open Sans"/>
                <a:ea typeface="Open Sans"/>
                <a:cs typeface="Open Sans"/>
                <a:sym typeface="Open Sans"/>
              </a:rPr>
              <a:t>Same Email and Zip Code</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Match customers based on their email address (</a:t>
            </a:r>
            <a:r>
              <a:rPr lang="en-US" sz="1600" b="1" dirty="0">
                <a:solidFill>
                  <a:srgbClr val="525C65"/>
                </a:solidFill>
                <a:highlight>
                  <a:srgbClr val="FFFFFF"/>
                </a:highlight>
                <a:latin typeface="Open Sans"/>
                <a:ea typeface="Open Sans"/>
                <a:cs typeface="Open Sans"/>
                <a:sym typeface="Open Sans"/>
              </a:rPr>
              <a:t>Email</a:t>
            </a:r>
            <a:r>
              <a:rPr lang="en-US" sz="1600" dirty="0">
                <a:solidFill>
                  <a:srgbClr val="525C65"/>
                </a:solidFill>
                <a:highlight>
                  <a:srgbClr val="FFFFFF"/>
                </a:highlight>
                <a:latin typeface="Open Sans"/>
                <a:ea typeface="Open Sans"/>
                <a:cs typeface="Open Sans"/>
                <a:sym typeface="Open Sans"/>
              </a:rPr>
              <a:t>) and zip code (</a:t>
            </a:r>
            <a:r>
              <a:rPr lang="en-US" sz="1600" b="1" dirty="0" err="1">
                <a:solidFill>
                  <a:srgbClr val="525C65"/>
                </a:solidFill>
                <a:highlight>
                  <a:srgbClr val="FFFFFF"/>
                </a:highlight>
                <a:latin typeface="Open Sans"/>
                <a:ea typeface="Open Sans"/>
                <a:cs typeface="Open Sans"/>
                <a:sym typeface="Open Sans"/>
              </a:rPr>
              <a:t>ZipCode</a:t>
            </a:r>
            <a:r>
              <a:rPr lang="en-US" sz="1600" dirty="0">
                <a:solidFill>
                  <a:srgbClr val="525C65"/>
                </a:solidFill>
                <a:highlight>
                  <a:srgbClr val="FFFFFF"/>
                </a:highlight>
                <a:latin typeface="Open Sans"/>
                <a:ea typeface="Open Sans"/>
                <a:cs typeface="Open Sans"/>
                <a:sym typeface="Open Sans"/>
              </a:rPr>
              <a:t>). This rule ensures customer records are consolidated across systems even if other data like names have minor variations. </a:t>
            </a:r>
          </a:p>
          <a:p>
            <a:pPr marL="0" lvl="0" indent="0" algn="just" rtl="0">
              <a:spcBef>
                <a:spcPts val="1600"/>
              </a:spcBef>
              <a:spcAft>
                <a:spcPts val="0"/>
              </a:spcAft>
              <a:buNone/>
            </a:pPr>
            <a:r>
              <a:rPr lang="en-US" sz="1600" u="sng" dirty="0">
                <a:solidFill>
                  <a:srgbClr val="525C65"/>
                </a:solidFill>
                <a:highlight>
                  <a:srgbClr val="FFFFFF"/>
                </a:highlight>
                <a:latin typeface="Open Sans"/>
                <a:ea typeface="Open Sans"/>
                <a:cs typeface="Open Sans"/>
                <a:sym typeface="Open Sans"/>
              </a:rPr>
              <a:t>Rule 2</a:t>
            </a:r>
            <a:r>
              <a:rPr lang="en-US" sz="1600" dirty="0">
                <a:solidFill>
                  <a:srgbClr val="525C65"/>
                </a:solidFill>
                <a:highlight>
                  <a:srgbClr val="FFFFFF"/>
                </a:highlight>
                <a:latin typeface="Open Sans"/>
                <a:ea typeface="Open Sans"/>
                <a:cs typeface="Open Sans"/>
                <a:sym typeface="Open Sans"/>
              </a:rPr>
              <a:t>: Same First and Last Name and Phone</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Match customers based on the combination of First Name (</a:t>
            </a:r>
            <a:r>
              <a:rPr lang="en-US" sz="1600" b="1" dirty="0">
                <a:solidFill>
                  <a:srgbClr val="525C65"/>
                </a:solidFill>
                <a:highlight>
                  <a:srgbClr val="FFFFFF"/>
                </a:highlight>
                <a:latin typeface="Open Sans"/>
                <a:ea typeface="Open Sans"/>
                <a:cs typeface="Open Sans"/>
                <a:sym typeface="Open Sans"/>
              </a:rPr>
              <a:t>FirstName</a:t>
            </a:r>
            <a:r>
              <a:rPr lang="en-US" sz="1600" dirty="0">
                <a:solidFill>
                  <a:srgbClr val="525C65"/>
                </a:solidFill>
                <a:highlight>
                  <a:srgbClr val="FFFFFF"/>
                </a:highlight>
                <a:latin typeface="Open Sans"/>
                <a:ea typeface="Open Sans"/>
                <a:cs typeface="Open Sans"/>
                <a:sym typeface="Open Sans"/>
              </a:rPr>
              <a:t>), Last Name (</a:t>
            </a:r>
            <a:r>
              <a:rPr lang="en-US" sz="1600" b="1" dirty="0" err="1">
                <a:solidFill>
                  <a:srgbClr val="525C65"/>
                </a:solidFill>
                <a:highlight>
                  <a:srgbClr val="FFFFFF"/>
                </a:highlight>
                <a:latin typeface="Open Sans"/>
                <a:ea typeface="Open Sans"/>
                <a:cs typeface="Open Sans"/>
                <a:sym typeface="Open Sans"/>
              </a:rPr>
              <a:t>LastName</a:t>
            </a:r>
            <a:r>
              <a:rPr lang="en-US" sz="1600" dirty="0">
                <a:solidFill>
                  <a:srgbClr val="525C65"/>
                </a:solidFill>
                <a:highlight>
                  <a:srgbClr val="FFFFFF"/>
                </a:highlight>
                <a:latin typeface="Open Sans"/>
                <a:ea typeface="Open Sans"/>
                <a:cs typeface="Open Sans"/>
                <a:sym typeface="Open Sans"/>
              </a:rPr>
              <a:t>), and Phone Number (</a:t>
            </a:r>
            <a:r>
              <a:rPr lang="en-US" sz="1600" b="1" dirty="0">
                <a:solidFill>
                  <a:srgbClr val="525C65"/>
                </a:solidFill>
                <a:highlight>
                  <a:srgbClr val="FFFFFF"/>
                </a:highlight>
                <a:latin typeface="Open Sans"/>
                <a:ea typeface="Open Sans"/>
                <a:cs typeface="Open Sans"/>
                <a:sym typeface="Open Sans"/>
              </a:rPr>
              <a:t>Phone</a:t>
            </a:r>
            <a:r>
              <a:rPr lang="en-US" sz="1600" dirty="0">
                <a:solidFill>
                  <a:srgbClr val="525C65"/>
                </a:solidFill>
                <a:highlight>
                  <a:srgbClr val="FFFFFF"/>
                </a:highlight>
                <a:latin typeface="Open Sans"/>
                <a:ea typeface="Open Sans"/>
                <a:cs typeface="Open Sans"/>
                <a:sym typeface="Open Sans"/>
              </a:rPr>
              <a:t>). This helps account for cases where a customer might use multiple email addresses but maintains the same contact information.</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4"/>
            <a:ext cx="6842100" cy="9088211"/>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50000"/>
              </a:lnSpc>
              <a:spcBef>
                <a:spcPts val="1100"/>
              </a:spcBef>
              <a:spcAft>
                <a:spcPts val="0"/>
              </a:spcAft>
              <a:buNone/>
            </a:pPr>
            <a:r>
              <a:rPr lang="en-US" sz="1600" dirty="0">
                <a:solidFill>
                  <a:srgbClr val="525C65"/>
                </a:solidFill>
                <a:highlight>
                  <a:srgbClr val="FFFFFF"/>
                </a:highlight>
                <a:latin typeface="Open Sans"/>
                <a:ea typeface="Open Sans"/>
                <a:cs typeface="Open Sans"/>
                <a:sym typeface="Open Sans"/>
              </a:rPr>
              <a:t>For </a:t>
            </a:r>
            <a:r>
              <a:rPr lang="en-US" sz="1600" dirty="0" err="1">
                <a:solidFill>
                  <a:srgbClr val="525C65"/>
                </a:solidFill>
                <a:highlight>
                  <a:srgbClr val="FFFFFF"/>
                </a:highlight>
                <a:latin typeface="Open Sans"/>
                <a:ea typeface="Open Sans"/>
                <a:cs typeface="Open Sans"/>
                <a:sym typeface="Open Sans"/>
              </a:rPr>
              <a:t>SneakerPark’s</a:t>
            </a:r>
            <a:r>
              <a:rPr lang="en-US" sz="1600" dirty="0">
                <a:solidFill>
                  <a:srgbClr val="525C65"/>
                </a:solidFill>
                <a:highlight>
                  <a:srgbClr val="FFFFFF"/>
                </a:highlight>
                <a:latin typeface="Open Sans"/>
                <a:ea typeface="Open Sans"/>
                <a:cs typeface="Open Sans"/>
                <a:sym typeface="Open Sans"/>
              </a:rPr>
              <a:t> Data Management initiative, three key data governance roles will be essential. A </a:t>
            </a:r>
            <a:r>
              <a:rPr lang="en-US" sz="1600" b="1" dirty="0">
                <a:solidFill>
                  <a:srgbClr val="525C65"/>
                </a:solidFill>
                <a:highlight>
                  <a:srgbClr val="FFFFFF"/>
                </a:highlight>
                <a:latin typeface="Open Sans"/>
                <a:ea typeface="Open Sans"/>
                <a:cs typeface="Open Sans"/>
                <a:sym typeface="Open Sans"/>
              </a:rPr>
              <a:t>Data Steward </a:t>
            </a:r>
            <a:r>
              <a:rPr lang="en-US" sz="1600" dirty="0">
                <a:solidFill>
                  <a:srgbClr val="525C65"/>
                </a:solidFill>
                <a:highlight>
                  <a:srgbClr val="FFFFFF"/>
                </a:highlight>
                <a:latin typeface="Open Sans"/>
                <a:ea typeface="Open Sans"/>
                <a:cs typeface="Open Sans"/>
                <a:sym typeface="Open Sans"/>
              </a:rPr>
              <a:t>will ensure the quality and reliability of data across systems, handling data profiling, cleansing, and monitoring. A </a:t>
            </a:r>
            <a:r>
              <a:rPr lang="en-US" sz="1600" b="1" dirty="0">
                <a:solidFill>
                  <a:srgbClr val="525C65"/>
                </a:solidFill>
                <a:highlight>
                  <a:srgbClr val="FFFFFF"/>
                </a:highlight>
                <a:latin typeface="Open Sans"/>
                <a:ea typeface="Open Sans"/>
                <a:cs typeface="Open Sans"/>
                <a:sym typeface="Open Sans"/>
              </a:rPr>
              <a:t>Metadata Manager </a:t>
            </a:r>
            <a:r>
              <a:rPr lang="en-US" sz="1600" dirty="0">
                <a:solidFill>
                  <a:srgbClr val="525C65"/>
                </a:solidFill>
                <a:highlight>
                  <a:srgbClr val="FFFFFF"/>
                </a:highlight>
                <a:latin typeface="Open Sans"/>
                <a:ea typeface="Open Sans"/>
                <a:cs typeface="Open Sans"/>
                <a:sym typeface="Open Sans"/>
              </a:rPr>
              <a:t>will oversee metadata management, ensuring all data assets are properly documented and accessible. Lastly, a </a:t>
            </a:r>
            <a:r>
              <a:rPr lang="en-US" sz="1600" b="1" dirty="0">
                <a:solidFill>
                  <a:srgbClr val="525C65"/>
                </a:solidFill>
                <a:highlight>
                  <a:srgbClr val="FFFFFF"/>
                </a:highlight>
                <a:latin typeface="Open Sans"/>
                <a:ea typeface="Open Sans"/>
                <a:cs typeface="Open Sans"/>
                <a:sym typeface="Open Sans"/>
              </a:rPr>
              <a:t>Master Data Manager </a:t>
            </a:r>
            <a:r>
              <a:rPr lang="en-US" sz="1600" dirty="0">
                <a:solidFill>
                  <a:srgbClr val="525C65"/>
                </a:solidFill>
                <a:highlight>
                  <a:srgbClr val="FFFFFF"/>
                </a:highlight>
                <a:latin typeface="Open Sans"/>
                <a:ea typeface="Open Sans"/>
                <a:cs typeface="Open Sans"/>
                <a:sym typeface="Open Sans"/>
              </a:rPr>
              <a:t>will manage the MDM Hub, ensuring that golden records are matched, consolidated, and governed consistently.</a:t>
            </a:r>
          </a:p>
          <a:p>
            <a:pPr marL="0" lvl="0" indent="0" algn="just" rtl="0">
              <a:lnSpc>
                <a:spcPct val="150000"/>
              </a:lnSpc>
              <a:spcBef>
                <a:spcPts val="1100"/>
              </a:spcBef>
              <a:spcAft>
                <a:spcPts val="0"/>
              </a:spcAft>
              <a:buNone/>
            </a:pPr>
            <a:r>
              <a:rPr lang="en-US" sz="1600" dirty="0">
                <a:solidFill>
                  <a:srgbClr val="525C65"/>
                </a:solidFill>
                <a:highlight>
                  <a:srgbClr val="FFFFFF"/>
                </a:highlight>
                <a:latin typeface="Open Sans"/>
                <a:ea typeface="Open Sans"/>
                <a:cs typeface="Open Sans"/>
                <a:sym typeface="Open Sans"/>
              </a:rPr>
              <a:t>While Jessica could handle the Data Steward role, the specialized skills needed for the Metadata and Master Data Manager roles may require </a:t>
            </a:r>
            <a:r>
              <a:rPr lang="en-US" sz="1600" dirty="0" err="1">
                <a:solidFill>
                  <a:srgbClr val="525C65"/>
                </a:solidFill>
                <a:highlight>
                  <a:srgbClr val="FFFFFF"/>
                </a:highlight>
                <a:latin typeface="Open Sans"/>
                <a:ea typeface="Open Sans"/>
                <a:cs typeface="Open Sans"/>
                <a:sym typeface="Open Sans"/>
              </a:rPr>
              <a:t>SneakerPark</a:t>
            </a:r>
            <a:r>
              <a:rPr lang="en-US" sz="1600" dirty="0">
                <a:solidFill>
                  <a:srgbClr val="525C65"/>
                </a:solidFill>
                <a:highlight>
                  <a:srgbClr val="FFFFFF"/>
                </a:highlight>
                <a:latin typeface="Open Sans"/>
                <a:ea typeface="Open Sans"/>
                <a:cs typeface="Open Sans"/>
                <a:sym typeface="Open Sans"/>
              </a:rPr>
              <a:t> to bring in new hires or provide additional training (Jake's background in IT support may not be sufficient).</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Do not use spaces or special characters.</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Use only LOWERCASE.</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All identifier fields should end in “_id”.</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Avoid acronyms and abbreviations.</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Write SQL scripts for the matching rules that you’ve created in Step 6. </a:t>
            </a:r>
            <a:endParaRPr sz="1800" dirty="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srcRect/>
          <a:stretch/>
        </p:blipFill>
        <p:spPr>
          <a:xfrm>
            <a:off x="348343" y="3889829"/>
            <a:ext cx="7075714" cy="56460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1491</Words>
  <Application>Microsoft Office PowerPoint</Application>
  <PresentationFormat>Benutzerdefiniert</PresentationFormat>
  <Paragraphs>94</Paragraphs>
  <Slides>20</Slides>
  <Notes>20</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20</vt:i4>
      </vt:variant>
    </vt:vector>
  </HeadingPairs>
  <TitlesOfParts>
    <vt:vector size="28" baseType="lpstr">
      <vt:lpstr>Arial</vt:lpstr>
      <vt:lpstr>Open Sans</vt:lpstr>
      <vt:lpstr>Open Sans Light</vt:lpstr>
      <vt:lpstr>Helvetica Neue</vt:lpstr>
      <vt:lpstr>Simple Light</vt:lpstr>
      <vt:lpstr>Simple Light</vt:lpstr>
      <vt:lpstr>Simple Light</vt:lpstr>
      <vt:lpstr>White</vt:lpstr>
      <vt:lpstr>Data Governance @ SneakerPark </vt:lpstr>
      <vt:lpstr>Background</vt:lpstr>
      <vt:lpstr>Background (cont’d)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Alexander Milosz</dc:creator>
  <cp:lastModifiedBy>Alexander Milosz</cp:lastModifiedBy>
  <cp:revision>3</cp:revision>
  <dcterms:modified xsi:type="dcterms:W3CDTF">2024-10-06T10:44:40Z</dcterms:modified>
</cp:coreProperties>
</file>