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60"/>
  </p:notesMasterIdLst>
  <p:handoutMasterIdLst>
    <p:handoutMasterId r:id="rId61"/>
  </p:handoutMasterIdLst>
  <p:sldIdLst>
    <p:sldId id="1719" r:id="rId2"/>
    <p:sldId id="1892" r:id="rId3"/>
    <p:sldId id="1888" r:id="rId4"/>
    <p:sldId id="1891" r:id="rId5"/>
    <p:sldId id="1897" r:id="rId6"/>
    <p:sldId id="1945" r:id="rId7"/>
    <p:sldId id="1899" r:id="rId8"/>
    <p:sldId id="1900" r:id="rId9"/>
    <p:sldId id="4460" r:id="rId10"/>
    <p:sldId id="1901" r:id="rId11"/>
    <p:sldId id="4468" r:id="rId12"/>
    <p:sldId id="1939" r:id="rId13"/>
    <p:sldId id="1906" r:id="rId14"/>
    <p:sldId id="1913" r:id="rId15"/>
    <p:sldId id="1940" r:id="rId16"/>
    <p:sldId id="4461" r:id="rId17"/>
    <p:sldId id="4462" r:id="rId18"/>
    <p:sldId id="1894" r:id="rId19"/>
    <p:sldId id="1898" r:id="rId20"/>
    <p:sldId id="4395" r:id="rId21"/>
    <p:sldId id="4446" r:id="rId22"/>
    <p:sldId id="1937" r:id="rId23"/>
    <p:sldId id="1902" r:id="rId24"/>
    <p:sldId id="464" r:id="rId25"/>
    <p:sldId id="1908" r:id="rId26"/>
    <p:sldId id="4463" r:id="rId27"/>
    <p:sldId id="4464" r:id="rId28"/>
    <p:sldId id="4455" r:id="rId29"/>
    <p:sldId id="4456" r:id="rId30"/>
    <p:sldId id="4459" r:id="rId31"/>
    <p:sldId id="4452" r:id="rId32"/>
    <p:sldId id="4457" r:id="rId33"/>
    <p:sldId id="4454" r:id="rId34"/>
    <p:sldId id="4458" r:id="rId35"/>
    <p:sldId id="4465" r:id="rId36"/>
    <p:sldId id="4447" r:id="rId37"/>
    <p:sldId id="1948" r:id="rId38"/>
    <p:sldId id="1938" r:id="rId39"/>
    <p:sldId id="1921" r:id="rId40"/>
    <p:sldId id="1922" r:id="rId41"/>
    <p:sldId id="4466" r:id="rId42"/>
    <p:sldId id="1924" r:id="rId43"/>
    <p:sldId id="1904" r:id="rId44"/>
    <p:sldId id="1942" r:id="rId45"/>
    <p:sldId id="1926" r:id="rId46"/>
    <p:sldId id="1943" r:id="rId47"/>
    <p:sldId id="1895" r:id="rId48"/>
    <p:sldId id="1928" r:id="rId49"/>
    <p:sldId id="1931" r:id="rId50"/>
    <p:sldId id="1929" r:id="rId51"/>
    <p:sldId id="4467" r:id="rId52"/>
    <p:sldId id="1933" r:id="rId53"/>
    <p:sldId id="1934" r:id="rId54"/>
    <p:sldId id="1935" r:id="rId55"/>
    <p:sldId id="1936" r:id="rId56"/>
    <p:sldId id="1944" r:id="rId57"/>
    <p:sldId id="1893" r:id="rId58"/>
    <p:sldId id="1886" r:id="rId5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16CDF35-4BD5-4C21-98E1-78FF715EEBE6}">
          <p14:sldIdLst>
            <p14:sldId id="1719"/>
            <p14:sldId id="1892"/>
          </p14:sldIdLst>
        </p14:section>
        <p14:section name="Lesson 01: Provision VMs" id="{4AD084D5-C641-451A-B21F-975A0CAFCA60}">
          <p14:sldIdLst>
            <p14:sldId id="1888"/>
            <p14:sldId id="1891"/>
            <p14:sldId id="1897"/>
            <p14:sldId id="1945"/>
            <p14:sldId id="1899"/>
            <p14:sldId id="1900"/>
            <p14:sldId id="4460"/>
            <p14:sldId id="1901"/>
            <p14:sldId id="4468"/>
            <p14:sldId id="1939"/>
            <p14:sldId id="1906"/>
            <p14:sldId id="1913"/>
            <p14:sldId id="1940"/>
            <p14:sldId id="4461"/>
            <p14:sldId id="4462"/>
          </p14:sldIdLst>
        </p14:section>
        <p14:section name="Lesson 02: Configure VMs" id="{2FD4233D-990F-4207-9316-3B3BE47526A4}">
          <p14:sldIdLst>
            <p14:sldId id="1894"/>
            <p14:sldId id="1898"/>
            <p14:sldId id="4395"/>
            <p14:sldId id="4446"/>
            <p14:sldId id="1937"/>
            <p14:sldId id="1902"/>
            <p14:sldId id="464"/>
            <p14:sldId id="1908"/>
            <p14:sldId id="4463"/>
            <p14:sldId id="4464"/>
            <p14:sldId id="4455"/>
            <p14:sldId id="4456"/>
            <p14:sldId id="4459"/>
            <p14:sldId id="4452"/>
            <p14:sldId id="4457"/>
            <p14:sldId id="4454"/>
            <p14:sldId id="4458"/>
            <p14:sldId id="4465"/>
            <p14:sldId id="4447"/>
          </p14:sldIdLst>
        </p14:section>
        <p14:section name="Lesson 03: Create ARM templates" id="{97BE2E10-9EC0-4F5A-AAD1-361E23F64133}">
          <p14:sldIdLst>
            <p14:sldId id="1948"/>
            <p14:sldId id="1938"/>
            <p14:sldId id="1921"/>
            <p14:sldId id="1922"/>
            <p14:sldId id="4466"/>
            <p14:sldId id="1924"/>
            <p14:sldId id="1904"/>
            <p14:sldId id="1942"/>
            <p14:sldId id="1926"/>
            <p14:sldId id="1943"/>
          </p14:sldIdLst>
        </p14:section>
        <p14:section name="Lesson 04: Azure Disk Encryption for VMs" id="{3F1D3A40-472A-4E2C-8634-00CAC57FDF84}">
          <p14:sldIdLst>
            <p14:sldId id="1895"/>
            <p14:sldId id="1928"/>
            <p14:sldId id="1931"/>
            <p14:sldId id="1929"/>
            <p14:sldId id="4467"/>
            <p14:sldId id="1933"/>
            <p14:sldId id="1934"/>
            <p14:sldId id="1935"/>
            <p14:sldId id="1936"/>
            <p14:sldId id="1944"/>
          </p14:sldIdLst>
        </p14:section>
        <p14:section name="Closing" id="{DAE4FB48-B7E2-45FC-AAEB-0B9C027F3FC2}">
          <p14:sldIdLst>
            <p14:sldId id="1893"/>
            <p14:sldId id="1886"/>
          </p14:sldIdLst>
        </p14:section>
      </p14:sectionLst>
    </p:ex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264"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00204F"/>
    <a:srgbClr val="E6E6E6"/>
    <a:srgbClr val="000000"/>
    <a:srgbClr val="0079D6"/>
    <a:srgbClr val="004B50"/>
    <a:srgbClr val="00188F"/>
    <a:srgbClr val="881798"/>
    <a:srgbClr val="A80000"/>
    <a:srgbClr val="BAD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4420" autoAdjust="0"/>
  </p:normalViewPr>
  <p:slideViewPr>
    <p:cSldViewPr snapToGrid="0">
      <p:cViewPr varScale="1">
        <p:scale>
          <a:sx n="92" d="100"/>
          <a:sy n="92" d="100"/>
        </p:scale>
        <p:origin x="1476" y="96"/>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613"/>
    </p:cViewPr>
  </p:sorterViewPr>
  <p:notesViewPr>
    <p:cSldViewPr snapToGrid="0">
      <p:cViewPr>
        <p:scale>
          <a:sx n="1" d="2"/>
          <a:sy n="1" d="2"/>
        </p:scale>
        <p:origin x="3403" y="41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64593-A58E-4676-89FD-752ACC88F2B0}" type="doc">
      <dgm:prSet loTypeId="urn:microsoft.com/office/officeart/2005/8/layout/lProcess1" loCatId="process" qsTypeId="urn:microsoft.com/office/officeart/2005/8/quickstyle/simple1" qsCatId="simple" csTypeId="urn:microsoft.com/office/officeart/2005/8/colors/accent0_3" csCatId="mainScheme" phldr="1"/>
      <dgm:spPr/>
    </dgm:pt>
    <dgm:pt modelId="{57522C46-F738-4BE1-A86B-AAD913E9EADE}">
      <dgm:prSet phldrT="[Text]"/>
      <dgm:spPr>
        <a:solidFill>
          <a:schemeClr val="bg1">
            <a:alpha val="90000"/>
          </a:schemeClr>
        </a:solidFill>
        <a:ln>
          <a:solidFill>
            <a:srgbClr val="737373">
              <a:alpha val="90000"/>
            </a:srgbClr>
          </a:solidFill>
        </a:ln>
      </dgm:spPr>
      <dgm:t>
        <a:bodyPr/>
        <a:lstStyle/>
        <a:p>
          <a:r>
            <a:rPr lang="en-US" dirty="0" err="1"/>
            <a:t>MicrosoftWindowsServer</a:t>
          </a:r>
          <a:endParaRPr lang="en-US" dirty="0"/>
        </a:p>
      </dgm:t>
    </dgm:pt>
    <dgm:pt modelId="{9B8CD1FF-5AA7-4A7D-8F59-8FDD6D555BB0}" type="parTrans" cxnId="{A69B9AAB-6E4C-44AC-96D0-5A4CEF6F8F00}">
      <dgm:prSet/>
      <dgm:spPr/>
      <dgm:t>
        <a:bodyPr/>
        <a:lstStyle/>
        <a:p>
          <a:endParaRPr lang="en-US"/>
        </a:p>
      </dgm:t>
    </dgm:pt>
    <dgm:pt modelId="{659D1306-3810-462E-8EBE-A9E0ADF7C34C}" type="sibTrans" cxnId="{A69B9AAB-6E4C-44AC-96D0-5A4CEF6F8F00}">
      <dgm:prSet/>
      <dgm:spPr/>
      <dgm:t>
        <a:bodyPr/>
        <a:lstStyle/>
        <a:p>
          <a:endParaRPr lang="en-US"/>
        </a:p>
      </dgm:t>
    </dgm:pt>
    <dgm:pt modelId="{CF94F650-6117-4729-8EFF-BE7612541B40}">
      <dgm:prSet phldrT="[Text]"/>
      <dgm:spPr>
        <a:solidFill>
          <a:schemeClr val="bg1">
            <a:alpha val="90000"/>
          </a:schemeClr>
        </a:solidFill>
        <a:ln>
          <a:solidFill>
            <a:srgbClr val="737373">
              <a:alpha val="90000"/>
            </a:srgbClr>
          </a:solidFill>
        </a:ln>
      </dgm:spPr>
      <dgm:t>
        <a:bodyPr/>
        <a:lstStyle/>
        <a:p>
          <a:r>
            <a:rPr lang="en-US" dirty="0" err="1"/>
            <a:t>WindowsServer</a:t>
          </a:r>
          <a:endParaRPr lang="en-US" dirty="0"/>
        </a:p>
      </dgm:t>
    </dgm:pt>
    <dgm:pt modelId="{A1B4E3CB-BA15-4E00-85A7-700D483CF1AD}" type="parTrans" cxnId="{A5EF18D3-C834-40BC-9ED3-DCF4AF872DCF}">
      <dgm:prSet/>
      <dgm:spPr/>
      <dgm:t>
        <a:bodyPr/>
        <a:lstStyle/>
        <a:p>
          <a:endParaRPr lang="en-US"/>
        </a:p>
      </dgm:t>
    </dgm:pt>
    <dgm:pt modelId="{473E9AA9-C789-49FC-807B-AF2BF513ABE2}" type="sibTrans" cxnId="{A5EF18D3-C834-40BC-9ED3-DCF4AF872DCF}">
      <dgm:prSet/>
      <dgm:spPr/>
      <dgm:t>
        <a:bodyPr/>
        <a:lstStyle/>
        <a:p>
          <a:endParaRPr lang="en-US"/>
        </a:p>
      </dgm:t>
    </dgm:pt>
    <dgm:pt modelId="{5A01648D-A6D4-4EEE-B7EE-4C22C4EFD02A}">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gm:t>
    </dgm:pt>
    <dgm:pt modelId="{C0E667C1-95B5-4238-81E0-D317FC8AEBC8}" type="parTrans" cxnId="{82A3120D-FC9E-4C67-8FBF-8C969BA06BC2}">
      <dgm:prSet/>
      <dgm:spPr/>
      <dgm:t>
        <a:bodyPr/>
        <a:lstStyle/>
        <a:p>
          <a:endParaRPr lang="en-US"/>
        </a:p>
      </dgm:t>
    </dgm:pt>
    <dgm:pt modelId="{1A47F6BE-497C-4B94-966D-5D309255FC40}" type="sibTrans" cxnId="{82A3120D-FC9E-4C67-8FBF-8C969BA06BC2}">
      <dgm:prSet/>
      <dgm:spPr/>
      <dgm:t>
        <a:bodyPr/>
        <a:lstStyle/>
        <a:p>
          <a:endParaRPr lang="en-US"/>
        </a:p>
      </dgm:t>
    </dgm:pt>
    <dgm:pt modelId="{D2FBB6C4-C04D-4DE1-BA87-DFCDA23CC6BD}">
      <dgm:prSet phldrT="[Text]" custT="1"/>
      <dgm:spPr>
        <a:solidFill>
          <a:srgbClr val="01BCF3"/>
        </a:solidFill>
      </dgm:spPr>
      <dgm:t>
        <a:bodyPr/>
        <a:lstStyle/>
        <a:p>
          <a:r>
            <a:rPr lang="en-US" sz="2400" dirty="0">
              <a:solidFill>
                <a:schemeClr val="tx1"/>
              </a:solidFill>
              <a:latin typeface="+mj-lt"/>
            </a:rPr>
            <a:t>Version</a:t>
          </a:r>
        </a:p>
      </dgm:t>
    </dgm:pt>
    <dgm:pt modelId="{1D809D49-3C15-431A-823B-7DF77AE67AFA}" type="parTrans" cxnId="{C5ED8B05-D32C-4919-97A3-BB04A3DCBCEF}">
      <dgm:prSet/>
      <dgm:spPr/>
      <dgm:t>
        <a:bodyPr/>
        <a:lstStyle/>
        <a:p>
          <a:endParaRPr lang="en-US"/>
        </a:p>
      </dgm:t>
    </dgm:pt>
    <dgm:pt modelId="{F2C4BD95-0830-4E78-830B-F0AFB3137FF3}" type="sibTrans" cxnId="{C5ED8B05-D32C-4919-97A3-BB04A3DCBCEF}">
      <dgm:prSet/>
      <dgm:spPr/>
      <dgm:t>
        <a:bodyPr/>
        <a:lstStyle/>
        <a:p>
          <a:endParaRPr lang="en-US"/>
        </a:p>
      </dgm:t>
    </dgm:pt>
    <dgm:pt modelId="{16F2772C-8F4F-4A56-BBA8-4F4C1FDE097C}">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gm:t>
    </dgm:pt>
    <dgm:pt modelId="{E6BDB771-4F85-48BD-BD83-694DA0D92F74}" type="parTrans" cxnId="{4D8468D2-C27F-489A-9F88-76679EA268C7}">
      <dgm:prSet/>
      <dgm:spPr/>
      <dgm:t>
        <a:bodyPr/>
        <a:lstStyle/>
        <a:p>
          <a:endParaRPr lang="en-US"/>
        </a:p>
      </dgm:t>
    </dgm:pt>
    <dgm:pt modelId="{C21B8DE0-C6A6-4C38-97C7-A2900605B824}" type="sibTrans" cxnId="{4D8468D2-C27F-489A-9F88-76679EA268C7}">
      <dgm:prSet/>
      <dgm:spPr/>
      <dgm:t>
        <a:bodyPr/>
        <a:lstStyle/>
        <a:p>
          <a:endParaRPr lang="en-US"/>
        </a:p>
      </dgm:t>
    </dgm:pt>
    <dgm:pt modelId="{3FB93C6C-86C6-4444-99E8-90AE57791E75}">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gm:t>
    </dgm:pt>
    <dgm:pt modelId="{3A5362C7-20FD-477F-87C1-96CD9F80EEBD}" type="parTrans" cxnId="{120FC17D-2342-4B5E-B80F-E6DD1183FB61}">
      <dgm:prSet/>
      <dgm:spPr/>
      <dgm:t>
        <a:bodyPr/>
        <a:lstStyle/>
        <a:p>
          <a:endParaRPr lang="en-US"/>
        </a:p>
      </dgm:t>
    </dgm:pt>
    <dgm:pt modelId="{0DF0E6A9-4314-4099-B0B9-AA338E8F932B}" type="sibTrans" cxnId="{120FC17D-2342-4B5E-B80F-E6DD1183FB61}">
      <dgm:prSet/>
      <dgm:spPr/>
      <dgm:t>
        <a:bodyPr/>
        <a:lstStyle/>
        <a:p>
          <a:endParaRPr lang="en-US"/>
        </a:p>
      </dgm:t>
    </dgm:pt>
    <dgm:pt modelId="{454DE588-5DD2-49B2-AFDB-CCA235C3A4EE}">
      <dgm:prSet phldrT="[Text]"/>
      <dgm:spPr>
        <a:solidFill>
          <a:schemeClr val="bg1">
            <a:alpha val="90000"/>
          </a:schemeClr>
        </a:solidFill>
        <a:ln>
          <a:solidFill>
            <a:srgbClr val="737373">
              <a:alpha val="90000"/>
            </a:srgbClr>
          </a:solidFill>
        </a:ln>
      </dgm:spPr>
      <dgm:t>
        <a:bodyPr/>
        <a:lstStyle/>
        <a:p>
          <a:r>
            <a:rPr lang="en-US" dirty="0"/>
            <a:t>2019-Datacenter</a:t>
          </a:r>
        </a:p>
      </dgm:t>
    </dgm:pt>
    <dgm:pt modelId="{CA3637C2-6676-4031-BE2C-752A40E19A07}" type="parTrans" cxnId="{B24DDC01-8D12-4E03-86CE-A9DC7BE17A9B}">
      <dgm:prSet/>
      <dgm:spPr/>
      <dgm:t>
        <a:bodyPr/>
        <a:lstStyle/>
        <a:p>
          <a:endParaRPr lang="en-US"/>
        </a:p>
      </dgm:t>
    </dgm:pt>
    <dgm:pt modelId="{BA9A7214-19B5-4B62-9E63-92E30F678453}" type="sibTrans" cxnId="{B24DDC01-8D12-4E03-86CE-A9DC7BE17A9B}">
      <dgm:prSet/>
      <dgm:spPr/>
      <dgm:t>
        <a:bodyPr/>
        <a:lstStyle/>
        <a:p>
          <a:endParaRPr lang="en-US"/>
        </a:p>
      </dgm:t>
    </dgm:pt>
    <dgm:pt modelId="{3EA201E1-B592-4703-BE0C-1DDFC75C2EB9}">
      <dgm:prSet phldrT="[Text]"/>
      <dgm:spPr>
        <a:solidFill>
          <a:schemeClr val="bg1">
            <a:alpha val="90000"/>
          </a:schemeClr>
        </a:solidFill>
        <a:ln>
          <a:solidFill>
            <a:srgbClr val="737373">
              <a:alpha val="90000"/>
            </a:srgbClr>
          </a:solidFill>
        </a:ln>
      </dgm:spPr>
      <dgm:t>
        <a:bodyPr/>
        <a:lstStyle/>
        <a:p>
          <a:r>
            <a:rPr lang="en-US" dirty="0"/>
            <a:t>2019.0.20190603</a:t>
          </a:r>
        </a:p>
      </dgm:t>
    </dgm:pt>
    <dgm:pt modelId="{96B1C1D3-581F-4EA4-AC41-B398DABA372E}" type="parTrans" cxnId="{8898DF87-3812-4ADD-B65D-E3EC7B663E76}">
      <dgm:prSet/>
      <dgm:spPr/>
      <dgm:t>
        <a:bodyPr/>
        <a:lstStyle/>
        <a:p>
          <a:endParaRPr lang="en-US"/>
        </a:p>
      </dgm:t>
    </dgm:pt>
    <dgm:pt modelId="{49FF96DB-04F5-4973-AE92-7A19FAB54706}" type="sibTrans" cxnId="{8898DF87-3812-4ADD-B65D-E3EC7B663E76}">
      <dgm:prSet/>
      <dgm:spPr/>
      <dgm:t>
        <a:bodyPr/>
        <a:lstStyle/>
        <a:p>
          <a:endParaRPr lang="en-US"/>
        </a:p>
      </dgm:t>
    </dgm:pt>
    <dgm:pt modelId="{849A5152-9895-474F-AE44-745F4FB95FD2}">
      <dgm:prSet phldrT="[Text]"/>
      <dgm:spPr>
        <a:solidFill>
          <a:schemeClr val="bg1">
            <a:alpha val="90000"/>
          </a:schemeClr>
        </a:solidFill>
        <a:ln>
          <a:solidFill>
            <a:srgbClr val="737373">
              <a:alpha val="90000"/>
            </a:srgbClr>
          </a:solidFill>
        </a:ln>
      </dgm:spPr>
      <dgm:t>
        <a:bodyPr/>
        <a:lstStyle/>
        <a:p>
          <a:r>
            <a:rPr lang="en-US" dirty="0"/>
            <a:t>Canonical</a:t>
          </a:r>
        </a:p>
      </dgm:t>
    </dgm:pt>
    <dgm:pt modelId="{1ED97990-E37C-41C6-A7A5-AEA234DF44E3}" type="parTrans" cxnId="{DC47AFF1-AF14-46E9-9731-E1C686115CFB}">
      <dgm:prSet/>
      <dgm:spPr/>
      <dgm:t>
        <a:bodyPr/>
        <a:lstStyle/>
        <a:p>
          <a:endParaRPr lang="en-US"/>
        </a:p>
      </dgm:t>
    </dgm:pt>
    <dgm:pt modelId="{C01B4271-F049-4D1A-933D-DB11399351B3}" type="sibTrans" cxnId="{DC47AFF1-AF14-46E9-9731-E1C686115CFB}">
      <dgm:prSet/>
      <dgm:spPr/>
      <dgm:t>
        <a:bodyPr/>
        <a:lstStyle/>
        <a:p>
          <a:endParaRPr lang="en-US"/>
        </a:p>
      </dgm:t>
    </dgm:pt>
    <dgm:pt modelId="{BA193662-6E7F-4139-82EB-99B61860588D}">
      <dgm:prSet phldrT="[Text]"/>
      <dgm:spPr>
        <a:solidFill>
          <a:schemeClr val="bg1">
            <a:alpha val="90000"/>
          </a:schemeClr>
        </a:solidFill>
        <a:ln>
          <a:solidFill>
            <a:srgbClr val="737373">
              <a:alpha val="90000"/>
            </a:srgbClr>
          </a:solidFill>
        </a:ln>
      </dgm:spPr>
      <dgm:t>
        <a:bodyPr/>
        <a:lstStyle/>
        <a:p>
          <a:r>
            <a:rPr lang="en-US" dirty="0" err="1"/>
            <a:t>UbuntuServer</a:t>
          </a:r>
          <a:endParaRPr lang="en-US" dirty="0"/>
        </a:p>
      </dgm:t>
    </dgm:pt>
    <dgm:pt modelId="{76F0D984-FFDA-48DD-8340-FAFF15FDE580}" type="parTrans" cxnId="{4DE674AA-665B-4889-8FEB-3431F63BDEF3}">
      <dgm:prSet/>
      <dgm:spPr/>
      <dgm:t>
        <a:bodyPr/>
        <a:lstStyle/>
        <a:p>
          <a:endParaRPr lang="en-US"/>
        </a:p>
      </dgm:t>
    </dgm:pt>
    <dgm:pt modelId="{228EC9ED-0295-4A38-856C-09CB64CD59AD}" type="sibTrans" cxnId="{4DE674AA-665B-4889-8FEB-3431F63BDEF3}">
      <dgm:prSet/>
      <dgm:spPr/>
      <dgm:t>
        <a:bodyPr/>
        <a:lstStyle/>
        <a:p>
          <a:endParaRPr lang="en-US"/>
        </a:p>
      </dgm:t>
    </dgm:pt>
    <dgm:pt modelId="{BC27D7A4-4398-448E-B499-AADA2346A8FB}">
      <dgm:prSet phldrT="[Text]"/>
      <dgm:spPr>
        <a:solidFill>
          <a:schemeClr val="bg1">
            <a:alpha val="90000"/>
          </a:schemeClr>
        </a:solidFill>
        <a:ln>
          <a:solidFill>
            <a:srgbClr val="737373">
              <a:alpha val="90000"/>
            </a:srgbClr>
          </a:solidFill>
        </a:ln>
      </dgm:spPr>
      <dgm:t>
        <a:bodyPr/>
        <a:lstStyle/>
        <a:p>
          <a:r>
            <a:rPr lang="en-US" dirty="0"/>
            <a:t>19.10-DAILY</a:t>
          </a:r>
        </a:p>
      </dgm:t>
    </dgm:pt>
    <dgm:pt modelId="{06767915-AAB5-4AE2-A311-9C990A1ADBE3}" type="parTrans" cxnId="{97F22232-8830-4759-96C4-347DC1213C06}">
      <dgm:prSet/>
      <dgm:spPr/>
      <dgm:t>
        <a:bodyPr/>
        <a:lstStyle/>
        <a:p>
          <a:endParaRPr lang="en-US"/>
        </a:p>
      </dgm:t>
    </dgm:pt>
    <dgm:pt modelId="{A180E35B-5376-4021-85BA-E8458121660E}" type="sibTrans" cxnId="{97F22232-8830-4759-96C4-347DC1213C06}">
      <dgm:prSet/>
      <dgm:spPr/>
      <dgm:t>
        <a:bodyPr/>
        <a:lstStyle/>
        <a:p>
          <a:endParaRPr lang="en-US"/>
        </a:p>
      </dgm:t>
    </dgm:pt>
    <dgm:pt modelId="{EDB25BBA-81CA-469F-968F-055D9BAA0B04}">
      <dgm:prSet phldrT="[Text]"/>
      <dgm:spPr>
        <a:solidFill>
          <a:schemeClr val="bg1">
            <a:alpha val="90000"/>
          </a:schemeClr>
        </a:solidFill>
        <a:ln>
          <a:solidFill>
            <a:srgbClr val="737373">
              <a:alpha val="90000"/>
            </a:srgbClr>
          </a:solidFill>
        </a:ln>
      </dgm:spPr>
      <dgm:t>
        <a:bodyPr/>
        <a:lstStyle/>
        <a:p>
          <a:pPr>
            <a:buNone/>
          </a:pPr>
          <a:r>
            <a:rPr lang="en-US"/>
            <a:t>19.10.201906230</a:t>
          </a:r>
          <a:endParaRPr lang="en-US" dirty="0"/>
        </a:p>
      </dgm:t>
    </dgm:pt>
    <dgm:pt modelId="{B4AA2FE1-27DC-4595-808C-AB6965987F62}" type="parTrans" cxnId="{5652027D-B257-4B2A-B938-5707D4A4E943}">
      <dgm:prSet/>
      <dgm:spPr/>
      <dgm:t>
        <a:bodyPr/>
        <a:lstStyle/>
        <a:p>
          <a:endParaRPr lang="en-US"/>
        </a:p>
      </dgm:t>
    </dgm:pt>
    <dgm:pt modelId="{0687AE36-C902-4AB5-9C45-2D790F1D0DD5}" type="sibTrans" cxnId="{5652027D-B257-4B2A-B938-5707D4A4E943}">
      <dgm:prSet/>
      <dgm:spPr/>
      <dgm:t>
        <a:bodyPr/>
        <a:lstStyle/>
        <a:p>
          <a:endParaRPr lang="en-US"/>
        </a:p>
      </dgm:t>
    </dgm:pt>
    <dgm:pt modelId="{19E4E35D-29EC-4B36-AA6E-860FA4701A79}" type="pres">
      <dgm:prSet presAssocID="{7DA64593-A58E-4676-89FD-752ACC88F2B0}" presName="Name0" presStyleCnt="0">
        <dgm:presLayoutVars>
          <dgm:dir/>
          <dgm:animLvl val="lvl"/>
          <dgm:resizeHandles val="exact"/>
        </dgm:presLayoutVars>
      </dgm:prSet>
      <dgm:spPr/>
    </dgm:pt>
    <dgm:pt modelId="{1DABC9CF-3618-4E47-8322-E92DE9BE0ED6}" type="pres">
      <dgm:prSet presAssocID="{3FB93C6C-86C6-4444-99E8-90AE57791E75}" presName="vertFlow" presStyleCnt="0"/>
      <dgm:spPr/>
    </dgm:pt>
    <dgm:pt modelId="{92DC910E-6710-46BF-AC1F-38DA7605D278}" type="pres">
      <dgm:prSet presAssocID="{3FB93C6C-86C6-4444-99E8-90AE57791E75}" presName="header" presStyleLbl="node1" presStyleIdx="0" presStyleCnt="4"/>
      <dgm:spPr/>
    </dgm:pt>
    <dgm:pt modelId="{E9BB3CD0-70D0-4E96-A9C2-8C6BBCB7D224}" type="pres">
      <dgm:prSet presAssocID="{9B8CD1FF-5AA7-4A7D-8F59-8FDD6D555BB0}" presName="parTrans" presStyleLbl="sibTrans2D1" presStyleIdx="0" presStyleCnt="8"/>
      <dgm:spPr/>
    </dgm:pt>
    <dgm:pt modelId="{E0EDB49F-9C42-418F-9888-6A5D75281AA4}" type="pres">
      <dgm:prSet presAssocID="{57522C46-F738-4BE1-A86B-AAD913E9EADE}" presName="child" presStyleLbl="alignAccFollowNode1" presStyleIdx="0" presStyleCnt="8">
        <dgm:presLayoutVars>
          <dgm:chMax val="0"/>
          <dgm:bulletEnabled val="1"/>
        </dgm:presLayoutVars>
      </dgm:prSet>
      <dgm:spPr/>
    </dgm:pt>
    <dgm:pt modelId="{42511377-0F99-4BE9-A3A1-02E5EE28E636}" type="pres">
      <dgm:prSet presAssocID="{659D1306-3810-462E-8EBE-A9E0ADF7C34C}" presName="sibTrans" presStyleLbl="sibTrans2D1" presStyleIdx="1" presStyleCnt="8"/>
      <dgm:spPr/>
    </dgm:pt>
    <dgm:pt modelId="{59679667-D3B4-4866-BAE3-668A7B16BB18}" type="pres">
      <dgm:prSet presAssocID="{849A5152-9895-474F-AE44-745F4FB95FD2}" presName="child" presStyleLbl="alignAccFollowNode1" presStyleIdx="1" presStyleCnt="8">
        <dgm:presLayoutVars>
          <dgm:chMax val="0"/>
          <dgm:bulletEnabled val="1"/>
        </dgm:presLayoutVars>
      </dgm:prSet>
      <dgm:spPr/>
    </dgm:pt>
    <dgm:pt modelId="{6A8C64E0-01FE-42B8-8640-7F447831A419}" type="pres">
      <dgm:prSet presAssocID="{3FB93C6C-86C6-4444-99E8-90AE57791E75}" presName="hSp" presStyleCnt="0"/>
      <dgm:spPr/>
    </dgm:pt>
    <dgm:pt modelId="{5113C303-42A5-4C9B-92D0-F4333A615A2E}" type="pres">
      <dgm:prSet presAssocID="{16F2772C-8F4F-4A56-BBA8-4F4C1FDE097C}" presName="vertFlow" presStyleCnt="0"/>
      <dgm:spPr/>
    </dgm:pt>
    <dgm:pt modelId="{B429D860-0210-42DF-BC20-EE55329BA63E}" type="pres">
      <dgm:prSet presAssocID="{16F2772C-8F4F-4A56-BBA8-4F4C1FDE097C}" presName="header" presStyleLbl="node1" presStyleIdx="1" presStyleCnt="4"/>
      <dgm:spPr/>
    </dgm:pt>
    <dgm:pt modelId="{05CFDE66-A138-48E8-A9B3-E1D6852282F2}" type="pres">
      <dgm:prSet presAssocID="{A1B4E3CB-BA15-4E00-85A7-700D483CF1AD}" presName="parTrans" presStyleLbl="sibTrans2D1" presStyleIdx="2" presStyleCnt="8"/>
      <dgm:spPr/>
    </dgm:pt>
    <dgm:pt modelId="{BF23867B-B9F5-4BB2-B4D0-BB273AF32F0B}" type="pres">
      <dgm:prSet presAssocID="{CF94F650-6117-4729-8EFF-BE7612541B40}" presName="child" presStyleLbl="alignAccFollowNode1" presStyleIdx="2" presStyleCnt="8">
        <dgm:presLayoutVars>
          <dgm:chMax val="0"/>
          <dgm:bulletEnabled val="1"/>
        </dgm:presLayoutVars>
      </dgm:prSet>
      <dgm:spPr/>
    </dgm:pt>
    <dgm:pt modelId="{18341916-0655-441B-9561-053DB2F26B25}" type="pres">
      <dgm:prSet presAssocID="{473E9AA9-C789-49FC-807B-AF2BF513ABE2}" presName="sibTrans" presStyleLbl="sibTrans2D1" presStyleIdx="3" presStyleCnt="8"/>
      <dgm:spPr/>
    </dgm:pt>
    <dgm:pt modelId="{3E85DE33-EAB7-4119-B2A7-D9287588F7A5}" type="pres">
      <dgm:prSet presAssocID="{BA193662-6E7F-4139-82EB-99B61860588D}" presName="child" presStyleLbl="alignAccFollowNode1" presStyleIdx="3" presStyleCnt="8">
        <dgm:presLayoutVars>
          <dgm:chMax val="0"/>
          <dgm:bulletEnabled val="1"/>
        </dgm:presLayoutVars>
      </dgm:prSet>
      <dgm:spPr/>
    </dgm:pt>
    <dgm:pt modelId="{0769129A-6EF8-4B00-BA97-6F2F7C7F4048}" type="pres">
      <dgm:prSet presAssocID="{16F2772C-8F4F-4A56-BBA8-4F4C1FDE097C}" presName="hSp" presStyleCnt="0"/>
      <dgm:spPr/>
    </dgm:pt>
    <dgm:pt modelId="{B43718B7-8EB3-49C9-BE8D-CD01737DC250}" type="pres">
      <dgm:prSet presAssocID="{5A01648D-A6D4-4EEE-B7EE-4C22C4EFD02A}" presName="vertFlow" presStyleCnt="0"/>
      <dgm:spPr/>
    </dgm:pt>
    <dgm:pt modelId="{EBD20358-BCDF-4E2C-B614-897FB74F22A9}" type="pres">
      <dgm:prSet presAssocID="{5A01648D-A6D4-4EEE-B7EE-4C22C4EFD02A}" presName="header" presStyleLbl="node1" presStyleIdx="2" presStyleCnt="4"/>
      <dgm:spPr/>
    </dgm:pt>
    <dgm:pt modelId="{70CCC331-976C-4A90-B19E-0449DC23F4D0}" type="pres">
      <dgm:prSet presAssocID="{CA3637C2-6676-4031-BE2C-752A40E19A07}" presName="parTrans" presStyleLbl="sibTrans2D1" presStyleIdx="4" presStyleCnt="8"/>
      <dgm:spPr/>
    </dgm:pt>
    <dgm:pt modelId="{9438E6B8-C268-49C1-B88F-84947D2BD26C}" type="pres">
      <dgm:prSet presAssocID="{454DE588-5DD2-49B2-AFDB-CCA235C3A4EE}" presName="child" presStyleLbl="alignAccFollowNode1" presStyleIdx="4" presStyleCnt="8">
        <dgm:presLayoutVars>
          <dgm:chMax val="0"/>
          <dgm:bulletEnabled val="1"/>
        </dgm:presLayoutVars>
      </dgm:prSet>
      <dgm:spPr/>
    </dgm:pt>
    <dgm:pt modelId="{5295E97E-D119-4E96-BD06-33C2DD67394C}" type="pres">
      <dgm:prSet presAssocID="{BA9A7214-19B5-4B62-9E63-92E30F678453}" presName="sibTrans" presStyleLbl="sibTrans2D1" presStyleIdx="5" presStyleCnt="8"/>
      <dgm:spPr/>
    </dgm:pt>
    <dgm:pt modelId="{7A1F39DD-4248-437D-9B38-1554CB6801F0}" type="pres">
      <dgm:prSet presAssocID="{BC27D7A4-4398-448E-B499-AADA2346A8FB}" presName="child" presStyleLbl="alignAccFollowNode1" presStyleIdx="5" presStyleCnt="8">
        <dgm:presLayoutVars>
          <dgm:chMax val="0"/>
          <dgm:bulletEnabled val="1"/>
        </dgm:presLayoutVars>
      </dgm:prSet>
      <dgm:spPr/>
    </dgm:pt>
    <dgm:pt modelId="{21897149-6430-4E57-BD8B-2D4E2D2FD7F5}" type="pres">
      <dgm:prSet presAssocID="{5A01648D-A6D4-4EEE-B7EE-4C22C4EFD02A}" presName="hSp" presStyleCnt="0"/>
      <dgm:spPr/>
    </dgm:pt>
    <dgm:pt modelId="{4BE88CBA-AA99-44C7-AE8F-3533F33151E0}" type="pres">
      <dgm:prSet presAssocID="{D2FBB6C4-C04D-4DE1-BA87-DFCDA23CC6BD}" presName="vertFlow" presStyleCnt="0"/>
      <dgm:spPr/>
    </dgm:pt>
    <dgm:pt modelId="{6ADCB3A1-BDA4-4E1D-BC75-F5EE48174170}" type="pres">
      <dgm:prSet presAssocID="{D2FBB6C4-C04D-4DE1-BA87-DFCDA23CC6BD}" presName="header" presStyleLbl="node1" presStyleIdx="3" presStyleCnt="4"/>
      <dgm:spPr/>
    </dgm:pt>
    <dgm:pt modelId="{A98A83CF-F442-4E37-93B3-6CA0D19F85F4}" type="pres">
      <dgm:prSet presAssocID="{96B1C1D3-581F-4EA4-AC41-B398DABA372E}" presName="parTrans" presStyleLbl="sibTrans2D1" presStyleIdx="6" presStyleCnt="8"/>
      <dgm:spPr/>
    </dgm:pt>
    <dgm:pt modelId="{15830196-4DCC-48AF-BAFA-0F2C8551C3BC}" type="pres">
      <dgm:prSet presAssocID="{3EA201E1-B592-4703-BE0C-1DDFC75C2EB9}" presName="child" presStyleLbl="alignAccFollowNode1" presStyleIdx="6" presStyleCnt="8">
        <dgm:presLayoutVars>
          <dgm:chMax val="0"/>
          <dgm:bulletEnabled val="1"/>
        </dgm:presLayoutVars>
      </dgm:prSet>
      <dgm:spPr/>
    </dgm:pt>
    <dgm:pt modelId="{4C841A51-6FE5-4B99-9B6B-6B9754EF2F78}" type="pres">
      <dgm:prSet presAssocID="{49FF96DB-04F5-4973-AE92-7A19FAB54706}" presName="sibTrans" presStyleLbl="sibTrans2D1" presStyleIdx="7" presStyleCnt="8"/>
      <dgm:spPr/>
    </dgm:pt>
    <dgm:pt modelId="{AF4FC23F-AE1D-4472-9899-AC99FF8B1943}" type="pres">
      <dgm:prSet presAssocID="{EDB25BBA-81CA-469F-968F-055D9BAA0B04}" presName="child" presStyleLbl="alignAccFollowNode1" presStyleIdx="7" presStyleCnt="8">
        <dgm:presLayoutVars>
          <dgm:chMax val="0"/>
          <dgm:bulletEnabled val="1"/>
        </dgm:presLayoutVars>
      </dgm:prSet>
      <dgm:spPr/>
    </dgm:pt>
  </dgm:ptLst>
  <dgm:cxnLst>
    <dgm:cxn modelId="{B24DDC01-8D12-4E03-86CE-A9DC7BE17A9B}" srcId="{5A01648D-A6D4-4EEE-B7EE-4C22C4EFD02A}" destId="{454DE588-5DD2-49B2-AFDB-CCA235C3A4EE}" srcOrd="0" destOrd="0" parTransId="{CA3637C2-6676-4031-BE2C-752A40E19A07}" sibTransId="{BA9A7214-19B5-4B62-9E63-92E30F678453}"/>
    <dgm:cxn modelId="{0C77F002-885A-49DC-9140-3E4B9518E805}" type="presOf" srcId="{454DE588-5DD2-49B2-AFDB-CCA235C3A4EE}" destId="{9438E6B8-C268-49C1-B88F-84947D2BD26C}" srcOrd="0" destOrd="0" presId="urn:microsoft.com/office/officeart/2005/8/layout/lProcess1"/>
    <dgm:cxn modelId="{C5ED8B05-D32C-4919-97A3-BB04A3DCBCEF}" srcId="{7DA64593-A58E-4676-89FD-752ACC88F2B0}" destId="{D2FBB6C4-C04D-4DE1-BA87-DFCDA23CC6BD}" srcOrd="3" destOrd="0" parTransId="{1D809D49-3C15-431A-823B-7DF77AE67AFA}" sibTransId="{F2C4BD95-0830-4E78-830B-F0AFB3137FF3}"/>
    <dgm:cxn modelId="{28FE030D-EFE2-432E-A93B-0BB746EC0E4F}" type="presOf" srcId="{D2FBB6C4-C04D-4DE1-BA87-DFCDA23CC6BD}" destId="{6ADCB3A1-BDA4-4E1D-BC75-F5EE48174170}" srcOrd="0" destOrd="0" presId="urn:microsoft.com/office/officeart/2005/8/layout/lProcess1"/>
    <dgm:cxn modelId="{82A3120D-FC9E-4C67-8FBF-8C969BA06BC2}" srcId="{7DA64593-A58E-4676-89FD-752ACC88F2B0}" destId="{5A01648D-A6D4-4EEE-B7EE-4C22C4EFD02A}" srcOrd="2" destOrd="0" parTransId="{C0E667C1-95B5-4238-81E0-D317FC8AEBC8}" sibTransId="{1A47F6BE-497C-4B94-966D-5D309255FC40}"/>
    <dgm:cxn modelId="{693F6A15-7854-4704-A5BB-CE4DBEA8B6BA}" type="presOf" srcId="{CF94F650-6117-4729-8EFF-BE7612541B40}" destId="{BF23867B-B9F5-4BB2-B4D0-BB273AF32F0B}" srcOrd="0" destOrd="0" presId="urn:microsoft.com/office/officeart/2005/8/layout/lProcess1"/>
    <dgm:cxn modelId="{81AEA015-43E9-4E84-87DF-035E2399421F}" type="presOf" srcId="{659D1306-3810-462E-8EBE-A9E0ADF7C34C}" destId="{42511377-0F99-4BE9-A3A1-02E5EE28E636}" srcOrd="0" destOrd="0" presId="urn:microsoft.com/office/officeart/2005/8/layout/lProcess1"/>
    <dgm:cxn modelId="{4F179F1D-3D9C-43AF-8FA5-790C56EB9904}" type="presOf" srcId="{49FF96DB-04F5-4973-AE92-7A19FAB54706}" destId="{4C841A51-6FE5-4B99-9B6B-6B9754EF2F78}" srcOrd="0" destOrd="0" presId="urn:microsoft.com/office/officeart/2005/8/layout/lProcess1"/>
    <dgm:cxn modelId="{E3D4BD2A-84C0-42E2-96CF-1E171206ED0F}" type="presOf" srcId="{473E9AA9-C789-49FC-807B-AF2BF513ABE2}" destId="{18341916-0655-441B-9561-053DB2F26B25}" srcOrd="0" destOrd="0" presId="urn:microsoft.com/office/officeart/2005/8/layout/lProcess1"/>
    <dgm:cxn modelId="{04B10B2E-3222-45DD-B8EC-41074370085C}" type="presOf" srcId="{5A01648D-A6D4-4EEE-B7EE-4C22C4EFD02A}" destId="{EBD20358-BCDF-4E2C-B614-897FB74F22A9}" srcOrd="0" destOrd="0" presId="urn:microsoft.com/office/officeart/2005/8/layout/lProcess1"/>
    <dgm:cxn modelId="{97F22232-8830-4759-96C4-347DC1213C06}" srcId="{5A01648D-A6D4-4EEE-B7EE-4C22C4EFD02A}" destId="{BC27D7A4-4398-448E-B499-AADA2346A8FB}" srcOrd="1" destOrd="0" parTransId="{06767915-AAB5-4AE2-A311-9C990A1ADBE3}" sibTransId="{A180E35B-5376-4021-85BA-E8458121660E}"/>
    <dgm:cxn modelId="{B566A439-3402-44C3-8604-62FF2BFC7AC4}" type="presOf" srcId="{3EA201E1-B592-4703-BE0C-1DDFC75C2EB9}" destId="{15830196-4DCC-48AF-BAFA-0F2C8551C3BC}" srcOrd="0" destOrd="0" presId="urn:microsoft.com/office/officeart/2005/8/layout/lProcess1"/>
    <dgm:cxn modelId="{D504823A-2839-41F0-9864-8FAFA5D0BDA5}" type="presOf" srcId="{EDB25BBA-81CA-469F-968F-055D9BAA0B04}" destId="{AF4FC23F-AE1D-4472-9899-AC99FF8B1943}" srcOrd="0" destOrd="0" presId="urn:microsoft.com/office/officeart/2005/8/layout/lProcess1"/>
    <dgm:cxn modelId="{77BEC85E-6DCE-4136-879D-7C6352155D20}" type="presOf" srcId="{96B1C1D3-581F-4EA4-AC41-B398DABA372E}" destId="{A98A83CF-F442-4E37-93B3-6CA0D19F85F4}" srcOrd="0" destOrd="0" presId="urn:microsoft.com/office/officeart/2005/8/layout/lProcess1"/>
    <dgm:cxn modelId="{7C23EE64-2E09-4E80-B540-7AEC478972EE}" type="presOf" srcId="{BA193662-6E7F-4139-82EB-99B61860588D}" destId="{3E85DE33-EAB7-4119-B2A7-D9287588F7A5}" srcOrd="0" destOrd="0" presId="urn:microsoft.com/office/officeart/2005/8/layout/lProcess1"/>
    <dgm:cxn modelId="{8FF9E06E-FBD8-4907-A3FB-0B4C6A13267D}" type="presOf" srcId="{7DA64593-A58E-4676-89FD-752ACC88F2B0}" destId="{19E4E35D-29EC-4B36-AA6E-860FA4701A79}" srcOrd="0" destOrd="0" presId="urn:microsoft.com/office/officeart/2005/8/layout/lProcess1"/>
    <dgm:cxn modelId="{18DDE976-36E1-4C04-B1C6-9957D9BEF744}" type="presOf" srcId="{BC27D7A4-4398-448E-B499-AADA2346A8FB}" destId="{7A1F39DD-4248-437D-9B38-1554CB6801F0}" srcOrd="0" destOrd="0" presId="urn:microsoft.com/office/officeart/2005/8/layout/lProcess1"/>
    <dgm:cxn modelId="{5652027D-B257-4B2A-B938-5707D4A4E943}" srcId="{D2FBB6C4-C04D-4DE1-BA87-DFCDA23CC6BD}" destId="{EDB25BBA-81CA-469F-968F-055D9BAA0B04}" srcOrd="1" destOrd="0" parTransId="{B4AA2FE1-27DC-4595-808C-AB6965987F62}" sibTransId="{0687AE36-C902-4AB5-9C45-2D790F1D0DD5}"/>
    <dgm:cxn modelId="{120FC17D-2342-4B5E-B80F-E6DD1183FB61}" srcId="{7DA64593-A58E-4676-89FD-752ACC88F2B0}" destId="{3FB93C6C-86C6-4444-99E8-90AE57791E75}" srcOrd="0" destOrd="0" parTransId="{3A5362C7-20FD-477F-87C1-96CD9F80EEBD}" sibTransId="{0DF0E6A9-4314-4099-B0B9-AA338E8F932B}"/>
    <dgm:cxn modelId="{8898DF87-3812-4ADD-B65D-E3EC7B663E76}" srcId="{D2FBB6C4-C04D-4DE1-BA87-DFCDA23CC6BD}" destId="{3EA201E1-B592-4703-BE0C-1DDFC75C2EB9}" srcOrd="0" destOrd="0" parTransId="{96B1C1D3-581F-4EA4-AC41-B398DABA372E}" sibTransId="{49FF96DB-04F5-4973-AE92-7A19FAB54706}"/>
    <dgm:cxn modelId="{D11EED8F-131A-4760-8EFF-4A7B9CE8AA1A}" type="presOf" srcId="{57522C46-F738-4BE1-A86B-AAD913E9EADE}" destId="{E0EDB49F-9C42-418F-9888-6A5D75281AA4}" srcOrd="0" destOrd="0" presId="urn:microsoft.com/office/officeart/2005/8/layout/lProcess1"/>
    <dgm:cxn modelId="{4DE674AA-665B-4889-8FEB-3431F63BDEF3}" srcId="{16F2772C-8F4F-4A56-BBA8-4F4C1FDE097C}" destId="{BA193662-6E7F-4139-82EB-99B61860588D}" srcOrd="1" destOrd="0" parTransId="{76F0D984-FFDA-48DD-8340-FAFF15FDE580}" sibTransId="{228EC9ED-0295-4A38-856C-09CB64CD59AD}"/>
    <dgm:cxn modelId="{0AC67EAB-1D86-4798-B2ED-5293E1899DCF}" type="presOf" srcId="{CA3637C2-6676-4031-BE2C-752A40E19A07}" destId="{70CCC331-976C-4A90-B19E-0449DC23F4D0}" srcOrd="0" destOrd="0" presId="urn:microsoft.com/office/officeart/2005/8/layout/lProcess1"/>
    <dgm:cxn modelId="{A69B9AAB-6E4C-44AC-96D0-5A4CEF6F8F00}" srcId="{3FB93C6C-86C6-4444-99E8-90AE57791E75}" destId="{57522C46-F738-4BE1-A86B-AAD913E9EADE}" srcOrd="0" destOrd="0" parTransId="{9B8CD1FF-5AA7-4A7D-8F59-8FDD6D555BB0}" sibTransId="{659D1306-3810-462E-8EBE-A9E0ADF7C34C}"/>
    <dgm:cxn modelId="{1CD2A9B9-E1B4-4060-8C3A-C62FBC5EA3F6}" type="presOf" srcId="{9B8CD1FF-5AA7-4A7D-8F59-8FDD6D555BB0}" destId="{E9BB3CD0-70D0-4E96-A9C2-8C6BBCB7D224}" srcOrd="0" destOrd="0" presId="urn:microsoft.com/office/officeart/2005/8/layout/lProcess1"/>
    <dgm:cxn modelId="{7FA3F3CA-1777-4022-AD37-136B7E3A4BC7}" type="presOf" srcId="{A1B4E3CB-BA15-4E00-85A7-700D483CF1AD}" destId="{05CFDE66-A138-48E8-A9B3-E1D6852282F2}" srcOrd="0" destOrd="0" presId="urn:microsoft.com/office/officeart/2005/8/layout/lProcess1"/>
    <dgm:cxn modelId="{4D8468D2-C27F-489A-9F88-76679EA268C7}" srcId="{7DA64593-A58E-4676-89FD-752ACC88F2B0}" destId="{16F2772C-8F4F-4A56-BBA8-4F4C1FDE097C}" srcOrd="1" destOrd="0" parTransId="{E6BDB771-4F85-48BD-BD83-694DA0D92F74}" sibTransId="{C21B8DE0-C6A6-4C38-97C7-A2900605B824}"/>
    <dgm:cxn modelId="{A5EF18D3-C834-40BC-9ED3-DCF4AF872DCF}" srcId="{16F2772C-8F4F-4A56-BBA8-4F4C1FDE097C}" destId="{CF94F650-6117-4729-8EFF-BE7612541B40}" srcOrd="0" destOrd="0" parTransId="{A1B4E3CB-BA15-4E00-85A7-700D483CF1AD}" sibTransId="{473E9AA9-C789-49FC-807B-AF2BF513ABE2}"/>
    <dgm:cxn modelId="{D2DA0ED7-9587-4033-A3FB-F479BC2371B9}" type="presOf" srcId="{849A5152-9895-474F-AE44-745F4FB95FD2}" destId="{59679667-D3B4-4866-BAE3-668A7B16BB18}" srcOrd="0" destOrd="0" presId="urn:microsoft.com/office/officeart/2005/8/layout/lProcess1"/>
    <dgm:cxn modelId="{C10F6FDC-5B39-4278-83EE-8D6271AFAE8D}" type="presOf" srcId="{3FB93C6C-86C6-4444-99E8-90AE57791E75}" destId="{92DC910E-6710-46BF-AC1F-38DA7605D278}" srcOrd="0" destOrd="0" presId="urn:microsoft.com/office/officeart/2005/8/layout/lProcess1"/>
    <dgm:cxn modelId="{ADB0B1DC-F256-4D3F-ADB5-45C117488AED}" type="presOf" srcId="{16F2772C-8F4F-4A56-BBA8-4F4C1FDE097C}" destId="{B429D860-0210-42DF-BC20-EE55329BA63E}" srcOrd="0" destOrd="0" presId="urn:microsoft.com/office/officeart/2005/8/layout/lProcess1"/>
    <dgm:cxn modelId="{237206E8-87B0-4715-A8CD-E8C3153D9C1A}" type="presOf" srcId="{BA9A7214-19B5-4B62-9E63-92E30F678453}" destId="{5295E97E-D119-4E96-BD06-33C2DD67394C}" srcOrd="0" destOrd="0" presId="urn:microsoft.com/office/officeart/2005/8/layout/lProcess1"/>
    <dgm:cxn modelId="{DC47AFF1-AF14-46E9-9731-E1C686115CFB}" srcId="{3FB93C6C-86C6-4444-99E8-90AE57791E75}" destId="{849A5152-9895-474F-AE44-745F4FB95FD2}" srcOrd="1" destOrd="0" parTransId="{1ED97990-E37C-41C6-A7A5-AEA234DF44E3}" sibTransId="{C01B4271-F049-4D1A-933D-DB11399351B3}"/>
    <dgm:cxn modelId="{70FF17E7-4DB1-4F3F-9BFD-0BBF5AFF68B5}" type="presParOf" srcId="{19E4E35D-29EC-4B36-AA6E-860FA4701A79}" destId="{1DABC9CF-3618-4E47-8322-E92DE9BE0ED6}" srcOrd="0" destOrd="0" presId="urn:microsoft.com/office/officeart/2005/8/layout/lProcess1"/>
    <dgm:cxn modelId="{2F6215A7-7D87-4515-BB1F-F6F0B1A63170}" type="presParOf" srcId="{1DABC9CF-3618-4E47-8322-E92DE9BE0ED6}" destId="{92DC910E-6710-46BF-AC1F-38DA7605D278}" srcOrd="0" destOrd="0" presId="urn:microsoft.com/office/officeart/2005/8/layout/lProcess1"/>
    <dgm:cxn modelId="{B6ACEF27-075E-44C8-B4B1-D147F4E86DC8}" type="presParOf" srcId="{1DABC9CF-3618-4E47-8322-E92DE9BE0ED6}" destId="{E9BB3CD0-70D0-4E96-A9C2-8C6BBCB7D224}" srcOrd="1" destOrd="0" presId="urn:microsoft.com/office/officeart/2005/8/layout/lProcess1"/>
    <dgm:cxn modelId="{8C6C118A-A0B3-4550-86BA-D7FBB285AB05}" type="presParOf" srcId="{1DABC9CF-3618-4E47-8322-E92DE9BE0ED6}" destId="{E0EDB49F-9C42-418F-9888-6A5D75281AA4}" srcOrd="2" destOrd="0" presId="urn:microsoft.com/office/officeart/2005/8/layout/lProcess1"/>
    <dgm:cxn modelId="{68CB0FAF-7C93-443C-B519-DB60B20EFC66}" type="presParOf" srcId="{1DABC9CF-3618-4E47-8322-E92DE9BE0ED6}" destId="{42511377-0F99-4BE9-A3A1-02E5EE28E636}" srcOrd="3" destOrd="0" presId="urn:microsoft.com/office/officeart/2005/8/layout/lProcess1"/>
    <dgm:cxn modelId="{B701CF0C-2155-4767-B042-6A0C67BE03AA}" type="presParOf" srcId="{1DABC9CF-3618-4E47-8322-E92DE9BE0ED6}" destId="{59679667-D3B4-4866-BAE3-668A7B16BB18}" srcOrd="4" destOrd="0" presId="urn:microsoft.com/office/officeart/2005/8/layout/lProcess1"/>
    <dgm:cxn modelId="{302A2728-8AA6-4A12-94E9-EF6841D97E02}" type="presParOf" srcId="{19E4E35D-29EC-4B36-AA6E-860FA4701A79}" destId="{6A8C64E0-01FE-42B8-8640-7F447831A419}" srcOrd="1" destOrd="0" presId="urn:microsoft.com/office/officeart/2005/8/layout/lProcess1"/>
    <dgm:cxn modelId="{86C485B2-5D12-4E45-AF17-EBA7E122B9CF}" type="presParOf" srcId="{19E4E35D-29EC-4B36-AA6E-860FA4701A79}" destId="{5113C303-42A5-4C9B-92D0-F4333A615A2E}" srcOrd="2" destOrd="0" presId="urn:microsoft.com/office/officeart/2005/8/layout/lProcess1"/>
    <dgm:cxn modelId="{CCC2D183-A75F-43A6-9D0A-29878EBB996C}" type="presParOf" srcId="{5113C303-42A5-4C9B-92D0-F4333A615A2E}" destId="{B429D860-0210-42DF-BC20-EE55329BA63E}" srcOrd="0" destOrd="0" presId="urn:microsoft.com/office/officeart/2005/8/layout/lProcess1"/>
    <dgm:cxn modelId="{99FF1FB0-455A-4AFC-B044-C8589E1958BD}" type="presParOf" srcId="{5113C303-42A5-4C9B-92D0-F4333A615A2E}" destId="{05CFDE66-A138-48E8-A9B3-E1D6852282F2}" srcOrd="1" destOrd="0" presId="urn:microsoft.com/office/officeart/2005/8/layout/lProcess1"/>
    <dgm:cxn modelId="{B05E6FBD-AD19-433F-A328-6AE608CB49E0}" type="presParOf" srcId="{5113C303-42A5-4C9B-92D0-F4333A615A2E}" destId="{BF23867B-B9F5-4BB2-B4D0-BB273AF32F0B}" srcOrd="2" destOrd="0" presId="urn:microsoft.com/office/officeart/2005/8/layout/lProcess1"/>
    <dgm:cxn modelId="{C58D2FFF-9F92-4A49-A044-FA61F1538B10}" type="presParOf" srcId="{5113C303-42A5-4C9B-92D0-F4333A615A2E}" destId="{18341916-0655-441B-9561-053DB2F26B25}" srcOrd="3" destOrd="0" presId="urn:microsoft.com/office/officeart/2005/8/layout/lProcess1"/>
    <dgm:cxn modelId="{1A459B99-4452-4FBF-BAB2-ED81EB2707AB}" type="presParOf" srcId="{5113C303-42A5-4C9B-92D0-F4333A615A2E}" destId="{3E85DE33-EAB7-4119-B2A7-D9287588F7A5}" srcOrd="4" destOrd="0" presId="urn:microsoft.com/office/officeart/2005/8/layout/lProcess1"/>
    <dgm:cxn modelId="{A7FF002B-003F-49EA-A8E5-5F0165AF16B0}" type="presParOf" srcId="{19E4E35D-29EC-4B36-AA6E-860FA4701A79}" destId="{0769129A-6EF8-4B00-BA97-6F2F7C7F4048}" srcOrd="3" destOrd="0" presId="urn:microsoft.com/office/officeart/2005/8/layout/lProcess1"/>
    <dgm:cxn modelId="{8BFB2B65-AA98-4BE2-B1C6-A65015A61AB1}" type="presParOf" srcId="{19E4E35D-29EC-4B36-AA6E-860FA4701A79}" destId="{B43718B7-8EB3-49C9-BE8D-CD01737DC250}" srcOrd="4" destOrd="0" presId="urn:microsoft.com/office/officeart/2005/8/layout/lProcess1"/>
    <dgm:cxn modelId="{EF63BFAB-5F1E-4243-B7FE-A989381E7D97}" type="presParOf" srcId="{B43718B7-8EB3-49C9-BE8D-CD01737DC250}" destId="{EBD20358-BCDF-4E2C-B614-897FB74F22A9}" srcOrd="0" destOrd="0" presId="urn:microsoft.com/office/officeart/2005/8/layout/lProcess1"/>
    <dgm:cxn modelId="{9F21FC40-344F-4506-B5A7-E3BC00F85694}" type="presParOf" srcId="{B43718B7-8EB3-49C9-BE8D-CD01737DC250}" destId="{70CCC331-976C-4A90-B19E-0449DC23F4D0}" srcOrd="1" destOrd="0" presId="urn:microsoft.com/office/officeart/2005/8/layout/lProcess1"/>
    <dgm:cxn modelId="{767A1E15-F624-47BF-B9B0-2C705D118D09}" type="presParOf" srcId="{B43718B7-8EB3-49C9-BE8D-CD01737DC250}" destId="{9438E6B8-C268-49C1-B88F-84947D2BD26C}" srcOrd="2" destOrd="0" presId="urn:microsoft.com/office/officeart/2005/8/layout/lProcess1"/>
    <dgm:cxn modelId="{D0AE9259-BC0E-4644-93EB-6CE1722DF595}" type="presParOf" srcId="{B43718B7-8EB3-49C9-BE8D-CD01737DC250}" destId="{5295E97E-D119-4E96-BD06-33C2DD67394C}" srcOrd="3" destOrd="0" presId="urn:microsoft.com/office/officeart/2005/8/layout/lProcess1"/>
    <dgm:cxn modelId="{44266A89-771F-4ECB-8F71-4C7FB8EFAA04}" type="presParOf" srcId="{B43718B7-8EB3-49C9-BE8D-CD01737DC250}" destId="{7A1F39DD-4248-437D-9B38-1554CB6801F0}" srcOrd="4" destOrd="0" presId="urn:microsoft.com/office/officeart/2005/8/layout/lProcess1"/>
    <dgm:cxn modelId="{99AFEBCB-173C-435E-8E82-356F136C77BC}" type="presParOf" srcId="{19E4E35D-29EC-4B36-AA6E-860FA4701A79}" destId="{21897149-6430-4E57-BD8B-2D4E2D2FD7F5}" srcOrd="5" destOrd="0" presId="urn:microsoft.com/office/officeart/2005/8/layout/lProcess1"/>
    <dgm:cxn modelId="{0739E597-F168-40C5-84AC-B8F49821F6DD}" type="presParOf" srcId="{19E4E35D-29EC-4B36-AA6E-860FA4701A79}" destId="{4BE88CBA-AA99-44C7-AE8F-3533F33151E0}" srcOrd="6" destOrd="0" presId="urn:microsoft.com/office/officeart/2005/8/layout/lProcess1"/>
    <dgm:cxn modelId="{FD5700E2-06F7-4297-BFE7-3B9B41488329}" type="presParOf" srcId="{4BE88CBA-AA99-44C7-AE8F-3533F33151E0}" destId="{6ADCB3A1-BDA4-4E1D-BC75-F5EE48174170}" srcOrd="0" destOrd="0" presId="urn:microsoft.com/office/officeart/2005/8/layout/lProcess1"/>
    <dgm:cxn modelId="{6C4C17A5-8ECF-40EE-85ED-F0B30696EF8B}" type="presParOf" srcId="{4BE88CBA-AA99-44C7-AE8F-3533F33151E0}" destId="{A98A83CF-F442-4E37-93B3-6CA0D19F85F4}" srcOrd="1" destOrd="0" presId="urn:microsoft.com/office/officeart/2005/8/layout/lProcess1"/>
    <dgm:cxn modelId="{99FF487D-FD7F-43B5-8D6A-F6392741F206}" type="presParOf" srcId="{4BE88CBA-AA99-44C7-AE8F-3533F33151E0}" destId="{15830196-4DCC-48AF-BAFA-0F2C8551C3BC}" srcOrd="2" destOrd="0" presId="urn:microsoft.com/office/officeart/2005/8/layout/lProcess1"/>
    <dgm:cxn modelId="{0988D7B3-67A2-43A0-87FA-5001AD59FD29}" type="presParOf" srcId="{4BE88CBA-AA99-44C7-AE8F-3533F33151E0}" destId="{4C841A51-6FE5-4B99-9B6B-6B9754EF2F78}" srcOrd="3" destOrd="0" presId="urn:microsoft.com/office/officeart/2005/8/layout/lProcess1"/>
    <dgm:cxn modelId="{2B25B3A4-6E6B-4123-988E-015B3BAEF2A7}" type="presParOf" srcId="{4BE88CBA-AA99-44C7-AE8F-3533F33151E0}" destId="{AF4FC23F-AE1D-4472-9899-AC99FF8B1943}"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C910E-6710-46BF-AC1F-38DA7605D278}">
      <dsp:nvSpPr>
        <dsp:cNvPr id="0" name=""/>
        <dsp:cNvSpPr/>
      </dsp:nvSpPr>
      <dsp:spPr>
        <a:xfrm>
          <a:off x="1158"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sp:txBody>
      <dsp:txXfrm>
        <a:off x="16328" y="585410"/>
        <a:ext cx="2041361" cy="487585"/>
      </dsp:txXfrm>
    </dsp:sp>
    <dsp:sp modelId="{E9BB3CD0-70D0-4E96-A9C2-8C6BBCB7D224}">
      <dsp:nvSpPr>
        <dsp:cNvPr id="0" name=""/>
        <dsp:cNvSpPr/>
      </dsp:nvSpPr>
      <dsp:spPr>
        <a:xfrm rot="5400000">
          <a:off x="99169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DB49F-9C42-418F-9888-6A5D75281AA4}">
      <dsp:nvSpPr>
        <dsp:cNvPr id="0" name=""/>
        <dsp:cNvSpPr/>
      </dsp:nvSpPr>
      <dsp:spPr>
        <a:xfrm>
          <a:off x="1158"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MicrosoftWindowsServer</a:t>
          </a:r>
          <a:endParaRPr lang="en-US" sz="1400" kern="1200" dirty="0"/>
        </a:p>
      </dsp:txBody>
      <dsp:txXfrm>
        <a:off x="16328" y="1284609"/>
        <a:ext cx="2041361" cy="487585"/>
      </dsp:txXfrm>
    </dsp:sp>
    <dsp:sp modelId="{42511377-0F99-4BE9-A3A1-02E5EE28E636}">
      <dsp:nvSpPr>
        <dsp:cNvPr id="0" name=""/>
        <dsp:cNvSpPr/>
      </dsp:nvSpPr>
      <dsp:spPr>
        <a:xfrm rot="5400000">
          <a:off x="99169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79667-D3B4-4866-BAE3-668A7B16BB18}">
      <dsp:nvSpPr>
        <dsp:cNvPr id="0" name=""/>
        <dsp:cNvSpPr/>
      </dsp:nvSpPr>
      <dsp:spPr>
        <a:xfrm>
          <a:off x="1158"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Canonical</a:t>
          </a:r>
        </a:p>
      </dsp:txBody>
      <dsp:txXfrm>
        <a:off x="16328" y="1983809"/>
        <a:ext cx="2041361" cy="487585"/>
      </dsp:txXfrm>
    </dsp:sp>
    <dsp:sp modelId="{B429D860-0210-42DF-BC20-EE55329BA63E}">
      <dsp:nvSpPr>
        <dsp:cNvPr id="0" name=""/>
        <dsp:cNvSpPr/>
      </dsp:nvSpPr>
      <dsp:spPr>
        <a:xfrm>
          <a:off x="236289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sp:txBody>
      <dsp:txXfrm>
        <a:off x="2378069" y="585410"/>
        <a:ext cx="2041361" cy="487585"/>
      </dsp:txXfrm>
    </dsp:sp>
    <dsp:sp modelId="{05CFDE66-A138-48E8-A9B3-E1D6852282F2}">
      <dsp:nvSpPr>
        <dsp:cNvPr id="0" name=""/>
        <dsp:cNvSpPr/>
      </dsp:nvSpPr>
      <dsp:spPr>
        <a:xfrm rot="5400000">
          <a:off x="335343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3867B-B9F5-4BB2-B4D0-BB273AF32F0B}">
      <dsp:nvSpPr>
        <dsp:cNvPr id="0" name=""/>
        <dsp:cNvSpPr/>
      </dsp:nvSpPr>
      <dsp:spPr>
        <a:xfrm>
          <a:off x="236289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WindowsServer</a:t>
          </a:r>
          <a:endParaRPr lang="en-US" sz="1400" kern="1200" dirty="0"/>
        </a:p>
      </dsp:txBody>
      <dsp:txXfrm>
        <a:off x="2378069" y="1284609"/>
        <a:ext cx="2041361" cy="487585"/>
      </dsp:txXfrm>
    </dsp:sp>
    <dsp:sp modelId="{18341916-0655-441B-9561-053DB2F26B25}">
      <dsp:nvSpPr>
        <dsp:cNvPr id="0" name=""/>
        <dsp:cNvSpPr/>
      </dsp:nvSpPr>
      <dsp:spPr>
        <a:xfrm rot="5400000">
          <a:off x="335343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85DE33-EAB7-4119-B2A7-D9287588F7A5}">
      <dsp:nvSpPr>
        <dsp:cNvPr id="0" name=""/>
        <dsp:cNvSpPr/>
      </dsp:nvSpPr>
      <dsp:spPr>
        <a:xfrm>
          <a:off x="236289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UbuntuServer</a:t>
          </a:r>
          <a:endParaRPr lang="en-US" sz="1400" kern="1200" dirty="0"/>
        </a:p>
      </dsp:txBody>
      <dsp:txXfrm>
        <a:off x="2378069" y="1983809"/>
        <a:ext cx="2041361" cy="487585"/>
      </dsp:txXfrm>
    </dsp:sp>
    <dsp:sp modelId="{EBD20358-BCDF-4E2C-B614-897FB74F22A9}">
      <dsp:nvSpPr>
        <dsp:cNvPr id="0" name=""/>
        <dsp:cNvSpPr/>
      </dsp:nvSpPr>
      <dsp:spPr>
        <a:xfrm>
          <a:off x="472463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sp:txBody>
      <dsp:txXfrm>
        <a:off x="4739809" y="585410"/>
        <a:ext cx="2041361" cy="487585"/>
      </dsp:txXfrm>
    </dsp:sp>
    <dsp:sp modelId="{70CCC331-976C-4A90-B19E-0449DC23F4D0}">
      <dsp:nvSpPr>
        <dsp:cNvPr id="0" name=""/>
        <dsp:cNvSpPr/>
      </dsp:nvSpPr>
      <dsp:spPr>
        <a:xfrm rot="5400000">
          <a:off x="571517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8E6B8-C268-49C1-B88F-84947D2BD26C}">
      <dsp:nvSpPr>
        <dsp:cNvPr id="0" name=""/>
        <dsp:cNvSpPr/>
      </dsp:nvSpPr>
      <dsp:spPr>
        <a:xfrm>
          <a:off x="472463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2019-Datacenter</a:t>
          </a:r>
        </a:p>
      </dsp:txBody>
      <dsp:txXfrm>
        <a:off x="4739809" y="1284609"/>
        <a:ext cx="2041361" cy="487585"/>
      </dsp:txXfrm>
    </dsp:sp>
    <dsp:sp modelId="{5295E97E-D119-4E96-BD06-33C2DD67394C}">
      <dsp:nvSpPr>
        <dsp:cNvPr id="0" name=""/>
        <dsp:cNvSpPr/>
      </dsp:nvSpPr>
      <dsp:spPr>
        <a:xfrm rot="5400000">
          <a:off x="571517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F39DD-4248-437D-9B38-1554CB6801F0}">
      <dsp:nvSpPr>
        <dsp:cNvPr id="0" name=""/>
        <dsp:cNvSpPr/>
      </dsp:nvSpPr>
      <dsp:spPr>
        <a:xfrm>
          <a:off x="472463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19.10-DAILY</a:t>
          </a:r>
        </a:p>
      </dsp:txBody>
      <dsp:txXfrm>
        <a:off x="4739809" y="1983809"/>
        <a:ext cx="2041361" cy="487585"/>
      </dsp:txXfrm>
    </dsp:sp>
    <dsp:sp modelId="{6ADCB3A1-BDA4-4E1D-BC75-F5EE48174170}">
      <dsp:nvSpPr>
        <dsp:cNvPr id="0" name=""/>
        <dsp:cNvSpPr/>
      </dsp:nvSpPr>
      <dsp:spPr>
        <a:xfrm>
          <a:off x="708637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mj-lt"/>
            </a:rPr>
            <a:t>Version</a:t>
          </a:r>
        </a:p>
      </dsp:txBody>
      <dsp:txXfrm>
        <a:off x="7101549" y="585410"/>
        <a:ext cx="2041361" cy="487585"/>
      </dsp:txXfrm>
    </dsp:sp>
    <dsp:sp modelId="{A98A83CF-F442-4E37-93B3-6CA0D19F85F4}">
      <dsp:nvSpPr>
        <dsp:cNvPr id="0" name=""/>
        <dsp:cNvSpPr/>
      </dsp:nvSpPr>
      <dsp:spPr>
        <a:xfrm rot="5400000">
          <a:off x="807691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830196-4DCC-48AF-BAFA-0F2C8551C3BC}">
      <dsp:nvSpPr>
        <dsp:cNvPr id="0" name=""/>
        <dsp:cNvSpPr/>
      </dsp:nvSpPr>
      <dsp:spPr>
        <a:xfrm>
          <a:off x="708637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2019.0.20190603</a:t>
          </a:r>
        </a:p>
      </dsp:txBody>
      <dsp:txXfrm>
        <a:off x="7101549" y="1284609"/>
        <a:ext cx="2041361" cy="487585"/>
      </dsp:txXfrm>
    </dsp:sp>
    <dsp:sp modelId="{4C841A51-6FE5-4B99-9B6B-6B9754EF2F78}">
      <dsp:nvSpPr>
        <dsp:cNvPr id="0" name=""/>
        <dsp:cNvSpPr/>
      </dsp:nvSpPr>
      <dsp:spPr>
        <a:xfrm rot="5400000">
          <a:off x="807691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4FC23F-AE1D-4472-9899-AC99FF8B1943}">
      <dsp:nvSpPr>
        <dsp:cNvPr id="0" name=""/>
        <dsp:cNvSpPr/>
      </dsp:nvSpPr>
      <dsp:spPr>
        <a:xfrm>
          <a:off x="708637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19.10.201906230</a:t>
          </a:r>
          <a:endParaRPr lang="en-US" sz="1400" kern="1200" dirty="0"/>
        </a:p>
      </dsp:txBody>
      <dsp:txXfrm>
        <a:off x="7101549" y="1983809"/>
        <a:ext cx="2041361" cy="4875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4:02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4:01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Provision VMs</a:t>
            </a:r>
          </a:p>
          <a:p>
            <a:pPr marL="171450" indent="-171450">
              <a:buFontTx/>
              <a:buChar char="-"/>
            </a:pPr>
            <a:r>
              <a:rPr lang="en-US" dirty="0"/>
              <a:t>Create Azure Resource Manager templates</a:t>
            </a:r>
          </a:p>
          <a:p>
            <a:pPr marL="171450" indent="-171450">
              <a:buFontTx/>
              <a:buChar char="-"/>
            </a:pPr>
            <a:r>
              <a:rPr lang="en-US" dirty="0"/>
              <a:t>Configure Azure Disk Encryption for VMs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r>
              <a:rPr lang="en-US" dirty="0"/>
              <a:t>The Azure portal provides an easy-to-use browser-based user interface that allows you to create and manage all your Azure resources. For example, you can set up a new database, increase the compute power of your virtual machines, and monitor your monthly costs. It's also a great learning tool, because you can survey all available resources and use guided wizards to create the ones you need.</a:t>
            </a:r>
          </a:p>
          <a:p>
            <a:endParaRPr lang="en-US" dirty="0"/>
          </a:p>
          <a:p>
            <a:r>
              <a:rPr lang="en-US" b="1" dirty="0"/>
              <a:t>Azure Resource Manager</a:t>
            </a:r>
          </a:p>
          <a:p>
            <a:r>
              <a:rPr lang="en-US" dirty="0"/>
              <a:t>Typically, your Azure infrastructure will contain many resources, many of them related to one another in some way. For example, the VM that we created has the virtual machine itself, storage, network interface, web server, and a database—all created together to run the WordPress site. Azure Resource Manager makes working with these related resources more efficient. It organizes resources into named resource groups that let you deploy, update, or delete all of the resources together. When we created the WordPress site, we identified the resource group as part of the VM creation, and Resource Manager placed the associated resources into the same group.</a:t>
            </a:r>
          </a:p>
          <a:p>
            <a:endParaRPr lang="en-US" dirty="0"/>
          </a:p>
          <a:p>
            <a:r>
              <a:rPr lang="en-US" b="1" dirty="0"/>
              <a:t>Azure PowerShell</a:t>
            </a:r>
          </a:p>
          <a:p>
            <a:r>
              <a:rPr lang="en-US" dirty="0"/>
              <a:t>PowerShell is a cross-platform shell that provides services like the shell window and command parsing. Azure PowerShell is an optional add-on package that adds the Azure-specific commands (referred to as cmdlets). You can learn more about installing and using Azure PowerShell in a separate training module.</a:t>
            </a:r>
          </a:p>
          <a:p>
            <a:endParaRPr lang="en-US" dirty="0"/>
          </a:p>
          <a:p>
            <a:r>
              <a:rPr lang="en-US" b="1" dirty="0"/>
              <a:t>Azure CLI</a:t>
            </a:r>
          </a:p>
          <a:p>
            <a:r>
              <a:rPr lang="en-US" sz="882" b="0" i="0" kern="1200" dirty="0">
                <a:solidFill>
                  <a:schemeClr val="tx1"/>
                </a:solidFill>
                <a:effectLst/>
                <a:latin typeface="Segoe UI Light" pitchFamily="34" charset="0"/>
                <a:ea typeface="+mn-ea"/>
                <a:cs typeface="+mn-cs"/>
              </a:rPr>
              <a:t>The Azure CLI is the Microsoft cross-platform command-line tool for managing Azure resources such as virtual machines and disks from the command line. It's available for macOS, Linux, and Windows, or in the browser by using the Cloud Shell. Like Azure PowerShell, the Azure CLI is a powerful way to streamline your administrative workflow. Unlike Azure PowerShell, the Azure CLI does not need PowerShell to function.</a:t>
            </a:r>
          </a:p>
          <a:p>
            <a:br>
              <a:rPr lang="en-US" b="1" dirty="0"/>
            </a:br>
            <a:r>
              <a:rPr lang="en-US" b="1" dirty="0"/>
              <a:t>Programmatic (APIs)</a:t>
            </a:r>
          </a:p>
          <a:p>
            <a:r>
              <a:rPr lang="en-US" dirty="0"/>
              <a:t>Generally speaking, both Azure PowerShell and Azure CLI are good options if you have simple scripts to run and want to use only command-line tools. When it comes to more complex scenarios, where the creation and management of VMs form part of a larger application with complex logic, you can choose to </a:t>
            </a:r>
            <a:r>
              <a:rPr lang="en-US" sz="882" b="0" i="0" kern="1200" dirty="0">
                <a:solidFill>
                  <a:schemeClr val="tx1"/>
                </a:solidFill>
                <a:effectLst/>
                <a:latin typeface="Segoe UI Light" pitchFamily="34" charset="0"/>
                <a:ea typeface="+mn-ea"/>
                <a:cs typeface="+mn-cs"/>
              </a:rPr>
              <a:t>interact with every type of resource in Azure programmatically.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4324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261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 This tutorial shows you how to use the Azure portal to deploy a virtual machine (VM) in Azure that runs Windows Server 2016. To examine your VM in action, you then RDP to the VM and install the IIS web server.</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VM using the workflow in the Azure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VM using the Azure CLI and the </a:t>
            </a:r>
            <a:r>
              <a:rPr lang="en-US" sz="1200" b="1" kern="1200" dirty="0" err="1">
                <a:solidFill>
                  <a:schemeClr val="tx1"/>
                </a:solidFill>
                <a:effectLst/>
                <a:latin typeface="+mn-lt"/>
                <a:ea typeface="+mn-ea"/>
                <a:cs typeface="+mn-cs"/>
              </a:rPr>
              <a:t>az</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vm</a:t>
            </a:r>
            <a:r>
              <a:rPr lang="en-US" sz="1200" b="1" kern="1200" dirty="0">
                <a:solidFill>
                  <a:schemeClr val="tx1"/>
                </a:solidFill>
                <a:effectLst/>
                <a:latin typeface="+mn-lt"/>
                <a:ea typeface="+mn-ea"/>
                <a:cs typeface="+mn-cs"/>
              </a:rPr>
              <a:t> create </a:t>
            </a:r>
            <a:r>
              <a:rPr lang="en-US" sz="1200" b="0" kern="1200" dirty="0">
                <a:solidFill>
                  <a:schemeClr val="tx1"/>
                </a:solidFill>
                <a:effectLst/>
                <a:latin typeface="+mn-lt"/>
                <a:ea typeface="+mn-ea"/>
                <a:cs typeface="+mn-cs"/>
              </a:rPr>
              <a:t>command</a:t>
            </a:r>
            <a:r>
              <a:rPr lang="en-US" sz="1200" kern="1200" dirty="0">
                <a:solidFill>
                  <a:schemeClr val="tx1"/>
                </a:solidFill>
                <a:effectLst/>
                <a:latin typeface="+mn-lt"/>
                <a:ea typeface="+mn-ea"/>
                <a:cs typeface="+mn-cs"/>
              </a:rPr>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1018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Azure Cloud Shell</a:t>
            </a:r>
          </a:p>
          <a:p>
            <a:pPr marL="384432" lvl="1" indent="-171450">
              <a:buFont typeface="Arial" panose="020B0604020202020204" pitchFamily="34" charset="0"/>
              <a:buChar char="•"/>
            </a:pPr>
            <a:r>
              <a:rPr lang="en-US" dirty="0"/>
              <a:t>If you choose to install and use the PowerShell locally, this tutorial requires the new Az Azure PowerShell module version 1.0 (or later). Run </a:t>
            </a:r>
            <a:r>
              <a:rPr lang="en-US" b="1" dirty="0"/>
              <a:t>Get-Module -</a:t>
            </a:r>
            <a:r>
              <a:rPr lang="en-US" b="1" dirty="0" err="1"/>
              <a:t>ListAvailable</a:t>
            </a:r>
            <a:r>
              <a:rPr lang="en-US" b="1" dirty="0"/>
              <a:t> Az*</a:t>
            </a:r>
            <a:r>
              <a:rPr lang="en-US" dirty="0"/>
              <a:t> to find the version, you also need to run </a:t>
            </a:r>
            <a:r>
              <a:rPr lang="en-US" b="1" dirty="0"/>
              <a:t>Connect-</a:t>
            </a:r>
            <a:r>
              <a:rPr lang="en-US" b="1" dirty="0" err="1"/>
              <a:t>AzAccount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t>
            </a:r>
            <a:r>
              <a:rPr lang="en-US" b="1" dirty="0" err="1"/>
              <a:t>AzResourceGroup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a virtual machine</a:t>
            </a:r>
          </a:p>
          <a:p>
            <a:pPr marL="384432" lvl="1" indent="-171450">
              <a:buFont typeface="Arial" panose="020B0604020202020204" pitchFamily="34" charset="0"/>
              <a:buChar char="•"/>
            </a:pPr>
            <a:r>
              <a:rPr lang="en-US" dirty="0"/>
              <a:t>Create a VM with </a:t>
            </a:r>
            <a:r>
              <a:rPr lang="en-US" b="1" dirty="0"/>
              <a:t>New-</a:t>
            </a:r>
            <a:r>
              <a:rPr lang="en-US" b="1" dirty="0" err="1"/>
              <a:t>AzVM</a:t>
            </a:r>
            <a:r>
              <a:rPr lang="en-US" dirty="0"/>
              <a:t>. Provide names for each of the resources and the </a:t>
            </a:r>
            <a:r>
              <a:rPr lang="en-US" b="1" dirty="0"/>
              <a:t>New-</a:t>
            </a:r>
            <a:r>
              <a:rPr lang="en-US" b="1" dirty="0" err="1"/>
              <a:t>AzVM</a:t>
            </a:r>
            <a:r>
              <a:rPr lang="en-US" dirty="0"/>
              <a:t> cmdlet creates if they don't already exist.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18969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b="1" dirty="0"/>
              <a:t>Get-</a:t>
            </a:r>
            <a:r>
              <a:rPr lang="en-US" b="1" dirty="0" err="1"/>
              <a:t>AzPublicIpAddress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endParaRPr lang="en-US" b="0" dirty="0"/>
          </a:p>
          <a:p>
            <a:pPr marL="0" lv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16821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This tutorial shows you how to use the Azure PowerShell module to deploy a VM in Azure that runs Windows Server 2016. To examine your VM in action, you then RDP to the VM and install the IIS web server.</a:t>
            </a:r>
            <a:endParaRPr lang="en-US" sz="1200" b="0" i="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PowerShell module to create a VM</a:t>
            </a:r>
          </a:p>
          <a:p>
            <a:pPr marL="171450" indent="-171450">
              <a:buFont typeface="Arial" panose="020B0604020202020204" pitchFamily="34" charset="0"/>
              <a:buChar char="•"/>
            </a:pPr>
            <a:r>
              <a:rPr lang="en-US" dirty="0"/>
              <a:t>Access the details of the newly created VM using Azure PowerShell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059112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performance diagnostics tool helps you troubleshoot performance issues that can affect a Windows VM. Supported troubleshooting scenarios include quick checks on known issues and best practices, and complex problems that involve slow VM performance or high usage of CPU, disk space, or memory. You can run performance diagnostics directly from the Azure portal, where you can also review insights and a report on various logs, rich configuration, and diagnostics data. Performance diagnostics installs a VM extension that runs a diagnostics tool that is named </a:t>
            </a:r>
            <a:r>
              <a:rPr lang="en-US" b="0" dirty="0" err="1"/>
              <a:t>PerfInsights</a:t>
            </a:r>
            <a:r>
              <a:rPr lang="en-US" b="0"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7332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an Azure VM is inaccessible, it may be necessary to attach the operating system (OS) disk to another Azure VM to perform the recovery steps.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perform a recovery, you must: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Stop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Take a snapshot of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Create a new temporary VM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Attach the failed VM's OS disk as a data disk on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Connect to the rescue VM to investigate and mitigate issues with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Detach the failed VM's OS disk from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Perform a disk swap to swap the failed VM's OS disk from the rescue VM back to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Remove the resources that were created for the rescue VM.</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1994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lgn="l" defTabSz="914367" rtl="0" eaLnBrk="1" latinLnBrk="0" hangingPunct="1">
              <a:lnSpc>
                <a:spcPct val="90000"/>
              </a:lnSpc>
              <a:spcAft>
                <a:spcPts val="333"/>
              </a:spcAft>
              <a:buFontTx/>
              <a:buChar char="-"/>
            </a:pPr>
            <a:r>
              <a:rPr lang="en-US" baseline="0" dirty="0"/>
              <a:t>C</a:t>
            </a:r>
            <a:r>
              <a:rPr lang="en-US" sz="882" b="0" kern="1200" dirty="0">
                <a:solidFill>
                  <a:schemeClr val="tx1"/>
                </a:solidFill>
                <a:effectLst/>
                <a:latin typeface="Segoe UI Light" pitchFamily="34" charset="0"/>
                <a:ea typeface="+mn-ea"/>
                <a:cs typeface="+mn-cs"/>
              </a:rPr>
              <a:t>onfiguration Options</a:t>
            </a:r>
            <a:endParaRPr lang="en-US" sz="882" kern="1200" baseline="0" dirty="0">
              <a:solidFill>
                <a:schemeClr val="tx1"/>
              </a:solidFill>
              <a:latin typeface="Segoe UI Light" pitchFamily="34" charset="0"/>
              <a:ea typeface="+mn-ea"/>
              <a:cs typeface="+mn-cs"/>
            </a:endParaRPr>
          </a:p>
          <a:p>
            <a:pPr marL="171450" indent="-171450" algn="l" defTabSz="914367" rtl="0" eaLnBrk="1" latinLnBrk="0" hangingPunct="1">
              <a:lnSpc>
                <a:spcPct val="90000"/>
              </a:lnSpc>
              <a:spcAft>
                <a:spcPts val="333"/>
              </a:spcAft>
              <a:buFontTx/>
              <a:buChar char="-"/>
            </a:pPr>
            <a:r>
              <a:rPr lang="en-US" sz="882" kern="1200" baseline="0" dirty="0">
                <a:solidFill>
                  <a:schemeClr val="tx1"/>
                </a:solidFill>
                <a:latin typeface="Segoe UI Light" pitchFamily="34" charset="0"/>
                <a:ea typeface="+mn-ea"/>
                <a:cs typeface="+mn-cs"/>
              </a:rPr>
              <a:t>Computing Workloads</a:t>
            </a:r>
          </a:p>
          <a:p>
            <a:pPr marL="171450" indent="-171450" algn="l" defTabSz="914367" rtl="0" eaLnBrk="1" latinLnBrk="0" hangingPunct="1">
              <a:lnSpc>
                <a:spcPct val="90000"/>
              </a:lnSpc>
              <a:spcAft>
                <a:spcPts val="333"/>
              </a:spcAft>
              <a:buFontTx/>
              <a:buChar char="-"/>
            </a:pPr>
            <a:r>
              <a:rPr lang="en-US" sz="882" kern="1200" baseline="0" dirty="0">
                <a:solidFill>
                  <a:schemeClr val="tx1"/>
                </a:solidFill>
                <a:latin typeface="Segoe UI Light" pitchFamily="34" charset="0"/>
                <a:ea typeface="+mn-ea"/>
                <a:cs typeface="+mn-cs"/>
              </a:rPr>
              <a:t>High Availability and Disaster Recovery</a:t>
            </a:r>
          </a:p>
          <a:p>
            <a:pPr marL="171450" indent="-171450" algn="l" defTabSz="914367" rtl="0" eaLnBrk="1" latinLnBrk="0" hangingPunct="1">
              <a:lnSpc>
                <a:spcPct val="90000"/>
              </a:lnSpc>
              <a:spcAft>
                <a:spcPts val="333"/>
              </a:spcAft>
              <a:buFontTx/>
              <a:buChar char="-"/>
            </a:pPr>
            <a:r>
              <a:rPr lang="en-US" sz="882" kern="1200" baseline="0" dirty="0">
                <a:solidFill>
                  <a:schemeClr val="tx1"/>
                </a:solidFill>
                <a:latin typeface="Segoe UI Light" pitchFamily="34" charset="0"/>
                <a:ea typeface="+mn-ea"/>
                <a:cs typeface="+mn-cs"/>
              </a:rPr>
              <a:t>Image Sources</a:t>
            </a:r>
          </a:p>
          <a:p>
            <a:pPr marL="171450" indent="-171450" algn="l" defTabSz="914367" rtl="0" eaLnBrk="1" latinLnBrk="0" hangingPunct="1">
              <a:lnSpc>
                <a:spcPct val="90000"/>
              </a:lnSpc>
              <a:spcAft>
                <a:spcPts val="333"/>
              </a:spcAft>
              <a:buFontTx/>
              <a:buChar char="-"/>
            </a:pPr>
            <a:r>
              <a:rPr lang="en-US" sz="882" kern="1200" baseline="0" dirty="0">
                <a:solidFill>
                  <a:schemeClr val="tx1"/>
                </a:solidFill>
                <a:latin typeface="Segoe UI Light" pitchFamily="34" charset="0"/>
                <a:ea typeface="+mn-ea"/>
                <a:cs typeface="+mn-cs"/>
              </a:rPr>
              <a:t>Auto-OS Guest Updates</a:t>
            </a:r>
          </a:p>
          <a:p>
            <a:pPr marL="171450" indent="-171450" algn="l" defTabSz="914367" rtl="0" eaLnBrk="1" latinLnBrk="0" hangingPunct="1">
              <a:lnSpc>
                <a:spcPct val="90000"/>
              </a:lnSpc>
              <a:spcAft>
                <a:spcPts val="333"/>
              </a:spcAft>
              <a:buFontTx/>
              <a:buChar char="-"/>
            </a:pPr>
            <a:r>
              <a:rPr lang="en-US" sz="882" kern="1200" baseline="0" dirty="0">
                <a:solidFill>
                  <a:schemeClr val="tx1"/>
                </a:solidFill>
                <a:latin typeface="Segoe UI Light" pitchFamily="34" charset="0"/>
                <a:ea typeface="+mn-ea"/>
                <a:cs typeface="+mn-cs"/>
              </a:rPr>
              <a:t>VM Serial Console</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47137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6486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The size of the VM that you use is determined by the workload that you want to run. The size that you choose then determines factors such as processing power, memory, and storage capacity. Azure offers a wide variety of sizes to support many types of uses.</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Each size provides a range of configuration options to support various workloads that may possibly run in Azure.</a:t>
            </a:r>
            <a:endParaRPr lang="en-US" sz="900"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10/7/2019 4:01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815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10/7/2019 4:01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20F451A-269C-497E-9F1F-EF1B09268CB8}"/>
              </a:ext>
            </a:extLst>
          </p:cNvPr>
          <p:cNvSpPr>
            <a:spLocks noGrp="1"/>
          </p:cNvSpPr>
          <p:nvPr>
            <p:ph type="body" idx="1"/>
          </p:nvPr>
        </p:nvSpPr>
        <p:spPr/>
        <p:txBody>
          <a:bodyPr/>
          <a:lstStyle/>
          <a:p>
            <a:pPr lvl="0"/>
            <a:r>
              <a:rPr lang="en-US" sz="800" b="0" kern="1200" dirty="0">
                <a:solidFill>
                  <a:schemeClr val="tx1"/>
                </a:solidFill>
                <a:effectLst/>
                <a:latin typeface="Segoe UI Light" pitchFamily="34" charset="0"/>
                <a:ea typeface="+mn-ea"/>
                <a:cs typeface="+mn-cs"/>
              </a:rPr>
              <a:t>You can design Azure Virtual Machines for a wide variety of workloads, starting from economical entry-level virtual machines to high-performance virtual machines for specialized workloads.</a:t>
            </a:r>
          </a:p>
          <a:p>
            <a:pPr lvl="0"/>
            <a:endParaRPr lang="en-US" sz="800" b="0" kern="1200" dirty="0">
              <a:solidFill>
                <a:schemeClr val="tx1"/>
              </a:solidFill>
              <a:effectLst/>
              <a:latin typeface="Segoe UI Light" pitchFamily="34" charset="0"/>
              <a:ea typeface="+mn-ea"/>
              <a:cs typeface="+mn-cs"/>
            </a:endParaRPr>
          </a:p>
          <a:p>
            <a:pPr lvl="0"/>
            <a:r>
              <a:rPr lang="en-US" sz="800" b="0" kern="1200" dirty="0">
                <a:solidFill>
                  <a:schemeClr val="tx1"/>
                </a:solidFill>
                <a:effectLst/>
                <a:latin typeface="Segoe UI Light" pitchFamily="34" charset="0"/>
                <a:ea typeface="+mn-ea"/>
                <a:cs typeface="+mn-cs"/>
              </a:rPr>
              <a:t>There are multiple categories listed here including:</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Entry level. Economical, low-cost virtual machines for workloads that normally don't use a lot of CPU, but occasionally need to burst to handle higher workloads.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Burstable. Designed for workloads that will run for a long time by using a small fraction of the allocated CPU performance and then spike to the full power of the CPU due to incoming traffic or required work.</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General purpose. Balanced CPU-to-memory ratio. Ideal for testing and development, small to medium databases, and low to medium traffic web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Compute intensive. High CPU-to-memory ratio. Good for medium traffic web servers, network appliances, batch processes, and application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Memory optimized. High memory-to-CPU ratio. Great for relational database servers, medium to large caches, and in-memory analytics.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GPU accelerated. Specialized virtual machines targeted for heavy graphic rendering and video editing as well as model training and inferencing (ND) with deep learning. </a:t>
            </a:r>
            <a:r>
              <a:rPr lang="en-US" sz="882" b="0" i="0" kern="1200" dirty="0">
                <a:solidFill>
                  <a:schemeClr val="tx1"/>
                </a:solidFill>
                <a:effectLst/>
                <a:latin typeface="Segoe UI Light" pitchFamily="34" charset="0"/>
                <a:ea typeface="+mn-ea"/>
                <a:cs typeface="+mn-cs"/>
              </a:rPr>
              <a:t>Available with single or multiple GPUs.</a:t>
            </a:r>
            <a:endParaRPr lang="en-US" sz="8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High performance computing. Fastest and most powerful CPU virtual machines with optional high-throughput network interfaces (RDMA).</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Storage optimized. High disk throughput and IO ideal for Big Data, SQL, NoSQL databases, data warehousing, and large transactional databases.</a:t>
            </a:r>
            <a:endParaRPr lang="en-US" dirty="0"/>
          </a:p>
        </p:txBody>
      </p:sp>
    </p:spTree>
    <p:extLst>
      <p:ext uri="{BB962C8B-B14F-4D97-AF65-F5344CB8AC3E}">
        <p14:creationId xmlns:p14="http://schemas.microsoft.com/office/powerpoint/2010/main" val="525640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23299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availability?</a:t>
            </a:r>
          </a:p>
          <a:p>
            <a:r>
              <a:rPr lang="en-US" dirty="0"/>
              <a:t>Availability is the percentage of time a service is available for use. Let's assume you have a website and you want your customers to be able to access information at all times. Your expectation is 100% availability of concerning website access.</a:t>
            </a:r>
          </a:p>
          <a:p>
            <a:endParaRPr lang="en-US" dirty="0"/>
          </a:p>
          <a:p>
            <a:r>
              <a:rPr lang="en-US" dirty="0"/>
              <a:t>Azure VMs run on physical servers hosted within the Azure datacenter. As with most physical devices, there's a chance that there could be a failure. If the physical server fails, the virtual machines hosted on that server will also fail. If this happens, Azure will move the VM to a healthy host server automatically. However, this self-healing migration could take several minutes, during which the application(s) hosted on that VM will not be available.</a:t>
            </a:r>
          </a:p>
          <a:p>
            <a:endParaRPr lang="en-US" dirty="0"/>
          </a:p>
          <a:p>
            <a:r>
              <a:rPr lang="en-US" dirty="0"/>
              <a:t>Maintenance events range from software updates to hardware upgrades and are required to improve platform reliability and performance. These events usually are performed without impacting any guest VMs, but sometimes the virtual machines will be rebooted to complete an update or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43104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10/7/2019 4:01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24</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D9DFA88-9F47-4D28-8FF6-53A7308A7830}"/>
              </a:ext>
            </a:extLst>
          </p:cNvPr>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An availability set is a logical grouping of VMs within a datacenter that allows Azure to understand how your application is built to provide for redundancy and availability. Two or more VMs should be created within an availability set to provide for a highly available application and to meet the 99.95% Azure SLA. An availability set is composed of two additional groupings that protect against hardware failures and allow updates to safely apply—fault domains (FDs) and update domains (UDs).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Availability zones are alternatives to availability sets and expand the level of control you have over maintaining the availability of the applications and data on your VMs. An availability zone is a physically separate zone within an Azure region. There are three availability zones per supported Azure region. Each availability zone has a distinct power source, network, and cooling. By architecting your solutions to use replicated VMs in zones, you can protect your apps and data from the loss of a datacenter. If one zone is compromised, then replicated apps and data are instantly available in another zone.</a:t>
            </a:r>
          </a:p>
          <a:p>
            <a:pPr lvl="0"/>
            <a:endParaRPr lang="en-US" sz="900" b="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Each Azure region is paired with another region within the same geography </a:t>
            </a:r>
            <a:r>
              <a:rPr lang="en-US" sz="800" b="0" kern="1200" dirty="0">
                <a:solidFill>
                  <a:schemeClr val="tx1"/>
                </a:solidFill>
                <a:effectLst/>
                <a:latin typeface="Segoe UI Light" pitchFamily="34" charset="0"/>
                <a:ea typeface="+mn-ea"/>
                <a:cs typeface="+mn-cs"/>
              </a:rPr>
              <a:t>(such as US, Europe, or Asia)</a:t>
            </a:r>
            <a:r>
              <a:rPr lang="en-US" sz="882" b="0" i="0" kern="1200" dirty="0">
                <a:solidFill>
                  <a:schemeClr val="tx1"/>
                </a:solidFill>
                <a:effectLst/>
                <a:latin typeface="Segoe UI Light" pitchFamily="34" charset="0"/>
                <a:ea typeface="+mn-ea"/>
                <a:cs typeface="+mn-cs"/>
              </a:rPr>
              <a:t>, together making a region pair. </a:t>
            </a:r>
            <a:r>
              <a:rPr lang="en-US" sz="900" b="0" kern="1200" dirty="0">
                <a:solidFill>
                  <a:schemeClr val="tx1"/>
                </a:solidFill>
                <a:effectLst/>
                <a:latin typeface="Segoe UI Light" pitchFamily="34" charset="0"/>
                <a:ea typeface="+mn-ea"/>
                <a:cs typeface="+mn-cs"/>
              </a:rPr>
              <a:t>This approach allows for the replication of resources, such as VM storage, across a geography. This should reduce the likelihood of natural disasters, civil unrest, power outages, or physical network outages affecting availability.</a:t>
            </a:r>
          </a:p>
        </p:txBody>
      </p:sp>
    </p:spTree>
    <p:extLst>
      <p:ext uri="{BB962C8B-B14F-4D97-AF65-F5344CB8AC3E}">
        <p14:creationId xmlns:p14="http://schemas.microsoft.com/office/powerpoint/2010/main" val="327483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an availability set?</a:t>
            </a:r>
          </a:p>
          <a:p>
            <a:r>
              <a:rPr lang="en-US" sz="882" b="0" i="0" kern="1200" dirty="0">
                <a:solidFill>
                  <a:schemeClr val="tx1"/>
                </a:solidFill>
                <a:effectLst/>
                <a:latin typeface="Segoe UI Light" pitchFamily="34" charset="0"/>
                <a:ea typeface="+mn-ea"/>
                <a:cs typeface="+mn-cs"/>
              </a:rPr>
              <a:t>An availability set is a logical feature used to ensure that a group of related VMs are deployed so that they aren't all subject to a single point of failure and not all upgraded at the same time during a host operating system upgrade in the datacenter. VMs placed in an availability set should perform an identical set of functionalities and have the same software installed.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What is an update domain?</a:t>
            </a:r>
          </a:p>
          <a:p>
            <a:r>
              <a:rPr lang="en-US" sz="882" b="0" i="0" kern="1200" dirty="0">
                <a:solidFill>
                  <a:schemeClr val="tx1"/>
                </a:solidFill>
                <a:effectLst/>
                <a:latin typeface="Segoe UI Light" pitchFamily="34" charset="0"/>
                <a:ea typeface="+mn-ea"/>
                <a:cs typeface="+mn-cs"/>
              </a:rPr>
              <a:t>An update domain is a logical group of hardware that can undergo maintenance or be rebooted at the same time. Azure will automatically place availability sets into update domains to minimize the impact when the Azure platform introduces host operating system changes. Azure then processes each update domain one at a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0856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50051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Marketplace image in Azure has the following attributes: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Publisher</a:t>
            </a:r>
            <a:r>
              <a:rPr lang="en-US" sz="882" b="0" i="0" kern="1200" dirty="0">
                <a:solidFill>
                  <a:schemeClr val="tx1"/>
                </a:solidFill>
                <a:effectLst/>
                <a:latin typeface="Segoe UI Light" pitchFamily="34" charset="0"/>
                <a:ea typeface="+mn-ea"/>
                <a:cs typeface="+mn-cs"/>
              </a:rPr>
              <a:t>. The organization that created the image. Examples include </a:t>
            </a:r>
            <a:r>
              <a:rPr lang="en-US" sz="882" b="1" i="0" kern="1200" dirty="0">
                <a:solidFill>
                  <a:schemeClr val="tx1"/>
                </a:solidFill>
                <a:effectLst/>
                <a:latin typeface="Segoe UI Light" pitchFamily="34" charset="0"/>
                <a:ea typeface="+mn-ea"/>
                <a:cs typeface="+mn-cs"/>
              </a:rPr>
              <a:t>Canonical</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MicrosoftWindowsServer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Offer</a:t>
            </a:r>
            <a:r>
              <a:rPr lang="en-US" sz="882" b="0" i="0" kern="1200" dirty="0">
                <a:solidFill>
                  <a:schemeClr val="tx1"/>
                </a:solidFill>
                <a:effectLst/>
                <a:latin typeface="Segoe UI Light" pitchFamily="34" charset="0"/>
                <a:ea typeface="+mn-ea"/>
                <a:cs typeface="+mn-cs"/>
              </a:rPr>
              <a:t>. The name of a group of related images created by a publisher. Examples include </a:t>
            </a:r>
            <a:r>
              <a:rPr lang="en-US" sz="882" b="1" i="0" kern="1200" dirty="0" err="1">
                <a:solidFill>
                  <a:schemeClr val="tx1"/>
                </a:solidFill>
                <a:effectLst/>
                <a:latin typeface="Segoe UI Light" pitchFamily="34" charset="0"/>
                <a:ea typeface="+mn-ea"/>
                <a:cs typeface="+mn-cs"/>
              </a:rPr>
              <a:t>UbuntuServer</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WindowsServer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An instance of an offer, such as a major release of a distribution. Examples include </a:t>
            </a:r>
            <a:r>
              <a:rPr lang="en-US" sz="882" b="1" i="0" kern="1200" dirty="0">
                <a:solidFill>
                  <a:schemeClr val="tx1"/>
                </a:solidFill>
                <a:effectLst/>
                <a:latin typeface="Segoe UI Light" pitchFamily="34" charset="0"/>
                <a:ea typeface="+mn-ea"/>
                <a:cs typeface="+mn-cs"/>
              </a:rPr>
              <a:t>18.04-LTS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2019-Datacenter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The version number of an image SKU.</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identify a Marketplace image when you deploy a VM programmatically, supply these values individually as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Images are unique to Azure regions and you may find a different list of images in each region.</a:t>
            </a:r>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70620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example, we are looking for </a:t>
            </a:r>
            <a:r>
              <a:rPr lang="en-US" b="1" dirty="0"/>
              <a:t>Windows Server 2019 Datacenter </a:t>
            </a:r>
            <a:r>
              <a:rPr lang="en-US" b="0" dirty="0"/>
              <a:t>VM images. We can first find the Publisher (</a:t>
            </a:r>
            <a:r>
              <a:rPr lang="en-US" b="1" dirty="0"/>
              <a:t>Microsoft Windows Server</a:t>
            </a:r>
            <a:r>
              <a:rPr lang="en-US" b="0" dirty="0"/>
              <a:t>) and then list each offer made available by the publisher. After we find the </a:t>
            </a:r>
            <a:r>
              <a:rPr lang="en-US" b="1" dirty="0"/>
              <a:t>Windows Server</a:t>
            </a:r>
            <a:r>
              <a:rPr lang="en-US" b="0" dirty="0"/>
              <a:t> offer, we can look for the </a:t>
            </a:r>
            <a:r>
              <a:rPr lang="en-US" b="1" dirty="0"/>
              <a:t>2019 Datacenter </a:t>
            </a:r>
            <a:r>
              <a:rPr lang="en-US" b="0" dirty="0"/>
              <a:t>SKU, and then an appropriate version image within that SKU.</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54641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FF0000"/>
                </a:solidFill>
              </a:rPr>
              <a:t>NEW SLIDE:</a:t>
            </a:r>
          </a:p>
          <a:p>
            <a:r>
              <a:rPr lang="en-US" b="0" dirty="0"/>
              <a:t>As another example, we can pull Ubuntu images by looking at the </a:t>
            </a:r>
            <a:r>
              <a:rPr lang="en-US" b="1" dirty="0"/>
              <a:t>Canonical </a:t>
            </a:r>
            <a:r>
              <a:rPr lang="en-US" b="0" dirty="0"/>
              <a:t>publisher. If we want the latest VM image for the </a:t>
            </a:r>
            <a:r>
              <a:rPr lang="en-US" b="1" dirty="0"/>
              <a:t>Ubuntu Server </a:t>
            </a:r>
            <a:r>
              <a:rPr lang="en-US" b="0" dirty="0"/>
              <a:t>offer, we can select the </a:t>
            </a:r>
            <a:r>
              <a:rPr lang="en-US" b="1" dirty="0"/>
              <a:t>19.10-DAILY </a:t>
            </a:r>
            <a:r>
              <a:rPr lang="en-US" b="0" dirty="0"/>
              <a:t>SKU (the latest when this course was written), and then find the latest versioned image.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28510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Virtual Machine creation checklist.</a:t>
            </a:r>
          </a:p>
          <a:p>
            <a:pPr marL="171450" indent="-171450">
              <a:buFontTx/>
              <a:buChar char="-"/>
            </a:pPr>
            <a:r>
              <a:rPr lang="en-US" baseline="0" dirty="0"/>
              <a:t>Azure Virtual Machine creation and management options.</a:t>
            </a:r>
          </a:p>
          <a:p>
            <a:pPr marL="171450" indent="-171450">
              <a:buFontTx/>
              <a:buChar char="-"/>
            </a:pPr>
            <a:r>
              <a:rPr lang="en-US" baseline="0" dirty="0"/>
              <a:t>Manage the availability of your Azure VMs.</a:t>
            </a:r>
          </a:p>
          <a:p>
            <a:pPr marL="171450" indent="-171450">
              <a:buFontTx/>
              <a:buChar char="-"/>
            </a:pPr>
            <a:r>
              <a:rPr lang="en-US" baseline="0" dirty="0"/>
              <a:t>Create an Azure VM by using the Azure portal.</a:t>
            </a:r>
          </a:p>
          <a:p>
            <a:pPr marL="171450" indent="-171450">
              <a:buFontTx/>
              <a:buChar char="-"/>
            </a:pPr>
            <a:r>
              <a:rPr lang="en-US" baseline="0" dirty="0"/>
              <a:t>Create an Azure VM by using Windows PowerShell.</a:t>
            </a:r>
          </a:p>
          <a:p>
            <a:pPr marL="171450" indent="-171450">
              <a:buFontTx/>
              <a:buChar char="-"/>
            </a:pPr>
            <a:r>
              <a:rPr lang="en-US" baseline="0" dirty="0"/>
              <a:t>Create and manage Azure VMs by using 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tools accept an image Uniform Resource Name (URN), which combines the attributes of the image, separated by the colon (:) character.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an URN, you can replace the version number with "latest", which selects the latest version of the image.</a:t>
            </a: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32672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search for images by using the Azure </a:t>
            </a:r>
            <a:r>
              <a:rPr lang="en-US" dirty="0"/>
              <a:t>Command-Line Interface (</a:t>
            </a:r>
            <a:r>
              <a:rPr lang="en-US" b="0" dirty="0"/>
              <a:t>CLI). </a:t>
            </a:r>
          </a:p>
          <a:p>
            <a:endParaRPr lang="en-US" b="0" dirty="0"/>
          </a:p>
          <a:p>
            <a:r>
              <a:rPr lang="en-US" b="0" dirty="0"/>
              <a:t>Use the </a:t>
            </a:r>
            <a:r>
              <a:rPr lang="en-US" b="1" dirty="0" err="1"/>
              <a:t>az</a:t>
            </a:r>
            <a:r>
              <a:rPr lang="en-US" b="1" dirty="0"/>
              <a:t> </a:t>
            </a:r>
            <a:r>
              <a:rPr lang="en-US" b="1" dirty="0" err="1"/>
              <a:t>vm</a:t>
            </a:r>
            <a:r>
              <a:rPr lang="en-US" b="1" dirty="0"/>
              <a:t> image list-publishers </a:t>
            </a:r>
            <a:r>
              <a:rPr lang="en-US" b="0" dirty="0"/>
              <a:t>command to list publishers in your region. Then, use the </a:t>
            </a:r>
            <a:r>
              <a:rPr lang="en-US" b="1" dirty="0" err="1"/>
              <a:t>az</a:t>
            </a:r>
            <a:r>
              <a:rPr lang="en-US" b="1" dirty="0"/>
              <a:t> </a:t>
            </a:r>
            <a:r>
              <a:rPr lang="en-US" b="1" dirty="0" err="1"/>
              <a:t>vm</a:t>
            </a:r>
            <a:r>
              <a:rPr lang="en-US" b="1" dirty="0"/>
              <a:t> image list-offers</a:t>
            </a:r>
            <a:r>
              <a:rPr lang="en-US" b="0" dirty="0"/>
              <a:t> command to list offers for the </a:t>
            </a:r>
            <a:r>
              <a:rPr lang="en-US" b="1" dirty="0" err="1"/>
              <a:t>MicrosoftWindowsServer</a:t>
            </a:r>
            <a:r>
              <a:rPr lang="en-US" b="1" dirty="0"/>
              <a:t> </a:t>
            </a:r>
            <a:r>
              <a:rPr lang="en-US" b="0" dirty="0"/>
              <a:t>publisher. </a:t>
            </a:r>
            <a:r>
              <a:rPr lang="en-US" sz="900" dirty="0"/>
              <a:t>Next, use the </a:t>
            </a:r>
            <a:r>
              <a:rPr lang="en-US" sz="900" b="1" dirty="0" err="1"/>
              <a:t>az</a:t>
            </a:r>
            <a:r>
              <a:rPr lang="en-US" sz="900" b="1" dirty="0"/>
              <a:t> </a:t>
            </a:r>
            <a:r>
              <a:rPr lang="en-US" sz="900" b="1" dirty="0" err="1"/>
              <a:t>vm</a:t>
            </a:r>
            <a:r>
              <a:rPr lang="en-US" sz="900" b="1" dirty="0"/>
              <a:t> image list-</a:t>
            </a:r>
            <a:r>
              <a:rPr lang="en-US" sz="900" b="1" dirty="0" err="1"/>
              <a:t>skus</a:t>
            </a:r>
            <a:r>
              <a:rPr lang="en-US" sz="900" dirty="0"/>
              <a:t> command to list the SKUs for the </a:t>
            </a:r>
            <a:r>
              <a:rPr lang="en-US" sz="900" b="1" dirty="0" err="1"/>
              <a:t>WindowsServer</a:t>
            </a:r>
            <a:r>
              <a:rPr lang="en-US" sz="900" b="1" dirty="0"/>
              <a:t> </a:t>
            </a:r>
            <a:r>
              <a:rPr lang="en-US" sz="900" b="0" dirty="0"/>
              <a:t>offer.</a:t>
            </a:r>
            <a:endParaRPr lang="en-US" sz="900" dirty="0"/>
          </a:p>
          <a:p>
            <a:endParaRPr lang="en-US" sz="900" b="0" dirty="0"/>
          </a:p>
          <a:p>
            <a:r>
              <a:rPr lang="en-US" sz="900" dirty="0"/>
              <a:t>Finally, use the </a:t>
            </a:r>
            <a:r>
              <a:rPr lang="en-US" sz="900" b="1" dirty="0" err="1"/>
              <a:t>az</a:t>
            </a:r>
            <a:r>
              <a:rPr lang="en-US" sz="900" b="1" dirty="0"/>
              <a:t> </a:t>
            </a:r>
            <a:r>
              <a:rPr lang="en-US" sz="900" b="1" dirty="0" err="1"/>
              <a:t>vm</a:t>
            </a:r>
            <a:r>
              <a:rPr lang="en-US" sz="900" b="1" dirty="0"/>
              <a:t> image list</a:t>
            </a:r>
            <a:r>
              <a:rPr lang="en-US" sz="900" dirty="0"/>
              <a:t> command to list all image versions for the </a:t>
            </a:r>
            <a:r>
              <a:rPr lang="en-US" sz="900" b="1" dirty="0"/>
              <a:t>2019-Datacenter </a:t>
            </a:r>
            <a:r>
              <a:rPr lang="en-US" sz="900" b="0" dirty="0"/>
              <a:t>SKU. This command has a special </a:t>
            </a:r>
            <a:r>
              <a:rPr lang="en-US" sz="900" b="0" i="1" dirty="0"/>
              <a:t>all</a:t>
            </a:r>
            <a:r>
              <a:rPr lang="en-US" sz="900" b="0" dirty="0"/>
              <a:t> parameter that is used to get a list of all images from the server. Typically, the list of images is cached to your local machine and commands are executed against that cached list.</a:t>
            </a:r>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686804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you have an image version, you can use all the four attributes to find the specific image that you need.</a:t>
            </a:r>
          </a:p>
          <a:p>
            <a:endParaRPr lang="en-US" b="0" dirty="0"/>
          </a:p>
          <a:p>
            <a:r>
              <a:rPr lang="en-US" b="0" dirty="0"/>
              <a:t>You can use the </a:t>
            </a:r>
            <a:r>
              <a:rPr lang="en-US" b="1" dirty="0" err="1"/>
              <a:t>az</a:t>
            </a:r>
            <a:r>
              <a:rPr lang="en-US" b="1" dirty="0"/>
              <a:t> </a:t>
            </a:r>
            <a:r>
              <a:rPr lang="en-US" b="1" dirty="0" err="1"/>
              <a:t>vm</a:t>
            </a:r>
            <a:r>
              <a:rPr lang="en-US" b="1" dirty="0"/>
              <a:t> image show</a:t>
            </a:r>
            <a:r>
              <a:rPr lang="en-US" b="0" dirty="0"/>
              <a:t> command in two ways:</a:t>
            </a:r>
          </a:p>
          <a:p>
            <a:endParaRPr lang="en-US" b="0" dirty="0"/>
          </a:p>
          <a:p>
            <a:pPr marL="228600" indent="-228600">
              <a:buFont typeface="Arial" panose="020B0604020202020204" pitchFamily="34" charset="0"/>
              <a:buChar char="•"/>
            </a:pPr>
            <a:r>
              <a:rPr lang="en-US" b="0" dirty="0"/>
              <a:t>You can specify all four parameters including </a:t>
            </a:r>
            <a:r>
              <a:rPr lang="en-US" b="0" i="1" dirty="0"/>
              <a:t>publisher</a:t>
            </a:r>
            <a:r>
              <a:rPr lang="en-US" b="0" dirty="0"/>
              <a:t>, </a:t>
            </a:r>
            <a:r>
              <a:rPr lang="en-US" b="0" i="1" dirty="0"/>
              <a:t>offer</a:t>
            </a:r>
            <a:r>
              <a:rPr lang="en-US" b="0" dirty="0"/>
              <a:t>, </a:t>
            </a:r>
            <a:r>
              <a:rPr lang="en-US" b="0" i="1" dirty="0" err="1"/>
              <a:t>sku</a:t>
            </a:r>
            <a:r>
              <a:rPr lang="en-US" b="0" dirty="0"/>
              <a:t>, and </a:t>
            </a:r>
            <a:r>
              <a:rPr lang="en-US" b="0" i="1" dirty="0"/>
              <a:t>version</a:t>
            </a:r>
            <a:r>
              <a:rPr lang="en-US" b="0" dirty="0"/>
              <a:t>. This will pull your specific image.</a:t>
            </a:r>
          </a:p>
          <a:p>
            <a:pPr marL="228600" indent="-228600">
              <a:buFont typeface="Arial" panose="020B0604020202020204" pitchFamily="34" charset="0"/>
              <a:buChar char="•"/>
            </a:pPr>
            <a:r>
              <a:rPr lang="en-US" b="0" dirty="0"/>
              <a:t>Alternatively, you can use the URN to get the same image by only using the </a:t>
            </a:r>
            <a:r>
              <a:rPr lang="en-US" b="0" i="1" dirty="0"/>
              <a:t>urn</a:t>
            </a:r>
            <a:r>
              <a:rPr lang="en-US" b="1" dirty="0"/>
              <a:t> </a:t>
            </a:r>
            <a:r>
              <a:rPr lang="en-US" b="0" dirty="0"/>
              <a:t>parameter.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097472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also search for images by using Azure PowerShell.</a:t>
            </a:r>
          </a:p>
          <a:p>
            <a:endParaRPr lang="en-US" b="0" dirty="0"/>
          </a:p>
          <a:p>
            <a:r>
              <a:rPr lang="en-US" b="0" dirty="0"/>
              <a:t>This example will look very similar to the Azure CLI example. You use the </a:t>
            </a:r>
            <a:r>
              <a:rPr lang="en-US" b="1" dirty="0"/>
              <a:t>Get-</a:t>
            </a:r>
            <a:r>
              <a:rPr lang="en-US" b="1" dirty="0" err="1"/>
              <a:t>AzVMImagePublisher</a:t>
            </a:r>
            <a:r>
              <a:rPr lang="en-US" b="1" dirty="0"/>
              <a:t> </a:t>
            </a:r>
            <a:r>
              <a:rPr lang="en-US" b="0" dirty="0"/>
              <a:t>cmdlet to find publishers, the </a:t>
            </a:r>
            <a:r>
              <a:rPr lang="en-US" b="1" dirty="0"/>
              <a:t>Get-</a:t>
            </a:r>
            <a:r>
              <a:rPr lang="en-US" b="1" dirty="0" err="1"/>
              <a:t>AzVMImageOffer</a:t>
            </a:r>
            <a:r>
              <a:rPr lang="en-US" b="1" dirty="0"/>
              <a:t> </a:t>
            </a:r>
            <a:r>
              <a:rPr lang="en-US" b="0" dirty="0"/>
              <a:t>cmdlet to find offers, and then the </a:t>
            </a:r>
            <a:r>
              <a:rPr lang="en-US" b="1" dirty="0"/>
              <a:t>Get-</a:t>
            </a:r>
            <a:r>
              <a:rPr lang="en-US" b="1" dirty="0" err="1"/>
              <a:t>AzVMImageSku</a:t>
            </a:r>
            <a:r>
              <a:rPr lang="en-US" b="1" dirty="0"/>
              <a:t> </a:t>
            </a:r>
            <a:r>
              <a:rPr lang="en-US" b="0" dirty="0"/>
              <a:t>cmdlet to find an appropriate SKU. After you’ve all of your metadata, you can get a list of image versions by using the generic </a:t>
            </a:r>
            <a:r>
              <a:rPr lang="en-US" b="1" dirty="0"/>
              <a:t>Get-</a:t>
            </a:r>
            <a:r>
              <a:rPr lang="en-US" b="1" dirty="0" err="1"/>
              <a:t>AzVMImage</a:t>
            </a:r>
            <a:r>
              <a:rPr lang="en-US" b="1" dirty="0"/>
              <a:t> </a:t>
            </a:r>
            <a:r>
              <a:rPr lang="en-US" b="0" dirty="0"/>
              <a:t>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788118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PowerShell has a unique workflow where you re-use the </a:t>
            </a:r>
            <a:r>
              <a:rPr lang="en-US" b="1" dirty="0"/>
              <a:t>Get-</a:t>
            </a:r>
            <a:r>
              <a:rPr lang="en-US" b="1" dirty="0" err="1"/>
              <a:t>AzVMImage</a:t>
            </a:r>
            <a:r>
              <a:rPr lang="en-US" b="1" dirty="0"/>
              <a:t> </a:t>
            </a:r>
            <a:r>
              <a:rPr lang="en-US" b="0" dirty="0"/>
              <a:t>cmdlet to first find all the image versions, and then find a specific image.</a:t>
            </a:r>
          </a:p>
          <a:p>
            <a:endParaRPr lang="en-US" b="0" dirty="0"/>
          </a:p>
          <a:p>
            <a:r>
              <a:rPr lang="en-US" b="0" dirty="0"/>
              <a:t>In this example, the difference in the code is that you specify the </a:t>
            </a:r>
            <a:r>
              <a:rPr lang="en-US" b="0" i="1" dirty="0"/>
              <a:t>-Version </a:t>
            </a:r>
            <a:r>
              <a:rPr lang="en-US" b="0" dirty="0"/>
              <a:t>parameter to get a specific VM image.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357321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Shared Image Gallery is a service that helps you build structure and organization around your managed images.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Shared Image Gallery service provides: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Managed global replication of images.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Versioning and grouping of images for easier management.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Highly available images with Zone Redundant Storage (ZRS) accounts in regions that support availability zones. ZRS offers better resilience against zonal failures.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Sharing across subscriptions, and even between Active Directory (AD) tenants, using role-based access control (RBAC).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Scaling your deployments with image replicas in each region.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317452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b="0" dirty="0">
              <a:solidFill>
                <a:srgbClr val="FF0000"/>
              </a:solidFill>
            </a:endParaRPr>
          </a:p>
          <a:p>
            <a:pPr lvl="0"/>
            <a:r>
              <a:rPr lang="en-US" sz="882" b="0" i="0" kern="1200" dirty="0">
                <a:solidFill>
                  <a:schemeClr val="tx1"/>
                </a:solidFill>
                <a:effectLst/>
                <a:latin typeface="Segoe UI Light" pitchFamily="34" charset="0"/>
                <a:ea typeface="+mn-ea"/>
                <a:cs typeface="+mn-cs"/>
              </a:rPr>
              <a:t>The Serial Console in the Azure portal provides access to a text-based console for virtual machines (VMs). This serial connection connects to the </a:t>
            </a:r>
            <a:r>
              <a:rPr lang="en-US" sz="882" b="1" i="0" kern="1200" dirty="0">
                <a:solidFill>
                  <a:schemeClr val="tx1"/>
                </a:solidFill>
                <a:effectLst/>
                <a:latin typeface="Segoe UI Light" pitchFamily="34" charset="0"/>
                <a:ea typeface="+mn-ea"/>
                <a:cs typeface="+mn-cs"/>
              </a:rPr>
              <a:t>ttys0 serial port </a:t>
            </a:r>
            <a:r>
              <a:rPr lang="en-US" sz="882" b="0" i="0" kern="1200" dirty="0">
                <a:solidFill>
                  <a:schemeClr val="tx1"/>
                </a:solidFill>
                <a:effectLst/>
                <a:latin typeface="Segoe UI Light" pitchFamily="34" charset="0"/>
                <a:ea typeface="+mn-ea"/>
                <a:cs typeface="+mn-cs"/>
              </a:rPr>
              <a:t>for Linux VMs and </a:t>
            </a:r>
            <a:r>
              <a:rPr lang="en-US" sz="882" b="1" i="0" kern="1200" dirty="0">
                <a:solidFill>
                  <a:schemeClr val="tx1"/>
                </a:solidFill>
                <a:effectLst/>
                <a:latin typeface="Segoe UI Light" pitchFamily="34" charset="0"/>
                <a:ea typeface="+mn-ea"/>
                <a:cs typeface="+mn-cs"/>
              </a:rPr>
              <a:t>COM1 serial port </a:t>
            </a:r>
            <a:r>
              <a:rPr lang="en-US" sz="882" b="0" i="0" kern="1200" dirty="0">
                <a:solidFill>
                  <a:schemeClr val="tx1"/>
                </a:solidFill>
                <a:effectLst/>
                <a:latin typeface="Segoe UI Light" pitchFamily="34" charset="0"/>
                <a:ea typeface="+mn-ea"/>
                <a:cs typeface="+mn-cs"/>
              </a:rPr>
              <a:t>for Windows VMs.</a:t>
            </a:r>
          </a:p>
          <a:p>
            <a:pPr lvl="0"/>
            <a:endParaRPr lang="en-US" sz="882" b="0" i="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The Serial Console provides access to the VM independent of the network or operating system state. The serial console can only be accessed by using the Azure portal.</a:t>
            </a:r>
            <a:endParaRPr lang="en-US" sz="8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593638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Resource Manager</a:t>
            </a:r>
          </a:p>
          <a:p>
            <a:pPr marL="171450" indent="-171450">
              <a:buFontTx/>
              <a:buChar char="-"/>
            </a:pPr>
            <a:r>
              <a:rPr lang="en-US" baseline="0" dirty="0"/>
              <a:t>Resource Manager template deployment</a:t>
            </a:r>
          </a:p>
          <a:p>
            <a:pPr marL="171450" indent="-171450">
              <a:buFontTx/>
              <a:buChar char="-"/>
            </a:pPr>
            <a:r>
              <a:rPr lang="en-US" baseline="0" dirty="0"/>
              <a:t>Create Resource Manager templates by using the Azure portal</a:t>
            </a:r>
          </a:p>
          <a:p>
            <a:pPr marL="171450" indent="-171450">
              <a:buFontTx/>
              <a:buChar char="-"/>
            </a:pPr>
            <a:r>
              <a:rPr lang="en-US" baseline="0" dirty="0"/>
              <a:t>Create Resource Manager templates by using Visual Studio Code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60234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management layer</a:t>
            </a:r>
          </a:p>
          <a:p>
            <a:r>
              <a:rPr lang="en-US" dirty="0"/>
              <a:t>Resource Manager provides a consistent management layer to perform tasks through Azure PowerShell, Azure CLI, Azure portal, REST API, and client SDKs. All capabilities that are available in the Azure portal are also available through Azure PowerShell, Azure CLI, the Azure REST APIs, and client SDKs. Functionality initially released through APIs will be represented in the portal within 180 days of initial release.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829652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Resource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manageable item that is available through Azure. Some common resources are a virtual machine, storage account, web app, database, and virtual network, but there are many more.</a:t>
            </a:r>
          </a:p>
          <a:p>
            <a:r>
              <a:rPr lang="en-US" sz="882" b="1" i="0" kern="1200" dirty="0">
                <a:solidFill>
                  <a:schemeClr val="tx1"/>
                </a:solidFill>
                <a:effectLst/>
                <a:latin typeface="Segoe UI Light" pitchFamily="34" charset="0"/>
                <a:ea typeface="+mn-ea"/>
                <a:cs typeface="+mn-cs"/>
              </a:rPr>
              <a:t>Resource group</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882" b="1" i="0" kern="1200" dirty="0">
                <a:solidFill>
                  <a:schemeClr val="tx1"/>
                </a:solidFill>
                <a:effectLst/>
                <a:latin typeface="Segoe UI Light" pitchFamily="34" charset="0"/>
                <a:ea typeface="+mn-ea"/>
                <a:cs typeface="+mn-cs"/>
              </a:rPr>
              <a:t>Resource provider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that supplies the resources that you can deploy and manage through Resource Manager. Each resource provider offers operations for working with the resources that are deployed. Some common resource providers are </a:t>
            </a:r>
            <a:r>
              <a:rPr lang="en-US" sz="882" b="0" i="0" kern="1200" dirty="0" err="1">
                <a:solidFill>
                  <a:schemeClr val="tx1"/>
                </a:solidFill>
                <a:effectLst/>
                <a:latin typeface="Segoe UI Light" pitchFamily="34" charset="0"/>
                <a:ea typeface="+mn-ea"/>
                <a:cs typeface="+mn-cs"/>
              </a:rPr>
              <a:t>Microsoft.Compute</a:t>
            </a:r>
            <a:r>
              <a:rPr lang="en-US" sz="882" b="0" i="0" kern="1200" dirty="0">
                <a:solidFill>
                  <a:schemeClr val="tx1"/>
                </a:solidFill>
                <a:effectLst/>
                <a:latin typeface="Segoe UI Light" pitchFamily="34" charset="0"/>
                <a:ea typeface="+mn-ea"/>
                <a:cs typeface="+mn-cs"/>
              </a:rPr>
              <a:t>, which supplies the virtual machine resource, </a:t>
            </a:r>
            <a:r>
              <a:rPr lang="en-US" sz="882" b="0" i="0" kern="1200" dirty="0" err="1">
                <a:solidFill>
                  <a:schemeClr val="tx1"/>
                </a:solidFill>
                <a:effectLst/>
                <a:latin typeface="Segoe UI Light" pitchFamily="34" charset="0"/>
                <a:ea typeface="+mn-ea"/>
                <a:cs typeface="+mn-cs"/>
              </a:rPr>
              <a:t>Microsoft.Storage</a:t>
            </a:r>
            <a:r>
              <a:rPr lang="en-US" sz="882" b="0" i="0" kern="1200" dirty="0">
                <a:solidFill>
                  <a:schemeClr val="tx1"/>
                </a:solidFill>
                <a:effectLst/>
                <a:latin typeface="Segoe UI Light" pitchFamily="34" charset="0"/>
                <a:ea typeface="+mn-ea"/>
                <a:cs typeface="+mn-cs"/>
              </a:rPr>
              <a:t>, which supplies the storage account resource, and </a:t>
            </a:r>
            <a:r>
              <a:rPr lang="en-US" sz="882" b="0" i="0" kern="1200" dirty="0" err="1">
                <a:solidFill>
                  <a:schemeClr val="tx1"/>
                </a:solidFill>
                <a:effectLst/>
                <a:latin typeface="Segoe UI Light" pitchFamily="34" charset="0"/>
                <a:ea typeface="+mn-ea"/>
                <a:cs typeface="+mn-cs"/>
              </a:rPr>
              <a:t>Microsoft.Web</a:t>
            </a:r>
            <a:r>
              <a:rPr lang="en-US" sz="882" b="0" i="0" kern="1200" dirty="0">
                <a:solidFill>
                  <a:schemeClr val="tx1"/>
                </a:solidFill>
                <a:effectLst/>
                <a:latin typeface="Segoe UI Light" pitchFamily="34" charset="0"/>
                <a:ea typeface="+mn-ea"/>
                <a:cs typeface="+mn-cs"/>
              </a:rPr>
              <a:t>, which supplies resources related to web apps.</a:t>
            </a:r>
          </a:p>
          <a:p>
            <a:r>
              <a:rPr lang="en-US" sz="882" b="1" i="0" kern="1200" dirty="0">
                <a:solidFill>
                  <a:schemeClr val="tx1"/>
                </a:solidFill>
                <a:effectLst/>
                <a:latin typeface="Segoe UI Light" pitchFamily="34" charset="0"/>
                <a:ea typeface="+mn-ea"/>
                <a:cs typeface="+mn-cs"/>
              </a:rPr>
              <a:t>Resource Manager template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JavaScript Object Notation (JSON) file that defines one or more resources to deploy to a resource group. It also defines the dependencies between the deployed resources. The template can be used to deploy the resources consistently and repeatedly.</a:t>
            </a:r>
          </a:p>
          <a:p>
            <a:r>
              <a:rPr lang="en-US" sz="882" b="1" i="0" kern="1200" dirty="0">
                <a:solidFill>
                  <a:schemeClr val="tx1"/>
                </a:solidFill>
                <a:effectLst/>
                <a:latin typeface="Segoe UI Light" pitchFamily="34" charset="0"/>
                <a:ea typeface="+mn-ea"/>
                <a:cs typeface="+mn-cs"/>
              </a:rPr>
              <a:t>Declarative syntax</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63179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VMs to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Resource Manager, you can create a template (in JSON format) that defines the infrastructure and configuration of your Azure solution. By using a template, you can repeatedly deploy your solution throughout its lifecycle and have confidence that your resources are deployed in a consistent state. When you create a solution from the portal, the solution automatically includes a deployment template. You don't have to create your template from scratch because you can start with the template for your solution and customize it to meet your specific needs. You can also retrieve a template for an existing resource group by either exporting the current state of the resource group, or viewing the template used for a particular deployment. Viewing the exported template is a helpful way to learn about the template syntax.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8274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define templates and resource groups is entirely up to you and how you want to manage your solution. For example, you can deploy your three-tier application through a single template to a single resource 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419302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define your entire infrastructure in a single template. Often, it makes sense to divide your deployment requirements into a set of targeted, purpose-specific templates. You can easily reuse these templates for different solutions. To deploy a particular solution, you create a master template that links all the required templates. The following image shows how to deploy a three tier solution through a parent template that includes three nested templates.</a:t>
            </a:r>
          </a:p>
          <a:p>
            <a:endParaRPr lang="en-US" dirty="0"/>
          </a:p>
          <a:p>
            <a:r>
              <a:rPr lang="en-US" dirty="0"/>
              <a:t>If you envision your tiers having separate lifecycles, you can deploy your three tiers to separate resource groups. Notice the resources can still be linked to resources in other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97711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 Manager templates are JSON files that define the resources that you need to deploy for your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resource templates from the Settings section for a specific VM by selecting the Automation script option.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01826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Learn how to create your first Azure Resource Manager template by generating one using the Azure portal, and the process of editing and deploying the template from the Azure portal. Resource Manager templates are JSON files that define the resources you need to deploy for your solution. The instructions in this tutorial create an Azure Storage account. You can use the same process to create other Azure resources.</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one or more resources within the same Resource Group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Automation Template section of the Resource Group blade to generate an ARM template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356454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Resource Manager templates in Visual Studio Code and use the Azure CLI to deploy the </a:t>
            </a:r>
            <a:r>
              <a:rPr lang="en-US" baseline="0" dirty="0"/>
              <a:t>Resource Manager </a:t>
            </a:r>
            <a:r>
              <a:rPr lang="en-US" dirty="0"/>
              <a:t>template.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6920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Learn how to use Visual Studio Code and the Azure Resource Manager Tools extension to create and edit Azure Resource Manager templates. You can create Resource Manager templates in Visual Studio Code without the extension, but the extension provides autocomplete options that simplify template development.</a:t>
            </a:r>
          </a:p>
          <a:p>
            <a:r>
              <a:rPr lang="en-US" sz="1200" i="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new ARM template file in Visual Studio Code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ARM template extension to view metadata about resources in the template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774216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Encryption options for protecting VMs.</a:t>
            </a:r>
          </a:p>
          <a:p>
            <a:pPr marL="171450" indent="-171450">
              <a:buFontTx/>
              <a:buChar char="-"/>
            </a:pPr>
            <a:r>
              <a:rPr lang="en-US" baseline="0" dirty="0"/>
              <a:t>Encrypting existing VM disks.</a:t>
            </a:r>
          </a:p>
          <a:p>
            <a:pPr marL="171450" indent="-171450">
              <a:buFontTx/>
              <a:buChar char="-"/>
            </a:pPr>
            <a:r>
              <a:rPr lang="en-US" baseline="0" dirty="0"/>
              <a:t>Automating secure VM deployments by using Azure Resource Manager templates.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2676866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encryption?</a:t>
            </a:r>
          </a:p>
          <a:p>
            <a:r>
              <a:rPr lang="en-US" sz="882" b="0" i="0" kern="1200" dirty="0">
                <a:solidFill>
                  <a:schemeClr val="tx1"/>
                </a:solidFill>
                <a:effectLst/>
                <a:latin typeface="Segoe UI Light" pitchFamily="34" charset="0"/>
                <a:ea typeface="+mn-ea"/>
                <a:cs typeface="+mn-cs"/>
              </a:rPr>
              <a:t>Encryption is about converting meaningful information into something that appears meaningless, such as a random sequence of letters and numbers. The process of encryption uses some form of </a:t>
            </a:r>
            <a:r>
              <a:rPr lang="en-US" sz="882" b="1" i="0" kern="1200" dirty="0">
                <a:solidFill>
                  <a:schemeClr val="tx1"/>
                </a:solidFill>
                <a:effectLst/>
                <a:latin typeface="Segoe UI Light" pitchFamily="34" charset="0"/>
                <a:ea typeface="+mn-ea"/>
                <a:cs typeface="+mn-cs"/>
              </a:rPr>
              <a:t>key</a:t>
            </a:r>
            <a:r>
              <a:rPr lang="en-US" sz="882" b="0" i="0" kern="1200" dirty="0">
                <a:solidFill>
                  <a:schemeClr val="tx1"/>
                </a:solidFill>
                <a:effectLst/>
                <a:latin typeface="Segoe UI Light" pitchFamily="34" charset="0"/>
                <a:ea typeface="+mn-ea"/>
                <a:cs typeface="+mn-cs"/>
              </a:rPr>
              <a:t> as part of the algorithm that creates the encrypted data. A key is also needed to perform the decryption. Keys may be </a:t>
            </a:r>
            <a:r>
              <a:rPr lang="en-US" sz="882" b="1" i="1" kern="1200" dirty="0">
                <a:solidFill>
                  <a:schemeClr val="tx1"/>
                </a:solidFill>
                <a:effectLst/>
                <a:latin typeface="Segoe UI Light" pitchFamily="34" charset="0"/>
                <a:ea typeface="+mn-ea"/>
                <a:cs typeface="+mn-cs"/>
              </a:rPr>
              <a:t>symmetric</a:t>
            </a:r>
            <a:r>
              <a:rPr lang="en-US" sz="882" b="0" i="0" kern="1200" dirty="0">
                <a:solidFill>
                  <a:schemeClr val="tx1"/>
                </a:solidFill>
                <a:effectLst/>
                <a:latin typeface="Segoe UI Light" pitchFamily="34" charset="0"/>
                <a:ea typeface="+mn-ea"/>
                <a:cs typeface="+mn-cs"/>
              </a:rPr>
              <a:t>, where the same key is used for encryption and decryption, or </a:t>
            </a:r>
            <a:r>
              <a:rPr lang="en-US" sz="882" b="1" i="1" kern="1200" dirty="0">
                <a:solidFill>
                  <a:schemeClr val="tx1"/>
                </a:solidFill>
                <a:effectLst/>
                <a:latin typeface="Segoe UI Light" pitchFamily="34" charset="0"/>
                <a:ea typeface="+mn-ea"/>
                <a:cs typeface="+mn-cs"/>
              </a:rPr>
              <a:t>asymmetric</a:t>
            </a:r>
            <a:r>
              <a:rPr lang="en-US" sz="882" b="0" i="0" kern="1200" dirty="0">
                <a:solidFill>
                  <a:schemeClr val="tx1"/>
                </a:solidFill>
                <a:effectLst/>
                <a:latin typeface="Segoe UI Light" pitchFamily="34" charset="0"/>
                <a:ea typeface="+mn-ea"/>
                <a:cs typeface="+mn-cs"/>
              </a:rPr>
              <a:t>, where different keys are used. An example of the latter is the </a:t>
            </a:r>
            <a:r>
              <a:rPr lang="en-US" sz="882" b="1" i="0" kern="1200" dirty="0">
                <a:solidFill>
                  <a:schemeClr val="tx1"/>
                </a:solidFill>
                <a:effectLst/>
                <a:latin typeface="Segoe UI Light" pitchFamily="34" charset="0"/>
                <a:ea typeface="+mn-ea"/>
                <a:cs typeface="+mn-cs"/>
              </a:rPr>
              <a:t>public-private</a:t>
            </a:r>
            <a:r>
              <a:rPr lang="en-US" sz="882" b="0" i="0" kern="1200" dirty="0">
                <a:solidFill>
                  <a:schemeClr val="tx1"/>
                </a:solidFill>
                <a:effectLst/>
                <a:latin typeface="Segoe UI Light" pitchFamily="34" charset="0"/>
                <a:ea typeface="+mn-ea"/>
                <a:cs typeface="+mn-cs"/>
              </a:rPr>
              <a:t> key pairs used in digital certificates.</a:t>
            </a:r>
          </a:p>
          <a:p>
            <a:r>
              <a:rPr lang="en-US" sz="882" b="1" i="0" kern="1200" dirty="0">
                <a:solidFill>
                  <a:schemeClr val="tx1"/>
                </a:solidFill>
                <a:effectLst/>
                <a:latin typeface="Segoe UI Light" pitchFamily="34" charset="0"/>
                <a:ea typeface="+mn-ea"/>
                <a:cs typeface="+mn-cs"/>
              </a:rPr>
              <a:t>Symmetric encryption</a:t>
            </a:r>
          </a:p>
          <a:p>
            <a:r>
              <a:rPr lang="en-US" sz="882" b="0" i="0" kern="1200" dirty="0">
                <a:solidFill>
                  <a:schemeClr val="tx1"/>
                </a:solidFill>
                <a:effectLst/>
                <a:latin typeface="Segoe UI Light" pitchFamily="34" charset="0"/>
                <a:ea typeface="+mn-ea"/>
                <a:cs typeface="+mn-cs"/>
              </a:rPr>
              <a:t>Algorithms that use symmetric keys, such as Advanced Encryption Standard (AES), are typically faster than public key algorithms, and are often used for protecting large data stores. Because there's only one key, procedures must be in place to prevent the key from becoming publicly known.</a:t>
            </a:r>
          </a:p>
          <a:p>
            <a:r>
              <a:rPr lang="en-US" sz="882" b="1" i="0" kern="1200" dirty="0">
                <a:solidFill>
                  <a:schemeClr val="tx1"/>
                </a:solidFill>
                <a:effectLst/>
                <a:latin typeface="Segoe UI Light" pitchFamily="34" charset="0"/>
                <a:ea typeface="+mn-ea"/>
                <a:cs typeface="+mn-cs"/>
              </a:rPr>
              <a:t>Asymmetric encryption</a:t>
            </a:r>
          </a:p>
          <a:p>
            <a:r>
              <a:rPr lang="en-US" sz="882" b="0" i="0" kern="1200" dirty="0">
                <a:solidFill>
                  <a:schemeClr val="tx1"/>
                </a:solidFill>
                <a:effectLst/>
                <a:latin typeface="Segoe UI Light" pitchFamily="34" charset="0"/>
                <a:ea typeface="+mn-ea"/>
                <a:cs typeface="+mn-cs"/>
              </a:rPr>
              <a:t>With asymmetric algorithms, only the private key member of the pair must be kept private and secure; as its name suggests, the public key can be made available to anyone without compromising the encrypted data. The downside of public key algorithms, however, is that they're much slower than symmetric algorithms, and cannot be used to encrypt large amounts of data.</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5661706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Key management</a:t>
            </a:r>
          </a:p>
          <a:p>
            <a:r>
              <a:rPr lang="en-US" sz="882" b="0" i="0" kern="1200" dirty="0">
                <a:solidFill>
                  <a:schemeClr val="tx1"/>
                </a:solidFill>
                <a:effectLst/>
                <a:latin typeface="Segoe UI Light" pitchFamily="34" charset="0"/>
                <a:ea typeface="+mn-ea"/>
                <a:cs typeface="+mn-cs"/>
              </a:rPr>
              <a:t>In Azure, your encryption keys can be managed by Microsoft or the customer. Often, the demand for customer-managed keys comes from organizations that need to demonstrate compliance with HIPAA or other regulations. Such compliance may require that access to keys is logged, and that regular key changes are made and recorded.</a:t>
            </a:r>
          </a:p>
          <a:p>
            <a:r>
              <a:rPr lang="en-US" sz="882" b="1" i="0" kern="1200" dirty="0">
                <a:solidFill>
                  <a:schemeClr val="tx1"/>
                </a:solidFill>
                <a:effectLst/>
                <a:latin typeface="Segoe UI Light" pitchFamily="34" charset="0"/>
                <a:ea typeface="+mn-ea"/>
                <a:cs typeface="+mn-cs"/>
              </a:rPr>
              <a:t>Storage Service Encryption</a:t>
            </a:r>
          </a:p>
          <a:p>
            <a:r>
              <a:rPr lang="en-US" sz="882" b="0" i="0" kern="1200" dirty="0">
                <a:solidFill>
                  <a:schemeClr val="tx1"/>
                </a:solidFill>
                <a:effectLst/>
                <a:latin typeface="Segoe UI Light" pitchFamily="34" charset="0"/>
                <a:ea typeface="+mn-ea"/>
                <a:cs typeface="+mn-cs"/>
              </a:rPr>
              <a:t>Azure Storage Service Encryption (SSE) is an encryption service built into Azure used to protect data at rest. The Azure storage platform automatically encrypts data before it's stored to several storage services, including Azure Managed Disks. Encryption is enabled by default by using 256-bit AES encryption, and is managed by the storage account administrator.</a:t>
            </a:r>
          </a:p>
          <a:p>
            <a:r>
              <a:rPr lang="en-US" sz="882" b="1" i="0" kern="1200" dirty="0">
                <a:solidFill>
                  <a:schemeClr val="tx1"/>
                </a:solidFill>
                <a:effectLst/>
                <a:latin typeface="Segoe UI Light" pitchFamily="34" charset="0"/>
                <a:ea typeface="+mn-ea"/>
                <a:cs typeface="+mn-cs"/>
              </a:rPr>
              <a:t>Azure Disk Encryption</a:t>
            </a:r>
          </a:p>
          <a:p>
            <a:r>
              <a:rPr lang="en-US" sz="882" b="0" i="0" kern="1200" dirty="0">
                <a:solidFill>
                  <a:schemeClr val="tx1"/>
                </a:solidFill>
                <a:effectLst/>
                <a:latin typeface="Segoe UI Light" pitchFamily="34" charset="0"/>
                <a:ea typeface="+mn-ea"/>
                <a:cs typeface="+mn-cs"/>
              </a:rPr>
              <a:t>Azure Disk Encryption (ADE) is managed by the VM owner. It controls the encryption of Windows and Linux VM-controlled disks, by using </a:t>
            </a:r>
            <a:r>
              <a:rPr lang="en-US" sz="882" b="1" i="0" kern="1200" dirty="0">
                <a:solidFill>
                  <a:schemeClr val="tx1"/>
                </a:solidFill>
                <a:effectLst/>
                <a:latin typeface="Segoe UI Light" pitchFamily="34" charset="0"/>
                <a:ea typeface="+mn-ea"/>
                <a:cs typeface="+mn-cs"/>
              </a:rPr>
              <a:t>BitLocker</a:t>
            </a:r>
            <a:r>
              <a:rPr lang="en-US" sz="882" b="0" i="0" kern="1200" dirty="0">
                <a:solidFill>
                  <a:schemeClr val="tx1"/>
                </a:solidFill>
                <a:effectLst/>
                <a:latin typeface="Segoe UI Light" pitchFamily="34" charset="0"/>
                <a:ea typeface="+mn-ea"/>
                <a:cs typeface="+mn-cs"/>
              </a:rPr>
              <a:t> on Windows VMs and </a:t>
            </a:r>
            <a:r>
              <a:rPr lang="en-US" sz="882" b="1" i="0" kern="1200" dirty="0">
                <a:solidFill>
                  <a:schemeClr val="tx1"/>
                </a:solidFill>
                <a:effectLst/>
                <a:latin typeface="Segoe UI Light" pitchFamily="34" charset="0"/>
                <a:ea typeface="+mn-ea"/>
                <a:cs typeface="+mn-cs"/>
              </a:rPr>
              <a:t>DM-Crypt</a:t>
            </a:r>
            <a:r>
              <a:rPr lang="en-US" sz="882" b="0" i="0" kern="1200" dirty="0">
                <a:solidFill>
                  <a:schemeClr val="tx1"/>
                </a:solidFill>
                <a:effectLst/>
                <a:latin typeface="Segoe UI Light" pitchFamily="34" charset="0"/>
                <a:ea typeface="+mn-ea"/>
                <a:cs typeface="+mn-cs"/>
              </a:rPr>
              <a:t> on Linux VMs. BitLocker Drive Encryption is a data protection feature that integrates with the operating system, and addresses the threats of data theft or exposure from lost, stolen, or inappropriately decommissioned computers. Similarly, DM-Crypt encrypts data at rest for Linux before writing to storage.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08332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name also defines a manageable Azure resource, and it's not trivial to change later. That means that you should choose names that are meaningful and consistent, so that you can easily identify what the VM does.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36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Key Vault</a:t>
            </a:r>
          </a:p>
          <a:p>
            <a:r>
              <a:rPr lang="en-US" dirty="0"/>
              <a:t>The encryption keys used by ADE can be stored in Azure Key Vault. Azure Key Vault is a tool for securely storing and accessing secrets. A secret is anything that you want to tightly control access to, such as API keys, passwords, or certificates. This provides highly available and scalable secure storage, as defined in Federal Information Processing Standards (FIPS) 140-2 Level 2 validated Hardware Security Modules (HSMs). By using Key Vault, you keep full control of the keys used to encrypt your data, and you can manage and audit your key usage.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2080519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Key Vault</a:t>
            </a:r>
          </a:p>
          <a:p>
            <a:r>
              <a:rPr lang="en-US" dirty="0"/>
              <a:t>The encryption keys used by ADE can be stored in Azure Key Vault. Azure Key Vault is a tool for securely storing and accessing secrets. A secret is anything that you want to tightly control access to, such as API keys, passwords, or certificates. This provides highly available and scalable secure storage, as defined in Federal Information Processing Standards (FIPS) 140-2 Level 2 validated Hardware Security Modules (HSMs). By using Key Vault, you keep full control of the keys used to encrypt your data, and you can manage and audit your key usage.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1294318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Azure Key Vault is a resource that can be created in the Azure portal by using the normal resource creation process.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8973256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Enabling access policies in the key vault</a:t>
            </a:r>
          </a:p>
          <a:p>
            <a:r>
              <a:rPr lang="en-US" sz="882" b="0" i="0" kern="1200" dirty="0">
                <a:solidFill>
                  <a:schemeClr val="tx1"/>
                </a:solidFill>
                <a:effectLst/>
                <a:latin typeface="Segoe UI Light" pitchFamily="34" charset="0"/>
                <a:ea typeface="+mn-ea"/>
                <a:cs typeface="+mn-cs"/>
              </a:rPr>
              <a:t>Azure needs access to the encryption keys or secrets in your key vault to make them available to the VM for booting and decrypting the volumes. We covered this for the portal when we changed the </a:t>
            </a:r>
            <a:r>
              <a:rPr lang="en-US" sz="882" b="1" i="0" kern="1200" dirty="0">
                <a:solidFill>
                  <a:schemeClr val="tx1"/>
                </a:solidFill>
                <a:effectLst/>
                <a:latin typeface="Segoe UI Light" pitchFamily="34" charset="0"/>
                <a:ea typeface="+mn-ea"/>
                <a:cs typeface="+mn-cs"/>
              </a:rPr>
              <a:t>Advanced access policies</a:t>
            </a:r>
            <a:r>
              <a:rPr lang="en-US" sz="882" b="0" i="0" kern="1200" dirty="0">
                <a:solidFill>
                  <a:schemeClr val="tx1"/>
                </a:solidFill>
                <a:effectLst/>
                <a:latin typeface="Segoe UI Light" pitchFamily="34" charset="0"/>
                <a:ea typeface="+mn-ea"/>
                <a:cs typeface="+mn-cs"/>
              </a:rPr>
              <a:t> above.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three </a:t>
            </a:r>
            <a:r>
              <a:rPr lang="en-US" dirty="0"/>
              <a:t>–</a:t>
            </a:r>
            <a:r>
              <a:rPr lang="en-US" sz="882" b="0" i="0" kern="1200" dirty="0">
                <a:solidFill>
                  <a:schemeClr val="tx1"/>
                </a:solidFill>
                <a:effectLst/>
                <a:latin typeface="Segoe UI Light" pitchFamily="34" charset="0"/>
                <a:ea typeface="+mn-ea"/>
                <a:cs typeface="+mn-cs"/>
              </a:rPr>
              <a:t> Required for Azure Disk encryption.</a:t>
            </a:r>
          </a:p>
          <a:p>
            <a:r>
              <a:rPr lang="en-US" sz="882" b="1" i="0" kern="1200" dirty="0">
                <a:solidFill>
                  <a:schemeClr val="tx1"/>
                </a:solidFill>
                <a:effectLst/>
                <a:latin typeface="Segoe UI Light" pitchFamily="34" charset="0"/>
                <a:ea typeface="+mn-ea"/>
                <a:cs typeface="+mn-cs"/>
              </a:rPr>
              <a:t>Deployment</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(Optional) Enables the </a:t>
            </a:r>
            <a:r>
              <a:rPr lang="en-US" sz="882" b="0" i="0" kern="1200" dirty="0" err="1">
                <a:solidFill>
                  <a:schemeClr val="tx1"/>
                </a:solidFill>
                <a:effectLst/>
                <a:latin typeface="Segoe UI Light" pitchFamily="34" charset="0"/>
                <a:ea typeface="+mn-ea"/>
                <a:cs typeface="+mn-cs"/>
              </a:rPr>
              <a:t>Microsoft.Compute</a:t>
            </a:r>
            <a:r>
              <a:rPr lang="en-US" sz="882" b="0" i="0" kern="1200" dirty="0">
                <a:solidFill>
                  <a:schemeClr val="tx1"/>
                </a:solidFill>
                <a:effectLst/>
                <a:latin typeface="Segoe UI Light" pitchFamily="34" charset="0"/>
                <a:ea typeface="+mn-ea"/>
                <a:cs typeface="+mn-cs"/>
              </a:rPr>
              <a:t> resource provider to retrieve secrets from this key vault when this key vault is referenced in resource creation, for example, when creating a virtual machine.</a:t>
            </a:r>
          </a:p>
          <a:p>
            <a:r>
              <a:rPr lang="en-US" sz="882" b="1" i="0" kern="1200" dirty="0">
                <a:solidFill>
                  <a:schemeClr val="tx1"/>
                </a:solidFill>
                <a:effectLst/>
                <a:latin typeface="Segoe UI Light" pitchFamily="34" charset="0"/>
                <a:ea typeface="+mn-ea"/>
                <a:cs typeface="+mn-cs"/>
              </a:rPr>
              <a:t>Template deployment</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(Optional) Enables Azure Resource Manager to get secrets from this key vault when this key vault is referenced in a template deployment.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4692851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Enabling access policies in the key vault</a:t>
            </a:r>
          </a:p>
          <a:p>
            <a:r>
              <a:rPr lang="en-US" sz="882" b="0" i="0" kern="1200" dirty="0">
                <a:solidFill>
                  <a:schemeClr val="tx1"/>
                </a:solidFill>
                <a:effectLst/>
                <a:latin typeface="Segoe UI Light" pitchFamily="34" charset="0"/>
                <a:ea typeface="+mn-ea"/>
                <a:cs typeface="+mn-cs"/>
              </a:rPr>
              <a:t>Azure needs access to the encryption keys or secrets in your Key Vault to make them available to the VM for booting and decrypting the volumes. We covered this for the portal when we changed the </a:t>
            </a:r>
            <a:r>
              <a:rPr lang="en-US" sz="882" b="1" i="0" kern="1200" dirty="0">
                <a:solidFill>
                  <a:schemeClr val="tx1"/>
                </a:solidFill>
                <a:effectLst/>
                <a:latin typeface="Segoe UI Light" pitchFamily="34" charset="0"/>
                <a:ea typeface="+mn-ea"/>
                <a:cs typeface="+mn-cs"/>
              </a:rPr>
              <a:t>Advanced access policies</a:t>
            </a:r>
            <a:r>
              <a:rPr lang="en-US" sz="882" b="0" i="0" kern="1200" dirty="0">
                <a:solidFill>
                  <a:schemeClr val="tx1"/>
                </a:solidFill>
                <a:effectLst/>
                <a:latin typeface="Segoe UI Light" pitchFamily="34" charset="0"/>
                <a:ea typeface="+mn-ea"/>
                <a:cs typeface="+mn-cs"/>
              </a:rPr>
              <a:t> above.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31705082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Encrypt your VM with </a:t>
            </a:r>
            <a:r>
              <a:rPr lang="en-US" sz="882" b="1" i="0" kern="1200" dirty="0">
                <a:solidFill>
                  <a:schemeClr val="tx1"/>
                </a:solidFill>
                <a:effectLst/>
                <a:latin typeface="Segoe UI Light" pitchFamily="34" charset="0"/>
                <a:ea typeface="+mn-ea"/>
                <a:cs typeface="+mn-cs"/>
              </a:rPr>
              <a:t>Set-</a:t>
            </a:r>
            <a:r>
              <a:rPr lang="en-US" sz="882" b="1" i="0" kern="1200" dirty="0" err="1">
                <a:solidFill>
                  <a:schemeClr val="tx1"/>
                </a:solidFill>
                <a:effectLst/>
                <a:latin typeface="Segoe UI Light" pitchFamily="34" charset="0"/>
                <a:ea typeface="+mn-ea"/>
                <a:cs typeface="+mn-cs"/>
              </a:rPr>
              <a:t>AzVMDiskEncryptionExtension</a:t>
            </a:r>
            <a:r>
              <a:rPr lang="en-US" sz="882" b="0" i="0" kern="1200" dirty="0">
                <a:solidFill>
                  <a:schemeClr val="tx1"/>
                </a:solidFill>
                <a:effectLst/>
                <a:latin typeface="Segoe UI Light" pitchFamily="34" charset="0"/>
                <a:ea typeface="+mn-ea"/>
                <a:cs typeface="+mn-cs"/>
              </a:rPr>
              <a:t> using the Azure Key Vault key.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retrieves all the key information then encrypts the VM.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14765502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Suppose your company has decided to implement Azure Disk Encryption (ADE) across all VMs. You need to evaluate how to roll out encryption to existing VM volumes. Here, we’ll examine the requirements for ADE, and the steps involved in encrypting disks on existing Linux and Windows VMs.</a:t>
            </a:r>
            <a:r>
              <a:rPr lang="en-US" sz="1200" i="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Azure PowerShell to encrypt an existing VM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Azure CLI to verify that a disk is encrypted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16840000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table offers a set of best practices you can use when naming a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t>
            </a:r>
            <a:r>
              <a:rPr lang="en-US" sz="882" b="1" i="0" kern="1200" dirty="0">
                <a:solidFill>
                  <a:schemeClr val="tx1"/>
                </a:solidFill>
                <a:effectLst/>
                <a:latin typeface="Segoe UI Light" pitchFamily="34" charset="0"/>
                <a:ea typeface="+mn-ea"/>
                <a:cs typeface="+mn-cs"/>
              </a:rPr>
              <a:t>devusc-webvm01</a:t>
            </a:r>
            <a:r>
              <a:rPr lang="en-US" sz="882" b="0" i="0" kern="1200" dirty="0">
                <a:solidFill>
                  <a:schemeClr val="tx1"/>
                </a:solidFill>
                <a:effectLst/>
                <a:latin typeface="Segoe UI Light" pitchFamily="34" charset="0"/>
                <a:ea typeface="+mn-ea"/>
                <a:cs typeface="+mn-cs"/>
              </a:rPr>
              <a:t> might represent the first development web server hosted in the US South Central location.</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1366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is the Microsoft cloud-based data storage solution. It supports almost any type of data and provides security, redundancy, and scalable access to the stored data. A Storage account provides access to objects in Azure Storage for a specific subscription. VMs always have one or more storage accounts to hold each attached virtual disk.</a:t>
            </a:r>
          </a:p>
          <a:p>
            <a:endParaRPr lang="en-US" dirty="0"/>
          </a:p>
          <a:p>
            <a:r>
              <a:rPr lang="en-US" dirty="0"/>
              <a:t>Use Azure Premium Storage for production workloads, especially those that are sensitive to performance variations or are I/O intensive. For development or testing, Standard storage is suitable.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5783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Managed disks.</a:t>
            </a:r>
            <a:r>
              <a:rPr lang="en-US" sz="882" b="0" i="0" kern="1200" dirty="0">
                <a:solidFill>
                  <a:schemeClr val="tx1"/>
                </a:solidFill>
                <a:effectLst/>
                <a:latin typeface="Segoe UI Light" pitchFamily="34" charset="0"/>
                <a:ea typeface="+mn-ea"/>
                <a:cs typeface="+mn-cs"/>
              </a:rPr>
              <a:t> Managed disks are the newer and recommended disk storage model. They elegantly solve this complexity by putting the burden of managing the storage accounts onto Azure. You specify the size of the disk, which can be up to 4 terabytes (TB), and Azure creates and manages both the disk and the storage. You don't have to worry about storage account limits, which makes managed disks easier to scale out than managed discs.</a:t>
            </a:r>
          </a:p>
          <a:p>
            <a:endParaRPr lang="en-US" sz="882" b="0" i="1"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Unmanaged disks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With unmanaged disks, you’re responsible for the storage accounts that hold the virtual hard disks (VHDs) that correspond to your VM disks. You pay the storage account rates for the amount of space you use. A single storage account has a fixed-rate limit of 20,000 input/output (I/O) operations per second. This means that a storage account is capable of supporting 40 standard VHDs at full utilization. If you need to scale out with more disks, then you'll need more storage accounts, which can get complicated.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2183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23495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530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3753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65913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75334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510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1630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47201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20846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84920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087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80305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3968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456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1654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52815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Multi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3CDE5AC3-AFDE-4141-B805-C420A9A14EA9}"/>
              </a:ext>
            </a:extLst>
          </p:cNvPr>
          <p:cNvSpPr>
            <a:spLocks noGrp="1"/>
          </p:cNvSpPr>
          <p:nvPr>
            <p:ph sz="quarter" idx="12"/>
          </p:nvPr>
        </p:nvSpPr>
        <p:spPr>
          <a:xfrm>
            <a:off x="587375" y="1406525"/>
            <a:ext cx="11017250" cy="4799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01874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2" r:id="rId7"/>
    <p:sldLayoutId id="2147484474" r:id="rId8"/>
    <p:sldLayoutId id="2147484245" r:id="rId9"/>
    <p:sldLayoutId id="2147484247" r:id="rId10"/>
    <p:sldLayoutId id="2147484639" r:id="rId11"/>
    <p:sldLayoutId id="2147484603" r:id="rId12"/>
    <p:sldLayoutId id="2147484700" r:id="rId13"/>
    <p:sldLayoutId id="2147484701" r:id="rId14"/>
    <p:sldLayoutId id="2147484702" r:id="rId15"/>
    <p:sldLayoutId id="2147484249" r:id="rId16"/>
    <p:sldLayoutId id="2147484640" r:id="rId17"/>
    <p:sldLayoutId id="2147484582" r:id="rId18"/>
    <p:sldLayoutId id="2147484641" r:id="rId19"/>
    <p:sldLayoutId id="2147484584" r:id="rId20"/>
    <p:sldLayoutId id="2147484583" r:id="rId21"/>
    <p:sldLayoutId id="2147484256" r:id="rId22"/>
    <p:sldLayoutId id="2147484257" r:id="rId23"/>
    <p:sldLayoutId id="2147484585" r:id="rId24"/>
    <p:sldLayoutId id="2147484744" r:id="rId25"/>
    <p:sldLayoutId id="2147484745" r:id="rId26"/>
    <p:sldLayoutId id="2147484746" r:id="rId27"/>
    <p:sldLayoutId id="2147484747" r:id="rId28"/>
    <p:sldLayoutId id="2147484748" r:id="rId29"/>
    <p:sldLayoutId id="2147484749" r:id="rId30"/>
    <p:sldLayoutId id="2147484750" r:id="rId31"/>
    <p:sldLayoutId id="2147484751" r:id="rId32"/>
    <p:sldLayoutId id="2147484752" r:id="rId33"/>
    <p:sldLayoutId id="2147484753" r:id="rId34"/>
    <p:sldLayoutId id="2147484754" r:id="rId35"/>
    <p:sldLayoutId id="2147484755" r:id="rId36"/>
    <p:sldLayoutId id="2147484756" r:id="rId37"/>
    <p:sldLayoutId id="2147484757"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emf"/></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1.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35.svg"/><Relationship Id="rId11" Type="http://schemas.openxmlformats.org/officeDocument/2006/relationships/image" Target="../media/image27.png"/><Relationship Id="rId5" Type="http://schemas.openxmlformats.org/officeDocument/2006/relationships/image" Target="../media/image34.png"/><Relationship Id="rId15" Type="http://schemas.openxmlformats.org/officeDocument/2006/relationships/image" Target="../media/image43.svg"/><Relationship Id="rId10" Type="http://schemas.openxmlformats.org/officeDocument/2006/relationships/image" Target="../media/image39.pn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0.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0.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949811"/>
            <a:ext cx="4167887" cy="2769989"/>
          </a:xfrm>
        </p:spPr>
        <p:txBody>
          <a:bodyPr/>
          <a:lstStyle/>
          <a:p>
            <a:r>
              <a:rPr lang="en-US" dirty="0"/>
              <a:t>AZ-203.1</a:t>
            </a:r>
            <a:br>
              <a:rPr lang="en-US" dirty="0"/>
            </a:br>
            <a:r>
              <a:rPr lang="en-US" dirty="0"/>
              <a:t>Module 01: Implement solutions that use virtual machines (VM) </a:t>
            </a:r>
          </a:p>
        </p:txBody>
      </p:sp>
      <p:sp>
        <p:nvSpPr>
          <p:cNvPr id="5" name="Text Placeholder 4"/>
          <p:cNvSpPr>
            <a:spLocks noGrp="1"/>
          </p:cNvSpPr>
          <p:nvPr>
            <p:ph type="body" sz="quarter" idx="12"/>
          </p:nvPr>
        </p:nvSpPr>
        <p:spPr>
          <a:xfrm>
            <a:off x="582042" y="4148663"/>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4F2-FD28-4DB9-93EF-0FDA1B046C7E}"/>
              </a:ext>
            </a:extLst>
          </p:cNvPr>
          <p:cNvSpPr>
            <a:spLocks noGrp="1"/>
          </p:cNvSpPr>
          <p:nvPr>
            <p:ph type="title"/>
          </p:nvPr>
        </p:nvSpPr>
        <p:spPr>
          <a:xfrm>
            <a:off x="588263" y="457200"/>
            <a:ext cx="11018520" cy="553998"/>
          </a:xfrm>
        </p:spPr>
        <p:txBody>
          <a:bodyPr/>
          <a:lstStyle/>
          <a:p>
            <a:r>
              <a:rPr lang="en-US" dirty="0"/>
              <a:t>Azure virtual machine creation and management</a:t>
            </a:r>
          </a:p>
        </p:txBody>
      </p:sp>
      <p:sp>
        <p:nvSpPr>
          <p:cNvPr id="3" name="Text Placeholder 2">
            <a:extLst>
              <a:ext uri="{FF2B5EF4-FFF2-40B4-BE49-F238E27FC236}">
                <a16:creationId xmlns:a16="http://schemas.microsoft.com/office/drawing/2014/main" id="{E3A19BCB-DA9B-424E-AFDB-1FCA70516FA5}"/>
              </a:ext>
            </a:extLst>
          </p:cNvPr>
          <p:cNvSpPr>
            <a:spLocks noGrp="1"/>
          </p:cNvSpPr>
          <p:nvPr>
            <p:ph type="body" sz="quarter" idx="10"/>
          </p:nvPr>
        </p:nvSpPr>
        <p:spPr>
          <a:xfrm>
            <a:off x="584200" y="1435497"/>
            <a:ext cx="11018520" cy="4284250"/>
          </a:xfrm>
        </p:spPr>
        <p:txBody>
          <a:bodyPr/>
          <a:lstStyle/>
          <a:p>
            <a:r>
              <a:rPr lang="en-US" dirty="0">
                <a:latin typeface="+mn-lt"/>
              </a:rPr>
              <a:t>Azure portal</a:t>
            </a:r>
          </a:p>
          <a:p>
            <a:pPr lvl="1"/>
            <a:r>
              <a:rPr lang="en-US" dirty="0"/>
              <a:t>Browser-based user interface that allows you to create and manage all your Azure resources</a:t>
            </a:r>
          </a:p>
          <a:p>
            <a:r>
              <a:rPr lang="en-US" dirty="0">
                <a:latin typeface="+mn-lt"/>
              </a:rPr>
              <a:t>Azure Resource Manager</a:t>
            </a:r>
          </a:p>
          <a:p>
            <a:pPr lvl="1"/>
            <a:r>
              <a:rPr lang="en-US" dirty="0"/>
              <a:t>Allows you to create templates, which can be used to create and deploy specific configurations of multiple Azure resources</a:t>
            </a:r>
          </a:p>
          <a:p>
            <a:r>
              <a:rPr lang="en-US" dirty="0">
                <a:latin typeface="+mn-lt"/>
              </a:rPr>
              <a:t>Azure PowerShell</a:t>
            </a:r>
          </a:p>
          <a:p>
            <a:pPr lvl="1"/>
            <a:r>
              <a:rPr lang="en-US" dirty="0"/>
              <a:t>Optional package that adds Azure-specific commands to PowerShell</a:t>
            </a:r>
          </a:p>
          <a:p>
            <a:r>
              <a:rPr lang="en-US" dirty="0">
                <a:latin typeface="+mn-lt"/>
              </a:rPr>
              <a:t>Azure CLI</a:t>
            </a:r>
          </a:p>
          <a:p>
            <a:pPr lvl="1"/>
            <a:r>
              <a:rPr lang="en-US" dirty="0"/>
              <a:t>Cross-platform command-line tool for managing Azure resources</a:t>
            </a:r>
          </a:p>
          <a:p>
            <a:r>
              <a:rPr lang="en-US" dirty="0">
                <a:latin typeface="+mn-lt"/>
              </a:rPr>
              <a:t>Programmatic (APIs)</a:t>
            </a:r>
          </a:p>
        </p:txBody>
      </p:sp>
    </p:spTree>
    <p:extLst>
      <p:ext uri="{BB962C8B-B14F-4D97-AF65-F5344CB8AC3E}">
        <p14:creationId xmlns:p14="http://schemas.microsoft.com/office/powerpoint/2010/main" val="2564068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B1E-C788-4D87-9D67-1EAC84ED377F}"/>
              </a:ext>
            </a:extLst>
          </p:cNvPr>
          <p:cNvSpPr>
            <a:spLocks noGrp="1"/>
          </p:cNvSpPr>
          <p:nvPr>
            <p:ph type="title"/>
          </p:nvPr>
        </p:nvSpPr>
        <p:spPr/>
        <p:txBody>
          <a:bodyPr/>
          <a:lstStyle/>
          <a:p>
            <a:r>
              <a:rPr lang="en-US" dirty="0"/>
              <a:t>Create an Azure VM by using the Azure portal</a:t>
            </a:r>
          </a:p>
        </p:txBody>
      </p:sp>
      <p:pic>
        <p:nvPicPr>
          <p:cNvPr id="6" name="Content Placeholder 5" descr="The slide has a screenshot of the Create a virtual machine page on the Azure portal.">
            <a:extLst>
              <a:ext uri="{FF2B5EF4-FFF2-40B4-BE49-F238E27FC236}">
                <a16:creationId xmlns:a16="http://schemas.microsoft.com/office/drawing/2014/main" id="{96AB1886-6B90-405A-98A1-C761B0FC1732}"/>
              </a:ext>
            </a:extLst>
          </p:cNvPr>
          <p:cNvPicPr>
            <a:picLocks noGrp="1" noChangeAspect="1"/>
          </p:cNvPicPr>
          <p:nvPr>
            <p:ph sz="quarter" idx="12"/>
          </p:nvPr>
        </p:nvPicPr>
        <p:blipFill rotWithShape="1">
          <a:blip r:embed="rId3"/>
          <a:srcRect l="183" t="346" r="259" b="556"/>
          <a:stretch/>
        </p:blipFill>
        <p:spPr>
          <a:xfrm>
            <a:off x="1081472" y="1289051"/>
            <a:ext cx="10029057" cy="4979988"/>
          </a:xfrm>
        </p:spPr>
      </p:pic>
    </p:spTree>
    <p:extLst>
      <p:ext uri="{BB962C8B-B14F-4D97-AF65-F5344CB8AC3E}">
        <p14:creationId xmlns:p14="http://schemas.microsoft.com/office/powerpoint/2010/main" val="40814547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DCDC-E3EA-4577-917F-004729596A6B}"/>
              </a:ext>
            </a:extLst>
          </p:cNvPr>
          <p:cNvSpPr>
            <a:spLocks noGrp="1"/>
          </p:cNvSpPr>
          <p:nvPr>
            <p:ph type="title"/>
          </p:nvPr>
        </p:nvSpPr>
        <p:spPr>
          <a:xfrm>
            <a:off x="585216" y="2534625"/>
            <a:ext cx="9144000" cy="997196"/>
          </a:xfrm>
        </p:spPr>
        <p:txBody>
          <a:bodyPr/>
          <a:lstStyle/>
          <a:p>
            <a:r>
              <a:rPr lang="en-US" dirty="0"/>
              <a:t>Demo: Create an Azure VM by using the Azure portal</a:t>
            </a:r>
          </a:p>
        </p:txBody>
      </p:sp>
      <p:sp>
        <p:nvSpPr>
          <p:cNvPr id="3" name="Text Placeholder 2">
            <a:extLst>
              <a:ext uri="{FF2B5EF4-FFF2-40B4-BE49-F238E27FC236}">
                <a16:creationId xmlns:a16="http://schemas.microsoft.com/office/drawing/2014/main" id="{0ABA31F3-079E-421C-AA8F-52D71BBDBB7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24672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descr="The sample code launches the Azure Cloud Shell and creates a resource group a virtual machine.">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616648"/>
          </a:xfrm>
        </p:spPr>
        <p:txBody>
          <a:bodyPr/>
          <a:lstStyle/>
          <a:p>
            <a:r>
              <a:rPr lang="en-US" sz="2000" dirty="0">
                <a:solidFill>
                  <a:srgbClr val="795E26"/>
                </a:solidFill>
              </a:rPr>
              <a:t>Connect-</a:t>
            </a:r>
            <a:r>
              <a:rPr lang="en-US" sz="2000" dirty="0" err="1">
                <a:solidFill>
                  <a:srgbClr val="795E26"/>
                </a:solidFill>
              </a:rPr>
              <a:t>AzAccount</a:t>
            </a:r>
            <a:endParaRPr lang="en-US" sz="2000" dirty="0">
              <a:solidFill>
                <a:srgbClr val="000000"/>
              </a:solidFill>
            </a:endParaRPr>
          </a:p>
          <a:p>
            <a:br>
              <a:rPr lang="en-US" sz="2000" dirty="0">
                <a:solidFill>
                  <a:srgbClr val="000000"/>
                </a:solidFill>
              </a:rPr>
            </a:br>
            <a:r>
              <a:rPr lang="en-US" sz="2000" dirty="0">
                <a:solidFill>
                  <a:srgbClr val="795E26"/>
                </a:solidFill>
              </a:rPr>
              <a:t>New-</a:t>
            </a:r>
            <a:r>
              <a:rPr lang="en-US" sz="2000" dirty="0" err="1">
                <a:solidFill>
                  <a:srgbClr val="795E26"/>
                </a:solidFill>
              </a:rPr>
              <a:t>AzResourceGroup</a:t>
            </a:r>
            <a:r>
              <a:rPr lang="en-US" sz="2000" dirty="0">
                <a:solidFill>
                  <a:srgbClr val="000000"/>
                </a:solidFill>
              </a:rPr>
              <a:t> -Name </a:t>
            </a:r>
            <a:r>
              <a:rPr lang="en-US" sz="2000" dirty="0" err="1">
                <a:solidFill>
                  <a:srgbClr val="000000"/>
                </a:solidFill>
              </a:rPr>
              <a:t>myResourceGroup</a:t>
            </a:r>
            <a:r>
              <a:rPr lang="en-US" sz="2000" dirty="0">
                <a:solidFill>
                  <a:srgbClr val="000000"/>
                </a:solidFill>
              </a:rPr>
              <a:t> -Location </a:t>
            </a:r>
            <a:r>
              <a:rPr lang="en-US" sz="2000" dirty="0" err="1">
                <a:solidFill>
                  <a:srgbClr val="000000"/>
                </a:solidFill>
              </a:rPr>
              <a:t>EastUS</a:t>
            </a:r>
            <a:endParaRPr lang="en-US" sz="2000" dirty="0">
              <a:solidFill>
                <a:srgbClr val="000000"/>
              </a:solidFill>
            </a:endParaRPr>
          </a:p>
          <a:p>
            <a:br>
              <a:rPr lang="en-US" sz="2000" dirty="0">
                <a:solidFill>
                  <a:srgbClr val="000000"/>
                </a:solidFill>
              </a:rPr>
            </a:br>
            <a:r>
              <a:rPr lang="en-US" sz="2000" dirty="0">
                <a:solidFill>
                  <a:srgbClr val="795E26"/>
                </a:solidFill>
              </a:rPr>
              <a:t>New-</a:t>
            </a:r>
            <a:r>
              <a:rPr lang="en-US" sz="2000" dirty="0" err="1">
                <a:solidFill>
                  <a:srgbClr val="795E26"/>
                </a:solidFill>
              </a:rPr>
              <a:t>AzVm</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a:t>
            </a:r>
          </a:p>
          <a:p>
            <a:r>
              <a:rPr lang="en-US" sz="2000" dirty="0">
                <a:solidFill>
                  <a:srgbClr val="000000"/>
                </a:solidFill>
              </a:rPr>
              <a:t>    -Name </a:t>
            </a:r>
            <a:r>
              <a:rPr lang="en-US" sz="2000" dirty="0">
                <a:solidFill>
                  <a:srgbClr val="A31515"/>
                </a:solidFill>
              </a:rPr>
              <a:t>"</a:t>
            </a:r>
            <a:r>
              <a:rPr lang="en-US" sz="2000" dirty="0" err="1">
                <a:solidFill>
                  <a:srgbClr val="A31515"/>
                </a:solidFill>
              </a:rPr>
              <a:t>myVM</a:t>
            </a:r>
            <a:r>
              <a:rPr lang="en-US" sz="2000" dirty="0">
                <a:solidFill>
                  <a:srgbClr val="A31515"/>
                </a:solidFill>
              </a:rPr>
              <a:t>"</a:t>
            </a:r>
            <a:r>
              <a:rPr lang="en-US" sz="2000" dirty="0">
                <a:solidFill>
                  <a:srgbClr val="000000"/>
                </a:solidFill>
              </a:rPr>
              <a:t> `</a:t>
            </a:r>
          </a:p>
          <a:p>
            <a:r>
              <a:rPr lang="en-US" sz="2000" dirty="0">
                <a:solidFill>
                  <a:srgbClr val="000000"/>
                </a:solidFill>
              </a:rPr>
              <a:t>    -Location </a:t>
            </a:r>
            <a:r>
              <a:rPr lang="en-US" sz="2000" dirty="0">
                <a:solidFill>
                  <a:srgbClr val="A31515"/>
                </a:solidFill>
              </a:rPr>
              <a:t>"East US"</a:t>
            </a:r>
            <a:r>
              <a:rPr lang="en-US" sz="2000" dirty="0">
                <a:solidFill>
                  <a:srgbClr val="000000"/>
                </a:solidFill>
              </a:rPr>
              <a:t> `</a:t>
            </a:r>
          </a:p>
          <a:p>
            <a:r>
              <a:rPr lang="en-US" sz="2000" dirty="0">
                <a:solidFill>
                  <a:srgbClr val="000000"/>
                </a:solidFill>
              </a:rPr>
              <a:t>    -</a:t>
            </a:r>
            <a:r>
              <a:rPr lang="en-US" sz="2000" dirty="0" err="1">
                <a:solidFill>
                  <a:srgbClr val="000000"/>
                </a:solidFill>
              </a:rPr>
              <a:t>VirtualNetworkName</a:t>
            </a:r>
            <a:r>
              <a:rPr lang="en-US" sz="2000" dirty="0">
                <a:solidFill>
                  <a:srgbClr val="000000"/>
                </a:solidFill>
              </a:rPr>
              <a:t> </a:t>
            </a:r>
            <a:r>
              <a:rPr lang="en-US" sz="2000" dirty="0">
                <a:solidFill>
                  <a:srgbClr val="A31515"/>
                </a:solidFill>
              </a:rPr>
              <a:t>"</a:t>
            </a:r>
            <a:r>
              <a:rPr lang="en-US" sz="2000" dirty="0" err="1">
                <a:solidFill>
                  <a:srgbClr val="A31515"/>
                </a:solidFill>
              </a:rPr>
              <a:t>myVnet</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SubnetName</a:t>
            </a:r>
            <a:r>
              <a:rPr lang="en-US" sz="2000" dirty="0">
                <a:solidFill>
                  <a:srgbClr val="000000"/>
                </a:solidFill>
              </a:rPr>
              <a:t> </a:t>
            </a:r>
            <a:r>
              <a:rPr lang="en-US" sz="2000" dirty="0">
                <a:solidFill>
                  <a:srgbClr val="A31515"/>
                </a:solidFill>
              </a:rPr>
              <a:t>"</a:t>
            </a:r>
            <a:r>
              <a:rPr lang="en-US" sz="2000" dirty="0" err="1">
                <a:solidFill>
                  <a:srgbClr val="A31515"/>
                </a:solidFill>
              </a:rPr>
              <a:t>mySubnet</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SecurityGroupName</a:t>
            </a:r>
            <a:r>
              <a:rPr lang="en-US" sz="2000" dirty="0">
                <a:solidFill>
                  <a:srgbClr val="000000"/>
                </a:solidFill>
              </a:rPr>
              <a:t> </a:t>
            </a:r>
            <a:r>
              <a:rPr lang="en-US" sz="2000" dirty="0">
                <a:solidFill>
                  <a:srgbClr val="A31515"/>
                </a:solidFill>
              </a:rPr>
              <a:t>"</a:t>
            </a:r>
            <a:r>
              <a:rPr lang="en-US" sz="2000" dirty="0" err="1">
                <a:solidFill>
                  <a:srgbClr val="A31515"/>
                </a:solidFill>
              </a:rPr>
              <a:t>myNetworkSecurityGroup</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PublicIpAddressName</a:t>
            </a:r>
            <a:r>
              <a:rPr lang="en-US" sz="2000" dirty="0">
                <a:solidFill>
                  <a:srgbClr val="000000"/>
                </a:solidFill>
              </a:rPr>
              <a:t> </a:t>
            </a:r>
            <a:r>
              <a:rPr lang="en-US" sz="2000" dirty="0">
                <a:solidFill>
                  <a:srgbClr val="A31515"/>
                </a:solidFill>
              </a:rPr>
              <a:t>"</a:t>
            </a:r>
            <a:r>
              <a:rPr lang="en-US" sz="2000" dirty="0" err="1">
                <a:solidFill>
                  <a:srgbClr val="A31515"/>
                </a:solidFill>
              </a:rPr>
              <a:t>myPublicIpAddress</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OpenPorts</a:t>
            </a:r>
            <a:r>
              <a:rPr lang="en-US" sz="2000" dirty="0">
                <a:solidFill>
                  <a:srgbClr val="000000"/>
                </a:solidFill>
              </a:rPr>
              <a:t> </a:t>
            </a:r>
            <a:r>
              <a:rPr lang="en-US" sz="2000" dirty="0">
                <a:solidFill>
                  <a:srgbClr val="09885A"/>
                </a:solidFill>
              </a:rPr>
              <a:t>80</a:t>
            </a:r>
            <a:r>
              <a:rPr lang="en-US" sz="2000" dirty="0">
                <a:solidFill>
                  <a:srgbClr val="000000"/>
                </a:solidFill>
              </a:rPr>
              <a:t>,</a:t>
            </a:r>
            <a:r>
              <a:rPr lang="en-US" sz="2000" dirty="0">
                <a:solidFill>
                  <a:srgbClr val="09885A"/>
                </a:solidFill>
              </a:rPr>
              <a:t>3389</a:t>
            </a:r>
            <a:endParaRPr lang="en-US" sz="2000" dirty="0">
              <a:solidFill>
                <a:srgbClr val="000000"/>
              </a:solidFill>
            </a:endParaRPr>
          </a:p>
        </p:txBody>
      </p:sp>
    </p:spTree>
    <p:extLst>
      <p:ext uri="{BB962C8B-B14F-4D97-AF65-F5344CB8AC3E}">
        <p14:creationId xmlns:p14="http://schemas.microsoft.com/office/powerpoint/2010/main" val="29800302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descr="The sample code connects to a virtual machine and installs the IIS web server.">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1969770"/>
          </a:xfrm>
        </p:spPr>
        <p:txBody>
          <a:bodyPr/>
          <a:lstStyle/>
          <a:p>
            <a:r>
              <a:rPr lang="en-US" sz="2000" dirty="0">
                <a:solidFill>
                  <a:srgbClr val="795E26"/>
                </a:solidFill>
              </a:rPr>
              <a:t>Get-</a:t>
            </a:r>
            <a:r>
              <a:rPr lang="en-US" sz="2000" dirty="0" err="1">
                <a:solidFill>
                  <a:srgbClr val="795E26"/>
                </a:solidFill>
              </a:rPr>
              <a:t>AzPublicIpAddress</a:t>
            </a:r>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a:t>
            </a:r>
            <a:r>
              <a:rPr lang="en-US" sz="2000" dirty="0" err="1">
                <a:solidFill>
                  <a:srgbClr val="A31515"/>
                </a:solidFill>
              </a:rPr>
              <a:t>myResourceGroup</a:t>
            </a:r>
            <a:r>
              <a:rPr lang="en-US" sz="2000" dirty="0">
                <a:solidFill>
                  <a:srgbClr val="A31515"/>
                </a:solidFill>
              </a:rPr>
              <a:t>"</a:t>
            </a:r>
            <a:r>
              <a:rPr lang="en-US" sz="2000" dirty="0">
                <a:solidFill>
                  <a:srgbClr val="000000"/>
                </a:solidFill>
              </a:rPr>
              <a:t> | Select </a:t>
            </a:r>
            <a:r>
              <a:rPr lang="en-US" sz="2000" dirty="0">
                <a:solidFill>
                  <a:srgbClr val="A31515"/>
                </a:solidFill>
              </a:rPr>
              <a:t>"</a:t>
            </a:r>
            <a:r>
              <a:rPr lang="en-US" sz="2000" dirty="0" err="1">
                <a:solidFill>
                  <a:srgbClr val="A31515"/>
                </a:solidFill>
              </a:rPr>
              <a:t>IpAddress</a:t>
            </a:r>
            <a:r>
              <a:rPr lang="en-US" sz="2000" dirty="0">
                <a:solidFill>
                  <a:srgbClr val="A31515"/>
                </a:solidFill>
              </a:rPr>
              <a:t>“</a:t>
            </a:r>
            <a:endParaRPr lang="en-US" sz="2000" dirty="0">
              <a:solidFill>
                <a:srgbClr val="000000"/>
              </a:solidFill>
            </a:endParaRPr>
          </a:p>
          <a:p>
            <a:br>
              <a:rPr lang="en-US" sz="2000" dirty="0">
                <a:solidFill>
                  <a:srgbClr val="000000"/>
                </a:solidFill>
              </a:rPr>
            </a:br>
            <a:r>
              <a:rPr lang="en-US" sz="2000" dirty="0" err="1">
                <a:solidFill>
                  <a:srgbClr val="A31515"/>
                </a:solidFill>
              </a:rPr>
              <a:t>mstsc</a:t>
            </a:r>
            <a:r>
              <a:rPr lang="en-US" sz="2000" dirty="0">
                <a:solidFill>
                  <a:srgbClr val="A31515"/>
                </a:solidFill>
              </a:rPr>
              <a:t> /</a:t>
            </a:r>
            <a:r>
              <a:rPr lang="en-US" sz="2000" dirty="0" err="1">
                <a:solidFill>
                  <a:srgbClr val="A31515"/>
                </a:solidFill>
              </a:rPr>
              <a:t>v:publicIpAddress</a:t>
            </a:r>
            <a:endParaRPr lang="en-US" sz="2000" dirty="0">
              <a:solidFill>
                <a:srgbClr val="000000"/>
              </a:solidFill>
            </a:endParaRPr>
          </a:p>
          <a:p>
            <a:br>
              <a:rPr lang="en-US" sz="2000" dirty="0">
                <a:solidFill>
                  <a:srgbClr val="000000"/>
                </a:solidFill>
              </a:rPr>
            </a:br>
            <a:r>
              <a:rPr lang="en-US" sz="2000" dirty="0">
                <a:solidFill>
                  <a:srgbClr val="A31515"/>
                </a:solidFill>
              </a:rPr>
              <a:t>Install-</a:t>
            </a:r>
            <a:r>
              <a:rPr lang="en-US" sz="2000" dirty="0" err="1">
                <a:solidFill>
                  <a:srgbClr val="A31515"/>
                </a:solidFill>
              </a:rPr>
              <a:t>WindowsFeature</a:t>
            </a:r>
            <a:r>
              <a:rPr lang="en-US" sz="2000" dirty="0">
                <a:solidFill>
                  <a:srgbClr val="A31515"/>
                </a:solidFill>
              </a:rPr>
              <a:t> -name Web-Server –</a:t>
            </a:r>
            <a:r>
              <a:rPr lang="en-US" sz="2000" dirty="0" err="1">
                <a:solidFill>
                  <a:srgbClr val="A31515"/>
                </a:solidFill>
              </a:rPr>
              <a:t>IncludeManagementTools</a:t>
            </a:r>
            <a:endParaRPr lang="en-US" sz="2000" dirty="0">
              <a:solidFill>
                <a:srgbClr val="000000"/>
              </a:solidFill>
            </a:endParaRPr>
          </a:p>
        </p:txBody>
      </p:sp>
    </p:spTree>
    <p:extLst>
      <p:ext uri="{BB962C8B-B14F-4D97-AF65-F5344CB8AC3E}">
        <p14:creationId xmlns:p14="http://schemas.microsoft.com/office/powerpoint/2010/main" val="6472744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2F1A-C404-4530-86EB-4DF833590560}"/>
              </a:ext>
            </a:extLst>
          </p:cNvPr>
          <p:cNvSpPr>
            <a:spLocks noGrp="1"/>
          </p:cNvSpPr>
          <p:nvPr>
            <p:ph type="title"/>
          </p:nvPr>
        </p:nvSpPr>
        <p:spPr/>
        <p:txBody>
          <a:bodyPr/>
          <a:lstStyle/>
          <a:p>
            <a:r>
              <a:rPr lang="en-US" dirty="0"/>
              <a:t>Demo: Create an Azure VM by using PowerShell</a:t>
            </a:r>
          </a:p>
        </p:txBody>
      </p:sp>
      <p:sp>
        <p:nvSpPr>
          <p:cNvPr id="6" name="Text Placeholder 5">
            <a:extLst>
              <a:ext uri="{FF2B5EF4-FFF2-40B4-BE49-F238E27FC236}">
                <a16:creationId xmlns:a16="http://schemas.microsoft.com/office/drawing/2014/main" id="{2790FEEF-4F19-49B7-BF28-0EAC9DA2264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465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Capturing performance diagnostics for a VM</a:t>
            </a:r>
          </a:p>
        </p:txBody>
      </p:sp>
      <p:grpSp>
        <p:nvGrpSpPr>
          <p:cNvPr id="3" name="Group 2" descr="The diagram depicts capturing performance diagnostics for a VM.">
            <a:extLst>
              <a:ext uri="{FF2B5EF4-FFF2-40B4-BE49-F238E27FC236}">
                <a16:creationId xmlns:a16="http://schemas.microsoft.com/office/drawing/2014/main" id="{B3FD6E28-BFDB-4278-A880-F0369D7D0310}"/>
              </a:ext>
            </a:extLst>
          </p:cNvPr>
          <p:cNvGrpSpPr/>
          <p:nvPr/>
        </p:nvGrpSpPr>
        <p:grpSpPr>
          <a:xfrm>
            <a:off x="1139869" y="1428750"/>
            <a:ext cx="8904439" cy="4901843"/>
            <a:chOff x="1139869" y="1428750"/>
            <a:chExt cx="8904439" cy="4901843"/>
          </a:xfrm>
        </p:grpSpPr>
        <p:pic>
          <p:nvPicPr>
            <p:cNvPr id="11" name="Picture 10">
              <a:extLst>
                <a:ext uri="{FF2B5EF4-FFF2-40B4-BE49-F238E27FC236}">
                  <a16:creationId xmlns:a16="http://schemas.microsoft.com/office/drawing/2014/main" id="{FC5D2337-B633-4D61-9B96-47D6AC98326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259057" y="2917372"/>
              <a:ext cx="1606200" cy="1606200"/>
            </a:xfrm>
            <a:prstGeom prst="rect">
              <a:avLst/>
            </a:prstGeom>
          </p:spPr>
        </p:pic>
        <p:sp>
          <p:nvSpPr>
            <p:cNvPr id="12" name="TextBox 11">
              <a:extLst>
                <a:ext uri="{FF2B5EF4-FFF2-40B4-BE49-F238E27FC236}">
                  <a16:creationId xmlns:a16="http://schemas.microsoft.com/office/drawing/2014/main" id="{60180F44-940F-48C7-8CB0-8972CBF6DE73}"/>
                </a:ext>
              </a:extLst>
            </p:cNvPr>
            <p:cNvSpPr txBox="1"/>
            <p:nvPr/>
          </p:nvSpPr>
          <p:spPr>
            <a:xfrm>
              <a:off x="5881999" y="2522302"/>
              <a:ext cx="466474"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VM</a:t>
              </a:r>
            </a:p>
          </p:txBody>
        </p:sp>
        <p:sp>
          <p:nvSpPr>
            <p:cNvPr id="13" name="TextBox 12">
              <a:extLst>
                <a:ext uri="{FF2B5EF4-FFF2-40B4-BE49-F238E27FC236}">
                  <a16:creationId xmlns:a16="http://schemas.microsoft.com/office/drawing/2014/main" id="{609EA996-86AA-4C12-9755-20BF2599874F}"/>
                </a:ext>
              </a:extLst>
            </p:cNvPr>
            <p:cNvSpPr txBox="1"/>
            <p:nvPr/>
          </p:nvSpPr>
          <p:spPr>
            <a:xfrm>
              <a:off x="4359018" y="5961261"/>
              <a:ext cx="2286716"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Run </a:t>
              </a:r>
              <a:r>
                <a:rPr lang="en-IN" sz="2400" dirty="0" err="1">
                  <a:gradFill>
                    <a:gsLst>
                      <a:gs pos="2917">
                        <a:schemeClr val="tx1"/>
                      </a:gs>
                      <a:gs pos="30000">
                        <a:schemeClr val="tx1"/>
                      </a:gs>
                    </a:gsLst>
                    <a:lin ang="5400000" scaled="0"/>
                  </a:gradFill>
                </a:rPr>
                <a:t>PerfInsights</a:t>
              </a:r>
              <a:endParaRPr lang="en-IN" sz="2400" dirty="0">
                <a:gradFill>
                  <a:gsLst>
                    <a:gs pos="2917">
                      <a:schemeClr val="tx1"/>
                    </a:gs>
                    <a:gs pos="30000">
                      <a:schemeClr val="tx1"/>
                    </a:gs>
                  </a:gsLst>
                  <a:lin ang="5400000" scaled="0"/>
                </a:gradFill>
              </a:endParaRPr>
            </a:p>
          </p:txBody>
        </p:sp>
        <p:sp>
          <p:nvSpPr>
            <p:cNvPr id="14" name="Oval 13">
              <a:extLst>
                <a:ext uri="{FF2B5EF4-FFF2-40B4-BE49-F238E27FC236}">
                  <a16:creationId xmlns:a16="http://schemas.microsoft.com/office/drawing/2014/main" id="{3D41B0E3-8031-4476-A556-52C0DFC55A1E}"/>
                </a:ext>
              </a:extLst>
            </p:cNvPr>
            <p:cNvSpPr/>
            <p:nvPr/>
          </p:nvSpPr>
          <p:spPr bwMode="auto">
            <a:xfrm>
              <a:off x="1309779" y="3209736"/>
              <a:ext cx="1039660" cy="1039660"/>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7095F311-4F58-4405-B9C0-E9864A5DA8A4}"/>
                </a:ext>
              </a:extLst>
            </p:cNvPr>
            <p:cNvCxnSpPr/>
            <p:nvPr/>
          </p:nvCxnSpPr>
          <p:spPr>
            <a:xfrm>
              <a:off x="2680571" y="3754314"/>
              <a:ext cx="2542783"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CA62349-371B-462F-9C70-8CD63C043E36}"/>
                </a:ext>
              </a:extLst>
            </p:cNvPr>
            <p:cNvPicPr>
              <a:picLocks noChangeAspect="1"/>
            </p:cNvPicPr>
            <p:nvPr/>
          </p:nvPicPr>
          <p:blipFill>
            <a:blip r:embed="rId5"/>
            <a:stretch>
              <a:fillRect/>
            </a:stretch>
          </p:blipFill>
          <p:spPr>
            <a:xfrm>
              <a:off x="8910952" y="1869472"/>
              <a:ext cx="1133356" cy="1133356"/>
            </a:xfrm>
            <a:prstGeom prst="rect">
              <a:avLst/>
            </a:prstGeom>
          </p:spPr>
        </p:pic>
        <p:sp>
          <p:nvSpPr>
            <p:cNvPr id="19" name="TextBox 18">
              <a:extLst>
                <a:ext uri="{FF2B5EF4-FFF2-40B4-BE49-F238E27FC236}">
                  <a16:creationId xmlns:a16="http://schemas.microsoft.com/office/drawing/2014/main" id="{A97E1ED0-98AF-4B6D-AD00-0191387853F7}"/>
                </a:ext>
              </a:extLst>
            </p:cNvPr>
            <p:cNvSpPr txBox="1"/>
            <p:nvPr/>
          </p:nvSpPr>
          <p:spPr>
            <a:xfrm>
              <a:off x="9056284" y="1428750"/>
              <a:ext cx="918778"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Report</a:t>
              </a:r>
            </a:p>
          </p:txBody>
        </p:sp>
        <p:sp>
          <p:nvSpPr>
            <p:cNvPr id="20" name="TextBox 19">
              <a:extLst>
                <a:ext uri="{FF2B5EF4-FFF2-40B4-BE49-F238E27FC236}">
                  <a16:creationId xmlns:a16="http://schemas.microsoft.com/office/drawing/2014/main" id="{A40BCE02-73AC-4D04-B373-5329DF43F3CA}"/>
                </a:ext>
              </a:extLst>
            </p:cNvPr>
            <p:cNvSpPr txBox="1"/>
            <p:nvPr/>
          </p:nvSpPr>
          <p:spPr>
            <a:xfrm>
              <a:off x="1139869" y="2742776"/>
              <a:ext cx="1657313"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Azure Portal</a:t>
              </a:r>
            </a:p>
          </p:txBody>
        </p:sp>
        <p:cxnSp>
          <p:nvCxnSpPr>
            <p:cNvPr id="22" name="Straight Connector 21">
              <a:extLst>
                <a:ext uri="{FF2B5EF4-FFF2-40B4-BE49-F238E27FC236}">
                  <a16:creationId xmlns:a16="http://schemas.microsoft.com/office/drawing/2014/main" id="{8645BE4B-A7E7-405A-B42E-ADB2E91FAA05}"/>
                </a:ext>
              </a:extLst>
            </p:cNvPr>
            <p:cNvCxnSpPr/>
            <p:nvPr/>
          </p:nvCxnSpPr>
          <p:spPr>
            <a:xfrm>
              <a:off x="6914367" y="3754314"/>
              <a:ext cx="2567836"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09BC2F-6A08-41B6-90FB-E4FC02E1B838}"/>
                </a:ext>
              </a:extLst>
            </p:cNvPr>
            <p:cNvCxnSpPr>
              <a:cxnSpLocks/>
            </p:cNvCxnSpPr>
            <p:nvPr/>
          </p:nvCxnSpPr>
          <p:spPr>
            <a:xfrm flipV="1">
              <a:off x="9482203" y="3073413"/>
              <a:ext cx="0" cy="70376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CAA1329C-BEE3-4AC6-944E-4BD5710D12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46768" y="3289575"/>
              <a:ext cx="765681" cy="765681"/>
            </a:xfrm>
            <a:prstGeom prst="rect">
              <a:avLst/>
            </a:prstGeom>
          </p:spPr>
        </p:pic>
        <p:grpSp>
          <p:nvGrpSpPr>
            <p:cNvPr id="7" name="Group 6">
              <a:extLst>
                <a:ext uri="{FF2B5EF4-FFF2-40B4-BE49-F238E27FC236}">
                  <a16:creationId xmlns:a16="http://schemas.microsoft.com/office/drawing/2014/main" id="{883C2DCB-338C-4F9F-96C7-FF071580B50F}"/>
                </a:ext>
              </a:extLst>
            </p:cNvPr>
            <p:cNvGrpSpPr/>
            <p:nvPr/>
          </p:nvGrpSpPr>
          <p:grpSpPr>
            <a:xfrm>
              <a:off x="5260680" y="4775199"/>
              <a:ext cx="1699667" cy="1045029"/>
              <a:chOff x="5149814" y="4873799"/>
              <a:chExt cx="1760141" cy="1082211"/>
            </a:xfrm>
          </p:grpSpPr>
          <p:grpSp>
            <p:nvGrpSpPr>
              <p:cNvPr id="25" name="Group 24">
                <a:extLst>
                  <a:ext uri="{FF2B5EF4-FFF2-40B4-BE49-F238E27FC236}">
                    <a16:creationId xmlns:a16="http://schemas.microsoft.com/office/drawing/2014/main" id="{A50F1980-CA34-489E-810A-94214B506351}"/>
                  </a:ext>
                </a:extLst>
              </p:cNvPr>
              <p:cNvGrpSpPr/>
              <p:nvPr/>
            </p:nvGrpSpPr>
            <p:grpSpPr>
              <a:xfrm>
                <a:off x="5596127" y="5027421"/>
                <a:ext cx="811023" cy="811023"/>
                <a:chOff x="7248905" y="4429505"/>
                <a:chExt cx="1542290" cy="1542290"/>
              </a:xfrm>
            </p:grpSpPr>
            <p:pic>
              <p:nvPicPr>
                <p:cNvPr id="27" name="Picture 26">
                  <a:extLst>
                    <a:ext uri="{FF2B5EF4-FFF2-40B4-BE49-F238E27FC236}">
                      <a16:creationId xmlns:a16="http://schemas.microsoft.com/office/drawing/2014/main" id="{EA6CEA93-0D72-4653-95F4-D09A9E900E8E}"/>
                    </a:ext>
                  </a:extLst>
                </p:cNvPr>
                <p:cNvPicPr>
                  <a:picLocks noChangeAspect="1"/>
                </p:cNvPicPr>
                <p:nvPr/>
              </p:nvPicPr>
              <p:blipFill>
                <a:blip r:embed="rId8"/>
                <a:stretch>
                  <a:fillRect/>
                </a:stretch>
              </p:blipFill>
              <p:spPr>
                <a:xfrm>
                  <a:off x="7248905" y="4600955"/>
                  <a:ext cx="780290" cy="780290"/>
                </a:xfrm>
                <a:prstGeom prst="rect">
                  <a:avLst/>
                </a:prstGeom>
              </p:spPr>
            </p:pic>
            <p:pic>
              <p:nvPicPr>
                <p:cNvPr id="28" name="Picture 27">
                  <a:extLst>
                    <a:ext uri="{FF2B5EF4-FFF2-40B4-BE49-F238E27FC236}">
                      <a16:creationId xmlns:a16="http://schemas.microsoft.com/office/drawing/2014/main" id="{0E4DF81F-2FE1-41C1-ACD8-08C581A3D279}"/>
                    </a:ext>
                  </a:extLst>
                </p:cNvPr>
                <p:cNvPicPr>
                  <a:picLocks noChangeAspect="1"/>
                </p:cNvPicPr>
                <p:nvPr/>
              </p:nvPicPr>
              <p:blipFill>
                <a:blip r:embed="rId8"/>
                <a:stretch>
                  <a:fillRect/>
                </a:stretch>
              </p:blipFill>
              <p:spPr>
                <a:xfrm>
                  <a:off x="7782305" y="5191505"/>
                  <a:ext cx="780290" cy="780290"/>
                </a:xfrm>
                <a:prstGeom prst="rect">
                  <a:avLst/>
                </a:prstGeom>
              </p:spPr>
            </p:pic>
            <p:pic>
              <p:nvPicPr>
                <p:cNvPr id="29" name="Picture 28">
                  <a:extLst>
                    <a:ext uri="{FF2B5EF4-FFF2-40B4-BE49-F238E27FC236}">
                      <a16:creationId xmlns:a16="http://schemas.microsoft.com/office/drawing/2014/main" id="{94AA290F-9221-4A4F-B700-F29F15C40048}"/>
                    </a:ext>
                  </a:extLst>
                </p:cNvPr>
                <p:cNvPicPr>
                  <a:picLocks noChangeAspect="1"/>
                </p:cNvPicPr>
                <p:nvPr/>
              </p:nvPicPr>
              <p:blipFill>
                <a:blip r:embed="rId8"/>
                <a:stretch>
                  <a:fillRect/>
                </a:stretch>
              </p:blipFill>
              <p:spPr>
                <a:xfrm>
                  <a:off x="8010905" y="4429505"/>
                  <a:ext cx="780290" cy="780290"/>
                </a:xfrm>
                <a:prstGeom prst="rect">
                  <a:avLst/>
                </a:prstGeom>
              </p:spPr>
            </p:pic>
          </p:grpSp>
          <p:pic>
            <p:nvPicPr>
              <p:cNvPr id="30" name="Picture 29">
                <a:extLst>
                  <a:ext uri="{FF2B5EF4-FFF2-40B4-BE49-F238E27FC236}">
                    <a16:creationId xmlns:a16="http://schemas.microsoft.com/office/drawing/2014/main" id="{7F6FDB3F-7F98-428B-8702-21842562C9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1095754">
                <a:off x="5149814" y="5045249"/>
                <a:ext cx="794941" cy="910761"/>
              </a:xfrm>
              <a:prstGeom prst="rect">
                <a:avLst/>
              </a:prstGeom>
            </p:spPr>
          </p:pic>
          <p:pic>
            <p:nvPicPr>
              <p:cNvPr id="31" name="Picture 30">
                <a:extLst>
                  <a:ext uri="{FF2B5EF4-FFF2-40B4-BE49-F238E27FC236}">
                    <a16:creationId xmlns:a16="http://schemas.microsoft.com/office/drawing/2014/main" id="{59E5E198-5882-4CC9-96AB-8739C75695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32981">
                <a:off x="6115014" y="4873799"/>
                <a:ext cx="794941" cy="910761"/>
              </a:xfrm>
              <a:prstGeom prst="rect">
                <a:avLst/>
              </a:prstGeom>
            </p:spPr>
          </p:pic>
        </p:grpSp>
      </p:grpSp>
    </p:spTree>
    <p:extLst>
      <p:ext uri="{BB962C8B-B14F-4D97-AF65-F5344CB8AC3E}">
        <p14:creationId xmlns:p14="http://schemas.microsoft.com/office/powerpoint/2010/main" val="20696356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AEAF-0099-4B93-B91C-A50BE408016D}"/>
              </a:ext>
            </a:extLst>
          </p:cNvPr>
          <p:cNvSpPr>
            <a:spLocks noGrp="1"/>
          </p:cNvSpPr>
          <p:nvPr>
            <p:ph type="title"/>
          </p:nvPr>
        </p:nvSpPr>
        <p:spPr>
          <a:xfrm>
            <a:off x="588263" y="457200"/>
            <a:ext cx="11018520" cy="553998"/>
          </a:xfrm>
        </p:spPr>
        <p:txBody>
          <a:bodyPr/>
          <a:lstStyle/>
          <a:p>
            <a:r>
              <a:rPr lang="en-US" dirty="0"/>
              <a:t>Recovering a failed VM by using a rescue VM</a:t>
            </a:r>
          </a:p>
        </p:txBody>
      </p:sp>
      <p:grpSp>
        <p:nvGrpSpPr>
          <p:cNvPr id="9" name="Group 8" descr="The diagram depicts recovering a failed VM by using a rescue VM.">
            <a:extLst>
              <a:ext uri="{FF2B5EF4-FFF2-40B4-BE49-F238E27FC236}">
                <a16:creationId xmlns:a16="http://schemas.microsoft.com/office/drawing/2014/main" id="{A22841E1-663E-42B6-BDE0-74BBBE2CFE81}"/>
              </a:ext>
            </a:extLst>
          </p:cNvPr>
          <p:cNvGrpSpPr/>
          <p:nvPr/>
        </p:nvGrpSpPr>
        <p:grpSpPr>
          <a:xfrm>
            <a:off x="1177709" y="2594428"/>
            <a:ext cx="10045795" cy="3469741"/>
            <a:chOff x="1177709" y="2594428"/>
            <a:chExt cx="10045795" cy="3469741"/>
          </a:xfrm>
        </p:grpSpPr>
        <p:pic>
          <p:nvPicPr>
            <p:cNvPr id="15" name="Picture 14">
              <a:extLst>
                <a:ext uri="{FF2B5EF4-FFF2-40B4-BE49-F238E27FC236}">
                  <a16:creationId xmlns:a16="http://schemas.microsoft.com/office/drawing/2014/main" id="{E58E3FEA-9590-450C-9611-085AA2DE3CD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04865" y="3436257"/>
              <a:ext cx="1409774" cy="1409774"/>
            </a:xfrm>
            <a:prstGeom prst="rect">
              <a:avLst/>
            </a:prstGeom>
          </p:spPr>
        </p:pic>
        <p:pic>
          <p:nvPicPr>
            <p:cNvPr id="16" name="Picture 15">
              <a:extLst>
                <a:ext uri="{FF2B5EF4-FFF2-40B4-BE49-F238E27FC236}">
                  <a16:creationId xmlns:a16="http://schemas.microsoft.com/office/drawing/2014/main" id="{141E90ED-CDA2-4801-A497-FF6813BB92A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77709" y="3436257"/>
              <a:ext cx="1409774" cy="1409774"/>
            </a:xfrm>
            <a:prstGeom prst="rect">
              <a:avLst/>
            </a:prstGeom>
          </p:spPr>
        </p:pic>
        <p:cxnSp>
          <p:nvCxnSpPr>
            <p:cNvPr id="19" name="Straight Arrow Connector 18">
              <a:extLst>
                <a:ext uri="{FF2B5EF4-FFF2-40B4-BE49-F238E27FC236}">
                  <a16:creationId xmlns:a16="http://schemas.microsoft.com/office/drawing/2014/main" id="{6CF1D421-63E9-4E00-B7EA-28DCCBCEA50F}"/>
                </a:ext>
              </a:extLst>
            </p:cNvPr>
            <p:cNvCxnSpPr>
              <a:cxnSpLocks/>
            </p:cNvCxnSpPr>
            <p:nvPr/>
          </p:nvCxnSpPr>
          <p:spPr>
            <a:xfrm>
              <a:off x="2707821" y="4141144"/>
              <a:ext cx="3556000" cy="127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A1453C1-8083-4C24-88A0-1C24C958BD7D}"/>
                </a:ext>
              </a:extLst>
            </p:cNvPr>
            <p:cNvSpPr txBox="1"/>
            <p:nvPr/>
          </p:nvSpPr>
          <p:spPr>
            <a:xfrm>
              <a:off x="1234468" y="4999419"/>
              <a:ext cx="1379417" cy="369332"/>
            </a:xfrm>
            <a:prstGeom prst="rect">
              <a:avLst/>
            </a:prstGeom>
            <a:noFill/>
          </p:spPr>
          <p:txBody>
            <a:bodyPr wrap="none" lIns="0" tIns="0" rIns="0" bIns="0" rtlCol="0">
              <a:spAutoFit/>
            </a:bodyPr>
            <a:lstStyle/>
            <a:p>
              <a:r>
                <a:rPr lang="en-US" sz="2400" dirty="0">
                  <a:latin typeface="+mj-lt"/>
                </a:rPr>
                <a:t>Failed VM</a:t>
              </a:r>
              <a:endParaRPr lang="en-IN" sz="2400" dirty="0" err="1">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71CD6EB6-4848-4F8C-B116-3B7FAC2965BF}"/>
                </a:ext>
              </a:extLst>
            </p:cNvPr>
            <p:cNvSpPr txBox="1"/>
            <p:nvPr/>
          </p:nvSpPr>
          <p:spPr>
            <a:xfrm>
              <a:off x="3944006" y="3113425"/>
              <a:ext cx="1083630" cy="307777"/>
            </a:xfrm>
            <a:prstGeom prst="rect">
              <a:avLst/>
            </a:prstGeom>
            <a:noFill/>
          </p:spPr>
          <p:txBody>
            <a:bodyPr wrap="none" lIns="0" tIns="0" rIns="0" bIns="0" rtlCol="0">
              <a:spAutoFit/>
            </a:bodyPr>
            <a:lstStyle/>
            <a:p>
              <a:r>
                <a:rPr lang="en-US" sz="2000" dirty="0">
                  <a:latin typeface="+mj-lt"/>
                </a:rPr>
                <a:t>Snapshot</a:t>
              </a:r>
              <a:endParaRPr lang="en-IN" sz="2000" dirty="0" err="1">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3627215-A860-48C5-87CE-301281251AEE}"/>
                </a:ext>
              </a:extLst>
            </p:cNvPr>
            <p:cNvSpPr txBox="1"/>
            <p:nvPr/>
          </p:nvSpPr>
          <p:spPr>
            <a:xfrm>
              <a:off x="6410880" y="4999419"/>
              <a:ext cx="1533946" cy="369332"/>
            </a:xfrm>
            <a:prstGeom prst="rect">
              <a:avLst/>
            </a:prstGeom>
            <a:noFill/>
          </p:spPr>
          <p:txBody>
            <a:bodyPr wrap="none" lIns="0" tIns="0" rIns="0" bIns="0" rtlCol="0">
              <a:spAutoFit/>
            </a:bodyPr>
            <a:lstStyle/>
            <a:p>
              <a:r>
                <a:rPr lang="en-US" sz="2400" dirty="0">
                  <a:latin typeface="+mj-lt"/>
                </a:rPr>
                <a:t>Rescue VM</a:t>
              </a:r>
              <a:endParaRPr lang="en-IN" sz="2400" dirty="0" err="1">
                <a:gradFill>
                  <a:gsLst>
                    <a:gs pos="2917">
                      <a:schemeClr val="tx1"/>
                    </a:gs>
                    <a:gs pos="30000">
                      <a:schemeClr val="tx1"/>
                    </a:gs>
                  </a:gsLst>
                  <a:lin ang="5400000" scaled="0"/>
                </a:gradFill>
                <a:latin typeface="+mj-lt"/>
              </a:endParaRPr>
            </a:p>
          </p:txBody>
        </p:sp>
        <p:grpSp>
          <p:nvGrpSpPr>
            <p:cNvPr id="14" name="Group 13">
              <a:extLst>
                <a:ext uri="{FF2B5EF4-FFF2-40B4-BE49-F238E27FC236}">
                  <a16:creationId xmlns:a16="http://schemas.microsoft.com/office/drawing/2014/main" id="{C2BFFD11-A2E6-46DA-9A1F-EEB7F1C0F09B}"/>
                </a:ext>
              </a:extLst>
            </p:cNvPr>
            <p:cNvGrpSpPr/>
            <p:nvPr/>
          </p:nvGrpSpPr>
          <p:grpSpPr>
            <a:xfrm>
              <a:off x="9305473" y="4791370"/>
              <a:ext cx="1918031" cy="1272799"/>
              <a:chOff x="9106474" y="3915070"/>
              <a:chExt cx="1918031" cy="1272799"/>
            </a:xfrm>
          </p:grpSpPr>
          <p:pic>
            <p:nvPicPr>
              <p:cNvPr id="13" name="Picture 12" descr="A picture containing vector graphics&#10;&#10;Description automatically generated">
                <a:extLst>
                  <a:ext uri="{FF2B5EF4-FFF2-40B4-BE49-F238E27FC236}">
                    <a16:creationId xmlns:a16="http://schemas.microsoft.com/office/drawing/2014/main" id="{22EE0077-398E-4063-94CC-4B29D805BCF9}"/>
                  </a:ext>
                </a:extLst>
              </p:cNvPr>
              <p:cNvPicPr>
                <a:picLocks noChangeAspect="1"/>
              </p:cNvPicPr>
              <p:nvPr/>
            </p:nvPicPr>
            <p:blipFill>
              <a:blip r:embed="rId5"/>
              <a:stretch>
                <a:fillRect/>
              </a:stretch>
            </p:blipFill>
            <p:spPr>
              <a:xfrm>
                <a:off x="9751706" y="3915070"/>
                <a:ext cx="1272799" cy="1272799"/>
              </a:xfrm>
              <a:prstGeom prst="rect">
                <a:avLst/>
              </a:prstGeom>
            </p:spPr>
          </p:pic>
          <p:pic>
            <p:nvPicPr>
              <p:cNvPr id="5" name="Picture 4">
                <a:extLst>
                  <a:ext uri="{FF2B5EF4-FFF2-40B4-BE49-F238E27FC236}">
                    <a16:creationId xmlns:a16="http://schemas.microsoft.com/office/drawing/2014/main" id="{46982B98-A61F-4FE7-B6F1-ED177DC3E13C}"/>
                  </a:ext>
                </a:extLst>
              </p:cNvPr>
              <p:cNvPicPr>
                <a:picLocks noChangeAspect="1"/>
              </p:cNvPicPr>
              <p:nvPr/>
            </p:nvPicPr>
            <p:blipFill>
              <a:blip r:embed="rId6"/>
              <a:stretch>
                <a:fillRect/>
              </a:stretch>
            </p:blipFill>
            <p:spPr>
              <a:xfrm>
                <a:off x="9106474" y="3950379"/>
                <a:ext cx="780290" cy="780290"/>
              </a:xfrm>
              <a:prstGeom prst="rect">
                <a:avLst/>
              </a:prstGeom>
            </p:spPr>
          </p:pic>
        </p:grpSp>
        <p:cxnSp>
          <p:nvCxnSpPr>
            <p:cNvPr id="7" name="Straight Arrow Connector 6">
              <a:extLst>
                <a:ext uri="{FF2B5EF4-FFF2-40B4-BE49-F238E27FC236}">
                  <a16:creationId xmlns:a16="http://schemas.microsoft.com/office/drawing/2014/main" id="{93FFE57F-1EB6-4770-B2E3-4FFFAE1E722B}"/>
                </a:ext>
              </a:extLst>
            </p:cNvPr>
            <p:cNvCxnSpPr>
              <a:cxnSpLocks/>
            </p:cNvCxnSpPr>
            <p:nvPr/>
          </p:nvCxnSpPr>
          <p:spPr>
            <a:xfrm flipH="1" flipV="1">
              <a:off x="7979025" y="4227620"/>
              <a:ext cx="1184025" cy="91588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5F6370E-9E44-45CB-9B3A-3C2FA6FAF6C5}"/>
                </a:ext>
              </a:extLst>
            </p:cNvPr>
            <p:cNvGrpSpPr/>
            <p:nvPr/>
          </p:nvGrpSpPr>
          <p:grpSpPr>
            <a:xfrm>
              <a:off x="1553028" y="2594428"/>
              <a:ext cx="743857" cy="743857"/>
              <a:chOff x="1762578" y="3280228"/>
              <a:chExt cx="743857" cy="743857"/>
            </a:xfrm>
          </p:grpSpPr>
          <p:sp>
            <p:nvSpPr>
              <p:cNvPr id="4" name="Oval 3">
                <a:extLst>
                  <a:ext uri="{FF2B5EF4-FFF2-40B4-BE49-F238E27FC236}">
                    <a16:creationId xmlns:a16="http://schemas.microsoft.com/office/drawing/2014/main" id="{B8C8AFA2-9387-432F-9F56-955AB7A74C3F}"/>
                  </a:ext>
                </a:extLst>
              </p:cNvPr>
              <p:cNvSpPr/>
              <p:nvPr/>
            </p:nvSpPr>
            <p:spPr bwMode="auto">
              <a:xfrm>
                <a:off x="1762578" y="3280228"/>
                <a:ext cx="743857" cy="743857"/>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A3F4D5A-ECE1-4045-9CE1-F7AA9C94A4C4}"/>
                  </a:ext>
                </a:extLst>
              </p:cNvPr>
              <p:cNvSpPr txBox="1"/>
              <p:nvPr/>
            </p:nvSpPr>
            <p:spPr>
              <a:xfrm>
                <a:off x="1826464" y="3500455"/>
                <a:ext cx="614527" cy="307777"/>
              </a:xfrm>
              <a:prstGeom prst="rect">
                <a:avLst/>
              </a:prstGeom>
              <a:noFill/>
            </p:spPr>
            <p:txBody>
              <a:bodyPr wrap="none" lIns="0" tIns="0" rIns="0" bIns="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STOP</a:t>
                </a:r>
                <a:endParaRPr lang="en-IN" sz="2000" dirty="0" err="1">
                  <a:solidFill>
                    <a:schemeClr val="bg1"/>
                  </a:solidFill>
                  <a:latin typeface="Segoe UI Semibold" panose="020B0702040204020203" pitchFamily="34"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27F5080E-198E-4151-8322-83776DEA0559}"/>
                </a:ext>
              </a:extLst>
            </p:cNvPr>
            <p:cNvGrpSpPr/>
            <p:nvPr/>
          </p:nvGrpSpPr>
          <p:grpSpPr>
            <a:xfrm>
              <a:off x="6857999" y="2616199"/>
              <a:ext cx="743857" cy="743857"/>
              <a:chOff x="7067549" y="3301999"/>
              <a:chExt cx="743857" cy="743857"/>
            </a:xfrm>
          </p:grpSpPr>
          <p:sp>
            <p:nvSpPr>
              <p:cNvPr id="22" name="Oval 21">
                <a:extLst>
                  <a:ext uri="{FF2B5EF4-FFF2-40B4-BE49-F238E27FC236}">
                    <a16:creationId xmlns:a16="http://schemas.microsoft.com/office/drawing/2014/main" id="{81B5AD18-86EF-40AB-ACBB-EF2AB6079EB7}"/>
                  </a:ext>
                </a:extLst>
              </p:cNvPr>
              <p:cNvSpPr/>
              <p:nvPr/>
            </p:nvSpPr>
            <p:spPr bwMode="auto">
              <a:xfrm>
                <a:off x="7067549" y="3301999"/>
                <a:ext cx="743857" cy="743857"/>
              </a:xfrm>
              <a:prstGeom prst="ellipse">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A72DD8-CB59-4C77-8C9B-BAFF9F1F245C}"/>
                  </a:ext>
                </a:extLst>
              </p:cNvPr>
              <p:cNvSpPr txBox="1"/>
              <p:nvPr/>
            </p:nvSpPr>
            <p:spPr>
              <a:xfrm>
                <a:off x="7131435" y="3522226"/>
                <a:ext cx="655885" cy="276999"/>
              </a:xfrm>
              <a:prstGeom prst="rect">
                <a:avLst/>
              </a:prstGeom>
              <a:noFill/>
            </p:spPr>
            <p:txBody>
              <a:bodyPr wrap="none" lIns="0" tIns="0" rIns="0" bIns="0" rtlCol="0">
                <a:spAutoFit/>
              </a:bodyPr>
              <a:lstStyle/>
              <a:p>
                <a:r>
                  <a:rPr lang="en-US" sz="1800" dirty="0">
                    <a:solidFill>
                      <a:schemeClr val="bg1"/>
                    </a:solidFill>
                    <a:latin typeface="Segoe UI Semibold" panose="020B0702040204020203" pitchFamily="34" charset="0"/>
                    <a:cs typeface="Segoe UI Semibold" panose="020B0702040204020203" pitchFamily="34" charset="0"/>
                  </a:rPr>
                  <a:t>START</a:t>
                </a:r>
                <a:endParaRPr lang="en-IN" sz="1800" dirty="0" err="1">
                  <a:solidFill>
                    <a:schemeClr val="bg1"/>
                  </a:solidFill>
                  <a:latin typeface="Segoe UI Semibold" panose="020B0702040204020203" pitchFamily="34" charset="0"/>
                  <a:cs typeface="Segoe UI Semibold" panose="020B0702040204020203" pitchFamily="34" charset="0"/>
                </a:endParaRPr>
              </a:p>
            </p:txBody>
          </p:sp>
        </p:grpSp>
        <p:pic>
          <p:nvPicPr>
            <p:cNvPr id="24" name="Graphic 23">
              <a:extLst>
                <a:ext uri="{FF2B5EF4-FFF2-40B4-BE49-F238E27FC236}">
                  <a16:creationId xmlns:a16="http://schemas.microsoft.com/office/drawing/2014/main" id="{36939391-9B7E-4C2B-8E74-1AEF25839A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7696" y="3542624"/>
              <a:ext cx="476250" cy="476250"/>
            </a:xfrm>
            <a:prstGeom prst="rect">
              <a:avLst/>
            </a:prstGeom>
          </p:spPr>
        </p:pic>
      </p:grpSp>
    </p:spTree>
    <p:extLst>
      <p:ext uri="{BB962C8B-B14F-4D97-AF65-F5344CB8AC3E}">
        <p14:creationId xmlns:p14="http://schemas.microsoft.com/office/powerpoint/2010/main" val="22876455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Configure VMs</a:t>
            </a:r>
          </a:p>
        </p:txBody>
      </p:sp>
    </p:spTree>
    <p:extLst>
      <p:ext uri="{BB962C8B-B14F-4D97-AF65-F5344CB8AC3E}">
        <p14:creationId xmlns:p14="http://schemas.microsoft.com/office/powerpoint/2010/main" val="326180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a:t>
            </a:r>
          </a:p>
        </p:txBody>
      </p:sp>
      <p:sp>
        <p:nvSpPr>
          <p:cNvPr id="3" name="Text Placeholder 2">
            <a:extLst>
              <a:ext uri="{FF2B5EF4-FFF2-40B4-BE49-F238E27FC236}">
                <a16:creationId xmlns:a16="http://schemas.microsoft.com/office/drawing/2014/main" id="{60EE5C9E-ABD3-48C5-BA7F-C5C3D60F717F}"/>
              </a:ext>
            </a:extLst>
          </p:cNvPr>
          <p:cNvSpPr>
            <a:spLocks noGrp="1"/>
          </p:cNvSpPr>
          <p:nvPr>
            <p:ph type="body" sz="quarter" idx="10"/>
          </p:nvPr>
        </p:nvSpPr>
        <p:spPr>
          <a:xfrm>
            <a:off x="584200" y="1435100"/>
            <a:ext cx="11018520" cy="2486835"/>
          </a:xfrm>
        </p:spPr>
        <p:txBody>
          <a:bodyPr/>
          <a:lstStyle/>
          <a:p>
            <a:r>
              <a:rPr lang="en-US" dirty="0">
                <a:latin typeface="+mn-lt"/>
              </a:rPr>
              <a:t>Each VM size offers a variation of the following characteristics:</a:t>
            </a:r>
            <a:endParaRPr lang="en-US" sz="2400" dirty="0">
              <a:latin typeface="+mn-lt"/>
            </a:endParaRPr>
          </a:p>
          <a:p>
            <a:pPr lvl="1"/>
            <a:r>
              <a:rPr lang="en-US" dirty="0"/>
              <a:t>Processing power</a:t>
            </a:r>
          </a:p>
          <a:p>
            <a:pPr lvl="1"/>
            <a:r>
              <a:rPr lang="en-US" dirty="0"/>
              <a:t>Memory</a:t>
            </a:r>
          </a:p>
          <a:p>
            <a:pPr lvl="1"/>
            <a:r>
              <a:rPr lang="en-US" dirty="0"/>
              <a:t>Storage capacity</a:t>
            </a:r>
          </a:p>
          <a:p>
            <a:r>
              <a:rPr lang="en-US" dirty="0">
                <a:latin typeface="+mn-lt"/>
              </a:rPr>
              <a:t>Based on the workload, you're able to choose from a subset of available VM sizes</a:t>
            </a:r>
          </a:p>
        </p:txBody>
      </p:sp>
    </p:spTree>
    <p:extLst>
      <p:ext uri="{BB962C8B-B14F-4D97-AF65-F5344CB8AC3E}">
        <p14:creationId xmlns:p14="http://schemas.microsoft.com/office/powerpoint/2010/main" val="219578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Provision virtual machines (VMs)</a:t>
            </a:r>
          </a:p>
          <a:p>
            <a:pPr marL="342900" indent="-342900">
              <a:buFont typeface="Arial" panose="020B0604020202020204" pitchFamily="34" charset="0"/>
              <a:buChar char="•"/>
            </a:pPr>
            <a:r>
              <a:rPr lang="en-US" dirty="0"/>
              <a:t>Configure virtual machines (VMs)</a:t>
            </a:r>
          </a:p>
          <a:p>
            <a:pPr marL="342900" indent="-342900">
              <a:buFont typeface="Arial" panose="020B0604020202020204" pitchFamily="34" charset="0"/>
              <a:buChar char="•"/>
            </a:pPr>
            <a:r>
              <a:rPr lang="en-US" dirty="0"/>
              <a:t>Create Microsoft Azure Resource Manager templates</a:t>
            </a:r>
          </a:p>
          <a:p>
            <a:pPr marL="342900" indent="-342900">
              <a:buFont typeface="Arial" panose="020B0604020202020204" pitchFamily="34" charset="0"/>
              <a:buChar char="•"/>
            </a:pPr>
            <a:r>
              <a:rPr lang="en-US" dirty="0"/>
              <a:t>Configure Azure Disk Encryption for VMs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e diagram depicts the configuration options available for VMs running in Azure.">
            <a:extLst>
              <a:ext uri="{FF2B5EF4-FFF2-40B4-BE49-F238E27FC236}">
                <a16:creationId xmlns:a16="http://schemas.microsoft.com/office/drawing/2014/main" id="{4A2A2392-FB23-46B5-AD11-C48A8C0F2569}"/>
              </a:ext>
            </a:extLst>
          </p:cNvPr>
          <p:cNvGrpSpPr/>
          <p:nvPr/>
        </p:nvGrpSpPr>
        <p:grpSpPr>
          <a:xfrm>
            <a:off x="2284821" y="1435100"/>
            <a:ext cx="8230779" cy="4808058"/>
            <a:chOff x="2284821" y="1435100"/>
            <a:chExt cx="8230779" cy="4808058"/>
          </a:xfrm>
        </p:grpSpPr>
        <p:sp>
          <p:nvSpPr>
            <p:cNvPr id="15" name="Rectangle 14">
              <a:extLst>
                <a:ext uri="{FF2B5EF4-FFF2-40B4-BE49-F238E27FC236}">
                  <a16:creationId xmlns:a16="http://schemas.microsoft.com/office/drawing/2014/main" id="{6B1EC6C3-B738-40A1-91F2-9417CEF7CC5E}"/>
                </a:ext>
              </a:extLst>
            </p:cNvPr>
            <p:cNvSpPr/>
            <p:nvPr/>
          </p:nvSpPr>
          <p:spPr>
            <a:xfrm>
              <a:off x="5467211" y="1489499"/>
              <a:ext cx="3064582"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virtual CPU (vCPU) - 128 vCPUs</a:t>
              </a:r>
            </a:p>
          </p:txBody>
        </p:sp>
        <p:sp>
          <p:nvSpPr>
            <p:cNvPr id="49" name="Rectangle 48">
              <a:extLst>
                <a:ext uri="{FF2B5EF4-FFF2-40B4-BE49-F238E27FC236}">
                  <a16:creationId xmlns:a16="http://schemas.microsoft.com/office/drawing/2014/main" id="{72245EFA-3927-4F85-87A5-509D0F6787C0}"/>
                </a:ext>
              </a:extLst>
            </p:cNvPr>
            <p:cNvSpPr/>
            <p:nvPr/>
          </p:nvSpPr>
          <p:spPr>
            <a:xfrm>
              <a:off x="5467211" y="2491208"/>
              <a:ext cx="3064581" cy="740664"/>
            </a:xfrm>
            <a:prstGeom prst="rect">
              <a:avLst/>
            </a:prstGeom>
            <a:noFill/>
          </p:spPr>
          <p:txBody>
            <a:bodyPr wrap="square" lIns="0" tIns="0" rIns="0" bIns="0" rtlCol="0" anchor="ctr" anchorCtr="0">
              <a:noAutofit/>
            </a:bodyPr>
            <a:lstStyle/>
            <a:p>
              <a:pPr lvl="0" defTabSz="914400">
                <a:lnSpc>
                  <a:spcPct val="90000"/>
                </a:lnSpc>
                <a:spcAft>
                  <a:spcPts val="600"/>
                </a:spcAf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a:t>
              </a:r>
              <a:r>
                <a:rPr lang="en-US" sz="2400" dirty="0">
                  <a:solidFill>
                    <a:srgbClr val="2F2F2F"/>
                  </a:solidFill>
                </a:rPr>
                <a:t>gibibyte (</a:t>
              </a:r>
              <a:r>
                <a:rPr lang="en-US" sz="2400" dirty="0" err="1">
                  <a:solidFill>
                    <a:srgbClr val="2F2F2F"/>
                  </a:solidFill>
                </a:rPr>
                <a:t>GiB</a:t>
              </a:r>
              <a:r>
                <a:rPr lang="en-US" sz="2400" dirty="0">
                  <a:solidFill>
                    <a:srgbClr val="2F2F2F"/>
                  </a:solidFill>
                </a:rPr>
                <a:t>) </a:t>
              </a:r>
              <a:r>
                <a:rPr kumimoji="0" lang="en-US" sz="2400" i="0" u="none" strike="noStrike" kern="1200" cap="none" spc="0" normalizeH="0" baseline="0" noProof="0" dirty="0">
                  <a:ln>
                    <a:noFill/>
                  </a:ln>
                  <a:solidFill>
                    <a:srgbClr val="2F2F2F"/>
                  </a:solidFill>
                  <a:effectLst/>
                  <a:uLnTx/>
                  <a:uFillTx/>
                  <a:latin typeface="Segoe UI"/>
                  <a:ea typeface="+mn-ea"/>
                  <a:cs typeface="+mn-cs"/>
                </a:rPr>
                <a:t>- 4 tebibyte (</a:t>
              </a:r>
              <a:r>
                <a:rPr kumimoji="0" lang="en-US" sz="2400" i="0" u="none" strike="noStrike" kern="1200" cap="none" spc="0" normalizeH="0" baseline="0" noProof="0" dirty="0" err="1">
                  <a:ln>
                    <a:noFill/>
                  </a:ln>
                  <a:solidFill>
                    <a:srgbClr val="2F2F2F"/>
                  </a:solidFill>
                  <a:effectLst/>
                  <a:uLnTx/>
                  <a:uFillTx/>
                  <a:latin typeface="Segoe UI"/>
                  <a:ea typeface="+mn-ea"/>
                  <a:cs typeface="+mn-cs"/>
                </a:rPr>
                <a:t>TiB</a:t>
              </a:r>
              <a:r>
                <a:rPr kumimoji="0" lang="en-US" sz="2400" i="0" u="none" strike="noStrike" kern="1200" cap="none" spc="0" normalizeH="0" baseline="0" noProof="0" dirty="0">
                  <a:ln>
                    <a:noFill/>
                  </a:ln>
                  <a:solidFill>
                    <a:srgbClr val="2F2F2F"/>
                  </a:solidFill>
                  <a:effectLst/>
                  <a:uLnTx/>
                  <a:uFillTx/>
                  <a:latin typeface="Segoe UI"/>
                  <a:ea typeface="+mn-ea"/>
                  <a:cs typeface="+mn-cs"/>
                </a:rPr>
                <a:t>)</a:t>
              </a:r>
            </a:p>
          </p:txBody>
        </p:sp>
        <p:sp>
          <p:nvSpPr>
            <p:cNvPr id="57" name="Rectangle 56">
              <a:extLst>
                <a:ext uri="{FF2B5EF4-FFF2-40B4-BE49-F238E27FC236}">
                  <a16:creationId xmlns:a16="http://schemas.microsoft.com/office/drawing/2014/main" id="{70E9D7D5-9724-47F1-8952-59B71EF0E701}"/>
                </a:ext>
              </a:extLst>
            </p:cNvPr>
            <p:cNvSpPr/>
            <p:nvPr/>
          </p:nvSpPr>
          <p:spPr>
            <a:xfrm>
              <a:off x="5467211" y="3507938"/>
              <a:ext cx="2285604"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4GiB - 64TiB </a:t>
              </a:r>
            </a:p>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2F2F2F"/>
                  </a:solidFill>
                  <a:effectLst/>
                  <a:uLnTx/>
                  <a:uFillTx/>
                  <a:latin typeface="Segoe UI"/>
                  <a:ea typeface="+mn-ea"/>
                  <a:cs typeface="+mn-cs"/>
                </a:rPr>
                <a:t>Up 160,000 IOPs</a:t>
              </a:r>
            </a:p>
          </p:txBody>
        </p:sp>
        <p:sp>
          <p:nvSpPr>
            <p:cNvPr id="58" name="Rectangle 57">
              <a:extLst>
                <a:ext uri="{FF2B5EF4-FFF2-40B4-BE49-F238E27FC236}">
                  <a16:creationId xmlns:a16="http://schemas.microsoft.com/office/drawing/2014/main" id="{0521B35C-DD40-46CC-8975-C1A3D6D71692}"/>
                </a:ext>
              </a:extLst>
            </p:cNvPr>
            <p:cNvSpPr/>
            <p:nvPr/>
          </p:nvSpPr>
          <p:spPr>
            <a:xfrm>
              <a:off x="5467211" y="4501840"/>
              <a:ext cx="2540671"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30 GB Ethernet</a:t>
              </a:r>
              <a:br>
                <a:rPr kumimoji="0" lang="en-US" sz="2400" b="0" i="0" u="none" strike="noStrike" kern="1200" cap="none" spc="0" normalizeH="0" baseline="0" noProof="0" dirty="0">
                  <a:ln>
                    <a:noFill/>
                  </a:ln>
                  <a:solidFill>
                    <a:srgbClr val="2F2F2F"/>
                  </a:solidFill>
                  <a:effectLst/>
                  <a:uLnTx/>
                  <a:uFillTx/>
                  <a:latin typeface="Segoe UI"/>
                  <a:ea typeface="+mn-ea"/>
                  <a:cs typeface="+mn-cs"/>
                </a:rPr>
              </a:br>
              <a:r>
                <a:rPr kumimoji="0" lang="en-US" sz="2400" b="0" i="0" u="none" strike="noStrike" kern="1200" cap="none" spc="0" normalizeH="0" baseline="0" noProof="0" dirty="0">
                  <a:ln>
                    <a:noFill/>
                  </a:ln>
                  <a:solidFill>
                    <a:srgbClr val="2F2F2F"/>
                  </a:solidFill>
                  <a:effectLst/>
                  <a:uLnTx/>
                  <a:uFillTx/>
                  <a:latin typeface="Segoe UI"/>
                  <a:ea typeface="+mn-ea"/>
                  <a:cs typeface="+mn-cs"/>
                </a:rPr>
                <a:t>100 GB InfiniBand</a:t>
              </a:r>
            </a:p>
          </p:txBody>
        </p:sp>
        <p:sp>
          <p:nvSpPr>
            <p:cNvPr id="59" name="Rectangle 58">
              <a:extLst>
                <a:ext uri="{FF2B5EF4-FFF2-40B4-BE49-F238E27FC236}">
                  <a16:creationId xmlns:a16="http://schemas.microsoft.com/office/drawing/2014/main" id="{ECA03241-5A49-4F93-AD88-ECEFE696741A}"/>
                </a:ext>
              </a:extLst>
            </p:cNvPr>
            <p:cNvSpPr/>
            <p:nvPr/>
          </p:nvSpPr>
          <p:spPr>
            <a:xfrm>
              <a:off x="5467211" y="5502494"/>
              <a:ext cx="5048389"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it-IT" sz="2400" i="0" u="none" strike="noStrike" kern="1200" cap="none" spc="0" normalizeH="0" baseline="0" noProof="0" dirty="0">
                  <a:ln>
                    <a:noFill/>
                  </a:ln>
                  <a:solidFill>
                    <a:srgbClr val="2F2F2F"/>
                  </a:solidFill>
                  <a:effectLst/>
                  <a:uLnTx/>
                  <a:uFillTx/>
                  <a:latin typeface="Segoe UI"/>
                  <a:ea typeface="+mn-ea"/>
                  <a:cs typeface="+mn-cs"/>
                </a:rPr>
                <a:t>Single VM service-lvel agreement (SLA) 99.9% </a:t>
              </a:r>
              <a:r>
                <a:rPr kumimoji="0" lang="it-IT" sz="2400" b="0" i="0" u="none" strike="noStrike" kern="1200" cap="none" spc="0" normalizeH="0" baseline="0" noProof="0" dirty="0">
                  <a:ln>
                    <a:noFill/>
                  </a:ln>
                  <a:solidFill>
                    <a:srgbClr val="2F2F2F"/>
                  </a:solidFill>
                  <a:effectLst/>
                  <a:uLnTx/>
                  <a:uFillTx/>
                  <a:latin typeface="Segoe UI"/>
                  <a:ea typeface="+mn-ea"/>
                  <a:cs typeface="+mn-cs"/>
                </a:rPr>
                <a:t>Multi AZ SLA 99.99%</a:t>
              </a:r>
            </a:p>
          </p:txBody>
        </p:sp>
        <p:sp>
          <p:nvSpPr>
            <p:cNvPr id="63" name="TextBox 62">
              <a:extLst>
                <a:ext uri="{FF2B5EF4-FFF2-40B4-BE49-F238E27FC236}">
                  <a16:creationId xmlns:a16="http://schemas.microsoft.com/office/drawing/2014/main" id="{EF46F895-A0DC-4203-A85C-6C12ABC7CF06}"/>
                </a:ext>
              </a:extLst>
            </p:cNvPr>
            <p:cNvSpPr txBox="1"/>
            <p:nvPr/>
          </p:nvSpPr>
          <p:spPr>
            <a:xfrm>
              <a:off x="3190842" y="1435100"/>
              <a:ext cx="2050882" cy="8494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Computational</a:t>
              </a:r>
              <a:b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b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performance</a:t>
              </a:r>
            </a:p>
          </p:txBody>
        </p:sp>
        <p:sp>
          <p:nvSpPr>
            <p:cNvPr id="65" name="TextBox 64">
              <a:extLst>
                <a:ext uri="{FF2B5EF4-FFF2-40B4-BE49-F238E27FC236}">
                  <a16:creationId xmlns:a16="http://schemas.microsoft.com/office/drawing/2014/main" id="{CCD8F49D-7E27-41B4-9C72-BA2F10F06B53}"/>
                </a:ext>
              </a:extLst>
            </p:cNvPr>
            <p:cNvSpPr txBox="1"/>
            <p:nvPr/>
          </p:nvSpPr>
          <p:spPr>
            <a:xfrm>
              <a:off x="3190842" y="2575308"/>
              <a:ext cx="1330172"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Memory</a:t>
              </a:r>
            </a:p>
          </p:txBody>
        </p:sp>
        <p:sp>
          <p:nvSpPr>
            <p:cNvPr id="66" name="TextBox 65">
              <a:extLst>
                <a:ext uri="{FF2B5EF4-FFF2-40B4-BE49-F238E27FC236}">
                  <a16:creationId xmlns:a16="http://schemas.microsoft.com/office/drawing/2014/main" id="{DF6AE779-6A5F-4AEE-BD05-E6638F945EEB}"/>
                </a:ext>
              </a:extLst>
            </p:cNvPr>
            <p:cNvSpPr txBox="1"/>
            <p:nvPr/>
          </p:nvSpPr>
          <p:spPr>
            <a:xfrm>
              <a:off x="3190842" y="3592038"/>
              <a:ext cx="176836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Disk storage</a:t>
              </a:r>
            </a:p>
          </p:txBody>
        </p:sp>
        <p:sp>
          <p:nvSpPr>
            <p:cNvPr id="68" name="TextBox 67">
              <a:extLst>
                <a:ext uri="{FF2B5EF4-FFF2-40B4-BE49-F238E27FC236}">
                  <a16:creationId xmlns:a16="http://schemas.microsoft.com/office/drawing/2014/main" id="{866B0E18-CFFE-452E-8C87-3B4555243EBB}"/>
                </a:ext>
              </a:extLst>
            </p:cNvPr>
            <p:cNvSpPr txBox="1"/>
            <p:nvPr/>
          </p:nvSpPr>
          <p:spPr>
            <a:xfrm>
              <a:off x="3257185" y="5586594"/>
              <a:ext cx="1580817"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Availability</a:t>
              </a:r>
            </a:p>
          </p:txBody>
        </p:sp>
        <p:sp>
          <p:nvSpPr>
            <p:cNvPr id="69" name="TextBox 68">
              <a:extLst>
                <a:ext uri="{FF2B5EF4-FFF2-40B4-BE49-F238E27FC236}">
                  <a16:creationId xmlns:a16="http://schemas.microsoft.com/office/drawing/2014/main" id="{4BD34EC9-78CE-4D06-9EF1-8648CDAAA2DE}"/>
                </a:ext>
              </a:extLst>
            </p:cNvPr>
            <p:cNvSpPr txBox="1"/>
            <p:nvPr/>
          </p:nvSpPr>
          <p:spPr>
            <a:xfrm>
              <a:off x="3190842" y="4585940"/>
              <a:ext cx="169584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Networking</a:t>
              </a:r>
            </a:p>
          </p:txBody>
        </p:sp>
        <p:grpSp>
          <p:nvGrpSpPr>
            <p:cNvPr id="92" name="Group 16">
              <a:extLst>
                <a:ext uri="{FF2B5EF4-FFF2-40B4-BE49-F238E27FC236}">
                  <a16:creationId xmlns:a16="http://schemas.microsoft.com/office/drawing/2014/main" id="{28FA9FAB-740D-4C5E-97B8-B1AEC7E76902}"/>
                </a:ext>
                <a:ext uri="{C183D7F6-B498-43B3-948B-1728B52AA6E4}">
                  <adec:decorative xmlns:adec="http://schemas.microsoft.com/office/drawing/2017/decorative" val="1"/>
                </a:ext>
              </a:extLst>
            </p:cNvPr>
            <p:cNvGrpSpPr>
              <a:grpSpLocks noChangeAspect="1"/>
            </p:cNvGrpSpPr>
            <p:nvPr/>
          </p:nvGrpSpPr>
          <p:grpSpPr bwMode="auto">
            <a:xfrm>
              <a:off x="2381708" y="3710944"/>
              <a:ext cx="303662" cy="334652"/>
              <a:chOff x="2835" y="1164"/>
              <a:chExt cx="294" cy="324"/>
            </a:xfrm>
          </p:grpSpPr>
          <p:sp>
            <p:nvSpPr>
              <p:cNvPr id="93" name="Freeform 17">
                <a:extLst>
                  <a:ext uri="{FF2B5EF4-FFF2-40B4-BE49-F238E27FC236}">
                    <a16:creationId xmlns:a16="http://schemas.microsoft.com/office/drawing/2014/main" id="{D337BAE1-BC12-499C-B3BD-5266E44C57A7}"/>
                  </a:ext>
                </a:extLst>
              </p:cNvPr>
              <p:cNvSpPr>
                <a:spLocks/>
              </p:cNvSpPr>
              <p:nvPr/>
            </p:nvSpPr>
            <p:spPr bwMode="auto">
              <a:xfrm>
                <a:off x="2836" y="1407"/>
                <a:ext cx="293"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94" name="Freeform 18">
                <a:extLst>
                  <a:ext uri="{FF2B5EF4-FFF2-40B4-BE49-F238E27FC236}">
                    <a16:creationId xmlns:a16="http://schemas.microsoft.com/office/drawing/2014/main" id="{C3CE269F-8A9D-41F1-80CA-3C7D06F26DDD}"/>
                  </a:ext>
                </a:extLst>
              </p:cNvPr>
              <p:cNvSpPr>
                <a:spLocks/>
              </p:cNvSpPr>
              <p:nvPr/>
            </p:nvSpPr>
            <p:spPr bwMode="auto">
              <a:xfrm>
                <a:off x="2835" y="1245"/>
                <a:ext cx="294"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95" name="Freeform 19">
                <a:extLst>
                  <a:ext uri="{FF2B5EF4-FFF2-40B4-BE49-F238E27FC236}">
                    <a16:creationId xmlns:a16="http://schemas.microsoft.com/office/drawing/2014/main" id="{E547D3F5-695B-4A0D-89BB-A757F51E05A8}"/>
                  </a:ext>
                </a:extLst>
              </p:cNvPr>
              <p:cNvSpPr>
                <a:spLocks/>
              </p:cNvSpPr>
              <p:nvPr/>
            </p:nvSpPr>
            <p:spPr bwMode="auto">
              <a:xfrm>
                <a:off x="2835" y="1164"/>
                <a:ext cx="294" cy="82"/>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96" name="Freeform 20">
                <a:extLst>
                  <a:ext uri="{FF2B5EF4-FFF2-40B4-BE49-F238E27FC236}">
                    <a16:creationId xmlns:a16="http://schemas.microsoft.com/office/drawing/2014/main" id="{327B4D01-385F-4063-99B0-765F6A58F923}"/>
                  </a:ext>
                </a:extLst>
              </p:cNvPr>
              <p:cNvSpPr>
                <a:spLocks/>
              </p:cNvSpPr>
              <p:nvPr/>
            </p:nvSpPr>
            <p:spPr bwMode="auto">
              <a:xfrm>
                <a:off x="2835" y="1326"/>
                <a:ext cx="294" cy="82"/>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cxnSp>
          <p:nvCxnSpPr>
            <p:cNvPr id="98" name="Straight Connector 97">
              <a:extLst>
                <a:ext uri="{FF2B5EF4-FFF2-40B4-BE49-F238E27FC236}">
                  <a16:creationId xmlns:a16="http://schemas.microsoft.com/office/drawing/2014/main" id="{3B563C11-9B32-44C9-BD86-9E8D276983CB}"/>
                </a:ext>
              </a:extLst>
            </p:cNvPr>
            <p:cNvCxnSpPr>
              <a:cxnSpLocks/>
            </p:cNvCxnSpPr>
            <p:nvPr/>
          </p:nvCxnSpPr>
          <p:spPr>
            <a:xfrm flipH="1">
              <a:off x="2347767" y="2353176"/>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DBD5986-B71D-45CD-A5BB-69B3358A19A9}"/>
                </a:ext>
              </a:extLst>
            </p:cNvPr>
            <p:cNvCxnSpPr>
              <a:cxnSpLocks/>
            </p:cNvCxnSpPr>
            <p:nvPr/>
          </p:nvCxnSpPr>
          <p:spPr>
            <a:xfrm flipH="1">
              <a:off x="2347767" y="336990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9D20AF-126A-47C4-A5C3-D2ED84A22478}"/>
                </a:ext>
              </a:extLst>
            </p:cNvPr>
            <p:cNvCxnSpPr>
              <a:cxnSpLocks/>
            </p:cNvCxnSpPr>
            <p:nvPr/>
          </p:nvCxnSpPr>
          <p:spPr>
            <a:xfrm flipH="1">
              <a:off x="2347767" y="438663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C4DCF-BC77-479D-881D-466A31DAF92A}"/>
                </a:ext>
              </a:extLst>
            </p:cNvPr>
            <p:cNvCxnSpPr>
              <a:cxnSpLocks/>
            </p:cNvCxnSpPr>
            <p:nvPr/>
          </p:nvCxnSpPr>
          <p:spPr>
            <a:xfrm flipH="1">
              <a:off x="2347767" y="5403364"/>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66200E1F-3150-4325-922C-DF389695E953}"/>
                </a:ext>
                <a:ext uri="{C183D7F6-B498-43B3-948B-1728B52AA6E4}">
                  <adec:decorative xmlns:adec="http://schemas.microsoft.com/office/drawing/2017/decorative" val="1"/>
                </a:ext>
              </a:extLst>
            </p:cNvPr>
            <p:cNvGrpSpPr/>
            <p:nvPr/>
          </p:nvGrpSpPr>
          <p:grpSpPr>
            <a:xfrm>
              <a:off x="2352053" y="2680060"/>
              <a:ext cx="362959" cy="362960"/>
              <a:chOff x="8615684" y="2318708"/>
              <a:chExt cx="1371601" cy="1371600"/>
            </a:xfrm>
            <a:solidFill>
              <a:schemeClr val="accent5">
                <a:lumMod val="50000"/>
              </a:schemeClr>
            </a:solidFill>
          </p:grpSpPr>
          <p:grpSp>
            <p:nvGrpSpPr>
              <p:cNvPr id="103" name="Group 102">
                <a:extLst>
                  <a:ext uri="{FF2B5EF4-FFF2-40B4-BE49-F238E27FC236}">
                    <a16:creationId xmlns:a16="http://schemas.microsoft.com/office/drawing/2014/main" id="{9A1B7218-EC0B-4194-AFE8-D50B4ED9B1BD}"/>
                  </a:ext>
                </a:extLst>
              </p:cNvPr>
              <p:cNvGrpSpPr/>
              <p:nvPr/>
            </p:nvGrpSpPr>
            <p:grpSpPr>
              <a:xfrm>
                <a:off x="8972158" y="2318708"/>
                <a:ext cx="653575" cy="1371600"/>
                <a:chOff x="8972158" y="2318708"/>
                <a:chExt cx="653575" cy="1371600"/>
              </a:xfrm>
              <a:grpFill/>
            </p:grpSpPr>
            <p:sp>
              <p:nvSpPr>
                <p:cNvPr id="111" name="Rectangle: Rounded Corners 110">
                  <a:extLst>
                    <a:ext uri="{FF2B5EF4-FFF2-40B4-BE49-F238E27FC236}">
                      <a16:creationId xmlns:a16="http://schemas.microsoft.com/office/drawing/2014/main" id="{06F9987D-FD78-4B2E-ABED-E9CEBFD232AE}"/>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A84F80BC-DF7B-4270-8583-946FB17A121F}"/>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4C171B34-2DD1-4C3B-AA87-B2A5C5A36185}"/>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Rounded Corners 113">
                  <a:extLst>
                    <a:ext uri="{FF2B5EF4-FFF2-40B4-BE49-F238E27FC236}">
                      <a16:creationId xmlns:a16="http://schemas.microsoft.com/office/drawing/2014/main" id="{73161DE3-7AAD-477F-A08B-CEB478D675FF}"/>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4103FEA0-9744-4415-8AFF-2A8413FFEFB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4" name="Group 103">
                <a:extLst>
                  <a:ext uri="{FF2B5EF4-FFF2-40B4-BE49-F238E27FC236}">
                    <a16:creationId xmlns:a16="http://schemas.microsoft.com/office/drawing/2014/main" id="{54CFF9CC-7646-4250-B294-388398F16E96}"/>
                  </a:ext>
                </a:extLst>
              </p:cNvPr>
              <p:cNvGrpSpPr/>
              <p:nvPr/>
            </p:nvGrpSpPr>
            <p:grpSpPr>
              <a:xfrm rot="16200000">
                <a:off x="8974697" y="2299629"/>
                <a:ext cx="653575" cy="1371601"/>
                <a:chOff x="8746253" y="2318708"/>
                <a:chExt cx="653575" cy="1371601"/>
              </a:xfrm>
              <a:grpFill/>
            </p:grpSpPr>
            <p:sp>
              <p:nvSpPr>
                <p:cNvPr id="106" name="Rectangle: Rounded Corners 105">
                  <a:extLst>
                    <a:ext uri="{FF2B5EF4-FFF2-40B4-BE49-F238E27FC236}">
                      <a16:creationId xmlns:a16="http://schemas.microsoft.com/office/drawing/2014/main" id="{F55C3FCD-818D-4340-9E0B-C4CD2E3EC2BB}"/>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Rounded Corners 106">
                  <a:extLst>
                    <a:ext uri="{FF2B5EF4-FFF2-40B4-BE49-F238E27FC236}">
                      <a16:creationId xmlns:a16="http://schemas.microsoft.com/office/drawing/2014/main" id="{5140DCEE-5639-4ED9-8C4F-66F2F889467D}"/>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38FB14EF-3403-4A9F-BC35-E058CA22144A}"/>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Rounded Corners 108">
                  <a:extLst>
                    <a:ext uri="{FF2B5EF4-FFF2-40B4-BE49-F238E27FC236}">
                      <a16:creationId xmlns:a16="http://schemas.microsoft.com/office/drawing/2014/main" id="{23A16549-3E81-419C-AF5B-6CEA941FAED4}"/>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Rounded Corners 109">
                  <a:extLst>
                    <a:ext uri="{FF2B5EF4-FFF2-40B4-BE49-F238E27FC236}">
                      <a16:creationId xmlns:a16="http://schemas.microsoft.com/office/drawing/2014/main" id="{3ED85755-B5BE-49EE-B593-C6290583C03B}"/>
                    </a:ext>
                  </a:extLst>
                </p:cNvPr>
                <p:cNvSpPr/>
                <p:nvPr/>
              </p:nvSpPr>
              <p:spPr bwMode="auto">
                <a:xfrm>
                  <a:off x="9308388" y="2318709"/>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5" name="Rectangle: Rounded Corners 104">
                <a:extLst>
                  <a:ext uri="{FF2B5EF4-FFF2-40B4-BE49-F238E27FC236}">
                    <a16:creationId xmlns:a16="http://schemas.microsoft.com/office/drawing/2014/main" id="{23388714-47E4-4D3F-BB6E-D9BB918FB6BE}"/>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9E8A4327-DC2F-49B5-9F9D-9DA28782DB49}"/>
                </a:ext>
                <a:ext uri="{C183D7F6-B498-43B3-948B-1728B52AA6E4}">
                  <adec:decorative xmlns:adec="http://schemas.microsoft.com/office/drawing/2017/decorative" val="1"/>
                </a:ext>
              </a:extLst>
            </p:cNvPr>
            <p:cNvGrpSpPr/>
            <p:nvPr/>
          </p:nvGrpSpPr>
          <p:grpSpPr>
            <a:xfrm>
              <a:off x="2318210" y="4656844"/>
              <a:ext cx="430657" cy="430657"/>
              <a:chOff x="7772012" y="5728917"/>
              <a:chExt cx="536745" cy="536745"/>
            </a:xfrm>
          </p:grpSpPr>
          <p:sp>
            <p:nvSpPr>
              <p:cNvPr id="117" name="Freeform 974">
                <a:extLst>
                  <a:ext uri="{FF2B5EF4-FFF2-40B4-BE49-F238E27FC236}">
                    <a16:creationId xmlns:a16="http://schemas.microsoft.com/office/drawing/2014/main" id="{1D19F981-6B27-41CF-BAFC-ECA9565099AA}"/>
                  </a:ext>
                </a:extLst>
              </p:cNvPr>
              <p:cNvSpPr>
                <a:spLocks noEditPoints="1"/>
              </p:cNvSpPr>
              <p:nvPr/>
            </p:nvSpPr>
            <p:spPr bwMode="auto">
              <a:xfrm>
                <a:off x="7808851" y="5760493"/>
                <a:ext cx="463074" cy="463074"/>
              </a:xfrm>
              <a:custGeom>
                <a:avLst/>
                <a:gdLst>
                  <a:gd name="T0" fmla="*/ 88 w 88"/>
                  <a:gd name="T1" fmla="*/ 57 h 88"/>
                  <a:gd name="T2" fmla="*/ 72 w 88"/>
                  <a:gd name="T3" fmla="*/ 3 h 88"/>
                  <a:gd name="T4" fmla="*/ 68 w 88"/>
                  <a:gd name="T5" fmla="*/ 0 h 88"/>
                  <a:gd name="T6" fmla="*/ 11 w 88"/>
                  <a:gd name="T7" fmla="*/ 10 h 88"/>
                  <a:gd name="T8" fmla="*/ 9 w 88"/>
                  <a:gd name="T9" fmla="*/ 14 h 88"/>
                  <a:gd name="T10" fmla="*/ 21 w 88"/>
                  <a:gd name="T11" fmla="*/ 47 h 88"/>
                  <a:gd name="T12" fmla="*/ 1 w 88"/>
                  <a:gd name="T13" fmla="*/ 54 h 88"/>
                  <a:gd name="T14" fmla="*/ 0 w 88"/>
                  <a:gd name="T15" fmla="*/ 60 h 88"/>
                  <a:gd name="T16" fmla="*/ 35 w 88"/>
                  <a:gd name="T17" fmla="*/ 88 h 88"/>
                  <a:gd name="T18" fmla="*/ 43 w 88"/>
                  <a:gd name="T19" fmla="*/ 86 h 88"/>
                  <a:gd name="T20" fmla="*/ 87 w 88"/>
                  <a:gd name="T21" fmla="*/ 60 h 88"/>
                  <a:gd name="T22" fmla="*/ 88 w 88"/>
                  <a:gd name="T23" fmla="*/ 57 h 88"/>
                  <a:gd name="T24" fmla="*/ 80 w 88"/>
                  <a:gd name="T25" fmla="*/ 52 h 88"/>
                  <a:gd name="T26" fmla="*/ 48 w 88"/>
                  <a:gd name="T27" fmla="*/ 40 h 88"/>
                  <a:gd name="T28" fmla="*/ 68 w 88"/>
                  <a:gd name="T29" fmla="*/ 10 h 88"/>
                  <a:gd name="T30" fmla="*/ 80 w 88"/>
                  <a:gd name="T31" fmla="*/ 52 h 88"/>
                  <a:gd name="T32" fmla="*/ 63 w 88"/>
                  <a:gd name="T33" fmla="*/ 7 h 88"/>
                  <a:gd name="T34" fmla="*/ 43 w 88"/>
                  <a:gd name="T35" fmla="*/ 37 h 88"/>
                  <a:gd name="T36" fmla="*/ 19 w 88"/>
                  <a:gd name="T37" fmla="*/ 15 h 88"/>
                  <a:gd name="T38" fmla="*/ 63 w 88"/>
                  <a:gd name="T39" fmla="*/ 7 h 88"/>
                  <a:gd name="T40" fmla="*/ 19 w 88"/>
                  <a:gd name="T41" fmla="*/ 24 h 88"/>
                  <a:gd name="T42" fmla="*/ 37 w 88"/>
                  <a:gd name="T43" fmla="*/ 41 h 88"/>
                  <a:gd name="T44" fmla="*/ 27 w 88"/>
                  <a:gd name="T45" fmla="*/ 45 h 88"/>
                  <a:gd name="T46" fmla="*/ 19 w 88"/>
                  <a:gd name="T47" fmla="*/ 24 h 88"/>
                  <a:gd name="T48" fmla="*/ 9 w 88"/>
                  <a:gd name="T49" fmla="*/ 58 h 88"/>
                  <a:gd name="T50" fmla="*/ 24 w 88"/>
                  <a:gd name="T51" fmla="*/ 53 h 88"/>
                  <a:gd name="T52" fmla="*/ 33 w 88"/>
                  <a:gd name="T53" fmla="*/ 78 h 88"/>
                  <a:gd name="T54" fmla="*/ 9 w 88"/>
                  <a:gd name="T55" fmla="*/ 58 h 88"/>
                  <a:gd name="T56" fmla="*/ 36 w 88"/>
                  <a:gd name="T57" fmla="*/ 69 h 88"/>
                  <a:gd name="T58" fmla="*/ 29 w 88"/>
                  <a:gd name="T59" fmla="*/ 50 h 88"/>
                  <a:gd name="T60" fmla="*/ 40 w 88"/>
                  <a:gd name="T61" fmla="*/ 46 h 88"/>
                  <a:gd name="T62" fmla="*/ 36 w 88"/>
                  <a:gd name="T63" fmla="*/ 69 h 88"/>
                  <a:gd name="T64" fmla="*/ 41 w 88"/>
                  <a:gd name="T65" fmla="*/ 80 h 88"/>
                  <a:gd name="T66" fmla="*/ 46 w 88"/>
                  <a:gd name="T67" fmla="*/ 46 h 88"/>
                  <a:gd name="T68" fmla="*/ 78 w 88"/>
                  <a:gd name="T69" fmla="*/ 58 h 88"/>
                  <a:gd name="T70" fmla="*/ 41 w 8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88">
                    <a:moveTo>
                      <a:pt x="88" y="57"/>
                    </a:moveTo>
                    <a:lnTo>
                      <a:pt x="72" y="3"/>
                    </a:lnTo>
                    <a:lnTo>
                      <a:pt x="68" y="0"/>
                    </a:lnTo>
                    <a:lnTo>
                      <a:pt x="11" y="10"/>
                    </a:lnTo>
                    <a:lnTo>
                      <a:pt x="9" y="14"/>
                    </a:lnTo>
                    <a:lnTo>
                      <a:pt x="21" y="47"/>
                    </a:lnTo>
                    <a:lnTo>
                      <a:pt x="1" y="54"/>
                    </a:lnTo>
                    <a:lnTo>
                      <a:pt x="0" y="60"/>
                    </a:lnTo>
                    <a:lnTo>
                      <a:pt x="35" y="88"/>
                    </a:lnTo>
                    <a:lnTo>
                      <a:pt x="43" y="86"/>
                    </a:lnTo>
                    <a:lnTo>
                      <a:pt x="87" y="60"/>
                    </a:lnTo>
                    <a:lnTo>
                      <a:pt x="88" y="57"/>
                    </a:lnTo>
                    <a:close/>
                    <a:moveTo>
                      <a:pt x="80" y="52"/>
                    </a:moveTo>
                    <a:lnTo>
                      <a:pt x="48" y="40"/>
                    </a:lnTo>
                    <a:lnTo>
                      <a:pt x="68" y="10"/>
                    </a:lnTo>
                    <a:lnTo>
                      <a:pt x="80" y="52"/>
                    </a:lnTo>
                    <a:close/>
                    <a:moveTo>
                      <a:pt x="63" y="7"/>
                    </a:moveTo>
                    <a:lnTo>
                      <a:pt x="43" y="37"/>
                    </a:lnTo>
                    <a:lnTo>
                      <a:pt x="19" y="15"/>
                    </a:lnTo>
                    <a:lnTo>
                      <a:pt x="63" y="7"/>
                    </a:lnTo>
                    <a:close/>
                    <a:moveTo>
                      <a:pt x="19" y="24"/>
                    </a:moveTo>
                    <a:lnTo>
                      <a:pt x="37" y="41"/>
                    </a:lnTo>
                    <a:lnTo>
                      <a:pt x="27" y="45"/>
                    </a:lnTo>
                    <a:lnTo>
                      <a:pt x="19" y="24"/>
                    </a:lnTo>
                    <a:close/>
                    <a:moveTo>
                      <a:pt x="9" y="58"/>
                    </a:moveTo>
                    <a:lnTo>
                      <a:pt x="24" y="53"/>
                    </a:lnTo>
                    <a:lnTo>
                      <a:pt x="33" y="78"/>
                    </a:lnTo>
                    <a:lnTo>
                      <a:pt x="9" y="58"/>
                    </a:lnTo>
                    <a:close/>
                    <a:moveTo>
                      <a:pt x="36" y="69"/>
                    </a:moveTo>
                    <a:lnTo>
                      <a:pt x="29" y="50"/>
                    </a:lnTo>
                    <a:lnTo>
                      <a:pt x="40" y="46"/>
                    </a:lnTo>
                    <a:lnTo>
                      <a:pt x="36" y="69"/>
                    </a:lnTo>
                    <a:close/>
                    <a:moveTo>
                      <a:pt x="41" y="80"/>
                    </a:moveTo>
                    <a:lnTo>
                      <a:pt x="46" y="46"/>
                    </a:lnTo>
                    <a:lnTo>
                      <a:pt x="78" y="58"/>
                    </a:lnTo>
                    <a:lnTo>
                      <a:pt x="41" y="80"/>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8" name="Oval 986">
                <a:extLst>
                  <a:ext uri="{FF2B5EF4-FFF2-40B4-BE49-F238E27FC236}">
                    <a16:creationId xmlns:a16="http://schemas.microsoft.com/office/drawing/2014/main" id="{2FB903A0-E893-424B-BFA5-C8465CFDE9D7}"/>
                  </a:ext>
                </a:extLst>
              </p:cNvPr>
              <p:cNvSpPr>
                <a:spLocks noChangeArrowheads="1"/>
              </p:cNvSpPr>
              <p:nvPr/>
            </p:nvSpPr>
            <p:spPr bwMode="auto">
              <a:xfrm>
                <a:off x="7956191" y="6160418"/>
                <a:ext cx="99984" cy="10524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19" name="Oval 987">
                <a:extLst>
                  <a:ext uri="{FF2B5EF4-FFF2-40B4-BE49-F238E27FC236}">
                    <a16:creationId xmlns:a16="http://schemas.microsoft.com/office/drawing/2014/main" id="{37789DC1-BD48-4DD0-929A-0A20AB7EE915}"/>
                  </a:ext>
                </a:extLst>
              </p:cNvPr>
              <p:cNvSpPr>
                <a:spLocks noChangeArrowheads="1"/>
              </p:cNvSpPr>
              <p:nvPr/>
            </p:nvSpPr>
            <p:spPr bwMode="auto">
              <a:xfrm>
                <a:off x="8203513" y="6013076"/>
                <a:ext cx="10524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0" name="Oval 988">
                <a:extLst>
                  <a:ext uri="{FF2B5EF4-FFF2-40B4-BE49-F238E27FC236}">
                    <a16:creationId xmlns:a16="http://schemas.microsoft.com/office/drawing/2014/main" id="{B7B353A5-6893-45E6-9BEA-BD538E0FA2E9}"/>
                  </a:ext>
                </a:extLst>
              </p:cNvPr>
              <p:cNvSpPr>
                <a:spLocks noChangeArrowheads="1"/>
              </p:cNvSpPr>
              <p:nvPr/>
            </p:nvSpPr>
            <p:spPr bwMode="auto">
              <a:xfrm>
                <a:off x="7819373" y="5776279"/>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1" name="Oval 989">
                <a:extLst>
                  <a:ext uri="{FF2B5EF4-FFF2-40B4-BE49-F238E27FC236}">
                    <a16:creationId xmlns:a16="http://schemas.microsoft.com/office/drawing/2014/main" id="{EB36BBDC-406E-43E9-B08A-6980634DCC2D}"/>
                  </a:ext>
                </a:extLst>
              </p:cNvPr>
              <p:cNvSpPr>
                <a:spLocks noChangeArrowheads="1"/>
              </p:cNvSpPr>
              <p:nvPr/>
            </p:nvSpPr>
            <p:spPr bwMode="auto">
              <a:xfrm>
                <a:off x="7987764" y="5928881"/>
                <a:ext cx="99984" cy="9998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2" name="Oval 990">
                <a:extLst>
                  <a:ext uri="{FF2B5EF4-FFF2-40B4-BE49-F238E27FC236}">
                    <a16:creationId xmlns:a16="http://schemas.microsoft.com/office/drawing/2014/main" id="{7202C1A3-E8A1-4406-AB30-A853DFE482C4}"/>
                  </a:ext>
                </a:extLst>
              </p:cNvPr>
              <p:cNvSpPr>
                <a:spLocks noChangeArrowheads="1"/>
              </p:cNvSpPr>
              <p:nvPr/>
            </p:nvSpPr>
            <p:spPr bwMode="auto">
              <a:xfrm>
                <a:off x="8124581" y="5728917"/>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3" name="Oval 991">
                <a:extLst>
                  <a:ext uri="{FF2B5EF4-FFF2-40B4-BE49-F238E27FC236}">
                    <a16:creationId xmlns:a16="http://schemas.microsoft.com/office/drawing/2014/main" id="{DB69ACE7-3697-4862-B8E3-230CFB41F60D}"/>
                  </a:ext>
                </a:extLst>
              </p:cNvPr>
              <p:cNvSpPr>
                <a:spLocks noChangeArrowheads="1"/>
              </p:cNvSpPr>
              <p:nvPr/>
            </p:nvSpPr>
            <p:spPr bwMode="auto">
              <a:xfrm>
                <a:off x="7772012" y="6013076"/>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99984791-B324-449F-BC61-AB5E023EAF13}"/>
                </a:ext>
                <a:ext uri="{C183D7F6-B498-43B3-948B-1728B52AA6E4}">
                  <adec:decorative xmlns:adec="http://schemas.microsoft.com/office/drawing/2017/decorative" val="1"/>
                </a:ext>
              </a:extLst>
            </p:cNvPr>
            <p:cNvGrpSpPr/>
            <p:nvPr/>
          </p:nvGrpSpPr>
          <p:grpSpPr>
            <a:xfrm>
              <a:off x="2392345" y="5658807"/>
              <a:ext cx="415066" cy="428038"/>
              <a:chOff x="806204" y="3158274"/>
              <a:chExt cx="509604" cy="525531"/>
            </a:xfrm>
          </p:grpSpPr>
          <p:sp>
            <p:nvSpPr>
              <p:cNvPr id="125" name="Freeform 1052">
                <a:extLst>
                  <a:ext uri="{FF2B5EF4-FFF2-40B4-BE49-F238E27FC236}">
                    <a16:creationId xmlns:a16="http://schemas.microsoft.com/office/drawing/2014/main" id="{D91F538F-C4B8-44E1-8737-7F932B2B0803}"/>
                  </a:ext>
                </a:extLst>
              </p:cNvPr>
              <p:cNvSpPr>
                <a:spLocks/>
              </p:cNvSpPr>
              <p:nvPr/>
            </p:nvSpPr>
            <p:spPr bwMode="auto">
              <a:xfrm>
                <a:off x="1045079" y="3312215"/>
                <a:ext cx="95551" cy="212335"/>
              </a:xfrm>
              <a:custGeom>
                <a:avLst/>
                <a:gdLst>
                  <a:gd name="T0" fmla="*/ 13 w 18"/>
                  <a:gd name="T1" fmla="*/ 40 h 40"/>
                  <a:gd name="T2" fmla="*/ 0 w 18"/>
                  <a:gd name="T3" fmla="*/ 27 h 40"/>
                  <a:gd name="T4" fmla="*/ 0 w 18"/>
                  <a:gd name="T5" fmla="*/ 0 h 40"/>
                  <a:gd name="T6" fmla="*/ 6 w 18"/>
                  <a:gd name="T7" fmla="*/ 0 h 40"/>
                  <a:gd name="T8" fmla="*/ 6 w 18"/>
                  <a:gd name="T9" fmla="*/ 23 h 40"/>
                  <a:gd name="T10" fmla="*/ 18 w 18"/>
                  <a:gd name="T11" fmla="*/ 35 h 40"/>
                  <a:gd name="T12" fmla="*/ 13 w 1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 h="40">
                    <a:moveTo>
                      <a:pt x="13" y="40"/>
                    </a:moveTo>
                    <a:lnTo>
                      <a:pt x="0" y="27"/>
                    </a:lnTo>
                    <a:lnTo>
                      <a:pt x="0" y="0"/>
                    </a:lnTo>
                    <a:lnTo>
                      <a:pt x="6" y="0"/>
                    </a:lnTo>
                    <a:lnTo>
                      <a:pt x="6" y="23"/>
                    </a:lnTo>
                    <a:lnTo>
                      <a:pt x="18" y="35"/>
                    </a:lnTo>
                    <a:lnTo>
                      <a:pt x="13" y="4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6" name="Freeform 1053">
                <a:extLst>
                  <a:ext uri="{FF2B5EF4-FFF2-40B4-BE49-F238E27FC236}">
                    <a16:creationId xmlns:a16="http://schemas.microsoft.com/office/drawing/2014/main" id="{29782430-A110-4872-8C65-CD1633645422}"/>
                  </a:ext>
                </a:extLst>
              </p:cNvPr>
              <p:cNvSpPr>
                <a:spLocks/>
              </p:cNvSpPr>
              <p:nvPr/>
            </p:nvSpPr>
            <p:spPr bwMode="auto">
              <a:xfrm>
                <a:off x="806204" y="3158274"/>
                <a:ext cx="509604" cy="525531"/>
              </a:xfrm>
              <a:custGeom>
                <a:avLst/>
                <a:gdLst>
                  <a:gd name="T0" fmla="*/ 60 w 120"/>
                  <a:gd name="T1" fmla="*/ 4 h 124"/>
                  <a:gd name="T2" fmla="*/ 28 w 120"/>
                  <a:gd name="T3" fmla="*/ 13 h 124"/>
                  <a:gd name="T4" fmla="*/ 26 w 120"/>
                  <a:gd name="T5" fmla="*/ 14 h 124"/>
                  <a:gd name="T6" fmla="*/ 12 w 120"/>
                  <a:gd name="T7" fmla="*/ 0 h 124"/>
                  <a:gd name="T8" fmla="*/ 12 w 120"/>
                  <a:gd name="T9" fmla="*/ 36 h 124"/>
                  <a:gd name="T10" fmla="*/ 48 w 120"/>
                  <a:gd name="T11" fmla="*/ 36 h 124"/>
                  <a:gd name="T12" fmla="*/ 32 w 120"/>
                  <a:gd name="T13" fmla="*/ 20 h 124"/>
                  <a:gd name="T14" fmla="*/ 32 w 120"/>
                  <a:gd name="T15" fmla="*/ 20 h 124"/>
                  <a:gd name="T16" fmla="*/ 60 w 120"/>
                  <a:gd name="T17" fmla="*/ 12 h 124"/>
                  <a:gd name="T18" fmla="*/ 112 w 120"/>
                  <a:gd name="T19" fmla="*/ 64 h 124"/>
                  <a:gd name="T20" fmla="*/ 60 w 120"/>
                  <a:gd name="T21" fmla="*/ 116 h 124"/>
                  <a:gd name="T22" fmla="*/ 8 w 120"/>
                  <a:gd name="T23" fmla="*/ 64 h 124"/>
                  <a:gd name="T24" fmla="*/ 0 w 120"/>
                  <a:gd name="T25" fmla="*/ 64 h 124"/>
                  <a:gd name="T26" fmla="*/ 60 w 120"/>
                  <a:gd name="T27" fmla="*/ 124 h 124"/>
                  <a:gd name="T28" fmla="*/ 120 w 120"/>
                  <a:gd name="T29" fmla="*/ 64 h 124"/>
                  <a:gd name="T30" fmla="*/ 60 w 120"/>
                  <a:gd name="T31"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4">
                    <a:moveTo>
                      <a:pt x="60" y="4"/>
                    </a:moveTo>
                    <a:cubicBezTo>
                      <a:pt x="48" y="4"/>
                      <a:pt x="37" y="7"/>
                      <a:pt x="28" y="13"/>
                    </a:cubicBezTo>
                    <a:cubicBezTo>
                      <a:pt x="26" y="14"/>
                      <a:pt x="26" y="14"/>
                      <a:pt x="26" y="14"/>
                    </a:cubicBezTo>
                    <a:cubicBezTo>
                      <a:pt x="12" y="0"/>
                      <a:pt x="12" y="0"/>
                      <a:pt x="12" y="0"/>
                    </a:cubicBezTo>
                    <a:cubicBezTo>
                      <a:pt x="12" y="36"/>
                      <a:pt x="12" y="36"/>
                      <a:pt x="12" y="36"/>
                    </a:cubicBezTo>
                    <a:cubicBezTo>
                      <a:pt x="48" y="36"/>
                      <a:pt x="48" y="36"/>
                      <a:pt x="48" y="36"/>
                    </a:cubicBezTo>
                    <a:cubicBezTo>
                      <a:pt x="32" y="20"/>
                      <a:pt x="32" y="20"/>
                      <a:pt x="32" y="20"/>
                    </a:cubicBezTo>
                    <a:cubicBezTo>
                      <a:pt x="32" y="20"/>
                      <a:pt x="32" y="20"/>
                      <a:pt x="32" y="20"/>
                    </a:cubicBezTo>
                    <a:cubicBezTo>
                      <a:pt x="40" y="15"/>
                      <a:pt x="50" y="12"/>
                      <a:pt x="60" y="12"/>
                    </a:cubicBezTo>
                    <a:cubicBezTo>
                      <a:pt x="89" y="12"/>
                      <a:pt x="112" y="35"/>
                      <a:pt x="112" y="64"/>
                    </a:cubicBezTo>
                    <a:cubicBezTo>
                      <a:pt x="112" y="93"/>
                      <a:pt x="89" y="116"/>
                      <a:pt x="60" y="116"/>
                    </a:cubicBezTo>
                    <a:cubicBezTo>
                      <a:pt x="31" y="116"/>
                      <a:pt x="8" y="93"/>
                      <a:pt x="8" y="64"/>
                    </a:cubicBezTo>
                    <a:cubicBezTo>
                      <a:pt x="0" y="64"/>
                      <a:pt x="0" y="64"/>
                      <a:pt x="0" y="64"/>
                    </a:cubicBezTo>
                    <a:cubicBezTo>
                      <a:pt x="0" y="97"/>
                      <a:pt x="27" y="124"/>
                      <a:pt x="60" y="124"/>
                    </a:cubicBezTo>
                    <a:cubicBezTo>
                      <a:pt x="93" y="124"/>
                      <a:pt x="120" y="97"/>
                      <a:pt x="120" y="64"/>
                    </a:cubicBezTo>
                    <a:cubicBezTo>
                      <a:pt x="120" y="31"/>
                      <a:pt x="93" y="4"/>
                      <a:pt x="60" y="4"/>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078C4415-A57A-47A5-896C-3656621C3C79}"/>
                </a:ext>
                <a:ext uri="{C183D7F6-B498-43B3-948B-1728B52AA6E4}">
                  <adec:decorative xmlns:adec="http://schemas.microsoft.com/office/drawing/2017/decorative" val="1"/>
                </a:ext>
              </a:extLst>
            </p:cNvPr>
            <p:cNvGrpSpPr/>
            <p:nvPr/>
          </p:nvGrpSpPr>
          <p:grpSpPr>
            <a:xfrm>
              <a:off x="2284821" y="1628174"/>
              <a:ext cx="497459" cy="463315"/>
              <a:chOff x="5451031" y="1624151"/>
              <a:chExt cx="541457" cy="504298"/>
            </a:xfrm>
          </p:grpSpPr>
          <p:sp>
            <p:nvSpPr>
              <p:cNvPr id="128" name="Freeform 966">
                <a:extLst>
                  <a:ext uri="{FF2B5EF4-FFF2-40B4-BE49-F238E27FC236}">
                    <a16:creationId xmlns:a16="http://schemas.microsoft.com/office/drawing/2014/main" id="{2106A825-C3C1-468E-9812-B684EEF1AE4F}"/>
                  </a:ext>
                </a:extLst>
              </p:cNvPr>
              <p:cNvSpPr>
                <a:spLocks/>
              </p:cNvSpPr>
              <p:nvPr/>
            </p:nvSpPr>
            <p:spPr bwMode="auto">
              <a:xfrm>
                <a:off x="5589049" y="1756862"/>
                <a:ext cx="355663" cy="238878"/>
              </a:xfrm>
              <a:custGeom>
                <a:avLst/>
                <a:gdLst>
                  <a:gd name="T0" fmla="*/ 44 w 84"/>
                  <a:gd name="T1" fmla="*/ 50 h 56"/>
                  <a:gd name="T2" fmla="*/ 74 w 84"/>
                  <a:gd name="T3" fmla="*/ 20 h 56"/>
                  <a:gd name="T4" fmla="*/ 84 w 84"/>
                  <a:gd name="T5" fmla="*/ 22 h 56"/>
                  <a:gd name="T6" fmla="*/ 84 w 84"/>
                  <a:gd name="T7" fmla="*/ 0 h 56"/>
                  <a:gd name="T8" fmla="*/ 0 w 84"/>
                  <a:gd name="T9" fmla="*/ 0 h 56"/>
                  <a:gd name="T10" fmla="*/ 0 w 84"/>
                  <a:gd name="T11" fmla="*/ 56 h 56"/>
                  <a:gd name="T12" fmla="*/ 45 w 84"/>
                  <a:gd name="T13" fmla="*/ 56 h 56"/>
                  <a:gd name="T14" fmla="*/ 44 w 84"/>
                  <a:gd name="T15" fmla="*/ 5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6">
                    <a:moveTo>
                      <a:pt x="44" y="50"/>
                    </a:moveTo>
                    <a:cubicBezTo>
                      <a:pt x="44" y="34"/>
                      <a:pt x="57" y="20"/>
                      <a:pt x="74" y="20"/>
                    </a:cubicBezTo>
                    <a:cubicBezTo>
                      <a:pt x="78" y="20"/>
                      <a:pt x="81" y="21"/>
                      <a:pt x="84" y="22"/>
                    </a:cubicBezTo>
                    <a:cubicBezTo>
                      <a:pt x="84" y="0"/>
                      <a:pt x="84" y="0"/>
                      <a:pt x="84" y="0"/>
                    </a:cubicBezTo>
                    <a:cubicBezTo>
                      <a:pt x="0" y="0"/>
                      <a:pt x="0" y="0"/>
                      <a:pt x="0" y="0"/>
                    </a:cubicBezTo>
                    <a:cubicBezTo>
                      <a:pt x="0" y="56"/>
                      <a:pt x="0" y="56"/>
                      <a:pt x="0" y="56"/>
                    </a:cubicBezTo>
                    <a:cubicBezTo>
                      <a:pt x="45" y="56"/>
                      <a:pt x="45" y="56"/>
                      <a:pt x="45" y="56"/>
                    </a:cubicBezTo>
                    <a:cubicBezTo>
                      <a:pt x="44" y="54"/>
                      <a:pt x="44" y="52"/>
                      <a:pt x="44" y="5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29" name="Freeform 1006">
                <a:extLst>
                  <a:ext uri="{FF2B5EF4-FFF2-40B4-BE49-F238E27FC236}">
                    <a16:creationId xmlns:a16="http://schemas.microsoft.com/office/drawing/2014/main" id="{A8ACE2F1-AF05-431E-B3BB-3F05C9CB506A}"/>
                  </a:ext>
                </a:extLst>
              </p:cNvPr>
              <p:cNvSpPr>
                <a:spLocks/>
              </p:cNvSpPr>
              <p:nvPr/>
            </p:nvSpPr>
            <p:spPr bwMode="auto">
              <a:xfrm>
                <a:off x="5451031" y="1624151"/>
                <a:ext cx="323813" cy="201718"/>
              </a:xfrm>
              <a:custGeom>
                <a:avLst/>
                <a:gdLst>
                  <a:gd name="T0" fmla="*/ 20 w 61"/>
                  <a:gd name="T1" fmla="*/ 19 h 38"/>
                  <a:gd name="T2" fmla="*/ 20 w 61"/>
                  <a:gd name="T3" fmla="*/ 19 h 38"/>
                  <a:gd name="T4" fmla="*/ 26 w 61"/>
                  <a:gd name="T5" fmla="*/ 19 h 38"/>
                  <a:gd name="T6" fmla="*/ 61 w 61"/>
                  <a:gd name="T7" fmla="*/ 19 h 38"/>
                  <a:gd name="T8" fmla="*/ 61 w 61"/>
                  <a:gd name="T9" fmla="*/ 0 h 38"/>
                  <a:gd name="T10" fmla="*/ 0 w 61"/>
                  <a:gd name="T11" fmla="*/ 0 h 38"/>
                  <a:gd name="T12" fmla="*/ 0 w 61"/>
                  <a:gd name="T13" fmla="*/ 38 h 38"/>
                  <a:gd name="T14" fmla="*/ 20 w 61"/>
                  <a:gd name="T15" fmla="*/ 38 h 38"/>
                  <a:gd name="T16" fmla="*/ 20 w 61"/>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8">
                    <a:moveTo>
                      <a:pt x="20" y="19"/>
                    </a:moveTo>
                    <a:lnTo>
                      <a:pt x="20" y="19"/>
                    </a:lnTo>
                    <a:lnTo>
                      <a:pt x="26" y="19"/>
                    </a:lnTo>
                    <a:lnTo>
                      <a:pt x="61" y="19"/>
                    </a:lnTo>
                    <a:lnTo>
                      <a:pt x="61" y="0"/>
                    </a:lnTo>
                    <a:lnTo>
                      <a:pt x="0" y="0"/>
                    </a:lnTo>
                    <a:lnTo>
                      <a:pt x="0" y="38"/>
                    </a:lnTo>
                    <a:lnTo>
                      <a:pt x="20" y="38"/>
                    </a:lnTo>
                    <a:lnTo>
                      <a:pt x="20" y="19"/>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0" name="Rectangle 1007">
                <a:extLst>
                  <a:ext uri="{FF2B5EF4-FFF2-40B4-BE49-F238E27FC236}">
                    <a16:creationId xmlns:a16="http://schemas.microsoft.com/office/drawing/2014/main" id="{D6D1FBA1-2909-45E9-A596-46A8F49584D2}"/>
                  </a:ext>
                </a:extLst>
              </p:cNvPr>
              <p:cNvSpPr>
                <a:spLocks noChangeArrowheads="1"/>
              </p:cNvSpPr>
              <p:nvPr/>
            </p:nvSpPr>
            <p:spPr bwMode="auto">
              <a:xfrm>
                <a:off x="5658059" y="1889570"/>
                <a:ext cx="31850" cy="69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1" name="Rectangle 1008">
                <a:extLst>
                  <a:ext uri="{FF2B5EF4-FFF2-40B4-BE49-F238E27FC236}">
                    <a16:creationId xmlns:a16="http://schemas.microsoft.com/office/drawing/2014/main" id="{8E979AA1-1849-4518-9BCD-AE3EFDBC2882}"/>
                  </a:ext>
                </a:extLst>
              </p:cNvPr>
              <p:cNvSpPr>
                <a:spLocks noChangeArrowheads="1"/>
              </p:cNvSpPr>
              <p:nvPr/>
            </p:nvSpPr>
            <p:spPr bwMode="auto">
              <a:xfrm>
                <a:off x="5721760" y="1788713"/>
                <a:ext cx="37160" cy="1698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2" name="Freeform 1061">
                <a:extLst>
                  <a:ext uri="{FF2B5EF4-FFF2-40B4-BE49-F238E27FC236}">
                    <a16:creationId xmlns:a16="http://schemas.microsoft.com/office/drawing/2014/main" id="{79419877-7B4F-4C5B-B08C-860AA0BCCFCA}"/>
                  </a:ext>
                </a:extLst>
              </p:cNvPr>
              <p:cNvSpPr>
                <a:spLocks noEditPoints="1"/>
              </p:cNvSpPr>
              <p:nvPr/>
            </p:nvSpPr>
            <p:spPr bwMode="auto">
              <a:xfrm>
                <a:off x="5742993" y="1873647"/>
                <a:ext cx="249495" cy="254802"/>
              </a:xfrm>
              <a:custGeom>
                <a:avLst/>
                <a:gdLst>
                  <a:gd name="T0" fmla="*/ 38 w 60"/>
                  <a:gd name="T1" fmla="*/ 0 h 60"/>
                  <a:gd name="T2" fmla="*/ 16 w 60"/>
                  <a:gd name="T3" fmla="*/ 22 h 60"/>
                  <a:gd name="T4" fmla="*/ 20 w 60"/>
                  <a:gd name="T5" fmla="*/ 35 h 60"/>
                  <a:gd name="T6" fmla="*/ 0 w 60"/>
                  <a:gd name="T7" fmla="*/ 54 h 60"/>
                  <a:gd name="T8" fmla="*/ 6 w 60"/>
                  <a:gd name="T9" fmla="*/ 60 h 60"/>
                  <a:gd name="T10" fmla="*/ 26 w 60"/>
                  <a:gd name="T11" fmla="*/ 40 h 60"/>
                  <a:gd name="T12" fmla="*/ 38 w 60"/>
                  <a:gd name="T13" fmla="*/ 44 h 60"/>
                  <a:gd name="T14" fmla="*/ 60 w 60"/>
                  <a:gd name="T15" fmla="*/ 22 h 60"/>
                  <a:gd name="T16" fmla="*/ 38 w 60"/>
                  <a:gd name="T17" fmla="*/ 0 h 60"/>
                  <a:gd name="T18" fmla="*/ 38 w 60"/>
                  <a:gd name="T19" fmla="*/ 36 h 60"/>
                  <a:gd name="T20" fmla="*/ 24 w 60"/>
                  <a:gd name="T21" fmla="*/ 22 h 60"/>
                  <a:gd name="T22" fmla="*/ 38 w 60"/>
                  <a:gd name="T23" fmla="*/ 8 h 60"/>
                  <a:gd name="T24" fmla="*/ 52 w 60"/>
                  <a:gd name="T25" fmla="*/ 22 h 60"/>
                  <a:gd name="T26" fmla="*/ 38 w 60"/>
                  <a:gd name="T2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38" y="0"/>
                    </a:moveTo>
                    <a:cubicBezTo>
                      <a:pt x="26" y="0"/>
                      <a:pt x="16" y="10"/>
                      <a:pt x="16" y="22"/>
                    </a:cubicBezTo>
                    <a:cubicBezTo>
                      <a:pt x="16" y="27"/>
                      <a:pt x="17" y="31"/>
                      <a:pt x="20" y="35"/>
                    </a:cubicBezTo>
                    <a:cubicBezTo>
                      <a:pt x="0" y="54"/>
                      <a:pt x="0" y="54"/>
                      <a:pt x="0" y="54"/>
                    </a:cubicBezTo>
                    <a:cubicBezTo>
                      <a:pt x="6" y="60"/>
                      <a:pt x="6" y="60"/>
                      <a:pt x="6" y="60"/>
                    </a:cubicBezTo>
                    <a:cubicBezTo>
                      <a:pt x="26" y="40"/>
                      <a:pt x="26" y="40"/>
                      <a:pt x="26" y="40"/>
                    </a:cubicBezTo>
                    <a:cubicBezTo>
                      <a:pt x="29" y="43"/>
                      <a:pt x="33" y="44"/>
                      <a:pt x="38" y="44"/>
                    </a:cubicBezTo>
                    <a:cubicBezTo>
                      <a:pt x="50" y="44"/>
                      <a:pt x="60" y="34"/>
                      <a:pt x="60" y="22"/>
                    </a:cubicBezTo>
                    <a:cubicBezTo>
                      <a:pt x="60" y="10"/>
                      <a:pt x="50" y="0"/>
                      <a:pt x="38" y="0"/>
                    </a:cubicBezTo>
                    <a:close/>
                    <a:moveTo>
                      <a:pt x="38" y="36"/>
                    </a:moveTo>
                    <a:cubicBezTo>
                      <a:pt x="30" y="36"/>
                      <a:pt x="24" y="30"/>
                      <a:pt x="24" y="22"/>
                    </a:cubicBezTo>
                    <a:cubicBezTo>
                      <a:pt x="24" y="14"/>
                      <a:pt x="30" y="8"/>
                      <a:pt x="38" y="8"/>
                    </a:cubicBezTo>
                    <a:cubicBezTo>
                      <a:pt x="46" y="8"/>
                      <a:pt x="52" y="14"/>
                      <a:pt x="52" y="22"/>
                    </a:cubicBezTo>
                    <a:cubicBezTo>
                      <a:pt x="52" y="30"/>
                      <a:pt x="46" y="36"/>
                      <a:pt x="38" y="36"/>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sp>
            <p:nvSpPr>
              <p:cNvPr id="133" name="Freeform 1091">
                <a:extLst>
                  <a:ext uri="{FF2B5EF4-FFF2-40B4-BE49-F238E27FC236}">
                    <a16:creationId xmlns:a16="http://schemas.microsoft.com/office/drawing/2014/main" id="{1A809A8A-D7D0-4B77-AC42-89CDB27C1B5F}"/>
                  </a:ext>
                </a:extLst>
              </p:cNvPr>
              <p:cNvSpPr>
                <a:spLocks/>
              </p:cNvSpPr>
              <p:nvPr/>
            </p:nvSpPr>
            <p:spPr bwMode="auto">
              <a:xfrm>
                <a:off x="5790767" y="1825870"/>
                <a:ext cx="31850" cy="79627"/>
              </a:xfrm>
              <a:custGeom>
                <a:avLst/>
                <a:gdLst>
                  <a:gd name="T0" fmla="*/ 0 w 8"/>
                  <a:gd name="T1" fmla="*/ 0 h 19"/>
                  <a:gd name="T2" fmla="*/ 0 w 8"/>
                  <a:gd name="T3" fmla="*/ 19 h 19"/>
                  <a:gd name="T4" fmla="*/ 8 w 8"/>
                  <a:gd name="T5" fmla="*/ 10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0" y="19"/>
                      <a:pt x="0" y="19"/>
                      <a:pt x="0" y="19"/>
                    </a:cubicBezTo>
                    <a:cubicBezTo>
                      <a:pt x="2" y="16"/>
                      <a:pt x="5" y="13"/>
                      <a:pt x="8" y="10"/>
                    </a:cubicBezTo>
                    <a:cubicBezTo>
                      <a:pt x="8" y="0"/>
                      <a:pt x="8" y="0"/>
                      <a:pt x="8"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3" name="Title 2">
            <a:extLst>
              <a:ext uri="{FF2B5EF4-FFF2-40B4-BE49-F238E27FC236}">
                <a16:creationId xmlns:a16="http://schemas.microsoft.com/office/drawing/2014/main" id="{07D8C237-E936-4330-A9F1-54C25FB160C4}"/>
              </a:ext>
            </a:extLst>
          </p:cNvPr>
          <p:cNvSpPr>
            <a:spLocks noGrp="1"/>
          </p:cNvSpPr>
          <p:nvPr>
            <p:ph type="title"/>
          </p:nvPr>
        </p:nvSpPr>
        <p:spPr>
          <a:xfrm>
            <a:off x="588263" y="457200"/>
            <a:ext cx="11018520" cy="553998"/>
          </a:xfrm>
        </p:spPr>
        <p:txBody>
          <a:bodyPr/>
          <a:lstStyle/>
          <a:p>
            <a:r>
              <a:rPr lang="en-US" dirty="0"/>
              <a:t>VM configuration options</a:t>
            </a:r>
          </a:p>
        </p:txBody>
      </p:sp>
    </p:spTree>
    <p:extLst>
      <p:ext uri="{BB962C8B-B14F-4D97-AF65-F5344CB8AC3E}">
        <p14:creationId xmlns:p14="http://schemas.microsoft.com/office/powerpoint/2010/main" val="6749142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descr="The diagram depicts virtual machine categories.">
            <a:extLst>
              <a:ext uri="{FF2B5EF4-FFF2-40B4-BE49-F238E27FC236}">
                <a16:creationId xmlns:a16="http://schemas.microsoft.com/office/drawing/2014/main" id="{4FEC4257-4AA8-4625-A432-C834E27F1E1C}"/>
              </a:ext>
              <a:ext uri="{C183D7F6-B498-43B3-948B-1728B52AA6E4}">
                <adec:decorative xmlns:adec="http://schemas.microsoft.com/office/drawing/2017/decorative" val="1"/>
              </a:ext>
            </a:extLst>
          </p:cNvPr>
          <p:cNvGrpSpPr/>
          <p:nvPr/>
        </p:nvGrpSpPr>
        <p:grpSpPr>
          <a:xfrm>
            <a:off x="581499" y="1673587"/>
            <a:ext cx="7438551" cy="4307596"/>
            <a:chOff x="581499" y="1673587"/>
            <a:chExt cx="8400576" cy="4307596"/>
          </a:xfrm>
        </p:grpSpPr>
        <p:sp>
          <p:nvSpPr>
            <p:cNvPr id="12" name="Freeform 5">
              <a:extLst>
                <a:ext uri="{FF2B5EF4-FFF2-40B4-BE49-F238E27FC236}">
                  <a16:creationId xmlns:a16="http://schemas.microsoft.com/office/drawing/2014/main" id="{5EABE22C-D676-49A0-BF01-5D52BB696677}"/>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96" name="Freeform 5">
              <a:extLst>
                <a:ext uri="{FF2B5EF4-FFF2-40B4-BE49-F238E27FC236}">
                  <a16:creationId xmlns:a16="http://schemas.microsoft.com/office/drawing/2014/main" id="{79123552-EFCF-43B3-A139-23E18EFD192C}"/>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852A9BB4-BA6D-423B-9B7A-AE3CBF7E2A33}"/>
              </a:ext>
            </a:extLst>
          </p:cNvPr>
          <p:cNvSpPr>
            <a:spLocks noGrp="1"/>
          </p:cNvSpPr>
          <p:nvPr>
            <p:ph type="title"/>
          </p:nvPr>
        </p:nvSpPr>
        <p:spPr/>
        <p:txBody>
          <a:bodyPr/>
          <a:lstStyle/>
          <a:p>
            <a:r>
              <a:rPr lang="en-US" dirty="0"/>
              <a:t>VM categories</a:t>
            </a:r>
          </a:p>
        </p:txBody>
      </p:sp>
      <p:sp>
        <p:nvSpPr>
          <p:cNvPr id="13" name="TextBox 12" descr="The diagram depicts virtual machine categories.">
            <a:extLst>
              <a:ext uri="{FF2B5EF4-FFF2-40B4-BE49-F238E27FC236}">
                <a16:creationId xmlns:a16="http://schemas.microsoft.com/office/drawing/2014/main" id="{F7061BDD-0985-41CC-896D-E23CF023B5DC}"/>
              </a:ext>
            </a:extLst>
          </p:cNvPr>
          <p:cNvSpPr txBox="1"/>
          <p:nvPr/>
        </p:nvSpPr>
        <p:spPr>
          <a:xfrm>
            <a:off x="3302758" y="1528550"/>
            <a:ext cx="2238233" cy="304699"/>
          </a:xfrm>
          <a:prstGeom prst="rect">
            <a:avLst/>
          </a:prstGeom>
          <a:solidFill>
            <a:srgbClr val="FFFFFF"/>
          </a:solidFill>
        </p:spPr>
        <p:txBody>
          <a:bodyPr wrap="square" lIns="0" tIns="0" rIns="0" bIns="0" rtlCol="0">
            <a:spAutoFit/>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2200" b="1"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Virtual machines</a:t>
            </a:r>
          </a:p>
        </p:txBody>
      </p:sp>
      <p:sp>
        <p:nvSpPr>
          <p:cNvPr id="182" name="Oval 181" descr="The diagram depicts virtual machine categories.">
            <a:extLst>
              <a:ext uri="{FF2B5EF4-FFF2-40B4-BE49-F238E27FC236}">
                <a16:creationId xmlns:a16="http://schemas.microsoft.com/office/drawing/2014/main" id="{C8C4B042-185C-4A69-8855-641A18810598}"/>
              </a:ext>
              <a:ext uri="{C183D7F6-B498-43B3-948B-1728B52AA6E4}">
                <adec:decorative xmlns:adec="http://schemas.microsoft.com/office/drawing/2017/decorative" val="1"/>
              </a:ext>
            </a:extLst>
          </p:cNvPr>
          <p:cNvSpPr/>
          <p:nvPr/>
        </p:nvSpPr>
        <p:spPr bwMode="auto">
          <a:xfrm>
            <a:off x="964859" y="2095618"/>
            <a:ext cx="875079" cy="84930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199" name="Oval 198" descr="The diagram depicts virtual machine categories.">
            <a:extLst>
              <a:ext uri="{FF2B5EF4-FFF2-40B4-BE49-F238E27FC236}">
                <a16:creationId xmlns:a16="http://schemas.microsoft.com/office/drawing/2014/main" id="{CDE2CB00-1967-4A79-9790-4F1AD03D1544}"/>
              </a:ext>
              <a:ext uri="{C183D7F6-B498-43B3-948B-1728B52AA6E4}">
                <adec:decorative xmlns:adec="http://schemas.microsoft.com/office/drawing/2017/decorative" val="1"/>
              </a:ext>
            </a:extLst>
          </p:cNvPr>
          <p:cNvSpPr/>
          <p:nvPr/>
        </p:nvSpPr>
        <p:spPr bwMode="auto">
          <a:xfrm>
            <a:off x="2899804" y="2095618"/>
            <a:ext cx="875079"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202" name="Oval 201" descr="The diagram depicts virtual machine categories.">
            <a:extLst>
              <a:ext uri="{FF2B5EF4-FFF2-40B4-BE49-F238E27FC236}">
                <a16:creationId xmlns:a16="http://schemas.microsoft.com/office/drawing/2014/main" id="{88EFF703-2685-4075-9A82-D7A73F4CF09F}"/>
              </a:ext>
              <a:ext uri="{C183D7F6-B498-43B3-948B-1728B52AA6E4}">
                <adec:decorative xmlns:adec="http://schemas.microsoft.com/office/drawing/2017/decorative" val="1"/>
              </a:ext>
            </a:extLst>
          </p:cNvPr>
          <p:cNvSpPr/>
          <p:nvPr/>
        </p:nvSpPr>
        <p:spPr bwMode="auto">
          <a:xfrm>
            <a:off x="4741162" y="2095617"/>
            <a:ext cx="875080" cy="84931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205" name="Oval 204" descr="The diagram depicts virtual machine categories.">
            <a:extLst>
              <a:ext uri="{FF2B5EF4-FFF2-40B4-BE49-F238E27FC236}">
                <a16:creationId xmlns:a16="http://schemas.microsoft.com/office/drawing/2014/main" id="{2307D194-5F6F-4D93-A8B1-E8B3671512A1}"/>
              </a:ext>
              <a:ext uri="{C183D7F6-B498-43B3-948B-1728B52AA6E4}">
                <adec:decorative xmlns:adec="http://schemas.microsoft.com/office/drawing/2017/decorative" val="1"/>
              </a:ext>
            </a:extLst>
          </p:cNvPr>
          <p:cNvSpPr/>
          <p:nvPr/>
        </p:nvSpPr>
        <p:spPr bwMode="auto">
          <a:xfrm>
            <a:off x="6546072" y="2095618"/>
            <a:ext cx="875080"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206" name="binary" descr="The diagram depicts virtual machine categories.">
            <a:extLst>
              <a:ext uri="{FF2B5EF4-FFF2-40B4-BE49-F238E27FC236}">
                <a16:creationId xmlns:a16="http://schemas.microsoft.com/office/drawing/2014/main" id="{AA2638CC-5C7C-46E7-9362-A3264B18CB03}"/>
              </a:ext>
              <a:ext uri="{C183D7F6-B498-43B3-948B-1728B52AA6E4}">
                <adec:decorative xmlns:adec="http://schemas.microsoft.com/office/drawing/2017/decorative" val="1"/>
              </a:ext>
            </a:extLst>
          </p:cNvPr>
          <p:cNvSpPr>
            <a:spLocks noChangeAspect="1" noEditPoints="1"/>
          </p:cNvSpPr>
          <p:nvPr/>
        </p:nvSpPr>
        <p:spPr bwMode="auto">
          <a:xfrm>
            <a:off x="6810409" y="2375116"/>
            <a:ext cx="346406" cy="29031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Semibold"/>
              <a:ea typeface="+mn-ea"/>
              <a:cs typeface="+mn-cs"/>
            </a:endParaRPr>
          </a:p>
        </p:txBody>
      </p:sp>
      <p:sp>
        <p:nvSpPr>
          <p:cNvPr id="217" name="Oval 216" descr="The diagram depicts virtual machine categories.">
            <a:extLst>
              <a:ext uri="{FF2B5EF4-FFF2-40B4-BE49-F238E27FC236}">
                <a16:creationId xmlns:a16="http://schemas.microsoft.com/office/drawing/2014/main" id="{4C2AEDF8-AAD5-4583-A246-AF04A8B198D8}"/>
              </a:ext>
              <a:ext uri="{C183D7F6-B498-43B3-948B-1728B52AA6E4}">
                <adec:decorative xmlns:adec="http://schemas.microsoft.com/office/drawing/2017/decorative" val="1"/>
              </a:ext>
            </a:extLst>
          </p:cNvPr>
          <p:cNvSpPr/>
          <p:nvPr/>
        </p:nvSpPr>
        <p:spPr bwMode="auto">
          <a:xfrm>
            <a:off x="970014" y="4196757"/>
            <a:ext cx="864768" cy="87396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0" name="Oval 219" descr="The diagram depicts virtual machine categories.">
            <a:extLst>
              <a:ext uri="{FF2B5EF4-FFF2-40B4-BE49-F238E27FC236}">
                <a16:creationId xmlns:a16="http://schemas.microsoft.com/office/drawing/2014/main" id="{09DE8E80-5B97-4A25-9BCD-12779724F9F2}"/>
              </a:ext>
              <a:ext uri="{C183D7F6-B498-43B3-948B-1728B52AA6E4}">
                <adec:decorative xmlns:adec="http://schemas.microsoft.com/office/drawing/2017/decorative" val="1"/>
              </a:ext>
            </a:extLst>
          </p:cNvPr>
          <p:cNvSpPr/>
          <p:nvPr/>
        </p:nvSpPr>
        <p:spPr bwMode="auto">
          <a:xfrm>
            <a:off x="2904959"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3" name="Oval 222" descr="The diagram depicts virtual machine categories.">
            <a:extLst>
              <a:ext uri="{FF2B5EF4-FFF2-40B4-BE49-F238E27FC236}">
                <a16:creationId xmlns:a16="http://schemas.microsoft.com/office/drawing/2014/main" id="{4FEF5459-3AC8-4339-AF3E-9C1C471FFAD8}"/>
              </a:ext>
              <a:ext uri="{C183D7F6-B498-43B3-948B-1728B52AA6E4}">
                <adec:decorative xmlns:adec="http://schemas.microsoft.com/office/drawing/2017/decorative" val="1"/>
              </a:ext>
            </a:extLst>
          </p:cNvPr>
          <p:cNvSpPr/>
          <p:nvPr/>
        </p:nvSpPr>
        <p:spPr bwMode="auto">
          <a:xfrm>
            <a:off x="474631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6" name="Oval 225" descr="The diagram depicts virtual machine categories.">
            <a:extLst>
              <a:ext uri="{FF2B5EF4-FFF2-40B4-BE49-F238E27FC236}">
                <a16:creationId xmlns:a16="http://schemas.microsoft.com/office/drawing/2014/main" id="{4108F330-EFB8-49E4-A94E-F117016FA345}"/>
              </a:ext>
              <a:ext uri="{C183D7F6-B498-43B3-948B-1728B52AA6E4}">
                <adec:decorative xmlns:adec="http://schemas.microsoft.com/office/drawing/2017/decorative" val="1"/>
              </a:ext>
            </a:extLst>
          </p:cNvPr>
          <p:cNvSpPr/>
          <p:nvPr/>
        </p:nvSpPr>
        <p:spPr bwMode="auto">
          <a:xfrm>
            <a:off x="655122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4" name="Group 3" descr="SAP icon and CRAY icon">
            <a:extLst>
              <a:ext uri="{FF2B5EF4-FFF2-40B4-BE49-F238E27FC236}">
                <a16:creationId xmlns:a16="http://schemas.microsoft.com/office/drawing/2014/main" id="{83FA3D50-B662-4CBB-9851-27AB3E69C888}"/>
              </a:ext>
            </a:extLst>
          </p:cNvPr>
          <p:cNvGrpSpPr/>
          <p:nvPr/>
        </p:nvGrpSpPr>
        <p:grpSpPr>
          <a:xfrm>
            <a:off x="8620526" y="1568536"/>
            <a:ext cx="2961566" cy="4412648"/>
            <a:chOff x="8620526" y="1568536"/>
            <a:chExt cx="2961566" cy="4412648"/>
          </a:xfrm>
        </p:grpSpPr>
        <p:grpSp>
          <p:nvGrpSpPr>
            <p:cNvPr id="126" name="Group 125">
              <a:extLst>
                <a:ext uri="{FF2B5EF4-FFF2-40B4-BE49-F238E27FC236}">
                  <a16:creationId xmlns:a16="http://schemas.microsoft.com/office/drawing/2014/main" id="{B792791E-FF6F-4A9D-9664-22CDE5A73EFD}"/>
                </a:ext>
              </a:extLst>
            </p:cNvPr>
            <p:cNvGrpSpPr/>
            <p:nvPr/>
          </p:nvGrpSpPr>
          <p:grpSpPr>
            <a:xfrm>
              <a:off x="8620526" y="1673588"/>
              <a:ext cx="2961566" cy="4307596"/>
              <a:chOff x="581499" y="1673587"/>
              <a:chExt cx="8400576" cy="4307596"/>
            </a:xfrm>
          </p:grpSpPr>
          <p:sp>
            <p:nvSpPr>
              <p:cNvPr id="137" name="Freeform 5">
                <a:extLst>
                  <a:ext uri="{FF2B5EF4-FFF2-40B4-BE49-F238E27FC236}">
                    <a16:creationId xmlns:a16="http://schemas.microsoft.com/office/drawing/2014/main" id="{61F8F507-2296-4A5E-9579-E689162004CA}"/>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38" name="Freeform 5">
                <a:extLst>
                  <a:ext uri="{FF2B5EF4-FFF2-40B4-BE49-F238E27FC236}">
                    <a16:creationId xmlns:a16="http://schemas.microsoft.com/office/drawing/2014/main" id="{97360281-F8E6-4C87-92BF-CCB6E70A8A7B}"/>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139" name="TextBox 138">
              <a:extLst>
                <a:ext uri="{FF2B5EF4-FFF2-40B4-BE49-F238E27FC236}">
                  <a16:creationId xmlns:a16="http://schemas.microsoft.com/office/drawing/2014/main" id="{6BA09AB4-A77E-4B0C-9BE0-C27D9576F290}"/>
                </a:ext>
              </a:extLst>
            </p:cNvPr>
            <p:cNvSpPr txBox="1"/>
            <p:nvPr/>
          </p:nvSpPr>
          <p:spPr>
            <a:xfrm>
              <a:off x="9017211" y="1568536"/>
              <a:ext cx="2214019" cy="304699"/>
            </a:xfrm>
            <a:prstGeom prst="rect">
              <a:avLst/>
            </a:prstGeom>
            <a:solidFill>
              <a:srgbClr val="FFFFFF"/>
            </a:solidFill>
          </p:spPr>
          <p:txBody>
            <a:bodyPr wrap="square" lIns="0" tIns="0" rIns="0" bIns="0" rtlCol="0">
              <a:spAutoFit/>
            </a:bodyPr>
            <a:lstStyle>
              <a:defPPr>
                <a:defRPr lang="en-US"/>
              </a:defPPr>
              <a:lvl1pPr algn="ctr">
                <a:defRPr sz="1600" spc="300">
                  <a:gradFill>
                    <a:gsLst>
                      <a:gs pos="2917">
                        <a:schemeClr val="tx1"/>
                      </a:gs>
                      <a:gs pos="30000">
                        <a:schemeClr val="tx1"/>
                      </a:gs>
                    </a:gsLst>
                    <a:lin ang="5400000" scaled="0"/>
                  </a:gradFill>
                  <a:latin typeface="+mj-lt"/>
                </a:defRPr>
              </a:lvl1pPr>
            </a:lstStyle>
            <a:p>
              <a:pPr defTabSz="896215" fontAlgn="base">
                <a:lnSpc>
                  <a:spcPct val="90000"/>
                </a:lnSpc>
                <a:spcBef>
                  <a:spcPct val="0"/>
                </a:spcBef>
                <a:spcAft>
                  <a:spcPts val="588"/>
                </a:spcAft>
                <a:defRPr/>
              </a:pPr>
              <a:r>
                <a:rPr lang="en-US" sz="2200" b="1" spc="0" dirty="0">
                  <a:gradFill>
                    <a:gsLst>
                      <a:gs pos="2917">
                        <a:srgbClr val="2C292A"/>
                      </a:gs>
                      <a:gs pos="30000">
                        <a:srgbClr val="2C292A"/>
                      </a:gs>
                    </a:gsLst>
                    <a:lin ang="5400000" scaled="0"/>
                  </a:gradFill>
                  <a:latin typeface="Segoe Semibold" panose="020B0702040504020203" pitchFamily="34" charset="0"/>
                </a:rPr>
                <a:t>Purpose built</a:t>
              </a:r>
            </a:p>
          </p:txBody>
        </p:sp>
        <p:grpSp>
          <p:nvGrpSpPr>
            <p:cNvPr id="3" name="Group 2">
              <a:extLst>
                <a:ext uri="{FF2B5EF4-FFF2-40B4-BE49-F238E27FC236}">
                  <a16:creationId xmlns:a16="http://schemas.microsoft.com/office/drawing/2014/main" id="{2A116113-67FA-4C11-969C-FB615635E31C}"/>
                </a:ext>
              </a:extLst>
            </p:cNvPr>
            <p:cNvGrpSpPr/>
            <p:nvPr/>
          </p:nvGrpSpPr>
          <p:grpSpPr>
            <a:xfrm>
              <a:off x="8815435" y="2609766"/>
              <a:ext cx="2694891" cy="2450064"/>
              <a:chOff x="8066691" y="2498967"/>
              <a:chExt cx="3872047" cy="3520279"/>
            </a:xfrm>
          </p:grpSpPr>
          <p:sp>
            <p:nvSpPr>
              <p:cNvPr id="66" name="TextBox 65">
                <a:extLst>
                  <a:ext uri="{FF2B5EF4-FFF2-40B4-BE49-F238E27FC236}">
                    <a16:creationId xmlns:a16="http://schemas.microsoft.com/office/drawing/2014/main" id="{3462FEFD-3853-4D6F-BD14-39C59062D295}"/>
                  </a:ext>
                </a:extLst>
              </p:cNvPr>
              <p:cNvSpPr txBox="1"/>
              <p:nvPr/>
            </p:nvSpPr>
            <p:spPr>
              <a:xfrm>
                <a:off x="10592710" y="3490183"/>
                <a:ext cx="93" cy="397995"/>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2000" b="1" i="0" u="none" strike="noStrike" kern="1200" cap="none" spc="0" normalizeH="0" baseline="0" noProof="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endParaRPr>
              </a:p>
            </p:txBody>
          </p:sp>
          <p:pic>
            <p:nvPicPr>
              <p:cNvPr id="67" name="Picture 66">
                <a:extLst>
                  <a:ext uri="{FF2B5EF4-FFF2-40B4-BE49-F238E27FC236}">
                    <a16:creationId xmlns:a16="http://schemas.microsoft.com/office/drawing/2014/main" id="{6C1E2537-E173-4236-B5DB-CEFCD8AB8D76}"/>
                  </a:ext>
                </a:extLst>
              </p:cNvPr>
              <p:cNvPicPr>
                <a:picLocks noChangeAspect="1"/>
              </p:cNvPicPr>
              <p:nvPr/>
            </p:nvPicPr>
            <p:blipFill>
              <a:blip r:embed="rId3"/>
              <a:stretch>
                <a:fillRect/>
              </a:stretch>
            </p:blipFill>
            <p:spPr>
              <a:xfrm>
                <a:off x="8893759" y="2498967"/>
                <a:ext cx="2341549" cy="1087503"/>
              </a:xfrm>
              <a:prstGeom prst="rect">
                <a:avLst/>
              </a:prstGeom>
            </p:spPr>
          </p:pic>
          <p:pic>
            <p:nvPicPr>
              <p:cNvPr id="68" name="Picture 67">
                <a:extLst>
                  <a:ext uri="{FF2B5EF4-FFF2-40B4-BE49-F238E27FC236}">
                    <a16:creationId xmlns:a16="http://schemas.microsoft.com/office/drawing/2014/main" id="{DC9C1220-2A91-420B-A8AA-CDD14085856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66691" y="5407870"/>
                <a:ext cx="3872047" cy="611376"/>
              </a:xfrm>
              <a:prstGeom prst="rect">
                <a:avLst/>
              </a:prstGeom>
            </p:spPr>
          </p:pic>
        </p:grpSp>
      </p:grpSp>
      <p:sp>
        <p:nvSpPr>
          <p:cNvPr id="230" name="Rectangle 229" descr="The diagram depicts virtual machine categories.">
            <a:extLst>
              <a:ext uri="{FF2B5EF4-FFF2-40B4-BE49-F238E27FC236}">
                <a16:creationId xmlns:a16="http://schemas.microsoft.com/office/drawing/2014/main" id="{3BD9567A-AF37-4586-ACDE-AD171DA5AEAD}"/>
              </a:ext>
            </a:extLst>
          </p:cNvPr>
          <p:cNvSpPr/>
          <p:nvPr/>
        </p:nvSpPr>
        <p:spPr bwMode="auto">
          <a:xfrm>
            <a:off x="725484" y="5285364"/>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Memory optimized</a:t>
            </a:r>
          </a:p>
        </p:txBody>
      </p:sp>
      <p:sp>
        <p:nvSpPr>
          <p:cNvPr id="233" name="Rectangle 232" descr="The diagram depicts virtual machine categories.">
            <a:extLst>
              <a:ext uri="{FF2B5EF4-FFF2-40B4-BE49-F238E27FC236}">
                <a16:creationId xmlns:a16="http://schemas.microsoft.com/office/drawing/2014/main" id="{F743878F-0F8C-4762-81B9-2E542ACEA7A0}"/>
              </a:ext>
            </a:extLst>
          </p:cNvPr>
          <p:cNvSpPr/>
          <p:nvPr/>
        </p:nvSpPr>
        <p:spPr bwMode="auto">
          <a:xfrm>
            <a:off x="2660429" y="5274726"/>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GPU accelerated</a:t>
            </a:r>
          </a:p>
        </p:txBody>
      </p:sp>
      <p:sp>
        <p:nvSpPr>
          <p:cNvPr id="236" name="Rectangle 235" descr="The diagram depicts virtual machine categories.">
            <a:extLst>
              <a:ext uri="{FF2B5EF4-FFF2-40B4-BE49-F238E27FC236}">
                <a16:creationId xmlns:a16="http://schemas.microsoft.com/office/drawing/2014/main" id="{E63F0DCA-1F2F-419A-A934-14129431CDEE}"/>
              </a:ext>
            </a:extLst>
          </p:cNvPr>
          <p:cNvSpPr/>
          <p:nvPr/>
        </p:nvSpPr>
        <p:spPr bwMode="auto">
          <a:xfrm>
            <a:off x="4372879" y="5270036"/>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High performance computing</a:t>
            </a:r>
          </a:p>
        </p:txBody>
      </p:sp>
      <p:sp>
        <p:nvSpPr>
          <p:cNvPr id="240" name="Rectangle 239" descr="The diagram depicts virtual machine categories.">
            <a:extLst>
              <a:ext uri="{FF2B5EF4-FFF2-40B4-BE49-F238E27FC236}">
                <a16:creationId xmlns:a16="http://schemas.microsoft.com/office/drawing/2014/main" id="{F096AD36-E431-460E-B634-21A04B1C4870}"/>
              </a:ext>
            </a:extLst>
          </p:cNvPr>
          <p:cNvSpPr/>
          <p:nvPr/>
        </p:nvSpPr>
        <p:spPr bwMode="auto">
          <a:xfrm>
            <a:off x="6307516" y="5257732"/>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Storage optimized</a:t>
            </a:r>
          </a:p>
        </p:txBody>
      </p:sp>
      <p:sp>
        <p:nvSpPr>
          <p:cNvPr id="174" name="Rectangle 173" descr="The diagram depicts virtual machine categories.">
            <a:extLst>
              <a:ext uri="{FF2B5EF4-FFF2-40B4-BE49-F238E27FC236}">
                <a16:creationId xmlns:a16="http://schemas.microsoft.com/office/drawing/2014/main" id="{2E9F4F1E-19BD-4EEF-9142-CA19530D067E}"/>
              </a:ext>
            </a:extLst>
          </p:cNvPr>
          <p:cNvSpPr/>
          <p:nvPr/>
        </p:nvSpPr>
        <p:spPr bwMode="auto">
          <a:xfrm>
            <a:off x="725484" y="3166031"/>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Entry level</a:t>
            </a:r>
          </a:p>
        </p:txBody>
      </p:sp>
      <p:sp>
        <p:nvSpPr>
          <p:cNvPr id="209" name="Rectangle 208" descr="The diagram depicts virtual machine categories.">
            <a:extLst>
              <a:ext uri="{FF2B5EF4-FFF2-40B4-BE49-F238E27FC236}">
                <a16:creationId xmlns:a16="http://schemas.microsoft.com/office/drawing/2014/main" id="{A134E022-E114-46E7-AD8C-6ECA930D8707}"/>
              </a:ext>
            </a:extLst>
          </p:cNvPr>
          <p:cNvSpPr/>
          <p:nvPr/>
        </p:nvSpPr>
        <p:spPr bwMode="auto">
          <a:xfrm>
            <a:off x="2660429" y="3155393"/>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Burstable</a:t>
            </a:r>
          </a:p>
        </p:txBody>
      </p:sp>
      <p:sp>
        <p:nvSpPr>
          <p:cNvPr id="212" name="Rectangle 211" descr="The diagram depicts virtual machine categories.">
            <a:extLst>
              <a:ext uri="{FF2B5EF4-FFF2-40B4-BE49-F238E27FC236}">
                <a16:creationId xmlns:a16="http://schemas.microsoft.com/office/drawing/2014/main" id="{3B1C422C-C8BB-41C8-9898-87C16CCA7A67}"/>
              </a:ext>
            </a:extLst>
          </p:cNvPr>
          <p:cNvSpPr/>
          <p:nvPr/>
        </p:nvSpPr>
        <p:spPr bwMode="auto">
          <a:xfrm>
            <a:off x="4372879" y="3150703"/>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General purpose</a:t>
            </a:r>
          </a:p>
        </p:txBody>
      </p:sp>
      <p:sp>
        <p:nvSpPr>
          <p:cNvPr id="215" name="Rectangle 214" descr="The diagram depicts virtual machine categories.">
            <a:extLst>
              <a:ext uri="{FF2B5EF4-FFF2-40B4-BE49-F238E27FC236}">
                <a16:creationId xmlns:a16="http://schemas.microsoft.com/office/drawing/2014/main" id="{ED8C44DF-2D07-499D-9745-2AF0C97EBA94}"/>
              </a:ext>
            </a:extLst>
          </p:cNvPr>
          <p:cNvSpPr/>
          <p:nvPr/>
        </p:nvSpPr>
        <p:spPr bwMode="auto">
          <a:xfrm>
            <a:off x="6307516" y="3138399"/>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a:ln>
                  <a:noFill/>
                </a:ln>
                <a:gradFill>
                  <a:gsLst>
                    <a:gs pos="2917">
                      <a:srgbClr val="2C292A"/>
                    </a:gs>
                    <a:gs pos="30000">
                      <a:srgbClr val="2C292A"/>
                    </a:gs>
                  </a:gsLst>
                  <a:lin ang="5400000" scaled="0"/>
                </a:gradFill>
                <a:effectLst/>
                <a:uLnTx/>
                <a:uFillTx/>
                <a:latin typeface="Segoe Semibold" panose="020B0702040504020203" pitchFamily="34" charset="0"/>
              </a:rPr>
              <a:t>Compute intensive</a:t>
            </a:r>
          </a:p>
        </p:txBody>
      </p:sp>
      <p:grpSp>
        <p:nvGrpSpPr>
          <p:cNvPr id="8" name="Group 7" descr="The diagram depicts virtual machine categories.">
            <a:extLst>
              <a:ext uri="{FF2B5EF4-FFF2-40B4-BE49-F238E27FC236}">
                <a16:creationId xmlns:a16="http://schemas.microsoft.com/office/drawing/2014/main" id="{3ABEFCDD-9E41-4087-B45E-95D1537BA39C}"/>
              </a:ext>
              <a:ext uri="{C183D7F6-B498-43B3-948B-1728B52AA6E4}">
                <adec:decorative xmlns:adec="http://schemas.microsoft.com/office/drawing/2017/decorative" val="1"/>
              </a:ext>
            </a:extLst>
          </p:cNvPr>
          <p:cNvGrpSpPr>
            <a:grpSpLocks noChangeAspect="1"/>
          </p:cNvGrpSpPr>
          <p:nvPr/>
        </p:nvGrpSpPr>
        <p:grpSpPr>
          <a:xfrm>
            <a:off x="1228494" y="4459837"/>
            <a:ext cx="347809" cy="347809"/>
            <a:chOff x="8615684" y="2318708"/>
            <a:chExt cx="1371600" cy="1371600"/>
          </a:xfrm>
          <a:solidFill>
            <a:schemeClr val="tx1">
              <a:lumMod val="90000"/>
              <a:lumOff val="10000"/>
            </a:schemeClr>
          </a:solidFill>
        </p:grpSpPr>
        <p:grpSp>
          <p:nvGrpSpPr>
            <p:cNvPr id="52" name="Group 51">
              <a:extLst>
                <a:ext uri="{FF2B5EF4-FFF2-40B4-BE49-F238E27FC236}">
                  <a16:creationId xmlns:a16="http://schemas.microsoft.com/office/drawing/2014/main" id="{BDDDC3C1-7E0B-4542-A392-FF96C3FDDB1C}"/>
                </a:ext>
              </a:extLst>
            </p:cNvPr>
            <p:cNvGrpSpPr/>
            <p:nvPr/>
          </p:nvGrpSpPr>
          <p:grpSpPr>
            <a:xfrm>
              <a:off x="8972158" y="2318708"/>
              <a:ext cx="653575" cy="1371600"/>
              <a:chOff x="8972158" y="2318708"/>
              <a:chExt cx="653575" cy="1371600"/>
            </a:xfrm>
            <a:grpFill/>
          </p:grpSpPr>
          <p:sp>
            <p:nvSpPr>
              <p:cNvPr id="53" name="Rectangle: Rounded Corners 52">
                <a:extLst>
                  <a:ext uri="{FF2B5EF4-FFF2-40B4-BE49-F238E27FC236}">
                    <a16:creationId xmlns:a16="http://schemas.microsoft.com/office/drawing/2014/main" id="{7701ED2B-A4B0-4EA2-A826-9E41DF971FBC}"/>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D199CBE4-DB25-4DE2-A975-1EBD146E16C2}"/>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DE21A90E-61FA-4653-B603-8E8D7DEFBB14}"/>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51B9B0A2-F0C3-4D4D-942C-C01C30F27856}"/>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Rounded Corners 56">
                <a:extLst>
                  <a:ext uri="{FF2B5EF4-FFF2-40B4-BE49-F238E27FC236}">
                    <a16:creationId xmlns:a16="http://schemas.microsoft.com/office/drawing/2014/main" id="{27FAE8BA-B0F8-41A2-B3FA-3DAA95873E4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C6D979FA-3718-46FC-8B3B-8DDFED957B8B}"/>
                </a:ext>
              </a:extLst>
            </p:cNvPr>
            <p:cNvGrpSpPr/>
            <p:nvPr/>
          </p:nvGrpSpPr>
          <p:grpSpPr>
            <a:xfrm rot="16200000">
              <a:off x="8974696" y="2299629"/>
              <a:ext cx="653575" cy="1371600"/>
              <a:chOff x="8746253" y="2318708"/>
              <a:chExt cx="653575" cy="1371600"/>
            </a:xfrm>
            <a:grpFill/>
          </p:grpSpPr>
          <p:sp>
            <p:nvSpPr>
              <p:cNvPr id="59" name="Rectangle: Rounded Corners 58">
                <a:extLst>
                  <a:ext uri="{FF2B5EF4-FFF2-40B4-BE49-F238E27FC236}">
                    <a16:creationId xmlns:a16="http://schemas.microsoft.com/office/drawing/2014/main" id="{27D9D56F-12B3-415C-846B-61A840B3D2AF}"/>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Rounded Corners 59">
                <a:extLst>
                  <a:ext uri="{FF2B5EF4-FFF2-40B4-BE49-F238E27FC236}">
                    <a16:creationId xmlns:a16="http://schemas.microsoft.com/office/drawing/2014/main" id="{E451F793-1F5A-405F-9848-2A291E38E3FE}"/>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Rounded Corners 60">
                <a:extLst>
                  <a:ext uri="{FF2B5EF4-FFF2-40B4-BE49-F238E27FC236}">
                    <a16:creationId xmlns:a16="http://schemas.microsoft.com/office/drawing/2014/main" id="{CFCCF65F-5EB9-465C-9496-1A7FD7335BB4}"/>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Rounded Corners 61">
                <a:extLst>
                  <a:ext uri="{FF2B5EF4-FFF2-40B4-BE49-F238E27FC236}">
                    <a16:creationId xmlns:a16="http://schemas.microsoft.com/office/drawing/2014/main" id="{D7E9782D-44B9-4415-B59C-2C7CE469514E}"/>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Rounded Corners 62">
                <a:extLst>
                  <a:ext uri="{FF2B5EF4-FFF2-40B4-BE49-F238E27FC236}">
                    <a16:creationId xmlns:a16="http://schemas.microsoft.com/office/drawing/2014/main" id="{9EBA56D2-85C0-4B89-BE13-3138D690D732}"/>
                  </a:ext>
                </a:extLst>
              </p:cNvPr>
              <p:cNvSpPr/>
              <p:nvPr/>
            </p:nvSpPr>
            <p:spPr bwMode="auto">
              <a:xfrm>
                <a:off x="930838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Rounded Corners 63">
              <a:extLst>
                <a:ext uri="{FF2B5EF4-FFF2-40B4-BE49-F238E27FC236}">
                  <a16:creationId xmlns:a16="http://schemas.microsoft.com/office/drawing/2014/main" id="{FED293C5-72AB-46C6-A032-83C42A0467FA}"/>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 name="Group 14" descr="The diagram depicts virtual machine categories.">
            <a:extLst>
              <a:ext uri="{FF2B5EF4-FFF2-40B4-BE49-F238E27FC236}">
                <a16:creationId xmlns:a16="http://schemas.microsoft.com/office/drawing/2014/main" id="{9C9E1483-AB55-4C4D-97B1-8C40C11D7CDF}"/>
              </a:ext>
              <a:ext uri="{C183D7F6-B498-43B3-948B-1728B52AA6E4}">
                <adec:decorative xmlns:adec="http://schemas.microsoft.com/office/drawing/2017/decorative" val="1"/>
              </a:ext>
            </a:extLst>
          </p:cNvPr>
          <p:cNvGrpSpPr/>
          <p:nvPr/>
        </p:nvGrpSpPr>
        <p:grpSpPr>
          <a:xfrm>
            <a:off x="3172376" y="4513814"/>
            <a:ext cx="329934" cy="328684"/>
            <a:chOff x="3373304" y="4542310"/>
            <a:chExt cx="419101" cy="417513"/>
          </a:xfrm>
        </p:grpSpPr>
        <p:sp>
          <p:nvSpPr>
            <p:cNvPr id="70" name="AutoShape 42">
              <a:extLst>
                <a:ext uri="{FF2B5EF4-FFF2-40B4-BE49-F238E27FC236}">
                  <a16:creationId xmlns:a16="http://schemas.microsoft.com/office/drawing/2014/main" id="{6FEB5D3C-92A9-4521-9AB4-91309BBEC636}"/>
                </a:ext>
              </a:extLst>
            </p:cNvPr>
            <p:cNvSpPr>
              <a:spLocks noChangeAspect="1" noChangeArrowheads="1" noTextEdit="1"/>
            </p:cNvSpPr>
            <p:nvPr/>
          </p:nvSpPr>
          <p:spPr bwMode="auto">
            <a:xfrm>
              <a:off x="3373304" y="4545485"/>
              <a:ext cx="4064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1" name="Freeform 44">
              <a:extLst>
                <a:ext uri="{FF2B5EF4-FFF2-40B4-BE49-F238E27FC236}">
                  <a16:creationId xmlns:a16="http://schemas.microsoft.com/office/drawing/2014/main" id="{30457B26-3AB9-488A-BA55-77E30934A58D}"/>
                </a:ext>
              </a:extLst>
            </p:cNvPr>
            <p:cNvSpPr>
              <a:spLocks/>
            </p:cNvSpPr>
            <p:nvPr/>
          </p:nvSpPr>
          <p:spPr bwMode="auto">
            <a:xfrm>
              <a:off x="3373304" y="4542310"/>
              <a:ext cx="419100" cy="314325"/>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3" name="Freeform 46">
              <a:extLst>
                <a:ext uri="{FF2B5EF4-FFF2-40B4-BE49-F238E27FC236}">
                  <a16:creationId xmlns:a16="http://schemas.microsoft.com/office/drawing/2014/main" id="{8E8D2D50-BB65-4C01-A963-DB0E22A380E0}"/>
                </a:ext>
              </a:extLst>
            </p:cNvPr>
            <p:cNvSpPr>
              <a:spLocks/>
            </p:cNvSpPr>
            <p:nvPr/>
          </p:nvSpPr>
          <p:spPr bwMode="auto">
            <a:xfrm>
              <a:off x="3790817" y="4832823"/>
              <a:ext cx="1588" cy="3175"/>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4" name="Freeform 47">
              <a:extLst>
                <a:ext uri="{FF2B5EF4-FFF2-40B4-BE49-F238E27FC236}">
                  <a16:creationId xmlns:a16="http://schemas.microsoft.com/office/drawing/2014/main" id="{98CF0B54-0030-4068-87FC-8C5F02293FDB}"/>
                </a:ext>
              </a:extLst>
            </p:cNvPr>
            <p:cNvSpPr>
              <a:spLocks noEditPoints="1"/>
            </p:cNvSpPr>
            <p:nvPr/>
          </p:nvSpPr>
          <p:spPr bwMode="auto">
            <a:xfrm>
              <a:off x="3582854" y="4750273"/>
              <a:ext cx="209550" cy="209550"/>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5" name="Freeform 48">
              <a:extLst>
                <a:ext uri="{FF2B5EF4-FFF2-40B4-BE49-F238E27FC236}">
                  <a16:creationId xmlns:a16="http://schemas.microsoft.com/office/drawing/2014/main" id="{1799FBE4-F955-49E5-8BFC-A0D140C9215A}"/>
                </a:ext>
              </a:extLst>
            </p:cNvPr>
            <p:cNvSpPr>
              <a:spLocks/>
            </p:cNvSpPr>
            <p:nvPr/>
          </p:nvSpPr>
          <p:spPr bwMode="auto">
            <a:xfrm>
              <a:off x="3676517" y="4842348"/>
              <a:ext cx="23813" cy="25400"/>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89" name="Freeform 1018" descr="The diagram depicts virtual machine categories.">
            <a:extLst>
              <a:ext uri="{FF2B5EF4-FFF2-40B4-BE49-F238E27FC236}">
                <a16:creationId xmlns:a16="http://schemas.microsoft.com/office/drawing/2014/main" id="{6B86DAAE-F225-4D76-BA12-A34FA1C75693}"/>
              </a:ext>
              <a:ext uri="{C183D7F6-B498-43B3-948B-1728B52AA6E4}">
                <adec:decorative xmlns:adec="http://schemas.microsoft.com/office/drawing/2017/decorative" val="1"/>
              </a:ext>
            </a:extLst>
          </p:cNvPr>
          <p:cNvSpPr>
            <a:spLocks/>
          </p:cNvSpPr>
          <p:nvPr/>
        </p:nvSpPr>
        <p:spPr bwMode="auto">
          <a:xfrm>
            <a:off x="5016687" y="4515512"/>
            <a:ext cx="324031" cy="324031"/>
          </a:xfrm>
          <a:custGeom>
            <a:avLst/>
            <a:gdLst>
              <a:gd name="T0" fmla="*/ 102 w 102"/>
              <a:gd name="T1" fmla="*/ 0 h 102"/>
              <a:gd name="T2" fmla="*/ 60 w 102"/>
              <a:gd name="T3" fmla="*/ 0 h 102"/>
              <a:gd name="T4" fmla="*/ 13 w 102"/>
              <a:gd name="T5" fmla="*/ 58 h 102"/>
              <a:gd name="T6" fmla="*/ 38 w 102"/>
              <a:gd name="T7" fmla="*/ 58 h 102"/>
              <a:gd name="T8" fmla="*/ 0 w 102"/>
              <a:gd name="T9" fmla="*/ 102 h 102"/>
              <a:gd name="T10" fmla="*/ 9 w 102"/>
              <a:gd name="T11" fmla="*/ 102 h 102"/>
              <a:gd name="T12" fmla="*/ 92 w 102"/>
              <a:gd name="T13" fmla="*/ 42 h 102"/>
              <a:gd name="T14" fmla="*/ 57 w 102"/>
              <a:gd name="T15" fmla="*/ 42 h 102"/>
              <a:gd name="T16" fmla="*/ 102 w 102"/>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2">
                <a:moveTo>
                  <a:pt x="102" y="0"/>
                </a:moveTo>
                <a:lnTo>
                  <a:pt x="60" y="0"/>
                </a:lnTo>
                <a:lnTo>
                  <a:pt x="13" y="58"/>
                </a:lnTo>
                <a:lnTo>
                  <a:pt x="38" y="58"/>
                </a:lnTo>
                <a:lnTo>
                  <a:pt x="0" y="102"/>
                </a:lnTo>
                <a:lnTo>
                  <a:pt x="9" y="102"/>
                </a:lnTo>
                <a:lnTo>
                  <a:pt x="92" y="42"/>
                </a:lnTo>
                <a:lnTo>
                  <a:pt x="57" y="42"/>
                </a:lnTo>
                <a:lnTo>
                  <a:pt x="1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nvGrpSpPr>
          <p:cNvPr id="90" name="Group 113" descr="The diagram depicts virtual machine categories.">
            <a:extLst>
              <a:ext uri="{FF2B5EF4-FFF2-40B4-BE49-F238E27FC236}">
                <a16:creationId xmlns:a16="http://schemas.microsoft.com/office/drawing/2014/main" id="{6C767B6C-1550-4E8F-86E2-1BAEA55D8D55}"/>
              </a:ext>
              <a:ext uri="{C183D7F6-B498-43B3-948B-1728B52AA6E4}">
                <adec:decorative xmlns:adec="http://schemas.microsoft.com/office/drawing/2017/decorative" val="1"/>
              </a:ext>
            </a:extLst>
          </p:cNvPr>
          <p:cNvGrpSpPr>
            <a:grpSpLocks noChangeAspect="1"/>
          </p:cNvGrpSpPr>
          <p:nvPr/>
        </p:nvGrpSpPr>
        <p:grpSpPr bwMode="auto">
          <a:xfrm>
            <a:off x="1173277" y="2291151"/>
            <a:ext cx="458242" cy="458242"/>
            <a:chOff x="6739" y="2067"/>
            <a:chExt cx="256" cy="256"/>
          </a:xfrm>
        </p:grpSpPr>
        <p:sp>
          <p:nvSpPr>
            <p:cNvPr id="91" name="AutoShape 112">
              <a:extLst>
                <a:ext uri="{FF2B5EF4-FFF2-40B4-BE49-F238E27FC236}">
                  <a16:creationId xmlns:a16="http://schemas.microsoft.com/office/drawing/2014/main" id="{18E2A404-3221-4148-A4BA-6A1AB9C53641}"/>
                </a:ext>
              </a:extLst>
            </p:cNvPr>
            <p:cNvSpPr>
              <a:spLocks noChangeAspect="1" noChangeArrowheads="1" noTextEdit="1"/>
            </p:cNvSpPr>
            <p:nvPr/>
          </p:nvSpPr>
          <p:spPr bwMode="auto">
            <a:xfrm>
              <a:off x="6739" y="206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2" name="Freeform 114">
              <a:extLst>
                <a:ext uri="{FF2B5EF4-FFF2-40B4-BE49-F238E27FC236}">
                  <a16:creationId xmlns:a16="http://schemas.microsoft.com/office/drawing/2014/main" id="{AAA67EBB-68FD-40B7-AF76-FA862F46AFE9}"/>
                </a:ext>
              </a:extLst>
            </p:cNvPr>
            <p:cNvSpPr>
              <a:spLocks/>
            </p:cNvSpPr>
            <p:nvPr/>
          </p:nvSpPr>
          <p:spPr bwMode="auto">
            <a:xfrm>
              <a:off x="6779" y="2104"/>
              <a:ext cx="211" cy="183"/>
            </a:xfrm>
            <a:custGeom>
              <a:avLst/>
              <a:gdLst>
                <a:gd name="T0" fmla="*/ 340 w 340"/>
                <a:gd name="T1" fmla="*/ 240 h 294"/>
                <a:gd name="T2" fmla="*/ 340 w 340"/>
                <a:gd name="T3" fmla="*/ 240 h 294"/>
                <a:gd name="T4" fmla="*/ 340 w 340"/>
                <a:gd name="T5" fmla="*/ 0 h 294"/>
                <a:gd name="T6" fmla="*/ 0 w 340"/>
                <a:gd name="T7" fmla="*/ 0 h 294"/>
                <a:gd name="T8" fmla="*/ 0 w 340"/>
                <a:gd name="T9" fmla="*/ 113 h 294"/>
                <a:gd name="T10" fmla="*/ 27 w 340"/>
                <a:gd name="T11" fmla="*/ 113 h 294"/>
                <a:gd name="T12" fmla="*/ 27 w 340"/>
                <a:gd name="T13" fmla="*/ 27 h 294"/>
                <a:gd name="T14" fmla="*/ 313 w 340"/>
                <a:gd name="T15" fmla="*/ 27 h 294"/>
                <a:gd name="T16" fmla="*/ 313 w 340"/>
                <a:gd name="T17" fmla="*/ 214 h 294"/>
                <a:gd name="T18" fmla="*/ 78 w 340"/>
                <a:gd name="T19" fmla="*/ 214 h 294"/>
                <a:gd name="T20" fmla="*/ 78 w 340"/>
                <a:gd name="T21" fmla="*/ 240 h 294"/>
                <a:gd name="T22" fmla="*/ 153 w 340"/>
                <a:gd name="T23" fmla="*/ 240 h 294"/>
                <a:gd name="T24" fmla="*/ 153 w 340"/>
                <a:gd name="T25" fmla="*/ 267 h 294"/>
                <a:gd name="T26" fmla="*/ 100 w 340"/>
                <a:gd name="T27" fmla="*/ 267 h 294"/>
                <a:gd name="T28" fmla="*/ 100 w 340"/>
                <a:gd name="T29" fmla="*/ 294 h 294"/>
                <a:gd name="T30" fmla="*/ 233 w 340"/>
                <a:gd name="T31" fmla="*/ 294 h 294"/>
                <a:gd name="T32" fmla="*/ 233 w 340"/>
                <a:gd name="T33" fmla="*/ 267 h 294"/>
                <a:gd name="T34" fmla="*/ 180 w 340"/>
                <a:gd name="T35" fmla="*/ 267 h 294"/>
                <a:gd name="T36" fmla="*/ 180 w 340"/>
                <a:gd name="T37" fmla="*/ 240 h 294"/>
                <a:gd name="T38" fmla="*/ 340 w 340"/>
                <a:gd name="T39" fmla="*/ 2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294">
                  <a:moveTo>
                    <a:pt x="340" y="240"/>
                  </a:moveTo>
                  <a:lnTo>
                    <a:pt x="340" y="240"/>
                  </a:lnTo>
                  <a:lnTo>
                    <a:pt x="340" y="0"/>
                  </a:lnTo>
                  <a:lnTo>
                    <a:pt x="0" y="0"/>
                  </a:lnTo>
                  <a:lnTo>
                    <a:pt x="0" y="113"/>
                  </a:lnTo>
                  <a:lnTo>
                    <a:pt x="27" y="113"/>
                  </a:lnTo>
                  <a:lnTo>
                    <a:pt x="27" y="27"/>
                  </a:lnTo>
                  <a:lnTo>
                    <a:pt x="313" y="27"/>
                  </a:lnTo>
                  <a:lnTo>
                    <a:pt x="313" y="214"/>
                  </a:lnTo>
                  <a:lnTo>
                    <a:pt x="78" y="214"/>
                  </a:lnTo>
                  <a:lnTo>
                    <a:pt x="78" y="240"/>
                  </a:lnTo>
                  <a:lnTo>
                    <a:pt x="153" y="240"/>
                  </a:lnTo>
                  <a:lnTo>
                    <a:pt x="153" y="267"/>
                  </a:lnTo>
                  <a:lnTo>
                    <a:pt x="100" y="267"/>
                  </a:lnTo>
                  <a:lnTo>
                    <a:pt x="100" y="294"/>
                  </a:lnTo>
                  <a:lnTo>
                    <a:pt x="233" y="294"/>
                  </a:lnTo>
                  <a:lnTo>
                    <a:pt x="233" y="267"/>
                  </a:lnTo>
                  <a:lnTo>
                    <a:pt x="180" y="267"/>
                  </a:lnTo>
                  <a:lnTo>
                    <a:pt x="180" y="240"/>
                  </a:lnTo>
                  <a:lnTo>
                    <a:pt x="340" y="24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3" name="Freeform 115">
              <a:extLst>
                <a:ext uri="{FF2B5EF4-FFF2-40B4-BE49-F238E27FC236}">
                  <a16:creationId xmlns:a16="http://schemas.microsoft.com/office/drawing/2014/main" id="{4E63E10C-B926-4BAA-8384-C04630FF0E58}"/>
                </a:ext>
              </a:extLst>
            </p:cNvPr>
            <p:cNvSpPr>
              <a:spLocks noEditPoints="1"/>
            </p:cNvSpPr>
            <p:nvPr/>
          </p:nvSpPr>
          <p:spPr bwMode="auto">
            <a:xfrm>
              <a:off x="6753" y="2191"/>
              <a:ext cx="58" cy="97"/>
            </a:xfrm>
            <a:custGeom>
              <a:avLst/>
              <a:gdLst>
                <a:gd name="T0" fmla="*/ 72 w 94"/>
                <a:gd name="T1" fmla="*/ 75 h 157"/>
                <a:gd name="T2" fmla="*/ 72 w 94"/>
                <a:gd name="T3" fmla="*/ 75 h 157"/>
                <a:gd name="T4" fmla="*/ 72 w 94"/>
                <a:gd name="T5" fmla="*/ 101 h 157"/>
                <a:gd name="T6" fmla="*/ 72 w 94"/>
                <a:gd name="T7" fmla="*/ 131 h 157"/>
                <a:gd name="T8" fmla="*/ 22 w 94"/>
                <a:gd name="T9" fmla="*/ 131 h 157"/>
                <a:gd name="T10" fmla="*/ 22 w 94"/>
                <a:gd name="T11" fmla="*/ 26 h 157"/>
                <a:gd name="T12" fmla="*/ 42 w 94"/>
                <a:gd name="T13" fmla="*/ 26 h 157"/>
                <a:gd name="T14" fmla="*/ 69 w 94"/>
                <a:gd name="T15" fmla="*/ 26 h 157"/>
                <a:gd name="T16" fmla="*/ 72 w 94"/>
                <a:gd name="T17" fmla="*/ 26 h 157"/>
                <a:gd name="T18" fmla="*/ 72 w 94"/>
                <a:gd name="T19" fmla="*/ 75 h 157"/>
                <a:gd name="T20" fmla="*/ 94 w 94"/>
                <a:gd name="T21" fmla="*/ 101 h 157"/>
                <a:gd name="T22" fmla="*/ 94 w 94"/>
                <a:gd name="T23" fmla="*/ 101 h 157"/>
                <a:gd name="T24" fmla="*/ 94 w 94"/>
                <a:gd name="T25" fmla="*/ 75 h 157"/>
                <a:gd name="T26" fmla="*/ 94 w 94"/>
                <a:gd name="T27" fmla="*/ 0 h 157"/>
                <a:gd name="T28" fmla="*/ 69 w 94"/>
                <a:gd name="T29" fmla="*/ 0 h 157"/>
                <a:gd name="T30" fmla="*/ 42 w 94"/>
                <a:gd name="T31" fmla="*/ 0 h 157"/>
                <a:gd name="T32" fmla="*/ 0 w 94"/>
                <a:gd name="T33" fmla="*/ 0 h 157"/>
                <a:gd name="T34" fmla="*/ 0 w 94"/>
                <a:gd name="T35" fmla="*/ 157 h 157"/>
                <a:gd name="T36" fmla="*/ 94 w 94"/>
                <a:gd name="T37" fmla="*/ 157 h 157"/>
                <a:gd name="T38" fmla="*/ 94 w 94"/>
                <a:gd name="T39"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72" y="75"/>
                  </a:moveTo>
                  <a:lnTo>
                    <a:pt x="72" y="75"/>
                  </a:lnTo>
                  <a:lnTo>
                    <a:pt x="72" y="101"/>
                  </a:lnTo>
                  <a:lnTo>
                    <a:pt x="72" y="131"/>
                  </a:lnTo>
                  <a:lnTo>
                    <a:pt x="22" y="131"/>
                  </a:lnTo>
                  <a:lnTo>
                    <a:pt x="22" y="26"/>
                  </a:lnTo>
                  <a:lnTo>
                    <a:pt x="42" y="26"/>
                  </a:lnTo>
                  <a:lnTo>
                    <a:pt x="69" y="26"/>
                  </a:lnTo>
                  <a:lnTo>
                    <a:pt x="72" y="26"/>
                  </a:lnTo>
                  <a:lnTo>
                    <a:pt x="72" y="75"/>
                  </a:lnTo>
                  <a:close/>
                  <a:moveTo>
                    <a:pt x="94" y="101"/>
                  </a:moveTo>
                  <a:lnTo>
                    <a:pt x="94" y="101"/>
                  </a:lnTo>
                  <a:lnTo>
                    <a:pt x="94" y="75"/>
                  </a:lnTo>
                  <a:lnTo>
                    <a:pt x="94" y="0"/>
                  </a:lnTo>
                  <a:lnTo>
                    <a:pt x="69" y="0"/>
                  </a:lnTo>
                  <a:lnTo>
                    <a:pt x="42" y="0"/>
                  </a:lnTo>
                  <a:lnTo>
                    <a:pt x="0" y="0"/>
                  </a:lnTo>
                  <a:lnTo>
                    <a:pt x="0" y="157"/>
                  </a:lnTo>
                  <a:lnTo>
                    <a:pt x="94" y="157"/>
                  </a:lnTo>
                  <a:lnTo>
                    <a:pt x="94" y="10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4" name="Freeform 116">
              <a:extLst>
                <a:ext uri="{FF2B5EF4-FFF2-40B4-BE49-F238E27FC236}">
                  <a16:creationId xmlns:a16="http://schemas.microsoft.com/office/drawing/2014/main" id="{63A9F0D3-EFEF-4981-B995-DC53D4EA2BBB}"/>
                </a:ext>
              </a:extLst>
            </p:cNvPr>
            <p:cNvSpPr>
              <a:spLocks/>
            </p:cNvSpPr>
            <p:nvPr/>
          </p:nvSpPr>
          <p:spPr bwMode="auto">
            <a:xfrm>
              <a:off x="6848" y="2140"/>
              <a:ext cx="29" cy="39"/>
            </a:xfrm>
            <a:custGeom>
              <a:avLst/>
              <a:gdLst>
                <a:gd name="T0" fmla="*/ 0 w 48"/>
                <a:gd name="T1" fmla="*/ 63 h 63"/>
                <a:gd name="T2" fmla="*/ 0 w 48"/>
                <a:gd name="T3" fmla="*/ 63 h 63"/>
                <a:gd name="T4" fmla="*/ 27 w 48"/>
                <a:gd name="T5" fmla="*/ 63 h 63"/>
                <a:gd name="T6" fmla="*/ 48 w 48"/>
                <a:gd name="T7" fmla="*/ 27 h 63"/>
                <a:gd name="T8" fmla="*/ 44 w 48"/>
                <a:gd name="T9" fmla="*/ 0 h 63"/>
                <a:gd name="T10" fmla="*/ 0 w 48"/>
                <a:gd name="T11" fmla="*/ 63 h 63"/>
              </a:gdLst>
              <a:ahLst/>
              <a:cxnLst>
                <a:cxn ang="0">
                  <a:pos x="T0" y="T1"/>
                </a:cxn>
                <a:cxn ang="0">
                  <a:pos x="T2" y="T3"/>
                </a:cxn>
                <a:cxn ang="0">
                  <a:pos x="T4" y="T5"/>
                </a:cxn>
                <a:cxn ang="0">
                  <a:pos x="T6" y="T7"/>
                </a:cxn>
                <a:cxn ang="0">
                  <a:pos x="T8" y="T9"/>
                </a:cxn>
                <a:cxn ang="0">
                  <a:pos x="T10" y="T11"/>
                </a:cxn>
              </a:cxnLst>
              <a:rect l="0" t="0" r="r" b="b"/>
              <a:pathLst>
                <a:path w="48" h="63">
                  <a:moveTo>
                    <a:pt x="0" y="63"/>
                  </a:moveTo>
                  <a:lnTo>
                    <a:pt x="0" y="63"/>
                  </a:lnTo>
                  <a:lnTo>
                    <a:pt x="27" y="63"/>
                  </a:lnTo>
                  <a:cubicBezTo>
                    <a:pt x="27" y="48"/>
                    <a:pt x="36" y="35"/>
                    <a:pt x="48" y="27"/>
                  </a:cubicBezTo>
                  <a:lnTo>
                    <a:pt x="44" y="0"/>
                  </a:lnTo>
                  <a:cubicBezTo>
                    <a:pt x="18" y="10"/>
                    <a:pt x="0" y="35"/>
                    <a:pt x="0" y="6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5" name="Freeform 117">
              <a:extLst>
                <a:ext uri="{FF2B5EF4-FFF2-40B4-BE49-F238E27FC236}">
                  <a16:creationId xmlns:a16="http://schemas.microsoft.com/office/drawing/2014/main" id="{D09CB8B8-FC05-4C70-B214-F5B96B1C0084}"/>
                </a:ext>
              </a:extLst>
            </p:cNvPr>
            <p:cNvSpPr>
              <a:spLocks/>
            </p:cNvSpPr>
            <p:nvPr/>
          </p:nvSpPr>
          <p:spPr bwMode="auto">
            <a:xfrm>
              <a:off x="6882" y="2170"/>
              <a:ext cx="17" cy="17"/>
            </a:xfrm>
            <a:custGeom>
              <a:avLst/>
              <a:gdLst>
                <a:gd name="T0" fmla="*/ 27 w 27"/>
                <a:gd name="T1" fmla="*/ 13 h 27"/>
                <a:gd name="T2" fmla="*/ 27 w 27"/>
                <a:gd name="T3" fmla="*/ 13 h 27"/>
                <a:gd name="T4" fmla="*/ 14 w 27"/>
                <a:gd name="T5" fmla="*/ 0 h 27"/>
                <a:gd name="T6" fmla="*/ 0 w 27"/>
                <a:gd name="T7" fmla="*/ 13 h 27"/>
                <a:gd name="T8" fmla="*/ 14 w 27"/>
                <a:gd name="T9" fmla="*/ 27 h 27"/>
                <a:gd name="T10" fmla="*/ 27 w 27"/>
                <a:gd name="T11" fmla="*/ 13 h 27"/>
              </a:gdLst>
              <a:ahLst/>
              <a:cxnLst>
                <a:cxn ang="0">
                  <a:pos x="T0" y="T1"/>
                </a:cxn>
                <a:cxn ang="0">
                  <a:pos x="T2" y="T3"/>
                </a:cxn>
                <a:cxn ang="0">
                  <a:pos x="T4" y="T5"/>
                </a:cxn>
                <a:cxn ang="0">
                  <a:pos x="T6" y="T7"/>
                </a:cxn>
                <a:cxn ang="0">
                  <a:pos x="T8" y="T9"/>
                </a:cxn>
                <a:cxn ang="0">
                  <a:pos x="T10" y="T11"/>
                </a:cxn>
              </a:cxnLst>
              <a:rect l="0" t="0" r="r" b="b"/>
              <a:pathLst>
                <a:path w="27" h="27">
                  <a:moveTo>
                    <a:pt x="27" y="13"/>
                  </a:moveTo>
                  <a:lnTo>
                    <a:pt x="27" y="13"/>
                  </a:lnTo>
                  <a:cubicBezTo>
                    <a:pt x="27" y="6"/>
                    <a:pt x="21" y="0"/>
                    <a:pt x="14" y="0"/>
                  </a:cubicBezTo>
                  <a:cubicBezTo>
                    <a:pt x="6" y="0"/>
                    <a:pt x="0" y="6"/>
                    <a:pt x="0" y="13"/>
                  </a:cubicBezTo>
                  <a:cubicBezTo>
                    <a:pt x="0" y="21"/>
                    <a:pt x="6" y="27"/>
                    <a:pt x="14" y="27"/>
                  </a:cubicBezTo>
                  <a:cubicBezTo>
                    <a:pt x="21" y="27"/>
                    <a:pt x="27" y="21"/>
                    <a:pt x="27" y="1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6" name="Freeform 118">
              <a:extLst>
                <a:ext uri="{FF2B5EF4-FFF2-40B4-BE49-F238E27FC236}">
                  <a16:creationId xmlns:a16="http://schemas.microsoft.com/office/drawing/2014/main" id="{8BBB1A38-10FE-4562-AB47-E1CF2C0E5838}"/>
                </a:ext>
              </a:extLst>
            </p:cNvPr>
            <p:cNvSpPr>
              <a:spLocks/>
            </p:cNvSpPr>
            <p:nvPr/>
          </p:nvSpPr>
          <p:spPr bwMode="auto">
            <a:xfrm>
              <a:off x="6891" y="2137"/>
              <a:ext cx="40" cy="31"/>
            </a:xfrm>
            <a:custGeom>
              <a:avLst/>
              <a:gdLst>
                <a:gd name="T0" fmla="*/ 36 w 64"/>
                <a:gd name="T1" fmla="*/ 50 h 50"/>
                <a:gd name="T2" fmla="*/ 36 w 64"/>
                <a:gd name="T3" fmla="*/ 50 h 50"/>
                <a:gd name="T4" fmla="*/ 64 w 64"/>
                <a:gd name="T5" fmla="*/ 50 h 50"/>
                <a:gd name="T6" fmla="*/ 0 w 64"/>
                <a:gd name="T7" fmla="*/ 0 h 50"/>
                <a:gd name="T8" fmla="*/ 4 w 64"/>
                <a:gd name="T9" fmla="*/ 27 h 50"/>
                <a:gd name="T10" fmla="*/ 36 w 64"/>
                <a:gd name="T11" fmla="*/ 50 h 50"/>
              </a:gdLst>
              <a:ahLst/>
              <a:cxnLst>
                <a:cxn ang="0">
                  <a:pos x="T0" y="T1"/>
                </a:cxn>
                <a:cxn ang="0">
                  <a:pos x="T2" y="T3"/>
                </a:cxn>
                <a:cxn ang="0">
                  <a:pos x="T4" y="T5"/>
                </a:cxn>
                <a:cxn ang="0">
                  <a:pos x="T6" y="T7"/>
                </a:cxn>
                <a:cxn ang="0">
                  <a:pos x="T8" y="T9"/>
                </a:cxn>
                <a:cxn ang="0">
                  <a:pos x="T10" y="T11"/>
                </a:cxn>
              </a:cxnLst>
              <a:rect l="0" t="0" r="r" b="b"/>
              <a:pathLst>
                <a:path w="64" h="50">
                  <a:moveTo>
                    <a:pt x="36" y="50"/>
                  </a:moveTo>
                  <a:lnTo>
                    <a:pt x="36" y="50"/>
                  </a:lnTo>
                  <a:lnTo>
                    <a:pt x="64" y="50"/>
                  </a:lnTo>
                  <a:cubicBezTo>
                    <a:pt x="56" y="22"/>
                    <a:pt x="31" y="1"/>
                    <a:pt x="0" y="0"/>
                  </a:cubicBezTo>
                  <a:lnTo>
                    <a:pt x="4" y="27"/>
                  </a:lnTo>
                  <a:cubicBezTo>
                    <a:pt x="18" y="29"/>
                    <a:pt x="30" y="38"/>
                    <a:pt x="36" y="5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97" name="Freeform 119">
              <a:extLst>
                <a:ext uri="{FF2B5EF4-FFF2-40B4-BE49-F238E27FC236}">
                  <a16:creationId xmlns:a16="http://schemas.microsoft.com/office/drawing/2014/main" id="{6F808C1F-6B6C-4DD8-B931-7E6E7C8C9BFF}"/>
                </a:ext>
              </a:extLst>
            </p:cNvPr>
            <p:cNvSpPr>
              <a:spLocks/>
            </p:cNvSpPr>
            <p:nvPr/>
          </p:nvSpPr>
          <p:spPr bwMode="auto">
            <a:xfrm>
              <a:off x="6890" y="2184"/>
              <a:ext cx="42" cy="38"/>
            </a:xfrm>
            <a:custGeom>
              <a:avLst/>
              <a:gdLst>
                <a:gd name="T0" fmla="*/ 0 w 67"/>
                <a:gd name="T1" fmla="*/ 33 h 60"/>
                <a:gd name="T2" fmla="*/ 0 w 67"/>
                <a:gd name="T3" fmla="*/ 33 h 60"/>
                <a:gd name="T4" fmla="*/ 0 w 67"/>
                <a:gd name="T5" fmla="*/ 60 h 60"/>
                <a:gd name="T6" fmla="*/ 67 w 67"/>
                <a:gd name="T7" fmla="*/ 0 h 60"/>
                <a:gd name="T8" fmla="*/ 41 w 67"/>
                <a:gd name="T9" fmla="*/ 0 h 60"/>
                <a:gd name="T10" fmla="*/ 0 w 67"/>
                <a:gd name="T11" fmla="*/ 33 h 60"/>
              </a:gdLst>
              <a:ahLst/>
              <a:cxnLst>
                <a:cxn ang="0">
                  <a:pos x="T0" y="T1"/>
                </a:cxn>
                <a:cxn ang="0">
                  <a:pos x="T2" y="T3"/>
                </a:cxn>
                <a:cxn ang="0">
                  <a:pos x="T4" y="T5"/>
                </a:cxn>
                <a:cxn ang="0">
                  <a:pos x="T6" y="T7"/>
                </a:cxn>
                <a:cxn ang="0">
                  <a:pos x="T8" y="T9"/>
                </a:cxn>
                <a:cxn ang="0">
                  <a:pos x="T10" y="T11"/>
                </a:cxn>
              </a:cxnLst>
              <a:rect l="0" t="0" r="r" b="b"/>
              <a:pathLst>
                <a:path w="67" h="60">
                  <a:moveTo>
                    <a:pt x="0" y="33"/>
                  </a:moveTo>
                  <a:lnTo>
                    <a:pt x="0" y="33"/>
                  </a:lnTo>
                  <a:lnTo>
                    <a:pt x="0" y="60"/>
                  </a:lnTo>
                  <a:cubicBezTo>
                    <a:pt x="35" y="60"/>
                    <a:pt x="63" y="33"/>
                    <a:pt x="67" y="0"/>
                  </a:cubicBezTo>
                  <a:lnTo>
                    <a:pt x="41" y="0"/>
                  </a:lnTo>
                  <a:cubicBezTo>
                    <a:pt x="37" y="19"/>
                    <a:pt x="20" y="33"/>
                    <a:pt x="0" y="33"/>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98" name="Group 97" descr="The diagram depicts virtual machine categories.">
            <a:extLst>
              <a:ext uri="{FF2B5EF4-FFF2-40B4-BE49-F238E27FC236}">
                <a16:creationId xmlns:a16="http://schemas.microsoft.com/office/drawing/2014/main" id="{2E4658BE-7A6A-4151-8E6C-0AE3B80009B6}"/>
              </a:ext>
              <a:ext uri="{C183D7F6-B498-43B3-948B-1728B52AA6E4}">
                <adec:decorative xmlns:adec="http://schemas.microsoft.com/office/drawing/2017/decorative" val="1"/>
              </a:ext>
            </a:extLst>
          </p:cNvPr>
          <p:cNvGrpSpPr/>
          <p:nvPr/>
        </p:nvGrpSpPr>
        <p:grpSpPr>
          <a:xfrm>
            <a:off x="3222253" y="2405182"/>
            <a:ext cx="230181" cy="230180"/>
            <a:chOff x="985166" y="1276544"/>
            <a:chExt cx="509078" cy="509075"/>
          </a:xfrm>
        </p:grpSpPr>
        <p:sp>
          <p:nvSpPr>
            <p:cNvPr id="99" name="Rectangle 1111">
              <a:extLst>
                <a:ext uri="{FF2B5EF4-FFF2-40B4-BE49-F238E27FC236}">
                  <a16:creationId xmlns:a16="http://schemas.microsoft.com/office/drawing/2014/main" id="{0754E6E8-4A03-4250-91D3-A27FBEA726A6}"/>
                </a:ext>
              </a:extLst>
            </p:cNvPr>
            <p:cNvSpPr>
              <a:spLocks noChangeArrowheads="1"/>
            </p:cNvSpPr>
            <p:nvPr/>
          </p:nvSpPr>
          <p:spPr bwMode="auto">
            <a:xfrm>
              <a:off x="985166" y="1640881"/>
              <a:ext cx="144738" cy="1447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0" name="Freeform 1113">
              <a:extLst>
                <a:ext uri="{FF2B5EF4-FFF2-40B4-BE49-F238E27FC236}">
                  <a16:creationId xmlns:a16="http://schemas.microsoft.com/office/drawing/2014/main" id="{1034F16B-E3E4-4F0D-9682-720D03A84C21}"/>
                </a:ext>
              </a:extLst>
            </p:cNvPr>
            <p:cNvSpPr>
              <a:spLocks/>
            </p:cNvSpPr>
            <p:nvPr/>
          </p:nvSpPr>
          <p:spPr bwMode="auto">
            <a:xfrm>
              <a:off x="1050050" y="1276544"/>
              <a:ext cx="444194" cy="509075"/>
            </a:xfrm>
            <a:custGeom>
              <a:avLst/>
              <a:gdLst>
                <a:gd name="T0" fmla="*/ 0 w 89"/>
                <a:gd name="T1" fmla="*/ 0 h 102"/>
                <a:gd name="T2" fmla="*/ 0 w 89"/>
                <a:gd name="T3" fmla="*/ 32 h 102"/>
                <a:gd name="T4" fmla="*/ 57 w 89"/>
                <a:gd name="T5" fmla="*/ 32 h 102"/>
                <a:gd name="T6" fmla="*/ 57 w 89"/>
                <a:gd name="T7" fmla="*/ 102 h 102"/>
                <a:gd name="T8" fmla="*/ 89 w 89"/>
                <a:gd name="T9" fmla="*/ 102 h 102"/>
                <a:gd name="T10" fmla="*/ 89 w 89"/>
                <a:gd name="T11" fmla="*/ 0 h 102"/>
                <a:gd name="T12" fmla="*/ 0 w 89"/>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0" y="0"/>
                  </a:moveTo>
                  <a:lnTo>
                    <a:pt x="0" y="32"/>
                  </a:lnTo>
                  <a:lnTo>
                    <a:pt x="57" y="32"/>
                  </a:lnTo>
                  <a:lnTo>
                    <a:pt x="57" y="102"/>
                  </a:lnTo>
                  <a:lnTo>
                    <a:pt x="89" y="102"/>
                  </a:lnTo>
                  <a:lnTo>
                    <a:pt x="89" y="0"/>
                  </a:ln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1" name="Freeform 1114">
              <a:extLst>
                <a:ext uri="{FF2B5EF4-FFF2-40B4-BE49-F238E27FC236}">
                  <a16:creationId xmlns:a16="http://schemas.microsoft.com/office/drawing/2014/main" id="{B65AD0D5-F1F1-4A0E-B8A0-66D42FCE5DAB}"/>
                </a:ext>
              </a:extLst>
            </p:cNvPr>
            <p:cNvSpPr>
              <a:spLocks/>
            </p:cNvSpPr>
            <p:nvPr/>
          </p:nvSpPr>
          <p:spPr bwMode="auto">
            <a:xfrm>
              <a:off x="1015111" y="1466199"/>
              <a:ext cx="289473" cy="319419"/>
            </a:xfrm>
            <a:custGeom>
              <a:avLst/>
              <a:gdLst>
                <a:gd name="T0" fmla="*/ 0 w 58"/>
                <a:gd name="T1" fmla="*/ 0 h 64"/>
                <a:gd name="T2" fmla="*/ 0 w 58"/>
                <a:gd name="T3" fmla="*/ 29 h 64"/>
                <a:gd name="T4" fmla="*/ 29 w 58"/>
                <a:gd name="T5" fmla="*/ 29 h 64"/>
                <a:gd name="T6" fmla="*/ 29 w 58"/>
                <a:gd name="T7" fmla="*/ 64 h 64"/>
                <a:gd name="T8" fmla="*/ 58 w 58"/>
                <a:gd name="T9" fmla="*/ 64 h 64"/>
                <a:gd name="T10" fmla="*/ 58 w 58"/>
                <a:gd name="T11" fmla="*/ 0 h 64"/>
                <a:gd name="T12" fmla="*/ 0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0" y="0"/>
                  </a:moveTo>
                  <a:lnTo>
                    <a:pt x="0" y="29"/>
                  </a:lnTo>
                  <a:lnTo>
                    <a:pt x="29" y="29"/>
                  </a:lnTo>
                  <a:lnTo>
                    <a:pt x="29" y="64"/>
                  </a:lnTo>
                  <a:lnTo>
                    <a:pt x="58" y="64"/>
                  </a:lnTo>
                  <a:lnTo>
                    <a:pt x="58" y="0"/>
                  </a:lnTo>
                  <a:lnTo>
                    <a:pt x="0" y="0"/>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0" name="Group 9" descr="The diagram depicts virtual machine categories.">
            <a:extLst>
              <a:ext uri="{FF2B5EF4-FFF2-40B4-BE49-F238E27FC236}">
                <a16:creationId xmlns:a16="http://schemas.microsoft.com/office/drawing/2014/main" id="{797ADF04-60FC-47D1-B39B-6C8A91EBEEB4}"/>
              </a:ext>
              <a:ext uri="{C183D7F6-B498-43B3-948B-1728B52AA6E4}">
                <adec:decorative xmlns:adec="http://schemas.microsoft.com/office/drawing/2017/decorative" val="1"/>
              </a:ext>
            </a:extLst>
          </p:cNvPr>
          <p:cNvGrpSpPr/>
          <p:nvPr/>
        </p:nvGrpSpPr>
        <p:grpSpPr>
          <a:xfrm>
            <a:off x="5072161" y="2356777"/>
            <a:ext cx="213083" cy="326990"/>
            <a:chOff x="5282139" y="2315191"/>
            <a:chExt cx="273248" cy="419317"/>
          </a:xfrm>
        </p:grpSpPr>
        <p:sp>
          <p:nvSpPr>
            <p:cNvPr id="102" name="Rectangle 101">
              <a:extLst>
                <a:ext uri="{FF2B5EF4-FFF2-40B4-BE49-F238E27FC236}">
                  <a16:creationId xmlns:a16="http://schemas.microsoft.com/office/drawing/2014/main" id="{5F18ABD3-B658-4EE9-8C7D-170506942615}"/>
                </a:ext>
              </a:extLst>
            </p:cNvPr>
            <p:cNvSpPr/>
            <p:nvPr/>
          </p:nvSpPr>
          <p:spPr bwMode="auto">
            <a:xfrm>
              <a:off x="5282139" y="2315191"/>
              <a:ext cx="273248" cy="419317"/>
            </a:xfrm>
            <a:prstGeom prst="rect">
              <a:avLst/>
            </a:prstGeom>
            <a:solidFill>
              <a:srgbClr val="4E4E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Freeform 13">
              <a:extLst>
                <a:ext uri="{FF2B5EF4-FFF2-40B4-BE49-F238E27FC236}">
                  <a16:creationId xmlns:a16="http://schemas.microsoft.com/office/drawing/2014/main" id="{92CFFEEB-4D8D-48BA-85FC-7EC02B640491}"/>
                </a:ext>
              </a:extLst>
            </p:cNvPr>
            <p:cNvSpPr>
              <a:spLocks/>
            </p:cNvSpPr>
            <p:nvPr/>
          </p:nvSpPr>
          <p:spPr bwMode="auto">
            <a:xfrm>
              <a:off x="5327504" y="2363084"/>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5" name="Freeform 13">
              <a:extLst>
                <a:ext uri="{FF2B5EF4-FFF2-40B4-BE49-F238E27FC236}">
                  <a16:creationId xmlns:a16="http://schemas.microsoft.com/office/drawing/2014/main" id="{4454CA1E-A310-4CAF-B7F6-2849CC12FDAE}"/>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06" name="Freeform 13">
              <a:extLst>
                <a:ext uri="{FF2B5EF4-FFF2-40B4-BE49-F238E27FC236}">
                  <a16:creationId xmlns:a16="http://schemas.microsoft.com/office/drawing/2014/main" id="{130D857E-F3CC-4CBD-84D1-DD5E6CDD1B56}"/>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4" name="Group 13" descr="The diagram depicts virtual machine categories.">
            <a:extLst>
              <a:ext uri="{FF2B5EF4-FFF2-40B4-BE49-F238E27FC236}">
                <a16:creationId xmlns:a16="http://schemas.microsoft.com/office/drawing/2014/main" id="{04184C10-5F12-4F13-849A-F76B515404A6}"/>
              </a:ext>
              <a:ext uri="{C183D7F6-B498-43B3-948B-1728B52AA6E4}">
                <adec:decorative xmlns:adec="http://schemas.microsoft.com/office/drawing/2017/decorative" val="1"/>
              </a:ext>
            </a:extLst>
          </p:cNvPr>
          <p:cNvGrpSpPr/>
          <p:nvPr/>
        </p:nvGrpSpPr>
        <p:grpSpPr>
          <a:xfrm>
            <a:off x="6830750" y="4487201"/>
            <a:ext cx="305724" cy="401620"/>
            <a:chOff x="7036676" y="4359007"/>
            <a:chExt cx="388347" cy="510160"/>
          </a:xfrm>
        </p:grpSpPr>
        <p:sp>
          <p:nvSpPr>
            <p:cNvPr id="227" name="Database_EFC7">
              <a:extLst>
                <a:ext uri="{FF2B5EF4-FFF2-40B4-BE49-F238E27FC236}">
                  <a16:creationId xmlns:a16="http://schemas.microsoft.com/office/drawing/2014/main" id="{868FD21C-92EA-4900-AA52-A21FAE411753}"/>
                </a:ext>
              </a:extLst>
            </p:cNvPr>
            <p:cNvSpPr>
              <a:spLocks noChangeAspect="1" noEditPoints="1"/>
            </p:cNvSpPr>
            <p:nvPr/>
          </p:nvSpPr>
          <p:spPr bwMode="auto">
            <a:xfrm>
              <a:off x="7036676" y="4359007"/>
              <a:ext cx="388347" cy="5101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accent5">
                <a:lumMod val="50000"/>
              </a:schemeClr>
            </a:solidFill>
            <a:ln w="190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1" name="Oval 10">
              <a:extLst>
                <a:ext uri="{FF2B5EF4-FFF2-40B4-BE49-F238E27FC236}">
                  <a16:creationId xmlns:a16="http://schemas.microsoft.com/office/drawing/2014/main" id="{58EA608C-039B-441A-874D-342261969089}"/>
                </a:ext>
              </a:extLst>
            </p:cNvPr>
            <p:cNvSpPr/>
            <p:nvPr/>
          </p:nvSpPr>
          <p:spPr bwMode="auto">
            <a:xfrm>
              <a:off x="7045973" y="4367136"/>
              <a:ext cx="369752" cy="141655"/>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1773081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VM categories (cont.)</a:t>
            </a:r>
          </a:p>
        </p:txBody>
      </p:sp>
      <p:graphicFrame>
        <p:nvGraphicFramePr>
          <p:cNvPr id="4" name="Table 3" descr="The table depicts the various categories for Azure VM sizes. ">
            <a:extLst>
              <a:ext uri="{FF2B5EF4-FFF2-40B4-BE49-F238E27FC236}">
                <a16:creationId xmlns:a16="http://schemas.microsoft.com/office/drawing/2014/main" id="{23F0BE73-E6CF-4D4A-9C6F-DD9CE2C460DF}"/>
              </a:ext>
            </a:extLst>
          </p:cNvPr>
          <p:cNvGraphicFramePr>
            <a:graphicFrameLocks noGrp="1"/>
          </p:cNvGraphicFramePr>
          <p:nvPr>
            <p:extLst>
              <p:ext uri="{D42A27DB-BD31-4B8C-83A1-F6EECF244321}">
                <p14:modId xmlns:p14="http://schemas.microsoft.com/office/powerpoint/2010/main" val="1369511695"/>
              </p:ext>
            </p:extLst>
          </p:nvPr>
        </p:nvGraphicFramePr>
        <p:xfrm>
          <a:off x="586740" y="1319491"/>
          <a:ext cx="11018520" cy="4949548"/>
        </p:xfrm>
        <a:graphic>
          <a:graphicData uri="http://schemas.openxmlformats.org/drawingml/2006/table">
            <a:tbl>
              <a:tblPr firstRow="1" firstCol="1">
                <a:tableStyleId>{69012ECD-51FC-41F1-AA8D-1B2483CD663E}</a:tableStyleId>
              </a:tblPr>
              <a:tblGrid>
                <a:gridCol w="2446746">
                  <a:extLst>
                    <a:ext uri="{9D8B030D-6E8A-4147-A177-3AD203B41FA5}">
                      <a16:colId xmlns:a16="http://schemas.microsoft.com/office/drawing/2014/main" val="2175472199"/>
                    </a:ext>
                  </a:extLst>
                </a:gridCol>
                <a:gridCol w="8571774">
                  <a:extLst>
                    <a:ext uri="{9D8B030D-6E8A-4147-A177-3AD203B41FA5}">
                      <a16:colId xmlns:a16="http://schemas.microsoft.com/office/drawing/2014/main" val="2663075820"/>
                    </a:ext>
                  </a:extLst>
                </a:gridCol>
              </a:tblGrid>
              <a:tr h="369617">
                <a:tc>
                  <a:txBody>
                    <a:bodyPr/>
                    <a:lstStyle/>
                    <a:p>
                      <a:r>
                        <a:rPr lang="en-US" sz="1800" dirty="0">
                          <a:effectLst/>
                        </a:rPr>
                        <a:t>Option</a:t>
                      </a:r>
                      <a:endParaRPr lang="en-US" sz="1800" b="1" dirty="0">
                        <a:effectLst/>
                      </a:endParaRPr>
                    </a:p>
                  </a:txBody>
                  <a:tcPr marL="72000" marR="72000" marT="0" marB="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r>
                        <a:rPr lang="en-US" sz="1800" dirty="0">
                          <a:effectLst/>
                        </a:rPr>
                        <a:t>Description</a:t>
                      </a:r>
                      <a:endParaRPr lang="en-US" sz="1800" b="1" dirty="0">
                        <a:effectLst/>
                      </a:endParaRPr>
                    </a:p>
                  </a:txBody>
                  <a:tcPr marL="72000" marR="72000" marT="0" marB="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274717383"/>
                  </a:ext>
                </a:extLst>
              </a:tr>
              <a:tr h="841572">
                <a:tc>
                  <a:txBody>
                    <a:bodyPr/>
                    <a:lstStyle/>
                    <a:p>
                      <a:r>
                        <a:rPr lang="en-US" sz="1800" dirty="0">
                          <a:effectLst/>
                        </a:rPr>
                        <a:t>General purpose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General-purpose VMs are designed to have a balanced CPU-to-memory ratio. Ideal for testing and development, small to medium databases, and low to medium traffic web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282475"/>
                  </a:ext>
                </a:extLst>
              </a:tr>
              <a:tr h="908903">
                <a:tc>
                  <a:txBody>
                    <a:bodyPr/>
                    <a:lstStyle/>
                    <a:p>
                      <a:r>
                        <a:rPr lang="en-US" sz="1800" dirty="0">
                          <a:effectLst/>
                        </a:rPr>
                        <a:t>Compute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Compute optimized VMs are designed to have a high CPU-to-memory ratio. Suitable for medium traffic web servers, network appliances, batch processes, and application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54672"/>
                  </a:ext>
                </a:extLst>
              </a:tr>
              <a:tr h="706255">
                <a:tc>
                  <a:txBody>
                    <a:bodyPr/>
                    <a:lstStyle/>
                    <a:p>
                      <a:r>
                        <a:rPr lang="en-US" sz="1800" dirty="0">
                          <a:effectLst/>
                        </a:rPr>
                        <a:t>Memory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Memory optimized VMs are designed to have a high memory-to-CPU ratio. Great for relational database servers, medium to large caches, and in-memory analytics.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5117638"/>
                  </a:ext>
                </a:extLst>
              </a:tr>
              <a:tr h="569715">
                <a:tc>
                  <a:txBody>
                    <a:bodyPr/>
                    <a:lstStyle/>
                    <a:p>
                      <a:r>
                        <a:rPr lang="en-US" sz="1800" dirty="0">
                          <a:effectLst/>
                        </a:rPr>
                        <a:t>Storage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Storage-optimized VMs are designed to have high disk throughput and IO. Ideal for VMs running databases.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5156134"/>
                  </a:ext>
                </a:extLst>
              </a:tr>
              <a:tr h="841572">
                <a:tc>
                  <a:txBody>
                    <a:bodyPr/>
                    <a:lstStyle/>
                    <a:p>
                      <a:r>
                        <a:rPr lang="en-US" sz="1800" dirty="0">
                          <a:effectLst/>
                        </a:rPr>
                        <a:t>GPU</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GPU VMs are specialized virtual machines targeted for heavy graphics rendering and video editing. These VMs are ideal options for model training and inferencing with deep learning.</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4475320"/>
                  </a:ext>
                </a:extLst>
              </a:tr>
              <a:tr h="711914">
                <a:tc>
                  <a:txBody>
                    <a:bodyPr/>
                    <a:lstStyle/>
                    <a:p>
                      <a:r>
                        <a:rPr lang="en-US" sz="1800" dirty="0">
                          <a:effectLst/>
                        </a:rPr>
                        <a:t>High performance compute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High-performance compute is the fastest and most powerful CPU virtual machine with optional high-throughput network interfaces.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6032401"/>
                  </a:ext>
                </a:extLst>
              </a:tr>
            </a:tbl>
          </a:graphicData>
        </a:graphic>
      </p:graphicFrame>
    </p:spTree>
    <p:extLst>
      <p:ext uri="{BB962C8B-B14F-4D97-AF65-F5344CB8AC3E}">
        <p14:creationId xmlns:p14="http://schemas.microsoft.com/office/powerpoint/2010/main" val="39784335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Manage the availability of your Azure VMs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3311676"/>
          </a:xfrm>
        </p:spPr>
        <p:txBody>
          <a:bodyPr/>
          <a:lstStyle/>
          <a:p>
            <a:r>
              <a:rPr lang="en-US" b="1" dirty="0">
                <a:latin typeface="+mn-lt"/>
              </a:rPr>
              <a:t>Availability</a:t>
            </a:r>
            <a:r>
              <a:rPr lang="en-US" dirty="0">
                <a:latin typeface="+mn-lt"/>
              </a:rPr>
              <a:t> is the percentage of time a service is available for use</a:t>
            </a:r>
          </a:p>
          <a:p>
            <a:r>
              <a:rPr lang="en-US" dirty="0">
                <a:latin typeface="+mn-lt"/>
              </a:rPr>
              <a:t>In the event of a physical failure within the Azure datacenter:</a:t>
            </a:r>
          </a:p>
          <a:p>
            <a:pPr lvl="1"/>
            <a:r>
              <a:rPr lang="en-US" dirty="0"/>
              <a:t>Azure will move the VM to a healthy host server automatically</a:t>
            </a:r>
          </a:p>
          <a:p>
            <a:pPr lvl="1"/>
            <a:r>
              <a:rPr lang="en-US" dirty="0"/>
              <a:t>“Self-healing” migration could take several minutes</a:t>
            </a:r>
          </a:p>
          <a:p>
            <a:pPr lvl="1"/>
            <a:r>
              <a:rPr lang="en-US" dirty="0"/>
              <a:t>If your VM is isolated to a single instance, the application(s) hosted on that VM will not be available</a:t>
            </a:r>
          </a:p>
          <a:p>
            <a:r>
              <a:rPr lang="en-US" dirty="0">
                <a:latin typeface="+mn-lt"/>
              </a:rPr>
              <a:t>VMs could also be affected by periodic updates initiated by Azure itself</a:t>
            </a:r>
          </a:p>
        </p:txBody>
      </p:sp>
    </p:spTree>
    <p:extLst>
      <p:ext uri="{BB962C8B-B14F-4D97-AF65-F5344CB8AC3E}">
        <p14:creationId xmlns:p14="http://schemas.microsoft.com/office/powerpoint/2010/main" val="38009219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dirty="0">
                <a:solidFill>
                  <a:schemeClr val="tx1"/>
                </a:solidFill>
              </a:rPr>
              <a:t>High availability and disaster recovery</a:t>
            </a:r>
            <a:endParaRPr lang="en-US" dirty="0"/>
          </a:p>
        </p:txBody>
      </p:sp>
      <p:grpSp>
        <p:nvGrpSpPr>
          <p:cNvPr id="3" name="Group 2" descr="This diagram depicts the continuity of high availability options ranging from availability sets to availability zones and then finally to region pairs with resiliency and latency increasing along the spectrum.">
            <a:extLst>
              <a:ext uri="{FF2B5EF4-FFF2-40B4-BE49-F238E27FC236}">
                <a16:creationId xmlns:a16="http://schemas.microsoft.com/office/drawing/2014/main" id="{491DC53A-E1A5-4BA8-9B45-2BEB930CF72C}"/>
              </a:ext>
            </a:extLst>
          </p:cNvPr>
          <p:cNvGrpSpPr/>
          <p:nvPr/>
        </p:nvGrpSpPr>
        <p:grpSpPr>
          <a:xfrm>
            <a:off x="584200" y="1233725"/>
            <a:ext cx="10910888" cy="5035313"/>
            <a:chOff x="584200" y="1233725"/>
            <a:chExt cx="10910888" cy="5035313"/>
          </a:xfrm>
        </p:grpSpPr>
        <p:grpSp>
          <p:nvGrpSpPr>
            <p:cNvPr id="9" name="Group 8">
              <a:extLst>
                <a:ext uri="{FF2B5EF4-FFF2-40B4-BE49-F238E27FC236}">
                  <a16:creationId xmlns:a16="http://schemas.microsoft.com/office/drawing/2014/main" id="{A2FA5BF8-42F7-4735-83C2-9752FEC28A3B}"/>
                </a:ext>
              </a:extLst>
            </p:cNvPr>
            <p:cNvGrpSpPr/>
            <p:nvPr/>
          </p:nvGrpSpPr>
          <p:grpSpPr>
            <a:xfrm>
              <a:off x="1352054" y="4584982"/>
              <a:ext cx="3334993" cy="946783"/>
              <a:chOff x="3004264" y="4739119"/>
              <a:chExt cx="2891814" cy="965905"/>
            </a:xfrm>
          </p:grpSpPr>
          <p:sp>
            <p:nvSpPr>
              <p:cNvPr id="31" name="Rectangle 30">
                <a:extLst>
                  <a:ext uri="{FF2B5EF4-FFF2-40B4-BE49-F238E27FC236}">
                    <a16:creationId xmlns:a16="http://schemas.microsoft.com/office/drawing/2014/main" id="{AE93519E-5CAC-4E86-B857-A8DA0D05CD60}"/>
                  </a:ext>
                </a:extLst>
              </p:cNvPr>
              <p:cNvSpPr/>
              <p:nvPr/>
            </p:nvSpPr>
            <p:spPr>
              <a:xfrm>
                <a:off x="3004264" y="4739119"/>
                <a:ext cx="2891814" cy="365802"/>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Availability sets / VM Scale Sets</a:t>
                </a:r>
              </a:p>
            </p:txBody>
          </p:sp>
          <p:sp>
            <p:nvSpPr>
              <p:cNvPr id="35" name="Rectangle 34">
                <a:extLst>
                  <a:ext uri="{FF2B5EF4-FFF2-40B4-BE49-F238E27FC236}">
                    <a16:creationId xmlns:a16="http://schemas.microsoft.com/office/drawing/2014/main" id="{2D1E9CB2-30C4-4538-8D43-0553AEA4C909}"/>
                  </a:ext>
                </a:extLst>
              </p:cNvPr>
              <p:cNvSpPr/>
              <p:nvPr/>
            </p:nvSpPr>
            <p:spPr>
              <a:xfrm>
                <a:off x="3004264" y="5108784"/>
                <a:ext cx="2390527" cy="596240"/>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against failures within datacenters</a:t>
                </a:r>
              </a:p>
            </p:txBody>
          </p:sp>
        </p:grpSp>
        <p:grpSp>
          <p:nvGrpSpPr>
            <p:cNvPr id="84" name="Group 83">
              <a:extLst>
                <a:ext uri="{FF2B5EF4-FFF2-40B4-BE49-F238E27FC236}">
                  <a16:creationId xmlns:a16="http://schemas.microsoft.com/office/drawing/2014/main" id="{2A4E6E2D-2EAE-4A15-88D7-CB8AA5476496}"/>
                </a:ext>
              </a:extLst>
            </p:cNvPr>
            <p:cNvGrpSpPr/>
            <p:nvPr/>
          </p:nvGrpSpPr>
          <p:grpSpPr>
            <a:xfrm>
              <a:off x="1550171" y="3392488"/>
              <a:ext cx="1890364" cy="1092553"/>
              <a:chOff x="3459095" y="2961602"/>
              <a:chExt cx="1399792" cy="809022"/>
            </a:xfrm>
          </p:grpSpPr>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
          <p:nvSpPr>
            <p:cNvPr id="21" name="Arrow: Right 20">
              <a:extLst>
                <a:ext uri="{FF2B5EF4-FFF2-40B4-BE49-F238E27FC236}">
                  <a16:creationId xmlns:a16="http://schemas.microsoft.com/office/drawing/2014/main" id="{23500650-ABC3-4B01-85AD-9BA56D14FA1F}"/>
                </a:ext>
              </a:extLst>
            </p:cNvPr>
            <p:cNvSpPr/>
            <p:nvPr/>
          </p:nvSpPr>
          <p:spPr bwMode="auto">
            <a:xfrm>
              <a:off x="1201932" y="5537518"/>
              <a:ext cx="10293156" cy="73152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Increased resiliency</a:t>
              </a:r>
            </a:p>
          </p:txBody>
        </p:sp>
        <p:sp>
          <p:nvSpPr>
            <p:cNvPr id="22" name="Arrow: Up 21">
              <a:extLst>
                <a:ext uri="{FF2B5EF4-FFF2-40B4-BE49-F238E27FC236}">
                  <a16:creationId xmlns:a16="http://schemas.microsoft.com/office/drawing/2014/main" id="{4F308D24-E55B-4DA5-9A6D-8C49F97BEF52}"/>
                </a:ext>
              </a:extLst>
            </p:cNvPr>
            <p:cNvSpPr/>
            <p:nvPr/>
          </p:nvSpPr>
          <p:spPr bwMode="auto">
            <a:xfrm>
              <a:off x="584200" y="1233725"/>
              <a:ext cx="731520" cy="4849575"/>
            </a:xfrm>
            <a:prstGeom prs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Higher Latency</a:t>
              </a:r>
            </a:p>
          </p:txBody>
        </p:sp>
        <p:grpSp>
          <p:nvGrpSpPr>
            <p:cNvPr id="6" name="Group 5">
              <a:extLst>
                <a:ext uri="{FF2B5EF4-FFF2-40B4-BE49-F238E27FC236}">
                  <a16:creationId xmlns:a16="http://schemas.microsoft.com/office/drawing/2014/main" id="{2C75E81C-B1BA-4B4D-8CCA-A486C2C75E62}"/>
                </a:ext>
              </a:extLst>
            </p:cNvPr>
            <p:cNvGrpSpPr/>
            <p:nvPr/>
          </p:nvGrpSpPr>
          <p:grpSpPr>
            <a:xfrm>
              <a:off x="5305680" y="2025650"/>
              <a:ext cx="1677991" cy="1459813"/>
              <a:chOff x="5396430" y="2694516"/>
              <a:chExt cx="1211093" cy="1053623"/>
            </a:xfrm>
          </p:grpSpPr>
          <p:grpSp>
            <p:nvGrpSpPr>
              <p:cNvPr id="49" name="Group 48">
                <a:extLst>
                  <a:ext uri="{FF2B5EF4-FFF2-40B4-BE49-F238E27FC236}">
                    <a16:creationId xmlns:a16="http://schemas.microsoft.com/office/drawing/2014/main" id="{90D8BDC3-2982-45C7-A6B0-0805D8E436C0}"/>
                  </a:ext>
                </a:extLst>
              </p:cNvPr>
              <p:cNvGrpSpPr/>
              <p:nvPr/>
            </p:nvGrpSpPr>
            <p:grpSpPr>
              <a:xfrm>
                <a:off x="5396430" y="2694516"/>
                <a:ext cx="1173448" cy="1053623"/>
                <a:chOff x="6213937" y="2921103"/>
                <a:chExt cx="1197148" cy="1074902"/>
              </a:xfrm>
            </p:grpSpPr>
            <p:sp>
              <p:nvSpPr>
                <p:cNvPr id="50" name="server">
                  <a:extLst>
                    <a:ext uri="{FF2B5EF4-FFF2-40B4-BE49-F238E27FC236}">
                      <a16:creationId xmlns:a16="http://schemas.microsoft.com/office/drawing/2014/main" id="{34FD7C85-CEBF-4398-B766-FFBF78203E6B}"/>
                    </a:ext>
                  </a:extLst>
                </p:cNvPr>
                <p:cNvSpPr>
                  <a:spLocks noChangeAspect="1" noEditPoints="1"/>
                </p:cNvSpPr>
                <p:nvPr/>
              </p:nvSpPr>
              <p:spPr bwMode="auto">
                <a:xfrm>
                  <a:off x="6213937"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server">
                  <a:extLst>
                    <a:ext uri="{FF2B5EF4-FFF2-40B4-BE49-F238E27FC236}">
                      <a16:creationId xmlns:a16="http://schemas.microsoft.com/office/drawing/2014/main" id="{54C4AAAD-86A3-4A1E-903E-E926599F6B69}"/>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a:gradFill>
                      <a:gsLst>
                        <a:gs pos="0">
                          <a:srgbClr val="505050"/>
                        </a:gs>
                        <a:gs pos="100000">
                          <a:srgbClr val="505050"/>
                        </a:gs>
                      </a:gsLst>
                      <a:lin ang="5400000" scaled="1"/>
                    </a:gradFill>
                    <a:latin typeface="Segoe UI Semilight"/>
                  </a:endParaRPr>
                </a:p>
              </p:txBody>
            </p:sp>
            <p:sp>
              <p:nvSpPr>
                <p:cNvPr id="52" name="server">
                  <a:extLst>
                    <a:ext uri="{FF2B5EF4-FFF2-40B4-BE49-F238E27FC236}">
                      <a16:creationId xmlns:a16="http://schemas.microsoft.com/office/drawing/2014/main" id="{24C45E36-04F0-4E78-B0D9-2CEEB8962621}"/>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a:gradFill>
                      <a:gsLst>
                        <a:gs pos="0">
                          <a:srgbClr val="505050"/>
                        </a:gs>
                        <a:gs pos="100000">
                          <a:srgbClr val="505050"/>
                        </a:gs>
                      </a:gsLst>
                      <a:lin ang="5400000" scaled="1"/>
                    </a:gradFill>
                    <a:latin typeface="Segoe UI Semilight"/>
                  </a:endParaRPr>
                </a:p>
              </p:txBody>
            </p:sp>
          </p:grpSp>
          <p:sp>
            <p:nvSpPr>
              <p:cNvPr id="45" name="Freeform: Shape 44">
                <a:extLst>
                  <a:ext uri="{FF2B5EF4-FFF2-40B4-BE49-F238E27FC236}">
                    <a16:creationId xmlns:a16="http://schemas.microsoft.com/office/drawing/2014/main" id="{2887D741-D22A-414B-8C7C-88F73AF832EA}"/>
                  </a:ext>
                </a:extLst>
              </p:cNvPr>
              <p:cNvSpPr/>
              <p:nvPr/>
            </p:nvSpPr>
            <p:spPr bwMode="auto">
              <a:xfrm flipV="1">
                <a:off x="5757332" y="2931941"/>
                <a:ext cx="491579" cy="39525"/>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srgbClr val="FFFFFF"/>
                  </a:solidFill>
                  <a:latin typeface="Segoe UI Semilight"/>
                </a:endParaRPr>
              </a:p>
            </p:txBody>
          </p:sp>
          <p:sp>
            <p:nvSpPr>
              <p:cNvPr id="46" name="Freeform: Shape 45">
                <a:extLst>
                  <a:ext uri="{FF2B5EF4-FFF2-40B4-BE49-F238E27FC236}">
                    <a16:creationId xmlns:a16="http://schemas.microsoft.com/office/drawing/2014/main" id="{659DE0A4-3017-450F-B0F3-BA54B2C513CB}"/>
                  </a:ext>
                </a:extLst>
              </p:cNvPr>
              <p:cNvSpPr/>
              <p:nvPr/>
            </p:nvSpPr>
            <p:spPr bwMode="auto">
              <a:xfrm rot="2700000">
                <a:off x="5399594" y="343982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srgbClr val="FFFFFF"/>
                  </a:solidFill>
                  <a:latin typeface="Segoe UI Semilight"/>
                </a:endParaRPr>
              </a:p>
            </p:txBody>
          </p:sp>
          <p:sp>
            <p:nvSpPr>
              <p:cNvPr id="47" name="Freeform: Shape 46">
                <a:extLst>
                  <a:ext uri="{FF2B5EF4-FFF2-40B4-BE49-F238E27FC236}">
                    <a16:creationId xmlns:a16="http://schemas.microsoft.com/office/drawing/2014/main" id="{E8405FF9-DAA0-4637-BC8A-1084DC5F646D}"/>
                  </a:ext>
                </a:extLst>
              </p:cNvPr>
              <p:cNvSpPr/>
              <p:nvPr/>
            </p:nvSpPr>
            <p:spPr bwMode="auto">
              <a:xfrm rot="18900000" flipH="1">
                <a:off x="6155025" y="343393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srgbClr val="FFFFFF"/>
                  </a:solidFill>
                  <a:latin typeface="Segoe UI Semilight"/>
                </a:endParaRPr>
              </a:p>
            </p:txBody>
          </p:sp>
        </p:grpSp>
        <p:grpSp>
          <p:nvGrpSpPr>
            <p:cNvPr id="5" name="Group 4">
              <a:extLst>
                <a:ext uri="{FF2B5EF4-FFF2-40B4-BE49-F238E27FC236}">
                  <a16:creationId xmlns:a16="http://schemas.microsoft.com/office/drawing/2014/main" id="{461BB706-5637-4002-A948-C5B88D95258D}"/>
                </a:ext>
              </a:extLst>
            </p:cNvPr>
            <p:cNvGrpSpPr/>
            <p:nvPr/>
          </p:nvGrpSpPr>
          <p:grpSpPr>
            <a:xfrm>
              <a:off x="5298276" y="3572400"/>
              <a:ext cx="2209947" cy="951251"/>
              <a:chOff x="5049155" y="3835076"/>
              <a:chExt cx="2909680" cy="951251"/>
            </a:xfrm>
          </p:grpSpPr>
          <p:sp>
            <p:nvSpPr>
              <p:cNvPr id="55" name="Rectangle 54">
                <a:extLst>
                  <a:ext uri="{FF2B5EF4-FFF2-40B4-BE49-F238E27FC236}">
                    <a16:creationId xmlns:a16="http://schemas.microsoft.com/office/drawing/2014/main" id="{4663D1A2-10B6-4722-8E1F-F6F6DA11C819}"/>
                  </a:ext>
                </a:extLst>
              </p:cNvPr>
              <p:cNvSpPr/>
              <p:nvPr/>
            </p:nvSpPr>
            <p:spPr>
              <a:xfrm>
                <a:off x="5049155" y="3835076"/>
                <a:ext cx="1864781"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56" name="Rectangle 55">
                <a:extLst>
                  <a:ext uri="{FF2B5EF4-FFF2-40B4-BE49-F238E27FC236}">
                    <a16:creationId xmlns:a16="http://schemas.microsoft.com/office/drawing/2014/main" id="{28C97067-9A73-4E00-8DD7-D02C1D65F338}"/>
                  </a:ext>
                </a:extLst>
              </p:cNvPr>
              <p:cNvSpPr/>
              <p:nvPr/>
            </p:nvSpPr>
            <p:spPr>
              <a:xfrm>
                <a:off x="5049155" y="4201891"/>
                <a:ext cx="2909680" cy="584436"/>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entire datacenter failures</a:t>
                </a:r>
              </a:p>
            </p:txBody>
          </p:sp>
        </p:grpSp>
        <p:grpSp>
          <p:nvGrpSpPr>
            <p:cNvPr id="14" name="Group 13">
              <a:extLst>
                <a:ext uri="{FF2B5EF4-FFF2-40B4-BE49-F238E27FC236}">
                  <a16:creationId xmlns:a16="http://schemas.microsoft.com/office/drawing/2014/main" id="{3B391CD2-1D2F-4670-8819-CE4DC05A6148}"/>
                </a:ext>
              </a:extLst>
            </p:cNvPr>
            <p:cNvGrpSpPr/>
            <p:nvPr/>
          </p:nvGrpSpPr>
          <p:grpSpPr>
            <a:xfrm>
              <a:off x="8745797" y="1842447"/>
              <a:ext cx="2555421" cy="2178076"/>
              <a:chOff x="9140991" y="1499547"/>
              <a:chExt cx="2555421" cy="2178076"/>
            </a:xfrm>
          </p:grpSpPr>
          <p:grpSp>
            <p:nvGrpSpPr>
              <p:cNvPr id="16" name="Group 15">
                <a:extLst>
                  <a:ext uri="{FF2B5EF4-FFF2-40B4-BE49-F238E27FC236}">
                    <a16:creationId xmlns:a16="http://schemas.microsoft.com/office/drawing/2014/main" id="{6CDF00BB-5F8B-46A2-9EF3-651DFF08D009}"/>
                  </a:ext>
                </a:extLst>
              </p:cNvPr>
              <p:cNvGrpSpPr/>
              <p:nvPr/>
            </p:nvGrpSpPr>
            <p:grpSpPr>
              <a:xfrm>
                <a:off x="9252589" y="1499547"/>
                <a:ext cx="2402008" cy="961689"/>
                <a:chOff x="9283653" y="3783739"/>
                <a:chExt cx="2450521" cy="981112"/>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283653" y="3783739"/>
                  <a:ext cx="2450521" cy="981112"/>
                  <a:chOff x="9283653" y="3374666"/>
                  <a:chExt cx="2450521" cy="981112"/>
                </a:xfrm>
              </p:grpSpPr>
              <p:sp>
                <p:nvSpPr>
                  <p:cNvPr id="96" name="Rectangle 95">
                    <a:extLst>
                      <a:ext uri="{FF2B5EF4-FFF2-40B4-BE49-F238E27FC236}">
                        <a16:creationId xmlns:a16="http://schemas.microsoft.com/office/drawing/2014/main" id="{CE892F80-0093-42F0-B8D5-C3DDA86F4423}"/>
                      </a:ext>
                    </a:extLst>
                  </p:cNvPr>
                  <p:cNvSpPr/>
                  <p:nvPr/>
                </p:nvSpPr>
                <p:spPr bwMode="auto">
                  <a:xfrm>
                    <a:off x="9283653" y="3374666"/>
                    <a:ext cx="2450521" cy="981112"/>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kern="0">
                      <a:gradFill>
                        <a:gsLst>
                          <a:gs pos="0">
                            <a:srgbClr val="FFFFFF"/>
                          </a:gs>
                          <a:gs pos="100000">
                            <a:srgbClr val="FFFFFF"/>
                          </a:gs>
                        </a:gsLst>
                        <a:lin ang="5400000" scaled="0"/>
                      </a:gradFill>
                      <a:latin typeface="Segoe UI Semilight"/>
                      <a:cs typeface="Segoe UI" pitchFamily="34" charset="0"/>
                    </a:endParaRPr>
                  </a:p>
                </p:txBody>
              </p:sp>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endParaRPr kumimoji="0" lang="en-US" sz="1175"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8" name="Group 7">
                <a:extLst>
                  <a:ext uri="{FF2B5EF4-FFF2-40B4-BE49-F238E27FC236}">
                    <a16:creationId xmlns:a16="http://schemas.microsoft.com/office/drawing/2014/main" id="{B35098B1-7200-4438-9FEA-CB870BAAEB2B}"/>
                  </a:ext>
                </a:extLst>
              </p:cNvPr>
              <p:cNvGrpSpPr/>
              <p:nvPr/>
            </p:nvGrpSpPr>
            <p:grpSpPr>
              <a:xfrm>
                <a:off x="9140991" y="2499478"/>
                <a:ext cx="2555421" cy="1178145"/>
                <a:chOff x="9078975" y="2499478"/>
                <a:chExt cx="2835495" cy="1178145"/>
              </a:xfrm>
            </p:grpSpPr>
            <p:sp>
              <p:nvSpPr>
                <p:cNvPr id="60" name="Rectangle 59">
                  <a:extLst>
                    <a:ext uri="{FF2B5EF4-FFF2-40B4-BE49-F238E27FC236}">
                      <a16:creationId xmlns:a16="http://schemas.microsoft.com/office/drawing/2014/main" id="{19C29D11-95E1-42CA-A9D8-B4034552DCBC}"/>
                    </a:ext>
                  </a:extLst>
                </p:cNvPr>
                <p:cNvSpPr/>
                <p:nvPr/>
              </p:nvSpPr>
              <p:spPr>
                <a:xfrm>
                  <a:off x="9078975" y="2499478"/>
                  <a:ext cx="1432765"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Region pairs</a:t>
                  </a:r>
                </a:p>
              </p:txBody>
            </p:sp>
            <p:sp>
              <p:nvSpPr>
                <p:cNvPr id="61" name="Rectangle 60">
                  <a:extLst>
                    <a:ext uri="{FF2B5EF4-FFF2-40B4-BE49-F238E27FC236}">
                      <a16:creationId xmlns:a16="http://schemas.microsoft.com/office/drawing/2014/main" id="{EC9977A2-B953-4AE6-8D96-192035FA7877}"/>
                    </a:ext>
                  </a:extLst>
                </p:cNvPr>
                <p:cNvSpPr/>
                <p:nvPr/>
              </p:nvSpPr>
              <p:spPr>
                <a:xfrm>
                  <a:off x="9078976" y="2861822"/>
                  <a:ext cx="2835494" cy="81580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disaster with Data Residency compliance</a:t>
                  </a:r>
                </a:p>
              </p:txBody>
            </p:sp>
          </p:grpSp>
        </p:grpSp>
      </p:grpSp>
    </p:spTree>
    <p:extLst>
      <p:ext uri="{BB962C8B-B14F-4D97-AF65-F5344CB8AC3E}">
        <p14:creationId xmlns:p14="http://schemas.microsoft.com/office/powerpoint/2010/main" val="12452485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Availability sets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2696123"/>
          </a:xfrm>
        </p:spPr>
        <p:txBody>
          <a:bodyPr/>
          <a:lstStyle/>
          <a:p>
            <a:r>
              <a:rPr lang="en-US" b="1" dirty="0">
                <a:latin typeface="+mn-lt"/>
              </a:rPr>
              <a:t>Availability set </a:t>
            </a:r>
            <a:r>
              <a:rPr lang="en-US" dirty="0"/>
              <a:t>– </a:t>
            </a:r>
            <a:r>
              <a:rPr lang="en-US" dirty="0">
                <a:latin typeface="+mn-lt"/>
              </a:rPr>
              <a:t>logical feature used to ensure that a group of related VMs are deployed so that:</a:t>
            </a:r>
          </a:p>
          <a:p>
            <a:pPr lvl="1"/>
            <a:r>
              <a:rPr lang="en-US" sz="2400" dirty="0"/>
              <a:t>They are not all subject to a single physical point of failure</a:t>
            </a:r>
          </a:p>
          <a:p>
            <a:pPr lvl="1"/>
            <a:r>
              <a:rPr lang="en-US" sz="2400" dirty="0"/>
              <a:t>They are not all upgraded at the same time</a:t>
            </a:r>
          </a:p>
          <a:p>
            <a:r>
              <a:rPr lang="en-US" b="1" dirty="0">
                <a:latin typeface="+mn-lt"/>
              </a:rPr>
              <a:t>Update domain </a:t>
            </a:r>
            <a:r>
              <a:rPr lang="en-US" dirty="0">
                <a:latin typeface="+mn-lt"/>
              </a:rPr>
              <a:t>– logical group of hardware that can undergo a maintenance update at the same time</a:t>
            </a:r>
          </a:p>
        </p:txBody>
      </p:sp>
    </p:spTree>
    <p:extLst>
      <p:ext uri="{BB962C8B-B14F-4D97-AF65-F5344CB8AC3E}">
        <p14:creationId xmlns:p14="http://schemas.microsoft.com/office/powerpoint/2010/main" val="41178365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52" name="Group 51" descr="The diagram depicts two fault domains with two availability sets stretching between them.">
            <a:extLst>
              <a:ext uri="{FF2B5EF4-FFF2-40B4-BE49-F238E27FC236}">
                <a16:creationId xmlns:a16="http://schemas.microsoft.com/office/drawing/2014/main" id="{A5A81681-60ED-4E99-BF52-B1E3B2B16062}"/>
              </a:ext>
            </a:extLst>
          </p:cNvPr>
          <p:cNvGrpSpPr/>
          <p:nvPr/>
        </p:nvGrpSpPr>
        <p:grpSpPr>
          <a:xfrm>
            <a:off x="4017376" y="1435100"/>
            <a:ext cx="7592012" cy="4357544"/>
            <a:chOff x="4017376" y="1435100"/>
            <a:chExt cx="7592012" cy="4357544"/>
          </a:xfrm>
        </p:grpSpPr>
        <p:sp>
          <p:nvSpPr>
            <p:cNvPr id="4" name="Rectangle 3">
              <a:extLst>
                <a:ext uri="{FF2B5EF4-FFF2-40B4-BE49-F238E27FC236}">
                  <a16:creationId xmlns:a16="http://schemas.microsoft.com/office/drawing/2014/main" id="{FEF0B050-AB0E-4511-A69A-B68FF3E3387C}"/>
                </a:ext>
              </a:extLst>
            </p:cNvPr>
            <p:cNvSpPr/>
            <p:nvPr/>
          </p:nvSpPr>
          <p:spPr bwMode="auto">
            <a:xfrm>
              <a:off x="401737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5897537-68E8-4E5B-BF62-95F29C9D2CA7}"/>
                </a:ext>
              </a:extLst>
            </p:cNvPr>
            <p:cNvSpPr/>
            <p:nvPr/>
          </p:nvSpPr>
          <p:spPr bwMode="auto">
            <a:xfrm>
              <a:off x="833661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D7A2C4D-2A9C-4887-81B4-C839B5DCA7A7}"/>
                </a:ext>
              </a:extLst>
            </p:cNvPr>
            <p:cNvSpPr/>
            <p:nvPr/>
          </p:nvSpPr>
          <p:spPr bwMode="auto">
            <a:xfrm>
              <a:off x="416268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9476F2DF-1643-4399-AA72-2CC42B857C91}"/>
                </a:ext>
              </a:extLst>
            </p:cNvPr>
            <p:cNvSpPr/>
            <p:nvPr/>
          </p:nvSpPr>
          <p:spPr bwMode="auto">
            <a:xfrm>
              <a:off x="848192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708B93B-471C-4791-8C11-27186FD0F000}"/>
                </a:ext>
              </a:extLst>
            </p:cNvPr>
            <p:cNvSpPr/>
            <p:nvPr/>
          </p:nvSpPr>
          <p:spPr bwMode="auto">
            <a:xfrm>
              <a:off x="4017376" y="2545165"/>
              <a:ext cx="7592012" cy="1488216"/>
            </a:xfrm>
            <a:prstGeom prst="rect">
              <a:avLst/>
            </a:prstGeom>
            <a:solidFill>
              <a:srgbClr val="6D6D7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A1C9D79-FD2E-402E-B609-25D98B49C13F}"/>
                </a:ext>
              </a:extLst>
            </p:cNvPr>
            <p:cNvSpPr/>
            <p:nvPr/>
          </p:nvSpPr>
          <p:spPr bwMode="auto">
            <a:xfrm>
              <a:off x="4017376" y="4168904"/>
              <a:ext cx="7592012" cy="1488216"/>
            </a:xfrm>
            <a:prstGeom prst="rect">
              <a:avLst/>
            </a:prstGeom>
            <a:solidFill>
              <a:srgbClr val="4095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7381199-28D9-426F-B7FE-62E1A8A92C10}"/>
                </a:ext>
              </a:extLst>
            </p:cNvPr>
            <p:cNvSpPr txBox="1"/>
            <p:nvPr/>
          </p:nvSpPr>
          <p:spPr>
            <a:xfrm>
              <a:off x="495632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5" name="TextBox 14">
              <a:extLst>
                <a:ext uri="{FF2B5EF4-FFF2-40B4-BE49-F238E27FC236}">
                  <a16:creationId xmlns:a16="http://schemas.microsoft.com/office/drawing/2014/main" id="{CABD1B91-8D3C-45BF-B27A-21E6B5939EC6}"/>
                </a:ext>
              </a:extLst>
            </p:cNvPr>
            <p:cNvSpPr txBox="1"/>
            <p:nvPr/>
          </p:nvSpPr>
          <p:spPr>
            <a:xfrm>
              <a:off x="927556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6" name="TextBox 15">
              <a:extLst>
                <a:ext uri="{FF2B5EF4-FFF2-40B4-BE49-F238E27FC236}">
                  <a16:creationId xmlns:a16="http://schemas.microsoft.com/office/drawing/2014/main" id="{145D2ECE-24D3-4135-AC56-18D14CAAEE19}"/>
                </a:ext>
              </a:extLst>
            </p:cNvPr>
            <p:cNvSpPr txBox="1"/>
            <p:nvPr/>
          </p:nvSpPr>
          <p:spPr>
            <a:xfrm>
              <a:off x="543415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sp>
          <p:nvSpPr>
            <p:cNvPr id="17" name="TextBox 16">
              <a:extLst>
                <a:ext uri="{FF2B5EF4-FFF2-40B4-BE49-F238E27FC236}">
                  <a16:creationId xmlns:a16="http://schemas.microsoft.com/office/drawing/2014/main" id="{742660A4-77AF-4CFF-9429-3258326CDB3D}"/>
                </a:ext>
              </a:extLst>
            </p:cNvPr>
            <p:cNvSpPr txBox="1"/>
            <p:nvPr/>
          </p:nvSpPr>
          <p:spPr>
            <a:xfrm>
              <a:off x="975339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pic>
          <p:nvPicPr>
            <p:cNvPr id="19" name="Picture 18">
              <a:extLst>
                <a:ext uri="{FF2B5EF4-FFF2-40B4-BE49-F238E27FC236}">
                  <a16:creationId xmlns:a16="http://schemas.microsoft.com/office/drawing/2014/main" id="{222D15E5-E878-4EC5-BDE3-95CF0F6D4002}"/>
                </a:ext>
              </a:extLst>
            </p:cNvPr>
            <p:cNvPicPr>
              <a:picLocks noChangeAspect="1"/>
            </p:cNvPicPr>
            <p:nvPr/>
          </p:nvPicPr>
          <p:blipFill>
            <a:blip r:embed="rId3"/>
            <a:stretch>
              <a:fillRect/>
            </a:stretch>
          </p:blipFill>
          <p:spPr>
            <a:xfrm>
              <a:off x="5263617" y="1942319"/>
              <a:ext cx="780290" cy="780290"/>
            </a:xfrm>
            <a:prstGeom prst="rect">
              <a:avLst/>
            </a:prstGeom>
          </p:spPr>
        </p:pic>
        <p:pic>
          <p:nvPicPr>
            <p:cNvPr id="20" name="Picture 19">
              <a:extLst>
                <a:ext uri="{FF2B5EF4-FFF2-40B4-BE49-F238E27FC236}">
                  <a16:creationId xmlns:a16="http://schemas.microsoft.com/office/drawing/2014/main" id="{EDDDDB84-D48C-4672-BE8F-FBED241A59BF}"/>
                </a:ext>
              </a:extLst>
            </p:cNvPr>
            <p:cNvPicPr>
              <a:picLocks noChangeAspect="1"/>
            </p:cNvPicPr>
            <p:nvPr/>
          </p:nvPicPr>
          <p:blipFill>
            <a:blip r:embed="rId3"/>
            <a:stretch>
              <a:fillRect/>
            </a:stretch>
          </p:blipFill>
          <p:spPr>
            <a:xfrm>
              <a:off x="9582857" y="1942319"/>
              <a:ext cx="780290" cy="780290"/>
            </a:xfrm>
            <a:prstGeom prst="rect">
              <a:avLst/>
            </a:prstGeom>
          </p:spPr>
        </p:pic>
        <p:sp>
          <p:nvSpPr>
            <p:cNvPr id="21" name="Rectangle 20">
              <a:extLst>
                <a:ext uri="{FF2B5EF4-FFF2-40B4-BE49-F238E27FC236}">
                  <a16:creationId xmlns:a16="http://schemas.microsoft.com/office/drawing/2014/main" id="{F162FE05-32ED-4420-8B1F-36E229A46E3F}"/>
                </a:ext>
              </a:extLst>
            </p:cNvPr>
            <p:cNvSpPr/>
            <p:nvPr/>
          </p:nvSpPr>
          <p:spPr bwMode="auto">
            <a:xfrm>
              <a:off x="440553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E84FB12D-43ED-4037-8330-58E824C04C57}"/>
                </a:ext>
              </a:extLst>
            </p:cNvPr>
            <p:cNvSpPr/>
            <p:nvPr/>
          </p:nvSpPr>
          <p:spPr bwMode="auto">
            <a:xfrm>
              <a:off x="872477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689F7E7B-6B5B-4515-88A7-FB5DEA43A93A}"/>
                </a:ext>
              </a:extLst>
            </p:cNvPr>
            <p:cNvSpPr/>
            <p:nvPr/>
          </p:nvSpPr>
          <p:spPr bwMode="auto">
            <a:xfrm>
              <a:off x="440553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A4FA15D-3C24-4BA7-BA48-11B3B14A1DA8}"/>
                </a:ext>
              </a:extLst>
            </p:cNvPr>
            <p:cNvSpPr/>
            <p:nvPr/>
          </p:nvSpPr>
          <p:spPr bwMode="auto">
            <a:xfrm>
              <a:off x="872477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16751CE1-2A91-4B27-A15A-093CA37427E9}"/>
                </a:ext>
              </a:extLst>
            </p:cNvPr>
            <p:cNvSpPr txBox="1"/>
            <p:nvPr/>
          </p:nvSpPr>
          <p:spPr>
            <a:xfrm>
              <a:off x="5194334"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27" name="Rectangle 26">
              <a:extLst>
                <a:ext uri="{FF2B5EF4-FFF2-40B4-BE49-F238E27FC236}">
                  <a16:creationId xmlns:a16="http://schemas.microsoft.com/office/drawing/2014/main" id="{1FB26EBE-466E-4003-B69F-C166350A3B14}"/>
                </a:ext>
              </a:extLst>
            </p:cNvPr>
            <p:cNvSpPr/>
            <p:nvPr/>
          </p:nvSpPr>
          <p:spPr bwMode="auto">
            <a:xfrm>
              <a:off x="442994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A89BBFE-8B2E-4F31-8687-C1D9B40F7A33}"/>
                </a:ext>
              </a:extLst>
            </p:cNvPr>
            <p:cNvSpPr/>
            <p:nvPr/>
          </p:nvSpPr>
          <p:spPr bwMode="auto">
            <a:xfrm>
              <a:off x="874918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7FEF65E4-088B-4DE7-B7FD-4BF1CD26740C}"/>
                </a:ext>
              </a:extLst>
            </p:cNvPr>
            <p:cNvSpPr/>
            <p:nvPr/>
          </p:nvSpPr>
          <p:spPr bwMode="auto">
            <a:xfrm>
              <a:off x="4418067"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12E0ACA-937A-4210-A611-15AFC3768CA8}"/>
                </a:ext>
              </a:extLst>
            </p:cNvPr>
            <p:cNvSpPr/>
            <p:nvPr/>
          </p:nvSpPr>
          <p:spPr bwMode="auto">
            <a:xfrm>
              <a:off x="8737308"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A27CA0CB-8C33-410D-A0A0-5B90CC0C69BD}"/>
                </a:ext>
              </a:extLst>
            </p:cNvPr>
            <p:cNvSpPr txBox="1"/>
            <p:nvPr/>
          </p:nvSpPr>
          <p:spPr>
            <a:xfrm>
              <a:off x="9552632"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2" name="TextBox 31">
              <a:extLst>
                <a:ext uri="{FF2B5EF4-FFF2-40B4-BE49-F238E27FC236}">
                  <a16:creationId xmlns:a16="http://schemas.microsoft.com/office/drawing/2014/main" id="{AA0EB225-CFD8-4000-BEF6-B9F3ED16BAD4}"/>
                </a:ext>
              </a:extLst>
            </p:cNvPr>
            <p:cNvSpPr txBox="1"/>
            <p:nvPr/>
          </p:nvSpPr>
          <p:spPr>
            <a:xfrm>
              <a:off x="9972793" y="3554648"/>
              <a:ext cx="34464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IIS2</a:t>
              </a:r>
            </a:p>
          </p:txBody>
        </p:sp>
        <p:sp>
          <p:nvSpPr>
            <p:cNvPr id="33" name="TextBox 32">
              <a:extLst>
                <a:ext uri="{FF2B5EF4-FFF2-40B4-BE49-F238E27FC236}">
                  <a16:creationId xmlns:a16="http://schemas.microsoft.com/office/drawing/2014/main" id="{7EB52F91-AD13-47CF-9BEA-7380F89ECA34}"/>
                </a:ext>
              </a:extLst>
            </p:cNvPr>
            <p:cNvSpPr txBox="1"/>
            <p:nvPr/>
          </p:nvSpPr>
          <p:spPr>
            <a:xfrm>
              <a:off x="5326067" y="3554648"/>
              <a:ext cx="31418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IIS1</a:t>
              </a:r>
            </a:p>
          </p:txBody>
        </p:sp>
        <p:sp>
          <p:nvSpPr>
            <p:cNvPr id="34" name="TextBox 33">
              <a:extLst>
                <a:ext uri="{FF2B5EF4-FFF2-40B4-BE49-F238E27FC236}">
                  <a16:creationId xmlns:a16="http://schemas.microsoft.com/office/drawing/2014/main" id="{42B10FDC-B072-43D7-B603-514D7BCEEC37}"/>
                </a:ext>
              </a:extLst>
            </p:cNvPr>
            <p:cNvSpPr txBox="1"/>
            <p:nvPr/>
          </p:nvSpPr>
          <p:spPr>
            <a:xfrm>
              <a:off x="5194334" y="4524733"/>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5" name="TextBox 34">
              <a:extLst>
                <a:ext uri="{FF2B5EF4-FFF2-40B4-BE49-F238E27FC236}">
                  <a16:creationId xmlns:a16="http://schemas.microsoft.com/office/drawing/2014/main" id="{6D78A9E4-5DC5-44E9-9074-3BA340F6627F}"/>
                </a:ext>
              </a:extLst>
            </p:cNvPr>
            <p:cNvSpPr txBox="1"/>
            <p:nvPr/>
          </p:nvSpPr>
          <p:spPr>
            <a:xfrm>
              <a:off x="9552632" y="4513117"/>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6" name="TextBox 35">
              <a:extLst>
                <a:ext uri="{FF2B5EF4-FFF2-40B4-BE49-F238E27FC236}">
                  <a16:creationId xmlns:a16="http://schemas.microsoft.com/office/drawing/2014/main" id="{158CCBD3-73E3-4A50-B038-C62195E3B2D1}"/>
                </a:ext>
              </a:extLst>
            </p:cNvPr>
            <p:cNvSpPr txBox="1"/>
            <p:nvPr/>
          </p:nvSpPr>
          <p:spPr>
            <a:xfrm>
              <a:off x="5406673" y="5178387"/>
              <a:ext cx="45204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SQL1</a:t>
              </a:r>
            </a:p>
          </p:txBody>
        </p:sp>
        <p:sp>
          <p:nvSpPr>
            <p:cNvPr id="37" name="TextBox 36">
              <a:extLst>
                <a:ext uri="{FF2B5EF4-FFF2-40B4-BE49-F238E27FC236}">
                  <a16:creationId xmlns:a16="http://schemas.microsoft.com/office/drawing/2014/main" id="{DC5E8853-8B92-4DD0-8307-B799925B0C12}"/>
                </a:ext>
              </a:extLst>
            </p:cNvPr>
            <p:cNvSpPr txBox="1"/>
            <p:nvPr/>
          </p:nvSpPr>
          <p:spPr>
            <a:xfrm>
              <a:off x="9940128" y="5178387"/>
              <a:ext cx="48250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SQL2</a:t>
              </a:r>
            </a:p>
          </p:txBody>
        </p:sp>
        <p:sp>
          <p:nvSpPr>
            <p:cNvPr id="38" name="TextBox 37">
              <a:extLst>
                <a:ext uri="{FF2B5EF4-FFF2-40B4-BE49-F238E27FC236}">
                  <a16:creationId xmlns:a16="http://schemas.microsoft.com/office/drawing/2014/main" id="{76B4253B-3067-47C2-A5F9-5CD2EBCF528C}"/>
                </a:ext>
              </a:extLst>
            </p:cNvPr>
            <p:cNvSpPr txBox="1"/>
            <p:nvPr/>
          </p:nvSpPr>
          <p:spPr>
            <a:xfrm>
              <a:off x="7140986" y="4605236"/>
              <a:ext cx="1344792" cy="615553"/>
            </a:xfrm>
            <a:prstGeom prst="rect">
              <a:avLst/>
            </a:prstGeom>
            <a:noFill/>
          </p:spPr>
          <p:txBody>
            <a:bodyPr wrap="none" lIns="0" tIns="0" rIns="0" bIns="0" rtlCol="0">
              <a:spAutoFit/>
            </a:bodyPr>
            <a:lstStyle/>
            <a:p>
              <a:pPr algn="ctr"/>
              <a:r>
                <a:rPr lang="en-IN" sz="2000" dirty="0">
                  <a:latin typeface="+mj-lt"/>
                </a:rPr>
                <a:t>Availability </a:t>
              </a:r>
            </a:p>
            <a:p>
              <a:pPr algn="ctr"/>
              <a:r>
                <a:rPr lang="en-IN" sz="2000" dirty="0">
                  <a:latin typeface="+mj-lt"/>
                </a:rPr>
                <a:t>set</a:t>
              </a:r>
            </a:p>
          </p:txBody>
        </p:sp>
        <p:sp>
          <p:nvSpPr>
            <p:cNvPr id="39" name="TextBox 38">
              <a:extLst>
                <a:ext uri="{FF2B5EF4-FFF2-40B4-BE49-F238E27FC236}">
                  <a16:creationId xmlns:a16="http://schemas.microsoft.com/office/drawing/2014/main" id="{A9985CED-A571-49CD-B02A-FB2CCDEF8022}"/>
                </a:ext>
              </a:extLst>
            </p:cNvPr>
            <p:cNvSpPr txBox="1"/>
            <p:nvPr/>
          </p:nvSpPr>
          <p:spPr>
            <a:xfrm>
              <a:off x="7140986" y="2981497"/>
              <a:ext cx="1344792" cy="615553"/>
            </a:xfrm>
            <a:prstGeom prst="rect">
              <a:avLst/>
            </a:prstGeom>
            <a:noFill/>
          </p:spPr>
          <p:txBody>
            <a:bodyPr wrap="none" lIns="0" tIns="0" rIns="0" bIns="0" rtlCol="0">
              <a:spAutoFit/>
            </a:bodyPr>
            <a:lstStyle/>
            <a:p>
              <a:pPr algn="ctr"/>
              <a:r>
                <a:rPr lang="en-IN" sz="2000" dirty="0">
                  <a:solidFill>
                    <a:schemeClr val="bg1"/>
                  </a:solidFill>
                  <a:latin typeface="+mj-lt"/>
                </a:rPr>
                <a:t>Availability </a:t>
              </a:r>
            </a:p>
            <a:p>
              <a:pPr algn="ctr"/>
              <a:r>
                <a:rPr lang="en-IN" sz="2000" dirty="0">
                  <a:solidFill>
                    <a:schemeClr val="bg1"/>
                  </a:solidFill>
                  <a:latin typeface="+mj-lt"/>
                </a:rPr>
                <a:t>set</a:t>
              </a:r>
            </a:p>
          </p:txBody>
        </p:sp>
        <p:pic>
          <p:nvPicPr>
            <p:cNvPr id="41" name="Picture 40">
              <a:extLst>
                <a:ext uri="{FF2B5EF4-FFF2-40B4-BE49-F238E27FC236}">
                  <a16:creationId xmlns:a16="http://schemas.microsoft.com/office/drawing/2014/main" id="{FD530848-E1E0-4023-9E3E-F885C5FA41A1}"/>
                </a:ext>
              </a:extLst>
            </p:cNvPr>
            <p:cNvPicPr>
              <a:picLocks noChangeAspect="1"/>
            </p:cNvPicPr>
            <p:nvPr/>
          </p:nvPicPr>
          <p:blipFill>
            <a:blip r:embed="rId4"/>
            <a:stretch>
              <a:fillRect/>
            </a:stretch>
          </p:blipFill>
          <p:spPr>
            <a:xfrm>
              <a:off x="4534088" y="2750466"/>
              <a:ext cx="543812" cy="543812"/>
            </a:xfrm>
            <a:prstGeom prst="rect">
              <a:avLst/>
            </a:prstGeom>
          </p:spPr>
        </p:pic>
        <p:pic>
          <p:nvPicPr>
            <p:cNvPr id="42" name="Picture 41">
              <a:extLst>
                <a:ext uri="{FF2B5EF4-FFF2-40B4-BE49-F238E27FC236}">
                  <a16:creationId xmlns:a16="http://schemas.microsoft.com/office/drawing/2014/main" id="{D4C77996-5C77-4FAA-920C-2230A6071927}"/>
                </a:ext>
              </a:extLst>
            </p:cNvPr>
            <p:cNvPicPr>
              <a:picLocks noChangeAspect="1"/>
            </p:cNvPicPr>
            <p:nvPr/>
          </p:nvPicPr>
          <p:blipFill>
            <a:blip r:embed="rId4"/>
            <a:stretch>
              <a:fillRect/>
            </a:stretch>
          </p:blipFill>
          <p:spPr>
            <a:xfrm>
              <a:off x="8850484" y="2750466"/>
              <a:ext cx="543812" cy="543812"/>
            </a:xfrm>
            <a:prstGeom prst="rect">
              <a:avLst/>
            </a:prstGeom>
          </p:spPr>
        </p:pic>
        <p:pic>
          <p:nvPicPr>
            <p:cNvPr id="43" name="Picture 42">
              <a:extLst>
                <a:ext uri="{FF2B5EF4-FFF2-40B4-BE49-F238E27FC236}">
                  <a16:creationId xmlns:a16="http://schemas.microsoft.com/office/drawing/2014/main" id="{ED7E6CFE-3423-4E3A-98D6-CB20C40193F1}"/>
                </a:ext>
              </a:extLst>
            </p:cNvPr>
            <p:cNvPicPr>
              <a:picLocks noChangeAspect="1"/>
            </p:cNvPicPr>
            <p:nvPr/>
          </p:nvPicPr>
          <p:blipFill>
            <a:blip r:embed="rId4"/>
            <a:stretch>
              <a:fillRect/>
            </a:stretch>
          </p:blipFill>
          <p:spPr>
            <a:xfrm>
              <a:off x="4512306" y="4375937"/>
              <a:ext cx="543812" cy="543812"/>
            </a:xfrm>
            <a:prstGeom prst="rect">
              <a:avLst/>
            </a:prstGeom>
          </p:spPr>
        </p:pic>
        <p:pic>
          <p:nvPicPr>
            <p:cNvPr id="44" name="Picture 43">
              <a:extLst>
                <a:ext uri="{FF2B5EF4-FFF2-40B4-BE49-F238E27FC236}">
                  <a16:creationId xmlns:a16="http://schemas.microsoft.com/office/drawing/2014/main" id="{12EE85ED-FED6-4E95-895E-9D23D66FBAC2}"/>
                </a:ext>
              </a:extLst>
            </p:cNvPr>
            <p:cNvPicPr>
              <a:picLocks noChangeAspect="1"/>
            </p:cNvPicPr>
            <p:nvPr/>
          </p:nvPicPr>
          <p:blipFill>
            <a:blip r:embed="rId4"/>
            <a:stretch>
              <a:fillRect/>
            </a:stretch>
          </p:blipFill>
          <p:spPr>
            <a:xfrm>
              <a:off x="8882104" y="4364321"/>
              <a:ext cx="543812" cy="543812"/>
            </a:xfrm>
            <a:prstGeom prst="rect">
              <a:avLst/>
            </a:prstGeom>
          </p:spPr>
        </p:pic>
        <p:pic>
          <p:nvPicPr>
            <p:cNvPr id="46" name="Picture 45">
              <a:extLst>
                <a:ext uri="{FF2B5EF4-FFF2-40B4-BE49-F238E27FC236}">
                  <a16:creationId xmlns:a16="http://schemas.microsoft.com/office/drawing/2014/main" id="{DF22351A-93F4-4F40-AABF-D0F21C49BA39}"/>
                </a:ext>
              </a:extLst>
            </p:cNvPr>
            <p:cNvPicPr>
              <a:picLocks noChangeAspect="1"/>
            </p:cNvPicPr>
            <p:nvPr/>
          </p:nvPicPr>
          <p:blipFill>
            <a:blip r:embed="rId5"/>
            <a:stretch>
              <a:fillRect/>
            </a:stretch>
          </p:blipFill>
          <p:spPr>
            <a:xfrm>
              <a:off x="4826553" y="3448194"/>
              <a:ext cx="459129" cy="459129"/>
            </a:xfrm>
            <a:prstGeom prst="rect">
              <a:avLst/>
            </a:prstGeom>
          </p:spPr>
        </p:pic>
        <p:pic>
          <p:nvPicPr>
            <p:cNvPr id="47" name="Picture 46">
              <a:extLst>
                <a:ext uri="{FF2B5EF4-FFF2-40B4-BE49-F238E27FC236}">
                  <a16:creationId xmlns:a16="http://schemas.microsoft.com/office/drawing/2014/main" id="{3C8CC95E-C11E-480C-B32D-007EE9480DFB}"/>
                </a:ext>
              </a:extLst>
            </p:cNvPr>
            <p:cNvPicPr>
              <a:picLocks noChangeAspect="1"/>
            </p:cNvPicPr>
            <p:nvPr/>
          </p:nvPicPr>
          <p:blipFill>
            <a:blip r:embed="rId5"/>
            <a:stretch>
              <a:fillRect/>
            </a:stretch>
          </p:blipFill>
          <p:spPr>
            <a:xfrm>
              <a:off x="9392320" y="3448194"/>
              <a:ext cx="459129" cy="459129"/>
            </a:xfrm>
            <a:prstGeom prst="rect">
              <a:avLst/>
            </a:prstGeom>
          </p:spPr>
        </p:pic>
        <p:pic>
          <p:nvPicPr>
            <p:cNvPr id="49" name="Picture 48">
              <a:extLst>
                <a:ext uri="{FF2B5EF4-FFF2-40B4-BE49-F238E27FC236}">
                  <a16:creationId xmlns:a16="http://schemas.microsoft.com/office/drawing/2014/main" id="{713E3865-B029-465F-8BDA-7352C57C8E30}"/>
                </a:ext>
              </a:extLst>
            </p:cNvPr>
            <p:cNvPicPr>
              <a:picLocks noChangeAspect="1"/>
            </p:cNvPicPr>
            <p:nvPr/>
          </p:nvPicPr>
          <p:blipFill>
            <a:blip r:embed="rId6"/>
            <a:stretch>
              <a:fillRect/>
            </a:stretch>
          </p:blipFill>
          <p:spPr>
            <a:xfrm>
              <a:off x="4906208" y="5040778"/>
              <a:ext cx="500465" cy="500465"/>
            </a:xfrm>
            <a:prstGeom prst="rect">
              <a:avLst/>
            </a:prstGeom>
          </p:spPr>
        </p:pic>
        <p:pic>
          <p:nvPicPr>
            <p:cNvPr id="50" name="Picture 49">
              <a:extLst>
                <a:ext uri="{FF2B5EF4-FFF2-40B4-BE49-F238E27FC236}">
                  <a16:creationId xmlns:a16="http://schemas.microsoft.com/office/drawing/2014/main" id="{1A8FDFD2-750F-4DFB-A597-D63DFBDC9B4C}"/>
                </a:ext>
              </a:extLst>
            </p:cNvPr>
            <p:cNvPicPr>
              <a:picLocks noChangeAspect="1"/>
            </p:cNvPicPr>
            <p:nvPr/>
          </p:nvPicPr>
          <p:blipFill>
            <a:blip r:embed="rId6"/>
            <a:stretch>
              <a:fillRect/>
            </a:stretch>
          </p:blipFill>
          <p:spPr>
            <a:xfrm>
              <a:off x="9344643" y="5051265"/>
              <a:ext cx="500465" cy="500465"/>
            </a:xfrm>
            <a:prstGeom prst="rect">
              <a:avLst/>
            </a:prstGeom>
          </p:spPr>
        </p:pic>
      </p:grpSp>
    </p:spTree>
    <p:extLst>
      <p:ext uri="{BB962C8B-B14F-4D97-AF65-F5344CB8AC3E}">
        <p14:creationId xmlns:p14="http://schemas.microsoft.com/office/powerpoint/2010/main" val="48296697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in Azure Marketplace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5578856" cy="3594830"/>
          </a:xfrm>
        </p:spPr>
        <p:txBody>
          <a:bodyPr/>
          <a:lstStyle/>
          <a:p>
            <a:r>
              <a:rPr lang="en-US" dirty="0"/>
              <a:t>Images in Azure Marketplace are grouped into the following categories:</a:t>
            </a:r>
          </a:p>
          <a:p>
            <a:pPr lvl="1"/>
            <a:r>
              <a:rPr lang="en-US" dirty="0"/>
              <a:t>Publisher</a:t>
            </a:r>
          </a:p>
          <a:p>
            <a:pPr lvl="2"/>
            <a:r>
              <a:rPr lang="en-US" dirty="0"/>
              <a:t>Organization that creates an image</a:t>
            </a:r>
          </a:p>
          <a:p>
            <a:pPr lvl="1"/>
            <a:r>
              <a:rPr lang="en-US" dirty="0"/>
              <a:t>Offer</a:t>
            </a:r>
          </a:p>
          <a:p>
            <a:pPr lvl="2"/>
            <a:r>
              <a:rPr lang="en-US" dirty="0"/>
              <a:t>Group of related images</a:t>
            </a:r>
          </a:p>
          <a:p>
            <a:pPr lvl="1"/>
            <a:r>
              <a:rPr lang="en-US" dirty="0"/>
              <a:t>SKU</a:t>
            </a:r>
          </a:p>
          <a:p>
            <a:pPr lvl="2"/>
            <a:r>
              <a:rPr lang="en-US" dirty="0"/>
              <a:t>Instance of an offer, typically a release</a:t>
            </a:r>
          </a:p>
          <a:p>
            <a:pPr lvl="1"/>
            <a:r>
              <a:rPr lang="en-US" dirty="0"/>
              <a:t>Version</a:t>
            </a:r>
          </a:p>
          <a:p>
            <a:pPr lvl="2"/>
            <a:r>
              <a:rPr lang="en-US" dirty="0"/>
              <a:t>A specific release version number</a:t>
            </a:r>
          </a:p>
        </p:txBody>
      </p:sp>
      <p:grpSp>
        <p:nvGrpSpPr>
          <p:cNvPr id="13" name="Group 12" descr="The diagram depicts the hierarchy of Azure Marketplace images with an image depicted as a child of an SKU, which is the child of an offer, which in turn is the child of a publisher.">
            <a:extLst>
              <a:ext uri="{FF2B5EF4-FFF2-40B4-BE49-F238E27FC236}">
                <a16:creationId xmlns:a16="http://schemas.microsoft.com/office/drawing/2014/main" id="{47589E25-5A91-43D9-81F5-483F4C823AA1}"/>
              </a:ext>
            </a:extLst>
          </p:cNvPr>
          <p:cNvGrpSpPr/>
          <p:nvPr/>
        </p:nvGrpSpPr>
        <p:grpSpPr>
          <a:xfrm>
            <a:off x="5994402" y="1886855"/>
            <a:ext cx="5614986" cy="4382182"/>
            <a:chOff x="5994402" y="1886855"/>
            <a:chExt cx="5614986" cy="4382182"/>
          </a:xfrm>
        </p:grpSpPr>
        <p:sp>
          <p:nvSpPr>
            <p:cNvPr id="3" name="Rectangle 2">
              <a:extLst>
                <a:ext uri="{FF2B5EF4-FFF2-40B4-BE49-F238E27FC236}">
                  <a16:creationId xmlns:a16="http://schemas.microsoft.com/office/drawing/2014/main" id="{66B1A519-FDE7-4755-BDC8-B0A6A3ABE4AA}"/>
                </a:ext>
              </a:extLst>
            </p:cNvPr>
            <p:cNvSpPr/>
            <p:nvPr/>
          </p:nvSpPr>
          <p:spPr bwMode="auto">
            <a:xfrm>
              <a:off x="5994402" y="1886856"/>
              <a:ext cx="3898828" cy="4382181"/>
            </a:xfrm>
            <a:prstGeom prst="rect">
              <a:avLst/>
            </a:prstGeom>
            <a:solidFill>
              <a:srgbClr val="D2D2D2"/>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err="1">
                <a:gradFill>
                  <a:gsLst>
                    <a:gs pos="0">
                      <a:srgbClr val="FFFFFF"/>
                    </a:gs>
                    <a:gs pos="100000">
                      <a:srgbClr val="FFFFFF"/>
                    </a:gs>
                  </a:gsLst>
                  <a:lin ang="5400000" scaled="0"/>
                </a:gradFill>
                <a:cs typeface="Segoe UI" pitchFamily="34" charset="0"/>
              </a:endParaRPr>
            </a:p>
          </p:txBody>
        </p:sp>
        <p:sp>
          <p:nvSpPr>
            <p:cNvPr id="6" name="TextBox 5">
              <a:extLst>
                <a:ext uri="{FF2B5EF4-FFF2-40B4-BE49-F238E27FC236}">
                  <a16:creationId xmlns:a16="http://schemas.microsoft.com/office/drawing/2014/main" id="{3DE6C711-CB94-459D-8DCA-037B19532C7A}"/>
                </a:ext>
              </a:extLst>
            </p:cNvPr>
            <p:cNvSpPr txBox="1"/>
            <p:nvPr/>
          </p:nvSpPr>
          <p:spPr>
            <a:xfrm>
              <a:off x="6497828" y="2046513"/>
              <a:ext cx="1295226" cy="369332"/>
            </a:xfrm>
            <a:prstGeom prst="rect">
              <a:avLst/>
            </a:prstGeom>
            <a:noFill/>
          </p:spPr>
          <p:txBody>
            <a:bodyPr wrap="none" lIns="0" tIns="0" rIns="0" bIns="0" rtlCol="0">
              <a:spAutoFit/>
            </a:bodyPr>
            <a:lstStyle/>
            <a:p>
              <a:r>
                <a:rPr lang="en-US" sz="2400" dirty="0">
                  <a:latin typeface="+mj-lt"/>
                </a:rPr>
                <a:t>Publisher</a:t>
              </a:r>
              <a:endParaRPr lang="en-IN" sz="2400" dirty="0" err="1">
                <a:gradFill>
                  <a:gsLst>
                    <a:gs pos="2917">
                      <a:schemeClr val="tx1"/>
                    </a:gs>
                    <a:gs pos="30000">
                      <a:schemeClr val="tx1"/>
                    </a:gs>
                  </a:gsLst>
                  <a:lin ang="5400000" scaled="0"/>
                </a:gradFill>
                <a:latin typeface="+mj-lt"/>
              </a:endParaRPr>
            </a:p>
          </p:txBody>
        </p:sp>
        <p:sp>
          <p:nvSpPr>
            <p:cNvPr id="7" name="Rectangle 6">
              <a:extLst>
                <a:ext uri="{FF2B5EF4-FFF2-40B4-BE49-F238E27FC236}">
                  <a16:creationId xmlns:a16="http://schemas.microsoft.com/office/drawing/2014/main" id="{78B44AF4-583A-467A-8F52-B33BB9A39454}"/>
                </a:ext>
              </a:extLst>
            </p:cNvPr>
            <p:cNvSpPr/>
            <p:nvPr/>
          </p:nvSpPr>
          <p:spPr bwMode="auto">
            <a:xfrm>
              <a:off x="6180329" y="2525486"/>
              <a:ext cx="2165387"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err="1">
                <a:gradFill>
                  <a:gsLst>
                    <a:gs pos="0">
                      <a:srgbClr val="FFFFFF"/>
                    </a:gs>
                    <a:gs pos="100000">
                      <a:srgbClr val="FFFFFF"/>
                    </a:gs>
                  </a:gsLst>
                  <a:lin ang="5400000" scaled="0"/>
                </a:gradFill>
                <a:cs typeface="Segoe UI" pitchFamily="34" charset="0"/>
              </a:endParaRPr>
            </a:p>
          </p:txBody>
        </p:sp>
        <p:sp>
          <p:nvSpPr>
            <p:cNvPr id="8" name="TextBox 7">
              <a:extLst>
                <a:ext uri="{FF2B5EF4-FFF2-40B4-BE49-F238E27FC236}">
                  <a16:creationId xmlns:a16="http://schemas.microsoft.com/office/drawing/2014/main" id="{17D0CB14-D955-47A6-880D-5E3380D90E9E}"/>
                </a:ext>
              </a:extLst>
            </p:cNvPr>
            <p:cNvSpPr txBox="1"/>
            <p:nvPr/>
          </p:nvSpPr>
          <p:spPr>
            <a:xfrm>
              <a:off x="6497828" y="2648928"/>
              <a:ext cx="721351" cy="369332"/>
            </a:xfrm>
            <a:prstGeom prst="rect">
              <a:avLst/>
            </a:prstGeom>
            <a:noFill/>
          </p:spPr>
          <p:txBody>
            <a:bodyPr wrap="none" lIns="0" tIns="0" rIns="0" bIns="0" rtlCol="0">
              <a:spAutoFit/>
            </a:bodyPr>
            <a:lstStyle/>
            <a:p>
              <a:r>
                <a:rPr lang="en-US" sz="2400" dirty="0">
                  <a:latin typeface="+mj-lt"/>
                </a:rPr>
                <a:t>Offer</a:t>
              </a:r>
              <a:endParaRPr lang="en-IN" sz="2400" dirty="0" err="1">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8A91FA11-A0D8-4509-B242-2454AD64583C}"/>
                </a:ext>
              </a:extLst>
            </p:cNvPr>
            <p:cNvSpPr/>
            <p:nvPr/>
          </p:nvSpPr>
          <p:spPr bwMode="auto">
            <a:xfrm>
              <a:off x="6319593" y="3080696"/>
              <a:ext cx="1886858" cy="1505817"/>
            </a:xfrm>
            <a:prstGeom prst="rect">
              <a:avLst/>
            </a:prstGeom>
            <a:solidFill>
              <a:schemeClr val="bg1"/>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err="1">
                <a:gradFill>
                  <a:gsLst>
                    <a:gs pos="0">
                      <a:srgbClr val="FFFFFF"/>
                    </a:gs>
                    <a:gs pos="100000">
                      <a:srgbClr val="FFFFFF"/>
                    </a:gs>
                  </a:gsLst>
                  <a:lin ang="5400000" scaled="0"/>
                </a:gradFill>
                <a:cs typeface="Segoe UI" pitchFamily="34" charset="0"/>
              </a:endParaRPr>
            </a:p>
          </p:txBody>
        </p:sp>
        <p:grpSp>
          <p:nvGrpSpPr>
            <p:cNvPr id="14" name="Group 13">
              <a:extLst>
                <a:ext uri="{FF2B5EF4-FFF2-40B4-BE49-F238E27FC236}">
                  <a16:creationId xmlns:a16="http://schemas.microsoft.com/office/drawing/2014/main" id="{83CC84FB-69F1-4C8E-8104-FD2AF893C6BA}"/>
                </a:ext>
              </a:extLst>
            </p:cNvPr>
            <p:cNvGrpSpPr/>
            <p:nvPr/>
          </p:nvGrpSpPr>
          <p:grpSpPr>
            <a:xfrm>
              <a:off x="6419850" y="3753079"/>
              <a:ext cx="1678594" cy="533171"/>
              <a:chOff x="6552446" y="2665606"/>
              <a:chExt cx="1708943" cy="590322"/>
            </a:xfrm>
            <a:solidFill>
              <a:srgbClr val="01BCF3"/>
            </a:solidFill>
          </p:grpSpPr>
          <p:sp>
            <p:nvSpPr>
              <p:cNvPr id="10" name="Rectangle 9">
                <a:extLst>
                  <a:ext uri="{FF2B5EF4-FFF2-40B4-BE49-F238E27FC236}">
                    <a16:creationId xmlns:a16="http://schemas.microsoft.com/office/drawing/2014/main" id="{DC259849-FEF4-4525-B0C5-4F039A8404E3}"/>
                  </a:ext>
                </a:extLst>
              </p:cNvPr>
              <p:cNvSpPr/>
              <p:nvPr/>
            </p:nvSpPr>
            <p:spPr bwMode="auto">
              <a:xfrm>
                <a:off x="6552446"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5D7389E8-8F1E-46ED-A9B7-C9155A2D4534}"/>
                  </a:ext>
                </a:extLst>
              </p:cNvPr>
              <p:cNvSpPr/>
              <p:nvPr/>
            </p:nvSpPr>
            <p:spPr bwMode="auto">
              <a:xfrm>
                <a:off x="7156169"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F70C684-6068-4E42-A48C-0A69BA37DB9D}"/>
                  </a:ext>
                </a:extLst>
              </p:cNvPr>
              <p:cNvSpPr/>
              <p:nvPr/>
            </p:nvSpPr>
            <p:spPr bwMode="auto">
              <a:xfrm>
                <a:off x="7759892"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a:extLst>
                <a:ext uri="{FF2B5EF4-FFF2-40B4-BE49-F238E27FC236}">
                  <a16:creationId xmlns:a16="http://schemas.microsoft.com/office/drawing/2014/main" id="{DE00D1BF-2713-4DF0-BB85-7C003A506775}"/>
                </a:ext>
              </a:extLst>
            </p:cNvPr>
            <p:cNvSpPr txBox="1"/>
            <p:nvPr/>
          </p:nvSpPr>
          <p:spPr>
            <a:xfrm>
              <a:off x="6497828" y="3208865"/>
              <a:ext cx="601127" cy="369332"/>
            </a:xfrm>
            <a:prstGeom prst="rect">
              <a:avLst/>
            </a:prstGeom>
            <a:noFill/>
          </p:spPr>
          <p:txBody>
            <a:bodyPr wrap="square" lIns="0" tIns="0" rIns="0" bIns="0" rtlCol="0">
              <a:spAutoFit/>
            </a:bodyPr>
            <a:lstStyle/>
            <a:p>
              <a:r>
                <a:rPr lang="en-US" sz="2400" dirty="0">
                  <a:latin typeface="+mj-lt"/>
                </a:rPr>
                <a:t>SKU</a:t>
              </a:r>
              <a:endParaRPr lang="en-IN" sz="2400" dirty="0" err="1">
                <a:gradFill>
                  <a:gsLst>
                    <a:gs pos="2917">
                      <a:schemeClr val="tx1"/>
                    </a:gs>
                    <a:gs pos="30000">
                      <a:schemeClr val="tx1"/>
                    </a:gs>
                  </a:gsLst>
                  <a:lin ang="5400000" scaled="0"/>
                </a:gradFill>
                <a:latin typeface="+mj-lt"/>
              </a:endParaRPr>
            </a:p>
          </p:txBody>
        </p:sp>
        <p:sp>
          <p:nvSpPr>
            <p:cNvPr id="16" name="Rectangle 15">
              <a:extLst>
                <a:ext uri="{FF2B5EF4-FFF2-40B4-BE49-F238E27FC236}">
                  <a16:creationId xmlns:a16="http://schemas.microsoft.com/office/drawing/2014/main" id="{7816D993-FBD9-4EA1-AA68-35EBC013A989}"/>
                </a:ext>
              </a:extLst>
            </p:cNvPr>
            <p:cNvSpPr/>
            <p:nvPr/>
          </p:nvSpPr>
          <p:spPr bwMode="auto">
            <a:xfrm>
              <a:off x="6319593" y="4746750"/>
              <a:ext cx="1886858" cy="108073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err="1">
                <a:gradFill>
                  <a:gsLst>
                    <a:gs pos="0">
                      <a:srgbClr val="FFFFFF"/>
                    </a:gs>
                    <a:gs pos="100000">
                      <a:srgbClr val="FFFFFF"/>
                    </a:gs>
                  </a:gsLst>
                  <a:lin ang="5400000" scaled="0"/>
                </a:gradFill>
                <a:cs typeface="Segoe UI" pitchFamily="34" charset="0"/>
              </a:endParaRPr>
            </a:p>
          </p:txBody>
        </p:sp>
        <p:sp>
          <p:nvSpPr>
            <p:cNvPr id="17" name="Rectangle 16">
              <a:extLst>
                <a:ext uri="{FF2B5EF4-FFF2-40B4-BE49-F238E27FC236}">
                  <a16:creationId xmlns:a16="http://schemas.microsoft.com/office/drawing/2014/main" id="{1F058E0F-F2F3-42BD-A19F-CB568535F674}"/>
                </a:ext>
              </a:extLst>
            </p:cNvPr>
            <p:cNvSpPr/>
            <p:nvPr/>
          </p:nvSpPr>
          <p:spPr bwMode="auto">
            <a:xfrm>
              <a:off x="8501600" y="2525486"/>
              <a:ext cx="1222973"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err="1">
                <a:gradFill>
                  <a:gsLst>
                    <a:gs pos="0">
                      <a:srgbClr val="FFFFFF"/>
                    </a:gs>
                    <a:gs pos="100000">
                      <a:srgbClr val="FFFFFF"/>
                    </a:gs>
                  </a:gsLst>
                  <a:lin ang="5400000" scaled="0"/>
                </a:gradFill>
                <a:cs typeface="Segoe UI" pitchFamily="34" charset="0"/>
              </a:endParaRPr>
            </a:p>
          </p:txBody>
        </p:sp>
        <p:sp>
          <p:nvSpPr>
            <p:cNvPr id="18" name="Rectangle 17">
              <a:extLst>
                <a:ext uri="{FF2B5EF4-FFF2-40B4-BE49-F238E27FC236}">
                  <a16:creationId xmlns:a16="http://schemas.microsoft.com/office/drawing/2014/main" id="{DED5FBB4-E98C-479D-A6C6-A2553FCE8D2B}"/>
                </a:ext>
              </a:extLst>
            </p:cNvPr>
            <p:cNvSpPr/>
            <p:nvPr/>
          </p:nvSpPr>
          <p:spPr bwMode="auto">
            <a:xfrm>
              <a:off x="10079157" y="1886855"/>
              <a:ext cx="1530231" cy="438218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err="1">
                <a:gradFill>
                  <a:gsLst>
                    <a:gs pos="0">
                      <a:srgbClr val="FFFFFF"/>
                    </a:gs>
                    <a:gs pos="100000">
                      <a:srgbClr val="FFFFFF"/>
                    </a:gs>
                  </a:gsLst>
                  <a:lin ang="5400000" scaled="0"/>
                </a:gradFill>
                <a:cs typeface="Segoe UI" pitchFamily="34" charset="0"/>
              </a:endParaRPr>
            </a:p>
          </p:txBody>
        </p:sp>
      </p:grpSp>
    </p:spTree>
    <p:extLst>
      <p:ext uri="{BB962C8B-B14F-4D97-AF65-F5344CB8AC3E}">
        <p14:creationId xmlns:p14="http://schemas.microsoft.com/office/powerpoint/2010/main" val="426266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Sources - Windows Server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271939"/>
          </a:xfrm>
        </p:spPr>
        <p:txBody>
          <a:bodyPr/>
          <a:lstStyle/>
          <a:p>
            <a:r>
              <a:rPr lang="en-US" dirty="0"/>
              <a:t>Microsoft Windows Server</a:t>
            </a:r>
          </a:p>
          <a:p>
            <a:pPr lvl="1"/>
            <a:r>
              <a:rPr lang="en-US" sz="2400" dirty="0"/>
              <a:t>Windows Server Semi-Annual</a:t>
            </a:r>
          </a:p>
          <a:p>
            <a:pPr lvl="1"/>
            <a:r>
              <a:rPr lang="en-US" sz="2400" dirty="0"/>
              <a:t>Windows Server</a:t>
            </a:r>
          </a:p>
          <a:p>
            <a:pPr lvl="2"/>
            <a:r>
              <a:rPr lang="en-US" sz="2000" dirty="0"/>
              <a:t>2012 Datacenter</a:t>
            </a:r>
          </a:p>
          <a:p>
            <a:pPr lvl="2"/>
            <a:r>
              <a:rPr lang="en-US" sz="2000" dirty="0"/>
              <a:t>2012-R2-Datacenter</a:t>
            </a:r>
          </a:p>
          <a:p>
            <a:pPr lvl="2"/>
            <a:r>
              <a:rPr lang="en-US" sz="2000" dirty="0"/>
              <a:t>2016-Datacenter</a:t>
            </a:r>
          </a:p>
          <a:p>
            <a:pPr lvl="2"/>
            <a:r>
              <a:rPr lang="en-US" sz="2000" dirty="0"/>
              <a:t>2016-Datacenter-Core</a:t>
            </a:r>
          </a:p>
          <a:p>
            <a:pPr lvl="2"/>
            <a:r>
              <a:rPr lang="en-US" sz="2000" dirty="0"/>
              <a:t>2016-Datacenter-with-Containers</a:t>
            </a:r>
          </a:p>
          <a:p>
            <a:pPr lvl="2"/>
            <a:r>
              <a:rPr lang="en-US" sz="2000" dirty="0"/>
              <a:t>2019-Datacenter</a:t>
            </a:r>
          </a:p>
          <a:p>
            <a:pPr lvl="2"/>
            <a:r>
              <a:rPr lang="en-US" sz="2000" dirty="0"/>
              <a:t>2019-Datacenter-Core</a:t>
            </a:r>
          </a:p>
          <a:p>
            <a:pPr lvl="2"/>
            <a:r>
              <a:rPr lang="en-US" sz="2000" dirty="0"/>
              <a:t>2019-Datacenter-with-Containers</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502119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5175078"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334978"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5049189" y="538905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729605"/>
            <a:ext cx="3519424" cy="29361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2019.0.20181107</a:t>
            </a:r>
          </a:p>
          <a:p>
            <a:pPr marL="0" indent="0">
              <a:buNone/>
            </a:pPr>
            <a:r>
              <a:rPr lang="en-US" sz="1800" dirty="0"/>
              <a:t>2019.0.20181122</a:t>
            </a:r>
          </a:p>
          <a:p>
            <a:pPr marL="0" indent="0">
              <a:buNone/>
            </a:pPr>
            <a:r>
              <a:rPr lang="en-US" sz="1800" dirty="0"/>
              <a:t>2019.0.20181218</a:t>
            </a:r>
          </a:p>
          <a:p>
            <a:pPr marL="0" indent="0">
              <a:buNone/>
            </a:pPr>
            <a:r>
              <a:rPr lang="en-US" sz="1800" dirty="0"/>
              <a:t>2019.0.20190115</a:t>
            </a:r>
          </a:p>
          <a:p>
            <a:pPr marL="0" indent="0">
              <a:buNone/>
            </a:pPr>
            <a:r>
              <a:rPr lang="en-US" sz="1800" dirty="0"/>
              <a:t>2019.0.20190214</a:t>
            </a:r>
          </a:p>
          <a:p>
            <a:pPr marL="0" indent="0">
              <a:buNone/>
            </a:pPr>
            <a:r>
              <a:rPr lang="en-US" sz="1800" dirty="0"/>
              <a:t>2019.0.20190314</a:t>
            </a:r>
          </a:p>
          <a:p>
            <a:pPr marL="0" indent="0">
              <a:buNone/>
            </a:pPr>
            <a:r>
              <a:rPr lang="en-US" sz="1800" dirty="0"/>
              <a:t>2019.0.20190410</a:t>
            </a:r>
          </a:p>
          <a:p>
            <a:pPr marL="0" indent="0">
              <a:buNone/>
            </a:pPr>
            <a:r>
              <a:rPr lang="en-US" sz="1800" dirty="0"/>
              <a:t>2019.0.20190603</a:t>
            </a:r>
          </a:p>
          <a:p>
            <a:pPr marL="0" indent="0">
              <a:buNone/>
            </a:pPr>
            <a:r>
              <a:rPr lang="en-US" sz="1800" dirty="0"/>
              <a:t>2019.0.20190620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73710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73601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207007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40304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306898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40196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73493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406790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40087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378871"/>
            <a:ext cx="550475" cy="3614408"/>
          </a:xfrm>
          <a:prstGeom prst="leftBracket">
            <a:avLst>
              <a:gd name="adj" fmla="val 74085"/>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75772" y="5035422"/>
            <a:ext cx="1233616" cy="1233616"/>
          </a:xfrm>
          <a:prstGeom prst="rect">
            <a:avLst/>
          </a:prstGeom>
        </p:spPr>
      </p:pic>
      <p:sp>
        <p:nvSpPr>
          <p:cNvPr id="31" name="Rectangle: Rounded Corners 30">
            <a:extLst>
              <a:ext uri="{FF2B5EF4-FFF2-40B4-BE49-F238E27FC236}">
                <a16:creationId xmlns:a16="http://schemas.microsoft.com/office/drawing/2014/main" id="{DD6A71C8-B7AF-406B-AF72-F14F53726CC5}"/>
              </a:ext>
              <a:ext uri="{C183D7F6-B498-43B3-948B-1728B52AA6E4}">
                <adec:decorative xmlns:adec="http://schemas.microsoft.com/office/drawing/2017/decorative" val="1"/>
              </a:ext>
            </a:extLst>
          </p:cNvPr>
          <p:cNvSpPr/>
          <p:nvPr/>
        </p:nvSpPr>
        <p:spPr bwMode="auto">
          <a:xfrm>
            <a:off x="5049189" y="282709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2" name="Rectangle: Rounded Corners 31">
            <a:extLst>
              <a:ext uri="{FF2B5EF4-FFF2-40B4-BE49-F238E27FC236}">
                <a16:creationId xmlns:a16="http://schemas.microsoft.com/office/drawing/2014/main" id="{2DC6573C-4F05-4E81-AEAF-BBC21EEEF0B6}"/>
              </a:ext>
              <a:ext uri="{C183D7F6-B498-43B3-948B-1728B52AA6E4}">
                <adec:decorative xmlns:adec="http://schemas.microsoft.com/office/drawing/2017/decorative" val="1"/>
              </a:ext>
            </a:extLst>
          </p:cNvPr>
          <p:cNvSpPr/>
          <p:nvPr/>
        </p:nvSpPr>
        <p:spPr bwMode="auto">
          <a:xfrm>
            <a:off x="5049189" y="319309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3" name="Rectangle: Rounded Corners 32">
            <a:extLst>
              <a:ext uri="{FF2B5EF4-FFF2-40B4-BE49-F238E27FC236}">
                <a16:creationId xmlns:a16="http://schemas.microsoft.com/office/drawing/2014/main" id="{8565785E-6435-4BD1-AD7D-43CCA8479C8E}"/>
              </a:ext>
              <a:ext uri="{C183D7F6-B498-43B3-948B-1728B52AA6E4}">
                <adec:decorative xmlns:adec="http://schemas.microsoft.com/office/drawing/2017/decorative" val="1"/>
              </a:ext>
            </a:extLst>
          </p:cNvPr>
          <p:cNvSpPr/>
          <p:nvPr/>
        </p:nvSpPr>
        <p:spPr bwMode="auto">
          <a:xfrm>
            <a:off x="5049189" y="355908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4" name="Rectangle: Rounded Corners 33">
            <a:extLst>
              <a:ext uri="{FF2B5EF4-FFF2-40B4-BE49-F238E27FC236}">
                <a16:creationId xmlns:a16="http://schemas.microsoft.com/office/drawing/2014/main" id="{20BA6006-101C-4CD7-942D-F3325AA2F7C6}"/>
              </a:ext>
              <a:ext uri="{C183D7F6-B498-43B3-948B-1728B52AA6E4}">
                <adec:decorative xmlns:adec="http://schemas.microsoft.com/office/drawing/2017/decorative" val="1"/>
              </a:ext>
            </a:extLst>
          </p:cNvPr>
          <p:cNvSpPr/>
          <p:nvPr/>
        </p:nvSpPr>
        <p:spPr bwMode="auto">
          <a:xfrm>
            <a:off x="5049189" y="392508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5" name="Rectangle: Rounded Corners 34">
            <a:extLst>
              <a:ext uri="{FF2B5EF4-FFF2-40B4-BE49-F238E27FC236}">
                <a16:creationId xmlns:a16="http://schemas.microsoft.com/office/drawing/2014/main" id="{C439F80A-444D-4B89-A644-BB8C90369E2A}"/>
              </a:ext>
              <a:ext uri="{C183D7F6-B498-43B3-948B-1728B52AA6E4}">
                <adec:decorative xmlns:adec="http://schemas.microsoft.com/office/drawing/2017/decorative" val="1"/>
              </a:ext>
            </a:extLst>
          </p:cNvPr>
          <p:cNvSpPr/>
          <p:nvPr/>
        </p:nvSpPr>
        <p:spPr bwMode="auto">
          <a:xfrm>
            <a:off x="5049189" y="429107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6" name="Rectangle: Rounded Corners 35">
            <a:extLst>
              <a:ext uri="{FF2B5EF4-FFF2-40B4-BE49-F238E27FC236}">
                <a16:creationId xmlns:a16="http://schemas.microsoft.com/office/drawing/2014/main" id="{899E3317-2DC7-4CC6-936C-0372DF7DBCFB}"/>
              </a:ext>
              <a:ext uri="{C183D7F6-B498-43B3-948B-1728B52AA6E4}">
                <adec:decorative xmlns:adec="http://schemas.microsoft.com/office/drawing/2017/decorative" val="1"/>
              </a:ext>
            </a:extLst>
          </p:cNvPr>
          <p:cNvSpPr/>
          <p:nvPr/>
        </p:nvSpPr>
        <p:spPr bwMode="auto">
          <a:xfrm>
            <a:off x="5049189" y="465706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7" name="Rectangle: Rounded Corners 36">
            <a:extLst>
              <a:ext uri="{FF2B5EF4-FFF2-40B4-BE49-F238E27FC236}">
                <a16:creationId xmlns:a16="http://schemas.microsoft.com/office/drawing/2014/main" id="{2D012BFE-8B5C-4873-8E96-D24DE2C8FD13}"/>
              </a:ext>
              <a:ext uri="{C183D7F6-B498-43B3-948B-1728B52AA6E4}">
                <adec:decorative xmlns:adec="http://schemas.microsoft.com/office/drawing/2017/decorative" val="1"/>
              </a:ext>
            </a:extLst>
          </p:cNvPr>
          <p:cNvSpPr/>
          <p:nvPr/>
        </p:nvSpPr>
        <p:spPr bwMode="auto">
          <a:xfrm>
            <a:off x="5049189" y="502306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cxnSp>
        <p:nvCxnSpPr>
          <p:cNvPr id="29" name="Connector: Elbow 28">
            <a:extLst>
              <a:ext uri="{FF2B5EF4-FFF2-40B4-BE49-F238E27FC236}">
                <a16:creationId xmlns:a16="http://schemas.microsoft.com/office/drawing/2014/main" id="{9750BF72-B899-4926-9C96-709BFABE8569}"/>
              </a:ext>
              <a:ext uri="{C183D7F6-B498-43B3-948B-1728B52AA6E4}">
                <adec:decorative xmlns:adec="http://schemas.microsoft.com/office/drawing/2017/decorative" val="1"/>
              </a:ext>
            </a:extLst>
          </p:cNvPr>
          <p:cNvCxnSpPr>
            <a:cxnSpLocks/>
            <a:stCxn id="13" idx="3"/>
            <a:endCxn id="27" idx="1"/>
          </p:cNvCxnSpPr>
          <p:nvPr/>
        </p:nvCxnSpPr>
        <p:spPr>
          <a:xfrm flipV="1">
            <a:off x="5420754" y="3186075"/>
            <a:ext cx="2066400" cy="2325568"/>
          </a:xfrm>
          <a:prstGeom prst="bentConnector3">
            <a:avLst>
              <a:gd name="adj1" fmla="val 5000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445AE12-D887-46A6-AAC0-3881CF825FA5}"/>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3541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a:xfrm>
            <a:off x="588263" y="457200"/>
            <a:ext cx="11018520" cy="553998"/>
          </a:xfrm>
        </p:spPr>
        <p:txBody>
          <a:bodyPr/>
          <a:lstStyle/>
          <a:p>
            <a:r>
              <a:rPr lang="en-US" dirty="0"/>
              <a:t>Image Sources - Ubuntu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345805"/>
          </a:xfrm>
        </p:spPr>
        <p:txBody>
          <a:bodyPr/>
          <a:lstStyle/>
          <a:p>
            <a:r>
              <a:rPr lang="en-US" dirty="0"/>
              <a:t>Canonical</a:t>
            </a:r>
          </a:p>
          <a:p>
            <a:pPr lvl="1"/>
            <a:r>
              <a:rPr lang="en-US" sz="2400" dirty="0"/>
              <a:t>Ubuntu Core</a:t>
            </a:r>
          </a:p>
          <a:p>
            <a:pPr lvl="1"/>
            <a:r>
              <a:rPr lang="en-US" sz="2400" dirty="0"/>
              <a:t>Ubuntu Snappy</a:t>
            </a:r>
          </a:p>
          <a:p>
            <a:pPr lvl="1"/>
            <a:r>
              <a:rPr lang="en-US" sz="2400" dirty="0"/>
              <a:t>Ubuntu Server</a:t>
            </a:r>
          </a:p>
          <a:p>
            <a:pPr lvl="2"/>
            <a:r>
              <a:rPr lang="en-US" sz="2000" dirty="0"/>
              <a:t>12.04</a:t>
            </a:r>
          </a:p>
          <a:p>
            <a:pPr lvl="2"/>
            <a:r>
              <a:rPr lang="en-US" sz="2000" dirty="0"/>
              <a:t>14.04</a:t>
            </a:r>
          </a:p>
          <a:p>
            <a:pPr lvl="2"/>
            <a:r>
              <a:rPr lang="en-US" sz="2000" dirty="0"/>
              <a:t>16.04</a:t>
            </a:r>
          </a:p>
          <a:p>
            <a:pPr lvl="2"/>
            <a:r>
              <a:rPr lang="en-US" sz="2000" dirty="0"/>
              <a:t>18.04-LTS</a:t>
            </a:r>
          </a:p>
          <a:p>
            <a:pPr lvl="2"/>
            <a:r>
              <a:rPr lang="en-US" sz="2000" dirty="0"/>
              <a:t>18.10</a:t>
            </a:r>
          </a:p>
          <a:p>
            <a:pPr lvl="2"/>
            <a:r>
              <a:rPr lang="en-US" sz="2000" dirty="0"/>
              <a:t>19.04</a:t>
            </a:r>
          </a:p>
          <a:p>
            <a:pPr lvl="2"/>
            <a:r>
              <a:rPr lang="en-US" sz="2000" dirty="0"/>
              <a:t>19.10-DAILY</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255117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2941320"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187636"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7" name="Rectangle: Rounded Corners 6">
            <a:extLst>
              <a:ext uri="{FF2B5EF4-FFF2-40B4-BE49-F238E27FC236}">
                <a16:creationId xmlns:a16="http://schemas.microsoft.com/office/drawing/2014/main" id="{1FFC5631-EF95-4EEA-958D-CC09E5255E12}"/>
              </a:ext>
              <a:ext uri="{C183D7F6-B498-43B3-948B-1728B52AA6E4}">
                <adec:decorative xmlns:adec="http://schemas.microsoft.com/office/drawing/2017/decorative" val="1"/>
              </a:ext>
            </a:extLst>
          </p:cNvPr>
          <p:cNvSpPr/>
          <p:nvPr/>
        </p:nvSpPr>
        <p:spPr bwMode="auto">
          <a:xfrm>
            <a:off x="3126962" y="2862718"/>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8" name="Rectangle: Rounded Corners 7">
            <a:extLst>
              <a:ext uri="{FF2B5EF4-FFF2-40B4-BE49-F238E27FC236}">
                <a16:creationId xmlns:a16="http://schemas.microsoft.com/office/drawing/2014/main" id="{0FA34A7A-4A6D-4960-9D54-90F961D9731F}"/>
              </a:ext>
              <a:ext uri="{C183D7F6-B498-43B3-948B-1728B52AA6E4}">
                <adec:decorative xmlns:adec="http://schemas.microsoft.com/office/drawing/2017/decorative" val="1"/>
              </a:ext>
            </a:extLst>
          </p:cNvPr>
          <p:cNvSpPr/>
          <p:nvPr/>
        </p:nvSpPr>
        <p:spPr bwMode="auto">
          <a:xfrm>
            <a:off x="1980914" y="326983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9" name="Rectangle: Rounded Corners 8">
            <a:extLst>
              <a:ext uri="{FF2B5EF4-FFF2-40B4-BE49-F238E27FC236}">
                <a16:creationId xmlns:a16="http://schemas.microsoft.com/office/drawing/2014/main" id="{BAF4886C-4D21-45FF-8D47-956E1DBB9D49}"/>
              </a:ext>
              <a:ext uri="{C183D7F6-B498-43B3-948B-1728B52AA6E4}">
                <adec:decorative xmlns:adec="http://schemas.microsoft.com/office/drawing/2017/decorative" val="1"/>
              </a:ext>
            </a:extLst>
          </p:cNvPr>
          <p:cNvSpPr/>
          <p:nvPr/>
        </p:nvSpPr>
        <p:spPr bwMode="auto">
          <a:xfrm>
            <a:off x="1952477" y="400897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0" name="Rectangle: Rounded Corners 9">
            <a:extLst>
              <a:ext uri="{FF2B5EF4-FFF2-40B4-BE49-F238E27FC236}">
                <a16:creationId xmlns:a16="http://schemas.microsoft.com/office/drawing/2014/main" id="{B6E5DB30-E161-4CA5-8335-0A22CCEB9E63}"/>
              </a:ext>
              <a:ext uri="{C183D7F6-B498-43B3-948B-1728B52AA6E4}">
                <adec:decorative xmlns:adec="http://schemas.microsoft.com/office/drawing/2017/decorative" val="1"/>
              </a:ext>
            </a:extLst>
          </p:cNvPr>
          <p:cNvSpPr/>
          <p:nvPr/>
        </p:nvSpPr>
        <p:spPr bwMode="auto">
          <a:xfrm>
            <a:off x="2419539" y="434373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1" name="Rectangle: Rounded Corners 10">
            <a:extLst>
              <a:ext uri="{FF2B5EF4-FFF2-40B4-BE49-F238E27FC236}">
                <a16:creationId xmlns:a16="http://schemas.microsoft.com/office/drawing/2014/main" id="{6F815DF2-84E1-4121-8412-963A29B65D37}"/>
              </a:ext>
              <a:ext uri="{C183D7F6-B498-43B3-948B-1728B52AA6E4}">
                <adec:decorative xmlns:adec="http://schemas.microsoft.com/office/drawing/2017/decorative" val="1"/>
              </a:ext>
            </a:extLst>
          </p:cNvPr>
          <p:cNvSpPr/>
          <p:nvPr/>
        </p:nvSpPr>
        <p:spPr bwMode="auto">
          <a:xfrm>
            <a:off x="1968436" y="474810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2" name="Rectangle: Rounded Corners 11">
            <a:extLst>
              <a:ext uri="{FF2B5EF4-FFF2-40B4-BE49-F238E27FC236}">
                <a16:creationId xmlns:a16="http://schemas.microsoft.com/office/drawing/2014/main" id="{0F4BCA85-7517-4993-9907-E1F4F3041505}"/>
              </a:ext>
              <a:ext uri="{C183D7F6-B498-43B3-948B-1728B52AA6E4}">
                <adec:decorative xmlns:adec="http://schemas.microsoft.com/office/drawing/2017/decorative" val="1"/>
              </a:ext>
            </a:extLst>
          </p:cNvPr>
          <p:cNvSpPr/>
          <p:nvPr/>
        </p:nvSpPr>
        <p:spPr bwMode="auto">
          <a:xfrm>
            <a:off x="1956243" y="509198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2791104" y="543707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4" name="Rectangle: Rounded Corners 13">
            <a:extLst>
              <a:ext uri="{FF2B5EF4-FFF2-40B4-BE49-F238E27FC236}">
                <a16:creationId xmlns:a16="http://schemas.microsoft.com/office/drawing/2014/main" id="{1291274F-AA64-4F0E-B0F8-A61FE7FA7CFD}"/>
              </a:ext>
              <a:ext uri="{C183D7F6-B498-43B3-948B-1728B52AA6E4}">
                <adec:decorative xmlns:adec="http://schemas.microsoft.com/office/drawing/2017/decorative" val="1"/>
              </a:ext>
            </a:extLst>
          </p:cNvPr>
          <p:cNvSpPr/>
          <p:nvPr/>
        </p:nvSpPr>
        <p:spPr bwMode="auto">
          <a:xfrm>
            <a:off x="1968436" y="363804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558155"/>
            <a:ext cx="3519424" cy="32685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19.10.201905250</a:t>
            </a:r>
          </a:p>
          <a:p>
            <a:pPr marL="0" indent="0">
              <a:buNone/>
            </a:pPr>
            <a:r>
              <a:rPr lang="en-US" sz="1800" dirty="0"/>
              <a:t>19.10.201905290</a:t>
            </a:r>
          </a:p>
          <a:p>
            <a:pPr marL="0" indent="0">
              <a:buNone/>
            </a:pPr>
            <a:r>
              <a:rPr lang="en-US" sz="1800" dirty="0"/>
              <a:t>19.10.201905300</a:t>
            </a:r>
          </a:p>
          <a:p>
            <a:pPr marL="0" indent="0">
              <a:buNone/>
            </a:pPr>
            <a:r>
              <a:rPr lang="en-US" sz="1800" dirty="0"/>
              <a:t>19.10.201905310</a:t>
            </a:r>
          </a:p>
          <a:p>
            <a:pPr marL="0" indent="0">
              <a:buNone/>
            </a:pPr>
            <a:r>
              <a:rPr lang="en-US" sz="1800" dirty="0"/>
              <a:t>19.10.201906040</a:t>
            </a:r>
          </a:p>
          <a:p>
            <a:pPr marL="0" indent="0">
              <a:buNone/>
            </a:pPr>
            <a:r>
              <a:rPr lang="en-US" sz="1800" dirty="0"/>
              <a:t>19.10.201906050</a:t>
            </a:r>
          </a:p>
          <a:p>
            <a:pPr marL="0" indent="0">
              <a:buNone/>
            </a:pPr>
            <a:r>
              <a:rPr lang="en-US" sz="1800" dirty="0"/>
              <a:t>19.10.201906120</a:t>
            </a:r>
          </a:p>
          <a:p>
            <a:pPr marL="0" indent="0">
              <a:buNone/>
            </a:pPr>
            <a:r>
              <a:rPr lang="en-US" sz="1800" dirty="0"/>
              <a:t>19.10.201906140</a:t>
            </a:r>
          </a:p>
          <a:p>
            <a:pPr marL="0" indent="0">
              <a:buNone/>
            </a:pPr>
            <a:r>
              <a:rPr lang="en-US" sz="1800" dirty="0"/>
              <a:t>19.10.201906220</a:t>
            </a:r>
          </a:p>
          <a:p>
            <a:pPr marL="0" indent="0">
              <a:buNone/>
            </a:pPr>
            <a:r>
              <a:rPr lang="en-US" sz="1800" dirty="0"/>
              <a:t>19.10.201906230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56565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56456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189862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23159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289753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23051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56348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389645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22942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5" name="Rectangle: Rounded Corners 24">
            <a:extLst>
              <a:ext uri="{FF2B5EF4-FFF2-40B4-BE49-F238E27FC236}">
                <a16:creationId xmlns:a16="http://schemas.microsoft.com/office/drawing/2014/main" id="{72FE6651-B1B6-454F-B0B6-FE81A6BE2ED5}"/>
              </a:ext>
              <a:ext uri="{C183D7F6-B498-43B3-948B-1728B52AA6E4}">
                <adec:decorative xmlns:adec="http://schemas.microsoft.com/office/drawing/2017/decorative" val="1"/>
              </a:ext>
            </a:extLst>
          </p:cNvPr>
          <p:cNvSpPr/>
          <p:nvPr/>
        </p:nvSpPr>
        <p:spPr bwMode="auto">
          <a:xfrm>
            <a:off x="9762620" y="4562401"/>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190171"/>
            <a:ext cx="550475" cy="3803108"/>
          </a:xfrm>
          <a:prstGeom prst="leftBracket">
            <a:avLst>
              <a:gd name="adj" fmla="val 82444"/>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75772" y="5035422"/>
            <a:ext cx="1233616" cy="1233616"/>
          </a:xfrm>
          <a:prstGeom prst="rect">
            <a:avLst/>
          </a:prstGeom>
        </p:spPr>
      </p:pic>
      <p:cxnSp>
        <p:nvCxnSpPr>
          <p:cNvPr id="31" name="Connector: Elbow 30">
            <a:extLst>
              <a:ext uri="{FF2B5EF4-FFF2-40B4-BE49-F238E27FC236}">
                <a16:creationId xmlns:a16="http://schemas.microsoft.com/office/drawing/2014/main" id="{B0D0F4A0-1630-4A2C-8739-2169DC2A8962}"/>
              </a:ext>
              <a:ext uri="{C183D7F6-B498-43B3-948B-1728B52AA6E4}">
                <adec:decorative xmlns:adec="http://schemas.microsoft.com/office/drawing/2017/decorative" val="1"/>
              </a:ext>
            </a:extLst>
          </p:cNvPr>
          <p:cNvCxnSpPr/>
          <p:nvPr/>
        </p:nvCxnSpPr>
        <p:spPr>
          <a:xfrm flipV="1">
            <a:off x="3543300" y="2952750"/>
            <a:ext cx="3695700" cy="2495550"/>
          </a:xfrm>
          <a:prstGeom prst="bentConnector3">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EB0EAF3-53E1-4E53-9612-AFE1CE3661E3}"/>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024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Provision VMs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E0E-218F-40B2-B0DA-FD8B2CCC1BFD}"/>
              </a:ext>
            </a:extLst>
          </p:cNvPr>
          <p:cNvSpPr>
            <a:spLocks noGrp="1"/>
          </p:cNvSpPr>
          <p:nvPr>
            <p:ph type="title"/>
          </p:nvPr>
        </p:nvSpPr>
        <p:spPr/>
        <p:txBody>
          <a:bodyPr/>
          <a:lstStyle/>
          <a:p>
            <a:r>
              <a:rPr lang="en-US" dirty="0"/>
              <a:t>Image Uniform Resource Name (URN)</a:t>
            </a:r>
          </a:p>
        </p:txBody>
      </p:sp>
      <p:sp>
        <p:nvSpPr>
          <p:cNvPr id="3" name="Text Placeholder 2">
            <a:extLst>
              <a:ext uri="{FF2B5EF4-FFF2-40B4-BE49-F238E27FC236}">
                <a16:creationId xmlns:a16="http://schemas.microsoft.com/office/drawing/2014/main" id="{431D1139-7E72-4818-B66B-70C931B1F2D0}"/>
              </a:ext>
            </a:extLst>
          </p:cNvPr>
          <p:cNvSpPr>
            <a:spLocks noGrp="1"/>
          </p:cNvSpPr>
          <p:nvPr>
            <p:ph type="body" sz="quarter" idx="10"/>
          </p:nvPr>
        </p:nvSpPr>
        <p:spPr>
          <a:xfrm>
            <a:off x="584200" y="1435497"/>
            <a:ext cx="11018520" cy="800219"/>
          </a:xfrm>
        </p:spPr>
        <p:txBody>
          <a:bodyPr/>
          <a:lstStyle/>
          <a:p>
            <a:pPr marL="0" indent="0">
              <a:buNone/>
            </a:pPr>
            <a:r>
              <a:rPr lang="en-US" dirty="0"/>
              <a:t>Short-hand string to quickly access a known VM image Format</a:t>
            </a:r>
          </a:p>
          <a:p>
            <a:pPr marL="228600" lvl="1" indent="0" algn="ctr">
              <a:buNone/>
            </a:pPr>
            <a:r>
              <a:rPr lang="en-US" spc="300" dirty="0">
                <a:latin typeface="Consolas" panose="020B0609020204030204" pitchFamily="49" charset="0"/>
              </a:rPr>
              <a:t>PUBLISHER:OFFER:SKU:VERSION</a:t>
            </a:r>
          </a:p>
        </p:txBody>
      </p:sp>
      <p:graphicFrame>
        <p:nvGraphicFramePr>
          <p:cNvPr id="5" name="Diagram 4" descr="The slide depicts two sample Uniform Resource Names (URNs) for a Microsoft Windows Server image and a Canonical Ubuntu image.">
            <a:extLst>
              <a:ext uri="{FF2B5EF4-FFF2-40B4-BE49-F238E27FC236}">
                <a16:creationId xmlns:a16="http://schemas.microsoft.com/office/drawing/2014/main" id="{8DA564E1-7474-45B9-B2AD-4F73EA0CCE30}"/>
              </a:ext>
            </a:extLst>
          </p:cNvPr>
          <p:cNvGraphicFramePr/>
          <p:nvPr>
            <p:extLst>
              <p:ext uri="{D42A27DB-BD31-4B8C-83A1-F6EECF244321}">
                <p14:modId xmlns:p14="http://schemas.microsoft.com/office/powerpoint/2010/main" val="1240854024"/>
              </p:ext>
            </p:extLst>
          </p:nvPr>
        </p:nvGraphicFramePr>
        <p:xfrm>
          <a:off x="1705528" y="2796324"/>
          <a:ext cx="9159240" cy="3056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5615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a:t>
            </a:r>
          </a:p>
        </p:txBody>
      </p:sp>
      <p:sp>
        <p:nvSpPr>
          <p:cNvPr id="3" name="Text Placeholder 2" descr="The sample code lists the publishers, offer, SKUs, and the image versions.">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230216"/>
            <a:ext cx="11018520" cy="4270400"/>
          </a:xfrm>
        </p:spPr>
        <p:txBody>
          <a:bodyPr/>
          <a:lstStyle/>
          <a:p>
            <a:pPr>
              <a:spcBef>
                <a:spcPts val="300"/>
              </a:spcBef>
            </a:pPr>
            <a:r>
              <a:rPr lang="en-US" sz="2000" dirty="0">
                <a:solidFill>
                  <a:srgbClr val="008000"/>
                </a:solidFill>
              </a:rPr>
              <a:t># Get a list of all publishers available in the East US region</a:t>
            </a:r>
            <a:endParaRPr lang="en-US" sz="2000" dirty="0">
              <a:solidFill>
                <a:srgbClr val="000000"/>
              </a:solidFill>
            </a:endParaRPr>
          </a:p>
          <a:p>
            <a:pPr>
              <a:spcBef>
                <a:spcPts val="300"/>
              </a:spcBef>
            </a:pPr>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image list-publishers </a:t>
            </a:r>
            <a:r>
              <a:rPr lang="en-US" sz="2000" dirty="0">
                <a:solidFill>
                  <a:srgbClr val="001080"/>
                </a:solidFill>
              </a:rPr>
              <a:t>--location </a:t>
            </a:r>
            <a:r>
              <a:rPr lang="en-US" sz="2000" dirty="0" err="1">
                <a:solidFill>
                  <a:srgbClr val="A31515"/>
                </a:solidFill>
              </a:rPr>
              <a:t>eastus</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offers for the </a:t>
            </a:r>
            <a:r>
              <a:rPr lang="en-US" sz="2000" dirty="0" err="1">
                <a:solidFill>
                  <a:srgbClr val="008000"/>
                </a:solidFill>
              </a:rPr>
              <a:t>MicrosoftWindowsServer</a:t>
            </a:r>
            <a:r>
              <a:rPr lang="en-US" sz="2000" dirty="0">
                <a:solidFill>
                  <a:srgbClr val="008000"/>
                </a:solidFill>
              </a:rPr>
              <a:t> publisher</a:t>
            </a:r>
            <a:endParaRPr lang="en-US" sz="2000" dirty="0">
              <a:solidFill>
                <a:srgbClr val="000000"/>
              </a:solidFill>
            </a:endParaRPr>
          </a:p>
          <a:p>
            <a:pPr>
              <a:spcBef>
                <a:spcPts val="300"/>
              </a:spcBef>
            </a:pPr>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image list-offers </a:t>
            </a:r>
            <a:r>
              <a:rPr lang="en-US" sz="2000" dirty="0">
                <a:solidFill>
                  <a:srgbClr val="001080"/>
                </a:solidFill>
              </a:rPr>
              <a:t>--location </a:t>
            </a:r>
            <a:r>
              <a:rPr lang="en-US" sz="2000" dirty="0" err="1">
                <a:solidFill>
                  <a:srgbClr val="A31515"/>
                </a:solidFill>
              </a:rPr>
              <a:t>eastus</a:t>
            </a:r>
            <a:r>
              <a:rPr lang="en-US" sz="2000" dirty="0">
                <a:solidFill>
                  <a:srgbClr val="A31515"/>
                </a:solidFill>
              </a:rPr>
              <a:t> </a:t>
            </a:r>
            <a:r>
              <a:rPr lang="en-US" sz="2000" dirty="0">
                <a:solidFill>
                  <a:srgbClr val="001080"/>
                </a:solidFill>
              </a:rPr>
              <a:t>--publisher </a:t>
            </a:r>
            <a:r>
              <a:rPr lang="en-US" sz="2000" dirty="0" err="1">
                <a:solidFill>
                  <a:srgbClr val="A31515"/>
                </a:solidFill>
              </a:rPr>
              <a:t>MicrosoftWindowsServer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SKUs for the </a:t>
            </a:r>
            <a:r>
              <a:rPr lang="en-US" sz="2000" dirty="0" err="1">
                <a:solidFill>
                  <a:srgbClr val="008000"/>
                </a:solidFill>
              </a:rPr>
              <a:t>WindowsServer</a:t>
            </a:r>
            <a:r>
              <a:rPr lang="en-US" sz="2000" dirty="0">
                <a:solidFill>
                  <a:srgbClr val="008000"/>
                </a:solidFill>
              </a:rPr>
              <a:t> offer</a:t>
            </a:r>
            <a:endParaRPr lang="en-US" sz="2000" dirty="0">
              <a:solidFill>
                <a:srgbClr val="000000"/>
              </a:solidFill>
            </a:endParaRPr>
          </a:p>
          <a:p>
            <a:pPr>
              <a:spcBef>
                <a:spcPts val="300"/>
              </a:spcBef>
            </a:pPr>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image list-</a:t>
            </a:r>
            <a:r>
              <a:rPr lang="en-US" sz="2000" dirty="0" err="1">
                <a:solidFill>
                  <a:srgbClr val="0000FF"/>
                </a:solidFill>
              </a:rPr>
              <a:t>skus</a:t>
            </a:r>
            <a:r>
              <a:rPr lang="en-US" sz="2000" dirty="0">
                <a:solidFill>
                  <a:srgbClr val="0000FF"/>
                </a:solidFill>
              </a:rPr>
              <a:t> </a:t>
            </a:r>
            <a:r>
              <a:rPr lang="en-US" sz="2000" dirty="0">
                <a:solidFill>
                  <a:srgbClr val="001080"/>
                </a:solidFill>
              </a:rPr>
              <a:t>--location </a:t>
            </a:r>
            <a:r>
              <a:rPr lang="en-US" sz="2000" dirty="0" err="1">
                <a:solidFill>
                  <a:srgbClr val="A31515"/>
                </a:solidFill>
              </a:rPr>
              <a:t>eastus</a:t>
            </a:r>
            <a:r>
              <a:rPr lang="en-US" sz="2000" dirty="0">
                <a:solidFill>
                  <a:srgbClr val="A31515"/>
                </a:solidFill>
              </a:rPr>
              <a:t> </a:t>
            </a:r>
            <a:r>
              <a:rPr lang="en-US" sz="2000" dirty="0">
                <a:solidFill>
                  <a:srgbClr val="001080"/>
                </a:solidFill>
              </a:rPr>
              <a:t>--publisher </a:t>
            </a:r>
            <a:r>
              <a:rPr lang="en-US" sz="2000" dirty="0" err="1">
                <a:solidFill>
                  <a:srgbClr val="A31515"/>
                </a:solidFill>
              </a:rPr>
              <a:t>MicrosoftWindowsServer</a:t>
            </a:r>
            <a:r>
              <a:rPr lang="en-US" sz="2000" dirty="0">
                <a:solidFill>
                  <a:srgbClr val="A31515"/>
                </a:solidFill>
              </a:rPr>
              <a:t> </a:t>
            </a:r>
            <a:r>
              <a:rPr lang="en-US" sz="2000" dirty="0">
                <a:solidFill>
                  <a:srgbClr val="001080"/>
                </a:solidFill>
              </a:rPr>
              <a:t>--offer </a:t>
            </a:r>
            <a:r>
              <a:rPr lang="en-US" sz="2000" dirty="0" err="1">
                <a:solidFill>
                  <a:srgbClr val="A31515"/>
                </a:solidFill>
              </a:rPr>
              <a: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images available for the 2019-Datacenter SKU</a:t>
            </a:r>
            <a:endParaRPr lang="en-US" sz="2000" dirty="0">
              <a:solidFill>
                <a:srgbClr val="000000"/>
              </a:solidFill>
            </a:endParaRPr>
          </a:p>
          <a:p>
            <a:pPr>
              <a:spcBef>
                <a:spcPts val="300"/>
              </a:spcBef>
            </a:pPr>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image list </a:t>
            </a:r>
            <a:r>
              <a:rPr lang="en-US" sz="2000" dirty="0">
                <a:solidFill>
                  <a:srgbClr val="001080"/>
                </a:solidFill>
              </a:rPr>
              <a:t>--all --location </a:t>
            </a:r>
            <a:r>
              <a:rPr lang="en-US" sz="2000" dirty="0" err="1">
                <a:solidFill>
                  <a:srgbClr val="A31515"/>
                </a:solidFill>
              </a:rPr>
              <a:t>eastus</a:t>
            </a:r>
            <a:r>
              <a:rPr lang="en-US" sz="2000" dirty="0">
                <a:solidFill>
                  <a:srgbClr val="A31515"/>
                </a:solidFill>
              </a:rPr>
              <a:t> </a:t>
            </a:r>
            <a:r>
              <a:rPr lang="en-US" sz="2000" dirty="0">
                <a:solidFill>
                  <a:srgbClr val="001080"/>
                </a:solidFill>
              </a:rPr>
              <a:t>--publisher </a:t>
            </a:r>
            <a:r>
              <a:rPr lang="en-US" sz="2000" dirty="0" err="1">
                <a:solidFill>
                  <a:srgbClr val="A31515"/>
                </a:solidFill>
              </a:rPr>
              <a:t>MicrosoftWindowsServer</a:t>
            </a:r>
            <a:r>
              <a:rPr lang="en-US" sz="2000" dirty="0">
                <a:solidFill>
                  <a:srgbClr val="A31515"/>
                </a:solidFill>
              </a:rPr>
              <a:t> </a:t>
            </a:r>
            <a:r>
              <a:rPr lang="en-US" sz="2000" dirty="0">
                <a:solidFill>
                  <a:srgbClr val="001080"/>
                </a:solidFill>
              </a:rPr>
              <a:t>--offer </a:t>
            </a:r>
            <a:r>
              <a:rPr lang="en-US" sz="2000" dirty="0" err="1">
                <a:solidFill>
                  <a:srgbClr val="A31515"/>
                </a:solidFill>
              </a:rPr>
              <a:t>WindowsServer</a:t>
            </a:r>
            <a:r>
              <a:rPr lang="en-US" sz="2000" dirty="0">
                <a:solidFill>
                  <a:srgbClr val="A31515"/>
                </a:solidFill>
              </a:rPr>
              <a:t> </a:t>
            </a:r>
            <a:r>
              <a:rPr lang="en-US" sz="2000" dirty="0">
                <a:solidFill>
                  <a:srgbClr val="001080"/>
                </a:solidFill>
              </a:rPr>
              <a:t>--</a:t>
            </a:r>
            <a:r>
              <a:rPr lang="en-US" sz="2000" dirty="0" err="1">
                <a:solidFill>
                  <a:srgbClr val="001080"/>
                </a:solidFill>
              </a:rPr>
              <a:t>sku</a:t>
            </a:r>
            <a:r>
              <a:rPr lang="en-US" sz="2000" dirty="0">
                <a:solidFill>
                  <a:srgbClr val="001080"/>
                </a:solidFill>
              </a:rPr>
              <a:t> </a:t>
            </a:r>
            <a:r>
              <a:rPr lang="en-US" sz="2000" dirty="0">
                <a:solidFill>
                  <a:srgbClr val="A31515"/>
                </a:solidFill>
              </a:rPr>
              <a:t>2019-Datacenter</a:t>
            </a:r>
            <a:endParaRPr lang="en-US" sz="2000" dirty="0">
              <a:solidFill>
                <a:srgbClr val="000000"/>
              </a:solidFill>
            </a:endParaRPr>
          </a:p>
        </p:txBody>
      </p:sp>
    </p:spTree>
    <p:extLst>
      <p:ext uri="{BB962C8B-B14F-4D97-AF65-F5344CB8AC3E}">
        <p14:creationId xmlns:p14="http://schemas.microsoft.com/office/powerpoint/2010/main" val="28554506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 (cont.)</a:t>
            </a:r>
          </a:p>
        </p:txBody>
      </p:sp>
      <p:sp>
        <p:nvSpPr>
          <p:cNvPr id="3" name="Text Placeholder 2" descr="The sample code specifies all the four parameters and uses the URN to get the same image. ">
            <a:extLst>
              <a:ext uri="{FF2B5EF4-FFF2-40B4-BE49-F238E27FC236}">
                <a16:creationId xmlns:a16="http://schemas.microsoft.com/office/drawing/2014/main" id="{9C91D97D-6CC5-4EB7-B285-7958DDFC9579}"/>
              </a:ext>
            </a:extLst>
          </p:cNvPr>
          <p:cNvSpPr>
            <a:spLocks noGrp="1"/>
          </p:cNvSpPr>
          <p:nvPr>
            <p:ph type="body" sz="quarter" idx="10"/>
          </p:nvPr>
        </p:nvSpPr>
        <p:spPr/>
        <p:txBody>
          <a:bodyPr/>
          <a:lstStyle/>
          <a:p>
            <a:r>
              <a:rPr lang="en-US" sz="2000" dirty="0">
                <a:solidFill>
                  <a:srgbClr val="008000"/>
                </a:solidFill>
              </a:rPr>
              <a:t># Get the 2019.0.20190603 version of the VM image</a:t>
            </a:r>
            <a:endParaRPr lang="en-US" sz="2000" dirty="0">
              <a:solidFill>
                <a:srgbClr val="000000"/>
              </a:solidFill>
            </a:endParaRPr>
          </a:p>
          <a:p>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image show </a:t>
            </a:r>
            <a:r>
              <a:rPr lang="en-US" sz="2000" dirty="0">
                <a:solidFill>
                  <a:srgbClr val="001080"/>
                </a:solidFill>
              </a:rPr>
              <a:t>--location </a:t>
            </a:r>
            <a:r>
              <a:rPr lang="en-US" sz="2000" dirty="0" err="1">
                <a:solidFill>
                  <a:srgbClr val="A31515"/>
                </a:solidFill>
              </a:rPr>
              <a:t>eastus</a:t>
            </a:r>
            <a:r>
              <a:rPr lang="en-US" sz="2000" dirty="0">
                <a:solidFill>
                  <a:srgbClr val="A31515"/>
                </a:solidFill>
              </a:rPr>
              <a:t> </a:t>
            </a:r>
            <a:r>
              <a:rPr lang="en-US" sz="2000" dirty="0">
                <a:solidFill>
                  <a:srgbClr val="001080"/>
                </a:solidFill>
              </a:rPr>
              <a:t>--publisher </a:t>
            </a:r>
            <a:r>
              <a:rPr lang="en-US" sz="2000" dirty="0" err="1">
                <a:solidFill>
                  <a:srgbClr val="A31515"/>
                </a:solidFill>
              </a:rPr>
              <a:t>MicrosoftWindowsServer</a:t>
            </a:r>
            <a:r>
              <a:rPr lang="en-US" sz="2000" dirty="0">
                <a:solidFill>
                  <a:srgbClr val="A31515"/>
                </a:solidFill>
              </a:rPr>
              <a:t> </a:t>
            </a:r>
            <a:r>
              <a:rPr lang="en-US" sz="2000" dirty="0">
                <a:solidFill>
                  <a:srgbClr val="001080"/>
                </a:solidFill>
              </a:rPr>
              <a:t>--offer </a:t>
            </a:r>
            <a:r>
              <a:rPr lang="en-US" sz="2000" dirty="0" err="1">
                <a:solidFill>
                  <a:srgbClr val="A31515"/>
                </a:solidFill>
              </a:rPr>
              <a:t>WindowsServer</a:t>
            </a:r>
            <a:r>
              <a:rPr lang="en-US" sz="2000" dirty="0">
                <a:solidFill>
                  <a:srgbClr val="A31515"/>
                </a:solidFill>
              </a:rPr>
              <a:t> </a:t>
            </a:r>
            <a:r>
              <a:rPr lang="en-US" sz="2000" dirty="0">
                <a:solidFill>
                  <a:srgbClr val="001080"/>
                </a:solidFill>
              </a:rPr>
              <a:t>--</a:t>
            </a:r>
            <a:r>
              <a:rPr lang="en-US" sz="2000" dirty="0" err="1">
                <a:solidFill>
                  <a:srgbClr val="001080"/>
                </a:solidFill>
              </a:rPr>
              <a:t>sku</a:t>
            </a:r>
            <a:r>
              <a:rPr lang="en-US" sz="2000" dirty="0">
                <a:solidFill>
                  <a:srgbClr val="001080"/>
                </a:solidFill>
              </a:rPr>
              <a:t> </a:t>
            </a:r>
            <a:r>
              <a:rPr lang="en-US" sz="2000" dirty="0">
                <a:solidFill>
                  <a:srgbClr val="A31515"/>
                </a:solidFill>
              </a:rPr>
              <a:t>2019-Datacenter </a:t>
            </a:r>
            <a:r>
              <a:rPr lang="en-US" sz="2000" dirty="0">
                <a:solidFill>
                  <a:srgbClr val="001080"/>
                </a:solidFill>
              </a:rPr>
              <a:t>--version </a:t>
            </a:r>
            <a:r>
              <a:rPr lang="en-US" sz="2000" dirty="0">
                <a:solidFill>
                  <a:srgbClr val="A31515"/>
                </a:solidFill>
              </a:rPr>
              <a:t>2019.0.20190603</a:t>
            </a:r>
            <a:endParaRPr lang="en-US" sz="2000" dirty="0">
              <a:solidFill>
                <a:srgbClr val="000000"/>
              </a:solidFill>
            </a:endParaRPr>
          </a:p>
          <a:p>
            <a:br>
              <a:rPr lang="en-US" sz="2000" dirty="0">
                <a:solidFill>
                  <a:srgbClr val="000000"/>
                </a:solidFill>
              </a:rPr>
            </a:br>
            <a:r>
              <a:rPr lang="en-US" sz="2000" dirty="0">
                <a:solidFill>
                  <a:srgbClr val="008000"/>
                </a:solidFill>
              </a:rPr>
              <a:t># Alternatively, use an URN to get the specified version of the VM image</a:t>
            </a:r>
            <a:endParaRPr lang="en-US" sz="2000" dirty="0">
              <a:solidFill>
                <a:srgbClr val="000000"/>
              </a:solidFill>
            </a:endParaRPr>
          </a:p>
          <a:p>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image show </a:t>
            </a:r>
            <a:r>
              <a:rPr lang="en-US" sz="2000" dirty="0">
                <a:solidFill>
                  <a:srgbClr val="001080"/>
                </a:solidFill>
              </a:rPr>
              <a:t>--location </a:t>
            </a:r>
            <a:r>
              <a:rPr lang="en-US" sz="2000" dirty="0" err="1">
                <a:solidFill>
                  <a:srgbClr val="A31515"/>
                </a:solidFill>
              </a:rPr>
              <a:t>eastus</a:t>
            </a:r>
            <a:r>
              <a:rPr lang="en-US" sz="2000" dirty="0">
                <a:solidFill>
                  <a:srgbClr val="A31515"/>
                </a:solidFill>
              </a:rPr>
              <a:t> </a:t>
            </a:r>
            <a:r>
              <a:rPr lang="en-US" sz="2000" dirty="0">
                <a:solidFill>
                  <a:srgbClr val="001080"/>
                </a:solidFill>
              </a:rPr>
              <a:t>--urn </a:t>
            </a:r>
            <a:r>
              <a:rPr lang="en-US" sz="2000" dirty="0">
                <a:solidFill>
                  <a:srgbClr val="A31515"/>
                </a:solidFill>
              </a:rPr>
              <a:t>MicrosoftWindowsServer:WindowsServer:2019-Datacenter:2019.0.20190603</a:t>
            </a:r>
            <a:endParaRPr lang="en-US" sz="2000" dirty="0">
              <a:solidFill>
                <a:srgbClr val="000000"/>
              </a:solidFill>
            </a:endParaRPr>
          </a:p>
        </p:txBody>
      </p:sp>
    </p:spTree>
    <p:extLst>
      <p:ext uri="{BB962C8B-B14F-4D97-AF65-F5344CB8AC3E}">
        <p14:creationId xmlns:p14="http://schemas.microsoft.com/office/powerpoint/2010/main" val="22400855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Azure PowerShell</a:t>
            </a:r>
          </a:p>
        </p:txBody>
      </p:sp>
      <p:sp>
        <p:nvSpPr>
          <p:cNvPr id="3" name="Text Placeholder 2" descr="The sample code searches for images by using Azure PowerShell.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4124206"/>
          </a:xfrm>
        </p:spPr>
        <p:txBody>
          <a:bodyPr/>
          <a:lstStyle/>
          <a:p>
            <a:r>
              <a:rPr lang="en-US" sz="2000" dirty="0">
                <a:solidFill>
                  <a:srgbClr val="008000"/>
                </a:solidFill>
              </a:rPr>
              <a:t># Get a list of all publishers available in the East US region</a:t>
            </a:r>
            <a:endParaRPr lang="en-US" sz="2000" dirty="0">
              <a:solidFill>
                <a:srgbClr val="000000"/>
              </a:solidFill>
            </a:endParaRPr>
          </a:p>
          <a:p>
            <a:r>
              <a:rPr lang="en-US" sz="2000" dirty="0">
                <a:solidFill>
                  <a:srgbClr val="795E26"/>
                </a:solidFill>
              </a:rPr>
              <a:t>Get-</a:t>
            </a:r>
            <a:r>
              <a:rPr lang="en-US" sz="2000" dirty="0" err="1">
                <a:solidFill>
                  <a:srgbClr val="795E26"/>
                </a:solidFill>
              </a:rPr>
              <a:t>AzVMImagePublisher</a:t>
            </a:r>
            <a:r>
              <a:rPr lang="en-US" sz="2000" dirty="0">
                <a:solidFill>
                  <a:srgbClr val="000000"/>
                </a:solidFill>
              </a:rPr>
              <a:t> -Location </a:t>
            </a:r>
            <a:r>
              <a:rPr lang="en-US" sz="2000" dirty="0" err="1">
                <a:solidFill>
                  <a:srgbClr val="000000"/>
                </a:solidFill>
              </a:rPr>
              <a:t>eastus</a:t>
            </a:r>
            <a:endParaRPr lang="en-US" sz="2000" dirty="0">
              <a:solidFill>
                <a:srgbClr val="000000"/>
              </a:solidFill>
            </a:endParaRPr>
          </a:p>
          <a:p>
            <a:br>
              <a:rPr lang="en-US" sz="2000" dirty="0">
                <a:solidFill>
                  <a:srgbClr val="000000"/>
                </a:solidFill>
              </a:rPr>
            </a:br>
            <a:r>
              <a:rPr lang="en-US" sz="2000" dirty="0">
                <a:solidFill>
                  <a:srgbClr val="008000"/>
                </a:solidFill>
              </a:rPr>
              <a:t># Get a list of all offers for the Canonical publisher</a:t>
            </a:r>
            <a:endParaRPr lang="en-US" sz="2000" dirty="0">
              <a:solidFill>
                <a:srgbClr val="000000"/>
              </a:solidFill>
            </a:endParaRPr>
          </a:p>
          <a:p>
            <a:r>
              <a:rPr lang="en-US" sz="2000" dirty="0">
                <a:solidFill>
                  <a:srgbClr val="795E26"/>
                </a:solidFill>
              </a:rPr>
              <a:t>Get-</a:t>
            </a:r>
            <a:r>
              <a:rPr lang="en-US" sz="2000" dirty="0" err="1">
                <a:solidFill>
                  <a:srgbClr val="795E26"/>
                </a:solidFill>
              </a:rPr>
              <a:t>AzVMImageOffer</a:t>
            </a:r>
            <a:r>
              <a:rPr lang="en-US" sz="2000" dirty="0">
                <a:solidFill>
                  <a:srgbClr val="000000"/>
                </a:solidFill>
              </a:rPr>
              <a:t> -Location </a:t>
            </a:r>
            <a:r>
              <a:rPr lang="en-US" sz="2000" dirty="0" err="1">
                <a:solidFill>
                  <a:srgbClr val="000000"/>
                </a:solidFill>
              </a:rPr>
              <a:t>eastus</a:t>
            </a:r>
            <a:r>
              <a:rPr lang="en-US" sz="2000" dirty="0">
                <a:solidFill>
                  <a:srgbClr val="000000"/>
                </a:solidFill>
              </a:rPr>
              <a:t> -</a:t>
            </a:r>
            <a:r>
              <a:rPr lang="en-US" sz="2000" dirty="0" err="1">
                <a:solidFill>
                  <a:srgbClr val="000000"/>
                </a:solidFill>
              </a:rPr>
              <a:t>PublisherName</a:t>
            </a:r>
            <a:r>
              <a:rPr lang="en-US" sz="2000" dirty="0">
                <a:solidFill>
                  <a:srgbClr val="000000"/>
                </a:solidFill>
              </a:rPr>
              <a:t> Canonical</a:t>
            </a:r>
          </a:p>
          <a:p>
            <a:br>
              <a:rPr lang="en-US" sz="2000" dirty="0">
                <a:solidFill>
                  <a:srgbClr val="000000"/>
                </a:solidFill>
              </a:rPr>
            </a:br>
            <a:r>
              <a:rPr lang="en-US" sz="2000" dirty="0">
                <a:solidFill>
                  <a:srgbClr val="008000"/>
                </a:solidFill>
              </a:rPr>
              <a:t># Get a list of SKUs for the </a:t>
            </a:r>
            <a:r>
              <a:rPr lang="en-US" sz="2000" dirty="0" err="1">
                <a:solidFill>
                  <a:srgbClr val="008000"/>
                </a:solidFill>
              </a:rPr>
              <a:t>UbuntuServer</a:t>
            </a:r>
            <a:r>
              <a:rPr lang="en-US" sz="2000" dirty="0">
                <a:solidFill>
                  <a:srgbClr val="008000"/>
                </a:solidFill>
              </a:rPr>
              <a:t> offer</a:t>
            </a:r>
            <a:endParaRPr lang="en-US" sz="2000" dirty="0">
              <a:solidFill>
                <a:srgbClr val="000000"/>
              </a:solidFill>
            </a:endParaRPr>
          </a:p>
          <a:p>
            <a:r>
              <a:rPr lang="en-US" sz="2000" dirty="0">
                <a:solidFill>
                  <a:srgbClr val="795E26"/>
                </a:solidFill>
              </a:rPr>
              <a:t>Get-</a:t>
            </a:r>
            <a:r>
              <a:rPr lang="en-US" sz="2000" dirty="0" err="1">
                <a:solidFill>
                  <a:srgbClr val="795E26"/>
                </a:solidFill>
              </a:rPr>
              <a:t>AzVMImageSku</a:t>
            </a:r>
            <a:r>
              <a:rPr lang="en-US" sz="2000" dirty="0">
                <a:solidFill>
                  <a:srgbClr val="000000"/>
                </a:solidFill>
              </a:rPr>
              <a:t> -Location </a:t>
            </a:r>
            <a:r>
              <a:rPr lang="en-US" sz="2000" dirty="0" err="1">
                <a:solidFill>
                  <a:srgbClr val="000000"/>
                </a:solidFill>
              </a:rPr>
              <a:t>eastus</a:t>
            </a:r>
            <a:r>
              <a:rPr lang="en-US" sz="2000" dirty="0">
                <a:solidFill>
                  <a:srgbClr val="000000"/>
                </a:solidFill>
              </a:rPr>
              <a:t> -</a:t>
            </a:r>
            <a:r>
              <a:rPr lang="en-US" sz="2000" dirty="0" err="1">
                <a:solidFill>
                  <a:srgbClr val="000000"/>
                </a:solidFill>
              </a:rPr>
              <a:t>PublisherName</a:t>
            </a:r>
            <a:r>
              <a:rPr lang="en-US" sz="2000" dirty="0">
                <a:solidFill>
                  <a:srgbClr val="000000"/>
                </a:solidFill>
              </a:rPr>
              <a:t> Canonical -Offer </a:t>
            </a:r>
            <a:r>
              <a:rPr lang="en-US" sz="2000" dirty="0" err="1">
                <a:solidFill>
                  <a:srgbClr val="000000"/>
                </a:solidFill>
              </a:rPr>
              <a:t>UbuntuServer</a:t>
            </a:r>
            <a:endParaRPr lang="en-US" sz="2000" dirty="0">
              <a:solidFill>
                <a:srgbClr val="000000"/>
              </a:solidFill>
            </a:endParaRPr>
          </a:p>
          <a:p>
            <a:br>
              <a:rPr lang="en-US" sz="2000" dirty="0">
                <a:solidFill>
                  <a:srgbClr val="000000"/>
                </a:solidFill>
              </a:rPr>
            </a:br>
            <a:r>
              <a:rPr lang="en-US" sz="2000" dirty="0">
                <a:solidFill>
                  <a:srgbClr val="008000"/>
                </a:solidFill>
              </a:rPr>
              <a:t># Get a list of all images available for the 19.10-DAILY SKU</a:t>
            </a:r>
            <a:endParaRPr lang="en-US" sz="2000" dirty="0">
              <a:solidFill>
                <a:srgbClr val="000000"/>
              </a:solidFill>
            </a:endParaRPr>
          </a:p>
          <a:p>
            <a:r>
              <a:rPr lang="en-US" sz="2000" dirty="0">
                <a:solidFill>
                  <a:srgbClr val="795E26"/>
                </a:solidFill>
              </a:rPr>
              <a:t>Get-</a:t>
            </a:r>
            <a:r>
              <a:rPr lang="en-US" sz="2000" dirty="0" err="1">
                <a:solidFill>
                  <a:srgbClr val="795E26"/>
                </a:solidFill>
              </a:rPr>
              <a:t>AzVMImage</a:t>
            </a:r>
            <a:r>
              <a:rPr lang="en-US" sz="2000" dirty="0">
                <a:solidFill>
                  <a:srgbClr val="000000"/>
                </a:solidFill>
              </a:rPr>
              <a:t> -Location </a:t>
            </a:r>
            <a:r>
              <a:rPr lang="en-US" sz="2000" dirty="0" err="1">
                <a:solidFill>
                  <a:srgbClr val="000000"/>
                </a:solidFill>
              </a:rPr>
              <a:t>eastus</a:t>
            </a:r>
            <a:r>
              <a:rPr lang="en-US" sz="2000" dirty="0">
                <a:solidFill>
                  <a:srgbClr val="000000"/>
                </a:solidFill>
              </a:rPr>
              <a:t> -</a:t>
            </a:r>
            <a:r>
              <a:rPr lang="en-US" sz="2000" dirty="0" err="1">
                <a:solidFill>
                  <a:srgbClr val="000000"/>
                </a:solidFill>
              </a:rPr>
              <a:t>PublisherName</a:t>
            </a:r>
            <a:r>
              <a:rPr lang="en-US" sz="2000" dirty="0">
                <a:solidFill>
                  <a:srgbClr val="000000"/>
                </a:solidFill>
              </a:rPr>
              <a:t> Canonical -Offer </a:t>
            </a:r>
            <a:r>
              <a:rPr lang="en-US" sz="2000" dirty="0" err="1">
                <a:solidFill>
                  <a:srgbClr val="000000"/>
                </a:solidFill>
              </a:rPr>
              <a:t>UbuntuServer</a:t>
            </a:r>
            <a:r>
              <a:rPr lang="en-US" sz="2000" dirty="0">
                <a:solidFill>
                  <a:srgbClr val="000000"/>
                </a:solidFill>
              </a:rPr>
              <a:t> -</a:t>
            </a:r>
            <a:r>
              <a:rPr lang="en-US" sz="2000" dirty="0" err="1">
                <a:solidFill>
                  <a:srgbClr val="000000"/>
                </a:solidFill>
              </a:rPr>
              <a:t>Sku</a:t>
            </a:r>
            <a:r>
              <a:rPr lang="en-US" sz="2000" dirty="0">
                <a:solidFill>
                  <a:srgbClr val="000000"/>
                </a:solidFill>
              </a:rPr>
              <a:t> </a:t>
            </a:r>
            <a:r>
              <a:rPr lang="en-US" sz="2000" dirty="0">
                <a:solidFill>
                  <a:srgbClr val="09885A"/>
                </a:solidFill>
              </a:rPr>
              <a:t>19.10</a:t>
            </a:r>
            <a:r>
              <a:rPr lang="en-US" sz="2000" dirty="0">
                <a:solidFill>
                  <a:srgbClr val="000000"/>
                </a:solidFill>
              </a:rPr>
              <a:t>-DAILY</a:t>
            </a:r>
          </a:p>
        </p:txBody>
      </p:sp>
    </p:spTree>
    <p:extLst>
      <p:ext uri="{BB962C8B-B14F-4D97-AF65-F5344CB8AC3E}">
        <p14:creationId xmlns:p14="http://schemas.microsoft.com/office/powerpoint/2010/main" val="28811246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using Azure PowerShell (cont.)</a:t>
            </a:r>
          </a:p>
        </p:txBody>
      </p:sp>
      <p:sp>
        <p:nvSpPr>
          <p:cNvPr id="3" name="Text Placeholder 2" descr="The sample code searches for a specific image by specifying the –Version parameter.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984885"/>
          </a:xfrm>
        </p:spPr>
        <p:txBody>
          <a:bodyPr/>
          <a:lstStyle/>
          <a:p>
            <a:r>
              <a:rPr lang="en-US" sz="2000" dirty="0">
                <a:solidFill>
                  <a:srgbClr val="008000"/>
                </a:solidFill>
              </a:rPr>
              <a:t># Get the 19.10.201906230 version of the VM image</a:t>
            </a:r>
            <a:endParaRPr lang="en-US" sz="2000" dirty="0">
              <a:solidFill>
                <a:srgbClr val="000000"/>
              </a:solidFill>
            </a:endParaRPr>
          </a:p>
          <a:p>
            <a:r>
              <a:rPr lang="en-US" sz="2000" dirty="0">
                <a:solidFill>
                  <a:srgbClr val="795E26"/>
                </a:solidFill>
              </a:rPr>
              <a:t>Get-</a:t>
            </a:r>
            <a:r>
              <a:rPr lang="en-US" sz="2000" dirty="0" err="1">
                <a:solidFill>
                  <a:srgbClr val="795E26"/>
                </a:solidFill>
              </a:rPr>
              <a:t>AzVMImage</a:t>
            </a:r>
            <a:r>
              <a:rPr lang="en-US" sz="2000" dirty="0">
                <a:solidFill>
                  <a:srgbClr val="000000"/>
                </a:solidFill>
              </a:rPr>
              <a:t> -Location </a:t>
            </a:r>
            <a:r>
              <a:rPr lang="en-US" sz="2000" dirty="0" err="1">
                <a:solidFill>
                  <a:srgbClr val="000000"/>
                </a:solidFill>
              </a:rPr>
              <a:t>eastus</a:t>
            </a:r>
            <a:r>
              <a:rPr lang="en-US" sz="2000" dirty="0">
                <a:solidFill>
                  <a:srgbClr val="000000"/>
                </a:solidFill>
              </a:rPr>
              <a:t> -</a:t>
            </a:r>
            <a:r>
              <a:rPr lang="en-US" sz="2000" dirty="0" err="1">
                <a:solidFill>
                  <a:srgbClr val="000000"/>
                </a:solidFill>
              </a:rPr>
              <a:t>PublisherName</a:t>
            </a:r>
            <a:r>
              <a:rPr lang="en-US" sz="2000" dirty="0">
                <a:solidFill>
                  <a:srgbClr val="000000"/>
                </a:solidFill>
              </a:rPr>
              <a:t> Canonical -Offer </a:t>
            </a:r>
            <a:r>
              <a:rPr lang="en-US" sz="2000" dirty="0" err="1">
                <a:solidFill>
                  <a:srgbClr val="000000"/>
                </a:solidFill>
              </a:rPr>
              <a:t>UbuntuServer</a:t>
            </a:r>
            <a:r>
              <a:rPr lang="en-US" sz="2000" dirty="0">
                <a:solidFill>
                  <a:srgbClr val="000000"/>
                </a:solidFill>
              </a:rPr>
              <a:t> -</a:t>
            </a:r>
            <a:r>
              <a:rPr lang="en-US" sz="2000" dirty="0" err="1">
                <a:solidFill>
                  <a:srgbClr val="000000"/>
                </a:solidFill>
              </a:rPr>
              <a:t>Sku</a:t>
            </a:r>
            <a:r>
              <a:rPr lang="en-US" sz="2000" dirty="0">
                <a:solidFill>
                  <a:srgbClr val="000000"/>
                </a:solidFill>
              </a:rPr>
              <a:t> </a:t>
            </a:r>
            <a:r>
              <a:rPr lang="en-US" sz="2000" dirty="0">
                <a:solidFill>
                  <a:srgbClr val="09885A"/>
                </a:solidFill>
              </a:rPr>
              <a:t>19.10</a:t>
            </a:r>
            <a:r>
              <a:rPr lang="en-US" sz="2000" dirty="0">
                <a:solidFill>
                  <a:srgbClr val="000000"/>
                </a:solidFill>
              </a:rPr>
              <a:t>-DAILY -Version </a:t>
            </a:r>
            <a:r>
              <a:rPr lang="en-US" sz="2000" dirty="0">
                <a:solidFill>
                  <a:srgbClr val="09885A"/>
                </a:solidFill>
              </a:rPr>
              <a:t>19.10</a:t>
            </a:r>
            <a:r>
              <a:rPr lang="en-US" sz="2000" dirty="0">
                <a:solidFill>
                  <a:srgbClr val="000000"/>
                </a:solidFill>
              </a:rPr>
              <a:t>.</a:t>
            </a:r>
            <a:r>
              <a:rPr lang="en-US" sz="2000" dirty="0">
                <a:solidFill>
                  <a:srgbClr val="09885A"/>
                </a:solidFill>
              </a:rPr>
              <a:t>201906230</a:t>
            </a:r>
            <a:endParaRPr lang="en-US" sz="2000" dirty="0">
              <a:solidFill>
                <a:srgbClr val="000000"/>
              </a:solidFill>
            </a:endParaRPr>
          </a:p>
        </p:txBody>
      </p:sp>
    </p:spTree>
    <p:extLst>
      <p:ext uri="{BB962C8B-B14F-4D97-AF65-F5344CB8AC3E}">
        <p14:creationId xmlns:p14="http://schemas.microsoft.com/office/powerpoint/2010/main" val="318817867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Azure Shared Image Gallery</a:t>
            </a:r>
          </a:p>
        </p:txBody>
      </p:sp>
      <p:sp>
        <p:nvSpPr>
          <p:cNvPr id="4" name="Text Placeholder 3">
            <a:extLst>
              <a:ext uri="{FF2B5EF4-FFF2-40B4-BE49-F238E27FC236}">
                <a16:creationId xmlns:a16="http://schemas.microsoft.com/office/drawing/2014/main" id="{356095E7-9BE1-40D9-B9CF-BB36BECAC0FA}"/>
              </a:ext>
            </a:extLst>
          </p:cNvPr>
          <p:cNvSpPr>
            <a:spLocks noGrp="1"/>
          </p:cNvSpPr>
          <p:nvPr>
            <p:ph type="body" sz="quarter" idx="10"/>
          </p:nvPr>
        </p:nvSpPr>
        <p:spPr>
          <a:xfrm>
            <a:off x="584200" y="1435496"/>
            <a:ext cx="4408214" cy="3594830"/>
          </a:xfrm>
        </p:spPr>
        <p:txBody>
          <a:bodyPr/>
          <a:lstStyle/>
          <a:p>
            <a:r>
              <a:rPr lang="en-US" dirty="0"/>
              <a:t>Service to manage your images</a:t>
            </a:r>
          </a:p>
          <a:p>
            <a:r>
              <a:rPr lang="en-US" dirty="0"/>
              <a:t>Provides</a:t>
            </a:r>
          </a:p>
          <a:p>
            <a:pPr lvl="1"/>
            <a:r>
              <a:rPr lang="en-US" dirty="0"/>
              <a:t>Global replication</a:t>
            </a:r>
          </a:p>
          <a:p>
            <a:pPr lvl="1"/>
            <a:r>
              <a:rPr lang="en-US" dirty="0"/>
              <a:t>Versioning</a:t>
            </a:r>
          </a:p>
          <a:p>
            <a:pPr lvl="1"/>
            <a:r>
              <a:rPr lang="en-US" dirty="0"/>
              <a:t>Grouping</a:t>
            </a:r>
          </a:p>
          <a:p>
            <a:pPr lvl="1"/>
            <a:r>
              <a:rPr lang="en-US" dirty="0"/>
              <a:t>High availability</a:t>
            </a:r>
          </a:p>
          <a:p>
            <a:pPr lvl="1"/>
            <a:r>
              <a:rPr lang="en-US" dirty="0"/>
              <a:t>Image sharing across subscriptions</a:t>
            </a:r>
          </a:p>
          <a:p>
            <a:pPr lvl="1"/>
            <a:r>
              <a:rPr lang="en-US" dirty="0"/>
              <a:t>Image replicas</a:t>
            </a:r>
          </a:p>
        </p:txBody>
      </p:sp>
      <p:grpSp>
        <p:nvGrpSpPr>
          <p:cNvPr id="51" name="Group 50" descr="The diagram depicts images defined within a gallery with multiple versions of each image for each definition.">
            <a:extLst>
              <a:ext uri="{FF2B5EF4-FFF2-40B4-BE49-F238E27FC236}">
                <a16:creationId xmlns:a16="http://schemas.microsoft.com/office/drawing/2014/main" id="{741E75C6-87BE-4766-9B19-7B7A37A81227}"/>
              </a:ext>
            </a:extLst>
          </p:cNvPr>
          <p:cNvGrpSpPr/>
          <p:nvPr/>
        </p:nvGrpSpPr>
        <p:grpSpPr>
          <a:xfrm>
            <a:off x="5673045" y="1435496"/>
            <a:ext cx="5936343" cy="4833542"/>
            <a:chOff x="5673045" y="1435496"/>
            <a:chExt cx="5936343" cy="4833542"/>
          </a:xfrm>
        </p:grpSpPr>
        <p:sp>
          <p:nvSpPr>
            <p:cNvPr id="10" name="Rectangle: Rounded Corners 9">
              <a:extLst>
                <a:ext uri="{FF2B5EF4-FFF2-40B4-BE49-F238E27FC236}">
                  <a16:creationId xmlns:a16="http://schemas.microsoft.com/office/drawing/2014/main" id="{0EAF7D26-85FB-44D0-B236-4DC5CD388B31}"/>
                </a:ext>
              </a:extLst>
            </p:cNvPr>
            <p:cNvSpPr/>
            <p:nvPr/>
          </p:nvSpPr>
          <p:spPr bwMode="auto">
            <a:xfrm>
              <a:off x="5673045" y="1435496"/>
              <a:ext cx="5936343" cy="4833542"/>
            </a:xfrm>
            <a:prstGeom prst="roundRect">
              <a:avLst>
                <a:gd name="adj" fmla="val 3230"/>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a:r>
                <a:rPr lang="en-IN" sz="2000" dirty="0">
                  <a:solidFill>
                    <a:schemeClr val="tx1"/>
                  </a:solidFill>
                  <a:latin typeface="+mj-lt"/>
                </a:rPr>
                <a:t>Shared Image Gallery</a:t>
              </a:r>
            </a:p>
          </p:txBody>
        </p:sp>
        <p:sp>
          <p:nvSpPr>
            <p:cNvPr id="11" name="Rectangle 10">
              <a:extLst>
                <a:ext uri="{FF2B5EF4-FFF2-40B4-BE49-F238E27FC236}">
                  <a16:creationId xmlns:a16="http://schemas.microsoft.com/office/drawing/2014/main" id="{1CF223E1-D512-40A6-B9EF-0AEC4BF1BACF}"/>
                </a:ext>
              </a:extLst>
            </p:cNvPr>
            <p:cNvSpPr/>
            <p:nvPr/>
          </p:nvSpPr>
          <p:spPr bwMode="auto">
            <a:xfrm>
              <a:off x="5905273" y="2053601"/>
              <a:ext cx="2627086" cy="1966856"/>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1</a:t>
              </a:r>
            </a:p>
          </p:txBody>
        </p:sp>
        <p:sp>
          <p:nvSpPr>
            <p:cNvPr id="12" name="Rectangle 11">
              <a:extLst>
                <a:ext uri="{FF2B5EF4-FFF2-40B4-BE49-F238E27FC236}">
                  <a16:creationId xmlns:a16="http://schemas.microsoft.com/office/drawing/2014/main" id="{FD90E427-8194-452D-934E-0333E4765A49}"/>
                </a:ext>
              </a:extLst>
            </p:cNvPr>
            <p:cNvSpPr/>
            <p:nvPr/>
          </p:nvSpPr>
          <p:spPr bwMode="auto">
            <a:xfrm>
              <a:off x="8779102" y="2053771"/>
              <a:ext cx="2598058" cy="1966497"/>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2</a:t>
              </a:r>
            </a:p>
          </p:txBody>
        </p:sp>
        <p:sp>
          <p:nvSpPr>
            <p:cNvPr id="13" name="Rectangle 12">
              <a:extLst>
                <a:ext uri="{FF2B5EF4-FFF2-40B4-BE49-F238E27FC236}">
                  <a16:creationId xmlns:a16="http://schemas.microsoft.com/office/drawing/2014/main" id="{8D7D5967-83ED-44BC-B572-00DAE834DCD8}"/>
                </a:ext>
              </a:extLst>
            </p:cNvPr>
            <p:cNvSpPr/>
            <p:nvPr/>
          </p:nvSpPr>
          <p:spPr bwMode="auto">
            <a:xfrm>
              <a:off x="5905273" y="4195753"/>
              <a:ext cx="2627086" cy="1872342"/>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3</a:t>
              </a:r>
            </a:p>
          </p:txBody>
        </p:sp>
        <p:sp>
          <p:nvSpPr>
            <p:cNvPr id="14" name="Rectangle 13">
              <a:extLst>
                <a:ext uri="{FF2B5EF4-FFF2-40B4-BE49-F238E27FC236}">
                  <a16:creationId xmlns:a16="http://schemas.microsoft.com/office/drawing/2014/main" id="{AC940579-BA52-42A2-AE07-AD49AA2CAE57}"/>
                </a:ext>
              </a:extLst>
            </p:cNvPr>
            <p:cNvSpPr/>
            <p:nvPr/>
          </p:nvSpPr>
          <p:spPr bwMode="auto">
            <a:xfrm>
              <a:off x="8779102" y="4195924"/>
              <a:ext cx="2598058" cy="1872000"/>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N</a:t>
              </a:r>
            </a:p>
          </p:txBody>
        </p:sp>
        <p:sp>
          <p:nvSpPr>
            <p:cNvPr id="18" name="Rectangle 17">
              <a:extLst>
                <a:ext uri="{FF2B5EF4-FFF2-40B4-BE49-F238E27FC236}">
                  <a16:creationId xmlns:a16="http://schemas.microsoft.com/office/drawing/2014/main" id="{272DD95D-92D3-4FAA-B8D5-280814C23DA4}"/>
                </a:ext>
              </a:extLst>
            </p:cNvPr>
            <p:cNvSpPr/>
            <p:nvPr/>
          </p:nvSpPr>
          <p:spPr bwMode="auto">
            <a:xfrm>
              <a:off x="900661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5975517E-FA06-45B8-A316-1B191C5274F6}"/>
                </a:ext>
              </a:extLst>
            </p:cNvPr>
            <p:cNvSpPr/>
            <p:nvPr/>
          </p:nvSpPr>
          <p:spPr bwMode="auto">
            <a:xfrm>
              <a:off x="975845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D535D89-3122-4C37-8885-3A71D8A30CFD}"/>
                </a:ext>
              </a:extLst>
            </p:cNvPr>
            <p:cNvSpPr/>
            <p:nvPr/>
          </p:nvSpPr>
          <p:spPr bwMode="auto">
            <a:xfrm>
              <a:off x="1050267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FA799D22-45EC-4E40-8237-F9210DC8F984}"/>
                </a:ext>
              </a:extLst>
            </p:cNvPr>
            <p:cNvSpPr/>
            <p:nvPr/>
          </p:nvSpPr>
          <p:spPr bwMode="auto">
            <a:xfrm>
              <a:off x="900661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17162B-D4FE-4FC2-AC71-545EEDEAC92F}"/>
                </a:ext>
              </a:extLst>
            </p:cNvPr>
            <p:cNvSpPr/>
            <p:nvPr/>
          </p:nvSpPr>
          <p:spPr bwMode="auto">
            <a:xfrm>
              <a:off x="975845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8CF9718C-DF42-48CA-8BF0-0B890C75D7C6}"/>
                </a:ext>
              </a:extLst>
            </p:cNvPr>
            <p:cNvSpPr/>
            <p:nvPr/>
          </p:nvSpPr>
          <p:spPr bwMode="auto">
            <a:xfrm>
              <a:off x="1050267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6CAA0952-280C-44B9-95D3-F132381C509E}"/>
                </a:ext>
              </a:extLst>
            </p:cNvPr>
            <p:cNvGrpSpPr/>
            <p:nvPr/>
          </p:nvGrpSpPr>
          <p:grpSpPr>
            <a:xfrm>
              <a:off x="6132422" y="2244270"/>
              <a:ext cx="2117634" cy="678180"/>
              <a:chOff x="5989320" y="2171700"/>
              <a:chExt cx="2117634" cy="678180"/>
            </a:xfrm>
          </p:grpSpPr>
          <p:sp>
            <p:nvSpPr>
              <p:cNvPr id="15" name="Rectangle 14">
                <a:extLst>
                  <a:ext uri="{FF2B5EF4-FFF2-40B4-BE49-F238E27FC236}">
                    <a16:creationId xmlns:a16="http://schemas.microsoft.com/office/drawing/2014/main" id="{95812C32-DE29-4885-AF43-651DF4867F49}"/>
                  </a:ext>
                </a:extLst>
              </p:cNvPr>
              <p:cNvSpPr/>
              <p:nvPr/>
            </p:nvSpPr>
            <p:spPr bwMode="auto">
              <a:xfrm>
                <a:off x="598932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3F562F0-6E0B-4471-AA9E-64D2955F3AE0}"/>
                  </a:ext>
                </a:extLst>
              </p:cNvPr>
              <p:cNvSpPr/>
              <p:nvPr/>
            </p:nvSpPr>
            <p:spPr bwMode="auto">
              <a:xfrm>
                <a:off x="67411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C2EB7BD-6368-4E11-ACB2-DF8F5DCEB499}"/>
                  </a:ext>
                </a:extLst>
              </p:cNvPr>
              <p:cNvSpPr/>
              <p:nvPr/>
            </p:nvSpPr>
            <p:spPr bwMode="auto">
              <a:xfrm>
                <a:off x="74777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5B842D82-1A04-4920-BE3A-D61E5FDCEABD}"/>
                  </a:ext>
                </a:extLst>
              </p:cNvPr>
              <p:cNvSpPr txBox="1"/>
              <p:nvPr/>
            </p:nvSpPr>
            <p:spPr>
              <a:xfrm>
                <a:off x="6145038"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7" name="TextBox 6">
                <a:extLst>
                  <a:ext uri="{FF2B5EF4-FFF2-40B4-BE49-F238E27FC236}">
                    <a16:creationId xmlns:a16="http://schemas.microsoft.com/office/drawing/2014/main" id="{335C094A-6F18-4291-9862-626C4969AE1D}"/>
                  </a:ext>
                </a:extLst>
              </p:cNvPr>
              <p:cNvSpPr txBox="1"/>
              <p:nvPr/>
            </p:nvSpPr>
            <p:spPr>
              <a:xfrm>
                <a:off x="6881637"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8" name="TextBox 7">
                <a:extLst>
                  <a:ext uri="{FF2B5EF4-FFF2-40B4-BE49-F238E27FC236}">
                    <a16:creationId xmlns:a16="http://schemas.microsoft.com/office/drawing/2014/main" id="{4462D9BC-1E6D-4E91-BFE1-575F7A4D3D4E}"/>
                  </a:ext>
                </a:extLst>
              </p:cNvPr>
              <p:cNvSpPr txBox="1"/>
              <p:nvPr/>
            </p:nvSpPr>
            <p:spPr>
              <a:xfrm>
                <a:off x="7645093" y="2352968"/>
                <a:ext cx="32701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2.02</a:t>
                </a:r>
              </a:p>
            </p:txBody>
          </p:sp>
          <p:sp>
            <p:nvSpPr>
              <p:cNvPr id="9" name="TextBox 8">
                <a:extLst>
                  <a:ext uri="{FF2B5EF4-FFF2-40B4-BE49-F238E27FC236}">
                    <a16:creationId xmlns:a16="http://schemas.microsoft.com/office/drawing/2014/main" id="{FCB28F1F-2F2F-4683-9E0D-A3BAB08BA57F}"/>
                  </a:ext>
                </a:extLst>
              </p:cNvPr>
              <p:cNvSpPr txBox="1"/>
              <p:nvPr/>
            </p:nvSpPr>
            <p:spPr>
              <a:xfrm>
                <a:off x="6054169"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29" name="TextBox 28">
                <a:extLst>
                  <a:ext uri="{FF2B5EF4-FFF2-40B4-BE49-F238E27FC236}">
                    <a16:creationId xmlns:a16="http://schemas.microsoft.com/office/drawing/2014/main" id="{87901CCD-5427-42F5-A411-EF5F820CB669}"/>
                  </a:ext>
                </a:extLst>
              </p:cNvPr>
              <p:cNvSpPr txBox="1"/>
              <p:nvPr/>
            </p:nvSpPr>
            <p:spPr>
              <a:xfrm>
                <a:off x="6805441"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0" name="TextBox 29">
                <a:extLst>
                  <a:ext uri="{FF2B5EF4-FFF2-40B4-BE49-F238E27FC236}">
                    <a16:creationId xmlns:a16="http://schemas.microsoft.com/office/drawing/2014/main" id="{D9C32DBD-6299-4CE6-B1A7-05448FD553B3}"/>
                  </a:ext>
                </a:extLst>
              </p:cNvPr>
              <p:cNvSpPr txBox="1"/>
              <p:nvPr/>
            </p:nvSpPr>
            <p:spPr>
              <a:xfrm>
                <a:off x="7541417"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sp>
          <p:nvSpPr>
            <p:cNvPr id="31" name="TextBox 30">
              <a:extLst>
                <a:ext uri="{FF2B5EF4-FFF2-40B4-BE49-F238E27FC236}">
                  <a16:creationId xmlns:a16="http://schemas.microsoft.com/office/drawing/2014/main" id="{E2DE8076-72D8-4786-9051-E99164834984}"/>
                </a:ext>
              </a:extLst>
            </p:cNvPr>
            <p:cNvSpPr txBox="1"/>
            <p:nvPr/>
          </p:nvSpPr>
          <p:spPr>
            <a:xfrm>
              <a:off x="913846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32" name="TextBox 31">
              <a:extLst>
                <a:ext uri="{FF2B5EF4-FFF2-40B4-BE49-F238E27FC236}">
                  <a16:creationId xmlns:a16="http://schemas.microsoft.com/office/drawing/2014/main" id="{DF4E64D8-B233-4A91-8DFB-BFD6C1BD6344}"/>
                </a:ext>
              </a:extLst>
            </p:cNvPr>
            <p:cNvSpPr txBox="1"/>
            <p:nvPr/>
          </p:nvSpPr>
          <p:spPr>
            <a:xfrm>
              <a:off x="989030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33" name="TextBox 32">
              <a:extLst>
                <a:ext uri="{FF2B5EF4-FFF2-40B4-BE49-F238E27FC236}">
                  <a16:creationId xmlns:a16="http://schemas.microsoft.com/office/drawing/2014/main" id="{6FE0DAD8-4E0C-40ED-B62C-93451125F712}"/>
                </a:ext>
              </a:extLst>
            </p:cNvPr>
            <p:cNvSpPr txBox="1"/>
            <p:nvPr/>
          </p:nvSpPr>
          <p:spPr>
            <a:xfrm>
              <a:off x="1063452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1.0.2</a:t>
              </a:r>
            </a:p>
          </p:txBody>
        </p:sp>
        <p:sp>
          <p:nvSpPr>
            <p:cNvPr id="34" name="TextBox 33">
              <a:extLst>
                <a:ext uri="{FF2B5EF4-FFF2-40B4-BE49-F238E27FC236}">
                  <a16:creationId xmlns:a16="http://schemas.microsoft.com/office/drawing/2014/main" id="{D0B63EC0-7315-4F16-945C-09A40089EC66}"/>
                </a:ext>
              </a:extLst>
            </p:cNvPr>
            <p:cNvSpPr txBox="1"/>
            <p:nvPr/>
          </p:nvSpPr>
          <p:spPr>
            <a:xfrm>
              <a:off x="907146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5" name="TextBox 34">
              <a:extLst>
                <a:ext uri="{FF2B5EF4-FFF2-40B4-BE49-F238E27FC236}">
                  <a16:creationId xmlns:a16="http://schemas.microsoft.com/office/drawing/2014/main" id="{92D0D875-AA6F-49B6-8149-34A11435E3BB}"/>
                </a:ext>
              </a:extLst>
            </p:cNvPr>
            <p:cNvSpPr txBox="1"/>
            <p:nvPr/>
          </p:nvSpPr>
          <p:spPr>
            <a:xfrm>
              <a:off x="982330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6" name="TextBox 35">
              <a:extLst>
                <a:ext uri="{FF2B5EF4-FFF2-40B4-BE49-F238E27FC236}">
                  <a16:creationId xmlns:a16="http://schemas.microsoft.com/office/drawing/2014/main" id="{94E474AE-F517-4515-85EE-7D0FBCB763B8}"/>
                </a:ext>
              </a:extLst>
            </p:cNvPr>
            <p:cNvSpPr txBox="1"/>
            <p:nvPr/>
          </p:nvSpPr>
          <p:spPr>
            <a:xfrm>
              <a:off x="1056752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7" name="TextBox 36">
              <a:extLst>
                <a:ext uri="{FF2B5EF4-FFF2-40B4-BE49-F238E27FC236}">
                  <a16:creationId xmlns:a16="http://schemas.microsoft.com/office/drawing/2014/main" id="{E50BA3CC-4EC7-477E-9187-CA5800D137F5}"/>
                </a:ext>
              </a:extLst>
            </p:cNvPr>
            <p:cNvSpPr txBox="1"/>
            <p:nvPr/>
          </p:nvSpPr>
          <p:spPr>
            <a:xfrm>
              <a:off x="913846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1.0.3</a:t>
              </a:r>
            </a:p>
          </p:txBody>
        </p:sp>
        <p:sp>
          <p:nvSpPr>
            <p:cNvPr id="38" name="TextBox 37">
              <a:extLst>
                <a:ext uri="{FF2B5EF4-FFF2-40B4-BE49-F238E27FC236}">
                  <a16:creationId xmlns:a16="http://schemas.microsoft.com/office/drawing/2014/main" id="{58A5442B-A0AF-4B40-BF8A-AAEE16F1F83A}"/>
                </a:ext>
              </a:extLst>
            </p:cNvPr>
            <p:cNvSpPr txBox="1"/>
            <p:nvPr/>
          </p:nvSpPr>
          <p:spPr>
            <a:xfrm>
              <a:off x="989030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1.0.4</a:t>
              </a:r>
            </a:p>
          </p:txBody>
        </p:sp>
        <p:sp>
          <p:nvSpPr>
            <p:cNvPr id="39" name="TextBox 38">
              <a:extLst>
                <a:ext uri="{FF2B5EF4-FFF2-40B4-BE49-F238E27FC236}">
                  <a16:creationId xmlns:a16="http://schemas.microsoft.com/office/drawing/2014/main" id="{B15E4708-DA7E-4F95-89FD-B56BC3A3FEC0}"/>
                </a:ext>
              </a:extLst>
            </p:cNvPr>
            <p:cNvSpPr txBox="1"/>
            <p:nvPr/>
          </p:nvSpPr>
          <p:spPr>
            <a:xfrm>
              <a:off x="1063452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1.0.5</a:t>
              </a:r>
            </a:p>
          </p:txBody>
        </p:sp>
        <p:sp>
          <p:nvSpPr>
            <p:cNvPr id="40" name="TextBox 39">
              <a:extLst>
                <a:ext uri="{FF2B5EF4-FFF2-40B4-BE49-F238E27FC236}">
                  <a16:creationId xmlns:a16="http://schemas.microsoft.com/office/drawing/2014/main" id="{A435302C-D764-46EC-9BE3-65D2077207BD}"/>
                </a:ext>
              </a:extLst>
            </p:cNvPr>
            <p:cNvSpPr txBox="1"/>
            <p:nvPr/>
          </p:nvSpPr>
          <p:spPr>
            <a:xfrm>
              <a:off x="9071463" y="334314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1" name="TextBox 40">
              <a:extLst>
                <a:ext uri="{FF2B5EF4-FFF2-40B4-BE49-F238E27FC236}">
                  <a16:creationId xmlns:a16="http://schemas.microsoft.com/office/drawing/2014/main" id="{DE5C99C4-F478-497E-A8BD-C7AA36AC5B80}"/>
                </a:ext>
              </a:extLst>
            </p:cNvPr>
            <p:cNvSpPr txBox="1"/>
            <p:nvPr/>
          </p:nvSpPr>
          <p:spPr>
            <a:xfrm>
              <a:off x="9823303" y="3344898"/>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2" name="TextBox 41">
              <a:extLst>
                <a:ext uri="{FF2B5EF4-FFF2-40B4-BE49-F238E27FC236}">
                  <a16:creationId xmlns:a16="http://schemas.microsoft.com/office/drawing/2014/main" id="{DF514B95-3173-4641-81B2-D5FA010B890C}"/>
                </a:ext>
              </a:extLst>
            </p:cNvPr>
            <p:cNvSpPr txBox="1"/>
            <p:nvPr/>
          </p:nvSpPr>
          <p:spPr>
            <a:xfrm>
              <a:off x="10567523" y="3346655"/>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nvGrpSpPr>
            <p:cNvPr id="5" name="Group 4">
              <a:extLst>
                <a:ext uri="{FF2B5EF4-FFF2-40B4-BE49-F238E27FC236}">
                  <a16:creationId xmlns:a16="http://schemas.microsoft.com/office/drawing/2014/main" id="{61613BF7-EF94-45D1-A8BD-1782D1C2A5AA}"/>
                </a:ext>
              </a:extLst>
            </p:cNvPr>
            <p:cNvGrpSpPr/>
            <p:nvPr/>
          </p:nvGrpSpPr>
          <p:grpSpPr>
            <a:xfrm>
              <a:off x="6124802" y="4468385"/>
              <a:ext cx="3526246" cy="679463"/>
              <a:chOff x="6124802" y="4468385"/>
              <a:chExt cx="3526246" cy="679463"/>
            </a:xfrm>
          </p:grpSpPr>
          <p:sp>
            <p:nvSpPr>
              <p:cNvPr id="24" name="Rectangle 23">
                <a:extLst>
                  <a:ext uri="{FF2B5EF4-FFF2-40B4-BE49-F238E27FC236}">
                    <a16:creationId xmlns:a16="http://schemas.microsoft.com/office/drawing/2014/main" id="{B048BFAD-719C-4E39-B37A-BBB83C3B3B08}"/>
                  </a:ext>
                </a:extLst>
              </p:cNvPr>
              <p:cNvSpPr/>
              <p:nvPr/>
            </p:nvSpPr>
            <p:spPr bwMode="auto">
              <a:xfrm>
                <a:off x="9021854"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C2CDBDA-B5EC-4CB5-AE42-8508C325B055}"/>
                  </a:ext>
                </a:extLst>
              </p:cNvPr>
              <p:cNvSpPr/>
              <p:nvPr/>
            </p:nvSpPr>
            <p:spPr bwMode="auto">
              <a:xfrm>
                <a:off x="612480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86BE02-9651-4402-8C43-8156143235F3}"/>
                  </a:ext>
                </a:extLst>
              </p:cNvPr>
              <p:cNvSpPr/>
              <p:nvPr/>
            </p:nvSpPr>
            <p:spPr bwMode="auto">
              <a:xfrm>
                <a:off x="686902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2C61AC96-140C-41E2-BB92-FAB4FDDD1C32}"/>
                  </a:ext>
                </a:extLst>
              </p:cNvPr>
              <p:cNvSpPr/>
              <p:nvPr/>
            </p:nvSpPr>
            <p:spPr bwMode="auto">
              <a:xfrm>
                <a:off x="761324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4AC53569-D68B-4A4D-A764-50D4C8CBC450}"/>
                  </a:ext>
                </a:extLst>
              </p:cNvPr>
              <p:cNvSpPr txBox="1"/>
              <p:nvPr/>
            </p:nvSpPr>
            <p:spPr>
              <a:xfrm>
                <a:off x="9086965"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4" name="TextBox 43">
                <a:extLst>
                  <a:ext uri="{FF2B5EF4-FFF2-40B4-BE49-F238E27FC236}">
                    <a16:creationId xmlns:a16="http://schemas.microsoft.com/office/drawing/2014/main" id="{5D56FB88-C2F6-43DF-BF13-8F8B55135165}"/>
                  </a:ext>
                </a:extLst>
              </p:cNvPr>
              <p:cNvSpPr txBox="1"/>
              <p:nvPr/>
            </p:nvSpPr>
            <p:spPr>
              <a:xfrm>
                <a:off x="9138469"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5" name="TextBox 44">
                <a:extLst>
                  <a:ext uri="{FF2B5EF4-FFF2-40B4-BE49-F238E27FC236}">
                    <a16:creationId xmlns:a16="http://schemas.microsoft.com/office/drawing/2014/main" id="{2877C268-2377-4537-9D05-B5E7208F8E42}"/>
                  </a:ext>
                </a:extLst>
              </p:cNvPr>
              <p:cNvSpPr txBox="1"/>
              <p:nvPr/>
            </p:nvSpPr>
            <p:spPr>
              <a:xfrm>
                <a:off x="618965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6" name="TextBox 45">
                <a:extLst>
                  <a:ext uri="{FF2B5EF4-FFF2-40B4-BE49-F238E27FC236}">
                    <a16:creationId xmlns:a16="http://schemas.microsoft.com/office/drawing/2014/main" id="{B7FA2DFB-7536-49DA-A601-D93D75E2B120}"/>
                  </a:ext>
                </a:extLst>
              </p:cNvPr>
              <p:cNvSpPr txBox="1"/>
              <p:nvPr/>
            </p:nvSpPr>
            <p:spPr>
              <a:xfrm>
                <a:off x="625665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7" name="TextBox 46">
                <a:extLst>
                  <a:ext uri="{FF2B5EF4-FFF2-40B4-BE49-F238E27FC236}">
                    <a16:creationId xmlns:a16="http://schemas.microsoft.com/office/drawing/2014/main" id="{5967C969-18B7-40B9-A7D8-55243283160A}"/>
                  </a:ext>
                </a:extLst>
              </p:cNvPr>
              <p:cNvSpPr txBox="1"/>
              <p:nvPr/>
            </p:nvSpPr>
            <p:spPr>
              <a:xfrm>
                <a:off x="700087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2.0.0</a:t>
                </a:r>
              </a:p>
            </p:txBody>
          </p:sp>
          <p:sp>
            <p:nvSpPr>
              <p:cNvPr id="48" name="TextBox 47">
                <a:extLst>
                  <a:ext uri="{FF2B5EF4-FFF2-40B4-BE49-F238E27FC236}">
                    <a16:creationId xmlns:a16="http://schemas.microsoft.com/office/drawing/2014/main" id="{7EBA5E5F-01E9-4A60-A9F6-C8C75797553C}"/>
                  </a:ext>
                </a:extLst>
              </p:cNvPr>
              <p:cNvSpPr txBox="1"/>
              <p:nvPr/>
            </p:nvSpPr>
            <p:spPr>
              <a:xfrm>
                <a:off x="774509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3.0.0</a:t>
                </a:r>
              </a:p>
            </p:txBody>
          </p:sp>
          <p:sp>
            <p:nvSpPr>
              <p:cNvPr id="49" name="TextBox 48">
                <a:extLst>
                  <a:ext uri="{FF2B5EF4-FFF2-40B4-BE49-F238E27FC236}">
                    <a16:creationId xmlns:a16="http://schemas.microsoft.com/office/drawing/2014/main" id="{00F98B90-4BDE-46E2-8A8A-109E30987747}"/>
                  </a:ext>
                </a:extLst>
              </p:cNvPr>
              <p:cNvSpPr txBox="1"/>
              <p:nvPr/>
            </p:nvSpPr>
            <p:spPr>
              <a:xfrm>
                <a:off x="693387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50" name="TextBox 49">
                <a:extLst>
                  <a:ext uri="{FF2B5EF4-FFF2-40B4-BE49-F238E27FC236}">
                    <a16:creationId xmlns:a16="http://schemas.microsoft.com/office/drawing/2014/main" id="{98B3FE05-0E6E-422B-A96A-EE5783AE3CE9}"/>
                  </a:ext>
                </a:extLst>
              </p:cNvPr>
              <p:cNvSpPr txBox="1"/>
              <p:nvPr/>
            </p:nvSpPr>
            <p:spPr>
              <a:xfrm>
                <a:off x="767809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grpSp>
    </p:spTree>
    <p:extLst>
      <p:ext uri="{BB962C8B-B14F-4D97-AF65-F5344CB8AC3E}">
        <p14:creationId xmlns:p14="http://schemas.microsoft.com/office/powerpoint/2010/main" val="38114719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068-0137-45D0-8E9C-86D107EE3DD1}"/>
              </a:ext>
            </a:extLst>
          </p:cNvPr>
          <p:cNvSpPr>
            <a:spLocks noGrp="1"/>
          </p:cNvSpPr>
          <p:nvPr>
            <p:ph type="title"/>
          </p:nvPr>
        </p:nvSpPr>
        <p:spPr/>
        <p:txBody>
          <a:bodyPr/>
          <a:lstStyle/>
          <a:p>
            <a:r>
              <a:rPr lang="en-US" dirty="0"/>
              <a:t>VM Serial Console</a:t>
            </a:r>
          </a:p>
        </p:txBody>
      </p:sp>
      <p:sp>
        <p:nvSpPr>
          <p:cNvPr id="3" name="Text Placeholder 2">
            <a:extLst>
              <a:ext uri="{FF2B5EF4-FFF2-40B4-BE49-F238E27FC236}">
                <a16:creationId xmlns:a16="http://schemas.microsoft.com/office/drawing/2014/main" id="{A58A437F-561F-469C-A0D6-F9F4F05E7E72}"/>
              </a:ext>
            </a:extLst>
          </p:cNvPr>
          <p:cNvSpPr>
            <a:spLocks noGrp="1"/>
          </p:cNvSpPr>
          <p:nvPr>
            <p:ph type="body" sz="quarter" idx="10"/>
          </p:nvPr>
        </p:nvSpPr>
        <p:spPr>
          <a:xfrm>
            <a:off x="584200" y="1435497"/>
            <a:ext cx="11018520" cy="1317284"/>
          </a:xfrm>
        </p:spPr>
        <p:txBody>
          <a:bodyPr/>
          <a:lstStyle/>
          <a:p>
            <a:r>
              <a:rPr lang="en-US" dirty="0"/>
              <a:t>Console access to a VM independent of network or OS state</a:t>
            </a:r>
          </a:p>
          <a:p>
            <a:r>
              <a:rPr lang="en-US" dirty="0"/>
              <a:t>Available in Linux or Windows</a:t>
            </a:r>
          </a:p>
          <a:p>
            <a:pPr lvl="1"/>
            <a:r>
              <a:rPr lang="en-US" dirty="0"/>
              <a:t>Bash, CMD, PowerShell, NMI, </a:t>
            </a:r>
            <a:r>
              <a:rPr lang="en-US" dirty="0" err="1"/>
              <a:t>SysRq</a:t>
            </a:r>
            <a:r>
              <a:rPr lang="en-US" dirty="0"/>
              <a:t>, vi, GRUB, </a:t>
            </a:r>
            <a:r>
              <a:rPr lang="en-US" dirty="0" err="1"/>
              <a:t>etc</a:t>
            </a:r>
            <a:r>
              <a:rPr lang="en-US" dirty="0"/>
              <a:t>…</a:t>
            </a:r>
          </a:p>
        </p:txBody>
      </p:sp>
      <p:pic>
        <p:nvPicPr>
          <p:cNvPr id="1026" name="Picture 2" descr="The screenshot depicts the Serial Console opening a connection to a Windows VM by using PowerShell.">
            <a:extLst>
              <a:ext uri="{FF2B5EF4-FFF2-40B4-BE49-F238E27FC236}">
                <a16:creationId xmlns:a16="http://schemas.microsoft.com/office/drawing/2014/main" id="{09C6F8E3-974A-4F7F-A5C3-AE36A29E6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518172" y="3521075"/>
            <a:ext cx="715565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046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Azure Resource Manager templates</a:t>
            </a:r>
          </a:p>
        </p:txBody>
      </p:sp>
    </p:spTree>
    <p:extLst>
      <p:ext uri="{BB962C8B-B14F-4D97-AF65-F5344CB8AC3E}">
        <p14:creationId xmlns:p14="http://schemas.microsoft.com/office/powerpoint/2010/main" val="80907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C44836-A4E0-4111-AEA4-72D48B11DB09}"/>
              </a:ext>
            </a:extLst>
          </p:cNvPr>
          <p:cNvSpPr>
            <a:spLocks noGrp="1"/>
          </p:cNvSpPr>
          <p:nvPr>
            <p:ph type="body" sz="quarter" idx="10"/>
          </p:nvPr>
        </p:nvSpPr>
        <p:spPr>
          <a:xfrm>
            <a:off x="584200" y="1435497"/>
            <a:ext cx="11135360" cy="2708434"/>
          </a:xfrm>
        </p:spPr>
        <p:txBody>
          <a:bodyPr/>
          <a:lstStyle/>
          <a:p>
            <a:r>
              <a:rPr lang="en-US" dirty="0">
                <a:latin typeface="+mn-lt"/>
              </a:rPr>
              <a:t>Resource Manager provides a consistent management layer to perform tasks</a:t>
            </a:r>
          </a:p>
          <a:p>
            <a:pPr lvl="1"/>
            <a:r>
              <a:rPr lang="en-US" dirty="0"/>
              <a:t>Azure PowerShell</a:t>
            </a:r>
          </a:p>
          <a:p>
            <a:pPr lvl="1"/>
            <a:r>
              <a:rPr lang="en-US" dirty="0"/>
              <a:t>Azure CLI</a:t>
            </a:r>
          </a:p>
          <a:p>
            <a:pPr lvl="1"/>
            <a:r>
              <a:rPr lang="en-US" dirty="0"/>
              <a:t>Azure portal</a:t>
            </a:r>
          </a:p>
          <a:p>
            <a:pPr lvl="1"/>
            <a:r>
              <a:rPr lang="en-US" dirty="0"/>
              <a:t>REST API</a:t>
            </a:r>
          </a:p>
          <a:p>
            <a:pPr lvl="1"/>
            <a:r>
              <a:rPr lang="en-US" dirty="0"/>
              <a:t>Client SDKs</a:t>
            </a:r>
          </a:p>
        </p:txBody>
      </p:sp>
      <p:sp>
        <p:nvSpPr>
          <p:cNvPr id="2" name="Title 1">
            <a:extLst>
              <a:ext uri="{FF2B5EF4-FFF2-40B4-BE49-F238E27FC236}">
                <a16:creationId xmlns:a16="http://schemas.microsoft.com/office/drawing/2014/main" id="{E951869B-11AB-4053-B17B-066651291A1D}"/>
              </a:ext>
            </a:extLst>
          </p:cNvPr>
          <p:cNvSpPr>
            <a:spLocks noGrp="1"/>
          </p:cNvSpPr>
          <p:nvPr>
            <p:ph type="title"/>
          </p:nvPr>
        </p:nvSpPr>
        <p:spPr/>
        <p:txBody>
          <a:bodyPr/>
          <a:lstStyle/>
          <a:p>
            <a:r>
              <a:rPr lang="en-US" dirty="0"/>
              <a:t>Azure Resource Manager overview</a:t>
            </a:r>
          </a:p>
        </p:txBody>
      </p:sp>
      <p:grpSp>
        <p:nvGrpSpPr>
          <p:cNvPr id="4" name="Group 3" descr="The diagram depicts a Resource Manager layer between a Resource Provider Contract layer and an Azure Resource Manager API layer.">
            <a:extLst>
              <a:ext uri="{FF2B5EF4-FFF2-40B4-BE49-F238E27FC236}">
                <a16:creationId xmlns:a16="http://schemas.microsoft.com/office/drawing/2014/main" id="{B816FD02-99D5-43E3-A1AF-FBE917EA884B}"/>
              </a:ext>
            </a:extLst>
          </p:cNvPr>
          <p:cNvGrpSpPr/>
          <p:nvPr/>
        </p:nvGrpSpPr>
        <p:grpSpPr>
          <a:xfrm>
            <a:off x="4557500" y="1885097"/>
            <a:ext cx="7051887" cy="4383940"/>
            <a:chOff x="4557500" y="1885097"/>
            <a:chExt cx="7051887" cy="4383940"/>
          </a:xfrm>
        </p:grpSpPr>
        <p:sp>
          <p:nvSpPr>
            <p:cNvPr id="8" name="Rectangle 7">
              <a:extLst>
                <a:ext uri="{FF2B5EF4-FFF2-40B4-BE49-F238E27FC236}">
                  <a16:creationId xmlns:a16="http://schemas.microsoft.com/office/drawing/2014/main" id="{2B85C9DC-1C28-44B4-8702-09882178F289}"/>
                </a:ext>
              </a:extLst>
            </p:cNvPr>
            <p:cNvSpPr/>
            <p:nvPr/>
          </p:nvSpPr>
          <p:spPr bwMode="auto">
            <a:xfrm>
              <a:off x="4557500" y="2002380"/>
              <a:ext cx="7051887" cy="4266657"/>
            </a:xfrm>
            <a:prstGeom prst="rect">
              <a:avLst/>
            </a:prstGeom>
            <a:solidFill>
              <a:srgbClr val="0020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err="1"/>
            </a:p>
          </p:txBody>
        </p:sp>
        <p:sp>
          <p:nvSpPr>
            <p:cNvPr id="21" name="Rectangle 20">
              <a:extLst>
                <a:ext uri="{FF2B5EF4-FFF2-40B4-BE49-F238E27FC236}">
                  <a16:creationId xmlns:a16="http://schemas.microsoft.com/office/drawing/2014/main" id="{CB625EB5-BFA7-4B74-ADCA-EA5DCD059079}"/>
                </a:ext>
              </a:extLst>
            </p:cNvPr>
            <p:cNvSpPr/>
            <p:nvPr/>
          </p:nvSpPr>
          <p:spPr bwMode="auto">
            <a:xfrm>
              <a:off x="4648200" y="3190094"/>
              <a:ext cx="5807073" cy="19534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E4AB729B-9584-4711-A5DB-6A97826D0F76}"/>
                </a:ext>
              </a:extLst>
            </p:cNvPr>
            <p:cNvSpPr txBox="1"/>
            <p:nvPr/>
          </p:nvSpPr>
          <p:spPr>
            <a:xfrm>
              <a:off x="4749631" y="3302439"/>
              <a:ext cx="3333019" cy="246221"/>
            </a:xfrm>
            <a:prstGeom prst="rect">
              <a:avLst/>
            </a:prstGeom>
            <a:noFill/>
          </p:spPr>
          <p:txBody>
            <a:bodyPr wrap="square" lIns="0" tIns="0" rIns="0" bIns="0" rtlCol="0">
              <a:spAutoFit/>
            </a:bodyPr>
            <a:lstStyle/>
            <a:p>
              <a:pPr algn="l"/>
              <a:r>
                <a:rPr lang="en-US" sz="1600" b="1" dirty="0"/>
                <a:t>RESOURCE MANAGER</a:t>
              </a:r>
            </a:p>
          </p:txBody>
        </p:sp>
        <p:sp>
          <p:nvSpPr>
            <p:cNvPr id="10" name="TextBox 9">
              <a:extLst>
                <a:ext uri="{FF2B5EF4-FFF2-40B4-BE49-F238E27FC236}">
                  <a16:creationId xmlns:a16="http://schemas.microsoft.com/office/drawing/2014/main" id="{A3FF6F99-F21B-475F-AEEC-6BA0C1911664}"/>
                </a:ext>
              </a:extLst>
            </p:cNvPr>
            <p:cNvSpPr txBox="1"/>
            <p:nvPr/>
          </p:nvSpPr>
          <p:spPr>
            <a:xfrm>
              <a:off x="6562193" y="3891876"/>
              <a:ext cx="546625" cy="246221"/>
            </a:xfrm>
            <a:prstGeom prst="rect">
              <a:avLst/>
            </a:prstGeom>
            <a:noFill/>
          </p:spPr>
          <p:txBody>
            <a:bodyPr wrap="none" lIns="0" tIns="0" rIns="0" bIns="0" rtlCol="0">
              <a:spAutoFit/>
            </a:bodyPr>
            <a:lstStyle/>
            <a:p>
              <a:pPr algn="l"/>
              <a:r>
                <a:rPr lang="en-IN" sz="1600" dirty="0">
                  <a:latin typeface="+mj-lt"/>
                </a:rPr>
                <a:t>Cloud</a:t>
              </a:r>
            </a:p>
          </p:txBody>
        </p:sp>
        <p:sp>
          <p:nvSpPr>
            <p:cNvPr id="11" name="TextBox 10">
              <a:extLst>
                <a:ext uri="{FF2B5EF4-FFF2-40B4-BE49-F238E27FC236}">
                  <a16:creationId xmlns:a16="http://schemas.microsoft.com/office/drawing/2014/main" id="{FF6353E7-BD4D-4179-A3F1-D4ADC208173C}"/>
                </a:ext>
              </a:extLst>
            </p:cNvPr>
            <p:cNvSpPr txBox="1"/>
            <p:nvPr/>
          </p:nvSpPr>
          <p:spPr>
            <a:xfrm>
              <a:off x="7501921" y="3891876"/>
              <a:ext cx="1179618" cy="246221"/>
            </a:xfrm>
            <a:prstGeom prst="rect">
              <a:avLst/>
            </a:prstGeom>
            <a:noFill/>
          </p:spPr>
          <p:txBody>
            <a:bodyPr wrap="none" lIns="0" tIns="0" rIns="0" bIns="0" rtlCol="0">
              <a:spAutoFit/>
            </a:bodyPr>
            <a:lstStyle/>
            <a:p>
              <a:pPr algn="l"/>
              <a:r>
                <a:rPr lang="en-IN" sz="1600" dirty="0">
                  <a:latin typeface="+mj-lt"/>
                </a:rPr>
                <a:t>On-Premises</a:t>
              </a:r>
            </a:p>
          </p:txBody>
        </p:sp>
        <p:sp>
          <p:nvSpPr>
            <p:cNvPr id="14" name="TextBox 13">
              <a:extLst>
                <a:ext uri="{FF2B5EF4-FFF2-40B4-BE49-F238E27FC236}">
                  <a16:creationId xmlns:a16="http://schemas.microsoft.com/office/drawing/2014/main" id="{D950B440-9E00-49CB-854F-BB172DC97F73}"/>
                </a:ext>
              </a:extLst>
            </p:cNvPr>
            <p:cNvSpPr txBox="1"/>
            <p:nvPr/>
          </p:nvSpPr>
          <p:spPr>
            <a:xfrm>
              <a:off x="4644278" y="2321891"/>
              <a:ext cx="478593" cy="246221"/>
            </a:xfrm>
            <a:prstGeom prst="rect">
              <a:avLst/>
            </a:prstGeom>
            <a:noFill/>
          </p:spPr>
          <p:txBody>
            <a:bodyPr wrap="none" lIns="0" tIns="0" rIns="0" bIns="0" rtlCol="0">
              <a:spAutoFit/>
            </a:bodyPr>
            <a:lstStyle/>
            <a:p>
              <a:pPr algn="l"/>
              <a:r>
                <a:rPr lang="en-IN" sz="1600" dirty="0">
                  <a:solidFill>
                    <a:schemeClr val="bg1"/>
                  </a:solidFill>
                  <a:latin typeface="+mj-lt"/>
                </a:rPr>
                <a:t>Tools</a:t>
              </a:r>
            </a:p>
          </p:txBody>
        </p:sp>
        <p:sp>
          <p:nvSpPr>
            <p:cNvPr id="15" name="TextBox 14">
              <a:extLst>
                <a:ext uri="{FF2B5EF4-FFF2-40B4-BE49-F238E27FC236}">
                  <a16:creationId xmlns:a16="http://schemas.microsoft.com/office/drawing/2014/main" id="{DADE190E-7285-45D6-98B0-CFC7057DE055}"/>
                </a:ext>
              </a:extLst>
            </p:cNvPr>
            <p:cNvSpPr txBox="1"/>
            <p:nvPr/>
          </p:nvSpPr>
          <p:spPr>
            <a:xfrm>
              <a:off x="6103561" y="2522957"/>
              <a:ext cx="550407" cy="246221"/>
            </a:xfrm>
            <a:prstGeom prst="rect">
              <a:avLst/>
            </a:prstGeom>
            <a:noFill/>
          </p:spPr>
          <p:txBody>
            <a:bodyPr wrap="none" lIns="0" tIns="0" rIns="0" bIns="0" rtlCol="0">
              <a:spAutoFit/>
            </a:bodyPr>
            <a:lstStyle/>
            <a:p>
              <a:pPr algn="l"/>
              <a:r>
                <a:rPr lang="en-IN" sz="1600" dirty="0">
                  <a:solidFill>
                    <a:schemeClr val="bg1"/>
                  </a:solidFill>
                  <a:latin typeface="+mj-lt"/>
                </a:rPr>
                <a:t>Portal</a:t>
              </a:r>
            </a:p>
          </p:txBody>
        </p:sp>
        <p:sp>
          <p:nvSpPr>
            <p:cNvPr id="16" name="TextBox 15">
              <a:extLst>
                <a:ext uri="{FF2B5EF4-FFF2-40B4-BE49-F238E27FC236}">
                  <a16:creationId xmlns:a16="http://schemas.microsoft.com/office/drawing/2014/main" id="{B0E79FF2-A022-485B-9B2C-5BF1F0464BE7}"/>
                </a:ext>
              </a:extLst>
            </p:cNvPr>
            <p:cNvSpPr txBox="1"/>
            <p:nvPr/>
          </p:nvSpPr>
          <p:spPr>
            <a:xfrm>
              <a:off x="7114114" y="2522957"/>
              <a:ext cx="1354538" cy="246221"/>
            </a:xfrm>
            <a:prstGeom prst="rect">
              <a:avLst/>
            </a:prstGeom>
            <a:noFill/>
          </p:spPr>
          <p:txBody>
            <a:bodyPr wrap="none" lIns="0" tIns="0" rIns="0" bIns="0" rtlCol="0">
              <a:spAutoFit/>
            </a:bodyPr>
            <a:lstStyle/>
            <a:p>
              <a:pPr algn="l"/>
              <a:r>
                <a:rPr lang="en-IN" sz="1600" dirty="0">
                  <a:solidFill>
                    <a:schemeClr val="bg1"/>
                  </a:solidFill>
                  <a:latin typeface="+mj-lt"/>
                </a:rPr>
                <a:t>Command line</a:t>
              </a:r>
            </a:p>
          </p:txBody>
        </p:sp>
        <p:sp>
          <p:nvSpPr>
            <p:cNvPr id="17" name="TextBox 16">
              <a:extLst>
                <a:ext uri="{FF2B5EF4-FFF2-40B4-BE49-F238E27FC236}">
                  <a16:creationId xmlns:a16="http://schemas.microsoft.com/office/drawing/2014/main" id="{BF9CCAD6-086E-4D10-9F72-7B49480F78C4}"/>
                </a:ext>
              </a:extLst>
            </p:cNvPr>
            <p:cNvSpPr txBox="1"/>
            <p:nvPr/>
          </p:nvSpPr>
          <p:spPr>
            <a:xfrm>
              <a:off x="8939638" y="2522957"/>
              <a:ext cx="1207575" cy="246221"/>
            </a:xfrm>
            <a:prstGeom prst="rect">
              <a:avLst/>
            </a:prstGeom>
            <a:noFill/>
          </p:spPr>
          <p:txBody>
            <a:bodyPr wrap="none" lIns="0" tIns="0" rIns="0" bIns="0" rtlCol="0">
              <a:spAutoFit/>
            </a:bodyPr>
            <a:lstStyle/>
            <a:p>
              <a:pPr algn="l"/>
              <a:r>
                <a:rPr lang="en-IN" sz="1600" dirty="0">
                  <a:solidFill>
                    <a:schemeClr val="bg1"/>
                  </a:solidFill>
                  <a:latin typeface="+mj-lt"/>
                </a:rPr>
                <a:t>Visual Studio</a:t>
              </a:r>
            </a:p>
          </p:txBody>
        </p:sp>
        <p:sp>
          <p:nvSpPr>
            <p:cNvPr id="19" name="TextBox 18">
              <a:extLst>
                <a:ext uri="{FF2B5EF4-FFF2-40B4-BE49-F238E27FC236}">
                  <a16:creationId xmlns:a16="http://schemas.microsoft.com/office/drawing/2014/main" id="{5AD33B81-8102-450F-9636-23DC4BA0AD85}"/>
                </a:ext>
              </a:extLst>
            </p:cNvPr>
            <p:cNvSpPr txBox="1"/>
            <p:nvPr/>
          </p:nvSpPr>
          <p:spPr>
            <a:xfrm>
              <a:off x="4644278" y="5656524"/>
              <a:ext cx="1086323" cy="492443"/>
            </a:xfrm>
            <a:prstGeom prst="rect">
              <a:avLst/>
            </a:prstGeom>
            <a:noFill/>
          </p:spPr>
          <p:txBody>
            <a:bodyPr wrap="none" lIns="0" tIns="0" rIns="0" bIns="0" rtlCol="0">
              <a:spAutoFit/>
            </a:bodyPr>
            <a:lstStyle/>
            <a:p>
              <a:pPr algn="l"/>
              <a:r>
                <a:rPr lang="en-IN" sz="1600" dirty="0">
                  <a:solidFill>
                    <a:schemeClr val="bg1"/>
                  </a:solidFill>
                  <a:latin typeface="+mj-lt"/>
                </a:rPr>
                <a:t>Provider</a:t>
              </a:r>
            </a:p>
            <a:p>
              <a:pPr algn="l"/>
              <a:r>
                <a:rPr lang="en-IN" sz="1600" dirty="0">
                  <a:solidFill>
                    <a:schemeClr val="bg1"/>
                  </a:solidFill>
                  <a:latin typeface="+mj-lt"/>
                </a:rPr>
                <a:t>REST Points</a:t>
              </a:r>
            </a:p>
          </p:txBody>
        </p:sp>
        <p:sp>
          <p:nvSpPr>
            <p:cNvPr id="20" name="Rectangle 19">
              <a:extLst>
                <a:ext uri="{FF2B5EF4-FFF2-40B4-BE49-F238E27FC236}">
                  <a16:creationId xmlns:a16="http://schemas.microsoft.com/office/drawing/2014/main" id="{1F90F25F-557A-411E-B6F1-33AF24E8E8C7}"/>
                </a:ext>
              </a:extLst>
            </p:cNvPr>
            <p:cNvSpPr/>
            <p:nvPr/>
          </p:nvSpPr>
          <p:spPr bwMode="auto">
            <a:xfrm>
              <a:off x="10574971" y="3203204"/>
              <a:ext cx="989402" cy="1520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24000"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ADFS</a:t>
              </a:r>
            </a:p>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AAD</a:t>
              </a:r>
            </a:p>
          </p:txBody>
        </p:sp>
        <p:sp>
          <p:nvSpPr>
            <p:cNvPr id="23" name="Rectangle: Rounded Corners 22">
              <a:extLst>
                <a:ext uri="{FF2B5EF4-FFF2-40B4-BE49-F238E27FC236}">
                  <a16:creationId xmlns:a16="http://schemas.microsoft.com/office/drawing/2014/main" id="{512D165C-C59F-4680-B95B-9699BB9CA5BC}"/>
                </a:ext>
              </a:extLst>
            </p:cNvPr>
            <p:cNvSpPr/>
            <p:nvPr/>
          </p:nvSpPr>
          <p:spPr bwMode="auto">
            <a:xfrm>
              <a:off x="579904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C7D160BF-FE0E-42ED-B5DF-0E51E67BAEA7}"/>
                </a:ext>
              </a:extLst>
            </p:cNvPr>
            <p:cNvSpPr/>
            <p:nvPr/>
          </p:nvSpPr>
          <p:spPr bwMode="auto">
            <a:xfrm>
              <a:off x="647816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9F26C237-172C-42F9-B125-8CA1D3FC733D}"/>
                </a:ext>
              </a:extLst>
            </p:cNvPr>
            <p:cNvSpPr/>
            <p:nvPr/>
          </p:nvSpPr>
          <p:spPr bwMode="auto">
            <a:xfrm>
              <a:off x="715728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49B678FF-E8BE-48CD-B7E4-B71CCD421E84}"/>
                </a:ext>
              </a:extLst>
            </p:cNvPr>
            <p:cNvSpPr/>
            <p:nvPr/>
          </p:nvSpPr>
          <p:spPr bwMode="auto">
            <a:xfrm>
              <a:off x="783640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E34AB318-8868-410F-ABAF-789454F3F4C0}"/>
                </a:ext>
              </a:extLst>
            </p:cNvPr>
            <p:cNvSpPr/>
            <p:nvPr/>
          </p:nvSpPr>
          <p:spPr bwMode="auto">
            <a:xfrm>
              <a:off x="851552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9B5B9D3F-94E1-4BED-A061-82DBAEF692EC}"/>
                </a:ext>
              </a:extLst>
            </p:cNvPr>
            <p:cNvSpPr/>
            <p:nvPr/>
          </p:nvSpPr>
          <p:spPr bwMode="auto">
            <a:xfrm>
              <a:off x="9194642"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76CBEF14-13F6-44D2-9FE1-05D92EC84830}"/>
                </a:ext>
              </a:extLst>
            </p:cNvPr>
            <p:cNvSpPr/>
            <p:nvPr/>
          </p:nvSpPr>
          <p:spPr bwMode="auto">
            <a:xfrm>
              <a:off x="9864535"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46304" rIns="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IN" sz="3200" dirty="0">
                  <a:solidFill>
                    <a:schemeClr val="tx1"/>
                  </a:solidFill>
                  <a:latin typeface="+mj-lt"/>
                  <a:ea typeface="Segoe UI" pitchFamily="34" charset="0"/>
                  <a:cs typeface="Segoe UI" pitchFamily="34" charset="0"/>
                </a:rPr>
                <a:t>…</a:t>
              </a:r>
            </a:p>
          </p:txBody>
        </p:sp>
        <p:sp>
          <p:nvSpPr>
            <p:cNvPr id="30" name="Rectangle 29">
              <a:extLst>
                <a:ext uri="{FF2B5EF4-FFF2-40B4-BE49-F238E27FC236}">
                  <a16:creationId xmlns:a16="http://schemas.microsoft.com/office/drawing/2014/main" id="{CC299C3F-7265-4EA5-A81C-B4F4E1FBDE99}"/>
                </a:ext>
              </a:extLst>
            </p:cNvPr>
            <p:cNvSpPr/>
            <p:nvPr/>
          </p:nvSpPr>
          <p:spPr bwMode="auto">
            <a:xfrm>
              <a:off x="4642539" y="2820415"/>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AZURE RESOURCE MANAGER API</a:t>
              </a:r>
            </a:p>
          </p:txBody>
        </p:sp>
        <p:sp>
          <p:nvSpPr>
            <p:cNvPr id="31" name="Rectangle 30">
              <a:extLst>
                <a:ext uri="{FF2B5EF4-FFF2-40B4-BE49-F238E27FC236}">
                  <a16:creationId xmlns:a16="http://schemas.microsoft.com/office/drawing/2014/main" id="{6B1BE9C7-AF4F-419A-8021-A189BC4FDB6F}"/>
                </a:ext>
              </a:extLst>
            </p:cNvPr>
            <p:cNvSpPr/>
            <p:nvPr/>
          </p:nvSpPr>
          <p:spPr bwMode="auto">
            <a:xfrm>
              <a:off x="4642539" y="5209394"/>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RESOURCE PROVIDER CONTRACT</a:t>
              </a:r>
            </a:p>
          </p:txBody>
        </p:sp>
        <p:sp>
          <p:nvSpPr>
            <p:cNvPr id="32" name="Rectangle 31">
              <a:extLst>
                <a:ext uri="{FF2B5EF4-FFF2-40B4-BE49-F238E27FC236}">
                  <a16:creationId xmlns:a16="http://schemas.microsoft.com/office/drawing/2014/main" id="{4490AA58-BB08-4020-A421-E840DDCB5F71}"/>
                </a:ext>
              </a:extLst>
            </p:cNvPr>
            <p:cNvSpPr/>
            <p:nvPr/>
          </p:nvSpPr>
          <p:spPr bwMode="auto">
            <a:xfrm>
              <a:off x="10135297" y="3751658"/>
              <a:ext cx="643418" cy="223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0B6CC73B-CC5B-4F0D-88B3-0015812AEFF2}"/>
                </a:ext>
              </a:extLst>
            </p:cNvPr>
            <p:cNvSpPr/>
            <p:nvPr/>
          </p:nvSpPr>
          <p:spPr bwMode="auto">
            <a:xfrm>
              <a:off x="5909453" y="5730027"/>
              <a:ext cx="374495" cy="37449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52CF18E4-1264-4102-8D68-D59BCCE32BFD}"/>
                </a:ext>
              </a:extLst>
            </p:cNvPr>
            <p:cNvSpPr/>
            <p:nvPr/>
          </p:nvSpPr>
          <p:spPr bwMode="auto">
            <a:xfrm>
              <a:off x="7250432" y="5712766"/>
              <a:ext cx="409017" cy="409017"/>
            </a:xfrm>
            <a:prstGeom prst="ellipse">
              <a:avLst/>
            </a:prstGeom>
            <a:solidFill>
              <a:schemeClr val="bg1"/>
            </a:solidFill>
            <a:ln w="28575">
              <a:solidFill>
                <a:srgbClr val="00188D"/>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rgbClr val="00188D"/>
                  </a:solidFill>
                  <a:latin typeface="+mj-lt"/>
                  <a:ea typeface="Segoe UI" pitchFamily="34" charset="0"/>
                  <a:cs typeface="Segoe UI" pitchFamily="34" charset="0"/>
                </a:rPr>
                <a:t>…</a:t>
              </a:r>
            </a:p>
          </p:txBody>
        </p:sp>
        <p:sp>
          <p:nvSpPr>
            <p:cNvPr id="53" name="AutoShape 3">
              <a:extLst>
                <a:ext uri="{FF2B5EF4-FFF2-40B4-BE49-F238E27FC236}">
                  <a16:creationId xmlns:a16="http://schemas.microsoft.com/office/drawing/2014/main" id="{77DC396F-1A1C-480B-AF8C-C7C19EE5842E}"/>
                </a:ext>
              </a:extLst>
            </p:cNvPr>
            <p:cNvSpPr>
              <a:spLocks noChangeAspect="1" noChangeArrowheads="1" noTextEdit="1"/>
            </p:cNvSpPr>
            <p:nvPr/>
          </p:nvSpPr>
          <p:spPr bwMode="auto">
            <a:xfrm>
              <a:off x="4722813" y="3614738"/>
              <a:ext cx="22288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61" name="Group 60">
              <a:extLst>
                <a:ext uri="{FF2B5EF4-FFF2-40B4-BE49-F238E27FC236}">
                  <a16:creationId xmlns:a16="http://schemas.microsoft.com/office/drawing/2014/main" id="{65CC179D-8461-4591-811B-231F3FCEF899}"/>
                </a:ext>
              </a:extLst>
            </p:cNvPr>
            <p:cNvGrpSpPr/>
            <p:nvPr/>
          </p:nvGrpSpPr>
          <p:grpSpPr>
            <a:xfrm>
              <a:off x="4790927" y="3722376"/>
              <a:ext cx="953197" cy="598259"/>
              <a:chOff x="4976172" y="3827793"/>
              <a:chExt cx="1812773" cy="1137759"/>
            </a:xfrm>
            <a:solidFill>
              <a:srgbClr val="00188F"/>
            </a:solidFill>
          </p:grpSpPr>
          <p:sp>
            <p:nvSpPr>
              <p:cNvPr id="62" name="Freeform 5">
                <a:extLst>
                  <a:ext uri="{FF2B5EF4-FFF2-40B4-BE49-F238E27FC236}">
                    <a16:creationId xmlns:a16="http://schemas.microsoft.com/office/drawing/2014/main" id="{2F33E4D3-A8BC-4AFB-B78E-45DC6B104F6C}"/>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63" name="Group 62">
                <a:extLst>
                  <a:ext uri="{FF2B5EF4-FFF2-40B4-BE49-F238E27FC236}">
                    <a16:creationId xmlns:a16="http://schemas.microsoft.com/office/drawing/2014/main" id="{703BF2D7-024A-48ED-9F39-6C1219EC6382}"/>
                  </a:ext>
                </a:extLst>
              </p:cNvPr>
              <p:cNvGrpSpPr/>
              <p:nvPr/>
            </p:nvGrpSpPr>
            <p:grpSpPr>
              <a:xfrm>
                <a:off x="5076478" y="3879650"/>
                <a:ext cx="1635681" cy="1037804"/>
                <a:chOff x="5076478" y="3879650"/>
                <a:chExt cx="1635681" cy="1037804"/>
              </a:xfrm>
              <a:grpFill/>
            </p:grpSpPr>
            <p:sp>
              <p:nvSpPr>
                <p:cNvPr id="64" name="Oval 63">
                  <a:extLst>
                    <a:ext uri="{FF2B5EF4-FFF2-40B4-BE49-F238E27FC236}">
                      <a16:creationId xmlns:a16="http://schemas.microsoft.com/office/drawing/2014/main" id="{B2C9C8AD-1479-49E6-9A0B-24F243929C2A}"/>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8CE416AA-829D-4481-9C50-048CA65B8E79}"/>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DF4D3A91-6366-4775-AB58-CDC6C2B7A70F}"/>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928675FA-764B-44DD-A5B4-097CF35FE1C0}"/>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60" name="Group 59">
              <a:extLst>
                <a:ext uri="{FF2B5EF4-FFF2-40B4-BE49-F238E27FC236}">
                  <a16:creationId xmlns:a16="http://schemas.microsoft.com/office/drawing/2014/main" id="{0EC08FBB-920F-4A7D-815E-21286DECB19C}"/>
                </a:ext>
              </a:extLst>
            </p:cNvPr>
            <p:cNvGrpSpPr/>
            <p:nvPr/>
          </p:nvGrpSpPr>
          <p:grpSpPr>
            <a:xfrm>
              <a:off x="5116320" y="3897817"/>
              <a:ext cx="1780418" cy="1117452"/>
              <a:chOff x="4976172" y="3827793"/>
              <a:chExt cx="1812773" cy="1137759"/>
            </a:xfrm>
          </p:grpSpPr>
          <p:sp>
            <p:nvSpPr>
              <p:cNvPr id="54" name="Freeform 5">
                <a:extLst>
                  <a:ext uri="{FF2B5EF4-FFF2-40B4-BE49-F238E27FC236}">
                    <a16:creationId xmlns:a16="http://schemas.microsoft.com/office/drawing/2014/main" id="{7A26DDEF-4398-4667-A500-21E804A0EACD}"/>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solidFill>
                <a:srgbClr val="00188F"/>
              </a:solidFill>
              <a:ln>
                <a:solidFill>
                  <a:schemeClr val="bg1"/>
                </a:solidFill>
              </a:ln>
            </p:spPr>
            <p:txBody>
              <a:bodyPr vert="horz" wrap="square" lIns="91440" tIns="45720" rIns="91440" bIns="45720" numCol="1" anchor="t" anchorCtr="0" compatLnSpc="1">
                <a:prstTxWarp prst="textNoShape">
                  <a:avLst/>
                </a:prstTxWarp>
              </a:bodyPr>
              <a:lstStyle/>
              <a:p>
                <a:endParaRPr lang="en-IN" dirty="0"/>
              </a:p>
            </p:txBody>
          </p:sp>
          <p:grpSp>
            <p:nvGrpSpPr>
              <p:cNvPr id="59" name="Group 58">
                <a:extLst>
                  <a:ext uri="{FF2B5EF4-FFF2-40B4-BE49-F238E27FC236}">
                    <a16:creationId xmlns:a16="http://schemas.microsoft.com/office/drawing/2014/main" id="{D00DF3BF-31C6-4FFA-89E0-3588932A1F01}"/>
                  </a:ext>
                </a:extLst>
              </p:cNvPr>
              <p:cNvGrpSpPr/>
              <p:nvPr/>
            </p:nvGrpSpPr>
            <p:grpSpPr>
              <a:xfrm>
                <a:off x="5076478" y="3879650"/>
                <a:ext cx="1635681" cy="1037804"/>
                <a:chOff x="5076478" y="3879650"/>
                <a:chExt cx="1635681" cy="1037804"/>
              </a:xfrm>
              <a:solidFill>
                <a:srgbClr val="00188F"/>
              </a:solidFill>
            </p:grpSpPr>
            <p:sp>
              <p:nvSpPr>
                <p:cNvPr id="55" name="Oval 54">
                  <a:extLst>
                    <a:ext uri="{FF2B5EF4-FFF2-40B4-BE49-F238E27FC236}">
                      <a16:creationId xmlns:a16="http://schemas.microsoft.com/office/drawing/2014/main" id="{EE76BCAB-C048-4A0E-9192-DB959BD9B79F}"/>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49BF57BE-0125-4490-9A4F-F6E0BF88A256}"/>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4828FCF8-100C-4787-A624-ADA5D20BE68A}"/>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EFB76AD5-5595-4FD2-9239-CCAD20575C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68" name="TextBox 67">
              <a:extLst>
                <a:ext uri="{FF2B5EF4-FFF2-40B4-BE49-F238E27FC236}">
                  <a16:creationId xmlns:a16="http://schemas.microsoft.com/office/drawing/2014/main" id="{8DA20B40-BA5D-4C6B-A696-525DD1594FA2}"/>
                </a:ext>
              </a:extLst>
            </p:cNvPr>
            <p:cNvSpPr txBox="1"/>
            <p:nvPr/>
          </p:nvSpPr>
          <p:spPr>
            <a:xfrm>
              <a:off x="7132213" y="3707210"/>
              <a:ext cx="355867" cy="615553"/>
            </a:xfrm>
            <a:prstGeom prst="rect">
              <a:avLst/>
            </a:prstGeom>
            <a:noFill/>
          </p:spPr>
          <p:txBody>
            <a:bodyPr wrap="none" lIns="0" tIns="0" rIns="0" bIns="0" rtlCol="0">
              <a:spAutoFit/>
            </a:bodyPr>
            <a:lstStyle/>
            <a:p>
              <a:pPr algn="l"/>
              <a:r>
                <a:rPr lang="en-IN" sz="4000" dirty="0">
                  <a:latin typeface="+mj-lt"/>
                </a:rPr>
                <a:t>+</a:t>
              </a:r>
            </a:p>
          </p:txBody>
        </p:sp>
        <p:grpSp>
          <p:nvGrpSpPr>
            <p:cNvPr id="72" name="Group 71">
              <a:extLst>
                <a:ext uri="{FF2B5EF4-FFF2-40B4-BE49-F238E27FC236}">
                  <a16:creationId xmlns:a16="http://schemas.microsoft.com/office/drawing/2014/main" id="{F0F4DAAA-4A74-4D02-B122-615C61A9F50B}"/>
                </a:ext>
              </a:extLst>
            </p:cNvPr>
            <p:cNvGrpSpPr/>
            <p:nvPr/>
          </p:nvGrpSpPr>
          <p:grpSpPr>
            <a:xfrm>
              <a:off x="9772870" y="4217063"/>
              <a:ext cx="572061" cy="798206"/>
              <a:chOff x="9715043" y="4072891"/>
              <a:chExt cx="572061" cy="798206"/>
            </a:xfrm>
          </p:grpSpPr>
          <p:pic>
            <p:nvPicPr>
              <p:cNvPr id="70" name="Graphic 69">
                <a:extLst>
                  <a:ext uri="{FF2B5EF4-FFF2-40B4-BE49-F238E27FC236}">
                    <a16:creationId xmlns:a16="http://schemas.microsoft.com/office/drawing/2014/main" id="{650488BA-BDC2-4664-8E70-6ECC20A5847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20877" r="22692" b="19309"/>
              <a:stretch/>
            </p:blipFill>
            <p:spPr>
              <a:xfrm>
                <a:off x="9715043" y="4072891"/>
                <a:ext cx="572061" cy="619494"/>
              </a:xfrm>
              <a:prstGeom prst="rect">
                <a:avLst/>
              </a:prstGeom>
            </p:spPr>
          </p:pic>
          <p:pic>
            <p:nvPicPr>
              <p:cNvPr id="71" name="Graphic 70">
                <a:extLst>
                  <a:ext uri="{FF2B5EF4-FFF2-40B4-BE49-F238E27FC236}">
                    <a16:creationId xmlns:a16="http://schemas.microsoft.com/office/drawing/2014/main" id="{38EBE7E7-9127-40EA-9053-8D59FA8CB39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59078" r="22692" b="19309"/>
              <a:stretch/>
            </p:blipFill>
            <p:spPr>
              <a:xfrm>
                <a:off x="9715043" y="4647253"/>
                <a:ext cx="572061" cy="223844"/>
              </a:xfrm>
              <a:prstGeom prst="rect">
                <a:avLst/>
              </a:prstGeom>
            </p:spPr>
          </p:pic>
        </p:grpSp>
        <p:grpSp>
          <p:nvGrpSpPr>
            <p:cNvPr id="73" name="Group 72">
              <a:extLst>
                <a:ext uri="{FF2B5EF4-FFF2-40B4-BE49-F238E27FC236}">
                  <a16:creationId xmlns:a16="http://schemas.microsoft.com/office/drawing/2014/main" id="{0680DB46-BCC6-40F6-98D4-606F09DF441D}"/>
                </a:ext>
              </a:extLst>
            </p:cNvPr>
            <p:cNvGrpSpPr/>
            <p:nvPr/>
          </p:nvGrpSpPr>
          <p:grpSpPr>
            <a:xfrm>
              <a:off x="9162814" y="4217063"/>
              <a:ext cx="572061" cy="798206"/>
              <a:chOff x="9715043" y="4072891"/>
              <a:chExt cx="572061" cy="798206"/>
            </a:xfrm>
          </p:grpSpPr>
          <p:pic>
            <p:nvPicPr>
              <p:cNvPr id="74" name="Graphic 73">
                <a:extLst>
                  <a:ext uri="{FF2B5EF4-FFF2-40B4-BE49-F238E27FC236}">
                    <a16:creationId xmlns:a16="http://schemas.microsoft.com/office/drawing/2014/main" id="{E2406836-47E8-432B-8EFB-8E677E9F5EE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20877" r="22692" b="19309"/>
              <a:stretch/>
            </p:blipFill>
            <p:spPr>
              <a:xfrm>
                <a:off x="9715043" y="4072891"/>
                <a:ext cx="572061" cy="619494"/>
              </a:xfrm>
              <a:prstGeom prst="rect">
                <a:avLst/>
              </a:prstGeom>
            </p:spPr>
          </p:pic>
          <p:pic>
            <p:nvPicPr>
              <p:cNvPr id="75" name="Graphic 74">
                <a:extLst>
                  <a:ext uri="{FF2B5EF4-FFF2-40B4-BE49-F238E27FC236}">
                    <a16:creationId xmlns:a16="http://schemas.microsoft.com/office/drawing/2014/main" id="{15E76295-1526-4CAA-986F-C9F39F1D1BB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59078" r="22692" b="19309"/>
              <a:stretch/>
            </p:blipFill>
            <p:spPr>
              <a:xfrm>
                <a:off x="9715043" y="4647253"/>
                <a:ext cx="572061" cy="223844"/>
              </a:xfrm>
              <a:prstGeom prst="rect">
                <a:avLst/>
              </a:prstGeom>
            </p:spPr>
          </p:pic>
        </p:grpSp>
        <p:grpSp>
          <p:nvGrpSpPr>
            <p:cNvPr id="76" name="Group 75">
              <a:extLst>
                <a:ext uri="{FF2B5EF4-FFF2-40B4-BE49-F238E27FC236}">
                  <a16:creationId xmlns:a16="http://schemas.microsoft.com/office/drawing/2014/main" id="{B5A62FDF-4FD2-4F10-95D4-071D58E24997}"/>
                </a:ext>
              </a:extLst>
            </p:cNvPr>
            <p:cNvGrpSpPr/>
            <p:nvPr/>
          </p:nvGrpSpPr>
          <p:grpSpPr>
            <a:xfrm>
              <a:off x="8552758" y="4217063"/>
              <a:ext cx="572061" cy="798206"/>
              <a:chOff x="9715043" y="4072891"/>
              <a:chExt cx="572061" cy="798206"/>
            </a:xfrm>
          </p:grpSpPr>
          <p:pic>
            <p:nvPicPr>
              <p:cNvPr id="77" name="Graphic 76">
                <a:extLst>
                  <a:ext uri="{FF2B5EF4-FFF2-40B4-BE49-F238E27FC236}">
                    <a16:creationId xmlns:a16="http://schemas.microsoft.com/office/drawing/2014/main" id="{A9551A2B-CB98-46D1-AA91-646502337B5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20877" r="22692" b="19309"/>
              <a:stretch/>
            </p:blipFill>
            <p:spPr>
              <a:xfrm>
                <a:off x="9715043" y="4072891"/>
                <a:ext cx="572061" cy="619494"/>
              </a:xfrm>
              <a:prstGeom prst="rect">
                <a:avLst/>
              </a:prstGeom>
            </p:spPr>
          </p:pic>
          <p:pic>
            <p:nvPicPr>
              <p:cNvPr id="78" name="Graphic 77">
                <a:extLst>
                  <a:ext uri="{FF2B5EF4-FFF2-40B4-BE49-F238E27FC236}">
                    <a16:creationId xmlns:a16="http://schemas.microsoft.com/office/drawing/2014/main" id="{F13860F2-49CB-4231-A2D8-7FE82BBA175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59078" r="22692" b="19309"/>
              <a:stretch/>
            </p:blipFill>
            <p:spPr>
              <a:xfrm>
                <a:off x="9715043" y="4647253"/>
                <a:ext cx="572061" cy="223844"/>
              </a:xfrm>
              <a:prstGeom prst="rect">
                <a:avLst/>
              </a:prstGeom>
            </p:spPr>
          </p:pic>
        </p:grpSp>
        <p:grpSp>
          <p:nvGrpSpPr>
            <p:cNvPr id="79" name="Group 78">
              <a:extLst>
                <a:ext uri="{FF2B5EF4-FFF2-40B4-BE49-F238E27FC236}">
                  <a16:creationId xmlns:a16="http://schemas.microsoft.com/office/drawing/2014/main" id="{B3D57EAD-CF00-4085-A2F0-04C99A358765}"/>
                </a:ext>
              </a:extLst>
            </p:cNvPr>
            <p:cNvGrpSpPr/>
            <p:nvPr/>
          </p:nvGrpSpPr>
          <p:grpSpPr>
            <a:xfrm>
              <a:off x="7942702" y="4217063"/>
              <a:ext cx="572061" cy="798206"/>
              <a:chOff x="9715043" y="4072891"/>
              <a:chExt cx="572061" cy="798206"/>
            </a:xfrm>
          </p:grpSpPr>
          <p:pic>
            <p:nvPicPr>
              <p:cNvPr id="80" name="Graphic 79">
                <a:extLst>
                  <a:ext uri="{FF2B5EF4-FFF2-40B4-BE49-F238E27FC236}">
                    <a16:creationId xmlns:a16="http://schemas.microsoft.com/office/drawing/2014/main" id="{A8472E88-C8DE-4C67-AA5D-5F729B08411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20877" r="22692" b="19309"/>
              <a:stretch/>
            </p:blipFill>
            <p:spPr>
              <a:xfrm>
                <a:off x="9715043" y="4072891"/>
                <a:ext cx="572061" cy="619494"/>
              </a:xfrm>
              <a:prstGeom prst="rect">
                <a:avLst/>
              </a:prstGeom>
            </p:spPr>
          </p:pic>
          <p:pic>
            <p:nvPicPr>
              <p:cNvPr id="81" name="Graphic 80">
                <a:extLst>
                  <a:ext uri="{FF2B5EF4-FFF2-40B4-BE49-F238E27FC236}">
                    <a16:creationId xmlns:a16="http://schemas.microsoft.com/office/drawing/2014/main" id="{25533CD9-B384-4D53-A0A6-747F409E3EF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2074" t="59078" r="22692" b="19309"/>
              <a:stretch/>
            </p:blipFill>
            <p:spPr>
              <a:xfrm>
                <a:off x="9715043" y="4647253"/>
                <a:ext cx="572061" cy="223844"/>
              </a:xfrm>
              <a:prstGeom prst="rect">
                <a:avLst/>
              </a:prstGeom>
            </p:spPr>
          </p:pic>
        </p:grpSp>
        <p:grpSp>
          <p:nvGrpSpPr>
            <p:cNvPr id="82" name="Group 81">
              <a:extLst>
                <a:ext uri="{FF2B5EF4-FFF2-40B4-BE49-F238E27FC236}">
                  <a16:creationId xmlns:a16="http://schemas.microsoft.com/office/drawing/2014/main" id="{573B73CF-9CAF-466A-AC95-9F0DF34C79BF}"/>
                </a:ext>
              </a:extLst>
            </p:cNvPr>
            <p:cNvGrpSpPr/>
            <p:nvPr/>
          </p:nvGrpSpPr>
          <p:grpSpPr>
            <a:xfrm>
              <a:off x="6096000" y="2119252"/>
              <a:ext cx="577862" cy="362686"/>
              <a:chOff x="4976172" y="3827793"/>
              <a:chExt cx="1812773" cy="1137759"/>
            </a:xfrm>
            <a:solidFill>
              <a:schemeClr val="bg1"/>
            </a:solidFill>
          </p:grpSpPr>
          <p:sp>
            <p:nvSpPr>
              <p:cNvPr id="83" name="Freeform 5">
                <a:extLst>
                  <a:ext uri="{FF2B5EF4-FFF2-40B4-BE49-F238E27FC236}">
                    <a16:creationId xmlns:a16="http://schemas.microsoft.com/office/drawing/2014/main" id="{E7598B92-CAF5-466F-B774-FD94E76C1D65}"/>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84" name="Group 83">
                <a:extLst>
                  <a:ext uri="{FF2B5EF4-FFF2-40B4-BE49-F238E27FC236}">
                    <a16:creationId xmlns:a16="http://schemas.microsoft.com/office/drawing/2014/main" id="{1601C80B-4AC4-45CB-9E45-19EB4EF1A25B}"/>
                  </a:ext>
                </a:extLst>
              </p:cNvPr>
              <p:cNvGrpSpPr/>
              <p:nvPr/>
            </p:nvGrpSpPr>
            <p:grpSpPr>
              <a:xfrm>
                <a:off x="5076478" y="3879650"/>
                <a:ext cx="1635681" cy="1037804"/>
                <a:chOff x="5076478" y="3879650"/>
                <a:chExt cx="1635681" cy="1037804"/>
              </a:xfrm>
              <a:grpFill/>
            </p:grpSpPr>
            <p:sp>
              <p:nvSpPr>
                <p:cNvPr id="85" name="Oval 84">
                  <a:extLst>
                    <a:ext uri="{FF2B5EF4-FFF2-40B4-BE49-F238E27FC236}">
                      <a16:creationId xmlns:a16="http://schemas.microsoft.com/office/drawing/2014/main" id="{38F32624-2FCE-454E-BC4F-A026B5ACB6AC}"/>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118CBE8B-EDA0-46D9-BF54-33CE23378BAB}"/>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16F7526F-29A5-442F-90BE-C22C6185B107}"/>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FE43DA28-0867-4F9E-B228-342665A6DA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9" name="TextBox 88">
              <a:extLst>
                <a:ext uri="{FF2B5EF4-FFF2-40B4-BE49-F238E27FC236}">
                  <a16:creationId xmlns:a16="http://schemas.microsoft.com/office/drawing/2014/main" id="{D03CDF97-7E6A-44EE-9A73-7712BE32B8B3}"/>
                </a:ext>
              </a:extLst>
            </p:cNvPr>
            <p:cNvSpPr txBox="1"/>
            <p:nvPr/>
          </p:nvSpPr>
          <p:spPr>
            <a:xfrm>
              <a:off x="8397749"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sp>
          <p:nvSpPr>
            <p:cNvPr id="97" name="TextBox 96">
              <a:extLst>
                <a:ext uri="{FF2B5EF4-FFF2-40B4-BE49-F238E27FC236}">
                  <a16:creationId xmlns:a16="http://schemas.microsoft.com/office/drawing/2014/main" id="{55D1EBE0-9BAB-46D8-A716-76921836AE88}"/>
                </a:ext>
              </a:extLst>
            </p:cNvPr>
            <p:cNvSpPr txBox="1"/>
            <p:nvPr/>
          </p:nvSpPr>
          <p:spPr>
            <a:xfrm>
              <a:off x="6745547"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pic>
          <p:nvPicPr>
            <p:cNvPr id="9" name="Graphic 8">
              <a:extLst>
                <a:ext uri="{FF2B5EF4-FFF2-40B4-BE49-F238E27FC236}">
                  <a16:creationId xmlns:a16="http://schemas.microsoft.com/office/drawing/2014/main" id="{40AD39D1-1118-489B-9578-919F2D9878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7982" y="2071011"/>
              <a:ext cx="459168" cy="459168"/>
            </a:xfrm>
            <a:prstGeom prst="rect">
              <a:avLst/>
            </a:prstGeom>
          </p:spPr>
        </p:pic>
        <p:pic>
          <p:nvPicPr>
            <p:cNvPr id="18" name="Graphic 17">
              <a:extLst>
                <a:ext uri="{FF2B5EF4-FFF2-40B4-BE49-F238E27FC236}">
                  <a16:creationId xmlns:a16="http://schemas.microsoft.com/office/drawing/2014/main" id="{A8F2B628-1CE7-45DC-810D-2DA239040A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72642" y="2062579"/>
              <a:ext cx="562584" cy="476033"/>
            </a:xfrm>
            <a:prstGeom prst="rect">
              <a:avLst/>
            </a:prstGeom>
          </p:spPr>
        </p:pic>
        <p:pic>
          <p:nvPicPr>
            <p:cNvPr id="69" name="Picture 68" descr="A picture containing clipart&#10;&#10;Description automatically generated">
              <a:extLst>
                <a:ext uri="{FF2B5EF4-FFF2-40B4-BE49-F238E27FC236}">
                  <a16:creationId xmlns:a16="http://schemas.microsoft.com/office/drawing/2014/main" id="{10B3908B-F2D8-4DA0-846B-F38F254CFE5A}"/>
                </a:ext>
              </a:extLst>
            </p:cNvPr>
            <p:cNvPicPr>
              <a:picLocks noChangeAspect="1"/>
            </p:cNvPicPr>
            <p:nvPr/>
          </p:nvPicPr>
          <p:blipFill>
            <a:blip r:embed="rId9"/>
            <a:stretch>
              <a:fillRect/>
            </a:stretch>
          </p:blipFill>
          <p:spPr>
            <a:xfrm>
              <a:off x="6565017" y="5699964"/>
              <a:ext cx="435255" cy="435255"/>
            </a:xfrm>
            <a:prstGeom prst="rect">
              <a:avLst/>
            </a:prstGeom>
          </p:spPr>
        </p:pic>
        <p:pic>
          <p:nvPicPr>
            <p:cNvPr id="100" name="Picture 99" descr="A close up of a sign&#10;&#10;Description automatically generated">
              <a:extLst>
                <a:ext uri="{FF2B5EF4-FFF2-40B4-BE49-F238E27FC236}">
                  <a16:creationId xmlns:a16="http://schemas.microsoft.com/office/drawing/2014/main" id="{41646C73-8AE2-4AB2-9BF9-3F15F8147EEA}"/>
                </a:ext>
              </a:extLst>
            </p:cNvPr>
            <p:cNvPicPr>
              <a:picLocks noChangeAspect="1"/>
            </p:cNvPicPr>
            <p:nvPr/>
          </p:nvPicPr>
          <p:blipFill>
            <a:blip r:embed="rId10"/>
            <a:stretch>
              <a:fillRect/>
            </a:stretch>
          </p:blipFill>
          <p:spPr>
            <a:xfrm>
              <a:off x="8752850" y="3316917"/>
              <a:ext cx="1581150" cy="904875"/>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A48765F6-417E-44D8-BE1D-E825CFE3AE80}"/>
                </a:ext>
              </a:extLst>
            </p:cNvPr>
            <p:cNvPicPr>
              <a:picLocks noChangeAspect="1"/>
            </p:cNvPicPr>
            <p:nvPr/>
          </p:nvPicPr>
          <p:blipFill>
            <a:blip r:embed="rId11"/>
            <a:stretch>
              <a:fillRect/>
            </a:stretch>
          </p:blipFill>
          <p:spPr>
            <a:xfrm>
              <a:off x="5879193" y="5699767"/>
              <a:ext cx="435014" cy="435014"/>
            </a:xfrm>
            <a:prstGeom prst="rect">
              <a:avLst/>
            </a:prstGeom>
          </p:spPr>
        </p:pic>
        <p:pic>
          <p:nvPicPr>
            <p:cNvPr id="104" name="Picture 103" descr="A close up of a sign&#10;&#10;Description automatically generated">
              <a:extLst>
                <a:ext uri="{FF2B5EF4-FFF2-40B4-BE49-F238E27FC236}">
                  <a16:creationId xmlns:a16="http://schemas.microsoft.com/office/drawing/2014/main" id="{520A1024-7321-4660-B0C6-D5C7B65E0041}"/>
                </a:ext>
              </a:extLst>
            </p:cNvPr>
            <p:cNvPicPr>
              <a:picLocks noChangeAspect="1"/>
            </p:cNvPicPr>
            <p:nvPr/>
          </p:nvPicPr>
          <p:blipFill>
            <a:blip r:embed="rId12"/>
            <a:stretch>
              <a:fillRect/>
            </a:stretch>
          </p:blipFill>
          <p:spPr>
            <a:xfrm>
              <a:off x="9269437" y="5694413"/>
              <a:ext cx="445722" cy="445722"/>
            </a:xfrm>
            <a:prstGeom prst="rect">
              <a:avLst/>
            </a:prstGeom>
          </p:spPr>
        </p:pic>
        <p:pic>
          <p:nvPicPr>
            <p:cNvPr id="106" name="Picture 105">
              <a:extLst>
                <a:ext uri="{FF2B5EF4-FFF2-40B4-BE49-F238E27FC236}">
                  <a16:creationId xmlns:a16="http://schemas.microsoft.com/office/drawing/2014/main" id="{C0610929-A3AA-44D4-A993-F210FA3595F3}"/>
                </a:ext>
              </a:extLst>
            </p:cNvPr>
            <p:cNvPicPr>
              <a:picLocks noChangeAspect="1"/>
            </p:cNvPicPr>
            <p:nvPr/>
          </p:nvPicPr>
          <p:blipFill>
            <a:blip r:embed="rId13"/>
            <a:stretch>
              <a:fillRect/>
            </a:stretch>
          </p:blipFill>
          <p:spPr>
            <a:xfrm>
              <a:off x="8590185" y="5694279"/>
              <a:ext cx="445991" cy="445991"/>
            </a:xfrm>
            <a:prstGeom prst="rect">
              <a:avLst/>
            </a:prstGeom>
          </p:spPr>
        </p:pic>
        <p:pic>
          <p:nvPicPr>
            <p:cNvPr id="110" name="Graphic 109">
              <a:extLst>
                <a:ext uri="{FF2B5EF4-FFF2-40B4-BE49-F238E27FC236}">
                  <a16:creationId xmlns:a16="http://schemas.microsoft.com/office/drawing/2014/main" id="{526ADF41-0179-4954-9CB7-0E4DF451B8C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18364" y="5729835"/>
              <a:ext cx="431392" cy="374878"/>
            </a:xfrm>
            <a:prstGeom prst="rect">
              <a:avLst/>
            </a:prstGeom>
          </p:spPr>
        </p:pic>
      </p:grpSp>
    </p:spTree>
    <p:extLst>
      <p:ext uri="{BB962C8B-B14F-4D97-AF65-F5344CB8AC3E}">
        <p14:creationId xmlns:p14="http://schemas.microsoft.com/office/powerpoint/2010/main" val="13006274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439E-D91C-4583-BB5E-C91C80E53325}"/>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931B430D-2424-43BD-A541-CAA03D7BCA9B}"/>
              </a:ext>
            </a:extLst>
          </p:cNvPr>
          <p:cNvSpPr>
            <a:spLocks noGrp="1"/>
          </p:cNvSpPr>
          <p:nvPr>
            <p:ph type="body" sz="quarter" idx="10"/>
          </p:nvPr>
        </p:nvSpPr>
        <p:spPr>
          <a:xfrm>
            <a:off x="584200" y="1435497"/>
            <a:ext cx="11018520" cy="4961358"/>
          </a:xfrm>
        </p:spPr>
        <p:txBody>
          <a:bodyPr/>
          <a:lstStyle/>
          <a:p>
            <a:r>
              <a:rPr lang="en-US" dirty="0">
                <a:latin typeface="+mn-lt"/>
              </a:rPr>
              <a:t>Resource</a:t>
            </a:r>
          </a:p>
          <a:p>
            <a:pPr lvl="1"/>
            <a:r>
              <a:rPr lang="en-US" dirty="0"/>
              <a:t>Single manageable item available through Azure</a:t>
            </a:r>
          </a:p>
          <a:p>
            <a:r>
              <a:rPr lang="en-US" dirty="0">
                <a:latin typeface="+mn-lt"/>
              </a:rPr>
              <a:t>Resource group</a:t>
            </a:r>
          </a:p>
          <a:p>
            <a:pPr lvl="1"/>
            <a:r>
              <a:rPr lang="en-US" dirty="0"/>
              <a:t>Container holding related resources</a:t>
            </a:r>
          </a:p>
          <a:p>
            <a:r>
              <a:rPr lang="en-US" dirty="0">
                <a:latin typeface="+mn-lt"/>
              </a:rPr>
              <a:t>Resource provider</a:t>
            </a:r>
          </a:p>
          <a:p>
            <a:pPr lvl="1"/>
            <a:r>
              <a:rPr lang="en-US" dirty="0"/>
              <a:t>Service that supplies resource instances in accordance with a predefined contract</a:t>
            </a:r>
          </a:p>
          <a:p>
            <a:r>
              <a:rPr lang="en-US" dirty="0">
                <a:latin typeface="+mn-lt"/>
              </a:rPr>
              <a:t>Resource Manager template</a:t>
            </a:r>
          </a:p>
          <a:p>
            <a:pPr lvl="1"/>
            <a:r>
              <a:rPr lang="en-US" dirty="0"/>
              <a:t>JSON file that defines one or more resources, specifying their resource providers, to be deployed to a resource group</a:t>
            </a:r>
          </a:p>
          <a:p>
            <a:r>
              <a:rPr lang="en-US" dirty="0">
                <a:latin typeface="+mn-lt"/>
              </a:rPr>
              <a:t>Declarative syntax</a:t>
            </a:r>
          </a:p>
          <a:p>
            <a:pPr lvl="1"/>
            <a:r>
              <a:rPr lang="en-US" dirty="0"/>
              <a:t>The act of describing your resources by using a template instead of manually creating the resources</a:t>
            </a:r>
          </a:p>
        </p:txBody>
      </p:sp>
    </p:spTree>
    <p:extLst>
      <p:ext uri="{BB962C8B-B14F-4D97-AF65-F5344CB8AC3E}">
        <p14:creationId xmlns:p14="http://schemas.microsoft.com/office/powerpoint/2010/main" val="33082195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a:xfrm>
            <a:off x="588263" y="457200"/>
            <a:ext cx="11018520" cy="553998"/>
          </a:xfrm>
        </p:spPr>
        <p:txBody>
          <a:bodyPr/>
          <a:lstStyle/>
          <a:p>
            <a:r>
              <a:rPr lang="en-US" dirty="0"/>
              <a:t>Azure virtual machine creation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5980373" cy="1292662"/>
          </a:xfrm>
        </p:spPr>
        <p:txBody>
          <a:bodyPr/>
          <a:lstStyle/>
          <a:p>
            <a:r>
              <a:rPr lang="en-US" dirty="0">
                <a:latin typeface="+mn-lt"/>
              </a:rPr>
              <a:t>Before you create a virtual machine (VM), you should consider the following:</a:t>
            </a:r>
          </a:p>
        </p:txBody>
      </p:sp>
      <p:grpSp>
        <p:nvGrpSpPr>
          <p:cNvPr id="52" name="Group 51">
            <a:extLst>
              <a:ext uri="{FF2B5EF4-FFF2-40B4-BE49-F238E27FC236}">
                <a16:creationId xmlns:a16="http://schemas.microsoft.com/office/drawing/2014/main" id="{A2251202-E679-47C0-B336-A993F39659A3}"/>
              </a:ext>
              <a:ext uri="{C183D7F6-B498-43B3-948B-1728B52AA6E4}">
                <adec:decorative xmlns:adec="http://schemas.microsoft.com/office/drawing/2017/decorative" val="1"/>
              </a:ext>
            </a:extLst>
          </p:cNvPr>
          <p:cNvGrpSpPr/>
          <p:nvPr/>
        </p:nvGrpSpPr>
        <p:grpSpPr>
          <a:xfrm>
            <a:off x="7697925" y="2076774"/>
            <a:ext cx="3368461" cy="4097480"/>
            <a:chOff x="7865352" y="1801503"/>
            <a:chExt cx="3368461" cy="4097480"/>
          </a:xfrm>
        </p:grpSpPr>
        <p:sp>
          <p:nvSpPr>
            <p:cNvPr id="9" name="Rectangle 8">
              <a:extLst>
                <a:ext uri="{FF2B5EF4-FFF2-40B4-BE49-F238E27FC236}">
                  <a16:creationId xmlns:a16="http://schemas.microsoft.com/office/drawing/2014/main" id="{07C9889A-59B2-41DB-B160-2F0CF3FA6F48}"/>
                </a:ext>
              </a:extLst>
            </p:cNvPr>
            <p:cNvSpPr/>
            <p:nvPr/>
          </p:nvSpPr>
          <p:spPr bwMode="auto">
            <a:xfrm>
              <a:off x="8306629" y="2019300"/>
              <a:ext cx="2927184" cy="38796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50000"/>
                </a:lnSpc>
              </a:pPr>
              <a:r>
                <a:rPr lang="en-US" sz="2000" dirty="0">
                  <a:solidFill>
                    <a:schemeClr val="tx1"/>
                  </a:solidFill>
                </a:rPr>
                <a:t>Network configuration</a:t>
              </a:r>
            </a:p>
            <a:p>
              <a:pPr>
                <a:lnSpc>
                  <a:spcPct val="150000"/>
                </a:lnSpc>
              </a:pPr>
              <a:r>
                <a:rPr lang="en-US" sz="2000" dirty="0">
                  <a:solidFill>
                    <a:schemeClr val="tx1"/>
                  </a:solidFill>
                </a:rPr>
                <a:t>VM name</a:t>
              </a:r>
            </a:p>
            <a:p>
              <a:pPr>
                <a:lnSpc>
                  <a:spcPct val="150000"/>
                </a:lnSpc>
              </a:pPr>
              <a:r>
                <a:rPr lang="en-US" sz="2000" dirty="0">
                  <a:solidFill>
                    <a:schemeClr val="tx1"/>
                  </a:solidFill>
                </a:rPr>
                <a:t>Location</a:t>
              </a:r>
            </a:p>
            <a:p>
              <a:pPr>
                <a:lnSpc>
                  <a:spcPct val="150000"/>
                </a:lnSpc>
              </a:pPr>
              <a:r>
                <a:rPr lang="en-US" sz="2000" dirty="0">
                  <a:solidFill>
                    <a:schemeClr val="tx1"/>
                  </a:solidFill>
                </a:rPr>
                <a:t>Size</a:t>
              </a:r>
            </a:p>
            <a:p>
              <a:pPr>
                <a:lnSpc>
                  <a:spcPct val="150000"/>
                </a:lnSpc>
              </a:pPr>
              <a:r>
                <a:rPr lang="en-US" sz="2000" dirty="0">
                  <a:solidFill>
                    <a:schemeClr val="tx1"/>
                  </a:solidFill>
                </a:rPr>
                <a:t>Pricing model</a:t>
              </a:r>
            </a:p>
            <a:p>
              <a:pPr>
                <a:lnSpc>
                  <a:spcPct val="150000"/>
                </a:lnSpc>
              </a:pPr>
              <a:r>
                <a:rPr lang="en-US" sz="2000" dirty="0">
                  <a:solidFill>
                    <a:schemeClr val="tx1"/>
                  </a:solidFill>
                </a:rPr>
                <a:t>Storage</a:t>
              </a:r>
            </a:p>
            <a:p>
              <a:pPr>
                <a:lnSpc>
                  <a:spcPct val="150000"/>
                </a:lnSpc>
              </a:pPr>
              <a:r>
                <a:rPr lang="en-US" sz="2000" dirty="0">
                  <a:solidFill>
                    <a:schemeClr val="tx1"/>
                  </a:solidFill>
                </a:rPr>
                <a:t>Operating system</a:t>
              </a:r>
            </a:p>
          </p:txBody>
        </p:sp>
        <p:grpSp>
          <p:nvGrpSpPr>
            <p:cNvPr id="49" name="Group 48">
              <a:extLst>
                <a:ext uri="{FF2B5EF4-FFF2-40B4-BE49-F238E27FC236}">
                  <a16:creationId xmlns:a16="http://schemas.microsoft.com/office/drawing/2014/main" id="{F1314B14-7B1E-4DB0-BCD2-0BD60849B3E1}"/>
                </a:ext>
              </a:extLst>
            </p:cNvPr>
            <p:cNvGrpSpPr/>
            <p:nvPr/>
          </p:nvGrpSpPr>
          <p:grpSpPr>
            <a:xfrm>
              <a:off x="7906295" y="2440066"/>
              <a:ext cx="372876" cy="3114573"/>
              <a:chOff x="8279310" y="1715316"/>
              <a:chExt cx="495300" cy="4137156"/>
            </a:xfrm>
          </p:grpSpPr>
          <p:grpSp>
            <p:nvGrpSpPr>
              <p:cNvPr id="25" name="Group 24">
                <a:extLst>
                  <a:ext uri="{FF2B5EF4-FFF2-40B4-BE49-F238E27FC236}">
                    <a16:creationId xmlns:a16="http://schemas.microsoft.com/office/drawing/2014/main" id="{034DD3F6-8C64-44B8-B318-8F6A3CBFBADA}"/>
                  </a:ext>
                </a:extLst>
              </p:cNvPr>
              <p:cNvGrpSpPr/>
              <p:nvPr/>
            </p:nvGrpSpPr>
            <p:grpSpPr>
              <a:xfrm>
                <a:off x="8279310" y="1715316"/>
                <a:ext cx="495300" cy="471488"/>
                <a:chOff x="7883525" y="3249613"/>
                <a:chExt cx="495300" cy="471488"/>
              </a:xfrm>
            </p:grpSpPr>
            <p:sp>
              <p:nvSpPr>
                <p:cNvPr id="17" name="Rectangle 10">
                  <a:extLst>
                    <a:ext uri="{FF2B5EF4-FFF2-40B4-BE49-F238E27FC236}">
                      <a16:creationId xmlns:a16="http://schemas.microsoft.com/office/drawing/2014/main" id="{EF6A6E33-ACF9-4CBB-837C-B1878B2D7294}"/>
                    </a:ext>
                  </a:extLst>
                </p:cNvPr>
                <p:cNvSpPr>
                  <a:spLocks noChangeArrowheads="1"/>
                </p:cNvSpPr>
                <p:nvPr/>
              </p:nvSpPr>
              <p:spPr bwMode="auto">
                <a:xfrm>
                  <a:off x="7883525" y="324961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62798CD8-AA22-4BC9-9C64-CA4392668C75}"/>
                    </a:ext>
                  </a:extLst>
                </p:cNvPr>
                <p:cNvSpPr>
                  <a:spLocks/>
                </p:cNvSpPr>
                <p:nvPr/>
              </p:nvSpPr>
              <p:spPr bwMode="auto">
                <a:xfrm>
                  <a:off x="7953375" y="334168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4 h 24"/>
                    <a:gd name="T16" fmla="*/ 11 w 30"/>
                    <a:gd name="T17" fmla="*/ 24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4"/>
                        <a:pt x="8" y="24"/>
                        <a:pt x="8" y="24"/>
                      </a:cubicBezTo>
                      <a:cubicBezTo>
                        <a:pt x="9" y="24"/>
                        <a:pt x="10" y="24"/>
                        <a:pt x="11" y="24"/>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C3A35EB6-C0F8-4A34-8BAF-2EB737969B30}"/>
                  </a:ext>
                </a:extLst>
              </p:cNvPr>
              <p:cNvGrpSpPr/>
              <p:nvPr/>
            </p:nvGrpSpPr>
            <p:grpSpPr>
              <a:xfrm>
                <a:off x="8279310" y="2334727"/>
                <a:ext cx="495300" cy="471488"/>
                <a:chOff x="7883525" y="3824288"/>
                <a:chExt cx="495300" cy="471488"/>
              </a:xfrm>
            </p:grpSpPr>
            <p:sp>
              <p:nvSpPr>
                <p:cNvPr id="19" name="Rectangle 12">
                  <a:extLst>
                    <a:ext uri="{FF2B5EF4-FFF2-40B4-BE49-F238E27FC236}">
                      <a16:creationId xmlns:a16="http://schemas.microsoft.com/office/drawing/2014/main" id="{910FCE3B-6E9E-4CED-89CE-FED1B6B7186A}"/>
                    </a:ext>
                  </a:extLst>
                </p:cNvPr>
                <p:cNvSpPr>
                  <a:spLocks noChangeArrowheads="1"/>
                </p:cNvSpPr>
                <p:nvPr/>
              </p:nvSpPr>
              <p:spPr bwMode="auto">
                <a:xfrm>
                  <a:off x="7883525" y="3824288"/>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4E4A294-6E62-4C6E-B324-1D29ABC3D1D3}"/>
                    </a:ext>
                  </a:extLst>
                </p:cNvPr>
                <p:cNvSpPr>
                  <a:spLocks/>
                </p:cNvSpPr>
                <p:nvPr/>
              </p:nvSpPr>
              <p:spPr bwMode="auto">
                <a:xfrm>
                  <a:off x="7953375" y="391636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A902D041-0560-42F9-AE55-A0ED08E1FF26}"/>
                  </a:ext>
                </a:extLst>
              </p:cNvPr>
              <p:cNvGrpSpPr/>
              <p:nvPr/>
            </p:nvGrpSpPr>
            <p:grpSpPr>
              <a:xfrm>
                <a:off x="8279310" y="2954138"/>
                <a:ext cx="495300" cy="471488"/>
                <a:chOff x="7883525" y="4398963"/>
                <a:chExt cx="495300" cy="471488"/>
              </a:xfrm>
            </p:grpSpPr>
            <p:sp>
              <p:nvSpPr>
                <p:cNvPr id="21" name="Rectangle 14">
                  <a:extLst>
                    <a:ext uri="{FF2B5EF4-FFF2-40B4-BE49-F238E27FC236}">
                      <a16:creationId xmlns:a16="http://schemas.microsoft.com/office/drawing/2014/main" id="{F94647AB-8F09-4DA3-B912-7831503AABEA}"/>
                    </a:ext>
                  </a:extLst>
                </p:cNvPr>
                <p:cNvSpPr>
                  <a:spLocks noChangeArrowheads="1"/>
                </p:cNvSpPr>
                <p:nvPr/>
              </p:nvSpPr>
              <p:spPr bwMode="auto">
                <a:xfrm>
                  <a:off x="7883525" y="439896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DDD5EEAD-BDC4-4D8A-97A5-5359CDC2046D}"/>
                    </a:ext>
                  </a:extLst>
                </p:cNvPr>
                <p:cNvSpPr>
                  <a:spLocks/>
                </p:cNvSpPr>
                <p:nvPr/>
              </p:nvSpPr>
              <p:spPr bwMode="auto">
                <a:xfrm>
                  <a:off x="7953375" y="449103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5401D54E-7E5D-48B8-A26F-83536BBA6D87}"/>
                  </a:ext>
                </a:extLst>
              </p:cNvPr>
              <p:cNvGrpSpPr/>
              <p:nvPr/>
            </p:nvGrpSpPr>
            <p:grpSpPr>
              <a:xfrm>
                <a:off x="8279310" y="3573549"/>
                <a:ext cx="495300" cy="458788"/>
                <a:chOff x="7883525" y="4973638"/>
                <a:chExt cx="495300" cy="458788"/>
              </a:xfrm>
            </p:grpSpPr>
            <p:sp>
              <p:nvSpPr>
                <p:cNvPr id="23" name="Rectangle 16">
                  <a:extLst>
                    <a:ext uri="{FF2B5EF4-FFF2-40B4-BE49-F238E27FC236}">
                      <a16:creationId xmlns:a16="http://schemas.microsoft.com/office/drawing/2014/main" id="{A55D6C9A-48C9-42D7-92DD-06C99498D050}"/>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D6FCE643-515C-473F-916C-C54FE118FDDC}"/>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B5BC280-DE8C-4828-9D93-0140DCAA3855}"/>
                  </a:ext>
                </a:extLst>
              </p:cNvPr>
              <p:cNvGrpSpPr/>
              <p:nvPr/>
            </p:nvGrpSpPr>
            <p:grpSpPr>
              <a:xfrm>
                <a:off x="8279310" y="4180260"/>
                <a:ext cx="495300" cy="458788"/>
                <a:chOff x="7883525" y="4973638"/>
                <a:chExt cx="495300" cy="458788"/>
              </a:xfrm>
            </p:grpSpPr>
            <p:sp>
              <p:nvSpPr>
                <p:cNvPr id="30" name="Rectangle 16">
                  <a:extLst>
                    <a:ext uri="{FF2B5EF4-FFF2-40B4-BE49-F238E27FC236}">
                      <a16:creationId xmlns:a16="http://schemas.microsoft.com/office/drawing/2014/main" id="{CE94E84A-5D7C-49F3-A909-81648D02BEFE}"/>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1C567C1A-4627-4DA8-BEBF-2A6E1E7E6849}"/>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0D80D5A7-0B82-4666-B5B7-87D5338A6EE7}"/>
                  </a:ext>
                </a:extLst>
              </p:cNvPr>
              <p:cNvGrpSpPr/>
              <p:nvPr/>
            </p:nvGrpSpPr>
            <p:grpSpPr>
              <a:xfrm>
                <a:off x="8279310" y="4786971"/>
                <a:ext cx="495300" cy="458788"/>
                <a:chOff x="7883525" y="4973638"/>
                <a:chExt cx="495300" cy="458788"/>
              </a:xfrm>
            </p:grpSpPr>
            <p:sp>
              <p:nvSpPr>
                <p:cNvPr id="44" name="Rectangle 16">
                  <a:extLst>
                    <a:ext uri="{FF2B5EF4-FFF2-40B4-BE49-F238E27FC236}">
                      <a16:creationId xmlns:a16="http://schemas.microsoft.com/office/drawing/2014/main" id="{93B0658E-A48B-4803-BC20-4D67BC6240B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7">
                  <a:extLst>
                    <a:ext uri="{FF2B5EF4-FFF2-40B4-BE49-F238E27FC236}">
                      <a16:creationId xmlns:a16="http://schemas.microsoft.com/office/drawing/2014/main" id="{B282013E-9F14-455A-8E8D-DF5D8C99FE82}"/>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FB48EE29-FB4E-45FC-AA64-211BF8EDD824}"/>
                  </a:ext>
                </a:extLst>
              </p:cNvPr>
              <p:cNvGrpSpPr/>
              <p:nvPr/>
            </p:nvGrpSpPr>
            <p:grpSpPr>
              <a:xfrm>
                <a:off x="8279310" y="5393684"/>
                <a:ext cx="495300" cy="458788"/>
                <a:chOff x="7883525" y="4973638"/>
                <a:chExt cx="495300" cy="458788"/>
              </a:xfrm>
            </p:grpSpPr>
            <p:sp>
              <p:nvSpPr>
                <p:cNvPr id="47" name="Rectangle 16">
                  <a:extLst>
                    <a:ext uri="{FF2B5EF4-FFF2-40B4-BE49-F238E27FC236}">
                      <a16:creationId xmlns:a16="http://schemas.microsoft.com/office/drawing/2014/main" id="{B990B9E5-7E86-4009-839E-0BFAB1B8F7A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38DAAEBC-3EDF-4DAE-ABDC-4F0797DCABDD}"/>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0" name="TextBox 49">
              <a:extLst>
                <a:ext uri="{FF2B5EF4-FFF2-40B4-BE49-F238E27FC236}">
                  <a16:creationId xmlns:a16="http://schemas.microsoft.com/office/drawing/2014/main" id="{AD2B6BCC-A155-4E67-928D-E1CAE9C3A88E}"/>
                </a:ext>
              </a:extLst>
            </p:cNvPr>
            <p:cNvSpPr txBox="1"/>
            <p:nvPr/>
          </p:nvSpPr>
          <p:spPr>
            <a:xfrm>
              <a:off x="7865352" y="1801503"/>
              <a:ext cx="3125338" cy="430887"/>
            </a:xfrm>
            <a:prstGeom prst="rect">
              <a:avLst/>
            </a:prstGeom>
            <a:noFill/>
          </p:spPr>
          <p:txBody>
            <a:bodyPr wrap="square" lIns="0" tIns="0" rIns="0" bIns="0" rtlCol="0">
              <a:spAutoFit/>
            </a:bodyPr>
            <a:lstStyle/>
            <a:p>
              <a:r>
                <a:rPr lang="en-US" sz="2800" dirty="0">
                  <a:latin typeface="+mj-lt"/>
                </a:rPr>
                <a:t>Checklist</a:t>
              </a:r>
              <a:endParaRPr lang="en-US" sz="2800" dirty="0">
                <a:gradFill>
                  <a:gsLst>
                    <a:gs pos="2917">
                      <a:schemeClr val="tx1"/>
                    </a:gs>
                    <a:gs pos="30000">
                      <a:schemeClr val="tx1"/>
                    </a:gs>
                  </a:gsLst>
                  <a:lin ang="5400000" scaled="0"/>
                </a:gradFill>
                <a:latin typeface="+mj-lt"/>
              </a:endParaRPr>
            </a:p>
          </p:txBody>
        </p:sp>
      </p:grpSp>
      <p:pic>
        <p:nvPicPr>
          <p:cNvPr id="5" name="Graphic 4">
            <a:extLst>
              <a:ext uri="{FF2B5EF4-FFF2-40B4-BE49-F238E27FC236}">
                <a16:creationId xmlns:a16="http://schemas.microsoft.com/office/drawing/2014/main" id="{FF642697-50DD-4B94-A57F-FC0F4B2B335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1552" y="752660"/>
            <a:ext cx="4033412" cy="5516378"/>
          </a:xfrm>
          <a:prstGeom prst="rect">
            <a:avLst/>
          </a:prstGeom>
        </p:spPr>
      </p:pic>
    </p:spTree>
    <p:extLst>
      <p:ext uri="{BB962C8B-B14F-4D97-AF65-F5344CB8AC3E}">
        <p14:creationId xmlns:p14="http://schemas.microsoft.com/office/powerpoint/2010/main" val="14733738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FF54-AC18-480B-AA6B-5C32A4A5180F}"/>
              </a:ext>
            </a:extLst>
          </p:cNvPr>
          <p:cNvSpPr>
            <a:spLocks noGrp="1"/>
          </p:cNvSpPr>
          <p:nvPr>
            <p:ph type="title"/>
          </p:nvPr>
        </p:nvSpPr>
        <p:spPr/>
        <p:txBody>
          <a:bodyPr/>
          <a:lstStyle/>
          <a:p>
            <a:r>
              <a:rPr lang="en-US" dirty="0"/>
              <a:t>Resource Manager template deployment</a:t>
            </a:r>
          </a:p>
        </p:txBody>
      </p:sp>
      <p:sp>
        <p:nvSpPr>
          <p:cNvPr id="6" name="Text Placeholder 3">
            <a:extLst>
              <a:ext uri="{FF2B5EF4-FFF2-40B4-BE49-F238E27FC236}">
                <a16:creationId xmlns:a16="http://schemas.microsoft.com/office/drawing/2014/main" id="{918697B1-0AFF-46F8-A71E-39720142F8CF}"/>
              </a:ext>
            </a:extLst>
          </p:cNvPr>
          <p:cNvSpPr txBox="1">
            <a:spLocks/>
          </p:cNvSpPr>
          <p:nvPr/>
        </p:nvSpPr>
        <p:spPr>
          <a:xfrm>
            <a:off x="7031739" y="1436687"/>
            <a:ext cx="4572000" cy="47089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00"/>
                </a:solidFill>
              </a:rPr>
              <a:t>PUT</a:t>
            </a:r>
          </a:p>
          <a:p>
            <a:r>
              <a:rPr lang="en-US" sz="1800" dirty="0">
                <a:solidFill>
                  <a:srgbClr val="000000"/>
                </a:solidFill>
              </a:rPr>
              <a:t>https://management.azure.com/subscriptions/{subscriptionId}/resourceGroups/{resourceGroupName}/providers/Microsoft.Storage/storageAccounts/mystorageaccount?api-version=2016-01-01</a:t>
            </a:r>
          </a:p>
          <a:p>
            <a:r>
              <a:rPr lang="en-US" sz="1800" dirty="0">
                <a:solidFill>
                  <a:srgbClr val="000000"/>
                </a:solidFill>
              </a:rPr>
              <a:t>REQUEST BODY</a:t>
            </a:r>
          </a:p>
          <a:p>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a:t>
            </a:r>
            <a:r>
              <a:rPr lang="en-US" sz="1800" dirty="0" err="1">
                <a:solidFill>
                  <a:srgbClr val="A31515"/>
                </a:solidFill>
              </a:rPr>
              <a:t>westus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sku</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Standard_LRS</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endParaRPr lang="en-US" sz="1800" dirty="0">
              <a:solidFill>
                <a:srgbClr val="000000"/>
              </a:solidFill>
            </a:endParaRPr>
          </a:p>
          <a:p>
            <a:r>
              <a:rPr lang="en-US" sz="1800" dirty="0">
                <a:solidFill>
                  <a:srgbClr val="000000"/>
                </a:solidFill>
              </a:rPr>
              <a:t>}</a:t>
            </a:r>
          </a:p>
        </p:txBody>
      </p:sp>
      <p:sp>
        <p:nvSpPr>
          <p:cNvPr id="8" name="Text Placeholder 7">
            <a:extLst>
              <a:ext uri="{FF2B5EF4-FFF2-40B4-BE49-F238E27FC236}">
                <a16:creationId xmlns:a16="http://schemas.microsoft.com/office/drawing/2014/main" id="{44A983D4-1FCB-4181-B9DE-004BE0595508}"/>
              </a:ext>
            </a:extLst>
          </p:cNvPr>
          <p:cNvSpPr>
            <a:spLocks noGrp="1"/>
          </p:cNvSpPr>
          <p:nvPr>
            <p:ph type="body" sz="quarter" idx="10"/>
          </p:nvPr>
        </p:nvSpPr>
        <p:spPr>
          <a:xfrm>
            <a:off x="588263" y="1436688"/>
            <a:ext cx="4572000" cy="4542782"/>
          </a:xfrm>
        </p:spPr>
        <p:txBody>
          <a:bodyPr/>
          <a:lstStyle/>
          <a:p>
            <a:r>
              <a:rPr lang="en-US" sz="1800" dirty="0">
                <a:solidFill>
                  <a:srgbClr val="0451A5"/>
                </a:solidFill>
              </a:rPr>
              <a:t>"resources"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apiVersion</a:t>
            </a:r>
            <a:r>
              <a:rPr lang="en-US" sz="1800" dirty="0">
                <a:solidFill>
                  <a:srgbClr val="0451A5"/>
                </a:solidFill>
              </a:rPr>
              <a:t>"</a:t>
            </a:r>
            <a:r>
              <a:rPr lang="en-US" sz="1800" dirty="0">
                <a:solidFill>
                  <a:srgbClr val="000000"/>
                </a:solidFill>
              </a:rPr>
              <a:t>: </a:t>
            </a:r>
            <a:r>
              <a:rPr lang="en-US" sz="1800" dirty="0">
                <a:solidFill>
                  <a:srgbClr val="A31515"/>
                </a:solidFill>
              </a:rPr>
              <a:t>"2016-01-01"</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600" dirty="0" err="1">
                <a:solidFill>
                  <a:srgbClr val="A31515"/>
                </a:solidFill>
              </a:rPr>
              <a:t>Microsoft.Storage</a:t>
            </a:r>
            <a:r>
              <a:rPr lang="en-US" sz="1600" dirty="0">
                <a:solidFill>
                  <a:srgbClr val="A31515"/>
                </a:solidFill>
              </a:rPr>
              <a:t>/</a:t>
            </a:r>
            <a:r>
              <a:rPr lang="en-US" sz="1600" dirty="0" err="1">
                <a:solidFill>
                  <a:srgbClr val="A31515"/>
                </a:solidFill>
              </a:rPr>
              <a:t>storageAccounts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mystorageaccount</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a:t>
            </a:r>
            <a:r>
              <a:rPr lang="en-US" sz="1800" dirty="0" err="1">
                <a:solidFill>
                  <a:srgbClr val="A31515"/>
                </a:solidFill>
              </a:rPr>
              <a:t>westus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sku</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a:t>
            </a:r>
            <a:r>
              <a:rPr lang="en-US" sz="1800" dirty="0" err="1">
                <a:solidFill>
                  <a:srgbClr val="A31515"/>
                </a:solidFill>
              </a:rPr>
              <a:t>Standard_LRS</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9" name="Arrow: Right 8" descr="The arrow points to the code in the column to the right. ">
            <a:extLst>
              <a:ext uri="{FF2B5EF4-FFF2-40B4-BE49-F238E27FC236}">
                <a16:creationId xmlns:a16="http://schemas.microsoft.com/office/drawing/2014/main" id="{710EEDE4-BC21-42D5-AFE3-7D138ADEFAB5}"/>
              </a:ext>
            </a:extLst>
          </p:cNvPr>
          <p:cNvSpPr/>
          <p:nvPr/>
        </p:nvSpPr>
        <p:spPr bwMode="auto">
          <a:xfrm>
            <a:off x="5285984" y="3181611"/>
            <a:ext cx="1229116" cy="84936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03365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Three-tier Azure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8263" y="1316499"/>
            <a:ext cx="11018520" cy="430887"/>
          </a:xfrm>
        </p:spPr>
        <p:txBody>
          <a:bodyPr/>
          <a:lstStyle/>
          <a:p>
            <a:pPr marL="0" indent="0">
              <a:buNone/>
            </a:pPr>
            <a:r>
              <a:rPr lang="en-US" dirty="0">
                <a:latin typeface="Segoe UI" panose="020B0502040204020203" pitchFamily="34" charset="0"/>
                <a:cs typeface="Segoe UI" panose="020B0502040204020203" pitchFamily="34" charset="0"/>
              </a:rPr>
              <a:t>Three-tier application through a single Resource Manager template</a:t>
            </a:r>
          </a:p>
        </p:txBody>
      </p:sp>
      <p:grpSp>
        <p:nvGrpSpPr>
          <p:cNvPr id="4" name="Group 3" descr="The diagram depicts a three-tier application through a single ARM template that includes SQL DB, App Service, and VM.">
            <a:extLst>
              <a:ext uri="{FF2B5EF4-FFF2-40B4-BE49-F238E27FC236}">
                <a16:creationId xmlns:a16="http://schemas.microsoft.com/office/drawing/2014/main" id="{8F46994E-D96F-477E-B876-326816E0E0A5}"/>
              </a:ext>
            </a:extLst>
          </p:cNvPr>
          <p:cNvGrpSpPr/>
          <p:nvPr/>
        </p:nvGrpSpPr>
        <p:grpSpPr>
          <a:xfrm>
            <a:off x="2782795" y="2094100"/>
            <a:ext cx="7388908" cy="4000489"/>
            <a:chOff x="2782795" y="2094100"/>
            <a:chExt cx="7388908" cy="4000489"/>
          </a:xfrm>
        </p:grpSpPr>
        <p:grpSp>
          <p:nvGrpSpPr>
            <p:cNvPr id="26" name="Group 25">
              <a:extLst>
                <a:ext uri="{FF2B5EF4-FFF2-40B4-BE49-F238E27FC236}">
                  <a16:creationId xmlns:a16="http://schemas.microsoft.com/office/drawing/2014/main" id="{AFFE218E-DFBB-4135-82CC-7BD6EB8E2888}"/>
                </a:ext>
              </a:extLst>
            </p:cNvPr>
            <p:cNvGrpSpPr/>
            <p:nvPr/>
          </p:nvGrpSpPr>
          <p:grpSpPr>
            <a:xfrm>
              <a:off x="2782795" y="4598355"/>
              <a:ext cx="6724413" cy="964009"/>
              <a:chOff x="2782795" y="5015642"/>
              <a:chExt cx="6724413" cy="964009"/>
            </a:xfrm>
          </p:grpSpPr>
          <p:sp>
            <p:nvSpPr>
              <p:cNvPr id="6" name="Rectangle: Rounded Corners 5">
                <a:extLst>
                  <a:ext uri="{FF2B5EF4-FFF2-40B4-BE49-F238E27FC236}">
                    <a16:creationId xmlns:a16="http://schemas.microsoft.com/office/drawing/2014/main" id="{BADE49AE-3F04-429E-BCEE-DB485BF93729}"/>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81600F7-FA04-4618-9D27-E0104CC20C49}"/>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9FA6B4A5-728D-4519-AFBF-ACDF1BE1609C}"/>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59E15CDD-2FAE-4785-8D09-4EBB840A6145}"/>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F5FB6A8A-C4FC-48C4-A8DB-9001C226CE0C}"/>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12" name="TextBox 11">
                <a:extLst>
                  <a:ext uri="{FF2B5EF4-FFF2-40B4-BE49-F238E27FC236}">
                    <a16:creationId xmlns:a16="http://schemas.microsoft.com/office/drawing/2014/main" id="{4F66A2F0-AE8B-47A0-868D-D557B7AE0701}"/>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13" name="TextBox 12">
                <a:extLst>
                  <a:ext uri="{FF2B5EF4-FFF2-40B4-BE49-F238E27FC236}">
                    <a16:creationId xmlns:a16="http://schemas.microsoft.com/office/drawing/2014/main" id="{968BB62F-8417-48C0-966D-47BFAFB30F1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15" name="Picture 14" descr="A picture containing electronics, display&#10;&#10;Description automatically generated">
                <a:extLst>
                  <a:ext uri="{FF2B5EF4-FFF2-40B4-BE49-F238E27FC236}">
                    <a16:creationId xmlns:a16="http://schemas.microsoft.com/office/drawing/2014/main" id="{9903F2A6-9492-42C6-82B5-B7BA3B73F91B}"/>
                  </a:ext>
                </a:extLst>
              </p:cNvPr>
              <p:cNvPicPr>
                <a:picLocks noChangeAspect="1"/>
              </p:cNvPicPr>
              <p:nvPr/>
            </p:nvPicPr>
            <p:blipFill>
              <a:blip r:embed="rId3"/>
              <a:stretch>
                <a:fillRect/>
              </a:stretch>
            </p:blipFill>
            <p:spPr>
              <a:xfrm>
                <a:off x="7903168" y="5322133"/>
                <a:ext cx="438737" cy="438737"/>
              </a:xfrm>
              <a:prstGeom prst="rect">
                <a:avLst/>
              </a:prstGeom>
            </p:spPr>
          </p:pic>
          <p:grpSp>
            <p:nvGrpSpPr>
              <p:cNvPr id="19" name="Group 18">
                <a:extLst>
                  <a:ext uri="{FF2B5EF4-FFF2-40B4-BE49-F238E27FC236}">
                    <a16:creationId xmlns:a16="http://schemas.microsoft.com/office/drawing/2014/main" id="{3490139E-B4CA-4F47-B14F-E374D43F9275}"/>
                  </a:ext>
                </a:extLst>
              </p:cNvPr>
              <p:cNvGrpSpPr/>
              <p:nvPr/>
            </p:nvGrpSpPr>
            <p:grpSpPr>
              <a:xfrm>
                <a:off x="5371580" y="5207571"/>
                <a:ext cx="512855" cy="512855"/>
                <a:chOff x="5371580" y="5207571"/>
                <a:chExt cx="512855" cy="512855"/>
              </a:xfrm>
            </p:grpSpPr>
            <p:sp>
              <p:nvSpPr>
                <p:cNvPr id="18" name="Oval 17">
                  <a:extLst>
                    <a:ext uri="{FF2B5EF4-FFF2-40B4-BE49-F238E27FC236}">
                      <a16:creationId xmlns:a16="http://schemas.microsoft.com/office/drawing/2014/main" id="{A088D19C-F601-44F6-9BD1-44D00B2270DA}"/>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A picture containing vector graphics&#10;&#10;Description automatically generated">
                  <a:extLst>
                    <a:ext uri="{FF2B5EF4-FFF2-40B4-BE49-F238E27FC236}">
                      <a16:creationId xmlns:a16="http://schemas.microsoft.com/office/drawing/2014/main" id="{1895BA7B-6443-47D8-85A4-530FB30AA3EA}"/>
                    </a:ext>
                  </a:extLst>
                </p:cNvPr>
                <p:cNvPicPr>
                  <a:picLocks noChangeAspect="1"/>
                </p:cNvPicPr>
                <p:nvPr/>
              </p:nvPicPr>
              <p:blipFill>
                <a:blip r:embed="rId4"/>
                <a:stretch>
                  <a:fillRect/>
                </a:stretch>
              </p:blipFill>
              <p:spPr>
                <a:xfrm>
                  <a:off x="5371580" y="5207571"/>
                  <a:ext cx="512855" cy="512855"/>
                </a:xfrm>
                <a:prstGeom prst="rect">
                  <a:avLst/>
                </a:prstGeom>
              </p:spPr>
            </p:pic>
          </p:grpSp>
          <p:grpSp>
            <p:nvGrpSpPr>
              <p:cNvPr id="25" name="Group 24">
                <a:extLst>
                  <a:ext uri="{FF2B5EF4-FFF2-40B4-BE49-F238E27FC236}">
                    <a16:creationId xmlns:a16="http://schemas.microsoft.com/office/drawing/2014/main" id="{38EAF8A4-6DE4-4C17-A87B-B3AB8DD2C631}"/>
                  </a:ext>
                </a:extLst>
              </p:cNvPr>
              <p:cNvGrpSpPr/>
              <p:nvPr/>
            </p:nvGrpSpPr>
            <p:grpSpPr>
              <a:xfrm>
                <a:off x="2940096" y="5152136"/>
                <a:ext cx="580645" cy="603313"/>
                <a:chOff x="1869521" y="5286580"/>
                <a:chExt cx="580645" cy="603313"/>
              </a:xfrm>
            </p:grpSpPr>
            <p:grpSp>
              <p:nvGrpSpPr>
                <p:cNvPr id="24" name="Group 23">
                  <a:extLst>
                    <a:ext uri="{FF2B5EF4-FFF2-40B4-BE49-F238E27FC236}">
                      <a16:creationId xmlns:a16="http://schemas.microsoft.com/office/drawing/2014/main" id="{164800E3-70B3-459C-A69D-DE1B837AEF0B}"/>
                    </a:ext>
                  </a:extLst>
                </p:cNvPr>
                <p:cNvGrpSpPr/>
                <p:nvPr/>
              </p:nvGrpSpPr>
              <p:grpSpPr>
                <a:xfrm>
                  <a:off x="1939695" y="5286580"/>
                  <a:ext cx="440299" cy="506250"/>
                  <a:chOff x="2917264" y="5139694"/>
                  <a:chExt cx="440299" cy="506250"/>
                </a:xfrm>
              </p:grpSpPr>
              <p:sp>
                <p:nvSpPr>
                  <p:cNvPr id="22" name="Oval 21">
                    <a:extLst>
                      <a:ext uri="{FF2B5EF4-FFF2-40B4-BE49-F238E27FC236}">
                        <a16:creationId xmlns:a16="http://schemas.microsoft.com/office/drawing/2014/main" id="{02828EB5-BB13-4D4E-B4CE-E8FA84230346}"/>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53C104CA-63C1-484D-8235-BA1A713EBF75}"/>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0" descr="A close up of a sign&#10;&#10;Description automatically generated">
                  <a:extLst>
                    <a:ext uri="{FF2B5EF4-FFF2-40B4-BE49-F238E27FC236}">
                      <a16:creationId xmlns:a16="http://schemas.microsoft.com/office/drawing/2014/main" id="{277E8C43-82D3-4569-91D2-EEE981BEDC65}"/>
                    </a:ext>
                  </a:extLst>
                </p:cNvPr>
                <p:cNvPicPr>
                  <a:picLocks noChangeAspect="1"/>
                </p:cNvPicPr>
                <p:nvPr/>
              </p:nvPicPr>
              <p:blipFill>
                <a:blip r:embed="rId5"/>
                <a:stretch>
                  <a:fillRect/>
                </a:stretch>
              </p:blipFill>
              <p:spPr>
                <a:xfrm>
                  <a:off x="1869521" y="5309248"/>
                  <a:ext cx="580645" cy="580645"/>
                </a:xfrm>
                <a:prstGeom prst="rect">
                  <a:avLst/>
                </a:prstGeom>
              </p:spPr>
            </p:pic>
          </p:grpSp>
        </p:grpSp>
        <p:cxnSp>
          <p:nvCxnSpPr>
            <p:cNvPr id="28" name="Straight Connector 27">
              <a:extLst>
                <a:ext uri="{FF2B5EF4-FFF2-40B4-BE49-F238E27FC236}">
                  <a16:creationId xmlns:a16="http://schemas.microsoft.com/office/drawing/2014/main" id="{DFF33CE7-D4B4-4FA0-B997-BB5F17FA3FED}"/>
                </a:ext>
              </a:extLst>
            </p:cNvPr>
            <p:cNvCxnSpPr/>
            <p:nvPr/>
          </p:nvCxnSpPr>
          <p:spPr>
            <a:xfrm>
              <a:off x="3643086" y="5448064"/>
              <a:ext cx="0" cy="6465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99CEE6-C9C7-4ADC-8585-774E1C911425}"/>
                </a:ext>
              </a:extLst>
            </p:cNvPr>
            <p:cNvCxnSpPr>
              <a:cxnSpLocks/>
            </p:cNvCxnSpPr>
            <p:nvPr/>
          </p:nvCxnSpPr>
          <p:spPr>
            <a:xfrm flipH="1">
              <a:off x="3627732" y="6085064"/>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FAE3B-84D8-486F-AB3A-BCBF23FE953F}"/>
                </a:ext>
              </a:extLst>
            </p:cNvPr>
            <p:cNvCxnSpPr>
              <a:cxnSpLocks/>
            </p:cNvCxnSpPr>
            <p:nvPr/>
          </p:nvCxnSpPr>
          <p:spPr>
            <a:xfrm flipV="1">
              <a:off x="6127750" y="5448064"/>
              <a:ext cx="0" cy="637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5ADD90-4D33-4231-A8F6-6D3CB8ECF33C}"/>
                </a:ext>
              </a:extLst>
            </p:cNvPr>
            <p:cNvSpPr/>
            <p:nvPr/>
          </p:nvSpPr>
          <p:spPr bwMode="auto">
            <a:xfrm>
              <a:off x="3558841" y="541115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a:extLst>
                <a:ext uri="{FF2B5EF4-FFF2-40B4-BE49-F238E27FC236}">
                  <a16:creationId xmlns:a16="http://schemas.microsoft.com/office/drawing/2014/main" id="{5423B22B-19C1-492E-A8EF-A50FAC17485C}"/>
                </a:ext>
              </a:extLst>
            </p:cNvPr>
            <p:cNvGrpSpPr/>
            <p:nvPr/>
          </p:nvGrpSpPr>
          <p:grpSpPr>
            <a:xfrm>
              <a:off x="5378621" y="2094100"/>
              <a:ext cx="1434759" cy="1434759"/>
              <a:chOff x="5718554" y="2384386"/>
              <a:chExt cx="1434759" cy="1434759"/>
            </a:xfrm>
          </p:grpSpPr>
          <p:grpSp>
            <p:nvGrpSpPr>
              <p:cNvPr id="43" name="Group 42">
                <a:extLst>
                  <a:ext uri="{FF2B5EF4-FFF2-40B4-BE49-F238E27FC236}">
                    <a16:creationId xmlns:a16="http://schemas.microsoft.com/office/drawing/2014/main" id="{6AC42593-9DE9-4781-B514-058F12ECC92C}"/>
                  </a:ext>
                </a:extLst>
              </p:cNvPr>
              <p:cNvGrpSpPr/>
              <p:nvPr/>
            </p:nvGrpSpPr>
            <p:grpSpPr>
              <a:xfrm>
                <a:off x="5718554" y="2384386"/>
                <a:ext cx="1434759" cy="1434759"/>
                <a:chOff x="5718554" y="2384386"/>
                <a:chExt cx="1434759" cy="1434759"/>
              </a:xfrm>
            </p:grpSpPr>
            <p:pic>
              <p:nvPicPr>
                <p:cNvPr id="41" name="Picture 40">
                  <a:extLst>
                    <a:ext uri="{FF2B5EF4-FFF2-40B4-BE49-F238E27FC236}">
                      <a16:creationId xmlns:a16="http://schemas.microsoft.com/office/drawing/2014/main" id="{0CD289EE-BFBC-468E-93D4-D8BF3BB5EE75}"/>
                    </a:ext>
                  </a:extLst>
                </p:cNvPr>
                <p:cNvPicPr>
                  <a:picLocks noChangeAspect="1"/>
                </p:cNvPicPr>
                <p:nvPr/>
              </p:nvPicPr>
              <p:blipFill>
                <a:blip r:embed="rId6"/>
                <a:stretch>
                  <a:fillRect/>
                </a:stretch>
              </p:blipFill>
              <p:spPr>
                <a:xfrm flipH="1">
                  <a:off x="5718554" y="2384386"/>
                  <a:ext cx="1434759" cy="1434759"/>
                </a:xfrm>
                <a:prstGeom prst="rect">
                  <a:avLst/>
                </a:prstGeom>
              </p:spPr>
            </p:pic>
            <p:sp>
              <p:nvSpPr>
                <p:cNvPr id="42" name="Rectangle 41">
                  <a:extLst>
                    <a:ext uri="{FF2B5EF4-FFF2-40B4-BE49-F238E27FC236}">
                      <a16:creationId xmlns:a16="http://schemas.microsoft.com/office/drawing/2014/main" id="{B7B18B2A-9D4E-4AC1-9925-3AFCF5D4A3B4}"/>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 name="TextBox 43">
                <a:extLst>
                  <a:ext uri="{FF2B5EF4-FFF2-40B4-BE49-F238E27FC236}">
                    <a16:creationId xmlns:a16="http://schemas.microsoft.com/office/drawing/2014/main" id="{8613CE23-B4EF-4C9F-9E1D-7CE5DF139C7D}"/>
                  </a:ext>
                </a:extLst>
              </p:cNvPr>
              <p:cNvSpPr txBox="1"/>
              <p:nvPr/>
            </p:nvSpPr>
            <p:spPr>
              <a:xfrm>
                <a:off x="6173583" y="2630520"/>
                <a:ext cx="753668" cy="461665"/>
              </a:xfrm>
              <a:prstGeom prst="rect">
                <a:avLst/>
              </a:prstGeom>
              <a:noFill/>
            </p:spPr>
            <p:txBody>
              <a:bodyPr wrap="none" lIns="0" tIns="0" rIns="0" bIns="0" rtlCol="0">
                <a:spAutoFit/>
              </a:bodyPr>
              <a:lstStyle/>
              <a:p>
                <a:pPr algn="l"/>
                <a:r>
                  <a:rPr lang="en-IN" sz="1500" dirty="0">
                    <a:solidFill>
                      <a:schemeClr val="bg1"/>
                    </a:solidFill>
                  </a:rPr>
                  <a:t>3 tier</a:t>
                </a:r>
              </a:p>
              <a:p>
                <a:pPr algn="l"/>
                <a:r>
                  <a:rPr lang="en-IN" sz="1500" dirty="0">
                    <a:solidFill>
                      <a:schemeClr val="bg1"/>
                    </a:solidFill>
                  </a:rPr>
                  <a:t>template</a:t>
                </a:r>
              </a:p>
            </p:txBody>
          </p:sp>
        </p:grpSp>
        <p:cxnSp>
          <p:nvCxnSpPr>
            <p:cNvPr id="48" name="Straight Arrow Connector 47">
              <a:extLst>
                <a:ext uri="{FF2B5EF4-FFF2-40B4-BE49-F238E27FC236}">
                  <a16:creationId xmlns:a16="http://schemas.microsoft.com/office/drawing/2014/main" id="{57B588D0-BF43-4E28-8C11-7EF8F9851816}"/>
                </a:ext>
              </a:extLst>
            </p:cNvPr>
            <p:cNvCxnSpPr>
              <a:cxnSpLocks/>
            </p:cNvCxnSpPr>
            <p:nvPr/>
          </p:nvCxnSpPr>
          <p:spPr>
            <a:xfrm>
              <a:off x="6178796" y="3663125"/>
              <a:ext cx="0" cy="90887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F72D840-B437-417B-A058-998BC0CA26AD}"/>
                </a:ext>
              </a:extLst>
            </p:cNvPr>
            <p:cNvSpPr/>
            <p:nvPr/>
          </p:nvSpPr>
          <p:spPr bwMode="auto">
            <a:xfrm>
              <a:off x="6095999" y="3586546"/>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15C94875-90FA-4E50-ACF5-7B92584DA1C7}"/>
                </a:ext>
              </a:extLst>
            </p:cNvPr>
            <p:cNvGrpSpPr/>
            <p:nvPr/>
          </p:nvGrpSpPr>
          <p:grpSpPr>
            <a:xfrm>
              <a:off x="6450330" y="3594710"/>
              <a:ext cx="2174228" cy="958240"/>
              <a:chOff x="6450330" y="3594710"/>
              <a:chExt cx="2174228" cy="958240"/>
            </a:xfrm>
          </p:grpSpPr>
          <p:cxnSp>
            <p:nvCxnSpPr>
              <p:cNvPr id="52" name="Straight Connector 51">
                <a:extLst>
                  <a:ext uri="{FF2B5EF4-FFF2-40B4-BE49-F238E27FC236}">
                    <a16:creationId xmlns:a16="http://schemas.microsoft.com/office/drawing/2014/main" id="{0DE68972-DEEE-44AC-9369-5180754310E9}"/>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E9A7F503-0C92-4BC5-AAE9-D7E3C016E04E}"/>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EEB985C4-76D5-4B3D-852F-24829EFBB485}"/>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18AEADF-BE4B-47B8-8223-B4B52D24DCD1}"/>
                  </a:ext>
                </a:extLst>
              </p:cNvPr>
              <p:cNvCxnSpPr>
                <a:cxnSpLocks/>
              </p:cNvCxnSpPr>
              <p:nvPr/>
            </p:nvCxnSpPr>
            <p:spPr>
              <a:xfrm>
                <a:off x="8624558" y="3985294"/>
                <a:ext cx="0" cy="56765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8B014A8-158C-4A19-812C-D8D4F9B9D437}"/>
                </a:ext>
              </a:extLst>
            </p:cNvPr>
            <p:cNvGrpSpPr/>
            <p:nvPr/>
          </p:nvGrpSpPr>
          <p:grpSpPr>
            <a:xfrm flipH="1">
              <a:off x="3747440" y="3594710"/>
              <a:ext cx="2174228" cy="1015390"/>
              <a:chOff x="6450330" y="3594710"/>
              <a:chExt cx="2174228" cy="1015390"/>
            </a:xfrm>
          </p:grpSpPr>
          <p:cxnSp>
            <p:nvCxnSpPr>
              <p:cNvPr id="63" name="Straight Connector 62">
                <a:extLst>
                  <a:ext uri="{FF2B5EF4-FFF2-40B4-BE49-F238E27FC236}">
                    <a16:creationId xmlns:a16="http://schemas.microsoft.com/office/drawing/2014/main" id="{A8D5DA21-8047-407F-B0DB-0847881408CE}"/>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B130484-744C-4027-8279-DDF1DBECED73}"/>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64A582CA-7903-47E2-95F8-BF2E2D29CF07}"/>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0AFC325-6E03-4B5A-88FA-4B395489C392}"/>
                  </a:ext>
                </a:extLst>
              </p:cNvPr>
              <p:cNvCxnSpPr>
                <a:cxnSpLocks/>
              </p:cNvCxnSpPr>
              <p:nvPr/>
            </p:nvCxnSpPr>
            <p:spPr>
              <a:xfrm flipH="1">
                <a:off x="8624558" y="3985294"/>
                <a:ext cx="0" cy="62480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C4FACA1C-52DD-40C7-A835-562F4C5D24A8}"/>
                </a:ext>
              </a:extLst>
            </p:cNvPr>
            <p:cNvSpPr txBox="1"/>
            <p:nvPr/>
          </p:nvSpPr>
          <p:spPr>
            <a:xfrm>
              <a:off x="8274837" y="569246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68" name="TextBox 67">
              <a:extLst>
                <a:ext uri="{FF2B5EF4-FFF2-40B4-BE49-F238E27FC236}">
                  <a16:creationId xmlns:a16="http://schemas.microsoft.com/office/drawing/2014/main" id="{9277D044-FC5C-4AD4-A29C-D024D7633202}"/>
                </a:ext>
              </a:extLst>
            </p:cNvPr>
            <p:cNvSpPr txBox="1"/>
            <p:nvPr/>
          </p:nvSpPr>
          <p:spPr>
            <a:xfrm>
              <a:off x="4300068" y="5688224"/>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spTree>
    <p:extLst>
      <p:ext uri="{BB962C8B-B14F-4D97-AF65-F5344CB8AC3E}">
        <p14:creationId xmlns:p14="http://schemas.microsoft.com/office/powerpoint/2010/main" val="4845699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Nested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Nested templates deploying a similar three-tier application</a:t>
            </a:r>
          </a:p>
        </p:txBody>
      </p:sp>
      <p:grpSp>
        <p:nvGrpSpPr>
          <p:cNvPr id="5" name="Group 4" descr="The diagram depicts the master template that links all the required templates by deploying a three-tiered application. The master template includes Nested DB, Nested Web, and Nested VM templates. The master template connects to SQL DB, App Service, and virtual machines.">
            <a:extLst>
              <a:ext uri="{FF2B5EF4-FFF2-40B4-BE49-F238E27FC236}">
                <a16:creationId xmlns:a16="http://schemas.microsoft.com/office/drawing/2014/main" id="{F2123DB6-C66E-4545-A5B8-194CBA17033E}"/>
              </a:ext>
            </a:extLst>
          </p:cNvPr>
          <p:cNvGrpSpPr/>
          <p:nvPr/>
        </p:nvGrpSpPr>
        <p:grpSpPr>
          <a:xfrm>
            <a:off x="1959429" y="2090746"/>
            <a:ext cx="8273139" cy="4042850"/>
            <a:chOff x="1959429" y="2090746"/>
            <a:chExt cx="8273139" cy="4042850"/>
          </a:xfrm>
        </p:grpSpPr>
        <p:sp>
          <p:nvSpPr>
            <p:cNvPr id="73" name="Rectangle 72">
              <a:extLst>
                <a:ext uri="{FF2B5EF4-FFF2-40B4-BE49-F238E27FC236}">
                  <a16:creationId xmlns:a16="http://schemas.microsoft.com/office/drawing/2014/main" id="{9A49901D-C27D-4589-B639-8B3E7B4FB5EB}"/>
                </a:ext>
              </a:extLst>
            </p:cNvPr>
            <p:cNvSpPr/>
            <p:nvPr/>
          </p:nvSpPr>
          <p:spPr bwMode="auto">
            <a:xfrm>
              <a:off x="1959429" y="2090746"/>
              <a:ext cx="8273139" cy="2193233"/>
            </a:xfrm>
            <a:prstGeom prst="rect">
              <a:avLst/>
            </a:prstGeom>
            <a:solidFill>
              <a:schemeClr val="bg1"/>
            </a:solidFill>
            <a:ln w="38100">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err="1"/>
            </a:p>
          </p:txBody>
        </p:sp>
        <p:grpSp>
          <p:nvGrpSpPr>
            <p:cNvPr id="7" name="Group 6">
              <a:extLst>
                <a:ext uri="{FF2B5EF4-FFF2-40B4-BE49-F238E27FC236}">
                  <a16:creationId xmlns:a16="http://schemas.microsoft.com/office/drawing/2014/main" id="{28EB0E42-367A-423E-BAE0-4D6DB02B5055}"/>
                </a:ext>
              </a:extLst>
            </p:cNvPr>
            <p:cNvGrpSpPr/>
            <p:nvPr/>
          </p:nvGrpSpPr>
          <p:grpSpPr>
            <a:xfrm>
              <a:off x="2782795" y="4674555"/>
              <a:ext cx="6724413" cy="964009"/>
              <a:chOff x="2782795" y="5015642"/>
              <a:chExt cx="6724413" cy="964009"/>
            </a:xfrm>
          </p:grpSpPr>
          <p:sp>
            <p:nvSpPr>
              <p:cNvPr id="31" name="Rectangle: Rounded Corners 30">
                <a:extLst>
                  <a:ext uri="{FF2B5EF4-FFF2-40B4-BE49-F238E27FC236}">
                    <a16:creationId xmlns:a16="http://schemas.microsoft.com/office/drawing/2014/main" id="{23B295EA-753B-4DA9-AAF3-ABE172F9E54C}"/>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928ADE5D-F9C4-468A-A861-2A6B7858EACD}"/>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5E2AFAEE-39D4-40FB-9404-2FC953591C04}"/>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DD3DF42C-C6A9-424D-9023-C86E09F11212}"/>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954A50C4-75A6-400E-B4F8-5439CCB822DA}"/>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36" name="TextBox 35">
                <a:extLst>
                  <a:ext uri="{FF2B5EF4-FFF2-40B4-BE49-F238E27FC236}">
                    <a16:creationId xmlns:a16="http://schemas.microsoft.com/office/drawing/2014/main" id="{B4F6FD91-18C9-4967-AC04-B3398278E3C9}"/>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37" name="TextBox 36">
                <a:extLst>
                  <a:ext uri="{FF2B5EF4-FFF2-40B4-BE49-F238E27FC236}">
                    <a16:creationId xmlns:a16="http://schemas.microsoft.com/office/drawing/2014/main" id="{4B16E1BF-C467-4D37-ABD2-87C676CC034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38" name="Picture 37" descr="A picture containing electronics, display&#10;&#10;Description automatically generated">
                <a:extLst>
                  <a:ext uri="{FF2B5EF4-FFF2-40B4-BE49-F238E27FC236}">
                    <a16:creationId xmlns:a16="http://schemas.microsoft.com/office/drawing/2014/main" id="{9090FF52-3AFF-41AB-81E6-E4DDD6575829}"/>
                  </a:ext>
                </a:extLst>
              </p:cNvPr>
              <p:cNvPicPr>
                <a:picLocks noChangeAspect="1"/>
              </p:cNvPicPr>
              <p:nvPr/>
            </p:nvPicPr>
            <p:blipFill>
              <a:blip r:embed="rId3"/>
              <a:stretch>
                <a:fillRect/>
              </a:stretch>
            </p:blipFill>
            <p:spPr>
              <a:xfrm>
                <a:off x="7903168" y="5322133"/>
                <a:ext cx="438737" cy="438737"/>
              </a:xfrm>
              <a:prstGeom prst="rect">
                <a:avLst/>
              </a:prstGeom>
            </p:spPr>
          </p:pic>
          <p:grpSp>
            <p:nvGrpSpPr>
              <p:cNvPr id="39" name="Group 38">
                <a:extLst>
                  <a:ext uri="{FF2B5EF4-FFF2-40B4-BE49-F238E27FC236}">
                    <a16:creationId xmlns:a16="http://schemas.microsoft.com/office/drawing/2014/main" id="{52177867-4FCA-40D6-A02A-CF3A8DA5FA45}"/>
                  </a:ext>
                </a:extLst>
              </p:cNvPr>
              <p:cNvGrpSpPr/>
              <p:nvPr/>
            </p:nvGrpSpPr>
            <p:grpSpPr>
              <a:xfrm>
                <a:off x="5371580" y="5207571"/>
                <a:ext cx="512855" cy="512855"/>
                <a:chOff x="5371580" y="5207571"/>
                <a:chExt cx="512855" cy="512855"/>
              </a:xfrm>
            </p:grpSpPr>
            <p:sp>
              <p:nvSpPr>
                <p:cNvPr id="45" name="Oval 44">
                  <a:extLst>
                    <a:ext uri="{FF2B5EF4-FFF2-40B4-BE49-F238E27FC236}">
                      <a16:creationId xmlns:a16="http://schemas.microsoft.com/office/drawing/2014/main" id="{99A7B8AB-B55E-4660-83AF-1B4567C1E889}"/>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 picture containing vector graphics&#10;&#10;Description automatically generated">
                  <a:extLst>
                    <a:ext uri="{FF2B5EF4-FFF2-40B4-BE49-F238E27FC236}">
                      <a16:creationId xmlns:a16="http://schemas.microsoft.com/office/drawing/2014/main" id="{41876E19-47FD-4798-B44C-DCE13D540917}"/>
                    </a:ext>
                  </a:extLst>
                </p:cNvPr>
                <p:cNvPicPr>
                  <a:picLocks noChangeAspect="1"/>
                </p:cNvPicPr>
                <p:nvPr/>
              </p:nvPicPr>
              <p:blipFill>
                <a:blip r:embed="rId4"/>
                <a:stretch>
                  <a:fillRect/>
                </a:stretch>
              </p:blipFill>
              <p:spPr>
                <a:xfrm>
                  <a:off x="5371580" y="5207571"/>
                  <a:ext cx="512855" cy="512855"/>
                </a:xfrm>
                <a:prstGeom prst="rect">
                  <a:avLst/>
                </a:prstGeom>
              </p:spPr>
            </p:pic>
          </p:grpSp>
          <p:grpSp>
            <p:nvGrpSpPr>
              <p:cNvPr id="40" name="Group 39">
                <a:extLst>
                  <a:ext uri="{FF2B5EF4-FFF2-40B4-BE49-F238E27FC236}">
                    <a16:creationId xmlns:a16="http://schemas.microsoft.com/office/drawing/2014/main" id="{E6EB222E-283A-400D-BA7B-A34A9CA23CB6}"/>
                  </a:ext>
                </a:extLst>
              </p:cNvPr>
              <p:cNvGrpSpPr/>
              <p:nvPr/>
            </p:nvGrpSpPr>
            <p:grpSpPr>
              <a:xfrm>
                <a:off x="2940096" y="5152136"/>
                <a:ext cx="580645" cy="603313"/>
                <a:chOff x="1869521" y="5286580"/>
                <a:chExt cx="580645" cy="603313"/>
              </a:xfrm>
            </p:grpSpPr>
            <p:grpSp>
              <p:nvGrpSpPr>
                <p:cNvPr id="41" name="Group 40">
                  <a:extLst>
                    <a:ext uri="{FF2B5EF4-FFF2-40B4-BE49-F238E27FC236}">
                      <a16:creationId xmlns:a16="http://schemas.microsoft.com/office/drawing/2014/main" id="{40F1010C-BF24-4003-BE23-8FF888127106}"/>
                    </a:ext>
                  </a:extLst>
                </p:cNvPr>
                <p:cNvGrpSpPr/>
                <p:nvPr/>
              </p:nvGrpSpPr>
              <p:grpSpPr>
                <a:xfrm>
                  <a:off x="1939695" y="5286580"/>
                  <a:ext cx="440299" cy="506250"/>
                  <a:chOff x="2917264" y="5139694"/>
                  <a:chExt cx="440299" cy="506250"/>
                </a:xfrm>
              </p:grpSpPr>
              <p:sp>
                <p:nvSpPr>
                  <p:cNvPr id="43" name="Oval 42">
                    <a:extLst>
                      <a:ext uri="{FF2B5EF4-FFF2-40B4-BE49-F238E27FC236}">
                        <a16:creationId xmlns:a16="http://schemas.microsoft.com/office/drawing/2014/main" id="{18E16F8B-6FE2-4702-8453-A8D3E9B7B752}"/>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E42EE40-9AC1-4380-9624-D3E2F182A63E}"/>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2" name="Picture 41" descr="A close up of a sign&#10;&#10;Description automatically generated">
                  <a:extLst>
                    <a:ext uri="{FF2B5EF4-FFF2-40B4-BE49-F238E27FC236}">
                      <a16:creationId xmlns:a16="http://schemas.microsoft.com/office/drawing/2014/main" id="{EA000F1F-57F3-413E-99FF-4D10B84B7CF8}"/>
                    </a:ext>
                  </a:extLst>
                </p:cNvPr>
                <p:cNvPicPr>
                  <a:picLocks noChangeAspect="1"/>
                </p:cNvPicPr>
                <p:nvPr/>
              </p:nvPicPr>
              <p:blipFill>
                <a:blip r:embed="rId5"/>
                <a:stretch>
                  <a:fillRect/>
                </a:stretch>
              </p:blipFill>
              <p:spPr>
                <a:xfrm>
                  <a:off x="1869521" y="5309248"/>
                  <a:ext cx="580645" cy="580645"/>
                </a:xfrm>
                <a:prstGeom prst="rect">
                  <a:avLst/>
                </a:prstGeom>
              </p:spPr>
            </p:pic>
          </p:grpSp>
        </p:grpSp>
        <p:cxnSp>
          <p:nvCxnSpPr>
            <p:cNvPr id="8" name="Straight Connector 7">
              <a:extLst>
                <a:ext uri="{FF2B5EF4-FFF2-40B4-BE49-F238E27FC236}">
                  <a16:creationId xmlns:a16="http://schemas.microsoft.com/office/drawing/2014/main" id="{9AE57464-28B5-4981-9FFE-9BADF91B7EB3}"/>
                </a:ext>
              </a:extLst>
            </p:cNvPr>
            <p:cNvCxnSpPr>
              <a:cxnSpLocks/>
              <a:stCxn id="11" idx="0"/>
            </p:cNvCxnSpPr>
            <p:nvPr/>
          </p:nvCxnSpPr>
          <p:spPr>
            <a:xfrm flipH="1">
              <a:off x="3643087" y="5544505"/>
              <a:ext cx="5754" cy="52150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1584BC-CBFB-4E23-8F0B-976DFD427EF4}"/>
                </a:ext>
              </a:extLst>
            </p:cNvPr>
            <p:cNvCxnSpPr>
              <a:cxnSpLocks/>
            </p:cNvCxnSpPr>
            <p:nvPr/>
          </p:nvCxnSpPr>
          <p:spPr>
            <a:xfrm flipH="1">
              <a:off x="3627732" y="6056489"/>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B346A8-664E-4014-9396-D9B950B07F55}"/>
                </a:ext>
              </a:extLst>
            </p:cNvPr>
            <p:cNvCxnSpPr>
              <a:cxnSpLocks/>
            </p:cNvCxnSpPr>
            <p:nvPr/>
          </p:nvCxnSpPr>
          <p:spPr>
            <a:xfrm flipV="1">
              <a:off x="6127750" y="5591175"/>
              <a:ext cx="0" cy="46531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85E8B9-0083-4EEF-BB77-B258E16B532D}"/>
                </a:ext>
              </a:extLst>
            </p:cNvPr>
            <p:cNvSpPr/>
            <p:nvPr/>
          </p:nvSpPr>
          <p:spPr bwMode="auto">
            <a:xfrm>
              <a:off x="3558841" y="554450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378FB9B7-3A83-4F49-B816-E9EBAC997BB0}"/>
                </a:ext>
              </a:extLst>
            </p:cNvPr>
            <p:cNvGrpSpPr/>
            <p:nvPr/>
          </p:nvGrpSpPr>
          <p:grpSpPr>
            <a:xfrm>
              <a:off x="2983760" y="2551294"/>
              <a:ext cx="1434759" cy="1434759"/>
              <a:chOff x="5718554" y="2384386"/>
              <a:chExt cx="1434759" cy="1434759"/>
            </a:xfrm>
          </p:grpSpPr>
          <p:pic>
            <p:nvPicPr>
              <p:cNvPr id="29" name="Picture 28">
                <a:extLst>
                  <a:ext uri="{FF2B5EF4-FFF2-40B4-BE49-F238E27FC236}">
                    <a16:creationId xmlns:a16="http://schemas.microsoft.com/office/drawing/2014/main" id="{FFDE80D5-03A6-4E6D-A96D-DFF0EF1D8825}"/>
                  </a:ext>
                </a:extLst>
              </p:cNvPr>
              <p:cNvPicPr>
                <a:picLocks noChangeAspect="1"/>
              </p:cNvPicPr>
              <p:nvPr/>
            </p:nvPicPr>
            <p:blipFill>
              <a:blip r:embed="rId6"/>
              <a:stretch>
                <a:fillRect/>
              </a:stretch>
            </p:blipFill>
            <p:spPr>
              <a:xfrm flipH="1">
                <a:off x="5718554" y="2384386"/>
                <a:ext cx="1434759" cy="1434759"/>
              </a:xfrm>
              <a:prstGeom prst="rect">
                <a:avLst/>
              </a:prstGeom>
            </p:spPr>
          </p:pic>
          <p:sp>
            <p:nvSpPr>
              <p:cNvPr id="30" name="Rectangle 29">
                <a:extLst>
                  <a:ext uri="{FF2B5EF4-FFF2-40B4-BE49-F238E27FC236}">
                    <a16:creationId xmlns:a16="http://schemas.microsoft.com/office/drawing/2014/main" id="{35EBF2DA-4641-4DCB-9813-B95605687A97}"/>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35877719-3495-45AA-8AA5-6236CDD0F724}"/>
                </a:ext>
              </a:extLst>
            </p:cNvPr>
            <p:cNvSpPr txBox="1"/>
            <p:nvPr/>
          </p:nvSpPr>
          <p:spPr>
            <a:xfrm>
              <a:off x="3409761"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DB</a:t>
              </a:r>
            </a:p>
            <a:p>
              <a:pPr algn="ctr"/>
              <a:r>
                <a:rPr lang="en-IN" sz="1500" dirty="0">
                  <a:solidFill>
                    <a:schemeClr val="bg1"/>
                  </a:solidFill>
                </a:rPr>
                <a:t>template</a:t>
              </a:r>
            </a:p>
          </p:txBody>
        </p:sp>
        <p:sp>
          <p:nvSpPr>
            <p:cNvPr id="17" name="TextBox 16">
              <a:extLst>
                <a:ext uri="{FF2B5EF4-FFF2-40B4-BE49-F238E27FC236}">
                  <a16:creationId xmlns:a16="http://schemas.microsoft.com/office/drawing/2014/main" id="{65197CCE-9B25-4D5E-8E7F-B4F1C7A050E6}"/>
                </a:ext>
              </a:extLst>
            </p:cNvPr>
            <p:cNvSpPr txBox="1"/>
            <p:nvPr/>
          </p:nvSpPr>
          <p:spPr>
            <a:xfrm>
              <a:off x="8274837" y="582581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18" name="TextBox 17">
              <a:extLst>
                <a:ext uri="{FF2B5EF4-FFF2-40B4-BE49-F238E27FC236}">
                  <a16:creationId xmlns:a16="http://schemas.microsoft.com/office/drawing/2014/main" id="{020792DC-B6D1-4D51-B071-C96A38481727}"/>
                </a:ext>
              </a:extLst>
            </p:cNvPr>
            <p:cNvSpPr txBox="1"/>
            <p:nvPr/>
          </p:nvSpPr>
          <p:spPr>
            <a:xfrm>
              <a:off x="4300068" y="5659649"/>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nvGrpSpPr>
            <p:cNvPr id="48" name="Group 47">
              <a:extLst>
                <a:ext uri="{FF2B5EF4-FFF2-40B4-BE49-F238E27FC236}">
                  <a16:creationId xmlns:a16="http://schemas.microsoft.com/office/drawing/2014/main" id="{668B65E8-EE86-4E11-8EFF-08FF86DCA29D}"/>
                </a:ext>
              </a:extLst>
            </p:cNvPr>
            <p:cNvGrpSpPr/>
            <p:nvPr/>
          </p:nvGrpSpPr>
          <p:grpSpPr>
            <a:xfrm>
              <a:off x="5429417" y="2551294"/>
              <a:ext cx="1434759" cy="1434759"/>
              <a:chOff x="5718554" y="2384386"/>
              <a:chExt cx="1434759" cy="1434759"/>
            </a:xfrm>
          </p:grpSpPr>
          <p:pic>
            <p:nvPicPr>
              <p:cNvPr id="50" name="Picture 49">
                <a:extLst>
                  <a:ext uri="{FF2B5EF4-FFF2-40B4-BE49-F238E27FC236}">
                    <a16:creationId xmlns:a16="http://schemas.microsoft.com/office/drawing/2014/main" id="{8A3E8693-AE21-4F7D-A4DD-57B650CFCDFE}"/>
                  </a:ext>
                </a:extLst>
              </p:cNvPr>
              <p:cNvPicPr>
                <a:picLocks noChangeAspect="1"/>
              </p:cNvPicPr>
              <p:nvPr/>
            </p:nvPicPr>
            <p:blipFill>
              <a:blip r:embed="rId6"/>
              <a:stretch>
                <a:fillRect/>
              </a:stretch>
            </p:blipFill>
            <p:spPr>
              <a:xfrm flipH="1">
                <a:off x="5718554" y="2384386"/>
                <a:ext cx="1434759" cy="1434759"/>
              </a:xfrm>
              <a:prstGeom prst="rect">
                <a:avLst/>
              </a:prstGeom>
            </p:spPr>
          </p:pic>
          <p:sp>
            <p:nvSpPr>
              <p:cNvPr id="51" name="Rectangle 50">
                <a:extLst>
                  <a:ext uri="{FF2B5EF4-FFF2-40B4-BE49-F238E27FC236}">
                    <a16:creationId xmlns:a16="http://schemas.microsoft.com/office/drawing/2014/main" id="{8E640DAE-7A6F-4E24-B6AB-C1BFF8686D2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a:extLst>
                <a:ext uri="{FF2B5EF4-FFF2-40B4-BE49-F238E27FC236}">
                  <a16:creationId xmlns:a16="http://schemas.microsoft.com/office/drawing/2014/main" id="{629825A0-2938-4581-99E6-4932B699629E}"/>
                </a:ext>
              </a:extLst>
            </p:cNvPr>
            <p:cNvSpPr txBox="1"/>
            <p:nvPr/>
          </p:nvSpPr>
          <p:spPr>
            <a:xfrm>
              <a:off x="5884446"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Web</a:t>
              </a:r>
            </a:p>
            <a:p>
              <a:pPr algn="ctr"/>
              <a:r>
                <a:rPr lang="en-IN" sz="1500" dirty="0">
                  <a:solidFill>
                    <a:schemeClr val="bg1"/>
                  </a:solidFill>
                </a:rPr>
                <a:t>template</a:t>
              </a:r>
            </a:p>
          </p:txBody>
        </p:sp>
        <p:grpSp>
          <p:nvGrpSpPr>
            <p:cNvPr id="53" name="Group 52">
              <a:extLst>
                <a:ext uri="{FF2B5EF4-FFF2-40B4-BE49-F238E27FC236}">
                  <a16:creationId xmlns:a16="http://schemas.microsoft.com/office/drawing/2014/main" id="{401EC79C-2B7A-4F4E-9E76-DD7628B6046F}"/>
                </a:ext>
              </a:extLst>
            </p:cNvPr>
            <p:cNvGrpSpPr/>
            <p:nvPr/>
          </p:nvGrpSpPr>
          <p:grpSpPr>
            <a:xfrm>
              <a:off x="7875074" y="2551294"/>
              <a:ext cx="1434759" cy="1434759"/>
              <a:chOff x="5718554" y="2384386"/>
              <a:chExt cx="1434759" cy="1434759"/>
            </a:xfrm>
          </p:grpSpPr>
          <p:pic>
            <p:nvPicPr>
              <p:cNvPr id="55" name="Picture 54">
                <a:extLst>
                  <a:ext uri="{FF2B5EF4-FFF2-40B4-BE49-F238E27FC236}">
                    <a16:creationId xmlns:a16="http://schemas.microsoft.com/office/drawing/2014/main" id="{0F2631A2-BB76-4379-8A4F-DAB179630194}"/>
                  </a:ext>
                </a:extLst>
              </p:cNvPr>
              <p:cNvPicPr>
                <a:picLocks noChangeAspect="1"/>
              </p:cNvPicPr>
              <p:nvPr/>
            </p:nvPicPr>
            <p:blipFill>
              <a:blip r:embed="rId6"/>
              <a:stretch>
                <a:fillRect/>
              </a:stretch>
            </p:blipFill>
            <p:spPr>
              <a:xfrm flipH="1">
                <a:off x="5718554" y="2384386"/>
                <a:ext cx="1434759" cy="1434759"/>
              </a:xfrm>
              <a:prstGeom prst="rect">
                <a:avLst/>
              </a:prstGeom>
            </p:spPr>
          </p:pic>
          <p:sp>
            <p:nvSpPr>
              <p:cNvPr id="56" name="Rectangle 55">
                <a:extLst>
                  <a:ext uri="{FF2B5EF4-FFF2-40B4-BE49-F238E27FC236}">
                    <a16:creationId xmlns:a16="http://schemas.microsoft.com/office/drawing/2014/main" id="{A431FC19-6B8A-47B7-A2C5-067CCF8C2B9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4" name="TextBox 53">
              <a:extLst>
                <a:ext uri="{FF2B5EF4-FFF2-40B4-BE49-F238E27FC236}">
                  <a16:creationId xmlns:a16="http://schemas.microsoft.com/office/drawing/2014/main" id="{F32F46A3-EB31-43D6-8DB1-490324DACC1E}"/>
                </a:ext>
              </a:extLst>
            </p:cNvPr>
            <p:cNvSpPr txBox="1"/>
            <p:nvPr/>
          </p:nvSpPr>
          <p:spPr>
            <a:xfrm>
              <a:off x="8330103" y="2797428"/>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VM</a:t>
              </a:r>
            </a:p>
            <a:p>
              <a:pPr algn="ctr"/>
              <a:r>
                <a:rPr lang="en-IN" sz="1500" dirty="0">
                  <a:solidFill>
                    <a:schemeClr val="bg1"/>
                  </a:solidFill>
                </a:rPr>
                <a:t>template</a:t>
              </a:r>
            </a:p>
          </p:txBody>
        </p:sp>
        <p:grpSp>
          <p:nvGrpSpPr>
            <p:cNvPr id="66" name="Group 65">
              <a:extLst>
                <a:ext uri="{FF2B5EF4-FFF2-40B4-BE49-F238E27FC236}">
                  <a16:creationId xmlns:a16="http://schemas.microsoft.com/office/drawing/2014/main" id="{524B011A-3847-493B-B2A0-E425E5956048}"/>
                </a:ext>
              </a:extLst>
            </p:cNvPr>
            <p:cNvGrpSpPr/>
            <p:nvPr/>
          </p:nvGrpSpPr>
          <p:grpSpPr>
            <a:xfrm>
              <a:off x="8624558" y="3902072"/>
              <a:ext cx="180000" cy="750205"/>
              <a:chOff x="6095999" y="4039452"/>
              <a:chExt cx="180000" cy="750205"/>
            </a:xfrm>
          </p:grpSpPr>
          <p:cxnSp>
            <p:nvCxnSpPr>
              <p:cNvPr id="67" name="Straight Arrow Connector 66">
                <a:extLst>
                  <a:ext uri="{FF2B5EF4-FFF2-40B4-BE49-F238E27FC236}">
                    <a16:creationId xmlns:a16="http://schemas.microsoft.com/office/drawing/2014/main" id="{C588C3FE-F9F5-420B-95FB-6A8AFCF06AFA}"/>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8679918-2B3A-487C-ABEE-05604D2DE64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9" name="Group 68">
              <a:extLst>
                <a:ext uri="{FF2B5EF4-FFF2-40B4-BE49-F238E27FC236}">
                  <a16:creationId xmlns:a16="http://schemas.microsoft.com/office/drawing/2014/main" id="{5B5919EB-87CE-47C6-9905-031C7CBAB063}"/>
                </a:ext>
              </a:extLst>
            </p:cNvPr>
            <p:cNvGrpSpPr/>
            <p:nvPr/>
          </p:nvGrpSpPr>
          <p:grpSpPr>
            <a:xfrm>
              <a:off x="3648841" y="3902072"/>
              <a:ext cx="180000" cy="750205"/>
              <a:chOff x="6095999" y="4039452"/>
              <a:chExt cx="180000" cy="750205"/>
            </a:xfrm>
          </p:grpSpPr>
          <p:cxnSp>
            <p:nvCxnSpPr>
              <p:cNvPr id="70" name="Straight Arrow Connector 69">
                <a:extLst>
                  <a:ext uri="{FF2B5EF4-FFF2-40B4-BE49-F238E27FC236}">
                    <a16:creationId xmlns:a16="http://schemas.microsoft.com/office/drawing/2014/main" id="{112F809D-7F9E-48EA-AB61-189EFA673C16}"/>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FBB3CF-C74C-423F-BC7A-8FF3F3B7D24B}"/>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A9B4E4EC-D3E2-46B4-8426-40741A81C772}"/>
                </a:ext>
              </a:extLst>
            </p:cNvPr>
            <p:cNvSpPr txBox="1"/>
            <p:nvPr/>
          </p:nvSpPr>
          <p:spPr>
            <a:xfrm>
              <a:off x="5199729" y="2134288"/>
              <a:ext cx="179254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Parent template</a:t>
              </a:r>
            </a:p>
          </p:txBody>
        </p:sp>
        <p:grpSp>
          <p:nvGrpSpPr>
            <p:cNvPr id="65" name="Group 64">
              <a:extLst>
                <a:ext uri="{FF2B5EF4-FFF2-40B4-BE49-F238E27FC236}">
                  <a16:creationId xmlns:a16="http://schemas.microsoft.com/office/drawing/2014/main" id="{37513D61-EDFA-49E2-AF1A-3282A46D4B78}"/>
                </a:ext>
              </a:extLst>
            </p:cNvPr>
            <p:cNvGrpSpPr/>
            <p:nvPr/>
          </p:nvGrpSpPr>
          <p:grpSpPr>
            <a:xfrm>
              <a:off x="6095999" y="3902072"/>
              <a:ext cx="180000" cy="750205"/>
              <a:chOff x="6095999" y="4039452"/>
              <a:chExt cx="180000" cy="750205"/>
            </a:xfrm>
          </p:grpSpPr>
          <p:cxnSp>
            <p:nvCxnSpPr>
              <p:cNvPr id="13" name="Straight Arrow Connector 12">
                <a:extLst>
                  <a:ext uri="{FF2B5EF4-FFF2-40B4-BE49-F238E27FC236}">
                    <a16:creationId xmlns:a16="http://schemas.microsoft.com/office/drawing/2014/main" id="{A6DFFDA1-1D6F-41A3-B54C-802A580BF7E2}"/>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49B048E-1D4D-4B0A-88F5-84FE750343F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7774874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CB3-9566-4482-B329-5DE416722F39}"/>
              </a:ext>
            </a:extLst>
          </p:cNvPr>
          <p:cNvSpPr>
            <a:spLocks noGrp="1"/>
          </p:cNvSpPr>
          <p:nvPr>
            <p:ph type="title"/>
          </p:nvPr>
        </p:nvSpPr>
        <p:spPr>
          <a:xfrm>
            <a:off x="588263" y="457200"/>
            <a:ext cx="11018520" cy="1107996"/>
          </a:xfrm>
        </p:spPr>
        <p:txBody>
          <a:bodyPr/>
          <a:lstStyle/>
          <a:p>
            <a:r>
              <a:rPr lang="en-US" dirty="0"/>
              <a:t>Create Resource Manager templates by using the Azure portal</a:t>
            </a:r>
          </a:p>
        </p:txBody>
      </p:sp>
      <p:pic>
        <p:nvPicPr>
          <p:cNvPr id="8" name="Content Placeholder 7" descr="The slide has a screenshot of the Azure portal automation script window.">
            <a:extLst>
              <a:ext uri="{FF2B5EF4-FFF2-40B4-BE49-F238E27FC236}">
                <a16:creationId xmlns:a16="http://schemas.microsoft.com/office/drawing/2014/main" id="{8AD0E81C-3878-4244-B875-5670BE0BE935}"/>
              </a:ext>
            </a:extLst>
          </p:cNvPr>
          <p:cNvPicPr>
            <a:picLocks noGrp="1" noChangeAspect="1"/>
          </p:cNvPicPr>
          <p:nvPr>
            <p:ph sz="quarter" idx="12"/>
          </p:nvPr>
        </p:nvPicPr>
        <p:blipFill rotWithShape="1">
          <a:blip r:embed="rId3"/>
          <a:srcRect l="14924" t="7538"/>
          <a:stretch/>
        </p:blipFill>
        <p:spPr>
          <a:xfrm>
            <a:off x="2012012" y="1693723"/>
            <a:ext cx="7756828" cy="4929851"/>
          </a:xfrm>
          <a:ln>
            <a:solidFill>
              <a:schemeClr val="bg1">
                <a:lumMod val="85000"/>
              </a:schemeClr>
            </a:solidFill>
          </a:ln>
        </p:spPr>
      </p:pic>
    </p:spTree>
    <p:extLst>
      <p:ext uri="{BB962C8B-B14F-4D97-AF65-F5344CB8AC3E}">
        <p14:creationId xmlns:p14="http://schemas.microsoft.com/office/powerpoint/2010/main" val="8382925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6BFD-FBB2-4311-AA39-E7DE00394FB5}"/>
              </a:ext>
            </a:extLst>
          </p:cNvPr>
          <p:cNvSpPr>
            <a:spLocks noGrp="1"/>
          </p:cNvSpPr>
          <p:nvPr>
            <p:ph type="title"/>
          </p:nvPr>
        </p:nvSpPr>
        <p:spPr>
          <a:xfrm>
            <a:off x="585216" y="2036027"/>
            <a:ext cx="9144000" cy="1495794"/>
          </a:xfrm>
        </p:spPr>
        <p:txBody>
          <a:bodyPr/>
          <a:lstStyle/>
          <a:p>
            <a:r>
              <a:rPr lang="en-US" dirty="0"/>
              <a:t>Demo: </a:t>
            </a:r>
            <a:br>
              <a:rPr lang="en-US" dirty="0"/>
            </a:br>
            <a:r>
              <a:rPr lang="en-US" dirty="0"/>
              <a:t>Create Resource Manager templates by using the Azure portal</a:t>
            </a:r>
          </a:p>
        </p:txBody>
      </p:sp>
      <p:sp>
        <p:nvSpPr>
          <p:cNvPr id="3" name="Text Placeholder 2">
            <a:extLst>
              <a:ext uri="{FF2B5EF4-FFF2-40B4-BE49-F238E27FC236}">
                <a16:creationId xmlns:a16="http://schemas.microsoft.com/office/drawing/2014/main" id="{FCB05E87-9C10-42DC-A4BC-0621C71626D1}"/>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309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FB1-70B4-4486-836A-4D6ABA604519}"/>
              </a:ext>
            </a:extLst>
          </p:cNvPr>
          <p:cNvSpPr>
            <a:spLocks noGrp="1"/>
          </p:cNvSpPr>
          <p:nvPr>
            <p:ph type="title"/>
          </p:nvPr>
        </p:nvSpPr>
        <p:spPr/>
        <p:txBody>
          <a:bodyPr/>
          <a:lstStyle/>
          <a:p>
            <a:r>
              <a:rPr lang="en-US" dirty="0"/>
              <a:t>Create ARM templates by using Azure CLI</a:t>
            </a:r>
          </a:p>
        </p:txBody>
      </p:sp>
      <p:sp>
        <p:nvSpPr>
          <p:cNvPr id="4" name="Text Placeholder 3" descr="The sample code creates Resource Manager templates.">
            <a:extLst>
              <a:ext uri="{FF2B5EF4-FFF2-40B4-BE49-F238E27FC236}">
                <a16:creationId xmlns:a16="http://schemas.microsoft.com/office/drawing/2014/main" id="{0C42F812-3434-46A1-9FCB-1B954D977E64}"/>
              </a:ext>
            </a:extLst>
          </p:cNvPr>
          <p:cNvSpPr>
            <a:spLocks noGrp="1"/>
          </p:cNvSpPr>
          <p:nvPr>
            <p:ph type="body" sz="quarter" idx="10"/>
          </p:nvPr>
        </p:nvSpPr>
        <p:spPr/>
        <p:txBody>
          <a:bodyPr/>
          <a:lstStyle/>
          <a:p>
            <a:r>
              <a:rPr lang="en-US" sz="2000" dirty="0" err="1">
                <a:solidFill>
                  <a:srgbClr val="0000FF"/>
                </a:solidFill>
              </a:rPr>
              <a:t>az</a:t>
            </a:r>
            <a:r>
              <a:rPr lang="en-US" sz="2000" dirty="0">
                <a:solidFill>
                  <a:srgbClr val="0000FF"/>
                </a:solidFill>
              </a:rPr>
              <a:t> group create </a:t>
            </a:r>
            <a:r>
              <a:rPr lang="en-US" sz="2000" dirty="0">
                <a:solidFill>
                  <a:srgbClr val="001080"/>
                </a:solidFill>
              </a:rPr>
              <a:t>--name </a:t>
            </a:r>
            <a:r>
              <a:rPr lang="en-US" sz="2000" dirty="0">
                <a:solidFill>
                  <a:srgbClr val="A31515"/>
                </a:solidFill>
              </a:rPr>
              <a:t>$</a:t>
            </a:r>
            <a:r>
              <a:rPr lang="en-US" sz="2000" dirty="0" err="1">
                <a:solidFill>
                  <a:srgbClr val="A31515"/>
                </a:solidFill>
              </a:rPr>
              <a:t>resourceGroupName</a:t>
            </a:r>
            <a:r>
              <a:rPr lang="en-US" sz="2000" dirty="0">
                <a:solidFill>
                  <a:srgbClr val="A31515"/>
                </a:solidFill>
              </a:rPr>
              <a:t> </a:t>
            </a:r>
            <a:r>
              <a:rPr lang="en-US" sz="2000" dirty="0">
                <a:solidFill>
                  <a:srgbClr val="001080"/>
                </a:solidFill>
              </a:rPr>
              <a:t>--location </a:t>
            </a:r>
            <a:r>
              <a:rPr lang="en-US" sz="2000" dirty="0">
                <a:solidFill>
                  <a:srgbClr val="A31515"/>
                </a:solidFill>
              </a:rPr>
              <a:t>$location</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group deployment create </a:t>
            </a:r>
            <a:r>
              <a:rPr lang="en-US" sz="2000" dirty="0">
                <a:solidFill>
                  <a:srgbClr val="001080"/>
                </a:solidFill>
              </a:rPr>
              <a:t>--name </a:t>
            </a:r>
            <a:r>
              <a:rPr lang="en-US" sz="2000" dirty="0">
                <a:solidFill>
                  <a:srgbClr val="A31515"/>
                </a:solidFill>
              </a:rPr>
              <a:t>$</a:t>
            </a:r>
            <a:r>
              <a:rPr lang="en-US" sz="2000" dirty="0" err="1">
                <a:solidFill>
                  <a:srgbClr val="A31515"/>
                </a:solidFill>
              </a:rPr>
              <a:t>deploymentName</a:t>
            </a:r>
            <a:r>
              <a:rPr lang="en-US" sz="2000" dirty="0">
                <a:solidFill>
                  <a:srgbClr val="A31515"/>
                </a:solidFill>
              </a:rPr>
              <a:t> </a:t>
            </a:r>
            <a:r>
              <a:rPr lang="en-US" sz="2000" dirty="0">
                <a:solidFill>
                  <a:srgbClr val="001080"/>
                </a:solidFill>
              </a:rPr>
              <a:t>--resource-group </a:t>
            </a:r>
            <a:r>
              <a:rPr lang="en-US" sz="2000" dirty="0">
                <a:solidFill>
                  <a:srgbClr val="A31515"/>
                </a:solidFill>
              </a:rPr>
              <a:t>$</a:t>
            </a:r>
            <a:r>
              <a:rPr lang="en-US" sz="2000" dirty="0" err="1">
                <a:solidFill>
                  <a:srgbClr val="A31515"/>
                </a:solidFill>
              </a:rPr>
              <a:t>resourceGroupName</a:t>
            </a:r>
            <a:r>
              <a:rPr lang="en-US" sz="2000" dirty="0">
                <a:solidFill>
                  <a:srgbClr val="A31515"/>
                </a:solidFill>
              </a:rPr>
              <a:t> </a:t>
            </a:r>
            <a:r>
              <a:rPr lang="en-US" sz="2000" dirty="0">
                <a:solidFill>
                  <a:srgbClr val="001080"/>
                </a:solidFill>
              </a:rPr>
              <a:t>--template-file </a:t>
            </a:r>
            <a:r>
              <a:rPr lang="en-US" sz="2000" dirty="0">
                <a:solidFill>
                  <a:srgbClr val="A31515"/>
                </a:solidFill>
              </a:rPr>
              <a:t>"</a:t>
            </a:r>
            <a:r>
              <a:rPr lang="en-US" sz="2000" dirty="0" err="1">
                <a:solidFill>
                  <a:srgbClr val="A31515"/>
                </a:solidFill>
              </a:rPr>
              <a:t>azuredeploy.json</a:t>
            </a:r>
            <a:r>
              <a:rPr lang="en-US" sz="2000" dirty="0">
                <a:solidFill>
                  <a:srgbClr val="A31515"/>
                </a:solidFill>
              </a:rPr>
              <a:t>“</a:t>
            </a:r>
            <a:endParaRPr lang="en-US" sz="2000" dirty="0">
              <a:solidFill>
                <a:srgbClr val="000000"/>
              </a:solidFill>
            </a:endParaRPr>
          </a:p>
          <a:p>
            <a:br>
              <a:rPr lang="en-US" sz="2000" dirty="0">
                <a:solidFill>
                  <a:srgbClr val="000000"/>
                </a:solidFill>
              </a:rPr>
            </a:br>
            <a:r>
              <a:rPr lang="en-US" sz="2000" dirty="0" err="1">
                <a:solidFill>
                  <a:srgbClr val="0000FF"/>
                </a:solidFill>
              </a:rPr>
              <a:t>az</a:t>
            </a:r>
            <a:r>
              <a:rPr lang="en-US" sz="2000" dirty="0">
                <a:solidFill>
                  <a:srgbClr val="0000FF"/>
                </a:solidFill>
              </a:rPr>
              <a:t> storage account show </a:t>
            </a:r>
            <a:r>
              <a:rPr lang="en-US" sz="2000" dirty="0">
                <a:solidFill>
                  <a:srgbClr val="001080"/>
                </a:solidFill>
              </a:rPr>
              <a:t>--resource-group </a:t>
            </a:r>
            <a:r>
              <a:rPr lang="en-US" sz="2000" dirty="0">
                <a:solidFill>
                  <a:srgbClr val="A31515"/>
                </a:solidFill>
              </a:rPr>
              <a:t>$</a:t>
            </a:r>
            <a:r>
              <a:rPr lang="en-US" sz="2000" dirty="0" err="1">
                <a:solidFill>
                  <a:srgbClr val="A31515"/>
                </a:solidFill>
              </a:rPr>
              <a:t>resourceGroupName</a:t>
            </a:r>
            <a:r>
              <a:rPr lang="en-US" sz="2000" dirty="0">
                <a:solidFill>
                  <a:srgbClr val="A31515"/>
                </a:solidFill>
              </a:rPr>
              <a:t> </a:t>
            </a:r>
            <a:r>
              <a:rPr lang="en-US" sz="2000" dirty="0">
                <a:solidFill>
                  <a:srgbClr val="001080"/>
                </a:solidFill>
              </a:rPr>
              <a:t>--name </a:t>
            </a:r>
            <a:r>
              <a:rPr lang="en-US" sz="2000" dirty="0">
                <a:solidFill>
                  <a:srgbClr val="A31515"/>
                </a:solidFill>
              </a:rPr>
              <a:t>$</a:t>
            </a:r>
            <a:r>
              <a:rPr lang="en-US" sz="2000" dirty="0" err="1">
                <a:solidFill>
                  <a:srgbClr val="A31515"/>
                </a:solidFill>
              </a:rPr>
              <a:t>storageAccountName</a:t>
            </a:r>
            <a:endParaRPr lang="en-US" sz="2000" dirty="0">
              <a:solidFill>
                <a:srgbClr val="000000"/>
              </a:solidFill>
            </a:endParaRPr>
          </a:p>
        </p:txBody>
      </p:sp>
    </p:spTree>
    <p:extLst>
      <p:ext uri="{BB962C8B-B14F-4D97-AF65-F5344CB8AC3E}">
        <p14:creationId xmlns:p14="http://schemas.microsoft.com/office/powerpoint/2010/main" val="41080280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984C-605E-45FB-8087-9F5E49154535}"/>
              </a:ext>
            </a:extLst>
          </p:cNvPr>
          <p:cNvSpPr>
            <a:spLocks noGrp="1"/>
          </p:cNvSpPr>
          <p:nvPr>
            <p:ph type="title"/>
          </p:nvPr>
        </p:nvSpPr>
        <p:spPr>
          <a:xfrm>
            <a:off x="585216" y="2534625"/>
            <a:ext cx="9144000" cy="997196"/>
          </a:xfrm>
        </p:spPr>
        <p:txBody>
          <a:bodyPr/>
          <a:lstStyle/>
          <a:p>
            <a:r>
              <a:rPr lang="en-US" dirty="0"/>
              <a:t>Demo: Create Resource Manager templates by using Visual Studio Code</a:t>
            </a:r>
          </a:p>
        </p:txBody>
      </p:sp>
      <p:sp>
        <p:nvSpPr>
          <p:cNvPr id="3" name="Text Placeholder 2">
            <a:extLst>
              <a:ext uri="{FF2B5EF4-FFF2-40B4-BE49-F238E27FC236}">
                <a16:creationId xmlns:a16="http://schemas.microsoft.com/office/drawing/2014/main" id="{C2CE1C72-40DF-475C-AFC8-A6B68799C0A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372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04: Azure Disk Encryption for VMs</a:t>
            </a:r>
          </a:p>
        </p:txBody>
      </p:sp>
    </p:spTree>
    <p:extLst>
      <p:ext uri="{BB962C8B-B14F-4D97-AF65-F5344CB8AC3E}">
        <p14:creationId xmlns:p14="http://schemas.microsoft.com/office/powerpoint/2010/main" val="290340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E6D43-7646-40A0-8591-E63445942816}"/>
              </a:ext>
            </a:extLst>
          </p:cNvPr>
          <p:cNvSpPr>
            <a:spLocks noGrp="1"/>
          </p:cNvSpPr>
          <p:nvPr>
            <p:ph type="title"/>
          </p:nvPr>
        </p:nvSpPr>
        <p:spPr>
          <a:xfrm>
            <a:off x="588263" y="457200"/>
            <a:ext cx="11018520" cy="553998"/>
          </a:xfrm>
        </p:spPr>
        <p:txBody>
          <a:bodyPr/>
          <a:lstStyle/>
          <a:p>
            <a:r>
              <a:rPr lang="en-US" dirty="0"/>
              <a:t>Encryption options for protecting VMs</a:t>
            </a:r>
          </a:p>
        </p:txBody>
      </p:sp>
      <p:sp>
        <p:nvSpPr>
          <p:cNvPr id="4" name="Text Placeholder 3">
            <a:extLst>
              <a:ext uri="{FF2B5EF4-FFF2-40B4-BE49-F238E27FC236}">
                <a16:creationId xmlns:a16="http://schemas.microsoft.com/office/drawing/2014/main" id="{6D042D64-2DF1-479A-A4A5-FD57AFAC947F}"/>
              </a:ext>
            </a:extLst>
          </p:cNvPr>
          <p:cNvSpPr>
            <a:spLocks noGrp="1"/>
          </p:cNvSpPr>
          <p:nvPr>
            <p:ph type="body" sz="quarter" idx="10"/>
          </p:nvPr>
        </p:nvSpPr>
        <p:spPr>
          <a:xfrm>
            <a:off x="584200" y="1435497"/>
            <a:ext cx="11018520" cy="2794611"/>
          </a:xfrm>
        </p:spPr>
        <p:txBody>
          <a:bodyPr/>
          <a:lstStyle/>
          <a:p>
            <a:r>
              <a:rPr lang="en-US" dirty="0"/>
              <a:t>Encryption converts meaningful information into something that seems meaningless, as a security measure</a:t>
            </a:r>
          </a:p>
          <a:p>
            <a:pPr lvl="1"/>
            <a:r>
              <a:rPr lang="en-US" dirty="0"/>
              <a:t>Typically, a key is used to perform the encryption and subsequent decryption</a:t>
            </a:r>
          </a:p>
          <a:p>
            <a:r>
              <a:rPr lang="en-US" dirty="0"/>
              <a:t>There are two forms of key-based encryption:</a:t>
            </a:r>
          </a:p>
          <a:p>
            <a:pPr lvl="1"/>
            <a:r>
              <a:rPr lang="en-US" b="1" dirty="0"/>
              <a:t>Symmetric</a:t>
            </a:r>
            <a:r>
              <a:rPr lang="en-US" dirty="0"/>
              <a:t> – A single key is used to encrypt and decrypt the data for best performance</a:t>
            </a:r>
          </a:p>
          <a:p>
            <a:pPr lvl="1"/>
            <a:r>
              <a:rPr lang="en-US" b="1" dirty="0"/>
              <a:t>Asymmetric</a:t>
            </a:r>
            <a:r>
              <a:rPr lang="en-US" dirty="0"/>
              <a:t> – A pair of keys is used to encrypt the data. Only one key is made “public” while both parties share a “private” key</a:t>
            </a:r>
          </a:p>
        </p:txBody>
      </p:sp>
    </p:spTree>
    <p:extLst>
      <p:ext uri="{BB962C8B-B14F-4D97-AF65-F5344CB8AC3E}">
        <p14:creationId xmlns:p14="http://schemas.microsoft.com/office/powerpoint/2010/main" val="162348066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EAA1-FE09-44AB-A145-E93BF0821415}"/>
              </a:ext>
            </a:extLst>
          </p:cNvPr>
          <p:cNvSpPr>
            <a:spLocks noGrp="1"/>
          </p:cNvSpPr>
          <p:nvPr>
            <p:ph type="title"/>
          </p:nvPr>
        </p:nvSpPr>
        <p:spPr/>
        <p:txBody>
          <a:bodyPr/>
          <a:lstStyle/>
          <a:p>
            <a:r>
              <a:rPr lang="en-US" dirty="0"/>
              <a:t>Key management</a:t>
            </a:r>
          </a:p>
        </p:txBody>
      </p:sp>
      <p:sp>
        <p:nvSpPr>
          <p:cNvPr id="3" name="Text Placeholder 2">
            <a:extLst>
              <a:ext uri="{FF2B5EF4-FFF2-40B4-BE49-F238E27FC236}">
                <a16:creationId xmlns:a16="http://schemas.microsoft.com/office/drawing/2014/main" id="{C6C89047-E34A-4175-9D24-50EDB7B105EF}"/>
              </a:ext>
            </a:extLst>
          </p:cNvPr>
          <p:cNvSpPr>
            <a:spLocks noGrp="1"/>
          </p:cNvSpPr>
          <p:nvPr>
            <p:ph type="body" sz="quarter" idx="10"/>
          </p:nvPr>
        </p:nvSpPr>
        <p:spPr>
          <a:xfrm>
            <a:off x="584200" y="1435497"/>
            <a:ext cx="11018520" cy="1994392"/>
          </a:xfrm>
        </p:spPr>
        <p:txBody>
          <a:bodyPr/>
          <a:lstStyle/>
          <a:p>
            <a:r>
              <a:rPr lang="en-US" dirty="0">
                <a:latin typeface="+mn-lt"/>
              </a:rPr>
              <a:t>Key can be managed (by Azure) or managed manually by you</a:t>
            </a:r>
          </a:p>
          <a:p>
            <a:r>
              <a:rPr lang="en-US" dirty="0">
                <a:latin typeface="+mn-lt"/>
              </a:rPr>
              <a:t>Managed disk protection technologies for Azure VMs are:</a:t>
            </a:r>
          </a:p>
          <a:p>
            <a:pPr lvl="1"/>
            <a:r>
              <a:rPr lang="en-US" b="1" dirty="0"/>
              <a:t>Storage Service Encryption (SSE)</a:t>
            </a:r>
            <a:r>
              <a:rPr lang="en-US" dirty="0"/>
              <a:t> – Protects storage data at rest</a:t>
            </a:r>
          </a:p>
          <a:p>
            <a:pPr lvl="1"/>
            <a:r>
              <a:rPr lang="en-US" b="1" dirty="0"/>
              <a:t>Azure Disk Encryption (ADE) </a:t>
            </a:r>
            <a:r>
              <a:rPr lang="en-US" dirty="0"/>
              <a:t>– Uses BitLocker to control the encryption of disks for Windows or Linux</a:t>
            </a:r>
          </a:p>
        </p:txBody>
      </p:sp>
    </p:spTree>
    <p:extLst>
      <p:ext uri="{BB962C8B-B14F-4D97-AF65-F5344CB8AC3E}">
        <p14:creationId xmlns:p14="http://schemas.microsoft.com/office/powerpoint/2010/main" val="995261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2117503"/>
          </a:xfrm>
        </p:spPr>
        <p:txBody>
          <a:bodyPr/>
          <a:lstStyle/>
          <a:p>
            <a:r>
              <a:rPr lang="en-US" dirty="0">
                <a:latin typeface="+mn-lt"/>
              </a:rPr>
              <a:t>The VM name is used as the computer name, which is configured as part of the operating system</a:t>
            </a:r>
          </a:p>
          <a:p>
            <a:r>
              <a:rPr lang="en-US" dirty="0">
                <a:latin typeface="+mn-lt"/>
              </a:rPr>
              <a:t>Rules:</a:t>
            </a:r>
          </a:p>
          <a:p>
            <a:pPr lvl="1"/>
            <a:r>
              <a:rPr lang="en-US" dirty="0"/>
              <a:t>Up to 15 characters for a Windows VM</a:t>
            </a:r>
          </a:p>
          <a:p>
            <a:pPr lvl="1"/>
            <a:r>
              <a:rPr lang="en-US" dirty="0"/>
              <a:t>Up to 64 characters for a Linux VM</a:t>
            </a:r>
          </a:p>
        </p:txBody>
      </p:sp>
    </p:spTree>
    <p:extLst>
      <p:ext uri="{BB962C8B-B14F-4D97-AF65-F5344CB8AC3E}">
        <p14:creationId xmlns:p14="http://schemas.microsoft.com/office/powerpoint/2010/main" val="406851233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Create Azure Key Vault by using Azure PowerShell</a:t>
            </a:r>
          </a:p>
        </p:txBody>
      </p:sp>
      <p:sp>
        <p:nvSpPr>
          <p:cNvPr id="4" name="Text Placeholder 3" descr="The sample code encrypts the disk of a VM.">
            <a:extLst>
              <a:ext uri="{FF2B5EF4-FFF2-40B4-BE49-F238E27FC236}">
                <a16:creationId xmlns:a16="http://schemas.microsoft.com/office/drawing/2014/main" id="{9A2BD412-BD2D-4957-B3FC-37EF6C4E03F5}"/>
              </a:ext>
            </a:extLst>
          </p:cNvPr>
          <p:cNvSpPr>
            <a:spLocks noGrp="1"/>
          </p:cNvSpPr>
          <p:nvPr>
            <p:ph type="body" sz="quarter" idx="10"/>
          </p:nvPr>
        </p:nvSpPr>
        <p:spPr>
          <a:xfrm>
            <a:off x="588263" y="1436688"/>
            <a:ext cx="11018520" cy="1415772"/>
          </a:xfrm>
        </p:spPr>
        <p:txBody>
          <a:bodyPr/>
          <a:lstStyle/>
          <a:p>
            <a:r>
              <a:rPr lang="en-US" sz="2000" dirty="0">
                <a:solidFill>
                  <a:srgbClr val="795E26"/>
                </a:solidFill>
              </a:rPr>
              <a:t>New-</a:t>
            </a:r>
            <a:r>
              <a:rPr lang="en-US" sz="2000" dirty="0" err="1">
                <a:solidFill>
                  <a:srgbClr val="795E26"/>
                </a:solidFill>
              </a:rPr>
              <a:t>AzKeyVault</a:t>
            </a:r>
            <a:r>
              <a:rPr lang="en-US" sz="2000" dirty="0">
                <a:solidFill>
                  <a:srgbClr val="000000"/>
                </a:solidFill>
              </a:rPr>
              <a:t> -Location </a:t>
            </a:r>
            <a:r>
              <a:rPr lang="en-US" sz="2000" dirty="0">
                <a:solidFill>
                  <a:srgbClr val="A31515"/>
                </a:solidFill>
              </a:rPr>
              <a:t>"&lt;location&gt;"</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a:t>
            </a:r>
            <a:r>
              <a:rPr lang="en-US" sz="2000" dirty="0">
                <a:solidFill>
                  <a:srgbClr val="A31515"/>
                </a:solidFill>
              </a:rPr>
              <a:t>"&lt;resource-group&gt;"</a:t>
            </a:r>
            <a:r>
              <a:rPr lang="en-US" sz="2000" dirty="0">
                <a:solidFill>
                  <a:srgbClr val="000000"/>
                </a:solidFill>
              </a:rPr>
              <a:t> `</a:t>
            </a:r>
          </a:p>
          <a:p>
            <a:r>
              <a:rPr lang="en-US" sz="2000" dirty="0">
                <a:solidFill>
                  <a:srgbClr val="000000"/>
                </a:solidFill>
              </a:rPr>
              <a:t>    -</a:t>
            </a:r>
            <a:r>
              <a:rPr lang="en-US" sz="2000" dirty="0" err="1">
                <a:solidFill>
                  <a:srgbClr val="000000"/>
                </a:solidFill>
              </a:rPr>
              <a:t>VaultName</a:t>
            </a:r>
            <a:r>
              <a:rPr lang="en-US" sz="2000" dirty="0">
                <a:solidFill>
                  <a:srgbClr val="000000"/>
                </a:solidFill>
              </a:rPr>
              <a:t> </a:t>
            </a:r>
            <a:r>
              <a:rPr lang="en-US" sz="2000" dirty="0">
                <a:solidFill>
                  <a:srgbClr val="A31515"/>
                </a:solidFill>
              </a:rPr>
              <a:t>"</a:t>
            </a:r>
            <a:r>
              <a:rPr lang="en-US" sz="2000" dirty="0" err="1">
                <a:solidFill>
                  <a:srgbClr val="A31515"/>
                </a:solidFill>
              </a:rPr>
              <a:t>myKeyVault</a:t>
            </a:r>
            <a:r>
              <a:rPr lang="en-US" sz="2000" dirty="0">
                <a:solidFill>
                  <a:srgbClr val="A31515"/>
                </a:solidFill>
              </a:rPr>
              <a:t>"</a:t>
            </a:r>
            <a:r>
              <a:rPr lang="en-US" sz="2000" dirty="0">
                <a:solidFill>
                  <a:srgbClr val="000000"/>
                </a:solidFill>
              </a:rPr>
              <a:t> `</a:t>
            </a:r>
          </a:p>
          <a:p>
            <a:r>
              <a:rPr lang="en-US" sz="2000" dirty="0">
                <a:solidFill>
                  <a:srgbClr val="000000"/>
                </a:solidFill>
              </a:rPr>
              <a:t>    -</a:t>
            </a:r>
            <a:r>
              <a:rPr lang="en-US" sz="2000" dirty="0" err="1">
                <a:solidFill>
                  <a:srgbClr val="000000"/>
                </a:solidFill>
              </a:rPr>
              <a:t>EnabledForDiskEncryption</a:t>
            </a:r>
            <a:endParaRPr lang="en-US" sz="2000" dirty="0">
              <a:solidFill>
                <a:srgbClr val="000000"/>
              </a:solidFill>
            </a:endParaRPr>
          </a:p>
        </p:txBody>
      </p:sp>
    </p:spTree>
    <p:extLst>
      <p:ext uri="{BB962C8B-B14F-4D97-AF65-F5344CB8AC3E}">
        <p14:creationId xmlns:p14="http://schemas.microsoft.com/office/powerpoint/2010/main" val="78175617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Create Azure Key Vault by using Azure CLI</a:t>
            </a:r>
          </a:p>
        </p:txBody>
      </p:sp>
      <p:sp>
        <p:nvSpPr>
          <p:cNvPr id="4" name="Text Placeholder 3" descr="The sample code encrypts the disk of a VM.">
            <a:extLst>
              <a:ext uri="{FF2B5EF4-FFF2-40B4-BE49-F238E27FC236}">
                <a16:creationId xmlns:a16="http://schemas.microsoft.com/office/drawing/2014/main" id="{9A2BD412-BD2D-4957-B3FC-37EF6C4E03F5}"/>
              </a:ext>
            </a:extLst>
          </p:cNvPr>
          <p:cNvSpPr>
            <a:spLocks noGrp="1"/>
          </p:cNvSpPr>
          <p:nvPr>
            <p:ph type="body" sz="quarter" idx="10"/>
          </p:nvPr>
        </p:nvSpPr>
        <p:spPr/>
        <p:txBody>
          <a:bodyPr/>
          <a:lstStyle/>
          <a:p>
            <a:r>
              <a:rPr lang="en-US" sz="2000" dirty="0" err="1">
                <a:solidFill>
                  <a:srgbClr val="0000FF"/>
                </a:solidFill>
              </a:rPr>
              <a:t>az</a:t>
            </a:r>
            <a:r>
              <a:rPr lang="en-US" sz="2000" dirty="0">
                <a:solidFill>
                  <a:srgbClr val="0000FF"/>
                </a:solidFill>
              </a:rPr>
              <a:t> </a:t>
            </a:r>
            <a:r>
              <a:rPr lang="en-US" sz="2000" dirty="0" err="1">
                <a:solidFill>
                  <a:srgbClr val="0000FF"/>
                </a:solidFill>
              </a:rPr>
              <a:t>keyvault</a:t>
            </a:r>
            <a:r>
              <a:rPr lang="en-US" sz="2000" dirty="0">
                <a:solidFill>
                  <a:srgbClr val="0000FF"/>
                </a:solidFill>
              </a:rPr>
              <a:t> create \</a:t>
            </a:r>
            <a:endParaRPr lang="en-US" sz="2000" dirty="0">
              <a:solidFill>
                <a:srgbClr val="000000"/>
              </a:solidFill>
            </a:endParaRPr>
          </a:p>
          <a:p>
            <a:r>
              <a:rPr lang="en-US" sz="2000" dirty="0">
                <a:solidFill>
                  <a:srgbClr val="0000FF"/>
                </a:solidFill>
              </a:rPr>
              <a:t>    </a:t>
            </a:r>
            <a:r>
              <a:rPr lang="en-US" sz="2000" dirty="0">
                <a:solidFill>
                  <a:srgbClr val="001080"/>
                </a:solidFill>
              </a:rPr>
              <a:t>--name </a:t>
            </a:r>
            <a:r>
              <a:rPr lang="en-US" sz="2000" dirty="0">
                <a:solidFill>
                  <a:srgbClr val="A31515"/>
                </a:solidFill>
              </a:rPr>
              <a:t>"</a:t>
            </a:r>
            <a:r>
              <a:rPr lang="en-US" sz="2000" dirty="0" err="1">
                <a:solidFill>
                  <a:srgbClr val="A31515"/>
                </a:solidFill>
              </a:rPr>
              <a:t>myKeyVault</a:t>
            </a:r>
            <a:r>
              <a:rPr lang="en-US" sz="2000" dirty="0">
                <a:solidFill>
                  <a:srgbClr val="A31515"/>
                </a:solidFill>
              </a:rPr>
              <a:t>" \</a:t>
            </a:r>
            <a:endParaRPr lang="en-US" sz="2000" dirty="0">
              <a:solidFill>
                <a:srgbClr val="000000"/>
              </a:solidFill>
            </a:endParaRPr>
          </a:p>
          <a:p>
            <a:r>
              <a:rPr lang="en-US" sz="2000" dirty="0">
                <a:solidFill>
                  <a:srgbClr val="0000FF"/>
                </a:solidFill>
              </a:rPr>
              <a:t>    </a:t>
            </a:r>
            <a:r>
              <a:rPr lang="en-US" sz="2000" dirty="0">
                <a:solidFill>
                  <a:srgbClr val="001080"/>
                </a:solidFill>
              </a:rPr>
              <a:t>--resource-group </a:t>
            </a:r>
            <a:r>
              <a:rPr lang="en-US" sz="2000" dirty="0">
                <a:solidFill>
                  <a:srgbClr val="A31515"/>
                </a:solidFill>
              </a:rPr>
              <a:t>&lt;resource-group&gt; \</a:t>
            </a:r>
            <a:endParaRPr lang="en-US" sz="2000" dirty="0">
              <a:solidFill>
                <a:srgbClr val="000000"/>
              </a:solidFill>
            </a:endParaRPr>
          </a:p>
          <a:p>
            <a:r>
              <a:rPr lang="en-US" sz="2000" dirty="0">
                <a:solidFill>
                  <a:srgbClr val="0000FF"/>
                </a:solidFill>
              </a:rPr>
              <a:t>    </a:t>
            </a:r>
            <a:r>
              <a:rPr lang="en-US" sz="2000" dirty="0">
                <a:solidFill>
                  <a:srgbClr val="001080"/>
                </a:solidFill>
              </a:rPr>
              <a:t>--location </a:t>
            </a:r>
            <a:r>
              <a:rPr lang="en-US" sz="2000" dirty="0">
                <a:solidFill>
                  <a:srgbClr val="A31515"/>
                </a:solidFill>
              </a:rPr>
              <a:t>&lt;location&gt; \</a:t>
            </a:r>
            <a:endParaRPr lang="en-US" sz="2000" dirty="0">
              <a:solidFill>
                <a:srgbClr val="000000"/>
              </a:solidFill>
            </a:endParaRPr>
          </a:p>
          <a:p>
            <a:r>
              <a:rPr lang="en-US" sz="2000" dirty="0">
                <a:solidFill>
                  <a:srgbClr val="0000FF"/>
                </a:solidFill>
              </a:rPr>
              <a:t>    </a:t>
            </a:r>
            <a:r>
              <a:rPr lang="en-US" sz="2000" dirty="0">
                <a:solidFill>
                  <a:srgbClr val="001080"/>
                </a:solidFill>
              </a:rPr>
              <a:t>--enabled-for-disk-encryption </a:t>
            </a:r>
            <a:r>
              <a:rPr lang="en-US" sz="2000" dirty="0">
                <a:solidFill>
                  <a:srgbClr val="A31515"/>
                </a:solidFill>
              </a:rPr>
              <a:t>True</a:t>
            </a:r>
            <a:endParaRPr lang="en-US" sz="2000" dirty="0">
              <a:solidFill>
                <a:srgbClr val="000000"/>
              </a:solidFill>
            </a:endParaRPr>
          </a:p>
        </p:txBody>
      </p:sp>
    </p:spTree>
    <p:extLst>
      <p:ext uri="{BB962C8B-B14F-4D97-AF65-F5344CB8AC3E}">
        <p14:creationId xmlns:p14="http://schemas.microsoft.com/office/powerpoint/2010/main" val="304430782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 by using the Azure portal</a:t>
            </a:r>
          </a:p>
        </p:txBody>
      </p:sp>
      <p:pic>
        <p:nvPicPr>
          <p:cNvPr id="8" name="Content Placeholder 7" descr="The slide a has a screenshot of the Create key vault screen in the Azure portal. The Access policies section is open with the Enable access to Azure Disk Encryption for volume encryption option selected.">
            <a:extLst>
              <a:ext uri="{FF2B5EF4-FFF2-40B4-BE49-F238E27FC236}">
                <a16:creationId xmlns:a16="http://schemas.microsoft.com/office/drawing/2014/main" id="{B774D69F-2CFF-49DE-8BA4-A188B56CE1E2}"/>
              </a:ext>
            </a:extLst>
          </p:cNvPr>
          <p:cNvPicPr>
            <a:picLocks noGrp="1" noChangeAspect="1"/>
          </p:cNvPicPr>
          <p:nvPr>
            <p:ph sz="quarter" idx="12"/>
          </p:nvPr>
        </p:nvPicPr>
        <p:blipFill>
          <a:blip r:embed="rId3"/>
          <a:stretch>
            <a:fillRect/>
          </a:stretch>
        </p:blipFill>
        <p:spPr>
          <a:xfrm>
            <a:off x="3158616" y="1435100"/>
            <a:ext cx="5874769" cy="5190635"/>
          </a:xfrm>
        </p:spPr>
      </p:pic>
    </p:spTree>
    <p:extLst>
      <p:ext uri="{BB962C8B-B14F-4D97-AF65-F5344CB8AC3E}">
        <p14:creationId xmlns:p14="http://schemas.microsoft.com/office/powerpoint/2010/main" val="13216197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Configuring Azure Key Vault to encrypt VM disks</a:t>
            </a:r>
          </a:p>
        </p:txBody>
      </p:sp>
      <p:sp>
        <p:nvSpPr>
          <p:cNvPr id="3" name="Text Placeholder 2">
            <a:extLst>
              <a:ext uri="{FF2B5EF4-FFF2-40B4-BE49-F238E27FC236}">
                <a16:creationId xmlns:a16="http://schemas.microsoft.com/office/drawing/2014/main" id="{DB393150-8F48-4426-9093-F270E16B6DB6}"/>
              </a:ext>
            </a:extLst>
          </p:cNvPr>
          <p:cNvSpPr>
            <a:spLocks noGrp="1"/>
          </p:cNvSpPr>
          <p:nvPr>
            <p:ph type="body" sz="quarter" idx="10"/>
          </p:nvPr>
        </p:nvSpPr>
        <p:spPr>
          <a:xfrm>
            <a:off x="584200" y="1435497"/>
            <a:ext cx="11018520" cy="3003899"/>
          </a:xfrm>
        </p:spPr>
        <p:txBody>
          <a:bodyPr/>
          <a:lstStyle/>
          <a:p>
            <a:r>
              <a:rPr lang="en-US" dirty="0">
                <a:latin typeface="+mn-lt"/>
              </a:rPr>
              <a:t>You must enable access to keys or secrets to make them available to the VM</a:t>
            </a:r>
          </a:p>
          <a:p>
            <a:r>
              <a:rPr lang="en-US" dirty="0">
                <a:latin typeface="+mn-lt"/>
              </a:rPr>
              <a:t>Granting access is done through </a:t>
            </a:r>
            <a:r>
              <a:rPr lang="en-US" b="1" dirty="0">
                <a:latin typeface="+mn-lt"/>
              </a:rPr>
              <a:t>policies</a:t>
            </a:r>
            <a:endParaRPr lang="en-US" dirty="0">
              <a:latin typeface="+mn-lt"/>
            </a:endParaRPr>
          </a:p>
          <a:p>
            <a:r>
              <a:rPr lang="en-US" dirty="0">
                <a:latin typeface="+mn-lt"/>
              </a:rPr>
              <a:t>There are three policies that you can enable:</a:t>
            </a:r>
          </a:p>
          <a:p>
            <a:pPr lvl="1"/>
            <a:r>
              <a:rPr lang="en-US" b="1" dirty="0"/>
              <a:t>Disk</a:t>
            </a:r>
            <a:r>
              <a:rPr lang="en-US" dirty="0"/>
              <a:t> </a:t>
            </a:r>
            <a:r>
              <a:rPr lang="en-US" b="1" dirty="0"/>
              <a:t>Encryption</a:t>
            </a:r>
            <a:r>
              <a:rPr lang="en-US" dirty="0"/>
              <a:t> – Required for Azure Disk Encryption</a:t>
            </a:r>
          </a:p>
          <a:p>
            <a:pPr lvl="1"/>
            <a:r>
              <a:rPr lang="en-US" b="1" dirty="0"/>
              <a:t>Deployment</a:t>
            </a:r>
            <a:r>
              <a:rPr lang="en-US" dirty="0"/>
              <a:t> – Access secrets during deployment</a:t>
            </a:r>
          </a:p>
          <a:p>
            <a:pPr lvl="1"/>
            <a:r>
              <a:rPr lang="en-US" b="1" dirty="0"/>
              <a:t>Template Deployment </a:t>
            </a:r>
            <a:r>
              <a:rPr lang="en-US" dirty="0"/>
              <a:t>– Access secrets in Resource Manager templates</a:t>
            </a:r>
          </a:p>
        </p:txBody>
      </p:sp>
    </p:spTree>
    <p:extLst>
      <p:ext uri="{BB962C8B-B14F-4D97-AF65-F5344CB8AC3E}">
        <p14:creationId xmlns:p14="http://schemas.microsoft.com/office/powerpoint/2010/main" val="363705963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 by using Azure CLI</a:t>
            </a:r>
          </a:p>
        </p:txBody>
      </p:sp>
      <p:sp>
        <p:nvSpPr>
          <p:cNvPr id="4" name="Text Placeholder 3" descr="The sample code encrypts access to your key vault.">
            <a:extLst>
              <a:ext uri="{FF2B5EF4-FFF2-40B4-BE49-F238E27FC236}">
                <a16:creationId xmlns:a16="http://schemas.microsoft.com/office/drawing/2014/main" id="{9A2BD412-BD2D-4957-B3FC-37EF6C4E03F5}"/>
              </a:ext>
            </a:extLst>
          </p:cNvPr>
          <p:cNvSpPr>
            <a:spLocks noGrp="1"/>
          </p:cNvSpPr>
          <p:nvPr>
            <p:ph type="body" sz="quarter" idx="10"/>
          </p:nvPr>
        </p:nvSpPr>
        <p:spPr>
          <a:xfrm>
            <a:off x="588263" y="1436688"/>
            <a:ext cx="11018520" cy="3654847"/>
          </a:xfrm>
        </p:spPr>
        <p:txBody>
          <a:bodyPr/>
          <a:lstStyle/>
          <a:p>
            <a:pPr>
              <a:spcBef>
                <a:spcPts val="300"/>
              </a:spcBef>
            </a:pPr>
            <a:r>
              <a:rPr lang="en-US" sz="2000" dirty="0" err="1">
                <a:solidFill>
                  <a:srgbClr val="0000FF"/>
                </a:solidFill>
              </a:rPr>
              <a:t>az</a:t>
            </a:r>
            <a:r>
              <a:rPr lang="en-US" sz="2000" dirty="0">
                <a:solidFill>
                  <a:srgbClr val="0000FF"/>
                </a:solidFill>
              </a:rPr>
              <a:t> </a:t>
            </a:r>
            <a:r>
              <a:rPr lang="en-US" sz="2000" dirty="0" err="1">
                <a:solidFill>
                  <a:srgbClr val="0000FF"/>
                </a:solidFill>
              </a:rPr>
              <a:t>keyvault</a:t>
            </a:r>
            <a:r>
              <a:rPr lang="en-US" sz="2000" dirty="0">
                <a:solidFill>
                  <a:srgbClr val="0000FF"/>
                </a:solidFill>
              </a:rPr>
              <a:t> update </a:t>
            </a:r>
            <a:r>
              <a:rPr lang="en-US" sz="2000" dirty="0">
                <a:solidFill>
                  <a:srgbClr val="001080"/>
                </a:solidFill>
              </a:rPr>
              <a:t>--name </a:t>
            </a:r>
            <a:r>
              <a:rPr lang="en-US" sz="2000" dirty="0">
                <a:solidFill>
                  <a:srgbClr val="A31515"/>
                </a:solidFill>
              </a:rPr>
              <a:t>&lt;</a:t>
            </a:r>
            <a:r>
              <a:rPr lang="en-US" sz="2000" dirty="0" err="1">
                <a:solidFill>
                  <a:srgbClr val="A31515"/>
                </a:solidFill>
              </a:rPr>
              <a:t>keyvault</a:t>
            </a:r>
            <a:r>
              <a:rPr lang="en-US" sz="2000" dirty="0">
                <a:solidFill>
                  <a:srgbClr val="A31515"/>
                </a:solidFill>
              </a:rPr>
              <a:t>-name&gt; </a:t>
            </a:r>
            <a:r>
              <a:rPr lang="en-US" sz="2000" dirty="0">
                <a:solidFill>
                  <a:srgbClr val="001080"/>
                </a:solidFill>
              </a:rPr>
              <a:t>--resource-group </a:t>
            </a:r>
            <a:r>
              <a:rPr lang="en-US" sz="2000" dirty="0">
                <a:solidFill>
                  <a:srgbClr val="A31515"/>
                </a:solidFill>
              </a:rPr>
              <a:t>&lt;resource-group&gt; </a:t>
            </a:r>
            <a:r>
              <a:rPr lang="en-US" sz="2000" dirty="0">
                <a:solidFill>
                  <a:srgbClr val="001080"/>
                </a:solidFill>
              </a:rPr>
              <a:t>--enabled-for-disk-encryption </a:t>
            </a:r>
            <a:r>
              <a:rPr lang="en-US" sz="2000" dirty="0">
                <a:solidFill>
                  <a:srgbClr val="A31515"/>
                </a:solidFill>
              </a:rPr>
              <a:t>"true"</a:t>
            </a:r>
            <a:endParaRPr lang="en-US" sz="2000" dirty="0">
              <a:solidFill>
                <a:srgbClr val="000000"/>
              </a:solidFill>
            </a:endParaRPr>
          </a:p>
          <a:p>
            <a:pPr>
              <a:spcBef>
                <a:spcPts val="300"/>
              </a:spcBef>
            </a:pPr>
            <a:br>
              <a:rPr lang="en-US" sz="2000" dirty="0">
                <a:solidFill>
                  <a:srgbClr val="000000"/>
                </a:solidFill>
              </a:rPr>
            </a:br>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encryption enable \</a:t>
            </a:r>
            <a:endParaRPr lang="en-US" sz="2000" dirty="0">
              <a:solidFill>
                <a:srgbClr val="000000"/>
              </a:solidFill>
            </a:endParaRPr>
          </a:p>
          <a:p>
            <a:pPr>
              <a:spcBef>
                <a:spcPts val="300"/>
              </a:spcBef>
            </a:pPr>
            <a:r>
              <a:rPr lang="en-US" sz="2000" dirty="0">
                <a:solidFill>
                  <a:srgbClr val="0000FF"/>
                </a:solidFill>
              </a:rPr>
              <a:t>    </a:t>
            </a:r>
            <a:r>
              <a:rPr lang="en-US" sz="2000" dirty="0">
                <a:solidFill>
                  <a:srgbClr val="001080"/>
                </a:solidFill>
              </a:rPr>
              <a:t>--resource-group </a:t>
            </a:r>
            <a:r>
              <a:rPr lang="en-US" sz="2000" dirty="0">
                <a:solidFill>
                  <a:srgbClr val="A31515"/>
                </a:solidFill>
              </a:rPr>
              <a:t>&lt;resource-group&gt; \</a:t>
            </a:r>
            <a:endParaRPr lang="en-US" sz="2000" dirty="0">
              <a:solidFill>
                <a:srgbClr val="000000"/>
              </a:solidFill>
            </a:endParaRPr>
          </a:p>
          <a:p>
            <a:pPr>
              <a:spcBef>
                <a:spcPts val="300"/>
              </a:spcBef>
            </a:pPr>
            <a:r>
              <a:rPr lang="en-US" sz="2000" dirty="0">
                <a:solidFill>
                  <a:srgbClr val="0000FF"/>
                </a:solidFill>
              </a:rPr>
              <a:t>    </a:t>
            </a:r>
            <a:r>
              <a:rPr lang="en-US" sz="2000" dirty="0">
                <a:solidFill>
                  <a:srgbClr val="001080"/>
                </a:solidFill>
              </a:rPr>
              <a:t>--name </a:t>
            </a:r>
            <a:r>
              <a:rPr lang="en-US" sz="2000" dirty="0">
                <a:solidFill>
                  <a:srgbClr val="A31515"/>
                </a:solidFill>
              </a:rPr>
              <a:t>&lt;</a:t>
            </a:r>
            <a:r>
              <a:rPr lang="en-US" sz="2000" dirty="0" err="1">
                <a:solidFill>
                  <a:srgbClr val="A31515"/>
                </a:solidFill>
              </a:rPr>
              <a:t>vm</a:t>
            </a:r>
            <a:r>
              <a:rPr lang="en-US" sz="2000" dirty="0">
                <a:solidFill>
                  <a:srgbClr val="A31515"/>
                </a:solidFill>
              </a:rPr>
              <a:t>-name&gt; \</a:t>
            </a:r>
            <a:endParaRPr lang="en-US" sz="2000" dirty="0">
              <a:solidFill>
                <a:srgbClr val="000000"/>
              </a:solidFill>
            </a:endParaRPr>
          </a:p>
          <a:p>
            <a:pPr>
              <a:spcBef>
                <a:spcPts val="300"/>
              </a:spcBef>
            </a:pPr>
            <a:r>
              <a:rPr lang="en-US" sz="2000" dirty="0">
                <a:solidFill>
                  <a:srgbClr val="0000FF"/>
                </a:solidFill>
              </a:rPr>
              <a:t>    </a:t>
            </a:r>
            <a:r>
              <a:rPr lang="en-US" sz="2000" dirty="0">
                <a:solidFill>
                  <a:srgbClr val="001080"/>
                </a:solidFill>
              </a:rPr>
              <a:t>--disk-encryption-</a:t>
            </a:r>
            <a:r>
              <a:rPr lang="en-US" sz="2000" dirty="0" err="1">
                <a:solidFill>
                  <a:srgbClr val="001080"/>
                </a:solidFill>
              </a:rPr>
              <a:t>keyvault</a:t>
            </a:r>
            <a:r>
              <a:rPr lang="en-US" sz="2000" dirty="0">
                <a:solidFill>
                  <a:srgbClr val="001080"/>
                </a:solidFill>
              </a:rPr>
              <a:t> </a:t>
            </a:r>
            <a:r>
              <a:rPr lang="en-US" sz="2000" dirty="0">
                <a:solidFill>
                  <a:srgbClr val="A31515"/>
                </a:solidFill>
              </a:rPr>
              <a:t>&lt;</a:t>
            </a:r>
            <a:r>
              <a:rPr lang="en-US" sz="2000" dirty="0" err="1">
                <a:solidFill>
                  <a:srgbClr val="A31515"/>
                </a:solidFill>
              </a:rPr>
              <a:t>keyvault</a:t>
            </a:r>
            <a:r>
              <a:rPr lang="en-US" sz="2000" dirty="0">
                <a:solidFill>
                  <a:srgbClr val="A31515"/>
                </a:solidFill>
              </a:rPr>
              <a:t>-name&gt; \</a:t>
            </a:r>
            <a:endParaRPr lang="en-US" sz="2000" dirty="0">
              <a:solidFill>
                <a:srgbClr val="000000"/>
              </a:solidFill>
            </a:endParaRPr>
          </a:p>
          <a:p>
            <a:pPr>
              <a:spcBef>
                <a:spcPts val="300"/>
              </a:spcBef>
            </a:pPr>
            <a:r>
              <a:rPr lang="en-US" sz="2000" dirty="0">
                <a:solidFill>
                  <a:srgbClr val="0000FF"/>
                </a:solidFill>
              </a:rPr>
              <a:t>    </a:t>
            </a:r>
            <a:r>
              <a:rPr lang="en-US" sz="2000" dirty="0">
                <a:solidFill>
                  <a:srgbClr val="001080"/>
                </a:solidFill>
              </a:rPr>
              <a:t>--volume-type </a:t>
            </a:r>
            <a:r>
              <a:rPr lang="en-US" sz="2000" dirty="0">
                <a:solidFill>
                  <a:srgbClr val="A31515"/>
                </a:solidFill>
              </a:rPr>
              <a:t>[all | </a:t>
            </a:r>
            <a:r>
              <a:rPr lang="en-US" sz="2000" dirty="0" err="1">
                <a:solidFill>
                  <a:srgbClr val="A31515"/>
                </a:solidFill>
              </a:rPr>
              <a:t>os</a:t>
            </a:r>
            <a:r>
              <a:rPr lang="en-US" sz="2000" dirty="0">
                <a:solidFill>
                  <a:srgbClr val="A31515"/>
                </a:solidFill>
              </a:rPr>
              <a:t> | data] \</a:t>
            </a:r>
            <a:endParaRPr lang="en-US" sz="2000" dirty="0">
              <a:solidFill>
                <a:srgbClr val="000000"/>
              </a:solidFill>
            </a:endParaRPr>
          </a:p>
          <a:p>
            <a:pPr>
              <a:spcBef>
                <a:spcPts val="300"/>
              </a:spcBef>
            </a:pPr>
            <a:r>
              <a:rPr lang="en-US" sz="2000" dirty="0">
                <a:solidFill>
                  <a:srgbClr val="0000FF"/>
                </a:solidFill>
              </a:rPr>
              <a:t>    </a:t>
            </a:r>
            <a:r>
              <a:rPr lang="en-US" sz="2000" dirty="0">
                <a:solidFill>
                  <a:srgbClr val="001080"/>
                </a:solidFill>
              </a:rPr>
              <a:t>--</a:t>
            </a:r>
            <a:r>
              <a:rPr lang="en-US" sz="2000" dirty="0" err="1">
                <a:solidFill>
                  <a:srgbClr val="001080"/>
                </a:solidFill>
              </a:rPr>
              <a:t>skipvmbackup</a:t>
            </a:r>
            <a:endParaRPr lang="en-US" sz="2000" dirty="0">
              <a:solidFill>
                <a:srgbClr val="000000"/>
              </a:solidFill>
            </a:endParaRPr>
          </a:p>
          <a:p>
            <a:pPr>
              <a:spcBef>
                <a:spcPts val="300"/>
              </a:spcBef>
            </a:pPr>
            <a:br>
              <a:rPr lang="en-US" sz="2000" dirty="0">
                <a:solidFill>
                  <a:srgbClr val="000000"/>
                </a:solidFill>
              </a:rPr>
            </a:br>
            <a:r>
              <a:rPr lang="en-US" sz="2000" dirty="0" err="1">
                <a:solidFill>
                  <a:srgbClr val="0000FF"/>
                </a:solidFill>
              </a:rPr>
              <a:t>az</a:t>
            </a:r>
            <a:r>
              <a:rPr lang="en-US" sz="2000" dirty="0">
                <a:solidFill>
                  <a:srgbClr val="0000FF"/>
                </a:solidFill>
              </a:rPr>
              <a:t> </a:t>
            </a:r>
            <a:r>
              <a:rPr lang="en-US" sz="2000" dirty="0" err="1">
                <a:solidFill>
                  <a:srgbClr val="0000FF"/>
                </a:solidFill>
              </a:rPr>
              <a:t>vm</a:t>
            </a:r>
            <a:r>
              <a:rPr lang="en-US" sz="2000" dirty="0">
                <a:solidFill>
                  <a:srgbClr val="0000FF"/>
                </a:solidFill>
              </a:rPr>
              <a:t> encryption show </a:t>
            </a:r>
            <a:r>
              <a:rPr lang="en-US" sz="2000" dirty="0">
                <a:solidFill>
                  <a:srgbClr val="001080"/>
                </a:solidFill>
              </a:rPr>
              <a:t>--resource-group </a:t>
            </a:r>
            <a:r>
              <a:rPr lang="en-US" sz="2000" dirty="0">
                <a:solidFill>
                  <a:srgbClr val="A31515"/>
                </a:solidFill>
              </a:rPr>
              <a:t>&lt;resource-group&gt; </a:t>
            </a:r>
            <a:r>
              <a:rPr lang="en-US" sz="2000" dirty="0">
                <a:solidFill>
                  <a:srgbClr val="001080"/>
                </a:solidFill>
              </a:rPr>
              <a:t>--name </a:t>
            </a:r>
            <a:r>
              <a:rPr lang="en-US" sz="2000" dirty="0">
                <a:solidFill>
                  <a:srgbClr val="A31515"/>
                </a:solidFill>
              </a:rPr>
              <a:t>&lt;</a:t>
            </a:r>
            <a:r>
              <a:rPr lang="en-US" sz="2000" dirty="0" err="1">
                <a:solidFill>
                  <a:srgbClr val="A31515"/>
                </a:solidFill>
              </a:rPr>
              <a:t>vm</a:t>
            </a:r>
            <a:r>
              <a:rPr lang="en-US" sz="2000" dirty="0">
                <a:solidFill>
                  <a:srgbClr val="A31515"/>
                </a:solidFill>
              </a:rPr>
              <a:t>-name&gt;</a:t>
            </a:r>
            <a:endParaRPr lang="en-US" sz="2000" dirty="0">
              <a:solidFill>
                <a:srgbClr val="000000"/>
              </a:solidFill>
            </a:endParaRPr>
          </a:p>
        </p:txBody>
      </p:sp>
    </p:spTree>
    <p:extLst>
      <p:ext uri="{BB962C8B-B14F-4D97-AF65-F5344CB8AC3E}">
        <p14:creationId xmlns:p14="http://schemas.microsoft.com/office/powerpoint/2010/main" val="39845476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 by using PowerShell</a:t>
            </a:r>
          </a:p>
        </p:txBody>
      </p:sp>
      <p:sp>
        <p:nvSpPr>
          <p:cNvPr id="4" name="Text Placeholder 3" descr="The sample code encrypts access to your key vault.">
            <a:extLst>
              <a:ext uri="{FF2B5EF4-FFF2-40B4-BE49-F238E27FC236}">
                <a16:creationId xmlns:a16="http://schemas.microsoft.com/office/drawing/2014/main" id="{9A2BD412-BD2D-4957-B3FC-37EF6C4E03F5}"/>
              </a:ext>
            </a:extLst>
          </p:cNvPr>
          <p:cNvSpPr>
            <a:spLocks noGrp="1"/>
          </p:cNvSpPr>
          <p:nvPr>
            <p:ph type="body" sz="quarter" idx="10"/>
          </p:nvPr>
        </p:nvSpPr>
        <p:spPr>
          <a:xfrm>
            <a:off x="588263" y="1436688"/>
            <a:ext cx="11018520" cy="4924425"/>
          </a:xfrm>
        </p:spPr>
        <p:txBody>
          <a:bodyPr/>
          <a:lstStyle/>
          <a:p>
            <a:r>
              <a:rPr lang="en-US" sz="2000" dirty="0">
                <a:solidFill>
                  <a:srgbClr val="795E26"/>
                </a:solidFill>
              </a:rPr>
              <a:t>Set-</a:t>
            </a:r>
            <a:r>
              <a:rPr lang="en-US" sz="2000" dirty="0" err="1">
                <a:solidFill>
                  <a:srgbClr val="795E26"/>
                </a:solidFill>
              </a:rPr>
              <a:t>AzKeyVaultAccessPolicy</a:t>
            </a:r>
            <a:r>
              <a:rPr lang="en-US" sz="2000" dirty="0">
                <a:solidFill>
                  <a:srgbClr val="000000"/>
                </a:solidFill>
              </a:rPr>
              <a:t> -</a:t>
            </a:r>
            <a:r>
              <a:rPr lang="en-US" sz="2000" dirty="0" err="1">
                <a:solidFill>
                  <a:srgbClr val="000000"/>
                </a:solidFill>
              </a:rPr>
              <a:t>VaultName</a:t>
            </a:r>
            <a:r>
              <a:rPr lang="en-US" sz="2000" dirty="0">
                <a:solidFill>
                  <a:srgbClr val="000000"/>
                </a:solidFill>
              </a:rPr>
              <a:t> &lt;</a:t>
            </a:r>
            <a:r>
              <a:rPr lang="en-US" sz="2000" dirty="0" err="1">
                <a:solidFill>
                  <a:srgbClr val="000000"/>
                </a:solidFill>
              </a:rPr>
              <a:t>keyvault</a:t>
            </a:r>
            <a:r>
              <a:rPr lang="en-US" sz="2000" dirty="0">
                <a:solidFill>
                  <a:srgbClr val="000000"/>
                </a:solidFill>
              </a:rPr>
              <a:t>-name&gt; -</a:t>
            </a:r>
            <a:r>
              <a:rPr lang="en-US" sz="2000" dirty="0" err="1">
                <a:solidFill>
                  <a:srgbClr val="000000"/>
                </a:solidFill>
              </a:rPr>
              <a:t>ResourceGroupName</a:t>
            </a:r>
            <a:r>
              <a:rPr lang="en-US" sz="2000" dirty="0">
                <a:solidFill>
                  <a:srgbClr val="000000"/>
                </a:solidFill>
              </a:rPr>
              <a:t> &lt;resource-group&gt; -</a:t>
            </a:r>
            <a:r>
              <a:rPr lang="en-US" sz="2000" dirty="0" err="1">
                <a:solidFill>
                  <a:srgbClr val="000000"/>
                </a:solidFill>
              </a:rPr>
              <a:t>EnabledForDiskEncryption</a:t>
            </a:r>
            <a:endParaRPr lang="en-US" sz="2000" dirty="0">
              <a:solidFill>
                <a:srgbClr val="000000"/>
              </a:solidFill>
            </a:endParaRPr>
          </a:p>
          <a:p>
            <a:br>
              <a:rPr lang="en-US" sz="2000" dirty="0">
                <a:solidFill>
                  <a:srgbClr val="000000"/>
                </a:solidFill>
              </a:rPr>
            </a:br>
            <a:r>
              <a:rPr lang="en-US" sz="2000" dirty="0">
                <a:solidFill>
                  <a:srgbClr val="795E26"/>
                </a:solidFill>
              </a:rPr>
              <a:t>Set-</a:t>
            </a:r>
            <a:r>
              <a:rPr lang="en-US" sz="2000" dirty="0" err="1">
                <a:solidFill>
                  <a:srgbClr val="795E26"/>
                </a:solidFill>
              </a:rPr>
              <a:t>AzVmDiskEncryptionExtension</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&lt;resource-group&gt; `</a:t>
            </a:r>
          </a:p>
          <a:p>
            <a:r>
              <a:rPr lang="en-US" sz="2000" dirty="0">
                <a:solidFill>
                  <a:srgbClr val="000000"/>
                </a:solidFill>
              </a:rPr>
              <a:t>    -</a:t>
            </a:r>
            <a:r>
              <a:rPr lang="en-US" sz="2000" dirty="0" err="1">
                <a:solidFill>
                  <a:srgbClr val="000000"/>
                </a:solidFill>
              </a:rPr>
              <a:t>VMName</a:t>
            </a:r>
            <a:r>
              <a:rPr lang="en-US" sz="2000" dirty="0">
                <a:solidFill>
                  <a:srgbClr val="000000"/>
                </a:solidFill>
              </a:rPr>
              <a:t> &lt;</a:t>
            </a:r>
            <a:r>
              <a:rPr lang="en-US" sz="2000" dirty="0" err="1">
                <a:solidFill>
                  <a:srgbClr val="000000"/>
                </a:solidFill>
              </a:rPr>
              <a:t>vm</a:t>
            </a:r>
            <a:r>
              <a:rPr lang="en-US" sz="2000" dirty="0">
                <a:solidFill>
                  <a:srgbClr val="000000"/>
                </a:solidFill>
              </a:rPr>
              <a:t>-name&gt; `</a:t>
            </a:r>
          </a:p>
          <a:p>
            <a:r>
              <a:rPr lang="en-US" sz="2000" dirty="0">
                <a:solidFill>
                  <a:srgbClr val="000000"/>
                </a:solidFill>
              </a:rPr>
              <a:t>    -</a:t>
            </a:r>
            <a:r>
              <a:rPr lang="en-US" sz="2000" dirty="0" err="1">
                <a:solidFill>
                  <a:srgbClr val="000000"/>
                </a:solidFill>
              </a:rPr>
              <a:t>VolumeType</a:t>
            </a:r>
            <a:r>
              <a:rPr lang="en-US" sz="2000" dirty="0">
                <a:solidFill>
                  <a:srgbClr val="000000"/>
                </a:solidFill>
              </a:rPr>
              <a:t> [</a:t>
            </a:r>
            <a:r>
              <a:rPr lang="en-US" sz="2000" dirty="0">
                <a:solidFill>
                  <a:srgbClr val="0000FF"/>
                </a:solidFill>
              </a:rPr>
              <a:t>All</a:t>
            </a:r>
            <a:r>
              <a:rPr lang="en-US" sz="2000" dirty="0">
                <a:solidFill>
                  <a:srgbClr val="000000"/>
                </a:solidFill>
              </a:rPr>
              <a:t> | </a:t>
            </a:r>
            <a:r>
              <a:rPr lang="en-US" sz="2000" dirty="0">
                <a:solidFill>
                  <a:srgbClr val="0000FF"/>
                </a:solidFill>
              </a:rPr>
              <a:t>OS</a:t>
            </a:r>
            <a:r>
              <a:rPr lang="en-US" sz="2000" dirty="0">
                <a:solidFill>
                  <a:srgbClr val="000000"/>
                </a:solidFill>
              </a:rPr>
              <a:t> | </a:t>
            </a:r>
            <a:r>
              <a:rPr lang="en-US" sz="2000" dirty="0">
                <a:solidFill>
                  <a:srgbClr val="0000FF"/>
                </a:solidFill>
              </a:rPr>
              <a:t>Data</a:t>
            </a:r>
            <a:r>
              <a:rPr lang="en-US" sz="2000" dirty="0">
                <a:solidFill>
                  <a:srgbClr val="000000"/>
                </a:solidFill>
              </a:rPr>
              <a:t>]</a:t>
            </a:r>
          </a:p>
          <a:p>
            <a:r>
              <a:rPr lang="en-US" sz="2000" dirty="0">
                <a:solidFill>
                  <a:srgbClr val="000000"/>
                </a:solidFill>
              </a:rPr>
              <a:t>    -</a:t>
            </a:r>
            <a:r>
              <a:rPr lang="en-US" sz="2000" dirty="0" err="1">
                <a:solidFill>
                  <a:srgbClr val="000000"/>
                </a:solidFill>
              </a:rPr>
              <a:t>DiskEncryptionKeyVaultId</a:t>
            </a:r>
            <a:r>
              <a:rPr lang="en-US" sz="2000" dirty="0">
                <a:solidFill>
                  <a:srgbClr val="000000"/>
                </a:solidFill>
              </a:rPr>
              <a:t> &lt;</a:t>
            </a:r>
            <a:r>
              <a:rPr lang="en-US" sz="2000" dirty="0" err="1">
                <a:solidFill>
                  <a:srgbClr val="000000"/>
                </a:solidFill>
              </a:rPr>
              <a:t>keyVault.ResourceId</a:t>
            </a:r>
            <a:r>
              <a:rPr lang="en-US" sz="2000" dirty="0">
                <a:solidFill>
                  <a:srgbClr val="000000"/>
                </a:solidFill>
              </a:rPr>
              <a:t>&gt; `</a:t>
            </a:r>
          </a:p>
          <a:p>
            <a:r>
              <a:rPr lang="en-US" sz="2000" dirty="0">
                <a:solidFill>
                  <a:srgbClr val="000000"/>
                </a:solidFill>
              </a:rPr>
              <a:t>    -</a:t>
            </a:r>
            <a:r>
              <a:rPr lang="en-US" sz="2000" dirty="0" err="1">
                <a:solidFill>
                  <a:srgbClr val="000000"/>
                </a:solidFill>
              </a:rPr>
              <a:t>DiskEncryptionKeyVaultUrl</a:t>
            </a:r>
            <a:r>
              <a:rPr lang="en-US" sz="2000" dirty="0">
                <a:solidFill>
                  <a:srgbClr val="000000"/>
                </a:solidFill>
              </a:rPr>
              <a:t> &lt;</a:t>
            </a:r>
            <a:r>
              <a:rPr lang="en-US" sz="2000" dirty="0" err="1">
                <a:solidFill>
                  <a:srgbClr val="000000"/>
                </a:solidFill>
              </a:rPr>
              <a:t>keyVault.VaultUri</a:t>
            </a:r>
            <a:r>
              <a:rPr lang="en-US" sz="2000" dirty="0">
                <a:solidFill>
                  <a:srgbClr val="000000"/>
                </a:solidFill>
              </a:rPr>
              <a:t>&gt; `</a:t>
            </a:r>
          </a:p>
          <a:p>
            <a:r>
              <a:rPr lang="en-US" sz="2000" dirty="0">
                <a:solidFill>
                  <a:srgbClr val="000000"/>
                </a:solidFill>
              </a:rPr>
              <a:t>    -</a:t>
            </a:r>
            <a:r>
              <a:rPr lang="en-US" sz="2000" dirty="0" err="1">
                <a:solidFill>
                  <a:srgbClr val="000000"/>
                </a:solidFill>
              </a:rPr>
              <a:t>SkipVmBackup</a:t>
            </a:r>
            <a:endParaRPr lang="en-US" sz="2000" dirty="0">
              <a:solidFill>
                <a:srgbClr val="000000"/>
              </a:solidFill>
            </a:endParaRPr>
          </a:p>
          <a:p>
            <a:br>
              <a:rPr lang="en-US" sz="2000" dirty="0">
                <a:solidFill>
                  <a:srgbClr val="000000"/>
                </a:solidFill>
              </a:rPr>
            </a:br>
            <a:r>
              <a:rPr lang="en-US" sz="2000" dirty="0">
                <a:solidFill>
                  <a:srgbClr val="795E26"/>
                </a:solidFill>
              </a:rPr>
              <a:t>Get-</a:t>
            </a:r>
            <a:r>
              <a:rPr lang="en-US" sz="2000" dirty="0" err="1">
                <a:solidFill>
                  <a:srgbClr val="795E26"/>
                </a:solidFill>
              </a:rPr>
              <a:t>AzVmDiskEncryptionStatus</a:t>
            </a:r>
            <a:r>
              <a:rPr lang="en-US" sz="2000" dirty="0">
                <a:solidFill>
                  <a:srgbClr val="000000"/>
                </a:solidFill>
              </a:rPr>
              <a:t> `</a:t>
            </a:r>
          </a:p>
          <a:p>
            <a:r>
              <a:rPr lang="en-US" sz="2000" dirty="0">
                <a:solidFill>
                  <a:srgbClr val="000000"/>
                </a:solidFill>
              </a:rPr>
              <a:t>    -</a:t>
            </a:r>
            <a:r>
              <a:rPr lang="en-US" sz="2000" dirty="0" err="1">
                <a:solidFill>
                  <a:srgbClr val="000000"/>
                </a:solidFill>
              </a:rPr>
              <a:t>ResourceGroupName</a:t>
            </a:r>
            <a:r>
              <a:rPr lang="en-US" sz="2000" dirty="0">
                <a:solidFill>
                  <a:srgbClr val="000000"/>
                </a:solidFill>
              </a:rPr>
              <a:t> &lt;resource-group&gt; `</a:t>
            </a:r>
          </a:p>
          <a:p>
            <a:r>
              <a:rPr lang="en-US" sz="2000" dirty="0">
                <a:solidFill>
                  <a:srgbClr val="000000"/>
                </a:solidFill>
              </a:rPr>
              <a:t>    -</a:t>
            </a:r>
            <a:r>
              <a:rPr lang="en-US" sz="2000" dirty="0" err="1">
                <a:solidFill>
                  <a:srgbClr val="000000"/>
                </a:solidFill>
              </a:rPr>
              <a:t>VMName</a:t>
            </a:r>
            <a:r>
              <a:rPr lang="en-US" sz="2000" dirty="0">
                <a:solidFill>
                  <a:srgbClr val="000000"/>
                </a:solidFill>
              </a:rPr>
              <a:t> &lt;</a:t>
            </a:r>
            <a:r>
              <a:rPr lang="en-US" sz="2000" dirty="0" err="1">
                <a:solidFill>
                  <a:srgbClr val="000000"/>
                </a:solidFill>
              </a:rPr>
              <a:t>vm</a:t>
            </a:r>
            <a:r>
              <a:rPr lang="en-US" sz="2000" dirty="0">
                <a:solidFill>
                  <a:srgbClr val="000000"/>
                </a:solidFill>
              </a:rPr>
              <a:t>-name&gt;</a:t>
            </a:r>
          </a:p>
        </p:txBody>
      </p:sp>
    </p:spTree>
    <p:extLst>
      <p:ext uri="{BB962C8B-B14F-4D97-AF65-F5344CB8AC3E}">
        <p14:creationId xmlns:p14="http://schemas.microsoft.com/office/powerpoint/2010/main" val="12630411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310D8-F52C-437B-9EC3-DB765F6BE1BC}"/>
              </a:ext>
            </a:extLst>
          </p:cNvPr>
          <p:cNvSpPr>
            <a:spLocks noGrp="1"/>
          </p:cNvSpPr>
          <p:nvPr>
            <p:ph type="title"/>
          </p:nvPr>
        </p:nvSpPr>
        <p:spPr/>
        <p:txBody>
          <a:bodyPr/>
          <a:lstStyle/>
          <a:p>
            <a:r>
              <a:rPr lang="en-US" dirty="0"/>
              <a:t>Demo: Encrypt existing VM disks</a:t>
            </a:r>
          </a:p>
        </p:txBody>
      </p:sp>
      <p:sp>
        <p:nvSpPr>
          <p:cNvPr id="5" name="Text Placeholder 4">
            <a:extLst>
              <a:ext uri="{FF2B5EF4-FFF2-40B4-BE49-F238E27FC236}">
                <a16:creationId xmlns:a16="http://schemas.microsoft.com/office/drawing/2014/main" id="{1A50E2FB-CB93-4C84-ABB1-ECFA2A84221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7394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Provision VMs</a:t>
            </a:r>
          </a:p>
          <a:p>
            <a:pPr marL="342900" indent="-342900">
              <a:buFont typeface="Arial" panose="020B0604020202020204" pitchFamily="34" charset="0"/>
              <a:buChar char="•"/>
            </a:pPr>
            <a:r>
              <a:rPr lang="en-US" dirty="0"/>
              <a:t>Configure VMs</a:t>
            </a:r>
          </a:p>
          <a:p>
            <a:pPr marL="342900" indent="-342900">
              <a:buFont typeface="Arial" panose="020B0604020202020204" pitchFamily="34" charset="0"/>
              <a:buChar char="•"/>
            </a:pPr>
            <a:r>
              <a:rPr lang="en-US" dirty="0"/>
              <a:t>Create Azure Resource Manager templates</a:t>
            </a:r>
          </a:p>
          <a:p>
            <a:pPr marL="342900" indent="-342900">
              <a:buFont typeface="Arial" panose="020B0604020202020204" pitchFamily="34" charset="0"/>
              <a:buChar char="•"/>
            </a:pPr>
            <a:r>
              <a:rPr lang="en-US" dirty="0"/>
              <a:t>Configure Azure Disk Encryption for VMs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 (continued)</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430887"/>
          </a:xfrm>
        </p:spPr>
        <p:txBody>
          <a:bodyPr/>
          <a:lstStyle/>
          <a:p>
            <a:pPr marL="0" indent="0">
              <a:buNone/>
            </a:pPr>
            <a:r>
              <a:rPr lang="en-US" dirty="0">
                <a:latin typeface="+mn-lt"/>
              </a:rPr>
              <a:t>Current best practices for VM name choices:</a:t>
            </a:r>
          </a:p>
        </p:txBody>
      </p:sp>
      <p:graphicFrame>
        <p:nvGraphicFramePr>
          <p:cNvPr id="6" name="Table 5" descr="The table depicts the best practices for naming VMs. Columns are named: Element, Example, and Notes.">
            <a:extLst>
              <a:ext uri="{FF2B5EF4-FFF2-40B4-BE49-F238E27FC236}">
                <a16:creationId xmlns:a16="http://schemas.microsoft.com/office/drawing/2014/main" id="{531FCAD1-0B22-4664-9686-D0CCDBC2391F}"/>
              </a:ext>
            </a:extLst>
          </p:cNvPr>
          <p:cNvGraphicFramePr>
            <a:graphicFrameLocks noGrp="1"/>
          </p:cNvGraphicFramePr>
          <p:nvPr>
            <p:extLst>
              <p:ext uri="{D42A27DB-BD31-4B8C-83A1-F6EECF244321}">
                <p14:modId xmlns:p14="http://schemas.microsoft.com/office/powerpoint/2010/main" val="1183902367"/>
              </p:ext>
            </p:extLst>
          </p:nvPr>
        </p:nvGraphicFramePr>
        <p:xfrm>
          <a:off x="584200" y="2026981"/>
          <a:ext cx="11018520" cy="3332880"/>
        </p:xfrm>
        <a:graphic>
          <a:graphicData uri="http://schemas.openxmlformats.org/drawingml/2006/table">
            <a:tbl>
              <a:tblPr firstRow="1" firstCol="1">
                <a:tableStyleId>{7E9639D4-E3E2-4D34-9284-5A2195B3D0D7}</a:tableStyleId>
              </a:tblPr>
              <a:tblGrid>
                <a:gridCol w="2376357">
                  <a:extLst>
                    <a:ext uri="{9D8B030D-6E8A-4147-A177-3AD203B41FA5}">
                      <a16:colId xmlns:a16="http://schemas.microsoft.com/office/drawing/2014/main" val="4033693481"/>
                    </a:ext>
                  </a:extLst>
                </a:gridCol>
                <a:gridCol w="2998033">
                  <a:extLst>
                    <a:ext uri="{9D8B030D-6E8A-4147-A177-3AD203B41FA5}">
                      <a16:colId xmlns:a16="http://schemas.microsoft.com/office/drawing/2014/main" val="2774784895"/>
                    </a:ext>
                  </a:extLst>
                </a:gridCol>
                <a:gridCol w="5644130">
                  <a:extLst>
                    <a:ext uri="{9D8B030D-6E8A-4147-A177-3AD203B41FA5}">
                      <a16:colId xmlns:a16="http://schemas.microsoft.com/office/drawing/2014/main" val="3581128360"/>
                    </a:ext>
                  </a:extLst>
                </a:gridCol>
              </a:tblGrid>
              <a:tr h="0">
                <a:tc>
                  <a:txBody>
                    <a:bodyPr/>
                    <a:lstStyle/>
                    <a:p>
                      <a:pPr algn="l"/>
                      <a:r>
                        <a:rPr lang="en-US" sz="1800" dirty="0">
                          <a:effectLst/>
                        </a:rPr>
                        <a:t>Element</a:t>
                      </a:r>
                      <a:endParaRPr lang="en-US" sz="1800" b="1" dirty="0">
                        <a:effectLst/>
                      </a:endParaRP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Example</a:t>
                      </a:r>
                      <a:endParaRPr lang="en-US" sz="1800" b="1" dirty="0">
                        <a:effectLst/>
                      </a:endParaRP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Notes</a:t>
                      </a:r>
                      <a:endParaRPr lang="en-US" sz="1800" b="1" dirty="0">
                        <a:effectLst/>
                      </a:endParaRP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37340477"/>
                  </a:ext>
                </a:extLst>
              </a:tr>
              <a:tr h="296123">
                <a:tc>
                  <a:txBody>
                    <a:bodyPr/>
                    <a:lstStyle/>
                    <a:p>
                      <a:pPr algn="l"/>
                      <a:r>
                        <a:rPr lang="en-US" sz="1800" dirty="0">
                          <a:effectLst/>
                        </a:rPr>
                        <a:t>Environment</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dev, prod, QA</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environment for the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15217100"/>
                  </a:ext>
                </a:extLst>
              </a:tr>
              <a:tr h="296123">
                <a:tc>
                  <a:txBody>
                    <a:bodyPr/>
                    <a:lstStyle/>
                    <a:p>
                      <a:pPr algn="l"/>
                      <a:r>
                        <a:rPr lang="en-US" sz="1800" dirty="0">
                          <a:effectLst/>
                        </a:rPr>
                        <a:t>Location</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uw (US West), ue (US East)</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region into which the resource is deployed</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462943110"/>
                  </a:ext>
                </a:extLst>
              </a:tr>
              <a:tr h="429379">
                <a:tc>
                  <a:txBody>
                    <a:bodyPr/>
                    <a:lstStyle/>
                    <a:p>
                      <a:pPr algn="l"/>
                      <a:r>
                        <a:rPr lang="en-US" sz="1800" dirty="0">
                          <a:effectLst/>
                        </a:rPr>
                        <a:t>Instance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01, 02</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For resources that have more than one named instance (such as web servers)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238197285"/>
                  </a:ext>
                </a:extLst>
              </a:tr>
              <a:tr h="429379">
                <a:tc>
                  <a:txBody>
                    <a:bodyPr/>
                    <a:lstStyle/>
                    <a:p>
                      <a:pPr algn="l"/>
                      <a:r>
                        <a:rPr lang="en-US" sz="1800" dirty="0">
                          <a:effectLst/>
                        </a:rPr>
                        <a:t>Product or Service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service</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product, application, or service that the resource supports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415607717"/>
                  </a:ext>
                </a:extLst>
              </a:tr>
              <a:tr h="296123">
                <a:tc>
                  <a:txBody>
                    <a:bodyPr/>
                    <a:lstStyle/>
                    <a:p>
                      <a:pPr algn="l"/>
                      <a:r>
                        <a:rPr lang="en-US" sz="1800" dirty="0">
                          <a:effectLst/>
                        </a:rPr>
                        <a:t>Role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sql, web, messaging</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role of the associated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97865080"/>
                  </a:ext>
                </a:extLst>
              </a:tr>
            </a:tbl>
          </a:graphicData>
        </a:graphic>
      </p:graphicFrame>
    </p:spTree>
    <p:extLst>
      <p:ext uri="{BB962C8B-B14F-4D97-AF65-F5344CB8AC3E}">
        <p14:creationId xmlns:p14="http://schemas.microsoft.com/office/powerpoint/2010/main" val="37274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3717941"/>
          </a:xfrm>
        </p:spPr>
        <p:txBody>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extLst>
      <p:ext uri="{BB962C8B-B14F-4D97-AF65-F5344CB8AC3E}">
        <p14:creationId xmlns:p14="http://schemas.microsoft.com/office/powerpoint/2010/main" val="22090404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VM storage options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11018520" cy="2055947"/>
          </a:xfrm>
        </p:spPr>
        <p:txBody>
          <a:bodyPr/>
          <a:lstStyle/>
          <a:p>
            <a:r>
              <a:rPr lang="en-US" dirty="0">
                <a:latin typeface="+mn-lt"/>
              </a:rPr>
              <a:t>Virtual disks can be backed by either Standard or Premium Storage accounts</a:t>
            </a:r>
          </a:p>
          <a:p>
            <a:pPr lvl="1"/>
            <a:r>
              <a:rPr lang="en-US" dirty="0"/>
              <a:t>Azure Premium Storage leverages solid-state drives (SSDs) to enable high performance and low latency for VMs running I/O-intensive workloads</a:t>
            </a:r>
          </a:p>
          <a:p>
            <a:r>
              <a:rPr lang="en-US" dirty="0">
                <a:latin typeface="+mn-lt"/>
              </a:rPr>
              <a:t>You can choose either unmanaged disks or managed disks</a:t>
            </a:r>
            <a:endParaRPr lang="en-US" dirty="0"/>
          </a:p>
        </p:txBody>
      </p:sp>
    </p:spTree>
    <p:extLst>
      <p:ext uri="{BB962C8B-B14F-4D97-AF65-F5344CB8AC3E}">
        <p14:creationId xmlns:p14="http://schemas.microsoft.com/office/powerpoint/2010/main" val="2299544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Managed and unmanaged disks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5011928" cy="4271939"/>
          </a:xfrm>
        </p:spPr>
        <p:txBody>
          <a:bodyPr/>
          <a:lstStyle/>
          <a:p>
            <a:r>
              <a:rPr lang="en-US" dirty="0"/>
              <a:t>Managed disks</a:t>
            </a:r>
          </a:p>
          <a:p>
            <a:pPr lvl="1"/>
            <a:r>
              <a:rPr lang="en-US" dirty="0"/>
              <a:t>The Azure platform manages the disk and the backing storage</a:t>
            </a:r>
          </a:p>
          <a:p>
            <a:pPr lvl="1"/>
            <a:r>
              <a:rPr lang="en-US" dirty="0"/>
              <a:t>You don't have to worry about storage account limits and thresholds</a:t>
            </a:r>
          </a:p>
          <a:p>
            <a:r>
              <a:rPr lang="en-US" dirty="0"/>
              <a:t>Unmanaged disks</a:t>
            </a:r>
          </a:p>
          <a:p>
            <a:pPr lvl="1"/>
            <a:r>
              <a:rPr lang="en-US" dirty="0"/>
              <a:t>You manually create and manage virtual hard disks (VHDs) in your Storage account</a:t>
            </a:r>
          </a:p>
          <a:p>
            <a:pPr lvl="1"/>
            <a:r>
              <a:rPr lang="en-US" dirty="0"/>
              <a:t>You will need to consider account throughput and capacity limits when using this model</a:t>
            </a:r>
          </a:p>
        </p:txBody>
      </p:sp>
      <p:grpSp>
        <p:nvGrpSpPr>
          <p:cNvPr id="16" name="Group 15" descr="The diagram depicts unmanaged disks as the child resources of a storage account resource and the managed disks as independent resources.">
            <a:extLst>
              <a:ext uri="{FF2B5EF4-FFF2-40B4-BE49-F238E27FC236}">
                <a16:creationId xmlns:a16="http://schemas.microsoft.com/office/drawing/2014/main" id="{3ADC63E1-1C85-43DB-B70B-6A5E1E1242EC}"/>
              </a:ext>
            </a:extLst>
          </p:cNvPr>
          <p:cNvGrpSpPr/>
          <p:nvPr/>
        </p:nvGrpSpPr>
        <p:grpSpPr>
          <a:xfrm>
            <a:off x="6851737" y="1435100"/>
            <a:ext cx="4446740" cy="4469941"/>
            <a:chOff x="6851737" y="1435100"/>
            <a:chExt cx="4446740" cy="4469941"/>
          </a:xfrm>
        </p:grpSpPr>
        <p:sp>
          <p:nvSpPr>
            <p:cNvPr id="4" name="Double Bracket 3">
              <a:extLst>
                <a:ext uri="{FF2B5EF4-FFF2-40B4-BE49-F238E27FC236}">
                  <a16:creationId xmlns:a16="http://schemas.microsoft.com/office/drawing/2014/main" id="{58CE7007-9A39-4582-B148-0EDF53970501}"/>
                </a:ext>
              </a:extLst>
            </p:cNvPr>
            <p:cNvSpPr/>
            <p:nvPr/>
          </p:nvSpPr>
          <p:spPr bwMode="auto">
            <a:xfrm>
              <a:off x="6851737" y="1435100"/>
              <a:ext cx="4446740" cy="4469941"/>
            </a:xfrm>
            <a:prstGeom prst="bracketPair">
              <a:avLst>
                <a:gd name="adj" fmla="val 4775"/>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6B01AF65-481D-466C-8FA3-373C1DBB7A63}"/>
                </a:ext>
              </a:extLst>
            </p:cNvPr>
            <p:cNvSpPr/>
            <p:nvPr/>
          </p:nvSpPr>
          <p:spPr bwMode="auto">
            <a:xfrm>
              <a:off x="10464235" y="1747286"/>
              <a:ext cx="739619" cy="27509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0D46793-9475-494B-8991-7D5BAF0CD075}"/>
                </a:ext>
              </a:extLst>
            </p:cNvPr>
            <p:cNvSpPr txBox="1"/>
            <p:nvPr/>
          </p:nvSpPr>
          <p:spPr>
            <a:xfrm>
              <a:off x="7189940" y="1636532"/>
              <a:ext cx="1076192" cy="369332"/>
            </a:xfrm>
            <a:prstGeom prst="rect">
              <a:avLst/>
            </a:prstGeom>
            <a:noFill/>
          </p:spPr>
          <p:txBody>
            <a:bodyPr wrap="none" lIns="0" tIns="0" rIns="0" bIns="0" rtlCol="0">
              <a:spAutoFit/>
            </a:bodyPr>
            <a:lstStyle/>
            <a:p>
              <a:r>
                <a:rPr lang="en-US" sz="2400" dirty="0">
                  <a:latin typeface="+mj-lt"/>
                </a:rPr>
                <a:t>Storage</a:t>
              </a:r>
              <a:endParaRPr lang="en-IN" sz="2400" dirty="0" err="1">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925AE61E-820B-4BBF-9D74-9B5418D95104}"/>
                </a:ext>
              </a:extLst>
            </p:cNvPr>
            <p:cNvSpPr txBox="1"/>
            <p:nvPr/>
          </p:nvSpPr>
          <p:spPr>
            <a:xfrm rot="16200000">
              <a:off x="9760013" y="3486486"/>
              <a:ext cx="2224263" cy="369332"/>
            </a:xfrm>
            <a:prstGeom prst="rect">
              <a:avLst/>
            </a:prstGeom>
            <a:noFill/>
          </p:spPr>
          <p:txBody>
            <a:bodyPr wrap="none" lIns="0" tIns="0" rIns="0" bIns="0" rtlCol="0">
              <a:spAutoFit/>
            </a:bodyPr>
            <a:lstStyle/>
            <a:p>
              <a:r>
                <a:rPr lang="en-US" sz="2400" dirty="0">
                  <a:latin typeface="+mj-lt"/>
                </a:rPr>
                <a:t>Resource Group</a:t>
              </a:r>
              <a:endParaRPr lang="en-IN" sz="2400" dirty="0" err="1">
                <a:latin typeface="+mj-lt"/>
              </a:endParaRPr>
            </a:p>
          </p:txBody>
        </p:sp>
        <p:grpSp>
          <p:nvGrpSpPr>
            <p:cNvPr id="15" name="Group 14">
              <a:extLst>
                <a:ext uri="{FF2B5EF4-FFF2-40B4-BE49-F238E27FC236}">
                  <a16:creationId xmlns:a16="http://schemas.microsoft.com/office/drawing/2014/main" id="{987A2D2B-74B3-4149-B8B1-C580D84707AE}"/>
                </a:ext>
              </a:extLst>
            </p:cNvPr>
            <p:cNvGrpSpPr/>
            <p:nvPr/>
          </p:nvGrpSpPr>
          <p:grpSpPr>
            <a:xfrm>
              <a:off x="7361845" y="4449246"/>
              <a:ext cx="1105508" cy="1338407"/>
              <a:chOff x="7285645" y="4309546"/>
              <a:chExt cx="1105508" cy="1338407"/>
            </a:xfrm>
          </p:grpSpPr>
          <p:sp>
            <p:nvSpPr>
              <p:cNvPr id="10" name="TextBox 9">
                <a:extLst>
                  <a:ext uri="{FF2B5EF4-FFF2-40B4-BE49-F238E27FC236}">
                    <a16:creationId xmlns:a16="http://schemas.microsoft.com/office/drawing/2014/main" id="{D3040FBA-5657-43BC-8B5E-FD258E77AAA5}"/>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err="1">
                  <a:gradFill>
                    <a:gsLst>
                      <a:gs pos="2917">
                        <a:schemeClr val="tx1"/>
                      </a:gs>
                      <a:gs pos="30000">
                        <a:schemeClr val="tx1"/>
                      </a:gs>
                    </a:gsLst>
                    <a:lin ang="5400000" scaled="0"/>
                  </a:gradFill>
                  <a:latin typeface="+mj-lt"/>
                </a:endParaRPr>
              </a:p>
            </p:txBody>
          </p:sp>
          <p:pic>
            <p:nvPicPr>
              <p:cNvPr id="12" name="Picture 11">
                <a:extLst>
                  <a:ext uri="{FF2B5EF4-FFF2-40B4-BE49-F238E27FC236}">
                    <a16:creationId xmlns:a16="http://schemas.microsoft.com/office/drawing/2014/main" id="{8EC6DA39-3142-427D-8AAB-B6516A9E53B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70284" y="4627084"/>
                <a:ext cx="1020869" cy="1020869"/>
              </a:xfrm>
              <a:prstGeom prst="rect">
                <a:avLst/>
              </a:prstGeom>
            </p:spPr>
          </p:pic>
        </p:grpSp>
        <p:pic>
          <p:nvPicPr>
            <p:cNvPr id="31" name="Picture 30" descr="A picture containing furniture, table&#10;&#10;Description automatically generated">
              <a:extLst>
                <a:ext uri="{FF2B5EF4-FFF2-40B4-BE49-F238E27FC236}">
                  <a16:creationId xmlns:a16="http://schemas.microsoft.com/office/drawing/2014/main" id="{5E09D43B-B5B3-4B76-8C0A-17AFEC374509}"/>
                </a:ext>
              </a:extLst>
            </p:cNvPr>
            <p:cNvPicPr>
              <a:picLocks noChangeAspect="1"/>
            </p:cNvPicPr>
            <p:nvPr/>
          </p:nvPicPr>
          <p:blipFill>
            <a:blip r:embed="rId5"/>
            <a:stretch>
              <a:fillRect/>
            </a:stretch>
          </p:blipFill>
          <p:spPr>
            <a:xfrm>
              <a:off x="10575267" y="1880983"/>
              <a:ext cx="517554" cy="517554"/>
            </a:xfrm>
            <a:prstGeom prst="rect">
              <a:avLst/>
            </a:prstGeom>
          </p:spPr>
        </p:pic>
        <p:grpSp>
          <p:nvGrpSpPr>
            <p:cNvPr id="22" name="Group 21">
              <a:extLst>
                <a:ext uri="{FF2B5EF4-FFF2-40B4-BE49-F238E27FC236}">
                  <a16:creationId xmlns:a16="http://schemas.microsoft.com/office/drawing/2014/main" id="{EA944EC4-1695-4988-A683-9DE4E65C3DEC}"/>
                </a:ext>
              </a:extLst>
            </p:cNvPr>
            <p:cNvGrpSpPr/>
            <p:nvPr/>
          </p:nvGrpSpPr>
          <p:grpSpPr>
            <a:xfrm>
              <a:off x="9075121" y="4447410"/>
              <a:ext cx="1105508" cy="1338407"/>
              <a:chOff x="7285645" y="4309546"/>
              <a:chExt cx="1105508" cy="1338407"/>
            </a:xfrm>
          </p:grpSpPr>
          <p:sp>
            <p:nvSpPr>
              <p:cNvPr id="23" name="TextBox 22">
                <a:extLst>
                  <a:ext uri="{FF2B5EF4-FFF2-40B4-BE49-F238E27FC236}">
                    <a16:creationId xmlns:a16="http://schemas.microsoft.com/office/drawing/2014/main" id="{5AFE661E-5D43-48BD-85F5-1A3DC6F3988F}"/>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err="1">
                  <a:gradFill>
                    <a:gsLst>
                      <a:gs pos="2917">
                        <a:schemeClr val="tx1"/>
                      </a:gs>
                      <a:gs pos="30000">
                        <a:schemeClr val="tx1"/>
                      </a:gs>
                    </a:gsLst>
                    <a:lin ang="5400000" scaled="0"/>
                  </a:gradFill>
                  <a:latin typeface="+mj-lt"/>
                </a:endParaRPr>
              </a:p>
            </p:txBody>
          </p:sp>
          <p:pic>
            <p:nvPicPr>
              <p:cNvPr id="24" name="Picture 23">
                <a:extLst>
                  <a:ext uri="{FF2B5EF4-FFF2-40B4-BE49-F238E27FC236}">
                    <a16:creationId xmlns:a16="http://schemas.microsoft.com/office/drawing/2014/main" id="{09D5C8F1-F0D7-4D39-B399-223D64A9855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70284" y="4627084"/>
                <a:ext cx="1020869" cy="1020869"/>
              </a:xfrm>
              <a:prstGeom prst="rect">
                <a:avLst/>
              </a:prstGeom>
            </p:spPr>
          </p:pic>
        </p:grpSp>
        <p:grpSp>
          <p:nvGrpSpPr>
            <p:cNvPr id="19" name="Group 18">
              <a:extLst>
                <a:ext uri="{FF2B5EF4-FFF2-40B4-BE49-F238E27FC236}">
                  <a16:creationId xmlns:a16="http://schemas.microsoft.com/office/drawing/2014/main" id="{422A65B6-7A6C-49A3-896C-B6361E0B3F8A}"/>
                </a:ext>
              </a:extLst>
            </p:cNvPr>
            <p:cNvGrpSpPr/>
            <p:nvPr/>
          </p:nvGrpSpPr>
          <p:grpSpPr>
            <a:xfrm>
              <a:off x="7189939" y="2081929"/>
              <a:ext cx="3221001" cy="2016345"/>
              <a:chOff x="7189939" y="2081929"/>
              <a:chExt cx="3221001" cy="2016345"/>
            </a:xfrm>
          </p:grpSpPr>
          <p:sp>
            <p:nvSpPr>
              <p:cNvPr id="5" name="Rectangle: Rounded Corners 4">
                <a:extLst>
                  <a:ext uri="{FF2B5EF4-FFF2-40B4-BE49-F238E27FC236}">
                    <a16:creationId xmlns:a16="http://schemas.microsoft.com/office/drawing/2014/main" id="{6942F7B2-FE96-4E47-AAB5-5A89A7B8CB98}"/>
                  </a:ext>
                </a:extLst>
              </p:cNvPr>
              <p:cNvSpPr/>
              <p:nvPr/>
            </p:nvSpPr>
            <p:spPr bwMode="auto">
              <a:xfrm>
                <a:off x="7189939" y="2081929"/>
                <a:ext cx="3221001" cy="2016345"/>
              </a:xfrm>
              <a:prstGeom prst="roundRect">
                <a:avLst>
                  <a:gd name="adj" fmla="val 1470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79BE613-CC03-4422-A7C7-58F9DAFD69A0}"/>
                  </a:ext>
                </a:extLst>
              </p:cNvPr>
              <p:cNvSpPr txBox="1"/>
              <p:nvPr/>
            </p:nvSpPr>
            <p:spPr>
              <a:xfrm>
                <a:off x="7478944" y="2321792"/>
                <a:ext cx="1864293" cy="276999"/>
              </a:xfrm>
              <a:prstGeom prst="rect">
                <a:avLst/>
              </a:prstGeom>
              <a:noFill/>
            </p:spPr>
            <p:txBody>
              <a:bodyPr wrap="none" lIns="0" tIns="0" rIns="0" bIns="0" rtlCol="0">
                <a:spAutoFit/>
              </a:bodyPr>
              <a:lstStyle/>
              <a:p>
                <a:r>
                  <a:rPr lang="en-US" sz="1800" dirty="0">
                    <a:latin typeface="+mj-lt"/>
                  </a:rPr>
                  <a:t>Unmanaged disks</a:t>
                </a:r>
                <a:endParaRPr lang="en-IN" sz="1800" dirty="0" err="1">
                  <a:gradFill>
                    <a:gsLst>
                      <a:gs pos="2917">
                        <a:schemeClr val="tx1"/>
                      </a:gs>
                      <a:gs pos="30000">
                        <a:schemeClr val="tx1"/>
                      </a:gs>
                    </a:gsLst>
                    <a:lin ang="5400000" scaled="0"/>
                  </a:gradFill>
                  <a:latin typeface="+mj-lt"/>
                </a:endParaRPr>
              </a:p>
            </p:txBody>
          </p:sp>
          <p:pic>
            <p:nvPicPr>
              <p:cNvPr id="28" name="Picture 27">
                <a:extLst>
                  <a:ext uri="{FF2B5EF4-FFF2-40B4-BE49-F238E27FC236}">
                    <a16:creationId xmlns:a16="http://schemas.microsoft.com/office/drawing/2014/main" id="{A6ECE0F9-020C-4584-8505-A2C0630F8A6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664068" y="2739528"/>
                <a:ext cx="1020869" cy="1020869"/>
              </a:xfrm>
              <a:prstGeom prst="rect">
                <a:avLst/>
              </a:prstGeom>
            </p:spPr>
          </p:pic>
        </p:grpSp>
        <p:pic>
          <p:nvPicPr>
            <p:cNvPr id="13" name="Graphic 12">
              <a:extLst>
                <a:ext uri="{FF2B5EF4-FFF2-40B4-BE49-F238E27FC236}">
                  <a16:creationId xmlns:a16="http://schemas.microsoft.com/office/drawing/2014/main" id="{29AF4D8D-C825-4B28-A222-93CD178CFF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78757" y="2208646"/>
              <a:ext cx="720000" cy="720000"/>
            </a:xfrm>
            <a:prstGeom prst="rect">
              <a:avLst/>
            </a:prstGeom>
          </p:spPr>
        </p:pic>
      </p:grpSp>
    </p:spTree>
    <p:extLst>
      <p:ext uri="{BB962C8B-B14F-4D97-AF65-F5344CB8AC3E}">
        <p14:creationId xmlns:p14="http://schemas.microsoft.com/office/powerpoint/2010/main" val="256479453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8232</Words>
  <Application>Microsoft Office PowerPoint</Application>
  <PresentationFormat>Widescreen</PresentationFormat>
  <Paragraphs>956</Paragraphs>
  <Slides>58</Slides>
  <Notes>57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Consolas</vt:lpstr>
      <vt:lpstr>Segoe Pro Display</vt:lpstr>
      <vt:lpstr>Segoe Semibold</vt:lpstr>
      <vt:lpstr>Segoe UI</vt:lpstr>
      <vt:lpstr>Segoe UI Light</vt:lpstr>
      <vt:lpstr>Segoe UI Semibold</vt:lpstr>
      <vt:lpstr>Segoe UI Semilight</vt:lpstr>
      <vt:lpstr>Wingdings</vt:lpstr>
      <vt:lpstr>WHITE TEMPLATE</vt:lpstr>
      <vt:lpstr>AZ-203.1 Module 01: Implement solutions that use virtual machines (VM) </vt:lpstr>
      <vt:lpstr>Topics</vt:lpstr>
      <vt:lpstr>Lesson 01: Provision VMs</vt:lpstr>
      <vt:lpstr>Azure virtual machine creation checklist</vt:lpstr>
      <vt:lpstr>Naming a VM</vt:lpstr>
      <vt:lpstr>Naming a VM (continued)</vt:lpstr>
      <vt:lpstr>VM pricing models</vt:lpstr>
      <vt:lpstr>VM storage options</vt:lpstr>
      <vt:lpstr>Managed and unmanaged disks</vt:lpstr>
      <vt:lpstr>Azure virtual machine creation and management</vt:lpstr>
      <vt:lpstr>Create an Azure VM by using the Azure portal</vt:lpstr>
      <vt:lpstr>Demo: Create an Azure VM by using the Azure portal</vt:lpstr>
      <vt:lpstr>Create an Azure VM by using PowerShell</vt:lpstr>
      <vt:lpstr>Accessing an Azure VM by using PowerShell</vt:lpstr>
      <vt:lpstr>Demo: Create an Azure VM by using PowerShell</vt:lpstr>
      <vt:lpstr>Capturing performance diagnostics for a VM</vt:lpstr>
      <vt:lpstr>Recovering a failed VM by using a rescue VM</vt:lpstr>
      <vt:lpstr>Lesson 02: Configure VMs</vt:lpstr>
      <vt:lpstr>Sizing a VM</vt:lpstr>
      <vt:lpstr>VM configuration options</vt:lpstr>
      <vt:lpstr>VM categories</vt:lpstr>
      <vt:lpstr>VM categories (cont.)</vt:lpstr>
      <vt:lpstr>Manage the availability of your Azure VMs</vt:lpstr>
      <vt:lpstr>High availability and disaster recovery</vt:lpstr>
      <vt:lpstr>Availability sets</vt:lpstr>
      <vt:lpstr>Fault domains</vt:lpstr>
      <vt:lpstr>Image in Azure Marketplace</vt:lpstr>
      <vt:lpstr>Image Sources - Windows Server example</vt:lpstr>
      <vt:lpstr>Image Sources - Ubuntu example</vt:lpstr>
      <vt:lpstr>Image Uniform Resource Name (URN)</vt:lpstr>
      <vt:lpstr>Finding image sources by using the Azure CLI</vt:lpstr>
      <vt:lpstr>Finding image sources by using the Azure CLI (cont.)</vt:lpstr>
      <vt:lpstr>Finding image sources by using Azure PowerShell</vt:lpstr>
      <vt:lpstr>Finding Image Sources using Azure PowerShell (cont.)</vt:lpstr>
      <vt:lpstr>Azure Shared Image Gallery</vt:lpstr>
      <vt:lpstr>VM Serial Console</vt:lpstr>
      <vt:lpstr>Lesson 03: Create Azure Resource Manager templates</vt:lpstr>
      <vt:lpstr>Azure Resource Manager overview</vt:lpstr>
      <vt:lpstr>Terminology</vt:lpstr>
      <vt:lpstr>Resource Manager template deployment</vt:lpstr>
      <vt:lpstr>Three-tier Azure Resource Manager template</vt:lpstr>
      <vt:lpstr>Nested Resource Manager template</vt:lpstr>
      <vt:lpstr>Create Resource Manager templates by using the Azure portal</vt:lpstr>
      <vt:lpstr>Demo:  Create Resource Manager templates by using the Azure portal</vt:lpstr>
      <vt:lpstr>Create ARM templates by using Azure CLI</vt:lpstr>
      <vt:lpstr>Demo: Create Resource Manager templates by using Visual Studio Code</vt:lpstr>
      <vt:lpstr>Lesson 04: Azure Disk Encryption for VMs</vt:lpstr>
      <vt:lpstr>Encryption options for protecting VMs</vt:lpstr>
      <vt:lpstr>Key management</vt:lpstr>
      <vt:lpstr>Create Azure Key Vault by using Azure PowerShell</vt:lpstr>
      <vt:lpstr>Create Azure Key Vault by using Azure CLI</vt:lpstr>
      <vt:lpstr>Encrypt existing VM disks by using the Azure portal</vt:lpstr>
      <vt:lpstr>Configuring Azure Key Vault to encrypt VM disks</vt:lpstr>
      <vt:lpstr>Encrypt existing VM disks by using Azure CLI</vt:lpstr>
      <vt:lpstr>Encrypt existing VM disks by using PowerShell</vt:lpstr>
      <vt:lpstr>Demo: Encrypt existing VM disks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2019-08-01T17:38:23.3672164Z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4946070a-6c99-4c48-9d21-7d6601f842f4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