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6"/>
  </p:notesMasterIdLst>
  <p:handoutMasterIdLst>
    <p:handoutMasterId r:id="rId37"/>
  </p:handoutMasterIdLst>
  <p:sldIdLst>
    <p:sldId id="1719" r:id="rId2"/>
    <p:sldId id="1922" r:id="rId3"/>
    <p:sldId id="1888" r:id="rId4"/>
    <p:sldId id="1898" r:id="rId5"/>
    <p:sldId id="1722" r:id="rId6"/>
    <p:sldId id="1899" r:id="rId7"/>
    <p:sldId id="1883" r:id="rId8"/>
    <p:sldId id="1900" r:id="rId9"/>
    <p:sldId id="1901" r:id="rId10"/>
    <p:sldId id="1890" r:id="rId11"/>
    <p:sldId id="1902" r:id="rId12"/>
    <p:sldId id="1904" r:id="rId13"/>
    <p:sldId id="1905" r:id="rId14"/>
    <p:sldId id="1906" r:id="rId15"/>
    <p:sldId id="1923" r:id="rId16"/>
    <p:sldId id="1891" r:id="rId17"/>
    <p:sldId id="1907" r:id="rId18"/>
    <p:sldId id="1908" r:id="rId19"/>
    <p:sldId id="1909" r:id="rId20"/>
    <p:sldId id="1910" r:id="rId21"/>
    <p:sldId id="1911" r:id="rId22"/>
    <p:sldId id="1912" r:id="rId23"/>
    <p:sldId id="1892" r:id="rId24"/>
    <p:sldId id="1913" r:id="rId25"/>
    <p:sldId id="1918" r:id="rId26"/>
    <p:sldId id="1919" r:id="rId27"/>
    <p:sldId id="1914" r:id="rId28"/>
    <p:sldId id="1920" r:id="rId29"/>
    <p:sldId id="1921" r:id="rId30"/>
    <p:sldId id="1915" r:id="rId31"/>
    <p:sldId id="1916" r:id="rId32"/>
    <p:sldId id="1917" r:id="rId33"/>
    <p:sldId id="1893" r:id="rId34"/>
    <p:sldId id="1886"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3AA5A2B-ED27-4E05-8483-12FC22FAB259}">
          <p14:sldIdLst>
            <p14:sldId id="1719"/>
            <p14:sldId id="1922"/>
          </p14:sldIdLst>
        </p14:section>
        <p14:section name="Lesson 01: Azure Batch" id="{5B83D78F-369F-4EAF-B393-4023E482F5D9}">
          <p14:sldIdLst>
            <p14:sldId id="1888"/>
            <p14:sldId id="1898"/>
            <p14:sldId id="1722"/>
            <p14:sldId id="1899"/>
            <p14:sldId id="1883"/>
            <p14:sldId id="1900"/>
            <p14:sldId id="1901"/>
          </p14:sldIdLst>
        </p14:section>
        <p14:section name="Lesson 02: Run a batch job by using Azure CLI and Azure portal" id="{4F50DB15-EF93-4735-B001-986BCB1C93FC}">
          <p14:sldIdLst>
            <p14:sldId id="1890"/>
            <p14:sldId id="1902"/>
            <p14:sldId id="1904"/>
            <p14:sldId id="1905"/>
            <p14:sldId id="1906"/>
            <p14:sldId id="1923"/>
          </p14:sldIdLst>
        </p14:section>
        <p14:section name="Lesson 03: Running Batch jobs by using code" id="{E065DBA0-752F-4869-A0D5-24E3B6E5B04F}">
          <p14:sldIdLst>
            <p14:sldId id="1891"/>
            <p14:sldId id="1907"/>
            <p14:sldId id="1908"/>
            <p14:sldId id="1909"/>
            <p14:sldId id="1910"/>
            <p14:sldId id="1911"/>
            <p14:sldId id="1912"/>
          </p14:sldIdLst>
        </p14:section>
        <p14:section name="Lesson 04: Manage batch jobs by using Batch Service API" id="{7F2F7CCD-2375-4746-A5D2-0AB150E114D2}">
          <p14:sldIdLst>
            <p14:sldId id="1892"/>
            <p14:sldId id="1913"/>
            <p14:sldId id="1918"/>
            <p14:sldId id="1919"/>
            <p14:sldId id="1914"/>
            <p14:sldId id="1920"/>
            <p14:sldId id="1921"/>
            <p14:sldId id="1915"/>
            <p14:sldId id="1916"/>
            <p14:sldId id="1917"/>
          </p14:sldIdLst>
        </p14:section>
        <p14:section name="Closing" id="{B0423160-FB43-4034-AD86-8B4375717158}">
          <p14:sldIdLst>
            <p14:sldId id="1893"/>
            <p14:sldId id="1886"/>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00204F"/>
    <a:srgbClr val="A80000"/>
    <a:srgbClr val="881798"/>
    <a:srgbClr val="DA3B01"/>
    <a:srgbClr val="01BCF3"/>
    <a:srgbClr val="FFB901"/>
    <a:srgbClr val="00B294"/>
    <a:srgbClr val="E6E6E6"/>
    <a:srgbClr val="FFF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3877" autoAdjust="0"/>
  </p:normalViewPr>
  <p:slideViewPr>
    <p:cSldViewPr snapToGrid="0">
      <p:cViewPr varScale="1">
        <p:scale>
          <a:sx n="104" d="100"/>
          <a:sy n="104" d="100"/>
        </p:scale>
        <p:origin x="1166" y="96"/>
      </p:cViewPr>
      <p:guideLst>
        <p:guide orient="horz" pos="2183"/>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12:30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12:30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Batch.</a:t>
            </a:r>
          </a:p>
          <a:p>
            <a:pPr marL="171450" indent="-171450">
              <a:buFontTx/>
              <a:buChar char="-"/>
            </a:pPr>
            <a:r>
              <a:rPr lang="en-US" dirty="0"/>
              <a:t>Running a batch job by using Azure CLI and Azure portal.</a:t>
            </a:r>
          </a:p>
          <a:p>
            <a:pPr marL="171450" indent="-171450">
              <a:buFontTx/>
              <a:buChar char="-"/>
            </a:pPr>
            <a:r>
              <a:rPr lang="en-US" dirty="0"/>
              <a:t>Running Batch jobs by using code.</a:t>
            </a:r>
          </a:p>
          <a:p>
            <a:pPr marL="171450" indent="-171450">
              <a:buFontTx/>
              <a:buChar char="-"/>
            </a:pPr>
            <a:r>
              <a:rPr lang="en-US" dirty="0"/>
              <a:t>Managing batch jobs by using Batch Service API.</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Running Batch jobs with Azure CLI.</a:t>
            </a:r>
          </a:p>
          <a:p>
            <a:pPr marL="171450" indent="-171450">
              <a:buFontTx/>
              <a:buChar char="-"/>
            </a:pPr>
            <a:r>
              <a:rPr lang="en-US" baseline="0" dirty="0"/>
              <a:t>Running Batch jobs with Azure portal.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Batch account with the </a:t>
            </a:r>
            <a:r>
              <a:rPr lang="en-US" b="1" dirty="0" err="1"/>
              <a:t>az</a:t>
            </a:r>
            <a:r>
              <a:rPr lang="en-US" b="1" dirty="0"/>
              <a:t> batch account create </a:t>
            </a:r>
            <a:r>
              <a:rPr lang="en-US" dirty="0"/>
              <a:t>command. You need an account to create compute resources (pools of compute nodes) and Batch jobs.</a:t>
            </a:r>
          </a:p>
          <a:p>
            <a:endParaRPr lang="en-US" dirty="0"/>
          </a:p>
          <a:p>
            <a:r>
              <a:rPr lang="en-US" dirty="0"/>
              <a:t>Note: You must have an existing storage account and resource group prior to create the Batch account.</a:t>
            </a:r>
          </a:p>
          <a:p>
            <a:endParaRPr lang="en-US" dirty="0"/>
          </a:p>
          <a:p>
            <a:r>
              <a:rPr lang="en-US" dirty="0"/>
              <a:t>To create and manage compute pools and jobs, you need to authenticate with Batch. Log in to the account with the </a:t>
            </a:r>
            <a:r>
              <a:rPr lang="en-US" b="1" dirty="0" err="1"/>
              <a:t>az</a:t>
            </a:r>
            <a:r>
              <a:rPr lang="en-US" b="1" dirty="0"/>
              <a:t> batch account login </a:t>
            </a:r>
            <a:r>
              <a:rPr lang="en-US" dirty="0"/>
              <a:t>command. After you log in, your </a:t>
            </a:r>
            <a:r>
              <a:rPr lang="en-US" b="1" dirty="0" err="1"/>
              <a:t>az</a:t>
            </a:r>
            <a:r>
              <a:rPr lang="en-US" b="1" dirty="0"/>
              <a:t> batch </a:t>
            </a:r>
            <a:r>
              <a:rPr lang="en-US" dirty="0"/>
              <a:t>commands use this account context.</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220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pool of compute nodes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you have a Batch account, create a sample pool of Linux compute nodes using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pool create</a:t>
            </a:r>
            <a:r>
              <a:rPr lang="en-US" sz="882" b="0" i="0" kern="1200" dirty="0">
                <a:solidFill>
                  <a:schemeClr val="tx1"/>
                </a:solidFill>
                <a:effectLst/>
                <a:latin typeface="Segoe UI Light" pitchFamily="34" charset="0"/>
                <a:ea typeface="+mn-ea"/>
                <a:cs typeface="+mn-cs"/>
              </a:rPr>
              <a:t> command.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creates a pool named </a:t>
            </a:r>
            <a:r>
              <a:rPr lang="en-US" sz="882" b="0" i="1" kern="1200" dirty="0" err="1">
                <a:solidFill>
                  <a:schemeClr val="tx1"/>
                </a:solidFill>
                <a:effectLst/>
                <a:latin typeface="Segoe UI Light" pitchFamily="34" charset="0"/>
                <a:ea typeface="+mn-ea"/>
                <a:cs typeface="+mn-cs"/>
              </a:rPr>
              <a:t>mypool</a:t>
            </a:r>
            <a:r>
              <a:rPr lang="en-US" sz="882" b="0" i="0" kern="1200" dirty="0">
                <a:solidFill>
                  <a:schemeClr val="tx1"/>
                </a:solidFill>
                <a:effectLst/>
                <a:latin typeface="Segoe UI Light" pitchFamily="34" charset="0"/>
                <a:ea typeface="+mn-ea"/>
                <a:cs typeface="+mn-cs"/>
              </a:rPr>
              <a:t> of 2 size </a:t>
            </a:r>
            <a:r>
              <a:rPr lang="en-US" dirty="0"/>
              <a:t>Standard_A1_v2</a:t>
            </a:r>
            <a:r>
              <a:rPr lang="en-US" sz="882" b="0" i="0" kern="1200" dirty="0">
                <a:solidFill>
                  <a:schemeClr val="tx1"/>
                </a:solidFill>
                <a:effectLst/>
                <a:latin typeface="Segoe UI Light" pitchFamily="34" charset="0"/>
                <a:ea typeface="+mn-ea"/>
                <a:cs typeface="+mn-cs"/>
              </a:rPr>
              <a:t> nodes running Ubuntu 16.04 LTS. The suggested node size offers a good balance of performance versus cost for this example.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Batch creates the pool immediately, but it takes a few minutes to allocate and start the compute nodes. During this time, the pool is in the </a:t>
            </a:r>
            <a:r>
              <a:rPr lang="en-US" dirty="0"/>
              <a:t>resizing</a:t>
            </a:r>
            <a:r>
              <a:rPr lang="en-US" sz="882" b="0" i="0" kern="1200" dirty="0">
                <a:solidFill>
                  <a:schemeClr val="tx1"/>
                </a:solidFill>
                <a:effectLst/>
                <a:latin typeface="Segoe UI Light" pitchFamily="34" charset="0"/>
                <a:ea typeface="+mn-ea"/>
                <a:cs typeface="+mn-cs"/>
              </a:rPr>
              <a:t> state. To examine the status of the pool, run the </a:t>
            </a:r>
            <a:r>
              <a:rPr lang="en-US" b="1" dirty="0" err="1"/>
              <a:t>az</a:t>
            </a:r>
            <a:r>
              <a:rPr lang="en-US" b="1" dirty="0"/>
              <a:t> batch pool show</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you have a pool, create a job to run on it. A Batch job is a logical group for one or more tasks. A job includes settings common to the tasks, such as priority and the pool to run tasks on. Create a Batch job by using the </a:t>
            </a:r>
            <a:r>
              <a:rPr lang="en-US" b="1" dirty="0" err="1"/>
              <a:t>az</a:t>
            </a:r>
            <a:r>
              <a:rPr lang="en-US" b="1" dirty="0"/>
              <a:t> batch job create</a:t>
            </a:r>
            <a:r>
              <a:rPr lang="en-US" sz="882" b="0" i="0" kern="1200" dirty="0">
                <a:solidFill>
                  <a:schemeClr val="tx1"/>
                </a:solidFill>
                <a:effectLst/>
                <a:latin typeface="Segoe UI Light" pitchFamily="34" charset="0"/>
                <a:ea typeface="+mn-ea"/>
                <a:cs typeface="+mn-cs"/>
              </a:rPr>
              <a:t> command.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86076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tasks</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create</a:t>
            </a:r>
            <a:r>
              <a:rPr lang="en-US" sz="882" b="0" i="0" kern="1200" dirty="0">
                <a:solidFill>
                  <a:schemeClr val="tx1"/>
                </a:solidFill>
                <a:effectLst/>
                <a:latin typeface="Segoe UI Light" pitchFamily="34" charset="0"/>
                <a:ea typeface="+mn-ea"/>
                <a:cs typeface="+mn-cs"/>
              </a:rPr>
              <a:t> command to create some tasks to run in the job. In this example, you create four identical tasks. Each task runs a command line to display the Batch environment variables on a compute node, and then waits 90 seconds. When you use Batch, this command line is where you specify your app or script. Batch provides a number of ways to deploy apps and scripts to compute nodes.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Batch script creates 4 parallel tasks (</a:t>
            </a:r>
            <a:r>
              <a:rPr lang="en-US" sz="882" b="0" i="1" kern="1200" dirty="0">
                <a:solidFill>
                  <a:schemeClr val="tx1"/>
                </a:solidFill>
                <a:effectLst/>
                <a:latin typeface="Segoe UI Light" pitchFamily="34" charset="0"/>
                <a:ea typeface="+mn-ea"/>
                <a:cs typeface="+mn-cs"/>
              </a:rPr>
              <a:t>mytask1</a:t>
            </a:r>
            <a:r>
              <a:rPr lang="en-US" sz="882" b="0" i="0" kern="1200" dirty="0">
                <a:solidFill>
                  <a:schemeClr val="tx1"/>
                </a:solidFill>
                <a:effectLst/>
                <a:latin typeface="Segoe UI Light" pitchFamily="34" charset="0"/>
                <a:ea typeface="+mn-ea"/>
                <a:cs typeface="+mn-cs"/>
              </a:rPr>
              <a:t> to </a:t>
            </a:r>
            <a:r>
              <a:rPr lang="en-US" sz="882" b="0" i="1" kern="1200" dirty="0">
                <a:solidFill>
                  <a:schemeClr val="tx1"/>
                </a:solidFill>
                <a:effectLst/>
                <a:latin typeface="Segoe UI Light" pitchFamily="34" charset="0"/>
                <a:ea typeface="+mn-ea"/>
                <a:cs typeface="+mn-cs"/>
              </a:rPr>
              <a:t>mytask4</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create a task, Batch queues it to run on the pool. After a node is available to run it, the task runs.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show </a:t>
            </a:r>
            <a:r>
              <a:rPr lang="en-US" sz="882" b="0" i="0" kern="1200" dirty="0">
                <a:solidFill>
                  <a:schemeClr val="tx1"/>
                </a:solidFill>
                <a:effectLst/>
                <a:latin typeface="Segoe UI Light" pitchFamily="34" charset="0"/>
                <a:ea typeface="+mn-ea"/>
                <a:cs typeface="+mn-cs"/>
              </a:rPr>
              <a:t>command to view the status of the Batch tasks.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80240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View task output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list the files created by a task on a compute node,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file list</a:t>
            </a:r>
            <a:r>
              <a:rPr lang="en-US" sz="882" b="0" i="0" kern="1200" dirty="0">
                <a:solidFill>
                  <a:schemeClr val="tx1"/>
                </a:solidFill>
                <a:effectLst/>
                <a:latin typeface="Segoe UI Light" pitchFamily="34" charset="0"/>
                <a:ea typeface="+mn-ea"/>
                <a:cs typeface="+mn-cs"/>
              </a:rPr>
              <a:t> command.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download one of the output files to a local directory, use the </a:t>
            </a:r>
            <a:r>
              <a:rPr lang="en-US" b="1" dirty="0" err="1"/>
              <a:t>az</a:t>
            </a:r>
            <a:r>
              <a:rPr lang="en-US" b="1" dirty="0"/>
              <a:t> batch task file download</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the contents of </a:t>
            </a:r>
            <a:r>
              <a:rPr lang="en-US" b="1" dirty="0"/>
              <a:t>stdout.txt</a:t>
            </a:r>
            <a:r>
              <a:rPr lang="en-US" sz="882" b="0" i="0" kern="1200" dirty="0">
                <a:solidFill>
                  <a:schemeClr val="tx1"/>
                </a:solidFill>
                <a:effectLst/>
                <a:latin typeface="Segoe UI Light" pitchFamily="34" charset="0"/>
                <a:ea typeface="+mn-ea"/>
                <a:cs typeface="+mn-cs"/>
              </a:rPr>
              <a:t> in a text editor. The contents show the Azure Batch environment variables that are set on the node. When you create your own Batch jobs, you can reference these environment variables in task command lines, and in the apps and scripts run by the command lines.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3566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Batch account.</a:t>
            </a:r>
          </a:p>
          <a:p>
            <a:pPr marL="171450" indent="-171450">
              <a:buFont typeface="Arial" panose="020B0604020202020204" pitchFamily="34" charset="0"/>
              <a:buChar char="•"/>
            </a:pPr>
            <a:r>
              <a:rPr lang="en-US" dirty="0"/>
              <a:t>Create a pool of compute nodes.</a:t>
            </a:r>
          </a:p>
          <a:p>
            <a:pPr marL="171450" indent="-171450">
              <a:buFont typeface="Arial" panose="020B0604020202020204" pitchFamily="34" charset="0"/>
              <a:buChar char="•"/>
            </a:pPr>
            <a:r>
              <a:rPr lang="en-US" dirty="0"/>
              <a:t>Create a job.</a:t>
            </a:r>
          </a:p>
          <a:p>
            <a:pPr marL="171450" indent="-171450">
              <a:buFont typeface="Arial" panose="020B0604020202020204" pitchFamily="34" charset="0"/>
              <a:buChar char="•"/>
            </a:pPr>
            <a:r>
              <a:rPr lang="en-US" dirty="0"/>
              <a:t>Create tasks.</a:t>
            </a:r>
          </a:p>
          <a:p>
            <a:pPr marL="171450" indent="-171450">
              <a:buFont typeface="Arial" panose="020B0604020202020204" pitchFamily="34" charset="0"/>
              <a:buChar char="•"/>
            </a:pPr>
            <a:r>
              <a:rPr lang="en-US" dirty="0"/>
              <a:t>View task output.</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a:p>
        </p:txBody>
      </p:sp>
    </p:spTree>
    <p:extLst>
      <p:ext uri="{BB962C8B-B14F-4D97-AF65-F5344CB8AC3E}">
        <p14:creationId xmlns:p14="http://schemas.microsoft.com/office/powerpoint/2010/main" val="336151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Batch Management Client Library.</a:t>
            </a:r>
          </a:p>
          <a:p>
            <a:pPr marL="171450" indent="-171450">
              <a:buFontTx/>
              <a:buChar char="-"/>
            </a:pPr>
            <a:r>
              <a:rPr lang="en-US" baseline="0" dirty="0"/>
              <a:t>Creating and deleting Batch accounts.</a:t>
            </a:r>
          </a:p>
          <a:p>
            <a:pPr marL="171450" indent="-171450">
              <a:buFontTx/>
              <a:buChar char="-"/>
            </a:pPr>
            <a:r>
              <a:rPr lang="en-US" baseline="0" dirty="0"/>
              <a:t>Retrieving and regenerating account keys.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Checking Azure and Batch account quotas.</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lower maintenance overhead in your Azure Batch applications by using the Batch Management .NET library to automate Batch account creation, deletion, key management, and quota discovery.</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Create and delete Batch accounts</a:t>
            </a:r>
            <a:r>
              <a:rPr lang="en-US" sz="882" b="0" i="0" kern="1200" dirty="0">
                <a:solidFill>
                  <a:schemeClr val="tx1"/>
                </a:solidFill>
                <a:effectLst/>
                <a:latin typeface="Segoe UI Light" pitchFamily="34" charset="0"/>
                <a:ea typeface="+mn-ea"/>
                <a:cs typeface="+mn-cs"/>
              </a:rPr>
              <a:t> within any region. If, as an independent software vendor (ISV), for example, you provide a service for your clients in which each is assigned a separate Batch account for billing purposes, you can add account creation and deletion capabilities to your customer portal.</a:t>
            </a:r>
          </a:p>
          <a:p>
            <a:r>
              <a:rPr lang="en-US" sz="882" b="1" i="0" kern="1200" dirty="0">
                <a:solidFill>
                  <a:schemeClr val="tx1"/>
                </a:solidFill>
                <a:effectLst/>
                <a:latin typeface="Segoe UI Light" pitchFamily="34" charset="0"/>
                <a:ea typeface="+mn-ea"/>
                <a:cs typeface="+mn-cs"/>
              </a:rPr>
              <a:t>Retrieve and regenerate account keys</a:t>
            </a:r>
            <a:r>
              <a:rPr lang="en-US" sz="882" b="0" i="0" kern="1200" dirty="0">
                <a:solidFill>
                  <a:schemeClr val="tx1"/>
                </a:solidFill>
                <a:effectLst/>
                <a:latin typeface="Segoe UI Light" pitchFamily="34" charset="0"/>
                <a:ea typeface="+mn-ea"/>
                <a:cs typeface="+mn-cs"/>
              </a:rPr>
              <a:t> programmatically for any of your Batch accounts. This can help you comply with security policies that enforce periodic rollover or expiration of account keys. When you have several Batch accounts in various Azure regions, automation of this rollover process increases your solution's efficiency.</a:t>
            </a:r>
          </a:p>
          <a:p>
            <a:r>
              <a:rPr lang="en-US" sz="882" b="1" i="0" kern="1200" dirty="0">
                <a:solidFill>
                  <a:schemeClr val="tx1"/>
                </a:solidFill>
                <a:effectLst/>
                <a:latin typeface="Segoe UI Light" pitchFamily="34" charset="0"/>
                <a:ea typeface="+mn-ea"/>
                <a:cs typeface="+mn-cs"/>
              </a:rPr>
              <a:t>Check account quotas</a:t>
            </a:r>
            <a:r>
              <a:rPr lang="en-US" sz="882" b="0" i="0" kern="1200" dirty="0">
                <a:solidFill>
                  <a:schemeClr val="tx1"/>
                </a:solidFill>
                <a:effectLst/>
                <a:latin typeface="Segoe UI Light" pitchFamily="34" charset="0"/>
                <a:ea typeface="+mn-ea"/>
                <a:cs typeface="+mn-cs"/>
              </a:rPr>
              <a:t> and take the trial-and-error guesswork out of determining which Batch accounts have what limits. By checking your account quotas before starting jobs, creating pools, or adding compute nodes, you can proactively adjust where or when these compute resources are created. You can determine which accounts require quota increases before allocating additional resources in those accounts.</a:t>
            </a:r>
          </a:p>
          <a:p>
            <a:r>
              <a:rPr lang="en-US" sz="882" b="1" i="0" kern="1200" dirty="0">
                <a:solidFill>
                  <a:schemeClr val="tx1"/>
                </a:solidFill>
                <a:effectLst/>
                <a:latin typeface="Segoe UI Light" pitchFamily="34" charset="0"/>
                <a:ea typeface="+mn-ea"/>
                <a:cs typeface="+mn-cs"/>
              </a:rPr>
              <a:t>Combine features of other Azure services</a:t>
            </a:r>
            <a:r>
              <a:rPr lang="en-US" sz="882" b="0" i="0" kern="1200" dirty="0">
                <a:solidFill>
                  <a:schemeClr val="tx1"/>
                </a:solidFill>
                <a:effectLst/>
                <a:latin typeface="Segoe UI Light" pitchFamily="34" charset="0"/>
                <a:ea typeface="+mn-ea"/>
                <a:cs typeface="+mn-cs"/>
              </a:rPr>
              <a:t> for a full-featured management experience—by using Batch Management .NET, Azure Active Directory, and the Azure Resource Manager together in the same application. By using these features and their APIs, you can provide a smooth authentication experience, the ability to create and delete resource groups, and the capabilities that are described above for an end-to-end management solution.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3092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One of the primary features of the Batch Management API is the ability to create and delete Batch accounts in an Azure region. To do so, use </a:t>
            </a:r>
            <a:r>
              <a:rPr lang="en-US" sz="882" b="0" i="0" kern="1200" dirty="0" err="1">
                <a:solidFill>
                  <a:schemeClr val="tx1"/>
                </a:solidFill>
                <a:effectLst/>
                <a:latin typeface="Segoe UI Light" pitchFamily="34" charset="0"/>
                <a:ea typeface="+mn-ea"/>
                <a:cs typeface="+mn-cs"/>
              </a:rPr>
              <a:t>BatchManagementClient.Account.CreateAsync</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DeleteAsync</a:t>
            </a:r>
            <a:r>
              <a:rPr lang="en-US" sz="882" b="0" i="0" kern="1200" dirty="0">
                <a:solidFill>
                  <a:schemeClr val="tx1"/>
                </a:solidFill>
                <a:effectLst/>
                <a:latin typeface="Segoe UI Light" pitchFamily="34" charset="0"/>
                <a:ea typeface="+mn-ea"/>
                <a:cs typeface="+mn-cs"/>
              </a:rPr>
              <a:t>, or their synchronous counterparts.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snippet creates an account, obtains the newly created account from the Batch service, and then deletes it. In this snippet and the others in this section of the course,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 is a fully initialized instance of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a:t>
            </a:r>
          </a:p>
          <a:p>
            <a:endParaRPr lang="en-US" dirty="0"/>
          </a:p>
          <a:p>
            <a:r>
              <a:rPr lang="en-US" sz="882" b="0" i="0" kern="1200" dirty="0">
                <a:solidFill>
                  <a:schemeClr val="tx1"/>
                </a:solidFill>
                <a:effectLst/>
                <a:latin typeface="Segoe UI Light" pitchFamily="34" charset="0"/>
                <a:ea typeface="+mn-ea"/>
                <a:cs typeface="+mn-cs"/>
              </a:rPr>
              <a:t>Applications that use the Batch Management .NET library and its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 class require </a:t>
            </a:r>
            <a:r>
              <a:rPr lang="en-US" sz="882" b="1" i="0" kern="1200" dirty="0">
                <a:solidFill>
                  <a:schemeClr val="tx1"/>
                </a:solidFill>
                <a:effectLst/>
                <a:latin typeface="Segoe UI Light" pitchFamily="34" charset="0"/>
                <a:ea typeface="+mn-ea"/>
                <a:cs typeface="+mn-cs"/>
              </a:rPr>
              <a:t>service administrator</a:t>
            </a:r>
            <a:r>
              <a:rPr lang="en-US" sz="882" b="0" i="0" kern="1200" dirty="0">
                <a:solidFill>
                  <a:schemeClr val="tx1"/>
                </a:solidFill>
                <a:effectLst/>
                <a:latin typeface="Segoe UI Light" pitchFamily="34" charset="0"/>
                <a:ea typeface="+mn-ea"/>
                <a:cs typeface="+mn-cs"/>
              </a:rPr>
              <a:t> or </a:t>
            </a:r>
            <a:r>
              <a:rPr lang="en-US" sz="882" b="1" i="0" kern="1200" dirty="0" err="1">
                <a:solidFill>
                  <a:schemeClr val="tx1"/>
                </a:solidFill>
                <a:effectLst/>
                <a:latin typeface="Segoe UI Light" pitchFamily="34" charset="0"/>
                <a:ea typeface="+mn-ea"/>
                <a:cs typeface="+mn-cs"/>
              </a:rPr>
              <a:t>coadministrator</a:t>
            </a:r>
            <a:r>
              <a:rPr lang="en-US" sz="882" b="0" i="0" kern="1200" dirty="0">
                <a:solidFill>
                  <a:schemeClr val="tx1"/>
                </a:solidFill>
                <a:effectLst/>
                <a:latin typeface="Segoe UI Light" pitchFamily="34" charset="0"/>
                <a:ea typeface="+mn-ea"/>
                <a:cs typeface="+mn-cs"/>
              </a:rPr>
              <a:t> access to the subscription that owns the Batch account to be managed.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650818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Obtain primary and secondary account keys from any Batch account within your subscription by using </a:t>
            </a:r>
            <a:r>
              <a:rPr lang="en-US" sz="882" b="0" i="0" kern="1200" dirty="0" err="1">
                <a:solidFill>
                  <a:schemeClr val="tx1"/>
                </a:solidFill>
                <a:effectLst/>
                <a:latin typeface="Segoe UI Light" pitchFamily="34" charset="0"/>
                <a:ea typeface="+mn-ea"/>
                <a:cs typeface="+mn-cs"/>
              </a:rPr>
              <a:t>ListKeysAsync</a:t>
            </a:r>
            <a:r>
              <a:rPr lang="en-US" sz="882" b="0" i="0" kern="1200" dirty="0">
                <a:solidFill>
                  <a:schemeClr val="tx1"/>
                </a:solidFill>
                <a:effectLst/>
                <a:latin typeface="Segoe UI Light" pitchFamily="34" charset="0"/>
                <a:ea typeface="+mn-ea"/>
                <a:cs typeface="+mn-cs"/>
              </a:rPr>
              <a:t>. You can regenerate those keys by using </a:t>
            </a:r>
            <a:r>
              <a:rPr lang="en-US" sz="882" b="0" i="0" kern="1200" dirty="0" err="1">
                <a:solidFill>
                  <a:schemeClr val="tx1"/>
                </a:solidFill>
                <a:effectLst/>
                <a:latin typeface="Segoe UI Light" pitchFamily="34" charset="0"/>
                <a:ea typeface="+mn-ea"/>
                <a:cs typeface="+mn-cs"/>
              </a:rPr>
              <a:t>RegenerateKeyAsync</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You can create a streamlined connection workflow for your management applications. First, obtain an account key for the Batch account that you wish to manage with </a:t>
            </a:r>
            <a:r>
              <a:rPr lang="en-US" sz="882" b="0" i="0" kern="1200" dirty="0" err="1">
                <a:solidFill>
                  <a:schemeClr val="tx1"/>
                </a:solidFill>
                <a:effectLst/>
                <a:latin typeface="Segoe UI Light" pitchFamily="34" charset="0"/>
                <a:ea typeface="+mn-ea"/>
                <a:cs typeface="+mn-cs"/>
              </a:rPr>
              <a:t>ListKeysAsync</a:t>
            </a:r>
            <a:r>
              <a:rPr lang="en-US" sz="882" b="0" i="0" kern="1200" dirty="0">
                <a:solidFill>
                  <a:schemeClr val="tx1"/>
                </a:solidFill>
                <a:effectLst/>
                <a:latin typeface="Segoe UI Light" pitchFamily="34" charset="0"/>
                <a:ea typeface="+mn-ea"/>
                <a:cs typeface="+mn-cs"/>
              </a:rPr>
              <a:t>. Then, use this key when initializing the Batch .NET library's </a:t>
            </a:r>
            <a:r>
              <a:rPr lang="en-US" sz="882" b="0" i="0" kern="1200" dirty="0" err="1">
                <a:solidFill>
                  <a:schemeClr val="tx1"/>
                </a:solidFill>
                <a:effectLst/>
                <a:latin typeface="Segoe UI Light" pitchFamily="34" charset="0"/>
                <a:ea typeface="+mn-ea"/>
                <a:cs typeface="+mn-cs"/>
              </a:rPr>
              <a:t>BatchSharedKeyCredentials</a:t>
            </a:r>
            <a:r>
              <a:rPr lang="en-US" sz="882" b="0" i="0" kern="1200" dirty="0">
                <a:solidFill>
                  <a:schemeClr val="tx1"/>
                </a:solidFill>
                <a:effectLst/>
                <a:latin typeface="Segoe UI Light" pitchFamily="34" charset="0"/>
                <a:ea typeface="+mn-ea"/>
                <a:cs typeface="+mn-cs"/>
              </a:rPr>
              <a:t> class, which is used when initializing </a:t>
            </a:r>
            <a:r>
              <a:rPr lang="en-US" sz="882" b="0" i="0" kern="1200" dirty="0" err="1">
                <a:solidFill>
                  <a:schemeClr val="tx1"/>
                </a:solidFill>
                <a:effectLst/>
                <a:latin typeface="Segoe UI Light" pitchFamily="34" charset="0"/>
                <a:ea typeface="+mn-ea"/>
                <a:cs typeface="+mn-cs"/>
              </a:rPr>
              <a:t>BatchClient</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3942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creating a Batch account in a region, you can check your Azure subscription to examine whether you are able to add an account in that region.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code snippet below, we first use </a:t>
            </a:r>
            <a:r>
              <a:rPr lang="en-US" sz="882" b="0" i="0" kern="1200" dirty="0" err="1">
                <a:solidFill>
                  <a:schemeClr val="tx1"/>
                </a:solidFill>
                <a:effectLst/>
                <a:latin typeface="Segoe UI Light" pitchFamily="34" charset="0"/>
                <a:ea typeface="+mn-ea"/>
                <a:cs typeface="+mn-cs"/>
              </a:rPr>
              <a:t>BatchManagementClient.Account.ListAsync</a:t>
            </a:r>
            <a:r>
              <a:rPr lang="en-US" sz="882" b="0" i="0" kern="1200" dirty="0">
                <a:solidFill>
                  <a:schemeClr val="tx1"/>
                </a:solidFill>
                <a:effectLst/>
                <a:latin typeface="Segoe UI Light" pitchFamily="34" charset="0"/>
                <a:ea typeface="+mn-ea"/>
                <a:cs typeface="+mn-cs"/>
              </a:rPr>
              <a:t> to get a collection of all Batch accounts that are within a subscription. After we've obtained this collection, we determine how many accounts are in the target region.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2358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 use </a:t>
            </a:r>
            <a:r>
              <a:rPr lang="en-US" dirty="0" err="1"/>
              <a:t>BatchManagementClient.Subscriptions</a:t>
            </a:r>
            <a:r>
              <a:rPr lang="en-US" sz="882" b="0" i="0" kern="1200" dirty="0">
                <a:solidFill>
                  <a:schemeClr val="tx1"/>
                </a:solidFill>
                <a:effectLst/>
                <a:latin typeface="Segoe UI Light" pitchFamily="34" charset="0"/>
                <a:ea typeface="+mn-ea"/>
                <a:cs typeface="+mn-cs"/>
              </a:rPr>
              <a:t> to obtain the Batch account quota and determine how many accounts (if any) can be created in that region. In the snippet above, creds is an instance of </a:t>
            </a:r>
            <a:r>
              <a:rPr lang="en-US" sz="882" b="0" i="0" kern="1200" dirty="0" err="1">
                <a:solidFill>
                  <a:schemeClr val="tx1"/>
                </a:solidFill>
                <a:effectLst/>
                <a:latin typeface="Segoe UI Light" pitchFamily="34" charset="0"/>
                <a:ea typeface="+mn-ea"/>
                <a:cs typeface="+mn-cs"/>
              </a:rPr>
              <a:t>TokenCloudCredentials</a:t>
            </a:r>
            <a:r>
              <a:rPr lang="en-US" sz="882" b="0" i="0" kern="1200" dirty="0">
                <a:solidFill>
                  <a:schemeClr val="tx1"/>
                </a:solidFill>
                <a:effectLst/>
                <a:latin typeface="Segoe UI Light" pitchFamily="34" charset="0"/>
                <a:ea typeface="+mn-ea"/>
                <a:cs typeface="+mn-cs"/>
              </a:rPr>
              <a:t>.</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2059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increasing compute resources in your Batch solution, you can check to ensure that the resources you want to allocate won't exceed the account's quotas. In the code snippet below, we print the quota information for the Batch account named </a:t>
            </a:r>
            <a:r>
              <a:rPr lang="en-US" sz="882" b="0" i="0" kern="1200" dirty="0" err="1">
                <a:solidFill>
                  <a:schemeClr val="tx1"/>
                </a:solidFill>
                <a:effectLst/>
                <a:latin typeface="Segoe UI Light" pitchFamily="34" charset="0"/>
                <a:ea typeface="+mn-ea"/>
                <a:cs typeface="+mn-cs"/>
              </a:rPr>
              <a:t>mybatchaccount</a:t>
            </a:r>
            <a:r>
              <a:rPr lang="en-US" sz="882" b="0" i="0" kern="1200" dirty="0">
                <a:solidFill>
                  <a:schemeClr val="tx1"/>
                </a:solidFill>
                <a:effectLst/>
                <a:latin typeface="Segoe UI Light" pitchFamily="34" charset="0"/>
                <a:ea typeface="+mn-ea"/>
                <a:cs typeface="+mn-cs"/>
              </a:rPr>
              <a:t>. In your own application, you could use such information to determine whether the account can handle the additional resources to be created.</a:t>
            </a:r>
          </a:p>
          <a:p>
            <a:br>
              <a:rPr lang="en-US" dirty="0"/>
            </a:br>
            <a:r>
              <a:rPr lang="en-US" sz="882" b="0" i="0" kern="1200" dirty="0">
                <a:solidFill>
                  <a:schemeClr val="tx1"/>
                </a:solidFill>
                <a:effectLst/>
                <a:latin typeface="Segoe UI Light" pitchFamily="34" charset="0"/>
                <a:ea typeface="+mn-ea"/>
                <a:cs typeface="+mn-cs"/>
              </a:rPr>
              <a:t>While there are default quotas for Azure subscriptions and services, many of these limits can be raised by issuing a request in the Azure portal.</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08025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Authenticating requests.</a:t>
            </a:r>
          </a:p>
          <a:p>
            <a:pPr marL="171450" indent="-171450">
              <a:buFontTx/>
              <a:buChar char="-"/>
            </a:pPr>
            <a:r>
              <a:rPr lang="en-US" baseline="0" dirty="0"/>
              <a:t>Batch status and error codes.</a:t>
            </a:r>
          </a:p>
          <a:p>
            <a:pPr marL="171450" indent="-171450">
              <a:buFontTx/>
              <a:buChar char="-"/>
            </a:pPr>
            <a:r>
              <a:rPr lang="en-US" baseline="0" dirty="0"/>
              <a:t>Common parameters and headers.</a:t>
            </a:r>
          </a:p>
          <a:p>
            <a:pPr marL="171450" indent="-171450">
              <a:buFontTx/>
              <a:buChar char="-"/>
            </a:pPr>
            <a:r>
              <a:rPr lang="en-US" baseline="0" dirty="0"/>
              <a:t>Specifying conditional headers.</a:t>
            </a:r>
          </a:p>
          <a:p>
            <a:pPr marL="171450" indent="-171450">
              <a:buFontTx/>
              <a:buChar char="-"/>
            </a:pPr>
            <a:r>
              <a:rPr lang="en-US" baseline="0" dirty="0"/>
              <a:t>Batch service REST API versioning.</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18254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is Microsoft’s multi-tenant cloud-based directory and identity management service. The Batch service supports authentication with Azure AD.</a:t>
            </a:r>
          </a:p>
          <a:p>
            <a:endParaRPr lang="en-US" dirty="0"/>
          </a:p>
          <a:p>
            <a:r>
              <a:rPr lang="en-US" dirty="0"/>
              <a:t>Note: Authentication with Azure AD is required only if your Batch account is set up to allocate pools in a user subscription. The pool allocation option is available when you create a new Batch account. If your account is set up to allocate pools in a subscription managed by Batch, then using Azure AD for authentication is optional. </a:t>
            </a:r>
          </a:p>
          <a:p>
            <a:endParaRPr lang="en-US" dirty="0"/>
          </a:p>
          <a:p>
            <a:r>
              <a:rPr lang="en-US" dirty="0"/>
              <a:t>To use Azure AD with the Batch service, you'll need the following endpoints.</a:t>
            </a:r>
          </a:p>
          <a:p>
            <a:endParaRPr lang="en-US" dirty="0"/>
          </a:p>
          <a:p>
            <a:r>
              <a:rPr lang="en-US" dirty="0"/>
              <a:t>The Azure AD endpoint "common" endpoint is:</a:t>
            </a:r>
          </a:p>
          <a:p>
            <a:endParaRPr lang="en-US" dirty="0"/>
          </a:p>
          <a:p>
            <a:r>
              <a:rPr lang="en-US" dirty="0"/>
              <a:t>https://login.microsoftonline.com/common</a:t>
            </a:r>
          </a:p>
          <a:p>
            <a:endParaRPr lang="en-US" dirty="0"/>
          </a:p>
          <a:p>
            <a:r>
              <a:rPr lang="en-US" dirty="0"/>
              <a:t>The resource endpoint for the Batch service is:</a:t>
            </a:r>
          </a:p>
          <a:p>
            <a:endParaRPr lang="en-US" dirty="0"/>
          </a:p>
          <a:p>
            <a:r>
              <a:rPr lang="en-US" dirty="0"/>
              <a:t>https://batch.core.windows.net/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96539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example shows a signature string for a request to list the jobs in an account with a timeout of 20 seconds. When a header value does not exist, only the new line character is specified.</a:t>
            </a:r>
          </a:p>
          <a:p>
            <a:br>
              <a:rPr lang="en-US" dirty="0"/>
            </a:br>
            <a:r>
              <a:rPr lang="en-US" sz="882" b="0" i="0" kern="1200" dirty="0">
                <a:solidFill>
                  <a:schemeClr val="tx1"/>
                </a:solidFill>
                <a:effectLst/>
                <a:latin typeface="Segoe UI Light" pitchFamily="34" charset="0"/>
                <a:ea typeface="+mn-ea"/>
                <a:cs typeface="+mn-cs"/>
              </a:rPr>
              <a:t>Breaking this down line-by-line shows each portion of the same string.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Next, encode this string by using the HMAC-SHA256 algorithm over the UTF-8-encoded signature string, construct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and add the header to the request. This example shows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for the same operation: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4704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operations might also return additional error information to provide the developer with more information about the error.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the example error response indicates that a query parameter specified on the request URI was invalid, and provides additional information about the invalid parameter’s name and value and the reason for the error.</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95844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Batch service encounters an error when starting a task on a node, it marks the task as completed. The error information is returned within a </a:t>
            </a:r>
            <a:r>
              <a:rPr lang="en-US" b="1" dirty="0" err="1"/>
              <a:t>failureInfo</a:t>
            </a:r>
            <a:r>
              <a:rPr lang="en-US" dirty="0"/>
              <a:t> element in the response body of the list the files associated with a task and Get information about a task’s APIs.</a:t>
            </a:r>
          </a:p>
          <a:p>
            <a:endParaRPr lang="en-US" dirty="0"/>
          </a:p>
          <a:p>
            <a:r>
              <a:rPr lang="en-US" dirty="0"/>
              <a:t>Similarly, if the Batch service encounters an error while starting the job, it marks the job as completed. This scheduling error information is returned within a </a:t>
            </a:r>
            <a:r>
              <a:rPr lang="en-US" b="1" dirty="0" err="1"/>
              <a:t>schedulingError</a:t>
            </a:r>
            <a:r>
              <a:rPr lang="en-US" dirty="0"/>
              <a:t> element in the response body of Get information about a job in Batch APIs.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066265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sample pre-processing error returned by the Batch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511101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a:solidFill>
                  <a:schemeClr val="tx1"/>
                </a:solidFill>
                <a:effectLst/>
                <a:latin typeface="Segoe UI Light" pitchFamily="34" charset="0"/>
                <a:ea typeface="+mn-ea"/>
                <a:cs typeface="+mn-cs"/>
              </a:rPr>
              <a:t>$select</a:t>
            </a:r>
            <a:r>
              <a:rPr lang="en-US" sz="882" b="0" i="0" kern="1200" dirty="0">
                <a:solidFill>
                  <a:schemeClr val="tx1"/>
                </a:solidFill>
                <a:effectLst/>
                <a:latin typeface="Segoe UI Light" pitchFamily="34" charset="0"/>
                <a:ea typeface="+mn-ea"/>
                <a:cs typeface="+mn-cs"/>
              </a:rPr>
              <a:t> value as a list of properties to return for a resource.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value in the URI if a partial result is returned in a previous operation call. If the response contains an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 the value of the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 includes a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parameter with a value that specifies the starting point in the collection of entities for the next GET operation. The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parameter must only be used on the URI contained in the value of the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err="1">
                <a:solidFill>
                  <a:schemeClr val="tx1"/>
                </a:solidFill>
                <a:effectLst/>
                <a:latin typeface="Segoe UI Light" pitchFamily="34" charset="0"/>
                <a:ea typeface="+mn-ea"/>
                <a:cs typeface="+mn-cs"/>
              </a:rPr>
              <a:t>maxresults</a:t>
            </a:r>
            <a:r>
              <a:rPr lang="en-US" sz="882" b="0" i="0" kern="1200" dirty="0">
                <a:solidFill>
                  <a:schemeClr val="tx1"/>
                </a:solidFill>
                <a:effectLst/>
                <a:latin typeface="Segoe UI Light" pitchFamily="34" charset="0"/>
                <a:ea typeface="+mn-ea"/>
                <a:cs typeface="+mn-cs"/>
              </a:rPr>
              <a:t> value in the URI to define the number of items to return in a response. The maximum number of items varies based on the resource:</a:t>
            </a:r>
          </a:p>
          <a:p>
            <a:pPr lvl="1"/>
            <a:r>
              <a:rPr lang="en-US" sz="882" b="0" i="0" kern="1200" dirty="0">
                <a:solidFill>
                  <a:schemeClr val="tx1"/>
                </a:solidFill>
                <a:effectLst/>
                <a:latin typeface="Segoe UI Light" pitchFamily="34" charset="0"/>
                <a:ea typeface="+mn-ea"/>
                <a:cs typeface="+mn-cs"/>
              </a:rPr>
              <a:t>A maximum of 100 certificates can be returned.</a:t>
            </a:r>
          </a:p>
          <a:p>
            <a:pPr lvl="1"/>
            <a:r>
              <a:rPr lang="en-US" sz="882" b="0" i="0" kern="1200" dirty="0">
                <a:solidFill>
                  <a:schemeClr val="tx1"/>
                </a:solidFill>
                <a:effectLst/>
                <a:latin typeface="Segoe UI Light" pitchFamily="34" charset="0"/>
                <a:ea typeface="+mn-ea"/>
                <a:cs typeface="+mn-cs"/>
              </a:rPr>
              <a:t>A maximum of 1000 pools can be returned.</a:t>
            </a:r>
          </a:p>
          <a:p>
            <a:pPr lvl="1"/>
            <a:r>
              <a:rPr lang="en-US" sz="882" b="0" i="0" kern="1200" dirty="0">
                <a:solidFill>
                  <a:schemeClr val="tx1"/>
                </a:solidFill>
                <a:effectLst/>
                <a:latin typeface="Segoe UI Light" pitchFamily="34" charset="0"/>
                <a:ea typeface="+mn-ea"/>
                <a:cs typeface="+mn-cs"/>
              </a:rPr>
              <a:t>A maximum of 1000 nodes can be returned.</a:t>
            </a:r>
          </a:p>
          <a:p>
            <a:pPr lvl="1"/>
            <a:r>
              <a:rPr lang="en-US" sz="882" b="0" i="0" kern="1200" dirty="0">
                <a:solidFill>
                  <a:schemeClr val="tx1"/>
                </a:solidFill>
                <a:effectLst/>
                <a:latin typeface="Segoe UI Light" pitchFamily="34" charset="0"/>
                <a:ea typeface="+mn-ea"/>
                <a:cs typeface="+mn-cs"/>
              </a:rPr>
              <a:t>A maximum of 1000 job schedules can be returned.</a:t>
            </a:r>
          </a:p>
          <a:p>
            <a:pPr lvl="1"/>
            <a:r>
              <a:rPr lang="en-US" sz="882" b="0" i="0" kern="1200" dirty="0">
                <a:solidFill>
                  <a:schemeClr val="tx1"/>
                </a:solidFill>
                <a:effectLst/>
                <a:latin typeface="Segoe UI Light" pitchFamily="34" charset="0"/>
                <a:ea typeface="+mn-ea"/>
                <a:cs typeface="+mn-cs"/>
              </a:rPr>
              <a:t>A maximum of 1000 jobs can be returned.</a:t>
            </a:r>
          </a:p>
          <a:p>
            <a:pPr lvl="1"/>
            <a:r>
              <a:rPr lang="en-US" sz="882" b="0" i="0" kern="1200" dirty="0">
                <a:solidFill>
                  <a:schemeClr val="tx1"/>
                </a:solidFill>
                <a:effectLst/>
                <a:latin typeface="Segoe UI Light" pitchFamily="34" charset="0"/>
                <a:ea typeface="+mn-ea"/>
                <a:cs typeface="+mn-cs"/>
              </a:rPr>
              <a:t>A maximum of 1000 tasks can be returned.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to a string that contains the authentication scheme, the account name, and the authentication signature.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97627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Batch.</a:t>
            </a:r>
          </a:p>
          <a:p>
            <a:pPr marL="171450" indent="-171450">
              <a:buFontTx/>
              <a:buChar char="-"/>
            </a:pPr>
            <a:r>
              <a:rPr lang="en-US" baseline="0" dirty="0"/>
              <a:t>How Azure Batch works.</a:t>
            </a:r>
          </a:p>
          <a:p>
            <a:pPr marL="171450" indent="-171450">
              <a:buFontTx/>
              <a:buChar char="-"/>
            </a:pPr>
            <a:r>
              <a:rPr lang="en-US" baseline="0" dirty="0"/>
              <a:t>Azure Batch service resources.</a:t>
            </a:r>
          </a:p>
          <a:p>
            <a:pPr marL="171450" indent="-171450">
              <a:buFontTx/>
              <a:buChar char="-"/>
            </a:pPr>
            <a:r>
              <a:rPr lang="en-US" baseline="0" dirty="0"/>
              <a:t>Quotas and limits.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Batch service follows the HTTP/1.1 protocol specification for conditional headers, and uses the below rules to process requests specifying conditional headers: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If a request specifies both the If-None-Match and If-Modified-Since headers, the request is evaluated based on the criteria specified in If-None-Match.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If a request specifies both the If-Match and If-Unmodified-Since headers, the request is evaluated based on the criteria specified in If-Match.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With the exception of the two combinations of conditional headers listed above, a request may specify only a single conditional header. Specifying more than one conditional header results in status code 400 (Bad Request).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76972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Operations provided by the Batch service REST API may have multiple versions for backward compatibility as the API evolves over time. You must specify which version of an operation you wish to use when it is called by providing the version with your REST call. If your application calls an older version of an operation, you can choose to continue calling the older version, or you can modify your code to call a newer version. If the version is not specified or an incorrect version is specified, then an error is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specify which version of an operation to use, set the </a:t>
            </a:r>
            <a:r>
              <a:rPr lang="en-US" sz="882" b="0" i="1" kern="1200" dirty="0" err="1">
                <a:solidFill>
                  <a:schemeClr val="tx1"/>
                </a:solidFill>
                <a:effectLst/>
                <a:latin typeface="Segoe UI Light" pitchFamily="34" charset="0"/>
                <a:ea typeface="+mn-ea"/>
                <a:cs typeface="+mn-cs"/>
              </a:rPr>
              <a:t>api</a:t>
            </a:r>
            <a:r>
              <a:rPr lang="en-US" sz="882" b="0" i="1"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query parameter. The version is of the format </a:t>
            </a:r>
            <a:r>
              <a:rPr lang="en-US" sz="882" b="0" i="0" kern="1200" dirty="0" err="1">
                <a:solidFill>
                  <a:schemeClr val="tx1"/>
                </a:solidFill>
                <a:effectLst/>
                <a:latin typeface="Segoe UI Light" pitchFamily="34" charset="0"/>
                <a:ea typeface="+mn-ea"/>
                <a:cs typeface="+mn-cs"/>
              </a:rPr>
              <a:t>Group.Major.Minor</a:t>
            </a:r>
            <a:r>
              <a:rPr lang="en-US" sz="882" b="0" i="0" kern="1200" dirty="0">
                <a:solidFill>
                  <a:schemeClr val="tx1"/>
                </a:solidFill>
                <a:effectLst/>
                <a:latin typeface="Segoe UI Light" pitchFamily="34" charset="0"/>
                <a:ea typeface="+mn-ea"/>
                <a:cs typeface="+mn-cs"/>
              </a:rPr>
              <a:t> where Group is in the format ‘YYYY-MM-DD’ and Major is an integer and Minor is an integer.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612377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02875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Azure Batch to run large-scale parallel and high-performance computing (HPC) batch jobs efficiently in Azure. Azure Batch creates and manages a pool of compute nodes (virtual machines), installs the applications you want to run, and schedules jobs to run on the nodes. There is no cluster or job scheduler software to install, manage, or scale. Instead, you use Batch APIs and tools, command-line scripts, or the Azure portal to configure, manage, and monitor your jobs.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can use Batch as a platform service to build SaaS applications or client apps where large-scale execution is required. For example, build a service with Batch to run a Monte Carlo risk simulation for a financial services company, or a service to process many images.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1290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common scenario for Batch involves scaling out intrinsically parallel work, such as the rendering of images for 3D scenes, on a pool of compute nodes. This pool of compute nodes can be your "render farm" that provides tens, hundreds, or even thousands of cores to your rendering job.</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4536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The input files can be any data that your application processes, such as financial modeling data or video files to be transcoded. The application files can include scripts or applications that process the data, such as a media transcoder.</a:t>
            </a:r>
          </a:p>
          <a:p>
            <a:pPr marL="228600" indent="-228600">
              <a:buFont typeface="+mj-lt"/>
              <a:buAutoNum type="arabicPeriod"/>
            </a:pPr>
            <a:r>
              <a:rPr lang="en-US" dirty="0"/>
              <a:t>Pool nodes are the VMs that execute your tasks. Specify properties such as the number and size of the nodes, a Windows or Linux VM image, and an application to install when the nodes join the pool. Manage the cost and size of the pool by using low-priority VMs or automatically scaling the number of nodes as the workload changes. When you add tasks to a job, the Batch service automatically schedules the tasks for execution on the compute nodes in the pool. Each task uses the application that you uploaded to process the input files.</a:t>
            </a:r>
          </a:p>
          <a:p>
            <a:pPr marL="228600" indent="-228600">
              <a:buFont typeface="+mj-lt"/>
              <a:buAutoNum type="arabicPeriod"/>
            </a:pPr>
            <a:r>
              <a:rPr lang="en-US" dirty="0"/>
              <a:t>Before each task executes, it can download the input data that it is to process to the assigned compute node. If the application isn't already installed on the pool nodes, it can be downloaded here instead. When the downloads from Azure Storage complete, the task executes on the assigned node.</a:t>
            </a:r>
          </a:p>
          <a:p>
            <a:pPr marL="228600" indent="-228600">
              <a:buFont typeface="+mj-lt"/>
              <a:buAutoNum type="arabicPeriod"/>
            </a:pPr>
            <a:r>
              <a:rPr lang="en-US" dirty="0"/>
              <a:t>As the tasks run, query Batch to monitor the progress of the job and its tasks. Your client application or service communicates with the Batch service over HTTPS. Because you might be monitoring thousands of tasks running on thousands of compute nodes, be sure to query the Batch service efficiently.</a:t>
            </a:r>
          </a:p>
          <a:p>
            <a:pPr marL="228600" indent="-228600">
              <a:buFont typeface="+mj-lt"/>
              <a:buAutoNum type="arabicPeriod"/>
            </a:pPr>
            <a:r>
              <a:rPr lang="en-US" dirty="0"/>
              <a:t>As the tasks complete, they can upload their result data to Azure Storage. You can also retrieve files directly from the file system on a compute node.</a:t>
            </a:r>
          </a:p>
          <a:p>
            <a:pPr marL="228600" indent="-228600">
              <a:buFont typeface="+mj-lt"/>
              <a:buAutoNum type="arabicPeriod"/>
            </a:pPr>
            <a:r>
              <a:rPr lang="en-US" dirty="0"/>
              <a:t>When your monitoring detects that the tasks in your job have completed, your client application or service can download the output data for further processing.</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0670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a:t>Upload input files and the applications to process those files to your Azure Storage account.	</a:t>
            </a:r>
          </a:p>
          <a:p>
            <a:pPr marL="514350" indent="-514350">
              <a:buFont typeface="+mj-lt"/>
              <a:buAutoNum type="arabicPeriod"/>
            </a:pPr>
            <a:r>
              <a:rPr lang="en-US" dirty="0"/>
              <a:t>Create a Batch pool of compute nodes in your Batch account, a job to run the workload on the pool, and tasks in the job.	</a:t>
            </a:r>
          </a:p>
          <a:p>
            <a:pPr marL="514350" indent="-514350">
              <a:buFont typeface="+mj-lt"/>
              <a:buAutoNum type="arabicPeriod"/>
            </a:pPr>
            <a:r>
              <a:rPr lang="en-US" dirty="0"/>
              <a:t>Download input files and the applications to Batch.	</a:t>
            </a:r>
          </a:p>
          <a:p>
            <a:pPr marL="514350" indent="-514350">
              <a:buFont typeface="+mj-lt"/>
              <a:buAutoNum type="arabicPeriod"/>
            </a:pPr>
            <a:r>
              <a:rPr lang="en-US" dirty="0"/>
              <a:t>Monitor task execution.	</a:t>
            </a:r>
          </a:p>
          <a:p>
            <a:pPr marL="514350" indent="-514350">
              <a:buFont typeface="+mj-lt"/>
              <a:buAutoNum type="arabicPeriod"/>
            </a:pPr>
            <a:r>
              <a:rPr lang="en-US" dirty="0"/>
              <a:t>Upload task output.	</a:t>
            </a:r>
          </a:p>
          <a:p>
            <a:pPr marL="514350" indent="-514350">
              <a:buFont typeface="+mj-lt"/>
              <a:buAutoNum type="arabicPeriod"/>
            </a:pPr>
            <a:r>
              <a:rPr lang="en-US" dirty="0"/>
              <a:t>Download output files.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56405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Account</a:t>
            </a:r>
          </a:p>
          <a:p>
            <a:r>
              <a:rPr lang="en-US" sz="882" b="0" i="0" kern="1200" dirty="0">
                <a:solidFill>
                  <a:schemeClr val="tx1"/>
                </a:solidFill>
                <a:effectLst/>
                <a:latin typeface="Segoe UI Light" pitchFamily="34" charset="0"/>
                <a:ea typeface="+mn-ea"/>
                <a:cs typeface="+mn-cs"/>
              </a:rPr>
              <a:t>An Azure Batch account is a uniquely identified entity within the Batch service. All processing is associated with a Batch account.</a:t>
            </a:r>
          </a:p>
          <a:p>
            <a:r>
              <a:rPr lang="en-US" sz="882" b="0" i="0" kern="1200" dirty="0">
                <a:solidFill>
                  <a:schemeClr val="tx1"/>
                </a:solidFill>
                <a:effectLst/>
                <a:latin typeface="Segoe UI Light" pitchFamily="34" charset="0"/>
                <a:ea typeface="+mn-ea"/>
                <a:cs typeface="+mn-cs"/>
              </a:rPr>
              <a:t>You can create an Azure Batch account by using the Azure portal or programmatically, such as with the Batch Management .NET library. When creating the account, you can associate an Azure storage account for storing job-related input and output data or applications.</a:t>
            </a:r>
          </a:p>
          <a:p>
            <a:r>
              <a:rPr lang="en-US" b="1" dirty="0"/>
              <a:t>Azure Storage account</a:t>
            </a:r>
          </a:p>
          <a:p>
            <a:r>
              <a:rPr lang="en-US" dirty="0"/>
              <a:t>Most Batch solutions use Azure Storage for storing resource files and output files. For example, your Batch tasks (including standard tasks, start tasks, job preparation tasks, and job release tasks) typically specify resource files that reside in a storage account.</a:t>
            </a:r>
          </a:p>
          <a:p>
            <a:r>
              <a:rPr lang="en-US" b="1" dirty="0"/>
              <a:t>Compute node</a:t>
            </a:r>
          </a:p>
          <a:p>
            <a:r>
              <a:rPr lang="en-US" dirty="0"/>
              <a:t>A compute node is an Azure virtual machine (VM) or cloud service VM that is dedicated to processing a portion of your application's workload. The size of a node determines the number of CPU cores, memory capacity, and local file system size that is allocated to the node. You can create pools of Windows or Linux nodes by using Azure Cloud Services, images from the Azure Virtual Machines Marketplace, or custom images that you prepare. Examine the following Pool section for more information on these options.</a:t>
            </a:r>
          </a:p>
          <a:p>
            <a:r>
              <a:rPr lang="en-US" sz="882" b="1" i="0" kern="1200" dirty="0">
                <a:solidFill>
                  <a:schemeClr val="tx1"/>
                </a:solidFill>
                <a:effectLst/>
                <a:latin typeface="Segoe UI Light" pitchFamily="34" charset="0"/>
                <a:ea typeface="+mn-ea"/>
                <a:cs typeface="+mn-cs"/>
              </a:rPr>
              <a:t>Pool</a:t>
            </a:r>
          </a:p>
          <a:p>
            <a:r>
              <a:rPr lang="en-US" sz="882" b="0" i="0" kern="1200" dirty="0">
                <a:solidFill>
                  <a:schemeClr val="tx1"/>
                </a:solidFill>
                <a:effectLst/>
                <a:latin typeface="Segoe UI Light" pitchFamily="34" charset="0"/>
                <a:ea typeface="+mn-ea"/>
                <a:cs typeface="+mn-cs"/>
              </a:rPr>
              <a:t>A pool is a collection of nodes that your application runs on. The pool can be created manually by you, or automatically by the Batch service when you specify the work to be done. You can create and manage a pool that meets the resource requirements of your application. A pool can be used only by the Batch account in which it was created. A Batch account can have more than one pool.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Batch pools build on top of the core Azure compute platform. They provide large-scale allocation, application installation, data distribution, health monitoring, and flexible adjustment of the number of compute nodes within a pool (scaling).</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598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with other Azure services, there are limits on certain resources associated with the Batch service. Many of these limits are default quotas applied by Azure at the subscription or account level. This article discusses those defaults, and how you can request quota increases.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Keep these quotas in mind as you design and scale up your Batch workloads. For example, if your pool doesn't reach the target number of compute nodes you specified, you might have reached the core quota limit for your Batch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run multiple Batch workloads in a single Batch account, or distribute your workloads among Batch accounts that are in the same subscription, but in different Azure regions.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31533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C# code icon">
            <a:extLst>
              <a:ext uri="{FF2B5EF4-FFF2-40B4-BE49-F238E27FC236}">
                <a16:creationId xmlns:a16="http://schemas.microsoft.com/office/drawing/2014/main" id="{086F5710-89B9-4DE4-961E-F5DAA54A6534}"/>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41060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a:extLst>
              <a:ext uri="{FF2B5EF4-FFF2-40B4-BE49-F238E27FC236}">
                <a16:creationId xmlns:a16="http://schemas.microsoft.com/office/drawing/2014/main" id="{4C1230F0-9280-4FFF-A507-D8EFB077D0E6}"/>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4716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JavaScript code icon">
            <a:extLst>
              <a:ext uri="{FF2B5EF4-FFF2-40B4-BE49-F238E27FC236}">
                <a16:creationId xmlns:a16="http://schemas.microsoft.com/office/drawing/2014/main" id="{5DDFB72F-D225-4888-942F-21C931F1132A}"/>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356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a:extLst>
              <a:ext uri="{FF2B5EF4-FFF2-40B4-BE49-F238E27FC236}">
                <a16:creationId xmlns:a16="http://schemas.microsoft.com/office/drawing/2014/main" id="{7B3D4361-568C-4F07-AB4E-B2AAA6BE1B80}"/>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1607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Java code icon">
            <a:extLst>
              <a:ext uri="{FF2B5EF4-FFF2-40B4-BE49-F238E27FC236}">
                <a16:creationId xmlns:a16="http://schemas.microsoft.com/office/drawing/2014/main" id="{23B25323-32A0-4333-B250-4ED86491F835}"/>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9196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8297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Shell code icon">
            <a:extLst>
              <a:ext uri="{FF2B5EF4-FFF2-40B4-BE49-F238E27FC236}">
                <a16:creationId xmlns:a16="http://schemas.microsoft.com/office/drawing/2014/main" id="{49C866DF-7B2A-4AEF-BC52-393D8E32B1A1}"/>
              </a:ext>
            </a:extLst>
          </p:cNvPr>
          <p:cNvGrpSpPr/>
          <p:nvPr userDrawn="1"/>
        </p:nvGrpSpPr>
        <p:grpSpPr>
          <a:xfrm>
            <a:off x="10252800" y="5299200"/>
            <a:ext cx="1327963" cy="940095"/>
            <a:chOff x="1025280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5280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5280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4530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2660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0789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5280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287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Python code icon">
            <a:extLst>
              <a:ext uri="{FF2B5EF4-FFF2-40B4-BE49-F238E27FC236}">
                <a16:creationId xmlns:a16="http://schemas.microsoft.com/office/drawing/2014/main" id="{443182C2-5646-4C6B-8A09-D52570B478EA}"/>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1249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Ruby code icon">
            <a:extLst>
              <a:ext uri="{FF2B5EF4-FFF2-40B4-BE49-F238E27FC236}">
                <a16:creationId xmlns:a16="http://schemas.microsoft.com/office/drawing/2014/main" id="{109C36EA-358D-429C-B74C-33BEDCC0BE89}"/>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191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12" name="Group 11">
            <a:extLst>
              <a:ext uri="{FF2B5EF4-FFF2-40B4-BE49-F238E27FC236}">
                <a16:creationId xmlns:a16="http://schemas.microsoft.com/office/drawing/2014/main" id="{F79E6D52-978B-4F2F-AC45-5FC8A2FB69BD}"/>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67696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PHP code icon">
            <a:extLst>
              <a:ext uri="{FF2B5EF4-FFF2-40B4-BE49-F238E27FC236}">
                <a16:creationId xmlns:a16="http://schemas.microsoft.com/office/drawing/2014/main" id="{745F7E74-4CFB-4EAE-9BC4-5E6FE7713AFA}"/>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33573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TypeScript code icon">
            <a:extLst>
              <a:ext uri="{FF2B5EF4-FFF2-40B4-BE49-F238E27FC236}">
                <a16:creationId xmlns:a16="http://schemas.microsoft.com/office/drawing/2014/main" id="{D1BE4FE7-EBF2-4B9E-910A-2FAE9D4D9973}"/>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08187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XML code icon">
            <a:extLst>
              <a:ext uri="{FF2B5EF4-FFF2-40B4-BE49-F238E27FC236}">
                <a16:creationId xmlns:a16="http://schemas.microsoft.com/office/drawing/2014/main" id="{41A20052-5B90-43FF-8B2F-0D244676190B}"/>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9961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318389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6" Type="http://schemas.openxmlformats.org/officeDocument/2006/relationships/image" Target="../media/image17.svg"/><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5.svg"/><Relationship Id="rId11" Type="http://schemas.openxmlformats.org/officeDocument/2006/relationships/image" Target="../media/image12.sv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9.sv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53548"/>
            <a:ext cx="4167887" cy="2769989"/>
          </a:xfrm>
        </p:spPr>
        <p:txBody>
          <a:bodyPr/>
          <a:lstStyle/>
          <a:p>
            <a:r>
              <a:rPr lang="en-US" dirty="0"/>
              <a:t>AZ-203.1</a:t>
            </a:r>
            <a:br>
              <a:rPr lang="en-US" dirty="0"/>
            </a:br>
            <a:r>
              <a:rPr lang="en-US" dirty="0"/>
              <a:t>Module 02: Implement batch jobs by using Azure Batch services</a:t>
            </a:r>
          </a:p>
        </p:txBody>
      </p:sp>
      <p:sp>
        <p:nvSpPr>
          <p:cNvPr id="5" name="Text Placeholder 4"/>
          <p:cNvSpPr>
            <a:spLocks noGrp="1"/>
          </p:cNvSpPr>
          <p:nvPr>
            <p:ph type="body" sz="quarter" idx="12"/>
          </p:nvPr>
        </p:nvSpPr>
        <p:spPr>
          <a:xfrm>
            <a:off x="582042" y="41524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Run a Batch job by using Azure CLI and Azure portal </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Creating Batch account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p:txBody>
          <a:bodyPr/>
          <a:lstStyle/>
          <a:p>
            <a:r>
              <a:rPr lang="en-US" sz="2000" dirty="0" err="1">
                <a:solidFill>
                  <a:srgbClr val="0000FF"/>
                </a:solidFill>
              </a:rPr>
              <a:t>az</a:t>
            </a:r>
            <a:r>
              <a:rPr lang="en-US" sz="2000" dirty="0">
                <a:solidFill>
                  <a:srgbClr val="0000FF"/>
                </a:solidFill>
              </a:rPr>
              <a:t> batch account create \</a:t>
            </a:r>
            <a:endParaRPr lang="en-US" sz="2000" dirty="0">
              <a:solidFill>
                <a:srgbClr val="000000"/>
              </a:solidFill>
            </a:endParaRPr>
          </a:p>
          <a:p>
            <a:r>
              <a:rPr lang="en-US" sz="2000" dirty="0">
                <a:solidFill>
                  <a:srgbClr val="0000FF"/>
                </a:solidFill>
              </a:rPr>
              <a:t>    </a:t>
            </a:r>
            <a:r>
              <a:rPr lang="en-US" sz="2000" dirty="0">
                <a:solidFill>
                  <a:srgbClr val="001080"/>
                </a:solidFill>
              </a:rPr>
              <a:t>--name </a:t>
            </a:r>
            <a:r>
              <a:rPr lang="en-US" sz="2000" dirty="0" err="1">
                <a:solidFill>
                  <a:srgbClr val="A31515"/>
                </a:solidFill>
              </a:rPr>
              <a:t>mybatchaccount</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--storage-account </a:t>
            </a:r>
            <a:r>
              <a:rPr lang="en-US" sz="2000" dirty="0" err="1">
                <a:solidFill>
                  <a:srgbClr val="A31515"/>
                </a:solidFill>
              </a:rPr>
              <a:t>mystorageaccount</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--resource-group </a:t>
            </a:r>
            <a:r>
              <a:rPr lang="en-US" sz="2000" dirty="0" err="1">
                <a:solidFill>
                  <a:srgbClr val="A31515"/>
                </a:solidFill>
              </a:rPr>
              <a:t>myResourceGroup</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--location </a:t>
            </a:r>
            <a:r>
              <a:rPr lang="en-US" sz="2000" dirty="0">
                <a:solidFill>
                  <a:srgbClr val="A31515"/>
                </a:solidFill>
              </a:rPr>
              <a:t>eastus2</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batch account login \</a:t>
            </a:r>
            <a:endParaRPr lang="en-US" sz="2000" dirty="0">
              <a:solidFill>
                <a:srgbClr val="000000"/>
              </a:solidFill>
            </a:endParaRPr>
          </a:p>
          <a:p>
            <a:r>
              <a:rPr lang="en-US" sz="2000" dirty="0">
                <a:solidFill>
                  <a:srgbClr val="0000FF"/>
                </a:solidFill>
              </a:rPr>
              <a:t>    </a:t>
            </a:r>
            <a:r>
              <a:rPr lang="en-US" sz="2000" dirty="0">
                <a:solidFill>
                  <a:srgbClr val="001080"/>
                </a:solidFill>
              </a:rPr>
              <a:t>--name </a:t>
            </a:r>
            <a:r>
              <a:rPr lang="en-US" sz="2000" dirty="0" err="1">
                <a:solidFill>
                  <a:srgbClr val="A31515"/>
                </a:solidFill>
              </a:rPr>
              <a:t>mybatchaccount</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--resource-group </a:t>
            </a:r>
            <a:r>
              <a:rPr lang="en-US" sz="2000" dirty="0" err="1">
                <a:solidFill>
                  <a:srgbClr val="A31515"/>
                </a:solidFill>
              </a:rPr>
              <a:t>myResourceGroup</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--shared-key-auth</a:t>
            </a:r>
            <a:endParaRPr lang="en-US" sz="2000" dirty="0">
              <a:solidFill>
                <a:srgbClr val="000000"/>
              </a:solidFill>
            </a:endParaRPr>
          </a:p>
        </p:txBody>
      </p:sp>
    </p:spTree>
    <p:extLst>
      <p:ext uri="{BB962C8B-B14F-4D97-AF65-F5344CB8AC3E}">
        <p14:creationId xmlns:p14="http://schemas.microsoft.com/office/powerpoint/2010/main" val="1372766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Creating Batch pools and jobs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4247317"/>
          </a:xfrm>
        </p:spPr>
        <p:txBody>
          <a:bodyPr/>
          <a:lstStyle/>
          <a:p>
            <a:r>
              <a:rPr lang="en-US" sz="2000" dirty="0" err="1">
                <a:solidFill>
                  <a:srgbClr val="0000FF"/>
                </a:solidFill>
              </a:rPr>
              <a:t>az</a:t>
            </a:r>
            <a:r>
              <a:rPr lang="en-US" sz="2000" dirty="0">
                <a:solidFill>
                  <a:srgbClr val="0000FF"/>
                </a:solidFill>
              </a:rPr>
              <a:t> batch pool create \</a:t>
            </a:r>
            <a:endParaRPr lang="en-US" sz="2000" dirty="0">
              <a:solidFill>
                <a:srgbClr val="000000"/>
              </a:solidFill>
            </a:endParaRPr>
          </a:p>
          <a:p>
            <a:r>
              <a:rPr lang="en-US" sz="2000" dirty="0">
                <a:solidFill>
                  <a:srgbClr val="0000FF"/>
                </a:solidFill>
              </a:rPr>
              <a:t>    </a:t>
            </a:r>
            <a:r>
              <a:rPr lang="en-US" sz="2000" dirty="0">
                <a:solidFill>
                  <a:srgbClr val="001080"/>
                </a:solidFill>
              </a:rPr>
              <a:t>--id </a:t>
            </a:r>
            <a:r>
              <a:rPr lang="en-US" sz="2000" dirty="0" err="1">
                <a:solidFill>
                  <a:srgbClr val="A31515"/>
                </a:solidFill>
              </a:rPr>
              <a:t>mypool</a:t>
            </a:r>
            <a:r>
              <a:rPr lang="en-US" sz="2000" dirty="0">
                <a:solidFill>
                  <a:srgbClr val="A31515"/>
                </a:solidFill>
              </a:rPr>
              <a:t> </a:t>
            </a:r>
            <a:r>
              <a:rPr lang="en-US" sz="2000" dirty="0">
                <a:solidFill>
                  <a:srgbClr val="001080"/>
                </a:solidFill>
              </a:rPr>
              <a:t>--</a:t>
            </a:r>
            <a:r>
              <a:rPr lang="en-US" sz="2000" dirty="0" err="1">
                <a:solidFill>
                  <a:srgbClr val="001080"/>
                </a:solidFill>
              </a:rPr>
              <a:t>vm</a:t>
            </a:r>
            <a:r>
              <a:rPr lang="en-US" sz="2000" dirty="0">
                <a:solidFill>
                  <a:srgbClr val="001080"/>
                </a:solidFill>
              </a:rPr>
              <a:t>-size </a:t>
            </a:r>
            <a:r>
              <a:rPr lang="en-US" sz="2000" dirty="0">
                <a:solidFill>
                  <a:srgbClr val="A31515"/>
                </a:solidFill>
              </a:rPr>
              <a:t>Standard_A1_v2 \</a:t>
            </a:r>
            <a:endParaRPr lang="en-US" sz="2000" dirty="0">
              <a:solidFill>
                <a:srgbClr val="000000"/>
              </a:solidFill>
            </a:endParaRPr>
          </a:p>
          <a:p>
            <a:r>
              <a:rPr lang="en-US" sz="2000" dirty="0">
                <a:solidFill>
                  <a:srgbClr val="0000FF"/>
                </a:solidFill>
              </a:rPr>
              <a:t>    </a:t>
            </a:r>
            <a:r>
              <a:rPr lang="en-US" sz="2000" dirty="0">
                <a:solidFill>
                  <a:srgbClr val="001080"/>
                </a:solidFill>
              </a:rPr>
              <a:t>--target-dedicated-nodes </a:t>
            </a:r>
            <a:r>
              <a:rPr lang="en-US" sz="2000" dirty="0">
                <a:solidFill>
                  <a:srgbClr val="A31515"/>
                </a:solidFill>
              </a:rPr>
              <a:t>2 \</a:t>
            </a:r>
            <a:endParaRPr lang="en-US" sz="2000" dirty="0">
              <a:solidFill>
                <a:srgbClr val="000000"/>
              </a:solidFill>
            </a:endParaRPr>
          </a:p>
          <a:p>
            <a:r>
              <a:rPr lang="en-US" sz="2000" dirty="0">
                <a:solidFill>
                  <a:srgbClr val="0000FF"/>
                </a:solidFill>
              </a:rPr>
              <a:t>    </a:t>
            </a:r>
            <a:r>
              <a:rPr lang="en-US" sz="2000" dirty="0">
                <a:solidFill>
                  <a:srgbClr val="001080"/>
                </a:solidFill>
              </a:rPr>
              <a:t>--image </a:t>
            </a:r>
            <a:r>
              <a:rPr lang="en-US" sz="2000" dirty="0">
                <a:solidFill>
                  <a:srgbClr val="A31515"/>
                </a:solidFill>
              </a:rPr>
              <a:t>canonical:ubuntuserver:16.04-LTS \</a:t>
            </a:r>
            <a:endParaRPr lang="en-US" sz="2000" dirty="0">
              <a:solidFill>
                <a:srgbClr val="000000"/>
              </a:solidFill>
            </a:endParaRPr>
          </a:p>
          <a:p>
            <a:r>
              <a:rPr lang="en-US" sz="2000" dirty="0">
                <a:solidFill>
                  <a:srgbClr val="0000FF"/>
                </a:solidFill>
              </a:rPr>
              <a:t>    </a:t>
            </a:r>
            <a:r>
              <a:rPr lang="en-US" sz="2000" dirty="0">
                <a:solidFill>
                  <a:srgbClr val="001080"/>
                </a:solidFill>
              </a:rPr>
              <a:t>--node-agent-</a:t>
            </a:r>
            <a:r>
              <a:rPr lang="en-US" sz="2000" dirty="0" err="1">
                <a:solidFill>
                  <a:srgbClr val="001080"/>
                </a:solidFill>
              </a:rPr>
              <a:t>sku</a:t>
            </a:r>
            <a:r>
              <a:rPr lang="en-US" sz="2000" dirty="0">
                <a:solidFill>
                  <a:srgbClr val="001080"/>
                </a:solidFill>
              </a:rPr>
              <a:t>-id </a:t>
            </a:r>
            <a:r>
              <a:rPr lang="en-US" sz="2000" dirty="0">
                <a:solidFill>
                  <a:srgbClr val="A31515"/>
                </a:solidFill>
              </a:rPr>
              <a:t>"</a:t>
            </a:r>
            <a:r>
              <a:rPr lang="en-US" sz="2000" dirty="0" err="1">
                <a:solidFill>
                  <a:srgbClr val="A31515"/>
                </a:solidFill>
              </a:rPr>
              <a:t>batch.node.ubuntu</a:t>
            </a:r>
            <a:r>
              <a:rPr lang="en-US" sz="2000" dirty="0">
                <a:solidFill>
                  <a:srgbClr val="A31515"/>
                </a:solidFill>
              </a:rPr>
              <a:t> 16.04" </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batch pool show </a:t>
            </a:r>
            <a:r>
              <a:rPr lang="en-US" sz="2000" dirty="0">
                <a:solidFill>
                  <a:srgbClr val="001080"/>
                </a:solidFill>
              </a:rPr>
              <a:t>--pool-id </a:t>
            </a:r>
            <a:r>
              <a:rPr lang="en-US" sz="2000" dirty="0" err="1">
                <a:solidFill>
                  <a:srgbClr val="A31515"/>
                </a:solidFill>
              </a:rPr>
              <a:t>mypool</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--query </a:t>
            </a:r>
            <a:r>
              <a:rPr lang="en-US" sz="2000" dirty="0">
                <a:solidFill>
                  <a:srgbClr val="A31515"/>
                </a:solidFill>
              </a:rPr>
              <a:t>"</a:t>
            </a:r>
            <a:r>
              <a:rPr lang="en-US" sz="2000" dirty="0" err="1">
                <a:solidFill>
                  <a:srgbClr val="A31515"/>
                </a:solidFill>
              </a:rPr>
              <a:t>allocationState</a:t>
            </a:r>
            <a:r>
              <a:rPr lang="en-US" sz="2000" dirty="0">
                <a:solidFill>
                  <a:srgbClr val="A31515"/>
                </a:solidFill>
              </a:rPr>
              <a:t>"</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batch job create \</a:t>
            </a:r>
            <a:endParaRPr lang="en-US" sz="2000" dirty="0">
              <a:solidFill>
                <a:srgbClr val="000000"/>
              </a:solidFill>
            </a:endParaRPr>
          </a:p>
          <a:p>
            <a:r>
              <a:rPr lang="en-US" sz="2000" dirty="0">
                <a:solidFill>
                  <a:srgbClr val="0000FF"/>
                </a:solidFill>
              </a:rPr>
              <a:t>    </a:t>
            </a:r>
            <a:r>
              <a:rPr lang="en-US" sz="2000" dirty="0">
                <a:solidFill>
                  <a:srgbClr val="001080"/>
                </a:solidFill>
              </a:rPr>
              <a:t>--id </a:t>
            </a:r>
            <a:r>
              <a:rPr lang="en-US" sz="2000" dirty="0" err="1">
                <a:solidFill>
                  <a:srgbClr val="A31515"/>
                </a:solidFill>
              </a:rPr>
              <a:t>myjob</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--pool-id </a:t>
            </a:r>
            <a:r>
              <a:rPr lang="en-US" sz="2000" dirty="0" err="1">
                <a:solidFill>
                  <a:srgbClr val="A31515"/>
                </a:solidFill>
              </a:rPr>
              <a:t>mypool</a:t>
            </a:r>
            <a:endParaRPr lang="en-US" sz="2000" dirty="0">
              <a:solidFill>
                <a:srgbClr val="000000"/>
              </a:solidFill>
            </a:endParaRPr>
          </a:p>
        </p:txBody>
      </p:sp>
    </p:spTree>
    <p:extLst>
      <p:ext uri="{BB962C8B-B14F-4D97-AF65-F5344CB8AC3E}">
        <p14:creationId xmlns:p14="http://schemas.microsoft.com/office/powerpoint/2010/main" val="1730073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Running Batch jobs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3939540"/>
          </a:xfrm>
        </p:spPr>
        <p:txBody>
          <a:bodyPr/>
          <a:lstStyle/>
          <a:p>
            <a:r>
              <a:rPr lang="en-US" sz="2000" dirty="0">
                <a:solidFill>
                  <a:srgbClr val="0000FF"/>
                </a:solidFill>
              </a:rPr>
              <a:t>for </a:t>
            </a:r>
            <a:r>
              <a:rPr lang="en-US" sz="2000" dirty="0" err="1">
                <a:solidFill>
                  <a:srgbClr val="0000FF"/>
                </a:solidFill>
              </a:rPr>
              <a:t>i</a:t>
            </a:r>
            <a:r>
              <a:rPr lang="en-US" sz="2000" dirty="0">
                <a:solidFill>
                  <a:srgbClr val="0000FF"/>
                </a:solidFill>
              </a:rPr>
              <a:t> in {1..4}</a:t>
            </a:r>
            <a:endParaRPr lang="en-US" sz="2000" dirty="0">
              <a:solidFill>
                <a:srgbClr val="000000"/>
              </a:solidFill>
            </a:endParaRPr>
          </a:p>
          <a:p>
            <a:r>
              <a:rPr lang="en-US" sz="2000" dirty="0">
                <a:solidFill>
                  <a:srgbClr val="0000FF"/>
                </a:solidFill>
              </a:rPr>
              <a:t>do</a:t>
            </a:r>
            <a:endParaRPr lang="en-US" sz="2000" dirty="0">
              <a:solidFill>
                <a:srgbClr val="000000"/>
              </a:solidFill>
            </a:endParaRPr>
          </a:p>
          <a:p>
            <a:r>
              <a:rPr lang="en-US" sz="2000" dirty="0">
                <a:solidFill>
                  <a:srgbClr val="0000FF"/>
                </a:solidFill>
              </a:rPr>
              <a:t>    </a:t>
            </a:r>
            <a:r>
              <a:rPr lang="en-US" sz="2000" dirty="0" err="1">
                <a:solidFill>
                  <a:srgbClr val="0000FF"/>
                </a:solidFill>
              </a:rPr>
              <a:t>az</a:t>
            </a:r>
            <a:r>
              <a:rPr lang="en-US" sz="2000" dirty="0">
                <a:solidFill>
                  <a:srgbClr val="0000FF"/>
                </a:solidFill>
              </a:rPr>
              <a:t> batch task create \</a:t>
            </a:r>
            <a:endParaRPr lang="en-US" sz="2000" dirty="0">
              <a:solidFill>
                <a:srgbClr val="000000"/>
              </a:solidFill>
            </a:endParaRPr>
          </a:p>
          <a:p>
            <a:r>
              <a:rPr lang="en-US" sz="2000" dirty="0">
                <a:solidFill>
                  <a:srgbClr val="0000FF"/>
                </a:solidFill>
              </a:rPr>
              <a:t>        </a:t>
            </a:r>
            <a:r>
              <a:rPr lang="en-US" sz="2000" dirty="0">
                <a:solidFill>
                  <a:srgbClr val="001080"/>
                </a:solidFill>
              </a:rPr>
              <a:t>--task-id </a:t>
            </a:r>
            <a:r>
              <a:rPr lang="en-US" sz="2000" dirty="0" err="1">
                <a:solidFill>
                  <a:srgbClr val="A31515"/>
                </a:solidFill>
              </a:rPr>
              <a:t>mytask$i</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--job-id </a:t>
            </a:r>
            <a:r>
              <a:rPr lang="en-US" sz="2000" dirty="0" err="1">
                <a:solidFill>
                  <a:srgbClr val="A31515"/>
                </a:solidFill>
              </a:rPr>
              <a:t>myjob</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--command-line </a:t>
            </a:r>
            <a:r>
              <a:rPr lang="en-US" sz="2000" dirty="0">
                <a:solidFill>
                  <a:srgbClr val="A31515"/>
                </a:solidFill>
              </a:rPr>
              <a:t>"/bin/bash </a:t>
            </a:r>
            <a:r>
              <a:rPr lang="en-US" sz="2000" dirty="0">
                <a:solidFill>
                  <a:srgbClr val="001080"/>
                </a:solidFill>
              </a:rPr>
              <a:t>-c </a:t>
            </a:r>
            <a:r>
              <a:rPr lang="en-US" sz="2000" dirty="0">
                <a:solidFill>
                  <a:srgbClr val="A31515"/>
                </a:solidFill>
              </a:rPr>
              <a:t>'</a:t>
            </a:r>
            <a:r>
              <a:rPr lang="en-US" sz="2000" dirty="0" err="1">
                <a:solidFill>
                  <a:srgbClr val="A31515"/>
                </a:solidFill>
              </a:rPr>
              <a:t>printenv</a:t>
            </a:r>
            <a:r>
              <a:rPr lang="en-US" sz="2000" dirty="0">
                <a:solidFill>
                  <a:srgbClr val="A31515"/>
                </a:solidFill>
              </a:rPr>
              <a:t> | grep AZ_BATCH; sleep 90s'"</a:t>
            </a:r>
            <a:endParaRPr lang="en-US" sz="2000" dirty="0">
              <a:solidFill>
                <a:srgbClr val="000000"/>
              </a:solidFill>
            </a:endParaRPr>
          </a:p>
          <a:p>
            <a:r>
              <a:rPr lang="en-US" sz="2000" dirty="0">
                <a:solidFill>
                  <a:srgbClr val="0000FF"/>
                </a:solidFill>
              </a:rPr>
              <a:t>done</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batch task show \</a:t>
            </a:r>
            <a:endParaRPr lang="en-US" sz="2000" dirty="0">
              <a:solidFill>
                <a:srgbClr val="000000"/>
              </a:solidFill>
            </a:endParaRPr>
          </a:p>
          <a:p>
            <a:r>
              <a:rPr lang="en-US" sz="2000" dirty="0">
                <a:solidFill>
                  <a:srgbClr val="0000FF"/>
                </a:solidFill>
              </a:rPr>
              <a:t>    </a:t>
            </a:r>
            <a:r>
              <a:rPr lang="en-US" sz="2000" dirty="0">
                <a:solidFill>
                  <a:srgbClr val="001080"/>
                </a:solidFill>
              </a:rPr>
              <a:t>--job-id </a:t>
            </a:r>
            <a:r>
              <a:rPr lang="en-US" sz="2000" dirty="0" err="1">
                <a:solidFill>
                  <a:srgbClr val="A31515"/>
                </a:solidFill>
              </a:rPr>
              <a:t>myjob</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--task-id </a:t>
            </a:r>
            <a:r>
              <a:rPr lang="en-US" sz="2000" dirty="0">
                <a:solidFill>
                  <a:srgbClr val="A31515"/>
                </a:solidFill>
              </a:rPr>
              <a:t>mytask1</a:t>
            </a:r>
            <a:endParaRPr lang="en-US" sz="2000" dirty="0">
              <a:solidFill>
                <a:srgbClr val="000000"/>
              </a:solidFill>
            </a:endParaRPr>
          </a:p>
        </p:txBody>
      </p:sp>
    </p:spTree>
    <p:extLst>
      <p:ext uri="{BB962C8B-B14F-4D97-AF65-F5344CB8AC3E}">
        <p14:creationId xmlns:p14="http://schemas.microsoft.com/office/powerpoint/2010/main" val="3907138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Viewing Batch job output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3570208"/>
          </a:xfrm>
        </p:spPr>
        <p:txBody>
          <a:bodyPr/>
          <a:lstStyle/>
          <a:p>
            <a:r>
              <a:rPr lang="en-US" sz="2000" dirty="0" err="1">
                <a:solidFill>
                  <a:srgbClr val="0000FF"/>
                </a:solidFill>
              </a:rPr>
              <a:t>az</a:t>
            </a:r>
            <a:r>
              <a:rPr lang="en-US" sz="2000" dirty="0">
                <a:solidFill>
                  <a:srgbClr val="0000FF"/>
                </a:solidFill>
              </a:rPr>
              <a:t> batch task file list \</a:t>
            </a:r>
            <a:endParaRPr lang="en-US" sz="2000" dirty="0">
              <a:solidFill>
                <a:srgbClr val="000000"/>
              </a:solidFill>
            </a:endParaRPr>
          </a:p>
          <a:p>
            <a:r>
              <a:rPr lang="en-US" sz="2000" dirty="0">
                <a:solidFill>
                  <a:srgbClr val="0000FF"/>
                </a:solidFill>
              </a:rPr>
              <a:t>    </a:t>
            </a:r>
            <a:r>
              <a:rPr lang="en-US" sz="2000" dirty="0">
                <a:solidFill>
                  <a:srgbClr val="001080"/>
                </a:solidFill>
              </a:rPr>
              <a:t>--job-id </a:t>
            </a:r>
            <a:r>
              <a:rPr lang="en-US" sz="2000" dirty="0" err="1">
                <a:solidFill>
                  <a:srgbClr val="A31515"/>
                </a:solidFill>
              </a:rPr>
              <a:t>myjob</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--task-id </a:t>
            </a:r>
            <a:r>
              <a:rPr lang="en-US" sz="2000" dirty="0">
                <a:solidFill>
                  <a:srgbClr val="A31515"/>
                </a:solidFill>
              </a:rPr>
              <a:t>mytask1 \</a:t>
            </a:r>
            <a:endParaRPr lang="en-US" sz="2000" dirty="0">
              <a:solidFill>
                <a:srgbClr val="000000"/>
              </a:solidFill>
            </a:endParaRPr>
          </a:p>
          <a:p>
            <a:r>
              <a:rPr lang="en-US" sz="2000" dirty="0">
                <a:solidFill>
                  <a:srgbClr val="0000FF"/>
                </a:solidFill>
              </a:rPr>
              <a:t>    </a:t>
            </a:r>
            <a:r>
              <a:rPr lang="en-US" sz="2000" dirty="0">
                <a:solidFill>
                  <a:srgbClr val="001080"/>
                </a:solidFill>
              </a:rPr>
              <a:t>--output </a:t>
            </a:r>
            <a:r>
              <a:rPr lang="en-US" sz="2000" dirty="0">
                <a:solidFill>
                  <a:srgbClr val="A31515"/>
                </a:solidFill>
              </a:rPr>
              <a:t>table</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batch task file download \</a:t>
            </a:r>
            <a:endParaRPr lang="en-US" sz="2000" dirty="0">
              <a:solidFill>
                <a:srgbClr val="000000"/>
              </a:solidFill>
            </a:endParaRPr>
          </a:p>
          <a:p>
            <a:r>
              <a:rPr lang="en-US" sz="2000" dirty="0">
                <a:solidFill>
                  <a:srgbClr val="0000FF"/>
                </a:solidFill>
              </a:rPr>
              <a:t>    </a:t>
            </a:r>
            <a:r>
              <a:rPr lang="en-US" sz="2000" dirty="0">
                <a:solidFill>
                  <a:srgbClr val="001080"/>
                </a:solidFill>
              </a:rPr>
              <a:t>--job-id </a:t>
            </a:r>
            <a:r>
              <a:rPr lang="en-US" sz="2000" dirty="0" err="1">
                <a:solidFill>
                  <a:srgbClr val="A31515"/>
                </a:solidFill>
              </a:rPr>
              <a:t>myjob</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--task-id </a:t>
            </a:r>
            <a:r>
              <a:rPr lang="en-US" sz="2000" dirty="0">
                <a:solidFill>
                  <a:srgbClr val="A31515"/>
                </a:solidFill>
              </a:rPr>
              <a:t>mytask1 \</a:t>
            </a:r>
            <a:endParaRPr lang="en-US" sz="2000" dirty="0">
              <a:solidFill>
                <a:srgbClr val="000000"/>
              </a:solidFill>
            </a:endParaRPr>
          </a:p>
          <a:p>
            <a:r>
              <a:rPr lang="en-US" sz="2000" dirty="0">
                <a:solidFill>
                  <a:srgbClr val="0000FF"/>
                </a:solidFill>
              </a:rPr>
              <a:t>    </a:t>
            </a:r>
            <a:r>
              <a:rPr lang="en-US" sz="2000" dirty="0">
                <a:solidFill>
                  <a:srgbClr val="001080"/>
                </a:solidFill>
              </a:rPr>
              <a:t>--file-path </a:t>
            </a:r>
            <a:r>
              <a:rPr lang="en-US" sz="2000" dirty="0">
                <a:solidFill>
                  <a:srgbClr val="A31515"/>
                </a:solidFill>
              </a:rPr>
              <a:t>stdout.txt \</a:t>
            </a:r>
            <a:endParaRPr lang="en-US" sz="2000" dirty="0">
              <a:solidFill>
                <a:srgbClr val="000000"/>
              </a:solidFill>
            </a:endParaRPr>
          </a:p>
          <a:p>
            <a:r>
              <a:rPr lang="en-US" sz="2000" dirty="0">
                <a:solidFill>
                  <a:srgbClr val="0000FF"/>
                </a:solidFill>
              </a:rPr>
              <a:t>    </a:t>
            </a:r>
            <a:r>
              <a:rPr lang="en-US" sz="2000" dirty="0">
                <a:solidFill>
                  <a:srgbClr val="001080"/>
                </a:solidFill>
              </a:rPr>
              <a:t>--destination </a:t>
            </a:r>
            <a:r>
              <a:rPr lang="en-US" sz="2000" dirty="0">
                <a:solidFill>
                  <a:srgbClr val="A31515"/>
                </a:solidFill>
              </a:rPr>
              <a:t>./stdout.txt</a:t>
            </a:r>
            <a:endParaRPr lang="en-US" sz="2000" dirty="0">
              <a:solidFill>
                <a:srgbClr val="000000"/>
              </a:solidFill>
            </a:endParaRPr>
          </a:p>
        </p:txBody>
      </p:sp>
    </p:spTree>
    <p:extLst>
      <p:ext uri="{BB962C8B-B14F-4D97-AF65-F5344CB8AC3E}">
        <p14:creationId xmlns:p14="http://schemas.microsoft.com/office/powerpoint/2010/main" val="2353814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93F6-4471-4812-9505-7E84FD592EEF}"/>
              </a:ext>
            </a:extLst>
          </p:cNvPr>
          <p:cNvSpPr>
            <a:spLocks noGrp="1"/>
          </p:cNvSpPr>
          <p:nvPr>
            <p:ph type="title"/>
          </p:nvPr>
        </p:nvSpPr>
        <p:spPr/>
        <p:txBody>
          <a:bodyPr/>
          <a:lstStyle/>
          <a:p>
            <a:r>
              <a:rPr lang="en-US" dirty="0"/>
              <a:t>Demo: Running Batch jobs with Azure portal</a:t>
            </a:r>
          </a:p>
        </p:txBody>
      </p:sp>
      <p:sp>
        <p:nvSpPr>
          <p:cNvPr id="4" name="Text Placeholder 3">
            <a:extLst>
              <a:ext uri="{FF2B5EF4-FFF2-40B4-BE49-F238E27FC236}">
                <a16:creationId xmlns:a16="http://schemas.microsoft.com/office/drawing/2014/main" id="{5964357D-9356-4C33-8C52-C17B0885E5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357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Running Batch jobs by using code</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CFE8-6A16-49D2-80A6-B5301A3CE767}"/>
              </a:ext>
            </a:extLst>
          </p:cNvPr>
          <p:cNvSpPr>
            <a:spLocks noGrp="1"/>
          </p:cNvSpPr>
          <p:nvPr>
            <p:ph type="title"/>
          </p:nvPr>
        </p:nvSpPr>
        <p:spPr>
          <a:xfrm>
            <a:off x="588263" y="457200"/>
            <a:ext cx="11018520" cy="553998"/>
          </a:xfrm>
        </p:spPr>
        <p:txBody>
          <a:bodyPr/>
          <a:lstStyle/>
          <a:p>
            <a:r>
              <a:rPr lang="en-US" dirty="0"/>
              <a:t>Batch Management client library</a:t>
            </a:r>
          </a:p>
        </p:txBody>
      </p:sp>
      <p:sp>
        <p:nvSpPr>
          <p:cNvPr id="3" name="Text Placeholder 2">
            <a:extLst>
              <a:ext uri="{FF2B5EF4-FFF2-40B4-BE49-F238E27FC236}">
                <a16:creationId xmlns:a16="http://schemas.microsoft.com/office/drawing/2014/main" id="{56350643-B8C9-48CD-872A-C8EDCBB0BEB4}"/>
              </a:ext>
            </a:extLst>
          </p:cNvPr>
          <p:cNvSpPr>
            <a:spLocks noGrp="1"/>
          </p:cNvSpPr>
          <p:nvPr>
            <p:ph type="body" sz="quarter" idx="10"/>
          </p:nvPr>
        </p:nvSpPr>
        <p:spPr>
          <a:xfrm>
            <a:off x="584200" y="1435497"/>
            <a:ext cx="11018520" cy="3902607"/>
          </a:xfrm>
        </p:spPr>
        <p:txBody>
          <a:bodyPr/>
          <a:lstStyle/>
          <a:p>
            <a:r>
              <a:rPr lang="en-US" dirty="0" err="1">
                <a:latin typeface="+mn-lt"/>
              </a:rPr>
              <a:t>.Net</a:t>
            </a:r>
            <a:r>
              <a:rPr lang="en-US" dirty="0">
                <a:latin typeface="+mn-lt"/>
              </a:rPr>
              <a:t> library used to automate Batch account:</a:t>
            </a:r>
          </a:p>
          <a:p>
            <a:pPr lvl="1"/>
            <a:r>
              <a:rPr lang="en-US" dirty="0"/>
              <a:t>Creation</a:t>
            </a:r>
          </a:p>
          <a:p>
            <a:pPr lvl="1"/>
            <a:r>
              <a:rPr lang="en-US" dirty="0"/>
              <a:t>Deletion</a:t>
            </a:r>
          </a:p>
          <a:p>
            <a:pPr lvl="1"/>
            <a:r>
              <a:rPr lang="en-US" dirty="0"/>
              <a:t>Key management</a:t>
            </a:r>
          </a:p>
          <a:p>
            <a:pPr lvl="1"/>
            <a:r>
              <a:rPr lang="en-US" dirty="0"/>
              <a:t>Quota discovery</a:t>
            </a:r>
          </a:p>
          <a:p>
            <a:r>
              <a:rPr lang="en-US" dirty="0">
                <a:latin typeface="+mn-lt"/>
              </a:rPr>
              <a:t>You can use the library to:</a:t>
            </a:r>
          </a:p>
          <a:p>
            <a:pPr lvl="1"/>
            <a:r>
              <a:rPr lang="en-US" dirty="0"/>
              <a:t>Create and delete Batch accounts within any region</a:t>
            </a:r>
          </a:p>
          <a:p>
            <a:pPr lvl="1"/>
            <a:r>
              <a:rPr lang="en-US" dirty="0"/>
              <a:t>Retrieve and regenerate account keys programmatically</a:t>
            </a:r>
          </a:p>
          <a:p>
            <a:pPr lvl="1"/>
            <a:r>
              <a:rPr lang="en-US" dirty="0"/>
              <a:t>Check account quotas before starting jobs, creating pools, or adding compute nodes</a:t>
            </a:r>
          </a:p>
          <a:p>
            <a:pPr lvl="1"/>
            <a:r>
              <a:rPr lang="en-US" dirty="0"/>
              <a:t>Combine Batch with features of other Azure services</a:t>
            </a:r>
          </a:p>
        </p:txBody>
      </p:sp>
    </p:spTree>
    <p:extLst>
      <p:ext uri="{BB962C8B-B14F-4D97-AF65-F5344CB8AC3E}">
        <p14:creationId xmlns:p14="http://schemas.microsoft.com/office/powerpoint/2010/main" val="17729184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6B8406-5FCF-4C95-B6A4-165FACD7329D}"/>
              </a:ext>
            </a:extLst>
          </p:cNvPr>
          <p:cNvSpPr>
            <a:spLocks noGrp="1"/>
          </p:cNvSpPr>
          <p:nvPr>
            <p:ph type="title"/>
          </p:nvPr>
        </p:nvSpPr>
        <p:spPr/>
        <p:txBody>
          <a:bodyPr/>
          <a:lstStyle/>
          <a:p>
            <a:r>
              <a:rPr lang="en-US" dirty="0"/>
              <a:t>Create and delete Batch accounts</a:t>
            </a:r>
          </a:p>
        </p:txBody>
      </p:sp>
      <p:sp>
        <p:nvSpPr>
          <p:cNvPr id="5" name="Text Placeholder 4">
            <a:extLst>
              <a:ext uri="{FF2B5EF4-FFF2-40B4-BE49-F238E27FC236}">
                <a16:creationId xmlns:a16="http://schemas.microsoft.com/office/drawing/2014/main" id="{D8676CC1-D22D-46D0-B68F-C1EFCB2F2BC1}"/>
              </a:ext>
            </a:extLst>
          </p:cNvPr>
          <p:cNvSpPr>
            <a:spLocks noGrp="1"/>
          </p:cNvSpPr>
          <p:nvPr>
            <p:ph type="body" sz="quarter" idx="10"/>
          </p:nvPr>
        </p:nvSpPr>
        <p:spPr>
          <a:xfrm>
            <a:off x="588263" y="1436688"/>
            <a:ext cx="11018520" cy="4616648"/>
          </a:xfrm>
        </p:spPr>
        <p:txBody>
          <a:bodyPr/>
          <a:lstStyle/>
          <a:p>
            <a:r>
              <a:rPr lang="en-US" sz="2000" dirty="0">
                <a:solidFill>
                  <a:srgbClr val="008000"/>
                </a:solidFill>
              </a:rPr>
              <a:t>// Create a new Batch account</a:t>
            </a:r>
            <a:endParaRPr lang="en-US" sz="2000" dirty="0">
              <a:solidFill>
                <a:srgbClr val="000000"/>
              </a:solidFill>
            </a:endParaRPr>
          </a:p>
          <a:p>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CreateAsync</a:t>
            </a:r>
            <a:r>
              <a:rPr lang="en-US" sz="2000" dirty="0">
                <a:solidFill>
                  <a:srgbClr val="000000"/>
                </a:solidFill>
              </a:rPr>
              <a:t>(</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mynewaccount</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0000FF"/>
                </a:solidFill>
              </a:rPr>
              <a:t>new</a:t>
            </a:r>
            <a:r>
              <a:rPr lang="en-US" sz="2000" dirty="0">
                <a:solidFill>
                  <a:srgbClr val="000000"/>
                </a:solidFill>
              </a:rPr>
              <a:t> </a:t>
            </a:r>
            <a:r>
              <a:rPr lang="en-US" sz="2000" dirty="0" err="1">
                <a:solidFill>
                  <a:srgbClr val="267F99"/>
                </a:solidFill>
              </a:rPr>
              <a:t>BatchAccountCreateParameters</a:t>
            </a:r>
            <a:r>
              <a:rPr lang="en-US" sz="2000" dirty="0">
                <a:solidFill>
                  <a:srgbClr val="000000"/>
                </a:solidFill>
              </a:rPr>
              <a:t>() { </a:t>
            </a:r>
            <a:r>
              <a:rPr lang="en-US" sz="2000" dirty="0">
                <a:solidFill>
                  <a:srgbClr val="001080"/>
                </a:solidFill>
              </a:rPr>
              <a:t>Location</a:t>
            </a:r>
            <a:r>
              <a:rPr lang="en-US" sz="2000" dirty="0">
                <a:solidFill>
                  <a:srgbClr val="000000"/>
                </a:solidFill>
              </a:rPr>
              <a:t> = </a:t>
            </a:r>
            <a:r>
              <a:rPr lang="en-US" sz="2000" dirty="0">
                <a:solidFill>
                  <a:srgbClr val="A31515"/>
                </a:solidFill>
              </a:rPr>
              <a:t>"West US"</a:t>
            </a:r>
            <a:r>
              <a:rPr lang="en-US" sz="2000" dirty="0">
                <a:solidFill>
                  <a:srgbClr val="000000"/>
                </a:solidFill>
              </a:rPr>
              <a:t> });</a:t>
            </a:r>
          </a:p>
          <a:p>
            <a:br>
              <a:rPr lang="en-US" sz="2000" dirty="0">
                <a:solidFill>
                  <a:srgbClr val="000000"/>
                </a:solidFill>
              </a:rPr>
            </a:br>
            <a:r>
              <a:rPr lang="en-US" sz="2000" dirty="0">
                <a:solidFill>
                  <a:srgbClr val="008000"/>
                </a:solidFill>
              </a:rPr>
              <a:t>// Get the new account from the Batch service</a:t>
            </a:r>
            <a:endParaRPr lang="en-US" sz="2000" dirty="0">
              <a:solidFill>
                <a:srgbClr val="000000"/>
              </a:solidFill>
            </a:endParaRPr>
          </a:p>
          <a:p>
            <a:r>
              <a:rPr lang="en-US" sz="2000" dirty="0" err="1">
                <a:solidFill>
                  <a:srgbClr val="267F99"/>
                </a:solidFill>
              </a:rPr>
              <a:t>AccountResource</a:t>
            </a:r>
            <a:r>
              <a:rPr lang="en-US" sz="2000" dirty="0">
                <a:solidFill>
                  <a:srgbClr val="000000"/>
                </a:solidFill>
              </a:rPr>
              <a:t> </a:t>
            </a:r>
            <a:r>
              <a:rPr lang="en-US" sz="2000" dirty="0">
                <a:solidFill>
                  <a:srgbClr val="001080"/>
                </a:solidFill>
              </a:rPr>
              <a:t>account</a:t>
            </a:r>
            <a:r>
              <a:rPr lang="en-US" sz="2000" dirty="0">
                <a:solidFill>
                  <a:srgbClr val="000000"/>
                </a:solidFill>
              </a:rPr>
              <a:t> =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GetAsync</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mynewaccount</a:t>
            </a:r>
            <a:r>
              <a:rPr lang="en-US" sz="2000" dirty="0">
                <a:solidFill>
                  <a:srgbClr val="A31515"/>
                </a:solidFill>
              </a:rPr>
              <a:t>"</a:t>
            </a:r>
            <a:r>
              <a:rPr lang="en-US" sz="2000" dirty="0">
                <a:solidFill>
                  <a:srgbClr val="000000"/>
                </a:solidFill>
              </a:rPr>
              <a:t>);</a:t>
            </a:r>
          </a:p>
          <a:p>
            <a:br>
              <a:rPr lang="en-US" sz="2000" dirty="0">
                <a:solidFill>
                  <a:srgbClr val="000000"/>
                </a:solidFill>
              </a:rPr>
            </a:br>
            <a:r>
              <a:rPr lang="en-US" sz="2000" dirty="0">
                <a:solidFill>
                  <a:srgbClr val="008000"/>
                </a:solidFill>
              </a:rPr>
              <a:t>// Delete the account</a:t>
            </a:r>
            <a:endParaRPr lang="en-US" sz="2000" dirty="0">
              <a:solidFill>
                <a:srgbClr val="000000"/>
              </a:solidFill>
            </a:endParaRPr>
          </a:p>
          <a:p>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DeleteAsync</a:t>
            </a:r>
            <a:r>
              <a:rPr lang="en-US" sz="2000" dirty="0">
                <a:solidFill>
                  <a:srgbClr val="000000"/>
                </a:solidFill>
              </a:rPr>
              <a:t>(</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1080"/>
                </a:solidFill>
              </a:rPr>
              <a:t>account</a:t>
            </a:r>
            <a:r>
              <a:rPr lang="en-US" sz="2000" dirty="0" err="1">
                <a:solidFill>
                  <a:srgbClr val="000000"/>
                </a:solidFill>
              </a:rPr>
              <a:t>.</a:t>
            </a:r>
            <a:r>
              <a:rPr lang="en-US" sz="2000" dirty="0" err="1">
                <a:solidFill>
                  <a:srgbClr val="001080"/>
                </a:solidFill>
              </a:rPr>
              <a:t>Name</a:t>
            </a:r>
            <a:r>
              <a:rPr lang="en-US" sz="2000" dirty="0">
                <a:solidFill>
                  <a:srgbClr val="000000"/>
                </a:solidFill>
              </a:rPr>
              <a:t>);</a:t>
            </a:r>
          </a:p>
        </p:txBody>
      </p:sp>
    </p:spTree>
    <p:extLst>
      <p:ext uri="{BB962C8B-B14F-4D97-AF65-F5344CB8AC3E}">
        <p14:creationId xmlns:p14="http://schemas.microsoft.com/office/powerpoint/2010/main" val="42801856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Retrieve and regenerate account keys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985980"/>
          </a:xfrm>
        </p:spPr>
        <p:txBody>
          <a:bodyPr/>
          <a:lstStyle/>
          <a:p>
            <a:r>
              <a:rPr lang="en-US" sz="2000" dirty="0">
                <a:solidFill>
                  <a:srgbClr val="008000"/>
                </a:solidFill>
              </a:rPr>
              <a:t>// Get and print the primary and secondary keys</a:t>
            </a:r>
            <a:endParaRPr lang="en-US" sz="2000" dirty="0">
              <a:solidFill>
                <a:srgbClr val="000000"/>
              </a:solidFill>
            </a:endParaRPr>
          </a:p>
          <a:p>
            <a:r>
              <a:rPr lang="en-US" sz="2000" dirty="0" err="1">
                <a:solidFill>
                  <a:srgbClr val="267F99"/>
                </a:solidFill>
              </a:rPr>
              <a:t>BatchAccountListKeyResult</a:t>
            </a:r>
            <a:r>
              <a:rPr lang="en-US" sz="2000" dirty="0">
                <a:solidFill>
                  <a:srgbClr val="000000"/>
                </a:solidFill>
              </a:rPr>
              <a:t> </a:t>
            </a:r>
            <a:r>
              <a:rPr lang="en-US" sz="2000" dirty="0" err="1">
                <a:solidFill>
                  <a:srgbClr val="001080"/>
                </a:solidFill>
              </a:rPr>
              <a:t>accountKeys</a:t>
            </a:r>
            <a:r>
              <a:rPr lang="en-US" sz="2000" dirty="0">
                <a:solidFill>
                  <a:srgbClr val="000000"/>
                </a:solidFill>
              </a:rPr>
              <a:t> =</a:t>
            </a:r>
          </a:p>
          <a:p>
            <a:r>
              <a:rPr lang="en-US" sz="2000" dirty="0">
                <a:solidFill>
                  <a:srgbClr val="000000"/>
                </a:solidFill>
              </a:rPr>
              <a:t>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ListKeysAsync</a:t>
            </a:r>
            <a:r>
              <a:rPr lang="en-US" sz="2000" dirty="0">
                <a:solidFill>
                  <a:srgbClr val="000000"/>
                </a:solidFill>
              </a:rPr>
              <a:t>(</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r>
              <a:rPr lang="en-US" sz="2000" dirty="0">
                <a:solidFill>
                  <a:srgbClr val="A31515"/>
                </a:solidFill>
              </a:rPr>
              <a:t>"</a:t>
            </a:r>
            <a:r>
              <a:rPr lang="en-US" sz="2000" dirty="0" err="1">
                <a:solidFill>
                  <a:srgbClr val="A31515"/>
                </a:solidFill>
              </a:rPr>
              <a:t>mybatchaccount</a:t>
            </a:r>
            <a:r>
              <a:rPr lang="en-US" sz="2000" dirty="0">
                <a:solidFill>
                  <a:srgbClr val="A31515"/>
                </a:solidFill>
              </a:rPr>
              <a:t>"</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"Primary key: {0}"</a:t>
            </a:r>
            <a:r>
              <a:rPr lang="en-US" sz="2000" dirty="0">
                <a:solidFill>
                  <a:srgbClr val="000000"/>
                </a:solidFill>
              </a:rPr>
              <a:t>, </a:t>
            </a:r>
            <a:r>
              <a:rPr lang="en-US" sz="2000" dirty="0" err="1">
                <a:solidFill>
                  <a:srgbClr val="001080"/>
                </a:solidFill>
              </a:rPr>
              <a:t>accountKeys</a:t>
            </a:r>
            <a:r>
              <a:rPr lang="en-US" sz="2000" dirty="0" err="1">
                <a:solidFill>
                  <a:srgbClr val="000000"/>
                </a:solidFill>
              </a:rPr>
              <a:t>.</a:t>
            </a:r>
            <a:r>
              <a:rPr lang="en-US" sz="2000" dirty="0" err="1">
                <a:solidFill>
                  <a:srgbClr val="001080"/>
                </a:solidFill>
              </a:rPr>
              <a:t>Primary</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"Secondary key: {0}"</a:t>
            </a:r>
            <a:r>
              <a:rPr lang="en-US" sz="2000" dirty="0">
                <a:solidFill>
                  <a:srgbClr val="000000"/>
                </a:solidFill>
              </a:rPr>
              <a:t>, </a:t>
            </a:r>
            <a:r>
              <a:rPr lang="en-US" sz="2000" dirty="0" err="1">
                <a:solidFill>
                  <a:srgbClr val="001080"/>
                </a:solidFill>
              </a:rPr>
              <a:t>accountKeys</a:t>
            </a:r>
            <a:r>
              <a:rPr lang="en-US" sz="2000" dirty="0" err="1">
                <a:solidFill>
                  <a:srgbClr val="000000"/>
                </a:solidFill>
              </a:rPr>
              <a:t>.</a:t>
            </a:r>
            <a:r>
              <a:rPr lang="en-US" sz="2000" dirty="0" err="1">
                <a:solidFill>
                  <a:srgbClr val="001080"/>
                </a:solidFill>
              </a:rPr>
              <a:t>Secondary</a:t>
            </a:r>
            <a:r>
              <a:rPr lang="en-US" sz="2000" dirty="0">
                <a:solidFill>
                  <a:srgbClr val="000000"/>
                </a:solidFill>
              </a:rPr>
              <a:t>);</a:t>
            </a:r>
          </a:p>
          <a:p>
            <a:br>
              <a:rPr lang="en-US" sz="2000" dirty="0">
                <a:solidFill>
                  <a:srgbClr val="000000"/>
                </a:solidFill>
              </a:rPr>
            </a:br>
            <a:r>
              <a:rPr lang="en-US" sz="2000" dirty="0">
                <a:solidFill>
                  <a:srgbClr val="008000"/>
                </a:solidFill>
              </a:rPr>
              <a:t>// Regenerate the primary key</a:t>
            </a:r>
            <a:endParaRPr lang="en-US" sz="2000" dirty="0">
              <a:solidFill>
                <a:srgbClr val="000000"/>
              </a:solidFill>
            </a:endParaRPr>
          </a:p>
          <a:p>
            <a:r>
              <a:rPr lang="en-US" sz="2000" dirty="0" err="1">
                <a:solidFill>
                  <a:srgbClr val="267F99"/>
                </a:solidFill>
              </a:rPr>
              <a:t>BatchAccountRegenerateKeyResponse</a:t>
            </a:r>
            <a:r>
              <a:rPr lang="en-US" sz="2000" dirty="0">
                <a:solidFill>
                  <a:srgbClr val="000000"/>
                </a:solidFill>
              </a:rPr>
              <a:t> </a:t>
            </a:r>
            <a:r>
              <a:rPr lang="en-US" sz="2000" dirty="0" err="1">
                <a:solidFill>
                  <a:srgbClr val="001080"/>
                </a:solidFill>
              </a:rPr>
              <a:t>newKeys</a:t>
            </a:r>
            <a:r>
              <a:rPr lang="en-US" sz="2000" dirty="0">
                <a:solidFill>
                  <a:srgbClr val="000000"/>
                </a:solidFill>
              </a:rPr>
              <a:t> =</a:t>
            </a:r>
          </a:p>
          <a:p>
            <a:r>
              <a:rPr lang="en-US" sz="2000" dirty="0">
                <a:solidFill>
                  <a:srgbClr val="000000"/>
                </a:solidFill>
              </a:rPr>
              <a:t>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RegenerateKeyAsync</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r>
              <a:rPr lang="en-US" sz="2000" dirty="0">
                <a:solidFill>
                  <a:srgbClr val="A31515"/>
                </a:solidFill>
              </a:rPr>
              <a:t>"</a:t>
            </a:r>
            <a:r>
              <a:rPr lang="en-US" sz="2000" dirty="0" err="1">
                <a:solidFill>
                  <a:srgbClr val="A31515"/>
                </a:solidFill>
              </a:rPr>
              <a:t>mybatchaccount</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0000FF"/>
                </a:solidFill>
              </a:rPr>
              <a:t>new</a:t>
            </a:r>
            <a:r>
              <a:rPr lang="en-US" sz="2000" dirty="0">
                <a:solidFill>
                  <a:srgbClr val="000000"/>
                </a:solidFill>
              </a:rPr>
              <a:t> </a:t>
            </a:r>
            <a:r>
              <a:rPr lang="en-US" sz="2000" dirty="0" err="1">
                <a:solidFill>
                  <a:srgbClr val="267F99"/>
                </a:solidFill>
              </a:rPr>
              <a:t>BatchAccountRegenerateKeyParameters</a:t>
            </a:r>
            <a:r>
              <a:rPr lang="en-US" sz="2000" dirty="0">
                <a:solidFill>
                  <a:srgbClr val="000000"/>
                </a:solidFill>
              </a:rPr>
              <a:t>() {</a:t>
            </a:r>
          </a:p>
          <a:p>
            <a:r>
              <a:rPr lang="en-US" sz="2000" dirty="0">
                <a:solidFill>
                  <a:srgbClr val="000000"/>
                </a:solidFill>
              </a:rPr>
              <a:t>            </a:t>
            </a:r>
            <a:r>
              <a:rPr lang="en-US" sz="2000" dirty="0" err="1">
                <a:solidFill>
                  <a:srgbClr val="001080"/>
                </a:solidFill>
              </a:rPr>
              <a:t>KeyName</a:t>
            </a:r>
            <a:r>
              <a:rPr lang="en-US" sz="2000" dirty="0">
                <a:solidFill>
                  <a:srgbClr val="000000"/>
                </a:solidFill>
              </a:rPr>
              <a:t> = </a:t>
            </a:r>
            <a:r>
              <a:rPr lang="en-US" sz="2000" dirty="0" err="1">
                <a:solidFill>
                  <a:srgbClr val="001080"/>
                </a:solidFill>
              </a:rPr>
              <a:t>AccountKeyType</a:t>
            </a:r>
            <a:r>
              <a:rPr lang="en-US" sz="2000" dirty="0" err="1">
                <a:solidFill>
                  <a:srgbClr val="000000"/>
                </a:solidFill>
              </a:rPr>
              <a:t>.</a:t>
            </a:r>
            <a:r>
              <a:rPr lang="en-US" sz="2000" dirty="0" err="1">
                <a:solidFill>
                  <a:srgbClr val="001080"/>
                </a:solidFill>
              </a:rPr>
              <a:t>Primary</a:t>
            </a:r>
            <a:endParaRPr lang="en-US" sz="2000" dirty="0">
              <a:solidFill>
                <a:srgbClr val="000000"/>
              </a:solidFill>
            </a:endParaRPr>
          </a:p>
          <a:p>
            <a:r>
              <a:rPr lang="en-US" sz="2000" dirty="0">
                <a:solidFill>
                  <a:srgbClr val="000000"/>
                </a:solidFill>
              </a:rPr>
              <a:t>    });</a:t>
            </a:r>
          </a:p>
        </p:txBody>
      </p:sp>
    </p:spTree>
    <p:extLst>
      <p:ext uri="{BB962C8B-B14F-4D97-AF65-F5344CB8AC3E}">
        <p14:creationId xmlns:p14="http://schemas.microsoft.com/office/powerpoint/2010/main" val="35858882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Batch</a:t>
            </a:r>
          </a:p>
          <a:p>
            <a:pPr marL="342900" indent="-342900">
              <a:buFont typeface="Arial" panose="020B0604020202020204" pitchFamily="34" charset="0"/>
              <a:buChar char="•"/>
            </a:pPr>
            <a:r>
              <a:rPr lang="en-US" dirty="0"/>
              <a:t>Run a batch job by using Azure CLI and Azure portal </a:t>
            </a:r>
          </a:p>
          <a:p>
            <a:pPr marL="342900" indent="-342900">
              <a:buFont typeface="Arial" panose="020B0604020202020204" pitchFamily="34" charset="0"/>
              <a:buChar char="•"/>
            </a:pPr>
            <a:r>
              <a:rPr lang="en-US" dirty="0"/>
              <a:t>Running batch jobs by using code</a:t>
            </a:r>
          </a:p>
          <a:p>
            <a:pPr marL="342900" indent="-342900">
              <a:buFont typeface="Arial" panose="020B0604020202020204" pitchFamily="34" charset="0"/>
              <a:buChar char="•"/>
            </a:pPr>
            <a:r>
              <a:rPr lang="en-US" dirty="0"/>
              <a:t>Manage batch jobs by using Batch Service API</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quotas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555093"/>
          </a:xfrm>
        </p:spPr>
        <p:txBody>
          <a:bodyPr/>
          <a:lstStyle/>
          <a:p>
            <a:r>
              <a:rPr lang="en-US" sz="2000" dirty="0">
                <a:solidFill>
                  <a:srgbClr val="008000"/>
                </a:solidFill>
              </a:rPr>
              <a:t>// Get a collection of all Batch accounts within the subscription</a:t>
            </a:r>
            <a:endParaRPr lang="en-US" sz="2000" dirty="0">
              <a:solidFill>
                <a:srgbClr val="000000"/>
              </a:solidFill>
            </a:endParaRPr>
          </a:p>
          <a:p>
            <a:r>
              <a:rPr lang="en-US" sz="2000" dirty="0" err="1">
                <a:solidFill>
                  <a:srgbClr val="267F99"/>
                </a:solidFill>
              </a:rPr>
              <a:t>BatchAccountListResponse</a:t>
            </a:r>
            <a:r>
              <a:rPr lang="en-US" sz="2000" dirty="0">
                <a:solidFill>
                  <a:srgbClr val="000000"/>
                </a:solidFill>
              </a:rPr>
              <a:t> </a:t>
            </a:r>
            <a:r>
              <a:rPr lang="en-US" sz="2000" dirty="0" err="1">
                <a:solidFill>
                  <a:srgbClr val="001080"/>
                </a:solidFill>
              </a:rPr>
              <a:t>listResponse</a:t>
            </a:r>
            <a:r>
              <a:rPr lang="en-US" sz="2000" dirty="0">
                <a:solidFill>
                  <a:srgbClr val="000000"/>
                </a:solidFill>
              </a:rPr>
              <a:t> =</a:t>
            </a:r>
          </a:p>
          <a:p>
            <a:r>
              <a:rPr lang="en-US" sz="2000" dirty="0">
                <a:solidFill>
                  <a:srgbClr val="000000"/>
                </a:solidFill>
              </a:rPr>
              <a:t>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ListAsync</a:t>
            </a:r>
            <a:r>
              <a:rPr lang="en-US" sz="2000" dirty="0">
                <a:solidFill>
                  <a:srgbClr val="000000"/>
                </a:solidFill>
              </a:rPr>
              <a:t>(</a:t>
            </a:r>
            <a:r>
              <a:rPr lang="en-US" sz="2000" dirty="0">
                <a:solidFill>
                  <a:srgbClr val="0000FF"/>
                </a:solidFill>
              </a:rPr>
              <a:t>new</a:t>
            </a:r>
            <a:r>
              <a:rPr lang="en-US" sz="2000" dirty="0">
                <a:solidFill>
                  <a:srgbClr val="000000"/>
                </a:solidFill>
              </a:rPr>
              <a:t> </a:t>
            </a:r>
            <a:r>
              <a:rPr lang="en-US" sz="2000" dirty="0" err="1">
                <a:solidFill>
                  <a:srgbClr val="267F99"/>
                </a:solidFill>
              </a:rPr>
              <a:t>AccountListParameters</a:t>
            </a:r>
            <a:r>
              <a:rPr lang="en-US" sz="2000" dirty="0">
                <a:solidFill>
                  <a:srgbClr val="000000"/>
                </a:solidFill>
              </a:rPr>
              <a:t>());</a:t>
            </a:r>
          </a:p>
          <a:p>
            <a:r>
              <a:rPr lang="en-US" sz="2000" dirty="0" err="1">
                <a:solidFill>
                  <a:srgbClr val="267F99"/>
                </a:solidFill>
              </a:rPr>
              <a:t>IList</a:t>
            </a:r>
            <a:r>
              <a:rPr lang="en-US" sz="2000" dirty="0">
                <a:solidFill>
                  <a:srgbClr val="000000"/>
                </a:solidFill>
              </a:rPr>
              <a:t>&lt;</a:t>
            </a:r>
            <a:r>
              <a:rPr lang="en-US" sz="2000" dirty="0" err="1">
                <a:solidFill>
                  <a:srgbClr val="267F99"/>
                </a:solidFill>
              </a:rPr>
              <a:t>AccountResource</a:t>
            </a:r>
            <a:r>
              <a:rPr lang="en-US" sz="2000" dirty="0">
                <a:solidFill>
                  <a:srgbClr val="000000"/>
                </a:solidFill>
              </a:rPr>
              <a:t>&gt; </a:t>
            </a:r>
            <a:r>
              <a:rPr lang="en-US" sz="2000" dirty="0">
                <a:solidFill>
                  <a:srgbClr val="001080"/>
                </a:solidFill>
              </a:rPr>
              <a:t>accounts</a:t>
            </a:r>
            <a:r>
              <a:rPr lang="en-US" sz="2000" dirty="0">
                <a:solidFill>
                  <a:srgbClr val="000000"/>
                </a:solidFill>
              </a:rPr>
              <a:t> = </a:t>
            </a:r>
            <a:r>
              <a:rPr lang="en-US" sz="2000" dirty="0" err="1">
                <a:solidFill>
                  <a:srgbClr val="001080"/>
                </a:solidFill>
              </a:rPr>
              <a:t>listResponse</a:t>
            </a:r>
            <a:r>
              <a:rPr lang="en-US" sz="2000" dirty="0" err="1">
                <a:solidFill>
                  <a:srgbClr val="000000"/>
                </a:solidFill>
              </a:rPr>
              <a:t>.</a:t>
            </a:r>
            <a:r>
              <a:rPr lang="en-US" sz="2000" dirty="0" err="1">
                <a:solidFill>
                  <a:srgbClr val="001080"/>
                </a:solidFill>
              </a:rPr>
              <a:t>Accounts</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"Total number of Batch accounts under subscription id {0}: {1}"</a:t>
            </a:r>
            <a:r>
              <a:rPr lang="en-US" sz="2000" dirty="0">
                <a:solidFill>
                  <a:srgbClr val="000000"/>
                </a:solidFill>
              </a:rPr>
              <a:t>,</a:t>
            </a:r>
          </a:p>
          <a:p>
            <a:r>
              <a:rPr lang="en-US" sz="2000" dirty="0">
                <a:solidFill>
                  <a:srgbClr val="000000"/>
                </a:solidFill>
              </a:rPr>
              <a:t>    </a:t>
            </a:r>
            <a:r>
              <a:rPr lang="en-US" sz="2000" dirty="0" err="1">
                <a:solidFill>
                  <a:srgbClr val="001080"/>
                </a:solidFill>
              </a:rPr>
              <a:t>creds</a:t>
            </a:r>
            <a:r>
              <a:rPr lang="en-US" sz="2000" dirty="0" err="1">
                <a:solidFill>
                  <a:srgbClr val="000000"/>
                </a:solidFill>
              </a:rPr>
              <a:t>.</a:t>
            </a:r>
            <a:r>
              <a:rPr lang="en-US" sz="2000" dirty="0" err="1">
                <a:solidFill>
                  <a:srgbClr val="001080"/>
                </a:solidFill>
              </a:rPr>
              <a:t>SubscriptionId</a:t>
            </a:r>
            <a:r>
              <a:rPr lang="en-US" sz="2000" dirty="0">
                <a:solidFill>
                  <a:srgbClr val="000000"/>
                </a:solidFill>
              </a:rPr>
              <a:t>,</a:t>
            </a:r>
          </a:p>
          <a:p>
            <a:r>
              <a:rPr lang="en-US" sz="2000" dirty="0">
                <a:solidFill>
                  <a:srgbClr val="000000"/>
                </a:solidFill>
              </a:rPr>
              <a:t>    </a:t>
            </a:r>
            <a:r>
              <a:rPr lang="en-US" sz="2000" dirty="0" err="1">
                <a:solidFill>
                  <a:srgbClr val="001080"/>
                </a:solidFill>
              </a:rPr>
              <a:t>accounts</a:t>
            </a:r>
            <a:r>
              <a:rPr lang="en-US" sz="2000" dirty="0" err="1">
                <a:solidFill>
                  <a:srgbClr val="000000"/>
                </a:solidFill>
              </a:rPr>
              <a:t>.</a:t>
            </a:r>
            <a:r>
              <a:rPr lang="en-US" sz="2000" dirty="0" err="1">
                <a:solidFill>
                  <a:srgbClr val="001080"/>
                </a:solidFill>
              </a:rPr>
              <a:t>Count</a:t>
            </a:r>
            <a:r>
              <a:rPr lang="en-US" sz="2000" dirty="0">
                <a:solidFill>
                  <a:srgbClr val="000000"/>
                </a:solidFill>
              </a:rPr>
              <a:t>);</a:t>
            </a:r>
          </a:p>
          <a:p>
            <a:br>
              <a:rPr lang="en-US" sz="2000" dirty="0">
                <a:solidFill>
                  <a:srgbClr val="000000"/>
                </a:solidFill>
              </a:rPr>
            </a:br>
            <a:r>
              <a:rPr lang="en-US" sz="2000" dirty="0">
                <a:solidFill>
                  <a:srgbClr val="008000"/>
                </a:solidFill>
              </a:rPr>
              <a:t>// Get a count of all accounts within the target region</a:t>
            </a:r>
            <a:endParaRPr lang="en-US" sz="2000" dirty="0">
              <a:solidFill>
                <a:srgbClr val="000000"/>
              </a:solidFill>
            </a:endParaRPr>
          </a:p>
          <a:p>
            <a:r>
              <a:rPr lang="en-US" sz="2000" dirty="0">
                <a:solidFill>
                  <a:srgbClr val="0000FF"/>
                </a:solidFill>
              </a:rPr>
              <a:t>string</a:t>
            </a:r>
            <a:r>
              <a:rPr lang="en-US" sz="2000" dirty="0">
                <a:solidFill>
                  <a:srgbClr val="000000"/>
                </a:solidFill>
              </a:rPr>
              <a:t> </a:t>
            </a:r>
            <a:r>
              <a:rPr lang="en-US" sz="2000" dirty="0">
                <a:solidFill>
                  <a:srgbClr val="001080"/>
                </a:solidFill>
              </a:rPr>
              <a:t>region</a:t>
            </a:r>
            <a:r>
              <a:rPr lang="en-US" sz="2000" dirty="0">
                <a:solidFill>
                  <a:srgbClr val="000000"/>
                </a:solidFill>
              </a:rPr>
              <a:t> = </a:t>
            </a:r>
            <a:r>
              <a:rPr lang="en-US" sz="2000" dirty="0">
                <a:solidFill>
                  <a:srgbClr val="A31515"/>
                </a:solidFill>
              </a:rPr>
              <a:t>"</a:t>
            </a:r>
            <a:r>
              <a:rPr lang="en-US" sz="2000" dirty="0" err="1">
                <a:solidFill>
                  <a:srgbClr val="A31515"/>
                </a:solidFill>
              </a:rPr>
              <a:t>westus</a:t>
            </a:r>
            <a:r>
              <a:rPr lang="en-US" sz="2000" dirty="0">
                <a:solidFill>
                  <a:srgbClr val="A31515"/>
                </a:solidFill>
              </a:rPr>
              <a:t>"</a:t>
            </a:r>
            <a:r>
              <a:rPr lang="en-US" sz="2000" dirty="0">
                <a:solidFill>
                  <a:srgbClr val="000000"/>
                </a:solidFill>
              </a:rPr>
              <a:t>;</a:t>
            </a:r>
          </a:p>
          <a:p>
            <a:r>
              <a:rPr lang="en-US" sz="2000" dirty="0">
                <a:solidFill>
                  <a:srgbClr val="0000FF"/>
                </a:solidFill>
              </a:rPr>
              <a:t>int</a:t>
            </a:r>
            <a:r>
              <a:rPr lang="en-US" sz="2000" dirty="0">
                <a:solidFill>
                  <a:srgbClr val="000000"/>
                </a:solidFill>
              </a:rPr>
              <a:t> </a:t>
            </a:r>
            <a:r>
              <a:rPr lang="en-US" sz="2000" dirty="0" err="1">
                <a:solidFill>
                  <a:srgbClr val="001080"/>
                </a:solidFill>
              </a:rPr>
              <a:t>accountsInRegion</a:t>
            </a:r>
            <a:r>
              <a:rPr lang="en-US" sz="2000" dirty="0">
                <a:solidFill>
                  <a:srgbClr val="000000"/>
                </a:solidFill>
              </a:rPr>
              <a:t> = </a:t>
            </a:r>
            <a:r>
              <a:rPr lang="en-US" sz="2000" dirty="0" err="1">
                <a:solidFill>
                  <a:srgbClr val="001080"/>
                </a:solidFill>
              </a:rPr>
              <a:t>accounts</a:t>
            </a:r>
            <a:r>
              <a:rPr lang="en-US" sz="2000" dirty="0" err="1">
                <a:solidFill>
                  <a:srgbClr val="000000"/>
                </a:solidFill>
              </a:rPr>
              <a:t>.</a:t>
            </a:r>
            <a:r>
              <a:rPr lang="en-US" sz="2000" dirty="0" err="1">
                <a:solidFill>
                  <a:srgbClr val="795E26"/>
                </a:solidFill>
              </a:rPr>
              <a:t>Count</a:t>
            </a:r>
            <a:r>
              <a:rPr lang="en-US" sz="2000" dirty="0">
                <a:solidFill>
                  <a:srgbClr val="000000"/>
                </a:solidFill>
              </a:rPr>
              <a:t>(</a:t>
            </a:r>
            <a:r>
              <a:rPr lang="en-US" sz="2000" dirty="0">
                <a:solidFill>
                  <a:srgbClr val="001080"/>
                </a:solidFill>
              </a:rPr>
              <a:t>o</a:t>
            </a:r>
            <a:r>
              <a:rPr lang="en-US" sz="2000" dirty="0">
                <a:solidFill>
                  <a:srgbClr val="000000"/>
                </a:solidFill>
              </a:rPr>
              <a:t> =&gt; </a:t>
            </a:r>
            <a:r>
              <a:rPr lang="en-US" sz="2000" dirty="0" err="1">
                <a:solidFill>
                  <a:srgbClr val="001080"/>
                </a:solidFill>
              </a:rPr>
              <a:t>o</a:t>
            </a:r>
            <a:r>
              <a:rPr lang="en-US" sz="2000" dirty="0" err="1">
                <a:solidFill>
                  <a:srgbClr val="000000"/>
                </a:solidFill>
              </a:rPr>
              <a:t>.</a:t>
            </a:r>
            <a:r>
              <a:rPr lang="en-US" sz="2000" dirty="0" err="1">
                <a:solidFill>
                  <a:srgbClr val="001080"/>
                </a:solidFill>
              </a:rPr>
              <a:t>Location</a:t>
            </a:r>
            <a:r>
              <a:rPr lang="en-US" sz="2000" dirty="0">
                <a:solidFill>
                  <a:srgbClr val="000000"/>
                </a:solidFill>
              </a:rPr>
              <a:t> == </a:t>
            </a:r>
            <a:r>
              <a:rPr lang="en-US" sz="2000" dirty="0">
                <a:solidFill>
                  <a:srgbClr val="001080"/>
                </a:solidFill>
              </a:rPr>
              <a:t>region</a:t>
            </a:r>
            <a:r>
              <a:rPr lang="en-US" sz="2000" dirty="0">
                <a:solidFill>
                  <a:srgbClr val="000000"/>
                </a:solidFill>
              </a:rPr>
              <a:t>);</a:t>
            </a:r>
          </a:p>
        </p:txBody>
      </p:sp>
    </p:spTree>
    <p:extLst>
      <p:ext uri="{BB962C8B-B14F-4D97-AF65-F5344CB8AC3E}">
        <p14:creationId xmlns:p14="http://schemas.microsoft.com/office/powerpoint/2010/main" val="20333350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quotas for regions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3693319"/>
          </a:xfrm>
        </p:spPr>
        <p:txBody>
          <a:bodyPr/>
          <a:lstStyle/>
          <a:p>
            <a:r>
              <a:rPr lang="en-US" sz="2000" dirty="0">
                <a:solidFill>
                  <a:srgbClr val="008000"/>
                </a:solidFill>
              </a:rPr>
              <a:t>// Get the account quota for the specified region</a:t>
            </a:r>
            <a:endParaRPr lang="en-US" sz="2000" dirty="0">
              <a:solidFill>
                <a:srgbClr val="000000"/>
              </a:solidFill>
            </a:endParaRPr>
          </a:p>
          <a:p>
            <a:r>
              <a:rPr lang="en-US" sz="2000" dirty="0" err="1">
                <a:solidFill>
                  <a:srgbClr val="267F99"/>
                </a:solidFill>
              </a:rPr>
              <a:t>SubscriptionQuotasGetResponse</a:t>
            </a:r>
            <a:r>
              <a:rPr lang="en-US" sz="2000" dirty="0">
                <a:solidFill>
                  <a:srgbClr val="000000"/>
                </a:solidFill>
              </a:rPr>
              <a:t> </a:t>
            </a:r>
            <a:r>
              <a:rPr lang="en-US" sz="2000" dirty="0" err="1">
                <a:solidFill>
                  <a:srgbClr val="001080"/>
                </a:solidFill>
              </a:rPr>
              <a:t>quotaResponse</a:t>
            </a:r>
            <a:r>
              <a:rPr lang="en-US" sz="2000" dirty="0">
                <a:solidFill>
                  <a:srgbClr val="000000"/>
                </a:solidFill>
              </a:rPr>
              <a:t> =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Subscriptions</a:t>
            </a:r>
            <a:r>
              <a:rPr lang="en-US" sz="2000" dirty="0" err="1">
                <a:solidFill>
                  <a:srgbClr val="000000"/>
                </a:solidFill>
              </a:rPr>
              <a:t>.</a:t>
            </a:r>
            <a:r>
              <a:rPr lang="en-US" sz="2000" dirty="0" err="1">
                <a:solidFill>
                  <a:srgbClr val="795E26"/>
                </a:solidFill>
              </a:rPr>
              <a:t>GetSubscriptionQuotasAsync</a:t>
            </a:r>
            <a:r>
              <a:rPr lang="en-US" sz="2000" dirty="0">
                <a:solidFill>
                  <a:srgbClr val="000000"/>
                </a:solidFill>
              </a:rPr>
              <a:t>(</a:t>
            </a:r>
            <a:r>
              <a:rPr lang="en-US" sz="2000" dirty="0">
                <a:solidFill>
                  <a:srgbClr val="001080"/>
                </a:solidFill>
              </a:rPr>
              <a:t>region</a:t>
            </a:r>
            <a:r>
              <a:rPr lang="en-US" sz="2000" dirty="0">
                <a:solidFill>
                  <a:srgbClr val="000000"/>
                </a:solidFill>
              </a:rPr>
              <a:t>);</a:t>
            </a:r>
          </a:p>
          <a:p>
            <a:br>
              <a:rPr lang="en-US" sz="2000" dirty="0">
                <a:solidFill>
                  <a:srgbClr val="000000"/>
                </a:solidFill>
              </a:rPr>
            </a:br>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"Account quota for {0} region: {1}"</a:t>
            </a:r>
            <a:r>
              <a:rPr lang="en-US" sz="2000" dirty="0">
                <a:solidFill>
                  <a:srgbClr val="000000"/>
                </a:solidFill>
              </a:rPr>
              <a:t>, </a:t>
            </a:r>
            <a:r>
              <a:rPr lang="en-US" sz="2000" dirty="0">
                <a:solidFill>
                  <a:srgbClr val="001080"/>
                </a:solidFill>
              </a:rPr>
              <a:t>region</a:t>
            </a:r>
            <a:r>
              <a:rPr lang="en-US" sz="2000" dirty="0">
                <a:solidFill>
                  <a:srgbClr val="000000"/>
                </a:solidFill>
              </a:rPr>
              <a:t>, </a:t>
            </a:r>
            <a:r>
              <a:rPr lang="en-US" sz="2000" dirty="0" err="1">
                <a:solidFill>
                  <a:srgbClr val="001080"/>
                </a:solidFill>
              </a:rPr>
              <a:t>quotaResponse</a:t>
            </a:r>
            <a:r>
              <a:rPr lang="en-US" sz="2000" dirty="0" err="1">
                <a:solidFill>
                  <a:srgbClr val="000000"/>
                </a:solidFill>
              </a:rPr>
              <a:t>.</a:t>
            </a:r>
            <a:r>
              <a:rPr lang="en-US" sz="2000" dirty="0" err="1">
                <a:solidFill>
                  <a:srgbClr val="001080"/>
                </a:solidFill>
              </a:rPr>
              <a:t>AccountQuota</a:t>
            </a:r>
            <a:r>
              <a:rPr lang="en-US" sz="2000" dirty="0">
                <a:solidFill>
                  <a:srgbClr val="000000"/>
                </a:solidFill>
              </a:rPr>
              <a:t>);</a:t>
            </a:r>
          </a:p>
          <a:p>
            <a:br>
              <a:rPr lang="en-US" sz="2000" dirty="0">
                <a:solidFill>
                  <a:srgbClr val="000000"/>
                </a:solidFill>
              </a:rPr>
            </a:br>
            <a:r>
              <a:rPr lang="en-US" sz="2000" dirty="0">
                <a:solidFill>
                  <a:srgbClr val="008000"/>
                </a:solidFill>
              </a:rPr>
              <a:t>// Determine how many accounts can be created in the target region</a:t>
            </a:r>
            <a:endParaRPr lang="en-US" sz="2000" dirty="0">
              <a:solidFill>
                <a:srgbClr val="000000"/>
              </a:solidFill>
            </a:endParaRP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"Accounts in {0}: {1}"</a:t>
            </a:r>
            <a:r>
              <a:rPr lang="en-US" sz="2000" dirty="0">
                <a:solidFill>
                  <a:srgbClr val="000000"/>
                </a:solidFill>
              </a:rPr>
              <a:t>, </a:t>
            </a:r>
            <a:r>
              <a:rPr lang="en-US" sz="2000" dirty="0">
                <a:solidFill>
                  <a:srgbClr val="001080"/>
                </a:solidFill>
              </a:rPr>
              <a:t>region</a:t>
            </a:r>
            <a:r>
              <a:rPr lang="en-US" sz="2000" dirty="0">
                <a:solidFill>
                  <a:srgbClr val="000000"/>
                </a:solidFill>
              </a:rPr>
              <a:t>, </a:t>
            </a:r>
            <a:r>
              <a:rPr lang="en-US" sz="2000" dirty="0" err="1">
                <a:solidFill>
                  <a:srgbClr val="001080"/>
                </a:solidFill>
              </a:rPr>
              <a:t>accountsInRegion</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"You can create {0} accounts in the {1} region."</a:t>
            </a:r>
            <a:r>
              <a:rPr lang="en-US" sz="2000" dirty="0">
                <a:solidFill>
                  <a:srgbClr val="000000"/>
                </a:solidFill>
              </a:rPr>
              <a:t>, </a:t>
            </a:r>
            <a:r>
              <a:rPr lang="en-US" sz="2000" dirty="0" err="1">
                <a:solidFill>
                  <a:srgbClr val="001080"/>
                </a:solidFill>
              </a:rPr>
              <a:t>quotaResponse</a:t>
            </a:r>
            <a:r>
              <a:rPr lang="en-US" sz="2000" dirty="0" err="1">
                <a:solidFill>
                  <a:srgbClr val="000000"/>
                </a:solidFill>
              </a:rPr>
              <a:t>.</a:t>
            </a:r>
            <a:r>
              <a:rPr lang="en-US" sz="2000" dirty="0" err="1">
                <a:solidFill>
                  <a:srgbClr val="001080"/>
                </a:solidFill>
              </a:rPr>
              <a:t>AccountQuota</a:t>
            </a:r>
            <a:r>
              <a:rPr lang="en-US" sz="2000" dirty="0">
                <a:solidFill>
                  <a:srgbClr val="000000"/>
                </a:solidFill>
              </a:rPr>
              <a:t> - </a:t>
            </a:r>
            <a:r>
              <a:rPr lang="en-US" sz="2000" dirty="0" err="1">
                <a:solidFill>
                  <a:srgbClr val="001080"/>
                </a:solidFill>
              </a:rPr>
              <a:t>accountsInRegion</a:t>
            </a:r>
            <a:r>
              <a:rPr lang="en-US" sz="2000" dirty="0">
                <a:solidFill>
                  <a:srgbClr val="000000"/>
                </a:solidFill>
              </a:rPr>
              <a:t>, </a:t>
            </a:r>
            <a:r>
              <a:rPr lang="en-US" sz="2000" dirty="0">
                <a:solidFill>
                  <a:srgbClr val="001080"/>
                </a:solidFill>
              </a:rPr>
              <a:t>region</a:t>
            </a:r>
            <a:r>
              <a:rPr lang="en-US" sz="2000" dirty="0">
                <a:solidFill>
                  <a:srgbClr val="000000"/>
                </a:solidFill>
              </a:rPr>
              <a:t>);</a:t>
            </a:r>
          </a:p>
        </p:txBody>
      </p:sp>
    </p:spTree>
    <p:extLst>
      <p:ext uri="{BB962C8B-B14F-4D97-AF65-F5344CB8AC3E}">
        <p14:creationId xmlns:p14="http://schemas.microsoft.com/office/powerpoint/2010/main" val="136086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resource quotas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First obtain the Batch account</a:t>
            </a:r>
            <a:endParaRPr lang="en-US" sz="2000" dirty="0">
              <a:solidFill>
                <a:srgbClr val="000000"/>
              </a:solidFill>
            </a:endParaRPr>
          </a:p>
          <a:p>
            <a:r>
              <a:rPr lang="en-US" sz="2000" dirty="0" err="1">
                <a:solidFill>
                  <a:srgbClr val="267F99"/>
                </a:solidFill>
              </a:rPr>
              <a:t>BatchAccountGetResponse</a:t>
            </a:r>
            <a:r>
              <a:rPr lang="en-US" sz="2000" dirty="0">
                <a:solidFill>
                  <a:srgbClr val="000000"/>
                </a:solidFill>
              </a:rPr>
              <a:t> </a:t>
            </a:r>
            <a:r>
              <a:rPr lang="en-US" sz="2000" dirty="0" err="1">
                <a:solidFill>
                  <a:srgbClr val="001080"/>
                </a:solidFill>
              </a:rPr>
              <a:t>getResponse</a:t>
            </a:r>
            <a:r>
              <a:rPr lang="en-US" sz="2000" dirty="0">
                <a:solidFill>
                  <a:srgbClr val="000000"/>
                </a:solidFill>
              </a:rPr>
              <a:t> =</a:t>
            </a:r>
          </a:p>
          <a:p>
            <a:r>
              <a:rPr lang="en-US" sz="2000" dirty="0">
                <a:solidFill>
                  <a:srgbClr val="000000"/>
                </a:solidFill>
              </a:rPr>
              <a:t>    </a:t>
            </a:r>
            <a:r>
              <a:rPr lang="en-US" sz="2000" dirty="0">
                <a:solidFill>
                  <a:srgbClr val="0000FF"/>
                </a:solidFill>
              </a:rPr>
              <a:t>await</a:t>
            </a:r>
            <a:r>
              <a:rPr lang="en-US" sz="2000" dirty="0">
                <a:solidFill>
                  <a:srgbClr val="000000"/>
                </a:solidFill>
              </a:rPr>
              <a:t> </a:t>
            </a:r>
            <a:r>
              <a:rPr lang="en-US" sz="2000" dirty="0" err="1">
                <a:solidFill>
                  <a:srgbClr val="001080"/>
                </a:solidFill>
              </a:rPr>
              <a:t>batchManagementClient</a:t>
            </a:r>
            <a:r>
              <a:rPr lang="en-US" sz="2000" dirty="0" err="1">
                <a:solidFill>
                  <a:srgbClr val="000000"/>
                </a:solidFill>
              </a:rPr>
              <a:t>.</a:t>
            </a:r>
            <a:r>
              <a:rPr lang="en-US" sz="2000" dirty="0" err="1">
                <a:solidFill>
                  <a:srgbClr val="001080"/>
                </a:solidFill>
              </a:rPr>
              <a:t>Account</a:t>
            </a:r>
            <a:r>
              <a:rPr lang="en-US" sz="2000" dirty="0" err="1">
                <a:solidFill>
                  <a:srgbClr val="000000"/>
                </a:solidFill>
              </a:rPr>
              <a:t>.</a:t>
            </a:r>
            <a:r>
              <a:rPr lang="en-US" sz="2000" dirty="0" err="1">
                <a:solidFill>
                  <a:srgbClr val="795E26"/>
                </a:solidFill>
              </a:rPr>
              <a:t>GetAsync</a:t>
            </a:r>
            <a:r>
              <a:rPr lang="en-US" sz="2000" dirty="0">
                <a:solidFill>
                  <a:srgbClr val="000000"/>
                </a:solidFill>
              </a:rPr>
              <a:t>(</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r>
              <a:rPr lang="en-US" sz="2000" dirty="0">
                <a:solidFill>
                  <a:srgbClr val="A31515"/>
                </a:solidFill>
              </a:rPr>
              <a:t>"</a:t>
            </a:r>
            <a:r>
              <a:rPr lang="en-US" sz="2000" dirty="0" err="1">
                <a:solidFill>
                  <a:srgbClr val="A31515"/>
                </a:solidFill>
              </a:rPr>
              <a:t>mybatchaccount</a:t>
            </a:r>
            <a:r>
              <a:rPr lang="en-US" sz="2000" dirty="0">
                <a:solidFill>
                  <a:srgbClr val="A31515"/>
                </a:solidFill>
              </a:rPr>
              <a:t>"</a:t>
            </a:r>
            <a:r>
              <a:rPr lang="en-US" sz="2000" dirty="0">
                <a:solidFill>
                  <a:srgbClr val="000000"/>
                </a:solidFill>
              </a:rPr>
              <a:t>);</a:t>
            </a:r>
          </a:p>
          <a:p>
            <a:br>
              <a:rPr lang="en-US" sz="2000" dirty="0">
                <a:solidFill>
                  <a:srgbClr val="000000"/>
                </a:solidFill>
              </a:rPr>
            </a:br>
            <a:r>
              <a:rPr lang="en-US" sz="2000" dirty="0" err="1">
                <a:solidFill>
                  <a:srgbClr val="267F99"/>
                </a:solidFill>
              </a:rPr>
              <a:t>AccountResource</a:t>
            </a:r>
            <a:r>
              <a:rPr lang="en-US" sz="2000" dirty="0">
                <a:solidFill>
                  <a:srgbClr val="000000"/>
                </a:solidFill>
              </a:rPr>
              <a:t> </a:t>
            </a:r>
            <a:r>
              <a:rPr lang="en-US" sz="2000" dirty="0">
                <a:solidFill>
                  <a:srgbClr val="001080"/>
                </a:solidFill>
              </a:rPr>
              <a:t>account</a:t>
            </a:r>
            <a:r>
              <a:rPr lang="en-US" sz="2000" dirty="0">
                <a:solidFill>
                  <a:srgbClr val="000000"/>
                </a:solidFill>
              </a:rPr>
              <a:t> = </a:t>
            </a:r>
            <a:r>
              <a:rPr lang="en-US" sz="2000" dirty="0" err="1">
                <a:solidFill>
                  <a:srgbClr val="001080"/>
                </a:solidFill>
              </a:rPr>
              <a:t>getResponse</a:t>
            </a:r>
            <a:r>
              <a:rPr lang="en-US" sz="2000" dirty="0" err="1">
                <a:solidFill>
                  <a:srgbClr val="000000"/>
                </a:solidFill>
              </a:rPr>
              <a:t>.</a:t>
            </a:r>
            <a:r>
              <a:rPr lang="en-US" sz="2000" dirty="0" err="1">
                <a:solidFill>
                  <a:srgbClr val="001080"/>
                </a:solidFill>
              </a:rPr>
              <a:t>Resource</a:t>
            </a:r>
            <a:r>
              <a:rPr lang="en-US" sz="2000" dirty="0">
                <a:solidFill>
                  <a:srgbClr val="000000"/>
                </a:solidFill>
              </a:rPr>
              <a:t>;</a:t>
            </a:r>
          </a:p>
          <a:p>
            <a:br>
              <a:rPr lang="en-US" sz="2000" dirty="0">
                <a:solidFill>
                  <a:srgbClr val="000000"/>
                </a:solidFill>
              </a:rPr>
            </a:br>
            <a:r>
              <a:rPr lang="en-US" sz="2000" dirty="0">
                <a:solidFill>
                  <a:srgbClr val="008000"/>
                </a:solidFill>
              </a:rPr>
              <a:t>// Now print the compute resource quotas for the account</a:t>
            </a:r>
            <a:endParaRPr lang="en-US" sz="2000" dirty="0">
              <a:solidFill>
                <a:srgbClr val="000000"/>
              </a:solidFill>
            </a:endParaRP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"Core quota: {0}"</a:t>
            </a:r>
            <a:r>
              <a:rPr lang="en-US" sz="2000" dirty="0">
                <a:solidFill>
                  <a:srgbClr val="000000"/>
                </a:solidFill>
              </a:rPr>
              <a:t>, </a:t>
            </a:r>
            <a:r>
              <a:rPr lang="en-US" sz="2000" dirty="0" err="1">
                <a:solidFill>
                  <a:srgbClr val="001080"/>
                </a:solidFill>
              </a:rPr>
              <a:t>account</a:t>
            </a:r>
            <a:r>
              <a:rPr lang="en-US" sz="2000" dirty="0" err="1">
                <a:solidFill>
                  <a:srgbClr val="000000"/>
                </a:solidFill>
              </a:rPr>
              <a:t>.</a:t>
            </a:r>
            <a:r>
              <a:rPr lang="en-US" sz="2000" dirty="0" err="1">
                <a:solidFill>
                  <a:srgbClr val="001080"/>
                </a:solidFill>
              </a:rPr>
              <a:t>Properties</a:t>
            </a:r>
            <a:r>
              <a:rPr lang="en-US" sz="2000" dirty="0" err="1">
                <a:solidFill>
                  <a:srgbClr val="000000"/>
                </a:solidFill>
              </a:rPr>
              <a:t>.</a:t>
            </a:r>
            <a:r>
              <a:rPr lang="en-US" sz="2000" dirty="0" err="1">
                <a:solidFill>
                  <a:srgbClr val="001080"/>
                </a:solidFill>
              </a:rPr>
              <a:t>CoreQuota</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"Pool quota: {0}"</a:t>
            </a:r>
            <a:r>
              <a:rPr lang="en-US" sz="2000" dirty="0">
                <a:solidFill>
                  <a:srgbClr val="000000"/>
                </a:solidFill>
              </a:rPr>
              <a:t>, </a:t>
            </a:r>
            <a:r>
              <a:rPr lang="en-US" sz="2000" dirty="0" err="1">
                <a:solidFill>
                  <a:srgbClr val="001080"/>
                </a:solidFill>
              </a:rPr>
              <a:t>account</a:t>
            </a:r>
            <a:r>
              <a:rPr lang="en-US" sz="2000" dirty="0" err="1">
                <a:solidFill>
                  <a:srgbClr val="000000"/>
                </a:solidFill>
              </a:rPr>
              <a:t>.</a:t>
            </a:r>
            <a:r>
              <a:rPr lang="en-US" sz="2000" dirty="0" err="1">
                <a:solidFill>
                  <a:srgbClr val="001080"/>
                </a:solidFill>
              </a:rPr>
              <a:t>Properties</a:t>
            </a:r>
            <a:r>
              <a:rPr lang="en-US" sz="2000" dirty="0" err="1">
                <a:solidFill>
                  <a:srgbClr val="000000"/>
                </a:solidFill>
              </a:rPr>
              <a:t>.</a:t>
            </a:r>
            <a:r>
              <a:rPr lang="en-US" sz="2000" dirty="0" err="1">
                <a:solidFill>
                  <a:srgbClr val="001080"/>
                </a:solidFill>
              </a:rPr>
              <a:t>PoolQuota</a:t>
            </a:r>
            <a:r>
              <a:rPr lang="en-US" sz="2000" dirty="0">
                <a:solidFill>
                  <a:srgbClr val="000000"/>
                </a:solidFill>
              </a:rPr>
              <a:t>);</a:t>
            </a:r>
          </a:p>
          <a:p>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"Active job and job schedule quota: {0}"</a:t>
            </a:r>
            <a:r>
              <a:rPr lang="en-US" sz="2000" dirty="0">
                <a:solidFill>
                  <a:srgbClr val="000000"/>
                </a:solidFill>
              </a:rPr>
              <a:t>, </a:t>
            </a:r>
            <a:r>
              <a:rPr lang="en-US" sz="2000" dirty="0" err="1">
                <a:solidFill>
                  <a:srgbClr val="001080"/>
                </a:solidFill>
              </a:rPr>
              <a:t>account</a:t>
            </a:r>
            <a:r>
              <a:rPr lang="en-US" sz="2000" dirty="0" err="1">
                <a:solidFill>
                  <a:srgbClr val="000000"/>
                </a:solidFill>
              </a:rPr>
              <a:t>.</a:t>
            </a:r>
            <a:r>
              <a:rPr lang="en-US" sz="2000" dirty="0" err="1">
                <a:solidFill>
                  <a:srgbClr val="001080"/>
                </a:solidFill>
              </a:rPr>
              <a:t>Properties</a:t>
            </a:r>
            <a:r>
              <a:rPr lang="en-US" sz="2000" dirty="0" err="1">
                <a:solidFill>
                  <a:srgbClr val="000000"/>
                </a:solidFill>
              </a:rPr>
              <a:t>.</a:t>
            </a:r>
            <a:r>
              <a:rPr lang="en-US" sz="2000" dirty="0" err="1">
                <a:solidFill>
                  <a:srgbClr val="001080"/>
                </a:solidFill>
              </a:rPr>
              <a:t>ActiveJobAndJobScheduleQuota</a:t>
            </a:r>
            <a:r>
              <a:rPr lang="en-US" sz="2000" dirty="0">
                <a:solidFill>
                  <a:srgbClr val="000000"/>
                </a:solidFill>
              </a:rPr>
              <a:t>);</a:t>
            </a:r>
          </a:p>
        </p:txBody>
      </p:sp>
    </p:spTree>
    <p:extLst>
      <p:ext uri="{BB962C8B-B14F-4D97-AF65-F5344CB8AC3E}">
        <p14:creationId xmlns:p14="http://schemas.microsoft.com/office/powerpoint/2010/main" val="28547899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Manage batch jobs by using Batch Service API</a:t>
            </a:r>
          </a:p>
        </p:txBody>
      </p:sp>
    </p:spTree>
    <p:extLst>
      <p:ext uri="{BB962C8B-B14F-4D97-AF65-F5344CB8AC3E}">
        <p14:creationId xmlns:p14="http://schemas.microsoft.com/office/powerpoint/2010/main" val="5616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67F7D-1357-41C4-B072-B1C549B6281E}"/>
              </a:ext>
            </a:extLst>
          </p:cNvPr>
          <p:cNvSpPr>
            <a:spLocks noGrp="1"/>
          </p:cNvSpPr>
          <p:nvPr>
            <p:ph type="title"/>
          </p:nvPr>
        </p:nvSpPr>
        <p:spPr/>
        <p:txBody>
          <a:bodyPr/>
          <a:lstStyle/>
          <a:p>
            <a:r>
              <a:rPr lang="en-US" dirty="0"/>
              <a:t>Authenticating requests</a:t>
            </a:r>
          </a:p>
        </p:txBody>
      </p:sp>
      <p:sp>
        <p:nvSpPr>
          <p:cNvPr id="4" name="Text Placeholder 3">
            <a:extLst>
              <a:ext uri="{FF2B5EF4-FFF2-40B4-BE49-F238E27FC236}">
                <a16:creationId xmlns:a16="http://schemas.microsoft.com/office/drawing/2014/main" id="{EB390E0B-FB2B-4F6F-A757-EC48D8BD029F}"/>
              </a:ext>
            </a:extLst>
          </p:cNvPr>
          <p:cNvSpPr>
            <a:spLocks noGrp="1"/>
          </p:cNvSpPr>
          <p:nvPr>
            <p:ph type="body" sz="quarter" idx="10"/>
          </p:nvPr>
        </p:nvSpPr>
        <p:spPr>
          <a:xfrm>
            <a:off x="584200" y="1435497"/>
            <a:ext cx="11018520" cy="1686616"/>
          </a:xfrm>
        </p:spPr>
        <p:txBody>
          <a:bodyPr/>
          <a:lstStyle/>
          <a:p>
            <a:r>
              <a:rPr lang="en-US" dirty="0">
                <a:latin typeface="+mn-lt"/>
              </a:rPr>
              <a:t>Every request made against the Batch service must be authenticated </a:t>
            </a:r>
          </a:p>
          <a:p>
            <a:r>
              <a:rPr lang="en-US" dirty="0">
                <a:latin typeface="+mn-lt"/>
              </a:rPr>
              <a:t>The Batch service supports authentication via either:</a:t>
            </a:r>
          </a:p>
          <a:p>
            <a:pPr lvl="1"/>
            <a:r>
              <a:rPr lang="en-US" dirty="0"/>
              <a:t>Shared key </a:t>
            </a:r>
          </a:p>
          <a:p>
            <a:pPr lvl="1"/>
            <a:r>
              <a:rPr lang="en-US" dirty="0"/>
              <a:t>Azure Active Directory (Azure AD)</a:t>
            </a:r>
          </a:p>
        </p:txBody>
      </p:sp>
    </p:spTree>
    <p:extLst>
      <p:ext uri="{BB962C8B-B14F-4D97-AF65-F5344CB8AC3E}">
        <p14:creationId xmlns:p14="http://schemas.microsoft.com/office/powerpoint/2010/main" val="23348838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5A0-1BA4-4989-9DC4-972E397D4E79}"/>
              </a:ext>
            </a:extLst>
          </p:cNvPr>
          <p:cNvSpPr>
            <a:spLocks noGrp="1"/>
          </p:cNvSpPr>
          <p:nvPr>
            <p:ph type="title"/>
          </p:nvPr>
        </p:nvSpPr>
        <p:spPr/>
        <p:txBody>
          <a:bodyPr/>
          <a:lstStyle/>
          <a:p>
            <a:r>
              <a:rPr lang="en-US" dirty="0"/>
              <a:t>Authenticating requests</a:t>
            </a:r>
          </a:p>
        </p:txBody>
      </p:sp>
      <p:sp>
        <p:nvSpPr>
          <p:cNvPr id="3" name="Text Placeholder 2">
            <a:extLst>
              <a:ext uri="{FF2B5EF4-FFF2-40B4-BE49-F238E27FC236}">
                <a16:creationId xmlns:a16="http://schemas.microsoft.com/office/drawing/2014/main" id="{965C300F-8D4B-4A12-B0FF-5473DF7A6369}"/>
              </a:ext>
            </a:extLst>
          </p:cNvPr>
          <p:cNvSpPr>
            <a:spLocks noGrp="1"/>
          </p:cNvSpPr>
          <p:nvPr>
            <p:ph type="body" sz="quarter" idx="10"/>
          </p:nvPr>
        </p:nvSpPr>
        <p:spPr>
          <a:xfrm>
            <a:off x="588263" y="1436688"/>
            <a:ext cx="11018520" cy="4678204"/>
          </a:xfrm>
        </p:spPr>
        <p:txBody>
          <a:bodyPr/>
          <a:lstStyle/>
          <a:p>
            <a:r>
              <a:rPr lang="en-US" sz="1600" dirty="0">
                <a:solidFill>
                  <a:srgbClr val="000000"/>
                </a:solidFill>
              </a:rPr>
              <a:t>Authorization Header: Authorization=</a:t>
            </a:r>
            <a:r>
              <a:rPr lang="en-US" sz="1600" dirty="0">
                <a:solidFill>
                  <a:srgbClr val="A31515"/>
                </a:solidFill>
              </a:rPr>
              <a:t>"</a:t>
            </a:r>
            <a:r>
              <a:rPr lang="en-US" sz="1600" dirty="0" err="1">
                <a:solidFill>
                  <a:srgbClr val="A31515"/>
                </a:solidFill>
              </a:rPr>
              <a:t>SharedKey</a:t>
            </a:r>
            <a:r>
              <a:rPr lang="en-US" sz="1600" dirty="0">
                <a:solidFill>
                  <a:srgbClr val="A31515"/>
                </a:solidFill>
              </a:rPr>
              <a:t> &lt;</a:t>
            </a:r>
            <a:r>
              <a:rPr lang="en-US" sz="1600" dirty="0" err="1">
                <a:solidFill>
                  <a:srgbClr val="A31515"/>
                </a:solidFill>
              </a:rPr>
              <a:t>AccountName</a:t>
            </a:r>
            <a:r>
              <a:rPr lang="en-US" sz="1600" dirty="0">
                <a:solidFill>
                  <a:srgbClr val="A31515"/>
                </a:solidFill>
              </a:rPr>
              <a:t>&gt;:&lt;Signature&gt;"</a:t>
            </a:r>
          </a:p>
          <a:p>
            <a:endParaRPr lang="en-US" sz="1600" dirty="0">
              <a:solidFill>
                <a:srgbClr val="000000"/>
              </a:solidFill>
            </a:endParaRPr>
          </a:p>
          <a:p>
            <a:r>
              <a:rPr lang="en-US" sz="1600" dirty="0" err="1">
                <a:solidFill>
                  <a:srgbClr val="000000"/>
                </a:solidFill>
              </a:rPr>
              <a:t>StringToSign</a:t>
            </a:r>
            <a:r>
              <a:rPr lang="en-US" sz="1600" dirty="0">
                <a:solidFill>
                  <a:srgbClr val="000000"/>
                </a:solidFill>
              </a:rPr>
              <a:t> = VERB + </a:t>
            </a:r>
            <a:r>
              <a:rPr lang="en-US" sz="1600" dirty="0">
                <a:solidFill>
                  <a:srgbClr val="A31515"/>
                </a:solidFill>
              </a:rPr>
              <a:t>"\n"</a:t>
            </a:r>
            <a:r>
              <a:rPr lang="en-US" sz="1600" dirty="0">
                <a:solidFill>
                  <a:srgbClr val="000000"/>
                </a:solidFill>
              </a:rPr>
              <a:t> + </a:t>
            </a:r>
          </a:p>
          <a:p>
            <a:r>
              <a:rPr lang="en-US" sz="1600" dirty="0">
                <a:solidFill>
                  <a:srgbClr val="000000"/>
                </a:solidFill>
              </a:rPr>
              <a:t>    Content-Encoding + </a:t>
            </a:r>
            <a:r>
              <a:rPr lang="en-US" sz="1600" dirty="0">
                <a:solidFill>
                  <a:srgbClr val="A31515"/>
                </a:solidFill>
              </a:rPr>
              <a:t>"\n"</a:t>
            </a:r>
            <a:r>
              <a:rPr lang="en-US" sz="1600" dirty="0">
                <a:solidFill>
                  <a:srgbClr val="000000"/>
                </a:solidFill>
              </a:rPr>
              <a:t> </a:t>
            </a:r>
          </a:p>
          <a:p>
            <a:r>
              <a:rPr lang="en-US" sz="1600" dirty="0">
                <a:solidFill>
                  <a:srgbClr val="000000"/>
                </a:solidFill>
              </a:rPr>
              <a:t>    Content-Language + </a:t>
            </a:r>
            <a:r>
              <a:rPr lang="en-US" sz="1600" dirty="0">
                <a:solidFill>
                  <a:srgbClr val="A31515"/>
                </a:solidFill>
              </a:rPr>
              <a:t>"\n"</a:t>
            </a:r>
            <a:r>
              <a:rPr lang="en-US" sz="1600" dirty="0">
                <a:solidFill>
                  <a:srgbClr val="000000"/>
                </a:solidFill>
              </a:rPr>
              <a:t> </a:t>
            </a:r>
          </a:p>
          <a:p>
            <a:r>
              <a:rPr lang="en-US" sz="1600" dirty="0">
                <a:solidFill>
                  <a:srgbClr val="000000"/>
                </a:solidFill>
              </a:rPr>
              <a:t>    Content-Length + </a:t>
            </a:r>
            <a:r>
              <a:rPr lang="en-US" sz="1600" dirty="0">
                <a:solidFill>
                  <a:srgbClr val="A31515"/>
                </a:solidFill>
              </a:rPr>
              <a:t>"\n"</a:t>
            </a:r>
            <a:r>
              <a:rPr lang="en-US" sz="1600" dirty="0">
                <a:solidFill>
                  <a:srgbClr val="000000"/>
                </a:solidFill>
              </a:rPr>
              <a:t> </a:t>
            </a:r>
          </a:p>
          <a:p>
            <a:r>
              <a:rPr lang="en-US" sz="1600" dirty="0">
                <a:solidFill>
                  <a:srgbClr val="000000"/>
                </a:solidFill>
              </a:rPr>
              <a:t>    Content-MD5 + </a:t>
            </a:r>
            <a:r>
              <a:rPr lang="en-US" sz="1600" dirty="0">
                <a:solidFill>
                  <a:srgbClr val="A31515"/>
                </a:solidFill>
              </a:rPr>
              <a:t>"\n"</a:t>
            </a:r>
            <a:r>
              <a:rPr lang="en-US" sz="1600" dirty="0">
                <a:solidFill>
                  <a:srgbClr val="000000"/>
                </a:solidFill>
              </a:rPr>
              <a:t> </a:t>
            </a:r>
          </a:p>
          <a:p>
            <a:r>
              <a:rPr lang="en-US" sz="1600" dirty="0">
                <a:solidFill>
                  <a:srgbClr val="000000"/>
                </a:solidFill>
              </a:rPr>
              <a:t>    Content-Type + </a:t>
            </a:r>
            <a:r>
              <a:rPr lang="en-US" sz="1600" dirty="0">
                <a:solidFill>
                  <a:srgbClr val="A31515"/>
                </a:solidFill>
              </a:rPr>
              <a:t>"\n"</a:t>
            </a:r>
            <a:r>
              <a:rPr lang="en-US" sz="1600" dirty="0">
                <a:solidFill>
                  <a:srgbClr val="000000"/>
                </a:solidFill>
              </a:rPr>
              <a:t> + </a:t>
            </a:r>
          </a:p>
          <a:p>
            <a:r>
              <a:rPr lang="en-US" sz="1600" dirty="0">
                <a:solidFill>
                  <a:srgbClr val="000000"/>
                </a:solidFill>
              </a:rPr>
              <a:t>    Date + </a:t>
            </a:r>
            <a:r>
              <a:rPr lang="en-US" sz="1600" dirty="0">
                <a:solidFill>
                  <a:srgbClr val="A31515"/>
                </a:solidFill>
              </a:rPr>
              <a:t>"\n"</a:t>
            </a:r>
            <a:r>
              <a:rPr lang="en-US" sz="1600" dirty="0">
                <a:solidFill>
                  <a:srgbClr val="000000"/>
                </a:solidFill>
              </a:rPr>
              <a:t> + </a:t>
            </a:r>
          </a:p>
          <a:p>
            <a:r>
              <a:rPr lang="en-US" sz="1600" dirty="0">
                <a:solidFill>
                  <a:srgbClr val="000000"/>
                </a:solidFill>
              </a:rPr>
              <a:t>    If-Modified-Since + </a:t>
            </a:r>
            <a:r>
              <a:rPr lang="en-US" sz="1600" dirty="0">
                <a:solidFill>
                  <a:srgbClr val="A31515"/>
                </a:solidFill>
              </a:rPr>
              <a:t>"\n"</a:t>
            </a:r>
            <a:r>
              <a:rPr lang="en-US" sz="1600" dirty="0">
                <a:solidFill>
                  <a:srgbClr val="000000"/>
                </a:solidFill>
              </a:rPr>
              <a:t> </a:t>
            </a:r>
          </a:p>
          <a:p>
            <a:r>
              <a:rPr lang="en-US" sz="1600" dirty="0">
                <a:solidFill>
                  <a:srgbClr val="000000"/>
                </a:solidFill>
              </a:rPr>
              <a:t>    If-Match + </a:t>
            </a:r>
            <a:r>
              <a:rPr lang="en-US" sz="1600" dirty="0">
                <a:solidFill>
                  <a:srgbClr val="A31515"/>
                </a:solidFill>
              </a:rPr>
              <a:t>"\n"</a:t>
            </a:r>
            <a:r>
              <a:rPr lang="en-US" sz="1600" dirty="0">
                <a:solidFill>
                  <a:srgbClr val="000000"/>
                </a:solidFill>
              </a:rPr>
              <a:t> </a:t>
            </a:r>
          </a:p>
          <a:p>
            <a:r>
              <a:rPr lang="en-US" sz="1600" dirty="0">
                <a:solidFill>
                  <a:srgbClr val="000000"/>
                </a:solidFill>
              </a:rPr>
              <a:t>    If-None-Match + </a:t>
            </a:r>
            <a:r>
              <a:rPr lang="en-US" sz="1600" dirty="0">
                <a:solidFill>
                  <a:srgbClr val="A31515"/>
                </a:solidFill>
              </a:rPr>
              <a:t>"\n"</a:t>
            </a:r>
            <a:r>
              <a:rPr lang="en-US" sz="1600" dirty="0">
                <a:solidFill>
                  <a:srgbClr val="000000"/>
                </a:solidFill>
              </a:rPr>
              <a:t> </a:t>
            </a:r>
          </a:p>
          <a:p>
            <a:r>
              <a:rPr lang="en-US" sz="1600" dirty="0">
                <a:solidFill>
                  <a:srgbClr val="000000"/>
                </a:solidFill>
              </a:rPr>
              <a:t>    If-Unmodified-Since + </a:t>
            </a:r>
            <a:r>
              <a:rPr lang="en-US" sz="1600" dirty="0">
                <a:solidFill>
                  <a:srgbClr val="A31515"/>
                </a:solidFill>
              </a:rPr>
              <a:t>"\n"</a:t>
            </a:r>
            <a:r>
              <a:rPr lang="en-US" sz="1600" dirty="0">
                <a:solidFill>
                  <a:srgbClr val="000000"/>
                </a:solidFill>
              </a:rPr>
              <a:t> </a:t>
            </a:r>
          </a:p>
          <a:p>
            <a:r>
              <a:rPr lang="en-US" sz="1600" dirty="0">
                <a:solidFill>
                  <a:srgbClr val="000000"/>
                </a:solidFill>
              </a:rPr>
              <a:t>    Range + </a:t>
            </a:r>
            <a:r>
              <a:rPr lang="en-US" sz="1600" dirty="0">
                <a:solidFill>
                  <a:srgbClr val="A31515"/>
                </a:solidFill>
              </a:rPr>
              <a:t>"\n"</a:t>
            </a:r>
            <a:r>
              <a:rPr lang="en-US" sz="1600" dirty="0">
                <a:solidFill>
                  <a:srgbClr val="000000"/>
                </a:solidFill>
              </a:rPr>
              <a:t> </a:t>
            </a:r>
          </a:p>
          <a:p>
            <a:r>
              <a:rPr lang="en-US" sz="1600" dirty="0">
                <a:solidFill>
                  <a:srgbClr val="000000"/>
                </a:solidFill>
              </a:rPr>
              <a:t>    </a:t>
            </a:r>
            <a:r>
              <a:rPr lang="en-US" sz="1600" dirty="0" err="1">
                <a:solidFill>
                  <a:srgbClr val="000000"/>
                </a:solidFill>
              </a:rPr>
              <a:t>CanonicalizedHeaders</a:t>
            </a:r>
            <a:r>
              <a:rPr lang="en-US" sz="1600" dirty="0">
                <a:solidFill>
                  <a:srgbClr val="000000"/>
                </a:solidFill>
              </a:rPr>
              <a:t> + </a:t>
            </a:r>
          </a:p>
          <a:p>
            <a:r>
              <a:rPr lang="en-US" sz="1600" dirty="0">
                <a:solidFill>
                  <a:srgbClr val="000000"/>
                </a:solidFill>
              </a:rPr>
              <a:t>    </a:t>
            </a:r>
            <a:r>
              <a:rPr lang="en-US" sz="1600" dirty="0" err="1">
                <a:solidFill>
                  <a:srgbClr val="000000"/>
                </a:solidFill>
              </a:rPr>
              <a:t>CanonicalizedResource</a:t>
            </a:r>
            <a:r>
              <a:rPr lang="en-US" sz="1600" dirty="0">
                <a:solidFill>
                  <a:srgbClr val="000000"/>
                </a:solidFill>
              </a:rPr>
              <a:t>; \</a:t>
            </a:r>
          </a:p>
        </p:txBody>
      </p:sp>
    </p:spTree>
    <p:extLst>
      <p:ext uri="{BB962C8B-B14F-4D97-AF65-F5344CB8AC3E}">
        <p14:creationId xmlns:p14="http://schemas.microsoft.com/office/powerpoint/2010/main" val="13241970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5A0-1BA4-4989-9DC4-972E397D4E79}"/>
              </a:ext>
            </a:extLst>
          </p:cNvPr>
          <p:cNvSpPr>
            <a:spLocks noGrp="1"/>
          </p:cNvSpPr>
          <p:nvPr>
            <p:ph type="title"/>
          </p:nvPr>
        </p:nvSpPr>
        <p:spPr/>
        <p:txBody>
          <a:bodyPr/>
          <a:lstStyle/>
          <a:p>
            <a:r>
              <a:rPr lang="en-US" dirty="0"/>
              <a:t>Authenticating requests (continued)</a:t>
            </a:r>
          </a:p>
        </p:txBody>
      </p:sp>
      <p:sp>
        <p:nvSpPr>
          <p:cNvPr id="3" name="Text Placeholder 2">
            <a:extLst>
              <a:ext uri="{FF2B5EF4-FFF2-40B4-BE49-F238E27FC236}">
                <a16:creationId xmlns:a16="http://schemas.microsoft.com/office/drawing/2014/main" id="{965C300F-8D4B-4A12-B0FF-5473DF7A6369}"/>
              </a:ext>
            </a:extLst>
          </p:cNvPr>
          <p:cNvSpPr>
            <a:spLocks noGrp="1"/>
          </p:cNvSpPr>
          <p:nvPr>
            <p:ph type="body" sz="quarter" idx="10"/>
          </p:nvPr>
        </p:nvSpPr>
        <p:spPr>
          <a:xfrm>
            <a:off x="588263" y="1436688"/>
            <a:ext cx="11018520" cy="4924425"/>
          </a:xfrm>
        </p:spPr>
        <p:txBody>
          <a:bodyPr/>
          <a:lstStyle/>
          <a:p>
            <a:r>
              <a:rPr lang="en-US" sz="1600" dirty="0">
                <a:solidFill>
                  <a:srgbClr val="000000"/>
                </a:solidFill>
              </a:rPr>
              <a:t>GET</a:t>
            </a:r>
            <a:r>
              <a:rPr lang="en-US" sz="1600" dirty="0">
                <a:solidFill>
                  <a:srgbClr val="FF0000"/>
                </a:solidFill>
              </a:rPr>
              <a:t>\n\n\n\n\n\n\n\n\n\n\n\</a:t>
            </a:r>
            <a:r>
              <a:rPr lang="en-US" sz="1600" dirty="0" err="1">
                <a:solidFill>
                  <a:srgbClr val="FF0000"/>
                </a:solidFill>
              </a:rPr>
              <a:t>n</a:t>
            </a:r>
            <a:r>
              <a:rPr lang="en-US" sz="1600" dirty="0" err="1">
                <a:solidFill>
                  <a:srgbClr val="000000"/>
                </a:solidFill>
              </a:rPr>
              <a:t>ocp-date:Tue</a:t>
            </a:r>
            <a:r>
              <a:rPr lang="en-US" sz="1600" dirty="0">
                <a:solidFill>
                  <a:srgbClr val="000000"/>
                </a:solidFill>
              </a:rPr>
              <a:t>, 29 Jul 2014 21:49:13 GMT</a:t>
            </a:r>
            <a:r>
              <a:rPr lang="en-US" sz="1600" dirty="0">
                <a:solidFill>
                  <a:srgbClr val="FF0000"/>
                </a:solidFill>
              </a:rPr>
              <a:t>\n</a:t>
            </a:r>
            <a:r>
              <a:rPr lang="en-US" sz="1600" dirty="0">
                <a:solidFill>
                  <a:srgbClr val="000000"/>
                </a:solidFill>
              </a:rPr>
              <a:t> /</a:t>
            </a:r>
            <a:r>
              <a:rPr lang="en-US" sz="1600" dirty="0" err="1">
                <a:solidFill>
                  <a:srgbClr val="000000"/>
                </a:solidFill>
              </a:rPr>
              <a:t>myaccount</a:t>
            </a:r>
            <a:r>
              <a:rPr lang="en-US" sz="1600" dirty="0">
                <a:solidFill>
                  <a:srgbClr val="000000"/>
                </a:solidFill>
              </a:rPr>
              <a:t>/jobs</a:t>
            </a:r>
            <a:r>
              <a:rPr lang="en-US" sz="1600" dirty="0">
                <a:solidFill>
                  <a:srgbClr val="FF0000"/>
                </a:solidFill>
              </a:rPr>
              <a:t>\n</a:t>
            </a:r>
            <a:r>
              <a:rPr lang="en-US" sz="1600" dirty="0">
                <a:solidFill>
                  <a:srgbClr val="000000"/>
                </a:solidFill>
              </a:rPr>
              <a:t>api-version:2014-01-01.1.0</a:t>
            </a:r>
            <a:r>
              <a:rPr lang="en-US" sz="1600" dirty="0">
                <a:solidFill>
                  <a:srgbClr val="FF0000"/>
                </a:solidFill>
              </a:rPr>
              <a:t>\n</a:t>
            </a:r>
            <a:r>
              <a:rPr lang="en-US" sz="1600" dirty="0">
                <a:solidFill>
                  <a:srgbClr val="000000"/>
                </a:solidFill>
              </a:rPr>
              <a:t>timeout:20 </a:t>
            </a:r>
          </a:p>
          <a:p>
            <a:r>
              <a:rPr lang="en-US" sz="1600" dirty="0">
                <a:solidFill>
                  <a:srgbClr val="000000"/>
                </a:solidFill>
              </a:rPr>
              <a:t>GET</a:t>
            </a:r>
            <a:r>
              <a:rPr lang="en-US" sz="1600" dirty="0">
                <a:solidFill>
                  <a:srgbClr val="FF0000"/>
                </a:solidFill>
              </a:rPr>
              <a:t>\n</a:t>
            </a:r>
            <a:r>
              <a:rPr lang="en-US" sz="1600" dirty="0">
                <a:solidFill>
                  <a:srgbClr val="000000"/>
                </a:solidFill>
              </a:rPr>
              <a:t> /*HTTP Verb*/ </a:t>
            </a:r>
          </a:p>
          <a:p>
            <a:r>
              <a:rPr lang="en-US" sz="1600" dirty="0">
                <a:solidFill>
                  <a:srgbClr val="FF0000"/>
                </a:solidFill>
              </a:rPr>
              <a:t>\n</a:t>
            </a:r>
            <a:r>
              <a:rPr lang="en-US" sz="1600" dirty="0">
                <a:solidFill>
                  <a:srgbClr val="000000"/>
                </a:solidFill>
              </a:rPr>
              <a:t> /*Content-Encoding*/ </a:t>
            </a:r>
          </a:p>
          <a:p>
            <a:r>
              <a:rPr lang="en-US" sz="1600" dirty="0">
                <a:solidFill>
                  <a:srgbClr val="FF0000"/>
                </a:solidFill>
              </a:rPr>
              <a:t>\n</a:t>
            </a:r>
            <a:r>
              <a:rPr lang="en-US" sz="1600" dirty="0">
                <a:solidFill>
                  <a:srgbClr val="000000"/>
                </a:solidFill>
              </a:rPr>
              <a:t> /*Content-Language*/ </a:t>
            </a:r>
          </a:p>
          <a:p>
            <a:r>
              <a:rPr lang="en-US" sz="1600" dirty="0">
                <a:solidFill>
                  <a:srgbClr val="FF0000"/>
                </a:solidFill>
              </a:rPr>
              <a:t>\n</a:t>
            </a:r>
            <a:r>
              <a:rPr lang="en-US" sz="1600" dirty="0">
                <a:solidFill>
                  <a:srgbClr val="000000"/>
                </a:solidFill>
              </a:rPr>
              <a:t> /*Content-Length*/ </a:t>
            </a:r>
          </a:p>
          <a:p>
            <a:r>
              <a:rPr lang="en-US" sz="1600" dirty="0">
                <a:solidFill>
                  <a:srgbClr val="FF0000"/>
                </a:solidFill>
              </a:rPr>
              <a:t>\n</a:t>
            </a:r>
            <a:r>
              <a:rPr lang="en-US" sz="1600" dirty="0">
                <a:solidFill>
                  <a:srgbClr val="000000"/>
                </a:solidFill>
              </a:rPr>
              <a:t> /*Content-MD5*/ </a:t>
            </a:r>
          </a:p>
          <a:p>
            <a:r>
              <a:rPr lang="en-US" sz="1600" dirty="0">
                <a:solidFill>
                  <a:srgbClr val="FF0000"/>
                </a:solidFill>
              </a:rPr>
              <a:t>\n</a:t>
            </a:r>
            <a:r>
              <a:rPr lang="en-US" sz="1600" dirty="0">
                <a:solidFill>
                  <a:srgbClr val="000000"/>
                </a:solidFill>
              </a:rPr>
              <a:t> /*Content-Type*/ </a:t>
            </a:r>
          </a:p>
          <a:p>
            <a:r>
              <a:rPr lang="en-US" sz="1600" dirty="0">
                <a:solidFill>
                  <a:srgbClr val="FF0000"/>
                </a:solidFill>
              </a:rPr>
              <a:t>\n</a:t>
            </a:r>
            <a:r>
              <a:rPr lang="en-US" sz="1600" dirty="0">
                <a:solidFill>
                  <a:srgbClr val="000000"/>
                </a:solidFill>
              </a:rPr>
              <a:t> /*Date*/ </a:t>
            </a:r>
          </a:p>
          <a:p>
            <a:r>
              <a:rPr lang="en-US" sz="1600" dirty="0">
                <a:solidFill>
                  <a:srgbClr val="FF0000"/>
                </a:solidFill>
              </a:rPr>
              <a:t>\n</a:t>
            </a:r>
            <a:r>
              <a:rPr lang="en-US" sz="1600" dirty="0">
                <a:solidFill>
                  <a:srgbClr val="000000"/>
                </a:solidFill>
              </a:rPr>
              <a:t> /*If-Modified-Since */ </a:t>
            </a:r>
          </a:p>
          <a:p>
            <a:r>
              <a:rPr lang="en-US" sz="1600" dirty="0">
                <a:solidFill>
                  <a:srgbClr val="FF0000"/>
                </a:solidFill>
              </a:rPr>
              <a:t>\n</a:t>
            </a:r>
            <a:r>
              <a:rPr lang="en-US" sz="1600" dirty="0">
                <a:solidFill>
                  <a:srgbClr val="000000"/>
                </a:solidFill>
              </a:rPr>
              <a:t> /*If-Match */ </a:t>
            </a:r>
          </a:p>
          <a:p>
            <a:r>
              <a:rPr lang="en-US" sz="1600" dirty="0">
                <a:solidFill>
                  <a:srgbClr val="FF0000"/>
                </a:solidFill>
              </a:rPr>
              <a:t>\n</a:t>
            </a:r>
            <a:r>
              <a:rPr lang="en-US" sz="1600" dirty="0">
                <a:solidFill>
                  <a:srgbClr val="000000"/>
                </a:solidFill>
              </a:rPr>
              <a:t> /*If-None-Match */ </a:t>
            </a:r>
          </a:p>
          <a:p>
            <a:r>
              <a:rPr lang="en-US" sz="1600" dirty="0">
                <a:solidFill>
                  <a:srgbClr val="FF0000"/>
                </a:solidFill>
              </a:rPr>
              <a:t>\n</a:t>
            </a:r>
            <a:r>
              <a:rPr lang="en-US" sz="1600" dirty="0">
                <a:solidFill>
                  <a:srgbClr val="000000"/>
                </a:solidFill>
              </a:rPr>
              <a:t> /*If-Unmodified-Since*/ </a:t>
            </a:r>
          </a:p>
          <a:p>
            <a:r>
              <a:rPr lang="en-US" sz="1600" dirty="0">
                <a:solidFill>
                  <a:srgbClr val="FF0000"/>
                </a:solidFill>
              </a:rPr>
              <a:t>\n</a:t>
            </a:r>
            <a:r>
              <a:rPr lang="en-US" sz="1600" dirty="0">
                <a:solidFill>
                  <a:srgbClr val="000000"/>
                </a:solidFill>
              </a:rPr>
              <a:t> /* Range */ </a:t>
            </a:r>
          </a:p>
          <a:p>
            <a:r>
              <a:rPr lang="en-US" sz="1600" dirty="0" err="1">
                <a:solidFill>
                  <a:srgbClr val="000000"/>
                </a:solidFill>
              </a:rPr>
              <a:t>ocp-date:Tue</a:t>
            </a:r>
            <a:r>
              <a:rPr lang="en-US" sz="1600" dirty="0">
                <a:solidFill>
                  <a:srgbClr val="000000"/>
                </a:solidFill>
              </a:rPr>
              <a:t>, 29 Jul 2014 21:49:13 GMT</a:t>
            </a:r>
            <a:r>
              <a:rPr lang="en-US" sz="1600" dirty="0">
                <a:solidFill>
                  <a:srgbClr val="FF0000"/>
                </a:solidFill>
              </a:rPr>
              <a:t>\n</a:t>
            </a:r>
            <a:r>
              <a:rPr lang="en-US" sz="1600" dirty="0">
                <a:solidFill>
                  <a:srgbClr val="000000"/>
                </a:solidFill>
              </a:rPr>
              <a:t> /*</a:t>
            </a:r>
            <a:r>
              <a:rPr lang="en-US" sz="1600" dirty="0" err="1">
                <a:solidFill>
                  <a:srgbClr val="000000"/>
                </a:solidFill>
              </a:rPr>
              <a:t>CanonicalizedHeaders</a:t>
            </a:r>
            <a:r>
              <a:rPr lang="en-US" sz="1600" dirty="0">
                <a:solidFill>
                  <a:srgbClr val="000000"/>
                </a:solidFill>
              </a:rPr>
              <a:t>*/ </a:t>
            </a:r>
          </a:p>
          <a:p>
            <a:r>
              <a:rPr lang="en-US" sz="1600" dirty="0">
                <a:solidFill>
                  <a:srgbClr val="000000"/>
                </a:solidFill>
              </a:rPr>
              <a:t>/</a:t>
            </a:r>
            <a:r>
              <a:rPr lang="en-US" sz="1600" dirty="0" err="1">
                <a:solidFill>
                  <a:srgbClr val="000000"/>
                </a:solidFill>
              </a:rPr>
              <a:t>myaccount</a:t>
            </a:r>
            <a:r>
              <a:rPr lang="en-US" sz="1600" dirty="0">
                <a:solidFill>
                  <a:srgbClr val="000000"/>
                </a:solidFill>
              </a:rPr>
              <a:t>/jobs</a:t>
            </a:r>
            <a:r>
              <a:rPr lang="en-US" sz="1600" dirty="0">
                <a:solidFill>
                  <a:srgbClr val="FF0000"/>
                </a:solidFill>
              </a:rPr>
              <a:t>\n</a:t>
            </a:r>
            <a:r>
              <a:rPr lang="en-US" sz="1600" dirty="0">
                <a:solidFill>
                  <a:srgbClr val="000000"/>
                </a:solidFill>
              </a:rPr>
              <a:t>api-version:2014-04-01.1.0</a:t>
            </a:r>
            <a:r>
              <a:rPr lang="en-US" sz="1600" dirty="0">
                <a:solidFill>
                  <a:srgbClr val="FF0000"/>
                </a:solidFill>
              </a:rPr>
              <a:t>\n</a:t>
            </a:r>
            <a:r>
              <a:rPr lang="en-US" sz="1600" dirty="0">
                <a:solidFill>
                  <a:srgbClr val="000000"/>
                </a:solidFill>
              </a:rPr>
              <a:t>timeout:20 /*</a:t>
            </a:r>
            <a:r>
              <a:rPr lang="en-US" sz="1600" dirty="0" err="1">
                <a:solidFill>
                  <a:srgbClr val="000000"/>
                </a:solidFill>
              </a:rPr>
              <a:t>CanonicalizedResource</a:t>
            </a:r>
            <a:r>
              <a:rPr lang="en-US" sz="1600" dirty="0">
                <a:solidFill>
                  <a:srgbClr val="000000"/>
                </a:solidFill>
              </a:rPr>
              <a:t>*/</a:t>
            </a:r>
          </a:p>
          <a:p>
            <a:r>
              <a:rPr lang="en-US" sz="1600" dirty="0">
                <a:solidFill>
                  <a:srgbClr val="000000"/>
                </a:solidFill>
              </a:rPr>
              <a:t>Authorization: </a:t>
            </a:r>
            <a:r>
              <a:rPr lang="en-US" sz="1600" dirty="0" err="1">
                <a:solidFill>
                  <a:srgbClr val="000000"/>
                </a:solidFill>
              </a:rPr>
              <a:t>SharedKey</a:t>
            </a:r>
            <a:r>
              <a:rPr lang="en-US" sz="1600" dirty="0">
                <a:solidFill>
                  <a:srgbClr val="000000"/>
                </a:solidFill>
              </a:rPr>
              <a:t> myaccount:ctzMq410TV3wS7upTBcunJTDLEJwMAZuFPfr0mrrA08= </a:t>
            </a:r>
          </a:p>
        </p:txBody>
      </p:sp>
    </p:spTree>
    <p:extLst>
      <p:ext uri="{BB962C8B-B14F-4D97-AF65-F5344CB8AC3E}">
        <p14:creationId xmlns:p14="http://schemas.microsoft.com/office/powerpoint/2010/main" val="7450799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DBAB-4391-41BF-9E2A-A77E8C207909}"/>
              </a:ext>
            </a:extLst>
          </p:cNvPr>
          <p:cNvSpPr>
            <a:spLocks noGrp="1"/>
          </p:cNvSpPr>
          <p:nvPr>
            <p:ph type="title"/>
          </p:nvPr>
        </p:nvSpPr>
        <p:spPr/>
        <p:txBody>
          <a:bodyPr/>
          <a:lstStyle/>
          <a:p>
            <a:r>
              <a:rPr lang="en-US" dirty="0"/>
              <a:t>Batch status and error codes</a:t>
            </a:r>
          </a:p>
        </p:txBody>
      </p:sp>
      <p:sp>
        <p:nvSpPr>
          <p:cNvPr id="3" name="Text Placeholder 2">
            <a:extLst>
              <a:ext uri="{FF2B5EF4-FFF2-40B4-BE49-F238E27FC236}">
                <a16:creationId xmlns:a16="http://schemas.microsoft.com/office/drawing/2014/main" id="{7D853410-4B85-4960-B8EB-19D27CA4AF1E}"/>
              </a:ext>
            </a:extLst>
          </p:cNvPr>
          <p:cNvSpPr>
            <a:spLocks noGrp="1"/>
          </p:cNvSpPr>
          <p:nvPr>
            <p:ph type="body" sz="quarter" idx="10"/>
          </p:nvPr>
        </p:nvSpPr>
        <p:spPr/>
        <p:txBody>
          <a:bodyPr/>
          <a:lstStyle/>
          <a:p>
            <a:pPr marL="0" indent="0">
              <a:buNone/>
            </a:pPr>
            <a:r>
              <a:rPr lang="en-US" dirty="0">
                <a:latin typeface="+mn-lt"/>
              </a:rPr>
              <a:t>REST API operations for the Batch service return standard HTTP status codes, as defined in the HTTP/1.1 Status Code Definitions</a:t>
            </a:r>
          </a:p>
        </p:txBody>
      </p:sp>
      <p:sp>
        <p:nvSpPr>
          <p:cNvPr id="4" name="Text Placeholder 2">
            <a:extLst>
              <a:ext uri="{FF2B5EF4-FFF2-40B4-BE49-F238E27FC236}">
                <a16:creationId xmlns:a16="http://schemas.microsoft.com/office/drawing/2014/main" id="{AE7AB3C9-030B-446B-8DF8-3C4349EB5E89}"/>
              </a:ext>
            </a:extLst>
          </p:cNvPr>
          <p:cNvSpPr txBox="1">
            <a:spLocks/>
          </p:cNvSpPr>
          <p:nvPr/>
        </p:nvSpPr>
        <p:spPr>
          <a:xfrm>
            <a:off x="584200" y="2390795"/>
            <a:ext cx="11018520" cy="403802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"code"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InvalidQueryParameterValue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"message"</a:t>
            </a:r>
            <a:r>
              <a:rPr lang="en-US" sz="1600" dirty="0">
                <a:solidFill>
                  <a:srgbClr val="000000"/>
                </a:solidFill>
                <a:latin typeface="Consolas" panose="020B0609020204030204" pitchFamily="49" charset="0"/>
              </a:rPr>
              <a:t>: {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lang</a:t>
            </a:r>
            <a:r>
              <a:rPr lang="en-US" sz="1600" dirty="0">
                <a:solidFill>
                  <a:srgbClr val="0451A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en</a:t>
            </a:r>
            <a:r>
              <a:rPr lang="en-US" sz="1600" dirty="0">
                <a:solidFill>
                  <a:srgbClr val="A31515"/>
                </a:solidFill>
                <a:latin typeface="Consolas" panose="020B0609020204030204" pitchFamily="49" charset="0"/>
              </a:rPr>
              <a:t>-us"</a:t>
            </a: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"value"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"Value for one of the query parameters specified in the request URI is invalid"</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"values"</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QueryParameterName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"value"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"state"</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QueryParameterValue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"value"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"deleted"</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"Reason"</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451A5"/>
                </a:solidFill>
                <a:latin typeface="Consolas" panose="020B0609020204030204" pitchFamily="49" charset="0"/>
              </a:rPr>
              <a:t>"value"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"invalid state"</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7800820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657-1898-41DB-B93A-6CB39DC35B3E}"/>
              </a:ext>
            </a:extLst>
          </p:cNvPr>
          <p:cNvSpPr>
            <a:spLocks noGrp="1"/>
          </p:cNvSpPr>
          <p:nvPr>
            <p:ph type="title"/>
          </p:nvPr>
        </p:nvSpPr>
        <p:spPr/>
        <p:txBody>
          <a:bodyPr/>
          <a:lstStyle/>
          <a:p>
            <a:r>
              <a:rPr lang="en-US" dirty="0"/>
              <a:t>Job/task scheduling error codes</a:t>
            </a:r>
          </a:p>
        </p:txBody>
      </p:sp>
      <p:sp>
        <p:nvSpPr>
          <p:cNvPr id="3" name="Text Placeholder 2">
            <a:extLst>
              <a:ext uri="{FF2B5EF4-FFF2-40B4-BE49-F238E27FC236}">
                <a16:creationId xmlns:a16="http://schemas.microsoft.com/office/drawing/2014/main" id="{9B797785-914C-4E31-B713-DF94FC4B6BA6}"/>
              </a:ext>
            </a:extLst>
          </p:cNvPr>
          <p:cNvSpPr>
            <a:spLocks noGrp="1"/>
          </p:cNvSpPr>
          <p:nvPr>
            <p:ph type="body" sz="quarter" idx="10"/>
          </p:nvPr>
        </p:nvSpPr>
        <p:spPr>
          <a:xfrm>
            <a:off x="584200" y="1435497"/>
            <a:ext cx="11018520" cy="2425279"/>
          </a:xfrm>
        </p:spPr>
        <p:txBody>
          <a:bodyPr/>
          <a:lstStyle/>
          <a:p>
            <a:r>
              <a:rPr lang="en-US" dirty="0">
                <a:latin typeface="Segoe UI" panose="020B0502040204020203" pitchFamily="34" charset="0"/>
                <a:cs typeface="Segoe UI" panose="020B0502040204020203" pitchFamily="34" charset="0"/>
              </a:rPr>
              <a:t>If the Batch service encounters an error, the task is marked as </a:t>
            </a:r>
            <a:r>
              <a:rPr lang="en-US" b="1" dirty="0">
                <a:latin typeface="Segoe UI" panose="020B0502040204020203" pitchFamily="34" charset="0"/>
                <a:cs typeface="Segoe UI" panose="020B0502040204020203" pitchFamily="34" charset="0"/>
              </a:rPr>
              <a:t>completed</a:t>
            </a:r>
            <a:r>
              <a:rPr lang="en-US" dirty="0">
                <a:latin typeface="Segoe UI" panose="020B0502040204020203" pitchFamily="34" charset="0"/>
                <a:cs typeface="Segoe UI" panose="020B0502040204020203" pitchFamily="34" charset="0"/>
              </a:rPr>
              <a:t> and an error message is stored in the output of the task</a:t>
            </a:r>
          </a:p>
          <a:p>
            <a:r>
              <a:rPr lang="en-US" dirty="0">
                <a:latin typeface="Segoe UI" panose="020B0502040204020203" pitchFamily="34" charset="0"/>
                <a:cs typeface="Segoe UI" panose="020B0502040204020203" pitchFamily="34" charset="0"/>
              </a:rPr>
              <a:t>There are two categories of errors:</a:t>
            </a:r>
          </a:p>
          <a:p>
            <a:pPr lvl="1"/>
            <a:r>
              <a:rPr lang="en-US" b="1" dirty="0" err="1">
                <a:latin typeface="Segoe UI" panose="020B0502040204020203" pitchFamily="34" charset="0"/>
                <a:cs typeface="Segoe UI" panose="020B0502040204020203" pitchFamily="34" charset="0"/>
              </a:rPr>
              <a:t>UserError</a:t>
            </a:r>
            <a:r>
              <a:rPr lang="en-US" dirty="0">
                <a:latin typeface="Segoe UI" panose="020B0502040204020203" pitchFamily="34" charset="0"/>
                <a:cs typeface="Segoe UI" panose="020B0502040204020203" pitchFamily="34" charset="0"/>
              </a:rPr>
              <a:t> – Errors in the task specification provided by the user</a:t>
            </a:r>
          </a:p>
          <a:p>
            <a:pPr lvl="1"/>
            <a:r>
              <a:rPr lang="en-US" b="1" dirty="0" err="1">
                <a:latin typeface="Segoe UI" panose="020B0502040204020203" pitchFamily="34" charset="0"/>
                <a:cs typeface="Segoe UI" panose="020B0502040204020203" pitchFamily="34" charset="0"/>
              </a:rPr>
              <a:t>ServerError</a:t>
            </a:r>
            <a:r>
              <a:rPr lang="en-US" dirty="0">
                <a:latin typeface="Segoe UI" panose="020B0502040204020203" pitchFamily="34" charset="0"/>
                <a:cs typeface="Segoe UI" panose="020B0502040204020203" pitchFamily="34" charset="0"/>
              </a:rPr>
              <a:t> – Errors encountered by the Batch service that prevent it from scheduling the task</a:t>
            </a:r>
          </a:p>
        </p:txBody>
      </p:sp>
    </p:spTree>
    <p:extLst>
      <p:ext uri="{BB962C8B-B14F-4D97-AF65-F5344CB8AC3E}">
        <p14:creationId xmlns:p14="http://schemas.microsoft.com/office/powerpoint/2010/main" val="9790976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657-1898-41DB-B93A-6CB39DC35B3E}"/>
              </a:ext>
            </a:extLst>
          </p:cNvPr>
          <p:cNvSpPr>
            <a:spLocks noGrp="1"/>
          </p:cNvSpPr>
          <p:nvPr>
            <p:ph type="title"/>
          </p:nvPr>
        </p:nvSpPr>
        <p:spPr/>
        <p:txBody>
          <a:bodyPr/>
          <a:lstStyle/>
          <a:p>
            <a:r>
              <a:rPr lang="en-US" dirty="0"/>
              <a:t>Job/task scheduling error codes (continued)</a:t>
            </a:r>
          </a:p>
        </p:txBody>
      </p:sp>
      <p:sp>
        <p:nvSpPr>
          <p:cNvPr id="3" name="Text Placeholder 2">
            <a:extLst>
              <a:ext uri="{FF2B5EF4-FFF2-40B4-BE49-F238E27FC236}">
                <a16:creationId xmlns:a16="http://schemas.microsoft.com/office/drawing/2014/main" id="{9B797785-914C-4E31-B713-DF94FC4B6BA6}"/>
              </a:ext>
            </a:extLst>
          </p:cNvPr>
          <p:cNvSpPr>
            <a:spLocks noGrp="1"/>
          </p:cNvSpPr>
          <p:nvPr>
            <p:ph type="body" sz="quarter" idx="10"/>
          </p:nvPr>
        </p:nvSpPr>
        <p:spPr>
          <a:xfrm>
            <a:off x="588263" y="1436688"/>
            <a:ext cx="11018520" cy="3600986"/>
          </a:xfrm>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preProcessingError</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"category"</a:t>
            </a:r>
            <a:r>
              <a:rPr lang="en-US" sz="1800" dirty="0">
                <a:solidFill>
                  <a:srgbClr val="000000"/>
                </a:solidFill>
              </a:rPr>
              <a:t>: </a:t>
            </a:r>
            <a:r>
              <a:rPr lang="en-US" sz="1800" dirty="0">
                <a:solidFill>
                  <a:srgbClr val="A31515"/>
                </a:solidFill>
              </a:rPr>
              <a:t>"</a:t>
            </a:r>
            <a:r>
              <a:rPr lang="en-US" sz="1800" dirty="0" err="1">
                <a:solidFill>
                  <a:srgbClr val="A31515"/>
                </a:solidFill>
              </a:rPr>
              <a:t>UserError</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"code"</a:t>
            </a:r>
            <a:r>
              <a:rPr lang="en-US" sz="1800" dirty="0">
                <a:solidFill>
                  <a:srgbClr val="000000"/>
                </a:solidFill>
              </a:rPr>
              <a:t>: </a:t>
            </a:r>
            <a:r>
              <a:rPr lang="en-US" sz="1800" dirty="0">
                <a:solidFill>
                  <a:srgbClr val="A31515"/>
                </a:solidFill>
              </a:rPr>
              <a:t>"</a:t>
            </a:r>
            <a:r>
              <a:rPr lang="en-US" sz="1800" dirty="0" err="1">
                <a:solidFill>
                  <a:srgbClr val="A31515"/>
                </a:solidFill>
              </a:rPr>
              <a:t>BlobNotFound</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"message"</a:t>
            </a:r>
            <a:r>
              <a:rPr lang="en-US" sz="1800" dirty="0">
                <a:solidFill>
                  <a:srgbClr val="000000"/>
                </a:solidFill>
              </a:rPr>
              <a:t>: </a:t>
            </a:r>
            <a:r>
              <a:rPr lang="en-US" sz="1800" dirty="0">
                <a:solidFill>
                  <a:srgbClr val="A31515"/>
                </a:solidFill>
              </a:rPr>
              <a:t>"The specified blob does not exist."</a:t>
            </a:r>
            <a:r>
              <a:rPr lang="en-US" sz="1800" dirty="0">
                <a:solidFill>
                  <a:srgbClr val="000000"/>
                </a:solidFill>
              </a:rPr>
              <a:t>,</a:t>
            </a:r>
          </a:p>
          <a:p>
            <a:r>
              <a:rPr lang="en-US" sz="1800" dirty="0">
                <a:solidFill>
                  <a:srgbClr val="000000"/>
                </a:solidFill>
              </a:rPr>
              <a:t>        </a:t>
            </a:r>
            <a:r>
              <a:rPr lang="en-US" sz="1800" dirty="0">
                <a:solidFill>
                  <a:srgbClr val="0451A5"/>
                </a:solidFill>
              </a:rPr>
              <a:t>"values"</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FilePath</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"myfile.txt"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652284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Batch</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564F-EA08-422B-8EA3-F2032E3838D0}"/>
              </a:ext>
            </a:extLst>
          </p:cNvPr>
          <p:cNvSpPr>
            <a:spLocks noGrp="1"/>
          </p:cNvSpPr>
          <p:nvPr>
            <p:ph type="title"/>
          </p:nvPr>
        </p:nvSpPr>
        <p:spPr/>
        <p:txBody>
          <a:bodyPr/>
          <a:lstStyle/>
          <a:p>
            <a:r>
              <a:rPr lang="en-US" dirty="0"/>
              <a:t>Common parameters and headers</a:t>
            </a:r>
          </a:p>
        </p:txBody>
      </p:sp>
      <p:sp>
        <p:nvSpPr>
          <p:cNvPr id="3" name="Text Placeholder 2">
            <a:extLst>
              <a:ext uri="{FF2B5EF4-FFF2-40B4-BE49-F238E27FC236}">
                <a16:creationId xmlns:a16="http://schemas.microsoft.com/office/drawing/2014/main" id="{95DFDB08-B4AA-4E6E-AFD7-DD09BDAFD415}"/>
              </a:ext>
            </a:extLst>
          </p:cNvPr>
          <p:cNvSpPr>
            <a:spLocks noGrp="1"/>
          </p:cNvSpPr>
          <p:nvPr>
            <p:ph type="body" sz="quarter" idx="10"/>
          </p:nvPr>
        </p:nvSpPr>
        <p:spPr>
          <a:xfrm>
            <a:off x="584200" y="1435497"/>
            <a:ext cx="11018520" cy="4173450"/>
          </a:xfrm>
        </p:spPr>
        <p:txBody>
          <a:bodyPr/>
          <a:lstStyle/>
          <a:p>
            <a:r>
              <a:rPr lang="en-US" dirty="0">
                <a:latin typeface="+mn-lt"/>
              </a:rPr>
              <a:t>The following headers are common to all Batch resource operations:</a:t>
            </a:r>
          </a:p>
          <a:p>
            <a:pPr lvl="1"/>
            <a:r>
              <a:rPr lang="en-US" dirty="0"/>
              <a:t>$select</a:t>
            </a:r>
          </a:p>
          <a:p>
            <a:pPr lvl="2"/>
            <a:r>
              <a:rPr lang="en-US" dirty="0"/>
              <a:t>Project a subset of properties for the resource</a:t>
            </a:r>
          </a:p>
          <a:p>
            <a:pPr lvl="1"/>
            <a:r>
              <a:rPr lang="en-US" dirty="0"/>
              <a:t>$</a:t>
            </a:r>
            <a:r>
              <a:rPr lang="en-US" dirty="0" err="1"/>
              <a:t>skiptoken</a:t>
            </a:r>
            <a:endParaRPr lang="en-US" dirty="0"/>
          </a:p>
          <a:p>
            <a:pPr lvl="2"/>
            <a:r>
              <a:rPr lang="en-US" dirty="0"/>
              <a:t>Specified if a partial result is returned in a previous </a:t>
            </a:r>
            <a:br>
              <a:rPr lang="en-US" dirty="0"/>
            </a:br>
            <a:r>
              <a:rPr lang="en-US" dirty="0"/>
              <a:t>operation call</a:t>
            </a:r>
          </a:p>
          <a:p>
            <a:pPr lvl="2"/>
            <a:r>
              <a:rPr lang="en-US" dirty="0"/>
              <a:t>Commonly used for pagination scenarios</a:t>
            </a:r>
          </a:p>
          <a:p>
            <a:pPr lvl="1"/>
            <a:r>
              <a:rPr lang="en-US" dirty="0"/>
              <a:t>$</a:t>
            </a:r>
            <a:r>
              <a:rPr lang="en-US" dirty="0" err="1"/>
              <a:t>maxresults</a:t>
            </a:r>
            <a:endParaRPr lang="en-US" dirty="0"/>
          </a:p>
          <a:p>
            <a:pPr lvl="2"/>
            <a:r>
              <a:rPr lang="en-US" dirty="0"/>
              <a:t>Number of items to return in a response</a:t>
            </a:r>
          </a:p>
          <a:p>
            <a:pPr lvl="2"/>
            <a:r>
              <a:rPr lang="en-US" dirty="0"/>
              <a:t>Limits exist for each resource type</a:t>
            </a:r>
          </a:p>
          <a:p>
            <a:pPr lvl="1"/>
            <a:r>
              <a:rPr lang="en-US" dirty="0"/>
              <a:t>Authorization</a:t>
            </a:r>
          </a:p>
          <a:p>
            <a:pPr lvl="2"/>
            <a:r>
              <a:rPr lang="en-US" dirty="0"/>
              <a:t>String that contains the authentication scheme, account name, </a:t>
            </a:r>
            <a:br>
              <a:rPr lang="en-US" dirty="0"/>
            </a:br>
            <a:r>
              <a:rPr lang="en-US" dirty="0"/>
              <a:t>and authentication signature</a:t>
            </a:r>
          </a:p>
        </p:txBody>
      </p:sp>
      <p:sp>
        <p:nvSpPr>
          <p:cNvPr id="5" name="Isosceles Triangle 4" descr="Arrow pointing to resource quotas">
            <a:extLst>
              <a:ext uri="{FF2B5EF4-FFF2-40B4-BE49-F238E27FC236}">
                <a16:creationId xmlns:a16="http://schemas.microsoft.com/office/drawing/2014/main" id="{A49EEAA8-A8FF-43FA-AAFC-672581D4D728}"/>
              </a:ext>
            </a:extLst>
          </p:cNvPr>
          <p:cNvSpPr/>
          <p:nvPr/>
        </p:nvSpPr>
        <p:spPr bwMode="auto">
          <a:xfrm rot="16200000" flipH="1">
            <a:off x="5313847" y="2248689"/>
            <a:ext cx="2834640" cy="3628786"/>
          </a:xfrm>
          <a:prstGeom prst="triangle">
            <a:avLst>
              <a:gd name="adj" fmla="val 57309"/>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4" name="Table 3" descr="Table showing list of resource quotas">
            <a:extLst>
              <a:ext uri="{FF2B5EF4-FFF2-40B4-BE49-F238E27FC236}">
                <a16:creationId xmlns:a16="http://schemas.microsoft.com/office/drawing/2014/main" id="{B0BB25D4-0D67-4B08-B04A-C1D40D3A8251}"/>
              </a:ext>
            </a:extLst>
          </p:cNvPr>
          <p:cNvGraphicFramePr>
            <a:graphicFrameLocks noGrp="1"/>
          </p:cNvGraphicFramePr>
          <p:nvPr>
            <p:extLst>
              <p:ext uri="{D42A27DB-BD31-4B8C-83A1-F6EECF244321}">
                <p14:modId xmlns:p14="http://schemas.microsoft.com/office/powerpoint/2010/main" val="317940721"/>
              </p:ext>
            </p:extLst>
          </p:nvPr>
        </p:nvGraphicFramePr>
        <p:xfrm>
          <a:off x="8545560" y="2645762"/>
          <a:ext cx="3057160" cy="2834640"/>
        </p:xfrm>
        <a:graphic>
          <a:graphicData uri="http://schemas.openxmlformats.org/drawingml/2006/table">
            <a:tbl>
              <a:tblPr firstRow="1" firstCol="1">
                <a:tableStyleId>{7E9639D4-E3E2-4D34-9284-5A2195B3D0D7}</a:tableStyleId>
              </a:tblPr>
              <a:tblGrid>
                <a:gridCol w="1771920">
                  <a:extLst>
                    <a:ext uri="{9D8B030D-6E8A-4147-A177-3AD203B41FA5}">
                      <a16:colId xmlns:a16="http://schemas.microsoft.com/office/drawing/2014/main" val="638639224"/>
                    </a:ext>
                  </a:extLst>
                </a:gridCol>
                <a:gridCol w="1285240">
                  <a:extLst>
                    <a:ext uri="{9D8B030D-6E8A-4147-A177-3AD203B41FA5}">
                      <a16:colId xmlns:a16="http://schemas.microsoft.com/office/drawing/2014/main" val="499957925"/>
                    </a:ext>
                  </a:extLst>
                </a:gridCol>
              </a:tblGrid>
              <a:tr h="260167">
                <a:tc>
                  <a:txBody>
                    <a:bodyPr/>
                    <a:lstStyle/>
                    <a:p>
                      <a:r>
                        <a:rPr lang="en-US" sz="1800" dirty="0"/>
                        <a:t>Resource</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t>Maximum Quantity</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30412828"/>
                  </a:ext>
                </a:extLst>
              </a:tr>
              <a:tr h="260167">
                <a:tc>
                  <a:txBody>
                    <a:bodyPr/>
                    <a:lstStyle/>
                    <a:p>
                      <a:r>
                        <a:rPr lang="en-US" sz="1800" dirty="0"/>
                        <a:t>Certificates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0196769"/>
                  </a:ext>
                </a:extLst>
              </a:tr>
              <a:tr h="260167">
                <a:tc>
                  <a:txBody>
                    <a:bodyPr/>
                    <a:lstStyle/>
                    <a:p>
                      <a:r>
                        <a:rPr lang="en-US" sz="1800" dirty="0"/>
                        <a:t>Pools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057298"/>
                  </a:ext>
                </a:extLst>
              </a:tr>
              <a:tr h="260167">
                <a:tc>
                  <a:txBody>
                    <a:bodyPr/>
                    <a:lstStyle/>
                    <a:p>
                      <a:r>
                        <a:rPr lang="en-US" sz="1800" dirty="0"/>
                        <a:t>Nodes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4694889"/>
                  </a:ext>
                </a:extLst>
              </a:tr>
              <a:tr h="260167">
                <a:tc>
                  <a:txBody>
                    <a:bodyPr/>
                    <a:lstStyle/>
                    <a:p>
                      <a:r>
                        <a:rPr lang="en-US" sz="1800" dirty="0"/>
                        <a:t>Job Schedules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149735"/>
                  </a:ext>
                </a:extLst>
              </a:tr>
              <a:tr h="260167">
                <a:tc>
                  <a:txBody>
                    <a:bodyPr/>
                    <a:lstStyle/>
                    <a:p>
                      <a:r>
                        <a:rPr lang="en-US" sz="1800" dirty="0"/>
                        <a:t>Jobs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6808571"/>
                  </a:ext>
                </a:extLst>
              </a:tr>
              <a:tr h="260167">
                <a:tc>
                  <a:txBody>
                    <a:bodyPr/>
                    <a:lstStyle/>
                    <a:p>
                      <a:r>
                        <a:rPr lang="en-US" sz="1800" dirty="0"/>
                        <a:t>Tasks</a:t>
                      </a:r>
                    </a:p>
                  </a:txBody>
                  <a:tcPr>
                    <a:lnL w="12700" cap="flat" cmpd="sng" algn="ctr">
                      <a:solidFill>
                        <a:srgbClr val="88179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1000</a:t>
                      </a:r>
                    </a:p>
                  </a:txBody>
                  <a:tcPr>
                    <a:lnL w="28575"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7592860"/>
                  </a:ext>
                </a:extLst>
              </a:tr>
            </a:tbl>
          </a:graphicData>
        </a:graphic>
      </p:graphicFrame>
    </p:spTree>
    <p:extLst>
      <p:ext uri="{BB962C8B-B14F-4D97-AF65-F5344CB8AC3E}">
        <p14:creationId xmlns:p14="http://schemas.microsoft.com/office/powerpoint/2010/main" val="29031469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32F-0508-4A6A-B6E9-365D61EF89AE}"/>
              </a:ext>
            </a:extLst>
          </p:cNvPr>
          <p:cNvSpPr>
            <a:spLocks noGrp="1"/>
          </p:cNvSpPr>
          <p:nvPr>
            <p:ph type="title"/>
          </p:nvPr>
        </p:nvSpPr>
        <p:spPr/>
        <p:txBody>
          <a:bodyPr/>
          <a:lstStyle/>
          <a:p>
            <a:r>
              <a:rPr lang="en-US" dirty="0"/>
              <a:t>Specifying conditional headers</a:t>
            </a:r>
          </a:p>
        </p:txBody>
      </p:sp>
      <p:sp>
        <p:nvSpPr>
          <p:cNvPr id="3" name="Text Placeholder 2">
            <a:extLst>
              <a:ext uri="{FF2B5EF4-FFF2-40B4-BE49-F238E27FC236}">
                <a16:creationId xmlns:a16="http://schemas.microsoft.com/office/drawing/2014/main" id="{3DC4FB4C-0927-442F-B8DD-C6A7830A7801}"/>
              </a:ext>
            </a:extLst>
          </p:cNvPr>
          <p:cNvSpPr>
            <a:spLocks noGrp="1"/>
          </p:cNvSpPr>
          <p:nvPr>
            <p:ph type="body" sz="quarter" idx="10"/>
          </p:nvPr>
        </p:nvSpPr>
        <p:spPr>
          <a:xfrm>
            <a:off x="584200" y="1435497"/>
            <a:ext cx="11018520" cy="2339102"/>
          </a:xfrm>
        </p:spPr>
        <p:txBody>
          <a:bodyPr/>
          <a:lstStyle/>
          <a:p>
            <a:r>
              <a:rPr lang="en-US" dirty="0">
                <a:latin typeface="+mn-lt"/>
              </a:rPr>
              <a:t>Batch service follows the HTTP/1.1 protocol that allows you to specify conditional headers</a:t>
            </a:r>
          </a:p>
          <a:p>
            <a:pPr lvl="1"/>
            <a:r>
              <a:rPr lang="en-US" dirty="0"/>
              <a:t>If-Match</a:t>
            </a:r>
          </a:p>
          <a:p>
            <a:pPr lvl="1"/>
            <a:r>
              <a:rPr lang="en-US" dirty="0"/>
              <a:t>If-None-Match</a:t>
            </a:r>
          </a:p>
          <a:p>
            <a:pPr lvl="1"/>
            <a:r>
              <a:rPr lang="en-US" dirty="0"/>
              <a:t>If-Modified-Since</a:t>
            </a:r>
          </a:p>
          <a:p>
            <a:pPr lvl="1"/>
            <a:r>
              <a:rPr lang="en-US" dirty="0"/>
              <a:t>If-Unmodified-Since</a:t>
            </a:r>
          </a:p>
        </p:txBody>
      </p:sp>
      <p:graphicFrame>
        <p:nvGraphicFramePr>
          <p:cNvPr id="4" name="Table 3" descr="The table depicts read operations with conditional headers for an HTTP request.">
            <a:extLst>
              <a:ext uri="{FF2B5EF4-FFF2-40B4-BE49-F238E27FC236}">
                <a16:creationId xmlns:a16="http://schemas.microsoft.com/office/drawing/2014/main" id="{C71AA947-32A3-4BB4-8344-89C6E4A817D5}"/>
              </a:ext>
            </a:extLst>
          </p:cNvPr>
          <p:cNvGraphicFramePr>
            <a:graphicFrameLocks noGrp="1"/>
          </p:cNvGraphicFramePr>
          <p:nvPr>
            <p:extLst>
              <p:ext uri="{D42A27DB-BD31-4B8C-83A1-F6EECF244321}">
                <p14:modId xmlns:p14="http://schemas.microsoft.com/office/powerpoint/2010/main" val="3854987230"/>
              </p:ext>
            </p:extLst>
          </p:nvPr>
        </p:nvGraphicFramePr>
        <p:xfrm>
          <a:off x="584200" y="4423723"/>
          <a:ext cx="5259552" cy="2103120"/>
        </p:xfrm>
        <a:graphic>
          <a:graphicData uri="http://schemas.openxmlformats.org/drawingml/2006/table">
            <a:tbl>
              <a:tblPr firstRow="1" firstCol="1">
                <a:tableStyleId>{7E9639D4-E3E2-4D34-9284-5A2195B3D0D7}</a:tableStyleId>
              </a:tblPr>
              <a:tblGrid>
                <a:gridCol w="2417360">
                  <a:extLst>
                    <a:ext uri="{9D8B030D-6E8A-4147-A177-3AD203B41FA5}">
                      <a16:colId xmlns:a16="http://schemas.microsoft.com/office/drawing/2014/main" val="638639224"/>
                    </a:ext>
                  </a:extLst>
                </a:gridCol>
                <a:gridCol w="2842192">
                  <a:extLst>
                    <a:ext uri="{9D8B030D-6E8A-4147-A177-3AD203B41FA5}">
                      <a16:colId xmlns:a16="http://schemas.microsoft.com/office/drawing/2014/main" val="499957925"/>
                    </a:ext>
                  </a:extLst>
                </a:gridCol>
              </a:tblGrid>
              <a:tr h="260167">
                <a:tc>
                  <a:txBody>
                    <a:bodyPr/>
                    <a:lstStyle/>
                    <a:p>
                      <a:r>
                        <a:rPr lang="en-US" sz="1800" dirty="0">
                          <a:solidFill>
                            <a:schemeClr val="bg1"/>
                          </a:solidFill>
                        </a:rPr>
                        <a:t>Conditional header</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1800" b="1" dirty="0">
                          <a:solidFill>
                            <a:schemeClr val="bg1"/>
                          </a:solidFill>
                        </a:rPr>
                        <a:t>Response code if condition fails</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3530412828"/>
                  </a:ext>
                </a:extLst>
              </a:tr>
              <a:tr h="260167">
                <a:tc>
                  <a:txBody>
                    <a:bodyPr/>
                    <a:lstStyle/>
                    <a:p>
                      <a:r>
                        <a:rPr lang="en-US" sz="1800" dirty="0"/>
                        <a:t>If-Match</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0196769"/>
                  </a:ext>
                </a:extLst>
              </a:tr>
              <a:tr h="260167">
                <a:tc>
                  <a:txBody>
                    <a:bodyPr/>
                    <a:lstStyle/>
                    <a:p>
                      <a:r>
                        <a:rPr lang="en-US" sz="1800" dirty="0"/>
                        <a:t>If-None-Match</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Not Modified (304)</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057298"/>
                  </a:ext>
                </a:extLst>
              </a:tr>
              <a:tr h="260167">
                <a:tc>
                  <a:txBody>
                    <a:bodyPr/>
                    <a:lstStyle/>
                    <a:p>
                      <a:r>
                        <a:rPr lang="en-US" sz="1800" dirty="0"/>
                        <a:t>If-Modified-Since</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Not Modified (304)</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4694889"/>
                  </a:ext>
                </a:extLst>
              </a:tr>
              <a:tr h="260167">
                <a:tc>
                  <a:txBody>
                    <a:bodyPr/>
                    <a:lstStyle/>
                    <a:p>
                      <a:r>
                        <a:rPr lang="en-US" sz="1800" dirty="0"/>
                        <a:t>If-Unmodified-Since</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149735"/>
                  </a:ext>
                </a:extLst>
              </a:tr>
            </a:tbl>
          </a:graphicData>
        </a:graphic>
      </p:graphicFrame>
      <p:graphicFrame>
        <p:nvGraphicFramePr>
          <p:cNvPr id="5" name="Table 4" descr="The table depicts write operations with conditional headers for an HTTP request.">
            <a:extLst>
              <a:ext uri="{FF2B5EF4-FFF2-40B4-BE49-F238E27FC236}">
                <a16:creationId xmlns:a16="http://schemas.microsoft.com/office/drawing/2014/main" id="{1A536A7F-0A08-4C63-AF28-45B9846598B8}"/>
              </a:ext>
            </a:extLst>
          </p:cNvPr>
          <p:cNvGraphicFramePr>
            <a:graphicFrameLocks noGrp="1"/>
          </p:cNvGraphicFramePr>
          <p:nvPr>
            <p:extLst>
              <p:ext uri="{D42A27DB-BD31-4B8C-83A1-F6EECF244321}">
                <p14:modId xmlns:p14="http://schemas.microsoft.com/office/powerpoint/2010/main" val="477791630"/>
              </p:ext>
            </p:extLst>
          </p:nvPr>
        </p:nvGraphicFramePr>
        <p:xfrm>
          <a:off x="6436612" y="4423723"/>
          <a:ext cx="5461701" cy="2103120"/>
        </p:xfrm>
        <a:graphic>
          <a:graphicData uri="http://schemas.openxmlformats.org/drawingml/2006/table">
            <a:tbl>
              <a:tblPr firstRow="1" firstCol="1">
                <a:tableStyleId>{7E9639D4-E3E2-4D34-9284-5A2195B3D0D7}</a:tableStyleId>
              </a:tblPr>
              <a:tblGrid>
                <a:gridCol w="2702418">
                  <a:extLst>
                    <a:ext uri="{9D8B030D-6E8A-4147-A177-3AD203B41FA5}">
                      <a16:colId xmlns:a16="http://schemas.microsoft.com/office/drawing/2014/main" val="638639224"/>
                    </a:ext>
                  </a:extLst>
                </a:gridCol>
                <a:gridCol w="2759283">
                  <a:extLst>
                    <a:ext uri="{9D8B030D-6E8A-4147-A177-3AD203B41FA5}">
                      <a16:colId xmlns:a16="http://schemas.microsoft.com/office/drawing/2014/main" val="499957925"/>
                    </a:ext>
                  </a:extLst>
                </a:gridCol>
              </a:tblGrid>
              <a:tr h="260167">
                <a:tc>
                  <a:txBody>
                    <a:bodyPr/>
                    <a:lstStyle/>
                    <a:p>
                      <a:r>
                        <a:rPr lang="en-US" sz="1800" dirty="0">
                          <a:solidFill>
                            <a:schemeClr val="bg1"/>
                          </a:solidFill>
                        </a:rPr>
                        <a:t>Conditional header</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1800" b="1" dirty="0">
                          <a:solidFill>
                            <a:schemeClr val="bg1"/>
                          </a:solidFill>
                        </a:rPr>
                        <a:t>Response code if condition fails</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3530412828"/>
                  </a:ext>
                </a:extLst>
              </a:tr>
              <a:tr h="260167">
                <a:tc>
                  <a:txBody>
                    <a:bodyPr/>
                    <a:lstStyle/>
                    <a:p>
                      <a:r>
                        <a:rPr lang="en-US" sz="1800" dirty="0"/>
                        <a:t>If-Match</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0196769"/>
                  </a:ext>
                </a:extLst>
              </a:tr>
              <a:tr h="260167">
                <a:tc>
                  <a:txBody>
                    <a:bodyPr/>
                    <a:lstStyle/>
                    <a:p>
                      <a:r>
                        <a:rPr lang="en-US" sz="1800" dirty="0"/>
                        <a:t>If-None-Match</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057298"/>
                  </a:ext>
                </a:extLst>
              </a:tr>
              <a:tr h="260167">
                <a:tc>
                  <a:txBody>
                    <a:bodyPr/>
                    <a:lstStyle/>
                    <a:p>
                      <a:r>
                        <a:rPr lang="en-US" sz="1800" dirty="0"/>
                        <a:t>If-Modified-Since</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4694889"/>
                  </a:ext>
                </a:extLst>
              </a:tr>
              <a:tr h="260167">
                <a:tc>
                  <a:txBody>
                    <a:bodyPr/>
                    <a:lstStyle/>
                    <a:p>
                      <a:r>
                        <a:rPr lang="en-US" sz="1800" dirty="0"/>
                        <a:t>If-Unmodified-Since</a:t>
                      </a:r>
                    </a:p>
                  </a:txBody>
                  <a:tcP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Precondition Failed (412)</a:t>
                      </a:r>
                    </a:p>
                  </a:txBody>
                  <a:tcP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149735"/>
                  </a:ext>
                </a:extLst>
              </a:tr>
            </a:tbl>
          </a:graphicData>
        </a:graphic>
      </p:graphicFrame>
      <p:sp>
        <p:nvSpPr>
          <p:cNvPr id="6" name="TextBox 5">
            <a:extLst>
              <a:ext uri="{FF2B5EF4-FFF2-40B4-BE49-F238E27FC236}">
                <a16:creationId xmlns:a16="http://schemas.microsoft.com/office/drawing/2014/main" id="{24B159D8-41C4-4A2D-B896-6B072B100763}"/>
              </a:ext>
            </a:extLst>
          </p:cNvPr>
          <p:cNvSpPr txBox="1"/>
          <p:nvPr/>
        </p:nvSpPr>
        <p:spPr>
          <a:xfrm>
            <a:off x="1766176" y="3960661"/>
            <a:ext cx="2895600"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latin typeface="+mj-lt"/>
              </a:rPr>
              <a:t>READ OPERATIONS</a:t>
            </a:r>
          </a:p>
        </p:txBody>
      </p:sp>
      <p:sp>
        <p:nvSpPr>
          <p:cNvPr id="7" name="TextBox 6">
            <a:extLst>
              <a:ext uri="{FF2B5EF4-FFF2-40B4-BE49-F238E27FC236}">
                <a16:creationId xmlns:a16="http://schemas.microsoft.com/office/drawing/2014/main" id="{EF1AE891-65E4-4FE1-80EB-A5814757834C}"/>
              </a:ext>
            </a:extLst>
          </p:cNvPr>
          <p:cNvSpPr txBox="1"/>
          <p:nvPr/>
        </p:nvSpPr>
        <p:spPr>
          <a:xfrm>
            <a:off x="7719662" y="3960661"/>
            <a:ext cx="2895600"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latin typeface="+mj-lt"/>
              </a:rPr>
              <a:t>WRITE OPERATIONS</a:t>
            </a:r>
          </a:p>
        </p:txBody>
      </p:sp>
    </p:spTree>
    <p:extLst>
      <p:ext uri="{BB962C8B-B14F-4D97-AF65-F5344CB8AC3E}">
        <p14:creationId xmlns:p14="http://schemas.microsoft.com/office/powerpoint/2010/main" val="757918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F623-FE63-4A90-9575-45493FF0128F}"/>
              </a:ext>
            </a:extLst>
          </p:cNvPr>
          <p:cNvSpPr>
            <a:spLocks noGrp="1"/>
          </p:cNvSpPr>
          <p:nvPr>
            <p:ph type="title"/>
          </p:nvPr>
        </p:nvSpPr>
        <p:spPr/>
        <p:txBody>
          <a:bodyPr/>
          <a:lstStyle/>
          <a:p>
            <a:r>
              <a:rPr lang="en-US" dirty="0"/>
              <a:t>Batch service REST API versioning</a:t>
            </a:r>
          </a:p>
        </p:txBody>
      </p:sp>
      <p:sp>
        <p:nvSpPr>
          <p:cNvPr id="3" name="Text Placeholder 2">
            <a:extLst>
              <a:ext uri="{FF2B5EF4-FFF2-40B4-BE49-F238E27FC236}">
                <a16:creationId xmlns:a16="http://schemas.microsoft.com/office/drawing/2014/main" id="{993442AC-EED3-4321-B215-F28460B94EAF}"/>
              </a:ext>
            </a:extLst>
          </p:cNvPr>
          <p:cNvSpPr>
            <a:spLocks noGrp="1"/>
          </p:cNvSpPr>
          <p:nvPr>
            <p:ph type="body" sz="quarter" idx="10"/>
          </p:nvPr>
        </p:nvSpPr>
        <p:spPr>
          <a:xfrm>
            <a:off x="584200" y="1435497"/>
            <a:ext cx="11018520" cy="1809726"/>
          </a:xfrm>
        </p:spPr>
        <p:txBody>
          <a:bodyPr/>
          <a:lstStyle/>
          <a:p>
            <a:r>
              <a:rPr lang="en-US" dirty="0">
                <a:latin typeface="Segoe UI" panose="020B0502040204020203" pitchFamily="34" charset="0"/>
                <a:cs typeface="Segoe UI" panose="020B0502040204020203" pitchFamily="34" charset="0"/>
              </a:rPr>
              <a:t>The service is constantly evolving, with multiple versions being released over time</a:t>
            </a:r>
          </a:p>
          <a:p>
            <a:r>
              <a:rPr lang="en-US" dirty="0">
                <a:latin typeface="Segoe UI" panose="020B0502040204020203" pitchFamily="34" charset="0"/>
                <a:cs typeface="Segoe UI" panose="020B0502040204020203" pitchFamily="34" charset="0"/>
              </a:rPr>
              <a:t>To “lock down” your REST API request to a specific version, use the </a:t>
            </a:r>
            <a:r>
              <a:rPr lang="en-US" b="1" dirty="0" err="1">
                <a:latin typeface="Segoe UI" panose="020B0502040204020203" pitchFamily="34" charset="0"/>
                <a:cs typeface="Segoe UI" panose="020B0502040204020203" pitchFamily="34" charset="0"/>
              </a:rPr>
              <a:t>api</a:t>
            </a:r>
            <a:r>
              <a:rPr lang="en-US" b="1" dirty="0">
                <a:latin typeface="Segoe UI" panose="020B0502040204020203" pitchFamily="34" charset="0"/>
                <a:cs typeface="Segoe UI" panose="020B0502040204020203" pitchFamily="34" charset="0"/>
              </a:rPr>
              <a:t>-version</a:t>
            </a:r>
            <a:r>
              <a:rPr lang="en-US" dirty="0">
                <a:latin typeface="Segoe UI" panose="020B0502040204020203" pitchFamily="34" charset="0"/>
                <a:cs typeface="Segoe UI" panose="020B0502040204020203" pitchFamily="34" charset="0"/>
              </a:rPr>
              <a:t> query parameter</a:t>
            </a:r>
          </a:p>
        </p:txBody>
      </p:sp>
    </p:spTree>
    <p:extLst>
      <p:ext uri="{BB962C8B-B14F-4D97-AF65-F5344CB8AC3E}">
        <p14:creationId xmlns:p14="http://schemas.microsoft.com/office/powerpoint/2010/main" val="42592388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Batch</a:t>
            </a:r>
          </a:p>
          <a:p>
            <a:pPr marL="342900" indent="-342900">
              <a:buFont typeface="Arial" panose="020B0604020202020204" pitchFamily="34" charset="0"/>
              <a:buChar char="•"/>
            </a:pPr>
            <a:r>
              <a:rPr lang="en-US" dirty="0"/>
              <a:t>Run </a:t>
            </a:r>
            <a:r>
              <a:rPr lang="en-US"/>
              <a:t>a Batch </a:t>
            </a:r>
            <a:r>
              <a:rPr lang="en-US" dirty="0"/>
              <a:t>job by using Azure CLI and Azure portal </a:t>
            </a:r>
          </a:p>
          <a:p>
            <a:pPr marL="342900" indent="-342900">
              <a:buFont typeface="Arial" panose="020B0604020202020204" pitchFamily="34" charset="0"/>
              <a:buChar char="•"/>
            </a:pPr>
            <a:r>
              <a:rPr lang="en-US" dirty="0"/>
              <a:t>Running Batch jobs by using code</a:t>
            </a:r>
          </a:p>
          <a:p>
            <a:pPr marL="342900" indent="-342900">
              <a:buFont typeface="Arial" panose="020B0604020202020204" pitchFamily="34" charset="0"/>
              <a:buChar char="•"/>
            </a:pPr>
            <a:r>
              <a:rPr lang="en-US" dirty="0"/>
              <a:t>Manage batch jobs by using Batch Service API</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42B1-41BB-43DA-BC54-66566628A099}"/>
              </a:ext>
            </a:extLst>
          </p:cNvPr>
          <p:cNvSpPr>
            <a:spLocks noGrp="1"/>
          </p:cNvSpPr>
          <p:nvPr>
            <p:ph type="title"/>
          </p:nvPr>
        </p:nvSpPr>
        <p:spPr/>
        <p:txBody>
          <a:bodyPr/>
          <a:lstStyle/>
          <a:p>
            <a:r>
              <a:rPr lang="en-US" dirty="0"/>
              <a:t>Azure Batch</a:t>
            </a:r>
          </a:p>
        </p:txBody>
      </p:sp>
      <p:sp>
        <p:nvSpPr>
          <p:cNvPr id="3" name="Text Placeholder 2">
            <a:extLst>
              <a:ext uri="{FF2B5EF4-FFF2-40B4-BE49-F238E27FC236}">
                <a16:creationId xmlns:a16="http://schemas.microsoft.com/office/drawing/2014/main" id="{D8BC4483-1010-4784-B30D-BF2719FCC633}"/>
              </a:ext>
            </a:extLst>
          </p:cNvPr>
          <p:cNvSpPr>
            <a:spLocks noGrp="1"/>
          </p:cNvSpPr>
          <p:nvPr>
            <p:ph type="body" sz="quarter" idx="10"/>
          </p:nvPr>
        </p:nvSpPr>
        <p:spPr>
          <a:xfrm>
            <a:off x="584200" y="1435497"/>
            <a:ext cx="11018520" cy="4862870"/>
          </a:xfrm>
        </p:spPr>
        <p:txBody>
          <a:bodyPr/>
          <a:lstStyle/>
          <a:p>
            <a:r>
              <a:rPr lang="en-US" dirty="0">
                <a:latin typeface="+mn-lt"/>
              </a:rPr>
              <a:t>High-performance computing (HPC) describes the aggregation of complex processes across many different machines, thereby maximizing the computing power of all the machines</a:t>
            </a:r>
          </a:p>
          <a:p>
            <a:r>
              <a:rPr lang="en-US" dirty="0">
                <a:latin typeface="+mn-lt"/>
              </a:rPr>
              <a:t>Two types of workloads</a:t>
            </a:r>
          </a:p>
          <a:p>
            <a:pPr lvl="1"/>
            <a:r>
              <a:rPr lang="en-US" dirty="0"/>
              <a:t>Massively parallel</a:t>
            </a:r>
          </a:p>
          <a:p>
            <a:pPr lvl="2"/>
            <a:r>
              <a:rPr lang="en-US" sz="1800" dirty="0"/>
              <a:t>There needs to be a very large quantity of independent nodes processing simultaneously</a:t>
            </a:r>
          </a:p>
          <a:p>
            <a:pPr lvl="1"/>
            <a:r>
              <a:rPr lang="en-US" dirty="0"/>
              <a:t>Tightly-coupled</a:t>
            </a:r>
          </a:p>
          <a:p>
            <a:pPr lvl="2"/>
            <a:r>
              <a:rPr lang="en-US" sz="1800" dirty="0"/>
              <a:t>Multiple nodes need to talk often and in a very fast manner</a:t>
            </a:r>
          </a:p>
          <a:p>
            <a:r>
              <a:rPr lang="en-US" dirty="0">
                <a:latin typeface="+mn-lt"/>
              </a:rPr>
              <a:t>Service that manages VMs for large-scale parallel and HPC applications</a:t>
            </a:r>
          </a:p>
          <a:p>
            <a:pPr lvl="1"/>
            <a:r>
              <a:rPr lang="en-US" dirty="0"/>
              <a:t>Autoscaling functionality</a:t>
            </a:r>
          </a:p>
          <a:p>
            <a:pPr lvl="1"/>
            <a:r>
              <a:rPr lang="en-US" dirty="0"/>
              <a:t>Job tracking/scheduling/management functionality</a:t>
            </a:r>
          </a:p>
        </p:txBody>
      </p:sp>
    </p:spTree>
    <p:extLst>
      <p:ext uri="{BB962C8B-B14F-4D97-AF65-F5344CB8AC3E}">
        <p14:creationId xmlns:p14="http://schemas.microsoft.com/office/powerpoint/2010/main" val="16638169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92A7-65FE-4025-B533-1C5604EDA187}"/>
              </a:ext>
            </a:extLst>
          </p:cNvPr>
          <p:cNvSpPr>
            <a:spLocks noGrp="1"/>
          </p:cNvSpPr>
          <p:nvPr>
            <p:ph type="title"/>
          </p:nvPr>
        </p:nvSpPr>
        <p:spPr/>
        <p:txBody>
          <a:bodyPr/>
          <a:lstStyle/>
          <a:p>
            <a:r>
              <a:rPr lang="en-US" dirty="0"/>
              <a:t>How Azure Batch works</a:t>
            </a:r>
          </a:p>
        </p:txBody>
      </p:sp>
      <p:grpSp>
        <p:nvGrpSpPr>
          <p:cNvPr id="3" name="Group 2" descr="The diagram depicts the steps in a common Microsoft Azure Batch workflow with a client application or hosted service using Batch to run a parallel workload.">
            <a:extLst>
              <a:ext uri="{FF2B5EF4-FFF2-40B4-BE49-F238E27FC236}">
                <a16:creationId xmlns:a16="http://schemas.microsoft.com/office/drawing/2014/main" id="{66645625-910E-4147-BCC3-4B2A346916CD}"/>
              </a:ext>
            </a:extLst>
          </p:cNvPr>
          <p:cNvGrpSpPr/>
          <p:nvPr/>
        </p:nvGrpSpPr>
        <p:grpSpPr>
          <a:xfrm>
            <a:off x="1148896" y="1428750"/>
            <a:ext cx="9373960" cy="4840288"/>
            <a:chOff x="1148896" y="1428750"/>
            <a:chExt cx="9373960" cy="4840288"/>
          </a:xfrm>
        </p:grpSpPr>
        <p:sp>
          <p:nvSpPr>
            <p:cNvPr id="5" name="Rectangle: Rounded Corners 4">
              <a:extLst>
                <a:ext uri="{FF2B5EF4-FFF2-40B4-BE49-F238E27FC236}">
                  <a16:creationId xmlns:a16="http://schemas.microsoft.com/office/drawing/2014/main" id="{2646281D-AFFB-4A55-8BAE-CC3D1B91D185}"/>
                </a:ext>
              </a:extLst>
            </p:cNvPr>
            <p:cNvSpPr/>
            <p:nvPr/>
          </p:nvSpPr>
          <p:spPr bwMode="auto">
            <a:xfrm>
              <a:off x="5930899" y="1428750"/>
              <a:ext cx="4591957" cy="4840288"/>
            </a:xfrm>
            <a:prstGeom prst="roundRect">
              <a:avLst>
                <a:gd name="adj" fmla="val 4707"/>
              </a:avLst>
            </a:prstGeom>
            <a:solidFill>
              <a:srgbClr val="00204F"/>
            </a:solidFill>
            <a:ln>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cs typeface="Segoe UI" pitchFamily="34" charset="0"/>
                </a:rPr>
                <a:t>Microsoft Azure</a:t>
              </a:r>
            </a:p>
          </p:txBody>
        </p:sp>
        <p:sp>
          <p:nvSpPr>
            <p:cNvPr id="21" name="Rectangle 20">
              <a:extLst>
                <a:ext uri="{FF2B5EF4-FFF2-40B4-BE49-F238E27FC236}">
                  <a16:creationId xmlns:a16="http://schemas.microsoft.com/office/drawing/2014/main" id="{948E56B6-7F1C-4C1F-B432-2DE20A5E07AA}"/>
                </a:ext>
              </a:extLst>
            </p:cNvPr>
            <p:cNvSpPr/>
            <p:nvPr/>
          </p:nvSpPr>
          <p:spPr bwMode="auto">
            <a:xfrm>
              <a:off x="6270171" y="3311462"/>
              <a:ext cx="3889829" cy="2830576"/>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800" dirty="0">
                  <a:solidFill>
                    <a:schemeClr val="tx1"/>
                  </a:solidFill>
                  <a:latin typeface="+mj-lt"/>
                </a:rPr>
                <a:t>Azure Batch</a:t>
              </a:r>
            </a:p>
          </p:txBody>
        </p:sp>
        <p:sp>
          <p:nvSpPr>
            <p:cNvPr id="24" name="Rectangle 23">
              <a:extLst>
                <a:ext uri="{FF2B5EF4-FFF2-40B4-BE49-F238E27FC236}">
                  <a16:creationId xmlns:a16="http://schemas.microsoft.com/office/drawing/2014/main" id="{F39C74D4-0A4C-490D-865A-CD73358E9CE7}"/>
                </a:ext>
              </a:extLst>
            </p:cNvPr>
            <p:cNvSpPr/>
            <p:nvPr/>
          </p:nvSpPr>
          <p:spPr bwMode="auto">
            <a:xfrm>
              <a:off x="6651852" y="5050102"/>
              <a:ext cx="3162300" cy="905164"/>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800" dirty="0">
                  <a:solidFill>
                    <a:schemeClr val="tx1"/>
                  </a:solidFill>
                  <a:latin typeface="+mj-lt"/>
                </a:rPr>
                <a:t>Pool</a:t>
              </a:r>
            </a:p>
          </p:txBody>
        </p:sp>
        <p:sp>
          <p:nvSpPr>
            <p:cNvPr id="31" name="TextBox 30">
              <a:extLst>
                <a:ext uri="{FF2B5EF4-FFF2-40B4-BE49-F238E27FC236}">
                  <a16:creationId xmlns:a16="http://schemas.microsoft.com/office/drawing/2014/main" id="{A1BB7833-E915-4A78-B78D-1EB58B3689A6}"/>
                </a:ext>
              </a:extLst>
            </p:cNvPr>
            <p:cNvSpPr txBox="1"/>
            <p:nvPr/>
          </p:nvSpPr>
          <p:spPr>
            <a:xfrm>
              <a:off x="7296377" y="5501216"/>
              <a:ext cx="952500" cy="335757"/>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Compute Node</a:t>
              </a:r>
            </a:p>
          </p:txBody>
        </p:sp>
        <p:sp>
          <p:nvSpPr>
            <p:cNvPr id="41" name="TextBox 40">
              <a:extLst>
                <a:ext uri="{FF2B5EF4-FFF2-40B4-BE49-F238E27FC236}">
                  <a16:creationId xmlns:a16="http://schemas.microsoft.com/office/drawing/2014/main" id="{6C24587A-7B01-4DE2-88D6-B64340EDD96E}"/>
                </a:ext>
              </a:extLst>
            </p:cNvPr>
            <p:cNvSpPr txBox="1"/>
            <p:nvPr/>
          </p:nvSpPr>
          <p:spPr>
            <a:xfrm>
              <a:off x="8102827" y="5501216"/>
              <a:ext cx="952500" cy="335757"/>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Compute Node</a:t>
              </a:r>
            </a:p>
          </p:txBody>
        </p:sp>
        <p:sp>
          <p:nvSpPr>
            <p:cNvPr id="44" name="TextBox 43">
              <a:extLst>
                <a:ext uri="{FF2B5EF4-FFF2-40B4-BE49-F238E27FC236}">
                  <a16:creationId xmlns:a16="http://schemas.microsoft.com/office/drawing/2014/main" id="{2206E278-274D-408F-A1E4-7CE37EE6397E}"/>
                </a:ext>
              </a:extLst>
            </p:cNvPr>
            <p:cNvSpPr txBox="1"/>
            <p:nvPr/>
          </p:nvSpPr>
          <p:spPr>
            <a:xfrm>
              <a:off x="8909277" y="5501216"/>
              <a:ext cx="952500" cy="335757"/>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Compute Node</a:t>
              </a:r>
            </a:p>
          </p:txBody>
        </p:sp>
        <p:sp>
          <p:nvSpPr>
            <p:cNvPr id="55" name="TextBox 54">
              <a:extLst>
                <a:ext uri="{FF2B5EF4-FFF2-40B4-BE49-F238E27FC236}">
                  <a16:creationId xmlns:a16="http://schemas.microsoft.com/office/drawing/2014/main" id="{805D19A6-2BC6-4204-9434-D6565D692273}"/>
                </a:ext>
              </a:extLst>
            </p:cNvPr>
            <p:cNvSpPr txBox="1"/>
            <p:nvPr/>
          </p:nvSpPr>
          <p:spPr>
            <a:xfrm>
              <a:off x="7123338" y="2797930"/>
              <a:ext cx="1171575" cy="369332"/>
            </a:xfrm>
            <a:prstGeom prst="rect">
              <a:avLst/>
            </a:prstGeom>
            <a:noFill/>
          </p:spPr>
          <p:txBody>
            <a:bodyPr wrap="square" lIns="0" tIns="0" rIns="0" bIns="0" rtlCol="0">
              <a:spAutoFit/>
            </a:bodyPr>
            <a:lstStyle/>
            <a:p>
              <a:r>
                <a:rPr lang="en-US" sz="1200" dirty="0">
                  <a:solidFill>
                    <a:schemeClr val="bg1"/>
                  </a:solidFill>
                </a:rPr>
                <a:t>Download input files and apps</a:t>
              </a:r>
            </a:p>
          </p:txBody>
        </p:sp>
        <p:cxnSp>
          <p:nvCxnSpPr>
            <p:cNvPr id="58" name="Straight Arrow Connector 57">
              <a:extLst>
                <a:ext uri="{FF2B5EF4-FFF2-40B4-BE49-F238E27FC236}">
                  <a16:creationId xmlns:a16="http://schemas.microsoft.com/office/drawing/2014/main" id="{720CC7BB-1020-4ECE-B870-73D285CC96B8}"/>
                </a:ext>
              </a:extLst>
            </p:cNvPr>
            <p:cNvCxnSpPr/>
            <p:nvPr/>
          </p:nvCxnSpPr>
          <p:spPr>
            <a:xfrm>
              <a:off x="6961414" y="2674938"/>
              <a:ext cx="0" cy="6223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0B3A7DA-62CD-41BF-B28E-ED6BCAB9487D}"/>
                </a:ext>
              </a:extLst>
            </p:cNvPr>
            <p:cNvSpPr/>
            <p:nvPr/>
          </p:nvSpPr>
          <p:spPr bwMode="auto">
            <a:xfrm>
              <a:off x="6651852" y="4049486"/>
              <a:ext cx="3162300" cy="789214"/>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800" dirty="0">
                  <a:solidFill>
                    <a:schemeClr val="tx1"/>
                  </a:solidFill>
                  <a:latin typeface="+mj-lt"/>
                </a:rPr>
                <a:t>Job</a:t>
              </a:r>
            </a:p>
          </p:txBody>
        </p:sp>
        <p:sp>
          <p:nvSpPr>
            <p:cNvPr id="48" name="TextBox 47">
              <a:extLst>
                <a:ext uri="{FF2B5EF4-FFF2-40B4-BE49-F238E27FC236}">
                  <a16:creationId xmlns:a16="http://schemas.microsoft.com/office/drawing/2014/main" id="{A58A84AB-012C-440E-A8F9-B39599D89D1D}"/>
                </a:ext>
              </a:extLst>
            </p:cNvPr>
            <p:cNvSpPr txBox="1"/>
            <p:nvPr/>
          </p:nvSpPr>
          <p:spPr>
            <a:xfrm>
              <a:off x="7296377" y="4588630"/>
              <a:ext cx="952500"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Task</a:t>
              </a:r>
            </a:p>
          </p:txBody>
        </p:sp>
        <p:sp>
          <p:nvSpPr>
            <p:cNvPr id="51" name="TextBox 50">
              <a:extLst>
                <a:ext uri="{FF2B5EF4-FFF2-40B4-BE49-F238E27FC236}">
                  <a16:creationId xmlns:a16="http://schemas.microsoft.com/office/drawing/2014/main" id="{73FA0F39-AB79-48AB-8D92-4DC63194D81F}"/>
                </a:ext>
              </a:extLst>
            </p:cNvPr>
            <p:cNvSpPr txBox="1"/>
            <p:nvPr/>
          </p:nvSpPr>
          <p:spPr>
            <a:xfrm>
              <a:off x="8102827" y="4588630"/>
              <a:ext cx="952500"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Task</a:t>
              </a:r>
            </a:p>
          </p:txBody>
        </p:sp>
        <p:sp>
          <p:nvSpPr>
            <p:cNvPr id="54" name="TextBox 53">
              <a:extLst>
                <a:ext uri="{FF2B5EF4-FFF2-40B4-BE49-F238E27FC236}">
                  <a16:creationId xmlns:a16="http://schemas.microsoft.com/office/drawing/2014/main" id="{5178CBA2-A81F-4731-A1DC-A1233B800F71}"/>
                </a:ext>
              </a:extLst>
            </p:cNvPr>
            <p:cNvSpPr txBox="1"/>
            <p:nvPr/>
          </p:nvSpPr>
          <p:spPr>
            <a:xfrm>
              <a:off x="8909277" y="4588630"/>
              <a:ext cx="952500"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rPr>
                <a:t>Task</a:t>
              </a:r>
            </a:p>
          </p:txBody>
        </p:sp>
        <p:pic>
          <p:nvPicPr>
            <p:cNvPr id="67" name="Picture 66">
              <a:extLst>
                <a:ext uri="{FF2B5EF4-FFF2-40B4-BE49-F238E27FC236}">
                  <a16:creationId xmlns:a16="http://schemas.microsoft.com/office/drawing/2014/main" id="{2DCAF208-1BA2-4209-B64A-D8B274AA1925}"/>
                </a:ext>
              </a:extLst>
            </p:cNvPr>
            <p:cNvPicPr>
              <a:picLocks noChangeAspect="1"/>
            </p:cNvPicPr>
            <p:nvPr/>
          </p:nvPicPr>
          <p:blipFill>
            <a:blip r:embed="rId3"/>
            <a:stretch>
              <a:fillRect/>
            </a:stretch>
          </p:blipFill>
          <p:spPr>
            <a:xfrm>
              <a:off x="7620607" y="4165599"/>
              <a:ext cx="352045" cy="352045"/>
            </a:xfrm>
            <a:prstGeom prst="rect">
              <a:avLst/>
            </a:prstGeom>
          </p:spPr>
        </p:pic>
        <p:pic>
          <p:nvPicPr>
            <p:cNvPr id="68" name="Picture 67">
              <a:extLst>
                <a:ext uri="{FF2B5EF4-FFF2-40B4-BE49-F238E27FC236}">
                  <a16:creationId xmlns:a16="http://schemas.microsoft.com/office/drawing/2014/main" id="{B743E3B2-6BA2-471F-9380-47FBA87CCE3C}"/>
                </a:ext>
              </a:extLst>
            </p:cNvPr>
            <p:cNvPicPr>
              <a:picLocks noChangeAspect="1"/>
            </p:cNvPicPr>
            <p:nvPr/>
          </p:nvPicPr>
          <p:blipFill>
            <a:blip r:embed="rId3"/>
            <a:stretch>
              <a:fillRect/>
            </a:stretch>
          </p:blipFill>
          <p:spPr>
            <a:xfrm>
              <a:off x="8408007" y="4140199"/>
              <a:ext cx="352045" cy="352045"/>
            </a:xfrm>
            <a:prstGeom prst="rect">
              <a:avLst/>
            </a:prstGeom>
          </p:spPr>
        </p:pic>
        <p:pic>
          <p:nvPicPr>
            <p:cNvPr id="69" name="Picture 68">
              <a:extLst>
                <a:ext uri="{FF2B5EF4-FFF2-40B4-BE49-F238E27FC236}">
                  <a16:creationId xmlns:a16="http://schemas.microsoft.com/office/drawing/2014/main" id="{17520FBC-EF51-45A3-83A2-A8C97ACD5DC3}"/>
                </a:ext>
              </a:extLst>
            </p:cNvPr>
            <p:cNvPicPr>
              <a:picLocks noChangeAspect="1"/>
            </p:cNvPicPr>
            <p:nvPr/>
          </p:nvPicPr>
          <p:blipFill>
            <a:blip r:embed="rId3"/>
            <a:stretch>
              <a:fillRect/>
            </a:stretch>
          </p:blipFill>
          <p:spPr>
            <a:xfrm>
              <a:off x="9208107" y="4165599"/>
              <a:ext cx="352045" cy="352045"/>
            </a:xfrm>
            <a:prstGeom prst="rect">
              <a:avLst/>
            </a:prstGeom>
          </p:spPr>
        </p:pic>
        <p:cxnSp>
          <p:nvCxnSpPr>
            <p:cNvPr id="71" name="Connector: Elbow 70">
              <a:extLst>
                <a:ext uri="{FF2B5EF4-FFF2-40B4-BE49-F238E27FC236}">
                  <a16:creationId xmlns:a16="http://schemas.microsoft.com/office/drawing/2014/main" id="{C4DFBBA4-7068-4F0B-833B-B36B97CBCC38}"/>
                </a:ext>
              </a:extLst>
            </p:cNvPr>
            <p:cNvCxnSpPr>
              <a:cxnSpLocks/>
              <a:endCxn id="24" idx="1"/>
            </p:cNvCxnSpPr>
            <p:nvPr/>
          </p:nvCxnSpPr>
          <p:spPr>
            <a:xfrm flipV="1">
              <a:off x="3035300" y="5502684"/>
              <a:ext cx="3616552" cy="237716"/>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1166221D-D8CD-4C5B-AAC7-D66EE71E9FE6}"/>
                </a:ext>
              </a:extLst>
            </p:cNvPr>
            <p:cNvCxnSpPr>
              <a:cxnSpLocks/>
              <a:stCxn id="138" idx="3"/>
              <a:endCxn id="45" idx="1"/>
            </p:cNvCxnSpPr>
            <p:nvPr/>
          </p:nvCxnSpPr>
          <p:spPr>
            <a:xfrm flipV="1">
              <a:off x="3117016" y="4444093"/>
              <a:ext cx="3534836" cy="397386"/>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0EE0AA4F-751D-4CB3-8B20-2AAE09AF1015}"/>
                </a:ext>
              </a:extLst>
            </p:cNvPr>
            <p:cNvCxnSpPr>
              <a:cxnSpLocks/>
              <a:stCxn id="138" idx="0"/>
            </p:cNvCxnSpPr>
            <p:nvPr/>
          </p:nvCxnSpPr>
          <p:spPr>
            <a:xfrm rot="5400000" flipH="1" flipV="1">
              <a:off x="3241239" y="1085869"/>
              <a:ext cx="1937658" cy="4149235"/>
            </a:xfrm>
            <a:prstGeom prst="bentConnector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4893F807-E1B8-4A60-92E8-DCB176BCEFF4}"/>
                </a:ext>
              </a:extLst>
            </p:cNvPr>
            <p:cNvPicPr>
              <a:picLocks noChangeAspect="1"/>
            </p:cNvPicPr>
            <p:nvPr/>
          </p:nvPicPr>
          <p:blipFill>
            <a:blip r:embed="rId4"/>
            <a:stretch>
              <a:fillRect/>
            </a:stretch>
          </p:blipFill>
          <p:spPr>
            <a:xfrm>
              <a:off x="2245142" y="1730755"/>
              <a:ext cx="390145" cy="390145"/>
            </a:xfrm>
            <a:prstGeom prst="rect">
              <a:avLst/>
            </a:prstGeom>
          </p:spPr>
        </p:pic>
        <p:sp>
          <p:nvSpPr>
            <p:cNvPr id="95" name="TextBox 94">
              <a:extLst>
                <a:ext uri="{FF2B5EF4-FFF2-40B4-BE49-F238E27FC236}">
                  <a16:creationId xmlns:a16="http://schemas.microsoft.com/office/drawing/2014/main" id="{64F95372-CAFF-4064-99D6-6B2EDE8AAF60}"/>
                </a:ext>
              </a:extLst>
            </p:cNvPr>
            <p:cNvSpPr txBox="1"/>
            <p:nvPr/>
          </p:nvSpPr>
          <p:spPr>
            <a:xfrm>
              <a:off x="2767239" y="1837485"/>
              <a:ext cx="2555876" cy="246221"/>
            </a:xfrm>
            <a:prstGeom prst="rect">
              <a:avLst/>
            </a:prstGeom>
            <a:noFill/>
          </p:spPr>
          <p:txBody>
            <a:bodyPr wrap="square" lIns="0" tIns="0" rIns="0" bIns="0" rtlCol="0">
              <a:spAutoFit/>
            </a:bodyPr>
            <a:lstStyle/>
            <a:p>
              <a:r>
                <a:rPr lang="en-US" sz="1600" dirty="0">
                  <a:gradFill>
                    <a:gsLst>
                      <a:gs pos="2917">
                        <a:schemeClr val="tx1"/>
                      </a:gs>
                      <a:gs pos="30000">
                        <a:schemeClr val="tx1"/>
                      </a:gs>
                    </a:gsLst>
                    <a:lin ang="5400000" scaled="0"/>
                  </a:gradFill>
                </a:rPr>
                <a:t>Upload input files and apps</a:t>
              </a:r>
            </a:p>
          </p:txBody>
        </p:sp>
        <p:pic>
          <p:nvPicPr>
            <p:cNvPr id="106" name="Picture 105">
              <a:extLst>
                <a:ext uri="{FF2B5EF4-FFF2-40B4-BE49-F238E27FC236}">
                  <a16:creationId xmlns:a16="http://schemas.microsoft.com/office/drawing/2014/main" id="{B7349ED9-F8F6-49A9-BC15-124FFD1FC777}"/>
                </a:ext>
              </a:extLst>
            </p:cNvPr>
            <p:cNvPicPr>
              <a:picLocks noChangeAspect="1"/>
            </p:cNvPicPr>
            <p:nvPr/>
          </p:nvPicPr>
          <p:blipFill>
            <a:blip r:embed="rId5"/>
            <a:stretch>
              <a:fillRect/>
            </a:stretch>
          </p:blipFill>
          <p:spPr>
            <a:xfrm>
              <a:off x="6525041" y="2751327"/>
              <a:ext cx="390145" cy="390145"/>
            </a:xfrm>
            <a:prstGeom prst="rect">
              <a:avLst/>
            </a:prstGeom>
          </p:spPr>
        </p:pic>
        <p:sp>
          <p:nvSpPr>
            <p:cNvPr id="107" name="TextBox 106">
              <a:extLst>
                <a:ext uri="{FF2B5EF4-FFF2-40B4-BE49-F238E27FC236}">
                  <a16:creationId xmlns:a16="http://schemas.microsoft.com/office/drawing/2014/main" id="{CA6ED17D-3B43-4F78-B77B-0B087404776A}"/>
                </a:ext>
              </a:extLst>
            </p:cNvPr>
            <p:cNvSpPr txBox="1"/>
            <p:nvPr/>
          </p:nvSpPr>
          <p:spPr>
            <a:xfrm>
              <a:off x="3550021" y="4251434"/>
              <a:ext cx="1395568" cy="492443"/>
            </a:xfrm>
            <a:prstGeom prst="rect">
              <a:avLst/>
            </a:prstGeom>
            <a:noFill/>
          </p:spPr>
          <p:txBody>
            <a:bodyPr wrap="square" lIns="0" tIns="0" rIns="0" bIns="0" rtlCol="0">
              <a:spAutoFit/>
            </a:bodyPr>
            <a:lstStyle/>
            <a:p>
              <a:r>
                <a:rPr lang="en-US" sz="1600" dirty="0">
                  <a:gradFill>
                    <a:gsLst>
                      <a:gs pos="2917">
                        <a:schemeClr val="tx1"/>
                      </a:gs>
                      <a:gs pos="30000">
                        <a:schemeClr val="tx1"/>
                      </a:gs>
                    </a:gsLst>
                    <a:lin ang="5400000" scaled="0"/>
                  </a:gradFill>
                </a:rPr>
                <a:t>Create pool, job, and tasks</a:t>
              </a:r>
            </a:p>
          </p:txBody>
        </p:sp>
        <p:pic>
          <p:nvPicPr>
            <p:cNvPr id="108" name="Picture 107">
              <a:extLst>
                <a:ext uri="{FF2B5EF4-FFF2-40B4-BE49-F238E27FC236}">
                  <a16:creationId xmlns:a16="http://schemas.microsoft.com/office/drawing/2014/main" id="{6B178E71-A40E-4EEF-9695-F935DF6741F8}"/>
                </a:ext>
              </a:extLst>
            </p:cNvPr>
            <p:cNvPicPr>
              <a:picLocks noChangeAspect="1"/>
            </p:cNvPicPr>
            <p:nvPr/>
          </p:nvPicPr>
          <p:blipFill>
            <a:blip r:embed="rId6"/>
            <a:stretch>
              <a:fillRect/>
            </a:stretch>
          </p:blipFill>
          <p:spPr>
            <a:xfrm>
              <a:off x="3125069" y="4356970"/>
              <a:ext cx="390145" cy="390145"/>
            </a:xfrm>
            <a:prstGeom prst="rect">
              <a:avLst/>
            </a:prstGeom>
          </p:spPr>
        </p:pic>
        <p:pic>
          <p:nvPicPr>
            <p:cNvPr id="112" name="Picture 111">
              <a:extLst>
                <a:ext uri="{FF2B5EF4-FFF2-40B4-BE49-F238E27FC236}">
                  <a16:creationId xmlns:a16="http://schemas.microsoft.com/office/drawing/2014/main" id="{6AE55CC1-B057-4AB3-93FF-CF2819323AED}"/>
                </a:ext>
              </a:extLst>
            </p:cNvPr>
            <p:cNvPicPr>
              <a:picLocks noChangeAspect="1"/>
            </p:cNvPicPr>
            <p:nvPr/>
          </p:nvPicPr>
          <p:blipFill>
            <a:blip r:embed="rId7"/>
            <a:stretch>
              <a:fillRect/>
            </a:stretch>
          </p:blipFill>
          <p:spPr>
            <a:xfrm>
              <a:off x="3125069" y="5304027"/>
              <a:ext cx="390145" cy="390145"/>
            </a:xfrm>
            <a:prstGeom prst="rect">
              <a:avLst/>
            </a:prstGeom>
          </p:spPr>
        </p:pic>
        <p:sp>
          <p:nvSpPr>
            <p:cNvPr id="113" name="TextBox 112">
              <a:extLst>
                <a:ext uri="{FF2B5EF4-FFF2-40B4-BE49-F238E27FC236}">
                  <a16:creationId xmlns:a16="http://schemas.microsoft.com/office/drawing/2014/main" id="{281B3EB7-1AFA-44B8-9F56-9AC585F00D95}"/>
                </a:ext>
              </a:extLst>
            </p:cNvPr>
            <p:cNvSpPr txBox="1"/>
            <p:nvPr/>
          </p:nvSpPr>
          <p:spPr>
            <a:xfrm>
              <a:off x="3612694" y="5181601"/>
              <a:ext cx="1162505" cy="492443"/>
            </a:xfrm>
            <a:prstGeom prst="rect">
              <a:avLst/>
            </a:prstGeom>
            <a:noFill/>
          </p:spPr>
          <p:txBody>
            <a:bodyPr wrap="square" lIns="0" tIns="0" rIns="0" bIns="0" rtlCol="0">
              <a:spAutoFit/>
            </a:bodyPr>
            <a:lstStyle/>
            <a:p>
              <a:r>
                <a:rPr lang="en-US" sz="1600" dirty="0">
                  <a:gradFill>
                    <a:gsLst>
                      <a:gs pos="2917">
                        <a:schemeClr val="tx1"/>
                      </a:gs>
                      <a:gs pos="30000">
                        <a:schemeClr val="tx1"/>
                      </a:gs>
                    </a:gsLst>
                    <a:lin ang="5400000" scaled="0"/>
                  </a:gradFill>
                </a:rPr>
                <a:t>Monitor tasks</a:t>
              </a:r>
            </a:p>
          </p:txBody>
        </p:sp>
        <p:grpSp>
          <p:nvGrpSpPr>
            <p:cNvPr id="118" name="Group 117">
              <a:extLst>
                <a:ext uri="{FF2B5EF4-FFF2-40B4-BE49-F238E27FC236}">
                  <a16:creationId xmlns:a16="http://schemas.microsoft.com/office/drawing/2014/main" id="{A60189AF-5312-46F2-941E-E6D91A896D20}"/>
                </a:ext>
              </a:extLst>
            </p:cNvPr>
            <p:cNvGrpSpPr/>
            <p:nvPr/>
          </p:nvGrpSpPr>
          <p:grpSpPr>
            <a:xfrm>
              <a:off x="2840227" y="2586227"/>
              <a:ext cx="2989073" cy="390145"/>
              <a:chOff x="2840227" y="2586227"/>
              <a:chExt cx="2989073" cy="390145"/>
            </a:xfrm>
          </p:grpSpPr>
          <p:sp>
            <p:nvSpPr>
              <p:cNvPr id="102" name="TextBox 101">
                <a:extLst>
                  <a:ext uri="{FF2B5EF4-FFF2-40B4-BE49-F238E27FC236}">
                    <a16:creationId xmlns:a16="http://schemas.microsoft.com/office/drawing/2014/main" id="{7928E887-7E4F-4786-ADC7-43570DCFB9E8}"/>
                  </a:ext>
                </a:extLst>
              </p:cNvPr>
              <p:cNvSpPr txBox="1"/>
              <p:nvPr/>
            </p:nvSpPr>
            <p:spPr>
              <a:xfrm>
                <a:off x="3273424" y="2645530"/>
                <a:ext cx="2555876" cy="246221"/>
              </a:xfrm>
              <a:prstGeom prst="rect">
                <a:avLst/>
              </a:prstGeom>
              <a:noFill/>
            </p:spPr>
            <p:txBody>
              <a:bodyPr wrap="square" lIns="0" tIns="0" rIns="0" bIns="0" rtlCol="0">
                <a:spAutoFit/>
              </a:bodyPr>
              <a:lstStyle/>
              <a:p>
                <a:r>
                  <a:rPr lang="en-US" sz="1600" dirty="0">
                    <a:gradFill>
                      <a:gsLst>
                        <a:gs pos="2917">
                          <a:schemeClr val="tx1"/>
                        </a:gs>
                        <a:gs pos="30000">
                          <a:schemeClr val="tx1"/>
                        </a:gs>
                      </a:gsLst>
                      <a:lin ang="5400000" scaled="0"/>
                    </a:gradFill>
                  </a:rPr>
                  <a:t>Download output files</a:t>
                </a:r>
              </a:p>
            </p:txBody>
          </p:sp>
          <p:pic>
            <p:nvPicPr>
              <p:cNvPr id="117" name="Picture 116">
                <a:extLst>
                  <a:ext uri="{FF2B5EF4-FFF2-40B4-BE49-F238E27FC236}">
                    <a16:creationId xmlns:a16="http://schemas.microsoft.com/office/drawing/2014/main" id="{D0EC3CF2-D928-4605-9AF8-ACF79DCAFE2E}"/>
                  </a:ext>
                </a:extLst>
              </p:cNvPr>
              <p:cNvPicPr>
                <a:picLocks noChangeAspect="1"/>
              </p:cNvPicPr>
              <p:nvPr/>
            </p:nvPicPr>
            <p:blipFill>
              <a:blip r:embed="rId8"/>
              <a:stretch>
                <a:fillRect/>
              </a:stretch>
            </p:blipFill>
            <p:spPr>
              <a:xfrm>
                <a:off x="2840227" y="2586227"/>
                <a:ext cx="390145" cy="390145"/>
              </a:xfrm>
              <a:prstGeom prst="rect">
                <a:avLst/>
              </a:prstGeom>
            </p:spPr>
          </p:pic>
        </p:grpSp>
        <p:grpSp>
          <p:nvGrpSpPr>
            <p:cNvPr id="121" name="Group 120">
              <a:extLst>
                <a:ext uri="{FF2B5EF4-FFF2-40B4-BE49-F238E27FC236}">
                  <a16:creationId xmlns:a16="http://schemas.microsoft.com/office/drawing/2014/main" id="{B2DED908-06DC-422E-A776-D1C133BD3B5F}"/>
                </a:ext>
              </a:extLst>
            </p:cNvPr>
            <p:cNvGrpSpPr/>
            <p:nvPr/>
          </p:nvGrpSpPr>
          <p:grpSpPr>
            <a:xfrm>
              <a:off x="8620541" y="2738438"/>
              <a:ext cx="1719072" cy="568134"/>
              <a:chOff x="8199627" y="2738438"/>
              <a:chExt cx="1719072" cy="568134"/>
            </a:xfrm>
          </p:grpSpPr>
          <p:sp>
            <p:nvSpPr>
              <p:cNvPr id="56" name="TextBox 55">
                <a:extLst>
                  <a:ext uri="{FF2B5EF4-FFF2-40B4-BE49-F238E27FC236}">
                    <a16:creationId xmlns:a16="http://schemas.microsoft.com/office/drawing/2014/main" id="{09CBB8BE-FEDA-4DA4-9764-7E04B7F029CF}"/>
                  </a:ext>
                </a:extLst>
              </p:cNvPr>
              <p:cNvSpPr txBox="1"/>
              <p:nvPr/>
            </p:nvSpPr>
            <p:spPr>
              <a:xfrm>
                <a:off x="8747124" y="2785230"/>
                <a:ext cx="1171575" cy="369332"/>
              </a:xfrm>
              <a:prstGeom prst="rect">
                <a:avLst/>
              </a:prstGeom>
              <a:noFill/>
            </p:spPr>
            <p:txBody>
              <a:bodyPr wrap="square" lIns="0" tIns="0" rIns="0" bIns="0" rtlCol="0">
                <a:spAutoFit/>
              </a:bodyPr>
              <a:lstStyle/>
              <a:p>
                <a:r>
                  <a:rPr lang="en-US" sz="1200" dirty="0">
                    <a:solidFill>
                      <a:schemeClr val="bg1"/>
                    </a:solidFill>
                  </a:rPr>
                  <a:t>Upload task output</a:t>
                </a:r>
              </a:p>
            </p:txBody>
          </p:sp>
          <p:cxnSp>
            <p:nvCxnSpPr>
              <p:cNvPr id="60" name="Straight Arrow Connector 59">
                <a:extLst>
                  <a:ext uri="{FF2B5EF4-FFF2-40B4-BE49-F238E27FC236}">
                    <a16:creationId xmlns:a16="http://schemas.microsoft.com/office/drawing/2014/main" id="{BA71B335-40EE-4B9C-A0D0-E84AAD027FC6}"/>
                  </a:ext>
                </a:extLst>
              </p:cNvPr>
              <p:cNvCxnSpPr>
                <a:cxnSpLocks/>
              </p:cNvCxnSpPr>
              <p:nvPr/>
            </p:nvCxnSpPr>
            <p:spPr>
              <a:xfrm flipV="1">
                <a:off x="8623300" y="2738438"/>
                <a:ext cx="0" cy="568134"/>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DFEEE8DF-34F8-4BC0-A673-E4ADFBD7C605}"/>
                  </a:ext>
                </a:extLst>
              </p:cNvPr>
              <p:cNvPicPr>
                <a:picLocks noChangeAspect="1"/>
              </p:cNvPicPr>
              <p:nvPr/>
            </p:nvPicPr>
            <p:blipFill>
              <a:blip r:embed="rId9"/>
              <a:stretch>
                <a:fillRect/>
              </a:stretch>
            </p:blipFill>
            <p:spPr>
              <a:xfrm>
                <a:off x="8199627" y="2916427"/>
                <a:ext cx="390145" cy="390145"/>
              </a:xfrm>
              <a:prstGeom prst="rect">
                <a:avLst/>
              </a:prstGeom>
            </p:spPr>
          </p:pic>
        </p:grpSp>
        <p:pic>
          <p:nvPicPr>
            <p:cNvPr id="125" name="Picture 124">
              <a:extLst>
                <a:ext uri="{FF2B5EF4-FFF2-40B4-BE49-F238E27FC236}">
                  <a16:creationId xmlns:a16="http://schemas.microsoft.com/office/drawing/2014/main" id="{155C1AAF-3F90-4A27-9F23-4DF3512273E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680126" y="3419111"/>
              <a:ext cx="618745" cy="583947"/>
            </a:xfrm>
            <a:prstGeom prst="rect">
              <a:avLst/>
            </a:prstGeom>
          </p:spPr>
        </p:pic>
        <p:cxnSp>
          <p:nvCxnSpPr>
            <p:cNvPr id="128" name="Straight Arrow Connector 127">
              <a:extLst>
                <a:ext uri="{FF2B5EF4-FFF2-40B4-BE49-F238E27FC236}">
                  <a16:creationId xmlns:a16="http://schemas.microsoft.com/office/drawing/2014/main" id="{C80214A6-BCB8-4975-8CC2-CDD8CE3AB2D5}"/>
                </a:ext>
              </a:extLst>
            </p:cNvPr>
            <p:cNvCxnSpPr>
              <a:cxnSpLocks/>
              <a:stCxn id="48" idx="2"/>
            </p:cNvCxnSpPr>
            <p:nvPr/>
          </p:nvCxnSpPr>
          <p:spPr>
            <a:xfrm>
              <a:off x="7772627" y="4773296"/>
              <a:ext cx="1" cy="407244"/>
            </a:xfrm>
            <a:prstGeom prst="straightConnector1">
              <a:avLst/>
            </a:prstGeom>
            <a:ln w="38100">
              <a:solidFill>
                <a:srgbClr val="D73B02"/>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426291B-6176-4122-92F5-C958E6127520}"/>
                </a:ext>
              </a:extLst>
            </p:cNvPr>
            <p:cNvCxnSpPr>
              <a:cxnSpLocks/>
              <a:stCxn id="51" idx="2"/>
            </p:cNvCxnSpPr>
            <p:nvPr/>
          </p:nvCxnSpPr>
          <p:spPr>
            <a:xfrm>
              <a:off x="8579077" y="4773296"/>
              <a:ext cx="1" cy="407244"/>
            </a:xfrm>
            <a:prstGeom prst="straightConnector1">
              <a:avLst/>
            </a:prstGeom>
            <a:ln w="38100">
              <a:solidFill>
                <a:srgbClr val="D73B02"/>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8134E31-BFD9-4E2E-818A-ED84383DC08F}"/>
                </a:ext>
              </a:extLst>
            </p:cNvPr>
            <p:cNvCxnSpPr>
              <a:cxnSpLocks/>
            </p:cNvCxnSpPr>
            <p:nvPr/>
          </p:nvCxnSpPr>
          <p:spPr>
            <a:xfrm>
              <a:off x="9376229" y="4775200"/>
              <a:ext cx="9299" cy="405340"/>
            </a:xfrm>
            <a:prstGeom prst="straightConnector1">
              <a:avLst/>
            </a:prstGeom>
            <a:ln w="38100">
              <a:solidFill>
                <a:srgbClr val="D73B02"/>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92FF9CA6-9120-4BBB-ACE4-0CB97B44892C}"/>
                </a:ext>
              </a:extLst>
            </p:cNvPr>
            <p:cNvSpPr txBox="1"/>
            <p:nvPr/>
          </p:nvSpPr>
          <p:spPr>
            <a:xfrm>
              <a:off x="1148896" y="5530374"/>
              <a:ext cx="1855562" cy="615553"/>
            </a:xfrm>
            <a:prstGeom prst="rect">
              <a:avLst/>
            </a:prstGeom>
            <a:noFill/>
          </p:spPr>
          <p:txBody>
            <a:bodyPr wrap="square" lIns="0" tIns="0" rIns="0" bIns="0" rtlCol="0">
              <a:spAutoFit/>
            </a:bodyPr>
            <a:lstStyle/>
            <a:p>
              <a:pPr algn="ctr" defTabSz="932472" fontAlgn="base">
                <a:spcBef>
                  <a:spcPct val="0"/>
                </a:spcBef>
                <a:spcAft>
                  <a:spcPct val="0"/>
                </a:spcAft>
              </a:pPr>
              <a:r>
                <a:rPr lang="en-US" sz="2000" dirty="0">
                  <a:latin typeface="+mj-lt"/>
                  <a:cs typeface="Segoe UI" pitchFamily="34" charset="0"/>
                </a:rPr>
                <a:t>Application or service</a:t>
              </a:r>
            </a:p>
          </p:txBody>
        </p:sp>
        <p:pic>
          <p:nvPicPr>
            <p:cNvPr id="138" name="Picture 137">
              <a:extLst>
                <a:ext uri="{FF2B5EF4-FFF2-40B4-BE49-F238E27FC236}">
                  <a16:creationId xmlns:a16="http://schemas.microsoft.com/office/drawing/2014/main" id="{46C6F152-E113-421B-B392-A023DF1967B4}"/>
                </a:ext>
              </a:extLst>
            </p:cNvPr>
            <p:cNvPicPr>
              <a:picLocks noChangeAspect="1"/>
            </p:cNvPicPr>
            <p:nvPr/>
          </p:nvPicPr>
          <p:blipFill rotWithShape="1">
            <a:blip r:embed="rId12"/>
            <a:srcRect t="14511" b="12935"/>
            <a:stretch/>
          </p:blipFill>
          <p:spPr>
            <a:xfrm>
              <a:off x="1153885" y="4129315"/>
              <a:ext cx="1963131" cy="1424327"/>
            </a:xfrm>
            <a:prstGeom prst="rect">
              <a:avLst/>
            </a:prstGeom>
          </p:spPr>
        </p:pic>
        <p:cxnSp>
          <p:nvCxnSpPr>
            <p:cNvPr id="143" name="Connector: Elbow 142">
              <a:extLst>
                <a:ext uri="{FF2B5EF4-FFF2-40B4-BE49-F238E27FC236}">
                  <a16:creationId xmlns:a16="http://schemas.microsoft.com/office/drawing/2014/main" id="{A947B7F6-E46E-48D2-8699-5BDB33D7A53F}"/>
                </a:ext>
              </a:extLst>
            </p:cNvPr>
            <p:cNvCxnSpPr>
              <a:cxnSpLocks/>
            </p:cNvCxnSpPr>
            <p:nvPr/>
          </p:nvCxnSpPr>
          <p:spPr>
            <a:xfrm rot="10800000" flipV="1">
              <a:off x="2745051" y="2510971"/>
              <a:ext cx="4091178" cy="1618344"/>
            </a:xfrm>
            <a:prstGeom prst="bentConnector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6170F0-3E5D-4479-8B12-9F8F114EC5C0}"/>
                </a:ext>
              </a:extLst>
            </p:cNvPr>
            <p:cNvGrpSpPr/>
            <p:nvPr/>
          </p:nvGrpSpPr>
          <p:grpSpPr>
            <a:xfrm>
              <a:off x="6284686" y="1963738"/>
              <a:ext cx="3875314" cy="720000"/>
              <a:chOff x="6022848" y="2438400"/>
              <a:chExt cx="3400552" cy="720000"/>
            </a:xfrm>
          </p:grpSpPr>
          <p:sp>
            <p:nvSpPr>
              <p:cNvPr id="8" name="Rectangle 7">
                <a:extLst>
                  <a:ext uri="{FF2B5EF4-FFF2-40B4-BE49-F238E27FC236}">
                    <a16:creationId xmlns:a16="http://schemas.microsoft.com/office/drawing/2014/main" id="{6FFFBAAC-2C28-45C6-8B47-4F39FABA8003}"/>
                  </a:ext>
                </a:extLst>
              </p:cNvPr>
              <p:cNvSpPr/>
              <p:nvPr/>
            </p:nvSpPr>
            <p:spPr bwMode="auto">
              <a:xfrm>
                <a:off x="6022848" y="2438400"/>
                <a:ext cx="3400552" cy="720000"/>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2"/>
                <a:r>
                  <a:rPr lang="en-US" sz="1800" dirty="0">
                    <a:gradFill>
                      <a:gsLst>
                        <a:gs pos="2917">
                          <a:schemeClr val="tx1"/>
                        </a:gs>
                        <a:gs pos="30000">
                          <a:schemeClr val="tx1"/>
                        </a:gs>
                      </a:gsLst>
                      <a:lin ang="5400000" scaled="0"/>
                    </a:gradFill>
                    <a:latin typeface="+mj-lt"/>
                  </a:rPr>
                  <a:t>Azure Storage</a:t>
                </a:r>
              </a:p>
            </p:txBody>
          </p:sp>
          <p:pic>
            <p:nvPicPr>
              <p:cNvPr id="17" name="Picture 16">
                <a:extLst>
                  <a:ext uri="{FF2B5EF4-FFF2-40B4-BE49-F238E27FC236}">
                    <a16:creationId xmlns:a16="http://schemas.microsoft.com/office/drawing/2014/main" id="{C6B41DC1-514A-4C14-8F18-63CBCF2482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289596" y="2514599"/>
                <a:ext cx="502824" cy="573025"/>
              </a:xfrm>
              <a:prstGeom prst="rect">
                <a:avLst/>
              </a:prstGeom>
            </p:spPr>
          </p:pic>
        </p:grpSp>
        <p:pic>
          <p:nvPicPr>
            <p:cNvPr id="149" name="Picture 148">
              <a:extLst>
                <a:ext uri="{FF2B5EF4-FFF2-40B4-BE49-F238E27FC236}">
                  <a16:creationId xmlns:a16="http://schemas.microsoft.com/office/drawing/2014/main" id="{FC0F883B-3E4F-4F0C-85AC-6363FB8993FB}"/>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628997" y="5183413"/>
              <a:ext cx="302153" cy="302153"/>
            </a:xfrm>
            <a:prstGeom prst="rect">
              <a:avLst/>
            </a:prstGeom>
          </p:spPr>
        </p:pic>
        <p:pic>
          <p:nvPicPr>
            <p:cNvPr id="150" name="Picture 149">
              <a:extLst>
                <a:ext uri="{FF2B5EF4-FFF2-40B4-BE49-F238E27FC236}">
                  <a16:creationId xmlns:a16="http://schemas.microsoft.com/office/drawing/2014/main" id="{AA0B2E24-6D1F-4CB9-ADA2-10B72FB31327}"/>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8422747" y="5183413"/>
              <a:ext cx="302153" cy="302153"/>
            </a:xfrm>
            <a:prstGeom prst="rect">
              <a:avLst/>
            </a:prstGeom>
          </p:spPr>
        </p:pic>
        <p:pic>
          <p:nvPicPr>
            <p:cNvPr id="151" name="Picture 150">
              <a:extLst>
                <a:ext uri="{FF2B5EF4-FFF2-40B4-BE49-F238E27FC236}">
                  <a16:creationId xmlns:a16="http://schemas.microsoft.com/office/drawing/2014/main" id="{79A589C3-20B1-4695-9E2A-1432906DAA1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9216497" y="5183413"/>
              <a:ext cx="302153" cy="302153"/>
            </a:xfrm>
            <a:prstGeom prst="rect">
              <a:avLst/>
            </a:prstGeom>
          </p:spPr>
        </p:pic>
      </p:grpSp>
    </p:spTree>
    <p:extLst>
      <p:ext uri="{BB962C8B-B14F-4D97-AF65-F5344CB8AC3E}">
        <p14:creationId xmlns:p14="http://schemas.microsoft.com/office/powerpoint/2010/main" val="24652833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BB10-D824-4803-BB36-4C3DBD58D541}"/>
              </a:ext>
            </a:extLst>
          </p:cNvPr>
          <p:cNvSpPr>
            <a:spLocks noGrp="1"/>
          </p:cNvSpPr>
          <p:nvPr>
            <p:ph type="title"/>
          </p:nvPr>
        </p:nvSpPr>
        <p:spPr/>
        <p:txBody>
          <a:bodyPr/>
          <a:lstStyle/>
          <a:p>
            <a:r>
              <a:rPr lang="en-US" dirty="0"/>
              <a:t>How Azure Batch works: breakdown</a:t>
            </a:r>
          </a:p>
        </p:txBody>
      </p:sp>
      <p:sp>
        <p:nvSpPr>
          <p:cNvPr id="3" name="Text Placeholder 2">
            <a:extLst>
              <a:ext uri="{FF2B5EF4-FFF2-40B4-BE49-F238E27FC236}">
                <a16:creationId xmlns:a16="http://schemas.microsoft.com/office/drawing/2014/main" id="{18441679-E469-418C-83C3-6534DD6ADD38}"/>
              </a:ext>
            </a:extLst>
          </p:cNvPr>
          <p:cNvSpPr>
            <a:spLocks noGrp="1"/>
          </p:cNvSpPr>
          <p:nvPr>
            <p:ph type="body" sz="quarter" idx="10"/>
          </p:nvPr>
        </p:nvSpPr>
        <p:spPr>
          <a:xfrm>
            <a:off x="584200" y="1435497"/>
            <a:ext cx="11018520" cy="3877985"/>
          </a:xfrm>
        </p:spPr>
        <p:txBody>
          <a:bodyPr/>
          <a:lstStyle/>
          <a:p>
            <a:pPr marL="514350" indent="-514350">
              <a:buFont typeface="+mj-lt"/>
              <a:buAutoNum type="arabicPeriod"/>
            </a:pPr>
            <a:r>
              <a:rPr lang="en-US" dirty="0">
                <a:latin typeface="Segoe UI" panose="020B0502040204020203" pitchFamily="34" charset="0"/>
                <a:cs typeface="Segoe UI" panose="020B0502040204020203" pitchFamily="34" charset="0"/>
              </a:rPr>
              <a:t>Upload input files and the applications to process those files to your Azure Storage account</a:t>
            </a:r>
          </a:p>
          <a:p>
            <a:pPr marL="514350" indent="-514350">
              <a:buFont typeface="+mj-lt"/>
              <a:buAutoNum type="arabicPeriod"/>
            </a:pPr>
            <a:r>
              <a:rPr lang="en-US" dirty="0">
                <a:latin typeface="Segoe UI" panose="020B0502040204020203" pitchFamily="34" charset="0"/>
                <a:cs typeface="Segoe UI" panose="020B0502040204020203" pitchFamily="34" charset="0"/>
              </a:rPr>
              <a:t>Create a Batch pool of compute nodes in your Batch account, a job to run the workload on the pool, and tasks in the job	</a:t>
            </a:r>
          </a:p>
          <a:p>
            <a:pPr marL="514350" indent="-514350">
              <a:buFont typeface="+mj-lt"/>
              <a:buAutoNum type="arabicPeriod"/>
            </a:pPr>
            <a:r>
              <a:rPr lang="en-US" dirty="0">
                <a:latin typeface="Segoe UI" panose="020B0502040204020203" pitchFamily="34" charset="0"/>
                <a:cs typeface="Segoe UI" panose="020B0502040204020203" pitchFamily="34" charset="0"/>
              </a:rPr>
              <a:t>Download input files and the applications to Batch	</a:t>
            </a:r>
          </a:p>
          <a:p>
            <a:pPr marL="514350" indent="-514350">
              <a:buFont typeface="+mj-lt"/>
              <a:buAutoNum type="arabicPeriod"/>
            </a:pPr>
            <a:r>
              <a:rPr lang="en-US" dirty="0">
                <a:latin typeface="Segoe UI" panose="020B0502040204020203" pitchFamily="34" charset="0"/>
                <a:cs typeface="Segoe UI" panose="020B0502040204020203" pitchFamily="34" charset="0"/>
              </a:rPr>
              <a:t>Monitor task execution	</a:t>
            </a:r>
          </a:p>
          <a:p>
            <a:pPr marL="514350" indent="-514350">
              <a:buFont typeface="+mj-lt"/>
              <a:buAutoNum type="arabicPeriod"/>
            </a:pPr>
            <a:r>
              <a:rPr lang="en-US" dirty="0">
                <a:latin typeface="Segoe UI" panose="020B0502040204020203" pitchFamily="34" charset="0"/>
                <a:cs typeface="Segoe UI" panose="020B0502040204020203" pitchFamily="34" charset="0"/>
              </a:rPr>
              <a:t>Upload task output	</a:t>
            </a:r>
          </a:p>
          <a:p>
            <a:pPr marL="514350" indent="-514350">
              <a:buFont typeface="+mj-lt"/>
              <a:buAutoNum type="arabicPeriod"/>
            </a:pPr>
            <a:r>
              <a:rPr lang="en-US" dirty="0">
                <a:latin typeface="Segoe UI" panose="020B0502040204020203" pitchFamily="34" charset="0"/>
                <a:cs typeface="Segoe UI" panose="020B0502040204020203" pitchFamily="34" charset="0"/>
              </a:rPr>
              <a:t>Download output files	</a:t>
            </a:r>
          </a:p>
        </p:txBody>
      </p:sp>
    </p:spTree>
    <p:extLst>
      <p:ext uri="{BB962C8B-B14F-4D97-AF65-F5344CB8AC3E}">
        <p14:creationId xmlns:p14="http://schemas.microsoft.com/office/powerpoint/2010/main" val="444064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Batch example</a:t>
            </a:r>
          </a:p>
        </p:txBody>
      </p:sp>
      <p:grpSp>
        <p:nvGrpSpPr>
          <p:cNvPr id="4" name="Group 3" descr="The diagram depicts an application that takes in input files, and then processes them in a pool of VMS by using Azure Batch jobs. Once processed, an extra application processes the output files.">
            <a:extLst>
              <a:ext uri="{FF2B5EF4-FFF2-40B4-BE49-F238E27FC236}">
                <a16:creationId xmlns:a16="http://schemas.microsoft.com/office/drawing/2014/main" id="{0144E8A9-05C3-4099-84D2-487658ED78B2}"/>
              </a:ext>
            </a:extLst>
          </p:cNvPr>
          <p:cNvGrpSpPr/>
          <p:nvPr/>
        </p:nvGrpSpPr>
        <p:grpSpPr>
          <a:xfrm>
            <a:off x="482602" y="1150017"/>
            <a:ext cx="10804523" cy="5111179"/>
            <a:chOff x="482602" y="1150017"/>
            <a:chExt cx="10804523" cy="5111179"/>
          </a:xfrm>
        </p:grpSpPr>
        <p:pic>
          <p:nvPicPr>
            <p:cNvPr id="77" name="Graphic 76">
              <a:extLst>
                <a:ext uri="{FF2B5EF4-FFF2-40B4-BE49-F238E27FC236}">
                  <a16:creationId xmlns:a16="http://schemas.microsoft.com/office/drawing/2014/main" id="{99456D1E-9D2C-448C-AC0A-31EDE85F5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7641" y="1150017"/>
              <a:ext cx="765681" cy="765681"/>
            </a:xfrm>
            <a:prstGeom prst="rect">
              <a:avLst/>
            </a:prstGeom>
          </p:spPr>
        </p:pic>
        <p:sp>
          <p:nvSpPr>
            <p:cNvPr id="18" name="Rectangle 17">
              <a:extLst>
                <a:ext uri="{FF2B5EF4-FFF2-40B4-BE49-F238E27FC236}">
                  <a16:creationId xmlns:a16="http://schemas.microsoft.com/office/drawing/2014/main" id="{D1B27BE7-6FEF-4CCE-8AD9-1A64114E941A}"/>
                </a:ext>
              </a:extLst>
            </p:cNvPr>
            <p:cNvSpPr/>
            <p:nvPr/>
          </p:nvSpPr>
          <p:spPr>
            <a:xfrm>
              <a:off x="5201723" y="2036064"/>
              <a:ext cx="5909174" cy="3593476"/>
            </a:xfrm>
            <a:prstGeom prst="rect">
              <a:avLst/>
            </a:prstGeom>
            <a:noFill/>
            <a:ln w="38100">
              <a:solidFill>
                <a:srgbClr val="D83B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CB70D1-EB35-406B-8731-BABEB364651E}"/>
                </a:ext>
              </a:extLst>
            </p:cNvPr>
            <p:cNvSpPr/>
            <p:nvPr/>
          </p:nvSpPr>
          <p:spPr>
            <a:xfrm>
              <a:off x="3349055" y="1428750"/>
              <a:ext cx="7938070" cy="454698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69ADEB68-EAC8-4304-B51F-87009DF9A86A}"/>
                </a:ext>
              </a:extLst>
            </p:cNvPr>
            <p:cNvSpPr txBox="1"/>
            <p:nvPr/>
          </p:nvSpPr>
          <p:spPr>
            <a:xfrm>
              <a:off x="3463801" y="3271319"/>
              <a:ext cx="1027282" cy="461665"/>
            </a:xfrm>
            <a:prstGeom prst="rect">
              <a:avLst/>
            </a:prstGeom>
            <a:noFill/>
          </p:spPr>
          <p:txBody>
            <a:bodyPr wrap="square" lIns="91440" tIns="91440" rIns="91440" bIns="91440" rtlCol="0">
              <a:spAutoFit/>
            </a:bodyPr>
            <a:lstStyle/>
            <a:p>
              <a:pPr algn="ctr"/>
              <a:r>
                <a:rPr lang="en-US" sz="1800" dirty="0">
                  <a:latin typeface="+mj-lt"/>
                </a:rPr>
                <a:t>Storage</a:t>
              </a:r>
            </a:p>
          </p:txBody>
        </p:sp>
        <p:sp>
          <p:nvSpPr>
            <p:cNvPr id="30" name="Rectangle: Rounded Corners 14">
              <a:extLst>
                <a:ext uri="{FF2B5EF4-FFF2-40B4-BE49-F238E27FC236}">
                  <a16:creationId xmlns:a16="http://schemas.microsoft.com/office/drawing/2014/main" id="{2DFE4A92-19D5-4E67-B00F-F6A69BB7DBB1}"/>
                </a:ext>
              </a:extLst>
            </p:cNvPr>
            <p:cNvSpPr/>
            <p:nvPr/>
          </p:nvSpPr>
          <p:spPr>
            <a:xfrm>
              <a:off x="6096000" y="2353056"/>
              <a:ext cx="2865120" cy="3108959"/>
            </a:xfrm>
            <a:prstGeom prst="roundRect">
              <a:avLst>
                <a:gd name="adj" fmla="val 0"/>
              </a:avLst>
            </a:prstGeom>
            <a:solidFill>
              <a:schemeClr val="bg1"/>
            </a:solidFill>
            <a:ln w="38100">
              <a:solidFill>
                <a:srgbClr val="D83B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lstStyle/>
            <a:p>
              <a:pPr algn="ctr"/>
              <a:r>
                <a:rPr lang="en-US" sz="1800" dirty="0">
                  <a:solidFill>
                    <a:schemeClr val="tx1"/>
                  </a:solidFill>
                </a:rPr>
                <a:t>Pool</a:t>
              </a:r>
            </a:p>
          </p:txBody>
        </p:sp>
        <p:sp>
          <p:nvSpPr>
            <p:cNvPr id="46" name="Flowchart: Multidocument 45">
              <a:extLst>
                <a:ext uri="{FF2B5EF4-FFF2-40B4-BE49-F238E27FC236}">
                  <a16:creationId xmlns:a16="http://schemas.microsoft.com/office/drawing/2014/main" id="{49AD3A1D-DEEB-4559-8215-1A5EA6602587}"/>
                </a:ext>
              </a:extLst>
            </p:cNvPr>
            <p:cNvSpPr/>
            <p:nvPr/>
          </p:nvSpPr>
          <p:spPr>
            <a:xfrm>
              <a:off x="10203882" y="4105911"/>
              <a:ext cx="826072" cy="621044"/>
            </a:xfrm>
            <a:prstGeom prst="flowChartMultidocument">
              <a:avLst/>
            </a:prstGeom>
            <a:solidFill>
              <a:srgbClr val="01BCF3"/>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chemeClr val="tx1"/>
                  </a:solidFill>
                </a:rPr>
                <a:t>Tasks</a:t>
              </a:r>
            </a:p>
          </p:txBody>
        </p:sp>
        <p:sp>
          <p:nvSpPr>
            <p:cNvPr id="47" name="Flowchart: Document 46">
              <a:extLst>
                <a:ext uri="{FF2B5EF4-FFF2-40B4-BE49-F238E27FC236}">
                  <a16:creationId xmlns:a16="http://schemas.microsoft.com/office/drawing/2014/main" id="{05DA02C5-0AF3-4B1D-B6D4-0519CCFF22D7}"/>
                </a:ext>
              </a:extLst>
            </p:cNvPr>
            <p:cNvSpPr/>
            <p:nvPr/>
          </p:nvSpPr>
          <p:spPr>
            <a:xfrm>
              <a:off x="10265838" y="3058396"/>
              <a:ext cx="702162" cy="496835"/>
            </a:xfrm>
            <a:prstGeom prst="flowChartDocument">
              <a:avLst/>
            </a:prstGeom>
            <a:solidFill>
              <a:srgbClr val="FFB9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Job</a:t>
              </a:r>
            </a:p>
          </p:txBody>
        </p:sp>
        <p:cxnSp>
          <p:nvCxnSpPr>
            <p:cNvPr id="54" name="Straight Arrow Connector 53">
              <a:extLst>
                <a:ext uri="{FF2B5EF4-FFF2-40B4-BE49-F238E27FC236}">
                  <a16:creationId xmlns:a16="http://schemas.microsoft.com/office/drawing/2014/main" id="{5874B279-9F90-47C8-B5FE-E3BFDF689850}"/>
                </a:ext>
              </a:extLst>
            </p:cNvPr>
            <p:cNvCxnSpPr/>
            <p:nvPr/>
          </p:nvCxnSpPr>
          <p:spPr>
            <a:xfrm>
              <a:off x="1537550" y="3521735"/>
              <a:ext cx="1999097"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F5CA73C-012D-47A2-808A-4591E711073B}"/>
                </a:ext>
              </a:extLst>
            </p:cNvPr>
            <p:cNvCxnSpPr/>
            <p:nvPr/>
          </p:nvCxnSpPr>
          <p:spPr>
            <a:xfrm>
              <a:off x="1537550" y="2695285"/>
              <a:ext cx="1999097"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92CAAF89-0049-4258-B29C-EAD662B4CE03}"/>
                </a:ext>
              </a:extLst>
            </p:cNvPr>
            <p:cNvCxnSpPr>
              <a:cxnSpLocks/>
            </p:cNvCxnSpPr>
            <p:nvPr/>
          </p:nvCxnSpPr>
          <p:spPr>
            <a:xfrm flipV="1">
              <a:off x="4376928" y="3521736"/>
              <a:ext cx="1650492" cy="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0440F1FF-95A2-46AE-A63E-A928D531E209}"/>
                </a:ext>
              </a:extLst>
            </p:cNvPr>
            <p:cNvCxnSpPr>
              <a:cxnSpLocks/>
            </p:cNvCxnSpPr>
            <p:nvPr/>
          </p:nvCxnSpPr>
          <p:spPr>
            <a:xfrm>
              <a:off x="4294040" y="2695285"/>
              <a:ext cx="173338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07CE3543-552D-42B0-91E2-9323153073AE}"/>
                </a:ext>
              </a:extLst>
            </p:cNvPr>
            <p:cNvCxnSpPr>
              <a:cxnSpLocks/>
              <a:stCxn id="46" idx="1"/>
            </p:cNvCxnSpPr>
            <p:nvPr/>
          </p:nvCxnSpPr>
          <p:spPr>
            <a:xfrm flipH="1">
              <a:off x="9024938" y="4416433"/>
              <a:ext cx="1178944"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EC69D90C-8410-4A37-B0E5-F983C0720B19}"/>
                </a:ext>
              </a:extLst>
            </p:cNvPr>
            <p:cNvCxnSpPr>
              <a:cxnSpLocks/>
              <a:stCxn id="47" idx="2"/>
            </p:cNvCxnSpPr>
            <p:nvPr/>
          </p:nvCxnSpPr>
          <p:spPr>
            <a:xfrm>
              <a:off x="10616919" y="3522385"/>
              <a:ext cx="0" cy="50696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3D2E207E-6BC7-4C28-9D23-0B3CA718116C}"/>
                </a:ext>
              </a:extLst>
            </p:cNvPr>
            <p:cNvSpPr txBox="1"/>
            <p:nvPr/>
          </p:nvSpPr>
          <p:spPr>
            <a:xfrm>
              <a:off x="9470532" y="2189113"/>
              <a:ext cx="1453499" cy="461665"/>
            </a:xfrm>
            <a:prstGeom prst="rect">
              <a:avLst/>
            </a:prstGeom>
            <a:noFill/>
          </p:spPr>
          <p:txBody>
            <a:bodyPr wrap="square" lIns="91440" tIns="91440" rIns="91440" bIns="91440" rtlCol="0">
              <a:spAutoFit/>
            </a:bodyPr>
            <a:lstStyle/>
            <a:p>
              <a:pPr algn="ctr"/>
              <a:r>
                <a:rPr lang="en-US" sz="1800" dirty="0">
                  <a:latin typeface="+mj-lt"/>
                </a:rPr>
                <a:t>Azure Batch</a:t>
              </a:r>
            </a:p>
          </p:txBody>
        </p:sp>
        <p:sp>
          <p:nvSpPr>
            <p:cNvPr id="61" name="TextBox 60">
              <a:extLst>
                <a:ext uri="{FF2B5EF4-FFF2-40B4-BE49-F238E27FC236}">
                  <a16:creationId xmlns:a16="http://schemas.microsoft.com/office/drawing/2014/main" id="{907ED871-3B4B-46BE-9AE8-57F1B7C17121}"/>
                </a:ext>
              </a:extLst>
            </p:cNvPr>
            <p:cNvSpPr txBox="1"/>
            <p:nvPr/>
          </p:nvSpPr>
          <p:spPr>
            <a:xfrm>
              <a:off x="2064759" y="2378271"/>
              <a:ext cx="736878" cy="646331"/>
            </a:xfrm>
            <a:prstGeom prst="rect">
              <a:avLst/>
            </a:prstGeom>
            <a:solidFill>
              <a:schemeClr val="bg1"/>
            </a:solidFill>
          </p:spPr>
          <p:txBody>
            <a:bodyPr wrap="square" lIns="27432" tIns="0" rIns="27432" bIns="0" rtlCol="0">
              <a:spAutoFit/>
            </a:bodyPr>
            <a:lstStyle/>
            <a:p>
              <a:pPr algn="ctr"/>
              <a:r>
                <a:rPr lang="en-US" sz="1400" dirty="0"/>
                <a:t>Upload input files</a:t>
              </a:r>
            </a:p>
          </p:txBody>
        </p:sp>
        <p:sp>
          <p:nvSpPr>
            <p:cNvPr id="62" name="TextBox 61">
              <a:extLst>
                <a:ext uri="{FF2B5EF4-FFF2-40B4-BE49-F238E27FC236}">
                  <a16:creationId xmlns:a16="http://schemas.microsoft.com/office/drawing/2014/main" id="{798DA8AE-F1B3-4D6E-9881-AE9A6B2A8846}"/>
                </a:ext>
              </a:extLst>
            </p:cNvPr>
            <p:cNvSpPr txBox="1"/>
            <p:nvPr/>
          </p:nvSpPr>
          <p:spPr>
            <a:xfrm>
              <a:off x="1960590" y="3259293"/>
              <a:ext cx="1182624" cy="861774"/>
            </a:xfrm>
            <a:prstGeom prst="rect">
              <a:avLst/>
            </a:prstGeom>
            <a:solidFill>
              <a:schemeClr val="bg1"/>
            </a:solidFill>
          </p:spPr>
          <p:txBody>
            <a:bodyPr wrap="square" lIns="27432" tIns="0" rIns="27432" bIns="0" rtlCol="0">
              <a:spAutoFit/>
            </a:bodyPr>
            <a:lstStyle/>
            <a:p>
              <a:pPr algn="ctr"/>
              <a:r>
                <a:rPr lang="en-US" sz="1400" dirty="0"/>
                <a:t>Upload applications and dependencies</a:t>
              </a:r>
            </a:p>
          </p:txBody>
        </p:sp>
        <p:sp>
          <p:nvSpPr>
            <p:cNvPr id="63" name="TextBox 62">
              <a:extLst>
                <a:ext uri="{FF2B5EF4-FFF2-40B4-BE49-F238E27FC236}">
                  <a16:creationId xmlns:a16="http://schemas.microsoft.com/office/drawing/2014/main" id="{3F7D77FA-D64B-47B4-8065-81B468EAEBBE}"/>
                </a:ext>
              </a:extLst>
            </p:cNvPr>
            <p:cNvSpPr txBox="1"/>
            <p:nvPr/>
          </p:nvSpPr>
          <p:spPr>
            <a:xfrm>
              <a:off x="4530682" y="2637734"/>
              <a:ext cx="852200" cy="215444"/>
            </a:xfrm>
            <a:prstGeom prst="rect">
              <a:avLst/>
            </a:prstGeom>
            <a:solidFill>
              <a:schemeClr val="bg1"/>
            </a:solidFill>
          </p:spPr>
          <p:txBody>
            <a:bodyPr wrap="square" lIns="27432" tIns="0" rIns="27432" bIns="0" rtlCol="0">
              <a:spAutoFit/>
            </a:bodyPr>
            <a:lstStyle/>
            <a:p>
              <a:pPr algn="ctr"/>
              <a:r>
                <a:rPr lang="en-US" sz="1400" dirty="0"/>
                <a:t>Input files</a:t>
              </a:r>
            </a:p>
          </p:txBody>
        </p:sp>
        <p:sp>
          <p:nvSpPr>
            <p:cNvPr id="64" name="TextBox 63">
              <a:extLst>
                <a:ext uri="{FF2B5EF4-FFF2-40B4-BE49-F238E27FC236}">
                  <a16:creationId xmlns:a16="http://schemas.microsoft.com/office/drawing/2014/main" id="{F1C93032-0662-4B00-9677-805913F1C991}"/>
                </a:ext>
              </a:extLst>
            </p:cNvPr>
            <p:cNvSpPr txBox="1"/>
            <p:nvPr/>
          </p:nvSpPr>
          <p:spPr>
            <a:xfrm>
              <a:off x="4441371" y="3272966"/>
              <a:ext cx="1145519" cy="646331"/>
            </a:xfrm>
            <a:prstGeom prst="rect">
              <a:avLst/>
            </a:prstGeom>
            <a:solidFill>
              <a:schemeClr val="bg1"/>
            </a:solidFill>
          </p:spPr>
          <p:txBody>
            <a:bodyPr wrap="square" lIns="27432" tIns="0" rIns="27432" bIns="0" rtlCol="0">
              <a:spAutoFit/>
            </a:bodyPr>
            <a:lstStyle/>
            <a:p>
              <a:pPr algn="ctr"/>
              <a:r>
                <a:rPr lang="en-US" sz="1400" dirty="0"/>
                <a:t>Applications and dependencies</a:t>
              </a:r>
            </a:p>
          </p:txBody>
        </p:sp>
        <p:grpSp>
          <p:nvGrpSpPr>
            <p:cNvPr id="13" name="Group 12">
              <a:extLst>
                <a:ext uri="{FF2B5EF4-FFF2-40B4-BE49-F238E27FC236}">
                  <a16:creationId xmlns:a16="http://schemas.microsoft.com/office/drawing/2014/main" id="{06F06FBF-8AD7-4599-9B70-0CF83395866C}"/>
                </a:ext>
              </a:extLst>
            </p:cNvPr>
            <p:cNvGrpSpPr/>
            <p:nvPr/>
          </p:nvGrpSpPr>
          <p:grpSpPr>
            <a:xfrm>
              <a:off x="1803400" y="5010912"/>
              <a:ext cx="3307893" cy="646331"/>
              <a:chOff x="1803400" y="5010912"/>
              <a:chExt cx="3307893" cy="646331"/>
            </a:xfrm>
          </p:grpSpPr>
          <p:cxnSp>
            <p:nvCxnSpPr>
              <p:cNvPr id="51" name="Straight Arrow Connector 50">
                <a:extLst>
                  <a:ext uri="{FF2B5EF4-FFF2-40B4-BE49-F238E27FC236}">
                    <a16:creationId xmlns:a16="http://schemas.microsoft.com/office/drawing/2014/main" id="{CB63710C-1B51-4613-A5C3-A598EA16D7E1}"/>
                  </a:ext>
                </a:extLst>
              </p:cNvPr>
              <p:cNvCxnSpPr>
                <a:cxnSpLocks/>
              </p:cNvCxnSpPr>
              <p:nvPr/>
            </p:nvCxnSpPr>
            <p:spPr>
              <a:xfrm>
                <a:off x="1803400" y="5308138"/>
                <a:ext cx="330789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0BE1717A-BC17-4FC0-BE18-B2E60093A9D3}"/>
                  </a:ext>
                </a:extLst>
              </p:cNvPr>
              <p:cNvSpPr txBox="1"/>
              <p:nvPr/>
            </p:nvSpPr>
            <p:spPr>
              <a:xfrm>
                <a:off x="2757715" y="5010912"/>
                <a:ext cx="1281642" cy="646331"/>
              </a:xfrm>
              <a:prstGeom prst="rect">
                <a:avLst/>
              </a:prstGeom>
              <a:solidFill>
                <a:schemeClr val="bg1"/>
              </a:solidFill>
            </p:spPr>
            <p:txBody>
              <a:bodyPr wrap="square" lIns="27432" tIns="0" rIns="27432" bIns="0" rtlCol="0">
                <a:spAutoFit/>
              </a:bodyPr>
              <a:lstStyle/>
              <a:p>
                <a:pPr algn="ctr"/>
                <a:r>
                  <a:rPr lang="en-US" sz="1400" dirty="0"/>
                  <a:t>Define and submit work, monitor results</a:t>
                </a:r>
              </a:p>
            </p:txBody>
          </p:sp>
        </p:grpSp>
        <p:sp>
          <p:nvSpPr>
            <p:cNvPr id="67" name="TextBox 66">
              <a:extLst>
                <a:ext uri="{FF2B5EF4-FFF2-40B4-BE49-F238E27FC236}">
                  <a16:creationId xmlns:a16="http://schemas.microsoft.com/office/drawing/2014/main" id="{2A8D4858-6029-4D5E-AF16-C72B833ACCCB}"/>
                </a:ext>
              </a:extLst>
            </p:cNvPr>
            <p:cNvSpPr txBox="1"/>
            <p:nvPr/>
          </p:nvSpPr>
          <p:spPr>
            <a:xfrm>
              <a:off x="9250680" y="4166503"/>
              <a:ext cx="822695" cy="646331"/>
            </a:xfrm>
            <a:prstGeom prst="rect">
              <a:avLst/>
            </a:prstGeom>
            <a:solidFill>
              <a:schemeClr val="bg1"/>
            </a:solidFill>
          </p:spPr>
          <p:txBody>
            <a:bodyPr wrap="square" lIns="27432" tIns="0" rIns="27432" bIns="0" rtlCol="0">
              <a:spAutoFit/>
            </a:bodyPr>
            <a:lstStyle/>
            <a:p>
              <a:pPr algn="ctr"/>
              <a:r>
                <a:rPr lang="en-US" sz="1400" dirty="0"/>
                <a:t>Queued, allocated, executed</a:t>
              </a:r>
            </a:p>
          </p:txBody>
        </p:sp>
        <p:sp>
          <p:nvSpPr>
            <p:cNvPr id="68" name="TextBox 67">
              <a:extLst>
                <a:ext uri="{FF2B5EF4-FFF2-40B4-BE49-F238E27FC236}">
                  <a16:creationId xmlns:a16="http://schemas.microsoft.com/office/drawing/2014/main" id="{3CADC1FC-3B05-44C1-9C61-A22543C61914}"/>
                </a:ext>
              </a:extLst>
            </p:cNvPr>
            <p:cNvSpPr txBox="1"/>
            <p:nvPr/>
          </p:nvSpPr>
          <p:spPr>
            <a:xfrm>
              <a:off x="738726" y="4029278"/>
              <a:ext cx="912193" cy="461665"/>
            </a:xfrm>
            <a:prstGeom prst="rect">
              <a:avLst/>
            </a:prstGeom>
            <a:noFill/>
          </p:spPr>
          <p:txBody>
            <a:bodyPr wrap="square" lIns="91440" tIns="91440" rIns="91440" bIns="91440" rtlCol="0">
              <a:spAutoFit/>
            </a:bodyPr>
            <a:lstStyle/>
            <a:p>
              <a:pPr algn="ctr" defTabSz="932472" fontAlgn="base">
                <a:spcBef>
                  <a:spcPct val="0"/>
                </a:spcBef>
                <a:spcAft>
                  <a:spcPct val="0"/>
                </a:spcAft>
              </a:pPr>
              <a:r>
                <a:rPr lang="en-US" sz="1800" dirty="0">
                  <a:latin typeface="+mj-lt"/>
                  <a:cs typeface="Segoe UI" pitchFamily="34" charset="0"/>
                </a:rPr>
                <a:t>Admin</a:t>
              </a:r>
            </a:p>
          </p:txBody>
        </p:sp>
        <p:sp>
          <p:nvSpPr>
            <p:cNvPr id="69" name="TextBox 68">
              <a:extLst>
                <a:ext uri="{FF2B5EF4-FFF2-40B4-BE49-F238E27FC236}">
                  <a16:creationId xmlns:a16="http://schemas.microsoft.com/office/drawing/2014/main" id="{5C7DCCB8-6F8B-420B-950E-856B7F54AC04}"/>
                </a:ext>
              </a:extLst>
            </p:cNvPr>
            <p:cNvSpPr txBox="1"/>
            <p:nvPr/>
          </p:nvSpPr>
          <p:spPr>
            <a:xfrm>
              <a:off x="482602" y="5522532"/>
              <a:ext cx="1424440" cy="738664"/>
            </a:xfrm>
            <a:prstGeom prst="rect">
              <a:avLst/>
            </a:prstGeom>
            <a:noFill/>
          </p:spPr>
          <p:txBody>
            <a:bodyPr wrap="square" lIns="91440" tIns="91440" rIns="91440" bIns="91440" rtlCol="0">
              <a:spAutoFit/>
            </a:bodyPr>
            <a:lstStyle/>
            <a:p>
              <a:pPr algn="ctr" defTabSz="932472" fontAlgn="base">
                <a:spcBef>
                  <a:spcPct val="0"/>
                </a:spcBef>
                <a:spcAft>
                  <a:spcPct val="0"/>
                </a:spcAft>
              </a:pPr>
              <a:r>
                <a:rPr lang="en-US" sz="1800" dirty="0">
                  <a:latin typeface="+mj-lt"/>
                  <a:cs typeface="Segoe UI" pitchFamily="34" charset="0"/>
                </a:rPr>
                <a:t>Application or service</a:t>
              </a:r>
            </a:p>
          </p:txBody>
        </p:sp>
        <p:pic>
          <p:nvPicPr>
            <p:cNvPr id="70" name="Picture 69"/>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587942" y="2600297"/>
              <a:ext cx="752242" cy="752242"/>
            </a:xfrm>
            <a:prstGeom prst="rect">
              <a:avLst/>
            </a:prstGeom>
          </p:spPr>
        </p:pic>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612" y="4748260"/>
              <a:ext cx="964421" cy="966740"/>
            </a:xfrm>
            <a:prstGeom prst="rect">
              <a:avLst/>
            </a:prstGeom>
          </p:spPr>
        </p:pic>
        <p:grpSp>
          <p:nvGrpSpPr>
            <p:cNvPr id="9" name="Group 8">
              <a:extLst>
                <a:ext uri="{FF2B5EF4-FFF2-40B4-BE49-F238E27FC236}">
                  <a16:creationId xmlns:a16="http://schemas.microsoft.com/office/drawing/2014/main" id="{8A46C65E-7892-4B01-AE30-0648CD4FF4A2}"/>
                </a:ext>
              </a:extLst>
            </p:cNvPr>
            <p:cNvGrpSpPr/>
            <p:nvPr/>
          </p:nvGrpSpPr>
          <p:grpSpPr>
            <a:xfrm>
              <a:off x="6300158" y="2757020"/>
              <a:ext cx="2343969" cy="808219"/>
              <a:chOff x="6300158" y="3124516"/>
              <a:chExt cx="2343969" cy="808219"/>
            </a:xfrm>
          </p:grpSpPr>
          <p:grpSp>
            <p:nvGrpSpPr>
              <p:cNvPr id="6" name="Group 5">
                <a:extLst>
                  <a:ext uri="{FF2B5EF4-FFF2-40B4-BE49-F238E27FC236}">
                    <a16:creationId xmlns:a16="http://schemas.microsoft.com/office/drawing/2014/main" id="{05243D13-6F85-437F-9A35-305AC0BFF63C}"/>
                  </a:ext>
                </a:extLst>
              </p:cNvPr>
              <p:cNvGrpSpPr/>
              <p:nvPr/>
            </p:nvGrpSpPr>
            <p:grpSpPr>
              <a:xfrm>
                <a:off x="6300158" y="3124516"/>
                <a:ext cx="588321" cy="808219"/>
                <a:chOff x="6300158" y="3148900"/>
                <a:chExt cx="588321" cy="808219"/>
              </a:xfrm>
            </p:grpSpPr>
            <p:pic>
              <p:nvPicPr>
                <p:cNvPr id="12" name="Picture 11"/>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4" name="TextBox 13"/>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07" name="Group 106">
                <a:extLst>
                  <a:ext uri="{FF2B5EF4-FFF2-40B4-BE49-F238E27FC236}">
                    <a16:creationId xmlns:a16="http://schemas.microsoft.com/office/drawing/2014/main" id="{F2125BDC-9E4A-4A39-AE6D-3BD99D51B80B}"/>
                  </a:ext>
                </a:extLst>
              </p:cNvPr>
              <p:cNvGrpSpPr/>
              <p:nvPr/>
            </p:nvGrpSpPr>
            <p:grpSpPr>
              <a:xfrm>
                <a:off x="7177982" y="3124516"/>
                <a:ext cx="588321" cy="808219"/>
                <a:chOff x="6300158" y="3148900"/>
                <a:chExt cx="588321" cy="808219"/>
              </a:xfrm>
            </p:grpSpPr>
            <p:pic>
              <p:nvPicPr>
                <p:cNvPr id="109" name="Picture 108">
                  <a:extLst>
                    <a:ext uri="{FF2B5EF4-FFF2-40B4-BE49-F238E27FC236}">
                      <a16:creationId xmlns:a16="http://schemas.microsoft.com/office/drawing/2014/main" id="{9626878C-3842-4CB4-879C-84D1E6D448D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10" name="TextBox 109">
                  <a:extLst>
                    <a:ext uri="{FF2B5EF4-FFF2-40B4-BE49-F238E27FC236}">
                      <a16:creationId xmlns:a16="http://schemas.microsoft.com/office/drawing/2014/main" id="{186A3118-6F80-488A-ADA6-80C47A8C11B6}"/>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14" name="Group 113">
                <a:extLst>
                  <a:ext uri="{FF2B5EF4-FFF2-40B4-BE49-F238E27FC236}">
                    <a16:creationId xmlns:a16="http://schemas.microsoft.com/office/drawing/2014/main" id="{849430CB-9228-4974-B877-4FEB2D56FFBD}"/>
                  </a:ext>
                </a:extLst>
              </p:cNvPr>
              <p:cNvGrpSpPr/>
              <p:nvPr/>
            </p:nvGrpSpPr>
            <p:grpSpPr>
              <a:xfrm>
                <a:off x="8055806" y="3124516"/>
                <a:ext cx="588321" cy="808219"/>
                <a:chOff x="6300158" y="3148900"/>
                <a:chExt cx="588321" cy="808219"/>
              </a:xfrm>
            </p:grpSpPr>
            <p:pic>
              <p:nvPicPr>
                <p:cNvPr id="115" name="Picture 114">
                  <a:extLst>
                    <a:ext uri="{FF2B5EF4-FFF2-40B4-BE49-F238E27FC236}">
                      <a16:creationId xmlns:a16="http://schemas.microsoft.com/office/drawing/2014/main" id="{6F5E07F8-6709-457A-8567-E70047540AA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16" name="TextBox 115">
                  <a:extLst>
                    <a:ext uri="{FF2B5EF4-FFF2-40B4-BE49-F238E27FC236}">
                      <a16:creationId xmlns:a16="http://schemas.microsoft.com/office/drawing/2014/main" id="{5708E17E-504F-48B4-A3DC-EAF5FFF052D8}"/>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grpSp>
          <p:nvGrpSpPr>
            <p:cNvPr id="8" name="Group 7">
              <a:extLst>
                <a:ext uri="{FF2B5EF4-FFF2-40B4-BE49-F238E27FC236}">
                  <a16:creationId xmlns:a16="http://schemas.microsoft.com/office/drawing/2014/main" id="{FB372D19-209C-42AC-AA4B-97C375FB01C5}"/>
                </a:ext>
              </a:extLst>
            </p:cNvPr>
            <p:cNvGrpSpPr/>
            <p:nvPr/>
          </p:nvGrpSpPr>
          <p:grpSpPr>
            <a:xfrm>
              <a:off x="6330638" y="3628748"/>
              <a:ext cx="2343969" cy="808219"/>
              <a:chOff x="6330638" y="3996244"/>
              <a:chExt cx="2343969" cy="808219"/>
            </a:xfrm>
          </p:grpSpPr>
          <p:grpSp>
            <p:nvGrpSpPr>
              <p:cNvPr id="117" name="Group 116">
                <a:extLst>
                  <a:ext uri="{FF2B5EF4-FFF2-40B4-BE49-F238E27FC236}">
                    <a16:creationId xmlns:a16="http://schemas.microsoft.com/office/drawing/2014/main" id="{A6F31811-964A-4FAE-B1C2-A060F8C08045}"/>
                  </a:ext>
                </a:extLst>
              </p:cNvPr>
              <p:cNvGrpSpPr/>
              <p:nvPr/>
            </p:nvGrpSpPr>
            <p:grpSpPr>
              <a:xfrm>
                <a:off x="6330638" y="3996244"/>
                <a:ext cx="588321" cy="808219"/>
                <a:chOff x="6300158" y="3148900"/>
                <a:chExt cx="588321" cy="808219"/>
              </a:xfrm>
            </p:grpSpPr>
            <p:pic>
              <p:nvPicPr>
                <p:cNvPr id="118" name="Picture 117">
                  <a:extLst>
                    <a:ext uri="{FF2B5EF4-FFF2-40B4-BE49-F238E27FC236}">
                      <a16:creationId xmlns:a16="http://schemas.microsoft.com/office/drawing/2014/main" id="{6AE2D506-8F65-462A-A2D5-32AEEF3B61C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19" name="TextBox 118">
                  <a:extLst>
                    <a:ext uri="{FF2B5EF4-FFF2-40B4-BE49-F238E27FC236}">
                      <a16:creationId xmlns:a16="http://schemas.microsoft.com/office/drawing/2014/main" id="{CB8A36A2-BE7D-4F04-8A89-C7C0D0D3E5C8}"/>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20" name="Group 119">
                <a:extLst>
                  <a:ext uri="{FF2B5EF4-FFF2-40B4-BE49-F238E27FC236}">
                    <a16:creationId xmlns:a16="http://schemas.microsoft.com/office/drawing/2014/main" id="{367C76FD-6F5D-4BFA-A739-15CC7803DBB0}"/>
                  </a:ext>
                </a:extLst>
              </p:cNvPr>
              <p:cNvGrpSpPr/>
              <p:nvPr/>
            </p:nvGrpSpPr>
            <p:grpSpPr>
              <a:xfrm>
                <a:off x="7208462" y="3996244"/>
                <a:ext cx="588321" cy="808219"/>
                <a:chOff x="6300158" y="3148900"/>
                <a:chExt cx="588321" cy="808219"/>
              </a:xfrm>
            </p:grpSpPr>
            <p:pic>
              <p:nvPicPr>
                <p:cNvPr id="121" name="Picture 120">
                  <a:extLst>
                    <a:ext uri="{FF2B5EF4-FFF2-40B4-BE49-F238E27FC236}">
                      <a16:creationId xmlns:a16="http://schemas.microsoft.com/office/drawing/2014/main" id="{A40630D7-E9E3-4C01-956B-37090F6B60A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22" name="TextBox 121">
                  <a:extLst>
                    <a:ext uri="{FF2B5EF4-FFF2-40B4-BE49-F238E27FC236}">
                      <a16:creationId xmlns:a16="http://schemas.microsoft.com/office/drawing/2014/main" id="{59305CB6-61EC-4EE3-A3F5-3EE060D8BCF8}"/>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23" name="Group 122">
                <a:extLst>
                  <a:ext uri="{FF2B5EF4-FFF2-40B4-BE49-F238E27FC236}">
                    <a16:creationId xmlns:a16="http://schemas.microsoft.com/office/drawing/2014/main" id="{1E6ECDD0-420E-4E37-A19F-B5754FE7A5ED}"/>
                  </a:ext>
                </a:extLst>
              </p:cNvPr>
              <p:cNvGrpSpPr/>
              <p:nvPr/>
            </p:nvGrpSpPr>
            <p:grpSpPr>
              <a:xfrm>
                <a:off x="8086286" y="3996244"/>
                <a:ext cx="588321" cy="808219"/>
                <a:chOff x="6300158" y="3148900"/>
                <a:chExt cx="588321" cy="808219"/>
              </a:xfrm>
            </p:grpSpPr>
            <p:pic>
              <p:nvPicPr>
                <p:cNvPr id="124" name="Picture 123">
                  <a:extLst>
                    <a:ext uri="{FF2B5EF4-FFF2-40B4-BE49-F238E27FC236}">
                      <a16:creationId xmlns:a16="http://schemas.microsoft.com/office/drawing/2014/main" id="{FC9616C0-D0E0-4A02-9260-D4F1E8CF00D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25" name="TextBox 124">
                  <a:extLst>
                    <a:ext uri="{FF2B5EF4-FFF2-40B4-BE49-F238E27FC236}">
                      <a16:creationId xmlns:a16="http://schemas.microsoft.com/office/drawing/2014/main" id="{ACAB1565-1EA1-445A-9A58-D29E790CD1F9}"/>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grpSp>
          <p:nvGrpSpPr>
            <p:cNvPr id="7" name="Group 6">
              <a:extLst>
                <a:ext uri="{FF2B5EF4-FFF2-40B4-BE49-F238E27FC236}">
                  <a16:creationId xmlns:a16="http://schemas.microsoft.com/office/drawing/2014/main" id="{0DF3CFBE-EE0D-4AAD-9138-AEEFD97DF49C}"/>
                </a:ext>
              </a:extLst>
            </p:cNvPr>
            <p:cNvGrpSpPr/>
            <p:nvPr/>
          </p:nvGrpSpPr>
          <p:grpSpPr>
            <a:xfrm>
              <a:off x="6348926" y="4476092"/>
              <a:ext cx="2343969" cy="808219"/>
              <a:chOff x="6348926" y="4843588"/>
              <a:chExt cx="2343969" cy="808219"/>
            </a:xfrm>
          </p:grpSpPr>
          <p:grpSp>
            <p:nvGrpSpPr>
              <p:cNvPr id="126" name="Group 125">
                <a:extLst>
                  <a:ext uri="{FF2B5EF4-FFF2-40B4-BE49-F238E27FC236}">
                    <a16:creationId xmlns:a16="http://schemas.microsoft.com/office/drawing/2014/main" id="{0603B0EA-8826-4D83-A511-D190B3DD577E}"/>
                  </a:ext>
                </a:extLst>
              </p:cNvPr>
              <p:cNvGrpSpPr/>
              <p:nvPr/>
            </p:nvGrpSpPr>
            <p:grpSpPr>
              <a:xfrm>
                <a:off x="6348926" y="4843588"/>
                <a:ext cx="588321" cy="808219"/>
                <a:chOff x="6300158" y="3148900"/>
                <a:chExt cx="588321" cy="808219"/>
              </a:xfrm>
            </p:grpSpPr>
            <p:pic>
              <p:nvPicPr>
                <p:cNvPr id="127" name="Picture 126">
                  <a:extLst>
                    <a:ext uri="{FF2B5EF4-FFF2-40B4-BE49-F238E27FC236}">
                      <a16:creationId xmlns:a16="http://schemas.microsoft.com/office/drawing/2014/main" id="{3F3B60FD-AA9D-4929-8B1E-A316B325853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28" name="TextBox 127">
                  <a:extLst>
                    <a:ext uri="{FF2B5EF4-FFF2-40B4-BE49-F238E27FC236}">
                      <a16:creationId xmlns:a16="http://schemas.microsoft.com/office/drawing/2014/main" id="{2456A035-B25C-44B1-B317-E28D352F5874}"/>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29" name="Group 128">
                <a:extLst>
                  <a:ext uri="{FF2B5EF4-FFF2-40B4-BE49-F238E27FC236}">
                    <a16:creationId xmlns:a16="http://schemas.microsoft.com/office/drawing/2014/main" id="{DC7F012F-BB31-41FC-9D94-4BB84B6CC0BE}"/>
                  </a:ext>
                </a:extLst>
              </p:cNvPr>
              <p:cNvGrpSpPr/>
              <p:nvPr/>
            </p:nvGrpSpPr>
            <p:grpSpPr>
              <a:xfrm>
                <a:off x="7226750" y="4843588"/>
                <a:ext cx="588321" cy="808219"/>
                <a:chOff x="6300158" y="3148900"/>
                <a:chExt cx="588321" cy="808219"/>
              </a:xfrm>
            </p:grpSpPr>
            <p:pic>
              <p:nvPicPr>
                <p:cNvPr id="130" name="Picture 129">
                  <a:extLst>
                    <a:ext uri="{FF2B5EF4-FFF2-40B4-BE49-F238E27FC236}">
                      <a16:creationId xmlns:a16="http://schemas.microsoft.com/office/drawing/2014/main" id="{B36BAAAF-559B-4425-80B9-25F79DA8E53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31" name="TextBox 130">
                  <a:extLst>
                    <a:ext uri="{FF2B5EF4-FFF2-40B4-BE49-F238E27FC236}">
                      <a16:creationId xmlns:a16="http://schemas.microsoft.com/office/drawing/2014/main" id="{F5DCB75B-9344-4F86-926C-654098478AA0}"/>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nvGrpSpPr>
              <p:cNvPr id="132" name="Group 131">
                <a:extLst>
                  <a:ext uri="{FF2B5EF4-FFF2-40B4-BE49-F238E27FC236}">
                    <a16:creationId xmlns:a16="http://schemas.microsoft.com/office/drawing/2014/main" id="{1A6B6259-DE57-4412-B546-92D1EE78F135}"/>
                  </a:ext>
                </a:extLst>
              </p:cNvPr>
              <p:cNvGrpSpPr/>
              <p:nvPr/>
            </p:nvGrpSpPr>
            <p:grpSpPr>
              <a:xfrm>
                <a:off x="8104574" y="4843588"/>
                <a:ext cx="588321" cy="808219"/>
                <a:chOff x="6300158" y="3148900"/>
                <a:chExt cx="588321" cy="808219"/>
              </a:xfrm>
            </p:grpSpPr>
            <p:pic>
              <p:nvPicPr>
                <p:cNvPr id="133" name="Picture 132">
                  <a:extLst>
                    <a:ext uri="{FF2B5EF4-FFF2-40B4-BE49-F238E27FC236}">
                      <a16:creationId xmlns:a16="http://schemas.microsoft.com/office/drawing/2014/main" id="{B45B7325-49BE-4568-810A-62E03B4BFAF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00158" y="3148900"/>
                  <a:ext cx="588321" cy="588321"/>
                </a:xfrm>
                <a:prstGeom prst="rect">
                  <a:avLst/>
                </a:prstGeom>
              </p:spPr>
            </p:pic>
            <p:sp>
              <p:nvSpPr>
                <p:cNvPr id="134" name="TextBox 133">
                  <a:extLst>
                    <a:ext uri="{FF2B5EF4-FFF2-40B4-BE49-F238E27FC236}">
                      <a16:creationId xmlns:a16="http://schemas.microsoft.com/office/drawing/2014/main" id="{D4DE958A-1B89-413E-BBA5-BFC2AF0FA5EC}"/>
                    </a:ext>
                  </a:extLst>
                </p:cNvPr>
                <p:cNvSpPr txBox="1"/>
                <p:nvPr/>
              </p:nvSpPr>
              <p:spPr>
                <a:xfrm>
                  <a:off x="6477299" y="3772453"/>
                  <a:ext cx="234038" cy="184666"/>
                </a:xfrm>
                <a:prstGeom prst="rect">
                  <a:avLst/>
                </a:prstGeom>
                <a:noFill/>
              </p:spPr>
              <p:txBody>
                <a:bodyPr wrap="none" lIns="0" tIns="0" rIns="0" bIns="0" rtlCol="0">
                  <a:spAutoFit/>
                </a:bodyPr>
                <a:lstStyle/>
                <a:p>
                  <a:pPr algn="ctr"/>
                  <a:r>
                    <a:rPr lang="en-IN" sz="1200" dirty="0"/>
                    <a:t>VM</a:t>
                  </a:r>
                </a:p>
              </p:txBody>
            </p:sp>
          </p:grpSp>
        </p:grpSp>
        <p:cxnSp>
          <p:nvCxnSpPr>
            <p:cNvPr id="3" name="Straight Connector 2">
              <a:extLst>
                <a:ext uri="{FF2B5EF4-FFF2-40B4-BE49-F238E27FC236}">
                  <a16:creationId xmlns:a16="http://schemas.microsoft.com/office/drawing/2014/main" id="{472DABDF-5D15-4509-B508-CDEA4CC5D704}"/>
                </a:ext>
              </a:extLst>
            </p:cNvPr>
            <p:cNvCxnSpPr>
              <a:cxnSpLocks/>
            </p:cNvCxnSpPr>
            <p:nvPr/>
          </p:nvCxnSpPr>
          <p:spPr>
            <a:xfrm flipH="1">
              <a:off x="1320800" y="2685143"/>
              <a:ext cx="217714" cy="391886"/>
            </a:xfrm>
            <a:prstGeom prst="line">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7F571396-930A-4239-936B-E40149DABAE9}"/>
                </a:ext>
              </a:extLst>
            </p:cNvPr>
            <p:cNvGrpSpPr/>
            <p:nvPr/>
          </p:nvGrpSpPr>
          <p:grpSpPr>
            <a:xfrm>
              <a:off x="1560286" y="4042228"/>
              <a:ext cx="3560354" cy="651458"/>
              <a:chOff x="1560286" y="4042228"/>
              <a:chExt cx="3560354" cy="651458"/>
            </a:xfrm>
          </p:grpSpPr>
          <p:cxnSp>
            <p:nvCxnSpPr>
              <p:cNvPr id="52" name="Straight Arrow Connector 51">
                <a:extLst>
                  <a:ext uri="{FF2B5EF4-FFF2-40B4-BE49-F238E27FC236}">
                    <a16:creationId xmlns:a16="http://schemas.microsoft.com/office/drawing/2014/main" id="{D98F827E-3E97-40B7-94FB-CE366D76F789}"/>
                  </a:ext>
                </a:extLst>
              </p:cNvPr>
              <p:cNvCxnSpPr>
                <a:cxnSpLocks/>
              </p:cNvCxnSpPr>
              <p:nvPr/>
            </p:nvCxnSpPr>
            <p:spPr>
              <a:xfrm>
                <a:off x="1828800" y="4434690"/>
                <a:ext cx="329184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EF840198-99F4-4E0D-BC16-109A9A5B79B3}"/>
                  </a:ext>
                </a:extLst>
              </p:cNvPr>
              <p:cNvSpPr txBox="1"/>
              <p:nvPr/>
            </p:nvSpPr>
            <p:spPr>
              <a:xfrm>
                <a:off x="2899173" y="4262799"/>
                <a:ext cx="880347" cy="430887"/>
              </a:xfrm>
              <a:prstGeom prst="rect">
                <a:avLst/>
              </a:prstGeom>
              <a:solidFill>
                <a:schemeClr val="bg1"/>
              </a:solidFill>
            </p:spPr>
            <p:txBody>
              <a:bodyPr wrap="square" lIns="27432" tIns="0" rIns="27432" bIns="0" rtlCol="0">
                <a:spAutoFit/>
              </a:bodyPr>
              <a:lstStyle/>
              <a:p>
                <a:pPr algn="ctr"/>
                <a:r>
                  <a:rPr lang="en-US" sz="1400" dirty="0"/>
                  <a:t>Specify resources</a:t>
                </a:r>
              </a:p>
            </p:txBody>
          </p:sp>
          <p:cxnSp>
            <p:nvCxnSpPr>
              <p:cNvPr id="71" name="Straight Connector 70">
                <a:extLst>
                  <a:ext uri="{FF2B5EF4-FFF2-40B4-BE49-F238E27FC236}">
                    <a16:creationId xmlns:a16="http://schemas.microsoft.com/office/drawing/2014/main" id="{C555B87B-9463-4012-A1FB-932570973A2F}"/>
                  </a:ext>
                </a:extLst>
              </p:cNvPr>
              <p:cNvCxnSpPr>
                <a:cxnSpLocks/>
              </p:cNvCxnSpPr>
              <p:nvPr/>
            </p:nvCxnSpPr>
            <p:spPr>
              <a:xfrm>
                <a:off x="1560286" y="4042228"/>
                <a:ext cx="293914" cy="405947"/>
              </a:xfrm>
              <a:prstGeom prst="line">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Group 15">
              <a:extLst>
                <a:ext uri="{FF2B5EF4-FFF2-40B4-BE49-F238E27FC236}">
                  <a16:creationId xmlns:a16="http://schemas.microsoft.com/office/drawing/2014/main" id="{22BBE14B-C821-4694-B487-D0DB26554275}"/>
                </a:ext>
              </a:extLst>
            </p:cNvPr>
            <p:cNvGrpSpPr/>
            <p:nvPr/>
          </p:nvGrpSpPr>
          <p:grpSpPr>
            <a:xfrm>
              <a:off x="9494264" y="1510124"/>
              <a:ext cx="759208" cy="781972"/>
              <a:chOff x="9494264" y="1668620"/>
              <a:chExt cx="759208" cy="781972"/>
            </a:xfrm>
          </p:grpSpPr>
          <p:sp>
            <p:nvSpPr>
              <p:cNvPr id="15" name="Rectangle 14">
                <a:extLst>
                  <a:ext uri="{FF2B5EF4-FFF2-40B4-BE49-F238E27FC236}">
                    <a16:creationId xmlns:a16="http://schemas.microsoft.com/office/drawing/2014/main" id="{03DBC098-DCA3-4F2F-8861-12D9707E3CBD}"/>
                  </a:ext>
                </a:extLst>
              </p:cNvPr>
              <p:cNvSpPr/>
              <p:nvPr/>
            </p:nvSpPr>
            <p:spPr bwMode="auto">
              <a:xfrm>
                <a:off x="9765792" y="2121408"/>
                <a:ext cx="487680" cy="3291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0D4CBB5-45F0-4B2E-A15B-94EFF6634127}"/>
                  </a:ext>
                </a:extLst>
              </p:cNvPr>
              <p:cNvGrpSpPr/>
              <p:nvPr/>
            </p:nvGrpSpPr>
            <p:grpSpPr>
              <a:xfrm>
                <a:off x="9494264" y="1668620"/>
                <a:ext cx="752242" cy="711996"/>
                <a:chOff x="9670842" y="1706867"/>
                <a:chExt cx="780290" cy="736772"/>
              </a:xfrm>
            </p:grpSpPr>
            <p:sp>
              <p:nvSpPr>
                <p:cNvPr id="74" name="Rectangle 73">
                  <a:extLst>
                    <a:ext uri="{FF2B5EF4-FFF2-40B4-BE49-F238E27FC236}">
                      <a16:creationId xmlns:a16="http://schemas.microsoft.com/office/drawing/2014/main" id="{D584C9CE-7C20-49F3-8073-076051BCCD39}"/>
                    </a:ext>
                  </a:extLst>
                </p:cNvPr>
                <p:cNvSpPr/>
                <p:nvPr/>
              </p:nvSpPr>
              <p:spPr bwMode="auto">
                <a:xfrm>
                  <a:off x="9670842" y="1706867"/>
                  <a:ext cx="390145" cy="4553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A1F15D4F-6030-47FB-AEAB-AF38C266D7E2}"/>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670842" y="1708999"/>
                  <a:ext cx="780290" cy="734640"/>
                </a:xfrm>
                <a:prstGeom prst="rect">
                  <a:avLst/>
                </a:prstGeom>
              </p:spPr>
            </p:pic>
          </p:grpSp>
        </p:grpSp>
        <p:pic>
          <p:nvPicPr>
            <p:cNvPr id="76" name="Picture 75">
              <a:extLst>
                <a:ext uri="{FF2B5EF4-FFF2-40B4-BE49-F238E27FC236}">
                  <a16:creationId xmlns:a16="http://schemas.microsoft.com/office/drawing/2014/main" id="{6D140639-5ED2-40B6-B1B0-9F77079D4B30}"/>
                </a:ext>
              </a:extLst>
            </p:cNvPr>
            <p:cNvPicPr>
              <a:picLocks noChangeAspect="1"/>
            </p:cNvPicPr>
            <p:nvPr/>
          </p:nvPicPr>
          <p:blipFill>
            <a:blip r:embed="rId12"/>
            <a:stretch>
              <a:fillRect/>
            </a:stretch>
          </p:blipFill>
          <p:spPr>
            <a:xfrm>
              <a:off x="584200" y="3063242"/>
              <a:ext cx="1024128" cy="1024128"/>
            </a:xfrm>
            <a:prstGeom prst="rect">
              <a:avLst/>
            </a:prstGeom>
          </p:spPr>
        </p:pic>
        <p:sp>
          <p:nvSpPr>
            <p:cNvPr id="21" name="TextBox 20">
              <a:extLst>
                <a:ext uri="{FF2B5EF4-FFF2-40B4-BE49-F238E27FC236}">
                  <a16:creationId xmlns:a16="http://schemas.microsoft.com/office/drawing/2014/main" id="{766F48E7-C267-4644-A296-87C487F174FE}"/>
                </a:ext>
              </a:extLst>
            </p:cNvPr>
            <p:cNvSpPr txBox="1"/>
            <p:nvPr/>
          </p:nvSpPr>
          <p:spPr>
            <a:xfrm>
              <a:off x="2462785" y="1794817"/>
              <a:ext cx="816034" cy="461665"/>
            </a:xfrm>
            <a:prstGeom prst="rect">
              <a:avLst/>
            </a:prstGeom>
            <a:noFill/>
          </p:spPr>
          <p:txBody>
            <a:bodyPr wrap="square" lIns="91440" tIns="91440" rIns="91440" bIns="91440" rtlCol="0">
              <a:spAutoFit/>
            </a:bodyPr>
            <a:lstStyle/>
            <a:p>
              <a:pPr algn="ctr"/>
              <a:r>
                <a:rPr lang="en-US" sz="1800" dirty="0">
                  <a:latin typeface="+mj-lt"/>
                </a:rPr>
                <a:t>Azure</a:t>
              </a:r>
            </a:p>
          </p:txBody>
        </p:sp>
      </p:grpSp>
    </p:spTree>
    <p:extLst>
      <p:ext uri="{BB962C8B-B14F-4D97-AF65-F5344CB8AC3E}">
        <p14:creationId xmlns:p14="http://schemas.microsoft.com/office/powerpoint/2010/main" val="306897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AE35-1825-4EBA-908F-6B802A2DD154}"/>
              </a:ext>
            </a:extLst>
          </p:cNvPr>
          <p:cNvSpPr>
            <a:spLocks noGrp="1"/>
          </p:cNvSpPr>
          <p:nvPr>
            <p:ph type="title"/>
          </p:nvPr>
        </p:nvSpPr>
        <p:spPr/>
        <p:txBody>
          <a:bodyPr/>
          <a:lstStyle/>
          <a:p>
            <a:r>
              <a:rPr lang="en-US" dirty="0"/>
              <a:t>Azure Batch service resources</a:t>
            </a:r>
          </a:p>
        </p:txBody>
      </p:sp>
      <p:sp>
        <p:nvSpPr>
          <p:cNvPr id="3" name="Text Placeholder 2">
            <a:extLst>
              <a:ext uri="{FF2B5EF4-FFF2-40B4-BE49-F238E27FC236}">
                <a16:creationId xmlns:a16="http://schemas.microsoft.com/office/drawing/2014/main" id="{1220A805-454B-438C-AD12-A3FC650ECCD5}"/>
              </a:ext>
            </a:extLst>
          </p:cNvPr>
          <p:cNvSpPr>
            <a:spLocks noGrp="1"/>
          </p:cNvSpPr>
          <p:nvPr>
            <p:ph type="body" sz="quarter" idx="10"/>
          </p:nvPr>
        </p:nvSpPr>
        <p:spPr>
          <a:xfrm>
            <a:off x="584200" y="1435497"/>
            <a:ext cx="11018520" cy="3459409"/>
          </a:xfrm>
        </p:spPr>
        <p:txBody>
          <a:bodyPr/>
          <a:lstStyle/>
          <a:p>
            <a:r>
              <a:rPr lang="en-US" dirty="0">
                <a:latin typeface="+mn-lt"/>
              </a:rPr>
              <a:t>Account</a:t>
            </a:r>
          </a:p>
          <a:p>
            <a:pPr lvl="1"/>
            <a:r>
              <a:rPr lang="en-US" dirty="0"/>
              <a:t>Uniquely identified entity within the Batch service</a:t>
            </a:r>
          </a:p>
          <a:p>
            <a:r>
              <a:rPr lang="en-US" dirty="0">
                <a:latin typeface="+mn-lt"/>
              </a:rPr>
              <a:t>Azure Storage account</a:t>
            </a:r>
          </a:p>
          <a:p>
            <a:pPr lvl="1"/>
            <a:r>
              <a:rPr lang="en-US" dirty="0"/>
              <a:t>Stores resource files and eventually output files</a:t>
            </a:r>
          </a:p>
          <a:p>
            <a:r>
              <a:rPr lang="en-US" dirty="0">
                <a:latin typeface="+mn-lt"/>
              </a:rPr>
              <a:t>Compute node</a:t>
            </a:r>
          </a:p>
          <a:p>
            <a:pPr lvl="1"/>
            <a:r>
              <a:rPr lang="en-US" dirty="0"/>
              <a:t>A virtual machine dedicated to processing your application’s workload</a:t>
            </a:r>
          </a:p>
          <a:p>
            <a:r>
              <a:rPr lang="en-US" dirty="0">
                <a:latin typeface="+mn-lt"/>
              </a:rPr>
              <a:t>Pool</a:t>
            </a:r>
          </a:p>
          <a:p>
            <a:pPr lvl="1"/>
            <a:r>
              <a:rPr lang="en-US" dirty="0"/>
              <a:t>Collection of compute nodes that runs the entire application</a:t>
            </a:r>
          </a:p>
        </p:txBody>
      </p:sp>
    </p:spTree>
    <p:extLst>
      <p:ext uri="{BB962C8B-B14F-4D97-AF65-F5344CB8AC3E}">
        <p14:creationId xmlns:p14="http://schemas.microsoft.com/office/powerpoint/2010/main" val="5278614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0CD5-33BD-4394-AE3E-436471F23CF0}"/>
              </a:ext>
            </a:extLst>
          </p:cNvPr>
          <p:cNvSpPr>
            <a:spLocks noGrp="1"/>
          </p:cNvSpPr>
          <p:nvPr>
            <p:ph type="title"/>
          </p:nvPr>
        </p:nvSpPr>
        <p:spPr/>
        <p:txBody>
          <a:bodyPr/>
          <a:lstStyle/>
          <a:p>
            <a:r>
              <a:rPr lang="en-US" dirty="0"/>
              <a:t>Quotas and limits</a:t>
            </a:r>
          </a:p>
        </p:txBody>
      </p:sp>
      <p:graphicFrame>
        <p:nvGraphicFramePr>
          <p:cNvPr id="3" name="Table 2" descr="The table depicts the quotas for each resource type in Azure Batch.">
            <a:extLst>
              <a:ext uri="{FF2B5EF4-FFF2-40B4-BE49-F238E27FC236}">
                <a16:creationId xmlns:a16="http://schemas.microsoft.com/office/drawing/2014/main" id="{DA5C6708-26F3-468F-A162-A0C7D433D2AF}"/>
              </a:ext>
            </a:extLst>
          </p:cNvPr>
          <p:cNvGraphicFramePr>
            <a:graphicFrameLocks noGrp="1"/>
          </p:cNvGraphicFramePr>
          <p:nvPr>
            <p:extLst>
              <p:ext uri="{D42A27DB-BD31-4B8C-83A1-F6EECF244321}">
                <p14:modId xmlns:p14="http://schemas.microsoft.com/office/powerpoint/2010/main" val="3883578438"/>
              </p:ext>
            </p:extLst>
          </p:nvPr>
        </p:nvGraphicFramePr>
        <p:xfrm>
          <a:off x="588262" y="1435098"/>
          <a:ext cx="11021126" cy="4063494"/>
        </p:xfrm>
        <a:graphic>
          <a:graphicData uri="http://schemas.openxmlformats.org/drawingml/2006/table">
            <a:tbl>
              <a:tblPr firstRow="1" firstCol="1">
                <a:tableStyleId>{7E9639D4-E3E2-4D34-9284-5A2195B3D0D7}</a:tableStyleId>
              </a:tblPr>
              <a:tblGrid>
                <a:gridCol w="6056378">
                  <a:extLst>
                    <a:ext uri="{9D8B030D-6E8A-4147-A177-3AD203B41FA5}">
                      <a16:colId xmlns:a16="http://schemas.microsoft.com/office/drawing/2014/main" val="1634480282"/>
                    </a:ext>
                  </a:extLst>
                </a:gridCol>
                <a:gridCol w="2487168">
                  <a:extLst>
                    <a:ext uri="{9D8B030D-6E8A-4147-A177-3AD203B41FA5}">
                      <a16:colId xmlns:a16="http://schemas.microsoft.com/office/drawing/2014/main" val="2308227757"/>
                    </a:ext>
                  </a:extLst>
                </a:gridCol>
                <a:gridCol w="2477580">
                  <a:extLst>
                    <a:ext uri="{9D8B030D-6E8A-4147-A177-3AD203B41FA5}">
                      <a16:colId xmlns:a16="http://schemas.microsoft.com/office/drawing/2014/main" val="902503910"/>
                    </a:ext>
                  </a:extLst>
                </a:gridCol>
              </a:tblGrid>
              <a:tr h="571664">
                <a:tc>
                  <a:txBody>
                    <a:bodyPr/>
                    <a:lstStyle/>
                    <a:p>
                      <a:pPr algn="ctr"/>
                      <a:r>
                        <a:rPr lang="en-US" sz="2000" dirty="0">
                          <a:effectLst/>
                        </a:rPr>
                        <a:t>Resource</a:t>
                      </a:r>
                      <a:endParaRPr lang="en-US" sz="2000" b="1" dirty="0">
                        <a:effectLst/>
                      </a:endParaRP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ctr"/>
                      <a:r>
                        <a:rPr lang="en-US" sz="2000" dirty="0">
                          <a:effectLst/>
                        </a:rPr>
                        <a:t>Default Limit</a:t>
                      </a:r>
                      <a:endParaRPr lang="en-US" sz="2000" b="1" dirty="0">
                        <a:effectLst/>
                      </a:endParaRP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ctr"/>
                      <a:r>
                        <a:rPr lang="en-US" sz="2000" dirty="0">
                          <a:effectLst/>
                        </a:rPr>
                        <a:t>Maximum Limit</a:t>
                      </a:r>
                      <a:endParaRPr lang="en-US" sz="2000" b="1" dirty="0">
                        <a:effectLst/>
                      </a:endParaRP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1689750099"/>
                  </a:ext>
                </a:extLst>
              </a:tr>
              <a:tr h="679103">
                <a:tc>
                  <a:txBody>
                    <a:bodyPr/>
                    <a:lstStyle/>
                    <a:p>
                      <a:pPr marL="55563" indent="0"/>
                      <a:r>
                        <a:rPr lang="en-US" sz="2000" dirty="0">
                          <a:effectLst/>
                        </a:rPr>
                        <a:t>Batch accounts per region per subscription</a:t>
                      </a: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effectLst/>
                        </a:rPr>
                        <a:t>1 - 3</a:t>
                      </a: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effectLst/>
                        </a:rPr>
                        <a:t>50</a:t>
                      </a: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3374567"/>
                  </a:ext>
                </a:extLst>
              </a:tr>
              <a:tr h="763176">
                <a:tc>
                  <a:txBody>
                    <a:bodyPr/>
                    <a:lstStyle/>
                    <a:p>
                      <a:pPr marL="55563" indent="0"/>
                      <a:r>
                        <a:rPr lang="en-US" sz="2000" dirty="0">
                          <a:effectLst/>
                        </a:rPr>
                        <a:t>Dedicated cores per Batch account</a:t>
                      </a: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effectLst/>
                        </a:rPr>
                        <a:t>10 - 100</a:t>
                      </a: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effectLst/>
                        </a:rPr>
                        <a:t>N/A</a:t>
                      </a: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2478226"/>
                  </a:ext>
                </a:extLst>
              </a:tr>
              <a:tr h="773441">
                <a:tc>
                  <a:txBody>
                    <a:bodyPr/>
                    <a:lstStyle/>
                    <a:p>
                      <a:pPr marL="55563" indent="0"/>
                      <a:r>
                        <a:rPr lang="en-US" sz="2000" dirty="0">
                          <a:effectLst/>
                        </a:rPr>
                        <a:t>Low-priority cores per Batch account</a:t>
                      </a: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effectLst/>
                        </a:rPr>
                        <a:t>10 - 100</a:t>
                      </a: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a:effectLst/>
                        </a:rPr>
                        <a:t>N/A</a:t>
                      </a: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701432"/>
                  </a:ext>
                </a:extLst>
              </a:tr>
              <a:tr h="704446">
                <a:tc>
                  <a:txBody>
                    <a:bodyPr/>
                    <a:lstStyle/>
                    <a:p>
                      <a:pPr marL="55563" indent="0"/>
                      <a:r>
                        <a:rPr lang="en-US" sz="2000" dirty="0">
                          <a:effectLst/>
                        </a:rPr>
                        <a:t>Active jobs and job schedules per Batch account</a:t>
                      </a: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effectLst/>
                        </a:rPr>
                        <a:t>100 - 300</a:t>
                      </a: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effectLst/>
                        </a:rPr>
                        <a:t>1000</a:t>
                      </a: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35888"/>
                  </a:ext>
                </a:extLst>
              </a:tr>
              <a:tr h="571664">
                <a:tc>
                  <a:txBody>
                    <a:bodyPr/>
                    <a:lstStyle/>
                    <a:p>
                      <a:pPr marL="55563" indent="0"/>
                      <a:r>
                        <a:rPr lang="en-US" sz="2000" b="1" kern="1200" dirty="0">
                          <a:solidFill>
                            <a:schemeClr val="tx1"/>
                          </a:solidFill>
                          <a:effectLst/>
                          <a:latin typeface="+mn-lt"/>
                          <a:ea typeface="+mn-ea"/>
                          <a:cs typeface="+mn-cs"/>
                        </a:rPr>
                        <a:t>Pools per Batch account</a:t>
                      </a:r>
                    </a:p>
                  </a:txBody>
                  <a:tcPr marL="17343" marR="17343" marT="17343" marB="17343" anchor="ctr">
                    <a:lnL w="12700" cap="flat" cmpd="sng" algn="ctr">
                      <a:solidFill>
                        <a:srgbClr val="DA3B0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effectLst/>
                        </a:rPr>
                        <a:t>20 - 100</a:t>
                      </a:r>
                    </a:p>
                  </a:txBody>
                  <a:tcPr marL="17343" marR="17343" marT="17343" marB="1734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effectLst/>
                        </a:rPr>
                        <a:t>500</a:t>
                      </a:r>
                    </a:p>
                  </a:txBody>
                  <a:tcPr marL="17343" marR="17343" marT="17343" marB="17343" anchor="ctr">
                    <a:lnL w="28575"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2191589"/>
                  </a:ext>
                </a:extLst>
              </a:tr>
            </a:tbl>
          </a:graphicData>
        </a:graphic>
      </p:graphicFrame>
    </p:spTree>
    <p:extLst>
      <p:ext uri="{BB962C8B-B14F-4D97-AF65-F5344CB8AC3E}">
        <p14:creationId xmlns:p14="http://schemas.microsoft.com/office/powerpoint/2010/main" val="76949357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4132</Words>
  <Application>Microsoft Office PowerPoint</Application>
  <PresentationFormat>Widescreen</PresentationFormat>
  <Paragraphs>595</Paragraphs>
  <Slides>34</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AZ-203.1 Module 02: Implement batch jobs by using Azure Batch services</vt:lpstr>
      <vt:lpstr>Topics</vt:lpstr>
      <vt:lpstr>Lesson 01: Azure Batch</vt:lpstr>
      <vt:lpstr>Azure Batch</vt:lpstr>
      <vt:lpstr>How Azure Batch works</vt:lpstr>
      <vt:lpstr>How Azure Batch works: breakdown</vt:lpstr>
      <vt:lpstr>Azure Batch example</vt:lpstr>
      <vt:lpstr>Azure Batch service resources</vt:lpstr>
      <vt:lpstr>Quotas and limits</vt:lpstr>
      <vt:lpstr>Lesson 02: Run a Batch job by using Azure CLI and Azure portal </vt:lpstr>
      <vt:lpstr>Creating Batch account with Azure CLI</vt:lpstr>
      <vt:lpstr>Creating Batch pools and jobs with Azure CLI</vt:lpstr>
      <vt:lpstr>Running Batch jobs with Azure CLI</vt:lpstr>
      <vt:lpstr>Viewing Batch job output with Azure CLI</vt:lpstr>
      <vt:lpstr>Demo: Running Batch jobs with Azure portal</vt:lpstr>
      <vt:lpstr>Lesson 03: Running Batch jobs by using code</vt:lpstr>
      <vt:lpstr>Batch Management client library</vt:lpstr>
      <vt:lpstr>Create and delete Batch accounts</vt:lpstr>
      <vt:lpstr>Retrieve and regenerate account keys</vt:lpstr>
      <vt:lpstr>Checking Azure and Batch account quotas</vt:lpstr>
      <vt:lpstr>Checking Azure and Batch account quotas for regions</vt:lpstr>
      <vt:lpstr>Checking Azure and Batch account resource quotas</vt:lpstr>
      <vt:lpstr>Lesson 04: Manage batch jobs by using Batch Service API</vt:lpstr>
      <vt:lpstr>Authenticating requests</vt:lpstr>
      <vt:lpstr>Authenticating requests</vt:lpstr>
      <vt:lpstr>Authenticating requests (continued)</vt:lpstr>
      <vt:lpstr>Batch status and error codes</vt:lpstr>
      <vt:lpstr>Job/task scheduling error codes</vt:lpstr>
      <vt:lpstr>Job/task scheduling error codes (continued)</vt:lpstr>
      <vt:lpstr>Common parameters and headers</vt:lpstr>
      <vt:lpstr>Specifying conditional headers</vt:lpstr>
      <vt:lpstr>Batch service REST API versioning</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2019-08-05T16:33:27Z</dcterms:modified>
</cp:coreProperties>
</file>