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9"/>
  </p:notesMasterIdLst>
  <p:handoutMasterIdLst>
    <p:handoutMasterId r:id="rId30"/>
  </p:handoutMasterIdLst>
  <p:sldIdLst>
    <p:sldId id="1719" r:id="rId2"/>
    <p:sldId id="1892" r:id="rId3"/>
    <p:sldId id="1888" r:id="rId4"/>
    <p:sldId id="1722" r:id="rId5"/>
    <p:sldId id="1917" r:id="rId6"/>
    <p:sldId id="1912" r:id="rId7"/>
    <p:sldId id="1918" r:id="rId8"/>
    <p:sldId id="1916" r:id="rId9"/>
    <p:sldId id="1919" r:id="rId10"/>
    <p:sldId id="1909" r:id="rId11"/>
    <p:sldId id="1890" r:id="rId12"/>
    <p:sldId id="1896" r:id="rId13"/>
    <p:sldId id="1723" r:id="rId14"/>
    <p:sldId id="1897" r:id="rId15"/>
    <p:sldId id="1898" r:id="rId16"/>
    <p:sldId id="1899" r:id="rId17"/>
    <p:sldId id="1900" r:id="rId18"/>
    <p:sldId id="1901" r:id="rId19"/>
    <p:sldId id="1910" r:id="rId20"/>
    <p:sldId id="1891" r:id="rId21"/>
    <p:sldId id="1734" r:id="rId22"/>
    <p:sldId id="1920" r:id="rId23"/>
    <p:sldId id="1903" r:id="rId24"/>
    <p:sldId id="1911" r:id="rId25"/>
    <p:sldId id="1908" r:id="rId26"/>
    <p:sldId id="1893" r:id="rId27"/>
    <p:sldId id="1886"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Getting started with Mobile Apps in App Service" id="{2E675DD4-771C-422F-8A39-69BEC512AEEE}">
          <p14:sldIdLst>
            <p14:sldId id="1888"/>
            <p14:sldId id="1722"/>
            <p14:sldId id="1917"/>
            <p14:sldId id="1912"/>
            <p14:sldId id="1918"/>
            <p14:sldId id="1916"/>
            <p14:sldId id="1919"/>
            <p14:sldId id="1909"/>
          </p14:sldIdLst>
        </p14:section>
        <p14:section name="Lesson 02: Enabling Push Notifications for your app" id="{232A6C67-0603-4144-901A-DDF31D00D39F}">
          <p14:sldIdLst>
            <p14:sldId id="1890"/>
            <p14:sldId id="1896"/>
            <p14:sldId id="1723"/>
            <p14:sldId id="1897"/>
            <p14:sldId id="1898"/>
            <p14:sldId id="1899"/>
            <p14:sldId id="1900"/>
            <p14:sldId id="1901"/>
            <p14:sldId id="1910"/>
          </p14:sldIdLst>
        </p14:section>
        <p14:section name="Lesson 03: Enabling offline sync for your app" id="{A8EE0CEB-6F4C-4802-9D0F-BC077C4116C9}">
          <p14:sldIdLst>
            <p14:sldId id="1891"/>
            <p14:sldId id="1734"/>
            <p14:sldId id="1920"/>
            <p14:sldId id="1903"/>
            <p14:sldId id="1911"/>
            <p14:sldId id="1908"/>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532"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B02"/>
    <a:srgbClr val="E81123"/>
    <a:srgbClr val="004B1C"/>
    <a:srgbClr val="A80000"/>
    <a:srgbClr val="505050"/>
    <a:srgbClr val="FF8B00"/>
    <a:srgbClr val="0079D6"/>
    <a:srgbClr val="DE3737"/>
    <a:srgbClr val="0178D4"/>
    <a:srgbClr val="0018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8735B0-1445-45F1-864F-0380704BCE47}" v="24" dt="2019-07-31T12:45:24.0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81974" autoAdjust="0"/>
  </p:normalViewPr>
  <p:slideViewPr>
    <p:cSldViewPr snapToGrid="0">
      <p:cViewPr varScale="1">
        <p:scale>
          <a:sx n="70" d="100"/>
          <a:sy n="70" d="100"/>
        </p:scale>
        <p:origin x="1291" y="58"/>
      </p:cViewPr>
      <p:guideLst>
        <p:guide orient="horz" pos="2183"/>
        <p:guide pos="3863"/>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7/31/2019 6:14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7/31/2019 6:13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Getting started with Mobile Apps in App Service.</a:t>
            </a:r>
          </a:p>
          <a:p>
            <a:pPr marL="171450" indent="-171450">
              <a:buFontTx/>
              <a:buChar char="-"/>
            </a:pPr>
            <a:r>
              <a:rPr lang="en-US" dirty="0"/>
              <a:t>Enabling Push Notifications for your app.</a:t>
            </a:r>
          </a:p>
          <a:p>
            <a:pPr marL="171450" indent="-171450">
              <a:buFontTx/>
              <a:buChar char="-"/>
            </a:pPr>
            <a:r>
              <a:rPr lang="en-US" dirty="0"/>
              <a:t>Enabling offline sync for your app.</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7/31/2019 6:13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Azure mobile app backend.</a:t>
            </a:r>
          </a:p>
          <a:p>
            <a:pPr marL="171450" indent="-171450">
              <a:buFont typeface="Arial" panose="020B0604020202020204" pitchFamily="34" charset="0"/>
              <a:buChar char="•"/>
            </a:pPr>
            <a:r>
              <a:rPr lang="en-US" dirty="0"/>
              <a:t>Configure a .NET server project and connect to a database.</a:t>
            </a:r>
          </a:p>
          <a:p>
            <a:pPr marL="171450" indent="-171450">
              <a:buFont typeface="Arial" panose="020B0604020202020204" pitchFamily="34" charset="0"/>
              <a:buChar char="•"/>
            </a:pPr>
            <a:r>
              <a:rPr lang="en-US" dirty="0"/>
              <a:t>Deploy and run a sample app.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498603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Push notifications.</a:t>
            </a:r>
          </a:p>
          <a:p>
            <a:pPr marL="171450" indent="-171450">
              <a:buFontTx/>
              <a:buChar char="-"/>
            </a:pPr>
            <a:r>
              <a:rPr lang="en-US" baseline="0" dirty="0"/>
              <a:t>Configure a Notification Hub.</a:t>
            </a:r>
          </a:p>
          <a:p>
            <a:pPr marL="171450" indent="-171450">
              <a:buFontTx/>
              <a:buChar char="-"/>
            </a:pPr>
            <a:r>
              <a:rPr lang="en-US" baseline="0" dirty="0"/>
              <a:t>Register your app for push notifications.</a:t>
            </a:r>
          </a:p>
          <a:p>
            <a:pPr marL="171450" indent="-171450">
              <a:buFontTx/>
              <a:buChar char="-"/>
            </a:pPr>
            <a:r>
              <a:rPr lang="en-US" baseline="0" dirty="0"/>
              <a:t>Configure the backend to send push notifications.</a:t>
            </a:r>
          </a:p>
          <a:p>
            <a:pPr marL="171450" indent="-171450">
              <a:buFontTx/>
              <a:buChar char="-"/>
            </a:pPr>
            <a:r>
              <a:rPr lang="en-US" baseline="0" dirty="0"/>
              <a:t>Update the server to send push notifications.</a:t>
            </a:r>
          </a:p>
          <a:p>
            <a:pPr marL="171450" indent="-171450">
              <a:buFontTx/>
              <a:buChar char="-"/>
            </a:pPr>
            <a:r>
              <a:rPr lang="en-US" baseline="0" dirty="0"/>
              <a:t>Add push notifications to your app.</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Push notifications are delivered through platform-specific infrastructures called Platform Notification Systems (</a:t>
            </a:r>
            <a:r>
              <a:rPr lang="en-US" dirty="0" err="1"/>
              <a:t>PNSes</a:t>
            </a:r>
            <a:r>
              <a:rPr lang="en-US" dirty="0"/>
              <a:t>). They offer basic push functionalities to deliver a message to a device with a provided handle, and have no common interface. </a:t>
            </a:r>
          </a:p>
          <a:p>
            <a:endParaRPr lang="en-US" dirty="0"/>
          </a:p>
          <a:p>
            <a:r>
              <a:rPr lang="en-US" dirty="0"/>
              <a:t>To send a notification to all customers across the iOS, Android, and Windows versions of an app, the developer must work with Apple Push Notification Service (APNS), Firebase Cloud Messaging (FCM), and Windows Notification Service (WNS).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511580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here is how push works:</a:t>
            </a:r>
          </a:p>
          <a:p>
            <a:endParaRPr lang="en-US" dirty="0"/>
          </a:p>
          <a:p>
            <a:pPr marL="228600" indent="-228600">
              <a:buFont typeface="+mj-lt"/>
              <a:buAutoNum type="arabicPeriod"/>
            </a:pPr>
            <a:r>
              <a:rPr lang="en-US" dirty="0"/>
              <a:t>The client app decides it wants to receive notifications. Hence, it contacts the corresponding Platform Notification Service (PNS) to retrieve its unique and temporary push handle. The handle type depends on the system (for example, Windows Push Notification Services (WNS) has Uniform Resource Identifiers (URIs) while Apple Platform Notification Services (APNS) has tokens.</a:t>
            </a:r>
          </a:p>
          <a:p>
            <a:pPr marL="228600" indent="-228600">
              <a:buFont typeface="+mj-lt"/>
              <a:buAutoNum type="arabicPeriod"/>
            </a:pPr>
            <a:r>
              <a:rPr lang="en-US" dirty="0"/>
              <a:t>The client app stores this handle in the app backend or provider.</a:t>
            </a:r>
          </a:p>
          <a:p>
            <a:pPr marL="228600" indent="-228600">
              <a:buFont typeface="+mj-lt"/>
              <a:buAutoNum type="arabicPeriod"/>
            </a:pPr>
            <a:r>
              <a:rPr lang="en-US" dirty="0"/>
              <a:t>To send a push notification, the app backend contacts the PNS by using the handle to target a specific client app.</a:t>
            </a:r>
          </a:p>
          <a:p>
            <a:pPr marL="228600" indent="-228600">
              <a:buFont typeface="+mj-lt"/>
              <a:buAutoNum type="arabicPeriod"/>
            </a:pPr>
            <a:r>
              <a:rPr lang="en-US" dirty="0"/>
              <a:t>The PNS forwards the notification to the device specified by the handle.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602770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Mobile Apps feature of Azure App Service uses Azure Notification Hubs to send pushes, so you will be configuring a notification hub for your mobile app.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677310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submit your app to the Microsoft Store, then configure your server project to integrate with Windows Notification Services (WNS) to send push.</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10912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portal to configure the backend of your application to send push notifications.</a:t>
            </a:r>
          </a:p>
          <a:p>
            <a:br>
              <a:rPr lang="en-US" sz="882" b="0" i="0" kern="1200" dirty="0">
                <a:solidFill>
                  <a:schemeClr val="tx1"/>
                </a:solidFill>
                <a:effectLst/>
                <a:latin typeface="Segoe UI Light" pitchFamily="34" charset="0"/>
                <a:ea typeface="+mn-ea"/>
                <a:cs typeface="+mn-cs"/>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417281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tells the notification hub to send a push notification by using the WNS format.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159379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Next, your app must register for push notifications on startup. When you have already enabled authentication, make sure that the user signs-in before trying to register for push notifications.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601286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Mobile Apps feature of Azure App Service uses Azure Notification Hubs to send pushes, so you will be configuring a notification hub for your mobile app.</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Configure a Notification Hub.</a:t>
            </a:r>
          </a:p>
          <a:p>
            <a:pPr marL="171450" indent="-171450">
              <a:buFont typeface="Arial" panose="020B0604020202020204" pitchFamily="34" charset="0"/>
              <a:buChar char="•"/>
            </a:pPr>
            <a:r>
              <a:rPr lang="en-US" dirty="0"/>
              <a:t>Register an app for push notifications.</a:t>
            </a:r>
          </a:p>
          <a:p>
            <a:pPr marL="171450" indent="-171450">
              <a:buFont typeface="Arial" panose="020B0604020202020204" pitchFamily="34" charset="0"/>
              <a:buChar char="•"/>
            </a:pPr>
            <a:r>
              <a:rPr lang="en-US" dirty="0"/>
              <a:t>Configure an application backend to send push notifications.</a:t>
            </a:r>
          </a:p>
          <a:p>
            <a:pPr marL="171450" indent="-171450">
              <a:buFont typeface="Arial" panose="020B0604020202020204" pitchFamily="34" charset="0"/>
              <a:buChar char="•"/>
            </a:pPr>
            <a:r>
              <a:rPr lang="en-US" dirty="0"/>
              <a:t>Add push notifications to the app.</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50323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Offline Sync.</a:t>
            </a:r>
          </a:p>
          <a:p>
            <a:pPr marL="171450" indent="-171450">
              <a:buFontTx/>
              <a:buChar char="-"/>
            </a:pPr>
            <a:r>
              <a:rPr lang="en-US" baseline="0" dirty="0"/>
              <a:t>Updating the client app to support offline features.</a:t>
            </a:r>
          </a:p>
          <a:p>
            <a:pPr marL="171450" indent="-171450">
              <a:buFontTx/>
              <a:buChar char="-"/>
            </a:pPr>
            <a:r>
              <a:rPr lang="en-US" baseline="0" dirty="0"/>
              <a:t>Update the app to disconnect from the backend.</a:t>
            </a:r>
          </a:p>
          <a:p>
            <a:pPr marL="171450" indent="-171450">
              <a:buFontTx/>
              <a:buChar char="-"/>
            </a:pPr>
            <a:r>
              <a:rPr lang="en-US" baseline="0" dirty="0"/>
              <a:t>Update the app to reconnect to the backend.</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Offline sync allows end users to interact with a mobile app—viewing, adding, or modifying data—even when there is no network connection. Changes are stored in a local database. After the device is back online, these changes are synced with the remote backend.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8141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When your app is in the offline mode, you can still create and modify data that is saved to a local store (illustrated in this diagram as "offline sync"). This local store is typically a database.</a:t>
            </a:r>
            <a:br>
              <a:rPr lang="en-US" sz="882" kern="1200" dirty="0">
                <a:solidFill>
                  <a:schemeClr val="tx1"/>
                </a:solidFill>
                <a:effectLst/>
                <a:latin typeface="Segoe UI Light" pitchFamily="34" charset="0"/>
                <a:ea typeface="+mn-ea"/>
                <a:cs typeface="+mn-cs"/>
              </a:rPr>
            </a:br>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When the app is back online, it can synchronize changes in your local storage with your Azure Mobile App backend. The feature also includes support for detecting conflicts when the same record is changed for both the client and the backend. This enables the server or the client to handle conflicts.</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935981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Azure </a:t>
            </a:r>
            <a:r>
              <a:rPr lang="en-US" dirty="0"/>
              <a:t>Mobile App offline features allow you to interact with a local database when you are in an offline scenario. To use these features in your app, you initialize a </a:t>
            </a:r>
            <a:r>
              <a:rPr lang="en-US" dirty="0" err="1"/>
              <a:t>SyncContext</a:t>
            </a:r>
            <a:r>
              <a:rPr lang="en-US" dirty="0"/>
              <a:t> to a local store. Then reference your table through the </a:t>
            </a:r>
            <a:r>
              <a:rPr lang="en-US" dirty="0" err="1"/>
              <a:t>IMobileServiceSyncTable</a:t>
            </a:r>
            <a:r>
              <a:rPr lang="en-US" dirty="0"/>
              <a:t> interface. SQLite is used as the local store on the device.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223019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o</a:t>
            </a:r>
            <a:r>
              <a:rPr lang="en-US" sz="882" b="0" i="1" kern="1200" dirty="0">
                <a:solidFill>
                  <a:schemeClr val="tx1"/>
                </a:solidFill>
                <a:effectLst/>
                <a:latin typeface="Segoe UI Light" pitchFamily="34" charset="0"/>
                <a:ea typeface="+mn-ea"/>
                <a:cs typeface="+mn-cs"/>
              </a:rPr>
              <a:t>ffline sync feature of Mobile Apps allows end users to interact with a mobile app—viewing, adding, or modifying data—even when there is no network connection.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Updating a client app to support offline features.</a:t>
            </a:r>
          </a:p>
          <a:p>
            <a:pPr marL="171450" indent="-171450">
              <a:buFont typeface="Arial" panose="020B0604020202020204" pitchFamily="34" charset="0"/>
              <a:buChar char="•"/>
            </a:pPr>
            <a:r>
              <a:rPr lang="en-US" dirty="0"/>
              <a:t>Update the app to disconnect from the backend.</a:t>
            </a:r>
          </a:p>
          <a:p>
            <a:pPr marL="171450" indent="-171450">
              <a:buFont typeface="Arial" panose="020B0604020202020204" pitchFamily="34" charset="0"/>
              <a:buChar char="•"/>
            </a:pPr>
            <a:r>
              <a:rPr lang="en-US" dirty="0"/>
              <a:t>Update the app to reconnect to the backend.</a:t>
            </a:r>
          </a:p>
          <a:p>
            <a:pPr marL="171450" indent="-171450">
              <a:buFont typeface="Arial" panose="020B0604020202020204" pitchFamily="34" charset="0"/>
              <a:buChar cha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41369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support the offline features of mobile services, we used the </a:t>
            </a:r>
            <a:r>
              <a:rPr lang="en-US" dirty="0" err="1"/>
              <a:t>IMobileServiceSyncTable</a:t>
            </a:r>
            <a:r>
              <a:rPr lang="en-US" dirty="0"/>
              <a:t> interface and initialized </a:t>
            </a:r>
            <a:r>
              <a:rPr lang="en-US" dirty="0" err="1"/>
              <a:t>MobileServiceClient.SyncContext</a:t>
            </a:r>
            <a:r>
              <a:rPr lang="en-US" dirty="0"/>
              <a:t> with a local SQLite database. When offline, the normal CRUD operations for Mobile Apps work as if the app is still connected while the operations occur against the local store. The following methods are used to synchronize the local store with the server:</a:t>
            </a:r>
          </a:p>
          <a:p>
            <a:endParaRPr lang="en-US" dirty="0"/>
          </a:p>
          <a:p>
            <a:r>
              <a:rPr lang="en-US" sz="882" b="1" i="0" kern="1200" dirty="0" err="1">
                <a:solidFill>
                  <a:schemeClr val="tx1"/>
                </a:solidFill>
                <a:effectLst/>
                <a:latin typeface="Segoe UI Light" pitchFamily="34" charset="0"/>
                <a:ea typeface="+mn-ea"/>
                <a:cs typeface="+mn-cs"/>
              </a:rPr>
              <a:t>PushAsync</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Because this method is a member of </a:t>
            </a:r>
            <a:r>
              <a:rPr lang="en-US" sz="882" b="0" i="0" kern="1200" dirty="0" err="1">
                <a:solidFill>
                  <a:schemeClr val="tx1"/>
                </a:solidFill>
                <a:effectLst/>
                <a:latin typeface="Segoe UI Light" pitchFamily="34" charset="0"/>
                <a:ea typeface="+mn-ea"/>
                <a:cs typeface="+mn-cs"/>
              </a:rPr>
              <a:t>IMobileServicesSyncContext</a:t>
            </a:r>
            <a:r>
              <a:rPr lang="en-US" sz="882" b="0" i="0" kern="1200" dirty="0">
                <a:solidFill>
                  <a:schemeClr val="tx1"/>
                </a:solidFill>
                <a:effectLst/>
                <a:latin typeface="Segoe UI Light" pitchFamily="34" charset="0"/>
                <a:ea typeface="+mn-ea"/>
                <a:cs typeface="+mn-cs"/>
              </a:rPr>
              <a:t>, changes across all tables are pushed to the backend. Only records with local changes are sent to the server.</a:t>
            </a:r>
          </a:p>
          <a:p>
            <a:endParaRPr lang="en-US" sz="882" b="1" i="0" kern="1200" dirty="0">
              <a:solidFill>
                <a:schemeClr val="tx1"/>
              </a:solidFill>
              <a:effectLst/>
              <a:latin typeface="Segoe UI Light" pitchFamily="34" charset="0"/>
              <a:ea typeface="+mn-ea"/>
              <a:cs typeface="+mn-cs"/>
            </a:endParaRPr>
          </a:p>
          <a:p>
            <a:r>
              <a:rPr lang="en-US" sz="882" b="1" i="0" kern="1200" dirty="0" err="1">
                <a:solidFill>
                  <a:schemeClr val="tx1"/>
                </a:solidFill>
                <a:effectLst/>
                <a:latin typeface="Segoe UI Light" pitchFamily="34" charset="0"/>
                <a:ea typeface="+mn-ea"/>
                <a:cs typeface="+mn-cs"/>
              </a:rPr>
              <a:t>PullAsync</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pull is started from a </a:t>
            </a:r>
            <a:r>
              <a:rPr lang="en-US" sz="882" b="0" i="0" kern="1200" dirty="0" err="1">
                <a:solidFill>
                  <a:schemeClr val="tx1"/>
                </a:solidFill>
                <a:effectLst/>
                <a:latin typeface="Segoe UI Light" pitchFamily="34" charset="0"/>
                <a:ea typeface="+mn-ea"/>
                <a:cs typeface="+mn-cs"/>
              </a:rPr>
              <a:t>IMobileServiceSyncTable</a:t>
            </a:r>
            <a:r>
              <a:rPr lang="en-US" sz="882" b="0" i="0" kern="1200" dirty="0">
                <a:solidFill>
                  <a:schemeClr val="tx1"/>
                </a:solidFill>
                <a:effectLst/>
                <a:latin typeface="Segoe UI Light" pitchFamily="34" charset="0"/>
                <a:ea typeface="+mn-ea"/>
                <a:cs typeface="+mn-cs"/>
              </a:rPr>
              <a:t>. When there are tracked changes in the table, an implicit push is run to make sure that all tables in the local store along with relationships remain consistent. The </a:t>
            </a:r>
            <a:r>
              <a:rPr lang="en-US" sz="882" b="0" i="1" kern="1200" dirty="0" err="1">
                <a:solidFill>
                  <a:schemeClr val="tx1"/>
                </a:solidFill>
                <a:effectLst/>
                <a:latin typeface="Segoe UI Light" pitchFamily="34" charset="0"/>
                <a:ea typeface="+mn-ea"/>
                <a:cs typeface="+mn-cs"/>
              </a:rPr>
              <a:t>pushOtherTables</a:t>
            </a:r>
            <a:r>
              <a:rPr lang="en-US" sz="882" b="0" i="0" kern="1200" dirty="0">
                <a:solidFill>
                  <a:schemeClr val="tx1"/>
                </a:solidFill>
                <a:effectLst/>
                <a:latin typeface="Segoe UI Light" pitchFamily="34" charset="0"/>
                <a:ea typeface="+mn-ea"/>
                <a:cs typeface="+mn-cs"/>
              </a:rPr>
              <a:t> parameter controls whether other tables in the context are pushed in an implicit push. The </a:t>
            </a:r>
            <a:r>
              <a:rPr lang="en-US" sz="882" b="0" i="1"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parameter takes an </a:t>
            </a:r>
            <a:r>
              <a:rPr lang="en-US" sz="882" b="0" i="0" kern="1200" dirty="0" err="1">
                <a:solidFill>
                  <a:schemeClr val="tx1"/>
                </a:solidFill>
                <a:effectLst/>
                <a:latin typeface="Segoe UI Light" pitchFamily="34" charset="0"/>
                <a:ea typeface="+mn-ea"/>
                <a:cs typeface="+mn-cs"/>
              </a:rPr>
              <a:t>IMobileServiceTableQuery</a:t>
            </a:r>
            <a:r>
              <a:rPr lang="en-US" sz="882" b="0" i="0" kern="1200" dirty="0">
                <a:solidFill>
                  <a:schemeClr val="tx1"/>
                </a:solidFill>
                <a:effectLst/>
                <a:latin typeface="Segoe UI Light" pitchFamily="34" charset="0"/>
                <a:ea typeface="+mn-ea"/>
                <a:cs typeface="+mn-cs"/>
              </a:rPr>
              <a:t> or OData query string to filter the returned data. The </a:t>
            </a:r>
            <a:r>
              <a:rPr lang="en-US" sz="882" b="0" i="1" kern="1200" dirty="0" err="1">
                <a:solidFill>
                  <a:schemeClr val="tx1"/>
                </a:solidFill>
                <a:effectLst/>
                <a:latin typeface="Segoe UI Light" pitchFamily="34" charset="0"/>
                <a:ea typeface="+mn-ea"/>
                <a:cs typeface="+mn-cs"/>
              </a:rPr>
              <a:t>queryId</a:t>
            </a:r>
            <a:r>
              <a:rPr lang="en-US" sz="882" b="0" i="0" kern="1200" dirty="0">
                <a:solidFill>
                  <a:schemeClr val="tx1"/>
                </a:solidFill>
                <a:effectLst/>
                <a:latin typeface="Segoe UI Light" pitchFamily="34" charset="0"/>
                <a:ea typeface="+mn-ea"/>
                <a:cs typeface="+mn-cs"/>
              </a:rPr>
              <a:t> parameter is used to define incremental sync.</a:t>
            </a:r>
          </a:p>
          <a:p>
            <a:endParaRPr lang="en-US" sz="882" b="1" i="0" kern="1200" dirty="0">
              <a:solidFill>
                <a:schemeClr val="tx1"/>
              </a:solidFill>
              <a:effectLst/>
              <a:latin typeface="Segoe UI Light" pitchFamily="34" charset="0"/>
              <a:ea typeface="+mn-ea"/>
              <a:cs typeface="+mn-cs"/>
            </a:endParaRPr>
          </a:p>
          <a:p>
            <a:r>
              <a:rPr lang="en-US" sz="882" b="1" i="0" kern="1200" dirty="0" err="1">
                <a:solidFill>
                  <a:schemeClr val="tx1"/>
                </a:solidFill>
                <a:effectLst/>
                <a:latin typeface="Segoe UI Light" pitchFamily="34" charset="0"/>
                <a:ea typeface="+mn-ea"/>
                <a:cs typeface="+mn-cs"/>
              </a:rPr>
              <a:t>PurgeAsync</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app should periodically call this method to purge stale data from the local store. Use the </a:t>
            </a:r>
            <a:r>
              <a:rPr lang="en-US" sz="882" b="0" i="1" kern="1200" dirty="0">
                <a:solidFill>
                  <a:schemeClr val="tx1"/>
                </a:solidFill>
                <a:effectLst/>
                <a:latin typeface="Segoe UI Light" pitchFamily="34" charset="0"/>
                <a:ea typeface="+mn-ea"/>
                <a:cs typeface="+mn-cs"/>
              </a:rPr>
              <a:t>force</a:t>
            </a:r>
            <a:r>
              <a:rPr lang="en-US" sz="882" b="0" i="0" kern="1200" dirty="0">
                <a:solidFill>
                  <a:schemeClr val="tx1"/>
                </a:solidFill>
                <a:effectLst/>
                <a:latin typeface="Segoe UI Light" pitchFamily="34" charset="0"/>
                <a:ea typeface="+mn-ea"/>
                <a:cs typeface="+mn-cs"/>
              </a:rPr>
              <a:t> parameter when you need to purge any changes that have not yet been synced.</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280787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a:t>
            </a:r>
            <a:r>
              <a:rPr lang="en-US"/>
              <a:t>this module.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Mobile Apps</a:t>
            </a:r>
          </a:p>
          <a:p>
            <a:pPr marL="171450" indent="-171450">
              <a:buFontTx/>
              <a:buChar char="-"/>
            </a:pPr>
            <a:r>
              <a:rPr lang="en-US" baseline="0" dirty="0"/>
              <a:t>Using the Mobile App backend server in an app</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App Service is a fully managed platform as a service (PaaS) offering for professional developers. The service brings a rich set of capabilities to web, mobile, and integration scenarios.</a:t>
            </a:r>
          </a:p>
          <a:p>
            <a:br>
              <a:rPr lang="en-US" dirty="0"/>
            </a:br>
            <a:r>
              <a:rPr lang="en-US" dirty="0"/>
              <a:t>With the Mobile Apps feature, you can:</a:t>
            </a:r>
          </a:p>
          <a:p>
            <a:endParaRPr lang="en-US" dirty="0"/>
          </a:p>
          <a:p>
            <a:pPr marL="171450" indent="-171450">
              <a:buFont typeface="Arial" panose="020B0604020202020204" pitchFamily="34" charset="0"/>
              <a:buChar char="•"/>
            </a:pPr>
            <a:r>
              <a:rPr lang="en-US" b="1" dirty="0"/>
              <a:t>Build native and cross-platform apps</a:t>
            </a:r>
            <a:r>
              <a:rPr lang="en-US" dirty="0"/>
              <a:t>: Whether you're building native iOS, Android, and Windows apps or cross-platform Xamarin or Cordova (PhoneGap) apps, you can take advantage of App Service by using native SDKs.</a:t>
            </a:r>
          </a:p>
          <a:p>
            <a:pPr marL="171450" indent="-171450">
              <a:buFont typeface="Arial" panose="020B0604020202020204" pitchFamily="34" charset="0"/>
              <a:buChar char="•"/>
            </a:pPr>
            <a:r>
              <a:rPr lang="en-US" b="1" dirty="0"/>
              <a:t>Connect to your enterprise systems</a:t>
            </a:r>
            <a:r>
              <a:rPr lang="en-US" dirty="0"/>
              <a:t>: With the Mobile Apps feature, you can add corporate sign-in in minutes, and connect to your enterprise on-premises or cloud resources.</a:t>
            </a:r>
          </a:p>
          <a:p>
            <a:pPr marL="171450" indent="-171450">
              <a:buFont typeface="Arial" panose="020B0604020202020204" pitchFamily="34" charset="0"/>
              <a:buChar char="•"/>
            </a:pPr>
            <a:r>
              <a:rPr lang="en-US" b="1" dirty="0"/>
              <a:t>Build offline-ready apps with data sync</a:t>
            </a:r>
            <a:r>
              <a:rPr lang="en-US" dirty="0"/>
              <a:t>: Make your mobile workforce more productive by building apps that work offline, and use Mobile Apps to sync data in the background when connectivity is present with any of your enterprise data sources or software as a service (SaaS) APIs.</a:t>
            </a:r>
          </a:p>
          <a:p>
            <a:pPr marL="171450" indent="-171450">
              <a:buFont typeface="Arial" panose="020B0604020202020204" pitchFamily="34" charset="0"/>
              <a:buChar char="•"/>
            </a:pPr>
            <a:r>
              <a:rPr lang="en-US" b="1" dirty="0"/>
              <a:t>Push notifications to millions in seconds</a:t>
            </a:r>
            <a:r>
              <a:rPr lang="en-US" dirty="0"/>
              <a:t>: Engage your customers with instant push notifications on any device, personalized to their needs, and sent when the time is right.</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4131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Mobile Apps feature of Azure App Service gives enterprise developers and system integrators a mobile-application development platform that's highly scalable and globally available.</a:t>
            </a:r>
          </a:p>
          <a:p>
            <a:endParaRPr lang="en-US" dirty="0"/>
          </a:p>
          <a:p>
            <a:r>
              <a:rPr lang="en-US" dirty="0"/>
              <a:t>The following features are important to cloud-enabled mobile development:</a:t>
            </a:r>
          </a:p>
          <a:p>
            <a:endParaRPr lang="en-US" dirty="0"/>
          </a:p>
          <a:p>
            <a:pPr marL="171450" indent="-171450">
              <a:buFont typeface="Arial" panose="020B0604020202020204" pitchFamily="34" charset="0"/>
              <a:buChar char="•"/>
            </a:pPr>
            <a:r>
              <a:rPr lang="en-US" b="1" dirty="0"/>
              <a:t>Authentication and authorization</a:t>
            </a:r>
            <a:r>
              <a:rPr lang="en-US" dirty="0"/>
              <a:t>: Support for identity providers, including Azure Active Directory for enterprise authentication, plus social providers such as Facebook, Google, Twitter, and Microsoft accounts. Mobile Apps offers an OAuth 2.0 service for each provider. You can also integrate the SDK for the identity provider for provider-specific functionality.</a:t>
            </a:r>
          </a:p>
          <a:p>
            <a:pPr marL="171450" indent="-171450">
              <a:buFont typeface="Arial" panose="020B0604020202020204" pitchFamily="34" charset="0"/>
              <a:buChar char="•"/>
            </a:pPr>
            <a:r>
              <a:rPr lang="en-US" b="1" dirty="0"/>
              <a:t>Data access</a:t>
            </a:r>
            <a:r>
              <a:rPr lang="en-US" dirty="0"/>
              <a:t>: Mobile Apps provides a mobile-friendly OData v3 data source that's linked to Azure SQL Database or an on-premises SQL Server. Because this service can be based on Entity Framework, you can easily integrate with other NoSQL and SQL data providers, including Azure Table storage, MongoDB, Azure Cosmos DB, and SaaS API providers such as Office 365 and Salesforce.com.</a:t>
            </a:r>
          </a:p>
          <a:p>
            <a:pPr marL="171450" indent="-171450">
              <a:buFont typeface="Arial" panose="020B0604020202020204" pitchFamily="34" charset="0"/>
              <a:buChar char="•"/>
            </a:pPr>
            <a:r>
              <a:rPr lang="en-US" b="1" dirty="0"/>
              <a:t>Offline sync</a:t>
            </a:r>
            <a:r>
              <a:rPr lang="en-US" dirty="0"/>
              <a:t>: The client SDKs make it easy to build robust and responsive mobile applications that operate with an offline dataset. You can sync this dataset automatically with the back-end data, including conflict-resolution support.</a:t>
            </a:r>
          </a:p>
          <a:p>
            <a:pPr marL="171450" indent="-171450">
              <a:buFont typeface="Arial" panose="020B0604020202020204" pitchFamily="34" charset="0"/>
              <a:buChar char="•"/>
            </a:pPr>
            <a:r>
              <a:rPr lang="en-US" b="1" dirty="0"/>
              <a:t>Push notifications</a:t>
            </a:r>
            <a:r>
              <a:rPr lang="en-US" dirty="0"/>
              <a:t>: The client SDKs integrate seamlessly with the registration capabilities of Azure Notification Hubs, so you can send push notifications to millions of users simultaneously.</a:t>
            </a:r>
          </a:p>
          <a:p>
            <a:pPr marL="171450" indent="-171450">
              <a:buFont typeface="Arial" panose="020B0604020202020204" pitchFamily="34" charset="0"/>
              <a:buChar char="•"/>
            </a:pPr>
            <a:r>
              <a:rPr lang="en-US" b="1" dirty="0"/>
              <a:t>Client SDKs</a:t>
            </a:r>
            <a:r>
              <a:rPr lang="en-US" dirty="0"/>
              <a:t>: There is a complete set of client SDKs that cover native development (iOS, Android, and Windows), cross-platform development (</a:t>
            </a:r>
            <a:r>
              <a:rPr lang="en-US" dirty="0" err="1"/>
              <a:t>Xamarin.iOS</a:t>
            </a:r>
            <a:r>
              <a:rPr lang="en-US" dirty="0"/>
              <a:t> and </a:t>
            </a:r>
            <a:r>
              <a:rPr lang="en-US" dirty="0" err="1"/>
              <a:t>Xamarin.Android</a:t>
            </a:r>
            <a:r>
              <a:rPr lang="en-US" dirty="0"/>
              <a:t>, </a:t>
            </a:r>
            <a:r>
              <a:rPr lang="en-US" dirty="0" err="1"/>
              <a:t>Xamarin.Forms</a:t>
            </a:r>
            <a:r>
              <a:rPr lang="en-US" dirty="0"/>
              <a:t>), and hybrid application development (Apache Cordova). Each client SDK is available with an MIT license and is open-source.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10353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The Azure Mobile Apps application development platform offers a set of client SDKs that provide the following types of application development support:</a:t>
            </a:r>
          </a:p>
          <a:p>
            <a:pPr marL="171450" indent="-171450">
              <a:buFont typeface="Arial" panose="020B0604020202020204" pitchFamily="34" charset="0"/>
              <a:buChar char="•"/>
            </a:pPr>
            <a:r>
              <a:rPr lang="en-US" sz="882" kern="1200" dirty="0">
                <a:solidFill>
                  <a:schemeClr val="tx1"/>
                </a:solidFill>
                <a:latin typeface="Segoe UI Light" pitchFamily="34" charset="0"/>
                <a:ea typeface="+mn-ea"/>
                <a:cs typeface="+mn-cs"/>
              </a:rPr>
              <a:t>Native development: This includes client SDKs that cover native development (iOS, Android, and Windows).</a:t>
            </a:r>
          </a:p>
          <a:p>
            <a:pPr marL="171450" indent="-171450">
              <a:buFont typeface="Arial" panose="020B0604020202020204" pitchFamily="34" charset="0"/>
              <a:buChar char="•"/>
            </a:pPr>
            <a:r>
              <a:rPr lang="en-US" sz="882" kern="1200" dirty="0">
                <a:solidFill>
                  <a:schemeClr val="tx1"/>
                </a:solidFill>
                <a:latin typeface="Segoe UI Light" pitchFamily="34" charset="0"/>
                <a:ea typeface="+mn-ea"/>
                <a:cs typeface="+mn-cs"/>
              </a:rPr>
              <a:t>Cross-platform development: This includes client SDKs that cover </a:t>
            </a:r>
            <a:r>
              <a:rPr lang="en-US" sz="882" kern="1200" dirty="0" err="1">
                <a:solidFill>
                  <a:schemeClr val="tx1"/>
                </a:solidFill>
                <a:latin typeface="Segoe UI Light" pitchFamily="34" charset="0"/>
                <a:ea typeface="+mn-ea"/>
                <a:cs typeface="+mn-cs"/>
              </a:rPr>
              <a:t>Xamarin.iOS</a:t>
            </a:r>
            <a:r>
              <a:rPr lang="en-US" sz="882" kern="1200" dirty="0">
                <a:solidFill>
                  <a:schemeClr val="tx1"/>
                </a:solidFill>
                <a:latin typeface="Segoe UI Light" pitchFamily="34" charset="0"/>
                <a:ea typeface="+mn-ea"/>
                <a:cs typeface="+mn-cs"/>
              </a:rPr>
              <a:t>, </a:t>
            </a:r>
            <a:r>
              <a:rPr lang="en-US" sz="882" kern="1200" dirty="0" err="1">
                <a:solidFill>
                  <a:schemeClr val="tx1"/>
                </a:solidFill>
                <a:latin typeface="Segoe UI Light" pitchFamily="34" charset="0"/>
                <a:ea typeface="+mn-ea"/>
                <a:cs typeface="+mn-cs"/>
              </a:rPr>
              <a:t>Xamarin.Android</a:t>
            </a:r>
            <a:r>
              <a:rPr lang="en-US" sz="882" kern="1200" dirty="0">
                <a:solidFill>
                  <a:schemeClr val="tx1"/>
                </a:solidFill>
                <a:latin typeface="Segoe UI Light" pitchFamily="34" charset="0"/>
                <a:ea typeface="+mn-ea"/>
                <a:cs typeface="+mn-cs"/>
              </a:rPr>
              <a:t>, and </a:t>
            </a:r>
            <a:r>
              <a:rPr lang="en-US" sz="882" kern="1200" dirty="0" err="1">
                <a:solidFill>
                  <a:schemeClr val="tx1"/>
                </a:solidFill>
                <a:latin typeface="Segoe UI Light" pitchFamily="34" charset="0"/>
                <a:ea typeface="+mn-ea"/>
                <a:cs typeface="+mn-cs"/>
              </a:rPr>
              <a:t>Xamarin.Forms</a:t>
            </a:r>
            <a:r>
              <a:rPr lang="en-US" sz="882" kern="1200" dirty="0">
                <a:solidFill>
                  <a:schemeClr val="tx1"/>
                </a:solidFill>
                <a:latin typeface="Segoe UI Light" pitchFamily="34" charset="0"/>
                <a:ea typeface="+mn-ea"/>
                <a:cs typeface="+mn-cs"/>
              </a:rPr>
              <a:t>.</a:t>
            </a:r>
          </a:p>
          <a:p>
            <a:pPr marL="171450" indent="-171450">
              <a:buFont typeface="Arial" panose="020B0604020202020204" pitchFamily="34" charset="0"/>
              <a:buChar char="•"/>
            </a:pPr>
            <a:r>
              <a:rPr lang="en-US" sz="882" kern="1200" dirty="0">
                <a:solidFill>
                  <a:schemeClr val="tx1"/>
                </a:solidFill>
                <a:latin typeface="Segoe UI Light" pitchFamily="34" charset="0"/>
                <a:ea typeface="+mn-ea"/>
                <a:cs typeface="+mn-cs"/>
              </a:rPr>
              <a:t>Hybrid development: This includes open source development frameworks like Apache Cordova. </a:t>
            </a:r>
          </a:p>
          <a:p>
            <a:endParaRPr lang="en-US" sz="882" kern="1200" dirty="0">
              <a:solidFill>
                <a:schemeClr val="tx1"/>
              </a:solidFill>
              <a:latin typeface="Segoe UI Light" pitchFamily="34" charset="0"/>
              <a:ea typeface="+mn-ea"/>
              <a:cs typeface="+mn-cs"/>
            </a:endParaRPr>
          </a:p>
          <a:p>
            <a:r>
              <a:rPr lang="en-US" sz="882" kern="1200" dirty="0">
                <a:solidFill>
                  <a:schemeClr val="tx1"/>
                </a:solidFill>
                <a:latin typeface="Segoe UI Light" pitchFamily="34" charset="0"/>
                <a:ea typeface="+mn-ea"/>
                <a:cs typeface="+mn-cs"/>
              </a:rPr>
              <a:t>Each client SDK is available with a Massachusetts Institute of Technology (MIT) SA:SS license and is open-source.</a:t>
            </a:r>
          </a:p>
          <a:p>
            <a:endParaRPr lang="en-US" sz="882" kern="1200" dirty="0">
              <a:solidFill>
                <a:schemeClr val="tx1"/>
              </a:solidFill>
              <a:latin typeface="Segoe UI Light" pitchFamily="34" charset="0"/>
              <a:ea typeface="+mn-ea"/>
              <a:cs typeface="+mn-cs"/>
            </a:endParaRPr>
          </a:p>
          <a:p>
            <a:r>
              <a:rPr lang="en-US" sz="882" kern="1200" dirty="0">
                <a:solidFill>
                  <a:schemeClr val="tx1"/>
                </a:solidFill>
                <a:latin typeface="Segoe UI Light" pitchFamily="34" charset="0"/>
                <a:ea typeface="+mn-ea"/>
                <a:cs typeface="+mn-cs"/>
              </a:rPr>
              <a:t>Each SDK includes offline dataset functionality that syncs automatically and handles conflict resolution.</a:t>
            </a:r>
          </a:p>
          <a:p>
            <a:endParaRPr lang="en-US" sz="882" kern="1200" dirty="0">
              <a:solidFill>
                <a:schemeClr val="tx1"/>
              </a:solidFill>
              <a:latin typeface="Segoe UI Light" pitchFamily="34" charset="0"/>
              <a:ea typeface="+mn-ea"/>
              <a:cs typeface="+mn-cs"/>
            </a:endParaRPr>
          </a:p>
          <a:p>
            <a:r>
              <a:rPr lang="en-US" sz="882" kern="1200" dirty="0">
                <a:solidFill>
                  <a:schemeClr val="tx1"/>
                </a:solidFill>
                <a:latin typeface="Segoe UI Light" pitchFamily="34" charset="0"/>
                <a:ea typeface="+mn-ea"/>
                <a:cs typeface="+mn-cs"/>
              </a:rPr>
              <a:t>The SDKs also integrate seamlessly with the registration capabilities of Azure Notification Hubs, so you can send push notifications to client devices.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968797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Mobile Apps provides the capability to add a mobile-optimized data access Web API to a web application. The Mobile Apps SDK is provided for ASP.NET and Node.js web applications. </a:t>
            </a:r>
          </a:p>
          <a:p>
            <a:endParaRPr lang="en-US" b="0" dirty="0"/>
          </a:p>
          <a:p>
            <a:r>
              <a:rPr lang="en-US" b="0" dirty="0"/>
              <a:t>The SDK provides the following operations:</a:t>
            </a:r>
          </a:p>
          <a:p>
            <a:pPr marL="171450" indent="-171450">
              <a:buFont typeface="Arial" panose="020B0604020202020204" pitchFamily="34" charset="0"/>
              <a:buChar char="•"/>
            </a:pPr>
            <a:r>
              <a:rPr lang="en-US" b="0" dirty="0"/>
              <a:t>Table operations (read, insert, update, and delete) for data access.</a:t>
            </a:r>
          </a:p>
          <a:p>
            <a:pPr marL="171450" indent="-171450">
              <a:buFont typeface="Arial" panose="020B0604020202020204" pitchFamily="34" charset="0"/>
              <a:buChar char="•"/>
            </a:pPr>
            <a:r>
              <a:rPr lang="en-US" b="0" dirty="0"/>
              <a:t>Push notifications</a:t>
            </a:r>
          </a:p>
          <a:p>
            <a:pPr marL="171450" indent="-171450">
              <a:buFont typeface="Arial" panose="020B0604020202020204" pitchFamily="34" charset="0"/>
              <a:buChar char="•"/>
            </a:pPr>
            <a:r>
              <a:rPr lang="en-US" b="0" dirty="0"/>
              <a:t>Authentication support with popular identity providers (</a:t>
            </a:r>
            <a:r>
              <a:rPr lang="en-US" sz="882" b="0" i="0" kern="1200" dirty="0">
                <a:solidFill>
                  <a:schemeClr val="tx1"/>
                </a:solidFill>
                <a:effectLst/>
                <a:latin typeface="Segoe UI Light" pitchFamily="34" charset="0"/>
                <a:ea typeface="+mn-ea"/>
                <a:cs typeface="+mn-cs"/>
              </a:rPr>
              <a:t>Facebook, Twitter, Google, and Microsoft Azure Active Directory).</a:t>
            </a:r>
            <a:endParaRPr lang="en-US" b="0" dirty="0"/>
          </a:p>
          <a:p>
            <a:pPr marL="171450" indent="-171450">
              <a:buFont typeface="Arial" panose="020B0604020202020204" pitchFamily="34" charset="0"/>
              <a:buChar char="•"/>
            </a:pPr>
            <a:r>
              <a:rPr lang="en-US" b="0" dirty="0"/>
              <a:t>Custom API operations</a:t>
            </a:r>
          </a:p>
          <a:p>
            <a:endParaRPr lang="en-US" b="0" dirty="0"/>
          </a:p>
          <a:p>
            <a:r>
              <a:rPr lang="en-US" b="0" dirty="0"/>
              <a:t>The Azure Mobile Apps service is a middleware tier that hosts your code in a special back-end service and provides client SDKs that can communicate with your back-end code.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80153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There are two approaches to authentication with Azure Mobile Apps: </a:t>
            </a:r>
          </a:p>
          <a:p>
            <a:pPr marL="17145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Use an SDK that a given identity provider publishes to establish identity, and then gain access to App Service.</a:t>
            </a:r>
            <a:endParaRPr lang="en-IN" sz="882"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Use a single line of code so that the Mobile Apps client SDK can sign in users.</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When you use a provider software development kit (SDK), users can sign in to an experience that integrates more tightly with the operating system that the app is running on. This method also gives you a provider token and some user information on the client, which makes it much easier to consume graph APIs and customize the user experience. Occasionally on blogs and forums, this is referred to as the client flow or client-directed flow because the client code signs in users and has access to a provider token.</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If you do not want to set up a provider SDK, you can allow the Mobile Apps feature of Azure App Service to sign in for you. The Mobile Apps client SDK opens a web view to the provider of your choice and signs in the user. Occasionally on blogs and forums, it’s called the server flow or server-directed flow because the server manages the process that signs in the users, and the client SDK never receives the provider token.</a:t>
            </a:r>
            <a:endParaRPr lang="en-IN" sz="882" kern="1200" dirty="0">
              <a:solidFill>
                <a:schemeClr val="tx1"/>
              </a:solidFill>
              <a:effectLst/>
              <a:latin typeface="Segoe UI Light" pitchFamily="34" charset="0"/>
              <a:ea typeface="+mn-ea"/>
              <a:cs typeface="+mn-cs"/>
            </a:endParaRPr>
          </a:p>
          <a:p>
            <a:endParaRPr lang="en-US" sz="882" b="1"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08126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You can use the Active Directory Authentication Library (ADAL) to sign users into your application by using Azure Active Directory. </a:t>
            </a:r>
            <a:r>
              <a:rPr lang="en-US" sz="882" b="0" i="0" kern="1200" dirty="0">
                <a:solidFill>
                  <a:schemeClr val="tx1"/>
                </a:solidFill>
                <a:effectLst/>
                <a:latin typeface="Segoe UI Light" pitchFamily="34" charset="0"/>
                <a:ea typeface="+mn-ea"/>
                <a:cs typeface="+mn-cs"/>
              </a:rPr>
              <a:t>This functionality is provided through the ADAL plug-in, which can be used both with </a:t>
            </a:r>
            <a:r>
              <a:rPr lang="en-US" sz="882" b="0" i="0" u="none" strike="noStrike" kern="1200" dirty="0">
                <a:solidFill>
                  <a:schemeClr val="tx1"/>
                </a:solidFill>
                <a:effectLst/>
                <a:latin typeface="Segoe UI Light" pitchFamily="34" charset="0"/>
                <a:ea typeface="+mn-ea"/>
                <a:cs typeface="+mn-cs"/>
              </a:rPr>
              <a:t>Azure AD</a:t>
            </a:r>
            <a:r>
              <a:rPr lang="en-US" sz="882" b="0" i="0" kern="1200" dirty="0">
                <a:solidFill>
                  <a:schemeClr val="tx1"/>
                </a:solidFill>
                <a:effectLst/>
                <a:latin typeface="Segoe UI Light" pitchFamily="34" charset="0"/>
                <a:ea typeface="+mn-ea"/>
                <a:cs typeface="+mn-cs"/>
              </a:rPr>
              <a:t> and on-premises </a:t>
            </a:r>
            <a:r>
              <a:rPr lang="en-US" sz="882" b="0" i="0" u="none" strike="noStrike" kern="1200" dirty="0">
                <a:solidFill>
                  <a:schemeClr val="tx1"/>
                </a:solidFill>
                <a:effectLst/>
                <a:latin typeface="Segoe UI Light" pitchFamily="34" charset="0"/>
                <a:ea typeface="+mn-ea"/>
                <a:cs typeface="+mn-cs"/>
              </a:rPr>
              <a:t>Active Directory Federation Services (</a:t>
            </a:r>
            <a:r>
              <a:rPr lang="en-US" sz="882" b="0" i="0" kern="1200" dirty="0">
                <a:solidFill>
                  <a:schemeClr val="tx1"/>
                </a:solidFill>
                <a:effectLst/>
                <a:latin typeface="Segoe UI Light" pitchFamily="34" charset="0"/>
                <a:ea typeface="+mn-ea"/>
                <a:cs typeface="+mn-cs"/>
              </a:rPr>
              <a:t>AD FS) version 3 and newer. The plug-in uses the Android, iOS, and .NET ADAL native libraries under the hood and therefore persists authentication tokens in a secure cache that you can then query to pass to downstream services.</a:t>
            </a:r>
            <a:endParaRPr lang="en-US" b="0" dirty="0"/>
          </a:p>
          <a:p>
            <a:endParaRPr lang="en-US" b="0" dirty="0"/>
          </a:p>
          <a:p>
            <a:r>
              <a:rPr lang="en-US" b="0" dirty="0"/>
              <a:t>By using the ADAL, you can perform manual authentication against Azure AD and then use the persisted authentication token to communicate to your Mobile App. All the services related to your Mobile App (Azure Storage and SQL DB) are automatically authenticated by App Service.</a:t>
            </a:r>
          </a:p>
          <a:p>
            <a:endParaRPr lang="en-US" b="0" dirty="0"/>
          </a:p>
          <a:p>
            <a:r>
              <a:rPr lang="en-US" b="0" dirty="0"/>
              <a:t>At this time, Azure AD version</a:t>
            </a:r>
            <a:r>
              <a:rPr lang="en-US" b="0" baseline="0" dirty="0"/>
              <a:t> </a:t>
            </a:r>
            <a:r>
              <a:rPr lang="en-US" b="0" dirty="0"/>
              <a:t>2 (including MSAL) is not supported for Azure App Services and Azure Functions.</a:t>
            </a:r>
          </a:p>
          <a:p>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662529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78605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6979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76866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193456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950143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019698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112803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26934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865200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963310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73067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33432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3619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32986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0998260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756"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48.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svg"/><Relationship Id="rId3" Type="http://schemas.openxmlformats.org/officeDocument/2006/relationships/image" Target="../media/image8.png"/><Relationship Id="rId7" Type="http://schemas.openxmlformats.org/officeDocument/2006/relationships/image" Target="../media/image44.png"/><Relationship Id="rId12"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7.svg"/><Relationship Id="rId11" Type="http://schemas.openxmlformats.org/officeDocument/2006/relationships/image" Target="../media/image55.png"/><Relationship Id="rId5" Type="http://schemas.openxmlformats.org/officeDocument/2006/relationships/image" Target="../media/image6.png"/><Relationship Id="rId10" Type="http://schemas.openxmlformats.org/officeDocument/2006/relationships/image" Target="../media/image49.svg"/><Relationship Id="rId4" Type="http://schemas.openxmlformats.org/officeDocument/2006/relationships/image" Target="../media/image9.svg"/><Relationship Id="rId9"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19.png"/><Relationship Id="rId20" Type="http://schemas.openxmlformats.org/officeDocument/2006/relationships/image" Target="../media/image23.svg"/><Relationship Id="rId1" Type="http://schemas.openxmlformats.org/officeDocument/2006/relationships/slideLayout" Target="../slideLayouts/slideLayout9.xml"/><Relationship Id="rId6" Type="http://schemas.openxmlformats.org/officeDocument/2006/relationships/image" Target="../media/image9.svg"/><Relationship Id="rId11" Type="http://schemas.openxmlformats.org/officeDocument/2006/relationships/image" Target="../media/image14.svg"/><Relationship Id="rId24" Type="http://schemas.openxmlformats.org/officeDocument/2006/relationships/image" Target="../media/image27.svg"/><Relationship Id="rId5" Type="http://schemas.openxmlformats.org/officeDocument/2006/relationships/image" Target="../media/image8.png"/><Relationship Id="rId15" Type="http://schemas.openxmlformats.org/officeDocument/2006/relationships/image" Target="../media/image18.sv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sv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svg"/><Relationship Id="rId27" Type="http://schemas.openxmlformats.org/officeDocument/2006/relationships/image" Target="../media/image30.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40.png"/><Relationship Id="rId3" Type="http://schemas.openxmlformats.org/officeDocument/2006/relationships/image" Target="../media/image32.png"/><Relationship Id="rId7" Type="http://schemas.openxmlformats.org/officeDocument/2006/relationships/image" Target="../media/image19.png"/><Relationship Id="rId12" Type="http://schemas.openxmlformats.org/officeDocument/2006/relationships/image" Target="../media/image39.png"/><Relationship Id="rId2" Type="http://schemas.openxmlformats.org/officeDocument/2006/relationships/notesSlide" Target="../notesSlides/notesSlide7.xml"/><Relationship Id="rId16" Type="http://schemas.openxmlformats.org/officeDocument/2006/relationships/image" Target="../media/image43.png"/><Relationship Id="rId1" Type="http://schemas.openxmlformats.org/officeDocument/2006/relationships/slideLayout" Target="../slideLayouts/slideLayout9.xml"/><Relationship Id="rId6" Type="http://schemas.openxmlformats.org/officeDocument/2006/relationships/image" Target="../media/image35.svg"/><Relationship Id="rId11" Type="http://schemas.openxmlformats.org/officeDocument/2006/relationships/image" Target="../media/image38.png"/><Relationship Id="rId5" Type="http://schemas.openxmlformats.org/officeDocument/2006/relationships/image" Target="../media/image34.png"/><Relationship Id="rId15" Type="http://schemas.openxmlformats.org/officeDocument/2006/relationships/image" Target="../media/image42.png"/><Relationship Id="rId10" Type="http://schemas.openxmlformats.org/officeDocument/2006/relationships/image" Target="../media/image37.svg"/><Relationship Id="rId4" Type="http://schemas.openxmlformats.org/officeDocument/2006/relationships/image" Target="../media/image33.svg"/><Relationship Id="rId9" Type="http://schemas.openxmlformats.org/officeDocument/2006/relationships/image" Target="../media/image36.png"/><Relationship Id="rId14"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6.png"/><Relationship Id="rId7" Type="http://schemas.openxmlformats.org/officeDocument/2006/relationships/image" Target="../media/image26.png"/><Relationship Id="rId12" Type="http://schemas.openxmlformats.org/officeDocument/2006/relationships/image" Target="../media/image5.sv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45.svg"/><Relationship Id="rId11" Type="http://schemas.openxmlformats.org/officeDocument/2006/relationships/image" Target="../media/image4.png"/><Relationship Id="rId5" Type="http://schemas.openxmlformats.org/officeDocument/2006/relationships/image" Target="../media/image44.png"/><Relationship Id="rId10" Type="http://schemas.openxmlformats.org/officeDocument/2006/relationships/image" Target="../media/image47.svg"/><Relationship Id="rId4" Type="http://schemas.openxmlformats.org/officeDocument/2006/relationships/image" Target="../media/image7.svg"/><Relationship Id="rId9"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AZ-203.2</a:t>
            </a:r>
            <a:br>
              <a:rPr lang="en-US" dirty="0"/>
            </a:br>
            <a:r>
              <a:rPr lang="en-US" dirty="0"/>
              <a:t>Module 02: </a:t>
            </a:r>
            <a:r>
              <a:rPr lang="it-IT" dirty="0"/>
              <a:t>Create Azure App Service Mobile Apps</a:t>
            </a:r>
            <a:endParaRPr lang="en-US" dirty="0"/>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C9D9-A3C9-4D1A-9618-72C712943464}"/>
              </a:ext>
            </a:extLst>
          </p:cNvPr>
          <p:cNvSpPr>
            <a:spLocks noGrp="1"/>
          </p:cNvSpPr>
          <p:nvPr>
            <p:ph type="title"/>
          </p:nvPr>
        </p:nvSpPr>
        <p:spPr>
          <a:xfrm>
            <a:off x="585216" y="2534625"/>
            <a:ext cx="9144000" cy="997196"/>
          </a:xfrm>
        </p:spPr>
        <p:txBody>
          <a:bodyPr/>
          <a:lstStyle/>
          <a:p>
            <a:r>
              <a:rPr lang="en-US" dirty="0"/>
              <a:t>Demo: Using the Mobile App back-end server in an app</a:t>
            </a:r>
          </a:p>
        </p:txBody>
      </p:sp>
      <p:sp>
        <p:nvSpPr>
          <p:cNvPr id="4" name="Text Placeholder 3">
            <a:extLst>
              <a:ext uri="{FF2B5EF4-FFF2-40B4-BE49-F238E27FC236}">
                <a16:creationId xmlns:a16="http://schemas.microsoft.com/office/drawing/2014/main" id="{CAF3784E-971A-4F91-85A7-27DF3E4205C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5299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Enabling push notifications for your app</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DFF9-8D4D-4CAE-A784-D8FD77B3A78E}"/>
              </a:ext>
            </a:extLst>
          </p:cNvPr>
          <p:cNvSpPr>
            <a:spLocks noGrp="1"/>
          </p:cNvSpPr>
          <p:nvPr>
            <p:ph type="title"/>
          </p:nvPr>
        </p:nvSpPr>
        <p:spPr/>
        <p:txBody>
          <a:bodyPr/>
          <a:lstStyle/>
          <a:p>
            <a:r>
              <a:rPr lang="en-US" dirty="0"/>
              <a:t>Push notifications</a:t>
            </a:r>
          </a:p>
        </p:txBody>
      </p:sp>
      <p:sp>
        <p:nvSpPr>
          <p:cNvPr id="3" name="Text Placeholder 2">
            <a:extLst>
              <a:ext uri="{FF2B5EF4-FFF2-40B4-BE49-F238E27FC236}">
                <a16:creationId xmlns:a16="http://schemas.microsoft.com/office/drawing/2014/main" id="{C52A5A99-31DD-4838-80B1-1F56C3DC21EF}"/>
              </a:ext>
            </a:extLst>
          </p:cNvPr>
          <p:cNvSpPr>
            <a:spLocks noGrp="1"/>
          </p:cNvSpPr>
          <p:nvPr>
            <p:ph type="body" sz="quarter" idx="10"/>
          </p:nvPr>
        </p:nvSpPr>
        <p:spPr>
          <a:xfrm>
            <a:off x="584200" y="1435497"/>
            <a:ext cx="11018520" cy="3656386"/>
          </a:xfrm>
        </p:spPr>
        <p:txBody>
          <a:bodyPr/>
          <a:lstStyle/>
          <a:p>
            <a:r>
              <a:rPr lang="en-US" dirty="0">
                <a:latin typeface="+mn-lt"/>
              </a:rPr>
              <a:t>Each mobile device company delivers notifications through Platform Notification Systems (</a:t>
            </a:r>
            <a:r>
              <a:rPr lang="en-US" dirty="0" err="1">
                <a:latin typeface="+mn-lt"/>
              </a:rPr>
              <a:t>PNSes</a:t>
            </a:r>
            <a:r>
              <a:rPr lang="en-US" dirty="0">
                <a:latin typeface="+mn-lt"/>
              </a:rPr>
              <a:t>)</a:t>
            </a:r>
          </a:p>
          <a:p>
            <a:pPr lvl="1"/>
            <a:r>
              <a:rPr lang="en-US" dirty="0"/>
              <a:t>Infrastructure and usage is platform specific</a:t>
            </a:r>
          </a:p>
          <a:p>
            <a:pPr lvl="1"/>
            <a:r>
              <a:rPr lang="en-US" dirty="0"/>
              <a:t>No common interface between companies</a:t>
            </a:r>
          </a:p>
          <a:p>
            <a:r>
              <a:rPr lang="en-US" dirty="0">
                <a:latin typeface="+mn-lt"/>
              </a:rPr>
              <a:t>Typically, sending push notifications requires writing code three times:</a:t>
            </a:r>
          </a:p>
          <a:p>
            <a:pPr lvl="1"/>
            <a:r>
              <a:rPr lang="en-US" dirty="0"/>
              <a:t>Apple - 	Apple Push Notification System (APNS)</a:t>
            </a:r>
          </a:p>
          <a:p>
            <a:pPr lvl="1"/>
            <a:r>
              <a:rPr lang="en-US" dirty="0"/>
              <a:t>Google -	Firebase Cloud Messaging (FCM)</a:t>
            </a:r>
          </a:p>
          <a:p>
            <a:pPr lvl="1"/>
            <a:r>
              <a:rPr lang="en-US" dirty="0"/>
              <a:t>Microsoft -	Windows Notification Service (WNS)</a:t>
            </a:r>
          </a:p>
        </p:txBody>
      </p:sp>
    </p:spTree>
    <p:extLst>
      <p:ext uri="{BB962C8B-B14F-4D97-AF65-F5344CB8AC3E}">
        <p14:creationId xmlns:p14="http://schemas.microsoft.com/office/powerpoint/2010/main" val="13020087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Push notifications (continued)</a:t>
            </a:r>
          </a:p>
        </p:txBody>
      </p:sp>
      <p:grpSp>
        <p:nvGrpSpPr>
          <p:cNvPr id="2" name="Group 1" descr="This diagram describes the push notification process. It depicts a client app that wants to receive a notification contacting the corresponding PNS to retrieve a push handle, storing this handle in the backend, and then using the same handle to send a push notification to a specific client app through the PNS.">
            <a:extLst>
              <a:ext uri="{FF2B5EF4-FFF2-40B4-BE49-F238E27FC236}">
                <a16:creationId xmlns:a16="http://schemas.microsoft.com/office/drawing/2014/main" id="{78B7F876-8819-4603-A45F-81E84656C976}"/>
              </a:ext>
            </a:extLst>
          </p:cNvPr>
          <p:cNvGrpSpPr/>
          <p:nvPr/>
        </p:nvGrpSpPr>
        <p:grpSpPr>
          <a:xfrm>
            <a:off x="1759661" y="2106276"/>
            <a:ext cx="8100166" cy="3723596"/>
            <a:chOff x="1759661" y="2106276"/>
            <a:chExt cx="8100166" cy="3723596"/>
          </a:xfrm>
        </p:grpSpPr>
        <p:sp>
          <p:nvSpPr>
            <p:cNvPr id="11" name="TextBox 10">
              <a:extLst>
                <a:ext uri="{FF2B5EF4-FFF2-40B4-BE49-F238E27FC236}">
                  <a16:creationId xmlns:a16="http://schemas.microsoft.com/office/drawing/2014/main" id="{97051E4A-993D-4DDD-BA72-79406AA07955}"/>
                </a:ext>
              </a:extLst>
            </p:cNvPr>
            <p:cNvSpPr txBox="1"/>
            <p:nvPr/>
          </p:nvSpPr>
          <p:spPr>
            <a:xfrm>
              <a:off x="6265734" y="2224504"/>
              <a:ext cx="2232150" cy="307777"/>
            </a:xfrm>
            <a:prstGeom prst="rect">
              <a:avLst/>
            </a:prstGeom>
            <a:noFill/>
          </p:spPr>
          <p:txBody>
            <a:bodyPr wrap="none" lIns="0" tIns="0" rIns="0" bIns="0" rtlCol="0">
              <a:spAutoFit/>
            </a:bodyPr>
            <a:lstStyle/>
            <a:p>
              <a:pPr algn="l"/>
              <a:r>
                <a:rPr lang="en-IN" sz="2000" dirty="0">
                  <a:solidFill>
                    <a:srgbClr val="004B1C"/>
                  </a:solidFill>
                </a:rPr>
                <a:t>2. Store PNS handle</a:t>
              </a:r>
            </a:p>
          </p:txBody>
        </p:sp>
        <p:sp>
          <p:nvSpPr>
            <p:cNvPr id="12" name="TextBox 11">
              <a:extLst>
                <a:ext uri="{FF2B5EF4-FFF2-40B4-BE49-F238E27FC236}">
                  <a16:creationId xmlns:a16="http://schemas.microsoft.com/office/drawing/2014/main" id="{C594D60F-E2DA-4C1A-96CD-020417DD7E5C}"/>
                </a:ext>
              </a:extLst>
            </p:cNvPr>
            <p:cNvSpPr txBox="1"/>
            <p:nvPr/>
          </p:nvSpPr>
          <p:spPr>
            <a:xfrm>
              <a:off x="8518371" y="4262937"/>
              <a:ext cx="1267976" cy="271613"/>
            </a:xfrm>
            <a:prstGeom prst="rect">
              <a:avLst/>
            </a:prstGeom>
            <a:noFill/>
          </p:spPr>
          <p:txBody>
            <a:bodyPr wrap="none" lIns="0" tIns="0" rIns="0" bIns="0" rtlCol="0">
              <a:spAutoFit/>
            </a:bodyPr>
            <a:lstStyle/>
            <a:p>
              <a:r>
                <a:rPr lang="en-IN" dirty="0"/>
                <a:t>Mobile Apps</a:t>
              </a:r>
              <a:endParaRPr lang="en-IN" sz="2000" dirty="0">
                <a:gradFill>
                  <a:gsLst>
                    <a:gs pos="2917">
                      <a:schemeClr val="tx1"/>
                    </a:gs>
                    <a:gs pos="30000">
                      <a:schemeClr val="tx1"/>
                    </a:gs>
                  </a:gsLst>
                  <a:lin ang="5400000" scaled="0"/>
                </a:gradFill>
              </a:endParaRPr>
            </a:p>
          </p:txBody>
        </p:sp>
        <p:sp>
          <p:nvSpPr>
            <p:cNvPr id="13" name="TextBox 12">
              <a:extLst>
                <a:ext uri="{FF2B5EF4-FFF2-40B4-BE49-F238E27FC236}">
                  <a16:creationId xmlns:a16="http://schemas.microsoft.com/office/drawing/2014/main" id="{8E4D40D6-9A59-4333-9416-538CD1A1D3FB}"/>
                </a:ext>
              </a:extLst>
            </p:cNvPr>
            <p:cNvSpPr txBox="1"/>
            <p:nvPr/>
          </p:nvSpPr>
          <p:spPr>
            <a:xfrm>
              <a:off x="6034419" y="4652489"/>
              <a:ext cx="2184893" cy="307777"/>
            </a:xfrm>
            <a:prstGeom prst="rect">
              <a:avLst/>
            </a:prstGeom>
            <a:noFill/>
          </p:spPr>
          <p:txBody>
            <a:bodyPr wrap="none" lIns="0" tIns="0" rIns="0" bIns="0" rtlCol="0">
              <a:spAutoFit/>
            </a:bodyPr>
            <a:lstStyle/>
            <a:p>
              <a:pPr algn="l"/>
              <a:r>
                <a:rPr lang="en-IN" sz="2000" dirty="0">
                  <a:solidFill>
                    <a:srgbClr val="D73B02"/>
                  </a:solidFill>
                </a:rPr>
                <a:t>3. Send notification</a:t>
              </a:r>
            </a:p>
          </p:txBody>
        </p:sp>
        <p:sp>
          <p:nvSpPr>
            <p:cNvPr id="15" name="TextBox 14">
              <a:extLst>
                <a:ext uri="{FF2B5EF4-FFF2-40B4-BE49-F238E27FC236}">
                  <a16:creationId xmlns:a16="http://schemas.microsoft.com/office/drawing/2014/main" id="{8B6E8FE7-6855-4C2A-AAE3-173E17BB9145}"/>
                </a:ext>
              </a:extLst>
            </p:cNvPr>
            <p:cNvSpPr txBox="1"/>
            <p:nvPr/>
          </p:nvSpPr>
          <p:spPr>
            <a:xfrm>
              <a:off x="1759661" y="3466300"/>
              <a:ext cx="2559419"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1. Retrieve PNS handle</a:t>
              </a:r>
            </a:p>
          </p:txBody>
        </p:sp>
        <p:sp>
          <p:nvSpPr>
            <p:cNvPr id="16" name="TextBox 15">
              <a:extLst>
                <a:ext uri="{FF2B5EF4-FFF2-40B4-BE49-F238E27FC236}">
                  <a16:creationId xmlns:a16="http://schemas.microsoft.com/office/drawing/2014/main" id="{1D680F06-8652-4B65-BD93-04180F3EB86D}"/>
                </a:ext>
              </a:extLst>
            </p:cNvPr>
            <p:cNvSpPr txBox="1"/>
            <p:nvPr/>
          </p:nvSpPr>
          <p:spPr>
            <a:xfrm>
              <a:off x="5169376" y="3479315"/>
              <a:ext cx="1932837" cy="307777"/>
            </a:xfrm>
            <a:prstGeom prst="rect">
              <a:avLst/>
            </a:prstGeom>
            <a:noFill/>
          </p:spPr>
          <p:txBody>
            <a:bodyPr wrap="none" lIns="0" tIns="0" rIns="0" bIns="0" rtlCol="0">
              <a:spAutoFit/>
            </a:bodyPr>
            <a:lstStyle/>
            <a:p>
              <a:pPr algn="l"/>
              <a:r>
                <a:rPr lang="en-IN" sz="2000" dirty="0">
                  <a:solidFill>
                    <a:srgbClr val="A80000"/>
                  </a:solidFill>
                </a:rPr>
                <a:t>4. Send to device</a:t>
              </a:r>
            </a:p>
          </p:txBody>
        </p:sp>
        <p:sp>
          <p:nvSpPr>
            <p:cNvPr id="17" name="TextBox 16">
              <a:extLst>
                <a:ext uri="{FF2B5EF4-FFF2-40B4-BE49-F238E27FC236}">
                  <a16:creationId xmlns:a16="http://schemas.microsoft.com/office/drawing/2014/main" id="{7432A3BA-84AD-4079-B3EA-B9E7FDCF1262}"/>
                </a:ext>
              </a:extLst>
            </p:cNvPr>
            <p:cNvSpPr txBox="1"/>
            <p:nvPr/>
          </p:nvSpPr>
          <p:spPr>
            <a:xfrm>
              <a:off x="3186718" y="5552873"/>
              <a:ext cx="2913426"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rPr>
                <a:t>Platform Notification Service</a:t>
              </a:r>
            </a:p>
          </p:txBody>
        </p:sp>
        <p:pic>
          <p:nvPicPr>
            <p:cNvPr id="19" name="Graphic 18">
              <a:extLst>
                <a:ext uri="{FF2B5EF4-FFF2-40B4-BE49-F238E27FC236}">
                  <a16:creationId xmlns:a16="http://schemas.microsoft.com/office/drawing/2014/main" id="{F82D8BBB-C861-467B-9384-70D993D3FBD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5765" t="31688" r="25420" b="30755"/>
            <a:stretch/>
          </p:blipFill>
          <p:spPr>
            <a:xfrm>
              <a:off x="4005193" y="2106276"/>
              <a:ext cx="1366838" cy="1051595"/>
            </a:xfrm>
            <a:prstGeom prst="rect">
              <a:avLst/>
            </a:prstGeom>
          </p:spPr>
        </p:pic>
        <p:cxnSp>
          <p:nvCxnSpPr>
            <p:cNvPr id="21" name="Straight Arrow Connector 20">
              <a:extLst>
                <a:ext uri="{FF2B5EF4-FFF2-40B4-BE49-F238E27FC236}">
                  <a16:creationId xmlns:a16="http://schemas.microsoft.com/office/drawing/2014/main" id="{B8E66490-AA9E-481E-AFAF-7FF241B8F21D}"/>
                </a:ext>
              </a:extLst>
            </p:cNvPr>
            <p:cNvCxnSpPr/>
            <p:nvPr/>
          </p:nvCxnSpPr>
          <p:spPr>
            <a:xfrm>
              <a:off x="5495925" y="2461155"/>
              <a:ext cx="2631620" cy="882120"/>
            </a:xfrm>
            <a:prstGeom prst="straightConnector1">
              <a:avLst/>
            </a:prstGeom>
            <a:ln w="38100">
              <a:solidFill>
                <a:srgbClr val="004B1C"/>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0EFB668-A11F-4A85-B6BF-5FFEB68F86E3}"/>
                </a:ext>
              </a:extLst>
            </p:cNvPr>
            <p:cNvCxnSpPr>
              <a:cxnSpLocks/>
            </p:cNvCxnSpPr>
            <p:nvPr/>
          </p:nvCxnSpPr>
          <p:spPr>
            <a:xfrm flipH="1">
              <a:off x="5324063" y="3774077"/>
              <a:ext cx="2779590" cy="103230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6B4C280-02DA-4643-8A45-D71272C4AFB6}"/>
                </a:ext>
              </a:extLst>
            </p:cNvPr>
            <p:cNvCxnSpPr>
              <a:cxnSpLocks/>
            </p:cNvCxnSpPr>
            <p:nvPr/>
          </p:nvCxnSpPr>
          <p:spPr>
            <a:xfrm flipV="1">
              <a:off x="4907502" y="3213060"/>
              <a:ext cx="0" cy="1060674"/>
            </a:xfrm>
            <a:prstGeom prst="straightConnector1">
              <a:avLst/>
            </a:prstGeom>
            <a:ln w="38100">
              <a:solidFill>
                <a:srgbClr val="A8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38EE95-7A4D-4C6F-8378-03606F497D9D}"/>
                </a:ext>
              </a:extLst>
            </p:cNvPr>
            <p:cNvCxnSpPr>
              <a:cxnSpLocks/>
            </p:cNvCxnSpPr>
            <p:nvPr/>
          </p:nvCxnSpPr>
          <p:spPr>
            <a:xfrm flipV="1">
              <a:off x="4696453" y="3231444"/>
              <a:ext cx="0" cy="1060674"/>
            </a:xfrm>
            <a:prstGeom prst="straightConnector1">
              <a:avLst/>
            </a:prstGeom>
            <a:ln w="38100">
              <a:solidFill>
                <a:srgbClr val="50505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005CE1A-30A2-40F0-B173-873AC3E7189B}"/>
                </a:ext>
              </a:extLst>
            </p:cNvPr>
            <p:cNvCxnSpPr>
              <a:cxnSpLocks/>
            </p:cNvCxnSpPr>
            <p:nvPr/>
          </p:nvCxnSpPr>
          <p:spPr>
            <a:xfrm>
              <a:off x="4514337" y="3254613"/>
              <a:ext cx="0" cy="1060674"/>
            </a:xfrm>
            <a:prstGeom prst="straightConnector1">
              <a:avLst/>
            </a:prstGeom>
            <a:ln w="38100">
              <a:solidFill>
                <a:srgbClr val="505050"/>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id="{D2999CF9-47FA-434D-9679-6B5E4DCD2F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45575" y="4446557"/>
              <a:ext cx="995712" cy="995712"/>
            </a:xfrm>
            <a:prstGeom prst="rect">
              <a:avLst/>
            </a:prstGeom>
          </p:spPr>
        </p:pic>
        <p:pic>
          <p:nvPicPr>
            <p:cNvPr id="30" name="Picture 29">
              <a:extLst>
                <a:ext uri="{FF2B5EF4-FFF2-40B4-BE49-F238E27FC236}">
                  <a16:creationId xmlns:a16="http://schemas.microsoft.com/office/drawing/2014/main" id="{DE49A148-A6C8-4756-801A-EDE8FB29940C}"/>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385302" y="2622230"/>
              <a:ext cx="1474525" cy="1474525"/>
            </a:xfrm>
            <a:prstGeom prst="rect">
              <a:avLst/>
            </a:prstGeom>
          </p:spPr>
        </p:pic>
      </p:grpSp>
    </p:spTree>
    <p:extLst>
      <p:ext uri="{BB962C8B-B14F-4D97-AF65-F5344CB8AC3E}">
        <p14:creationId xmlns:p14="http://schemas.microsoft.com/office/powerpoint/2010/main" val="29548950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8F2C-1E3F-4824-84CF-82914BE21EEB}"/>
              </a:ext>
            </a:extLst>
          </p:cNvPr>
          <p:cNvSpPr>
            <a:spLocks noGrp="1"/>
          </p:cNvSpPr>
          <p:nvPr>
            <p:ph type="title"/>
          </p:nvPr>
        </p:nvSpPr>
        <p:spPr/>
        <p:txBody>
          <a:bodyPr/>
          <a:lstStyle/>
          <a:p>
            <a:r>
              <a:rPr lang="en-US" dirty="0"/>
              <a:t>Configure a Notification Hub</a:t>
            </a:r>
          </a:p>
        </p:txBody>
      </p:sp>
      <p:pic>
        <p:nvPicPr>
          <p:cNvPr id="5" name="Picture 4" descr="Azure Portal journey used to configure a connection from a Mobile App to a newly created Notification Hub">
            <a:extLst>
              <a:ext uri="{FF2B5EF4-FFF2-40B4-BE49-F238E27FC236}">
                <a16:creationId xmlns:a16="http://schemas.microsoft.com/office/drawing/2014/main" id="{AC836877-F8D9-4433-973D-DE966C21750D}"/>
              </a:ext>
            </a:extLst>
          </p:cNvPr>
          <p:cNvPicPr>
            <a:picLocks noChangeAspect="1"/>
          </p:cNvPicPr>
          <p:nvPr/>
        </p:nvPicPr>
        <p:blipFill>
          <a:blip r:embed="rId3"/>
          <a:stretch>
            <a:fillRect/>
          </a:stretch>
        </p:blipFill>
        <p:spPr>
          <a:xfrm>
            <a:off x="1137684" y="1201638"/>
            <a:ext cx="9916632" cy="5067400"/>
          </a:xfrm>
          <a:prstGeom prst="rect">
            <a:avLst/>
          </a:prstGeom>
        </p:spPr>
      </p:pic>
    </p:spTree>
    <p:extLst>
      <p:ext uri="{BB962C8B-B14F-4D97-AF65-F5344CB8AC3E}">
        <p14:creationId xmlns:p14="http://schemas.microsoft.com/office/powerpoint/2010/main" val="38258621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3438-DD6A-4E11-9C69-83903741D769}"/>
              </a:ext>
            </a:extLst>
          </p:cNvPr>
          <p:cNvSpPr>
            <a:spLocks noGrp="1"/>
          </p:cNvSpPr>
          <p:nvPr>
            <p:ph type="title"/>
          </p:nvPr>
        </p:nvSpPr>
        <p:spPr/>
        <p:txBody>
          <a:bodyPr/>
          <a:lstStyle/>
          <a:p>
            <a:r>
              <a:rPr lang="en-US" dirty="0"/>
              <a:t>Register your app for push notifications</a:t>
            </a:r>
          </a:p>
        </p:txBody>
      </p:sp>
      <p:pic>
        <p:nvPicPr>
          <p:cNvPr id="5" name="Picture 4" descr="Context menu for a Visual Studio UWP project highlighting the &quot;Associate App with the Store&quot; option.">
            <a:extLst>
              <a:ext uri="{FF2B5EF4-FFF2-40B4-BE49-F238E27FC236}">
                <a16:creationId xmlns:a16="http://schemas.microsoft.com/office/drawing/2014/main" id="{B9DC8B6D-ED57-4657-B9EE-DFBA799CE250}"/>
              </a:ext>
            </a:extLst>
          </p:cNvPr>
          <p:cNvPicPr>
            <a:picLocks noChangeAspect="1"/>
          </p:cNvPicPr>
          <p:nvPr/>
        </p:nvPicPr>
        <p:blipFill rotWithShape="1">
          <a:blip r:embed="rId3"/>
          <a:srcRect t="19996"/>
          <a:stretch/>
        </p:blipFill>
        <p:spPr>
          <a:xfrm>
            <a:off x="2853143" y="1714499"/>
            <a:ext cx="6485714" cy="4571643"/>
          </a:xfrm>
          <a:prstGeom prst="rect">
            <a:avLst/>
          </a:prstGeom>
        </p:spPr>
      </p:pic>
    </p:spTree>
    <p:extLst>
      <p:ext uri="{BB962C8B-B14F-4D97-AF65-F5344CB8AC3E}">
        <p14:creationId xmlns:p14="http://schemas.microsoft.com/office/powerpoint/2010/main" val="29568515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CAF7-3D51-4BB1-AC72-95F6A2239AD8}"/>
              </a:ext>
            </a:extLst>
          </p:cNvPr>
          <p:cNvSpPr>
            <a:spLocks noGrp="1"/>
          </p:cNvSpPr>
          <p:nvPr>
            <p:ph type="title"/>
          </p:nvPr>
        </p:nvSpPr>
        <p:spPr/>
        <p:txBody>
          <a:bodyPr/>
          <a:lstStyle/>
          <a:p>
            <a:r>
              <a:rPr lang="en-US" dirty="0"/>
              <a:t>Configure the backend to send push notifications</a:t>
            </a:r>
          </a:p>
        </p:txBody>
      </p:sp>
      <p:pic>
        <p:nvPicPr>
          <p:cNvPr id="7" name="Picture 6" descr="Screenshot of using the Settings section of the Mobile App blade to configure the credentials required for various Push notification services in Notification Hubs.">
            <a:extLst>
              <a:ext uri="{FF2B5EF4-FFF2-40B4-BE49-F238E27FC236}">
                <a16:creationId xmlns:a16="http://schemas.microsoft.com/office/drawing/2014/main" id="{FCADFB6C-08E5-4609-8405-64305C9DE67B}"/>
              </a:ext>
            </a:extLst>
          </p:cNvPr>
          <p:cNvPicPr>
            <a:picLocks noChangeAspect="1"/>
          </p:cNvPicPr>
          <p:nvPr/>
        </p:nvPicPr>
        <p:blipFill rotWithShape="1">
          <a:blip r:embed="rId3"/>
          <a:srcRect l="289" t="289" r="835" b="835"/>
          <a:stretch/>
        </p:blipFill>
        <p:spPr>
          <a:xfrm>
            <a:off x="1834017" y="1692613"/>
            <a:ext cx="8477302" cy="4332844"/>
          </a:xfrm>
          <a:prstGeom prst="rect">
            <a:avLst/>
          </a:prstGeom>
        </p:spPr>
      </p:pic>
    </p:spTree>
    <p:extLst>
      <p:ext uri="{BB962C8B-B14F-4D97-AF65-F5344CB8AC3E}">
        <p14:creationId xmlns:p14="http://schemas.microsoft.com/office/powerpoint/2010/main" val="29833063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F8E8-8D83-43A6-A742-D9AE31074B12}"/>
              </a:ext>
            </a:extLst>
          </p:cNvPr>
          <p:cNvSpPr>
            <a:spLocks noGrp="1"/>
          </p:cNvSpPr>
          <p:nvPr>
            <p:ph type="title"/>
          </p:nvPr>
        </p:nvSpPr>
        <p:spPr/>
        <p:txBody>
          <a:bodyPr/>
          <a:lstStyle/>
          <a:p>
            <a:r>
              <a:rPr lang="en-US" dirty="0"/>
              <a:t>Update the server to send push notifications</a:t>
            </a:r>
          </a:p>
        </p:txBody>
      </p:sp>
      <p:sp>
        <p:nvSpPr>
          <p:cNvPr id="4" name="Text Placeholder 3">
            <a:extLst>
              <a:ext uri="{FF2B5EF4-FFF2-40B4-BE49-F238E27FC236}">
                <a16:creationId xmlns:a16="http://schemas.microsoft.com/office/drawing/2014/main" id="{70D351BF-0CFD-40E4-A9E5-B0078042EF31}"/>
              </a:ext>
            </a:extLst>
          </p:cNvPr>
          <p:cNvSpPr>
            <a:spLocks noGrp="1"/>
          </p:cNvSpPr>
          <p:nvPr>
            <p:ph type="body" sz="quarter" idx="10"/>
          </p:nvPr>
        </p:nvSpPr>
        <p:spPr>
          <a:xfrm>
            <a:off x="588263" y="1436688"/>
            <a:ext cx="11018520" cy="3379387"/>
          </a:xfrm>
        </p:spPr>
        <p:txBody>
          <a:bodyPr/>
          <a:lstStyle/>
          <a:p>
            <a:r>
              <a:rPr lang="en-US" sz="1800" dirty="0" err="1">
                <a:solidFill>
                  <a:srgbClr val="267F99"/>
                </a:solidFill>
              </a:rPr>
              <a:t>HttpConfiguration</a:t>
            </a:r>
            <a:r>
              <a:rPr lang="en-US" sz="1800" dirty="0">
                <a:solidFill>
                  <a:srgbClr val="000000"/>
                </a:solidFill>
              </a:rPr>
              <a:t> </a:t>
            </a:r>
            <a:r>
              <a:rPr lang="en-US" sz="1800" dirty="0">
                <a:solidFill>
                  <a:srgbClr val="001080"/>
                </a:solidFill>
              </a:rPr>
              <a:t>config</a:t>
            </a:r>
            <a:r>
              <a:rPr lang="en-US" sz="1800" dirty="0">
                <a:solidFill>
                  <a:srgbClr val="000000"/>
                </a:solidFill>
              </a:rPr>
              <a:t> = </a:t>
            </a:r>
            <a:r>
              <a:rPr lang="en-US" sz="1800" dirty="0" err="1">
                <a:solidFill>
                  <a:srgbClr val="0000FF"/>
                </a:solidFill>
              </a:rPr>
              <a:t>this</a:t>
            </a:r>
            <a:r>
              <a:rPr lang="en-US" sz="1800" dirty="0" err="1">
                <a:solidFill>
                  <a:srgbClr val="000000"/>
                </a:solidFill>
              </a:rPr>
              <a:t>.</a:t>
            </a:r>
            <a:r>
              <a:rPr lang="en-US" sz="1800" dirty="0" err="1">
                <a:solidFill>
                  <a:srgbClr val="001080"/>
                </a:solidFill>
              </a:rPr>
              <a:t>Configuration</a:t>
            </a:r>
            <a:r>
              <a:rPr lang="en-US" sz="1800" dirty="0">
                <a:solidFill>
                  <a:srgbClr val="000000"/>
                </a:solidFill>
              </a:rPr>
              <a:t>;</a:t>
            </a:r>
          </a:p>
          <a:p>
            <a:r>
              <a:rPr lang="en-US" sz="1800" dirty="0" err="1">
                <a:solidFill>
                  <a:srgbClr val="267F99"/>
                </a:solidFill>
              </a:rPr>
              <a:t>MobileAppSettingsDictionary</a:t>
            </a:r>
            <a:r>
              <a:rPr lang="en-US" sz="1800" dirty="0">
                <a:solidFill>
                  <a:srgbClr val="000000"/>
                </a:solidFill>
              </a:rPr>
              <a:t> </a:t>
            </a:r>
            <a:r>
              <a:rPr lang="en-US" sz="1800" dirty="0">
                <a:solidFill>
                  <a:srgbClr val="001080"/>
                </a:solidFill>
              </a:rPr>
              <a:t>settings</a:t>
            </a:r>
            <a:r>
              <a:rPr lang="en-US" sz="1800" dirty="0">
                <a:solidFill>
                  <a:srgbClr val="000000"/>
                </a:solidFill>
              </a:rPr>
              <a:t> =</a:t>
            </a:r>
          </a:p>
          <a:p>
            <a:r>
              <a:rPr lang="en-US" sz="1800" dirty="0">
                <a:solidFill>
                  <a:srgbClr val="000000"/>
                </a:solidFill>
              </a:rPr>
              <a:t>    </a:t>
            </a:r>
            <a:r>
              <a:rPr lang="en-US" sz="1800" dirty="0" err="1">
                <a:solidFill>
                  <a:srgbClr val="0000FF"/>
                </a:solidFill>
              </a:rPr>
              <a:t>this</a:t>
            </a:r>
            <a:r>
              <a:rPr lang="en-US" sz="1800" dirty="0" err="1">
                <a:solidFill>
                  <a:srgbClr val="000000"/>
                </a:solidFill>
              </a:rPr>
              <a:t>.</a:t>
            </a:r>
            <a:r>
              <a:rPr lang="en-US" sz="1800" dirty="0" err="1">
                <a:solidFill>
                  <a:srgbClr val="001080"/>
                </a:solidFill>
              </a:rPr>
              <a:t>Configuration</a:t>
            </a:r>
            <a:r>
              <a:rPr lang="en-US" sz="1800" dirty="0" err="1">
                <a:solidFill>
                  <a:srgbClr val="000000"/>
                </a:solidFill>
              </a:rPr>
              <a:t>.</a:t>
            </a:r>
            <a:r>
              <a:rPr lang="en-US" sz="1800" dirty="0" err="1">
                <a:solidFill>
                  <a:srgbClr val="795E26"/>
                </a:solidFill>
              </a:rPr>
              <a:t>GetMobileAppSettingsProvider</a:t>
            </a:r>
            <a:r>
              <a:rPr lang="en-US" sz="1800" dirty="0">
                <a:solidFill>
                  <a:srgbClr val="000000"/>
                </a:solidFill>
              </a:rPr>
              <a:t>().</a:t>
            </a:r>
            <a:r>
              <a:rPr lang="en-US" sz="1800" dirty="0" err="1">
                <a:solidFill>
                  <a:srgbClr val="795E26"/>
                </a:solidFill>
              </a:rPr>
              <a:t>GetMobileAppSettings</a:t>
            </a:r>
            <a:r>
              <a:rPr lang="en-US" sz="1800" dirty="0">
                <a:solidFill>
                  <a:srgbClr val="000000"/>
                </a:solidFill>
              </a:rPr>
              <a:t>();</a:t>
            </a:r>
          </a:p>
          <a:p>
            <a:br>
              <a:rPr lang="en-US" sz="1800" dirty="0">
                <a:solidFill>
                  <a:srgbClr val="000000"/>
                </a:solidFill>
              </a:rPr>
            </a:br>
            <a:r>
              <a:rPr lang="en-US" sz="1800" dirty="0" err="1">
                <a:solidFill>
                  <a:srgbClr val="267F99"/>
                </a:solidFill>
              </a:rPr>
              <a:t>NotificationHubClient</a:t>
            </a:r>
            <a:r>
              <a:rPr lang="en-US" sz="1800" dirty="0">
                <a:solidFill>
                  <a:srgbClr val="000000"/>
                </a:solidFill>
              </a:rPr>
              <a:t> </a:t>
            </a:r>
            <a:r>
              <a:rPr lang="en-US" sz="1800" dirty="0">
                <a:solidFill>
                  <a:srgbClr val="001080"/>
                </a:solidFill>
              </a:rPr>
              <a:t>hub</a:t>
            </a:r>
            <a:r>
              <a:rPr lang="en-US" sz="1800" dirty="0">
                <a:solidFill>
                  <a:srgbClr val="000000"/>
                </a:solidFill>
              </a:rPr>
              <a:t> = </a:t>
            </a:r>
            <a:r>
              <a:rPr lang="en-US" sz="1800" dirty="0" err="1">
                <a:solidFill>
                  <a:srgbClr val="001080"/>
                </a:solidFill>
              </a:rPr>
              <a:t>NotificationHubClient</a:t>
            </a:r>
            <a:endParaRPr lang="en-US" sz="1800" dirty="0">
              <a:solidFill>
                <a:srgbClr val="000000"/>
              </a:solidFill>
            </a:endParaRPr>
          </a:p>
          <a:p>
            <a:r>
              <a:rPr lang="en-US" sz="1800" dirty="0">
                <a:solidFill>
                  <a:srgbClr val="000000"/>
                </a:solidFill>
              </a:rPr>
              <a:t>    .</a:t>
            </a:r>
            <a:r>
              <a:rPr lang="en-US" sz="1800" dirty="0" err="1">
                <a:solidFill>
                  <a:srgbClr val="795E26"/>
                </a:solidFill>
              </a:rPr>
              <a:t>CreateClientFromConnectionString</a:t>
            </a:r>
            <a:r>
              <a:rPr lang="en-US" sz="1800" dirty="0">
                <a:solidFill>
                  <a:srgbClr val="000000"/>
                </a:solidFill>
              </a:rPr>
              <a:t>(</a:t>
            </a:r>
            <a:r>
              <a:rPr lang="en-US" sz="1800" dirty="0" err="1">
                <a:solidFill>
                  <a:srgbClr val="001080"/>
                </a:solidFill>
              </a:rPr>
              <a:t>notificationHubConnection</a:t>
            </a:r>
            <a:r>
              <a:rPr lang="en-US" sz="1800" dirty="0">
                <a:solidFill>
                  <a:srgbClr val="000000"/>
                </a:solidFill>
              </a:rPr>
              <a:t>, </a:t>
            </a:r>
            <a:r>
              <a:rPr lang="en-US" sz="1800" dirty="0" err="1">
                <a:solidFill>
                  <a:srgbClr val="001080"/>
                </a:solidFill>
              </a:rPr>
              <a:t>notificationHubName</a:t>
            </a:r>
            <a:r>
              <a:rPr lang="en-US" sz="1800" dirty="0">
                <a:solidFill>
                  <a:srgbClr val="000000"/>
                </a:solidFill>
              </a:rPr>
              <a:t>);</a:t>
            </a:r>
          </a:p>
          <a:p>
            <a:br>
              <a:rPr lang="en-US" sz="1800" dirty="0">
                <a:solidFill>
                  <a:srgbClr val="000000"/>
                </a:solidFill>
              </a:rPr>
            </a:br>
            <a:r>
              <a:rPr lang="en-US" sz="1800" dirty="0">
                <a:solidFill>
                  <a:srgbClr val="0000FF"/>
                </a:solidFill>
              </a:rPr>
              <a:t>var</a:t>
            </a:r>
            <a:r>
              <a:rPr lang="en-US" sz="1800" dirty="0">
                <a:solidFill>
                  <a:srgbClr val="000000"/>
                </a:solidFill>
              </a:rPr>
              <a:t> </a:t>
            </a:r>
            <a:r>
              <a:rPr lang="en-US" sz="1800" dirty="0" err="1">
                <a:solidFill>
                  <a:srgbClr val="001080"/>
                </a:solidFill>
              </a:rPr>
              <a:t>windowsToastPayload</a:t>
            </a:r>
            <a:r>
              <a:rPr lang="en-US" sz="1800" dirty="0">
                <a:solidFill>
                  <a:srgbClr val="000000"/>
                </a:solidFill>
              </a:rPr>
              <a:t> = </a:t>
            </a:r>
            <a:r>
              <a:rPr lang="en-US" sz="1800" dirty="0">
                <a:solidFill>
                  <a:srgbClr val="A31515"/>
                </a:solidFill>
              </a:rPr>
              <a:t>@"&lt;toast&gt;&lt;visual&gt;&lt;binding template=</a:t>
            </a:r>
            <a:r>
              <a:rPr lang="en-US" sz="1800" dirty="0">
                <a:solidFill>
                  <a:srgbClr val="FF0000"/>
                </a:solidFill>
              </a:rPr>
              <a:t>""</a:t>
            </a:r>
            <a:r>
              <a:rPr lang="en-US" sz="1800" dirty="0">
                <a:solidFill>
                  <a:srgbClr val="A31515"/>
                </a:solidFill>
              </a:rPr>
              <a:t>ToastText01</a:t>
            </a:r>
            <a:r>
              <a:rPr lang="en-US" sz="1800" dirty="0">
                <a:solidFill>
                  <a:srgbClr val="FF0000"/>
                </a:solidFill>
              </a:rPr>
              <a:t>""</a:t>
            </a:r>
            <a:r>
              <a:rPr lang="en-US" sz="1800" dirty="0">
                <a:solidFill>
                  <a:srgbClr val="A31515"/>
                </a:solidFill>
              </a:rPr>
              <a:t>&gt;&lt;text id=</a:t>
            </a:r>
            <a:r>
              <a:rPr lang="en-US" sz="1800" dirty="0">
                <a:solidFill>
                  <a:srgbClr val="FF0000"/>
                </a:solidFill>
              </a:rPr>
              <a:t>""</a:t>
            </a:r>
            <a:r>
              <a:rPr lang="en-US" sz="1800" dirty="0">
                <a:solidFill>
                  <a:srgbClr val="A31515"/>
                </a:solidFill>
              </a:rPr>
              <a:t>1</a:t>
            </a:r>
            <a:r>
              <a:rPr lang="en-US" sz="1800" dirty="0">
                <a:solidFill>
                  <a:srgbClr val="FF0000"/>
                </a:solidFill>
              </a:rPr>
              <a:t>""</a:t>
            </a:r>
            <a:r>
              <a:rPr lang="en-US" sz="1800" dirty="0">
                <a:solidFill>
                  <a:srgbClr val="A31515"/>
                </a:solidFill>
              </a:rPr>
              <a:t>&gt;"</a:t>
            </a:r>
            <a:r>
              <a:rPr lang="en-US" sz="1800" dirty="0">
                <a:solidFill>
                  <a:srgbClr val="000000"/>
                </a:solidFill>
              </a:rPr>
              <a:t> + </a:t>
            </a:r>
            <a:r>
              <a:rPr lang="en-US" sz="1800" dirty="0" err="1">
                <a:solidFill>
                  <a:srgbClr val="001080"/>
                </a:solidFill>
              </a:rPr>
              <a:t>item</a:t>
            </a:r>
            <a:r>
              <a:rPr lang="en-US" sz="1800" dirty="0" err="1">
                <a:solidFill>
                  <a:srgbClr val="000000"/>
                </a:solidFill>
              </a:rPr>
              <a:t>.</a:t>
            </a:r>
            <a:r>
              <a:rPr lang="en-US" sz="1800" dirty="0" err="1">
                <a:solidFill>
                  <a:srgbClr val="001080"/>
                </a:solidFill>
              </a:rPr>
              <a:t>Text</a:t>
            </a:r>
            <a:r>
              <a:rPr lang="en-US" sz="1800" dirty="0">
                <a:solidFill>
                  <a:srgbClr val="000000"/>
                </a:solidFill>
              </a:rPr>
              <a:t> + </a:t>
            </a:r>
            <a:r>
              <a:rPr lang="en-US" sz="1800" dirty="0">
                <a:solidFill>
                  <a:srgbClr val="A31515"/>
                </a:solidFill>
              </a:rPr>
              <a:t>@"&lt;/text&gt;&lt;/binding&gt;&lt;/visual&gt;&lt;/toast&gt;"</a:t>
            </a:r>
            <a:r>
              <a:rPr lang="en-US" sz="1800" dirty="0">
                <a:solidFill>
                  <a:srgbClr val="000000"/>
                </a:solidFill>
              </a:rPr>
              <a:t>;</a:t>
            </a:r>
          </a:p>
          <a:p>
            <a:br>
              <a:rPr lang="en-US" sz="1800" dirty="0">
                <a:solidFill>
                  <a:srgbClr val="000000"/>
                </a:solidFill>
              </a:rPr>
            </a:br>
            <a:r>
              <a:rPr lang="en-US" sz="1800" dirty="0">
                <a:solidFill>
                  <a:srgbClr val="267F99"/>
                </a:solidFill>
              </a:rPr>
              <a:t>await</a:t>
            </a:r>
            <a:r>
              <a:rPr lang="en-US" sz="1800" dirty="0">
                <a:solidFill>
                  <a:srgbClr val="000000"/>
                </a:solidFill>
              </a:rPr>
              <a:t> </a:t>
            </a:r>
            <a:r>
              <a:rPr lang="en-US" sz="1800" dirty="0" err="1">
                <a:solidFill>
                  <a:srgbClr val="267F99"/>
                </a:solidFill>
              </a:rPr>
              <a:t>hub</a:t>
            </a:r>
            <a:r>
              <a:rPr lang="en-US" sz="1800" dirty="0" err="1">
                <a:solidFill>
                  <a:srgbClr val="000000"/>
                </a:solidFill>
              </a:rPr>
              <a:t>.</a:t>
            </a:r>
            <a:r>
              <a:rPr lang="en-US" sz="1800" dirty="0" err="1">
                <a:solidFill>
                  <a:srgbClr val="795E26"/>
                </a:solidFill>
              </a:rPr>
              <a:t>SendWindowsNativeNotificationAsync</a:t>
            </a:r>
            <a:r>
              <a:rPr lang="en-US" sz="1800" dirty="0">
                <a:solidFill>
                  <a:srgbClr val="000000"/>
                </a:solidFill>
              </a:rPr>
              <a:t>(</a:t>
            </a:r>
            <a:r>
              <a:rPr lang="en-US" sz="1800" dirty="0" err="1">
                <a:solidFill>
                  <a:srgbClr val="000000"/>
                </a:solidFill>
              </a:rPr>
              <a:t>windowsToastPayload</a:t>
            </a:r>
            <a:r>
              <a:rPr lang="en-US" sz="1800" dirty="0">
                <a:solidFill>
                  <a:srgbClr val="000000"/>
                </a:solidFill>
              </a:rPr>
              <a:t>);</a:t>
            </a:r>
          </a:p>
        </p:txBody>
      </p:sp>
    </p:spTree>
    <p:extLst>
      <p:ext uri="{BB962C8B-B14F-4D97-AF65-F5344CB8AC3E}">
        <p14:creationId xmlns:p14="http://schemas.microsoft.com/office/powerpoint/2010/main" val="27928707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8638-FFBB-43CC-A600-949C80FD26D3}"/>
              </a:ext>
            </a:extLst>
          </p:cNvPr>
          <p:cNvSpPr>
            <a:spLocks noGrp="1"/>
          </p:cNvSpPr>
          <p:nvPr>
            <p:ph type="title"/>
          </p:nvPr>
        </p:nvSpPr>
        <p:spPr/>
        <p:txBody>
          <a:bodyPr/>
          <a:lstStyle/>
          <a:p>
            <a:r>
              <a:rPr lang="en-US" dirty="0"/>
              <a:t>Add push notifications to your app</a:t>
            </a:r>
          </a:p>
        </p:txBody>
      </p:sp>
      <p:sp>
        <p:nvSpPr>
          <p:cNvPr id="4" name="Text Placeholder 3">
            <a:extLst>
              <a:ext uri="{FF2B5EF4-FFF2-40B4-BE49-F238E27FC236}">
                <a16:creationId xmlns:a16="http://schemas.microsoft.com/office/drawing/2014/main" id="{91DD2DFB-8B76-4FCD-8DF8-3FE8A705F8E7}"/>
              </a:ext>
            </a:extLst>
          </p:cNvPr>
          <p:cNvSpPr>
            <a:spLocks noGrp="1"/>
          </p:cNvSpPr>
          <p:nvPr>
            <p:ph type="body" sz="quarter" idx="10"/>
          </p:nvPr>
        </p:nvSpPr>
        <p:spPr>
          <a:xfrm>
            <a:off x="588263" y="1436688"/>
            <a:ext cx="11018520" cy="4487382"/>
          </a:xfrm>
        </p:spPr>
        <p:txBody>
          <a:bodyPr/>
          <a:lstStyle/>
          <a:p>
            <a:r>
              <a:rPr lang="en-US" sz="1800" dirty="0">
                <a:solidFill>
                  <a:srgbClr val="0000FF"/>
                </a:solidFill>
              </a:rPr>
              <a:t>private</a:t>
            </a:r>
            <a:r>
              <a:rPr lang="en-US" sz="1800" dirty="0">
                <a:solidFill>
                  <a:srgbClr val="000000"/>
                </a:solidFill>
              </a:rPr>
              <a:t> </a:t>
            </a:r>
            <a:r>
              <a:rPr lang="en-US" sz="1800" dirty="0">
                <a:solidFill>
                  <a:srgbClr val="0000FF"/>
                </a:solidFill>
              </a:rPr>
              <a:t>async</a:t>
            </a:r>
            <a:r>
              <a:rPr lang="en-US" sz="1800" dirty="0">
                <a:solidFill>
                  <a:srgbClr val="000000"/>
                </a:solidFill>
              </a:rPr>
              <a:t> </a:t>
            </a:r>
            <a:r>
              <a:rPr lang="en-US" sz="1800" dirty="0">
                <a:solidFill>
                  <a:srgbClr val="267F99"/>
                </a:solidFill>
              </a:rPr>
              <a:t>Task</a:t>
            </a:r>
            <a:r>
              <a:rPr lang="en-US" sz="1800" dirty="0">
                <a:solidFill>
                  <a:srgbClr val="000000"/>
                </a:solidFill>
              </a:rPr>
              <a:t> </a:t>
            </a:r>
            <a:r>
              <a:rPr lang="en-US" sz="1800" dirty="0" err="1">
                <a:solidFill>
                  <a:srgbClr val="795E26"/>
                </a:solidFill>
              </a:rPr>
              <a:t>InitNotificationsAsync</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8000"/>
                </a:solidFill>
              </a:rPr>
              <a:t>// Get a channel URI from WNS.</a:t>
            </a:r>
            <a:endParaRPr lang="en-US" sz="1800" dirty="0">
              <a:solidFill>
                <a:srgbClr val="000000"/>
              </a:solidFill>
            </a:endParaRP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channel</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PushNotificationChannelManager</a:t>
            </a:r>
            <a:endParaRPr lang="en-US" sz="1800" dirty="0">
              <a:solidFill>
                <a:srgbClr val="000000"/>
              </a:solidFill>
            </a:endParaRPr>
          </a:p>
          <a:p>
            <a:r>
              <a:rPr lang="en-US" sz="1800" dirty="0">
                <a:solidFill>
                  <a:srgbClr val="000000"/>
                </a:solidFill>
              </a:rPr>
              <a:t>        .</a:t>
            </a:r>
            <a:r>
              <a:rPr lang="en-US" sz="1800" dirty="0" err="1">
                <a:solidFill>
                  <a:srgbClr val="795E26"/>
                </a:solidFill>
              </a:rPr>
              <a:t>CreatePushNotificationChannelForApplicationAsync</a:t>
            </a:r>
            <a:r>
              <a:rPr lang="en-US" sz="1800" dirty="0">
                <a:solidFill>
                  <a:srgbClr val="000000"/>
                </a:solidFill>
              </a:rPr>
              <a:t>();</a:t>
            </a:r>
          </a:p>
          <a:p>
            <a:br>
              <a:rPr lang="en-US" sz="1800" dirty="0">
                <a:solidFill>
                  <a:srgbClr val="000000"/>
                </a:solidFill>
              </a:rPr>
            </a:br>
            <a:r>
              <a:rPr lang="en-US" sz="1800" dirty="0">
                <a:solidFill>
                  <a:srgbClr val="000000"/>
                </a:solidFill>
              </a:rPr>
              <a:t>    </a:t>
            </a:r>
            <a:r>
              <a:rPr lang="en-US" sz="1800" dirty="0">
                <a:solidFill>
                  <a:srgbClr val="008000"/>
                </a:solidFill>
              </a:rPr>
              <a:t>// Register the channel URI with Notification Hubs.</a:t>
            </a:r>
            <a:endParaRPr lang="en-US" sz="1800" dirty="0">
              <a:solidFill>
                <a:srgbClr val="000000"/>
              </a:solidFill>
            </a:endParaRP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err="1">
                <a:solidFill>
                  <a:srgbClr val="001080"/>
                </a:solidFill>
              </a:rPr>
              <a:t>App</a:t>
            </a:r>
            <a:r>
              <a:rPr lang="en-US" sz="1800" dirty="0" err="1">
                <a:solidFill>
                  <a:srgbClr val="000000"/>
                </a:solidFill>
              </a:rPr>
              <a:t>.</a:t>
            </a:r>
            <a:r>
              <a:rPr lang="en-US" sz="1800" dirty="0" err="1">
                <a:solidFill>
                  <a:srgbClr val="001080"/>
                </a:solidFill>
              </a:rPr>
              <a:t>MobileService</a:t>
            </a:r>
            <a:r>
              <a:rPr lang="en-US" sz="1800" dirty="0" err="1">
                <a:solidFill>
                  <a:srgbClr val="000000"/>
                </a:solidFill>
              </a:rPr>
              <a:t>.</a:t>
            </a:r>
            <a:r>
              <a:rPr lang="en-US" sz="1800" dirty="0" err="1">
                <a:solidFill>
                  <a:srgbClr val="795E26"/>
                </a:solidFill>
              </a:rPr>
              <a:t>GetPush</a:t>
            </a:r>
            <a:r>
              <a:rPr lang="en-US" sz="1800" dirty="0">
                <a:solidFill>
                  <a:srgbClr val="000000"/>
                </a:solidFill>
              </a:rPr>
              <a:t>().</a:t>
            </a:r>
            <a:r>
              <a:rPr lang="en-US" sz="1800" dirty="0" err="1">
                <a:solidFill>
                  <a:srgbClr val="795E26"/>
                </a:solidFill>
              </a:rPr>
              <a:t>RegisterAsync</a:t>
            </a:r>
            <a:r>
              <a:rPr lang="en-US" sz="1800" dirty="0">
                <a:solidFill>
                  <a:srgbClr val="000000"/>
                </a:solidFill>
              </a:rPr>
              <a:t>(</a:t>
            </a:r>
            <a:r>
              <a:rPr lang="en-US" sz="1800" dirty="0" err="1">
                <a:solidFill>
                  <a:srgbClr val="001080"/>
                </a:solidFill>
              </a:rPr>
              <a:t>channel</a:t>
            </a:r>
            <a:r>
              <a:rPr lang="en-US" sz="1800" dirty="0" err="1">
                <a:solidFill>
                  <a:srgbClr val="000000"/>
                </a:solidFill>
              </a:rPr>
              <a:t>.</a:t>
            </a:r>
            <a:r>
              <a:rPr lang="en-US" sz="1800" dirty="0" err="1">
                <a:solidFill>
                  <a:srgbClr val="001080"/>
                </a:solidFill>
              </a:rPr>
              <a:t>Uri</a:t>
            </a:r>
            <a:r>
              <a:rPr lang="en-US" sz="1800" dirty="0">
                <a:solidFill>
                  <a:srgbClr val="000000"/>
                </a:solidFill>
              </a:rPr>
              <a:t>);</a:t>
            </a:r>
          </a:p>
          <a:p>
            <a:r>
              <a:rPr lang="en-US" sz="1800" dirty="0">
                <a:solidFill>
                  <a:srgbClr val="000000"/>
                </a:solidFill>
              </a:rPr>
              <a:t>}</a:t>
            </a:r>
          </a:p>
          <a:p>
            <a:br>
              <a:rPr lang="en-US" sz="1800" dirty="0">
                <a:solidFill>
                  <a:srgbClr val="000000"/>
                </a:solidFill>
              </a:rPr>
            </a:br>
            <a:r>
              <a:rPr lang="en-US" sz="1800" dirty="0">
                <a:solidFill>
                  <a:srgbClr val="0000FF"/>
                </a:solidFill>
              </a:rPr>
              <a:t>protected</a:t>
            </a:r>
            <a:r>
              <a:rPr lang="en-US" sz="1800" dirty="0">
                <a:solidFill>
                  <a:srgbClr val="000000"/>
                </a:solidFill>
              </a:rPr>
              <a:t> </a:t>
            </a:r>
            <a:r>
              <a:rPr lang="en-US" sz="1800" dirty="0">
                <a:solidFill>
                  <a:srgbClr val="0000FF"/>
                </a:solidFill>
              </a:rPr>
              <a:t>async</a:t>
            </a:r>
            <a:r>
              <a:rPr lang="en-US" sz="1800" dirty="0">
                <a:solidFill>
                  <a:srgbClr val="000000"/>
                </a:solidFill>
              </a:rPr>
              <a:t> </a:t>
            </a:r>
            <a:r>
              <a:rPr lang="en-US" sz="1800" dirty="0">
                <a:solidFill>
                  <a:srgbClr val="0000FF"/>
                </a:solidFill>
              </a:rPr>
              <a:t>override</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err="1">
                <a:solidFill>
                  <a:srgbClr val="795E26"/>
                </a:solidFill>
              </a:rPr>
              <a:t>OnLaunched</a:t>
            </a:r>
            <a:r>
              <a:rPr lang="en-US" sz="1800" dirty="0">
                <a:solidFill>
                  <a:srgbClr val="000000"/>
                </a:solidFill>
              </a:rPr>
              <a:t>(</a:t>
            </a:r>
            <a:r>
              <a:rPr lang="en-US" sz="1800" dirty="0" err="1">
                <a:solidFill>
                  <a:srgbClr val="267F99"/>
                </a:solidFill>
              </a:rPr>
              <a:t>LaunchActivatedEventArgs</a:t>
            </a:r>
            <a:r>
              <a:rPr lang="en-US" sz="1800" dirty="0">
                <a:solidFill>
                  <a:srgbClr val="000000"/>
                </a:solidFill>
              </a:rPr>
              <a:t> </a:t>
            </a:r>
            <a:r>
              <a:rPr lang="en-US" sz="1800" dirty="0">
                <a:solidFill>
                  <a:srgbClr val="001080"/>
                </a:solidFill>
              </a:rPr>
              <a:t>e</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err="1">
                <a:solidFill>
                  <a:srgbClr val="795E26"/>
                </a:solidFill>
              </a:rPr>
              <a:t>InitNotificationsAsync</a:t>
            </a:r>
            <a:r>
              <a:rPr lang="en-US" sz="1800" dirty="0">
                <a:solidFill>
                  <a:srgbClr val="000000"/>
                </a:solidFill>
              </a:rPr>
              <a:t>();</a:t>
            </a:r>
          </a:p>
          <a:p>
            <a:r>
              <a:rPr lang="en-US" sz="1800" dirty="0">
                <a:solidFill>
                  <a:srgbClr val="000000"/>
                </a:solidFill>
              </a:rPr>
              <a:t>}</a:t>
            </a:r>
          </a:p>
        </p:txBody>
      </p:sp>
    </p:spTree>
    <p:extLst>
      <p:ext uri="{BB962C8B-B14F-4D97-AF65-F5344CB8AC3E}">
        <p14:creationId xmlns:p14="http://schemas.microsoft.com/office/powerpoint/2010/main" val="39148468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F7DD-73CC-4982-A284-9D058F284F80}"/>
              </a:ext>
            </a:extLst>
          </p:cNvPr>
          <p:cNvSpPr>
            <a:spLocks noGrp="1"/>
          </p:cNvSpPr>
          <p:nvPr>
            <p:ph type="title"/>
          </p:nvPr>
        </p:nvSpPr>
        <p:spPr>
          <a:xfrm>
            <a:off x="585216" y="3033223"/>
            <a:ext cx="9144000" cy="498598"/>
          </a:xfrm>
        </p:spPr>
        <p:txBody>
          <a:bodyPr/>
          <a:lstStyle/>
          <a:p>
            <a:r>
              <a:rPr lang="en-US" dirty="0"/>
              <a:t>Demo: Configure and use a Notification Hub</a:t>
            </a:r>
          </a:p>
        </p:txBody>
      </p:sp>
      <p:sp>
        <p:nvSpPr>
          <p:cNvPr id="3" name="Text Placeholder 2">
            <a:extLst>
              <a:ext uri="{FF2B5EF4-FFF2-40B4-BE49-F238E27FC236}">
                <a16:creationId xmlns:a16="http://schemas.microsoft.com/office/drawing/2014/main" id="{8DAA1FB9-95BF-437B-A544-D6FC3BF9E45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8451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Getting started with Mobile Apps in App Service</a:t>
            </a:r>
          </a:p>
          <a:p>
            <a:pPr marL="342900" indent="-342900">
              <a:buFont typeface="Arial" panose="020B0604020202020204" pitchFamily="34" charset="0"/>
              <a:buChar char="•"/>
            </a:pPr>
            <a:r>
              <a:rPr lang="en-US" dirty="0"/>
              <a:t>Enabling Push Notifications for your app</a:t>
            </a:r>
          </a:p>
          <a:p>
            <a:pPr marL="342900" indent="-342900">
              <a:buFont typeface="Arial" panose="020B0604020202020204" pitchFamily="34" charset="0"/>
              <a:buChar char="•"/>
            </a:pPr>
            <a:r>
              <a:rPr lang="en-US" dirty="0"/>
              <a:t>Enabling offline sync for your app</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Enabling offline sync for your app</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7CDA-3BAC-4740-BDC6-F23BDE06FD5C}"/>
              </a:ext>
            </a:extLst>
          </p:cNvPr>
          <p:cNvSpPr>
            <a:spLocks noGrp="1"/>
          </p:cNvSpPr>
          <p:nvPr>
            <p:ph type="title"/>
          </p:nvPr>
        </p:nvSpPr>
        <p:spPr/>
        <p:txBody>
          <a:bodyPr/>
          <a:lstStyle/>
          <a:p>
            <a:r>
              <a:rPr lang="en-US" dirty="0"/>
              <a:t>Offline sync</a:t>
            </a:r>
          </a:p>
        </p:txBody>
      </p:sp>
      <p:sp>
        <p:nvSpPr>
          <p:cNvPr id="3" name="Text Placeholder 2">
            <a:extLst>
              <a:ext uri="{FF2B5EF4-FFF2-40B4-BE49-F238E27FC236}">
                <a16:creationId xmlns:a16="http://schemas.microsoft.com/office/drawing/2014/main" id="{FC9F1504-F63A-4998-8CD1-6A22EB16B4A0}"/>
              </a:ext>
            </a:extLst>
          </p:cNvPr>
          <p:cNvSpPr>
            <a:spLocks noGrp="1"/>
          </p:cNvSpPr>
          <p:nvPr>
            <p:ph type="body" sz="quarter" idx="10"/>
          </p:nvPr>
        </p:nvSpPr>
        <p:spPr>
          <a:xfrm>
            <a:off x="584200" y="1435497"/>
            <a:ext cx="11018520" cy="3188565"/>
          </a:xfrm>
        </p:spPr>
        <p:txBody>
          <a:bodyPr/>
          <a:lstStyle/>
          <a:p>
            <a:pPr marL="0" indent="0">
              <a:buNone/>
            </a:pPr>
            <a:r>
              <a:rPr lang="en-US" dirty="0">
                <a:latin typeface="Segoe UI" panose="020B0502040204020203" pitchFamily="34" charset="0"/>
                <a:cs typeface="Segoe UI" panose="020B0502040204020203" pitchFamily="34" charset="0"/>
              </a:rPr>
              <a:t>Offline sync allows end users to interact with a mobile app—viewing, adding, or modifying data —even when there is no network connection</a:t>
            </a:r>
          </a:p>
          <a:p>
            <a:r>
              <a:rPr lang="en-US" dirty="0">
                <a:latin typeface="Segoe UI" panose="020B0502040204020203" pitchFamily="34" charset="0"/>
                <a:cs typeface="Segoe UI" panose="020B0502040204020203" pitchFamily="34" charset="0"/>
              </a:rPr>
              <a:t>When the device is offline, changes are temporarily stored in a local database</a:t>
            </a:r>
          </a:p>
          <a:p>
            <a:r>
              <a:rPr lang="en-US" dirty="0">
                <a:latin typeface="Segoe UI" panose="020B0502040204020203" pitchFamily="34" charset="0"/>
                <a:cs typeface="Segoe UI" panose="020B0502040204020203" pitchFamily="34" charset="0"/>
              </a:rPr>
              <a:t>After the device is back online, these changes are synced with the remote backend</a:t>
            </a:r>
          </a:p>
        </p:txBody>
      </p:sp>
    </p:spTree>
    <p:extLst>
      <p:ext uri="{BB962C8B-B14F-4D97-AF65-F5344CB8AC3E}">
        <p14:creationId xmlns:p14="http://schemas.microsoft.com/office/powerpoint/2010/main" val="15165710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C84A-DE36-4180-A9EF-75512D92509A}"/>
              </a:ext>
            </a:extLst>
          </p:cNvPr>
          <p:cNvSpPr>
            <a:spLocks noGrp="1"/>
          </p:cNvSpPr>
          <p:nvPr>
            <p:ph type="title"/>
          </p:nvPr>
        </p:nvSpPr>
        <p:spPr/>
        <p:txBody>
          <a:bodyPr/>
          <a:lstStyle/>
          <a:p>
            <a:r>
              <a:rPr lang="en-US" dirty="0"/>
              <a:t>Offline sync (continued)</a:t>
            </a:r>
          </a:p>
        </p:txBody>
      </p:sp>
      <p:grpSp>
        <p:nvGrpSpPr>
          <p:cNvPr id="3" name="Group 2" descr="This diagram depicts a client device (tablet) storing data in a local database during an offline scenario. The stored data syncs with Azure Table Storage after the device is back online.">
            <a:extLst>
              <a:ext uri="{FF2B5EF4-FFF2-40B4-BE49-F238E27FC236}">
                <a16:creationId xmlns:a16="http://schemas.microsoft.com/office/drawing/2014/main" id="{2AF4705B-9643-4840-ADFD-8DD8C958DD29}"/>
              </a:ext>
            </a:extLst>
          </p:cNvPr>
          <p:cNvGrpSpPr/>
          <p:nvPr/>
        </p:nvGrpSpPr>
        <p:grpSpPr>
          <a:xfrm>
            <a:off x="685780" y="954275"/>
            <a:ext cx="10820441" cy="5318207"/>
            <a:chOff x="685780" y="954275"/>
            <a:chExt cx="10820441" cy="5318207"/>
          </a:xfrm>
        </p:grpSpPr>
        <p:pic>
          <p:nvPicPr>
            <p:cNvPr id="9" name="Picture 8">
              <a:extLst>
                <a:ext uri="{FF2B5EF4-FFF2-40B4-BE49-F238E27FC236}">
                  <a16:creationId xmlns:a16="http://schemas.microsoft.com/office/drawing/2014/main" id="{8904E54A-09DB-4447-BB9D-123577B75F8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736034" y="4582884"/>
              <a:ext cx="1247696" cy="1247696"/>
            </a:xfrm>
            <a:prstGeom prst="rect">
              <a:avLst/>
            </a:prstGeom>
          </p:spPr>
        </p:pic>
        <p:grpSp>
          <p:nvGrpSpPr>
            <p:cNvPr id="14" name="Group 13">
              <a:extLst>
                <a:ext uri="{FF2B5EF4-FFF2-40B4-BE49-F238E27FC236}">
                  <a16:creationId xmlns:a16="http://schemas.microsoft.com/office/drawing/2014/main" id="{4524A37B-1387-4323-8EA8-3FB0C3CC8C05}"/>
                </a:ext>
              </a:extLst>
            </p:cNvPr>
            <p:cNvGrpSpPr/>
            <p:nvPr/>
          </p:nvGrpSpPr>
          <p:grpSpPr>
            <a:xfrm>
              <a:off x="10258485" y="1408497"/>
              <a:ext cx="957293" cy="2615263"/>
              <a:chOff x="10498247" y="1408497"/>
              <a:chExt cx="957293" cy="2615263"/>
            </a:xfrm>
          </p:grpSpPr>
          <p:pic>
            <p:nvPicPr>
              <p:cNvPr id="12" name="Graphic 11">
                <a:extLst>
                  <a:ext uri="{FF2B5EF4-FFF2-40B4-BE49-F238E27FC236}">
                    <a16:creationId xmlns:a16="http://schemas.microsoft.com/office/drawing/2014/main" id="{17705B24-8915-440A-B460-3CDD5F31EEB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507311" y="1408497"/>
                <a:ext cx="939164" cy="939164"/>
              </a:xfrm>
              <a:prstGeom prst="rect">
                <a:avLst/>
              </a:prstGeom>
            </p:spPr>
          </p:pic>
          <p:pic>
            <p:nvPicPr>
              <p:cNvPr id="13" name="Picture 12">
                <a:extLst>
                  <a:ext uri="{FF2B5EF4-FFF2-40B4-BE49-F238E27FC236}">
                    <a16:creationId xmlns:a16="http://schemas.microsoft.com/office/drawing/2014/main" id="{0EF1CB08-BF5F-4D47-9C22-48957B5DC566}"/>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498247" y="3066467"/>
                <a:ext cx="957293" cy="957293"/>
              </a:xfrm>
              <a:prstGeom prst="rect">
                <a:avLst/>
              </a:prstGeom>
            </p:spPr>
          </p:pic>
        </p:grpSp>
        <p:cxnSp>
          <p:nvCxnSpPr>
            <p:cNvPr id="16" name="Straight Connector 15">
              <a:extLst>
                <a:ext uri="{FF2B5EF4-FFF2-40B4-BE49-F238E27FC236}">
                  <a16:creationId xmlns:a16="http://schemas.microsoft.com/office/drawing/2014/main" id="{C44F6B8F-7E83-4BF9-ADDD-220D49B761F4}"/>
                </a:ext>
              </a:extLst>
            </p:cNvPr>
            <p:cNvCxnSpPr/>
            <p:nvPr/>
          </p:nvCxnSpPr>
          <p:spPr>
            <a:xfrm>
              <a:off x="8282945" y="2770500"/>
              <a:ext cx="878114"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E01B20B-8492-4135-B158-36092A2BCFE6}"/>
                </a:ext>
              </a:extLst>
            </p:cNvPr>
            <p:cNvCxnSpPr>
              <a:cxnSpLocks/>
            </p:cNvCxnSpPr>
            <p:nvPr/>
          </p:nvCxnSpPr>
          <p:spPr>
            <a:xfrm>
              <a:off x="9179200" y="1833322"/>
              <a:ext cx="0" cy="171179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78DA80A-A9FA-4CF0-BC97-F73260C6F65B}"/>
                </a:ext>
              </a:extLst>
            </p:cNvPr>
            <p:cNvCxnSpPr>
              <a:cxnSpLocks/>
            </p:cNvCxnSpPr>
            <p:nvPr/>
          </p:nvCxnSpPr>
          <p:spPr>
            <a:xfrm>
              <a:off x="9179200" y="1833322"/>
              <a:ext cx="797582"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54A7CF4-A7C9-42D1-B80C-F0CE7CC1CBAE}"/>
                </a:ext>
              </a:extLst>
            </p:cNvPr>
            <p:cNvCxnSpPr>
              <a:cxnSpLocks/>
            </p:cNvCxnSpPr>
            <p:nvPr/>
          </p:nvCxnSpPr>
          <p:spPr>
            <a:xfrm>
              <a:off x="9179200" y="3545114"/>
              <a:ext cx="797582"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7F18FF9-2B95-434D-AC60-E88E8C103C82}"/>
                </a:ext>
              </a:extLst>
            </p:cNvPr>
            <p:cNvCxnSpPr>
              <a:cxnSpLocks/>
              <a:stCxn id="11" idx="2"/>
              <a:endCxn id="9" idx="3"/>
            </p:cNvCxnSpPr>
            <p:nvPr/>
          </p:nvCxnSpPr>
          <p:spPr>
            <a:xfrm rot="5400000">
              <a:off x="6593020" y="3884980"/>
              <a:ext cx="1712463" cy="931041"/>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01671E6-ECA3-4BE8-92EE-B034BB4758B0}"/>
                </a:ext>
              </a:extLst>
            </p:cNvPr>
            <p:cNvCxnSpPr>
              <a:cxnSpLocks/>
              <a:stCxn id="7" idx="2"/>
            </p:cNvCxnSpPr>
            <p:nvPr/>
          </p:nvCxnSpPr>
          <p:spPr>
            <a:xfrm rot="16200000" flipH="1">
              <a:off x="3573968" y="3109878"/>
              <a:ext cx="1166676" cy="3121913"/>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8B2823E-6723-44ED-A7C3-E17825090232}"/>
                </a:ext>
              </a:extLst>
            </p:cNvPr>
            <p:cNvCxnSpPr>
              <a:cxnSpLocks/>
            </p:cNvCxnSpPr>
            <p:nvPr/>
          </p:nvCxnSpPr>
          <p:spPr>
            <a:xfrm>
              <a:off x="2226139" y="2770500"/>
              <a:ext cx="5240376" cy="0"/>
            </a:xfrm>
            <a:prstGeom prst="straightConnector1">
              <a:avLst/>
            </a:prstGeom>
            <a:ln w="38100">
              <a:solidFill>
                <a:srgbClr val="D73B02"/>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6" name="Graphic 5">
              <a:extLst>
                <a:ext uri="{FF2B5EF4-FFF2-40B4-BE49-F238E27FC236}">
                  <a16:creationId xmlns:a16="http://schemas.microsoft.com/office/drawing/2014/main" id="{879B9734-9B9D-41A3-ADA7-3A7A1BBBD915}"/>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l="24170" t="28419" r="24283" b="29195"/>
            <a:stretch/>
          </p:blipFill>
          <p:spPr>
            <a:xfrm>
              <a:off x="685780" y="2018334"/>
              <a:ext cx="1729045" cy="1421740"/>
            </a:xfrm>
            <a:prstGeom prst="rect">
              <a:avLst/>
            </a:prstGeom>
          </p:spPr>
        </p:pic>
        <p:sp>
          <p:nvSpPr>
            <p:cNvPr id="35" name="TextBox 34">
              <a:extLst>
                <a:ext uri="{FF2B5EF4-FFF2-40B4-BE49-F238E27FC236}">
                  <a16:creationId xmlns:a16="http://schemas.microsoft.com/office/drawing/2014/main" id="{921359F3-35C7-4182-81AD-8AE120070BE5}"/>
                </a:ext>
              </a:extLst>
            </p:cNvPr>
            <p:cNvSpPr txBox="1"/>
            <p:nvPr/>
          </p:nvSpPr>
          <p:spPr>
            <a:xfrm>
              <a:off x="3000191" y="3646182"/>
              <a:ext cx="1674176" cy="369332"/>
            </a:xfrm>
            <a:prstGeom prst="rect">
              <a:avLst/>
            </a:prstGeom>
            <a:noFill/>
          </p:spPr>
          <p:txBody>
            <a:bodyPr wrap="none" lIns="0" tIns="0" rIns="0" bIns="0" rtlCol="0">
              <a:spAutoFit/>
            </a:bodyPr>
            <a:lstStyle/>
            <a:p>
              <a:r>
                <a:rPr lang="en-US" sz="2400" dirty="0">
                  <a:latin typeface="+mj-lt"/>
                </a:rPr>
                <a:t>Offline Sync</a:t>
              </a:r>
              <a:endParaRPr lang="en-IN" sz="2400" dirty="0" err="1">
                <a:gradFill>
                  <a:gsLst>
                    <a:gs pos="2917">
                      <a:schemeClr val="tx1"/>
                    </a:gs>
                    <a:gs pos="30000">
                      <a:schemeClr val="tx1"/>
                    </a:gs>
                  </a:gsLst>
                  <a:lin ang="5400000" scaled="0"/>
                </a:gradFill>
                <a:latin typeface="+mj-lt"/>
              </a:endParaRPr>
            </a:p>
          </p:txBody>
        </p:sp>
        <p:sp>
          <p:nvSpPr>
            <p:cNvPr id="36" name="TextBox 35">
              <a:extLst>
                <a:ext uri="{FF2B5EF4-FFF2-40B4-BE49-F238E27FC236}">
                  <a16:creationId xmlns:a16="http://schemas.microsoft.com/office/drawing/2014/main" id="{F989FCBF-41B7-431B-88B0-909446C00994}"/>
                </a:ext>
              </a:extLst>
            </p:cNvPr>
            <p:cNvSpPr txBox="1"/>
            <p:nvPr/>
          </p:nvSpPr>
          <p:spPr>
            <a:xfrm>
              <a:off x="5371791" y="5903150"/>
              <a:ext cx="1976182" cy="369332"/>
            </a:xfrm>
            <a:prstGeom prst="rect">
              <a:avLst/>
            </a:prstGeom>
            <a:noFill/>
          </p:spPr>
          <p:txBody>
            <a:bodyPr wrap="none" lIns="0" tIns="0" rIns="0" bIns="0" rtlCol="0">
              <a:spAutoFit/>
            </a:bodyPr>
            <a:lstStyle/>
            <a:p>
              <a:r>
                <a:rPr lang="en-US" sz="2400" dirty="0">
                  <a:latin typeface="+mj-lt"/>
                </a:rPr>
                <a:t>Table Storage </a:t>
              </a:r>
              <a:endParaRPr lang="en-IN" sz="2400" dirty="0" err="1">
                <a:gradFill>
                  <a:gsLst>
                    <a:gs pos="2917">
                      <a:schemeClr val="tx1"/>
                    </a:gs>
                    <a:gs pos="30000">
                      <a:schemeClr val="tx1"/>
                    </a:gs>
                  </a:gsLst>
                  <a:lin ang="5400000" scaled="0"/>
                </a:gradFill>
                <a:latin typeface="+mj-lt"/>
              </a:endParaRPr>
            </a:p>
          </p:txBody>
        </p:sp>
        <p:pic>
          <p:nvPicPr>
            <p:cNvPr id="7" name="Picture 6" descr="A close up of a sign&#10;&#10;Description automatically generated">
              <a:extLst>
                <a:ext uri="{FF2B5EF4-FFF2-40B4-BE49-F238E27FC236}">
                  <a16:creationId xmlns:a16="http://schemas.microsoft.com/office/drawing/2014/main" id="{68C1158D-9851-4E05-AE8E-8A4DB091F1DF}"/>
                </a:ext>
              </a:extLst>
            </p:cNvPr>
            <p:cNvPicPr>
              <a:picLocks noChangeAspect="1"/>
            </p:cNvPicPr>
            <p:nvPr/>
          </p:nvPicPr>
          <p:blipFill>
            <a:blip r:embed="rId11"/>
            <a:stretch>
              <a:fillRect/>
            </a:stretch>
          </p:blipFill>
          <p:spPr>
            <a:xfrm>
              <a:off x="2192509" y="3279815"/>
              <a:ext cx="807682" cy="807682"/>
            </a:xfrm>
            <a:prstGeom prst="rect">
              <a:avLst/>
            </a:prstGeom>
          </p:spPr>
        </p:pic>
        <p:pic>
          <p:nvPicPr>
            <p:cNvPr id="11" name="Picture 10">
              <a:extLst>
                <a:ext uri="{FF2B5EF4-FFF2-40B4-BE49-F238E27FC236}">
                  <a16:creationId xmlns:a16="http://schemas.microsoft.com/office/drawing/2014/main" id="{CCB07B90-8C95-412C-A448-A05F0D756564}"/>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7191002" y="2046731"/>
              <a:ext cx="1447538" cy="1447538"/>
            </a:xfrm>
            <a:prstGeom prst="rect">
              <a:avLst/>
            </a:prstGeom>
          </p:spPr>
        </p:pic>
        <p:sp>
          <p:nvSpPr>
            <p:cNvPr id="37" name="TextBox 36">
              <a:extLst>
                <a:ext uri="{FF2B5EF4-FFF2-40B4-BE49-F238E27FC236}">
                  <a16:creationId xmlns:a16="http://schemas.microsoft.com/office/drawing/2014/main" id="{D549878C-148F-45BA-A811-FB89CE869D21}"/>
                </a:ext>
              </a:extLst>
            </p:cNvPr>
            <p:cNvSpPr txBox="1"/>
            <p:nvPr/>
          </p:nvSpPr>
          <p:spPr>
            <a:xfrm>
              <a:off x="7231892" y="1521517"/>
              <a:ext cx="1365758" cy="307777"/>
            </a:xfrm>
            <a:prstGeom prst="rect">
              <a:avLst/>
            </a:prstGeom>
            <a:noFill/>
          </p:spPr>
          <p:txBody>
            <a:bodyPr wrap="none" lIns="0" tIns="0" rIns="0" bIns="0" rtlCol="0">
              <a:spAutoFit/>
            </a:bodyPr>
            <a:lstStyle/>
            <a:p>
              <a:r>
                <a:rPr lang="en-IN" sz="2000" dirty="0">
                  <a:latin typeface="+mj-lt"/>
                </a:rPr>
                <a:t>Mobile App</a:t>
              </a:r>
            </a:p>
          </p:txBody>
        </p:sp>
        <p:sp>
          <p:nvSpPr>
            <p:cNvPr id="38" name="TextBox 37">
              <a:extLst>
                <a:ext uri="{FF2B5EF4-FFF2-40B4-BE49-F238E27FC236}">
                  <a16:creationId xmlns:a16="http://schemas.microsoft.com/office/drawing/2014/main" id="{5F5223BC-93F5-4703-AC48-4639EF0C8349}"/>
                </a:ext>
              </a:extLst>
            </p:cNvPr>
            <p:cNvSpPr txBox="1"/>
            <p:nvPr/>
          </p:nvSpPr>
          <p:spPr>
            <a:xfrm>
              <a:off x="9899050" y="954275"/>
              <a:ext cx="1607171" cy="307777"/>
            </a:xfrm>
            <a:prstGeom prst="rect">
              <a:avLst/>
            </a:prstGeom>
            <a:noFill/>
          </p:spPr>
          <p:txBody>
            <a:bodyPr wrap="none" lIns="0" tIns="0" rIns="0" bIns="0" rtlCol="0">
              <a:spAutoFit/>
            </a:bodyPr>
            <a:lstStyle/>
            <a:p>
              <a:r>
                <a:rPr lang="en-IN" sz="2000" dirty="0">
                  <a:latin typeface="+mj-lt"/>
                </a:rPr>
                <a:t>Azure SQL DB</a:t>
              </a:r>
            </a:p>
          </p:txBody>
        </p:sp>
        <p:sp>
          <p:nvSpPr>
            <p:cNvPr id="39" name="TextBox 38">
              <a:extLst>
                <a:ext uri="{FF2B5EF4-FFF2-40B4-BE49-F238E27FC236}">
                  <a16:creationId xmlns:a16="http://schemas.microsoft.com/office/drawing/2014/main" id="{6089E5F4-80A9-469E-AE1C-D6BDE98269E5}"/>
                </a:ext>
              </a:extLst>
            </p:cNvPr>
            <p:cNvSpPr txBox="1"/>
            <p:nvPr/>
          </p:nvSpPr>
          <p:spPr>
            <a:xfrm>
              <a:off x="9862180" y="4160421"/>
              <a:ext cx="1635191" cy="307777"/>
            </a:xfrm>
            <a:prstGeom prst="rect">
              <a:avLst/>
            </a:prstGeom>
            <a:noFill/>
          </p:spPr>
          <p:txBody>
            <a:bodyPr wrap="none" lIns="0" tIns="0" rIns="0" bIns="0" rtlCol="0">
              <a:spAutoFit/>
            </a:bodyPr>
            <a:lstStyle/>
            <a:p>
              <a:r>
                <a:rPr lang="en-IN" sz="2000" dirty="0">
                  <a:latin typeface="+mj-lt"/>
                </a:rPr>
                <a:t>Azure Storage</a:t>
              </a:r>
            </a:p>
          </p:txBody>
        </p:sp>
        <p:sp>
          <p:nvSpPr>
            <p:cNvPr id="40" name="TextBox 39">
              <a:extLst>
                <a:ext uri="{FF2B5EF4-FFF2-40B4-BE49-F238E27FC236}">
                  <a16:creationId xmlns:a16="http://schemas.microsoft.com/office/drawing/2014/main" id="{36B24833-28A5-498C-9459-789055DA305A}"/>
                </a:ext>
              </a:extLst>
            </p:cNvPr>
            <p:cNvSpPr txBox="1"/>
            <p:nvPr/>
          </p:nvSpPr>
          <p:spPr>
            <a:xfrm>
              <a:off x="1199629" y="3448040"/>
              <a:ext cx="701346" cy="307777"/>
            </a:xfrm>
            <a:prstGeom prst="rect">
              <a:avLst/>
            </a:prstGeom>
            <a:noFill/>
          </p:spPr>
          <p:txBody>
            <a:bodyPr wrap="none" lIns="0" tIns="0" rIns="0" bIns="0" rtlCol="0">
              <a:spAutoFit/>
            </a:bodyPr>
            <a:lstStyle/>
            <a:p>
              <a:r>
                <a:rPr lang="en-US" sz="2000" dirty="0">
                  <a:latin typeface="+mj-lt"/>
                </a:rPr>
                <a:t>Tablet</a:t>
              </a:r>
              <a:endParaRPr lang="en-IN" sz="2000" dirty="0">
                <a:latin typeface="+mj-lt"/>
              </a:endParaRPr>
            </a:p>
          </p:txBody>
        </p:sp>
        <p:sp>
          <p:nvSpPr>
            <p:cNvPr id="41" name="Multiplication Sign 40">
              <a:extLst>
                <a:ext uri="{FF2B5EF4-FFF2-40B4-BE49-F238E27FC236}">
                  <a16:creationId xmlns:a16="http://schemas.microsoft.com/office/drawing/2014/main" id="{C8764163-B1E4-4C2A-BAD0-7D756FC1A971}"/>
                </a:ext>
              </a:extLst>
            </p:cNvPr>
            <p:cNvSpPr/>
            <p:nvPr/>
          </p:nvSpPr>
          <p:spPr bwMode="auto">
            <a:xfrm>
              <a:off x="3932110" y="2289605"/>
              <a:ext cx="981633" cy="990210"/>
            </a:xfrm>
            <a:prstGeom prst="mathMultiply">
              <a:avLst>
                <a:gd name="adj1" fmla="val 12652"/>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98583147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1C06-B43A-4669-B948-CB64DAA80907}"/>
              </a:ext>
            </a:extLst>
          </p:cNvPr>
          <p:cNvSpPr>
            <a:spLocks noGrp="1"/>
          </p:cNvSpPr>
          <p:nvPr>
            <p:ph type="title"/>
          </p:nvPr>
        </p:nvSpPr>
        <p:spPr/>
        <p:txBody>
          <a:bodyPr/>
          <a:lstStyle/>
          <a:p>
            <a:r>
              <a:rPr lang="en-US" dirty="0"/>
              <a:t>Updating the client app to support offline features</a:t>
            </a:r>
          </a:p>
        </p:txBody>
      </p:sp>
      <p:sp>
        <p:nvSpPr>
          <p:cNvPr id="3" name="Text Placeholder 2">
            <a:extLst>
              <a:ext uri="{FF2B5EF4-FFF2-40B4-BE49-F238E27FC236}">
                <a16:creationId xmlns:a16="http://schemas.microsoft.com/office/drawing/2014/main" id="{192D0230-69EA-411B-90CD-5D0EF0E39651}"/>
              </a:ext>
            </a:extLst>
          </p:cNvPr>
          <p:cNvSpPr>
            <a:spLocks noGrp="1"/>
          </p:cNvSpPr>
          <p:nvPr>
            <p:ph type="body" sz="quarter" idx="10"/>
          </p:nvPr>
        </p:nvSpPr>
        <p:spPr>
          <a:xfrm>
            <a:off x="584200" y="1435497"/>
            <a:ext cx="3466805" cy="4604337"/>
          </a:xfrm>
        </p:spPr>
        <p:txBody>
          <a:bodyPr/>
          <a:lstStyle/>
          <a:p>
            <a:r>
              <a:rPr lang="en-US" dirty="0">
                <a:latin typeface="+mn-lt"/>
              </a:rPr>
              <a:t>Universal Windows References</a:t>
            </a:r>
          </a:p>
          <a:p>
            <a:pPr lvl="1"/>
            <a:r>
              <a:rPr lang="en-US" dirty="0"/>
              <a:t>SQLite for Universal Windows Platform</a:t>
            </a:r>
          </a:p>
          <a:p>
            <a:pPr lvl="1"/>
            <a:endParaRPr lang="en-US" dirty="0"/>
          </a:p>
          <a:p>
            <a:pPr lvl="1"/>
            <a:r>
              <a:rPr lang="en-US" dirty="0"/>
              <a:t>Visual C++ 2015 Runtime for Universal Windows Platform apps</a:t>
            </a:r>
          </a:p>
          <a:p>
            <a:endParaRPr lang="en-US" dirty="0">
              <a:latin typeface="+mn-lt"/>
            </a:endParaRPr>
          </a:p>
          <a:p>
            <a:r>
              <a:rPr lang="en-US" dirty="0">
                <a:latin typeface="+mn-lt"/>
              </a:rPr>
              <a:t>NuGet Packages</a:t>
            </a:r>
          </a:p>
          <a:p>
            <a:pPr lvl="1"/>
            <a:r>
              <a:rPr lang="en-US" dirty="0" err="1"/>
              <a:t>Microsoft.Azure.Mobile.Client.SQLiteStore</a:t>
            </a:r>
            <a:endParaRPr lang="en-US" dirty="0"/>
          </a:p>
        </p:txBody>
      </p:sp>
      <p:pic>
        <p:nvPicPr>
          <p:cNvPr id="5" name="Picture 4" descr="Screenshot of Visual Studio Reference Manager referencing the required packages for Offline sync.">
            <a:extLst>
              <a:ext uri="{FF2B5EF4-FFF2-40B4-BE49-F238E27FC236}">
                <a16:creationId xmlns:a16="http://schemas.microsoft.com/office/drawing/2014/main" id="{573C9AA1-A52E-4ECA-A667-7B44F1306261}"/>
              </a:ext>
            </a:extLst>
          </p:cNvPr>
          <p:cNvPicPr>
            <a:picLocks noChangeAspect="1"/>
          </p:cNvPicPr>
          <p:nvPr/>
        </p:nvPicPr>
        <p:blipFill rotWithShape="1">
          <a:blip r:embed="rId3"/>
          <a:srcRect l="1069" t="861" r="993" b="480"/>
          <a:stretch/>
        </p:blipFill>
        <p:spPr>
          <a:xfrm>
            <a:off x="4468802" y="1435497"/>
            <a:ext cx="7152585" cy="4849529"/>
          </a:xfrm>
          <a:prstGeom prst="rect">
            <a:avLst/>
          </a:prstGeom>
        </p:spPr>
      </p:pic>
    </p:spTree>
    <p:extLst>
      <p:ext uri="{BB962C8B-B14F-4D97-AF65-F5344CB8AC3E}">
        <p14:creationId xmlns:p14="http://schemas.microsoft.com/office/powerpoint/2010/main" val="338679257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7E00-45AC-4131-8EED-CD09B73C860B}"/>
              </a:ext>
            </a:extLst>
          </p:cNvPr>
          <p:cNvSpPr>
            <a:spLocks noGrp="1"/>
          </p:cNvSpPr>
          <p:nvPr>
            <p:ph type="title"/>
          </p:nvPr>
        </p:nvSpPr>
        <p:spPr>
          <a:xfrm>
            <a:off x="585216" y="2534625"/>
            <a:ext cx="9144000" cy="997196"/>
          </a:xfrm>
        </p:spPr>
        <p:txBody>
          <a:bodyPr/>
          <a:lstStyle/>
          <a:p>
            <a:r>
              <a:rPr lang="en-US" dirty="0"/>
              <a:t>Demo: Configuring offline sync in a mobile app</a:t>
            </a:r>
          </a:p>
        </p:txBody>
      </p:sp>
      <p:sp>
        <p:nvSpPr>
          <p:cNvPr id="3" name="Text Placeholder 2">
            <a:extLst>
              <a:ext uri="{FF2B5EF4-FFF2-40B4-BE49-F238E27FC236}">
                <a16:creationId xmlns:a16="http://schemas.microsoft.com/office/drawing/2014/main" id="{F7F2D4D8-1A2E-42AE-9C3A-F484473E10F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5195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36C5-0178-4A44-88C2-3C6E5AC10C18}"/>
              </a:ext>
            </a:extLst>
          </p:cNvPr>
          <p:cNvSpPr>
            <a:spLocks noGrp="1"/>
          </p:cNvSpPr>
          <p:nvPr>
            <p:ph type="title"/>
          </p:nvPr>
        </p:nvSpPr>
        <p:spPr/>
        <p:txBody>
          <a:bodyPr/>
          <a:lstStyle/>
          <a:p>
            <a:r>
              <a:rPr lang="en-US" dirty="0"/>
              <a:t>API summary</a:t>
            </a:r>
          </a:p>
        </p:txBody>
      </p:sp>
      <p:sp>
        <p:nvSpPr>
          <p:cNvPr id="3" name="Text Placeholder 2">
            <a:extLst>
              <a:ext uri="{FF2B5EF4-FFF2-40B4-BE49-F238E27FC236}">
                <a16:creationId xmlns:a16="http://schemas.microsoft.com/office/drawing/2014/main" id="{E9EB2093-BEA5-4ADE-8F8D-3F1423E5678B}"/>
              </a:ext>
            </a:extLst>
          </p:cNvPr>
          <p:cNvSpPr>
            <a:spLocks noGrp="1"/>
          </p:cNvSpPr>
          <p:nvPr>
            <p:ph type="body" sz="quarter" idx="10"/>
          </p:nvPr>
        </p:nvSpPr>
        <p:spPr>
          <a:xfrm>
            <a:off x="584200" y="1435497"/>
            <a:ext cx="11018520" cy="3262432"/>
          </a:xfrm>
        </p:spPr>
        <p:txBody>
          <a:bodyPr/>
          <a:lstStyle/>
          <a:p>
            <a:pPr marL="0" indent="0">
              <a:buNone/>
            </a:pPr>
            <a:r>
              <a:rPr lang="en-US" dirty="0">
                <a:latin typeface="+mn-lt"/>
              </a:rPr>
              <a:t>There are multiple methods to synchronize the local store with the server:</a:t>
            </a:r>
          </a:p>
          <a:p>
            <a:pPr lvl="1"/>
            <a:r>
              <a:rPr lang="en-US" dirty="0" err="1"/>
              <a:t>PushAsync</a:t>
            </a:r>
            <a:endParaRPr lang="en-US" dirty="0"/>
          </a:p>
          <a:p>
            <a:pPr lvl="2"/>
            <a:r>
              <a:rPr lang="en-US" sz="1800" dirty="0"/>
              <a:t>Changes across all local tables are pushed to the backend</a:t>
            </a:r>
          </a:p>
          <a:p>
            <a:pPr lvl="1"/>
            <a:r>
              <a:rPr lang="en-US" dirty="0" err="1"/>
              <a:t>PullAsync</a:t>
            </a:r>
            <a:endParaRPr lang="en-US" dirty="0"/>
          </a:p>
          <a:p>
            <a:pPr lvl="2"/>
            <a:r>
              <a:rPr lang="en-US" sz="1800" dirty="0"/>
              <a:t>When there are changes to the backend tables, the delta is pulled to local tables</a:t>
            </a:r>
          </a:p>
          <a:p>
            <a:pPr lvl="1"/>
            <a:r>
              <a:rPr lang="en-US" dirty="0" err="1"/>
              <a:t>PurgeAsync</a:t>
            </a:r>
            <a:endParaRPr lang="en-US" dirty="0"/>
          </a:p>
          <a:p>
            <a:pPr lvl="2"/>
            <a:r>
              <a:rPr lang="en-US" sz="1800" dirty="0"/>
              <a:t>Stale local data is removed and any changes are pushed to the backend</a:t>
            </a:r>
          </a:p>
          <a:p>
            <a:pPr lvl="2"/>
            <a:endParaRPr lang="en-US" dirty="0"/>
          </a:p>
        </p:txBody>
      </p:sp>
    </p:spTree>
    <p:extLst>
      <p:ext uri="{BB962C8B-B14F-4D97-AF65-F5344CB8AC3E}">
        <p14:creationId xmlns:p14="http://schemas.microsoft.com/office/powerpoint/2010/main" val="24717639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Getting started with Mobile Apps in App Service</a:t>
            </a:r>
          </a:p>
          <a:p>
            <a:pPr marL="342900" indent="-342900">
              <a:buFont typeface="Arial" panose="020B0604020202020204" pitchFamily="34" charset="0"/>
              <a:buChar char="•"/>
            </a:pPr>
            <a:r>
              <a:rPr lang="en-US" dirty="0"/>
              <a:t>Enabling push notifications for your app</a:t>
            </a:r>
          </a:p>
          <a:p>
            <a:pPr marL="342900" indent="-342900">
              <a:buFont typeface="Arial" panose="020B0604020202020204" pitchFamily="34" charset="0"/>
              <a:buChar char="•"/>
            </a:pPr>
            <a:r>
              <a:rPr lang="en-US" dirty="0"/>
              <a:t>Enabling offline sync for your app</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01: Getting started with Mobile Apps in App Service</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Mobile Apps</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a:xfrm>
            <a:off x="584200" y="1435497"/>
            <a:ext cx="11018520" cy="2733056"/>
          </a:xfrm>
        </p:spPr>
        <p:txBody>
          <a:bodyPr/>
          <a:lstStyle/>
          <a:p>
            <a:r>
              <a:rPr lang="en-US" dirty="0">
                <a:latin typeface="+mn-lt"/>
              </a:rPr>
              <a:t>Managed mobile application development platform with the same benefits of Azure App Service Web Apps</a:t>
            </a:r>
          </a:p>
          <a:p>
            <a:r>
              <a:rPr lang="en-US" dirty="0">
                <a:latin typeface="+mn-lt"/>
              </a:rPr>
              <a:t>Additional mobile-centric server-side features</a:t>
            </a:r>
          </a:p>
          <a:p>
            <a:pPr lvl="1"/>
            <a:r>
              <a:rPr lang="en-US" dirty="0"/>
              <a:t>Support for identity providers, including Azure Active Directory for enterprise authentication, and social providers such as Facebook, Google, Twitter, and Microsoft accounts</a:t>
            </a:r>
          </a:p>
          <a:p>
            <a:pPr lvl="1"/>
            <a:r>
              <a:rPr lang="en-US" dirty="0"/>
              <a:t>Mobile-friendly OData v3 data source that's linked to Azure SQL Database or an on-premises SQL server</a:t>
            </a:r>
            <a:endParaRPr lang="en-US" dirty="0">
              <a:latin typeface="+mn-lt"/>
            </a:endParaRPr>
          </a:p>
        </p:txBody>
      </p:sp>
      <p:pic>
        <p:nvPicPr>
          <p:cNvPr id="3" name="Picture 2" descr="Mobile Apps service icon"/>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068204" y="4168553"/>
            <a:ext cx="2055592" cy="2055592"/>
          </a:xfrm>
          <a:prstGeom prst="rect">
            <a:avLst/>
          </a:prstGeom>
        </p:spPr>
      </p:pic>
    </p:spTree>
    <p:extLst>
      <p:ext uri="{BB962C8B-B14F-4D97-AF65-F5344CB8AC3E}">
        <p14:creationId xmlns:p14="http://schemas.microsoft.com/office/powerpoint/2010/main" val="11738299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CA99-D276-4005-9932-053EA67FBA7A}"/>
              </a:ext>
            </a:extLst>
          </p:cNvPr>
          <p:cNvSpPr>
            <a:spLocks noGrp="1"/>
          </p:cNvSpPr>
          <p:nvPr>
            <p:ph type="title"/>
          </p:nvPr>
        </p:nvSpPr>
        <p:spPr/>
        <p:txBody>
          <a:bodyPr/>
          <a:lstStyle/>
          <a:p>
            <a:r>
              <a:rPr lang="en-US" dirty="0"/>
              <a:t>Mobile Apps platform</a:t>
            </a:r>
          </a:p>
        </p:txBody>
      </p:sp>
      <p:sp>
        <p:nvSpPr>
          <p:cNvPr id="3" name="AutoShape 2" descr="Image result for Dynamics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descr="This diagram depicts authentication, notification, and data access features that are associated with Azure Mobile Apps.">
            <a:extLst>
              <a:ext uri="{FF2B5EF4-FFF2-40B4-BE49-F238E27FC236}">
                <a16:creationId xmlns:a16="http://schemas.microsoft.com/office/drawing/2014/main" id="{37079FE9-F828-4EE5-B513-8D6421277774}"/>
              </a:ext>
            </a:extLst>
          </p:cNvPr>
          <p:cNvGrpSpPr/>
          <p:nvPr/>
        </p:nvGrpSpPr>
        <p:grpSpPr>
          <a:xfrm>
            <a:off x="720297" y="1213223"/>
            <a:ext cx="10751406" cy="5037979"/>
            <a:chOff x="720297" y="1213223"/>
            <a:chExt cx="10751406" cy="5037979"/>
          </a:xfrm>
        </p:grpSpPr>
        <p:sp>
          <p:nvSpPr>
            <p:cNvPr id="20" name="TextBox 19">
              <a:extLst>
                <a:ext uri="{FF2B5EF4-FFF2-40B4-BE49-F238E27FC236}">
                  <a16:creationId xmlns:a16="http://schemas.microsoft.com/office/drawing/2014/main" id="{EFDC5753-A0E8-41F9-8E18-6CA6BE308B31}"/>
                </a:ext>
              </a:extLst>
            </p:cNvPr>
            <p:cNvSpPr txBox="1"/>
            <p:nvPr/>
          </p:nvSpPr>
          <p:spPr>
            <a:xfrm>
              <a:off x="5556080" y="1334027"/>
              <a:ext cx="5784845" cy="1662782"/>
            </a:xfrm>
            <a:prstGeom prst="rect">
              <a:avLst/>
            </a:prstGeom>
            <a:noFill/>
            <a:ln w="38100">
              <a:solidFill>
                <a:srgbClr val="A80000"/>
              </a:solidFill>
            </a:ln>
          </p:spPr>
          <p:txBody>
            <a:bodyPr wrap="square" lIns="175761" tIns="140609" rIns="175761" bIns="140609" rtlCol="0">
              <a:noAutofit/>
            </a:bodyPr>
            <a:lstStyle/>
            <a:p>
              <a:pPr defTabSz="896386">
                <a:lnSpc>
                  <a:spcPct val="90000"/>
                </a:lnSpc>
                <a:tabLst>
                  <a:tab pos="878727" algn="l"/>
                </a:tabLst>
                <a:defRPr/>
              </a:pPr>
              <a:r>
                <a:rPr lang="en-US" sz="1400" b="1" kern="0" dirty="0">
                  <a:latin typeface="+mj-lt"/>
                  <a:cs typeface="Segoe UI" pitchFamily="34" charset="0"/>
                </a:rPr>
                <a:t>Data</a:t>
              </a:r>
            </a:p>
            <a:p>
              <a:pPr defTabSz="896386">
                <a:lnSpc>
                  <a:spcPct val="90000"/>
                </a:lnSpc>
                <a:tabLst>
                  <a:tab pos="878727" algn="l"/>
                </a:tabLst>
                <a:defRPr/>
              </a:pPr>
              <a:endParaRPr lang="en-US" sz="1400" kern="0" dirty="0">
                <a:latin typeface="+mj-lt"/>
                <a:ea typeface="Segoe UI" pitchFamily="34" charset="0"/>
                <a:cs typeface="Segoe UI" pitchFamily="34" charset="0"/>
              </a:endParaRPr>
            </a:p>
            <a:p>
              <a:pPr defTabSz="896386">
                <a:lnSpc>
                  <a:spcPct val="90000"/>
                </a:lnSpc>
                <a:tabLst>
                  <a:tab pos="878727" algn="l"/>
                </a:tabLst>
                <a:defRPr/>
              </a:pPr>
              <a:endParaRPr lang="en-US" sz="1400" kern="0" dirty="0">
                <a:latin typeface="+mj-lt"/>
                <a:ea typeface="Segoe UI" pitchFamily="34" charset="0"/>
                <a:cs typeface="Segoe UI" pitchFamily="34" charset="0"/>
              </a:endParaRPr>
            </a:p>
            <a:p>
              <a:pPr defTabSz="896386">
                <a:lnSpc>
                  <a:spcPct val="90000"/>
                </a:lnSpc>
                <a:tabLst>
                  <a:tab pos="878727" algn="l"/>
                </a:tabLst>
                <a:defRPr/>
              </a:pPr>
              <a:endParaRPr lang="en-US" sz="1400" kern="0" dirty="0">
                <a:latin typeface="+mj-lt"/>
                <a:ea typeface="Segoe UI" pitchFamily="34" charset="0"/>
                <a:cs typeface="Segoe UI" pitchFamily="34" charset="0"/>
              </a:endParaRPr>
            </a:p>
          </p:txBody>
        </p:sp>
        <p:sp>
          <p:nvSpPr>
            <p:cNvPr id="5" name="Rectangle 4">
              <a:extLst>
                <a:ext uri="{FF2B5EF4-FFF2-40B4-BE49-F238E27FC236}">
                  <a16:creationId xmlns:a16="http://schemas.microsoft.com/office/drawing/2014/main" id="{464D9375-F2CD-4C75-B0D7-A1F91D6F12A1}"/>
                </a:ext>
              </a:extLst>
            </p:cNvPr>
            <p:cNvSpPr/>
            <p:nvPr/>
          </p:nvSpPr>
          <p:spPr bwMode="auto">
            <a:xfrm>
              <a:off x="3939016" y="1231057"/>
              <a:ext cx="7532687" cy="5017343"/>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050" dirty="0">
                <a:gradFill>
                  <a:gsLst>
                    <a:gs pos="0">
                      <a:srgbClr val="FFFFFF"/>
                    </a:gs>
                    <a:gs pos="100000">
                      <a:srgbClr val="FFFFFF"/>
                    </a:gs>
                  </a:gsLst>
                  <a:lin ang="5400000" scaled="0"/>
                </a:gradFill>
              </a:endParaRPr>
            </a:p>
          </p:txBody>
        </p:sp>
        <p:cxnSp>
          <p:nvCxnSpPr>
            <p:cNvPr id="6" name="Straight Connector 5">
              <a:extLst>
                <a:ext uri="{FF2B5EF4-FFF2-40B4-BE49-F238E27FC236}">
                  <a16:creationId xmlns:a16="http://schemas.microsoft.com/office/drawing/2014/main" id="{29A2E4A7-7195-4853-8E45-68C528E8F68D}"/>
                </a:ext>
              </a:extLst>
            </p:cNvPr>
            <p:cNvCxnSpPr>
              <a:cxnSpLocks/>
            </p:cNvCxnSpPr>
            <p:nvPr/>
          </p:nvCxnSpPr>
          <p:spPr>
            <a:xfrm flipH="1" flipV="1">
              <a:off x="3236145" y="3861795"/>
              <a:ext cx="802186" cy="1"/>
            </a:xfrm>
            <a:prstGeom prst="line">
              <a:avLst/>
            </a:prstGeom>
            <a:ln w="38100">
              <a:solidFill>
                <a:srgbClr val="A8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75DFD0-5DB5-478C-BB4F-5343C67EA498}"/>
                </a:ext>
              </a:extLst>
            </p:cNvPr>
            <p:cNvSpPr txBox="1"/>
            <p:nvPr/>
          </p:nvSpPr>
          <p:spPr>
            <a:xfrm rot="16200000">
              <a:off x="737181" y="3465581"/>
              <a:ext cx="5037979" cy="533263"/>
            </a:xfrm>
            <a:prstGeom prst="rect">
              <a:avLst/>
            </a:prstGeom>
            <a:solidFill>
              <a:srgbClr val="00204F"/>
            </a:solidFill>
          </p:spPr>
          <p:txBody>
            <a:bodyPr wrap="square" lIns="175761" tIns="140609" rIns="175761" bIns="140609" rtlCol="0">
              <a:spAutoFit/>
            </a:bodyPr>
            <a:lstStyle/>
            <a:p>
              <a:pPr algn="ctr" defTabSz="896239">
                <a:lnSpc>
                  <a:spcPct val="90000"/>
                </a:lnSpc>
                <a:defRPr/>
              </a:pPr>
              <a:r>
                <a:rPr lang="en-US" sz="1800" kern="0" dirty="0">
                  <a:solidFill>
                    <a:schemeClr val="bg1"/>
                  </a:solidFill>
                  <a:latin typeface="+mj-lt"/>
                </a:rPr>
                <a:t>REST API</a:t>
              </a:r>
            </a:p>
          </p:txBody>
        </p:sp>
        <p:grpSp>
          <p:nvGrpSpPr>
            <p:cNvPr id="105" name="Group 104">
              <a:extLst>
                <a:ext uri="{FF2B5EF4-FFF2-40B4-BE49-F238E27FC236}">
                  <a16:creationId xmlns:a16="http://schemas.microsoft.com/office/drawing/2014/main" id="{B0FADC45-1026-4319-8F62-A3184DFFA31B}"/>
                </a:ext>
              </a:extLst>
            </p:cNvPr>
            <p:cNvGrpSpPr/>
            <p:nvPr/>
          </p:nvGrpSpPr>
          <p:grpSpPr>
            <a:xfrm>
              <a:off x="720297" y="1239975"/>
              <a:ext cx="1908642" cy="5011227"/>
              <a:chOff x="605673" y="1231056"/>
              <a:chExt cx="1908642" cy="5011227"/>
            </a:xfrm>
          </p:grpSpPr>
          <p:sp>
            <p:nvSpPr>
              <p:cNvPr id="18" name="Rectangle 17">
                <a:extLst>
                  <a:ext uri="{FF2B5EF4-FFF2-40B4-BE49-F238E27FC236}">
                    <a16:creationId xmlns:a16="http://schemas.microsoft.com/office/drawing/2014/main" id="{45987281-D63B-43F9-ADD4-C82300CAE75C}"/>
                  </a:ext>
                </a:extLst>
              </p:cNvPr>
              <p:cNvSpPr/>
              <p:nvPr/>
            </p:nvSpPr>
            <p:spPr bwMode="auto">
              <a:xfrm>
                <a:off x="605673" y="1231056"/>
                <a:ext cx="1908642" cy="2458780"/>
              </a:xfrm>
              <a:prstGeom prst="rect">
                <a:avLst/>
              </a:prstGeom>
              <a:solidFill>
                <a:schemeClr val="bg1"/>
              </a:solidFill>
              <a:ln w="38100" cap="flat" cmpd="sng" algn="ctr">
                <a:solidFill>
                  <a:srgbClr val="00188D"/>
                </a:solidFill>
                <a:prstDash val="solid"/>
                <a:miter lim="800000"/>
                <a:headEnd type="none" w="med" len="med"/>
                <a:tailEnd type="none" w="med" len="med"/>
              </a:ln>
              <a:effectLst/>
            </p:spPr>
            <p:txBody>
              <a:bodyPr rot="0" spcFirstLastPara="0" vertOverflow="overflow" horzOverflow="overflow" vert="horz" wrap="square" lIns="175761" tIns="180000" rIns="175761" bIns="140609" numCol="1" spcCol="0" rtlCol="0" fromWordArt="0" anchor="t" anchorCtr="0" forceAA="0" compatLnSpc="1">
                <a:prstTxWarp prst="textNoShape">
                  <a:avLst/>
                </a:prstTxWarp>
                <a:noAutofit/>
              </a:bodyPr>
              <a:lstStyle/>
              <a:p>
                <a:pPr algn="ctr" defTabSz="914224">
                  <a:tabLst>
                    <a:tab pos="896214" algn="l"/>
                  </a:tabLst>
                  <a:defRPr/>
                </a:pPr>
                <a:r>
                  <a:rPr lang="en-US" sz="2000" dirty="0">
                    <a:latin typeface="+mj-lt"/>
                  </a:rPr>
                  <a:t>Native SDKs</a:t>
                </a:r>
              </a:p>
              <a:p>
                <a:pPr algn="ctr" defTabSz="914224">
                  <a:tabLst>
                    <a:tab pos="896214" algn="l"/>
                  </a:tabLst>
                  <a:defRPr/>
                </a:pPr>
                <a:endParaRPr lang="en-US" sz="2000" dirty="0">
                  <a:latin typeface="+mj-lt"/>
                </a:endParaRPr>
              </a:p>
              <a:p>
                <a:pPr>
                  <a:lnSpc>
                    <a:spcPct val="90000"/>
                  </a:lnSpc>
                  <a:spcAft>
                    <a:spcPts val="600"/>
                  </a:spcAft>
                </a:pPr>
                <a:r>
                  <a:rPr lang="en-US" sz="1800" dirty="0">
                    <a:latin typeface="+mj-lt"/>
                  </a:rPr>
                  <a:t>Windows</a:t>
                </a:r>
              </a:p>
              <a:p>
                <a:pPr>
                  <a:lnSpc>
                    <a:spcPct val="90000"/>
                  </a:lnSpc>
                  <a:spcAft>
                    <a:spcPts val="600"/>
                  </a:spcAft>
                </a:pPr>
                <a:r>
                  <a:rPr lang="en-US" sz="1800" dirty="0">
                    <a:latin typeface="+mj-lt"/>
                  </a:rPr>
                  <a:t>iOS</a:t>
                </a:r>
              </a:p>
              <a:p>
                <a:pPr>
                  <a:lnSpc>
                    <a:spcPct val="90000"/>
                  </a:lnSpc>
                  <a:spcAft>
                    <a:spcPts val="600"/>
                  </a:spcAft>
                </a:pPr>
                <a:r>
                  <a:rPr lang="en-US" sz="1800" dirty="0">
                    <a:latin typeface="+mj-lt"/>
                  </a:rPr>
                  <a:t>Android</a:t>
                </a:r>
              </a:p>
              <a:p>
                <a:pPr algn="ctr" defTabSz="914224">
                  <a:tabLst>
                    <a:tab pos="896214" algn="l"/>
                  </a:tabLst>
                  <a:defRPr/>
                </a:pPr>
                <a:endParaRPr lang="en-US" sz="2000" dirty="0">
                  <a:latin typeface="+mj-lt"/>
                </a:endParaRPr>
              </a:p>
            </p:txBody>
          </p:sp>
          <p:sp>
            <p:nvSpPr>
              <p:cNvPr id="39" name="Rectangle 38">
                <a:extLst>
                  <a:ext uri="{FF2B5EF4-FFF2-40B4-BE49-F238E27FC236}">
                    <a16:creationId xmlns:a16="http://schemas.microsoft.com/office/drawing/2014/main" id="{F68A6DFF-F6E0-49BD-BA11-EFD64EA1A271}"/>
                  </a:ext>
                </a:extLst>
              </p:cNvPr>
              <p:cNvSpPr/>
              <p:nvPr/>
            </p:nvSpPr>
            <p:spPr bwMode="auto">
              <a:xfrm>
                <a:off x="605673" y="3953645"/>
                <a:ext cx="1908642" cy="2288638"/>
              </a:xfrm>
              <a:prstGeom prst="rect">
                <a:avLst/>
              </a:prstGeom>
              <a:solidFill>
                <a:schemeClr val="bg1"/>
              </a:solidFill>
              <a:ln w="38100" cap="flat" cmpd="sng" algn="ctr">
                <a:solidFill>
                  <a:srgbClr val="00188D"/>
                </a:solidFill>
                <a:prstDash val="solid"/>
                <a:miter lim="800000"/>
                <a:headEnd type="none" w="med" len="med"/>
                <a:tailEnd type="none" w="med" len="med"/>
              </a:ln>
              <a:effectLst/>
            </p:spPr>
            <p:txBody>
              <a:bodyPr rot="0" spcFirstLastPara="0" vertOverflow="overflow" horzOverflow="overflow" vert="horz" wrap="square" lIns="175761" tIns="180000" rIns="175761" bIns="140609" numCol="1" spcCol="0" rtlCol="0" fromWordArt="0" anchor="t" anchorCtr="0" forceAA="0" compatLnSpc="1">
                <a:prstTxWarp prst="textNoShape">
                  <a:avLst/>
                </a:prstTxWarp>
                <a:noAutofit/>
              </a:bodyPr>
              <a:lstStyle/>
              <a:p>
                <a:pPr algn="ctr" defTabSz="914224">
                  <a:tabLst>
                    <a:tab pos="896214" algn="l"/>
                  </a:tabLst>
                  <a:defRPr/>
                </a:pPr>
                <a:r>
                  <a:rPr lang="en-US" sz="2000" dirty="0">
                    <a:latin typeface="+mj-lt"/>
                  </a:rPr>
                  <a:t>X-Plat SDKs</a:t>
                </a:r>
              </a:p>
              <a:p>
                <a:pPr algn="ctr" defTabSz="914224">
                  <a:tabLst>
                    <a:tab pos="896214" algn="l"/>
                  </a:tabLst>
                  <a:defRPr/>
                </a:pPr>
                <a:endParaRPr lang="en-US" sz="2000" dirty="0">
                  <a:latin typeface="+mj-lt"/>
                </a:endParaRPr>
              </a:p>
              <a:p>
                <a:pPr>
                  <a:lnSpc>
                    <a:spcPct val="90000"/>
                  </a:lnSpc>
                  <a:spcAft>
                    <a:spcPts val="600"/>
                  </a:spcAft>
                </a:pPr>
                <a:r>
                  <a:rPr lang="en-US" sz="1800" dirty="0">
                    <a:latin typeface="+mj-lt"/>
                  </a:rPr>
                  <a:t>HTML5/JS</a:t>
                </a:r>
              </a:p>
              <a:p>
                <a:pPr>
                  <a:lnSpc>
                    <a:spcPct val="90000"/>
                  </a:lnSpc>
                  <a:spcAft>
                    <a:spcPts val="600"/>
                  </a:spcAft>
                </a:pPr>
                <a:r>
                  <a:rPr lang="en-US" sz="1800" dirty="0">
                    <a:latin typeface="+mj-lt"/>
                  </a:rPr>
                  <a:t>Xamarin</a:t>
                </a:r>
              </a:p>
              <a:p>
                <a:pPr>
                  <a:lnSpc>
                    <a:spcPct val="90000"/>
                  </a:lnSpc>
                  <a:spcAft>
                    <a:spcPts val="600"/>
                  </a:spcAft>
                </a:pPr>
                <a:r>
                  <a:rPr lang="en-US" sz="1800" dirty="0">
                    <a:latin typeface="+mj-lt"/>
                  </a:rPr>
                  <a:t>Phonegap</a:t>
                </a:r>
              </a:p>
              <a:p>
                <a:pPr>
                  <a:lnSpc>
                    <a:spcPct val="90000"/>
                  </a:lnSpc>
                  <a:spcAft>
                    <a:spcPts val="600"/>
                  </a:spcAft>
                </a:pPr>
                <a:r>
                  <a:rPr lang="en-US" sz="1800" dirty="0">
                    <a:latin typeface="+mj-lt"/>
                  </a:rPr>
                  <a:t>Sencha</a:t>
                </a:r>
              </a:p>
              <a:p>
                <a:pPr algn="ctr" defTabSz="914224">
                  <a:tabLst>
                    <a:tab pos="896214" algn="l"/>
                  </a:tabLst>
                  <a:defRPr/>
                </a:pPr>
                <a:endParaRPr lang="en-US" sz="2000" dirty="0">
                  <a:latin typeface="+mj-lt"/>
                </a:endParaRPr>
              </a:p>
            </p:txBody>
          </p:sp>
        </p:grpSp>
        <p:sp>
          <p:nvSpPr>
            <p:cNvPr id="7" name="TextBox 6">
              <a:extLst>
                <a:ext uri="{FF2B5EF4-FFF2-40B4-BE49-F238E27FC236}">
                  <a16:creationId xmlns:a16="http://schemas.microsoft.com/office/drawing/2014/main" id="{E8965358-2CAC-4712-A714-252671C2B7B8}"/>
                </a:ext>
              </a:extLst>
            </p:cNvPr>
            <p:cNvSpPr txBox="1"/>
            <p:nvPr/>
          </p:nvSpPr>
          <p:spPr>
            <a:xfrm>
              <a:off x="7899301" y="4144223"/>
              <a:ext cx="1000109" cy="603156"/>
            </a:xfrm>
            <a:prstGeom prst="rect">
              <a:avLst/>
            </a:prstGeom>
            <a:noFill/>
          </p:spPr>
          <p:txBody>
            <a:bodyPr wrap="square" lIns="175761" tIns="140609" rIns="175761" bIns="140609" rtlCol="0">
              <a:spAutoFit/>
            </a:bodyPr>
            <a:lstStyle/>
            <a:p>
              <a:pPr algn="ctr" defTabSz="896239">
                <a:lnSpc>
                  <a:spcPct val="90000"/>
                </a:lnSpc>
              </a:pPr>
              <a:r>
                <a:rPr lang="en-US" sz="600" dirty="0">
                  <a:solidFill>
                    <a:srgbClr val="FFFFFF"/>
                  </a:solidFill>
                </a:rPr>
                <a:t>Azure Active Directory</a:t>
              </a:r>
            </a:p>
          </p:txBody>
        </p:sp>
        <p:grpSp>
          <p:nvGrpSpPr>
            <p:cNvPr id="1044" name="Group 1043">
              <a:extLst>
                <a:ext uri="{FF2B5EF4-FFF2-40B4-BE49-F238E27FC236}">
                  <a16:creationId xmlns:a16="http://schemas.microsoft.com/office/drawing/2014/main" id="{177A2645-2E96-4C4B-8F26-5745F8B4AE0F}"/>
                </a:ext>
              </a:extLst>
            </p:cNvPr>
            <p:cNvGrpSpPr/>
            <p:nvPr/>
          </p:nvGrpSpPr>
          <p:grpSpPr>
            <a:xfrm>
              <a:off x="5695244" y="2180656"/>
              <a:ext cx="643684" cy="773884"/>
              <a:chOff x="6145918" y="2161623"/>
              <a:chExt cx="643684" cy="773884"/>
            </a:xfrm>
          </p:grpSpPr>
          <p:sp>
            <p:nvSpPr>
              <p:cNvPr id="22" name="TextBox 21">
                <a:extLst>
                  <a:ext uri="{FF2B5EF4-FFF2-40B4-BE49-F238E27FC236}">
                    <a16:creationId xmlns:a16="http://schemas.microsoft.com/office/drawing/2014/main" id="{D99EA173-6324-494D-9BE4-C23FC778BFCA}"/>
                  </a:ext>
                </a:extLst>
              </p:cNvPr>
              <p:cNvSpPr txBox="1"/>
              <p:nvPr/>
            </p:nvSpPr>
            <p:spPr>
              <a:xfrm>
                <a:off x="6145918" y="2741608"/>
                <a:ext cx="643684" cy="193899"/>
              </a:xfrm>
              <a:prstGeom prst="rect">
                <a:avLst/>
              </a:prstGeom>
              <a:noFill/>
            </p:spPr>
            <p:txBody>
              <a:bodyPr wrap="square" lIns="0" tIns="0" rIns="0" bIns="0" rtlCol="0">
                <a:spAutoFit/>
              </a:bodyPr>
              <a:lstStyle/>
              <a:p>
                <a:pPr algn="ctr" defTabSz="896239">
                  <a:lnSpc>
                    <a:spcPct val="90000"/>
                  </a:lnSpc>
                  <a:defRPr/>
                </a:pPr>
                <a:r>
                  <a:rPr lang="en-US" sz="1400" kern="0" dirty="0">
                    <a:latin typeface="+mj-lt"/>
                  </a:rPr>
                  <a:t>SQL</a:t>
                </a:r>
              </a:p>
            </p:txBody>
          </p:sp>
          <p:pic>
            <p:nvPicPr>
              <p:cNvPr id="58" name="Picture 57">
                <a:extLst>
                  <a:ext uri="{FF2B5EF4-FFF2-40B4-BE49-F238E27FC236}">
                    <a16:creationId xmlns:a16="http://schemas.microsoft.com/office/drawing/2014/main" id="{519FF060-AD7A-4F56-A4B3-E1C8692374E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224919" y="2161623"/>
                <a:ext cx="485682" cy="485682"/>
              </a:xfrm>
              <a:prstGeom prst="rect">
                <a:avLst/>
              </a:prstGeom>
            </p:spPr>
          </p:pic>
        </p:grpSp>
        <p:grpSp>
          <p:nvGrpSpPr>
            <p:cNvPr id="1043" name="Group 1042">
              <a:extLst>
                <a:ext uri="{FF2B5EF4-FFF2-40B4-BE49-F238E27FC236}">
                  <a16:creationId xmlns:a16="http://schemas.microsoft.com/office/drawing/2014/main" id="{CB0F733A-D801-413A-9D44-5F290EAB8A8F}"/>
                </a:ext>
              </a:extLst>
            </p:cNvPr>
            <p:cNvGrpSpPr/>
            <p:nvPr/>
          </p:nvGrpSpPr>
          <p:grpSpPr>
            <a:xfrm>
              <a:off x="6906789" y="2227190"/>
              <a:ext cx="804603" cy="727350"/>
              <a:chOff x="7060477" y="2208157"/>
              <a:chExt cx="804603" cy="727350"/>
            </a:xfrm>
          </p:grpSpPr>
          <p:sp>
            <p:nvSpPr>
              <p:cNvPr id="23" name="TextBox 22">
                <a:extLst>
                  <a:ext uri="{FF2B5EF4-FFF2-40B4-BE49-F238E27FC236}">
                    <a16:creationId xmlns:a16="http://schemas.microsoft.com/office/drawing/2014/main" id="{5DAC3C74-9D09-427E-A8A0-515EB6FC5029}"/>
                  </a:ext>
                </a:extLst>
              </p:cNvPr>
              <p:cNvSpPr txBox="1"/>
              <p:nvPr/>
            </p:nvSpPr>
            <p:spPr>
              <a:xfrm>
                <a:off x="7060477" y="2741608"/>
                <a:ext cx="804603" cy="193899"/>
              </a:xfrm>
              <a:prstGeom prst="rect">
                <a:avLst/>
              </a:prstGeom>
              <a:noFill/>
            </p:spPr>
            <p:txBody>
              <a:bodyPr wrap="square" lIns="0" tIns="0" rIns="0" bIns="0" rtlCol="0">
                <a:spAutoFit/>
              </a:bodyPr>
              <a:lstStyle/>
              <a:p>
                <a:pPr algn="ctr" defTabSz="896239">
                  <a:lnSpc>
                    <a:spcPct val="90000"/>
                  </a:lnSpc>
                  <a:defRPr/>
                </a:pPr>
                <a:r>
                  <a:rPr lang="en-US" sz="1400" kern="0" dirty="0">
                    <a:latin typeface="+mj-lt"/>
                  </a:rPr>
                  <a:t>Tables</a:t>
                </a:r>
              </a:p>
            </p:txBody>
          </p:sp>
          <p:pic>
            <p:nvPicPr>
              <p:cNvPr id="64" name="Picture 63">
                <a:extLst>
                  <a:ext uri="{FF2B5EF4-FFF2-40B4-BE49-F238E27FC236}">
                    <a16:creationId xmlns:a16="http://schemas.microsoft.com/office/drawing/2014/main" id="{863F12FF-C43D-429D-A8F6-37D4C5C13DE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208832" y="2208157"/>
                <a:ext cx="507893" cy="507893"/>
              </a:xfrm>
              <a:prstGeom prst="rect">
                <a:avLst/>
              </a:prstGeom>
            </p:spPr>
          </p:pic>
        </p:grpSp>
        <p:grpSp>
          <p:nvGrpSpPr>
            <p:cNvPr id="1040" name="Group 1039">
              <a:extLst>
                <a:ext uri="{FF2B5EF4-FFF2-40B4-BE49-F238E27FC236}">
                  <a16:creationId xmlns:a16="http://schemas.microsoft.com/office/drawing/2014/main" id="{3AB1CB0B-E48D-46B1-A174-515D586348FA}"/>
                </a:ext>
              </a:extLst>
            </p:cNvPr>
            <p:cNvGrpSpPr/>
            <p:nvPr/>
          </p:nvGrpSpPr>
          <p:grpSpPr>
            <a:xfrm>
              <a:off x="9813158" y="2221554"/>
              <a:ext cx="1256573" cy="732986"/>
              <a:chOff x="9362121" y="2202521"/>
              <a:chExt cx="1256573" cy="732986"/>
            </a:xfrm>
          </p:grpSpPr>
          <p:sp>
            <p:nvSpPr>
              <p:cNvPr id="27" name="TextBox 26">
                <a:extLst>
                  <a:ext uri="{FF2B5EF4-FFF2-40B4-BE49-F238E27FC236}">
                    <a16:creationId xmlns:a16="http://schemas.microsoft.com/office/drawing/2014/main" id="{B21DE71B-E85A-46DA-8372-BE8C8B7A9490}"/>
                  </a:ext>
                </a:extLst>
              </p:cNvPr>
              <p:cNvSpPr txBox="1"/>
              <p:nvPr/>
            </p:nvSpPr>
            <p:spPr>
              <a:xfrm>
                <a:off x="9362121" y="2741608"/>
                <a:ext cx="1256573" cy="193899"/>
              </a:xfrm>
              <a:prstGeom prst="rect">
                <a:avLst/>
              </a:prstGeom>
              <a:noFill/>
            </p:spPr>
            <p:txBody>
              <a:bodyPr wrap="square" lIns="0" tIns="0" rIns="0" bIns="0" rtlCol="0">
                <a:spAutoFit/>
              </a:bodyPr>
              <a:lstStyle/>
              <a:p>
                <a:pPr algn="ctr" defTabSz="896239">
                  <a:lnSpc>
                    <a:spcPct val="90000"/>
                  </a:lnSpc>
                  <a:defRPr/>
                </a:pPr>
                <a:r>
                  <a:rPr lang="en-US" sz="1400" kern="0" dirty="0">
                    <a:latin typeface="+mj-lt"/>
                  </a:rPr>
                  <a:t>On-premises</a:t>
                </a:r>
              </a:p>
            </p:txBody>
          </p:sp>
          <p:pic>
            <p:nvPicPr>
              <p:cNvPr id="68" name="Picture 67" descr="A picture containing vector graphics&#10;&#10;Description automatically generated">
                <a:extLst>
                  <a:ext uri="{FF2B5EF4-FFF2-40B4-BE49-F238E27FC236}">
                    <a16:creationId xmlns:a16="http://schemas.microsoft.com/office/drawing/2014/main" id="{6B897148-522D-4005-87B4-A08A870CFF2B}"/>
                  </a:ext>
                </a:extLst>
              </p:cNvPr>
              <p:cNvPicPr>
                <a:picLocks noChangeAspect="1"/>
              </p:cNvPicPr>
              <p:nvPr/>
            </p:nvPicPr>
            <p:blipFill>
              <a:blip r:embed="rId7"/>
              <a:stretch>
                <a:fillRect/>
              </a:stretch>
            </p:blipFill>
            <p:spPr>
              <a:xfrm>
                <a:off x="9745259" y="2202521"/>
                <a:ext cx="490296" cy="490296"/>
              </a:xfrm>
              <a:prstGeom prst="rect">
                <a:avLst/>
              </a:prstGeom>
            </p:spPr>
          </p:pic>
        </p:grpSp>
        <p:sp>
          <p:nvSpPr>
            <p:cNvPr id="52" name="TextBox 51">
              <a:extLst>
                <a:ext uri="{FF2B5EF4-FFF2-40B4-BE49-F238E27FC236}">
                  <a16:creationId xmlns:a16="http://schemas.microsoft.com/office/drawing/2014/main" id="{EEB78EEB-09E9-48A4-9F48-EB7DBF1FE2BE}"/>
                </a:ext>
              </a:extLst>
            </p:cNvPr>
            <p:cNvSpPr txBox="1"/>
            <p:nvPr/>
          </p:nvSpPr>
          <p:spPr>
            <a:xfrm>
              <a:off x="6965063" y="1978391"/>
              <a:ext cx="941848" cy="193899"/>
            </a:xfrm>
            <a:prstGeom prst="rect">
              <a:avLst/>
            </a:prstGeom>
            <a:noFill/>
          </p:spPr>
          <p:txBody>
            <a:bodyPr wrap="square" lIns="0" tIns="0" rIns="0" bIns="0" rtlCol="0">
              <a:spAutoFit/>
            </a:bodyPr>
            <a:lstStyle/>
            <a:p>
              <a:pPr algn="ctr" defTabSz="896239">
                <a:lnSpc>
                  <a:spcPct val="90000"/>
                </a:lnSpc>
                <a:defRPr/>
              </a:pPr>
              <a:r>
                <a:rPr lang="en-US" sz="1400" kern="0" dirty="0">
                  <a:latin typeface="+mj-lt"/>
                </a:rPr>
                <a:t>Office 365</a:t>
              </a:r>
            </a:p>
          </p:txBody>
        </p:sp>
        <p:pic>
          <p:nvPicPr>
            <p:cNvPr id="76" name="Graphic 75">
              <a:extLst>
                <a:ext uri="{FF2B5EF4-FFF2-40B4-BE49-F238E27FC236}">
                  <a16:creationId xmlns:a16="http://schemas.microsoft.com/office/drawing/2014/main" id="{B03D73CA-6C6A-43A2-B1E3-F0E4528099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19987" y="1477412"/>
              <a:ext cx="432000" cy="432000"/>
            </a:xfrm>
            <a:prstGeom prst="rect">
              <a:avLst/>
            </a:prstGeom>
          </p:spPr>
        </p:pic>
        <p:sp>
          <p:nvSpPr>
            <p:cNvPr id="53" name="TextBox 52">
              <a:extLst>
                <a:ext uri="{FF2B5EF4-FFF2-40B4-BE49-F238E27FC236}">
                  <a16:creationId xmlns:a16="http://schemas.microsoft.com/office/drawing/2014/main" id="{C41B61B7-342B-494C-B997-510437C64AB5}"/>
                </a:ext>
              </a:extLst>
            </p:cNvPr>
            <p:cNvSpPr txBox="1"/>
            <p:nvPr/>
          </p:nvSpPr>
          <p:spPr>
            <a:xfrm>
              <a:off x="8232329" y="1978391"/>
              <a:ext cx="941848" cy="193899"/>
            </a:xfrm>
            <a:prstGeom prst="rect">
              <a:avLst/>
            </a:prstGeom>
            <a:noFill/>
          </p:spPr>
          <p:txBody>
            <a:bodyPr wrap="square" lIns="0" tIns="0" rIns="0" bIns="0" rtlCol="0">
              <a:spAutoFit/>
            </a:bodyPr>
            <a:lstStyle/>
            <a:p>
              <a:pPr algn="ctr" defTabSz="896239">
                <a:lnSpc>
                  <a:spcPct val="90000"/>
                </a:lnSpc>
                <a:defRPr/>
              </a:pPr>
              <a:r>
                <a:rPr lang="en-US" sz="1400" kern="0" dirty="0">
                  <a:latin typeface="+mj-lt"/>
                </a:rPr>
                <a:t>Salesforce</a:t>
              </a:r>
            </a:p>
          </p:txBody>
        </p:sp>
        <p:pic>
          <p:nvPicPr>
            <p:cNvPr id="86" name="Graphic 85">
              <a:extLst>
                <a:ext uri="{FF2B5EF4-FFF2-40B4-BE49-F238E27FC236}">
                  <a16:creationId xmlns:a16="http://schemas.microsoft.com/office/drawing/2014/main" id="{3CEC8198-CD04-4D20-B275-249733DDAD8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87253" y="1486482"/>
              <a:ext cx="432000" cy="432000"/>
            </a:xfrm>
            <a:prstGeom prst="rect">
              <a:avLst/>
            </a:prstGeom>
          </p:spPr>
        </p:pic>
        <p:sp>
          <p:nvSpPr>
            <p:cNvPr id="60" name="Rectangle 59">
              <a:extLst>
                <a:ext uri="{FF2B5EF4-FFF2-40B4-BE49-F238E27FC236}">
                  <a16:creationId xmlns:a16="http://schemas.microsoft.com/office/drawing/2014/main" id="{ADC36D40-4E61-421B-8FDA-1F77250F76A7}"/>
                </a:ext>
              </a:extLst>
            </p:cNvPr>
            <p:cNvSpPr/>
            <p:nvPr/>
          </p:nvSpPr>
          <p:spPr bwMode="auto">
            <a:xfrm>
              <a:off x="9693373" y="3129415"/>
              <a:ext cx="1672617" cy="3022125"/>
            </a:xfrm>
            <a:prstGeom prst="rect">
              <a:avLst/>
            </a:prstGeom>
            <a:solidFill>
              <a:schemeClr val="bg1"/>
            </a:solidFill>
            <a:ln w="38100" cap="flat" cmpd="sng" algn="ctr">
              <a:solidFill>
                <a:srgbClr val="A80000"/>
              </a:solidFill>
              <a:prstDash val="solid"/>
              <a:miter lim="800000"/>
              <a:headEnd type="none" w="med" len="med"/>
              <a:tailEnd type="none" w="med" len="med"/>
            </a:ln>
            <a:effectLst/>
          </p:spPr>
          <p:txBody>
            <a:bodyPr rot="0" spcFirstLastPara="0" vertOverflow="overflow" horzOverflow="overflow" vert="horz" wrap="square" lIns="175761" tIns="1224000" rIns="175761" bIns="140609" numCol="1" spcCol="0" rtlCol="0" fromWordArt="0" anchor="t" anchorCtr="0" forceAA="0" compatLnSpc="1">
              <a:prstTxWarp prst="textNoShape">
                <a:avLst/>
              </a:prstTxWarp>
              <a:noAutofit/>
            </a:bodyPr>
            <a:lstStyle/>
            <a:p>
              <a:pPr algn="ctr" defTabSz="896239">
                <a:defRPr/>
              </a:pPr>
              <a:r>
                <a:rPr lang="en-US" sz="1800" kern="0" dirty="0">
                  <a:latin typeface="+mj-lt"/>
                </a:rPr>
                <a:t>Node.js Express</a:t>
              </a:r>
            </a:p>
            <a:p>
              <a:pPr defTabSz="896239">
                <a:defRPr/>
              </a:pPr>
              <a:endParaRPr lang="en-US" sz="1800" kern="0" dirty="0">
                <a:latin typeface="+mj-lt"/>
              </a:endParaRPr>
            </a:p>
            <a:p>
              <a:pPr algn="ctr" defTabSz="896239">
                <a:defRPr/>
              </a:pPr>
              <a:r>
                <a:rPr lang="en-US" sz="1800" kern="0" dirty="0">
                  <a:latin typeface="+mj-lt"/>
                </a:rPr>
                <a:t>.NET </a:t>
              </a:r>
            </a:p>
            <a:p>
              <a:pPr algn="ctr" defTabSz="896239">
                <a:defRPr/>
              </a:pPr>
              <a:r>
                <a:rPr lang="en-US" sz="1800" kern="0" dirty="0">
                  <a:latin typeface="+mj-lt"/>
                </a:rPr>
                <a:t>Web API</a:t>
              </a:r>
            </a:p>
          </p:txBody>
        </p:sp>
        <p:grpSp>
          <p:nvGrpSpPr>
            <p:cNvPr id="1055" name="Group 1054">
              <a:extLst>
                <a:ext uri="{FF2B5EF4-FFF2-40B4-BE49-F238E27FC236}">
                  <a16:creationId xmlns:a16="http://schemas.microsoft.com/office/drawing/2014/main" id="{EF045723-239C-43ED-8CB7-63396B4A0EF5}"/>
                </a:ext>
              </a:extLst>
            </p:cNvPr>
            <p:cNvGrpSpPr/>
            <p:nvPr/>
          </p:nvGrpSpPr>
          <p:grpSpPr>
            <a:xfrm>
              <a:off x="4044728" y="1327917"/>
              <a:ext cx="1391925" cy="1654798"/>
              <a:chOff x="4210003" y="1357553"/>
              <a:chExt cx="1391925" cy="1654798"/>
            </a:xfrm>
          </p:grpSpPr>
          <p:sp>
            <p:nvSpPr>
              <p:cNvPr id="36" name="TextBox 59">
                <a:extLst>
                  <a:ext uri="{FF2B5EF4-FFF2-40B4-BE49-F238E27FC236}">
                    <a16:creationId xmlns:a16="http://schemas.microsoft.com/office/drawing/2014/main" id="{2624999E-654B-4B9E-B34E-23A8896DC38E}"/>
                  </a:ext>
                </a:extLst>
              </p:cNvPr>
              <p:cNvSpPr txBox="1"/>
              <p:nvPr/>
            </p:nvSpPr>
            <p:spPr>
              <a:xfrm>
                <a:off x="4210003" y="1357553"/>
                <a:ext cx="1391925" cy="1654798"/>
              </a:xfrm>
              <a:prstGeom prst="rect">
                <a:avLst/>
              </a:prstGeom>
              <a:solidFill>
                <a:schemeClr val="bg1"/>
              </a:solidFill>
              <a:ln w="38100" cap="flat" cmpd="sng" algn="ctr">
                <a:solidFill>
                  <a:srgbClr val="A80000"/>
                </a:solidFill>
                <a:prstDash val="solid"/>
                <a:miter lim="800000"/>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224">
                  <a:tabLst>
                    <a:tab pos="896214" algn="l"/>
                  </a:tabLst>
                  <a:defRPr/>
                </a:pPr>
                <a:r>
                  <a:rPr lang="en-US" sz="1400" dirty="0">
                    <a:latin typeface="+mj-lt"/>
                  </a:rPr>
                  <a:t>Offline Sync</a:t>
                </a:r>
              </a:p>
            </p:txBody>
          </p:sp>
          <p:grpSp>
            <p:nvGrpSpPr>
              <p:cNvPr id="37" name="Group 36">
                <a:extLst>
                  <a:ext uri="{FF2B5EF4-FFF2-40B4-BE49-F238E27FC236}">
                    <a16:creationId xmlns:a16="http://schemas.microsoft.com/office/drawing/2014/main" id="{9A725ECD-50B8-4EEF-97FF-8AB571375533}"/>
                  </a:ext>
                </a:extLst>
              </p:cNvPr>
              <p:cNvGrpSpPr/>
              <p:nvPr/>
            </p:nvGrpSpPr>
            <p:grpSpPr>
              <a:xfrm>
                <a:off x="4585812" y="2037089"/>
                <a:ext cx="640307" cy="455671"/>
                <a:chOff x="4573718" y="2037089"/>
                <a:chExt cx="640307" cy="455671"/>
              </a:xfrm>
            </p:grpSpPr>
            <p:sp>
              <p:nvSpPr>
                <p:cNvPr id="55" name="Right Arrow 57">
                  <a:extLst>
                    <a:ext uri="{FF2B5EF4-FFF2-40B4-BE49-F238E27FC236}">
                      <a16:creationId xmlns:a16="http://schemas.microsoft.com/office/drawing/2014/main" id="{9553A61D-C941-412E-B8F4-C1A70A284F8D}"/>
                    </a:ext>
                  </a:extLst>
                </p:cNvPr>
                <p:cNvSpPr/>
                <p:nvPr/>
              </p:nvSpPr>
              <p:spPr bwMode="auto">
                <a:xfrm>
                  <a:off x="4693145" y="2037089"/>
                  <a:ext cx="520880" cy="228610"/>
                </a:xfrm>
                <a:prstGeom prst="rightArrow">
                  <a:avLst/>
                </a:prstGeom>
                <a:solidFill>
                  <a:srgbClr val="0178D4"/>
                </a:solidFill>
                <a:ln>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a:lnSpc>
                      <a:spcPct val="90000"/>
                    </a:lnSpc>
                  </a:pP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ight Arrow 69">
                  <a:extLst>
                    <a:ext uri="{FF2B5EF4-FFF2-40B4-BE49-F238E27FC236}">
                      <a16:creationId xmlns:a16="http://schemas.microsoft.com/office/drawing/2014/main" id="{04C17EA7-20EA-446F-B34C-F67170DF3CBE}"/>
                    </a:ext>
                  </a:extLst>
                </p:cNvPr>
                <p:cNvSpPr/>
                <p:nvPr/>
              </p:nvSpPr>
              <p:spPr bwMode="auto">
                <a:xfrm rot="10800000">
                  <a:off x="4573718" y="2264150"/>
                  <a:ext cx="520880" cy="228610"/>
                </a:xfrm>
                <a:prstGeom prst="rightArrow">
                  <a:avLst/>
                </a:prstGeom>
                <a:solidFill>
                  <a:srgbClr val="0178D4"/>
                </a:solidFill>
                <a:ln>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a:lnSpc>
                      <a:spcPct val="90000"/>
                    </a:lnSpc>
                  </a:pP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2" name="Group 101">
              <a:extLst>
                <a:ext uri="{FF2B5EF4-FFF2-40B4-BE49-F238E27FC236}">
                  <a16:creationId xmlns:a16="http://schemas.microsoft.com/office/drawing/2014/main" id="{D34572A5-9723-495D-B837-0B08B2087DFD}"/>
                </a:ext>
              </a:extLst>
            </p:cNvPr>
            <p:cNvGrpSpPr/>
            <p:nvPr/>
          </p:nvGrpSpPr>
          <p:grpSpPr>
            <a:xfrm>
              <a:off x="4044728" y="4762246"/>
              <a:ext cx="5538821" cy="1389294"/>
              <a:chOff x="4376209" y="4783205"/>
              <a:chExt cx="5538821" cy="1389294"/>
            </a:xfrm>
          </p:grpSpPr>
          <p:sp>
            <p:nvSpPr>
              <p:cNvPr id="29" name="TextBox 28">
                <a:extLst>
                  <a:ext uri="{FF2B5EF4-FFF2-40B4-BE49-F238E27FC236}">
                    <a16:creationId xmlns:a16="http://schemas.microsoft.com/office/drawing/2014/main" id="{BEF868BC-D5F0-48DD-8F4D-1B9F424ED442}"/>
                  </a:ext>
                </a:extLst>
              </p:cNvPr>
              <p:cNvSpPr txBox="1"/>
              <p:nvPr/>
            </p:nvSpPr>
            <p:spPr>
              <a:xfrm>
                <a:off x="4376209" y="4783205"/>
                <a:ext cx="5538821" cy="1389294"/>
              </a:xfrm>
              <a:prstGeom prst="rect">
                <a:avLst/>
              </a:prstGeom>
              <a:solidFill>
                <a:schemeClr val="bg1"/>
              </a:solidFill>
              <a:ln w="38100">
                <a:solidFill>
                  <a:srgbClr val="A80000"/>
                </a:solidFill>
              </a:ln>
            </p:spPr>
            <p:txBody>
              <a:bodyPr wrap="square" lIns="175761" tIns="140609" rIns="175761" bIns="140609" rtlCol="0">
                <a:noAutofit/>
              </a:bodyPr>
              <a:lstStyle/>
              <a:p>
                <a:pPr defTabSz="896386">
                  <a:lnSpc>
                    <a:spcPct val="90000"/>
                  </a:lnSpc>
                  <a:tabLst>
                    <a:tab pos="878727" algn="l"/>
                  </a:tabLst>
                  <a:defRPr/>
                </a:pPr>
                <a:r>
                  <a:rPr lang="en-US" sz="1400" dirty="0">
                    <a:latin typeface="+mj-lt"/>
                  </a:rPr>
                  <a:t>Push Notifications</a:t>
                </a:r>
              </a:p>
              <a:p>
                <a:pPr defTabSz="896386">
                  <a:lnSpc>
                    <a:spcPct val="90000"/>
                  </a:lnSpc>
                  <a:tabLst>
                    <a:tab pos="878727" algn="l"/>
                  </a:tabLst>
                  <a:defRPr/>
                </a:pPr>
                <a:endParaRPr lang="en-US" sz="1200" b="1" kern="0" dirty="0">
                  <a:ea typeface="Segoe UI" pitchFamily="34" charset="0"/>
                  <a:cs typeface="Segoe UI" pitchFamily="34" charset="0"/>
                </a:endParaRPr>
              </a:p>
              <a:p>
                <a:pPr defTabSz="896386">
                  <a:lnSpc>
                    <a:spcPct val="90000"/>
                  </a:lnSpc>
                  <a:tabLst>
                    <a:tab pos="878727" algn="l"/>
                  </a:tabLst>
                  <a:defRPr/>
                </a:pPr>
                <a:endParaRPr lang="en-US" sz="1200" b="1" kern="0" dirty="0">
                  <a:ea typeface="Segoe UI" pitchFamily="34" charset="0"/>
                  <a:cs typeface="Segoe UI" pitchFamily="34" charset="0"/>
                </a:endParaRPr>
              </a:p>
              <a:p>
                <a:pPr defTabSz="896386">
                  <a:lnSpc>
                    <a:spcPct val="90000"/>
                  </a:lnSpc>
                  <a:tabLst>
                    <a:tab pos="878727" algn="l"/>
                  </a:tabLst>
                  <a:defRPr/>
                </a:pPr>
                <a:endParaRPr lang="en-US" sz="1200" b="1" kern="0" dirty="0">
                  <a:ea typeface="Segoe UI" pitchFamily="34" charset="0"/>
                  <a:cs typeface="Segoe UI" pitchFamily="34" charset="0"/>
                </a:endParaRPr>
              </a:p>
            </p:txBody>
          </p:sp>
          <p:grpSp>
            <p:nvGrpSpPr>
              <p:cNvPr id="101" name="Group 100">
                <a:extLst>
                  <a:ext uri="{FF2B5EF4-FFF2-40B4-BE49-F238E27FC236}">
                    <a16:creationId xmlns:a16="http://schemas.microsoft.com/office/drawing/2014/main" id="{433F36C1-45A2-49AB-8F74-A327C844DEE0}"/>
                  </a:ext>
                </a:extLst>
              </p:cNvPr>
              <p:cNvGrpSpPr/>
              <p:nvPr/>
            </p:nvGrpSpPr>
            <p:grpSpPr>
              <a:xfrm>
                <a:off x="4609358" y="5096504"/>
                <a:ext cx="5072522" cy="987901"/>
                <a:chOff x="4687437" y="5096504"/>
                <a:chExt cx="5072522" cy="987901"/>
              </a:xfrm>
            </p:grpSpPr>
            <p:grpSp>
              <p:nvGrpSpPr>
                <p:cNvPr id="100" name="Group 99">
                  <a:extLst>
                    <a:ext uri="{FF2B5EF4-FFF2-40B4-BE49-F238E27FC236}">
                      <a16:creationId xmlns:a16="http://schemas.microsoft.com/office/drawing/2014/main" id="{46EA76A4-7878-4C7C-9EC1-AEE7B6293313}"/>
                    </a:ext>
                  </a:extLst>
                </p:cNvPr>
                <p:cNvGrpSpPr/>
                <p:nvPr/>
              </p:nvGrpSpPr>
              <p:grpSpPr>
                <a:xfrm>
                  <a:off x="8932665" y="5096504"/>
                  <a:ext cx="827294" cy="780991"/>
                  <a:chOff x="8932665" y="5096504"/>
                  <a:chExt cx="827294" cy="780991"/>
                </a:xfrm>
              </p:grpSpPr>
              <p:sp>
                <p:nvSpPr>
                  <p:cNvPr id="48" name="Lightning Bolt 47">
                    <a:extLst>
                      <a:ext uri="{FF2B5EF4-FFF2-40B4-BE49-F238E27FC236}">
                        <a16:creationId xmlns:a16="http://schemas.microsoft.com/office/drawing/2014/main" id="{0B1CCB83-0142-4C98-B3ED-FEDE42183C27}"/>
                      </a:ext>
                    </a:extLst>
                  </p:cNvPr>
                  <p:cNvSpPr/>
                  <p:nvPr/>
                </p:nvSpPr>
                <p:spPr bwMode="auto">
                  <a:xfrm>
                    <a:off x="9228071" y="5096504"/>
                    <a:ext cx="236483" cy="522925"/>
                  </a:xfrm>
                  <a:prstGeom prst="lightningBolt">
                    <a:avLst/>
                  </a:prstGeom>
                  <a:solidFill>
                    <a:srgbClr val="0079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a:lnSpc>
                        <a:spcPct val="90000"/>
                      </a:lnSpc>
                    </a:pP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a:extLst>
                      <a:ext uri="{FF2B5EF4-FFF2-40B4-BE49-F238E27FC236}">
                        <a16:creationId xmlns:a16="http://schemas.microsoft.com/office/drawing/2014/main" id="{27E3A531-12A8-4646-81B6-9C36E3B9CE5C}"/>
                      </a:ext>
                    </a:extLst>
                  </p:cNvPr>
                  <p:cNvSpPr txBox="1"/>
                  <p:nvPr/>
                </p:nvSpPr>
                <p:spPr>
                  <a:xfrm>
                    <a:off x="8932665" y="5683596"/>
                    <a:ext cx="827294" cy="193899"/>
                  </a:xfrm>
                  <a:prstGeom prst="rect">
                    <a:avLst/>
                  </a:prstGeom>
                  <a:noFill/>
                </p:spPr>
                <p:txBody>
                  <a:bodyPr wrap="square" lIns="0" tIns="0" rIns="0" bIns="0" rtlCol="0">
                    <a:spAutoFit/>
                  </a:bodyPr>
                  <a:lstStyle/>
                  <a:p>
                    <a:pPr algn="ctr" defTabSz="896239">
                      <a:lnSpc>
                        <a:spcPct val="90000"/>
                      </a:lnSpc>
                      <a:defRPr/>
                    </a:pPr>
                    <a:r>
                      <a:rPr lang="en-US" sz="1400" kern="0" dirty="0">
                        <a:latin typeface="+mj-lt"/>
                      </a:rPr>
                      <a:t>In-app</a:t>
                    </a:r>
                  </a:p>
                </p:txBody>
              </p:sp>
            </p:grpSp>
            <p:grpSp>
              <p:nvGrpSpPr>
                <p:cNvPr id="99" name="Group 98">
                  <a:extLst>
                    <a:ext uri="{FF2B5EF4-FFF2-40B4-BE49-F238E27FC236}">
                      <a16:creationId xmlns:a16="http://schemas.microsoft.com/office/drawing/2014/main" id="{380CEBE5-1927-4FBB-A119-EA39BC99360B}"/>
                    </a:ext>
                  </a:extLst>
                </p:cNvPr>
                <p:cNvGrpSpPr/>
                <p:nvPr/>
              </p:nvGrpSpPr>
              <p:grpSpPr>
                <a:xfrm>
                  <a:off x="7837691" y="5120618"/>
                  <a:ext cx="827294" cy="744089"/>
                  <a:chOff x="7837691" y="5120618"/>
                  <a:chExt cx="827294" cy="744089"/>
                </a:xfrm>
              </p:grpSpPr>
              <p:sp>
                <p:nvSpPr>
                  <p:cNvPr id="50" name="TextBox 49">
                    <a:extLst>
                      <a:ext uri="{FF2B5EF4-FFF2-40B4-BE49-F238E27FC236}">
                        <a16:creationId xmlns:a16="http://schemas.microsoft.com/office/drawing/2014/main" id="{DBF4E5F7-A4AB-46BD-85E4-C7000C55E10A}"/>
                      </a:ext>
                    </a:extLst>
                  </p:cNvPr>
                  <p:cNvSpPr txBox="1"/>
                  <p:nvPr/>
                </p:nvSpPr>
                <p:spPr>
                  <a:xfrm>
                    <a:off x="7837691" y="5670808"/>
                    <a:ext cx="827294" cy="193899"/>
                  </a:xfrm>
                  <a:prstGeom prst="rect">
                    <a:avLst/>
                  </a:prstGeom>
                  <a:noFill/>
                </p:spPr>
                <p:txBody>
                  <a:bodyPr wrap="square" lIns="0" tIns="0" rIns="0" bIns="0" rtlCol="0">
                    <a:spAutoFit/>
                  </a:bodyPr>
                  <a:lstStyle/>
                  <a:p>
                    <a:pPr algn="ctr" defTabSz="896239">
                      <a:lnSpc>
                        <a:spcPct val="90000"/>
                      </a:lnSpc>
                      <a:defRPr/>
                    </a:pPr>
                    <a:r>
                      <a:rPr lang="en-US" sz="1400" kern="0" dirty="0">
                        <a:latin typeface="+mj-lt"/>
                      </a:rPr>
                      <a:t>Kindle</a:t>
                    </a:r>
                  </a:p>
                </p:txBody>
              </p:sp>
              <p:pic>
                <p:nvPicPr>
                  <p:cNvPr id="72" name="Graphic 71">
                    <a:extLst>
                      <a:ext uri="{FF2B5EF4-FFF2-40B4-BE49-F238E27FC236}">
                        <a16:creationId xmlns:a16="http://schemas.microsoft.com/office/drawing/2014/main" id="{157AE758-B4B1-48E8-B291-39BF53A7CB1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26778" y="5120618"/>
                    <a:ext cx="449120" cy="449120"/>
                  </a:xfrm>
                  <a:prstGeom prst="rect">
                    <a:avLst/>
                  </a:prstGeom>
                </p:spPr>
              </p:pic>
            </p:grpSp>
            <p:grpSp>
              <p:nvGrpSpPr>
                <p:cNvPr id="98" name="Group 97">
                  <a:extLst>
                    <a:ext uri="{FF2B5EF4-FFF2-40B4-BE49-F238E27FC236}">
                      <a16:creationId xmlns:a16="http://schemas.microsoft.com/office/drawing/2014/main" id="{AE0FE5AC-B590-49A2-915B-08DC801DB039}"/>
                    </a:ext>
                  </a:extLst>
                </p:cNvPr>
                <p:cNvGrpSpPr/>
                <p:nvPr/>
              </p:nvGrpSpPr>
              <p:grpSpPr>
                <a:xfrm>
                  <a:off x="6742716" y="5143179"/>
                  <a:ext cx="827294" cy="757654"/>
                  <a:chOff x="6742716" y="5143179"/>
                  <a:chExt cx="827294" cy="757654"/>
                </a:xfrm>
              </p:grpSpPr>
              <p:sp>
                <p:nvSpPr>
                  <p:cNvPr id="63" name="TextBox 62">
                    <a:extLst>
                      <a:ext uri="{FF2B5EF4-FFF2-40B4-BE49-F238E27FC236}">
                        <a16:creationId xmlns:a16="http://schemas.microsoft.com/office/drawing/2014/main" id="{67EE753A-E871-440D-8972-459977D0B30F}"/>
                      </a:ext>
                    </a:extLst>
                  </p:cNvPr>
                  <p:cNvSpPr txBox="1"/>
                  <p:nvPr/>
                </p:nvSpPr>
                <p:spPr>
                  <a:xfrm>
                    <a:off x="6742716" y="5706934"/>
                    <a:ext cx="827294" cy="193899"/>
                  </a:xfrm>
                  <a:prstGeom prst="rect">
                    <a:avLst/>
                  </a:prstGeom>
                  <a:noFill/>
                </p:spPr>
                <p:txBody>
                  <a:bodyPr wrap="square" lIns="0" tIns="0" rIns="0" bIns="0" rtlCol="0">
                    <a:spAutoFit/>
                  </a:bodyPr>
                  <a:lstStyle/>
                  <a:p>
                    <a:pPr algn="ctr" defTabSz="896239">
                      <a:lnSpc>
                        <a:spcPct val="90000"/>
                      </a:lnSpc>
                      <a:defRPr/>
                    </a:pPr>
                    <a:r>
                      <a:rPr lang="en-US" sz="1400" kern="0" dirty="0">
                        <a:latin typeface="+mj-lt"/>
                      </a:rPr>
                      <a:t>Windows</a:t>
                    </a:r>
                  </a:p>
                </p:txBody>
              </p:sp>
              <p:pic>
                <p:nvPicPr>
                  <p:cNvPr id="74" name="Graphic 73">
                    <a:extLst>
                      <a:ext uri="{FF2B5EF4-FFF2-40B4-BE49-F238E27FC236}">
                        <a16:creationId xmlns:a16="http://schemas.microsoft.com/office/drawing/2014/main" id="{12437870-6843-407F-98E6-8E87F6B7081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918238" y="5143179"/>
                    <a:ext cx="476250" cy="476250"/>
                  </a:xfrm>
                  <a:prstGeom prst="rect">
                    <a:avLst/>
                  </a:prstGeom>
                </p:spPr>
              </p:pic>
            </p:grpSp>
            <p:grpSp>
              <p:nvGrpSpPr>
                <p:cNvPr id="96" name="Group 95">
                  <a:extLst>
                    <a:ext uri="{FF2B5EF4-FFF2-40B4-BE49-F238E27FC236}">
                      <a16:creationId xmlns:a16="http://schemas.microsoft.com/office/drawing/2014/main" id="{77E13693-97BB-49A6-B990-845037D6489B}"/>
                    </a:ext>
                  </a:extLst>
                </p:cNvPr>
                <p:cNvGrpSpPr/>
                <p:nvPr/>
              </p:nvGrpSpPr>
              <p:grpSpPr>
                <a:xfrm>
                  <a:off x="4687437" y="5172217"/>
                  <a:ext cx="724145" cy="912188"/>
                  <a:chOff x="4687437" y="5172217"/>
                  <a:chExt cx="724145" cy="912188"/>
                </a:xfrm>
              </p:grpSpPr>
              <p:sp>
                <p:nvSpPr>
                  <p:cNvPr id="33" name="TextBox 32">
                    <a:extLst>
                      <a:ext uri="{FF2B5EF4-FFF2-40B4-BE49-F238E27FC236}">
                        <a16:creationId xmlns:a16="http://schemas.microsoft.com/office/drawing/2014/main" id="{FC7A909A-D9FB-47B5-A6F7-FDE234D4A152}"/>
                      </a:ext>
                    </a:extLst>
                  </p:cNvPr>
                  <p:cNvSpPr txBox="1"/>
                  <p:nvPr/>
                </p:nvSpPr>
                <p:spPr>
                  <a:xfrm>
                    <a:off x="4687437" y="5696607"/>
                    <a:ext cx="724145" cy="387798"/>
                  </a:xfrm>
                  <a:prstGeom prst="rect">
                    <a:avLst/>
                  </a:prstGeom>
                  <a:noFill/>
                </p:spPr>
                <p:txBody>
                  <a:bodyPr wrap="square" lIns="0" tIns="0" rIns="0" bIns="0" rtlCol="0">
                    <a:spAutoFit/>
                  </a:bodyPr>
                  <a:lstStyle/>
                  <a:p>
                    <a:pPr algn="ctr" defTabSz="896239">
                      <a:lnSpc>
                        <a:spcPct val="90000"/>
                      </a:lnSpc>
                      <a:defRPr/>
                    </a:pPr>
                    <a:r>
                      <a:rPr lang="en-US" sz="1400" kern="0" dirty="0">
                        <a:latin typeface="+mj-lt"/>
                      </a:rPr>
                      <a:t>iOS</a:t>
                    </a:r>
                  </a:p>
                  <a:p>
                    <a:pPr algn="ctr" defTabSz="896239">
                      <a:lnSpc>
                        <a:spcPct val="90000"/>
                      </a:lnSpc>
                      <a:defRPr/>
                    </a:pPr>
                    <a:r>
                      <a:rPr lang="en-US" sz="1400" kern="0" dirty="0">
                        <a:latin typeface="+mj-lt"/>
                      </a:rPr>
                      <a:t>OSX</a:t>
                    </a:r>
                  </a:p>
                </p:txBody>
              </p:sp>
              <p:pic>
                <p:nvPicPr>
                  <p:cNvPr id="78" name="Graphic 77">
                    <a:extLst>
                      <a:ext uri="{FF2B5EF4-FFF2-40B4-BE49-F238E27FC236}">
                        <a16:creationId xmlns:a16="http://schemas.microsoft.com/office/drawing/2014/main" id="{97BAB422-44D0-4BF6-962D-9490339D815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850749" y="5172217"/>
                    <a:ext cx="397521" cy="397521"/>
                  </a:xfrm>
                  <a:prstGeom prst="rect">
                    <a:avLst/>
                  </a:prstGeom>
                </p:spPr>
              </p:pic>
            </p:grpSp>
            <p:grpSp>
              <p:nvGrpSpPr>
                <p:cNvPr id="97" name="Group 96">
                  <a:extLst>
                    <a:ext uri="{FF2B5EF4-FFF2-40B4-BE49-F238E27FC236}">
                      <a16:creationId xmlns:a16="http://schemas.microsoft.com/office/drawing/2014/main" id="{F0C2ADF3-F93A-4778-97C2-97FD024ECF8F}"/>
                    </a:ext>
                  </a:extLst>
                </p:cNvPr>
                <p:cNvGrpSpPr/>
                <p:nvPr/>
              </p:nvGrpSpPr>
              <p:grpSpPr>
                <a:xfrm>
                  <a:off x="5679263" y="5156665"/>
                  <a:ext cx="795772" cy="927740"/>
                  <a:chOff x="5679263" y="5156665"/>
                  <a:chExt cx="795772" cy="927740"/>
                </a:xfrm>
              </p:grpSpPr>
              <p:sp>
                <p:nvSpPr>
                  <p:cNvPr id="34" name="TextBox 33">
                    <a:extLst>
                      <a:ext uri="{FF2B5EF4-FFF2-40B4-BE49-F238E27FC236}">
                        <a16:creationId xmlns:a16="http://schemas.microsoft.com/office/drawing/2014/main" id="{BB0FAE85-DF82-4D85-8236-F65F85931E36}"/>
                      </a:ext>
                    </a:extLst>
                  </p:cNvPr>
                  <p:cNvSpPr txBox="1"/>
                  <p:nvPr/>
                </p:nvSpPr>
                <p:spPr>
                  <a:xfrm>
                    <a:off x="5679263" y="5696607"/>
                    <a:ext cx="795772" cy="387798"/>
                  </a:xfrm>
                  <a:prstGeom prst="rect">
                    <a:avLst/>
                  </a:prstGeom>
                  <a:noFill/>
                </p:spPr>
                <p:txBody>
                  <a:bodyPr wrap="square" lIns="0" tIns="0" rIns="0" bIns="0" rtlCol="0">
                    <a:spAutoFit/>
                  </a:bodyPr>
                  <a:lstStyle/>
                  <a:p>
                    <a:pPr algn="ctr" defTabSz="896239">
                      <a:lnSpc>
                        <a:spcPct val="90000"/>
                      </a:lnSpc>
                      <a:defRPr/>
                    </a:pPr>
                    <a:r>
                      <a:rPr lang="en-US" sz="1400" kern="0" dirty="0">
                        <a:latin typeface="+mj-lt"/>
                      </a:rPr>
                      <a:t>Android</a:t>
                    </a:r>
                  </a:p>
                  <a:p>
                    <a:pPr algn="ctr" defTabSz="896239">
                      <a:lnSpc>
                        <a:spcPct val="90000"/>
                      </a:lnSpc>
                      <a:defRPr/>
                    </a:pPr>
                    <a:r>
                      <a:rPr lang="en-US" sz="1400" kern="0" dirty="0">
                        <a:latin typeface="+mj-lt"/>
                      </a:rPr>
                      <a:t>Chrome</a:t>
                    </a:r>
                  </a:p>
                </p:txBody>
              </p:sp>
              <p:sp>
                <p:nvSpPr>
                  <p:cNvPr id="94" name="Freeform 9">
                    <a:extLst>
                      <a:ext uri="{FF2B5EF4-FFF2-40B4-BE49-F238E27FC236}">
                        <a16:creationId xmlns:a16="http://schemas.microsoft.com/office/drawing/2014/main" id="{088161D0-28F0-457D-895F-039DCAFD06CF}"/>
                      </a:ext>
                    </a:extLst>
                  </p:cNvPr>
                  <p:cNvSpPr>
                    <a:spLocks noEditPoints="1"/>
                  </p:cNvSpPr>
                  <p:nvPr/>
                </p:nvSpPr>
                <p:spPr bwMode="auto">
                  <a:xfrm>
                    <a:off x="5934274" y="5156665"/>
                    <a:ext cx="285750" cy="428625"/>
                  </a:xfrm>
                  <a:custGeom>
                    <a:avLst/>
                    <a:gdLst>
                      <a:gd name="T0" fmla="*/ 277 w 370"/>
                      <a:gd name="T1" fmla="*/ 26 h 564"/>
                      <a:gd name="T2" fmla="*/ 330 w 370"/>
                      <a:gd name="T3" fmla="*/ 126 h 564"/>
                      <a:gd name="T4" fmla="*/ 267 w 370"/>
                      <a:gd name="T5" fmla="*/ 232 h 564"/>
                      <a:gd name="T6" fmla="*/ 247 w 370"/>
                      <a:gd name="T7" fmla="*/ 268 h 564"/>
                      <a:gd name="T8" fmla="*/ 266 w 370"/>
                      <a:gd name="T9" fmla="*/ 300 h 564"/>
                      <a:gd name="T10" fmla="*/ 292 w 370"/>
                      <a:gd name="T11" fmla="*/ 320 h 564"/>
                      <a:gd name="T12" fmla="*/ 355 w 370"/>
                      <a:gd name="T13" fmla="*/ 424 h 564"/>
                      <a:gd name="T14" fmla="*/ 160 w 370"/>
                      <a:gd name="T15" fmla="*/ 564 h 564"/>
                      <a:gd name="T16" fmla="*/ 0 w 370"/>
                      <a:gd name="T17" fmla="*/ 458 h 564"/>
                      <a:gd name="T18" fmla="*/ 58 w 370"/>
                      <a:gd name="T19" fmla="*/ 368 h 564"/>
                      <a:gd name="T20" fmla="*/ 199 w 370"/>
                      <a:gd name="T21" fmla="*/ 334 h 564"/>
                      <a:gd name="T22" fmla="*/ 177 w 370"/>
                      <a:gd name="T23" fmla="*/ 283 h 564"/>
                      <a:gd name="T24" fmla="*/ 184 w 370"/>
                      <a:gd name="T25" fmla="*/ 254 h 564"/>
                      <a:gd name="T26" fmla="*/ 161 w 370"/>
                      <a:gd name="T27" fmla="*/ 256 h 564"/>
                      <a:gd name="T28" fmla="*/ 38 w 370"/>
                      <a:gd name="T29" fmla="*/ 140 h 564"/>
                      <a:gd name="T30" fmla="*/ 85 w 370"/>
                      <a:gd name="T31" fmla="*/ 40 h 564"/>
                      <a:gd name="T32" fmla="*/ 218 w 370"/>
                      <a:gd name="T33" fmla="*/ 0 h 564"/>
                      <a:gd name="T34" fmla="*/ 370 w 370"/>
                      <a:gd name="T35" fmla="*/ 0 h 564"/>
                      <a:gd name="T36" fmla="*/ 323 w 370"/>
                      <a:gd name="T37" fmla="*/ 26 h 564"/>
                      <a:gd name="T38" fmla="*/ 277 w 370"/>
                      <a:gd name="T39" fmla="*/ 26 h 564"/>
                      <a:gd name="T40" fmla="*/ 224 w 370"/>
                      <a:gd name="T41" fmla="*/ 355 h 564"/>
                      <a:gd name="T42" fmla="*/ 207 w 370"/>
                      <a:gd name="T43" fmla="*/ 355 h 564"/>
                      <a:gd name="T44" fmla="*/ 129 w 370"/>
                      <a:gd name="T45" fmla="*/ 366 h 564"/>
                      <a:gd name="T46" fmla="*/ 66 w 370"/>
                      <a:gd name="T47" fmla="*/ 443 h 564"/>
                      <a:gd name="T48" fmla="*/ 196 w 370"/>
                      <a:gd name="T49" fmla="*/ 533 h 564"/>
                      <a:gd name="T50" fmla="*/ 305 w 370"/>
                      <a:gd name="T51" fmla="*/ 453 h 564"/>
                      <a:gd name="T52" fmla="*/ 224 w 370"/>
                      <a:gd name="T53" fmla="*/ 355 h 564"/>
                      <a:gd name="T54" fmla="*/ 246 w 370"/>
                      <a:gd name="T55" fmla="*/ 214 h 564"/>
                      <a:gd name="T56" fmla="*/ 264 w 370"/>
                      <a:gd name="T57" fmla="*/ 160 h 564"/>
                      <a:gd name="T58" fmla="*/ 171 w 370"/>
                      <a:gd name="T59" fmla="*/ 24 h 564"/>
                      <a:gd name="T60" fmla="*/ 119 w 370"/>
                      <a:gd name="T61" fmla="*/ 48 h 564"/>
                      <a:gd name="T62" fmla="*/ 103 w 370"/>
                      <a:gd name="T63" fmla="*/ 103 h 564"/>
                      <a:gd name="T64" fmla="*/ 195 w 370"/>
                      <a:gd name="T65" fmla="*/ 235 h 564"/>
                      <a:gd name="T66" fmla="*/ 246 w 370"/>
                      <a:gd name="T67" fmla="*/ 21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0" h="564">
                        <a:moveTo>
                          <a:pt x="277" y="26"/>
                        </a:moveTo>
                        <a:cubicBezTo>
                          <a:pt x="294" y="40"/>
                          <a:pt x="330" y="70"/>
                          <a:pt x="330" y="126"/>
                        </a:cubicBezTo>
                        <a:cubicBezTo>
                          <a:pt x="330" y="181"/>
                          <a:pt x="298" y="207"/>
                          <a:pt x="267" y="232"/>
                        </a:cubicBezTo>
                        <a:cubicBezTo>
                          <a:pt x="258" y="241"/>
                          <a:pt x="247" y="252"/>
                          <a:pt x="247" y="268"/>
                        </a:cubicBezTo>
                        <a:cubicBezTo>
                          <a:pt x="247" y="284"/>
                          <a:pt x="258" y="293"/>
                          <a:pt x="266" y="300"/>
                        </a:cubicBezTo>
                        <a:cubicBezTo>
                          <a:pt x="292" y="320"/>
                          <a:pt x="292" y="320"/>
                          <a:pt x="292" y="320"/>
                        </a:cubicBezTo>
                        <a:cubicBezTo>
                          <a:pt x="325" y="348"/>
                          <a:pt x="355" y="373"/>
                          <a:pt x="355" y="424"/>
                        </a:cubicBezTo>
                        <a:cubicBezTo>
                          <a:pt x="355" y="494"/>
                          <a:pt x="287" y="564"/>
                          <a:pt x="160" y="564"/>
                        </a:cubicBezTo>
                        <a:cubicBezTo>
                          <a:pt x="52" y="564"/>
                          <a:pt x="0" y="513"/>
                          <a:pt x="0" y="458"/>
                        </a:cubicBezTo>
                        <a:cubicBezTo>
                          <a:pt x="0" y="432"/>
                          <a:pt x="14" y="394"/>
                          <a:pt x="58" y="368"/>
                        </a:cubicBezTo>
                        <a:cubicBezTo>
                          <a:pt x="104" y="340"/>
                          <a:pt x="166" y="336"/>
                          <a:pt x="199" y="334"/>
                        </a:cubicBezTo>
                        <a:cubicBezTo>
                          <a:pt x="189" y="320"/>
                          <a:pt x="177" y="306"/>
                          <a:pt x="177" y="283"/>
                        </a:cubicBezTo>
                        <a:cubicBezTo>
                          <a:pt x="177" y="271"/>
                          <a:pt x="181" y="263"/>
                          <a:pt x="184" y="254"/>
                        </a:cubicBezTo>
                        <a:cubicBezTo>
                          <a:pt x="176" y="255"/>
                          <a:pt x="168" y="256"/>
                          <a:pt x="161" y="256"/>
                        </a:cubicBezTo>
                        <a:cubicBezTo>
                          <a:pt x="82" y="256"/>
                          <a:pt x="38" y="197"/>
                          <a:pt x="38" y="140"/>
                        </a:cubicBezTo>
                        <a:cubicBezTo>
                          <a:pt x="38" y="106"/>
                          <a:pt x="53" y="68"/>
                          <a:pt x="85" y="40"/>
                        </a:cubicBezTo>
                        <a:cubicBezTo>
                          <a:pt x="127" y="5"/>
                          <a:pt x="178" y="0"/>
                          <a:pt x="218" y="0"/>
                        </a:cubicBezTo>
                        <a:cubicBezTo>
                          <a:pt x="370" y="0"/>
                          <a:pt x="370" y="0"/>
                          <a:pt x="370" y="0"/>
                        </a:cubicBezTo>
                        <a:cubicBezTo>
                          <a:pt x="323" y="26"/>
                          <a:pt x="323" y="26"/>
                          <a:pt x="323" y="26"/>
                        </a:cubicBezTo>
                        <a:cubicBezTo>
                          <a:pt x="277" y="26"/>
                          <a:pt x="277" y="26"/>
                          <a:pt x="277" y="26"/>
                        </a:cubicBezTo>
                        <a:close/>
                        <a:moveTo>
                          <a:pt x="224" y="355"/>
                        </a:moveTo>
                        <a:cubicBezTo>
                          <a:pt x="218" y="355"/>
                          <a:pt x="215" y="355"/>
                          <a:pt x="207" y="355"/>
                        </a:cubicBezTo>
                        <a:cubicBezTo>
                          <a:pt x="201" y="355"/>
                          <a:pt x="161" y="356"/>
                          <a:pt x="129" y="366"/>
                        </a:cubicBezTo>
                        <a:cubicBezTo>
                          <a:pt x="113" y="372"/>
                          <a:pt x="66" y="390"/>
                          <a:pt x="66" y="443"/>
                        </a:cubicBezTo>
                        <a:cubicBezTo>
                          <a:pt x="66" y="495"/>
                          <a:pt x="117" y="533"/>
                          <a:pt x="196" y="533"/>
                        </a:cubicBezTo>
                        <a:cubicBezTo>
                          <a:pt x="267" y="533"/>
                          <a:pt x="305" y="499"/>
                          <a:pt x="305" y="453"/>
                        </a:cubicBezTo>
                        <a:cubicBezTo>
                          <a:pt x="305" y="415"/>
                          <a:pt x="281" y="395"/>
                          <a:pt x="224" y="355"/>
                        </a:cubicBezTo>
                        <a:close/>
                        <a:moveTo>
                          <a:pt x="246" y="214"/>
                        </a:moveTo>
                        <a:cubicBezTo>
                          <a:pt x="263" y="197"/>
                          <a:pt x="264" y="174"/>
                          <a:pt x="264" y="160"/>
                        </a:cubicBezTo>
                        <a:cubicBezTo>
                          <a:pt x="264" y="107"/>
                          <a:pt x="232" y="24"/>
                          <a:pt x="171" y="24"/>
                        </a:cubicBezTo>
                        <a:cubicBezTo>
                          <a:pt x="152" y="24"/>
                          <a:pt x="131" y="34"/>
                          <a:pt x="119" y="48"/>
                        </a:cubicBezTo>
                        <a:cubicBezTo>
                          <a:pt x="106" y="64"/>
                          <a:pt x="103" y="84"/>
                          <a:pt x="103" y="103"/>
                        </a:cubicBezTo>
                        <a:cubicBezTo>
                          <a:pt x="103" y="153"/>
                          <a:pt x="132" y="235"/>
                          <a:pt x="195" y="235"/>
                        </a:cubicBezTo>
                        <a:cubicBezTo>
                          <a:pt x="214" y="235"/>
                          <a:pt x="234" y="226"/>
                          <a:pt x="246" y="214"/>
                        </a:cubicBezTo>
                        <a:close/>
                      </a:path>
                    </a:pathLst>
                  </a:custGeom>
                  <a:solidFill>
                    <a:srgbClr val="DE3737"/>
                  </a:solidFill>
                  <a:ln>
                    <a:noFill/>
                  </a:ln>
                </p:spPr>
                <p:txBody>
                  <a:bodyPr vert="horz" wrap="square" lIns="91440" tIns="45720" rIns="91440" bIns="45720" numCol="1" anchor="t" anchorCtr="0" compatLnSpc="1">
                    <a:prstTxWarp prst="textNoShape">
                      <a:avLst/>
                    </a:prstTxWarp>
                  </a:bodyPr>
                  <a:lstStyle/>
                  <a:p>
                    <a:endParaRPr lang="en-IN"/>
                  </a:p>
                </p:txBody>
              </p:sp>
            </p:grpSp>
          </p:grpSp>
        </p:grpSp>
        <p:grpSp>
          <p:nvGrpSpPr>
            <p:cNvPr id="1054" name="Group 1053">
              <a:extLst>
                <a:ext uri="{FF2B5EF4-FFF2-40B4-BE49-F238E27FC236}">
                  <a16:creationId xmlns:a16="http://schemas.microsoft.com/office/drawing/2014/main" id="{82BB6708-5F94-4392-9347-F5C1F3393D5B}"/>
                </a:ext>
              </a:extLst>
            </p:cNvPr>
            <p:cNvGrpSpPr/>
            <p:nvPr/>
          </p:nvGrpSpPr>
          <p:grpSpPr>
            <a:xfrm>
              <a:off x="4044728" y="3137586"/>
              <a:ext cx="5538820" cy="1475206"/>
              <a:chOff x="4376210" y="3239020"/>
              <a:chExt cx="5538820" cy="1475206"/>
            </a:xfrm>
          </p:grpSpPr>
          <p:sp>
            <p:nvSpPr>
              <p:cNvPr id="8" name="TextBox 7">
                <a:extLst>
                  <a:ext uri="{FF2B5EF4-FFF2-40B4-BE49-F238E27FC236}">
                    <a16:creationId xmlns:a16="http://schemas.microsoft.com/office/drawing/2014/main" id="{F9487871-C99F-4FBA-B7BC-F166E150A59C}"/>
                  </a:ext>
                </a:extLst>
              </p:cNvPr>
              <p:cNvSpPr txBox="1"/>
              <p:nvPr/>
            </p:nvSpPr>
            <p:spPr>
              <a:xfrm>
                <a:off x="4376210" y="3239020"/>
                <a:ext cx="5538820" cy="1475206"/>
              </a:xfrm>
              <a:prstGeom prst="rect">
                <a:avLst/>
              </a:prstGeom>
              <a:noFill/>
              <a:ln w="38100">
                <a:solidFill>
                  <a:srgbClr val="A80000"/>
                </a:solidFill>
              </a:ln>
            </p:spPr>
            <p:txBody>
              <a:bodyPr wrap="square" lIns="175761" tIns="140609" rIns="175761" bIns="140609" rtlCol="0">
                <a:noAutofit/>
              </a:bodyPr>
              <a:lstStyle/>
              <a:p>
                <a:pPr defTabSz="896386">
                  <a:lnSpc>
                    <a:spcPct val="90000"/>
                  </a:lnSpc>
                  <a:tabLst>
                    <a:tab pos="878727" algn="l"/>
                  </a:tabLst>
                  <a:defRPr/>
                </a:pPr>
                <a:r>
                  <a:rPr lang="en-US" sz="1200" b="1" kern="0" dirty="0">
                    <a:gradFill>
                      <a:gsLst>
                        <a:gs pos="0">
                          <a:srgbClr val="FFFFFF"/>
                        </a:gs>
                        <a:gs pos="100000">
                          <a:srgbClr val="FFFFFF"/>
                        </a:gs>
                      </a:gsLst>
                      <a:lin ang="5400000" scaled="0"/>
                    </a:gradFill>
                    <a:ea typeface="Segoe UI" pitchFamily="34" charset="0"/>
                    <a:cs typeface="Segoe UI" pitchFamily="34" charset="0"/>
                  </a:rPr>
                  <a:t>User Authentication</a:t>
                </a:r>
              </a:p>
              <a:p>
                <a:pPr defTabSz="896386">
                  <a:lnSpc>
                    <a:spcPct val="90000"/>
                  </a:lnSpc>
                  <a:tabLst>
                    <a:tab pos="878727" algn="l"/>
                  </a:tabLst>
                  <a:defRPr/>
                </a:pPr>
                <a:endParaRPr lang="en-US" sz="1200" b="1" kern="0" dirty="0">
                  <a:gradFill>
                    <a:gsLst>
                      <a:gs pos="0">
                        <a:srgbClr val="FFFFFF"/>
                      </a:gs>
                      <a:gs pos="100000">
                        <a:srgbClr val="FFFFFF"/>
                      </a:gs>
                    </a:gsLst>
                    <a:lin ang="5400000" scaled="0"/>
                  </a:gradFill>
                  <a:ea typeface="Segoe UI" pitchFamily="34" charset="0"/>
                  <a:cs typeface="Segoe UI" pitchFamily="34" charset="0"/>
                </a:endParaRPr>
              </a:p>
              <a:p>
                <a:pPr defTabSz="896386">
                  <a:lnSpc>
                    <a:spcPct val="90000"/>
                  </a:lnSpc>
                  <a:tabLst>
                    <a:tab pos="878727" algn="l"/>
                  </a:tabLst>
                  <a:defRPr/>
                </a:pPr>
                <a:endParaRPr lang="en-US" sz="1200" b="1" kern="0" dirty="0">
                  <a:gradFill>
                    <a:gsLst>
                      <a:gs pos="0">
                        <a:srgbClr val="FFFFFF"/>
                      </a:gs>
                      <a:gs pos="100000">
                        <a:srgbClr val="FFFFFF"/>
                      </a:gs>
                    </a:gsLst>
                    <a:lin ang="5400000" scaled="0"/>
                  </a:gradFill>
                  <a:ea typeface="Segoe UI" pitchFamily="34" charset="0"/>
                  <a:cs typeface="Segoe UI" pitchFamily="34" charset="0"/>
                </a:endParaRPr>
              </a:p>
              <a:p>
                <a:pPr defTabSz="896386">
                  <a:lnSpc>
                    <a:spcPct val="90000"/>
                  </a:lnSpc>
                  <a:tabLst>
                    <a:tab pos="878727" algn="l"/>
                  </a:tabLst>
                  <a:defRPr/>
                </a:pP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53" name="Group 1052">
                <a:extLst>
                  <a:ext uri="{FF2B5EF4-FFF2-40B4-BE49-F238E27FC236}">
                    <a16:creationId xmlns:a16="http://schemas.microsoft.com/office/drawing/2014/main" id="{F16272B6-1EAA-4B8C-9667-C05CCD9399B0}"/>
                  </a:ext>
                </a:extLst>
              </p:cNvPr>
              <p:cNvGrpSpPr/>
              <p:nvPr/>
            </p:nvGrpSpPr>
            <p:grpSpPr>
              <a:xfrm>
                <a:off x="4575282" y="3444817"/>
                <a:ext cx="5140677" cy="1063613"/>
                <a:chOff x="4611428" y="3601999"/>
                <a:chExt cx="5140677" cy="1063613"/>
              </a:xfrm>
            </p:grpSpPr>
            <p:grpSp>
              <p:nvGrpSpPr>
                <p:cNvPr id="1050" name="Group 1049">
                  <a:extLst>
                    <a:ext uri="{FF2B5EF4-FFF2-40B4-BE49-F238E27FC236}">
                      <a16:creationId xmlns:a16="http://schemas.microsoft.com/office/drawing/2014/main" id="{66ACF0D8-CD15-493F-A92F-F732C202A212}"/>
                    </a:ext>
                  </a:extLst>
                </p:cNvPr>
                <p:cNvGrpSpPr/>
                <p:nvPr/>
              </p:nvGrpSpPr>
              <p:grpSpPr>
                <a:xfrm>
                  <a:off x="6711987" y="3755781"/>
                  <a:ext cx="885064" cy="713987"/>
                  <a:chOff x="6711987" y="3755781"/>
                  <a:chExt cx="885064" cy="713987"/>
                </a:xfrm>
              </p:grpSpPr>
              <p:sp>
                <p:nvSpPr>
                  <p:cNvPr id="15" name="TextBox 14">
                    <a:extLst>
                      <a:ext uri="{FF2B5EF4-FFF2-40B4-BE49-F238E27FC236}">
                        <a16:creationId xmlns:a16="http://schemas.microsoft.com/office/drawing/2014/main" id="{5959D4C0-DA11-43E2-9553-92473D31AB22}"/>
                      </a:ext>
                    </a:extLst>
                  </p:cNvPr>
                  <p:cNvSpPr txBox="1"/>
                  <p:nvPr/>
                </p:nvSpPr>
                <p:spPr>
                  <a:xfrm>
                    <a:off x="6711987" y="4275869"/>
                    <a:ext cx="885064" cy="193899"/>
                  </a:xfrm>
                  <a:prstGeom prst="rect">
                    <a:avLst/>
                  </a:prstGeom>
                  <a:noFill/>
                </p:spPr>
                <p:txBody>
                  <a:bodyPr wrap="square" lIns="0" tIns="0" rIns="0" bIns="0" rtlCol="0">
                    <a:spAutoFit/>
                  </a:bodyPr>
                  <a:lstStyle/>
                  <a:p>
                    <a:pPr algn="ctr" defTabSz="896239">
                      <a:lnSpc>
                        <a:spcPct val="90000"/>
                      </a:lnSpc>
                    </a:pPr>
                    <a:r>
                      <a:rPr lang="en-US" sz="1400" dirty="0">
                        <a:latin typeface="+mj-lt"/>
                      </a:rPr>
                      <a:t>Microsoft</a:t>
                    </a:r>
                  </a:p>
                </p:txBody>
              </p:sp>
              <p:pic>
                <p:nvPicPr>
                  <p:cNvPr id="70" name="Picture 69">
                    <a:extLst>
                      <a:ext uri="{FF2B5EF4-FFF2-40B4-BE49-F238E27FC236}">
                        <a16:creationId xmlns:a16="http://schemas.microsoft.com/office/drawing/2014/main" id="{CD5911DF-F102-4BE9-ADF4-1FE9E0ACD7B6}"/>
                      </a:ext>
                    </a:extLst>
                  </p:cNvPr>
                  <p:cNvPicPr>
                    <a:picLocks noChangeAspect="1"/>
                  </p:cNvPicPr>
                  <p:nvPr/>
                </p:nvPicPr>
                <p:blipFill>
                  <a:blip r:embed="rId18"/>
                  <a:stretch>
                    <a:fillRect/>
                  </a:stretch>
                </p:blipFill>
                <p:spPr>
                  <a:xfrm>
                    <a:off x="6963118" y="3755781"/>
                    <a:ext cx="382802" cy="382802"/>
                  </a:xfrm>
                  <a:prstGeom prst="rect">
                    <a:avLst/>
                  </a:prstGeom>
                </p:spPr>
              </p:pic>
            </p:grpSp>
            <p:grpSp>
              <p:nvGrpSpPr>
                <p:cNvPr id="1049" name="Group 1048">
                  <a:extLst>
                    <a:ext uri="{FF2B5EF4-FFF2-40B4-BE49-F238E27FC236}">
                      <a16:creationId xmlns:a16="http://schemas.microsoft.com/office/drawing/2014/main" id="{1CFA2092-16EB-4AB9-881D-681E55F95E60}"/>
                    </a:ext>
                  </a:extLst>
                </p:cNvPr>
                <p:cNvGrpSpPr/>
                <p:nvPr/>
              </p:nvGrpSpPr>
              <p:grpSpPr>
                <a:xfrm>
                  <a:off x="5701938" y="3739728"/>
                  <a:ext cx="804603" cy="730040"/>
                  <a:chOff x="5701938" y="3739728"/>
                  <a:chExt cx="804603" cy="730040"/>
                </a:xfrm>
              </p:grpSpPr>
              <p:sp>
                <p:nvSpPr>
                  <p:cNvPr id="14" name="TextBox 13">
                    <a:extLst>
                      <a:ext uri="{FF2B5EF4-FFF2-40B4-BE49-F238E27FC236}">
                        <a16:creationId xmlns:a16="http://schemas.microsoft.com/office/drawing/2014/main" id="{F8E74EF5-D68C-46EC-A2CC-6E65698B4A15}"/>
                      </a:ext>
                    </a:extLst>
                  </p:cNvPr>
                  <p:cNvSpPr txBox="1"/>
                  <p:nvPr/>
                </p:nvSpPr>
                <p:spPr>
                  <a:xfrm>
                    <a:off x="5701938" y="4275869"/>
                    <a:ext cx="804603" cy="193899"/>
                  </a:xfrm>
                  <a:prstGeom prst="rect">
                    <a:avLst/>
                  </a:prstGeom>
                  <a:noFill/>
                </p:spPr>
                <p:txBody>
                  <a:bodyPr wrap="square" lIns="0" tIns="0" rIns="0" bIns="0" rtlCol="0">
                    <a:spAutoFit/>
                  </a:bodyPr>
                  <a:lstStyle/>
                  <a:p>
                    <a:pPr algn="ctr" defTabSz="896239">
                      <a:lnSpc>
                        <a:spcPct val="90000"/>
                      </a:lnSpc>
                    </a:pPr>
                    <a:r>
                      <a:rPr lang="en-US" sz="1400" dirty="0">
                        <a:latin typeface="+mj-lt"/>
                      </a:rPr>
                      <a:t>Twitter</a:t>
                    </a:r>
                  </a:p>
                </p:txBody>
              </p:sp>
              <p:pic>
                <p:nvPicPr>
                  <p:cNvPr id="82" name="Graphic 81">
                    <a:extLst>
                      <a:ext uri="{FF2B5EF4-FFF2-40B4-BE49-F238E27FC236}">
                        <a16:creationId xmlns:a16="http://schemas.microsoft.com/office/drawing/2014/main" id="{6F66B24F-70FD-452B-ACF5-D23B0D68C9E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889100" y="3739728"/>
                    <a:ext cx="430278" cy="430278"/>
                  </a:xfrm>
                  <a:prstGeom prst="rect">
                    <a:avLst/>
                  </a:prstGeom>
                </p:spPr>
              </p:pic>
            </p:grpSp>
            <p:grpSp>
              <p:nvGrpSpPr>
                <p:cNvPr id="1048" name="Group 1047">
                  <a:extLst>
                    <a:ext uri="{FF2B5EF4-FFF2-40B4-BE49-F238E27FC236}">
                      <a16:creationId xmlns:a16="http://schemas.microsoft.com/office/drawing/2014/main" id="{239CA77B-A30C-47D4-9180-AF6141F3AF65}"/>
                    </a:ext>
                  </a:extLst>
                </p:cNvPr>
                <p:cNvGrpSpPr/>
                <p:nvPr/>
              </p:nvGrpSpPr>
              <p:grpSpPr>
                <a:xfrm>
                  <a:off x="4611428" y="3753655"/>
                  <a:ext cx="885064" cy="716113"/>
                  <a:chOff x="4611428" y="3753655"/>
                  <a:chExt cx="885064" cy="716113"/>
                </a:xfrm>
              </p:grpSpPr>
              <p:sp>
                <p:nvSpPr>
                  <p:cNvPr id="13" name="TextBox 12">
                    <a:extLst>
                      <a:ext uri="{FF2B5EF4-FFF2-40B4-BE49-F238E27FC236}">
                        <a16:creationId xmlns:a16="http://schemas.microsoft.com/office/drawing/2014/main" id="{28B55684-3B5C-4A15-9B45-FAE0439AF111}"/>
                      </a:ext>
                    </a:extLst>
                  </p:cNvPr>
                  <p:cNvSpPr txBox="1"/>
                  <p:nvPr/>
                </p:nvSpPr>
                <p:spPr>
                  <a:xfrm>
                    <a:off x="4611428" y="4275869"/>
                    <a:ext cx="885064" cy="193899"/>
                  </a:xfrm>
                  <a:prstGeom prst="rect">
                    <a:avLst/>
                  </a:prstGeom>
                  <a:noFill/>
                </p:spPr>
                <p:txBody>
                  <a:bodyPr wrap="square" lIns="0" tIns="0" rIns="0" bIns="0" rtlCol="0">
                    <a:spAutoFit/>
                  </a:bodyPr>
                  <a:lstStyle/>
                  <a:p>
                    <a:pPr algn="ctr" defTabSz="896239">
                      <a:lnSpc>
                        <a:spcPct val="90000"/>
                      </a:lnSpc>
                    </a:pPr>
                    <a:r>
                      <a:rPr lang="en-US" sz="1400" dirty="0">
                        <a:latin typeface="+mj-lt"/>
                      </a:rPr>
                      <a:t>Facebook</a:t>
                    </a:r>
                  </a:p>
                </p:txBody>
              </p:sp>
              <p:pic>
                <p:nvPicPr>
                  <p:cNvPr id="84" name="Graphic 83">
                    <a:extLst>
                      <a:ext uri="{FF2B5EF4-FFF2-40B4-BE49-F238E27FC236}">
                        <a16:creationId xmlns:a16="http://schemas.microsoft.com/office/drawing/2014/main" id="{48F55233-2410-44B8-BDED-E164CE7894D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859531" y="3753655"/>
                    <a:ext cx="388858" cy="388858"/>
                  </a:xfrm>
                  <a:prstGeom prst="rect">
                    <a:avLst/>
                  </a:prstGeom>
                </p:spPr>
              </p:pic>
            </p:grpSp>
            <p:grpSp>
              <p:nvGrpSpPr>
                <p:cNvPr id="1051" name="Group 1050">
                  <a:extLst>
                    <a:ext uri="{FF2B5EF4-FFF2-40B4-BE49-F238E27FC236}">
                      <a16:creationId xmlns:a16="http://schemas.microsoft.com/office/drawing/2014/main" id="{7A35251E-0DFA-46A9-B789-C447B184603B}"/>
                    </a:ext>
                  </a:extLst>
                </p:cNvPr>
                <p:cNvGrpSpPr/>
                <p:nvPr/>
              </p:nvGrpSpPr>
              <p:grpSpPr>
                <a:xfrm>
                  <a:off x="7802497" y="3730630"/>
                  <a:ext cx="724145" cy="739138"/>
                  <a:chOff x="7802497" y="3730630"/>
                  <a:chExt cx="724145" cy="739138"/>
                </a:xfrm>
              </p:grpSpPr>
              <p:sp>
                <p:nvSpPr>
                  <p:cNvPr id="16" name="TextBox 15">
                    <a:extLst>
                      <a:ext uri="{FF2B5EF4-FFF2-40B4-BE49-F238E27FC236}">
                        <a16:creationId xmlns:a16="http://schemas.microsoft.com/office/drawing/2014/main" id="{4A0C115A-D723-47F0-AA7F-A2D73B2C4D0E}"/>
                      </a:ext>
                    </a:extLst>
                  </p:cNvPr>
                  <p:cNvSpPr txBox="1"/>
                  <p:nvPr/>
                </p:nvSpPr>
                <p:spPr>
                  <a:xfrm>
                    <a:off x="7802497" y="4275869"/>
                    <a:ext cx="724145" cy="193899"/>
                  </a:xfrm>
                  <a:prstGeom prst="rect">
                    <a:avLst/>
                  </a:prstGeom>
                  <a:noFill/>
                </p:spPr>
                <p:txBody>
                  <a:bodyPr wrap="square" lIns="0" tIns="0" rIns="0" bIns="0" rtlCol="0">
                    <a:spAutoFit/>
                  </a:bodyPr>
                  <a:lstStyle/>
                  <a:p>
                    <a:pPr algn="ctr" defTabSz="896239">
                      <a:lnSpc>
                        <a:spcPct val="90000"/>
                      </a:lnSpc>
                    </a:pPr>
                    <a:r>
                      <a:rPr lang="en-US" sz="1400" dirty="0">
                        <a:latin typeface="+mj-lt"/>
                      </a:rPr>
                      <a:t>Google</a:t>
                    </a:r>
                  </a:p>
                </p:txBody>
              </p:sp>
              <p:sp>
                <p:nvSpPr>
                  <p:cNvPr id="92" name="Freeform 9">
                    <a:extLst>
                      <a:ext uri="{FF2B5EF4-FFF2-40B4-BE49-F238E27FC236}">
                        <a16:creationId xmlns:a16="http://schemas.microsoft.com/office/drawing/2014/main" id="{23E8A5E7-9CBE-4F0E-B12E-9B8E41A6E089}"/>
                      </a:ext>
                    </a:extLst>
                  </p:cNvPr>
                  <p:cNvSpPr>
                    <a:spLocks noEditPoints="1"/>
                  </p:cNvSpPr>
                  <p:nvPr/>
                </p:nvSpPr>
                <p:spPr bwMode="auto">
                  <a:xfrm>
                    <a:off x="8021694" y="3730630"/>
                    <a:ext cx="285750" cy="428625"/>
                  </a:xfrm>
                  <a:custGeom>
                    <a:avLst/>
                    <a:gdLst>
                      <a:gd name="T0" fmla="*/ 277 w 370"/>
                      <a:gd name="T1" fmla="*/ 26 h 564"/>
                      <a:gd name="T2" fmla="*/ 330 w 370"/>
                      <a:gd name="T3" fmla="*/ 126 h 564"/>
                      <a:gd name="T4" fmla="*/ 267 w 370"/>
                      <a:gd name="T5" fmla="*/ 232 h 564"/>
                      <a:gd name="T6" fmla="*/ 247 w 370"/>
                      <a:gd name="T7" fmla="*/ 268 h 564"/>
                      <a:gd name="T8" fmla="*/ 266 w 370"/>
                      <a:gd name="T9" fmla="*/ 300 h 564"/>
                      <a:gd name="T10" fmla="*/ 292 w 370"/>
                      <a:gd name="T11" fmla="*/ 320 h 564"/>
                      <a:gd name="T12" fmla="*/ 355 w 370"/>
                      <a:gd name="T13" fmla="*/ 424 h 564"/>
                      <a:gd name="T14" fmla="*/ 160 w 370"/>
                      <a:gd name="T15" fmla="*/ 564 h 564"/>
                      <a:gd name="T16" fmla="*/ 0 w 370"/>
                      <a:gd name="T17" fmla="*/ 458 h 564"/>
                      <a:gd name="T18" fmla="*/ 58 w 370"/>
                      <a:gd name="T19" fmla="*/ 368 h 564"/>
                      <a:gd name="T20" fmla="*/ 199 w 370"/>
                      <a:gd name="T21" fmla="*/ 334 h 564"/>
                      <a:gd name="T22" fmla="*/ 177 w 370"/>
                      <a:gd name="T23" fmla="*/ 283 h 564"/>
                      <a:gd name="T24" fmla="*/ 184 w 370"/>
                      <a:gd name="T25" fmla="*/ 254 h 564"/>
                      <a:gd name="T26" fmla="*/ 161 w 370"/>
                      <a:gd name="T27" fmla="*/ 256 h 564"/>
                      <a:gd name="T28" fmla="*/ 38 w 370"/>
                      <a:gd name="T29" fmla="*/ 140 h 564"/>
                      <a:gd name="T30" fmla="*/ 85 w 370"/>
                      <a:gd name="T31" fmla="*/ 40 h 564"/>
                      <a:gd name="T32" fmla="*/ 218 w 370"/>
                      <a:gd name="T33" fmla="*/ 0 h 564"/>
                      <a:gd name="T34" fmla="*/ 370 w 370"/>
                      <a:gd name="T35" fmla="*/ 0 h 564"/>
                      <a:gd name="T36" fmla="*/ 323 w 370"/>
                      <a:gd name="T37" fmla="*/ 26 h 564"/>
                      <a:gd name="T38" fmla="*/ 277 w 370"/>
                      <a:gd name="T39" fmla="*/ 26 h 564"/>
                      <a:gd name="T40" fmla="*/ 224 w 370"/>
                      <a:gd name="T41" fmla="*/ 355 h 564"/>
                      <a:gd name="T42" fmla="*/ 207 w 370"/>
                      <a:gd name="T43" fmla="*/ 355 h 564"/>
                      <a:gd name="T44" fmla="*/ 129 w 370"/>
                      <a:gd name="T45" fmla="*/ 366 h 564"/>
                      <a:gd name="T46" fmla="*/ 66 w 370"/>
                      <a:gd name="T47" fmla="*/ 443 h 564"/>
                      <a:gd name="T48" fmla="*/ 196 w 370"/>
                      <a:gd name="T49" fmla="*/ 533 h 564"/>
                      <a:gd name="T50" fmla="*/ 305 w 370"/>
                      <a:gd name="T51" fmla="*/ 453 h 564"/>
                      <a:gd name="T52" fmla="*/ 224 w 370"/>
                      <a:gd name="T53" fmla="*/ 355 h 564"/>
                      <a:gd name="T54" fmla="*/ 246 w 370"/>
                      <a:gd name="T55" fmla="*/ 214 h 564"/>
                      <a:gd name="T56" fmla="*/ 264 w 370"/>
                      <a:gd name="T57" fmla="*/ 160 h 564"/>
                      <a:gd name="T58" fmla="*/ 171 w 370"/>
                      <a:gd name="T59" fmla="*/ 24 h 564"/>
                      <a:gd name="T60" fmla="*/ 119 w 370"/>
                      <a:gd name="T61" fmla="*/ 48 h 564"/>
                      <a:gd name="T62" fmla="*/ 103 w 370"/>
                      <a:gd name="T63" fmla="*/ 103 h 564"/>
                      <a:gd name="T64" fmla="*/ 195 w 370"/>
                      <a:gd name="T65" fmla="*/ 235 h 564"/>
                      <a:gd name="T66" fmla="*/ 246 w 370"/>
                      <a:gd name="T67" fmla="*/ 21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0" h="564">
                        <a:moveTo>
                          <a:pt x="277" y="26"/>
                        </a:moveTo>
                        <a:cubicBezTo>
                          <a:pt x="294" y="40"/>
                          <a:pt x="330" y="70"/>
                          <a:pt x="330" y="126"/>
                        </a:cubicBezTo>
                        <a:cubicBezTo>
                          <a:pt x="330" y="181"/>
                          <a:pt x="298" y="207"/>
                          <a:pt x="267" y="232"/>
                        </a:cubicBezTo>
                        <a:cubicBezTo>
                          <a:pt x="258" y="241"/>
                          <a:pt x="247" y="252"/>
                          <a:pt x="247" y="268"/>
                        </a:cubicBezTo>
                        <a:cubicBezTo>
                          <a:pt x="247" y="284"/>
                          <a:pt x="258" y="293"/>
                          <a:pt x="266" y="300"/>
                        </a:cubicBezTo>
                        <a:cubicBezTo>
                          <a:pt x="292" y="320"/>
                          <a:pt x="292" y="320"/>
                          <a:pt x="292" y="320"/>
                        </a:cubicBezTo>
                        <a:cubicBezTo>
                          <a:pt x="325" y="348"/>
                          <a:pt x="355" y="373"/>
                          <a:pt x="355" y="424"/>
                        </a:cubicBezTo>
                        <a:cubicBezTo>
                          <a:pt x="355" y="494"/>
                          <a:pt x="287" y="564"/>
                          <a:pt x="160" y="564"/>
                        </a:cubicBezTo>
                        <a:cubicBezTo>
                          <a:pt x="52" y="564"/>
                          <a:pt x="0" y="513"/>
                          <a:pt x="0" y="458"/>
                        </a:cubicBezTo>
                        <a:cubicBezTo>
                          <a:pt x="0" y="432"/>
                          <a:pt x="14" y="394"/>
                          <a:pt x="58" y="368"/>
                        </a:cubicBezTo>
                        <a:cubicBezTo>
                          <a:pt x="104" y="340"/>
                          <a:pt x="166" y="336"/>
                          <a:pt x="199" y="334"/>
                        </a:cubicBezTo>
                        <a:cubicBezTo>
                          <a:pt x="189" y="320"/>
                          <a:pt x="177" y="306"/>
                          <a:pt x="177" y="283"/>
                        </a:cubicBezTo>
                        <a:cubicBezTo>
                          <a:pt x="177" y="271"/>
                          <a:pt x="181" y="263"/>
                          <a:pt x="184" y="254"/>
                        </a:cubicBezTo>
                        <a:cubicBezTo>
                          <a:pt x="176" y="255"/>
                          <a:pt x="168" y="256"/>
                          <a:pt x="161" y="256"/>
                        </a:cubicBezTo>
                        <a:cubicBezTo>
                          <a:pt x="82" y="256"/>
                          <a:pt x="38" y="197"/>
                          <a:pt x="38" y="140"/>
                        </a:cubicBezTo>
                        <a:cubicBezTo>
                          <a:pt x="38" y="106"/>
                          <a:pt x="53" y="68"/>
                          <a:pt x="85" y="40"/>
                        </a:cubicBezTo>
                        <a:cubicBezTo>
                          <a:pt x="127" y="5"/>
                          <a:pt x="178" y="0"/>
                          <a:pt x="218" y="0"/>
                        </a:cubicBezTo>
                        <a:cubicBezTo>
                          <a:pt x="370" y="0"/>
                          <a:pt x="370" y="0"/>
                          <a:pt x="370" y="0"/>
                        </a:cubicBezTo>
                        <a:cubicBezTo>
                          <a:pt x="323" y="26"/>
                          <a:pt x="323" y="26"/>
                          <a:pt x="323" y="26"/>
                        </a:cubicBezTo>
                        <a:cubicBezTo>
                          <a:pt x="277" y="26"/>
                          <a:pt x="277" y="26"/>
                          <a:pt x="277" y="26"/>
                        </a:cubicBezTo>
                        <a:close/>
                        <a:moveTo>
                          <a:pt x="224" y="355"/>
                        </a:moveTo>
                        <a:cubicBezTo>
                          <a:pt x="218" y="355"/>
                          <a:pt x="215" y="355"/>
                          <a:pt x="207" y="355"/>
                        </a:cubicBezTo>
                        <a:cubicBezTo>
                          <a:pt x="201" y="355"/>
                          <a:pt x="161" y="356"/>
                          <a:pt x="129" y="366"/>
                        </a:cubicBezTo>
                        <a:cubicBezTo>
                          <a:pt x="113" y="372"/>
                          <a:pt x="66" y="390"/>
                          <a:pt x="66" y="443"/>
                        </a:cubicBezTo>
                        <a:cubicBezTo>
                          <a:pt x="66" y="495"/>
                          <a:pt x="117" y="533"/>
                          <a:pt x="196" y="533"/>
                        </a:cubicBezTo>
                        <a:cubicBezTo>
                          <a:pt x="267" y="533"/>
                          <a:pt x="305" y="499"/>
                          <a:pt x="305" y="453"/>
                        </a:cubicBezTo>
                        <a:cubicBezTo>
                          <a:pt x="305" y="415"/>
                          <a:pt x="281" y="395"/>
                          <a:pt x="224" y="355"/>
                        </a:cubicBezTo>
                        <a:close/>
                        <a:moveTo>
                          <a:pt x="246" y="214"/>
                        </a:moveTo>
                        <a:cubicBezTo>
                          <a:pt x="263" y="197"/>
                          <a:pt x="264" y="174"/>
                          <a:pt x="264" y="160"/>
                        </a:cubicBezTo>
                        <a:cubicBezTo>
                          <a:pt x="264" y="107"/>
                          <a:pt x="232" y="24"/>
                          <a:pt x="171" y="24"/>
                        </a:cubicBezTo>
                        <a:cubicBezTo>
                          <a:pt x="152" y="24"/>
                          <a:pt x="131" y="34"/>
                          <a:pt x="119" y="48"/>
                        </a:cubicBezTo>
                        <a:cubicBezTo>
                          <a:pt x="106" y="64"/>
                          <a:pt x="103" y="84"/>
                          <a:pt x="103" y="103"/>
                        </a:cubicBezTo>
                        <a:cubicBezTo>
                          <a:pt x="103" y="153"/>
                          <a:pt x="132" y="235"/>
                          <a:pt x="195" y="235"/>
                        </a:cubicBezTo>
                        <a:cubicBezTo>
                          <a:pt x="214" y="235"/>
                          <a:pt x="234" y="226"/>
                          <a:pt x="246" y="214"/>
                        </a:cubicBezTo>
                        <a:close/>
                      </a:path>
                    </a:pathLst>
                  </a:custGeom>
                  <a:solidFill>
                    <a:srgbClr val="DE3737"/>
                  </a:solidFill>
                  <a:ln>
                    <a:noFill/>
                  </a:ln>
                </p:spPr>
                <p:txBody>
                  <a:bodyPr vert="horz" wrap="square" lIns="91440" tIns="45720" rIns="91440" bIns="45720" numCol="1" anchor="t" anchorCtr="0" compatLnSpc="1">
                    <a:prstTxWarp prst="textNoShape">
                      <a:avLst/>
                    </a:prstTxWarp>
                  </a:bodyPr>
                  <a:lstStyle/>
                  <a:p>
                    <a:endParaRPr lang="en-IN"/>
                  </a:p>
                </p:txBody>
              </p:sp>
            </p:grpSp>
            <p:grpSp>
              <p:nvGrpSpPr>
                <p:cNvPr id="1052" name="Group 1051">
                  <a:extLst>
                    <a:ext uri="{FF2B5EF4-FFF2-40B4-BE49-F238E27FC236}">
                      <a16:creationId xmlns:a16="http://schemas.microsoft.com/office/drawing/2014/main" id="{8AE6B7D3-F85B-4D45-B742-7AEFD188E53F}"/>
                    </a:ext>
                  </a:extLst>
                </p:cNvPr>
                <p:cNvGrpSpPr/>
                <p:nvPr/>
              </p:nvGrpSpPr>
              <p:grpSpPr>
                <a:xfrm>
                  <a:off x="8732087" y="3601999"/>
                  <a:ext cx="1020018" cy="1063613"/>
                  <a:chOff x="8732087" y="3601999"/>
                  <a:chExt cx="1020018" cy="1063613"/>
                </a:xfrm>
              </p:grpSpPr>
              <p:sp>
                <p:nvSpPr>
                  <p:cNvPr id="42" name="TextBox 44">
                    <a:extLst>
                      <a:ext uri="{FF2B5EF4-FFF2-40B4-BE49-F238E27FC236}">
                        <a16:creationId xmlns:a16="http://schemas.microsoft.com/office/drawing/2014/main" id="{5496450B-40D6-4AFA-B572-386A5F798C0F}"/>
                      </a:ext>
                    </a:extLst>
                  </p:cNvPr>
                  <p:cNvSpPr txBox="1"/>
                  <p:nvPr/>
                </p:nvSpPr>
                <p:spPr>
                  <a:xfrm>
                    <a:off x="8732087" y="4277814"/>
                    <a:ext cx="1020018" cy="387798"/>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74">
                      <a:lnSpc>
                        <a:spcPct val="90000"/>
                      </a:lnSpc>
                    </a:pPr>
                    <a:r>
                      <a:rPr lang="en-US" sz="1400" dirty="0">
                        <a:latin typeface="+mj-lt"/>
                        <a:cs typeface="Arial" charset="0"/>
                      </a:rPr>
                      <a:t>Azure Active Directory</a:t>
                    </a:r>
                  </a:p>
                </p:txBody>
              </p:sp>
              <p:pic>
                <p:nvPicPr>
                  <p:cNvPr id="95" name="Picture 94">
                    <a:extLst>
                      <a:ext uri="{FF2B5EF4-FFF2-40B4-BE49-F238E27FC236}">
                        <a16:creationId xmlns:a16="http://schemas.microsoft.com/office/drawing/2014/main" id="{0F9A23D9-5C9E-4B8E-8CC5-FE519627DA30}"/>
                      </a:ext>
                    </a:extLst>
                  </p:cNvPr>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8986588" y="3601999"/>
                    <a:ext cx="511016" cy="511016"/>
                  </a:xfrm>
                  <a:prstGeom prst="rect">
                    <a:avLst/>
                  </a:prstGeom>
                </p:spPr>
              </p:pic>
            </p:grpSp>
          </p:grpSp>
        </p:grpSp>
        <p:grpSp>
          <p:nvGrpSpPr>
            <p:cNvPr id="1042" name="Group 1041">
              <a:extLst>
                <a:ext uri="{FF2B5EF4-FFF2-40B4-BE49-F238E27FC236}">
                  <a16:creationId xmlns:a16="http://schemas.microsoft.com/office/drawing/2014/main" id="{E4F4D127-6E59-4ABF-9C91-75D4AA27E154}"/>
                </a:ext>
              </a:extLst>
            </p:cNvPr>
            <p:cNvGrpSpPr/>
            <p:nvPr/>
          </p:nvGrpSpPr>
          <p:grpSpPr>
            <a:xfrm>
              <a:off x="8279253" y="2172290"/>
              <a:ext cx="966044" cy="782250"/>
              <a:chOff x="8277989" y="2153257"/>
              <a:chExt cx="966044" cy="782250"/>
            </a:xfrm>
          </p:grpSpPr>
          <p:sp>
            <p:nvSpPr>
              <p:cNvPr id="25" name="TextBox 24">
                <a:extLst>
                  <a:ext uri="{FF2B5EF4-FFF2-40B4-BE49-F238E27FC236}">
                    <a16:creationId xmlns:a16="http://schemas.microsoft.com/office/drawing/2014/main" id="{AD2F7713-F554-420A-BA20-46C59681D186}"/>
                  </a:ext>
                </a:extLst>
              </p:cNvPr>
              <p:cNvSpPr txBox="1"/>
              <p:nvPr/>
            </p:nvSpPr>
            <p:spPr>
              <a:xfrm>
                <a:off x="8277989" y="2741608"/>
                <a:ext cx="966044" cy="193899"/>
              </a:xfrm>
              <a:prstGeom prst="rect">
                <a:avLst/>
              </a:prstGeom>
              <a:noFill/>
            </p:spPr>
            <p:txBody>
              <a:bodyPr wrap="square" lIns="0" tIns="0" rIns="0" bIns="0" rtlCol="0">
                <a:spAutoFit/>
              </a:bodyPr>
              <a:lstStyle/>
              <a:p>
                <a:pPr algn="ctr" defTabSz="896239">
                  <a:lnSpc>
                    <a:spcPct val="90000"/>
                  </a:lnSpc>
                  <a:defRPr/>
                </a:pPr>
                <a:r>
                  <a:rPr lang="en-US" sz="1400" kern="0" dirty="0">
                    <a:latin typeface="+mj-lt"/>
                  </a:rPr>
                  <a:t>Mongo DB</a:t>
                </a:r>
              </a:p>
            </p:txBody>
          </p:sp>
          <p:pic>
            <p:nvPicPr>
              <p:cNvPr id="108" name="Picture 107" descr="mongo_logo.png">
                <a:extLst>
                  <a:ext uri="{FF2B5EF4-FFF2-40B4-BE49-F238E27FC236}">
                    <a16:creationId xmlns:a16="http://schemas.microsoft.com/office/drawing/2014/main" id="{4DE3D238-7B2E-48BC-823E-874A761293D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644569" y="2153257"/>
                <a:ext cx="232884" cy="547901"/>
              </a:xfrm>
              <a:prstGeom prst="rect">
                <a:avLst/>
              </a:prstGeom>
            </p:spPr>
          </p:pic>
        </p:grpSp>
        <p:sp>
          <p:nvSpPr>
            <p:cNvPr id="54" name="TextBox 53">
              <a:extLst>
                <a:ext uri="{FF2B5EF4-FFF2-40B4-BE49-F238E27FC236}">
                  <a16:creationId xmlns:a16="http://schemas.microsoft.com/office/drawing/2014/main" id="{B6BD8943-B947-4CFA-B8A1-FEC13EDD3CFD}"/>
                </a:ext>
              </a:extLst>
            </p:cNvPr>
            <p:cNvSpPr txBox="1"/>
            <p:nvPr/>
          </p:nvSpPr>
          <p:spPr>
            <a:xfrm>
              <a:off x="9499596" y="1978391"/>
              <a:ext cx="941848" cy="193899"/>
            </a:xfrm>
            <a:prstGeom prst="rect">
              <a:avLst/>
            </a:prstGeom>
            <a:noFill/>
          </p:spPr>
          <p:txBody>
            <a:bodyPr wrap="square" lIns="0" tIns="0" rIns="0" bIns="0" rtlCol="0">
              <a:spAutoFit/>
            </a:bodyPr>
            <a:lstStyle/>
            <a:p>
              <a:pPr algn="ctr" defTabSz="896239">
                <a:lnSpc>
                  <a:spcPct val="90000"/>
                </a:lnSpc>
                <a:defRPr/>
              </a:pPr>
              <a:r>
                <a:rPr lang="en-US" sz="1400" kern="0" dirty="0">
                  <a:latin typeface="+mj-lt"/>
                </a:rPr>
                <a:t>Dynamics</a:t>
              </a:r>
            </a:p>
          </p:txBody>
        </p:sp>
        <p:pic>
          <p:nvPicPr>
            <p:cNvPr id="32" name="Graphic 31">
              <a:extLst>
                <a:ext uri="{FF2B5EF4-FFF2-40B4-BE49-F238E27FC236}">
                  <a16:creationId xmlns:a16="http://schemas.microsoft.com/office/drawing/2014/main" id="{2B302BE0-834E-4ADF-A62D-49A50D127022}"/>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100505" y="3386515"/>
              <a:ext cx="727693" cy="751949"/>
            </a:xfrm>
            <a:prstGeom prst="rect">
              <a:avLst/>
            </a:prstGeom>
          </p:spPr>
        </p:pic>
        <p:pic>
          <p:nvPicPr>
            <p:cNvPr id="35" name="Picture 34"/>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815226" y="1434732"/>
              <a:ext cx="310589" cy="504000"/>
            </a:xfrm>
            <a:prstGeom prst="rect">
              <a:avLst/>
            </a:prstGeom>
          </p:spPr>
        </p:pic>
        <p:sp>
          <p:nvSpPr>
            <p:cNvPr id="4" name="TextBox 3"/>
            <p:cNvSpPr txBox="1"/>
            <p:nvPr/>
          </p:nvSpPr>
          <p:spPr>
            <a:xfrm>
              <a:off x="4182463" y="3195280"/>
              <a:ext cx="1591782" cy="215444"/>
            </a:xfrm>
            <a:prstGeom prst="rect">
              <a:avLst/>
            </a:prstGeom>
            <a:noFill/>
          </p:spPr>
          <p:txBody>
            <a:bodyPr wrap="none" lIns="0" tIns="0" rIns="0" bIns="0" rtlCol="0">
              <a:spAutoFit/>
            </a:bodyPr>
            <a:lstStyle/>
            <a:p>
              <a:pPr algn="l"/>
              <a:r>
                <a:rPr lang="en-US" sz="1400" dirty="0">
                  <a:latin typeface="+mj-lt"/>
                </a:rPr>
                <a:t>User authentication</a:t>
              </a:r>
            </a:p>
          </p:txBody>
        </p:sp>
      </p:grpSp>
    </p:spTree>
    <p:extLst>
      <p:ext uri="{BB962C8B-B14F-4D97-AF65-F5344CB8AC3E}">
        <p14:creationId xmlns:p14="http://schemas.microsoft.com/office/powerpoint/2010/main" val="20218221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7FBA-D8E6-45B7-96AC-888C54009D7F}"/>
              </a:ext>
            </a:extLst>
          </p:cNvPr>
          <p:cNvSpPr>
            <a:spLocks noGrp="1"/>
          </p:cNvSpPr>
          <p:nvPr>
            <p:ph type="title"/>
          </p:nvPr>
        </p:nvSpPr>
        <p:spPr/>
        <p:txBody>
          <a:bodyPr/>
          <a:lstStyle/>
          <a:p>
            <a:r>
              <a:rPr lang="en-US" dirty="0"/>
              <a:t>Mobile Apps client SDKs</a:t>
            </a:r>
          </a:p>
        </p:txBody>
      </p:sp>
      <p:sp>
        <p:nvSpPr>
          <p:cNvPr id="3" name="Text Placeholder 2">
            <a:extLst>
              <a:ext uri="{FF2B5EF4-FFF2-40B4-BE49-F238E27FC236}">
                <a16:creationId xmlns:a16="http://schemas.microsoft.com/office/drawing/2014/main" id="{769AF718-29DD-440F-9EB9-9873F1186157}"/>
              </a:ext>
            </a:extLst>
          </p:cNvPr>
          <p:cNvSpPr>
            <a:spLocks noGrp="1"/>
          </p:cNvSpPr>
          <p:nvPr>
            <p:ph type="body" sz="quarter" idx="10"/>
          </p:nvPr>
        </p:nvSpPr>
        <p:spPr>
          <a:xfrm>
            <a:off x="584200" y="1435497"/>
            <a:ext cx="11018520" cy="2659190"/>
          </a:xfrm>
        </p:spPr>
        <p:txBody>
          <a:bodyPr/>
          <a:lstStyle/>
          <a:p>
            <a:r>
              <a:rPr lang="en-US" dirty="0"/>
              <a:t>Provide native development support for multiple platforms</a:t>
            </a:r>
          </a:p>
          <a:p>
            <a:pPr lvl="1"/>
            <a:r>
              <a:rPr lang="en-US" dirty="0"/>
              <a:t>iOS, Android, and Windows; </a:t>
            </a:r>
            <a:r>
              <a:rPr lang="en-US" dirty="0" err="1"/>
              <a:t>Xamarin.iOS</a:t>
            </a:r>
            <a:r>
              <a:rPr lang="en-US" dirty="0"/>
              <a:t>, </a:t>
            </a:r>
            <a:r>
              <a:rPr lang="en-US" dirty="0" err="1"/>
              <a:t>Xamarin.Android</a:t>
            </a:r>
            <a:r>
              <a:rPr lang="en-US" dirty="0"/>
              <a:t>, </a:t>
            </a:r>
            <a:r>
              <a:rPr lang="en-US" dirty="0" err="1"/>
              <a:t>Xamarin.Forms</a:t>
            </a:r>
            <a:r>
              <a:rPr lang="en-US" dirty="0"/>
              <a:t>, and Apache Cordova</a:t>
            </a:r>
          </a:p>
          <a:p>
            <a:r>
              <a:rPr lang="en-US" dirty="0"/>
              <a:t>Sync data automatically for occasionally-connected scenarios</a:t>
            </a:r>
          </a:p>
          <a:p>
            <a:r>
              <a:rPr lang="en-US" dirty="0"/>
              <a:t>Integrate with Notification Hubs</a:t>
            </a:r>
          </a:p>
          <a:p>
            <a:endParaRPr lang="en-US" dirty="0"/>
          </a:p>
        </p:txBody>
      </p:sp>
      <p:grpSp>
        <p:nvGrpSpPr>
          <p:cNvPr id="8" name="Group 7" descr="The diagram depicts the different types of application development support that the Mobile App client SDKs offer. The types include native, cross-platform, and hybrid applications.">
            <a:extLst>
              <a:ext uri="{FF2B5EF4-FFF2-40B4-BE49-F238E27FC236}">
                <a16:creationId xmlns:a16="http://schemas.microsoft.com/office/drawing/2014/main" id="{0FBAF8DA-F574-4848-A6FC-A04FD804EF05}"/>
              </a:ext>
            </a:extLst>
          </p:cNvPr>
          <p:cNvGrpSpPr/>
          <p:nvPr/>
        </p:nvGrpSpPr>
        <p:grpSpPr>
          <a:xfrm>
            <a:off x="926576" y="3298434"/>
            <a:ext cx="10338848" cy="2883937"/>
            <a:chOff x="926576" y="3298434"/>
            <a:chExt cx="10338848" cy="2883937"/>
          </a:xfrm>
        </p:grpSpPr>
        <p:cxnSp>
          <p:nvCxnSpPr>
            <p:cNvPr id="9" name="Straight Connector 8"/>
            <p:cNvCxnSpPr>
              <a:cxnSpLocks/>
            </p:cNvCxnSpPr>
            <p:nvPr/>
          </p:nvCxnSpPr>
          <p:spPr>
            <a:xfrm flipV="1">
              <a:off x="4084256" y="4943561"/>
              <a:ext cx="923925"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flipV="1">
              <a:off x="6457950" y="3915765"/>
              <a:ext cx="1733550" cy="80744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a:off x="6457950" y="4943561"/>
              <a:ext cx="1733550" cy="47894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24239" y="3915765"/>
              <a:ext cx="2055592" cy="2055592"/>
            </a:xfrm>
            <a:prstGeom prst="rect">
              <a:avLst/>
            </a:prstGeom>
          </p:spPr>
        </p:pic>
        <p:sp>
          <p:nvSpPr>
            <p:cNvPr id="5" name="Rectangle 4">
              <a:extLst>
                <a:ext uri="{FF2B5EF4-FFF2-40B4-BE49-F238E27FC236}">
                  <a16:creationId xmlns:a16="http://schemas.microsoft.com/office/drawing/2014/main" id="{45987281-D63B-43F9-ADD4-C82300CAE75C}"/>
                </a:ext>
              </a:extLst>
            </p:cNvPr>
            <p:cNvSpPr/>
            <p:nvPr/>
          </p:nvSpPr>
          <p:spPr bwMode="auto">
            <a:xfrm>
              <a:off x="8330421" y="4730001"/>
              <a:ext cx="2935003" cy="1452370"/>
            </a:xfrm>
            <a:prstGeom prst="rect">
              <a:avLst/>
            </a:prstGeom>
            <a:solidFill>
              <a:schemeClr val="bg1"/>
            </a:solidFill>
            <a:ln w="38100" cap="flat" cmpd="sng" algn="ctr">
              <a:solidFill>
                <a:srgbClr val="00188D"/>
              </a:solidFill>
              <a:prstDash val="solid"/>
              <a:miter lim="800000"/>
              <a:headEnd type="none" w="med" len="med"/>
              <a:tailEnd type="none" w="med" len="med"/>
            </a:ln>
            <a:effectLst/>
          </p:spPr>
          <p:txBody>
            <a:bodyPr rot="0" spcFirstLastPara="0" vertOverflow="overflow" horzOverflow="overflow" vert="horz" wrap="square" lIns="175761" tIns="72000" rIns="175761" bIns="140609" numCol="1" spcCol="0" rtlCol="0" fromWordArt="0" anchor="t" anchorCtr="0" forceAA="0" compatLnSpc="1">
              <a:prstTxWarp prst="textNoShape">
                <a:avLst/>
              </a:prstTxWarp>
              <a:noAutofit/>
            </a:bodyPr>
            <a:lstStyle/>
            <a:p>
              <a:pPr defTabSz="914224">
                <a:spcAft>
                  <a:spcPts val="600"/>
                </a:spcAft>
                <a:tabLst>
                  <a:tab pos="896214" algn="l"/>
                </a:tabLst>
                <a:defRPr/>
              </a:pPr>
              <a:r>
                <a:rPr lang="en-US" sz="2000" dirty="0">
                  <a:latin typeface="+mj-lt"/>
                </a:rPr>
                <a:t>Cross-Platform SDKs</a:t>
              </a:r>
            </a:p>
            <a:p>
              <a:pPr>
                <a:lnSpc>
                  <a:spcPct val="90000"/>
                </a:lnSpc>
                <a:spcAft>
                  <a:spcPts val="600"/>
                </a:spcAft>
              </a:pPr>
              <a:r>
                <a:rPr lang="en-US" sz="1600" dirty="0" err="1"/>
                <a:t>Xamarin.iOS</a:t>
              </a:r>
              <a:endParaRPr lang="en-US" sz="1600" dirty="0"/>
            </a:p>
            <a:p>
              <a:pPr>
                <a:lnSpc>
                  <a:spcPct val="90000"/>
                </a:lnSpc>
                <a:spcAft>
                  <a:spcPts val="600"/>
                </a:spcAft>
              </a:pPr>
              <a:r>
                <a:rPr lang="en-US" sz="1600" dirty="0" err="1"/>
                <a:t>Xamarin.Android</a:t>
              </a:r>
              <a:endParaRPr lang="en-US" sz="1600" dirty="0"/>
            </a:p>
            <a:p>
              <a:pPr>
                <a:lnSpc>
                  <a:spcPct val="90000"/>
                </a:lnSpc>
                <a:spcAft>
                  <a:spcPts val="600"/>
                </a:spcAft>
              </a:pPr>
              <a:r>
                <a:rPr lang="en-US" sz="1600" dirty="0" err="1"/>
                <a:t>Xamarin.Forms</a:t>
              </a:r>
              <a:endParaRPr lang="en-US" sz="1600" dirty="0">
                <a:latin typeface="+mj-lt"/>
              </a:endParaRPr>
            </a:p>
          </p:txBody>
        </p:sp>
        <p:sp>
          <p:nvSpPr>
            <p:cNvPr id="6" name="Rectangle 5">
              <a:extLst>
                <a:ext uri="{FF2B5EF4-FFF2-40B4-BE49-F238E27FC236}">
                  <a16:creationId xmlns:a16="http://schemas.microsoft.com/office/drawing/2014/main" id="{45987281-D63B-43F9-ADD4-C82300CAE75C}"/>
                </a:ext>
              </a:extLst>
            </p:cNvPr>
            <p:cNvSpPr/>
            <p:nvPr/>
          </p:nvSpPr>
          <p:spPr bwMode="auto">
            <a:xfrm>
              <a:off x="8330420" y="3298434"/>
              <a:ext cx="2935003" cy="1211216"/>
            </a:xfrm>
            <a:prstGeom prst="rect">
              <a:avLst/>
            </a:prstGeom>
            <a:solidFill>
              <a:schemeClr val="bg1"/>
            </a:solidFill>
            <a:ln w="38100" cap="flat" cmpd="sng" algn="ctr">
              <a:solidFill>
                <a:srgbClr val="00188D"/>
              </a:solidFill>
              <a:prstDash val="solid"/>
              <a:miter lim="800000"/>
              <a:headEnd type="none" w="med" len="med"/>
              <a:tailEnd type="none" w="med" len="med"/>
            </a:ln>
            <a:effectLst/>
          </p:spPr>
          <p:txBody>
            <a:bodyPr rot="0" spcFirstLastPara="0" vertOverflow="overflow" horzOverflow="overflow" vert="horz" wrap="square" lIns="175761" tIns="72000" rIns="175761" bIns="140609" numCol="1" spcCol="0" rtlCol="0" fromWordArt="0" anchor="t" anchorCtr="0" forceAA="0" compatLnSpc="1">
              <a:prstTxWarp prst="textNoShape">
                <a:avLst/>
              </a:prstTxWarp>
              <a:noAutofit/>
            </a:bodyPr>
            <a:lstStyle/>
            <a:p>
              <a:pPr defTabSz="914224">
                <a:spcAft>
                  <a:spcPts val="600"/>
                </a:spcAft>
                <a:tabLst>
                  <a:tab pos="896214" algn="l"/>
                </a:tabLst>
                <a:defRPr/>
              </a:pPr>
              <a:r>
                <a:rPr lang="en-US" sz="2000" dirty="0">
                  <a:latin typeface="+mj-lt"/>
                </a:rPr>
                <a:t>Hybrid SDKs</a:t>
              </a:r>
            </a:p>
            <a:p>
              <a:pPr>
                <a:lnSpc>
                  <a:spcPct val="90000"/>
                </a:lnSpc>
                <a:spcAft>
                  <a:spcPts val="600"/>
                </a:spcAft>
              </a:pPr>
              <a:r>
                <a:rPr lang="en-US" sz="1600" dirty="0"/>
                <a:t>Apache</a:t>
              </a:r>
            </a:p>
            <a:p>
              <a:pPr>
                <a:lnSpc>
                  <a:spcPct val="90000"/>
                </a:lnSpc>
                <a:spcAft>
                  <a:spcPts val="600"/>
                </a:spcAft>
              </a:pPr>
              <a:r>
                <a:rPr lang="en-US" sz="1600" dirty="0"/>
                <a:t>Cordova</a:t>
              </a:r>
              <a:endParaRPr lang="en-US" sz="1600" dirty="0">
                <a:latin typeface="+mj-lt"/>
              </a:endParaRPr>
            </a:p>
          </p:txBody>
        </p:sp>
        <p:sp>
          <p:nvSpPr>
            <p:cNvPr id="4" name="Rectangle 3">
              <a:extLst>
                <a:ext uri="{FF2B5EF4-FFF2-40B4-BE49-F238E27FC236}">
                  <a16:creationId xmlns:a16="http://schemas.microsoft.com/office/drawing/2014/main" id="{45987281-D63B-43F9-ADD4-C82300CAE75C}"/>
                </a:ext>
              </a:extLst>
            </p:cNvPr>
            <p:cNvSpPr/>
            <p:nvPr/>
          </p:nvSpPr>
          <p:spPr bwMode="auto">
            <a:xfrm>
              <a:off x="926576" y="4094688"/>
              <a:ext cx="2961489" cy="1602728"/>
            </a:xfrm>
            <a:prstGeom prst="rect">
              <a:avLst/>
            </a:prstGeom>
            <a:solidFill>
              <a:schemeClr val="bg1"/>
            </a:solidFill>
            <a:ln w="38100" cap="flat" cmpd="sng" algn="ctr">
              <a:solidFill>
                <a:srgbClr val="00188D"/>
              </a:solidFill>
              <a:prstDash val="solid"/>
              <a:miter lim="800000"/>
              <a:headEnd type="none" w="med" len="med"/>
              <a:tailEnd type="none" w="med" len="med"/>
            </a:ln>
            <a:effectLst/>
          </p:spPr>
          <p:txBody>
            <a:bodyPr rot="0" spcFirstLastPara="0" vertOverflow="overflow" horzOverflow="overflow" vert="horz" wrap="square" lIns="175761" tIns="180000" rIns="175761" bIns="140609" numCol="1" spcCol="0" rtlCol="0" fromWordArt="0" anchor="t" anchorCtr="0" forceAA="0" compatLnSpc="1">
              <a:prstTxWarp prst="textNoShape">
                <a:avLst/>
              </a:prstTxWarp>
              <a:noAutofit/>
            </a:bodyPr>
            <a:lstStyle/>
            <a:p>
              <a:pPr defTabSz="914224">
                <a:spcAft>
                  <a:spcPts val="600"/>
                </a:spcAft>
                <a:tabLst>
                  <a:tab pos="896214" algn="l"/>
                </a:tabLst>
                <a:defRPr/>
              </a:pPr>
              <a:r>
                <a:rPr lang="en-US" sz="2000" dirty="0">
                  <a:latin typeface="+mj-lt"/>
                </a:rPr>
                <a:t>Native SDKs</a:t>
              </a:r>
            </a:p>
            <a:p>
              <a:pPr>
                <a:lnSpc>
                  <a:spcPct val="90000"/>
                </a:lnSpc>
                <a:spcAft>
                  <a:spcPts val="600"/>
                </a:spcAft>
              </a:pPr>
              <a:r>
                <a:rPr lang="en-US" sz="1600" dirty="0"/>
                <a:t>Windows</a:t>
              </a:r>
            </a:p>
            <a:p>
              <a:pPr>
                <a:lnSpc>
                  <a:spcPct val="90000"/>
                </a:lnSpc>
                <a:spcAft>
                  <a:spcPts val="600"/>
                </a:spcAft>
              </a:pPr>
              <a:r>
                <a:rPr lang="en-US" sz="1600" dirty="0"/>
                <a:t>iOS</a:t>
              </a:r>
            </a:p>
            <a:p>
              <a:pPr>
                <a:lnSpc>
                  <a:spcPct val="90000"/>
                </a:lnSpc>
                <a:spcAft>
                  <a:spcPts val="600"/>
                </a:spcAft>
              </a:pPr>
              <a:r>
                <a:rPr lang="en-US" sz="1600" dirty="0"/>
                <a:t>Android</a:t>
              </a:r>
            </a:p>
            <a:p>
              <a:pPr defTabSz="914224">
                <a:tabLst>
                  <a:tab pos="896214" algn="l"/>
                </a:tabLst>
                <a:defRPr/>
              </a:pPr>
              <a:endParaRPr lang="en-US" sz="2000" dirty="0">
                <a:latin typeface="+mj-lt"/>
              </a:endParaRPr>
            </a:p>
          </p:txBody>
        </p:sp>
      </p:grpSp>
    </p:spTree>
    <p:extLst>
      <p:ext uri="{BB962C8B-B14F-4D97-AF65-F5344CB8AC3E}">
        <p14:creationId xmlns:p14="http://schemas.microsoft.com/office/powerpoint/2010/main" val="36442210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9C07-5FBC-487F-B019-F315B09FD5B8}"/>
              </a:ext>
            </a:extLst>
          </p:cNvPr>
          <p:cNvSpPr>
            <a:spLocks noGrp="1"/>
          </p:cNvSpPr>
          <p:nvPr>
            <p:ph type="title"/>
          </p:nvPr>
        </p:nvSpPr>
        <p:spPr/>
        <p:txBody>
          <a:bodyPr/>
          <a:lstStyle/>
          <a:p>
            <a:r>
              <a:rPr lang="en-US" dirty="0"/>
              <a:t>Mobile Apps ecosystem</a:t>
            </a:r>
          </a:p>
        </p:txBody>
      </p:sp>
      <p:grpSp>
        <p:nvGrpSpPr>
          <p:cNvPr id="13" name="Group 12" descr="This diagram depicts the 3-tiered Mobile Apps architecture with client SDKs used to access a REST API that sits &quot;in front of&quot; the user's custom code hosted in a Mobile Apps.">
            <a:extLst>
              <a:ext uri="{FF2B5EF4-FFF2-40B4-BE49-F238E27FC236}">
                <a16:creationId xmlns:a16="http://schemas.microsoft.com/office/drawing/2014/main" id="{964BE533-A7FE-4BB4-8007-81FA65558C3F}"/>
              </a:ext>
            </a:extLst>
          </p:cNvPr>
          <p:cNvGrpSpPr/>
          <p:nvPr/>
        </p:nvGrpSpPr>
        <p:grpSpPr>
          <a:xfrm>
            <a:off x="1776000" y="1431335"/>
            <a:ext cx="8640000" cy="4837703"/>
            <a:chOff x="1776000" y="1431335"/>
            <a:chExt cx="8640000" cy="4837703"/>
          </a:xfrm>
        </p:grpSpPr>
        <p:sp>
          <p:nvSpPr>
            <p:cNvPr id="7" name="Rectangle: Rounded Corners 6">
              <a:extLst>
                <a:ext uri="{FF2B5EF4-FFF2-40B4-BE49-F238E27FC236}">
                  <a16:creationId xmlns:a16="http://schemas.microsoft.com/office/drawing/2014/main" id="{674B77AF-1E11-4CDD-96E5-EB838523C184}"/>
                </a:ext>
              </a:extLst>
            </p:cNvPr>
            <p:cNvSpPr/>
            <p:nvPr/>
          </p:nvSpPr>
          <p:spPr bwMode="auto">
            <a:xfrm>
              <a:off x="2847754" y="1431335"/>
              <a:ext cx="6496493" cy="674063"/>
            </a:xfrm>
            <a:prstGeom prst="roundRect">
              <a:avLst>
                <a:gd name="adj" fmla="val 13714"/>
              </a:avLst>
            </a:prstGeom>
            <a:solidFill>
              <a:schemeClr val="bg1"/>
            </a:solidFill>
            <a:ln w="28575">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AAB9D2F3-BC05-4361-90F7-6936A5ED8B43}"/>
                </a:ext>
              </a:extLst>
            </p:cNvPr>
            <p:cNvSpPr/>
            <p:nvPr/>
          </p:nvSpPr>
          <p:spPr bwMode="auto">
            <a:xfrm>
              <a:off x="2847754" y="2188449"/>
              <a:ext cx="6496493" cy="674063"/>
            </a:xfrm>
            <a:prstGeom prst="roundRect">
              <a:avLst>
                <a:gd name="adj" fmla="val 13714"/>
              </a:avLst>
            </a:prstGeom>
            <a:solidFill>
              <a:schemeClr val="bg1"/>
            </a:solidFill>
            <a:ln w="28575">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Graphic 8">
              <a:extLst>
                <a:ext uri="{FF2B5EF4-FFF2-40B4-BE49-F238E27FC236}">
                  <a16:creationId xmlns:a16="http://schemas.microsoft.com/office/drawing/2014/main" id="{52BFEC14-73A9-4E42-84CA-670BF747A1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0048" y="1530241"/>
              <a:ext cx="476250" cy="476250"/>
            </a:xfrm>
            <a:prstGeom prst="rect">
              <a:avLst/>
            </a:prstGeom>
          </p:spPr>
        </p:pic>
        <p:pic>
          <p:nvPicPr>
            <p:cNvPr id="10" name="Graphic 9">
              <a:extLst>
                <a:ext uri="{FF2B5EF4-FFF2-40B4-BE49-F238E27FC236}">
                  <a16:creationId xmlns:a16="http://schemas.microsoft.com/office/drawing/2014/main" id="{191FB2BC-6DC1-46E1-B20E-BF4EF6C805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13668" y="1507315"/>
              <a:ext cx="522103" cy="522103"/>
            </a:xfrm>
            <a:prstGeom prst="rect">
              <a:avLst/>
            </a:prstGeom>
          </p:spPr>
        </p:pic>
        <p:pic>
          <p:nvPicPr>
            <p:cNvPr id="11" name="Graphic 10">
              <a:extLst>
                <a:ext uri="{FF2B5EF4-FFF2-40B4-BE49-F238E27FC236}">
                  <a16:creationId xmlns:a16="http://schemas.microsoft.com/office/drawing/2014/main" id="{F452C41E-C4C4-486E-8985-B8AF5F41E1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13141" y="1507315"/>
              <a:ext cx="522103" cy="522103"/>
            </a:xfrm>
            <a:prstGeom prst="rect">
              <a:avLst/>
            </a:prstGeom>
          </p:spPr>
        </p:pic>
        <p:pic>
          <p:nvPicPr>
            <p:cNvPr id="12" name="Graphic 11">
              <a:extLst>
                <a:ext uri="{FF2B5EF4-FFF2-40B4-BE49-F238E27FC236}">
                  <a16:creationId xmlns:a16="http://schemas.microsoft.com/office/drawing/2014/main" id="{89F4558E-1F9D-40DC-90A2-E1BCB50676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12614" y="1525899"/>
              <a:ext cx="484934" cy="484934"/>
            </a:xfrm>
            <a:prstGeom prst="rect">
              <a:avLst/>
            </a:prstGeom>
          </p:spPr>
        </p:pic>
        <p:sp>
          <p:nvSpPr>
            <p:cNvPr id="16" name="TextBox 15">
              <a:extLst>
                <a:ext uri="{FF2B5EF4-FFF2-40B4-BE49-F238E27FC236}">
                  <a16:creationId xmlns:a16="http://schemas.microsoft.com/office/drawing/2014/main" id="{E3E13B20-5F50-4942-9E98-4C182F74B943}"/>
                </a:ext>
              </a:extLst>
            </p:cNvPr>
            <p:cNvSpPr txBox="1"/>
            <p:nvPr/>
          </p:nvSpPr>
          <p:spPr>
            <a:xfrm flipH="1">
              <a:off x="5428069" y="2340814"/>
              <a:ext cx="1335862" cy="369332"/>
            </a:xfrm>
            <a:prstGeom prst="rect">
              <a:avLst/>
            </a:prstGeom>
            <a:noFill/>
          </p:spPr>
          <p:txBody>
            <a:bodyPr wrap="square" lIns="0" tIns="0" rIns="0" bIns="0" rtlCol="0">
              <a:spAutoFit/>
            </a:bodyPr>
            <a:lstStyle/>
            <a:p>
              <a:r>
                <a:rPr lang="en-US" sz="2400" dirty="0">
                  <a:latin typeface="+mj-lt"/>
                </a:rPr>
                <a:t>REST API </a:t>
              </a:r>
              <a:endParaRPr lang="en-IN" sz="2400" dirty="0" err="1">
                <a:gradFill>
                  <a:gsLst>
                    <a:gs pos="2917">
                      <a:schemeClr val="tx1"/>
                    </a:gs>
                    <a:gs pos="30000">
                      <a:schemeClr val="tx1"/>
                    </a:gs>
                  </a:gsLst>
                  <a:lin ang="5400000" scaled="0"/>
                </a:gradFill>
                <a:latin typeface="+mj-lt"/>
              </a:endParaRPr>
            </a:p>
          </p:txBody>
        </p:sp>
        <p:sp>
          <p:nvSpPr>
            <p:cNvPr id="17" name="Rectangle: Rounded Corners 16">
              <a:extLst>
                <a:ext uri="{FF2B5EF4-FFF2-40B4-BE49-F238E27FC236}">
                  <a16:creationId xmlns:a16="http://schemas.microsoft.com/office/drawing/2014/main" id="{E68EE1EB-5E0E-443B-8CD5-EEAADFB7644D}"/>
                </a:ext>
              </a:extLst>
            </p:cNvPr>
            <p:cNvSpPr/>
            <p:nvPr/>
          </p:nvSpPr>
          <p:spPr bwMode="auto">
            <a:xfrm>
              <a:off x="1776000" y="2953492"/>
              <a:ext cx="8640000" cy="1419862"/>
            </a:xfrm>
            <a:prstGeom prst="roundRect">
              <a:avLst>
                <a:gd name="adj" fmla="val 13714"/>
              </a:avLst>
            </a:prstGeom>
            <a:solidFill>
              <a:schemeClr val="bg1"/>
            </a:solidFill>
            <a:ln w="28575">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8A8DB150-A744-4B6C-86CC-11A973FBB5AC}"/>
                </a:ext>
              </a:extLst>
            </p:cNvPr>
            <p:cNvSpPr txBox="1"/>
            <p:nvPr/>
          </p:nvSpPr>
          <p:spPr>
            <a:xfrm>
              <a:off x="4717278" y="3095715"/>
              <a:ext cx="2757445" cy="369332"/>
            </a:xfrm>
            <a:prstGeom prst="rect">
              <a:avLst/>
            </a:prstGeom>
            <a:noFill/>
          </p:spPr>
          <p:txBody>
            <a:bodyPr wrap="square" lIns="0" tIns="0" rIns="0" bIns="0" rtlCol="0">
              <a:spAutoFit/>
            </a:bodyPr>
            <a:lstStyle/>
            <a:p>
              <a:r>
                <a:rPr lang="en-US" sz="2400" dirty="0">
                  <a:latin typeface="+mj-lt"/>
                </a:rPr>
                <a:t>Your Code/Scripts  </a:t>
              </a:r>
              <a:endParaRPr lang="en-IN" sz="2400" dirty="0" err="1">
                <a:gradFill>
                  <a:gsLst>
                    <a:gs pos="2917">
                      <a:schemeClr val="tx1"/>
                    </a:gs>
                    <a:gs pos="30000">
                      <a:schemeClr val="tx1"/>
                    </a:gs>
                  </a:gsLst>
                  <a:lin ang="5400000" scaled="0"/>
                </a:gradFill>
                <a:latin typeface="+mj-lt"/>
              </a:endParaRPr>
            </a:p>
          </p:txBody>
        </p:sp>
        <p:sp>
          <p:nvSpPr>
            <p:cNvPr id="19" name="TextBox 18">
              <a:extLst>
                <a:ext uri="{FF2B5EF4-FFF2-40B4-BE49-F238E27FC236}">
                  <a16:creationId xmlns:a16="http://schemas.microsoft.com/office/drawing/2014/main" id="{498193F6-20D1-4BAC-A40A-E8C5C43B0528}"/>
                </a:ext>
              </a:extLst>
            </p:cNvPr>
            <p:cNvSpPr txBox="1"/>
            <p:nvPr/>
          </p:nvSpPr>
          <p:spPr>
            <a:xfrm>
              <a:off x="2039609" y="3553849"/>
              <a:ext cx="1186917" cy="307777"/>
            </a:xfrm>
            <a:prstGeom prst="rect">
              <a:avLst/>
            </a:prstGeom>
            <a:noFill/>
          </p:spPr>
          <p:txBody>
            <a:bodyPr wrap="square" lIns="0" tIns="0" rIns="0" bIns="0" rtlCol="0">
              <a:spAutoFit/>
            </a:bodyPr>
            <a:lstStyle/>
            <a:p>
              <a:r>
                <a:rPr lang="en-US" sz="2000" dirty="0">
                  <a:latin typeface="+mj-lt"/>
                </a:rPr>
                <a:t>Node.js </a:t>
              </a:r>
              <a:endParaRPr lang="en-IN" sz="2000" dirty="0" err="1">
                <a:gradFill>
                  <a:gsLst>
                    <a:gs pos="2917">
                      <a:schemeClr val="tx1"/>
                    </a:gs>
                    <a:gs pos="30000">
                      <a:schemeClr val="tx1"/>
                    </a:gs>
                  </a:gsLst>
                  <a:lin ang="5400000" scaled="0"/>
                </a:gradFill>
                <a:latin typeface="+mj-lt"/>
              </a:endParaRPr>
            </a:p>
          </p:txBody>
        </p:sp>
        <p:sp>
          <p:nvSpPr>
            <p:cNvPr id="20" name="TextBox 19">
              <a:extLst>
                <a:ext uri="{FF2B5EF4-FFF2-40B4-BE49-F238E27FC236}">
                  <a16:creationId xmlns:a16="http://schemas.microsoft.com/office/drawing/2014/main" id="{41E1AF5A-C223-4CBD-B99D-240B54F5E4AB}"/>
                </a:ext>
              </a:extLst>
            </p:cNvPr>
            <p:cNvSpPr txBox="1"/>
            <p:nvPr/>
          </p:nvSpPr>
          <p:spPr>
            <a:xfrm>
              <a:off x="2039608" y="3938706"/>
              <a:ext cx="1186917" cy="307777"/>
            </a:xfrm>
            <a:prstGeom prst="rect">
              <a:avLst/>
            </a:prstGeom>
            <a:noFill/>
          </p:spPr>
          <p:txBody>
            <a:bodyPr wrap="square" lIns="0" tIns="0" rIns="0" bIns="0" rtlCol="0">
              <a:spAutoFit/>
            </a:bodyPr>
            <a:lstStyle/>
            <a:p>
              <a:r>
                <a:rPr lang="en-US" sz="2000" dirty="0">
                  <a:gradFill>
                    <a:gsLst>
                      <a:gs pos="2917">
                        <a:schemeClr val="tx1"/>
                      </a:gs>
                      <a:gs pos="30000">
                        <a:schemeClr val="tx1"/>
                      </a:gs>
                    </a:gsLst>
                    <a:lin ang="5400000" scaled="0"/>
                  </a:gradFill>
                  <a:latin typeface="+mj-lt"/>
                </a:rPr>
                <a:t>.NET</a:t>
              </a:r>
              <a:endParaRPr lang="en-IN" sz="2000" dirty="0" err="1">
                <a:gradFill>
                  <a:gsLst>
                    <a:gs pos="2917">
                      <a:schemeClr val="tx1"/>
                    </a:gs>
                    <a:gs pos="30000">
                      <a:schemeClr val="tx1"/>
                    </a:gs>
                  </a:gsLst>
                  <a:lin ang="5400000" scaled="0"/>
                </a:gradFill>
                <a:latin typeface="+mj-lt"/>
              </a:endParaRPr>
            </a:p>
          </p:txBody>
        </p:sp>
        <p:sp>
          <p:nvSpPr>
            <p:cNvPr id="21" name="Rectangle: Rounded Corners 20">
              <a:extLst>
                <a:ext uri="{FF2B5EF4-FFF2-40B4-BE49-F238E27FC236}">
                  <a16:creationId xmlns:a16="http://schemas.microsoft.com/office/drawing/2014/main" id="{704B0604-2DDA-452B-BEEA-C61C8FE72016}"/>
                </a:ext>
              </a:extLst>
            </p:cNvPr>
            <p:cNvSpPr/>
            <p:nvPr/>
          </p:nvSpPr>
          <p:spPr bwMode="auto">
            <a:xfrm>
              <a:off x="3297669" y="5117038"/>
              <a:ext cx="1152000" cy="1152000"/>
            </a:xfrm>
            <a:prstGeom prst="roundRect">
              <a:avLst/>
            </a:prstGeom>
            <a:solidFill>
              <a:schemeClr val="bg1"/>
            </a:solidFill>
            <a:ln w="38100">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5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rPr>
                <a:t>Auth</a:t>
              </a:r>
              <a:endParaRPr lang="en-IN" sz="1400" dirty="0">
                <a:solidFill>
                  <a:schemeClr val="tx1"/>
                </a:solidFill>
                <a:latin typeface="+mj-lt"/>
                <a:ea typeface="Segoe UI" pitchFamily="34" charset="0"/>
                <a:cs typeface="Segoe UI" pitchFamily="34" charset="0"/>
              </a:endParaRPr>
            </a:p>
          </p:txBody>
        </p:sp>
        <p:sp>
          <p:nvSpPr>
            <p:cNvPr id="22" name="Rectangle: Rounded Corners 21">
              <a:extLst>
                <a:ext uri="{FF2B5EF4-FFF2-40B4-BE49-F238E27FC236}">
                  <a16:creationId xmlns:a16="http://schemas.microsoft.com/office/drawing/2014/main" id="{16D66DC0-6A8F-4596-A821-ECD5ACE27961}"/>
                </a:ext>
              </a:extLst>
            </p:cNvPr>
            <p:cNvSpPr/>
            <p:nvPr/>
          </p:nvSpPr>
          <p:spPr bwMode="auto">
            <a:xfrm>
              <a:off x="4779223" y="5117038"/>
              <a:ext cx="1152000" cy="1152000"/>
            </a:xfrm>
            <a:prstGeom prst="roundRect">
              <a:avLst/>
            </a:prstGeom>
            <a:solidFill>
              <a:schemeClr val="bg1"/>
            </a:solidFill>
            <a:ln w="38100">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5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rPr>
                <a:t>Data</a:t>
              </a:r>
              <a:endParaRPr lang="en-IN" sz="1400" dirty="0">
                <a:solidFill>
                  <a:schemeClr val="tx1"/>
                </a:solidFill>
                <a:latin typeface="+mj-lt"/>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B646A356-2CD4-47E7-8888-A4F290E06AE7}"/>
                </a:ext>
              </a:extLst>
            </p:cNvPr>
            <p:cNvSpPr/>
            <p:nvPr/>
          </p:nvSpPr>
          <p:spPr bwMode="auto">
            <a:xfrm>
              <a:off x="6260777" y="5117038"/>
              <a:ext cx="1152000" cy="1152000"/>
            </a:xfrm>
            <a:prstGeom prst="roundRect">
              <a:avLst/>
            </a:prstGeom>
            <a:solidFill>
              <a:schemeClr val="bg1"/>
            </a:solidFill>
            <a:ln w="38100">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5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rPr>
                <a:t>Push</a:t>
              </a:r>
              <a:endParaRPr lang="en-IN" sz="1400" dirty="0">
                <a:solidFill>
                  <a:schemeClr val="tx1"/>
                </a:solidFill>
                <a:latin typeface="+mj-lt"/>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4593E2A1-4A24-43FB-89C1-F4BAB637F579}"/>
                </a:ext>
              </a:extLst>
            </p:cNvPr>
            <p:cNvSpPr/>
            <p:nvPr/>
          </p:nvSpPr>
          <p:spPr bwMode="auto">
            <a:xfrm>
              <a:off x="7742331" y="5117038"/>
              <a:ext cx="1152000" cy="1152000"/>
            </a:xfrm>
            <a:prstGeom prst="roundRect">
              <a:avLst/>
            </a:prstGeom>
            <a:solidFill>
              <a:schemeClr val="bg1"/>
            </a:solidFill>
            <a:ln w="38100">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5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rPr>
                <a:t>Other</a:t>
              </a:r>
              <a:endParaRPr lang="en-IN" sz="1400" dirty="0">
                <a:solidFill>
                  <a:schemeClr val="tx1"/>
                </a:solidFill>
                <a:latin typeface="+mj-lt"/>
                <a:ea typeface="Segoe UI" pitchFamily="34" charset="0"/>
                <a:cs typeface="Segoe UI" pitchFamily="34" charset="0"/>
              </a:endParaRPr>
            </a:p>
          </p:txBody>
        </p:sp>
        <p:cxnSp>
          <p:nvCxnSpPr>
            <p:cNvPr id="27" name="Straight Arrow Connector 26">
              <a:extLst>
                <a:ext uri="{FF2B5EF4-FFF2-40B4-BE49-F238E27FC236}">
                  <a16:creationId xmlns:a16="http://schemas.microsoft.com/office/drawing/2014/main" id="{C67EF15F-821D-4DB6-AB3C-8E40DD194BB4}"/>
                </a:ext>
              </a:extLst>
            </p:cNvPr>
            <p:cNvCxnSpPr>
              <a:cxnSpLocks/>
            </p:cNvCxnSpPr>
            <p:nvPr/>
          </p:nvCxnSpPr>
          <p:spPr>
            <a:xfrm>
              <a:off x="3873669" y="3754366"/>
              <a:ext cx="0" cy="1320080"/>
            </a:xfrm>
            <a:prstGeom prst="straightConnector1">
              <a:avLst/>
            </a:prstGeom>
            <a:ln w="762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31FE16A-F278-439C-9723-EB3046835FC8}"/>
                </a:ext>
              </a:extLst>
            </p:cNvPr>
            <p:cNvCxnSpPr>
              <a:cxnSpLocks/>
            </p:cNvCxnSpPr>
            <p:nvPr/>
          </p:nvCxnSpPr>
          <p:spPr>
            <a:xfrm>
              <a:off x="5355223" y="3710606"/>
              <a:ext cx="0" cy="1407600"/>
            </a:xfrm>
            <a:prstGeom prst="straightConnector1">
              <a:avLst/>
            </a:prstGeom>
            <a:ln w="762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98A5F94-4844-4BFB-83E9-E2A0E8CDE372}"/>
                </a:ext>
              </a:extLst>
            </p:cNvPr>
            <p:cNvCxnSpPr>
              <a:cxnSpLocks/>
            </p:cNvCxnSpPr>
            <p:nvPr/>
          </p:nvCxnSpPr>
          <p:spPr>
            <a:xfrm>
              <a:off x="6836777" y="3710606"/>
              <a:ext cx="0" cy="1407600"/>
            </a:xfrm>
            <a:prstGeom prst="straightConnector1">
              <a:avLst/>
            </a:prstGeom>
            <a:ln w="762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E46213-213D-4E9C-BD8C-696CC3AE9A6F}"/>
                </a:ext>
              </a:extLst>
            </p:cNvPr>
            <p:cNvCxnSpPr>
              <a:cxnSpLocks/>
            </p:cNvCxnSpPr>
            <p:nvPr/>
          </p:nvCxnSpPr>
          <p:spPr>
            <a:xfrm>
              <a:off x="8318331" y="3711190"/>
              <a:ext cx="0" cy="1406432"/>
            </a:xfrm>
            <a:prstGeom prst="straightConnector1">
              <a:avLst/>
            </a:prstGeom>
            <a:ln w="762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299143B2-829E-4592-9B6F-7DA2AC978783}"/>
                </a:ext>
              </a:extLst>
            </p:cNvPr>
            <p:cNvPicPr>
              <a:picLocks noChangeAspect="1"/>
            </p:cNvPicPr>
            <p:nvPr/>
          </p:nvPicPr>
          <p:blipFill>
            <a:blip r:embed="rId11"/>
            <a:stretch>
              <a:fillRect/>
            </a:stretch>
          </p:blipFill>
          <p:spPr>
            <a:xfrm>
              <a:off x="5035935" y="5262502"/>
              <a:ext cx="638577" cy="638577"/>
            </a:xfrm>
            <a:prstGeom prst="rect">
              <a:avLst/>
            </a:prstGeom>
          </p:spPr>
        </p:pic>
        <p:pic>
          <p:nvPicPr>
            <p:cNvPr id="44" name="Picture 43" descr="A picture containing clipart&#10;&#10;Description automatically generated">
              <a:extLst>
                <a:ext uri="{FF2B5EF4-FFF2-40B4-BE49-F238E27FC236}">
                  <a16:creationId xmlns:a16="http://schemas.microsoft.com/office/drawing/2014/main" id="{70A62C2E-6BDF-48AC-AC10-9D48E37BAC44}"/>
                </a:ext>
              </a:extLst>
            </p:cNvPr>
            <p:cNvPicPr>
              <a:picLocks noChangeAspect="1"/>
            </p:cNvPicPr>
            <p:nvPr/>
          </p:nvPicPr>
          <p:blipFill>
            <a:blip r:embed="rId12"/>
            <a:stretch>
              <a:fillRect/>
            </a:stretch>
          </p:blipFill>
          <p:spPr>
            <a:xfrm>
              <a:off x="8010129" y="5262502"/>
              <a:ext cx="616405" cy="616412"/>
            </a:xfrm>
            <a:prstGeom prst="rect">
              <a:avLst/>
            </a:prstGeom>
          </p:spPr>
        </p:pic>
        <p:pic>
          <p:nvPicPr>
            <p:cNvPr id="3" name="Picture 2"/>
            <p:cNvPicPr>
              <a:picLocks noChangeAspect="1"/>
            </p:cNvPicPr>
            <p:nvPr/>
          </p:nvPicPr>
          <p:blipFill rotWithShape="1">
            <a:blip r:embed="rId13">
              <a:extLst>
                <a:ext uri="{28A0092B-C50C-407E-A947-70E740481C1C}">
                  <a14:useLocalDpi xmlns:a14="http://schemas.microsoft.com/office/drawing/2010/main" val="0"/>
                </a:ext>
              </a:extLst>
            </a:blip>
            <a:srcRect/>
            <a:stretch/>
          </p:blipFill>
          <p:spPr>
            <a:xfrm>
              <a:off x="6405237" y="5221448"/>
              <a:ext cx="937950" cy="738154"/>
            </a:xfrm>
            <a:prstGeom prst="rect">
              <a:avLst/>
            </a:prstGeom>
          </p:spPr>
        </p:pic>
        <p:pic>
          <p:nvPicPr>
            <p:cNvPr id="4" name="Picture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174918" y="1513991"/>
              <a:ext cx="531899" cy="508750"/>
            </a:xfrm>
            <a:prstGeom prst="rect">
              <a:avLst/>
            </a:prstGeom>
          </p:spPr>
        </p:pic>
        <p:pic>
          <p:nvPicPr>
            <p:cNvPr id="5" name="Picture 4"/>
            <p:cNvPicPr>
              <a:picLocks noChangeAspect="1"/>
            </p:cNvPicPr>
            <p:nvPr/>
          </p:nvPicPr>
          <p:blipFill rotWithShape="1">
            <a:blip r:embed="rId15">
              <a:extLst>
                <a:ext uri="{28A0092B-C50C-407E-A947-70E740481C1C}">
                  <a14:useLocalDpi xmlns:a14="http://schemas.microsoft.com/office/drawing/2010/main" val="0"/>
                </a:ext>
              </a:extLst>
            </a:blip>
            <a:srcRect/>
            <a:stretch/>
          </p:blipFill>
          <p:spPr>
            <a:xfrm>
              <a:off x="3566465" y="5200570"/>
              <a:ext cx="669634" cy="678344"/>
            </a:xfrm>
            <a:prstGeom prst="rect">
              <a:avLst/>
            </a:prstGeom>
          </p:spPr>
        </p:pic>
        <p:pic>
          <p:nvPicPr>
            <p:cNvPr id="6" name="Picture 5"/>
            <p:cNvPicPr>
              <a:picLocks noChangeAspect="1"/>
            </p:cNvPicPr>
            <p:nvPr/>
          </p:nvPicPr>
          <p:blipFill rotWithShape="1">
            <a:blip r:embed="rId16">
              <a:extLst>
                <a:ext uri="{28A0092B-C50C-407E-A947-70E740481C1C}">
                  <a14:useLocalDpi xmlns:a14="http://schemas.microsoft.com/office/drawing/2010/main" val="0"/>
                </a:ext>
              </a:extLst>
            </a:blip>
            <a:srcRect r="26498"/>
            <a:stretch/>
          </p:blipFill>
          <p:spPr>
            <a:xfrm>
              <a:off x="8084187" y="1482977"/>
              <a:ext cx="484934" cy="570778"/>
            </a:xfrm>
            <a:prstGeom prst="rect">
              <a:avLst/>
            </a:prstGeom>
          </p:spPr>
        </p:pic>
      </p:grpSp>
    </p:spTree>
    <p:extLst>
      <p:ext uri="{BB962C8B-B14F-4D97-AF65-F5344CB8AC3E}">
        <p14:creationId xmlns:p14="http://schemas.microsoft.com/office/powerpoint/2010/main" val="30598282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453A-B195-43B3-A21B-205AACCB15E0}"/>
              </a:ext>
            </a:extLst>
          </p:cNvPr>
          <p:cNvSpPr>
            <a:spLocks noGrp="1"/>
          </p:cNvSpPr>
          <p:nvPr>
            <p:ph type="title"/>
          </p:nvPr>
        </p:nvSpPr>
        <p:spPr/>
        <p:txBody>
          <a:bodyPr/>
          <a:lstStyle/>
          <a:p>
            <a:r>
              <a:rPr lang="en-US" dirty="0"/>
              <a:t>Authentication</a:t>
            </a:r>
          </a:p>
        </p:txBody>
      </p:sp>
      <p:sp>
        <p:nvSpPr>
          <p:cNvPr id="3" name="Text Placeholder 2">
            <a:extLst>
              <a:ext uri="{FF2B5EF4-FFF2-40B4-BE49-F238E27FC236}">
                <a16:creationId xmlns:a16="http://schemas.microsoft.com/office/drawing/2014/main" id="{AD05D826-12B7-4267-98D9-29DCCF84F4BF}"/>
              </a:ext>
            </a:extLst>
          </p:cNvPr>
          <p:cNvSpPr>
            <a:spLocks noGrp="1"/>
          </p:cNvSpPr>
          <p:nvPr>
            <p:ph type="body" sz="quarter" idx="10"/>
          </p:nvPr>
        </p:nvSpPr>
        <p:spPr>
          <a:xfrm>
            <a:off x="584200" y="1437481"/>
            <a:ext cx="5212080" cy="3785652"/>
          </a:xfrm>
        </p:spPr>
        <p:txBody>
          <a:bodyPr/>
          <a:lstStyle/>
          <a:p>
            <a:r>
              <a:rPr lang="en-US" b="1" dirty="0">
                <a:latin typeface="+mj-lt"/>
              </a:rPr>
              <a:t>Client flow</a:t>
            </a:r>
          </a:p>
          <a:p>
            <a:pPr lvl="1"/>
            <a:r>
              <a:rPr lang="en-US" dirty="0"/>
              <a:t>SDK from identity provider</a:t>
            </a:r>
          </a:p>
          <a:p>
            <a:pPr lvl="1"/>
            <a:r>
              <a:rPr lang="en-US" dirty="0"/>
              <a:t>Server doesn’t have access to token</a:t>
            </a:r>
          </a:p>
          <a:p>
            <a:pPr lvl="1"/>
            <a:r>
              <a:rPr lang="en-US" dirty="0"/>
              <a:t>Client can use token to consume provider APIs</a:t>
            </a:r>
          </a:p>
          <a:p>
            <a:pPr lvl="1"/>
            <a:r>
              <a:rPr lang="en-US" dirty="0"/>
              <a:t>Login experience is familiar to users who natively use the identity provider's applications</a:t>
            </a:r>
          </a:p>
          <a:p>
            <a:pPr lvl="1"/>
            <a:endParaRPr lang="en-US" dirty="0"/>
          </a:p>
          <a:p>
            <a:endParaRPr lang="en-US" dirty="0"/>
          </a:p>
        </p:txBody>
      </p:sp>
      <p:sp>
        <p:nvSpPr>
          <p:cNvPr id="4" name="Text Placeholder 3">
            <a:extLst>
              <a:ext uri="{FF2B5EF4-FFF2-40B4-BE49-F238E27FC236}">
                <a16:creationId xmlns:a16="http://schemas.microsoft.com/office/drawing/2014/main" id="{9D2861F6-7C68-4BD4-87F7-4638DCCBFBD2}"/>
              </a:ext>
            </a:extLst>
          </p:cNvPr>
          <p:cNvSpPr>
            <a:spLocks noGrp="1"/>
          </p:cNvSpPr>
          <p:nvPr>
            <p:ph type="body" sz="quarter" idx="11"/>
          </p:nvPr>
        </p:nvSpPr>
        <p:spPr>
          <a:xfrm>
            <a:off x="6389914" y="1437481"/>
            <a:ext cx="5212080" cy="1477328"/>
          </a:xfrm>
        </p:spPr>
        <p:txBody>
          <a:bodyPr/>
          <a:lstStyle/>
          <a:p>
            <a:r>
              <a:rPr lang="en-US" b="1" dirty="0">
                <a:latin typeface="+mj-lt"/>
              </a:rPr>
              <a:t>Server flow</a:t>
            </a:r>
          </a:p>
          <a:p>
            <a:pPr lvl="1"/>
            <a:r>
              <a:rPr lang="en-US" dirty="0"/>
              <a:t>Built-in web control to authenticate user</a:t>
            </a:r>
          </a:p>
          <a:p>
            <a:pPr lvl="1"/>
            <a:r>
              <a:rPr lang="en-US" dirty="0"/>
              <a:t>Server must manage token and sign-in process</a:t>
            </a:r>
          </a:p>
        </p:txBody>
      </p:sp>
      <p:grpSp>
        <p:nvGrpSpPr>
          <p:cNvPr id="23" name="Group 22" descr="Icon indicating that the client flow is the preferred authentication method.">
            <a:extLst>
              <a:ext uri="{FF2B5EF4-FFF2-40B4-BE49-F238E27FC236}">
                <a16:creationId xmlns:a16="http://schemas.microsoft.com/office/drawing/2014/main" id="{5AC146EF-5AC1-4453-B95C-F2A64F717CE0}"/>
              </a:ext>
            </a:extLst>
          </p:cNvPr>
          <p:cNvGrpSpPr/>
          <p:nvPr/>
        </p:nvGrpSpPr>
        <p:grpSpPr>
          <a:xfrm>
            <a:off x="3535408" y="4242993"/>
            <a:ext cx="1616075" cy="2022475"/>
            <a:chOff x="7551420" y="3844608"/>
            <a:chExt cx="1616075" cy="2022475"/>
          </a:xfrm>
        </p:grpSpPr>
        <p:sp>
          <p:nvSpPr>
            <p:cNvPr id="9" name="Freeform 5">
              <a:extLst>
                <a:ext uri="{FF2B5EF4-FFF2-40B4-BE49-F238E27FC236}">
                  <a16:creationId xmlns:a16="http://schemas.microsoft.com/office/drawing/2014/main" id="{FFD2F87E-7713-407B-B0C1-3CBFCD7D1536}"/>
                </a:ext>
              </a:extLst>
            </p:cNvPr>
            <p:cNvSpPr>
              <a:spLocks noEditPoints="1"/>
            </p:cNvSpPr>
            <p:nvPr/>
          </p:nvSpPr>
          <p:spPr bwMode="auto">
            <a:xfrm rot="10800000" flipH="1">
              <a:off x="7551420" y="3844608"/>
              <a:ext cx="1616075" cy="2022475"/>
            </a:xfrm>
            <a:custGeom>
              <a:avLst/>
              <a:gdLst>
                <a:gd name="T0" fmla="*/ 687 w 1018"/>
                <a:gd name="T1" fmla="*/ 0 h 1274"/>
                <a:gd name="T2" fmla="*/ 0 w 1018"/>
                <a:gd name="T3" fmla="*/ 0 h 1274"/>
                <a:gd name="T4" fmla="*/ 0 w 1018"/>
                <a:gd name="T5" fmla="*/ 1274 h 1274"/>
                <a:gd name="T6" fmla="*/ 1018 w 1018"/>
                <a:gd name="T7" fmla="*/ 1274 h 1274"/>
                <a:gd name="T8" fmla="*/ 1018 w 1018"/>
                <a:gd name="T9" fmla="*/ 331 h 1274"/>
                <a:gd name="T10" fmla="*/ 687 w 1018"/>
                <a:gd name="T11" fmla="*/ 0 h 1274"/>
                <a:gd name="T12" fmla="*/ 941 w 1018"/>
                <a:gd name="T13" fmla="*/ 1197 h 1274"/>
                <a:gd name="T14" fmla="*/ 77 w 1018"/>
                <a:gd name="T15" fmla="*/ 1197 h 1274"/>
                <a:gd name="T16" fmla="*/ 77 w 1018"/>
                <a:gd name="T17" fmla="*/ 77 h 1274"/>
                <a:gd name="T18" fmla="*/ 662 w 1018"/>
                <a:gd name="T19" fmla="*/ 77 h 1274"/>
                <a:gd name="T20" fmla="*/ 662 w 1018"/>
                <a:gd name="T21" fmla="*/ 355 h 1274"/>
                <a:gd name="T22" fmla="*/ 941 w 1018"/>
                <a:gd name="T23" fmla="*/ 355 h 1274"/>
                <a:gd name="T24" fmla="*/ 941 w 1018"/>
                <a:gd name="T25" fmla="*/ 1197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8" h="1274">
                  <a:moveTo>
                    <a:pt x="687" y="0"/>
                  </a:moveTo>
                  <a:lnTo>
                    <a:pt x="0" y="0"/>
                  </a:lnTo>
                  <a:lnTo>
                    <a:pt x="0" y="1274"/>
                  </a:lnTo>
                  <a:lnTo>
                    <a:pt x="1018" y="1274"/>
                  </a:lnTo>
                  <a:lnTo>
                    <a:pt x="1018" y="331"/>
                  </a:lnTo>
                  <a:lnTo>
                    <a:pt x="687" y="0"/>
                  </a:lnTo>
                  <a:close/>
                  <a:moveTo>
                    <a:pt x="941" y="1197"/>
                  </a:moveTo>
                  <a:lnTo>
                    <a:pt x="77" y="1197"/>
                  </a:lnTo>
                  <a:lnTo>
                    <a:pt x="77" y="77"/>
                  </a:lnTo>
                  <a:lnTo>
                    <a:pt x="662" y="77"/>
                  </a:lnTo>
                  <a:lnTo>
                    <a:pt x="662" y="355"/>
                  </a:lnTo>
                  <a:lnTo>
                    <a:pt x="941" y="355"/>
                  </a:lnTo>
                  <a:lnTo>
                    <a:pt x="941" y="1197"/>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TextBox 21">
              <a:extLst>
                <a:ext uri="{FF2B5EF4-FFF2-40B4-BE49-F238E27FC236}">
                  <a16:creationId xmlns:a16="http://schemas.microsoft.com/office/drawing/2014/main" id="{D1681CA1-92FB-4796-B5F6-3C0FA6923519}"/>
                </a:ext>
              </a:extLst>
            </p:cNvPr>
            <p:cNvSpPr txBox="1"/>
            <p:nvPr/>
          </p:nvSpPr>
          <p:spPr>
            <a:xfrm>
              <a:off x="7783819" y="4229100"/>
              <a:ext cx="1151277" cy="615553"/>
            </a:xfrm>
            <a:prstGeom prst="rect">
              <a:avLst/>
            </a:prstGeom>
            <a:noFill/>
          </p:spPr>
          <p:txBody>
            <a:bodyPr wrap="none" lIns="0" tIns="0" rIns="0" bIns="0" rtlCol="0">
              <a:spAutoFit/>
            </a:bodyPr>
            <a:lstStyle/>
            <a:p>
              <a:r>
                <a:rPr lang="en-US" sz="2000" dirty="0">
                  <a:solidFill>
                    <a:sysClr val="windowText" lastClr="000000"/>
                  </a:solidFill>
                  <a:latin typeface="+mj-lt"/>
                  <a:ea typeface="Segoe UI" pitchFamily="34" charset="0"/>
                  <a:cs typeface="Segoe UI" pitchFamily="34" charset="0"/>
                </a:rPr>
                <a:t>Preferred </a:t>
              </a:r>
            </a:p>
            <a:p>
              <a:r>
                <a:rPr lang="en-US" sz="2000" dirty="0">
                  <a:solidFill>
                    <a:sysClr val="windowText" lastClr="000000"/>
                  </a:solidFill>
                  <a:latin typeface="+mj-lt"/>
                  <a:ea typeface="Segoe UI" pitchFamily="34" charset="0"/>
                  <a:cs typeface="Segoe UI" pitchFamily="34" charset="0"/>
                </a:rPr>
                <a:t>method</a:t>
              </a:r>
            </a:p>
          </p:txBody>
        </p:sp>
      </p:grpSp>
    </p:spTree>
    <p:extLst>
      <p:ext uri="{BB962C8B-B14F-4D97-AF65-F5344CB8AC3E}">
        <p14:creationId xmlns:p14="http://schemas.microsoft.com/office/powerpoint/2010/main" val="16520182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C728-F9B6-4562-A9D5-03C7544E6131}"/>
              </a:ext>
            </a:extLst>
          </p:cNvPr>
          <p:cNvSpPr>
            <a:spLocks noGrp="1"/>
          </p:cNvSpPr>
          <p:nvPr>
            <p:ph type="title"/>
          </p:nvPr>
        </p:nvSpPr>
        <p:spPr>
          <a:xfrm>
            <a:off x="588263" y="457200"/>
            <a:ext cx="11018520" cy="553998"/>
          </a:xfrm>
        </p:spPr>
        <p:txBody>
          <a:bodyPr/>
          <a:lstStyle/>
          <a:p>
            <a:r>
              <a:rPr lang="en-US" dirty="0"/>
              <a:t>Authentication with Azure Active Directory</a:t>
            </a:r>
          </a:p>
        </p:txBody>
      </p:sp>
      <p:grpSp>
        <p:nvGrpSpPr>
          <p:cNvPr id="4" name="Group 3" descr="This diagram depicts a client device authenticating with Azure Active Directory prior to accessing the Mobile App.">
            <a:extLst>
              <a:ext uri="{FF2B5EF4-FFF2-40B4-BE49-F238E27FC236}">
                <a16:creationId xmlns:a16="http://schemas.microsoft.com/office/drawing/2014/main" id="{4B667854-05E6-4CE5-A6C7-78986CF37E06}"/>
              </a:ext>
            </a:extLst>
          </p:cNvPr>
          <p:cNvGrpSpPr/>
          <p:nvPr/>
        </p:nvGrpSpPr>
        <p:grpSpPr>
          <a:xfrm>
            <a:off x="584201" y="1428748"/>
            <a:ext cx="10776134" cy="4840290"/>
            <a:chOff x="584201" y="1428748"/>
            <a:chExt cx="10776134" cy="4840290"/>
          </a:xfrm>
        </p:grpSpPr>
        <p:sp>
          <p:nvSpPr>
            <p:cNvPr id="12" name="Rectangle 11">
              <a:extLst>
                <a:ext uri="{FF2B5EF4-FFF2-40B4-BE49-F238E27FC236}">
                  <a16:creationId xmlns:a16="http://schemas.microsoft.com/office/drawing/2014/main" id="{CCE9F92D-5F47-4540-8003-5F5651F67D0B}"/>
                </a:ext>
              </a:extLst>
            </p:cNvPr>
            <p:cNvSpPr/>
            <p:nvPr/>
          </p:nvSpPr>
          <p:spPr bwMode="auto">
            <a:xfrm>
              <a:off x="5199021" y="1428748"/>
              <a:ext cx="3030583" cy="2880000"/>
            </a:xfrm>
            <a:prstGeom prst="rect">
              <a:avLst/>
            </a:prstGeom>
            <a:solidFill>
              <a:schemeClr val="bg1"/>
            </a:solidFill>
            <a:ln w="38100">
              <a:solidFill>
                <a:srgbClr val="D73B0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2448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a:solidFill>
                    <a:schemeClr val="tx1"/>
                  </a:solidFill>
                  <a:latin typeface="+mj-lt"/>
                </a:rPr>
                <a:t>Mobile App</a:t>
              </a:r>
              <a:endParaRPr lang="en-IN" sz="2000" dirty="0">
                <a:solidFill>
                  <a:schemeClr val="tx1"/>
                </a:solidFill>
                <a:latin typeface="+mj-lt"/>
                <a:ea typeface="Segoe UI" pitchFamily="34" charset="0"/>
                <a:cs typeface="Segoe UI" pitchFamily="34" charset="0"/>
              </a:endParaRPr>
            </a:p>
          </p:txBody>
        </p:sp>
        <p:sp>
          <p:nvSpPr>
            <p:cNvPr id="13" name="Rectangle 12">
              <a:extLst>
                <a:ext uri="{FF2B5EF4-FFF2-40B4-BE49-F238E27FC236}">
                  <a16:creationId xmlns:a16="http://schemas.microsoft.com/office/drawing/2014/main" id="{6677A9C3-BA41-4ED3-B65A-39809DE116D3}"/>
                </a:ext>
              </a:extLst>
            </p:cNvPr>
            <p:cNvSpPr/>
            <p:nvPr/>
          </p:nvSpPr>
          <p:spPr bwMode="auto">
            <a:xfrm>
              <a:off x="8329752" y="1445077"/>
              <a:ext cx="3030583" cy="1368000"/>
            </a:xfrm>
            <a:prstGeom prst="rect">
              <a:avLst/>
            </a:prstGeom>
            <a:solidFill>
              <a:schemeClr val="bg1"/>
            </a:solidFill>
            <a:ln w="38100">
              <a:solidFill>
                <a:srgbClr val="D73B0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20000" tIns="432000"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IN" sz="2000">
                  <a:solidFill>
                    <a:schemeClr val="tx1"/>
                  </a:solidFill>
                  <a:latin typeface="+mj-lt"/>
                </a:rPr>
                <a:t>Azure SQL DB</a:t>
              </a:r>
              <a:endParaRPr lang="en-IN" sz="2000" dirty="0" err="1">
                <a:solidFill>
                  <a:schemeClr val="tx1"/>
                </a:solidFill>
                <a:latin typeface="+mj-lt"/>
                <a:ea typeface="Segoe UI" pitchFamily="34" charset="0"/>
                <a:cs typeface="Segoe UI" pitchFamily="34" charset="0"/>
              </a:endParaRPr>
            </a:p>
          </p:txBody>
        </p:sp>
        <p:sp>
          <p:nvSpPr>
            <p:cNvPr id="14" name="Rectangle 13">
              <a:extLst>
                <a:ext uri="{FF2B5EF4-FFF2-40B4-BE49-F238E27FC236}">
                  <a16:creationId xmlns:a16="http://schemas.microsoft.com/office/drawing/2014/main" id="{1CB458FC-DE1C-4641-8CFD-F997756A605F}"/>
                </a:ext>
              </a:extLst>
            </p:cNvPr>
            <p:cNvSpPr/>
            <p:nvPr/>
          </p:nvSpPr>
          <p:spPr bwMode="auto">
            <a:xfrm>
              <a:off x="8329749" y="2924419"/>
              <a:ext cx="3030583" cy="1368000"/>
            </a:xfrm>
            <a:prstGeom prst="rect">
              <a:avLst/>
            </a:prstGeom>
            <a:solidFill>
              <a:schemeClr val="bg1"/>
            </a:solidFill>
            <a:ln w="38100">
              <a:solidFill>
                <a:srgbClr val="D73B0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20000" tIns="360000" rIns="50400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IN" sz="2000">
                  <a:solidFill>
                    <a:schemeClr val="tx1"/>
                  </a:solidFill>
                  <a:latin typeface="+mj-lt"/>
                </a:rPr>
                <a:t>Azure Storage</a:t>
              </a:r>
              <a:endParaRPr lang="en-IN" sz="2000" dirty="0" err="1">
                <a:solidFill>
                  <a:schemeClr val="tx1"/>
                </a:solidFill>
                <a:latin typeface="+mj-lt"/>
                <a:ea typeface="Segoe UI" pitchFamily="34" charset="0"/>
                <a:cs typeface="Segoe UI" pitchFamily="34" charset="0"/>
              </a:endParaRPr>
            </a:p>
          </p:txBody>
        </p:sp>
        <p:sp>
          <p:nvSpPr>
            <p:cNvPr id="15" name="Rectangle 14">
              <a:extLst>
                <a:ext uri="{FF2B5EF4-FFF2-40B4-BE49-F238E27FC236}">
                  <a16:creationId xmlns:a16="http://schemas.microsoft.com/office/drawing/2014/main" id="{54112F67-6E1B-4A42-BE00-D309EC5952E2}"/>
                </a:ext>
              </a:extLst>
            </p:cNvPr>
            <p:cNvSpPr/>
            <p:nvPr/>
          </p:nvSpPr>
          <p:spPr bwMode="auto">
            <a:xfrm>
              <a:off x="5199020" y="4467497"/>
              <a:ext cx="3030583" cy="1801541"/>
            </a:xfrm>
            <a:prstGeom prst="rect">
              <a:avLst/>
            </a:prstGeom>
            <a:solidFill>
              <a:schemeClr val="bg1"/>
            </a:solidFill>
            <a:ln w="38100">
              <a:solidFill>
                <a:srgbClr val="D73B0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32000" rIns="182880" bIns="146304" numCol="1" spcCol="0" rtlCol="0" fromWordArt="0" anchor="t" anchorCtr="0" forceAA="0" compatLnSpc="1">
              <a:prstTxWarp prst="textNoShape">
                <a:avLst/>
              </a:prstTxWarp>
              <a:noAutofit/>
            </a:bodyPr>
            <a:lstStyle/>
            <a:p>
              <a:pPr algn="ctr"/>
              <a:r>
                <a:rPr lang="en-IN" sz="2000" dirty="0">
                  <a:solidFill>
                    <a:schemeClr val="tx1"/>
                  </a:solidFill>
                  <a:latin typeface="+mj-lt"/>
                </a:rPr>
                <a:t>Azure Active Directory</a:t>
              </a:r>
              <a:endParaRPr lang="en-IN" sz="2400" dirty="0">
                <a:solidFill>
                  <a:schemeClr val="tx1"/>
                </a:solidFill>
                <a:latin typeface="+mj-lt"/>
              </a:endParaRPr>
            </a:p>
          </p:txBody>
        </p:sp>
        <p:pic>
          <p:nvPicPr>
            <p:cNvPr id="17" name="Graphic 16">
              <a:extLst>
                <a:ext uri="{FF2B5EF4-FFF2-40B4-BE49-F238E27FC236}">
                  <a16:creationId xmlns:a16="http://schemas.microsoft.com/office/drawing/2014/main" id="{B7B6DEF4-1DC9-4C2A-84A0-A63739D48EE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644488" y="1531189"/>
              <a:ext cx="1163118" cy="1163118"/>
            </a:xfrm>
            <a:prstGeom prst="rect">
              <a:avLst/>
            </a:prstGeom>
          </p:spPr>
        </p:pic>
        <p:pic>
          <p:nvPicPr>
            <p:cNvPr id="18" name="Picture 17">
              <a:extLst>
                <a:ext uri="{FF2B5EF4-FFF2-40B4-BE49-F238E27FC236}">
                  <a16:creationId xmlns:a16="http://schemas.microsoft.com/office/drawing/2014/main" id="{1DB3835C-2791-4813-B316-AC823864842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735176" y="3117547"/>
              <a:ext cx="981743" cy="981743"/>
            </a:xfrm>
            <a:prstGeom prst="rect">
              <a:avLst/>
            </a:prstGeom>
          </p:spPr>
        </p:pic>
        <p:pic>
          <p:nvPicPr>
            <p:cNvPr id="19" name="Picture 18">
              <a:extLst>
                <a:ext uri="{FF2B5EF4-FFF2-40B4-BE49-F238E27FC236}">
                  <a16:creationId xmlns:a16="http://schemas.microsoft.com/office/drawing/2014/main" id="{29B9FA69-F4F5-4554-91EA-206FDE52A039}"/>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185973" y="4674046"/>
              <a:ext cx="1056675" cy="1056675"/>
            </a:xfrm>
            <a:prstGeom prst="rect">
              <a:avLst/>
            </a:prstGeom>
          </p:spPr>
        </p:pic>
        <p:cxnSp>
          <p:nvCxnSpPr>
            <p:cNvPr id="25" name="Straight Arrow Connector 24">
              <a:extLst>
                <a:ext uri="{FF2B5EF4-FFF2-40B4-BE49-F238E27FC236}">
                  <a16:creationId xmlns:a16="http://schemas.microsoft.com/office/drawing/2014/main" id="{C1F4B437-73D0-43AD-B80D-F1793D8E649F}"/>
                </a:ext>
              </a:extLst>
            </p:cNvPr>
            <p:cNvCxnSpPr>
              <a:cxnSpLocks/>
              <a:stCxn id="22" idx="3"/>
            </p:cNvCxnSpPr>
            <p:nvPr/>
          </p:nvCxnSpPr>
          <p:spPr>
            <a:xfrm flipV="1">
              <a:off x="1946366" y="2025651"/>
              <a:ext cx="3135085" cy="1199878"/>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EA1B4F4-B147-487B-A350-8DF333196FD6}"/>
                </a:ext>
              </a:extLst>
            </p:cNvPr>
            <p:cNvCxnSpPr>
              <a:cxnSpLocks/>
            </p:cNvCxnSpPr>
            <p:nvPr/>
          </p:nvCxnSpPr>
          <p:spPr>
            <a:xfrm>
              <a:off x="1946366" y="3429000"/>
              <a:ext cx="3135085" cy="2010859"/>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806E8D35-FDB8-4844-B98D-FA20DB775F88}"/>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l="30317" t="18540" r="28357" b="15732"/>
            <a:stretch/>
          </p:blipFill>
          <p:spPr>
            <a:xfrm>
              <a:off x="584201" y="2142309"/>
              <a:ext cx="1362165" cy="2166439"/>
            </a:xfrm>
            <a:prstGeom prst="rect">
              <a:avLst/>
            </a:prstGeom>
          </p:spPr>
        </p:pic>
        <p:sp>
          <p:nvSpPr>
            <p:cNvPr id="32" name="TextBox 31">
              <a:extLst>
                <a:ext uri="{FF2B5EF4-FFF2-40B4-BE49-F238E27FC236}">
                  <a16:creationId xmlns:a16="http://schemas.microsoft.com/office/drawing/2014/main" id="{FEAF2B96-CF59-4987-9756-F0ECA0FCD95A}"/>
                </a:ext>
              </a:extLst>
            </p:cNvPr>
            <p:cNvSpPr txBox="1"/>
            <p:nvPr/>
          </p:nvSpPr>
          <p:spPr>
            <a:xfrm>
              <a:off x="5397874" y="1558083"/>
              <a:ext cx="1665008" cy="369332"/>
            </a:xfrm>
            <a:prstGeom prst="rect">
              <a:avLst/>
            </a:prstGeom>
            <a:noFill/>
          </p:spPr>
          <p:txBody>
            <a:bodyPr wrap="none" lIns="0" tIns="0" rIns="0" bIns="0" rtlCol="0">
              <a:spAutoFit/>
            </a:bodyPr>
            <a:lstStyle/>
            <a:p>
              <a:pPr algn="l"/>
              <a:r>
                <a:rPr lang="en-US" sz="2400" dirty="0">
                  <a:gradFill>
                    <a:gsLst>
                      <a:gs pos="2917">
                        <a:schemeClr val="tx1"/>
                      </a:gs>
                      <a:gs pos="30000">
                        <a:schemeClr val="tx1"/>
                      </a:gs>
                    </a:gsLst>
                    <a:lin ang="5400000" scaled="0"/>
                  </a:gradFill>
                  <a:latin typeface="+mj-lt"/>
                </a:rPr>
                <a:t>App Service</a:t>
              </a:r>
              <a:endParaRPr lang="en-IN" sz="2400" dirty="0" err="1">
                <a:gradFill>
                  <a:gsLst>
                    <a:gs pos="2917">
                      <a:schemeClr val="tx1"/>
                    </a:gs>
                    <a:gs pos="30000">
                      <a:schemeClr val="tx1"/>
                    </a:gs>
                  </a:gsLst>
                  <a:lin ang="5400000" scaled="0"/>
                </a:gradFill>
                <a:latin typeface="+mj-lt"/>
              </a:endParaRPr>
            </a:p>
          </p:txBody>
        </p:sp>
        <p:pic>
          <p:nvPicPr>
            <p:cNvPr id="20" name="Picture 19">
              <a:extLst>
                <a:ext uri="{FF2B5EF4-FFF2-40B4-BE49-F238E27FC236}">
                  <a16:creationId xmlns:a16="http://schemas.microsoft.com/office/drawing/2014/main" id="{6D2694A8-9CFC-412F-9085-ECB5166B044F}"/>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5951237" y="2142309"/>
              <a:ext cx="1526150" cy="1526150"/>
            </a:xfrm>
            <a:prstGeom prst="rect">
              <a:avLst/>
            </a:prstGeom>
          </p:spPr>
        </p:pic>
        <p:sp>
          <p:nvSpPr>
            <p:cNvPr id="3" name="TextBox 2">
              <a:extLst>
                <a:ext uri="{FF2B5EF4-FFF2-40B4-BE49-F238E27FC236}">
                  <a16:creationId xmlns:a16="http://schemas.microsoft.com/office/drawing/2014/main" id="{4A2890B8-0D46-4604-8144-7DB09C71FFE5}"/>
                </a:ext>
              </a:extLst>
            </p:cNvPr>
            <p:cNvSpPr txBox="1"/>
            <p:nvPr/>
          </p:nvSpPr>
          <p:spPr>
            <a:xfrm>
              <a:off x="3579962" y="4099290"/>
              <a:ext cx="333912"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latin typeface="+mj-lt"/>
                </a:rPr>
                <a:t>1</a:t>
              </a:r>
            </a:p>
          </p:txBody>
        </p:sp>
        <p:sp>
          <p:nvSpPr>
            <p:cNvPr id="21" name="TextBox 20">
              <a:extLst>
                <a:ext uri="{FF2B5EF4-FFF2-40B4-BE49-F238E27FC236}">
                  <a16:creationId xmlns:a16="http://schemas.microsoft.com/office/drawing/2014/main" id="{A444226F-CDE5-4E1E-B8DB-F2B11EAB7E6B}"/>
                </a:ext>
              </a:extLst>
            </p:cNvPr>
            <p:cNvSpPr txBox="1"/>
            <p:nvPr/>
          </p:nvSpPr>
          <p:spPr>
            <a:xfrm>
              <a:off x="3479336" y="2146721"/>
              <a:ext cx="333912"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latin typeface="+mj-lt"/>
                </a:rPr>
                <a:t>2</a:t>
              </a:r>
            </a:p>
          </p:txBody>
        </p:sp>
      </p:grpSp>
    </p:spTree>
    <p:extLst>
      <p:ext uri="{BB962C8B-B14F-4D97-AF65-F5344CB8AC3E}">
        <p14:creationId xmlns:p14="http://schemas.microsoft.com/office/powerpoint/2010/main" val="135256232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ABB24D3627FE47A03B75765A6D7949" ma:contentTypeVersion="9" ma:contentTypeDescription="Create a new document." ma:contentTypeScope="" ma:versionID="8fcf2d751f000a3f4d5e7726eaddf2d6">
  <xsd:schema xmlns:xsd="http://www.w3.org/2001/XMLSchema" xmlns:xs="http://www.w3.org/2001/XMLSchema" xmlns:p="http://schemas.microsoft.com/office/2006/metadata/properties" xmlns:ns2="ae051622-42b3-43c7-8e2b-0198b78654cd" xmlns:ns3="4d10aacf-6b64-4bb6-901b-8d5b76f177bc" targetNamespace="http://schemas.microsoft.com/office/2006/metadata/properties" ma:root="true" ma:fieldsID="a842c9893dd0c5dc0bf4aeada8696112" ns2:_="" ns3:_="">
    <xsd:import namespace="ae051622-42b3-43c7-8e2b-0198b78654cd"/>
    <xsd:import namespace="4d10aacf-6b64-4bb6-901b-8d5b76f177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51622-42b3-43c7-8e2b-0198b78654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10aacf-6b64-4bb6-901b-8d5b76f177b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1E8A5B-3C6A-4042-8EBF-28A7A5C2357E}"/>
</file>

<file path=customXml/itemProps2.xml><?xml version="1.0" encoding="utf-8"?>
<ds:datastoreItem xmlns:ds="http://schemas.openxmlformats.org/officeDocument/2006/customXml" ds:itemID="{7FDEB23D-E54A-4C65-8E29-134F033FD5AC}"/>
</file>

<file path=customXml/itemProps3.xml><?xml version="1.0" encoding="utf-8"?>
<ds:datastoreItem xmlns:ds="http://schemas.openxmlformats.org/officeDocument/2006/customXml" ds:itemID="{8DA433AA-2DBE-4EFC-9EA6-1F5C20598CF7}"/>
</file>

<file path=docProps/app.xml><?xml version="1.0" encoding="utf-8"?>
<Properties xmlns="http://schemas.openxmlformats.org/officeDocument/2006/extended-properties" xmlns:vt="http://schemas.openxmlformats.org/officeDocument/2006/docPropsVTypes">
  <TotalTime>0</TotalTime>
  <Words>3164</Words>
  <Application>Microsoft Office PowerPoint</Application>
  <PresentationFormat>Widescreen</PresentationFormat>
  <Paragraphs>375</Paragraphs>
  <Slides>27</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Semibold</vt:lpstr>
      <vt:lpstr>Segoe UI Semilight</vt:lpstr>
      <vt:lpstr>Wingdings</vt:lpstr>
      <vt:lpstr>WHITE TEMPLATE</vt:lpstr>
      <vt:lpstr>AZ-203.2 Module 02: Create Azure App Service Mobile Apps</vt:lpstr>
      <vt:lpstr>Topics</vt:lpstr>
      <vt:lpstr>Lesson 01: Getting started with Mobile Apps in App Service</vt:lpstr>
      <vt:lpstr>Mobile Apps</vt:lpstr>
      <vt:lpstr>Mobile Apps platform</vt:lpstr>
      <vt:lpstr>Mobile Apps client SDKs</vt:lpstr>
      <vt:lpstr>Mobile Apps ecosystem</vt:lpstr>
      <vt:lpstr>Authentication</vt:lpstr>
      <vt:lpstr>Authentication with Azure Active Directory</vt:lpstr>
      <vt:lpstr>Demo: Using the Mobile App back-end server in an app</vt:lpstr>
      <vt:lpstr>Lesson 02: Enabling push notifications for your app</vt:lpstr>
      <vt:lpstr>Push notifications</vt:lpstr>
      <vt:lpstr>Push notifications (continued)</vt:lpstr>
      <vt:lpstr>Configure a Notification Hub</vt:lpstr>
      <vt:lpstr>Register your app for push notifications</vt:lpstr>
      <vt:lpstr>Configure the backend to send push notifications</vt:lpstr>
      <vt:lpstr>Update the server to send push notifications</vt:lpstr>
      <vt:lpstr>Add push notifications to your app</vt:lpstr>
      <vt:lpstr>Demo: Configure and use a Notification Hub</vt:lpstr>
      <vt:lpstr>Lesson 03: Enabling offline sync for your app</vt:lpstr>
      <vt:lpstr>Offline sync</vt:lpstr>
      <vt:lpstr>Offline sync (continued)</vt:lpstr>
      <vt:lpstr>Updating the client app to support offline features</vt:lpstr>
      <vt:lpstr>Demo: Configuring offline sync in a mobile app</vt:lpstr>
      <vt:lpstr>API summary</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2019-07-31T12:46:10Z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0x010100DCABB24D3627FE47A03B75765A6D7949</vt:lpwstr>
  </property>
</Properties>
</file>