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7"/>
  </p:notesMasterIdLst>
  <p:handoutMasterIdLst>
    <p:handoutMasterId r:id="rId38"/>
  </p:handoutMasterIdLst>
  <p:sldIdLst>
    <p:sldId id="1719" r:id="rId2"/>
    <p:sldId id="1892" r:id="rId3"/>
    <p:sldId id="1916" r:id="rId4"/>
    <p:sldId id="1917" r:id="rId5"/>
    <p:sldId id="259" r:id="rId6"/>
    <p:sldId id="258" r:id="rId7"/>
    <p:sldId id="257" r:id="rId8"/>
    <p:sldId id="1888" r:id="rId9"/>
    <p:sldId id="1879" r:id="rId10"/>
    <p:sldId id="1895" r:id="rId11"/>
    <p:sldId id="1905" r:id="rId12"/>
    <p:sldId id="1914" r:id="rId13"/>
    <p:sldId id="1881" r:id="rId14"/>
    <p:sldId id="1913" r:id="rId15"/>
    <p:sldId id="1880" r:id="rId16"/>
    <p:sldId id="1915" r:id="rId17"/>
    <p:sldId id="1883" r:id="rId18"/>
    <p:sldId id="1882" r:id="rId19"/>
    <p:sldId id="281" r:id="rId20"/>
    <p:sldId id="1890" r:id="rId21"/>
    <p:sldId id="1730" r:id="rId22"/>
    <p:sldId id="1735" r:id="rId23"/>
    <p:sldId id="1736" r:id="rId24"/>
    <p:sldId id="1737" r:id="rId25"/>
    <p:sldId id="1901" r:id="rId26"/>
    <p:sldId id="1907" r:id="rId27"/>
    <p:sldId id="1902" r:id="rId28"/>
    <p:sldId id="1903" r:id="rId29"/>
    <p:sldId id="1908" r:id="rId30"/>
    <p:sldId id="1904" r:id="rId31"/>
    <p:sldId id="1910" r:id="rId32"/>
    <p:sldId id="1911" r:id="rId33"/>
    <p:sldId id="1912" r:id="rId34"/>
    <p:sldId id="1893" r:id="rId35"/>
    <p:sldId id="1886"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API Apps" id="{44BAC98B-0FB4-4C94-A333-6C4559AC6761}">
          <p14:sldIdLst>
            <p14:sldId id="1916"/>
            <p14:sldId id="1917"/>
            <p14:sldId id="259"/>
            <p14:sldId id="258"/>
            <p14:sldId id="257"/>
          </p14:sldIdLst>
        </p14:section>
        <p14:section name="Lesson 02: Creating API Apps" id="{2E675DD4-771C-422F-8A39-69BEC512AEEE}">
          <p14:sldIdLst>
            <p14:sldId id="1888"/>
            <p14:sldId id="1879"/>
            <p14:sldId id="1895"/>
            <p14:sldId id="1905"/>
            <p14:sldId id="1914"/>
            <p14:sldId id="1881"/>
            <p14:sldId id="1913"/>
            <p14:sldId id="1880"/>
            <p14:sldId id="1915"/>
            <p14:sldId id="1883"/>
            <p14:sldId id="1882"/>
            <p14:sldId id="281"/>
          </p14:sldIdLst>
        </p14:section>
        <p14:section name="Lesson 03: Using Swagger to Document an API" id="{232A6C67-0603-4144-901A-DDF31D00D39F}">
          <p14:sldIdLst>
            <p14:sldId id="1890"/>
            <p14:sldId id="1730"/>
            <p14:sldId id="1735"/>
            <p14:sldId id="1736"/>
            <p14:sldId id="1737"/>
            <p14:sldId id="1901"/>
            <p14:sldId id="1907"/>
            <p14:sldId id="1902"/>
            <p14:sldId id="1903"/>
            <p14:sldId id="1908"/>
            <p14:sldId id="1904"/>
            <p14:sldId id="1910"/>
            <p14:sldId id="1911"/>
            <p14:sldId id="1912"/>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62"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E"/>
    <a:srgbClr val="D73B02"/>
    <a:srgbClr val="0178D4"/>
    <a:srgbClr val="00188F"/>
    <a:srgbClr val="BBD80A"/>
    <a:srgbClr val="FF8B00"/>
    <a:srgbClr val="004B50"/>
    <a:srgbClr val="00204F"/>
    <a:srgbClr val="E2E2E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4D2103-E01F-4D27-8F29-EB482C1B8476}" v="7" dt="2019-07-31T12:47:33.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85395" autoAdjust="0"/>
  </p:normalViewPr>
  <p:slideViewPr>
    <p:cSldViewPr snapToGrid="0">
      <p:cViewPr varScale="1">
        <p:scale>
          <a:sx n="73" d="100"/>
          <a:sy n="73" d="100"/>
        </p:scale>
        <p:origin x="1123" y="67"/>
      </p:cViewPr>
      <p:guideLst>
        <p:guide orient="horz" pos="2160"/>
        <p:guide pos="3840"/>
      </p:guideLst>
    </p:cSldViewPr>
  </p:slideViewPr>
  <p:notesTextViewPr>
    <p:cViewPr>
      <p:scale>
        <a:sx n="1" d="1"/>
        <a:sy n="1" d="1"/>
      </p:scale>
      <p:origin x="0" y="0"/>
    </p:cViewPr>
  </p:notesTextViewPr>
  <p:sorterViewPr>
    <p:cViewPr>
      <p:scale>
        <a:sx n="100" d="100"/>
        <a:sy n="100" d="100"/>
      </p:scale>
      <p:origin x="0" y="-13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7/31/2019 6:17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7/31/2019 6:16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Creating API Management Solutions </a:t>
            </a:r>
          </a:p>
          <a:p>
            <a:pPr marL="171450" indent="-171450">
              <a:buFontTx/>
              <a:buChar char="-"/>
            </a:pPr>
            <a:r>
              <a:rPr lang="en-US" dirty="0"/>
              <a:t>Using Swagger to Document an API App</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7/31/2019 6:16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several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46642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take care in making changes to that API and at the same time not to disrupt callers of your API. It's also useful to let developers know about the changes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27568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API Management provides the core competencies to ensure a successful API program through developer engagement, business insights, analytics, security, and protection. APIM enables you to create and manage modern API gateways for existing back-end services hosted anywhere.</a:t>
            </a:r>
            <a:endParaRPr lang="en-US" i="1" dirty="0"/>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new API Management instance</a:t>
            </a:r>
          </a:p>
          <a:p>
            <a:pPr marL="171450" indent="-171450">
              <a:buFont typeface="Arial" panose="020B0604020202020204" pitchFamily="34" charset="0"/>
              <a:buChar char="•"/>
            </a:pPr>
            <a:r>
              <a:rPr lang="en-US" dirty="0"/>
              <a:t>Observe the developer and publisher portals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0917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service instance has one or more APIs that contain one or more operations.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27421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This tutorial shows how to use the Azure portal to add an API manually to the API Management (APIM) instance that you created earlier. Mocking the API is a common scenario where you would want to create a blank API and define it manually.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blank API</a:t>
            </a:r>
          </a:p>
          <a:p>
            <a:pPr marL="171450" indent="-171450">
              <a:buFont typeface="Arial" panose="020B0604020202020204" pitchFamily="34" charset="0"/>
              <a:buChar char="•"/>
            </a:pPr>
            <a:r>
              <a:rPr lang="en-US" dirty="0"/>
              <a:t>Add API endpoints</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91413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Products are associations of one or more APIs. You can include a number of APIs and offer them to developers through the developer portal. You can add an existing API during the product creation. You can add an API to the product later, either from the Products </a:t>
            </a:r>
            <a:r>
              <a:rPr lang="en-US" sz="882" b="1" i="0" kern="1200" dirty="0">
                <a:solidFill>
                  <a:schemeClr val="tx1"/>
                </a:solidFill>
                <a:effectLst/>
                <a:latin typeface="Segoe UI Light" pitchFamily="34" charset="0"/>
                <a:ea typeface="+mn-ea"/>
                <a:cs typeface="+mn-cs"/>
              </a:rPr>
              <a:t>Settings</a:t>
            </a:r>
            <a:r>
              <a:rPr lang="en-US" sz="882" b="0" i="0" kern="1200" dirty="0">
                <a:solidFill>
                  <a:schemeClr val="tx1"/>
                </a:solidFill>
                <a:effectLst/>
                <a:latin typeface="Segoe UI Light" pitchFamily="34" charset="0"/>
                <a:ea typeface="+mn-ea"/>
                <a:cs typeface="+mn-cs"/>
              </a:rPr>
              <a:t> page or while creating an API.</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must first subscribe to a product to get access to the API. When they subscribe, they get a subscription key that is good for any API in that product. If you created the APIM instance, you are an administrator already, so you are subscribed to every product by default.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7981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Azure API Management, a product contains one or more APIs, and a usage quota and the terms of use. After a product is published, developers can subscribe to the product and begin to use the product's APIs.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new product with a terms of use statement and usage quotas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Associate an API with the newly created product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07459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38646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Application Gateway is a web traffic load balancer that enables you to manage traffic to your web applications by routing based on more criteria than a traditional load balancer (OSI layer 4). </a:t>
            </a:r>
            <a:r>
              <a:rPr lang="en-US" sz="882" b="0" i="0" kern="1200" dirty="0">
                <a:solidFill>
                  <a:schemeClr val="tx1"/>
                </a:solidFill>
                <a:effectLst/>
                <a:latin typeface="Segoe UI Light" pitchFamily="34" charset="0"/>
                <a:ea typeface="+mn-ea"/>
                <a:cs typeface="+mn-cs"/>
              </a:rPr>
              <a:t>This type of routing is known as application layer (OSI layer 7) load balancing. Azure Application Gateway can do URL-based routing and more.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9450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load balancers operate at the transport layer (OSI layer 4 - TCP and UDP) and route traffic based on source IP address and port, to a destination IP address and port.</a:t>
            </a:r>
          </a:p>
          <a:p>
            <a:endParaRPr lang="en-US" dirty="0"/>
          </a:p>
          <a:p>
            <a:r>
              <a:rPr lang="en-US" dirty="0"/>
              <a:t>With the Application Gateway, you can be even more specific. For example, you can route traffic based on the incoming URL. So if /images is in the incoming URL, you can route traffic to a specific set of servers (known as a pool) configured for images. If /video is in the URL, that traffic is routed to another pool optimized for videos.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724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Swashbuckle.</a:t>
            </a:r>
          </a:p>
          <a:p>
            <a:pPr marL="171450" indent="-171450">
              <a:buFontTx/>
              <a:buChar char="-"/>
            </a:pPr>
            <a:r>
              <a:rPr lang="en-US" dirty="0"/>
              <a:t>Configuring Swagger middleware.</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Documenting the object model.</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XML comments.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Model attributes.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Response descriptions.</a:t>
            </a:r>
          </a:p>
          <a:p>
            <a:pPr marL="171450" indent="-171450">
              <a:buFontTx/>
              <a:buChar char="-"/>
            </a:pPr>
            <a:endParaRPr lang="en-US" dirty="0"/>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way to build and consume APIs in the cloud by using the same flexibility as a web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32843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of the course focuses on Swashbuckle to generate Swagger objects in ASP.NET Core. </a:t>
            </a:r>
          </a:p>
          <a:p>
            <a:endParaRPr lang="en-US" dirty="0"/>
          </a:p>
          <a:p>
            <a:r>
              <a:rPr lang="en-US" dirty="0"/>
              <a:t>There are three main components to Swashbuckle:</a:t>
            </a:r>
          </a:p>
          <a:p>
            <a:endParaRPr lang="en-US" b="1" dirty="0"/>
          </a:p>
          <a:p>
            <a:r>
              <a:rPr lang="en-US" b="1" dirty="0"/>
              <a:t>Swashbuckle.AspNetCore.Swagger</a:t>
            </a:r>
          </a:p>
          <a:p>
            <a:r>
              <a:rPr lang="en-US" dirty="0"/>
              <a:t>A Swagger object model and middleware to expose SwaggerDocument objects as JSON endpoints.</a:t>
            </a:r>
          </a:p>
          <a:p>
            <a:endParaRPr lang="en-US" b="1" dirty="0"/>
          </a:p>
          <a:p>
            <a:r>
              <a:rPr lang="en-US" b="1" dirty="0"/>
              <a:t>Swashbuckle.AspNetCore.SwaggerGen</a:t>
            </a:r>
          </a:p>
          <a:p>
            <a:r>
              <a:rPr lang="en-US" dirty="0"/>
              <a:t>A Swagger generator that builds SwaggerDocument objects directly from your routes, controllers, and models. It's typically combined with the Swagger endpoint middleware to automatically expose Swagger JSON.</a:t>
            </a:r>
          </a:p>
          <a:p>
            <a:endParaRPr lang="en-US" b="1" dirty="0"/>
          </a:p>
          <a:p>
            <a:r>
              <a:rPr lang="en-US" b="1" dirty="0"/>
              <a:t>Swashbuckle.AspNetCore.SwaggerUI</a:t>
            </a:r>
          </a:p>
          <a:p>
            <a:r>
              <a:rPr lang="en-US" dirty="0"/>
              <a:t>An embedded version of the Swagger UI tool. It interprets Swagger JSON to build a rich, customizable experience for describing the Web API functionality. It includes built-in test harnesses for the public methods.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54587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ASP.NET Core, add the Swagger generator to the services collection in the </a:t>
            </a:r>
            <a:r>
              <a:rPr lang="en-US" sz="882" b="0" i="0" kern="1200" dirty="0" err="1">
                <a:solidFill>
                  <a:schemeClr val="tx1"/>
                </a:solidFill>
                <a:effectLst/>
                <a:latin typeface="Segoe UI Light" pitchFamily="34" charset="0"/>
                <a:ea typeface="+mn-ea"/>
                <a:cs typeface="+mn-cs"/>
              </a:rPr>
              <a:t>Startup.ConfigureServices</a:t>
            </a:r>
            <a:r>
              <a:rPr lang="en-US" sz="882" b="0" i="0" kern="1200" dirty="0">
                <a:solidFill>
                  <a:schemeClr val="tx1"/>
                </a:solidFill>
                <a:effectLst/>
                <a:latin typeface="Segoe UI Light" pitchFamily="34" charset="0"/>
                <a:ea typeface="+mn-ea"/>
                <a:cs typeface="+mn-cs"/>
              </a:rPr>
              <a:t> method.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26528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t>
            </a:r>
            <a:r>
              <a:rPr lang="en-US" sz="882" b="0" i="0" kern="1200" dirty="0" err="1">
                <a:solidFill>
                  <a:schemeClr val="tx1"/>
                </a:solidFill>
                <a:effectLst/>
                <a:latin typeface="Segoe UI Light" pitchFamily="34" charset="0"/>
                <a:ea typeface="+mn-ea"/>
                <a:cs typeface="+mn-cs"/>
              </a:rPr>
              <a:t>Startup.Configure</a:t>
            </a:r>
            <a:r>
              <a:rPr lang="en-US" sz="882" b="0" i="0" kern="1200" dirty="0">
                <a:solidFill>
                  <a:schemeClr val="tx1"/>
                </a:solidFill>
                <a:effectLst/>
                <a:latin typeface="Segoe UI Light" pitchFamily="34" charset="0"/>
                <a:ea typeface="+mn-ea"/>
                <a:cs typeface="+mn-cs"/>
              </a:rPr>
              <a:t> method, enable the middleware for serving the generated JSON document and the Swagger UI.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84815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configuration action passed to the </a:t>
            </a:r>
            <a:r>
              <a:rPr lang="en-US" sz="882" b="0" i="0" kern="1200" dirty="0" err="1">
                <a:solidFill>
                  <a:schemeClr val="tx1"/>
                </a:solidFill>
                <a:effectLst/>
                <a:latin typeface="Segoe UI Light" pitchFamily="34" charset="0"/>
                <a:ea typeface="+mn-ea"/>
                <a:cs typeface="+mn-cs"/>
              </a:rPr>
              <a:t>AddSwaggerGen</a:t>
            </a:r>
            <a:r>
              <a:rPr lang="en-US" sz="882" b="0" i="0" kern="1200" dirty="0">
                <a:solidFill>
                  <a:schemeClr val="tx1"/>
                </a:solidFill>
                <a:effectLst/>
                <a:latin typeface="Segoe UI Light" pitchFamily="34" charset="0"/>
                <a:ea typeface="+mn-ea"/>
                <a:cs typeface="+mn-cs"/>
              </a:rPr>
              <a:t> method adds information such as the author, license, and description.</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065469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Swagger UI will display the same information that you configured in the object model.</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87839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XML comment generation must first be enabled in Visual Studio by editing the .</a:t>
            </a:r>
            <a:r>
              <a:rPr lang="en-US" dirty="0" err="1"/>
              <a:t>csproj</a:t>
            </a:r>
            <a:r>
              <a:rPr lang="en-US" dirty="0"/>
              <a:t> file.</a:t>
            </a:r>
          </a:p>
          <a:p>
            <a:endParaRPr lang="en-US" dirty="0"/>
          </a:p>
          <a:p>
            <a:r>
              <a:rPr lang="en-US" dirty="0"/>
              <a:t>Next, you can update the object model’s configuration by using the </a:t>
            </a:r>
            <a:r>
              <a:rPr lang="en-US" b="1" dirty="0" err="1"/>
              <a:t>IncludeXmlComments</a:t>
            </a:r>
            <a:r>
              <a:rPr lang="en-US" b="1" dirty="0"/>
              <a:t> </a:t>
            </a:r>
            <a:r>
              <a:rPr lang="en-US" b="0" dirty="0"/>
              <a:t>method.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283537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Decorate the model with attributes, found in the </a:t>
            </a:r>
            <a:r>
              <a:rPr lang="en-US" b="1" dirty="0" err="1"/>
              <a:t>System.ComponentModel.DataAnnotations</a:t>
            </a:r>
            <a:r>
              <a:rPr lang="en-US" b="1" dirty="0"/>
              <a:t> </a:t>
            </a:r>
            <a:r>
              <a:rPr lang="en-US" dirty="0"/>
              <a:t>namespace, to help drive the Swagger UI components.</a:t>
            </a:r>
          </a:p>
          <a:p>
            <a:endParaRPr lang="en-US" dirty="0"/>
          </a:p>
          <a:p>
            <a:r>
              <a:rPr lang="en-US" sz="882" b="0" i="0" kern="1200" dirty="0">
                <a:solidFill>
                  <a:schemeClr val="tx1"/>
                </a:solidFill>
                <a:effectLst/>
                <a:latin typeface="Segoe UI Light" pitchFamily="34" charset="0"/>
                <a:ea typeface="+mn-ea"/>
                <a:cs typeface="+mn-cs"/>
              </a:rPr>
              <a:t>Add the [Required] attribute to the Name property of the </a:t>
            </a:r>
            <a:r>
              <a:rPr lang="en-US" sz="882" b="0" i="0" kern="1200" dirty="0" err="1">
                <a:solidFill>
                  <a:schemeClr val="tx1"/>
                </a:solidFill>
                <a:effectLst/>
                <a:latin typeface="Segoe UI Light" pitchFamily="34" charset="0"/>
                <a:ea typeface="+mn-ea"/>
                <a:cs typeface="+mn-cs"/>
              </a:rPr>
              <a:t>TodoItem</a:t>
            </a:r>
            <a:r>
              <a:rPr lang="en-US" sz="882" b="0" i="0" kern="1200" dirty="0">
                <a:solidFill>
                  <a:schemeClr val="tx1"/>
                </a:solidFill>
                <a:effectLst/>
                <a:latin typeface="Segoe UI Light" pitchFamily="34" charset="0"/>
                <a:ea typeface="+mn-ea"/>
                <a:cs typeface="+mn-cs"/>
              </a:rPr>
              <a:t> class. The presence of this attribute changes the UI behavior and alters the underlying JSON schema.</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649761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[Produces("application/json")] attribute to the API controller. Its purpose is to declare that the controller's actions support a response content type of application/json.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03604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API Apps</a:t>
            </a:r>
          </a:p>
          <a:p>
            <a:pPr marL="171450" indent="-171450">
              <a:buFontTx/>
              <a:buChar char="-"/>
            </a:pPr>
            <a:r>
              <a:rPr lang="en-US" baseline="0" dirty="0"/>
              <a:t>Integrations</a:t>
            </a:r>
          </a:p>
          <a:p>
            <a:pPr marL="171450" indent="-171450">
              <a:buFontTx/>
              <a:buChar char="-"/>
            </a:pPr>
            <a:r>
              <a:rPr lang="en-US" baseline="0" dirty="0"/>
              <a:t>Authentication</a:t>
            </a:r>
          </a:p>
          <a:p>
            <a:pPr marL="171450" indent="-171450">
              <a:buFontTx/>
              <a:buChar char="-"/>
            </a:pPr>
            <a:r>
              <a:rPr lang="en-US" baseline="0" dirty="0"/>
              <a:t>CORS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21429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consuming the API are most concerned with what's returned—specifically response types and error codes (if not standard). The response types and error codes are denoted in the XML comments and data annotations.</a:t>
            </a:r>
          </a:p>
          <a:p>
            <a:endParaRPr lang="en-US" dirty="0"/>
          </a:p>
          <a:p>
            <a:r>
              <a:rPr lang="en-US" dirty="0"/>
              <a:t>The Create action returns an HTTP 201 status code on success. An HTTP 400 status code is returned when the posted request body is null.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28847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proper documentation in the Swagger UI, the consumer lacks knowledge of these expected outcomes.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283797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Swagger UI now clearly documents the expected HTTP response codes.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301306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Swagger UI now clearly documents the expected HTTP response codes.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010887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API Apps is a "sibling" service within Azure App Service that shares much of the same functionality as Azure Web Apps. Like Web Apps, API Apps has support for built-in authentication and cross-origin resource sharing (CORS) request handling. API Apps also support direct integration with other Azure services such as Logic Apps and API Management.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8205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API apps are available to use as actions in an Azure Logic app, or back-end APIs in Azure API Management. With API Apps, you can deploy your back-end APIs to a single location and re-use them throughout multiple application components.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3999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App Service provides built-in authentication and authorization support, so that you can sign in users and access data by writing minimal or no code in your API.</a:t>
            </a:r>
          </a:p>
          <a:p>
            <a:endParaRPr lang="en-US" b="0" dirty="0"/>
          </a:p>
          <a:p>
            <a:r>
              <a:rPr lang="en-US" sz="882" b="0" i="0" kern="1200" dirty="0">
                <a:solidFill>
                  <a:schemeClr val="tx1"/>
                </a:solidFill>
                <a:effectLst/>
                <a:latin typeface="Segoe UI Light" pitchFamily="34" charset="0"/>
                <a:ea typeface="+mn-ea"/>
                <a:cs typeface="+mn-cs"/>
              </a:rPr>
              <a:t>The authentication and authorization module runs in the same sandbox as your application code. When it's enabled, every incoming HTTP request passes through it before your application code handles it.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your app, this module: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Authenticates users with the specified provider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Validates, stores, and refreshes tokens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Manages the authenticated session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Injects identity information into request headers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module runs separately from your application code. You can configure it by using app settings. It does not require SDKs, specific languages, or changes to your application code.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7149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Browser security prevents a web page from making requests to a different domain than the one that served the web page. This restriction is called the </a:t>
            </a:r>
            <a:r>
              <a:rPr lang="en-US" sz="882" b="0" i="1" kern="1200" dirty="0">
                <a:solidFill>
                  <a:schemeClr val="tx1"/>
                </a:solidFill>
                <a:effectLst/>
                <a:latin typeface="Segoe UI Light" pitchFamily="34" charset="0"/>
                <a:ea typeface="+mn-ea"/>
                <a:cs typeface="+mn-cs"/>
              </a:rPr>
              <a:t>same-origin policy</a:t>
            </a:r>
            <a:r>
              <a:rPr lang="en-US" sz="882" b="0" i="0" kern="1200" dirty="0">
                <a:solidFill>
                  <a:schemeClr val="tx1"/>
                </a:solidFill>
                <a:effectLst/>
                <a:latin typeface="Segoe UI Light" pitchFamily="34" charset="0"/>
                <a:ea typeface="+mn-ea"/>
                <a:cs typeface="+mn-cs"/>
              </a:rPr>
              <a:t>. The same-origin policy prevents a malicious site from accessing sensitive data on another site.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might want to allow other sites make cross-origin requests (CORS) to your app. CORS is a Worldwide Web Consortium (W3C) standard that allows a server to relax the same-origin policy.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standard CORS implementation, the JavaScript client will send a pre-flight request by using an OPTIONS verb to assess the server's willingness to accept a cross-site request. If allowed, the JavaScript client will then issue a cross-site HTTP request.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2389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API Management</a:t>
            </a:r>
          </a:p>
          <a:p>
            <a:pPr marL="171450" indent="-171450">
              <a:buFontTx/>
              <a:buChar char="-"/>
            </a:pPr>
            <a:r>
              <a:rPr lang="en-US" baseline="0" dirty="0"/>
              <a:t>Terminology</a:t>
            </a:r>
          </a:p>
          <a:p>
            <a:pPr marL="171450" indent="-171450">
              <a:buFontTx/>
              <a:buChar char="-"/>
            </a:pPr>
            <a:r>
              <a:rPr lang="en-US" dirty="0"/>
              <a:t>Service hierarchy</a:t>
            </a:r>
          </a:p>
          <a:p>
            <a:pPr marL="171450" indent="-171450">
              <a:buFontTx/>
              <a:buChar char="-"/>
            </a:pPr>
            <a:r>
              <a:rPr lang="en-US" baseline="0" dirty="0"/>
              <a:t>Products</a:t>
            </a:r>
          </a:p>
          <a:p>
            <a:pPr marL="171450" indent="-171450">
              <a:buFontTx/>
              <a:buChar char="-"/>
            </a:pPr>
            <a:r>
              <a:rPr lang="en-US" baseline="0" dirty="0"/>
              <a:t>Policies</a:t>
            </a:r>
          </a:p>
          <a:p>
            <a:pPr marL="171450" indent="-171450">
              <a:buFontTx/>
              <a:buChar char="-"/>
            </a:pPr>
            <a:r>
              <a:rPr lang="en-US" baseline="0" dirty="0"/>
              <a:t>Application gateway</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Azure API Management to take any backend and launch a full-fledged API program based on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7/31/2019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3573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85698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32707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7936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37217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21570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2746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3126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4574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09845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16218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79236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82235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0483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63441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6357099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AA4gbi5"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03: </a:t>
            </a:r>
            <a:r>
              <a:rPr lang="it-IT" dirty="0"/>
              <a:t>Create Azure App Service API apps</a:t>
            </a: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that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extLst>
      <p:ext uri="{BB962C8B-B14F-4D97-AF65-F5344CB8AC3E}">
        <p14:creationId xmlns:p14="http://schemas.microsoft.com/office/powerpoint/2010/main" val="24972440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3B2A-058C-4FF8-82D5-4AFA7598AD0B}"/>
              </a:ext>
            </a:extLst>
          </p:cNvPr>
          <p:cNvSpPr>
            <a:spLocks noGrp="1"/>
          </p:cNvSpPr>
          <p:nvPr>
            <p:ph type="title"/>
          </p:nvPr>
        </p:nvSpPr>
        <p:spPr>
          <a:xfrm>
            <a:off x="585216" y="2534625"/>
            <a:ext cx="9144000" cy="997196"/>
          </a:xfrm>
        </p:spPr>
        <p:txBody>
          <a:bodyPr/>
          <a:lstStyle/>
          <a:p>
            <a:r>
              <a:rPr lang="en-US" dirty="0"/>
              <a:t>Demo: Create an Azure API Management service instance</a:t>
            </a:r>
          </a:p>
        </p:txBody>
      </p:sp>
      <p:sp>
        <p:nvSpPr>
          <p:cNvPr id="3" name="Text Placeholder 2">
            <a:extLst>
              <a:ext uri="{FF2B5EF4-FFF2-40B4-BE49-F238E27FC236}">
                <a16:creationId xmlns:a16="http://schemas.microsoft.com/office/drawing/2014/main" id="{9FFEA467-449F-4B99-A90A-02A6C4EC6557}"/>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77594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Service hierarchy</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grpSp>
        <p:nvGrpSpPr>
          <p:cNvPr id="32" name="Group 31" descr="The diagram depicts the hierarchy of an API Management service instance with two operations which in turn have one or two operations for HTTP verbs such as GET or POST.">
            <a:extLst>
              <a:ext uri="{FF2B5EF4-FFF2-40B4-BE49-F238E27FC236}">
                <a16:creationId xmlns:a16="http://schemas.microsoft.com/office/drawing/2014/main" id="{B086AE65-AC92-4F96-B613-A236F9B6D3EF}"/>
              </a:ext>
            </a:extLst>
          </p:cNvPr>
          <p:cNvGrpSpPr/>
          <p:nvPr/>
        </p:nvGrpSpPr>
        <p:grpSpPr>
          <a:xfrm>
            <a:off x="4046504" y="3581399"/>
            <a:ext cx="7545733" cy="2683558"/>
            <a:chOff x="4046504" y="3581399"/>
            <a:chExt cx="7545733" cy="2683558"/>
          </a:xfrm>
        </p:grpSpPr>
        <p:sp>
          <p:nvSpPr>
            <p:cNvPr id="6" name="Rectangle: Rounded Corners 5">
              <a:extLst>
                <a:ext uri="{FF2B5EF4-FFF2-40B4-BE49-F238E27FC236}">
                  <a16:creationId xmlns:a16="http://schemas.microsoft.com/office/drawing/2014/main" id="{6CD4B10A-5B0A-492A-98D0-A6D69CEEA39F}"/>
                </a:ext>
              </a:extLst>
            </p:cNvPr>
            <p:cNvSpPr/>
            <p:nvPr/>
          </p:nvSpPr>
          <p:spPr>
            <a:xfrm>
              <a:off x="4046504" y="4699307"/>
              <a:ext cx="1948113" cy="777675"/>
            </a:xfrm>
            <a:prstGeom prst="roundRect">
              <a:avLst/>
            </a:prstGeom>
            <a:solidFill>
              <a:srgbClr val="00188E"/>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Service (API Management)</a:t>
              </a:r>
            </a:p>
          </p:txBody>
        </p:sp>
        <p:sp>
          <p:nvSpPr>
            <p:cNvPr id="10" name="Rectangle: Rounded Corners 9">
              <a:extLst>
                <a:ext uri="{FF2B5EF4-FFF2-40B4-BE49-F238E27FC236}">
                  <a16:creationId xmlns:a16="http://schemas.microsoft.com/office/drawing/2014/main" id="{0AAE5399-C815-4206-B939-606BA83E5D24}"/>
                </a:ext>
              </a:extLst>
            </p:cNvPr>
            <p:cNvSpPr/>
            <p:nvPr/>
          </p:nvSpPr>
          <p:spPr>
            <a:xfrm>
              <a:off x="10036887" y="3581399"/>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sp>
          <p:nvSpPr>
            <p:cNvPr id="12" name="Rectangle: Rounded Corners 11">
              <a:extLst>
                <a:ext uri="{FF2B5EF4-FFF2-40B4-BE49-F238E27FC236}">
                  <a16:creationId xmlns:a16="http://schemas.microsoft.com/office/drawing/2014/main" id="{337C457E-7E8C-4A28-9298-558CBE8A337F}"/>
                </a:ext>
              </a:extLst>
            </p:cNvPr>
            <p:cNvSpPr/>
            <p:nvPr/>
          </p:nvSpPr>
          <p:spPr>
            <a:xfrm>
              <a:off x="10036887" y="4475725"/>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POST)</a:t>
              </a:r>
            </a:p>
          </p:txBody>
        </p:sp>
        <p:cxnSp>
          <p:nvCxnSpPr>
            <p:cNvPr id="18" name="Straight Connector 17">
              <a:extLst>
                <a:ext uri="{FF2B5EF4-FFF2-40B4-BE49-F238E27FC236}">
                  <a16:creationId xmlns:a16="http://schemas.microsoft.com/office/drawing/2014/main" id="{DF800B26-137D-48C7-9021-651B393644E8}"/>
                </a:ext>
              </a:extLst>
            </p:cNvPr>
            <p:cNvCxnSpPr/>
            <p:nvPr/>
          </p:nvCxnSpPr>
          <p:spPr>
            <a:xfrm>
              <a:off x="8746535" y="5888192"/>
              <a:ext cx="13594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369C5B0-727B-491B-A089-F49292D1F3E2}"/>
                </a:ext>
              </a:extLst>
            </p:cNvPr>
            <p:cNvSpPr/>
            <p:nvPr/>
          </p:nvSpPr>
          <p:spPr>
            <a:xfrm>
              <a:off x="10036887" y="5487282"/>
              <a:ext cx="1555350" cy="777675"/>
            </a:xfrm>
            <a:prstGeom prst="roundRect">
              <a:avLst/>
            </a:prstGeom>
            <a:solidFill>
              <a:srgbClr val="00204F"/>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cxnSp>
          <p:nvCxnSpPr>
            <p:cNvPr id="20" name="Straight Connector 19">
              <a:extLst>
                <a:ext uri="{FF2B5EF4-FFF2-40B4-BE49-F238E27FC236}">
                  <a16:creationId xmlns:a16="http://schemas.microsoft.com/office/drawing/2014/main" id="{2245C500-5A54-4530-9CA6-82DE41B7F815}"/>
                </a:ext>
              </a:extLst>
            </p:cNvPr>
            <p:cNvCxnSpPr/>
            <p:nvPr/>
          </p:nvCxnSpPr>
          <p:spPr>
            <a:xfrm flipV="1">
              <a:off x="8746535" y="3952874"/>
              <a:ext cx="1290352" cy="45245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D8277C-FF9A-402B-A89E-005ABC841CD1}"/>
                </a:ext>
              </a:extLst>
            </p:cNvPr>
            <p:cNvCxnSpPr>
              <a:cxnSpLocks/>
            </p:cNvCxnSpPr>
            <p:nvPr/>
          </p:nvCxnSpPr>
          <p:spPr>
            <a:xfrm>
              <a:off x="8746535" y="4446775"/>
              <a:ext cx="1300371" cy="46607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463AC4-7A81-4364-83B0-3DBE5CD4C58A}"/>
                </a:ext>
              </a:extLst>
            </p:cNvPr>
            <p:cNvCxnSpPr>
              <a:cxnSpLocks/>
            </p:cNvCxnSpPr>
            <p:nvPr/>
          </p:nvCxnSpPr>
          <p:spPr>
            <a:xfrm flipV="1">
              <a:off x="5989608" y="4446775"/>
              <a:ext cx="1211596" cy="64879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2DF8C-E363-4921-BB1F-BFAB9C724243}"/>
                </a:ext>
              </a:extLst>
            </p:cNvPr>
            <p:cNvCxnSpPr>
              <a:cxnSpLocks/>
              <a:endCxn id="14" idx="1"/>
            </p:cNvCxnSpPr>
            <p:nvPr/>
          </p:nvCxnSpPr>
          <p:spPr>
            <a:xfrm>
              <a:off x="5989608" y="5137014"/>
              <a:ext cx="1096493" cy="73910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919BD87F-BD6F-4EFE-A43B-7CD334D53387}"/>
                </a:ext>
              </a:extLst>
            </p:cNvPr>
            <p:cNvSpPr/>
            <p:nvPr/>
          </p:nvSpPr>
          <p:spPr>
            <a:xfrm>
              <a:off x="7086101" y="5487282"/>
              <a:ext cx="2058207" cy="777675"/>
            </a:xfrm>
            <a:prstGeom prst="roundRect">
              <a:avLst/>
            </a:prstGeom>
            <a:solidFill>
              <a:srgbClr val="BBD80A"/>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(Third-party API)</a:t>
              </a:r>
            </a:p>
          </p:txBody>
        </p:sp>
        <p:sp>
          <p:nvSpPr>
            <p:cNvPr id="8" name="Rectangle: Rounded Corners 7">
              <a:extLst>
                <a:ext uri="{FF2B5EF4-FFF2-40B4-BE49-F238E27FC236}">
                  <a16:creationId xmlns:a16="http://schemas.microsoft.com/office/drawing/2014/main" id="{1E9F6855-69CE-45E6-A115-8DDCDFF9290C}"/>
                </a:ext>
              </a:extLst>
            </p:cNvPr>
            <p:cNvSpPr/>
            <p:nvPr/>
          </p:nvSpPr>
          <p:spPr>
            <a:xfrm>
              <a:off x="7086101" y="4028562"/>
              <a:ext cx="2058206" cy="777675"/>
            </a:xfrm>
            <a:prstGeom prst="roundRect">
              <a:avLst/>
            </a:prstGeom>
            <a:solidFill>
              <a:srgbClr val="FF8B00"/>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(Internal API)</a:t>
              </a:r>
            </a:p>
          </p:txBody>
        </p:sp>
      </p:grpSp>
    </p:spTree>
    <p:extLst>
      <p:ext uri="{BB962C8B-B14F-4D97-AF65-F5344CB8AC3E}">
        <p14:creationId xmlns:p14="http://schemas.microsoft.com/office/powerpoint/2010/main" val="11101783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7A32-93FB-4627-9100-D25492547545}"/>
              </a:ext>
            </a:extLst>
          </p:cNvPr>
          <p:cNvSpPr>
            <a:spLocks noGrp="1"/>
          </p:cNvSpPr>
          <p:nvPr>
            <p:ph type="title"/>
          </p:nvPr>
        </p:nvSpPr>
        <p:spPr/>
        <p:txBody>
          <a:bodyPr/>
          <a:lstStyle/>
          <a:p>
            <a:r>
              <a:rPr lang="en-US" dirty="0"/>
              <a:t>Demo: Create a new API</a:t>
            </a:r>
          </a:p>
        </p:txBody>
      </p:sp>
      <p:sp>
        <p:nvSpPr>
          <p:cNvPr id="4" name="Text Placeholder 3">
            <a:extLst>
              <a:ext uri="{FF2B5EF4-FFF2-40B4-BE49-F238E27FC236}">
                <a16:creationId xmlns:a16="http://schemas.microsoft.com/office/drawing/2014/main" id="{D77E0380-A39A-4873-BD24-C258CC794839}"/>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3562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8536-E97C-4B04-93D4-991E01EC5F14}"/>
              </a:ext>
            </a:extLst>
          </p:cNvPr>
          <p:cNvSpPr>
            <a:spLocks noGrp="1"/>
          </p:cNvSpPr>
          <p:nvPr>
            <p:ph type="title"/>
          </p:nvPr>
        </p:nvSpPr>
        <p:spPr/>
        <p:txBody>
          <a:bodyPr/>
          <a:lstStyle/>
          <a:p>
            <a:r>
              <a:rPr lang="en-US" dirty="0"/>
              <a:t>Products</a:t>
            </a:r>
          </a:p>
        </p:txBody>
      </p:sp>
      <p:sp>
        <p:nvSpPr>
          <p:cNvPr id="3" name="Text Placeholder 2">
            <a:extLst>
              <a:ext uri="{FF2B5EF4-FFF2-40B4-BE49-F238E27FC236}">
                <a16:creationId xmlns:a16="http://schemas.microsoft.com/office/drawing/2014/main" id="{EBFBD457-3769-443E-9765-A60952727FB0}"/>
              </a:ext>
            </a:extLst>
          </p:cNvPr>
          <p:cNvSpPr>
            <a:spLocks noGrp="1"/>
          </p:cNvSpPr>
          <p:nvPr>
            <p:ph type="body" sz="quarter" idx="10"/>
          </p:nvPr>
        </p:nvSpPr>
        <p:spPr>
          <a:xfrm>
            <a:off x="593725" y="1445022"/>
            <a:ext cx="11018520" cy="2203680"/>
          </a:xfrm>
        </p:spPr>
        <p:txBody>
          <a:bodyPr/>
          <a:lstStyle/>
          <a:p>
            <a:r>
              <a:rPr lang="en-US" dirty="0">
                <a:latin typeface="+mn-lt"/>
              </a:rPr>
              <a:t>Contains one or more APIs in a package</a:t>
            </a:r>
          </a:p>
          <a:p>
            <a:r>
              <a:rPr lang="en-US" dirty="0">
                <a:latin typeface="+mn-lt"/>
              </a:rPr>
              <a:t>Products can be open or protected</a:t>
            </a:r>
          </a:p>
          <a:p>
            <a:pPr lvl="1"/>
            <a:r>
              <a:rPr lang="en-US" dirty="0"/>
              <a:t>Open products are free to use without any subscription</a:t>
            </a:r>
          </a:p>
          <a:p>
            <a:pPr lvl="1"/>
            <a:r>
              <a:rPr lang="en-US" dirty="0"/>
              <a:t>Protected products must be subscribed to before use</a:t>
            </a:r>
          </a:p>
          <a:p>
            <a:r>
              <a:rPr lang="en-US" dirty="0">
                <a:latin typeface="+mn-lt"/>
              </a:rPr>
              <a:t>When a product is ready for developers, it can be published for use</a:t>
            </a:r>
          </a:p>
        </p:txBody>
      </p:sp>
    </p:spTree>
    <p:extLst>
      <p:ext uri="{BB962C8B-B14F-4D97-AF65-F5344CB8AC3E}">
        <p14:creationId xmlns:p14="http://schemas.microsoft.com/office/powerpoint/2010/main" val="34391910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7897-6BCA-4669-81C4-25762085DCF9}"/>
              </a:ext>
            </a:extLst>
          </p:cNvPr>
          <p:cNvSpPr>
            <a:spLocks noGrp="1"/>
          </p:cNvSpPr>
          <p:nvPr>
            <p:ph type="title"/>
          </p:nvPr>
        </p:nvSpPr>
        <p:spPr/>
        <p:txBody>
          <a:bodyPr/>
          <a:lstStyle/>
          <a:p>
            <a:r>
              <a:rPr lang="en-US" dirty="0"/>
              <a:t>Demo: Create and publish a product</a:t>
            </a:r>
          </a:p>
        </p:txBody>
      </p:sp>
      <p:sp>
        <p:nvSpPr>
          <p:cNvPr id="4" name="Text Placeholder 3">
            <a:extLst>
              <a:ext uri="{FF2B5EF4-FFF2-40B4-BE49-F238E27FC236}">
                <a16:creationId xmlns:a16="http://schemas.microsoft.com/office/drawing/2014/main" id="{4BEE7569-F161-442A-BE4A-361118FFA52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2282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47779792-B9AE-4D75-A877-E6E00E9895A2}"/>
              </a:ext>
            </a:extLst>
          </p:cNvPr>
          <p:cNvSpPr>
            <a:spLocks noGrp="1"/>
          </p:cNvSpPr>
          <p:nvPr>
            <p:ph type="body" sz="quarter" idx="10"/>
          </p:nvPr>
        </p:nvSpPr>
        <p:spPr>
          <a:xfrm>
            <a:off x="593725" y="1445022"/>
            <a:ext cx="11018520" cy="3127010"/>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Microsoft Docs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a:t>
            </a:r>
          </a:p>
          <a:p>
            <a:pPr lvl="1"/>
            <a:r>
              <a:rPr lang="en-US" dirty="0">
                <a:latin typeface="Segoe UI" panose="020B0502040204020203" pitchFamily="34" charset="0"/>
                <a:cs typeface="Segoe UI" panose="020B0502040204020203" pitchFamily="34" charset="0"/>
              </a:rPr>
              <a:t>(</a:t>
            </a:r>
            <a:r>
              <a:rPr lang="en-US" u="sng" dirty="0">
                <a:latin typeface="Segoe UI" panose="020B0502040204020203" pitchFamily="34" charset="0"/>
                <a:cs typeface="Segoe UI" panose="020B0502040204020203" pitchFamily="34" charset="0"/>
                <a:hlinkClick r:id="rId3"/>
              </a:rPr>
              <a:t>https://aka.ms/AA4gbi5</a:t>
            </a:r>
            <a:r>
              <a:rPr lang="en-US" u="sng"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54463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3EF2-EBAD-4EC6-96EE-72F87D8D2C3F}"/>
              </a:ext>
            </a:extLst>
          </p:cNvPr>
          <p:cNvSpPr>
            <a:spLocks noGrp="1"/>
          </p:cNvSpPr>
          <p:nvPr>
            <p:ph type="title"/>
          </p:nvPr>
        </p:nvSpPr>
        <p:spPr/>
        <p:txBody>
          <a:bodyPr/>
          <a:lstStyle/>
          <a:p>
            <a:r>
              <a:rPr lang="en-US" dirty="0"/>
              <a:t>Application Gateway</a:t>
            </a:r>
          </a:p>
        </p:txBody>
      </p:sp>
      <p:sp>
        <p:nvSpPr>
          <p:cNvPr id="3" name="Text Placeholder 2">
            <a:extLst>
              <a:ext uri="{FF2B5EF4-FFF2-40B4-BE49-F238E27FC236}">
                <a16:creationId xmlns:a16="http://schemas.microsoft.com/office/drawing/2014/main" id="{1962C54F-5F19-4667-957E-E738A518C9D2}"/>
              </a:ext>
            </a:extLst>
          </p:cNvPr>
          <p:cNvSpPr>
            <a:spLocks noGrp="1"/>
          </p:cNvSpPr>
          <p:nvPr>
            <p:ph type="body" sz="quarter" idx="10"/>
          </p:nvPr>
        </p:nvSpPr>
        <p:spPr>
          <a:xfrm>
            <a:off x="593725" y="1445022"/>
            <a:ext cx="11018520" cy="3742563"/>
          </a:xfrm>
        </p:spPr>
        <p:txBody>
          <a:bodyPr/>
          <a:lstStyle/>
          <a:p>
            <a:r>
              <a:rPr lang="en-US" dirty="0">
                <a:latin typeface="+mn-lt"/>
              </a:rPr>
              <a:t>Enables management of traffic to your web applications</a:t>
            </a:r>
          </a:p>
          <a:p>
            <a:r>
              <a:rPr lang="en-US" dirty="0">
                <a:latin typeface="+mn-lt"/>
              </a:rPr>
              <a:t>Operates as a web traffic load balancer, which allows for more specific traffic routing than a traditional load balancer</a:t>
            </a:r>
          </a:p>
          <a:p>
            <a:r>
              <a:rPr lang="en-US" dirty="0">
                <a:latin typeface="+mn-lt"/>
              </a:rPr>
              <a:t>Can handle additional scenarios such as:</a:t>
            </a:r>
          </a:p>
          <a:p>
            <a:pPr lvl="1"/>
            <a:r>
              <a:rPr lang="en-US" dirty="0"/>
              <a:t>Custom routing</a:t>
            </a:r>
          </a:p>
          <a:p>
            <a:pPr lvl="1"/>
            <a:r>
              <a:rPr lang="en-US" dirty="0"/>
              <a:t>Session affinity</a:t>
            </a:r>
          </a:p>
          <a:p>
            <a:pPr lvl="1"/>
            <a:r>
              <a:rPr lang="en-US" dirty="0"/>
              <a:t>SSL termination</a:t>
            </a:r>
          </a:p>
          <a:p>
            <a:pPr lvl="1"/>
            <a:r>
              <a:rPr lang="en-US" dirty="0"/>
              <a:t>Firewall management</a:t>
            </a:r>
          </a:p>
          <a:p>
            <a:pPr lvl="1"/>
            <a:r>
              <a:rPr lang="en-US" dirty="0"/>
              <a:t>Redirection</a:t>
            </a:r>
          </a:p>
        </p:txBody>
      </p:sp>
    </p:spTree>
    <p:extLst>
      <p:ext uri="{BB962C8B-B14F-4D97-AF65-F5344CB8AC3E}">
        <p14:creationId xmlns:p14="http://schemas.microsoft.com/office/powerpoint/2010/main" val="1230577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DFE87-3346-4CE1-AD20-4B33B8EAD3E0}"/>
              </a:ext>
            </a:extLst>
          </p:cNvPr>
          <p:cNvSpPr>
            <a:spLocks noGrp="1"/>
          </p:cNvSpPr>
          <p:nvPr>
            <p:ph type="title"/>
          </p:nvPr>
        </p:nvSpPr>
        <p:spPr/>
        <p:txBody>
          <a:bodyPr/>
          <a:lstStyle/>
          <a:p>
            <a:r>
              <a:rPr lang="en-US" dirty="0"/>
              <a:t>Application Gateway (continued)</a:t>
            </a:r>
          </a:p>
        </p:txBody>
      </p:sp>
      <p:grpSp>
        <p:nvGrpSpPr>
          <p:cNvPr id="3" name="Group 2" descr="The diagram depicts an application gateway routing requests to specific compute resources based on the URL structure of the initial request.">
            <a:extLst>
              <a:ext uri="{FF2B5EF4-FFF2-40B4-BE49-F238E27FC236}">
                <a16:creationId xmlns:a16="http://schemas.microsoft.com/office/drawing/2014/main" id="{DB8FD780-FF2E-40ED-8E1E-F165B3457DCD}"/>
              </a:ext>
            </a:extLst>
          </p:cNvPr>
          <p:cNvGrpSpPr/>
          <p:nvPr/>
        </p:nvGrpSpPr>
        <p:grpSpPr>
          <a:xfrm>
            <a:off x="1262899" y="1448692"/>
            <a:ext cx="9666203" cy="4820346"/>
            <a:chOff x="1262899" y="1448692"/>
            <a:chExt cx="9666203" cy="4820346"/>
          </a:xfrm>
        </p:grpSpPr>
        <p:grpSp>
          <p:nvGrpSpPr>
            <p:cNvPr id="41" name="Group 40">
              <a:extLst>
                <a:ext uri="{FF2B5EF4-FFF2-40B4-BE49-F238E27FC236}">
                  <a16:creationId xmlns:a16="http://schemas.microsoft.com/office/drawing/2014/main" id="{E2EE5E5F-E2C7-4DE8-B495-AF0DEE01E7C4}"/>
                </a:ext>
              </a:extLst>
            </p:cNvPr>
            <p:cNvGrpSpPr/>
            <p:nvPr/>
          </p:nvGrpSpPr>
          <p:grpSpPr>
            <a:xfrm>
              <a:off x="8857632" y="1448692"/>
              <a:ext cx="2071470" cy="4820346"/>
              <a:chOff x="8765563" y="1448692"/>
              <a:chExt cx="2071470" cy="4820346"/>
            </a:xfrm>
          </p:grpSpPr>
          <p:grpSp>
            <p:nvGrpSpPr>
              <p:cNvPr id="17" name="Group 16">
                <a:extLst>
                  <a:ext uri="{FF2B5EF4-FFF2-40B4-BE49-F238E27FC236}">
                    <a16:creationId xmlns:a16="http://schemas.microsoft.com/office/drawing/2014/main" id="{83372213-E044-43CB-999B-5E591C0EAE97}"/>
                  </a:ext>
                </a:extLst>
              </p:cNvPr>
              <p:cNvGrpSpPr/>
              <p:nvPr/>
            </p:nvGrpSpPr>
            <p:grpSpPr>
              <a:xfrm>
                <a:off x="8765563" y="1448692"/>
                <a:ext cx="2006057" cy="2175131"/>
                <a:chOff x="8079763" y="1677292"/>
                <a:chExt cx="2006057" cy="2175131"/>
              </a:xfrm>
            </p:grpSpPr>
            <p:sp>
              <p:nvSpPr>
                <p:cNvPr id="20" name="Rectangle 19">
                  <a:extLst>
                    <a:ext uri="{FF2B5EF4-FFF2-40B4-BE49-F238E27FC236}">
                      <a16:creationId xmlns:a16="http://schemas.microsoft.com/office/drawing/2014/main" id="{163C99E9-C8B1-4A3E-956D-30B6D1B2808B}"/>
                    </a:ext>
                  </a:extLst>
                </p:cNvPr>
                <p:cNvSpPr/>
                <p:nvPr/>
              </p:nvSpPr>
              <p:spPr bwMode="auto">
                <a:xfrm>
                  <a:off x="8079763" y="1677292"/>
                  <a:ext cx="2006057" cy="2175131"/>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600" dirty="0">
                      <a:gradFill>
                        <a:gsLst>
                          <a:gs pos="2917">
                            <a:schemeClr val="tx1"/>
                          </a:gs>
                          <a:gs pos="30000">
                            <a:schemeClr val="tx1"/>
                          </a:gs>
                        </a:gsLst>
                        <a:lin ang="5400000" scaled="0"/>
                      </a:gradFill>
                      <a:latin typeface="+mj-lt"/>
                    </a:rPr>
                    <a:t>ImageServerPool</a:t>
                  </a:r>
                </a:p>
              </p:txBody>
            </p:sp>
            <p:pic>
              <p:nvPicPr>
                <p:cNvPr id="11" name="Picture 10">
                  <a:extLst>
                    <a:ext uri="{FF2B5EF4-FFF2-40B4-BE49-F238E27FC236}">
                      <a16:creationId xmlns:a16="http://schemas.microsoft.com/office/drawing/2014/main" id="{E10CD119-1986-406A-80C2-7189803DFF3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2176980"/>
                  <a:ext cx="714496" cy="714496"/>
                </a:xfrm>
                <a:prstGeom prst="rect">
                  <a:avLst/>
                </a:prstGeom>
              </p:spPr>
            </p:pic>
            <p:pic>
              <p:nvPicPr>
                <p:cNvPr id="22" name="Picture 21">
                  <a:extLst>
                    <a:ext uri="{FF2B5EF4-FFF2-40B4-BE49-F238E27FC236}">
                      <a16:creationId xmlns:a16="http://schemas.microsoft.com/office/drawing/2014/main" id="{AD923487-D2C6-4FF5-A759-70EA51A3154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3014701"/>
                  <a:ext cx="714496" cy="714496"/>
                </a:xfrm>
                <a:prstGeom prst="rect">
                  <a:avLst/>
                </a:prstGeom>
              </p:spPr>
            </p:pic>
          </p:grpSp>
          <p:grpSp>
            <p:nvGrpSpPr>
              <p:cNvPr id="25" name="Group 24">
                <a:extLst>
                  <a:ext uri="{FF2B5EF4-FFF2-40B4-BE49-F238E27FC236}">
                    <a16:creationId xmlns:a16="http://schemas.microsoft.com/office/drawing/2014/main" id="{2F5A8620-9151-4C1C-B407-D9CF5A32A27B}"/>
                  </a:ext>
                </a:extLst>
              </p:cNvPr>
              <p:cNvGrpSpPr/>
              <p:nvPr/>
            </p:nvGrpSpPr>
            <p:grpSpPr>
              <a:xfrm>
                <a:off x="8765563" y="3965038"/>
                <a:ext cx="2071470" cy="2304000"/>
                <a:chOff x="8079763" y="3965038"/>
                <a:chExt cx="2071470" cy="2304000"/>
              </a:xfrm>
            </p:grpSpPr>
            <p:sp>
              <p:nvSpPr>
                <p:cNvPr id="21" name="Rectangle 20">
                  <a:extLst>
                    <a:ext uri="{FF2B5EF4-FFF2-40B4-BE49-F238E27FC236}">
                      <a16:creationId xmlns:a16="http://schemas.microsoft.com/office/drawing/2014/main" id="{8D6557D8-7508-4B0B-89DE-C809B3A75279}"/>
                    </a:ext>
                  </a:extLst>
                </p:cNvPr>
                <p:cNvSpPr/>
                <p:nvPr/>
              </p:nvSpPr>
              <p:spPr bwMode="auto">
                <a:xfrm>
                  <a:off x="8079763" y="3965038"/>
                  <a:ext cx="2071470" cy="230400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600" dirty="0">
                      <a:gradFill>
                        <a:gsLst>
                          <a:gs pos="2917">
                            <a:schemeClr val="tx1"/>
                          </a:gs>
                          <a:gs pos="30000">
                            <a:schemeClr val="tx1"/>
                          </a:gs>
                        </a:gsLst>
                        <a:lin ang="5400000" scaled="0"/>
                      </a:gradFill>
                      <a:latin typeface="+mj-lt"/>
                    </a:rPr>
                    <a:t>VideoServerPool</a:t>
                  </a:r>
                </a:p>
              </p:txBody>
            </p:sp>
            <p:pic>
              <p:nvPicPr>
                <p:cNvPr id="23" name="Picture 22">
                  <a:extLst>
                    <a:ext uri="{FF2B5EF4-FFF2-40B4-BE49-F238E27FC236}">
                      <a16:creationId xmlns:a16="http://schemas.microsoft.com/office/drawing/2014/main" id="{330D1651-A3A2-41C8-9139-3FE90923C23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4528492"/>
                  <a:ext cx="714496" cy="714496"/>
                </a:xfrm>
                <a:prstGeom prst="rect">
                  <a:avLst/>
                </a:prstGeom>
              </p:spPr>
            </p:pic>
            <p:pic>
              <p:nvPicPr>
                <p:cNvPr id="24" name="Picture 23">
                  <a:extLst>
                    <a:ext uri="{FF2B5EF4-FFF2-40B4-BE49-F238E27FC236}">
                      <a16:creationId xmlns:a16="http://schemas.microsoft.com/office/drawing/2014/main" id="{0E10AE09-5E00-4E65-88B9-B6F58246605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5366213"/>
                  <a:ext cx="714496" cy="714496"/>
                </a:xfrm>
                <a:prstGeom prst="rect">
                  <a:avLst/>
                </a:prstGeom>
              </p:spPr>
            </p:pic>
          </p:grpSp>
        </p:grpSp>
        <p:grpSp>
          <p:nvGrpSpPr>
            <p:cNvPr id="40" name="Group 39">
              <a:extLst>
                <a:ext uri="{FF2B5EF4-FFF2-40B4-BE49-F238E27FC236}">
                  <a16:creationId xmlns:a16="http://schemas.microsoft.com/office/drawing/2014/main" id="{174DADEC-185F-4880-813D-52815BAC212B}"/>
                </a:ext>
              </a:extLst>
            </p:cNvPr>
            <p:cNvGrpSpPr/>
            <p:nvPr/>
          </p:nvGrpSpPr>
          <p:grpSpPr>
            <a:xfrm>
              <a:off x="4768739" y="2258038"/>
              <a:ext cx="1716302" cy="3201654"/>
              <a:chOff x="4676670" y="2261300"/>
              <a:chExt cx="1716302" cy="3201654"/>
            </a:xfrm>
          </p:grpSpPr>
          <p:sp>
            <p:nvSpPr>
              <p:cNvPr id="15" name="Rectangle 14">
                <a:extLst>
                  <a:ext uri="{FF2B5EF4-FFF2-40B4-BE49-F238E27FC236}">
                    <a16:creationId xmlns:a16="http://schemas.microsoft.com/office/drawing/2014/main" id="{621F77F3-7CF6-41EB-B75B-E3881AB78992}"/>
                  </a:ext>
                </a:extLst>
              </p:cNvPr>
              <p:cNvSpPr/>
              <p:nvPr/>
            </p:nvSpPr>
            <p:spPr bwMode="auto">
              <a:xfrm>
                <a:off x="4676670" y="2261300"/>
                <a:ext cx="1716302" cy="3201654"/>
              </a:xfrm>
              <a:prstGeom prst="rect">
                <a:avLst/>
              </a:prstGeom>
              <a:solidFill>
                <a:schemeClr val="bg1"/>
              </a:solidFill>
              <a:ln w="381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latin typeface="+mj-lt"/>
                    <a:ea typeface="Segoe UI" pitchFamily="34" charset="0"/>
                    <a:cs typeface="Segoe UI" pitchFamily="34" charset="0"/>
                  </a:rPr>
                  <a:t>Application</a:t>
                </a:r>
              </a:p>
              <a:p>
                <a:pPr algn="ctr" defTabSz="932472" fontAlgn="base">
                  <a:spcBef>
                    <a:spcPct val="0"/>
                  </a:spcBef>
                  <a:spcAft>
                    <a:spcPct val="0"/>
                  </a:spcAft>
                </a:pPr>
                <a:r>
                  <a:rPr lang="en-US" sz="1600" dirty="0">
                    <a:solidFill>
                      <a:schemeClr val="tx1"/>
                    </a:solidFill>
                    <a:latin typeface="+mj-lt"/>
                    <a:ea typeface="Segoe UI" pitchFamily="34" charset="0"/>
                    <a:cs typeface="Segoe UI" pitchFamily="34" charset="0"/>
                  </a:rPr>
                  <a:t>Gateway</a:t>
                </a:r>
                <a:endParaRPr lang="en-IN" sz="1600" dirty="0">
                  <a:solidFill>
                    <a:schemeClr val="tx1"/>
                  </a:solidFill>
                  <a:latin typeface="+mj-lt"/>
                  <a:ea typeface="Segoe UI" pitchFamily="34" charset="0"/>
                  <a:cs typeface="Segoe UI" pitchFamily="34" charset="0"/>
                </a:endParaRPr>
              </a:p>
            </p:txBody>
          </p:sp>
          <p:pic>
            <p:nvPicPr>
              <p:cNvPr id="12" name="Picture 11">
                <a:extLst>
                  <a:ext uri="{FF2B5EF4-FFF2-40B4-BE49-F238E27FC236}">
                    <a16:creationId xmlns:a16="http://schemas.microsoft.com/office/drawing/2014/main" id="{FE552FAD-164A-45AA-833D-446FE64A744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143271" y="4304313"/>
                <a:ext cx="783100" cy="783100"/>
              </a:xfrm>
              <a:prstGeom prst="rect">
                <a:avLst/>
              </a:prstGeom>
            </p:spPr>
          </p:pic>
          <p:pic>
            <p:nvPicPr>
              <p:cNvPr id="14" name="Picture 13">
                <a:extLst>
                  <a:ext uri="{FF2B5EF4-FFF2-40B4-BE49-F238E27FC236}">
                    <a16:creationId xmlns:a16="http://schemas.microsoft.com/office/drawing/2014/main" id="{9BE2273D-1D5D-42A8-A578-7F252860297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152841" y="3054497"/>
                <a:ext cx="763961" cy="763961"/>
              </a:xfrm>
              <a:prstGeom prst="rect">
                <a:avLst/>
              </a:prstGeom>
            </p:spPr>
          </p:pic>
          <p:sp>
            <p:nvSpPr>
              <p:cNvPr id="26" name="TextBox 25">
                <a:extLst>
                  <a:ext uri="{FF2B5EF4-FFF2-40B4-BE49-F238E27FC236}">
                    <a16:creationId xmlns:a16="http://schemas.microsoft.com/office/drawing/2014/main" id="{556B7109-EDF3-43FA-8213-45BCA5D55BA0}"/>
                  </a:ext>
                </a:extLst>
              </p:cNvPr>
              <p:cNvSpPr txBox="1"/>
              <p:nvPr/>
            </p:nvSpPr>
            <p:spPr>
              <a:xfrm>
                <a:off x="5314714" y="3842908"/>
                <a:ext cx="440215" cy="230832"/>
              </a:xfrm>
              <a:prstGeom prst="rect">
                <a:avLst/>
              </a:prstGeom>
              <a:solidFill>
                <a:schemeClr val="bg1"/>
              </a:solidFill>
            </p:spPr>
            <p:txBody>
              <a:bodyPr wrap="square" lIns="0" tIns="0" rIns="0" bIns="0" rtlCol="0">
                <a:spAutoFit/>
              </a:bodyPr>
              <a:lstStyle/>
              <a:p>
                <a:pPr algn="l"/>
                <a:r>
                  <a:rPr lang="en-US" sz="1500" dirty="0">
                    <a:gradFill>
                      <a:gsLst>
                        <a:gs pos="2917">
                          <a:schemeClr val="tx1"/>
                        </a:gs>
                        <a:gs pos="30000">
                          <a:schemeClr val="tx1"/>
                        </a:gs>
                      </a:gsLst>
                      <a:lin ang="5400000" scaled="0"/>
                    </a:gradFill>
                  </a:rPr>
                  <a:t>WAF</a:t>
                </a:r>
              </a:p>
            </p:txBody>
          </p:sp>
          <p:sp>
            <p:nvSpPr>
              <p:cNvPr id="27" name="TextBox 26">
                <a:extLst>
                  <a:ext uri="{FF2B5EF4-FFF2-40B4-BE49-F238E27FC236}">
                    <a16:creationId xmlns:a16="http://schemas.microsoft.com/office/drawing/2014/main" id="{AFEB88A2-0A7F-4B3F-948A-D99389BFFB2B}"/>
                  </a:ext>
                </a:extLst>
              </p:cNvPr>
              <p:cNvSpPr txBox="1"/>
              <p:nvPr/>
            </p:nvSpPr>
            <p:spPr>
              <a:xfrm>
                <a:off x="5257564" y="5154551"/>
                <a:ext cx="554515" cy="230832"/>
              </a:xfrm>
              <a:prstGeom prst="rect">
                <a:avLst/>
              </a:prstGeom>
              <a:solidFill>
                <a:schemeClr val="bg1"/>
              </a:solidFill>
            </p:spPr>
            <p:txBody>
              <a:bodyPr wrap="square" lIns="0" tIns="0" rIns="0" bIns="0" rtlCol="0">
                <a:spAutoFit/>
              </a:bodyPr>
              <a:lstStyle/>
              <a:p>
                <a:pPr algn="l"/>
                <a:r>
                  <a:rPr lang="en-US" sz="1500" dirty="0">
                    <a:gradFill>
                      <a:gsLst>
                        <a:gs pos="2917">
                          <a:schemeClr val="tx1"/>
                        </a:gs>
                        <a:gs pos="30000">
                          <a:schemeClr val="tx1"/>
                        </a:gs>
                      </a:gsLst>
                      <a:lin ang="5400000" scaled="0"/>
                    </a:gradFill>
                  </a:rPr>
                  <a:t>L7 LB</a:t>
                </a:r>
              </a:p>
            </p:txBody>
          </p:sp>
        </p:grpSp>
        <p:grpSp>
          <p:nvGrpSpPr>
            <p:cNvPr id="42" name="Group 41">
              <a:extLst>
                <a:ext uri="{FF2B5EF4-FFF2-40B4-BE49-F238E27FC236}">
                  <a16:creationId xmlns:a16="http://schemas.microsoft.com/office/drawing/2014/main" id="{C044AE8E-97CC-4407-BDBE-B8067834B997}"/>
                </a:ext>
              </a:extLst>
            </p:cNvPr>
            <p:cNvGrpSpPr/>
            <p:nvPr/>
          </p:nvGrpSpPr>
          <p:grpSpPr>
            <a:xfrm>
              <a:off x="1262899" y="3628086"/>
              <a:ext cx="3462298" cy="461559"/>
              <a:chOff x="1170830" y="3900540"/>
              <a:chExt cx="3462298" cy="461559"/>
            </a:xfrm>
          </p:grpSpPr>
          <p:grpSp>
            <p:nvGrpSpPr>
              <p:cNvPr id="29" name="Group 28">
                <a:extLst>
                  <a:ext uri="{FF2B5EF4-FFF2-40B4-BE49-F238E27FC236}">
                    <a16:creationId xmlns:a16="http://schemas.microsoft.com/office/drawing/2014/main" id="{653514E1-2437-46B3-8211-5C4C15377723}"/>
                  </a:ext>
                </a:extLst>
              </p:cNvPr>
              <p:cNvGrpSpPr/>
              <p:nvPr/>
            </p:nvGrpSpPr>
            <p:grpSpPr>
              <a:xfrm>
                <a:off x="1170830" y="3900540"/>
                <a:ext cx="1083600" cy="461559"/>
                <a:chOff x="1260263" y="3866906"/>
                <a:chExt cx="1083600" cy="461559"/>
              </a:xfrm>
            </p:grpSpPr>
            <p:pic>
              <p:nvPicPr>
                <p:cNvPr id="16" name="Picture 15" descr="A picture containing vector graphics&#10;&#10;Description automatically generated">
                  <a:extLst>
                    <a:ext uri="{FF2B5EF4-FFF2-40B4-BE49-F238E27FC236}">
                      <a16:creationId xmlns:a16="http://schemas.microsoft.com/office/drawing/2014/main" id="{AADAE701-5C17-45B7-A897-EAAA4C8D3C9E}"/>
                    </a:ext>
                  </a:extLst>
                </p:cNvPr>
                <p:cNvPicPr>
                  <a:picLocks noChangeAspect="1"/>
                </p:cNvPicPr>
                <p:nvPr/>
              </p:nvPicPr>
              <p:blipFill>
                <a:blip r:embed="rId9"/>
                <a:stretch>
                  <a:fillRect/>
                </a:stretch>
              </p:blipFill>
              <p:spPr>
                <a:xfrm>
                  <a:off x="1260263" y="3866906"/>
                  <a:ext cx="353599" cy="353599"/>
                </a:xfrm>
                <a:prstGeom prst="rect">
                  <a:avLst/>
                </a:prstGeom>
              </p:spPr>
            </p:pic>
            <p:pic>
              <p:nvPicPr>
                <p:cNvPr id="18" name="Picture 17" descr="A picture containing vector graphics&#10;&#10;Description automatically generated">
                  <a:extLst>
                    <a:ext uri="{FF2B5EF4-FFF2-40B4-BE49-F238E27FC236}">
                      <a16:creationId xmlns:a16="http://schemas.microsoft.com/office/drawing/2014/main" id="{4986C526-65AD-48A5-A96F-C781720B5682}"/>
                    </a:ext>
                  </a:extLst>
                </p:cNvPr>
                <p:cNvPicPr>
                  <a:picLocks noChangeAspect="1"/>
                </p:cNvPicPr>
                <p:nvPr/>
              </p:nvPicPr>
              <p:blipFill>
                <a:blip r:embed="rId9"/>
                <a:stretch>
                  <a:fillRect/>
                </a:stretch>
              </p:blipFill>
              <p:spPr>
                <a:xfrm>
                  <a:off x="1990264" y="3866906"/>
                  <a:ext cx="353599" cy="353599"/>
                </a:xfrm>
                <a:prstGeom prst="rect">
                  <a:avLst/>
                </a:prstGeom>
              </p:spPr>
            </p:pic>
            <p:pic>
              <p:nvPicPr>
                <p:cNvPr id="19" name="Picture 18" descr="A picture containing vector graphics&#10;&#10;Description automatically generated">
                  <a:extLst>
                    <a:ext uri="{FF2B5EF4-FFF2-40B4-BE49-F238E27FC236}">
                      <a16:creationId xmlns:a16="http://schemas.microsoft.com/office/drawing/2014/main" id="{0BE5E14F-1FA0-4A9B-BDFC-1A9929E0473B}"/>
                    </a:ext>
                  </a:extLst>
                </p:cNvPr>
                <p:cNvPicPr>
                  <a:picLocks noChangeAspect="1"/>
                </p:cNvPicPr>
                <p:nvPr/>
              </p:nvPicPr>
              <p:blipFill>
                <a:blip r:embed="rId9"/>
                <a:stretch>
                  <a:fillRect/>
                </a:stretch>
              </p:blipFill>
              <p:spPr>
                <a:xfrm>
                  <a:off x="1622232" y="3974866"/>
                  <a:ext cx="353599" cy="353599"/>
                </a:xfrm>
                <a:prstGeom prst="rect">
                  <a:avLst/>
                </a:prstGeom>
              </p:spPr>
            </p:pic>
          </p:grpSp>
          <p:cxnSp>
            <p:nvCxnSpPr>
              <p:cNvPr id="31" name="Straight Arrow Connector 30">
                <a:extLst>
                  <a:ext uri="{FF2B5EF4-FFF2-40B4-BE49-F238E27FC236}">
                    <a16:creationId xmlns:a16="http://schemas.microsoft.com/office/drawing/2014/main" id="{DF5ADCED-7B75-4C03-8EC5-132E92901E5D}"/>
                  </a:ext>
                </a:extLst>
              </p:cNvPr>
              <p:cNvCxnSpPr>
                <a:cxnSpLocks/>
              </p:cNvCxnSpPr>
              <p:nvPr/>
            </p:nvCxnSpPr>
            <p:spPr>
              <a:xfrm>
                <a:off x="2347233" y="4185299"/>
                <a:ext cx="2285895" cy="0"/>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CCED502-9F76-4230-AB8D-D6D1258107AE}"/>
                  </a:ext>
                </a:extLst>
              </p:cNvPr>
              <p:cNvSpPr txBox="1"/>
              <p:nvPr/>
            </p:nvSpPr>
            <p:spPr>
              <a:xfrm>
                <a:off x="2886640" y="4060424"/>
                <a:ext cx="1236960" cy="230832"/>
              </a:xfrm>
              <a:prstGeom prst="rect">
                <a:avLst/>
              </a:prstGeom>
              <a:solidFill>
                <a:schemeClr val="bg1"/>
              </a:solidFill>
            </p:spPr>
            <p:txBody>
              <a:bodyPr wrap="square" lIns="0" tIns="0" rIns="0" bIns="0" rtlCol="0">
                <a:spAutoFit/>
              </a:bodyPr>
              <a:lstStyle/>
              <a:p>
                <a:pPr algn="ctr"/>
                <a:r>
                  <a:rPr lang="en-US" sz="1500" b="1" dirty="0">
                    <a:gradFill>
                      <a:gsLst>
                        <a:gs pos="2917">
                          <a:schemeClr val="tx1"/>
                        </a:gs>
                        <a:gs pos="30000">
                          <a:schemeClr val="tx1"/>
                        </a:gs>
                      </a:gsLst>
                      <a:lin ang="5400000" scaled="0"/>
                    </a:gradFill>
                  </a:rPr>
                  <a:t>Contoso.com</a:t>
                </a:r>
              </a:p>
            </p:txBody>
          </p:sp>
        </p:grpSp>
        <p:cxnSp>
          <p:nvCxnSpPr>
            <p:cNvPr id="33" name="Straight Arrow Connector 32">
              <a:extLst>
                <a:ext uri="{FF2B5EF4-FFF2-40B4-BE49-F238E27FC236}">
                  <a16:creationId xmlns:a16="http://schemas.microsoft.com/office/drawing/2014/main" id="{41157715-D9D8-4FAB-9401-B51A509B87DC}"/>
                </a:ext>
              </a:extLst>
            </p:cNvPr>
            <p:cNvCxnSpPr>
              <a:cxnSpLocks/>
              <a:endCxn id="20" idx="1"/>
            </p:cNvCxnSpPr>
            <p:nvPr/>
          </p:nvCxnSpPr>
          <p:spPr>
            <a:xfrm flipV="1">
              <a:off x="6768640" y="2536258"/>
              <a:ext cx="2088992" cy="1364282"/>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BAA1C42-AD57-4EB5-9387-F181AE7D2FD9}"/>
                </a:ext>
              </a:extLst>
            </p:cNvPr>
            <p:cNvCxnSpPr>
              <a:cxnSpLocks/>
              <a:endCxn id="21" idx="1"/>
            </p:cNvCxnSpPr>
            <p:nvPr/>
          </p:nvCxnSpPr>
          <p:spPr>
            <a:xfrm>
              <a:off x="6768640" y="3945096"/>
              <a:ext cx="2088992" cy="1171942"/>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6A2FFD-D72B-4C1D-B951-481BE236FC5D}"/>
                </a:ext>
              </a:extLst>
            </p:cNvPr>
            <p:cNvSpPr txBox="1"/>
            <p:nvPr/>
          </p:nvSpPr>
          <p:spPr>
            <a:xfrm>
              <a:off x="7293752" y="3112077"/>
              <a:ext cx="1038769"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/images/*</a:t>
              </a:r>
            </a:p>
          </p:txBody>
        </p:sp>
        <p:sp>
          <p:nvSpPr>
            <p:cNvPr id="7" name="TextBox 6">
              <a:extLst>
                <a:ext uri="{FF2B5EF4-FFF2-40B4-BE49-F238E27FC236}">
                  <a16:creationId xmlns:a16="http://schemas.microsoft.com/office/drawing/2014/main" id="{EC2D8930-8B84-4019-BD27-560BD5BABB81}"/>
                </a:ext>
              </a:extLst>
            </p:cNvPr>
            <p:cNvSpPr txBox="1"/>
            <p:nvPr/>
          </p:nvSpPr>
          <p:spPr>
            <a:xfrm>
              <a:off x="7293752" y="4383387"/>
              <a:ext cx="867076"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/video/*</a:t>
              </a:r>
            </a:p>
          </p:txBody>
        </p:sp>
      </p:grpSp>
    </p:spTree>
    <p:extLst>
      <p:ext uri="{BB962C8B-B14F-4D97-AF65-F5344CB8AC3E}">
        <p14:creationId xmlns:p14="http://schemas.microsoft.com/office/powerpoint/2010/main" val="24325830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API Apps</a:t>
            </a:r>
          </a:p>
          <a:p>
            <a:pPr marL="342900" indent="-342900">
              <a:buFont typeface="Arial" panose="020B0604020202020204" pitchFamily="34" charset="0"/>
              <a:buChar char="•"/>
            </a:pPr>
            <a:r>
              <a:rPr lang="en-US" dirty="0"/>
              <a:t>Creating API Management solutions </a:t>
            </a:r>
          </a:p>
          <a:p>
            <a:pPr marL="342900" indent="-342900">
              <a:buFont typeface="Arial" panose="020B0604020202020204" pitchFamily="34" charset="0"/>
              <a:buChar char="•"/>
            </a:pPr>
            <a:r>
              <a:rPr lang="en-US" dirty="0"/>
              <a:t>Using Swagger to document an API app</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Using Swagger to document an API app</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CFF8-2786-47FF-A312-373441B54542}"/>
              </a:ext>
            </a:extLst>
          </p:cNvPr>
          <p:cNvSpPr>
            <a:spLocks noGrp="1"/>
          </p:cNvSpPr>
          <p:nvPr>
            <p:ph type="title"/>
          </p:nvPr>
        </p:nvSpPr>
        <p:spPr/>
        <p:txBody>
          <a:bodyPr/>
          <a:lstStyle/>
          <a:p>
            <a:r>
              <a:rPr lang="en-US" dirty="0"/>
              <a:t>API Apps</a:t>
            </a:r>
          </a:p>
        </p:txBody>
      </p:sp>
      <p:sp>
        <p:nvSpPr>
          <p:cNvPr id="3" name="Text Placeholder 2">
            <a:extLst>
              <a:ext uri="{FF2B5EF4-FFF2-40B4-BE49-F238E27FC236}">
                <a16:creationId xmlns:a16="http://schemas.microsoft.com/office/drawing/2014/main" id="{BE6A997C-01A6-41FA-BA38-7E0B140FC32B}"/>
              </a:ext>
            </a:extLst>
          </p:cNvPr>
          <p:cNvSpPr>
            <a:spLocks noGrp="1"/>
          </p:cNvSpPr>
          <p:nvPr>
            <p:ph type="body" sz="quarter" idx="10"/>
          </p:nvPr>
        </p:nvSpPr>
        <p:spPr>
          <a:xfrm>
            <a:off x="593725" y="1447006"/>
            <a:ext cx="5616575" cy="3440942"/>
          </a:xfrm>
        </p:spPr>
        <p:txBody>
          <a:bodyPr/>
          <a:lstStyle/>
          <a:p>
            <a:pPr marL="0" indent="0">
              <a:buNone/>
            </a:pPr>
            <a:r>
              <a:rPr lang="en-US" dirty="0">
                <a:latin typeface="+mn-lt"/>
              </a:rPr>
              <a:t>Quickly implement custom APIs:</a:t>
            </a:r>
          </a:p>
          <a:p>
            <a:r>
              <a:rPr lang="en-US" sz="2400" dirty="0">
                <a:latin typeface="+mn-lt"/>
              </a:rPr>
              <a:t>Publish to external, partner, and internal developers</a:t>
            </a:r>
          </a:p>
          <a:p>
            <a:pPr lvl="1"/>
            <a:r>
              <a:rPr lang="en-US" sz="1800" dirty="0"/>
              <a:t>Extend operations for data and services</a:t>
            </a:r>
          </a:p>
          <a:p>
            <a:r>
              <a:rPr lang="en-US" sz="2400" dirty="0">
                <a:latin typeface="+mn-lt"/>
              </a:rPr>
              <a:t>Each API can have one or more operations</a:t>
            </a:r>
          </a:p>
          <a:p>
            <a:r>
              <a:rPr lang="en-US" sz="2400" dirty="0">
                <a:latin typeface="+mn-lt"/>
              </a:rPr>
              <a:t>API Apps can be integrated into Logic App workflows</a:t>
            </a:r>
          </a:p>
        </p:txBody>
      </p:sp>
      <p:pic>
        <p:nvPicPr>
          <p:cNvPr id="5" name="Picture 4" descr="Screenshot of API App blade in the Azure Portal. &quot;API app host: JavaAPI App&quot; is highlighted.">
            <a:extLst>
              <a:ext uri="{FF2B5EF4-FFF2-40B4-BE49-F238E27FC236}">
                <a16:creationId xmlns:a16="http://schemas.microsoft.com/office/drawing/2014/main" id="{767FADD8-BDD3-40C4-B356-366145A82A7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611810" y="1011198"/>
            <a:ext cx="4986465" cy="5212802"/>
          </a:xfrm>
          <a:prstGeom prst="rect">
            <a:avLst/>
          </a:prstGeom>
        </p:spPr>
      </p:pic>
      <p:sp>
        <p:nvSpPr>
          <p:cNvPr id="4" name="Arrow: Left 3">
            <a:extLst>
              <a:ext uri="{FF2B5EF4-FFF2-40B4-BE49-F238E27FC236}">
                <a16:creationId xmlns:a16="http://schemas.microsoft.com/office/drawing/2014/main" id="{9861A40F-6043-46C1-90D1-3A9DE5CC6DDB}"/>
              </a:ext>
              <a:ext uri="{C183D7F6-B498-43B3-948B-1728B52AA6E4}">
                <adec:decorative xmlns:adec="http://schemas.microsoft.com/office/drawing/2017/decorative" val="1"/>
              </a:ext>
            </a:extLst>
          </p:cNvPr>
          <p:cNvSpPr/>
          <p:nvPr/>
        </p:nvSpPr>
        <p:spPr bwMode="auto">
          <a:xfrm>
            <a:off x="9889343" y="3429000"/>
            <a:ext cx="590162" cy="279201"/>
          </a:xfrm>
          <a:prstGeom prst="leftArrow">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548320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651F-4433-440C-A920-367B3D94C3A6}"/>
              </a:ext>
            </a:extLst>
          </p:cNvPr>
          <p:cNvSpPr>
            <a:spLocks noGrp="1"/>
          </p:cNvSpPr>
          <p:nvPr>
            <p:ph type="title"/>
          </p:nvPr>
        </p:nvSpPr>
        <p:spPr/>
        <p:txBody>
          <a:bodyPr/>
          <a:lstStyle/>
          <a:p>
            <a:r>
              <a:rPr lang="en-US" dirty="0"/>
              <a:t>Swashbuckle</a:t>
            </a:r>
          </a:p>
        </p:txBody>
      </p:sp>
      <p:sp>
        <p:nvSpPr>
          <p:cNvPr id="5" name="Text Placeholder 4">
            <a:extLst>
              <a:ext uri="{FF2B5EF4-FFF2-40B4-BE49-F238E27FC236}">
                <a16:creationId xmlns:a16="http://schemas.microsoft.com/office/drawing/2014/main" id="{B996272F-589B-417A-A45C-22D705DA8A46}"/>
              </a:ext>
            </a:extLst>
          </p:cNvPr>
          <p:cNvSpPr>
            <a:spLocks noGrp="1"/>
          </p:cNvSpPr>
          <p:nvPr>
            <p:ph type="body" sz="quarter" idx="10"/>
          </p:nvPr>
        </p:nvSpPr>
        <p:spPr>
          <a:xfrm>
            <a:off x="584200" y="1435497"/>
            <a:ext cx="11018520" cy="4050340"/>
          </a:xfrm>
        </p:spPr>
        <p:txBody>
          <a:bodyPr/>
          <a:lstStyle/>
          <a:p>
            <a:r>
              <a:rPr lang="en-US" dirty="0">
                <a:latin typeface="Segoe UI" panose="020B0502040204020203" pitchFamily="34" charset="0"/>
                <a:cs typeface="Segoe UI" panose="020B0502040204020203" pitchFamily="34" charset="0"/>
              </a:rPr>
              <a:t>Installed by using NuGet packages</a:t>
            </a:r>
          </a:p>
          <a:p>
            <a:pPr lvl="1"/>
            <a:r>
              <a:rPr lang="en-US" dirty="0">
                <a:latin typeface="Segoe UI" panose="020B0502040204020203" pitchFamily="34" charset="0"/>
                <a:cs typeface="Segoe UI" panose="020B0502040204020203" pitchFamily="34" charset="0"/>
              </a:rPr>
              <a:t>Swashbuckle.AspNetCore.Swagger</a:t>
            </a:r>
          </a:p>
          <a:p>
            <a:pPr lvl="2"/>
            <a:r>
              <a:rPr lang="en-US" sz="1800" dirty="0">
                <a:latin typeface="Segoe UI" panose="020B0502040204020203" pitchFamily="34" charset="0"/>
                <a:cs typeface="Segoe UI" panose="020B0502040204020203" pitchFamily="34" charset="0"/>
              </a:rPr>
              <a:t>Swagger object model and middleware to expose SwaggerDocument objects as JSON endpoints</a:t>
            </a:r>
          </a:p>
          <a:p>
            <a:pPr lvl="1"/>
            <a:r>
              <a:rPr lang="en-US" dirty="0">
                <a:latin typeface="Segoe UI" panose="020B0502040204020203" pitchFamily="34" charset="0"/>
                <a:cs typeface="Segoe UI" panose="020B0502040204020203" pitchFamily="34" charset="0"/>
              </a:rPr>
              <a:t>Swashbuckle.AspNetCore.SwaggerGen</a:t>
            </a:r>
          </a:p>
          <a:p>
            <a:pPr lvl="2"/>
            <a:r>
              <a:rPr lang="en-US" sz="1800" dirty="0">
                <a:latin typeface="Segoe UI" panose="020B0502040204020203" pitchFamily="34" charset="0"/>
                <a:cs typeface="Segoe UI" panose="020B0502040204020203" pitchFamily="34" charset="0"/>
              </a:rPr>
              <a:t>Swagger generator that builds SwaggerDocument objects directly from your routes, controllers, and models</a:t>
            </a:r>
          </a:p>
          <a:p>
            <a:pPr lvl="2"/>
            <a:r>
              <a:rPr lang="en-US" sz="1800" dirty="0">
                <a:latin typeface="Segoe UI" panose="020B0502040204020203" pitchFamily="34" charset="0"/>
                <a:cs typeface="Segoe UI" panose="020B0502040204020203" pitchFamily="34" charset="0"/>
              </a:rPr>
              <a:t>Typically combined with the Swagger endpoint middleware to automatically expose Swagger JSON</a:t>
            </a:r>
            <a:endParaRPr lang="en-US" dirty="0">
              <a:latin typeface="Segoe UI" panose="020B0502040204020203" pitchFamily="34" charset="0"/>
              <a:cs typeface="Segoe UI" panose="020B0502040204020203" pitchFamily="34" charset="0"/>
            </a:endParaRPr>
          </a:p>
          <a:p>
            <a:pPr lvl="1"/>
            <a:r>
              <a:rPr lang="en-US" dirty="0">
                <a:latin typeface="Segoe UI" panose="020B0502040204020203" pitchFamily="34" charset="0"/>
                <a:cs typeface="Segoe UI" panose="020B0502040204020203" pitchFamily="34" charset="0"/>
              </a:rPr>
              <a:t>Swashbuckle.AspNetCore.SwaggerUI</a:t>
            </a:r>
          </a:p>
          <a:p>
            <a:pPr lvl="2"/>
            <a:r>
              <a:rPr lang="en-US" sz="1800" dirty="0">
                <a:latin typeface="Segoe UI" panose="020B0502040204020203" pitchFamily="34" charset="0"/>
                <a:cs typeface="Segoe UI" panose="020B0502040204020203" pitchFamily="34" charset="0"/>
              </a:rPr>
              <a:t>Embedded version of the Swagger UI tool</a:t>
            </a:r>
          </a:p>
          <a:p>
            <a:pPr lvl="2"/>
            <a:r>
              <a:rPr lang="en-US" sz="1800" dirty="0">
                <a:latin typeface="Segoe UI" panose="020B0502040204020203" pitchFamily="34" charset="0"/>
                <a:cs typeface="Segoe UI" panose="020B0502040204020203" pitchFamily="34" charset="0"/>
              </a:rPr>
              <a:t>Interprets Swagger JSON to build a rich, customizable experience for describing the Web API functionality</a:t>
            </a:r>
          </a:p>
          <a:p>
            <a:pPr lvl="2"/>
            <a:r>
              <a:rPr lang="en-US" sz="1800" dirty="0">
                <a:latin typeface="Segoe UI" panose="020B0502040204020203" pitchFamily="34" charset="0"/>
                <a:cs typeface="Segoe UI" panose="020B0502040204020203" pitchFamily="34" charset="0"/>
              </a:rPr>
              <a:t>Includes built-in test harnesses for the public methods</a:t>
            </a:r>
          </a:p>
        </p:txBody>
      </p:sp>
    </p:spTree>
    <p:extLst>
      <p:ext uri="{BB962C8B-B14F-4D97-AF65-F5344CB8AC3E}">
        <p14:creationId xmlns:p14="http://schemas.microsoft.com/office/powerpoint/2010/main" val="25798960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651F-4433-440C-A920-367B3D94C3A6}"/>
              </a:ext>
            </a:extLst>
          </p:cNvPr>
          <p:cNvSpPr>
            <a:spLocks noGrp="1"/>
          </p:cNvSpPr>
          <p:nvPr>
            <p:ph type="title"/>
          </p:nvPr>
        </p:nvSpPr>
        <p:spPr/>
        <p:txBody>
          <a:bodyPr/>
          <a:lstStyle/>
          <a:p>
            <a:r>
              <a:rPr lang="en-US" dirty="0"/>
              <a:t>Configure Swagger middleware</a:t>
            </a:r>
          </a:p>
        </p:txBody>
      </p:sp>
      <p:sp>
        <p:nvSpPr>
          <p:cNvPr id="4" name="Text Placeholder 3">
            <a:extLst>
              <a:ext uri="{FF2B5EF4-FFF2-40B4-BE49-F238E27FC236}">
                <a16:creationId xmlns:a16="http://schemas.microsoft.com/office/drawing/2014/main" id="{2EFB6168-5C40-48A4-A235-6E6962F8FCFF}"/>
              </a:ext>
            </a:extLst>
          </p:cNvPr>
          <p:cNvSpPr>
            <a:spLocks noGrp="1"/>
          </p:cNvSpPr>
          <p:nvPr>
            <p:ph type="body" sz="quarter" idx="10"/>
          </p:nvPr>
        </p:nvSpPr>
        <p:spPr>
          <a:xfrm>
            <a:off x="588263" y="1436688"/>
            <a:ext cx="11018520" cy="3877985"/>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ConfigureServices</a:t>
            </a:r>
            <a:r>
              <a:rPr lang="en-US" sz="1800" dirty="0">
                <a:solidFill>
                  <a:srgbClr val="000000"/>
                </a:solidFill>
              </a:rPr>
              <a:t>(</a:t>
            </a:r>
            <a:r>
              <a:rPr lang="en-US" sz="1800" dirty="0">
                <a:solidFill>
                  <a:srgbClr val="267F99"/>
                </a:solidFill>
              </a:rPr>
              <a:t>IServiceCollection</a:t>
            </a:r>
            <a:r>
              <a:rPr lang="en-US" sz="1800" dirty="0">
                <a:solidFill>
                  <a:srgbClr val="000000"/>
                </a:solidFill>
              </a:rPr>
              <a:t> </a:t>
            </a:r>
            <a:r>
              <a:rPr lang="en-US" sz="1800" dirty="0">
                <a:solidFill>
                  <a:srgbClr val="001080"/>
                </a:solidFill>
              </a:rPr>
              <a:t>services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1080"/>
                </a:solidFill>
              </a:rPr>
              <a:t>services</a:t>
            </a:r>
            <a:r>
              <a:rPr lang="en-US" sz="1800" dirty="0">
                <a:solidFill>
                  <a:srgbClr val="000000"/>
                </a:solidFill>
              </a:rPr>
              <a:t>.</a:t>
            </a:r>
            <a:r>
              <a:rPr lang="en-US" sz="1800" dirty="0">
                <a:solidFill>
                  <a:srgbClr val="795E26"/>
                </a:solidFill>
              </a:rPr>
              <a:t>AddMvc</a:t>
            </a:r>
            <a:r>
              <a:rPr lang="en-US" sz="1800" dirty="0">
                <a:solidFill>
                  <a:srgbClr val="000000"/>
                </a:solidFill>
              </a:rPr>
              <a:t>();</a:t>
            </a:r>
          </a:p>
          <a:p>
            <a:br>
              <a:rPr lang="en-US" sz="1800" dirty="0">
                <a:solidFill>
                  <a:srgbClr val="000000"/>
                </a:solidFill>
              </a:rPr>
            </a:br>
            <a:r>
              <a:rPr lang="en-US" sz="1800" dirty="0">
                <a:solidFill>
                  <a:srgbClr val="000000"/>
                </a:solidFill>
              </a:rPr>
              <a:t>    </a:t>
            </a:r>
            <a:r>
              <a:rPr lang="en-US" sz="1800" dirty="0">
                <a:solidFill>
                  <a:srgbClr val="001080"/>
                </a:solidFill>
              </a:rPr>
              <a:t>services</a:t>
            </a:r>
            <a:r>
              <a:rPr lang="en-US" sz="1800" dirty="0">
                <a:solidFill>
                  <a:srgbClr val="000000"/>
                </a:solidFill>
              </a:rPr>
              <a:t>.</a:t>
            </a:r>
            <a:r>
              <a:rPr lang="en-US" sz="1800" dirty="0">
                <a:solidFill>
                  <a:srgbClr val="795E26"/>
                </a:solidFill>
              </a:rPr>
              <a:t>AddSwaggerGen</a:t>
            </a:r>
            <a:r>
              <a:rPr lang="en-US" sz="1800" dirty="0">
                <a:solidFill>
                  <a:srgbClr val="000000"/>
                </a:solidFill>
              </a:rPr>
              <a:t>(</a:t>
            </a:r>
            <a:r>
              <a:rPr lang="en-US" sz="1800" dirty="0">
                <a:solidFill>
                  <a:srgbClr val="001080"/>
                </a:solidFill>
              </a:rPr>
              <a:t>c</a:t>
            </a:r>
            <a:r>
              <a:rPr lang="en-US" sz="1800" dirty="0">
                <a:solidFill>
                  <a:srgbClr val="000000"/>
                </a:solidFill>
              </a:rPr>
              <a:t> =&gt;</a:t>
            </a:r>
          </a:p>
          <a:p>
            <a:r>
              <a:rPr lang="en-US" sz="1800" dirty="0">
                <a:solidFill>
                  <a:srgbClr val="000000"/>
                </a:solidFill>
              </a:rPr>
              <a:t>        {</a:t>
            </a:r>
          </a:p>
          <a:p>
            <a:r>
              <a:rPr lang="en-US" sz="1800" dirty="0">
                <a:solidFill>
                  <a:srgbClr val="000000"/>
                </a:solidFill>
              </a:rPr>
              <a:t>            </a:t>
            </a:r>
            <a:r>
              <a:rPr lang="en-US" sz="1800" dirty="0">
                <a:solidFill>
                  <a:srgbClr val="001080"/>
                </a:solidFill>
              </a:rPr>
              <a:t>c</a:t>
            </a:r>
            <a:r>
              <a:rPr lang="en-US" sz="1800" dirty="0">
                <a:solidFill>
                  <a:srgbClr val="000000"/>
                </a:solidFill>
              </a:rPr>
              <a:t>.</a:t>
            </a:r>
            <a:r>
              <a:rPr lang="en-US" sz="1800" dirty="0">
                <a:solidFill>
                  <a:srgbClr val="795E26"/>
                </a:solidFill>
              </a:rPr>
              <a:t>SwaggerDoc</a:t>
            </a:r>
            <a:r>
              <a:rPr lang="en-US" sz="1800" dirty="0">
                <a:solidFill>
                  <a:srgbClr val="000000"/>
                </a:solidFill>
              </a:rPr>
              <a:t>(</a:t>
            </a:r>
          </a:p>
          <a:p>
            <a:r>
              <a:rPr lang="en-US" sz="1800" dirty="0">
                <a:solidFill>
                  <a:srgbClr val="000000"/>
                </a:solidFill>
              </a:rPr>
              <a:t>            </a:t>
            </a:r>
            <a:r>
              <a:rPr lang="en-US" sz="1800" dirty="0">
                <a:solidFill>
                  <a:srgbClr val="A31515"/>
                </a:solidFill>
              </a:rPr>
              <a:t>"v1"</a:t>
            </a:r>
            <a:r>
              <a:rPr lang="en-US" sz="1800" dirty="0">
                <a:solidFill>
                  <a:srgbClr val="000000"/>
                </a:solidFill>
              </a:rPr>
              <a:t>, </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Info</a:t>
            </a:r>
            <a:r>
              <a:rPr lang="en-US" sz="1800" dirty="0">
                <a:solidFill>
                  <a:srgbClr val="000000"/>
                </a:solidFill>
              </a:rPr>
              <a:t> { </a:t>
            </a:r>
            <a:r>
              <a:rPr lang="en-US" sz="1800" dirty="0">
                <a:solidFill>
                  <a:srgbClr val="001080"/>
                </a:solidFill>
              </a:rPr>
              <a:t>Title</a:t>
            </a:r>
            <a:r>
              <a:rPr lang="en-US" sz="1800" dirty="0">
                <a:solidFill>
                  <a:srgbClr val="000000"/>
                </a:solidFill>
              </a:rPr>
              <a:t> = </a:t>
            </a:r>
            <a:r>
              <a:rPr lang="en-US" sz="1800" dirty="0">
                <a:solidFill>
                  <a:srgbClr val="A31515"/>
                </a:solidFill>
              </a:rPr>
              <a:t>"My API"</a:t>
            </a:r>
            <a:r>
              <a:rPr lang="en-US" sz="1800" dirty="0">
                <a:solidFill>
                  <a:srgbClr val="000000"/>
                </a:solidFill>
              </a:rPr>
              <a:t>, </a:t>
            </a:r>
            <a:r>
              <a:rPr lang="en-US" sz="1800" dirty="0">
                <a:solidFill>
                  <a:srgbClr val="001080"/>
                </a:solidFill>
              </a:rPr>
              <a:t>Version</a:t>
            </a:r>
            <a:r>
              <a:rPr lang="en-US" sz="1800" dirty="0">
                <a:solidFill>
                  <a:srgbClr val="000000"/>
                </a:solidFill>
              </a:rPr>
              <a:t> = </a:t>
            </a:r>
            <a:r>
              <a:rPr lang="en-US" sz="1800" dirty="0">
                <a:solidFill>
                  <a:srgbClr val="A31515"/>
                </a:solidFill>
              </a:rPr>
              <a:t>"v1"</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791886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651F-4433-440C-A920-367B3D94C3A6}"/>
              </a:ext>
            </a:extLst>
          </p:cNvPr>
          <p:cNvSpPr>
            <a:spLocks noGrp="1"/>
          </p:cNvSpPr>
          <p:nvPr>
            <p:ph type="title"/>
          </p:nvPr>
        </p:nvSpPr>
        <p:spPr/>
        <p:txBody>
          <a:bodyPr/>
          <a:lstStyle/>
          <a:p>
            <a:r>
              <a:rPr lang="en-US" dirty="0"/>
              <a:t>Configure Web App to use Swagger middleware</a:t>
            </a:r>
          </a:p>
        </p:txBody>
      </p:sp>
      <p:sp>
        <p:nvSpPr>
          <p:cNvPr id="4" name="Text Placeholder 3">
            <a:extLst>
              <a:ext uri="{FF2B5EF4-FFF2-40B4-BE49-F238E27FC236}">
                <a16:creationId xmlns:a16="http://schemas.microsoft.com/office/drawing/2014/main" id="{2EFB6168-5C40-48A4-A235-6E6962F8FCFF}"/>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Configure</a:t>
            </a:r>
            <a:r>
              <a:rPr lang="en-US" sz="1800" dirty="0">
                <a:solidFill>
                  <a:srgbClr val="000000"/>
                </a:solidFill>
              </a:rPr>
              <a:t>(</a:t>
            </a:r>
            <a:r>
              <a:rPr lang="en-US" sz="1800" dirty="0" err="1">
                <a:solidFill>
                  <a:srgbClr val="267F99"/>
                </a:solidFill>
              </a:rPr>
              <a:t>IApplicationBuilder</a:t>
            </a:r>
            <a:r>
              <a:rPr lang="en-US" sz="1800" dirty="0">
                <a:solidFill>
                  <a:srgbClr val="000000"/>
                </a:solidFill>
              </a:rPr>
              <a:t> </a:t>
            </a:r>
            <a:r>
              <a:rPr lang="en-US" sz="1800" dirty="0">
                <a:solidFill>
                  <a:srgbClr val="001080"/>
                </a:solidFill>
              </a:rPr>
              <a:t>app</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err="1">
                <a:solidFill>
                  <a:srgbClr val="001080"/>
                </a:solidFill>
              </a:rPr>
              <a:t>app</a:t>
            </a:r>
            <a:r>
              <a:rPr lang="en-US" sz="1800" dirty="0" err="1">
                <a:solidFill>
                  <a:srgbClr val="000000"/>
                </a:solidFill>
              </a:rPr>
              <a:t>.</a:t>
            </a:r>
            <a:r>
              <a:rPr lang="en-US" sz="1800" dirty="0" err="1">
                <a:solidFill>
                  <a:srgbClr val="795E26"/>
                </a:solidFill>
              </a:rPr>
              <a:t>UseSwagger</a:t>
            </a:r>
            <a:r>
              <a:rPr lang="en-US" sz="1800" dirty="0">
                <a:solidFill>
                  <a:srgbClr val="000000"/>
                </a:solidFill>
              </a:rPr>
              <a:t>();</a:t>
            </a:r>
          </a:p>
          <a:p>
            <a:br>
              <a:rPr lang="en-US" sz="1800" dirty="0">
                <a:solidFill>
                  <a:srgbClr val="000000"/>
                </a:solidFill>
              </a:rPr>
            </a:br>
            <a:r>
              <a:rPr lang="en-US" sz="1800" dirty="0">
                <a:solidFill>
                  <a:srgbClr val="000000"/>
                </a:solidFill>
              </a:rPr>
              <a:t>    </a:t>
            </a:r>
            <a:r>
              <a:rPr lang="en-US" sz="1800" dirty="0" err="1">
                <a:solidFill>
                  <a:srgbClr val="001080"/>
                </a:solidFill>
              </a:rPr>
              <a:t>app</a:t>
            </a:r>
            <a:r>
              <a:rPr lang="en-US" sz="1800" dirty="0" err="1">
                <a:solidFill>
                  <a:srgbClr val="000000"/>
                </a:solidFill>
              </a:rPr>
              <a:t>.</a:t>
            </a:r>
            <a:r>
              <a:rPr lang="en-US" sz="1800" dirty="0" err="1">
                <a:solidFill>
                  <a:srgbClr val="795E26"/>
                </a:solidFill>
              </a:rPr>
              <a:t>UseSwaggerUI</a:t>
            </a:r>
            <a:r>
              <a:rPr lang="en-US" sz="1800" dirty="0">
                <a:solidFill>
                  <a:srgbClr val="000000"/>
                </a:solidFill>
              </a:rPr>
              <a:t>(</a:t>
            </a:r>
            <a:r>
              <a:rPr lang="en-US" sz="1800" dirty="0">
                <a:solidFill>
                  <a:srgbClr val="001080"/>
                </a:solidFill>
              </a:rPr>
              <a:t>c</a:t>
            </a:r>
            <a:r>
              <a:rPr lang="en-US" sz="1800" dirty="0">
                <a:solidFill>
                  <a:srgbClr val="000000"/>
                </a:solidFill>
              </a:rPr>
              <a:t> =&gt;</a:t>
            </a:r>
          </a:p>
          <a:p>
            <a:r>
              <a:rPr lang="en-US" sz="1800" dirty="0">
                <a:solidFill>
                  <a:srgbClr val="000000"/>
                </a:solidFill>
              </a:rPr>
              <a:t>    {</a:t>
            </a:r>
          </a:p>
          <a:p>
            <a:r>
              <a:rPr lang="en-US" sz="1800" dirty="0">
                <a:solidFill>
                  <a:srgbClr val="000000"/>
                </a:solidFill>
              </a:rPr>
              <a:t>        </a:t>
            </a:r>
            <a:r>
              <a:rPr lang="en-US" sz="1800" dirty="0" err="1">
                <a:solidFill>
                  <a:srgbClr val="001080"/>
                </a:solidFill>
              </a:rPr>
              <a:t>c</a:t>
            </a:r>
            <a:r>
              <a:rPr lang="en-US" sz="1800" dirty="0" err="1">
                <a:solidFill>
                  <a:srgbClr val="000000"/>
                </a:solidFill>
              </a:rPr>
              <a:t>.</a:t>
            </a:r>
            <a:r>
              <a:rPr lang="en-US" sz="1800" dirty="0" err="1">
                <a:solidFill>
                  <a:srgbClr val="795E26"/>
                </a:solidFill>
              </a:rPr>
              <a:t>SwaggerEndpoint</a:t>
            </a:r>
            <a:r>
              <a:rPr lang="en-US" sz="1800" dirty="0">
                <a:solidFill>
                  <a:srgbClr val="000000"/>
                </a:solidFill>
              </a:rPr>
              <a:t>(</a:t>
            </a:r>
            <a:r>
              <a:rPr lang="en-US" sz="1800" dirty="0">
                <a:solidFill>
                  <a:srgbClr val="A31515"/>
                </a:solidFill>
              </a:rPr>
              <a:t>"/swagger/v1/</a:t>
            </a:r>
            <a:r>
              <a:rPr lang="en-US" sz="1800" dirty="0" err="1">
                <a:solidFill>
                  <a:srgbClr val="A31515"/>
                </a:solidFill>
              </a:rPr>
              <a:t>swagger.json</a:t>
            </a:r>
            <a:r>
              <a:rPr lang="en-US" sz="1800" dirty="0">
                <a:solidFill>
                  <a:srgbClr val="A31515"/>
                </a:solidFill>
              </a:rPr>
              <a:t>"</a:t>
            </a:r>
            <a:r>
              <a:rPr lang="en-US" sz="1800" dirty="0">
                <a:solidFill>
                  <a:srgbClr val="000000"/>
                </a:solidFill>
              </a:rPr>
              <a:t>, </a:t>
            </a:r>
            <a:r>
              <a:rPr lang="en-US" sz="1800" dirty="0">
                <a:solidFill>
                  <a:srgbClr val="A31515"/>
                </a:solidFill>
              </a:rPr>
              <a:t>"My API V1"</a:t>
            </a:r>
            <a:r>
              <a:rPr lang="en-US" sz="1800" dirty="0">
                <a:solidFill>
                  <a:srgbClr val="000000"/>
                </a:solidFill>
              </a:rPr>
              <a:t>);</a:t>
            </a:r>
          </a:p>
          <a:p>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err="1">
                <a:solidFill>
                  <a:srgbClr val="001080"/>
                </a:solidFill>
              </a:rPr>
              <a:t>app</a:t>
            </a:r>
            <a:r>
              <a:rPr lang="en-US" sz="1800" dirty="0" err="1">
                <a:solidFill>
                  <a:srgbClr val="000000"/>
                </a:solidFill>
              </a:rPr>
              <a:t>.</a:t>
            </a:r>
            <a:r>
              <a:rPr lang="en-US" sz="1800" dirty="0" err="1">
                <a:solidFill>
                  <a:srgbClr val="795E26"/>
                </a:solidFill>
              </a:rPr>
              <a:t>UseMvc</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17167929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C15B-A395-4A02-8786-1AB0DB2ED59C}"/>
              </a:ext>
            </a:extLst>
          </p:cNvPr>
          <p:cNvSpPr>
            <a:spLocks noGrp="1"/>
          </p:cNvSpPr>
          <p:nvPr>
            <p:ph type="title"/>
          </p:nvPr>
        </p:nvSpPr>
        <p:spPr/>
        <p:txBody>
          <a:bodyPr/>
          <a:lstStyle/>
          <a:p>
            <a:r>
              <a:rPr lang="en-US" dirty="0"/>
              <a:t>Documenting the object model</a:t>
            </a:r>
          </a:p>
        </p:txBody>
      </p:sp>
      <p:sp>
        <p:nvSpPr>
          <p:cNvPr id="4" name="Text Placeholder 3">
            <a:extLst>
              <a:ext uri="{FF2B5EF4-FFF2-40B4-BE49-F238E27FC236}">
                <a16:creationId xmlns:a16="http://schemas.microsoft.com/office/drawing/2014/main" id="{7E84D4D2-2C41-45F2-A9AD-19E6D029653F}"/>
              </a:ext>
            </a:extLst>
          </p:cNvPr>
          <p:cNvSpPr>
            <a:spLocks noGrp="1"/>
          </p:cNvSpPr>
          <p:nvPr>
            <p:ph type="body" sz="quarter" idx="10"/>
          </p:nvPr>
        </p:nvSpPr>
        <p:spPr>
          <a:xfrm>
            <a:off x="588263" y="1436688"/>
            <a:ext cx="11018520" cy="4598182"/>
          </a:xfrm>
        </p:spPr>
        <p:txBody>
          <a:bodyPr/>
          <a:lstStyle/>
          <a:p>
            <a:r>
              <a:rPr lang="en-US" sz="1800" dirty="0" err="1">
                <a:solidFill>
                  <a:srgbClr val="001080"/>
                </a:solidFill>
              </a:rPr>
              <a:t>services</a:t>
            </a:r>
            <a:r>
              <a:rPr lang="en-US" sz="1800" dirty="0" err="1">
                <a:solidFill>
                  <a:srgbClr val="000000"/>
                </a:solidFill>
              </a:rPr>
              <a:t>.</a:t>
            </a:r>
            <a:r>
              <a:rPr lang="en-US" sz="1800" dirty="0" err="1">
                <a:solidFill>
                  <a:srgbClr val="795E26"/>
                </a:solidFill>
              </a:rPr>
              <a:t>AddSwaggerGen</a:t>
            </a:r>
            <a:r>
              <a:rPr lang="en-US" sz="1800" dirty="0">
                <a:solidFill>
                  <a:srgbClr val="000000"/>
                </a:solidFill>
              </a:rPr>
              <a:t>(</a:t>
            </a:r>
            <a:r>
              <a:rPr lang="en-US" sz="1800" dirty="0">
                <a:solidFill>
                  <a:srgbClr val="001080"/>
                </a:solidFill>
              </a:rPr>
              <a:t>c</a:t>
            </a:r>
            <a:r>
              <a:rPr lang="en-US" sz="1800" dirty="0">
                <a:solidFill>
                  <a:srgbClr val="000000"/>
                </a:solidFill>
              </a:rPr>
              <a:t> =&gt;</a:t>
            </a:r>
          </a:p>
          <a:p>
            <a:r>
              <a:rPr lang="en-US" sz="1800" dirty="0">
                <a:solidFill>
                  <a:srgbClr val="000000"/>
                </a:solidFill>
              </a:rPr>
              <a:t>{</a:t>
            </a:r>
          </a:p>
          <a:p>
            <a:r>
              <a:rPr lang="en-US" sz="1800" dirty="0">
                <a:solidFill>
                  <a:srgbClr val="000000"/>
                </a:solidFill>
              </a:rPr>
              <a:t>    </a:t>
            </a:r>
            <a:r>
              <a:rPr lang="en-US" sz="1800" dirty="0" err="1">
                <a:solidFill>
                  <a:srgbClr val="001080"/>
                </a:solidFill>
              </a:rPr>
              <a:t>c</a:t>
            </a:r>
            <a:r>
              <a:rPr lang="en-US" sz="1800" dirty="0" err="1">
                <a:solidFill>
                  <a:srgbClr val="000000"/>
                </a:solidFill>
              </a:rPr>
              <a:t>.</a:t>
            </a:r>
            <a:r>
              <a:rPr lang="en-US" sz="1800" dirty="0" err="1">
                <a:solidFill>
                  <a:srgbClr val="795E26"/>
                </a:solidFill>
              </a:rPr>
              <a:t>SwaggerDoc</a:t>
            </a:r>
            <a:r>
              <a:rPr lang="en-US" sz="1800" dirty="0">
                <a:solidFill>
                  <a:srgbClr val="000000"/>
                </a:solidFill>
              </a:rPr>
              <a:t>(</a:t>
            </a:r>
            <a:r>
              <a:rPr lang="en-US" sz="1800" dirty="0">
                <a:solidFill>
                  <a:srgbClr val="A31515"/>
                </a:solidFill>
              </a:rPr>
              <a:t>"v1"</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Info</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01080"/>
                </a:solidFill>
              </a:rPr>
              <a:t>Version</a:t>
            </a:r>
            <a:r>
              <a:rPr lang="en-US" sz="1800" dirty="0">
                <a:solidFill>
                  <a:srgbClr val="000000"/>
                </a:solidFill>
              </a:rPr>
              <a:t> = </a:t>
            </a:r>
            <a:r>
              <a:rPr lang="en-US" sz="1800" dirty="0">
                <a:solidFill>
                  <a:srgbClr val="A31515"/>
                </a:solidFill>
              </a:rPr>
              <a:t>"v1"</a:t>
            </a:r>
            <a:r>
              <a:rPr lang="en-US" sz="1800" dirty="0">
                <a:solidFill>
                  <a:srgbClr val="000000"/>
                </a:solidFill>
              </a:rPr>
              <a:t>,</a:t>
            </a:r>
          </a:p>
          <a:p>
            <a:r>
              <a:rPr lang="en-US" sz="1800" dirty="0">
                <a:solidFill>
                  <a:srgbClr val="000000"/>
                </a:solidFill>
              </a:rPr>
              <a:t>        </a:t>
            </a:r>
            <a:r>
              <a:rPr lang="en-US" sz="1800" dirty="0">
                <a:solidFill>
                  <a:srgbClr val="001080"/>
                </a:solidFill>
              </a:rPr>
              <a:t>Title</a:t>
            </a:r>
            <a:r>
              <a:rPr lang="en-US" sz="1800" dirty="0">
                <a:solidFill>
                  <a:srgbClr val="000000"/>
                </a:solidFill>
              </a:rPr>
              <a:t> = </a:t>
            </a:r>
            <a:r>
              <a:rPr lang="en-US" sz="1800" dirty="0">
                <a:solidFill>
                  <a:srgbClr val="A31515"/>
                </a:solidFill>
              </a:rPr>
              <a:t>"</a:t>
            </a:r>
            <a:r>
              <a:rPr lang="en-US" sz="1800" dirty="0" err="1">
                <a:solidFill>
                  <a:srgbClr val="A31515"/>
                </a:solidFill>
              </a:rPr>
              <a:t>ToDo</a:t>
            </a:r>
            <a:r>
              <a:rPr lang="en-US" sz="1800" dirty="0">
                <a:solidFill>
                  <a:srgbClr val="A31515"/>
                </a:solidFill>
              </a:rPr>
              <a:t> API"</a:t>
            </a:r>
            <a:r>
              <a:rPr lang="en-US" sz="1800" dirty="0">
                <a:solidFill>
                  <a:srgbClr val="000000"/>
                </a:solidFill>
              </a:rPr>
              <a:t>,</a:t>
            </a:r>
          </a:p>
          <a:p>
            <a:r>
              <a:rPr lang="en-US" sz="1800" dirty="0">
                <a:solidFill>
                  <a:srgbClr val="000000"/>
                </a:solidFill>
              </a:rPr>
              <a:t>        </a:t>
            </a:r>
            <a:r>
              <a:rPr lang="en-US" sz="1800" dirty="0">
                <a:solidFill>
                  <a:srgbClr val="001080"/>
                </a:solidFill>
              </a:rPr>
              <a:t>Description</a:t>
            </a:r>
            <a:r>
              <a:rPr lang="en-US" sz="1800" dirty="0">
                <a:solidFill>
                  <a:srgbClr val="000000"/>
                </a:solidFill>
              </a:rPr>
              <a:t> = </a:t>
            </a:r>
            <a:r>
              <a:rPr lang="en-US" sz="1800" dirty="0">
                <a:solidFill>
                  <a:srgbClr val="A31515"/>
                </a:solidFill>
              </a:rPr>
              <a:t>"A simple example ASP.NET Core Web API"</a:t>
            </a:r>
            <a:r>
              <a:rPr lang="en-US" sz="1800" dirty="0">
                <a:solidFill>
                  <a:srgbClr val="000000"/>
                </a:solidFill>
              </a:rPr>
              <a:t>,</a:t>
            </a:r>
          </a:p>
          <a:p>
            <a:r>
              <a:rPr lang="en-US" sz="1800" dirty="0">
                <a:solidFill>
                  <a:srgbClr val="000000"/>
                </a:solidFill>
              </a:rPr>
              <a:t>        </a:t>
            </a:r>
            <a:r>
              <a:rPr lang="en-US" sz="1800" dirty="0" err="1">
                <a:solidFill>
                  <a:srgbClr val="001080"/>
                </a:solidFill>
              </a:rPr>
              <a:t>TermsOfService</a:t>
            </a:r>
            <a:r>
              <a:rPr lang="en-US" sz="1800" dirty="0">
                <a:solidFill>
                  <a:srgbClr val="000000"/>
                </a:solidFill>
              </a:rPr>
              <a:t> = </a:t>
            </a:r>
            <a:r>
              <a:rPr lang="en-US" sz="1800" dirty="0">
                <a:solidFill>
                  <a:srgbClr val="A31515"/>
                </a:solidFill>
              </a:rPr>
              <a:t>"None"</a:t>
            </a:r>
            <a:r>
              <a:rPr lang="en-US" sz="1800" dirty="0">
                <a:solidFill>
                  <a:srgbClr val="000000"/>
                </a:solidFill>
              </a:rPr>
              <a:t>,</a:t>
            </a:r>
          </a:p>
          <a:p>
            <a:r>
              <a:rPr lang="en-US" sz="1800" dirty="0">
                <a:solidFill>
                  <a:srgbClr val="000000"/>
                </a:solidFill>
              </a:rPr>
              <a:t>        </a:t>
            </a:r>
            <a:r>
              <a:rPr lang="en-US" sz="1800" dirty="0">
                <a:solidFill>
                  <a:srgbClr val="001080"/>
                </a:solidFill>
              </a:rPr>
              <a:t>Contact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Contact</a:t>
            </a:r>
            <a:endParaRPr lang="en-US" sz="1800" dirty="0">
              <a:solidFill>
                <a:srgbClr val="000000"/>
              </a:solidFill>
            </a:endParaRPr>
          </a:p>
          <a:p>
            <a:r>
              <a:rPr lang="en-US" sz="1800" dirty="0">
                <a:solidFill>
                  <a:srgbClr val="000000"/>
                </a:solidFill>
              </a:rPr>
              <a:t>        { </a:t>
            </a:r>
            <a:r>
              <a:rPr lang="en-US" sz="1800" dirty="0">
                <a:solidFill>
                  <a:srgbClr val="001080"/>
                </a:solidFill>
              </a:rPr>
              <a:t>Name</a:t>
            </a:r>
            <a:r>
              <a:rPr lang="en-US" sz="1800" dirty="0">
                <a:solidFill>
                  <a:srgbClr val="000000"/>
                </a:solidFill>
              </a:rPr>
              <a:t> = </a:t>
            </a:r>
            <a:r>
              <a:rPr lang="en-US" sz="1800" dirty="0">
                <a:solidFill>
                  <a:srgbClr val="A31515"/>
                </a:solidFill>
              </a:rPr>
              <a:t>"Shayne Boyer"</a:t>
            </a:r>
            <a:r>
              <a:rPr lang="en-US" sz="1800" dirty="0">
                <a:solidFill>
                  <a:srgbClr val="000000"/>
                </a:solidFill>
              </a:rPr>
              <a:t>, </a:t>
            </a:r>
            <a:r>
              <a:rPr lang="en-US" sz="1800" dirty="0" err="1">
                <a:solidFill>
                  <a:srgbClr val="001080"/>
                </a:solidFill>
              </a:rPr>
              <a:t>Url</a:t>
            </a:r>
            <a:r>
              <a:rPr lang="en-US" sz="1800" dirty="0">
                <a:solidFill>
                  <a:srgbClr val="000000"/>
                </a:solidFill>
              </a:rPr>
              <a:t> = </a:t>
            </a:r>
            <a:r>
              <a:rPr lang="en-US" sz="1800" dirty="0">
                <a:solidFill>
                  <a:srgbClr val="A31515"/>
                </a:solidFill>
              </a:rPr>
              <a:t>"https://twitter.com/</a:t>
            </a:r>
            <a:r>
              <a:rPr lang="en-US" sz="1800" dirty="0" err="1">
                <a:solidFill>
                  <a:srgbClr val="A31515"/>
                </a:solidFill>
              </a:rPr>
              <a:t>spboyer</a:t>
            </a:r>
            <a:r>
              <a:rPr lang="en-US" sz="1800" dirty="0">
                <a:solidFill>
                  <a:srgbClr val="A31515"/>
                </a:solidFill>
              </a:rPr>
              <a:t>"</a:t>
            </a:r>
            <a:r>
              <a:rPr lang="en-US" sz="1800" dirty="0">
                <a:solidFill>
                  <a:srgbClr val="000000"/>
                </a:solidFill>
              </a:rPr>
              <a:t> },</a:t>
            </a:r>
          </a:p>
          <a:p>
            <a:r>
              <a:rPr lang="en-US" sz="1800" dirty="0">
                <a:solidFill>
                  <a:srgbClr val="000000"/>
                </a:solidFill>
              </a:rPr>
              <a:t>        </a:t>
            </a:r>
            <a:r>
              <a:rPr lang="en-US" sz="1800" dirty="0">
                <a:solidFill>
                  <a:srgbClr val="001080"/>
                </a:solidFill>
              </a:rPr>
              <a:t>License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License</a:t>
            </a:r>
            <a:endParaRPr lang="en-US" sz="1800" dirty="0">
              <a:solidFill>
                <a:srgbClr val="000000"/>
              </a:solidFill>
            </a:endParaRPr>
          </a:p>
          <a:p>
            <a:r>
              <a:rPr lang="en-US" sz="1800" dirty="0">
                <a:solidFill>
                  <a:srgbClr val="000000"/>
                </a:solidFill>
              </a:rPr>
              <a:t>        { </a:t>
            </a:r>
            <a:r>
              <a:rPr lang="en-US" sz="1800" dirty="0">
                <a:solidFill>
                  <a:srgbClr val="001080"/>
                </a:solidFill>
              </a:rPr>
              <a:t>Name</a:t>
            </a:r>
            <a:r>
              <a:rPr lang="en-US" sz="1800" dirty="0">
                <a:solidFill>
                  <a:srgbClr val="000000"/>
                </a:solidFill>
              </a:rPr>
              <a:t> = </a:t>
            </a:r>
            <a:r>
              <a:rPr lang="en-US" sz="1800" dirty="0">
                <a:solidFill>
                  <a:srgbClr val="A31515"/>
                </a:solidFill>
              </a:rPr>
              <a:t>"Use under LICX"</a:t>
            </a:r>
            <a:r>
              <a:rPr lang="en-US" sz="1800" dirty="0">
                <a:solidFill>
                  <a:srgbClr val="000000"/>
                </a:solidFill>
              </a:rPr>
              <a:t>, </a:t>
            </a:r>
            <a:r>
              <a:rPr lang="en-US" sz="1800" dirty="0" err="1">
                <a:solidFill>
                  <a:srgbClr val="001080"/>
                </a:solidFill>
              </a:rPr>
              <a:t>Url</a:t>
            </a:r>
            <a:r>
              <a:rPr lang="en-US" sz="1800" dirty="0">
                <a:solidFill>
                  <a:srgbClr val="000000"/>
                </a:solidFill>
              </a:rPr>
              <a:t> = </a:t>
            </a:r>
            <a:r>
              <a:rPr lang="en-US" sz="1800" dirty="0">
                <a:solidFill>
                  <a:srgbClr val="A31515"/>
                </a:solidFill>
              </a:rPr>
              <a:t>"https://example.com/license"</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5499518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C15B-A395-4A02-8786-1AB0DB2ED59C}"/>
              </a:ext>
            </a:extLst>
          </p:cNvPr>
          <p:cNvSpPr>
            <a:spLocks noGrp="1"/>
          </p:cNvSpPr>
          <p:nvPr>
            <p:ph type="title"/>
          </p:nvPr>
        </p:nvSpPr>
        <p:spPr/>
        <p:txBody>
          <a:bodyPr/>
          <a:lstStyle/>
          <a:p>
            <a:r>
              <a:rPr lang="en-US" dirty="0"/>
              <a:t>Documenting the object model - result</a:t>
            </a:r>
          </a:p>
        </p:txBody>
      </p:sp>
      <p:pic>
        <p:nvPicPr>
          <p:cNvPr id="7" name="Picture 6" descr="The Swagger UI being served in browser and hosted by ASP.NET Core. A browser tab is shown with the title, &quot;Swagger UI&quot;. The URL is &quot;localhost:49253/swagger.&quot; The main browser window shows an example API called &quot;ToDo API&quot;.">
            <a:extLst>
              <a:ext uri="{FF2B5EF4-FFF2-40B4-BE49-F238E27FC236}">
                <a16:creationId xmlns:a16="http://schemas.microsoft.com/office/drawing/2014/main" id="{9044F3E7-EC07-4E7D-AF55-E442E9282CE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1205030" y="1428750"/>
            <a:ext cx="9781941" cy="4840287"/>
          </a:xfrm>
          <a:prstGeom prst="rect">
            <a:avLst/>
          </a:prstGeom>
        </p:spPr>
      </p:pic>
    </p:spTree>
    <p:extLst>
      <p:ext uri="{BB962C8B-B14F-4D97-AF65-F5344CB8AC3E}">
        <p14:creationId xmlns:p14="http://schemas.microsoft.com/office/powerpoint/2010/main" val="18335371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4BCA-B0F5-43C8-95A2-8EEF58AD6F86}"/>
              </a:ext>
            </a:extLst>
          </p:cNvPr>
          <p:cNvSpPr>
            <a:spLocks noGrp="1"/>
          </p:cNvSpPr>
          <p:nvPr>
            <p:ph type="title"/>
          </p:nvPr>
        </p:nvSpPr>
        <p:spPr/>
        <p:txBody>
          <a:bodyPr/>
          <a:lstStyle/>
          <a:p>
            <a:r>
              <a:rPr lang="en-US" dirty="0"/>
              <a:t>XML comments</a:t>
            </a:r>
          </a:p>
        </p:txBody>
      </p:sp>
      <p:sp>
        <p:nvSpPr>
          <p:cNvPr id="4" name="Text Placeholder 3">
            <a:extLst>
              <a:ext uri="{FF2B5EF4-FFF2-40B4-BE49-F238E27FC236}">
                <a16:creationId xmlns:a16="http://schemas.microsoft.com/office/drawing/2014/main" id="{2DF27A85-5D4C-4155-916E-5C99117F3BEC}"/>
              </a:ext>
            </a:extLst>
          </p:cNvPr>
          <p:cNvSpPr>
            <a:spLocks noGrp="1"/>
          </p:cNvSpPr>
          <p:nvPr>
            <p:ph type="body" sz="quarter" idx="10"/>
          </p:nvPr>
        </p:nvSpPr>
        <p:spPr>
          <a:xfrm>
            <a:off x="588263" y="1436688"/>
            <a:ext cx="11018520" cy="4875181"/>
          </a:xfrm>
        </p:spPr>
        <p:txBody>
          <a:bodyPr/>
          <a:lstStyle/>
          <a:p>
            <a:r>
              <a:rPr lang="en-US" sz="1800" dirty="0">
                <a:solidFill>
                  <a:srgbClr val="008000"/>
                </a:solidFill>
              </a:rPr>
              <a:t>// update the .</a:t>
            </a:r>
            <a:r>
              <a:rPr lang="en-US" sz="1800" dirty="0" err="1">
                <a:solidFill>
                  <a:srgbClr val="008000"/>
                </a:solidFill>
              </a:rPr>
              <a:t>csproj</a:t>
            </a:r>
            <a:r>
              <a:rPr lang="en-US" sz="1800" dirty="0">
                <a:solidFill>
                  <a:srgbClr val="008000"/>
                </a:solidFill>
              </a:rPr>
              <a:t> file</a:t>
            </a:r>
            <a:endParaRPr lang="en-US" sz="1800" dirty="0">
              <a:solidFill>
                <a:srgbClr val="000000"/>
              </a:solidFill>
            </a:endParaRPr>
          </a:p>
          <a:p>
            <a:r>
              <a:rPr lang="en-US" sz="1800" dirty="0">
                <a:solidFill>
                  <a:srgbClr val="000000"/>
                </a:solidFill>
              </a:rPr>
              <a:t>&lt;</a:t>
            </a:r>
            <a:r>
              <a:rPr lang="en-US" sz="1800" dirty="0" err="1">
                <a:solidFill>
                  <a:srgbClr val="001080"/>
                </a:solidFill>
              </a:rPr>
              <a:t>PropertyGroup</a:t>
            </a:r>
            <a:r>
              <a:rPr lang="en-US" sz="1800" dirty="0">
                <a:solidFill>
                  <a:srgbClr val="000000"/>
                </a:solidFill>
              </a:rPr>
              <a:t>&gt;</a:t>
            </a:r>
          </a:p>
          <a:p>
            <a:r>
              <a:rPr lang="en-US" sz="1800" dirty="0">
                <a:solidFill>
                  <a:srgbClr val="000000"/>
                </a:solidFill>
              </a:rPr>
              <a:t>    &lt;</a:t>
            </a:r>
            <a:r>
              <a:rPr lang="en-US" sz="1800" dirty="0" err="1">
                <a:solidFill>
                  <a:srgbClr val="001080"/>
                </a:solidFill>
              </a:rPr>
              <a:t>GenerateDocumentationFile</a:t>
            </a:r>
            <a:r>
              <a:rPr lang="en-US" sz="1800" dirty="0">
                <a:solidFill>
                  <a:srgbClr val="000000"/>
                </a:solidFill>
              </a:rPr>
              <a:t>&gt;</a:t>
            </a:r>
            <a:r>
              <a:rPr lang="en-US" sz="1800" dirty="0">
                <a:solidFill>
                  <a:srgbClr val="0000FF"/>
                </a:solidFill>
              </a:rPr>
              <a:t>true</a:t>
            </a:r>
            <a:r>
              <a:rPr lang="en-US" sz="1800" dirty="0">
                <a:solidFill>
                  <a:srgbClr val="000000"/>
                </a:solidFill>
              </a:rPr>
              <a:t>&lt;/</a:t>
            </a:r>
            <a:r>
              <a:rPr lang="en-US" sz="1800" dirty="0" err="1">
                <a:solidFill>
                  <a:srgbClr val="001080"/>
                </a:solidFill>
              </a:rPr>
              <a:t>GenerateDocumentationFile</a:t>
            </a:r>
            <a:r>
              <a:rPr lang="en-US" sz="1800" dirty="0">
                <a:solidFill>
                  <a:srgbClr val="000000"/>
                </a:solidFill>
              </a:rPr>
              <a:t>&gt;</a:t>
            </a:r>
          </a:p>
          <a:p>
            <a:r>
              <a:rPr lang="en-US" sz="1800" dirty="0">
                <a:solidFill>
                  <a:srgbClr val="000000"/>
                </a:solidFill>
              </a:rPr>
              <a:t>    &lt;</a:t>
            </a:r>
            <a:r>
              <a:rPr lang="en-US" sz="1800" dirty="0" err="1">
                <a:solidFill>
                  <a:srgbClr val="001080"/>
                </a:solidFill>
              </a:rPr>
              <a:t>NoWarn</a:t>
            </a:r>
            <a:r>
              <a:rPr lang="en-US" sz="1800" dirty="0">
                <a:solidFill>
                  <a:srgbClr val="000000"/>
                </a:solidFill>
              </a:rPr>
              <a:t>&gt;$(</a:t>
            </a:r>
            <a:r>
              <a:rPr lang="en-US" sz="1800" dirty="0" err="1">
                <a:solidFill>
                  <a:srgbClr val="001080"/>
                </a:solidFill>
              </a:rPr>
              <a:t>NoWarn</a:t>
            </a:r>
            <a:r>
              <a:rPr lang="en-US" sz="1800" dirty="0">
                <a:solidFill>
                  <a:srgbClr val="000000"/>
                </a:solidFill>
              </a:rPr>
              <a:t>);</a:t>
            </a:r>
            <a:r>
              <a:rPr lang="en-US" sz="1800" dirty="0">
                <a:solidFill>
                  <a:srgbClr val="09885A"/>
                </a:solidFill>
              </a:rPr>
              <a:t>1591</a:t>
            </a:r>
            <a:r>
              <a:rPr lang="en-US" sz="1800" dirty="0">
                <a:solidFill>
                  <a:srgbClr val="000000"/>
                </a:solidFill>
              </a:rPr>
              <a:t>&lt;/</a:t>
            </a:r>
            <a:r>
              <a:rPr lang="en-US" sz="1800" dirty="0" err="1">
                <a:solidFill>
                  <a:srgbClr val="001080"/>
                </a:solidFill>
              </a:rPr>
              <a:t>NoWarn</a:t>
            </a:r>
            <a:r>
              <a:rPr lang="en-US" sz="1800" dirty="0">
                <a:solidFill>
                  <a:srgbClr val="000000"/>
                </a:solidFill>
              </a:rPr>
              <a:t>&gt;</a:t>
            </a:r>
          </a:p>
          <a:p>
            <a:r>
              <a:rPr lang="en-US" sz="1800" dirty="0">
                <a:solidFill>
                  <a:srgbClr val="000000"/>
                </a:solidFill>
              </a:rPr>
              <a:t>&lt;/</a:t>
            </a:r>
            <a:r>
              <a:rPr lang="en-US" sz="1800" dirty="0" err="1">
                <a:solidFill>
                  <a:srgbClr val="001080"/>
                </a:solidFill>
              </a:rPr>
              <a:t>PropertyGroup</a:t>
            </a:r>
            <a:r>
              <a:rPr lang="en-US" sz="1800" dirty="0">
                <a:solidFill>
                  <a:srgbClr val="000000"/>
                </a:solidFill>
              </a:rPr>
              <a:t>&gt;</a:t>
            </a:r>
          </a:p>
          <a:p>
            <a:br>
              <a:rPr lang="en-US" sz="1800" dirty="0">
                <a:solidFill>
                  <a:srgbClr val="000000"/>
                </a:solidFill>
              </a:rPr>
            </a:br>
            <a:r>
              <a:rPr lang="en-US" sz="1800" dirty="0">
                <a:solidFill>
                  <a:srgbClr val="008000"/>
                </a:solidFill>
              </a:rPr>
              <a:t>// register the Swagger generator</a:t>
            </a:r>
            <a:endParaRPr lang="en-US" sz="1800" dirty="0">
              <a:solidFill>
                <a:srgbClr val="000000"/>
              </a:solidFill>
            </a:endParaRPr>
          </a:p>
          <a:p>
            <a:r>
              <a:rPr lang="en-US" sz="1800" dirty="0" err="1">
                <a:solidFill>
                  <a:srgbClr val="001080"/>
                </a:solidFill>
              </a:rPr>
              <a:t>services</a:t>
            </a:r>
            <a:r>
              <a:rPr lang="en-US" sz="1800" dirty="0" err="1">
                <a:solidFill>
                  <a:srgbClr val="000000"/>
                </a:solidFill>
              </a:rPr>
              <a:t>.</a:t>
            </a:r>
            <a:r>
              <a:rPr lang="en-US" sz="1800" dirty="0" err="1">
                <a:solidFill>
                  <a:srgbClr val="795E26"/>
                </a:solidFill>
              </a:rPr>
              <a:t>AddSwaggerGen</a:t>
            </a:r>
            <a:r>
              <a:rPr lang="en-US" sz="1800" dirty="0">
                <a:solidFill>
                  <a:srgbClr val="000000"/>
                </a:solidFill>
              </a:rPr>
              <a:t>(</a:t>
            </a:r>
            <a:r>
              <a:rPr lang="en-US" sz="1800" dirty="0">
                <a:solidFill>
                  <a:srgbClr val="001080"/>
                </a:solidFill>
              </a:rPr>
              <a:t>c</a:t>
            </a:r>
            <a:r>
              <a:rPr lang="en-US" sz="1800" dirty="0">
                <a:solidFill>
                  <a:srgbClr val="000000"/>
                </a:solidFill>
              </a:rPr>
              <a:t> =&gt;</a:t>
            </a:r>
          </a:p>
          <a:p>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Set the comments path for the Swagger JSON and UI.</a:t>
            </a:r>
            <a:endParaRPr lang="en-US" sz="1800" dirty="0">
              <a:solidFill>
                <a:srgbClr val="000000"/>
              </a:solidFill>
            </a:endParaRP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err="1">
                <a:solidFill>
                  <a:srgbClr val="001080"/>
                </a:solidFill>
              </a:rPr>
              <a:t>xmlFile</a:t>
            </a:r>
            <a:r>
              <a:rPr lang="en-US" sz="1800" dirty="0">
                <a:solidFill>
                  <a:srgbClr val="000000"/>
                </a:solidFill>
              </a:rPr>
              <a:t> = </a:t>
            </a:r>
            <a:r>
              <a:rPr lang="en-US" sz="1800" dirty="0">
                <a:solidFill>
                  <a:srgbClr val="A31515"/>
                </a:solidFill>
              </a:rPr>
              <a:t>$"{</a:t>
            </a:r>
            <a:r>
              <a:rPr lang="en-US" sz="1800" dirty="0" err="1">
                <a:solidFill>
                  <a:srgbClr val="001080"/>
                </a:solidFill>
              </a:rPr>
              <a:t>Assembly</a:t>
            </a:r>
            <a:r>
              <a:rPr lang="en-US" sz="1800" dirty="0" err="1">
                <a:solidFill>
                  <a:srgbClr val="A31515"/>
                </a:solidFill>
              </a:rPr>
              <a:t>.</a:t>
            </a:r>
            <a:r>
              <a:rPr lang="en-US" sz="1800" dirty="0" err="1">
                <a:solidFill>
                  <a:srgbClr val="795E26"/>
                </a:solidFill>
              </a:rPr>
              <a:t>GetExecutingAssembly</a:t>
            </a:r>
            <a:r>
              <a:rPr lang="en-US" sz="1800" dirty="0">
                <a:solidFill>
                  <a:srgbClr val="A31515"/>
                </a:solidFill>
              </a:rPr>
              <a:t>().</a:t>
            </a:r>
            <a:r>
              <a:rPr lang="en-US" sz="1800" dirty="0" err="1">
                <a:solidFill>
                  <a:srgbClr val="795E26"/>
                </a:solidFill>
              </a:rPr>
              <a:t>GetName</a:t>
            </a:r>
            <a:r>
              <a:rPr lang="en-US" sz="1800" dirty="0">
                <a:solidFill>
                  <a:srgbClr val="A31515"/>
                </a:solidFill>
              </a:rPr>
              <a:t>().</a:t>
            </a:r>
            <a:r>
              <a:rPr lang="en-US" sz="1800" dirty="0">
                <a:solidFill>
                  <a:srgbClr val="001080"/>
                </a:solidFill>
              </a:rPr>
              <a:t>Name</a:t>
            </a:r>
            <a:r>
              <a:rPr lang="en-US" sz="1800" dirty="0">
                <a:solidFill>
                  <a:srgbClr val="A31515"/>
                </a:solidFill>
              </a:rPr>
              <a:t>}.xml"</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err="1">
                <a:solidFill>
                  <a:srgbClr val="001080"/>
                </a:solidFill>
              </a:rPr>
              <a:t>xmlPath</a:t>
            </a:r>
            <a:r>
              <a:rPr lang="en-US" sz="1800" dirty="0">
                <a:solidFill>
                  <a:srgbClr val="000000"/>
                </a:solidFill>
              </a:rPr>
              <a:t> = </a:t>
            </a:r>
            <a:r>
              <a:rPr lang="en-US" sz="1800" dirty="0" err="1">
                <a:solidFill>
                  <a:srgbClr val="001080"/>
                </a:solidFill>
              </a:rPr>
              <a:t>Path</a:t>
            </a:r>
            <a:r>
              <a:rPr lang="en-US" sz="1800" dirty="0" err="1">
                <a:solidFill>
                  <a:srgbClr val="000000"/>
                </a:solidFill>
              </a:rPr>
              <a:t>.</a:t>
            </a:r>
            <a:r>
              <a:rPr lang="en-US" sz="1800" dirty="0" err="1">
                <a:solidFill>
                  <a:srgbClr val="795E26"/>
                </a:solidFill>
              </a:rPr>
              <a:t>Combine</a:t>
            </a:r>
            <a:r>
              <a:rPr lang="en-US" sz="1800" dirty="0">
                <a:solidFill>
                  <a:srgbClr val="000000"/>
                </a:solidFill>
              </a:rPr>
              <a:t>(</a:t>
            </a:r>
            <a:r>
              <a:rPr lang="en-US" sz="1800" dirty="0" err="1">
                <a:solidFill>
                  <a:srgbClr val="001080"/>
                </a:solidFill>
              </a:rPr>
              <a:t>AppContext</a:t>
            </a:r>
            <a:r>
              <a:rPr lang="en-US" sz="1800" dirty="0" err="1">
                <a:solidFill>
                  <a:srgbClr val="000000"/>
                </a:solidFill>
              </a:rPr>
              <a:t>.</a:t>
            </a:r>
            <a:r>
              <a:rPr lang="en-US" sz="1800" dirty="0" err="1">
                <a:solidFill>
                  <a:srgbClr val="001080"/>
                </a:solidFill>
              </a:rPr>
              <a:t>BaseDirectory</a:t>
            </a:r>
            <a:r>
              <a:rPr lang="en-US" sz="1800" dirty="0">
                <a:solidFill>
                  <a:srgbClr val="000000"/>
                </a:solidFill>
              </a:rPr>
              <a:t>, </a:t>
            </a:r>
            <a:r>
              <a:rPr lang="en-US" sz="1800" dirty="0" err="1">
                <a:solidFill>
                  <a:srgbClr val="001080"/>
                </a:solidFill>
              </a:rPr>
              <a:t>xmlFile</a:t>
            </a:r>
            <a:r>
              <a:rPr lang="en-US" sz="1800" dirty="0">
                <a:solidFill>
                  <a:srgbClr val="000000"/>
                </a:solidFill>
              </a:rPr>
              <a:t>);</a:t>
            </a:r>
          </a:p>
          <a:p>
            <a:r>
              <a:rPr lang="en-US" sz="1800" dirty="0">
                <a:solidFill>
                  <a:srgbClr val="000000"/>
                </a:solidFill>
              </a:rPr>
              <a:t>    </a:t>
            </a:r>
            <a:r>
              <a:rPr lang="en-US" sz="1800" dirty="0" err="1">
                <a:solidFill>
                  <a:srgbClr val="001080"/>
                </a:solidFill>
              </a:rPr>
              <a:t>c</a:t>
            </a:r>
            <a:r>
              <a:rPr lang="en-US" sz="1800" dirty="0" err="1">
                <a:solidFill>
                  <a:srgbClr val="000000"/>
                </a:solidFill>
              </a:rPr>
              <a:t>.</a:t>
            </a:r>
            <a:r>
              <a:rPr lang="en-US" sz="1800" dirty="0" err="1">
                <a:solidFill>
                  <a:srgbClr val="795E26"/>
                </a:solidFill>
              </a:rPr>
              <a:t>IncludeXmlComments</a:t>
            </a:r>
            <a:r>
              <a:rPr lang="en-US" sz="1800" dirty="0">
                <a:solidFill>
                  <a:srgbClr val="000000"/>
                </a:solidFill>
              </a:rPr>
              <a:t>(</a:t>
            </a:r>
            <a:r>
              <a:rPr lang="en-US" sz="1800" dirty="0" err="1">
                <a:solidFill>
                  <a:srgbClr val="001080"/>
                </a:solidFill>
              </a:rPr>
              <a:t>xmlPath</a:t>
            </a:r>
            <a:r>
              <a:rPr lang="en-US" sz="1800" dirty="0">
                <a:solidFill>
                  <a:srgbClr val="000000"/>
                </a:solidFill>
              </a:rPr>
              <a:t>);</a:t>
            </a:r>
          </a:p>
          <a:p>
            <a:r>
              <a:rPr lang="en-US" sz="1800" dirty="0">
                <a:solidFill>
                  <a:srgbClr val="000000"/>
                </a:solidFill>
              </a:rPr>
              <a:t>}</a:t>
            </a:r>
          </a:p>
        </p:txBody>
      </p:sp>
      <p:cxnSp>
        <p:nvCxnSpPr>
          <p:cNvPr id="6" name="Straight Connector 5">
            <a:extLst>
              <a:ext uri="{FF2B5EF4-FFF2-40B4-BE49-F238E27FC236}">
                <a16:creationId xmlns:a16="http://schemas.microsoft.com/office/drawing/2014/main" id="{21A1C88B-1497-4C1F-86E3-0C950EA17271}"/>
              </a:ext>
              <a:ext uri="{C183D7F6-B498-43B3-948B-1728B52AA6E4}">
                <adec:decorative xmlns:adec="http://schemas.microsoft.com/office/drawing/2017/decorative" val="1"/>
              </a:ext>
            </a:extLst>
          </p:cNvPr>
          <p:cNvCxnSpPr>
            <a:cxnSpLocks/>
          </p:cNvCxnSpPr>
          <p:nvPr/>
        </p:nvCxnSpPr>
        <p:spPr>
          <a:xfrm flipH="1">
            <a:off x="8325855" y="3874278"/>
            <a:ext cx="1270205" cy="11549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365062-79DC-4D94-8A73-035908C6CD68}"/>
              </a:ext>
            </a:extLst>
          </p:cNvPr>
          <p:cNvSpPr/>
          <p:nvPr/>
        </p:nvSpPr>
        <p:spPr bwMode="auto">
          <a:xfrm>
            <a:off x="8074942" y="2813521"/>
            <a:ext cx="3042237" cy="1230958"/>
          </a:xfrm>
          <a:prstGeom prst="roundRect">
            <a:avLst>
              <a:gd name="adj" fmla="val 78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The XML comment file is used to generate documentation</a:t>
            </a:r>
          </a:p>
        </p:txBody>
      </p:sp>
    </p:spTree>
    <p:extLst>
      <p:ext uri="{BB962C8B-B14F-4D97-AF65-F5344CB8AC3E}">
        <p14:creationId xmlns:p14="http://schemas.microsoft.com/office/powerpoint/2010/main" val="6646401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9F79-8BED-485E-93C3-C2DF3BA3A029}"/>
              </a:ext>
            </a:extLst>
          </p:cNvPr>
          <p:cNvSpPr>
            <a:spLocks noGrp="1"/>
          </p:cNvSpPr>
          <p:nvPr>
            <p:ph type="title"/>
          </p:nvPr>
        </p:nvSpPr>
        <p:spPr/>
        <p:txBody>
          <a:bodyPr/>
          <a:lstStyle/>
          <a:p>
            <a:r>
              <a:rPr lang="en-US" dirty="0"/>
              <a:t>Model attributes</a:t>
            </a:r>
          </a:p>
        </p:txBody>
      </p:sp>
      <p:sp>
        <p:nvSpPr>
          <p:cNvPr id="3" name="Text Placeholder 2">
            <a:extLst>
              <a:ext uri="{FF2B5EF4-FFF2-40B4-BE49-F238E27FC236}">
                <a16:creationId xmlns:a16="http://schemas.microsoft.com/office/drawing/2014/main" id="{E05EFAE0-1DA3-4010-8764-51EBDA560B56}"/>
              </a:ext>
            </a:extLst>
          </p:cNvPr>
          <p:cNvSpPr>
            <a:spLocks noGrp="1"/>
          </p:cNvSpPr>
          <p:nvPr>
            <p:ph type="body" sz="quarter" idx="10"/>
          </p:nvPr>
        </p:nvSpPr>
        <p:spPr>
          <a:xfrm>
            <a:off x="588263" y="1436688"/>
            <a:ext cx="11018520" cy="3157788"/>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err="1">
                <a:solidFill>
                  <a:srgbClr val="267F99"/>
                </a:solidFill>
              </a:rPr>
              <a:t>TodoItem</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long</a:t>
            </a:r>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a:solidFill>
                  <a:srgbClr val="267F99"/>
                </a:solidFill>
              </a:rPr>
              <a:t>Required</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string</a:t>
            </a:r>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err="1">
                <a:solidFill>
                  <a:srgbClr val="267F99"/>
                </a:solidFill>
              </a:rPr>
              <a:t>DefaultValue</a:t>
            </a:r>
            <a:r>
              <a:rPr lang="en-US" sz="1800" dirty="0">
                <a:solidFill>
                  <a:srgbClr val="000000"/>
                </a:solidFill>
              </a:rPr>
              <a:t>(</a:t>
            </a:r>
            <a:r>
              <a:rPr lang="en-US" sz="1800" dirty="0">
                <a:solidFill>
                  <a:srgbClr val="0000FF"/>
                </a:solidFill>
              </a:rPr>
              <a:t>false</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bool</a:t>
            </a:r>
            <a:r>
              <a:rPr lang="en-US" sz="1800" dirty="0">
                <a:solidFill>
                  <a:srgbClr val="000000"/>
                </a:solidFill>
              </a:rPr>
              <a:t> </a:t>
            </a:r>
            <a:r>
              <a:rPr lang="en-US" sz="1800" dirty="0" err="1">
                <a:solidFill>
                  <a:srgbClr val="001080"/>
                </a:solidFill>
              </a:rPr>
              <a:t>IsComplete</a:t>
            </a:r>
            <a:r>
              <a:rPr lang="en-US" sz="1800" dirty="0">
                <a:solidFill>
                  <a:srgbClr val="000000"/>
                </a:solidFill>
              </a:rPr>
              <a:t>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4324450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9F79-8BED-485E-93C3-C2DF3BA3A029}"/>
              </a:ext>
            </a:extLst>
          </p:cNvPr>
          <p:cNvSpPr>
            <a:spLocks noGrp="1"/>
          </p:cNvSpPr>
          <p:nvPr>
            <p:ph type="title"/>
          </p:nvPr>
        </p:nvSpPr>
        <p:spPr/>
        <p:txBody>
          <a:bodyPr/>
          <a:lstStyle/>
          <a:p>
            <a:r>
              <a:rPr lang="en-US" dirty="0"/>
              <a:t>Controller attributes</a:t>
            </a:r>
          </a:p>
        </p:txBody>
      </p:sp>
      <p:sp>
        <p:nvSpPr>
          <p:cNvPr id="3" name="Text Placeholder 2">
            <a:extLst>
              <a:ext uri="{FF2B5EF4-FFF2-40B4-BE49-F238E27FC236}">
                <a16:creationId xmlns:a16="http://schemas.microsoft.com/office/drawing/2014/main" id="{E05EFAE0-1DA3-4010-8764-51EBDA560B56}"/>
              </a:ext>
            </a:extLst>
          </p:cNvPr>
          <p:cNvSpPr>
            <a:spLocks noGrp="1"/>
          </p:cNvSpPr>
          <p:nvPr>
            <p:ph type="body" sz="quarter" idx="10"/>
          </p:nvPr>
        </p:nvSpPr>
        <p:spPr>
          <a:xfrm>
            <a:off x="588263" y="1436688"/>
            <a:ext cx="11018520" cy="2603790"/>
          </a:xfrm>
        </p:spPr>
        <p:txBody>
          <a:bodyPr/>
          <a:lstStyle/>
          <a:p>
            <a:r>
              <a:rPr lang="en-US" sz="1800" dirty="0">
                <a:solidFill>
                  <a:srgbClr val="000000"/>
                </a:solidFill>
              </a:rPr>
              <a:t>[</a:t>
            </a:r>
            <a:r>
              <a:rPr lang="en-US" sz="1800" dirty="0">
                <a:solidFill>
                  <a:srgbClr val="267F99"/>
                </a:solidFill>
              </a:rPr>
              <a:t>Produces</a:t>
            </a:r>
            <a:r>
              <a:rPr lang="en-US" sz="1800" dirty="0">
                <a:solidFill>
                  <a:srgbClr val="000000"/>
                </a:solidFill>
              </a:rPr>
              <a:t>(</a:t>
            </a:r>
            <a:r>
              <a:rPr lang="en-US" sz="1800" dirty="0">
                <a:solidFill>
                  <a:srgbClr val="A31515"/>
                </a:solidFill>
              </a:rPr>
              <a:t>"application/json"</a:t>
            </a:r>
            <a:r>
              <a:rPr lang="en-US" sz="1800" dirty="0">
                <a:solidFill>
                  <a:srgbClr val="000000"/>
                </a:solidFill>
              </a:rPr>
              <a:t>)]</a:t>
            </a:r>
          </a:p>
          <a:p>
            <a:r>
              <a:rPr lang="en-US" sz="1800" dirty="0">
                <a:solidFill>
                  <a:srgbClr val="000000"/>
                </a:solidFill>
              </a:rPr>
              <a:t>[</a:t>
            </a:r>
            <a:r>
              <a:rPr lang="en-US" sz="1800" dirty="0">
                <a:solidFill>
                  <a:srgbClr val="267F99"/>
                </a:solidFill>
              </a:rPr>
              <a:t>Route</a:t>
            </a:r>
            <a:r>
              <a:rPr lang="en-US" sz="1800" dirty="0">
                <a:solidFill>
                  <a:srgbClr val="000000"/>
                </a:solidFill>
              </a:rPr>
              <a:t>(</a:t>
            </a:r>
            <a:r>
              <a:rPr lang="en-US" sz="1800" dirty="0">
                <a:solidFill>
                  <a:srgbClr val="A31515"/>
                </a:solidFill>
              </a:rPr>
              <a:t>"</a:t>
            </a:r>
            <a:r>
              <a:rPr lang="en-US" sz="1800" dirty="0" err="1">
                <a:solidFill>
                  <a:srgbClr val="A31515"/>
                </a:solidFill>
              </a:rPr>
              <a:t>api</a:t>
            </a:r>
            <a:r>
              <a:rPr lang="en-US" sz="1800" dirty="0">
                <a:solidFill>
                  <a:srgbClr val="A31515"/>
                </a:solidFill>
              </a:rPr>
              <a:t>/[controller]"</a:t>
            </a:r>
            <a:r>
              <a:rPr lang="en-US" sz="1800" dirty="0">
                <a:solidFill>
                  <a:srgbClr val="000000"/>
                </a:solidFill>
              </a:rPr>
              <a:t>)]</a:t>
            </a:r>
          </a:p>
          <a:p>
            <a:r>
              <a:rPr lang="en-US" sz="1800" dirty="0">
                <a:solidFill>
                  <a:srgbClr val="000000"/>
                </a:solidFill>
              </a:rPr>
              <a:t>[</a:t>
            </a:r>
            <a:r>
              <a:rPr lang="en-US" sz="1800" dirty="0" err="1">
                <a:solidFill>
                  <a:srgbClr val="267F99"/>
                </a:solidFill>
              </a:rPr>
              <a:t>ApiController</a:t>
            </a:r>
            <a:r>
              <a:rPr lang="en-US" sz="1800" dirty="0">
                <a:solidFill>
                  <a:srgbClr val="000000"/>
                </a:solidFill>
              </a:rPr>
              <a:t>]</a:t>
            </a:r>
          </a:p>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err="1">
                <a:solidFill>
                  <a:srgbClr val="267F99"/>
                </a:solidFill>
              </a:rPr>
              <a:t>TodoController</a:t>
            </a:r>
            <a:r>
              <a:rPr lang="en-US" sz="1800" dirty="0">
                <a:solidFill>
                  <a:srgbClr val="000000"/>
                </a:solidFill>
              </a:rPr>
              <a:t> : </a:t>
            </a:r>
            <a:r>
              <a:rPr lang="en-US" sz="1800" dirty="0" err="1">
                <a:solidFill>
                  <a:srgbClr val="267F99"/>
                </a:solidFill>
              </a:rPr>
              <a:t>ControllerBase</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err="1">
                <a:solidFill>
                  <a:srgbClr val="0000FF"/>
                </a:solidFill>
              </a:rPr>
              <a:t>readonly</a:t>
            </a:r>
            <a:r>
              <a:rPr lang="en-US" sz="1800" dirty="0">
                <a:solidFill>
                  <a:srgbClr val="000000"/>
                </a:solidFill>
              </a:rPr>
              <a:t> </a:t>
            </a:r>
            <a:r>
              <a:rPr lang="en-US" sz="1800" dirty="0" err="1">
                <a:solidFill>
                  <a:srgbClr val="267F99"/>
                </a:solidFill>
              </a:rPr>
              <a:t>TodoContext</a:t>
            </a:r>
            <a:r>
              <a:rPr lang="en-US" sz="1800" dirty="0">
                <a:solidFill>
                  <a:srgbClr val="000000"/>
                </a:solidFill>
              </a:rPr>
              <a:t> </a:t>
            </a:r>
            <a:r>
              <a:rPr lang="en-US" sz="1800" dirty="0">
                <a:solidFill>
                  <a:srgbClr val="001080"/>
                </a:solidFill>
              </a:rPr>
              <a:t>_context</a:t>
            </a:r>
            <a:r>
              <a:rPr lang="en-US" sz="1800" dirty="0">
                <a:solidFill>
                  <a:srgbClr val="000000"/>
                </a:solidFill>
              </a:rPr>
              <a:t>;</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70748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9A2D0-F433-4ACB-9C19-CD82118CF6E2}"/>
              </a:ext>
            </a:extLst>
          </p:cNvPr>
          <p:cNvSpPr>
            <a:spLocks noGrp="1"/>
          </p:cNvSpPr>
          <p:nvPr>
            <p:ph type="title"/>
          </p:nvPr>
        </p:nvSpPr>
        <p:spPr/>
        <p:txBody>
          <a:bodyPr/>
          <a:lstStyle/>
          <a:p>
            <a:r>
              <a:rPr lang="en-US" dirty="0"/>
              <a:t>Lesson 01: Azure API Apps</a:t>
            </a:r>
          </a:p>
        </p:txBody>
      </p:sp>
    </p:spTree>
    <p:extLst>
      <p:ext uri="{BB962C8B-B14F-4D97-AF65-F5344CB8AC3E}">
        <p14:creationId xmlns:p14="http://schemas.microsoft.com/office/powerpoint/2010/main" val="12867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CAFD-B374-4413-971A-191BB7A15F42}"/>
              </a:ext>
            </a:extLst>
          </p:cNvPr>
          <p:cNvSpPr>
            <a:spLocks noGrp="1"/>
          </p:cNvSpPr>
          <p:nvPr>
            <p:ph type="title"/>
          </p:nvPr>
        </p:nvSpPr>
        <p:spPr/>
        <p:txBody>
          <a:bodyPr/>
          <a:lstStyle/>
          <a:p>
            <a:r>
              <a:rPr lang="en-US" dirty="0"/>
              <a:t>Response descriptions - attributes</a:t>
            </a:r>
          </a:p>
        </p:txBody>
      </p:sp>
      <p:sp>
        <p:nvSpPr>
          <p:cNvPr id="4" name="Text Placeholder 3">
            <a:extLst>
              <a:ext uri="{FF2B5EF4-FFF2-40B4-BE49-F238E27FC236}">
                <a16:creationId xmlns:a16="http://schemas.microsoft.com/office/drawing/2014/main" id="{F11E5EBB-7A17-4011-87BA-A3CBBF2BC627}"/>
              </a:ext>
            </a:extLst>
          </p:cNvPr>
          <p:cNvSpPr>
            <a:spLocks noGrp="1"/>
          </p:cNvSpPr>
          <p:nvPr>
            <p:ph type="body" sz="quarter" idx="10"/>
          </p:nvPr>
        </p:nvSpPr>
        <p:spPr>
          <a:xfrm>
            <a:off x="588263" y="1436688"/>
            <a:ext cx="11018520" cy="3213187"/>
          </a:xfrm>
        </p:spPr>
        <p:txBody>
          <a:bodyPr/>
          <a:lstStyle/>
          <a:p>
            <a:r>
              <a:rPr lang="en-US" sz="1800" dirty="0">
                <a:solidFill>
                  <a:srgbClr val="000000"/>
                </a:solidFill>
              </a:rPr>
              <a:t>[</a:t>
            </a:r>
            <a:r>
              <a:rPr lang="en-US" sz="1800" dirty="0" err="1">
                <a:solidFill>
                  <a:srgbClr val="267F99"/>
                </a:solidFill>
              </a:rPr>
              <a:t>HttpPost</a:t>
            </a:r>
            <a:r>
              <a:rPr lang="en-US" sz="1800" dirty="0">
                <a:solidFill>
                  <a:srgbClr val="000000"/>
                </a:solidFill>
              </a:rPr>
              <a:t>]</a:t>
            </a:r>
          </a:p>
          <a:p>
            <a:r>
              <a:rPr lang="en-US" sz="1800" dirty="0">
                <a:solidFill>
                  <a:srgbClr val="000000"/>
                </a:solidFill>
              </a:rPr>
              <a:t>[</a:t>
            </a:r>
            <a:r>
              <a:rPr lang="en-US" sz="1800" dirty="0" err="1">
                <a:solidFill>
                  <a:srgbClr val="267F99"/>
                </a:solidFill>
              </a:rPr>
              <a:t>ProducesResponseType</a:t>
            </a:r>
            <a:r>
              <a:rPr lang="en-US" sz="1800" dirty="0">
                <a:solidFill>
                  <a:srgbClr val="000000"/>
                </a:solidFill>
              </a:rPr>
              <a:t>(</a:t>
            </a:r>
            <a:r>
              <a:rPr lang="en-US" sz="1800" dirty="0">
                <a:solidFill>
                  <a:srgbClr val="09885A"/>
                </a:solidFill>
              </a:rPr>
              <a:t>201</a:t>
            </a:r>
            <a:r>
              <a:rPr lang="en-US" sz="1800" dirty="0">
                <a:solidFill>
                  <a:srgbClr val="000000"/>
                </a:solidFill>
              </a:rPr>
              <a:t>)]</a:t>
            </a:r>
          </a:p>
          <a:p>
            <a:r>
              <a:rPr lang="en-US" sz="1800" dirty="0">
                <a:solidFill>
                  <a:srgbClr val="000000"/>
                </a:solidFill>
              </a:rPr>
              <a:t>[</a:t>
            </a:r>
            <a:r>
              <a:rPr lang="en-US" sz="1800" dirty="0" err="1">
                <a:solidFill>
                  <a:srgbClr val="267F99"/>
                </a:solidFill>
              </a:rPr>
              <a:t>ProducesResponseType</a:t>
            </a:r>
            <a:r>
              <a:rPr lang="en-US" sz="1800" dirty="0">
                <a:solidFill>
                  <a:srgbClr val="000000"/>
                </a:solidFill>
              </a:rPr>
              <a:t>(</a:t>
            </a:r>
            <a:r>
              <a:rPr lang="en-US" sz="1800" dirty="0">
                <a:solidFill>
                  <a:srgbClr val="09885A"/>
                </a:solidFill>
              </a:rPr>
              <a:t>400</a:t>
            </a:r>
            <a:r>
              <a:rPr lang="en-US" sz="1800" dirty="0">
                <a:solidFill>
                  <a:srgbClr val="000000"/>
                </a:solidFill>
              </a:rPr>
              <a:t>)]</a:t>
            </a:r>
          </a:p>
          <a:p>
            <a:r>
              <a:rPr lang="en-US" sz="1800" dirty="0">
                <a:solidFill>
                  <a:srgbClr val="0000FF"/>
                </a:solidFill>
              </a:rPr>
              <a:t>public</a:t>
            </a:r>
            <a:r>
              <a:rPr lang="en-US" sz="1800" dirty="0">
                <a:solidFill>
                  <a:srgbClr val="000000"/>
                </a:solidFill>
              </a:rPr>
              <a:t> </a:t>
            </a:r>
            <a:r>
              <a:rPr lang="en-US" sz="1800" dirty="0" err="1">
                <a:solidFill>
                  <a:srgbClr val="267F99"/>
                </a:solidFill>
              </a:rPr>
              <a:t>ActionResult</a:t>
            </a:r>
            <a:r>
              <a:rPr lang="en-US" sz="1800" dirty="0">
                <a:solidFill>
                  <a:srgbClr val="000000"/>
                </a:solidFill>
              </a:rPr>
              <a:t>&lt;</a:t>
            </a:r>
            <a:r>
              <a:rPr lang="en-US" sz="1800" dirty="0" err="1">
                <a:solidFill>
                  <a:srgbClr val="267F99"/>
                </a:solidFill>
              </a:rPr>
              <a:t>TodoItem</a:t>
            </a:r>
            <a:r>
              <a:rPr lang="en-US" sz="1800" dirty="0">
                <a:solidFill>
                  <a:srgbClr val="000000"/>
                </a:solidFill>
              </a:rPr>
              <a:t>&gt; </a:t>
            </a:r>
            <a:r>
              <a:rPr lang="en-US" sz="1800" dirty="0">
                <a:solidFill>
                  <a:srgbClr val="795E26"/>
                </a:solidFill>
              </a:rPr>
              <a:t>Create</a:t>
            </a:r>
            <a:r>
              <a:rPr lang="en-US" sz="1800" dirty="0">
                <a:solidFill>
                  <a:srgbClr val="000000"/>
                </a:solidFill>
              </a:rPr>
              <a:t>(</a:t>
            </a:r>
            <a:r>
              <a:rPr lang="en-US" sz="1800" dirty="0" err="1">
                <a:solidFill>
                  <a:srgbClr val="267F99"/>
                </a:solidFill>
              </a:rPr>
              <a:t>TodoItem</a:t>
            </a:r>
            <a:r>
              <a:rPr lang="en-US" sz="1800" dirty="0">
                <a:solidFill>
                  <a:srgbClr val="000000"/>
                </a:solidFill>
              </a:rPr>
              <a:t> </a:t>
            </a:r>
            <a:r>
              <a:rPr lang="en-US" sz="1800" dirty="0">
                <a:solidFill>
                  <a:srgbClr val="001080"/>
                </a:solidFill>
              </a:rPr>
              <a:t>item</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1080"/>
                </a:solidFill>
              </a:rPr>
              <a:t>_</a:t>
            </a:r>
            <a:r>
              <a:rPr lang="en-US" sz="1800" dirty="0" err="1">
                <a:solidFill>
                  <a:srgbClr val="001080"/>
                </a:solidFill>
              </a:rPr>
              <a:t>context</a:t>
            </a:r>
            <a:r>
              <a:rPr lang="en-US" sz="1800" dirty="0" err="1">
                <a:solidFill>
                  <a:srgbClr val="000000"/>
                </a:solidFill>
              </a:rPr>
              <a:t>.</a:t>
            </a:r>
            <a:r>
              <a:rPr lang="en-US" sz="1800" dirty="0" err="1">
                <a:solidFill>
                  <a:srgbClr val="001080"/>
                </a:solidFill>
              </a:rPr>
              <a:t>TodoItems</a:t>
            </a:r>
            <a:r>
              <a:rPr lang="en-US" sz="1800" dirty="0" err="1">
                <a:solidFill>
                  <a:srgbClr val="000000"/>
                </a:solidFill>
              </a:rPr>
              <a:t>.</a:t>
            </a:r>
            <a:r>
              <a:rPr lang="en-US" sz="1800" dirty="0" err="1">
                <a:solidFill>
                  <a:srgbClr val="795E26"/>
                </a:solidFill>
              </a:rPr>
              <a:t>Add</a:t>
            </a:r>
            <a:r>
              <a:rPr lang="en-US" sz="1800" dirty="0">
                <a:solidFill>
                  <a:srgbClr val="000000"/>
                </a:solidFill>
              </a:rPr>
              <a:t>(</a:t>
            </a:r>
            <a:r>
              <a:rPr lang="en-US" sz="1800" dirty="0">
                <a:solidFill>
                  <a:srgbClr val="001080"/>
                </a:solidFill>
              </a:rPr>
              <a:t>item</a:t>
            </a:r>
            <a:r>
              <a:rPr lang="en-US" sz="1800" dirty="0">
                <a:solidFill>
                  <a:srgbClr val="000000"/>
                </a:solidFill>
              </a:rPr>
              <a:t>);</a:t>
            </a:r>
          </a:p>
          <a:p>
            <a:r>
              <a:rPr lang="en-US" sz="1800" dirty="0">
                <a:solidFill>
                  <a:srgbClr val="000000"/>
                </a:solidFill>
              </a:rPr>
              <a:t>    </a:t>
            </a:r>
            <a:r>
              <a:rPr lang="en-US" sz="1800" dirty="0">
                <a:solidFill>
                  <a:srgbClr val="001080"/>
                </a:solidFill>
              </a:rPr>
              <a:t>_</a:t>
            </a:r>
            <a:r>
              <a:rPr lang="en-US" sz="1800" dirty="0" err="1">
                <a:solidFill>
                  <a:srgbClr val="001080"/>
                </a:solidFill>
              </a:rPr>
              <a:t>context</a:t>
            </a:r>
            <a:r>
              <a:rPr lang="en-US" sz="1800" dirty="0" err="1">
                <a:solidFill>
                  <a:srgbClr val="000000"/>
                </a:solidFill>
              </a:rPr>
              <a:t>.</a:t>
            </a:r>
            <a:r>
              <a:rPr lang="en-US" sz="1800" dirty="0" err="1">
                <a:solidFill>
                  <a:srgbClr val="795E26"/>
                </a:solidFill>
              </a:rPr>
              <a:t>SaveChanges</a:t>
            </a:r>
            <a:r>
              <a:rPr lang="en-US" sz="1800" dirty="0">
                <a:solidFill>
                  <a:srgbClr val="000000"/>
                </a:solidFill>
              </a:rPr>
              <a:t>();</a:t>
            </a:r>
          </a:p>
          <a:p>
            <a:br>
              <a:rPr lang="en-US" sz="1800" dirty="0">
                <a:solidFill>
                  <a:srgbClr val="000000"/>
                </a:solidFill>
              </a:rPr>
            </a:br>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err="1">
                <a:solidFill>
                  <a:srgbClr val="795E26"/>
                </a:solidFill>
              </a:rPr>
              <a:t>CreatedAtRoute</a:t>
            </a:r>
            <a:r>
              <a:rPr lang="en-US" sz="1800" dirty="0">
                <a:solidFill>
                  <a:srgbClr val="000000"/>
                </a:solidFill>
              </a:rPr>
              <a:t>(</a:t>
            </a:r>
            <a:r>
              <a:rPr lang="en-US" sz="1800" dirty="0">
                <a:solidFill>
                  <a:srgbClr val="A31515"/>
                </a:solidFill>
              </a:rPr>
              <a:t>"</a:t>
            </a:r>
            <a:r>
              <a:rPr lang="en-US" sz="1800" dirty="0" err="1">
                <a:solidFill>
                  <a:srgbClr val="A31515"/>
                </a:solidFill>
              </a:rPr>
              <a:t>GetTodo</a:t>
            </a:r>
            <a:r>
              <a:rPr lang="en-US" sz="1800" dirty="0">
                <a:solidFill>
                  <a:srgbClr val="A31515"/>
                </a:solidFill>
              </a:rPr>
              <a:t>"</a:t>
            </a:r>
            <a:r>
              <a:rPr lang="en-US" sz="1800" dirty="0">
                <a:solidFill>
                  <a:srgbClr val="000000"/>
                </a:solidFill>
              </a:rPr>
              <a:t>, </a:t>
            </a:r>
            <a:r>
              <a:rPr lang="en-US" sz="1800" dirty="0">
                <a:solidFill>
                  <a:srgbClr val="0000FF"/>
                </a:solidFill>
              </a:rPr>
              <a:t>new</a:t>
            </a:r>
            <a:r>
              <a:rPr lang="en-US" sz="1800" dirty="0">
                <a:solidFill>
                  <a:srgbClr val="000000"/>
                </a:solidFill>
              </a:rPr>
              <a:t> { </a:t>
            </a:r>
            <a:r>
              <a:rPr lang="en-US" sz="1800" dirty="0">
                <a:solidFill>
                  <a:srgbClr val="001080"/>
                </a:solidFill>
              </a:rPr>
              <a:t>id</a:t>
            </a:r>
            <a:r>
              <a:rPr lang="en-US" sz="1800" dirty="0">
                <a:solidFill>
                  <a:srgbClr val="000000"/>
                </a:solidFill>
              </a:rPr>
              <a:t> = </a:t>
            </a:r>
            <a:r>
              <a:rPr lang="en-US" sz="1800" dirty="0" err="1">
                <a:solidFill>
                  <a:srgbClr val="001080"/>
                </a:solidFill>
              </a:rPr>
              <a:t>item</a:t>
            </a:r>
            <a:r>
              <a:rPr lang="en-US" sz="1800" dirty="0" err="1">
                <a:solidFill>
                  <a:srgbClr val="000000"/>
                </a:solidFill>
              </a:rPr>
              <a:t>.</a:t>
            </a:r>
            <a:r>
              <a:rPr lang="en-US" sz="1800" dirty="0" err="1">
                <a:solidFill>
                  <a:srgbClr val="001080"/>
                </a:solidFill>
              </a:rPr>
              <a:t>Id</a:t>
            </a:r>
            <a:r>
              <a:rPr lang="en-US" sz="1800" dirty="0">
                <a:solidFill>
                  <a:srgbClr val="000000"/>
                </a:solidFill>
              </a:rPr>
              <a:t> }, </a:t>
            </a:r>
            <a:r>
              <a:rPr lang="en-US" sz="1800" dirty="0">
                <a:solidFill>
                  <a:srgbClr val="001080"/>
                </a:solidFill>
              </a:rPr>
              <a:t>item</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26201392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CAFD-B374-4413-971A-191BB7A15F42}"/>
              </a:ext>
            </a:extLst>
          </p:cNvPr>
          <p:cNvSpPr>
            <a:spLocks noGrp="1"/>
          </p:cNvSpPr>
          <p:nvPr>
            <p:ph type="title"/>
          </p:nvPr>
        </p:nvSpPr>
        <p:spPr/>
        <p:txBody>
          <a:bodyPr/>
          <a:lstStyle/>
          <a:p>
            <a:r>
              <a:rPr lang="en-US" dirty="0"/>
              <a:t>Response descriptions – XML comments</a:t>
            </a:r>
          </a:p>
        </p:txBody>
      </p:sp>
      <p:sp>
        <p:nvSpPr>
          <p:cNvPr id="4" name="Text Placeholder 3">
            <a:extLst>
              <a:ext uri="{FF2B5EF4-FFF2-40B4-BE49-F238E27FC236}">
                <a16:creationId xmlns:a16="http://schemas.microsoft.com/office/drawing/2014/main" id="{F11E5EBB-7A17-4011-87BA-A3CBBF2BC627}"/>
              </a:ext>
            </a:extLst>
          </p:cNvPr>
          <p:cNvSpPr>
            <a:spLocks noGrp="1"/>
          </p:cNvSpPr>
          <p:nvPr>
            <p:ph type="body" sz="quarter" idx="10"/>
          </p:nvPr>
        </p:nvSpPr>
        <p:spPr>
          <a:xfrm>
            <a:off x="588263" y="1436688"/>
            <a:ext cx="11018520" cy="4762842"/>
          </a:xfrm>
        </p:spPr>
        <p:txBody>
          <a:bodyPr/>
          <a:lstStyle/>
          <a:p>
            <a:pPr>
              <a:spcBef>
                <a:spcPts val="300"/>
              </a:spcBef>
            </a:pPr>
            <a:r>
              <a:rPr lang="en-US" sz="1700" dirty="0">
                <a:solidFill>
                  <a:srgbClr val="008000"/>
                </a:solidFill>
              </a:rPr>
              <a:t>/// </a:t>
            </a:r>
            <a:r>
              <a:rPr lang="en-US" sz="1700" dirty="0">
                <a:solidFill>
                  <a:srgbClr val="800000"/>
                </a:solidFill>
              </a:rPr>
              <a:t>&lt;summary&gt;</a:t>
            </a:r>
            <a:r>
              <a:rPr lang="en-US" sz="1700" dirty="0">
                <a:solidFill>
                  <a:srgbClr val="008000"/>
                </a:solidFill>
              </a:rPr>
              <a:t>Creates a </a:t>
            </a:r>
            <a:r>
              <a:rPr lang="en-US" sz="1700" dirty="0" err="1">
                <a:solidFill>
                  <a:srgbClr val="008000"/>
                </a:solidFill>
              </a:rPr>
              <a:t>TodoItem</a:t>
            </a:r>
            <a:r>
              <a:rPr lang="en-US" sz="1700" dirty="0">
                <a:solidFill>
                  <a:srgbClr val="008000"/>
                </a:solidFill>
              </a:rPr>
              <a:t>.</a:t>
            </a:r>
            <a:r>
              <a:rPr lang="en-US" sz="1700" dirty="0">
                <a:solidFill>
                  <a:srgbClr val="800000"/>
                </a:solidFill>
              </a:rPr>
              <a:t>&lt;/summary&gt;</a:t>
            </a:r>
            <a:endParaRPr lang="en-US" sz="1700" dirty="0">
              <a:solidFill>
                <a:srgbClr val="000000"/>
              </a:solidFill>
            </a:endParaRPr>
          </a:p>
          <a:p>
            <a:pPr>
              <a:spcBef>
                <a:spcPts val="300"/>
              </a:spcBef>
            </a:pPr>
            <a:r>
              <a:rPr lang="en-US" sz="1700" dirty="0">
                <a:solidFill>
                  <a:srgbClr val="008000"/>
                </a:solidFill>
              </a:rPr>
              <a:t>/// </a:t>
            </a:r>
            <a:r>
              <a:rPr lang="en-US" sz="1700" dirty="0">
                <a:solidFill>
                  <a:srgbClr val="800000"/>
                </a:solidFill>
              </a:rPr>
              <a:t>&lt;remarks&gt;</a:t>
            </a:r>
            <a:endParaRPr lang="en-US" sz="1700" dirty="0">
              <a:solidFill>
                <a:srgbClr val="000000"/>
              </a:solidFill>
            </a:endParaRPr>
          </a:p>
          <a:p>
            <a:pPr>
              <a:spcBef>
                <a:spcPts val="300"/>
              </a:spcBef>
            </a:pPr>
            <a:r>
              <a:rPr lang="en-US" sz="1700" dirty="0">
                <a:solidFill>
                  <a:srgbClr val="008000"/>
                </a:solidFill>
              </a:rPr>
              <a:t>/// Sample request:</a:t>
            </a:r>
            <a:endParaRPr lang="en-US" sz="1700" dirty="0">
              <a:solidFill>
                <a:srgbClr val="000000"/>
              </a:solidFill>
            </a:endParaRPr>
          </a:p>
          <a:p>
            <a:pPr>
              <a:spcBef>
                <a:spcPts val="300"/>
              </a:spcBef>
            </a:pPr>
            <a:r>
              <a:rPr lang="en-US" sz="1700" dirty="0">
                <a:solidFill>
                  <a:srgbClr val="008000"/>
                </a:solidFill>
              </a:rPr>
              <a:t>///</a:t>
            </a:r>
            <a:endParaRPr lang="en-US" sz="1700" dirty="0">
              <a:solidFill>
                <a:srgbClr val="000000"/>
              </a:solidFill>
            </a:endParaRPr>
          </a:p>
          <a:p>
            <a:pPr>
              <a:spcBef>
                <a:spcPts val="300"/>
              </a:spcBef>
            </a:pPr>
            <a:r>
              <a:rPr lang="en-US" sz="1700" dirty="0">
                <a:solidFill>
                  <a:srgbClr val="008000"/>
                </a:solidFill>
              </a:rPr>
              <a:t>///     POST /</a:t>
            </a:r>
            <a:r>
              <a:rPr lang="en-US" sz="1700" dirty="0" err="1">
                <a:solidFill>
                  <a:srgbClr val="008000"/>
                </a:solidFill>
              </a:rPr>
              <a:t>Todo</a:t>
            </a:r>
            <a:endParaRPr lang="en-US" sz="1700" dirty="0">
              <a:solidFill>
                <a:srgbClr val="000000"/>
              </a:solidFill>
            </a:endParaRPr>
          </a:p>
          <a:p>
            <a:pPr>
              <a:spcBef>
                <a:spcPts val="300"/>
              </a:spcBef>
            </a:pPr>
            <a:r>
              <a:rPr lang="en-US" sz="1700" dirty="0">
                <a:solidFill>
                  <a:srgbClr val="008000"/>
                </a:solidFill>
              </a:rPr>
              <a:t>///     {</a:t>
            </a:r>
            <a:endParaRPr lang="en-US" sz="1700" dirty="0">
              <a:solidFill>
                <a:srgbClr val="000000"/>
              </a:solidFill>
            </a:endParaRPr>
          </a:p>
          <a:p>
            <a:pPr>
              <a:spcBef>
                <a:spcPts val="300"/>
              </a:spcBef>
            </a:pPr>
            <a:r>
              <a:rPr lang="en-US" sz="1700" dirty="0">
                <a:solidFill>
                  <a:srgbClr val="008000"/>
                </a:solidFill>
              </a:rPr>
              <a:t>///         "id": 1,</a:t>
            </a:r>
            <a:endParaRPr lang="en-US" sz="1700" dirty="0">
              <a:solidFill>
                <a:srgbClr val="000000"/>
              </a:solidFill>
            </a:endParaRPr>
          </a:p>
          <a:p>
            <a:pPr>
              <a:spcBef>
                <a:spcPts val="300"/>
              </a:spcBef>
            </a:pPr>
            <a:r>
              <a:rPr lang="en-US" sz="1700" dirty="0">
                <a:solidFill>
                  <a:srgbClr val="008000"/>
                </a:solidFill>
              </a:rPr>
              <a:t>///         "name": "Item1",</a:t>
            </a:r>
            <a:endParaRPr lang="en-US" sz="1700" dirty="0">
              <a:solidFill>
                <a:srgbClr val="000000"/>
              </a:solidFill>
            </a:endParaRPr>
          </a:p>
          <a:p>
            <a:pPr>
              <a:spcBef>
                <a:spcPts val="300"/>
              </a:spcBef>
            </a:pPr>
            <a:r>
              <a:rPr lang="en-US" sz="1700" dirty="0">
                <a:solidFill>
                  <a:srgbClr val="008000"/>
                </a:solidFill>
              </a:rPr>
              <a:t>///         "</a:t>
            </a:r>
            <a:r>
              <a:rPr lang="en-US" sz="1700" dirty="0" err="1">
                <a:solidFill>
                  <a:srgbClr val="008000"/>
                </a:solidFill>
              </a:rPr>
              <a:t>isComplete</a:t>
            </a:r>
            <a:r>
              <a:rPr lang="en-US" sz="1700" dirty="0">
                <a:solidFill>
                  <a:srgbClr val="008000"/>
                </a:solidFill>
              </a:rPr>
              <a:t>": true</a:t>
            </a:r>
            <a:endParaRPr lang="en-US" sz="1700" dirty="0">
              <a:solidFill>
                <a:srgbClr val="000000"/>
              </a:solidFill>
            </a:endParaRPr>
          </a:p>
          <a:p>
            <a:pPr>
              <a:spcBef>
                <a:spcPts val="300"/>
              </a:spcBef>
            </a:pPr>
            <a:r>
              <a:rPr lang="en-US" sz="1700" dirty="0">
                <a:solidFill>
                  <a:srgbClr val="008000"/>
                </a:solidFill>
              </a:rPr>
              <a:t>///     }</a:t>
            </a:r>
            <a:endParaRPr lang="en-US" sz="1700" dirty="0">
              <a:solidFill>
                <a:srgbClr val="000000"/>
              </a:solidFill>
            </a:endParaRPr>
          </a:p>
          <a:p>
            <a:pPr>
              <a:spcBef>
                <a:spcPts val="300"/>
              </a:spcBef>
            </a:pPr>
            <a:r>
              <a:rPr lang="en-US" sz="1700" dirty="0">
                <a:solidFill>
                  <a:srgbClr val="008000"/>
                </a:solidFill>
              </a:rPr>
              <a:t>///</a:t>
            </a:r>
            <a:endParaRPr lang="en-US" sz="1700" dirty="0">
              <a:solidFill>
                <a:srgbClr val="000000"/>
              </a:solidFill>
            </a:endParaRPr>
          </a:p>
          <a:p>
            <a:pPr>
              <a:spcBef>
                <a:spcPts val="300"/>
              </a:spcBef>
            </a:pPr>
            <a:r>
              <a:rPr lang="en-US" sz="1700" dirty="0">
                <a:solidFill>
                  <a:srgbClr val="008000"/>
                </a:solidFill>
              </a:rPr>
              <a:t>/// </a:t>
            </a:r>
            <a:r>
              <a:rPr lang="en-US" sz="1700" dirty="0">
                <a:solidFill>
                  <a:srgbClr val="800000"/>
                </a:solidFill>
              </a:rPr>
              <a:t>&lt;/remarks&gt;</a:t>
            </a:r>
            <a:endParaRPr lang="en-US" sz="1700" dirty="0">
              <a:solidFill>
                <a:srgbClr val="000000"/>
              </a:solidFill>
            </a:endParaRPr>
          </a:p>
          <a:p>
            <a:pPr>
              <a:spcBef>
                <a:spcPts val="300"/>
              </a:spcBef>
            </a:pPr>
            <a:r>
              <a:rPr lang="en-US" sz="1700" dirty="0">
                <a:solidFill>
                  <a:srgbClr val="008000"/>
                </a:solidFill>
              </a:rPr>
              <a:t>/// </a:t>
            </a:r>
            <a:r>
              <a:rPr lang="en-US" sz="1700" dirty="0">
                <a:solidFill>
                  <a:srgbClr val="800000"/>
                </a:solidFill>
              </a:rPr>
              <a:t>&lt;param</a:t>
            </a:r>
            <a:r>
              <a:rPr lang="en-US" sz="1700" dirty="0">
                <a:solidFill>
                  <a:srgbClr val="008000"/>
                </a:solidFill>
              </a:rPr>
              <a:t> </a:t>
            </a:r>
            <a:r>
              <a:rPr lang="en-US" sz="1700" dirty="0">
                <a:solidFill>
                  <a:srgbClr val="FF0000"/>
                </a:solidFill>
              </a:rPr>
              <a:t>name</a:t>
            </a:r>
            <a:r>
              <a:rPr lang="en-US" sz="1700" dirty="0">
                <a:solidFill>
                  <a:srgbClr val="008000"/>
                </a:solidFill>
              </a:rPr>
              <a:t>=</a:t>
            </a:r>
            <a:r>
              <a:rPr lang="en-US" sz="1700" dirty="0">
                <a:solidFill>
                  <a:srgbClr val="A31515"/>
                </a:solidFill>
              </a:rPr>
              <a:t>"item"</a:t>
            </a:r>
            <a:r>
              <a:rPr lang="en-US" sz="1700" dirty="0">
                <a:solidFill>
                  <a:srgbClr val="800000"/>
                </a:solidFill>
              </a:rPr>
              <a:t>&gt;&lt;/param&gt;</a:t>
            </a:r>
            <a:endParaRPr lang="en-US" sz="1700" dirty="0">
              <a:solidFill>
                <a:srgbClr val="000000"/>
              </a:solidFill>
            </a:endParaRPr>
          </a:p>
          <a:p>
            <a:pPr>
              <a:spcBef>
                <a:spcPts val="300"/>
              </a:spcBef>
            </a:pPr>
            <a:r>
              <a:rPr lang="en-US" sz="1700" dirty="0">
                <a:solidFill>
                  <a:srgbClr val="008000"/>
                </a:solidFill>
              </a:rPr>
              <a:t>/// </a:t>
            </a:r>
            <a:r>
              <a:rPr lang="en-US" sz="1700" dirty="0">
                <a:solidFill>
                  <a:srgbClr val="800000"/>
                </a:solidFill>
              </a:rPr>
              <a:t>&lt;returns&gt;</a:t>
            </a:r>
            <a:r>
              <a:rPr lang="en-US" sz="1700" dirty="0">
                <a:solidFill>
                  <a:srgbClr val="008000"/>
                </a:solidFill>
              </a:rPr>
              <a:t>A newly created </a:t>
            </a:r>
            <a:r>
              <a:rPr lang="en-US" sz="1700" dirty="0" err="1">
                <a:solidFill>
                  <a:srgbClr val="008000"/>
                </a:solidFill>
              </a:rPr>
              <a:t>TodoItem</a:t>
            </a:r>
            <a:r>
              <a:rPr lang="en-US" sz="1700" dirty="0">
                <a:solidFill>
                  <a:srgbClr val="800000"/>
                </a:solidFill>
              </a:rPr>
              <a:t>&lt;/returns&gt;</a:t>
            </a:r>
            <a:endParaRPr lang="en-US" sz="1700" dirty="0">
              <a:solidFill>
                <a:srgbClr val="000000"/>
              </a:solidFill>
            </a:endParaRPr>
          </a:p>
          <a:p>
            <a:pPr>
              <a:spcBef>
                <a:spcPts val="300"/>
              </a:spcBef>
            </a:pPr>
            <a:r>
              <a:rPr lang="en-US" sz="1700" dirty="0">
                <a:solidFill>
                  <a:srgbClr val="008000"/>
                </a:solidFill>
              </a:rPr>
              <a:t>/// </a:t>
            </a:r>
            <a:r>
              <a:rPr lang="en-US" sz="1700" dirty="0">
                <a:solidFill>
                  <a:srgbClr val="800000"/>
                </a:solidFill>
              </a:rPr>
              <a:t>&lt;response</a:t>
            </a:r>
            <a:r>
              <a:rPr lang="en-US" sz="1700" dirty="0">
                <a:solidFill>
                  <a:srgbClr val="008000"/>
                </a:solidFill>
              </a:rPr>
              <a:t> </a:t>
            </a:r>
            <a:r>
              <a:rPr lang="en-US" sz="1700" dirty="0">
                <a:solidFill>
                  <a:srgbClr val="FF0000"/>
                </a:solidFill>
              </a:rPr>
              <a:t>code</a:t>
            </a:r>
            <a:r>
              <a:rPr lang="en-US" sz="1700" dirty="0">
                <a:solidFill>
                  <a:srgbClr val="008000"/>
                </a:solidFill>
              </a:rPr>
              <a:t>=</a:t>
            </a:r>
            <a:r>
              <a:rPr lang="en-US" sz="1700" dirty="0">
                <a:solidFill>
                  <a:srgbClr val="A31515"/>
                </a:solidFill>
              </a:rPr>
              <a:t>"201"</a:t>
            </a:r>
            <a:r>
              <a:rPr lang="en-US" sz="1700" dirty="0">
                <a:solidFill>
                  <a:srgbClr val="800000"/>
                </a:solidFill>
              </a:rPr>
              <a:t>&gt;</a:t>
            </a:r>
            <a:r>
              <a:rPr lang="en-US" sz="1700" dirty="0">
                <a:solidFill>
                  <a:srgbClr val="008000"/>
                </a:solidFill>
              </a:rPr>
              <a:t>Returns the newly created item</a:t>
            </a:r>
            <a:r>
              <a:rPr lang="en-US" sz="1700" dirty="0">
                <a:solidFill>
                  <a:srgbClr val="800000"/>
                </a:solidFill>
              </a:rPr>
              <a:t>&lt;/response&gt;</a:t>
            </a:r>
            <a:endParaRPr lang="en-US" sz="1700" dirty="0">
              <a:solidFill>
                <a:srgbClr val="000000"/>
              </a:solidFill>
            </a:endParaRPr>
          </a:p>
          <a:p>
            <a:pPr>
              <a:spcBef>
                <a:spcPts val="300"/>
              </a:spcBef>
            </a:pPr>
            <a:r>
              <a:rPr lang="en-US" sz="1700" dirty="0">
                <a:solidFill>
                  <a:srgbClr val="008000"/>
                </a:solidFill>
              </a:rPr>
              <a:t>/// </a:t>
            </a:r>
            <a:r>
              <a:rPr lang="en-US" sz="1700" dirty="0">
                <a:solidFill>
                  <a:srgbClr val="800000"/>
                </a:solidFill>
              </a:rPr>
              <a:t>&lt;response</a:t>
            </a:r>
            <a:r>
              <a:rPr lang="en-US" sz="1700" dirty="0">
                <a:solidFill>
                  <a:srgbClr val="008000"/>
                </a:solidFill>
              </a:rPr>
              <a:t> </a:t>
            </a:r>
            <a:r>
              <a:rPr lang="en-US" sz="1700" dirty="0">
                <a:solidFill>
                  <a:srgbClr val="FF0000"/>
                </a:solidFill>
              </a:rPr>
              <a:t>code</a:t>
            </a:r>
            <a:r>
              <a:rPr lang="en-US" sz="1700" dirty="0">
                <a:solidFill>
                  <a:srgbClr val="008000"/>
                </a:solidFill>
              </a:rPr>
              <a:t>=</a:t>
            </a:r>
            <a:r>
              <a:rPr lang="en-US" sz="1700" dirty="0">
                <a:solidFill>
                  <a:srgbClr val="A31515"/>
                </a:solidFill>
              </a:rPr>
              <a:t>"400"</a:t>
            </a:r>
            <a:r>
              <a:rPr lang="en-US" sz="1700" dirty="0">
                <a:solidFill>
                  <a:srgbClr val="800000"/>
                </a:solidFill>
              </a:rPr>
              <a:t>&gt;</a:t>
            </a:r>
            <a:r>
              <a:rPr lang="en-US" sz="1700" dirty="0">
                <a:solidFill>
                  <a:srgbClr val="008000"/>
                </a:solidFill>
              </a:rPr>
              <a:t>If the item is null</a:t>
            </a:r>
            <a:r>
              <a:rPr lang="en-US" sz="1700" dirty="0">
                <a:solidFill>
                  <a:srgbClr val="800000"/>
                </a:solidFill>
              </a:rPr>
              <a:t>&lt;/response</a:t>
            </a:r>
            <a:endParaRPr lang="en-US" sz="1700" dirty="0">
              <a:solidFill>
                <a:srgbClr val="000000"/>
              </a:solidFill>
            </a:endParaRPr>
          </a:p>
        </p:txBody>
      </p:sp>
    </p:spTree>
    <p:extLst>
      <p:ext uri="{BB962C8B-B14F-4D97-AF65-F5344CB8AC3E}">
        <p14:creationId xmlns:p14="http://schemas.microsoft.com/office/powerpoint/2010/main" val="348011993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54F7-071A-4823-804D-B75630E6EFA3}"/>
              </a:ext>
            </a:extLst>
          </p:cNvPr>
          <p:cNvSpPr>
            <a:spLocks noGrp="1"/>
          </p:cNvSpPr>
          <p:nvPr>
            <p:ph type="title"/>
          </p:nvPr>
        </p:nvSpPr>
        <p:spPr/>
        <p:txBody>
          <a:bodyPr/>
          <a:lstStyle/>
          <a:p>
            <a:r>
              <a:rPr lang="en-US" dirty="0"/>
              <a:t>Swagger UI changes</a:t>
            </a:r>
          </a:p>
        </p:txBody>
      </p:sp>
      <p:pic>
        <p:nvPicPr>
          <p:cNvPr id="6" name="Picture 5" descr="The screenshot depicts the Swagger UI displaying the required parameters for an operation. The Swagger UI shows a box labeled Delete followed by the text /api/Todo/{id} Deletes a specific Todoitem. ">
            <a:extLst>
              <a:ext uri="{FF2B5EF4-FFF2-40B4-BE49-F238E27FC236}">
                <a16:creationId xmlns:a16="http://schemas.microsoft.com/office/drawing/2014/main" id="{7D8FEF14-BF72-4D14-847B-9E0639B8BDEE}"/>
              </a:ext>
            </a:extLst>
          </p:cNvPr>
          <p:cNvPicPr>
            <a:picLocks noChangeAspect="1"/>
          </p:cNvPicPr>
          <p:nvPr/>
        </p:nvPicPr>
        <p:blipFill>
          <a:blip r:embed="rId3"/>
          <a:stretch>
            <a:fillRect/>
          </a:stretch>
        </p:blipFill>
        <p:spPr>
          <a:xfrm>
            <a:off x="2514873" y="1254442"/>
            <a:ext cx="7162255" cy="5000629"/>
          </a:xfrm>
          <a:prstGeom prst="rect">
            <a:avLst/>
          </a:prstGeom>
        </p:spPr>
      </p:pic>
      <p:sp>
        <p:nvSpPr>
          <p:cNvPr id="3" name="Arrow: Left 2">
            <a:extLst>
              <a:ext uri="{FF2B5EF4-FFF2-40B4-BE49-F238E27FC236}">
                <a16:creationId xmlns:a16="http://schemas.microsoft.com/office/drawing/2014/main" id="{68B9452B-8F6F-4F61-9808-661DF6523017}"/>
              </a:ext>
              <a:ext uri="{C183D7F6-B498-43B3-948B-1728B52AA6E4}">
                <adec:decorative xmlns:adec="http://schemas.microsoft.com/office/drawing/2017/decorative" val="1"/>
              </a:ext>
            </a:extLst>
          </p:cNvPr>
          <p:cNvSpPr/>
          <p:nvPr/>
        </p:nvSpPr>
        <p:spPr bwMode="auto">
          <a:xfrm>
            <a:off x="6759575" y="1327150"/>
            <a:ext cx="1257300" cy="349250"/>
          </a:xfrm>
          <a:prstGeom prst="leftArrow">
            <a:avLst>
              <a:gd name="adj1" fmla="val 50000"/>
              <a:gd name="adj2" fmla="val 5000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21455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54F7-071A-4823-804D-B75630E6EFA3}"/>
              </a:ext>
            </a:extLst>
          </p:cNvPr>
          <p:cNvSpPr>
            <a:spLocks noGrp="1"/>
          </p:cNvSpPr>
          <p:nvPr>
            <p:ph type="title"/>
          </p:nvPr>
        </p:nvSpPr>
        <p:spPr/>
        <p:txBody>
          <a:bodyPr/>
          <a:lstStyle/>
          <a:p>
            <a:r>
              <a:rPr lang="en-US" dirty="0"/>
              <a:t>Swagger UI changes (continued)</a:t>
            </a:r>
          </a:p>
        </p:txBody>
      </p:sp>
      <p:pic>
        <p:nvPicPr>
          <p:cNvPr id="4" name="Picture 3" descr="Swagger UI showing response for an example operation. The response shows a &quot;Code&quot; column and a &quot;Description&quot; column.">
            <a:extLst>
              <a:ext uri="{FF2B5EF4-FFF2-40B4-BE49-F238E27FC236}">
                <a16:creationId xmlns:a16="http://schemas.microsoft.com/office/drawing/2014/main" id="{951DDD01-0961-4A54-8C1F-A2BBE235F648}"/>
              </a:ext>
            </a:extLst>
          </p:cNvPr>
          <p:cNvPicPr>
            <a:picLocks noChangeAspect="1"/>
          </p:cNvPicPr>
          <p:nvPr/>
        </p:nvPicPr>
        <p:blipFill>
          <a:blip r:embed="rId3"/>
          <a:stretch>
            <a:fillRect/>
          </a:stretch>
        </p:blipFill>
        <p:spPr>
          <a:xfrm>
            <a:off x="2104159" y="1490820"/>
            <a:ext cx="8493311" cy="4778218"/>
          </a:xfrm>
          <a:prstGeom prst="rect">
            <a:avLst/>
          </a:prstGeom>
        </p:spPr>
      </p:pic>
      <p:sp>
        <p:nvSpPr>
          <p:cNvPr id="3" name="Arrow: Right 2">
            <a:extLst>
              <a:ext uri="{FF2B5EF4-FFF2-40B4-BE49-F238E27FC236}">
                <a16:creationId xmlns:a16="http://schemas.microsoft.com/office/drawing/2014/main" id="{26B7B324-C24F-4548-872F-68D26557AA7C}"/>
              </a:ext>
              <a:ext uri="{C183D7F6-B498-43B3-948B-1728B52AA6E4}">
                <adec:decorative xmlns:adec="http://schemas.microsoft.com/office/drawing/2017/decorative" val="1"/>
              </a:ext>
            </a:extLst>
          </p:cNvPr>
          <p:cNvSpPr/>
          <p:nvPr/>
        </p:nvSpPr>
        <p:spPr bwMode="auto">
          <a:xfrm>
            <a:off x="1263316" y="3031672"/>
            <a:ext cx="1074009" cy="415746"/>
          </a:xfrm>
          <a:prstGeom prst="rightArrow">
            <a:avLst/>
          </a:prstGeom>
          <a:solidFill>
            <a:srgbClr val="00188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79443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API Apps</a:t>
            </a:r>
          </a:p>
          <a:p>
            <a:pPr marL="342900" indent="-342900">
              <a:buFont typeface="Arial" panose="020B0604020202020204" pitchFamily="34" charset="0"/>
              <a:buChar char="•"/>
            </a:pPr>
            <a:r>
              <a:rPr lang="en-US" dirty="0"/>
              <a:t>Creating API Management solutions </a:t>
            </a:r>
          </a:p>
          <a:p>
            <a:pPr marL="342900" indent="-342900">
              <a:buFont typeface="Arial" panose="020B0604020202020204" pitchFamily="34" charset="0"/>
              <a:buChar char="•"/>
            </a:pPr>
            <a:r>
              <a:rPr lang="en-US" dirty="0"/>
              <a:t>Using Swagger to document an API app</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3A83-CE82-475F-9C57-312CA7593946}"/>
              </a:ext>
            </a:extLst>
          </p:cNvPr>
          <p:cNvSpPr>
            <a:spLocks noGrp="1"/>
          </p:cNvSpPr>
          <p:nvPr>
            <p:ph type="title"/>
          </p:nvPr>
        </p:nvSpPr>
        <p:spPr/>
        <p:txBody>
          <a:bodyPr/>
          <a:lstStyle/>
          <a:p>
            <a:r>
              <a:rPr lang="en-US" dirty="0"/>
              <a:t>Azure API Apps</a:t>
            </a:r>
          </a:p>
        </p:txBody>
      </p:sp>
      <p:sp>
        <p:nvSpPr>
          <p:cNvPr id="3" name="Text Placeholder 2">
            <a:extLst>
              <a:ext uri="{FF2B5EF4-FFF2-40B4-BE49-F238E27FC236}">
                <a16:creationId xmlns:a16="http://schemas.microsoft.com/office/drawing/2014/main" id="{37F9D851-9AD9-4A0E-A684-BBC7FF072463}"/>
              </a:ext>
            </a:extLst>
          </p:cNvPr>
          <p:cNvSpPr>
            <a:spLocks noGrp="1"/>
          </p:cNvSpPr>
          <p:nvPr>
            <p:ph type="body" sz="quarter" idx="10"/>
          </p:nvPr>
        </p:nvSpPr>
        <p:spPr>
          <a:xfrm>
            <a:off x="584200" y="1435497"/>
            <a:ext cx="11018520" cy="2412968"/>
          </a:xfrm>
        </p:spPr>
        <p:txBody>
          <a:bodyPr/>
          <a:lstStyle/>
          <a:p>
            <a:r>
              <a:rPr lang="en-US" dirty="0"/>
              <a:t>Similar functionality to Azure Web Apps</a:t>
            </a:r>
          </a:p>
          <a:p>
            <a:r>
              <a:rPr lang="en-US" dirty="0"/>
              <a:t>Integrated with Azure Logic Apps and API Management</a:t>
            </a:r>
          </a:p>
          <a:p>
            <a:r>
              <a:rPr lang="en-US" dirty="0"/>
              <a:t>Supports built-in authentication</a:t>
            </a:r>
          </a:p>
          <a:p>
            <a:r>
              <a:rPr lang="en-US" dirty="0"/>
              <a:t>Supports built-in cross-origin resource sharing (CORS) request handling</a:t>
            </a:r>
          </a:p>
        </p:txBody>
      </p:sp>
    </p:spTree>
    <p:extLst>
      <p:ext uri="{BB962C8B-B14F-4D97-AF65-F5344CB8AC3E}">
        <p14:creationId xmlns:p14="http://schemas.microsoft.com/office/powerpoint/2010/main" val="11124538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F2D9-F2F0-4DF5-AFE6-2298AFAA1250}"/>
              </a:ext>
            </a:extLst>
          </p:cNvPr>
          <p:cNvSpPr>
            <a:spLocks noGrp="1"/>
          </p:cNvSpPr>
          <p:nvPr>
            <p:ph type="title"/>
          </p:nvPr>
        </p:nvSpPr>
        <p:spPr/>
        <p:txBody>
          <a:bodyPr/>
          <a:lstStyle/>
          <a:p>
            <a:r>
              <a:rPr lang="en-US" dirty="0"/>
              <a:t>Integrations</a:t>
            </a:r>
          </a:p>
        </p:txBody>
      </p:sp>
      <p:grpSp>
        <p:nvGrpSpPr>
          <p:cNvPr id="3" name="Group 2" descr="The diagram depicts a Microsoft Azure API app being reused in Azure Logic Apps and Azure API Management instance.">
            <a:extLst>
              <a:ext uri="{FF2B5EF4-FFF2-40B4-BE49-F238E27FC236}">
                <a16:creationId xmlns:a16="http://schemas.microsoft.com/office/drawing/2014/main" id="{67A7CEF1-D8B7-4078-B5DE-0BA95FA117BB}"/>
              </a:ext>
            </a:extLst>
          </p:cNvPr>
          <p:cNvGrpSpPr/>
          <p:nvPr/>
        </p:nvGrpSpPr>
        <p:grpSpPr>
          <a:xfrm>
            <a:off x="2433508" y="1516327"/>
            <a:ext cx="7324984" cy="4741347"/>
            <a:chOff x="2433508" y="1516327"/>
            <a:chExt cx="7324984" cy="4741347"/>
          </a:xfrm>
        </p:grpSpPr>
        <p:pic>
          <p:nvPicPr>
            <p:cNvPr id="6" name="Picture 5">
              <a:extLst>
                <a:ext uri="{FF2B5EF4-FFF2-40B4-BE49-F238E27FC236}">
                  <a16:creationId xmlns:a16="http://schemas.microsoft.com/office/drawing/2014/main" id="{8E962E97-C985-48CB-9454-2BCE82F6527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613347" y="1516327"/>
              <a:ext cx="1882259" cy="1882259"/>
            </a:xfrm>
            <a:prstGeom prst="rect">
              <a:avLst/>
            </a:prstGeom>
          </p:spPr>
        </p:pic>
        <p:pic>
          <p:nvPicPr>
            <p:cNvPr id="8" name="Picture 7">
              <a:extLst>
                <a:ext uri="{FF2B5EF4-FFF2-40B4-BE49-F238E27FC236}">
                  <a16:creationId xmlns:a16="http://schemas.microsoft.com/office/drawing/2014/main" id="{9554A34C-DDCF-45CB-83A8-5272741476C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727646" y="4233134"/>
              <a:ext cx="1653660" cy="1653660"/>
            </a:xfrm>
            <a:prstGeom prst="rect">
              <a:avLst/>
            </a:prstGeom>
          </p:spPr>
        </p:pic>
        <p:cxnSp>
          <p:nvCxnSpPr>
            <p:cNvPr id="12" name="Straight Arrow Connector 11">
              <a:extLst>
                <a:ext uri="{FF2B5EF4-FFF2-40B4-BE49-F238E27FC236}">
                  <a16:creationId xmlns:a16="http://schemas.microsoft.com/office/drawing/2014/main" id="{818DCD4D-DA69-4750-AD93-A3EF9EEFDA38}"/>
                </a:ext>
              </a:extLst>
            </p:cNvPr>
            <p:cNvCxnSpPr>
              <a:cxnSpLocks/>
              <a:stCxn id="6" idx="1"/>
            </p:cNvCxnSpPr>
            <p:nvPr/>
          </p:nvCxnSpPr>
          <p:spPr>
            <a:xfrm flipH="1">
              <a:off x="4130828" y="2457457"/>
              <a:ext cx="3482519" cy="1127572"/>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A50BCCF0-5E81-42A8-B065-6645BFC74A79}"/>
                </a:ext>
              </a:extLst>
            </p:cNvPr>
            <p:cNvCxnSpPr>
              <a:cxnSpLocks/>
              <a:stCxn id="8" idx="1"/>
            </p:cNvCxnSpPr>
            <p:nvPr/>
          </p:nvCxnSpPr>
          <p:spPr>
            <a:xfrm flipH="1" flipV="1">
              <a:off x="4130828" y="3962400"/>
              <a:ext cx="3596818" cy="1097564"/>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8" name="Rectangle 17">
              <a:extLst>
                <a:ext uri="{FF2B5EF4-FFF2-40B4-BE49-F238E27FC236}">
                  <a16:creationId xmlns:a16="http://schemas.microsoft.com/office/drawing/2014/main" id="{5506DA0D-448B-4ED2-95D5-54A39F30755D}"/>
                </a:ext>
              </a:extLst>
            </p:cNvPr>
            <p:cNvSpPr/>
            <p:nvPr/>
          </p:nvSpPr>
          <p:spPr>
            <a:xfrm>
              <a:off x="2552758" y="4629077"/>
              <a:ext cx="1306768"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API apps</a:t>
              </a:r>
              <a:endParaRPr lang="en-IN" sz="2200" dirty="0">
                <a:gradFill>
                  <a:gsLst>
                    <a:gs pos="2917">
                      <a:schemeClr val="tx1"/>
                    </a:gs>
                    <a:gs pos="30000">
                      <a:schemeClr val="tx1"/>
                    </a:gs>
                  </a:gsLst>
                  <a:lin ang="5400000" scaled="0"/>
                </a:gradFill>
                <a:latin typeface="+mj-lt"/>
              </a:endParaRPr>
            </a:p>
          </p:txBody>
        </p:sp>
        <p:sp>
          <p:nvSpPr>
            <p:cNvPr id="19" name="Rectangle 18">
              <a:extLst>
                <a:ext uri="{FF2B5EF4-FFF2-40B4-BE49-F238E27FC236}">
                  <a16:creationId xmlns:a16="http://schemas.microsoft.com/office/drawing/2014/main" id="{6BCF6218-2BE0-46EA-9604-771A5E912B4A}"/>
                </a:ext>
              </a:extLst>
            </p:cNvPr>
            <p:cNvSpPr/>
            <p:nvPr/>
          </p:nvSpPr>
          <p:spPr>
            <a:xfrm>
              <a:off x="7777661" y="3321160"/>
              <a:ext cx="1553630"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Logic apps</a:t>
              </a:r>
              <a:endParaRPr lang="en-IN" sz="2200" dirty="0">
                <a:gradFill>
                  <a:gsLst>
                    <a:gs pos="2917">
                      <a:schemeClr val="tx1"/>
                    </a:gs>
                    <a:gs pos="30000">
                      <a:schemeClr val="tx1"/>
                    </a:gs>
                  </a:gsLst>
                  <a:lin ang="5400000" scaled="0"/>
                </a:gradFill>
                <a:latin typeface="+mj-lt"/>
              </a:endParaRPr>
            </a:p>
          </p:txBody>
        </p:sp>
        <p:sp>
          <p:nvSpPr>
            <p:cNvPr id="20" name="Rectangle 19">
              <a:extLst>
                <a:ext uri="{FF2B5EF4-FFF2-40B4-BE49-F238E27FC236}">
                  <a16:creationId xmlns:a16="http://schemas.microsoft.com/office/drawing/2014/main" id="{F4684D8C-32D7-4C14-8468-97C70340FF28}"/>
                </a:ext>
              </a:extLst>
            </p:cNvPr>
            <p:cNvSpPr/>
            <p:nvPr/>
          </p:nvSpPr>
          <p:spPr>
            <a:xfrm>
              <a:off x="7350460" y="5826787"/>
              <a:ext cx="2408032"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API Management</a:t>
              </a:r>
              <a:endParaRPr lang="en-IN" sz="2200" dirty="0">
                <a:gradFill>
                  <a:gsLst>
                    <a:gs pos="2917">
                      <a:schemeClr val="tx1"/>
                    </a:gs>
                    <a:gs pos="30000">
                      <a:schemeClr val="tx1"/>
                    </a:gs>
                  </a:gsLst>
                  <a:lin ang="5400000" scaled="0"/>
                </a:gradFill>
                <a:latin typeface="+mj-lt"/>
              </a:endParaRPr>
            </a:p>
          </p:txBody>
        </p:sp>
        <p:pic>
          <p:nvPicPr>
            <p:cNvPr id="21" name="Picture 20">
              <a:extLst>
                <a:ext uri="{FF2B5EF4-FFF2-40B4-BE49-F238E27FC236}">
                  <a16:creationId xmlns:a16="http://schemas.microsoft.com/office/drawing/2014/main" id="{271F6B11-8BE7-423F-8D0B-D53BD8C970E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433508" y="2894596"/>
              <a:ext cx="1545268" cy="1545268"/>
            </a:xfrm>
            <a:prstGeom prst="rect">
              <a:avLst/>
            </a:prstGeom>
          </p:spPr>
        </p:pic>
      </p:grpSp>
    </p:spTree>
    <p:extLst>
      <p:ext uri="{BB962C8B-B14F-4D97-AF65-F5344CB8AC3E}">
        <p14:creationId xmlns:p14="http://schemas.microsoft.com/office/powerpoint/2010/main" val="16933801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E828-EC61-45D5-A9EA-61AE97EE2E23}"/>
              </a:ext>
            </a:extLst>
          </p:cNvPr>
          <p:cNvSpPr>
            <a:spLocks noGrp="1"/>
          </p:cNvSpPr>
          <p:nvPr>
            <p:ph type="title"/>
          </p:nvPr>
        </p:nvSpPr>
        <p:spPr/>
        <p:txBody>
          <a:bodyPr/>
          <a:lstStyle/>
          <a:p>
            <a:r>
              <a:rPr lang="en-US" dirty="0"/>
              <a:t>Authentication</a:t>
            </a:r>
          </a:p>
        </p:txBody>
      </p:sp>
      <p:sp>
        <p:nvSpPr>
          <p:cNvPr id="7" name="Text Placeholder 6">
            <a:extLst>
              <a:ext uri="{FF2B5EF4-FFF2-40B4-BE49-F238E27FC236}">
                <a16:creationId xmlns:a16="http://schemas.microsoft.com/office/drawing/2014/main" id="{B8E7E83A-297A-49DD-9934-1A9D28CFAB5A}"/>
              </a:ext>
            </a:extLst>
          </p:cNvPr>
          <p:cNvSpPr>
            <a:spLocks noGrp="1"/>
          </p:cNvSpPr>
          <p:nvPr>
            <p:ph type="body" sz="quarter" idx="10"/>
          </p:nvPr>
        </p:nvSpPr>
        <p:spPr>
          <a:xfrm>
            <a:off x="584200" y="1435496"/>
            <a:ext cx="4476867" cy="4284250"/>
          </a:xfrm>
        </p:spPr>
        <p:txBody>
          <a:bodyPr/>
          <a:lstStyle/>
          <a:p>
            <a:r>
              <a:rPr lang="en-US" dirty="0"/>
              <a:t>Built-in to service:</a:t>
            </a:r>
          </a:p>
          <a:p>
            <a:pPr lvl="1"/>
            <a:r>
              <a:rPr lang="en-US" dirty="0"/>
              <a:t>Requires minimal or no code</a:t>
            </a:r>
          </a:p>
          <a:p>
            <a:r>
              <a:rPr lang="en-US" dirty="0"/>
              <a:t>Handled in an external module:</a:t>
            </a:r>
          </a:p>
          <a:p>
            <a:pPr lvl="1"/>
            <a:r>
              <a:rPr lang="en-US" dirty="0"/>
              <a:t>Authentication is managed before requests get to your application code</a:t>
            </a:r>
          </a:p>
          <a:p>
            <a:pPr lvl="1"/>
            <a:r>
              <a:rPr lang="en-US" dirty="0"/>
              <a:t>The module handles:</a:t>
            </a:r>
          </a:p>
          <a:p>
            <a:pPr lvl="2"/>
            <a:r>
              <a:rPr lang="en-US" dirty="0"/>
              <a:t>Authenticating users</a:t>
            </a:r>
          </a:p>
          <a:p>
            <a:pPr lvl="2"/>
            <a:r>
              <a:rPr lang="en-US" dirty="0"/>
              <a:t>Tokens</a:t>
            </a:r>
          </a:p>
          <a:p>
            <a:pPr lvl="2"/>
            <a:r>
              <a:rPr lang="en-US" dirty="0"/>
              <a:t>Sessions</a:t>
            </a:r>
          </a:p>
          <a:p>
            <a:pPr lvl="2"/>
            <a:r>
              <a:rPr lang="en-US" dirty="0"/>
              <a:t>Headers</a:t>
            </a:r>
          </a:p>
        </p:txBody>
      </p:sp>
      <p:grpSp>
        <p:nvGrpSpPr>
          <p:cNvPr id="3" name="Group 2" descr="The diagram depicts a client device authenticating with Azure Active Directory before connecting to an API app.">
            <a:extLst>
              <a:ext uri="{FF2B5EF4-FFF2-40B4-BE49-F238E27FC236}">
                <a16:creationId xmlns:a16="http://schemas.microsoft.com/office/drawing/2014/main" id="{D284CCAA-BA9E-4364-968A-D7E0ECED40D0}"/>
              </a:ext>
            </a:extLst>
          </p:cNvPr>
          <p:cNvGrpSpPr/>
          <p:nvPr/>
        </p:nvGrpSpPr>
        <p:grpSpPr>
          <a:xfrm>
            <a:off x="5219092" y="691589"/>
            <a:ext cx="6318288" cy="5446821"/>
            <a:chOff x="5219092" y="691589"/>
            <a:chExt cx="6318288" cy="5446821"/>
          </a:xfrm>
        </p:grpSpPr>
        <p:sp>
          <p:nvSpPr>
            <p:cNvPr id="14" name="Rectangle: Rounded Corners 13">
              <a:extLst>
                <a:ext uri="{FF2B5EF4-FFF2-40B4-BE49-F238E27FC236}">
                  <a16:creationId xmlns:a16="http://schemas.microsoft.com/office/drawing/2014/main" id="{8268D3F7-FD60-4CF6-9C72-339CE565684C}"/>
                </a:ext>
              </a:extLst>
            </p:cNvPr>
            <p:cNvSpPr/>
            <p:nvPr/>
          </p:nvSpPr>
          <p:spPr bwMode="auto">
            <a:xfrm>
              <a:off x="8271276" y="691589"/>
              <a:ext cx="3266104" cy="2888358"/>
            </a:xfrm>
            <a:prstGeom prst="roundRect">
              <a:avLst>
                <a:gd name="adj" fmla="val 6617"/>
              </a:avLst>
            </a:prstGeom>
            <a:ln w="38100">
              <a:solidFill>
                <a:srgbClr val="00188F"/>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a:solidFill>
                  <a:schemeClr val="tx1"/>
                </a:solidFill>
                <a:ea typeface="Segoe UI" pitchFamily="34" charset="0"/>
                <a:cs typeface="Segoe UI" pitchFamily="34" charset="0"/>
              </a:endParaRPr>
            </a:p>
          </p:txBody>
        </p:sp>
        <p:pic>
          <p:nvPicPr>
            <p:cNvPr id="5" name="Picture 4">
              <a:extLst>
                <a:ext uri="{FF2B5EF4-FFF2-40B4-BE49-F238E27FC236}">
                  <a16:creationId xmlns:a16="http://schemas.microsoft.com/office/drawing/2014/main" id="{05B18864-E28B-42EF-BF3B-4F705CA46BC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642946" y="890618"/>
              <a:ext cx="1024094" cy="1024094"/>
            </a:xfrm>
            <a:prstGeom prst="rect">
              <a:avLst/>
            </a:prstGeom>
          </p:spPr>
        </p:pic>
        <p:cxnSp>
          <p:nvCxnSpPr>
            <p:cNvPr id="10" name="Straight Arrow Connector 9">
              <a:extLst>
                <a:ext uri="{FF2B5EF4-FFF2-40B4-BE49-F238E27FC236}">
                  <a16:creationId xmlns:a16="http://schemas.microsoft.com/office/drawing/2014/main" id="{9B7C4864-CF86-4A79-9034-736A7F6DB0BE}"/>
                </a:ext>
              </a:extLst>
            </p:cNvPr>
            <p:cNvCxnSpPr>
              <a:cxnSpLocks/>
            </p:cNvCxnSpPr>
            <p:nvPr/>
          </p:nvCxnSpPr>
          <p:spPr>
            <a:xfrm flipV="1">
              <a:off x="7001458" y="2465510"/>
              <a:ext cx="1200415" cy="700314"/>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C000DF5-FC65-4C09-923A-7C17FAF3BFC0}"/>
                </a:ext>
              </a:extLst>
            </p:cNvPr>
            <p:cNvCxnSpPr>
              <a:cxnSpLocks/>
            </p:cNvCxnSpPr>
            <p:nvPr/>
          </p:nvCxnSpPr>
          <p:spPr>
            <a:xfrm>
              <a:off x="6937118" y="3165824"/>
              <a:ext cx="1264755" cy="837717"/>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17" name="Picture 16">
              <a:extLst>
                <a:ext uri="{FF2B5EF4-FFF2-40B4-BE49-F238E27FC236}">
                  <a16:creationId xmlns:a16="http://schemas.microsoft.com/office/drawing/2014/main" id="{7882430E-16B6-453B-BCAD-DA551D839440}"/>
                </a:ext>
              </a:extLst>
            </p:cNvPr>
            <p:cNvPicPr>
              <a:picLocks noChangeAspect="1"/>
            </p:cNvPicPr>
            <p:nvPr/>
          </p:nvPicPr>
          <p:blipFill>
            <a:blip r:embed="rId5"/>
            <a:stretch>
              <a:fillRect/>
            </a:stretch>
          </p:blipFill>
          <p:spPr>
            <a:xfrm>
              <a:off x="10286808" y="1914712"/>
              <a:ext cx="780290" cy="780290"/>
            </a:xfrm>
            <a:prstGeom prst="rect">
              <a:avLst/>
            </a:prstGeom>
          </p:spPr>
        </p:pic>
        <p:grpSp>
          <p:nvGrpSpPr>
            <p:cNvPr id="23" name="Group 22">
              <a:extLst>
                <a:ext uri="{FF2B5EF4-FFF2-40B4-BE49-F238E27FC236}">
                  <a16:creationId xmlns:a16="http://schemas.microsoft.com/office/drawing/2014/main" id="{866373EC-189D-4AB2-8DEE-40582B257E9C}"/>
                </a:ext>
              </a:extLst>
            </p:cNvPr>
            <p:cNvGrpSpPr/>
            <p:nvPr/>
          </p:nvGrpSpPr>
          <p:grpSpPr>
            <a:xfrm>
              <a:off x="8271276" y="3787100"/>
              <a:ext cx="2217131" cy="2351310"/>
              <a:chOff x="8271276" y="3917728"/>
              <a:chExt cx="2217131" cy="2351310"/>
            </a:xfrm>
          </p:grpSpPr>
          <p:sp>
            <p:nvSpPr>
              <p:cNvPr id="16" name="Rectangle: Rounded Corners 15">
                <a:extLst>
                  <a:ext uri="{FF2B5EF4-FFF2-40B4-BE49-F238E27FC236}">
                    <a16:creationId xmlns:a16="http://schemas.microsoft.com/office/drawing/2014/main" id="{A0AF0166-7F39-43B0-B044-6543A30D1D3C}"/>
                  </a:ext>
                </a:extLst>
              </p:cNvPr>
              <p:cNvSpPr/>
              <p:nvPr/>
            </p:nvSpPr>
            <p:spPr bwMode="auto">
              <a:xfrm>
                <a:off x="8271276" y="3917728"/>
                <a:ext cx="2217131" cy="2351310"/>
              </a:xfrm>
              <a:prstGeom prst="roundRect">
                <a:avLst>
                  <a:gd name="adj" fmla="val 6617"/>
                </a:avLst>
              </a:prstGeom>
              <a:ln w="38100">
                <a:solidFill>
                  <a:srgbClr val="00188F"/>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a:solidFill>
                    <a:schemeClr val="tx1"/>
                  </a:soli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B5EDC6EA-7323-45A7-879C-55C9F8946AC7}"/>
                  </a:ext>
                </a:extLst>
              </p:cNvPr>
              <p:cNvGrpSpPr/>
              <p:nvPr/>
            </p:nvGrpSpPr>
            <p:grpSpPr>
              <a:xfrm>
                <a:off x="8446669" y="4134169"/>
                <a:ext cx="1866344" cy="1918429"/>
                <a:chOff x="8313141" y="4078956"/>
                <a:chExt cx="1866344" cy="1918429"/>
              </a:xfrm>
            </p:grpSpPr>
            <p:pic>
              <p:nvPicPr>
                <p:cNvPr id="4" name="Picture 3">
                  <a:extLst>
                    <a:ext uri="{FF2B5EF4-FFF2-40B4-BE49-F238E27FC236}">
                      <a16:creationId xmlns:a16="http://schemas.microsoft.com/office/drawing/2014/main" id="{9C13D2E8-1997-49F3-83DC-1946B051D89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684250" y="4078956"/>
                  <a:ext cx="1124127" cy="1124127"/>
                </a:xfrm>
                <a:prstGeom prst="rect">
                  <a:avLst/>
                </a:prstGeom>
              </p:spPr>
            </p:pic>
            <p:sp>
              <p:nvSpPr>
                <p:cNvPr id="18" name="Rectangle 17">
                  <a:extLst>
                    <a:ext uri="{FF2B5EF4-FFF2-40B4-BE49-F238E27FC236}">
                      <a16:creationId xmlns:a16="http://schemas.microsoft.com/office/drawing/2014/main" id="{109696F9-7B2D-48A0-A22E-4339E6343925}"/>
                    </a:ext>
                  </a:extLst>
                </p:cNvPr>
                <p:cNvSpPr/>
                <p:nvPr/>
              </p:nvSpPr>
              <p:spPr>
                <a:xfrm>
                  <a:off x="8313141" y="5227944"/>
                  <a:ext cx="1866344" cy="769441"/>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Azure Active </a:t>
                  </a:r>
                </a:p>
                <a:p>
                  <a:pPr algn="ctr"/>
                  <a:r>
                    <a:rPr lang="en-US" sz="2200" dirty="0">
                      <a:gradFill>
                        <a:gsLst>
                          <a:gs pos="2917">
                            <a:schemeClr val="tx1"/>
                          </a:gs>
                          <a:gs pos="30000">
                            <a:schemeClr val="tx1"/>
                          </a:gs>
                        </a:gsLst>
                        <a:lin ang="5400000" scaled="0"/>
                      </a:gradFill>
                      <a:latin typeface="+mj-lt"/>
                    </a:rPr>
                    <a:t>Directory</a:t>
                  </a:r>
                  <a:endParaRPr lang="en-IN" sz="2200" dirty="0">
                    <a:gradFill>
                      <a:gsLst>
                        <a:gs pos="2917">
                          <a:schemeClr val="tx1"/>
                        </a:gs>
                        <a:gs pos="30000">
                          <a:schemeClr val="tx1"/>
                        </a:gs>
                      </a:gsLst>
                      <a:lin ang="5400000" scaled="0"/>
                    </a:gradFill>
                    <a:latin typeface="+mj-lt"/>
                  </a:endParaRPr>
                </a:p>
              </p:txBody>
            </p:sp>
          </p:grpSp>
        </p:grpSp>
        <p:sp>
          <p:nvSpPr>
            <p:cNvPr id="13" name="Rectangle 12">
              <a:extLst>
                <a:ext uri="{FF2B5EF4-FFF2-40B4-BE49-F238E27FC236}">
                  <a16:creationId xmlns:a16="http://schemas.microsoft.com/office/drawing/2014/main" id="{2F4EE619-D412-475B-9FE5-ECAAE4C1B312}"/>
                </a:ext>
              </a:extLst>
            </p:cNvPr>
            <p:cNvSpPr/>
            <p:nvPr/>
          </p:nvSpPr>
          <p:spPr>
            <a:xfrm>
              <a:off x="8562523" y="1926147"/>
              <a:ext cx="1184940"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API app</a:t>
              </a:r>
              <a:endParaRPr lang="en-IN" sz="2200" dirty="0">
                <a:gradFill>
                  <a:gsLst>
                    <a:gs pos="2917">
                      <a:schemeClr val="tx1"/>
                    </a:gs>
                    <a:gs pos="30000">
                      <a:schemeClr val="tx1"/>
                    </a:gs>
                  </a:gsLst>
                  <a:lin ang="5400000" scaled="0"/>
                </a:gradFill>
                <a:latin typeface="+mj-lt"/>
              </a:endParaRPr>
            </a:p>
          </p:txBody>
        </p:sp>
        <p:sp>
          <p:nvSpPr>
            <p:cNvPr id="15" name="Rectangle 14">
              <a:extLst>
                <a:ext uri="{FF2B5EF4-FFF2-40B4-BE49-F238E27FC236}">
                  <a16:creationId xmlns:a16="http://schemas.microsoft.com/office/drawing/2014/main" id="{E0B471EB-F96E-4CCB-93EA-322107B0CBE1}"/>
                </a:ext>
              </a:extLst>
            </p:cNvPr>
            <p:cNvSpPr/>
            <p:nvPr/>
          </p:nvSpPr>
          <p:spPr>
            <a:xfrm>
              <a:off x="10252798" y="2865705"/>
              <a:ext cx="848310"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Code</a:t>
              </a:r>
              <a:endParaRPr lang="en-IN" sz="2200" dirty="0">
                <a:gradFill>
                  <a:gsLst>
                    <a:gs pos="2917">
                      <a:schemeClr val="tx1"/>
                    </a:gs>
                    <a:gs pos="30000">
                      <a:schemeClr val="tx1"/>
                    </a:gs>
                  </a:gsLst>
                  <a:lin ang="5400000" scaled="0"/>
                </a:gradFill>
                <a:latin typeface="+mj-lt"/>
              </a:endParaRPr>
            </a:p>
          </p:txBody>
        </p:sp>
        <p:pic>
          <p:nvPicPr>
            <p:cNvPr id="8" name="Picture 7">
              <a:extLst>
                <a:ext uri="{FF2B5EF4-FFF2-40B4-BE49-F238E27FC236}">
                  <a16:creationId xmlns:a16="http://schemas.microsoft.com/office/drawing/2014/main" id="{4EB986D8-6578-45B1-870C-64FBA452F1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19092" y="2623894"/>
              <a:ext cx="1926357" cy="1221263"/>
            </a:xfrm>
            <a:prstGeom prst="rect">
              <a:avLst/>
            </a:prstGeom>
          </p:spPr>
        </p:pic>
      </p:grpSp>
    </p:spTree>
    <p:extLst>
      <p:ext uri="{BB962C8B-B14F-4D97-AF65-F5344CB8AC3E}">
        <p14:creationId xmlns:p14="http://schemas.microsoft.com/office/powerpoint/2010/main" val="7471425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2955-C2B5-44F2-8094-318E37CC68DE}"/>
              </a:ext>
            </a:extLst>
          </p:cNvPr>
          <p:cNvSpPr>
            <a:spLocks noGrp="1"/>
          </p:cNvSpPr>
          <p:nvPr>
            <p:ph type="title"/>
          </p:nvPr>
        </p:nvSpPr>
        <p:spPr/>
        <p:txBody>
          <a:bodyPr/>
          <a:lstStyle/>
          <a:p>
            <a:r>
              <a:rPr lang="en-US" dirty="0"/>
              <a:t>CORS</a:t>
            </a:r>
          </a:p>
        </p:txBody>
      </p:sp>
      <p:sp>
        <p:nvSpPr>
          <p:cNvPr id="3" name="Text Placeholder 2">
            <a:extLst>
              <a:ext uri="{FF2B5EF4-FFF2-40B4-BE49-F238E27FC236}">
                <a16:creationId xmlns:a16="http://schemas.microsoft.com/office/drawing/2014/main" id="{7877C19C-A555-4E3D-B071-370A6338ACD8}"/>
              </a:ext>
            </a:extLst>
          </p:cNvPr>
          <p:cNvSpPr>
            <a:spLocks noGrp="1"/>
          </p:cNvSpPr>
          <p:nvPr>
            <p:ph type="body" sz="quarter" idx="10"/>
          </p:nvPr>
        </p:nvSpPr>
        <p:spPr>
          <a:xfrm>
            <a:off x="590868" y="1435100"/>
            <a:ext cx="11018520" cy="2203680"/>
          </a:xfrm>
        </p:spPr>
        <p:txBody>
          <a:bodyPr/>
          <a:lstStyle/>
          <a:p>
            <a:r>
              <a:rPr lang="en-US" dirty="0"/>
              <a:t>Mechanism for servers to indicate that they support cross-site requests</a:t>
            </a:r>
          </a:p>
          <a:p>
            <a:pPr lvl="1"/>
            <a:r>
              <a:rPr lang="en-US" dirty="0"/>
              <a:t>Servers can specify:</a:t>
            </a:r>
          </a:p>
          <a:p>
            <a:pPr lvl="2"/>
            <a:r>
              <a:rPr lang="en-US" dirty="0"/>
              <a:t>Allowed HTTP verbs</a:t>
            </a:r>
          </a:p>
          <a:p>
            <a:pPr lvl="2"/>
            <a:r>
              <a:rPr lang="en-US" dirty="0"/>
              <a:t>Allowed origins</a:t>
            </a:r>
          </a:p>
          <a:p>
            <a:pPr lvl="2"/>
            <a:r>
              <a:rPr lang="en-US" dirty="0"/>
              <a:t>Allowed headers</a:t>
            </a:r>
          </a:p>
          <a:p>
            <a:r>
              <a:rPr lang="en-US" dirty="0"/>
              <a:t>Directly supported by API Apps</a:t>
            </a:r>
          </a:p>
        </p:txBody>
      </p:sp>
      <p:grpSp>
        <p:nvGrpSpPr>
          <p:cNvPr id="4" name="Group 3" descr="The diagram depicts a JavaScript client library sending an HTTP OPTIONS request to assess cross-origin resource sharing (CORS) support before sending the actual request.">
            <a:extLst>
              <a:ext uri="{FF2B5EF4-FFF2-40B4-BE49-F238E27FC236}">
                <a16:creationId xmlns:a16="http://schemas.microsoft.com/office/drawing/2014/main" id="{0F151D21-F7CF-4E16-A501-AC72E8FD56D7}"/>
              </a:ext>
            </a:extLst>
          </p:cNvPr>
          <p:cNvGrpSpPr/>
          <p:nvPr/>
        </p:nvGrpSpPr>
        <p:grpSpPr>
          <a:xfrm>
            <a:off x="1920240" y="3770709"/>
            <a:ext cx="7165359" cy="2498329"/>
            <a:chOff x="1920240" y="3770709"/>
            <a:chExt cx="7165359" cy="2498329"/>
          </a:xfrm>
        </p:grpSpPr>
        <p:pic>
          <p:nvPicPr>
            <p:cNvPr id="6" name="Picture 5" descr="A close up of a sign&#10;&#10;Description automatically generated">
              <a:extLst>
                <a:ext uri="{FF2B5EF4-FFF2-40B4-BE49-F238E27FC236}">
                  <a16:creationId xmlns:a16="http://schemas.microsoft.com/office/drawing/2014/main" id="{C389B80C-514A-46B1-9183-4FA6CAD8952F}"/>
                </a:ext>
              </a:extLst>
            </p:cNvPr>
            <p:cNvPicPr>
              <a:picLocks noChangeAspect="1"/>
            </p:cNvPicPr>
            <p:nvPr/>
          </p:nvPicPr>
          <p:blipFill>
            <a:blip r:embed="rId3"/>
            <a:stretch>
              <a:fillRect/>
            </a:stretch>
          </p:blipFill>
          <p:spPr>
            <a:xfrm>
              <a:off x="1920240" y="3977597"/>
              <a:ext cx="1876048" cy="1379771"/>
            </a:xfrm>
            <a:prstGeom prst="rect">
              <a:avLst/>
            </a:prstGeom>
          </p:spPr>
        </p:pic>
        <p:pic>
          <p:nvPicPr>
            <p:cNvPr id="8" name="Picture 7" descr="A picture containing text, vector graphics&#10;&#10;Description automatically generated">
              <a:extLst>
                <a:ext uri="{FF2B5EF4-FFF2-40B4-BE49-F238E27FC236}">
                  <a16:creationId xmlns:a16="http://schemas.microsoft.com/office/drawing/2014/main" id="{29930E87-A1B3-420B-902C-46EA8BD1B48D}"/>
                </a:ext>
              </a:extLst>
            </p:cNvPr>
            <p:cNvPicPr>
              <a:picLocks noChangeAspect="1"/>
            </p:cNvPicPr>
            <p:nvPr/>
          </p:nvPicPr>
          <p:blipFill>
            <a:blip r:embed="rId4"/>
            <a:stretch>
              <a:fillRect/>
            </a:stretch>
          </p:blipFill>
          <p:spPr>
            <a:xfrm>
              <a:off x="7705828" y="4043129"/>
              <a:ext cx="1379771" cy="1379771"/>
            </a:xfrm>
            <a:prstGeom prst="rect">
              <a:avLst/>
            </a:prstGeom>
          </p:spPr>
        </p:pic>
        <p:cxnSp>
          <p:nvCxnSpPr>
            <p:cNvPr id="9" name="Straight Arrow Connector 8">
              <a:extLst>
                <a:ext uri="{FF2B5EF4-FFF2-40B4-BE49-F238E27FC236}">
                  <a16:creationId xmlns:a16="http://schemas.microsoft.com/office/drawing/2014/main" id="{01A4BA01-B288-4059-B90B-E178F4698609}"/>
                </a:ext>
              </a:extLst>
            </p:cNvPr>
            <p:cNvCxnSpPr>
              <a:cxnSpLocks/>
            </p:cNvCxnSpPr>
            <p:nvPr/>
          </p:nvCxnSpPr>
          <p:spPr>
            <a:xfrm>
              <a:off x="3828865" y="4434797"/>
              <a:ext cx="3876963"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BD84729-3377-4A8D-A325-9EEA05B75668}"/>
                </a:ext>
              </a:extLst>
            </p:cNvPr>
            <p:cNvCxnSpPr>
              <a:cxnSpLocks/>
            </p:cNvCxnSpPr>
            <p:nvPr/>
          </p:nvCxnSpPr>
          <p:spPr>
            <a:xfrm flipH="1" flipV="1">
              <a:off x="3828866" y="4733014"/>
              <a:ext cx="3751029" cy="20553"/>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3FBE8CC6-063B-4ED6-BF0B-6C6555982F22}"/>
                </a:ext>
              </a:extLst>
            </p:cNvPr>
            <p:cNvCxnSpPr>
              <a:cxnSpLocks/>
              <a:endCxn id="8" idx="2"/>
            </p:cNvCxnSpPr>
            <p:nvPr/>
          </p:nvCxnSpPr>
          <p:spPr>
            <a:xfrm flipV="1">
              <a:off x="8395713" y="5422900"/>
              <a:ext cx="1" cy="846138"/>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2" name="Rectangle 41">
              <a:extLst>
                <a:ext uri="{FF2B5EF4-FFF2-40B4-BE49-F238E27FC236}">
                  <a16:creationId xmlns:a16="http://schemas.microsoft.com/office/drawing/2014/main" id="{5EDD6B22-E52D-4A88-B06E-11A137320EBE}"/>
                </a:ext>
              </a:extLst>
            </p:cNvPr>
            <p:cNvSpPr/>
            <p:nvPr/>
          </p:nvSpPr>
          <p:spPr>
            <a:xfrm>
              <a:off x="4631569" y="4881023"/>
              <a:ext cx="2065694"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Access Control</a:t>
              </a:r>
              <a:endParaRPr lang="en-IN" sz="2200" dirty="0">
                <a:gradFill>
                  <a:gsLst>
                    <a:gs pos="2917">
                      <a:schemeClr val="tx1"/>
                    </a:gs>
                    <a:gs pos="30000">
                      <a:schemeClr val="tx1"/>
                    </a:gs>
                  </a:gsLst>
                  <a:lin ang="5400000" scaled="0"/>
                </a:gradFill>
                <a:latin typeface="+mj-lt"/>
              </a:endParaRPr>
            </a:p>
          </p:txBody>
        </p:sp>
        <p:sp>
          <p:nvSpPr>
            <p:cNvPr id="43" name="Rectangle 42">
              <a:extLst>
                <a:ext uri="{FF2B5EF4-FFF2-40B4-BE49-F238E27FC236}">
                  <a16:creationId xmlns:a16="http://schemas.microsoft.com/office/drawing/2014/main" id="{D9DF12C9-956C-469C-849B-63BE1D512356}"/>
                </a:ext>
              </a:extLst>
            </p:cNvPr>
            <p:cNvSpPr/>
            <p:nvPr/>
          </p:nvSpPr>
          <p:spPr>
            <a:xfrm>
              <a:off x="4631569" y="5670250"/>
              <a:ext cx="2102435"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Actual Request</a:t>
              </a:r>
              <a:endParaRPr lang="en-IN" sz="2200" dirty="0">
                <a:gradFill>
                  <a:gsLst>
                    <a:gs pos="2917">
                      <a:schemeClr val="tx1"/>
                    </a:gs>
                    <a:gs pos="30000">
                      <a:schemeClr val="tx1"/>
                    </a:gs>
                  </a:gsLst>
                  <a:lin ang="5400000" scaled="0"/>
                </a:gradFill>
                <a:latin typeface="+mj-lt"/>
              </a:endParaRPr>
            </a:p>
          </p:txBody>
        </p:sp>
        <p:sp>
          <p:nvSpPr>
            <p:cNvPr id="44" name="Rectangle 43">
              <a:extLst>
                <a:ext uri="{FF2B5EF4-FFF2-40B4-BE49-F238E27FC236}">
                  <a16:creationId xmlns:a16="http://schemas.microsoft.com/office/drawing/2014/main" id="{558762E4-AEDE-418E-8AAD-AFEB1139C5D6}"/>
                </a:ext>
              </a:extLst>
            </p:cNvPr>
            <p:cNvSpPr/>
            <p:nvPr/>
          </p:nvSpPr>
          <p:spPr>
            <a:xfrm>
              <a:off x="4631569" y="3825266"/>
              <a:ext cx="1199367"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Options</a:t>
              </a:r>
              <a:endParaRPr lang="en-IN" sz="2200" dirty="0">
                <a:gradFill>
                  <a:gsLst>
                    <a:gs pos="2917">
                      <a:schemeClr val="tx1"/>
                    </a:gs>
                    <a:gs pos="30000">
                      <a:schemeClr val="tx1"/>
                    </a:gs>
                  </a:gsLst>
                  <a:lin ang="5400000" scaled="0"/>
                </a:gradFill>
                <a:latin typeface="+mj-lt"/>
              </a:endParaRPr>
            </a:p>
          </p:txBody>
        </p:sp>
        <p:cxnSp>
          <p:nvCxnSpPr>
            <p:cNvPr id="16" name="Straight Connector 15">
              <a:extLst>
                <a:ext uri="{FF2B5EF4-FFF2-40B4-BE49-F238E27FC236}">
                  <a16:creationId xmlns:a16="http://schemas.microsoft.com/office/drawing/2014/main" id="{FB1B0A99-81B0-4982-9BBB-082E01AA3B5E}"/>
                </a:ext>
              </a:extLst>
            </p:cNvPr>
            <p:cNvCxnSpPr>
              <a:stCxn id="6" idx="2"/>
            </p:cNvCxnSpPr>
            <p:nvPr/>
          </p:nvCxnSpPr>
          <p:spPr>
            <a:xfrm>
              <a:off x="2858264" y="5357368"/>
              <a:ext cx="0" cy="91167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A6D83E-9481-4961-9CD7-D4779FB89056}"/>
                </a:ext>
              </a:extLst>
            </p:cNvPr>
            <p:cNvCxnSpPr/>
            <p:nvPr/>
          </p:nvCxnSpPr>
          <p:spPr>
            <a:xfrm>
              <a:off x="2843975" y="6240460"/>
              <a:ext cx="5537449"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6B65CAB-0492-4251-8A10-4EB3AC226822}"/>
                </a:ext>
              </a:extLst>
            </p:cNvPr>
            <p:cNvSpPr/>
            <p:nvPr/>
          </p:nvSpPr>
          <p:spPr bwMode="auto">
            <a:xfrm>
              <a:off x="4052307" y="3770709"/>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a:t>
              </a:r>
              <a:endParaRPr lang="en-IN" sz="2400" dirty="0">
                <a:solidFill>
                  <a:schemeClr val="tx1"/>
                </a:solidFill>
                <a:latin typeface="+mj-lt"/>
                <a:ea typeface="Segoe UI" pitchFamily="34" charset="0"/>
                <a:cs typeface="Segoe UI" pitchFamily="34" charset="0"/>
              </a:endParaRPr>
            </a:p>
          </p:txBody>
        </p:sp>
        <p:sp>
          <p:nvSpPr>
            <p:cNvPr id="30" name="Oval 29">
              <a:extLst>
                <a:ext uri="{FF2B5EF4-FFF2-40B4-BE49-F238E27FC236}">
                  <a16:creationId xmlns:a16="http://schemas.microsoft.com/office/drawing/2014/main" id="{43D296B1-694A-4671-9F22-0982A91AE07E}"/>
                </a:ext>
              </a:extLst>
            </p:cNvPr>
            <p:cNvSpPr/>
            <p:nvPr/>
          </p:nvSpPr>
          <p:spPr bwMode="auto">
            <a:xfrm>
              <a:off x="4052307" y="4826466"/>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2</a:t>
              </a:r>
              <a:endParaRPr lang="en-IN" sz="2400" dirty="0">
                <a:solidFill>
                  <a:schemeClr val="tx1"/>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C8FB3544-356C-4AEC-B29D-2F6D046EDEA9}"/>
                </a:ext>
              </a:extLst>
            </p:cNvPr>
            <p:cNvSpPr/>
            <p:nvPr/>
          </p:nvSpPr>
          <p:spPr bwMode="auto">
            <a:xfrm>
              <a:off x="4052307" y="5615693"/>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3</a:t>
              </a:r>
              <a:endParaRPr lang="en-IN" sz="2400" dirty="0">
                <a:solidFill>
                  <a:schemeClr val="tx1"/>
                </a:solidFill>
                <a:latin typeface="+mj-lt"/>
                <a:ea typeface="Segoe UI" pitchFamily="34" charset="0"/>
                <a:cs typeface="Segoe UI" pitchFamily="34" charset="0"/>
              </a:endParaRPr>
            </a:p>
          </p:txBody>
        </p:sp>
      </p:grpSp>
    </p:spTree>
    <p:extLst>
      <p:ext uri="{BB962C8B-B14F-4D97-AF65-F5344CB8AC3E}">
        <p14:creationId xmlns:p14="http://schemas.microsoft.com/office/powerpoint/2010/main" val="19325184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Creating API Management solutions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7D92-FA78-4917-88DA-2D45398FE8C9}"/>
              </a:ext>
            </a:extLst>
          </p:cNvPr>
          <p:cNvSpPr>
            <a:spLocks noGrp="1"/>
          </p:cNvSpPr>
          <p:nvPr>
            <p:ph type="title"/>
          </p:nvPr>
        </p:nvSpPr>
        <p:spPr/>
        <p:txBody>
          <a:bodyPr/>
          <a:lstStyle/>
          <a:p>
            <a:r>
              <a:rPr lang="en-US" dirty="0"/>
              <a:t>API Management (APIM)</a:t>
            </a:r>
          </a:p>
        </p:txBody>
      </p:sp>
      <p:sp>
        <p:nvSpPr>
          <p:cNvPr id="3" name="Text Placeholder 2">
            <a:extLst>
              <a:ext uri="{FF2B5EF4-FFF2-40B4-BE49-F238E27FC236}">
                <a16:creationId xmlns:a16="http://schemas.microsoft.com/office/drawing/2014/main"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ABB24D3627FE47A03B75765A6D7949" ma:contentTypeVersion="9" ma:contentTypeDescription="Create a new document." ma:contentTypeScope="" ma:versionID="8fcf2d751f000a3f4d5e7726eaddf2d6">
  <xsd:schema xmlns:xsd="http://www.w3.org/2001/XMLSchema" xmlns:xs="http://www.w3.org/2001/XMLSchema" xmlns:p="http://schemas.microsoft.com/office/2006/metadata/properties" xmlns:ns2="ae051622-42b3-43c7-8e2b-0198b78654cd" xmlns:ns3="4d10aacf-6b64-4bb6-901b-8d5b76f177bc" targetNamespace="http://schemas.microsoft.com/office/2006/metadata/properties" ma:root="true" ma:fieldsID="a842c9893dd0c5dc0bf4aeada8696112" ns2:_="" ns3:_="">
    <xsd:import namespace="ae051622-42b3-43c7-8e2b-0198b78654cd"/>
    <xsd:import namespace="4d10aacf-6b64-4bb6-901b-8d5b76f177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51622-42b3-43c7-8e2b-0198b78654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0aacf-6b64-4bb6-901b-8d5b76f177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993051-48C3-4D25-8831-C94E49EDDFBD}"/>
</file>

<file path=customXml/itemProps2.xml><?xml version="1.0" encoding="utf-8"?>
<ds:datastoreItem xmlns:ds="http://schemas.openxmlformats.org/officeDocument/2006/customXml" ds:itemID="{B0E7D42F-7536-4C50-8C90-63E67DD7734A}"/>
</file>

<file path=customXml/itemProps3.xml><?xml version="1.0" encoding="utf-8"?>
<ds:datastoreItem xmlns:ds="http://schemas.openxmlformats.org/officeDocument/2006/customXml" ds:itemID="{EC3B0784-0AB8-47ED-89E5-FD5A2089053A}"/>
</file>

<file path=docProps/app.xml><?xml version="1.0" encoding="utf-8"?>
<Properties xmlns="http://schemas.openxmlformats.org/officeDocument/2006/extended-properties" xmlns:vt="http://schemas.openxmlformats.org/officeDocument/2006/docPropsVTypes">
  <TotalTime>0</TotalTime>
  <Words>3429</Words>
  <Application>Microsoft Office PowerPoint</Application>
  <PresentationFormat>Widescreen</PresentationFormat>
  <Paragraphs>469</Paragraphs>
  <Slides>35</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WHITE TEMPLATE</vt:lpstr>
      <vt:lpstr>AZ-203.2 Module 03: Create Azure App Service API apps</vt:lpstr>
      <vt:lpstr>Topics</vt:lpstr>
      <vt:lpstr>Lesson 01: Azure API Apps</vt:lpstr>
      <vt:lpstr>Azure API Apps</vt:lpstr>
      <vt:lpstr>Integrations</vt:lpstr>
      <vt:lpstr>Authentication</vt:lpstr>
      <vt:lpstr>CORS</vt:lpstr>
      <vt:lpstr>Lesson 02: Creating API Management solutions</vt:lpstr>
      <vt:lpstr>API Management (APIM)</vt:lpstr>
      <vt:lpstr>Terminology</vt:lpstr>
      <vt:lpstr>Terminology (continued)</vt:lpstr>
      <vt:lpstr>Demo: Create an Azure API Management service instance</vt:lpstr>
      <vt:lpstr>Service hierarchy</vt:lpstr>
      <vt:lpstr>Demo: Create a new API</vt:lpstr>
      <vt:lpstr>Products</vt:lpstr>
      <vt:lpstr>Demo: Create and publish a product</vt:lpstr>
      <vt:lpstr>Policies</vt:lpstr>
      <vt:lpstr>Application Gateway</vt:lpstr>
      <vt:lpstr>Application Gateway (continued)</vt:lpstr>
      <vt:lpstr>Lesson 03: Using Swagger to document an API app</vt:lpstr>
      <vt:lpstr>API Apps</vt:lpstr>
      <vt:lpstr>Swashbuckle</vt:lpstr>
      <vt:lpstr>Configure Swagger middleware</vt:lpstr>
      <vt:lpstr>Configure Web App to use Swagger middleware</vt:lpstr>
      <vt:lpstr>Documenting the object model</vt:lpstr>
      <vt:lpstr>Documenting the object model - result</vt:lpstr>
      <vt:lpstr>XML comments</vt:lpstr>
      <vt:lpstr>Model attributes</vt:lpstr>
      <vt:lpstr>Controller attributes</vt:lpstr>
      <vt:lpstr>Response descriptions - attributes</vt:lpstr>
      <vt:lpstr>Response descriptions – XML comments</vt:lpstr>
      <vt:lpstr>Swagger UI changes</vt:lpstr>
      <vt:lpstr>Swagger UI changes (continued)</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2019-07-31T12:48:18Z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0x010100DCABB24D3627FE47A03B75765A6D7949</vt:lpwstr>
  </property>
</Properties>
</file>