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Lst>
  <p:notesMasterIdLst>
    <p:notesMasterId r:id="rId49"/>
  </p:notesMasterIdLst>
  <p:handoutMasterIdLst>
    <p:handoutMasterId r:id="rId50"/>
  </p:handoutMasterIdLst>
  <p:sldIdLst>
    <p:sldId id="1719" r:id="rId5"/>
    <p:sldId id="1892" r:id="rId6"/>
    <p:sldId id="1888" r:id="rId7"/>
    <p:sldId id="1721" r:id="rId8"/>
    <p:sldId id="1910" r:id="rId9"/>
    <p:sldId id="1884" r:id="rId10"/>
    <p:sldId id="1895" r:id="rId11"/>
    <p:sldId id="1897" r:id="rId12"/>
    <p:sldId id="1929" r:id="rId13"/>
    <p:sldId id="1932" r:id="rId14"/>
    <p:sldId id="1927" r:id="rId15"/>
    <p:sldId id="1898" r:id="rId16"/>
    <p:sldId id="1928" r:id="rId17"/>
    <p:sldId id="1911" r:id="rId18"/>
    <p:sldId id="260" r:id="rId19"/>
    <p:sldId id="1930" r:id="rId20"/>
    <p:sldId id="1931" r:id="rId21"/>
    <p:sldId id="1899" r:id="rId22"/>
    <p:sldId id="1890" r:id="rId23"/>
    <p:sldId id="1900" r:id="rId24"/>
    <p:sldId id="1902" r:id="rId25"/>
    <p:sldId id="1903" r:id="rId26"/>
    <p:sldId id="1912" r:id="rId27"/>
    <p:sldId id="1925" r:id="rId28"/>
    <p:sldId id="1905" r:id="rId29"/>
    <p:sldId id="1891" r:id="rId30"/>
    <p:sldId id="1906" r:id="rId31"/>
    <p:sldId id="1913" r:id="rId32"/>
    <p:sldId id="1918" r:id="rId33"/>
    <p:sldId id="1914" r:id="rId34"/>
    <p:sldId id="1919" r:id="rId35"/>
    <p:sldId id="1915" r:id="rId36"/>
    <p:sldId id="1920" r:id="rId37"/>
    <p:sldId id="1923" r:id="rId38"/>
    <p:sldId id="1916" r:id="rId39"/>
    <p:sldId id="1921" r:id="rId40"/>
    <p:sldId id="1917" r:id="rId41"/>
    <p:sldId id="1922" r:id="rId42"/>
    <p:sldId id="1924" r:id="rId43"/>
    <p:sldId id="1926" r:id="rId44"/>
    <p:sldId id="258" r:id="rId45"/>
    <p:sldId id="269" r:id="rId46"/>
    <p:sldId id="1893" r:id="rId47"/>
    <p:sldId id="1886" r:id="rId4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1DF790F-09B4-431D-9044-0629ED150A20}">
          <p14:sldIdLst>
            <p14:sldId id="1719"/>
            <p14:sldId id="1892"/>
          </p14:sldIdLst>
        </p14:section>
        <p14:section name="Lesson 01: Azure Functions" id="{2E675DD4-771C-422F-8A39-69BEC512AEEE}">
          <p14:sldIdLst>
            <p14:sldId id="1888"/>
            <p14:sldId id="1721"/>
            <p14:sldId id="1910"/>
            <p14:sldId id="1884"/>
            <p14:sldId id="1895"/>
            <p14:sldId id="1897"/>
            <p14:sldId id="1929"/>
            <p14:sldId id="1932"/>
            <p14:sldId id="1927"/>
            <p14:sldId id="1898"/>
            <p14:sldId id="1928"/>
            <p14:sldId id="1911"/>
            <p14:sldId id="260"/>
            <p14:sldId id="1930"/>
            <p14:sldId id="1931"/>
            <p14:sldId id="1899"/>
          </p14:sldIdLst>
        </p14:section>
        <p14:section name="Lesson 02: Develop Azure Functions using Visual Studio" id="{232A6C67-0603-4144-901A-DDF31D00D39F}">
          <p14:sldIdLst>
            <p14:sldId id="1890"/>
            <p14:sldId id="1900"/>
            <p14:sldId id="1902"/>
            <p14:sldId id="1903"/>
            <p14:sldId id="1912"/>
            <p14:sldId id="1925"/>
            <p14:sldId id="1905"/>
          </p14:sldIdLst>
        </p14:section>
        <p14:section name="Lesson 03: Implement Durable Functions" id="{A8EE0CEB-6F4C-4802-9D0F-BC077C4116C9}">
          <p14:sldIdLst>
            <p14:sldId id="1891"/>
            <p14:sldId id="1906"/>
            <p14:sldId id="1913"/>
            <p14:sldId id="1918"/>
            <p14:sldId id="1914"/>
            <p14:sldId id="1919"/>
            <p14:sldId id="1915"/>
            <p14:sldId id="1920"/>
            <p14:sldId id="1923"/>
            <p14:sldId id="1916"/>
            <p14:sldId id="1921"/>
            <p14:sldId id="1917"/>
            <p14:sldId id="1922"/>
            <p14:sldId id="1924"/>
            <p14:sldId id="1926"/>
          </p14:sldIdLst>
        </p14:section>
        <p14:section name="Lab: Building a web application on Azure Platform-as-a-Service offerings" id="{AA83C64A-CB7E-4EA7-8AB8-963B0D3EB7A1}">
          <p14:sldIdLst>
            <p14:sldId id="258"/>
            <p14:sldId id="269"/>
          </p14:sldIdLst>
        </p14:section>
        <p14:section name="Closing" id="{383D729C-3E4C-4621-A99A-24376A8571ED}">
          <p14:sldIdLst>
            <p14:sldId id="1893"/>
            <p14:sldId id="1886"/>
          </p14:sldIdLst>
        </p14:section>
      </p14:sectionLst>
    </p:ext>
    <p:ext uri="{EFAFB233-063F-42B5-8137-9DF3F51BA10A}">
      <p15:sldGuideLst xmlns:p15="http://schemas.microsoft.com/office/powerpoint/2012/main">
        <p15:guide id="1" orient="horz" pos="2137" userDrawn="1">
          <p15:clr>
            <a:srgbClr val="A4A3A4"/>
          </p15:clr>
        </p15:guide>
        <p15:guide id="2" pos="386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146"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3B02"/>
    <a:srgbClr val="7D7D7D"/>
    <a:srgbClr val="00204F"/>
    <a:srgbClr val="737373"/>
    <a:srgbClr val="FF8B00"/>
    <a:srgbClr val="01BCF3"/>
    <a:srgbClr val="004B50"/>
    <a:srgbClr val="002050"/>
    <a:srgbClr val="0078D4"/>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78141" autoAdjust="0"/>
  </p:normalViewPr>
  <p:slideViewPr>
    <p:cSldViewPr snapToGrid="0">
      <p:cViewPr varScale="1">
        <p:scale>
          <a:sx n="85" d="100"/>
          <a:sy n="85" d="100"/>
        </p:scale>
        <p:origin x="1608" y="96"/>
      </p:cViewPr>
      <p:guideLst>
        <p:guide orient="horz" pos="2137"/>
        <p:guide pos="3863"/>
      </p:guideLst>
    </p:cSldViewPr>
  </p:slideViewPr>
  <p:notesTextViewPr>
    <p:cViewPr>
      <p:scale>
        <a:sx n="1" d="1"/>
        <a:sy n="1" d="1"/>
      </p:scale>
      <p:origin x="0" y="0"/>
    </p:cViewPr>
  </p:notesTextViewPr>
  <p:sorterViewPr>
    <p:cViewPr>
      <p:scale>
        <a:sx n="100" d="100"/>
        <a:sy n="100" d="100"/>
      </p:scale>
      <p:origin x="0" y="-6403"/>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10/7/2019 4:21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10/7/2019 4:21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Azure Functions.</a:t>
            </a:r>
          </a:p>
          <a:p>
            <a:pPr marL="171450" indent="-171450">
              <a:buFontTx/>
              <a:buChar char="-"/>
            </a:pPr>
            <a:r>
              <a:rPr lang="en-US" dirty="0"/>
              <a:t>Developing Azure Functions by using Visual Studio.</a:t>
            </a:r>
          </a:p>
          <a:p>
            <a:pPr marL="171450" indent="-171450">
              <a:buFontTx/>
              <a:buChar char="-"/>
            </a:pPr>
            <a:r>
              <a:rPr lang="en-US" dirty="0"/>
              <a:t>Implementing Durable Functions.</a:t>
            </a:r>
          </a:p>
          <a:p>
            <a:pPr marL="171450" indent="-171450">
              <a:buFontTx/>
              <a:buChar char="-"/>
            </a:pPr>
            <a:r>
              <a:rPr lang="en-US" dirty="0"/>
              <a:t>Lab: Building a web application on Azure Platform as a Service offerings</a:t>
            </a:r>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10/7/2019 4:21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Azure Functions are designed to be portable and to hosted in a variety of places, including:</a:t>
            </a:r>
          </a:p>
          <a:p>
            <a:pPr marL="171450" indent="-171450">
              <a:buFont typeface="Arial" panose="020B0604020202020204" pitchFamily="34" charset="0"/>
              <a:buChar char="•"/>
            </a:pPr>
            <a:r>
              <a:rPr lang="en-US" b="0" dirty="0"/>
              <a:t>Azure services that support containerization (Azure Kubernetes Service, Service Fabric, and Azure Container Instances)</a:t>
            </a:r>
          </a:p>
          <a:p>
            <a:pPr marL="171450" indent="-171450">
              <a:buFont typeface="Arial" panose="020B0604020202020204" pitchFamily="34" charset="0"/>
              <a:buChar char="•"/>
            </a:pPr>
            <a:r>
              <a:rPr lang="en-US" b="0" dirty="0"/>
              <a:t>Non-Azure container hosts (Kubernetes, Virtual Machines, other cloud providers)</a:t>
            </a:r>
          </a:p>
          <a:p>
            <a:pPr marL="171450" indent="-171450">
              <a:buFont typeface="Arial" panose="020B0604020202020204" pitchFamily="34" charset="0"/>
              <a:buChar char="•"/>
            </a:pPr>
            <a:r>
              <a:rPr lang="en-US" b="0" dirty="0"/>
              <a:t>On-premises by using App Service on Azure Stack</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032004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A trigger defines how a function is invoked. A function must have exactly one trigger. Triggers have associated data, which is usually the payload that triggers the function.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17495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There are many types of triggers for Azure services including:</a:t>
            </a: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HTTPTrigger</a:t>
            </a:r>
            <a:r>
              <a:rPr lang="en-US" sz="882" b="0" i="0" kern="1200" dirty="0">
                <a:solidFill>
                  <a:schemeClr val="tx1"/>
                </a:solidFill>
                <a:effectLst/>
                <a:latin typeface="Segoe UI Light" pitchFamily="34" charset="0"/>
                <a:ea typeface="+mn-ea"/>
                <a:cs typeface="+mn-cs"/>
              </a:rPr>
              <a:t> - Trigger the execution of your code by using an HTTP request.</a:t>
            </a: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TimerTrigger</a:t>
            </a:r>
            <a:r>
              <a:rPr lang="en-US" sz="882" b="0" i="0" kern="1200" dirty="0">
                <a:solidFill>
                  <a:schemeClr val="tx1"/>
                </a:solidFill>
                <a:effectLst/>
                <a:latin typeface="Segoe UI Light" pitchFamily="34" charset="0"/>
                <a:ea typeface="+mn-ea"/>
                <a:cs typeface="+mn-cs"/>
              </a:rPr>
              <a:t> - Execute cleanup or other batch tasks on a predefined schedule.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GitHub webhook</a:t>
            </a:r>
            <a:r>
              <a:rPr lang="en-US" sz="882" b="0" i="0" kern="1200" dirty="0">
                <a:solidFill>
                  <a:schemeClr val="tx1"/>
                </a:solidFill>
                <a:effectLst/>
                <a:latin typeface="Segoe UI Light" pitchFamily="34" charset="0"/>
                <a:ea typeface="+mn-ea"/>
                <a:cs typeface="+mn-cs"/>
              </a:rPr>
              <a:t> - Respond to events that occur in your GitHub repositories. Generic webhook - process webhook HTTP requests from any service that supports webhooks.</a:t>
            </a: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CosmosDBTrigger</a:t>
            </a:r>
            <a:r>
              <a:rPr lang="en-US" sz="882" b="0" i="0" kern="1200" dirty="0">
                <a:solidFill>
                  <a:schemeClr val="tx1"/>
                </a:solidFill>
                <a:effectLst/>
                <a:latin typeface="Segoe UI Light" pitchFamily="34" charset="0"/>
                <a:ea typeface="+mn-ea"/>
                <a:cs typeface="+mn-cs"/>
              </a:rPr>
              <a:t> - Process Azure Cosmos DB documents when they are added or updated in collections in a NoSQL database.</a:t>
            </a: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BlobTrigger</a:t>
            </a:r>
            <a:r>
              <a:rPr lang="en-US" sz="882" b="0" i="0" kern="1200" dirty="0">
                <a:solidFill>
                  <a:schemeClr val="tx1"/>
                </a:solidFill>
                <a:effectLst/>
                <a:latin typeface="Segoe UI Light" pitchFamily="34" charset="0"/>
                <a:ea typeface="+mn-ea"/>
                <a:cs typeface="+mn-cs"/>
              </a:rPr>
              <a:t> - Process Azure Storage blobs when they are added to containers. You might use this function for image resizing.</a:t>
            </a: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QueueTrigger</a:t>
            </a:r>
            <a:r>
              <a:rPr lang="en-US" sz="882" b="0" i="0" kern="1200" dirty="0">
                <a:solidFill>
                  <a:schemeClr val="tx1"/>
                </a:solidFill>
                <a:effectLst/>
                <a:latin typeface="Segoe UI Light" pitchFamily="34" charset="0"/>
                <a:ea typeface="+mn-ea"/>
                <a:cs typeface="+mn-cs"/>
              </a:rPr>
              <a:t> - Respond to messages as they arrive in an Azure Storage queue.</a:t>
            </a: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EventHubTrigger</a:t>
            </a:r>
            <a:r>
              <a:rPr lang="en-US" sz="882" b="0" i="0" kern="1200" dirty="0">
                <a:solidFill>
                  <a:schemeClr val="tx1"/>
                </a:solidFill>
                <a:effectLst/>
                <a:latin typeface="Segoe UI Light" pitchFamily="34" charset="0"/>
                <a:ea typeface="+mn-ea"/>
                <a:cs typeface="+mn-cs"/>
              </a:rPr>
              <a:t> - Respond to events delivered to an Azure Event Hub. Particularly useful in application instrumentation, user experience, or workflow processing, and Internet of Things (IoT) scenarios.</a:t>
            </a: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ServiceBusQueueTrigger</a:t>
            </a:r>
            <a:r>
              <a:rPr lang="en-US" sz="882" b="0" i="0" kern="1200" dirty="0">
                <a:solidFill>
                  <a:schemeClr val="tx1"/>
                </a:solidFill>
                <a:effectLst/>
                <a:latin typeface="Segoe UI Light" pitchFamily="34" charset="0"/>
                <a:ea typeface="+mn-ea"/>
                <a:cs typeface="+mn-cs"/>
              </a:rPr>
              <a:t> - Connect your code to other Azure services or on-premises services by listening to message queues.</a:t>
            </a: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ServiceBusTopicTrigger</a:t>
            </a:r>
            <a:r>
              <a:rPr lang="en-US" sz="882" b="0" i="0" kern="1200" dirty="0">
                <a:solidFill>
                  <a:schemeClr val="tx1"/>
                </a:solidFill>
                <a:effectLst/>
                <a:latin typeface="Segoe UI Light" pitchFamily="34" charset="0"/>
                <a:ea typeface="+mn-ea"/>
                <a:cs typeface="+mn-cs"/>
              </a:rPr>
              <a:t> - Connect your code to other Azure services or on-premises services by subscribing to topics.</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012560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Input and output bindings provide a declarative way to connect to data from within your code. Bindings are optional and an Azure Function can have multiple input and output bindings.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760390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Triggers and bindings let you avoid hard-coding the details of the services that you're working with. Your function receives data (for example, the content of a queue message) in function parameters. You send data (for example, to create a queue message) by using the return value of the function. In C# and C# script, alternative ways to send data are out parameters and collector objects.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354972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In this example, the Function app is triggered by a recurring schedule (nightly) and queries Azure Cosmos DB for a set of documents. The function then processes the documents, outputs blobs to Azure Storage, and outputs logs to Event Hubs.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586943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latin typeface="Segoe UI Light" pitchFamily="34" charset="0"/>
                <a:ea typeface="+mn-ea"/>
                <a:cs typeface="+mn-cs"/>
              </a:rPr>
              <a:t>Under the Premium plan, Azure Functions has the same hosting capabilities as the Web Apps in Azure App Service. This means that Azure Functions also has the Virtual Network Integration feature.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a:t>
            </a:r>
            <a:r>
              <a:rPr lang="en-US" b="0" dirty="0"/>
              <a:t>Virtual Network</a:t>
            </a:r>
            <a:r>
              <a:rPr lang="en-US" sz="882" b="0" i="0" kern="1200" dirty="0">
                <a:solidFill>
                  <a:schemeClr val="tx1"/>
                </a:solidFill>
                <a:effectLst/>
                <a:latin typeface="Segoe UI Light" pitchFamily="34" charset="0"/>
                <a:ea typeface="+mn-ea"/>
                <a:cs typeface="+mn-cs"/>
              </a:rPr>
              <a:t> Integration is used with </a:t>
            </a:r>
            <a:r>
              <a:rPr lang="en-US" b="0" dirty="0"/>
              <a:t>an Azure Virtual Network</a:t>
            </a:r>
            <a:r>
              <a:rPr lang="en-US" sz="882" b="0" i="0" kern="1200" dirty="0">
                <a:solidFill>
                  <a:schemeClr val="tx1"/>
                </a:solidFill>
                <a:effectLst/>
                <a:latin typeface="Segoe UI Light" pitchFamily="34" charset="0"/>
                <a:ea typeface="+mn-ea"/>
                <a:cs typeface="+mn-cs"/>
              </a:rPr>
              <a:t> in the same region as your app, it requires you to use a delegated subnet with at least 32 addresses in it. You won’t be able to use the subnet for anything else. Outbound calls from your app will be made from the addresses in the delegated subnet. When you use this version of </a:t>
            </a:r>
            <a:r>
              <a:rPr lang="en-US" b="0" dirty="0"/>
              <a:t>Virtual Network</a:t>
            </a:r>
            <a:r>
              <a:rPr lang="en-US" sz="882" b="0" i="0" kern="1200" dirty="0">
                <a:solidFill>
                  <a:schemeClr val="tx1"/>
                </a:solidFill>
                <a:effectLst/>
                <a:latin typeface="Segoe UI Light" pitchFamily="34" charset="0"/>
                <a:ea typeface="+mn-ea"/>
                <a:cs typeface="+mn-cs"/>
              </a:rPr>
              <a:t> Integration, the calls are made from addresses in your </a:t>
            </a:r>
            <a:r>
              <a:rPr lang="en-US" b="0" dirty="0"/>
              <a:t>Virtual Network</a:t>
            </a:r>
            <a:r>
              <a:rPr lang="en-US" sz="882" b="0" i="0" kern="1200" dirty="0">
                <a:solidFill>
                  <a:schemeClr val="tx1"/>
                </a:solidFill>
                <a:effectLst/>
                <a:latin typeface="Segoe UI Light" pitchFamily="34" charset="0"/>
                <a:ea typeface="+mn-ea"/>
                <a:cs typeface="+mn-cs"/>
              </a:rPr>
              <a: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729745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Using addresses in your </a:t>
            </a:r>
            <a:r>
              <a:rPr lang="en-US" b="0" dirty="0"/>
              <a:t>VNET</a:t>
            </a:r>
            <a:r>
              <a:rPr lang="en-US" sz="882" b="0" i="0" kern="1200" dirty="0">
                <a:solidFill>
                  <a:schemeClr val="tx1"/>
                </a:solidFill>
                <a:effectLst/>
                <a:latin typeface="Segoe UI Light" pitchFamily="34" charset="0"/>
                <a:ea typeface="+mn-ea"/>
                <a:cs typeface="+mn-cs"/>
              </a:rPr>
              <a:t> enables your app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Make calls to service-endpoint secured services.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Access resources across Azure ExpressRoute connections.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Access resources in the </a:t>
            </a:r>
            <a:r>
              <a:rPr lang="en-US" b="0" dirty="0"/>
              <a:t>Virtual Network</a:t>
            </a:r>
            <a:r>
              <a:rPr lang="en-US" sz="882" b="0" i="0" kern="1200" dirty="0">
                <a:solidFill>
                  <a:schemeClr val="tx1"/>
                </a:solidFill>
                <a:effectLst/>
                <a:latin typeface="Segoe UI Light" pitchFamily="34" charset="0"/>
                <a:ea typeface="+mn-ea"/>
                <a:cs typeface="+mn-cs"/>
              </a:rPr>
              <a:t> that you are connected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Access resources across peered connections, including ExpressRoute connections.</a:t>
            </a: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234586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Avoid long running functions</a:t>
            </a:r>
          </a:p>
          <a:p>
            <a:r>
              <a:rPr lang="en-US" sz="882" b="0" i="0" kern="1200" dirty="0">
                <a:solidFill>
                  <a:schemeClr val="tx1"/>
                </a:solidFill>
                <a:effectLst/>
                <a:latin typeface="Segoe UI Light" pitchFamily="34" charset="0"/>
                <a:ea typeface="+mn-ea"/>
                <a:cs typeface="+mn-cs"/>
              </a:rPr>
              <a:t>Large, long-running functions can cause unexpected time-out issues. A function can become large due to many Node.js dependencies. Importing dependencies can also cause increased load times that result in unexpected time-outs. Dependencies are loaded both explicitly and implicitly. A single module loaded by your code may load its own additional modules.</a:t>
            </a:r>
          </a:p>
          <a:p>
            <a:endParaRPr lang="en-US" dirty="0"/>
          </a:p>
          <a:p>
            <a:r>
              <a:rPr lang="en-US" sz="882" b="1" i="0" kern="1200" dirty="0">
                <a:solidFill>
                  <a:schemeClr val="tx1"/>
                </a:solidFill>
                <a:effectLst/>
                <a:latin typeface="Segoe UI Light" pitchFamily="34" charset="0"/>
                <a:ea typeface="+mn-ea"/>
                <a:cs typeface="+mn-cs"/>
              </a:rPr>
              <a:t>Cross function communication</a:t>
            </a:r>
          </a:p>
          <a:p>
            <a:r>
              <a:rPr lang="en-US" sz="882" b="0" i="0" kern="1200" dirty="0">
                <a:solidFill>
                  <a:schemeClr val="tx1"/>
                </a:solidFill>
                <a:effectLst/>
                <a:latin typeface="Segoe UI Light" pitchFamily="34" charset="0"/>
                <a:ea typeface="+mn-ea"/>
                <a:cs typeface="+mn-cs"/>
              </a:rPr>
              <a:t>Durable Functions and Azure Logic Apps are built to manage state transitions and communication between multiple functions. If you are not using Durable Functions or Logic Apps to integrate with multiple functions, it is generally a best practice to use storage queues for cross function communication. The main reason is storage queues are less costly and much easier to provision.</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Write functions to be stateless</a:t>
            </a:r>
          </a:p>
          <a:p>
            <a:r>
              <a:rPr lang="en-US" sz="882" b="0" i="0" kern="1200" dirty="0">
                <a:solidFill>
                  <a:schemeClr val="tx1"/>
                </a:solidFill>
                <a:effectLst/>
                <a:latin typeface="Segoe UI Light" pitchFamily="34" charset="0"/>
                <a:ea typeface="+mn-ea"/>
                <a:cs typeface="+mn-cs"/>
              </a:rPr>
              <a:t>Functions should be stateless and idempotent if possible. Associate any required state information with your data. For example, an order being processed would likely have an associated state member. A function could process an order based on that state while the function itself remains stateless.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Write defensive functions</a:t>
            </a:r>
          </a:p>
          <a:p>
            <a:r>
              <a:rPr lang="en-US" sz="882" b="0" i="0" kern="1200" dirty="0">
                <a:solidFill>
                  <a:schemeClr val="tx1"/>
                </a:solidFill>
                <a:effectLst/>
                <a:latin typeface="Segoe UI Light" pitchFamily="34" charset="0"/>
                <a:ea typeface="+mn-ea"/>
                <a:cs typeface="+mn-cs"/>
              </a:rPr>
              <a:t>Assume that your function could encounter an exception at any time. Design your functions with the ability to continue from a previous fail point during the next execution. </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435492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Azure Functions Tools.</a:t>
            </a:r>
          </a:p>
          <a:p>
            <a:pPr marL="171450" indent="-171450">
              <a:buFontTx/>
              <a:buChar char="-"/>
            </a:pPr>
            <a:r>
              <a:rPr lang="en-US" baseline="0" dirty="0"/>
              <a:t>Function code.</a:t>
            </a:r>
          </a:p>
          <a:p>
            <a:pPr marL="171450" indent="-171450">
              <a:buFontTx/>
              <a:buChar char="-"/>
            </a:pPr>
            <a:r>
              <a:rPr lang="en-US" baseline="0" dirty="0"/>
              <a:t>Bindings.</a:t>
            </a:r>
          </a:p>
          <a:p>
            <a:pPr marL="171450" indent="-171450">
              <a:buFontTx/>
              <a:buChar char="-"/>
            </a:pPr>
            <a:r>
              <a:rPr lang="en-US" dirty="0"/>
              <a:t>Creating an Azure Functions project.</a:t>
            </a:r>
            <a:endParaRPr lang="en-US" baseline="0" dirty="0"/>
          </a:p>
          <a:p>
            <a:pPr marL="171450" indent="-171450">
              <a:buFontTx/>
              <a:buChar char="-"/>
            </a:pPr>
            <a:r>
              <a:rPr lang="en-US" baseline="0" dirty="0"/>
              <a:t>Function app settings.</a:t>
            </a:r>
          </a:p>
          <a:p>
            <a:pPr marL="171450" indent="-171450">
              <a:buFontTx/>
              <a:buChar char="-"/>
            </a:pPr>
            <a:endParaRPr lang="en-US" baseline="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831098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Functions is a built-in project type for Visual Studio that lets you develop, test, and deploy C# functions to Azure.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Azure Functions project type provides the following benefits: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Edit, build, and run functions on your local development computer.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Publish your Azure Functions project directly to Azure.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Use </a:t>
            </a:r>
            <a:r>
              <a:rPr lang="en-US" sz="882" b="0" i="0" kern="1200" dirty="0" err="1">
                <a:solidFill>
                  <a:schemeClr val="tx1"/>
                </a:solidFill>
                <a:effectLst/>
                <a:latin typeface="Segoe UI Light" pitchFamily="34" charset="0"/>
                <a:ea typeface="+mn-ea"/>
                <a:cs typeface="+mn-cs"/>
              </a:rPr>
              <a:t>WebJobs</a:t>
            </a:r>
            <a:r>
              <a:rPr lang="en-US" sz="882" b="0" i="0" kern="1200" dirty="0">
                <a:solidFill>
                  <a:schemeClr val="tx1"/>
                </a:solidFill>
                <a:effectLst/>
                <a:latin typeface="Segoe UI Light" pitchFamily="34" charset="0"/>
                <a:ea typeface="+mn-ea"/>
                <a:cs typeface="+mn-cs"/>
              </a:rPr>
              <a:t> attributes to declare function bindings directly in the C# code instead of maintaining a separate </a:t>
            </a:r>
            <a:r>
              <a:rPr lang="en-US" sz="882" b="0" i="0" kern="1200" dirty="0" err="1">
                <a:solidFill>
                  <a:schemeClr val="tx1"/>
                </a:solidFill>
                <a:effectLst/>
                <a:latin typeface="Segoe UI Light" pitchFamily="34" charset="0"/>
                <a:ea typeface="+mn-ea"/>
                <a:cs typeface="+mn-cs"/>
              </a:rPr>
              <a:t>function.json</a:t>
            </a:r>
            <a:r>
              <a:rPr lang="en-US" sz="882" b="0" i="0" kern="1200" dirty="0">
                <a:solidFill>
                  <a:schemeClr val="tx1"/>
                </a:solidFill>
                <a:effectLst/>
                <a:latin typeface="Segoe UI Light" pitchFamily="34" charset="0"/>
                <a:ea typeface="+mn-ea"/>
                <a:cs typeface="+mn-cs"/>
              </a:rPr>
              <a:t> for binding definitions.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Develop and deploy precompiled C# functions. </a:t>
            </a:r>
            <a:r>
              <a:rPr lang="en-US" sz="882" b="0" i="0" kern="1200" dirty="0" err="1">
                <a:solidFill>
                  <a:schemeClr val="tx1"/>
                </a:solidFill>
                <a:effectLst/>
                <a:latin typeface="Segoe UI Light" pitchFamily="34" charset="0"/>
                <a:ea typeface="+mn-ea"/>
                <a:cs typeface="+mn-cs"/>
              </a:rPr>
              <a:t>Precomplied</a:t>
            </a:r>
            <a:r>
              <a:rPr lang="en-US" sz="882" b="0" i="0" kern="1200" dirty="0">
                <a:solidFill>
                  <a:schemeClr val="tx1"/>
                </a:solidFill>
                <a:effectLst/>
                <a:latin typeface="Segoe UI Light" pitchFamily="34" charset="0"/>
                <a:ea typeface="+mn-ea"/>
                <a:cs typeface="+mn-cs"/>
              </a:rPr>
              <a:t> functions provide a better cold-start performance than C# script-based functions.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Code your functions in C# while having all of the benefits of Visual Studio development.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473542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 class represents a basic Queue storage triggered function.</a:t>
            </a:r>
          </a:p>
          <a:p>
            <a:endParaRPr lang="en-US" dirty="0"/>
          </a:p>
          <a:p>
            <a:r>
              <a:rPr lang="en-US" dirty="0"/>
              <a:t>A binding-specific attribute is applied to each binding parameter supplied to the entry point method. The attribute takes the binding information as parameters. In the previous example, the first parameter has a </a:t>
            </a:r>
            <a:r>
              <a:rPr lang="en-US" dirty="0" err="1"/>
              <a:t>QueueTrigger</a:t>
            </a:r>
            <a:r>
              <a:rPr lang="en-US" dirty="0"/>
              <a:t> attribute applied, indicating queue triggered function. The queue name and connection string setting name are passed as parameters to the </a:t>
            </a:r>
            <a:r>
              <a:rPr lang="en-US" dirty="0" err="1"/>
              <a:t>QueueTrigger</a:t>
            </a:r>
            <a:r>
              <a:rPr lang="en-US" dirty="0"/>
              <a:t> attribute.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628627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you want to write a new row to Azure Table storage whenever a new message appears in Azure Queue storage. This scenario can be implemented by using an Azure Queue storage trigger and an Azure Table storage output binding.</a:t>
            </a:r>
          </a:p>
          <a:p>
            <a:endParaRPr lang="en-US" dirty="0"/>
          </a:p>
          <a:p>
            <a:r>
              <a:rPr lang="en-US" dirty="0"/>
              <a:t>The first element in the bindings array is the Queue storage trigger. The type and direction properties identify the trigger. The name property identifies the function parameter that receives the queue message content. The name of the queue to monitor is in </a:t>
            </a:r>
            <a:r>
              <a:rPr lang="en-US" dirty="0" err="1"/>
              <a:t>queueName</a:t>
            </a:r>
            <a:r>
              <a:rPr lang="en-US" dirty="0"/>
              <a:t>, and the connection string is in the app setting identified by connection.</a:t>
            </a:r>
          </a:p>
          <a:p>
            <a:endParaRPr lang="en-US" dirty="0"/>
          </a:p>
          <a:p>
            <a:r>
              <a:rPr lang="en-US" dirty="0"/>
              <a:t>The second element in the bindings array is the Azure Table Storage output binding. The type and direction properties identify the binding. The name property specifies how the function provides the new table row, in this case by using the function return value. The name of the table is in </a:t>
            </a:r>
            <a:r>
              <a:rPr lang="en-US" dirty="0" err="1"/>
              <a:t>tableName</a:t>
            </a:r>
            <a:r>
              <a:rPr lang="en-US" dirty="0"/>
              <a:t>, and the connection string is in the app setting identified by connection.</a:t>
            </a:r>
          </a:p>
          <a:p>
            <a:endParaRPr lang="en-US" dirty="0"/>
          </a:p>
          <a:p>
            <a:r>
              <a:rPr lang="en-US" dirty="0"/>
              <a:t>Note: The value of connection is the name of an app setting that contains the connection string, not the connection string itself. Bindings use connection strings stored in app settings to enforce the best practice that </a:t>
            </a:r>
            <a:r>
              <a:rPr lang="en-US" dirty="0" err="1"/>
              <a:t>function.json</a:t>
            </a:r>
            <a:r>
              <a:rPr lang="en-US" dirty="0"/>
              <a:t> does not contain service secrets.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638705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C# script code that works with this trigger and binding. Notice that the name of the parameter that provides the queue message content is order; this name is required because the name property value in </a:t>
            </a:r>
            <a:r>
              <a:rPr lang="en-US" dirty="0" err="1"/>
              <a:t>function.json</a:t>
            </a:r>
            <a:r>
              <a:rPr lang="en-US" dirty="0"/>
              <a:t> is order.</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dirty="0"/>
              <a:t>The method takes an </a:t>
            </a:r>
            <a:r>
              <a:rPr lang="en-US" sz="900" dirty="0"/>
              <a:t>incoming queue message that is a JSON object, and then add fields and write to Table storage. The method return value creates a new row in Table Storage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66277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Creating an Azure Functions project.</a:t>
            </a:r>
          </a:p>
          <a:p>
            <a:pPr marL="171450" indent="-171450">
              <a:buFont typeface="Arial" panose="020B0604020202020204" pitchFamily="34" charset="0"/>
              <a:buChar char="•"/>
            </a:pPr>
            <a:r>
              <a:rPr lang="en-US" dirty="0"/>
              <a:t>Creating a function.</a:t>
            </a:r>
          </a:p>
          <a:p>
            <a:pPr marL="171450" indent="-171450">
              <a:buFont typeface="Arial" panose="020B0604020202020204" pitchFamily="34" charset="0"/>
              <a:buChar char="•"/>
            </a:pPr>
            <a:r>
              <a:rPr lang="en-US" dirty="0"/>
              <a:t>Add bindings to the Azure Function.</a:t>
            </a:r>
          </a:p>
          <a:p>
            <a:pPr marL="171450" indent="-171450">
              <a:buFont typeface="Arial" panose="020B0604020202020204" pitchFamily="34" charset="0"/>
              <a:buChar char="•"/>
            </a:pPr>
            <a:r>
              <a:rPr lang="en-US" dirty="0"/>
              <a:t>Testing and publishing the Azure Function.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0272443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settings that you added in the </a:t>
            </a:r>
            <a:r>
              <a:rPr lang="en-US" dirty="0" err="1"/>
              <a:t>local.settings.json</a:t>
            </a:r>
            <a:r>
              <a:rPr lang="en-US" dirty="0"/>
              <a:t> must be also added to the Function app in Azure. These settings are not uploaded automatically when you publish the project.</a:t>
            </a:r>
          </a:p>
          <a:p>
            <a:endParaRPr lang="en-US" dirty="0"/>
          </a:p>
          <a:p>
            <a:r>
              <a:rPr lang="en-US" dirty="0"/>
              <a:t>The easiest way to upload the required settings to your function app in Azure is to use the Manage Application Settings link that is displayed after you successfully publish your project.</a:t>
            </a:r>
          </a:p>
          <a:p>
            <a:endParaRPr lang="en-US" dirty="0"/>
          </a:p>
          <a:p>
            <a:r>
              <a:rPr lang="en-US" dirty="0"/>
              <a:t>You can also manage application settings in one of these other ways:</a:t>
            </a:r>
          </a:p>
          <a:p>
            <a:endParaRPr lang="en-US" dirty="0"/>
          </a:p>
          <a:p>
            <a:pPr marL="171450" indent="-171450">
              <a:buFont typeface="Arial" panose="020B0604020202020204" pitchFamily="34" charset="0"/>
              <a:buChar char="•"/>
            </a:pPr>
            <a:r>
              <a:rPr lang="en-US" dirty="0"/>
              <a:t>By using the Azure portal.</a:t>
            </a:r>
          </a:p>
          <a:p>
            <a:pPr marL="171450" indent="-171450">
              <a:buFont typeface="Arial" panose="020B0604020202020204" pitchFamily="34" charset="0"/>
              <a:buChar char="•"/>
            </a:pPr>
            <a:r>
              <a:rPr lang="en-US" dirty="0"/>
              <a:t>By using the </a:t>
            </a:r>
            <a:r>
              <a:rPr lang="en-US" b="1" dirty="0"/>
              <a:t>--publish-local-settings </a:t>
            </a:r>
            <a:r>
              <a:rPr lang="en-US" dirty="0"/>
              <a:t>publish option in the Azure Functions Core Tools.</a:t>
            </a:r>
          </a:p>
          <a:p>
            <a:pPr marL="171450" indent="-171450">
              <a:buFont typeface="Arial" panose="020B0604020202020204" pitchFamily="34" charset="0"/>
              <a:buChar char="•"/>
            </a:pPr>
            <a:r>
              <a:rPr lang="en-US" dirty="0"/>
              <a:t>By using the Azure CLI.</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854169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Durable Functions.</a:t>
            </a:r>
          </a:p>
          <a:p>
            <a:pPr marL="171450" indent="-171450">
              <a:buFontTx/>
              <a:buChar char="-"/>
            </a:pPr>
            <a:r>
              <a:rPr lang="en-US" baseline="0" dirty="0"/>
              <a:t>Creating a Durable Function in C#.</a:t>
            </a:r>
          </a:p>
          <a:p>
            <a:pPr marL="171450" indent="-171450">
              <a:buFontTx/>
              <a:buChar char="-"/>
            </a:pPr>
            <a:r>
              <a:rPr lang="en-US" baseline="0" dirty="0"/>
              <a:t>Fan-out/fan-in Durable Function.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7992861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Durable Functions is an extension of Azure Functions and Azure </a:t>
            </a:r>
            <a:r>
              <a:rPr lang="en-US" dirty="0" err="1"/>
              <a:t>WebJobs</a:t>
            </a:r>
            <a:r>
              <a:rPr lang="en-US" dirty="0"/>
              <a:t> that lets you write stateful functions in a serverless environment. The extension manages state, checkpoints, and restarts for you.</a:t>
            </a:r>
          </a:p>
          <a:p>
            <a:endParaRPr lang="en-US" dirty="0"/>
          </a:p>
          <a:p>
            <a:r>
              <a:rPr lang="en-US" dirty="0"/>
              <a:t>The extension lets you define stateful workflows in a new type of function called an Orchestrator function. Here are some of the advantages of Orchestrator functions:</a:t>
            </a:r>
          </a:p>
          <a:p>
            <a:endParaRPr lang="en-US" dirty="0"/>
          </a:p>
          <a:p>
            <a:pPr marL="171450" indent="-171450">
              <a:buFont typeface="Arial" panose="020B0604020202020204" pitchFamily="34" charset="0"/>
              <a:buChar char="•"/>
            </a:pPr>
            <a:r>
              <a:rPr lang="en-US" dirty="0"/>
              <a:t>They define workflows in code. No JSON schemas or designers are needed.</a:t>
            </a:r>
          </a:p>
          <a:p>
            <a:pPr marL="171450" indent="-171450">
              <a:buFont typeface="Arial" panose="020B0604020202020204" pitchFamily="34" charset="0"/>
              <a:buChar char="•"/>
            </a:pPr>
            <a:r>
              <a:rPr lang="en-US" dirty="0"/>
              <a:t>They can call other functions synchronously and asynchronously. Output from called functions can be saved to local variables.</a:t>
            </a:r>
          </a:p>
          <a:p>
            <a:pPr marL="171450" indent="-171450">
              <a:buFont typeface="Arial" panose="020B0604020202020204" pitchFamily="34" charset="0"/>
              <a:buChar char="•"/>
            </a:pPr>
            <a:r>
              <a:rPr lang="en-US" dirty="0"/>
              <a:t>They automatically checkpoint their progress whenever the function awaits. Local state is never lost if the process recycles or the virtual machine (VM) reboots.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Note: Durable Functions is an advanced extension for Azure Functions that is not appropriate for all applications. The rest of this section assumes that you have a strong familiarity with Azure Functions concepts and the challenges involved in serverless application development.</a:t>
            </a:r>
          </a:p>
          <a:p>
            <a:endParaRPr lang="en-US" dirty="0"/>
          </a:p>
          <a:p>
            <a:r>
              <a:rPr lang="en-US" dirty="0"/>
              <a:t>The primary use case for Durable Functions is simplifying complex, stateful coordination problems in serverless applications. The following sections describe some typical application patterns that can benefit from Durable Functions.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8634490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Function chaining refers to the pattern of executing a sequence of functions in a particular order. Often, the output of one function needs to be applied to the input of another function.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3938197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values "F1", "F2", "F3", and "F4" are the names of other functions in the function app. Control flow is implemented by using normal imperative coding constructs. That is, code executes top down and can involve existing language control flow semantics, like conditionals and loops. Error handling logic can be included in try/catch/finally blocks.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t>
            </a:r>
            <a:r>
              <a:rPr lang="en-US" sz="882" b="0" i="0" kern="1200" dirty="0" err="1">
                <a:solidFill>
                  <a:schemeClr val="tx1"/>
                </a:solidFill>
                <a:effectLst/>
                <a:latin typeface="Segoe UI Light" pitchFamily="34" charset="0"/>
                <a:ea typeface="+mn-ea"/>
                <a:cs typeface="+mn-cs"/>
              </a:rPr>
              <a:t>ctx</a:t>
            </a:r>
            <a:r>
              <a:rPr lang="en-US" sz="882" b="0" i="0" kern="1200" dirty="0">
                <a:solidFill>
                  <a:schemeClr val="tx1"/>
                </a:solidFill>
                <a:effectLst/>
                <a:latin typeface="Segoe UI Light" pitchFamily="34" charset="0"/>
                <a:ea typeface="+mn-ea"/>
                <a:cs typeface="+mn-cs"/>
              </a:rPr>
              <a:t> parameter (</a:t>
            </a:r>
            <a:r>
              <a:rPr lang="en-US" sz="882" b="0" i="0" kern="1200" dirty="0" err="1">
                <a:solidFill>
                  <a:schemeClr val="tx1"/>
                </a:solidFill>
                <a:effectLst/>
                <a:latin typeface="Segoe UI Light" pitchFamily="34" charset="0"/>
                <a:ea typeface="+mn-ea"/>
                <a:cs typeface="+mn-cs"/>
              </a:rPr>
              <a:t>DurableOrchestrationContext</a:t>
            </a:r>
            <a:r>
              <a:rPr lang="en-US" sz="882" b="0" i="0" kern="1200" dirty="0">
                <a:solidFill>
                  <a:schemeClr val="tx1"/>
                </a:solidFill>
                <a:effectLst/>
                <a:latin typeface="Segoe UI Light" pitchFamily="34" charset="0"/>
                <a:ea typeface="+mn-ea"/>
                <a:cs typeface="+mn-cs"/>
              </a:rPr>
              <a:t>) provides methods for invoking other functions by name, passing parameters, and returning function output. Each time the code calls await, the Durable Functions framework checkpoints the progress of the current function instance. If the process or VM recycles midway through the execution, the function instance resumes from the previous await call.  We will cover more on this restart behavior later.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255408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Azure Functions.</a:t>
            </a:r>
          </a:p>
          <a:p>
            <a:pPr marL="171450" indent="-171450">
              <a:buFontTx/>
              <a:buChar char="-"/>
            </a:pPr>
            <a:r>
              <a:rPr lang="en-US" baseline="0" dirty="0"/>
              <a:t>Scale and hosting.</a:t>
            </a:r>
          </a:p>
          <a:p>
            <a:pPr marL="171450" indent="-171450">
              <a:buFontTx/>
              <a:buChar char="-"/>
            </a:pPr>
            <a:r>
              <a:rPr lang="en-US" baseline="0" dirty="0"/>
              <a:t>Triggers and bindings.</a:t>
            </a:r>
          </a:p>
          <a:p>
            <a:pPr marL="171450" indent="-171450">
              <a:buFontTx/>
              <a:buChar char="-"/>
            </a:pPr>
            <a:r>
              <a:rPr lang="en-US" baseline="0" dirty="0"/>
              <a:t>Best practices.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Fan-out/fan-in refers to the pattern of executing multiple functions in parallel, and then waiting for all to finish. Often, some aggregation work is done on results returned from the functions.</a:t>
            </a:r>
          </a:p>
          <a:p>
            <a:br>
              <a:rPr lang="en-US" dirty="0"/>
            </a:br>
            <a:r>
              <a:rPr lang="en-US" sz="882" b="0" i="0" kern="1200" dirty="0">
                <a:solidFill>
                  <a:schemeClr val="tx1"/>
                </a:solidFill>
                <a:effectLst/>
                <a:latin typeface="Segoe UI Light" pitchFamily="34" charset="0"/>
                <a:ea typeface="+mn-ea"/>
                <a:cs typeface="+mn-cs"/>
              </a:rPr>
              <a:t>With normal functions, fanning out can be done by having the function send multiple messages to a queue. However, fanning back in is much more challenging. You'd have to write code to track when the queue-triggered functions end and store function outputs. The Durable Functions extension handles this pattern with relatively simple code.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14373536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fan-out work is distributed to multiple instances of function F2, and the work is tracked by using a dynamic list of tasks. The .NET </a:t>
            </a:r>
            <a:r>
              <a:rPr lang="en-US" sz="882" b="0" i="0" kern="1200" dirty="0" err="1">
                <a:solidFill>
                  <a:schemeClr val="tx1"/>
                </a:solidFill>
                <a:effectLst/>
                <a:latin typeface="Segoe UI Light" pitchFamily="34" charset="0"/>
                <a:ea typeface="+mn-ea"/>
                <a:cs typeface="+mn-cs"/>
              </a:rPr>
              <a:t>Task.WhenAll</a:t>
            </a:r>
            <a:r>
              <a:rPr lang="en-US" sz="882" b="0" i="0" kern="1200" dirty="0">
                <a:solidFill>
                  <a:schemeClr val="tx1"/>
                </a:solidFill>
                <a:effectLst/>
                <a:latin typeface="Segoe UI Light" pitchFamily="34" charset="0"/>
                <a:ea typeface="+mn-ea"/>
                <a:cs typeface="+mn-cs"/>
              </a:rPr>
              <a:t> API is called to wait for all the called functions to finish. Then the F2 function outputs are aggregated from the dynamic task list and passed on to the F3 function.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automatic checkpointing that happens at the await call on </a:t>
            </a:r>
            <a:r>
              <a:rPr lang="en-US" sz="882" b="0" i="0" kern="1200" dirty="0" err="1">
                <a:solidFill>
                  <a:schemeClr val="tx1"/>
                </a:solidFill>
                <a:effectLst/>
                <a:latin typeface="Segoe UI Light" pitchFamily="34" charset="0"/>
                <a:ea typeface="+mn-ea"/>
                <a:cs typeface="+mn-cs"/>
              </a:rPr>
              <a:t>Task.WhenAll</a:t>
            </a:r>
            <a:r>
              <a:rPr lang="en-US" sz="882" b="0" i="0" kern="1200" dirty="0">
                <a:solidFill>
                  <a:schemeClr val="tx1"/>
                </a:solidFill>
                <a:effectLst/>
                <a:latin typeface="Segoe UI Light" pitchFamily="34" charset="0"/>
                <a:ea typeface="+mn-ea"/>
                <a:cs typeface="+mn-cs"/>
              </a:rPr>
              <a:t> ensures that any crash or reboot midway through does not require a restart of any already completed tasks.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5587205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third pattern is all about the problem of coordinating the state of long-running operations with external clients. A common way to implement this pattern is by having the long-running action triggered by an HTTP call, and then redirecting the client to a status endpoint that they can poll to learn when the operation completes.</a:t>
            </a:r>
          </a:p>
          <a:p>
            <a:br>
              <a:rPr lang="en-US" dirty="0"/>
            </a:br>
            <a:r>
              <a:rPr lang="en-US" sz="882" b="0" i="0" kern="1200" dirty="0">
                <a:solidFill>
                  <a:schemeClr val="tx1"/>
                </a:solidFill>
                <a:effectLst/>
                <a:latin typeface="Segoe UI Light" pitchFamily="34" charset="0"/>
                <a:ea typeface="+mn-ea"/>
                <a:cs typeface="+mn-cs"/>
              </a:rPr>
              <a:t>Durable Functions provides built-in APIs that simplify the code you write for interacting with long-running function executions. After an instance is started, the extension exposes webhook HTTP APIs that query the Orchestrator function status. The following example shows the REST commands to start an Orchestrator and to query its status. For clarity, some details are omitted from the example.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5005211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Because the state is managed by the Durable Functions runtime, you don't have to implement your own status-tracking mechanism.</a:t>
            </a:r>
          </a:p>
          <a:p>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11882238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the Durable Functions extension has built-in webhooks for managing long-running orchestrations, you can implement this pattern yourself by using your own function triggers (such as HTTP, queue, or Event Hub) and the </a:t>
            </a:r>
            <a:r>
              <a:rPr lang="en-US" dirty="0" err="1"/>
              <a:t>orchestrationClient</a:t>
            </a:r>
            <a:r>
              <a:rPr lang="en-US" dirty="0"/>
              <a:t> binding. For example, you could use a queue message to trigger termination. Or you could use an HTTP trigger protected by an Azure Active Directory authentication policy instead of the built-in webhooks that use a generated key for authentication.</a:t>
            </a:r>
          </a:p>
          <a:p>
            <a:endParaRPr lang="en-US" dirty="0"/>
          </a:p>
          <a:p>
            <a:r>
              <a:rPr lang="en-US" sz="882" b="0" i="0" kern="1200" dirty="0">
                <a:solidFill>
                  <a:schemeClr val="tx1"/>
                </a:solidFill>
                <a:effectLst/>
                <a:latin typeface="Segoe UI Light" pitchFamily="34" charset="0"/>
                <a:ea typeface="+mn-ea"/>
                <a:cs typeface="+mn-cs"/>
              </a:rPr>
              <a:t>The </a:t>
            </a:r>
            <a:r>
              <a:rPr lang="en-US" dirty="0" err="1"/>
              <a:t>DurableOrchestrationClient</a:t>
            </a:r>
            <a:r>
              <a:rPr lang="en-US" sz="882" b="0" i="0" kern="1200" dirty="0">
                <a:solidFill>
                  <a:schemeClr val="tx1"/>
                </a:solidFill>
                <a:effectLst/>
                <a:latin typeface="Segoe UI Light" pitchFamily="34" charset="0"/>
                <a:ea typeface="+mn-ea"/>
                <a:cs typeface="+mn-cs"/>
              </a:rPr>
              <a:t> </a:t>
            </a:r>
            <a:r>
              <a:rPr lang="en-US" dirty="0"/>
              <a:t>starter</a:t>
            </a:r>
            <a:r>
              <a:rPr lang="en-US" sz="882" b="0" i="0" kern="1200" dirty="0">
                <a:solidFill>
                  <a:schemeClr val="tx1"/>
                </a:solidFill>
                <a:effectLst/>
                <a:latin typeface="Segoe UI Light" pitchFamily="34" charset="0"/>
                <a:ea typeface="+mn-ea"/>
                <a:cs typeface="+mn-cs"/>
              </a:rPr>
              <a:t> parameter is a value from the </a:t>
            </a:r>
            <a:r>
              <a:rPr lang="en-US" dirty="0" err="1"/>
              <a:t>orchestrationClient</a:t>
            </a:r>
            <a:r>
              <a:rPr lang="en-US" sz="882" b="0" i="0" kern="1200" dirty="0">
                <a:solidFill>
                  <a:schemeClr val="tx1"/>
                </a:solidFill>
                <a:effectLst/>
                <a:latin typeface="Segoe UI Light" pitchFamily="34" charset="0"/>
                <a:ea typeface="+mn-ea"/>
                <a:cs typeface="+mn-cs"/>
              </a:rPr>
              <a:t> output binding, which is part of the Durable Functions extension. It provides methods for starting, sending events to, terminating, and querying for new or existing Orchestrator function instances. In the previous example, an HTTP triggered-function takes in a </a:t>
            </a:r>
            <a:r>
              <a:rPr lang="en-US" dirty="0" err="1"/>
              <a:t>functionName</a:t>
            </a:r>
            <a:r>
              <a:rPr lang="en-US" sz="882" b="0" i="0" kern="1200" dirty="0">
                <a:solidFill>
                  <a:schemeClr val="tx1"/>
                </a:solidFill>
                <a:effectLst/>
                <a:latin typeface="Segoe UI Light" pitchFamily="34" charset="0"/>
                <a:ea typeface="+mn-ea"/>
                <a:cs typeface="+mn-cs"/>
              </a:rPr>
              <a:t> value from the incoming URL and passes that value to </a:t>
            </a:r>
            <a:r>
              <a:rPr lang="en-US" dirty="0" err="1"/>
              <a:t>StartNewAsync</a:t>
            </a:r>
            <a:r>
              <a:rPr lang="en-US" sz="882" b="0" i="0" kern="1200" dirty="0">
                <a:solidFill>
                  <a:schemeClr val="tx1"/>
                </a:solidFill>
                <a:effectLst/>
                <a:latin typeface="Segoe UI Light" pitchFamily="34" charset="0"/>
                <a:ea typeface="+mn-ea"/>
                <a:cs typeface="+mn-cs"/>
              </a:rPr>
              <a:t>. This binding API then returns a response that contains a </a:t>
            </a:r>
            <a:r>
              <a:rPr lang="en-US" dirty="0"/>
              <a:t>Location</a:t>
            </a:r>
            <a:r>
              <a:rPr lang="en-US" sz="882" b="0" i="0" kern="1200" dirty="0">
                <a:solidFill>
                  <a:schemeClr val="tx1"/>
                </a:solidFill>
                <a:effectLst/>
                <a:latin typeface="Segoe UI Light" pitchFamily="34" charset="0"/>
                <a:ea typeface="+mn-ea"/>
                <a:cs typeface="+mn-cs"/>
              </a:rPr>
              <a:t> header and additional information about the instance that can later be used to look up the status of the started instance or terminate it.</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6386455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monitor pattern refers to a flexible recurring process in a workflow</a:t>
            </a:r>
            <a:r>
              <a:rPr lang="en-US" sz="900" dirty="0">
                <a:latin typeface="Segoe UI" panose="020B0502040204020203" pitchFamily="34" charset="0"/>
                <a:cs typeface="Segoe UI" panose="020B0502040204020203" pitchFamily="34" charset="0"/>
              </a:rPr>
              <a:t>—</a:t>
            </a:r>
            <a:r>
              <a:rPr lang="en-US" sz="882" b="0" i="0" kern="1200" dirty="0">
                <a:solidFill>
                  <a:schemeClr val="tx1"/>
                </a:solidFill>
                <a:effectLst/>
                <a:latin typeface="Segoe UI Light" pitchFamily="34" charset="0"/>
                <a:ea typeface="+mn-ea"/>
                <a:cs typeface="+mn-cs"/>
              </a:rPr>
              <a:t>for example, polling until certain conditions are met. A regular timer-trigger can address a simple scenario, such as a periodic cleanup job, but its interval is static and managing instance lifetimes becomes complex. Durable Functions enables flexible recurrence intervals, task lifetime management, and the ability to create multiple monitor processes from a single orchestration.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example would be reversing the earlier async HTTP API scenario. Instead of exposing an endpoint for an external client to monitor a long-running operation, the long-running monitor consumes an external endpoint, waiting for some state change.</a:t>
            </a:r>
          </a:p>
          <a:p>
            <a:endParaRPr lang="en-US" dirty="0"/>
          </a:p>
          <a:p>
            <a:r>
              <a:rPr lang="en-US" sz="882" b="0" i="0" kern="1200" dirty="0">
                <a:solidFill>
                  <a:schemeClr val="tx1"/>
                </a:solidFill>
                <a:effectLst/>
                <a:latin typeface="Segoe UI Light" pitchFamily="34" charset="0"/>
                <a:ea typeface="+mn-ea"/>
                <a:cs typeface="+mn-cs"/>
              </a:rPr>
              <a:t>Using Durable Functions, multiple monitors that observe arbitrary endpoints can be created in a few lines of code. The monitors can end execution when some condition is met, or be terminated by the </a:t>
            </a:r>
            <a:r>
              <a:rPr lang="en-US" sz="882" b="0" i="0" kern="1200" dirty="0" err="1">
                <a:solidFill>
                  <a:schemeClr val="tx1"/>
                </a:solidFill>
                <a:effectLst/>
                <a:latin typeface="Segoe UI Light" pitchFamily="34" charset="0"/>
                <a:ea typeface="+mn-ea"/>
                <a:cs typeface="+mn-cs"/>
              </a:rPr>
              <a:t>DurableOrchestrationClient</a:t>
            </a:r>
            <a:r>
              <a:rPr lang="en-US" sz="882" b="0" i="0" kern="1200" dirty="0">
                <a:solidFill>
                  <a:schemeClr val="tx1"/>
                </a:solidFill>
                <a:effectLst/>
                <a:latin typeface="Segoe UI Light" pitchFamily="34" charset="0"/>
                <a:ea typeface="+mn-ea"/>
                <a:cs typeface="+mn-cs"/>
              </a:rPr>
              <a:t>, and their wait interval can be changed based on some condition (that is, exponential </a:t>
            </a:r>
            <a:r>
              <a:rPr lang="en-US" sz="882" b="0" i="0" kern="1200" dirty="0" err="1">
                <a:solidFill>
                  <a:schemeClr val="tx1"/>
                </a:solidFill>
                <a:effectLst/>
                <a:latin typeface="Segoe UI Light" pitchFamily="34" charset="0"/>
                <a:ea typeface="+mn-ea"/>
                <a:cs typeface="+mn-cs"/>
              </a:rPr>
              <a:t>backoff</a:t>
            </a:r>
            <a:r>
              <a:rPr lang="en-US" sz="882" b="0" i="0" kern="1200" dirty="0">
                <a:solidFill>
                  <a:schemeClr val="tx1"/>
                </a:solidFill>
                <a:effectLst/>
                <a:latin typeface="Segoe UI Light" pitchFamily="34" charset="0"/>
                <a:ea typeface="+mn-ea"/>
                <a:cs typeface="+mn-cs"/>
              </a:rPr>
              <a:t>). The code on the next slide implements a basic monitor.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13501007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When a request is received, a new orchestration instance is created for that job ID. The instance polls a status until a condition is met and the loop is exited. A durable timer is used to control the polling interval. Further work can then be performed, or the orchestration can end. When the </a:t>
            </a:r>
            <a:r>
              <a:rPr lang="en-US" sz="882" b="0" i="0" kern="1200" dirty="0" err="1">
                <a:solidFill>
                  <a:schemeClr val="tx1"/>
                </a:solidFill>
                <a:effectLst/>
                <a:latin typeface="Segoe UI Light" pitchFamily="34" charset="0"/>
                <a:ea typeface="+mn-ea"/>
                <a:cs typeface="+mn-cs"/>
              </a:rPr>
              <a:t>ctx.CurrentUtcDateTime</a:t>
            </a:r>
            <a:r>
              <a:rPr lang="en-US" sz="882" b="0" i="0" kern="1200" dirty="0">
                <a:solidFill>
                  <a:schemeClr val="tx1"/>
                </a:solidFill>
                <a:effectLst/>
                <a:latin typeface="Segoe UI Light" pitchFamily="34" charset="0"/>
                <a:ea typeface="+mn-ea"/>
                <a:cs typeface="+mn-cs"/>
              </a:rPr>
              <a:t> exceeds the </a:t>
            </a:r>
            <a:r>
              <a:rPr lang="en-US" sz="882" b="0" i="0" kern="1200" dirty="0" err="1">
                <a:solidFill>
                  <a:schemeClr val="tx1"/>
                </a:solidFill>
                <a:effectLst/>
                <a:latin typeface="Segoe UI Light" pitchFamily="34" charset="0"/>
                <a:ea typeface="+mn-ea"/>
                <a:cs typeface="+mn-cs"/>
              </a:rPr>
              <a:t>expiryTime</a:t>
            </a:r>
            <a:r>
              <a:rPr lang="en-US" sz="882" b="0" i="0" kern="1200" dirty="0">
                <a:solidFill>
                  <a:schemeClr val="tx1"/>
                </a:solidFill>
                <a:effectLst/>
                <a:latin typeface="Segoe UI Light" pitchFamily="34" charset="0"/>
                <a:ea typeface="+mn-ea"/>
                <a:cs typeface="+mn-cs"/>
              </a:rPr>
              <a:t>, the monitor ends.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26640713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Many processes involve some kind of human interaction. The tricky thing about involving humans in an automated process is that people are not always as highly available and responsive as cloud services. Automated processes must allow for this, and they often do so by using timeouts and compensation logic.</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One example of a business process that involves human interaction is an approval process. For example, approval from a manager might be required for an expense report that exceeds a certain amount. If the manager does not approve within 72 hours (maybe the manager went on vacation), an escalation process starts to get the approval from someone else (perhaps the manager's manager).</a:t>
            </a:r>
          </a:p>
          <a:p>
            <a:endParaRPr lang="en-US" dirty="0"/>
          </a:p>
          <a:p>
            <a:r>
              <a:rPr lang="en-US" sz="882" b="0" i="0" kern="1200" dirty="0">
                <a:solidFill>
                  <a:schemeClr val="tx1"/>
                </a:solidFill>
                <a:effectLst/>
                <a:latin typeface="Segoe UI Light" pitchFamily="34" charset="0"/>
                <a:ea typeface="+mn-ea"/>
                <a:cs typeface="+mn-cs"/>
              </a:rPr>
              <a:t>This pattern can be implemented by using an Orchestrator function. The Orchestrator would use a durable timer to request approval and escalate in case of timeout. It would wait for an external event, which would be the notification generated by some human interaction.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21257594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durable timer is created by calling </a:t>
            </a:r>
            <a:r>
              <a:rPr lang="en-US" sz="882" b="0" i="0" kern="1200" dirty="0" err="1">
                <a:solidFill>
                  <a:schemeClr val="tx1"/>
                </a:solidFill>
                <a:effectLst/>
                <a:latin typeface="Segoe UI Light" pitchFamily="34" charset="0"/>
                <a:ea typeface="+mn-ea"/>
                <a:cs typeface="+mn-cs"/>
              </a:rPr>
              <a:t>ctx.CreateTimer</a:t>
            </a:r>
            <a:r>
              <a:rPr lang="en-US" sz="882" b="0" i="0" kern="1200" dirty="0">
                <a:solidFill>
                  <a:schemeClr val="tx1"/>
                </a:solidFill>
                <a:effectLst/>
                <a:latin typeface="Segoe UI Light" pitchFamily="34" charset="0"/>
                <a:ea typeface="+mn-ea"/>
                <a:cs typeface="+mn-cs"/>
              </a:rPr>
              <a:t>. The notification is received by </a:t>
            </a:r>
            <a:r>
              <a:rPr lang="en-US" sz="882" b="0" i="0" kern="1200" dirty="0" err="1">
                <a:solidFill>
                  <a:schemeClr val="tx1"/>
                </a:solidFill>
                <a:effectLst/>
                <a:latin typeface="Segoe UI Light" pitchFamily="34" charset="0"/>
                <a:ea typeface="+mn-ea"/>
                <a:cs typeface="+mn-cs"/>
              </a:rPr>
              <a:t>ctx.WaitForExternalEvent</a:t>
            </a:r>
            <a:r>
              <a:rPr lang="en-US" sz="882" b="0" i="0" kern="1200" dirty="0">
                <a:solidFill>
                  <a:schemeClr val="tx1"/>
                </a:solidFill>
                <a:effectLst/>
                <a:latin typeface="Segoe UI Light" pitchFamily="34" charset="0"/>
                <a:ea typeface="+mn-ea"/>
                <a:cs typeface="+mn-cs"/>
              </a:rPr>
              <a:t>. And </a:t>
            </a:r>
            <a:r>
              <a:rPr lang="en-US" sz="882" b="0" i="0" kern="1200" dirty="0" err="1">
                <a:solidFill>
                  <a:schemeClr val="tx1"/>
                </a:solidFill>
                <a:effectLst/>
                <a:latin typeface="Segoe UI Light" pitchFamily="34" charset="0"/>
                <a:ea typeface="+mn-ea"/>
                <a:cs typeface="+mn-cs"/>
              </a:rPr>
              <a:t>Task.WhenAny</a:t>
            </a:r>
            <a:r>
              <a:rPr lang="en-US" sz="882" b="0" i="0" kern="1200" dirty="0">
                <a:solidFill>
                  <a:schemeClr val="tx1"/>
                </a:solidFill>
                <a:effectLst/>
                <a:latin typeface="Segoe UI Light" pitchFamily="34" charset="0"/>
                <a:ea typeface="+mn-ea"/>
                <a:cs typeface="+mn-cs"/>
              </a:rPr>
              <a:t> is called to decide whether to escalate (timeout happens first) or process approval (approval is received before time-out).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40358934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An external client can deliver the event notification to a waiting Orchestrator function by using either the built-in HTTP APIs or by using </a:t>
            </a:r>
            <a:r>
              <a:rPr lang="en-US" sz="882" b="0" i="0" kern="1200" dirty="0" err="1">
                <a:solidFill>
                  <a:schemeClr val="tx1"/>
                </a:solidFill>
                <a:effectLst/>
                <a:latin typeface="Segoe UI Light" pitchFamily="34" charset="0"/>
                <a:ea typeface="+mn-ea"/>
                <a:cs typeface="+mn-cs"/>
              </a:rPr>
              <a:t>DurableOrchestrationClient.RaiseEventAsync</a:t>
            </a:r>
            <a:r>
              <a:rPr lang="en-US" sz="882" b="0" i="0" kern="1200" dirty="0">
                <a:solidFill>
                  <a:schemeClr val="tx1"/>
                </a:solidFill>
                <a:effectLst/>
                <a:latin typeface="Segoe UI Light" pitchFamily="34" charset="0"/>
                <a:ea typeface="+mn-ea"/>
                <a:cs typeface="+mn-cs"/>
              </a:rPr>
              <a:t> API from another function.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1874176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Functions is a solution for easily running small pieces of code, or "functions," in the cloud. You can write just the code you need for the problem at hand, without worrying about a whole application or the infrastructure to run it. Functions can make development even more productive, and you can use your development language of choice, such as C#, F#, Node.js, Java, or PHP. Pay only for the time your code runs and trust Azure to scale as needed. Azure Functions lets you develop serverless applications on Microsoft Azure.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Functions is a great solution for processing data, integrating systems, working with the internet-of-things (IoT), and building simple APIs and microservices. Consider Functions for tasks such as image or order processing, file maintenance, or any tasks that you want to run on a schedule.</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1449546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In this tutorial, you learn how to use the tools for Azure Functions to locally create and test a durable function. This function will orchestrate and chain together calls to other functions. You then publish the function code to Azure.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 a durable function using the Azure Functions extension for Visual Studio Code.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 a starter function, orchestrator function and various activity functions.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Deploy and validate the function in Azure.</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30247148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are the owner of a startup organization and have been building an image gallery application for people to share great images of food. To get your product to market as quickly as possible, you decided to use Microsoft Azure App Service to host your web applications and APIs. Recently, you realized that the images that are being uploaded to your application are simply too large. Out of concern for storage and bandwidth costs, you decided to use Azure Functions to process images in the background and shrink them down to thumbnails that can be loaded quickly.</a:t>
            </a:r>
          </a:p>
        </p:txBody>
      </p:sp>
      <p:sp>
        <p:nvSpPr>
          <p:cNvPr id="4" name="Slide Number Placeholder 3"/>
          <p:cNvSpPr>
            <a:spLocks noGrp="1"/>
          </p:cNvSpPr>
          <p:nvPr>
            <p:ph type="sldNum" sz="quarter" idx="5"/>
          </p:nvPr>
        </p:nvSpPr>
        <p:spPr/>
        <p:txBody>
          <a:bodyPr/>
          <a:lstStyle/>
          <a:p>
            <a:fld id="{C36DE848-917B-4977-8FFB-D5973E30E536}" type="slidenum">
              <a:rPr lang="en-US" smtClean="0"/>
              <a:t>41</a:t>
            </a:fld>
            <a:endParaRPr lang="en-US"/>
          </a:p>
        </p:txBody>
      </p:sp>
    </p:spTree>
    <p:extLst>
      <p:ext uri="{BB962C8B-B14F-4D97-AF65-F5344CB8AC3E}">
        <p14:creationId xmlns:p14="http://schemas.microsoft.com/office/powerpoint/2010/main" val="25207624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Sign in to the lab virtual machine</a:t>
            </a:r>
          </a:p>
          <a:p>
            <a:pPr lvl="0"/>
            <a:r>
              <a:rPr lang="en-US" sz="1200" kern="1200" dirty="0">
                <a:solidFill>
                  <a:schemeClr val="tx1"/>
                </a:solidFill>
                <a:effectLst/>
                <a:latin typeface="+mn-lt"/>
                <a:ea typeface="+mn-ea"/>
                <a:cs typeface="+mn-cs"/>
              </a:rPr>
              <a:t>Ensure that your students are signed in to their </a:t>
            </a:r>
            <a:r>
              <a:rPr lang="en-US" sz="1200" b="1" kern="1200" dirty="0">
                <a:solidFill>
                  <a:schemeClr val="tx1"/>
                </a:solidFill>
                <a:effectLst/>
                <a:latin typeface="+mn-lt"/>
                <a:ea typeface="+mn-ea"/>
                <a:cs typeface="+mn-cs"/>
              </a:rPr>
              <a:t>Windows 10</a:t>
            </a:r>
            <a:r>
              <a:rPr lang="en-US" sz="1200" kern="1200" dirty="0">
                <a:solidFill>
                  <a:schemeClr val="tx1"/>
                </a:solidFill>
                <a:effectLst/>
                <a:latin typeface="+mn-lt"/>
                <a:ea typeface="+mn-ea"/>
                <a:cs typeface="+mn-cs"/>
              </a:rPr>
              <a:t> virtual machine by using the following credentials:</a:t>
            </a:r>
          </a:p>
          <a:p>
            <a:pPr lvl="1"/>
            <a:r>
              <a:rPr lang="en-US" sz="1200" b="1" kern="1200" dirty="0">
                <a:solidFill>
                  <a:schemeClr val="tx1"/>
                </a:solidFill>
                <a:effectLst/>
                <a:latin typeface="+mn-lt"/>
                <a:ea typeface="+mn-ea"/>
                <a:cs typeface="+mn-cs"/>
              </a:rPr>
              <a:t>Username</a:t>
            </a:r>
            <a:r>
              <a:rPr lang="en-US" sz="1200" kern="1200" dirty="0">
                <a:solidFill>
                  <a:schemeClr val="tx1"/>
                </a:solidFill>
                <a:effectLst/>
                <a:latin typeface="+mn-lt"/>
                <a:ea typeface="+mn-ea"/>
                <a:cs typeface="+mn-cs"/>
              </a:rPr>
              <a:t>: Admin</a:t>
            </a:r>
          </a:p>
          <a:p>
            <a:pPr lvl="1"/>
            <a:r>
              <a:rPr lang="en-US" sz="1200" b="1" kern="1200" dirty="0">
                <a:solidFill>
                  <a:schemeClr val="tx1"/>
                </a:solidFill>
                <a:effectLst/>
                <a:latin typeface="+mn-lt"/>
                <a:ea typeface="+mn-ea"/>
                <a:cs typeface="+mn-cs"/>
              </a:rPr>
              <a:t>Password</a:t>
            </a:r>
            <a:r>
              <a:rPr lang="en-US" sz="1200" kern="1200" dirty="0">
                <a:solidFill>
                  <a:schemeClr val="tx1"/>
                </a:solidFill>
                <a:effectLst/>
                <a:latin typeface="+mn-lt"/>
                <a:ea typeface="+mn-ea"/>
                <a:cs typeface="+mn-cs"/>
              </a:rPr>
              <a:t>: Pa55w.rd</a:t>
            </a:r>
          </a:p>
        </p:txBody>
      </p:sp>
      <p:sp>
        <p:nvSpPr>
          <p:cNvPr id="4" name="Slide Number Placeholder 3"/>
          <p:cNvSpPr>
            <a:spLocks noGrp="1"/>
          </p:cNvSpPr>
          <p:nvPr>
            <p:ph type="sldNum" sz="quarter" idx="5"/>
          </p:nvPr>
        </p:nvSpPr>
        <p:spPr/>
        <p:txBody>
          <a:bodyPr/>
          <a:lstStyle/>
          <a:p>
            <a:fld id="{C36DE848-917B-4977-8FFB-D5973E30E536}" type="slidenum">
              <a:rPr lang="en-US" smtClean="0"/>
              <a:t>42</a:t>
            </a:fld>
            <a:endParaRPr lang="en-US"/>
          </a:p>
        </p:txBody>
      </p:sp>
    </p:spTree>
    <p:extLst>
      <p:ext uri="{BB962C8B-B14F-4D97-AF65-F5344CB8AC3E}">
        <p14:creationId xmlns:p14="http://schemas.microsoft.com/office/powerpoint/2010/main" val="12023389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Functions integrates with various Azure and third-party services. These services can trigger your function and start execution, or they can serve as input and output for your code.</a:t>
            </a:r>
          </a:p>
          <a:p>
            <a:endParaRPr lang="en-US" sz="882" b="0" i="0" kern="1200" dirty="0">
              <a:solidFill>
                <a:schemeClr val="tx1"/>
              </a:solidFill>
              <a:effectLst/>
              <a:latin typeface="Segoe UI Light" pitchFamily="34" charset="0"/>
              <a:ea typeface="+mn-ea"/>
              <a:cs typeface="+mn-cs"/>
            </a:endParaRPr>
          </a:p>
          <a:p>
            <a:r>
              <a:rPr lang="en-US" sz="882" kern="1200" dirty="0">
                <a:solidFill>
                  <a:schemeClr val="tx1"/>
                </a:solidFill>
                <a:latin typeface="Segoe UI Light" pitchFamily="34" charset="0"/>
                <a:ea typeface="+mn-ea"/>
                <a:cs typeface="+mn-cs"/>
              </a:rPr>
              <a:t>The following service integrations are supported by Azure Functions:</a:t>
            </a:r>
          </a:p>
          <a:p>
            <a:pPr marL="65621" lvl="0" indent="-171450">
              <a:buFont typeface="Arial" panose="020B0604020202020204" pitchFamily="34" charset="0"/>
              <a:buChar char="•"/>
            </a:pPr>
            <a:r>
              <a:rPr lang="en-US" dirty="0"/>
              <a:t>Azure Cosmos DB</a:t>
            </a:r>
          </a:p>
          <a:p>
            <a:pPr marL="65621" lvl="0" indent="-171450">
              <a:buFont typeface="Arial" panose="020B0604020202020204" pitchFamily="34" charset="0"/>
              <a:buChar char="•"/>
            </a:pPr>
            <a:r>
              <a:rPr lang="en-US" dirty="0"/>
              <a:t>Azure Event Hubs</a:t>
            </a:r>
          </a:p>
          <a:p>
            <a:pPr marL="65621" lvl="0" indent="-171450">
              <a:buFont typeface="Arial" panose="020B0604020202020204" pitchFamily="34" charset="0"/>
              <a:buChar char="•"/>
            </a:pPr>
            <a:r>
              <a:rPr lang="en-US" dirty="0"/>
              <a:t>Azure Event Grid</a:t>
            </a:r>
          </a:p>
          <a:p>
            <a:pPr marL="65621" lvl="0" indent="-171450">
              <a:buFont typeface="Arial" panose="020B0604020202020204" pitchFamily="34" charset="0"/>
              <a:buChar char="•"/>
            </a:pPr>
            <a:r>
              <a:rPr lang="en-US" dirty="0"/>
              <a:t>Azure Notification Hubs</a:t>
            </a:r>
          </a:p>
          <a:p>
            <a:pPr marL="65621" lvl="0" indent="-171450">
              <a:buFont typeface="Arial" panose="020B0604020202020204" pitchFamily="34" charset="0"/>
              <a:buChar char="•"/>
            </a:pPr>
            <a:r>
              <a:rPr lang="en-US" dirty="0"/>
              <a:t>Azure Service Bus (queues and topics)</a:t>
            </a:r>
          </a:p>
          <a:p>
            <a:pPr marL="65621" lvl="0" indent="-171450">
              <a:buFont typeface="Arial" panose="020B0604020202020204" pitchFamily="34" charset="0"/>
              <a:buChar char="•"/>
            </a:pPr>
            <a:r>
              <a:rPr lang="en-US" dirty="0"/>
              <a:t>Azure Storage (blob, queues, and tables)</a:t>
            </a:r>
          </a:p>
          <a:p>
            <a:pPr marL="65621" lvl="0" indent="-171450">
              <a:buFont typeface="Arial" panose="020B0604020202020204" pitchFamily="34" charset="0"/>
              <a:buChar char="•"/>
            </a:pPr>
            <a:r>
              <a:rPr lang="en-US" dirty="0"/>
              <a:t>On-premises (using Service Bus)</a:t>
            </a:r>
          </a:p>
          <a:p>
            <a:pPr marL="65621" lvl="0" indent="-171450">
              <a:buFont typeface="Arial" panose="020B0604020202020204" pitchFamily="34" charset="0"/>
              <a:buChar char="•"/>
            </a:pPr>
            <a:r>
              <a:rPr lang="en-US" dirty="0"/>
              <a:t>Twilio (SMS messages)</a:t>
            </a:r>
          </a:p>
          <a:p>
            <a:pPr marL="65621" lvl="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111280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sample Java function provides echo functionality by taking in the body of a HTTP POST request as a string and returning that same body as a response.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44574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sample Python function is triggered by the creation of a new Azure Storage blob. When triggered, it logs information about the blob.</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794620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Functions runs in two different modes: Consumption plan and Azure App Service plan. The Consumption plan automatically allocates compute power when your code is running. Your app is scaled out when needed to handle load, and scaled down when code is not running. You don't have to pay for idle VMs or reserve capacity in advance.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either plan, an instance of the </a:t>
            </a:r>
            <a:r>
              <a:rPr lang="en-US" sz="882" b="0" i="1" kern="1200" dirty="0">
                <a:solidFill>
                  <a:schemeClr val="tx1"/>
                </a:solidFill>
                <a:effectLst/>
                <a:latin typeface="Segoe UI Light" pitchFamily="34" charset="0"/>
                <a:ea typeface="+mn-ea"/>
                <a:cs typeface="+mn-cs"/>
              </a:rPr>
              <a:t>Azure Functions host</a:t>
            </a:r>
            <a:r>
              <a:rPr lang="en-US" sz="882" b="0" i="0" kern="1200" dirty="0">
                <a:solidFill>
                  <a:schemeClr val="tx1"/>
                </a:solidFill>
                <a:effectLst/>
                <a:latin typeface="Segoe UI Light" pitchFamily="34" charset="0"/>
                <a:ea typeface="+mn-ea"/>
                <a:cs typeface="+mn-cs"/>
              </a:rPr>
              <a:t> executes the functions. </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Consumption Plan</a:t>
            </a:r>
          </a:p>
          <a:p>
            <a:r>
              <a:rPr lang="en-US" sz="882" b="0" i="0" kern="1200" dirty="0">
                <a:solidFill>
                  <a:schemeClr val="tx1"/>
                </a:solidFill>
                <a:effectLst/>
                <a:latin typeface="Segoe UI Light" pitchFamily="34" charset="0"/>
                <a:ea typeface="+mn-ea"/>
                <a:cs typeface="+mn-cs"/>
              </a:rPr>
              <a:t>When you're using a Consumption plan, instances of the Azure Functions host are dynamically added and removed based on the number of incoming events. This serverless plan scales automatically, and you're charged for compute resources only when your functions are running. On a Consumption plan, a function execution times out after a configurable period of time.</a:t>
            </a:r>
          </a:p>
          <a:p>
            <a:br>
              <a:rPr lang="en-US" b="1" dirty="0"/>
            </a:br>
            <a:r>
              <a:rPr lang="en-US" sz="882" b="1" i="0" kern="1200" dirty="0">
                <a:solidFill>
                  <a:schemeClr val="tx1"/>
                </a:solidFill>
                <a:effectLst/>
                <a:latin typeface="Segoe UI Light" pitchFamily="34" charset="0"/>
                <a:ea typeface="+mn-ea"/>
                <a:cs typeface="+mn-cs"/>
              </a:rPr>
              <a:t>App Service Plan</a:t>
            </a:r>
          </a:p>
          <a:p>
            <a:r>
              <a:rPr lang="en-US" sz="882" b="0" i="0" kern="1200" dirty="0">
                <a:solidFill>
                  <a:schemeClr val="tx1"/>
                </a:solidFill>
                <a:effectLst/>
                <a:latin typeface="Segoe UI Light" pitchFamily="34" charset="0"/>
                <a:ea typeface="+mn-ea"/>
                <a:cs typeface="+mn-cs"/>
              </a:rPr>
              <a:t>In the dedicated App Service plan, your function apps run on dedicated VMs on Basic, Standard, Premium, and Isolated SKUs, which is the same as other App Service apps. Dedicated VMs are allocated to your function app, which means that the functions host can be always running. App Service plans support Linux.</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331416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Azure Functions are designed to be portable and to be hosted in a variety of places, including:</a:t>
            </a:r>
          </a:p>
          <a:p>
            <a:pPr marL="171450" indent="-171450">
              <a:buFont typeface="Arial" panose="020B0604020202020204" pitchFamily="34" charset="0"/>
              <a:buChar char="•"/>
            </a:pPr>
            <a:r>
              <a:rPr lang="en-US" b="0" dirty="0"/>
              <a:t>Azure Functions service by using Resource consumption, Premium, or App Service Plans</a:t>
            </a:r>
          </a:p>
          <a:p>
            <a:pPr marL="171450" indent="-171450">
              <a:buFont typeface="Arial" panose="020B0604020202020204" pitchFamily="34" charset="0"/>
              <a:buChar char="•"/>
            </a:pPr>
            <a:r>
              <a:rPr lang="en-US" b="0" dirty="0"/>
              <a:t>Internet of Things (IoT) devices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1442360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4494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104985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087769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15329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82500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136372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0604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95622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001636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32949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9446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509438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024953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736355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33491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742" r:id="rId24"/>
    <p:sldLayoutId id="2147484743" r:id="rId25"/>
    <p:sldLayoutId id="2147484744" r:id="rId26"/>
    <p:sldLayoutId id="2147484745" r:id="rId27"/>
    <p:sldLayoutId id="2147484746" r:id="rId28"/>
    <p:sldLayoutId id="2147484747" r:id="rId29"/>
    <p:sldLayoutId id="2147484748" r:id="rId30"/>
    <p:sldLayoutId id="2147484749" r:id="rId31"/>
    <p:sldLayoutId id="2147484750" r:id="rId32"/>
    <p:sldLayoutId id="2147484751" r:id="rId33"/>
    <p:sldLayoutId id="2147484752" r:id="rId34"/>
    <p:sldLayoutId id="2147484753" r:id="rId35"/>
    <p:sldLayoutId id="2147484754" r:id="rId36"/>
    <p:sldLayoutId id="2147484755" r:id="rId37"/>
    <p:sldLayoutId id="2147484756" r:id="rId38"/>
    <p:sldLayoutId id="2147484263"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28.png"/><Relationship Id="rId18" Type="http://schemas.openxmlformats.org/officeDocument/2006/relationships/image" Target="../media/image49.png"/><Relationship Id="rId3" Type="http://schemas.openxmlformats.org/officeDocument/2006/relationships/image" Target="../media/image41.png"/><Relationship Id="rId21" Type="http://schemas.openxmlformats.org/officeDocument/2006/relationships/image" Target="../media/image22.png"/><Relationship Id="rId7" Type="http://schemas.openxmlformats.org/officeDocument/2006/relationships/image" Target="../media/image30.png"/><Relationship Id="rId12" Type="http://schemas.openxmlformats.org/officeDocument/2006/relationships/image" Target="../media/image32.png"/><Relationship Id="rId17" Type="http://schemas.openxmlformats.org/officeDocument/2006/relationships/image" Target="../media/image48.png"/><Relationship Id="rId2" Type="http://schemas.openxmlformats.org/officeDocument/2006/relationships/notesSlide" Target="../notesSlides/notesSlide10.xml"/><Relationship Id="rId16" Type="http://schemas.openxmlformats.org/officeDocument/2006/relationships/image" Target="../media/image47.svg"/><Relationship Id="rId20" Type="http://schemas.openxmlformats.org/officeDocument/2006/relationships/hyperlink" Target="https://github.com/azure/azure-functions-host" TargetMode="External"/><Relationship Id="rId1" Type="http://schemas.openxmlformats.org/officeDocument/2006/relationships/slideLayout" Target="../slideLayouts/slideLayout9.xml"/><Relationship Id="rId6" Type="http://schemas.openxmlformats.org/officeDocument/2006/relationships/image" Target="../media/image27.svg"/><Relationship Id="rId11" Type="http://schemas.openxmlformats.org/officeDocument/2006/relationships/image" Target="../media/image45.svg"/><Relationship Id="rId5" Type="http://schemas.openxmlformats.org/officeDocument/2006/relationships/image" Target="../media/image26.png"/><Relationship Id="rId15" Type="http://schemas.openxmlformats.org/officeDocument/2006/relationships/image" Target="../media/image46.png"/><Relationship Id="rId10" Type="http://schemas.openxmlformats.org/officeDocument/2006/relationships/image" Target="../media/image44.png"/><Relationship Id="rId19" Type="http://schemas.openxmlformats.org/officeDocument/2006/relationships/image" Target="../media/image50.svg"/><Relationship Id="rId4" Type="http://schemas.openxmlformats.org/officeDocument/2006/relationships/image" Target="../media/image42.svg"/><Relationship Id="rId9" Type="http://schemas.openxmlformats.org/officeDocument/2006/relationships/image" Target="../media/image43.png"/><Relationship Id="rId14" Type="http://schemas.openxmlformats.org/officeDocument/2006/relationships/image" Target="../media/image29.svg"/><Relationship Id="rId22" Type="http://schemas.openxmlformats.org/officeDocument/2006/relationships/image" Target="../media/image23.sv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4.sv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53.png"/><Relationship Id="rId5" Type="http://schemas.openxmlformats.org/officeDocument/2006/relationships/image" Target="../media/image52.svg"/><Relationship Id="rId4" Type="http://schemas.openxmlformats.org/officeDocument/2006/relationships/image" Target="../media/image5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4.sv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53.png"/><Relationship Id="rId5" Type="http://schemas.openxmlformats.org/officeDocument/2006/relationships/image" Target="../media/image10.png"/><Relationship Id="rId4" Type="http://schemas.openxmlformats.org/officeDocument/2006/relationships/image" Target="../media/image56.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58.svg"/><Relationship Id="rId13"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57.png"/><Relationship Id="rId12" Type="http://schemas.openxmlformats.org/officeDocument/2006/relationships/image" Target="../media/image60.sv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4.png"/><Relationship Id="rId11" Type="http://schemas.openxmlformats.org/officeDocument/2006/relationships/image" Target="../media/image59.png"/><Relationship Id="rId5" Type="http://schemas.openxmlformats.org/officeDocument/2006/relationships/image" Target="../media/image56.svg"/><Relationship Id="rId15" Type="http://schemas.openxmlformats.org/officeDocument/2006/relationships/image" Target="../media/image61.png"/><Relationship Id="rId10" Type="http://schemas.openxmlformats.org/officeDocument/2006/relationships/image" Target="../media/image21.svg"/><Relationship Id="rId4" Type="http://schemas.openxmlformats.org/officeDocument/2006/relationships/image" Target="../media/image55.png"/><Relationship Id="rId9" Type="http://schemas.openxmlformats.org/officeDocument/2006/relationships/image" Target="../media/image20.png"/><Relationship Id="rId14" Type="http://schemas.openxmlformats.org/officeDocument/2006/relationships/image" Target="../media/image15.svg"/></Relationships>
</file>

<file path=ppt/slides/_rels/slide16.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2.png"/><Relationship Id="rId7" Type="http://schemas.openxmlformats.org/officeDocument/2006/relationships/image" Target="../media/image65.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64.svg"/><Relationship Id="rId5" Type="http://schemas.openxmlformats.org/officeDocument/2006/relationships/image" Target="../media/image39.png"/><Relationship Id="rId10" Type="http://schemas.openxmlformats.org/officeDocument/2006/relationships/image" Target="../media/image25.svg"/><Relationship Id="rId4" Type="http://schemas.openxmlformats.org/officeDocument/2006/relationships/image" Target="../media/image63.svg"/><Relationship Id="rId9" Type="http://schemas.openxmlformats.org/officeDocument/2006/relationships/image" Target="../media/image24.png"/></Relationships>
</file>

<file path=ppt/slides/_rels/slide17.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10.png"/><Relationship Id="rId7"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63.svg"/><Relationship Id="rId5" Type="http://schemas.openxmlformats.org/officeDocument/2006/relationships/image" Target="../media/image62.png"/><Relationship Id="rId10" Type="http://schemas.openxmlformats.org/officeDocument/2006/relationships/image" Target="../media/image69.svg"/><Relationship Id="rId4" Type="http://schemas.openxmlformats.org/officeDocument/2006/relationships/image" Target="../media/image67.png"/><Relationship Id="rId9" Type="http://schemas.openxmlformats.org/officeDocument/2006/relationships/image" Target="../media/image6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7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7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7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image" Target="../media/image7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3.png"/><Relationship Id="rId7" Type="http://schemas.openxmlformats.org/officeDocument/2006/relationships/image" Target="../media/image76.svg"/><Relationship Id="rId2" Type="http://schemas.openxmlformats.org/officeDocument/2006/relationships/notesSlide" Target="../notesSlides/notesSlide37.xml"/><Relationship Id="rId1" Type="http://schemas.openxmlformats.org/officeDocument/2006/relationships/slideLayout" Target="../slideLayouts/slideLayout9.xml"/><Relationship Id="rId6" Type="http://schemas.openxmlformats.org/officeDocument/2006/relationships/image" Target="../media/image75.png"/><Relationship Id="rId5" Type="http://schemas.openxmlformats.org/officeDocument/2006/relationships/image" Target="../media/image10.png"/><Relationship Id="rId4" Type="http://schemas.openxmlformats.org/officeDocument/2006/relationships/image" Target="../media/image74.svg"/><Relationship Id="rId9" Type="http://schemas.openxmlformats.org/officeDocument/2006/relationships/image" Target="../media/image78.sv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5.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6.xml"/><Relationship Id="rId6" Type="http://schemas.openxmlformats.org/officeDocument/2006/relationships/image" Target="../media/image7.svg"/><Relationship Id="rId11" Type="http://schemas.openxmlformats.org/officeDocument/2006/relationships/image" Target="../media/image12.sv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18" Type="http://schemas.openxmlformats.org/officeDocument/2006/relationships/image" Target="../media/image36.svg"/><Relationship Id="rId3" Type="http://schemas.openxmlformats.org/officeDocument/2006/relationships/hyperlink" Target="https://github.com/azure/azure-functions-host" TargetMode="External"/><Relationship Id="rId21" Type="http://schemas.openxmlformats.org/officeDocument/2006/relationships/image" Target="../media/image39.png"/><Relationship Id="rId7" Type="http://schemas.openxmlformats.org/officeDocument/2006/relationships/image" Target="../media/image25.sv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notesSlide" Target="../notesSlides/notesSlide9.xml"/><Relationship Id="rId16" Type="http://schemas.openxmlformats.org/officeDocument/2006/relationships/image" Target="../media/image34.svg"/><Relationship Id="rId20" Type="http://schemas.openxmlformats.org/officeDocument/2006/relationships/image" Target="../media/image38.svg"/><Relationship Id="rId1" Type="http://schemas.openxmlformats.org/officeDocument/2006/relationships/slideLayout" Target="../slideLayouts/slideLayout9.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23.svg"/><Relationship Id="rId15" Type="http://schemas.openxmlformats.org/officeDocument/2006/relationships/image" Target="../media/image33.png"/><Relationship Id="rId10" Type="http://schemas.openxmlformats.org/officeDocument/2006/relationships/image" Target="../media/image28.png"/><Relationship Id="rId19" Type="http://schemas.openxmlformats.org/officeDocument/2006/relationships/image" Target="../media/image37.pn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32.png"/><Relationship Id="rId22" Type="http://schemas.openxmlformats.org/officeDocument/2006/relationships/image" Target="../media/image4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317546"/>
            <a:ext cx="4167887" cy="2215991"/>
          </a:xfrm>
        </p:spPr>
        <p:txBody>
          <a:bodyPr/>
          <a:lstStyle/>
          <a:p>
            <a:r>
              <a:rPr lang="en-US" dirty="0"/>
              <a:t>AZ-203.2</a:t>
            </a:r>
            <a:br>
              <a:rPr lang="en-US" dirty="0"/>
            </a:br>
            <a:r>
              <a:rPr lang="en-US" dirty="0"/>
              <a:t>Module 04</a:t>
            </a:r>
            <a:r>
              <a:rPr lang="en-US"/>
              <a:t>: Implement Azure Functions</a:t>
            </a:r>
            <a:endParaRPr lang="en-US" dirty="0"/>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22E0A-7C8A-4D26-BDD7-FB8FF51B4306}"/>
              </a:ext>
            </a:extLst>
          </p:cNvPr>
          <p:cNvSpPr>
            <a:spLocks noGrp="1"/>
          </p:cNvSpPr>
          <p:nvPr>
            <p:ph type="title"/>
          </p:nvPr>
        </p:nvSpPr>
        <p:spPr/>
        <p:txBody>
          <a:bodyPr/>
          <a:lstStyle/>
          <a:p>
            <a:r>
              <a:rPr lang="en-US" dirty="0"/>
              <a:t>Azure Functions hosting (continued)</a:t>
            </a:r>
          </a:p>
        </p:txBody>
      </p:sp>
      <p:grpSp>
        <p:nvGrpSpPr>
          <p:cNvPr id="3" name="Group 2" descr="The diagram depicts how Azure functions can be hosted on additional hosts by using the Azure Functions Docker container images.">
            <a:extLst>
              <a:ext uri="{FF2B5EF4-FFF2-40B4-BE49-F238E27FC236}">
                <a16:creationId xmlns:a16="http://schemas.microsoft.com/office/drawing/2014/main" id="{8545EEF0-9494-4939-B9C8-E79F3886DF92}"/>
              </a:ext>
            </a:extLst>
          </p:cNvPr>
          <p:cNvGrpSpPr/>
          <p:nvPr/>
        </p:nvGrpSpPr>
        <p:grpSpPr>
          <a:xfrm>
            <a:off x="794138" y="1067918"/>
            <a:ext cx="10653210" cy="5194251"/>
            <a:chOff x="794138" y="1067918"/>
            <a:chExt cx="10653210" cy="5194251"/>
          </a:xfrm>
        </p:grpSpPr>
        <p:sp>
          <p:nvSpPr>
            <p:cNvPr id="70" name="Rectangle 69">
              <a:extLst>
                <a:ext uri="{FF2B5EF4-FFF2-40B4-BE49-F238E27FC236}">
                  <a16:creationId xmlns:a16="http://schemas.microsoft.com/office/drawing/2014/main" id="{54BA4336-2991-44E1-B0FE-D8A9009AF38C}"/>
                </a:ext>
              </a:extLst>
            </p:cNvPr>
            <p:cNvSpPr/>
            <p:nvPr/>
          </p:nvSpPr>
          <p:spPr bwMode="auto">
            <a:xfrm>
              <a:off x="2509402" y="2274525"/>
              <a:ext cx="8937944" cy="396000"/>
            </a:xfrm>
            <a:prstGeom prst="rect">
              <a:avLst/>
            </a:prstGeom>
            <a:solidFill>
              <a:srgbClr val="0078D4"/>
            </a:solidFill>
            <a:ln w="10795" cap="flat" cmpd="sng" algn="ctr">
              <a:solidFill>
                <a:srgbClr val="0078D4"/>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40075">
                        <a:srgbClr val="FFFFFF"/>
                      </a:gs>
                      <a:gs pos="30000">
                        <a:srgbClr val="FFFFFF"/>
                      </a:gs>
                    </a:gsLst>
                    <a:lin ang="5400000" scaled="0"/>
                  </a:gradFill>
                  <a:effectLst/>
                  <a:uLnTx/>
                  <a:uFillTx/>
                  <a:latin typeface="+mj-lt"/>
                  <a:ea typeface="+mn-ea"/>
                  <a:cs typeface="+mn-cs"/>
                </a:rPr>
                <a:t>Hosting</a:t>
              </a:r>
            </a:p>
          </p:txBody>
        </p:sp>
        <p:sp>
          <p:nvSpPr>
            <p:cNvPr id="103" name="Rectangle 102">
              <a:extLst>
                <a:ext uri="{FF2B5EF4-FFF2-40B4-BE49-F238E27FC236}">
                  <a16:creationId xmlns:a16="http://schemas.microsoft.com/office/drawing/2014/main" id="{BCA50424-AA1A-4EAB-88AC-BEAF383AE02A}"/>
                </a:ext>
              </a:extLst>
            </p:cNvPr>
            <p:cNvSpPr/>
            <p:nvPr/>
          </p:nvSpPr>
          <p:spPr bwMode="auto">
            <a:xfrm>
              <a:off x="2569520" y="1540846"/>
              <a:ext cx="1278986"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1A1A1A"/>
                  </a:solidFill>
                  <a:effectLst/>
                  <a:uLnTx/>
                  <a:uFillTx/>
                  <a:latin typeface="+mj-lt"/>
                  <a:ea typeface="+mn-ea"/>
                  <a:cs typeface="+mn-cs"/>
                </a:rPr>
                <a:t>Azure Functions host runtime</a:t>
              </a:r>
            </a:p>
          </p:txBody>
        </p:sp>
        <p:sp>
          <p:nvSpPr>
            <p:cNvPr id="104" name="Rectangle 103">
              <a:extLst>
                <a:ext uri="{FF2B5EF4-FFF2-40B4-BE49-F238E27FC236}">
                  <a16:creationId xmlns:a16="http://schemas.microsoft.com/office/drawing/2014/main" id="{5D353029-C25B-4F0C-B76B-320D33A34D5F}"/>
                </a:ext>
              </a:extLst>
            </p:cNvPr>
            <p:cNvSpPr/>
            <p:nvPr/>
          </p:nvSpPr>
          <p:spPr bwMode="auto">
            <a:xfrm>
              <a:off x="2509402" y="1540846"/>
              <a:ext cx="8937944" cy="456902"/>
            </a:xfrm>
            <a:prstGeom prst="rect">
              <a:avLst/>
            </a:prstGeom>
            <a:noFill/>
            <a:ln w="9525" cap="flat" cmpd="sng" algn="ctr">
              <a:solidFill>
                <a:srgbClr val="002050"/>
              </a:solidFill>
              <a:prstDash val="solid"/>
              <a:roun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05" name="Rectangle 104">
              <a:extLst>
                <a:ext uri="{FF2B5EF4-FFF2-40B4-BE49-F238E27FC236}">
                  <a16:creationId xmlns:a16="http://schemas.microsoft.com/office/drawing/2014/main" id="{BB95D9C2-DC1B-4586-BC9E-91D786918367}"/>
                </a:ext>
              </a:extLst>
            </p:cNvPr>
            <p:cNvSpPr/>
            <p:nvPr/>
          </p:nvSpPr>
          <p:spPr bwMode="auto">
            <a:xfrm>
              <a:off x="3775406" y="1540846"/>
              <a:ext cx="1278986"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1A1A1A"/>
                  </a:solidFill>
                  <a:effectLst/>
                  <a:uLnTx/>
                  <a:uFillTx/>
                  <a:latin typeface="+mj-lt"/>
                  <a:ea typeface="+mn-ea"/>
                  <a:cs typeface="+mn-cs"/>
                </a:rPr>
                <a:t>Azure Functions Core Tools</a:t>
              </a:r>
            </a:p>
          </p:txBody>
        </p:sp>
        <p:sp>
          <p:nvSpPr>
            <p:cNvPr id="106" name="Rectangle 105">
              <a:extLst>
                <a:ext uri="{FF2B5EF4-FFF2-40B4-BE49-F238E27FC236}">
                  <a16:creationId xmlns:a16="http://schemas.microsoft.com/office/drawing/2014/main" id="{3A3A9BF9-C539-48EF-B92B-418EB6239860}"/>
                </a:ext>
              </a:extLst>
            </p:cNvPr>
            <p:cNvSpPr/>
            <p:nvPr/>
          </p:nvSpPr>
          <p:spPr bwMode="auto">
            <a:xfrm>
              <a:off x="5190841" y="1540846"/>
              <a:ext cx="1280160"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1A1A1A"/>
                  </a:solidFill>
                  <a:effectLst/>
                  <a:uLnTx/>
                  <a:uFillTx/>
                  <a:latin typeface="+mj-lt"/>
                  <a:ea typeface="+mn-ea"/>
                  <a:cs typeface="+mn-cs"/>
                </a:rPr>
                <a:t>Azure Functions base Docker image</a:t>
              </a:r>
            </a:p>
          </p:txBody>
        </p:sp>
        <p:sp>
          <p:nvSpPr>
            <p:cNvPr id="107" name="Rectangle 106">
              <a:extLst>
                <a:ext uri="{FF2B5EF4-FFF2-40B4-BE49-F238E27FC236}">
                  <a16:creationId xmlns:a16="http://schemas.microsoft.com/office/drawing/2014/main" id="{052A9CDC-F03E-456A-887C-AD6997B6EE30}"/>
                </a:ext>
              </a:extLst>
            </p:cNvPr>
            <p:cNvSpPr/>
            <p:nvPr/>
          </p:nvSpPr>
          <p:spPr bwMode="auto">
            <a:xfrm>
              <a:off x="6607451" y="1540846"/>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1A1A1A"/>
                  </a:solidFill>
                  <a:effectLst/>
                  <a:uLnTx/>
                  <a:uFillTx/>
                  <a:latin typeface="+mj-lt"/>
                  <a:ea typeface="+mn-ea"/>
                  <a:cs typeface="+mn-cs"/>
                </a:rPr>
                <a:t>Azure Functions .NET Docker image</a:t>
              </a:r>
            </a:p>
          </p:txBody>
        </p:sp>
        <p:sp>
          <p:nvSpPr>
            <p:cNvPr id="108" name="Rectangle 107">
              <a:extLst>
                <a:ext uri="{FF2B5EF4-FFF2-40B4-BE49-F238E27FC236}">
                  <a16:creationId xmlns:a16="http://schemas.microsoft.com/office/drawing/2014/main" id="{EED91973-5F60-4AFA-B8C2-B0514DEB7C46}"/>
                </a:ext>
              </a:extLst>
            </p:cNvPr>
            <p:cNvSpPr/>
            <p:nvPr/>
          </p:nvSpPr>
          <p:spPr bwMode="auto">
            <a:xfrm>
              <a:off x="8043111" y="1540846"/>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1A1A1A"/>
                  </a:solidFill>
                  <a:effectLst/>
                  <a:uLnTx/>
                  <a:uFillTx/>
                  <a:latin typeface="+mj-lt"/>
                  <a:ea typeface="+mn-ea"/>
                  <a:cs typeface="+mn-cs"/>
                </a:rPr>
                <a:t>Azure Functions Node Docker image</a:t>
              </a:r>
            </a:p>
          </p:txBody>
        </p:sp>
        <p:sp>
          <p:nvSpPr>
            <p:cNvPr id="109" name="Rectangle 108">
              <a:extLst>
                <a:ext uri="{FF2B5EF4-FFF2-40B4-BE49-F238E27FC236}">
                  <a16:creationId xmlns:a16="http://schemas.microsoft.com/office/drawing/2014/main" id="{FE2C3DC6-A97F-427E-A509-451F7A6FA27D}"/>
                </a:ext>
              </a:extLst>
            </p:cNvPr>
            <p:cNvSpPr/>
            <p:nvPr/>
          </p:nvSpPr>
          <p:spPr bwMode="auto">
            <a:xfrm>
              <a:off x="9001384" y="1540846"/>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Segoe UI"/>
                  <a:ea typeface="+mn-ea"/>
                  <a:cs typeface="+mn-cs"/>
                </a:rPr>
                <a:t>●●●</a:t>
              </a:r>
              <a:endParaRPr kumimoji="0" lang="en-US" sz="1100" b="0" i="0" u="none" strike="noStrike" kern="0" cap="none" spc="0" normalizeH="0" baseline="0" noProof="0" dirty="0">
                <a:ln>
                  <a:noFill/>
                </a:ln>
                <a:solidFill>
                  <a:srgbClr val="1A1A1A"/>
                </a:solidFill>
                <a:effectLst/>
                <a:uLnTx/>
                <a:uFillTx/>
                <a:latin typeface="Segoe UI"/>
                <a:ea typeface="+mn-ea"/>
                <a:cs typeface="+mn-cs"/>
              </a:endParaRPr>
            </a:p>
          </p:txBody>
        </p:sp>
        <p:cxnSp>
          <p:nvCxnSpPr>
            <p:cNvPr id="111" name="Connector: Elbow 110">
              <a:extLst>
                <a:ext uri="{FF2B5EF4-FFF2-40B4-BE49-F238E27FC236}">
                  <a16:creationId xmlns:a16="http://schemas.microsoft.com/office/drawing/2014/main" id="{F8B794D1-C84E-42E7-8BF3-1DFF20C9F520}"/>
                </a:ext>
              </a:extLst>
            </p:cNvPr>
            <p:cNvCxnSpPr>
              <a:cxnSpLocks/>
              <a:endCxn id="70" idx="0"/>
            </p:cNvCxnSpPr>
            <p:nvPr/>
          </p:nvCxnSpPr>
          <p:spPr>
            <a:xfrm>
              <a:off x="3213510" y="2114550"/>
              <a:ext cx="3764864" cy="159975"/>
            </a:xfrm>
            <a:prstGeom prst="bentConnector2">
              <a:avLst/>
            </a:prstGeom>
            <a:noFill/>
            <a:ln w="38100" cap="flat" cmpd="sng" algn="ctr">
              <a:solidFill>
                <a:srgbClr val="D73B02"/>
              </a:solidFill>
              <a:prstDash val="solid"/>
              <a:headEnd type="none" w="lg" len="med"/>
              <a:tailEnd type="triangle"/>
            </a:ln>
            <a:effectLst/>
          </p:spPr>
        </p:cxnSp>
        <p:sp>
          <p:nvSpPr>
            <p:cNvPr id="33" name="Rectangle 32">
              <a:extLst>
                <a:ext uri="{FF2B5EF4-FFF2-40B4-BE49-F238E27FC236}">
                  <a16:creationId xmlns:a16="http://schemas.microsoft.com/office/drawing/2014/main" id="{853F5106-0448-49F1-97B0-97DB6969E51C}"/>
                </a:ext>
              </a:extLst>
            </p:cNvPr>
            <p:cNvSpPr/>
            <p:nvPr/>
          </p:nvSpPr>
          <p:spPr bwMode="auto">
            <a:xfrm>
              <a:off x="9287348" y="316968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App Service on Azure Stack</a:t>
              </a:r>
            </a:p>
          </p:txBody>
        </p:sp>
        <p:sp>
          <p:nvSpPr>
            <p:cNvPr id="34" name="Rectangle 33">
              <a:extLst>
                <a:ext uri="{FF2B5EF4-FFF2-40B4-BE49-F238E27FC236}">
                  <a16:creationId xmlns:a16="http://schemas.microsoft.com/office/drawing/2014/main" id="{7A4DC28D-A877-4469-9338-2880969EBB61}"/>
                </a:ext>
              </a:extLst>
            </p:cNvPr>
            <p:cNvSpPr/>
            <p:nvPr/>
          </p:nvSpPr>
          <p:spPr bwMode="auto">
            <a:xfrm>
              <a:off x="9287348" y="4246011"/>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a:gradFill>
                    <a:gsLst>
                      <a:gs pos="2917">
                        <a:srgbClr val="1A1A1A"/>
                      </a:gs>
                      <a:gs pos="30000">
                        <a:srgbClr val="1A1A1A"/>
                      </a:gs>
                    </a:gsLst>
                    <a:lin ang="5400000" scaled="0"/>
                  </a:gradFill>
                </a:rPr>
                <a:t>Code</a:t>
              </a:r>
              <a:endParaRPr lang="en-US" sz="1200" kern="0" dirty="0">
                <a:gradFill>
                  <a:gsLst>
                    <a:gs pos="2917">
                      <a:srgbClr val="1A1A1A"/>
                    </a:gs>
                    <a:gs pos="30000">
                      <a:srgbClr val="1A1A1A"/>
                    </a:gs>
                  </a:gsLst>
                  <a:lin ang="5400000" scaled="0"/>
                </a:gradFill>
              </a:endParaRPr>
            </a:p>
          </p:txBody>
        </p:sp>
        <p:sp>
          <p:nvSpPr>
            <p:cNvPr id="35" name="Rectangle 34">
              <a:extLst>
                <a:ext uri="{FF2B5EF4-FFF2-40B4-BE49-F238E27FC236}">
                  <a16:creationId xmlns:a16="http://schemas.microsoft.com/office/drawing/2014/main" id="{2C7420A8-ED80-42B6-BFB1-5DE4CE03A2D1}"/>
                </a:ext>
              </a:extLst>
            </p:cNvPr>
            <p:cNvSpPr/>
            <p:nvPr/>
          </p:nvSpPr>
          <p:spPr bwMode="auto">
            <a:xfrm>
              <a:off x="9287348" y="5254169"/>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a:gradFill>
                    <a:gsLst>
                      <a:gs pos="2917">
                        <a:srgbClr val="1A1A1A"/>
                      </a:gs>
                      <a:gs pos="30000">
                        <a:srgbClr val="1A1A1A"/>
                      </a:gs>
                    </a:gsLst>
                    <a:lin ang="5400000" scaled="0"/>
                  </a:gradFill>
                </a:rPr>
                <a:t>Windows</a:t>
              </a:r>
              <a:endParaRPr lang="en-US" sz="1200" kern="0" dirty="0">
                <a:gradFill>
                  <a:gsLst>
                    <a:gs pos="2917">
                      <a:srgbClr val="1A1A1A"/>
                    </a:gs>
                    <a:gs pos="30000">
                      <a:srgbClr val="1A1A1A"/>
                    </a:gs>
                  </a:gsLst>
                  <a:lin ang="5400000" scaled="0"/>
                </a:gradFill>
              </a:endParaRPr>
            </a:p>
          </p:txBody>
        </p:sp>
        <p:sp>
          <p:nvSpPr>
            <p:cNvPr id="36" name="Rectangle 35">
              <a:extLst>
                <a:ext uri="{FF2B5EF4-FFF2-40B4-BE49-F238E27FC236}">
                  <a16:creationId xmlns:a16="http://schemas.microsoft.com/office/drawing/2014/main" id="{7CA9FBC5-B50C-4536-86A2-B07C631A50B9}"/>
                </a:ext>
              </a:extLst>
            </p:cNvPr>
            <p:cNvSpPr/>
            <p:nvPr/>
          </p:nvSpPr>
          <p:spPr bwMode="auto">
            <a:xfrm>
              <a:off x="9287348" y="2773862"/>
              <a:ext cx="2160000" cy="396000"/>
            </a:xfrm>
            <a:prstGeom prst="rect">
              <a:avLst/>
            </a:prstGeom>
            <a:solidFill>
              <a:srgbClr val="5B2D90"/>
            </a:solidFill>
            <a:ln w="12700" cap="flat" cmpd="sng" algn="ctr">
              <a:solidFill>
                <a:srgbClr val="5B2D9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kern="0" dirty="0">
                  <a:gradFill>
                    <a:gsLst>
                      <a:gs pos="40075">
                        <a:srgbClr val="FFFFFF"/>
                      </a:gs>
                      <a:gs pos="30000">
                        <a:srgbClr val="FFFFFF"/>
                      </a:gs>
                    </a:gsLst>
                    <a:lin ang="5400000" scaled="0"/>
                  </a:gradFill>
                  <a:latin typeface="+mj-lt"/>
                </a:rPr>
                <a:t>On-premises</a:t>
              </a:r>
            </a:p>
          </p:txBody>
        </p:sp>
        <p:pic>
          <p:nvPicPr>
            <p:cNvPr id="42" name="Graphic 41">
              <a:extLst>
                <a:ext uri="{FF2B5EF4-FFF2-40B4-BE49-F238E27FC236}">
                  <a16:creationId xmlns:a16="http://schemas.microsoft.com/office/drawing/2014/main" id="{8E4C5DCE-9348-46A8-874A-B109455AB0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20594" y="3282553"/>
              <a:ext cx="493509" cy="493509"/>
            </a:xfrm>
            <a:prstGeom prst="rect">
              <a:avLst/>
            </a:prstGeom>
          </p:spPr>
        </p:pic>
        <p:pic>
          <p:nvPicPr>
            <p:cNvPr id="99" name="Graphic 98">
              <a:extLst>
                <a:ext uri="{FF2B5EF4-FFF2-40B4-BE49-F238E27FC236}">
                  <a16:creationId xmlns:a16="http://schemas.microsoft.com/office/drawing/2014/main" id="{787ADF51-5775-4BB2-A9B4-9913A959716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29223" y="5388374"/>
              <a:ext cx="476250" cy="476250"/>
            </a:xfrm>
            <a:prstGeom prst="rect">
              <a:avLst/>
            </a:prstGeom>
          </p:spPr>
        </p:pic>
        <p:pic>
          <p:nvPicPr>
            <p:cNvPr id="100" name="Graphic 99">
              <a:extLst>
                <a:ext uri="{FF2B5EF4-FFF2-40B4-BE49-F238E27FC236}">
                  <a16:creationId xmlns:a16="http://schemas.microsoft.com/office/drawing/2014/main" id="{9E5CA4AF-7EE9-437C-AD47-40333A6258DA}"/>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27182" t="20471" r="27182" b="20471"/>
            <a:stretch/>
          </p:blipFill>
          <p:spPr>
            <a:xfrm>
              <a:off x="10013049" y="4265851"/>
              <a:ext cx="708599" cy="708599"/>
            </a:xfrm>
            <a:prstGeom prst="rect">
              <a:avLst/>
            </a:prstGeom>
          </p:spPr>
        </p:pic>
        <p:sp>
          <p:nvSpPr>
            <p:cNvPr id="57" name="Rectangle 56">
              <a:extLst>
                <a:ext uri="{FF2B5EF4-FFF2-40B4-BE49-F238E27FC236}">
                  <a16:creationId xmlns:a16="http://schemas.microsoft.com/office/drawing/2014/main" id="{0F24F945-C514-4AFF-8E5F-05906CD7D36F}"/>
                </a:ext>
              </a:extLst>
            </p:cNvPr>
            <p:cNvSpPr/>
            <p:nvPr/>
          </p:nvSpPr>
          <p:spPr bwMode="auto">
            <a:xfrm>
              <a:off x="7028032" y="316968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K8s, raw VMs, &amp; more</a:t>
              </a:r>
            </a:p>
          </p:txBody>
        </p:sp>
        <p:sp>
          <p:nvSpPr>
            <p:cNvPr id="58" name="Rectangle 57">
              <a:extLst>
                <a:ext uri="{FF2B5EF4-FFF2-40B4-BE49-F238E27FC236}">
                  <a16:creationId xmlns:a16="http://schemas.microsoft.com/office/drawing/2014/main" id="{7A1C2B37-E89A-48E5-8AEC-5D4CCEA29D50}"/>
                </a:ext>
              </a:extLst>
            </p:cNvPr>
            <p:cNvSpPr/>
            <p:nvPr/>
          </p:nvSpPr>
          <p:spPr bwMode="auto">
            <a:xfrm>
              <a:off x="7028032" y="4246011"/>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a:gradFill>
                    <a:gsLst>
                      <a:gs pos="2917">
                        <a:srgbClr val="1A1A1A"/>
                      </a:gs>
                      <a:gs pos="30000">
                        <a:srgbClr val="1A1A1A"/>
                      </a:gs>
                    </a:gsLst>
                    <a:lin ang="5400000" scaled="0"/>
                  </a:gradFill>
                </a:rPr>
                <a:t>Container</a:t>
              </a:r>
              <a:endParaRPr lang="en-US" sz="1200" kern="0" dirty="0">
                <a:gradFill>
                  <a:gsLst>
                    <a:gs pos="2917">
                      <a:srgbClr val="1A1A1A"/>
                    </a:gs>
                    <a:gs pos="30000">
                      <a:srgbClr val="1A1A1A"/>
                    </a:gs>
                  </a:gsLst>
                  <a:lin ang="5400000" scaled="0"/>
                </a:gradFill>
              </a:endParaRPr>
            </a:p>
          </p:txBody>
        </p:sp>
        <p:sp>
          <p:nvSpPr>
            <p:cNvPr id="59" name="Rectangle 58">
              <a:extLst>
                <a:ext uri="{FF2B5EF4-FFF2-40B4-BE49-F238E27FC236}">
                  <a16:creationId xmlns:a16="http://schemas.microsoft.com/office/drawing/2014/main" id="{B27AA0E1-52A3-4CB4-A860-3F1B7D03A5CE}"/>
                </a:ext>
              </a:extLst>
            </p:cNvPr>
            <p:cNvSpPr/>
            <p:nvPr/>
          </p:nvSpPr>
          <p:spPr bwMode="auto">
            <a:xfrm>
              <a:off x="7028032" y="5254169"/>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a:gradFill>
                    <a:gsLst>
                      <a:gs pos="2917">
                        <a:srgbClr val="1A1A1A"/>
                      </a:gs>
                      <a:gs pos="30000">
                        <a:srgbClr val="1A1A1A"/>
                      </a:gs>
                    </a:gsLst>
                    <a:lin ang="5400000" scaled="0"/>
                  </a:gradFill>
                </a:rPr>
                <a:t>Linux</a:t>
              </a:r>
              <a:endParaRPr lang="en-US" sz="1200" kern="0" dirty="0">
                <a:gradFill>
                  <a:gsLst>
                    <a:gs pos="2917">
                      <a:srgbClr val="1A1A1A"/>
                    </a:gs>
                    <a:gs pos="30000">
                      <a:srgbClr val="1A1A1A"/>
                    </a:gs>
                  </a:gsLst>
                  <a:lin ang="5400000" scaled="0"/>
                </a:gradFill>
              </a:endParaRPr>
            </a:p>
          </p:txBody>
        </p:sp>
        <p:sp>
          <p:nvSpPr>
            <p:cNvPr id="60" name="Rectangle 59">
              <a:extLst>
                <a:ext uri="{FF2B5EF4-FFF2-40B4-BE49-F238E27FC236}">
                  <a16:creationId xmlns:a16="http://schemas.microsoft.com/office/drawing/2014/main" id="{CE603248-2EA7-48A9-A916-E86BB14D34AB}"/>
                </a:ext>
              </a:extLst>
            </p:cNvPr>
            <p:cNvSpPr/>
            <p:nvPr/>
          </p:nvSpPr>
          <p:spPr bwMode="auto">
            <a:xfrm>
              <a:off x="7028032" y="2773862"/>
              <a:ext cx="2160000" cy="396000"/>
            </a:xfrm>
            <a:prstGeom prst="rect">
              <a:avLst/>
            </a:prstGeom>
            <a:solidFill>
              <a:srgbClr val="5B2D90"/>
            </a:solidFill>
            <a:ln w="12700" cap="flat" cmpd="sng" algn="ctr">
              <a:solidFill>
                <a:srgbClr val="5B2D9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kern="0">
                  <a:gradFill>
                    <a:gsLst>
                      <a:gs pos="40075">
                        <a:srgbClr val="FFFFFF"/>
                      </a:gs>
                      <a:gs pos="30000">
                        <a:srgbClr val="FFFFFF"/>
                      </a:gs>
                    </a:gsLst>
                    <a:lin ang="5400000" scaled="0"/>
                  </a:gradFill>
                  <a:latin typeface="+mj-lt"/>
                </a:rPr>
                <a:t>Non-Azure hosts</a:t>
              </a:r>
            </a:p>
          </p:txBody>
        </p:sp>
        <p:pic>
          <p:nvPicPr>
            <p:cNvPr id="65" name="Picture 64" descr="A close up of a logo&#10;&#10;Description generated with very high confidence">
              <a:extLst>
                <a:ext uri="{FF2B5EF4-FFF2-40B4-BE49-F238E27FC236}">
                  <a16:creationId xmlns:a16="http://schemas.microsoft.com/office/drawing/2014/main" id="{C1569F1A-F9C1-477F-8DC5-C01123D4474C}"/>
                </a:ext>
              </a:extLst>
            </p:cNvPr>
            <p:cNvPicPr>
              <a:picLocks noChangeAspect="1"/>
            </p:cNvPicPr>
            <p:nvPr/>
          </p:nvPicPr>
          <p:blipFill>
            <a:blip r:embed="rId9"/>
            <a:stretch>
              <a:fillRect/>
            </a:stretch>
          </p:blipFill>
          <p:spPr>
            <a:xfrm>
              <a:off x="7164585" y="3273723"/>
              <a:ext cx="526825" cy="511168"/>
            </a:xfrm>
            <a:prstGeom prst="rect">
              <a:avLst/>
            </a:prstGeom>
          </p:spPr>
        </p:pic>
        <p:sp>
          <p:nvSpPr>
            <p:cNvPr id="66" name="Rectangle 65">
              <a:extLst>
                <a:ext uri="{FF2B5EF4-FFF2-40B4-BE49-F238E27FC236}">
                  <a16:creationId xmlns:a16="http://schemas.microsoft.com/office/drawing/2014/main" id="{F2DF8AED-5365-4FF1-9E4A-0A9AB8C7E113}"/>
                </a:ext>
              </a:extLst>
            </p:cNvPr>
            <p:cNvSpPr/>
            <p:nvPr/>
          </p:nvSpPr>
          <p:spPr bwMode="auto">
            <a:xfrm>
              <a:off x="8545327" y="3265895"/>
              <a:ext cx="526825" cy="526825"/>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a:ea typeface="+mn-ea"/>
                  <a:cs typeface="+mn-cs"/>
                </a:rPr>
                <a:t>●●●</a:t>
              </a:r>
            </a:p>
          </p:txBody>
        </p:sp>
        <p:pic>
          <p:nvPicPr>
            <p:cNvPr id="68" name="Graphic 67">
              <a:extLst>
                <a:ext uri="{FF2B5EF4-FFF2-40B4-BE49-F238E27FC236}">
                  <a16:creationId xmlns:a16="http://schemas.microsoft.com/office/drawing/2014/main" id="{DA04230E-DB41-4C00-B2AD-A2D7DC70093C}"/>
                </a:ext>
              </a:extLst>
            </p:cNvPr>
            <p:cNvPicPr>
              <a:picLocks noChangeAspect="1"/>
            </p:cNvPicPr>
            <p:nvPr/>
          </p:nvPicPr>
          <p:blipFill rotWithShape="1">
            <a:blip r:embed="rId10">
              <a:extLst>
                <a:ext uri="{96DAC541-7B7A-43D3-8B79-37D633B846F1}">
                  <asvg:svgBlip xmlns:asvg="http://schemas.microsoft.com/office/drawing/2016/SVG/main" r:embed="rId11"/>
                </a:ext>
              </a:extLst>
            </a:blip>
            <a:srcRect l="30788" t="25888" r="28207" b="21307"/>
            <a:stretch/>
          </p:blipFill>
          <p:spPr>
            <a:xfrm>
              <a:off x="7902623" y="3267189"/>
              <a:ext cx="526825" cy="524237"/>
            </a:xfrm>
            <a:prstGeom prst="rect">
              <a:avLst/>
            </a:prstGeom>
          </p:spPr>
        </p:pic>
        <p:pic>
          <p:nvPicPr>
            <p:cNvPr id="120" name="Picture 119">
              <a:extLst>
                <a:ext uri="{FF2B5EF4-FFF2-40B4-BE49-F238E27FC236}">
                  <a16:creationId xmlns:a16="http://schemas.microsoft.com/office/drawing/2014/main" id="{A82752B5-2E3E-4C15-80CC-DDFCC1C80936}"/>
                </a:ext>
              </a:extLst>
            </p:cNvPr>
            <p:cNvPicPr>
              <a:picLocks noChangeAspect="1"/>
            </p:cNvPicPr>
            <p:nvPr/>
          </p:nvPicPr>
          <p:blipFill>
            <a:blip r:embed="rId12"/>
            <a:stretch>
              <a:fillRect/>
            </a:stretch>
          </p:blipFill>
          <p:spPr>
            <a:xfrm>
              <a:off x="7687844" y="4258533"/>
              <a:ext cx="840377" cy="723234"/>
            </a:xfrm>
            <a:prstGeom prst="rect">
              <a:avLst/>
            </a:prstGeom>
          </p:spPr>
        </p:pic>
        <p:pic>
          <p:nvPicPr>
            <p:cNvPr id="137" name="Graphic 136">
              <a:extLst>
                <a:ext uri="{FF2B5EF4-FFF2-40B4-BE49-F238E27FC236}">
                  <a16:creationId xmlns:a16="http://schemas.microsoft.com/office/drawing/2014/main" id="{D077795A-C85A-4D78-8E9D-9A8341E42E9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802939" y="5321406"/>
              <a:ext cx="610187" cy="610187"/>
            </a:xfrm>
            <a:prstGeom prst="rect">
              <a:avLst/>
            </a:prstGeom>
          </p:spPr>
        </p:pic>
        <p:sp>
          <p:nvSpPr>
            <p:cNvPr id="44" name="Rectangle 43">
              <a:extLst>
                <a:ext uri="{FF2B5EF4-FFF2-40B4-BE49-F238E27FC236}">
                  <a16:creationId xmlns:a16="http://schemas.microsoft.com/office/drawing/2014/main" id="{9603E6A9-62BA-4DC0-88FB-29020F073E1C}"/>
                </a:ext>
              </a:extLst>
            </p:cNvPr>
            <p:cNvSpPr/>
            <p:nvPr/>
          </p:nvSpPr>
          <p:spPr bwMode="auto">
            <a:xfrm>
              <a:off x="4768717" y="316968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a:gradFill>
                    <a:gsLst>
                      <a:gs pos="2917">
                        <a:srgbClr val="1A1A1A"/>
                      </a:gs>
                      <a:gs pos="30000">
                        <a:srgbClr val="1A1A1A"/>
                      </a:gs>
                    </a:gsLst>
                    <a:lin ang="5400000" scaled="0"/>
                  </a:gradFill>
                </a:rPr>
                <a:t>AKS, Service Fabric Mesh, …</a:t>
              </a:r>
              <a:endParaRPr lang="en-US" sz="1200" kern="0" dirty="0">
                <a:gradFill>
                  <a:gsLst>
                    <a:gs pos="2917">
                      <a:srgbClr val="1A1A1A"/>
                    </a:gs>
                    <a:gs pos="30000">
                      <a:srgbClr val="1A1A1A"/>
                    </a:gs>
                  </a:gsLst>
                  <a:lin ang="5400000" scaled="0"/>
                </a:gradFill>
              </a:endParaRPr>
            </a:p>
          </p:txBody>
        </p:sp>
        <p:sp>
          <p:nvSpPr>
            <p:cNvPr id="45" name="Rectangle 44">
              <a:extLst>
                <a:ext uri="{FF2B5EF4-FFF2-40B4-BE49-F238E27FC236}">
                  <a16:creationId xmlns:a16="http://schemas.microsoft.com/office/drawing/2014/main" id="{6FD7C82C-FA66-47F6-8195-CBCCAB4A3AD6}"/>
                </a:ext>
              </a:extLst>
            </p:cNvPr>
            <p:cNvSpPr/>
            <p:nvPr/>
          </p:nvSpPr>
          <p:spPr bwMode="auto">
            <a:xfrm>
              <a:off x="4768717" y="4246011"/>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a:gradFill>
                    <a:gsLst>
                      <a:gs pos="2917">
                        <a:srgbClr val="1A1A1A"/>
                      </a:gs>
                      <a:gs pos="30000">
                        <a:srgbClr val="1A1A1A"/>
                      </a:gs>
                    </a:gsLst>
                    <a:lin ang="5400000" scaled="0"/>
                  </a:gradFill>
                </a:rPr>
                <a:t>Container</a:t>
              </a:r>
              <a:endParaRPr lang="en-US" sz="1200" kern="0" dirty="0">
                <a:gradFill>
                  <a:gsLst>
                    <a:gs pos="2917">
                      <a:srgbClr val="1A1A1A"/>
                    </a:gs>
                    <a:gs pos="30000">
                      <a:srgbClr val="1A1A1A"/>
                    </a:gs>
                  </a:gsLst>
                  <a:lin ang="5400000" scaled="0"/>
                </a:gradFill>
              </a:endParaRPr>
            </a:p>
          </p:txBody>
        </p:sp>
        <p:sp>
          <p:nvSpPr>
            <p:cNvPr id="46" name="Rectangle 45">
              <a:extLst>
                <a:ext uri="{FF2B5EF4-FFF2-40B4-BE49-F238E27FC236}">
                  <a16:creationId xmlns:a16="http://schemas.microsoft.com/office/drawing/2014/main" id="{20316B21-044B-4862-B46B-CF91512B9A40}"/>
                </a:ext>
              </a:extLst>
            </p:cNvPr>
            <p:cNvSpPr/>
            <p:nvPr/>
          </p:nvSpPr>
          <p:spPr bwMode="auto">
            <a:xfrm>
              <a:off x="4768717" y="5254169"/>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a:gradFill>
                    <a:gsLst>
                      <a:gs pos="2917">
                        <a:srgbClr val="1A1A1A"/>
                      </a:gs>
                      <a:gs pos="30000">
                        <a:srgbClr val="1A1A1A"/>
                      </a:gs>
                    </a:gsLst>
                    <a:lin ang="5400000" scaled="0"/>
                  </a:gradFill>
                </a:rPr>
                <a:t>Linux</a:t>
              </a:r>
              <a:endParaRPr lang="en-US" sz="1200" kern="0" dirty="0">
                <a:gradFill>
                  <a:gsLst>
                    <a:gs pos="2917">
                      <a:srgbClr val="1A1A1A"/>
                    </a:gs>
                    <a:gs pos="30000">
                      <a:srgbClr val="1A1A1A"/>
                    </a:gs>
                  </a:gsLst>
                  <a:lin ang="5400000" scaled="0"/>
                </a:gradFill>
              </a:endParaRPr>
            </a:p>
          </p:txBody>
        </p:sp>
        <p:sp>
          <p:nvSpPr>
            <p:cNvPr id="47" name="Rectangle 46">
              <a:extLst>
                <a:ext uri="{FF2B5EF4-FFF2-40B4-BE49-F238E27FC236}">
                  <a16:creationId xmlns:a16="http://schemas.microsoft.com/office/drawing/2014/main" id="{8B94AE6E-A8B6-48B7-8C13-1FD1B2BD2EF4}"/>
                </a:ext>
              </a:extLst>
            </p:cNvPr>
            <p:cNvSpPr/>
            <p:nvPr/>
          </p:nvSpPr>
          <p:spPr bwMode="auto">
            <a:xfrm>
              <a:off x="4768717" y="2773862"/>
              <a:ext cx="2160000" cy="396000"/>
            </a:xfrm>
            <a:prstGeom prst="rect">
              <a:avLst/>
            </a:prstGeom>
            <a:solidFill>
              <a:srgbClr val="002050"/>
            </a:solidFill>
            <a:ln w="12700" cap="flat" cmpd="sng" algn="ctr">
              <a:solidFill>
                <a:srgbClr val="00205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Additional Azure hosts</a:t>
              </a:r>
            </a:p>
          </p:txBody>
        </p:sp>
        <p:grpSp>
          <p:nvGrpSpPr>
            <p:cNvPr id="13" name="Group 12">
              <a:extLst>
                <a:ext uri="{FF2B5EF4-FFF2-40B4-BE49-F238E27FC236}">
                  <a16:creationId xmlns:a16="http://schemas.microsoft.com/office/drawing/2014/main" id="{4F641428-1D29-4398-B615-C20FD63CA4E3}"/>
                </a:ext>
              </a:extLst>
            </p:cNvPr>
            <p:cNvGrpSpPr/>
            <p:nvPr/>
          </p:nvGrpSpPr>
          <p:grpSpPr>
            <a:xfrm>
              <a:off x="4903537" y="3227108"/>
              <a:ext cx="1890360" cy="604399"/>
              <a:chOff x="5051908" y="3412054"/>
              <a:chExt cx="1143976" cy="365760"/>
            </a:xfrm>
          </p:grpSpPr>
          <p:pic>
            <p:nvPicPr>
              <p:cNvPr id="50" name="Graphic 49">
                <a:extLst>
                  <a:ext uri="{FF2B5EF4-FFF2-40B4-BE49-F238E27FC236}">
                    <a16:creationId xmlns:a16="http://schemas.microsoft.com/office/drawing/2014/main" id="{CCF5D944-8719-4BA1-97E7-F240C335528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051908" y="3412054"/>
                <a:ext cx="365760" cy="365760"/>
              </a:xfrm>
              <a:prstGeom prst="rect">
                <a:avLst/>
              </a:prstGeom>
            </p:spPr>
          </p:pic>
          <p:pic>
            <p:nvPicPr>
              <p:cNvPr id="51" name="Picture 50" descr="A close up of a logo&#10;&#10;Description generated with high confidence">
                <a:extLst>
                  <a:ext uri="{FF2B5EF4-FFF2-40B4-BE49-F238E27FC236}">
                    <a16:creationId xmlns:a16="http://schemas.microsoft.com/office/drawing/2014/main" id="{D8751402-DDBE-4AA4-A2EC-218256567CFF}"/>
                  </a:ext>
                </a:extLst>
              </p:cNvPr>
              <p:cNvPicPr>
                <a:picLocks noChangeAspect="1"/>
              </p:cNvPicPr>
              <p:nvPr/>
            </p:nvPicPr>
            <p:blipFill>
              <a:blip r:embed="rId17"/>
              <a:stretch>
                <a:fillRect/>
              </a:stretch>
            </p:blipFill>
            <p:spPr>
              <a:xfrm>
                <a:off x="5470718" y="3412054"/>
                <a:ext cx="365760" cy="365760"/>
              </a:xfrm>
              <a:prstGeom prst="rect">
                <a:avLst/>
              </a:prstGeom>
            </p:spPr>
          </p:pic>
          <p:sp>
            <p:nvSpPr>
              <p:cNvPr id="53" name="Rectangle 52">
                <a:extLst>
                  <a:ext uri="{FF2B5EF4-FFF2-40B4-BE49-F238E27FC236}">
                    <a16:creationId xmlns:a16="http://schemas.microsoft.com/office/drawing/2014/main" id="{5D182818-ECBC-4DA3-9ED5-B63DCF23BC63}"/>
                  </a:ext>
                </a:extLst>
              </p:cNvPr>
              <p:cNvSpPr/>
              <p:nvPr/>
            </p:nvSpPr>
            <p:spPr bwMode="auto">
              <a:xfrm>
                <a:off x="5830124" y="3412054"/>
                <a:ext cx="365760" cy="365760"/>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a:ea typeface="+mn-ea"/>
                    <a:cs typeface="+mn-cs"/>
                  </a:rPr>
                  <a:t>●●●</a:t>
                </a:r>
              </a:p>
            </p:txBody>
          </p:sp>
        </p:grpSp>
        <p:pic>
          <p:nvPicPr>
            <p:cNvPr id="138" name="Picture 137">
              <a:extLst>
                <a:ext uri="{FF2B5EF4-FFF2-40B4-BE49-F238E27FC236}">
                  <a16:creationId xmlns:a16="http://schemas.microsoft.com/office/drawing/2014/main" id="{9B5D60B3-1734-4377-901E-F079D8147D35}"/>
                </a:ext>
              </a:extLst>
            </p:cNvPr>
            <p:cNvPicPr>
              <a:picLocks noChangeAspect="1"/>
            </p:cNvPicPr>
            <p:nvPr/>
          </p:nvPicPr>
          <p:blipFill>
            <a:blip r:embed="rId12"/>
            <a:stretch>
              <a:fillRect/>
            </a:stretch>
          </p:blipFill>
          <p:spPr>
            <a:xfrm>
              <a:off x="5428529" y="4258533"/>
              <a:ext cx="840377" cy="723234"/>
            </a:xfrm>
            <a:prstGeom prst="rect">
              <a:avLst/>
            </a:prstGeom>
          </p:spPr>
        </p:pic>
        <p:pic>
          <p:nvPicPr>
            <p:cNvPr id="139" name="Graphic 138">
              <a:extLst>
                <a:ext uri="{FF2B5EF4-FFF2-40B4-BE49-F238E27FC236}">
                  <a16:creationId xmlns:a16="http://schemas.microsoft.com/office/drawing/2014/main" id="{E83ABE6B-2002-4C0D-BFF4-CBE907D147E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543624" y="5321406"/>
              <a:ext cx="610187" cy="610187"/>
            </a:xfrm>
            <a:prstGeom prst="rect">
              <a:avLst/>
            </a:prstGeom>
          </p:spPr>
        </p:pic>
        <p:sp>
          <p:nvSpPr>
            <p:cNvPr id="72" name="Rectangle 71">
              <a:extLst>
                <a:ext uri="{FF2B5EF4-FFF2-40B4-BE49-F238E27FC236}">
                  <a16:creationId xmlns:a16="http://schemas.microsoft.com/office/drawing/2014/main" id="{ABBAD3C7-3F78-496F-AE81-062FB897E8CC}"/>
                </a:ext>
              </a:extLst>
            </p:cNvPr>
            <p:cNvSpPr/>
            <p:nvPr/>
          </p:nvSpPr>
          <p:spPr bwMode="auto">
            <a:xfrm>
              <a:off x="2509402" y="316968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a:gradFill>
                    <a:gsLst>
                      <a:gs pos="2917">
                        <a:srgbClr val="1A1A1A"/>
                      </a:gs>
                      <a:gs pos="30000">
                        <a:srgbClr val="1A1A1A"/>
                      </a:gs>
                    </a:gsLst>
                    <a:lin ang="5400000" scaled="0"/>
                  </a:gradFill>
                </a:rPr>
                <a:t>Azure IoT Edge</a:t>
              </a:r>
              <a:endParaRPr lang="en-US" sz="1200" kern="0" dirty="0">
                <a:gradFill>
                  <a:gsLst>
                    <a:gs pos="2917">
                      <a:srgbClr val="1A1A1A"/>
                    </a:gs>
                    <a:gs pos="30000">
                      <a:srgbClr val="1A1A1A"/>
                    </a:gs>
                  </a:gsLst>
                  <a:lin ang="5400000" scaled="0"/>
                </a:gradFill>
              </a:endParaRPr>
            </a:p>
          </p:txBody>
        </p:sp>
        <p:sp>
          <p:nvSpPr>
            <p:cNvPr id="73" name="Rectangle 72">
              <a:extLst>
                <a:ext uri="{FF2B5EF4-FFF2-40B4-BE49-F238E27FC236}">
                  <a16:creationId xmlns:a16="http://schemas.microsoft.com/office/drawing/2014/main" id="{8B8F4C7F-AA88-46D7-8264-FE5147A869BD}"/>
                </a:ext>
              </a:extLst>
            </p:cNvPr>
            <p:cNvSpPr/>
            <p:nvPr/>
          </p:nvSpPr>
          <p:spPr bwMode="auto">
            <a:xfrm>
              <a:off x="2509402" y="4246011"/>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a:gradFill>
                    <a:gsLst>
                      <a:gs pos="2917">
                        <a:srgbClr val="1A1A1A"/>
                      </a:gs>
                      <a:gs pos="30000">
                        <a:srgbClr val="1A1A1A"/>
                      </a:gs>
                    </a:gsLst>
                    <a:lin ang="5400000" scaled="0"/>
                  </a:gradFill>
                </a:rPr>
                <a:t>Container</a:t>
              </a:r>
              <a:endParaRPr lang="en-US" sz="1200" kern="0" dirty="0">
                <a:gradFill>
                  <a:gsLst>
                    <a:gs pos="2917">
                      <a:srgbClr val="1A1A1A"/>
                    </a:gs>
                    <a:gs pos="30000">
                      <a:srgbClr val="1A1A1A"/>
                    </a:gs>
                  </a:gsLst>
                  <a:lin ang="5400000" scaled="0"/>
                </a:gradFill>
              </a:endParaRPr>
            </a:p>
          </p:txBody>
        </p:sp>
        <p:sp>
          <p:nvSpPr>
            <p:cNvPr id="74" name="Rectangle 73">
              <a:extLst>
                <a:ext uri="{FF2B5EF4-FFF2-40B4-BE49-F238E27FC236}">
                  <a16:creationId xmlns:a16="http://schemas.microsoft.com/office/drawing/2014/main" id="{B61505C5-6DFB-492B-ADC1-0ACCF86152F3}"/>
                </a:ext>
              </a:extLst>
            </p:cNvPr>
            <p:cNvSpPr/>
            <p:nvPr/>
          </p:nvSpPr>
          <p:spPr bwMode="auto">
            <a:xfrm>
              <a:off x="2509402" y="5254169"/>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a:gradFill>
                    <a:gsLst>
                      <a:gs pos="2917">
                        <a:srgbClr val="1A1A1A"/>
                      </a:gs>
                      <a:gs pos="30000">
                        <a:srgbClr val="1A1A1A"/>
                      </a:gs>
                    </a:gsLst>
                    <a:lin ang="5400000" scaled="0"/>
                  </a:gradFill>
                </a:rPr>
                <a:t>Linux</a:t>
              </a:r>
              <a:endParaRPr lang="en-US" sz="1200" kern="0" dirty="0">
                <a:gradFill>
                  <a:gsLst>
                    <a:gs pos="2917">
                      <a:srgbClr val="1A1A1A"/>
                    </a:gs>
                    <a:gs pos="30000">
                      <a:srgbClr val="1A1A1A"/>
                    </a:gs>
                  </a:gsLst>
                  <a:lin ang="5400000" scaled="0"/>
                </a:gradFill>
              </a:endParaRPr>
            </a:p>
          </p:txBody>
        </p:sp>
        <p:sp>
          <p:nvSpPr>
            <p:cNvPr id="75" name="Rectangle 74">
              <a:extLst>
                <a:ext uri="{FF2B5EF4-FFF2-40B4-BE49-F238E27FC236}">
                  <a16:creationId xmlns:a16="http://schemas.microsoft.com/office/drawing/2014/main" id="{FACB082A-ADCE-4E67-B9F3-BA78581ADAE1}"/>
                </a:ext>
              </a:extLst>
            </p:cNvPr>
            <p:cNvSpPr/>
            <p:nvPr/>
          </p:nvSpPr>
          <p:spPr bwMode="auto">
            <a:xfrm>
              <a:off x="2509402" y="2773862"/>
              <a:ext cx="2160000" cy="396000"/>
            </a:xfrm>
            <a:prstGeom prst="rect">
              <a:avLst/>
            </a:prstGeom>
            <a:solidFill>
              <a:srgbClr val="002050"/>
            </a:solidFill>
            <a:ln w="12700" cap="flat" cmpd="sng" algn="ctr">
              <a:solidFill>
                <a:srgbClr val="00205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IoT devices</a:t>
              </a:r>
            </a:p>
          </p:txBody>
        </p:sp>
        <p:pic>
          <p:nvPicPr>
            <p:cNvPr id="79" name="Graphic 78">
              <a:extLst>
                <a:ext uri="{FF2B5EF4-FFF2-40B4-BE49-F238E27FC236}">
                  <a16:creationId xmlns:a16="http://schemas.microsoft.com/office/drawing/2014/main" id="{C2662229-4748-4F90-A518-CBC6333FFF2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285324" y="3204683"/>
              <a:ext cx="608156" cy="649249"/>
            </a:xfrm>
            <a:prstGeom prst="rect">
              <a:avLst/>
            </a:prstGeom>
          </p:spPr>
        </p:pic>
        <p:pic>
          <p:nvPicPr>
            <p:cNvPr id="140" name="Graphic 139">
              <a:extLst>
                <a:ext uri="{FF2B5EF4-FFF2-40B4-BE49-F238E27FC236}">
                  <a16:creationId xmlns:a16="http://schemas.microsoft.com/office/drawing/2014/main" id="{3700C2C1-9544-473D-9A23-F71BA6A897F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284309" y="5321406"/>
              <a:ext cx="610187" cy="610187"/>
            </a:xfrm>
            <a:prstGeom prst="rect">
              <a:avLst/>
            </a:prstGeom>
          </p:spPr>
        </p:pic>
        <p:pic>
          <p:nvPicPr>
            <p:cNvPr id="141" name="Picture 140">
              <a:extLst>
                <a:ext uri="{FF2B5EF4-FFF2-40B4-BE49-F238E27FC236}">
                  <a16:creationId xmlns:a16="http://schemas.microsoft.com/office/drawing/2014/main" id="{28D0904D-53EC-4B3B-B624-98DD5F80A638}"/>
                </a:ext>
              </a:extLst>
            </p:cNvPr>
            <p:cNvPicPr>
              <a:picLocks noChangeAspect="1"/>
            </p:cNvPicPr>
            <p:nvPr/>
          </p:nvPicPr>
          <p:blipFill>
            <a:blip r:embed="rId12"/>
            <a:stretch>
              <a:fillRect/>
            </a:stretch>
          </p:blipFill>
          <p:spPr>
            <a:xfrm>
              <a:off x="3169214" y="4258533"/>
              <a:ext cx="840377" cy="723234"/>
            </a:xfrm>
            <a:prstGeom prst="rect">
              <a:avLst/>
            </a:prstGeom>
          </p:spPr>
        </p:pic>
        <p:cxnSp>
          <p:nvCxnSpPr>
            <p:cNvPr id="19" name="Straight Connector 18">
              <a:extLst>
                <a:ext uri="{FF2B5EF4-FFF2-40B4-BE49-F238E27FC236}">
                  <a16:creationId xmlns:a16="http://schemas.microsoft.com/office/drawing/2014/main" id="{2F121BCE-228D-473D-A6F1-1071FE29C0BB}"/>
                </a:ext>
              </a:extLst>
            </p:cNvPr>
            <p:cNvCxnSpPr/>
            <p:nvPr/>
          </p:nvCxnSpPr>
          <p:spPr>
            <a:xfrm>
              <a:off x="3232697" y="1997748"/>
              <a:ext cx="0" cy="116647"/>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850DF34C-AA61-435F-89C4-516441D8AF40}"/>
                </a:ext>
              </a:extLst>
            </p:cNvPr>
            <p:cNvSpPr/>
            <p:nvPr/>
          </p:nvSpPr>
          <p:spPr bwMode="auto">
            <a:xfrm>
              <a:off x="794138" y="3453487"/>
              <a:ext cx="1548000" cy="530333"/>
            </a:xfrm>
            <a:prstGeom prst="rect">
              <a:avLst/>
            </a:prstGeom>
            <a:solidFill>
              <a:srgbClr val="004B50"/>
            </a:solidFill>
            <a:ln>
              <a:solidFill>
                <a:srgbClr val="004B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t>Platform</a:t>
              </a:r>
            </a:p>
          </p:txBody>
        </p:sp>
        <p:sp>
          <p:nvSpPr>
            <p:cNvPr id="143" name="Rectangle 142">
              <a:extLst>
                <a:ext uri="{FF2B5EF4-FFF2-40B4-BE49-F238E27FC236}">
                  <a16:creationId xmlns:a16="http://schemas.microsoft.com/office/drawing/2014/main" id="{E0FC526C-AE66-4EAE-865E-D46DD5E26304}"/>
                </a:ext>
              </a:extLst>
            </p:cNvPr>
            <p:cNvSpPr/>
            <p:nvPr/>
          </p:nvSpPr>
          <p:spPr bwMode="auto">
            <a:xfrm>
              <a:off x="794138" y="4406300"/>
              <a:ext cx="1548000" cy="530333"/>
            </a:xfrm>
            <a:prstGeom prst="rect">
              <a:avLst/>
            </a:prstGeom>
            <a:solidFill>
              <a:srgbClr val="01BCF3"/>
            </a:solidFill>
            <a:ln>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solidFill>
                    <a:schemeClr val="tx1"/>
                  </a:solidFill>
                </a:rPr>
                <a:t>App delivery</a:t>
              </a:r>
            </a:p>
          </p:txBody>
        </p:sp>
        <p:sp>
          <p:nvSpPr>
            <p:cNvPr id="144" name="Rectangle 143">
              <a:extLst>
                <a:ext uri="{FF2B5EF4-FFF2-40B4-BE49-F238E27FC236}">
                  <a16:creationId xmlns:a16="http://schemas.microsoft.com/office/drawing/2014/main" id="{1A65C8B5-1D76-4A21-AAD7-B8676E7124F1}"/>
                </a:ext>
              </a:extLst>
            </p:cNvPr>
            <p:cNvSpPr/>
            <p:nvPr/>
          </p:nvSpPr>
          <p:spPr bwMode="auto">
            <a:xfrm>
              <a:off x="794138" y="5423739"/>
              <a:ext cx="1548000" cy="530333"/>
            </a:xfrm>
            <a:prstGeom prst="rect">
              <a:avLst/>
            </a:prstGeom>
            <a:solidFill>
              <a:srgbClr val="00204F"/>
            </a:solidFill>
            <a:ln>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solidFill>
                    <a:schemeClr val="bg1"/>
                  </a:solidFill>
                </a:rPr>
                <a:t>OS</a:t>
              </a:r>
            </a:p>
          </p:txBody>
        </p:sp>
        <p:sp>
          <p:nvSpPr>
            <p:cNvPr id="145" name="Rectangle 144">
              <a:extLst>
                <a:ext uri="{FF2B5EF4-FFF2-40B4-BE49-F238E27FC236}">
                  <a16:creationId xmlns:a16="http://schemas.microsoft.com/office/drawing/2014/main" id="{72D62706-F70A-4905-9FDA-5A2DE6616C0C}"/>
                </a:ext>
              </a:extLst>
            </p:cNvPr>
            <p:cNvSpPr/>
            <p:nvPr/>
          </p:nvSpPr>
          <p:spPr>
            <a:xfrm>
              <a:off x="3127145" y="1067919"/>
              <a:ext cx="3891285" cy="25391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latin typeface="Segoe UI"/>
                  <a:ea typeface="+mn-ea"/>
                  <a:cs typeface="+mn-cs"/>
                  <a:hlinkClick r:id="rId20">
                    <a:extLst>
                      <a:ext uri="{A12FA001-AC4F-418D-AE19-62706E023703}">
                        <ahyp:hlinkClr xmlns:ahyp="http://schemas.microsoft.com/office/drawing/2018/hyperlinkcolor" val="tx"/>
                      </a:ext>
                    </a:extLst>
                  </a:hlinkClick>
                </a:rPr>
                <a:t>https://github.com/azure/azure-functions-host</a:t>
              </a:r>
              <a:r>
                <a:rPr kumimoji="0" lang="en-US" sz="1050" b="0" i="0" u="none" strike="noStrike" kern="0" cap="none" spc="0" normalizeH="0" baseline="0" noProof="0" dirty="0">
                  <a:ln>
                    <a:noFill/>
                  </a:ln>
                  <a:effectLst/>
                  <a:uLnTx/>
                  <a:uFillTx/>
                  <a:latin typeface="Segoe UI"/>
                  <a:ea typeface="+mn-ea"/>
                  <a:cs typeface="+mn-cs"/>
                </a:rPr>
                <a:t> </a:t>
              </a:r>
              <a:r>
                <a:rPr kumimoji="0" lang="en-US" sz="1000" b="0" i="0" u="none" strike="noStrike" kern="0" cap="none" spc="0" normalizeH="0" baseline="0" noProof="0" dirty="0">
                  <a:ln>
                    <a:noFill/>
                  </a:ln>
                  <a:effectLst/>
                  <a:uLnTx/>
                  <a:uFillTx/>
                  <a:latin typeface="Segoe UI"/>
                  <a:ea typeface="+mn-ea"/>
                  <a:cs typeface="+mn-cs"/>
                </a:rPr>
                <a:t>(+other repos)</a:t>
              </a:r>
            </a:p>
          </p:txBody>
        </p:sp>
        <p:pic>
          <p:nvPicPr>
            <p:cNvPr id="146" name="Graphic 145">
              <a:extLst>
                <a:ext uri="{FF2B5EF4-FFF2-40B4-BE49-F238E27FC236}">
                  <a16:creationId xmlns:a16="http://schemas.microsoft.com/office/drawing/2014/main" id="{3CCE3B12-FF90-495C-9658-2741F77A7AF6}"/>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767556" y="1067918"/>
              <a:ext cx="365760" cy="365760"/>
            </a:xfrm>
            <a:prstGeom prst="rect">
              <a:avLst/>
            </a:prstGeom>
          </p:spPr>
        </p:pic>
      </p:grpSp>
    </p:spTree>
    <p:extLst>
      <p:ext uri="{BB962C8B-B14F-4D97-AF65-F5344CB8AC3E}">
        <p14:creationId xmlns:p14="http://schemas.microsoft.com/office/powerpoint/2010/main" val="46083679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50590-FBAC-47BD-95C7-71D33A270A01}"/>
              </a:ext>
            </a:extLst>
          </p:cNvPr>
          <p:cNvSpPr>
            <a:spLocks noGrp="1"/>
          </p:cNvSpPr>
          <p:nvPr>
            <p:ph type="title"/>
          </p:nvPr>
        </p:nvSpPr>
        <p:spPr/>
        <p:txBody>
          <a:bodyPr/>
          <a:lstStyle/>
          <a:p>
            <a:r>
              <a:rPr lang="en-US" dirty="0"/>
              <a:t>Triggers</a:t>
            </a:r>
          </a:p>
        </p:txBody>
      </p:sp>
      <p:grpSp>
        <p:nvGrpSpPr>
          <p:cNvPr id="3" name="Group 2" descr="The diagram depicts an Azure function with exactly one trigger initiating its execution.">
            <a:extLst>
              <a:ext uri="{FF2B5EF4-FFF2-40B4-BE49-F238E27FC236}">
                <a16:creationId xmlns:a16="http://schemas.microsoft.com/office/drawing/2014/main" id="{7659347E-90FE-45DB-A0F2-E07B9E4A9364}"/>
              </a:ext>
            </a:extLst>
          </p:cNvPr>
          <p:cNvGrpSpPr/>
          <p:nvPr/>
        </p:nvGrpSpPr>
        <p:grpSpPr>
          <a:xfrm>
            <a:off x="2288989" y="2525369"/>
            <a:ext cx="7931531" cy="2303163"/>
            <a:chOff x="2288989" y="2525369"/>
            <a:chExt cx="7931531" cy="2303163"/>
          </a:xfrm>
        </p:grpSpPr>
        <p:pic>
          <p:nvPicPr>
            <p:cNvPr id="9" name="Picture 8" descr="A close up of a sign&#10;&#10;Description automatically generated">
              <a:extLst>
                <a:ext uri="{FF2B5EF4-FFF2-40B4-BE49-F238E27FC236}">
                  <a16:creationId xmlns:a16="http://schemas.microsoft.com/office/drawing/2014/main" id="{5AB1BEB1-D419-44CC-90B0-4B8653C36DF6}"/>
                </a:ext>
              </a:extLst>
            </p:cNvPr>
            <p:cNvPicPr>
              <a:picLocks noChangeAspect="1"/>
            </p:cNvPicPr>
            <p:nvPr/>
          </p:nvPicPr>
          <p:blipFill>
            <a:blip r:embed="rId3"/>
            <a:stretch>
              <a:fillRect/>
            </a:stretch>
          </p:blipFill>
          <p:spPr>
            <a:xfrm>
              <a:off x="5637600" y="2934000"/>
              <a:ext cx="1458432" cy="1458432"/>
            </a:xfrm>
            <a:prstGeom prst="rect">
              <a:avLst/>
            </a:prstGeom>
          </p:spPr>
        </p:pic>
        <p:cxnSp>
          <p:nvCxnSpPr>
            <p:cNvPr id="13" name="Straight Arrow Connector 12">
              <a:extLst>
                <a:ext uri="{FF2B5EF4-FFF2-40B4-BE49-F238E27FC236}">
                  <a16:creationId xmlns:a16="http://schemas.microsoft.com/office/drawing/2014/main" id="{184819EA-5E0D-44C1-805D-211D50B9FFBA}"/>
                </a:ext>
              </a:extLst>
            </p:cNvPr>
            <p:cNvCxnSpPr/>
            <p:nvPr/>
          </p:nvCxnSpPr>
          <p:spPr>
            <a:xfrm>
              <a:off x="3356218" y="3613437"/>
              <a:ext cx="914727"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7EC650B3-DDC5-4088-AAE1-E4C090238B55}"/>
                </a:ext>
              </a:extLst>
            </p:cNvPr>
            <p:cNvSpPr/>
            <p:nvPr/>
          </p:nvSpPr>
          <p:spPr bwMode="auto">
            <a:xfrm>
              <a:off x="4432234" y="3397437"/>
              <a:ext cx="432000" cy="4320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6" name="Straight Connector 15">
              <a:extLst>
                <a:ext uri="{FF2B5EF4-FFF2-40B4-BE49-F238E27FC236}">
                  <a16:creationId xmlns:a16="http://schemas.microsoft.com/office/drawing/2014/main" id="{94D2753F-815D-403A-8A3A-61246D90D254}"/>
                </a:ext>
              </a:extLst>
            </p:cNvPr>
            <p:cNvCxnSpPr/>
            <p:nvPr/>
          </p:nvCxnSpPr>
          <p:spPr>
            <a:xfrm>
              <a:off x="4953524" y="3613437"/>
              <a:ext cx="509612" cy="0"/>
            </a:xfrm>
            <a:prstGeom prst="line">
              <a:avLst/>
            </a:prstGeom>
            <a:ln w="762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57F2CB2-1687-4969-8F78-49B40FBEE848}"/>
                </a:ext>
              </a:extLst>
            </p:cNvPr>
            <p:cNvSpPr txBox="1"/>
            <p:nvPr/>
          </p:nvSpPr>
          <p:spPr>
            <a:xfrm>
              <a:off x="2288989" y="4305806"/>
              <a:ext cx="920188"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mj-lt"/>
                </a:rPr>
                <a:t>Service</a:t>
              </a:r>
            </a:p>
          </p:txBody>
        </p:sp>
        <p:sp>
          <p:nvSpPr>
            <p:cNvPr id="21" name="TextBox 20">
              <a:extLst>
                <a:ext uri="{FF2B5EF4-FFF2-40B4-BE49-F238E27FC236}">
                  <a16:creationId xmlns:a16="http://schemas.microsoft.com/office/drawing/2014/main" id="{A19C5FDE-BB5B-42B1-B6BA-35ABD4CE5F4D}"/>
                </a:ext>
              </a:extLst>
            </p:cNvPr>
            <p:cNvSpPr txBox="1"/>
            <p:nvPr/>
          </p:nvSpPr>
          <p:spPr>
            <a:xfrm>
              <a:off x="5543818" y="4270127"/>
              <a:ext cx="1678345" cy="338554"/>
            </a:xfrm>
            <a:prstGeom prst="rect">
              <a:avLst/>
            </a:prstGeom>
            <a:noFill/>
          </p:spPr>
          <p:txBody>
            <a:bodyPr wrap="none" lIns="0" tIns="0" rIns="0" bIns="0" rtlCol="0">
              <a:spAutoFit/>
            </a:bodyPr>
            <a:lstStyle>
              <a:defPPr>
                <a:defRPr lang="en-US"/>
              </a:defPPr>
              <a:lvl1pPr>
                <a:defRPr sz="2200">
                  <a:gradFill>
                    <a:gsLst>
                      <a:gs pos="2917">
                        <a:schemeClr val="tx1"/>
                      </a:gs>
                      <a:gs pos="30000">
                        <a:schemeClr val="tx1"/>
                      </a:gs>
                    </a:gsLst>
                    <a:lin ang="5400000" scaled="0"/>
                  </a:gradFill>
                  <a:latin typeface="+mj-lt"/>
                </a:defRPr>
              </a:lvl1pPr>
            </a:lstStyle>
            <a:p>
              <a:r>
                <a:rPr lang="en-US" dirty="0"/>
                <a:t>Function app</a:t>
              </a:r>
              <a:endParaRPr lang="en-IN" dirty="0"/>
            </a:p>
          </p:txBody>
        </p:sp>
        <p:pic>
          <p:nvPicPr>
            <p:cNvPr id="5" name="Graphic 4">
              <a:extLst>
                <a:ext uri="{FF2B5EF4-FFF2-40B4-BE49-F238E27FC236}">
                  <a16:creationId xmlns:a16="http://schemas.microsoft.com/office/drawing/2014/main" id="{92137FB8-F0C8-45DA-A68C-0514FA5582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7946874">
              <a:off x="7917357" y="2525369"/>
              <a:ext cx="2303163" cy="2303163"/>
            </a:xfrm>
            <a:prstGeom prst="rect">
              <a:avLst/>
            </a:prstGeom>
          </p:spPr>
        </p:pic>
        <p:sp>
          <p:nvSpPr>
            <p:cNvPr id="18" name="TextBox 17">
              <a:extLst>
                <a:ext uri="{FF2B5EF4-FFF2-40B4-BE49-F238E27FC236}">
                  <a16:creationId xmlns:a16="http://schemas.microsoft.com/office/drawing/2014/main" id="{289B7872-CC29-4DD3-905D-D3ED6C00C8E0}"/>
                </a:ext>
              </a:extLst>
            </p:cNvPr>
            <p:cNvSpPr txBox="1"/>
            <p:nvPr/>
          </p:nvSpPr>
          <p:spPr>
            <a:xfrm>
              <a:off x="8668995" y="3721715"/>
              <a:ext cx="799886" cy="215444"/>
            </a:xfrm>
            <a:prstGeom prst="rect">
              <a:avLst/>
            </a:prstGeom>
            <a:noFill/>
          </p:spPr>
          <p:txBody>
            <a:bodyPr wrap="square" lIns="0" tIns="0" rIns="0" bIns="0" rtlCol="0">
              <a:spAutoFit/>
            </a:bodyPr>
            <a:lstStyle>
              <a:defPPr>
                <a:defRPr lang="en-US"/>
              </a:defPPr>
              <a:lvl1pPr>
                <a:defRPr sz="2200">
                  <a:gradFill>
                    <a:gsLst>
                      <a:gs pos="2917">
                        <a:schemeClr val="tx1"/>
                      </a:gs>
                      <a:gs pos="30000">
                        <a:schemeClr val="tx1"/>
                      </a:gs>
                    </a:gsLst>
                    <a:lin ang="5400000" scaled="0"/>
                  </a:gradFill>
                  <a:latin typeface="+mj-lt"/>
                </a:defRPr>
              </a:lvl1pPr>
            </a:lstStyle>
            <a:p>
              <a:r>
                <a:rPr lang="en-IN" sz="1400" dirty="0"/>
                <a:t>Execution</a:t>
              </a:r>
            </a:p>
          </p:txBody>
        </p:sp>
        <p:pic>
          <p:nvPicPr>
            <p:cNvPr id="10" name="Graphic 9">
              <a:extLst>
                <a:ext uri="{FF2B5EF4-FFF2-40B4-BE49-F238E27FC236}">
                  <a16:creationId xmlns:a16="http://schemas.microsoft.com/office/drawing/2014/main" id="{76924B82-C583-4C6B-BC33-9DF86E5A237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88989" y="3099785"/>
              <a:ext cx="1067229" cy="1067229"/>
            </a:xfrm>
            <a:prstGeom prst="rect">
              <a:avLst/>
            </a:prstGeom>
          </p:spPr>
        </p:pic>
      </p:grpSp>
    </p:spTree>
    <p:extLst>
      <p:ext uri="{BB962C8B-B14F-4D97-AF65-F5344CB8AC3E}">
        <p14:creationId xmlns:p14="http://schemas.microsoft.com/office/powerpoint/2010/main" val="49210507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1A67F-E970-409E-B200-42A4BEC18F3B}"/>
              </a:ext>
            </a:extLst>
          </p:cNvPr>
          <p:cNvSpPr>
            <a:spLocks noGrp="1"/>
          </p:cNvSpPr>
          <p:nvPr>
            <p:ph type="title"/>
          </p:nvPr>
        </p:nvSpPr>
        <p:spPr/>
        <p:txBody>
          <a:bodyPr/>
          <a:lstStyle/>
          <a:p>
            <a:r>
              <a:rPr lang="en-US" dirty="0"/>
              <a:t>Trigger types</a:t>
            </a:r>
          </a:p>
        </p:txBody>
      </p:sp>
      <p:sp>
        <p:nvSpPr>
          <p:cNvPr id="3" name="Text Placeholder 2">
            <a:extLst>
              <a:ext uri="{FF2B5EF4-FFF2-40B4-BE49-F238E27FC236}">
                <a16:creationId xmlns:a16="http://schemas.microsoft.com/office/drawing/2014/main" id="{D9E15E11-FA2D-443C-BF7C-97B6D1CBD0FD}"/>
              </a:ext>
            </a:extLst>
          </p:cNvPr>
          <p:cNvSpPr>
            <a:spLocks noGrp="1"/>
          </p:cNvSpPr>
          <p:nvPr>
            <p:ph type="body" sz="quarter" idx="10"/>
          </p:nvPr>
        </p:nvSpPr>
        <p:spPr>
          <a:xfrm>
            <a:off x="584200" y="1435497"/>
            <a:ext cx="11018520" cy="4567404"/>
          </a:xfrm>
        </p:spPr>
        <p:txBody>
          <a:bodyPr/>
          <a:lstStyle/>
          <a:p>
            <a:r>
              <a:rPr lang="en-US" dirty="0">
                <a:latin typeface="+mn-lt"/>
              </a:rPr>
              <a:t>Triggers based on Azure services</a:t>
            </a:r>
          </a:p>
          <a:p>
            <a:pPr lvl="1"/>
            <a:r>
              <a:rPr lang="en-US" dirty="0"/>
              <a:t>Cosmos DB</a:t>
            </a:r>
          </a:p>
          <a:p>
            <a:pPr lvl="1"/>
            <a:r>
              <a:rPr lang="en-US" dirty="0"/>
              <a:t>Blob and queues</a:t>
            </a:r>
          </a:p>
          <a:p>
            <a:pPr lvl="1"/>
            <a:r>
              <a:rPr lang="en-US" dirty="0"/>
              <a:t>Service Bus</a:t>
            </a:r>
          </a:p>
          <a:p>
            <a:pPr lvl="1"/>
            <a:r>
              <a:rPr lang="en-US" dirty="0"/>
              <a:t>Event Hub</a:t>
            </a:r>
          </a:p>
          <a:p>
            <a:r>
              <a:rPr lang="en-US" dirty="0">
                <a:latin typeface="+mn-lt"/>
              </a:rPr>
              <a:t>Triggers based on common scenarios</a:t>
            </a:r>
          </a:p>
          <a:p>
            <a:pPr lvl="1"/>
            <a:r>
              <a:rPr lang="en-US" dirty="0"/>
              <a:t>HTTP request</a:t>
            </a:r>
          </a:p>
          <a:p>
            <a:pPr lvl="1"/>
            <a:r>
              <a:rPr lang="en-US" dirty="0"/>
              <a:t>Scheduled timer</a:t>
            </a:r>
          </a:p>
          <a:p>
            <a:r>
              <a:rPr lang="en-US" dirty="0">
                <a:latin typeface="+mn-lt"/>
              </a:rPr>
              <a:t>Triggers based on third-party services</a:t>
            </a:r>
          </a:p>
          <a:p>
            <a:pPr lvl="1"/>
            <a:r>
              <a:rPr lang="en-US" dirty="0"/>
              <a:t>GitHub</a:t>
            </a:r>
          </a:p>
          <a:p>
            <a:r>
              <a:rPr lang="en-US" dirty="0">
                <a:latin typeface="+mn-lt"/>
              </a:rPr>
              <a:t>And more…</a:t>
            </a:r>
          </a:p>
        </p:txBody>
      </p:sp>
    </p:spTree>
    <p:extLst>
      <p:ext uri="{BB962C8B-B14F-4D97-AF65-F5344CB8AC3E}">
        <p14:creationId xmlns:p14="http://schemas.microsoft.com/office/powerpoint/2010/main" val="12312692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95A6-AD99-419C-A5D9-FA298CBFEC8E}"/>
              </a:ext>
            </a:extLst>
          </p:cNvPr>
          <p:cNvSpPr>
            <a:spLocks noGrp="1"/>
          </p:cNvSpPr>
          <p:nvPr>
            <p:ph type="title"/>
          </p:nvPr>
        </p:nvSpPr>
        <p:spPr/>
        <p:txBody>
          <a:bodyPr/>
          <a:lstStyle/>
          <a:p>
            <a:r>
              <a:rPr lang="en-US" dirty="0"/>
              <a:t>Input and Output Bindings</a:t>
            </a:r>
          </a:p>
        </p:txBody>
      </p:sp>
      <p:grpSp>
        <p:nvGrpSpPr>
          <p:cNvPr id="3" name="Group 2" descr="The diagram depicts a Function app with input and output bindings reading data from external services, and then sending that data to other external services.">
            <a:extLst>
              <a:ext uri="{FF2B5EF4-FFF2-40B4-BE49-F238E27FC236}">
                <a16:creationId xmlns:a16="http://schemas.microsoft.com/office/drawing/2014/main" id="{305554A1-E39A-4632-8F6A-164869E5C142}"/>
              </a:ext>
            </a:extLst>
          </p:cNvPr>
          <p:cNvGrpSpPr/>
          <p:nvPr/>
        </p:nvGrpSpPr>
        <p:grpSpPr>
          <a:xfrm>
            <a:off x="1924221" y="1411716"/>
            <a:ext cx="7994920" cy="4781409"/>
            <a:chOff x="1924221" y="1411716"/>
            <a:chExt cx="7994920" cy="4781409"/>
          </a:xfrm>
        </p:grpSpPr>
        <p:grpSp>
          <p:nvGrpSpPr>
            <p:cNvPr id="24" name="Group 23">
              <a:extLst>
                <a:ext uri="{FF2B5EF4-FFF2-40B4-BE49-F238E27FC236}">
                  <a16:creationId xmlns:a16="http://schemas.microsoft.com/office/drawing/2014/main" id="{279F90B1-1C01-446C-8906-E9E20587A6DF}"/>
                </a:ext>
              </a:extLst>
            </p:cNvPr>
            <p:cNvGrpSpPr/>
            <p:nvPr/>
          </p:nvGrpSpPr>
          <p:grpSpPr>
            <a:xfrm>
              <a:off x="1924221" y="2208549"/>
              <a:ext cx="7784408" cy="3984576"/>
              <a:chOff x="1924221" y="2161664"/>
              <a:chExt cx="7784408" cy="3984576"/>
            </a:xfrm>
          </p:grpSpPr>
          <p:pic>
            <p:nvPicPr>
              <p:cNvPr id="34" name="Graphic 33">
                <a:extLst>
                  <a:ext uri="{FF2B5EF4-FFF2-40B4-BE49-F238E27FC236}">
                    <a16:creationId xmlns:a16="http://schemas.microsoft.com/office/drawing/2014/main" id="{098D523F-48E7-4186-848E-8C239F5979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24221" y="2760355"/>
                <a:ext cx="1276350" cy="1276350"/>
              </a:xfrm>
              <a:prstGeom prst="rect">
                <a:avLst/>
              </a:prstGeom>
            </p:spPr>
          </p:pic>
          <p:pic>
            <p:nvPicPr>
              <p:cNvPr id="11" name="Picture 10" descr="A close up of a sign&#10;&#10;Description automatically generated">
                <a:extLst>
                  <a:ext uri="{FF2B5EF4-FFF2-40B4-BE49-F238E27FC236}">
                    <a16:creationId xmlns:a16="http://schemas.microsoft.com/office/drawing/2014/main" id="{D93311BA-8200-4D63-AF08-85315D11D9E9}"/>
                  </a:ext>
                </a:extLst>
              </p:cNvPr>
              <p:cNvPicPr>
                <a:picLocks noChangeAspect="1"/>
              </p:cNvPicPr>
              <p:nvPr/>
            </p:nvPicPr>
            <p:blipFill>
              <a:blip r:embed="rId5"/>
              <a:stretch>
                <a:fillRect/>
              </a:stretch>
            </p:blipFill>
            <p:spPr>
              <a:xfrm>
                <a:off x="5637600" y="2887115"/>
                <a:ext cx="1458432" cy="1458432"/>
              </a:xfrm>
              <a:prstGeom prst="rect">
                <a:avLst/>
              </a:prstGeom>
            </p:spPr>
          </p:pic>
          <p:sp>
            <p:nvSpPr>
              <p:cNvPr id="13" name="Oval 12">
                <a:extLst>
                  <a:ext uri="{FF2B5EF4-FFF2-40B4-BE49-F238E27FC236}">
                    <a16:creationId xmlns:a16="http://schemas.microsoft.com/office/drawing/2014/main" id="{E2FAE01D-FF94-4F6E-8B29-9847081570EE}"/>
                  </a:ext>
                </a:extLst>
              </p:cNvPr>
              <p:cNvSpPr/>
              <p:nvPr/>
            </p:nvSpPr>
            <p:spPr bwMode="auto">
              <a:xfrm>
                <a:off x="3583348" y="3182530"/>
                <a:ext cx="432000" cy="4320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4" name="Straight Connector 13">
                <a:extLst>
                  <a:ext uri="{FF2B5EF4-FFF2-40B4-BE49-F238E27FC236}">
                    <a16:creationId xmlns:a16="http://schemas.microsoft.com/office/drawing/2014/main" id="{A2A8972E-18AA-4944-BEF1-D21D6088584F}"/>
                  </a:ext>
                </a:extLst>
              </p:cNvPr>
              <p:cNvCxnSpPr>
                <a:cxnSpLocks/>
              </p:cNvCxnSpPr>
              <p:nvPr/>
            </p:nvCxnSpPr>
            <p:spPr>
              <a:xfrm>
                <a:off x="4173816" y="3398530"/>
                <a:ext cx="1122745" cy="0"/>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F28508-E073-4AA2-B61D-17339C844712}"/>
                  </a:ext>
                </a:extLst>
              </p:cNvPr>
              <p:cNvSpPr txBox="1"/>
              <p:nvPr/>
            </p:nvSpPr>
            <p:spPr>
              <a:xfrm>
                <a:off x="9062426" y="2453251"/>
                <a:ext cx="64620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Service</a:t>
                </a:r>
              </a:p>
            </p:txBody>
          </p:sp>
          <p:sp>
            <p:nvSpPr>
              <p:cNvPr id="18" name="TextBox 17">
                <a:extLst>
                  <a:ext uri="{FF2B5EF4-FFF2-40B4-BE49-F238E27FC236}">
                    <a16:creationId xmlns:a16="http://schemas.microsoft.com/office/drawing/2014/main" id="{D7CF601B-5FDF-44D3-9CF2-B35C4FD1E1E7}"/>
                  </a:ext>
                </a:extLst>
              </p:cNvPr>
              <p:cNvSpPr txBox="1"/>
              <p:nvPr/>
            </p:nvSpPr>
            <p:spPr>
              <a:xfrm>
                <a:off x="9062426" y="5900019"/>
                <a:ext cx="64620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Service</a:t>
                </a:r>
              </a:p>
            </p:txBody>
          </p:sp>
          <p:cxnSp>
            <p:nvCxnSpPr>
              <p:cNvPr id="20" name="Straight Arrow Connector 19">
                <a:extLst>
                  <a:ext uri="{FF2B5EF4-FFF2-40B4-BE49-F238E27FC236}">
                    <a16:creationId xmlns:a16="http://schemas.microsoft.com/office/drawing/2014/main" id="{E989D980-3FDB-4644-A1F1-4F8BE412EB6A}"/>
                  </a:ext>
                </a:extLst>
              </p:cNvPr>
              <p:cNvCxnSpPr>
                <a:cxnSpLocks/>
              </p:cNvCxnSpPr>
              <p:nvPr/>
            </p:nvCxnSpPr>
            <p:spPr>
              <a:xfrm flipV="1">
                <a:off x="6925808" y="2161664"/>
                <a:ext cx="1842513" cy="95147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3D77BC1-C900-428C-B62C-447F225FF907}"/>
                  </a:ext>
                </a:extLst>
              </p:cNvPr>
              <p:cNvSpPr txBox="1"/>
              <p:nvPr/>
            </p:nvSpPr>
            <p:spPr>
              <a:xfrm>
                <a:off x="2239295" y="5900019"/>
                <a:ext cx="64620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Service</a:t>
                </a:r>
              </a:p>
            </p:txBody>
          </p:sp>
          <p:cxnSp>
            <p:nvCxnSpPr>
              <p:cNvPr id="28" name="Straight Arrow Connector 27">
                <a:extLst>
                  <a:ext uri="{FF2B5EF4-FFF2-40B4-BE49-F238E27FC236}">
                    <a16:creationId xmlns:a16="http://schemas.microsoft.com/office/drawing/2014/main" id="{8CC02B7B-5CC2-4290-84B5-9395B78E8F27}"/>
                  </a:ext>
                </a:extLst>
              </p:cNvPr>
              <p:cNvCxnSpPr>
                <a:cxnSpLocks/>
              </p:cNvCxnSpPr>
              <p:nvPr/>
            </p:nvCxnSpPr>
            <p:spPr>
              <a:xfrm flipV="1">
                <a:off x="3299826" y="3899809"/>
                <a:ext cx="2214028" cy="1299208"/>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0974E1D-5AAB-4AEA-AB04-B95E108B061C}"/>
                  </a:ext>
                </a:extLst>
              </p:cNvPr>
              <p:cNvSpPr txBox="1"/>
              <p:nvPr/>
            </p:nvSpPr>
            <p:spPr>
              <a:xfrm>
                <a:off x="2254107" y="4127746"/>
                <a:ext cx="631391"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Trigger</a:t>
                </a:r>
              </a:p>
            </p:txBody>
          </p:sp>
          <p:sp>
            <p:nvSpPr>
              <p:cNvPr id="30" name="TextBox 29">
                <a:extLst>
                  <a:ext uri="{FF2B5EF4-FFF2-40B4-BE49-F238E27FC236}">
                    <a16:creationId xmlns:a16="http://schemas.microsoft.com/office/drawing/2014/main" id="{C4D73C14-C5A5-412C-B493-2CDD251C1FEE}"/>
                  </a:ext>
                </a:extLst>
              </p:cNvPr>
              <p:cNvSpPr txBox="1"/>
              <p:nvPr/>
            </p:nvSpPr>
            <p:spPr>
              <a:xfrm>
                <a:off x="3843896" y="5075906"/>
                <a:ext cx="1461100"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Input bindings</a:t>
                </a:r>
              </a:p>
            </p:txBody>
          </p:sp>
          <p:sp>
            <p:nvSpPr>
              <p:cNvPr id="32" name="TextBox 31">
                <a:extLst>
                  <a:ext uri="{FF2B5EF4-FFF2-40B4-BE49-F238E27FC236}">
                    <a16:creationId xmlns:a16="http://schemas.microsoft.com/office/drawing/2014/main" id="{6032B891-01C7-48AD-A6A6-5DDD89FFBF9D}"/>
                  </a:ext>
                </a:extLst>
              </p:cNvPr>
              <p:cNvSpPr txBox="1"/>
              <p:nvPr/>
            </p:nvSpPr>
            <p:spPr>
              <a:xfrm>
                <a:off x="7176679" y="3100379"/>
                <a:ext cx="2394773"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Output bindings</a:t>
                </a:r>
              </a:p>
            </p:txBody>
          </p:sp>
          <p:sp>
            <p:nvSpPr>
              <p:cNvPr id="33" name="TextBox 32">
                <a:extLst>
                  <a:ext uri="{FF2B5EF4-FFF2-40B4-BE49-F238E27FC236}">
                    <a16:creationId xmlns:a16="http://schemas.microsoft.com/office/drawing/2014/main" id="{619FBB97-5F0F-4374-884E-FFCD4E646BC0}"/>
                  </a:ext>
                </a:extLst>
              </p:cNvPr>
              <p:cNvSpPr txBox="1"/>
              <p:nvPr/>
            </p:nvSpPr>
            <p:spPr>
              <a:xfrm>
                <a:off x="7176679" y="3712109"/>
                <a:ext cx="2369348"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Output bindings</a:t>
                </a:r>
              </a:p>
            </p:txBody>
          </p:sp>
          <p:cxnSp>
            <p:nvCxnSpPr>
              <p:cNvPr id="27" name="Straight Arrow Connector 26">
                <a:extLst>
                  <a:ext uri="{FF2B5EF4-FFF2-40B4-BE49-F238E27FC236}">
                    <a16:creationId xmlns:a16="http://schemas.microsoft.com/office/drawing/2014/main" id="{7E947F43-4B68-4D25-982D-E27370AC9159}"/>
                  </a:ext>
                </a:extLst>
              </p:cNvPr>
              <p:cNvCxnSpPr>
                <a:cxnSpLocks/>
              </p:cNvCxnSpPr>
              <p:nvPr/>
            </p:nvCxnSpPr>
            <p:spPr>
              <a:xfrm>
                <a:off x="6925808" y="3899808"/>
                <a:ext cx="1869216" cy="1299209"/>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pic>
          <p:nvPicPr>
            <p:cNvPr id="35" name="Graphic 34">
              <a:extLst>
                <a:ext uri="{FF2B5EF4-FFF2-40B4-BE49-F238E27FC236}">
                  <a16:creationId xmlns:a16="http://schemas.microsoft.com/office/drawing/2014/main" id="{913504DD-12CF-4AE0-9591-53ADBE46FFC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71018" y="4809090"/>
              <a:ext cx="1067229" cy="1067229"/>
            </a:xfrm>
            <a:prstGeom prst="rect">
              <a:avLst/>
            </a:prstGeom>
          </p:spPr>
        </p:pic>
        <p:pic>
          <p:nvPicPr>
            <p:cNvPr id="36" name="Graphic 35">
              <a:extLst>
                <a:ext uri="{FF2B5EF4-FFF2-40B4-BE49-F238E27FC236}">
                  <a16:creationId xmlns:a16="http://schemas.microsoft.com/office/drawing/2014/main" id="{E92168DB-F3AF-41BC-AF63-D6DBC509D80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51912" y="4873223"/>
              <a:ext cx="1067229" cy="1067229"/>
            </a:xfrm>
            <a:prstGeom prst="rect">
              <a:avLst/>
            </a:prstGeom>
          </p:spPr>
        </p:pic>
        <p:sp>
          <p:nvSpPr>
            <p:cNvPr id="37" name="TextBox 36">
              <a:extLst>
                <a:ext uri="{FF2B5EF4-FFF2-40B4-BE49-F238E27FC236}">
                  <a16:creationId xmlns:a16="http://schemas.microsoft.com/office/drawing/2014/main" id="{11B839D8-D651-4A1F-BD6D-179D70F70079}"/>
                </a:ext>
              </a:extLst>
            </p:cNvPr>
            <p:cNvSpPr txBox="1"/>
            <p:nvPr/>
          </p:nvSpPr>
          <p:spPr>
            <a:xfrm>
              <a:off x="5543818" y="4270127"/>
              <a:ext cx="1678345" cy="338554"/>
            </a:xfrm>
            <a:prstGeom prst="rect">
              <a:avLst/>
            </a:prstGeom>
            <a:noFill/>
          </p:spPr>
          <p:txBody>
            <a:bodyPr wrap="none" lIns="0" tIns="0" rIns="0" bIns="0" rtlCol="0">
              <a:spAutoFit/>
            </a:bodyPr>
            <a:lstStyle>
              <a:defPPr>
                <a:defRPr lang="en-US"/>
              </a:defPPr>
              <a:lvl1pPr>
                <a:defRPr sz="2200">
                  <a:gradFill>
                    <a:gsLst>
                      <a:gs pos="2917">
                        <a:schemeClr val="tx1"/>
                      </a:gs>
                      <a:gs pos="30000">
                        <a:schemeClr val="tx1"/>
                      </a:gs>
                    </a:gsLst>
                    <a:lin ang="5400000" scaled="0"/>
                  </a:gradFill>
                  <a:latin typeface="+mj-lt"/>
                </a:defRPr>
              </a:lvl1pPr>
            </a:lstStyle>
            <a:p>
              <a:r>
                <a:rPr lang="en-US" dirty="0"/>
                <a:t>Function app</a:t>
              </a:r>
              <a:endParaRPr lang="en-IN" dirty="0"/>
            </a:p>
          </p:txBody>
        </p:sp>
        <p:sp>
          <p:nvSpPr>
            <p:cNvPr id="23" name="TextBox 22">
              <a:extLst>
                <a:ext uri="{FF2B5EF4-FFF2-40B4-BE49-F238E27FC236}">
                  <a16:creationId xmlns:a16="http://schemas.microsoft.com/office/drawing/2014/main" id="{AF45A116-EF0D-4984-B913-D94E2EB242E9}"/>
                </a:ext>
              </a:extLst>
            </p:cNvPr>
            <p:cNvSpPr txBox="1"/>
            <p:nvPr/>
          </p:nvSpPr>
          <p:spPr>
            <a:xfrm>
              <a:off x="4082718" y="2928491"/>
              <a:ext cx="1461100"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Input bindings</a:t>
              </a:r>
            </a:p>
          </p:txBody>
        </p:sp>
        <p:pic>
          <p:nvPicPr>
            <p:cNvPr id="25" name="Graphic 24">
              <a:extLst>
                <a:ext uri="{FF2B5EF4-FFF2-40B4-BE49-F238E27FC236}">
                  <a16:creationId xmlns:a16="http://schemas.microsoft.com/office/drawing/2014/main" id="{A66DBAB9-6ACD-422A-9EBA-EB92A58BB5C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51912" y="1411716"/>
              <a:ext cx="1067229" cy="1067229"/>
            </a:xfrm>
            <a:prstGeom prst="rect">
              <a:avLst/>
            </a:prstGeom>
          </p:spPr>
        </p:pic>
      </p:grpSp>
    </p:spTree>
    <p:extLst>
      <p:ext uri="{BB962C8B-B14F-4D97-AF65-F5344CB8AC3E}">
        <p14:creationId xmlns:p14="http://schemas.microsoft.com/office/powerpoint/2010/main" val="190480150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99EB-38AD-4522-BDDC-90F0615808E7}"/>
              </a:ext>
            </a:extLst>
          </p:cNvPr>
          <p:cNvSpPr>
            <a:spLocks noGrp="1"/>
          </p:cNvSpPr>
          <p:nvPr>
            <p:ph type="title"/>
          </p:nvPr>
        </p:nvSpPr>
        <p:spPr/>
        <p:txBody>
          <a:bodyPr/>
          <a:lstStyle/>
          <a:p>
            <a:r>
              <a:rPr lang="en-US" dirty="0"/>
              <a:t>Bindings</a:t>
            </a:r>
          </a:p>
        </p:txBody>
      </p:sp>
      <p:sp>
        <p:nvSpPr>
          <p:cNvPr id="3" name="Text Placeholder 2">
            <a:extLst>
              <a:ext uri="{FF2B5EF4-FFF2-40B4-BE49-F238E27FC236}">
                <a16:creationId xmlns:a16="http://schemas.microsoft.com/office/drawing/2014/main" id="{69BD570F-4145-4C2A-9A9B-5187AC61677B}"/>
              </a:ext>
            </a:extLst>
          </p:cNvPr>
          <p:cNvSpPr>
            <a:spLocks noGrp="1"/>
          </p:cNvSpPr>
          <p:nvPr>
            <p:ph type="body" sz="quarter" idx="10"/>
          </p:nvPr>
        </p:nvSpPr>
        <p:spPr>
          <a:xfrm>
            <a:off x="584200" y="1435497"/>
            <a:ext cx="11018520" cy="3681008"/>
          </a:xfrm>
        </p:spPr>
        <p:txBody>
          <a:bodyPr/>
          <a:lstStyle/>
          <a:p>
            <a:r>
              <a:rPr lang="en-US" dirty="0">
                <a:latin typeface="+mn-lt"/>
              </a:rPr>
              <a:t>Declarative way to connect to data from your code</a:t>
            </a:r>
          </a:p>
          <a:p>
            <a:pPr lvl="1"/>
            <a:r>
              <a:rPr lang="en-US" dirty="0"/>
              <a:t>Connect to services without writing plumbing code</a:t>
            </a:r>
          </a:p>
          <a:p>
            <a:pPr lvl="1"/>
            <a:r>
              <a:rPr lang="en-US" dirty="0"/>
              <a:t>Service credentials are not stored in code</a:t>
            </a:r>
          </a:p>
          <a:p>
            <a:pPr lvl="1"/>
            <a:r>
              <a:rPr lang="en-US" dirty="0"/>
              <a:t>Bindings are optional</a:t>
            </a:r>
          </a:p>
          <a:p>
            <a:r>
              <a:rPr lang="en-US" dirty="0">
                <a:latin typeface="+mn-lt"/>
              </a:rPr>
              <a:t>Function can have multiple input and output bindings</a:t>
            </a:r>
          </a:p>
          <a:p>
            <a:r>
              <a:rPr lang="en-US" dirty="0">
                <a:latin typeface="+mn-lt"/>
              </a:rPr>
              <a:t>Output bindings can send data to Azure services such as</a:t>
            </a:r>
          </a:p>
          <a:p>
            <a:pPr lvl="1"/>
            <a:r>
              <a:rPr lang="en-US" dirty="0"/>
              <a:t>Storage</a:t>
            </a:r>
          </a:p>
          <a:p>
            <a:pPr lvl="1"/>
            <a:r>
              <a:rPr lang="en-US" dirty="0"/>
              <a:t>Azure Cosmos DB</a:t>
            </a:r>
          </a:p>
          <a:p>
            <a:pPr lvl="1"/>
            <a:r>
              <a:rPr lang="en-US" dirty="0"/>
              <a:t>Service Bus</a:t>
            </a:r>
          </a:p>
        </p:txBody>
      </p:sp>
    </p:spTree>
    <p:extLst>
      <p:ext uri="{BB962C8B-B14F-4D97-AF65-F5344CB8AC3E}">
        <p14:creationId xmlns:p14="http://schemas.microsoft.com/office/powerpoint/2010/main" val="369955688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F5171-2B42-4885-A739-F3C0885EC967}"/>
              </a:ext>
            </a:extLst>
          </p:cNvPr>
          <p:cNvSpPr>
            <a:spLocks noGrp="1"/>
          </p:cNvSpPr>
          <p:nvPr>
            <p:ph type="title"/>
          </p:nvPr>
        </p:nvSpPr>
        <p:spPr/>
        <p:txBody>
          <a:bodyPr/>
          <a:lstStyle/>
          <a:p>
            <a:r>
              <a:rPr lang="en-US"/>
              <a:t>Trigger and Bindings example</a:t>
            </a:r>
          </a:p>
        </p:txBody>
      </p:sp>
      <p:grpSp>
        <p:nvGrpSpPr>
          <p:cNvPr id="12" name="Group 11" descr="The diagram depicts a schedule trigger starting a Function app that has a Cosmos DB input binding, Azure Storage output binding, and an Event Hubs output binding.">
            <a:extLst>
              <a:ext uri="{FF2B5EF4-FFF2-40B4-BE49-F238E27FC236}">
                <a16:creationId xmlns:a16="http://schemas.microsoft.com/office/drawing/2014/main" id="{81986D34-1812-4C53-9716-B7ED8E991715}"/>
              </a:ext>
            </a:extLst>
          </p:cNvPr>
          <p:cNvGrpSpPr/>
          <p:nvPr/>
        </p:nvGrpSpPr>
        <p:grpSpPr>
          <a:xfrm>
            <a:off x="1159944" y="1381296"/>
            <a:ext cx="10045109" cy="4692422"/>
            <a:chOff x="1159944" y="1381296"/>
            <a:chExt cx="10045109" cy="4692422"/>
          </a:xfrm>
        </p:grpSpPr>
        <p:pic>
          <p:nvPicPr>
            <p:cNvPr id="11" name="Picture 10" descr="A close up of a sign&#10;&#10;Description automatically generated">
              <a:extLst>
                <a:ext uri="{FF2B5EF4-FFF2-40B4-BE49-F238E27FC236}">
                  <a16:creationId xmlns:a16="http://schemas.microsoft.com/office/drawing/2014/main" id="{1F0F9196-1DED-418E-B8AD-EA8E66F400E7}"/>
                </a:ext>
              </a:extLst>
            </p:cNvPr>
            <p:cNvPicPr>
              <a:picLocks noChangeAspect="1"/>
            </p:cNvPicPr>
            <p:nvPr/>
          </p:nvPicPr>
          <p:blipFill>
            <a:blip r:embed="rId3"/>
            <a:stretch>
              <a:fillRect/>
            </a:stretch>
          </p:blipFill>
          <p:spPr>
            <a:xfrm>
              <a:off x="5637580" y="2935241"/>
              <a:ext cx="1458432" cy="1458432"/>
            </a:xfrm>
            <a:prstGeom prst="rect">
              <a:avLst/>
            </a:prstGeom>
          </p:spPr>
        </p:pic>
        <p:grpSp>
          <p:nvGrpSpPr>
            <p:cNvPr id="5" name="Group 4">
              <a:extLst>
                <a:ext uri="{FF2B5EF4-FFF2-40B4-BE49-F238E27FC236}">
                  <a16:creationId xmlns:a16="http://schemas.microsoft.com/office/drawing/2014/main" id="{CC343962-8953-440A-B12B-4A0E42E2976E}"/>
                </a:ext>
              </a:extLst>
            </p:cNvPr>
            <p:cNvGrpSpPr/>
            <p:nvPr/>
          </p:nvGrpSpPr>
          <p:grpSpPr>
            <a:xfrm>
              <a:off x="1980402" y="1381296"/>
              <a:ext cx="1573555" cy="1384319"/>
              <a:chOff x="1993545" y="1382048"/>
              <a:chExt cx="1573555" cy="1384319"/>
            </a:xfrm>
          </p:grpSpPr>
          <p:sp>
            <p:nvSpPr>
              <p:cNvPr id="13" name="TextBox 12">
                <a:extLst>
                  <a:ext uri="{FF2B5EF4-FFF2-40B4-BE49-F238E27FC236}">
                    <a16:creationId xmlns:a16="http://schemas.microsoft.com/office/drawing/2014/main" id="{DD91243A-341C-4A69-904B-57F2ACDA4BF9}"/>
                  </a:ext>
                </a:extLst>
              </p:cNvPr>
              <p:cNvSpPr txBox="1"/>
              <p:nvPr/>
            </p:nvSpPr>
            <p:spPr>
              <a:xfrm>
                <a:off x="1993545" y="2520146"/>
                <a:ext cx="1573555"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Schedule trigger</a:t>
                </a:r>
              </a:p>
            </p:txBody>
          </p:sp>
          <p:pic>
            <p:nvPicPr>
              <p:cNvPr id="14" name="Graphic 13">
                <a:extLst>
                  <a:ext uri="{FF2B5EF4-FFF2-40B4-BE49-F238E27FC236}">
                    <a16:creationId xmlns:a16="http://schemas.microsoft.com/office/drawing/2014/main" id="{57A00057-3A10-4DB2-B4FE-904AFD5BDCB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72674" y="1382048"/>
                <a:ext cx="1015297" cy="1015297"/>
              </a:xfrm>
              <a:prstGeom prst="rect">
                <a:avLst/>
              </a:prstGeom>
            </p:spPr>
          </p:pic>
        </p:grpSp>
        <p:cxnSp>
          <p:nvCxnSpPr>
            <p:cNvPr id="16" name="Straight Connector 15">
              <a:extLst>
                <a:ext uri="{FF2B5EF4-FFF2-40B4-BE49-F238E27FC236}">
                  <a16:creationId xmlns:a16="http://schemas.microsoft.com/office/drawing/2014/main" id="{D509C2FD-AD3A-49B8-A4CB-BF63E87FFFAF}"/>
                </a:ext>
              </a:extLst>
            </p:cNvPr>
            <p:cNvCxnSpPr>
              <a:cxnSpLocks/>
            </p:cNvCxnSpPr>
            <p:nvPr/>
          </p:nvCxnSpPr>
          <p:spPr>
            <a:xfrm>
              <a:off x="4393764" y="2765615"/>
              <a:ext cx="1167570" cy="499896"/>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49C52BD-129B-4DF1-9F02-5A58FB3F2F29}"/>
                </a:ext>
              </a:extLst>
            </p:cNvPr>
            <p:cNvCxnSpPr>
              <a:cxnSpLocks/>
            </p:cNvCxnSpPr>
            <p:nvPr/>
          </p:nvCxnSpPr>
          <p:spPr>
            <a:xfrm flipV="1">
              <a:off x="3271715" y="4059277"/>
              <a:ext cx="2289619" cy="1191811"/>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E1E3D4AB-394E-4362-ADD5-1B5651B485F3}"/>
                </a:ext>
              </a:extLst>
            </p:cNvPr>
            <p:cNvGrpSpPr/>
            <p:nvPr/>
          </p:nvGrpSpPr>
          <p:grpSpPr>
            <a:xfrm>
              <a:off x="9810268" y="4915577"/>
              <a:ext cx="1049967" cy="1121797"/>
              <a:chOff x="10009523" y="4781624"/>
              <a:chExt cx="1049967" cy="1121797"/>
            </a:xfrm>
          </p:grpSpPr>
          <p:pic>
            <p:nvPicPr>
              <p:cNvPr id="23" name="Picture 22" descr="A picture containing vector graphics&#10;&#10;Description automatically generated">
                <a:extLst>
                  <a:ext uri="{FF2B5EF4-FFF2-40B4-BE49-F238E27FC236}">
                    <a16:creationId xmlns:a16="http://schemas.microsoft.com/office/drawing/2014/main" id="{7EEB002F-32A7-4BE1-9CFA-53CEFA371617}"/>
                  </a:ext>
                </a:extLst>
              </p:cNvPr>
              <p:cNvPicPr>
                <a:picLocks noChangeAspect="1"/>
              </p:cNvPicPr>
              <p:nvPr/>
            </p:nvPicPr>
            <p:blipFill>
              <a:blip r:embed="rId6"/>
              <a:stretch>
                <a:fillRect/>
              </a:stretch>
            </p:blipFill>
            <p:spPr>
              <a:xfrm>
                <a:off x="10113446" y="4781624"/>
                <a:ext cx="780290" cy="780290"/>
              </a:xfrm>
              <a:prstGeom prst="rect">
                <a:avLst/>
              </a:prstGeom>
            </p:spPr>
          </p:pic>
          <p:sp>
            <p:nvSpPr>
              <p:cNvPr id="26" name="TextBox 25">
                <a:extLst>
                  <a:ext uri="{FF2B5EF4-FFF2-40B4-BE49-F238E27FC236}">
                    <a16:creationId xmlns:a16="http://schemas.microsoft.com/office/drawing/2014/main" id="{B398CA92-DDE7-4B91-9484-F41B4EFEF117}"/>
                  </a:ext>
                </a:extLst>
              </p:cNvPr>
              <p:cNvSpPr txBox="1"/>
              <p:nvPr/>
            </p:nvSpPr>
            <p:spPr>
              <a:xfrm>
                <a:off x="10009523" y="5657200"/>
                <a:ext cx="1049967"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Event Hubs</a:t>
                </a:r>
              </a:p>
            </p:txBody>
          </p:sp>
        </p:grpSp>
        <p:cxnSp>
          <p:nvCxnSpPr>
            <p:cNvPr id="10" name="Straight Arrow Connector 9">
              <a:extLst>
                <a:ext uri="{FF2B5EF4-FFF2-40B4-BE49-F238E27FC236}">
                  <a16:creationId xmlns:a16="http://schemas.microsoft.com/office/drawing/2014/main" id="{8B7EF8F2-1BE1-40EE-9223-D564B0ECDE0B}"/>
                </a:ext>
              </a:extLst>
            </p:cNvPr>
            <p:cNvCxnSpPr>
              <a:cxnSpLocks/>
            </p:cNvCxnSpPr>
            <p:nvPr/>
          </p:nvCxnSpPr>
          <p:spPr>
            <a:xfrm flipV="1">
              <a:off x="7355387" y="2123968"/>
              <a:ext cx="2666487" cy="1298392"/>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B45832D-7DB8-44DA-B744-810FCEECACBA}"/>
                </a:ext>
              </a:extLst>
            </p:cNvPr>
            <p:cNvCxnSpPr>
              <a:cxnSpLocks/>
            </p:cNvCxnSpPr>
            <p:nvPr/>
          </p:nvCxnSpPr>
          <p:spPr>
            <a:xfrm>
              <a:off x="7355387" y="4059276"/>
              <a:ext cx="2469821" cy="1288533"/>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1" name="Graphic 20">
              <a:extLst>
                <a:ext uri="{FF2B5EF4-FFF2-40B4-BE49-F238E27FC236}">
                  <a16:creationId xmlns:a16="http://schemas.microsoft.com/office/drawing/2014/main" id="{ADA7D5D5-2875-46FC-99C4-033760B48BD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61308" y="3636853"/>
              <a:ext cx="724770" cy="724770"/>
            </a:xfrm>
            <a:prstGeom prst="rect">
              <a:avLst/>
            </a:prstGeom>
          </p:spPr>
        </p:pic>
        <p:sp>
          <p:nvSpPr>
            <p:cNvPr id="39" name="TextBox 38">
              <a:extLst>
                <a:ext uri="{FF2B5EF4-FFF2-40B4-BE49-F238E27FC236}">
                  <a16:creationId xmlns:a16="http://schemas.microsoft.com/office/drawing/2014/main" id="{7A31221D-C8E1-46B1-A921-2BA93D21BF48}"/>
                </a:ext>
              </a:extLst>
            </p:cNvPr>
            <p:cNvSpPr txBox="1"/>
            <p:nvPr/>
          </p:nvSpPr>
          <p:spPr>
            <a:xfrm>
              <a:off x="9897900" y="2368625"/>
              <a:ext cx="130715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Azure Storage</a:t>
              </a:r>
            </a:p>
          </p:txBody>
        </p:sp>
        <p:sp>
          <p:nvSpPr>
            <p:cNvPr id="40" name="TextBox 39">
              <a:extLst>
                <a:ext uri="{FF2B5EF4-FFF2-40B4-BE49-F238E27FC236}">
                  <a16:creationId xmlns:a16="http://schemas.microsoft.com/office/drawing/2014/main" id="{A2C4A8AE-9F2A-4382-8D4C-7A2846FEABE0}"/>
                </a:ext>
              </a:extLst>
            </p:cNvPr>
            <p:cNvSpPr txBox="1"/>
            <p:nvPr/>
          </p:nvSpPr>
          <p:spPr>
            <a:xfrm>
              <a:off x="7998721" y="1708312"/>
              <a:ext cx="509755"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Blobs</a:t>
              </a:r>
            </a:p>
          </p:txBody>
        </p:sp>
        <p:sp>
          <p:nvSpPr>
            <p:cNvPr id="42" name="TextBox 41">
              <a:extLst>
                <a:ext uri="{FF2B5EF4-FFF2-40B4-BE49-F238E27FC236}">
                  <a16:creationId xmlns:a16="http://schemas.microsoft.com/office/drawing/2014/main" id="{6D7D003B-7B1D-44C0-9176-94753514AB3B}"/>
                </a:ext>
              </a:extLst>
            </p:cNvPr>
            <p:cNvSpPr txBox="1"/>
            <p:nvPr/>
          </p:nvSpPr>
          <p:spPr>
            <a:xfrm>
              <a:off x="8404636" y="3280891"/>
              <a:ext cx="509755"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Logs</a:t>
              </a:r>
            </a:p>
          </p:txBody>
        </p:sp>
        <p:sp>
          <p:nvSpPr>
            <p:cNvPr id="34" name="Oval 33">
              <a:extLst>
                <a:ext uri="{FF2B5EF4-FFF2-40B4-BE49-F238E27FC236}">
                  <a16:creationId xmlns:a16="http://schemas.microsoft.com/office/drawing/2014/main" id="{64550B5D-83DF-4916-A3F7-9532625B4236}"/>
                </a:ext>
              </a:extLst>
            </p:cNvPr>
            <p:cNvSpPr/>
            <p:nvPr/>
          </p:nvSpPr>
          <p:spPr bwMode="auto">
            <a:xfrm>
              <a:off x="1159944" y="1748928"/>
              <a:ext cx="648000" cy="649054"/>
            </a:xfrm>
            <a:prstGeom prst="ellipse">
              <a:avLst/>
            </a:prstGeom>
            <a:solidFill>
              <a:srgbClr val="00204F"/>
            </a:solidFill>
            <a:ln>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L</a:t>
              </a:r>
            </a:p>
          </p:txBody>
        </p:sp>
        <p:sp>
          <p:nvSpPr>
            <p:cNvPr id="50" name="Oval 49">
              <a:extLst>
                <a:ext uri="{FF2B5EF4-FFF2-40B4-BE49-F238E27FC236}">
                  <a16:creationId xmlns:a16="http://schemas.microsoft.com/office/drawing/2014/main" id="{9C8B527C-F0A7-461D-AFE9-42B739995FE8}"/>
                </a:ext>
              </a:extLst>
            </p:cNvPr>
            <p:cNvSpPr/>
            <p:nvPr/>
          </p:nvSpPr>
          <p:spPr bwMode="auto">
            <a:xfrm>
              <a:off x="1159944" y="5146991"/>
              <a:ext cx="648000" cy="649054"/>
            </a:xfrm>
            <a:prstGeom prst="ellipse">
              <a:avLst/>
            </a:prstGeom>
            <a:solidFill>
              <a:srgbClr val="00204F"/>
            </a:solidFill>
            <a:ln>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P</a:t>
              </a:r>
            </a:p>
          </p:txBody>
        </p:sp>
        <p:sp>
          <p:nvSpPr>
            <p:cNvPr id="20" name="TextBox 19">
              <a:extLst>
                <a:ext uri="{FF2B5EF4-FFF2-40B4-BE49-F238E27FC236}">
                  <a16:creationId xmlns:a16="http://schemas.microsoft.com/office/drawing/2014/main" id="{AD15EE57-361A-451C-A31D-7B87EEBABD2C}"/>
                </a:ext>
              </a:extLst>
            </p:cNvPr>
            <p:cNvSpPr txBox="1"/>
            <p:nvPr/>
          </p:nvSpPr>
          <p:spPr>
            <a:xfrm>
              <a:off x="1894344" y="5827497"/>
              <a:ext cx="1745671"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Cosmos DB trigger</a:t>
              </a:r>
            </a:p>
          </p:txBody>
        </p:sp>
        <p:sp>
          <p:nvSpPr>
            <p:cNvPr id="15" name="Oval 14">
              <a:extLst>
                <a:ext uri="{FF2B5EF4-FFF2-40B4-BE49-F238E27FC236}">
                  <a16:creationId xmlns:a16="http://schemas.microsoft.com/office/drawing/2014/main" id="{3729404D-B5F4-4F8B-83C7-BAF88095189C}"/>
                </a:ext>
              </a:extLst>
            </p:cNvPr>
            <p:cNvSpPr/>
            <p:nvPr/>
          </p:nvSpPr>
          <p:spPr bwMode="auto">
            <a:xfrm>
              <a:off x="3831829" y="2398846"/>
              <a:ext cx="432000" cy="4320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44" name="Straight Connector 43">
              <a:extLst>
                <a:ext uri="{FF2B5EF4-FFF2-40B4-BE49-F238E27FC236}">
                  <a16:creationId xmlns:a16="http://schemas.microsoft.com/office/drawing/2014/main" id="{900D654D-248D-438E-987A-F12B6E663E71}"/>
                </a:ext>
              </a:extLst>
            </p:cNvPr>
            <p:cNvCxnSpPr>
              <a:cxnSpLocks/>
            </p:cNvCxnSpPr>
            <p:nvPr/>
          </p:nvCxnSpPr>
          <p:spPr>
            <a:xfrm>
              <a:off x="3366469" y="2269501"/>
              <a:ext cx="411897" cy="180508"/>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9" name="Graphic 48">
              <a:extLst>
                <a:ext uri="{FF2B5EF4-FFF2-40B4-BE49-F238E27FC236}">
                  <a16:creationId xmlns:a16="http://schemas.microsoft.com/office/drawing/2014/main" id="{2C3B97AF-471C-4312-966C-44E438907EC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083785" y="4760479"/>
              <a:ext cx="1069375" cy="980261"/>
            </a:xfrm>
            <a:prstGeom prst="rect">
              <a:avLst/>
            </a:prstGeom>
          </p:spPr>
        </p:pic>
        <p:pic>
          <p:nvPicPr>
            <p:cNvPr id="51" name="Picture 50">
              <a:extLst>
                <a:ext uri="{FF2B5EF4-FFF2-40B4-BE49-F238E27FC236}">
                  <a16:creationId xmlns:a16="http://schemas.microsoft.com/office/drawing/2014/main" id="{64F53F8F-0FF1-4719-BE56-D329A7C4C5CA}"/>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10045560" y="1648694"/>
              <a:ext cx="726949" cy="726949"/>
            </a:xfrm>
            <a:prstGeom prst="rect">
              <a:avLst/>
            </a:prstGeom>
          </p:spPr>
        </p:pic>
        <p:pic>
          <p:nvPicPr>
            <p:cNvPr id="52" name="Graphic 51">
              <a:extLst>
                <a:ext uri="{FF2B5EF4-FFF2-40B4-BE49-F238E27FC236}">
                  <a16:creationId xmlns:a16="http://schemas.microsoft.com/office/drawing/2014/main" id="{F4BAB837-11E9-4120-A0DB-4EBA10A24EE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07741" y="2495614"/>
              <a:ext cx="606220" cy="606220"/>
            </a:xfrm>
            <a:prstGeom prst="rect">
              <a:avLst/>
            </a:prstGeom>
          </p:spPr>
        </p:pic>
        <p:pic>
          <p:nvPicPr>
            <p:cNvPr id="55" name="Graphic 54">
              <a:extLst>
                <a:ext uri="{FF2B5EF4-FFF2-40B4-BE49-F238E27FC236}">
                  <a16:creationId xmlns:a16="http://schemas.microsoft.com/office/drawing/2014/main" id="{E65FC8CC-195F-417D-ABE0-564B9DA026D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875457" y="2128113"/>
              <a:ext cx="606220" cy="606220"/>
            </a:xfrm>
            <a:prstGeom prst="rect">
              <a:avLst/>
            </a:prstGeom>
          </p:spPr>
        </p:pic>
        <p:pic>
          <p:nvPicPr>
            <p:cNvPr id="57" name="Graphic 56">
              <a:extLst>
                <a:ext uri="{FF2B5EF4-FFF2-40B4-BE49-F238E27FC236}">
                  <a16:creationId xmlns:a16="http://schemas.microsoft.com/office/drawing/2014/main" id="{8A598D96-4046-4F98-AEA1-5D95C03AF8E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537195" y="1865011"/>
              <a:ext cx="606220" cy="606220"/>
            </a:xfrm>
            <a:prstGeom prst="rect">
              <a:avLst/>
            </a:prstGeom>
          </p:spPr>
        </p:pic>
        <p:sp>
          <p:nvSpPr>
            <p:cNvPr id="58" name="TextBox 57">
              <a:extLst>
                <a:ext uri="{FF2B5EF4-FFF2-40B4-BE49-F238E27FC236}">
                  <a16:creationId xmlns:a16="http://schemas.microsoft.com/office/drawing/2014/main" id="{E0D875DF-217C-483A-8E35-B9412E600378}"/>
                </a:ext>
              </a:extLst>
            </p:cNvPr>
            <p:cNvSpPr txBox="1"/>
            <p:nvPr/>
          </p:nvSpPr>
          <p:spPr>
            <a:xfrm>
              <a:off x="5543818" y="4270127"/>
              <a:ext cx="1678345" cy="338554"/>
            </a:xfrm>
            <a:prstGeom prst="rect">
              <a:avLst/>
            </a:prstGeom>
            <a:noFill/>
          </p:spPr>
          <p:txBody>
            <a:bodyPr wrap="none" lIns="0" tIns="0" rIns="0" bIns="0" rtlCol="0">
              <a:spAutoFit/>
            </a:bodyPr>
            <a:lstStyle>
              <a:defPPr>
                <a:defRPr lang="en-US"/>
              </a:defPPr>
              <a:lvl1pPr>
                <a:defRPr sz="2200">
                  <a:gradFill>
                    <a:gsLst>
                      <a:gs pos="2917">
                        <a:schemeClr val="tx1"/>
                      </a:gs>
                      <a:gs pos="30000">
                        <a:schemeClr val="tx1"/>
                      </a:gs>
                    </a:gsLst>
                    <a:lin ang="5400000" scaled="0"/>
                  </a:gradFill>
                  <a:latin typeface="+mj-lt"/>
                </a:defRPr>
              </a:lvl1pPr>
            </a:lstStyle>
            <a:p>
              <a:r>
                <a:rPr lang="en-US" dirty="0"/>
                <a:t>Function app</a:t>
              </a:r>
              <a:endParaRPr lang="en-IN" dirty="0"/>
            </a:p>
          </p:txBody>
        </p:sp>
        <p:grpSp>
          <p:nvGrpSpPr>
            <p:cNvPr id="7" name="Group 6">
              <a:extLst>
                <a:ext uri="{FF2B5EF4-FFF2-40B4-BE49-F238E27FC236}">
                  <a16:creationId xmlns:a16="http://schemas.microsoft.com/office/drawing/2014/main" id="{0243A856-D137-43ED-8818-4462A9EA70B3}"/>
                </a:ext>
              </a:extLst>
            </p:cNvPr>
            <p:cNvGrpSpPr/>
            <p:nvPr/>
          </p:nvGrpSpPr>
          <p:grpSpPr>
            <a:xfrm>
              <a:off x="3508330" y="3739388"/>
              <a:ext cx="1340449" cy="1114335"/>
              <a:chOff x="3211042" y="3494346"/>
              <a:chExt cx="1848583" cy="1536754"/>
            </a:xfrm>
          </p:grpSpPr>
          <p:grpSp>
            <p:nvGrpSpPr>
              <p:cNvPr id="45" name="Group 44">
                <a:extLst>
                  <a:ext uri="{FF2B5EF4-FFF2-40B4-BE49-F238E27FC236}">
                    <a16:creationId xmlns:a16="http://schemas.microsoft.com/office/drawing/2014/main" id="{B120424F-38BB-4665-B4DB-E6CC8F33819E}"/>
                  </a:ext>
                </a:extLst>
              </p:cNvPr>
              <p:cNvGrpSpPr/>
              <p:nvPr/>
            </p:nvGrpSpPr>
            <p:grpSpPr>
              <a:xfrm>
                <a:off x="3356361" y="3769713"/>
                <a:ext cx="1551396" cy="990766"/>
                <a:chOff x="2995204" y="3598294"/>
                <a:chExt cx="1816806" cy="1160264"/>
              </a:xfrm>
            </p:grpSpPr>
            <p:pic>
              <p:nvPicPr>
                <p:cNvPr id="33" name="Picture 32">
                  <a:extLst>
                    <a:ext uri="{FF2B5EF4-FFF2-40B4-BE49-F238E27FC236}">
                      <a16:creationId xmlns:a16="http://schemas.microsoft.com/office/drawing/2014/main" id="{C497E8CF-E4DB-4748-9BF2-F1D90400A958}"/>
                    </a:ext>
                  </a:extLst>
                </p:cNvPr>
                <p:cNvPicPr>
                  <a:picLocks noChangeAspect="1"/>
                </p:cNvPicPr>
                <p:nvPr/>
              </p:nvPicPr>
              <p:blipFill>
                <a:blip r:embed="rId15"/>
                <a:stretch>
                  <a:fillRect/>
                </a:stretch>
              </p:blipFill>
              <p:spPr>
                <a:xfrm>
                  <a:off x="2995204" y="4156632"/>
                  <a:ext cx="601926" cy="601926"/>
                </a:xfrm>
                <a:prstGeom prst="rect">
                  <a:avLst/>
                </a:prstGeom>
              </p:spPr>
            </p:pic>
            <p:pic>
              <p:nvPicPr>
                <p:cNvPr id="47" name="Picture 46">
                  <a:extLst>
                    <a:ext uri="{FF2B5EF4-FFF2-40B4-BE49-F238E27FC236}">
                      <a16:creationId xmlns:a16="http://schemas.microsoft.com/office/drawing/2014/main" id="{40865ED2-6F79-4FCD-8CC9-8B51DB8E921D}"/>
                    </a:ext>
                  </a:extLst>
                </p:cNvPr>
                <p:cNvPicPr>
                  <a:picLocks noChangeAspect="1"/>
                </p:cNvPicPr>
                <p:nvPr/>
              </p:nvPicPr>
              <p:blipFill>
                <a:blip r:embed="rId15"/>
                <a:stretch>
                  <a:fillRect/>
                </a:stretch>
              </p:blipFill>
              <p:spPr>
                <a:xfrm>
                  <a:off x="3643848" y="3869504"/>
                  <a:ext cx="601926" cy="601926"/>
                </a:xfrm>
                <a:prstGeom prst="rect">
                  <a:avLst/>
                </a:prstGeom>
              </p:spPr>
            </p:pic>
            <p:pic>
              <p:nvPicPr>
                <p:cNvPr id="48" name="Picture 47">
                  <a:extLst>
                    <a:ext uri="{FF2B5EF4-FFF2-40B4-BE49-F238E27FC236}">
                      <a16:creationId xmlns:a16="http://schemas.microsoft.com/office/drawing/2014/main" id="{6D435BB1-01AF-4747-88AE-9D9590C37314}"/>
                    </a:ext>
                  </a:extLst>
                </p:cNvPr>
                <p:cNvPicPr>
                  <a:picLocks noChangeAspect="1"/>
                </p:cNvPicPr>
                <p:nvPr/>
              </p:nvPicPr>
              <p:blipFill>
                <a:blip r:embed="rId15"/>
                <a:stretch>
                  <a:fillRect/>
                </a:stretch>
              </p:blipFill>
              <p:spPr>
                <a:xfrm>
                  <a:off x="4210084" y="3598294"/>
                  <a:ext cx="601926" cy="601926"/>
                </a:xfrm>
                <a:prstGeom prst="rect">
                  <a:avLst/>
                </a:prstGeom>
              </p:spPr>
            </p:pic>
          </p:grpSp>
          <p:sp>
            <p:nvSpPr>
              <p:cNvPr id="4" name="Left Bracket 3">
                <a:extLst>
                  <a:ext uri="{FF2B5EF4-FFF2-40B4-BE49-F238E27FC236}">
                    <a16:creationId xmlns:a16="http://schemas.microsoft.com/office/drawing/2014/main" id="{3FD2C4D8-3340-4338-840B-AA0DC5890740}"/>
                  </a:ext>
                </a:extLst>
              </p:cNvPr>
              <p:cNvSpPr/>
              <p:nvPr/>
            </p:nvSpPr>
            <p:spPr>
              <a:xfrm rot="19671598">
                <a:off x="3211042" y="4344674"/>
                <a:ext cx="256510" cy="686426"/>
              </a:xfrm>
              <a:prstGeom prst="leftBracket">
                <a:avLst/>
              </a:prstGeom>
              <a:ln w="28575">
                <a:solidFill>
                  <a:srgbClr val="7D7D7D"/>
                </a:solidFill>
                <a:headEnd type="none" w="lg" len="med"/>
                <a:tailEnd type="none"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sz="1400"/>
              </a:p>
            </p:txBody>
          </p:sp>
          <p:sp>
            <p:nvSpPr>
              <p:cNvPr id="36" name="Left Bracket 35">
                <a:extLst>
                  <a:ext uri="{FF2B5EF4-FFF2-40B4-BE49-F238E27FC236}">
                    <a16:creationId xmlns:a16="http://schemas.microsoft.com/office/drawing/2014/main" id="{BE75F27A-0045-40BE-A0FB-BF10C2E9971F}"/>
                  </a:ext>
                </a:extLst>
              </p:cNvPr>
              <p:cNvSpPr/>
              <p:nvPr/>
            </p:nvSpPr>
            <p:spPr>
              <a:xfrm rot="8871598">
                <a:off x="4803115" y="3494346"/>
                <a:ext cx="256510" cy="686426"/>
              </a:xfrm>
              <a:prstGeom prst="leftBracket">
                <a:avLst/>
              </a:prstGeom>
              <a:ln w="28575">
                <a:solidFill>
                  <a:srgbClr val="7D7D7D"/>
                </a:solidFill>
                <a:headEnd type="none" w="lg" len="med"/>
                <a:tailEnd type="none"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sz="1400"/>
              </a:p>
            </p:txBody>
          </p:sp>
        </p:grpSp>
      </p:grpSp>
      <p:sp>
        <p:nvSpPr>
          <p:cNvPr id="41" name="TextBox 40" descr="The diagram depicts a schedule trigger starting a Function app that has a Cosmos DB input binding, Azure Storage output binding, and an Event Hubs output binding.">
            <a:extLst>
              <a:ext uri="{FF2B5EF4-FFF2-40B4-BE49-F238E27FC236}">
                <a16:creationId xmlns:a16="http://schemas.microsoft.com/office/drawing/2014/main" id="{E9618DB6-5533-4EFE-9B37-E384E1396040}"/>
              </a:ext>
            </a:extLst>
          </p:cNvPr>
          <p:cNvSpPr txBox="1"/>
          <p:nvPr/>
        </p:nvSpPr>
        <p:spPr>
          <a:xfrm>
            <a:off x="3229285" y="3673248"/>
            <a:ext cx="1458432"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Query docs</a:t>
            </a:r>
          </a:p>
        </p:txBody>
      </p:sp>
    </p:spTree>
    <p:extLst>
      <p:ext uri="{BB962C8B-B14F-4D97-AF65-F5344CB8AC3E}">
        <p14:creationId xmlns:p14="http://schemas.microsoft.com/office/powerpoint/2010/main" val="383196323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94F08-B9DD-4319-9665-C59B78714101}"/>
              </a:ext>
            </a:extLst>
          </p:cNvPr>
          <p:cNvSpPr>
            <a:spLocks noGrp="1"/>
          </p:cNvSpPr>
          <p:nvPr>
            <p:ph type="title"/>
          </p:nvPr>
        </p:nvSpPr>
        <p:spPr/>
        <p:txBody>
          <a:bodyPr/>
          <a:lstStyle/>
          <a:p>
            <a:r>
              <a:rPr lang="en-US" dirty="0"/>
              <a:t>Integrating with Azure Virtual Network</a:t>
            </a:r>
          </a:p>
        </p:txBody>
      </p:sp>
      <p:sp>
        <p:nvSpPr>
          <p:cNvPr id="3" name="Text Placeholder 2">
            <a:extLst>
              <a:ext uri="{FF2B5EF4-FFF2-40B4-BE49-F238E27FC236}">
                <a16:creationId xmlns:a16="http://schemas.microsoft.com/office/drawing/2014/main" id="{CBC10F6A-F3E1-4BEB-92B6-B563351758AB}"/>
              </a:ext>
            </a:extLst>
          </p:cNvPr>
          <p:cNvSpPr>
            <a:spLocks noGrp="1"/>
          </p:cNvSpPr>
          <p:nvPr>
            <p:ph type="body" sz="quarter" idx="10"/>
          </p:nvPr>
        </p:nvSpPr>
        <p:spPr>
          <a:xfrm>
            <a:off x="584200" y="1435496"/>
            <a:ext cx="6118419" cy="2757678"/>
          </a:xfrm>
        </p:spPr>
        <p:txBody>
          <a:bodyPr/>
          <a:lstStyle/>
          <a:p>
            <a:r>
              <a:rPr lang="en-US" dirty="0">
                <a:latin typeface="+mn-lt"/>
              </a:rPr>
              <a:t>Requires the Premium plan</a:t>
            </a:r>
          </a:p>
          <a:p>
            <a:r>
              <a:rPr lang="en-US" dirty="0">
                <a:latin typeface="+mn-lt"/>
              </a:rPr>
              <a:t>Secures the inbound HTTP access to your app to one subnet in a Virtual Network</a:t>
            </a:r>
          </a:p>
          <a:p>
            <a:r>
              <a:rPr lang="en-US" dirty="0">
                <a:latin typeface="+mn-lt"/>
              </a:rPr>
              <a:t>Allows secure outbound calls to resources in a Virtual Network</a:t>
            </a:r>
          </a:p>
        </p:txBody>
      </p:sp>
      <p:grpSp>
        <p:nvGrpSpPr>
          <p:cNvPr id="5" name="Group 4" descr="The diagram depicts the Functions runtime making outbound connections to the internet and the Azure Virtual Network while only allowing inbound connections from the Virtual Network.">
            <a:extLst>
              <a:ext uri="{FF2B5EF4-FFF2-40B4-BE49-F238E27FC236}">
                <a16:creationId xmlns:a16="http://schemas.microsoft.com/office/drawing/2014/main" id="{27D78F4C-6AFC-4072-9E76-F811BF5B1FEE}"/>
              </a:ext>
            </a:extLst>
          </p:cNvPr>
          <p:cNvGrpSpPr/>
          <p:nvPr/>
        </p:nvGrpSpPr>
        <p:grpSpPr>
          <a:xfrm>
            <a:off x="5095875" y="471764"/>
            <a:ext cx="6482334" cy="5898456"/>
            <a:chOff x="5095875" y="471764"/>
            <a:chExt cx="6482334" cy="5898456"/>
          </a:xfrm>
        </p:grpSpPr>
        <p:pic>
          <p:nvPicPr>
            <p:cNvPr id="24" name="Graphic 23">
              <a:extLst>
                <a:ext uri="{FF2B5EF4-FFF2-40B4-BE49-F238E27FC236}">
                  <a16:creationId xmlns:a16="http://schemas.microsoft.com/office/drawing/2014/main" id="{B8D3D953-C8E5-4F2F-A46E-7323F6A234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84570" y="471764"/>
              <a:ext cx="1643985" cy="1270352"/>
            </a:xfrm>
            <a:prstGeom prst="rect">
              <a:avLst/>
            </a:prstGeom>
          </p:spPr>
        </p:pic>
        <p:grpSp>
          <p:nvGrpSpPr>
            <p:cNvPr id="4" name="Group 3">
              <a:extLst>
                <a:ext uri="{FF2B5EF4-FFF2-40B4-BE49-F238E27FC236}">
                  <a16:creationId xmlns:a16="http://schemas.microsoft.com/office/drawing/2014/main" id="{39E2706F-887D-445D-BD2A-56165CBC1C91}"/>
                </a:ext>
              </a:extLst>
            </p:cNvPr>
            <p:cNvGrpSpPr/>
            <p:nvPr/>
          </p:nvGrpSpPr>
          <p:grpSpPr>
            <a:xfrm>
              <a:off x="5095875" y="1176298"/>
              <a:ext cx="6482334" cy="5193922"/>
              <a:chOff x="5095875" y="1176298"/>
              <a:chExt cx="6482334" cy="5193922"/>
            </a:xfrm>
          </p:grpSpPr>
          <p:sp>
            <p:nvSpPr>
              <p:cNvPr id="11" name="TextBox 10">
                <a:extLst>
                  <a:ext uri="{FF2B5EF4-FFF2-40B4-BE49-F238E27FC236}">
                    <a16:creationId xmlns:a16="http://schemas.microsoft.com/office/drawing/2014/main" id="{48672BFF-B194-4538-8454-07FDE0691D26}"/>
                  </a:ext>
                </a:extLst>
              </p:cNvPr>
              <p:cNvSpPr txBox="1"/>
              <p:nvPr/>
            </p:nvSpPr>
            <p:spPr>
              <a:xfrm>
                <a:off x="8816989" y="5723889"/>
                <a:ext cx="1179152"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000000"/>
                    </a:solidFill>
                    <a:effectLst/>
                    <a:uLnTx/>
                    <a:uFillTx/>
                    <a:latin typeface="Segoe UI"/>
                    <a:ea typeface="+mn-ea"/>
                    <a:cs typeface="+mn-cs"/>
                  </a:rPr>
                  <a:t>Functions runtime</a:t>
                </a:r>
              </a:p>
            </p:txBody>
          </p:sp>
          <p:grpSp>
            <p:nvGrpSpPr>
              <p:cNvPr id="12" name="Group 11">
                <a:extLst>
                  <a:ext uri="{FF2B5EF4-FFF2-40B4-BE49-F238E27FC236}">
                    <a16:creationId xmlns:a16="http://schemas.microsoft.com/office/drawing/2014/main" id="{0DD6A0BC-FE9E-4220-867E-A140D0D2988B}"/>
                  </a:ext>
                </a:extLst>
              </p:cNvPr>
              <p:cNvGrpSpPr/>
              <p:nvPr/>
            </p:nvGrpSpPr>
            <p:grpSpPr>
              <a:xfrm>
                <a:off x="8116481" y="2909826"/>
                <a:ext cx="2580168" cy="817829"/>
                <a:chOff x="8789581" y="2744726"/>
                <a:chExt cx="2580168" cy="817829"/>
              </a:xfrm>
            </p:grpSpPr>
            <p:sp>
              <p:nvSpPr>
                <p:cNvPr id="13" name="Rectangle: Rounded Corners 12">
                  <a:extLst>
                    <a:ext uri="{FF2B5EF4-FFF2-40B4-BE49-F238E27FC236}">
                      <a16:creationId xmlns:a16="http://schemas.microsoft.com/office/drawing/2014/main" id="{498E6E8A-35B6-48CD-BE50-1A3292A7BA80}"/>
                    </a:ext>
                  </a:extLst>
                </p:cNvPr>
                <p:cNvSpPr/>
                <p:nvPr/>
              </p:nvSpPr>
              <p:spPr>
                <a:xfrm>
                  <a:off x="8789581" y="2744726"/>
                  <a:ext cx="2580168" cy="8178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AFDCCCFA-CAF7-45E9-8B58-5191F9294D44}"/>
                    </a:ext>
                  </a:extLst>
                </p:cNvPr>
                <p:cNvSpPr txBox="1"/>
                <p:nvPr/>
              </p:nvSpPr>
              <p:spPr>
                <a:xfrm>
                  <a:off x="9461312" y="2959670"/>
                  <a:ext cx="1908437" cy="369332"/>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mn-cs"/>
                    </a:rPr>
                    <a:t>HTTP front-ends</a:t>
                  </a:r>
                </a:p>
              </p:txBody>
            </p:sp>
            <p:pic>
              <p:nvPicPr>
                <p:cNvPr id="15" name="Graphic 14">
                  <a:extLst>
                    <a:ext uri="{FF2B5EF4-FFF2-40B4-BE49-F238E27FC236}">
                      <a16:creationId xmlns:a16="http://schemas.microsoft.com/office/drawing/2014/main" id="{2C6681C2-73E4-496B-984B-4C6C9325821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36037" y="2901416"/>
                  <a:ext cx="476250" cy="476250"/>
                </a:xfrm>
                <a:prstGeom prst="rect">
                  <a:avLst/>
                </a:prstGeom>
              </p:spPr>
            </p:pic>
          </p:grpSp>
          <p:sp>
            <p:nvSpPr>
              <p:cNvPr id="17" name="Rectangle: Rounded Corners 16">
                <a:extLst>
                  <a:ext uri="{FF2B5EF4-FFF2-40B4-BE49-F238E27FC236}">
                    <a16:creationId xmlns:a16="http://schemas.microsoft.com/office/drawing/2014/main" id="{DDA82C24-3A0C-4B24-9ED2-58E499E5FBF9}"/>
                  </a:ext>
                </a:extLst>
              </p:cNvPr>
              <p:cNvSpPr/>
              <p:nvPr/>
            </p:nvSpPr>
            <p:spPr>
              <a:xfrm>
                <a:off x="5095875" y="4880383"/>
                <a:ext cx="2662153" cy="817829"/>
              </a:xfrm>
              <a:prstGeom prst="roundRect">
                <a:avLst>
                  <a:gd name="adj" fmla="val 10844"/>
                </a:avLst>
              </a:prstGeom>
              <a:solidFill>
                <a:schemeClr val="bg1"/>
              </a:solidFill>
              <a:ln w="28575">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8" name="TextBox 17">
                <a:extLst>
                  <a:ext uri="{FF2B5EF4-FFF2-40B4-BE49-F238E27FC236}">
                    <a16:creationId xmlns:a16="http://schemas.microsoft.com/office/drawing/2014/main" id="{D90410C8-15B0-4DDC-A394-4D1E6E6FD9C4}"/>
                  </a:ext>
                </a:extLst>
              </p:cNvPr>
              <p:cNvSpPr txBox="1"/>
              <p:nvPr/>
            </p:nvSpPr>
            <p:spPr>
              <a:xfrm>
                <a:off x="5867073" y="5107324"/>
                <a:ext cx="1795706" cy="363946"/>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000000"/>
                    </a:solidFill>
                    <a:effectLst/>
                    <a:uLnTx/>
                    <a:uFillTx/>
                    <a:latin typeface="Segoe UI"/>
                    <a:ea typeface="+mn-ea"/>
                    <a:cs typeface="+mn-cs"/>
                  </a:rPr>
                  <a:t>Virtual </a:t>
                </a:r>
                <a:r>
                  <a:rPr lang="en-US" dirty="0">
                    <a:solidFill>
                      <a:srgbClr val="000000"/>
                    </a:solidFill>
                    <a:latin typeface="Segoe UI"/>
                  </a:rPr>
                  <a:t>Network</a:t>
                </a: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19" name="Graphic 18">
                <a:extLst>
                  <a:ext uri="{FF2B5EF4-FFF2-40B4-BE49-F238E27FC236}">
                    <a16:creationId xmlns:a16="http://schemas.microsoft.com/office/drawing/2014/main" id="{FAFB19F2-DBC6-4861-AB4C-F6AEAF328A5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35395" y="4997271"/>
                <a:ext cx="584052" cy="584052"/>
              </a:xfrm>
              <a:prstGeom prst="rect">
                <a:avLst/>
              </a:prstGeom>
            </p:spPr>
          </p:pic>
          <p:cxnSp>
            <p:nvCxnSpPr>
              <p:cNvPr id="20" name="Connector: Curved 19">
                <a:extLst>
                  <a:ext uri="{FF2B5EF4-FFF2-40B4-BE49-F238E27FC236}">
                    <a16:creationId xmlns:a16="http://schemas.microsoft.com/office/drawing/2014/main" id="{D331DB5F-B749-49DB-8D94-0776B4870E58}"/>
                  </a:ext>
                </a:extLst>
              </p:cNvPr>
              <p:cNvCxnSpPr>
                <a:cxnSpLocks/>
                <a:stCxn id="17" idx="0"/>
                <a:endCxn id="13" idx="1"/>
              </p:cNvCxnSpPr>
              <p:nvPr/>
            </p:nvCxnSpPr>
            <p:spPr>
              <a:xfrm rot="5400000" flipH="1" flipV="1">
                <a:off x="6490895" y="3254798"/>
                <a:ext cx="1561642" cy="1689529"/>
              </a:xfrm>
              <a:prstGeom prst="curvedConnector2">
                <a:avLst/>
              </a:prstGeom>
              <a:ln w="57150">
                <a:solidFill>
                  <a:srgbClr val="00B05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838E227-9D06-4E99-AFCD-490D708F53E6}"/>
                  </a:ext>
                </a:extLst>
              </p:cNvPr>
              <p:cNvCxnSpPr>
                <a:stCxn id="10" idx="1"/>
              </p:cNvCxnSpPr>
              <p:nvPr/>
            </p:nvCxnSpPr>
            <p:spPr>
              <a:xfrm flipH="1">
                <a:off x="7758028" y="5289298"/>
                <a:ext cx="1071661" cy="0"/>
              </a:xfrm>
              <a:prstGeom prst="straightConnector1">
                <a:avLst/>
              </a:prstGeom>
              <a:ln w="57150">
                <a:solidFill>
                  <a:srgbClr val="00B05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57C95C2-D992-4F38-A35E-3CF07924BFE2}"/>
                  </a:ext>
                </a:extLst>
              </p:cNvPr>
              <p:cNvCxnSpPr/>
              <p:nvPr/>
            </p:nvCxnSpPr>
            <p:spPr>
              <a:xfrm>
                <a:off x="9410700" y="1447798"/>
                <a:ext cx="0" cy="1462028"/>
              </a:xfrm>
              <a:prstGeom prst="straightConnector1">
                <a:avLst/>
              </a:prstGeom>
              <a:ln w="57150">
                <a:solidFill>
                  <a:srgbClr val="E81123"/>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19A681F-C210-44D2-A94D-AC194FBD3BF3}"/>
                  </a:ext>
                </a:extLst>
              </p:cNvPr>
              <p:cNvSpPr txBox="1"/>
              <p:nvPr/>
            </p:nvSpPr>
            <p:spPr>
              <a:xfrm>
                <a:off x="8879369" y="1542377"/>
                <a:ext cx="1027689" cy="369332"/>
              </a:xfrm>
              <a:prstGeom prst="rect">
                <a:avLst/>
              </a:prstGeom>
              <a:solidFill>
                <a:schemeClr val="bg1"/>
              </a:solid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000000"/>
                    </a:solidFill>
                    <a:effectLst/>
                    <a:uLnTx/>
                    <a:uFillTx/>
                    <a:latin typeface="Segoe UI"/>
                    <a:ea typeface="+mn-ea"/>
                    <a:cs typeface="+mn-cs"/>
                  </a:rPr>
                  <a:t>Internet</a:t>
                </a:r>
              </a:p>
            </p:txBody>
          </p:sp>
          <p:sp>
            <p:nvSpPr>
              <p:cNvPr id="39" name="Arc 38">
                <a:extLst>
                  <a:ext uri="{FF2B5EF4-FFF2-40B4-BE49-F238E27FC236}">
                    <a16:creationId xmlns:a16="http://schemas.microsoft.com/office/drawing/2014/main" id="{80B792E4-E51B-489B-B36F-3A990B39BA46}"/>
                  </a:ext>
                </a:extLst>
              </p:cNvPr>
              <p:cNvSpPr/>
              <p:nvPr/>
            </p:nvSpPr>
            <p:spPr>
              <a:xfrm flipV="1">
                <a:off x="7997859" y="1176298"/>
                <a:ext cx="3580350" cy="4087161"/>
              </a:xfrm>
              <a:prstGeom prst="arc">
                <a:avLst>
                  <a:gd name="adj1" fmla="val 16333356"/>
                  <a:gd name="adj2" fmla="val 4929676"/>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10" name="Graphic 9">
                <a:extLst>
                  <a:ext uri="{FF2B5EF4-FFF2-40B4-BE49-F238E27FC236}">
                    <a16:creationId xmlns:a16="http://schemas.microsoft.com/office/drawing/2014/main" id="{9BE05109-4018-4B6F-8C1A-849FFB4D0F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29689" y="4725772"/>
                <a:ext cx="1127051" cy="1127051"/>
              </a:xfrm>
              <a:prstGeom prst="rect">
                <a:avLst/>
              </a:prstGeom>
            </p:spPr>
          </p:pic>
        </p:grpSp>
      </p:grpSp>
    </p:spTree>
    <p:extLst>
      <p:ext uri="{BB962C8B-B14F-4D97-AF65-F5344CB8AC3E}">
        <p14:creationId xmlns:p14="http://schemas.microsoft.com/office/powerpoint/2010/main" val="74445340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4B720-DC86-4C4D-84E3-5DC1FE7C6AD7}"/>
              </a:ext>
            </a:extLst>
          </p:cNvPr>
          <p:cNvSpPr>
            <a:spLocks noGrp="1"/>
          </p:cNvSpPr>
          <p:nvPr>
            <p:ph type="title"/>
          </p:nvPr>
        </p:nvSpPr>
        <p:spPr/>
        <p:txBody>
          <a:bodyPr/>
          <a:lstStyle/>
          <a:p>
            <a:r>
              <a:rPr lang="en-US" dirty="0"/>
              <a:t>Azure Virtual Network integration example</a:t>
            </a:r>
          </a:p>
        </p:txBody>
      </p:sp>
      <p:grpSp>
        <p:nvGrpSpPr>
          <p:cNvPr id="3" name="Group 2" descr="The diagram depicts a Function app making a secure request to a virtual machine within the same Virtual Network.&#10;">
            <a:extLst>
              <a:ext uri="{FF2B5EF4-FFF2-40B4-BE49-F238E27FC236}">
                <a16:creationId xmlns:a16="http://schemas.microsoft.com/office/drawing/2014/main" id="{4672A43E-2566-46C7-B9EE-87A1E0483B20}"/>
              </a:ext>
            </a:extLst>
          </p:cNvPr>
          <p:cNvGrpSpPr/>
          <p:nvPr/>
        </p:nvGrpSpPr>
        <p:grpSpPr>
          <a:xfrm>
            <a:off x="825553" y="1435254"/>
            <a:ext cx="9749898" cy="3987491"/>
            <a:chOff x="825553" y="1435254"/>
            <a:chExt cx="9749898" cy="3987491"/>
          </a:xfrm>
        </p:grpSpPr>
        <p:pic>
          <p:nvPicPr>
            <p:cNvPr id="6" name="Picture 5" descr="A close up of a sign&#10;&#10;Description automatically generated">
              <a:extLst>
                <a:ext uri="{FF2B5EF4-FFF2-40B4-BE49-F238E27FC236}">
                  <a16:creationId xmlns:a16="http://schemas.microsoft.com/office/drawing/2014/main" id="{B6BFE654-0538-4315-B415-8CB8BC87810A}"/>
                </a:ext>
              </a:extLst>
            </p:cNvPr>
            <p:cNvPicPr>
              <a:picLocks noChangeAspect="1"/>
            </p:cNvPicPr>
            <p:nvPr/>
          </p:nvPicPr>
          <p:blipFill>
            <a:blip r:embed="rId3"/>
            <a:stretch>
              <a:fillRect/>
            </a:stretch>
          </p:blipFill>
          <p:spPr>
            <a:xfrm>
              <a:off x="4008834" y="3635648"/>
              <a:ext cx="1458432" cy="1458432"/>
            </a:xfrm>
            <a:prstGeom prst="rect">
              <a:avLst/>
            </a:prstGeom>
          </p:spPr>
        </p:pic>
        <p:pic>
          <p:nvPicPr>
            <p:cNvPr id="7" name="Picture 6">
              <a:extLst>
                <a:ext uri="{FF2B5EF4-FFF2-40B4-BE49-F238E27FC236}">
                  <a16:creationId xmlns:a16="http://schemas.microsoft.com/office/drawing/2014/main" id="{978D3F72-A439-4B0F-8BCF-5D20E0C96818}"/>
                </a:ext>
              </a:extLst>
            </p:cNvPr>
            <p:cNvPicPr>
              <a:picLocks noChangeAspect="1"/>
            </p:cNvPicPr>
            <p:nvPr/>
          </p:nvPicPr>
          <p:blipFill>
            <a:blip r:embed="rId4"/>
            <a:stretch>
              <a:fillRect/>
            </a:stretch>
          </p:blipFill>
          <p:spPr>
            <a:xfrm>
              <a:off x="8833222" y="1624626"/>
              <a:ext cx="829816" cy="829816"/>
            </a:xfrm>
            <a:prstGeom prst="rect">
              <a:avLst/>
            </a:prstGeom>
          </p:spPr>
        </p:pic>
        <p:cxnSp>
          <p:nvCxnSpPr>
            <p:cNvPr id="13" name="Straight Arrow Connector 12">
              <a:extLst>
                <a:ext uri="{FF2B5EF4-FFF2-40B4-BE49-F238E27FC236}">
                  <a16:creationId xmlns:a16="http://schemas.microsoft.com/office/drawing/2014/main" id="{7171EA6F-8FED-4116-ADD7-12AD70DBABDA}"/>
                </a:ext>
              </a:extLst>
            </p:cNvPr>
            <p:cNvCxnSpPr>
              <a:cxnSpLocks/>
            </p:cNvCxnSpPr>
            <p:nvPr/>
          </p:nvCxnSpPr>
          <p:spPr>
            <a:xfrm>
              <a:off x="2217423" y="4364864"/>
              <a:ext cx="1702480" cy="0"/>
            </a:xfrm>
            <a:prstGeom prst="straightConnector1">
              <a:avLst/>
            </a:prstGeom>
            <a:ln w="5715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A891A11-3E5D-4331-880B-C00212B230BC}"/>
                </a:ext>
              </a:extLst>
            </p:cNvPr>
            <p:cNvSpPr/>
            <p:nvPr/>
          </p:nvSpPr>
          <p:spPr bwMode="auto">
            <a:xfrm>
              <a:off x="3036183" y="1435254"/>
              <a:ext cx="2654642" cy="3987491"/>
            </a:xfrm>
            <a:prstGeom prst="rect">
              <a:avLst/>
            </a:prstGeom>
            <a:no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46B755F6-7EE1-4EA5-80D8-DDE97317A425}"/>
                </a:ext>
              </a:extLst>
            </p:cNvPr>
            <p:cNvSpPr txBox="1"/>
            <p:nvPr/>
          </p:nvSpPr>
          <p:spPr>
            <a:xfrm>
              <a:off x="4329819" y="1973730"/>
              <a:ext cx="1219848" cy="738664"/>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latin typeface="+mj-lt"/>
                </a:rPr>
                <a:t>Premium App Service plan</a:t>
              </a:r>
            </a:p>
          </p:txBody>
        </p:sp>
        <p:pic>
          <p:nvPicPr>
            <p:cNvPr id="5" name="Graphic 4">
              <a:extLst>
                <a:ext uri="{FF2B5EF4-FFF2-40B4-BE49-F238E27FC236}">
                  <a16:creationId xmlns:a16="http://schemas.microsoft.com/office/drawing/2014/main" id="{2A8C384E-4553-4D1D-8E97-663A16CF81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5553" y="3729688"/>
              <a:ext cx="1643985" cy="1270352"/>
            </a:xfrm>
            <a:prstGeom prst="rect">
              <a:avLst/>
            </a:prstGeom>
          </p:spPr>
        </p:pic>
        <p:sp>
          <p:nvSpPr>
            <p:cNvPr id="18" name="TextBox 17">
              <a:extLst>
                <a:ext uri="{FF2B5EF4-FFF2-40B4-BE49-F238E27FC236}">
                  <a16:creationId xmlns:a16="http://schemas.microsoft.com/office/drawing/2014/main" id="{52A1BF0C-2D7A-4205-A682-CC841306D443}"/>
                </a:ext>
              </a:extLst>
            </p:cNvPr>
            <p:cNvSpPr txBox="1"/>
            <p:nvPr/>
          </p:nvSpPr>
          <p:spPr>
            <a:xfrm>
              <a:off x="1235167" y="4748034"/>
              <a:ext cx="824756"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latin typeface="+mj-lt"/>
                </a:rPr>
                <a:t>Internet</a:t>
              </a:r>
            </a:p>
          </p:txBody>
        </p:sp>
        <p:sp>
          <p:nvSpPr>
            <p:cNvPr id="19" name="TextBox 18">
              <a:extLst>
                <a:ext uri="{FF2B5EF4-FFF2-40B4-BE49-F238E27FC236}">
                  <a16:creationId xmlns:a16="http://schemas.microsoft.com/office/drawing/2014/main" id="{6B450E62-5178-40B9-B7BE-0C7E5D8A79CF}"/>
                </a:ext>
              </a:extLst>
            </p:cNvPr>
            <p:cNvSpPr txBox="1"/>
            <p:nvPr/>
          </p:nvSpPr>
          <p:spPr>
            <a:xfrm>
              <a:off x="6170269" y="2387502"/>
              <a:ext cx="1955252" cy="492443"/>
            </a:xfrm>
            <a:prstGeom prst="rect">
              <a:avLst/>
            </a:prstGeom>
            <a:noFill/>
          </p:spPr>
          <p:txBody>
            <a:bodyPr wrap="square" lIns="0" tIns="0" rIns="0" bIns="0" rtlCol="0">
              <a:spAutoFit/>
            </a:bodyPr>
            <a:lstStyle/>
            <a:p>
              <a:r>
                <a:rPr lang="en-IN" sz="1600" dirty="0">
                  <a:gradFill>
                    <a:gsLst>
                      <a:gs pos="2917">
                        <a:schemeClr val="tx1"/>
                      </a:gs>
                      <a:gs pos="30000">
                        <a:schemeClr val="tx1"/>
                      </a:gs>
                    </a:gsLst>
                    <a:lin ang="5400000" scaled="0"/>
                  </a:gradFill>
                </a:rPr>
                <a:t>Virtual Network </a:t>
              </a:r>
              <a:r>
                <a:rPr lang="en-IN" sz="1600" dirty="0">
                  <a:gradFill>
                    <a:gsLst>
                      <a:gs pos="2917">
                        <a:schemeClr val="tx1"/>
                      </a:gs>
                      <a:gs pos="30000">
                        <a:schemeClr val="tx1"/>
                      </a:gs>
                    </a:gsLst>
                    <a:lin ang="5400000" scaled="0"/>
                  </a:gradFill>
                  <a:latin typeface="+mj-lt"/>
                </a:rPr>
                <a:t>Integration</a:t>
              </a:r>
            </a:p>
          </p:txBody>
        </p:sp>
        <p:sp>
          <p:nvSpPr>
            <p:cNvPr id="20" name="Rectangle 19">
              <a:extLst>
                <a:ext uri="{FF2B5EF4-FFF2-40B4-BE49-F238E27FC236}">
                  <a16:creationId xmlns:a16="http://schemas.microsoft.com/office/drawing/2014/main" id="{342983C3-98EF-48F7-A84B-C2A45255F4C1}"/>
                </a:ext>
              </a:extLst>
            </p:cNvPr>
            <p:cNvSpPr/>
            <p:nvPr/>
          </p:nvSpPr>
          <p:spPr bwMode="auto">
            <a:xfrm>
              <a:off x="7920809" y="1435254"/>
              <a:ext cx="2654642" cy="3987491"/>
            </a:xfrm>
            <a:prstGeom prst="rect">
              <a:avLst/>
            </a:prstGeom>
            <a:no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a:extLst>
                <a:ext uri="{FF2B5EF4-FFF2-40B4-BE49-F238E27FC236}">
                  <a16:creationId xmlns:a16="http://schemas.microsoft.com/office/drawing/2014/main" id="{C91408C5-1445-4845-AEDD-783223976427}"/>
                </a:ext>
              </a:extLst>
            </p:cNvPr>
            <p:cNvSpPr txBox="1"/>
            <p:nvPr/>
          </p:nvSpPr>
          <p:spPr>
            <a:xfrm>
              <a:off x="8512341" y="2404916"/>
              <a:ext cx="1471579" cy="246221"/>
            </a:xfrm>
            <a:prstGeom prst="rect">
              <a:avLst/>
            </a:prstGeom>
            <a:noFill/>
          </p:spPr>
          <p:txBody>
            <a:bodyPr wrap="square" lIns="0" tIns="0" rIns="0" bIns="0" rtlCol="0">
              <a:spAutoFit/>
            </a:bodyPr>
            <a:lstStyle/>
            <a:p>
              <a:r>
                <a:rPr lang="en-IN" sz="1600" dirty="0">
                  <a:gradFill>
                    <a:gsLst>
                      <a:gs pos="2917">
                        <a:schemeClr val="tx1"/>
                      </a:gs>
                      <a:gs pos="30000">
                        <a:schemeClr val="tx1"/>
                      </a:gs>
                    </a:gsLst>
                    <a:lin ang="5400000" scaled="0"/>
                  </a:gradFill>
                </a:rPr>
                <a:t>Virtual Network</a:t>
              </a:r>
              <a:endParaRPr lang="en-IN" sz="1600" dirty="0">
                <a:gradFill>
                  <a:gsLst>
                    <a:gs pos="2917">
                      <a:schemeClr val="tx1"/>
                    </a:gs>
                    <a:gs pos="30000">
                      <a:schemeClr val="tx1"/>
                    </a:gs>
                  </a:gsLst>
                  <a:lin ang="5400000" scaled="0"/>
                </a:gradFill>
                <a:latin typeface="+mj-lt"/>
              </a:endParaRPr>
            </a:p>
          </p:txBody>
        </p:sp>
        <p:cxnSp>
          <p:nvCxnSpPr>
            <p:cNvPr id="25" name="Straight Connector 24">
              <a:extLst>
                <a:ext uri="{FF2B5EF4-FFF2-40B4-BE49-F238E27FC236}">
                  <a16:creationId xmlns:a16="http://schemas.microsoft.com/office/drawing/2014/main" id="{1D30B0D5-3FFF-4FDE-9387-4F8AA923A628}"/>
                </a:ext>
              </a:extLst>
            </p:cNvPr>
            <p:cNvCxnSpPr>
              <a:cxnSpLocks/>
            </p:cNvCxnSpPr>
            <p:nvPr/>
          </p:nvCxnSpPr>
          <p:spPr>
            <a:xfrm>
              <a:off x="4722810" y="3235919"/>
              <a:ext cx="4546968" cy="0"/>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E5E43AB-7677-4034-BF38-AEBC336D0DEE}"/>
                </a:ext>
              </a:extLst>
            </p:cNvPr>
            <p:cNvCxnSpPr/>
            <p:nvPr/>
          </p:nvCxnSpPr>
          <p:spPr>
            <a:xfrm>
              <a:off x="4738050" y="3208415"/>
              <a:ext cx="0" cy="36576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7D29433-65E6-41AF-8AEA-018AF0124F92}"/>
                </a:ext>
              </a:extLst>
            </p:cNvPr>
            <p:cNvCxnSpPr>
              <a:cxnSpLocks/>
            </p:cNvCxnSpPr>
            <p:nvPr/>
          </p:nvCxnSpPr>
          <p:spPr>
            <a:xfrm>
              <a:off x="9248130" y="3208415"/>
              <a:ext cx="0" cy="36576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D2E2845-1C54-456A-BB0E-19975B217F89}"/>
                </a:ext>
              </a:extLst>
            </p:cNvPr>
            <p:cNvSpPr txBox="1"/>
            <p:nvPr/>
          </p:nvSpPr>
          <p:spPr>
            <a:xfrm>
              <a:off x="8467171" y="4646462"/>
              <a:ext cx="1561919" cy="246221"/>
            </a:xfrm>
            <a:prstGeom prst="rect">
              <a:avLst/>
            </a:prstGeom>
            <a:noFill/>
          </p:spPr>
          <p:txBody>
            <a:bodyPr wrap="square" lIns="0" tIns="0" rIns="0" bIns="0" rtlCol="0">
              <a:spAutoFit/>
            </a:bodyPr>
            <a:lstStyle/>
            <a:p>
              <a:r>
                <a:rPr lang="en-IN" sz="1600" dirty="0">
                  <a:gradFill>
                    <a:gsLst>
                      <a:gs pos="2917">
                        <a:schemeClr val="tx1"/>
                      </a:gs>
                      <a:gs pos="30000">
                        <a:schemeClr val="tx1"/>
                      </a:gs>
                    </a:gsLst>
                    <a:lin ang="5400000" scaled="0"/>
                  </a:gradFill>
                </a:rPr>
                <a:t>Virtual Machines</a:t>
              </a:r>
              <a:endParaRPr lang="en-IN" sz="1600" dirty="0">
                <a:gradFill>
                  <a:gsLst>
                    <a:gs pos="2917">
                      <a:schemeClr val="tx1"/>
                    </a:gs>
                    <a:gs pos="30000">
                      <a:schemeClr val="tx1"/>
                    </a:gs>
                  </a:gsLst>
                  <a:lin ang="5400000" scaled="0"/>
                </a:gradFill>
                <a:latin typeface="+mj-lt"/>
              </a:endParaRPr>
            </a:p>
          </p:txBody>
        </p:sp>
        <p:sp>
          <p:nvSpPr>
            <p:cNvPr id="24" name="TextBox 23">
              <a:extLst>
                <a:ext uri="{FF2B5EF4-FFF2-40B4-BE49-F238E27FC236}">
                  <a16:creationId xmlns:a16="http://schemas.microsoft.com/office/drawing/2014/main" id="{DA1D18BC-A3E2-4332-8064-8625D34B3F13}"/>
                </a:ext>
              </a:extLst>
            </p:cNvPr>
            <p:cNvSpPr txBox="1"/>
            <p:nvPr/>
          </p:nvSpPr>
          <p:spPr>
            <a:xfrm>
              <a:off x="3993594" y="5012191"/>
              <a:ext cx="1458431" cy="246221"/>
            </a:xfrm>
            <a:prstGeom prst="rect">
              <a:avLst/>
            </a:prstGeom>
            <a:noFill/>
          </p:spPr>
          <p:txBody>
            <a:bodyPr wrap="square" lIns="0" tIns="0" rIns="0" bIns="0" rtlCol="0">
              <a:spAutoFit/>
            </a:bodyPr>
            <a:lstStyle/>
            <a:p>
              <a:r>
                <a:rPr lang="en-US" sz="1600" dirty="0"/>
                <a:t>Function app </a:t>
              </a:r>
              <a:endParaRPr lang="en-IN" sz="1600" dirty="0">
                <a:gradFill>
                  <a:gsLst>
                    <a:gs pos="2917">
                      <a:schemeClr val="tx1"/>
                    </a:gs>
                    <a:gs pos="30000">
                      <a:schemeClr val="tx1"/>
                    </a:gs>
                  </a:gsLst>
                  <a:lin ang="5400000" scaled="0"/>
                </a:gradFill>
                <a:latin typeface="+mj-lt"/>
              </a:endParaRPr>
            </a:p>
          </p:txBody>
        </p:sp>
        <p:pic>
          <p:nvPicPr>
            <p:cNvPr id="8" name="Graphic 7">
              <a:extLst>
                <a:ext uri="{FF2B5EF4-FFF2-40B4-BE49-F238E27FC236}">
                  <a16:creationId xmlns:a16="http://schemas.microsoft.com/office/drawing/2014/main" id="{7F44D7A1-A609-4D06-905C-AB8EFEB3B1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65438" y="1903882"/>
              <a:ext cx="784325" cy="784325"/>
            </a:xfrm>
            <a:prstGeom prst="rect">
              <a:avLst/>
            </a:prstGeom>
          </p:spPr>
        </p:pic>
        <p:pic>
          <p:nvPicPr>
            <p:cNvPr id="12" name="Picture 11">
              <a:extLst>
                <a:ext uri="{FF2B5EF4-FFF2-40B4-BE49-F238E27FC236}">
                  <a16:creationId xmlns:a16="http://schemas.microsoft.com/office/drawing/2014/main" id="{F4A6518D-1D73-4F9E-AFF7-F19667934751}"/>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8816722" y="3748724"/>
              <a:ext cx="906111" cy="906111"/>
            </a:xfrm>
            <a:prstGeom prst="rect">
              <a:avLst/>
            </a:prstGeom>
          </p:spPr>
        </p:pic>
        <p:sp>
          <p:nvSpPr>
            <p:cNvPr id="15" name="Arrow: Right 14">
              <a:extLst>
                <a:ext uri="{FF2B5EF4-FFF2-40B4-BE49-F238E27FC236}">
                  <a16:creationId xmlns:a16="http://schemas.microsoft.com/office/drawing/2014/main" id="{D4C42CE1-9939-4F67-B480-1CA9FD4F372B}"/>
                </a:ext>
              </a:extLst>
            </p:cNvPr>
            <p:cNvSpPr/>
            <p:nvPr/>
          </p:nvSpPr>
          <p:spPr bwMode="auto">
            <a:xfrm>
              <a:off x="5934553" y="2958920"/>
              <a:ext cx="1883504" cy="553998"/>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43483716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768E-D05E-4C64-ADF4-14C7A06E7FC7}"/>
              </a:ext>
            </a:extLst>
          </p:cNvPr>
          <p:cNvSpPr>
            <a:spLocks noGrp="1"/>
          </p:cNvSpPr>
          <p:nvPr>
            <p:ph type="title"/>
          </p:nvPr>
        </p:nvSpPr>
        <p:spPr>
          <a:xfrm>
            <a:off x="588263" y="457200"/>
            <a:ext cx="11018520" cy="553998"/>
          </a:xfrm>
        </p:spPr>
        <p:txBody>
          <a:bodyPr/>
          <a:lstStyle/>
          <a:p>
            <a:r>
              <a:rPr lang="en-US" dirty="0"/>
              <a:t>Best practices</a:t>
            </a:r>
          </a:p>
        </p:txBody>
      </p:sp>
      <p:sp>
        <p:nvSpPr>
          <p:cNvPr id="3" name="Text Placeholder 2">
            <a:extLst>
              <a:ext uri="{FF2B5EF4-FFF2-40B4-BE49-F238E27FC236}">
                <a16:creationId xmlns:a16="http://schemas.microsoft.com/office/drawing/2014/main" id="{EC18157E-2BB5-4975-8F66-AA63BD0FF125}"/>
              </a:ext>
            </a:extLst>
          </p:cNvPr>
          <p:cNvSpPr>
            <a:spLocks noGrp="1"/>
          </p:cNvSpPr>
          <p:nvPr>
            <p:ph type="body" sz="quarter" idx="10"/>
          </p:nvPr>
        </p:nvSpPr>
        <p:spPr>
          <a:xfrm>
            <a:off x="584200" y="1435497"/>
            <a:ext cx="11018520" cy="3976473"/>
          </a:xfrm>
        </p:spPr>
        <p:txBody>
          <a:bodyPr/>
          <a:lstStyle/>
          <a:p>
            <a:r>
              <a:rPr lang="en-US" dirty="0">
                <a:latin typeface="+mn-lt"/>
              </a:rPr>
              <a:t>Avoid long-running functions</a:t>
            </a:r>
          </a:p>
          <a:p>
            <a:pPr lvl="1"/>
            <a:r>
              <a:rPr lang="en-US" dirty="0"/>
              <a:t>Functions that run for a long time can time out</a:t>
            </a:r>
          </a:p>
          <a:p>
            <a:r>
              <a:rPr lang="en-US" dirty="0">
                <a:latin typeface="+mn-lt"/>
              </a:rPr>
              <a:t>Use queues for cross-function communication</a:t>
            </a:r>
          </a:p>
          <a:p>
            <a:pPr lvl="1"/>
            <a:r>
              <a:rPr lang="en-US" dirty="0"/>
              <a:t>If you require direct communication, consider Durable Functions or Azure Logic Apps</a:t>
            </a:r>
          </a:p>
          <a:p>
            <a:r>
              <a:rPr lang="en-US" dirty="0">
                <a:latin typeface="+mn-lt"/>
              </a:rPr>
              <a:t>Write stateless functions</a:t>
            </a:r>
          </a:p>
          <a:p>
            <a:pPr lvl="1"/>
            <a:r>
              <a:rPr lang="en-US" dirty="0"/>
              <a:t>Functions should be stateless and idempotent</a:t>
            </a:r>
          </a:p>
          <a:p>
            <a:pPr lvl="1"/>
            <a:r>
              <a:rPr lang="en-US" dirty="0"/>
              <a:t>State data should be associated with your input and output payloads</a:t>
            </a:r>
          </a:p>
          <a:p>
            <a:r>
              <a:rPr lang="en-US" dirty="0">
                <a:latin typeface="+mn-lt"/>
              </a:rPr>
              <a:t>Code defensively</a:t>
            </a:r>
          </a:p>
          <a:p>
            <a:pPr lvl="1"/>
            <a:r>
              <a:rPr lang="en-US" dirty="0"/>
              <a:t>Assume that your function might need to continue from a previous fail point</a:t>
            </a:r>
          </a:p>
        </p:txBody>
      </p:sp>
    </p:spTree>
    <p:extLst>
      <p:ext uri="{BB962C8B-B14F-4D97-AF65-F5344CB8AC3E}">
        <p14:creationId xmlns:p14="http://schemas.microsoft.com/office/powerpoint/2010/main" val="395069377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Develop Azure Functions by using Visual Studio</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231106"/>
          </a:xfrm>
        </p:spPr>
        <p:txBody>
          <a:bodyPr/>
          <a:lstStyle/>
          <a:p>
            <a:pPr marL="342900" indent="-342900">
              <a:buFont typeface="Arial" panose="020B0604020202020204" pitchFamily="34" charset="0"/>
              <a:buChar char="•"/>
            </a:pPr>
            <a:r>
              <a:rPr lang="en-US" dirty="0"/>
              <a:t>Azure Functions</a:t>
            </a:r>
          </a:p>
          <a:p>
            <a:pPr marL="342900" indent="-342900">
              <a:buFont typeface="Arial" panose="020B0604020202020204" pitchFamily="34" charset="0"/>
              <a:buChar char="•"/>
            </a:pPr>
            <a:r>
              <a:rPr lang="en-US" dirty="0"/>
              <a:t>Develop Azure Functions by using Visual Studio</a:t>
            </a:r>
          </a:p>
          <a:p>
            <a:pPr marL="342900" indent="-342900">
              <a:buFont typeface="Arial" panose="020B0604020202020204" pitchFamily="34" charset="0"/>
              <a:buChar char="•"/>
            </a:pPr>
            <a:r>
              <a:rPr lang="en-US" dirty="0"/>
              <a:t>Implement Durable Functions</a:t>
            </a:r>
          </a:p>
          <a:p>
            <a:pPr marL="342900" indent="-342900">
              <a:buFont typeface="Arial" panose="020B0604020202020204" pitchFamily="34" charset="0"/>
              <a:buChar char="•"/>
            </a:pPr>
            <a:r>
              <a:rPr lang="en-US" dirty="0"/>
              <a:t>Lab: Building a web application on Azure Platform as a Service offerings</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FF03-3360-45A7-80EE-B46A316019CA}"/>
              </a:ext>
            </a:extLst>
          </p:cNvPr>
          <p:cNvSpPr>
            <a:spLocks noGrp="1"/>
          </p:cNvSpPr>
          <p:nvPr>
            <p:ph type="title"/>
          </p:nvPr>
        </p:nvSpPr>
        <p:spPr>
          <a:xfrm>
            <a:off x="588263" y="457200"/>
            <a:ext cx="11018520" cy="553998"/>
          </a:xfrm>
        </p:spPr>
        <p:txBody>
          <a:bodyPr/>
          <a:lstStyle/>
          <a:p>
            <a:r>
              <a:rPr lang="en-US" dirty="0"/>
              <a:t>Azure Functions in Visual Studio</a:t>
            </a:r>
          </a:p>
        </p:txBody>
      </p:sp>
      <p:sp>
        <p:nvSpPr>
          <p:cNvPr id="3" name="Text Placeholder 2">
            <a:extLst>
              <a:ext uri="{FF2B5EF4-FFF2-40B4-BE49-F238E27FC236}">
                <a16:creationId xmlns:a16="http://schemas.microsoft.com/office/drawing/2014/main" id="{E1DD8969-FA5A-44B1-83FA-87B5B228B39C}"/>
              </a:ext>
            </a:extLst>
          </p:cNvPr>
          <p:cNvSpPr>
            <a:spLocks noGrp="1"/>
          </p:cNvSpPr>
          <p:nvPr>
            <p:ph type="body" sz="quarter" idx="10"/>
          </p:nvPr>
        </p:nvSpPr>
        <p:spPr>
          <a:xfrm>
            <a:off x="584200" y="1435497"/>
            <a:ext cx="11018520" cy="2203680"/>
          </a:xfrm>
        </p:spPr>
        <p:txBody>
          <a:bodyPr/>
          <a:lstStyle/>
          <a:p>
            <a:r>
              <a:rPr lang="en-US" dirty="0">
                <a:latin typeface="+mn-lt"/>
              </a:rPr>
              <a:t>Visual </a:t>
            </a:r>
            <a:r>
              <a:rPr lang="en-US">
                <a:latin typeface="+mn-lt"/>
              </a:rPr>
              <a:t>Studio project type</a:t>
            </a:r>
            <a:endParaRPr lang="en-US" dirty="0">
              <a:latin typeface="+mn-lt"/>
            </a:endParaRPr>
          </a:p>
          <a:p>
            <a:pPr lvl="1"/>
            <a:r>
              <a:rPr lang="en-US" dirty="0"/>
              <a:t>Develop, test and deploy C# functions to Azure</a:t>
            </a:r>
          </a:p>
          <a:p>
            <a:r>
              <a:rPr lang="en-US" dirty="0">
                <a:latin typeface="+mn-lt"/>
              </a:rPr>
              <a:t>Use </a:t>
            </a:r>
            <a:r>
              <a:rPr lang="en-US" dirty="0" err="1">
                <a:latin typeface="+mn-lt"/>
              </a:rPr>
              <a:t>WebJobs</a:t>
            </a:r>
            <a:r>
              <a:rPr lang="en-US" dirty="0">
                <a:latin typeface="+mn-lt"/>
              </a:rPr>
              <a:t> attributes to configure functions in C# code</a:t>
            </a:r>
          </a:p>
          <a:p>
            <a:r>
              <a:rPr lang="en-US" dirty="0">
                <a:latin typeface="+mn-lt"/>
              </a:rPr>
              <a:t>Pre-compile C# functions</a:t>
            </a:r>
          </a:p>
          <a:p>
            <a:pPr lvl="1"/>
            <a:r>
              <a:rPr lang="en-US" dirty="0"/>
              <a:t>Better cold-start performance</a:t>
            </a:r>
          </a:p>
        </p:txBody>
      </p:sp>
    </p:spTree>
    <p:extLst>
      <p:ext uri="{BB962C8B-B14F-4D97-AF65-F5344CB8AC3E}">
        <p14:creationId xmlns:p14="http://schemas.microsoft.com/office/powerpoint/2010/main" val="155329491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B1FC-D2DB-4128-87DE-BFD04E2E991E}"/>
              </a:ext>
            </a:extLst>
          </p:cNvPr>
          <p:cNvSpPr>
            <a:spLocks noGrp="1"/>
          </p:cNvSpPr>
          <p:nvPr>
            <p:ph type="title"/>
          </p:nvPr>
        </p:nvSpPr>
        <p:spPr/>
        <p:txBody>
          <a:bodyPr/>
          <a:lstStyle/>
          <a:p>
            <a:r>
              <a:rPr lang="en-US" dirty="0"/>
              <a:t>Function code</a:t>
            </a:r>
          </a:p>
        </p:txBody>
      </p:sp>
      <p:sp>
        <p:nvSpPr>
          <p:cNvPr id="4" name="Text Placeholder 3">
            <a:extLst>
              <a:ext uri="{FF2B5EF4-FFF2-40B4-BE49-F238E27FC236}">
                <a16:creationId xmlns:a16="http://schemas.microsoft.com/office/drawing/2014/main" id="{D442C278-A905-4D49-84C9-6F9544A43B48}"/>
              </a:ext>
            </a:extLst>
          </p:cNvPr>
          <p:cNvSpPr>
            <a:spLocks noGrp="1"/>
          </p:cNvSpPr>
          <p:nvPr>
            <p:ph type="body" sz="quarter" idx="10"/>
          </p:nvPr>
        </p:nvSpPr>
        <p:spPr/>
        <p:txBody>
          <a:bodyPr/>
          <a:lstStyle/>
          <a:p>
            <a:r>
              <a:rPr lang="en-US" sz="1800" dirty="0">
                <a:solidFill>
                  <a:srgbClr val="AF00DB"/>
                </a:solidFill>
              </a:rPr>
              <a:t>using</a:t>
            </a:r>
            <a:r>
              <a:rPr lang="en-US" sz="1800" dirty="0">
                <a:solidFill>
                  <a:srgbClr val="000000"/>
                </a:solidFill>
              </a:rPr>
              <a:t> </a:t>
            </a:r>
            <a:r>
              <a:rPr lang="en-US" sz="1800" dirty="0">
                <a:solidFill>
                  <a:srgbClr val="267F99"/>
                </a:solidFill>
              </a:rPr>
              <a:t>System</a:t>
            </a:r>
            <a:r>
              <a:rPr lang="en-US" sz="1800" dirty="0">
                <a:solidFill>
                  <a:srgbClr val="000000"/>
                </a:solidFill>
              </a:rPr>
              <a:t>;</a:t>
            </a:r>
          </a:p>
          <a:p>
            <a:r>
              <a:rPr lang="en-US" sz="1800" dirty="0">
                <a:solidFill>
                  <a:srgbClr val="AF00DB"/>
                </a:solidFill>
              </a:rPr>
              <a:t>using</a:t>
            </a:r>
            <a:r>
              <a:rPr lang="en-US" sz="1800" dirty="0">
                <a:solidFill>
                  <a:srgbClr val="000000"/>
                </a:solidFill>
              </a:rPr>
              <a:t> </a:t>
            </a:r>
            <a:r>
              <a:rPr lang="en-US" sz="1800" dirty="0" err="1">
                <a:solidFill>
                  <a:srgbClr val="267F99"/>
                </a:solidFill>
              </a:rPr>
              <a:t>Microsoft</a:t>
            </a:r>
            <a:r>
              <a:rPr lang="en-US" sz="1800" dirty="0" err="1">
                <a:solidFill>
                  <a:srgbClr val="000000"/>
                </a:solidFill>
              </a:rPr>
              <a:t>.</a:t>
            </a:r>
            <a:r>
              <a:rPr lang="en-US" sz="1800" dirty="0" err="1">
                <a:solidFill>
                  <a:srgbClr val="267F99"/>
                </a:solidFill>
              </a:rPr>
              <a:t>Azure</a:t>
            </a:r>
            <a:r>
              <a:rPr lang="en-US" sz="1800" dirty="0" err="1">
                <a:solidFill>
                  <a:srgbClr val="000000"/>
                </a:solidFill>
              </a:rPr>
              <a:t>.</a:t>
            </a:r>
            <a:r>
              <a:rPr lang="en-US" sz="1800" dirty="0" err="1">
                <a:solidFill>
                  <a:srgbClr val="267F99"/>
                </a:solidFill>
              </a:rPr>
              <a:t>WebJobs</a:t>
            </a:r>
            <a:r>
              <a:rPr lang="en-US" sz="1800" dirty="0">
                <a:solidFill>
                  <a:srgbClr val="000000"/>
                </a:solidFill>
              </a:rPr>
              <a:t>;</a:t>
            </a:r>
          </a:p>
          <a:p>
            <a:r>
              <a:rPr lang="en-US" sz="1800" dirty="0">
                <a:solidFill>
                  <a:srgbClr val="AF00DB"/>
                </a:solidFill>
              </a:rPr>
              <a:t>using</a:t>
            </a:r>
            <a:r>
              <a:rPr lang="en-US" sz="1800" dirty="0">
                <a:solidFill>
                  <a:srgbClr val="000000"/>
                </a:solidFill>
              </a:rPr>
              <a:t> </a:t>
            </a:r>
            <a:r>
              <a:rPr lang="en-US" sz="1800" dirty="0" err="1">
                <a:solidFill>
                  <a:srgbClr val="267F99"/>
                </a:solidFill>
              </a:rPr>
              <a:t>Microsoft</a:t>
            </a:r>
            <a:r>
              <a:rPr lang="en-US" sz="1800" dirty="0" err="1">
                <a:solidFill>
                  <a:srgbClr val="000000"/>
                </a:solidFill>
              </a:rPr>
              <a:t>.</a:t>
            </a:r>
            <a:r>
              <a:rPr lang="en-US" sz="1800" dirty="0" err="1">
                <a:solidFill>
                  <a:srgbClr val="267F99"/>
                </a:solidFill>
              </a:rPr>
              <a:t>Azure</a:t>
            </a:r>
            <a:r>
              <a:rPr lang="en-US" sz="1800" dirty="0" err="1">
                <a:solidFill>
                  <a:srgbClr val="000000"/>
                </a:solidFill>
              </a:rPr>
              <a:t>.</a:t>
            </a:r>
            <a:r>
              <a:rPr lang="en-US" sz="1800" dirty="0" err="1">
                <a:solidFill>
                  <a:srgbClr val="267F99"/>
                </a:solidFill>
              </a:rPr>
              <a:t>WebJobs</a:t>
            </a:r>
            <a:r>
              <a:rPr lang="en-US" sz="1800" dirty="0" err="1">
                <a:solidFill>
                  <a:srgbClr val="000000"/>
                </a:solidFill>
              </a:rPr>
              <a:t>.</a:t>
            </a:r>
            <a:r>
              <a:rPr lang="en-US" sz="1800" dirty="0" err="1">
                <a:solidFill>
                  <a:srgbClr val="267F99"/>
                </a:solidFill>
              </a:rPr>
              <a:t>Host</a:t>
            </a:r>
            <a:r>
              <a:rPr lang="en-US" sz="1800" dirty="0">
                <a:solidFill>
                  <a:srgbClr val="000000"/>
                </a:solidFill>
              </a:rPr>
              <a:t>;</a:t>
            </a:r>
          </a:p>
          <a:p>
            <a:br>
              <a:rPr lang="en-US" sz="1800" dirty="0">
                <a:solidFill>
                  <a:srgbClr val="000000"/>
                </a:solidFill>
              </a:rPr>
            </a:br>
            <a:r>
              <a:rPr lang="en-US" sz="1800" dirty="0">
                <a:solidFill>
                  <a:srgbClr val="0000FF"/>
                </a:solidFill>
              </a:rPr>
              <a:t>namespace</a:t>
            </a:r>
            <a:r>
              <a:rPr lang="en-US" sz="1800" dirty="0">
                <a:solidFill>
                  <a:srgbClr val="000000"/>
                </a:solidFill>
              </a:rPr>
              <a:t> </a:t>
            </a:r>
            <a:r>
              <a:rPr lang="en-US" sz="1800" dirty="0">
                <a:solidFill>
                  <a:srgbClr val="267F99"/>
                </a:solidFill>
              </a:rPr>
              <a:t>FunctionApp1</a:t>
            </a:r>
            <a:endParaRPr lang="en-US" sz="1800" dirty="0">
              <a:solidFill>
                <a:srgbClr val="000000"/>
              </a:solidFill>
            </a:endParaRPr>
          </a:p>
          <a:p>
            <a:r>
              <a:rPr lang="en-US" sz="1800" dirty="0">
                <a:solidFill>
                  <a:srgbClr val="000000"/>
                </a:solidFill>
              </a:rPr>
              <a:t>{</a:t>
            </a:r>
          </a:p>
          <a:p>
            <a:r>
              <a:rPr lang="en-US" sz="1800" dirty="0">
                <a:solidFill>
                  <a:srgbClr val="000000"/>
                </a:solidFill>
              </a:rPr>
              <a:t>    </a:t>
            </a:r>
            <a:r>
              <a:rPr lang="en-US" sz="1800" dirty="0">
                <a:solidFill>
                  <a:srgbClr val="0000FF"/>
                </a:solidFill>
              </a:rPr>
              <a:t>public</a:t>
            </a:r>
            <a:r>
              <a:rPr lang="en-US" sz="1800" dirty="0">
                <a:solidFill>
                  <a:srgbClr val="000000"/>
                </a:solidFill>
              </a:rPr>
              <a:t> </a:t>
            </a:r>
            <a:r>
              <a:rPr lang="en-US" sz="1800" dirty="0">
                <a:solidFill>
                  <a:srgbClr val="0000FF"/>
                </a:solidFill>
              </a:rPr>
              <a:t>static</a:t>
            </a:r>
            <a:r>
              <a:rPr lang="en-US" sz="1800" dirty="0">
                <a:solidFill>
                  <a:srgbClr val="000000"/>
                </a:solidFill>
              </a:rPr>
              <a:t> </a:t>
            </a:r>
            <a:r>
              <a:rPr lang="en-US" sz="1800" dirty="0">
                <a:solidFill>
                  <a:srgbClr val="0000FF"/>
                </a:solidFill>
              </a:rPr>
              <a:t>class</a:t>
            </a:r>
            <a:r>
              <a:rPr lang="en-US" sz="1800" dirty="0">
                <a:solidFill>
                  <a:srgbClr val="000000"/>
                </a:solidFill>
              </a:rPr>
              <a:t> </a:t>
            </a:r>
            <a:r>
              <a:rPr lang="en-US" sz="1800" dirty="0">
                <a:solidFill>
                  <a:srgbClr val="267F99"/>
                </a:solidFill>
              </a:rPr>
              <a:t>Function1</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err="1">
                <a:solidFill>
                  <a:srgbClr val="267F99"/>
                </a:solidFill>
              </a:rPr>
              <a:t>FunctionName</a:t>
            </a:r>
            <a:r>
              <a:rPr lang="en-US" sz="1800" dirty="0">
                <a:solidFill>
                  <a:srgbClr val="000000"/>
                </a:solidFill>
              </a:rPr>
              <a:t>(</a:t>
            </a:r>
            <a:r>
              <a:rPr lang="en-US" sz="1800" dirty="0">
                <a:solidFill>
                  <a:srgbClr val="A31515"/>
                </a:solidFill>
              </a:rPr>
              <a:t>"</a:t>
            </a:r>
            <a:r>
              <a:rPr lang="en-US" sz="1800" dirty="0" err="1">
                <a:solidFill>
                  <a:srgbClr val="A31515"/>
                </a:solidFill>
              </a:rPr>
              <a:t>QueueTriggerCSharp</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000FF"/>
                </a:solidFill>
              </a:rPr>
              <a:t>public</a:t>
            </a:r>
            <a:r>
              <a:rPr lang="en-US" sz="1800" dirty="0">
                <a:solidFill>
                  <a:srgbClr val="000000"/>
                </a:solidFill>
              </a:rPr>
              <a:t> </a:t>
            </a:r>
            <a:r>
              <a:rPr lang="en-US" sz="1800" dirty="0">
                <a:solidFill>
                  <a:srgbClr val="0000FF"/>
                </a:solidFill>
              </a:rPr>
              <a:t>static</a:t>
            </a:r>
            <a:r>
              <a:rPr lang="en-US" sz="1800" dirty="0">
                <a:solidFill>
                  <a:srgbClr val="000000"/>
                </a:solidFill>
              </a:rPr>
              <a:t> </a:t>
            </a:r>
            <a:r>
              <a:rPr lang="en-US" sz="1800" dirty="0">
                <a:solidFill>
                  <a:srgbClr val="0000FF"/>
                </a:solidFill>
              </a:rPr>
              <a:t>void</a:t>
            </a:r>
            <a:r>
              <a:rPr lang="en-US" sz="1800" dirty="0">
                <a:solidFill>
                  <a:srgbClr val="000000"/>
                </a:solidFill>
              </a:rPr>
              <a:t> </a:t>
            </a:r>
            <a:r>
              <a:rPr lang="en-US" sz="1800" dirty="0">
                <a:solidFill>
                  <a:srgbClr val="795E26"/>
                </a:solidFill>
              </a:rPr>
              <a:t>Run</a:t>
            </a:r>
            <a:r>
              <a:rPr lang="en-US" sz="1800" dirty="0">
                <a:solidFill>
                  <a:srgbClr val="000000"/>
                </a:solidFill>
              </a:rPr>
              <a:t>([</a:t>
            </a:r>
            <a:r>
              <a:rPr lang="en-US" sz="1800" dirty="0" err="1">
                <a:solidFill>
                  <a:srgbClr val="267F99"/>
                </a:solidFill>
              </a:rPr>
              <a:t>QueueTrigger</a:t>
            </a:r>
            <a:r>
              <a:rPr lang="en-US" sz="1800" dirty="0">
                <a:solidFill>
                  <a:srgbClr val="000000"/>
                </a:solidFill>
              </a:rPr>
              <a:t>(</a:t>
            </a:r>
            <a:r>
              <a:rPr lang="en-US" sz="1800" dirty="0">
                <a:solidFill>
                  <a:srgbClr val="A31515"/>
                </a:solidFill>
              </a:rPr>
              <a:t>"</a:t>
            </a:r>
            <a:r>
              <a:rPr lang="en-US" sz="1800" dirty="0" err="1">
                <a:solidFill>
                  <a:srgbClr val="A31515"/>
                </a:solidFill>
              </a:rPr>
              <a:t>myqueue</a:t>
            </a:r>
            <a:r>
              <a:rPr lang="en-US" sz="1800" dirty="0">
                <a:solidFill>
                  <a:srgbClr val="A31515"/>
                </a:solidFill>
              </a:rPr>
              <a:t>-items"</a:t>
            </a:r>
            <a:r>
              <a:rPr lang="en-US" sz="1800" dirty="0">
                <a:solidFill>
                  <a:srgbClr val="000000"/>
                </a:solidFill>
              </a:rPr>
              <a:t>, </a:t>
            </a:r>
            <a:r>
              <a:rPr lang="en-US" sz="1800" dirty="0">
                <a:solidFill>
                  <a:srgbClr val="001080"/>
                </a:solidFill>
              </a:rPr>
              <a:t>Connection</a:t>
            </a:r>
            <a:r>
              <a:rPr lang="en-US" sz="1800" dirty="0">
                <a:solidFill>
                  <a:srgbClr val="000000"/>
                </a:solidFill>
              </a:rPr>
              <a:t> = </a:t>
            </a:r>
            <a:r>
              <a:rPr lang="en-US" sz="1800" dirty="0">
                <a:solidFill>
                  <a:srgbClr val="A31515"/>
                </a:solidFill>
              </a:rPr>
              <a:t>"</a:t>
            </a:r>
            <a:r>
              <a:rPr lang="en-US" sz="1800" dirty="0" err="1">
                <a:solidFill>
                  <a:srgbClr val="A31515"/>
                </a:solidFill>
              </a:rPr>
              <a:t>QueueStorage</a:t>
            </a:r>
            <a:r>
              <a:rPr lang="en-US" sz="1800" dirty="0">
                <a:solidFill>
                  <a:srgbClr val="A31515"/>
                </a:solidFill>
              </a:rPr>
              <a:t>"</a:t>
            </a:r>
            <a:r>
              <a:rPr lang="en-US" sz="1800" dirty="0">
                <a:solidFill>
                  <a:srgbClr val="000000"/>
                </a:solidFill>
              </a:rPr>
              <a:t>)]</a:t>
            </a:r>
            <a:r>
              <a:rPr lang="en-US" sz="1800" dirty="0">
                <a:solidFill>
                  <a:srgbClr val="0000FF"/>
                </a:solidFill>
              </a:rPr>
              <a:t>string</a:t>
            </a:r>
            <a:r>
              <a:rPr lang="en-US" sz="1800" dirty="0">
                <a:solidFill>
                  <a:srgbClr val="000000"/>
                </a:solidFill>
              </a:rPr>
              <a:t> </a:t>
            </a:r>
            <a:r>
              <a:rPr lang="en-US" sz="1800" dirty="0" err="1">
                <a:solidFill>
                  <a:srgbClr val="001080"/>
                </a:solidFill>
              </a:rPr>
              <a:t>myQueueItem</a:t>
            </a:r>
            <a:r>
              <a:rPr lang="en-US" sz="1800" dirty="0">
                <a:solidFill>
                  <a:srgbClr val="000000"/>
                </a:solidFill>
              </a:rPr>
              <a:t>, </a:t>
            </a:r>
            <a:r>
              <a:rPr lang="en-US" sz="1800" dirty="0" err="1">
                <a:solidFill>
                  <a:srgbClr val="267F99"/>
                </a:solidFill>
              </a:rPr>
              <a:t>TraceWriter</a:t>
            </a:r>
            <a:r>
              <a:rPr lang="en-US" sz="1800" dirty="0">
                <a:solidFill>
                  <a:srgbClr val="000000"/>
                </a:solidFill>
              </a:rPr>
              <a:t> </a:t>
            </a:r>
            <a:r>
              <a:rPr lang="en-US" sz="1800" dirty="0">
                <a:solidFill>
                  <a:srgbClr val="001080"/>
                </a:solidFill>
              </a:rPr>
              <a:t>log</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err="1">
                <a:solidFill>
                  <a:srgbClr val="001080"/>
                </a:solidFill>
              </a:rPr>
              <a:t>log</a:t>
            </a:r>
            <a:r>
              <a:rPr lang="en-US" sz="1800" dirty="0" err="1">
                <a:solidFill>
                  <a:srgbClr val="000000"/>
                </a:solidFill>
              </a:rPr>
              <a:t>.</a:t>
            </a:r>
            <a:r>
              <a:rPr lang="en-US" sz="1800" dirty="0" err="1">
                <a:solidFill>
                  <a:srgbClr val="795E26"/>
                </a:solidFill>
              </a:rPr>
              <a:t>Info</a:t>
            </a:r>
            <a:r>
              <a:rPr lang="en-US" sz="1800" dirty="0">
                <a:solidFill>
                  <a:srgbClr val="000000"/>
                </a:solidFill>
              </a:rPr>
              <a:t>(</a:t>
            </a:r>
            <a:r>
              <a:rPr lang="en-US" sz="1800" dirty="0">
                <a:solidFill>
                  <a:srgbClr val="A31515"/>
                </a:solidFill>
              </a:rPr>
              <a:t>$"C# Queue trigger function processed: {</a:t>
            </a:r>
            <a:r>
              <a:rPr lang="en-US" sz="1800" dirty="0" err="1">
                <a:solidFill>
                  <a:srgbClr val="001080"/>
                </a:solidFill>
              </a:rPr>
              <a:t>myQueueItem</a:t>
            </a:r>
            <a:r>
              <a:rPr lang="en-US" sz="1800" dirty="0">
                <a:solidFill>
                  <a:srgbClr val="A31515"/>
                </a:solidFill>
              </a:rPr>
              <a:t>}"</a:t>
            </a:r>
            <a:r>
              <a:rPr lang="en-US" sz="1800" dirty="0">
                <a:solidFill>
                  <a:srgbClr val="000000"/>
                </a:solidFill>
              </a:rPr>
              <a:t>);</a:t>
            </a:r>
          </a:p>
          <a:p>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427155965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63C70-8950-4D8A-B4E9-8ADB61FB5FF2}"/>
              </a:ext>
            </a:extLst>
          </p:cNvPr>
          <p:cNvSpPr>
            <a:spLocks noGrp="1"/>
          </p:cNvSpPr>
          <p:nvPr>
            <p:ph type="title"/>
          </p:nvPr>
        </p:nvSpPr>
        <p:spPr/>
        <p:txBody>
          <a:bodyPr/>
          <a:lstStyle/>
          <a:p>
            <a:r>
              <a:rPr lang="en-US" dirty="0"/>
              <a:t>Bindings</a:t>
            </a:r>
          </a:p>
        </p:txBody>
      </p:sp>
      <p:sp>
        <p:nvSpPr>
          <p:cNvPr id="4" name="Text Placeholder 3">
            <a:extLst>
              <a:ext uri="{FF2B5EF4-FFF2-40B4-BE49-F238E27FC236}">
                <a16:creationId xmlns:a16="http://schemas.microsoft.com/office/drawing/2014/main" id="{104053DA-DEED-4570-AA55-B15FD87B5AC5}"/>
              </a:ext>
            </a:extLst>
          </p:cNvPr>
          <p:cNvSpPr>
            <a:spLocks noGrp="1"/>
          </p:cNvSpPr>
          <p:nvPr>
            <p:ph type="body" sz="quarter" idx="10"/>
          </p:nvPr>
        </p:nvSpPr>
        <p:spPr/>
        <p:txBody>
          <a:bodyPr/>
          <a:lstStyle/>
          <a:p>
            <a:r>
              <a:rPr lang="en-US" sz="1600" dirty="0">
                <a:solidFill>
                  <a:srgbClr val="000000"/>
                </a:solidFill>
              </a:rPr>
              <a:t>{</a:t>
            </a:r>
          </a:p>
          <a:p>
            <a:r>
              <a:rPr lang="en-US" sz="1600" dirty="0">
                <a:solidFill>
                  <a:srgbClr val="000000"/>
                </a:solidFill>
              </a:rPr>
              <a:t>    </a:t>
            </a:r>
            <a:r>
              <a:rPr lang="en-US" sz="1600" dirty="0">
                <a:solidFill>
                  <a:srgbClr val="0451A5"/>
                </a:solidFill>
              </a:rPr>
              <a:t>"bindings"</a:t>
            </a:r>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0451A5"/>
                </a:solidFill>
              </a:rPr>
              <a:t>"name"</a:t>
            </a:r>
            <a:r>
              <a:rPr lang="en-US" sz="1600" dirty="0">
                <a:solidFill>
                  <a:srgbClr val="000000"/>
                </a:solidFill>
              </a:rPr>
              <a:t>: </a:t>
            </a:r>
            <a:r>
              <a:rPr lang="en-US" sz="1600" dirty="0">
                <a:solidFill>
                  <a:srgbClr val="A31515"/>
                </a:solidFill>
              </a:rPr>
              <a:t>"order"</a:t>
            </a:r>
            <a:r>
              <a:rPr lang="en-US" sz="1600" dirty="0">
                <a:solidFill>
                  <a:srgbClr val="000000"/>
                </a:solidFill>
              </a:rPr>
              <a:t>,</a:t>
            </a:r>
          </a:p>
          <a:p>
            <a:r>
              <a:rPr lang="en-US" sz="1600" dirty="0">
                <a:solidFill>
                  <a:srgbClr val="000000"/>
                </a:solidFill>
              </a:rPr>
              <a:t>            </a:t>
            </a:r>
            <a:r>
              <a:rPr lang="en-US" sz="1600" dirty="0">
                <a:solidFill>
                  <a:srgbClr val="0451A5"/>
                </a:solidFill>
              </a:rPr>
              <a:t>"type"</a:t>
            </a:r>
            <a:r>
              <a:rPr lang="en-US" sz="1600" dirty="0">
                <a:solidFill>
                  <a:srgbClr val="000000"/>
                </a:solidFill>
              </a:rPr>
              <a:t>: </a:t>
            </a:r>
            <a:r>
              <a:rPr lang="en-US" sz="1600" dirty="0">
                <a:solidFill>
                  <a:srgbClr val="A31515"/>
                </a:solidFill>
              </a:rPr>
              <a:t>"</a:t>
            </a:r>
            <a:r>
              <a:rPr lang="en-US" sz="1600" dirty="0" err="1">
                <a:solidFill>
                  <a:srgbClr val="A31515"/>
                </a:solidFill>
              </a:rPr>
              <a:t>queueTrigger</a:t>
            </a:r>
            <a:r>
              <a:rPr lang="en-US" sz="1600" dirty="0">
                <a:solidFill>
                  <a:srgbClr val="A31515"/>
                </a:solidFill>
              </a:rPr>
              <a:t>"</a:t>
            </a:r>
            <a:r>
              <a:rPr lang="en-US" sz="1600" dirty="0">
                <a:solidFill>
                  <a:srgbClr val="000000"/>
                </a:solidFill>
              </a:rPr>
              <a:t>,</a:t>
            </a:r>
          </a:p>
          <a:p>
            <a:r>
              <a:rPr lang="en-US" sz="1600" dirty="0">
                <a:solidFill>
                  <a:srgbClr val="000000"/>
                </a:solidFill>
              </a:rPr>
              <a:t>            </a:t>
            </a:r>
            <a:r>
              <a:rPr lang="en-US" sz="1600" dirty="0">
                <a:solidFill>
                  <a:srgbClr val="0451A5"/>
                </a:solidFill>
              </a:rPr>
              <a:t>"direction"</a:t>
            </a:r>
            <a:r>
              <a:rPr lang="en-US" sz="1600" dirty="0">
                <a:solidFill>
                  <a:srgbClr val="000000"/>
                </a:solidFill>
              </a:rPr>
              <a:t>: </a:t>
            </a:r>
            <a:r>
              <a:rPr lang="en-US" sz="1600" dirty="0">
                <a:solidFill>
                  <a:srgbClr val="A31515"/>
                </a:solidFill>
              </a:rPr>
              <a:t>"in"</a:t>
            </a:r>
            <a:r>
              <a:rPr lang="en-US" sz="1600" dirty="0">
                <a:solidFill>
                  <a:srgbClr val="000000"/>
                </a:solidFill>
              </a:rPr>
              <a:t>,</a:t>
            </a:r>
          </a:p>
          <a:p>
            <a:r>
              <a:rPr lang="en-US" sz="1600" dirty="0">
                <a:solidFill>
                  <a:srgbClr val="000000"/>
                </a:solidFill>
              </a:rPr>
              <a:t>            </a:t>
            </a:r>
            <a:r>
              <a:rPr lang="en-US" sz="1600" dirty="0">
                <a:solidFill>
                  <a:srgbClr val="0451A5"/>
                </a:solidFill>
              </a:rPr>
              <a:t>"</a:t>
            </a:r>
            <a:r>
              <a:rPr lang="en-US" sz="1600" dirty="0" err="1">
                <a:solidFill>
                  <a:srgbClr val="0451A5"/>
                </a:solidFill>
              </a:rPr>
              <a:t>queueName</a:t>
            </a:r>
            <a:r>
              <a:rPr lang="en-US" sz="1600" dirty="0">
                <a:solidFill>
                  <a:srgbClr val="0451A5"/>
                </a:solidFill>
              </a:rPr>
              <a:t>"</a:t>
            </a:r>
            <a:r>
              <a:rPr lang="en-US" sz="1600" dirty="0">
                <a:solidFill>
                  <a:srgbClr val="000000"/>
                </a:solidFill>
              </a:rPr>
              <a:t>: </a:t>
            </a:r>
            <a:r>
              <a:rPr lang="en-US" sz="1600" dirty="0">
                <a:solidFill>
                  <a:srgbClr val="A31515"/>
                </a:solidFill>
              </a:rPr>
              <a:t>"</a:t>
            </a:r>
            <a:r>
              <a:rPr lang="en-US" sz="1600" dirty="0" err="1">
                <a:solidFill>
                  <a:srgbClr val="A31515"/>
                </a:solidFill>
              </a:rPr>
              <a:t>myqueue</a:t>
            </a:r>
            <a:r>
              <a:rPr lang="en-US" sz="1600" dirty="0">
                <a:solidFill>
                  <a:srgbClr val="A31515"/>
                </a:solidFill>
              </a:rPr>
              <a:t>-items"</a:t>
            </a:r>
            <a:r>
              <a:rPr lang="en-US" sz="1600" dirty="0">
                <a:solidFill>
                  <a:srgbClr val="000000"/>
                </a:solidFill>
              </a:rPr>
              <a:t>,</a:t>
            </a:r>
          </a:p>
          <a:p>
            <a:r>
              <a:rPr lang="en-US" sz="1600" dirty="0">
                <a:solidFill>
                  <a:srgbClr val="000000"/>
                </a:solidFill>
              </a:rPr>
              <a:t>            </a:t>
            </a:r>
            <a:r>
              <a:rPr lang="en-US" sz="1600" dirty="0">
                <a:solidFill>
                  <a:srgbClr val="0451A5"/>
                </a:solidFill>
              </a:rPr>
              <a:t>"connection"</a:t>
            </a:r>
            <a:r>
              <a:rPr lang="en-US" sz="1600" dirty="0">
                <a:solidFill>
                  <a:srgbClr val="000000"/>
                </a:solidFill>
              </a:rPr>
              <a:t>: </a:t>
            </a:r>
            <a:r>
              <a:rPr lang="en-US" sz="1600" dirty="0">
                <a:solidFill>
                  <a:srgbClr val="A31515"/>
                </a:solidFill>
              </a:rPr>
              <a:t>"MY_STORAGE_ACCT_APP_SETTING"</a:t>
            </a:r>
            <a:endParaRPr lang="en-US" sz="1600" dirty="0">
              <a:solidFill>
                <a:srgbClr val="000000"/>
              </a:solidFill>
            </a:endParaRPr>
          </a:p>
          <a:p>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0451A5"/>
                </a:solidFill>
              </a:rPr>
              <a:t>"name"</a:t>
            </a:r>
            <a:r>
              <a:rPr lang="en-US" sz="1600" dirty="0">
                <a:solidFill>
                  <a:srgbClr val="000000"/>
                </a:solidFill>
              </a:rPr>
              <a:t>: </a:t>
            </a:r>
            <a:r>
              <a:rPr lang="en-US" sz="1600" dirty="0">
                <a:solidFill>
                  <a:srgbClr val="A31515"/>
                </a:solidFill>
              </a:rPr>
              <a:t>"$return"</a:t>
            </a:r>
            <a:r>
              <a:rPr lang="en-US" sz="1600" dirty="0">
                <a:solidFill>
                  <a:srgbClr val="000000"/>
                </a:solidFill>
              </a:rPr>
              <a:t>,</a:t>
            </a:r>
          </a:p>
          <a:p>
            <a:r>
              <a:rPr lang="en-US" sz="1600" dirty="0">
                <a:solidFill>
                  <a:srgbClr val="000000"/>
                </a:solidFill>
              </a:rPr>
              <a:t>            </a:t>
            </a:r>
            <a:r>
              <a:rPr lang="en-US" sz="1600" dirty="0">
                <a:solidFill>
                  <a:srgbClr val="0451A5"/>
                </a:solidFill>
              </a:rPr>
              <a:t>"type"</a:t>
            </a:r>
            <a:r>
              <a:rPr lang="en-US" sz="1600" dirty="0">
                <a:solidFill>
                  <a:srgbClr val="000000"/>
                </a:solidFill>
              </a:rPr>
              <a:t>: </a:t>
            </a:r>
            <a:r>
              <a:rPr lang="en-US" sz="1600" dirty="0">
                <a:solidFill>
                  <a:srgbClr val="A31515"/>
                </a:solidFill>
              </a:rPr>
              <a:t>"table"</a:t>
            </a:r>
            <a:r>
              <a:rPr lang="en-US" sz="1600" dirty="0">
                <a:solidFill>
                  <a:srgbClr val="000000"/>
                </a:solidFill>
              </a:rPr>
              <a:t>,</a:t>
            </a:r>
          </a:p>
          <a:p>
            <a:r>
              <a:rPr lang="en-US" sz="1600" dirty="0">
                <a:solidFill>
                  <a:srgbClr val="000000"/>
                </a:solidFill>
              </a:rPr>
              <a:t>            </a:t>
            </a:r>
            <a:r>
              <a:rPr lang="en-US" sz="1600" dirty="0">
                <a:solidFill>
                  <a:srgbClr val="0451A5"/>
                </a:solidFill>
              </a:rPr>
              <a:t>"direction"</a:t>
            </a:r>
            <a:r>
              <a:rPr lang="en-US" sz="1600" dirty="0">
                <a:solidFill>
                  <a:srgbClr val="000000"/>
                </a:solidFill>
              </a:rPr>
              <a:t>: </a:t>
            </a:r>
            <a:r>
              <a:rPr lang="en-US" sz="1600" dirty="0">
                <a:solidFill>
                  <a:srgbClr val="A31515"/>
                </a:solidFill>
              </a:rPr>
              <a:t>"out"</a:t>
            </a:r>
            <a:r>
              <a:rPr lang="en-US" sz="1600" dirty="0">
                <a:solidFill>
                  <a:srgbClr val="000000"/>
                </a:solidFill>
              </a:rPr>
              <a:t>,</a:t>
            </a:r>
          </a:p>
          <a:p>
            <a:r>
              <a:rPr lang="en-US" sz="1600" dirty="0">
                <a:solidFill>
                  <a:srgbClr val="000000"/>
                </a:solidFill>
              </a:rPr>
              <a:t>            </a:t>
            </a:r>
            <a:r>
              <a:rPr lang="en-US" sz="1600" dirty="0">
                <a:solidFill>
                  <a:srgbClr val="0451A5"/>
                </a:solidFill>
              </a:rPr>
              <a:t>"</a:t>
            </a:r>
            <a:r>
              <a:rPr lang="en-US" sz="1600" dirty="0" err="1">
                <a:solidFill>
                  <a:srgbClr val="0451A5"/>
                </a:solidFill>
              </a:rPr>
              <a:t>tableName</a:t>
            </a:r>
            <a:r>
              <a:rPr lang="en-US" sz="1600" dirty="0">
                <a:solidFill>
                  <a:srgbClr val="0451A5"/>
                </a:solidFill>
              </a:rPr>
              <a:t>"</a:t>
            </a:r>
            <a:r>
              <a:rPr lang="en-US" sz="1600" dirty="0">
                <a:solidFill>
                  <a:srgbClr val="000000"/>
                </a:solidFill>
              </a:rPr>
              <a:t>: </a:t>
            </a:r>
            <a:r>
              <a:rPr lang="en-US" sz="1600" dirty="0">
                <a:solidFill>
                  <a:srgbClr val="A31515"/>
                </a:solidFill>
              </a:rPr>
              <a:t>"</a:t>
            </a:r>
            <a:r>
              <a:rPr lang="en-US" sz="1600" dirty="0" err="1">
                <a:solidFill>
                  <a:srgbClr val="A31515"/>
                </a:solidFill>
              </a:rPr>
              <a:t>outTable</a:t>
            </a:r>
            <a:r>
              <a:rPr lang="en-US" sz="1600" dirty="0">
                <a:solidFill>
                  <a:srgbClr val="A31515"/>
                </a:solidFill>
              </a:rPr>
              <a:t>"</a:t>
            </a:r>
            <a:r>
              <a:rPr lang="en-US" sz="1600" dirty="0">
                <a:solidFill>
                  <a:srgbClr val="000000"/>
                </a:solidFill>
              </a:rPr>
              <a:t>,</a:t>
            </a:r>
          </a:p>
          <a:p>
            <a:r>
              <a:rPr lang="en-US" sz="1600" dirty="0">
                <a:solidFill>
                  <a:srgbClr val="000000"/>
                </a:solidFill>
              </a:rPr>
              <a:t>            </a:t>
            </a:r>
            <a:r>
              <a:rPr lang="en-US" sz="1600" dirty="0">
                <a:solidFill>
                  <a:srgbClr val="0451A5"/>
                </a:solidFill>
              </a:rPr>
              <a:t>"connection"</a:t>
            </a:r>
            <a:r>
              <a:rPr lang="en-US" sz="1600" dirty="0">
                <a:solidFill>
                  <a:srgbClr val="000000"/>
                </a:solidFill>
              </a:rPr>
              <a:t>: </a:t>
            </a:r>
            <a:r>
              <a:rPr lang="en-US" sz="1600" dirty="0">
                <a:solidFill>
                  <a:srgbClr val="A31515"/>
                </a:solidFill>
              </a:rPr>
              <a:t>"MY_TABLE_STORAGE_ACCT_APP_SETTING"</a:t>
            </a:r>
            <a:endParaRPr lang="en-US" sz="1600" dirty="0">
              <a:solidFill>
                <a:srgbClr val="000000"/>
              </a:solidFill>
            </a:endParaRPr>
          </a:p>
          <a:p>
            <a:r>
              <a:rPr lang="en-US" sz="1600" dirty="0">
                <a:solidFill>
                  <a:srgbClr val="000000"/>
                </a:solidFill>
              </a:rPr>
              <a:t>        }</a:t>
            </a:r>
          </a:p>
          <a:p>
            <a:r>
              <a:rPr lang="en-US" sz="1600" dirty="0">
                <a:solidFill>
                  <a:srgbClr val="000000"/>
                </a:solidFill>
              </a:rPr>
              <a:t>    ]</a:t>
            </a:r>
          </a:p>
          <a:p>
            <a:r>
              <a:rPr lang="en-US" sz="1600" dirty="0">
                <a:solidFill>
                  <a:srgbClr val="000000"/>
                </a:solidFill>
              </a:rPr>
              <a:t>}</a:t>
            </a:r>
          </a:p>
        </p:txBody>
      </p:sp>
    </p:spTree>
    <p:extLst>
      <p:ext uri="{BB962C8B-B14F-4D97-AF65-F5344CB8AC3E}">
        <p14:creationId xmlns:p14="http://schemas.microsoft.com/office/powerpoint/2010/main" val="139873672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63C70-8950-4D8A-B4E9-8ADB61FB5FF2}"/>
              </a:ext>
            </a:extLst>
          </p:cNvPr>
          <p:cNvSpPr>
            <a:spLocks noGrp="1"/>
          </p:cNvSpPr>
          <p:nvPr>
            <p:ph type="title"/>
          </p:nvPr>
        </p:nvSpPr>
        <p:spPr/>
        <p:txBody>
          <a:bodyPr/>
          <a:lstStyle/>
          <a:p>
            <a:r>
              <a:rPr lang="en-US" dirty="0"/>
              <a:t>Binding-based code</a:t>
            </a:r>
          </a:p>
        </p:txBody>
      </p:sp>
      <p:sp>
        <p:nvSpPr>
          <p:cNvPr id="4" name="Text Placeholder 3">
            <a:extLst>
              <a:ext uri="{FF2B5EF4-FFF2-40B4-BE49-F238E27FC236}">
                <a16:creationId xmlns:a16="http://schemas.microsoft.com/office/drawing/2014/main" id="{104053DA-DEED-4570-AA55-B15FD87B5AC5}"/>
              </a:ext>
            </a:extLst>
          </p:cNvPr>
          <p:cNvSpPr>
            <a:spLocks noGrp="1"/>
          </p:cNvSpPr>
          <p:nvPr>
            <p:ph type="body" sz="quarter" idx="10"/>
          </p:nvPr>
        </p:nvSpPr>
        <p:spPr/>
        <p:txBody>
          <a:bodyPr/>
          <a:lstStyle/>
          <a:p>
            <a:r>
              <a:rPr lang="en-US" sz="1800" dirty="0">
                <a:solidFill>
                  <a:srgbClr val="0000FF"/>
                </a:solidFill>
              </a:rPr>
              <a:t>#r </a:t>
            </a:r>
            <a:r>
              <a:rPr lang="en-US" sz="1800" dirty="0">
                <a:solidFill>
                  <a:srgbClr val="A31515"/>
                </a:solidFill>
              </a:rPr>
              <a:t>"</a:t>
            </a:r>
            <a:r>
              <a:rPr lang="en-US" sz="1800" dirty="0" err="1">
                <a:solidFill>
                  <a:srgbClr val="A31515"/>
                </a:solidFill>
              </a:rPr>
              <a:t>Newtonsoft.Json</a:t>
            </a:r>
            <a:r>
              <a:rPr lang="en-US" sz="1800" dirty="0">
                <a:solidFill>
                  <a:srgbClr val="A31515"/>
                </a:solidFill>
              </a:rPr>
              <a:t>"</a:t>
            </a:r>
            <a:endParaRPr lang="en-US" sz="1800" dirty="0">
              <a:solidFill>
                <a:srgbClr val="000000"/>
              </a:solidFill>
            </a:endParaRPr>
          </a:p>
          <a:p>
            <a:br>
              <a:rPr lang="en-US" sz="1800" dirty="0">
                <a:solidFill>
                  <a:srgbClr val="000000"/>
                </a:solidFill>
              </a:rPr>
            </a:br>
            <a:r>
              <a:rPr lang="en-US" sz="1800" dirty="0">
                <a:solidFill>
                  <a:srgbClr val="AF00DB"/>
                </a:solidFill>
              </a:rPr>
              <a:t>using</a:t>
            </a:r>
            <a:r>
              <a:rPr lang="en-US" sz="1800" dirty="0">
                <a:solidFill>
                  <a:srgbClr val="000000"/>
                </a:solidFill>
              </a:rPr>
              <a:t> </a:t>
            </a:r>
            <a:r>
              <a:rPr lang="en-US" sz="1800" dirty="0" err="1">
                <a:solidFill>
                  <a:srgbClr val="267F99"/>
                </a:solidFill>
              </a:rPr>
              <a:t>Microsoft</a:t>
            </a:r>
            <a:r>
              <a:rPr lang="en-US" sz="1800" dirty="0" err="1">
                <a:solidFill>
                  <a:srgbClr val="000000"/>
                </a:solidFill>
              </a:rPr>
              <a:t>.</a:t>
            </a:r>
            <a:r>
              <a:rPr lang="en-US" sz="1800" dirty="0" err="1">
                <a:solidFill>
                  <a:srgbClr val="267F99"/>
                </a:solidFill>
              </a:rPr>
              <a:t>Extensions</a:t>
            </a:r>
            <a:r>
              <a:rPr lang="en-US" sz="1800" dirty="0" err="1">
                <a:solidFill>
                  <a:srgbClr val="000000"/>
                </a:solidFill>
              </a:rPr>
              <a:t>.</a:t>
            </a:r>
            <a:r>
              <a:rPr lang="en-US" sz="1800" dirty="0" err="1">
                <a:solidFill>
                  <a:srgbClr val="267F99"/>
                </a:solidFill>
              </a:rPr>
              <a:t>Logging</a:t>
            </a:r>
            <a:r>
              <a:rPr lang="en-US" sz="1800" dirty="0">
                <a:solidFill>
                  <a:srgbClr val="000000"/>
                </a:solidFill>
              </a:rPr>
              <a:t>;</a:t>
            </a:r>
          </a:p>
          <a:p>
            <a:r>
              <a:rPr lang="en-US" sz="1800" dirty="0">
                <a:solidFill>
                  <a:srgbClr val="AF00DB"/>
                </a:solidFill>
              </a:rPr>
              <a:t>using</a:t>
            </a:r>
            <a:r>
              <a:rPr lang="en-US" sz="1800" dirty="0">
                <a:solidFill>
                  <a:srgbClr val="000000"/>
                </a:solidFill>
              </a:rPr>
              <a:t> </a:t>
            </a:r>
            <a:r>
              <a:rPr lang="en-US" sz="1800" dirty="0" err="1">
                <a:solidFill>
                  <a:srgbClr val="267F99"/>
                </a:solidFill>
              </a:rPr>
              <a:t>Newtonsoft</a:t>
            </a:r>
            <a:r>
              <a:rPr lang="en-US" sz="1800" dirty="0" err="1">
                <a:solidFill>
                  <a:srgbClr val="000000"/>
                </a:solidFill>
              </a:rPr>
              <a:t>.</a:t>
            </a:r>
            <a:r>
              <a:rPr lang="en-US" sz="1800" dirty="0" err="1">
                <a:solidFill>
                  <a:srgbClr val="267F99"/>
                </a:solidFill>
              </a:rPr>
              <a:t>Json</a:t>
            </a:r>
            <a:r>
              <a:rPr lang="en-US" sz="1800" dirty="0" err="1">
                <a:solidFill>
                  <a:srgbClr val="000000"/>
                </a:solidFill>
              </a:rPr>
              <a:t>.</a:t>
            </a:r>
            <a:r>
              <a:rPr lang="en-US" sz="1800" dirty="0" err="1">
                <a:solidFill>
                  <a:srgbClr val="267F99"/>
                </a:solidFill>
              </a:rPr>
              <a:t>Linq</a:t>
            </a:r>
            <a:r>
              <a:rPr lang="en-US" sz="1800" dirty="0">
                <a:solidFill>
                  <a:srgbClr val="000000"/>
                </a:solidFill>
              </a:rPr>
              <a:t>;</a:t>
            </a:r>
          </a:p>
          <a:p>
            <a:br>
              <a:rPr lang="en-US" sz="1800" dirty="0">
                <a:solidFill>
                  <a:srgbClr val="000000"/>
                </a:solidFill>
              </a:rPr>
            </a:br>
            <a:r>
              <a:rPr lang="en-US" sz="1800" dirty="0">
                <a:solidFill>
                  <a:srgbClr val="0000FF"/>
                </a:solidFill>
              </a:rPr>
              <a:t>public</a:t>
            </a:r>
            <a:r>
              <a:rPr lang="en-US" sz="1800" dirty="0">
                <a:solidFill>
                  <a:srgbClr val="000000"/>
                </a:solidFill>
              </a:rPr>
              <a:t> </a:t>
            </a:r>
            <a:r>
              <a:rPr lang="en-US" sz="1800" dirty="0">
                <a:solidFill>
                  <a:srgbClr val="0000FF"/>
                </a:solidFill>
              </a:rPr>
              <a:t>static</a:t>
            </a:r>
            <a:r>
              <a:rPr lang="en-US" sz="1800" dirty="0">
                <a:solidFill>
                  <a:srgbClr val="000000"/>
                </a:solidFill>
              </a:rPr>
              <a:t> </a:t>
            </a:r>
            <a:r>
              <a:rPr lang="en-US" sz="1800" dirty="0">
                <a:solidFill>
                  <a:srgbClr val="267F99"/>
                </a:solidFill>
              </a:rPr>
              <a:t>Person</a:t>
            </a:r>
            <a:r>
              <a:rPr lang="en-US" sz="1800" dirty="0">
                <a:solidFill>
                  <a:srgbClr val="000000"/>
                </a:solidFill>
              </a:rPr>
              <a:t> </a:t>
            </a:r>
            <a:r>
              <a:rPr lang="en-US" sz="1800" dirty="0">
                <a:solidFill>
                  <a:srgbClr val="795E26"/>
                </a:solidFill>
              </a:rPr>
              <a:t>Run</a:t>
            </a:r>
            <a:r>
              <a:rPr lang="en-US" sz="1800" dirty="0">
                <a:solidFill>
                  <a:srgbClr val="000000"/>
                </a:solidFill>
              </a:rPr>
              <a:t>(</a:t>
            </a:r>
            <a:r>
              <a:rPr lang="en-US" sz="1800" dirty="0" err="1">
                <a:solidFill>
                  <a:srgbClr val="267F99"/>
                </a:solidFill>
              </a:rPr>
              <a:t>JObject</a:t>
            </a:r>
            <a:r>
              <a:rPr lang="en-US" sz="1800" dirty="0">
                <a:solidFill>
                  <a:srgbClr val="000000"/>
                </a:solidFill>
              </a:rPr>
              <a:t> </a:t>
            </a:r>
            <a:r>
              <a:rPr lang="en-US" sz="1800" dirty="0">
                <a:solidFill>
                  <a:srgbClr val="001080"/>
                </a:solidFill>
              </a:rPr>
              <a:t>order</a:t>
            </a:r>
            <a:r>
              <a:rPr lang="en-US" sz="1800" dirty="0">
                <a:solidFill>
                  <a:srgbClr val="000000"/>
                </a:solidFill>
              </a:rPr>
              <a:t>, </a:t>
            </a:r>
            <a:r>
              <a:rPr lang="en-US" sz="1800" dirty="0" err="1">
                <a:solidFill>
                  <a:srgbClr val="267F99"/>
                </a:solidFill>
              </a:rPr>
              <a:t>ILogger</a:t>
            </a:r>
            <a:r>
              <a:rPr lang="en-US" sz="1800" dirty="0">
                <a:solidFill>
                  <a:srgbClr val="000000"/>
                </a:solidFill>
              </a:rPr>
              <a:t> </a:t>
            </a:r>
            <a:r>
              <a:rPr lang="en-US" sz="1800" dirty="0">
                <a:solidFill>
                  <a:srgbClr val="001080"/>
                </a:solidFill>
              </a:rPr>
              <a:t>log</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AF00DB"/>
                </a:solidFill>
              </a:rPr>
              <a:t>return</a:t>
            </a:r>
            <a:r>
              <a:rPr lang="en-US" sz="1800" dirty="0">
                <a:solidFill>
                  <a:srgbClr val="000000"/>
                </a:solidFill>
              </a:rPr>
              <a:t> </a:t>
            </a:r>
            <a:r>
              <a:rPr lang="en-US" sz="1800" dirty="0">
                <a:solidFill>
                  <a:srgbClr val="0000FF"/>
                </a:solidFill>
              </a:rPr>
              <a:t>new</a:t>
            </a:r>
            <a:r>
              <a:rPr lang="en-US" sz="1800" dirty="0">
                <a:solidFill>
                  <a:srgbClr val="000000"/>
                </a:solidFill>
              </a:rPr>
              <a:t> </a:t>
            </a:r>
            <a:r>
              <a:rPr lang="en-US" sz="1800" dirty="0">
                <a:solidFill>
                  <a:srgbClr val="267F99"/>
                </a:solidFill>
              </a:rPr>
              <a:t>Person</a:t>
            </a:r>
            <a:r>
              <a:rPr lang="en-US" sz="1800" dirty="0">
                <a:solidFill>
                  <a:srgbClr val="000000"/>
                </a:solidFill>
              </a:rPr>
              <a:t>() { </a:t>
            </a:r>
          </a:p>
          <a:p>
            <a:r>
              <a:rPr lang="en-US" sz="1800" dirty="0">
                <a:solidFill>
                  <a:srgbClr val="000000"/>
                </a:solidFill>
              </a:rPr>
              <a:t>        </a:t>
            </a:r>
            <a:r>
              <a:rPr lang="en-US" sz="1800" dirty="0" err="1">
                <a:solidFill>
                  <a:srgbClr val="001080"/>
                </a:solidFill>
              </a:rPr>
              <a:t>PartitionKey</a:t>
            </a:r>
            <a:r>
              <a:rPr lang="en-US" sz="1800" dirty="0">
                <a:solidFill>
                  <a:srgbClr val="000000"/>
                </a:solidFill>
              </a:rPr>
              <a:t> = </a:t>
            </a:r>
            <a:r>
              <a:rPr lang="en-US" sz="1800" dirty="0">
                <a:solidFill>
                  <a:srgbClr val="A31515"/>
                </a:solidFill>
              </a:rPr>
              <a:t>"Orders"</a:t>
            </a:r>
            <a:r>
              <a:rPr lang="en-US" sz="1800" dirty="0">
                <a:solidFill>
                  <a:srgbClr val="000000"/>
                </a:solidFill>
              </a:rPr>
              <a:t>, </a:t>
            </a:r>
          </a:p>
          <a:p>
            <a:r>
              <a:rPr lang="en-US" sz="1800" dirty="0">
                <a:solidFill>
                  <a:srgbClr val="000000"/>
                </a:solidFill>
              </a:rPr>
              <a:t>        </a:t>
            </a:r>
            <a:r>
              <a:rPr lang="en-US" sz="1800" dirty="0" err="1">
                <a:solidFill>
                  <a:srgbClr val="001080"/>
                </a:solidFill>
              </a:rPr>
              <a:t>RowKey</a:t>
            </a:r>
            <a:r>
              <a:rPr lang="en-US" sz="1800" dirty="0">
                <a:solidFill>
                  <a:srgbClr val="000000"/>
                </a:solidFill>
              </a:rPr>
              <a:t> = </a:t>
            </a:r>
            <a:r>
              <a:rPr lang="en-US" sz="1800" dirty="0" err="1">
                <a:solidFill>
                  <a:srgbClr val="001080"/>
                </a:solidFill>
              </a:rPr>
              <a:t>Guid</a:t>
            </a:r>
            <a:r>
              <a:rPr lang="en-US" sz="1800" dirty="0" err="1">
                <a:solidFill>
                  <a:srgbClr val="000000"/>
                </a:solidFill>
              </a:rPr>
              <a:t>.</a:t>
            </a:r>
            <a:r>
              <a:rPr lang="en-US" sz="1800" dirty="0" err="1">
                <a:solidFill>
                  <a:srgbClr val="795E26"/>
                </a:solidFill>
              </a:rPr>
              <a:t>NewGuid</a:t>
            </a:r>
            <a:r>
              <a:rPr lang="en-US" sz="1800" dirty="0">
                <a:solidFill>
                  <a:srgbClr val="000000"/>
                </a:solidFill>
              </a:rPr>
              <a:t>().</a:t>
            </a:r>
            <a:r>
              <a:rPr lang="en-US" sz="1800" dirty="0" err="1">
                <a:solidFill>
                  <a:srgbClr val="795E26"/>
                </a:solidFill>
              </a:rPr>
              <a:t>ToString</a:t>
            </a:r>
            <a:r>
              <a:rPr lang="en-US" sz="1800" dirty="0">
                <a:solidFill>
                  <a:srgbClr val="000000"/>
                </a:solidFill>
              </a:rPr>
              <a:t>(), </a:t>
            </a:r>
          </a:p>
          <a:p>
            <a:r>
              <a:rPr lang="en-US" sz="1800" dirty="0">
                <a:solidFill>
                  <a:srgbClr val="000000"/>
                </a:solidFill>
              </a:rPr>
              <a:t>        </a:t>
            </a:r>
            <a:r>
              <a:rPr lang="en-US" sz="1800" dirty="0">
                <a:solidFill>
                  <a:srgbClr val="001080"/>
                </a:solidFill>
              </a:rPr>
              <a:t>Name</a:t>
            </a:r>
            <a:r>
              <a:rPr lang="en-US" sz="1800" dirty="0">
                <a:solidFill>
                  <a:srgbClr val="000000"/>
                </a:solidFill>
              </a:rPr>
              <a:t> = </a:t>
            </a:r>
            <a:r>
              <a:rPr lang="en-US" sz="1800" dirty="0">
                <a:solidFill>
                  <a:srgbClr val="001080"/>
                </a:solidFill>
              </a:rPr>
              <a:t>order</a:t>
            </a:r>
            <a:r>
              <a:rPr lang="en-US" sz="1800" dirty="0">
                <a:solidFill>
                  <a:srgbClr val="000000"/>
                </a:solidFill>
              </a:rPr>
              <a:t>[</a:t>
            </a:r>
            <a:r>
              <a:rPr lang="en-US" sz="1800" dirty="0">
                <a:solidFill>
                  <a:srgbClr val="A31515"/>
                </a:solidFill>
              </a:rPr>
              <a:t>"Name"</a:t>
            </a:r>
            <a:r>
              <a:rPr lang="en-US" sz="1800" dirty="0">
                <a:solidFill>
                  <a:srgbClr val="000000"/>
                </a:solidFill>
              </a:rPr>
              <a:t>].</a:t>
            </a:r>
            <a:r>
              <a:rPr lang="en-US" sz="1800" dirty="0" err="1">
                <a:solidFill>
                  <a:srgbClr val="795E26"/>
                </a:solidFill>
              </a:rPr>
              <a:t>ToString</a:t>
            </a:r>
            <a:r>
              <a:rPr lang="en-US" sz="1800" dirty="0">
                <a:solidFill>
                  <a:srgbClr val="000000"/>
                </a:solidFill>
              </a:rPr>
              <a:t>(),</a:t>
            </a:r>
          </a:p>
          <a:p>
            <a:r>
              <a:rPr lang="en-US" sz="1800" dirty="0">
                <a:solidFill>
                  <a:srgbClr val="000000"/>
                </a:solidFill>
              </a:rPr>
              <a:t>        </a:t>
            </a:r>
            <a:r>
              <a:rPr lang="en-US" sz="1800" dirty="0" err="1">
                <a:solidFill>
                  <a:srgbClr val="001080"/>
                </a:solidFill>
              </a:rPr>
              <a:t>MobileNumber</a:t>
            </a:r>
            <a:r>
              <a:rPr lang="en-US" sz="1800" dirty="0">
                <a:solidFill>
                  <a:srgbClr val="000000"/>
                </a:solidFill>
              </a:rPr>
              <a:t> = </a:t>
            </a:r>
            <a:r>
              <a:rPr lang="en-US" sz="1800" dirty="0">
                <a:solidFill>
                  <a:srgbClr val="001080"/>
                </a:solidFill>
              </a:rPr>
              <a:t>order</a:t>
            </a:r>
            <a:r>
              <a:rPr lang="en-US" sz="1800" dirty="0">
                <a:solidFill>
                  <a:srgbClr val="000000"/>
                </a:solidFill>
              </a:rPr>
              <a:t>[</a:t>
            </a:r>
            <a:r>
              <a:rPr lang="en-US" sz="1800" dirty="0">
                <a:solidFill>
                  <a:srgbClr val="A31515"/>
                </a:solidFill>
              </a:rPr>
              <a:t>"</a:t>
            </a:r>
            <a:r>
              <a:rPr lang="en-US" sz="1800" dirty="0" err="1">
                <a:solidFill>
                  <a:srgbClr val="A31515"/>
                </a:solidFill>
              </a:rPr>
              <a:t>MobileNumber</a:t>
            </a:r>
            <a:r>
              <a:rPr lang="en-US" sz="1800" dirty="0">
                <a:solidFill>
                  <a:srgbClr val="A31515"/>
                </a:solidFill>
              </a:rPr>
              <a:t>"</a:t>
            </a:r>
            <a:r>
              <a:rPr lang="en-US" sz="1800" dirty="0">
                <a:solidFill>
                  <a:srgbClr val="000000"/>
                </a:solidFill>
              </a:rPr>
              <a:t>].</a:t>
            </a:r>
            <a:r>
              <a:rPr lang="en-US" sz="1800" dirty="0" err="1">
                <a:solidFill>
                  <a:srgbClr val="795E26"/>
                </a:solidFill>
              </a:rPr>
              <a:t>ToString</a:t>
            </a:r>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359652640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EC1DD-8DCA-4C24-9F41-2E99B0F09240}"/>
              </a:ext>
            </a:extLst>
          </p:cNvPr>
          <p:cNvSpPr>
            <a:spLocks noGrp="1"/>
          </p:cNvSpPr>
          <p:nvPr>
            <p:ph type="title"/>
          </p:nvPr>
        </p:nvSpPr>
        <p:spPr>
          <a:xfrm>
            <a:off x="585216" y="3033223"/>
            <a:ext cx="9144000" cy="498598"/>
          </a:xfrm>
        </p:spPr>
        <p:txBody>
          <a:bodyPr/>
          <a:lstStyle/>
          <a:p>
            <a:r>
              <a:rPr lang="en-US" dirty="0"/>
              <a:t>Demo: Creating an Azure Functions project</a:t>
            </a:r>
          </a:p>
        </p:txBody>
      </p:sp>
      <p:sp>
        <p:nvSpPr>
          <p:cNvPr id="3" name="Text Placeholder 2">
            <a:extLst>
              <a:ext uri="{FF2B5EF4-FFF2-40B4-BE49-F238E27FC236}">
                <a16:creationId xmlns:a16="http://schemas.microsoft.com/office/drawing/2014/main" id="{B07C42B5-4FFE-4983-8B0C-3DE1CF52C2C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761744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BAC1-2891-421D-AFD8-329AD66A1203}"/>
              </a:ext>
            </a:extLst>
          </p:cNvPr>
          <p:cNvSpPr>
            <a:spLocks noGrp="1"/>
          </p:cNvSpPr>
          <p:nvPr>
            <p:ph type="title"/>
          </p:nvPr>
        </p:nvSpPr>
        <p:spPr/>
        <p:txBody>
          <a:bodyPr/>
          <a:lstStyle/>
          <a:p>
            <a:r>
              <a:rPr lang="en-US" dirty="0"/>
              <a:t>Function App settings</a:t>
            </a:r>
          </a:p>
        </p:txBody>
      </p:sp>
      <p:grpSp>
        <p:nvGrpSpPr>
          <p:cNvPr id="9" name="Group 8" descr="Configuring application settings using the Publish window in Visual Studio. The &quot;Manage Application Settings&quot; link is highlighted. Opening from the link, the Application Settings popup window of is shown.">
            <a:extLst>
              <a:ext uri="{FF2B5EF4-FFF2-40B4-BE49-F238E27FC236}">
                <a16:creationId xmlns:a16="http://schemas.microsoft.com/office/drawing/2014/main" id="{D6F70E27-1910-4FD9-BC4E-0C5F47B19C98}"/>
              </a:ext>
            </a:extLst>
          </p:cNvPr>
          <p:cNvGrpSpPr/>
          <p:nvPr/>
        </p:nvGrpSpPr>
        <p:grpSpPr>
          <a:xfrm>
            <a:off x="1355341" y="909279"/>
            <a:ext cx="9481318" cy="5210487"/>
            <a:chOff x="1355341" y="495393"/>
            <a:chExt cx="9481318" cy="5210487"/>
          </a:xfrm>
        </p:grpSpPr>
        <p:pic>
          <p:nvPicPr>
            <p:cNvPr id="5" name="Picture 4" descr="A screenshot of a cell phone&#10;&#10;Description automatically generated">
              <a:extLst>
                <a:ext uri="{FF2B5EF4-FFF2-40B4-BE49-F238E27FC236}">
                  <a16:creationId xmlns:a16="http://schemas.microsoft.com/office/drawing/2014/main" id="{BAD98087-AD08-4F2E-9ACA-BAEFE6BB053C}"/>
                </a:ext>
              </a:extLst>
            </p:cNvPr>
            <p:cNvPicPr>
              <a:picLocks noChangeAspect="1"/>
            </p:cNvPicPr>
            <p:nvPr/>
          </p:nvPicPr>
          <p:blipFill>
            <a:blip r:embed="rId3"/>
            <a:stretch>
              <a:fillRect/>
            </a:stretch>
          </p:blipFill>
          <p:spPr>
            <a:xfrm>
              <a:off x="1355341" y="1228505"/>
              <a:ext cx="8592749" cy="4477375"/>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3C2A187D-3A67-47FB-9D26-520E16306C20}"/>
                </a:ext>
              </a:extLst>
            </p:cNvPr>
            <p:cNvPicPr>
              <a:picLocks noChangeAspect="1"/>
            </p:cNvPicPr>
            <p:nvPr/>
          </p:nvPicPr>
          <p:blipFill>
            <a:blip r:embed="rId4"/>
            <a:stretch>
              <a:fillRect/>
            </a:stretch>
          </p:blipFill>
          <p:spPr>
            <a:xfrm>
              <a:off x="7169650" y="495393"/>
              <a:ext cx="3667009" cy="2933607"/>
            </a:xfrm>
            <a:prstGeom prst="rect">
              <a:avLst/>
            </a:prstGeom>
          </p:spPr>
        </p:pic>
        <p:sp>
          <p:nvSpPr>
            <p:cNvPr id="8" name="Trapezoid 7">
              <a:extLst>
                <a:ext uri="{FF2B5EF4-FFF2-40B4-BE49-F238E27FC236}">
                  <a16:creationId xmlns:a16="http://schemas.microsoft.com/office/drawing/2014/main" id="{5BB601CC-AE79-4A7F-BFAC-530E6E9D4779}"/>
                </a:ext>
              </a:extLst>
            </p:cNvPr>
            <p:cNvSpPr/>
            <p:nvPr/>
          </p:nvSpPr>
          <p:spPr bwMode="auto">
            <a:xfrm flipV="1">
              <a:off x="7169649" y="3429000"/>
              <a:ext cx="3667009" cy="374754"/>
            </a:xfrm>
            <a:prstGeom prst="trapezoid">
              <a:avLst>
                <a:gd name="adj" fmla="val 27836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1147143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03: Implement Durable Functions</a:t>
            </a:r>
          </a:p>
        </p:txBody>
      </p:sp>
    </p:spTree>
    <p:extLst>
      <p:ext uri="{BB962C8B-B14F-4D97-AF65-F5344CB8AC3E}">
        <p14:creationId xmlns:p14="http://schemas.microsoft.com/office/powerpoint/2010/main" val="216784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087B-FE43-4BA5-9B87-92DC5AE3C79F}"/>
              </a:ext>
            </a:extLst>
          </p:cNvPr>
          <p:cNvSpPr>
            <a:spLocks noGrp="1"/>
          </p:cNvSpPr>
          <p:nvPr>
            <p:ph type="title"/>
          </p:nvPr>
        </p:nvSpPr>
        <p:spPr/>
        <p:txBody>
          <a:bodyPr/>
          <a:lstStyle/>
          <a:p>
            <a:r>
              <a:rPr lang="en-US" dirty="0"/>
              <a:t>Durable Functions</a:t>
            </a:r>
          </a:p>
        </p:txBody>
      </p:sp>
      <p:sp>
        <p:nvSpPr>
          <p:cNvPr id="3" name="Text Placeholder 2">
            <a:extLst>
              <a:ext uri="{FF2B5EF4-FFF2-40B4-BE49-F238E27FC236}">
                <a16:creationId xmlns:a16="http://schemas.microsoft.com/office/drawing/2014/main" id="{F540FE82-5238-40C0-AF55-DC661D7D1F8C}"/>
              </a:ext>
            </a:extLst>
          </p:cNvPr>
          <p:cNvSpPr>
            <a:spLocks noGrp="1"/>
          </p:cNvSpPr>
          <p:nvPr>
            <p:ph type="body" sz="quarter" idx="10"/>
          </p:nvPr>
        </p:nvSpPr>
        <p:spPr>
          <a:xfrm>
            <a:off x="584200" y="1435497"/>
            <a:ext cx="11018520" cy="2573012"/>
          </a:xfrm>
        </p:spPr>
        <p:txBody>
          <a:bodyPr/>
          <a:lstStyle/>
          <a:p>
            <a:r>
              <a:rPr lang="en-US" dirty="0">
                <a:latin typeface="Segoe UI" panose="020B0502040204020203" pitchFamily="34" charset="0"/>
                <a:cs typeface="Segoe UI" panose="020B0502040204020203" pitchFamily="34" charset="0"/>
              </a:rPr>
              <a:t>Write stateful functions in a stateless environment</a:t>
            </a:r>
          </a:p>
          <a:p>
            <a:r>
              <a:rPr lang="en-US" dirty="0">
                <a:latin typeface="Segoe UI" panose="020B0502040204020203" pitchFamily="34" charset="0"/>
                <a:cs typeface="Segoe UI" panose="020B0502040204020203" pitchFamily="34" charset="0"/>
              </a:rPr>
              <a:t>Manages state, checkpoints, and restarts</a:t>
            </a:r>
          </a:p>
          <a:p>
            <a:r>
              <a:rPr lang="en-US" dirty="0">
                <a:latin typeface="Segoe UI" panose="020B0502040204020203" pitchFamily="34" charset="0"/>
                <a:cs typeface="Segoe UI" panose="020B0502040204020203" pitchFamily="34" charset="0"/>
              </a:rPr>
              <a:t>Defines an Orchestrator function</a:t>
            </a:r>
          </a:p>
          <a:p>
            <a:pPr lvl="1"/>
            <a:r>
              <a:rPr lang="en-US" dirty="0">
                <a:latin typeface="Segoe UI" panose="020B0502040204020203" pitchFamily="34" charset="0"/>
                <a:cs typeface="Segoe UI" panose="020B0502040204020203" pitchFamily="34" charset="0"/>
              </a:rPr>
              <a:t>Workflows are defined in code</a:t>
            </a:r>
          </a:p>
          <a:p>
            <a:pPr lvl="1"/>
            <a:r>
              <a:rPr lang="en-US" dirty="0">
                <a:latin typeface="Segoe UI" panose="020B0502040204020203" pitchFamily="34" charset="0"/>
                <a:cs typeface="Segoe UI" panose="020B0502040204020203" pitchFamily="34" charset="0"/>
              </a:rPr>
              <a:t>Calls other functions synchronously or asynchronously</a:t>
            </a:r>
          </a:p>
          <a:p>
            <a:pPr lvl="1"/>
            <a:r>
              <a:rPr lang="en-US" dirty="0">
                <a:latin typeface="Segoe UI" panose="020B0502040204020203" pitchFamily="34" charset="0"/>
                <a:cs typeface="Segoe UI" panose="020B0502040204020203" pitchFamily="34" charset="0"/>
              </a:rPr>
              <a:t>Checkpoint progress whenever function awaits</a:t>
            </a:r>
          </a:p>
        </p:txBody>
      </p:sp>
    </p:spTree>
    <p:extLst>
      <p:ext uri="{BB962C8B-B14F-4D97-AF65-F5344CB8AC3E}">
        <p14:creationId xmlns:p14="http://schemas.microsoft.com/office/powerpoint/2010/main" val="100971274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Chaining</a:t>
            </a:r>
          </a:p>
        </p:txBody>
      </p:sp>
      <p:sp>
        <p:nvSpPr>
          <p:cNvPr id="3" name="Rectangle 2">
            <a:extLst>
              <a:ext uri="{FF2B5EF4-FFF2-40B4-BE49-F238E27FC236}">
                <a16:creationId xmlns:a16="http://schemas.microsoft.com/office/drawing/2014/main" id="{6CC21BC1-561F-4014-B24D-F7786B6C5D7A}"/>
              </a:ext>
            </a:extLst>
          </p:cNvPr>
          <p:cNvSpPr/>
          <p:nvPr/>
        </p:nvSpPr>
        <p:spPr>
          <a:xfrm>
            <a:off x="586740" y="1776322"/>
            <a:ext cx="11018520"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Function chaining refers executing a sequence of functions in a particular order. Often, the output of one function needs to be applied to the input of another function.</a:t>
            </a:r>
          </a:p>
        </p:txBody>
      </p:sp>
      <p:grpSp>
        <p:nvGrpSpPr>
          <p:cNvPr id="21" name="Group 20" descr="The diagram depicts chained durable functions.">
            <a:extLst>
              <a:ext uri="{FF2B5EF4-FFF2-40B4-BE49-F238E27FC236}">
                <a16:creationId xmlns:a16="http://schemas.microsoft.com/office/drawing/2014/main" id="{2B23BD2E-2DA6-4264-84F1-9E02BFCF14E1}"/>
              </a:ext>
            </a:extLst>
          </p:cNvPr>
          <p:cNvGrpSpPr/>
          <p:nvPr/>
        </p:nvGrpSpPr>
        <p:grpSpPr>
          <a:xfrm>
            <a:off x="719560" y="2673752"/>
            <a:ext cx="10752881" cy="2500132"/>
            <a:chOff x="671332" y="2673752"/>
            <a:chExt cx="10752881" cy="2500132"/>
          </a:xfrm>
        </p:grpSpPr>
        <p:sp>
          <p:nvSpPr>
            <p:cNvPr id="4" name="Rectangle 3">
              <a:extLst>
                <a:ext uri="{FF2B5EF4-FFF2-40B4-BE49-F238E27FC236}">
                  <a16:creationId xmlns:a16="http://schemas.microsoft.com/office/drawing/2014/main" id="{553B44EA-7C8B-4B21-90FD-5F921A0CB9CD}"/>
                </a:ext>
              </a:extLst>
            </p:cNvPr>
            <p:cNvSpPr/>
            <p:nvPr/>
          </p:nvSpPr>
          <p:spPr bwMode="auto">
            <a:xfrm>
              <a:off x="671332" y="2673752"/>
              <a:ext cx="10752881" cy="2500132"/>
            </a:xfrm>
            <a:prstGeom prst="rect">
              <a:avLst/>
            </a:prstGeom>
            <a:solidFill>
              <a:schemeClr val="bg1"/>
            </a:solidFill>
            <a:ln w="28575">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a:extLst>
                <a:ext uri="{FF2B5EF4-FFF2-40B4-BE49-F238E27FC236}">
                  <a16:creationId xmlns:a16="http://schemas.microsoft.com/office/drawing/2014/main" id="{FB2203AD-6F2F-49BB-A140-B528E45F89A8}"/>
                </a:ext>
              </a:extLst>
            </p:cNvPr>
            <p:cNvGrpSpPr/>
            <p:nvPr/>
          </p:nvGrpSpPr>
          <p:grpSpPr>
            <a:xfrm>
              <a:off x="1093420" y="3113014"/>
              <a:ext cx="9908704" cy="1621608"/>
              <a:chOff x="1183986" y="3084148"/>
              <a:chExt cx="9908704" cy="1621608"/>
            </a:xfrm>
          </p:grpSpPr>
          <p:pic>
            <p:nvPicPr>
              <p:cNvPr id="6" name="Picture 5" descr="A close up of a sign&#10;&#10;Description automatically generated">
                <a:extLst>
                  <a:ext uri="{FF2B5EF4-FFF2-40B4-BE49-F238E27FC236}">
                    <a16:creationId xmlns:a16="http://schemas.microsoft.com/office/drawing/2014/main" id="{02091C44-73C8-414C-B55C-11604BC44269}"/>
                  </a:ext>
                </a:extLst>
              </p:cNvPr>
              <p:cNvPicPr>
                <a:picLocks noChangeAspect="1"/>
              </p:cNvPicPr>
              <p:nvPr/>
            </p:nvPicPr>
            <p:blipFill>
              <a:blip r:embed="rId3"/>
              <a:stretch>
                <a:fillRect/>
              </a:stretch>
            </p:blipFill>
            <p:spPr>
              <a:xfrm>
                <a:off x="1183986" y="3225362"/>
                <a:ext cx="1031404" cy="1031404"/>
              </a:xfrm>
              <a:prstGeom prst="rect">
                <a:avLst/>
              </a:prstGeom>
            </p:spPr>
          </p:pic>
          <p:pic>
            <p:nvPicPr>
              <p:cNvPr id="7" name="Picture 6" descr="A close up of a sign&#10;&#10;Description automatically generated">
                <a:extLst>
                  <a:ext uri="{FF2B5EF4-FFF2-40B4-BE49-F238E27FC236}">
                    <a16:creationId xmlns:a16="http://schemas.microsoft.com/office/drawing/2014/main" id="{B8363763-4DE1-4BA6-A8D2-F8551D165B18}"/>
                  </a:ext>
                </a:extLst>
              </p:cNvPr>
              <p:cNvPicPr>
                <a:picLocks noChangeAspect="1"/>
              </p:cNvPicPr>
              <p:nvPr/>
            </p:nvPicPr>
            <p:blipFill>
              <a:blip r:embed="rId3"/>
              <a:stretch>
                <a:fillRect/>
              </a:stretch>
            </p:blipFill>
            <p:spPr>
              <a:xfrm>
                <a:off x="4143086" y="3225362"/>
                <a:ext cx="1031404" cy="1031404"/>
              </a:xfrm>
              <a:prstGeom prst="rect">
                <a:avLst/>
              </a:prstGeom>
            </p:spPr>
          </p:pic>
          <p:pic>
            <p:nvPicPr>
              <p:cNvPr id="8" name="Picture 7" descr="A close up of a sign&#10;&#10;Description automatically generated">
                <a:extLst>
                  <a:ext uri="{FF2B5EF4-FFF2-40B4-BE49-F238E27FC236}">
                    <a16:creationId xmlns:a16="http://schemas.microsoft.com/office/drawing/2014/main" id="{0505AC24-B53B-47E3-8F3A-87B5A6CCD6A2}"/>
                  </a:ext>
                </a:extLst>
              </p:cNvPr>
              <p:cNvPicPr>
                <a:picLocks noChangeAspect="1"/>
              </p:cNvPicPr>
              <p:nvPr/>
            </p:nvPicPr>
            <p:blipFill>
              <a:blip r:embed="rId3"/>
              <a:stretch>
                <a:fillRect/>
              </a:stretch>
            </p:blipFill>
            <p:spPr>
              <a:xfrm>
                <a:off x="7102186" y="3225362"/>
                <a:ext cx="1031404" cy="1031404"/>
              </a:xfrm>
              <a:prstGeom prst="rect">
                <a:avLst/>
              </a:prstGeom>
            </p:spPr>
          </p:pic>
          <p:pic>
            <p:nvPicPr>
              <p:cNvPr id="9" name="Picture 8" descr="A close up of a sign&#10;&#10;Description automatically generated">
                <a:extLst>
                  <a:ext uri="{FF2B5EF4-FFF2-40B4-BE49-F238E27FC236}">
                    <a16:creationId xmlns:a16="http://schemas.microsoft.com/office/drawing/2014/main" id="{AEB09516-E549-4819-B1E9-991259C5525F}"/>
                  </a:ext>
                </a:extLst>
              </p:cNvPr>
              <p:cNvPicPr>
                <a:picLocks noChangeAspect="1"/>
              </p:cNvPicPr>
              <p:nvPr/>
            </p:nvPicPr>
            <p:blipFill>
              <a:blip r:embed="rId3"/>
              <a:stretch>
                <a:fillRect/>
              </a:stretch>
            </p:blipFill>
            <p:spPr>
              <a:xfrm>
                <a:off x="10061286" y="3225362"/>
                <a:ext cx="1031404" cy="1031404"/>
              </a:xfrm>
              <a:prstGeom prst="rect">
                <a:avLst/>
              </a:prstGeom>
            </p:spPr>
          </p:pic>
          <p:sp>
            <p:nvSpPr>
              <p:cNvPr id="10" name="TextBox 9">
                <a:extLst>
                  <a:ext uri="{FF2B5EF4-FFF2-40B4-BE49-F238E27FC236}">
                    <a16:creationId xmlns:a16="http://schemas.microsoft.com/office/drawing/2014/main" id="{738D077E-B632-4BFE-9F0C-19E9449AFE70}"/>
                  </a:ext>
                </a:extLst>
              </p:cNvPr>
              <p:cNvSpPr txBox="1"/>
              <p:nvPr/>
            </p:nvSpPr>
            <p:spPr>
              <a:xfrm>
                <a:off x="1584272" y="4397979"/>
                <a:ext cx="230832"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latin typeface="+mj-lt"/>
                  </a:rPr>
                  <a:t>F1</a:t>
                </a:r>
              </a:p>
            </p:txBody>
          </p:sp>
          <p:sp>
            <p:nvSpPr>
              <p:cNvPr id="11" name="TextBox 10">
                <a:extLst>
                  <a:ext uri="{FF2B5EF4-FFF2-40B4-BE49-F238E27FC236}">
                    <a16:creationId xmlns:a16="http://schemas.microsoft.com/office/drawing/2014/main" id="{CD05021F-E436-4E35-8290-611AA21F9223}"/>
                  </a:ext>
                </a:extLst>
              </p:cNvPr>
              <p:cNvSpPr txBox="1"/>
              <p:nvPr/>
            </p:nvSpPr>
            <p:spPr>
              <a:xfrm>
                <a:off x="4523334" y="4397979"/>
                <a:ext cx="270908"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latin typeface="+mj-lt"/>
                  </a:rPr>
                  <a:t>F2</a:t>
                </a:r>
              </a:p>
            </p:txBody>
          </p:sp>
          <p:sp>
            <p:nvSpPr>
              <p:cNvPr id="12" name="TextBox 11">
                <a:extLst>
                  <a:ext uri="{FF2B5EF4-FFF2-40B4-BE49-F238E27FC236}">
                    <a16:creationId xmlns:a16="http://schemas.microsoft.com/office/drawing/2014/main" id="{52567B34-F511-43BA-BC5B-DD4F44CA541A}"/>
                  </a:ext>
                </a:extLst>
              </p:cNvPr>
              <p:cNvSpPr txBox="1"/>
              <p:nvPr/>
            </p:nvSpPr>
            <p:spPr>
              <a:xfrm>
                <a:off x="7482434" y="4397979"/>
                <a:ext cx="270908"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latin typeface="+mj-lt"/>
                  </a:rPr>
                  <a:t>F3</a:t>
                </a:r>
              </a:p>
            </p:txBody>
          </p:sp>
          <p:sp>
            <p:nvSpPr>
              <p:cNvPr id="13" name="TextBox 12">
                <a:extLst>
                  <a:ext uri="{FF2B5EF4-FFF2-40B4-BE49-F238E27FC236}">
                    <a16:creationId xmlns:a16="http://schemas.microsoft.com/office/drawing/2014/main" id="{923A91E3-F06C-4A2C-A02F-81336E5F95CA}"/>
                  </a:ext>
                </a:extLst>
              </p:cNvPr>
              <p:cNvSpPr txBox="1"/>
              <p:nvPr/>
            </p:nvSpPr>
            <p:spPr>
              <a:xfrm>
                <a:off x="10439130" y="4397979"/>
                <a:ext cx="275717"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latin typeface="+mj-lt"/>
                  </a:rPr>
                  <a:t>F4</a:t>
                </a:r>
              </a:p>
            </p:txBody>
          </p:sp>
          <p:sp>
            <p:nvSpPr>
              <p:cNvPr id="14" name="Arrow: Right 13">
                <a:extLst>
                  <a:ext uri="{FF2B5EF4-FFF2-40B4-BE49-F238E27FC236}">
                    <a16:creationId xmlns:a16="http://schemas.microsoft.com/office/drawing/2014/main" id="{B45B0756-40A0-4965-A166-19C31367B173}"/>
                  </a:ext>
                </a:extLst>
              </p:cNvPr>
              <p:cNvSpPr/>
              <p:nvPr/>
            </p:nvSpPr>
            <p:spPr bwMode="auto">
              <a:xfrm>
                <a:off x="2301284" y="3599848"/>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Arrow: Right 14">
                <a:extLst>
                  <a:ext uri="{FF2B5EF4-FFF2-40B4-BE49-F238E27FC236}">
                    <a16:creationId xmlns:a16="http://schemas.microsoft.com/office/drawing/2014/main" id="{59EA1C71-832E-4A90-A3ED-C921D566D083}"/>
                  </a:ext>
                </a:extLst>
              </p:cNvPr>
              <p:cNvSpPr/>
              <p:nvPr/>
            </p:nvSpPr>
            <p:spPr bwMode="auto">
              <a:xfrm>
                <a:off x="3577844" y="3584278"/>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Arrow: Right 15">
                <a:extLst>
                  <a:ext uri="{FF2B5EF4-FFF2-40B4-BE49-F238E27FC236}">
                    <a16:creationId xmlns:a16="http://schemas.microsoft.com/office/drawing/2014/main" id="{8A3C5BF8-F3CA-4DB9-8F28-1D84AE6151F0}"/>
                  </a:ext>
                </a:extLst>
              </p:cNvPr>
              <p:cNvSpPr/>
              <p:nvPr/>
            </p:nvSpPr>
            <p:spPr bwMode="auto">
              <a:xfrm>
                <a:off x="5271647" y="3584278"/>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Arrow: Right 16">
                <a:extLst>
                  <a:ext uri="{FF2B5EF4-FFF2-40B4-BE49-F238E27FC236}">
                    <a16:creationId xmlns:a16="http://schemas.microsoft.com/office/drawing/2014/main" id="{085FAE29-4406-4270-8F41-A7C85458F1F6}"/>
                  </a:ext>
                </a:extLst>
              </p:cNvPr>
              <p:cNvSpPr/>
              <p:nvPr/>
            </p:nvSpPr>
            <p:spPr bwMode="auto">
              <a:xfrm>
                <a:off x="6527745" y="3599850"/>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Arrow: Right 17">
                <a:extLst>
                  <a:ext uri="{FF2B5EF4-FFF2-40B4-BE49-F238E27FC236}">
                    <a16:creationId xmlns:a16="http://schemas.microsoft.com/office/drawing/2014/main" id="{60C493F0-B982-4F44-94C3-8B8E63C2867B}"/>
                  </a:ext>
                </a:extLst>
              </p:cNvPr>
              <p:cNvSpPr/>
              <p:nvPr/>
            </p:nvSpPr>
            <p:spPr bwMode="auto">
              <a:xfrm>
                <a:off x="8183756" y="3588361"/>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Arrow: Right 18">
                <a:extLst>
                  <a:ext uri="{FF2B5EF4-FFF2-40B4-BE49-F238E27FC236}">
                    <a16:creationId xmlns:a16="http://schemas.microsoft.com/office/drawing/2014/main" id="{86FF4F9F-24AF-4E0A-861A-DD3268DA531D}"/>
                  </a:ext>
                </a:extLst>
              </p:cNvPr>
              <p:cNvSpPr/>
              <p:nvPr/>
            </p:nvSpPr>
            <p:spPr bwMode="auto">
              <a:xfrm>
                <a:off x="9497547" y="3599849"/>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a:extLst>
                  <a:ext uri="{FF2B5EF4-FFF2-40B4-BE49-F238E27FC236}">
                    <a16:creationId xmlns:a16="http://schemas.microsoft.com/office/drawing/2014/main" id="{E9E923CD-A84A-4048-B293-A4835FAE0779}"/>
                  </a:ext>
                </a:extLst>
              </p:cNvPr>
              <p:cNvGrpSpPr/>
              <p:nvPr/>
            </p:nvGrpSpPr>
            <p:grpSpPr>
              <a:xfrm>
                <a:off x="2807471" y="3084148"/>
                <a:ext cx="688178" cy="1313832"/>
                <a:chOff x="3334354" y="4723798"/>
                <a:chExt cx="688178" cy="1313832"/>
              </a:xfrm>
            </p:grpSpPr>
            <p:pic>
              <p:nvPicPr>
                <p:cNvPr id="22" name="Picture 21">
                  <a:extLst>
                    <a:ext uri="{FF2B5EF4-FFF2-40B4-BE49-F238E27FC236}">
                      <a16:creationId xmlns:a16="http://schemas.microsoft.com/office/drawing/2014/main" id="{340E9480-88A7-464D-9C2E-775C456D29E7}"/>
                    </a:ext>
                  </a:extLst>
                </p:cNvPr>
                <p:cNvPicPr>
                  <a:picLocks noChangeAspect="1"/>
                </p:cNvPicPr>
                <p:nvPr/>
              </p:nvPicPr>
              <p:blipFill rotWithShape="1">
                <a:blip r:embed="rId4"/>
                <a:srcRect r="55230" b="28915"/>
                <a:stretch/>
              </p:blipFill>
              <p:spPr>
                <a:xfrm>
                  <a:off x="3334354" y="4723798"/>
                  <a:ext cx="649584" cy="1031404"/>
                </a:xfrm>
                <a:prstGeom prst="rect">
                  <a:avLst/>
                </a:prstGeom>
              </p:spPr>
            </p:pic>
            <p:pic>
              <p:nvPicPr>
                <p:cNvPr id="23" name="Picture 22">
                  <a:extLst>
                    <a:ext uri="{FF2B5EF4-FFF2-40B4-BE49-F238E27FC236}">
                      <a16:creationId xmlns:a16="http://schemas.microsoft.com/office/drawing/2014/main" id="{CB017094-669D-4C79-A0FC-47FA906881D0}"/>
                    </a:ext>
                  </a:extLst>
                </p:cNvPr>
                <p:cNvPicPr>
                  <a:picLocks noChangeAspect="1"/>
                </p:cNvPicPr>
                <p:nvPr/>
              </p:nvPicPr>
              <p:blipFill rotWithShape="1">
                <a:blip r:embed="rId4"/>
                <a:srcRect r="55230" b="28915"/>
                <a:stretch/>
              </p:blipFill>
              <p:spPr>
                <a:xfrm rot="10800000">
                  <a:off x="3372948" y="5006226"/>
                  <a:ext cx="649584" cy="1031404"/>
                </a:xfrm>
                <a:prstGeom prst="rect">
                  <a:avLst/>
                </a:prstGeom>
              </p:spPr>
            </p:pic>
            <p:sp>
              <p:nvSpPr>
                <p:cNvPr id="24" name="Oval 23">
                  <a:extLst>
                    <a:ext uri="{FF2B5EF4-FFF2-40B4-BE49-F238E27FC236}">
                      <a16:creationId xmlns:a16="http://schemas.microsoft.com/office/drawing/2014/main" id="{DB0313A7-68AB-4C9E-948D-2BBBFB16ECA4}"/>
                    </a:ext>
                  </a:extLst>
                </p:cNvPr>
                <p:cNvSpPr/>
                <p:nvPr/>
              </p:nvSpPr>
              <p:spPr bwMode="auto">
                <a:xfrm>
                  <a:off x="3396125" y="5738203"/>
                  <a:ext cx="547226"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6" name="Group 25">
                <a:extLst>
                  <a:ext uri="{FF2B5EF4-FFF2-40B4-BE49-F238E27FC236}">
                    <a16:creationId xmlns:a16="http://schemas.microsoft.com/office/drawing/2014/main" id="{20FBDE45-E609-44CB-82ED-364F772ACA3D}"/>
                  </a:ext>
                </a:extLst>
              </p:cNvPr>
              <p:cNvGrpSpPr/>
              <p:nvPr/>
            </p:nvGrpSpPr>
            <p:grpSpPr>
              <a:xfrm>
                <a:off x="5763364" y="3084148"/>
                <a:ext cx="688178" cy="1313832"/>
                <a:chOff x="3334354" y="4723798"/>
                <a:chExt cx="688178" cy="1313832"/>
              </a:xfrm>
            </p:grpSpPr>
            <p:pic>
              <p:nvPicPr>
                <p:cNvPr id="27" name="Picture 26">
                  <a:extLst>
                    <a:ext uri="{FF2B5EF4-FFF2-40B4-BE49-F238E27FC236}">
                      <a16:creationId xmlns:a16="http://schemas.microsoft.com/office/drawing/2014/main" id="{35D126D5-21F9-43C2-8E0A-34D43408B02D}"/>
                    </a:ext>
                  </a:extLst>
                </p:cNvPr>
                <p:cNvPicPr>
                  <a:picLocks noChangeAspect="1"/>
                </p:cNvPicPr>
                <p:nvPr/>
              </p:nvPicPr>
              <p:blipFill rotWithShape="1">
                <a:blip r:embed="rId4"/>
                <a:srcRect r="55230" b="28915"/>
                <a:stretch/>
              </p:blipFill>
              <p:spPr>
                <a:xfrm>
                  <a:off x="3334354" y="4723798"/>
                  <a:ext cx="649584" cy="1031404"/>
                </a:xfrm>
                <a:prstGeom prst="rect">
                  <a:avLst/>
                </a:prstGeom>
              </p:spPr>
            </p:pic>
            <p:pic>
              <p:nvPicPr>
                <p:cNvPr id="28" name="Picture 27">
                  <a:extLst>
                    <a:ext uri="{FF2B5EF4-FFF2-40B4-BE49-F238E27FC236}">
                      <a16:creationId xmlns:a16="http://schemas.microsoft.com/office/drawing/2014/main" id="{56A95E1F-8028-41A6-9CEB-70E0C6923105}"/>
                    </a:ext>
                  </a:extLst>
                </p:cNvPr>
                <p:cNvPicPr>
                  <a:picLocks noChangeAspect="1"/>
                </p:cNvPicPr>
                <p:nvPr/>
              </p:nvPicPr>
              <p:blipFill rotWithShape="1">
                <a:blip r:embed="rId4"/>
                <a:srcRect r="55230" b="28915"/>
                <a:stretch/>
              </p:blipFill>
              <p:spPr>
                <a:xfrm rot="10800000">
                  <a:off x="3372948" y="5006226"/>
                  <a:ext cx="649584" cy="1031404"/>
                </a:xfrm>
                <a:prstGeom prst="rect">
                  <a:avLst/>
                </a:prstGeom>
              </p:spPr>
            </p:pic>
            <p:sp>
              <p:nvSpPr>
                <p:cNvPr id="29" name="Oval 28">
                  <a:extLst>
                    <a:ext uri="{FF2B5EF4-FFF2-40B4-BE49-F238E27FC236}">
                      <a16:creationId xmlns:a16="http://schemas.microsoft.com/office/drawing/2014/main" id="{8B923873-5501-49AF-A883-E6F05B1BAA81}"/>
                    </a:ext>
                  </a:extLst>
                </p:cNvPr>
                <p:cNvSpPr/>
                <p:nvPr/>
              </p:nvSpPr>
              <p:spPr bwMode="auto">
                <a:xfrm>
                  <a:off x="3431511" y="5738203"/>
                  <a:ext cx="51183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0" name="Group 29">
                <a:extLst>
                  <a:ext uri="{FF2B5EF4-FFF2-40B4-BE49-F238E27FC236}">
                    <a16:creationId xmlns:a16="http://schemas.microsoft.com/office/drawing/2014/main" id="{D86B01F9-BEBC-462D-AD21-98A55BE9396E}"/>
                  </a:ext>
                </a:extLst>
              </p:cNvPr>
              <p:cNvGrpSpPr/>
              <p:nvPr/>
            </p:nvGrpSpPr>
            <p:grpSpPr>
              <a:xfrm>
                <a:off x="8719257" y="3084148"/>
                <a:ext cx="688178" cy="1313832"/>
                <a:chOff x="3334354" y="4723798"/>
                <a:chExt cx="688178" cy="1313832"/>
              </a:xfrm>
            </p:grpSpPr>
            <p:pic>
              <p:nvPicPr>
                <p:cNvPr id="31" name="Picture 30">
                  <a:extLst>
                    <a:ext uri="{FF2B5EF4-FFF2-40B4-BE49-F238E27FC236}">
                      <a16:creationId xmlns:a16="http://schemas.microsoft.com/office/drawing/2014/main" id="{ED8B41DB-7544-4CF3-B080-8970537F3180}"/>
                    </a:ext>
                  </a:extLst>
                </p:cNvPr>
                <p:cNvPicPr>
                  <a:picLocks noChangeAspect="1"/>
                </p:cNvPicPr>
                <p:nvPr/>
              </p:nvPicPr>
              <p:blipFill rotWithShape="1">
                <a:blip r:embed="rId4"/>
                <a:srcRect r="55230" b="28915"/>
                <a:stretch/>
              </p:blipFill>
              <p:spPr>
                <a:xfrm>
                  <a:off x="3334354" y="4723798"/>
                  <a:ext cx="649584" cy="1031404"/>
                </a:xfrm>
                <a:prstGeom prst="rect">
                  <a:avLst/>
                </a:prstGeom>
              </p:spPr>
            </p:pic>
            <p:pic>
              <p:nvPicPr>
                <p:cNvPr id="32" name="Picture 31">
                  <a:extLst>
                    <a:ext uri="{FF2B5EF4-FFF2-40B4-BE49-F238E27FC236}">
                      <a16:creationId xmlns:a16="http://schemas.microsoft.com/office/drawing/2014/main" id="{52261D62-3485-4C0D-B7F1-28C63E640EDD}"/>
                    </a:ext>
                  </a:extLst>
                </p:cNvPr>
                <p:cNvPicPr>
                  <a:picLocks noChangeAspect="1"/>
                </p:cNvPicPr>
                <p:nvPr/>
              </p:nvPicPr>
              <p:blipFill rotWithShape="1">
                <a:blip r:embed="rId4"/>
                <a:srcRect r="55230" b="28915"/>
                <a:stretch/>
              </p:blipFill>
              <p:spPr>
                <a:xfrm rot="10800000">
                  <a:off x="3372948" y="5006226"/>
                  <a:ext cx="649584" cy="1031404"/>
                </a:xfrm>
                <a:prstGeom prst="rect">
                  <a:avLst/>
                </a:prstGeom>
              </p:spPr>
            </p:pic>
            <p:sp>
              <p:nvSpPr>
                <p:cNvPr id="33" name="Oval 32">
                  <a:extLst>
                    <a:ext uri="{FF2B5EF4-FFF2-40B4-BE49-F238E27FC236}">
                      <a16:creationId xmlns:a16="http://schemas.microsoft.com/office/drawing/2014/main" id="{C757F417-F1F0-4C81-A326-05126E80F159}"/>
                    </a:ext>
                  </a:extLst>
                </p:cNvPr>
                <p:cNvSpPr/>
                <p:nvPr/>
              </p:nvSpPr>
              <p:spPr bwMode="auto">
                <a:xfrm>
                  <a:off x="3399331" y="5738203"/>
                  <a:ext cx="54401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grpSp>
      </p:grpSp>
    </p:spTree>
    <p:extLst>
      <p:ext uri="{BB962C8B-B14F-4D97-AF65-F5344CB8AC3E}">
        <p14:creationId xmlns:p14="http://schemas.microsoft.com/office/powerpoint/2010/main" val="364395098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252E9-57CF-42C1-9FB7-5643EBA5B879}"/>
              </a:ext>
            </a:extLst>
          </p:cNvPr>
          <p:cNvSpPr>
            <a:spLocks noGrp="1"/>
          </p:cNvSpPr>
          <p:nvPr>
            <p:ph type="title"/>
          </p:nvPr>
        </p:nvSpPr>
        <p:spPr/>
        <p:txBody>
          <a:bodyPr/>
          <a:lstStyle/>
          <a:p>
            <a:r>
              <a:rPr lang="en-US" dirty="0"/>
              <a:t>Durable Function scenario - Chaining code</a:t>
            </a:r>
          </a:p>
        </p:txBody>
      </p:sp>
      <p:sp>
        <p:nvSpPr>
          <p:cNvPr id="3" name="Text Placeholder 2">
            <a:extLst>
              <a:ext uri="{FF2B5EF4-FFF2-40B4-BE49-F238E27FC236}">
                <a16:creationId xmlns:a16="http://schemas.microsoft.com/office/drawing/2014/main" id="{8C8487E6-61CC-4900-AF4B-C2C87725A469}"/>
              </a:ext>
            </a:extLst>
          </p:cNvPr>
          <p:cNvSpPr>
            <a:spLocks noGrp="1"/>
          </p:cNvSpPr>
          <p:nvPr>
            <p:ph type="body" sz="quarter" idx="10"/>
          </p:nvPr>
        </p:nvSpPr>
        <p:spPr/>
        <p:txBody>
          <a:bodyPr/>
          <a:lstStyle/>
          <a:p>
            <a:r>
              <a:rPr lang="en-US" sz="1800" dirty="0">
                <a:solidFill>
                  <a:srgbClr val="0000FF"/>
                </a:solidFill>
              </a:rPr>
              <a:t>public</a:t>
            </a:r>
            <a:r>
              <a:rPr lang="en-US" sz="1800" dirty="0">
                <a:solidFill>
                  <a:srgbClr val="000000"/>
                </a:solidFill>
              </a:rPr>
              <a:t> </a:t>
            </a:r>
            <a:r>
              <a:rPr lang="en-US" sz="1800" dirty="0">
                <a:solidFill>
                  <a:srgbClr val="0000FF"/>
                </a:solidFill>
              </a:rPr>
              <a:t>static</a:t>
            </a:r>
            <a:r>
              <a:rPr lang="en-US" sz="1800" dirty="0">
                <a:solidFill>
                  <a:srgbClr val="000000"/>
                </a:solidFill>
              </a:rPr>
              <a:t> </a:t>
            </a:r>
            <a:r>
              <a:rPr lang="en-US" sz="1800" dirty="0">
                <a:solidFill>
                  <a:srgbClr val="0000FF"/>
                </a:solidFill>
              </a:rPr>
              <a:t>async</a:t>
            </a:r>
            <a:r>
              <a:rPr lang="en-US" sz="1800" dirty="0">
                <a:solidFill>
                  <a:srgbClr val="000000"/>
                </a:solidFill>
              </a:rPr>
              <a:t> </a:t>
            </a:r>
            <a:r>
              <a:rPr lang="en-US" sz="1800" dirty="0">
                <a:solidFill>
                  <a:srgbClr val="267F99"/>
                </a:solidFill>
              </a:rPr>
              <a:t>Task</a:t>
            </a:r>
            <a:r>
              <a:rPr lang="en-US" sz="1800" dirty="0">
                <a:solidFill>
                  <a:srgbClr val="000000"/>
                </a:solidFill>
              </a:rPr>
              <a:t>&lt;</a:t>
            </a:r>
            <a:r>
              <a:rPr lang="en-US" sz="1800" dirty="0">
                <a:solidFill>
                  <a:srgbClr val="0000FF"/>
                </a:solidFill>
              </a:rPr>
              <a:t>object</a:t>
            </a:r>
            <a:r>
              <a:rPr lang="en-US" sz="1800" dirty="0">
                <a:solidFill>
                  <a:srgbClr val="000000"/>
                </a:solidFill>
              </a:rPr>
              <a:t>&gt; </a:t>
            </a:r>
            <a:r>
              <a:rPr lang="en-US" sz="1800" dirty="0">
                <a:solidFill>
                  <a:srgbClr val="795E26"/>
                </a:solidFill>
              </a:rPr>
              <a:t>Run</a:t>
            </a:r>
            <a:r>
              <a:rPr lang="en-US" sz="1800" dirty="0">
                <a:solidFill>
                  <a:srgbClr val="000000"/>
                </a:solidFill>
              </a:rPr>
              <a:t>(</a:t>
            </a:r>
            <a:r>
              <a:rPr lang="en-US" sz="1800" dirty="0" err="1">
                <a:solidFill>
                  <a:srgbClr val="267F99"/>
                </a:solidFill>
              </a:rPr>
              <a:t>DurableOrchestrationContext</a:t>
            </a:r>
            <a:r>
              <a:rPr lang="en-US" sz="1800" dirty="0">
                <a:solidFill>
                  <a:srgbClr val="000000"/>
                </a:solidFill>
              </a:rPr>
              <a:t> </a:t>
            </a:r>
            <a:r>
              <a:rPr lang="en-US" sz="1800" dirty="0" err="1">
                <a:solidFill>
                  <a:srgbClr val="001080"/>
                </a:solidFill>
              </a:rPr>
              <a:t>ctx</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AF00DB"/>
                </a:solidFill>
              </a:rPr>
              <a:t>try</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000FF"/>
                </a:solidFill>
              </a:rPr>
              <a:t>var</a:t>
            </a:r>
            <a:r>
              <a:rPr lang="en-US" sz="1800" dirty="0">
                <a:solidFill>
                  <a:srgbClr val="000000"/>
                </a:solidFill>
              </a:rPr>
              <a:t> </a:t>
            </a:r>
            <a:r>
              <a:rPr lang="en-US" sz="1800" dirty="0">
                <a:solidFill>
                  <a:srgbClr val="001080"/>
                </a:solidFill>
              </a:rPr>
              <a:t>x</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err="1">
                <a:solidFill>
                  <a:srgbClr val="001080"/>
                </a:solidFill>
              </a:rPr>
              <a:t>ctx</a:t>
            </a:r>
            <a:r>
              <a:rPr lang="en-US" sz="1800" dirty="0" err="1">
                <a:solidFill>
                  <a:srgbClr val="000000"/>
                </a:solidFill>
              </a:rPr>
              <a:t>.</a:t>
            </a:r>
            <a:r>
              <a:rPr lang="en-US" sz="1800" dirty="0" err="1">
                <a:solidFill>
                  <a:srgbClr val="795E26"/>
                </a:solidFill>
              </a:rPr>
              <a:t>CallActivityAsync</a:t>
            </a:r>
            <a:r>
              <a:rPr lang="en-US" sz="1800" dirty="0">
                <a:solidFill>
                  <a:srgbClr val="000000"/>
                </a:solidFill>
              </a:rPr>
              <a:t>&lt;</a:t>
            </a:r>
            <a:r>
              <a:rPr lang="en-US" sz="1800" dirty="0">
                <a:solidFill>
                  <a:srgbClr val="0000FF"/>
                </a:solidFill>
              </a:rPr>
              <a:t>object</a:t>
            </a:r>
            <a:r>
              <a:rPr lang="en-US" sz="1800" dirty="0">
                <a:solidFill>
                  <a:srgbClr val="000000"/>
                </a:solidFill>
              </a:rPr>
              <a:t>&gt;(</a:t>
            </a:r>
            <a:r>
              <a:rPr lang="en-US" sz="1800" dirty="0">
                <a:solidFill>
                  <a:srgbClr val="A31515"/>
                </a:solidFill>
              </a:rPr>
              <a:t>"F1"</a:t>
            </a:r>
            <a:r>
              <a:rPr lang="en-US" sz="1800" dirty="0">
                <a:solidFill>
                  <a:srgbClr val="000000"/>
                </a:solidFill>
              </a:rPr>
              <a:t>);</a:t>
            </a:r>
          </a:p>
          <a:p>
            <a:r>
              <a:rPr lang="en-US" sz="1800" dirty="0">
                <a:solidFill>
                  <a:srgbClr val="000000"/>
                </a:solidFill>
              </a:rPr>
              <a:t>        </a:t>
            </a:r>
            <a:r>
              <a:rPr lang="en-US" sz="1800" dirty="0">
                <a:solidFill>
                  <a:srgbClr val="0000FF"/>
                </a:solidFill>
              </a:rPr>
              <a:t>var</a:t>
            </a:r>
            <a:r>
              <a:rPr lang="en-US" sz="1800" dirty="0">
                <a:solidFill>
                  <a:srgbClr val="000000"/>
                </a:solidFill>
              </a:rPr>
              <a:t> </a:t>
            </a:r>
            <a:r>
              <a:rPr lang="en-US" sz="1800" dirty="0">
                <a:solidFill>
                  <a:srgbClr val="001080"/>
                </a:solidFill>
              </a:rPr>
              <a:t>y</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err="1">
                <a:solidFill>
                  <a:srgbClr val="001080"/>
                </a:solidFill>
              </a:rPr>
              <a:t>ctx</a:t>
            </a:r>
            <a:r>
              <a:rPr lang="en-US" sz="1800" dirty="0" err="1">
                <a:solidFill>
                  <a:srgbClr val="000000"/>
                </a:solidFill>
              </a:rPr>
              <a:t>.</a:t>
            </a:r>
            <a:r>
              <a:rPr lang="en-US" sz="1800" dirty="0" err="1">
                <a:solidFill>
                  <a:srgbClr val="795E26"/>
                </a:solidFill>
              </a:rPr>
              <a:t>CallActivityAsync</a:t>
            </a:r>
            <a:r>
              <a:rPr lang="en-US" sz="1800" dirty="0">
                <a:solidFill>
                  <a:srgbClr val="000000"/>
                </a:solidFill>
              </a:rPr>
              <a:t>&lt;</a:t>
            </a:r>
            <a:r>
              <a:rPr lang="en-US" sz="1800" dirty="0">
                <a:solidFill>
                  <a:srgbClr val="0000FF"/>
                </a:solidFill>
              </a:rPr>
              <a:t>object</a:t>
            </a:r>
            <a:r>
              <a:rPr lang="en-US" sz="1800" dirty="0">
                <a:solidFill>
                  <a:srgbClr val="000000"/>
                </a:solidFill>
              </a:rPr>
              <a:t>&gt;(</a:t>
            </a:r>
            <a:r>
              <a:rPr lang="en-US" sz="1800" dirty="0">
                <a:solidFill>
                  <a:srgbClr val="A31515"/>
                </a:solidFill>
              </a:rPr>
              <a:t>"F2"</a:t>
            </a:r>
            <a:r>
              <a:rPr lang="en-US" sz="1800" dirty="0">
                <a:solidFill>
                  <a:srgbClr val="000000"/>
                </a:solidFill>
              </a:rPr>
              <a:t>, </a:t>
            </a:r>
            <a:r>
              <a:rPr lang="en-US" sz="1800" dirty="0">
                <a:solidFill>
                  <a:srgbClr val="001080"/>
                </a:solidFill>
              </a:rPr>
              <a:t>x</a:t>
            </a:r>
            <a:r>
              <a:rPr lang="en-US" sz="1800" dirty="0">
                <a:solidFill>
                  <a:srgbClr val="000000"/>
                </a:solidFill>
              </a:rPr>
              <a:t>);</a:t>
            </a:r>
          </a:p>
          <a:p>
            <a:r>
              <a:rPr lang="en-US" sz="1800" dirty="0">
                <a:solidFill>
                  <a:srgbClr val="000000"/>
                </a:solidFill>
              </a:rPr>
              <a:t>        </a:t>
            </a:r>
            <a:r>
              <a:rPr lang="en-US" sz="1800" dirty="0">
                <a:solidFill>
                  <a:srgbClr val="0000FF"/>
                </a:solidFill>
              </a:rPr>
              <a:t>var</a:t>
            </a:r>
            <a:r>
              <a:rPr lang="en-US" sz="1800" dirty="0">
                <a:solidFill>
                  <a:srgbClr val="000000"/>
                </a:solidFill>
              </a:rPr>
              <a:t> </a:t>
            </a:r>
            <a:r>
              <a:rPr lang="en-US" sz="1800" dirty="0">
                <a:solidFill>
                  <a:srgbClr val="001080"/>
                </a:solidFill>
              </a:rPr>
              <a:t>z</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err="1">
                <a:solidFill>
                  <a:srgbClr val="001080"/>
                </a:solidFill>
              </a:rPr>
              <a:t>ctx</a:t>
            </a:r>
            <a:r>
              <a:rPr lang="en-US" sz="1800" dirty="0" err="1">
                <a:solidFill>
                  <a:srgbClr val="000000"/>
                </a:solidFill>
              </a:rPr>
              <a:t>.</a:t>
            </a:r>
            <a:r>
              <a:rPr lang="en-US" sz="1800" dirty="0" err="1">
                <a:solidFill>
                  <a:srgbClr val="795E26"/>
                </a:solidFill>
              </a:rPr>
              <a:t>CallActivityAsync</a:t>
            </a:r>
            <a:r>
              <a:rPr lang="en-US" sz="1800" dirty="0">
                <a:solidFill>
                  <a:srgbClr val="000000"/>
                </a:solidFill>
              </a:rPr>
              <a:t>&lt;</a:t>
            </a:r>
            <a:r>
              <a:rPr lang="en-US" sz="1800" dirty="0">
                <a:solidFill>
                  <a:srgbClr val="0000FF"/>
                </a:solidFill>
              </a:rPr>
              <a:t>object</a:t>
            </a:r>
            <a:r>
              <a:rPr lang="en-US" sz="1800" dirty="0">
                <a:solidFill>
                  <a:srgbClr val="000000"/>
                </a:solidFill>
              </a:rPr>
              <a:t>&gt;(</a:t>
            </a:r>
            <a:r>
              <a:rPr lang="en-US" sz="1800" dirty="0">
                <a:solidFill>
                  <a:srgbClr val="A31515"/>
                </a:solidFill>
              </a:rPr>
              <a:t>"F3"</a:t>
            </a:r>
            <a:r>
              <a:rPr lang="en-US" sz="1800" dirty="0">
                <a:solidFill>
                  <a:srgbClr val="000000"/>
                </a:solidFill>
              </a:rPr>
              <a:t>, </a:t>
            </a:r>
            <a:r>
              <a:rPr lang="en-US" sz="1800" dirty="0">
                <a:solidFill>
                  <a:srgbClr val="001080"/>
                </a:solidFill>
              </a:rPr>
              <a:t>y</a:t>
            </a:r>
            <a:r>
              <a:rPr lang="en-US" sz="1800" dirty="0">
                <a:solidFill>
                  <a:srgbClr val="000000"/>
                </a:solidFill>
              </a:rPr>
              <a:t>);</a:t>
            </a:r>
          </a:p>
          <a:p>
            <a:r>
              <a:rPr lang="en-US" sz="1800" dirty="0">
                <a:solidFill>
                  <a:srgbClr val="000000"/>
                </a:solidFill>
              </a:rPr>
              <a:t>        </a:t>
            </a:r>
            <a:r>
              <a:rPr lang="en-US" sz="1800" dirty="0">
                <a:solidFill>
                  <a:srgbClr val="AF00DB"/>
                </a:solidFill>
              </a:rPr>
              <a:t>return</a:t>
            </a:r>
            <a:r>
              <a:rPr lang="en-US" sz="1800" dirty="0">
                <a:solidFill>
                  <a:srgbClr val="000000"/>
                </a:solidFill>
              </a:rPr>
              <a:t> </a:t>
            </a:r>
            <a:r>
              <a:rPr lang="en-US" sz="1800" dirty="0">
                <a:solidFill>
                  <a:srgbClr val="0000FF"/>
                </a:solidFill>
              </a:rPr>
              <a:t>await</a:t>
            </a:r>
            <a:r>
              <a:rPr lang="en-US" sz="1800" dirty="0">
                <a:solidFill>
                  <a:srgbClr val="000000"/>
                </a:solidFill>
              </a:rPr>
              <a:t> </a:t>
            </a:r>
            <a:r>
              <a:rPr lang="en-US" sz="1800" dirty="0" err="1">
                <a:solidFill>
                  <a:srgbClr val="001080"/>
                </a:solidFill>
              </a:rPr>
              <a:t>ctx</a:t>
            </a:r>
            <a:r>
              <a:rPr lang="en-US" sz="1800" dirty="0" err="1">
                <a:solidFill>
                  <a:srgbClr val="000000"/>
                </a:solidFill>
              </a:rPr>
              <a:t>.</a:t>
            </a:r>
            <a:r>
              <a:rPr lang="en-US" sz="1800" dirty="0" err="1">
                <a:solidFill>
                  <a:srgbClr val="795E26"/>
                </a:solidFill>
              </a:rPr>
              <a:t>CallActivityAsync</a:t>
            </a:r>
            <a:r>
              <a:rPr lang="en-US" sz="1800" dirty="0">
                <a:solidFill>
                  <a:srgbClr val="000000"/>
                </a:solidFill>
              </a:rPr>
              <a:t>&lt;</a:t>
            </a:r>
            <a:r>
              <a:rPr lang="en-US" sz="1800" dirty="0">
                <a:solidFill>
                  <a:srgbClr val="0000FF"/>
                </a:solidFill>
              </a:rPr>
              <a:t>object</a:t>
            </a:r>
            <a:r>
              <a:rPr lang="en-US" sz="1800" dirty="0">
                <a:solidFill>
                  <a:srgbClr val="000000"/>
                </a:solidFill>
              </a:rPr>
              <a:t>&gt;(</a:t>
            </a:r>
            <a:r>
              <a:rPr lang="en-US" sz="1800" dirty="0">
                <a:solidFill>
                  <a:srgbClr val="A31515"/>
                </a:solidFill>
              </a:rPr>
              <a:t>"F4"</a:t>
            </a:r>
            <a:r>
              <a:rPr lang="en-US" sz="1800" dirty="0">
                <a:solidFill>
                  <a:srgbClr val="000000"/>
                </a:solidFill>
              </a:rPr>
              <a:t>, </a:t>
            </a:r>
            <a:r>
              <a:rPr lang="en-US" sz="1800" dirty="0">
                <a:solidFill>
                  <a:srgbClr val="001080"/>
                </a:solidFill>
              </a:rPr>
              <a:t>z</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AF00DB"/>
                </a:solidFill>
              </a:rPr>
              <a:t>catch</a:t>
            </a:r>
            <a:r>
              <a:rPr lang="en-US" sz="1800" dirty="0">
                <a:solidFill>
                  <a:srgbClr val="000000"/>
                </a:solidFill>
              </a:rPr>
              <a:t> (</a:t>
            </a:r>
            <a:r>
              <a:rPr lang="en-US" sz="1800" dirty="0">
                <a:solidFill>
                  <a:srgbClr val="267F99"/>
                </a:solidFill>
              </a:rPr>
              <a:t>Exception</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008000"/>
                </a:solidFill>
              </a:rPr>
              <a:t>// error handling/compensation goes here</a:t>
            </a:r>
            <a:endParaRPr lang="en-US" sz="1800" dirty="0">
              <a:solidFill>
                <a:srgbClr val="000000"/>
              </a:solidFill>
            </a:endParaRP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45905473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Functions</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Fan-out/fan-in</a:t>
            </a:r>
          </a:p>
        </p:txBody>
      </p:sp>
      <p:sp>
        <p:nvSpPr>
          <p:cNvPr id="3" name="Rectangle 2">
            <a:extLst>
              <a:ext uri="{FF2B5EF4-FFF2-40B4-BE49-F238E27FC236}">
                <a16:creationId xmlns:a16="http://schemas.microsoft.com/office/drawing/2014/main" id="{44D6481A-FD60-4D2B-BDCB-0A2369282259}"/>
              </a:ext>
            </a:extLst>
          </p:cNvPr>
          <p:cNvSpPr/>
          <p:nvPr/>
        </p:nvSpPr>
        <p:spPr>
          <a:xfrm>
            <a:off x="584200" y="1428750"/>
            <a:ext cx="11018520"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Fan-out/fan-in refers to the pattern of executing multiple functions in parallel, and then waiting for all to finish</a:t>
            </a:r>
            <a:endParaRPr lang="en-US" sz="1800" dirty="0">
              <a:latin typeface="Segoe UI" panose="020B0502040204020203" pitchFamily="34" charset="0"/>
              <a:cs typeface="Segoe UI" panose="020B0502040204020203" pitchFamily="34" charset="0"/>
            </a:endParaRPr>
          </a:p>
        </p:txBody>
      </p:sp>
      <p:grpSp>
        <p:nvGrpSpPr>
          <p:cNvPr id="6" name="Group 5" descr="The diagram depicts a set of durable functions that can execute multiple times in parallel while waiting for all instances to finish.">
            <a:extLst>
              <a:ext uri="{FF2B5EF4-FFF2-40B4-BE49-F238E27FC236}">
                <a16:creationId xmlns:a16="http://schemas.microsoft.com/office/drawing/2014/main" id="{4F94B830-F386-4E8C-B4F5-9DC424EE488D}"/>
              </a:ext>
            </a:extLst>
          </p:cNvPr>
          <p:cNvGrpSpPr/>
          <p:nvPr/>
        </p:nvGrpSpPr>
        <p:grpSpPr>
          <a:xfrm>
            <a:off x="1982568" y="2397596"/>
            <a:ext cx="8157622" cy="3779235"/>
            <a:chOff x="1982568" y="2397596"/>
            <a:chExt cx="8157622" cy="3779235"/>
          </a:xfrm>
        </p:grpSpPr>
        <p:pic>
          <p:nvPicPr>
            <p:cNvPr id="5" name="Picture 4" descr="A close up of a sign&#10;&#10;Description automatically generated">
              <a:extLst>
                <a:ext uri="{FF2B5EF4-FFF2-40B4-BE49-F238E27FC236}">
                  <a16:creationId xmlns:a16="http://schemas.microsoft.com/office/drawing/2014/main" id="{AB09FF95-3682-48A5-A5E0-2374960B8464}"/>
                </a:ext>
              </a:extLst>
            </p:cNvPr>
            <p:cNvPicPr>
              <a:picLocks noChangeAspect="1"/>
            </p:cNvPicPr>
            <p:nvPr/>
          </p:nvPicPr>
          <p:blipFill>
            <a:blip r:embed="rId3"/>
            <a:stretch>
              <a:fillRect/>
            </a:stretch>
          </p:blipFill>
          <p:spPr>
            <a:xfrm>
              <a:off x="9108786" y="3548286"/>
              <a:ext cx="1031404" cy="1031404"/>
            </a:xfrm>
            <a:prstGeom prst="rect">
              <a:avLst/>
            </a:prstGeom>
          </p:spPr>
        </p:pic>
        <p:grpSp>
          <p:nvGrpSpPr>
            <p:cNvPr id="7" name="Group 6">
              <a:extLst>
                <a:ext uri="{FF2B5EF4-FFF2-40B4-BE49-F238E27FC236}">
                  <a16:creationId xmlns:a16="http://schemas.microsoft.com/office/drawing/2014/main" id="{FC3B7B5E-2447-47CF-B181-26DF37EB140E}"/>
                </a:ext>
              </a:extLst>
            </p:cNvPr>
            <p:cNvGrpSpPr/>
            <p:nvPr/>
          </p:nvGrpSpPr>
          <p:grpSpPr>
            <a:xfrm>
              <a:off x="7493707" y="3295649"/>
              <a:ext cx="859718" cy="1641327"/>
              <a:chOff x="3334354" y="4723798"/>
              <a:chExt cx="688178" cy="1313832"/>
            </a:xfrm>
          </p:grpSpPr>
          <p:pic>
            <p:nvPicPr>
              <p:cNvPr id="8" name="Picture 7">
                <a:extLst>
                  <a:ext uri="{FF2B5EF4-FFF2-40B4-BE49-F238E27FC236}">
                    <a16:creationId xmlns:a16="http://schemas.microsoft.com/office/drawing/2014/main" id="{F63C3254-308C-44CF-9BD1-C02CDAED4DCD}"/>
                  </a:ext>
                </a:extLst>
              </p:cNvPr>
              <p:cNvPicPr>
                <a:picLocks noChangeAspect="1"/>
              </p:cNvPicPr>
              <p:nvPr/>
            </p:nvPicPr>
            <p:blipFill rotWithShape="1">
              <a:blip r:embed="rId4"/>
              <a:srcRect r="55230" b="28915"/>
              <a:stretch/>
            </p:blipFill>
            <p:spPr>
              <a:xfrm>
                <a:off x="3334354" y="4723798"/>
                <a:ext cx="649584" cy="1031404"/>
              </a:xfrm>
              <a:prstGeom prst="rect">
                <a:avLst/>
              </a:prstGeom>
            </p:spPr>
          </p:pic>
          <p:pic>
            <p:nvPicPr>
              <p:cNvPr id="9" name="Picture 8">
                <a:extLst>
                  <a:ext uri="{FF2B5EF4-FFF2-40B4-BE49-F238E27FC236}">
                    <a16:creationId xmlns:a16="http://schemas.microsoft.com/office/drawing/2014/main" id="{87F4100D-2527-4114-9FCD-B930A11D996C}"/>
                  </a:ext>
                </a:extLst>
              </p:cNvPr>
              <p:cNvPicPr>
                <a:picLocks noChangeAspect="1"/>
              </p:cNvPicPr>
              <p:nvPr/>
            </p:nvPicPr>
            <p:blipFill rotWithShape="1">
              <a:blip r:embed="rId4"/>
              <a:srcRect r="55230" b="28915"/>
              <a:stretch/>
            </p:blipFill>
            <p:spPr>
              <a:xfrm rot="10800000">
                <a:off x="3372948" y="5006226"/>
                <a:ext cx="649584" cy="1031404"/>
              </a:xfrm>
              <a:prstGeom prst="rect">
                <a:avLst/>
              </a:prstGeom>
            </p:spPr>
          </p:pic>
          <p:sp>
            <p:nvSpPr>
              <p:cNvPr id="10" name="Oval 9">
                <a:extLst>
                  <a:ext uri="{FF2B5EF4-FFF2-40B4-BE49-F238E27FC236}">
                    <a16:creationId xmlns:a16="http://schemas.microsoft.com/office/drawing/2014/main" id="{DDBA77B6-DB49-4268-89A6-64E473F89401}"/>
                  </a:ext>
                </a:extLst>
              </p:cNvPr>
              <p:cNvSpPr/>
              <p:nvPr/>
            </p:nvSpPr>
            <p:spPr bwMode="auto">
              <a:xfrm>
                <a:off x="3399331" y="5738203"/>
                <a:ext cx="54401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a:extLst>
                <a:ext uri="{FF2B5EF4-FFF2-40B4-BE49-F238E27FC236}">
                  <a16:creationId xmlns:a16="http://schemas.microsoft.com/office/drawing/2014/main" id="{224527F9-BA36-4431-B684-A3494690BFC7}"/>
                </a:ext>
              </a:extLst>
            </p:cNvPr>
            <p:cNvGrpSpPr/>
            <p:nvPr/>
          </p:nvGrpSpPr>
          <p:grpSpPr>
            <a:xfrm>
              <a:off x="3883248" y="3295649"/>
              <a:ext cx="859718" cy="1641327"/>
              <a:chOff x="3334354" y="4723798"/>
              <a:chExt cx="688178" cy="1313832"/>
            </a:xfrm>
          </p:grpSpPr>
          <p:pic>
            <p:nvPicPr>
              <p:cNvPr id="12" name="Picture 11">
                <a:extLst>
                  <a:ext uri="{FF2B5EF4-FFF2-40B4-BE49-F238E27FC236}">
                    <a16:creationId xmlns:a16="http://schemas.microsoft.com/office/drawing/2014/main" id="{72BE816C-31AF-4982-8164-B5BCF2CA797B}"/>
                  </a:ext>
                </a:extLst>
              </p:cNvPr>
              <p:cNvPicPr>
                <a:picLocks noChangeAspect="1"/>
              </p:cNvPicPr>
              <p:nvPr/>
            </p:nvPicPr>
            <p:blipFill rotWithShape="1">
              <a:blip r:embed="rId4"/>
              <a:srcRect r="55230" b="28915"/>
              <a:stretch/>
            </p:blipFill>
            <p:spPr>
              <a:xfrm>
                <a:off x="3334354" y="4723798"/>
                <a:ext cx="649584" cy="1031404"/>
              </a:xfrm>
              <a:prstGeom prst="rect">
                <a:avLst/>
              </a:prstGeom>
            </p:spPr>
          </p:pic>
          <p:pic>
            <p:nvPicPr>
              <p:cNvPr id="13" name="Picture 12">
                <a:extLst>
                  <a:ext uri="{FF2B5EF4-FFF2-40B4-BE49-F238E27FC236}">
                    <a16:creationId xmlns:a16="http://schemas.microsoft.com/office/drawing/2014/main" id="{464F3333-EDC7-4504-BBD4-171544AEB9DD}"/>
                  </a:ext>
                </a:extLst>
              </p:cNvPr>
              <p:cNvPicPr>
                <a:picLocks noChangeAspect="1"/>
              </p:cNvPicPr>
              <p:nvPr/>
            </p:nvPicPr>
            <p:blipFill rotWithShape="1">
              <a:blip r:embed="rId4"/>
              <a:srcRect r="55230" b="28915"/>
              <a:stretch/>
            </p:blipFill>
            <p:spPr>
              <a:xfrm rot="10800000">
                <a:off x="3372948" y="5006226"/>
                <a:ext cx="649584" cy="1031404"/>
              </a:xfrm>
              <a:prstGeom prst="rect">
                <a:avLst/>
              </a:prstGeom>
            </p:spPr>
          </p:pic>
          <p:sp>
            <p:nvSpPr>
              <p:cNvPr id="14" name="Oval 13">
                <a:extLst>
                  <a:ext uri="{FF2B5EF4-FFF2-40B4-BE49-F238E27FC236}">
                    <a16:creationId xmlns:a16="http://schemas.microsoft.com/office/drawing/2014/main" id="{00DFF6CA-42D3-459B-9B2F-60907652D222}"/>
                  </a:ext>
                </a:extLst>
              </p:cNvPr>
              <p:cNvSpPr/>
              <p:nvPr/>
            </p:nvSpPr>
            <p:spPr bwMode="auto">
              <a:xfrm>
                <a:off x="3399331" y="5738203"/>
                <a:ext cx="54401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Picture 14" descr="A close up of a sign&#10;&#10;Description automatically generated">
              <a:extLst>
                <a:ext uri="{FF2B5EF4-FFF2-40B4-BE49-F238E27FC236}">
                  <a16:creationId xmlns:a16="http://schemas.microsoft.com/office/drawing/2014/main" id="{1F27345D-CE3D-4D16-957F-CDD18E64B627}"/>
                </a:ext>
              </a:extLst>
            </p:cNvPr>
            <p:cNvPicPr>
              <a:picLocks noChangeAspect="1"/>
            </p:cNvPicPr>
            <p:nvPr/>
          </p:nvPicPr>
          <p:blipFill>
            <a:blip r:embed="rId3"/>
            <a:stretch>
              <a:fillRect/>
            </a:stretch>
          </p:blipFill>
          <p:spPr>
            <a:xfrm>
              <a:off x="1982568" y="3548286"/>
              <a:ext cx="1031404" cy="1031404"/>
            </a:xfrm>
            <a:prstGeom prst="rect">
              <a:avLst/>
            </a:prstGeom>
          </p:spPr>
        </p:pic>
        <p:sp>
          <p:nvSpPr>
            <p:cNvPr id="16" name="Arrow: Right 15">
              <a:extLst>
                <a:ext uri="{FF2B5EF4-FFF2-40B4-BE49-F238E27FC236}">
                  <a16:creationId xmlns:a16="http://schemas.microsoft.com/office/drawing/2014/main" id="{D1ED4000-5D16-43FE-B041-8BC40F2FD07D}"/>
                </a:ext>
              </a:extLst>
            </p:cNvPr>
            <p:cNvSpPr/>
            <p:nvPr/>
          </p:nvSpPr>
          <p:spPr bwMode="auto">
            <a:xfrm>
              <a:off x="3282140" y="3895895"/>
              <a:ext cx="535407" cy="3361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Arrow: Right 16">
              <a:extLst>
                <a:ext uri="{FF2B5EF4-FFF2-40B4-BE49-F238E27FC236}">
                  <a16:creationId xmlns:a16="http://schemas.microsoft.com/office/drawing/2014/main" id="{83551E1A-504E-45A7-8F4A-352611D2F654}"/>
                </a:ext>
              </a:extLst>
            </p:cNvPr>
            <p:cNvSpPr/>
            <p:nvPr/>
          </p:nvSpPr>
          <p:spPr bwMode="auto">
            <a:xfrm>
              <a:off x="4804729" y="3895895"/>
              <a:ext cx="535407" cy="3361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Arrow: Right 17">
              <a:extLst>
                <a:ext uri="{FF2B5EF4-FFF2-40B4-BE49-F238E27FC236}">
                  <a16:creationId xmlns:a16="http://schemas.microsoft.com/office/drawing/2014/main" id="{30AD5DCA-D81A-4ACC-B302-AF57D8B5AC3C}"/>
                </a:ext>
              </a:extLst>
            </p:cNvPr>
            <p:cNvSpPr/>
            <p:nvPr/>
          </p:nvSpPr>
          <p:spPr bwMode="auto">
            <a:xfrm>
              <a:off x="6850503" y="3895895"/>
              <a:ext cx="535407" cy="3361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Arrow: Right 18">
              <a:extLst>
                <a:ext uri="{FF2B5EF4-FFF2-40B4-BE49-F238E27FC236}">
                  <a16:creationId xmlns:a16="http://schemas.microsoft.com/office/drawing/2014/main" id="{A108D194-EB27-4BA3-BA2D-EF9CD2348D1F}"/>
                </a:ext>
              </a:extLst>
            </p:cNvPr>
            <p:cNvSpPr/>
            <p:nvPr/>
          </p:nvSpPr>
          <p:spPr bwMode="auto">
            <a:xfrm>
              <a:off x="8413008" y="3895895"/>
              <a:ext cx="535407" cy="3361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descr="A close up of a sign&#10;&#10;Description automatically generated">
              <a:extLst>
                <a:ext uri="{FF2B5EF4-FFF2-40B4-BE49-F238E27FC236}">
                  <a16:creationId xmlns:a16="http://schemas.microsoft.com/office/drawing/2014/main" id="{35349D22-12F6-4C65-B1C3-33540A0CB142}"/>
                </a:ext>
              </a:extLst>
            </p:cNvPr>
            <p:cNvPicPr>
              <a:picLocks noChangeAspect="1"/>
            </p:cNvPicPr>
            <p:nvPr/>
          </p:nvPicPr>
          <p:blipFill>
            <a:blip r:embed="rId3"/>
            <a:stretch>
              <a:fillRect/>
            </a:stretch>
          </p:blipFill>
          <p:spPr>
            <a:xfrm>
              <a:off x="5570166" y="4756005"/>
              <a:ext cx="1031404" cy="1031404"/>
            </a:xfrm>
            <a:prstGeom prst="rect">
              <a:avLst/>
            </a:prstGeom>
          </p:spPr>
        </p:pic>
        <p:pic>
          <p:nvPicPr>
            <p:cNvPr id="21" name="Picture 20" descr="A close up of a sign&#10;&#10;Description automatically generated">
              <a:extLst>
                <a:ext uri="{FF2B5EF4-FFF2-40B4-BE49-F238E27FC236}">
                  <a16:creationId xmlns:a16="http://schemas.microsoft.com/office/drawing/2014/main" id="{EA883CCD-D95B-4CF4-87F7-4A468575D441}"/>
                </a:ext>
              </a:extLst>
            </p:cNvPr>
            <p:cNvPicPr>
              <a:picLocks noChangeAspect="1"/>
            </p:cNvPicPr>
            <p:nvPr/>
          </p:nvPicPr>
          <p:blipFill>
            <a:blip r:embed="rId3"/>
            <a:stretch>
              <a:fillRect/>
            </a:stretch>
          </p:blipFill>
          <p:spPr>
            <a:xfrm>
              <a:off x="5570166" y="3548286"/>
              <a:ext cx="1031404" cy="1031404"/>
            </a:xfrm>
            <a:prstGeom prst="rect">
              <a:avLst/>
            </a:prstGeom>
          </p:spPr>
        </p:pic>
        <p:pic>
          <p:nvPicPr>
            <p:cNvPr id="22" name="Picture 21" descr="A close up of a sign&#10;&#10;Description automatically generated">
              <a:extLst>
                <a:ext uri="{FF2B5EF4-FFF2-40B4-BE49-F238E27FC236}">
                  <a16:creationId xmlns:a16="http://schemas.microsoft.com/office/drawing/2014/main" id="{CD506596-D456-41A6-9936-7366A70D6C92}"/>
                </a:ext>
              </a:extLst>
            </p:cNvPr>
            <p:cNvPicPr>
              <a:picLocks noChangeAspect="1"/>
            </p:cNvPicPr>
            <p:nvPr/>
          </p:nvPicPr>
          <p:blipFill>
            <a:blip r:embed="rId3"/>
            <a:stretch>
              <a:fillRect/>
            </a:stretch>
          </p:blipFill>
          <p:spPr>
            <a:xfrm>
              <a:off x="5570166" y="2397596"/>
              <a:ext cx="1031404" cy="1031404"/>
            </a:xfrm>
            <a:prstGeom prst="rect">
              <a:avLst/>
            </a:prstGeom>
          </p:spPr>
        </p:pic>
        <p:sp>
          <p:nvSpPr>
            <p:cNvPr id="4" name="TextBox 3">
              <a:extLst>
                <a:ext uri="{FF2B5EF4-FFF2-40B4-BE49-F238E27FC236}">
                  <a16:creationId xmlns:a16="http://schemas.microsoft.com/office/drawing/2014/main" id="{2FD3C303-ADB0-4144-B2FB-A1F288E1205C}"/>
                </a:ext>
              </a:extLst>
            </p:cNvPr>
            <p:cNvSpPr txBox="1"/>
            <p:nvPr/>
          </p:nvSpPr>
          <p:spPr>
            <a:xfrm>
              <a:off x="9461783" y="4687536"/>
              <a:ext cx="325410"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latin typeface="+mj-lt"/>
                </a:rPr>
                <a:t>F3</a:t>
              </a:r>
            </a:p>
          </p:txBody>
        </p:sp>
        <p:sp>
          <p:nvSpPr>
            <p:cNvPr id="23" name="TextBox 22">
              <a:extLst>
                <a:ext uri="{FF2B5EF4-FFF2-40B4-BE49-F238E27FC236}">
                  <a16:creationId xmlns:a16="http://schemas.microsoft.com/office/drawing/2014/main" id="{AB7BBDA3-9C98-40C6-84E0-6F6EE5A595BD}"/>
                </a:ext>
              </a:extLst>
            </p:cNvPr>
            <p:cNvSpPr txBox="1"/>
            <p:nvPr/>
          </p:nvSpPr>
          <p:spPr>
            <a:xfrm>
              <a:off x="5930755" y="5807499"/>
              <a:ext cx="325410"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latin typeface="+mj-lt"/>
                </a:rPr>
                <a:t>F2</a:t>
              </a:r>
            </a:p>
          </p:txBody>
        </p:sp>
        <p:sp>
          <p:nvSpPr>
            <p:cNvPr id="24" name="TextBox 23">
              <a:extLst>
                <a:ext uri="{FF2B5EF4-FFF2-40B4-BE49-F238E27FC236}">
                  <a16:creationId xmlns:a16="http://schemas.microsoft.com/office/drawing/2014/main" id="{E0C0398B-D965-4300-9D5B-D78BFE6B0113}"/>
                </a:ext>
              </a:extLst>
            </p:cNvPr>
            <p:cNvSpPr txBox="1"/>
            <p:nvPr/>
          </p:nvSpPr>
          <p:spPr>
            <a:xfrm>
              <a:off x="2393324" y="4679694"/>
              <a:ext cx="277320"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latin typeface="+mj-lt"/>
                </a:rPr>
                <a:t>F1</a:t>
              </a:r>
            </a:p>
          </p:txBody>
        </p:sp>
        <p:sp>
          <p:nvSpPr>
            <p:cNvPr id="26" name="Arrow: Bent 25">
              <a:extLst>
                <a:ext uri="{FF2B5EF4-FFF2-40B4-BE49-F238E27FC236}">
                  <a16:creationId xmlns:a16="http://schemas.microsoft.com/office/drawing/2014/main" id="{3C4E62B7-CC36-407D-A328-79C24A59B36F}"/>
                </a:ext>
              </a:extLst>
            </p:cNvPr>
            <p:cNvSpPr/>
            <p:nvPr/>
          </p:nvSpPr>
          <p:spPr bwMode="auto">
            <a:xfrm>
              <a:off x="4208189" y="2746112"/>
              <a:ext cx="1188720" cy="552931"/>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Arrow: Bent 26">
              <a:extLst>
                <a:ext uri="{FF2B5EF4-FFF2-40B4-BE49-F238E27FC236}">
                  <a16:creationId xmlns:a16="http://schemas.microsoft.com/office/drawing/2014/main" id="{16EC00A1-ADE9-4A12-BA4D-869D987077D8}"/>
                </a:ext>
              </a:extLst>
            </p:cNvPr>
            <p:cNvSpPr/>
            <p:nvPr/>
          </p:nvSpPr>
          <p:spPr bwMode="auto">
            <a:xfrm flipV="1">
              <a:off x="4230273" y="4915839"/>
              <a:ext cx="1188720" cy="552931"/>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Arrow: Bent 31">
              <a:extLst>
                <a:ext uri="{FF2B5EF4-FFF2-40B4-BE49-F238E27FC236}">
                  <a16:creationId xmlns:a16="http://schemas.microsoft.com/office/drawing/2014/main" id="{3E08C5C5-B7EE-45CC-A358-2BCE864D7EA0}"/>
                </a:ext>
              </a:extLst>
            </p:cNvPr>
            <p:cNvSpPr/>
            <p:nvPr/>
          </p:nvSpPr>
          <p:spPr bwMode="auto">
            <a:xfrm rot="16200000" flipV="1">
              <a:off x="7217010" y="4616433"/>
              <a:ext cx="495644" cy="1209029"/>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Arrow: Bent 33">
              <a:extLst>
                <a:ext uri="{FF2B5EF4-FFF2-40B4-BE49-F238E27FC236}">
                  <a16:creationId xmlns:a16="http://schemas.microsoft.com/office/drawing/2014/main" id="{51D5756E-0B9E-4299-9613-C0D47B67C0EF}"/>
                </a:ext>
              </a:extLst>
            </p:cNvPr>
            <p:cNvSpPr/>
            <p:nvPr/>
          </p:nvSpPr>
          <p:spPr bwMode="auto">
            <a:xfrm rot="5400000">
              <a:off x="7221737" y="2418160"/>
              <a:ext cx="552905" cy="1208809"/>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3332972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Fan-out/fan-in code</a:t>
            </a:r>
          </a:p>
        </p:txBody>
      </p:sp>
      <p:sp>
        <p:nvSpPr>
          <p:cNvPr id="4" name="Text Placeholder 3">
            <a:extLst>
              <a:ext uri="{FF2B5EF4-FFF2-40B4-BE49-F238E27FC236}">
                <a16:creationId xmlns:a16="http://schemas.microsoft.com/office/drawing/2014/main" id="{79FE203D-9BC1-4745-AE76-F6A3DDADA421}"/>
              </a:ext>
            </a:extLst>
          </p:cNvPr>
          <p:cNvSpPr>
            <a:spLocks noGrp="1"/>
          </p:cNvSpPr>
          <p:nvPr>
            <p:ph type="body" sz="quarter" idx="10"/>
          </p:nvPr>
        </p:nvSpPr>
        <p:spPr>
          <a:xfrm>
            <a:off x="588263" y="1436688"/>
            <a:ext cx="11018520" cy="4930581"/>
          </a:xfrm>
        </p:spPr>
        <p:txBody>
          <a:bodyPr/>
          <a:lstStyle/>
          <a:p>
            <a:r>
              <a:rPr lang="en-US" sz="1800" dirty="0">
                <a:solidFill>
                  <a:srgbClr val="0000FF"/>
                </a:solidFill>
              </a:rPr>
              <a:t>public</a:t>
            </a:r>
            <a:r>
              <a:rPr lang="en-US" sz="1800" dirty="0">
                <a:solidFill>
                  <a:srgbClr val="000000"/>
                </a:solidFill>
              </a:rPr>
              <a:t> </a:t>
            </a:r>
            <a:r>
              <a:rPr lang="en-US" sz="1800" dirty="0">
                <a:solidFill>
                  <a:srgbClr val="0000FF"/>
                </a:solidFill>
              </a:rPr>
              <a:t>static</a:t>
            </a:r>
            <a:r>
              <a:rPr lang="en-US" sz="1800" dirty="0">
                <a:solidFill>
                  <a:srgbClr val="000000"/>
                </a:solidFill>
              </a:rPr>
              <a:t> </a:t>
            </a:r>
            <a:r>
              <a:rPr lang="en-US" sz="1800" dirty="0">
                <a:solidFill>
                  <a:srgbClr val="0000FF"/>
                </a:solidFill>
              </a:rPr>
              <a:t>async</a:t>
            </a:r>
            <a:r>
              <a:rPr lang="en-US" sz="1800" dirty="0">
                <a:solidFill>
                  <a:srgbClr val="000000"/>
                </a:solidFill>
              </a:rPr>
              <a:t> </a:t>
            </a:r>
            <a:r>
              <a:rPr lang="en-US" sz="1800" dirty="0">
                <a:solidFill>
                  <a:srgbClr val="267F99"/>
                </a:solidFill>
              </a:rPr>
              <a:t>Task</a:t>
            </a:r>
            <a:r>
              <a:rPr lang="en-US" sz="1800" dirty="0">
                <a:solidFill>
                  <a:srgbClr val="000000"/>
                </a:solidFill>
              </a:rPr>
              <a:t> </a:t>
            </a:r>
            <a:r>
              <a:rPr lang="en-US" sz="1800" dirty="0">
                <a:solidFill>
                  <a:srgbClr val="795E26"/>
                </a:solidFill>
              </a:rPr>
              <a:t>Run</a:t>
            </a:r>
            <a:r>
              <a:rPr lang="en-US" sz="1800" dirty="0">
                <a:solidFill>
                  <a:srgbClr val="000000"/>
                </a:solidFill>
              </a:rPr>
              <a:t>(</a:t>
            </a:r>
            <a:r>
              <a:rPr lang="en-US" sz="1800" dirty="0" err="1">
                <a:solidFill>
                  <a:srgbClr val="267F99"/>
                </a:solidFill>
              </a:rPr>
              <a:t>DurableOrchestrationContext</a:t>
            </a:r>
            <a:r>
              <a:rPr lang="en-US" sz="1800" dirty="0">
                <a:solidFill>
                  <a:srgbClr val="000000"/>
                </a:solidFill>
              </a:rPr>
              <a:t> </a:t>
            </a:r>
            <a:r>
              <a:rPr lang="en-US" sz="1800" dirty="0" err="1">
                <a:solidFill>
                  <a:srgbClr val="001080"/>
                </a:solidFill>
              </a:rPr>
              <a:t>ctx</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0000FF"/>
                </a:solidFill>
              </a:rPr>
              <a:t>var</a:t>
            </a:r>
            <a:r>
              <a:rPr lang="en-US" sz="1800" dirty="0">
                <a:solidFill>
                  <a:srgbClr val="000000"/>
                </a:solidFill>
              </a:rPr>
              <a:t> </a:t>
            </a:r>
            <a:r>
              <a:rPr lang="en-US" sz="1800" dirty="0" err="1">
                <a:solidFill>
                  <a:srgbClr val="001080"/>
                </a:solidFill>
              </a:rPr>
              <a:t>parallelTasks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List</a:t>
            </a:r>
            <a:r>
              <a:rPr lang="en-US" sz="1800" dirty="0">
                <a:solidFill>
                  <a:srgbClr val="000000"/>
                </a:solidFill>
              </a:rPr>
              <a:t>&lt;</a:t>
            </a:r>
            <a:r>
              <a:rPr lang="en-US" sz="1800" dirty="0">
                <a:solidFill>
                  <a:srgbClr val="267F99"/>
                </a:solidFill>
              </a:rPr>
              <a:t>Task</a:t>
            </a:r>
            <a:r>
              <a:rPr lang="en-US" sz="1800" dirty="0">
                <a:solidFill>
                  <a:srgbClr val="000000"/>
                </a:solidFill>
              </a:rPr>
              <a:t>&lt;</a:t>
            </a:r>
            <a:r>
              <a:rPr lang="en-US" sz="1800" dirty="0">
                <a:solidFill>
                  <a:srgbClr val="0000FF"/>
                </a:solidFill>
              </a:rPr>
              <a:t>int</a:t>
            </a:r>
            <a:r>
              <a:rPr lang="en-US" sz="1800" dirty="0">
                <a:solidFill>
                  <a:srgbClr val="000000"/>
                </a:solidFill>
              </a:rPr>
              <a:t>&gt;&gt;();</a:t>
            </a:r>
          </a:p>
          <a:p>
            <a:r>
              <a:rPr lang="en-US" sz="1800" dirty="0">
                <a:solidFill>
                  <a:srgbClr val="000000"/>
                </a:solidFill>
              </a:rPr>
              <a:t>    </a:t>
            </a:r>
            <a:r>
              <a:rPr lang="en-US" sz="1800" dirty="0">
                <a:solidFill>
                  <a:srgbClr val="008000"/>
                </a:solidFill>
              </a:rPr>
              <a:t>// get a list of N work items to process in parallel</a:t>
            </a:r>
            <a:endParaRPr lang="en-US" sz="1800" dirty="0">
              <a:solidFill>
                <a:srgbClr val="000000"/>
              </a:solidFill>
            </a:endParaRPr>
          </a:p>
          <a:p>
            <a:r>
              <a:rPr lang="en-US" sz="1800" dirty="0">
                <a:solidFill>
                  <a:srgbClr val="000000"/>
                </a:solidFill>
              </a:rPr>
              <a:t>    </a:t>
            </a:r>
            <a:r>
              <a:rPr lang="en-US" sz="1800" dirty="0">
                <a:solidFill>
                  <a:srgbClr val="0000FF"/>
                </a:solidFill>
              </a:rPr>
              <a:t>object</a:t>
            </a:r>
            <a:r>
              <a:rPr lang="en-US" sz="1800" dirty="0">
                <a:solidFill>
                  <a:srgbClr val="000000"/>
                </a:solidFill>
              </a:rPr>
              <a:t>[] </a:t>
            </a:r>
            <a:r>
              <a:rPr lang="en-US" sz="1800" dirty="0" err="1">
                <a:solidFill>
                  <a:srgbClr val="001080"/>
                </a:solidFill>
              </a:rPr>
              <a:t>workBatch</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err="1">
                <a:solidFill>
                  <a:srgbClr val="001080"/>
                </a:solidFill>
              </a:rPr>
              <a:t>ctx</a:t>
            </a:r>
            <a:r>
              <a:rPr lang="en-US" sz="1800" dirty="0" err="1">
                <a:solidFill>
                  <a:srgbClr val="000000"/>
                </a:solidFill>
              </a:rPr>
              <a:t>.</a:t>
            </a:r>
            <a:r>
              <a:rPr lang="en-US" sz="1800" dirty="0" err="1">
                <a:solidFill>
                  <a:srgbClr val="795E26"/>
                </a:solidFill>
              </a:rPr>
              <a:t>CallActivityAsync</a:t>
            </a:r>
            <a:r>
              <a:rPr lang="en-US" sz="1800" dirty="0">
                <a:solidFill>
                  <a:srgbClr val="000000"/>
                </a:solidFill>
              </a:rPr>
              <a:t>&lt;</a:t>
            </a:r>
            <a:r>
              <a:rPr lang="en-US" sz="1800" dirty="0">
                <a:solidFill>
                  <a:srgbClr val="0000FF"/>
                </a:solidFill>
              </a:rPr>
              <a:t>object</a:t>
            </a:r>
            <a:r>
              <a:rPr lang="en-US" sz="1800" dirty="0">
                <a:solidFill>
                  <a:srgbClr val="000000"/>
                </a:solidFill>
              </a:rPr>
              <a:t>[]&gt;(</a:t>
            </a:r>
            <a:r>
              <a:rPr lang="en-US" sz="1800" dirty="0">
                <a:solidFill>
                  <a:srgbClr val="A31515"/>
                </a:solidFill>
              </a:rPr>
              <a:t>"F1"</a:t>
            </a:r>
            <a:r>
              <a:rPr lang="en-US" sz="1800" dirty="0">
                <a:solidFill>
                  <a:srgbClr val="000000"/>
                </a:solidFill>
              </a:rPr>
              <a:t>);</a:t>
            </a:r>
          </a:p>
          <a:p>
            <a:r>
              <a:rPr lang="en-US" sz="1800" dirty="0">
                <a:solidFill>
                  <a:srgbClr val="000000"/>
                </a:solidFill>
              </a:rPr>
              <a:t>    </a:t>
            </a:r>
            <a:r>
              <a:rPr lang="en-US" sz="1800" dirty="0">
                <a:solidFill>
                  <a:srgbClr val="AF00DB"/>
                </a:solidFill>
              </a:rPr>
              <a:t>for</a:t>
            </a:r>
            <a:r>
              <a:rPr lang="en-US" sz="1800" dirty="0">
                <a:solidFill>
                  <a:srgbClr val="000000"/>
                </a:solidFill>
              </a:rPr>
              <a:t> (</a:t>
            </a:r>
            <a:r>
              <a:rPr lang="en-US" sz="1800" dirty="0">
                <a:solidFill>
                  <a:srgbClr val="0000FF"/>
                </a:solidFill>
              </a:rPr>
              <a:t>int</a:t>
            </a:r>
            <a:r>
              <a:rPr lang="en-US" sz="1800" dirty="0">
                <a:solidFill>
                  <a:srgbClr val="000000"/>
                </a:solidFill>
              </a:rPr>
              <a:t> </a:t>
            </a:r>
            <a:r>
              <a:rPr lang="en-US" sz="1800" dirty="0" err="1">
                <a:solidFill>
                  <a:srgbClr val="001080"/>
                </a:solidFill>
              </a:rPr>
              <a:t>i</a:t>
            </a:r>
            <a:r>
              <a:rPr lang="en-US" sz="1800" dirty="0">
                <a:solidFill>
                  <a:srgbClr val="000000"/>
                </a:solidFill>
              </a:rPr>
              <a:t> = </a:t>
            </a:r>
            <a:r>
              <a:rPr lang="en-US" sz="1800" dirty="0">
                <a:solidFill>
                  <a:srgbClr val="09885A"/>
                </a:solidFill>
              </a:rPr>
              <a:t>0</a:t>
            </a:r>
            <a:r>
              <a:rPr lang="en-US" sz="1800" dirty="0">
                <a:solidFill>
                  <a:srgbClr val="000000"/>
                </a:solidFill>
              </a:rPr>
              <a:t>; </a:t>
            </a:r>
            <a:r>
              <a:rPr lang="en-US" sz="1800" dirty="0" err="1">
                <a:solidFill>
                  <a:srgbClr val="001080"/>
                </a:solidFill>
              </a:rPr>
              <a:t>i</a:t>
            </a:r>
            <a:r>
              <a:rPr lang="en-US" sz="1800" dirty="0">
                <a:solidFill>
                  <a:srgbClr val="000000"/>
                </a:solidFill>
              </a:rPr>
              <a:t> &lt; </a:t>
            </a:r>
            <a:r>
              <a:rPr lang="en-US" sz="1800" dirty="0" err="1">
                <a:solidFill>
                  <a:srgbClr val="001080"/>
                </a:solidFill>
              </a:rPr>
              <a:t>workBatch</a:t>
            </a:r>
            <a:r>
              <a:rPr lang="en-US" sz="1800" dirty="0" err="1">
                <a:solidFill>
                  <a:srgbClr val="000000"/>
                </a:solidFill>
              </a:rPr>
              <a:t>.</a:t>
            </a:r>
            <a:r>
              <a:rPr lang="en-US" sz="1800" dirty="0" err="1">
                <a:solidFill>
                  <a:srgbClr val="001080"/>
                </a:solidFill>
              </a:rPr>
              <a:t>Length</a:t>
            </a:r>
            <a:r>
              <a:rPr lang="en-US" sz="1800" dirty="0">
                <a:solidFill>
                  <a:srgbClr val="000000"/>
                </a:solidFill>
              </a:rPr>
              <a:t>; </a:t>
            </a:r>
            <a:r>
              <a:rPr lang="en-US" sz="1800" dirty="0" err="1">
                <a:solidFill>
                  <a:srgbClr val="001080"/>
                </a:solidFill>
              </a:rPr>
              <a:t>i</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267F99"/>
                </a:solidFill>
              </a:rPr>
              <a:t>Task</a:t>
            </a:r>
            <a:r>
              <a:rPr lang="en-US" sz="1800" dirty="0">
                <a:solidFill>
                  <a:srgbClr val="000000"/>
                </a:solidFill>
              </a:rPr>
              <a:t>&lt;</a:t>
            </a:r>
            <a:r>
              <a:rPr lang="en-US" sz="1800" dirty="0">
                <a:solidFill>
                  <a:srgbClr val="0000FF"/>
                </a:solidFill>
              </a:rPr>
              <a:t>int</a:t>
            </a:r>
            <a:r>
              <a:rPr lang="en-US" sz="1800" dirty="0">
                <a:solidFill>
                  <a:srgbClr val="000000"/>
                </a:solidFill>
              </a:rPr>
              <a:t>&gt; </a:t>
            </a:r>
            <a:r>
              <a:rPr lang="en-US" sz="1800" dirty="0">
                <a:solidFill>
                  <a:srgbClr val="001080"/>
                </a:solidFill>
              </a:rPr>
              <a:t>task</a:t>
            </a:r>
            <a:r>
              <a:rPr lang="en-US" sz="1800" dirty="0">
                <a:solidFill>
                  <a:srgbClr val="000000"/>
                </a:solidFill>
              </a:rPr>
              <a:t> = </a:t>
            </a:r>
            <a:r>
              <a:rPr lang="en-US" sz="1800" dirty="0" err="1">
                <a:solidFill>
                  <a:srgbClr val="001080"/>
                </a:solidFill>
              </a:rPr>
              <a:t>ctx</a:t>
            </a:r>
            <a:r>
              <a:rPr lang="en-US" sz="1800" dirty="0" err="1">
                <a:solidFill>
                  <a:srgbClr val="000000"/>
                </a:solidFill>
              </a:rPr>
              <a:t>.</a:t>
            </a:r>
            <a:r>
              <a:rPr lang="en-US" sz="1800" dirty="0" err="1">
                <a:solidFill>
                  <a:srgbClr val="795E26"/>
                </a:solidFill>
              </a:rPr>
              <a:t>CallActivityAsync</a:t>
            </a:r>
            <a:r>
              <a:rPr lang="en-US" sz="1800" dirty="0">
                <a:solidFill>
                  <a:srgbClr val="000000"/>
                </a:solidFill>
              </a:rPr>
              <a:t>&lt;</a:t>
            </a:r>
            <a:r>
              <a:rPr lang="en-US" sz="1800" dirty="0">
                <a:solidFill>
                  <a:srgbClr val="0000FF"/>
                </a:solidFill>
              </a:rPr>
              <a:t>int</a:t>
            </a:r>
            <a:r>
              <a:rPr lang="en-US" sz="1800" dirty="0">
                <a:solidFill>
                  <a:srgbClr val="000000"/>
                </a:solidFill>
              </a:rPr>
              <a:t>&gt;(</a:t>
            </a:r>
            <a:r>
              <a:rPr lang="en-US" sz="1800" dirty="0">
                <a:solidFill>
                  <a:srgbClr val="A31515"/>
                </a:solidFill>
              </a:rPr>
              <a:t>"F2"</a:t>
            </a:r>
            <a:r>
              <a:rPr lang="en-US" sz="1800" dirty="0">
                <a:solidFill>
                  <a:srgbClr val="000000"/>
                </a:solidFill>
              </a:rPr>
              <a:t>, </a:t>
            </a:r>
            <a:r>
              <a:rPr lang="en-US" sz="1800" dirty="0" err="1">
                <a:solidFill>
                  <a:srgbClr val="001080"/>
                </a:solidFill>
              </a:rPr>
              <a:t>workBatch</a:t>
            </a:r>
            <a:r>
              <a:rPr lang="en-US" sz="1800" dirty="0">
                <a:solidFill>
                  <a:srgbClr val="000000"/>
                </a:solidFill>
              </a:rPr>
              <a:t>[</a:t>
            </a:r>
            <a:r>
              <a:rPr lang="en-US" sz="1800" dirty="0" err="1">
                <a:solidFill>
                  <a:srgbClr val="001080"/>
                </a:solidFill>
              </a:rPr>
              <a:t>i</a:t>
            </a:r>
            <a:r>
              <a:rPr lang="en-US" sz="1800" dirty="0">
                <a:solidFill>
                  <a:srgbClr val="000000"/>
                </a:solidFill>
              </a:rPr>
              <a:t>]);</a:t>
            </a:r>
          </a:p>
          <a:p>
            <a:r>
              <a:rPr lang="en-US" sz="1800" dirty="0">
                <a:solidFill>
                  <a:srgbClr val="000000"/>
                </a:solidFill>
              </a:rPr>
              <a:t>        </a:t>
            </a:r>
            <a:r>
              <a:rPr lang="en-US" sz="1800" dirty="0" err="1">
                <a:solidFill>
                  <a:srgbClr val="001080"/>
                </a:solidFill>
              </a:rPr>
              <a:t>parallelTasks</a:t>
            </a:r>
            <a:r>
              <a:rPr lang="en-US" sz="1800" dirty="0" err="1">
                <a:solidFill>
                  <a:srgbClr val="000000"/>
                </a:solidFill>
              </a:rPr>
              <a:t>.</a:t>
            </a:r>
            <a:r>
              <a:rPr lang="en-US" sz="1800" dirty="0" err="1">
                <a:solidFill>
                  <a:srgbClr val="795E26"/>
                </a:solidFill>
              </a:rPr>
              <a:t>Add</a:t>
            </a:r>
            <a:r>
              <a:rPr lang="en-US" sz="1800" dirty="0">
                <a:solidFill>
                  <a:srgbClr val="000000"/>
                </a:solidFill>
              </a:rPr>
              <a:t>(</a:t>
            </a:r>
            <a:r>
              <a:rPr lang="en-US" sz="1800" dirty="0">
                <a:solidFill>
                  <a:srgbClr val="001080"/>
                </a:solidFill>
              </a:rPr>
              <a:t>task</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0000FF"/>
                </a:solidFill>
              </a:rPr>
              <a:t>await</a:t>
            </a:r>
            <a:r>
              <a:rPr lang="en-US" sz="1800" dirty="0">
                <a:solidFill>
                  <a:srgbClr val="000000"/>
                </a:solidFill>
              </a:rPr>
              <a:t> </a:t>
            </a:r>
            <a:r>
              <a:rPr lang="en-US" sz="1800" dirty="0" err="1">
                <a:solidFill>
                  <a:srgbClr val="001080"/>
                </a:solidFill>
              </a:rPr>
              <a:t>Task</a:t>
            </a:r>
            <a:r>
              <a:rPr lang="en-US" sz="1800" dirty="0" err="1">
                <a:solidFill>
                  <a:srgbClr val="000000"/>
                </a:solidFill>
              </a:rPr>
              <a:t>.</a:t>
            </a:r>
            <a:r>
              <a:rPr lang="en-US" sz="1800" dirty="0" err="1">
                <a:solidFill>
                  <a:srgbClr val="795E26"/>
                </a:solidFill>
              </a:rPr>
              <a:t>WhenAll</a:t>
            </a:r>
            <a:r>
              <a:rPr lang="en-US" sz="1800" dirty="0">
                <a:solidFill>
                  <a:srgbClr val="000000"/>
                </a:solidFill>
              </a:rPr>
              <a:t>(</a:t>
            </a:r>
            <a:r>
              <a:rPr lang="en-US" sz="1800" dirty="0" err="1">
                <a:solidFill>
                  <a:srgbClr val="001080"/>
                </a:solidFill>
              </a:rPr>
              <a:t>parallelTasks</a:t>
            </a:r>
            <a:r>
              <a:rPr lang="en-US" sz="1800" dirty="0">
                <a:solidFill>
                  <a:srgbClr val="000000"/>
                </a:solidFill>
              </a:rPr>
              <a:t>);</a:t>
            </a:r>
          </a:p>
          <a:p>
            <a:r>
              <a:rPr lang="en-US" sz="1800" dirty="0">
                <a:solidFill>
                  <a:srgbClr val="000000"/>
                </a:solidFill>
              </a:rPr>
              <a:t>    </a:t>
            </a:r>
            <a:r>
              <a:rPr lang="en-US" sz="1800" dirty="0">
                <a:solidFill>
                  <a:srgbClr val="008000"/>
                </a:solidFill>
              </a:rPr>
              <a:t>// aggregate all N outputs and send result to F3</a:t>
            </a:r>
            <a:endParaRPr lang="en-US" sz="1800" dirty="0">
              <a:solidFill>
                <a:srgbClr val="000000"/>
              </a:solidFill>
            </a:endParaRPr>
          </a:p>
          <a:p>
            <a:r>
              <a:rPr lang="en-US" sz="1800" dirty="0">
                <a:solidFill>
                  <a:srgbClr val="000000"/>
                </a:solidFill>
              </a:rPr>
              <a:t>    </a:t>
            </a:r>
            <a:r>
              <a:rPr lang="en-US" sz="1800" dirty="0">
                <a:solidFill>
                  <a:srgbClr val="0000FF"/>
                </a:solidFill>
              </a:rPr>
              <a:t>int</a:t>
            </a:r>
            <a:r>
              <a:rPr lang="en-US" sz="1800" dirty="0">
                <a:solidFill>
                  <a:srgbClr val="000000"/>
                </a:solidFill>
              </a:rPr>
              <a:t> </a:t>
            </a:r>
            <a:r>
              <a:rPr lang="en-US" sz="1800" dirty="0">
                <a:solidFill>
                  <a:srgbClr val="001080"/>
                </a:solidFill>
              </a:rPr>
              <a:t>sum</a:t>
            </a:r>
            <a:r>
              <a:rPr lang="en-US" sz="1800" dirty="0">
                <a:solidFill>
                  <a:srgbClr val="000000"/>
                </a:solidFill>
              </a:rPr>
              <a:t> = </a:t>
            </a:r>
            <a:r>
              <a:rPr lang="en-US" sz="1800" dirty="0" err="1">
                <a:solidFill>
                  <a:srgbClr val="001080"/>
                </a:solidFill>
              </a:rPr>
              <a:t>parallelTasks</a:t>
            </a:r>
            <a:r>
              <a:rPr lang="en-US" sz="1800" dirty="0" err="1">
                <a:solidFill>
                  <a:srgbClr val="000000"/>
                </a:solidFill>
              </a:rPr>
              <a:t>.</a:t>
            </a:r>
            <a:r>
              <a:rPr lang="en-US" sz="1800" dirty="0" err="1">
                <a:solidFill>
                  <a:srgbClr val="795E26"/>
                </a:solidFill>
              </a:rPr>
              <a:t>Sum</a:t>
            </a:r>
            <a:r>
              <a:rPr lang="en-US" sz="1800" dirty="0">
                <a:solidFill>
                  <a:srgbClr val="000000"/>
                </a:solidFill>
              </a:rPr>
              <a:t>(</a:t>
            </a:r>
            <a:r>
              <a:rPr lang="en-US" sz="1800" dirty="0">
                <a:solidFill>
                  <a:srgbClr val="001080"/>
                </a:solidFill>
              </a:rPr>
              <a:t>t</a:t>
            </a:r>
            <a:r>
              <a:rPr lang="en-US" sz="1800" dirty="0">
                <a:solidFill>
                  <a:srgbClr val="000000"/>
                </a:solidFill>
              </a:rPr>
              <a:t> =&gt; </a:t>
            </a:r>
            <a:r>
              <a:rPr lang="en-US" sz="1800" dirty="0" err="1">
                <a:solidFill>
                  <a:srgbClr val="001080"/>
                </a:solidFill>
              </a:rPr>
              <a:t>t</a:t>
            </a:r>
            <a:r>
              <a:rPr lang="en-US" sz="1800" dirty="0" err="1">
                <a:solidFill>
                  <a:srgbClr val="000000"/>
                </a:solidFill>
              </a:rPr>
              <a:t>.</a:t>
            </a:r>
            <a:r>
              <a:rPr lang="en-US" sz="1800" dirty="0" err="1">
                <a:solidFill>
                  <a:srgbClr val="001080"/>
                </a:solidFill>
              </a:rPr>
              <a:t>Result</a:t>
            </a:r>
            <a:r>
              <a:rPr lang="en-US" sz="1800" dirty="0">
                <a:solidFill>
                  <a:srgbClr val="000000"/>
                </a:solidFill>
              </a:rPr>
              <a:t>);</a:t>
            </a:r>
          </a:p>
          <a:p>
            <a:r>
              <a:rPr lang="en-US" sz="1800" dirty="0">
                <a:solidFill>
                  <a:srgbClr val="000000"/>
                </a:solidFill>
              </a:rPr>
              <a:t>    </a:t>
            </a:r>
            <a:r>
              <a:rPr lang="en-US" sz="1800" dirty="0">
                <a:solidFill>
                  <a:srgbClr val="0000FF"/>
                </a:solidFill>
              </a:rPr>
              <a:t>await</a:t>
            </a:r>
            <a:r>
              <a:rPr lang="en-US" sz="1800" dirty="0">
                <a:solidFill>
                  <a:srgbClr val="000000"/>
                </a:solidFill>
              </a:rPr>
              <a:t> </a:t>
            </a:r>
            <a:r>
              <a:rPr lang="en-US" sz="1800" dirty="0" err="1">
                <a:solidFill>
                  <a:srgbClr val="001080"/>
                </a:solidFill>
              </a:rPr>
              <a:t>ctx</a:t>
            </a:r>
            <a:r>
              <a:rPr lang="en-US" sz="1800" dirty="0" err="1">
                <a:solidFill>
                  <a:srgbClr val="000000"/>
                </a:solidFill>
              </a:rPr>
              <a:t>.</a:t>
            </a:r>
            <a:r>
              <a:rPr lang="en-US" sz="1800" dirty="0" err="1">
                <a:solidFill>
                  <a:srgbClr val="795E26"/>
                </a:solidFill>
              </a:rPr>
              <a:t>CallActivityAsync</a:t>
            </a:r>
            <a:r>
              <a:rPr lang="en-US" sz="1800" dirty="0">
                <a:solidFill>
                  <a:srgbClr val="000000"/>
                </a:solidFill>
              </a:rPr>
              <a:t>(</a:t>
            </a:r>
            <a:r>
              <a:rPr lang="en-US" sz="1800" dirty="0">
                <a:solidFill>
                  <a:srgbClr val="A31515"/>
                </a:solidFill>
              </a:rPr>
              <a:t>"F3"</a:t>
            </a:r>
            <a:r>
              <a:rPr lang="en-US" sz="1800" dirty="0">
                <a:solidFill>
                  <a:srgbClr val="000000"/>
                </a:solidFill>
              </a:rPr>
              <a:t>, </a:t>
            </a:r>
            <a:r>
              <a:rPr lang="en-US" sz="1800" dirty="0">
                <a:solidFill>
                  <a:srgbClr val="001080"/>
                </a:solidFill>
              </a:rPr>
              <a:t>sum</a:t>
            </a:r>
            <a:r>
              <a:rPr lang="en-US" sz="1800" dirty="0">
                <a:solidFill>
                  <a:srgbClr val="000000"/>
                </a:solidFill>
              </a:rPr>
              <a:t>);</a:t>
            </a:r>
          </a:p>
          <a:p>
            <a:r>
              <a:rPr lang="en-US" sz="1800" dirty="0">
                <a:solidFill>
                  <a:srgbClr val="000000"/>
                </a:solidFill>
              </a:rPr>
              <a:t>}</a:t>
            </a:r>
          </a:p>
        </p:txBody>
      </p:sp>
    </p:spTree>
    <p:extLst>
      <p:ext uri="{BB962C8B-B14F-4D97-AF65-F5344CB8AC3E}">
        <p14:creationId xmlns:p14="http://schemas.microsoft.com/office/powerpoint/2010/main" val="335524413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Async HTTP APIs</a:t>
            </a:r>
          </a:p>
        </p:txBody>
      </p:sp>
      <p:sp>
        <p:nvSpPr>
          <p:cNvPr id="3" name="Rectangle 2">
            <a:extLst>
              <a:ext uri="{FF2B5EF4-FFF2-40B4-BE49-F238E27FC236}">
                <a16:creationId xmlns:a16="http://schemas.microsoft.com/office/drawing/2014/main" id="{C91D7A9A-3904-482D-8E8E-FDAE69AF3986}"/>
              </a:ext>
            </a:extLst>
          </p:cNvPr>
          <p:cNvSpPr/>
          <p:nvPr/>
        </p:nvSpPr>
        <p:spPr>
          <a:xfrm>
            <a:off x="588263" y="1443335"/>
            <a:ext cx="11018520"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Durable Functions provides built-in APIs that simplify the code that you write for interacting with long-running function executions</a:t>
            </a:r>
            <a:endParaRPr lang="en-US" sz="1800" dirty="0">
              <a:latin typeface="Segoe UI" panose="020B0502040204020203" pitchFamily="34" charset="0"/>
              <a:cs typeface="Segoe UI" panose="020B0502040204020203" pitchFamily="34" charset="0"/>
            </a:endParaRPr>
          </a:p>
        </p:txBody>
      </p:sp>
      <p:grpSp>
        <p:nvGrpSpPr>
          <p:cNvPr id="6" name="Group 5" descr="The diagram depicts a job-based serverless application that performs asynchronous work while reporting status for clients.">
            <a:extLst>
              <a:ext uri="{FF2B5EF4-FFF2-40B4-BE49-F238E27FC236}">
                <a16:creationId xmlns:a16="http://schemas.microsoft.com/office/drawing/2014/main" id="{72608808-8FDB-4473-886D-AAA9C9247A94}"/>
              </a:ext>
            </a:extLst>
          </p:cNvPr>
          <p:cNvGrpSpPr/>
          <p:nvPr/>
        </p:nvGrpSpPr>
        <p:grpSpPr>
          <a:xfrm>
            <a:off x="3627971" y="2531303"/>
            <a:ext cx="4824389" cy="3783471"/>
            <a:chOff x="3627971" y="2531303"/>
            <a:chExt cx="4824389" cy="3783471"/>
          </a:xfrm>
        </p:grpSpPr>
        <p:pic>
          <p:nvPicPr>
            <p:cNvPr id="5" name="Picture 4" descr="A close up of a sign&#10;&#10;Description automatically generated">
              <a:extLst>
                <a:ext uri="{FF2B5EF4-FFF2-40B4-BE49-F238E27FC236}">
                  <a16:creationId xmlns:a16="http://schemas.microsoft.com/office/drawing/2014/main" id="{39DFDB35-42FF-47F9-91BA-28BA93A4CF19}"/>
                </a:ext>
              </a:extLst>
            </p:cNvPr>
            <p:cNvPicPr>
              <a:picLocks noChangeAspect="1"/>
            </p:cNvPicPr>
            <p:nvPr/>
          </p:nvPicPr>
          <p:blipFill>
            <a:blip r:embed="rId3"/>
            <a:stretch>
              <a:fillRect/>
            </a:stretch>
          </p:blipFill>
          <p:spPr>
            <a:xfrm>
              <a:off x="7420956" y="2583358"/>
              <a:ext cx="1031404" cy="1031404"/>
            </a:xfrm>
            <a:prstGeom prst="rect">
              <a:avLst/>
            </a:prstGeom>
          </p:spPr>
        </p:pic>
        <p:sp>
          <p:nvSpPr>
            <p:cNvPr id="7" name="Arrow: Right 6">
              <a:extLst>
                <a:ext uri="{FF2B5EF4-FFF2-40B4-BE49-F238E27FC236}">
                  <a16:creationId xmlns:a16="http://schemas.microsoft.com/office/drawing/2014/main" id="{D1B18B6E-BCAE-494E-9AFE-7FEB350A6E1A}"/>
                </a:ext>
              </a:extLst>
            </p:cNvPr>
            <p:cNvSpPr/>
            <p:nvPr/>
          </p:nvSpPr>
          <p:spPr bwMode="auto">
            <a:xfrm>
              <a:off x="3642912" y="2937189"/>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5BE88790-8CF5-44E3-AAC4-7C82EEF14F08}"/>
                </a:ext>
              </a:extLst>
            </p:cNvPr>
            <p:cNvGrpSpPr/>
            <p:nvPr/>
          </p:nvGrpSpPr>
          <p:grpSpPr>
            <a:xfrm>
              <a:off x="6004320" y="2531303"/>
              <a:ext cx="699063" cy="1083459"/>
              <a:chOff x="3334354" y="4723798"/>
              <a:chExt cx="688178" cy="1313832"/>
            </a:xfrm>
          </p:grpSpPr>
          <p:pic>
            <p:nvPicPr>
              <p:cNvPr id="9" name="Picture 8">
                <a:extLst>
                  <a:ext uri="{FF2B5EF4-FFF2-40B4-BE49-F238E27FC236}">
                    <a16:creationId xmlns:a16="http://schemas.microsoft.com/office/drawing/2014/main" id="{F55B8FA0-168C-449E-A9FD-A42FF685AD5B}"/>
                  </a:ext>
                </a:extLst>
              </p:cNvPr>
              <p:cNvPicPr>
                <a:picLocks noChangeAspect="1"/>
              </p:cNvPicPr>
              <p:nvPr/>
            </p:nvPicPr>
            <p:blipFill rotWithShape="1">
              <a:blip r:embed="rId4"/>
              <a:srcRect r="55230" b="28915"/>
              <a:stretch/>
            </p:blipFill>
            <p:spPr>
              <a:xfrm>
                <a:off x="3334354" y="4723798"/>
                <a:ext cx="649584" cy="1031404"/>
              </a:xfrm>
              <a:prstGeom prst="rect">
                <a:avLst/>
              </a:prstGeom>
            </p:spPr>
          </p:pic>
          <p:pic>
            <p:nvPicPr>
              <p:cNvPr id="10" name="Picture 9">
                <a:extLst>
                  <a:ext uri="{FF2B5EF4-FFF2-40B4-BE49-F238E27FC236}">
                    <a16:creationId xmlns:a16="http://schemas.microsoft.com/office/drawing/2014/main" id="{EB19FE8A-3B2C-42D9-B70C-17B662553820}"/>
                  </a:ext>
                </a:extLst>
              </p:cNvPr>
              <p:cNvPicPr>
                <a:picLocks noChangeAspect="1"/>
              </p:cNvPicPr>
              <p:nvPr/>
            </p:nvPicPr>
            <p:blipFill rotWithShape="1">
              <a:blip r:embed="rId4"/>
              <a:srcRect r="55230" b="28915"/>
              <a:stretch/>
            </p:blipFill>
            <p:spPr>
              <a:xfrm rot="10800000">
                <a:off x="3372948" y="5006226"/>
                <a:ext cx="649584" cy="1031404"/>
              </a:xfrm>
              <a:prstGeom prst="rect">
                <a:avLst/>
              </a:prstGeom>
            </p:spPr>
          </p:pic>
          <p:sp>
            <p:nvSpPr>
              <p:cNvPr id="11" name="Oval 10">
                <a:extLst>
                  <a:ext uri="{FF2B5EF4-FFF2-40B4-BE49-F238E27FC236}">
                    <a16:creationId xmlns:a16="http://schemas.microsoft.com/office/drawing/2014/main" id="{815C7E61-D84E-4D22-B791-D6ACD9604FD8}"/>
                  </a:ext>
                </a:extLst>
              </p:cNvPr>
              <p:cNvSpPr/>
              <p:nvPr/>
            </p:nvSpPr>
            <p:spPr bwMode="auto">
              <a:xfrm>
                <a:off x="3399331" y="5738203"/>
                <a:ext cx="54401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Picture 11" descr="A close up of a sign&#10;&#10;Description automatically generated">
              <a:extLst>
                <a:ext uri="{FF2B5EF4-FFF2-40B4-BE49-F238E27FC236}">
                  <a16:creationId xmlns:a16="http://schemas.microsoft.com/office/drawing/2014/main" id="{ACD5BBDC-49C2-4B7B-B787-481267A2B91D}"/>
                </a:ext>
              </a:extLst>
            </p:cNvPr>
            <p:cNvPicPr>
              <a:picLocks noChangeAspect="1"/>
            </p:cNvPicPr>
            <p:nvPr/>
          </p:nvPicPr>
          <p:blipFill>
            <a:blip r:embed="rId3"/>
            <a:stretch>
              <a:fillRect/>
            </a:stretch>
          </p:blipFill>
          <p:spPr>
            <a:xfrm>
              <a:off x="4255343" y="2568445"/>
              <a:ext cx="1031404" cy="1031404"/>
            </a:xfrm>
            <a:prstGeom prst="rect">
              <a:avLst/>
            </a:prstGeom>
          </p:spPr>
        </p:pic>
        <p:pic>
          <p:nvPicPr>
            <p:cNvPr id="13" name="Picture 12" descr="A close up of a sign&#10;&#10;Description automatically generated">
              <a:extLst>
                <a:ext uri="{FF2B5EF4-FFF2-40B4-BE49-F238E27FC236}">
                  <a16:creationId xmlns:a16="http://schemas.microsoft.com/office/drawing/2014/main" id="{F63B7D63-58E1-46F8-931D-23447B366AD7}"/>
                </a:ext>
              </a:extLst>
            </p:cNvPr>
            <p:cNvPicPr>
              <a:picLocks noChangeAspect="1"/>
            </p:cNvPicPr>
            <p:nvPr/>
          </p:nvPicPr>
          <p:blipFill>
            <a:blip r:embed="rId3"/>
            <a:stretch>
              <a:fillRect/>
            </a:stretch>
          </p:blipFill>
          <p:spPr>
            <a:xfrm>
              <a:off x="4297292" y="4988122"/>
              <a:ext cx="1031404" cy="1031404"/>
            </a:xfrm>
            <a:prstGeom prst="rect">
              <a:avLst/>
            </a:prstGeom>
          </p:spPr>
        </p:pic>
        <p:grpSp>
          <p:nvGrpSpPr>
            <p:cNvPr id="14" name="Group 13">
              <a:extLst>
                <a:ext uri="{FF2B5EF4-FFF2-40B4-BE49-F238E27FC236}">
                  <a16:creationId xmlns:a16="http://schemas.microsoft.com/office/drawing/2014/main" id="{95E98925-1F79-43B7-A12C-FCC5CD813A8A}"/>
                </a:ext>
              </a:extLst>
            </p:cNvPr>
            <p:cNvGrpSpPr/>
            <p:nvPr/>
          </p:nvGrpSpPr>
          <p:grpSpPr>
            <a:xfrm>
              <a:off x="5997105" y="4011850"/>
              <a:ext cx="699063" cy="1083459"/>
              <a:chOff x="3334354" y="4723798"/>
              <a:chExt cx="688178" cy="1313832"/>
            </a:xfrm>
          </p:grpSpPr>
          <p:pic>
            <p:nvPicPr>
              <p:cNvPr id="15" name="Picture 14">
                <a:extLst>
                  <a:ext uri="{FF2B5EF4-FFF2-40B4-BE49-F238E27FC236}">
                    <a16:creationId xmlns:a16="http://schemas.microsoft.com/office/drawing/2014/main" id="{DBE6B6F4-1EDD-4558-A5D4-BE9EFDCBFCA0}"/>
                  </a:ext>
                </a:extLst>
              </p:cNvPr>
              <p:cNvPicPr>
                <a:picLocks noChangeAspect="1"/>
              </p:cNvPicPr>
              <p:nvPr/>
            </p:nvPicPr>
            <p:blipFill rotWithShape="1">
              <a:blip r:embed="rId4"/>
              <a:srcRect r="55230" b="28915"/>
              <a:stretch/>
            </p:blipFill>
            <p:spPr>
              <a:xfrm>
                <a:off x="3334354" y="4723798"/>
                <a:ext cx="649584" cy="1031404"/>
              </a:xfrm>
              <a:prstGeom prst="rect">
                <a:avLst/>
              </a:prstGeom>
            </p:spPr>
          </p:pic>
          <p:pic>
            <p:nvPicPr>
              <p:cNvPr id="16" name="Picture 15">
                <a:extLst>
                  <a:ext uri="{FF2B5EF4-FFF2-40B4-BE49-F238E27FC236}">
                    <a16:creationId xmlns:a16="http://schemas.microsoft.com/office/drawing/2014/main" id="{7E551495-55DA-4A38-9A33-BEE7418412A3}"/>
                  </a:ext>
                </a:extLst>
              </p:cNvPr>
              <p:cNvPicPr>
                <a:picLocks noChangeAspect="1"/>
              </p:cNvPicPr>
              <p:nvPr/>
            </p:nvPicPr>
            <p:blipFill rotWithShape="1">
              <a:blip r:embed="rId4"/>
              <a:srcRect r="55230" b="28915"/>
              <a:stretch/>
            </p:blipFill>
            <p:spPr>
              <a:xfrm rot="10800000">
                <a:off x="3372948" y="5006226"/>
                <a:ext cx="649584" cy="1031404"/>
              </a:xfrm>
              <a:prstGeom prst="rect">
                <a:avLst/>
              </a:prstGeom>
            </p:spPr>
          </p:pic>
          <p:sp>
            <p:nvSpPr>
              <p:cNvPr id="17" name="Oval 16">
                <a:extLst>
                  <a:ext uri="{FF2B5EF4-FFF2-40B4-BE49-F238E27FC236}">
                    <a16:creationId xmlns:a16="http://schemas.microsoft.com/office/drawing/2014/main" id="{F52B5516-B193-49BA-AAFF-583555CA4EAF}"/>
                  </a:ext>
                </a:extLst>
              </p:cNvPr>
              <p:cNvSpPr/>
              <p:nvPr/>
            </p:nvSpPr>
            <p:spPr bwMode="auto">
              <a:xfrm>
                <a:off x="3399331" y="5738203"/>
                <a:ext cx="54401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8" name="Arrow: Right 17">
              <a:extLst>
                <a:ext uri="{FF2B5EF4-FFF2-40B4-BE49-F238E27FC236}">
                  <a16:creationId xmlns:a16="http://schemas.microsoft.com/office/drawing/2014/main" id="{775F2197-6F23-44B0-A7C0-F111C3FDC183}"/>
                </a:ext>
              </a:extLst>
            </p:cNvPr>
            <p:cNvSpPr/>
            <p:nvPr/>
          </p:nvSpPr>
          <p:spPr bwMode="auto">
            <a:xfrm>
              <a:off x="5431093" y="2937189"/>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Arrow: Right 18">
              <a:extLst>
                <a:ext uri="{FF2B5EF4-FFF2-40B4-BE49-F238E27FC236}">
                  <a16:creationId xmlns:a16="http://schemas.microsoft.com/office/drawing/2014/main" id="{F5BE62AE-6771-43F8-AB2F-B7C4F54FCE30}"/>
                </a:ext>
              </a:extLst>
            </p:cNvPr>
            <p:cNvSpPr/>
            <p:nvPr/>
          </p:nvSpPr>
          <p:spPr bwMode="auto">
            <a:xfrm>
              <a:off x="6784693" y="2922149"/>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Arrow: Right 19">
              <a:extLst>
                <a:ext uri="{FF2B5EF4-FFF2-40B4-BE49-F238E27FC236}">
                  <a16:creationId xmlns:a16="http://schemas.microsoft.com/office/drawing/2014/main" id="{8E804EA2-531D-4EB9-A235-C8E09CAC2358}"/>
                </a:ext>
              </a:extLst>
            </p:cNvPr>
            <p:cNvSpPr/>
            <p:nvPr/>
          </p:nvSpPr>
          <p:spPr bwMode="auto">
            <a:xfrm>
              <a:off x="3627971" y="5356866"/>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Arrow: Bent 20">
              <a:extLst>
                <a:ext uri="{FF2B5EF4-FFF2-40B4-BE49-F238E27FC236}">
                  <a16:creationId xmlns:a16="http://schemas.microsoft.com/office/drawing/2014/main" id="{3DBC3A11-D971-4A7A-8D71-63B11E096449}"/>
                </a:ext>
              </a:extLst>
            </p:cNvPr>
            <p:cNvSpPr/>
            <p:nvPr/>
          </p:nvSpPr>
          <p:spPr bwMode="auto">
            <a:xfrm flipV="1">
              <a:off x="4655820" y="4064726"/>
              <a:ext cx="1243358" cy="707887"/>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Arrow: Bent 21">
              <a:extLst>
                <a:ext uri="{FF2B5EF4-FFF2-40B4-BE49-F238E27FC236}">
                  <a16:creationId xmlns:a16="http://schemas.microsoft.com/office/drawing/2014/main" id="{EE2EB52D-3A39-483D-A393-4F38C3042A83}"/>
                </a:ext>
              </a:extLst>
            </p:cNvPr>
            <p:cNvSpPr/>
            <p:nvPr/>
          </p:nvSpPr>
          <p:spPr bwMode="auto">
            <a:xfrm flipH="1" flipV="1">
              <a:off x="6799277" y="4011850"/>
              <a:ext cx="1243358" cy="707887"/>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Arrow: Bent 22">
              <a:extLst>
                <a:ext uri="{FF2B5EF4-FFF2-40B4-BE49-F238E27FC236}">
                  <a16:creationId xmlns:a16="http://schemas.microsoft.com/office/drawing/2014/main" id="{2C314B70-C6ED-4F99-9A10-B417F51FD6A3}"/>
                </a:ext>
              </a:extLst>
            </p:cNvPr>
            <p:cNvSpPr/>
            <p:nvPr/>
          </p:nvSpPr>
          <p:spPr bwMode="auto">
            <a:xfrm rot="16200000" flipV="1">
              <a:off x="5694779" y="4842677"/>
              <a:ext cx="544416" cy="1071791"/>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a:extLst>
                <a:ext uri="{FF2B5EF4-FFF2-40B4-BE49-F238E27FC236}">
                  <a16:creationId xmlns:a16="http://schemas.microsoft.com/office/drawing/2014/main" id="{8E549480-EE2E-4385-94DC-5D29C123BD3D}"/>
                </a:ext>
              </a:extLst>
            </p:cNvPr>
            <p:cNvSpPr txBox="1"/>
            <p:nvPr/>
          </p:nvSpPr>
          <p:spPr>
            <a:xfrm>
              <a:off x="4506999" y="3553715"/>
              <a:ext cx="528093"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Start</a:t>
              </a:r>
            </a:p>
          </p:txBody>
        </p:sp>
        <p:sp>
          <p:nvSpPr>
            <p:cNvPr id="24" name="TextBox 23">
              <a:extLst>
                <a:ext uri="{FF2B5EF4-FFF2-40B4-BE49-F238E27FC236}">
                  <a16:creationId xmlns:a16="http://schemas.microsoft.com/office/drawing/2014/main" id="{DDE1D6EE-5307-41D5-BE1B-4103F8F745E2}"/>
                </a:ext>
              </a:extLst>
            </p:cNvPr>
            <p:cNvSpPr txBox="1"/>
            <p:nvPr/>
          </p:nvSpPr>
          <p:spPr>
            <a:xfrm>
              <a:off x="7470857" y="3614762"/>
              <a:ext cx="931602" cy="307777"/>
            </a:xfrm>
            <a:prstGeom prst="rect">
              <a:avLst/>
            </a:prstGeom>
            <a:noFill/>
          </p:spPr>
          <p:txBody>
            <a:bodyPr wrap="none" lIns="0" tIns="0" rIns="0" bIns="0" rtlCol="0">
              <a:spAutoFit/>
            </a:bodyPr>
            <a:lstStyle/>
            <a:p>
              <a:pPr algn="l"/>
              <a:r>
                <a:rPr lang="en-IN" sz="2000" dirty="0" err="1">
                  <a:gradFill>
                    <a:gsLst>
                      <a:gs pos="2917">
                        <a:schemeClr val="tx1"/>
                      </a:gs>
                      <a:gs pos="30000">
                        <a:schemeClr val="tx1"/>
                      </a:gs>
                    </a:gsLst>
                    <a:lin ang="5400000" scaled="0"/>
                  </a:gradFill>
                </a:rPr>
                <a:t>DoWork</a:t>
              </a:r>
              <a:endParaRPr lang="en-IN" sz="2000" dirty="0">
                <a:gradFill>
                  <a:gsLst>
                    <a:gs pos="2917">
                      <a:schemeClr val="tx1"/>
                    </a:gs>
                    <a:gs pos="30000">
                      <a:schemeClr val="tx1"/>
                    </a:gs>
                  </a:gsLst>
                  <a:lin ang="5400000" scaled="0"/>
                </a:gradFill>
              </a:endParaRPr>
            </a:p>
          </p:txBody>
        </p:sp>
        <p:sp>
          <p:nvSpPr>
            <p:cNvPr id="25" name="TextBox 24">
              <a:extLst>
                <a:ext uri="{FF2B5EF4-FFF2-40B4-BE49-F238E27FC236}">
                  <a16:creationId xmlns:a16="http://schemas.microsoft.com/office/drawing/2014/main" id="{A6EECA14-D10E-41CD-BB69-46E856F6E803}"/>
                </a:ext>
              </a:extLst>
            </p:cNvPr>
            <p:cNvSpPr txBox="1"/>
            <p:nvPr/>
          </p:nvSpPr>
          <p:spPr>
            <a:xfrm>
              <a:off x="4271307" y="6006997"/>
              <a:ext cx="1083374" cy="307777"/>
            </a:xfrm>
            <a:prstGeom prst="rect">
              <a:avLst/>
            </a:prstGeom>
            <a:noFill/>
          </p:spPr>
          <p:txBody>
            <a:bodyPr wrap="none" lIns="0" tIns="0" rIns="0" bIns="0" rtlCol="0">
              <a:spAutoFit/>
            </a:bodyPr>
            <a:lstStyle/>
            <a:p>
              <a:pPr algn="l"/>
              <a:r>
                <a:rPr lang="en-IN" sz="2000" dirty="0" err="1">
                  <a:gradFill>
                    <a:gsLst>
                      <a:gs pos="2917">
                        <a:schemeClr val="tx1"/>
                      </a:gs>
                      <a:gs pos="30000">
                        <a:schemeClr val="tx1"/>
                      </a:gs>
                    </a:gsLst>
                    <a:lin ang="5400000" scaled="0"/>
                  </a:gradFill>
                </a:rPr>
                <a:t>GetStatus</a:t>
              </a:r>
              <a:endParaRPr lang="en-IN" sz="2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243572235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Async HTTP APIs response</a:t>
            </a:r>
          </a:p>
        </p:txBody>
      </p:sp>
      <p:sp>
        <p:nvSpPr>
          <p:cNvPr id="4" name="Text Placeholder 3">
            <a:extLst>
              <a:ext uri="{FF2B5EF4-FFF2-40B4-BE49-F238E27FC236}">
                <a16:creationId xmlns:a16="http://schemas.microsoft.com/office/drawing/2014/main" id="{1638000B-4729-4984-996C-7BAADE440048}"/>
              </a:ext>
            </a:extLst>
          </p:cNvPr>
          <p:cNvSpPr>
            <a:spLocks noGrp="1"/>
          </p:cNvSpPr>
          <p:nvPr>
            <p:ph type="body" sz="quarter" idx="10"/>
          </p:nvPr>
        </p:nvSpPr>
        <p:spPr>
          <a:xfrm>
            <a:off x="588263" y="1436688"/>
            <a:ext cx="11018520" cy="4604337"/>
          </a:xfrm>
        </p:spPr>
        <p:txBody>
          <a:bodyPr/>
          <a:lstStyle/>
          <a:p>
            <a:r>
              <a:rPr lang="en-US" sz="1700" dirty="0">
                <a:solidFill>
                  <a:srgbClr val="000000"/>
                </a:solidFill>
              </a:rPr>
              <a:t>&gt; curl -X POST https://myfunc.azurewebsites.net/orchestrators/DoWork -H </a:t>
            </a:r>
            <a:r>
              <a:rPr lang="en-US" sz="1700" dirty="0">
                <a:solidFill>
                  <a:srgbClr val="A31515"/>
                </a:solidFill>
              </a:rPr>
              <a:t>"Content-Length: 0"</a:t>
            </a:r>
            <a:r>
              <a:rPr lang="en-US" sz="1700" dirty="0">
                <a:solidFill>
                  <a:srgbClr val="000000"/>
                </a:solidFill>
              </a:rPr>
              <a:t> -</a:t>
            </a:r>
            <a:r>
              <a:rPr lang="en-US" sz="1700" dirty="0" err="1">
                <a:solidFill>
                  <a:srgbClr val="000000"/>
                </a:solidFill>
              </a:rPr>
              <a:t>i</a:t>
            </a:r>
            <a:endParaRPr lang="en-US" sz="1700" dirty="0">
              <a:solidFill>
                <a:srgbClr val="000000"/>
              </a:solidFill>
            </a:endParaRPr>
          </a:p>
          <a:p>
            <a:r>
              <a:rPr lang="en-US" sz="1700" dirty="0">
                <a:solidFill>
                  <a:srgbClr val="000000"/>
                </a:solidFill>
              </a:rPr>
              <a:t>HTTP/1.1 202 Accepted Content-Type: application/json</a:t>
            </a:r>
          </a:p>
          <a:p>
            <a:r>
              <a:rPr lang="en-US" sz="1700" dirty="0">
                <a:solidFill>
                  <a:srgbClr val="000000"/>
                </a:solidFill>
              </a:rPr>
              <a:t>{ </a:t>
            </a:r>
            <a:r>
              <a:rPr lang="en-US" sz="1700" dirty="0">
                <a:solidFill>
                  <a:srgbClr val="0451A5"/>
                </a:solidFill>
              </a:rPr>
              <a:t>"id"</a:t>
            </a:r>
            <a:r>
              <a:rPr lang="en-US" sz="1700" dirty="0">
                <a:solidFill>
                  <a:srgbClr val="000000"/>
                </a:solidFill>
              </a:rPr>
              <a:t>:</a:t>
            </a:r>
            <a:r>
              <a:rPr lang="en-US" sz="1700" dirty="0">
                <a:solidFill>
                  <a:srgbClr val="A31515"/>
                </a:solidFill>
              </a:rPr>
              <a:t>"b79baf67f717453ca9e86c5da21e03ec"</a:t>
            </a:r>
            <a:r>
              <a:rPr lang="en-US" sz="1700" dirty="0">
                <a:solidFill>
                  <a:srgbClr val="000000"/>
                </a:solidFill>
              </a:rPr>
              <a:t>, </a:t>
            </a:r>
            <a:r>
              <a:rPr lang="en-US" sz="1700" dirty="0">
                <a:solidFill>
                  <a:srgbClr val="CD3131"/>
                </a:solidFill>
              </a:rPr>
              <a:t>...</a:t>
            </a:r>
            <a:r>
              <a:rPr lang="en-US" sz="1700" dirty="0">
                <a:solidFill>
                  <a:srgbClr val="000000"/>
                </a:solidFill>
              </a:rPr>
              <a:t> }</a:t>
            </a:r>
          </a:p>
          <a:p>
            <a:br>
              <a:rPr lang="en-US" sz="1700" dirty="0">
                <a:solidFill>
                  <a:srgbClr val="000000"/>
                </a:solidFill>
              </a:rPr>
            </a:br>
            <a:r>
              <a:rPr lang="en-US" sz="1700" dirty="0">
                <a:solidFill>
                  <a:srgbClr val="000000"/>
                </a:solidFill>
              </a:rPr>
              <a:t>&gt; curl https://myfunc.azurewebsites.net/admin/extensions/DurableTaskExtension/b79baf67f717453ca9e86c5da21e03ec -</a:t>
            </a:r>
            <a:r>
              <a:rPr lang="en-US" sz="1700" dirty="0" err="1">
                <a:solidFill>
                  <a:srgbClr val="000000"/>
                </a:solidFill>
              </a:rPr>
              <a:t>i</a:t>
            </a:r>
            <a:endParaRPr lang="en-US" sz="1700" dirty="0">
              <a:solidFill>
                <a:srgbClr val="000000"/>
              </a:solidFill>
            </a:endParaRPr>
          </a:p>
          <a:p>
            <a:r>
              <a:rPr lang="en-US" sz="1700" dirty="0">
                <a:solidFill>
                  <a:srgbClr val="000000"/>
                </a:solidFill>
              </a:rPr>
              <a:t>HTTP/1.1 202 Accepted Content-Type: application/json</a:t>
            </a:r>
          </a:p>
          <a:p>
            <a:r>
              <a:rPr lang="en-US" sz="1700" dirty="0">
                <a:solidFill>
                  <a:srgbClr val="000000"/>
                </a:solidFill>
              </a:rPr>
              <a:t>{ </a:t>
            </a:r>
            <a:r>
              <a:rPr lang="en-US" sz="1700" dirty="0">
                <a:solidFill>
                  <a:srgbClr val="0451A5"/>
                </a:solidFill>
              </a:rPr>
              <a:t>"</a:t>
            </a:r>
            <a:r>
              <a:rPr lang="en-US" sz="1700" dirty="0" err="1">
                <a:solidFill>
                  <a:srgbClr val="0451A5"/>
                </a:solidFill>
              </a:rPr>
              <a:t>runtimeStatus</a:t>
            </a:r>
            <a:r>
              <a:rPr lang="en-US" sz="1700" dirty="0">
                <a:solidFill>
                  <a:srgbClr val="0451A5"/>
                </a:solidFill>
              </a:rPr>
              <a:t>"</a:t>
            </a:r>
            <a:r>
              <a:rPr lang="en-US" sz="1700" dirty="0">
                <a:solidFill>
                  <a:srgbClr val="000000"/>
                </a:solidFill>
              </a:rPr>
              <a:t>:</a:t>
            </a:r>
            <a:r>
              <a:rPr lang="en-US" sz="1700" dirty="0">
                <a:solidFill>
                  <a:srgbClr val="A31515"/>
                </a:solidFill>
              </a:rPr>
              <a:t>"Running"</a:t>
            </a:r>
            <a:r>
              <a:rPr lang="en-US" sz="1700" dirty="0">
                <a:solidFill>
                  <a:srgbClr val="000000"/>
                </a:solidFill>
              </a:rPr>
              <a:t>, </a:t>
            </a:r>
            <a:r>
              <a:rPr lang="en-US" sz="1700" dirty="0">
                <a:solidFill>
                  <a:srgbClr val="0451A5"/>
                </a:solidFill>
              </a:rPr>
              <a:t>"lastUpdatedTime"</a:t>
            </a:r>
            <a:r>
              <a:rPr lang="en-US" sz="1700" dirty="0">
                <a:solidFill>
                  <a:srgbClr val="000000"/>
                </a:solidFill>
              </a:rPr>
              <a:t>:</a:t>
            </a:r>
            <a:r>
              <a:rPr lang="en-US" sz="1700" dirty="0">
                <a:solidFill>
                  <a:srgbClr val="A31515"/>
                </a:solidFill>
              </a:rPr>
              <a:t>"2017-03-16T21:20:47Z"</a:t>
            </a:r>
            <a:r>
              <a:rPr lang="en-US" sz="1700" dirty="0">
                <a:solidFill>
                  <a:srgbClr val="000000"/>
                </a:solidFill>
              </a:rPr>
              <a:t>, </a:t>
            </a:r>
            <a:r>
              <a:rPr lang="en-US" sz="1700" dirty="0">
                <a:solidFill>
                  <a:srgbClr val="CD3131"/>
                </a:solidFill>
              </a:rPr>
              <a:t>...</a:t>
            </a:r>
            <a:r>
              <a:rPr lang="en-US" sz="1700" dirty="0">
                <a:solidFill>
                  <a:srgbClr val="000000"/>
                </a:solidFill>
              </a:rPr>
              <a:t> }</a:t>
            </a:r>
          </a:p>
          <a:p>
            <a:br>
              <a:rPr lang="en-US" sz="1700" dirty="0">
                <a:solidFill>
                  <a:srgbClr val="000000"/>
                </a:solidFill>
              </a:rPr>
            </a:br>
            <a:r>
              <a:rPr lang="en-US" sz="1700" dirty="0">
                <a:solidFill>
                  <a:srgbClr val="000000"/>
                </a:solidFill>
              </a:rPr>
              <a:t>&gt; curl https://myfunc.azurewebsites.net/admin/extensions/DurableTaskExtension/b79baf67f717453ca9e86c5da21e03ec -</a:t>
            </a:r>
            <a:r>
              <a:rPr lang="en-US" sz="1700" dirty="0" err="1">
                <a:solidFill>
                  <a:srgbClr val="000000"/>
                </a:solidFill>
              </a:rPr>
              <a:t>i</a:t>
            </a:r>
            <a:endParaRPr lang="en-US" sz="1700" dirty="0">
              <a:solidFill>
                <a:srgbClr val="000000"/>
              </a:solidFill>
            </a:endParaRPr>
          </a:p>
          <a:p>
            <a:r>
              <a:rPr lang="en-US" sz="1700" dirty="0">
                <a:solidFill>
                  <a:srgbClr val="000000"/>
                </a:solidFill>
              </a:rPr>
              <a:t>HTTP/1.1 200 OK Content-Length: 175 Content-Type: application/json</a:t>
            </a:r>
          </a:p>
          <a:p>
            <a:r>
              <a:rPr lang="en-US" sz="1700" dirty="0">
                <a:solidFill>
                  <a:srgbClr val="000000"/>
                </a:solidFill>
              </a:rPr>
              <a:t>{ </a:t>
            </a:r>
            <a:r>
              <a:rPr lang="en-US" sz="1700" dirty="0">
                <a:solidFill>
                  <a:srgbClr val="0451A5"/>
                </a:solidFill>
              </a:rPr>
              <a:t>"</a:t>
            </a:r>
            <a:r>
              <a:rPr lang="en-US" sz="1700" dirty="0" err="1">
                <a:solidFill>
                  <a:srgbClr val="0451A5"/>
                </a:solidFill>
              </a:rPr>
              <a:t>runtimeStatus</a:t>
            </a:r>
            <a:r>
              <a:rPr lang="en-US" sz="1700" dirty="0">
                <a:solidFill>
                  <a:srgbClr val="0451A5"/>
                </a:solidFill>
              </a:rPr>
              <a:t>"</a:t>
            </a:r>
            <a:r>
              <a:rPr lang="en-US" sz="1700" dirty="0">
                <a:solidFill>
                  <a:srgbClr val="000000"/>
                </a:solidFill>
              </a:rPr>
              <a:t>:</a:t>
            </a:r>
            <a:r>
              <a:rPr lang="en-US" sz="1700" dirty="0">
                <a:solidFill>
                  <a:srgbClr val="A31515"/>
                </a:solidFill>
              </a:rPr>
              <a:t>"Completed"</a:t>
            </a:r>
            <a:r>
              <a:rPr lang="en-US" sz="1700" dirty="0">
                <a:solidFill>
                  <a:srgbClr val="000000"/>
                </a:solidFill>
              </a:rPr>
              <a:t>, </a:t>
            </a:r>
            <a:r>
              <a:rPr lang="en-US" sz="1700" dirty="0">
                <a:solidFill>
                  <a:srgbClr val="0451A5"/>
                </a:solidFill>
              </a:rPr>
              <a:t>"lastUpdatedTime"</a:t>
            </a:r>
            <a:r>
              <a:rPr lang="en-US" sz="1700" dirty="0">
                <a:solidFill>
                  <a:srgbClr val="000000"/>
                </a:solidFill>
              </a:rPr>
              <a:t>:</a:t>
            </a:r>
            <a:r>
              <a:rPr lang="en-US" sz="1700" dirty="0">
                <a:solidFill>
                  <a:srgbClr val="A31515"/>
                </a:solidFill>
              </a:rPr>
              <a:t>"2017-03-16T21:20:57Z"</a:t>
            </a:r>
            <a:r>
              <a:rPr lang="en-US" sz="1700" dirty="0">
                <a:solidFill>
                  <a:srgbClr val="000000"/>
                </a:solidFill>
              </a:rPr>
              <a:t>, </a:t>
            </a:r>
            <a:r>
              <a:rPr lang="en-US" sz="1700" dirty="0">
                <a:solidFill>
                  <a:srgbClr val="CD3131"/>
                </a:solidFill>
              </a:rPr>
              <a:t>...</a:t>
            </a:r>
            <a:r>
              <a:rPr lang="en-US" sz="1700" dirty="0">
                <a:solidFill>
                  <a:srgbClr val="000000"/>
                </a:solidFill>
              </a:rPr>
              <a:t> }</a:t>
            </a:r>
          </a:p>
        </p:txBody>
      </p:sp>
    </p:spTree>
    <p:extLst>
      <p:ext uri="{BB962C8B-B14F-4D97-AF65-F5344CB8AC3E}">
        <p14:creationId xmlns:p14="http://schemas.microsoft.com/office/powerpoint/2010/main" val="120698422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Async HTTP APIs code</a:t>
            </a:r>
          </a:p>
        </p:txBody>
      </p:sp>
      <p:sp>
        <p:nvSpPr>
          <p:cNvPr id="4" name="Text Placeholder 3">
            <a:extLst>
              <a:ext uri="{FF2B5EF4-FFF2-40B4-BE49-F238E27FC236}">
                <a16:creationId xmlns:a16="http://schemas.microsoft.com/office/drawing/2014/main" id="{1638000B-4729-4984-996C-7BAADE440048}"/>
              </a:ext>
            </a:extLst>
          </p:cNvPr>
          <p:cNvSpPr>
            <a:spLocks noGrp="1"/>
          </p:cNvSpPr>
          <p:nvPr>
            <p:ph type="body" sz="quarter" idx="10"/>
          </p:nvPr>
        </p:nvSpPr>
        <p:spPr>
          <a:xfrm>
            <a:off x="588263" y="1436688"/>
            <a:ext cx="11018520" cy="4865947"/>
          </a:xfrm>
        </p:spPr>
        <p:txBody>
          <a:bodyPr/>
          <a:lstStyle/>
          <a:p>
            <a:r>
              <a:rPr lang="en-US" sz="1700" dirty="0">
                <a:solidFill>
                  <a:srgbClr val="008000"/>
                </a:solidFill>
              </a:rPr>
              <a:t>// HTTP-triggered function to start a new orchestrator function instance.</a:t>
            </a:r>
            <a:endParaRPr lang="en-US" sz="1700" dirty="0">
              <a:solidFill>
                <a:srgbClr val="000000"/>
              </a:solidFill>
            </a:endParaRPr>
          </a:p>
          <a:p>
            <a:r>
              <a:rPr lang="en-US" sz="1700" dirty="0">
                <a:solidFill>
                  <a:srgbClr val="0000FF"/>
                </a:solidFill>
              </a:rPr>
              <a:t>public</a:t>
            </a:r>
            <a:r>
              <a:rPr lang="en-US" sz="1700" dirty="0">
                <a:solidFill>
                  <a:srgbClr val="000000"/>
                </a:solidFill>
              </a:rPr>
              <a:t> </a:t>
            </a:r>
            <a:r>
              <a:rPr lang="en-US" sz="1700" dirty="0">
                <a:solidFill>
                  <a:srgbClr val="0000FF"/>
                </a:solidFill>
              </a:rPr>
              <a:t>static</a:t>
            </a:r>
            <a:r>
              <a:rPr lang="en-US" sz="1700" dirty="0">
                <a:solidFill>
                  <a:srgbClr val="000000"/>
                </a:solidFill>
              </a:rPr>
              <a:t> </a:t>
            </a:r>
            <a:r>
              <a:rPr lang="en-US" sz="1700" dirty="0">
                <a:solidFill>
                  <a:srgbClr val="0000FF"/>
                </a:solidFill>
              </a:rPr>
              <a:t>async</a:t>
            </a:r>
            <a:r>
              <a:rPr lang="en-US" sz="1700" dirty="0">
                <a:solidFill>
                  <a:srgbClr val="000000"/>
                </a:solidFill>
              </a:rPr>
              <a:t> </a:t>
            </a:r>
            <a:r>
              <a:rPr lang="en-US" sz="1700" dirty="0">
                <a:solidFill>
                  <a:srgbClr val="267F99"/>
                </a:solidFill>
              </a:rPr>
              <a:t>Task</a:t>
            </a:r>
            <a:r>
              <a:rPr lang="en-US" sz="1700" dirty="0">
                <a:solidFill>
                  <a:srgbClr val="000000"/>
                </a:solidFill>
              </a:rPr>
              <a:t>&lt;</a:t>
            </a:r>
            <a:r>
              <a:rPr lang="en-US" sz="1700" dirty="0" err="1">
                <a:solidFill>
                  <a:srgbClr val="267F99"/>
                </a:solidFill>
              </a:rPr>
              <a:t>HttpResponseMessage</a:t>
            </a:r>
            <a:r>
              <a:rPr lang="en-US" sz="1700" dirty="0">
                <a:solidFill>
                  <a:srgbClr val="000000"/>
                </a:solidFill>
              </a:rPr>
              <a:t>&gt; </a:t>
            </a:r>
            <a:r>
              <a:rPr lang="en-US" sz="1700" dirty="0">
                <a:solidFill>
                  <a:srgbClr val="795E26"/>
                </a:solidFill>
              </a:rPr>
              <a:t>Run</a:t>
            </a:r>
            <a:r>
              <a:rPr lang="en-US" sz="1700" dirty="0">
                <a:solidFill>
                  <a:srgbClr val="000000"/>
                </a:solidFill>
              </a:rPr>
              <a:t>(</a:t>
            </a:r>
          </a:p>
          <a:p>
            <a:r>
              <a:rPr lang="en-US" sz="1700" dirty="0">
                <a:solidFill>
                  <a:srgbClr val="000000"/>
                </a:solidFill>
              </a:rPr>
              <a:t>    </a:t>
            </a:r>
            <a:r>
              <a:rPr lang="en-US" sz="1700" dirty="0" err="1">
                <a:solidFill>
                  <a:srgbClr val="267F99"/>
                </a:solidFill>
              </a:rPr>
              <a:t>HttpRequestMessage</a:t>
            </a:r>
            <a:r>
              <a:rPr lang="en-US" sz="1700" dirty="0">
                <a:solidFill>
                  <a:srgbClr val="000000"/>
                </a:solidFill>
              </a:rPr>
              <a:t> </a:t>
            </a:r>
            <a:r>
              <a:rPr lang="en-US" sz="1700" dirty="0">
                <a:solidFill>
                  <a:srgbClr val="001080"/>
                </a:solidFill>
              </a:rPr>
              <a:t>req</a:t>
            </a:r>
            <a:r>
              <a:rPr lang="en-US" sz="1700" dirty="0">
                <a:solidFill>
                  <a:srgbClr val="000000"/>
                </a:solidFill>
              </a:rPr>
              <a:t>,</a:t>
            </a:r>
          </a:p>
          <a:p>
            <a:r>
              <a:rPr lang="en-US" sz="1700" dirty="0">
                <a:solidFill>
                  <a:srgbClr val="000000"/>
                </a:solidFill>
              </a:rPr>
              <a:t>    </a:t>
            </a:r>
            <a:r>
              <a:rPr lang="en-US" sz="1700" dirty="0" err="1">
                <a:solidFill>
                  <a:srgbClr val="267F99"/>
                </a:solidFill>
              </a:rPr>
              <a:t>DurableOrchestrationClient</a:t>
            </a:r>
            <a:r>
              <a:rPr lang="en-US" sz="1700" dirty="0">
                <a:solidFill>
                  <a:srgbClr val="000000"/>
                </a:solidFill>
              </a:rPr>
              <a:t> </a:t>
            </a:r>
            <a:r>
              <a:rPr lang="en-US" sz="1700" dirty="0">
                <a:solidFill>
                  <a:srgbClr val="001080"/>
                </a:solidFill>
              </a:rPr>
              <a:t>starter</a:t>
            </a:r>
            <a:r>
              <a:rPr lang="en-US" sz="1700" dirty="0">
                <a:solidFill>
                  <a:srgbClr val="000000"/>
                </a:solidFill>
              </a:rPr>
              <a:t>,</a:t>
            </a:r>
          </a:p>
          <a:p>
            <a:r>
              <a:rPr lang="en-US" sz="1700" dirty="0">
                <a:solidFill>
                  <a:srgbClr val="000000"/>
                </a:solidFill>
              </a:rPr>
              <a:t>    </a:t>
            </a:r>
            <a:r>
              <a:rPr lang="en-US" sz="1700" dirty="0">
                <a:solidFill>
                  <a:srgbClr val="0000FF"/>
                </a:solidFill>
              </a:rPr>
              <a:t>string</a:t>
            </a:r>
            <a:r>
              <a:rPr lang="en-US" sz="1700" dirty="0">
                <a:solidFill>
                  <a:srgbClr val="000000"/>
                </a:solidFill>
              </a:rPr>
              <a:t> </a:t>
            </a:r>
            <a:r>
              <a:rPr lang="en-US" sz="1700" dirty="0" err="1">
                <a:solidFill>
                  <a:srgbClr val="001080"/>
                </a:solidFill>
              </a:rPr>
              <a:t>functionName</a:t>
            </a:r>
            <a:r>
              <a:rPr lang="en-US" sz="1700" dirty="0">
                <a:solidFill>
                  <a:srgbClr val="000000"/>
                </a:solidFill>
              </a:rPr>
              <a:t>,</a:t>
            </a:r>
          </a:p>
          <a:p>
            <a:r>
              <a:rPr lang="en-US" sz="1700" dirty="0">
                <a:solidFill>
                  <a:srgbClr val="000000"/>
                </a:solidFill>
              </a:rPr>
              <a:t>    </a:t>
            </a:r>
            <a:r>
              <a:rPr lang="en-US" sz="1700" dirty="0" err="1">
                <a:solidFill>
                  <a:srgbClr val="267F99"/>
                </a:solidFill>
              </a:rPr>
              <a:t>ILogger</a:t>
            </a:r>
            <a:r>
              <a:rPr lang="en-US" sz="1700" dirty="0">
                <a:solidFill>
                  <a:srgbClr val="000000"/>
                </a:solidFill>
              </a:rPr>
              <a:t> </a:t>
            </a:r>
            <a:r>
              <a:rPr lang="en-US" sz="1700" dirty="0">
                <a:solidFill>
                  <a:srgbClr val="001080"/>
                </a:solidFill>
              </a:rPr>
              <a:t>log</a:t>
            </a:r>
            <a:r>
              <a:rPr lang="en-US" sz="1700" dirty="0">
                <a:solidFill>
                  <a:srgbClr val="000000"/>
                </a:solidFill>
              </a:rPr>
              <a:t>)</a:t>
            </a:r>
          </a:p>
          <a:p>
            <a:r>
              <a:rPr lang="en-US" sz="1700" dirty="0">
                <a:solidFill>
                  <a:srgbClr val="000000"/>
                </a:solidFill>
              </a:rPr>
              <a:t>{</a:t>
            </a:r>
          </a:p>
          <a:p>
            <a:r>
              <a:rPr lang="en-US" sz="1700" dirty="0">
                <a:solidFill>
                  <a:srgbClr val="000000"/>
                </a:solidFill>
              </a:rPr>
              <a:t>    </a:t>
            </a:r>
            <a:r>
              <a:rPr lang="en-US" sz="1700" dirty="0">
                <a:solidFill>
                  <a:srgbClr val="008000"/>
                </a:solidFill>
              </a:rPr>
              <a:t>// Function name comes from the request URL.</a:t>
            </a:r>
            <a:endParaRPr lang="en-US" sz="1700" dirty="0">
              <a:solidFill>
                <a:srgbClr val="000000"/>
              </a:solidFill>
            </a:endParaRPr>
          </a:p>
          <a:p>
            <a:r>
              <a:rPr lang="en-US" sz="1700" dirty="0">
                <a:solidFill>
                  <a:srgbClr val="000000"/>
                </a:solidFill>
              </a:rPr>
              <a:t>    </a:t>
            </a:r>
            <a:r>
              <a:rPr lang="en-US" sz="1700" dirty="0">
                <a:solidFill>
                  <a:srgbClr val="008000"/>
                </a:solidFill>
              </a:rPr>
              <a:t>// Function input comes from the request content.</a:t>
            </a:r>
            <a:endParaRPr lang="en-US" sz="1700" dirty="0">
              <a:solidFill>
                <a:srgbClr val="000000"/>
              </a:solidFill>
            </a:endParaRPr>
          </a:p>
          <a:p>
            <a:r>
              <a:rPr lang="en-US" sz="1700" dirty="0">
                <a:solidFill>
                  <a:srgbClr val="000000"/>
                </a:solidFill>
              </a:rPr>
              <a:t>    </a:t>
            </a:r>
            <a:r>
              <a:rPr lang="en-US" sz="1700" dirty="0">
                <a:solidFill>
                  <a:srgbClr val="0000FF"/>
                </a:solidFill>
              </a:rPr>
              <a:t>dynamic</a:t>
            </a:r>
            <a:r>
              <a:rPr lang="en-US" sz="1700" dirty="0">
                <a:solidFill>
                  <a:srgbClr val="000000"/>
                </a:solidFill>
              </a:rPr>
              <a:t> </a:t>
            </a:r>
            <a:r>
              <a:rPr lang="en-US" sz="1700" dirty="0" err="1">
                <a:solidFill>
                  <a:srgbClr val="001080"/>
                </a:solidFill>
              </a:rPr>
              <a:t>eventData</a:t>
            </a:r>
            <a:r>
              <a:rPr lang="en-US" sz="1700" dirty="0">
                <a:solidFill>
                  <a:srgbClr val="000000"/>
                </a:solidFill>
              </a:rPr>
              <a:t> = </a:t>
            </a:r>
            <a:r>
              <a:rPr lang="en-US" sz="1700" dirty="0">
                <a:solidFill>
                  <a:srgbClr val="0000FF"/>
                </a:solidFill>
              </a:rPr>
              <a:t>await</a:t>
            </a:r>
            <a:r>
              <a:rPr lang="en-US" sz="1700" dirty="0">
                <a:solidFill>
                  <a:srgbClr val="000000"/>
                </a:solidFill>
              </a:rPr>
              <a:t> </a:t>
            </a:r>
            <a:r>
              <a:rPr lang="en-US" sz="1700" dirty="0" err="1">
                <a:solidFill>
                  <a:srgbClr val="001080"/>
                </a:solidFill>
              </a:rPr>
              <a:t>req</a:t>
            </a:r>
            <a:r>
              <a:rPr lang="en-US" sz="1700" dirty="0" err="1">
                <a:solidFill>
                  <a:srgbClr val="000000"/>
                </a:solidFill>
              </a:rPr>
              <a:t>.</a:t>
            </a:r>
            <a:r>
              <a:rPr lang="en-US" sz="1700" dirty="0" err="1">
                <a:solidFill>
                  <a:srgbClr val="001080"/>
                </a:solidFill>
              </a:rPr>
              <a:t>Content</a:t>
            </a:r>
            <a:r>
              <a:rPr lang="en-US" sz="1700" dirty="0" err="1">
                <a:solidFill>
                  <a:srgbClr val="000000"/>
                </a:solidFill>
              </a:rPr>
              <a:t>.</a:t>
            </a:r>
            <a:r>
              <a:rPr lang="en-US" sz="1700" dirty="0" err="1">
                <a:solidFill>
                  <a:srgbClr val="795E26"/>
                </a:solidFill>
              </a:rPr>
              <a:t>ReadAsAsync</a:t>
            </a:r>
            <a:r>
              <a:rPr lang="en-US" sz="1700" dirty="0">
                <a:solidFill>
                  <a:srgbClr val="000000"/>
                </a:solidFill>
              </a:rPr>
              <a:t>&lt;</a:t>
            </a:r>
            <a:r>
              <a:rPr lang="en-US" sz="1700" dirty="0">
                <a:solidFill>
                  <a:srgbClr val="0000FF"/>
                </a:solidFill>
              </a:rPr>
              <a:t>object</a:t>
            </a:r>
            <a:r>
              <a:rPr lang="en-US" sz="1700" dirty="0">
                <a:solidFill>
                  <a:srgbClr val="000000"/>
                </a:solidFill>
              </a:rPr>
              <a:t>&gt;();</a:t>
            </a:r>
          </a:p>
          <a:p>
            <a:r>
              <a:rPr lang="en-US" sz="1700" dirty="0">
                <a:solidFill>
                  <a:srgbClr val="000000"/>
                </a:solidFill>
              </a:rPr>
              <a:t>    </a:t>
            </a:r>
            <a:r>
              <a:rPr lang="en-US" sz="1700" dirty="0">
                <a:solidFill>
                  <a:srgbClr val="0000FF"/>
                </a:solidFill>
              </a:rPr>
              <a:t>string</a:t>
            </a:r>
            <a:r>
              <a:rPr lang="en-US" sz="1700" dirty="0">
                <a:solidFill>
                  <a:srgbClr val="000000"/>
                </a:solidFill>
              </a:rPr>
              <a:t> </a:t>
            </a:r>
            <a:r>
              <a:rPr lang="en-US" sz="1700" dirty="0" err="1">
                <a:solidFill>
                  <a:srgbClr val="001080"/>
                </a:solidFill>
              </a:rPr>
              <a:t>instanceId</a:t>
            </a:r>
            <a:r>
              <a:rPr lang="en-US" sz="1700" dirty="0">
                <a:solidFill>
                  <a:srgbClr val="000000"/>
                </a:solidFill>
              </a:rPr>
              <a:t> = </a:t>
            </a:r>
            <a:r>
              <a:rPr lang="en-US" sz="1700" dirty="0">
                <a:solidFill>
                  <a:srgbClr val="0000FF"/>
                </a:solidFill>
              </a:rPr>
              <a:t>await</a:t>
            </a:r>
            <a:r>
              <a:rPr lang="en-US" sz="1700" dirty="0">
                <a:solidFill>
                  <a:srgbClr val="000000"/>
                </a:solidFill>
              </a:rPr>
              <a:t> </a:t>
            </a:r>
            <a:r>
              <a:rPr lang="en-US" sz="1700" dirty="0" err="1">
                <a:solidFill>
                  <a:srgbClr val="001080"/>
                </a:solidFill>
              </a:rPr>
              <a:t>starter</a:t>
            </a:r>
            <a:r>
              <a:rPr lang="en-US" sz="1700" dirty="0" err="1">
                <a:solidFill>
                  <a:srgbClr val="000000"/>
                </a:solidFill>
              </a:rPr>
              <a:t>.</a:t>
            </a:r>
            <a:r>
              <a:rPr lang="en-US" sz="1700" dirty="0" err="1">
                <a:solidFill>
                  <a:srgbClr val="795E26"/>
                </a:solidFill>
              </a:rPr>
              <a:t>StartNewAsync</a:t>
            </a:r>
            <a:r>
              <a:rPr lang="en-US" sz="1700" dirty="0">
                <a:solidFill>
                  <a:srgbClr val="000000"/>
                </a:solidFill>
              </a:rPr>
              <a:t>(</a:t>
            </a:r>
            <a:r>
              <a:rPr lang="en-US" sz="1700" dirty="0" err="1">
                <a:solidFill>
                  <a:srgbClr val="001080"/>
                </a:solidFill>
              </a:rPr>
              <a:t>functionName</a:t>
            </a:r>
            <a:r>
              <a:rPr lang="en-US" sz="1700" dirty="0">
                <a:solidFill>
                  <a:srgbClr val="000000"/>
                </a:solidFill>
              </a:rPr>
              <a:t>, </a:t>
            </a:r>
            <a:r>
              <a:rPr lang="en-US" sz="1700" dirty="0" err="1">
                <a:solidFill>
                  <a:srgbClr val="001080"/>
                </a:solidFill>
              </a:rPr>
              <a:t>eventData</a:t>
            </a:r>
            <a:r>
              <a:rPr lang="en-US" sz="1700" dirty="0">
                <a:solidFill>
                  <a:srgbClr val="000000"/>
                </a:solidFill>
              </a:rPr>
              <a:t>);</a:t>
            </a:r>
          </a:p>
          <a:p>
            <a:br>
              <a:rPr lang="en-US" sz="1700" dirty="0">
                <a:solidFill>
                  <a:srgbClr val="000000"/>
                </a:solidFill>
              </a:rPr>
            </a:br>
            <a:r>
              <a:rPr lang="en-US" sz="1700" dirty="0">
                <a:solidFill>
                  <a:srgbClr val="000000"/>
                </a:solidFill>
              </a:rPr>
              <a:t>    </a:t>
            </a:r>
            <a:r>
              <a:rPr lang="en-US" sz="1700" dirty="0" err="1">
                <a:solidFill>
                  <a:srgbClr val="001080"/>
                </a:solidFill>
              </a:rPr>
              <a:t>log</a:t>
            </a:r>
            <a:r>
              <a:rPr lang="en-US" sz="1700" dirty="0" err="1">
                <a:solidFill>
                  <a:srgbClr val="000000"/>
                </a:solidFill>
              </a:rPr>
              <a:t>.</a:t>
            </a:r>
            <a:r>
              <a:rPr lang="en-US" sz="1700" dirty="0" err="1">
                <a:solidFill>
                  <a:srgbClr val="795E26"/>
                </a:solidFill>
              </a:rPr>
              <a:t>LogInformation</a:t>
            </a:r>
            <a:r>
              <a:rPr lang="en-US" sz="1700" dirty="0">
                <a:solidFill>
                  <a:srgbClr val="000000"/>
                </a:solidFill>
              </a:rPr>
              <a:t>(</a:t>
            </a:r>
            <a:r>
              <a:rPr lang="en-US" sz="1700" dirty="0">
                <a:solidFill>
                  <a:srgbClr val="A31515"/>
                </a:solidFill>
              </a:rPr>
              <a:t>$"Started orchestration with ID = '{</a:t>
            </a:r>
            <a:r>
              <a:rPr lang="en-US" sz="1700" dirty="0" err="1">
                <a:solidFill>
                  <a:srgbClr val="001080"/>
                </a:solidFill>
              </a:rPr>
              <a:t>instanceId</a:t>
            </a:r>
            <a:r>
              <a:rPr lang="en-US" sz="1700" dirty="0">
                <a:solidFill>
                  <a:srgbClr val="A31515"/>
                </a:solidFill>
              </a:rPr>
              <a:t>}'."</a:t>
            </a:r>
            <a:r>
              <a:rPr lang="en-US" sz="1700" dirty="0">
                <a:solidFill>
                  <a:srgbClr val="000000"/>
                </a:solidFill>
              </a:rPr>
              <a:t>);</a:t>
            </a:r>
          </a:p>
          <a:p>
            <a:br>
              <a:rPr lang="en-US" sz="1700" dirty="0">
                <a:solidFill>
                  <a:srgbClr val="000000"/>
                </a:solidFill>
              </a:rPr>
            </a:br>
            <a:r>
              <a:rPr lang="en-US" sz="1700" dirty="0">
                <a:solidFill>
                  <a:srgbClr val="000000"/>
                </a:solidFill>
              </a:rPr>
              <a:t>    </a:t>
            </a:r>
            <a:r>
              <a:rPr lang="en-US" sz="1700" dirty="0">
                <a:solidFill>
                  <a:srgbClr val="AF00DB"/>
                </a:solidFill>
              </a:rPr>
              <a:t>return</a:t>
            </a:r>
            <a:r>
              <a:rPr lang="en-US" sz="1700" dirty="0">
                <a:solidFill>
                  <a:srgbClr val="000000"/>
                </a:solidFill>
              </a:rPr>
              <a:t> </a:t>
            </a:r>
            <a:r>
              <a:rPr lang="en-US" sz="1700" dirty="0" err="1">
                <a:solidFill>
                  <a:srgbClr val="001080"/>
                </a:solidFill>
              </a:rPr>
              <a:t>starter</a:t>
            </a:r>
            <a:r>
              <a:rPr lang="en-US" sz="1700" dirty="0" err="1">
                <a:solidFill>
                  <a:srgbClr val="000000"/>
                </a:solidFill>
              </a:rPr>
              <a:t>.</a:t>
            </a:r>
            <a:r>
              <a:rPr lang="en-US" sz="1700" dirty="0" err="1">
                <a:solidFill>
                  <a:srgbClr val="795E26"/>
                </a:solidFill>
              </a:rPr>
              <a:t>CreateCheckStatusResponse</a:t>
            </a:r>
            <a:r>
              <a:rPr lang="en-US" sz="1700" dirty="0">
                <a:solidFill>
                  <a:srgbClr val="000000"/>
                </a:solidFill>
              </a:rPr>
              <a:t>(</a:t>
            </a:r>
            <a:r>
              <a:rPr lang="en-US" sz="1700" dirty="0">
                <a:solidFill>
                  <a:srgbClr val="001080"/>
                </a:solidFill>
              </a:rPr>
              <a:t>req</a:t>
            </a:r>
            <a:r>
              <a:rPr lang="en-US" sz="1700" dirty="0">
                <a:solidFill>
                  <a:srgbClr val="000000"/>
                </a:solidFill>
              </a:rPr>
              <a:t>, </a:t>
            </a:r>
            <a:r>
              <a:rPr lang="en-US" sz="1700" dirty="0" err="1">
                <a:solidFill>
                  <a:srgbClr val="001080"/>
                </a:solidFill>
              </a:rPr>
              <a:t>instanceId</a:t>
            </a:r>
            <a:r>
              <a:rPr lang="en-US" sz="1700" dirty="0">
                <a:solidFill>
                  <a:srgbClr val="000000"/>
                </a:solidFill>
              </a:rPr>
              <a:t>);</a:t>
            </a:r>
          </a:p>
          <a:p>
            <a:r>
              <a:rPr lang="en-US" sz="1700" dirty="0">
                <a:solidFill>
                  <a:srgbClr val="000000"/>
                </a:solidFill>
              </a:rPr>
              <a:t>}</a:t>
            </a:r>
          </a:p>
        </p:txBody>
      </p:sp>
    </p:spTree>
    <p:extLst>
      <p:ext uri="{BB962C8B-B14F-4D97-AF65-F5344CB8AC3E}">
        <p14:creationId xmlns:p14="http://schemas.microsoft.com/office/powerpoint/2010/main" val="425846046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Monitoring</a:t>
            </a:r>
          </a:p>
        </p:txBody>
      </p:sp>
      <p:sp>
        <p:nvSpPr>
          <p:cNvPr id="3" name="Rectangle 2">
            <a:extLst>
              <a:ext uri="{FF2B5EF4-FFF2-40B4-BE49-F238E27FC236}">
                <a16:creationId xmlns:a16="http://schemas.microsoft.com/office/drawing/2014/main" id="{B16C8D72-DA41-4982-BE8E-45264011A330}"/>
              </a:ext>
            </a:extLst>
          </p:cNvPr>
          <p:cNvSpPr/>
          <p:nvPr/>
        </p:nvSpPr>
        <p:spPr>
          <a:xfrm>
            <a:off x="588262" y="1442085"/>
            <a:ext cx="11018519"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The monitor pattern refers to a flexible recurring process in a workflow—for example, polling until certain conditions are met</a:t>
            </a:r>
            <a:endParaRPr lang="en-US" sz="1800" dirty="0">
              <a:latin typeface="Segoe UI" panose="020B0502040204020203" pitchFamily="34" charset="0"/>
              <a:cs typeface="Segoe UI" panose="020B0502040204020203" pitchFamily="34" charset="0"/>
            </a:endParaRPr>
          </a:p>
        </p:txBody>
      </p:sp>
      <p:grpSp>
        <p:nvGrpSpPr>
          <p:cNvPr id="6" name="Group 5" descr="The diagram depicts a recurring process that can either monitor other solutions or poll until conditions are met.">
            <a:extLst>
              <a:ext uri="{FF2B5EF4-FFF2-40B4-BE49-F238E27FC236}">
                <a16:creationId xmlns:a16="http://schemas.microsoft.com/office/drawing/2014/main" id="{173E35B7-9753-4AAB-9BF9-04EA152CA94F}"/>
              </a:ext>
            </a:extLst>
          </p:cNvPr>
          <p:cNvGrpSpPr/>
          <p:nvPr/>
        </p:nvGrpSpPr>
        <p:grpSpPr>
          <a:xfrm>
            <a:off x="2704618" y="2580858"/>
            <a:ext cx="6782765" cy="3044438"/>
            <a:chOff x="2704618" y="2580858"/>
            <a:chExt cx="6782765" cy="3044438"/>
          </a:xfrm>
        </p:grpSpPr>
        <p:sp>
          <p:nvSpPr>
            <p:cNvPr id="4" name="Rectangle 3">
              <a:extLst>
                <a:ext uri="{FF2B5EF4-FFF2-40B4-BE49-F238E27FC236}">
                  <a16:creationId xmlns:a16="http://schemas.microsoft.com/office/drawing/2014/main" id="{875AD2C4-54BC-4187-AA38-6FFC42156655}"/>
                </a:ext>
              </a:extLst>
            </p:cNvPr>
            <p:cNvSpPr/>
            <p:nvPr/>
          </p:nvSpPr>
          <p:spPr bwMode="auto">
            <a:xfrm>
              <a:off x="2704618" y="2580858"/>
              <a:ext cx="6782765" cy="3044438"/>
            </a:xfrm>
            <a:prstGeom prst="rect">
              <a:avLst/>
            </a:prstGeom>
            <a:solidFill>
              <a:schemeClr val="bg1"/>
            </a:solidFill>
            <a:ln w="28575">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AA26A547-A251-4FA1-B581-1CDBEC24F545}"/>
                </a:ext>
              </a:extLst>
            </p:cNvPr>
            <p:cNvGrpSpPr/>
            <p:nvPr/>
          </p:nvGrpSpPr>
          <p:grpSpPr>
            <a:xfrm>
              <a:off x="3812879" y="3046922"/>
              <a:ext cx="4566243" cy="2112310"/>
              <a:chOff x="3812879" y="2797321"/>
              <a:chExt cx="4566243" cy="2112310"/>
            </a:xfrm>
          </p:grpSpPr>
          <p:pic>
            <p:nvPicPr>
              <p:cNvPr id="5" name="Picture 4" descr="A close up of a sign&#10;&#10;Description automatically generated">
                <a:extLst>
                  <a:ext uri="{FF2B5EF4-FFF2-40B4-BE49-F238E27FC236}">
                    <a16:creationId xmlns:a16="http://schemas.microsoft.com/office/drawing/2014/main" id="{11590F72-BBCE-46AA-A032-C42C2CB7F33F}"/>
                  </a:ext>
                </a:extLst>
              </p:cNvPr>
              <p:cNvPicPr>
                <a:picLocks noChangeAspect="1"/>
              </p:cNvPicPr>
              <p:nvPr/>
            </p:nvPicPr>
            <p:blipFill>
              <a:blip r:embed="rId3"/>
              <a:stretch>
                <a:fillRect/>
              </a:stretch>
            </p:blipFill>
            <p:spPr>
              <a:xfrm>
                <a:off x="7347718" y="3337774"/>
                <a:ext cx="1031404" cy="1031404"/>
              </a:xfrm>
              <a:prstGeom prst="rect">
                <a:avLst/>
              </a:prstGeom>
            </p:spPr>
          </p:pic>
          <p:pic>
            <p:nvPicPr>
              <p:cNvPr id="13" name="Picture 12" descr="A close up of a sign&#10;&#10;Description automatically generated">
                <a:extLst>
                  <a:ext uri="{FF2B5EF4-FFF2-40B4-BE49-F238E27FC236}">
                    <a16:creationId xmlns:a16="http://schemas.microsoft.com/office/drawing/2014/main" id="{7CDA9632-95FC-4B07-8034-97BBE5979A47}"/>
                  </a:ext>
                </a:extLst>
              </p:cNvPr>
              <p:cNvPicPr>
                <a:picLocks noChangeAspect="1"/>
              </p:cNvPicPr>
              <p:nvPr/>
            </p:nvPicPr>
            <p:blipFill>
              <a:blip r:embed="rId3"/>
              <a:stretch>
                <a:fillRect/>
              </a:stretch>
            </p:blipFill>
            <p:spPr>
              <a:xfrm>
                <a:off x="4353332" y="3337774"/>
                <a:ext cx="1031404" cy="1031404"/>
              </a:xfrm>
              <a:prstGeom prst="rect">
                <a:avLst/>
              </a:prstGeom>
            </p:spPr>
          </p:pic>
          <p:sp>
            <p:nvSpPr>
              <p:cNvPr id="15" name="Arc 14">
                <a:extLst>
                  <a:ext uri="{FF2B5EF4-FFF2-40B4-BE49-F238E27FC236}">
                    <a16:creationId xmlns:a16="http://schemas.microsoft.com/office/drawing/2014/main" id="{0FE40122-63E7-40AA-B737-2C4818CCD06B}"/>
                  </a:ext>
                </a:extLst>
              </p:cNvPr>
              <p:cNvSpPr/>
              <p:nvPr/>
            </p:nvSpPr>
            <p:spPr>
              <a:xfrm>
                <a:off x="3812879" y="2797321"/>
                <a:ext cx="2112310" cy="2112310"/>
              </a:xfrm>
              <a:prstGeom prst="arc">
                <a:avLst>
                  <a:gd name="adj1" fmla="val 11579007"/>
                  <a:gd name="adj2" fmla="val 10319311"/>
                </a:avLst>
              </a:prstGeom>
              <a:ln w="203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Arrow: Right 10">
                <a:extLst>
                  <a:ext uri="{FF2B5EF4-FFF2-40B4-BE49-F238E27FC236}">
                    <a16:creationId xmlns:a16="http://schemas.microsoft.com/office/drawing/2014/main" id="{26D6DDF5-29D4-4C67-A2EA-F5B051FAF426}"/>
                  </a:ext>
                </a:extLst>
              </p:cNvPr>
              <p:cNvSpPr/>
              <p:nvPr/>
            </p:nvSpPr>
            <p:spPr bwMode="auto">
              <a:xfrm>
                <a:off x="5517446" y="3406012"/>
                <a:ext cx="1714399" cy="447464"/>
              </a:xfrm>
              <a:prstGeom prst="rightArrow">
                <a:avLst>
                  <a:gd name="adj1" fmla="val 50000"/>
                  <a:gd name="adj2" fmla="val 478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Arrow: Right 13">
                <a:extLst>
                  <a:ext uri="{FF2B5EF4-FFF2-40B4-BE49-F238E27FC236}">
                    <a16:creationId xmlns:a16="http://schemas.microsoft.com/office/drawing/2014/main" id="{38834E9C-E420-4DC3-8A33-49DA643C5F7A}"/>
                  </a:ext>
                </a:extLst>
              </p:cNvPr>
              <p:cNvSpPr/>
              <p:nvPr/>
            </p:nvSpPr>
            <p:spPr bwMode="auto">
              <a:xfrm flipH="1">
                <a:off x="5500609" y="3853476"/>
                <a:ext cx="1731236" cy="447464"/>
              </a:xfrm>
              <a:prstGeom prst="rightArrow">
                <a:avLst>
                  <a:gd name="adj1" fmla="val 50000"/>
                  <a:gd name="adj2" fmla="val 478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243272801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Monitoring code</a:t>
            </a:r>
          </a:p>
        </p:txBody>
      </p:sp>
      <p:sp>
        <p:nvSpPr>
          <p:cNvPr id="4" name="Text Placeholder 3">
            <a:extLst>
              <a:ext uri="{FF2B5EF4-FFF2-40B4-BE49-F238E27FC236}">
                <a16:creationId xmlns:a16="http://schemas.microsoft.com/office/drawing/2014/main" id="{A64BDC20-696E-48FF-A49B-7D4998B02B01}"/>
              </a:ext>
            </a:extLst>
          </p:cNvPr>
          <p:cNvSpPr>
            <a:spLocks noGrp="1"/>
          </p:cNvSpPr>
          <p:nvPr>
            <p:ph type="body" sz="quarter" idx="10"/>
          </p:nvPr>
        </p:nvSpPr>
        <p:spPr/>
        <p:txBody>
          <a:bodyPr/>
          <a:lstStyle/>
          <a:p>
            <a:r>
              <a:rPr lang="en-US" sz="1800" dirty="0">
                <a:solidFill>
                  <a:srgbClr val="0000FF"/>
                </a:solidFill>
              </a:rPr>
              <a:t>public</a:t>
            </a:r>
            <a:r>
              <a:rPr lang="en-US" sz="1800" dirty="0">
                <a:solidFill>
                  <a:srgbClr val="000000"/>
                </a:solidFill>
              </a:rPr>
              <a:t> </a:t>
            </a:r>
            <a:r>
              <a:rPr lang="en-US" sz="1800" dirty="0">
                <a:solidFill>
                  <a:srgbClr val="0000FF"/>
                </a:solidFill>
              </a:rPr>
              <a:t>static</a:t>
            </a:r>
            <a:r>
              <a:rPr lang="en-US" sz="1800" dirty="0">
                <a:solidFill>
                  <a:srgbClr val="000000"/>
                </a:solidFill>
              </a:rPr>
              <a:t> </a:t>
            </a:r>
            <a:r>
              <a:rPr lang="en-US" sz="1800" dirty="0">
                <a:solidFill>
                  <a:srgbClr val="0000FF"/>
                </a:solidFill>
              </a:rPr>
              <a:t>async</a:t>
            </a:r>
            <a:r>
              <a:rPr lang="en-US" sz="1800" dirty="0">
                <a:solidFill>
                  <a:srgbClr val="000000"/>
                </a:solidFill>
              </a:rPr>
              <a:t> </a:t>
            </a:r>
            <a:r>
              <a:rPr lang="en-US" sz="1800" dirty="0">
                <a:solidFill>
                  <a:srgbClr val="267F99"/>
                </a:solidFill>
              </a:rPr>
              <a:t>Task</a:t>
            </a:r>
            <a:r>
              <a:rPr lang="en-US" sz="1800" dirty="0">
                <a:solidFill>
                  <a:srgbClr val="000000"/>
                </a:solidFill>
              </a:rPr>
              <a:t> </a:t>
            </a:r>
            <a:r>
              <a:rPr lang="en-US" sz="1800" dirty="0">
                <a:solidFill>
                  <a:srgbClr val="795E26"/>
                </a:solidFill>
              </a:rPr>
              <a:t>Run</a:t>
            </a:r>
            <a:r>
              <a:rPr lang="en-US" sz="1800" dirty="0">
                <a:solidFill>
                  <a:srgbClr val="000000"/>
                </a:solidFill>
              </a:rPr>
              <a:t>(</a:t>
            </a:r>
            <a:r>
              <a:rPr lang="en-US" sz="1800" dirty="0" err="1">
                <a:solidFill>
                  <a:srgbClr val="267F99"/>
                </a:solidFill>
              </a:rPr>
              <a:t>DurableOrchestrationContext</a:t>
            </a:r>
            <a:r>
              <a:rPr lang="en-US" sz="1800" dirty="0">
                <a:solidFill>
                  <a:srgbClr val="000000"/>
                </a:solidFill>
              </a:rPr>
              <a:t> </a:t>
            </a:r>
            <a:r>
              <a:rPr lang="en-US" sz="1800" dirty="0" err="1">
                <a:solidFill>
                  <a:srgbClr val="001080"/>
                </a:solidFill>
              </a:rPr>
              <a:t>ctx</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0000FF"/>
                </a:solidFill>
              </a:rPr>
              <a:t>int</a:t>
            </a:r>
            <a:r>
              <a:rPr lang="en-US" sz="1800" dirty="0">
                <a:solidFill>
                  <a:srgbClr val="000000"/>
                </a:solidFill>
              </a:rPr>
              <a:t> </a:t>
            </a:r>
            <a:r>
              <a:rPr lang="en-US" sz="1800" dirty="0" err="1">
                <a:solidFill>
                  <a:srgbClr val="001080"/>
                </a:solidFill>
              </a:rPr>
              <a:t>jobId</a:t>
            </a:r>
            <a:r>
              <a:rPr lang="en-US" sz="1800" dirty="0">
                <a:solidFill>
                  <a:srgbClr val="000000"/>
                </a:solidFill>
              </a:rPr>
              <a:t> = </a:t>
            </a:r>
            <a:r>
              <a:rPr lang="en-US" sz="1800" dirty="0" err="1">
                <a:solidFill>
                  <a:srgbClr val="001080"/>
                </a:solidFill>
              </a:rPr>
              <a:t>ctx</a:t>
            </a:r>
            <a:r>
              <a:rPr lang="en-US" sz="1800" dirty="0" err="1">
                <a:solidFill>
                  <a:srgbClr val="000000"/>
                </a:solidFill>
              </a:rPr>
              <a:t>.</a:t>
            </a:r>
            <a:r>
              <a:rPr lang="en-US" sz="1800" dirty="0" err="1">
                <a:solidFill>
                  <a:srgbClr val="795E26"/>
                </a:solidFill>
              </a:rPr>
              <a:t>GetInput</a:t>
            </a:r>
            <a:r>
              <a:rPr lang="en-US" sz="1800" dirty="0">
                <a:solidFill>
                  <a:srgbClr val="000000"/>
                </a:solidFill>
              </a:rPr>
              <a:t>&lt;</a:t>
            </a:r>
            <a:r>
              <a:rPr lang="en-US" sz="1800" dirty="0">
                <a:solidFill>
                  <a:srgbClr val="0000FF"/>
                </a:solidFill>
              </a:rPr>
              <a:t>int</a:t>
            </a:r>
            <a:r>
              <a:rPr lang="en-US" sz="1800" dirty="0">
                <a:solidFill>
                  <a:srgbClr val="000000"/>
                </a:solidFill>
              </a:rPr>
              <a:t>&gt;(); </a:t>
            </a:r>
            <a:r>
              <a:rPr lang="en-US" sz="1800" dirty="0">
                <a:solidFill>
                  <a:srgbClr val="0000FF"/>
                </a:solidFill>
              </a:rPr>
              <a:t>int</a:t>
            </a:r>
            <a:r>
              <a:rPr lang="en-US" sz="1800" dirty="0">
                <a:solidFill>
                  <a:srgbClr val="000000"/>
                </a:solidFill>
              </a:rPr>
              <a:t> </a:t>
            </a:r>
            <a:r>
              <a:rPr lang="en-US" sz="1800" dirty="0" err="1">
                <a:solidFill>
                  <a:srgbClr val="001080"/>
                </a:solidFill>
              </a:rPr>
              <a:t>pollingInterval</a:t>
            </a:r>
            <a:r>
              <a:rPr lang="en-US" sz="1800" dirty="0">
                <a:solidFill>
                  <a:srgbClr val="000000"/>
                </a:solidFill>
              </a:rPr>
              <a:t> = </a:t>
            </a:r>
            <a:r>
              <a:rPr lang="en-US" sz="1800" dirty="0" err="1">
                <a:solidFill>
                  <a:srgbClr val="795E26"/>
                </a:solidFill>
              </a:rPr>
              <a:t>GetPollingInterval</a:t>
            </a:r>
            <a:r>
              <a:rPr lang="en-US" sz="1800" dirty="0">
                <a:solidFill>
                  <a:srgbClr val="000000"/>
                </a:solidFill>
              </a:rPr>
              <a:t>();</a:t>
            </a:r>
          </a:p>
          <a:p>
            <a:r>
              <a:rPr lang="en-US" sz="1800" dirty="0">
                <a:solidFill>
                  <a:srgbClr val="000000"/>
                </a:solidFill>
              </a:rPr>
              <a:t>    </a:t>
            </a:r>
            <a:r>
              <a:rPr lang="en-US" sz="1800" dirty="0" err="1">
                <a:solidFill>
                  <a:srgbClr val="267F99"/>
                </a:solidFill>
              </a:rPr>
              <a:t>DateTime</a:t>
            </a:r>
            <a:r>
              <a:rPr lang="en-US" sz="1800" dirty="0">
                <a:solidFill>
                  <a:srgbClr val="000000"/>
                </a:solidFill>
              </a:rPr>
              <a:t> </a:t>
            </a:r>
            <a:r>
              <a:rPr lang="en-US" sz="1800" dirty="0" err="1">
                <a:solidFill>
                  <a:srgbClr val="001080"/>
                </a:solidFill>
              </a:rPr>
              <a:t>expiryTime</a:t>
            </a:r>
            <a:r>
              <a:rPr lang="en-US" sz="1800" dirty="0">
                <a:solidFill>
                  <a:srgbClr val="000000"/>
                </a:solidFill>
              </a:rPr>
              <a:t> = </a:t>
            </a:r>
            <a:r>
              <a:rPr lang="en-US" sz="1800" dirty="0" err="1">
                <a:solidFill>
                  <a:srgbClr val="795E26"/>
                </a:solidFill>
              </a:rPr>
              <a:t>GetExpiryTime</a:t>
            </a:r>
            <a:r>
              <a:rPr lang="en-US" sz="1800" dirty="0">
                <a:solidFill>
                  <a:srgbClr val="000000"/>
                </a:solidFill>
              </a:rPr>
              <a:t>();</a:t>
            </a:r>
          </a:p>
          <a:p>
            <a:r>
              <a:rPr lang="en-US" sz="1800" dirty="0">
                <a:solidFill>
                  <a:srgbClr val="000000"/>
                </a:solidFill>
              </a:rPr>
              <a:t>    </a:t>
            </a:r>
            <a:r>
              <a:rPr lang="en-US" sz="1800" dirty="0">
                <a:solidFill>
                  <a:srgbClr val="AF00DB"/>
                </a:solidFill>
              </a:rPr>
              <a:t>while</a:t>
            </a:r>
            <a:r>
              <a:rPr lang="en-US" sz="1800" dirty="0">
                <a:solidFill>
                  <a:srgbClr val="000000"/>
                </a:solidFill>
              </a:rPr>
              <a:t> (</a:t>
            </a:r>
            <a:r>
              <a:rPr lang="en-US" sz="1800" dirty="0" err="1">
                <a:solidFill>
                  <a:srgbClr val="001080"/>
                </a:solidFill>
              </a:rPr>
              <a:t>ctx</a:t>
            </a:r>
            <a:r>
              <a:rPr lang="en-US" sz="1800" dirty="0" err="1">
                <a:solidFill>
                  <a:srgbClr val="000000"/>
                </a:solidFill>
              </a:rPr>
              <a:t>.</a:t>
            </a:r>
            <a:r>
              <a:rPr lang="en-US" sz="1800" dirty="0" err="1">
                <a:solidFill>
                  <a:srgbClr val="001080"/>
                </a:solidFill>
              </a:rPr>
              <a:t>CurrentUtcDateTime</a:t>
            </a:r>
            <a:r>
              <a:rPr lang="en-US" sz="1800" dirty="0">
                <a:solidFill>
                  <a:srgbClr val="000000"/>
                </a:solidFill>
              </a:rPr>
              <a:t> &lt; </a:t>
            </a:r>
            <a:r>
              <a:rPr lang="en-US" sz="1800" dirty="0" err="1">
                <a:solidFill>
                  <a:srgbClr val="001080"/>
                </a:solidFill>
              </a:rPr>
              <a:t>expiryTime</a:t>
            </a:r>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0000FF"/>
                </a:solidFill>
              </a:rPr>
              <a:t>var</a:t>
            </a:r>
            <a:r>
              <a:rPr lang="en-US" sz="1800" dirty="0">
                <a:solidFill>
                  <a:srgbClr val="000000"/>
                </a:solidFill>
              </a:rPr>
              <a:t> </a:t>
            </a:r>
            <a:r>
              <a:rPr lang="en-US" sz="1800" dirty="0" err="1">
                <a:solidFill>
                  <a:srgbClr val="001080"/>
                </a:solidFill>
              </a:rPr>
              <a:t>jobStatus</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err="1">
                <a:solidFill>
                  <a:srgbClr val="001080"/>
                </a:solidFill>
              </a:rPr>
              <a:t>ctx</a:t>
            </a:r>
            <a:r>
              <a:rPr lang="en-US" sz="1800" dirty="0" err="1">
                <a:solidFill>
                  <a:srgbClr val="000000"/>
                </a:solidFill>
              </a:rPr>
              <a:t>.</a:t>
            </a:r>
            <a:r>
              <a:rPr lang="en-US" sz="1800" dirty="0" err="1">
                <a:solidFill>
                  <a:srgbClr val="795E26"/>
                </a:solidFill>
              </a:rPr>
              <a:t>CallActivityAsync</a:t>
            </a:r>
            <a:r>
              <a:rPr lang="en-US" sz="1800" dirty="0">
                <a:solidFill>
                  <a:srgbClr val="000000"/>
                </a:solidFill>
              </a:rPr>
              <a:t>&lt;</a:t>
            </a:r>
            <a:r>
              <a:rPr lang="en-US" sz="1800" dirty="0">
                <a:solidFill>
                  <a:srgbClr val="0000FF"/>
                </a:solidFill>
              </a:rPr>
              <a:t>string</a:t>
            </a:r>
            <a:r>
              <a:rPr lang="en-US" sz="1800" dirty="0">
                <a:solidFill>
                  <a:srgbClr val="000000"/>
                </a:solidFill>
              </a:rPr>
              <a:t>&gt;(</a:t>
            </a:r>
            <a:r>
              <a:rPr lang="en-US" sz="1800" dirty="0">
                <a:solidFill>
                  <a:srgbClr val="A31515"/>
                </a:solidFill>
              </a:rPr>
              <a:t>"</a:t>
            </a:r>
            <a:r>
              <a:rPr lang="en-US" sz="1800" dirty="0" err="1">
                <a:solidFill>
                  <a:srgbClr val="A31515"/>
                </a:solidFill>
              </a:rPr>
              <a:t>GetJobStatus</a:t>
            </a:r>
            <a:r>
              <a:rPr lang="en-US" sz="1800" dirty="0">
                <a:solidFill>
                  <a:srgbClr val="A31515"/>
                </a:solidFill>
              </a:rPr>
              <a:t>"</a:t>
            </a:r>
            <a:r>
              <a:rPr lang="en-US" sz="1800" dirty="0">
                <a:solidFill>
                  <a:srgbClr val="000000"/>
                </a:solidFill>
              </a:rPr>
              <a:t>, </a:t>
            </a:r>
            <a:r>
              <a:rPr lang="en-US" sz="1800" dirty="0" err="1">
                <a:solidFill>
                  <a:srgbClr val="001080"/>
                </a:solidFill>
              </a:rPr>
              <a:t>jobId</a:t>
            </a:r>
            <a:r>
              <a:rPr lang="en-US" sz="1800" dirty="0">
                <a:solidFill>
                  <a:srgbClr val="000000"/>
                </a:solidFill>
              </a:rPr>
              <a:t>);</a:t>
            </a:r>
          </a:p>
          <a:p>
            <a:r>
              <a:rPr lang="en-US" sz="1800" dirty="0">
                <a:solidFill>
                  <a:srgbClr val="000000"/>
                </a:solidFill>
              </a:rPr>
              <a:t>        </a:t>
            </a:r>
            <a:r>
              <a:rPr lang="en-US" sz="1800" dirty="0">
                <a:solidFill>
                  <a:srgbClr val="AF00DB"/>
                </a:solidFill>
              </a:rPr>
              <a:t>if</a:t>
            </a:r>
            <a:r>
              <a:rPr lang="en-US" sz="1800" dirty="0">
                <a:solidFill>
                  <a:srgbClr val="000000"/>
                </a:solidFill>
              </a:rPr>
              <a:t> (</a:t>
            </a:r>
            <a:r>
              <a:rPr lang="en-US" sz="1800" dirty="0" err="1">
                <a:solidFill>
                  <a:srgbClr val="001080"/>
                </a:solidFill>
              </a:rPr>
              <a:t>jobStatus</a:t>
            </a:r>
            <a:r>
              <a:rPr lang="en-US" sz="1800" dirty="0">
                <a:solidFill>
                  <a:srgbClr val="000000"/>
                </a:solidFill>
              </a:rPr>
              <a:t> == </a:t>
            </a:r>
            <a:r>
              <a:rPr lang="en-US" sz="1800" dirty="0">
                <a:solidFill>
                  <a:srgbClr val="A31515"/>
                </a:solidFill>
              </a:rPr>
              <a:t>"Completed"</a:t>
            </a:r>
            <a:r>
              <a:rPr lang="en-US" sz="1800" dirty="0">
                <a:solidFill>
                  <a:srgbClr val="000000"/>
                </a:solidFill>
              </a:rPr>
              <a:t>)</a:t>
            </a:r>
          </a:p>
          <a:p>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err="1">
                <a:solidFill>
                  <a:srgbClr val="001080"/>
                </a:solidFill>
              </a:rPr>
              <a:t>ctx</a:t>
            </a:r>
            <a:r>
              <a:rPr lang="en-US" sz="1800" dirty="0" err="1">
                <a:solidFill>
                  <a:srgbClr val="000000"/>
                </a:solidFill>
              </a:rPr>
              <a:t>.</a:t>
            </a:r>
            <a:r>
              <a:rPr lang="en-US" sz="1800" dirty="0" err="1">
                <a:solidFill>
                  <a:srgbClr val="795E26"/>
                </a:solidFill>
              </a:rPr>
              <a:t>CallActivityAsync</a:t>
            </a:r>
            <a:r>
              <a:rPr lang="en-US" sz="1800" dirty="0">
                <a:solidFill>
                  <a:srgbClr val="000000"/>
                </a:solidFill>
              </a:rPr>
              <a:t>(</a:t>
            </a:r>
            <a:r>
              <a:rPr lang="en-US" sz="1800" dirty="0">
                <a:solidFill>
                  <a:srgbClr val="A31515"/>
                </a:solidFill>
              </a:rPr>
              <a:t>"</a:t>
            </a:r>
            <a:r>
              <a:rPr lang="en-US" sz="1800" dirty="0" err="1">
                <a:solidFill>
                  <a:srgbClr val="A31515"/>
                </a:solidFill>
              </a:rPr>
              <a:t>SendAlert</a:t>
            </a:r>
            <a:r>
              <a:rPr lang="en-US" sz="1800" dirty="0">
                <a:solidFill>
                  <a:srgbClr val="A31515"/>
                </a:solidFill>
              </a:rPr>
              <a:t>"</a:t>
            </a:r>
            <a:r>
              <a:rPr lang="en-US" sz="1800" dirty="0">
                <a:solidFill>
                  <a:srgbClr val="000000"/>
                </a:solidFill>
              </a:rPr>
              <a:t>, </a:t>
            </a:r>
            <a:r>
              <a:rPr lang="en-US" sz="1800" dirty="0" err="1">
                <a:solidFill>
                  <a:srgbClr val="001080"/>
                </a:solidFill>
              </a:rPr>
              <a:t>machineId</a:t>
            </a:r>
            <a:r>
              <a:rPr lang="en-US" sz="1800" dirty="0">
                <a:solidFill>
                  <a:srgbClr val="000000"/>
                </a:solidFill>
              </a:rPr>
              <a:t>); </a:t>
            </a:r>
            <a:r>
              <a:rPr lang="en-US" sz="1800" dirty="0">
                <a:solidFill>
                  <a:srgbClr val="AF00DB"/>
                </a:solidFill>
              </a:rPr>
              <a:t>break</a:t>
            </a:r>
            <a:r>
              <a:rPr lang="en-US" sz="1800" dirty="0">
                <a:solidFill>
                  <a:srgbClr val="000000"/>
                </a:solidFill>
              </a:rPr>
              <a:t>; }</a:t>
            </a:r>
          </a:p>
          <a:p>
            <a:r>
              <a:rPr lang="en-US" sz="1800" dirty="0">
                <a:solidFill>
                  <a:srgbClr val="000000"/>
                </a:solidFill>
              </a:rPr>
              <a:t>        </a:t>
            </a:r>
            <a:r>
              <a:rPr lang="en-US" sz="1800" dirty="0">
                <a:solidFill>
                  <a:srgbClr val="008000"/>
                </a:solidFill>
              </a:rPr>
              <a:t>// Orchestration will sleep until this time</a:t>
            </a:r>
            <a:endParaRPr lang="en-US" sz="1800" dirty="0">
              <a:solidFill>
                <a:srgbClr val="000000"/>
              </a:solidFill>
            </a:endParaRPr>
          </a:p>
          <a:p>
            <a:r>
              <a:rPr lang="en-US" sz="1800" dirty="0">
                <a:solidFill>
                  <a:srgbClr val="000000"/>
                </a:solidFill>
              </a:rPr>
              <a:t>        </a:t>
            </a:r>
            <a:r>
              <a:rPr lang="en-US" sz="1800" dirty="0">
                <a:solidFill>
                  <a:srgbClr val="0000FF"/>
                </a:solidFill>
              </a:rPr>
              <a:t>var</a:t>
            </a:r>
            <a:r>
              <a:rPr lang="en-US" sz="1800" dirty="0">
                <a:solidFill>
                  <a:srgbClr val="000000"/>
                </a:solidFill>
              </a:rPr>
              <a:t> </a:t>
            </a:r>
            <a:r>
              <a:rPr lang="en-US" sz="1800" dirty="0" err="1">
                <a:solidFill>
                  <a:srgbClr val="001080"/>
                </a:solidFill>
              </a:rPr>
              <a:t>nextCheck</a:t>
            </a:r>
            <a:r>
              <a:rPr lang="en-US" sz="1800" dirty="0">
                <a:solidFill>
                  <a:srgbClr val="000000"/>
                </a:solidFill>
              </a:rPr>
              <a:t> = </a:t>
            </a:r>
            <a:r>
              <a:rPr lang="en-US" sz="1800" dirty="0" err="1">
                <a:solidFill>
                  <a:srgbClr val="001080"/>
                </a:solidFill>
              </a:rPr>
              <a:t>ctx</a:t>
            </a:r>
            <a:r>
              <a:rPr lang="en-US" sz="1800" dirty="0" err="1">
                <a:solidFill>
                  <a:srgbClr val="000000"/>
                </a:solidFill>
              </a:rPr>
              <a:t>.</a:t>
            </a:r>
            <a:r>
              <a:rPr lang="en-US" sz="1800" dirty="0" err="1">
                <a:solidFill>
                  <a:srgbClr val="001080"/>
                </a:solidFill>
              </a:rPr>
              <a:t>CurrentUtcDateTime</a:t>
            </a:r>
            <a:r>
              <a:rPr lang="en-US" sz="1800" dirty="0" err="1">
                <a:solidFill>
                  <a:srgbClr val="000000"/>
                </a:solidFill>
              </a:rPr>
              <a:t>.</a:t>
            </a:r>
            <a:r>
              <a:rPr lang="en-US" sz="1800" dirty="0" err="1">
                <a:solidFill>
                  <a:srgbClr val="795E26"/>
                </a:solidFill>
              </a:rPr>
              <a:t>AddSeconds</a:t>
            </a:r>
            <a:r>
              <a:rPr lang="en-US" sz="1800" dirty="0">
                <a:solidFill>
                  <a:srgbClr val="000000"/>
                </a:solidFill>
              </a:rPr>
              <a:t>(</a:t>
            </a:r>
            <a:r>
              <a:rPr lang="en-US" sz="1800" dirty="0" err="1">
                <a:solidFill>
                  <a:srgbClr val="001080"/>
                </a:solidFill>
              </a:rPr>
              <a:t>pollingInterval</a:t>
            </a:r>
            <a:r>
              <a:rPr lang="en-US" sz="1800" dirty="0">
                <a:solidFill>
                  <a:srgbClr val="000000"/>
                </a:solidFill>
              </a:rPr>
              <a:t>);</a:t>
            </a:r>
          </a:p>
          <a:p>
            <a:r>
              <a:rPr lang="en-US" sz="1800" dirty="0">
                <a:solidFill>
                  <a:srgbClr val="000000"/>
                </a:solidFill>
              </a:rPr>
              <a:t>        </a:t>
            </a:r>
            <a:r>
              <a:rPr lang="en-US" sz="1800" dirty="0">
                <a:solidFill>
                  <a:srgbClr val="0000FF"/>
                </a:solidFill>
              </a:rPr>
              <a:t>await</a:t>
            </a:r>
            <a:r>
              <a:rPr lang="en-US" sz="1800" dirty="0">
                <a:solidFill>
                  <a:srgbClr val="000000"/>
                </a:solidFill>
              </a:rPr>
              <a:t> </a:t>
            </a:r>
            <a:r>
              <a:rPr lang="en-US" sz="1800" dirty="0" err="1">
                <a:solidFill>
                  <a:srgbClr val="001080"/>
                </a:solidFill>
              </a:rPr>
              <a:t>ctx</a:t>
            </a:r>
            <a:r>
              <a:rPr lang="en-US" sz="1800" dirty="0" err="1">
                <a:solidFill>
                  <a:srgbClr val="000000"/>
                </a:solidFill>
              </a:rPr>
              <a:t>.</a:t>
            </a:r>
            <a:r>
              <a:rPr lang="en-US" sz="1800" dirty="0" err="1">
                <a:solidFill>
                  <a:srgbClr val="795E26"/>
                </a:solidFill>
              </a:rPr>
              <a:t>CreateTimer</a:t>
            </a:r>
            <a:r>
              <a:rPr lang="en-US" sz="1800" dirty="0">
                <a:solidFill>
                  <a:srgbClr val="000000"/>
                </a:solidFill>
              </a:rPr>
              <a:t>(</a:t>
            </a:r>
            <a:r>
              <a:rPr lang="en-US" sz="1800" dirty="0" err="1">
                <a:solidFill>
                  <a:srgbClr val="001080"/>
                </a:solidFill>
              </a:rPr>
              <a:t>nextCheck</a:t>
            </a:r>
            <a:r>
              <a:rPr lang="en-US" sz="1800" dirty="0">
                <a:solidFill>
                  <a:srgbClr val="000000"/>
                </a:solidFill>
              </a:rPr>
              <a:t>, </a:t>
            </a:r>
            <a:r>
              <a:rPr lang="en-US" sz="1800" dirty="0" err="1">
                <a:solidFill>
                  <a:srgbClr val="001080"/>
                </a:solidFill>
              </a:rPr>
              <a:t>CancellationToken</a:t>
            </a:r>
            <a:r>
              <a:rPr lang="en-US" sz="1800" dirty="0" err="1">
                <a:solidFill>
                  <a:srgbClr val="000000"/>
                </a:solidFill>
              </a:rPr>
              <a:t>.</a:t>
            </a:r>
            <a:r>
              <a:rPr lang="en-US" sz="1800" dirty="0" err="1">
                <a:solidFill>
                  <a:srgbClr val="001080"/>
                </a:solidFill>
              </a:rPr>
              <a:t>None</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008000"/>
                </a:solidFill>
              </a:rPr>
              <a:t>// Perform further work here, or let the orchestration end</a:t>
            </a:r>
            <a:endParaRPr lang="en-US" sz="1800" dirty="0">
              <a:solidFill>
                <a:srgbClr val="000000"/>
              </a:solidFill>
            </a:endParaRPr>
          </a:p>
          <a:p>
            <a:r>
              <a:rPr lang="en-US" sz="1800" dirty="0">
                <a:solidFill>
                  <a:srgbClr val="000000"/>
                </a:solidFill>
              </a:rPr>
              <a:t>}</a:t>
            </a:r>
          </a:p>
        </p:txBody>
      </p:sp>
    </p:spTree>
    <p:extLst>
      <p:ext uri="{BB962C8B-B14F-4D97-AF65-F5344CB8AC3E}">
        <p14:creationId xmlns:p14="http://schemas.microsoft.com/office/powerpoint/2010/main" val="165976996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Human interaction</a:t>
            </a:r>
          </a:p>
        </p:txBody>
      </p:sp>
      <p:sp>
        <p:nvSpPr>
          <p:cNvPr id="3" name="Rectangle 2">
            <a:extLst>
              <a:ext uri="{FF2B5EF4-FFF2-40B4-BE49-F238E27FC236}">
                <a16:creationId xmlns:a16="http://schemas.microsoft.com/office/drawing/2014/main" id="{330285C0-477D-4BDB-96CB-3A13A2759AE7}"/>
              </a:ext>
            </a:extLst>
          </p:cNvPr>
          <p:cNvSpPr/>
          <p:nvPr/>
        </p:nvSpPr>
        <p:spPr>
          <a:xfrm>
            <a:off x="588262" y="1336992"/>
            <a:ext cx="11018519"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Many processes involve human interaction. Automated processes must allow for human low availability, and they often do so by using time-outs and compensation logic.</a:t>
            </a:r>
          </a:p>
        </p:txBody>
      </p:sp>
      <p:grpSp>
        <p:nvGrpSpPr>
          <p:cNvPr id="12" name="Group 11" descr="The diagram depicts a function waiting for manual intervention before continuing a workflow.">
            <a:extLst>
              <a:ext uri="{FF2B5EF4-FFF2-40B4-BE49-F238E27FC236}">
                <a16:creationId xmlns:a16="http://schemas.microsoft.com/office/drawing/2014/main" id="{BA23B7AF-C664-41FC-ABFB-B24BADEB1594}"/>
              </a:ext>
            </a:extLst>
          </p:cNvPr>
          <p:cNvGrpSpPr/>
          <p:nvPr/>
        </p:nvGrpSpPr>
        <p:grpSpPr>
          <a:xfrm>
            <a:off x="2299504" y="2370672"/>
            <a:ext cx="7592992" cy="3254624"/>
            <a:chOff x="2488558" y="2370672"/>
            <a:chExt cx="7592992" cy="3254624"/>
          </a:xfrm>
        </p:grpSpPr>
        <p:sp>
          <p:nvSpPr>
            <p:cNvPr id="21" name="Rectangle 20">
              <a:extLst>
                <a:ext uri="{FF2B5EF4-FFF2-40B4-BE49-F238E27FC236}">
                  <a16:creationId xmlns:a16="http://schemas.microsoft.com/office/drawing/2014/main" id="{CF2638AB-2D85-4EB3-AC4C-D12EBB248568}"/>
                </a:ext>
              </a:extLst>
            </p:cNvPr>
            <p:cNvSpPr/>
            <p:nvPr/>
          </p:nvSpPr>
          <p:spPr bwMode="auto">
            <a:xfrm>
              <a:off x="2488558" y="2370672"/>
              <a:ext cx="7592992" cy="3254624"/>
            </a:xfrm>
            <a:prstGeom prst="rect">
              <a:avLst/>
            </a:prstGeom>
            <a:solidFill>
              <a:schemeClr val="bg1"/>
            </a:solidFill>
            <a:ln w="28575">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a:extLst>
                <a:ext uri="{FF2B5EF4-FFF2-40B4-BE49-F238E27FC236}">
                  <a16:creationId xmlns:a16="http://schemas.microsoft.com/office/drawing/2014/main" id="{BB41B356-156E-4395-9373-3A0D8B97AE38}"/>
                </a:ext>
              </a:extLst>
            </p:cNvPr>
            <p:cNvGrpSpPr/>
            <p:nvPr/>
          </p:nvGrpSpPr>
          <p:grpSpPr>
            <a:xfrm>
              <a:off x="3015838" y="2634687"/>
              <a:ext cx="6538433" cy="2726595"/>
              <a:chOff x="2859310" y="2507407"/>
              <a:chExt cx="6538433" cy="2726595"/>
            </a:xfrm>
          </p:grpSpPr>
          <p:pic>
            <p:nvPicPr>
              <p:cNvPr id="16" name="Graphic 15">
                <a:extLst>
                  <a:ext uri="{FF2B5EF4-FFF2-40B4-BE49-F238E27FC236}">
                    <a16:creationId xmlns:a16="http://schemas.microsoft.com/office/drawing/2014/main" id="{0C3E5D22-840C-44BE-A82B-7C58A84C30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27390" y="3147197"/>
                <a:ext cx="1221377" cy="1221377"/>
              </a:xfrm>
              <a:prstGeom prst="rect">
                <a:avLst/>
              </a:prstGeom>
            </p:spPr>
          </p:pic>
          <p:pic>
            <p:nvPicPr>
              <p:cNvPr id="7" name="Picture 6" descr="A close up of a sign&#10;&#10;Description automatically generated">
                <a:extLst>
                  <a:ext uri="{FF2B5EF4-FFF2-40B4-BE49-F238E27FC236}">
                    <a16:creationId xmlns:a16="http://schemas.microsoft.com/office/drawing/2014/main" id="{E3D1C65E-4A27-4B4A-899B-F9770431E202}"/>
                  </a:ext>
                </a:extLst>
              </p:cNvPr>
              <p:cNvPicPr>
                <a:picLocks noChangeAspect="1"/>
              </p:cNvPicPr>
              <p:nvPr/>
            </p:nvPicPr>
            <p:blipFill>
              <a:blip r:embed="rId5"/>
              <a:stretch>
                <a:fillRect/>
              </a:stretch>
            </p:blipFill>
            <p:spPr>
              <a:xfrm>
                <a:off x="8136388" y="3899262"/>
                <a:ext cx="1031404" cy="1031404"/>
              </a:xfrm>
              <a:prstGeom prst="rect">
                <a:avLst/>
              </a:prstGeom>
            </p:spPr>
          </p:pic>
          <p:pic>
            <p:nvPicPr>
              <p:cNvPr id="8" name="Picture 7" descr="A close up of a sign&#10;&#10;Description automatically generated">
                <a:extLst>
                  <a:ext uri="{FF2B5EF4-FFF2-40B4-BE49-F238E27FC236}">
                    <a16:creationId xmlns:a16="http://schemas.microsoft.com/office/drawing/2014/main" id="{BAEE2694-C939-4B67-96C4-D0B9102C1232}"/>
                  </a:ext>
                </a:extLst>
              </p:cNvPr>
              <p:cNvPicPr>
                <a:picLocks noChangeAspect="1"/>
              </p:cNvPicPr>
              <p:nvPr/>
            </p:nvPicPr>
            <p:blipFill>
              <a:blip r:embed="rId5"/>
              <a:stretch>
                <a:fillRect/>
              </a:stretch>
            </p:blipFill>
            <p:spPr>
              <a:xfrm>
                <a:off x="8136388" y="2507407"/>
                <a:ext cx="1031404" cy="1031404"/>
              </a:xfrm>
              <a:prstGeom prst="rect">
                <a:avLst/>
              </a:prstGeom>
            </p:spPr>
          </p:pic>
          <p:pic>
            <p:nvPicPr>
              <p:cNvPr id="9" name="Picture 8" descr="A close up of a sign&#10;&#10;Description automatically generated">
                <a:extLst>
                  <a:ext uri="{FF2B5EF4-FFF2-40B4-BE49-F238E27FC236}">
                    <a16:creationId xmlns:a16="http://schemas.microsoft.com/office/drawing/2014/main" id="{2817DA1B-72EF-4651-96B6-EDF0C1D3F829}"/>
                  </a:ext>
                </a:extLst>
              </p:cNvPr>
              <p:cNvPicPr>
                <a:picLocks noChangeAspect="1"/>
              </p:cNvPicPr>
              <p:nvPr/>
            </p:nvPicPr>
            <p:blipFill>
              <a:blip r:embed="rId5"/>
              <a:stretch>
                <a:fillRect/>
              </a:stretch>
            </p:blipFill>
            <p:spPr>
              <a:xfrm>
                <a:off x="3110998" y="3162727"/>
                <a:ext cx="1031404" cy="1031404"/>
              </a:xfrm>
              <a:prstGeom prst="rect">
                <a:avLst/>
              </a:prstGeom>
            </p:spPr>
          </p:pic>
          <p:sp>
            <p:nvSpPr>
              <p:cNvPr id="4" name="TextBox 3">
                <a:extLst>
                  <a:ext uri="{FF2B5EF4-FFF2-40B4-BE49-F238E27FC236}">
                    <a16:creationId xmlns:a16="http://schemas.microsoft.com/office/drawing/2014/main" id="{0C8C0869-9F1C-4A26-BEE0-56476432AEB5}"/>
                  </a:ext>
                </a:extLst>
              </p:cNvPr>
              <p:cNvSpPr txBox="1"/>
              <p:nvPr/>
            </p:nvSpPr>
            <p:spPr>
              <a:xfrm>
                <a:off x="2859310" y="4245464"/>
                <a:ext cx="1534779" cy="246221"/>
              </a:xfrm>
              <a:prstGeom prst="rect">
                <a:avLst/>
              </a:prstGeom>
              <a:noFill/>
            </p:spPr>
            <p:txBody>
              <a:bodyPr wrap="none" lIns="0" tIns="0" rIns="0" bIns="0" rtlCol="0">
                <a:spAutoFit/>
              </a:bodyPr>
              <a:lstStyle/>
              <a:p>
                <a:pPr algn="l"/>
                <a:r>
                  <a:rPr lang="en-IN" sz="1600" dirty="0" err="1">
                    <a:gradFill>
                      <a:gsLst>
                        <a:gs pos="2917">
                          <a:schemeClr val="tx1"/>
                        </a:gs>
                        <a:gs pos="30000">
                          <a:schemeClr val="tx1"/>
                        </a:gs>
                      </a:gsLst>
                      <a:lin ang="5400000" scaled="0"/>
                    </a:gradFill>
                  </a:rPr>
                  <a:t>RequestApproval</a:t>
                </a:r>
                <a:endParaRPr lang="en-IN" sz="1600" dirty="0">
                  <a:gradFill>
                    <a:gsLst>
                      <a:gs pos="2917">
                        <a:schemeClr val="tx1"/>
                      </a:gs>
                      <a:gs pos="30000">
                        <a:schemeClr val="tx1"/>
                      </a:gs>
                    </a:gsLst>
                    <a:lin ang="5400000" scaled="0"/>
                  </a:gradFill>
                </a:endParaRPr>
              </a:p>
            </p:txBody>
          </p:sp>
          <p:sp>
            <p:nvSpPr>
              <p:cNvPr id="10" name="TextBox 9">
                <a:extLst>
                  <a:ext uri="{FF2B5EF4-FFF2-40B4-BE49-F238E27FC236}">
                    <a16:creationId xmlns:a16="http://schemas.microsoft.com/office/drawing/2014/main" id="{553BF083-3C6C-4D41-B2BC-9C4FD390753C}"/>
                  </a:ext>
                </a:extLst>
              </p:cNvPr>
              <p:cNvSpPr txBox="1"/>
              <p:nvPr/>
            </p:nvSpPr>
            <p:spPr>
              <a:xfrm>
                <a:off x="8293017" y="4987781"/>
                <a:ext cx="718145"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Escalate</a:t>
                </a:r>
              </a:p>
            </p:txBody>
          </p:sp>
          <p:sp>
            <p:nvSpPr>
              <p:cNvPr id="11" name="TextBox 10">
                <a:extLst>
                  <a:ext uri="{FF2B5EF4-FFF2-40B4-BE49-F238E27FC236}">
                    <a16:creationId xmlns:a16="http://schemas.microsoft.com/office/drawing/2014/main" id="{38889BDA-3AB6-43EC-AFE4-7CCCDF5104F1}"/>
                  </a:ext>
                </a:extLst>
              </p:cNvPr>
              <p:cNvSpPr txBox="1"/>
              <p:nvPr/>
            </p:nvSpPr>
            <p:spPr>
              <a:xfrm>
                <a:off x="7906437" y="3472815"/>
                <a:ext cx="1491306" cy="246221"/>
              </a:xfrm>
              <a:prstGeom prst="rect">
                <a:avLst/>
              </a:prstGeom>
              <a:noFill/>
            </p:spPr>
            <p:txBody>
              <a:bodyPr wrap="none" lIns="0" tIns="0" rIns="0" bIns="0" rtlCol="0">
                <a:spAutoFit/>
              </a:bodyPr>
              <a:lstStyle/>
              <a:p>
                <a:pPr algn="l"/>
                <a:r>
                  <a:rPr lang="en-IN" sz="1600" dirty="0" err="1">
                    <a:gradFill>
                      <a:gsLst>
                        <a:gs pos="2917">
                          <a:schemeClr val="tx1"/>
                        </a:gs>
                        <a:gs pos="30000">
                          <a:schemeClr val="tx1"/>
                        </a:gs>
                      </a:gsLst>
                      <a:lin ang="5400000" scaled="0"/>
                    </a:gradFill>
                  </a:rPr>
                  <a:t>ProcessApproval</a:t>
                </a:r>
                <a:endParaRPr lang="en-IN" sz="1600" dirty="0">
                  <a:gradFill>
                    <a:gsLst>
                      <a:gs pos="2917">
                        <a:schemeClr val="tx1"/>
                      </a:gs>
                      <a:gs pos="30000">
                        <a:schemeClr val="tx1"/>
                      </a:gs>
                    </a:gsLst>
                    <a:lin ang="5400000" scaled="0"/>
                  </a:gradFill>
                </a:endParaRPr>
              </a:p>
            </p:txBody>
          </p:sp>
          <p:grpSp>
            <p:nvGrpSpPr>
              <p:cNvPr id="14" name="Group 13">
                <a:extLst>
                  <a:ext uri="{FF2B5EF4-FFF2-40B4-BE49-F238E27FC236}">
                    <a16:creationId xmlns:a16="http://schemas.microsoft.com/office/drawing/2014/main" id="{60611DC7-095C-45F4-B781-B97AE387604F}"/>
                  </a:ext>
                </a:extLst>
              </p:cNvPr>
              <p:cNvGrpSpPr/>
              <p:nvPr/>
            </p:nvGrpSpPr>
            <p:grpSpPr>
              <a:xfrm>
                <a:off x="5638078" y="3826680"/>
                <a:ext cx="1254320" cy="1330010"/>
                <a:chOff x="908302" y="4245464"/>
                <a:chExt cx="1254320" cy="1330010"/>
              </a:xfrm>
            </p:grpSpPr>
            <p:pic>
              <p:nvPicPr>
                <p:cNvPr id="5" name="Graphic 4">
                  <a:extLst>
                    <a:ext uri="{FF2B5EF4-FFF2-40B4-BE49-F238E27FC236}">
                      <a16:creationId xmlns:a16="http://schemas.microsoft.com/office/drawing/2014/main" id="{C351C97E-0C42-4E52-BF80-3AA42853F0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08302" y="4245464"/>
                  <a:ext cx="1221378" cy="1221378"/>
                </a:xfrm>
                <a:prstGeom prst="rect">
                  <a:avLst/>
                </a:prstGeom>
              </p:spPr>
            </p:pic>
            <p:pic>
              <p:nvPicPr>
                <p:cNvPr id="13" name="Graphic 12">
                  <a:extLst>
                    <a:ext uri="{FF2B5EF4-FFF2-40B4-BE49-F238E27FC236}">
                      <a16:creationId xmlns:a16="http://schemas.microsoft.com/office/drawing/2014/main" id="{6E6F221C-0B89-4A60-A84C-8F26230AFAC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74929" y="4987781"/>
                  <a:ext cx="587693" cy="587693"/>
                </a:xfrm>
                <a:prstGeom prst="rect">
                  <a:avLst/>
                </a:prstGeom>
              </p:spPr>
            </p:pic>
          </p:grpSp>
          <p:sp>
            <p:nvSpPr>
              <p:cNvPr id="17" name="Arrow: Right 16">
                <a:extLst>
                  <a:ext uri="{FF2B5EF4-FFF2-40B4-BE49-F238E27FC236}">
                    <a16:creationId xmlns:a16="http://schemas.microsoft.com/office/drawing/2014/main" id="{3328FEA5-56DB-43C0-9808-84517B62FC15}"/>
                  </a:ext>
                </a:extLst>
              </p:cNvPr>
              <p:cNvSpPr/>
              <p:nvPr/>
            </p:nvSpPr>
            <p:spPr bwMode="auto">
              <a:xfrm>
                <a:off x="4326557" y="3710541"/>
                <a:ext cx="644679" cy="305920"/>
              </a:xfrm>
              <a:prstGeom prst="rightArrow">
                <a:avLst>
                  <a:gd name="adj1" fmla="val 50000"/>
                  <a:gd name="adj2" fmla="val 478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Arrow: Right 17">
                <a:extLst>
                  <a:ext uri="{FF2B5EF4-FFF2-40B4-BE49-F238E27FC236}">
                    <a16:creationId xmlns:a16="http://schemas.microsoft.com/office/drawing/2014/main" id="{11100AD9-74BE-4E74-8F57-1E93AFE6D50B}"/>
                  </a:ext>
                </a:extLst>
              </p:cNvPr>
              <p:cNvSpPr/>
              <p:nvPr/>
            </p:nvSpPr>
            <p:spPr bwMode="auto">
              <a:xfrm rot="19871067">
                <a:off x="6667433" y="3279821"/>
                <a:ext cx="1221377" cy="305920"/>
              </a:xfrm>
              <a:prstGeom prst="rightArrow">
                <a:avLst>
                  <a:gd name="adj1" fmla="val 50000"/>
                  <a:gd name="adj2" fmla="val 478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Arrow: Right 18">
                <a:extLst>
                  <a:ext uri="{FF2B5EF4-FFF2-40B4-BE49-F238E27FC236}">
                    <a16:creationId xmlns:a16="http://schemas.microsoft.com/office/drawing/2014/main" id="{1E8E3A9C-4FFE-4760-8C9E-92AC2E39096D}"/>
                  </a:ext>
                </a:extLst>
              </p:cNvPr>
              <p:cNvSpPr/>
              <p:nvPr/>
            </p:nvSpPr>
            <p:spPr bwMode="auto">
              <a:xfrm rot="659150">
                <a:off x="6858408" y="4149503"/>
                <a:ext cx="1221377" cy="305920"/>
              </a:xfrm>
              <a:prstGeom prst="rightArrow">
                <a:avLst>
                  <a:gd name="adj1" fmla="val 50000"/>
                  <a:gd name="adj2" fmla="val 478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292791132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Human interaction code</a:t>
            </a:r>
          </a:p>
        </p:txBody>
      </p:sp>
      <p:sp>
        <p:nvSpPr>
          <p:cNvPr id="4" name="Text Placeholder 3">
            <a:extLst>
              <a:ext uri="{FF2B5EF4-FFF2-40B4-BE49-F238E27FC236}">
                <a16:creationId xmlns:a16="http://schemas.microsoft.com/office/drawing/2014/main" id="{A7AF7857-6892-4811-8880-51D0501C0A24}"/>
              </a:ext>
            </a:extLst>
          </p:cNvPr>
          <p:cNvSpPr>
            <a:spLocks noGrp="1"/>
          </p:cNvSpPr>
          <p:nvPr>
            <p:ph type="body" sz="quarter" idx="10"/>
          </p:nvPr>
        </p:nvSpPr>
        <p:spPr/>
        <p:txBody>
          <a:bodyPr/>
          <a:lstStyle/>
          <a:p>
            <a:r>
              <a:rPr lang="en-US" sz="1800" dirty="0">
                <a:solidFill>
                  <a:srgbClr val="0000FF"/>
                </a:solidFill>
              </a:rPr>
              <a:t>public</a:t>
            </a:r>
            <a:r>
              <a:rPr lang="en-US" sz="1800" dirty="0">
                <a:solidFill>
                  <a:srgbClr val="000000"/>
                </a:solidFill>
              </a:rPr>
              <a:t> </a:t>
            </a:r>
            <a:r>
              <a:rPr lang="en-US" sz="1800" dirty="0">
                <a:solidFill>
                  <a:srgbClr val="0000FF"/>
                </a:solidFill>
              </a:rPr>
              <a:t>static</a:t>
            </a:r>
            <a:r>
              <a:rPr lang="en-US" sz="1800" dirty="0">
                <a:solidFill>
                  <a:srgbClr val="000000"/>
                </a:solidFill>
              </a:rPr>
              <a:t> </a:t>
            </a:r>
            <a:r>
              <a:rPr lang="en-US" sz="1800" dirty="0">
                <a:solidFill>
                  <a:srgbClr val="0000FF"/>
                </a:solidFill>
              </a:rPr>
              <a:t>async</a:t>
            </a:r>
            <a:r>
              <a:rPr lang="en-US" sz="1800" dirty="0">
                <a:solidFill>
                  <a:srgbClr val="000000"/>
                </a:solidFill>
              </a:rPr>
              <a:t> </a:t>
            </a:r>
            <a:r>
              <a:rPr lang="en-US" sz="1800" dirty="0">
                <a:solidFill>
                  <a:srgbClr val="267F99"/>
                </a:solidFill>
              </a:rPr>
              <a:t>Task</a:t>
            </a:r>
            <a:r>
              <a:rPr lang="en-US" sz="1800" dirty="0">
                <a:solidFill>
                  <a:srgbClr val="000000"/>
                </a:solidFill>
              </a:rPr>
              <a:t> </a:t>
            </a:r>
            <a:r>
              <a:rPr lang="en-US" sz="1800" dirty="0">
                <a:solidFill>
                  <a:srgbClr val="795E26"/>
                </a:solidFill>
              </a:rPr>
              <a:t>Run</a:t>
            </a:r>
            <a:r>
              <a:rPr lang="en-US" sz="1800" dirty="0">
                <a:solidFill>
                  <a:srgbClr val="000000"/>
                </a:solidFill>
              </a:rPr>
              <a:t>(</a:t>
            </a:r>
            <a:r>
              <a:rPr lang="en-US" sz="1800" dirty="0" err="1">
                <a:solidFill>
                  <a:srgbClr val="267F99"/>
                </a:solidFill>
              </a:rPr>
              <a:t>DurableOrchestrationContext</a:t>
            </a:r>
            <a:r>
              <a:rPr lang="en-US" sz="1800" dirty="0">
                <a:solidFill>
                  <a:srgbClr val="000000"/>
                </a:solidFill>
              </a:rPr>
              <a:t> </a:t>
            </a:r>
            <a:r>
              <a:rPr lang="en-US" sz="1800" dirty="0" err="1">
                <a:solidFill>
                  <a:srgbClr val="001080"/>
                </a:solidFill>
              </a:rPr>
              <a:t>ctx</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0000FF"/>
                </a:solidFill>
              </a:rPr>
              <a:t>await</a:t>
            </a:r>
            <a:r>
              <a:rPr lang="en-US" sz="1800" dirty="0">
                <a:solidFill>
                  <a:srgbClr val="000000"/>
                </a:solidFill>
              </a:rPr>
              <a:t> </a:t>
            </a:r>
            <a:r>
              <a:rPr lang="en-US" sz="1800" dirty="0" err="1">
                <a:solidFill>
                  <a:srgbClr val="001080"/>
                </a:solidFill>
              </a:rPr>
              <a:t>ctx</a:t>
            </a:r>
            <a:r>
              <a:rPr lang="en-US" sz="1800" dirty="0" err="1">
                <a:solidFill>
                  <a:srgbClr val="000000"/>
                </a:solidFill>
              </a:rPr>
              <a:t>.</a:t>
            </a:r>
            <a:r>
              <a:rPr lang="en-US" sz="1800" dirty="0" err="1">
                <a:solidFill>
                  <a:srgbClr val="795E26"/>
                </a:solidFill>
              </a:rPr>
              <a:t>CallActivityAsync</a:t>
            </a:r>
            <a:r>
              <a:rPr lang="en-US" sz="1800" dirty="0">
                <a:solidFill>
                  <a:srgbClr val="000000"/>
                </a:solidFill>
              </a:rPr>
              <a:t>(</a:t>
            </a:r>
            <a:r>
              <a:rPr lang="en-US" sz="1800" dirty="0">
                <a:solidFill>
                  <a:srgbClr val="A31515"/>
                </a:solidFill>
              </a:rPr>
              <a:t>"</a:t>
            </a:r>
            <a:r>
              <a:rPr lang="en-US" sz="1800" dirty="0" err="1">
                <a:solidFill>
                  <a:srgbClr val="A31515"/>
                </a:solidFill>
              </a:rPr>
              <a:t>RequestApproval</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AF00DB"/>
                </a:solidFill>
              </a:rPr>
              <a:t>using</a:t>
            </a:r>
            <a:r>
              <a:rPr lang="en-US" sz="1800" dirty="0">
                <a:solidFill>
                  <a:srgbClr val="000000"/>
                </a:solidFill>
              </a:rPr>
              <a:t> (</a:t>
            </a:r>
            <a:r>
              <a:rPr lang="en-US" sz="1800" dirty="0">
                <a:solidFill>
                  <a:srgbClr val="0000FF"/>
                </a:solidFill>
              </a:rPr>
              <a:t>var</a:t>
            </a:r>
            <a:r>
              <a:rPr lang="en-US" sz="1800" dirty="0">
                <a:solidFill>
                  <a:srgbClr val="000000"/>
                </a:solidFill>
              </a:rPr>
              <a:t> </a:t>
            </a:r>
            <a:r>
              <a:rPr lang="en-US" sz="1800" dirty="0" err="1">
                <a:solidFill>
                  <a:srgbClr val="001080"/>
                </a:solidFill>
              </a:rPr>
              <a:t>timeoutCts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err="1">
                <a:solidFill>
                  <a:srgbClr val="267F99"/>
                </a:solidFill>
              </a:rPr>
              <a:t>CancellationTokenSource</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err="1">
                <a:solidFill>
                  <a:srgbClr val="267F99"/>
                </a:solidFill>
              </a:rPr>
              <a:t>DateTime</a:t>
            </a:r>
            <a:r>
              <a:rPr lang="en-US" sz="1800" dirty="0">
                <a:solidFill>
                  <a:srgbClr val="000000"/>
                </a:solidFill>
              </a:rPr>
              <a:t> </a:t>
            </a:r>
            <a:r>
              <a:rPr lang="en-US" sz="1800" dirty="0" err="1">
                <a:solidFill>
                  <a:srgbClr val="001080"/>
                </a:solidFill>
              </a:rPr>
              <a:t>dueTime</a:t>
            </a:r>
            <a:r>
              <a:rPr lang="en-US" sz="1800" dirty="0">
                <a:solidFill>
                  <a:srgbClr val="000000"/>
                </a:solidFill>
              </a:rPr>
              <a:t> = </a:t>
            </a:r>
            <a:r>
              <a:rPr lang="en-US" sz="1800" dirty="0" err="1">
                <a:solidFill>
                  <a:srgbClr val="001080"/>
                </a:solidFill>
              </a:rPr>
              <a:t>ctx</a:t>
            </a:r>
            <a:r>
              <a:rPr lang="en-US" sz="1800" dirty="0" err="1">
                <a:solidFill>
                  <a:srgbClr val="000000"/>
                </a:solidFill>
              </a:rPr>
              <a:t>.</a:t>
            </a:r>
            <a:r>
              <a:rPr lang="en-US" sz="1800" dirty="0" err="1">
                <a:solidFill>
                  <a:srgbClr val="001080"/>
                </a:solidFill>
              </a:rPr>
              <a:t>CurrentUtcDateTime</a:t>
            </a:r>
            <a:r>
              <a:rPr lang="en-US" sz="1800" dirty="0" err="1">
                <a:solidFill>
                  <a:srgbClr val="000000"/>
                </a:solidFill>
              </a:rPr>
              <a:t>.</a:t>
            </a:r>
            <a:r>
              <a:rPr lang="en-US" sz="1800" dirty="0" err="1">
                <a:solidFill>
                  <a:srgbClr val="795E26"/>
                </a:solidFill>
              </a:rPr>
              <a:t>AddHours</a:t>
            </a:r>
            <a:r>
              <a:rPr lang="en-US" sz="1800" dirty="0">
                <a:solidFill>
                  <a:srgbClr val="000000"/>
                </a:solidFill>
              </a:rPr>
              <a:t>(</a:t>
            </a:r>
            <a:r>
              <a:rPr lang="en-US" sz="1800" dirty="0">
                <a:solidFill>
                  <a:srgbClr val="09885A"/>
                </a:solidFill>
              </a:rPr>
              <a:t>72</a:t>
            </a:r>
            <a:r>
              <a:rPr lang="en-US" sz="1800" dirty="0">
                <a:solidFill>
                  <a:srgbClr val="000000"/>
                </a:solidFill>
              </a:rPr>
              <a:t>);</a:t>
            </a:r>
          </a:p>
          <a:p>
            <a:r>
              <a:rPr lang="en-US" sz="1800" dirty="0">
                <a:solidFill>
                  <a:srgbClr val="000000"/>
                </a:solidFill>
              </a:rPr>
              <a:t>        </a:t>
            </a:r>
            <a:r>
              <a:rPr lang="en-US" sz="1800" dirty="0">
                <a:solidFill>
                  <a:srgbClr val="267F99"/>
                </a:solidFill>
              </a:rPr>
              <a:t>Task</a:t>
            </a:r>
            <a:r>
              <a:rPr lang="en-US" sz="1800" dirty="0">
                <a:solidFill>
                  <a:srgbClr val="000000"/>
                </a:solidFill>
              </a:rPr>
              <a:t> </a:t>
            </a:r>
            <a:r>
              <a:rPr lang="en-US" sz="1800" dirty="0" err="1">
                <a:solidFill>
                  <a:srgbClr val="001080"/>
                </a:solidFill>
              </a:rPr>
              <a:t>durableTimeout</a:t>
            </a:r>
            <a:r>
              <a:rPr lang="en-US" sz="1800" dirty="0">
                <a:solidFill>
                  <a:srgbClr val="000000"/>
                </a:solidFill>
              </a:rPr>
              <a:t> = </a:t>
            </a:r>
            <a:r>
              <a:rPr lang="en-US" sz="1800" dirty="0" err="1">
                <a:solidFill>
                  <a:srgbClr val="001080"/>
                </a:solidFill>
              </a:rPr>
              <a:t>ctx</a:t>
            </a:r>
            <a:r>
              <a:rPr lang="en-US" sz="1800" dirty="0" err="1">
                <a:solidFill>
                  <a:srgbClr val="000000"/>
                </a:solidFill>
              </a:rPr>
              <a:t>.</a:t>
            </a:r>
            <a:r>
              <a:rPr lang="en-US" sz="1800" dirty="0" err="1">
                <a:solidFill>
                  <a:srgbClr val="795E26"/>
                </a:solidFill>
              </a:rPr>
              <a:t>CreateTimer</a:t>
            </a:r>
            <a:r>
              <a:rPr lang="en-US" sz="1800" dirty="0">
                <a:solidFill>
                  <a:srgbClr val="000000"/>
                </a:solidFill>
              </a:rPr>
              <a:t>(</a:t>
            </a:r>
            <a:r>
              <a:rPr lang="en-US" sz="1800" dirty="0" err="1">
                <a:solidFill>
                  <a:srgbClr val="001080"/>
                </a:solidFill>
              </a:rPr>
              <a:t>dueTime</a:t>
            </a:r>
            <a:r>
              <a:rPr lang="en-US" sz="1800" dirty="0">
                <a:solidFill>
                  <a:srgbClr val="000000"/>
                </a:solidFill>
              </a:rPr>
              <a:t>, </a:t>
            </a:r>
            <a:r>
              <a:rPr lang="en-US" sz="1800" dirty="0" err="1">
                <a:solidFill>
                  <a:srgbClr val="001080"/>
                </a:solidFill>
              </a:rPr>
              <a:t>timeoutCts</a:t>
            </a:r>
            <a:r>
              <a:rPr lang="en-US" sz="1800" dirty="0" err="1">
                <a:solidFill>
                  <a:srgbClr val="000000"/>
                </a:solidFill>
              </a:rPr>
              <a:t>.</a:t>
            </a:r>
            <a:r>
              <a:rPr lang="en-US" sz="1800" dirty="0" err="1">
                <a:solidFill>
                  <a:srgbClr val="001080"/>
                </a:solidFill>
              </a:rPr>
              <a:t>Token</a:t>
            </a:r>
            <a:r>
              <a:rPr lang="en-US" sz="1800" dirty="0">
                <a:solidFill>
                  <a:srgbClr val="000000"/>
                </a:solidFill>
              </a:rPr>
              <a:t>);</a:t>
            </a:r>
          </a:p>
          <a:p>
            <a:r>
              <a:rPr lang="en-US" sz="1800" dirty="0">
                <a:solidFill>
                  <a:srgbClr val="000000"/>
                </a:solidFill>
              </a:rPr>
              <a:t>        </a:t>
            </a:r>
            <a:r>
              <a:rPr lang="en-US" sz="1800" dirty="0">
                <a:solidFill>
                  <a:srgbClr val="267F99"/>
                </a:solidFill>
              </a:rPr>
              <a:t>Task</a:t>
            </a:r>
            <a:r>
              <a:rPr lang="en-US" sz="1800" dirty="0">
                <a:solidFill>
                  <a:srgbClr val="000000"/>
                </a:solidFill>
              </a:rPr>
              <a:t>&lt;</a:t>
            </a:r>
            <a:r>
              <a:rPr lang="en-US" sz="1800" dirty="0">
                <a:solidFill>
                  <a:srgbClr val="0000FF"/>
                </a:solidFill>
              </a:rPr>
              <a:t>bool</a:t>
            </a:r>
            <a:r>
              <a:rPr lang="en-US" sz="1800" dirty="0">
                <a:solidFill>
                  <a:srgbClr val="000000"/>
                </a:solidFill>
              </a:rPr>
              <a:t>&gt; </a:t>
            </a:r>
            <a:r>
              <a:rPr lang="en-US" sz="1800" dirty="0">
                <a:solidFill>
                  <a:srgbClr val="001080"/>
                </a:solidFill>
              </a:rPr>
              <a:t>approval</a:t>
            </a:r>
            <a:r>
              <a:rPr lang="en-US" sz="1800" dirty="0">
                <a:solidFill>
                  <a:srgbClr val="000000"/>
                </a:solidFill>
              </a:rPr>
              <a:t> = </a:t>
            </a:r>
            <a:r>
              <a:rPr lang="en-US" sz="1800" dirty="0" err="1">
                <a:solidFill>
                  <a:srgbClr val="001080"/>
                </a:solidFill>
              </a:rPr>
              <a:t>ctx</a:t>
            </a:r>
            <a:r>
              <a:rPr lang="en-US" sz="1800" dirty="0" err="1">
                <a:solidFill>
                  <a:srgbClr val="000000"/>
                </a:solidFill>
              </a:rPr>
              <a:t>.</a:t>
            </a:r>
            <a:r>
              <a:rPr lang="en-US" sz="1800" dirty="0" err="1">
                <a:solidFill>
                  <a:srgbClr val="795E26"/>
                </a:solidFill>
              </a:rPr>
              <a:t>WaitForExternalEvent</a:t>
            </a:r>
            <a:r>
              <a:rPr lang="en-US" sz="1800" dirty="0">
                <a:solidFill>
                  <a:srgbClr val="000000"/>
                </a:solidFill>
              </a:rPr>
              <a:t>&lt;</a:t>
            </a:r>
            <a:r>
              <a:rPr lang="en-US" sz="1800" dirty="0">
                <a:solidFill>
                  <a:srgbClr val="0000FF"/>
                </a:solidFill>
              </a:rPr>
              <a:t>bool</a:t>
            </a:r>
            <a:r>
              <a:rPr lang="en-US" sz="1800" dirty="0">
                <a:solidFill>
                  <a:srgbClr val="000000"/>
                </a:solidFill>
              </a:rPr>
              <a:t>&gt;(</a:t>
            </a:r>
            <a:r>
              <a:rPr lang="en-US" sz="1800" dirty="0">
                <a:solidFill>
                  <a:srgbClr val="A31515"/>
                </a:solidFill>
              </a:rPr>
              <a:t>"</a:t>
            </a:r>
            <a:r>
              <a:rPr lang="en-US" sz="1800" dirty="0" err="1">
                <a:solidFill>
                  <a:srgbClr val="A31515"/>
                </a:solidFill>
              </a:rPr>
              <a:t>ApprovalEvent</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AF00DB"/>
                </a:solidFill>
              </a:rPr>
              <a:t>if</a:t>
            </a:r>
            <a:r>
              <a:rPr lang="en-US" sz="1800" dirty="0">
                <a:solidFill>
                  <a:srgbClr val="000000"/>
                </a:solidFill>
              </a:rPr>
              <a:t> (</a:t>
            </a:r>
            <a:r>
              <a:rPr lang="en-US" sz="1800" dirty="0" err="1">
                <a:solidFill>
                  <a:srgbClr val="001080"/>
                </a:solidFill>
              </a:rPr>
              <a:t>approvalEvent</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err="1">
                <a:solidFill>
                  <a:srgbClr val="001080"/>
                </a:solidFill>
              </a:rPr>
              <a:t>Task</a:t>
            </a:r>
            <a:r>
              <a:rPr lang="en-US" sz="1800" dirty="0" err="1">
                <a:solidFill>
                  <a:srgbClr val="000000"/>
                </a:solidFill>
              </a:rPr>
              <a:t>.</a:t>
            </a:r>
            <a:r>
              <a:rPr lang="en-US" sz="1800" dirty="0" err="1">
                <a:solidFill>
                  <a:srgbClr val="795E26"/>
                </a:solidFill>
              </a:rPr>
              <a:t>WhenAny</a:t>
            </a:r>
            <a:r>
              <a:rPr lang="en-US" sz="1800" dirty="0">
                <a:solidFill>
                  <a:srgbClr val="000000"/>
                </a:solidFill>
              </a:rPr>
              <a:t>(</a:t>
            </a:r>
            <a:r>
              <a:rPr lang="en-US" sz="1800" dirty="0" err="1">
                <a:solidFill>
                  <a:srgbClr val="001080"/>
                </a:solidFill>
              </a:rPr>
              <a:t>approvalEvent</a:t>
            </a:r>
            <a:r>
              <a:rPr lang="en-US" sz="1800" dirty="0">
                <a:solidFill>
                  <a:srgbClr val="000000"/>
                </a:solidFill>
              </a:rPr>
              <a:t>, </a:t>
            </a:r>
            <a:r>
              <a:rPr lang="en-US" sz="1800" dirty="0" err="1">
                <a:solidFill>
                  <a:srgbClr val="001080"/>
                </a:solidFill>
              </a:rPr>
              <a:t>durableTimeout</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err="1">
                <a:solidFill>
                  <a:srgbClr val="001080"/>
                </a:solidFill>
              </a:rPr>
              <a:t>timeoutCts</a:t>
            </a:r>
            <a:r>
              <a:rPr lang="en-US" sz="1800" dirty="0" err="1">
                <a:solidFill>
                  <a:srgbClr val="000000"/>
                </a:solidFill>
              </a:rPr>
              <a:t>.</a:t>
            </a:r>
            <a:r>
              <a:rPr lang="en-US" sz="1800" dirty="0" err="1">
                <a:solidFill>
                  <a:srgbClr val="795E26"/>
                </a:solidFill>
              </a:rPr>
              <a:t>Cancel</a:t>
            </a:r>
            <a:r>
              <a:rPr lang="en-US" sz="1800" dirty="0">
                <a:solidFill>
                  <a:srgbClr val="000000"/>
                </a:solidFill>
              </a:rPr>
              <a:t>();</a:t>
            </a:r>
          </a:p>
          <a:p>
            <a:r>
              <a:rPr lang="en-US" sz="1800" dirty="0">
                <a:solidFill>
                  <a:srgbClr val="000000"/>
                </a:solidFill>
              </a:rPr>
              <a:t>            </a:t>
            </a:r>
            <a:r>
              <a:rPr lang="en-US" sz="1800" dirty="0">
                <a:solidFill>
                  <a:srgbClr val="0000FF"/>
                </a:solidFill>
              </a:rPr>
              <a:t>await</a:t>
            </a:r>
            <a:r>
              <a:rPr lang="en-US" sz="1800" dirty="0">
                <a:solidFill>
                  <a:srgbClr val="000000"/>
                </a:solidFill>
              </a:rPr>
              <a:t> </a:t>
            </a:r>
            <a:r>
              <a:rPr lang="en-US" sz="1800" dirty="0" err="1">
                <a:solidFill>
                  <a:srgbClr val="001080"/>
                </a:solidFill>
              </a:rPr>
              <a:t>ctx</a:t>
            </a:r>
            <a:r>
              <a:rPr lang="en-US" sz="1800" dirty="0" err="1">
                <a:solidFill>
                  <a:srgbClr val="000000"/>
                </a:solidFill>
              </a:rPr>
              <a:t>.</a:t>
            </a:r>
            <a:r>
              <a:rPr lang="en-US" sz="1800" dirty="0" err="1">
                <a:solidFill>
                  <a:srgbClr val="795E26"/>
                </a:solidFill>
              </a:rPr>
              <a:t>CallActivityAsync</a:t>
            </a:r>
            <a:r>
              <a:rPr lang="en-US" sz="1800" dirty="0">
                <a:solidFill>
                  <a:srgbClr val="000000"/>
                </a:solidFill>
              </a:rPr>
              <a:t>(</a:t>
            </a:r>
            <a:r>
              <a:rPr lang="en-US" sz="1800" dirty="0">
                <a:solidFill>
                  <a:srgbClr val="A31515"/>
                </a:solidFill>
              </a:rPr>
              <a:t>"</a:t>
            </a:r>
            <a:r>
              <a:rPr lang="en-US" sz="1800" dirty="0" err="1">
                <a:solidFill>
                  <a:srgbClr val="A31515"/>
                </a:solidFill>
              </a:rPr>
              <a:t>ProcessApproval</a:t>
            </a:r>
            <a:r>
              <a:rPr lang="en-US" sz="1800" dirty="0">
                <a:solidFill>
                  <a:srgbClr val="A31515"/>
                </a:solidFill>
              </a:rPr>
              <a:t>"</a:t>
            </a:r>
            <a:r>
              <a:rPr lang="en-US" sz="1800" dirty="0">
                <a:solidFill>
                  <a:srgbClr val="000000"/>
                </a:solidFill>
              </a:rPr>
              <a:t>, </a:t>
            </a:r>
            <a:r>
              <a:rPr lang="en-US" sz="1800" dirty="0" err="1">
                <a:solidFill>
                  <a:srgbClr val="001080"/>
                </a:solidFill>
              </a:rPr>
              <a:t>approval</a:t>
            </a:r>
            <a:r>
              <a:rPr lang="en-US" sz="1800" dirty="0" err="1">
                <a:solidFill>
                  <a:srgbClr val="000000"/>
                </a:solidFill>
              </a:rPr>
              <a:t>.</a:t>
            </a:r>
            <a:r>
              <a:rPr lang="en-US" sz="1800" dirty="0" err="1">
                <a:solidFill>
                  <a:srgbClr val="001080"/>
                </a:solidFill>
              </a:rPr>
              <a:t>Result</a:t>
            </a:r>
            <a:r>
              <a:rPr lang="en-US" sz="1800" dirty="0">
                <a:solidFill>
                  <a:srgbClr val="000000"/>
                </a:solidFill>
              </a:rPr>
              <a:t>);</a:t>
            </a:r>
          </a:p>
          <a:p>
            <a:r>
              <a:rPr lang="en-US" sz="1800" dirty="0">
                <a:solidFill>
                  <a:srgbClr val="000000"/>
                </a:solidFill>
              </a:rPr>
              <a:t>        } </a:t>
            </a:r>
            <a:r>
              <a:rPr lang="en-US" sz="1800" dirty="0">
                <a:solidFill>
                  <a:srgbClr val="AF00DB"/>
                </a:solidFill>
              </a:rPr>
              <a:t>else</a:t>
            </a:r>
            <a:endParaRPr lang="en-US" sz="1800" dirty="0">
              <a:solidFill>
                <a:srgbClr val="000000"/>
              </a:solidFill>
            </a:endParaRPr>
          </a:p>
          <a:p>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err="1">
                <a:solidFill>
                  <a:srgbClr val="001080"/>
                </a:solidFill>
              </a:rPr>
              <a:t>ctx</a:t>
            </a:r>
            <a:r>
              <a:rPr lang="en-US" sz="1800" dirty="0" err="1">
                <a:solidFill>
                  <a:srgbClr val="000000"/>
                </a:solidFill>
              </a:rPr>
              <a:t>.</a:t>
            </a:r>
            <a:r>
              <a:rPr lang="en-US" sz="1800" dirty="0" err="1">
                <a:solidFill>
                  <a:srgbClr val="795E26"/>
                </a:solidFill>
              </a:rPr>
              <a:t>CallActivityAsync</a:t>
            </a:r>
            <a:r>
              <a:rPr lang="en-US" sz="1800" dirty="0">
                <a:solidFill>
                  <a:srgbClr val="000000"/>
                </a:solidFill>
              </a:rPr>
              <a:t>(</a:t>
            </a:r>
            <a:r>
              <a:rPr lang="en-US" sz="1800" dirty="0">
                <a:solidFill>
                  <a:srgbClr val="A31515"/>
                </a:solidFill>
              </a:rPr>
              <a:t>"Escalate"</a:t>
            </a:r>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361828048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Human interaction code (continued)</a:t>
            </a:r>
          </a:p>
        </p:txBody>
      </p:sp>
      <p:sp>
        <p:nvSpPr>
          <p:cNvPr id="5" name="Text Placeholder 4">
            <a:extLst>
              <a:ext uri="{FF2B5EF4-FFF2-40B4-BE49-F238E27FC236}">
                <a16:creationId xmlns:a16="http://schemas.microsoft.com/office/drawing/2014/main" id="{7C886F4A-AA85-43DB-BD5F-0F53DA00FCE1}"/>
              </a:ext>
            </a:extLst>
          </p:cNvPr>
          <p:cNvSpPr>
            <a:spLocks noGrp="1"/>
          </p:cNvSpPr>
          <p:nvPr>
            <p:ph type="body" sz="quarter" idx="10"/>
          </p:nvPr>
        </p:nvSpPr>
        <p:spPr>
          <a:xfrm>
            <a:off x="588263" y="2038894"/>
            <a:ext cx="11018520" cy="1606594"/>
          </a:xfrm>
        </p:spPr>
        <p:txBody>
          <a:bodyPr/>
          <a:lstStyle/>
          <a:p>
            <a:r>
              <a:rPr lang="en-US" sz="1800" dirty="0">
                <a:solidFill>
                  <a:srgbClr val="0000FF"/>
                </a:solidFill>
              </a:rPr>
              <a:t>public</a:t>
            </a:r>
            <a:r>
              <a:rPr lang="en-US" sz="1800" dirty="0">
                <a:solidFill>
                  <a:srgbClr val="000000"/>
                </a:solidFill>
              </a:rPr>
              <a:t> </a:t>
            </a:r>
            <a:r>
              <a:rPr lang="en-US" sz="1800" dirty="0">
                <a:solidFill>
                  <a:srgbClr val="0000FF"/>
                </a:solidFill>
              </a:rPr>
              <a:t>static</a:t>
            </a:r>
            <a:r>
              <a:rPr lang="en-US" sz="1800" dirty="0">
                <a:solidFill>
                  <a:srgbClr val="000000"/>
                </a:solidFill>
              </a:rPr>
              <a:t> </a:t>
            </a:r>
            <a:r>
              <a:rPr lang="en-US" sz="1800" dirty="0">
                <a:solidFill>
                  <a:srgbClr val="0000FF"/>
                </a:solidFill>
              </a:rPr>
              <a:t>async</a:t>
            </a:r>
            <a:r>
              <a:rPr lang="en-US" sz="1800" dirty="0">
                <a:solidFill>
                  <a:srgbClr val="000000"/>
                </a:solidFill>
              </a:rPr>
              <a:t> </a:t>
            </a:r>
            <a:r>
              <a:rPr lang="en-US" sz="1800" dirty="0">
                <a:solidFill>
                  <a:srgbClr val="267F99"/>
                </a:solidFill>
              </a:rPr>
              <a:t>Task</a:t>
            </a:r>
            <a:r>
              <a:rPr lang="en-US" sz="1800" dirty="0">
                <a:solidFill>
                  <a:srgbClr val="000000"/>
                </a:solidFill>
              </a:rPr>
              <a:t> </a:t>
            </a:r>
            <a:r>
              <a:rPr lang="en-US" sz="1800" dirty="0">
                <a:solidFill>
                  <a:srgbClr val="795E26"/>
                </a:solidFill>
              </a:rPr>
              <a:t>Run</a:t>
            </a:r>
            <a:r>
              <a:rPr lang="en-US" sz="1800" dirty="0">
                <a:solidFill>
                  <a:srgbClr val="000000"/>
                </a:solidFill>
              </a:rPr>
              <a:t>(</a:t>
            </a:r>
            <a:r>
              <a:rPr lang="en-US" sz="1800" dirty="0">
                <a:solidFill>
                  <a:srgbClr val="0000FF"/>
                </a:solidFill>
              </a:rPr>
              <a:t>string</a:t>
            </a:r>
            <a:r>
              <a:rPr lang="en-US" sz="1800" dirty="0">
                <a:solidFill>
                  <a:srgbClr val="000000"/>
                </a:solidFill>
              </a:rPr>
              <a:t> </a:t>
            </a:r>
            <a:r>
              <a:rPr lang="en-US" sz="1800" dirty="0" err="1">
                <a:solidFill>
                  <a:srgbClr val="001080"/>
                </a:solidFill>
              </a:rPr>
              <a:t>instanceId</a:t>
            </a:r>
            <a:r>
              <a:rPr lang="en-US" sz="1800" dirty="0">
                <a:solidFill>
                  <a:srgbClr val="000000"/>
                </a:solidFill>
              </a:rPr>
              <a:t>, </a:t>
            </a:r>
            <a:r>
              <a:rPr lang="en-US" sz="1800" dirty="0" err="1">
                <a:solidFill>
                  <a:srgbClr val="267F99"/>
                </a:solidFill>
              </a:rPr>
              <a:t>DurableOrchestrationClient</a:t>
            </a:r>
            <a:r>
              <a:rPr lang="en-US" sz="1800" dirty="0">
                <a:solidFill>
                  <a:srgbClr val="000000"/>
                </a:solidFill>
              </a:rPr>
              <a:t> </a:t>
            </a:r>
            <a:r>
              <a:rPr lang="en-US" sz="1800" dirty="0">
                <a:solidFill>
                  <a:srgbClr val="001080"/>
                </a:solidFill>
              </a:rPr>
              <a:t>client</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0000FF"/>
                </a:solidFill>
              </a:rPr>
              <a:t>bool</a:t>
            </a:r>
            <a:r>
              <a:rPr lang="en-US" sz="1800" dirty="0">
                <a:solidFill>
                  <a:srgbClr val="000000"/>
                </a:solidFill>
              </a:rPr>
              <a:t> </a:t>
            </a:r>
            <a:r>
              <a:rPr lang="en-US" sz="1800" dirty="0" err="1">
                <a:solidFill>
                  <a:srgbClr val="001080"/>
                </a:solidFill>
              </a:rPr>
              <a:t>isApproved</a:t>
            </a:r>
            <a:r>
              <a:rPr lang="en-US" sz="1800" dirty="0">
                <a:solidFill>
                  <a:srgbClr val="000000"/>
                </a:solidFill>
              </a:rPr>
              <a:t> = </a:t>
            </a:r>
            <a:r>
              <a:rPr lang="en-US" sz="1800" dirty="0">
                <a:solidFill>
                  <a:srgbClr val="0000FF"/>
                </a:solidFill>
              </a:rPr>
              <a:t>true</a:t>
            </a:r>
            <a:r>
              <a:rPr lang="en-US" sz="1800" dirty="0">
                <a:solidFill>
                  <a:srgbClr val="000000"/>
                </a:solidFill>
              </a:rPr>
              <a:t>;</a:t>
            </a:r>
          </a:p>
          <a:p>
            <a:r>
              <a:rPr lang="en-US" sz="1800" dirty="0">
                <a:solidFill>
                  <a:srgbClr val="000000"/>
                </a:solidFill>
              </a:rPr>
              <a:t>    </a:t>
            </a:r>
            <a:r>
              <a:rPr lang="en-US" sz="1800" dirty="0">
                <a:solidFill>
                  <a:srgbClr val="0000FF"/>
                </a:solidFill>
              </a:rPr>
              <a:t>await</a:t>
            </a:r>
            <a:r>
              <a:rPr lang="en-US" sz="1800" dirty="0">
                <a:solidFill>
                  <a:srgbClr val="000000"/>
                </a:solidFill>
              </a:rPr>
              <a:t> </a:t>
            </a:r>
            <a:r>
              <a:rPr lang="en-US" sz="1800" dirty="0" err="1">
                <a:solidFill>
                  <a:srgbClr val="001080"/>
                </a:solidFill>
              </a:rPr>
              <a:t>client</a:t>
            </a:r>
            <a:r>
              <a:rPr lang="en-US" sz="1800" dirty="0" err="1">
                <a:solidFill>
                  <a:srgbClr val="000000"/>
                </a:solidFill>
              </a:rPr>
              <a:t>.</a:t>
            </a:r>
            <a:r>
              <a:rPr lang="en-US" sz="1800" dirty="0" err="1">
                <a:solidFill>
                  <a:srgbClr val="795E26"/>
                </a:solidFill>
              </a:rPr>
              <a:t>RaiseEventAsync</a:t>
            </a:r>
            <a:r>
              <a:rPr lang="en-US" sz="1800" dirty="0">
                <a:solidFill>
                  <a:srgbClr val="000000"/>
                </a:solidFill>
              </a:rPr>
              <a:t>(</a:t>
            </a:r>
            <a:r>
              <a:rPr lang="en-US" sz="1800" dirty="0" err="1">
                <a:solidFill>
                  <a:srgbClr val="001080"/>
                </a:solidFill>
              </a:rPr>
              <a:t>instanceId</a:t>
            </a:r>
            <a:r>
              <a:rPr lang="en-US" sz="1800" dirty="0">
                <a:solidFill>
                  <a:srgbClr val="000000"/>
                </a:solidFill>
              </a:rPr>
              <a:t>, </a:t>
            </a:r>
            <a:r>
              <a:rPr lang="en-US" sz="1800" dirty="0">
                <a:solidFill>
                  <a:srgbClr val="A31515"/>
                </a:solidFill>
              </a:rPr>
              <a:t>"</a:t>
            </a:r>
            <a:r>
              <a:rPr lang="en-US" sz="1800" dirty="0" err="1">
                <a:solidFill>
                  <a:srgbClr val="A31515"/>
                </a:solidFill>
              </a:rPr>
              <a:t>ApprovalEvent</a:t>
            </a:r>
            <a:r>
              <a:rPr lang="en-US" sz="1800" dirty="0">
                <a:solidFill>
                  <a:srgbClr val="A31515"/>
                </a:solidFill>
              </a:rPr>
              <a:t>"</a:t>
            </a:r>
            <a:r>
              <a:rPr lang="en-US" sz="1800" dirty="0">
                <a:solidFill>
                  <a:srgbClr val="000000"/>
                </a:solidFill>
              </a:rPr>
              <a:t>, </a:t>
            </a:r>
            <a:r>
              <a:rPr lang="en-US" sz="1800" dirty="0" err="1">
                <a:solidFill>
                  <a:srgbClr val="001080"/>
                </a:solidFill>
              </a:rPr>
              <a:t>isApproved</a:t>
            </a:r>
            <a:r>
              <a:rPr lang="en-US" sz="1800" dirty="0">
                <a:solidFill>
                  <a:srgbClr val="000000"/>
                </a:solidFill>
              </a:rPr>
              <a:t>);</a:t>
            </a:r>
          </a:p>
          <a:p>
            <a:r>
              <a:rPr lang="en-US" sz="1800" dirty="0">
                <a:solidFill>
                  <a:srgbClr val="000000"/>
                </a:solidFill>
              </a:rPr>
              <a:t>}</a:t>
            </a:r>
          </a:p>
        </p:txBody>
      </p:sp>
    </p:spTree>
    <p:extLst>
      <p:ext uri="{BB962C8B-B14F-4D97-AF65-F5344CB8AC3E}">
        <p14:creationId xmlns:p14="http://schemas.microsoft.com/office/powerpoint/2010/main" val="272381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4E5C-BDFC-4D82-8A50-64B6C58A4EFF}"/>
              </a:ext>
            </a:extLst>
          </p:cNvPr>
          <p:cNvSpPr>
            <a:spLocks noGrp="1"/>
          </p:cNvSpPr>
          <p:nvPr>
            <p:ph type="title"/>
          </p:nvPr>
        </p:nvSpPr>
        <p:spPr/>
        <p:txBody>
          <a:bodyPr/>
          <a:lstStyle/>
          <a:p>
            <a:r>
              <a:rPr lang="en-US" dirty="0"/>
              <a:t>Azure Functions</a:t>
            </a:r>
          </a:p>
        </p:txBody>
      </p:sp>
      <p:sp>
        <p:nvSpPr>
          <p:cNvPr id="3" name="Text Placeholder 2">
            <a:extLst>
              <a:ext uri="{FF2B5EF4-FFF2-40B4-BE49-F238E27FC236}">
                <a16:creationId xmlns:a16="http://schemas.microsoft.com/office/drawing/2014/main" id="{2D0F5EF5-08B0-4535-9065-8CBB39EC72AE}"/>
              </a:ext>
            </a:extLst>
          </p:cNvPr>
          <p:cNvSpPr>
            <a:spLocks noGrp="1"/>
          </p:cNvSpPr>
          <p:nvPr>
            <p:ph type="body" sz="quarter" idx="10"/>
          </p:nvPr>
        </p:nvSpPr>
        <p:spPr>
          <a:xfrm>
            <a:off x="584200" y="1435497"/>
            <a:ext cx="11018520" cy="3854901"/>
          </a:xfrm>
        </p:spPr>
        <p:txBody>
          <a:bodyPr/>
          <a:lstStyle/>
          <a:p>
            <a:pPr>
              <a:spcBef>
                <a:spcPts val="300"/>
              </a:spcBef>
            </a:pPr>
            <a:r>
              <a:rPr lang="en-US" sz="2400" dirty="0">
                <a:latin typeface="+mn-lt"/>
              </a:rPr>
              <a:t>Solution for running small pieces of code, or "functions," in the cloud:</a:t>
            </a:r>
          </a:p>
          <a:p>
            <a:pPr lvl="1">
              <a:spcBef>
                <a:spcPts val="300"/>
              </a:spcBef>
            </a:pPr>
            <a:r>
              <a:rPr lang="en-US" sz="1800" dirty="0"/>
              <a:t>Write only code that is relevant to business logic</a:t>
            </a:r>
          </a:p>
          <a:p>
            <a:pPr lvl="1">
              <a:spcBef>
                <a:spcPts val="300"/>
              </a:spcBef>
            </a:pPr>
            <a:r>
              <a:rPr lang="en-US" sz="1800" dirty="0"/>
              <a:t>Removes the necessity to write “plumbing” code to connect or host application components</a:t>
            </a:r>
          </a:p>
          <a:p>
            <a:pPr>
              <a:spcBef>
                <a:spcPts val="300"/>
              </a:spcBef>
            </a:pPr>
            <a:r>
              <a:rPr lang="en-US" sz="2400" dirty="0">
                <a:latin typeface="+mn-lt"/>
              </a:rPr>
              <a:t>Build on open-source </a:t>
            </a:r>
            <a:r>
              <a:rPr lang="en-US" sz="2400" dirty="0" err="1">
                <a:latin typeface="+mn-lt"/>
              </a:rPr>
              <a:t>WebJobs</a:t>
            </a:r>
            <a:r>
              <a:rPr lang="en-US" sz="2400" dirty="0">
                <a:latin typeface="+mn-lt"/>
              </a:rPr>
              <a:t> code</a:t>
            </a:r>
          </a:p>
          <a:p>
            <a:pPr>
              <a:spcBef>
                <a:spcPts val="300"/>
              </a:spcBef>
            </a:pPr>
            <a:r>
              <a:rPr lang="en-US" sz="2400" dirty="0">
                <a:latin typeface="+mn-lt"/>
              </a:rPr>
              <a:t>Supports a wide variety of programming languages, for instance:</a:t>
            </a:r>
          </a:p>
          <a:p>
            <a:pPr>
              <a:spcBef>
                <a:spcPts val="300"/>
              </a:spcBef>
            </a:pPr>
            <a:endParaRPr lang="en-US" sz="2400" dirty="0">
              <a:latin typeface="+mn-lt"/>
            </a:endParaRPr>
          </a:p>
          <a:p>
            <a:pPr>
              <a:spcBef>
                <a:spcPts val="300"/>
              </a:spcBef>
            </a:pPr>
            <a:endParaRPr lang="en-US" sz="2400" dirty="0">
              <a:latin typeface="+mn-lt"/>
            </a:endParaRPr>
          </a:p>
          <a:p>
            <a:pPr>
              <a:spcBef>
                <a:spcPts val="300"/>
              </a:spcBef>
            </a:pPr>
            <a:endParaRPr lang="en-US" sz="2400" dirty="0">
              <a:latin typeface="+mn-lt"/>
            </a:endParaRPr>
          </a:p>
          <a:p>
            <a:pPr>
              <a:spcBef>
                <a:spcPts val="300"/>
              </a:spcBef>
            </a:pPr>
            <a:endParaRPr lang="en-US" sz="2400" dirty="0">
              <a:latin typeface="+mn-lt"/>
            </a:endParaRPr>
          </a:p>
          <a:p>
            <a:pPr>
              <a:spcBef>
                <a:spcPts val="300"/>
              </a:spcBef>
            </a:pPr>
            <a:r>
              <a:rPr lang="en-US" sz="2400" dirty="0">
                <a:latin typeface="+mn-lt"/>
              </a:rPr>
              <a:t>Even supports scripting languages, such as:</a:t>
            </a:r>
          </a:p>
        </p:txBody>
      </p:sp>
      <p:grpSp>
        <p:nvGrpSpPr>
          <p:cNvPr id="6" name="Group 5" descr="Java icon&#10;">
            <a:extLst>
              <a:ext uri="{FF2B5EF4-FFF2-40B4-BE49-F238E27FC236}">
                <a16:creationId xmlns:a16="http://schemas.microsoft.com/office/drawing/2014/main" id="{4257B148-4EB7-4EE4-9150-A5F4458879B5}"/>
              </a:ext>
            </a:extLst>
          </p:cNvPr>
          <p:cNvGrpSpPr/>
          <p:nvPr/>
        </p:nvGrpSpPr>
        <p:grpSpPr>
          <a:xfrm>
            <a:off x="2451651" y="3812306"/>
            <a:ext cx="961745" cy="680840"/>
            <a:chOff x="5564864" y="2597428"/>
            <a:chExt cx="1095374" cy="775439"/>
          </a:xfrm>
        </p:grpSpPr>
        <p:sp>
          <p:nvSpPr>
            <p:cNvPr id="7" name="Rectangle: Rounded Corners 6">
              <a:extLst>
                <a:ext uri="{FF2B5EF4-FFF2-40B4-BE49-F238E27FC236}">
                  <a16:creationId xmlns:a16="http://schemas.microsoft.com/office/drawing/2014/main" id="{FDF1403E-E54A-40A9-94D4-EA258D4740D7}"/>
                </a:ext>
              </a:extLst>
            </p:cNvPr>
            <p:cNvSpPr/>
            <p:nvPr/>
          </p:nvSpPr>
          <p:spPr bwMode="auto">
            <a:xfrm>
              <a:off x="5564864" y="2597428"/>
              <a:ext cx="1095374" cy="775439"/>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Top Corners Rounded 7">
              <a:extLst>
                <a:ext uri="{FF2B5EF4-FFF2-40B4-BE49-F238E27FC236}">
                  <a16:creationId xmlns:a16="http://schemas.microsoft.com/office/drawing/2014/main" id="{C7AB7CBE-67CC-49CE-BA3F-5DBB96273051}"/>
                </a:ext>
              </a:extLst>
            </p:cNvPr>
            <p:cNvSpPr/>
            <p:nvPr/>
          </p:nvSpPr>
          <p:spPr bwMode="auto">
            <a:xfrm>
              <a:off x="5564864" y="2597428"/>
              <a:ext cx="1095374" cy="141387"/>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2B799A31-59F7-454A-A192-237A20BAECD7}"/>
                </a:ext>
              </a:extLst>
            </p:cNvPr>
            <p:cNvSpPr/>
            <p:nvPr/>
          </p:nvSpPr>
          <p:spPr bwMode="auto">
            <a:xfrm>
              <a:off x="6383535" y="2641790"/>
              <a:ext cx="52662" cy="5266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B32B2680-8D26-460F-943C-6E70EEFF85ED}"/>
                </a:ext>
              </a:extLst>
            </p:cNvPr>
            <p:cNvSpPr/>
            <p:nvPr/>
          </p:nvSpPr>
          <p:spPr bwMode="auto">
            <a:xfrm>
              <a:off x="6450591" y="2641790"/>
              <a:ext cx="52662" cy="5266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a:extLst>
                <a:ext uri="{FF2B5EF4-FFF2-40B4-BE49-F238E27FC236}">
                  <a16:creationId xmlns:a16="http://schemas.microsoft.com/office/drawing/2014/main" id="{97E58B38-5E41-46D6-B9B9-C9C70A87889A}"/>
                </a:ext>
              </a:extLst>
            </p:cNvPr>
            <p:cNvSpPr/>
            <p:nvPr/>
          </p:nvSpPr>
          <p:spPr bwMode="auto">
            <a:xfrm>
              <a:off x="6517648" y="2641790"/>
              <a:ext cx="52662" cy="5266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70837BD0-B8D0-4971-98A8-E43854C7BD9B}"/>
                </a:ext>
              </a:extLst>
            </p:cNvPr>
            <p:cNvSpPr/>
            <p:nvPr/>
          </p:nvSpPr>
          <p:spPr bwMode="auto">
            <a:xfrm>
              <a:off x="5564864" y="2738815"/>
              <a:ext cx="1079876" cy="6256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3500" b="1" spc="-300" dirty="0">
                  <a:solidFill>
                    <a:srgbClr val="2C76BB"/>
                  </a:solidFill>
                  <a:latin typeface="Consolas" panose="020B0609020204030204" pitchFamily="49" charset="0"/>
                  <a:ea typeface="Segoe UI" pitchFamily="34" charset="0"/>
                  <a:cs typeface="Segoe UI" pitchFamily="34" charset="0"/>
                </a:rPr>
                <a:t>JAVA</a:t>
              </a:r>
            </a:p>
          </p:txBody>
        </p:sp>
      </p:grpSp>
      <p:grpSp>
        <p:nvGrpSpPr>
          <p:cNvPr id="13" name="Group 12" descr="Python icon">
            <a:extLst>
              <a:ext uri="{FF2B5EF4-FFF2-40B4-BE49-F238E27FC236}">
                <a16:creationId xmlns:a16="http://schemas.microsoft.com/office/drawing/2014/main" id="{B1729001-AA91-4AF6-9867-239E3C417D47}"/>
              </a:ext>
            </a:extLst>
          </p:cNvPr>
          <p:cNvGrpSpPr/>
          <p:nvPr/>
        </p:nvGrpSpPr>
        <p:grpSpPr>
          <a:xfrm>
            <a:off x="5198206" y="3812306"/>
            <a:ext cx="1000156" cy="708033"/>
            <a:chOff x="6940274" y="1423300"/>
            <a:chExt cx="4572000" cy="3236623"/>
          </a:xfrm>
        </p:grpSpPr>
        <p:sp>
          <p:nvSpPr>
            <p:cNvPr id="14" name="Rectangle: Rounded Corners 13">
              <a:extLst>
                <a:ext uri="{FF2B5EF4-FFF2-40B4-BE49-F238E27FC236}">
                  <a16:creationId xmlns:a16="http://schemas.microsoft.com/office/drawing/2014/main" id="{25A66DAF-E26E-417D-AB72-1BD81B2433B0}"/>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Top Corners Rounded 14">
              <a:extLst>
                <a:ext uri="{FF2B5EF4-FFF2-40B4-BE49-F238E27FC236}">
                  <a16:creationId xmlns:a16="http://schemas.microsoft.com/office/drawing/2014/main" id="{A60F6B7E-854D-4690-8993-0DCF28544C68}"/>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E41D413A-6213-4E1C-ACE5-32AABFD48659}"/>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9AFFD33D-755E-411A-8093-F0869298286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A81B5BDD-87F8-4E75-A31A-82973C282780}"/>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D351D9D7-625E-4D79-AC37-D8CB838E0E5E}"/>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lnSpcReduction="10000"/>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grpSp>
        <p:nvGrpSpPr>
          <p:cNvPr id="20" name="Group 19" descr="PHP icon">
            <a:extLst>
              <a:ext uri="{FF2B5EF4-FFF2-40B4-BE49-F238E27FC236}">
                <a16:creationId xmlns:a16="http://schemas.microsoft.com/office/drawing/2014/main" id="{A4C6B972-6F8C-42E3-A842-6A61A282BA55}"/>
              </a:ext>
            </a:extLst>
          </p:cNvPr>
          <p:cNvGrpSpPr/>
          <p:nvPr/>
        </p:nvGrpSpPr>
        <p:grpSpPr>
          <a:xfrm>
            <a:off x="3805723" y="3812306"/>
            <a:ext cx="1000156" cy="708033"/>
            <a:chOff x="6940274" y="1423300"/>
            <a:chExt cx="4572000" cy="3236623"/>
          </a:xfrm>
        </p:grpSpPr>
        <p:sp>
          <p:nvSpPr>
            <p:cNvPr id="21" name="Rectangle: Rounded Corners 20">
              <a:extLst>
                <a:ext uri="{FF2B5EF4-FFF2-40B4-BE49-F238E27FC236}">
                  <a16:creationId xmlns:a16="http://schemas.microsoft.com/office/drawing/2014/main" id="{2F9F07D2-A254-4EBF-9D01-4AA345687585}"/>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Top Corners Rounded 21">
              <a:extLst>
                <a:ext uri="{FF2B5EF4-FFF2-40B4-BE49-F238E27FC236}">
                  <a16:creationId xmlns:a16="http://schemas.microsoft.com/office/drawing/2014/main" id="{A0BDB2F1-4FBC-43F7-B779-43E02B5A6655}"/>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F25D9124-2DCC-4C0E-BC90-2B86263B1690}"/>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Oval 23">
              <a:extLst>
                <a:ext uri="{FF2B5EF4-FFF2-40B4-BE49-F238E27FC236}">
                  <a16:creationId xmlns:a16="http://schemas.microsoft.com/office/drawing/2014/main" id="{2B6720CE-8C4D-406D-B270-34B03EEB439A}"/>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Oval 24">
              <a:extLst>
                <a:ext uri="{FF2B5EF4-FFF2-40B4-BE49-F238E27FC236}">
                  <a16:creationId xmlns:a16="http://schemas.microsoft.com/office/drawing/2014/main" id="{4D0D93CE-1648-4CD8-A40B-39534CAA49C4}"/>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EE56D070-9312-4E1B-956C-C5358362D24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3800" b="1" spc="-150" dirty="0">
                  <a:solidFill>
                    <a:srgbClr val="2C76BB"/>
                  </a:solidFill>
                  <a:latin typeface="Consolas" panose="020B0609020204030204" pitchFamily="49" charset="0"/>
                  <a:ea typeface="Segoe UI" pitchFamily="34" charset="0"/>
                  <a:cs typeface="Segoe UI" pitchFamily="34" charset="0"/>
                </a:rPr>
                <a:t>PHP</a:t>
              </a:r>
            </a:p>
          </p:txBody>
        </p:sp>
      </p:grpSp>
      <p:grpSp>
        <p:nvGrpSpPr>
          <p:cNvPr id="48" name="Group 47" descr="Bash icon">
            <a:extLst>
              <a:ext uri="{FF2B5EF4-FFF2-40B4-BE49-F238E27FC236}">
                <a16:creationId xmlns:a16="http://schemas.microsoft.com/office/drawing/2014/main" id="{B1729001-AA91-4AF6-9867-239E3C417D47}"/>
              </a:ext>
            </a:extLst>
          </p:cNvPr>
          <p:cNvGrpSpPr/>
          <p:nvPr/>
        </p:nvGrpSpPr>
        <p:grpSpPr>
          <a:xfrm>
            <a:off x="2399633" y="5605221"/>
            <a:ext cx="1000156" cy="708033"/>
            <a:chOff x="6940274" y="1423300"/>
            <a:chExt cx="4572000" cy="3236623"/>
          </a:xfrm>
        </p:grpSpPr>
        <p:sp>
          <p:nvSpPr>
            <p:cNvPr id="49" name="Rectangle: Rounded Corners 13">
              <a:extLst>
                <a:ext uri="{FF2B5EF4-FFF2-40B4-BE49-F238E27FC236}">
                  <a16:creationId xmlns:a16="http://schemas.microsoft.com/office/drawing/2014/main" id="{25A66DAF-E26E-417D-AB72-1BD81B2433B0}"/>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Top Corners Rounded 14">
              <a:extLst>
                <a:ext uri="{FF2B5EF4-FFF2-40B4-BE49-F238E27FC236}">
                  <a16:creationId xmlns:a16="http://schemas.microsoft.com/office/drawing/2014/main" id="{A60F6B7E-854D-4690-8993-0DCF28544C68}"/>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Oval 50">
              <a:extLst>
                <a:ext uri="{FF2B5EF4-FFF2-40B4-BE49-F238E27FC236}">
                  <a16:creationId xmlns:a16="http://schemas.microsoft.com/office/drawing/2014/main" id="{E41D413A-6213-4E1C-ACE5-32AABFD48659}"/>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Oval 51">
              <a:extLst>
                <a:ext uri="{FF2B5EF4-FFF2-40B4-BE49-F238E27FC236}">
                  <a16:creationId xmlns:a16="http://schemas.microsoft.com/office/drawing/2014/main" id="{9AFFD33D-755E-411A-8093-F0869298286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Oval 52">
              <a:extLst>
                <a:ext uri="{FF2B5EF4-FFF2-40B4-BE49-F238E27FC236}">
                  <a16:creationId xmlns:a16="http://schemas.microsoft.com/office/drawing/2014/main" id="{A81B5BDD-87F8-4E75-A31A-82973C282780}"/>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D351D9D7-625E-4D79-AC37-D8CB838E0E5E}"/>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lnSpcReduction="10000"/>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endParaRPr lang="en-US" sz="3200" b="1" spc="-150" dirty="0">
                <a:solidFill>
                  <a:srgbClr val="2C76BB"/>
                </a:solidFill>
                <a:latin typeface="Consolas" panose="020B0609020204030204" pitchFamily="49" charset="0"/>
                <a:ea typeface="Segoe UI" pitchFamily="34" charset="0"/>
                <a:cs typeface="Segoe UI" pitchFamily="34" charset="0"/>
              </a:endParaRPr>
            </a:p>
          </p:txBody>
        </p:sp>
      </p:grpSp>
      <p:grpSp>
        <p:nvGrpSpPr>
          <p:cNvPr id="46" name="Group 45" descr="C# icon">
            <a:extLst>
              <a:ext uri="{FF2B5EF4-FFF2-40B4-BE49-F238E27FC236}">
                <a16:creationId xmlns:a16="http://schemas.microsoft.com/office/drawing/2014/main" id="{B1729001-AA91-4AF6-9867-239E3C417D47}"/>
              </a:ext>
            </a:extLst>
          </p:cNvPr>
          <p:cNvGrpSpPr/>
          <p:nvPr/>
        </p:nvGrpSpPr>
        <p:grpSpPr>
          <a:xfrm>
            <a:off x="1059168" y="3812306"/>
            <a:ext cx="1000156" cy="708033"/>
            <a:chOff x="6940274" y="1423300"/>
            <a:chExt cx="4572000" cy="3236623"/>
          </a:xfrm>
        </p:grpSpPr>
        <p:sp>
          <p:nvSpPr>
            <p:cNvPr id="47" name="Rectangle: Rounded Corners 13">
              <a:extLst>
                <a:ext uri="{FF2B5EF4-FFF2-40B4-BE49-F238E27FC236}">
                  <a16:creationId xmlns:a16="http://schemas.microsoft.com/office/drawing/2014/main" id="{25A66DAF-E26E-417D-AB72-1BD81B2433B0}"/>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Top Corners Rounded 14">
              <a:extLst>
                <a:ext uri="{FF2B5EF4-FFF2-40B4-BE49-F238E27FC236}">
                  <a16:creationId xmlns:a16="http://schemas.microsoft.com/office/drawing/2014/main" id="{A60F6B7E-854D-4690-8993-0DCF28544C68}"/>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Oval 55">
              <a:extLst>
                <a:ext uri="{FF2B5EF4-FFF2-40B4-BE49-F238E27FC236}">
                  <a16:creationId xmlns:a16="http://schemas.microsoft.com/office/drawing/2014/main" id="{E41D413A-6213-4E1C-ACE5-32AABFD48659}"/>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Oval 56">
              <a:extLst>
                <a:ext uri="{FF2B5EF4-FFF2-40B4-BE49-F238E27FC236}">
                  <a16:creationId xmlns:a16="http://schemas.microsoft.com/office/drawing/2014/main" id="{9AFFD33D-755E-411A-8093-F0869298286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Oval 57">
              <a:extLst>
                <a:ext uri="{FF2B5EF4-FFF2-40B4-BE49-F238E27FC236}">
                  <a16:creationId xmlns:a16="http://schemas.microsoft.com/office/drawing/2014/main" id="{A81B5BDD-87F8-4E75-A31A-82973C282780}"/>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a:extLst>
                <a:ext uri="{FF2B5EF4-FFF2-40B4-BE49-F238E27FC236}">
                  <a16:creationId xmlns:a16="http://schemas.microsoft.com/office/drawing/2014/main" id="{D351D9D7-625E-4D79-AC37-D8CB838E0E5E}"/>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grpSp>
        <p:nvGrpSpPr>
          <p:cNvPr id="60" name="Group 59" descr="PowerShell icon">
            <a:extLst>
              <a:ext uri="{FF2B5EF4-FFF2-40B4-BE49-F238E27FC236}">
                <a16:creationId xmlns:a16="http://schemas.microsoft.com/office/drawing/2014/main" id="{B1729001-AA91-4AF6-9867-239E3C417D47}"/>
              </a:ext>
            </a:extLst>
          </p:cNvPr>
          <p:cNvGrpSpPr/>
          <p:nvPr/>
        </p:nvGrpSpPr>
        <p:grpSpPr>
          <a:xfrm>
            <a:off x="1056701" y="5605221"/>
            <a:ext cx="1000156" cy="708033"/>
            <a:chOff x="6940274" y="1423300"/>
            <a:chExt cx="4572000" cy="3236623"/>
          </a:xfrm>
        </p:grpSpPr>
        <p:sp>
          <p:nvSpPr>
            <p:cNvPr id="61" name="Rectangle: Rounded Corners 13">
              <a:extLst>
                <a:ext uri="{FF2B5EF4-FFF2-40B4-BE49-F238E27FC236}">
                  <a16:creationId xmlns:a16="http://schemas.microsoft.com/office/drawing/2014/main" id="{25A66DAF-E26E-417D-AB72-1BD81B2433B0}"/>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Top Corners Rounded 14">
              <a:extLst>
                <a:ext uri="{FF2B5EF4-FFF2-40B4-BE49-F238E27FC236}">
                  <a16:creationId xmlns:a16="http://schemas.microsoft.com/office/drawing/2014/main" id="{A60F6B7E-854D-4690-8993-0DCF28544C68}"/>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Oval 62">
              <a:extLst>
                <a:ext uri="{FF2B5EF4-FFF2-40B4-BE49-F238E27FC236}">
                  <a16:creationId xmlns:a16="http://schemas.microsoft.com/office/drawing/2014/main" id="{E41D413A-6213-4E1C-ACE5-32AABFD48659}"/>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4" name="Oval 63">
              <a:extLst>
                <a:ext uri="{FF2B5EF4-FFF2-40B4-BE49-F238E27FC236}">
                  <a16:creationId xmlns:a16="http://schemas.microsoft.com/office/drawing/2014/main" id="{9AFFD33D-755E-411A-8093-F0869298286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Oval 64">
              <a:extLst>
                <a:ext uri="{FF2B5EF4-FFF2-40B4-BE49-F238E27FC236}">
                  <a16:creationId xmlns:a16="http://schemas.microsoft.com/office/drawing/2014/main" id="{A81B5BDD-87F8-4E75-A31A-82973C282780}"/>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D351D9D7-625E-4D79-AC37-D8CB838E0E5E}"/>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grpSp>
        <p:nvGrpSpPr>
          <p:cNvPr id="67" name="Group 66" descr="Node.js icon&#10;">
            <a:extLst>
              <a:ext uri="{FF2B5EF4-FFF2-40B4-BE49-F238E27FC236}">
                <a16:creationId xmlns:a16="http://schemas.microsoft.com/office/drawing/2014/main" id="{30180903-8A69-4976-8490-03FA88AD8105}"/>
              </a:ext>
            </a:extLst>
          </p:cNvPr>
          <p:cNvGrpSpPr/>
          <p:nvPr/>
        </p:nvGrpSpPr>
        <p:grpSpPr>
          <a:xfrm>
            <a:off x="6631487" y="3804613"/>
            <a:ext cx="1000156" cy="708033"/>
            <a:chOff x="6940274" y="1423300"/>
            <a:chExt cx="4572000" cy="3236623"/>
          </a:xfrm>
        </p:grpSpPr>
        <p:sp>
          <p:nvSpPr>
            <p:cNvPr id="68" name="Rectangle: Rounded Corners 67">
              <a:extLst>
                <a:ext uri="{FF2B5EF4-FFF2-40B4-BE49-F238E27FC236}">
                  <a16:creationId xmlns:a16="http://schemas.microsoft.com/office/drawing/2014/main" id="{9069CA56-891E-4CAB-B02E-B1423324DBEA}"/>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Top Corners Rounded 68">
              <a:extLst>
                <a:ext uri="{FF2B5EF4-FFF2-40B4-BE49-F238E27FC236}">
                  <a16:creationId xmlns:a16="http://schemas.microsoft.com/office/drawing/2014/main" id="{D050BC51-46D9-4EBE-9137-8B9FB8ADC423}"/>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Oval 69">
              <a:extLst>
                <a:ext uri="{FF2B5EF4-FFF2-40B4-BE49-F238E27FC236}">
                  <a16:creationId xmlns:a16="http://schemas.microsoft.com/office/drawing/2014/main" id="{EE68FF81-55A3-4B58-B37D-180FDD4A2E37}"/>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Oval 70">
              <a:extLst>
                <a:ext uri="{FF2B5EF4-FFF2-40B4-BE49-F238E27FC236}">
                  <a16:creationId xmlns:a16="http://schemas.microsoft.com/office/drawing/2014/main" id="{B4B40A6A-46A0-4E25-A72D-C4B065B76558}"/>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Oval 71">
              <a:extLst>
                <a:ext uri="{FF2B5EF4-FFF2-40B4-BE49-F238E27FC236}">
                  <a16:creationId xmlns:a16="http://schemas.microsoft.com/office/drawing/2014/main" id="{D7A3C2D4-1A87-40CB-9D11-E2D93334D437}"/>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a:extLst>
                <a:ext uri="{FF2B5EF4-FFF2-40B4-BE49-F238E27FC236}">
                  <a16:creationId xmlns:a16="http://schemas.microsoft.com/office/drawing/2014/main" id="{CFCB17D7-5408-4044-860F-B3D642F70966}"/>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lnSpcReduction="10000"/>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Tree>
    <p:extLst>
      <p:ext uri="{BB962C8B-B14F-4D97-AF65-F5344CB8AC3E}">
        <p14:creationId xmlns:p14="http://schemas.microsoft.com/office/powerpoint/2010/main" val="424253344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E0C9-9BE3-4659-8FAF-910905F2B371}"/>
              </a:ext>
            </a:extLst>
          </p:cNvPr>
          <p:cNvSpPr>
            <a:spLocks noGrp="1"/>
          </p:cNvSpPr>
          <p:nvPr>
            <p:ph type="title"/>
          </p:nvPr>
        </p:nvSpPr>
        <p:spPr/>
        <p:txBody>
          <a:bodyPr/>
          <a:lstStyle/>
          <a:p>
            <a:r>
              <a:rPr lang="en-US" dirty="0"/>
              <a:t>Demo: Create a Durable Function in C#</a:t>
            </a:r>
          </a:p>
        </p:txBody>
      </p:sp>
      <p:sp>
        <p:nvSpPr>
          <p:cNvPr id="4" name="Text Placeholder 3">
            <a:extLst>
              <a:ext uri="{FF2B5EF4-FFF2-40B4-BE49-F238E27FC236}">
                <a16:creationId xmlns:a16="http://schemas.microsoft.com/office/drawing/2014/main" id="{2A94D43A-39DE-46B3-B0CC-21FA014DA0C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79062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A3E6-2049-4DD8-B5A2-A282FE9CB288}"/>
              </a:ext>
            </a:extLst>
          </p:cNvPr>
          <p:cNvSpPr>
            <a:spLocks noGrp="1"/>
          </p:cNvSpPr>
          <p:nvPr>
            <p:ph type="title"/>
          </p:nvPr>
        </p:nvSpPr>
        <p:spPr/>
        <p:txBody>
          <a:bodyPr/>
          <a:lstStyle/>
          <a:p>
            <a:r>
              <a:rPr lang="en-US" dirty="0"/>
              <a:t>Lab: Building a web application on Azure Platform-as-a-Service offerings</a:t>
            </a:r>
          </a:p>
        </p:txBody>
      </p:sp>
      <p:pic>
        <p:nvPicPr>
          <p:cNvPr id="4" name="Picture Placeholder 3">
            <a:extLst>
              <a:ext uri="{FF2B5EF4-FFF2-40B4-BE49-F238E27FC236}">
                <a16:creationId xmlns:a16="http://schemas.microsoft.com/office/drawing/2014/main" id="{08AC158D-8562-4B0B-84B4-F92586887BED}"/>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l="21875" r="21875"/>
          <a:stretch>
            <a:fillRect/>
          </a:stretch>
        </p:blipFill>
        <p:spPr/>
      </p:pic>
    </p:spTree>
    <p:extLst>
      <p:ext uri="{BB962C8B-B14F-4D97-AF65-F5344CB8AC3E}">
        <p14:creationId xmlns:p14="http://schemas.microsoft.com/office/powerpoint/2010/main" val="365200297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106DA89-E29A-4604-B7C7-789174863D72}"/>
              </a:ext>
            </a:extLst>
          </p:cNvPr>
          <p:cNvSpPr txBox="1">
            <a:spLocks/>
          </p:cNvSpPr>
          <p:nvPr/>
        </p:nvSpPr>
        <p:spPr>
          <a:xfrm>
            <a:off x="874221" y="2009670"/>
            <a:ext cx="3060285" cy="131728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a:p>
            <a:pPr lvl="1"/>
            <a:endParaRPr lang="en-US" dirty="0"/>
          </a:p>
          <a:p>
            <a:r>
              <a:rPr lang="en-US" dirty="0"/>
              <a:t>Virtual Machine</a:t>
            </a:r>
          </a:p>
        </p:txBody>
      </p:sp>
      <p:grpSp>
        <p:nvGrpSpPr>
          <p:cNvPr id="10" name="Group 9" descr="A clock icon depicts the duration of the lab, and a laptop icon depicts the virtual machine that will be used for the lab exercise.&#10;">
            <a:extLst>
              <a:ext uri="{FF2B5EF4-FFF2-40B4-BE49-F238E27FC236}">
                <a16:creationId xmlns:a16="http://schemas.microsoft.com/office/drawing/2014/main" id="{E45321B1-0362-4261-A8E2-1492E15CC51F}"/>
              </a:ext>
            </a:extLst>
          </p:cNvPr>
          <p:cNvGrpSpPr/>
          <p:nvPr/>
        </p:nvGrpSpPr>
        <p:grpSpPr>
          <a:xfrm>
            <a:off x="3934506" y="2336294"/>
            <a:ext cx="4780178" cy="3030515"/>
            <a:chOff x="3623594" y="3250694"/>
            <a:chExt cx="4780178" cy="3030515"/>
          </a:xfrm>
        </p:grpSpPr>
        <p:pic>
          <p:nvPicPr>
            <p:cNvPr id="11" name="Picture 10" descr="Laptop graphic.">
              <a:extLst>
                <a:ext uri="{FF2B5EF4-FFF2-40B4-BE49-F238E27FC236}">
                  <a16:creationId xmlns:a16="http://schemas.microsoft.com/office/drawing/2014/main" id="{3A8F491A-7B98-4D3F-8152-D75D7C5D4C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sp>
          <p:nvSpPr>
            <p:cNvPr id="13" name="TextBox 12">
              <a:extLst>
                <a:ext uri="{FF2B5EF4-FFF2-40B4-BE49-F238E27FC236}">
                  <a16:creationId xmlns:a16="http://schemas.microsoft.com/office/drawing/2014/main" id="{9FF873FC-E554-4A14-A1C9-C8BBF4B1BB1F}"/>
                </a:ext>
              </a:extLst>
            </p:cNvPr>
            <p:cNvSpPr txBox="1"/>
            <p:nvPr/>
          </p:nvSpPr>
          <p:spPr>
            <a:xfrm>
              <a:off x="4448619" y="3674978"/>
              <a:ext cx="3294762" cy="1772793"/>
            </a:xfrm>
            <a:prstGeom prst="rect">
              <a:avLst/>
            </a:prstGeom>
            <a:noFill/>
          </p:spPr>
          <p:txBody>
            <a:bodyPr wrap="square" lIns="0" tIns="0" rIns="0" bIns="0" rtlCol="0">
              <a:spAutoFit/>
            </a:bodyPr>
            <a:lstStyle/>
            <a:p>
              <a:pPr lvl="1">
                <a:lnSpc>
                  <a:spcPct val="140000"/>
                </a:lnSpc>
              </a:pPr>
              <a:r>
                <a:rPr lang="en-US" sz="2400" b="1" dirty="0">
                  <a:latin typeface="+mj-lt"/>
                </a:rPr>
                <a:t>AZ203-SEA-DEV</a:t>
              </a:r>
            </a:p>
            <a:p>
              <a:pPr lvl="1">
                <a:lnSpc>
                  <a:spcPct val="140000"/>
                </a:lnSpc>
              </a:pPr>
              <a:r>
                <a:rPr lang="en-US" sz="2200" dirty="0">
                  <a:latin typeface="+mj-lt"/>
                </a:rPr>
                <a:t>Username: </a:t>
              </a:r>
              <a:r>
                <a:rPr lang="en-US" sz="2200" dirty="0"/>
                <a:t>Admin</a:t>
              </a:r>
            </a:p>
            <a:p>
              <a:pPr lvl="1">
                <a:lnSpc>
                  <a:spcPct val="140000"/>
                </a:lnSpc>
              </a:pPr>
              <a:r>
                <a:rPr lang="en-US" sz="2200" dirty="0">
                  <a:latin typeface="+mj-lt"/>
                </a:rPr>
                <a:t>Password: </a:t>
              </a:r>
              <a:r>
                <a:rPr lang="en-US" sz="2200" dirty="0"/>
                <a:t>Pa55w.rd</a:t>
              </a:r>
            </a:p>
            <a:p>
              <a:pPr algn="l"/>
              <a:endParaRPr lang="en-US" sz="2000" dirty="0">
                <a:gradFill>
                  <a:gsLst>
                    <a:gs pos="2917">
                      <a:schemeClr val="tx1"/>
                    </a:gs>
                    <a:gs pos="30000">
                      <a:schemeClr val="tx1"/>
                    </a:gs>
                  </a:gsLst>
                  <a:lin ang="5400000" scaled="0"/>
                </a:gradFill>
              </a:endParaRPr>
            </a:p>
          </p:txBody>
        </p:sp>
      </p:grpSp>
      <p:sp>
        <p:nvSpPr>
          <p:cNvPr id="15" name="Title 1">
            <a:extLst>
              <a:ext uri="{FF2B5EF4-FFF2-40B4-BE49-F238E27FC236}">
                <a16:creationId xmlns:a16="http://schemas.microsoft.com/office/drawing/2014/main" id="{E64CA228-ACB0-4558-8B0E-AEA848A095DE}"/>
              </a:ext>
            </a:extLst>
          </p:cNvPr>
          <p:cNvSpPr>
            <a:spLocks noGrp="1"/>
          </p:cNvSpPr>
          <p:nvPr>
            <p:ph type="title"/>
          </p:nvPr>
        </p:nvSpPr>
        <p:spPr>
          <a:xfrm>
            <a:off x="588263" y="457200"/>
            <a:ext cx="11018520" cy="553998"/>
          </a:xfrm>
        </p:spPr>
        <p:txBody>
          <a:bodyPr/>
          <a:lstStyle/>
          <a:p>
            <a:r>
              <a:rPr lang="en-US" dirty="0"/>
              <a:t>Lab Login Information</a:t>
            </a:r>
          </a:p>
        </p:txBody>
      </p:sp>
    </p:spTree>
    <p:extLst>
      <p:ext uri="{BB962C8B-B14F-4D97-AF65-F5344CB8AC3E}">
        <p14:creationId xmlns:p14="http://schemas.microsoft.com/office/powerpoint/2010/main" val="108261016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231106"/>
          </a:xfrm>
        </p:spPr>
        <p:txBody>
          <a:bodyPr/>
          <a:lstStyle/>
          <a:p>
            <a:pPr marL="342900" indent="-342900">
              <a:buFont typeface="Arial" panose="020B0604020202020204" pitchFamily="34" charset="0"/>
              <a:buChar char="•"/>
            </a:pPr>
            <a:r>
              <a:rPr lang="en-US" dirty="0"/>
              <a:t>Azure Functions</a:t>
            </a:r>
          </a:p>
          <a:p>
            <a:pPr marL="342900" indent="-342900">
              <a:buFont typeface="Arial" panose="020B0604020202020204" pitchFamily="34" charset="0"/>
              <a:buChar char="•"/>
            </a:pPr>
            <a:r>
              <a:rPr lang="en-US" dirty="0"/>
              <a:t>Develop Azure Functions by using Visual Studio</a:t>
            </a:r>
          </a:p>
          <a:p>
            <a:pPr marL="342900" indent="-342900">
              <a:buFont typeface="Arial" panose="020B0604020202020204" pitchFamily="34" charset="0"/>
              <a:buChar char="•"/>
            </a:pPr>
            <a:r>
              <a:rPr lang="en-US" dirty="0"/>
              <a:t>Implement Durable Functions</a:t>
            </a:r>
          </a:p>
          <a:p>
            <a:pPr marL="342900" indent="-342900">
              <a:buFont typeface="Arial" panose="020B0604020202020204" pitchFamily="34" charset="0"/>
              <a:buChar char="•"/>
            </a:pPr>
            <a:r>
              <a:rPr lang="en-US" dirty="0"/>
              <a:t>Lab: Building a web application on Azure Platform-as-a-Service offerings</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1CB92-B015-496B-BF58-8AD064BA258A}"/>
              </a:ext>
            </a:extLst>
          </p:cNvPr>
          <p:cNvSpPr>
            <a:spLocks noGrp="1"/>
          </p:cNvSpPr>
          <p:nvPr>
            <p:ph type="title"/>
          </p:nvPr>
        </p:nvSpPr>
        <p:spPr/>
        <p:txBody>
          <a:bodyPr/>
          <a:lstStyle/>
          <a:p>
            <a:r>
              <a:rPr lang="en-US" dirty="0"/>
              <a:t>Function integrations</a:t>
            </a:r>
          </a:p>
        </p:txBody>
      </p:sp>
      <p:grpSp>
        <p:nvGrpSpPr>
          <p:cNvPr id="10" name="Group 9" descr="The diagram depicts the Microsoft Azure services that support direct integration with Azure Functions.">
            <a:extLst>
              <a:ext uri="{FF2B5EF4-FFF2-40B4-BE49-F238E27FC236}">
                <a16:creationId xmlns:a16="http://schemas.microsoft.com/office/drawing/2014/main" id="{57E6832B-8AC1-4779-8B3A-6AF761D49EA3}"/>
              </a:ext>
            </a:extLst>
          </p:cNvPr>
          <p:cNvGrpSpPr/>
          <p:nvPr/>
        </p:nvGrpSpPr>
        <p:grpSpPr>
          <a:xfrm>
            <a:off x="2633335" y="1260024"/>
            <a:ext cx="7290797" cy="4995997"/>
            <a:chOff x="2633335" y="1260024"/>
            <a:chExt cx="7290797" cy="4995997"/>
          </a:xfrm>
        </p:grpSpPr>
        <p:cxnSp>
          <p:nvCxnSpPr>
            <p:cNvPr id="31" name="Straight Connector 30">
              <a:extLst>
                <a:ext uri="{FF2B5EF4-FFF2-40B4-BE49-F238E27FC236}">
                  <a16:creationId xmlns:a16="http://schemas.microsoft.com/office/drawing/2014/main" id="{52E0816B-C750-4EEF-B502-E8C2639BF750}"/>
                </a:ext>
              </a:extLst>
            </p:cNvPr>
            <p:cNvCxnSpPr>
              <a:cxnSpLocks/>
            </p:cNvCxnSpPr>
            <p:nvPr/>
          </p:nvCxnSpPr>
          <p:spPr>
            <a:xfrm flipH="1" flipV="1">
              <a:off x="3251448" y="1950560"/>
              <a:ext cx="2472097" cy="142099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87EF827-39A0-4440-8594-3370FEBCA88C}"/>
                </a:ext>
              </a:extLst>
            </p:cNvPr>
            <p:cNvCxnSpPr>
              <a:cxnSpLocks/>
            </p:cNvCxnSpPr>
            <p:nvPr/>
          </p:nvCxnSpPr>
          <p:spPr>
            <a:xfrm flipH="1" flipV="1">
              <a:off x="4946195" y="2092975"/>
              <a:ext cx="1129971" cy="93952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8413FF-2271-42C4-BDFE-7740FD2E917D}"/>
                </a:ext>
              </a:extLst>
            </p:cNvPr>
            <p:cNvCxnSpPr>
              <a:cxnSpLocks/>
            </p:cNvCxnSpPr>
            <p:nvPr/>
          </p:nvCxnSpPr>
          <p:spPr>
            <a:xfrm flipV="1">
              <a:off x="6220002" y="2092975"/>
              <a:ext cx="827545" cy="95698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FFBCDCC-B32D-4CE3-8491-7D9774476F47}"/>
                </a:ext>
              </a:extLst>
            </p:cNvPr>
            <p:cNvCxnSpPr>
              <a:cxnSpLocks/>
            </p:cNvCxnSpPr>
            <p:nvPr/>
          </p:nvCxnSpPr>
          <p:spPr>
            <a:xfrm flipV="1">
              <a:off x="6425020" y="2166309"/>
              <a:ext cx="1946032" cy="1201177"/>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03F87F7-892A-4379-8145-BF0E2467D974}"/>
                </a:ext>
              </a:extLst>
            </p:cNvPr>
            <p:cNvCxnSpPr>
              <a:cxnSpLocks/>
              <a:stCxn id="5" idx="1"/>
            </p:cNvCxnSpPr>
            <p:nvPr/>
          </p:nvCxnSpPr>
          <p:spPr>
            <a:xfrm flipH="1">
              <a:off x="4863258" y="3379959"/>
              <a:ext cx="822762" cy="39764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D88481B-3944-4622-8927-A7A9E001D925}"/>
                </a:ext>
              </a:extLst>
            </p:cNvPr>
            <p:cNvCxnSpPr>
              <a:cxnSpLocks/>
            </p:cNvCxnSpPr>
            <p:nvPr/>
          </p:nvCxnSpPr>
          <p:spPr>
            <a:xfrm>
              <a:off x="6458277" y="3367484"/>
              <a:ext cx="1381591" cy="70456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4B47DC5-BC8A-46E2-8B86-CE72980F3E48}"/>
                </a:ext>
              </a:extLst>
            </p:cNvPr>
            <p:cNvCxnSpPr>
              <a:cxnSpLocks/>
            </p:cNvCxnSpPr>
            <p:nvPr/>
          </p:nvCxnSpPr>
          <p:spPr>
            <a:xfrm flipH="1">
              <a:off x="3553276" y="3962104"/>
              <a:ext cx="1087778" cy="127822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87F471B-B3D4-4FAD-82BD-B1E49DDEDB89}"/>
                </a:ext>
              </a:extLst>
            </p:cNvPr>
            <p:cNvCxnSpPr>
              <a:cxnSpLocks/>
            </p:cNvCxnSpPr>
            <p:nvPr/>
          </p:nvCxnSpPr>
          <p:spPr>
            <a:xfrm>
              <a:off x="4634500" y="3962104"/>
              <a:ext cx="13109" cy="131796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303156A-774F-473A-BF01-35F93E2FF2CB}"/>
                </a:ext>
              </a:extLst>
            </p:cNvPr>
            <p:cNvCxnSpPr>
              <a:cxnSpLocks/>
            </p:cNvCxnSpPr>
            <p:nvPr/>
          </p:nvCxnSpPr>
          <p:spPr>
            <a:xfrm>
              <a:off x="4634500" y="3944906"/>
              <a:ext cx="1096416" cy="128047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559DD0F-B176-43B0-AD75-8725D2659452}"/>
                </a:ext>
              </a:extLst>
            </p:cNvPr>
            <p:cNvCxnSpPr>
              <a:cxnSpLocks/>
            </p:cNvCxnSpPr>
            <p:nvPr/>
          </p:nvCxnSpPr>
          <p:spPr>
            <a:xfrm flipH="1">
              <a:off x="7208374" y="4150925"/>
              <a:ext cx="919972" cy="104538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D331168-74AF-4C65-92F0-D0FCDF467A22}"/>
                </a:ext>
              </a:extLst>
            </p:cNvPr>
            <p:cNvCxnSpPr>
              <a:cxnSpLocks/>
            </p:cNvCxnSpPr>
            <p:nvPr/>
          </p:nvCxnSpPr>
          <p:spPr>
            <a:xfrm>
              <a:off x="8128346" y="4150925"/>
              <a:ext cx="1011769" cy="104538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37A8FB10-6456-4D51-B09B-04D2692DAAA9}"/>
                </a:ext>
              </a:extLst>
            </p:cNvPr>
            <p:cNvSpPr txBox="1"/>
            <p:nvPr/>
          </p:nvSpPr>
          <p:spPr>
            <a:xfrm>
              <a:off x="5457213" y="3820423"/>
              <a:ext cx="1666482" cy="917174"/>
            </a:xfrm>
            <a:prstGeom prst="rect">
              <a:avLst/>
            </a:prstGeom>
            <a:solidFill>
              <a:schemeClr val="bg1"/>
            </a:solidFill>
          </p:spPr>
          <p:txBody>
            <a:bodyPr wrap="none" lIns="45720" tIns="27432" rIns="45720" bIns="27432" rtlCol="0">
              <a:spAutoFit/>
            </a:bodyPr>
            <a:lstStyle/>
            <a:p>
              <a:pPr algn="ctr"/>
              <a:r>
                <a:rPr lang="en-IN" sz="2800" dirty="0">
                  <a:gradFill>
                    <a:gsLst>
                      <a:gs pos="2917">
                        <a:schemeClr val="tx1"/>
                      </a:gs>
                      <a:gs pos="30000">
                        <a:schemeClr val="tx1"/>
                      </a:gs>
                    </a:gsLst>
                    <a:lin ang="5400000" scaled="0"/>
                  </a:gradFill>
                  <a:latin typeface="+mj-lt"/>
                </a:rPr>
                <a:t>Azure </a:t>
              </a:r>
            </a:p>
            <a:p>
              <a:pPr algn="ctr"/>
              <a:r>
                <a:rPr lang="en-IN" sz="2800" dirty="0">
                  <a:gradFill>
                    <a:gsLst>
                      <a:gs pos="2917">
                        <a:schemeClr val="tx1"/>
                      </a:gs>
                      <a:gs pos="30000">
                        <a:schemeClr val="tx1"/>
                      </a:gs>
                    </a:gsLst>
                    <a:lin ang="5400000" scaled="0"/>
                  </a:gradFill>
                  <a:latin typeface="+mj-lt"/>
                </a:rPr>
                <a:t>Functions</a:t>
              </a:r>
            </a:p>
          </p:txBody>
        </p:sp>
        <p:sp>
          <p:nvSpPr>
            <p:cNvPr id="62" name="TextBox 61">
              <a:extLst>
                <a:ext uri="{FF2B5EF4-FFF2-40B4-BE49-F238E27FC236}">
                  <a16:creationId xmlns:a16="http://schemas.microsoft.com/office/drawing/2014/main" id="{6E97C30A-B06D-410B-96E9-30A03BD967FC}"/>
                </a:ext>
              </a:extLst>
            </p:cNvPr>
            <p:cNvSpPr txBox="1"/>
            <p:nvPr/>
          </p:nvSpPr>
          <p:spPr>
            <a:xfrm>
              <a:off x="7716256" y="2319770"/>
              <a:ext cx="1148712"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Cosmos DB</a:t>
              </a:r>
            </a:p>
          </p:txBody>
        </p:sp>
        <p:pic>
          <p:nvPicPr>
            <p:cNvPr id="7" name="Picture 6" descr="A picture containing vector graphics&#10;&#10;Description automatically generated">
              <a:extLst>
                <a:ext uri="{FF2B5EF4-FFF2-40B4-BE49-F238E27FC236}">
                  <a16:creationId xmlns:a16="http://schemas.microsoft.com/office/drawing/2014/main" id="{08645B33-9DE9-4519-AE8E-D2B8BD872D09}"/>
                </a:ext>
              </a:extLst>
            </p:cNvPr>
            <p:cNvPicPr>
              <a:picLocks noChangeAspect="1"/>
            </p:cNvPicPr>
            <p:nvPr/>
          </p:nvPicPr>
          <p:blipFill>
            <a:blip r:embed="rId3"/>
            <a:stretch>
              <a:fillRect/>
            </a:stretch>
          </p:blipFill>
          <p:spPr>
            <a:xfrm>
              <a:off x="6559858" y="1360010"/>
              <a:ext cx="780290" cy="780290"/>
            </a:xfrm>
            <a:prstGeom prst="rect">
              <a:avLst/>
            </a:prstGeom>
          </p:spPr>
        </p:pic>
        <p:sp>
          <p:nvSpPr>
            <p:cNvPr id="63" name="TextBox 62">
              <a:extLst>
                <a:ext uri="{FF2B5EF4-FFF2-40B4-BE49-F238E27FC236}">
                  <a16:creationId xmlns:a16="http://schemas.microsoft.com/office/drawing/2014/main" id="{1F1CE44D-B865-46F7-B6E3-2D721E36A0AE}"/>
                </a:ext>
              </a:extLst>
            </p:cNvPr>
            <p:cNvSpPr txBox="1"/>
            <p:nvPr/>
          </p:nvSpPr>
          <p:spPr>
            <a:xfrm>
              <a:off x="6466310" y="2288623"/>
              <a:ext cx="1142300"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Event Hubs</a:t>
              </a:r>
            </a:p>
          </p:txBody>
        </p:sp>
        <p:pic>
          <p:nvPicPr>
            <p:cNvPr id="13" name="Picture 12" descr="A picture containing vector graphics&#10;&#10;Description automatically generated">
              <a:extLst>
                <a:ext uri="{FF2B5EF4-FFF2-40B4-BE49-F238E27FC236}">
                  <a16:creationId xmlns:a16="http://schemas.microsoft.com/office/drawing/2014/main" id="{9AB2A99E-F68A-4AAC-93E4-96FD7FF6477E}"/>
                </a:ext>
              </a:extLst>
            </p:cNvPr>
            <p:cNvPicPr>
              <a:picLocks noChangeAspect="1"/>
            </p:cNvPicPr>
            <p:nvPr/>
          </p:nvPicPr>
          <p:blipFill>
            <a:blip r:embed="rId4"/>
            <a:stretch>
              <a:fillRect/>
            </a:stretch>
          </p:blipFill>
          <p:spPr>
            <a:xfrm>
              <a:off x="2810922" y="1360010"/>
              <a:ext cx="780290" cy="780290"/>
            </a:xfrm>
            <a:prstGeom prst="rect">
              <a:avLst/>
            </a:prstGeom>
          </p:spPr>
        </p:pic>
        <p:sp>
          <p:nvSpPr>
            <p:cNvPr id="65" name="TextBox 64">
              <a:extLst>
                <a:ext uri="{FF2B5EF4-FFF2-40B4-BE49-F238E27FC236}">
                  <a16:creationId xmlns:a16="http://schemas.microsoft.com/office/drawing/2014/main" id="{958676C4-6F2F-4067-A528-69FA4ECB504B}"/>
                </a:ext>
              </a:extLst>
            </p:cNvPr>
            <p:cNvSpPr txBox="1"/>
            <p:nvPr/>
          </p:nvSpPr>
          <p:spPr>
            <a:xfrm>
              <a:off x="2633335" y="2288623"/>
              <a:ext cx="1732205"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Notification Hubs</a:t>
              </a:r>
            </a:p>
          </p:txBody>
        </p:sp>
        <p:pic>
          <p:nvPicPr>
            <p:cNvPr id="9" name="Graphic 8">
              <a:extLst>
                <a:ext uri="{FF2B5EF4-FFF2-40B4-BE49-F238E27FC236}">
                  <a16:creationId xmlns:a16="http://schemas.microsoft.com/office/drawing/2014/main" id="{45C01E0A-3340-4C7E-871D-70BD95F342A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607" y="1327736"/>
              <a:ext cx="780290" cy="780290"/>
            </a:xfrm>
            <a:prstGeom prst="rect">
              <a:avLst/>
            </a:prstGeom>
          </p:spPr>
        </p:pic>
        <p:sp>
          <p:nvSpPr>
            <p:cNvPr id="66" name="TextBox 65">
              <a:extLst>
                <a:ext uri="{FF2B5EF4-FFF2-40B4-BE49-F238E27FC236}">
                  <a16:creationId xmlns:a16="http://schemas.microsoft.com/office/drawing/2014/main" id="{8452DF4C-82A4-4140-96B6-93F853C732AD}"/>
                </a:ext>
              </a:extLst>
            </p:cNvPr>
            <p:cNvSpPr txBox="1"/>
            <p:nvPr/>
          </p:nvSpPr>
          <p:spPr>
            <a:xfrm>
              <a:off x="4658141" y="2288623"/>
              <a:ext cx="1054135"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Event Grid</a:t>
              </a:r>
            </a:p>
          </p:txBody>
        </p:sp>
        <p:sp>
          <p:nvSpPr>
            <p:cNvPr id="71" name="TextBox 70">
              <a:extLst>
                <a:ext uri="{FF2B5EF4-FFF2-40B4-BE49-F238E27FC236}">
                  <a16:creationId xmlns:a16="http://schemas.microsoft.com/office/drawing/2014/main" id="{77574682-0C35-40D6-BB8C-6601D7CE60AF}"/>
                </a:ext>
              </a:extLst>
            </p:cNvPr>
            <p:cNvSpPr txBox="1"/>
            <p:nvPr/>
          </p:nvSpPr>
          <p:spPr>
            <a:xfrm>
              <a:off x="4194080" y="4212222"/>
              <a:ext cx="900503" cy="301621"/>
            </a:xfrm>
            <a:prstGeom prst="rect">
              <a:avLst/>
            </a:prstGeom>
            <a:solidFill>
              <a:schemeClr val="bg1"/>
            </a:solidFill>
          </p:spPr>
          <p:txBody>
            <a:bodyPr wrap="none" lIns="91440" tIns="27432" rIns="91440" bIns="27432" rtlCol="0">
              <a:spAutoFit/>
            </a:bodyPr>
            <a:lstStyle/>
            <a:p>
              <a:pPr algn="l"/>
              <a:r>
                <a:rPr lang="en-IN" sz="1600" dirty="0">
                  <a:gradFill>
                    <a:gsLst>
                      <a:gs pos="2917">
                        <a:schemeClr val="tx1"/>
                      </a:gs>
                      <a:gs pos="30000">
                        <a:schemeClr val="tx1"/>
                      </a:gs>
                    </a:gsLst>
                    <a:lin ang="5400000" scaled="0"/>
                  </a:gradFill>
                  <a:latin typeface="+mj-lt"/>
                </a:rPr>
                <a:t>Storage</a:t>
              </a:r>
            </a:p>
          </p:txBody>
        </p:sp>
        <p:sp>
          <p:nvSpPr>
            <p:cNvPr id="86" name="TextBox 85">
              <a:extLst>
                <a:ext uri="{FF2B5EF4-FFF2-40B4-BE49-F238E27FC236}">
                  <a16:creationId xmlns:a16="http://schemas.microsoft.com/office/drawing/2014/main" id="{AE8CFAB3-B579-4A35-A73A-3A067A11C8D9}"/>
                </a:ext>
              </a:extLst>
            </p:cNvPr>
            <p:cNvSpPr txBox="1"/>
            <p:nvPr/>
          </p:nvSpPr>
          <p:spPr>
            <a:xfrm>
              <a:off x="3280950" y="5930336"/>
              <a:ext cx="706284"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Queue</a:t>
              </a:r>
            </a:p>
          </p:txBody>
        </p:sp>
        <p:sp>
          <p:nvSpPr>
            <p:cNvPr id="87" name="TextBox 86">
              <a:extLst>
                <a:ext uri="{FF2B5EF4-FFF2-40B4-BE49-F238E27FC236}">
                  <a16:creationId xmlns:a16="http://schemas.microsoft.com/office/drawing/2014/main" id="{D5F6DC0F-7A87-4C19-AA01-73709EE27DF9}"/>
                </a:ext>
              </a:extLst>
            </p:cNvPr>
            <p:cNvSpPr txBox="1"/>
            <p:nvPr/>
          </p:nvSpPr>
          <p:spPr>
            <a:xfrm>
              <a:off x="4423705" y="5954400"/>
              <a:ext cx="513923"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Blob</a:t>
              </a:r>
            </a:p>
          </p:txBody>
        </p:sp>
        <p:sp>
          <p:nvSpPr>
            <p:cNvPr id="88" name="TextBox 87">
              <a:extLst>
                <a:ext uri="{FF2B5EF4-FFF2-40B4-BE49-F238E27FC236}">
                  <a16:creationId xmlns:a16="http://schemas.microsoft.com/office/drawing/2014/main" id="{DC049BB2-B608-43C4-BBDE-B382F79ABF2E}"/>
                </a:ext>
              </a:extLst>
            </p:cNvPr>
            <p:cNvSpPr txBox="1"/>
            <p:nvPr/>
          </p:nvSpPr>
          <p:spPr>
            <a:xfrm>
              <a:off x="5437706" y="5930336"/>
              <a:ext cx="579069"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Table</a:t>
              </a:r>
            </a:p>
          </p:txBody>
        </p:sp>
        <p:sp>
          <p:nvSpPr>
            <p:cNvPr id="89" name="TextBox 88">
              <a:extLst>
                <a:ext uri="{FF2B5EF4-FFF2-40B4-BE49-F238E27FC236}">
                  <a16:creationId xmlns:a16="http://schemas.microsoft.com/office/drawing/2014/main" id="{DE3054C7-0211-48C2-A51B-920889235F7C}"/>
                </a:ext>
              </a:extLst>
            </p:cNvPr>
            <p:cNvSpPr txBox="1"/>
            <p:nvPr/>
          </p:nvSpPr>
          <p:spPr>
            <a:xfrm>
              <a:off x="7047547" y="5930336"/>
              <a:ext cx="668709"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Topics</a:t>
              </a:r>
            </a:p>
          </p:txBody>
        </p:sp>
        <p:sp>
          <p:nvSpPr>
            <p:cNvPr id="90" name="TextBox 89">
              <a:extLst>
                <a:ext uri="{FF2B5EF4-FFF2-40B4-BE49-F238E27FC236}">
                  <a16:creationId xmlns:a16="http://schemas.microsoft.com/office/drawing/2014/main" id="{9CE1E06A-E9CB-4D50-96C7-33FAD2B26205}"/>
                </a:ext>
              </a:extLst>
            </p:cNvPr>
            <p:cNvSpPr txBox="1"/>
            <p:nvPr/>
          </p:nvSpPr>
          <p:spPr>
            <a:xfrm>
              <a:off x="8630659" y="5930336"/>
              <a:ext cx="794448"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Queues</a:t>
              </a:r>
            </a:p>
          </p:txBody>
        </p:sp>
        <p:pic>
          <p:nvPicPr>
            <p:cNvPr id="15" name="Picture 14" descr="A close up of a sign&#10;&#10;Description automatically generated">
              <a:extLst>
                <a:ext uri="{FF2B5EF4-FFF2-40B4-BE49-F238E27FC236}">
                  <a16:creationId xmlns:a16="http://schemas.microsoft.com/office/drawing/2014/main" id="{625D581D-DFAA-4210-92C9-8420CAE2064D}"/>
                </a:ext>
              </a:extLst>
            </p:cNvPr>
            <p:cNvPicPr>
              <a:picLocks noChangeAspect="1"/>
            </p:cNvPicPr>
            <p:nvPr/>
          </p:nvPicPr>
          <p:blipFill>
            <a:blip r:embed="rId7"/>
            <a:stretch>
              <a:fillRect/>
            </a:stretch>
          </p:blipFill>
          <p:spPr>
            <a:xfrm>
              <a:off x="6966649" y="5131066"/>
              <a:ext cx="738172" cy="780290"/>
            </a:xfrm>
            <a:prstGeom prst="rect">
              <a:avLst/>
            </a:prstGeom>
          </p:spPr>
        </p:pic>
        <p:pic>
          <p:nvPicPr>
            <p:cNvPr id="17" name="Picture 16">
              <a:extLst>
                <a:ext uri="{FF2B5EF4-FFF2-40B4-BE49-F238E27FC236}">
                  <a16:creationId xmlns:a16="http://schemas.microsoft.com/office/drawing/2014/main" id="{680F8B29-24BA-4D28-AA49-207B22497919}"/>
                </a:ext>
              </a:extLst>
            </p:cNvPr>
            <p:cNvPicPr>
              <a:picLocks noChangeAspect="1"/>
            </p:cNvPicPr>
            <p:nvPr/>
          </p:nvPicPr>
          <p:blipFill>
            <a:blip r:embed="rId8"/>
            <a:stretch>
              <a:fillRect/>
            </a:stretch>
          </p:blipFill>
          <p:spPr>
            <a:xfrm>
              <a:off x="8612631" y="5131067"/>
              <a:ext cx="738171" cy="780289"/>
            </a:xfrm>
            <a:prstGeom prst="rect">
              <a:avLst/>
            </a:prstGeom>
          </p:spPr>
        </p:pic>
        <p:pic>
          <p:nvPicPr>
            <p:cNvPr id="5" name="Picture 4" descr="A close up of a sign&#10;&#10;Description automatically generated">
              <a:extLst>
                <a:ext uri="{FF2B5EF4-FFF2-40B4-BE49-F238E27FC236}">
                  <a16:creationId xmlns:a16="http://schemas.microsoft.com/office/drawing/2014/main" id="{2EA4CD58-9161-46B4-A550-BB278328338A}"/>
                </a:ext>
              </a:extLst>
            </p:cNvPr>
            <p:cNvPicPr>
              <a:picLocks noChangeAspect="1"/>
            </p:cNvPicPr>
            <p:nvPr/>
          </p:nvPicPr>
          <p:blipFill>
            <a:blip r:embed="rId9"/>
            <a:stretch>
              <a:fillRect/>
            </a:stretch>
          </p:blipFill>
          <p:spPr>
            <a:xfrm>
              <a:off x="5686020" y="2989814"/>
              <a:ext cx="780290" cy="780290"/>
            </a:xfrm>
            <a:prstGeom prst="rect">
              <a:avLst/>
            </a:prstGeom>
          </p:spPr>
        </p:pic>
        <p:sp>
          <p:nvSpPr>
            <p:cNvPr id="74" name="TextBox 73">
              <a:extLst>
                <a:ext uri="{FF2B5EF4-FFF2-40B4-BE49-F238E27FC236}">
                  <a16:creationId xmlns:a16="http://schemas.microsoft.com/office/drawing/2014/main" id="{464CCC67-8816-4624-975B-F14383C8C725}"/>
                </a:ext>
              </a:extLst>
            </p:cNvPr>
            <p:cNvSpPr txBox="1"/>
            <p:nvPr/>
          </p:nvSpPr>
          <p:spPr>
            <a:xfrm>
              <a:off x="7600861" y="4212222"/>
              <a:ext cx="1147302"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Service Bus</a:t>
              </a:r>
            </a:p>
          </p:txBody>
        </p:sp>
        <p:pic>
          <p:nvPicPr>
            <p:cNvPr id="4" name="Graphic 3">
              <a:extLst>
                <a:ext uri="{FF2B5EF4-FFF2-40B4-BE49-F238E27FC236}">
                  <a16:creationId xmlns:a16="http://schemas.microsoft.com/office/drawing/2014/main" id="{5EEA7C90-0619-4DC3-BDC6-38C90C388CA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837754" y="3356785"/>
              <a:ext cx="770966" cy="770966"/>
            </a:xfrm>
            <a:prstGeom prst="rect">
              <a:avLst/>
            </a:prstGeom>
          </p:spPr>
        </p:pic>
        <p:pic>
          <p:nvPicPr>
            <p:cNvPr id="8" name="Picture 7">
              <a:extLst>
                <a:ext uri="{FF2B5EF4-FFF2-40B4-BE49-F238E27FC236}">
                  <a16:creationId xmlns:a16="http://schemas.microsoft.com/office/drawing/2014/main" id="{E704E555-52E7-44A3-B9D4-4D96EE272776}"/>
                </a:ext>
              </a:extLst>
            </p:cNvPr>
            <p:cNvPicPr>
              <a:picLocks noChangeAspect="1"/>
            </p:cNvPicPr>
            <p:nvPr/>
          </p:nvPicPr>
          <p:blipFill>
            <a:blip r:embed="rId12"/>
            <a:stretch>
              <a:fillRect/>
            </a:stretch>
          </p:blipFill>
          <p:spPr>
            <a:xfrm>
              <a:off x="4199289" y="3217879"/>
              <a:ext cx="788531" cy="788531"/>
            </a:xfrm>
            <a:prstGeom prst="rect">
              <a:avLst/>
            </a:prstGeom>
          </p:spPr>
        </p:pic>
        <p:pic>
          <p:nvPicPr>
            <p:cNvPr id="12" name="Graphic 11">
              <a:extLst>
                <a:ext uri="{FF2B5EF4-FFF2-40B4-BE49-F238E27FC236}">
                  <a16:creationId xmlns:a16="http://schemas.microsoft.com/office/drawing/2014/main" id="{AA9F0FA4-CE6A-453F-9501-4C914682E44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273812" y="5201422"/>
              <a:ext cx="768658" cy="768658"/>
            </a:xfrm>
            <a:prstGeom prst="rect">
              <a:avLst/>
            </a:prstGeom>
          </p:spPr>
        </p:pic>
        <p:pic>
          <p:nvPicPr>
            <p:cNvPr id="16" name="Graphic 15">
              <a:extLst>
                <a:ext uri="{FF2B5EF4-FFF2-40B4-BE49-F238E27FC236}">
                  <a16:creationId xmlns:a16="http://schemas.microsoft.com/office/drawing/2014/main" id="{D61BDF16-B035-46A3-8E82-04F4E688E73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370958" y="5219908"/>
              <a:ext cx="656992" cy="656992"/>
            </a:xfrm>
            <a:prstGeom prst="rect">
              <a:avLst/>
            </a:prstGeom>
          </p:spPr>
        </p:pic>
        <p:pic>
          <p:nvPicPr>
            <p:cNvPr id="20" name="Graphic 19">
              <a:extLst>
                <a:ext uri="{FF2B5EF4-FFF2-40B4-BE49-F238E27FC236}">
                  <a16:creationId xmlns:a16="http://schemas.microsoft.com/office/drawing/2014/main" id="{620E5287-BCF8-42C0-925F-1F956AF5F2C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258422" y="5156902"/>
              <a:ext cx="728617" cy="728617"/>
            </a:xfrm>
            <a:prstGeom prst="rect">
              <a:avLst/>
            </a:prstGeom>
          </p:spPr>
        </p:pic>
        <p:pic>
          <p:nvPicPr>
            <p:cNvPr id="24" name="Graphic 23">
              <a:extLst>
                <a:ext uri="{FF2B5EF4-FFF2-40B4-BE49-F238E27FC236}">
                  <a16:creationId xmlns:a16="http://schemas.microsoft.com/office/drawing/2014/main" id="{DE837202-FFB1-4054-98F9-CA0098A3D49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391562" y="1260024"/>
              <a:ext cx="1069375" cy="980261"/>
            </a:xfrm>
            <a:prstGeom prst="rect">
              <a:avLst/>
            </a:prstGeom>
          </p:spPr>
        </p:pic>
        <p:sp>
          <p:nvSpPr>
            <p:cNvPr id="3" name="Oval 2"/>
            <p:cNvSpPr/>
            <p:nvPr/>
          </p:nvSpPr>
          <p:spPr bwMode="auto">
            <a:xfrm>
              <a:off x="9181622" y="2553824"/>
              <a:ext cx="742510" cy="742510"/>
            </a:xfrm>
            <a:prstGeom prst="ellipse">
              <a:avLst/>
            </a:prstGeom>
            <a:noFill/>
            <a:ln w="7620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p:nvSpPr>
          <p:spPr bwMode="auto">
            <a:xfrm>
              <a:off x="9342290" y="2710975"/>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p:cNvSpPr/>
            <p:nvPr/>
          </p:nvSpPr>
          <p:spPr bwMode="auto">
            <a:xfrm>
              <a:off x="9580415" y="2710975"/>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p:cNvSpPr/>
            <p:nvPr/>
          </p:nvSpPr>
          <p:spPr bwMode="auto">
            <a:xfrm>
              <a:off x="9342290" y="2924598"/>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p:cNvSpPr/>
            <p:nvPr/>
          </p:nvSpPr>
          <p:spPr bwMode="auto">
            <a:xfrm>
              <a:off x="9580415" y="2924598"/>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44" name="Straight Connector 43">
              <a:extLst>
                <a:ext uri="{FF2B5EF4-FFF2-40B4-BE49-F238E27FC236}">
                  <a16:creationId xmlns:a16="http://schemas.microsoft.com/office/drawing/2014/main" id="{FDBC9FC8-11DD-4B57-B626-13B3442702D8}"/>
                </a:ext>
              </a:extLst>
            </p:cNvPr>
            <p:cNvCxnSpPr>
              <a:cxnSpLocks/>
            </p:cNvCxnSpPr>
            <p:nvPr/>
          </p:nvCxnSpPr>
          <p:spPr>
            <a:xfrm flipV="1">
              <a:off x="6502875" y="2938632"/>
              <a:ext cx="2569652" cy="39669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3D55E24-38E1-4B6F-9E55-05DA02E2F2D3}"/>
                </a:ext>
              </a:extLst>
            </p:cNvPr>
            <p:cNvSpPr txBox="1"/>
            <p:nvPr/>
          </p:nvSpPr>
          <p:spPr>
            <a:xfrm>
              <a:off x="8290612" y="2881692"/>
              <a:ext cx="631711"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Twilio</a:t>
              </a:r>
            </a:p>
          </p:txBody>
        </p:sp>
      </p:grpSp>
    </p:spTree>
    <p:extLst>
      <p:ext uri="{BB962C8B-B14F-4D97-AF65-F5344CB8AC3E}">
        <p14:creationId xmlns:p14="http://schemas.microsoft.com/office/powerpoint/2010/main" val="55185731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45D7-2070-4981-9EDD-24FAC0D075C4}"/>
              </a:ext>
            </a:extLst>
          </p:cNvPr>
          <p:cNvSpPr>
            <a:spLocks noGrp="1"/>
          </p:cNvSpPr>
          <p:nvPr>
            <p:ph type="title"/>
          </p:nvPr>
        </p:nvSpPr>
        <p:spPr/>
        <p:txBody>
          <a:bodyPr/>
          <a:lstStyle/>
          <a:p>
            <a:r>
              <a:rPr lang="en-US" dirty="0"/>
              <a:t>Azure Function (Java program – Function.java)</a:t>
            </a:r>
          </a:p>
        </p:txBody>
      </p:sp>
      <p:sp>
        <p:nvSpPr>
          <p:cNvPr id="3" name="Text Placeholder 2">
            <a:extLst>
              <a:ext uri="{FF2B5EF4-FFF2-40B4-BE49-F238E27FC236}">
                <a16:creationId xmlns:a16="http://schemas.microsoft.com/office/drawing/2014/main" id="{C9315EEE-4404-46F4-B517-286ABFCABE53}"/>
              </a:ext>
            </a:extLst>
          </p:cNvPr>
          <p:cNvSpPr>
            <a:spLocks noGrp="1"/>
          </p:cNvSpPr>
          <p:nvPr>
            <p:ph type="body" sz="quarter" idx="10"/>
          </p:nvPr>
        </p:nvSpPr>
        <p:spPr/>
        <p:txBody>
          <a:bodyPr/>
          <a:lstStyle/>
          <a:p>
            <a:r>
              <a:rPr lang="en-US" sz="1800" dirty="0">
                <a:solidFill>
                  <a:srgbClr val="0000FF"/>
                </a:solidFill>
              </a:rPr>
              <a:t>public</a:t>
            </a:r>
            <a:r>
              <a:rPr lang="en-US" sz="1800" dirty="0">
                <a:solidFill>
                  <a:srgbClr val="000000"/>
                </a:solidFill>
              </a:rPr>
              <a:t> </a:t>
            </a:r>
            <a:r>
              <a:rPr lang="en-US" sz="1800" dirty="0">
                <a:solidFill>
                  <a:srgbClr val="0000FF"/>
                </a:solidFill>
              </a:rPr>
              <a:t>class</a:t>
            </a:r>
            <a:r>
              <a:rPr lang="en-US" sz="1800" dirty="0">
                <a:solidFill>
                  <a:srgbClr val="000000"/>
                </a:solidFill>
              </a:rPr>
              <a:t> </a:t>
            </a:r>
            <a:r>
              <a:rPr lang="en-US" sz="1800" dirty="0">
                <a:solidFill>
                  <a:srgbClr val="267F99"/>
                </a:solidFill>
              </a:rPr>
              <a:t>Function</a:t>
            </a:r>
            <a:r>
              <a:rPr lang="en-US" sz="1800" dirty="0">
                <a:solidFill>
                  <a:srgbClr val="000000"/>
                </a:solidFill>
              </a:rPr>
              <a:t> {</a:t>
            </a:r>
          </a:p>
          <a:p>
            <a:r>
              <a:rPr lang="en-US" sz="1800" dirty="0">
                <a:solidFill>
                  <a:srgbClr val="000000"/>
                </a:solidFill>
              </a:rPr>
              <a:t>    </a:t>
            </a:r>
            <a:r>
              <a:rPr lang="en-US" sz="1800" dirty="0">
                <a:solidFill>
                  <a:srgbClr val="0000FF"/>
                </a:solidFill>
              </a:rPr>
              <a:t>public</a:t>
            </a:r>
            <a:r>
              <a:rPr lang="en-US" sz="1800" dirty="0">
                <a:solidFill>
                  <a:srgbClr val="000000"/>
                </a:solidFill>
              </a:rPr>
              <a:t> </a:t>
            </a:r>
            <a:r>
              <a:rPr lang="en-US" sz="1800" dirty="0">
                <a:solidFill>
                  <a:srgbClr val="267F99"/>
                </a:solidFill>
              </a:rPr>
              <a:t>String</a:t>
            </a:r>
            <a:r>
              <a:rPr lang="en-US" sz="1800" dirty="0">
                <a:solidFill>
                  <a:srgbClr val="000000"/>
                </a:solidFill>
              </a:rPr>
              <a:t> </a:t>
            </a:r>
            <a:r>
              <a:rPr lang="en-US" sz="1800" dirty="0">
                <a:solidFill>
                  <a:srgbClr val="795E26"/>
                </a:solidFill>
              </a:rPr>
              <a:t>echo</a:t>
            </a:r>
            <a:r>
              <a:rPr lang="en-US" sz="1800" dirty="0">
                <a:solidFill>
                  <a:srgbClr val="000000"/>
                </a:solidFill>
              </a:rPr>
              <a:t>(</a:t>
            </a:r>
          </a:p>
          <a:p>
            <a:r>
              <a:rPr lang="en-US" sz="1800" dirty="0">
                <a:solidFill>
                  <a:srgbClr val="000000"/>
                </a:solidFill>
              </a:rPr>
              <a:t>        @</a:t>
            </a:r>
            <a:r>
              <a:rPr lang="en-US" sz="1800" dirty="0" err="1">
                <a:solidFill>
                  <a:srgbClr val="267F99"/>
                </a:solidFill>
              </a:rPr>
              <a:t>HttpTrigger</a:t>
            </a:r>
            <a:r>
              <a:rPr lang="en-US" sz="1800" dirty="0">
                <a:solidFill>
                  <a:srgbClr val="000000"/>
                </a:solidFill>
              </a:rPr>
              <a:t>(</a:t>
            </a:r>
          </a:p>
          <a:p>
            <a:r>
              <a:rPr lang="en-US" sz="1800" dirty="0">
                <a:solidFill>
                  <a:srgbClr val="000000"/>
                </a:solidFill>
              </a:rPr>
              <a:t>            name = </a:t>
            </a:r>
            <a:r>
              <a:rPr lang="en-US" sz="1800" dirty="0">
                <a:solidFill>
                  <a:srgbClr val="A31515"/>
                </a:solidFill>
              </a:rPr>
              <a:t>"request"</a:t>
            </a:r>
            <a:r>
              <a:rPr lang="en-US" sz="1800" dirty="0">
                <a:solidFill>
                  <a:srgbClr val="000000"/>
                </a:solidFill>
              </a:rPr>
              <a:t>, </a:t>
            </a:r>
          </a:p>
          <a:p>
            <a:r>
              <a:rPr lang="en-US" sz="1800" dirty="0">
                <a:solidFill>
                  <a:srgbClr val="000000"/>
                </a:solidFill>
              </a:rPr>
              <a:t>                methods = {</a:t>
            </a:r>
            <a:r>
              <a:rPr lang="en-US" sz="1800" dirty="0">
                <a:solidFill>
                  <a:srgbClr val="A31515"/>
                </a:solidFill>
              </a:rPr>
              <a:t>"post"</a:t>
            </a:r>
            <a:r>
              <a:rPr lang="en-US" sz="1800" dirty="0">
                <a:solidFill>
                  <a:srgbClr val="000000"/>
                </a:solidFill>
              </a:rPr>
              <a:t>}, </a:t>
            </a:r>
          </a:p>
          <a:p>
            <a:r>
              <a:rPr lang="en-US" sz="1800" dirty="0">
                <a:solidFill>
                  <a:srgbClr val="000000"/>
                </a:solidFill>
              </a:rPr>
              <a:t>            </a:t>
            </a:r>
            <a:r>
              <a:rPr lang="en-US" sz="1800" dirty="0" err="1">
                <a:solidFill>
                  <a:srgbClr val="000000"/>
                </a:solidFill>
              </a:rPr>
              <a:t>authLevel</a:t>
            </a:r>
            <a:r>
              <a:rPr lang="en-US" sz="1800" dirty="0">
                <a:solidFill>
                  <a:srgbClr val="000000"/>
                </a:solidFill>
              </a:rPr>
              <a:t> = </a:t>
            </a:r>
            <a:r>
              <a:rPr lang="en-US" sz="1800" dirty="0" err="1">
                <a:solidFill>
                  <a:srgbClr val="001080"/>
                </a:solidFill>
              </a:rPr>
              <a:t>AuthorizationLevel</a:t>
            </a:r>
            <a:r>
              <a:rPr lang="en-US" sz="1800" dirty="0" err="1">
                <a:solidFill>
                  <a:srgbClr val="000000"/>
                </a:solidFill>
              </a:rPr>
              <a:t>.</a:t>
            </a:r>
            <a:r>
              <a:rPr lang="en-US" sz="1800" dirty="0" err="1">
                <a:solidFill>
                  <a:srgbClr val="001080"/>
                </a:solidFill>
              </a:rPr>
              <a:t>ANONYMOUS</a:t>
            </a:r>
            <a:endParaRPr lang="en-US" sz="1800" dirty="0">
              <a:solidFill>
                <a:srgbClr val="000000"/>
              </a:solidFill>
            </a:endParaRPr>
          </a:p>
          <a:p>
            <a:r>
              <a:rPr lang="en-US" sz="1800" dirty="0">
                <a:solidFill>
                  <a:srgbClr val="000000"/>
                </a:solidFill>
              </a:rPr>
              <a:t>        ) </a:t>
            </a:r>
          </a:p>
          <a:p>
            <a:r>
              <a:rPr lang="en-US" sz="1800" dirty="0">
                <a:solidFill>
                  <a:srgbClr val="000000"/>
                </a:solidFill>
              </a:rPr>
              <a:t>        </a:t>
            </a:r>
            <a:r>
              <a:rPr lang="en-US" sz="1800" dirty="0">
                <a:solidFill>
                  <a:srgbClr val="267F99"/>
                </a:solidFill>
              </a:rPr>
              <a:t>String</a:t>
            </a:r>
            <a:r>
              <a:rPr lang="en-US" sz="1800" dirty="0">
                <a:solidFill>
                  <a:srgbClr val="000000"/>
                </a:solidFill>
              </a:rPr>
              <a:t> </a:t>
            </a:r>
            <a:r>
              <a:rPr lang="en-US" sz="1800" dirty="0">
                <a:solidFill>
                  <a:srgbClr val="001080"/>
                </a:solidFill>
              </a:rPr>
              <a:t>request</a:t>
            </a:r>
            <a:r>
              <a:rPr lang="en-US" sz="1800" dirty="0">
                <a:solidFill>
                  <a:srgbClr val="000000"/>
                </a:solidFill>
              </a:rPr>
              <a:t>, </a:t>
            </a:r>
            <a:r>
              <a:rPr lang="en-US" sz="1800" dirty="0" err="1">
                <a:solidFill>
                  <a:srgbClr val="267F99"/>
                </a:solidFill>
              </a:rPr>
              <a:t>ExecutionContext</a:t>
            </a:r>
            <a:r>
              <a:rPr lang="en-US" sz="1800" dirty="0">
                <a:solidFill>
                  <a:srgbClr val="000000"/>
                </a:solidFill>
              </a:rPr>
              <a:t> </a:t>
            </a:r>
            <a:r>
              <a:rPr lang="en-US" sz="1800" dirty="0">
                <a:solidFill>
                  <a:srgbClr val="001080"/>
                </a:solidFill>
              </a:rPr>
              <a:t>context</a:t>
            </a:r>
            <a:r>
              <a:rPr lang="en-US" sz="1800" dirty="0">
                <a:solidFill>
                  <a:srgbClr val="000000"/>
                </a:solidFill>
              </a:rPr>
              <a:t>) {</a:t>
            </a:r>
          </a:p>
          <a:p>
            <a:r>
              <a:rPr lang="en-US" sz="1800" dirty="0">
                <a:solidFill>
                  <a:srgbClr val="000000"/>
                </a:solidFill>
              </a:rPr>
              <a:t>        </a:t>
            </a:r>
            <a:r>
              <a:rPr lang="en-US" sz="1800" dirty="0">
                <a:solidFill>
                  <a:srgbClr val="AF00DB"/>
                </a:solidFill>
              </a:rPr>
              <a:t>return</a:t>
            </a:r>
            <a:r>
              <a:rPr lang="en-US" sz="1800" dirty="0">
                <a:solidFill>
                  <a:srgbClr val="000000"/>
                </a:solidFill>
              </a:rPr>
              <a:t> </a:t>
            </a:r>
            <a:r>
              <a:rPr lang="en-US" sz="1800" dirty="0" err="1">
                <a:solidFill>
                  <a:srgbClr val="001080"/>
                </a:solidFill>
              </a:rPr>
              <a:t>String</a:t>
            </a:r>
            <a:r>
              <a:rPr lang="en-US" sz="1800" dirty="0" err="1">
                <a:solidFill>
                  <a:srgbClr val="000000"/>
                </a:solidFill>
              </a:rPr>
              <a:t>.</a:t>
            </a:r>
            <a:r>
              <a:rPr lang="en-US" sz="1800" dirty="0" err="1">
                <a:solidFill>
                  <a:srgbClr val="795E26"/>
                </a:solidFill>
              </a:rPr>
              <a:t>format</a:t>
            </a:r>
            <a:r>
              <a:rPr lang="en-US" sz="1800" dirty="0">
                <a:solidFill>
                  <a:srgbClr val="000000"/>
                </a:solidFill>
              </a:rPr>
              <a:t>(request);</a:t>
            </a: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40173243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45D7-2070-4981-9EDD-24FAC0D075C4}"/>
              </a:ext>
            </a:extLst>
          </p:cNvPr>
          <p:cNvSpPr>
            <a:spLocks noGrp="1"/>
          </p:cNvSpPr>
          <p:nvPr>
            <p:ph type="title"/>
          </p:nvPr>
        </p:nvSpPr>
        <p:spPr/>
        <p:txBody>
          <a:bodyPr/>
          <a:lstStyle/>
          <a:p>
            <a:r>
              <a:rPr lang="en-US" dirty="0"/>
              <a:t>Azure Function (Python script – __init__.py)</a:t>
            </a:r>
          </a:p>
        </p:txBody>
      </p:sp>
      <p:sp>
        <p:nvSpPr>
          <p:cNvPr id="3" name="Text Placeholder 2">
            <a:extLst>
              <a:ext uri="{FF2B5EF4-FFF2-40B4-BE49-F238E27FC236}">
                <a16:creationId xmlns:a16="http://schemas.microsoft.com/office/drawing/2014/main" id="{C9315EEE-4404-46F4-B517-286ABFCABE53}"/>
              </a:ext>
            </a:extLst>
          </p:cNvPr>
          <p:cNvSpPr>
            <a:spLocks noGrp="1"/>
          </p:cNvSpPr>
          <p:nvPr>
            <p:ph type="body" sz="quarter" idx="10"/>
          </p:nvPr>
        </p:nvSpPr>
        <p:spPr/>
        <p:txBody>
          <a:bodyPr/>
          <a:lstStyle/>
          <a:p>
            <a:r>
              <a:rPr lang="en-US" sz="1800" dirty="0">
                <a:solidFill>
                  <a:srgbClr val="AF00DB"/>
                </a:solidFill>
              </a:rPr>
              <a:t>import</a:t>
            </a:r>
            <a:r>
              <a:rPr lang="en-US" sz="1800" dirty="0">
                <a:solidFill>
                  <a:srgbClr val="000000"/>
                </a:solidFill>
              </a:rPr>
              <a:t> logging</a:t>
            </a:r>
          </a:p>
          <a:p>
            <a:br>
              <a:rPr lang="en-US" sz="1800" dirty="0">
                <a:solidFill>
                  <a:srgbClr val="000000"/>
                </a:solidFill>
              </a:rPr>
            </a:br>
            <a:r>
              <a:rPr lang="en-US" sz="1800" dirty="0">
                <a:solidFill>
                  <a:srgbClr val="AF00DB"/>
                </a:solidFill>
              </a:rPr>
              <a:t>import</a:t>
            </a:r>
            <a:r>
              <a:rPr lang="en-US" sz="1800" dirty="0">
                <a:solidFill>
                  <a:srgbClr val="000000"/>
                </a:solidFill>
              </a:rPr>
              <a:t> </a:t>
            </a:r>
            <a:r>
              <a:rPr lang="en-US" sz="1800" dirty="0" err="1">
                <a:solidFill>
                  <a:srgbClr val="000000"/>
                </a:solidFill>
              </a:rPr>
              <a:t>azure.functions</a:t>
            </a:r>
            <a:r>
              <a:rPr lang="en-US" sz="1800" dirty="0">
                <a:solidFill>
                  <a:srgbClr val="000000"/>
                </a:solidFill>
              </a:rPr>
              <a:t> </a:t>
            </a:r>
            <a:r>
              <a:rPr lang="en-US" sz="1800" dirty="0">
                <a:solidFill>
                  <a:srgbClr val="AF00DB"/>
                </a:solidFill>
              </a:rPr>
              <a:t>as</a:t>
            </a:r>
            <a:r>
              <a:rPr lang="en-US" sz="1800" dirty="0">
                <a:solidFill>
                  <a:srgbClr val="000000"/>
                </a:solidFill>
              </a:rPr>
              <a:t> </a:t>
            </a:r>
            <a:r>
              <a:rPr lang="en-US" sz="1800" dirty="0" err="1">
                <a:solidFill>
                  <a:srgbClr val="000000"/>
                </a:solidFill>
              </a:rPr>
              <a:t>func</a:t>
            </a:r>
            <a:endParaRPr lang="en-US" sz="1800" dirty="0">
              <a:solidFill>
                <a:srgbClr val="000000"/>
              </a:solidFill>
            </a:endParaRPr>
          </a:p>
          <a:p>
            <a:br>
              <a:rPr lang="en-US" sz="1800" dirty="0">
                <a:solidFill>
                  <a:srgbClr val="000000"/>
                </a:solidFill>
              </a:rPr>
            </a:br>
            <a:r>
              <a:rPr lang="en-US" sz="1800" dirty="0">
                <a:solidFill>
                  <a:srgbClr val="0000FF"/>
                </a:solidFill>
              </a:rPr>
              <a:t>def</a:t>
            </a:r>
            <a:r>
              <a:rPr lang="en-US" sz="1800" dirty="0">
                <a:solidFill>
                  <a:srgbClr val="000000"/>
                </a:solidFill>
              </a:rPr>
              <a:t> </a:t>
            </a:r>
            <a:r>
              <a:rPr lang="en-US" sz="1800" dirty="0">
                <a:solidFill>
                  <a:srgbClr val="795E26"/>
                </a:solidFill>
              </a:rPr>
              <a:t>main</a:t>
            </a:r>
            <a:r>
              <a:rPr lang="en-US" sz="1800" dirty="0">
                <a:solidFill>
                  <a:srgbClr val="000000"/>
                </a:solidFill>
              </a:rPr>
              <a:t>(</a:t>
            </a:r>
            <a:r>
              <a:rPr lang="en-US" sz="1800" dirty="0" err="1">
                <a:solidFill>
                  <a:srgbClr val="001080"/>
                </a:solidFill>
              </a:rPr>
              <a:t>myblob</a:t>
            </a:r>
            <a:r>
              <a:rPr lang="en-US" sz="1800" dirty="0">
                <a:solidFill>
                  <a:srgbClr val="000000"/>
                </a:solidFill>
              </a:rPr>
              <a:t>: </a:t>
            </a:r>
            <a:r>
              <a:rPr lang="en-US" sz="1800" dirty="0" err="1">
                <a:solidFill>
                  <a:srgbClr val="000000"/>
                </a:solidFill>
              </a:rPr>
              <a:t>func.InputStream</a:t>
            </a:r>
            <a:r>
              <a:rPr lang="en-US" sz="1800" dirty="0">
                <a:solidFill>
                  <a:srgbClr val="000000"/>
                </a:solidFill>
              </a:rPr>
              <a:t>):</a:t>
            </a:r>
          </a:p>
          <a:p>
            <a:r>
              <a:rPr lang="en-US" sz="1800" dirty="0">
                <a:solidFill>
                  <a:srgbClr val="000000"/>
                </a:solidFill>
              </a:rPr>
              <a:t>    logging.info(</a:t>
            </a:r>
            <a:r>
              <a:rPr lang="en-US" sz="1800" dirty="0" err="1">
                <a:solidFill>
                  <a:srgbClr val="0000FF"/>
                </a:solidFill>
              </a:rPr>
              <a:t>f</a:t>
            </a:r>
            <a:r>
              <a:rPr lang="en-US" sz="1800" dirty="0" err="1">
                <a:solidFill>
                  <a:srgbClr val="A31515"/>
                </a:solidFill>
              </a:rPr>
              <a:t>"Python</a:t>
            </a:r>
            <a:r>
              <a:rPr lang="en-US" sz="1800" dirty="0">
                <a:solidFill>
                  <a:srgbClr val="A31515"/>
                </a:solidFill>
              </a:rPr>
              <a:t> blob trigger function processed</a:t>
            </a:r>
            <a:r>
              <a:rPr lang="en-US" sz="1800" dirty="0">
                <a:solidFill>
                  <a:srgbClr val="FF0000"/>
                </a:solidFill>
              </a:rPr>
              <a:t>\n</a:t>
            </a:r>
            <a:r>
              <a:rPr lang="en-US" sz="1800" dirty="0">
                <a:solidFill>
                  <a:srgbClr val="A31515"/>
                </a:solidFill>
              </a:rPr>
              <a:t>"</a:t>
            </a:r>
            <a:endParaRPr lang="en-US" sz="1800" dirty="0">
              <a:solidFill>
                <a:srgbClr val="000000"/>
              </a:solidFill>
            </a:endParaRPr>
          </a:p>
          <a:p>
            <a:r>
              <a:rPr lang="en-US" sz="1800" dirty="0">
                <a:solidFill>
                  <a:srgbClr val="000000"/>
                </a:solidFill>
              </a:rPr>
              <a:t>        </a:t>
            </a:r>
            <a:r>
              <a:rPr lang="en-US" sz="1800" dirty="0" err="1">
                <a:solidFill>
                  <a:srgbClr val="0000FF"/>
                </a:solidFill>
              </a:rPr>
              <a:t>f</a:t>
            </a:r>
            <a:r>
              <a:rPr lang="en-US" sz="1800" dirty="0" err="1">
                <a:solidFill>
                  <a:srgbClr val="A31515"/>
                </a:solidFill>
              </a:rPr>
              <a:t>"Name</a:t>
            </a:r>
            <a:r>
              <a:rPr lang="en-US" sz="1800" dirty="0">
                <a:solidFill>
                  <a:srgbClr val="A31515"/>
                </a:solidFill>
              </a:rPr>
              <a:t>: </a:t>
            </a:r>
            <a:r>
              <a:rPr lang="en-US" sz="1800" dirty="0">
                <a:solidFill>
                  <a:srgbClr val="0000FF"/>
                </a:solidFill>
              </a:rPr>
              <a:t>{</a:t>
            </a:r>
            <a:r>
              <a:rPr lang="en-US" sz="1800" dirty="0">
                <a:solidFill>
                  <a:srgbClr val="000000"/>
                </a:solidFill>
              </a:rPr>
              <a:t>myblob.name</a:t>
            </a:r>
            <a:r>
              <a:rPr lang="en-US" sz="1800" dirty="0">
                <a:solidFill>
                  <a:srgbClr val="0000FF"/>
                </a:solidFill>
              </a:rPr>
              <a:t>}</a:t>
            </a:r>
            <a:r>
              <a:rPr lang="en-US" sz="1800" dirty="0">
                <a:solidFill>
                  <a:srgbClr val="FF0000"/>
                </a:solidFill>
              </a:rPr>
              <a:t>\n</a:t>
            </a:r>
            <a:r>
              <a:rPr lang="en-US" sz="1800" dirty="0">
                <a:solidFill>
                  <a:srgbClr val="A31515"/>
                </a:solidFill>
              </a:rPr>
              <a:t>"</a:t>
            </a:r>
            <a:endParaRPr lang="en-US" sz="1800" dirty="0">
              <a:solidFill>
                <a:srgbClr val="000000"/>
              </a:solidFill>
            </a:endParaRPr>
          </a:p>
          <a:p>
            <a:r>
              <a:rPr lang="en-US" sz="1800" dirty="0">
                <a:solidFill>
                  <a:srgbClr val="000000"/>
                </a:solidFill>
              </a:rPr>
              <a:t>        </a:t>
            </a:r>
            <a:r>
              <a:rPr lang="en-US" sz="1800" dirty="0" err="1">
                <a:solidFill>
                  <a:srgbClr val="0000FF"/>
                </a:solidFill>
              </a:rPr>
              <a:t>f</a:t>
            </a:r>
            <a:r>
              <a:rPr lang="en-US" sz="1800" dirty="0" err="1">
                <a:solidFill>
                  <a:srgbClr val="A31515"/>
                </a:solidFill>
              </a:rPr>
              <a:t>"Blob</a:t>
            </a:r>
            <a:r>
              <a:rPr lang="en-US" sz="1800" dirty="0">
                <a:solidFill>
                  <a:srgbClr val="A31515"/>
                </a:solidFill>
              </a:rPr>
              <a:t> Size: </a:t>
            </a:r>
            <a:r>
              <a:rPr lang="en-US" sz="1800" dirty="0">
                <a:solidFill>
                  <a:srgbClr val="0000FF"/>
                </a:solidFill>
              </a:rPr>
              <a:t>{</a:t>
            </a:r>
            <a:r>
              <a:rPr lang="en-US" sz="1800" dirty="0" err="1">
                <a:solidFill>
                  <a:srgbClr val="000000"/>
                </a:solidFill>
              </a:rPr>
              <a:t>myblob.length</a:t>
            </a:r>
            <a:r>
              <a:rPr lang="en-US" sz="1800" dirty="0">
                <a:solidFill>
                  <a:srgbClr val="0000FF"/>
                </a:solidFill>
              </a:rPr>
              <a:t>}</a:t>
            </a:r>
            <a:r>
              <a:rPr lang="en-US" sz="1800" dirty="0">
                <a:solidFill>
                  <a:srgbClr val="A31515"/>
                </a:solidFill>
              </a:rPr>
              <a:t> bytes"</a:t>
            </a:r>
            <a:r>
              <a:rPr lang="en-US" sz="1800" dirty="0">
                <a:solidFill>
                  <a:srgbClr val="000000"/>
                </a:solidFill>
              </a:rPr>
              <a:t>)</a:t>
            </a:r>
          </a:p>
        </p:txBody>
      </p:sp>
    </p:spTree>
    <p:extLst>
      <p:ext uri="{BB962C8B-B14F-4D97-AF65-F5344CB8AC3E}">
        <p14:creationId xmlns:p14="http://schemas.microsoft.com/office/powerpoint/2010/main" val="355484286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7A3B-8383-4D13-BD47-4C88BCCFF575}"/>
              </a:ext>
            </a:extLst>
          </p:cNvPr>
          <p:cNvSpPr>
            <a:spLocks noGrp="1"/>
          </p:cNvSpPr>
          <p:nvPr>
            <p:ph type="title"/>
          </p:nvPr>
        </p:nvSpPr>
        <p:spPr>
          <a:xfrm>
            <a:off x="588263" y="457200"/>
            <a:ext cx="11018520" cy="553998"/>
          </a:xfrm>
        </p:spPr>
        <p:txBody>
          <a:bodyPr/>
          <a:lstStyle/>
          <a:p>
            <a:r>
              <a:rPr lang="en-US" dirty="0"/>
              <a:t>Scale and hosting</a:t>
            </a:r>
          </a:p>
        </p:txBody>
      </p:sp>
      <p:sp>
        <p:nvSpPr>
          <p:cNvPr id="3" name="Text Placeholder 2">
            <a:extLst>
              <a:ext uri="{FF2B5EF4-FFF2-40B4-BE49-F238E27FC236}">
                <a16:creationId xmlns:a16="http://schemas.microsoft.com/office/drawing/2014/main" id="{7F7D111E-1FB7-40CB-94DB-7765586FF852}"/>
              </a:ext>
            </a:extLst>
          </p:cNvPr>
          <p:cNvSpPr>
            <a:spLocks noGrp="1"/>
          </p:cNvSpPr>
          <p:nvPr>
            <p:ph type="body" sz="quarter" idx="10"/>
          </p:nvPr>
        </p:nvSpPr>
        <p:spPr>
          <a:xfrm>
            <a:off x="584200" y="1435497"/>
            <a:ext cx="11018520" cy="3127010"/>
          </a:xfrm>
        </p:spPr>
        <p:txBody>
          <a:bodyPr/>
          <a:lstStyle/>
          <a:p>
            <a:r>
              <a:rPr lang="en-US" dirty="0">
                <a:solidFill>
                  <a:schemeClr val="tx1"/>
                </a:solidFill>
                <a:latin typeface="Segoe UI" panose="020B0502040204020203" pitchFamily="34" charset="0"/>
                <a:cs typeface="Segoe UI" panose="020B0502040204020203" pitchFamily="34" charset="0"/>
              </a:rPr>
              <a:t>You can choose between two types of plans</a:t>
            </a:r>
          </a:p>
          <a:p>
            <a:pPr lvl="1"/>
            <a:r>
              <a:rPr lang="en-US" dirty="0">
                <a:solidFill>
                  <a:schemeClr val="tx1"/>
                </a:solidFill>
                <a:latin typeface="Segoe UI" panose="020B0502040204020203" pitchFamily="34" charset="0"/>
                <a:cs typeface="Segoe UI" panose="020B0502040204020203" pitchFamily="34" charset="0"/>
              </a:rPr>
              <a:t>Consumption</a:t>
            </a:r>
          </a:p>
          <a:p>
            <a:pPr lvl="2"/>
            <a:r>
              <a:rPr lang="en-US" sz="1800" dirty="0">
                <a:solidFill>
                  <a:schemeClr val="tx1"/>
                </a:solidFill>
                <a:latin typeface="Segoe UI" panose="020B0502040204020203" pitchFamily="34" charset="0"/>
                <a:cs typeface="Segoe UI" panose="020B0502040204020203" pitchFamily="34" charset="0"/>
              </a:rPr>
              <a:t>Instances are dynamically instanced and you are charged based on compute time</a:t>
            </a:r>
          </a:p>
          <a:p>
            <a:pPr lvl="1"/>
            <a:r>
              <a:rPr lang="en-US" dirty="0">
                <a:solidFill>
                  <a:schemeClr val="tx1"/>
                </a:solidFill>
                <a:latin typeface="Segoe UI" panose="020B0502040204020203" pitchFamily="34" charset="0"/>
                <a:cs typeface="Segoe UI" panose="020B0502040204020203" pitchFamily="34" charset="0"/>
              </a:rPr>
              <a:t>App Service plan</a:t>
            </a:r>
          </a:p>
          <a:p>
            <a:pPr lvl="2"/>
            <a:r>
              <a:rPr lang="en-US" sz="1800" dirty="0">
                <a:solidFill>
                  <a:schemeClr val="tx1"/>
                </a:solidFill>
                <a:latin typeface="Segoe UI" panose="020B0502040204020203" pitchFamily="34" charset="0"/>
                <a:cs typeface="Segoe UI" panose="020B0502040204020203" pitchFamily="34" charset="0"/>
              </a:rPr>
              <a:t>Traditional App Services model used with Web Apps, API Apps, and Mobile Apps</a:t>
            </a:r>
          </a:p>
          <a:p>
            <a:r>
              <a:rPr lang="en-US" dirty="0">
                <a:solidFill>
                  <a:schemeClr val="tx1"/>
                </a:solidFill>
                <a:latin typeface="Segoe UI" panose="020B0502040204020203" pitchFamily="34" charset="0"/>
                <a:cs typeface="Segoe UI" panose="020B0502040204020203" pitchFamily="34" charset="0"/>
              </a:rPr>
              <a:t>The type of plan controls:</a:t>
            </a:r>
          </a:p>
          <a:p>
            <a:pPr lvl="1"/>
            <a:r>
              <a:rPr lang="en-US" dirty="0">
                <a:solidFill>
                  <a:schemeClr val="tx1"/>
                </a:solidFill>
                <a:latin typeface="Segoe UI" panose="020B0502040204020203" pitchFamily="34" charset="0"/>
                <a:cs typeface="Segoe UI" panose="020B0502040204020203" pitchFamily="34" charset="0"/>
              </a:rPr>
              <a:t>How host instances are scaled out</a:t>
            </a:r>
          </a:p>
          <a:p>
            <a:pPr lvl="1"/>
            <a:r>
              <a:rPr lang="en-US" dirty="0">
                <a:solidFill>
                  <a:schemeClr val="tx1"/>
                </a:solidFill>
                <a:latin typeface="Segoe UI" panose="020B0502040204020203" pitchFamily="34" charset="0"/>
                <a:cs typeface="Segoe UI" panose="020B0502040204020203" pitchFamily="34" charset="0"/>
              </a:rPr>
              <a:t>The resources that are available to each host</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420032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22E0A-7C8A-4D26-BDD7-FB8FF51B4306}"/>
              </a:ext>
            </a:extLst>
          </p:cNvPr>
          <p:cNvSpPr>
            <a:spLocks noGrp="1"/>
          </p:cNvSpPr>
          <p:nvPr>
            <p:ph type="title"/>
          </p:nvPr>
        </p:nvSpPr>
        <p:spPr/>
        <p:txBody>
          <a:bodyPr/>
          <a:lstStyle/>
          <a:p>
            <a:r>
              <a:rPr lang="en-US" dirty="0"/>
              <a:t>Azure Functions hosting</a:t>
            </a:r>
          </a:p>
        </p:txBody>
      </p:sp>
      <p:grpSp>
        <p:nvGrpSpPr>
          <p:cNvPr id="3" name="Group 2" descr="The diagram depicts how Azure functions can be hosted directly on a development machine or in the cloud by using the Azure Functions service.">
            <a:extLst>
              <a:ext uri="{FF2B5EF4-FFF2-40B4-BE49-F238E27FC236}">
                <a16:creationId xmlns:a16="http://schemas.microsoft.com/office/drawing/2014/main" id="{D16A2C05-74BB-4BD6-8C22-281AEF9D54F6}"/>
              </a:ext>
            </a:extLst>
          </p:cNvPr>
          <p:cNvGrpSpPr/>
          <p:nvPr/>
        </p:nvGrpSpPr>
        <p:grpSpPr>
          <a:xfrm>
            <a:off x="776583" y="1067918"/>
            <a:ext cx="10638834" cy="5194098"/>
            <a:chOff x="776583" y="1067918"/>
            <a:chExt cx="10638834" cy="5194098"/>
          </a:xfrm>
        </p:grpSpPr>
        <p:sp>
          <p:nvSpPr>
            <p:cNvPr id="101" name="Rectangle 100">
              <a:extLst>
                <a:ext uri="{FF2B5EF4-FFF2-40B4-BE49-F238E27FC236}">
                  <a16:creationId xmlns:a16="http://schemas.microsoft.com/office/drawing/2014/main" id="{16687A82-B6C1-4388-8CCF-7F1E66AE196E}"/>
                </a:ext>
              </a:extLst>
            </p:cNvPr>
            <p:cNvSpPr/>
            <p:nvPr/>
          </p:nvSpPr>
          <p:spPr>
            <a:xfrm>
              <a:off x="3109590" y="1067919"/>
              <a:ext cx="3891285" cy="25391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latin typeface="Segoe UI"/>
                  <a:ea typeface="+mn-ea"/>
                  <a:cs typeface="+mn-cs"/>
                  <a:hlinkClick r:id="rId3">
                    <a:extLst>
                      <a:ext uri="{A12FA001-AC4F-418D-AE19-62706E023703}">
                        <ahyp:hlinkClr xmlns:ahyp="http://schemas.microsoft.com/office/drawing/2018/hyperlinkcolor" val="tx"/>
                      </a:ext>
                    </a:extLst>
                  </a:hlinkClick>
                </a:rPr>
                <a:t>https://github.com/azure/azure-functions-host</a:t>
              </a:r>
              <a:r>
                <a:rPr kumimoji="0" lang="en-US" sz="1050" b="0" i="0" u="none" strike="noStrike" kern="0" cap="none" spc="0" normalizeH="0" baseline="0" noProof="0" dirty="0">
                  <a:ln>
                    <a:noFill/>
                  </a:ln>
                  <a:effectLst/>
                  <a:uLnTx/>
                  <a:uFillTx/>
                  <a:latin typeface="Segoe UI"/>
                  <a:ea typeface="+mn-ea"/>
                  <a:cs typeface="+mn-cs"/>
                </a:rPr>
                <a:t> </a:t>
              </a:r>
              <a:r>
                <a:rPr kumimoji="0" lang="en-US" sz="1000" b="0" i="0" u="none" strike="noStrike" kern="0" cap="none" spc="0" normalizeH="0" baseline="0" noProof="0" dirty="0">
                  <a:ln>
                    <a:noFill/>
                  </a:ln>
                  <a:effectLst/>
                  <a:uLnTx/>
                  <a:uFillTx/>
                  <a:latin typeface="Segoe UI"/>
                  <a:ea typeface="+mn-ea"/>
                  <a:cs typeface="+mn-cs"/>
                </a:rPr>
                <a:t>(+other repos)</a:t>
              </a:r>
            </a:p>
          </p:txBody>
        </p:sp>
        <p:pic>
          <p:nvPicPr>
            <p:cNvPr id="102" name="Graphic 101">
              <a:extLst>
                <a:ext uri="{FF2B5EF4-FFF2-40B4-BE49-F238E27FC236}">
                  <a16:creationId xmlns:a16="http://schemas.microsoft.com/office/drawing/2014/main" id="{7BDA9B0B-5310-4B2E-9CCE-6CACBCC502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50001" y="1067918"/>
              <a:ext cx="365760" cy="365760"/>
            </a:xfrm>
            <a:prstGeom prst="rect">
              <a:avLst/>
            </a:prstGeom>
          </p:spPr>
        </p:pic>
        <p:sp>
          <p:nvSpPr>
            <p:cNvPr id="7" name="Rectangle 6">
              <a:extLst>
                <a:ext uri="{FF2B5EF4-FFF2-40B4-BE49-F238E27FC236}">
                  <a16:creationId xmlns:a16="http://schemas.microsoft.com/office/drawing/2014/main" id="{DAA0DA29-1EE9-4E4B-9876-8BB249C1E3FC}"/>
                </a:ext>
              </a:extLst>
            </p:cNvPr>
            <p:cNvSpPr/>
            <p:nvPr/>
          </p:nvSpPr>
          <p:spPr bwMode="auto">
            <a:xfrm>
              <a:off x="7009292" y="316830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App Service plan</a:t>
              </a:r>
            </a:p>
          </p:txBody>
        </p:sp>
        <p:sp>
          <p:nvSpPr>
            <p:cNvPr id="8" name="Rectangle 7">
              <a:extLst>
                <a:ext uri="{FF2B5EF4-FFF2-40B4-BE49-F238E27FC236}">
                  <a16:creationId xmlns:a16="http://schemas.microsoft.com/office/drawing/2014/main" id="{9271CFB6-8E6A-4B41-8A16-A3CC71BC6B00}"/>
                </a:ext>
              </a:extLst>
            </p:cNvPr>
            <p:cNvSpPr/>
            <p:nvPr/>
          </p:nvSpPr>
          <p:spPr bwMode="auto">
            <a:xfrm>
              <a:off x="7009292" y="4249167"/>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Code or container</a:t>
              </a:r>
            </a:p>
          </p:txBody>
        </p:sp>
        <p:sp>
          <p:nvSpPr>
            <p:cNvPr id="9" name="Rectangle 8">
              <a:extLst>
                <a:ext uri="{FF2B5EF4-FFF2-40B4-BE49-F238E27FC236}">
                  <a16:creationId xmlns:a16="http://schemas.microsoft.com/office/drawing/2014/main" id="{06BAE621-4558-4AAF-B06C-37A9B7AD0B02}"/>
                </a:ext>
              </a:extLst>
            </p:cNvPr>
            <p:cNvSpPr/>
            <p:nvPr/>
          </p:nvSpPr>
          <p:spPr bwMode="auto">
            <a:xfrm>
              <a:off x="7009292" y="5247666"/>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Windows or Linux</a:t>
              </a:r>
            </a:p>
          </p:txBody>
        </p:sp>
        <p:sp>
          <p:nvSpPr>
            <p:cNvPr id="10" name="Rectangle 9">
              <a:extLst>
                <a:ext uri="{FF2B5EF4-FFF2-40B4-BE49-F238E27FC236}">
                  <a16:creationId xmlns:a16="http://schemas.microsoft.com/office/drawing/2014/main" id="{10957C17-E151-4381-8D27-B50863C59BA9}"/>
                </a:ext>
              </a:extLst>
            </p:cNvPr>
            <p:cNvSpPr/>
            <p:nvPr/>
          </p:nvSpPr>
          <p:spPr bwMode="auto">
            <a:xfrm>
              <a:off x="7009292" y="2731517"/>
              <a:ext cx="2160000" cy="432000"/>
            </a:xfrm>
            <a:prstGeom prst="rect">
              <a:avLst/>
            </a:prstGeom>
            <a:solidFill>
              <a:srgbClr val="0178D4"/>
            </a:solidFill>
            <a:ln w="12700" cap="flat" cmpd="sng" algn="ctr">
              <a:solidFill>
                <a:srgbClr val="0178D4"/>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Azure Functions service</a:t>
              </a:r>
            </a:p>
          </p:txBody>
        </p:sp>
        <p:pic>
          <p:nvPicPr>
            <p:cNvPr id="16" name="Graphic 15">
              <a:extLst>
                <a:ext uri="{FF2B5EF4-FFF2-40B4-BE49-F238E27FC236}">
                  <a16:creationId xmlns:a16="http://schemas.microsoft.com/office/drawing/2014/main" id="{0FD6223D-B27D-46CE-ACAA-CA78D82258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71233" y="3277175"/>
              <a:ext cx="670742" cy="670742"/>
            </a:xfrm>
            <a:prstGeom prst="rect">
              <a:avLst/>
            </a:prstGeom>
          </p:spPr>
        </p:pic>
        <p:grpSp>
          <p:nvGrpSpPr>
            <p:cNvPr id="6" name="Group 5">
              <a:extLst>
                <a:ext uri="{FF2B5EF4-FFF2-40B4-BE49-F238E27FC236}">
                  <a16:creationId xmlns:a16="http://schemas.microsoft.com/office/drawing/2014/main" id="{75E4EC60-AD88-409E-9F38-0E7026E3E7B5}"/>
                </a:ext>
              </a:extLst>
            </p:cNvPr>
            <p:cNvGrpSpPr/>
            <p:nvPr/>
          </p:nvGrpSpPr>
          <p:grpSpPr>
            <a:xfrm>
              <a:off x="7481002" y="5368485"/>
              <a:ext cx="1351626" cy="610187"/>
              <a:chOff x="4183524" y="5381038"/>
              <a:chExt cx="919121" cy="414934"/>
            </a:xfrm>
          </p:grpSpPr>
          <p:pic>
            <p:nvPicPr>
              <p:cNvPr id="17" name="Graphic 16">
                <a:extLst>
                  <a:ext uri="{FF2B5EF4-FFF2-40B4-BE49-F238E27FC236}">
                    <a16:creationId xmlns:a16="http://schemas.microsoft.com/office/drawing/2014/main" id="{820E2711-60CD-4B35-93AC-31F22C1608B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83524" y="5410568"/>
                <a:ext cx="355875" cy="355875"/>
              </a:xfrm>
              <a:prstGeom prst="rect">
                <a:avLst/>
              </a:prstGeom>
            </p:spPr>
          </p:pic>
          <p:pic>
            <p:nvPicPr>
              <p:cNvPr id="18" name="Graphic 17">
                <a:extLst>
                  <a:ext uri="{FF2B5EF4-FFF2-40B4-BE49-F238E27FC236}">
                    <a16:creationId xmlns:a16="http://schemas.microsoft.com/office/drawing/2014/main" id="{F666AA57-93B2-4D7F-A234-558CA65E07E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87711" y="5381038"/>
                <a:ext cx="414934" cy="414934"/>
              </a:xfrm>
              <a:prstGeom prst="rect">
                <a:avLst/>
              </a:prstGeom>
            </p:spPr>
          </p:pic>
        </p:grpSp>
        <p:sp>
          <p:nvSpPr>
            <p:cNvPr id="69" name="Rectangle 68">
              <a:extLst>
                <a:ext uri="{FF2B5EF4-FFF2-40B4-BE49-F238E27FC236}">
                  <a16:creationId xmlns:a16="http://schemas.microsoft.com/office/drawing/2014/main" id="{342269AA-098B-4B40-8016-85D9299692FF}"/>
                </a:ext>
              </a:extLst>
            </p:cNvPr>
            <p:cNvSpPr/>
            <p:nvPr/>
          </p:nvSpPr>
          <p:spPr bwMode="auto">
            <a:xfrm>
              <a:off x="2552888" y="2270942"/>
              <a:ext cx="2160000" cy="396000"/>
            </a:xfrm>
            <a:prstGeom prst="rect">
              <a:avLst/>
            </a:prstGeom>
            <a:solidFill>
              <a:srgbClr val="5B2D90"/>
            </a:solidFill>
            <a:ln w="10795" cap="flat" cmpd="sng" algn="ctr">
              <a:solidFill>
                <a:srgbClr val="5B2D9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Development</a:t>
              </a:r>
            </a:p>
          </p:txBody>
        </p:sp>
        <p:sp>
          <p:nvSpPr>
            <p:cNvPr id="70" name="Rectangle 69">
              <a:extLst>
                <a:ext uri="{FF2B5EF4-FFF2-40B4-BE49-F238E27FC236}">
                  <a16:creationId xmlns:a16="http://schemas.microsoft.com/office/drawing/2014/main" id="{54BA4336-2991-44E1-B0FE-D8A9009AF38C}"/>
                </a:ext>
              </a:extLst>
            </p:cNvPr>
            <p:cNvSpPr/>
            <p:nvPr/>
          </p:nvSpPr>
          <p:spPr bwMode="auto">
            <a:xfrm>
              <a:off x="4775329" y="2273226"/>
              <a:ext cx="6640088" cy="396000"/>
            </a:xfrm>
            <a:prstGeom prst="rect">
              <a:avLst/>
            </a:prstGeom>
            <a:solidFill>
              <a:srgbClr val="0178D4"/>
            </a:solidFill>
            <a:ln w="10795" cap="flat" cmpd="sng" algn="ctr">
              <a:solidFill>
                <a:srgbClr val="0178D4"/>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Hosting</a:t>
              </a:r>
            </a:p>
          </p:txBody>
        </p:sp>
        <p:sp>
          <p:nvSpPr>
            <p:cNvPr id="83" name="Rectangle 82">
              <a:extLst>
                <a:ext uri="{FF2B5EF4-FFF2-40B4-BE49-F238E27FC236}">
                  <a16:creationId xmlns:a16="http://schemas.microsoft.com/office/drawing/2014/main" id="{97BA5FD0-D050-4BE5-993E-1F9B33DAD82E}"/>
                </a:ext>
              </a:extLst>
            </p:cNvPr>
            <p:cNvSpPr/>
            <p:nvPr/>
          </p:nvSpPr>
          <p:spPr bwMode="auto">
            <a:xfrm>
              <a:off x="2541366" y="316830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Core Tools + favorite editor</a:t>
              </a:r>
            </a:p>
          </p:txBody>
        </p:sp>
        <p:sp>
          <p:nvSpPr>
            <p:cNvPr id="84" name="Rectangle 83">
              <a:extLst>
                <a:ext uri="{FF2B5EF4-FFF2-40B4-BE49-F238E27FC236}">
                  <a16:creationId xmlns:a16="http://schemas.microsoft.com/office/drawing/2014/main" id="{267B8C2B-1256-4EDA-8C5B-058EFC390533}"/>
                </a:ext>
              </a:extLst>
            </p:cNvPr>
            <p:cNvSpPr/>
            <p:nvPr/>
          </p:nvSpPr>
          <p:spPr bwMode="auto">
            <a:xfrm>
              <a:off x="2541366" y="4241764"/>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Code or container</a:t>
              </a:r>
            </a:p>
          </p:txBody>
        </p:sp>
        <p:sp>
          <p:nvSpPr>
            <p:cNvPr id="85" name="Rectangle 84">
              <a:extLst>
                <a:ext uri="{FF2B5EF4-FFF2-40B4-BE49-F238E27FC236}">
                  <a16:creationId xmlns:a16="http://schemas.microsoft.com/office/drawing/2014/main" id="{624DBB86-B30A-4A59-A615-C27CF5F4352C}"/>
                </a:ext>
              </a:extLst>
            </p:cNvPr>
            <p:cNvSpPr/>
            <p:nvPr/>
          </p:nvSpPr>
          <p:spPr bwMode="auto">
            <a:xfrm>
              <a:off x="2541366" y="5246657"/>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Windows, macOS, or Linux</a:t>
              </a:r>
            </a:p>
          </p:txBody>
        </p:sp>
        <p:sp>
          <p:nvSpPr>
            <p:cNvPr id="86" name="Rectangle 85">
              <a:extLst>
                <a:ext uri="{FF2B5EF4-FFF2-40B4-BE49-F238E27FC236}">
                  <a16:creationId xmlns:a16="http://schemas.microsoft.com/office/drawing/2014/main" id="{0518EFF1-3F75-4F43-86BC-714761191C9A}"/>
                </a:ext>
              </a:extLst>
            </p:cNvPr>
            <p:cNvSpPr/>
            <p:nvPr/>
          </p:nvSpPr>
          <p:spPr bwMode="auto">
            <a:xfrm>
              <a:off x="2541366" y="2731517"/>
              <a:ext cx="2160000" cy="432000"/>
            </a:xfrm>
            <a:prstGeom prst="rect">
              <a:avLst/>
            </a:prstGeom>
            <a:solidFill>
              <a:srgbClr val="5B2D90"/>
            </a:solidFill>
            <a:ln w="12700" cap="flat" cmpd="sng" algn="ctr">
              <a:solidFill>
                <a:srgbClr val="5B2D9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Local dev machine</a:t>
              </a:r>
            </a:p>
          </p:txBody>
        </p:sp>
        <p:grpSp>
          <p:nvGrpSpPr>
            <p:cNvPr id="30" name="Group 29">
              <a:extLst>
                <a:ext uri="{FF2B5EF4-FFF2-40B4-BE49-F238E27FC236}">
                  <a16:creationId xmlns:a16="http://schemas.microsoft.com/office/drawing/2014/main" id="{E838B9C1-E98C-4B8E-81BD-9DCAD83850C8}"/>
                </a:ext>
              </a:extLst>
            </p:cNvPr>
            <p:cNvGrpSpPr/>
            <p:nvPr/>
          </p:nvGrpSpPr>
          <p:grpSpPr>
            <a:xfrm>
              <a:off x="2803360" y="4318905"/>
              <a:ext cx="1636012" cy="723234"/>
              <a:chOff x="1557506" y="4464103"/>
              <a:chExt cx="980871" cy="433615"/>
            </a:xfrm>
          </p:grpSpPr>
          <p:pic>
            <p:nvPicPr>
              <p:cNvPr id="87" name="Graphic 86">
                <a:extLst>
                  <a:ext uri="{FF2B5EF4-FFF2-40B4-BE49-F238E27FC236}">
                    <a16:creationId xmlns:a16="http://schemas.microsoft.com/office/drawing/2014/main" id="{65346491-C4C9-42F3-A3D5-EEA299C19F6B}"/>
                  </a:ext>
                </a:extLst>
              </p:cNvPr>
              <p:cNvPicPr>
                <a:picLocks noChangeAspect="1"/>
              </p:cNvPicPr>
              <p:nvPr/>
            </p:nvPicPr>
            <p:blipFill rotWithShape="1">
              <a:blip r:embed="rId12">
                <a:extLst>
                  <a:ext uri="{96DAC541-7B7A-43D3-8B79-37D633B846F1}">
                    <asvg:svgBlip xmlns:asvg="http://schemas.microsoft.com/office/drawing/2016/SVG/main" r:embed="rId13"/>
                  </a:ext>
                </a:extLst>
              </a:blip>
              <a:srcRect l="27182" t="20471" r="27182" b="20471"/>
              <a:stretch/>
            </p:blipFill>
            <p:spPr>
              <a:xfrm>
                <a:off x="1557506" y="4479978"/>
                <a:ext cx="414448" cy="414448"/>
              </a:xfrm>
              <a:prstGeom prst="rect">
                <a:avLst/>
              </a:prstGeom>
            </p:spPr>
          </p:pic>
          <p:pic>
            <p:nvPicPr>
              <p:cNvPr id="88" name="Picture 87">
                <a:extLst>
                  <a:ext uri="{FF2B5EF4-FFF2-40B4-BE49-F238E27FC236}">
                    <a16:creationId xmlns:a16="http://schemas.microsoft.com/office/drawing/2014/main" id="{8205D42E-CFB5-4B31-87B4-98658F7C62A2}"/>
                  </a:ext>
                </a:extLst>
              </p:cNvPr>
              <p:cNvPicPr>
                <a:picLocks noChangeAspect="1"/>
              </p:cNvPicPr>
              <p:nvPr/>
            </p:nvPicPr>
            <p:blipFill>
              <a:blip r:embed="rId14"/>
              <a:stretch>
                <a:fillRect/>
              </a:stretch>
            </p:blipFill>
            <p:spPr>
              <a:xfrm>
                <a:off x="2034529" y="4464103"/>
                <a:ext cx="503848" cy="433615"/>
              </a:xfrm>
              <a:prstGeom prst="rect">
                <a:avLst/>
              </a:prstGeom>
            </p:spPr>
          </p:pic>
        </p:grpSp>
        <p:grpSp>
          <p:nvGrpSpPr>
            <p:cNvPr id="31" name="Group 30">
              <a:extLst>
                <a:ext uri="{FF2B5EF4-FFF2-40B4-BE49-F238E27FC236}">
                  <a16:creationId xmlns:a16="http://schemas.microsoft.com/office/drawing/2014/main" id="{80A7F983-4A83-4B77-B784-18395A36FAE0}"/>
                </a:ext>
              </a:extLst>
            </p:cNvPr>
            <p:cNvGrpSpPr/>
            <p:nvPr/>
          </p:nvGrpSpPr>
          <p:grpSpPr>
            <a:xfrm>
              <a:off x="2695702" y="5443908"/>
              <a:ext cx="1851329" cy="465034"/>
              <a:chOff x="1537933" y="5443067"/>
              <a:chExt cx="1092085" cy="274320"/>
            </a:xfrm>
          </p:grpSpPr>
          <p:pic>
            <p:nvPicPr>
              <p:cNvPr id="92" name="Graphic 91">
                <a:extLst>
                  <a:ext uri="{FF2B5EF4-FFF2-40B4-BE49-F238E27FC236}">
                    <a16:creationId xmlns:a16="http://schemas.microsoft.com/office/drawing/2014/main" id="{3F62A71A-5FEC-4B35-8B16-310EE99FC68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37933" y="5443067"/>
                <a:ext cx="274320" cy="274320"/>
              </a:xfrm>
              <a:prstGeom prst="rect">
                <a:avLst/>
              </a:prstGeom>
            </p:spPr>
          </p:pic>
          <p:pic>
            <p:nvPicPr>
              <p:cNvPr id="93" name="Graphic 92">
                <a:extLst>
                  <a:ext uri="{FF2B5EF4-FFF2-40B4-BE49-F238E27FC236}">
                    <a16:creationId xmlns:a16="http://schemas.microsoft.com/office/drawing/2014/main" id="{E3A0111E-C4F9-48EB-95F9-EDAB518EC36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910345" y="5541801"/>
                <a:ext cx="365760" cy="86319"/>
              </a:xfrm>
              <a:prstGeom prst="rect">
                <a:avLst/>
              </a:prstGeom>
            </p:spPr>
          </p:pic>
          <p:pic>
            <p:nvPicPr>
              <p:cNvPr id="94" name="Graphic 93">
                <a:extLst>
                  <a:ext uri="{FF2B5EF4-FFF2-40B4-BE49-F238E27FC236}">
                    <a16:creationId xmlns:a16="http://schemas.microsoft.com/office/drawing/2014/main" id="{DBA7F9D5-3EA1-43F2-A95F-630DEBF178B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355698" y="5443067"/>
                <a:ext cx="274320" cy="274320"/>
              </a:xfrm>
              <a:prstGeom prst="rect">
                <a:avLst/>
              </a:prstGeom>
            </p:spPr>
          </p:pic>
        </p:grpSp>
        <p:pic>
          <p:nvPicPr>
            <p:cNvPr id="90" name="Graphic 89">
              <a:extLst>
                <a:ext uri="{FF2B5EF4-FFF2-40B4-BE49-F238E27FC236}">
                  <a16:creationId xmlns:a16="http://schemas.microsoft.com/office/drawing/2014/main" id="{B0DB9F4E-934F-472F-97C4-C860506FEB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443892" y="3217360"/>
              <a:ext cx="395186" cy="395186"/>
            </a:xfrm>
            <a:prstGeom prst="rect">
              <a:avLst/>
            </a:prstGeom>
          </p:spPr>
        </p:pic>
        <p:grpSp>
          <p:nvGrpSpPr>
            <p:cNvPr id="39" name="Group 38">
              <a:extLst>
                <a:ext uri="{FF2B5EF4-FFF2-40B4-BE49-F238E27FC236}">
                  <a16:creationId xmlns:a16="http://schemas.microsoft.com/office/drawing/2014/main" id="{BCE8106D-0775-4152-94EB-F07F890A34DA}"/>
                </a:ext>
              </a:extLst>
            </p:cNvPr>
            <p:cNvGrpSpPr/>
            <p:nvPr/>
          </p:nvGrpSpPr>
          <p:grpSpPr>
            <a:xfrm>
              <a:off x="3026419" y="3674677"/>
              <a:ext cx="1189894" cy="314226"/>
              <a:chOff x="3171485" y="3636577"/>
              <a:chExt cx="1189894" cy="314226"/>
            </a:xfrm>
          </p:grpSpPr>
          <p:pic>
            <p:nvPicPr>
              <p:cNvPr id="96" name="Graphic 95">
                <a:extLst>
                  <a:ext uri="{FF2B5EF4-FFF2-40B4-BE49-F238E27FC236}">
                    <a16:creationId xmlns:a16="http://schemas.microsoft.com/office/drawing/2014/main" id="{83F72650-87D1-4452-9D5B-E64F50775987}"/>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637898" y="3665267"/>
                <a:ext cx="274320" cy="268834"/>
              </a:xfrm>
              <a:prstGeom prst="rect">
                <a:avLst/>
              </a:prstGeom>
            </p:spPr>
          </p:pic>
          <p:pic>
            <p:nvPicPr>
              <p:cNvPr id="97" name="Graphic 96">
                <a:extLst>
                  <a:ext uri="{FF2B5EF4-FFF2-40B4-BE49-F238E27FC236}">
                    <a16:creationId xmlns:a16="http://schemas.microsoft.com/office/drawing/2014/main" id="{AB40A340-C96E-48FA-81FD-5EBEC20584F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171485" y="3636577"/>
                <a:ext cx="291573" cy="297524"/>
              </a:xfrm>
              <a:prstGeom prst="rect">
                <a:avLst/>
              </a:prstGeom>
            </p:spPr>
          </p:pic>
          <p:sp>
            <p:nvSpPr>
              <p:cNvPr id="98" name="Rectangle 97">
                <a:extLst>
                  <a:ext uri="{FF2B5EF4-FFF2-40B4-BE49-F238E27FC236}">
                    <a16:creationId xmlns:a16="http://schemas.microsoft.com/office/drawing/2014/main" id="{41030EBE-D192-485B-A470-F8E0665FDB8C}"/>
                  </a:ext>
                </a:extLst>
              </p:cNvPr>
              <p:cNvSpPr/>
              <p:nvPr/>
            </p:nvSpPr>
            <p:spPr bwMode="auto">
              <a:xfrm>
                <a:off x="4087059" y="3676483"/>
                <a:ext cx="274320" cy="274320"/>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a:ea typeface="+mn-ea"/>
                    <a:cs typeface="+mn-cs"/>
                  </a:rPr>
                  <a:t>●●●</a:t>
                </a:r>
              </a:p>
            </p:txBody>
          </p:sp>
        </p:grpSp>
        <p:sp>
          <p:nvSpPr>
            <p:cNvPr id="99" name="Rectangle 98">
              <a:extLst>
                <a:ext uri="{FF2B5EF4-FFF2-40B4-BE49-F238E27FC236}">
                  <a16:creationId xmlns:a16="http://schemas.microsoft.com/office/drawing/2014/main" id="{899313ED-100B-4B12-B8EE-879187FEAC2B}"/>
                </a:ext>
              </a:extLst>
            </p:cNvPr>
            <p:cNvSpPr/>
            <p:nvPr/>
          </p:nvSpPr>
          <p:spPr bwMode="auto">
            <a:xfrm>
              <a:off x="3484206" y="3545960"/>
              <a:ext cx="274320" cy="140971"/>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latin typeface="+mj-lt"/>
                  <a:ea typeface="+mn-ea"/>
                  <a:cs typeface="+mn-cs"/>
                </a:rPr>
                <a:t>+</a:t>
              </a:r>
            </a:p>
          </p:txBody>
        </p:sp>
        <p:sp>
          <p:nvSpPr>
            <p:cNvPr id="103" name="Rectangle 102">
              <a:extLst>
                <a:ext uri="{FF2B5EF4-FFF2-40B4-BE49-F238E27FC236}">
                  <a16:creationId xmlns:a16="http://schemas.microsoft.com/office/drawing/2014/main" id="{BCA50424-AA1A-4EAB-88AC-BEAF383AE02A}"/>
                </a:ext>
              </a:extLst>
            </p:cNvPr>
            <p:cNvSpPr/>
            <p:nvPr/>
          </p:nvSpPr>
          <p:spPr bwMode="auto">
            <a:xfrm>
              <a:off x="2550252" y="1525493"/>
              <a:ext cx="1278986"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effectLst/>
                  <a:uLnTx/>
                  <a:uFillTx/>
                  <a:latin typeface="+mj-lt"/>
                  <a:ea typeface="+mn-ea"/>
                  <a:cs typeface="+mn-cs"/>
                </a:rPr>
                <a:t>Azure Functions host runtime</a:t>
              </a:r>
            </a:p>
          </p:txBody>
        </p:sp>
        <p:sp>
          <p:nvSpPr>
            <p:cNvPr id="104" name="Rectangle 103">
              <a:extLst>
                <a:ext uri="{FF2B5EF4-FFF2-40B4-BE49-F238E27FC236}">
                  <a16:creationId xmlns:a16="http://schemas.microsoft.com/office/drawing/2014/main" id="{5D353029-C25B-4F0C-B76B-320D33A34D5F}"/>
                </a:ext>
              </a:extLst>
            </p:cNvPr>
            <p:cNvSpPr/>
            <p:nvPr/>
          </p:nvSpPr>
          <p:spPr bwMode="auto">
            <a:xfrm>
              <a:off x="2552887" y="1525493"/>
              <a:ext cx="8862175" cy="456902"/>
            </a:xfrm>
            <a:prstGeom prst="rect">
              <a:avLst/>
            </a:prstGeom>
            <a:noFill/>
            <a:ln w="9525" cap="flat" cmpd="sng" algn="ctr">
              <a:solidFill>
                <a:srgbClr val="002050"/>
              </a:solidFill>
              <a:prstDash val="solid"/>
              <a:roun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05" name="Rectangle 104">
              <a:extLst>
                <a:ext uri="{FF2B5EF4-FFF2-40B4-BE49-F238E27FC236}">
                  <a16:creationId xmlns:a16="http://schemas.microsoft.com/office/drawing/2014/main" id="{BB95D9C2-DC1B-4586-BC9E-91D786918367}"/>
                </a:ext>
              </a:extLst>
            </p:cNvPr>
            <p:cNvSpPr/>
            <p:nvPr/>
          </p:nvSpPr>
          <p:spPr bwMode="auto">
            <a:xfrm>
              <a:off x="3936832" y="1525493"/>
              <a:ext cx="1278986"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effectLst/>
                  <a:uLnTx/>
                  <a:uFillTx/>
                  <a:latin typeface="+mj-lt"/>
                  <a:ea typeface="+mn-ea"/>
                  <a:cs typeface="+mn-cs"/>
                </a:rPr>
                <a:t>Azure Functions Core Tools</a:t>
              </a:r>
            </a:p>
          </p:txBody>
        </p:sp>
        <p:sp>
          <p:nvSpPr>
            <p:cNvPr id="106" name="Rectangle 105">
              <a:extLst>
                <a:ext uri="{FF2B5EF4-FFF2-40B4-BE49-F238E27FC236}">
                  <a16:creationId xmlns:a16="http://schemas.microsoft.com/office/drawing/2014/main" id="{3A3A9BF9-C539-48EF-B92B-418EB6239860}"/>
                </a:ext>
              </a:extLst>
            </p:cNvPr>
            <p:cNvSpPr/>
            <p:nvPr/>
          </p:nvSpPr>
          <p:spPr bwMode="auto">
            <a:xfrm>
              <a:off x="5323412" y="1525493"/>
              <a:ext cx="1280160"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effectLst/>
                  <a:uLnTx/>
                  <a:uFillTx/>
                  <a:latin typeface="+mj-lt"/>
                  <a:ea typeface="+mn-ea"/>
                  <a:cs typeface="+mn-cs"/>
                </a:rPr>
                <a:t>Azure Functions base Docker image</a:t>
              </a:r>
            </a:p>
          </p:txBody>
        </p:sp>
        <p:sp>
          <p:nvSpPr>
            <p:cNvPr id="107" name="Rectangle 106">
              <a:extLst>
                <a:ext uri="{FF2B5EF4-FFF2-40B4-BE49-F238E27FC236}">
                  <a16:creationId xmlns:a16="http://schemas.microsoft.com/office/drawing/2014/main" id="{052A9CDC-F03E-456A-887C-AD6997B6EE30}"/>
                </a:ext>
              </a:extLst>
            </p:cNvPr>
            <p:cNvSpPr/>
            <p:nvPr/>
          </p:nvSpPr>
          <p:spPr bwMode="auto">
            <a:xfrm>
              <a:off x="6711166" y="1525493"/>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effectLst/>
                  <a:uLnTx/>
                  <a:uFillTx/>
                  <a:latin typeface="+mj-lt"/>
                  <a:ea typeface="+mn-ea"/>
                  <a:cs typeface="+mn-cs"/>
                </a:rPr>
                <a:t>Azure Functions .NET Docker image</a:t>
              </a:r>
            </a:p>
          </p:txBody>
        </p:sp>
        <p:sp>
          <p:nvSpPr>
            <p:cNvPr id="108" name="Rectangle 107">
              <a:extLst>
                <a:ext uri="{FF2B5EF4-FFF2-40B4-BE49-F238E27FC236}">
                  <a16:creationId xmlns:a16="http://schemas.microsoft.com/office/drawing/2014/main" id="{EED91973-5F60-4AFA-B8C2-B0514DEB7C46}"/>
                </a:ext>
              </a:extLst>
            </p:cNvPr>
            <p:cNvSpPr/>
            <p:nvPr/>
          </p:nvSpPr>
          <p:spPr bwMode="auto">
            <a:xfrm>
              <a:off x="8098921" y="1525493"/>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effectLst/>
                  <a:uLnTx/>
                  <a:uFillTx/>
                  <a:latin typeface="+mj-lt"/>
                  <a:ea typeface="+mn-ea"/>
                  <a:cs typeface="+mn-cs"/>
                </a:rPr>
                <a:t>Azure Functions Node Docker image</a:t>
              </a:r>
            </a:p>
          </p:txBody>
        </p:sp>
        <p:sp>
          <p:nvSpPr>
            <p:cNvPr id="109" name="Rectangle 108">
              <a:extLst>
                <a:ext uri="{FF2B5EF4-FFF2-40B4-BE49-F238E27FC236}">
                  <a16:creationId xmlns:a16="http://schemas.microsoft.com/office/drawing/2014/main" id="{FE2C3DC6-A97F-427E-A509-451F7A6FA27D}"/>
                </a:ext>
              </a:extLst>
            </p:cNvPr>
            <p:cNvSpPr/>
            <p:nvPr/>
          </p:nvSpPr>
          <p:spPr bwMode="auto">
            <a:xfrm>
              <a:off x="9081893" y="1550684"/>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Segoe UI"/>
                  <a:ea typeface="+mn-ea"/>
                  <a:cs typeface="+mn-cs"/>
                </a:rPr>
                <a:t>●●●</a:t>
              </a:r>
              <a:endParaRPr kumimoji="0" lang="en-US" sz="1100" b="0" i="0" u="none" strike="noStrike" kern="0" cap="none" spc="0" normalizeH="0" baseline="0" noProof="0" dirty="0">
                <a:ln>
                  <a:noFill/>
                </a:ln>
                <a:solidFill>
                  <a:srgbClr val="1A1A1A"/>
                </a:solidFill>
                <a:effectLst/>
                <a:uLnTx/>
                <a:uFillTx/>
                <a:latin typeface="Segoe UI"/>
                <a:ea typeface="+mn-ea"/>
                <a:cs typeface="+mn-cs"/>
              </a:endParaRPr>
            </a:p>
          </p:txBody>
        </p:sp>
        <p:cxnSp>
          <p:nvCxnSpPr>
            <p:cNvPr id="110" name="Straight Arrow Connector 109">
              <a:extLst>
                <a:ext uri="{FF2B5EF4-FFF2-40B4-BE49-F238E27FC236}">
                  <a16:creationId xmlns:a16="http://schemas.microsoft.com/office/drawing/2014/main" id="{8302396B-EC2C-4D9D-BE94-A9546F06519D}"/>
                </a:ext>
              </a:extLst>
            </p:cNvPr>
            <p:cNvCxnSpPr>
              <a:cxnSpLocks/>
            </p:cNvCxnSpPr>
            <p:nvPr/>
          </p:nvCxnSpPr>
          <p:spPr>
            <a:xfrm>
              <a:off x="3539106" y="1979986"/>
              <a:ext cx="0" cy="277540"/>
            </a:xfrm>
            <a:prstGeom prst="straightConnector1">
              <a:avLst/>
            </a:prstGeom>
            <a:noFill/>
            <a:ln w="38100" cap="flat" cmpd="sng" algn="ctr">
              <a:solidFill>
                <a:srgbClr val="D73B02"/>
              </a:solidFill>
              <a:prstDash val="solid"/>
              <a:headEnd type="none" w="lg" len="med"/>
              <a:tailEnd type="triangle"/>
            </a:ln>
            <a:effectLst/>
          </p:spPr>
        </p:cxnSp>
        <p:cxnSp>
          <p:nvCxnSpPr>
            <p:cNvPr id="111" name="Connector: Elbow 110">
              <a:extLst>
                <a:ext uri="{FF2B5EF4-FFF2-40B4-BE49-F238E27FC236}">
                  <a16:creationId xmlns:a16="http://schemas.microsoft.com/office/drawing/2014/main" id="{F8B794D1-C84E-42E7-8BF3-1DFF20C9F520}"/>
                </a:ext>
              </a:extLst>
            </p:cNvPr>
            <p:cNvCxnSpPr>
              <a:cxnSpLocks/>
              <a:endCxn id="70" idx="0"/>
            </p:cNvCxnSpPr>
            <p:nvPr/>
          </p:nvCxnSpPr>
          <p:spPr>
            <a:xfrm>
              <a:off x="3539106" y="2046448"/>
              <a:ext cx="4556267" cy="226778"/>
            </a:xfrm>
            <a:prstGeom prst="bentConnector2">
              <a:avLst/>
            </a:prstGeom>
            <a:noFill/>
            <a:ln w="38100" cap="flat" cmpd="sng" algn="ctr">
              <a:solidFill>
                <a:srgbClr val="D73B02"/>
              </a:solidFill>
              <a:prstDash val="solid"/>
              <a:headEnd type="none" w="lg" len="med"/>
              <a:tailEnd type="triangle"/>
            </a:ln>
            <a:effectLst/>
          </p:spPr>
        </p:cxnSp>
        <p:sp>
          <p:nvSpPr>
            <p:cNvPr id="113" name="Rectangle 112">
              <a:extLst>
                <a:ext uri="{FF2B5EF4-FFF2-40B4-BE49-F238E27FC236}">
                  <a16:creationId xmlns:a16="http://schemas.microsoft.com/office/drawing/2014/main" id="{D5460EDC-7ECC-459D-8F91-AE721D1086CD}"/>
                </a:ext>
              </a:extLst>
            </p:cNvPr>
            <p:cNvSpPr/>
            <p:nvPr/>
          </p:nvSpPr>
          <p:spPr bwMode="auto">
            <a:xfrm>
              <a:off x="9243254" y="316830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Premium plan</a:t>
              </a:r>
            </a:p>
          </p:txBody>
        </p:sp>
        <p:sp>
          <p:nvSpPr>
            <p:cNvPr id="114" name="Rectangle 113">
              <a:extLst>
                <a:ext uri="{FF2B5EF4-FFF2-40B4-BE49-F238E27FC236}">
                  <a16:creationId xmlns:a16="http://schemas.microsoft.com/office/drawing/2014/main" id="{E50C705F-DC47-4541-BA29-15EC9C861304}"/>
                </a:ext>
              </a:extLst>
            </p:cNvPr>
            <p:cNvSpPr/>
            <p:nvPr/>
          </p:nvSpPr>
          <p:spPr bwMode="auto">
            <a:xfrm>
              <a:off x="9243254" y="4244366"/>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828000" rIns="0" bIns="46637" numCol="1" rtlCol="0" anchor="ctr" anchorCtr="0" compatLnSpc="1">
              <a:prstTxWarp prst="textNoShape">
                <a:avLst/>
              </a:prstTxWarp>
            </a:bodyPr>
            <a:lstStyle/>
            <a:p>
              <a:pPr lvl="0" algn="ctr" defTabSz="914400">
                <a:defRPr/>
              </a:pPr>
              <a:r>
                <a:rPr lang="en-US" sz="1200" kern="0"/>
                <a:t>Code</a:t>
              </a:r>
              <a:endParaRPr lang="en-US" sz="1200" kern="0" dirty="0"/>
            </a:p>
          </p:txBody>
        </p:sp>
        <p:sp>
          <p:nvSpPr>
            <p:cNvPr id="115" name="Rectangle 114">
              <a:extLst>
                <a:ext uri="{FF2B5EF4-FFF2-40B4-BE49-F238E27FC236}">
                  <a16:creationId xmlns:a16="http://schemas.microsoft.com/office/drawing/2014/main" id="{CD1A99A6-B8A1-4D8F-9798-085C265A8B06}"/>
                </a:ext>
              </a:extLst>
            </p:cNvPr>
            <p:cNvSpPr/>
            <p:nvPr/>
          </p:nvSpPr>
          <p:spPr bwMode="auto">
            <a:xfrm>
              <a:off x="9243254" y="5254016"/>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Windows</a:t>
              </a:r>
            </a:p>
          </p:txBody>
        </p:sp>
        <p:sp>
          <p:nvSpPr>
            <p:cNvPr id="116" name="Rectangle 115">
              <a:extLst>
                <a:ext uri="{FF2B5EF4-FFF2-40B4-BE49-F238E27FC236}">
                  <a16:creationId xmlns:a16="http://schemas.microsoft.com/office/drawing/2014/main" id="{0B47D797-0011-4FF3-B322-E2A3A2354FB7}"/>
                </a:ext>
              </a:extLst>
            </p:cNvPr>
            <p:cNvSpPr/>
            <p:nvPr/>
          </p:nvSpPr>
          <p:spPr bwMode="auto">
            <a:xfrm>
              <a:off x="9243254" y="2731517"/>
              <a:ext cx="2160000" cy="432000"/>
            </a:xfrm>
            <a:prstGeom prst="rect">
              <a:avLst/>
            </a:prstGeom>
            <a:solidFill>
              <a:srgbClr val="0178D4"/>
            </a:solidFill>
            <a:ln w="10795" cap="flat" cmpd="sng" algn="ctr">
              <a:solidFill>
                <a:srgbClr val="0178D4"/>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Azure Functions service</a:t>
              </a:r>
            </a:p>
          </p:txBody>
        </p:sp>
        <p:pic>
          <p:nvPicPr>
            <p:cNvPr id="118" name="Graphic 117">
              <a:extLst>
                <a:ext uri="{FF2B5EF4-FFF2-40B4-BE49-F238E27FC236}">
                  <a16:creationId xmlns:a16="http://schemas.microsoft.com/office/drawing/2014/main" id="{07E2A16C-078B-43C4-A380-B0199A870ECE}"/>
                </a:ext>
              </a:extLst>
            </p:cNvPr>
            <p:cNvPicPr>
              <a:picLocks noChangeAspect="1"/>
            </p:cNvPicPr>
            <p:nvPr/>
          </p:nvPicPr>
          <p:blipFill rotWithShape="1">
            <a:blip r:embed="rId12">
              <a:extLst>
                <a:ext uri="{96DAC541-7B7A-43D3-8B79-37D633B846F1}">
                  <asvg:svgBlip xmlns:asvg="http://schemas.microsoft.com/office/drawing/2016/SVG/main" r:embed="rId13"/>
                </a:ext>
              </a:extLst>
            </a:blip>
            <a:srcRect l="27182" t="20471" r="27182" b="20471"/>
            <a:stretch/>
          </p:blipFill>
          <p:spPr>
            <a:xfrm>
              <a:off x="9968955" y="4318649"/>
              <a:ext cx="708599" cy="708599"/>
            </a:xfrm>
            <a:prstGeom prst="rect">
              <a:avLst/>
            </a:prstGeom>
          </p:spPr>
        </p:pic>
        <p:pic>
          <p:nvPicPr>
            <p:cNvPr id="119" name="Graphic 118">
              <a:extLst>
                <a:ext uri="{FF2B5EF4-FFF2-40B4-BE49-F238E27FC236}">
                  <a16:creationId xmlns:a16="http://schemas.microsoft.com/office/drawing/2014/main" id="{7D799CFD-16B5-4D8B-BAD0-F7A40E7354C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64167" y="3277175"/>
              <a:ext cx="718174" cy="718174"/>
            </a:xfrm>
            <a:prstGeom prst="rect">
              <a:avLst/>
            </a:prstGeom>
          </p:spPr>
        </p:pic>
        <p:pic>
          <p:nvPicPr>
            <p:cNvPr id="121" name="Graphic 120">
              <a:extLst>
                <a:ext uri="{FF2B5EF4-FFF2-40B4-BE49-F238E27FC236}">
                  <a16:creationId xmlns:a16="http://schemas.microsoft.com/office/drawing/2014/main" id="{6CD8E7B8-2402-4EBD-AD67-23A0622E1AA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085129" y="5469951"/>
              <a:ext cx="476250" cy="476250"/>
            </a:xfrm>
            <a:prstGeom prst="rect">
              <a:avLst/>
            </a:prstGeom>
          </p:spPr>
        </p:pic>
        <p:sp>
          <p:nvSpPr>
            <p:cNvPr id="21" name="Rectangle 20">
              <a:extLst>
                <a:ext uri="{FF2B5EF4-FFF2-40B4-BE49-F238E27FC236}">
                  <a16:creationId xmlns:a16="http://schemas.microsoft.com/office/drawing/2014/main" id="{305CB6A9-15AF-48AF-B3DD-B16F3DB6B056}"/>
                </a:ext>
              </a:extLst>
            </p:cNvPr>
            <p:cNvSpPr/>
            <p:nvPr/>
          </p:nvSpPr>
          <p:spPr bwMode="auto">
            <a:xfrm>
              <a:off x="4775329" y="316830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Consumption plan</a:t>
              </a:r>
            </a:p>
          </p:txBody>
        </p:sp>
        <p:sp>
          <p:nvSpPr>
            <p:cNvPr id="22" name="Rectangle 21">
              <a:extLst>
                <a:ext uri="{FF2B5EF4-FFF2-40B4-BE49-F238E27FC236}">
                  <a16:creationId xmlns:a16="http://schemas.microsoft.com/office/drawing/2014/main" id="{24BAD881-323A-4188-A7F4-6668F5FE0B4F}"/>
                </a:ext>
              </a:extLst>
            </p:cNvPr>
            <p:cNvSpPr/>
            <p:nvPr/>
          </p:nvSpPr>
          <p:spPr bwMode="auto">
            <a:xfrm>
              <a:off x="4775329" y="4249167"/>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Code</a:t>
              </a:r>
            </a:p>
          </p:txBody>
        </p:sp>
        <p:sp>
          <p:nvSpPr>
            <p:cNvPr id="23" name="Rectangle 22">
              <a:extLst>
                <a:ext uri="{FF2B5EF4-FFF2-40B4-BE49-F238E27FC236}">
                  <a16:creationId xmlns:a16="http://schemas.microsoft.com/office/drawing/2014/main" id="{25332E8F-3025-4DED-A71E-643BA12E6BB3}"/>
                </a:ext>
              </a:extLst>
            </p:cNvPr>
            <p:cNvSpPr/>
            <p:nvPr/>
          </p:nvSpPr>
          <p:spPr bwMode="auto">
            <a:xfrm>
              <a:off x="4775329" y="5247666"/>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Windows or Linux</a:t>
              </a:r>
            </a:p>
          </p:txBody>
        </p:sp>
        <p:sp>
          <p:nvSpPr>
            <p:cNvPr id="24" name="Rectangle 23">
              <a:extLst>
                <a:ext uri="{FF2B5EF4-FFF2-40B4-BE49-F238E27FC236}">
                  <a16:creationId xmlns:a16="http://schemas.microsoft.com/office/drawing/2014/main" id="{B31EDC99-51BD-4DAF-9CE1-A69F8910CBF8}"/>
                </a:ext>
              </a:extLst>
            </p:cNvPr>
            <p:cNvSpPr/>
            <p:nvPr/>
          </p:nvSpPr>
          <p:spPr bwMode="auto">
            <a:xfrm>
              <a:off x="4775329" y="2731517"/>
              <a:ext cx="2160000" cy="432000"/>
            </a:xfrm>
            <a:prstGeom prst="rect">
              <a:avLst/>
            </a:prstGeom>
            <a:solidFill>
              <a:srgbClr val="0178D4"/>
            </a:solidFill>
            <a:ln w="12700" cap="flat" cmpd="sng" algn="ctr">
              <a:solidFill>
                <a:srgbClr val="0178D4"/>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Azure Functions service</a:t>
              </a:r>
            </a:p>
          </p:txBody>
        </p:sp>
        <p:pic>
          <p:nvPicPr>
            <p:cNvPr id="27" name="Graphic 26">
              <a:extLst>
                <a:ext uri="{FF2B5EF4-FFF2-40B4-BE49-F238E27FC236}">
                  <a16:creationId xmlns:a16="http://schemas.microsoft.com/office/drawing/2014/main" id="{B625B303-12CE-4A5A-A9CA-B547F550AE7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61252" y="3314412"/>
              <a:ext cx="563105" cy="563105"/>
            </a:xfrm>
            <a:prstGeom prst="rect">
              <a:avLst/>
            </a:prstGeom>
          </p:spPr>
        </p:pic>
        <p:pic>
          <p:nvPicPr>
            <p:cNvPr id="122" name="Graphic 121">
              <a:extLst>
                <a:ext uri="{FF2B5EF4-FFF2-40B4-BE49-F238E27FC236}">
                  <a16:creationId xmlns:a16="http://schemas.microsoft.com/office/drawing/2014/main" id="{3A82BD18-B9D2-4E4A-8200-6A21BAF354B7}"/>
                </a:ext>
              </a:extLst>
            </p:cNvPr>
            <p:cNvPicPr>
              <a:picLocks noChangeAspect="1"/>
            </p:cNvPicPr>
            <p:nvPr/>
          </p:nvPicPr>
          <p:blipFill rotWithShape="1">
            <a:blip r:embed="rId12">
              <a:extLst>
                <a:ext uri="{96DAC541-7B7A-43D3-8B79-37D633B846F1}">
                  <asvg:svgBlip xmlns:asvg="http://schemas.microsoft.com/office/drawing/2016/SVG/main" r:embed="rId13"/>
                </a:ext>
              </a:extLst>
            </a:blip>
            <a:srcRect l="27182" t="20471" r="27182" b="20471"/>
            <a:stretch/>
          </p:blipFill>
          <p:spPr>
            <a:xfrm>
              <a:off x="5501030" y="4318649"/>
              <a:ext cx="708599" cy="708599"/>
            </a:xfrm>
            <a:prstGeom prst="rect">
              <a:avLst/>
            </a:prstGeom>
          </p:spPr>
        </p:pic>
        <p:grpSp>
          <p:nvGrpSpPr>
            <p:cNvPr id="125" name="Group 124">
              <a:extLst>
                <a:ext uri="{FF2B5EF4-FFF2-40B4-BE49-F238E27FC236}">
                  <a16:creationId xmlns:a16="http://schemas.microsoft.com/office/drawing/2014/main" id="{2F3D58A5-F3F4-43AA-95A7-16833C1A123C}"/>
                </a:ext>
              </a:extLst>
            </p:cNvPr>
            <p:cNvGrpSpPr/>
            <p:nvPr/>
          </p:nvGrpSpPr>
          <p:grpSpPr>
            <a:xfrm>
              <a:off x="5244811" y="5368485"/>
              <a:ext cx="1351626" cy="610187"/>
              <a:chOff x="4183524" y="5381038"/>
              <a:chExt cx="919121" cy="414934"/>
            </a:xfrm>
          </p:grpSpPr>
          <p:pic>
            <p:nvPicPr>
              <p:cNvPr id="126" name="Graphic 125">
                <a:extLst>
                  <a:ext uri="{FF2B5EF4-FFF2-40B4-BE49-F238E27FC236}">
                    <a16:creationId xmlns:a16="http://schemas.microsoft.com/office/drawing/2014/main" id="{6C2DD6FD-68EF-47C4-8C42-87BF3413356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83524" y="5410568"/>
                <a:ext cx="355875" cy="355875"/>
              </a:xfrm>
              <a:prstGeom prst="rect">
                <a:avLst/>
              </a:prstGeom>
            </p:spPr>
          </p:pic>
          <p:pic>
            <p:nvPicPr>
              <p:cNvPr id="127" name="Graphic 126">
                <a:extLst>
                  <a:ext uri="{FF2B5EF4-FFF2-40B4-BE49-F238E27FC236}">
                    <a16:creationId xmlns:a16="http://schemas.microsoft.com/office/drawing/2014/main" id="{C63A3609-6991-4915-A0DC-AD48D457237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87711" y="5381038"/>
                <a:ext cx="414934" cy="414934"/>
              </a:xfrm>
              <a:prstGeom prst="rect">
                <a:avLst/>
              </a:prstGeom>
            </p:spPr>
          </p:pic>
        </p:grpSp>
        <p:grpSp>
          <p:nvGrpSpPr>
            <p:cNvPr id="128" name="Group 127">
              <a:extLst>
                <a:ext uri="{FF2B5EF4-FFF2-40B4-BE49-F238E27FC236}">
                  <a16:creationId xmlns:a16="http://schemas.microsoft.com/office/drawing/2014/main" id="{DE433107-994F-45EF-BEDB-4CF3DE3BB09A}"/>
                </a:ext>
              </a:extLst>
            </p:cNvPr>
            <p:cNvGrpSpPr/>
            <p:nvPr/>
          </p:nvGrpSpPr>
          <p:grpSpPr>
            <a:xfrm>
              <a:off x="7271286" y="4303678"/>
              <a:ext cx="1636012" cy="723234"/>
              <a:chOff x="1557506" y="4464103"/>
              <a:chExt cx="980871" cy="433615"/>
            </a:xfrm>
          </p:grpSpPr>
          <p:pic>
            <p:nvPicPr>
              <p:cNvPr id="129" name="Graphic 128">
                <a:extLst>
                  <a:ext uri="{FF2B5EF4-FFF2-40B4-BE49-F238E27FC236}">
                    <a16:creationId xmlns:a16="http://schemas.microsoft.com/office/drawing/2014/main" id="{96E5E96D-7D9F-46F4-8E88-8242F9FD62FB}"/>
                  </a:ext>
                </a:extLst>
              </p:cNvPr>
              <p:cNvPicPr>
                <a:picLocks noChangeAspect="1"/>
              </p:cNvPicPr>
              <p:nvPr/>
            </p:nvPicPr>
            <p:blipFill rotWithShape="1">
              <a:blip r:embed="rId12">
                <a:extLst>
                  <a:ext uri="{96DAC541-7B7A-43D3-8B79-37D633B846F1}">
                    <asvg:svgBlip xmlns:asvg="http://schemas.microsoft.com/office/drawing/2016/SVG/main" r:embed="rId13"/>
                  </a:ext>
                </a:extLst>
              </a:blip>
              <a:srcRect l="27182" t="20471" r="27182" b="20471"/>
              <a:stretch/>
            </p:blipFill>
            <p:spPr>
              <a:xfrm>
                <a:off x="1557506" y="4479978"/>
                <a:ext cx="414448" cy="414448"/>
              </a:xfrm>
              <a:prstGeom prst="rect">
                <a:avLst/>
              </a:prstGeom>
            </p:spPr>
          </p:pic>
          <p:pic>
            <p:nvPicPr>
              <p:cNvPr id="130" name="Picture 129">
                <a:extLst>
                  <a:ext uri="{FF2B5EF4-FFF2-40B4-BE49-F238E27FC236}">
                    <a16:creationId xmlns:a16="http://schemas.microsoft.com/office/drawing/2014/main" id="{C2AE5B84-3703-4F66-9356-278637997020}"/>
                  </a:ext>
                </a:extLst>
              </p:cNvPr>
              <p:cNvPicPr>
                <a:picLocks noChangeAspect="1"/>
              </p:cNvPicPr>
              <p:nvPr/>
            </p:nvPicPr>
            <p:blipFill>
              <a:blip r:embed="rId14"/>
              <a:stretch>
                <a:fillRect/>
              </a:stretch>
            </p:blipFill>
            <p:spPr>
              <a:xfrm>
                <a:off x="2034529" y="4464103"/>
                <a:ext cx="503848" cy="433615"/>
              </a:xfrm>
              <a:prstGeom prst="rect">
                <a:avLst/>
              </a:prstGeom>
            </p:spPr>
          </p:pic>
        </p:grpSp>
        <p:sp>
          <p:nvSpPr>
            <p:cNvPr id="56" name="Rectangle 55">
              <a:extLst>
                <a:ext uri="{FF2B5EF4-FFF2-40B4-BE49-F238E27FC236}">
                  <a16:creationId xmlns:a16="http://schemas.microsoft.com/office/drawing/2014/main" id="{556CA686-BA97-42CC-8906-DA085252B9EF}"/>
                </a:ext>
              </a:extLst>
            </p:cNvPr>
            <p:cNvSpPr/>
            <p:nvPr/>
          </p:nvSpPr>
          <p:spPr bwMode="auto">
            <a:xfrm>
              <a:off x="776583" y="3453487"/>
              <a:ext cx="1548000" cy="530333"/>
            </a:xfrm>
            <a:prstGeom prst="rect">
              <a:avLst/>
            </a:prstGeom>
            <a:solidFill>
              <a:srgbClr val="004B50"/>
            </a:solidFill>
            <a:ln>
              <a:solidFill>
                <a:srgbClr val="004B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t>Platform</a:t>
              </a:r>
            </a:p>
          </p:txBody>
        </p:sp>
        <p:sp>
          <p:nvSpPr>
            <p:cNvPr id="131" name="Rectangle 130">
              <a:extLst>
                <a:ext uri="{FF2B5EF4-FFF2-40B4-BE49-F238E27FC236}">
                  <a16:creationId xmlns:a16="http://schemas.microsoft.com/office/drawing/2014/main" id="{D194B1DC-DC7A-4ABA-A1B9-E8A3A125C311}"/>
                </a:ext>
              </a:extLst>
            </p:cNvPr>
            <p:cNvSpPr/>
            <p:nvPr/>
          </p:nvSpPr>
          <p:spPr bwMode="auto">
            <a:xfrm>
              <a:off x="776583" y="4406300"/>
              <a:ext cx="1548000" cy="530333"/>
            </a:xfrm>
            <a:prstGeom prst="rect">
              <a:avLst/>
            </a:prstGeom>
            <a:solidFill>
              <a:srgbClr val="01BCF3"/>
            </a:solidFill>
            <a:ln>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solidFill>
                    <a:schemeClr val="tx1"/>
                  </a:solidFill>
                </a:rPr>
                <a:t>App delivery</a:t>
              </a:r>
            </a:p>
          </p:txBody>
        </p:sp>
        <p:sp>
          <p:nvSpPr>
            <p:cNvPr id="132" name="Rectangle 131">
              <a:extLst>
                <a:ext uri="{FF2B5EF4-FFF2-40B4-BE49-F238E27FC236}">
                  <a16:creationId xmlns:a16="http://schemas.microsoft.com/office/drawing/2014/main" id="{B6B7806A-D888-4CDB-86EA-820F3A70A854}"/>
                </a:ext>
              </a:extLst>
            </p:cNvPr>
            <p:cNvSpPr/>
            <p:nvPr/>
          </p:nvSpPr>
          <p:spPr bwMode="auto">
            <a:xfrm>
              <a:off x="776583" y="5423739"/>
              <a:ext cx="1548000" cy="530333"/>
            </a:xfrm>
            <a:prstGeom prst="rect">
              <a:avLst/>
            </a:prstGeom>
            <a:solidFill>
              <a:srgbClr val="00204F"/>
            </a:solidFill>
            <a:ln>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solidFill>
                    <a:schemeClr val="bg1"/>
                  </a:solidFill>
                </a:rPr>
                <a:t>OS</a:t>
              </a:r>
            </a:p>
          </p:txBody>
        </p:sp>
        <p:pic>
          <p:nvPicPr>
            <p:cNvPr id="4" name="Graphic 3">
              <a:extLst>
                <a:ext uri="{FF2B5EF4-FFF2-40B4-BE49-F238E27FC236}">
                  <a16:creationId xmlns:a16="http://schemas.microsoft.com/office/drawing/2014/main" id="{C5BE8486-B7EC-4181-AFEB-9CD78ECAC692}"/>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168837" y="3314411"/>
              <a:ext cx="589363" cy="589363"/>
            </a:xfrm>
            <a:prstGeom prst="rect">
              <a:avLst/>
            </a:prstGeom>
          </p:spPr>
        </p:pic>
      </p:grpSp>
    </p:spTree>
    <p:extLst>
      <p:ext uri="{BB962C8B-B14F-4D97-AF65-F5344CB8AC3E}">
        <p14:creationId xmlns:p14="http://schemas.microsoft.com/office/powerpoint/2010/main" val="1544658084"/>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CABB24D3627FE47A03B75765A6D7949" ma:contentTypeVersion="9" ma:contentTypeDescription="Create a new document." ma:contentTypeScope="" ma:versionID="8fcf2d751f000a3f4d5e7726eaddf2d6">
  <xsd:schema xmlns:xsd="http://www.w3.org/2001/XMLSchema" xmlns:xs="http://www.w3.org/2001/XMLSchema" xmlns:p="http://schemas.microsoft.com/office/2006/metadata/properties" xmlns:ns2="ae051622-42b3-43c7-8e2b-0198b78654cd" xmlns:ns3="4d10aacf-6b64-4bb6-901b-8d5b76f177bc" targetNamespace="http://schemas.microsoft.com/office/2006/metadata/properties" ma:root="true" ma:fieldsID="a842c9893dd0c5dc0bf4aeada8696112" ns2:_="" ns3:_="">
    <xsd:import namespace="ae051622-42b3-43c7-8e2b-0198b78654cd"/>
    <xsd:import namespace="4d10aacf-6b64-4bb6-901b-8d5b76f177b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051622-42b3-43c7-8e2b-0198b78654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10aacf-6b64-4bb6-901b-8d5b76f177b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B347E8-F792-4FF4-AF37-A525983ED6C7}">
  <ds:schemaRefs>
    <ds:schemaRef ds:uri="http://schemas.microsoft.com/sharepoint/v3/contenttype/forms"/>
  </ds:schemaRefs>
</ds:datastoreItem>
</file>

<file path=customXml/itemProps2.xml><?xml version="1.0" encoding="utf-8"?>
<ds:datastoreItem xmlns:ds="http://schemas.openxmlformats.org/officeDocument/2006/customXml" ds:itemID="{677D7559-2E5D-4989-80FC-DE7DE658F5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051622-42b3-43c7-8e2b-0198b78654cd"/>
    <ds:schemaRef ds:uri="4d10aacf-6b64-4bb6-901b-8d5b76f177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B13DAA4-C5BE-46CA-BC11-808661E979C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5231</Words>
  <Application>Microsoft Office PowerPoint</Application>
  <PresentationFormat>Widescreen</PresentationFormat>
  <Paragraphs>699</Paragraphs>
  <Slides>44</Slides>
  <Notes>43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Calibri</vt:lpstr>
      <vt:lpstr>Consolas</vt:lpstr>
      <vt:lpstr>Segoe UI</vt:lpstr>
      <vt:lpstr>Segoe UI Light</vt:lpstr>
      <vt:lpstr>Segoe UI Semibold</vt:lpstr>
      <vt:lpstr>Segoe UI Semilight</vt:lpstr>
      <vt:lpstr>Wingdings</vt:lpstr>
      <vt:lpstr>WHITE TEMPLATE</vt:lpstr>
      <vt:lpstr>AZ-203.2 Module 04: Implement Azure Functions</vt:lpstr>
      <vt:lpstr>Topics</vt:lpstr>
      <vt:lpstr>Lesson 01: Azure Functions</vt:lpstr>
      <vt:lpstr>Azure Functions</vt:lpstr>
      <vt:lpstr>Function integrations</vt:lpstr>
      <vt:lpstr>Azure Function (Java program – Function.java)</vt:lpstr>
      <vt:lpstr>Azure Function (Python script – __init__.py)</vt:lpstr>
      <vt:lpstr>Scale and hosting</vt:lpstr>
      <vt:lpstr>Azure Functions hosting</vt:lpstr>
      <vt:lpstr>Azure Functions hosting (continued)</vt:lpstr>
      <vt:lpstr>Triggers</vt:lpstr>
      <vt:lpstr>Trigger types</vt:lpstr>
      <vt:lpstr>Input and Output Bindings</vt:lpstr>
      <vt:lpstr>Bindings</vt:lpstr>
      <vt:lpstr>Trigger and Bindings example</vt:lpstr>
      <vt:lpstr>Integrating with Azure Virtual Network</vt:lpstr>
      <vt:lpstr>Azure Virtual Network integration example</vt:lpstr>
      <vt:lpstr>Best practices</vt:lpstr>
      <vt:lpstr>Lesson 02: Develop Azure Functions by using Visual Studio</vt:lpstr>
      <vt:lpstr>Azure Functions in Visual Studio</vt:lpstr>
      <vt:lpstr>Function code</vt:lpstr>
      <vt:lpstr>Bindings</vt:lpstr>
      <vt:lpstr>Binding-based code</vt:lpstr>
      <vt:lpstr>Demo: Creating an Azure Functions project</vt:lpstr>
      <vt:lpstr>Function App settings</vt:lpstr>
      <vt:lpstr>Lesson 03: Implement Durable Functions</vt:lpstr>
      <vt:lpstr>Durable Functions</vt:lpstr>
      <vt:lpstr>Durable Function scenario - Chaining</vt:lpstr>
      <vt:lpstr>Durable Function scenario - Chaining code</vt:lpstr>
      <vt:lpstr>Durable Function scenario - Fan-out/fan-in</vt:lpstr>
      <vt:lpstr>Durable Function scenario - Fan-out/fan-in code</vt:lpstr>
      <vt:lpstr>Durable Function scenario - Async HTTP APIs</vt:lpstr>
      <vt:lpstr>Durable Function scenario - Async HTTP APIs response</vt:lpstr>
      <vt:lpstr>Durable Function scenario - Async HTTP APIs code</vt:lpstr>
      <vt:lpstr>Durable Function scenario - Monitoring</vt:lpstr>
      <vt:lpstr>Durable Function scenario - Monitoring code</vt:lpstr>
      <vt:lpstr>Durable Function scenario - Human interaction</vt:lpstr>
      <vt:lpstr>Durable Function scenario - Human interaction code</vt:lpstr>
      <vt:lpstr>Durable Function scenario - Human interaction code (continued)</vt:lpstr>
      <vt:lpstr>Demo: Create a Durable Function in C#</vt:lpstr>
      <vt:lpstr>Lab: Building a web application on Azure Platform-as-a-Service offerings</vt:lpstr>
      <vt:lpstr>Lab Login Information</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2019-10-07T23:22:14Z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0x010100DCABB24D3627FE47A03B75765A6D7949</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jeffko@microsoft.com</vt:lpwstr>
  </property>
  <property fmtid="{D5CDD505-2E9C-101B-9397-08002B2CF9AE}" pid="6" name="MSIP_Label_f42aa342-8706-4288-bd11-ebb85995028c_SetDate">
    <vt:lpwstr>2019-09-27T17:07:43.1856537Z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19bdbefb-c97b-480d-ab57-2c6da44adfd1</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