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Lst>
  <p:notesMasterIdLst>
    <p:notesMasterId r:id="rId61"/>
  </p:notesMasterIdLst>
  <p:handoutMasterIdLst>
    <p:handoutMasterId r:id="rId62"/>
  </p:handoutMasterIdLst>
  <p:sldIdLst>
    <p:sldId id="1719" r:id="rId5"/>
    <p:sldId id="1946" r:id="rId6"/>
    <p:sldId id="1888" r:id="rId7"/>
    <p:sldId id="1949" r:id="rId8"/>
    <p:sldId id="1950" r:id="rId9"/>
    <p:sldId id="1952" r:id="rId10"/>
    <p:sldId id="1953" r:id="rId11"/>
    <p:sldId id="1962" r:id="rId12"/>
    <p:sldId id="1956" r:id="rId13"/>
    <p:sldId id="1891" r:id="rId14"/>
    <p:sldId id="1951" r:id="rId15"/>
    <p:sldId id="1954" r:id="rId16"/>
    <p:sldId id="1955" r:id="rId17"/>
    <p:sldId id="1957" r:id="rId18"/>
    <p:sldId id="1958" r:id="rId19"/>
    <p:sldId id="1959" r:id="rId20"/>
    <p:sldId id="1963" r:id="rId21"/>
    <p:sldId id="1960" r:id="rId22"/>
    <p:sldId id="1967" r:id="rId23"/>
    <p:sldId id="1966" r:id="rId24"/>
    <p:sldId id="1968" r:id="rId25"/>
    <p:sldId id="1969" r:id="rId26"/>
    <p:sldId id="1892" r:id="rId27"/>
    <p:sldId id="1905" r:id="rId28"/>
    <p:sldId id="1904" r:id="rId29"/>
    <p:sldId id="1893" r:id="rId30"/>
    <p:sldId id="1894" r:id="rId31"/>
    <p:sldId id="1906" r:id="rId32"/>
    <p:sldId id="1889" r:id="rId33"/>
    <p:sldId id="1908" r:id="rId34"/>
    <p:sldId id="1896" r:id="rId35"/>
    <p:sldId id="1897" r:id="rId36"/>
    <p:sldId id="1898" r:id="rId37"/>
    <p:sldId id="1890" r:id="rId38"/>
    <p:sldId id="1909" r:id="rId39"/>
    <p:sldId id="1900" r:id="rId40"/>
    <p:sldId id="1948" r:id="rId41"/>
    <p:sldId id="1901" r:id="rId42"/>
    <p:sldId id="1902" r:id="rId43"/>
    <p:sldId id="1945" r:id="rId44"/>
    <p:sldId id="1865" r:id="rId45"/>
    <p:sldId id="1873" r:id="rId46"/>
    <p:sldId id="1874" r:id="rId47"/>
    <p:sldId id="1878" r:id="rId48"/>
    <p:sldId id="1910" r:id="rId49"/>
    <p:sldId id="1884" r:id="rId50"/>
    <p:sldId id="1903" r:id="rId51"/>
    <p:sldId id="1880" r:id="rId52"/>
    <p:sldId id="279" r:id="rId53"/>
    <p:sldId id="1872" r:id="rId54"/>
    <p:sldId id="1881" r:id="rId55"/>
    <p:sldId id="1885" r:id="rId56"/>
    <p:sldId id="1883" r:id="rId57"/>
    <p:sldId id="1887" r:id="rId58"/>
    <p:sldId id="1947" r:id="rId59"/>
    <p:sldId id="1886" r:id="rId6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373712A6-F9E5-4DDC-9A7E-B96D9B4844A4}">
          <p14:sldIdLst>
            <p14:sldId id="1719"/>
            <p14:sldId id="1946"/>
          </p14:sldIdLst>
        </p14:section>
        <p14:section name="Lesson 01: Microsoft identity platform" id="{5645204C-0BA5-41F8-927F-B6E2E0B2C011}">
          <p14:sldIdLst>
            <p14:sldId id="1888"/>
            <p14:sldId id="1949"/>
            <p14:sldId id="1950"/>
            <p14:sldId id="1952"/>
            <p14:sldId id="1953"/>
            <p14:sldId id="1962"/>
            <p14:sldId id="1956"/>
            <p14:sldId id="1891"/>
            <p14:sldId id="1951"/>
            <p14:sldId id="1954"/>
            <p14:sldId id="1955"/>
            <p14:sldId id="1957"/>
            <p14:sldId id="1958"/>
            <p14:sldId id="1959"/>
            <p14:sldId id="1963"/>
            <p14:sldId id="1960"/>
            <p14:sldId id="1967"/>
            <p14:sldId id="1966"/>
            <p14:sldId id="1968"/>
            <p14:sldId id="1969"/>
            <p14:sldId id="1892"/>
            <p14:sldId id="1905"/>
            <p14:sldId id="1904"/>
            <p14:sldId id="1893"/>
            <p14:sldId id="1894"/>
            <p14:sldId id="1906"/>
          </p14:sldIdLst>
        </p14:section>
        <p14:section name="Lesson 02: Implement OAuth 2.0 authentication" id="{FC93FFA1-29DD-44AB-9EB7-72F5D68551B8}">
          <p14:sldIdLst>
            <p14:sldId id="1889"/>
            <p14:sldId id="1908"/>
            <p14:sldId id="1896"/>
            <p14:sldId id="1897"/>
            <p14:sldId id="1898"/>
          </p14:sldIdLst>
        </p14:section>
        <p14:section name="Lesson 03: Implement managed identity" id="{56837B26-0029-463A-A083-F6B0DA6B36F6}">
          <p14:sldIdLst>
            <p14:sldId id="1890"/>
            <p14:sldId id="1909"/>
            <p14:sldId id="1900"/>
            <p14:sldId id="1948"/>
            <p14:sldId id="1901"/>
            <p14:sldId id="1902"/>
            <p14:sldId id="1945"/>
          </p14:sldIdLst>
        </p14:section>
        <p14:section name="Lesson 04: Implement certificate-based authentication" id="{298C73F0-7E36-40D7-8337-A97AC8F6498A}">
          <p14:sldIdLst>
            <p14:sldId id="1865"/>
            <p14:sldId id="1873"/>
            <p14:sldId id="1874"/>
            <p14:sldId id="1878"/>
            <p14:sldId id="1910"/>
            <p14:sldId id="1884"/>
            <p14:sldId id="1903"/>
            <p14:sldId id="1880"/>
            <p14:sldId id="279"/>
          </p14:sldIdLst>
        </p14:section>
        <p14:section name="Lesson 05: Implement Azure Multi-Factor Authentication" id="{014E2E44-9DB2-41C9-BC3C-6DFE34AC0CDA}">
          <p14:sldIdLst>
            <p14:sldId id="1872"/>
            <p14:sldId id="1881"/>
            <p14:sldId id="1885"/>
            <p14:sldId id="1883"/>
            <p14:sldId id="1887"/>
          </p14:sldIdLst>
        </p14:section>
        <p14:section name="Closing" id="{80F4AD75-A66C-4FAB-A69A-DD3DC09F19DC}">
          <p14:sldIdLst>
            <p14:sldId id="1947"/>
            <p14:sldId id="1886"/>
          </p14:sldIdLst>
        </p14:section>
      </p14:sectionLst>
    </p:ext>
    <p:ext uri="{EFAFB233-063F-42B5-8137-9DF3F51BA10A}">
      <p15:sldGuideLst xmlns:p15="http://schemas.microsoft.com/office/powerpoint/2012/main">
        <p15:guide id="1" orient="horz" pos="2183" userDrawn="1">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102"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B50"/>
    <a:srgbClr val="00204F"/>
    <a:srgbClr val="107C0F"/>
    <a:srgbClr val="5C2E91"/>
    <a:srgbClr val="00188E"/>
    <a:srgbClr val="00B294"/>
    <a:srgbClr val="A80000"/>
    <a:srgbClr val="00BCF2"/>
    <a:srgbClr val="D73B02"/>
    <a:srgbClr val="FF8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D00D96-BCD8-4CD1-AB72-89AB83ADF0A6}" v="53" dt="2019-08-05T11:13:04.5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7" autoAdjust="0"/>
    <p:restoredTop sz="67965" autoAdjust="0"/>
  </p:normalViewPr>
  <p:slideViewPr>
    <p:cSldViewPr snapToGrid="0">
      <p:cViewPr varScale="1">
        <p:scale>
          <a:sx n="58" d="100"/>
          <a:sy n="58" d="100"/>
        </p:scale>
        <p:origin x="269" y="58"/>
      </p:cViewPr>
      <p:guideLst>
        <p:guide orient="horz" pos="2183"/>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commentAuthors" Target="commentAuthors.xml"/><Relationship Id="rId68"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8/5/2019 4:00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8/5/2019 4:00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baseline="0" dirty="0"/>
              <a:t>Microsoft identity platform</a:t>
            </a:r>
          </a:p>
          <a:p>
            <a:pPr marL="171450" indent="-171450">
              <a:buFontTx/>
              <a:buChar char="-"/>
            </a:pPr>
            <a:r>
              <a:rPr lang="en-US" baseline="0" dirty="0"/>
              <a:t>Implement OAuth 2.0 authentication </a:t>
            </a:r>
          </a:p>
          <a:p>
            <a:pPr marL="171450" indent="-171450">
              <a:buFontTx/>
              <a:buChar char="-"/>
            </a:pPr>
            <a:r>
              <a:rPr lang="en-US" baseline="0" dirty="0"/>
              <a:t>Implement managed identity </a:t>
            </a:r>
          </a:p>
          <a:p>
            <a:pPr marL="171450" indent="-171450">
              <a:buFontTx/>
              <a:buChar char="-"/>
            </a:pPr>
            <a:r>
              <a:rPr lang="en-US" baseline="0" dirty="0"/>
              <a:t>Implement certificate-based authentication </a:t>
            </a:r>
          </a:p>
          <a:p>
            <a:pPr marL="171450" indent="-171450">
              <a:buFontTx/>
              <a:buChar char="-"/>
            </a:pPr>
            <a:r>
              <a:rPr lang="en-US" baseline="0" dirty="0"/>
              <a:t>Implement Azure Multi-Factor Authentication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8/5/2019 4:00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b="1"/>
              <a:t>NEW SLIDE</a:t>
            </a:r>
          </a:p>
          <a:p>
            <a:pPr algn="ctr"/>
            <a:endParaRPr lang="en-US" b="1"/>
          </a:p>
          <a:p>
            <a:r>
              <a:rPr lang="en-US" sz="882" b="0" i="0" kern="1200">
                <a:solidFill>
                  <a:schemeClr val="tx1"/>
                </a:solidFill>
                <a:effectLst/>
                <a:latin typeface="Segoe UI Light" pitchFamily="34" charset="0"/>
                <a:ea typeface="+mn-ea"/>
                <a:cs typeface="+mn-cs"/>
              </a:rPr>
              <a:t>Microsoft </a:t>
            </a:r>
            <a:r>
              <a:rPr lang="en-US" sz="882" b="0" i="0" kern="1200" dirty="0">
                <a:solidFill>
                  <a:schemeClr val="tx1"/>
                </a:solidFill>
                <a:effectLst/>
                <a:latin typeface="Segoe UI Light" pitchFamily="34" charset="0"/>
                <a:ea typeface="+mn-ea"/>
                <a:cs typeface="+mn-cs"/>
              </a:rPr>
              <a:t>identity platform is an evolution of the Azure AD developer platform. It allows developers to build applications that log in users, get tokens to call APIs such as Microsoft Graph or APIs that developers have built.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It consists of an authentication service, open-source libraries, application registration, and configuration (through a developer portal and application API), full developer documentation, </a:t>
            </a:r>
            <a:r>
              <a:rPr lang="en-US" sz="882" b="0" i="0" kern="1200" dirty="0" err="1">
                <a:solidFill>
                  <a:schemeClr val="tx1"/>
                </a:solidFill>
                <a:effectLst/>
                <a:latin typeface="Segoe UI Light" pitchFamily="34" charset="0"/>
                <a:ea typeface="+mn-ea"/>
                <a:cs typeface="+mn-cs"/>
              </a:rPr>
              <a:t>quickstart</a:t>
            </a:r>
            <a:r>
              <a:rPr lang="en-US" sz="882" b="0" i="0" kern="1200" dirty="0">
                <a:solidFill>
                  <a:schemeClr val="tx1"/>
                </a:solidFill>
                <a:effectLst/>
                <a:latin typeface="Segoe UI Light" pitchFamily="34" charset="0"/>
                <a:ea typeface="+mn-ea"/>
                <a:cs typeface="+mn-cs"/>
              </a:rPr>
              <a:t> samples, code samples, tutorials, how-to guides, and other developer content. The Microsoft identity platform supports industry standard protocols such as Open Authorization (</a:t>
            </a:r>
            <a:r>
              <a:rPr lang="en-US" sz="882" b="0" i="0" kern="1200" dirty="0" err="1">
                <a:solidFill>
                  <a:schemeClr val="tx1"/>
                </a:solidFill>
                <a:effectLst/>
                <a:latin typeface="Segoe UI Light" pitchFamily="34" charset="0"/>
                <a:ea typeface="+mn-ea"/>
                <a:cs typeface="+mn-cs"/>
              </a:rPr>
              <a:t>Oauth</a:t>
            </a:r>
            <a:r>
              <a:rPr lang="en-US" sz="882" b="0" i="0" kern="1200" dirty="0">
                <a:solidFill>
                  <a:schemeClr val="tx1"/>
                </a:solidFill>
                <a:effectLst/>
                <a:latin typeface="Segoe UI Light" pitchFamily="34" charset="0"/>
                <a:ea typeface="+mn-ea"/>
                <a:cs typeface="+mn-cs"/>
              </a:rPr>
              <a:t>) 2.0 and OpenID Connect.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180171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With Microsoft identity platform (v2.0), you can expand your reach to these kinds of users: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Work and school accounts (Azure AD provisioned accounts)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Personal accounts (such as Outlook.com or Hotmail.com)</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Your customers who bring their own email or social identity (such as LinkedIn, Facebook, Google) via the Azure AD B2C offering</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With the unified Microsoft identity platform, you can write code once and authenticate any Microsoft identity into your application. For several platforms, there’s a fully supported open-source library called Microsoft Authentication Library (MSAL). You can use the Azure portal to register and configure your application, and use the Microsoft Graph API for programmatic application configuration.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027884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Authentication Library (MSAL) enables developers to acquire tokens from the Microsoft identity platform endpoint to access secured Web APIs. These Web APIs can be Microsoft Graph, other Microsoft APIS, third-party web APIs, or your own web API. MSAL is available for Microsoft .NET, JavaScript, Android, and iOS, which support many different application architectures and platforms.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627027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MSAL (</a:t>
            </a:r>
            <a:r>
              <a:rPr lang="en-US" dirty="0" err="1"/>
              <a:t>Microsoft.Identity.Client</a:t>
            </a:r>
            <a:r>
              <a:rPr lang="en-US" dirty="0"/>
              <a:t>) is the library that you can use to sign in users and request tokens that you can use to access APIs that are protected by the Microsoft identity platform. Creating a client application instance initializes MSAL and sets an authentication context for further requests.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500968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latin typeface="Segoe UI Light" pitchFamily="34" charset="0"/>
                <a:ea typeface="+mn-ea"/>
                <a:cs typeface="+mn-cs"/>
              </a:rPr>
              <a:t>To call protected web APIs, you need an access token for your app</a:t>
            </a:r>
            <a:r>
              <a:rPr lang="en-US" sz="882" b="0" i="0" kern="1200" dirty="0">
                <a:solidFill>
                  <a:schemeClr val="tx1"/>
                </a:solidFill>
                <a:effectLst/>
                <a:latin typeface="Segoe UI Light" pitchFamily="34" charset="0"/>
                <a:ea typeface="+mn-ea"/>
                <a:cs typeface="+mn-cs"/>
              </a:rPr>
              <a:t>. When you request a token, you need to define a scope. The scope determines what data your app can access. MSAL supports the ability to interactively prompt the user for their credentials to sign in and obtain a token by using those credentials.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603631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If the user has signed-in in the past, you can acquire the token silently. </a:t>
            </a:r>
            <a:r>
              <a:rPr lang="en-US" sz="882" b="0" i="0" kern="1200" dirty="0">
                <a:solidFill>
                  <a:schemeClr val="tx1"/>
                </a:solidFill>
                <a:effectLst/>
                <a:latin typeface="Segoe UI Light" pitchFamily="34" charset="0"/>
                <a:ea typeface="+mn-ea"/>
                <a:cs typeface="+mn-cs"/>
              </a:rPr>
              <a:t>The ideal pattern is to perform a silent request and fall back to an interactive request. After your app has signed in a user and received tokens, MSAL exposes several pieces of information about the user, the user's environment, and the tokens issued. The </a:t>
            </a:r>
            <a:r>
              <a:rPr lang="en-US" sz="882" b="1" i="0" kern="1200" dirty="0" err="1">
                <a:solidFill>
                  <a:schemeClr val="tx1"/>
                </a:solidFill>
                <a:effectLst/>
                <a:latin typeface="Segoe UI Light" pitchFamily="34" charset="0"/>
                <a:ea typeface="+mn-ea"/>
                <a:cs typeface="+mn-cs"/>
              </a:rPr>
              <a:t>AccessToken</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property contains a token that is used to call protected web APIs in an HTTP Bearer request.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503016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After you have the access token, you can then call a web API. Your app will use the token as part of an HTTP Bearer authorization header to construct an HTTP request and then execute the request. In this example, we are getting the user's profile by using the </a:t>
            </a:r>
            <a:r>
              <a:rPr lang="en-US" sz="900" b="1" dirty="0">
                <a:solidFill>
                  <a:srgbClr val="A31515"/>
                </a:solidFill>
              </a:rPr>
              <a:t>https://graph.microsoft.com/v1.0/me </a:t>
            </a:r>
            <a:r>
              <a:rPr lang="en-US" sz="900" dirty="0">
                <a:solidFill>
                  <a:srgbClr val="A31515"/>
                </a:solidFill>
              </a:rPr>
              <a:t>API endpoint.</a:t>
            </a:r>
            <a:br>
              <a:rPr lang="en-US" dirty="0"/>
            </a:br>
            <a:endParaRPr lang="en-US" sz="882" b="0" i="0" kern="1200" dirty="0">
              <a:solidFill>
                <a:schemeClr val="tx1"/>
              </a:solidFill>
              <a:effectLst/>
              <a:latin typeface="Segoe UI Light" pitchFamily="34" charset="0"/>
              <a:ea typeface="+mn-ea"/>
              <a:cs typeface="+mn-cs"/>
            </a:endParaRPr>
          </a:p>
          <a:p>
            <a:endParaRPr lang="en-US" b="1"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405885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Graph </a:t>
            </a:r>
            <a:r>
              <a:rPr lang="en-US" dirty="0"/>
              <a:t>software development kits (</a:t>
            </a:r>
            <a:r>
              <a:rPr lang="en-US" sz="882" b="0" i="0" kern="1200" dirty="0">
                <a:solidFill>
                  <a:schemeClr val="tx1"/>
                </a:solidFill>
                <a:effectLst/>
                <a:latin typeface="Segoe UI Light" pitchFamily="34" charset="0"/>
                <a:ea typeface="+mn-ea"/>
                <a:cs typeface="+mn-cs"/>
              </a:rPr>
              <a:t>SDKs) are designed to simplify building high-quality, efficient, and resilient applications that access Microsoft Graph. SDKs include two components: a service library and a core library.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service library contains models and request builders that are generated from Microsoft Graph metadata to provide a rich, strongly typed, and discoverable experience when working with the many datasets available in Microsoft Graph.</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core library provide a set of features that enhance working with all the Microsoft Graph services. The features include embedded support for retry handling, secure redirects, transparent authentication, and payload compression, which improve the quality of your application's interactions with Microsoft Graph. These features do not add complexity but gives you complete in control. The core library also provides support for common tasks such as paging through collections and creating batch requests.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794580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authentication provider classes are special helper classes that implement most of the logic that is usually implemented manually by using MSAL. To use the Microsoft Graph SDK, you will need to create an authentication provider instance to use as a parameter for the </a:t>
            </a:r>
            <a:r>
              <a:rPr lang="en-US" b="1" dirty="0" err="1"/>
              <a:t>GraphClient</a:t>
            </a:r>
            <a:r>
              <a:rPr lang="en-US" b="0" dirty="0"/>
              <a:t> class. In this example, you can use the same application builder classes from MSAL to specify the properties for the Microsoft Graph SDK.</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84322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Authentication providers implement the code required to acquire a token using MSAL; handle a number of potential errors for cases like incremental consent, expired passwords, and conditional access; and then set the HTTP request authorization header. The table describes the set of providers available in the library.</a:t>
            </a:r>
          </a:p>
          <a:p>
            <a:endParaRPr lang="en-US" b="1" dirty="0"/>
          </a:p>
          <a:p>
            <a:pPr rtl="0" eaLnBrk="1" fontAlgn="t" latinLnBrk="0" hangingPunct="1"/>
            <a:r>
              <a:rPr lang="en-US" sz="882" b="0" i="0" u="none" strike="noStrike" kern="1200" dirty="0">
                <a:solidFill>
                  <a:schemeClr val="tx1"/>
                </a:solidFill>
                <a:effectLst/>
                <a:latin typeface="Segoe UI Light" pitchFamily="34" charset="0"/>
                <a:ea typeface="+mn-ea"/>
                <a:cs typeface="+mn-cs"/>
              </a:rPr>
              <a:t>Authorization code. The authorization code flow enables native and web apps to securely obtain tokens in the name of the user.</a:t>
            </a:r>
          </a:p>
          <a:p>
            <a:pPr rtl="0" eaLnBrk="1" fontAlgn="t" latinLnBrk="0" hangingPunct="1"/>
            <a:r>
              <a:rPr lang="en-US" sz="882" b="0" i="0" u="none" strike="noStrike" kern="1200" dirty="0">
                <a:solidFill>
                  <a:schemeClr val="tx1"/>
                </a:solidFill>
                <a:effectLst/>
                <a:latin typeface="Segoe UI Light" pitchFamily="34" charset="0"/>
                <a:ea typeface="+mn-ea"/>
                <a:cs typeface="+mn-cs"/>
              </a:rPr>
              <a:t>Client credentials. The client credential flow enables service applications to run without user interaction. </a:t>
            </a:r>
          </a:p>
          <a:p>
            <a:pPr marL="0" marR="0" lvl="0" indent="0" algn="l" defTabSz="914367" rtl="0" eaLnBrk="1" fontAlgn="t" latinLnBrk="0" hangingPunct="1">
              <a:lnSpc>
                <a:spcPct val="90000"/>
              </a:lnSpc>
              <a:spcBef>
                <a:spcPts val="0"/>
              </a:spcBef>
              <a:spcAft>
                <a:spcPts val="333"/>
              </a:spcAft>
              <a:buClrTx/>
              <a:buSzTx/>
              <a:buFontTx/>
              <a:buNone/>
              <a:tabLst/>
              <a:defRPr/>
            </a:pPr>
            <a:r>
              <a:rPr lang="en-US" sz="900" b="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On-behalf-of. </a:t>
            </a:r>
            <a:r>
              <a:rPr lang="en-US" sz="882" b="0" i="0" u="none" strike="noStrike" kern="1200" dirty="0">
                <a:solidFill>
                  <a:schemeClr val="tx1"/>
                </a:solidFill>
                <a:effectLst/>
                <a:latin typeface="Segoe UI Light" pitchFamily="34" charset="0"/>
                <a:ea typeface="+mn-ea"/>
                <a:cs typeface="+mn-cs"/>
              </a:rPr>
              <a:t>The on-behalf-of flow is applicable when your application calls a service/web API which in turns calls Microsoft Graph. </a:t>
            </a:r>
          </a:p>
          <a:p>
            <a:r>
              <a:rPr lang="en-US" sz="882" b="0" i="0" kern="1200" dirty="0">
                <a:solidFill>
                  <a:schemeClr val="tx1"/>
                </a:solidFill>
                <a:effectLst/>
                <a:latin typeface="Segoe UI Light" pitchFamily="34" charset="0"/>
                <a:ea typeface="+mn-ea"/>
                <a:cs typeface="+mn-cs"/>
              </a:rPr>
              <a:t>Implicit provider. The implicit grant flow is used in browser-based applications.</a:t>
            </a:r>
          </a:p>
          <a:p>
            <a:r>
              <a:rPr lang="en-US" sz="882" b="0" i="0" kern="1200" dirty="0">
                <a:solidFill>
                  <a:schemeClr val="tx1"/>
                </a:solidFill>
                <a:effectLst/>
                <a:latin typeface="Segoe UI Light" pitchFamily="34" charset="0"/>
                <a:ea typeface="+mn-ea"/>
                <a:cs typeface="+mn-cs"/>
              </a:rPr>
              <a:t>Device code provider. The device code flow allows users sign in to a device by using another device that has a browser.</a:t>
            </a:r>
          </a:p>
          <a:p>
            <a:r>
              <a:rPr lang="en-US" sz="882" b="0" i="0" kern="1200" dirty="0">
                <a:solidFill>
                  <a:schemeClr val="tx1"/>
                </a:solidFill>
                <a:effectLst/>
                <a:latin typeface="Segoe UI Light" pitchFamily="34" charset="0"/>
                <a:ea typeface="+mn-ea"/>
                <a:cs typeface="+mn-cs"/>
              </a:rPr>
              <a:t>Integrated Windows provider. The integrated Windows flow provides a way for Windows computers to silently acquire an access token when they are domain joined.</a:t>
            </a:r>
          </a:p>
          <a:p>
            <a:r>
              <a:rPr lang="en-US" sz="882" b="0" i="0" kern="1200" dirty="0">
                <a:solidFill>
                  <a:schemeClr val="tx1"/>
                </a:solidFill>
                <a:effectLst/>
                <a:latin typeface="Segoe UI Light" pitchFamily="34" charset="0"/>
                <a:ea typeface="+mn-ea"/>
                <a:cs typeface="+mn-cs"/>
              </a:rPr>
              <a:t>Interactive provider. The interactive flow is used by mobile applications (Xamarin and UWP) and desktops applications to call Microsoft Graph in the name of a user.</a:t>
            </a:r>
          </a:p>
          <a:p>
            <a:r>
              <a:rPr lang="en-US" sz="882" b="0" i="0" kern="1200" dirty="0">
                <a:solidFill>
                  <a:schemeClr val="tx1"/>
                </a:solidFill>
                <a:effectLst/>
                <a:latin typeface="Segoe UI Light" pitchFamily="34" charset="0"/>
                <a:ea typeface="+mn-ea"/>
                <a:cs typeface="+mn-cs"/>
              </a:rPr>
              <a:t>Username/password provider. The username/password provider allows an application to sign in a user by using their username and password. Use this flow only when you cannot use any of the other OAuth flows.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424163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The device code flow allows users to sign in to a device by using another device. With this provider, you only need to provide a client id and authority. In this context, the authority specifies the types of accounts that you can allow to make requests by using this token. In this example, we are allowing requests to any Azure AD organization on the Azure public cloud.</a:t>
            </a:r>
            <a:endParaRPr lang="en-US"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749142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integrated Windows flow allows Windows computers to silently acquire an access token when they are domain joined. With this provider, you only need to provide a client id and authority.  In this context, the authority specifies the types of accounts you can allow to make requests using this token. In this example, we are only allowing requests to a specific Azure AD organization on the Azure government cloud.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466439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a:t>
            </a:r>
            <a:r>
              <a:rPr lang="en-US" sz="882" b="0" i="0" kern="1200" dirty="0">
                <a:solidFill>
                  <a:schemeClr val="tx1"/>
                </a:solidFill>
                <a:effectLst/>
                <a:latin typeface="Segoe UI Light" pitchFamily="34" charset="0"/>
                <a:ea typeface="+mn-ea"/>
                <a:cs typeface="+mn-cs"/>
              </a:rPr>
              <a:t>he Microsoft Graph client simplifies making calls to Microsoft Graph. You can use a single client instance for the lifetime of the application.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code example depicts how to create an instance of a Microsoft Graph client with an authentication provider. The authentication provider will handle acquiring access tokens for the application. </a:t>
            </a:r>
            <a:r>
              <a:rPr lang="en-US" dirty="0"/>
              <a:t>After the client is created, you can use the </a:t>
            </a:r>
            <a:r>
              <a:rPr lang="en-US" b="1" dirty="0"/>
              <a:t>Me</a:t>
            </a:r>
            <a:r>
              <a:rPr lang="en-US" b="0" dirty="0"/>
              <a:t> property to make a request to the associated endpoint.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624464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a:t>
            </a:r>
            <a:r>
              <a:rPr lang="en-US" baseline="0" dirty="0"/>
              <a:t> the five primary application scenarios supported by Azure AD:</a:t>
            </a:r>
          </a:p>
          <a:p>
            <a:pPr marL="171450" indent="-171450">
              <a:buFontTx/>
              <a:buChar char="-"/>
            </a:pPr>
            <a:r>
              <a:rPr lang="en-US" dirty="0"/>
              <a:t>Single-page application (SPA): A user needs to sign in to a single-page application that is secured by Azure AD.</a:t>
            </a:r>
          </a:p>
          <a:p>
            <a:pPr marL="171450" indent="-171450">
              <a:buFontTx/>
              <a:buChar char="-"/>
            </a:pPr>
            <a:r>
              <a:rPr lang="en-US" dirty="0"/>
              <a:t>Web browser to web application: A user needs to sign in to a web application that is secured by Azure AD.</a:t>
            </a:r>
          </a:p>
          <a:p>
            <a:pPr marL="171450" indent="-171450">
              <a:buFontTx/>
              <a:buChar char="-"/>
            </a:pPr>
            <a:r>
              <a:rPr lang="en-US" dirty="0"/>
              <a:t>Native application to web API: A native application that runs on a phone, tablet, or PC needs to authenticate a user to get resources from a web API that is secured by Azure AD.</a:t>
            </a:r>
          </a:p>
          <a:p>
            <a:pPr marL="171450" indent="-171450">
              <a:buFontTx/>
              <a:buChar char="-"/>
            </a:pPr>
            <a:r>
              <a:rPr lang="en-US" dirty="0"/>
              <a:t>Web application to web API: A web application needs to get resources from a web API secured by Azure AD.</a:t>
            </a:r>
          </a:p>
          <a:p>
            <a:pPr marL="171450" indent="-171450">
              <a:buFontTx/>
              <a:buChar char="-"/>
            </a:pPr>
            <a:r>
              <a:rPr lang="en-US" dirty="0"/>
              <a:t>Daemon or server application to web API: A daemon application or a server application with no web user interface needs to get resources from a web API secured by Azure AD.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373590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Note</a:t>
            </a:r>
            <a:r>
              <a:rPr lang="en-US" baseline="0" dirty="0"/>
              <a:t> that registering an application is a necessary step, which involves telling Azure AD about the application, including the URL where it’s located, the URL to send replies after authentication, and the URI to identify the application. Azure AD needs to communicate with the application when handling sign-on or exchanging tokens. The information passed between Azure AD and the application includes the following:</a:t>
            </a:r>
          </a:p>
          <a:p>
            <a:pPr marL="171450" indent="-171450">
              <a:buFontTx/>
              <a:buChar char="-"/>
            </a:pPr>
            <a:r>
              <a:rPr lang="en-US" baseline="0" dirty="0"/>
              <a:t>Application ID URI - The identifier for an application. This value is sent to Azure AD during authentication to indicate which application the caller wants a token for. Additionally, this value is included in the token so that the application knows it was the intended target.</a:t>
            </a:r>
          </a:p>
          <a:p>
            <a:pPr marL="171450" indent="-171450">
              <a:buFontTx/>
              <a:buChar char="-"/>
            </a:pPr>
            <a:r>
              <a:rPr lang="en-US" baseline="0" dirty="0"/>
              <a:t>Reply URL and Redirect URI - For a web API or web application, the Reply URL is the location where Azure AD will send the authentication response, including a token if authentication was successful. For a native application, the Redirect URI is a unique identifier to which Azure AD will redirect the user-agent in an OAuth 2.0 request.</a:t>
            </a:r>
          </a:p>
          <a:p>
            <a:pPr marL="171450" indent="-171450">
              <a:buFontTx/>
              <a:buChar char="-"/>
            </a:pPr>
            <a:r>
              <a:rPr lang="en-US" baseline="0" dirty="0"/>
              <a:t>Application ID - The ID for an application, which is generated by Azure AD when the application is registered. When requesting an authorization code or token, the Application ID and Key are sent to Azure AD during authentication.</a:t>
            </a:r>
          </a:p>
          <a:p>
            <a:pPr marL="171450" indent="-171450">
              <a:buFontTx/>
              <a:buChar char="-"/>
            </a:pPr>
            <a:r>
              <a:rPr lang="en-US" baseline="0" dirty="0"/>
              <a:t>Key - The key that is sent along with an Application ID when authenticating to Azure AD to call a web API.</a:t>
            </a:r>
          </a:p>
          <a:p>
            <a:pPr marL="0" indent="0">
              <a:buFontTx/>
              <a:buNone/>
            </a:pPr>
            <a:r>
              <a:rPr lang="en-US" baseline="0" dirty="0"/>
              <a:t>In addition, Azure AD needs to ensure that the application has the required permissions to access your directory data, other applications in your organization, and other resources.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1305894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There</a:t>
            </a:r>
            <a:r>
              <a:rPr lang="en-US" baseline="0" dirty="0"/>
              <a:t> are also s</a:t>
            </a:r>
            <a:r>
              <a:rPr lang="en-US" dirty="0"/>
              <a:t>ome additional considerations when developing a multi-tenant application instead of a single-tenant application. In particular, if you are making your application available to users in multiple directories, you need a mechanism to determine which tenant they’re in. To accomplish this task, Azure AD provides a common authentication endpoint where any multi-tenant application can direct sign-in requests, instead of a tenant-specific endpoint. This endpoint is </a:t>
            </a:r>
            <a:r>
              <a:rPr lang="en-US" b="1" dirty="0"/>
              <a:t>https://login.microsoftonline.com/common </a:t>
            </a:r>
            <a:r>
              <a:rPr lang="en-US" dirty="0"/>
              <a:t>for all directories in Azure AD, whereas a tenant-specific endpoint might be </a:t>
            </a:r>
            <a:r>
              <a:rPr lang="en-US" b="1" dirty="0"/>
              <a:t>https://login.microsoftonline.com/contoso.onmicrosoft.com</a:t>
            </a:r>
            <a:r>
              <a:rPr lang="en-US" dirty="0"/>
              <a:t>. The common endpoint is especially important to consider when developing your application because you’ll need the necessary logic to handle multiple tenants during sign-in, sign-out, and token validation.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438019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Azure</a:t>
            </a:r>
            <a:r>
              <a:rPr lang="en-US" sz="882" b="0" i="0" kern="1200" baseline="0" dirty="0">
                <a:solidFill>
                  <a:schemeClr val="tx1"/>
                </a:solidFill>
                <a:effectLst/>
                <a:latin typeface="Segoe UI Light" pitchFamily="34" charset="0"/>
                <a:ea typeface="+mn-ea"/>
                <a:cs typeface="+mn-cs"/>
              </a:rPr>
              <a:t> AD authentication/authorization scenarios, </a:t>
            </a:r>
            <a:r>
              <a:rPr lang="en-US" sz="882" b="0" i="0" kern="1200" dirty="0">
                <a:solidFill>
                  <a:schemeClr val="tx1"/>
                </a:solidFill>
                <a:effectLst/>
                <a:latin typeface="Segoe UI Light" pitchFamily="34" charset="0"/>
                <a:ea typeface="+mn-ea"/>
                <a:cs typeface="+mn-cs"/>
              </a:rPr>
              <a:t>an application can function in these roles:</a:t>
            </a:r>
          </a:p>
          <a:p>
            <a:pPr marL="171450" indent="-171450">
              <a:buFontTx/>
              <a:buChar char="-"/>
            </a:pPr>
            <a:r>
              <a:rPr lang="en-US" sz="882" b="0" i="0" kern="1200" dirty="0">
                <a:solidFill>
                  <a:schemeClr val="tx1"/>
                </a:solidFill>
                <a:effectLst/>
                <a:latin typeface="Segoe UI Light" pitchFamily="34" charset="0"/>
                <a:ea typeface="+mn-ea"/>
                <a:cs typeface="+mn-cs"/>
              </a:rPr>
              <a:t>Client role (consuming a resource)</a:t>
            </a:r>
          </a:p>
          <a:p>
            <a:pPr marL="171450" indent="-171450">
              <a:buFontTx/>
              <a:buChar char="-"/>
            </a:pPr>
            <a:r>
              <a:rPr lang="en-US" sz="882" b="0" i="0" kern="1200" dirty="0">
                <a:solidFill>
                  <a:schemeClr val="tx1"/>
                </a:solidFill>
                <a:effectLst/>
                <a:latin typeface="Segoe UI Light" pitchFamily="34" charset="0"/>
                <a:ea typeface="+mn-ea"/>
                <a:cs typeface="+mn-cs"/>
              </a:rPr>
              <a:t>Resource server role (exposing APIs to clients)</a:t>
            </a:r>
          </a:p>
          <a:p>
            <a:pPr marL="171450" indent="-171450">
              <a:buFontTx/>
              <a:buChar char="-"/>
            </a:pPr>
            <a:r>
              <a:rPr lang="en-US" sz="882" b="0" i="0" kern="1200" dirty="0">
                <a:solidFill>
                  <a:schemeClr val="tx1"/>
                </a:solidFill>
                <a:effectLst/>
                <a:latin typeface="Segoe UI Light" pitchFamily="34" charset="0"/>
                <a:ea typeface="+mn-ea"/>
                <a:cs typeface="+mn-cs"/>
              </a:rPr>
              <a:t>Both client role and resource server role</a:t>
            </a:r>
          </a:p>
          <a:p>
            <a:r>
              <a:rPr lang="en-US" sz="882" b="0" i="0" kern="1200" dirty="0">
                <a:solidFill>
                  <a:schemeClr val="tx1"/>
                </a:solidFill>
                <a:effectLst/>
                <a:latin typeface="Segoe UI Light" pitchFamily="34" charset="0"/>
                <a:ea typeface="+mn-ea"/>
                <a:cs typeface="+mn-cs"/>
              </a:rPr>
              <a:t>An OAuth 2.0 authorization grant flow defines the conversation protocol, which allows the client/resource to access/protect a resource's data, respectively.</a:t>
            </a:r>
          </a:p>
          <a:p>
            <a:endParaRPr lang="en-US" dirty="0"/>
          </a:p>
          <a:p>
            <a:r>
              <a:rPr lang="en-US" dirty="0"/>
              <a:t>In this example scenario:</a:t>
            </a:r>
          </a:p>
          <a:p>
            <a:r>
              <a:rPr lang="en-US" dirty="0"/>
              <a:t>1. First there is the process of creating the application and service principal objects in the application's home tenant.</a:t>
            </a:r>
          </a:p>
          <a:p>
            <a:r>
              <a:rPr lang="en-US" dirty="0"/>
              <a:t>2.</a:t>
            </a:r>
            <a:r>
              <a:rPr lang="en-US" baseline="0" dirty="0"/>
              <a:t> </a:t>
            </a:r>
            <a:r>
              <a:rPr lang="en-US" dirty="0"/>
              <a:t>When Contoso and Fabrikam administrators complete consent, a service principal object is created in their company's Azure AD tenant and assigned the permissions that the administrator granted. Also note that the HR app could be configured/designed to allow consent by users for individual use.</a:t>
            </a:r>
          </a:p>
          <a:p>
            <a:r>
              <a:rPr lang="en-US" dirty="0"/>
              <a:t>3. The consumer tenants of the HR application (Contoso and Fabrikam) each have their own service principal object. Each represents their use of an instance of the application at runtime, governed by the permissions consented by the respective administrator.</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691196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a:t>
            </a:r>
            <a:r>
              <a:rPr lang="en-US" baseline="0" dirty="0"/>
              <a:t> </a:t>
            </a:r>
            <a:r>
              <a:rPr lang="en-US" sz="882" b="0" i="0" kern="1200" dirty="0">
                <a:solidFill>
                  <a:schemeClr val="tx1"/>
                </a:solidFill>
                <a:effectLst/>
                <a:latin typeface="Segoe UI Light" pitchFamily="34" charset="0"/>
                <a:ea typeface="+mn-ea"/>
                <a:cs typeface="+mn-cs"/>
              </a:rPr>
              <a:t>Azure AD makes extensive use of permissions for both OAuth and OpenID Connect (OIDC) flows. When an app receives an access token from Azure AD, the access token will include claims that describe the permissions that the app has in respect to a particular resource.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Permissions, also known as scopes, make authorization easy for the resource because the resource only needs to check that the token contains the appropriate permission for whichever API the app is calling.</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Point</a:t>
            </a:r>
            <a:r>
              <a:rPr lang="en-US" sz="882" b="0" i="0" kern="1200" baseline="0" dirty="0">
                <a:solidFill>
                  <a:schemeClr val="tx1"/>
                </a:solidFill>
                <a:effectLst/>
                <a:latin typeface="Segoe UI Light" pitchFamily="34" charset="0"/>
                <a:ea typeface="+mn-ea"/>
                <a:cs typeface="+mn-cs"/>
              </a:rPr>
              <a:t> out that a</a:t>
            </a:r>
            <a:r>
              <a:rPr lang="en-US" sz="882" b="0" i="0" kern="1200" dirty="0">
                <a:solidFill>
                  <a:schemeClr val="tx1"/>
                </a:solidFill>
                <a:effectLst/>
                <a:latin typeface="Segoe UI Light" pitchFamily="34" charset="0"/>
                <a:ea typeface="+mn-ea"/>
                <a:cs typeface="+mn-cs"/>
              </a:rPr>
              <a:t>pplications in Azure AD rely on consent to gain access to necessary resources or APIs. Your app might need to know about different types of consent to be successful. If you are defining permissions, you will also need to understand how your users will gain access to your app or API.</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401085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List</a:t>
            </a:r>
            <a:r>
              <a:rPr lang="en-US" sz="882" b="0" i="0" kern="1200" baseline="0" dirty="0">
                <a:solidFill>
                  <a:schemeClr val="tx1"/>
                </a:solidFill>
                <a:effectLst/>
                <a:latin typeface="Segoe UI Light" pitchFamily="34" charset="0"/>
                <a:ea typeface="+mn-ea"/>
                <a:cs typeface="+mn-cs"/>
              </a:rPr>
              <a:t> best practices for implementing permissions and consent in Azure AD.</a:t>
            </a:r>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592616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dirty="0"/>
              <a:t>Authenticating and authorizing access to web</a:t>
            </a:r>
            <a:r>
              <a:rPr lang="en-US" baseline="0" dirty="0"/>
              <a:t> applications by using OAuth 2.0 and OpenID Connect.</a:t>
            </a:r>
          </a:p>
          <a:p>
            <a:pPr marL="171450" indent="-171450">
              <a:buFontTx/>
              <a:buChar char="-"/>
            </a:pPr>
            <a:r>
              <a:rPr lang="en-US" baseline="0" dirty="0"/>
              <a:t>Understanding the OAuth 2.0 implicit grant flow in Azure AD.</a:t>
            </a:r>
          </a:p>
          <a:p>
            <a:pPr marL="171450" indent="-171450">
              <a:buFontTx/>
              <a:buChar char="-"/>
            </a:pPr>
            <a:r>
              <a:rPr lang="en-US" baseline="0" dirty="0"/>
              <a:t>Authorizing access to Azure AD web applications by using the OAuth 2.0 code grant flow.</a:t>
            </a:r>
          </a:p>
          <a:p>
            <a:pPr marL="171450" indent="-171450">
              <a:buFontTx/>
              <a:buChar char="-"/>
            </a:pPr>
            <a:r>
              <a:rPr lang="en-US" baseline="0" dirty="0"/>
              <a:t>Service-to-service calls by using client credentials.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698530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Microsoft identity platform overview.</a:t>
            </a:r>
          </a:p>
          <a:p>
            <a:pPr marL="171450" indent="-171450">
              <a:buFontTx/>
              <a:buChar char="-"/>
            </a:pPr>
            <a:r>
              <a:rPr lang="en-US" baseline="0" dirty="0"/>
              <a:t>Application types in Azure Active Directory (Azure AD).</a:t>
            </a:r>
          </a:p>
          <a:p>
            <a:pPr marL="171450" indent="-171450">
              <a:buFontTx/>
              <a:buChar char="-"/>
            </a:pPr>
            <a:r>
              <a:rPr lang="en-US" baseline="0" dirty="0"/>
              <a:t>Application and service principal objects in Azure AD.</a:t>
            </a:r>
          </a:p>
          <a:p>
            <a:pPr marL="171450" indent="-171450">
              <a:buFontTx/>
              <a:buChar char="-"/>
            </a:pPr>
            <a:r>
              <a:rPr lang="en-US" baseline="0" dirty="0"/>
              <a:t>Permissions and consent in Azure AD.</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r>
              <a:rPr lang="en-US" sz="882" b="0" i="0" kern="1200" dirty="0">
                <a:solidFill>
                  <a:schemeClr val="tx1"/>
                </a:solidFill>
                <a:effectLst/>
                <a:latin typeface="Segoe UI Light" pitchFamily="34" charset="0"/>
                <a:ea typeface="+mn-ea"/>
                <a:cs typeface="+mn-cs"/>
              </a:rPr>
              <a:t>Explain that OpenID Connect is a simple identity layer built on top of the OAuth 2.0 protocol. OAuth 2.0 defines mechanisms to obtain and use access tokens to access protected resources, but it does not define standard methods to provide identity information. OpenID Connect implements authentication as an extension to the OAuth 2.0 authorization process. It provides information about the end user in the form of an </a:t>
            </a:r>
            <a:r>
              <a:rPr lang="en-US" b="1" dirty="0" err="1"/>
              <a:t>id_token</a:t>
            </a:r>
            <a:r>
              <a:rPr lang="en-US" sz="882" b="0" i="0" kern="1200" dirty="0">
                <a:solidFill>
                  <a:schemeClr val="tx1"/>
                </a:solidFill>
                <a:effectLst/>
                <a:latin typeface="Segoe UI Light" pitchFamily="34" charset="0"/>
                <a:ea typeface="+mn-ea"/>
                <a:cs typeface="+mn-cs"/>
              </a:rPr>
              <a:t> that verifies the identity of the user and provides basic profile information about the user.</a:t>
            </a:r>
            <a:endParaRPr lang="en-US" sz="882" kern="1200" dirty="0">
              <a:solidFill>
                <a:schemeClr val="tx1"/>
              </a:solidFill>
              <a:effectLst/>
              <a:latin typeface="Segoe UI Light" pitchFamily="34" charset="0"/>
              <a:ea typeface="+mn-ea"/>
              <a:cs typeface="+mn-cs"/>
            </a:endParaRPr>
          </a:p>
          <a:p>
            <a:pPr marL="0" lvl="0" indent="0">
              <a:buFont typeface="+mj-lt"/>
              <a:buNone/>
            </a:pPr>
            <a:endParaRPr lang="en-US" sz="882" kern="1200" dirty="0">
              <a:solidFill>
                <a:schemeClr val="tx1"/>
              </a:solidFill>
              <a:effectLst/>
              <a:latin typeface="Segoe UI Light" pitchFamily="34" charset="0"/>
              <a:ea typeface="+mn-ea"/>
              <a:cs typeface="+mn-cs"/>
            </a:endParaRPr>
          </a:p>
          <a:p>
            <a:pPr marL="0" lvl="0" indent="0">
              <a:buFont typeface="+mj-lt"/>
              <a:buNone/>
            </a:pPr>
            <a:r>
              <a:rPr lang="en-US" sz="882" kern="1200" dirty="0">
                <a:solidFill>
                  <a:schemeClr val="tx1"/>
                </a:solidFill>
                <a:effectLst/>
                <a:latin typeface="Segoe UI Light" pitchFamily="34" charset="0"/>
                <a:ea typeface="+mn-ea"/>
                <a:cs typeface="+mn-cs"/>
              </a:rPr>
              <a:t>Describe authentication flow using Open</a:t>
            </a:r>
            <a:r>
              <a:rPr lang="en-US" sz="882" kern="1200" baseline="0" dirty="0">
                <a:solidFill>
                  <a:schemeClr val="tx1"/>
                </a:solidFill>
                <a:effectLst/>
                <a:latin typeface="Segoe UI Light" pitchFamily="34" charset="0"/>
                <a:ea typeface="+mn-ea"/>
                <a:cs typeface="+mn-cs"/>
              </a:rPr>
              <a:t>ID Connect:</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A user running a browser signs in, enters credentials, and consents to permissions.</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/oauth2/authorize endpoint returns </a:t>
            </a:r>
            <a:r>
              <a:rPr lang="en-US" sz="882" b="1" kern="1200" baseline="0" dirty="0" err="1">
                <a:solidFill>
                  <a:schemeClr val="tx1"/>
                </a:solidFill>
                <a:effectLst/>
                <a:latin typeface="Segoe UI Light" pitchFamily="34" charset="0"/>
                <a:ea typeface="+mn-ea"/>
                <a:cs typeface="+mn-cs"/>
              </a:rPr>
              <a:t>id_token</a:t>
            </a:r>
            <a:r>
              <a:rPr lang="en-US" sz="882" b="1" kern="1200" baseline="0" dirty="0">
                <a:solidFill>
                  <a:schemeClr val="tx1"/>
                </a:solidFill>
                <a:effectLst/>
                <a:latin typeface="Segoe UI Light" pitchFamily="34" charset="0"/>
                <a:ea typeface="+mn-ea"/>
                <a:cs typeface="+mn-cs"/>
              </a:rPr>
              <a:t> </a:t>
            </a:r>
            <a:r>
              <a:rPr lang="en-US" sz="882" kern="1200" baseline="0" dirty="0">
                <a:solidFill>
                  <a:schemeClr val="tx1"/>
                </a:solidFill>
                <a:effectLst/>
                <a:latin typeface="Segoe UI Light" pitchFamily="34" charset="0"/>
                <a:ea typeface="+mn-ea"/>
                <a:cs typeface="+mn-cs"/>
              </a:rPr>
              <a:t>an authorization code to the browser.</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browser redirects to redirect URI (the web server).</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server validates </a:t>
            </a:r>
            <a:r>
              <a:rPr lang="en-US" sz="882" b="1" kern="1200" baseline="0" dirty="0" err="1">
                <a:solidFill>
                  <a:schemeClr val="tx1"/>
                </a:solidFill>
                <a:effectLst/>
                <a:latin typeface="Segoe UI Light" pitchFamily="34" charset="0"/>
                <a:ea typeface="+mn-ea"/>
                <a:cs typeface="+mn-cs"/>
              </a:rPr>
              <a:t>id_token</a:t>
            </a:r>
            <a:r>
              <a:rPr lang="en-US" sz="882" b="1" kern="1200" baseline="0" dirty="0">
                <a:solidFill>
                  <a:schemeClr val="tx1"/>
                </a:solidFill>
                <a:effectLst/>
                <a:latin typeface="Segoe UI Light" pitchFamily="34" charset="0"/>
                <a:ea typeface="+mn-ea"/>
                <a:cs typeface="+mn-cs"/>
              </a:rPr>
              <a:t> </a:t>
            </a:r>
            <a:r>
              <a:rPr lang="en-US" sz="882" kern="1200" baseline="0" dirty="0">
                <a:solidFill>
                  <a:schemeClr val="tx1"/>
                </a:solidFill>
                <a:effectLst/>
                <a:latin typeface="Segoe UI Light" pitchFamily="34" charset="0"/>
                <a:ea typeface="+mn-ea"/>
                <a:cs typeface="+mn-cs"/>
              </a:rPr>
              <a:t>and sets a session cookie.</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server requests an OAuth bearer token from the /oauth2/token endpoint and provides the authorization code.</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The</a:t>
            </a:r>
            <a:r>
              <a:rPr lang="en-US" sz="882" kern="1200" baseline="0" dirty="0">
                <a:solidFill>
                  <a:schemeClr val="tx1"/>
                </a:solidFill>
                <a:effectLst/>
                <a:latin typeface="Segoe UI Light" pitchFamily="34" charset="0"/>
                <a:ea typeface="+mn-ea"/>
                <a:cs typeface="+mn-cs"/>
              </a:rPr>
              <a:t> </a:t>
            </a:r>
            <a:r>
              <a:rPr lang="en-US" sz="882" b="1" kern="1200" baseline="0" dirty="0">
                <a:solidFill>
                  <a:schemeClr val="tx1"/>
                </a:solidFill>
                <a:effectLst/>
                <a:latin typeface="Segoe UI Light" pitchFamily="34" charset="0"/>
                <a:ea typeface="+mn-ea"/>
                <a:cs typeface="+mn-cs"/>
              </a:rPr>
              <a:t>/oauth2/token </a:t>
            </a:r>
            <a:r>
              <a:rPr lang="en-US" sz="882" kern="1200" baseline="0" dirty="0">
                <a:solidFill>
                  <a:schemeClr val="tx1"/>
                </a:solidFill>
                <a:effectLst/>
                <a:latin typeface="Segoe UI Light" pitchFamily="34" charset="0"/>
                <a:ea typeface="+mn-ea"/>
                <a:cs typeface="+mn-cs"/>
              </a:rPr>
              <a:t>endpoint returns an access token and a </a:t>
            </a:r>
            <a:r>
              <a:rPr lang="en-US" sz="882" b="1" kern="1200" baseline="0" dirty="0" err="1">
                <a:solidFill>
                  <a:schemeClr val="tx1"/>
                </a:solidFill>
                <a:effectLst/>
                <a:latin typeface="Segoe UI Light" pitchFamily="34" charset="0"/>
                <a:ea typeface="+mn-ea"/>
                <a:cs typeface="+mn-cs"/>
              </a:rPr>
              <a:t>refresh_token</a:t>
            </a:r>
            <a:r>
              <a:rPr lang="en-US" sz="882" kern="1200" baseline="0" dirty="0">
                <a:solidFill>
                  <a:schemeClr val="tx1"/>
                </a:solidFill>
                <a:effectLst/>
                <a:latin typeface="Segoe UI Light" pitchFamily="34" charset="0"/>
                <a:ea typeface="+mn-ea"/>
                <a:cs typeface="+mn-cs"/>
              </a:rPr>
              <a:t>.</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server calls a web API with token in the authorization header.</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API validates token.</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API returns secure data to the web server.</a:t>
            </a:r>
          </a:p>
          <a:p>
            <a:pPr marL="228600" lvl="0" indent="-228600">
              <a:buFont typeface="+mj-lt"/>
              <a:buAutoNum type="arabicPeriod"/>
            </a:pPr>
            <a:endParaRPr lang="en-US" sz="882" kern="1200" baseline="0" dirty="0">
              <a:solidFill>
                <a:schemeClr val="tx1"/>
              </a:solidFill>
              <a:effectLst/>
              <a:latin typeface="Segoe UI Light" pitchFamily="34" charset="0"/>
              <a:ea typeface="+mn-ea"/>
              <a:cs typeface="+mn-cs"/>
            </a:endParaRPr>
          </a:p>
          <a:p>
            <a:pPr marL="0" lvl="0" indent="0">
              <a:buFont typeface="+mj-lt"/>
              <a:buNone/>
            </a:pPr>
            <a:r>
              <a:rPr lang="en-US" sz="882" kern="1200" dirty="0">
                <a:solidFill>
                  <a:schemeClr val="tx1"/>
                </a:solidFill>
                <a:effectLst/>
                <a:latin typeface="Segoe UI Light" pitchFamily="34" charset="0"/>
                <a:ea typeface="+mn-ea"/>
                <a:cs typeface="+mn-cs"/>
              </a:rPr>
              <a:t>Point</a:t>
            </a:r>
            <a:r>
              <a:rPr lang="en-US" sz="882" kern="1200" baseline="0" dirty="0">
                <a:solidFill>
                  <a:schemeClr val="tx1"/>
                </a:solidFill>
                <a:effectLst/>
                <a:latin typeface="Segoe UI Light" pitchFamily="34" charset="0"/>
                <a:ea typeface="+mn-ea"/>
                <a:cs typeface="+mn-cs"/>
              </a:rPr>
              <a:t> out that when signing the user out of the app, it is not sufficient to clear your app's cookies or otherwise end the session with the user. Instead, it is also necessary to redirect the user to the </a:t>
            </a:r>
            <a:r>
              <a:rPr lang="en-US" sz="882" b="1" kern="1200" baseline="0" dirty="0" err="1">
                <a:solidFill>
                  <a:schemeClr val="tx1"/>
                </a:solidFill>
                <a:effectLst/>
                <a:latin typeface="Segoe UI Light" pitchFamily="34" charset="0"/>
                <a:ea typeface="+mn-ea"/>
                <a:cs typeface="+mn-cs"/>
              </a:rPr>
              <a:t>end_session</a:t>
            </a:r>
            <a:r>
              <a:rPr lang="en-US" sz="882" b="1" kern="1200" baseline="0" dirty="0">
                <a:solidFill>
                  <a:schemeClr val="tx1"/>
                </a:solidFill>
                <a:effectLst/>
                <a:latin typeface="Segoe UI Light" pitchFamily="34" charset="0"/>
                <a:ea typeface="+mn-ea"/>
                <a:cs typeface="+mn-cs"/>
              </a:rPr>
              <a:t> </a:t>
            </a:r>
            <a:r>
              <a:rPr lang="en-US" sz="882" kern="1200" baseline="0" dirty="0">
                <a:solidFill>
                  <a:schemeClr val="tx1"/>
                </a:solidFill>
                <a:effectLst/>
                <a:latin typeface="Segoe UI Light" pitchFamily="34" charset="0"/>
                <a:ea typeface="+mn-ea"/>
                <a:cs typeface="+mn-cs"/>
              </a:rPr>
              <a:t>endpoint for sign-out. Otherwise, the user will be able to re-authenticate to the app without entering their credentials again, because they will have a valid single sign-on session with the Azure AD endpoint.</a:t>
            </a:r>
          </a:p>
          <a:p>
            <a:r>
              <a:rPr lang="en-US" sz="882" kern="1200" baseline="0" dirty="0">
                <a:solidFill>
                  <a:schemeClr val="tx1"/>
                </a:solidFill>
                <a:effectLst/>
                <a:latin typeface="Segoe UI Light" pitchFamily="34" charset="0"/>
                <a:ea typeface="+mn-ea"/>
                <a:cs typeface="+mn-cs"/>
              </a:rPr>
              <a:t>To accomplish this, </a:t>
            </a:r>
            <a:r>
              <a:rPr lang="en-US" sz="882" b="0" i="0" kern="1200" baseline="0" dirty="0">
                <a:solidFill>
                  <a:schemeClr val="tx1"/>
                </a:solidFill>
                <a:effectLst/>
                <a:latin typeface="Segoe UI Light" pitchFamily="34" charset="0"/>
                <a:ea typeface="+mn-ea"/>
                <a:cs typeface="+mn-cs"/>
              </a:rPr>
              <a:t>y</a:t>
            </a:r>
            <a:r>
              <a:rPr lang="en-US" sz="882" b="0" i="0" kern="1200" dirty="0">
                <a:solidFill>
                  <a:schemeClr val="tx1"/>
                </a:solidFill>
                <a:effectLst/>
                <a:latin typeface="Segoe UI Light" pitchFamily="34" charset="0"/>
                <a:ea typeface="+mn-ea"/>
                <a:cs typeface="+mn-cs"/>
              </a:rPr>
              <a:t>ou can redirect the user to the </a:t>
            </a:r>
            <a:r>
              <a:rPr lang="en-US" sz="882" b="1" i="0" kern="1200" dirty="0" err="1">
                <a:solidFill>
                  <a:schemeClr val="tx1"/>
                </a:solidFill>
                <a:effectLst/>
                <a:latin typeface="Segoe UI Light" pitchFamily="34" charset="0"/>
                <a:ea typeface="+mn-ea"/>
                <a:cs typeface="+mn-cs"/>
              </a:rPr>
              <a:t>end_session_endpoint</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listed in the OpenID Connect metadata document. OpenID Connect describes a metadata document that contains most of the information required for an app to perform sign-in. This includes information such as the URLs to use and the location of the service's public signing keys. The OpenID Connect metadata document is accessible at:</a:t>
            </a:r>
          </a:p>
          <a:p>
            <a:r>
              <a:rPr lang="en-US" sz="882" kern="1200" dirty="0">
                <a:solidFill>
                  <a:schemeClr val="tx1"/>
                </a:solidFill>
                <a:effectLst/>
                <a:latin typeface="Segoe UI Light" pitchFamily="34" charset="0"/>
                <a:ea typeface="+mn-ea"/>
                <a:cs typeface="+mn-cs"/>
              </a:rPr>
              <a:t>https://login.microsoftonline.com/{tenant}/.well-known/openid-configuration</a:t>
            </a:r>
          </a:p>
          <a:p>
            <a:pPr marL="0" lvl="0" indent="0">
              <a:buFont typeface="+mj-lt"/>
              <a:buNone/>
            </a:pPr>
            <a:endParaRPr lang="en-US" sz="882" kern="1200" baseline="0" dirty="0">
              <a:solidFill>
                <a:schemeClr val="tx1"/>
              </a:solidFill>
              <a:effectLst/>
              <a:latin typeface="Segoe UI Light" pitchFamily="34" charset="0"/>
              <a:ea typeface="+mn-ea"/>
              <a:cs typeface="+mn-cs"/>
            </a:endParaRPr>
          </a:p>
          <a:p>
            <a:pPr marL="0" lvl="0" indent="0">
              <a:buFont typeface="+mj-lt"/>
              <a:buNone/>
            </a:pPr>
            <a:r>
              <a:rPr lang="en-US" sz="882" b="0" i="0" kern="1200" dirty="0">
                <a:solidFill>
                  <a:schemeClr val="tx1"/>
                </a:solidFill>
                <a:effectLst/>
                <a:latin typeface="Segoe UI Light" pitchFamily="34" charset="0"/>
                <a:ea typeface="+mn-ea"/>
                <a:cs typeface="+mn-cs"/>
              </a:rPr>
              <a:t>When you redirect the user to the </a:t>
            </a:r>
            <a:r>
              <a:rPr lang="en-US" b="1" dirty="0" err="1"/>
              <a:t>end_session_endpoint</a:t>
            </a:r>
            <a:r>
              <a:rPr lang="en-US" sz="882" b="0" i="0" kern="1200" dirty="0">
                <a:solidFill>
                  <a:schemeClr val="tx1"/>
                </a:solidFill>
                <a:effectLst/>
                <a:latin typeface="Segoe UI Light" pitchFamily="34" charset="0"/>
                <a:ea typeface="+mn-ea"/>
                <a:cs typeface="+mn-cs"/>
              </a:rPr>
              <a:t>, Azure AD clears the user's session from the browser. However, the user </a:t>
            </a:r>
            <a:r>
              <a:rPr lang="en-US" sz="882" b="0" i="0" kern="1200" dirty="0" err="1">
                <a:solidFill>
                  <a:schemeClr val="tx1"/>
                </a:solidFill>
                <a:effectLst/>
                <a:latin typeface="Segoe UI Light" pitchFamily="34" charset="0"/>
                <a:ea typeface="+mn-ea"/>
                <a:cs typeface="+mn-cs"/>
              </a:rPr>
              <a:t>mignt</a:t>
            </a:r>
            <a:r>
              <a:rPr lang="en-US" sz="882" b="0" i="0" kern="1200" dirty="0">
                <a:solidFill>
                  <a:schemeClr val="tx1"/>
                </a:solidFill>
                <a:effectLst/>
                <a:latin typeface="Segoe UI Light" pitchFamily="34" charset="0"/>
                <a:ea typeface="+mn-ea"/>
                <a:cs typeface="+mn-cs"/>
              </a:rPr>
              <a:t> still be signed in to other applications that use Azure AD for authentication. To enable those applications to sign out the user simultaneously, Azure AD sends an HTTP GET request to the registered </a:t>
            </a:r>
            <a:r>
              <a:rPr lang="en-US" b="1" dirty="0" err="1"/>
              <a:t>LogoutUrl</a:t>
            </a:r>
            <a:r>
              <a:rPr lang="en-US" sz="882" b="0" i="0" kern="1200" dirty="0">
                <a:solidFill>
                  <a:schemeClr val="tx1"/>
                </a:solidFill>
                <a:effectLst/>
                <a:latin typeface="Segoe UI Light" pitchFamily="34" charset="0"/>
                <a:ea typeface="+mn-ea"/>
                <a:cs typeface="+mn-cs"/>
              </a:rPr>
              <a:t> of all the applications that the user is currently signed in to. Applications must respond to this request by clearing any session that identifies the user and returning a </a:t>
            </a:r>
            <a:r>
              <a:rPr lang="en-US" dirty="0"/>
              <a:t>200</a:t>
            </a:r>
            <a:r>
              <a:rPr lang="en-US" sz="882" b="0" i="0" kern="1200" dirty="0">
                <a:solidFill>
                  <a:schemeClr val="tx1"/>
                </a:solidFill>
                <a:effectLst/>
                <a:latin typeface="Segoe UI Light" pitchFamily="34" charset="0"/>
                <a:ea typeface="+mn-ea"/>
                <a:cs typeface="+mn-cs"/>
              </a:rPr>
              <a:t> response. If you wish to support single sign-out in your application, you must implement such a </a:t>
            </a:r>
            <a:r>
              <a:rPr lang="en-US" b="1" dirty="0" err="1"/>
              <a:t>LogoutUrl</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in your application's code.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1309729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Explain</a:t>
            </a:r>
            <a:r>
              <a:rPr lang="en-US" sz="882" b="0" i="0" kern="1200" baseline="0" dirty="0">
                <a:solidFill>
                  <a:schemeClr val="tx1"/>
                </a:solidFill>
                <a:effectLst/>
                <a:latin typeface="Segoe UI Light" pitchFamily="34" charset="0"/>
                <a:ea typeface="+mn-ea"/>
                <a:cs typeface="+mn-cs"/>
              </a:rPr>
              <a:t> that t</a:t>
            </a:r>
            <a:r>
              <a:rPr lang="en-US" sz="882" b="0" i="0" kern="1200" dirty="0">
                <a:solidFill>
                  <a:schemeClr val="tx1"/>
                </a:solidFill>
                <a:effectLst/>
                <a:latin typeface="Segoe UI Light" pitchFamily="34" charset="0"/>
                <a:ea typeface="+mn-ea"/>
                <a:cs typeface="+mn-cs"/>
              </a:rPr>
              <a:t>he quintessential OAuth 2.0 authorization code grant is the authorization grant that uses two separate endpoints. The authorization endpoint is used for the user interaction phase, which results in an authorization code. The token endpoint is then used by the client for exchanging the code for an access token, and often a refresh token as well. Web applications are required to present their own application credentials to the token endpoint, so that the authorization server can authenticate the client.</a:t>
            </a:r>
          </a:p>
          <a:p>
            <a:r>
              <a:rPr lang="en-US" sz="882" b="0" i="0" kern="1200" dirty="0">
                <a:solidFill>
                  <a:schemeClr val="tx1"/>
                </a:solidFill>
                <a:effectLst/>
                <a:latin typeface="Segoe UI Light" pitchFamily="34" charset="0"/>
                <a:ea typeface="+mn-ea"/>
                <a:cs typeface="+mn-cs"/>
              </a:rPr>
              <a:t>The OAuth 2.0 implicit grant is a variant of other authorization grants. It allows a client to obtain an access token (and </a:t>
            </a:r>
            <a:r>
              <a:rPr lang="en-US" sz="882" b="1" i="0" kern="1200" dirty="0" err="1">
                <a:solidFill>
                  <a:schemeClr val="tx1"/>
                </a:solidFill>
                <a:effectLst/>
                <a:latin typeface="Segoe UI Light" pitchFamily="34" charset="0"/>
                <a:ea typeface="+mn-ea"/>
                <a:cs typeface="+mn-cs"/>
              </a:rPr>
              <a:t>id_token</a:t>
            </a:r>
            <a:r>
              <a:rPr lang="en-US" sz="882" b="0" i="0" kern="1200" dirty="0">
                <a:solidFill>
                  <a:schemeClr val="tx1"/>
                </a:solidFill>
                <a:effectLst/>
                <a:latin typeface="Segoe UI Light" pitchFamily="34" charset="0"/>
                <a:ea typeface="+mn-ea"/>
                <a:cs typeface="+mn-cs"/>
              </a:rPr>
              <a:t>, when using </a:t>
            </a:r>
            <a:r>
              <a:rPr lang="en-US" sz="882" b="0" i="0" kern="1200" dirty="0" err="1">
                <a:solidFill>
                  <a:schemeClr val="tx1"/>
                </a:solidFill>
                <a:effectLst/>
                <a:latin typeface="Segoe UI Light" pitchFamily="34" charset="0"/>
                <a:ea typeface="+mn-ea"/>
                <a:cs typeface="+mn-cs"/>
              </a:rPr>
              <a:t>OpenId</a:t>
            </a:r>
            <a:r>
              <a:rPr lang="en-US" sz="882" b="0" i="0" kern="1200" dirty="0">
                <a:solidFill>
                  <a:schemeClr val="tx1"/>
                </a:solidFill>
                <a:effectLst/>
                <a:latin typeface="Segoe UI Light" pitchFamily="34" charset="0"/>
                <a:ea typeface="+mn-ea"/>
                <a:cs typeface="+mn-cs"/>
              </a:rPr>
              <a:t> Connect) directly from the authorization endpoint, without contacting the token endpoint or authenticating the client. This variant was designed for JavaScript-based applications running in a web browser: in the original OAuth 2.0 specification, tokens are returned in a URI fragment. That makes the token bits available to the JavaScript code in the client, but it guarantees that they won’t be included in redirects toward the server—returning tokens via browser redirects directly from the authorization endpoint. It also has the advantage of eliminating any requirements for cross-origin calls, which are necessary if the JavaScript application is required to contact the token endpoint.</a:t>
            </a:r>
          </a:p>
          <a:p>
            <a:endParaRPr lang="en-US" dirty="0"/>
          </a:p>
          <a:p>
            <a:r>
              <a:rPr lang="en-US" dirty="0"/>
              <a:t>Point out that </a:t>
            </a:r>
            <a:r>
              <a:rPr lang="en-US" sz="882" b="0" i="0" kern="1200" dirty="0">
                <a:solidFill>
                  <a:schemeClr val="tx1"/>
                </a:solidFill>
                <a:effectLst/>
                <a:latin typeface="Segoe UI Light" pitchFamily="34" charset="0"/>
                <a:ea typeface="+mn-ea"/>
                <a:cs typeface="+mn-cs"/>
              </a:rPr>
              <a:t>the implicit flow provides a convenient mechanism for JavaScript applications to obtain access tokens for a web API, offering numerous advantages in respect to cookies:</a:t>
            </a:r>
          </a:p>
          <a:p>
            <a:pPr marL="171450" indent="-171450">
              <a:buFontTx/>
              <a:buChar char="-"/>
            </a:pPr>
            <a:r>
              <a:rPr lang="en-US" sz="882" b="0" i="0" kern="1200" dirty="0">
                <a:solidFill>
                  <a:schemeClr val="tx1"/>
                </a:solidFill>
                <a:effectLst/>
                <a:latin typeface="Segoe UI Light" pitchFamily="34" charset="0"/>
                <a:ea typeface="+mn-ea"/>
                <a:cs typeface="+mn-cs"/>
              </a:rPr>
              <a:t>Tokens can be reliably obtained without any need for cross-origin calls—mandatory registration of the redirect URI to which tokens are returned guarantees that tokens are not displaced.</a:t>
            </a:r>
          </a:p>
          <a:p>
            <a:pPr marL="171450" indent="-171450">
              <a:buFontTx/>
              <a:buChar char="-"/>
            </a:pPr>
            <a:r>
              <a:rPr lang="en-US" sz="882" b="0" i="0" kern="1200" dirty="0">
                <a:solidFill>
                  <a:schemeClr val="tx1"/>
                </a:solidFill>
                <a:effectLst/>
                <a:latin typeface="Segoe UI Light" pitchFamily="34" charset="0"/>
                <a:ea typeface="+mn-ea"/>
                <a:cs typeface="+mn-cs"/>
              </a:rPr>
              <a:t>JavaScript applications can obtain as many access tokens as they need, for as many web APIs as they target—with no restriction on domains.</a:t>
            </a:r>
          </a:p>
          <a:p>
            <a:pPr marL="171450" indent="-171450">
              <a:buFontTx/>
              <a:buChar char="-"/>
            </a:pPr>
            <a:r>
              <a:rPr lang="en-US" sz="882" b="0" i="0" kern="1200" dirty="0">
                <a:solidFill>
                  <a:schemeClr val="tx1"/>
                </a:solidFill>
                <a:effectLst/>
                <a:latin typeface="Segoe UI Light" pitchFamily="34" charset="0"/>
                <a:ea typeface="+mn-ea"/>
                <a:cs typeface="+mn-cs"/>
              </a:rPr>
              <a:t>HTML5 features like session or local storage grant full control over token caching and lifetime management, whereas cookies management is opaque to the app.</a:t>
            </a:r>
          </a:p>
          <a:p>
            <a:pPr marL="171450" indent="-171450">
              <a:buFontTx/>
              <a:buChar char="-"/>
            </a:pPr>
            <a:r>
              <a:rPr lang="en-US" sz="882" b="0" i="0" kern="1200" dirty="0">
                <a:solidFill>
                  <a:schemeClr val="tx1"/>
                </a:solidFill>
                <a:effectLst/>
                <a:latin typeface="Segoe UI Light" pitchFamily="34" charset="0"/>
                <a:ea typeface="+mn-ea"/>
                <a:cs typeface="+mn-cs"/>
              </a:rPr>
              <a:t>Access tokens aren’t susceptible to cross-site request forgery (CSRF) attacks.</a:t>
            </a:r>
          </a:p>
          <a:p>
            <a:endParaRPr lang="en-US" dirty="0"/>
          </a:p>
          <a:p>
            <a:r>
              <a:rPr lang="en-US" sz="882" b="0" i="0" kern="1200" dirty="0">
                <a:solidFill>
                  <a:schemeClr val="tx1"/>
                </a:solidFill>
                <a:effectLst/>
                <a:latin typeface="Segoe UI Light" pitchFamily="34" charset="0"/>
                <a:ea typeface="+mn-ea"/>
                <a:cs typeface="+mn-cs"/>
              </a:rPr>
              <a:t>The implicit grant flow does not issue refresh tokens, mostly for security reasons. A refresh token isn’t as narrowly scoped as an access token, granting far more power, hence inflicting far more damage in the event that it is leaked. In the implicit flow, tokens are delivered in the URL, hence the risk of interception is higher than in the authorization code grant.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However, a JavaScript application has another mechanism at its disposal for renewing access tokens without repeatedly prompting the user for credentials. The application can use a hidden iframe to perform new token requests against the authorization endpoint of Azure AD: as long as the browser still has an active session (read: has a session cookie) against the Azure AD domain, the authentication request can successfully occur without any need for user interaction.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model grants the JavaScript application the ability to independently renew access tokens and even acquire new ones for a new API (provided that the user previously consented for them). This avoids the added burden of acquiring, maintaining, and protecting a high-value artifact such as a refresh token. The artifact that makes the silent renewal possible, the Azure AD session cookie, is managed outside of the application. Another advantage of this approach is a user can sign out from Azure AD, using any of the applications signed into Azure AD, running in any of the browser tabs. This results in the deletion of the Azure AD session cookie, and the JavaScript application will automatically lose the ability to renew tokens for the signed out user.</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11159758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Demonstrate</a:t>
            </a:r>
            <a:r>
              <a:rPr lang="en-US" baseline="0" dirty="0"/>
              <a:t> registering an app with an Azure AD tenant as you describe the process of authorizing access to Azure AD web applications that use the OAuth 2.0 code grant flow.</a:t>
            </a:r>
          </a:p>
          <a:p>
            <a:pPr marL="228600" indent="-228600">
              <a:buAutoNum type="arabicPeriod"/>
            </a:pPr>
            <a:r>
              <a:rPr lang="en-US" baseline="0" dirty="0"/>
              <a:t>Point out that t</a:t>
            </a:r>
            <a:r>
              <a:rPr lang="en-US" sz="882" b="0" i="0" kern="1200" dirty="0">
                <a:solidFill>
                  <a:schemeClr val="tx1"/>
                </a:solidFill>
                <a:effectLst/>
                <a:latin typeface="Segoe UI Light" pitchFamily="34" charset="0"/>
                <a:ea typeface="+mn-ea"/>
                <a:cs typeface="+mn-cs"/>
              </a:rPr>
              <a:t>he authorization code flow begins with the client directing the user to the </a:t>
            </a:r>
            <a:r>
              <a:rPr lang="en-US" sz="882" b="1" i="0" kern="1200" dirty="0">
                <a:solidFill>
                  <a:schemeClr val="tx1"/>
                </a:solidFill>
                <a:effectLst/>
                <a:latin typeface="Segoe UI Light" pitchFamily="34" charset="0"/>
                <a:ea typeface="+mn-ea"/>
                <a:cs typeface="+mn-cs"/>
              </a:rPr>
              <a:t>/authorize </a:t>
            </a:r>
            <a:r>
              <a:rPr lang="en-US" sz="882" b="0" i="0" kern="1200" dirty="0">
                <a:solidFill>
                  <a:schemeClr val="tx1"/>
                </a:solidFill>
                <a:effectLst/>
                <a:latin typeface="Segoe UI Light" pitchFamily="34" charset="0"/>
                <a:ea typeface="+mn-ea"/>
                <a:cs typeface="+mn-cs"/>
              </a:rPr>
              <a:t>endpoint. In this request, the client indicates the permissions it needs to acquire from the user. You can get the OAuth 2.0 authorization endpoint for your tenant by selecting </a:t>
            </a:r>
            <a:r>
              <a:rPr lang="en-US" sz="882" b="1" i="0" kern="1200" dirty="0">
                <a:solidFill>
                  <a:schemeClr val="tx1"/>
                </a:solidFill>
                <a:effectLst/>
                <a:latin typeface="Segoe UI Light" pitchFamily="34" charset="0"/>
                <a:ea typeface="+mn-ea"/>
                <a:cs typeface="+mn-cs"/>
              </a:rPr>
              <a:t>App registrations &gt; Endpoints </a:t>
            </a:r>
            <a:r>
              <a:rPr lang="en-US" sz="882" b="0" i="0" kern="1200" dirty="0">
                <a:solidFill>
                  <a:schemeClr val="tx1"/>
                </a:solidFill>
                <a:effectLst/>
                <a:latin typeface="Segoe UI Light" pitchFamily="34" charset="0"/>
                <a:ea typeface="+mn-ea"/>
                <a:cs typeface="+mn-cs"/>
              </a:rPr>
              <a:t>in the Azure portal.</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At this point, the user is asked to enter their credentials and consent to the permissions requested by the app in the Azure Portal. After the user authenticates and grants consent, Azure AD sends a response to your app at the </a:t>
            </a:r>
            <a:r>
              <a:rPr lang="en-US" b="1" dirty="0" err="1"/>
              <a:t>redirect_uri</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address in your request with the code.</a:t>
            </a:r>
          </a:p>
          <a:p>
            <a:pPr marL="228600" indent="-228600">
              <a:buAutoNum type="arabicPeriod"/>
            </a:pPr>
            <a:r>
              <a:rPr lang="en-US" sz="882" b="0" i="0" kern="1200" dirty="0">
                <a:solidFill>
                  <a:schemeClr val="tx1"/>
                </a:solidFill>
                <a:effectLst/>
                <a:latin typeface="Segoe UI Light" pitchFamily="34" charset="0"/>
                <a:ea typeface="+mn-ea"/>
                <a:cs typeface="+mn-cs"/>
              </a:rPr>
              <a:t>Now that you've acquired an authorization code and have been granted permission by the user, you can redeem the code for an access token to the desired resource, by sending a POST request to the </a:t>
            </a:r>
            <a:r>
              <a:rPr lang="en-US" sz="882" b="1" i="0" kern="1200" dirty="0">
                <a:solidFill>
                  <a:schemeClr val="tx1"/>
                </a:solidFill>
                <a:effectLst/>
                <a:latin typeface="Segoe UI Light" pitchFamily="34" charset="0"/>
                <a:ea typeface="+mn-ea"/>
                <a:cs typeface="+mn-cs"/>
              </a:rPr>
              <a:t>/token </a:t>
            </a:r>
            <a:r>
              <a:rPr lang="en-US" sz="882" b="0" i="0" kern="1200" dirty="0">
                <a:solidFill>
                  <a:schemeClr val="tx1"/>
                </a:solidFill>
                <a:effectLst/>
                <a:latin typeface="Segoe UI Light" pitchFamily="34" charset="0"/>
                <a:ea typeface="+mn-ea"/>
                <a:cs typeface="+mn-cs"/>
              </a:rPr>
              <a:t>endpoint.</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Azure AD returns an access token upon a successful response. To minimize network calls from the client application and their associated latency, the client application should cache access tokens for the token lifetime that is specified in the OAuth 2.0 response. To determine the token lifetime, use either the </a:t>
            </a:r>
            <a:r>
              <a:rPr lang="en-US" sz="882" b="1" i="0" kern="1200" dirty="0" err="1">
                <a:solidFill>
                  <a:schemeClr val="tx1"/>
                </a:solidFill>
                <a:effectLst/>
                <a:latin typeface="Segoe UI Light" pitchFamily="34" charset="0"/>
                <a:ea typeface="+mn-ea"/>
                <a:cs typeface="+mn-cs"/>
              </a:rPr>
              <a:t>expires_in</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or </a:t>
            </a:r>
            <a:r>
              <a:rPr lang="en-US" sz="882" b="1" i="0" kern="1200" dirty="0" err="1">
                <a:solidFill>
                  <a:schemeClr val="tx1"/>
                </a:solidFill>
                <a:effectLst/>
                <a:latin typeface="Segoe UI Light" pitchFamily="34" charset="0"/>
                <a:ea typeface="+mn-ea"/>
                <a:cs typeface="+mn-cs"/>
              </a:rPr>
              <a:t>expires_on</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parameter values.</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If a web API resource returns an </a:t>
            </a:r>
            <a:r>
              <a:rPr lang="en-US" sz="882" b="1" i="0" kern="1200" dirty="0" err="1">
                <a:solidFill>
                  <a:schemeClr val="tx1"/>
                </a:solidFill>
                <a:effectLst/>
                <a:latin typeface="Segoe UI Light" pitchFamily="34" charset="0"/>
                <a:ea typeface="+mn-ea"/>
                <a:cs typeface="+mn-cs"/>
              </a:rPr>
              <a:t>invalid_token</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error code, this might indicate that the resource has determined that the token is expired. If the client and resource clock times are different (known as a "time skew"), the resource might consider the token to be expired before the token is cleared from the client cache. If this occurs, clear the token from the cache, even if it is still within its calculated lifetime.</a:t>
            </a:r>
          </a:p>
          <a:p>
            <a:pPr marL="228600" indent="-228600">
              <a:buAutoNum type="arabicPeriod"/>
            </a:pPr>
            <a:r>
              <a:rPr lang="en-US" sz="882" b="0" i="0" kern="1200" dirty="0">
                <a:solidFill>
                  <a:schemeClr val="tx1"/>
                </a:solidFill>
                <a:effectLst/>
                <a:latin typeface="Segoe UI Light" pitchFamily="34" charset="0"/>
                <a:ea typeface="+mn-ea"/>
                <a:cs typeface="+mn-cs"/>
              </a:rPr>
              <a:t>Now that you've successfully acquired an </a:t>
            </a:r>
            <a:r>
              <a:rPr lang="en-US" b="1" dirty="0" err="1"/>
              <a:t>access_token</a:t>
            </a:r>
            <a:r>
              <a:rPr lang="en-US" sz="882" b="0" i="0" kern="1200" dirty="0">
                <a:solidFill>
                  <a:schemeClr val="tx1"/>
                </a:solidFill>
                <a:effectLst/>
                <a:latin typeface="Segoe UI Light" pitchFamily="34" charset="0"/>
                <a:ea typeface="+mn-ea"/>
                <a:cs typeface="+mn-cs"/>
              </a:rPr>
              <a:t>, you can use the token in requests to web APIs by including it in the </a:t>
            </a:r>
            <a:r>
              <a:rPr lang="en-US" dirty="0"/>
              <a:t>Authorization</a:t>
            </a:r>
            <a:r>
              <a:rPr lang="en-US" sz="882" b="0" i="0" kern="1200" dirty="0">
                <a:solidFill>
                  <a:schemeClr val="tx1"/>
                </a:solidFill>
                <a:effectLst/>
                <a:latin typeface="Segoe UI Light" pitchFamily="34" charset="0"/>
                <a:ea typeface="+mn-ea"/>
                <a:cs typeface="+mn-cs"/>
              </a:rPr>
              <a:t> header.</a:t>
            </a:r>
          </a:p>
          <a:p>
            <a:pPr marL="228600" indent="-228600">
              <a:buAutoNum type="arabicPeriod"/>
            </a:pPr>
            <a:r>
              <a:rPr lang="en-US" sz="882" b="0" i="0" kern="1200" dirty="0">
                <a:solidFill>
                  <a:schemeClr val="tx1"/>
                </a:solidFill>
                <a:effectLst/>
                <a:latin typeface="Segoe UI Light" pitchFamily="34" charset="0"/>
                <a:ea typeface="+mn-ea"/>
                <a:cs typeface="+mn-cs"/>
              </a:rPr>
              <a:t>Access Tokens are short lived and must be refreshed after they expire to continue accessing resources. You can refresh the </a:t>
            </a:r>
            <a:r>
              <a:rPr lang="en-US" sz="882" b="1" i="0" kern="1200" dirty="0" err="1">
                <a:solidFill>
                  <a:schemeClr val="tx1"/>
                </a:solidFill>
                <a:effectLst/>
                <a:latin typeface="Segoe UI Light" pitchFamily="34" charset="0"/>
                <a:ea typeface="+mn-ea"/>
                <a:cs typeface="+mn-cs"/>
              </a:rPr>
              <a:t>access_token</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by submitting another POST request to the </a:t>
            </a:r>
            <a:r>
              <a:rPr lang="en-US" sz="882" b="1" i="0" kern="1200" dirty="0">
                <a:solidFill>
                  <a:schemeClr val="tx1"/>
                </a:solidFill>
                <a:effectLst/>
                <a:latin typeface="Segoe UI Light" pitchFamily="34" charset="0"/>
                <a:ea typeface="+mn-ea"/>
                <a:cs typeface="+mn-cs"/>
              </a:rPr>
              <a:t>/token </a:t>
            </a:r>
            <a:r>
              <a:rPr lang="en-US" sz="882" b="0" i="0" kern="1200" dirty="0">
                <a:solidFill>
                  <a:schemeClr val="tx1"/>
                </a:solidFill>
                <a:effectLst/>
                <a:latin typeface="Segoe UI Light" pitchFamily="34" charset="0"/>
                <a:ea typeface="+mn-ea"/>
                <a:cs typeface="+mn-cs"/>
              </a:rPr>
              <a:t>endpoint, but this time providing the </a:t>
            </a:r>
            <a:r>
              <a:rPr lang="en-US" sz="882" b="1" i="0" kern="1200" dirty="0" err="1">
                <a:solidFill>
                  <a:schemeClr val="tx1"/>
                </a:solidFill>
                <a:effectLst/>
                <a:latin typeface="Segoe UI Light" pitchFamily="34" charset="0"/>
                <a:ea typeface="+mn-ea"/>
                <a:cs typeface="+mn-cs"/>
              </a:rPr>
              <a:t>refresh_token</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instead of the code. Refresh tokens are valid for all resources that your client has already been given consent to access— thus, a refresh token issued on a request for </a:t>
            </a:r>
            <a:r>
              <a:rPr lang="en-US" sz="882" b="1" i="0" kern="1200" dirty="0">
                <a:solidFill>
                  <a:schemeClr val="tx1"/>
                </a:solidFill>
                <a:effectLst/>
                <a:latin typeface="Segoe UI Light" pitchFamily="34" charset="0"/>
                <a:ea typeface="+mn-ea"/>
                <a:cs typeface="+mn-cs"/>
              </a:rPr>
              <a:t>resource=https://graph.microsoft.com</a:t>
            </a:r>
            <a:r>
              <a:rPr lang="en-US" sz="882" b="0" i="0" kern="1200" dirty="0">
                <a:solidFill>
                  <a:schemeClr val="tx1"/>
                </a:solidFill>
                <a:effectLst/>
                <a:latin typeface="Segoe UI Light" pitchFamily="34" charset="0"/>
                <a:ea typeface="+mn-ea"/>
                <a:cs typeface="+mn-cs"/>
              </a:rPr>
              <a:t> can be used to request a new access token for </a:t>
            </a:r>
            <a:r>
              <a:rPr lang="en-US" sz="882" b="1" i="0" kern="1200" dirty="0">
                <a:solidFill>
                  <a:schemeClr val="tx1"/>
                </a:solidFill>
                <a:effectLst/>
                <a:latin typeface="Segoe UI Light" pitchFamily="34" charset="0"/>
                <a:ea typeface="+mn-ea"/>
                <a:cs typeface="+mn-cs"/>
              </a:rPr>
              <a:t>resource=https://contoso.com/api</a:t>
            </a:r>
            <a:r>
              <a:rPr lang="en-US" sz="882" b="0" i="0" kern="1200" dirty="0">
                <a:solidFill>
                  <a:schemeClr val="tx1"/>
                </a:solidFill>
                <a:effectLst/>
                <a:latin typeface="Segoe UI Light" pitchFamily="34" charset="0"/>
                <a:ea typeface="+mn-ea"/>
                <a:cs typeface="+mn-cs"/>
              </a:rPr>
              <a:t>.</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Refresh tokens do not have specified lifetimes. Typically, the lifetimes of refresh tokens are relatively long. However, in some cases, refresh tokens expire, are revoked, or lack sufficient privileges for the desired action. Your application needs to expect and handle errors returned by the token issuance endpoint correctly. When you receive a response with a refresh token error, discard the current refresh token and request a new authorization code or access token. In particular, when using a refresh token in the authorization code grant flow, if you receive a response with the </a:t>
            </a:r>
            <a:r>
              <a:rPr lang="en-US" sz="882" b="1" i="0" kern="1200" dirty="0" err="1">
                <a:solidFill>
                  <a:schemeClr val="tx1"/>
                </a:solidFill>
                <a:effectLst/>
                <a:latin typeface="Segoe UI Light" pitchFamily="34" charset="0"/>
                <a:ea typeface="+mn-ea"/>
                <a:cs typeface="+mn-cs"/>
              </a:rPr>
              <a:t>interaction_required</a:t>
            </a:r>
            <a:r>
              <a:rPr lang="en-US" sz="882" b="0" i="0" kern="1200" dirty="0">
                <a:solidFill>
                  <a:schemeClr val="tx1"/>
                </a:solidFill>
                <a:effectLst/>
                <a:latin typeface="Segoe UI Light" pitchFamily="34" charset="0"/>
                <a:ea typeface="+mn-ea"/>
                <a:cs typeface="+mn-cs"/>
              </a:rPr>
              <a:t> or </a:t>
            </a:r>
            <a:r>
              <a:rPr lang="en-US" sz="882" b="1" i="0" kern="1200" dirty="0" err="1">
                <a:solidFill>
                  <a:schemeClr val="tx1"/>
                </a:solidFill>
                <a:effectLst/>
                <a:latin typeface="Segoe UI Light" pitchFamily="34" charset="0"/>
                <a:ea typeface="+mn-ea"/>
                <a:cs typeface="+mn-cs"/>
              </a:rPr>
              <a:t>invalid_grant</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error codes, discard the refresh token and request a new authorization code.</a:t>
            </a:r>
          </a:p>
          <a:p>
            <a:pPr marL="228600" indent="-228600">
              <a:buAutoNum type="arabicPeriod"/>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5611479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Explain that</a:t>
            </a:r>
            <a:r>
              <a:rPr lang="en-US" sz="882" b="0" i="0" kern="1200" baseline="0" dirty="0">
                <a:solidFill>
                  <a:schemeClr val="tx1"/>
                </a:solidFill>
                <a:effectLst/>
                <a:latin typeface="Segoe UI Light" pitchFamily="34" charset="0"/>
                <a:ea typeface="+mn-ea"/>
                <a:cs typeface="+mn-cs"/>
              </a:rPr>
              <a:t> t</a:t>
            </a:r>
            <a:r>
              <a:rPr lang="en-US" sz="882" b="0" i="0" kern="1200" dirty="0">
                <a:solidFill>
                  <a:schemeClr val="tx1"/>
                </a:solidFill>
                <a:effectLst/>
                <a:latin typeface="Segoe UI Light" pitchFamily="34" charset="0"/>
                <a:ea typeface="+mn-ea"/>
                <a:cs typeface="+mn-cs"/>
              </a:rPr>
              <a:t>he OAuth 2.0 Client Credentials Grant Flow permits a web service (serving the role of a </a:t>
            </a:r>
            <a:r>
              <a:rPr lang="en-US" sz="882" b="0" i="1" kern="1200" dirty="0">
                <a:solidFill>
                  <a:schemeClr val="tx1"/>
                </a:solidFill>
                <a:effectLst/>
                <a:latin typeface="Segoe UI Light" pitchFamily="34" charset="0"/>
                <a:ea typeface="+mn-ea"/>
                <a:cs typeface="+mn-cs"/>
              </a:rPr>
              <a:t>confidential client</a:t>
            </a:r>
            <a:r>
              <a:rPr lang="en-US" sz="882" b="0" i="0" kern="1200" dirty="0">
                <a:solidFill>
                  <a:schemeClr val="tx1"/>
                </a:solidFill>
                <a:effectLst/>
                <a:latin typeface="Segoe UI Light" pitchFamily="34" charset="0"/>
                <a:ea typeface="+mn-ea"/>
                <a:cs typeface="+mn-cs"/>
              </a:rPr>
              <a:t>) to use its own credentials instead of impersonating a user, to authenticate when calling another web service. In this scenario, the client is typically a middle-tier web service, a daemon service, or a website. For a higher level of assurance, Azure AD also allows the calling service to use a certificate (instead of a shared secret) as a credential.</a:t>
            </a:r>
          </a:p>
          <a:p>
            <a:r>
              <a:rPr lang="en-US" sz="882" b="0" i="0" kern="1200" dirty="0">
                <a:solidFill>
                  <a:schemeClr val="tx1"/>
                </a:solidFill>
                <a:effectLst/>
                <a:latin typeface="Segoe UI Light" pitchFamily="34" charset="0"/>
                <a:ea typeface="+mn-ea"/>
                <a:cs typeface="+mn-cs"/>
              </a:rPr>
              <a:t>The slide illustrates how the client credentials grant flow works in Azure AD.</a:t>
            </a:r>
          </a:p>
          <a:p>
            <a:pPr marL="228600" indent="-228600">
              <a:buAutoNum type="arabicPeriod"/>
            </a:pPr>
            <a:r>
              <a:rPr lang="en-US" sz="882" b="0" i="0" kern="1200" dirty="0">
                <a:solidFill>
                  <a:schemeClr val="tx1"/>
                </a:solidFill>
                <a:effectLst/>
                <a:latin typeface="Segoe UI Light" pitchFamily="34" charset="0"/>
                <a:ea typeface="+mn-ea"/>
                <a:cs typeface="+mn-cs"/>
              </a:rPr>
              <a:t>The client application authenticates to the Azure AD token issuance endpoint and requests an access token.</a:t>
            </a:r>
          </a:p>
          <a:p>
            <a:pPr marL="228600" indent="-228600">
              <a:buAutoNum type="arabicPeriod"/>
            </a:pPr>
            <a:r>
              <a:rPr lang="en-US" sz="882" b="0" i="0" kern="1200" dirty="0">
                <a:solidFill>
                  <a:schemeClr val="tx1"/>
                </a:solidFill>
                <a:effectLst/>
                <a:latin typeface="Segoe UI Light" pitchFamily="34" charset="0"/>
                <a:ea typeface="+mn-ea"/>
                <a:cs typeface="+mn-cs"/>
              </a:rPr>
              <a:t>The Azure AD token issuance endpoint issues the access token.</a:t>
            </a:r>
          </a:p>
          <a:p>
            <a:pPr marL="228600" indent="-228600">
              <a:buAutoNum type="arabicPeriod"/>
            </a:pPr>
            <a:r>
              <a:rPr lang="en-US" sz="882" b="0" i="0" kern="1200" dirty="0">
                <a:solidFill>
                  <a:schemeClr val="tx1"/>
                </a:solidFill>
                <a:effectLst/>
                <a:latin typeface="Segoe UI Light" pitchFamily="34" charset="0"/>
                <a:ea typeface="+mn-ea"/>
                <a:cs typeface="+mn-cs"/>
              </a:rPr>
              <a:t>The access token is used to authenticate to the secured resource.</a:t>
            </a:r>
          </a:p>
          <a:p>
            <a:pPr marL="228600" indent="-228600">
              <a:buAutoNum type="arabicPeriod"/>
            </a:pPr>
            <a:r>
              <a:rPr lang="en-US" sz="882" b="0" i="0" kern="1200" dirty="0">
                <a:solidFill>
                  <a:schemeClr val="tx1"/>
                </a:solidFill>
                <a:effectLst/>
                <a:latin typeface="Segoe UI Light" pitchFamily="34" charset="0"/>
                <a:ea typeface="+mn-ea"/>
                <a:cs typeface="+mn-cs"/>
              </a:rPr>
              <a:t>Data from the secured resource is returned to the client application.</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18107427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dirty="0"/>
              <a:t>Overview of managed</a:t>
            </a:r>
            <a:r>
              <a:rPr lang="en-US" baseline="0" dirty="0"/>
              <a:t> identities for Azure resources.</a:t>
            </a:r>
          </a:p>
          <a:p>
            <a:pPr marL="171450" indent="-171450">
              <a:buFontTx/>
              <a:buChar char="-"/>
            </a:pPr>
            <a:r>
              <a:rPr lang="en-US" baseline="0" dirty="0"/>
              <a:t>Configuring managed identities for Azure resources on an Azure VM by using Azure CLI.</a:t>
            </a:r>
          </a:p>
          <a:p>
            <a:pPr marL="171450" indent="-171450">
              <a:buFontTx/>
              <a:buChar char="-"/>
            </a:pPr>
            <a:r>
              <a:rPr lang="en-US" baseline="0" dirty="0"/>
              <a:t>The use of managed identities for Azure resources on an Azure VM to acquire an access token.</a:t>
            </a:r>
          </a:p>
          <a:p>
            <a:pPr marL="171450" indent="-171450">
              <a:buFontTx/>
              <a:buChar char="-"/>
            </a:pPr>
            <a:r>
              <a:rPr lang="en-US" baseline="0" dirty="0"/>
              <a:t>Assigning access of a managed identity to a resource by using Azure CLI.</a:t>
            </a:r>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13712401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Explain that</a:t>
            </a:r>
            <a:r>
              <a:rPr lang="en-US" sz="882" b="0" i="0" kern="1200" baseline="0" dirty="0">
                <a:solidFill>
                  <a:schemeClr val="tx1"/>
                </a:solidFill>
                <a:effectLst/>
                <a:latin typeface="Segoe UI Light" pitchFamily="34" charset="0"/>
                <a:ea typeface="+mn-ea"/>
                <a:cs typeface="+mn-cs"/>
              </a:rPr>
              <a:t> a</a:t>
            </a:r>
            <a:r>
              <a:rPr lang="en-US" sz="882" b="0" i="0" kern="1200" dirty="0">
                <a:solidFill>
                  <a:schemeClr val="tx1"/>
                </a:solidFill>
                <a:effectLst/>
                <a:latin typeface="Segoe UI Light" pitchFamily="34" charset="0"/>
                <a:ea typeface="+mn-ea"/>
                <a:cs typeface="+mn-cs"/>
              </a:rPr>
              <a:t> common challenge when building cloud applications is how to manage the credentials in your code for authenticating to cloud services. Keeping the credentials secure is an important task. Ideally, the credentials never appear on developer workstations and aren't checked into source control. Azure Key Vault provides a way to securely store credentials, secrets, and other keys, but your code has to authenticate to Key Vault to retrieve them.</a:t>
            </a:r>
          </a:p>
          <a:p>
            <a:r>
              <a:rPr lang="en-US" sz="882" b="0" i="0" kern="1200" dirty="0">
                <a:solidFill>
                  <a:schemeClr val="tx1"/>
                </a:solidFill>
                <a:effectLst/>
                <a:latin typeface="Segoe UI Light" pitchFamily="34" charset="0"/>
                <a:ea typeface="+mn-ea"/>
                <a:cs typeface="+mn-cs"/>
              </a:rPr>
              <a:t>The managed identities for the Azure resources feature in Azure Active Directory (Azure AD) solves this problem. The feature provides Azure services with an automatically managed identity in Azure AD. You can use the identity to authenticate to any service that supports Azure AD authentication, including Key Vault, without any credentials in your code.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a:t>
            </a:r>
            <a:r>
              <a:rPr lang="en-US" sz="882" b="0" i="0" kern="1200" baseline="0" dirty="0">
                <a:solidFill>
                  <a:schemeClr val="tx1"/>
                </a:solidFill>
                <a:effectLst/>
                <a:latin typeface="Segoe UI Light" pitchFamily="34" charset="0"/>
                <a:ea typeface="+mn-ea"/>
                <a:cs typeface="+mn-cs"/>
              </a:rPr>
              <a:t> diagram on the current slide illustrates h</a:t>
            </a:r>
            <a:r>
              <a:rPr lang="en-US" sz="882" b="0" i="0" kern="1200" dirty="0">
                <a:solidFill>
                  <a:schemeClr val="tx1"/>
                </a:solidFill>
                <a:effectLst/>
                <a:latin typeface="Segoe UI Light" pitchFamily="34" charset="0"/>
                <a:ea typeface="+mn-ea"/>
                <a:cs typeface="+mn-cs"/>
              </a:rPr>
              <a:t>ow a managed identity works with an Azure VM:</a:t>
            </a:r>
          </a:p>
          <a:p>
            <a:pPr marL="228600" indent="-228600">
              <a:buAutoNum type="arabicPeriod"/>
            </a:pPr>
            <a:r>
              <a:rPr lang="en-US" sz="882" b="0" i="0" kern="1200" dirty="0">
                <a:solidFill>
                  <a:schemeClr val="tx1"/>
                </a:solidFill>
                <a:effectLst/>
                <a:latin typeface="Segoe UI Light" pitchFamily="34" charset="0"/>
                <a:ea typeface="+mn-ea"/>
                <a:cs typeface="+mn-cs"/>
              </a:rPr>
              <a:t>Azure Resource Manager receives a request to enable the system-assigned managed identity on a VM</a:t>
            </a:r>
            <a:r>
              <a:rPr lang="en-US" sz="882" b="0" i="0" kern="1200" baseline="0" dirty="0">
                <a:solidFill>
                  <a:schemeClr val="tx1"/>
                </a:solidFill>
                <a:effectLst/>
                <a:latin typeface="Segoe UI Light" pitchFamily="34" charset="0"/>
                <a:ea typeface="+mn-ea"/>
                <a:cs typeface="+mn-cs"/>
              </a:rPr>
              <a:t> or create a user-assigned managed identity and assign it to the VM.</a:t>
            </a:r>
            <a:endParaRPr lang="en-US" sz="882" b="0" i="0" kern="1200" dirty="0">
              <a:solidFill>
                <a:schemeClr val="tx1"/>
              </a:solidFill>
              <a:effectLst/>
              <a:latin typeface="Segoe UI Light" pitchFamily="34" charset="0"/>
              <a:ea typeface="+mn-ea"/>
              <a:cs typeface="+mn-cs"/>
            </a:endParaRPr>
          </a:p>
          <a:p>
            <a:pPr marL="228600" indent="-228600">
              <a:buAutoNum type="arabicPeriod"/>
            </a:pPr>
            <a:r>
              <a:rPr lang="en-US" sz="882" b="0" i="0" kern="1200" dirty="0">
                <a:solidFill>
                  <a:schemeClr val="tx1"/>
                </a:solidFill>
                <a:effectLst/>
                <a:latin typeface="Segoe UI Light" pitchFamily="34" charset="0"/>
                <a:ea typeface="+mn-ea"/>
                <a:cs typeface="+mn-cs"/>
              </a:rPr>
              <a:t>Azure Resource Manager creates a service principal in Azure AD for the VM’s identity. The service principal is created in the Azure AD tenant that's trusted by the subscription.</a:t>
            </a:r>
          </a:p>
          <a:p>
            <a:pPr marL="228600" indent="-228600">
              <a:buAutoNum type="arabicPeriod"/>
            </a:pPr>
            <a:r>
              <a:rPr lang="en-US" sz="882" b="0" i="0" kern="1200" dirty="0">
                <a:solidFill>
                  <a:schemeClr val="tx1"/>
                </a:solidFill>
                <a:effectLst/>
                <a:latin typeface="Segoe UI Light" pitchFamily="34" charset="0"/>
                <a:ea typeface="+mn-ea"/>
                <a:cs typeface="+mn-cs"/>
              </a:rPr>
              <a:t>Azure Resource Manager configures the identity on the VM:</a:t>
            </a:r>
          </a:p>
          <a:p>
            <a:pPr marL="441582" lvl="1" indent="-228600"/>
            <a:r>
              <a:rPr lang="en-US" sz="882" b="0" i="0" kern="1200" dirty="0">
                <a:solidFill>
                  <a:schemeClr val="tx1"/>
                </a:solidFill>
                <a:effectLst/>
                <a:latin typeface="Segoe UI Light" pitchFamily="34" charset="0"/>
                <a:ea typeface="+mn-ea"/>
                <a:cs typeface="+mn-cs"/>
              </a:rPr>
              <a:t>Updates the Azure Instance Metadata Service identity endpoint with the service principal client ID and certificate.</a:t>
            </a:r>
          </a:p>
          <a:p>
            <a:pPr marL="228600" lvl="0" indent="-228600">
              <a:buAutoNum type="arabicPeriod"/>
            </a:pPr>
            <a:r>
              <a:rPr lang="en-US" sz="882" b="0" i="0" kern="1200" dirty="0">
                <a:solidFill>
                  <a:schemeClr val="tx1"/>
                </a:solidFill>
                <a:effectLst/>
                <a:latin typeface="Segoe UI Light" pitchFamily="34" charset="0"/>
                <a:ea typeface="+mn-ea"/>
                <a:cs typeface="+mn-cs"/>
              </a:rPr>
              <a:t>After the VM has an identity, use the service principal information to grant the VM access to Azure resources. To call Azure Resource Manager, use role-based access control (RBAC) in Azure AD to assign the appropriate role to the VM service principal. To call Key Vault, grant your code access to the specific secret or key in Key Vault.</a:t>
            </a:r>
          </a:p>
          <a:p>
            <a:pPr marL="228600" lvl="0" indent="-228600">
              <a:buAutoNum type="arabicPeriod"/>
            </a:pPr>
            <a:r>
              <a:rPr lang="en-US" sz="882" b="0" i="0" kern="1200" dirty="0">
                <a:solidFill>
                  <a:schemeClr val="tx1"/>
                </a:solidFill>
                <a:effectLst/>
                <a:latin typeface="Segoe UI Light" pitchFamily="34" charset="0"/>
                <a:ea typeface="+mn-ea"/>
                <a:cs typeface="+mn-cs"/>
              </a:rPr>
              <a:t>Your code that's running on the VM can request a token from two endpoints that are accessible only from within the VM:</a:t>
            </a:r>
          </a:p>
          <a:p>
            <a:pPr marL="441582" lvl="1" indent="-228600"/>
            <a:r>
              <a:rPr lang="en-US" sz="882" b="0" i="0" kern="1200" dirty="0">
                <a:solidFill>
                  <a:schemeClr val="tx1"/>
                </a:solidFill>
                <a:effectLst/>
                <a:latin typeface="Segoe UI Light" pitchFamily="34" charset="0"/>
                <a:ea typeface="+mn-ea"/>
                <a:cs typeface="+mn-cs"/>
              </a:rPr>
              <a:t>Azure Instance Metadata Service identity endpoint (recommended): http://169.254.169.254/metadata/identity/oauth2/token</a:t>
            </a:r>
          </a:p>
          <a:p>
            <a:pPr marL="711448" lvl="3" indent="-228600"/>
            <a:r>
              <a:rPr lang="en-US" sz="882" b="0" i="0" kern="1200" dirty="0">
                <a:solidFill>
                  <a:schemeClr val="tx1"/>
                </a:solidFill>
                <a:effectLst/>
                <a:latin typeface="Segoe UI Light" pitchFamily="34" charset="0"/>
                <a:ea typeface="+mn-ea"/>
                <a:cs typeface="+mn-cs"/>
              </a:rPr>
              <a:t>The resource parameter specifies the service to which the token is sent. To authenticate to Azure Resource Manager, use resource=https://management.azure.com/.</a:t>
            </a:r>
          </a:p>
          <a:p>
            <a:pPr marL="711448" lvl="3" indent="-228600"/>
            <a:r>
              <a:rPr lang="en-US" sz="882" b="0" i="0" kern="1200" dirty="0">
                <a:solidFill>
                  <a:schemeClr val="tx1"/>
                </a:solidFill>
                <a:effectLst/>
                <a:latin typeface="Segoe UI Light" pitchFamily="34" charset="0"/>
                <a:ea typeface="+mn-ea"/>
                <a:cs typeface="+mn-cs"/>
              </a:rPr>
              <a:t>API version parameter specifies the IMDS version, use </a:t>
            </a:r>
            <a:r>
              <a:rPr lang="en-US" sz="882" b="0" i="0" kern="1200" dirty="0" err="1">
                <a:solidFill>
                  <a:schemeClr val="tx1"/>
                </a:solidFill>
                <a:effectLst/>
                <a:latin typeface="Segoe UI Light" pitchFamily="34" charset="0"/>
                <a:ea typeface="+mn-ea"/>
                <a:cs typeface="+mn-cs"/>
              </a:rPr>
              <a:t>api</a:t>
            </a:r>
            <a:r>
              <a:rPr lang="en-US" sz="882" b="0" i="0" kern="1200" dirty="0">
                <a:solidFill>
                  <a:schemeClr val="tx1"/>
                </a:solidFill>
                <a:effectLst/>
                <a:latin typeface="Segoe UI Light" pitchFamily="34" charset="0"/>
                <a:ea typeface="+mn-ea"/>
                <a:cs typeface="+mn-cs"/>
              </a:rPr>
              <a:t>-version=2018-02-01 or greater.</a:t>
            </a:r>
          </a:p>
          <a:p>
            <a:pPr marL="228600" lvl="0" indent="-228600">
              <a:buAutoNum type="arabicPeriod"/>
            </a:pPr>
            <a:r>
              <a:rPr lang="en-US" sz="882" b="0" i="0" kern="1200" dirty="0">
                <a:solidFill>
                  <a:schemeClr val="tx1"/>
                </a:solidFill>
                <a:effectLst/>
                <a:latin typeface="Segoe UI Light" pitchFamily="34" charset="0"/>
                <a:ea typeface="+mn-ea"/>
                <a:cs typeface="+mn-cs"/>
              </a:rPr>
              <a:t>A call is made to Azure AD to request an access token (as specified in step 5) by using the client ID and certificate configured in step 3. Azure AD returns a JSON Web Token (JWT) access token.</a:t>
            </a:r>
          </a:p>
          <a:p>
            <a:pPr marL="228600" lvl="0" indent="-228600">
              <a:buAutoNum type="arabicPeriod"/>
            </a:pPr>
            <a:r>
              <a:rPr lang="en-US" sz="882" b="0" i="0" kern="1200" dirty="0">
                <a:solidFill>
                  <a:schemeClr val="tx1"/>
                </a:solidFill>
                <a:effectLst/>
                <a:latin typeface="Segoe UI Light" pitchFamily="34" charset="0"/>
                <a:ea typeface="+mn-ea"/>
                <a:cs typeface="+mn-cs"/>
              </a:rPr>
              <a:t>Your code sends the access token on a call to a service that supports Azure AD authentication.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1638344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a:t>
            </a:r>
            <a:r>
              <a:rPr lang="en-US" baseline="0" dirty="0"/>
              <a:t> both procedures as you present the next two slides.</a:t>
            </a:r>
          </a:p>
          <a:p>
            <a:endParaRPr lang="en-US" baseline="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baseline="0" dirty="0"/>
              <a:t>To implement s</a:t>
            </a:r>
            <a:r>
              <a:rPr lang="en-US" sz="800" kern="1200" dirty="0">
                <a:solidFill>
                  <a:schemeClr val="tx1"/>
                </a:solidFill>
                <a:latin typeface="Segoe UI Light" pitchFamily="34" charset="0"/>
                <a:ea typeface="+mn-ea"/>
                <a:cs typeface="+mn-cs"/>
              </a:rPr>
              <a:t>ystem-assigned managed identity, run:</a:t>
            </a:r>
          </a:p>
          <a:p>
            <a:r>
              <a:rPr lang="en-US" sz="800" dirty="0" err="1"/>
              <a:t>az</a:t>
            </a:r>
            <a:r>
              <a:rPr lang="en-US" sz="800" dirty="0"/>
              <a:t> login</a:t>
            </a:r>
            <a:endParaRPr lang="en-US" sz="800" u="sng" dirty="0"/>
          </a:p>
          <a:p>
            <a:r>
              <a:rPr lang="en-US" sz="800" u="sng" dirty="0" err="1"/>
              <a:t>az</a:t>
            </a:r>
            <a:r>
              <a:rPr lang="en-US" sz="800" u="sng" dirty="0"/>
              <a:t> group create --name </a:t>
            </a:r>
            <a:r>
              <a:rPr lang="en-US" sz="800" u="sng" dirty="0" err="1"/>
              <a:t>myResourceGroup</a:t>
            </a:r>
            <a:r>
              <a:rPr lang="en-US" sz="800" u="sng" dirty="0"/>
              <a:t> --location </a:t>
            </a:r>
            <a:r>
              <a:rPr lang="en-US" sz="800" u="sng" dirty="0" err="1"/>
              <a:t>westus</a:t>
            </a:r>
            <a:endParaRPr lang="en-US" sz="800" u="sng" dirty="0"/>
          </a:p>
          <a:p>
            <a:r>
              <a:rPr lang="en-US" sz="800" dirty="0" err="1"/>
              <a:t>az</a:t>
            </a:r>
            <a:r>
              <a:rPr lang="en-US" sz="800" dirty="0"/>
              <a:t> </a:t>
            </a:r>
            <a:r>
              <a:rPr lang="en-US" sz="800" dirty="0" err="1"/>
              <a:t>vm</a:t>
            </a:r>
            <a:r>
              <a:rPr lang="en-US" sz="800" dirty="0"/>
              <a:t> create --resource-group </a:t>
            </a:r>
            <a:r>
              <a:rPr lang="en-US" sz="800" dirty="0" err="1"/>
              <a:t>myResourceGroup</a:t>
            </a:r>
            <a:r>
              <a:rPr lang="en-US" sz="800" dirty="0"/>
              <a:t> --name </a:t>
            </a:r>
            <a:r>
              <a:rPr lang="en-US" sz="800" dirty="0" err="1"/>
              <a:t>myVM</a:t>
            </a:r>
            <a:r>
              <a:rPr lang="en-US" sz="800" dirty="0"/>
              <a:t> --image win2016datacenter --generate-</a:t>
            </a:r>
            <a:r>
              <a:rPr lang="en-US" sz="800" dirty="0" err="1"/>
              <a:t>ssh</a:t>
            </a:r>
            <a:r>
              <a:rPr lang="en-US" sz="800" dirty="0"/>
              <a:t>-keys --assign-identity --admin-username </a:t>
            </a:r>
            <a:r>
              <a:rPr lang="en-US" sz="800" dirty="0" err="1"/>
              <a:t>azureuser</a:t>
            </a:r>
            <a:r>
              <a:rPr lang="en-US" sz="800" dirty="0"/>
              <a:t> --admin-password myPassword12</a:t>
            </a:r>
          </a:p>
          <a:p>
            <a:r>
              <a:rPr lang="en-US" sz="800" dirty="0" err="1"/>
              <a:t>az</a:t>
            </a:r>
            <a:r>
              <a:rPr lang="en-US" sz="800" dirty="0"/>
              <a:t> </a:t>
            </a:r>
            <a:r>
              <a:rPr lang="en-US" sz="800" dirty="0" err="1"/>
              <a:t>vm</a:t>
            </a:r>
            <a:r>
              <a:rPr lang="en-US" sz="800" dirty="0"/>
              <a:t> identity assign -g </a:t>
            </a:r>
            <a:r>
              <a:rPr lang="en-US" sz="800" dirty="0" err="1"/>
              <a:t>myResourceGroup</a:t>
            </a:r>
            <a:r>
              <a:rPr lang="en-US" sz="800" dirty="0"/>
              <a:t> -n </a:t>
            </a:r>
            <a:r>
              <a:rPr lang="en-US" sz="800" dirty="0" err="1"/>
              <a:t>myVm</a:t>
            </a:r>
            <a:endParaRPr lang="en-US" sz="8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4488386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latin typeface="Segoe UI Light" pitchFamily="34" charset="0"/>
                <a:ea typeface="+mn-ea"/>
                <a:cs typeface="+mn-cs"/>
              </a:rPr>
              <a:t>To implement user-assigned system identity, run:</a:t>
            </a:r>
          </a:p>
          <a:p>
            <a:r>
              <a:rPr lang="en-US" sz="800" dirty="0" err="1"/>
              <a:t>az</a:t>
            </a:r>
            <a:r>
              <a:rPr lang="en-US" sz="800" dirty="0"/>
              <a:t> login</a:t>
            </a:r>
          </a:p>
          <a:p>
            <a:r>
              <a:rPr lang="en-US" sz="800" dirty="0" err="1"/>
              <a:t>az</a:t>
            </a:r>
            <a:r>
              <a:rPr lang="en-US" sz="800" dirty="0"/>
              <a:t> group create --name </a:t>
            </a:r>
            <a:r>
              <a:rPr lang="en-US" sz="800" dirty="0" err="1"/>
              <a:t>myResourceGroup</a:t>
            </a:r>
            <a:r>
              <a:rPr lang="en-US" sz="800" dirty="0"/>
              <a:t> --location </a:t>
            </a:r>
            <a:r>
              <a:rPr lang="en-US" sz="800" dirty="0" err="1"/>
              <a:t>westus</a:t>
            </a:r>
            <a:endParaRPr lang="en-US" sz="800" dirty="0"/>
          </a:p>
          <a:p>
            <a:r>
              <a:rPr lang="en-US" sz="800" dirty="0" err="1"/>
              <a:t>az</a:t>
            </a:r>
            <a:r>
              <a:rPr lang="en-US" sz="800" dirty="0"/>
              <a:t> identity create -g </a:t>
            </a:r>
            <a:r>
              <a:rPr lang="en-US" sz="800" dirty="0" err="1"/>
              <a:t>myResourceGroup</a:t>
            </a:r>
            <a:r>
              <a:rPr lang="en-US" sz="800" dirty="0"/>
              <a:t> -n </a:t>
            </a:r>
            <a:r>
              <a:rPr lang="en-US" sz="800" dirty="0" err="1"/>
              <a:t>myUserAssignedIdentity</a:t>
            </a:r>
            <a:endParaRPr lang="en-US" sz="800" dirty="0"/>
          </a:p>
          <a:p>
            <a:r>
              <a:rPr lang="en-US" sz="800" dirty="0" err="1"/>
              <a:t>az</a:t>
            </a:r>
            <a:r>
              <a:rPr lang="en-US" sz="800" dirty="0"/>
              <a:t> </a:t>
            </a:r>
            <a:r>
              <a:rPr lang="en-US" sz="800" dirty="0" err="1"/>
              <a:t>vm</a:t>
            </a:r>
            <a:r>
              <a:rPr lang="en-US" sz="800" dirty="0"/>
              <a:t> create --resource-group </a:t>
            </a:r>
            <a:r>
              <a:rPr lang="en-US" sz="800" dirty="0" err="1"/>
              <a:t>myResourceGroup</a:t>
            </a:r>
            <a:r>
              <a:rPr lang="en-US" sz="800" dirty="0"/>
              <a:t> --name </a:t>
            </a:r>
            <a:r>
              <a:rPr lang="en-US" sz="800" dirty="0" err="1"/>
              <a:t>myVM</a:t>
            </a:r>
            <a:r>
              <a:rPr lang="en-US" sz="800" dirty="0"/>
              <a:t> --image win2016datacenter --generate-</a:t>
            </a:r>
            <a:r>
              <a:rPr lang="en-US" sz="800" dirty="0" err="1"/>
              <a:t>ssh</a:t>
            </a:r>
            <a:r>
              <a:rPr lang="en-US" sz="800" dirty="0"/>
              <a:t>-keys --assign-identity --admin-username </a:t>
            </a:r>
            <a:r>
              <a:rPr lang="en-US" sz="800" dirty="0" err="1"/>
              <a:t>azureuser</a:t>
            </a:r>
            <a:r>
              <a:rPr lang="en-US" sz="800" dirty="0"/>
              <a:t> --admin-password myPassword12 --assign-identity </a:t>
            </a:r>
            <a:r>
              <a:rPr lang="en-US" sz="800" dirty="0" err="1"/>
              <a:t>myUserAssignedIdentity</a:t>
            </a:r>
            <a:endParaRPr lang="en-US" sz="800" dirty="0"/>
          </a:p>
          <a:p>
            <a:r>
              <a:rPr lang="en-US" sz="800" dirty="0" err="1"/>
              <a:t>az</a:t>
            </a:r>
            <a:r>
              <a:rPr lang="en-US" sz="800" dirty="0"/>
              <a:t> </a:t>
            </a:r>
            <a:r>
              <a:rPr lang="en-US" sz="800" dirty="0" err="1"/>
              <a:t>vm</a:t>
            </a:r>
            <a:r>
              <a:rPr lang="en-US" sz="800" dirty="0"/>
              <a:t> identity assign -g </a:t>
            </a:r>
            <a:r>
              <a:rPr lang="en-US" sz="800" dirty="0" err="1"/>
              <a:t>myResourceGroup</a:t>
            </a:r>
            <a:r>
              <a:rPr lang="en-US" sz="800" dirty="0"/>
              <a:t> -n </a:t>
            </a:r>
            <a:r>
              <a:rPr lang="en-US" sz="800" dirty="0" err="1"/>
              <a:t>myVM</a:t>
            </a:r>
            <a:r>
              <a:rPr lang="en-US" sz="800" dirty="0"/>
              <a:t> --identities </a:t>
            </a:r>
            <a:r>
              <a:rPr lang="en-US" sz="800" dirty="0" err="1"/>
              <a:t>myUserAssignedIdentity</a:t>
            </a:r>
            <a:endParaRPr lang="en-US" sz="800" dirty="0"/>
          </a:p>
          <a:p>
            <a:endParaRPr lang="en-US" sz="8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kern="1200" dirty="0">
              <a:solidFill>
                <a:schemeClr val="tx1"/>
              </a:solidFill>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kern="1200" dirty="0">
              <a:solidFill>
                <a:schemeClr val="tx1"/>
              </a:solidFill>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41870838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that </a:t>
            </a:r>
            <a:r>
              <a:rPr lang="en-US" sz="882" b="0" i="0" kern="1200" baseline="0" dirty="0">
                <a:solidFill>
                  <a:schemeClr val="tx1"/>
                </a:solidFill>
                <a:effectLst/>
                <a:latin typeface="Segoe UI Light" pitchFamily="34" charset="0"/>
                <a:ea typeface="+mn-ea"/>
                <a:cs typeface="+mn-cs"/>
              </a:rPr>
              <a:t>a</a:t>
            </a:r>
            <a:r>
              <a:rPr lang="en-US" sz="882" b="0" i="0" kern="1200" dirty="0">
                <a:solidFill>
                  <a:schemeClr val="tx1"/>
                </a:solidFill>
                <a:effectLst/>
                <a:latin typeface="Segoe UI Light" pitchFamily="34" charset="0"/>
                <a:ea typeface="+mn-ea"/>
                <a:cs typeface="+mn-cs"/>
              </a:rPr>
              <a:t> client application can request managed identities for Azure resources app-only access token for accessing a given resource. The token is based on the managed identities for Azure resources service principal. As such, there is no need for the client to register itself to obtain an access token under its own service principal. The token is suitable for use as a bearer token in service-to-service calls requiring client credentials.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Empha</a:t>
            </a:r>
            <a:r>
              <a:rPr lang="en-US" sz="882" b="0" i="0" kern="1200" baseline="0" dirty="0">
                <a:solidFill>
                  <a:schemeClr val="tx1"/>
                </a:solidFill>
                <a:effectLst/>
                <a:latin typeface="Segoe UI Light" pitchFamily="34" charset="0"/>
                <a:ea typeface="+mn-ea"/>
                <a:cs typeface="+mn-cs"/>
              </a:rPr>
              <a:t>size that w</a:t>
            </a:r>
            <a:r>
              <a:rPr lang="en-US" sz="882" b="0" i="0" kern="1200" dirty="0">
                <a:solidFill>
                  <a:schemeClr val="tx1"/>
                </a:solidFill>
                <a:effectLst/>
                <a:latin typeface="Segoe UI Light" pitchFamily="34" charset="0"/>
                <a:ea typeface="+mn-ea"/>
                <a:cs typeface="+mn-cs"/>
              </a:rPr>
              <a:t>hile the managed identities for Azure resources subsystem being used (IMDS/managed identities for Azure resources VM Extension) does cache tokens, it is also recommended to implement token caching in your code. As a result, you should prepare for scenarios where the resource indicates that the token is expired.</a:t>
            </a:r>
          </a:p>
          <a:p>
            <a:r>
              <a:rPr lang="en-US" sz="882" b="0" i="0" kern="1200" dirty="0">
                <a:solidFill>
                  <a:schemeClr val="tx1"/>
                </a:solidFill>
                <a:effectLst/>
                <a:latin typeface="Segoe UI Light" pitchFamily="34" charset="0"/>
                <a:ea typeface="+mn-ea"/>
                <a:cs typeface="+mn-cs"/>
              </a:rPr>
              <a:t>On-the-wire calls to Azure AD result only when:</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cache miss occurs due to no token in the managed identities for Azure resources subsystem cache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cached token is expired</a:t>
            </a:r>
          </a:p>
          <a:p>
            <a:endParaRPr lang="en-US" dirty="0"/>
          </a:p>
          <a:p>
            <a:r>
              <a:rPr lang="en-US" sz="882" b="0" i="0" kern="1200" dirty="0">
                <a:solidFill>
                  <a:schemeClr val="tx1"/>
                </a:solidFill>
                <a:effectLst/>
                <a:latin typeface="Segoe UI Light" pitchFamily="34" charset="0"/>
                <a:ea typeface="+mn-ea"/>
                <a:cs typeface="+mn-cs"/>
              </a:rPr>
              <a:t>The managed identities for Azure resources endpoint signals errors via the status code field of the HTTP response message header, as either 4xx or 5xx errors.</a:t>
            </a:r>
          </a:p>
          <a:p>
            <a:endParaRPr lang="en-US" dirty="0"/>
          </a:p>
          <a:p>
            <a:r>
              <a:rPr lang="en-US" sz="882" b="0" i="0" kern="1200" dirty="0">
                <a:solidFill>
                  <a:schemeClr val="tx1"/>
                </a:solidFill>
                <a:effectLst/>
                <a:latin typeface="Segoe UI Light" pitchFamily="34" charset="0"/>
                <a:ea typeface="+mn-ea"/>
                <a:cs typeface="+mn-cs"/>
              </a:rPr>
              <a:t>It is also recommended to retry in</a:t>
            </a:r>
            <a:r>
              <a:rPr lang="en-US" sz="882" b="0" i="0" kern="1200" baseline="0" dirty="0">
                <a:solidFill>
                  <a:schemeClr val="tx1"/>
                </a:solidFill>
                <a:effectLst/>
                <a:latin typeface="Segoe UI Light" pitchFamily="34" charset="0"/>
                <a:ea typeface="+mn-ea"/>
                <a:cs typeface="+mn-cs"/>
              </a:rPr>
              <a:t> response to the </a:t>
            </a:r>
            <a:r>
              <a:rPr lang="en-US" sz="882" b="0" i="0" kern="1200" dirty="0">
                <a:solidFill>
                  <a:schemeClr val="tx1"/>
                </a:solidFill>
                <a:effectLst/>
                <a:latin typeface="Segoe UI Light" pitchFamily="34" charset="0"/>
                <a:ea typeface="+mn-ea"/>
                <a:cs typeface="+mn-cs"/>
              </a:rPr>
              <a:t>404, 429, or 5xx error codes.</a:t>
            </a:r>
          </a:p>
          <a:p>
            <a:r>
              <a:rPr lang="en-US" sz="882" b="0" i="0" kern="1200" dirty="0">
                <a:solidFill>
                  <a:schemeClr val="tx1"/>
                </a:solidFill>
                <a:effectLst/>
                <a:latin typeface="Segoe UI Light" pitchFamily="34" charset="0"/>
                <a:ea typeface="+mn-ea"/>
                <a:cs typeface="+mn-cs"/>
              </a:rPr>
              <a:t>Throttling limits apply to the number of calls made to the </a:t>
            </a:r>
            <a:r>
              <a:rPr lang="en-US" sz="882" u="none" strike="noStrike" kern="1200" dirty="0">
                <a:solidFill>
                  <a:schemeClr val="tx1"/>
                </a:solidFill>
                <a:effectLst/>
                <a:latin typeface="Segoe UI Light" pitchFamily="34" charset="0"/>
                <a:ea typeface="+mn-ea"/>
                <a:cs typeface="+mn-cs"/>
              </a:rPr>
              <a:t>Azure Instance Metadata Service </a:t>
            </a:r>
            <a:r>
              <a:rPr lang="en-US" sz="882" b="0" i="0" kern="1200" dirty="0">
                <a:solidFill>
                  <a:schemeClr val="tx1"/>
                </a:solidFill>
                <a:effectLst/>
                <a:latin typeface="Segoe UI Light" pitchFamily="34" charset="0"/>
                <a:ea typeface="+mn-ea"/>
                <a:cs typeface="+mn-cs"/>
              </a:rPr>
              <a:t>endpoint. When the throttling threshold is exceeded, the endpoint limits any further requests while the throttle is in effect. During this period, the </a:t>
            </a:r>
            <a:r>
              <a:rPr lang="en-US" sz="882" u="none" strike="noStrike" kern="1200" dirty="0">
                <a:solidFill>
                  <a:schemeClr val="tx1"/>
                </a:solidFill>
                <a:effectLst/>
                <a:latin typeface="Segoe UI Light" pitchFamily="34" charset="0"/>
                <a:ea typeface="+mn-ea"/>
                <a:cs typeface="+mn-cs"/>
              </a:rPr>
              <a:t>Azure Instance Metadata Service </a:t>
            </a:r>
            <a:r>
              <a:rPr lang="en-US" sz="882" b="0" i="0" kern="1200" dirty="0">
                <a:solidFill>
                  <a:schemeClr val="tx1"/>
                </a:solidFill>
                <a:effectLst/>
                <a:latin typeface="Segoe UI Light" pitchFamily="34" charset="0"/>
                <a:ea typeface="+mn-ea"/>
                <a:cs typeface="+mn-cs"/>
              </a:rPr>
              <a:t>endpoint will return the HTTP status code 429 ("Too many requests"), and the requests fail.</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13946311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Demonstrate</a:t>
            </a:r>
            <a:r>
              <a:rPr lang="en-US" baseline="0" dirty="0"/>
              <a:t> this procedure as you present this slide</a:t>
            </a:r>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1573444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cloud identity connects you to a wide variety of enterprise services both within your organization and outside of your organization. </a:t>
            </a:r>
            <a:r>
              <a:rPr lang="en-US" sz="882" b="0" i="0" kern="1200" dirty="0">
                <a:solidFill>
                  <a:schemeClr val="tx1"/>
                </a:solidFill>
                <a:effectLst/>
                <a:latin typeface="Segoe UI Light" pitchFamily="34" charset="0"/>
                <a:ea typeface="+mn-ea"/>
                <a:cs typeface="+mn-cs"/>
              </a:rPr>
              <a:t>Identities are the new control plane and securing them beyond just a password is a priority among many organizations. If an identity is stolen, the person or even the company is at risk for losing precious personal information and intellectual property. This can have devastating financial implications that are difficult to recover from.</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5025912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40</a:t>
            </a:fld>
            <a:endParaRPr lang="en-US"/>
          </a:p>
        </p:txBody>
      </p:sp>
    </p:spTree>
    <p:extLst>
      <p:ext uri="{BB962C8B-B14F-4D97-AF65-F5344CB8AC3E}">
        <p14:creationId xmlns:p14="http://schemas.microsoft.com/office/powerpoint/2010/main" val="4707862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dirty="0"/>
              <a:t>An overvie</a:t>
            </a:r>
            <a:r>
              <a:rPr lang="en-US" baseline="0" dirty="0"/>
              <a:t>w of certificate-based authentication.</a:t>
            </a:r>
          </a:p>
          <a:p>
            <a:pPr marL="171450" indent="-171450">
              <a:buFontTx/>
              <a:buChar char="-"/>
            </a:pPr>
            <a:r>
              <a:rPr lang="en-US" baseline="0" dirty="0"/>
              <a:t>Legacy authentication methods.</a:t>
            </a:r>
          </a:p>
          <a:p>
            <a:pPr marL="171450" indent="-171450">
              <a:buFontTx/>
              <a:buChar char="-"/>
            </a:pPr>
            <a:r>
              <a:rPr lang="en-US" baseline="0" dirty="0"/>
              <a:t>Token-based authentication.</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25616844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Explain that client certificate authentication enables each web-based client to establish its identity to a server by using a digital certificate, which provides additional security for user authentication.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Point out that</a:t>
            </a:r>
            <a:r>
              <a:rPr lang="en-US" sz="882" b="0" i="0" kern="1200" baseline="0" dirty="0">
                <a:solidFill>
                  <a:schemeClr val="tx1"/>
                </a:solidFill>
                <a:effectLst/>
                <a:latin typeface="Segoe UI Light" pitchFamily="34" charset="0"/>
                <a:ea typeface="+mn-ea"/>
                <a:cs typeface="+mn-cs"/>
              </a:rPr>
              <a:t> c</a:t>
            </a:r>
            <a:r>
              <a:rPr lang="en-US" sz="882" b="0" i="0" kern="1200" dirty="0">
                <a:solidFill>
                  <a:schemeClr val="tx1"/>
                </a:solidFill>
                <a:effectLst/>
                <a:latin typeface="Segoe UI Light" pitchFamily="34" charset="0"/>
                <a:ea typeface="+mn-ea"/>
                <a:cs typeface="+mn-cs"/>
              </a:rPr>
              <a:t>ertificate-based authentication can be useful in scenarios where your organization has multiple front-end applications communicating with back-end services. Traditionally, the certificates are installed on each server, and the machines trust each other after validating certificates. This same traditional structure can be used for infrastructure in Azure.</a:t>
            </a:r>
          </a:p>
          <a:p>
            <a:r>
              <a:rPr lang="en-US" sz="882" b="0" i="0" kern="1200" dirty="0">
                <a:solidFill>
                  <a:schemeClr val="tx1"/>
                </a:solidFill>
                <a:effectLst/>
                <a:latin typeface="Segoe UI Light" pitchFamily="34" charset="0"/>
                <a:ea typeface="+mn-ea"/>
                <a:cs typeface="+mn-cs"/>
              </a:rPr>
              <a:t>With cloud-native applications, you can use certificates to help secure connections in hybrid scenarios. For example, you can restrict access to your Azure web app by enabling different types of authentication for it. One way to do so is to authenticate by using a client certificate when the request is over Transport Layer Security (TLS) / Secure Sockets Layer (SSL). This mechanism is called TLS mutual authentication or client certificate authentication. As another example, Azure API Management allows more-secure access to the back-end service of an API using client certificates.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15404854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the context of Microsoft Azure, certificate-based authentication enables you to be authenticated by Azure AD with a client certificate on a Windows or mobile device when connecting to services listed on the current slide.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31920225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Explain that most cloud-native applications will use a token-based or certificate-based authentication scheme. However, many applications are migrated to the cloud or connected to the cloud in a hybrid way. These applications might already have significant developer investment that makes changing the authentication scheme a significant resource challenge.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Forms authentication uses an HTML form to send the user's credentials to the server. It is not an internet standard. Forms authentication is appropriate only for web APIs that are called from a web application so that the user can interact with the HTML form. </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27092659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r>
              <a:rPr lang="en-US" sz="882" b="0" i="0" kern="1200" dirty="0">
                <a:solidFill>
                  <a:schemeClr val="tx1"/>
                </a:solidFill>
                <a:effectLst/>
                <a:latin typeface="Segoe UI Light" pitchFamily="34" charset="0"/>
                <a:ea typeface="+mn-ea"/>
                <a:cs typeface="+mn-cs"/>
              </a:rPr>
              <a:t>The most common workflow for forms-based authentication works as</a:t>
            </a:r>
            <a:r>
              <a:rPr lang="en-US" sz="882" b="0" i="0" kern="1200" baseline="0" dirty="0">
                <a:solidFill>
                  <a:schemeClr val="tx1"/>
                </a:solidFill>
                <a:effectLst/>
                <a:latin typeface="Segoe UI Light" pitchFamily="34" charset="0"/>
                <a:ea typeface="+mn-ea"/>
                <a:cs typeface="+mn-cs"/>
              </a:rPr>
              <a:t> illustrated on the current slide:</a:t>
            </a:r>
            <a:endParaRPr lang="en-US" sz="882" kern="1200" dirty="0">
              <a:solidFill>
                <a:schemeClr val="tx1"/>
              </a:solidFill>
              <a:effectLst/>
              <a:latin typeface="Segoe UI Light" pitchFamily="34" charset="0"/>
              <a:ea typeface="+mn-ea"/>
              <a:cs typeface="+mn-cs"/>
            </a:endParaRP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The client requests a resource that requires authentication.</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If the user is not authenticated, the server returns HTTP 302 (Found) and redirects to a sign-in page.</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The user enters credentials and submits the form.</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The server returns another HTTP 302 that redirects back to the original URI. This response includes an authentication cookie.</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The client requests the resource again. The request includes the authentication cookie, so the server grants the request.</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36387918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Explain</a:t>
            </a:r>
            <a:r>
              <a:rPr lang="en-US" sz="882" b="0" i="0" kern="1200" baseline="0" dirty="0">
                <a:solidFill>
                  <a:schemeClr val="tx1"/>
                </a:solidFill>
                <a:effectLst/>
                <a:latin typeface="Segoe UI Light" pitchFamily="34" charset="0"/>
                <a:ea typeface="+mn-ea"/>
                <a:cs typeface="+mn-cs"/>
              </a:rPr>
              <a:t> that i</a:t>
            </a:r>
            <a:r>
              <a:rPr lang="en-US" sz="882" b="0" i="0" kern="1200" dirty="0">
                <a:solidFill>
                  <a:schemeClr val="tx1"/>
                </a:solidFill>
                <a:effectLst/>
                <a:latin typeface="Segoe UI Light" pitchFamily="34" charset="0"/>
                <a:ea typeface="+mn-ea"/>
                <a:cs typeface="+mn-cs"/>
              </a:rPr>
              <a:t>n a hybrid deployment, it is common to see the main responsibilities of identity moved from on-premises Active Directory to Azure AD. The on-premises Active Directory servers remain as a way to manage physical machines and to enable simple Windows-based authentication. Azure AD Connect is used to synchronize identity from Azure AD to the on-premises Active Directory servers.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22363472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a:t>
            </a:r>
            <a:r>
              <a:rPr lang="en-US" baseline="0" dirty="0"/>
              <a:t> out that, h</a:t>
            </a:r>
            <a:r>
              <a:rPr lang="en-US" dirty="0"/>
              <a:t>istorically, ASP.NET applications used forms authentication to solve member requirements that were common in the early 2000s. These requirements mostly revolved around authoring login forms and managing a Microsoft SQL Server database for usernames, passwords, and profile data. Today, there is a much broader array of data storage options for web applications, and most developers want to enable their sites to use social identity providers for authentication and authorization functionality. While it’s possible to implement these new features in a database, it is unnecessarily difficult when many identity providers implement storage, tokens, and claims already.</a:t>
            </a:r>
          </a:p>
          <a:p>
            <a:endParaRPr lang="en-US" dirty="0"/>
          </a:p>
          <a:p>
            <a:r>
              <a:rPr lang="en-US" dirty="0"/>
              <a:t>ASP.NET Identity is a unified identity platform for ASP.NET applications that can be used across all types of ASP.NET and in web, phone, store, or hybrid applications.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a:p>
        </p:txBody>
      </p:sp>
    </p:spTree>
    <p:extLst>
      <p:ext uri="{BB962C8B-B14F-4D97-AF65-F5344CB8AC3E}">
        <p14:creationId xmlns:p14="http://schemas.microsoft.com/office/powerpoint/2010/main" val="42287292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Explain</a:t>
            </a:r>
            <a:r>
              <a:rPr lang="en-US" sz="882" b="0" i="0" kern="1200" baseline="0" dirty="0">
                <a:solidFill>
                  <a:schemeClr val="tx1"/>
                </a:solidFill>
                <a:effectLst/>
                <a:latin typeface="Segoe UI Light" pitchFamily="34" charset="0"/>
                <a:ea typeface="+mn-ea"/>
                <a:cs typeface="+mn-cs"/>
              </a:rPr>
              <a:t> that A</a:t>
            </a:r>
            <a:r>
              <a:rPr lang="en-US" sz="882" b="0" i="0" kern="1200" dirty="0">
                <a:solidFill>
                  <a:schemeClr val="tx1"/>
                </a:solidFill>
                <a:effectLst/>
                <a:latin typeface="Segoe UI Light" pitchFamily="34" charset="0"/>
                <a:ea typeface="+mn-ea"/>
                <a:cs typeface="+mn-cs"/>
              </a:rPr>
              <a:t>zure App Service provides built-in authentication and authorization support, so you can sign in users and access data by writing minimal or no code in your app instance. The authentication and authorization module runs in the same sandbox as your application code. When it's enabled, every incoming HTTP request passes through it before being handled by your application code.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10494952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All </a:t>
            </a:r>
            <a:r>
              <a:rPr lang="en-US" sz="882" b="0" i="0" kern="1200" dirty="0" err="1">
                <a:solidFill>
                  <a:schemeClr val="tx1"/>
                </a:solidFill>
                <a:effectLst/>
                <a:latin typeface="Segoe UI Light" pitchFamily="34" charset="0"/>
                <a:ea typeface="+mn-ea"/>
                <a:cs typeface="+mn-cs"/>
              </a:rPr>
              <a:t>AuthN</a:t>
            </a:r>
            <a:r>
              <a:rPr lang="en-US" sz="882" b="0" i="0" kern="1200" dirty="0">
                <a:solidFill>
                  <a:schemeClr val="tx1"/>
                </a:solidFill>
                <a:effectLst/>
                <a:latin typeface="Segoe UI Light" pitchFamily="34" charset="0"/>
                <a:ea typeface="+mn-ea"/>
                <a:cs typeface="+mn-cs"/>
              </a:rPr>
              <a:t>/</a:t>
            </a:r>
            <a:r>
              <a:rPr lang="en-US" sz="882" b="0" i="0" kern="1200" dirty="0" err="1">
                <a:solidFill>
                  <a:schemeClr val="tx1"/>
                </a:solidFill>
                <a:effectLst/>
                <a:latin typeface="Segoe UI Light" pitchFamily="34" charset="0"/>
                <a:ea typeface="+mn-ea"/>
                <a:cs typeface="+mn-cs"/>
              </a:rPr>
              <a:t>AuthZ</a:t>
            </a:r>
            <a:r>
              <a:rPr lang="en-US" sz="882" b="0" i="0" kern="1200" dirty="0">
                <a:solidFill>
                  <a:schemeClr val="tx1"/>
                </a:solidFill>
                <a:effectLst/>
                <a:latin typeface="Segoe UI Light" pitchFamily="34" charset="0"/>
                <a:ea typeface="+mn-ea"/>
                <a:cs typeface="+mn-cs"/>
              </a:rPr>
              <a:t> logic, including cryptography for token validation and session management, executes in the worker sandbox and outside of the web app code. The module runs separately from your application code and is configured using app settings. No software development kits (SDKs), specific languages, or changes to your application code are required.</a:t>
            </a:r>
          </a:p>
          <a:p>
            <a:r>
              <a:rPr lang="en-US" sz="882" b="0" i="0" kern="1200" dirty="0">
                <a:solidFill>
                  <a:schemeClr val="tx1"/>
                </a:solidFill>
                <a:effectLst/>
                <a:latin typeface="Segoe UI Light" pitchFamily="34" charset="0"/>
                <a:ea typeface="+mn-ea"/>
                <a:cs typeface="+mn-cs"/>
              </a:rPr>
              <a:t>Identity information flows directly into the application code. For all language frameworks, App Service makes the user's claims available to your code by injecting them into the request headers. For Microsoft .NET applications, App Service populates </a:t>
            </a:r>
            <a:r>
              <a:rPr lang="en-US" sz="882" b="1" i="0" kern="1200" dirty="0" err="1">
                <a:solidFill>
                  <a:schemeClr val="tx1"/>
                </a:solidFill>
                <a:effectLst/>
                <a:latin typeface="Segoe UI Light" pitchFamily="34" charset="0"/>
                <a:ea typeface="+mn-ea"/>
                <a:cs typeface="+mn-cs"/>
              </a:rPr>
              <a:t>ClaimsPrincipal.Current</a:t>
            </a:r>
            <a:r>
              <a:rPr lang="en-US" sz="882" b="0" i="0" kern="1200" dirty="0">
                <a:solidFill>
                  <a:schemeClr val="tx1"/>
                </a:solidFill>
                <a:effectLst/>
                <a:latin typeface="Segoe UI Light" pitchFamily="34" charset="0"/>
                <a:ea typeface="+mn-ea"/>
                <a:cs typeface="+mn-cs"/>
              </a:rPr>
              <a:t> with the authenticated user's claims, so you can follow the standard .NET code pattern, including the </a:t>
            </a:r>
            <a:r>
              <a:rPr lang="en-US" sz="882" b="1" i="0" kern="1200" dirty="0">
                <a:solidFill>
                  <a:schemeClr val="tx1"/>
                </a:solidFill>
                <a:effectLst/>
                <a:latin typeface="Segoe UI Light" pitchFamily="34" charset="0"/>
                <a:ea typeface="+mn-ea"/>
                <a:cs typeface="+mn-cs"/>
              </a:rPr>
              <a:t>[Authorize]</a:t>
            </a:r>
            <a:r>
              <a:rPr lang="en-US" sz="882" b="0" i="0" kern="1200" dirty="0">
                <a:solidFill>
                  <a:schemeClr val="tx1"/>
                </a:solidFill>
                <a:effectLst/>
                <a:latin typeface="Segoe UI Light" pitchFamily="34" charset="0"/>
                <a:ea typeface="+mn-ea"/>
                <a:cs typeface="+mn-cs"/>
              </a:rPr>
              <a:t> attribute. Similarly, for PHP apps, App Service populates the </a:t>
            </a:r>
            <a:r>
              <a:rPr lang="en-US" sz="882" b="1" i="0" kern="1200" dirty="0">
                <a:solidFill>
                  <a:schemeClr val="tx1"/>
                </a:solidFill>
                <a:effectLst/>
                <a:latin typeface="Segoe UI Light" pitchFamily="34" charset="0"/>
                <a:ea typeface="+mn-ea"/>
                <a:cs typeface="+mn-cs"/>
              </a:rPr>
              <a:t>_SERVER['REMOTE_USER']</a:t>
            </a:r>
            <a:r>
              <a:rPr lang="en-US" sz="882" b="0" i="0" kern="1200" dirty="0">
                <a:solidFill>
                  <a:schemeClr val="tx1"/>
                </a:solidFill>
                <a:effectLst/>
                <a:latin typeface="Segoe UI Light" pitchFamily="34" charset="0"/>
                <a:ea typeface="+mn-ea"/>
                <a:cs typeface="+mn-cs"/>
              </a:rPr>
              <a:t> variable.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App Service provides a built-in token store, which is a repository of tokens that are associated with the users of your web apps, APIs, or native mobile apps. You typically must write code to collect, store, and refresh these tokens in your application. With the token store, you just retrieve the tokens when you need them and tell App Service to refresh them when they become invalid. When you enable authentication with any provider, this token store is immediately available to your app. The token information can be used in your application code to perform tasks such as: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Posting to the authenticated user's Facebook timeline.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Reading the user's corporate data from the Azure AD Graph API or even from the Microsoft Graph.</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60770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Azure Active Directory (Azure AD) is Microsoft’s cloud-based identity and access management service. </a:t>
            </a:r>
            <a:r>
              <a:rPr lang="en-US" b="0" dirty="0"/>
              <a:t>Azure AD creates and manages credentials that help enterprise users sign in and access both internal and external resources that are offered securely by your company or third-party companies. Azure AD's geographically distributed architecture combines extensive monitoring, automated rerouting, failover, and recovery capabilities, which deliver company-wide availability and performance to customers.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4095913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dirty="0"/>
              <a:t>An overview of multi-factor authentication.</a:t>
            </a:r>
          </a:p>
          <a:p>
            <a:pPr marL="171450" indent="-171450">
              <a:buFontTx/>
              <a:buChar char="-"/>
            </a:pPr>
            <a:r>
              <a:rPr lang="en-US" dirty="0"/>
              <a:t>Multi-factor</a:t>
            </a:r>
            <a:r>
              <a:rPr lang="en-US" baseline="0" dirty="0"/>
              <a:t> authentication with Azure AD.</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34099048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a:t>
            </a:r>
            <a:r>
              <a:rPr lang="en-US" baseline="0" dirty="0"/>
              <a:t> that </a:t>
            </a:r>
            <a:r>
              <a:rPr lang="en-US" sz="882" b="0" i="0" kern="1200" dirty="0">
                <a:solidFill>
                  <a:schemeClr val="tx1"/>
                </a:solidFill>
                <a:effectLst/>
                <a:latin typeface="Segoe UI Light" pitchFamily="34" charset="0"/>
                <a:ea typeface="+mn-ea"/>
                <a:cs typeface="+mn-cs"/>
              </a:rPr>
              <a:t>a single factor can potentially be compromised either intentionally or unintentionally. A badge can be stolen and used by an unauthorized party. During a robbery, someone could ask you to use your fingerprint on a device. A mobile company could accidentally send SMS messages to another device.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a:p>
        </p:txBody>
      </p:sp>
    </p:spTree>
    <p:extLst>
      <p:ext uri="{BB962C8B-B14F-4D97-AF65-F5344CB8AC3E}">
        <p14:creationId xmlns:p14="http://schemas.microsoft.com/office/powerpoint/2010/main" val="34648072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security best practices, it is recommended to use two or more factors when authenticating users. This practice is referred to as multi-factor authentication. Using an enterprise as an example, the company could require employees to scan their badges and then enter their passwords as two factors of authentication.</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a:p>
        </p:txBody>
      </p:sp>
    </p:spTree>
    <p:extLst>
      <p:ext uri="{BB962C8B-B14F-4D97-AF65-F5344CB8AC3E}">
        <p14:creationId xmlns:p14="http://schemas.microsoft.com/office/powerpoint/2010/main" val="41327449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Multi-Factor Authentication (MFA) is a two-step verification solution that is built in to Azure AD. Administrators can configure approved authentication methods to ensure that at least two factors are used while still keeping the sign-in process as streamlined as possible.</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a:p>
        </p:txBody>
      </p:sp>
    </p:spTree>
    <p:extLst>
      <p:ext uri="{BB962C8B-B14F-4D97-AF65-F5344CB8AC3E}">
        <p14:creationId xmlns:p14="http://schemas.microsoft.com/office/powerpoint/2010/main" val="40659528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Once MFA is enabled, administrators can choose which methods of authentication are available to users. After users enroll, they must choose at least one method from the list that the administrator has enabled. </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a:p>
        </p:txBody>
      </p:sp>
    </p:spTree>
    <p:extLst>
      <p:ext uri="{BB962C8B-B14F-4D97-AF65-F5344CB8AC3E}">
        <p14:creationId xmlns:p14="http://schemas.microsoft.com/office/powerpoint/2010/main" val="2276034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55</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a:p>
            <a:r>
              <a:rPr lang="en-US" b="0" dirty="0"/>
              <a:t>For</a:t>
            </a:r>
            <a:r>
              <a:rPr lang="en-US" b="1" dirty="0"/>
              <a:t> </a:t>
            </a:r>
            <a:r>
              <a:rPr lang="en-US" sz="882" b="0" i="0" kern="1200" dirty="0">
                <a:solidFill>
                  <a:schemeClr val="tx1"/>
                </a:solidFill>
                <a:effectLst/>
                <a:latin typeface="Segoe UI Light" pitchFamily="34" charset="0"/>
                <a:ea typeface="+mn-ea"/>
                <a:cs typeface="+mn-cs"/>
              </a:rPr>
              <a:t>clients that need to access protected resources, Azure AD provides the Active Directory Authentication Library (ADAL). ADAL v1.0 enables application developers to authenticate users to cloud or on-premises Active Directory (AD) and obtain tokens for securing API calls. ADAL makes authentication easier for developers through features such as: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Configurable token cache that stores access tokens and refresh tokens.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Automatic token refresh when an access token expires and a refresh token is available.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Support for asynchronous method calls.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43485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you i</a:t>
            </a:r>
            <a:r>
              <a:rPr lang="en-US" sz="882" b="0" i="0" kern="1200" dirty="0">
                <a:solidFill>
                  <a:schemeClr val="tx1"/>
                </a:solidFill>
                <a:effectLst/>
                <a:latin typeface="Segoe UI Light" pitchFamily="34" charset="0"/>
                <a:ea typeface="+mn-ea"/>
                <a:cs typeface="+mn-cs"/>
              </a:rPr>
              <a:t>nitialize your app's </a:t>
            </a:r>
            <a:r>
              <a:rPr lang="en-US" b="1" dirty="0" err="1"/>
              <a:t>AuthenticationContext</a:t>
            </a:r>
            <a:r>
              <a:rPr lang="en-US" sz="882" b="0" i="0" kern="1200" dirty="0">
                <a:solidFill>
                  <a:schemeClr val="tx1"/>
                </a:solidFill>
                <a:effectLst/>
                <a:latin typeface="Segoe UI Light" pitchFamily="34" charset="0"/>
                <a:ea typeface="+mn-ea"/>
                <a:cs typeface="+mn-cs"/>
              </a:rPr>
              <a:t>, which is ADAL's primary class.</a:t>
            </a:r>
            <a:r>
              <a:rPr lang="en-US" sz="882" b="1" i="0" kern="1200" dirty="0">
                <a:solidFill>
                  <a:schemeClr val="tx1"/>
                </a:solidFill>
                <a:effectLst/>
                <a:latin typeface="Segoe UI Light" pitchFamily="34" charset="0"/>
                <a:ea typeface="+mn-ea"/>
                <a:cs typeface="+mn-cs"/>
              </a:rPr>
              <a:t> </a:t>
            </a:r>
            <a:r>
              <a:rPr lang="en-US" b="1" dirty="0" err="1"/>
              <a:t>AuthenticationContext</a:t>
            </a:r>
            <a:r>
              <a:rPr lang="en-US" sz="882" b="0" i="0" kern="1200" dirty="0">
                <a:solidFill>
                  <a:schemeClr val="tx1"/>
                </a:solidFill>
                <a:effectLst/>
                <a:latin typeface="Segoe UI Light" pitchFamily="34" charset="0"/>
                <a:ea typeface="+mn-ea"/>
                <a:cs typeface="+mn-cs"/>
              </a:rPr>
              <a:t> is where you pass ADAL the coordinates it needs to communicate with Azure AD and tell it how to cache tokens.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46827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Segoe UI" panose="020B0502040204020203" pitchFamily="34" charset="0"/>
              </a:rPr>
              <a:t>The basic principle behind ADAL is that whenever your app needs an access token, your app simply calls </a:t>
            </a:r>
            <a:r>
              <a:rPr lang="en-US" b="1" dirty="0" err="1"/>
              <a:t>authContext.AcquireTokenAsync</a:t>
            </a:r>
            <a:r>
              <a:rPr lang="en-US" b="1" dirty="0"/>
              <a:t>(...)</a:t>
            </a:r>
            <a:r>
              <a:rPr lang="en-US" b="0" i="0" dirty="0">
                <a:solidFill>
                  <a:srgbClr val="000000"/>
                </a:solidFill>
                <a:effectLst/>
                <a:latin typeface="Segoe UI" panose="020B0502040204020203" pitchFamily="34" charset="0"/>
              </a:rPr>
              <a:t>, and ADAL does the rest. </a:t>
            </a:r>
            <a:r>
              <a:rPr lang="en-US" sz="882" b="0" i="0" kern="1200" dirty="0">
                <a:solidFill>
                  <a:schemeClr val="tx1"/>
                </a:solidFill>
                <a:effectLst/>
                <a:latin typeface="Segoe UI Light" pitchFamily="34" charset="0"/>
                <a:ea typeface="+mn-ea"/>
                <a:cs typeface="+mn-cs"/>
              </a:rPr>
              <a:t>When your app requests a token by calling </a:t>
            </a:r>
            <a:r>
              <a:rPr lang="en-US" sz="882" b="1" i="0" kern="1200" dirty="0" err="1">
                <a:solidFill>
                  <a:schemeClr val="tx1"/>
                </a:solidFill>
                <a:effectLst/>
                <a:latin typeface="Segoe UI Light" pitchFamily="34" charset="0"/>
                <a:ea typeface="+mn-ea"/>
                <a:cs typeface="+mn-cs"/>
              </a:rPr>
              <a:t>AcquireTokenAsync</a:t>
            </a:r>
            <a:r>
              <a:rPr lang="en-US" sz="882" b="1" i="0" kern="1200" dirty="0">
                <a:solidFill>
                  <a:schemeClr val="tx1"/>
                </a:solidFill>
                <a:effectLst/>
                <a:latin typeface="Segoe UI Light" pitchFamily="34" charset="0"/>
                <a:ea typeface="+mn-ea"/>
                <a:cs typeface="+mn-cs"/>
              </a:rPr>
              <a:t>(...)</a:t>
            </a:r>
            <a:r>
              <a:rPr lang="en-US" sz="882" b="0" i="0" kern="1200" dirty="0">
                <a:solidFill>
                  <a:schemeClr val="tx1"/>
                </a:solidFill>
                <a:effectLst/>
                <a:latin typeface="Segoe UI Light" pitchFamily="34" charset="0"/>
                <a:ea typeface="+mn-ea"/>
                <a:cs typeface="+mn-cs"/>
              </a:rPr>
              <a:t>, ADAL will attempt to return a token without asking the user for credentials. If ADAL determines that the user needs to sign in to get a token, it will display a login dialog, collect the user's credentials, and return a token upon successful authentication. If ADAL is unable to return a token for any reason, it will throw an </a:t>
            </a:r>
            <a:r>
              <a:rPr lang="en-US" sz="882" b="1" i="0" kern="1200" dirty="0" err="1">
                <a:solidFill>
                  <a:schemeClr val="tx1"/>
                </a:solidFill>
                <a:effectLst/>
                <a:latin typeface="Segoe UI Light" pitchFamily="34" charset="0"/>
                <a:ea typeface="+mn-ea"/>
                <a:cs typeface="+mn-cs"/>
              </a:rPr>
              <a:t>AdalException</a:t>
            </a:r>
            <a:r>
              <a:rPr lang="en-US" sz="882" b="0" i="0" kern="1200" dirty="0">
                <a:solidFill>
                  <a:schemeClr val="tx1"/>
                </a:solidFill>
                <a:effectLst/>
                <a:latin typeface="Segoe UI Light" pitchFamily="34" charset="0"/>
                <a:ea typeface="+mn-ea"/>
                <a:cs typeface="+mn-cs"/>
              </a:rPr>
              <a: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4:00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4142720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Until recently, most developers have worked with the Azure AD v1.0 platform to authenticate work and school accounts (provisioned by Azure AD) by requesting tokens from the Azure AD v1.0 endpoint by using ADAL, Azure portal for application registration and configuration, and Azure AD Graph API for programmatic application configuration.</a:t>
            </a:r>
            <a:r>
              <a:rPr lang="en-US" b="0" dirty="0"/>
              <a:t> The diagram depicts the evolution of Azure AD into the Microsoft identity platform.</a:t>
            </a:r>
            <a:endParaRPr lang="en-US" b="1"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8/5/2019 4:30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42566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 uri="{C183D7F6-B498-43B3-948B-1728B52AA6E4}">
                <adec:decorative xmlns:adec="http://schemas.microsoft.com/office/drawing/2017/decorative" val="1"/>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 uri="{C183D7F6-B498-43B3-948B-1728B52AA6E4}">
                <adec:decorative xmlns:adec="http://schemas.microsoft.com/office/drawing/2017/decorative" val="1"/>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 uri="{C183D7F6-B498-43B3-948B-1728B52AA6E4}">
                <adec:decorative xmlns:adec="http://schemas.microsoft.com/office/drawing/2017/decorative" val="1"/>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024695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48761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340352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448648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113971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565627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911621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434914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742682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340795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70593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907215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767557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129849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742" r:id="rId24"/>
    <p:sldLayoutId id="2147484743" r:id="rId25"/>
    <p:sldLayoutId id="2147484744" r:id="rId26"/>
    <p:sldLayoutId id="2147484745" r:id="rId27"/>
    <p:sldLayoutId id="2147484746" r:id="rId28"/>
    <p:sldLayoutId id="2147484747" r:id="rId29"/>
    <p:sldLayoutId id="2147484748" r:id="rId30"/>
    <p:sldLayoutId id="2147484749" r:id="rId31"/>
    <p:sldLayoutId id="2147484750" r:id="rId32"/>
    <p:sldLayoutId id="2147484751" r:id="rId33"/>
    <p:sldLayoutId id="2147484752" r:id="rId34"/>
    <p:sldLayoutId id="2147484753" r:id="rId35"/>
    <p:sldLayoutId id="2147484754" r:id="rId36"/>
    <p:sldLayoutId id="2147484755" r:id="rId37"/>
    <p:sldLayoutId id="2147484299" r:id="rId38"/>
    <p:sldLayoutId id="2147484263"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1.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emf"/><Relationship Id="rId7" Type="http://schemas.openxmlformats.org/officeDocument/2006/relationships/image" Target="../media/image29.emf"/><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28.emf"/><Relationship Id="rId5" Type="http://schemas.openxmlformats.org/officeDocument/2006/relationships/image" Target="../media/image27.png"/><Relationship Id="rId4" Type="http://schemas.openxmlformats.org/officeDocument/2006/relationships/image" Target="../media/image26.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login.microsoftonline.com/common" TargetMode="External"/><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hyperlink" Target="https://login.microsoftonline.com/contoso.onmicrosoft.com"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hyperlink" Target="https://login.microsoftonline.com/" TargetMode="External"/><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hyperlink" Target="https://login/microsoftonline.com/"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31.png"/><Relationship Id="rId7"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33.png"/><Relationship Id="rId4" Type="http://schemas.openxmlformats.org/officeDocument/2006/relationships/image" Target="../media/image32.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png"/><Relationship Id="rId9"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9.xml"/><Relationship Id="rId4" Type="http://schemas.openxmlformats.org/officeDocument/2006/relationships/image" Target="../media/image25.e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notesSlide" Target="../notesSlides/notesSlide49.xml"/><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36.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1.svg"/><Relationship Id="rId4" Type="http://schemas.openxmlformats.org/officeDocument/2006/relationships/image" Target="../media/image13.png"/><Relationship Id="rId9" Type="http://schemas.openxmlformats.org/officeDocument/2006/relationships/image" Target="../media/image10.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3" Type="http://schemas.openxmlformats.org/officeDocument/2006/relationships/image" Target="../media/image38.emf"/><Relationship Id="rId7" Type="http://schemas.openxmlformats.org/officeDocument/2006/relationships/image" Target="../media/image42.svg"/><Relationship Id="rId2" Type="http://schemas.openxmlformats.org/officeDocument/2006/relationships/notesSlide" Target="../notesSlides/notesSlide51.xml"/><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svg"/><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6411" y="1310172"/>
            <a:ext cx="4167887" cy="2215991"/>
          </a:xfrm>
        </p:spPr>
        <p:txBody>
          <a:bodyPr/>
          <a:lstStyle/>
          <a:p>
            <a:r>
              <a:rPr lang="en-US" dirty="0"/>
              <a:t>AZ-203.4</a:t>
            </a:r>
            <a:br>
              <a:rPr lang="en-US" dirty="0"/>
            </a:br>
            <a:r>
              <a:rPr lang="en-US" dirty="0"/>
              <a:t>Module 01: Implementing</a:t>
            </a:r>
            <a:br>
              <a:rPr lang="en-US" dirty="0"/>
            </a:br>
            <a:r>
              <a:rPr lang="en-US" dirty="0"/>
              <a:t>authentication</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8E71-B44F-49AE-8AB4-65DB02BAF432}"/>
              </a:ext>
            </a:extLst>
          </p:cNvPr>
          <p:cNvSpPr>
            <a:spLocks noGrp="1"/>
          </p:cNvSpPr>
          <p:nvPr>
            <p:ph type="title"/>
          </p:nvPr>
        </p:nvSpPr>
        <p:spPr/>
        <p:txBody>
          <a:bodyPr/>
          <a:lstStyle/>
          <a:p>
            <a:r>
              <a:rPr lang="en-US" dirty="0"/>
              <a:t>Microsoft identity platform</a:t>
            </a:r>
          </a:p>
        </p:txBody>
      </p:sp>
      <p:grpSp>
        <p:nvGrpSpPr>
          <p:cNvPr id="7" name="Group 6" descr="The diagram depicts the layers of endpoints, SDKs, and UI associated with the Microsoft identity platform.">
            <a:extLst>
              <a:ext uri="{FF2B5EF4-FFF2-40B4-BE49-F238E27FC236}">
                <a16:creationId xmlns:a16="http://schemas.microsoft.com/office/drawing/2014/main" id="{B3C16D65-A051-40A0-AD51-972D62B450CA}"/>
              </a:ext>
            </a:extLst>
          </p:cNvPr>
          <p:cNvGrpSpPr/>
          <p:nvPr/>
        </p:nvGrpSpPr>
        <p:grpSpPr>
          <a:xfrm>
            <a:off x="634659" y="1428750"/>
            <a:ext cx="10922682" cy="4840288"/>
            <a:chOff x="634659" y="1428750"/>
            <a:chExt cx="10922682" cy="4840288"/>
          </a:xfrm>
        </p:grpSpPr>
        <p:sp>
          <p:nvSpPr>
            <p:cNvPr id="15" name="Rectangle 14">
              <a:extLst>
                <a:ext uri="{FF2B5EF4-FFF2-40B4-BE49-F238E27FC236}">
                  <a16:creationId xmlns:a16="http://schemas.microsoft.com/office/drawing/2014/main" id="{A38EF696-3121-482A-8049-5E8EBA4823FB}"/>
                </a:ext>
              </a:extLst>
            </p:cNvPr>
            <p:cNvSpPr/>
            <p:nvPr/>
          </p:nvSpPr>
          <p:spPr bwMode="auto">
            <a:xfrm>
              <a:off x="5002161" y="1971301"/>
              <a:ext cx="6555180" cy="4037610"/>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5" name="Group 34">
              <a:extLst>
                <a:ext uri="{FF2B5EF4-FFF2-40B4-BE49-F238E27FC236}">
                  <a16:creationId xmlns:a16="http://schemas.microsoft.com/office/drawing/2014/main" id="{3D54F4DA-9E66-4904-8A03-F485B5251E38}"/>
                </a:ext>
              </a:extLst>
            </p:cNvPr>
            <p:cNvGrpSpPr/>
            <p:nvPr/>
          </p:nvGrpSpPr>
          <p:grpSpPr>
            <a:xfrm>
              <a:off x="9618578" y="5126532"/>
              <a:ext cx="1634982" cy="432000"/>
              <a:chOff x="9159421" y="5175714"/>
              <a:chExt cx="1634982" cy="432000"/>
            </a:xfrm>
          </p:grpSpPr>
          <p:pic>
            <p:nvPicPr>
              <p:cNvPr id="4" name="Graphic 11">
                <a:extLst>
                  <a:ext uri="{FF2B5EF4-FFF2-40B4-BE49-F238E27FC236}">
                    <a16:creationId xmlns:a16="http://schemas.microsoft.com/office/drawing/2014/main" id="{5BA4DE76-54D1-418B-A037-9F2D213CA3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59421" y="5175714"/>
                <a:ext cx="432000" cy="432000"/>
              </a:xfrm>
              <a:prstGeom prst="rect">
                <a:avLst/>
              </a:prstGeom>
            </p:spPr>
          </p:pic>
          <p:pic>
            <p:nvPicPr>
              <p:cNvPr id="5" name="Graphic 21">
                <a:extLst>
                  <a:ext uri="{FF2B5EF4-FFF2-40B4-BE49-F238E27FC236}">
                    <a16:creationId xmlns:a16="http://schemas.microsoft.com/office/drawing/2014/main" id="{08D09605-BC90-4711-BF72-7DE37E3651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0912" y="5175714"/>
                <a:ext cx="432000" cy="432000"/>
              </a:xfrm>
              <a:prstGeom prst="rect">
                <a:avLst/>
              </a:prstGeom>
            </p:spPr>
          </p:pic>
          <p:pic>
            <p:nvPicPr>
              <p:cNvPr id="1026" name="Picture 2" descr="Image result for linkedin">
                <a:extLst>
                  <a:ext uri="{FF2B5EF4-FFF2-40B4-BE49-F238E27FC236}">
                    <a16:creationId xmlns:a16="http://schemas.microsoft.com/office/drawing/2014/main" id="{3BDE077A-B554-476F-BC5D-59C27E2DF5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62403" y="5175714"/>
                <a:ext cx="432000" cy="432000"/>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5">
              <a:extLst>
                <a:ext uri="{FF2B5EF4-FFF2-40B4-BE49-F238E27FC236}">
                  <a16:creationId xmlns:a16="http://schemas.microsoft.com/office/drawing/2014/main" id="{54E3BE2E-3E7C-4A1B-971E-28A0161D9B4F}"/>
                </a:ext>
              </a:extLst>
            </p:cNvPr>
            <p:cNvPicPr>
              <a:picLocks noChangeAspect="1"/>
            </p:cNvPicPr>
            <p:nvPr/>
          </p:nvPicPr>
          <p:blipFill>
            <a:blip r:embed="rId6"/>
            <a:stretch>
              <a:fillRect/>
            </a:stretch>
          </p:blipFill>
          <p:spPr>
            <a:xfrm>
              <a:off x="8010895" y="5126532"/>
              <a:ext cx="540000" cy="540000"/>
            </a:xfrm>
            <a:prstGeom prst="rect">
              <a:avLst/>
            </a:prstGeom>
          </p:spPr>
        </p:pic>
        <p:sp>
          <p:nvSpPr>
            <p:cNvPr id="10" name="Rectangle 9">
              <a:extLst>
                <a:ext uri="{FF2B5EF4-FFF2-40B4-BE49-F238E27FC236}">
                  <a16:creationId xmlns:a16="http://schemas.microsoft.com/office/drawing/2014/main" id="{8D939E38-E70C-42A8-B02C-3CEA74368CCB}"/>
                </a:ext>
              </a:extLst>
            </p:cNvPr>
            <p:cNvSpPr/>
            <p:nvPr/>
          </p:nvSpPr>
          <p:spPr bwMode="auto">
            <a:xfrm>
              <a:off x="5908304" y="2802362"/>
              <a:ext cx="4745180" cy="432000"/>
            </a:xfrm>
            <a:prstGeom prst="rect">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200" dirty="0">
                  <a:solidFill>
                    <a:schemeClr val="bg1"/>
                  </a:solidFill>
                </a:rPr>
                <a:t>Microsoft Authentication Library (MSAL)</a:t>
              </a:r>
            </a:p>
          </p:txBody>
        </p:sp>
        <p:sp>
          <p:nvSpPr>
            <p:cNvPr id="9" name="Rectangle 8">
              <a:extLst>
                <a:ext uri="{FF2B5EF4-FFF2-40B4-BE49-F238E27FC236}">
                  <a16:creationId xmlns:a16="http://schemas.microsoft.com/office/drawing/2014/main" id="{E8F57378-DBFC-469E-ADA2-BE39C57A1C4C}"/>
                </a:ext>
              </a:extLst>
            </p:cNvPr>
            <p:cNvSpPr/>
            <p:nvPr/>
          </p:nvSpPr>
          <p:spPr bwMode="auto">
            <a:xfrm>
              <a:off x="5099720" y="4250491"/>
              <a:ext cx="2052000" cy="72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algn="ctr"/>
              <a:r>
                <a:rPr lang="en-IN" sz="1200" dirty="0">
                  <a:solidFill>
                    <a:schemeClr val="bg1"/>
                  </a:solidFill>
                </a:rPr>
                <a:t>Work or school</a:t>
              </a:r>
            </a:p>
            <a:p>
              <a:pPr algn="ctr"/>
              <a:r>
                <a:rPr lang="en-IN" sz="1200" dirty="0">
                  <a:solidFill>
                    <a:schemeClr val="bg1"/>
                  </a:solidFill>
                </a:rPr>
                <a:t>accounts</a:t>
              </a:r>
            </a:p>
            <a:p>
              <a:pPr algn="ctr"/>
              <a:r>
                <a:rPr lang="en-IN" sz="1200" dirty="0">
                  <a:solidFill>
                    <a:schemeClr val="bg1"/>
                  </a:solidFill>
                </a:rPr>
                <a:t>(Azure AD)</a:t>
              </a:r>
            </a:p>
          </p:txBody>
        </p:sp>
        <p:sp>
          <p:nvSpPr>
            <p:cNvPr id="13" name="Rectangle 12">
              <a:extLst>
                <a:ext uri="{FF2B5EF4-FFF2-40B4-BE49-F238E27FC236}">
                  <a16:creationId xmlns:a16="http://schemas.microsoft.com/office/drawing/2014/main" id="{5C7A47B8-3476-43B3-AC5B-7BB1729AC4CF}"/>
                </a:ext>
              </a:extLst>
            </p:cNvPr>
            <p:cNvSpPr/>
            <p:nvPr/>
          </p:nvSpPr>
          <p:spPr bwMode="auto">
            <a:xfrm>
              <a:off x="7254895" y="4250491"/>
              <a:ext cx="2052000" cy="72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algn="ctr"/>
              <a:r>
                <a:rPr lang="en-IN" sz="1200" dirty="0">
                  <a:solidFill>
                    <a:schemeClr val="bg1"/>
                  </a:solidFill>
                </a:rPr>
                <a:t>Personal accounts</a:t>
              </a:r>
            </a:p>
            <a:p>
              <a:pPr algn="ctr"/>
              <a:r>
                <a:rPr lang="en-IN" sz="1200" dirty="0">
                  <a:solidFill>
                    <a:schemeClr val="bg1"/>
                  </a:solidFill>
                </a:rPr>
                <a:t>(Microsoft account)</a:t>
              </a:r>
            </a:p>
          </p:txBody>
        </p:sp>
        <p:sp>
          <p:nvSpPr>
            <p:cNvPr id="14" name="Rectangle 13">
              <a:extLst>
                <a:ext uri="{FF2B5EF4-FFF2-40B4-BE49-F238E27FC236}">
                  <a16:creationId xmlns:a16="http://schemas.microsoft.com/office/drawing/2014/main" id="{1BEEB0B9-99A4-426F-933E-E63AE08440AF}"/>
                </a:ext>
              </a:extLst>
            </p:cNvPr>
            <p:cNvSpPr/>
            <p:nvPr/>
          </p:nvSpPr>
          <p:spPr bwMode="auto">
            <a:xfrm>
              <a:off x="9410069" y="4250491"/>
              <a:ext cx="2052000" cy="72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algn="ctr"/>
              <a:r>
                <a:rPr lang="en-IN" sz="1200" dirty="0">
                  <a:solidFill>
                    <a:schemeClr val="bg1"/>
                  </a:solidFill>
                </a:rPr>
                <a:t>Social or local</a:t>
              </a:r>
            </a:p>
            <a:p>
              <a:pPr algn="ctr"/>
              <a:r>
                <a:rPr lang="en-IN" sz="1200" dirty="0">
                  <a:solidFill>
                    <a:schemeClr val="bg1"/>
                  </a:solidFill>
                </a:rPr>
                <a:t>accounts</a:t>
              </a:r>
            </a:p>
            <a:p>
              <a:pPr algn="ctr"/>
              <a:r>
                <a:rPr lang="en-IN" sz="1200" dirty="0">
                  <a:solidFill>
                    <a:schemeClr val="bg1"/>
                  </a:solidFill>
                </a:rPr>
                <a:t>(Azure AD B2C)</a:t>
              </a:r>
            </a:p>
          </p:txBody>
        </p:sp>
        <p:sp>
          <p:nvSpPr>
            <p:cNvPr id="17" name="Rectangle 16">
              <a:extLst>
                <a:ext uri="{FF2B5EF4-FFF2-40B4-BE49-F238E27FC236}">
                  <a16:creationId xmlns:a16="http://schemas.microsoft.com/office/drawing/2014/main" id="{77219E34-2A7B-47F1-882B-CA76A540C6E9}"/>
                </a:ext>
              </a:extLst>
            </p:cNvPr>
            <p:cNvSpPr/>
            <p:nvPr/>
          </p:nvSpPr>
          <p:spPr bwMode="auto">
            <a:xfrm>
              <a:off x="2703333" y="3442582"/>
              <a:ext cx="2052000" cy="7200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IN" sz="1200" dirty="0">
                  <a:solidFill>
                    <a:schemeClr val="tx1"/>
                  </a:solidFill>
                </a:rPr>
                <a:t>Azure AD endpoint (v1.0)</a:t>
              </a:r>
            </a:p>
          </p:txBody>
        </p:sp>
        <p:sp>
          <p:nvSpPr>
            <p:cNvPr id="18" name="Rectangle 17">
              <a:extLst>
                <a:ext uri="{FF2B5EF4-FFF2-40B4-BE49-F238E27FC236}">
                  <a16:creationId xmlns:a16="http://schemas.microsoft.com/office/drawing/2014/main" id="{837C4E47-EE6D-470F-B8D9-32B16192C5F0}"/>
                </a:ext>
              </a:extLst>
            </p:cNvPr>
            <p:cNvSpPr/>
            <p:nvPr/>
          </p:nvSpPr>
          <p:spPr bwMode="auto">
            <a:xfrm>
              <a:off x="2705503" y="4250491"/>
              <a:ext cx="2052000" cy="7200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tx1"/>
                  </a:solidFill>
                </a:rPr>
                <a:t>Active Directory</a:t>
              </a:r>
            </a:p>
            <a:p>
              <a:pPr algn="ctr"/>
              <a:r>
                <a:rPr lang="en-IN" sz="1200" dirty="0">
                  <a:solidFill>
                    <a:schemeClr val="tx1"/>
                  </a:solidFill>
                </a:rPr>
                <a:t>Federation Services</a:t>
              </a:r>
            </a:p>
            <a:p>
              <a:pPr algn="ctr"/>
              <a:r>
                <a:rPr lang="en-IN" sz="1200" dirty="0">
                  <a:solidFill>
                    <a:schemeClr val="tx1"/>
                  </a:solidFill>
                </a:rPr>
                <a:t>(AD FS)</a:t>
              </a:r>
            </a:p>
          </p:txBody>
        </p:sp>
        <p:sp>
          <p:nvSpPr>
            <p:cNvPr id="12" name="TextBox 11">
              <a:extLst>
                <a:ext uri="{FF2B5EF4-FFF2-40B4-BE49-F238E27FC236}">
                  <a16:creationId xmlns:a16="http://schemas.microsoft.com/office/drawing/2014/main" id="{81F13FA4-01F2-4C07-A113-6F309D93DB70}"/>
                </a:ext>
              </a:extLst>
            </p:cNvPr>
            <p:cNvSpPr txBox="1"/>
            <p:nvPr/>
          </p:nvSpPr>
          <p:spPr>
            <a:xfrm>
              <a:off x="2062128" y="1636669"/>
              <a:ext cx="2761462"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Azure AD for developers(v1.0)</a:t>
              </a:r>
            </a:p>
          </p:txBody>
        </p:sp>
        <p:sp>
          <p:nvSpPr>
            <p:cNvPr id="20" name="TextBox 19">
              <a:extLst>
                <a:ext uri="{FF2B5EF4-FFF2-40B4-BE49-F238E27FC236}">
                  <a16:creationId xmlns:a16="http://schemas.microsoft.com/office/drawing/2014/main" id="{0E122683-FCDF-4172-BCB5-25AE19EF96E5}"/>
                </a:ext>
              </a:extLst>
            </p:cNvPr>
            <p:cNvSpPr txBox="1"/>
            <p:nvPr/>
          </p:nvSpPr>
          <p:spPr>
            <a:xfrm>
              <a:off x="6734702" y="1636669"/>
              <a:ext cx="3092385"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Microsoft identity platform (v2.0)</a:t>
              </a:r>
            </a:p>
          </p:txBody>
        </p:sp>
        <p:sp>
          <p:nvSpPr>
            <p:cNvPr id="30" name="TextBox 29">
              <a:extLst>
                <a:ext uri="{FF2B5EF4-FFF2-40B4-BE49-F238E27FC236}">
                  <a16:creationId xmlns:a16="http://schemas.microsoft.com/office/drawing/2014/main" id="{F8E490DC-D89B-417C-9034-BFE8071A1205}"/>
                </a:ext>
              </a:extLst>
            </p:cNvPr>
            <p:cNvSpPr txBox="1"/>
            <p:nvPr/>
          </p:nvSpPr>
          <p:spPr>
            <a:xfrm>
              <a:off x="634659" y="2094173"/>
              <a:ext cx="873894" cy="369332"/>
            </a:xfrm>
            <a:prstGeom prst="rect">
              <a:avLst/>
            </a:prstGeom>
            <a:noFill/>
          </p:spPr>
          <p:txBody>
            <a:bodyPr wrap="none" lIns="0" tIns="0" rIns="0" bIns="0" rtlCol="0">
              <a:spAutoFit/>
            </a:bodyPr>
            <a:lstStyle/>
            <a:p>
              <a:pPr algn="r"/>
              <a:r>
                <a:rPr lang="en-IN" sz="1200" dirty="0">
                  <a:gradFill>
                    <a:gsLst>
                      <a:gs pos="2917">
                        <a:schemeClr val="tx1"/>
                      </a:gs>
                      <a:gs pos="30000">
                        <a:schemeClr val="tx1"/>
                      </a:gs>
                    </a:gsLst>
                    <a:lin ang="5400000" scaled="0"/>
                  </a:gradFill>
                  <a:latin typeface="+mj-lt"/>
                </a:rPr>
                <a:t>App </a:t>
              </a:r>
            </a:p>
            <a:p>
              <a:pPr algn="r"/>
              <a:r>
                <a:rPr lang="en-IN" sz="1200" dirty="0">
                  <a:gradFill>
                    <a:gsLst>
                      <a:gs pos="2917">
                        <a:schemeClr val="tx1"/>
                      </a:gs>
                      <a:gs pos="30000">
                        <a:schemeClr val="tx1"/>
                      </a:gs>
                    </a:gsLst>
                    <a:lin ang="5400000" scaled="0"/>
                  </a:gradFill>
                  <a:latin typeface="+mj-lt"/>
                </a:rPr>
                <a:t>registrations</a:t>
              </a:r>
            </a:p>
          </p:txBody>
        </p:sp>
        <p:sp>
          <p:nvSpPr>
            <p:cNvPr id="31" name="TextBox 30">
              <a:extLst>
                <a:ext uri="{FF2B5EF4-FFF2-40B4-BE49-F238E27FC236}">
                  <a16:creationId xmlns:a16="http://schemas.microsoft.com/office/drawing/2014/main" id="{D311AADF-0EBA-4240-ADC3-860432A08656}"/>
                </a:ext>
              </a:extLst>
            </p:cNvPr>
            <p:cNvSpPr txBox="1"/>
            <p:nvPr/>
          </p:nvSpPr>
          <p:spPr>
            <a:xfrm>
              <a:off x="730070" y="4840830"/>
              <a:ext cx="778483" cy="369332"/>
            </a:xfrm>
            <a:prstGeom prst="rect">
              <a:avLst/>
            </a:prstGeom>
            <a:noFill/>
          </p:spPr>
          <p:txBody>
            <a:bodyPr wrap="none" lIns="0" tIns="0" rIns="0" bIns="0" rtlCol="0">
              <a:spAutoFit/>
            </a:bodyPr>
            <a:lstStyle/>
            <a:p>
              <a:pPr algn="r"/>
              <a:r>
                <a:rPr lang="en-IN" sz="1200" dirty="0">
                  <a:gradFill>
                    <a:gsLst>
                      <a:gs pos="2917">
                        <a:schemeClr val="tx1"/>
                      </a:gs>
                      <a:gs pos="30000">
                        <a:schemeClr val="tx1"/>
                      </a:gs>
                    </a:gsLst>
                    <a:lin ang="5400000" scaled="0"/>
                  </a:gradFill>
                  <a:latin typeface="+mj-lt"/>
                </a:rPr>
                <a:t>Your target</a:t>
              </a:r>
            </a:p>
            <a:p>
              <a:pPr algn="r"/>
              <a:r>
                <a:rPr lang="en-IN" sz="1200" dirty="0">
                  <a:gradFill>
                    <a:gsLst>
                      <a:gs pos="2917">
                        <a:schemeClr val="tx1"/>
                      </a:gs>
                      <a:gs pos="30000">
                        <a:schemeClr val="tx1"/>
                      </a:gs>
                    </a:gsLst>
                    <a:lin ang="5400000" scaled="0"/>
                  </a:gradFill>
                  <a:latin typeface="+mj-lt"/>
                </a:rPr>
                <a:t>audience</a:t>
              </a:r>
            </a:p>
          </p:txBody>
        </p:sp>
        <p:sp>
          <p:nvSpPr>
            <p:cNvPr id="32" name="TextBox 31">
              <a:extLst>
                <a:ext uri="{FF2B5EF4-FFF2-40B4-BE49-F238E27FC236}">
                  <a16:creationId xmlns:a16="http://schemas.microsoft.com/office/drawing/2014/main" id="{CBECC9E6-25A5-455C-A977-1BB3B65895ED}"/>
                </a:ext>
              </a:extLst>
            </p:cNvPr>
            <p:cNvSpPr txBox="1"/>
            <p:nvPr/>
          </p:nvSpPr>
          <p:spPr>
            <a:xfrm>
              <a:off x="774378" y="2799904"/>
              <a:ext cx="734175" cy="184666"/>
            </a:xfrm>
            <a:prstGeom prst="rect">
              <a:avLst/>
            </a:prstGeom>
            <a:noFill/>
          </p:spPr>
          <p:txBody>
            <a:bodyPr wrap="none" lIns="0" tIns="0" rIns="0" bIns="0" rtlCol="0">
              <a:spAutoFit/>
            </a:bodyPr>
            <a:lstStyle/>
            <a:p>
              <a:pPr algn="r"/>
              <a:r>
                <a:rPr lang="en-IN" sz="1200" dirty="0">
                  <a:gradFill>
                    <a:gsLst>
                      <a:gs pos="2917">
                        <a:schemeClr val="tx1"/>
                      </a:gs>
                      <a:gs pos="30000">
                        <a:schemeClr val="tx1"/>
                      </a:gs>
                    </a:gsLst>
                    <a:lin ang="5400000" scaled="0"/>
                  </a:gradFill>
                  <a:latin typeface="+mj-lt"/>
                </a:rPr>
                <a:t>Client SDK</a:t>
              </a:r>
            </a:p>
          </p:txBody>
        </p:sp>
        <p:sp>
          <p:nvSpPr>
            <p:cNvPr id="33" name="TextBox 32">
              <a:extLst>
                <a:ext uri="{FF2B5EF4-FFF2-40B4-BE49-F238E27FC236}">
                  <a16:creationId xmlns:a16="http://schemas.microsoft.com/office/drawing/2014/main" id="{42F38CC8-956E-45D8-8C81-7E1D1A96395F}"/>
                </a:ext>
              </a:extLst>
            </p:cNvPr>
            <p:cNvSpPr txBox="1"/>
            <p:nvPr/>
          </p:nvSpPr>
          <p:spPr>
            <a:xfrm>
              <a:off x="875367" y="3697803"/>
              <a:ext cx="633186" cy="184666"/>
            </a:xfrm>
            <a:prstGeom prst="rect">
              <a:avLst/>
            </a:prstGeom>
            <a:noFill/>
          </p:spPr>
          <p:txBody>
            <a:bodyPr wrap="none" lIns="0" tIns="0" rIns="0" bIns="0" rtlCol="0">
              <a:spAutoFit/>
            </a:bodyPr>
            <a:lstStyle/>
            <a:p>
              <a:pPr algn="r"/>
              <a:r>
                <a:rPr lang="en-IN" sz="1200" dirty="0">
                  <a:gradFill>
                    <a:gsLst>
                      <a:gs pos="2917">
                        <a:schemeClr val="tx1"/>
                      </a:gs>
                      <a:gs pos="30000">
                        <a:schemeClr val="tx1"/>
                      </a:gs>
                    </a:gsLst>
                    <a:lin ang="5400000" scaled="0"/>
                  </a:gradFill>
                  <a:latin typeface="+mj-lt"/>
                </a:rPr>
                <a:t>Endpoint</a:t>
              </a:r>
            </a:p>
          </p:txBody>
        </p:sp>
        <p:cxnSp>
          <p:nvCxnSpPr>
            <p:cNvPr id="37" name="Straight Arrow Connector 36">
              <a:extLst>
                <a:ext uri="{FF2B5EF4-FFF2-40B4-BE49-F238E27FC236}">
                  <a16:creationId xmlns:a16="http://schemas.microsoft.com/office/drawing/2014/main" id="{F098D587-084E-4AD0-B664-E49C04CFC2E6}"/>
                </a:ext>
              </a:extLst>
            </p:cNvPr>
            <p:cNvCxnSpPr>
              <a:cxnSpLocks/>
              <a:stCxn id="3" idx="2"/>
            </p:cNvCxnSpPr>
            <p:nvPr/>
          </p:nvCxnSpPr>
          <p:spPr>
            <a:xfrm>
              <a:off x="8280895" y="2524465"/>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F0A599A-2E74-44A4-BD63-4BAA57276B23}"/>
                </a:ext>
              </a:extLst>
            </p:cNvPr>
            <p:cNvCxnSpPr>
              <a:cxnSpLocks/>
            </p:cNvCxnSpPr>
            <p:nvPr/>
          </p:nvCxnSpPr>
          <p:spPr>
            <a:xfrm>
              <a:off x="8274123" y="3234362"/>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5EA3046-CCBF-420D-9C8D-45AACDF4CCE7}"/>
                </a:ext>
              </a:extLst>
            </p:cNvPr>
            <p:cNvCxnSpPr>
              <a:cxnSpLocks/>
            </p:cNvCxnSpPr>
            <p:nvPr/>
          </p:nvCxnSpPr>
          <p:spPr>
            <a:xfrm>
              <a:off x="8267351" y="3967119"/>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0F463DC-0909-444C-B8C7-4717A31E888F}"/>
                </a:ext>
              </a:extLst>
            </p:cNvPr>
            <p:cNvCxnSpPr>
              <a:cxnSpLocks/>
            </p:cNvCxnSpPr>
            <p:nvPr/>
          </p:nvCxnSpPr>
          <p:spPr>
            <a:xfrm>
              <a:off x="6125720" y="3967119"/>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DBF0D9C-7957-4E59-9114-529528DE8D09}"/>
                </a:ext>
              </a:extLst>
            </p:cNvPr>
            <p:cNvCxnSpPr>
              <a:cxnSpLocks/>
            </p:cNvCxnSpPr>
            <p:nvPr/>
          </p:nvCxnSpPr>
          <p:spPr>
            <a:xfrm>
              <a:off x="10436069" y="3967119"/>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6C0FC0E-4570-444F-BFEE-4C76390941D4}"/>
                </a:ext>
              </a:extLst>
            </p:cNvPr>
            <p:cNvSpPr/>
            <p:nvPr/>
          </p:nvSpPr>
          <p:spPr bwMode="auto">
            <a:xfrm>
              <a:off x="5908304" y="3512259"/>
              <a:ext cx="4745180" cy="504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Microsoft identity platform</a:t>
              </a:r>
            </a:p>
            <a:p>
              <a:pPr algn="ctr"/>
              <a:r>
                <a:rPr lang="en-IN" sz="1200" dirty="0">
                  <a:solidFill>
                    <a:schemeClr val="bg1"/>
                  </a:solidFill>
                </a:rPr>
                <a:t>Endpoint (v2.0)</a:t>
              </a:r>
            </a:p>
          </p:txBody>
        </p:sp>
        <p:cxnSp>
          <p:nvCxnSpPr>
            <p:cNvPr id="44" name="Straight Arrow Connector 43">
              <a:extLst>
                <a:ext uri="{FF2B5EF4-FFF2-40B4-BE49-F238E27FC236}">
                  <a16:creationId xmlns:a16="http://schemas.microsoft.com/office/drawing/2014/main" id="{E2BE936E-69B9-42AC-86E9-25AB8747A5E5}"/>
                </a:ext>
              </a:extLst>
            </p:cNvPr>
            <p:cNvCxnSpPr>
              <a:cxnSpLocks/>
              <a:stCxn id="9" idx="1"/>
              <a:endCxn id="18" idx="3"/>
            </p:cNvCxnSpPr>
            <p:nvPr/>
          </p:nvCxnSpPr>
          <p:spPr>
            <a:xfrm flipH="1">
              <a:off x="4757503" y="4610491"/>
              <a:ext cx="342217"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C39B31CB-1153-4D52-9F76-276BC369035A}"/>
                </a:ext>
              </a:extLst>
            </p:cNvPr>
            <p:cNvCxnSpPr>
              <a:stCxn id="17" idx="3"/>
            </p:cNvCxnSpPr>
            <p:nvPr/>
          </p:nvCxnSpPr>
          <p:spPr>
            <a:xfrm>
              <a:off x="4755333" y="3802582"/>
              <a:ext cx="941033" cy="442434"/>
            </a:xfrm>
            <a:prstGeom prst="bentConnector3">
              <a:avLst>
                <a:gd name="adj1" fmla="val 10010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D98FE86-AF14-4DD1-A689-CAC461C3B76E}"/>
                </a:ext>
              </a:extLst>
            </p:cNvPr>
            <p:cNvCxnSpPr>
              <a:cxnSpLocks/>
            </p:cNvCxnSpPr>
            <p:nvPr/>
          </p:nvCxnSpPr>
          <p:spPr>
            <a:xfrm>
              <a:off x="3729333" y="3164685"/>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2D2EECF5-E493-4C4F-828F-AEF198DA2314}"/>
                </a:ext>
              </a:extLst>
            </p:cNvPr>
            <p:cNvCxnSpPr>
              <a:cxnSpLocks/>
              <a:stCxn id="3" idx="1"/>
              <a:endCxn id="16" idx="0"/>
            </p:cNvCxnSpPr>
            <p:nvPr/>
          </p:nvCxnSpPr>
          <p:spPr>
            <a:xfrm rot="10800000" flipV="1">
              <a:off x="3729333" y="2344465"/>
              <a:ext cx="2178734" cy="183528"/>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0854628D-5C06-417F-B910-CC32E17428E7}"/>
                </a:ext>
              </a:extLst>
            </p:cNvPr>
            <p:cNvCxnSpPr>
              <a:cxnSpLocks/>
              <a:endCxn id="18" idx="1"/>
            </p:cNvCxnSpPr>
            <p:nvPr/>
          </p:nvCxnSpPr>
          <p:spPr>
            <a:xfrm rot="16200000" flipH="1">
              <a:off x="1699193" y="3604181"/>
              <a:ext cx="1727246" cy="285374"/>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3363BD9-BC1D-418A-ACCC-F59791D01A8F}"/>
                </a:ext>
              </a:extLst>
            </p:cNvPr>
            <p:cNvCxnSpPr>
              <a:cxnSpLocks/>
            </p:cNvCxnSpPr>
            <p:nvPr/>
          </p:nvCxnSpPr>
          <p:spPr>
            <a:xfrm>
              <a:off x="2411322" y="2887993"/>
              <a:ext cx="422186"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30" name="Left Bracket 1029">
              <a:extLst>
                <a:ext uri="{FF2B5EF4-FFF2-40B4-BE49-F238E27FC236}">
                  <a16:creationId xmlns:a16="http://schemas.microsoft.com/office/drawing/2014/main" id="{75B3CE11-726E-4D9E-99B6-9B3A1380B4FE}"/>
                </a:ext>
              </a:extLst>
            </p:cNvPr>
            <p:cNvSpPr/>
            <p:nvPr/>
          </p:nvSpPr>
          <p:spPr>
            <a:xfrm>
              <a:off x="1945056" y="4245016"/>
              <a:ext cx="194622" cy="1623715"/>
            </a:xfrm>
            <a:prstGeom prst="leftBracket">
              <a:avLst>
                <a:gd name="adj" fmla="val 77570"/>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2" name="Left Bracket 71">
              <a:extLst>
                <a:ext uri="{FF2B5EF4-FFF2-40B4-BE49-F238E27FC236}">
                  <a16:creationId xmlns:a16="http://schemas.microsoft.com/office/drawing/2014/main" id="{0DED0E13-3543-40D9-ABC2-29FFBC7997B7}"/>
                </a:ext>
              </a:extLst>
            </p:cNvPr>
            <p:cNvSpPr/>
            <p:nvPr/>
          </p:nvSpPr>
          <p:spPr>
            <a:xfrm>
              <a:off x="1945056" y="3439368"/>
              <a:ext cx="194622" cy="717109"/>
            </a:xfrm>
            <a:prstGeom prst="leftBracket">
              <a:avLst>
                <a:gd name="adj" fmla="val 57993"/>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3" name="Left Bracket 72">
              <a:extLst>
                <a:ext uri="{FF2B5EF4-FFF2-40B4-BE49-F238E27FC236}">
                  <a16:creationId xmlns:a16="http://schemas.microsoft.com/office/drawing/2014/main" id="{89203517-E7C3-4B65-B114-6553C4DB1987}"/>
                </a:ext>
              </a:extLst>
            </p:cNvPr>
            <p:cNvSpPr/>
            <p:nvPr/>
          </p:nvSpPr>
          <p:spPr>
            <a:xfrm>
              <a:off x="1945056" y="2527992"/>
              <a:ext cx="194622" cy="710508"/>
            </a:xfrm>
            <a:prstGeom prst="leftBracket">
              <a:avLst>
                <a:gd name="adj" fmla="val 57993"/>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4" name="Left Bracket 73">
              <a:extLst>
                <a:ext uri="{FF2B5EF4-FFF2-40B4-BE49-F238E27FC236}">
                  <a16:creationId xmlns:a16="http://schemas.microsoft.com/office/drawing/2014/main" id="{FD708735-6DC9-4633-9593-B62DD8DA0C90}"/>
                </a:ext>
              </a:extLst>
            </p:cNvPr>
            <p:cNvSpPr/>
            <p:nvPr/>
          </p:nvSpPr>
          <p:spPr>
            <a:xfrm>
              <a:off x="1945056" y="2096298"/>
              <a:ext cx="194622" cy="367207"/>
            </a:xfrm>
            <a:prstGeom prst="leftBracket">
              <a:avLst>
                <a:gd name="adj" fmla="val 37438"/>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032" name="Straight Connector 1031">
              <a:extLst>
                <a:ext uri="{FF2B5EF4-FFF2-40B4-BE49-F238E27FC236}">
                  <a16:creationId xmlns:a16="http://schemas.microsoft.com/office/drawing/2014/main" id="{67C78CEB-9667-48E4-9F35-16CBDBC94E41}"/>
                </a:ext>
              </a:extLst>
            </p:cNvPr>
            <p:cNvCxnSpPr>
              <a:cxnSpLocks/>
              <a:stCxn id="1030" idx="1"/>
            </p:cNvCxnSpPr>
            <p:nvPr/>
          </p:nvCxnSpPr>
          <p:spPr>
            <a:xfrm flipH="1">
              <a:off x="1633682" y="5056874"/>
              <a:ext cx="311374" cy="0"/>
            </a:xfrm>
            <a:prstGeom prst="line">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5575FD6-8596-4128-8C3F-8F3B93C2D02A}"/>
                </a:ext>
              </a:extLst>
            </p:cNvPr>
            <p:cNvCxnSpPr>
              <a:cxnSpLocks/>
            </p:cNvCxnSpPr>
            <p:nvPr/>
          </p:nvCxnSpPr>
          <p:spPr>
            <a:xfrm flipH="1">
              <a:off x="1633682" y="3797922"/>
              <a:ext cx="311374" cy="0"/>
            </a:xfrm>
            <a:prstGeom prst="line">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2812EB8-D3FE-48BA-896F-725F3D3CB671}"/>
                </a:ext>
              </a:extLst>
            </p:cNvPr>
            <p:cNvCxnSpPr>
              <a:cxnSpLocks/>
            </p:cNvCxnSpPr>
            <p:nvPr/>
          </p:nvCxnSpPr>
          <p:spPr>
            <a:xfrm flipH="1">
              <a:off x="1633682" y="2883246"/>
              <a:ext cx="311374" cy="0"/>
            </a:xfrm>
            <a:prstGeom prst="line">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05E99B4-DB3D-4F69-8AB0-EA021D933E2D}"/>
                </a:ext>
              </a:extLst>
            </p:cNvPr>
            <p:cNvCxnSpPr>
              <a:cxnSpLocks/>
            </p:cNvCxnSpPr>
            <p:nvPr/>
          </p:nvCxnSpPr>
          <p:spPr>
            <a:xfrm flipH="1">
              <a:off x="1633682" y="2279901"/>
              <a:ext cx="311374" cy="0"/>
            </a:xfrm>
            <a:prstGeom prst="line">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4812434-83A5-4FD9-86B3-944E203911D9}"/>
                </a:ext>
              </a:extLst>
            </p:cNvPr>
            <p:cNvSpPr/>
            <p:nvPr/>
          </p:nvSpPr>
          <p:spPr bwMode="auto">
            <a:xfrm>
              <a:off x="2703333" y="2527993"/>
              <a:ext cx="2052000" cy="7200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tx1"/>
                  </a:solidFill>
                </a:rPr>
                <a:t>Azure AD Authentication Library (ADAL)</a:t>
              </a:r>
            </a:p>
          </p:txBody>
        </p:sp>
        <p:sp>
          <p:nvSpPr>
            <p:cNvPr id="3" name="Rectangle 2">
              <a:extLst>
                <a:ext uri="{FF2B5EF4-FFF2-40B4-BE49-F238E27FC236}">
                  <a16:creationId xmlns:a16="http://schemas.microsoft.com/office/drawing/2014/main" id="{13AC9233-9050-4EF8-B82E-EC1598F5AC7B}"/>
                </a:ext>
              </a:extLst>
            </p:cNvPr>
            <p:cNvSpPr/>
            <p:nvPr/>
          </p:nvSpPr>
          <p:spPr bwMode="auto">
            <a:xfrm>
              <a:off x="5908067" y="2164465"/>
              <a:ext cx="4745655" cy="36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https://portal.azure.com</a:t>
              </a:r>
            </a:p>
          </p:txBody>
        </p:sp>
        <p:cxnSp>
          <p:nvCxnSpPr>
            <p:cNvPr id="1025" name="Straight Connector 1024">
              <a:extLst>
                <a:ext uri="{FF2B5EF4-FFF2-40B4-BE49-F238E27FC236}">
                  <a16:creationId xmlns:a16="http://schemas.microsoft.com/office/drawing/2014/main" id="{DD2EC72D-BB7F-410E-88A5-16BF4A3ECDF2}"/>
                </a:ext>
              </a:extLst>
            </p:cNvPr>
            <p:cNvCxnSpPr/>
            <p:nvPr/>
          </p:nvCxnSpPr>
          <p:spPr>
            <a:xfrm>
              <a:off x="1644001" y="1428750"/>
              <a:ext cx="0" cy="4840288"/>
            </a:xfrm>
            <a:prstGeom prst="line">
              <a:avLst/>
            </a:prstGeom>
            <a:ln w="38100">
              <a:solidFill>
                <a:srgbClr val="D73B0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5" name="Graphic 44">
              <a:extLst>
                <a:ext uri="{FF2B5EF4-FFF2-40B4-BE49-F238E27FC236}">
                  <a16:creationId xmlns:a16="http://schemas.microsoft.com/office/drawing/2014/main" id="{356579F6-146C-4558-876D-527E263DB4C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40230" y="5056874"/>
              <a:ext cx="720000" cy="720000"/>
            </a:xfrm>
            <a:prstGeom prst="rect">
              <a:avLst/>
            </a:prstGeom>
          </p:spPr>
        </p:pic>
      </p:grpSp>
    </p:spTree>
    <p:extLst>
      <p:ext uri="{BB962C8B-B14F-4D97-AF65-F5344CB8AC3E}">
        <p14:creationId xmlns:p14="http://schemas.microsoft.com/office/powerpoint/2010/main" val="147337389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8E71-B44F-49AE-8AB4-65DB02BAF432}"/>
              </a:ext>
            </a:extLst>
          </p:cNvPr>
          <p:cNvSpPr>
            <a:spLocks noGrp="1"/>
          </p:cNvSpPr>
          <p:nvPr>
            <p:ph type="title"/>
          </p:nvPr>
        </p:nvSpPr>
        <p:spPr/>
        <p:txBody>
          <a:bodyPr/>
          <a:lstStyle/>
          <a:p>
            <a:r>
              <a:rPr lang="en-US" dirty="0"/>
              <a:t>Microsoft identity platform overview</a:t>
            </a:r>
          </a:p>
        </p:txBody>
      </p:sp>
      <p:sp>
        <p:nvSpPr>
          <p:cNvPr id="3" name="Text Placeholder 2">
            <a:extLst>
              <a:ext uri="{FF2B5EF4-FFF2-40B4-BE49-F238E27FC236}">
                <a16:creationId xmlns:a16="http://schemas.microsoft.com/office/drawing/2014/main" id="{C39426D1-A821-4A3F-95CF-E3B78F48562B}"/>
              </a:ext>
            </a:extLst>
          </p:cNvPr>
          <p:cNvSpPr>
            <a:spLocks noGrp="1"/>
          </p:cNvSpPr>
          <p:nvPr>
            <p:ph type="body" sz="quarter" idx="10"/>
          </p:nvPr>
        </p:nvSpPr>
        <p:spPr>
          <a:xfrm>
            <a:off x="584200" y="1435497"/>
            <a:ext cx="11018520" cy="3964162"/>
          </a:xfrm>
        </p:spPr>
        <p:txBody>
          <a:bodyPr/>
          <a:lstStyle/>
          <a:p>
            <a:r>
              <a:rPr lang="en-US" dirty="0">
                <a:latin typeface="Segoe UI" panose="020B0502040204020203" pitchFamily="34" charset="0"/>
                <a:cs typeface="Segoe UI" panose="020B0502040204020203" pitchFamily="34" charset="0"/>
              </a:rPr>
              <a:t>An evolution of the Azure Active Directory (Azure AD) identity service and developer platform</a:t>
            </a:r>
          </a:p>
          <a:p>
            <a:r>
              <a:rPr lang="en-US" dirty="0">
                <a:latin typeface="Segoe UI" panose="020B0502040204020203" pitchFamily="34" charset="0"/>
                <a:cs typeface="Segoe UI" panose="020B0502040204020203" pitchFamily="34" charset="0"/>
              </a:rPr>
              <a:t>A full-featured identity platform that provides:</a:t>
            </a:r>
          </a:p>
          <a:p>
            <a:pPr lvl="1"/>
            <a:r>
              <a:rPr lang="en-US" dirty="0"/>
              <a:t>An authentication service</a:t>
            </a:r>
          </a:p>
          <a:p>
            <a:pPr lvl="1"/>
            <a:r>
              <a:rPr lang="en-US" dirty="0"/>
              <a:t>Open-source libraries</a:t>
            </a:r>
          </a:p>
          <a:p>
            <a:pPr lvl="1"/>
            <a:r>
              <a:rPr lang="en-US" dirty="0"/>
              <a:t>Application registration and configuration</a:t>
            </a:r>
          </a:p>
          <a:p>
            <a:pPr lvl="1"/>
            <a:r>
              <a:rPr lang="en-US" dirty="0"/>
              <a:t>Full developer documentation</a:t>
            </a:r>
          </a:p>
          <a:p>
            <a:pPr lvl="1"/>
            <a:r>
              <a:rPr lang="en-US" dirty="0"/>
              <a:t>Code samples</a:t>
            </a:r>
          </a:p>
          <a:p>
            <a:pPr lvl="1"/>
            <a:r>
              <a:rPr lang="en-US" dirty="0"/>
              <a:t>Support for industry standard protocols (OAuth 2.0, Open ID Connect)</a:t>
            </a:r>
          </a:p>
          <a:p>
            <a:pPr lvl="1"/>
            <a:r>
              <a:rPr lang="en-US" dirty="0"/>
              <a:t>Support for Azure AD v1.0 and Azure AD v2.0</a:t>
            </a:r>
          </a:p>
        </p:txBody>
      </p:sp>
    </p:spTree>
    <p:extLst>
      <p:ext uri="{BB962C8B-B14F-4D97-AF65-F5344CB8AC3E}">
        <p14:creationId xmlns:p14="http://schemas.microsoft.com/office/powerpoint/2010/main" val="34921384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Microsoft Authentication Library (MSAL)</a:t>
            </a:r>
          </a:p>
        </p:txBody>
      </p:sp>
      <p:sp>
        <p:nvSpPr>
          <p:cNvPr id="3" name="Text Placeholder 2">
            <a:extLst>
              <a:ext uri="{FF2B5EF4-FFF2-40B4-BE49-F238E27FC236}">
                <a16:creationId xmlns:a16="http://schemas.microsoft.com/office/drawing/2014/main" id="{4549B6A8-7461-4252-93DA-A1F644A91C34}"/>
              </a:ext>
            </a:extLst>
          </p:cNvPr>
          <p:cNvSpPr>
            <a:spLocks noGrp="1"/>
          </p:cNvSpPr>
          <p:nvPr>
            <p:ph type="body" sz="quarter" idx="10"/>
          </p:nvPr>
        </p:nvSpPr>
        <p:spPr>
          <a:xfrm>
            <a:off x="584200" y="1435497"/>
            <a:ext cx="11018520" cy="4333494"/>
          </a:xfrm>
        </p:spPr>
        <p:txBody>
          <a:bodyPr/>
          <a:lstStyle/>
          <a:p>
            <a:r>
              <a:rPr lang="en-US" dirty="0"/>
              <a:t>The library to streamline working with Microsoft identity platform from code:</a:t>
            </a:r>
          </a:p>
          <a:p>
            <a:pPr lvl="1"/>
            <a:r>
              <a:rPr lang="en-US" dirty="0"/>
              <a:t>Obtains and manages tokens</a:t>
            </a:r>
          </a:p>
          <a:p>
            <a:pPr lvl="1"/>
            <a:r>
              <a:rPr lang="en-US" dirty="0"/>
              <a:t>Caches tokens by using a configurable cache</a:t>
            </a:r>
          </a:p>
          <a:p>
            <a:pPr lvl="1"/>
            <a:r>
              <a:rPr lang="en-US" dirty="0"/>
              <a:t>Refreshes tokens automatically when they expire</a:t>
            </a:r>
          </a:p>
          <a:p>
            <a:pPr lvl="1"/>
            <a:r>
              <a:rPr lang="en-US" dirty="0"/>
              <a:t>Supports asynchronous invocation</a:t>
            </a:r>
          </a:p>
          <a:p>
            <a:r>
              <a:rPr lang="en-US" dirty="0"/>
              <a:t>Available on multiple platforms such as:</a:t>
            </a:r>
          </a:p>
          <a:p>
            <a:pPr lvl="1"/>
            <a:r>
              <a:rPr lang="en-US" dirty="0"/>
              <a:t>Microsoft .NET</a:t>
            </a:r>
          </a:p>
          <a:p>
            <a:pPr lvl="1"/>
            <a:r>
              <a:rPr lang="en-US" dirty="0"/>
              <a:t>JavaScript</a:t>
            </a:r>
          </a:p>
          <a:p>
            <a:pPr lvl="1"/>
            <a:r>
              <a:rPr lang="en-US" dirty="0"/>
              <a:t>Android</a:t>
            </a:r>
          </a:p>
          <a:p>
            <a:pPr lvl="1"/>
            <a:r>
              <a:rPr lang="en-US" dirty="0"/>
              <a:t>iOS</a:t>
            </a:r>
          </a:p>
        </p:txBody>
      </p:sp>
    </p:spTree>
    <p:extLst>
      <p:ext uri="{BB962C8B-B14F-4D97-AF65-F5344CB8AC3E}">
        <p14:creationId xmlns:p14="http://schemas.microsoft.com/office/powerpoint/2010/main" val="102741877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a:xfrm>
            <a:off x="588263" y="457200"/>
            <a:ext cx="11018520" cy="553998"/>
          </a:xfrm>
        </p:spPr>
        <p:txBody>
          <a:bodyPr/>
          <a:lstStyle/>
          <a:p>
            <a:r>
              <a:rPr lang="en-US" dirty="0"/>
              <a:t>Creating an authentication context by using MSAL</a:t>
            </a:r>
          </a:p>
        </p:txBody>
      </p:sp>
      <p:sp>
        <p:nvSpPr>
          <p:cNvPr id="4" name="Text Placeholder 3" descr="The sample code creates an MSAL authentication context.">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2548390"/>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tenant</a:t>
            </a:r>
            <a:r>
              <a:rPr lang="en-US" sz="1800" dirty="0">
                <a:solidFill>
                  <a:srgbClr val="000000"/>
                </a:solidFill>
              </a:rPr>
              <a:t> = </a:t>
            </a:r>
            <a:r>
              <a:rPr lang="en-US" sz="1800" dirty="0">
                <a:solidFill>
                  <a:srgbClr val="A31515"/>
                </a:solidFill>
              </a:rPr>
              <a:t>"contoso.onmicrosoft.com"</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err="1">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authority</a:t>
            </a:r>
            <a:r>
              <a:rPr lang="en-US" sz="1800" dirty="0">
                <a:solidFill>
                  <a:srgbClr val="000000"/>
                </a:solidFill>
              </a:rPr>
              <a:t> = </a:t>
            </a:r>
            <a:r>
              <a:rPr lang="en-US" sz="1800" dirty="0">
                <a:solidFill>
                  <a:srgbClr val="A31515"/>
                </a:solidFill>
              </a:rPr>
              <a:t>$"https://login.microsoftonline.com/{</a:t>
            </a:r>
            <a:r>
              <a:rPr lang="en-US" sz="1800" dirty="0">
                <a:solidFill>
                  <a:srgbClr val="001080"/>
                </a:solidFill>
              </a:rPr>
              <a:t>tenant</a:t>
            </a:r>
            <a:r>
              <a:rPr lang="en-US" sz="1800" dirty="0">
                <a:solidFill>
                  <a:srgbClr val="A31515"/>
                </a:solidFill>
              </a:rPr>
              <a:t>}"</a:t>
            </a:r>
            <a:r>
              <a:rPr lang="en-US" sz="1800" dirty="0">
                <a:solidFill>
                  <a:srgbClr val="000000"/>
                </a:solidFill>
              </a:rPr>
              <a:t>;</a:t>
            </a:r>
          </a:p>
          <a:p>
            <a:br>
              <a:rPr lang="en-US" sz="1800" dirty="0">
                <a:solidFill>
                  <a:srgbClr val="000000"/>
                </a:solidFill>
              </a:rPr>
            </a:br>
            <a:r>
              <a:rPr lang="en-US" sz="1800" dirty="0">
                <a:solidFill>
                  <a:srgbClr val="008000"/>
                </a:solidFill>
              </a:rPr>
              <a:t>// Create MSAL context using AAD authority</a:t>
            </a:r>
            <a:endParaRPr lang="en-US" sz="1800" dirty="0">
              <a:solidFill>
                <a:srgbClr val="000000"/>
              </a:solidFill>
            </a:endParaRPr>
          </a:p>
          <a:p>
            <a:r>
              <a:rPr lang="en-US" sz="1800" dirty="0">
                <a:solidFill>
                  <a:srgbClr val="0000FF"/>
                </a:solidFill>
              </a:rPr>
              <a:t>var</a:t>
            </a:r>
            <a:r>
              <a:rPr lang="en-US" sz="1800" dirty="0">
                <a:solidFill>
                  <a:srgbClr val="001080"/>
                </a:solidFill>
              </a:rPr>
              <a:t> </a:t>
            </a:r>
            <a:r>
              <a:rPr lang="en-US" sz="1800" dirty="0" err="1">
                <a:solidFill>
                  <a:srgbClr val="001080"/>
                </a:solidFill>
              </a:rPr>
              <a:t>clientApp</a:t>
            </a:r>
            <a:r>
              <a:rPr lang="en-US" sz="1800" dirty="0">
                <a:solidFill>
                  <a:srgbClr val="001080"/>
                </a:solidFill>
              </a:rPr>
              <a:t> </a:t>
            </a:r>
            <a:r>
              <a:rPr lang="en-US" sz="1800" dirty="0">
                <a:solidFill>
                  <a:srgbClr val="000000"/>
                </a:solidFill>
              </a:rPr>
              <a:t>=</a:t>
            </a:r>
            <a:r>
              <a:rPr lang="en-US" sz="1800" dirty="0">
                <a:solidFill>
                  <a:srgbClr val="001080"/>
                </a:solidFill>
              </a:rPr>
              <a:t> </a:t>
            </a:r>
            <a:r>
              <a:rPr lang="en-US" sz="1800" dirty="0" err="1">
                <a:solidFill>
                  <a:srgbClr val="001080"/>
                </a:solidFill>
              </a:rPr>
              <a:t>PublicClientApplicationBuilder</a:t>
            </a:r>
            <a:r>
              <a:rPr lang="en-US" sz="1800" dirty="0" err="1">
                <a:solidFill>
                  <a:srgbClr val="000000"/>
                </a:solidFill>
              </a:rPr>
              <a:t>.</a:t>
            </a:r>
            <a:r>
              <a:rPr lang="en-US" sz="1800" dirty="0" err="1">
                <a:solidFill>
                  <a:srgbClr val="795E26"/>
                </a:solidFill>
              </a:rPr>
              <a:t>Create</a:t>
            </a:r>
            <a:r>
              <a:rPr lang="en-US" sz="1800" dirty="0">
                <a:solidFill>
                  <a:srgbClr val="000000"/>
                </a:solidFill>
              </a:rPr>
              <a:t>(</a:t>
            </a:r>
            <a:r>
              <a:rPr lang="en-US" sz="1800" dirty="0" err="1">
                <a:solidFill>
                  <a:srgbClr val="001080"/>
                </a:solidFill>
              </a:rPr>
              <a:t>clientId</a:t>
            </a:r>
            <a:r>
              <a:rPr lang="en-US" sz="1800" dirty="0">
                <a:solidFill>
                  <a:srgbClr val="000000"/>
                </a:solidFill>
              </a:rPr>
              <a:t>)</a:t>
            </a:r>
          </a:p>
          <a:p>
            <a:r>
              <a:rPr lang="en-US" sz="1800" dirty="0">
                <a:solidFill>
                  <a:srgbClr val="000000"/>
                </a:solidFill>
              </a:rPr>
              <a:t>    .</a:t>
            </a:r>
            <a:r>
              <a:rPr lang="en-US" sz="1800" dirty="0" err="1">
                <a:solidFill>
                  <a:srgbClr val="795E26"/>
                </a:solidFill>
              </a:rPr>
              <a:t>WithAuthority</a:t>
            </a:r>
            <a:r>
              <a:rPr lang="en-US" sz="1800" dirty="0">
                <a:solidFill>
                  <a:srgbClr val="000000"/>
                </a:solidFill>
              </a:rPr>
              <a:t>(</a:t>
            </a:r>
            <a:r>
              <a:rPr lang="en-US" sz="1800" dirty="0" err="1">
                <a:solidFill>
                  <a:srgbClr val="001080"/>
                </a:solidFill>
              </a:rPr>
              <a:t>AzureCloudInstance</a:t>
            </a:r>
            <a:r>
              <a:rPr lang="en-US" sz="1800" dirty="0" err="1">
                <a:solidFill>
                  <a:srgbClr val="000000"/>
                </a:solidFill>
              </a:rPr>
              <a:t>.</a:t>
            </a:r>
            <a:r>
              <a:rPr lang="en-US" sz="1800" dirty="0" err="1">
                <a:solidFill>
                  <a:srgbClr val="001080"/>
                </a:solidFill>
              </a:rPr>
              <a:t>AzurePublic</a:t>
            </a:r>
            <a:r>
              <a:rPr lang="en-US" sz="1800" dirty="0">
                <a:solidFill>
                  <a:srgbClr val="000000"/>
                </a:solidFill>
              </a:rPr>
              <a:t>, </a:t>
            </a:r>
            <a:r>
              <a:rPr lang="en-US" sz="1800" dirty="0">
                <a:solidFill>
                  <a:srgbClr val="001080"/>
                </a:solidFill>
              </a:rPr>
              <a:t>tenant</a:t>
            </a:r>
            <a:r>
              <a:rPr lang="en-US" sz="1800" dirty="0">
                <a:solidFill>
                  <a:srgbClr val="000000"/>
                </a:solidFill>
              </a:rPr>
              <a:t>)</a:t>
            </a:r>
          </a:p>
          <a:p>
            <a:r>
              <a:rPr lang="en-US" sz="1800" dirty="0">
                <a:solidFill>
                  <a:srgbClr val="000000"/>
                </a:solidFill>
              </a:rPr>
              <a:t>    .</a:t>
            </a:r>
            <a:r>
              <a:rPr lang="en-US" sz="1800" dirty="0">
                <a:solidFill>
                  <a:srgbClr val="795E26"/>
                </a:solidFill>
              </a:rPr>
              <a:t>Build</a:t>
            </a:r>
            <a:r>
              <a:rPr lang="en-US" sz="1800" dirty="0">
                <a:solidFill>
                  <a:srgbClr val="000000"/>
                </a:solidFill>
              </a:rPr>
              <a:t>();</a:t>
            </a:r>
          </a:p>
        </p:txBody>
      </p:sp>
    </p:spTree>
    <p:extLst>
      <p:ext uri="{BB962C8B-B14F-4D97-AF65-F5344CB8AC3E}">
        <p14:creationId xmlns:p14="http://schemas.microsoft.com/office/powerpoint/2010/main" val="48901270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Acquiring a token interactively using MSAL</a:t>
            </a:r>
          </a:p>
        </p:txBody>
      </p:sp>
      <p:sp>
        <p:nvSpPr>
          <p:cNvPr id="4" name="Text Placeholder 3" descr="The sample code acquires a token by using an interactive prompt.">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3490186"/>
          </a:xfrm>
        </p:spPr>
        <p:txBody>
          <a:bodyPr/>
          <a:lstStyle/>
          <a:p>
            <a:r>
              <a:rPr lang="en-US" sz="1800" dirty="0">
                <a:solidFill>
                  <a:srgbClr val="0000FF"/>
                </a:solidFill>
              </a:rPr>
              <a:t>var</a:t>
            </a:r>
            <a:r>
              <a:rPr lang="en-US" sz="1800" dirty="0">
                <a:solidFill>
                  <a:srgbClr val="000000"/>
                </a:solidFill>
              </a:rPr>
              <a:t> </a:t>
            </a:r>
            <a:r>
              <a:rPr lang="en-US" sz="1800" dirty="0">
                <a:solidFill>
                  <a:srgbClr val="001080"/>
                </a:solidFill>
              </a:rPr>
              <a:t>scopes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0000FF"/>
                </a:solidFill>
              </a:rPr>
              <a:t>string</a:t>
            </a:r>
            <a:r>
              <a:rPr lang="en-US" sz="1800" dirty="0">
                <a:solidFill>
                  <a:srgbClr val="000000"/>
                </a:solidFill>
              </a:rPr>
              <a:t>[] { </a:t>
            </a:r>
            <a:r>
              <a:rPr lang="en-US" sz="1800" dirty="0">
                <a:solidFill>
                  <a:srgbClr val="A31515"/>
                </a:solidFill>
              </a:rPr>
              <a:t>"</a:t>
            </a:r>
            <a:r>
              <a:rPr lang="en-US" sz="1800" dirty="0" err="1">
                <a:solidFill>
                  <a:srgbClr val="A31515"/>
                </a:solidFill>
              </a:rPr>
              <a:t>user.read</a:t>
            </a:r>
            <a:r>
              <a:rPr lang="en-US" sz="1800" dirty="0">
                <a:solidFill>
                  <a:srgbClr val="A31515"/>
                </a:solidFill>
              </a:rPr>
              <a:t>"</a:t>
            </a:r>
            <a:r>
              <a:rPr lang="en-US" sz="1800" dirty="0">
                <a:solidFill>
                  <a:srgbClr val="000000"/>
                </a:solidFill>
              </a:rPr>
              <a:t> };</a:t>
            </a:r>
          </a:p>
          <a:p>
            <a:r>
              <a:rPr lang="en-US" sz="1800" dirty="0">
                <a:solidFill>
                  <a:srgbClr val="0000FF"/>
                </a:solidFill>
              </a:rPr>
              <a:t>var</a:t>
            </a:r>
            <a:r>
              <a:rPr lang="en-US" sz="1800" dirty="0">
                <a:solidFill>
                  <a:srgbClr val="000000"/>
                </a:solidFill>
              </a:rPr>
              <a:t> </a:t>
            </a:r>
            <a:r>
              <a:rPr lang="en-US" sz="1800" dirty="0" err="1">
                <a:solidFill>
                  <a:srgbClr val="001080"/>
                </a:solidFill>
              </a:rPr>
              <a:t>windowHandle</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err="1">
                <a:solidFill>
                  <a:srgbClr val="267F99"/>
                </a:solidFill>
              </a:rPr>
              <a:t>WindowInteropHelper</a:t>
            </a:r>
            <a:r>
              <a:rPr lang="en-US" sz="1800" dirty="0">
                <a:solidFill>
                  <a:srgbClr val="000000"/>
                </a:solidFill>
              </a:rPr>
              <a:t>(</a:t>
            </a:r>
            <a:r>
              <a:rPr lang="en-US" sz="1800" dirty="0">
                <a:solidFill>
                  <a:srgbClr val="0000FF"/>
                </a:solidFill>
              </a:rPr>
              <a:t>this</a:t>
            </a:r>
            <a:r>
              <a:rPr lang="en-US" sz="1800" dirty="0">
                <a:solidFill>
                  <a:srgbClr val="000000"/>
                </a:solidFill>
              </a:rPr>
              <a:t>).</a:t>
            </a:r>
            <a:r>
              <a:rPr lang="en-US" sz="1800" dirty="0">
                <a:solidFill>
                  <a:srgbClr val="001080"/>
                </a:solidFill>
              </a:rPr>
              <a:t>Handle</a:t>
            </a:r>
            <a:r>
              <a:rPr lang="en-US" sz="1800" dirty="0">
                <a:solidFill>
                  <a:srgbClr val="000000"/>
                </a:solidFill>
              </a:rPr>
              <a:t>;</a:t>
            </a:r>
          </a:p>
          <a:p>
            <a:br>
              <a:rPr lang="en-US" sz="1800" dirty="0">
                <a:solidFill>
                  <a:srgbClr val="000000"/>
                </a:solidFill>
              </a:rPr>
            </a:br>
            <a:r>
              <a:rPr lang="en-US" sz="1800" dirty="0">
                <a:solidFill>
                  <a:srgbClr val="008000"/>
                </a:solidFill>
              </a:rPr>
              <a:t>// Acquire token using an interactive prompt</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err="1">
                <a:solidFill>
                  <a:srgbClr val="001080"/>
                </a:solidFill>
              </a:rPr>
              <a:t>authResult</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err="1">
                <a:solidFill>
                  <a:srgbClr val="001080"/>
                </a:solidFill>
              </a:rPr>
              <a:t>clientApp</a:t>
            </a:r>
            <a:r>
              <a:rPr lang="en-US" sz="1800" dirty="0" err="1">
                <a:solidFill>
                  <a:srgbClr val="000000"/>
                </a:solidFill>
              </a:rPr>
              <a:t>.</a:t>
            </a:r>
            <a:r>
              <a:rPr lang="en-US" sz="1800" dirty="0" err="1">
                <a:solidFill>
                  <a:srgbClr val="795E26"/>
                </a:solidFill>
              </a:rPr>
              <a:t>AcquireTokenInteractive</a:t>
            </a:r>
            <a:r>
              <a:rPr lang="en-US" sz="1800" dirty="0">
                <a:solidFill>
                  <a:srgbClr val="000000"/>
                </a:solidFill>
              </a:rPr>
              <a:t>(</a:t>
            </a:r>
            <a:r>
              <a:rPr lang="en-US" sz="1800" dirty="0">
                <a:solidFill>
                  <a:srgbClr val="001080"/>
                </a:solidFill>
              </a:rPr>
              <a:t>scopes</a:t>
            </a:r>
            <a:r>
              <a:rPr lang="en-US" sz="1800" dirty="0">
                <a:solidFill>
                  <a:srgbClr val="000000"/>
                </a:solidFill>
              </a:rPr>
              <a:t>)</a:t>
            </a:r>
          </a:p>
          <a:p>
            <a:r>
              <a:rPr lang="en-US" sz="1800" dirty="0">
                <a:solidFill>
                  <a:srgbClr val="000000"/>
                </a:solidFill>
              </a:rPr>
              <a:t>    .</a:t>
            </a:r>
            <a:r>
              <a:rPr lang="en-US" sz="1800" dirty="0" err="1">
                <a:solidFill>
                  <a:srgbClr val="795E26"/>
                </a:solidFill>
              </a:rPr>
              <a:t>WithParentActivityOrWindow</a:t>
            </a:r>
            <a:r>
              <a:rPr lang="en-US" sz="1800" dirty="0">
                <a:solidFill>
                  <a:srgbClr val="000000"/>
                </a:solidFill>
              </a:rPr>
              <a:t>(</a:t>
            </a:r>
            <a:r>
              <a:rPr lang="en-US" sz="1800" dirty="0" err="1">
                <a:solidFill>
                  <a:srgbClr val="001080"/>
                </a:solidFill>
              </a:rPr>
              <a:t>windowHandle</a:t>
            </a:r>
            <a:r>
              <a:rPr lang="en-US" sz="1800" dirty="0">
                <a:solidFill>
                  <a:srgbClr val="000000"/>
                </a:solidFill>
              </a:rPr>
              <a:t>)</a:t>
            </a:r>
          </a:p>
          <a:p>
            <a:r>
              <a:rPr lang="en-US" sz="1800" dirty="0">
                <a:solidFill>
                  <a:srgbClr val="000000"/>
                </a:solidFill>
              </a:rPr>
              <a:t>    .</a:t>
            </a:r>
            <a:r>
              <a:rPr lang="en-US" sz="1800" dirty="0" err="1">
                <a:solidFill>
                  <a:srgbClr val="795E26"/>
                </a:solidFill>
              </a:rPr>
              <a:t>WithPrompt</a:t>
            </a:r>
            <a:r>
              <a:rPr lang="en-US" sz="1800" dirty="0">
                <a:solidFill>
                  <a:srgbClr val="000000"/>
                </a:solidFill>
              </a:rPr>
              <a:t>(</a:t>
            </a:r>
            <a:r>
              <a:rPr lang="en-US" sz="1800" dirty="0" err="1">
                <a:solidFill>
                  <a:srgbClr val="001080"/>
                </a:solidFill>
              </a:rPr>
              <a:t>Prompt</a:t>
            </a:r>
            <a:r>
              <a:rPr lang="en-US" sz="1800" dirty="0" err="1">
                <a:solidFill>
                  <a:srgbClr val="000000"/>
                </a:solidFill>
              </a:rPr>
              <a:t>.</a:t>
            </a:r>
            <a:r>
              <a:rPr lang="en-US" sz="1800" dirty="0" err="1">
                <a:solidFill>
                  <a:srgbClr val="001080"/>
                </a:solidFill>
              </a:rPr>
              <a:t>SelectAccount</a:t>
            </a:r>
            <a:r>
              <a:rPr lang="en-US" sz="1800" dirty="0">
                <a:solidFill>
                  <a:srgbClr val="000000"/>
                </a:solidFill>
              </a:rPr>
              <a:t>)</a:t>
            </a:r>
          </a:p>
          <a:p>
            <a:r>
              <a:rPr lang="en-US" sz="1800" dirty="0">
                <a:solidFill>
                  <a:srgbClr val="000000"/>
                </a:solidFill>
              </a:rPr>
              <a:t>    .</a:t>
            </a:r>
            <a:r>
              <a:rPr lang="en-US" sz="1800" dirty="0" err="1">
                <a:solidFill>
                  <a:srgbClr val="795E26"/>
                </a:solidFill>
              </a:rPr>
              <a:t>ExecuteAsync</a:t>
            </a:r>
            <a:r>
              <a:rPr lang="en-US" sz="1800" dirty="0">
                <a:solidFill>
                  <a:srgbClr val="000000"/>
                </a:solidFill>
              </a:rPr>
              <a:t>();</a:t>
            </a:r>
          </a:p>
          <a:p>
            <a:br>
              <a:rPr lang="en-US" sz="1800" dirty="0">
                <a:solidFill>
                  <a:srgbClr val="000000"/>
                </a:solidFill>
              </a:rPr>
            </a:br>
            <a:r>
              <a:rPr lang="en-US" sz="1800" dirty="0">
                <a:solidFill>
                  <a:srgbClr val="008000"/>
                </a:solidFill>
              </a:rPr>
              <a:t>// Observe token property</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token</a:t>
            </a:r>
            <a:r>
              <a:rPr lang="en-US" sz="1800" dirty="0">
                <a:solidFill>
                  <a:srgbClr val="000000"/>
                </a:solidFill>
              </a:rPr>
              <a:t> = </a:t>
            </a:r>
            <a:r>
              <a:rPr lang="en-US" sz="1800" dirty="0" err="1">
                <a:solidFill>
                  <a:srgbClr val="001080"/>
                </a:solidFill>
              </a:rPr>
              <a:t>authResult</a:t>
            </a:r>
            <a:r>
              <a:rPr lang="en-US" sz="1800" dirty="0" err="1">
                <a:solidFill>
                  <a:srgbClr val="000000"/>
                </a:solidFill>
              </a:rPr>
              <a:t>.</a:t>
            </a:r>
            <a:r>
              <a:rPr lang="en-US" sz="1800" dirty="0" err="1">
                <a:solidFill>
                  <a:srgbClr val="001080"/>
                </a:solidFill>
              </a:rPr>
              <a:t>AccessToken</a:t>
            </a:r>
            <a:r>
              <a:rPr lang="en-US" sz="1800" dirty="0">
                <a:solidFill>
                  <a:srgbClr val="000000"/>
                </a:solidFill>
              </a:rPr>
              <a:t>;</a:t>
            </a:r>
          </a:p>
        </p:txBody>
      </p:sp>
    </p:spTree>
    <p:extLst>
      <p:ext uri="{BB962C8B-B14F-4D97-AF65-F5344CB8AC3E}">
        <p14:creationId xmlns:p14="http://schemas.microsoft.com/office/powerpoint/2010/main" val="172811314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Acquiring a token silently using MSAL</a:t>
            </a:r>
          </a:p>
        </p:txBody>
      </p:sp>
      <p:sp>
        <p:nvSpPr>
          <p:cNvPr id="4" name="Text Placeholder 3" descr="The sample code silently acquires a token.">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2492990"/>
          </a:xfrm>
        </p:spPr>
        <p:txBody>
          <a:bodyPr/>
          <a:lstStyle/>
          <a:p>
            <a:r>
              <a:rPr lang="en-US" sz="1800" dirty="0">
                <a:solidFill>
                  <a:srgbClr val="0000FF"/>
                </a:solidFill>
              </a:rPr>
              <a:t>var</a:t>
            </a:r>
            <a:r>
              <a:rPr lang="en-US" sz="1800" dirty="0">
                <a:solidFill>
                  <a:srgbClr val="000000"/>
                </a:solidFill>
              </a:rPr>
              <a:t> </a:t>
            </a:r>
            <a:r>
              <a:rPr lang="en-US" sz="1800" dirty="0">
                <a:solidFill>
                  <a:srgbClr val="001080"/>
                </a:solidFill>
              </a:rPr>
              <a:t>account</a:t>
            </a:r>
            <a:r>
              <a:rPr lang="en-US" sz="1800" dirty="0">
                <a:solidFill>
                  <a:srgbClr val="000000"/>
                </a:solidFill>
              </a:rPr>
              <a:t> = </a:t>
            </a:r>
            <a:r>
              <a:rPr lang="en-US" sz="1800" dirty="0" err="1">
                <a:solidFill>
                  <a:srgbClr val="001080"/>
                </a:solidFill>
              </a:rPr>
              <a:t>accounts</a:t>
            </a:r>
            <a:r>
              <a:rPr lang="en-US" sz="1800" dirty="0" err="1">
                <a:solidFill>
                  <a:srgbClr val="000000"/>
                </a:solidFill>
              </a:rPr>
              <a:t>.</a:t>
            </a:r>
            <a:r>
              <a:rPr lang="en-US" sz="1800" dirty="0" err="1">
                <a:solidFill>
                  <a:srgbClr val="795E26"/>
                </a:solidFill>
              </a:rPr>
              <a:t>FirstOrDefault</a:t>
            </a:r>
            <a:r>
              <a:rPr lang="en-US" sz="1800" dirty="0">
                <a:solidFill>
                  <a:srgbClr val="000000"/>
                </a:solidFill>
              </a:rPr>
              <a:t>();</a:t>
            </a:r>
          </a:p>
          <a:p>
            <a:br>
              <a:rPr lang="en-US" sz="1800" dirty="0">
                <a:solidFill>
                  <a:srgbClr val="000000"/>
                </a:solidFill>
              </a:rPr>
            </a:br>
            <a:r>
              <a:rPr lang="en-US" sz="1800" dirty="0">
                <a:solidFill>
                  <a:srgbClr val="008000"/>
                </a:solidFill>
              </a:rPr>
              <a:t>// Acquire token silently</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err="1">
                <a:solidFill>
                  <a:srgbClr val="001080"/>
                </a:solidFill>
              </a:rPr>
              <a:t>authResult</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err="1">
                <a:solidFill>
                  <a:srgbClr val="001080"/>
                </a:solidFill>
              </a:rPr>
              <a:t>clientApp</a:t>
            </a:r>
            <a:r>
              <a:rPr lang="en-US" sz="1800" dirty="0" err="1">
                <a:solidFill>
                  <a:srgbClr val="000000"/>
                </a:solidFill>
              </a:rPr>
              <a:t>.</a:t>
            </a:r>
            <a:r>
              <a:rPr lang="en-US" sz="1800" dirty="0" err="1">
                <a:solidFill>
                  <a:srgbClr val="795E26"/>
                </a:solidFill>
              </a:rPr>
              <a:t>AcquireTokenSilent</a:t>
            </a:r>
            <a:r>
              <a:rPr lang="en-US" sz="1800" dirty="0">
                <a:solidFill>
                  <a:srgbClr val="000000"/>
                </a:solidFill>
              </a:rPr>
              <a:t>(</a:t>
            </a:r>
            <a:r>
              <a:rPr lang="en-US" sz="1800" dirty="0">
                <a:solidFill>
                  <a:srgbClr val="001080"/>
                </a:solidFill>
              </a:rPr>
              <a:t>scopes</a:t>
            </a:r>
            <a:r>
              <a:rPr lang="en-US" sz="1800" dirty="0">
                <a:solidFill>
                  <a:srgbClr val="000000"/>
                </a:solidFill>
              </a:rPr>
              <a:t>, </a:t>
            </a:r>
            <a:r>
              <a:rPr lang="en-US" sz="1800" dirty="0">
                <a:solidFill>
                  <a:srgbClr val="001080"/>
                </a:solidFill>
              </a:rPr>
              <a:t>account</a:t>
            </a:r>
            <a:r>
              <a:rPr lang="en-US" sz="1800" dirty="0">
                <a:solidFill>
                  <a:srgbClr val="000000"/>
                </a:solidFill>
              </a:rPr>
              <a:t>)</a:t>
            </a:r>
          </a:p>
          <a:p>
            <a:r>
              <a:rPr lang="en-US" sz="1800" dirty="0">
                <a:solidFill>
                  <a:srgbClr val="000000"/>
                </a:solidFill>
              </a:rPr>
              <a:t>    .</a:t>
            </a:r>
            <a:r>
              <a:rPr lang="en-US" sz="1800" dirty="0" err="1">
                <a:solidFill>
                  <a:srgbClr val="795E26"/>
                </a:solidFill>
              </a:rPr>
              <a:t>ExecuteAsync</a:t>
            </a:r>
            <a:r>
              <a:rPr lang="en-US" sz="1800" dirty="0">
                <a:solidFill>
                  <a:srgbClr val="000000"/>
                </a:solidFill>
              </a:rPr>
              <a:t>();</a:t>
            </a:r>
          </a:p>
          <a:p>
            <a:br>
              <a:rPr lang="en-US" sz="1800" dirty="0">
                <a:solidFill>
                  <a:srgbClr val="000000"/>
                </a:solidFill>
              </a:rPr>
            </a:br>
            <a:r>
              <a:rPr lang="en-US" sz="1800" dirty="0">
                <a:solidFill>
                  <a:srgbClr val="008000"/>
                </a:solidFill>
              </a:rPr>
              <a:t>// Observe token property</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token</a:t>
            </a:r>
            <a:r>
              <a:rPr lang="en-US" sz="1800" dirty="0">
                <a:solidFill>
                  <a:srgbClr val="000000"/>
                </a:solidFill>
              </a:rPr>
              <a:t> = </a:t>
            </a:r>
            <a:r>
              <a:rPr lang="en-US" sz="1800" dirty="0" err="1">
                <a:solidFill>
                  <a:srgbClr val="001080"/>
                </a:solidFill>
              </a:rPr>
              <a:t>authResult</a:t>
            </a:r>
            <a:r>
              <a:rPr lang="en-US" sz="1800" dirty="0" err="1">
                <a:solidFill>
                  <a:srgbClr val="000000"/>
                </a:solidFill>
              </a:rPr>
              <a:t>.</a:t>
            </a:r>
            <a:r>
              <a:rPr lang="en-US" sz="1800" dirty="0" err="1">
                <a:solidFill>
                  <a:srgbClr val="001080"/>
                </a:solidFill>
              </a:rPr>
              <a:t>AccessToken</a:t>
            </a:r>
            <a:r>
              <a:rPr lang="en-US" sz="1800" dirty="0">
                <a:solidFill>
                  <a:srgbClr val="000000"/>
                </a:solidFill>
              </a:rPr>
              <a:t>;</a:t>
            </a:r>
          </a:p>
        </p:txBody>
      </p:sp>
    </p:spTree>
    <p:extLst>
      <p:ext uri="{BB962C8B-B14F-4D97-AF65-F5344CB8AC3E}">
        <p14:creationId xmlns:p14="http://schemas.microsoft.com/office/powerpoint/2010/main" val="194813615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Get user profile using MSAL</a:t>
            </a:r>
          </a:p>
        </p:txBody>
      </p:sp>
      <p:sp>
        <p:nvSpPr>
          <p:cNvPr id="4" name="Text Placeholder 3" descr="The sample code acquires a user’s profile by using an API endpoint.">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5041380"/>
          </a:xfrm>
        </p:spPr>
        <p:txBody>
          <a:bodyPr/>
          <a:lstStyle/>
          <a:p>
            <a:pPr>
              <a:spcBef>
                <a:spcPts val="300"/>
              </a:spcBef>
            </a:pPr>
            <a:r>
              <a:rPr lang="en-US" sz="1800" dirty="0">
                <a:solidFill>
                  <a:srgbClr val="0000FF"/>
                </a:solidFill>
              </a:rPr>
              <a:t>string</a:t>
            </a:r>
            <a:r>
              <a:rPr lang="en-US" sz="1800" dirty="0">
                <a:solidFill>
                  <a:srgbClr val="000000"/>
                </a:solidFill>
              </a:rPr>
              <a:t> </a:t>
            </a:r>
            <a:r>
              <a:rPr lang="en-US" sz="1800" dirty="0">
                <a:solidFill>
                  <a:srgbClr val="001080"/>
                </a:solidFill>
              </a:rPr>
              <a:t>endpoint</a:t>
            </a:r>
            <a:r>
              <a:rPr lang="en-US" sz="1800" dirty="0">
                <a:solidFill>
                  <a:srgbClr val="000000"/>
                </a:solidFill>
              </a:rPr>
              <a:t> = </a:t>
            </a:r>
            <a:r>
              <a:rPr lang="en-US" sz="1800" dirty="0">
                <a:solidFill>
                  <a:srgbClr val="A31515"/>
                </a:solidFill>
              </a:rPr>
              <a:t>"https://graph.microsoft.com/v1.0/me"</a:t>
            </a:r>
            <a:r>
              <a:rPr lang="en-US" sz="1800" dirty="0">
                <a:solidFill>
                  <a:srgbClr val="000000"/>
                </a:solidFill>
              </a:rPr>
              <a:t>;</a:t>
            </a:r>
          </a:p>
          <a:p>
            <a:pPr>
              <a:spcBef>
                <a:spcPts val="300"/>
              </a:spcBef>
            </a:pPr>
            <a:br>
              <a:rPr lang="en-US" sz="1800" dirty="0">
                <a:solidFill>
                  <a:srgbClr val="000000"/>
                </a:solidFill>
              </a:rPr>
            </a:br>
            <a:r>
              <a:rPr lang="en-US" sz="1800" dirty="0">
                <a:solidFill>
                  <a:srgbClr val="008000"/>
                </a:solidFill>
              </a:rPr>
              <a:t>// Create a new instance of </a:t>
            </a:r>
            <a:r>
              <a:rPr lang="en-US" sz="1800" dirty="0" err="1">
                <a:solidFill>
                  <a:srgbClr val="008000"/>
                </a:solidFill>
              </a:rPr>
              <a:t>HttpClient</a:t>
            </a:r>
            <a:r>
              <a:rPr lang="en-US" sz="1800" dirty="0">
                <a:solidFill>
                  <a:srgbClr val="008000"/>
                </a:solidFill>
              </a:rPr>
              <a:t> class</a:t>
            </a:r>
            <a:endParaRPr lang="en-US" sz="1800" dirty="0">
              <a:solidFill>
                <a:srgbClr val="000000"/>
              </a:solidFill>
            </a:endParaRPr>
          </a:p>
          <a:p>
            <a:pPr>
              <a:spcBef>
                <a:spcPts val="300"/>
              </a:spcBef>
            </a:pPr>
            <a:r>
              <a:rPr lang="en-US" sz="1800" dirty="0">
                <a:solidFill>
                  <a:srgbClr val="0000FF"/>
                </a:solidFill>
              </a:rPr>
              <a:t>var</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err="1">
                <a:solidFill>
                  <a:srgbClr val="267F99"/>
                </a:solidFill>
              </a:rPr>
              <a:t>HttpClient</a:t>
            </a:r>
            <a:r>
              <a:rPr lang="en-US" sz="1800" dirty="0">
                <a:solidFill>
                  <a:srgbClr val="000000"/>
                </a:solidFill>
              </a:rPr>
              <a:t>();</a:t>
            </a:r>
          </a:p>
          <a:p>
            <a:pPr>
              <a:spcBef>
                <a:spcPts val="300"/>
              </a:spcBef>
            </a:pPr>
            <a:br>
              <a:rPr lang="en-US" sz="1800" dirty="0">
                <a:solidFill>
                  <a:srgbClr val="000000"/>
                </a:solidFill>
              </a:rPr>
            </a:br>
            <a:r>
              <a:rPr lang="en-US" sz="1800" dirty="0">
                <a:solidFill>
                  <a:srgbClr val="008000"/>
                </a:solidFill>
              </a:rPr>
              <a:t>// Build an auth header using your token</a:t>
            </a:r>
            <a:endParaRPr lang="en-US" sz="1800" dirty="0">
              <a:solidFill>
                <a:srgbClr val="000000"/>
              </a:solidFill>
            </a:endParaRPr>
          </a:p>
          <a:p>
            <a:pPr>
              <a:spcBef>
                <a:spcPts val="300"/>
              </a:spcBef>
            </a:pPr>
            <a:r>
              <a:rPr lang="en-US" sz="1800" dirty="0">
                <a:solidFill>
                  <a:srgbClr val="0000FF"/>
                </a:solidFill>
              </a:rPr>
              <a:t>var</a:t>
            </a:r>
            <a:r>
              <a:rPr lang="en-US" sz="1800" dirty="0">
                <a:solidFill>
                  <a:srgbClr val="000000"/>
                </a:solidFill>
              </a:rPr>
              <a:t> </a:t>
            </a:r>
            <a:r>
              <a:rPr lang="en-US" sz="1800" dirty="0" err="1">
                <a:solidFill>
                  <a:srgbClr val="001080"/>
                </a:solidFill>
              </a:rPr>
              <a:t>authHeader</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err="1">
                <a:solidFill>
                  <a:srgbClr val="267F99"/>
                </a:solidFill>
              </a:rPr>
              <a:t>AuthenticationHeaderValue</a:t>
            </a:r>
            <a:r>
              <a:rPr lang="en-US" sz="1800" dirty="0">
                <a:solidFill>
                  <a:srgbClr val="000000"/>
                </a:solidFill>
              </a:rPr>
              <a:t>(</a:t>
            </a:r>
          </a:p>
          <a:p>
            <a:pPr>
              <a:spcBef>
                <a:spcPts val="300"/>
              </a:spcBef>
            </a:pPr>
            <a:r>
              <a:rPr lang="en-US" sz="1800" dirty="0">
                <a:solidFill>
                  <a:srgbClr val="000000"/>
                </a:solidFill>
              </a:rPr>
              <a:t>    </a:t>
            </a:r>
            <a:r>
              <a:rPr lang="en-US" sz="1800" dirty="0">
                <a:solidFill>
                  <a:srgbClr val="A31515"/>
                </a:solidFill>
              </a:rPr>
              <a:t>"Bearer"</a:t>
            </a:r>
            <a:r>
              <a:rPr lang="en-US" sz="1800" dirty="0">
                <a:solidFill>
                  <a:srgbClr val="000000"/>
                </a:solidFill>
              </a:rPr>
              <a:t>, </a:t>
            </a:r>
          </a:p>
          <a:p>
            <a:pPr>
              <a:spcBef>
                <a:spcPts val="300"/>
              </a:spcBef>
            </a:pPr>
            <a:r>
              <a:rPr lang="en-US" sz="1800" dirty="0">
                <a:solidFill>
                  <a:srgbClr val="000000"/>
                </a:solidFill>
              </a:rPr>
              <a:t>    </a:t>
            </a:r>
            <a:r>
              <a:rPr lang="en-US" sz="1800" dirty="0">
                <a:solidFill>
                  <a:srgbClr val="001080"/>
                </a:solidFill>
              </a:rPr>
              <a:t>token</a:t>
            </a:r>
            <a:endParaRPr lang="en-US" sz="1800" dirty="0">
              <a:solidFill>
                <a:srgbClr val="000000"/>
              </a:solidFill>
            </a:endParaRPr>
          </a:p>
          <a:p>
            <a:pPr>
              <a:spcBef>
                <a:spcPts val="300"/>
              </a:spcBef>
            </a:pPr>
            <a:r>
              <a:rPr lang="en-US" sz="1800" dirty="0">
                <a:solidFill>
                  <a:srgbClr val="000000"/>
                </a:solidFill>
              </a:rPr>
              <a:t>);</a:t>
            </a:r>
          </a:p>
          <a:p>
            <a:pPr>
              <a:spcBef>
                <a:spcPts val="300"/>
              </a:spcBef>
            </a:pPr>
            <a:br>
              <a:rPr lang="en-US" sz="1800" dirty="0">
                <a:solidFill>
                  <a:srgbClr val="000000"/>
                </a:solidFill>
              </a:rPr>
            </a:br>
            <a:r>
              <a:rPr lang="en-US" sz="1800" dirty="0">
                <a:solidFill>
                  <a:srgbClr val="008000"/>
                </a:solidFill>
              </a:rPr>
              <a:t>// Set </a:t>
            </a:r>
            <a:r>
              <a:rPr lang="en-US" sz="1800" dirty="0" err="1">
                <a:solidFill>
                  <a:srgbClr val="008000"/>
                </a:solidFill>
              </a:rPr>
              <a:t>httpClient</a:t>
            </a:r>
            <a:r>
              <a:rPr lang="en-US" sz="1800" dirty="0">
                <a:solidFill>
                  <a:srgbClr val="008000"/>
                </a:solidFill>
              </a:rPr>
              <a:t> to use the previously-build auth header</a:t>
            </a:r>
            <a:endParaRPr lang="en-US" sz="1800" dirty="0">
              <a:solidFill>
                <a:srgbClr val="000000"/>
              </a:solidFill>
            </a:endParaRPr>
          </a:p>
          <a:p>
            <a:pPr>
              <a:spcBef>
                <a:spcPts val="300"/>
              </a:spcBef>
            </a:pPr>
            <a:r>
              <a:rPr lang="en-US" sz="1800" dirty="0" err="1">
                <a:solidFill>
                  <a:srgbClr val="001080"/>
                </a:solidFill>
              </a:rPr>
              <a:t>client</a:t>
            </a:r>
            <a:r>
              <a:rPr lang="en-US" sz="1800" dirty="0" err="1">
                <a:solidFill>
                  <a:srgbClr val="000000"/>
                </a:solidFill>
              </a:rPr>
              <a:t>.</a:t>
            </a:r>
            <a:r>
              <a:rPr lang="en-US" sz="1800" dirty="0" err="1">
                <a:solidFill>
                  <a:srgbClr val="001080"/>
                </a:solidFill>
              </a:rPr>
              <a:t>DefaultRequestHeaders</a:t>
            </a:r>
            <a:r>
              <a:rPr lang="en-US" sz="1800" dirty="0" err="1">
                <a:solidFill>
                  <a:srgbClr val="000000"/>
                </a:solidFill>
              </a:rPr>
              <a:t>.</a:t>
            </a:r>
            <a:r>
              <a:rPr lang="en-US" sz="1800" dirty="0" err="1">
                <a:solidFill>
                  <a:srgbClr val="001080"/>
                </a:solidFill>
              </a:rPr>
              <a:t>Authorization</a:t>
            </a:r>
            <a:r>
              <a:rPr lang="en-US" sz="1800" dirty="0">
                <a:solidFill>
                  <a:srgbClr val="000000"/>
                </a:solidFill>
              </a:rPr>
              <a:t> = </a:t>
            </a:r>
            <a:r>
              <a:rPr lang="en-US" sz="1800" dirty="0" err="1">
                <a:solidFill>
                  <a:srgbClr val="001080"/>
                </a:solidFill>
              </a:rPr>
              <a:t>authHeader</a:t>
            </a:r>
            <a:r>
              <a:rPr lang="en-US" sz="1800" dirty="0">
                <a:solidFill>
                  <a:srgbClr val="000000"/>
                </a:solidFill>
              </a:rPr>
              <a:t>;</a:t>
            </a:r>
          </a:p>
          <a:p>
            <a:pPr>
              <a:spcBef>
                <a:spcPts val="300"/>
              </a:spcBef>
            </a:pPr>
            <a:br>
              <a:rPr lang="en-US" sz="1800" dirty="0">
                <a:solidFill>
                  <a:srgbClr val="000000"/>
                </a:solidFill>
              </a:rPr>
            </a:br>
            <a:r>
              <a:rPr lang="en-US" sz="1800" dirty="0">
                <a:solidFill>
                  <a:srgbClr val="008000"/>
                </a:solidFill>
              </a:rPr>
              <a:t>// Make a HTTP GET request to the endpoint</a:t>
            </a:r>
            <a:endParaRPr lang="en-US" sz="1800" dirty="0">
              <a:solidFill>
                <a:srgbClr val="000000"/>
              </a:solidFill>
            </a:endParaRPr>
          </a:p>
          <a:p>
            <a:pPr>
              <a:spcBef>
                <a:spcPts val="300"/>
              </a:spcBef>
            </a:pPr>
            <a:r>
              <a:rPr lang="en-US" sz="1800" dirty="0">
                <a:solidFill>
                  <a:srgbClr val="0000FF"/>
                </a:solidFill>
              </a:rPr>
              <a:t>var</a:t>
            </a:r>
            <a:r>
              <a:rPr lang="en-US" sz="1800" dirty="0">
                <a:solidFill>
                  <a:srgbClr val="000000"/>
                </a:solidFill>
              </a:rPr>
              <a:t> </a:t>
            </a:r>
            <a:r>
              <a:rPr lang="en-US" sz="1800" dirty="0">
                <a:solidFill>
                  <a:srgbClr val="001080"/>
                </a:solidFill>
              </a:rPr>
              <a:t>response</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err="1">
                <a:solidFill>
                  <a:srgbClr val="001080"/>
                </a:solidFill>
              </a:rPr>
              <a:t>client</a:t>
            </a:r>
            <a:r>
              <a:rPr lang="en-US" sz="1800" dirty="0" err="1">
                <a:solidFill>
                  <a:srgbClr val="000000"/>
                </a:solidFill>
              </a:rPr>
              <a:t>.</a:t>
            </a:r>
            <a:r>
              <a:rPr lang="en-US" sz="1800" dirty="0" err="1">
                <a:solidFill>
                  <a:srgbClr val="795E26"/>
                </a:solidFill>
              </a:rPr>
              <a:t>GetAsync</a:t>
            </a:r>
            <a:r>
              <a:rPr lang="en-US" sz="1800" dirty="0">
                <a:solidFill>
                  <a:srgbClr val="000000"/>
                </a:solidFill>
              </a:rPr>
              <a:t>(</a:t>
            </a:r>
            <a:r>
              <a:rPr lang="en-US" sz="1800" dirty="0">
                <a:solidFill>
                  <a:srgbClr val="001080"/>
                </a:solidFill>
              </a:rPr>
              <a:t>endpoint</a:t>
            </a:r>
            <a:r>
              <a:rPr lang="en-US" sz="1800" dirty="0">
                <a:solidFill>
                  <a:srgbClr val="000000"/>
                </a:solidFill>
              </a:rPr>
              <a:t>);</a:t>
            </a:r>
          </a:p>
        </p:txBody>
      </p:sp>
    </p:spTree>
    <p:extLst>
      <p:ext uri="{BB962C8B-B14F-4D97-AF65-F5344CB8AC3E}">
        <p14:creationId xmlns:p14="http://schemas.microsoft.com/office/powerpoint/2010/main" val="384073791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5D3B1-87D6-4150-AB71-E045C30B7A77}"/>
              </a:ext>
            </a:extLst>
          </p:cNvPr>
          <p:cNvSpPr>
            <a:spLocks noGrp="1"/>
          </p:cNvSpPr>
          <p:nvPr>
            <p:ph type="title"/>
          </p:nvPr>
        </p:nvSpPr>
        <p:spPr/>
        <p:txBody>
          <a:bodyPr/>
          <a:lstStyle/>
          <a:p>
            <a:r>
              <a:rPr lang="en-US" dirty="0"/>
              <a:t>Microsoft Graph authentication provider library</a:t>
            </a:r>
          </a:p>
        </p:txBody>
      </p:sp>
      <p:sp>
        <p:nvSpPr>
          <p:cNvPr id="3" name="Text Placeholder 2">
            <a:extLst>
              <a:ext uri="{FF2B5EF4-FFF2-40B4-BE49-F238E27FC236}">
                <a16:creationId xmlns:a16="http://schemas.microsoft.com/office/drawing/2014/main" id="{C19FE97C-EC1D-4CAB-A3C0-F2A256F7189E}"/>
              </a:ext>
            </a:extLst>
          </p:cNvPr>
          <p:cNvSpPr>
            <a:spLocks noGrp="1"/>
          </p:cNvSpPr>
          <p:nvPr>
            <p:ph type="body" sz="quarter" idx="10"/>
          </p:nvPr>
        </p:nvSpPr>
        <p:spPr>
          <a:xfrm>
            <a:off x="584200" y="1397397"/>
            <a:ext cx="6450583" cy="4924425"/>
          </a:xfrm>
        </p:spPr>
        <p:txBody>
          <a:bodyPr/>
          <a:lstStyle/>
          <a:p>
            <a:pPr>
              <a:spcBef>
                <a:spcPts val="300"/>
              </a:spcBef>
            </a:pPr>
            <a:r>
              <a:rPr lang="en-US" dirty="0"/>
              <a:t>Referred to as Microsoft Graph software development kit (SDK)</a:t>
            </a:r>
          </a:p>
          <a:p>
            <a:pPr>
              <a:spcBef>
                <a:spcPts val="300"/>
              </a:spcBef>
            </a:pPr>
            <a:r>
              <a:rPr lang="en-US" dirty="0"/>
              <a:t>Wrapper for MSAL library:</a:t>
            </a:r>
          </a:p>
          <a:p>
            <a:pPr lvl="1">
              <a:spcBef>
                <a:spcPts val="300"/>
              </a:spcBef>
            </a:pPr>
            <a:r>
              <a:rPr lang="en-US" dirty="0"/>
              <a:t>Provides authentication provider helpers</a:t>
            </a:r>
          </a:p>
          <a:p>
            <a:pPr lvl="1">
              <a:spcBef>
                <a:spcPts val="300"/>
              </a:spcBef>
            </a:pPr>
            <a:r>
              <a:rPr lang="en-US" dirty="0"/>
              <a:t>Uses MSAL "under the hood"</a:t>
            </a:r>
          </a:p>
          <a:p>
            <a:pPr lvl="1">
              <a:spcBef>
                <a:spcPts val="300"/>
              </a:spcBef>
            </a:pPr>
            <a:r>
              <a:rPr lang="en-US" dirty="0"/>
              <a:t>Helpers automatically acquires tokens on your behalf</a:t>
            </a:r>
          </a:p>
          <a:p>
            <a:pPr lvl="1">
              <a:spcBef>
                <a:spcPts val="300"/>
              </a:spcBef>
            </a:pPr>
            <a:r>
              <a:rPr lang="en-US" dirty="0"/>
              <a:t>Reduces the complexity of using Microsoft Graph in your application</a:t>
            </a:r>
          </a:p>
          <a:p>
            <a:pPr>
              <a:spcBef>
                <a:spcPts val="300"/>
              </a:spcBef>
            </a:pPr>
            <a:r>
              <a:rPr lang="en-US" dirty="0"/>
              <a:t>Fluent API to issue requests to the Microsoft Graph</a:t>
            </a:r>
          </a:p>
          <a:p>
            <a:pPr lvl="1">
              <a:spcBef>
                <a:spcPts val="300"/>
              </a:spcBef>
            </a:pPr>
            <a:r>
              <a:rPr lang="en-US" dirty="0"/>
              <a:t>Automatically-generated properties and methods for endpoints in Microsoft Graph</a:t>
            </a:r>
          </a:p>
          <a:p>
            <a:pPr lvl="1">
              <a:spcBef>
                <a:spcPts val="300"/>
              </a:spcBef>
            </a:pPr>
            <a:r>
              <a:rPr lang="en-US" dirty="0"/>
              <a:t>Supports batching and paging</a:t>
            </a:r>
          </a:p>
        </p:txBody>
      </p:sp>
      <p:grpSp>
        <p:nvGrpSpPr>
          <p:cNvPr id="7" name="Group 6" descr="The diagram depicts how Microsoft Graph software development kit (SDK) acts as a wrapper to Microsoft Authentication Library (MSAL) and reduces the complexity of using Microsoft Graph.">
            <a:extLst>
              <a:ext uri="{FF2B5EF4-FFF2-40B4-BE49-F238E27FC236}">
                <a16:creationId xmlns:a16="http://schemas.microsoft.com/office/drawing/2014/main" id="{8B269BEE-569E-4E85-B2BD-4724B5A5C5AD}"/>
              </a:ext>
            </a:extLst>
          </p:cNvPr>
          <p:cNvGrpSpPr/>
          <p:nvPr/>
        </p:nvGrpSpPr>
        <p:grpSpPr>
          <a:xfrm>
            <a:off x="7422874" y="1774191"/>
            <a:ext cx="4002640" cy="3371425"/>
            <a:chOff x="7422874" y="1774191"/>
            <a:chExt cx="4002640" cy="3371425"/>
          </a:xfrm>
        </p:grpSpPr>
        <p:sp>
          <p:nvSpPr>
            <p:cNvPr id="4" name="Hexagon 3">
              <a:extLst>
                <a:ext uri="{FF2B5EF4-FFF2-40B4-BE49-F238E27FC236}">
                  <a16:creationId xmlns:a16="http://schemas.microsoft.com/office/drawing/2014/main" id="{4FCC3B0D-5F91-4799-B6B7-E552EB2FD7D4}"/>
                </a:ext>
              </a:extLst>
            </p:cNvPr>
            <p:cNvSpPr/>
            <p:nvPr/>
          </p:nvSpPr>
          <p:spPr bwMode="auto">
            <a:xfrm>
              <a:off x="7497451" y="1774191"/>
              <a:ext cx="3853487" cy="1121014"/>
            </a:xfrm>
            <a:prstGeom prst="hexagon">
              <a:avLst>
                <a:gd name="adj" fmla="val 35892"/>
                <a:gd name="vf" fmla="val 115470"/>
              </a:avLst>
            </a:prstGeom>
            <a:solidFill>
              <a:srgbClr val="00188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latin typeface="+mj-lt"/>
                  <a:ea typeface="Segoe UI" pitchFamily="34" charset="0"/>
                  <a:cs typeface="Segoe UI" pitchFamily="34" charset="0"/>
                </a:rPr>
                <a:t>Microsoft Graph SDK</a:t>
              </a:r>
            </a:p>
          </p:txBody>
        </p:sp>
        <p:sp>
          <p:nvSpPr>
            <p:cNvPr id="5" name="Rectangle 4">
              <a:extLst>
                <a:ext uri="{FF2B5EF4-FFF2-40B4-BE49-F238E27FC236}">
                  <a16:creationId xmlns:a16="http://schemas.microsoft.com/office/drawing/2014/main" id="{D93244F6-ACF7-494F-A992-03D2648D21D3}"/>
                </a:ext>
              </a:extLst>
            </p:cNvPr>
            <p:cNvSpPr/>
            <p:nvPr/>
          </p:nvSpPr>
          <p:spPr bwMode="auto">
            <a:xfrm>
              <a:off x="7422874" y="4425616"/>
              <a:ext cx="1779610" cy="720000"/>
            </a:xfrm>
            <a:prstGeom prst="rect">
              <a:avLst/>
            </a:prstGeom>
            <a:solidFill>
              <a:srgbClr val="01BCF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MSAL</a:t>
              </a:r>
            </a:p>
          </p:txBody>
        </p:sp>
        <p:sp>
          <p:nvSpPr>
            <p:cNvPr id="6" name="Rectangle 5">
              <a:extLst>
                <a:ext uri="{FF2B5EF4-FFF2-40B4-BE49-F238E27FC236}">
                  <a16:creationId xmlns:a16="http://schemas.microsoft.com/office/drawing/2014/main" id="{F6AE1BEF-ABB0-4F03-8512-560CD3B40646}"/>
                </a:ext>
              </a:extLst>
            </p:cNvPr>
            <p:cNvSpPr/>
            <p:nvPr/>
          </p:nvSpPr>
          <p:spPr bwMode="auto">
            <a:xfrm>
              <a:off x="9536160" y="4425616"/>
              <a:ext cx="1889354" cy="720000"/>
            </a:xfrm>
            <a:prstGeom prst="rect">
              <a:avLst/>
            </a:prstGeom>
            <a:solidFill>
              <a:srgbClr val="FF8B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Microsoft Graph</a:t>
              </a:r>
            </a:p>
          </p:txBody>
        </p:sp>
        <p:cxnSp>
          <p:nvCxnSpPr>
            <p:cNvPr id="8" name="Straight Arrow Connector 7">
              <a:extLst>
                <a:ext uri="{FF2B5EF4-FFF2-40B4-BE49-F238E27FC236}">
                  <a16:creationId xmlns:a16="http://schemas.microsoft.com/office/drawing/2014/main" id="{CFE3F704-3607-4DBC-A9B8-84408E2A4BD8}"/>
                </a:ext>
              </a:extLst>
            </p:cNvPr>
            <p:cNvCxnSpPr>
              <a:cxnSpLocks/>
            </p:cNvCxnSpPr>
            <p:nvPr/>
          </p:nvCxnSpPr>
          <p:spPr>
            <a:xfrm>
              <a:off x="8312679" y="2895205"/>
              <a:ext cx="0" cy="1530411"/>
            </a:xfrm>
            <a:prstGeom prst="straightConnector1">
              <a:avLst/>
            </a:prstGeom>
            <a:ln w="76200" cap="flat" cmpd="sng" algn="ctr">
              <a:solidFill>
                <a:srgbClr val="D73B0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id="{F527239A-3101-40DA-AD60-B06EFD72A8D5}"/>
                </a:ext>
              </a:extLst>
            </p:cNvPr>
            <p:cNvCxnSpPr>
              <a:cxnSpLocks/>
            </p:cNvCxnSpPr>
            <p:nvPr/>
          </p:nvCxnSpPr>
          <p:spPr>
            <a:xfrm>
              <a:off x="10480837" y="2895205"/>
              <a:ext cx="0" cy="1530411"/>
            </a:xfrm>
            <a:prstGeom prst="straightConnector1">
              <a:avLst/>
            </a:prstGeom>
            <a:ln w="76200" cap="flat" cmpd="sng" algn="ctr">
              <a:solidFill>
                <a:srgbClr val="D73B0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70511131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Creating authentication provider</a:t>
            </a:r>
          </a:p>
        </p:txBody>
      </p:sp>
      <p:sp>
        <p:nvSpPr>
          <p:cNvPr id="4" name="Text Placeholder 3" descr="The sample code builds a client application and creates an authentication provider instance.">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4819781"/>
          </a:xfrm>
        </p:spPr>
        <p:txBody>
          <a:bodyPr/>
          <a:lstStyle/>
          <a:p>
            <a:r>
              <a:rPr lang="en-US" sz="1800" dirty="0">
                <a:solidFill>
                  <a:srgbClr val="0000FF"/>
                </a:solidFill>
              </a:rPr>
              <a:t>string</a:t>
            </a:r>
            <a:r>
              <a:rPr lang="en-US" sz="1800" dirty="0">
                <a:solidFill>
                  <a:srgbClr val="000000"/>
                </a:solidFill>
              </a:rPr>
              <a:t> </a:t>
            </a:r>
            <a:r>
              <a:rPr lang="en-US" sz="1800" dirty="0" err="1">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err="1">
                <a:solidFill>
                  <a:srgbClr val="001080"/>
                </a:solidFill>
              </a:rPr>
              <a:t>redirectUri</a:t>
            </a:r>
            <a:r>
              <a:rPr lang="en-US" sz="1800" dirty="0">
                <a:solidFill>
                  <a:srgbClr val="000000"/>
                </a:solidFill>
              </a:rPr>
              <a:t> = </a:t>
            </a:r>
            <a:r>
              <a:rPr lang="en-US" sz="1800" dirty="0">
                <a:solidFill>
                  <a:srgbClr val="A31515"/>
                </a:solidFill>
              </a:rPr>
              <a:t>"https://login.microsoftonline.com/common/oauth2/</a:t>
            </a:r>
            <a:r>
              <a:rPr lang="en-US" sz="1800" dirty="0" err="1">
                <a:solidFill>
                  <a:srgbClr val="A31515"/>
                </a:solidFill>
              </a:rPr>
              <a:t>nativeclient</a:t>
            </a:r>
            <a:r>
              <a:rPr lang="en-US" sz="1800" dirty="0">
                <a:solidFill>
                  <a:srgbClr val="A31515"/>
                </a:solidFill>
              </a:rPr>
              <a:t>"</a:t>
            </a:r>
            <a:r>
              <a:rPr lang="en-US" sz="1800" dirty="0">
                <a:solidFill>
                  <a:srgbClr val="000000"/>
                </a:solidFill>
              </a:rPr>
              <a:t>;</a:t>
            </a:r>
          </a:p>
          <a:p>
            <a:r>
              <a:rPr lang="en-US" sz="1800" dirty="0">
                <a:solidFill>
                  <a:srgbClr val="0000FF"/>
                </a:solidFill>
              </a:rPr>
              <a:t>var</a:t>
            </a:r>
            <a:r>
              <a:rPr lang="en-US" sz="1800" dirty="0">
                <a:solidFill>
                  <a:srgbClr val="000000"/>
                </a:solidFill>
              </a:rPr>
              <a:t> </a:t>
            </a:r>
            <a:r>
              <a:rPr lang="en-US" sz="1800" dirty="0">
                <a:solidFill>
                  <a:srgbClr val="001080"/>
                </a:solidFill>
              </a:rPr>
              <a:t>scopes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List</a:t>
            </a:r>
            <a:r>
              <a:rPr lang="en-US" sz="1800" dirty="0">
                <a:solidFill>
                  <a:srgbClr val="000000"/>
                </a:solidFill>
              </a:rPr>
              <a:t>&lt;</a:t>
            </a:r>
            <a:r>
              <a:rPr lang="en-US" sz="1800" dirty="0">
                <a:solidFill>
                  <a:srgbClr val="0000FF"/>
                </a:solidFill>
              </a:rPr>
              <a:t>string</a:t>
            </a:r>
            <a:r>
              <a:rPr lang="en-US" sz="1800" dirty="0">
                <a:solidFill>
                  <a:srgbClr val="000000"/>
                </a:solidFill>
              </a:rPr>
              <a:t>&gt; { </a:t>
            </a:r>
            <a:r>
              <a:rPr lang="en-US" sz="1800" dirty="0">
                <a:solidFill>
                  <a:srgbClr val="A31515"/>
                </a:solidFill>
              </a:rPr>
              <a:t>"</a:t>
            </a:r>
            <a:r>
              <a:rPr lang="en-US" sz="1800" dirty="0" err="1">
                <a:solidFill>
                  <a:srgbClr val="A31515"/>
                </a:solidFill>
              </a:rPr>
              <a:t>user.read</a:t>
            </a:r>
            <a:r>
              <a:rPr lang="en-US" sz="1800" dirty="0">
                <a:solidFill>
                  <a:srgbClr val="A31515"/>
                </a:solidFill>
              </a:rPr>
              <a:t>"</a:t>
            </a:r>
            <a:r>
              <a:rPr lang="en-US" sz="1800" dirty="0">
                <a:solidFill>
                  <a:srgbClr val="000000"/>
                </a:solidFill>
              </a:rPr>
              <a:t> };</a:t>
            </a:r>
          </a:p>
          <a:p>
            <a:br>
              <a:rPr lang="en-US" sz="1800" dirty="0">
                <a:solidFill>
                  <a:srgbClr val="000000"/>
                </a:solidFill>
              </a:rPr>
            </a:br>
            <a:r>
              <a:rPr lang="en-US" sz="1800" dirty="0">
                <a:solidFill>
                  <a:srgbClr val="008000"/>
                </a:solidFill>
              </a:rPr>
              <a:t>// Build a client application.</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err="1">
                <a:solidFill>
                  <a:srgbClr val="001080"/>
                </a:solidFill>
              </a:rPr>
              <a:t>clientApplication</a:t>
            </a:r>
            <a:r>
              <a:rPr lang="en-US" sz="1800" dirty="0">
                <a:solidFill>
                  <a:srgbClr val="000000"/>
                </a:solidFill>
              </a:rPr>
              <a:t> = </a:t>
            </a:r>
            <a:r>
              <a:rPr lang="en-US" sz="1800" dirty="0" err="1">
                <a:solidFill>
                  <a:srgbClr val="001080"/>
                </a:solidFill>
              </a:rPr>
              <a:t>PublicClientApplicationBuilder</a:t>
            </a:r>
            <a:endParaRPr lang="en-US" sz="1800" dirty="0">
              <a:solidFill>
                <a:srgbClr val="000000"/>
              </a:solidFill>
            </a:endParaRPr>
          </a:p>
          <a:p>
            <a:r>
              <a:rPr lang="en-US" sz="1800" dirty="0">
                <a:solidFill>
                  <a:srgbClr val="000000"/>
                </a:solidFill>
              </a:rPr>
              <a:t>    .</a:t>
            </a:r>
            <a:r>
              <a:rPr lang="en-US" sz="1800" dirty="0">
                <a:solidFill>
                  <a:srgbClr val="795E26"/>
                </a:solidFill>
              </a:rPr>
              <a:t>Create</a:t>
            </a:r>
            <a:r>
              <a:rPr lang="en-US" sz="1800" dirty="0">
                <a:solidFill>
                  <a:srgbClr val="000000"/>
                </a:solidFill>
              </a:rPr>
              <a:t>(</a:t>
            </a:r>
            <a:r>
              <a:rPr lang="en-US" sz="1800" dirty="0" err="1">
                <a:solidFill>
                  <a:srgbClr val="001080"/>
                </a:solidFill>
              </a:rPr>
              <a:t>clientId</a:t>
            </a:r>
            <a:r>
              <a:rPr lang="en-US" sz="1800" dirty="0">
                <a:solidFill>
                  <a:srgbClr val="000000"/>
                </a:solidFill>
              </a:rPr>
              <a:t>)</a:t>
            </a:r>
          </a:p>
          <a:p>
            <a:r>
              <a:rPr lang="en-US" sz="1800" dirty="0">
                <a:solidFill>
                  <a:srgbClr val="000000"/>
                </a:solidFill>
              </a:rPr>
              <a:t>    .</a:t>
            </a:r>
            <a:r>
              <a:rPr lang="en-US" sz="1800" dirty="0" err="1">
                <a:solidFill>
                  <a:srgbClr val="795E26"/>
                </a:solidFill>
              </a:rPr>
              <a:t>WithRedirectUri</a:t>
            </a:r>
            <a:r>
              <a:rPr lang="en-US" sz="1800" dirty="0">
                <a:solidFill>
                  <a:srgbClr val="000000"/>
                </a:solidFill>
              </a:rPr>
              <a:t>(</a:t>
            </a:r>
            <a:r>
              <a:rPr lang="en-US" sz="1800" dirty="0" err="1">
                <a:solidFill>
                  <a:srgbClr val="001080"/>
                </a:solidFill>
              </a:rPr>
              <a:t>redirectUri</a:t>
            </a:r>
            <a:r>
              <a:rPr lang="en-US" sz="1800" dirty="0">
                <a:solidFill>
                  <a:srgbClr val="000000"/>
                </a:solidFill>
              </a:rPr>
              <a:t>)</a:t>
            </a:r>
          </a:p>
          <a:p>
            <a:r>
              <a:rPr lang="en-US" sz="1800" dirty="0">
                <a:solidFill>
                  <a:srgbClr val="000000"/>
                </a:solidFill>
              </a:rPr>
              <a:t>    .</a:t>
            </a:r>
            <a:r>
              <a:rPr lang="en-US" sz="1800" dirty="0">
                <a:solidFill>
                  <a:srgbClr val="795E26"/>
                </a:solidFill>
              </a:rPr>
              <a:t>Build</a:t>
            </a:r>
            <a:r>
              <a:rPr lang="en-US" sz="1800" dirty="0">
                <a:solidFill>
                  <a:srgbClr val="000000"/>
                </a:solidFill>
              </a:rPr>
              <a:t>();</a:t>
            </a:r>
          </a:p>
          <a:p>
            <a:br>
              <a:rPr lang="en-US" sz="1800" dirty="0">
                <a:solidFill>
                  <a:srgbClr val="000000"/>
                </a:solidFill>
              </a:rPr>
            </a:br>
            <a:r>
              <a:rPr lang="en-US" sz="1800" dirty="0">
                <a:solidFill>
                  <a:srgbClr val="008000"/>
                </a:solidFill>
              </a:rPr>
              <a:t>// Create an authentication provider by passing in a client application and scopes.</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err="1">
                <a:solidFill>
                  <a:srgbClr val="001080"/>
                </a:solidFill>
              </a:rPr>
              <a:t>authProvider</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err="1">
                <a:solidFill>
                  <a:srgbClr val="267F99"/>
                </a:solidFill>
              </a:rPr>
              <a:t>InteractiveAuthenticationProvider</a:t>
            </a:r>
            <a:r>
              <a:rPr lang="en-US" sz="1800" dirty="0">
                <a:solidFill>
                  <a:srgbClr val="000000"/>
                </a:solidFill>
              </a:rPr>
              <a:t>(</a:t>
            </a:r>
          </a:p>
          <a:p>
            <a:r>
              <a:rPr lang="en-US" sz="1800" dirty="0">
                <a:solidFill>
                  <a:srgbClr val="000000"/>
                </a:solidFill>
              </a:rPr>
              <a:t>    </a:t>
            </a:r>
            <a:r>
              <a:rPr lang="en-US" sz="1800" dirty="0" err="1">
                <a:solidFill>
                  <a:srgbClr val="001080"/>
                </a:solidFill>
              </a:rPr>
              <a:t>clientApplication</a:t>
            </a:r>
            <a:r>
              <a:rPr lang="en-US" sz="1800" dirty="0">
                <a:solidFill>
                  <a:srgbClr val="000000"/>
                </a:solidFill>
              </a:rPr>
              <a:t>, </a:t>
            </a:r>
          </a:p>
          <a:p>
            <a:r>
              <a:rPr lang="en-US" sz="1800" dirty="0">
                <a:solidFill>
                  <a:srgbClr val="000000"/>
                </a:solidFill>
              </a:rPr>
              <a:t>    </a:t>
            </a:r>
            <a:r>
              <a:rPr lang="en-US" sz="1800" dirty="0">
                <a:solidFill>
                  <a:srgbClr val="001080"/>
                </a:solidFill>
              </a:rPr>
              <a:t>scopes</a:t>
            </a:r>
            <a:endParaRPr lang="en-US" sz="1800" dirty="0">
              <a:solidFill>
                <a:srgbClr val="000000"/>
              </a:solidFill>
            </a:endParaRPr>
          </a:p>
          <a:p>
            <a:r>
              <a:rPr lang="en-US" sz="1800" dirty="0">
                <a:solidFill>
                  <a:srgbClr val="000000"/>
                </a:solidFill>
              </a:rPr>
              <a:t>);</a:t>
            </a:r>
          </a:p>
        </p:txBody>
      </p:sp>
    </p:spTree>
    <p:extLst>
      <p:ext uri="{BB962C8B-B14F-4D97-AF65-F5344CB8AC3E}">
        <p14:creationId xmlns:p14="http://schemas.microsoft.com/office/powerpoint/2010/main" val="311012645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Authentication providers</a:t>
            </a:r>
          </a:p>
        </p:txBody>
      </p:sp>
      <p:graphicFrame>
        <p:nvGraphicFramePr>
          <p:cNvPr id="5" name="Table 4" descr="The table describes the set of providers available in the library.&#10;">
            <a:extLst>
              <a:ext uri="{FF2B5EF4-FFF2-40B4-BE49-F238E27FC236}">
                <a16:creationId xmlns:a16="http://schemas.microsoft.com/office/drawing/2014/main" id="{FDADD137-386D-401A-9754-A596BF687C82}"/>
              </a:ext>
            </a:extLst>
          </p:cNvPr>
          <p:cNvGraphicFramePr>
            <a:graphicFrameLocks noGrp="1"/>
          </p:cNvGraphicFramePr>
          <p:nvPr>
            <p:extLst>
              <p:ext uri="{D42A27DB-BD31-4B8C-83A1-F6EECF244321}">
                <p14:modId xmlns:p14="http://schemas.microsoft.com/office/powerpoint/2010/main" val="50201041"/>
              </p:ext>
            </p:extLst>
          </p:nvPr>
        </p:nvGraphicFramePr>
        <p:xfrm>
          <a:off x="584200" y="1258908"/>
          <a:ext cx="11022584" cy="5010128"/>
        </p:xfrm>
        <a:graphic>
          <a:graphicData uri="http://schemas.openxmlformats.org/drawingml/2006/table">
            <a:tbl>
              <a:tblPr firstRow="1" firstCol="1">
                <a:tableStyleId>{BC89EF96-8CEA-46FF-86C4-4CE0E7609802}</a:tableStyleId>
              </a:tblPr>
              <a:tblGrid>
                <a:gridCol w="2641321">
                  <a:extLst>
                    <a:ext uri="{9D8B030D-6E8A-4147-A177-3AD203B41FA5}">
                      <a16:colId xmlns:a16="http://schemas.microsoft.com/office/drawing/2014/main" val="1173267169"/>
                    </a:ext>
                  </a:extLst>
                </a:gridCol>
                <a:gridCol w="8381263">
                  <a:extLst>
                    <a:ext uri="{9D8B030D-6E8A-4147-A177-3AD203B41FA5}">
                      <a16:colId xmlns:a16="http://schemas.microsoft.com/office/drawing/2014/main" val="1081038665"/>
                    </a:ext>
                  </a:extLst>
                </a:gridCol>
              </a:tblGrid>
              <a:tr h="385632">
                <a:tc>
                  <a:txBody>
                    <a:bodyPr/>
                    <a:lstStyle/>
                    <a:p>
                      <a:pPr marL="0" marR="0">
                        <a:lnSpc>
                          <a:spcPct val="107000"/>
                        </a:lnSpc>
                        <a:spcBef>
                          <a:spcPts val="0"/>
                        </a:spcBef>
                        <a:spcAft>
                          <a:spcPts val="0"/>
                        </a:spcAft>
                      </a:pPr>
                      <a:r>
                        <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rPr>
                        <a:t>Provider</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rPr>
                        <a:t>Description</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val="177452225"/>
                  </a:ext>
                </a:extLst>
              </a:tr>
              <a:tr h="578062">
                <a:tc>
                  <a:txBody>
                    <a:bodyPr/>
                    <a:lstStyle/>
                    <a:p>
                      <a:pPr marL="0" marR="0">
                        <a:lnSpc>
                          <a:spcPct val="107000"/>
                        </a:lnSpc>
                        <a:spcBef>
                          <a:spcPts val="0"/>
                        </a:spcBef>
                        <a:spcAft>
                          <a:spcPts val="0"/>
                        </a:spcAft>
                      </a:pPr>
                      <a:r>
                        <a:rPr lang="en-US" sz="18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Authorization code</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Native and web apps securely obtain tokens in the name of the user</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0188329"/>
                  </a:ext>
                </a:extLst>
              </a:tr>
              <a:tr h="578062">
                <a:tc>
                  <a:txBody>
                    <a:bodyPr/>
                    <a:lstStyle/>
                    <a:p>
                      <a:pPr marL="0" marR="0">
                        <a:lnSpc>
                          <a:spcPct val="107000"/>
                        </a:lnSpc>
                        <a:spcBef>
                          <a:spcPts val="0"/>
                        </a:spcBef>
                        <a:spcAft>
                          <a:spcPts val="0"/>
                        </a:spcAft>
                      </a:pPr>
                      <a:r>
                        <a:rPr lang="en-US" sz="18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Client credentials</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Service applications run without user interaction</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4063738"/>
                  </a:ext>
                </a:extLst>
              </a:tr>
              <a:tr h="578062">
                <a:tc>
                  <a:txBody>
                    <a:bodyPr/>
                    <a:lstStyle/>
                    <a:p>
                      <a:pPr marL="0" marR="0">
                        <a:lnSpc>
                          <a:spcPct val="107000"/>
                        </a:lnSpc>
                        <a:spcBef>
                          <a:spcPts val="0"/>
                        </a:spcBef>
                        <a:spcAft>
                          <a:spcPts val="0"/>
                        </a:spcAft>
                      </a:pPr>
                      <a:r>
                        <a:rPr lang="en-US" sz="18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On-behalf-of</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a:effectLst/>
                          <a:latin typeface="Calibri" panose="020F0502020204030204" pitchFamily="34" charset="0"/>
                          <a:ea typeface="Malgun Gothic" panose="020B0503020000020004" pitchFamily="34" charset="-127"/>
                          <a:cs typeface="Times New Roman" panose="02020603050405020304" pitchFamily="18" charset="0"/>
                        </a:rPr>
                        <a:t>The application calls a service/web API, which in turns calls Microsoft Graph</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8053974"/>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Implicit</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Used in browser-based applications</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2606257"/>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Device code</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Enables sign-in to a device by using another device that has a browser</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01366428"/>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Integrated Windows</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Windows computers silently acquire an access token when they are domain joined</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8988462"/>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Interactive</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Mobile and desktops applications call Microsoft Graph in the name of a user</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3979448"/>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Username/password</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The application signs in a user by using their username and password</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867322"/>
                  </a:ext>
                </a:extLst>
              </a:tr>
            </a:tbl>
          </a:graphicData>
        </a:graphic>
      </p:graphicFrame>
    </p:spTree>
    <p:extLst>
      <p:ext uri="{BB962C8B-B14F-4D97-AF65-F5344CB8AC3E}">
        <p14:creationId xmlns:p14="http://schemas.microsoft.com/office/powerpoint/2010/main" val="271558546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538883"/>
          </a:xfrm>
        </p:spPr>
        <p:txBody>
          <a:bodyPr/>
          <a:lstStyle/>
          <a:p>
            <a:pPr marL="342900" indent="-342900">
              <a:buFont typeface="Arial" panose="020B0604020202020204" pitchFamily="34" charset="0"/>
              <a:buChar char="•"/>
            </a:pPr>
            <a:r>
              <a:rPr lang="en-US" dirty="0"/>
              <a:t>Microsoft identity platform</a:t>
            </a:r>
          </a:p>
          <a:p>
            <a:pPr marL="342900" indent="-342900">
              <a:buFont typeface="Arial" panose="020B0604020202020204" pitchFamily="34" charset="0"/>
              <a:buChar char="•"/>
            </a:pPr>
            <a:r>
              <a:rPr lang="en-US" dirty="0"/>
              <a:t>Implement OAuth 2.0 authentication </a:t>
            </a:r>
          </a:p>
          <a:p>
            <a:pPr marL="342900" indent="-342900">
              <a:buFont typeface="Arial" panose="020B0604020202020204" pitchFamily="34" charset="0"/>
              <a:buChar char="•"/>
            </a:pPr>
            <a:r>
              <a:rPr lang="en-US" dirty="0"/>
              <a:t>Implement managed identity </a:t>
            </a:r>
          </a:p>
          <a:p>
            <a:pPr marL="342900" indent="-342900">
              <a:buFont typeface="Arial" panose="020B0604020202020204" pitchFamily="34" charset="0"/>
              <a:buChar char="•"/>
            </a:pPr>
            <a:r>
              <a:rPr lang="en-US" dirty="0"/>
              <a:t>Implement certificate-based authentication </a:t>
            </a:r>
          </a:p>
          <a:p>
            <a:pPr marL="342900" indent="-342900">
              <a:buFont typeface="Arial" panose="020B0604020202020204" pitchFamily="34" charset="0"/>
              <a:buChar char="•"/>
            </a:pPr>
            <a:r>
              <a:rPr lang="en-US" dirty="0"/>
              <a:t>Implement Azure Multi-Factor Authentication</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Using device code provider</a:t>
            </a:r>
          </a:p>
        </p:txBody>
      </p:sp>
      <p:sp>
        <p:nvSpPr>
          <p:cNvPr id="4" name="Text Placeholder 3" descr="The sample code creates an authentication provider by using the device code flow.">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4487382"/>
          </a:xfrm>
        </p:spPr>
        <p:txBody>
          <a:bodyPr/>
          <a:lstStyle/>
          <a:p>
            <a:r>
              <a:rPr lang="en-US" sz="1800" dirty="0">
                <a:solidFill>
                  <a:srgbClr val="0000FF"/>
                </a:solidFill>
              </a:rPr>
              <a:t>string</a:t>
            </a:r>
            <a:r>
              <a:rPr lang="en-US" sz="1800" dirty="0">
                <a:solidFill>
                  <a:srgbClr val="000000"/>
                </a:solidFill>
              </a:rPr>
              <a:t> </a:t>
            </a:r>
            <a:r>
              <a:rPr lang="en-US" sz="1800" dirty="0" err="1">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var</a:t>
            </a:r>
            <a:r>
              <a:rPr lang="en-US" sz="1800" dirty="0">
                <a:solidFill>
                  <a:srgbClr val="000000"/>
                </a:solidFill>
              </a:rPr>
              <a:t> </a:t>
            </a:r>
            <a:r>
              <a:rPr lang="en-US" sz="1800" dirty="0">
                <a:solidFill>
                  <a:srgbClr val="001080"/>
                </a:solidFill>
              </a:rPr>
              <a:t>scopes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List</a:t>
            </a:r>
            <a:r>
              <a:rPr lang="en-US" sz="1800" dirty="0">
                <a:solidFill>
                  <a:srgbClr val="000000"/>
                </a:solidFill>
              </a:rPr>
              <a:t>&lt;</a:t>
            </a:r>
            <a:r>
              <a:rPr lang="en-US" sz="1800" dirty="0">
                <a:solidFill>
                  <a:srgbClr val="0000FF"/>
                </a:solidFill>
              </a:rPr>
              <a:t>string</a:t>
            </a:r>
            <a:r>
              <a:rPr lang="en-US" sz="1800" dirty="0">
                <a:solidFill>
                  <a:srgbClr val="000000"/>
                </a:solidFill>
              </a:rPr>
              <a:t>&gt; { </a:t>
            </a:r>
            <a:r>
              <a:rPr lang="en-US" sz="1800" dirty="0">
                <a:solidFill>
                  <a:srgbClr val="A31515"/>
                </a:solidFill>
              </a:rPr>
              <a:t>"</a:t>
            </a:r>
            <a:r>
              <a:rPr lang="en-US" sz="1800" dirty="0" err="1">
                <a:solidFill>
                  <a:srgbClr val="A31515"/>
                </a:solidFill>
              </a:rPr>
              <a:t>user.read</a:t>
            </a:r>
            <a:r>
              <a:rPr lang="en-US" sz="1800" dirty="0">
                <a:solidFill>
                  <a:srgbClr val="A31515"/>
                </a:solidFill>
              </a:rPr>
              <a:t>"</a:t>
            </a:r>
            <a:r>
              <a:rPr lang="en-US" sz="1800" dirty="0">
                <a:solidFill>
                  <a:srgbClr val="000000"/>
                </a:solidFill>
              </a:rPr>
              <a:t> };</a:t>
            </a:r>
          </a:p>
          <a:p>
            <a:br>
              <a:rPr lang="en-US" sz="1800" dirty="0">
                <a:solidFill>
                  <a:srgbClr val="000000"/>
                </a:solidFill>
              </a:rPr>
            </a:br>
            <a:r>
              <a:rPr lang="en-US" sz="1800" dirty="0">
                <a:solidFill>
                  <a:srgbClr val="008000"/>
                </a:solidFill>
              </a:rPr>
              <a:t>// Build a client application.</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err="1">
                <a:solidFill>
                  <a:srgbClr val="001080"/>
                </a:solidFill>
              </a:rPr>
              <a:t>clientApplication</a:t>
            </a:r>
            <a:r>
              <a:rPr lang="en-US" sz="1800" dirty="0">
                <a:solidFill>
                  <a:srgbClr val="000000"/>
                </a:solidFill>
              </a:rPr>
              <a:t> = </a:t>
            </a:r>
            <a:r>
              <a:rPr lang="en-US" sz="1800" dirty="0" err="1">
                <a:solidFill>
                  <a:srgbClr val="001080"/>
                </a:solidFill>
              </a:rPr>
              <a:t>PublicClientApplicationBuilder</a:t>
            </a:r>
            <a:endParaRPr lang="en-US" sz="1800" dirty="0">
              <a:solidFill>
                <a:srgbClr val="000000"/>
              </a:solidFill>
            </a:endParaRPr>
          </a:p>
          <a:p>
            <a:r>
              <a:rPr lang="en-US" sz="1800" dirty="0">
                <a:solidFill>
                  <a:srgbClr val="000000"/>
                </a:solidFill>
              </a:rPr>
              <a:t>    .</a:t>
            </a:r>
            <a:r>
              <a:rPr lang="en-US" sz="1800" dirty="0">
                <a:solidFill>
                  <a:srgbClr val="795E26"/>
                </a:solidFill>
              </a:rPr>
              <a:t>Create</a:t>
            </a:r>
            <a:r>
              <a:rPr lang="en-US" sz="1800" dirty="0">
                <a:solidFill>
                  <a:srgbClr val="000000"/>
                </a:solidFill>
              </a:rPr>
              <a:t>(</a:t>
            </a:r>
            <a:r>
              <a:rPr lang="en-US" sz="1800" dirty="0" err="1">
                <a:solidFill>
                  <a:srgbClr val="001080"/>
                </a:solidFill>
              </a:rPr>
              <a:t>clientId</a:t>
            </a:r>
            <a:r>
              <a:rPr lang="en-US" sz="1800" dirty="0">
                <a:solidFill>
                  <a:srgbClr val="000000"/>
                </a:solidFill>
              </a:rPr>
              <a:t>)</a:t>
            </a:r>
          </a:p>
          <a:p>
            <a:r>
              <a:rPr lang="en-US" sz="1800" dirty="0">
                <a:solidFill>
                  <a:srgbClr val="000000"/>
                </a:solidFill>
              </a:rPr>
              <a:t>    .</a:t>
            </a:r>
            <a:r>
              <a:rPr lang="en-US" sz="1800" dirty="0" err="1">
                <a:solidFill>
                  <a:srgbClr val="795E26"/>
                </a:solidFill>
              </a:rPr>
              <a:t>WithAadAuthority</a:t>
            </a:r>
            <a:r>
              <a:rPr lang="en-US" sz="1800" dirty="0">
                <a:solidFill>
                  <a:srgbClr val="000000"/>
                </a:solidFill>
              </a:rPr>
              <a:t>(</a:t>
            </a:r>
            <a:r>
              <a:rPr lang="en-US" sz="1600" dirty="0" err="1">
                <a:solidFill>
                  <a:srgbClr val="001080"/>
                </a:solidFill>
              </a:rPr>
              <a:t>AzureCloudInstance</a:t>
            </a:r>
            <a:r>
              <a:rPr lang="en-US" sz="1600" dirty="0" err="1">
                <a:solidFill>
                  <a:srgbClr val="000000"/>
                </a:solidFill>
              </a:rPr>
              <a:t>.</a:t>
            </a:r>
            <a:r>
              <a:rPr lang="en-US" sz="1600" dirty="0" err="1">
                <a:solidFill>
                  <a:srgbClr val="001080"/>
                </a:solidFill>
              </a:rPr>
              <a:t>AzurePublic</a:t>
            </a:r>
            <a:r>
              <a:rPr lang="en-US" sz="1600" dirty="0">
                <a:solidFill>
                  <a:srgbClr val="000000"/>
                </a:solidFill>
              </a:rPr>
              <a:t>, </a:t>
            </a:r>
            <a:r>
              <a:rPr lang="en-US" sz="1600" dirty="0" err="1">
                <a:solidFill>
                  <a:srgbClr val="001080"/>
                </a:solidFill>
              </a:rPr>
              <a:t>AadAuthorityAudience</a:t>
            </a:r>
            <a:r>
              <a:rPr lang="en-US" sz="1600" dirty="0" err="1">
                <a:solidFill>
                  <a:srgbClr val="000000"/>
                </a:solidFill>
              </a:rPr>
              <a:t>.</a:t>
            </a:r>
            <a:r>
              <a:rPr lang="en-US" sz="1600" dirty="0" err="1">
                <a:solidFill>
                  <a:srgbClr val="001080"/>
                </a:solidFill>
              </a:rPr>
              <a:t>AzureAdMultipleOrgs</a:t>
            </a:r>
            <a:r>
              <a:rPr lang="en-US" sz="1800" dirty="0">
                <a:solidFill>
                  <a:srgbClr val="000000"/>
                </a:solidFill>
              </a:rPr>
              <a:t>)</a:t>
            </a:r>
          </a:p>
          <a:p>
            <a:r>
              <a:rPr lang="en-US" sz="1800" dirty="0">
                <a:solidFill>
                  <a:srgbClr val="000000"/>
                </a:solidFill>
              </a:rPr>
              <a:t>    .</a:t>
            </a:r>
            <a:r>
              <a:rPr lang="en-US" sz="1800" dirty="0">
                <a:solidFill>
                  <a:srgbClr val="795E26"/>
                </a:solidFill>
              </a:rPr>
              <a:t>Build</a:t>
            </a:r>
            <a:r>
              <a:rPr lang="en-US" sz="1800" dirty="0">
                <a:solidFill>
                  <a:srgbClr val="000000"/>
                </a:solidFill>
              </a:rPr>
              <a:t>();</a:t>
            </a:r>
          </a:p>
          <a:p>
            <a:br>
              <a:rPr lang="en-US" sz="1800" dirty="0">
                <a:solidFill>
                  <a:srgbClr val="000000"/>
                </a:solidFill>
              </a:rPr>
            </a:br>
            <a:r>
              <a:rPr lang="en-US" sz="1800" dirty="0">
                <a:solidFill>
                  <a:srgbClr val="008000"/>
                </a:solidFill>
              </a:rPr>
              <a:t>// Create an authentication provider by passing in a client application and scopes.</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err="1">
                <a:solidFill>
                  <a:srgbClr val="001080"/>
                </a:solidFill>
              </a:rPr>
              <a:t>authProvider</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err="1">
                <a:solidFill>
                  <a:srgbClr val="267F99"/>
                </a:solidFill>
              </a:rPr>
              <a:t>DeviceCodeProvider</a:t>
            </a:r>
            <a:r>
              <a:rPr lang="en-US" sz="1800" dirty="0">
                <a:solidFill>
                  <a:srgbClr val="000000"/>
                </a:solidFill>
              </a:rPr>
              <a:t>(</a:t>
            </a:r>
          </a:p>
          <a:p>
            <a:r>
              <a:rPr lang="en-US" sz="1800" dirty="0">
                <a:solidFill>
                  <a:srgbClr val="000000"/>
                </a:solidFill>
              </a:rPr>
              <a:t>    </a:t>
            </a:r>
            <a:r>
              <a:rPr lang="en-US" sz="1800" dirty="0" err="1">
                <a:solidFill>
                  <a:srgbClr val="001080"/>
                </a:solidFill>
              </a:rPr>
              <a:t>clientApplication</a:t>
            </a:r>
            <a:r>
              <a:rPr lang="en-US" sz="1800" dirty="0">
                <a:solidFill>
                  <a:srgbClr val="000000"/>
                </a:solidFill>
              </a:rPr>
              <a:t>, </a:t>
            </a:r>
          </a:p>
          <a:p>
            <a:r>
              <a:rPr lang="en-US" sz="1800" dirty="0">
                <a:solidFill>
                  <a:srgbClr val="000000"/>
                </a:solidFill>
              </a:rPr>
              <a:t>    </a:t>
            </a:r>
            <a:r>
              <a:rPr lang="en-US" sz="1800" dirty="0">
                <a:solidFill>
                  <a:srgbClr val="001080"/>
                </a:solidFill>
              </a:rPr>
              <a:t>scopes</a:t>
            </a:r>
            <a:endParaRPr lang="en-US" sz="1800" dirty="0">
              <a:solidFill>
                <a:srgbClr val="000000"/>
              </a:solidFill>
            </a:endParaRPr>
          </a:p>
          <a:p>
            <a:r>
              <a:rPr lang="en-US" sz="1800" dirty="0">
                <a:solidFill>
                  <a:srgbClr val="000000"/>
                </a:solidFill>
              </a:rPr>
              <a:t>);</a:t>
            </a:r>
          </a:p>
        </p:txBody>
      </p:sp>
    </p:spTree>
    <p:extLst>
      <p:ext uri="{BB962C8B-B14F-4D97-AF65-F5344CB8AC3E}">
        <p14:creationId xmlns:p14="http://schemas.microsoft.com/office/powerpoint/2010/main" val="369957784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Using integrated windows provider</a:t>
            </a:r>
          </a:p>
        </p:txBody>
      </p:sp>
      <p:sp>
        <p:nvSpPr>
          <p:cNvPr id="4" name="Text Placeholder 3" descr="The sample code creates an authentication provider by using the integrated Windows flow.">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4819781"/>
          </a:xfrm>
        </p:spPr>
        <p:txBody>
          <a:bodyPr/>
          <a:lstStyle/>
          <a:p>
            <a:r>
              <a:rPr lang="en-US" sz="1800" dirty="0">
                <a:solidFill>
                  <a:srgbClr val="0000FF"/>
                </a:solidFill>
              </a:rPr>
              <a:t>string</a:t>
            </a:r>
            <a:r>
              <a:rPr lang="en-US" sz="1800" dirty="0">
                <a:solidFill>
                  <a:srgbClr val="000000"/>
                </a:solidFill>
              </a:rPr>
              <a:t> </a:t>
            </a:r>
            <a:r>
              <a:rPr lang="en-US" sz="1800" dirty="0" err="1">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tenant</a:t>
            </a:r>
            <a:r>
              <a:rPr lang="en-US" sz="1800" dirty="0">
                <a:solidFill>
                  <a:srgbClr val="000000"/>
                </a:solidFill>
              </a:rPr>
              <a:t> = </a:t>
            </a:r>
            <a:r>
              <a:rPr lang="en-US" sz="1800" dirty="0">
                <a:solidFill>
                  <a:srgbClr val="A31515"/>
                </a:solidFill>
              </a:rPr>
              <a:t>"contoso.onmicrosoft.com"</a:t>
            </a:r>
            <a:r>
              <a:rPr lang="en-US" sz="1800" dirty="0">
                <a:solidFill>
                  <a:srgbClr val="000000"/>
                </a:solidFill>
              </a:rPr>
              <a:t>;</a:t>
            </a:r>
          </a:p>
          <a:p>
            <a:r>
              <a:rPr lang="en-US" sz="1800" dirty="0">
                <a:solidFill>
                  <a:srgbClr val="0000FF"/>
                </a:solidFill>
              </a:rPr>
              <a:t>var</a:t>
            </a:r>
            <a:r>
              <a:rPr lang="en-US" sz="1800" dirty="0">
                <a:solidFill>
                  <a:srgbClr val="000000"/>
                </a:solidFill>
              </a:rPr>
              <a:t> </a:t>
            </a:r>
            <a:r>
              <a:rPr lang="en-US" sz="1800" dirty="0">
                <a:solidFill>
                  <a:srgbClr val="001080"/>
                </a:solidFill>
              </a:rPr>
              <a:t>scopes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List</a:t>
            </a:r>
            <a:r>
              <a:rPr lang="en-US" sz="1800" dirty="0">
                <a:solidFill>
                  <a:srgbClr val="000000"/>
                </a:solidFill>
              </a:rPr>
              <a:t>&lt;</a:t>
            </a:r>
            <a:r>
              <a:rPr lang="en-US" sz="1800" dirty="0">
                <a:solidFill>
                  <a:srgbClr val="0000FF"/>
                </a:solidFill>
              </a:rPr>
              <a:t>string</a:t>
            </a:r>
            <a:r>
              <a:rPr lang="en-US" sz="1800" dirty="0">
                <a:solidFill>
                  <a:srgbClr val="000000"/>
                </a:solidFill>
              </a:rPr>
              <a:t>&gt; { </a:t>
            </a:r>
            <a:r>
              <a:rPr lang="en-US" sz="1800" dirty="0">
                <a:solidFill>
                  <a:srgbClr val="A31515"/>
                </a:solidFill>
              </a:rPr>
              <a:t>"</a:t>
            </a:r>
            <a:r>
              <a:rPr lang="en-US" sz="1800" dirty="0" err="1">
                <a:solidFill>
                  <a:srgbClr val="A31515"/>
                </a:solidFill>
              </a:rPr>
              <a:t>user.read</a:t>
            </a:r>
            <a:r>
              <a:rPr lang="en-US" sz="1800" dirty="0">
                <a:solidFill>
                  <a:srgbClr val="A31515"/>
                </a:solidFill>
              </a:rPr>
              <a:t>"</a:t>
            </a:r>
            <a:r>
              <a:rPr lang="en-US" sz="1800" dirty="0">
                <a:solidFill>
                  <a:srgbClr val="000000"/>
                </a:solidFill>
              </a:rPr>
              <a:t> };</a:t>
            </a:r>
          </a:p>
          <a:p>
            <a:br>
              <a:rPr lang="en-US" sz="1800" dirty="0">
                <a:solidFill>
                  <a:srgbClr val="000000"/>
                </a:solidFill>
              </a:rPr>
            </a:br>
            <a:r>
              <a:rPr lang="en-US" sz="1800" dirty="0">
                <a:solidFill>
                  <a:srgbClr val="008000"/>
                </a:solidFill>
              </a:rPr>
              <a:t>// Build a client application.</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err="1">
                <a:solidFill>
                  <a:srgbClr val="001080"/>
                </a:solidFill>
              </a:rPr>
              <a:t>clientApplication</a:t>
            </a:r>
            <a:r>
              <a:rPr lang="en-US" sz="1800" dirty="0">
                <a:solidFill>
                  <a:srgbClr val="000000"/>
                </a:solidFill>
              </a:rPr>
              <a:t> = </a:t>
            </a:r>
            <a:r>
              <a:rPr lang="en-US" sz="1800" dirty="0" err="1">
                <a:solidFill>
                  <a:srgbClr val="001080"/>
                </a:solidFill>
              </a:rPr>
              <a:t>PublicClientApplicationBuilder</a:t>
            </a:r>
            <a:endParaRPr lang="en-US" sz="1800" dirty="0">
              <a:solidFill>
                <a:srgbClr val="000000"/>
              </a:solidFill>
            </a:endParaRPr>
          </a:p>
          <a:p>
            <a:r>
              <a:rPr lang="en-US" sz="1800" dirty="0">
                <a:solidFill>
                  <a:srgbClr val="000000"/>
                </a:solidFill>
              </a:rPr>
              <a:t>    .</a:t>
            </a:r>
            <a:r>
              <a:rPr lang="en-US" sz="1800" dirty="0">
                <a:solidFill>
                  <a:srgbClr val="795E26"/>
                </a:solidFill>
              </a:rPr>
              <a:t>Create</a:t>
            </a:r>
            <a:r>
              <a:rPr lang="en-US" sz="1800" dirty="0">
                <a:solidFill>
                  <a:srgbClr val="000000"/>
                </a:solidFill>
              </a:rPr>
              <a:t>(</a:t>
            </a:r>
            <a:r>
              <a:rPr lang="en-US" sz="1800" dirty="0" err="1">
                <a:solidFill>
                  <a:srgbClr val="001080"/>
                </a:solidFill>
              </a:rPr>
              <a:t>clientId</a:t>
            </a:r>
            <a:r>
              <a:rPr lang="en-US" sz="1800" dirty="0">
                <a:solidFill>
                  <a:srgbClr val="000000"/>
                </a:solidFill>
              </a:rPr>
              <a:t>)</a:t>
            </a:r>
          </a:p>
          <a:p>
            <a:r>
              <a:rPr lang="en-US" sz="1800" dirty="0">
                <a:solidFill>
                  <a:srgbClr val="000000"/>
                </a:solidFill>
              </a:rPr>
              <a:t>    .</a:t>
            </a:r>
            <a:r>
              <a:rPr lang="en-US" sz="1800" dirty="0" err="1">
                <a:solidFill>
                  <a:srgbClr val="795E26"/>
                </a:solidFill>
              </a:rPr>
              <a:t>WithAadAuthority</a:t>
            </a:r>
            <a:r>
              <a:rPr lang="en-US" sz="1800" dirty="0">
                <a:solidFill>
                  <a:srgbClr val="000000"/>
                </a:solidFill>
              </a:rPr>
              <a:t>(</a:t>
            </a:r>
            <a:r>
              <a:rPr lang="en-US" sz="1800" dirty="0" err="1">
                <a:solidFill>
                  <a:srgbClr val="001080"/>
                </a:solidFill>
              </a:rPr>
              <a:t>AzureCloudInstance</a:t>
            </a:r>
            <a:r>
              <a:rPr lang="en-US" sz="1800" dirty="0" err="1">
                <a:solidFill>
                  <a:srgbClr val="000000"/>
                </a:solidFill>
              </a:rPr>
              <a:t>.</a:t>
            </a:r>
            <a:r>
              <a:rPr lang="en-US" sz="1800" dirty="0" err="1">
                <a:solidFill>
                  <a:srgbClr val="001080"/>
                </a:solidFill>
              </a:rPr>
              <a:t>AzureUsGovernment</a:t>
            </a:r>
            <a:r>
              <a:rPr lang="en-US" sz="1800" dirty="0">
                <a:solidFill>
                  <a:srgbClr val="000000"/>
                </a:solidFill>
              </a:rPr>
              <a:t>, </a:t>
            </a:r>
            <a:r>
              <a:rPr lang="en-US" sz="1800" dirty="0">
                <a:solidFill>
                  <a:srgbClr val="001080"/>
                </a:solidFill>
              </a:rPr>
              <a:t>tenant</a:t>
            </a:r>
            <a:r>
              <a:rPr lang="en-US" sz="1800" dirty="0">
                <a:solidFill>
                  <a:srgbClr val="000000"/>
                </a:solidFill>
              </a:rPr>
              <a:t>)</a:t>
            </a:r>
          </a:p>
          <a:p>
            <a:r>
              <a:rPr lang="en-US" sz="1800" dirty="0">
                <a:solidFill>
                  <a:srgbClr val="000000"/>
                </a:solidFill>
              </a:rPr>
              <a:t>    .</a:t>
            </a:r>
            <a:r>
              <a:rPr lang="en-US" sz="1800" dirty="0">
                <a:solidFill>
                  <a:srgbClr val="795E26"/>
                </a:solidFill>
              </a:rPr>
              <a:t>Build</a:t>
            </a:r>
            <a:r>
              <a:rPr lang="en-US" sz="1800" dirty="0">
                <a:solidFill>
                  <a:srgbClr val="000000"/>
                </a:solidFill>
              </a:rPr>
              <a:t>();</a:t>
            </a:r>
          </a:p>
          <a:p>
            <a:br>
              <a:rPr lang="en-US" sz="1800" dirty="0">
                <a:solidFill>
                  <a:srgbClr val="000000"/>
                </a:solidFill>
              </a:rPr>
            </a:br>
            <a:r>
              <a:rPr lang="en-US" sz="1800" dirty="0">
                <a:solidFill>
                  <a:srgbClr val="008000"/>
                </a:solidFill>
              </a:rPr>
              <a:t>// Create an authentication provider by passing in a client application and scopes.</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err="1">
                <a:solidFill>
                  <a:srgbClr val="001080"/>
                </a:solidFill>
              </a:rPr>
              <a:t>authProvider</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err="1">
                <a:solidFill>
                  <a:srgbClr val="267F99"/>
                </a:solidFill>
              </a:rPr>
              <a:t>IntegratedWindowsAuthenticationProvider</a:t>
            </a:r>
            <a:r>
              <a:rPr lang="en-US" sz="1800" dirty="0">
                <a:solidFill>
                  <a:srgbClr val="000000"/>
                </a:solidFill>
              </a:rPr>
              <a:t>(</a:t>
            </a:r>
          </a:p>
          <a:p>
            <a:r>
              <a:rPr lang="en-US" sz="1800" dirty="0">
                <a:solidFill>
                  <a:srgbClr val="000000"/>
                </a:solidFill>
              </a:rPr>
              <a:t>    </a:t>
            </a:r>
            <a:r>
              <a:rPr lang="en-US" sz="1800" dirty="0" err="1">
                <a:solidFill>
                  <a:srgbClr val="001080"/>
                </a:solidFill>
              </a:rPr>
              <a:t>clientApplication</a:t>
            </a:r>
            <a:r>
              <a:rPr lang="en-US" sz="1800" dirty="0">
                <a:solidFill>
                  <a:srgbClr val="000000"/>
                </a:solidFill>
              </a:rPr>
              <a:t>, </a:t>
            </a:r>
          </a:p>
          <a:p>
            <a:r>
              <a:rPr lang="en-US" sz="1800" dirty="0">
                <a:solidFill>
                  <a:srgbClr val="000000"/>
                </a:solidFill>
              </a:rPr>
              <a:t>    </a:t>
            </a:r>
            <a:r>
              <a:rPr lang="en-US" sz="1800" dirty="0">
                <a:solidFill>
                  <a:srgbClr val="001080"/>
                </a:solidFill>
              </a:rPr>
              <a:t>scopes</a:t>
            </a:r>
            <a:endParaRPr lang="en-US" sz="1800" dirty="0">
              <a:solidFill>
                <a:srgbClr val="000000"/>
              </a:solidFill>
            </a:endParaRPr>
          </a:p>
          <a:p>
            <a:r>
              <a:rPr lang="en-US" sz="1800" dirty="0">
                <a:solidFill>
                  <a:srgbClr val="000000"/>
                </a:solidFill>
              </a:rPr>
              <a:t>);</a:t>
            </a:r>
          </a:p>
        </p:txBody>
      </p:sp>
    </p:spTree>
    <p:extLst>
      <p:ext uri="{BB962C8B-B14F-4D97-AF65-F5344CB8AC3E}">
        <p14:creationId xmlns:p14="http://schemas.microsoft.com/office/powerpoint/2010/main" val="118052701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Using Graph Service client</a:t>
            </a:r>
          </a:p>
        </p:txBody>
      </p:sp>
      <p:sp>
        <p:nvSpPr>
          <p:cNvPr id="4" name="Text Placeholder 3" descr="The sample code creates an instance of a Microsoft Graph client by using an authentication provider.">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3213187"/>
          </a:xfrm>
        </p:spPr>
        <p:txBody>
          <a:bodyPr/>
          <a:lstStyle/>
          <a:p>
            <a:r>
              <a:rPr lang="en-US" sz="1800" dirty="0">
                <a:solidFill>
                  <a:srgbClr val="008000"/>
                </a:solidFill>
              </a:rPr>
              <a:t>// Create a new instance of </a:t>
            </a:r>
            <a:r>
              <a:rPr lang="en-US" sz="1800" dirty="0" err="1">
                <a:solidFill>
                  <a:srgbClr val="008000"/>
                </a:solidFill>
              </a:rPr>
              <a:t>GraphServiceClient</a:t>
            </a:r>
            <a:r>
              <a:rPr lang="en-US" sz="1800" dirty="0">
                <a:solidFill>
                  <a:srgbClr val="008000"/>
                </a:solidFill>
              </a:rPr>
              <a:t> with the authentication provider.</a:t>
            </a:r>
            <a:endParaRPr lang="en-US" sz="1800" dirty="0">
              <a:solidFill>
                <a:srgbClr val="000000"/>
              </a:solidFill>
            </a:endParaRPr>
          </a:p>
          <a:p>
            <a:r>
              <a:rPr lang="en-US" sz="1800" dirty="0" err="1">
                <a:solidFill>
                  <a:srgbClr val="267F99"/>
                </a:solidFill>
              </a:rPr>
              <a:t>GraphServiceClient</a:t>
            </a:r>
            <a:r>
              <a:rPr lang="en-US" sz="1800" dirty="0">
                <a:solidFill>
                  <a:srgbClr val="000000"/>
                </a:solidFill>
              </a:rPr>
              <a:t> </a:t>
            </a:r>
            <a:r>
              <a:rPr lang="en-US" sz="1800" dirty="0" err="1">
                <a:solidFill>
                  <a:srgbClr val="001080"/>
                </a:solidFill>
              </a:rPr>
              <a:t>graphClient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err="1">
                <a:solidFill>
                  <a:srgbClr val="267F99"/>
                </a:solidFill>
              </a:rPr>
              <a:t>GraphServiceClient</a:t>
            </a:r>
            <a:r>
              <a:rPr lang="en-US" sz="1800" dirty="0">
                <a:solidFill>
                  <a:srgbClr val="000000"/>
                </a:solidFill>
              </a:rPr>
              <a:t>(</a:t>
            </a:r>
          </a:p>
          <a:p>
            <a:r>
              <a:rPr lang="en-US" sz="1800" dirty="0">
                <a:solidFill>
                  <a:srgbClr val="000000"/>
                </a:solidFill>
              </a:rPr>
              <a:t>    </a:t>
            </a:r>
            <a:r>
              <a:rPr lang="en-US" sz="1800" dirty="0" err="1">
                <a:solidFill>
                  <a:srgbClr val="001080"/>
                </a:solidFill>
              </a:rPr>
              <a:t>authProvider</a:t>
            </a:r>
            <a:endParaRPr lang="en-US" sz="1800" dirty="0">
              <a:solidFill>
                <a:srgbClr val="000000"/>
              </a:solidFill>
            </a:endParaRPr>
          </a:p>
          <a:p>
            <a:r>
              <a:rPr lang="en-US" sz="1800" dirty="0">
                <a:solidFill>
                  <a:srgbClr val="000000"/>
                </a:solidFill>
              </a:rPr>
              <a:t>);</a:t>
            </a:r>
          </a:p>
          <a:p>
            <a:br>
              <a:rPr lang="en-US" sz="1800" dirty="0">
                <a:solidFill>
                  <a:srgbClr val="000000"/>
                </a:solidFill>
              </a:rPr>
            </a:br>
            <a:r>
              <a:rPr lang="en-US" sz="1800" dirty="0">
                <a:solidFill>
                  <a:srgbClr val="008000"/>
                </a:solidFill>
              </a:rPr>
              <a:t>// Makes a request to https://graph.microsoft.com/v1.0/me</a:t>
            </a:r>
            <a:endParaRPr lang="en-US" sz="1800" dirty="0">
              <a:solidFill>
                <a:srgbClr val="000000"/>
              </a:solidFill>
            </a:endParaRPr>
          </a:p>
          <a:p>
            <a:r>
              <a:rPr lang="en-US" sz="1800" dirty="0">
                <a:solidFill>
                  <a:srgbClr val="267F99"/>
                </a:solidFill>
              </a:rPr>
              <a:t>User</a:t>
            </a:r>
            <a:r>
              <a:rPr lang="en-US" sz="1800" dirty="0">
                <a:solidFill>
                  <a:srgbClr val="000000"/>
                </a:solidFill>
              </a:rPr>
              <a:t> </a:t>
            </a:r>
            <a:r>
              <a:rPr lang="en-US" sz="1800" dirty="0">
                <a:solidFill>
                  <a:srgbClr val="001080"/>
                </a:solidFill>
              </a:rPr>
              <a:t>me</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err="1">
                <a:solidFill>
                  <a:srgbClr val="001080"/>
                </a:solidFill>
              </a:rPr>
              <a:t>graphClient</a:t>
            </a:r>
            <a:endParaRPr lang="en-US" sz="1800" dirty="0">
              <a:solidFill>
                <a:srgbClr val="000000"/>
              </a:solidFill>
            </a:endParaRPr>
          </a:p>
          <a:p>
            <a:r>
              <a:rPr lang="en-US" sz="1800" dirty="0">
                <a:solidFill>
                  <a:srgbClr val="000000"/>
                </a:solidFill>
              </a:rPr>
              <a:t>    .</a:t>
            </a:r>
            <a:r>
              <a:rPr lang="en-US" sz="1800" dirty="0">
                <a:solidFill>
                  <a:srgbClr val="001080"/>
                </a:solidFill>
              </a:rPr>
              <a:t>Me</a:t>
            </a:r>
            <a:endParaRPr lang="en-US" sz="1800" dirty="0">
              <a:solidFill>
                <a:srgbClr val="000000"/>
              </a:solidFill>
            </a:endParaRPr>
          </a:p>
          <a:p>
            <a:r>
              <a:rPr lang="en-US" sz="1800" dirty="0">
                <a:solidFill>
                  <a:srgbClr val="000000"/>
                </a:solidFill>
              </a:rPr>
              <a:t>    .</a:t>
            </a:r>
            <a:r>
              <a:rPr lang="en-US" sz="1800" dirty="0">
                <a:solidFill>
                  <a:srgbClr val="795E26"/>
                </a:solidFill>
              </a:rPr>
              <a:t>Request</a:t>
            </a:r>
            <a:r>
              <a:rPr lang="en-US" sz="1800" dirty="0">
                <a:solidFill>
                  <a:srgbClr val="000000"/>
                </a:solidFill>
              </a:rPr>
              <a:t>()</a:t>
            </a:r>
          </a:p>
          <a:p>
            <a:r>
              <a:rPr lang="en-US" sz="1800" dirty="0">
                <a:solidFill>
                  <a:srgbClr val="000000"/>
                </a:solidFill>
              </a:rPr>
              <a:t>    .</a:t>
            </a:r>
            <a:r>
              <a:rPr lang="en-US" sz="1800" dirty="0" err="1">
                <a:solidFill>
                  <a:srgbClr val="795E26"/>
                </a:solidFill>
              </a:rPr>
              <a:t>GetAsync</a:t>
            </a:r>
            <a:r>
              <a:rPr lang="en-US" sz="1800" dirty="0">
                <a:solidFill>
                  <a:srgbClr val="000000"/>
                </a:solidFill>
              </a:rPr>
              <a:t>();</a:t>
            </a:r>
          </a:p>
        </p:txBody>
      </p:sp>
    </p:spTree>
    <p:extLst>
      <p:ext uri="{BB962C8B-B14F-4D97-AF65-F5344CB8AC3E}">
        <p14:creationId xmlns:p14="http://schemas.microsoft.com/office/powerpoint/2010/main" val="6657909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p:txBody>
          <a:bodyPr/>
          <a:lstStyle/>
          <a:p>
            <a:r>
              <a:rPr lang="en-US" dirty="0"/>
              <a:t>Application types in Azure AD</a:t>
            </a:r>
          </a:p>
        </p:txBody>
      </p:sp>
      <p:sp>
        <p:nvSpPr>
          <p:cNvPr id="4" name="Text Placeholder 3">
            <a:extLst>
              <a:ext uri="{FF2B5EF4-FFF2-40B4-BE49-F238E27FC236}">
                <a16:creationId xmlns:a16="http://schemas.microsoft.com/office/drawing/2014/main" id="{614163A3-E20F-4D80-9F96-D874AAB615B0}"/>
              </a:ext>
            </a:extLst>
          </p:cNvPr>
          <p:cNvSpPr>
            <a:spLocks noGrp="1"/>
          </p:cNvSpPr>
          <p:nvPr>
            <p:ph type="body" sz="quarter" idx="10"/>
          </p:nvPr>
        </p:nvSpPr>
        <p:spPr>
          <a:xfrm>
            <a:off x="584201" y="1435496"/>
            <a:ext cx="4684486" cy="4247317"/>
          </a:xfrm>
        </p:spPr>
        <p:txBody>
          <a:bodyPr/>
          <a:lstStyle/>
          <a:p>
            <a:pPr marL="0" indent="0">
              <a:buNone/>
            </a:pPr>
            <a:r>
              <a:rPr lang="en-US" dirty="0">
                <a:latin typeface="Segoe UI" panose="020B0502040204020203" pitchFamily="34" charset="0"/>
                <a:cs typeface="Segoe UI" panose="020B0502040204020203" pitchFamily="34" charset="0"/>
              </a:rPr>
              <a:t>The selected application type determines the authentication scenario:</a:t>
            </a:r>
          </a:p>
          <a:p>
            <a:pPr lvl="1"/>
            <a:r>
              <a:rPr lang="en-US" sz="2400" dirty="0"/>
              <a:t>Single-page application (SPA)</a:t>
            </a:r>
          </a:p>
          <a:p>
            <a:pPr lvl="1"/>
            <a:r>
              <a:rPr lang="en-US" sz="2400" dirty="0"/>
              <a:t>Web browser to web application</a:t>
            </a:r>
          </a:p>
          <a:p>
            <a:pPr lvl="1"/>
            <a:r>
              <a:rPr lang="en-US" sz="2400" dirty="0"/>
              <a:t>Native application to web API</a:t>
            </a:r>
          </a:p>
          <a:p>
            <a:pPr lvl="1"/>
            <a:r>
              <a:rPr lang="en-US" sz="2400" dirty="0"/>
              <a:t>Web application to web API</a:t>
            </a:r>
          </a:p>
          <a:p>
            <a:pPr lvl="1"/>
            <a:r>
              <a:rPr lang="en-US" sz="2400" dirty="0"/>
              <a:t>Daemon or server application </a:t>
            </a:r>
            <a:br>
              <a:rPr lang="en-US" sz="2400" dirty="0"/>
            </a:br>
            <a:r>
              <a:rPr lang="en-US" sz="2400" dirty="0"/>
              <a:t>to web API </a:t>
            </a:r>
          </a:p>
        </p:txBody>
      </p:sp>
      <p:grpSp>
        <p:nvGrpSpPr>
          <p:cNvPr id="2" name="Group 1" descr="The diagram depicts the five primary application scenarios supported by Azure AD.">
            <a:extLst>
              <a:ext uri="{FF2B5EF4-FFF2-40B4-BE49-F238E27FC236}">
                <a16:creationId xmlns:a16="http://schemas.microsoft.com/office/drawing/2014/main" id="{9512A0AB-3B60-4920-8F1D-070824536763}"/>
              </a:ext>
            </a:extLst>
          </p:cNvPr>
          <p:cNvGrpSpPr/>
          <p:nvPr/>
        </p:nvGrpSpPr>
        <p:grpSpPr>
          <a:xfrm>
            <a:off x="5438262" y="1573924"/>
            <a:ext cx="6152363" cy="4282049"/>
            <a:chOff x="5438262" y="1573924"/>
            <a:chExt cx="6152363" cy="4282049"/>
          </a:xfrm>
        </p:grpSpPr>
        <p:sp>
          <p:nvSpPr>
            <p:cNvPr id="24" name="Rectangle 23">
              <a:extLst>
                <a:ext uri="{FF2B5EF4-FFF2-40B4-BE49-F238E27FC236}">
                  <a16:creationId xmlns:a16="http://schemas.microsoft.com/office/drawing/2014/main" id="{406BDDA4-2C5F-4458-B9F4-48FE19DF4C91}"/>
                </a:ext>
              </a:extLst>
            </p:cNvPr>
            <p:cNvSpPr/>
            <p:nvPr/>
          </p:nvSpPr>
          <p:spPr bwMode="auto">
            <a:xfrm>
              <a:off x="10025864" y="2881426"/>
              <a:ext cx="1564761"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12000" rIns="182880" bIns="146304" numCol="1" spcCol="0" rtlCol="0" fromWordArt="0" anchor="t" anchorCtr="0" forceAA="0" compatLnSpc="1">
              <a:prstTxWarp prst="textNoShape">
                <a:avLst/>
              </a:prstTxWarp>
              <a:noAutofit/>
            </a:bodyPr>
            <a:lstStyle/>
            <a:p>
              <a:pPr algn="ctr"/>
              <a:r>
                <a:rPr lang="en-IN" sz="1400" dirty="0">
                  <a:solidFill>
                    <a:schemeClr val="tx1"/>
                  </a:solidFill>
                  <a:latin typeface="+mj-lt"/>
                </a:rPr>
                <a:t>Web API</a:t>
              </a:r>
            </a:p>
            <a:p>
              <a:pPr algn="ctr"/>
              <a:r>
                <a:rPr lang="en-IN" sz="1200" dirty="0">
                  <a:solidFill>
                    <a:schemeClr val="tx1"/>
                  </a:solidFill>
                </a:rPr>
                <a:t>Includes Graph, API, Office 365, or custom</a:t>
              </a:r>
            </a:p>
          </p:txBody>
        </p:sp>
        <p:cxnSp>
          <p:nvCxnSpPr>
            <p:cNvPr id="46" name="Straight Arrow Connector 45">
              <a:extLst>
                <a:ext uri="{FF2B5EF4-FFF2-40B4-BE49-F238E27FC236}">
                  <a16:creationId xmlns:a16="http://schemas.microsoft.com/office/drawing/2014/main" id="{2CA203B5-6021-4816-9AAD-4C985DD3D79F}"/>
                </a:ext>
              </a:extLst>
            </p:cNvPr>
            <p:cNvCxnSpPr>
              <a:cxnSpLocks/>
            </p:cNvCxnSpPr>
            <p:nvPr/>
          </p:nvCxnSpPr>
          <p:spPr>
            <a:xfrm>
              <a:off x="7219019" y="2279247"/>
              <a:ext cx="552349"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BC866D8-FC63-4BD7-8DA7-4FD8FC3D6DC6}"/>
                </a:ext>
              </a:extLst>
            </p:cNvPr>
            <p:cNvCxnSpPr>
              <a:cxnSpLocks/>
            </p:cNvCxnSpPr>
            <p:nvPr/>
          </p:nvCxnSpPr>
          <p:spPr>
            <a:xfrm>
              <a:off x="7209462" y="2713589"/>
              <a:ext cx="561906" cy="582533"/>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5C58D12-07EB-4FF4-A0A8-C4D64DC24560}"/>
                </a:ext>
              </a:extLst>
            </p:cNvPr>
            <p:cNvCxnSpPr>
              <a:cxnSpLocks/>
            </p:cNvCxnSpPr>
            <p:nvPr/>
          </p:nvCxnSpPr>
          <p:spPr>
            <a:xfrm>
              <a:off x="7219019" y="3713898"/>
              <a:ext cx="512030"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19FE86C-049F-4E42-974A-5D7344AE138A}"/>
                </a:ext>
              </a:extLst>
            </p:cNvPr>
            <p:cNvCxnSpPr>
              <a:cxnSpLocks/>
            </p:cNvCxnSpPr>
            <p:nvPr/>
          </p:nvCxnSpPr>
          <p:spPr>
            <a:xfrm flipV="1">
              <a:off x="7183792" y="4362300"/>
              <a:ext cx="557858" cy="798223"/>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238451C-A68B-4FB0-BDC4-F689019F7071}"/>
                </a:ext>
              </a:extLst>
            </p:cNvPr>
            <p:cNvSpPr/>
            <p:nvPr/>
          </p:nvSpPr>
          <p:spPr bwMode="auto">
            <a:xfrm>
              <a:off x="5438262" y="3019499"/>
              <a:ext cx="1773396"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72000" rIns="182880" bIns="146304" numCol="1" spcCol="0" rtlCol="0" fromWordArt="0" anchor="t" anchorCtr="0" forceAA="0" compatLnSpc="1">
              <a:prstTxWarp prst="textNoShape">
                <a:avLst/>
              </a:prstTxWarp>
              <a:noAutofit/>
            </a:bodyPr>
            <a:lstStyle/>
            <a:p>
              <a:pPr algn="ctr"/>
              <a:r>
                <a:rPr lang="en-IN" sz="1200" dirty="0">
                  <a:solidFill>
                    <a:schemeClr val="tx1"/>
                  </a:solidFill>
                  <a:latin typeface="+mj-lt"/>
                </a:rPr>
                <a:t>Native or</a:t>
              </a:r>
            </a:p>
            <a:p>
              <a:pPr algn="ctr"/>
              <a:r>
                <a:rPr lang="en-IN" sz="1200" dirty="0">
                  <a:solidFill>
                    <a:schemeClr val="tx1"/>
                  </a:solidFill>
                  <a:latin typeface="+mj-lt"/>
                </a:rPr>
                <a:t>Mobile client</a:t>
              </a:r>
            </a:p>
          </p:txBody>
        </p:sp>
        <p:grpSp>
          <p:nvGrpSpPr>
            <p:cNvPr id="28" name="Group 27">
              <a:extLst>
                <a:ext uri="{FF2B5EF4-FFF2-40B4-BE49-F238E27FC236}">
                  <a16:creationId xmlns:a16="http://schemas.microsoft.com/office/drawing/2014/main" id="{5370FCAA-606F-44AA-8F00-43C6861872E4}"/>
                </a:ext>
              </a:extLst>
            </p:cNvPr>
            <p:cNvGrpSpPr/>
            <p:nvPr/>
          </p:nvGrpSpPr>
          <p:grpSpPr>
            <a:xfrm>
              <a:off x="5801802" y="3126430"/>
              <a:ext cx="1046315" cy="784172"/>
              <a:chOff x="3126804" y="2973799"/>
              <a:chExt cx="1309169" cy="981171"/>
            </a:xfrm>
          </p:grpSpPr>
          <p:pic>
            <p:nvPicPr>
              <p:cNvPr id="13" name="Picture 12">
                <a:extLst>
                  <a:ext uri="{FF2B5EF4-FFF2-40B4-BE49-F238E27FC236}">
                    <a16:creationId xmlns:a16="http://schemas.microsoft.com/office/drawing/2014/main" id="{CF75541B-D0A9-49C4-A05E-4AB7D1F561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8228" y="2973799"/>
                <a:ext cx="1267745" cy="803719"/>
              </a:xfrm>
              <a:prstGeom prst="rect">
                <a:avLst/>
              </a:prstGeom>
            </p:spPr>
          </p:pic>
          <p:pic>
            <p:nvPicPr>
              <p:cNvPr id="14" name="Picture 13">
                <a:extLst>
                  <a:ext uri="{FF2B5EF4-FFF2-40B4-BE49-F238E27FC236}">
                    <a16:creationId xmlns:a16="http://schemas.microsoft.com/office/drawing/2014/main" id="{4F41008E-A73D-4162-9474-DBE58AD4E5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6804" y="3077774"/>
                <a:ext cx="586813" cy="877196"/>
              </a:xfrm>
              <a:prstGeom prst="rect">
                <a:avLst/>
              </a:prstGeom>
            </p:spPr>
          </p:pic>
        </p:grpSp>
        <p:sp>
          <p:nvSpPr>
            <p:cNvPr id="27" name="Rectangle 26">
              <a:extLst>
                <a:ext uri="{FF2B5EF4-FFF2-40B4-BE49-F238E27FC236}">
                  <a16:creationId xmlns:a16="http://schemas.microsoft.com/office/drawing/2014/main" id="{16A5D4AE-D4D1-410F-A379-502D3A7B6FD1}"/>
                </a:ext>
              </a:extLst>
            </p:cNvPr>
            <p:cNvSpPr/>
            <p:nvPr/>
          </p:nvSpPr>
          <p:spPr bwMode="auto">
            <a:xfrm>
              <a:off x="5438262" y="4465074"/>
              <a:ext cx="1773396"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72000" rIns="182880" bIns="146304" numCol="1" spcCol="0" rtlCol="0" fromWordArt="0" anchor="t" anchorCtr="0" forceAA="0" compatLnSpc="1">
              <a:prstTxWarp prst="textNoShape">
                <a:avLst/>
              </a:prstTxWarp>
              <a:noAutofit/>
            </a:bodyPr>
            <a:lstStyle/>
            <a:p>
              <a:pPr algn="ctr"/>
              <a:r>
                <a:rPr lang="en-IN" sz="1200" dirty="0">
                  <a:solidFill>
                    <a:schemeClr val="tx1"/>
                  </a:solidFill>
                  <a:latin typeface="+mj-lt"/>
                </a:rPr>
                <a:t>Daemon or device</a:t>
              </a:r>
            </a:p>
          </p:txBody>
        </p:sp>
        <p:pic>
          <p:nvPicPr>
            <p:cNvPr id="16" name="Picture 15" descr="A picture containing clipart&#10;&#10;Description automatically generated">
              <a:extLst>
                <a:ext uri="{FF2B5EF4-FFF2-40B4-BE49-F238E27FC236}">
                  <a16:creationId xmlns:a16="http://schemas.microsoft.com/office/drawing/2014/main" id="{8FB68D27-A007-4C8A-99B0-D1DBFC1D00CE}"/>
                </a:ext>
              </a:extLst>
            </p:cNvPr>
            <p:cNvPicPr>
              <a:picLocks noChangeAspect="1"/>
            </p:cNvPicPr>
            <p:nvPr/>
          </p:nvPicPr>
          <p:blipFill>
            <a:blip r:embed="rId5"/>
            <a:stretch>
              <a:fillRect/>
            </a:stretch>
          </p:blipFill>
          <p:spPr>
            <a:xfrm>
              <a:off x="5948118" y="4638468"/>
              <a:ext cx="753684" cy="753684"/>
            </a:xfrm>
            <a:prstGeom prst="rect">
              <a:avLst/>
            </a:prstGeom>
          </p:spPr>
        </p:pic>
        <p:sp>
          <p:nvSpPr>
            <p:cNvPr id="25" name="Rectangle 24">
              <a:extLst>
                <a:ext uri="{FF2B5EF4-FFF2-40B4-BE49-F238E27FC236}">
                  <a16:creationId xmlns:a16="http://schemas.microsoft.com/office/drawing/2014/main" id="{FDFC4152-B50D-49F9-8063-BC60C5A1E1E6}"/>
                </a:ext>
              </a:extLst>
            </p:cNvPr>
            <p:cNvSpPr/>
            <p:nvPr/>
          </p:nvSpPr>
          <p:spPr bwMode="auto">
            <a:xfrm>
              <a:off x="5438262" y="1573924"/>
              <a:ext cx="1773396"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864000" rIns="182880" bIns="146304" numCol="1" spcCol="0" rtlCol="0" fromWordArt="0" anchor="t" anchorCtr="0" forceAA="0" compatLnSpc="1">
              <a:prstTxWarp prst="textNoShape">
                <a:avLst/>
              </a:prstTxWarp>
              <a:noAutofit/>
            </a:bodyPr>
            <a:lstStyle/>
            <a:p>
              <a:pPr algn="ctr"/>
              <a:r>
                <a:rPr lang="en-IN" sz="1200" dirty="0">
                  <a:solidFill>
                    <a:schemeClr val="tx1"/>
                  </a:solidFill>
                  <a:latin typeface="+mj-lt"/>
                </a:rPr>
                <a:t>Browser</a:t>
              </a:r>
            </a:p>
          </p:txBody>
        </p:sp>
        <p:pic>
          <p:nvPicPr>
            <p:cNvPr id="11" name="Picture 10">
              <a:extLst>
                <a:ext uri="{FF2B5EF4-FFF2-40B4-BE49-F238E27FC236}">
                  <a16:creationId xmlns:a16="http://schemas.microsoft.com/office/drawing/2014/main" id="{A65FAA37-67EC-4C0F-BCA4-9947C5DEBBF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99790" y="1672706"/>
              <a:ext cx="1050340" cy="707249"/>
            </a:xfrm>
            <a:prstGeom prst="rect">
              <a:avLst/>
            </a:prstGeom>
          </p:spPr>
        </p:pic>
        <p:sp>
          <p:nvSpPr>
            <p:cNvPr id="42" name="TextBox 41">
              <a:extLst>
                <a:ext uri="{FF2B5EF4-FFF2-40B4-BE49-F238E27FC236}">
                  <a16:creationId xmlns:a16="http://schemas.microsoft.com/office/drawing/2014/main" id="{10F9EBCE-449B-41D6-8DC0-A967E40AE243}"/>
                </a:ext>
              </a:extLst>
            </p:cNvPr>
            <p:cNvSpPr txBox="1"/>
            <p:nvPr/>
          </p:nvSpPr>
          <p:spPr>
            <a:xfrm>
              <a:off x="6794624" y="2650543"/>
              <a:ext cx="369488" cy="278322"/>
            </a:xfrm>
            <a:prstGeom prst="rect">
              <a:avLst/>
            </a:prstGeom>
            <a:solidFill>
              <a:schemeClr val="bg1"/>
            </a:solidFill>
          </p:spPr>
          <p:txBody>
            <a:bodyPr wrap="none" lIns="36000" tIns="36000" rIns="36000" bIns="36000" rtlCol="0">
              <a:spAutoFit/>
            </a:bodyPr>
            <a:lstStyle/>
            <a:p>
              <a:pPr algn="l"/>
              <a:r>
                <a:rPr lang="en-IN" sz="1400" dirty="0">
                  <a:gradFill>
                    <a:gsLst>
                      <a:gs pos="2917">
                        <a:schemeClr val="tx1"/>
                      </a:gs>
                      <a:gs pos="30000">
                        <a:schemeClr val="tx1"/>
                      </a:gs>
                    </a:gsLst>
                    <a:lin ang="5400000" scaled="0"/>
                  </a:gradFill>
                  <a:latin typeface="+mj-lt"/>
                </a:rPr>
                <a:t>SPA</a:t>
              </a:r>
            </a:p>
          </p:txBody>
        </p:sp>
        <p:cxnSp>
          <p:nvCxnSpPr>
            <p:cNvPr id="58" name="Straight Arrow Connector 57">
              <a:extLst>
                <a:ext uri="{FF2B5EF4-FFF2-40B4-BE49-F238E27FC236}">
                  <a16:creationId xmlns:a16="http://schemas.microsoft.com/office/drawing/2014/main" id="{ADE7CC1B-5B98-49D0-A6EC-F01108E9E623}"/>
                </a:ext>
              </a:extLst>
            </p:cNvPr>
            <p:cNvCxnSpPr>
              <a:cxnSpLocks/>
            </p:cNvCxnSpPr>
            <p:nvPr/>
          </p:nvCxnSpPr>
          <p:spPr>
            <a:xfrm flipV="1">
              <a:off x="9417345" y="3768780"/>
              <a:ext cx="470140" cy="59352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9FB8C76-D14B-46AF-A864-ABFFBF84E39C}"/>
                </a:ext>
              </a:extLst>
            </p:cNvPr>
            <p:cNvCxnSpPr>
              <a:cxnSpLocks/>
            </p:cNvCxnSpPr>
            <p:nvPr/>
          </p:nvCxnSpPr>
          <p:spPr>
            <a:xfrm>
              <a:off x="9474507" y="2713589"/>
              <a:ext cx="412978" cy="61992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58A3C1-0D35-4EBB-ABCB-4FC4F75FD34B}"/>
                </a:ext>
              </a:extLst>
            </p:cNvPr>
            <p:cNvSpPr/>
            <p:nvPr/>
          </p:nvSpPr>
          <p:spPr bwMode="auto">
            <a:xfrm>
              <a:off x="7833251" y="2080981"/>
              <a:ext cx="1738624"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828000" rIns="182880" bIns="146304" numCol="1" spcCol="0" rtlCol="0" fromWordArt="0" anchor="t" anchorCtr="0" forceAA="0" compatLnSpc="1">
              <a:prstTxWarp prst="textNoShape">
                <a:avLst/>
              </a:prstTxWarp>
              <a:noAutofit/>
            </a:bodyPr>
            <a:lstStyle/>
            <a:p>
              <a:pPr algn="ctr"/>
              <a:r>
                <a:rPr lang="en-IN" sz="1200" dirty="0">
                  <a:solidFill>
                    <a:schemeClr val="tx1"/>
                  </a:solidFill>
                  <a:latin typeface="+mj-lt"/>
                </a:rPr>
                <a:t>Web application</a:t>
              </a:r>
            </a:p>
            <a:p>
              <a:pPr algn="ctr"/>
              <a:r>
                <a:rPr lang="en-IN" sz="1100" dirty="0">
                  <a:solidFill>
                    <a:schemeClr val="tx1"/>
                  </a:solidFill>
                </a:rPr>
                <a:t>Can call many other web APIs</a:t>
              </a:r>
            </a:p>
          </p:txBody>
        </p:sp>
        <p:pic>
          <p:nvPicPr>
            <p:cNvPr id="12" name="Picture 11">
              <a:extLst>
                <a:ext uri="{FF2B5EF4-FFF2-40B4-BE49-F238E27FC236}">
                  <a16:creationId xmlns:a16="http://schemas.microsoft.com/office/drawing/2014/main" id="{38E08EF1-1B4B-4336-B216-2F897B78D1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25874" y="2168778"/>
              <a:ext cx="953378" cy="639939"/>
            </a:xfrm>
            <a:prstGeom prst="rect">
              <a:avLst/>
            </a:prstGeom>
          </p:spPr>
        </p:pic>
        <p:sp>
          <p:nvSpPr>
            <p:cNvPr id="23" name="Rectangle 22">
              <a:extLst>
                <a:ext uri="{FF2B5EF4-FFF2-40B4-BE49-F238E27FC236}">
                  <a16:creationId xmlns:a16="http://schemas.microsoft.com/office/drawing/2014/main" id="{30E191C9-708B-4F63-97C6-D5AD49C62621}"/>
                </a:ext>
              </a:extLst>
            </p:cNvPr>
            <p:cNvSpPr/>
            <p:nvPr/>
          </p:nvSpPr>
          <p:spPr bwMode="auto">
            <a:xfrm>
              <a:off x="7823694" y="3681872"/>
              <a:ext cx="1738624"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56000" rIns="182880" bIns="146304" numCol="1" spcCol="0" rtlCol="0" fromWordArt="0" anchor="t" anchorCtr="0" forceAA="0" compatLnSpc="1">
              <a:prstTxWarp prst="textNoShape">
                <a:avLst/>
              </a:prstTxWarp>
              <a:noAutofit/>
            </a:bodyPr>
            <a:lstStyle/>
            <a:p>
              <a:pPr algn="ctr"/>
              <a:r>
                <a:rPr lang="en-IN" sz="1200" dirty="0">
                  <a:solidFill>
                    <a:schemeClr val="tx1"/>
                  </a:solidFill>
                  <a:latin typeface="+mj-lt"/>
                </a:rPr>
                <a:t>Web API</a:t>
              </a:r>
            </a:p>
            <a:p>
              <a:pPr algn="ctr"/>
              <a:r>
                <a:rPr lang="en-IN" sz="1100" dirty="0">
                  <a:solidFill>
                    <a:schemeClr val="tx1"/>
                  </a:solidFill>
                </a:rPr>
                <a:t>Can call many other</a:t>
              </a:r>
            </a:p>
            <a:p>
              <a:pPr algn="ctr"/>
              <a:r>
                <a:rPr lang="en-IN" sz="1100" dirty="0">
                  <a:solidFill>
                    <a:schemeClr val="tx1"/>
                  </a:solidFill>
                </a:rPr>
                <a:t>web APIs</a:t>
              </a:r>
            </a:p>
          </p:txBody>
        </p:sp>
        <p:pic>
          <p:nvPicPr>
            <p:cNvPr id="34" name="Picture 33" descr="A picture containing vector graphics&#10;&#10;Description automatically generated">
              <a:extLst>
                <a:ext uri="{FF2B5EF4-FFF2-40B4-BE49-F238E27FC236}">
                  <a16:creationId xmlns:a16="http://schemas.microsoft.com/office/drawing/2014/main" id="{BAE69E99-64ED-4E4D-9A9B-A39D121F2009}"/>
                </a:ext>
              </a:extLst>
            </p:cNvPr>
            <p:cNvPicPr>
              <a:picLocks noChangeAspect="1"/>
            </p:cNvPicPr>
            <p:nvPr/>
          </p:nvPicPr>
          <p:blipFill>
            <a:blip r:embed="rId8"/>
            <a:stretch>
              <a:fillRect/>
            </a:stretch>
          </p:blipFill>
          <p:spPr>
            <a:xfrm>
              <a:off x="10585574" y="2975131"/>
              <a:ext cx="479295" cy="479295"/>
            </a:xfrm>
            <a:prstGeom prst="rect">
              <a:avLst/>
            </a:prstGeom>
          </p:spPr>
        </p:pic>
        <p:pic>
          <p:nvPicPr>
            <p:cNvPr id="37" name="Picture 36" descr="A picture containing vector graphics&#10;&#10;Description automatically generated">
              <a:extLst>
                <a:ext uri="{FF2B5EF4-FFF2-40B4-BE49-F238E27FC236}">
                  <a16:creationId xmlns:a16="http://schemas.microsoft.com/office/drawing/2014/main" id="{69DBD2B5-BD75-41F5-B126-F92723D03E96}"/>
                </a:ext>
              </a:extLst>
            </p:cNvPr>
            <p:cNvPicPr>
              <a:picLocks noChangeAspect="1"/>
            </p:cNvPicPr>
            <p:nvPr/>
          </p:nvPicPr>
          <p:blipFill>
            <a:blip r:embed="rId8"/>
            <a:stretch>
              <a:fillRect/>
            </a:stretch>
          </p:blipFill>
          <p:spPr>
            <a:xfrm>
              <a:off x="8474504" y="3825892"/>
              <a:ext cx="479295" cy="479295"/>
            </a:xfrm>
            <a:prstGeom prst="rect">
              <a:avLst/>
            </a:prstGeom>
          </p:spPr>
        </p:pic>
      </p:grpSp>
    </p:spTree>
    <p:extLst>
      <p:ext uri="{BB962C8B-B14F-4D97-AF65-F5344CB8AC3E}">
        <p14:creationId xmlns:p14="http://schemas.microsoft.com/office/powerpoint/2010/main" val="124265965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a:xfrm>
            <a:off x="588262" y="457200"/>
            <a:ext cx="11413237" cy="553998"/>
          </a:xfrm>
        </p:spPr>
        <p:txBody>
          <a:bodyPr/>
          <a:lstStyle/>
          <a:p>
            <a:r>
              <a:rPr lang="en-US" dirty="0"/>
              <a:t>Application types in Azure AD: Registration</a:t>
            </a:r>
          </a:p>
        </p:txBody>
      </p:sp>
      <p:sp>
        <p:nvSpPr>
          <p:cNvPr id="4" name="Text Placeholder 3">
            <a:extLst>
              <a:ext uri="{FF2B5EF4-FFF2-40B4-BE49-F238E27FC236}">
                <a16:creationId xmlns:a16="http://schemas.microsoft.com/office/drawing/2014/main" id="{614163A3-E20F-4D80-9F96-D874AAB615B0}"/>
              </a:ext>
            </a:extLst>
          </p:cNvPr>
          <p:cNvSpPr>
            <a:spLocks noGrp="1"/>
          </p:cNvSpPr>
          <p:nvPr>
            <p:ph type="body" sz="quarter" idx="10"/>
          </p:nvPr>
        </p:nvSpPr>
        <p:spPr>
          <a:xfrm>
            <a:off x="584200" y="1435497"/>
            <a:ext cx="11168089" cy="3594830"/>
          </a:xfrm>
        </p:spPr>
        <p:txBody>
          <a:bodyPr/>
          <a:lstStyle/>
          <a:p>
            <a:r>
              <a:rPr lang="en-US" dirty="0">
                <a:latin typeface="Segoe UI" panose="020B0502040204020203" pitchFamily="34" charset="0"/>
                <a:cs typeface="Segoe UI" panose="020B0502040204020203" pitchFamily="34" charset="0"/>
              </a:rPr>
              <a:t>To outsource authentication to Azure AD, applications must be registered in one or more Azure AD tenants:</a:t>
            </a:r>
          </a:p>
          <a:p>
            <a:pPr lvl="1"/>
            <a:r>
              <a:rPr lang="en-US" dirty="0"/>
              <a:t>Single-tenant: common with line-of-business (LOB) applications</a:t>
            </a:r>
          </a:p>
          <a:p>
            <a:pPr lvl="1"/>
            <a:r>
              <a:rPr lang="en-US" dirty="0"/>
              <a:t>Multi-tenant: common with SaaS applications developed by ISVs</a:t>
            </a:r>
          </a:p>
          <a:p>
            <a:r>
              <a:rPr lang="en-US" dirty="0">
                <a:latin typeface="Segoe UI" panose="020B0502040204020203" pitchFamily="34" charset="0"/>
                <a:cs typeface="Segoe UI" panose="020B0502040204020203" pitchFamily="34" charset="0"/>
              </a:rPr>
              <a:t>The application registration might include, depending on the type:</a:t>
            </a:r>
          </a:p>
          <a:p>
            <a:pPr lvl="1"/>
            <a:r>
              <a:rPr lang="en-US" dirty="0"/>
              <a:t>Application ID URI</a:t>
            </a:r>
          </a:p>
          <a:p>
            <a:pPr lvl="1"/>
            <a:r>
              <a:rPr lang="en-US" dirty="0"/>
              <a:t>Reply URL and redirect URI</a:t>
            </a:r>
          </a:p>
          <a:p>
            <a:pPr lvl="1"/>
            <a:r>
              <a:rPr lang="en-US" dirty="0"/>
              <a:t>Application ID</a:t>
            </a:r>
          </a:p>
          <a:p>
            <a:pPr lvl="1"/>
            <a:r>
              <a:rPr lang="en-US" dirty="0"/>
              <a:t>Key</a:t>
            </a:r>
          </a:p>
        </p:txBody>
      </p:sp>
    </p:spTree>
    <p:extLst>
      <p:ext uri="{BB962C8B-B14F-4D97-AF65-F5344CB8AC3E}">
        <p14:creationId xmlns:p14="http://schemas.microsoft.com/office/powerpoint/2010/main" val="169478709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a:xfrm>
            <a:off x="588262" y="457200"/>
            <a:ext cx="11232031" cy="553998"/>
          </a:xfrm>
        </p:spPr>
        <p:txBody>
          <a:bodyPr/>
          <a:lstStyle/>
          <a:p>
            <a:r>
              <a:rPr lang="en-US" dirty="0"/>
              <a:t>Application types in Azure AD: Authentication endpoints</a:t>
            </a:r>
          </a:p>
        </p:txBody>
      </p:sp>
      <p:sp>
        <p:nvSpPr>
          <p:cNvPr id="6" name="Text Placeholder 3">
            <a:extLst>
              <a:ext uri="{FF2B5EF4-FFF2-40B4-BE49-F238E27FC236}">
                <a16:creationId xmlns:a16="http://schemas.microsoft.com/office/drawing/2014/main" id="{F060A85F-92BE-4496-9E77-238F9E148E2D}"/>
              </a:ext>
            </a:extLst>
          </p:cNvPr>
          <p:cNvSpPr>
            <a:spLocks noGrp="1"/>
          </p:cNvSpPr>
          <p:nvPr>
            <p:ph type="body" sz="quarter" idx="10"/>
          </p:nvPr>
        </p:nvSpPr>
        <p:spPr>
          <a:xfrm>
            <a:off x="629409" y="2571752"/>
            <a:ext cx="11018520" cy="307777"/>
          </a:xfrm>
        </p:spPr>
        <p:txBody>
          <a:bodyPr/>
          <a:lstStyle/>
          <a:p>
            <a:pPr marL="0" indent="0">
              <a:buNone/>
            </a:pPr>
            <a:r>
              <a:rPr lang="en-US" sz="2000" dirty="0">
                <a:latin typeface="Segoe UI" panose="020B0502040204020203" pitchFamily="34" charset="0"/>
                <a:cs typeface="Segoe UI" panose="020B0502040204020203" pitchFamily="34" charset="0"/>
              </a:rPr>
              <a:t>https://login.microsoftonline.com/common</a:t>
            </a:r>
          </a:p>
        </p:txBody>
      </p:sp>
      <p:sp>
        <p:nvSpPr>
          <p:cNvPr id="8" name="Text Placeholder 2">
            <a:extLst>
              <a:ext uri="{FF2B5EF4-FFF2-40B4-BE49-F238E27FC236}">
                <a16:creationId xmlns:a16="http://schemas.microsoft.com/office/drawing/2014/main" id="{C2EF57FA-170F-4B41-94EE-2B15F27D9500}"/>
              </a:ext>
            </a:extLst>
          </p:cNvPr>
          <p:cNvSpPr txBox="1">
            <a:spLocks/>
          </p:cNvSpPr>
          <p:nvPr/>
        </p:nvSpPr>
        <p:spPr>
          <a:xfrm>
            <a:off x="588262" y="2019300"/>
            <a:ext cx="9511284"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mn-lt"/>
                <a:hlinkClick r:id="rId3"/>
              </a:rPr>
              <a:t>Multi-tenant applications </a:t>
            </a:r>
            <a:r>
              <a:rPr lang="en-US" dirty="0">
                <a:latin typeface="+mn-lt"/>
              </a:rPr>
              <a:t>(the same for all tenants): </a:t>
            </a:r>
          </a:p>
        </p:txBody>
      </p:sp>
      <p:sp>
        <p:nvSpPr>
          <p:cNvPr id="16" name="Text Placeholder 3">
            <a:extLst>
              <a:ext uri="{FF2B5EF4-FFF2-40B4-BE49-F238E27FC236}">
                <a16:creationId xmlns:a16="http://schemas.microsoft.com/office/drawing/2014/main" id="{F060A85F-92BE-4496-9E77-238F9E148E2D}"/>
              </a:ext>
            </a:extLst>
          </p:cNvPr>
          <p:cNvSpPr txBox="1">
            <a:spLocks/>
          </p:cNvSpPr>
          <p:nvPr/>
        </p:nvSpPr>
        <p:spPr>
          <a:xfrm>
            <a:off x="629409" y="3825973"/>
            <a:ext cx="11018520" cy="30777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Segoe UI" panose="020B0502040204020203" pitchFamily="34" charset="0"/>
                <a:cs typeface="Segoe UI" panose="020B0502040204020203" pitchFamily="34" charset="0"/>
              </a:rPr>
              <a:t>https://login.microsoftonline.com/contoso.onmicrosoft.com</a:t>
            </a:r>
          </a:p>
        </p:txBody>
      </p:sp>
      <p:sp>
        <p:nvSpPr>
          <p:cNvPr id="17" name="Text Placeholder 2">
            <a:extLst>
              <a:ext uri="{FF2B5EF4-FFF2-40B4-BE49-F238E27FC236}">
                <a16:creationId xmlns:a16="http://schemas.microsoft.com/office/drawing/2014/main" id="{C2EF57FA-170F-4B41-94EE-2B15F27D9500}"/>
              </a:ext>
            </a:extLst>
          </p:cNvPr>
          <p:cNvSpPr txBox="1">
            <a:spLocks/>
          </p:cNvSpPr>
          <p:nvPr/>
        </p:nvSpPr>
        <p:spPr>
          <a:xfrm>
            <a:off x="629409" y="3244435"/>
            <a:ext cx="7187183"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mn-lt"/>
                <a:hlinkClick r:id="rId4"/>
              </a:rPr>
              <a:t>Single-tenant applications </a:t>
            </a:r>
            <a:r>
              <a:rPr lang="en-US" dirty="0">
                <a:latin typeface="+mn-lt"/>
              </a:rPr>
              <a:t>(tenant-specific):</a:t>
            </a:r>
          </a:p>
        </p:txBody>
      </p:sp>
    </p:spTree>
    <p:extLst>
      <p:ext uri="{BB962C8B-B14F-4D97-AF65-F5344CB8AC3E}">
        <p14:creationId xmlns:p14="http://schemas.microsoft.com/office/powerpoint/2010/main" val="159495923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p:txBody>
          <a:bodyPr/>
          <a:lstStyle/>
          <a:p>
            <a:r>
              <a:rPr lang="en-US" dirty="0"/>
              <a:t>Application and service principal objects in Azure AD</a:t>
            </a:r>
          </a:p>
        </p:txBody>
      </p:sp>
      <p:sp>
        <p:nvSpPr>
          <p:cNvPr id="4" name="Text Placeholder 3">
            <a:extLst>
              <a:ext uri="{FF2B5EF4-FFF2-40B4-BE49-F238E27FC236}">
                <a16:creationId xmlns:a16="http://schemas.microsoft.com/office/drawing/2014/main" id="{614163A3-E20F-4D80-9F96-D874AAB615B0}"/>
              </a:ext>
            </a:extLst>
          </p:cNvPr>
          <p:cNvSpPr>
            <a:spLocks noGrp="1"/>
          </p:cNvSpPr>
          <p:nvPr>
            <p:ph type="body" sz="quarter" idx="10"/>
          </p:nvPr>
        </p:nvSpPr>
        <p:spPr>
          <a:xfrm>
            <a:off x="584201" y="1435496"/>
            <a:ext cx="5376463" cy="1969770"/>
          </a:xfrm>
        </p:spPr>
        <p:txBody>
          <a:bodyPr/>
          <a:lstStyle/>
          <a:p>
            <a:pPr marL="0" indent="0">
              <a:buNone/>
            </a:pPr>
            <a:r>
              <a:rPr lang="en-US" dirty="0">
                <a:latin typeface="Segoe UI" panose="020B0502040204020203" pitchFamily="34" charset="0"/>
                <a:cs typeface="Segoe UI" panose="020B0502040204020203" pitchFamily="34" charset="0"/>
              </a:rPr>
              <a:t>Azure AD object model for authenticating a multi-tenant app:</a:t>
            </a:r>
          </a:p>
          <a:p>
            <a:pPr lvl="1"/>
            <a:r>
              <a:rPr lang="en-US" dirty="0"/>
              <a:t>Adatum: the tenant of the app owner</a:t>
            </a:r>
          </a:p>
          <a:p>
            <a:pPr lvl="1"/>
            <a:r>
              <a:rPr lang="en-US" dirty="0"/>
              <a:t>Contoso: a tenant of the app consumer  </a:t>
            </a:r>
          </a:p>
          <a:p>
            <a:pPr lvl="1"/>
            <a:r>
              <a:rPr lang="en-US" dirty="0"/>
              <a:t>Fabrikam: the tenant of the app consumer</a:t>
            </a:r>
          </a:p>
        </p:txBody>
      </p:sp>
      <p:grpSp>
        <p:nvGrpSpPr>
          <p:cNvPr id="64" name="Group 63" descr="The diagram depicts the Azure AD object model for authenticating a multi-tenant app.">
            <a:extLst>
              <a:ext uri="{FF2B5EF4-FFF2-40B4-BE49-F238E27FC236}">
                <a16:creationId xmlns:a16="http://schemas.microsoft.com/office/drawing/2014/main" id="{21F52A0F-5630-40CE-8896-F65694C7028C}"/>
              </a:ext>
            </a:extLst>
          </p:cNvPr>
          <p:cNvGrpSpPr/>
          <p:nvPr/>
        </p:nvGrpSpPr>
        <p:grpSpPr>
          <a:xfrm>
            <a:off x="6224743" y="1549054"/>
            <a:ext cx="5384645" cy="4402264"/>
            <a:chOff x="6224743" y="1456454"/>
            <a:chExt cx="5384645" cy="4402264"/>
          </a:xfrm>
        </p:grpSpPr>
        <p:sp>
          <p:nvSpPr>
            <p:cNvPr id="2" name="TextBox 1">
              <a:extLst>
                <a:ext uri="{FF2B5EF4-FFF2-40B4-BE49-F238E27FC236}">
                  <a16:creationId xmlns:a16="http://schemas.microsoft.com/office/drawing/2014/main" id="{8B6E365E-B305-4592-827C-A279F058978D}"/>
                </a:ext>
              </a:extLst>
            </p:cNvPr>
            <p:cNvSpPr txBox="1"/>
            <p:nvPr/>
          </p:nvSpPr>
          <p:spPr>
            <a:xfrm>
              <a:off x="6224743" y="1671914"/>
              <a:ext cx="628377" cy="430887"/>
            </a:xfrm>
            <a:prstGeom prst="rect">
              <a:avLst/>
            </a:prstGeom>
            <a:noFill/>
          </p:spPr>
          <p:txBody>
            <a:bodyPr wrap="none" lIns="0" tIns="0" rIns="0" bIns="0" rtlCol="0">
              <a:spAutoFit/>
            </a:bodyPr>
            <a:lstStyle/>
            <a:p>
              <a:pPr algn="l"/>
              <a:r>
                <a:rPr lang="en-IN" sz="1400" dirty="0" err="1">
                  <a:gradFill>
                    <a:gsLst>
                      <a:gs pos="2917">
                        <a:schemeClr val="tx1"/>
                      </a:gs>
                      <a:gs pos="30000">
                        <a:schemeClr val="tx1"/>
                      </a:gs>
                    </a:gsLst>
                    <a:lin ang="5400000" scaled="0"/>
                  </a:gradFill>
                </a:rPr>
                <a:t>Adatum</a:t>
              </a:r>
              <a:endParaRPr lang="en-IN" sz="1400" dirty="0">
                <a:gradFill>
                  <a:gsLst>
                    <a:gs pos="2917">
                      <a:schemeClr val="tx1"/>
                    </a:gs>
                    <a:gs pos="30000">
                      <a:schemeClr val="tx1"/>
                    </a:gs>
                  </a:gsLst>
                  <a:lin ang="5400000" scaled="0"/>
                </a:gradFill>
              </a:endParaRPr>
            </a:p>
            <a:p>
              <a:pPr algn="l"/>
              <a:r>
                <a:rPr lang="en-IN" sz="1400" dirty="0">
                  <a:gradFill>
                    <a:gsLst>
                      <a:gs pos="2917">
                        <a:schemeClr val="tx1"/>
                      </a:gs>
                      <a:gs pos="30000">
                        <a:schemeClr val="tx1"/>
                      </a:gs>
                    </a:gsLst>
                    <a:lin ang="5400000" scaled="0"/>
                  </a:gradFill>
                </a:rPr>
                <a:t>tenant</a:t>
              </a:r>
            </a:p>
          </p:txBody>
        </p:sp>
        <p:sp>
          <p:nvSpPr>
            <p:cNvPr id="10" name="TextBox 9">
              <a:extLst>
                <a:ext uri="{FF2B5EF4-FFF2-40B4-BE49-F238E27FC236}">
                  <a16:creationId xmlns:a16="http://schemas.microsoft.com/office/drawing/2014/main" id="{57763F54-D128-436A-905A-D42593701F62}"/>
                </a:ext>
              </a:extLst>
            </p:cNvPr>
            <p:cNvSpPr txBox="1"/>
            <p:nvPr/>
          </p:nvSpPr>
          <p:spPr>
            <a:xfrm>
              <a:off x="9011828" y="2992106"/>
              <a:ext cx="2186891" cy="1200329"/>
            </a:xfrm>
            <a:prstGeom prst="rect">
              <a:avLst/>
            </a:prstGeom>
            <a:noFill/>
          </p:spPr>
          <p:txBody>
            <a:bodyPr wrap="square" lIns="0" tIns="0" rIns="0" bIns="0" rtlCol="0">
              <a:spAutoFit/>
            </a:bodyPr>
            <a:lstStyle/>
            <a:p>
              <a:pPr algn="l"/>
              <a:r>
                <a:rPr lang="en-IN" sz="1300" dirty="0">
                  <a:gradFill>
                    <a:gsLst>
                      <a:gs pos="2917">
                        <a:schemeClr val="tx1"/>
                      </a:gs>
                      <a:gs pos="30000">
                        <a:schemeClr val="tx1"/>
                      </a:gs>
                    </a:gsLst>
                    <a:lin ang="5400000" scaled="0"/>
                  </a:gradFill>
                </a:rPr>
                <a:t>As part of a company admin</a:t>
              </a:r>
            </a:p>
            <a:p>
              <a:pPr algn="l"/>
              <a:r>
                <a:rPr lang="en-IN" sz="1300" dirty="0">
                  <a:gradFill>
                    <a:gsLst>
                      <a:gs pos="2917">
                        <a:schemeClr val="tx1"/>
                      </a:gs>
                      <a:gs pos="30000">
                        <a:schemeClr val="tx1"/>
                      </a:gs>
                    </a:gsLst>
                    <a:lin ang="5400000" scaled="0"/>
                  </a:gradFill>
                </a:rPr>
                <a:t>granting app access, a consumer tenant service principal is created based on the app definition, and is given the granted access level</a:t>
              </a:r>
            </a:p>
          </p:txBody>
        </p:sp>
        <p:sp>
          <p:nvSpPr>
            <p:cNvPr id="13" name="TextBox 12">
              <a:extLst>
                <a:ext uri="{FF2B5EF4-FFF2-40B4-BE49-F238E27FC236}">
                  <a16:creationId xmlns:a16="http://schemas.microsoft.com/office/drawing/2014/main" id="{7D18B84A-4B79-45A6-BB87-87ED55C591BB}"/>
                </a:ext>
              </a:extLst>
            </p:cNvPr>
            <p:cNvSpPr txBox="1"/>
            <p:nvPr/>
          </p:nvSpPr>
          <p:spPr>
            <a:xfrm>
              <a:off x="6350596" y="5056425"/>
              <a:ext cx="719492" cy="215444"/>
            </a:xfrm>
            <a:prstGeom prst="rect">
              <a:avLst/>
            </a:prstGeom>
            <a:noFill/>
          </p:spPr>
          <p:txBody>
            <a:bodyPr wrap="none" lIns="0" tIns="0" rIns="0" bIns="0" rtlCol="0">
              <a:spAutoFit/>
            </a:bodyPr>
            <a:lstStyle/>
            <a:p>
              <a:pPr algn="l"/>
              <a:r>
                <a:rPr lang="en-IN" sz="1400" dirty="0" err="1">
                  <a:gradFill>
                    <a:gsLst>
                      <a:gs pos="2917">
                        <a:schemeClr val="tx1"/>
                      </a:gs>
                      <a:gs pos="30000">
                        <a:schemeClr val="tx1"/>
                      </a:gs>
                    </a:gsLst>
                    <a:lin ang="5400000" scaled="0"/>
                  </a:gradFill>
                </a:rPr>
                <a:t>Fabrikam</a:t>
              </a:r>
              <a:endParaRPr lang="en-IN" sz="1400" dirty="0">
                <a:gradFill>
                  <a:gsLst>
                    <a:gs pos="2917">
                      <a:schemeClr val="tx1"/>
                    </a:gs>
                    <a:gs pos="30000">
                      <a:schemeClr val="tx1"/>
                    </a:gs>
                  </a:gsLst>
                  <a:lin ang="5400000" scaled="0"/>
                </a:gradFill>
              </a:endParaRPr>
            </a:p>
          </p:txBody>
        </p:sp>
        <p:sp>
          <p:nvSpPr>
            <p:cNvPr id="14" name="TextBox 13">
              <a:extLst>
                <a:ext uri="{FF2B5EF4-FFF2-40B4-BE49-F238E27FC236}">
                  <a16:creationId xmlns:a16="http://schemas.microsoft.com/office/drawing/2014/main" id="{35BF5D1E-F8CB-4362-A7B8-CE562F216B4D}"/>
                </a:ext>
              </a:extLst>
            </p:cNvPr>
            <p:cNvSpPr txBox="1"/>
            <p:nvPr/>
          </p:nvSpPr>
          <p:spPr>
            <a:xfrm>
              <a:off x="6350596" y="4106485"/>
              <a:ext cx="665439"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Contoso</a:t>
              </a:r>
            </a:p>
          </p:txBody>
        </p:sp>
        <p:sp>
          <p:nvSpPr>
            <p:cNvPr id="18" name="Rectangle 17">
              <a:extLst>
                <a:ext uri="{FF2B5EF4-FFF2-40B4-BE49-F238E27FC236}">
                  <a16:creationId xmlns:a16="http://schemas.microsoft.com/office/drawing/2014/main" id="{9560990C-7A61-48CB-B9F3-F3C2973AEF5A}"/>
                </a:ext>
              </a:extLst>
            </p:cNvPr>
            <p:cNvSpPr/>
            <p:nvPr/>
          </p:nvSpPr>
          <p:spPr bwMode="auto">
            <a:xfrm>
              <a:off x="8048149" y="4415479"/>
              <a:ext cx="1465580" cy="571500"/>
            </a:xfrm>
            <a:prstGeom prst="rect">
              <a:avLst/>
            </a:prstGeom>
            <a:solidFill>
              <a:srgbClr val="B4009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IN" sz="1200" dirty="0">
                  <a:solidFill>
                    <a:schemeClr val="bg1"/>
                  </a:solidFill>
                  <a:latin typeface="+mj-lt"/>
                </a:rPr>
                <a:t>HR app</a:t>
              </a:r>
            </a:p>
            <a:p>
              <a:r>
                <a:rPr lang="en-IN" sz="1200" dirty="0">
                  <a:solidFill>
                    <a:schemeClr val="bg1"/>
                  </a:solidFill>
                </a:rPr>
                <a:t>Service principal</a:t>
              </a:r>
            </a:p>
          </p:txBody>
        </p:sp>
        <p:sp>
          <p:nvSpPr>
            <p:cNvPr id="19" name="Rectangle 18">
              <a:extLst>
                <a:ext uri="{FF2B5EF4-FFF2-40B4-BE49-F238E27FC236}">
                  <a16:creationId xmlns:a16="http://schemas.microsoft.com/office/drawing/2014/main" id="{73E75B9A-0350-43B2-99C6-D5D670EDE27D}"/>
                </a:ext>
              </a:extLst>
            </p:cNvPr>
            <p:cNvSpPr/>
            <p:nvPr/>
          </p:nvSpPr>
          <p:spPr bwMode="auto">
            <a:xfrm>
              <a:off x="10221900" y="1744454"/>
              <a:ext cx="1387488" cy="1062567"/>
            </a:xfrm>
            <a:prstGeom prst="rect">
              <a:avLst/>
            </a:prstGeom>
            <a:solidFill>
              <a:srgbClr val="5C2E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IN" sz="1200" dirty="0">
                  <a:solidFill>
                    <a:schemeClr val="bg1"/>
                  </a:solidFill>
                  <a:latin typeface="+mj-lt"/>
                </a:rPr>
                <a:t>HR app keys</a:t>
              </a:r>
            </a:p>
            <a:p>
              <a:r>
                <a:rPr lang="en-IN" sz="1200" dirty="0">
                  <a:solidFill>
                    <a:schemeClr val="bg1"/>
                  </a:solidFill>
                </a:rPr>
                <a:t>Contains set of keys that are used by the HR app</a:t>
              </a:r>
            </a:p>
          </p:txBody>
        </p:sp>
        <p:sp>
          <p:nvSpPr>
            <p:cNvPr id="22" name="Arrow: Down 21">
              <a:extLst>
                <a:ext uri="{FF2B5EF4-FFF2-40B4-BE49-F238E27FC236}">
                  <a16:creationId xmlns:a16="http://schemas.microsoft.com/office/drawing/2014/main" id="{71E0E9D3-559A-436D-BAEE-0E778D51D18C}"/>
                </a:ext>
              </a:extLst>
            </p:cNvPr>
            <p:cNvSpPr/>
            <p:nvPr/>
          </p:nvSpPr>
          <p:spPr bwMode="auto">
            <a:xfrm>
              <a:off x="8645138" y="2950308"/>
              <a:ext cx="390215" cy="1371622"/>
            </a:xfrm>
            <a:prstGeom prst="downArrow">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61A86B18-B807-418F-A0BF-AB0F66EA6548}"/>
                </a:ext>
              </a:extLst>
            </p:cNvPr>
            <p:cNvSpPr/>
            <p:nvPr/>
          </p:nvSpPr>
          <p:spPr bwMode="auto">
            <a:xfrm>
              <a:off x="7415614" y="1456454"/>
              <a:ext cx="288000" cy="288000"/>
            </a:xfrm>
            <a:prstGeom prst="ellipse">
              <a:avLst/>
            </a:prstGeom>
            <a:solidFill>
              <a:srgbClr val="E81123"/>
            </a:solidFill>
            <a:ln>
              <a:solidFill>
                <a:srgbClr val="E81123"/>
              </a:solidFill>
              <a:headEnd type="none" w="med" len="med"/>
              <a:tailEnd type="none" w="med" len="med"/>
            </a:ln>
            <a:effectLst>
              <a:outerShdw blurRad="50800" dist="38100" dir="5400000" algn="t" rotWithShape="0">
                <a:prstClr val="black">
                  <a:alpha val="24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1</a:t>
              </a:r>
            </a:p>
          </p:txBody>
        </p:sp>
        <p:sp>
          <p:nvSpPr>
            <p:cNvPr id="24" name="Oval 23">
              <a:extLst>
                <a:ext uri="{FF2B5EF4-FFF2-40B4-BE49-F238E27FC236}">
                  <a16:creationId xmlns:a16="http://schemas.microsoft.com/office/drawing/2014/main" id="{46AE03E3-6A8F-4ED6-92A9-D0A674F56863}"/>
                </a:ext>
              </a:extLst>
            </p:cNvPr>
            <p:cNvSpPr/>
            <p:nvPr/>
          </p:nvSpPr>
          <p:spPr bwMode="auto">
            <a:xfrm>
              <a:off x="8227663" y="2964377"/>
              <a:ext cx="288000" cy="288000"/>
            </a:xfrm>
            <a:prstGeom prst="ellipse">
              <a:avLst/>
            </a:prstGeom>
            <a:solidFill>
              <a:srgbClr val="E81123"/>
            </a:solidFill>
            <a:ln>
              <a:solidFill>
                <a:srgbClr val="E81123"/>
              </a:solidFill>
              <a:headEnd type="none" w="med" len="med"/>
              <a:tailEnd type="none" w="med" len="med"/>
            </a:ln>
            <a:effectLst>
              <a:outerShdw blurRad="50800" dist="38100" dir="5400000" algn="t" rotWithShape="0">
                <a:prstClr val="black">
                  <a:alpha val="24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2</a:t>
              </a:r>
            </a:p>
          </p:txBody>
        </p:sp>
        <p:sp>
          <p:nvSpPr>
            <p:cNvPr id="25" name="Oval 24">
              <a:extLst>
                <a:ext uri="{FF2B5EF4-FFF2-40B4-BE49-F238E27FC236}">
                  <a16:creationId xmlns:a16="http://schemas.microsoft.com/office/drawing/2014/main" id="{6199498B-17B9-4105-8FE3-13DC947091D1}"/>
                </a:ext>
              </a:extLst>
            </p:cNvPr>
            <p:cNvSpPr/>
            <p:nvPr/>
          </p:nvSpPr>
          <p:spPr bwMode="auto">
            <a:xfrm>
              <a:off x="7605396" y="3994027"/>
              <a:ext cx="288000" cy="288000"/>
            </a:xfrm>
            <a:prstGeom prst="ellipse">
              <a:avLst/>
            </a:prstGeom>
            <a:solidFill>
              <a:srgbClr val="E81123"/>
            </a:solidFill>
            <a:ln>
              <a:solidFill>
                <a:srgbClr val="E81123"/>
              </a:solidFill>
              <a:headEnd type="none" w="med" len="med"/>
              <a:tailEnd type="none" w="med" len="med"/>
            </a:ln>
            <a:effectLst>
              <a:outerShdw blurRad="50800" dist="38100" dir="5400000" algn="t" rotWithShape="0">
                <a:prstClr val="black">
                  <a:alpha val="24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gradFill>
                    <a:gsLst>
                      <a:gs pos="0">
                        <a:srgbClr val="FFFFFF"/>
                      </a:gs>
                      <a:gs pos="100000">
                        <a:srgbClr val="FFFFFF"/>
                      </a:gs>
                    </a:gsLst>
                    <a:lin ang="5400000" scaled="0"/>
                  </a:gradFill>
                  <a:latin typeface="+mj-lt"/>
                  <a:ea typeface="Segoe UI" pitchFamily="34" charset="0"/>
                  <a:cs typeface="Segoe UI" pitchFamily="34" charset="0"/>
                </a:rPr>
                <a:t>3</a:t>
              </a:r>
            </a:p>
          </p:txBody>
        </p:sp>
        <p:cxnSp>
          <p:nvCxnSpPr>
            <p:cNvPr id="30" name="Straight Arrow Connector 29">
              <a:extLst>
                <a:ext uri="{FF2B5EF4-FFF2-40B4-BE49-F238E27FC236}">
                  <a16:creationId xmlns:a16="http://schemas.microsoft.com/office/drawing/2014/main" id="{CE7A6035-5553-4B47-AB59-548670383AB2}"/>
                </a:ext>
              </a:extLst>
            </p:cNvPr>
            <p:cNvCxnSpPr>
              <a:cxnSpLocks/>
            </p:cNvCxnSpPr>
            <p:nvPr/>
          </p:nvCxnSpPr>
          <p:spPr>
            <a:xfrm>
              <a:off x="7323003" y="2043824"/>
              <a:ext cx="561475"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 name="Isosceles Triangle 4">
              <a:extLst>
                <a:ext uri="{FF2B5EF4-FFF2-40B4-BE49-F238E27FC236}">
                  <a16:creationId xmlns:a16="http://schemas.microsoft.com/office/drawing/2014/main" id="{FC0D71A7-DEFB-41E3-ABF5-84A00A5B0F16}"/>
                </a:ext>
              </a:extLst>
            </p:cNvPr>
            <p:cNvSpPr/>
            <p:nvPr/>
          </p:nvSpPr>
          <p:spPr bwMode="auto">
            <a:xfrm>
              <a:off x="6637776" y="1569823"/>
              <a:ext cx="1028973" cy="849527"/>
            </a:xfrm>
            <a:prstGeom prst="triangle">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5" name="Connector: Elbow 34">
              <a:extLst>
                <a:ext uri="{FF2B5EF4-FFF2-40B4-BE49-F238E27FC236}">
                  <a16:creationId xmlns:a16="http://schemas.microsoft.com/office/drawing/2014/main" id="{C7A87121-8115-47CC-A904-8E510858CDCB}"/>
                </a:ext>
              </a:extLst>
            </p:cNvPr>
            <p:cNvCxnSpPr>
              <a:cxnSpLocks/>
              <a:stCxn id="5" idx="3"/>
              <a:endCxn id="21" idx="1"/>
            </p:cNvCxnSpPr>
            <p:nvPr/>
          </p:nvCxnSpPr>
          <p:spPr>
            <a:xfrm rot="16200000" flipH="1">
              <a:off x="7429506" y="2142106"/>
              <a:ext cx="177729" cy="732215"/>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8F0677CE-2909-40FD-A9A6-E9F2731DEA5B}"/>
                </a:ext>
              </a:extLst>
            </p:cNvPr>
            <p:cNvCxnSpPr/>
            <p:nvPr/>
          </p:nvCxnSpPr>
          <p:spPr>
            <a:xfrm rot="16200000" flipH="1">
              <a:off x="7608273" y="4274199"/>
              <a:ext cx="177729" cy="732215"/>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Isosceles Triangle 14">
              <a:extLst>
                <a:ext uri="{FF2B5EF4-FFF2-40B4-BE49-F238E27FC236}">
                  <a16:creationId xmlns:a16="http://schemas.microsoft.com/office/drawing/2014/main" id="{C828CB2E-2518-40CB-8975-A54053F6AB36}"/>
                </a:ext>
              </a:extLst>
            </p:cNvPr>
            <p:cNvSpPr/>
            <p:nvPr/>
          </p:nvSpPr>
          <p:spPr bwMode="auto">
            <a:xfrm>
              <a:off x="6980214" y="4047234"/>
              <a:ext cx="665440" cy="549391"/>
            </a:xfrm>
            <a:prstGeom prst="triangle">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8" name="Connector: Elbow 37">
              <a:extLst>
                <a:ext uri="{FF2B5EF4-FFF2-40B4-BE49-F238E27FC236}">
                  <a16:creationId xmlns:a16="http://schemas.microsoft.com/office/drawing/2014/main" id="{ACD117DB-099A-493F-94FF-DFE9C9447FF4}"/>
                </a:ext>
              </a:extLst>
            </p:cNvPr>
            <p:cNvCxnSpPr/>
            <p:nvPr/>
          </p:nvCxnSpPr>
          <p:spPr>
            <a:xfrm rot="16200000" flipH="1">
              <a:off x="7577884" y="5127307"/>
              <a:ext cx="177729" cy="732215"/>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6" name="Isosceles Triangle 15">
              <a:extLst>
                <a:ext uri="{FF2B5EF4-FFF2-40B4-BE49-F238E27FC236}">
                  <a16:creationId xmlns:a16="http://schemas.microsoft.com/office/drawing/2014/main" id="{42AFEA99-12E2-4BF2-A17D-8A654152CE70}"/>
                </a:ext>
              </a:extLst>
            </p:cNvPr>
            <p:cNvSpPr/>
            <p:nvPr/>
          </p:nvSpPr>
          <p:spPr bwMode="auto">
            <a:xfrm>
              <a:off x="6980214" y="4917904"/>
              <a:ext cx="665440" cy="549391"/>
            </a:xfrm>
            <a:prstGeom prst="triangle">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40" name="Connector: Elbow 39">
              <a:extLst>
                <a:ext uri="{FF2B5EF4-FFF2-40B4-BE49-F238E27FC236}">
                  <a16:creationId xmlns:a16="http://schemas.microsoft.com/office/drawing/2014/main" id="{53A1506E-ABB0-4659-B466-06B6B73E8891}"/>
                </a:ext>
              </a:extLst>
            </p:cNvPr>
            <p:cNvCxnSpPr>
              <a:cxnSpLocks/>
              <a:stCxn id="17" idx="3"/>
            </p:cNvCxnSpPr>
            <p:nvPr/>
          </p:nvCxnSpPr>
          <p:spPr>
            <a:xfrm flipV="1">
              <a:off x="9513729" y="2855137"/>
              <a:ext cx="1784579" cy="2717831"/>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501F1A2-B1E2-4241-A10F-1C148BABA409}"/>
                </a:ext>
              </a:extLst>
            </p:cNvPr>
            <p:cNvCxnSpPr>
              <a:cxnSpLocks/>
              <a:stCxn id="18" idx="3"/>
            </p:cNvCxnSpPr>
            <p:nvPr/>
          </p:nvCxnSpPr>
          <p:spPr>
            <a:xfrm>
              <a:off x="9513729" y="4701229"/>
              <a:ext cx="1768970"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7963E01A-47C7-4C09-95A4-50ACF658569D}"/>
                </a:ext>
              </a:extLst>
            </p:cNvPr>
            <p:cNvCxnSpPr>
              <a:cxnSpLocks/>
              <a:stCxn id="20" idx="3"/>
              <a:endCxn id="19" idx="1"/>
            </p:cNvCxnSpPr>
            <p:nvPr/>
          </p:nvCxnSpPr>
          <p:spPr>
            <a:xfrm>
              <a:off x="9677400" y="2045850"/>
              <a:ext cx="544500" cy="229888"/>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8648A15A-5C1A-460F-9935-81C0FA5385F1}"/>
                </a:ext>
              </a:extLst>
            </p:cNvPr>
            <p:cNvCxnSpPr>
              <a:cxnSpLocks/>
            </p:cNvCxnSpPr>
            <p:nvPr/>
          </p:nvCxnSpPr>
          <p:spPr>
            <a:xfrm rot="10800000" flipV="1">
              <a:off x="9506112" y="2301759"/>
              <a:ext cx="457039" cy="288968"/>
            </a:xfrm>
            <a:prstGeom prst="bentConnector3">
              <a:avLst>
                <a:gd name="adj1" fmla="val 415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26C2FB64-4FFE-451D-ABBF-75236E68A25C}"/>
                </a:ext>
              </a:extLst>
            </p:cNvPr>
            <p:cNvGrpSpPr/>
            <p:nvPr/>
          </p:nvGrpSpPr>
          <p:grpSpPr>
            <a:xfrm>
              <a:off x="7884478" y="1847850"/>
              <a:ext cx="1792922" cy="947229"/>
              <a:chOff x="7884478" y="1847850"/>
              <a:chExt cx="1792922" cy="947229"/>
            </a:xfrm>
            <a:solidFill>
              <a:srgbClr val="FF8B00"/>
            </a:solidFill>
          </p:grpSpPr>
          <p:sp>
            <p:nvSpPr>
              <p:cNvPr id="20" name="Rectangle 19">
                <a:extLst>
                  <a:ext uri="{FF2B5EF4-FFF2-40B4-BE49-F238E27FC236}">
                    <a16:creationId xmlns:a16="http://schemas.microsoft.com/office/drawing/2014/main" id="{E8E12B55-6F92-4F23-8F23-6DB279359051}"/>
                  </a:ext>
                </a:extLst>
              </p:cNvPr>
              <p:cNvSpPr/>
              <p:nvPr/>
            </p:nvSpPr>
            <p:spPr bwMode="auto">
              <a:xfrm>
                <a:off x="7884478" y="1847850"/>
                <a:ext cx="1792922" cy="3960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IN" sz="1200" dirty="0">
                    <a:solidFill>
                      <a:schemeClr val="tx1"/>
                    </a:solidFill>
                    <a:latin typeface="+mj-lt"/>
                  </a:rPr>
                  <a:t>HR app</a:t>
                </a:r>
              </a:p>
              <a:p>
                <a:r>
                  <a:rPr lang="en-IN" sz="1200" dirty="0">
                    <a:solidFill>
                      <a:schemeClr val="tx1"/>
                    </a:solidFill>
                  </a:rPr>
                  <a:t>Service principal</a:t>
                </a:r>
              </a:p>
            </p:txBody>
          </p:sp>
          <p:sp>
            <p:nvSpPr>
              <p:cNvPr id="21" name="Rectangle 20">
                <a:extLst>
                  <a:ext uri="{FF2B5EF4-FFF2-40B4-BE49-F238E27FC236}">
                    <a16:creationId xmlns:a16="http://schemas.microsoft.com/office/drawing/2014/main" id="{D447878E-2E2E-40C2-B300-895D2D2BE16F}"/>
                  </a:ext>
                </a:extLst>
              </p:cNvPr>
              <p:cNvSpPr/>
              <p:nvPr/>
            </p:nvSpPr>
            <p:spPr bwMode="auto">
              <a:xfrm>
                <a:off x="7884478" y="2399079"/>
                <a:ext cx="1792922" cy="3960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IN" sz="1200" dirty="0">
                    <a:solidFill>
                      <a:schemeClr val="tx1"/>
                    </a:solidFill>
                    <a:latin typeface="+mj-lt"/>
                  </a:rPr>
                  <a:t>HR app (app object)</a:t>
                </a:r>
              </a:p>
              <a:p>
                <a:r>
                  <a:rPr lang="en-IN" sz="1150" dirty="0">
                    <a:solidFill>
                      <a:schemeClr val="tx1"/>
                    </a:solidFill>
                  </a:rPr>
                  <a:t>Application definition</a:t>
                </a:r>
              </a:p>
            </p:txBody>
          </p:sp>
        </p:grpSp>
        <p:sp>
          <p:nvSpPr>
            <p:cNvPr id="17" name="Rectangle 16">
              <a:extLst>
                <a:ext uri="{FF2B5EF4-FFF2-40B4-BE49-F238E27FC236}">
                  <a16:creationId xmlns:a16="http://schemas.microsoft.com/office/drawing/2014/main" id="{5A0AD402-54A5-4381-9A02-C2B71655CEA6}"/>
                </a:ext>
              </a:extLst>
            </p:cNvPr>
            <p:cNvSpPr/>
            <p:nvPr/>
          </p:nvSpPr>
          <p:spPr bwMode="auto">
            <a:xfrm>
              <a:off x="8048149" y="5287218"/>
              <a:ext cx="1465580" cy="571500"/>
            </a:xfrm>
            <a:prstGeom prst="rect">
              <a:avLst/>
            </a:prstGeom>
            <a:solidFill>
              <a:srgbClr val="00BC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IN" sz="1200" dirty="0">
                  <a:solidFill>
                    <a:schemeClr val="tx1"/>
                  </a:solidFill>
                  <a:latin typeface="+mj-lt"/>
                </a:rPr>
                <a:t>HR app</a:t>
              </a:r>
            </a:p>
            <a:p>
              <a:r>
                <a:rPr lang="en-IN" sz="1200" dirty="0">
                  <a:solidFill>
                    <a:schemeClr val="tx1"/>
                  </a:solidFill>
                </a:rPr>
                <a:t>Service principal</a:t>
              </a:r>
            </a:p>
          </p:txBody>
        </p:sp>
      </p:grpSp>
    </p:spTree>
    <p:extLst>
      <p:ext uri="{BB962C8B-B14F-4D97-AF65-F5344CB8AC3E}">
        <p14:creationId xmlns:p14="http://schemas.microsoft.com/office/powerpoint/2010/main" val="172447464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9A3AF-70AC-4284-B858-055E247A1181}"/>
              </a:ext>
            </a:extLst>
          </p:cNvPr>
          <p:cNvSpPr>
            <a:spLocks noGrp="1"/>
          </p:cNvSpPr>
          <p:nvPr>
            <p:ph type="title"/>
          </p:nvPr>
        </p:nvSpPr>
        <p:spPr>
          <a:xfrm>
            <a:off x="588262" y="457200"/>
            <a:ext cx="11146537" cy="553998"/>
          </a:xfrm>
        </p:spPr>
        <p:txBody>
          <a:bodyPr/>
          <a:lstStyle/>
          <a:p>
            <a:r>
              <a:rPr lang="en-US" dirty="0"/>
              <a:t>Permissions and consent in Azure AD</a:t>
            </a:r>
          </a:p>
        </p:txBody>
      </p:sp>
      <p:sp>
        <p:nvSpPr>
          <p:cNvPr id="3" name="Text Placeholder 2">
            <a:extLst>
              <a:ext uri="{FF2B5EF4-FFF2-40B4-BE49-F238E27FC236}">
                <a16:creationId xmlns:a16="http://schemas.microsoft.com/office/drawing/2014/main" id="{4F0D1CD6-89C1-4D2E-9C6F-558BC2399CFB}"/>
              </a:ext>
            </a:extLst>
          </p:cNvPr>
          <p:cNvSpPr>
            <a:spLocks noGrp="1"/>
          </p:cNvSpPr>
          <p:nvPr>
            <p:ph type="body" sz="quarter" idx="10"/>
          </p:nvPr>
        </p:nvSpPr>
        <p:spPr>
          <a:xfrm>
            <a:off x="584200" y="1435497"/>
            <a:ext cx="11018520" cy="4716676"/>
          </a:xfrm>
        </p:spPr>
        <p:txBody>
          <a:bodyPr/>
          <a:lstStyle/>
          <a:p>
            <a:pPr>
              <a:spcBef>
                <a:spcPts val="300"/>
              </a:spcBef>
            </a:pPr>
            <a:r>
              <a:rPr lang="en-US" dirty="0">
                <a:latin typeface="Segoe UI" panose="020B0502040204020203" pitchFamily="34" charset="0"/>
                <a:cs typeface="Segoe UI" panose="020B0502040204020203" pitchFamily="34" charset="0"/>
              </a:rPr>
              <a:t>Types of permissions:</a:t>
            </a:r>
          </a:p>
          <a:p>
            <a:pPr lvl="1">
              <a:spcBef>
                <a:spcPts val="300"/>
              </a:spcBef>
            </a:pPr>
            <a:r>
              <a:rPr lang="en-US" b="1" dirty="0">
                <a:latin typeface="Segoe UI" panose="020B0502040204020203" pitchFamily="34" charset="0"/>
                <a:cs typeface="Segoe UI" panose="020B0502040204020203" pitchFamily="34" charset="0"/>
              </a:rPr>
              <a:t>Delegated</a:t>
            </a:r>
            <a:r>
              <a:rPr lang="en-US" dirty="0">
                <a:latin typeface="Segoe UI" panose="020B0502040204020203" pitchFamily="34" charset="0"/>
                <a:cs typeface="Segoe UI" panose="020B0502040204020203" pitchFamily="34" charset="0"/>
              </a:rPr>
              <a:t> –  used by apps that run with a signed-in user present</a:t>
            </a:r>
          </a:p>
          <a:p>
            <a:pPr lvl="1">
              <a:spcBef>
                <a:spcPts val="300"/>
              </a:spcBef>
            </a:pPr>
            <a:r>
              <a:rPr lang="en-US" b="1" dirty="0">
                <a:latin typeface="Segoe UI" panose="020B0502040204020203" pitchFamily="34" charset="0"/>
                <a:cs typeface="Segoe UI" panose="020B0502040204020203" pitchFamily="34" charset="0"/>
              </a:rPr>
              <a:t>Application</a:t>
            </a:r>
            <a:r>
              <a:rPr lang="en-US" dirty="0">
                <a:latin typeface="Segoe UI" panose="020B0502040204020203" pitchFamily="34" charset="0"/>
                <a:cs typeface="Segoe UI" panose="020B0502040204020203" pitchFamily="34" charset="0"/>
              </a:rPr>
              <a:t> – used by apps that run without a signed-in user present</a:t>
            </a:r>
          </a:p>
          <a:p>
            <a:pPr>
              <a:spcBef>
                <a:spcPts val="300"/>
              </a:spcBef>
            </a:pPr>
            <a:r>
              <a:rPr lang="en-US" dirty="0">
                <a:latin typeface="Segoe UI" panose="020B0502040204020203" pitchFamily="34" charset="0"/>
                <a:cs typeface="Segoe UI" panose="020B0502040204020203" pitchFamily="34" charset="0"/>
              </a:rPr>
              <a:t>Effective permissions:</a:t>
            </a:r>
          </a:p>
          <a:p>
            <a:pPr lvl="1">
              <a:spcBef>
                <a:spcPts val="300"/>
              </a:spcBef>
            </a:pPr>
            <a:r>
              <a:rPr lang="en-US" b="1" dirty="0">
                <a:latin typeface="Segoe UI" panose="020B0502040204020203" pitchFamily="34" charset="0"/>
                <a:cs typeface="Segoe UI" panose="020B0502040204020203" pitchFamily="34" charset="0"/>
              </a:rPr>
              <a:t>Delegated permissions</a:t>
            </a:r>
            <a:r>
              <a:rPr lang="en-US" dirty="0">
                <a:latin typeface="Segoe UI" panose="020B0502040204020203" pitchFamily="34" charset="0"/>
                <a:cs typeface="Segoe UI" panose="020B0502040204020203" pitchFamily="34" charset="0"/>
              </a:rPr>
              <a:t> – the least privileged intersection of the delegated permissions and the permissions of the currently signed-in user</a:t>
            </a:r>
          </a:p>
          <a:p>
            <a:pPr lvl="1">
              <a:spcBef>
                <a:spcPts val="300"/>
              </a:spcBef>
            </a:pPr>
            <a:r>
              <a:rPr lang="en-US" b="1" dirty="0">
                <a:latin typeface="Segoe UI" panose="020B0502040204020203" pitchFamily="34" charset="0"/>
                <a:cs typeface="Segoe UI" panose="020B0502040204020203" pitchFamily="34" charset="0"/>
              </a:rPr>
              <a:t>Application permissions</a:t>
            </a:r>
            <a:r>
              <a:rPr lang="en-US" dirty="0">
                <a:latin typeface="Segoe UI" panose="020B0502040204020203" pitchFamily="34" charset="0"/>
                <a:cs typeface="Segoe UI" panose="020B0502040204020203" pitchFamily="34" charset="0"/>
              </a:rPr>
              <a:t> – full level of privileges implied by the permission</a:t>
            </a:r>
          </a:p>
          <a:p>
            <a:pPr>
              <a:spcBef>
                <a:spcPts val="300"/>
              </a:spcBef>
            </a:pPr>
            <a:r>
              <a:rPr lang="en-US" dirty="0">
                <a:latin typeface="Segoe UI" panose="020B0502040204020203" pitchFamily="34" charset="0"/>
                <a:cs typeface="Segoe UI" panose="020B0502040204020203" pitchFamily="34" charset="0"/>
              </a:rPr>
              <a:t>Types of consent:</a:t>
            </a:r>
          </a:p>
          <a:p>
            <a:pPr lvl="1">
              <a:spcBef>
                <a:spcPts val="300"/>
              </a:spcBef>
            </a:pPr>
            <a:r>
              <a:rPr lang="en-US" b="1" dirty="0">
                <a:latin typeface="Segoe UI" panose="020B0502040204020203" pitchFamily="34" charset="0"/>
                <a:cs typeface="Segoe UI" panose="020B0502040204020203" pitchFamily="34" charset="0"/>
              </a:rPr>
              <a:t>Static user consent</a:t>
            </a:r>
            <a:r>
              <a:rPr lang="en-US" dirty="0">
                <a:latin typeface="Segoe UI" panose="020B0502040204020203" pitchFamily="34" charset="0"/>
                <a:cs typeface="Segoe UI" panose="020B0502040204020203" pitchFamily="34" charset="0"/>
              </a:rPr>
              <a:t> – an app must have already specified all the permissions it needs in its configuration in Azure AD</a:t>
            </a:r>
          </a:p>
          <a:p>
            <a:pPr lvl="1">
              <a:spcBef>
                <a:spcPts val="300"/>
              </a:spcBef>
            </a:pPr>
            <a:r>
              <a:rPr lang="en-US" b="1" dirty="0">
                <a:latin typeface="Segoe UI" panose="020B0502040204020203" pitchFamily="34" charset="0"/>
                <a:cs typeface="Segoe UI" panose="020B0502040204020203" pitchFamily="34" charset="0"/>
              </a:rPr>
              <a:t>Dynamic user consent</a:t>
            </a:r>
            <a:r>
              <a:rPr lang="en-US" dirty="0">
                <a:latin typeface="Segoe UI" panose="020B0502040204020203" pitchFamily="34" charset="0"/>
                <a:cs typeface="Segoe UI" panose="020B0502040204020203" pitchFamily="34" charset="0"/>
              </a:rPr>
              <a:t> – an app can request an additional set of permissions during OAuth 2.0 authorization flow (specific to Azure AD v2 app model)</a:t>
            </a:r>
          </a:p>
          <a:p>
            <a:pPr lvl="1">
              <a:spcBef>
                <a:spcPts val="300"/>
              </a:spcBef>
            </a:pPr>
            <a:r>
              <a:rPr lang="en-US" b="1" dirty="0">
                <a:latin typeface="Segoe UI" panose="020B0502040204020203" pitchFamily="34" charset="0"/>
                <a:cs typeface="Segoe UI" panose="020B0502040204020203" pitchFamily="34" charset="0"/>
              </a:rPr>
              <a:t>Admin consent</a:t>
            </a:r>
            <a:r>
              <a:rPr lang="en-US" dirty="0">
                <a:latin typeface="Segoe UI" panose="020B0502040204020203" pitchFamily="34" charset="0"/>
                <a:cs typeface="Segoe UI" panose="020B0502040204020203" pitchFamily="34" charset="0"/>
              </a:rPr>
              <a:t> – required when app needs high-privilege permissions</a:t>
            </a:r>
          </a:p>
        </p:txBody>
      </p:sp>
    </p:spTree>
    <p:extLst>
      <p:ext uri="{BB962C8B-B14F-4D97-AF65-F5344CB8AC3E}">
        <p14:creationId xmlns:p14="http://schemas.microsoft.com/office/powerpoint/2010/main" val="421174279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9A3AF-70AC-4284-B858-055E247A1181}"/>
              </a:ext>
            </a:extLst>
          </p:cNvPr>
          <p:cNvSpPr>
            <a:spLocks noGrp="1"/>
          </p:cNvSpPr>
          <p:nvPr>
            <p:ph type="title"/>
          </p:nvPr>
        </p:nvSpPr>
        <p:spPr>
          <a:xfrm>
            <a:off x="588262" y="457200"/>
            <a:ext cx="11146537" cy="553998"/>
          </a:xfrm>
        </p:spPr>
        <p:txBody>
          <a:bodyPr/>
          <a:lstStyle/>
          <a:p>
            <a:r>
              <a:rPr lang="en-US" dirty="0"/>
              <a:t>Permissions and consent in Azure AD: best practices</a:t>
            </a:r>
          </a:p>
        </p:txBody>
      </p:sp>
      <p:sp>
        <p:nvSpPr>
          <p:cNvPr id="3" name="Text Placeholder 2">
            <a:extLst>
              <a:ext uri="{FF2B5EF4-FFF2-40B4-BE49-F238E27FC236}">
                <a16:creationId xmlns:a16="http://schemas.microsoft.com/office/drawing/2014/main" id="{4F0D1CD6-89C1-4D2E-9C6F-558BC2399CFB}"/>
              </a:ext>
            </a:extLst>
          </p:cNvPr>
          <p:cNvSpPr>
            <a:spLocks noGrp="1"/>
          </p:cNvSpPr>
          <p:nvPr>
            <p:ph type="body" sz="quarter" idx="10"/>
          </p:nvPr>
        </p:nvSpPr>
        <p:spPr>
          <a:xfrm>
            <a:off x="584200" y="1435100"/>
            <a:ext cx="11018520" cy="4635115"/>
          </a:xfrm>
        </p:spPr>
        <p:txBody>
          <a:bodyPr/>
          <a:lstStyle/>
          <a:p>
            <a:r>
              <a:rPr lang="en-US" sz="2400" dirty="0">
                <a:latin typeface="Segoe UI" panose="020B0502040204020203" pitchFamily="34" charset="0"/>
                <a:cs typeface="Segoe UI" panose="020B0502040204020203" pitchFamily="34" charset="0"/>
              </a:rPr>
              <a:t>Client best practices:</a:t>
            </a:r>
          </a:p>
          <a:p>
            <a:pPr lvl="1"/>
            <a:r>
              <a:rPr lang="en-US" sz="1800" dirty="0">
                <a:latin typeface="Segoe UI" panose="020B0502040204020203" pitchFamily="34" charset="0"/>
                <a:cs typeface="Segoe UI" panose="020B0502040204020203" pitchFamily="34" charset="0"/>
              </a:rPr>
              <a:t>Only request permissions that your app needs</a:t>
            </a:r>
          </a:p>
          <a:p>
            <a:pPr lvl="1"/>
            <a:r>
              <a:rPr lang="en-US" sz="1800" dirty="0">
                <a:latin typeface="Segoe UI" panose="020B0502040204020203" pitchFamily="34" charset="0"/>
                <a:cs typeface="Segoe UI" panose="020B0502040204020203" pitchFamily="34" charset="0"/>
              </a:rPr>
              <a:t>Choose between delegated and application permissions based on the scenario your app supports</a:t>
            </a:r>
          </a:p>
          <a:p>
            <a:pPr lvl="1"/>
            <a:r>
              <a:rPr lang="en-US" sz="1800" dirty="0">
                <a:latin typeface="Segoe UI" panose="020B0502040204020203" pitchFamily="34" charset="0"/>
                <a:cs typeface="Segoe UI" panose="020B0502040204020203" pitchFamily="34" charset="0"/>
              </a:rPr>
              <a:t>Always use delegated permissions if the call is being made on behalf of a user</a:t>
            </a:r>
          </a:p>
          <a:p>
            <a:pPr lvl="1"/>
            <a:r>
              <a:rPr lang="en-US" sz="1800" dirty="0">
                <a:latin typeface="Segoe UI" panose="020B0502040204020203" pitchFamily="34" charset="0"/>
                <a:cs typeface="Segoe UI" panose="020B0502040204020203" pitchFamily="34" charset="0"/>
              </a:rPr>
              <a:t>Only use application permissions if the app is noninteractive</a:t>
            </a:r>
          </a:p>
          <a:p>
            <a:pPr lvl="1"/>
            <a:r>
              <a:rPr lang="en-US" sz="1800" dirty="0">
                <a:latin typeface="Segoe UI" panose="020B0502040204020203" pitchFamily="34" charset="0"/>
                <a:cs typeface="Segoe UI" panose="020B0502040204020203" pitchFamily="34" charset="0"/>
              </a:rPr>
              <a:t>When using app-based on the v2.0 endpoint, always set the static permissions to be the superset of the dynamic permissions that you request at runtime</a:t>
            </a:r>
          </a:p>
          <a:p>
            <a:r>
              <a:rPr lang="en-US" sz="2400" dirty="0">
                <a:latin typeface="Segoe UI" panose="020B0502040204020203" pitchFamily="34" charset="0"/>
                <a:cs typeface="Segoe UI" panose="020B0502040204020203" pitchFamily="34" charset="0"/>
              </a:rPr>
              <a:t>Resource/API best practices:</a:t>
            </a:r>
          </a:p>
          <a:p>
            <a:pPr lvl="1"/>
            <a:r>
              <a:rPr lang="en-US" sz="1800" dirty="0">
                <a:latin typeface="Segoe UI" panose="020B0502040204020203" pitchFamily="34" charset="0"/>
                <a:cs typeface="Segoe UI" panose="020B0502040204020203" pitchFamily="34" charset="0"/>
              </a:rPr>
              <a:t>Resources that expose APIs should define permissions that are specific to the data or actions that they are protecting</a:t>
            </a:r>
          </a:p>
          <a:p>
            <a:pPr lvl="1"/>
            <a:r>
              <a:rPr lang="en-US" sz="1800" dirty="0">
                <a:latin typeface="Segoe UI" panose="020B0502040204020203" pitchFamily="34" charset="0"/>
                <a:cs typeface="Segoe UI" panose="020B0502040204020203" pitchFamily="34" charset="0"/>
              </a:rPr>
              <a:t>Resources should explicitly define Read and </a:t>
            </a:r>
            <a:r>
              <a:rPr lang="en-US" sz="1800" dirty="0" err="1">
                <a:latin typeface="Segoe UI" panose="020B0502040204020203" pitchFamily="34" charset="0"/>
                <a:cs typeface="Segoe UI" panose="020B0502040204020203" pitchFamily="34" charset="0"/>
              </a:rPr>
              <a:t>ReadWrite</a:t>
            </a:r>
            <a:r>
              <a:rPr lang="en-US" sz="1800" dirty="0">
                <a:latin typeface="Segoe UI" panose="020B0502040204020203" pitchFamily="34" charset="0"/>
                <a:cs typeface="Segoe UI" panose="020B0502040204020203" pitchFamily="34" charset="0"/>
              </a:rPr>
              <a:t> permissions separately</a:t>
            </a:r>
          </a:p>
          <a:p>
            <a:pPr lvl="1"/>
            <a:r>
              <a:rPr lang="en-US" sz="1800" dirty="0">
                <a:latin typeface="Segoe UI" panose="020B0502040204020203" pitchFamily="34" charset="0"/>
                <a:cs typeface="Segoe UI" panose="020B0502040204020203" pitchFamily="34" charset="0"/>
              </a:rPr>
              <a:t>Resources should mark any permissions that allow access to data across user boundaries as Admin permissions</a:t>
            </a:r>
          </a:p>
          <a:p>
            <a:pPr lvl="1"/>
            <a:r>
              <a:rPr lang="en-US" sz="1800" dirty="0">
                <a:latin typeface="Segoe UI" panose="020B0502040204020203" pitchFamily="34" charset="0"/>
                <a:cs typeface="Segoe UI" panose="020B0502040204020203" pitchFamily="34" charset="0"/>
              </a:rPr>
              <a:t>Resources should follow the naming pattern </a:t>
            </a:r>
            <a:r>
              <a:rPr lang="en-US" sz="1800" b="1" dirty="0" err="1">
                <a:latin typeface="Segoe UI" panose="020B0502040204020203" pitchFamily="34" charset="0"/>
                <a:cs typeface="Segoe UI" panose="020B0502040204020203" pitchFamily="34" charset="0"/>
              </a:rPr>
              <a:t>Subject.Permission</a:t>
            </a:r>
            <a:r>
              <a:rPr lang="en-US" sz="1800" b="1" dirty="0">
                <a:latin typeface="Segoe UI" panose="020B0502040204020203" pitchFamily="34" charset="0"/>
                <a:cs typeface="Segoe UI" panose="020B0502040204020203" pitchFamily="34" charset="0"/>
              </a:rPr>
              <a:t>[.Modifier]</a:t>
            </a:r>
          </a:p>
        </p:txBody>
      </p:sp>
    </p:spTree>
    <p:extLst>
      <p:ext uri="{BB962C8B-B14F-4D97-AF65-F5344CB8AC3E}">
        <p14:creationId xmlns:p14="http://schemas.microsoft.com/office/powerpoint/2010/main" val="393416928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Implement OAuth 2.0 authentication</a:t>
            </a:r>
          </a:p>
        </p:txBody>
      </p:sp>
    </p:spTree>
    <p:extLst>
      <p:ext uri="{BB962C8B-B14F-4D97-AF65-F5344CB8AC3E}">
        <p14:creationId xmlns:p14="http://schemas.microsoft.com/office/powerpoint/2010/main" val="4181255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Microsoft identity platform</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D6CF-FD37-495C-9FFA-0E870234DE64}"/>
              </a:ext>
            </a:extLst>
          </p:cNvPr>
          <p:cNvSpPr>
            <a:spLocks noGrp="1"/>
          </p:cNvSpPr>
          <p:nvPr>
            <p:ph type="title"/>
          </p:nvPr>
        </p:nvSpPr>
        <p:spPr>
          <a:xfrm>
            <a:off x="584200" y="457200"/>
            <a:ext cx="11018520" cy="1107996"/>
          </a:xfrm>
        </p:spPr>
        <p:txBody>
          <a:bodyPr/>
          <a:lstStyle/>
          <a:p>
            <a:r>
              <a:rPr lang="en-US" dirty="0"/>
              <a:t>Authorize access to web applications by using OpenID Connect</a:t>
            </a:r>
          </a:p>
        </p:txBody>
      </p:sp>
      <p:grpSp>
        <p:nvGrpSpPr>
          <p:cNvPr id="4" name="Group 3" descr="The diagram depicts the steps in authentication flow by using OpenID Connect.">
            <a:extLst>
              <a:ext uri="{FF2B5EF4-FFF2-40B4-BE49-F238E27FC236}">
                <a16:creationId xmlns:a16="http://schemas.microsoft.com/office/drawing/2014/main" id="{B670C422-3E4F-4ECF-B179-ADF40336B0E1}"/>
              </a:ext>
            </a:extLst>
          </p:cNvPr>
          <p:cNvGrpSpPr/>
          <p:nvPr/>
        </p:nvGrpSpPr>
        <p:grpSpPr>
          <a:xfrm>
            <a:off x="596172" y="1696975"/>
            <a:ext cx="11022003" cy="4873402"/>
            <a:chOff x="596172" y="1696975"/>
            <a:chExt cx="11022003" cy="4873402"/>
          </a:xfrm>
        </p:grpSpPr>
        <p:cxnSp>
          <p:nvCxnSpPr>
            <p:cNvPr id="24" name="Straight Connector 23">
              <a:extLst>
                <a:ext uri="{FF2B5EF4-FFF2-40B4-BE49-F238E27FC236}">
                  <a16:creationId xmlns:a16="http://schemas.microsoft.com/office/drawing/2014/main" id="{402A3477-CBEA-47A9-98CD-7F83513EC56A}"/>
                </a:ext>
              </a:extLst>
            </p:cNvPr>
            <p:cNvCxnSpPr/>
            <p:nvPr/>
          </p:nvCxnSpPr>
          <p:spPr>
            <a:xfrm>
              <a:off x="1205339" y="2326989"/>
              <a:ext cx="0" cy="4243388"/>
            </a:xfrm>
            <a:prstGeom prst="line">
              <a:avLst/>
            </a:prstGeom>
            <a:ln w="76200">
              <a:solidFill>
                <a:srgbClr val="00206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79911D4-BA40-4C97-8834-A5DE479E2E02}"/>
                </a:ext>
              </a:extLst>
            </p:cNvPr>
            <p:cNvCxnSpPr/>
            <p:nvPr/>
          </p:nvCxnSpPr>
          <p:spPr>
            <a:xfrm>
              <a:off x="3464354" y="2326989"/>
              <a:ext cx="0" cy="4243388"/>
            </a:xfrm>
            <a:prstGeom prst="line">
              <a:avLst/>
            </a:prstGeom>
            <a:ln w="76200">
              <a:solidFill>
                <a:srgbClr val="00206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278015B-53F1-48DD-94F6-E79B173EE1E6}"/>
                </a:ext>
              </a:extLst>
            </p:cNvPr>
            <p:cNvCxnSpPr/>
            <p:nvPr/>
          </p:nvCxnSpPr>
          <p:spPr>
            <a:xfrm>
              <a:off x="6973483" y="2326989"/>
              <a:ext cx="0" cy="4243388"/>
            </a:xfrm>
            <a:prstGeom prst="line">
              <a:avLst/>
            </a:prstGeom>
            <a:ln w="38100">
              <a:solidFill>
                <a:srgbClr val="002060"/>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2B23950-C0D2-4912-9E9C-65DCE024F2A4}"/>
                </a:ext>
              </a:extLst>
            </p:cNvPr>
            <p:cNvCxnSpPr/>
            <p:nvPr/>
          </p:nvCxnSpPr>
          <p:spPr>
            <a:xfrm>
              <a:off x="8694629" y="2326989"/>
              <a:ext cx="0" cy="4243388"/>
            </a:xfrm>
            <a:prstGeom prst="line">
              <a:avLst/>
            </a:prstGeom>
            <a:ln w="38100">
              <a:solidFill>
                <a:srgbClr val="002060"/>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4C367C0-C704-42A7-A7F2-01A3C2DECB67}"/>
                </a:ext>
              </a:extLst>
            </p:cNvPr>
            <p:cNvCxnSpPr/>
            <p:nvPr/>
          </p:nvCxnSpPr>
          <p:spPr>
            <a:xfrm>
              <a:off x="10886063" y="2326989"/>
              <a:ext cx="0" cy="4243388"/>
            </a:xfrm>
            <a:prstGeom prst="line">
              <a:avLst/>
            </a:prstGeom>
            <a:ln w="76200">
              <a:solidFill>
                <a:srgbClr val="002060"/>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8162DE-E099-474E-99AD-B4690E3BABCD}"/>
                </a:ext>
              </a:extLst>
            </p:cNvPr>
            <p:cNvCxnSpPr>
              <a:cxnSpLocks/>
            </p:cNvCxnSpPr>
            <p:nvPr/>
          </p:nvCxnSpPr>
          <p:spPr>
            <a:xfrm flipV="1">
              <a:off x="1230898" y="3353237"/>
              <a:ext cx="5685052" cy="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B54857D-D2D2-4246-8BEB-C2071355649A}"/>
                </a:ext>
              </a:extLst>
            </p:cNvPr>
            <p:cNvSpPr txBox="1"/>
            <p:nvPr/>
          </p:nvSpPr>
          <p:spPr>
            <a:xfrm>
              <a:off x="1678726" y="3245515"/>
              <a:ext cx="4789396" cy="215444"/>
            </a:xfrm>
            <a:prstGeom prst="rect">
              <a:avLst/>
            </a:prstGeom>
            <a:solidFill>
              <a:schemeClr val="bg1"/>
            </a:solidFill>
          </p:spPr>
          <p:txBody>
            <a:bodyPr wrap="square" lIns="0" tIns="0" rIns="0" bIns="0" rtlCol="0">
              <a:spAutoFit/>
            </a:bodyPr>
            <a:lstStyle/>
            <a:p>
              <a:pPr algn="l"/>
              <a:r>
                <a:rPr lang="en-IN" sz="1400" dirty="0">
                  <a:gradFill>
                    <a:gsLst>
                      <a:gs pos="2917">
                        <a:schemeClr val="tx1"/>
                      </a:gs>
                      <a:gs pos="30000">
                        <a:schemeClr val="tx1"/>
                      </a:gs>
                    </a:gsLst>
                    <a:lin ang="5400000" scaled="0"/>
                  </a:gradFill>
                </a:rPr>
                <a:t>User signs in, enters credentials and consents to permission</a:t>
              </a:r>
            </a:p>
          </p:txBody>
        </p:sp>
        <p:cxnSp>
          <p:nvCxnSpPr>
            <p:cNvPr id="34" name="Straight Arrow Connector 33">
              <a:extLst>
                <a:ext uri="{FF2B5EF4-FFF2-40B4-BE49-F238E27FC236}">
                  <a16:creationId xmlns:a16="http://schemas.microsoft.com/office/drawing/2014/main" id="{0A4C7C52-BBCF-4A51-8241-9E844049208D}"/>
                </a:ext>
              </a:extLst>
            </p:cNvPr>
            <p:cNvCxnSpPr>
              <a:cxnSpLocks/>
            </p:cNvCxnSpPr>
            <p:nvPr/>
          </p:nvCxnSpPr>
          <p:spPr>
            <a:xfrm flipH="1">
              <a:off x="1241986" y="3660299"/>
              <a:ext cx="5689325" cy="0"/>
            </a:xfrm>
            <a:prstGeom prst="straightConnector1">
              <a:avLst/>
            </a:prstGeom>
            <a:ln w="38100">
              <a:solidFill>
                <a:srgbClr val="D73B02"/>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FC97302-4070-4438-8E8F-1CAC336BF672}"/>
                </a:ext>
              </a:extLst>
            </p:cNvPr>
            <p:cNvSpPr txBox="1"/>
            <p:nvPr/>
          </p:nvSpPr>
          <p:spPr>
            <a:xfrm>
              <a:off x="2042948" y="3552577"/>
              <a:ext cx="4129657"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Returns </a:t>
              </a:r>
              <a:r>
                <a:rPr lang="en-IN" sz="1400" dirty="0" err="1">
                  <a:gradFill>
                    <a:gsLst>
                      <a:gs pos="2917">
                        <a:schemeClr val="tx1"/>
                      </a:gs>
                      <a:gs pos="30000">
                        <a:schemeClr val="tx1"/>
                      </a:gs>
                    </a:gsLst>
                    <a:lin ang="5400000" scaled="0"/>
                  </a:gradFill>
                </a:rPr>
                <a:t>id_token</a:t>
              </a:r>
              <a:r>
                <a:rPr lang="en-IN" sz="1400" dirty="0">
                  <a:gradFill>
                    <a:gsLst>
                      <a:gs pos="2917">
                        <a:schemeClr val="tx1"/>
                      </a:gs>
                      <a:gs pos="30000">
                        <a:schemeClr val="tx1"/>
                      </a:gs>
                    </a:gsLst>
                    <a:lin ang="5400000" scaled="0"/>
                  </a:gradFill>
                </a:rPr>
                <a:t> and </a:t>
              </a:r>
              <a:r>
                <a:rPr lang="en-IN" sz="1400" dirty="0" err="1">
                  <a:gradFill>
                    <a:gsLst>
                      <a:gs pos="2917">
                        <a:schemeClr val="tx1"/>
                      </a:gs>
                      <a:gs pos="30000">
                        <a:schemeClr val="tx1"/>
                      </a:gs>
                    </a:gsLst>
                    <a:lin ang="5400000" scaled="0"/>
                  </a:gradFill>
                </a:rPr>
                <a:t>authorization_code</a:t>
              </a:r>
              <a:r>
                <a:rPr lang="en-IN" sz="1400" dirty="0">
                  <a:gradFill>
                    <a:gsLst>
                      <a:gs pos="2917">
                        <a:schemeClr val="tx1"/>
                      </a:gs>
                      <a:gs pos="30000">
                        <a:schemeClr val="tx1"/>
                      </a:gs>
                    </a:gsLst>
                    <a:lin ang="5400000" scaled="0"/>
                  </a:gradFill>
                </a:rPr>
                <a:t> to browser</a:t>
              </a:r>
            </a:p>
          </p:txBody>
        </p:sp>
        <p:cxnSp>
          <p:nvCxnSpPr>
            <p:cNvPr id="35" name="Straight Arrow Connector 34">
              <a:extLst>
                <a:ext uri="{FF2B5EF4-FFF2-40B4-BE49-F238E27FC236}">
                  <a16:creationId xmlns:a16="http://schemas.microsoft.com/office/drawing/2014/main" id="{354EC13F-8535-4B20-94EF-D15C8909143C}"/>
                </a:ext>
              </a:extLst>
            </p:cNvPr>
            <p:cNvCxnSpPr>
              <a:cxnSpLocks/>
            </p:cNvCxnSpPr>
            <p:nvPr/>
          </p:nvCxnSpPr>
          <p:spPr>
            <a:xfrm flipV="1">
              <a:off x="1252675" y="3984275"/>
              <a:ext cx="2169507" cy="1"/>
            </a:xfrm>
            <a:prstGeom prst="straightConnector1">
              <a:avLst/>
            </a:prstGeom>
            <a:ln w="38100">
              <a:solidFill>
                <a:srgbClr val="D73B02"/>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E774EA3-7D50-4525-9726-742D6FEC8434}"/>
                </a:ext>
              </a:extLst>
            </p:cNvPr>
            <p:cNvSpPr txBox="1"/>
            <p:nvPr/>
          </p:nvSpPr>
          <p:spPr>
            <a:xfrm>
              <a:off x="1361411" y="3876553"/>
              <a:ext cx="1918089"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Redirects to redirect URI</a:t>
              </a:r>
            </a:p>
          </p:txBody>
        </p:sp>
        <p:sp>
          <p:nvSpPr>
            <p:cNvPr id="17" name="TextBox 16">
              <a:extLst>
                <a:ext uri="{FF2B5EF4-FFF2-40B4-BE49-F238E27FC236}">
                  <a16:creationId xmlns:a16="http://schemas.microsoft.com/office/drawing/2014/main" id="{3E8DC91F-51F2-46D1-B25F-1C68D8EF311E}"/>
                </a:ext>
              </a:extLst>
            </p:cNvPr>
            <p:cNvSpPr txBox="1"/>
            <p:nvPr/>
          </p:nvSpPr>
          <p:spPr>
            <a:xfrm>
              <a:off x="2517549" y="4252569"/>
              <a:ext cx="1506823" cy="430887"/>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Validates </a:t>
              </a:r>
              <a:r>
                <a:rPr lang="en-IN" sz="1400" dirty="0" err="1">
                  <a:gradFill>
                    <a:gsLst>
                      <a:gs pos="2917">
                        <a:schemeClr val="tx1"/>
                      </a:gs>
                      <a:gs pos="30000">
                        <a:schemeClr val="tx1"/>
                      </a:gs>
                    </a:gsLst>
                    <a:lin ang="5400000" scaled="0"/>
                  </a:gradFill>
                </a:rPr>
                <a:t>id_token</a:t>
              </a:r>
              <a:endParaRPr lang="en-IN" sz="1400" dirty="0">
                <a:gradFill>
                  <a:gsLst>
                    <a:gs pos="2917">
                      <a:schemeClr val="tx1"/>
                    </a:gs>
                    <a:gs pos="30000">
                      <a:schemeClr val="tx1"/>
                    </a:gs>
                  </a:gsLst>
                  <a:lin ang="5400000" scaled="0"/>
                </a:gradFill>
              </a:endParaRPr>
            </a:p>
            <a:p>
              <a:pPr algn="l"/>
              <a:r>
                <a:rPr lang="en-IN" sz="1400" dirty="0">
                  <a:gradFill>
                    <a:gsLst>
                      <a:gs pos="2917">
                        <a:schemeClr val="tx1"/>
                      </a:gs>
                      <a:gs pos="30000">
                        <a:schemeClr val="tx1"/>
                      </a:gs>
                    </a:gsLst>
                    <a:lin ang="5400000" scaled="0"/>
                  </a:gradFill>
                </a:rPr>
                <a:t>sets session cookie</a:t>
              </a:r>
            </a:p>
          </p:txBody>
        </p:sp>
        <p:grpSp>
          <p:nvGrpSpPr>
            <p:cNvPr id="62" name="Group 61">
              <a:extLst>
                <a:ext uri="{FF2B5EF4-FFF2-40B4-BE49-F238E27FC236}">
                  <a16:creationId xmlns:a16="http://schemas.microsoft.com/office/drawing/2014/main" id="{1C0BF9F5-C9DA-4B11-8090-085448A4E389}"/>
                </a:ext>
              </a:extLst>
            </p:cNvPr>
            <p:cNvGrpSpPr/>
            <p:nvPr/>
          </p:nvGrpSpPr>
          <p:grpSpPr>
            <a:xfrm>
              <a:off x="3496675" y="4180841"/>
              <a:ext cx="689938" cy="600767"/>
              <a:chOff x="5065543" y="3368973"/>
              <a:chExt cx="689938" cy="600767"/>
            </a:xfrm>
          </p:grpSpPr>
          <p:cxnSp>
            <p:nvCxnSpPr>
              <p:cNvPr id="40" name="Connector: Elbow 39">
                <a:extLst>
                  <a:ext uri="{FF2B5EF4-FFF2-40B4-BE49-F238E27FC236}">
                    <a16:creationId xmlns:a16="http://schemas.microsoft.com/office/drawing/2014/main" id="{3CA164D0-B6D8-4B3A-A3B7-23CCF2389903}"/>
                  </a:ext>
                </a:extLst>
              </p:cNvPr>
              <p:cNvCxnSpPr>
                <a:cxnSpLocks/>
              </p:cNvCxnSpPr>
              <p:nvPr/>
            </p:nvCxnSpPr>
            <p:spPr>
              <a:xfrm rot="10800000" flipV="1">
                <a:off x="5080300" y="3371356"/>
                <a:ext cx="657468" cy="598384"/>
              </a:xfrm>
              <a:prstGeom prst="bentConnector3">
                <a:avLst>
                  <a:gd name="adj1" fmla="val 16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961F05F-DD62-4102-AE33-95FA727AE79A}"/>
                  </a:ext>
                </a:extLst>
              </p:cNvPr>
              <p:cNvCxnSpPr>
                <a:cxnSpLocks/>
              </p:cNvCxnSpPr>
              <p:nvPr/>
            </p:nvCxnSpPr>
            <p:spPr>
              <a:xfrm flipH="1" flipV="1">
                <a:off x="5065543" y="3368973"/>
                <a:ext cx="689938" cy="2877"/>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54" name="Straight Arrow Connector 53">
              <a:extLst>
                <a:ext uri="{FF2B5EF4-FFF2-40B4-BE49-F238E27FC236}">
                  <a16:creationId xmlns:a16="http://schemas.microsoft.com/office/drawing/2014/main" id="{6CE1E270-AAF8-40D8-A35C-AB1D768DBB6D}"/>
                </a:ext>
              </a:extLst>
            </p:cNvPr>
            <p:cNvCxnSpPr>
              <a:cxnSpLocks/>
            </p:cNvCxnSpPr>
            <p:nvPr/>
          </p:nvCxnSpPr>
          <p:spPr>
            <a:xfrm flipV="1">
              <a:off x="3491513" y="4976753"/>
              <a:ext cx="5158877" cy="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24DEC6E-806E-4CB4-97B7-39BAE79A37F6}"/>
                </a:ext>
              </a:extLst>
            </p:cNvPr>
            <p:cNvSpPr txBox="1"/>
            <p:nvPr/>
          </p:nvSpPr>
          <p:spPr>
            <a:xfrm>
              <a:off x="3722545" y="4869031"/>
              <a:ext cx="4696812" cy="215444"/>
            </a:xfrm>
            <a:prstGeom prst="rect">
              <a:avLst/>
            </a:prstGeom>
            <a:solidFill>
              <a:schemeClr val="bg1"/>
            </a:solidFill>
          </p:spPr>
          <p:txBody>
            <a:bodyPr wrap="square" lIns="0" tIns="0" rIns="0" bIns="0" rtlCol="0">
              <a:spAutoFit/>
            </a:bodyPr>
            <a:lstStyle/>
            <a:p>
              <a:pPr algn="l"/>
              <a:r>
                <a:rPr lang="en-IN" sz="1400" dirty="0">
                  <a:gradFill>
                    <a:gsLst>
                      <a:gs pos="2917">
                        <a:schemeClr val="tx1"/>
                      </a:gs>
                      <a:gs pos="30000">
                        <a:schemeClr val="tx1"/>
                      </a:gs>
                    </a:gsLst>
                    <a:lin ang="5400000" scaled="0"/>
                  </a:gradFill>
                </a:rPr>
                <a:t>Requests OAuth bearer token providing </a:t>
              </a:r>
              <a:r>
                <a:rPr lang="en-IN" sz="1400" dirty="0" err="1">
                  <a:gradFill>
                    <a:gsLst>
                      <a:gs pos="2917">
                        <a:schemeClr val="tx1"/>
                      </a:gs>
                      <a:gs pos="30000">
                        <a:schemeClr val="tx1"/>
                      </a:gs>
                    </a:gsLst>
                    <a:lin ang="5400000" scaled="0"/>
                  </a:gradFill>
                </a:rPr>
                <a:t>authorization_code</a:t>
              </a:r>
              <a:endParaRPr lang="en-IN" sz="1400" dirty="0">
                <a:gradFill>
                  <a:gsLst>
                    <a:gs pos="2917">
                      <a:schemeClr val="tx1"/>
                    </a:gs>
                    <a:gs pos="30000">
                      <a:schemeClr val="tx1"/>
                    </a:gs>
                  </a:gsLst>
                  <a:lin ang="5400000" scaled="0"/>
                </a:gradFill>
              </a:endParaRPr>
            </a:p>
          </p:txBody>
        </p:sp>
        <p:cxnSp>
          <p:nvCxnSpPr>
            <p:cNvPr id="57" name="Straight Arrow Connector 56">
              <a:extLst>
                <a:ext uri="{FF2B5EF4-FFF2-40B4-BE49-F238E27FC236}">
                  <a16:creationId xmlns:a16="http://schemas.microsoft.com/office/drawing/2014/main" id="{F2B40705-3B56-4F83-9A9B-CC5D4AB73F74}"/>
                </a:ext>
              </a:extLst>
            </p:cNvPr>
            <p:cNvCxnSpPr>
              <a:cxnSpLocks/>
            </p:cNvCxnSpPr>
            <p:nvPr/>
          </p:nvCxnSpPr>
          <p:spPr>
            <a:xfrm flipH="1">
              <a:off x="3503181" y="5346453"/>
              <a:ext cx="5182320"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FE3A3D7-EA40-4D9C-9A41-34EE02B7C8B8}"/>
                </a:ext>
              </a:extLst>
            </p:cNvPr>
            <p:cNvSpPr txBox="1"/>
            <p:nvPr/>
          </p:nvSpPr>
          <p:spPr>
            <a:xfrm>
              <a:off x="4740582" y="5238731"/>
              <a:ext cx="2698624"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Returns a token and </a:t>
              </a:r>
              <a:r>
                <a:rPr lang="en-IN" sz="1400" dirty="0" err="1">
                  <a:gradFill>
                    <a:gsLst>
                      <a:gs pos="2917">
                        <a:schemeClr val="tx1"/>
                      </a:gs>
                      <a:gs pos="30000">
                        <a:schemeClr val="tx1"/>
                      </a:gs>
                    </a:gsLst>
                    <a:lin ang="5400000" scaled="0"/>
                  </a:gradFill>
                </a:rPr>
                <a:t>refresh_token</a:t>
              </a:r>
              <a:endParaRPr lang="en-IN" sz="1400" dirty="0">
                <a:gradFill>
                  <a:gsLst>
                    <a:gs pos="2917">
                      <a:schemeClr val="tx1"/>
                    </a:gs>
                    <a:gs pos="30000">
                      <a:schemeClr val="tx1"/>
                    </a:gs>
                  </a:gsLst>
                  <a:lin ang="5400000" scaled="0"/>
                </a:gradFill>
              </a:endParaRPr>
            </a:p>
          </p:txBody>
        </p:sp>
        <p:cxnSp>
          <p:nvCxnSpPr>
            <p:cNvPr id="58" name="Straight Arrow Connector 57">
              <a:extLst>
                <a:ext uri="{FF2B5EF4-FFF2-40B4-BE49-F238E27FC236}">
                  <a16:creationId xmlns:a16="http://schemas.microsoft.com/office/drawing/2014/main" id="{EC0098B1-D4FE-4BC1-9DE7-A472A41A5400}"/>
                </a:ext>
              </a:extLst>
            </p:cNvPr>
            <p:cNvCxnSpPr>
              <a:cxnSpLocks/>
            </p:cNvCxnSpPr>
            <p:nvPr/>
          </p:nvCxnSpPr>
          <p:spPr>
            <a:xfrm flipV="1">
              <a:off x="3506527" y="5725157"/>
              <a:ext cx="7322606" cy="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BFB4240-1ACD-4919-B009-E4323060CB39}"/>
                </a:ext>
              </a:extLst>
            </p:cNvPr>
            <p:cNvSpPr txBox="1"/>
            <p:nvPr/>
          </p:nvSpPr>
          <p:spPr>
            <a:xfrm>
              <a:off x="5235250" y="5617435"/>
              <a:ext cx="3865161" cy="215444"/>
            </a:xfrm>
            <a:prstGeom prst="rect">
              <a:avLst/>
            </a:prstGeom>
            <a:solidFill>
              <a:schemeClr val="bg1"/>
            </a:solidFill>
          </p:spPr>
          <p:txBody>
            <a:bodyPr wrap="square" lIns="0" tIns="0" rIns="0" bIns="0" rtlCol="0">
              <a:spAutoFit/>
            </a:bodyPr>
            <a:lstStyle/>
            <a:p>
              <a:pPr algn="l"/>
              <a:r>
                <a:rPr lang="en-IN" sz="1400" dirty="0">
                  <a:gradFill>
                    <a:gsLst>
                      <a:gs pos="2917">
                        <a:schemeClr val="tx1"/>
                      </a:gs>
                      <a:gs pos="30000">
                        <a:schemeClr val="tx1"/>
                      </a:gs>
                    </a:gsLst>
                    <a:lin ang="5400000" scaled="0"/>
                  </a:gradFill>
                </a:rPr>
                <a:t>Calls Web API with token in authorization header</a:t>
              </a:r>
            </a:p>
          </p:txBody>
        </p:sp>
        <p:cxnSp>
          <p:nvCxnSpPr>
            <p:cNvPr id="61" name="Straight Arrow Connector 60">
              <a:extLst>
                <a:ext uri="{FF2B5EF4-FFF2-40B4-BE49-F238E27FC236}">
                  <a16:creationId xmlns:a16="http://schemas.microsoft.com/office/drawing/2014/main" id="{D2BCB6F1-3383-4B5E-9739-1F4F51790539}"/>
                </a:ext>
              </a:extLst>
            </p:cNvPr>
            <p:cNvCxnSpPr>
              <a:cxnSpLocks/>
            </p:cNvCxnSpPr>
            <p:nvPr/>
          </p:nvCxnSpPr>
          <p:spPr>
            <a:xfrm flipH="1" flipV="1">
              <a:off x="3506527" y="6329160"/>
              <a:ext cx="7361550" cy="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8D80A65-34E2-4D86-9E65-B1C000975CF6}"/>
                </a:ext>
              </a:extLst>
            </p:cNvPr>
            <p:cNvSpPr txBox="1"/>
            <p:nvPr/>
          </p:nvSpPr>
          <p:spPr>
            <a:xfrm>
              <a:off x="5689103" y="6221438"/>
              <a:ext cx="3038652"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Returns secure data to web server app</a:t>
              </a:r>
            </a:p>
          </p:txBody>
        </p:sp>
        <p:sp>
          <p:nvSpPr>
            <p:cNvPr id="22" name="TextBox 21">
              <a:extLst>
                <a:ext uri="{FF2B5EF4-FFF2-40B4-BE49-F238E27FC236}">
                  <a16:creationId xmlns:a16="http://schemas.microsoft.com/office/drawing/2014/main" id="{4191A401-DDBF-4FC4-89BE-88235D02BA2B}"/>
                </a:ext>
              </a:extLst>
            </p:cNvPr>
            <p:cNvSpPr txBox="1"/>
            <p:nvPr/>
          </p:nvSpPr>
          <p:spPr>
            <a:xfrm>
              <a:off x="10041130" y="5890818"/>
              <a:ext cx="1348318"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validates token</a:t>
              </a:r>
            </a:p>
          </p:txBody>
        </p:sp>
        <p:grpSp>
          <p:nvGrpSpPr>
            <p:cNvPr id="63" name="Group 62">
              <a:extLst>
                <a:ext uri="{FF2B5EF4-FFF2-40B4-BE49-F238E27FC236}">
                  <a16:creationId xmlns:a16="http://schemas.microsoft.com/office/drawing/2014/main" id="{6391FE43-D426-4D99-8BA7-4EB1D7E1F21F}"/>
                </a:ext>
              </a:extLst>
            </p:cNvPr>
            <p:cNvGrpSpPr/>
            <p:nvPr/>
          </p:nvGrpSpPr>
          <p:grpSpPr>
            <a:xfrm>
              <a:off x="10928236" y="5803497"/>
              <a:ext cx="689939" cy="429317"/>
              <a:chOff x="5065543" y="3540422"/>
              <a:chExt cx="689939" cy="429317"/>
            </a:xfrm>
          </p:grpSpPr>
          <p:cxnSp>
            <p:nvCxnSpPr>
              <p:cNvPr id="64" name="Connector: Elbow 63">
                <a:extLst>
                  <a:ext uri="{FF2B5EF4-FFF2-40B4-BE49-F238E27FC236}">
                    <a16:creationId xmlns:a16="http://schemas.microsoft.com/office/drawing/2014/main" id="{94F4A419-EFD7-4D46-80CA-E61ED9C2A72E}"/>
                  </a:ext>
                </a:extLst>
              </p:cNvPr>
              <p:cNvCxnSpPr>
                <a:cxnSpLocks/>
              </p:cNvCxnSpPr>
              <p:nvPr/>
            </p:nvCxnSpPr>
            <p:spPr>
              <a:xfrm rot="10800000" flipV="1">
                <a:off x="5080301" y="3540422"/>
                <a:ext cx="675181" cy="429317"/>
              </a:xfrm>
              <a:prstGeom prst="bentConnector3">
                <a:avLst>
                  <a:gd name="adj1" fmla="val 2035"/>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E06222D-B7BE-4574-9DF8-24E8487FD68A}"/>
                  </a:ext>
                </a:extLst>
              </p:cNvPr>
              <p:cNvCxnSpPr>
                <a:cxnSpLocks/>
              </p:cNvCxnSpPr>
              <p:nvPr/>
            </p:nvCxnSpPr>
            <p:spPr>
              <a:xfrm flipH="1" flipV="1">
                <a:off x="5065543" y="3540423"/>
                <a:ext cx="689938" cy="2877"/>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35433DFA-010E-4F1A-9B50-86E1219955AF}"/>
                </a:ext>
              </a:extLst>
            </p:cNvPr>
            <p:cNvGrpSpPr/>
            <p:nvPr/>
          </p:nvGrpSpPr>
          <p:grpSpPr>
            <a:xfrm>
              <a:off x="2354042" y="1696975"/>
              <a:ext cx="7712517" cy="448495"/>
              <a:chOff x="3905657" y="-670341"/>
              <a:chExt cx="7712517" cy="448495"/>
            </a:xfrm>
          </p:grpSpPr>
          <p:sp>
            <p:nvSpPr>
              <p:cNvPr id="66" name="Rectangle 65">
                <a:extLst>
                  <a:ext uri="{FF2B5EF4-FFF2-40B4-BE49-F238E27FC236}">
                    <a16:creationId xmlns:a16="http://schemas.microsoft.com/office/drawing/2014/main" id="{42B16712-FF0A-4767-963A-5A0F1136CA5A}"/>
                  </a:ext>
                </a:extLst>
              </p:cNvPr>
              <p:cNvSpPr/>
              <p:nvPr/>
            </p:nvSpPr>
            <p:spPr bwMode="auto">
              <a:xfrm>
                <a:off x="3905657" y="-670341"/>
                <a:ext cx="7712517" cy="448495"/>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F6FE2465-2786-4107-B6CA-014EFCCB37C0}"/>
                  </a:ext>
                </a:extLst>
              </p:cNvPr>
              <p:cNvSpPr txBox="1"/>
              <p:nvPr/>
            </p:nvSpPr>
            <p:spPr>
              <a:xfrm>
                <a:off x="4019525" y="-553816"/>
                <a:ext cx="3715262" cy="215444"/>
              </a:xfrm>
              <a:prstGeom prst="rect">
                <a:avLst/>
              </a:prstGeom>
              <a:noFill/>
            </p:spPr>
            <p:txBody>
              <a:bodyPr wrap="square" lIns="0" tIns="0" rIns="0" bIns="0" rtlCol="0">
                <a:spAutoFit/>
              </a:bodyPr>
              <a:lstStyle/>
              <a:p>
                <a:pPr algn="l"/>
                <a:r>
                  <a:rPr lang="en-IN" sz="1400" dirty="0">
                    <a:hlinkClick r:id="rId3"/>
                  </a:rPr>
                  <a:t>https://login.microsoftonline.com/</a:t>
                </a:r>
                <a:r>
                  <a:rPr lang="en-IN" sz="1400" dirty="0"/>
                  <a:t> {tenanted}</a:t>
                </a:r>
              </a:p>
            </p:txBody>
          </p:sp>
          <p:sp>
            <p:nvSpPr>
              <p:cNvPr id="3" name="Rectangle 2">
                <a:extLst>
                  <a:ext uri="{FF2B5EF4-FFF2-40B4-BE49-F238E27FC236}">
                    <a16:creationId xmlns:a16="http://schemas.microsoft.com/office/drawing/2014/main" id="{892FFE9F-B46E-4465-AD54-28FFB4425021}"/>
                  </a:ext>
                </a:extLst>
              </p:cNvPr>
              <p:cNvSpPr/>
              <p:nvPr/>
            </p:nvSpPr>
            <p:spPr>
              <a:xfrm>
                <a:off x="7969466" y="-599982"/>
                <a:ext cx="3596753" cy="307777"/>
              </a:xfrm>
              <a:prstGeom prst="rect">
                <a:avLst/>
              </a:prstGeom>
            </p:spPr>
            <p:txBody>
              <a:bodyPr wrap="square">
                <a:spAutoFit/>
              </a:bodyPr>
              <a:lstStyle/>
              <a:p>
                <a:r>
                  <a:rPr lang="en-IN" sz="1400" dirty="0">
                    <a:gradFill>
                      <a:gsLst>
                        <a:gs pos="2917">
                          <a:schemeClr val="tx1"/>
                        </a:gs>
                        <a:gs pos="30000">
                          <a:schemeClr val="tx1"/>
                        </a:gs>
                      </a:gsLst>
                      <a:lin ang="5400000" scaled="0"/>
                    </a:gradFill>
                    <a:hlinkClick r:id="rId4"/>
                  </a:rPr>
                  <a:t>https://login/microsoftonline.com/</a:t>
                </a:r>
                <a:r>
                  <a:rPr lang="en-IN" sz="1400" dirty="0">
                    <a:gradFill>
                      <a:gsLst>
                        <a:gs pos="2917">
                          <a:schemeClr val="tx1"/>
                        </a:gs>
                        <a:gs pos="30000">
                          <a:schemeClr val="tx1"/>
                        </a:gs>
                      </a:gsLst>
                      <a:lin ang="5400000" scaled="0"/>
                    </a:gradFill>
                  </a:rPr>
                  <a:t>common</a:t>
                </a:r>
              </a:p>
            </p:txBody>
          </p:sp>
          <p:sp>
            <p:nvSpPr>
              <p:cNvPr id="41" name="Rectangle 40">
                <a:extLst>
                  <a:ext uri="{FF2B5EF4-FFF2-40B4-BE49-F238E27FC236}">
                    <a16:creationId xmlns:a16="http://schemas.microsoft.com/office/drawing/2014/main" id="{94C30AE7-6043-4334-BDF6-32C9BD11AACB}"/>
                  </a:ext>
                </a:extLst>
              </p:cNvPr>
              <p:cNvSpPr/>
              <p:nvPr/>
            </p:nvSpPr>
            <p:spPr>
              <a:xfrm>
                <a:off x="7614695" y="-615371"/>
                <a:ext cx="466963" cy="338554"/>
              </a:xfrm>
              <a:prstGeom prst="rect">
                <a:avLst/>
              </a:prstGeom>
            </p:spPr>
            <p:txBody>
              <a:bodyPr wrap="square">
                <a:spAutoFit/>
              </a:bodyPr>
              <a:lstStyle/>
              <a:p>
                <a:r>
                  <a:rPr lang="en-IN" sz="1600" dirty="0">
                    <a:gradFill>
                      <a:gsLst>
                        <a:gs pos="2917">
                          <a:schemeClr val="tx1"/>
                        </a:gs>
                        <a:gs pos="30000">
                          <a:schemeClr val="tx1"/>
                        </a:gs>
                      </a:gsLst>
                      <a:lin ang="5400000" scaled="0"/>
                    </a:gradFill>
                  </a:rPr>
                  <a:t>or</a:t>
                </a:r>
              </a:p>
            </p:txBody>
          </p:sp>
        </p:grpSp>
        <p:sp>
          <p:nvSpPr>
            <p:cNvPr id="9" name="TextBox 8">
              <a:extLst>
                <a:ext uri="{FF2B5EF4-FFF2-40B4-BE49-F238E27FC236}">
                  <a16:creationId xmlns:a16="http://schemas.microsoft.com/office/drawing/2014/main" id="{D9F049F7-37C6-4B6D-BAF6-AE12F9B04C12}"/>
                </a:ext>
              </a:extLst>
            </p:cNvPr>
            <p:cNvSpPr txBox="1"/>
            <p:nvPr/>
          </p:nvSpPr>
          <p:spPr>
            <a:xfrm>
              <a:off x="596172" y="2332237"/>
              <a:ext cx="1237254" cy="506256"/>
            </a:xfrm>
            <a:prstGeom prst="rect">
              <a:avLst/>
            </a:prstGeom>
            <a:solidFill>
              <a:srgbClr val="01BCF3"/>
            </a:solidFill>
          </p:spPr>
          <p:txBody>
            <a:bodyPr wrap="none" lIns="288000" tIns="144000" rIns="288000" bIns="144000" rtlCol="0">
              <a:spAutoFit/>
            </a:bodyPr>
            <a:lstStyle/>
            <a:p>
              <a:pPr algn="l"/>
              <a:r>
                <a:rPr lang="en-IN" sz="1400" dirty="0">
                  <a:latin typeface="+mj-lt"/>
                </a:rPr>
                <a:t>Browser</a:t>
              </a:r>
            </a:p>
          </p:txBody>
        </p:sp>
        <p:sp>
          <p:nvSpPr>
            <p:cNvPr id="10" name="TextBox 9">
              <a:extLst>
                <a:ext uri="{FF2B5EF4-FFF2-40B4-BE49-F238E27FC236}">
                  <a16:creationId xmlns:a16="http://schemas.microsoft.com/office/drawing/2014/main" id="{99B7C02F-93D9-4424-B6FE-0F906014CF29}"/>
                </a:ext>
              </a:extLst>
            </p:cNvPr>
            <p:cNvSpPr txBox="1"/>
            <p:nvPr/>
          </p:nvSpPr>
          <p:spPr>
            <a:xfrm>
              <a:off x="2713672" y="2332237"/>
              <a:ext cx="1501364" cy="506256"/>
            </a:xfrm>
            <a:prstGeom prst="rect">
              <a:avLst/>
            </a:prstGeom>
            <a:solidFill>
              <a:srgbClr val="01BCF3"/>
            </a:solidFill>
          </p:spPr>
          <p:txBody>
            <a:bodyPr wrap="none" lIns="288000" tIns="144000" rIns="288000" bIns="144000" rtlCol="0">
              <a:spAutoFit/>
            </a:bodyPr>
            <a:lstStyle/>
            <a:p>
              <a:pPr algn="l"/>
              <a:r>
                <a:rPr lang="en-IN" sz="1400" dirty="0">
                  <a:latin typeface="+mj-lt"/>
                </a:rPr>
                <a:t>Web server</a:t>
              </a:r>
            </a:p>
          </p:txBody>
        </p:sp>
        <p:sp>
          <p:nvSpPr>
            <p:cNvPr id="11" name="TextBox 10">
              <a:extLst>
                <a:ext uri="{FF2B5EF4-FFF2-40B4-BE49-F238E27FC236}">
                  <a16:creationId xmlns:a16="http://schemas.microsoft.com/office/drawing/2014/main" id="{2C6F9A0A-81B6-41ED-AF20-F195D8A94FC6}"/>
                </a:ext>
              </a:extLst>
            </p:cNvPr>
            <p:cNvSpPr txBox="1"/>
            <p:nvPr/>
          </p:nvSpPr>
          <p:spPr>
            <a:xfrm>
              <a:off x="6300354" y="2332237"/>
              <a:ext cx="1346258" cy="503590"/>
            </a:xfrm>
            <a:prstGeom prst="rect">
              <a:avLst/>
            </a:prstGeom>
            <a:solidFill>
              <a:srgbClr val="01BCF3"/>
            </a:solidFill>
          </p:spPr>
          <p:txBody>
            <a:bodyPr wrap="none" lIns="288000" tIns="36000" rIns="288000" bIns="36000" rtlCol="0">
              <a:spAutoFit/>
            </a:bodyPr>
            <a:lstStyle/>
            <a:p>
              <a:pPr algn="l"/>
              <a:r>
                <a:rPr lang="en-IN" sz="1400" dirty="0">
                  <a:latin typeface="+mj-lt"/>
                </a:rPr>
                <a:t>/oauth2/</a:t>
              </a:r>
            </a:p>
            <a:p>
              <a:pPr algn="l"/>
              <a:r>
                <a:rPr lang="en-IN" sz="1400" dirty="0">
                  <a:latin typeface="+mj-lt"/>
                </a:rPr>
                <a:t>authorize</a:t>
              </a:r>
            </a:p>
          </p:txBody>
        </p:sp>
        <p:sp>
          <p:nvSpPr>
            <p:cNvPr id="12" name="TextBox 11">
              <a:extLst>
                <a:ext uri="{FF2B5EF4-FFF2-40B4-BE49-F238E27FC236}">
                  <a16:creationId xmlns:a16="http://schemas.microsoft.com/office/drawing/2014/main" id="{C3DE5743-BD23-4337-ABD4-1F6E98E7EB41}"/>
                </a:ext>
              </a:extLst>
            </p:cNvPr>
            <p:cNvSpPr txBox="1"/>
            <p:nvPr/>
          </p:nvSpPr>
          <p:spPr>
            <a:xfrm>
              <a:off x="8045001" y="2332237"/>
              <a:ext cx="1299257" cy="503590"/>
            </a:xfrm>
            <a:prstGeom prst="rect">
              <a:avLst/>
            </a:prstGeom>
            <a:solidFill>
              <a:srgbClr val="01BCF3"/>
            </a:solidFill>
          </p:spPr>
          <p:txBody>
            <a:bodyPr wrap="none" lIns="288000" tIns="36000" rIns="288000" bIns="36000" rtlCol="0">
              <a:spAutoFit/>
            </a:bodyPr>
            <a:lstStyle/>
            <a:p>
              <a:pPr algn="l"/>
              <a:r>
                <a:rPr lang="en-IN" sz="1400" dirty="0">
                  <a:latin typeface="+mj-lt"/>
                </a:rPr>
                <a:t>/oauth2/</a:t>
              </a:r>
            </a:p>
            <a:p>
              <a:pPr algn="l"/>
              <a:r>
                <a:rPr lang="en-IN" sz="1400" dirty="0">
                  <a:latin typeface="+mj-lt"/>
                </a:rPr>
                <a:t>token</a:t>
              </a:r>
            </a:p>
          </p:txBody>
        </p:sp>
        <p:sp>
          <p:nvSpPr>
            <p:cNvPr id="13" name="TextBox 12">
              <a:extLst>
                <a:ext uri="{FF2B5EF4-FFF2-40B4-BE49-F238E27FC236}">
                  <a16:creationId xmlns:a16="http://schemas.microsoft.com/office/drawing/2014/main" id="{578DCD4D-2691-4AB1-8FDD-D694963BF38F}"/>
                </a:ext>
              </a:extLst>
            </p:cNvPr>
            <p:cNvSpPr txBox="1"/>
            <p:nvPr/>
          </p:nvSpPr>
          <p:spPr>
            <a:xfrm>
              <a:off x="10263216" y="2332237"/>
              <a:ext cx="1280791" cy="506256"/>
            </a:xfrm>
            <a:prstGeom prst="rect">
              <a:avLst/>
            </a:prstGeom>
            <a:solidFill>
              <a:srgbClr val="01BCF3"/>
            </a:solidFill>
          </p:spPr>
          <p:txBody>
            <a:bodyPr wrap="none" lIns="288000" tIns="144000" rIns="288000" bIns="144000" rtlCol="0">
              <a:spAutoFit/>
            </a:bodyPr>
            <a:lstStyle/>
            <a:p>
              <a:pPr algn="l"/>
              <a:r>
                <a:rPr lang="en-IN" sz="1400" dirty="0">
                  <a:latin typeface="+mj-lt"/>
                </a:rPr>
                <a:t>Web API</a:t>
              </a:r>
            </a:p>
          </p:txBody>
        </p:sp>
      </p:grpSp>
    </p:spTree>
    <p:extLst>
      <p:ext uri="{BB962C8B-B14F-4D97-AF65-F5344CB8AC3E}">
        <p14:creationId xmlns:p14="http://schemas.microsoft.com/office/powerpoint/2010/main" val="14157926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92DF-2051-402C-9326-236D8A4617C5}"/>
              </a:ext>
            </a:extLst>
          </p:cNvPr>
          <p:cNvSpPr>
            <a:spLocks noGrp="1"/>
          </p:cNvSpPr>
          <p:nvPr>
            <p:ph type="title"/>
          </p:nvPr>
        </p:nvSpPr>
        <p:spPr>
          <a:xfrm>
            <a:off x="588263" y="457200"/>
            <a:ext cx="11018520" cy="1107996"/>
          </a:xfrm>
        </p:spPr>
        <p:txBody>
          <a:bodyPr/>
          <a:lstStyle/>
          <a:p>
            <a:r>
              <a:rPr lang="en-US" dirty="0"/>
              <a:t>Understanding the OAuth 2.0 implicit grant flow in Azure AD</a:t>
            </a:r>
          </a:p>
        </p:txBody>
      </p:sp>
      <p:sp>
        <p:nvSpPr>
          <p:cNvPr id="3" name="Text Placeholder 2">
            <a:extLst>
              <a:ext uri="{FF2B5EF4-FFF2-40B4-BE49-F238E27FC236}">
                <a16:creationId xmlns:a16="http://schemas.microsoft.com/office/drawing/2014/main" id="{842D4BEF-3207-42E1-A211-A3D8FEEA6A97}"/>
              </a:ext>
            </a:extLst>
          </p:cNvPr>
          <p:cNvSpPr>
            <a:spLocks noGrp="1"/>
          </p:cNvSpPr>
          <p:nvPr>
            <p:ph type="body" sz="quarter" idx="10"/>
          </p:nvPr>
        </p:nvSpPr>
        <p:spPr>
          <a:xfrm>
            <a:off x="588263" y="1613684"/>
            <a:ext cx="11150601" cy="4655121"/>
          </a:xfrm>
        </p:spPr>
        <p:txBody>
          <a:bodyPr/>
          <a:lstStyle/>
          <a:p>
            <a:pPr>
              <a:spcBef>
                <a:spcPts val="300"/>
              </a:spcBef>
            </a:pPr>
            <a:r>
              <a:rPr lang="en-US" dirty="0">
                <a:latin typeface="Segoe UI" panose="020B0502040204020203" pitchFamily="34" charset="0"/>
                <a:cs typeface="Segoe UI" panose="020B0502040204020203" pitchFamily="34" charset="0"/>
              </a:rPr>
              <a:t>The OAuth 2.0 authorization code grant relies on two separate endpoints:</a:t>
            </a:r>
          </a:p>
          <a:p>
            <a:pPr lvl="1">
              <a:spcBef>
                <a:spcPts val="300"/>
              </a:spcBef>
            </a:pPr>
            <a:r>
              <a:rPr lang="en-US" dirty="0">
                <a:latin typeface="Segoe UI" panose="020B0502040204020203" pitchFamily="34" charset="0"/>
                <a:cs typeface="Segoe UI" panose="020B0502040204020203" pitchFamily="34" charset="0"/>
              </a:rPr>
              <a:t>The authorization endpoint: used during the user interaction phase</a:t>
            </a:r>
          </a:p>
          <a:p>
            <a:pPr lvl="1">
              <a:spcBef>
                <a:spcPts val="300"/>
              </a:spcBef>
            </a:pPr>
            <a:r>
              <a:rPr lang="en-US" dirty="0">
                <a:latin typeface="Segoe UI" panose="020B0502040204020203" pitchFamily="34" charset="0"/>
                <a:cs typeface="Segoe UI" panose="020B0502040204020203" pitchFamily="34" charset="0"/>
              </a:rPr>
              <a:t>The token endpoint: used by a client to exchange the authorization code for an access token and, optionally, refresh tokens</a:t>
            </a:r>
          </a:p>
          <a:p>
            <a:pPr>
              <a:spcBef>
                <a:spcPts val="300"/>
              </a:spcBef>
            </a:pPr>
            <a:r>
              <a:rPr lang="en-US" dirty="0">
                <a:latin typeface="Segoe UI" panose="020B0502040204020203" pitchFamily="34" charset="0"/>
                <a:cs typeface="Segoe UI" panose="020B0502040204020203" pitchFamily="34" charset="0"/>
              </a:rPr>
              <a:t>The OAuth 2.0 implicit grant is a variant of an authorization grant:</a:t>
            </a:r>
          </a:p>
          <a:p>
            <a:pPr lvl="1">
              <a:spcBef>
                <a:spcPts val="300"/>
              </a:spcBef>
            </a:pPr>
            <a:r>
              <a:rPr lang="en-US" dirty="0">
                <a:latin typeface="Segoe UI" panose="020B0502040204020203" pitchFamily="34" charset="0"/>
                <a:cs typeface="Segoe UI" panose="020B0502040204020203" pitchFamily="34" charset="0"/>
              </a:rPr>
              <a:t>It allows the client to obtain an access token (and </a:t>
            </a:r>
            <a:r>
              <a:rPr lang="en-US" dirty="0" err="1">
                <a:latin typeface="Segoe UI" panose="020B0502040204020203" pitchFamily="34" charset="0"/>
                <a:cs typeface="Segoe UI" panose="020B0502040204020203" pitchFamily="34" charset="0"/>
              </a:rPr>
              <a:t>id_token</a:t>
            </a:r>
            <a:r>
              <a:rPr lang="en-US" dirty="0">
                <a:latin typeface="Segoe UI" panose="020B0502040204020203" pitchFamily="34" charset="0"/>
                <a:cs typeface="Segoe UI" panose="020B0502040204020203" pitchFamily="34" charset="0"/>
              </a:rPr>
              <a:t>, when using OpenID Connect) directly from the authorization endpoint, without relying on the token endpoint</a:t>
            </a:r>
          </a:p>
          <a:p>
            <a:pPr lvl="1">
              <a:spcBef>
                <a:spcPts val="300"/>
              </a:spcBef>
            </a:pPr>
            <a:r>
              <a:rPr lang="en-US" dirty="0">
                <a:latin typeface="Segoe UI" panose="020B0502040204020203" pitchFamily="34" charset="0"/>
                <a:cs typeface="Segoe UI" panose="020B0502040204020203" pitchFamily="34" charset="0"/>
              </a:rPr>
              <a:t>It never returns refresh tokens to the client</a:t>
            </a:r>
          </a:p>
          <a:p>
            <a:pPr lvl="1">
              <a:spcBef>
                <a:spcPts val="300"/>
              </a:spcBef>
            </a:pPr>
            <a:r>
              <a:rPr lang="en-US" dirty="0">
                <a:latin typeface="Segoe UI" panose="020B0502040204020203" pitchFamily="34" charset="0"/>
                <a:cs typeface="Segoe UI" panose="020B0502040204020203" pitchFamily="34" charset="0"/>
              </a:rPr>
              <a:t>It is intended for JavaScript applications running in a browser (such as SPAs)</a:t>
            </a:r>
          </a:p>
          <a:p>
            <a:pPr lvl="1">
              <a:spcBef>
                <a:spcPts val="300"/>
              </a:spcBef>
            </a:pPr>
            <a:r>
              <a:rPr lang="en-US" dirty="0">
                <a:latin typeface="Segoe UI" panose="020B0502040204020203" pitchFamily="34" charset="0"/>
                <a:cs typeface="Segoe UI" panose="020B0502040204020203" pitchFamily="34" charset="0"/>
              </a:rPr>
              <a:t>It should not be used for:</a:t>
            </a:r>
          </a:p>
          <a:p>
            <a:pPr lvl="2">
              <a:spcBef>
                <a:spcPts val="300"/>
              </a:spcBef>
            </a:pPr>
            <a:r>
              <a:rPr lang="en-US" sz="1800" dirty="0">
                <a:latin typeface="Segoe UI" panose="020B0502040204020203" pitchFamily="34" charset="0"/>
                <a:cs typeface="Segoe UI" panose="020B0502040204020203" pitchFamily="34" charset="0"/>
              </a:rPr>
              <a:t>Native clients</a:t>
            </a:r>
          </a:p>
          <a:p>
            <a:pPr lvl="2">
              <a:spcBef>
                <a:spcPts val="300"/>
              </a:spcBef>
            </a:pPr>
            <a:r>
              <a:rPr lang="en-US" sz="1800" dirty="0">
                <a:latin typeface="Segoe UI" panose="020B0502040204020203" pitchFamily="34" charset="0"/>
                <a:cs typeface="Segoe UI" panose="020B0502040204020203" pitchFamily="34" charset="0"/>
              </a:rPr>
              <a:t>Web applications that include a back end and consume an API from the back-end code</a:t>
            </a:r>
          </a:p>
        </p:txBody>
      </p:sp>
    </p:spTree>
    <p:extLst>
      <p:ext uri="{BB962C8B-B14F-4D97-AF65-F5344CB8AC3E}">
        <p14:creationId xmlns:p14="http://schemas.microsoft.com/office/powerpoint/2010/main" val="241146315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92DF-2051-402C-9326-236D8A4617C5}"/>
              </a:ext>
            </a:extLst>
          </p:cNvPr>
          <p:cNvSpPr>
            <a:spLocks noGrp="1"/>
          </p:cNvSpPr>
          <p:nvPr>
            <p:ph type="title"/>
          </p:nvPr>
        </p:nvSpPr>
        <p:spPr>
          <a:xfrm>
            <a:off x="588263" y="457200"/>
            <a:ext cx="11018520" cy="1107996"/>
          </a:xfrm>
        </p:spPr>
        <p:txBody>
          <a:bodyPr/>
          <a:lstStyle/>
          <a:p>
            <a:r>
              <a:rPr lang="en-US" dirty="0"/>
              <a:t>Authorize access to Azure AD web applications by using the OAuth 2.0 code grant flow</a:t>
            </a:r>
          </a:p>
        </p:txBody>
      </p:sp>
      <p:sp>
        <p:nvSpPr>
          <p:cNvPr id="3" name="Text Placeholder 2">
            <a:extLst>
              <a:ext uri="{FF2B5EF4-FFF2-40B4-BE49-F238E27FC236}">
                <a16:creationId xmlns:a16="http://schemas.microsoft.com/office/drawing/2014/main" id="{842D4BEF-3207-42E1-A211-A3D8FEEA6A97}"/>
              </a:ext>
            </a:extLst>
          </p:cNvPr>
          <p:cNvSpPr>
            <a:spLocks noGrp="1"/>
          </p:cNvSpPr>
          <p:nvPr>
            <p:ph type="body" sz="quarter" idx="10"/>
          </p:nvPr>
        </p:nvSpPr>
        <p:spPr>
          <a:xfrm>
            <a:off x="588264" y="2019300"/>
            <a:ext cx="11018520" cy="2499146"/>
          </a:xfrm>
        </p:spPr>
        <p:txBody>
          <a:bodyPr/>
          <a:lstStyle/>
          <a:p>
            <a:pPr marL="0" indent="0">
              <a:buNone/>
            </a:pPr>
            <a:r>
              <a:rPr lang="en-US" dirty="0">
                <a:latin typeface="Segoe UI" panose="020B0502040204020203" pitchFamily="34" charset="0"/>
                <a:cs typeface="Segoe UI" panose="020B0502040204020203" pitchFamily="34" charset="0"/>
              </a:rPr>
              <a:t>1. Register your application with your Azure AD tenant</a:t>
            </a:r>
          </a:p>
          <a:p>
            <a:pPr marL="0" indent="0">
              <a:buNone/>
            </a:pPr>
            <a:r>
              <a:rPr lang="en-US" dirty="0">
                <a:latin typeface="Segoe UI" panose="020B0502040204020203" pitchFamily="34" charset="0"/>
                <a:cs typeface="Segoe UI" panose="020B0502040204020203" pitchFamily="34" charset="0"/>
              </a:rPr>
              <a:t>2. Request an authorization code</a:t>
            </a:r>
          </a:p>
          <a:p>
            <a:pPr marL="0" indent="0">
              <a:buNone/>
            </a:pPr>
            <a:r>
              <a:rPr lang="en-US" dirty="0">
                <a:latin typeface="Segoe UI" panose="020B0502040204020203" pitchFamily="34" charset="0"/>
                <a:cs typeface="Segoe UI" panose="020B0502040204020203" pitchFamily="34" charset="0"/>
              </a:rPr>
              <a:t>3. Use the authorization code to request an access token</a:t>
            </a:r>
          </a:p>
          <a:p>
            <a:pPr marL="0" indent="0">
              <a:buNone/>
            </a:pPr>
            <a:r>
              <a:rPr lang="en-US" dirty="0">
                <a:latin typeface="Segoe UI" panose="020B0502040204020203" pitchFamily="34" charset="0"/>
                <a:cs typeface="Segoe UI" panose="020B0502040204020203" pitchFamily="34" charset="0"/>
              </a:rPr>
              <a:t>4. Use the access token to access the resource</a:t>
            </a:r>
          </a:p>
          <a:p>
            <a:pPr marL="0" indent="0">
              <a:buNone/>
            </a:pPr>
            <a:r>
              <a:rPr lang="en-US" dirty="0">
                <a:latin typeface="Segoe UI" panose="020B0502040204020203" pitchFamily="34" charset="0"/>
                <a:cs typeface="Segoe UI" panose="020B0502040204020203" pitchFamily="34" charset="0"/>
              </a:rPr>
              <a:t>5. Refresh the access token</a:t>
            </a:r>
          </a:p>
        </p:txBody>
      </p:sp>
    </p:spTree>
    <p:extLst>
      <p:ext uri="{BB962C8B-B14F-4D97-AF65-F5344CB8AC3E}">
        <p14:creationId xmlns:p14="http://schemas.microsoft.com/office/powerpoint/2010/main" val="181697454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92DF-2051-402C-9326-236D8A4617C5}"/>
              </a:ext>
            </a:extLst>
          </p:cNvPr>
          <p:cNvSpPr>
            <a:spLocks noGrp="1"/>
          </p:cNvSpPr>
          <p:nvPr>
            <p:ph type="title"/>
          </p:nvPr>
        </p:nvSpPr>
        <p:spPr>
          <a:xfrm>
            <a:off x="588263" y="457200"/>
            <a:ext cx="11018520" cy="553998"/>
          </a:xfrm>
        </p:spPr>
        <p:txBody>
          <a:bodyPr/>
          <a:lstStyle/>
          <a:p>
            <a:r>
              <a:rPr lang="en-US" dirty="0"/>
              <a:t>Service-to-service calls using client credentials</a:t>
            </a:r>
          </a:p>
        </p:txBody>
      </p:sp>
      <p:sp>
        <p:nvSpPr>
          <p:cNvPr id="3" name="Rectangle 2">
            <a:extLst>
              <a:ext uri="{FF2B5EF4-FFF2-40B4-BE49-F238E27FC236}">
                <a16:creationId xmlns:a16="http://schemas.microsoft.com/office/drawing/2014/main" id="{E6776AB8-2E9A-40B3-95C4-74C8BEB176C3}"/>
              </a:ext>
            </a:extLst>
          </p:cNvPr>
          <p:cNvSpPr/>
          <p:nvPr/>
        </p:nvSpPr>
        <p:spPr>
          <a:xfrm>
            <a:off x="595403" y="4679858"/>
            <a:ext cx="11243758" cy="1477328"/>
          </a:xfrm>
          <a:prstGeom prst="rect">
            <a:avLst/>
          </a:prstGeom>
        </p:spPr>
        <p:txBody>
          <a:bodyPr wrap="square">
            <a:spAutoFit/>
          </a:bodyPr>
          <a:lstStyle/>
          <a:p>
            <a:r>
              <a:rPr lang="en-US" sz="1800" dirty="0">
                <a:latin typeface="Segoe UI" panose="020B0502040204020203" pitchFamily="34" charset="0"/>
                <a:cs typeface="Segoe UI" panose="020B0502040204020203" pitchFamily="34" charset="0"/>
              </a:rPr>
              <a:t>How the client credentials grant flow works in Azure AD:</a:t>
            </a:r>
          </a:p>
          <a:p>
            <a:pPr marL="228600" indent="-228600">
              <a:buAutoNum type="arabicPeriod"/>
            </a:pPr>
            <a:r>
              <a:rPr lang="en-US" sz="1800" dirty="0">
                <a:latin typeface="Segoe UI" panose="020B0502040204020203" pitchFamily="34" charset="0"/>
                <a:cs typeface="Segoe UI" panose="020B0502040204020203" pitchFamily="34" charset="0"/>
              </a:rPr>
              <a:t>The client application authenticates to the Azure AD token issuance endpoint and requests an access token</a:t>
            </a:r>
          </a:p>
          <a:p>
            <a:pPr marL="228600" indent="-228600">
              <a:buAutoNum type="arabicPeriod"/>
            </a:pPr>
            <a:r>
              <a:rPr lang="en-US" sz="1800" dirty="0">
                <a:latin typeface="Segoe UI" panose="020B0502040204020203" pitchFamily="34" charset="0"/>
                <a:cs typeface="Segoe UI" panose="020B0502040204020203" pitchFamily="34" charset="0"/>
              </a:rPr>
              <a:t>The Azure AD token issuance endpoint issues the access token</a:t>
            </a:r>
          </a:p>
          <a:p>
            <a:pPr marL="228600" indent="-228600">
              <a:buAutoNum type="arabicPeriod"/>
            </a:pPr>
            <a:r>
              <a:rPr lang="en-US" sz="1800" dirty="0">
                <a:latin typeface="Segoe UI" panose="020B0502040204020203" pitchFamily="34" charset="0"/>
                <a:cs typeface="Segoe UI" panose="020B0502040204020203" pitchFamily="34" charset="0"/>
              </a:rPr>
              <a:t>The access token is used to authenticate to the secured resource</a:t>
            </a:r>
          </a:p>
          <a:p>
            <a:pPr marL="228600" indent="-228600">
              <a:buAutoNum type="arabicPeriod"/>
            </a:pPr>
            <a:r>
              <a:rPr lang="en-US" sz="1800" dirty="0">
                <a:latin typeface="Segoe UI" panose="020B0502040204020203" pitchFamily="34" charset="0"/>
                <a:cs typeface="Segoe UI" panose="020B0502040204020203" pitchFamily="34" charset="0"/>
              </a:rPr>
              <a:t>Data from the secured resource is returned to the client application</a:t>
            </a:r>
          </a:p>
        </p:txBody>
      </p:sp>
      <p:grpSp>
        <p:nvGrpSpPr>
          <p:cNvPr id="4" name="Group 3" descr="The diagram depicts the client credentials grant flow in Azure AD.">
            <a:extLst>
              <a:ext uri="{FF2B5EF4-FFF2-40B4-BE49-F238E27FC236}">
                <a16:creationId xmlns:a16="http://schemas.microsoft.com/office/drawing/2014/main" id="{E2107782-AC3D-42DF-955E-4106BD85E610}"/>
              </a:ext>
            </a:extLst>
          </p:cNvPr>
          <p:cNvGrpSpPr/>
          <p:nvPr/>
        </p:nvGrpSpPr>
        <p:grpSpPr>
          <a:xfrm>
            <a:off x="781321" y="1435099"/>
            <a:ext cx="10629359" cy="3009897"/>
            <a:chOff x="781321" y="1435099"/>
            <a:chExt cx="10629359" cy="3009897"/>
          </a:xfrm>
        </p:grpSpPr>
        <p:sp>
          <p:nvSpPr>
            <p:cNvPr id="7" name="Rectangle 6">
              <a:extLst>
                <a:ext uri="{FF2B5EF4-FFF2-40B4-BE49-F238E27FC236}">
                  <a16:creationId xmlns:a16="http://schemas.microsoft.com/office/drawing/2014/main" id="{E2E1001D-DD22-4C47-A40F-4EBC49D654F5}"/>
                </a:ext>
              </a:extLst>
            </p:cNvPr>
            <p:cNvSpPr/>
            <p:nvPr/>
          </p:nvSpPr>
          <p:spPr bwMode="auto">
            <a:xfrm>
              <a:off x="9250680" y="1435099"/>
              <a:ext cx="2160000" cy="3009897"/>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800" dirty="0">
                  <a:solidFill>
                    <a:schemeClr val="tx1"/>
                  </a:solidFill>
                  <a:latin typeface="+mj-lt"/>
                </a:rPr>
                <a:t>Resource Web API</a:t>
              </a:r>
            </a:p>
          </p:txBody>
        </p:sp>
        <p:cxnSp>
          <p:nvCxnSpPr>
            <p:cNvPr id="9" name="Straight Arrow Connector 8">
              <a:extLst>
                <a:ext uri="{FF2B5EF4-FFF2-40B4-BE49-F238E27FC236}">
                  <a16:creationId xmlns:a16="http://schemas.microsoft.com/office/drawing/2014/main" id="{00298851-ECB0-499F-A984-CD31FE4FFAEC}"/>
                </a:ext>
              </a:extLst>
            </p:cNvPr>
            <p:cNvCxnSpPr>
              <a:cxnSpLocks/>
            </p:cNvCxnSpPr>
            <p:nvPr/>
          </p:nvCxnSpPr>
          <p:spPr>
            <a:xfrm>
              <a:off x="2962275" y="2366010"/>
              <a:ext cx="3369307"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1D93AE1-03A5-440F-9E13-7FFAE13251EA}"/>
                </a:ext>
              </a:extLst>
            </p:cNvPr>
            <p:cNvCxnSpPr>
              <a:cxnSpLocks/>
            </p:cNvCxnSpPr>
            <p:nvPr/>
          </p:nvCxnSpPr>
          <p:spPr>
            <a:xfrm flipH="1">
              <a:off x="2907030" y="3032760"/>
              <a:ext cx="3516630"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6A7C490-EB69-4D93-BD22-B2EDA67E419B}"/>
                </a:ext>
              </a:extLst>
            </p:cNvPr>
            <p:cNvCxnSpPr>
              <a:cxnSpLocks/>
            </p:cNvCxnSpPr>
            <p:nvPr/>
          </p:nvCxnSpPr>
          <p:spPr>
            <a:xfrm>
              <a:off x="2907030" y="3649980"/>
              <a:ext cx="6267450"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C74D087-B88A-4E72-92F8-79FD02C1073D}"/>
                </a:ext>
              </a:extLst>
            </p:cNvPr>
            <p:cNvCxnSpPr>
              <a:cxnSpLocks/>
            </p:cNvCxnSpPr>
            <p:nvPr/>
          </p:nvCxnSpPr>
          <p:spPr>
            <a:xfrm flipH="1">
              <a:off x="2962275" y="4244975"/>
              <a:ext cx="6267450"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1D1175E-A0B8-42A0-BDD9-DB841E4BA19A}"/>
                </a:ext>
              </a:extLst>
            </p:cNvPr>
            <p:cNvSpPr txBox="1"/>
            <p:nvPr/>
          </p:nvSpPr>
          <p:spPr>
            <a:xfrm>
              <a:off x="4814072" y="3258793"/>
              <a:ext cx="463653"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Token</a:t>
              </a:r>
            </a:p>
          </p:txBody>
        </p:sp>
        <p:sp>
          <p:nvSpPr>
            <p:cNvPr id="22" name="TextBox 21">
              <a:extLst>
                <a:ext uri="{FF2B5EF4-FFF2-40B4-BE49-F238E27FC236}">
                  <a16:creationId xmlns:a16="http://schemas.microsoft.com/office/drawing/2014/main" id="{0764823D-2EEE-4C08-88C2-ED05535113B7}"/>
                </a:ext>
              </a:extLst>
            </p:cNvPr>
            <p:cNvSpPr txBox="1"/>
            <p:nvPr/>
          </p:nvSpPr>
          <p:spPr>
            <a:xfrm>
              <a:off x="3704960" y="2605611"/>
              <a:ext cx="463653"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Token</a:t>
              </a:r>
            </a:p>
          </p:txBody>
        </p:sp>
        <p:pic>
          <p:nvPicPr>
            <p:cNvPr id="23" name="Graphic 22">
              <a:extLst>
                <a:ext uri="{FF2B5EF4-FFF2-40B4-BE49-F238E27FC236}">
                  <a16:creationId xmlns:a16="http://schemas.microsoft.com/office/drawing/2014/main" id="{EA2C9AFB-5632-4412-8073-DDAB955940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50134" y="2657779"/>
              <a:ext cx="1161092" cy="1161092"/>
            </a:xfrm>
            <a:prstGeom prst="rect">
              <a:avLst/>
            </a:prstGeom>
          </p:spPr>
        </p:pic>
        <p:sp>
          <p:nvSpPr>
            <p:cNvPr id="5" name="Rectangle 4">
              <a:extLst>
                <a:ext uri="{FF2B5EF4-FFF2-40B4-BE49-F238E27FC236}">
                  <a16:creationId xmlns:a16="http://schemas.microsoft.com/office/drawing/2014/main" id="{6865F21D-0654-4121-8B24-55B1424DD864}"/>
                </a:ext>
              </a:extLst>
            </p:cNvPr>
            <p:cNvSpPr/>
            <p:nvPr/>
          </p:nvSpPr>
          <p:spPr bwMode="auto">
            <a:xfrm>
              <a:off x="781321" y="1435099"/>
              <a:ext cx="2160000" cy="3009897"/>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800" dirty="0">
                  <a:gradFill>
                    <a:gsLst>
                      <a:gs pos="2917">
                        <a:schemeClr val="tx1"/>
                      </a:gs>
                      <a:gs pos="30000">
                        <a:schemeClr val="tx1"/>
                      </a:gs>
                    </a:gsLst>
                    <a:lin ang="5400000" scaled="0"/>
                  </a:gradFill>
                  <a:latin typeface="+mj-lt"/>
                </a:rPr>
                <a:t>Client Application</a:t>
              </a:r>
            </a:p>
          </p:txBody>
        </p:sp>
        <p:pic>
          <p:nvPicPr>
            <p:cNvPr id="26" name="Picture 25">
              <a:extLst>
                <a:ext uri="{FF2B5EF4-FFF2-40B4-BE49-F238E27FC236}">
                  <a16:creationId xmlns:a16="http://schemas.microsoft.com/office/drawing/2014/main" id="{64F53C42-54EB-4836-8387-F7E311A7C7C9}"/>
                </a:ext>
              </a:extLst>
            </p:cNvPr>
            <p:cNvPicPr>
              <a:picLocks noChangeAspect="1"/>
            </p:cNvPicPr>
            <p:nvPr/>
          </p:nvPicPr>
          <p:blipFill>
            <a:blip r:embed="rId5"/>
            <a:stretch>
              <a:fillRect/>
            </a:stretch>
          </p:blipFill>
          <p:spPr>
            <a:xfrm>
              <a:off x="1188756" y="2565760"/>
              <a:ext cx="1345131" cy="1345131"/>
            </a:xfrm>
            <a:prstGeom prst="rect">
              <a:avLst/>
            </a:prstGeom>
          </p:spPr>
        </p:pic>
        <p:pic>
          <p:nvPicPr>
            <p:cNvPr id="28" name="Picture 27">
              <a:extLst>
                <a:ext uri="{FF2B5EF4-FFF2-40B4-BE49-F238E27FC236}">
                  <a16:creationId xmlns:a16="http://schemas.microsoft.com/office/drawing/2014/main" id="{734F1F2B-6B98-4652-9F37-6B8FD9FA0D2C}"/>
                </a:ext>
              </a:extLst>
            </p:cNvPr>
            <p:cNvPicPr>
              <a:picLocks noChangeAspect="1"/>
            </p:cNvPicPr>
            <p:nvPr/>
          </p:nvPicPr>
          <p:blipFill>
            <a:blip r:embed="rId6"/>
            <a:stretch>
              <a:fillRect/>
            </a:stretch>
          </p:blipFill>
          <p:spPr>
            <a:xfrm>
              <a:off x="3289617" y="2537182"/>
              <a:ext cx="352303" cy="352303"/>
            </a:xfrm>
            <a:prstGeom prst="rect">
              <a:avLst/>
            </a:prstGeom>
          </p:spPr>
        </p:pic>
        <p:pic>
          <p:nvPicPr>
            <p:cNvPr id="29" name="Picture 28">
              <a:extLst>
                <a:ext uri="{FF2B5EF4-FFF2-40B4-BE49-F238E27FC236}">
                  <a16:creationId xmlns:a16="http://schemas.microsoft.com/office/drawing/2014/main" id="{248E590A-50D5-4E2A-9156-BAF46BAFC3DF}"/>
                </a:ext>
              </a:extLst>
            </p:cNvPr>
            <p:cNvPicPr>
              <a:picLocks noChangeAspect="1"/>
            </p:cNvPicPr>
            <p:nvPr/>
          </p:nvPicPr>
          <p:blipFill>
            <a:blip r:embed="rId6"/>
            <a:stretch>
              <a:fillRect/>
            </a:stretch>
          </p:blipFill>
          <p:spPr>
            <a:xfrm>
              <a:off x="4393746" y="3190364"/>
              <a:ext cx="352303" cy="352303"/>
            </a:xfrm>
            <a:prstGeom prst="rect">
              <a:avLst/>
            </a:prstGeom>
          </p:spPr>
        </p:pic>
        <p:sp>
          <p:nvSpPr>
            <p:cNvPr id="30" name="Oval 29">
              <a:extLst>
                <a:ext uri="{FF2B5EF4-FFF2-40B4-BE49-F238E27FC236}">
                  <a16:creationId xmlns:a16="http://schemas.microsoft.com/office/drawing/2014/main" id="{E5F4EF0D-B68B-4AE9-BECE-7402E6AADBDE}"/>
                </a:ext>
              </a:extLst>
            </p:cNvPr>
            <p:cNvSpPr/>
            <p:nvPr/>
          </p:nvSpPr>
          <p:spPr bwMode="auto">
            <a:xfrm>
              <a:off x="4395575" y="1707550"/>
              <a:ext cx="350920" cy="35092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1</a:t>
              </a:r>
            </a:p>
          </p:txBody>
        </p:sp>
        <p:sp>
          <p:nvSpPr>
            <p:cNvPr id="31" name="Oval 30">
              <a:extLst>
                <a:ext uri="{FF2B5EF4-FFF2-40B4-BE49-F238E27FC236}">
                  <a16:creationId xmlns:a16="http://schemas.microsoft.com/office/drawing/2014/main" id="{0AC01627-183D-4B6D-A800-A017029021D8}"/>
                </a:ext>
              </a:extLst>
            </p:cNvPr>
            <p:cNvSpPr/>
            <p:nvPr/>
          </p:nvSpPr>
          <p:spPr bwMode="auto">
            <a:xfrm>
              <a:off x="4395575" y="2523925"/>
              <a:ext cx="350920" cy="35092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2</a:t>
              </a:r>
            </a:p>
          </p:txBody>
        </p:sp>
        <p:sp>
          <p:nvSpPr>
            <p:cNvPr id="32" name="Oval 31">
              <a:extLst>
                <a:ext uri="{FF2B5EF4-FFF2-40B4-BE49-F238E27FC236}">
                  <a16:creationId xmlns:a16="http://schemas.microsoft.com/office/drawing/2014/main" id="{A58D1958-BAAD-482F-853F-42387354EE4C}"/>
                </a:ext>
              </a:extLst>
            </p:cNvPr>
            <p:cNvSpPr/>
            <p:nvPr/>
          </p:nvSpPr>
          <p:spPr bwMode="auto">
            <a:xfrm>
              <a:off x="5509499" y="3191055"/>
              <a:ext cx="350920" cy="35092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3</a:t>
              </a:r>
            </a:p>
          </p:txBody>
        </p:sp>
        <p:sp>
          <p:nvSpPr>
            <p:cNvPr id="33" name="Oval 32">
              <a:extLst>
                <a:ext uri="{FF2B5EF4-FFF2-40B4-BE49-F238E27FC236}">
                  <a16:creationId xmlns:a16="http://schemas.microsoft.com/office/drawing/2014/main" id="{89477DB9-34DA-4B00-90E6-003795B9FCC2}"/>
                </a:ext>
              </a:extLst>
            </p:cNvPr>
            <p:cNvSpPr/>
            <p:nvPr/>
          </p:nvSpPr>
          <p:spPr bwMode="auto">
            <a:xfrm>
              <a:off x="6463208" y="3763787"/>
              <a:ext cx="350920" cy="35092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4</a:t>
              </a:r>
            </a:p>
          </p:txBody>
        </p:sp>
        <p:sp>
          <p:nvSpPr>
            <p:cNvPr id="6" name="Rectangle 5">
              <a:extLst>
                <a:ext uri="{FF2B5EF4-FFF2-40B4-BE49-F238E27FC236}">
                  <a16:creationId xmlns:a16="http://schemas.microsoft.com/office/drawing/2014/main" id="{C8BF0D79-588F-48D5-99B2-2345C988C359}"/>
                </a:ext>
              </a:extLst>
            </p:cNvPr>
            <p:cNvSpPr/>
            <p:nvPr/>
          </p:nvSpPr>
          <p:spPr bwMode="auto">
            <a:xfrm>
              <a:off x="6331582" y="1435100"/>
              <a:ext cx="1652545" cy="1993900"/>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800" dirty="0">
                  <a:gradFill>
                    <a:gsLst>
                      <a:gs pos="2917">
                        <a:schemeClr val="tx1"/>
                      </a:gs>
                      <a:gs pos="30000">
                        <a:schemeClr val="tx1"/>
                      </a:gs>
                    </a:gsLst>
                    <a:lin ang="5400000" scaled="0"/>
                  </a:gradFill>
                  <a:latin typeface="+mj-lt"/>
                </a:rPr>
                <a:t>Azure AD</a:t>
              </a:r>
            </a:p>
          </p:txBody>
        </p:sp>
        <p:pic>
          <p:nvPicPr>
            <p:cNvPr id="24" name="Graphic 23">
              <a:extLst>
                <a:ext uri="{FF2B5EF4-FFF2-40B4-BE49-F238E27FC236}">
                  <a16:creationId xmlns:a16="http://schemas.microsoft.com/office/drawing/2014/main" id="{FEB67C3C-3A71-4CC4-9888-0D8A9F567A8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99137" y="2042608"/>
              <a:ext cx="1184870" cy="1184870"/>
            </a:xfrm>
            <a:prstGeom prst="rect">
              <a:avLst/>
            </a:prstGeom>
          </p:spPr>
        </p:pic>
      </p:grpSp>
    </p:spTree>
    <p:extLst>
      <p:ext uri="{BB962C8B-B14F-4D97-AF65-F5344CB8AC3E}">
        <p14:creationId xmlns:p14="http://schemas.microsoft.com/office/powerpoint/2010/main" val="165385722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03: Implement managed identity</a:t>
            </a:r>
          </a:p>
        </p:txBody>
      </p:sp>
    </p:spTree>
    <p:extLst>
      <p:ext uri="{BB962C8B-B14F-4D97-AF65-F5344CB8AC3E}">
        <p14:creationId xmlns:p14="http://schemas.microsoft.com/office/powerpoint/2010/main" val="2548095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p:txBody>
          <a:bodyPr/>
          <a:lstStyle/>
          <a:p>
            <a:r>
              <a:rPr lang="en-US" dirty="0"/>
              <a:t>Overview of managed identities for Azure resources</a:t>
            </a:r>
          </a:p>
        </p:txBody>
      </p:sp>
      <p:sp>
        <p:nvSpPr>
          <p:cNvPr id="4" name="Text Placeholder 3">
            <a:extLst>
              <a:ext uri="{FF2B5EF4-FFF2-40B4-BE49-F238E27FC236}">
                <a16:creationId xmlns:a16="http://schemas.microsoft.com/office/drawing/2014/main" id="{614163A3-E20F-4D80-9F96-D874AAB615B0}"/>
              </a:ext>
            </a:extLst>
          </p:cNvPr>
          <p:cNvSpPr>
            <a:spLocks noGrp="1"/>
          </p:cNvSpPr>
          <p:nvPr>
            <p:ph type="body" sz="quarter" idx="10"/>
          </p:nvPr>
        </p:nvSpPr>
        <p:spPr>
          <a:xfrm>
            <a:off x="584201" y="1435499"/>
            <a:ext cx="4445000" cy="3693319"/>
          </a:xfrm>
        </p:spPr>
        <p:txBody>
          <a:bodyPr/>
          <a:lstStyle/>
          <a:p>
            <a:r>
              <a:rPr lang="en-US" dirty="0">
                <a:latin typeface="Segoe UI" panose="020B0502040204020203" pitchFamily="34" charset="0"/>
                <a:cs typeface="Segoe UI" panose="020B0502040204020203" pitchFamily="34" charset="0"/>
              </a:rPr>
              <a:t>Managed identities:</a:t>
            </a:r>
          </a:p>
          <a:p>
            <a:pPr lvl="1"/>
            <a:r>
              <a:rPr lang="en-US" dirty="0">
                <a:latin typeface="Segoe UI" panose="020B0502040204020203" pitchFamily="34" charset="0"/>
                <a:cs typeface="Segoe UI" panose="020B0502040204020203" pitchFamily="34" charset="0"/>
              </a:rPr>
              <a:t>Is a feature of Azure AD</a:t>
            </a:r>
          </a:p>
          <a:p>
            <a:pPr lvl="1"/>
            <a:r>
              <a:rPr lang="en-US" dirty="0">
                <a:latin typeface="Segoe UI" panose="020B0502040204020203" pitchFamily="34" charset="0"/>
                <a:cs typeface="Segoe UI" panose="020B0502040204020203" pitchFamily="34" charset="0"/>
              </a:rPr>
              <a:t>Provides Azure services with an automatically managed identity</a:t>
            </a:r>
          </a:p>
          <a:p>
            <a:pPr lvl="1"/>
            <a:r>
              <a:rPr lang="en-US" dirty="0">
                <a:latin typeface="Segoe UI" panose="020B0502040204020203" pitchFamily="34" charset="0"/>
                <a:cs typeface="Segoe UI" panose="020B0502040204020203" pitchFamily="34" charset="0"/>
              </a:rPr>
              <a:t>Can be provisioned as:</a:t>
            </a:r>
          </a:p>
          <a:p>
            <a:pPr lvl="2"/>
            <a:r>
              <a:rPr lang="en-US" dirty="0">
                <a:latin typeface="Segoe UI" panose="020B0502040204020203" pitchFamily="34" charset="0"/>
                <a:cs typeface="Segoe UI" panose="020B0502040204020203" pitchFamily="34" charset="0"/>
              </a:rPr>
              <a:t>A system-assigned managed identity</a:t>
            </a:r>
          </a:p>
          <a:p>
            <a:pPr lvl="2"/>
            <a:r>
              <a:rPr lang="en-US" dirty="0">
                <a:latin typeface="Segoe UI" panose="020B0502040204020203" pitchFamily="34" charset="0"/>
                <a:cs typeface="Segoe UI" panose="020B0502040204020203" pitchFamily="34" charset="0"/>
              </a:rPr>
              <a:t>A user-assigned managed identity</a:t>
            </a:r>
          </a:p>
          <a:p>
            <a:pPr lvl="1"/>
            <a:r>
              <a:rPr lang="en-US" dirty="0">
                <a:latin typeface="Segoe UI" panose="020B0502040204020203" pitchFamily="34" charset="0"/>
                <a:cs typeface="Segoe UI" panose="020B0502040204020203" pitchFamily="34" charset="0"/>
              </a:rPr>
              <a:t>Functionality leverages:</a:t>
            </a:r>
          </a:p>
          <a:p>
            <a:pPr lvl="2"/>
            <a:r>
              <a:rPr lang="en-US" dirty="0">
                <a:latin typeface="Segoe UI" panose="020B0502040204020203" pitchFamily="34" charset="0"/>
                <a:cs typeface="Segoe UI" panose="020B0502040204020203" pitchFamily="34" charset="0"/>
              </a:rPr>
              <a:t>Client id</a:t>
            </a:r>
          </a:p>
          <a:p>
            <a:pPr lvl="2"/>
            <a:r>
              <a:rPr lang="en-US" dirty="0">
                <a:latin typeface="Segoe UI" panose="020B0502040204020203" pitchFamily="34" charset="0"/>
                <a:cs typeface="Segoe UI" panose="020B0502040204020203" pitchFamily="34" charset="0"/>
              </a:rPr>
              <a:t>Principal id</a:t>
            </a:r>
          </a:p>
          <a:p>
            <a:pPr lvl="2"/>
            <a:r>
              <a:rPr lang="en-US" dirty="0">
                <a:latin typeface="Segoe UI" panose="020B0502040204020203" pitchFamily="34" charset="0"/>
                <a:cs typeface="Segoe UI" panose="020B0502040204020203" pitchFamily="34" charset="0"/>
              </a:rPr>
              <a:t>Azure Instance Metadata Service</a:t>
            </a:r>
          </a:p>
        </p:txBody>
      </p:sp>
      <p:sp>
        <p:nvSpPr>
          <p:cNvPr id="20" name="Rectangle 19">
            <a:extLst>
              <a:ext uri="{FF2B5EF4-FFF2-40B4-BE49-F238E27FC236}">
                <a16:creationId xmlns:a16="http://schemas.microsoft.com/office/drawing/2014/main" id="{D75B1B66-5D85-4CB7-8D90-E45A0D27C239}"/>
              </a:ext>
            </a:extLst>
          </p:cNvPr>
          <p:cNvSpPr/>
          <p:nvPr/>
        </p:nvSpPr>
        <p:spPr bwMode="auto">
          <a:xfrm>
            <a:off x="7343346" y="5684327"/>
            <a:ext cx="4123354" cy="58662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Azure instance metadata service</a:t>
            </a:r>
          </a:p>
          <a:p>
            <a:pPr algn="ctr"/>
            <a:r>
              <a:rPr lang="en-IN" sz="1200" dirty="0">
                <a:solidFill>
                  <a:schemeClr val="bg1"/>
                </a:solidFill>
              </a:rPr>
              <a:t>http://169.254.169.254/metadata/identity/oauth2/token</a:t>
            </a:r>
          </a:p>
        </p:txBody>
      </p:sp>
      <p:sp>
        <p:nvSpPr>
          <p:cNvPr id="24" name="TextBox 23">
            <a:extLst>
              <a:ext uri="{FF2B5EF4-FFF2-40B4-BE49-F238E27FC236}">
                <a16:creationId xmlns:a16="http://schemas.microsoft.com/office/drawing/2014/main" id="{D51D05F7-8CEC-4FB4-91DB-DDDB5716428C}"/>
              </a:ext>
            </a:extLst>
          </p:cNvPr>
          <p:cNvSpPr txBox="1"/>
          <p:nvPr/>
        </p:nvSpPr>
        <p:spPr>
          <a:xfrm>
            <a:off x="-2811566" y="3746361"/>
            <a:ext cx="2254463" cy="553998"/>
          </a:xfrm>
          <a:prstGeom prst="rect">
            <a:avLst/>
          </a:prstGeom>
          <a:noFill/>
        </p:spPr>
        <p:txBody>
          <a:bodyPr wrap="none" lIns="0" tIns="0" rIns="0" bIns="0" rtlCol="0">
            <a:spAutoFit/>
          </a:bodyPr>
          <a:lstStyle/>
          <a:p>
            <a:pPr algn="l"/>
            <a:r>
              <a:rPr lang="en-US" sz="3600" dirty="0">
                <a:gradFill>
                  <a:gsLst>
                    <a:gs pos="2917">
                      <a:schemeClr val="tx1"/>
                    </a:gs>
                    <a:gs pos="30000">
                      <a:schemeClr val="tx1"/>
                    </a:gs>
                  </a:gsLst>
                  <a:lin ang="5400000" scaled="0"/>
                </a:gradFill>
              </a:rPr>
              <a:t>In Progress</a:t>
            </a:r>
            <a:endParaRPr lang="en-IN" sz="3600" dirty="0" err="1">
              <a:gradFill>
                <a:gsLst>
                  <a:gs pos="2917">
                    <a:schemeClr val="tx1"/>
                  </a:gs>
                  <a:gs pos="30000">
                    <a:schemeClr val="tx1"/>
                  </a:gs>
                </a:gsLst>
                <a:lin ang="5400000" scaled="0"/>
              </a:gradFill>
            </a:endParaRPr>
          </a:p>
        </p:txBody>
      </p:sp>
      <p:grpSp>
        <p:nvGrpSpPr>
          <p:cNvPr id="2" name="Group 1" descr="The diagram depicts how a managed identity works with an Azure VM.">
            <a:extLst>
              <a:ext uri="{FF2B5EF4-FFF2-40B4-BE49-F238E27FC236}">
                <a16:creationId xmlns:a16="http://schemas.microsoft.com/office/drawing/2014/main" id="{5C25D172-B162-4AEC-A53C-24B8DB9EC988}"/>
              </a:ext>
            </a:extLst>
          </p:cNvPr>
          <p:cNvGrpSpPr/>
          <p:nvPr/>
        </p:nvGrpSpPr>
        <p:grpSpPr>
          <a:xfrm>
            <a:off x="4254379" y="1131265"/>
            <a:ext cx="7382784" cy="4978617"/>
            <a:chOff x="4254379" y="1131265"/>
            <a:chExt cx="7382784" cy="4978617"/>
          </a:xfrm>
        </p:grpSpPr>
        <p:sp>
          <p:nvSpPr>
            <p:cNvPr id="23" name="Rectangle 22">
              <a:extLst>
                <a:ext uri="{FF2B5EF4-FFF2-40B4-BE49-F238E27FC236}">
                  <a16:creationId xmlns:a16="http://schemas.microsoft.com/office/drawing/2014/main" id="{C9B769BA-A91B-4C87-8DAA-0406BDCB9A58}"/>
                </a:ext>
              </a:extLst>
            </p:cNvPr>
            <p:cNvSpPr/>
            <p:nvPr/>
          </p:nvSpPr>
          <p:spPr bwMode="auto">
            <a:xfrm>
              <a:off x="7693828" y="2790824"/>
              <a:ext cx="3417570" cy="2657475"/>
            </a:xfrm>
            <a:prstGeom prst="rect">
              <a:avLst/>
            </a:prstGeom>
            <a:solidFill>
              <a:schemeClr val="bg1"/>
            </a:solidFill>
            <a:ln w="19050">
              <a:solidFill>
                <a:srgbClr val="00206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6000" rIns="182880" bIns="146304" numCol="1" spcCol="0" rtlCol="0" fromWordArt="0" anchor="t" anchorCtr="0" forceAA="0" compatLnSpc="1">
              <a:prstTxWarp prst="textNoShape">
                <a:avLst/>
              </a:prstTxWarp>
              <a:noAutofit/>
            </a:bodyPr>
            <a:lstStyle/>
            <a:p>
              <a:pPr algn="ctr"/>
              <a:r>
                <a:rPr lang="en-IN" sz="1600" dirty="0">
                  <a:gradFill>
                    <a:gsLst>
                      <a:gs pos="2917">
                        <a:schemeClr val="tx1"/>
                      </a:gs>
                      <a:gs pos="30000">
                        <a:schemeClr val="tx1"/>
                      </a:gs>
                    </a:gsLst>
                    <a:lin ang="5400000" scaled="0"/>
                  </a:gradFill>
                  <a:latin typeface="+mj-lt"/>
                </a:rPr>
                <a:t>Azure virtual machine</a:t>
              </a:r>
            </a:p>
          </p:txBody>
        </p:sp>
        <p:sp>
          <p:nvSpPr>
            <p:cNvPr id="15" name="Isosceles Triangle 14">
              <a:extLst>
                <a:ext uri="{FF2B5EF4-FFF2-40B4-BE49-F238E27FC236}">
                  <a16:creationId xmlns:a16="http://schemas.microsoft.com/office/drawing/2014/main" id="{182532E4-F077-449A-B50A-0D01CB9D0A29}"/>
                </a:ext>
              </a:extLst>
            </p:cNvPr>
            <p:cNvSpPr/>
            <p:nvPr/>
          </p:nvSpPr>
          <p:spPr bwMode="auto">
            <a:xfrm>
              <a:off x="8547608" y="1131265"/>
              <a:ext cx="1713398" cy="1443422"/>
            </a:xfrm>
            <a:prstGeom prst="triangle">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C55099A9-8E5D-4B75-83D8-7B968E548348}"/>
                </a:ext>
              </a:extLst>
            </p:cNvPr>
            <p:cNvSpPr/>
            <p:nvPr/>
          </p:nvSpPr>
          <p:spPr bwMode="auto">
            <a:xfrm>
              <a:off x="7872127" y="3116580"/>
              <a:ext cx="3060972" cy="95381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2400" dirty="0">
                  <a:solidFill>
                    <a:schemeClr val="bg1"/>
                  </a:solidFill>
                </a:rPr>
                <a:t>Your code</a:t>
              </a:r>
            </a:p>
          </p:txBody>
        </p:sp>
        <p:sp>
          <p:nvSpPr>
            <p:cNvPr id="17" name="Rectangle 16">
              <a:extLst>
                <a:ext uri="{FF2B5EF4-FFF2-40B4-BE49-F238E27FC236}">
                  <a16:creationId xmlns:a16="http://schemas.microsoft.com/office/drawing/2014/main" id="{07FD7287-B02E-47D4-9D8A-37992C842098}"/>
                </a:ext>
              </a:extLst>
            </p:cNvPr>
            <p:cNvSpPr/>
            <p:nvPr/>
          </p:nvSpPr>
          <p:spPr bwMode="auto">
            <a:xfrm>
              <a:off x="5880891" y="3116580"/>
              <a:ext cx="1598506" cy="8673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Service that</a:t>
              </a:r>
            </a:p>
            <a:p>
              <a:pPr algn="ctr"/>
              <a:r>
                <a:rPr lang="en-IN" sz="1200" dirty="0">
                  <a:solidFill>
                    <a:schemeClr val="bg1"/>
                  </a:solidFill>
                </a:rPr>
                <a:t>supports Azure AD</a:t>
              </a:r>
            </a:p>
            <a:p>
              <a:pPr algn="ctr"/>
              <a:r>
                <a:rPr lang="en-IN" sz="1200" dirty="0">
                  <a:solidFill>
                    <a:schemeClr val="bg1"/>
                  </a:solidFill>
                </a:rPr>
                <a:t>authentication</a:t>
              </a:r>
            </a:p>
          </p:txBody>
        </p:sp>
        <p:sp>
          <p:nvSpPr>
            <p:cNvPr id="18" name="Rectangle 17">
              <a:extLst>
                <a:ext uri="{FF2B5EF4-FFF2-40B4-BE49-F238E27FC236}">
                  <a16:creationId xmlns:a16="http://schemas.microsoft.com/office/drawing/2014/main" id="{DEE982B8-F8A7-4A8A-AEC2-4D8A7C3731D6}"/>
                </a:ext>
              </a:extLst>
            </p:cNvPr>
            <p:cNvSpPr/>
            <p:nvPr/>
          </p:nvSpPr>
          <p:spPr bwMode="auto">
            <a:xfrm>
              <a:off x="4862825" y="4390129"/>
              <a:ext cx="1404000" cy="9372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Azure resource</a:t>
              </a:r>
            </a:p>
            <a:p>
              <a:pPr algn="ctr"/>
              <a:r>
                <a:rPr lang="en-IN" sz="1200" dirty="0">
                  <a:solidFill>
                    <a:schemeClr val="bg1"/>
                  </a:solidFill>
                </a:rPr>
                <a:t>manager</a:t>
              </a:r>
            </a:p>
          </p:txBody>
        </p:sp>
        <p:sp>
          <p:nvSpPr>
            <p:cNvPr id="19" name="Rectangle 18">
              <a:extLst>
                <a:ext uri="{FF2B5EF4-FFF2-40B4-BE49-F238E27FC236}">
                  <a16:creationId xmlns:a16="http://schemas.microsoft.com/office/drawing/2014/main" id="{22BA19F2-5616-44EA-9525-D17CC850BAC6}"/>
                </a:ext>
              </a:extLst>
            </p:cNvPr>
            <p:cNvSpPr/>
            <p:nvPr/>
          </p:nvSpPr>
          <p:spPr bwMode="auto">
            <a:xfrm>
              <a:off x="8245740" y="4807019"/>
              <a:ext cx="2803965" cy="437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IN" sz="1200" i="1" dirty="0">
                  <a:solidFill>
                    <a:schemeClr val="bg1"/>
                  </a:solidFill>
                </a:rPr>
                <a:t>MSI VM Extension (to be deprecated)</a:t>
              </a:r>
            </a:p>
            <a:p>
              <a:r>
                <a:rPr lang="en-IN" sz="1200" i="1" dirty="0">
                  <a:solidFill>
                    <a:schemeClr val="bg1"/>
                  </a:solidFill>
                </a:rPr>
                <a:t>http://localhost:50342/oauth2/token</a:t>
              </a:r>
            </a:p>
          </p:txBody>
        </p:sp>
        <p:sp>
          <p:nvSpPr>
            <p:cNvPr id="22" name="Oval 21">
              <a:extLst>
                <a:ext uri="{FF2B5EF4-FFF2-40B4-BE49-F238E27FC236}">
                  <a16:creationId xmlns:a16="http://schemas.microsoft.com/office/drawing/2014/main" id="{135074BF-4062-472A-8D26-C74545F48C72}"/>
                </a:ext>
              </a:extLst>
            </p:cNvPr>
            <p:cNvSpPr/>
            <p:nvPr/>
          </p:nvSpPr>
          <p:spPr bwMode="auto">
            <a:xfrm>
              <a:off x="9066587" y="1564189"/>
              <a:ext cx="672052" cy="67205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2890B48D-8F38-46B1-A92E-5C5184F7CF59}"/>
                </a:ext>
              </a:extLst>
            </p:cNvPr>
            <p:cNvSpPr txBox="1"/>
            <p:nvPr/>
          </p:nvSpPr>
          <p:spPr>
            <a:xfrm>
              <a:off x="9118732" y="1738148"/>
              <a:ext cx="530594" cy="323165"/>
            </a:xfrm>
            <a:prstGeom prst="rect">
              <a:avLst/>
            </a:prstGeom>
            <a:noFill/>
          </p:spPr>
          <p:txBody>
            <a:bodyPr wrap="none" lIns="0" tIns="0" rIns="0" bIns="0" rtlCol="0">
              <a:spAutoFit/>
            </a:bodyPr>
            <a:lstStyle/>
            <a:p>
              <a:pPr algn="ctr"/>
              <a:r>
                <a:rPr lang="en-IN" sz="1050" dirty="0">
                  <a:gradFill>
                    <a:gsLst>
                      <a:gs pos="2917">
                        <a:schemeClr val="tx1"/>
                      </a:gs>
                      <a:gs pos="30000">
                        <a:schemeClr val="tx1"/>
                      </a:gs>
                    </a:gsLst>
                    <a:lin ang="5400000" scaled="0"/>
                  </a:gradFill>
                  <a:latin typeface="+mj-lt"/>
                </a:rPr>
                <a:t>Service</a:t>
              </a:r>
            </a:p>
            <a:p>
              <a:pPr algn="ctr"/>
              <a:r>
                <a:rPr lang="en-IN" sz="1050" dirty="0">
                  <a:gradFill>
                    <a:gsLst>
                      <a:gs pos="2917">
                        <a:schemeClr val="tx1"/>
                      </a:gs>
                      <a:gs pos="30000">
                        <a:schemeClr val="tx1"/>
                      </a:gs>
                    </a:gsLst>
                    <a:lin ang="5400000" scaled="0"/>
                  </a:gradFill>
                  <a:latin typeface="+mj-lt"/>
                </a:rPr>
                <a:t>principal</a:t>
              </a:r>
            </a:p>
          </p:txBody>
        </p:sp>
        <p:cxnSp>
          <p:nvCxnSpPr>
            <p:cNvPr id="8" name="Straight Arrow Connector 7">
              <a:extLst>
                <a:ext uri="{FF2B5EF4-FFF2-40B4-BE49-F238E27FC236}">
                  <a16:creationId xmlns:a16="http://schemas.microsoft.com/office/drawing/2014/main" id="{920DEE11-9735-41C6-B39C-6AD5A9FA54EC}"/>
                </a:ext>
              </a:extLst>
            </p:cNvPr>
            <p:cNvCxnSpPr/>
            <p:nvPr/>
          </p:nvCxnSpPr>
          <p:spPr>
            <a:xfrm>
              <a:off x="8065476" y="4070396"/>
              <a:ext cx="0" cy="1598998"/>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79E3EB-1578-4163-9D24-D9412CC9DC26}"/>
                </a:ext>
              </a:extLst>
            </p:cNvPr>
            <p:cNvCxnSpPr>
              <a:cxnSpLocks/>
            </p:cNvCxnSpPr>
            <p:nvPr/>
          </p:nvCxnSpPr>
          <p:spPr>
            <a:xfrm>
              <a:off x="10351303" y="4070396"/>
              <a:ext cx="0" cy="73819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71660B94-FB15-49CE-8179-63C01542A39F}"/>
                </a:ext>
              </a:extLst>
            </p:cNvPr>
            <p:cNvCxnSpPr>
              <a:cxnSpLocks/>
              <a:stCxn id="18" idx="0"/>
            </p:cNvCxnSpPr>
            <p:nvPr/>
          </p:nvCxnSpPr>
          <p:spPr>
            <a:xfrm rot="5400000" flipH="1" flipV="1">
              <a:off x="6067675" y="1378181"/>
              <a:ext cx="2509099" cy="3514799"/>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7F5F14A0-D82D-44A3-A6AA-F2FD09A329A1}"/>
                </a:ext>
              </a:extLst>
            </p:cNvPr>
            <p:cNvCxnSpPr>
              <a:cxnSpLocks/>
              <a:stCxn id="22" idx="4"/>
              <a:endCxn id="17" idx="0"/>
            </p:cNvCxnSpPr>
            <p:nvPr/>
          </p:nvCxnSpPr>
          <p:spPr>
            <a:xfrm rot="5400000">
              <a:off x="7601210" y="1315176"/>
              <a:ext cx="880339" cy="2722469"/>
            </a:xfrm>
            <a:prstGeom prst="bentConnector3">
              <a:avLst>
                <a:gd name="adj1" fmla="val 4567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F169D9D-7217-47A6-B8DD-AFCC5AB64106}"/>
                </a:ext>
              </a:extLst>
            </p:cNvPr>
            <p:cNvSpPr txBox="1"/>
            <p:nvPr/>
          </p:nvSpPr>
          <p:spPr>
            <a:xfrm>
              <a:off x="8821504" y="2325987"/>
              <a:ext cx="1151918" cy="184666"/>
            </a:xfrm>
            <a:prstGeom prst="rect">
              <a:avLst/>
            </a:prstGeom>
            <a:solidFill>
              <a:srgbClr val="0078D4"/>
            </a:solidFill>
          </p:spPr>
          <p:txBody>
            <a:bodyPr wrap="none" lIns="0" tIns="0" rIns="0" bIns="0" rtlCol="0">
              <a:spAutoFit/>
            </a:bodyPr>
            <a:lstStyle/>
            <a:p>
              <a:pPr algn="l"/>
              <a:r>
                <a:rPr lang="en-IN" sz="1200" dirty="0">
                  <a:solidFill>
                    <a:schemeClr val="bg1"/>
                  </a:solidFill>
                  <a:latin typeface="+mj-lt"/>
                </a:rPr>
                <a:t>Azure AD tenant</a:t>
              </a:r>
            </a:p>
          </p:txBody>
        </p:sp>
        <p:cxnSp>
          <p:nvCxnSpPr>
            <p:cNvPr id="36" name="Straight Connector 35">
              <a:extLst>
                <a:ext uri="{FF2B5EF4-FFF2-40B4-BE49-F238E27FC236}">
                  <a16:creationId xmlns:a16="http://schemas.microsoft.com/office/drawing/2014/main" id="{8E3735D8-3178-4E86-AFFA-B583E19BA56A}"/>
                </a:ext>
              </a:extLst>
            </p:cNvPr>
            <p:cNvCxnSpPr/>
            <p:nvPr/>
          </p:nvCxnSpPr>
          <p:spPr>
            <a:xfrm>
              <a:off x="8975671" y="5244738"/>
              <a:ext cx="0" cy="42465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DE4EBB02-12C2-4EA2-86D7-A909BBDCC27E}"/>
                </a:ext>
              </a:extLst>
            </p:cNvPr>
            <p:cNvCxnSpPr>
              <a:cxnSpLocks/>
              <a:stCxn id="19" idx="3"/>
            </p:cNvCxnSpPr>
            <p:nvPr/>
          </p:nvCxnSpPr>
          <p:spPr>
            <a:xfrm flipH="1" flipV="1">
              <a:off x="9805959" y="1797727"/>
              <a:ext cx="1243746" cy="3228152"/>
            </a:xfrm>
            <a:prstGeom prst="bentConnector4">
              <a:avLst>
                <a:gd name="adj1" fmla="val -18380"/>
                <a:gd name="adj2" fmla="val 100206"/>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10040999-F639-41FC-803F-D27119A9FADE}"/>
                </a:ext>
              </a:extLst>
            </p:cNvPr>
            <p:cNvCxnSpPr>
              <a:cxnSpLocks/>
            </p:cNvCxnSpPr>
            <p:nvPr/>
          </p:nvCxnSpPr>
          <p:spPr>
            <a:xfrm rot="16200000" flipV="1">
              <a:off x="8339758" y="2716833"/>
              <a:ext cx="4519729" cy="2022706"/>
            </a:xfrm>
            <a:prstGeom prst="bentConnector3">
              <a:avLst>
                <a:gd name="adj1" fmla="val 99735"/>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CED3880-3C2A-43A6-A6A4-745948A8FE37}"/>
                </a:ext>
              </a:extLst>
            </p:cNvPr>
            <p:cNvCxnSpPr>
              <a:cxnSpLocks/>
            </p:cNvCxnSpPr>
            <p:nvPr/>
          </p:nvCxnSpPr>
          <p:spPr>
            <a:xfrm>
              <a:off x="11464290" y="5965882"/>
              <a:ext cx="135790"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5A13D4AA-63F5-4493-B61A-8D1F145A3A74}"/>
                </a:ext>
              </a:extLst>
            </p:cNvPr>
            <p:cNvCxnSpPr>
              <a:stCxn id="18" idx="2"/>
              <a:endCxn id="20" idx="1"/>
            </p:cNvCxnSpPr>
            <p:nvPr/>
          </p:nvCxnSpPr>
          <p:spPr>
            <a:xfrm rot="16200000" flipH="1">
              <a:off x="6128960" y="4763253"/>
              <a:ext cx="650251" cy="1778521"/>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046E7FE-B7C3-4C3B-9E40-69AAF4F1A7EC}"/>
                </a:ext>
              </a:extLst>
            </p:cNvPr>
            <p:cNvCxnSpPr>
              <a:cxnSpLocks/>
            </p:cNvCxnSpPr>
            <p:nvPr/>
          </p:nvCxnSpPr>
          <p:spPr>
            <a:xfrm>
              <a:off x="4357688" y="4858759"/>
              <a:ext cx="505137"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D786494A-778D-4B80-B66D-973866D28678}"/>
                </a:ext>
              </a:extLst>
            </p:cNvPr>
            <p:cNvSpPr/>
            <p:nvPr/>
          </p:nvSpPr>
          <p:spPr bwMode="auto">
            <a:xfrm>
              <a:off x="4254379" y="4714759"/>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1</a:t>
              </a:r>
            </a:p>
          </p:txBody>
        </p:sp>
        <p:sp>
          <p:nvSpPr>
            <p:cNvPr id="59" name="Oval 58">
              <a:extLst>
                <a:ext uri="{FF2B5EF4-FFF2-40B4-BE49-F238E27FC236}">
                  <a16:creationId xmlns:a16="http://schemas.microsoft.com/office/drawing/2014/main" id="{33AD2CC9-8C3E-4386-97D8-46A6A72CBADC}"/>
                </a:ext>
              </a:extLst>
            </p:cNvPr>
            <p:cNvSpPr/>
            <p:nvPr/>
          </p:nvSpPr>
          <p:spPr bwMode="auto">
            <a:xfrm>
              <a:off x="5417195" y="2945212"/>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2</a:t>
              </a:r>
            </a:p>
          </p:txBody>
        </p:sp>
        <p:sp>
          <p:nvSpPr>
            <p:cNvPr id="60" name="Oval 59">
              <a:extLst>
                <a:ext uri="{FF2B5EF4-FFF2-40B4-BE49-F238E27FC236}">
                  <a16:creationId xmlns:a16="http://schemas.microsoft.com/office/drawing/2014/main" id="{D26CBD0B-46AA-4954-85DD-5B05F49A4DD1}"/>
                </a:ext>
              </a:extLst>
            </p:cNvPr>
            <p:cNvSpPr/>
            <p:nvPr/>
          </p:nvSpPr>
          <p:spPr bwMode="auto">
            <a:xfrm>
              <a:off x="6559683" y="2492554"/>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4</a:t>
              </a:r>
            </a:p>
          </p:txBody>
        </p:sp>
        <p:sp>
          <p:nvSpPr>
            <p:cNvPr id="61" name="Oval 60">
              <a:extLst>
                <a:ext uri="{FF2B5EF4-FFF2-40B4-BE49-F238E27FC236}">
                  <a16:creationId xmlns:a16="http://schemas.microsoft.com/office/drawing/2014/main" id="{D9946768-F009-4E06-8425-D60731CF3EB5}"/>
                </a:ext>
              </a:extLst>
            </p:cNvPr>
            <p:cNvSpPr/>
            <p:nvPr/>
          </p:nvSpPr>
          <p:spPr bwMode="auto">
            <a:xfrm>
              <a:off x="5417195" y="5821882"/>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3</a:t>
              </a:r>
            </a:p>
          </p:txBody>
        </p:sp>
        <p:sp>
          <p:nvSpPr>
            <p:cNvPr id="63" name="Oval 62">
              <a:extLst>
                <a:ext uri="{FF2B5EF4-FFF2-40B4-BE49-F238E27FC236}">
                  <a16:creationId xmlns:a16="http://schemas.microsoft.com/office/drawing/2014/main" id="{8EF5D59F-8F31-4274-AAD9-003A34DDA3A6}"/>
                </a:ext>
              </a:extLst>
            </p:cNvPr>
            <p:cNvSpPr/>
            <p:nvPr/>
          </p:nvSpPr>
          <p:spPr bwMode="auto">
            <a:xfrm>
              <a:off x="7921476" y="4259632"/>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5</a:t>
              </a:r>
            </a:p>
          </p:txBody>
        </p:sp>
        <p:sp>
          <p:nvSpPr>
            <p:cNvPr id="64" name="Oval 63">
              <a:extLst>
                <a:ext uri="{FF2B5EF4-FFF2-40B4-BE49-F238E27FC236}">
                  <a16:creationId xmlns:a16="http://schemas.microsoft.com/office/drawing/2014/main" id="{7AB23E22-FEE4-45BB-B7DE-624D74839DB6}"/>
                </a:ext>
              </a:extLst>
            </p:cNvPr>
            <p:cNvSpPr/>
            <p:nvPr/>
          </p:nvSpPr>
          <p:spPr bwMode="auto">
            <a:xfrm>
              <a:off x="10194480" y="4259632"/>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5</a:t>
              </a:r>
            </a:p>
          </p:txBody>
        </p:sp>
        <p:sp>
          <p:nvSpPr>
            <p:cNvPr id="65" name="Oval 64">
              <a:extLst>
                <a:ext uri="{FF2B5EF4-FFF2-40B4-BE49-F238E27FC236}">
                  <a16:creationId xmlns:a16="http://schemas.microsoft.com/office/drawing/2014/main" id="{C044927B-7077-43C2-B5C9-11D9D4F0EDE8}"/>
                </a:ext>
              </a:extLst>
            </p:cNvPr>
            <p:cNvSpPr/>
            <p:nvPr/>
          </p:nvSpPr>
          <p:spPr bwMode="auto">
            <a:xfrm>
              <a:off x="8827474" y="5307541"/>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3</a:t>
              </a:r>
            </a:p>
          </p:txBody>
        </p:sp>
        <p:sp>
          <p:nvSpPr>
            <p:cNvPr id="66" name="Oval 65">
              <a:extLst>
                <a:ext uri="{FF2B5EF4-FFF2-40B4-BE49-F238E27FC236}">
                  <a16:creationId xmlns:a16="http://schemas.microsoft.com/office/drawing/2014/main" id="{44AFDAFE-1C86-452C-8E50-B135E32A30F5}"/>
                </a:ext>
              </a:extLst>
            </p:cNvPr>
            <p:cNvSpPr/>
            <p:nvPr/>
          </p:nvSpPr>
          <p:spPr bwMode="auto">
            <a:xfrm>
              <a:off x="11147661" y="4760350"/>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6</a:t>
              </a:r>
            </a:p>
          </p:txBody>
        </p:sp>
        <p:sp>
          <p:nvSpPr>
            <p:cNvPr id="67" name="Oval 66">
              <a:extLst>
                <a:ext uri="{FF2B5EF4-FFF2-40B4-BE49-F238E27FC236}">
                  <a16:creationId xmlns:a16="http://schemas.microsoft.com/office/drawing/2014/main" id="{496180AD-99C7-4D20-82F7-BCC19FD21C8C}"/>
                </a:ext>
              </a:extLst>
            </p:cNvPr>
            <p:cNvSpPr/>
            <p:nvPr/>
          </p:nvSpPr>
          <p:spPr bwMode="auto">
            <a:xfrm>
              <a:off x="11349163" y="5259307"/>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6</a:t>
              </a:r>
            </a:p>
          </p:txBody>
        </p:sp>
      </p:grpSp>
    </p:spTree>
    <p:extLst>
      <p:ext uri="{BB962C8B-B14F-4D97-AF65-F5344CB8AC3E}">
        <p14:creationId xmlns:p14="http://schemas.microsoft.com/office/powerpoint/2010/main" val="213313734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E632E-2599-4897-A14B-452BC748D9DD}"/>
              </a:ext>
            </a:extLst>
          </p:cNvPr>
          <p:cNvSpPr>
            <a:spLocks noGrp="1"/>
          </p:cNvSpPr>
          <p:nvPr>
            <p:ph type="title"/>
          </p:nvPr>
        </p:nvSpPr>
        <p:spPr/>
        <p:txBody>
          <a:bodyPr/>
          <a:lstStyle/>
          <a:p>
            <a:r>
              <a:rPr lang="en-US" dirty="0"/>
              <a:t>Configure managed identities for Azure resources on an Azure VM by using Azure CLI</a:t>
            </a:r>
          </a:p>
        </p:txBody>
      </p:sp>
      <p:sp>
        <p:nvSpPr>
          <p:cNvPr id="9" name="Text Placeholder 8" descr="The sample code creates a system-assigned managed identity.">
            <a:extLst>
              <a:ext uri="{FF2B5EF4-FFF2-40B4-BE49-F238E27FC236}">
                <a16:creationId xmlns:a16="http://schemas.microsoft.com/office/drawing/2014/main" id="{42946FF6-E252-42A1-A59F-DDB162C51517}"/>
              </a:ext>
            </a:extLst>
          </p:cNvPr>
          <p:cNvSpPr>
            <a:spLocks noGrp="1"/>
          </p:cNvSpPr>
          <p:nvPr>
            <p:ph type="body" sz="quarter" idx="10"/>
          </p:nvPr>
        </p:nvSpPr>
        <p:spPr>
          <a:xfrm>
            <a:off x="588263" y="2532829"/>
            <a:ext cx="11018520" cy="2614690"/>
          </a:xfrm>
        </p:spPr>
        <p:txBody>
          <a:bodyPr/>
          <a:lstStyle/>
          <a:p>
            <a:pPr>
              <a:lnSpc>
                <a:spcPct val="150000"/>
              </a:lnSpc>
            </a:pPr>
            <a:r>
              <a:rPr lang="en-US" sz="1800" dirty="0" err="1">
                <a:solidFill>
                  <a:srgbClr val="0000FF"/>
                </a:solidFill>
              </a:rPr>
              <a:t>az</a:t>
            </a:r>
            <a:r>
              <a:rPr lang="en-US" sz="1800" dirty="0">
                <a:solidFill>
                  <a:srgbClr val="0000FF"/>
                </a:solidFill>
              </a:rPr>
              <a:t> login</a:t>
            </a:r>
            <a:endParaRPr lang="en-US" sz="1800" dirty="0">
              <a:solidFill>
                <a:srgbClr val="000000"/>
              </a:solidFill>
            </a:endParaRPr>
          </a:p>
          <a:p>
            <a:pPr>
              <a:lnSpc>
                <a:spcPct val="150000"/>
              </a:lnSpc>
            </a:pPr>
            <a:r>
              <a:rPr lang="en-US" sz="1800" dirty="0" err="1">
                <a:solidFill>
                  <a:srgbClr val="0000FF"/>
                </a:solidFill>
              </a:rPr>
              <a:t>az</a:t>
            </a:r>
            <a:r>
              <a:rPr lang="en-US" sz="1800" dirty="0">
                <a:solidFill>
                  <a:srgbClr val="0000FF"/>
                </a:solidFill>
              </a:rPr>
              <a:t> group create </a:t>
            </a:r>
            <a:r>
              <a:rPr lang="en-US" sz="1800" dirty="0">
                <a:solidFill>
                  <a:srgbClr val="001080"/>
                </a:solidFill>
              </a:rPr>
              <a:t>--name </a:t>
            </a:r>
            <a:r>
              <a:rPr lang="en-US" sz="1800" dirty="0" err="1">
                <a:solidFill>
                  <a:srgbClr val="A31515"/>
                </a:solidFill>
              </a:rPr>
              <a:t>myResourceGroup</a:t>
            </a:r>
            <a:r>
              <a:rPr lang="en-US" sz="1800" dirty="0">
                <a:solidFill>
                  <a:srgbClr val="A31515"/>
                </a:solidFill>
              </a:rPr>
              <a:t> </a:t>
            </a:r>
            <a:r>
              <a:rPr lang="en-US" sz="1800" dirty="0">
                <a:solidFill>
                  <a:srgbClr val="001080"/>
                </a:solidFill>
              </a:rPr>
              <a:t>--location </a:t>
            </a:r>
            <a:r>
              <a:rPr lang="en-US" sz="1800" dirty="0" err="1">
                <a:solidFill>
                  <a:srgbClr val="A31515"/>
                </a:solidFill>
              </a:rPr>
              <a:t>westus</a:t>
            </a:r>
            <a:endParaRPr lang="en-US" sz="1800" dirty="0">
              <a:solidFill>
                <a:srgbClr val="000000"/>
              </a:solidFill>
            </a:endParaRPr>
          </a:p>
          <a:p>
            <a:pPr>
              <a:lnSpc>
                <a:spcPct val="150000"/>
              </a:lnSpc>
            </a:pPr>
            <a:r>
              <a:rPr lang="en-US" sz="1800" dirty="0" err="1">
                <a:solidFill>
                  <a:srgbClr val="0000FF"/>
                </a:solidFill>
              </a:rPr>
              <a:t>az</a:t>
            </a:r>
            <a:r>
              <a:rPr lang="en-US" sz="1800" dirty="0">
                <a:solidFill>
                  <a:srgbClr val="0000FF"/>
                </a:solidFill>
              </a:rPr>
              <a:t> </a:t>
            </a:r>
            <a:r>
              <a:rPr lang="en-US" sz="1800" dirty="0" err="1">
                <a:solidFill>
                  <a:srgbClr val="0000FF"/>
                </a:solidFill>
              </a:rPr>
              <a:t>vm</a:t>
            </a:r>
            <a:r>
              <a:rPr lang="en-US" sz="1800" dirty="0">
                <a:solidFill>
                  <a:srgbClr val="0000FF"/>
                </a:solidFill>
              </a:rPr>
              <a:t> create </a:t>
            </a:r>
            <a:r>
              <a:rPr lang="en-US" sz="1800" dirty="0">
                <a:solidFill>
                  <a:srgbClr val="001080"/>
                </a:solidFill>
              </a:rPr>
              <a:t>--resource-group </a:t>
            </a:r>
            <a:r>
              <a:rPr lang="en-US" sz="1800" dirty="0" err="1">
                <a:solidFill>
                  <a:srgbClr val="A31515"/>
                </a:solidFill>
              </a:rPr>
              <a:t>myResourceGroup</a:t>
            </a:r>
            <a:r>
              <a:rPr lang="en-US" sz="1800" dirty="0">
                <a:solidFill>
                  <a:srgbClr val="A31515"/>
                </a:solidFill>
              </a:rPr>
              <a:t> </a:t>
            </a:r>
            <a:r>
              <a:rPr lang="en-US" sz="1800" dirty="0">
                <a:solidFill>
                  <a:srgbClr val="001080"/>
                </a:solidFill>
              </a:rPr>
              <a:t>--name </a:t>
            </a:r>
            <a:r>
              <a:rPr lang="en-US" sz="1800" dirty="0" err="1">
                <a:solidFill>
                  <a:srgbClr val="A31515"/>
                </a:solidFill>
              </a:rPr>
              <a:t>myVM</a:t>
            </a:r>
            <a:r>
              <a:rPr lang="en-US" sz="1800" dirty="0">
                <a:solidFill>
                  <a:srgbClr val="A31515"/>
                </a:solidFill>
              </a:rPr>
              <a:t> </a:t>
            </a:r>
            <a:r>
              <a:rPr lang="en-US" sz="1800" dirty="0">
                <a:solidFill>
                  <a:srgbClr val="001080"/>
                </a:solidFill>
              </a:rPr>
              <a:t>--image </a:t>
            </a:r>
            <a:r>
              <a:rPr lang="en-US" sz="1800" dirty="0">
                <a:solidFill>
                  <a:srgbClr val="A31515"/>
                </a:solidFill>
              </a:rPr>
              <a:t>win2016datacenter </a:t>
            </a:r>
            <a:r>
              <a:rPr lang="en-US" sz="1800" dirty="0">
                <a:solidFill>
                  <a:srgbClr val="001080"/>
                </a:solidFill>
              </a:rPr>
              <a:t>--generate-</a:t>
            </a:r>
            <a:r>
              <a:rPr lang="en-US" sz="1800" dirty="0" err="1">
                <a:solidFill>
                  <a:srgbClr val="001080"/>
                </a:solidFill>
              </a:rPr>
              <a:t>ssh</a:t>
            </a:r>
            <a:r>
              <a:rPr lang="en-US" sz="1800" dirty="0">
                <a:solidFill>
                  <a:srgbClr val="001080"/>
                </a:solidFill>
              </a:rPr>
              <a:t>-keys --assign-identity --admin-username </a:t>
            </a:r>
            <a:r>
              <a:rPr lang="en-US" sz="1800" dirty="0" err="1">
                <a:solidFill>
                  <a:srgbClr val="A31515"/>
                </a:solidFill>
              </a:rPr>
              <a:t>azureuser</a:t>
            </a:r>
            <a:r>
              <a:rPr lang="en-US" sz="1800" dirty="0">
                <a:solidFill>
                  <a:srgbClr val="A31515"/>
                </a:solidFill>
              </a:rPr>
              <a:t> </a:t>
            </a:r>
            <a:r>
              <a:rPr lang="en-US" sz="1800" dirty="0">
                <a:solidFill>
                  <a:srgbClr val="001080"/>
                </a:solidFill>
              </a:rPr>
              <a:t>--admin-password </a:t>
            </a:r>
            <a:r>
              <a:rPr lang="en-US" sz="1800" dirty="0">
                <a:solidFill>
                  <a:srgbClr val="A31515"/>
                </a:solidFill>
              </a:rPr>
              <a:t>myPassword12</a:t>
            </a:r>
            <a:endParaRPr lang="en-US" sz="1800" dirty="0">
              <a:solidFill>
                <a:srgbClr val="000000"/>
              </a:solidFill>
            </a:endParaRPr>
          </a:p>
          <a:p>
            <a:pPr>
              <a:lnSpc>
                <a:spcPct val="150000"/>
              </a:lnSpc>
            </a:pPr>
            <a:r>
              <a:rPr lang="en-US" sz="1800" dirty="0" err="1">
                <a:solidFill>
                  <a:srgbClr val="0000FF"/>
                </a:solidFill>
              </a:rPr>
              <a:t>az</a:t>
            </a:r>
            <a:r>
              <a:rPr lang="en-US" sz="1800" dirty="0">
                <a:solidFill>
                  <a:srgbClr val="0000FF"/>
                </a:solidFill>
              </a:rPr>
              <a:t> </a:t>
            </a:r>
            <a:r>
              <a:rPr lang="en-US" sz="1800" dirty="0" err="1">
                <a:solidFill>
                  <a:srgbClr val="0000FF"/>
                </a:solidFill>
              </a:rPr>
              <a:t>vm</a:t>
            </a:r>
            <a:r>
              <a:rPr lang="en-US" sz="1800" dirty="0">
                <a:solidFill>
                  <a:srgbClr val="0000FF"/>
                </a:solidFill>
              </a:rPr>
              <a:t> identity assign </a:t>
            </a:r>
            <a:r>
              <a:rPr lang="en-US" sz="1800" dirty="0">
                <a:solidFill>
                  <a:srgbClr val="001080"/>
                </a:solidFill>
              </a:rPr>
              <a:t>-g </a:t>
            </a:r>
            <a:r>
              <a:rPr lang="en-US" sz="1800" dirty="0" err="1">
                <a:solidFill>
                  <a:srgbClr val="A31515"/>
                </a:solidFill>
              </a:rPr>
              <a:t>myResourceGroup</a:t>
            </a:r>
            <a:r>
              <a:rPr lang="en-US" sz="1800" dirty="0">
                <a:solidFill>
                  <a:srgbClr val="A31515"/>
                </a:solidFill>
              </a:rPr>
              <a:t> </a:t>
            </a:r>
            <a:r>
              <a:rPr lang="en-US" sz="1800" dirty="0">
                <a:solidFill>
                  <a:srgbClr val="001080"/>
                </a:solidFill>
              </a:rPr>
              <a:t>-n </a:t>
            </a:r>
            <a:r>
              <a:rPr lang="en-US" sz="1800" dirty="0" err="1">
                <a:solidFill>
                  <a:srgbClr val="A31515"/>
                </a:solidFill>
              </a:rPr>
              <a:t>myVm</a:t>
            </a:r>
            <a:endParaRPr lang="en-US" sz="1800" dirty="0"/>
          </a:p>
        </p:txBody>
      </p:sp>
      <p:sp>
        <p:nvSpPr>
          <p:cNvPr id="6" name="Text Placeholder 2">
            <a:extLst>
              <a:ext uri="{FF2B5EF4-FFF2-40B4-BE49-F238E27FC236}">
                <a16:creationId xmlns:a16="http://schemas.microsoft.com/office/drawing/2014/main" id="{C2EF57FA-170F-4B41-94EE-2B15F27D9500}"/>
              </a:ext>
            </a:extLst>
          </p:cNvPr>
          <p:cNvSpPr txBox="1">
            <a:spLocks/>
          </p:cNvSpPr>
          <p:nvPr/>
        </p:nvSpPr>
        <p:spPr>
          <a:xfrm>
            <a:off x="582612" y="1996083"/>
            <a:ext cx="7187183"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mn-lt"/>
              </a:rPr>
              <a:t>System-assigned managed identity</a:t>
            </a:r>
          </a:p>
        </p:txBody>
      </p:sp>
    </p:spTree>
    <p:extLst>
      <p:ext uri="{BB962C8B-B14F-4D97-AF65-F5344CB8AC3E}">
        <p14:creationId xmlns:p14="http://schemas.microsoft.com/office/powerpoint/2010/main" val="240533632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E632E-2599-4897-A14B-452BC748D9DD}"/>
              </a:ext>
            </a:extLst>
          </p:cNvPr>
          <p:cNvSpPr>
            <a:spLocks noGrp="1"/>
          </p:cNvSpPr>
          <p:nvPr>
            <p:ph type="title"/>
          </p:nvPr>
        </p:nvSpPr>
        <p:spPr>
          <a:xfrm>
            <a:off x="588263" y="457200"/>
            <a:ext cx="11018520" cy="1107996"/>
          </a:xfrm>
        </p:spPr>
        <p:txBody>
          <a:bodyPr/>
          <a:lstStyle/>
          <a:p>
            <a:r>
              <a:rPr lang="en-US" dirty="0"/>
              <a:t>Configure managed identities for Azure resources on an Azure VM by using Azure CLI (continued)</a:t>
            </a:r>
          </a:p>
        </p:txBody>
      </p:sp>
      <p:sp>
        <p:nvSpPr>
          <p:cNvPr id="9" name="Text Placeholder 8" descr="The sample code creates a user-assigned system identity.">
            <a:extLst>
              <a:ext uri="{FF2B5EF4-FFF2-40B4-BE49-F238E27FC236}">
                <a16:creationId xmlns:a16="http://schemas.microsoft.com/office/drawing/2014/main" id="{42946FF6-E252-42A1-A59F-DDB162C51517}"/>
              </a:ext>
            </a:extLst>
          </p:cNvPr>
          <p:cNvSpPr>
            <a:spLocks noGrp="1"/>
          </p:cNvSpPr>
          <p:nvPr>
            <p:ph type="body" sz="quarter" idx="10"/>
          </p:nvPr>
        </p:nvSpPr>
        <p:spPr>
          <a:xfrm>
            <a:off x="588263" y="2532829"/>
            <a:ext cx="11018520" cy="3667286"/>
          </a:xfrm>
        </p:spPr>
        <p:txBody>
          <a:bodyPr/>
          <a:lstStyle/>
          <a:p>
            <a:pPr>
              <a:lnSpc>
                <a:spcPct val="150000"/>
              </a:lnSpc>
            </a:pPr>
            <a:r>
              <a:rPr lang="en-US" sz="1800" dirty="0" err="1">
                <a:solidFill>
                  <a:srgbClr val="0000FF"/>
                </a:solidFill>
              </a:rPr>
              <a:t>az</a:t>
            </a:r>
            <a:r>
              <a:rPr lang="en-US" sz="1800" dirty="0">
                <a:solidFill>
                  <a:srgbClr val="0000FF"/>
                </a:solidFill>
              </a:rPr>
              <a:t> login</a:t>
            </a:r>
            <a:endParaRPr lang="en-US" sz="1800" dirty="0">
              <a:solidFill>
                <a:srgbClr val="000000"/>
              </a:solidFill>
            </a:endParaRPr>
          </a:p>
          <a:p>
            <a:pPr>
              <a:lnSpc>
                <a:spcPct val="150000"/>
              </a:lnSpc>
            </a:pPr>
            <a:r>
              <a:rPr lang="en-US" sz="1800" dirty="0" err="1">
                <a:solidFill>
                  <a:srgbClr val="0000FF"/>
                </a:solidFill>
              </a:rPr>
              <a:t>az</a:t>
            </a:r>
            <a:r>
              <a:rPr lang="en-US" sz="1800" dirty="0">
                <a:solidFill>
                  <a:srgbClr val="0000FF"/>
                </a:solidFill>
              </a:rPr>
              <a:t> group create </a:t>
            </a:r>
            <a:r>
              <a:rPr lang="en-US" sz="1800" dirty="0">
                <a:solidFill>
                  <a:srgbClr val="001080"/>
                </a:solidFill>
              </a:rPr>
              <a:t>--name </a:t>
            </a:r>
            <a:r>
              <a:rPr lang="en-US" sz="1800" dirty="0" err="1">
                <a:solidFill>
                  <a:srgbClr val="A31515"/>
                </a:solidFill>
              </a:rPr>
              <a:t>myResourceGroup</a:t>
            </a:r>
            <a:r>
              <a:rPr lang="en-US" sz="1800" dirty="0">
                <a:solidFill>
                  <a:srgbClr val="A31515"/>
                </a:solidFill>
              </a:rPr>
              <a:t> </a:t>
            </a:r>
            <a:r>
              <a:rPr lang="en-US" sz="1800" dirty="0">
                <a:solidFill>
                  <a:srgbClr val="001080"/>
                </a:solidFill>
              </a:rPr>
              <a:t>--location </a:t>
            </a:r>
            <a:r>
              <a:rPr lang="en-US" sz="1800" dirty="0" err="1">
                <a:solidFill>
                  <a:srgbClr val="A31515"/>
                </a:solidFill>
              </a:rPr>
              <a:t>westus</a:t>
            </a:r>
            <a:endParaRPr lang="en-US" sz="1800" dirty="0">
              <a:solidFill>
                <a:srgbClr val="000000"/>
              </a:solidFill>
            </a:endParaRPr>
          </a:p>
          <a:p>
            <a:pPr>
              <a:lnSpc>
                <a:spcPct val="150000"/>
              </a:lnSpc>
            </a:pPr>
            <a:r>
              <a:rPr lang="en-US" sz="1800" dirty="0" err="1">
                <a:solidFill>
                  <a:srgbClr val="0000FF"/>
                </a:solidFill>
              </a:rPr>
              <a:t>az</a:t>
            </a:r>
            <a:r>
              <a:rPr lang="en-US" sz="1800" dirty="0">
                <a:solidFill>
                  <a:srgbClr val="0000FF"/>
                </a:solidFill>
              </a:rPr>
              <a:t> identity create </a:t>
            </a:r>
            <a:r>
              <a:rPr lang="en-US" sz="1800" dirty="0">
                <a:solidFill>
                  <a:srgbClr val="001080"/>
                </a:solidFill>
              </a:rPr>
              <a:t>-g </a:t>
            </a:r>
            <a:r>
              <a:rPr lang="en-US" sz="1800" dirty="0" err="1">
                <a:solidFill>
                  <a:srgbClr val="A31515"/>
                </a:solidFill>
              </a:rPr>
              <a:t>myResourceGroup</a:t>
            </a:r>
            <a:r>
              <a:rPr lang="en-US" sz="1800" dirty="0">
                <a:solidFill>
                  <a:srgbClr val="A31515"/>
                </a:solidFill>
              </a:rPr>
              <a:t> </a:t>
            </a:r>
            <a:r>
              <a:rPr lang="en-US" sz="1800" dirty="0">
                <a:solidFill>
                  <a:srgbClr val="001080"/>
                </a:solidFill>
              </a:rPr>
              <a:t>-n </a:t>
            </a:r>
            <a:r>
              <a:rPr lang="en-US" sz="1800" dirty="0" err="1">
                <a:solidFill>
                  <a:srgbClr val="A31515"/>
                </a:solidFill>
              </a:rPr>
              <a:t>myUserAssignedIdentity</a:t>
            </a:r>
            <a:endParaRPr lang="en-US" sz="1800" dirty="0">
              <a:solidFill>
                <a:srgbClr val="000000"/>
              </a:solidFill>
            </a:endParaRPr>
          </a:p>
          <a:p>
            <a:pPr>
              <a:lnSpc>
                <a:spcPct val="150000"/>
              </a:lnSpc>
            </a:pPr>
            <a:r>
              <a:rPr lang="en-US" sz="1800" dirty="0" err="1">
                <a:solidFill>
                  <a:srgbClr val="0000FF"/>
                </a:solidFill>
              </a:rPr>
              <a:t>az</a:t>
            </a:r>
            <a:r>
              <a:rPr lang="en-US" sz="1800" dirty="0">
                <a:solidFill>
                  <a:srgbClr val="0000FF"/>
                </a:solidFill>
              </a:rPr>
              <a:t> </a:t>
            </a:r>
            <a:r>
              <a:rPr lang="en-US" sz="1800" dirty="0" err="1">
                <a:solidFill>
                  <a:srgbClr val="0000FF"/>
                </a:solidFill>
              </a:rPr>
              <a:t>vm</a:t>
            </a:r>
            <a:r>
              <a:rPr lang="en-US" sz="1800" dirty="0">
                <a:solidFill>
                  <a:srgbClr val="0000FF"/>
                </a:solidFill>
              </a:rPr>
              <a:t> create </a:t>
            </a:r>
            <a:r>
              <a:rPr lang="en-US" sz="1800" dirty="0">
                <a:solidFill>
                  <a:srgbClr val="001080"/>
                </a:solidFill>
              </a:rPr>
              <a:t>--resource-group </a:t>
            </a:r>
            <a:r>
              <a:rPr lang="en-US" sz="1800" dirty="0" err="1">
                <a:solidFill>
                  <a:srgbClr val="A31515"/>
                </a:solidFill>
              </a:rPr>
              <a:t>myResourceGroup</a:t>
            </a:r>
            <a:r>
              <a:rPr lang="en-US" sz="1800" dirty="0">
                <a:solidFill>
                  <a:srgbClr val="A31515"/>
                </a:solidFill>
              </a:rPr>
              <a:t> </a:t>
            </a:r>
            <a:r>
              <a:rPr lang="en-US" sz="1800" dirty="0">
                <a:solidFill>
                  <a:srgbClr val="001080"/>
                </a:solidFill>
              </a:rPr>
              <a:t>--name </a:t>
            </a:r>
            <a:r>
              <a:rPr lang="en-US" sz="1800" dirty="0" err="1">
                <a:solidFill>
                  <a:srgbClr val="A31515"/>
                </a:solidFill>
              </a:rPr>
              <a:t>myVM</a:t>
            </a:r>
            <a:r>
              <a:rPr lang="en-US" sz="1800" dirty="0">
                <a:solidFill>
                  <a:srgbClr val="A31515"/>
                </a:solidFill>
              </a:rPr>
              <a:t> </a:t>
            </a:r>
            <a:r>
              <a:rPr lang="en-US" sz="1800" dirty="0">
                <a:solidFill>
                  <a:srgbClr val="001080"/>
                </a:solidFill>
              </a:rPr>
              <a:t>--image </a:t>
            </a:r>
            <a:r>
              <a:rPr lang="en-US" sz="1800" dirty="0">
                <a:solidFill>
                  <a:srgbClr val="A31515"/>
                </a:solidFill>
              </a:rPr>
              <a:t>win2016datacenter `</a:t>
            </a:r>
            <a:endParaRPr lang="en-US" sz="1800" dirty="0">
              <a:solidFill>
                <a:srgbClr val="000000"/>
              </a:solidFill>
            </a:endParaRPr>
          </a:p>
          <a:p>
            <a:pPr>
              <a:lnSpc>
                <a:spcPct val="150000"/>
              </a:lnSpc>
            </a:pPr>
            <a:r>
              <a:rPr lang="en-US" sz="1800" dirty="0">
                <a:solidFill>
                  <a:srgbClr val="0000FF"/>
                </a:solidFill>
              </a:rPr>
              <a:t>    </a:t>
            </a:r>
            <a:r>
              <a:rPr lang="en-US" sz="1800" dirty="0">
                <a:solidFill>
                  <a:srgbClr val="001080"/>
                </a:solidFill>
              </a:rPr>
              <a:t>--generate-</a:t>
            </a:r>
            <a:r>
              <a:rPr lang="en-US" sz="1800" dirty="0" err="1">
                <a:solidFill>
                  <a:srgbClr val="001080"/>
                </a:solidFill>
              </a:rPr>
              <a:t>ssh</a:t>
            </a:r>
            <a:r>
              <a:rPr lang="en-US" sz="1800" dirty="0">
                <a:solidFill>
                  <a:srgbClr val="001080"/>
                </a:solidFill>
              </a:rPr>
              <a:t>-keys --assign-identity --admin-username </a:t>
            </a:r>
            <a:r>
              <a:rPr lang="en-US" sz="1800" dirty="0" err="1">
                <a:solidFill>
                  <a:srgbClr val="A31515"/>
                </a:solidFill>
              </a:rPr>
              <a:t>azureuser</a:t>
            </a:r>
            <a:r>
              <a:rPr lang="en-US" sz="1800" dirty="0">
                <a:solidFill>
                  <a:srgbClr val="A31515"/>
                </a:solidFill>
              </a:rPr>
              <a:t> `</a:t>
            </a:r>
            <a:endParaRPr lang="en-US" sz="1800" dirty="0">
              <a:solidFill>
                <a:srgbClr val="000000"/>
              </a:solidFill>
            </a:endParaRPr>
          </a:p>
          <a:p>
            <a:pPr>
              <a:lnSpc>
                <a:spcPct val="150000"/>
              </a:lnSpc>
            </a:pPr>
            <a:r>
              <a:rPr lang="en-US" sz="1800" dirty="0">
                <a:solidFill>
                  <a:srgbClr val="0000FF"/>
                </a:solidFill>
              </a:rPr>
              <a:t>    </a:t>
            </a:r>
            <a:r>
              <a:rPr lang="en-US" sz="1800" dirty="0">
                <a:solidFill>
                  <a:srgbClr val="001080"/>
                </a:solidFill>
              </a:rPr>
              <a:t>--admin-password </a:t>
            </a:r>
            <a:r>
              <a:rPr lang="en-US" sz="1800" dirty="0">
                <a:solidFill>
                  <a:srgbClr val="A31515"/>
                </a:solidFill>
              </a:rPr>
              <a:t>myPassword12 </a:t>
            </a:r>
            <a:r>
              <a:rPr lang="en-US" sz="1800" dirty="0">
                <a:solidFill>
                  <a:srgbClr val="001080"/>
                </a:solidFill>
              </a:rPr>
              <a:t>--assign-identity </a:t>
            </a:r>
            <a:r>
              <a:rPr lang="en-US" sz="1800" dirty="0" err="1">
                <a:solidFill>
                  <a:srgbClr val="A31515"/>
                </a:solidFill>
              </a:rPr>
              <a:t>myUserAssignedIdentity</a:t>
            </a:r>
            <a:endParaRPr lang="en-US" sz="1800" dirty="0">
              <a:solidFill>
                <a:srgbClr val="000000"/>
              </a:solidFill>
            </a:endParaRPr>
          </a:p>
          <a:p>
            <a:pPr>
              <a:lnSpc>
                <a:spcPct val="150000"/>
              </a:lnSpc>
            </a:pPr>
            <a:r>
              <a:rPr lang="en-US" sz="1800" dirty="0" err="1">
                <a:solidFill>
                  <a:srgbClr val="0000FF"/>
                </a:solidFill>
              </a:rPr>
              <a:t>az</a:t>
            </a:r>
            <a:r>
              <a:rPr lang="en-US" sz="1800" dirty="0">
                <a:solidFill>
                  <a:srgbClr val="0000FF"/>
                </a:solidFill>
              </a:rPr>
              <a:t> </a:t>
            </a:r>
            <a:r>
              <a:rPr lang="en-US" sz="1800" dirty="0" err="1">
                <a:solidFill>
                  <a:srgbClr val="0000FF"/>
                </a:solidFill>
              </a:rPr>
              <a:t>vm</a:t>
            </a:r>
            <a:r>
              <a:rPr lang="en-US" sz="1800" dirty="0">
                <a:solidFill>
                  <a:srgbClr val="0000FF"/>
                </a:solidFill>
              </a:rPr>
              <a:t> identity assign </a:t>
            </a:r>
            <a:r>
              <a:rPr lang="en-US" sz="1800" dirty="0">
                <a:solidFill>
                  <a:srgbClr val="001080"/>
                </a:solidFill>
              </a:rPr>
              <a:t>-g </a:t>
            </a:r>
            <a:r>
              <a:rPr lang="en-US" sz="1800" dirty="0" err="1">
                <a:solidFill>
                  <a:srgbClr val="A31515"/>
                </a:solidFill>
              </a:rPr>
              <a:t>myResourceGroup</a:t>
            </a:r>
            <a:r>
              <a:rPr lang="en-US" sz="1800" dirty="0">
                <a:solidFill>
                  <a:srgbClr val="A31515"/>
                </a:solidFill>
              </a:rPr>
              <a:t> </a:t>
            </a:r>
            <a:r>
              <a:rPr lang="en-US" sz="1800" dirty="0">
                <a:solidFill>
                  <a:srgbClr val="001080"/>
                </a:solidFill>
              </a:rPr>
              <a:t>-n </a:t>
            </a:r>
            <a:r>
              <a:rPr lang="en-US" sz="1800" dirty="0" err="1">
                <a:solidFill>
                  <a:srgbClr val="A31515"/>
                </a:solidFill>
              </a:rPr>
              <a:t>myVM</a:t>
            </a:r>
            <a:r>
              <a:rPr lang="en-US" sz="1800" dirty="0">
                <a:solidFill>
                  <a:srgbClr val="A31515"/>
                </a:solidFill>
              </a:rPr>
              <a:t> `</a:t>
            </a:r>
            <a:endParaRPr lang="en-US" sz="1800" dirty="0">
              <a:solidFill>
                <a:srgbClr val="000000"/>
              </a:solidFill>
            </a:endParaRPr>
          </a:p>
          <a:p>
            <a:pPr>
              <a:lnSpc>
                <a:spcPct val="150000"/>
              </a:lnSpc>
            </a:pPr>
            <a:r>
              <a:rPr lang="en-US" sz="1800" dirty="0">
                <a:solidFill>
                  <a:srgbClr val="0000FF"/>
                </a:solidFill>
              </a:rPr>
              <a:t>    </a:t>
            </a:r>
            <a:r>
              <a:rPr lang="en-US" sz="1800" dirty="0">
                <a:solidFill>
                  <a:srgbClr val="001080"/>
                </a:solidFill>
              </a:rPr>
              <a:t>--identities </a:t>
            </a:r>
            <a:r>
              <a:rPr lang="en-US" sz="1800" dirty="0" err="1">
                <a:solidFill>
                  <a:srgbClr val="A31515"/>
                </a:solidFill>
              </a:rPr>
              <a:t>myUserAssignedIdentity</a:t>
            </a:r>
            <a:endParaRPr lang="en-US" sz="1800" dirty="0">
              <a:solidFill>
                <a:srgbClr val="000000"/>
              </a:solidFill>
            </a:endParaRPr>
          </a:p>
        </p:txBody>
      </p:sp>
      <p:sp>
        <p:nvSpPr>
          <p:cNvPr id="6" name="Text Placeholder 2">
            <a:extLst>
              <a:ext uri="{FF2B5EF4-FFF2-40B4-BE49-F238E27FC236}">
                <a16:creationId xmlns:a16="http://schemas.microsoft.com/office/drawing/2014/main" id="{C2EF57FA-170F-4B41-94EE-2B15F27D9500}"/>
              </a:ext>
            </a:extLst>
          </p:cNvPr>
          <p:cNvSpPr txBox="1">
            <a:spLocks/>
          </p:cNvSpPr>
          <p:nvPr/>
        </p:nvSpPr>
        <p:spPr>
          <a:xfrm>
            <a:off x="582612" y="1996083"/>
            <a:ext cx="7187183"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mn-lt"/>
              </a:rPr>
              <a:t>User-assigned managed identity</a:t>
            </a:r>
          </a:p>
        </p:txBody>
      </p:sp>
    </p:spTree>
    <p:extLst>
      <p:ext uri="{BB962C8B-B14F-4D97-AF65-F5344CB8AC3E}">
        <p14:creationId xmlns:p14="http://schemas.microsoft.com/office/powerpoint/2010/main" val="371184068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descr="The sample code gets a token by using a HTTP request.">
            <a:extLst>
              <a:ext uri="{FF2B5EF4-FFF2-40B4-BE49-F238E27FC236}">
                <a16:creationId xmlns:a16="http://schemas.microsoft.com/office/drawing/2014/main" id="{56EAFCE1-DB33-44ED-BB5B-80135BE32C35}"/>
              </a:ext>
            </a:extLst>
          </p:cNvPr>
          <p:cNvSpPr txBox="1">
            <a:spLocks/>
          </p:cNvSpPr>
          <p:nvPr/>
        </p:nvSpPr>
        <p:spPr>
          <a:xfrm>
            <a:off x="582170" y="2390174"/>
            <a:ext cx="11018520" cy="428425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solidFill>
                  <a:srgbClr val="000000"/>
                </a:solidFill>
              </a:rPr>
              <a:t>GET </a:t>
            </a:r>
            <a:r>
              <a:rPr lang="en-US" sz="1600" dirty="0">
                <a:solidFill>
                  <a:srgbClr val="A31515"/>
                </a:solidFill>
              </a:rPr>
              <a:t>'http://169.254.169.254/metadata/identity/oauth2/</a:t>
            </a:r>
            <a:r>
              <a:rPr lang="en-US" sz="1600" dirty="0" err="1">
                <a:solidFill>
                  <a:srgbClr val="A31515"/>
                </a:solidFill>
              </a:rPr>
              <a:t>token?api-version</a:t>
            </a:r>
            <a:r>
              <a:rPr lang="en-US" sz="1600" dirty="0">
                <a:solidFill>
                  <a:srgbClr val="A31515"/>
                </a:solidFill>
              </a:rPr>
              <a:t>=2018-02-01&amp;resource=https://management.azure.com/'</a:t>
            </a:r>
            <a:r>
              <a:rPr lang="en-US" sz="1600" dirty="0">
                <a:solidFill>
                  <a:srgbClr val="000000"/>
                </a:solidFill>
              </a:rPr>
              <a:t> HTTP/1.1 Metadata: </a:t>
            </a:r>
            <a:r>
              <a:rPr lang="en-US" sz="1600" dirty="0">
                <a:solidFill>
                  <a:srgbClr val="795E26"/>
                </a:solidFill>
              </a:rPr>
              <a:t>true</a:t>
            </a:r>
            <a:endParaRPr lang="en-US" sz="1600" dirty="0">
              <a:solidFill>
                <a:srgbClr val="000000"/>
              </a:solidFill>
            </a:endParaRPr>
          </a:p>
          <a:p>
            <a:br>
              <a:rPr lang="en-US" sz="1600" dirty="0">
                <a:solidFill>
                  <a:srgbClr val="000000"/>
                </a:solidFill>
              </a:rPr>
            </a:br>
            <a:r>
              <a:rPr lang="en-US" sz="1600" dirty="0">
                <a:solidFill>
                  <a:srgbClr val="000000"/>
                </a:solidFill>
              </a:rPr>
              <a:t>HTTP/1.1 200 OK </a:t>
            </a:r>
          </a:p>
          <a:p>
            <a:r>
              <a:rPr lang="en-US" sz="1600" dirty="0">
                <a:solidFill>
                  <a:srgbClr val="000000"/>
                </a:solidFill>
              </a:rPr>
              <a:t>Content-Type: application/json </a:t>
            </a:r>
          </a:p>
          <a:p>
            <a:r>
              <a:rPr lang="en-US" sz="1600" dirty="0">
                <a:solidFill>
                  <a:srgbClr val="000000"/>
                </a:solidFill>
              </a:rPr>
              <a:t>{</a:t>
            </a:r>
          </a:p>
          <a:p>
            <a:r>
              <a:rPr lang="en-US" sz="1600" dirty="0">
                <a:solidFill>
                  <a:srgbClr val="000000"/>
                </a:solidFill>
              </a:rPr>
              <a:t>    </a:t>
            </a:r>
            <a:r>
              <a:rPr lang="en-US" sz="1600" dirty="0">
                <a:solidFill>
                  <a:srgbClr val="0451A5"/>
                </a:solidFill>
              </a:rPr>
              <a:t>"</a:t>
            </a:r>
            <a:r>
              <a:rPr lang="en-US" sz="1600" dirty="0" err="1">
                <a:solidFill>
                  <a:srgbClr val="0451A5"/>
                </a:solidFill>
              </a:rPr>
              <a:t>access_token</a:t>
            </a:r>
            <a:r>
              <a:rPr lang="en-US" sz="1600" dirty="0">
                <a:solidFill>
                  <a:srgbClr val="0451A5"/>
                </a:solidFill>
              </a:rPr>
              <a:t>"</a:t>
            </a:r>
            <a:r>
              <a:rPr lang="en-US" sz="1600" dirty="0">
                <a:solidFill>
                  <a:srgbClr val="000000"/>
                </a:solidFill>
              </a:rPr>
              <a:t>: </a:t>
            </a:r>
            <a:r>
              <a:rPr lang="en-US" sz="1600" dirty="0">
                <a:solidFill>
                  <a:srgbClr val="A31515"/>
                </a:solidFill>
              </a:rPr>
              <a:t>"eyJ0eXAi..."</a:t>
            </a:r>
            <a:r>
              <a:rPr lang="en-US" sz="1600" dirty="0">
                <a:solidFill>
                  <a:srgbClr val="000000"/>
                </a:solidFill>
              </a:rPr>
              <a:t>,</a:t>
            </a:r>
          </a:p>
          <a:p>
            <a:r>
              <a:rPr lang="en-US" sz="1600" dirty="0">
                <a:solidFill>
                  <a:srgbClr val="000000"/>
                </a:solidFill>
              </a:rPr>
              <a:t>    </a:t>
            </a:r>
            <a:r>
              <a:rPr lang="en-US" sz="1600" dirty="0">
                <a:solidFill>
                  <a:srgbClr val="0451A5"/>
                </a:solidFill>
              </a:rPr>
              <a:t>"</a:t>
            </a:r>
            <a:r>
              <a:rPr lang="en-US" sz="1600" dirty="0" err="1">
                <a:solidFill>
                  <a:srgbClr val="0451A5"/>
                </a:solidFill>
              </a:rPr>
              <a:t>refresh_token</a:t>
            </a:r>
            <a:r>
              <a:rPr lang="en-US" sz="1600" dirty="0">
                <a:solidFill>
                  <a:srgbClr val="0451A5"/>
                </a:solidFill>
              </a:rPr>
              <a:t>"</a:t>
            </a:r>
            <a:r>
              <a:rPr lang="en-US" sz="1600" dirty="0">
                <a:solidFill>
                  <a:srgbClr val="000000"/>
                </a:solidFill>
              </a:rPr>
              <a:t>: </a:t>
            </a:r>
            <a:r>
              <a:rPr lang="en-US" sz="1600" dirty="0">
                <a:solidFill>
                  <a:srgbClr val="A31515"/>
                </a:solidFill>
              </a:rPr>
              <a:t>""</a:t>
            </a:r>
            <a:r>
              <a:rPr lang="en-US" sz="1600" dirty="0">
                <a:solidFill>
                  <a:srgbClr val="000000"/>
                </a:solidFill>
              </a:rPr>
              <a:t>,</a:t>
            </a:r>
          </a:p>
          <a:p>
            <a:r>
              <a:rPr lang="en-US" sz="1600" dirty="0">
                <a:solidFill>
                  <a:srgbClr val="000000"/>
                </a:solidFill>
              </a:rPr>
              <a:t>    </a:t>
            </a:r>
            <a:r>
              <a:rPr lang="en-US" sz="1600" dirty="0">
                <a:solidFill>
                  <a:srgbClr val="0451A5"/>
                </a:solidFill>
              </a:rPr>
              <a:t>"</a:t>
            </a:r>
            <a:r>
              <a:rPr lang="en-US" sz="1600" dirty="0" err="1">
                <a:solidFill>
                  <a:srgbClr val="0451A5"/>
                </a:solidFill>
              </a:rPr>
              <a:t>expires_in</a:t>
            </a:r>
            <a:r>
              <a:rPr lang="en-US" sz="1600" dirty="0">
                <a:solidFill>
                  <a:srgbClr val="0451A5"/>
                </a:solidFill>
              </a:rPr>
              <a:t>"</a:t>
            </a:r>
            <a:r>
              <a:rPr lang="en-US" sz="1600" dirty="0">
                <a:solidFill>
                  <a:srgbClr val="000000"/>
                </a:solidFill>
              </a:rPr>
              <a:t>: </a:t>
            </a:r>
            <a:r>
              <a:rPr lang="en-US" sz="1600" dirty="0">
                <a:solidFill>
                  <a:srgbClr val="A31515"/>
                </a:solidFill>
              </a:rPr>
              <a:t>"3599"</a:t>
            </a:r>
            <a:r>
              <a:rPr lang="en-US" sz="1600" dirty="0">
                <a:solidFill>
                  <a:srgbClr val="000000"/>
                </a:solidFill>
              </a:rPr>
              <a:t>,</a:t>
            </a:r>
          </a:p>
          <a:p>
            <a:r>
              <a:rPr lang="en-US" sz="1600" dirty="0">
                <a:solidFill>
                  <a:srgbClr val="000000"/>
                </a:solidFill>
              </a:rPr>
              <a:t>    </a:t>
            </a:r>
            <a:r>
              <a:rPr lang="en-US" sz="1600" dirty="0">
                <a:solidFill>
                  <a:srgbClr val="0451A5"/>
                </a:solidFill>
              </a:rPr>
              <a:t>"</a:t>
            </a:r>
            <a:r>
              <a:rPr lang="en-US" sz="1600" dirty="0" err="1">
                <a:solidFill>
                  <a:srgbClr val="0451A5"/>
                </a:solidFill>
              </a:rPr>
              <a:t>expires_on</a:t>
            </a:r>
            <a:r>
              <a:rPr lang="en-US" sz="1600" dirty="0">
                <a:solidFill>
                  <a:srgbClr val="0451A5"/>
                </a:solidFill>
              </a:rPr>
              <a:t>"</a:t>
            </a:r>
            <a:r>
              <a:rPr lang="en-US" sz="1600" dirty="0">
                <a:solidFill>
                  <a:srgbClr val="000000"/>
                </a:solidFill>
              </a:rPr>
              <a:t>: </a:t>
            </a:r>
            <a:r>
              <a:rPr lang="en-US" sz="1600" dirty="0">
                <a:solidFill>
                  <a:srgbClr val="A31515"/>
                </a:solidFill>
              </a:rPr>
              <a:t>"1506484173"</a:t>
            </a:r>
            <a:r>
              <a:rPr lang="en-US" sz="1600" dirty="0">
                <a:solidFill>
                  <a:srgbClr val="000000"/>
                </a:solidFill>
              </a:rPr>
              <a:t>,</a:t>
            </a:r>
          </a:p>
          <a:p>
            <a:r>
              <a:rPr lang="en-US" sz="1600" dirty="0">
                <a:solidFill>
                  <a:srgbClr val="000000"/>
                </a:solidFill>
              </a:rPr>
              <a:t>    </a:t>
            </a:r>
            <a:r>
              <a:rPr lang="en-US" sz="1600" dirty="0">
                <a:solidFill>
                  <a:srgbClr val="0451A5"/>
                </a:solidFill>
              </a:rPr>
              <a:t>"</a:t>
            </a:r>
            <a:r>
              <a:rPr lang="en-US" sz="1600" dirty="0" err="1">
                <a:solidFill>
                  <a:srgbClr val="0451A5"/>
                </a:solidFill>
              </a:rPr>
              <a:t>not_before</a:t>
            </a:r>
            <a:r>
              <a:rPr lang="en-US" sz="1600" dirty="0">
                <a:solidFill>
                  <a:srgbClr val="0451A5"/>
                </a:solidFill>
              </a:rPr>
              <a:t>"</a:t>
            </a:r>
            <a:r>
              <a:rPr lang="en-US" sz="1600" dirty="0">
                <a:solidFill>
                  <a:srgbClr val="000000"/>
                </a:solidFill>
              </a:rPr>
              <a:t>: </a:t>
            </a:r>
            <a:r>
              <a:rPr lang="en-US" sz="1600" dirty="0">
                <a:solidFill>
                  <a:srgbClr val="A31515"/>
                </a:solidFill>
              </a:rPr>
              <a:t>"1506480273"</a:t>
            </a:r>
            <a:r>
              <a:rPr lang="en-US" sz="1600" dirty="0">
                <a:solidFill>
                  <a:srgbClr val="000000"/>
                </a:solidFill>
              </a:rPr>
              <a:t>,</a:t>
            </a:r>
          </a:p>
          <a:p>
            <a:r>
              <a:rPr lang="en-US" sz="1600" dirty="0">
                <a:solidFill>
                  <a:srgbClr val="000000"/>
                </a:solidFill>
              </a:rPr>
              <a:t>    </a:t>
            </a:r>
            <a:r>
              <a:rPr lang="en-US" sz="1600" dirty="0">
                <a:solidFill>
                  <a:srgbClr val="0451A5"/>
                </a:solidFill>
              </a:rPr>
              <a:t>"resource"</a:t>
            </a:r>
            <a:r>
              <a:rPr lang="en-US" sz="1600" dirty="0">
                <a:solidFill>
                  <a:srgbClr val="000000"/>
                </a:solidFill>
              </a:rPr>
              <a:t>: </a:t>
            </a:r>
            <a:r>
              <a:rPr lang="en-US" sz="1600" dirty="0">
                <a:solidFill>
                  <a:srgbClr val="A31515"/>
                </a:solidFill>
              </a:rPr>
              <a:t>"https://management.azure.com/"</a:t>
            </a:r>
            <a:r>
              <a:rPr lang="en-US" sz="1600" dirty="0">
                <a:solidFill>
                  <a:srgbClr val="000000"/>
                </a:solidFill>
              </a:rPr>
              <a:t>,</a:t>
            </a:r>
          </a:p>
          <a:p>
            <a:r>
              <a:rPr lang="en-US" sz="1600" dirty="0">
                <a:solidFill>
                  <a:srgbClr val="000000"/>
                </a:solidFill>
              </a:rPr>
              <a:t>    </a:t>
            </a:r>
            <a:r>
              <a:rPr lang="en-US" sz="1600" dirty="0">
                <a:solidFill>
                  <a:srgbClr val="0451A5"/>
                </a:solidFill>
              </a:rPr>
              <a:t>"</a:t>
            </a:r>
            <a:r>
              <a:rPr lang="en-US" sz="1600" dirty="0" err="1">
                <a:solidFill>
                  <a:srgbClr val="0451A5"/>
                </a:solidFill>
              </a:rPr>
              <a:t>token_type</a:t>
            </a:r>
            <a:r>
              <a:rPr lang="en-US" sz="1600" dirty="0">
                <a:solidFill>
                  <a:srgbClr val="0451A5"/>
                </a:solidFill>
              </a:rPr>
              <a:t>"</a:t>
            </a:r>
            <a:r>
              <a:rPr lang="en-US" sz="1600" dirty="0">
                <a:solidFill>
                  <a:srgbClr val="000000"/>
                </a:solidFill>
              </a:rPr>
              <a:t>: </a:t>
            </a:r>
            <a:r>
              <a:rPr lang="en-US" sz="1600" dirty="0">
                <a:solidFill>
                  <a:srgbClr val="A31515"/>
                </a:solidFill>
              </a:rPr>
              <a:t>"Bearer"</a:t>
            </a:r>
            <a:endParaRPr lang="en-US" sz="1600" dirty="0">
              <a:solidFill>
                <a:srgbClr val="000000"/>
              </a:solidFill>
            </a:endParaRPr>
          </a:p>
          <a:p>
            <a:r>
              <a:rPr lang="en-US" sz="1600" dirty="0">
                <a:solidFill>
                  <a:srgbClr val="000000"/>
                </a:solidFill>
              </a:rPr>
              <a:t>}</a:t>
            </a:r>
          </a:p>
          <a:p>
            <a:endParaRPr lang="en-US" sz="1600" dirty="0">
              <a:solidFill>
                <a:srgbClr val="000000"/>
              </a:solidFill>
            </a:endParaRPr>
          </a:p>
        </p:txBody>
      </p:sp>
      <p:sp>
        <p:nvSpPr>
          <p:cNvPr id="2" name="Title 1">
            <a:extLst>
              <a:ext uri="{FF2B5EF4-FFF2-40B4-BE49-F238E27FC236}">
                <a16:creationId xmlns:a16="http://schemas.microsoft.com/office/drawing/2014/main" id="{0D3E632E-2599-4897-A14B-452BC748D9DD}"/>
              </a:ext>
            </a:extLst>
          </p:cNvPr>
          <p:cNvSpPr>
            <a:spLocks noGrp="1"/>
          </p:cNvSpPr>
          <p:nvPr>
            <p:ph type="title"/>
          </p:nvPr>
        </p:nvSpPr>
        <p:spPr/>
        <p:txBody>
          <a:bodyPr/>
          <a:lstStyle/>
          <a:p>
            <a:r>
              <a:rPr lang="en-US" dirty="0"/>
              <a:t>How to use managed identities for Azure resources on an Azure VM to acquire an access token</a:t>
            </a:r>
          </a:p>
        </p:txBody>
      </p:sp>
      <p:sp>
        <p:nvSpPr>
          <p:cNvPr id="6" name="Text Placeholder 2">
            <a:extLst>
              <a:ext uri="{FF2B5EF4-FFF2-40B4-BE49-F238E27FC236}">
                <a16:creationId xmlns:a16="http://schemas.microsoft.com/office/drawing/2014/main" id="{C2EF57FA-170F-4B41-94EE-2B15F27D9500}"/>
              </a:ext>
            </a:extLst>
          </p:cNvPr>
          <p:cNvSpPr txBox="1">
            <a:spLocks/>
          </p:cNvSpPr>
          <p:nvPr/>
        </p:nvSpPr>
        <p:spPr>
          <a:xfrm>
            <a:off x="582170" y="1814792"/>
            <a:ext cx="7187183"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mn-lt"/>
              </a:rPr>
              <a:t>Get a token by using HTTP</a:t>
            </a:r>
          </a:p>
        </p:txBody>
      </p:sp>
      <p:cxnSp>
        <p:nvCxnSpPr>
          <p:cNvPr id="5" name="Straight Connector 4">
            <a:extLst>
              <a:ext uri="{FF2B5EF4-FFF2-40B4-BE49-F238E27FC236}">
                <a16:creationId xmlns:a16="http://schemas.microsoft.com/office/drawing/2014/main" id="{E2A397E4-F508-44CB-93F5-BD3D67410CC9}"/>
              </a:ext>
              <a:ext uri="{C183D7F6-B498-43B3-948B-1728B52AA6E4}">
                <adec:decorative xmlns:adec="http://schemas.microsoft.com/office/drawing/2017/decorative" val="1"/>
              </a:ext>
            </a:extLst>
          </p:cNvPr>
          <p:cNvCxnSpPr>
            <a:cxnSpLocks/>
          </p:cNvCxnSpPr>
          <p:nvPr/>
        </p:nvCxnSpPr>
        <p:spPr>
          <a:xfrm flipH="1">
            <a:off x="5232401" y="4356100"/>
            <a:ext cx="2285162" cy="74930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B5201AA7-2056-447A-A929-AC3E0EAF19E7}"/>
              </a:ext>
            </a:extLst>
          </p:cNvPr>
          <p:cNvSpPr/>
          <p:nvPr/>
        </p:nvSpPr>
        <p:spPr bwMode="auto">
          <a:xfrm>
            <a:off x="5548226" y="3429000"/>
            <a:ext cx="3938674" cy="1068753"/>
          </a:xfrm>
          <a:prstGeom prst="roundRect">
            <a:avLst>
              <a:gd name="adj" fmla="val 1037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t>Consider token caching, error handling, and retry guidance</a:t>
            </a:r>
          </a:p>
        </p:txBody>
      </p:sp>
    </p:spTree>
    <p:extLst>
      <p:ext uri="{BB962C8B-B14F-4D97-AF65-F5344CB8AC3E}">
        <p14:creationId xmlns:p14="http://schemas.microsoft.com/office/powerpoint/2010/main" val="58051220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E632E-2599-4897-A14B-452BC748D9DD}"/>
              </a:ext>
            </a:extLst>
          </p:cNvPr>
          <p:cNvSpPr>
            <a:spLocks noGrp="1"/>
          </p:cNvSpPr>
          <p:nvPr>
            <p:ph type="title"/>
          </p:nvPr>
        </p:nvSpPr>
        <p:spPr/>
        <p:txBody>
          <a:bodyPr/>
          <a:lstStyle/>
          <a:p>
            <a:r>
              <a:rPr lang="en-US" dirty="0"/>
              <a:t>Assign a managed identity access to a resource by using Azure CLI</a:t>
            </a:r>
          </a:p>
        </p:txBody>
      </p:sp>
      <p:sp>
        <p:nvSpPr>
          <p:cNvPr id="5" name="Text Placeholder 4">
            <a:extLst>
              <a:ext uri="{FF2B5EF4-FFF2-40B4-BE49-F238E27FC236}">
                <a16:creationId xmlns:a16="http://schemas.microsoft.com/office/drawing/2014/main" id="{6C4F8D11-A911-4EBD-946E-2A3467DE24B7}"/>
              </a:ext>
            </a:extLst>
          </p:cNvPr>
          <p:cNvSpPr>
            <a:spLocks noGrp="1"/>
          </p:cNvSpPr>
          <p:nvPr>
            <p:ph type="body" sz="quarter" idx="10"/>
          </p:nvPr>
        </p:nvSpPr>
        <p:spPr>
          <a:xfrm>
            <a:off x="588263" y="2752476"/>
            <a:ext cx="11018520" cy="2614690"/>
          </a:xfrm>
        </p:spPr>
        <p:txBody>
          <a:bodyPr/>
          <a:lstStyle/>
          <a:p>
            <a:pPr>
              <a:lnSpc>
                <a:spcPct val="150000"/>
              </a:lnSpc>
            </a:pPr>
            <a:r>
              <a:rPr lang="en-US" sz="1800" dirty="0" err="1">
                <a:solidFill>
                  <a:srgbClr val="0000FF"/>
                </a:solidFill>
              </a:rPr>
              <a:t>az</a:t>
            </a:r>
            <a:r>
              <a:rPr lang="en-US" sz="1800" dirty="0">
                <a:solidFill>
                  <a:srgbClr val="0000FF"/>
                </a:solidFill>
              </a:rPr>
              <a:t> login</a:t>
            </a:r>
            <a:endParaRPr lang="en-US" sz="1800" dirty="0">
              <a:solidFill>
                <a:srgbClr val="000000"/>
              </a:solidFill>
            </a:endParaRPr>
          </a:p>
          <a:p>
            <a:pPr>
              <a:lnSpc>
                <a:spcPct val="150000"/>
              </a:lnSpc>
            </a:pPr>
            <a:r>
              <a:rPr lang="en-US" sz="1800" dirty="0" err="1">
                <a:solidFill>
                  <a:srgbClr val="0000FF"/>
                </a:solidFill>
              </a:rPr>
              <a:t>spID</a:t>
            </a:r>
            <a:r>
              <a:rPr lang="en-US" sz="1800" dirty="0">
                <a:solidFill>
                  <a:srgbClr val="0000FF"/>
                </a:solidFill>
              </a:rPr>
              <a:t>=$(</a:t>
            </a:r>
            <a:r>
              <a:rPr lang="en-US" sz="1800" dirty="0" err="1">
                <a:solidFill>
                  <a:srgbClr val="0000FF"/>
                </a:solidFill>
              </a:rPr>
              <a:t>az</a:t>
            </a:r>
            <a:r>
              <a:rPr lang="en-US" sz="1800" dirty="0">
                <a:solidFill>
                  <a:srgbClr val="0000FF"/>
                </a:solidFill>
              </a:rPr>
              <a:t> resource list </a:t>
            </a:r>
            <a:r>
              <a:rPr lang="en-US" sz="1800" dirty="0">
                <a:solidFill>
                  <a:srgbClr val="001080"/>
                </a:solidFill>
              </a:rPr>
              <a:t>-n </a:t>
            </a:r>
            <a:r>
              <a:rPr lang="en-US" sz="1800" dirty="0" err="1">
                <a:solidFill>
                  <a:srgbClr val="A31515"/>
                </a:solidFill>
              </a:rPr>
              <a:t>myVM</a:t>
            </a:r>
            <a:r>
              <a:rPr lang="en-US" sz="1800" dirty="0">
                <a:solidFill>
                  <a:srgbClr val="A31515"/>
                </a:solidFill>
              </a:rPr>
              <a:t> </a:t>
            </a:r>
            <a:r>
              <a:rPr lang="en-US" sz="1800" dirty="0">
                <a:solidFill>
                  <a:srgbClr val="001080"/>
                </a:solidFill>
              </a:rPr>
              <a:t>--query </a:t>
            </a:r>
            <a:r>
              <a:rPr lang="en-US" sz="1800" dirty="0">
                <a:solidFill>
                  <a:srgbClr val="A31515"/>
                </a:solidFill>
              </a:rPr>
              <a:t>[*].</a:t>
            </a:r>
            <a:r>
              <a:rPr lang="en-US" sz="1800" dirty="0" err="1">
                <a:solidFill>
                  <a:srgbClr val="A31515"/>
                </a:solidFill>
              </a:rPr>
              <a:t>identity.principalId</a:t>
            </a:r>
            <a:r>
              <a:rPr lang="en-US" sz="1800" dirty="0">
                <a:solidFill>
                  <a:srgbClr val="A31515"/>
                </a:solidFill>
              </a:rPr>
              <a:t> </a:t>
            </a:r>
            <a:r>
              <a:rPr lang="en-US" sz="1800" dirty="0">
                <a:solidFill>
                  <a:srgbClr val="001080"/>
                </a:solidFill>
              </a:rPr>
              <a:t>--out </a:t>
            </a:r>
            <a:r>
              <a:rPr lang="en-US" sz="1800" dirty="0" err="1">
                <a:solidFill>
                  <a:srgbClr val="A31515"/>
                </a:solidFill>
              </a:rPr>
              <a:t>tsv</a:t>
            </a:r>
            <a:r>
              <a:rPr lang="en-US" sz="1800" dirty="0">
                <a:solidFill>
                  <a:srgbClr val="A31515"/>
                </a:solidFill>
              </a:rPr>
              <a:t>)</a:t>
            </a:r>
            <a:endParaRPr lang="en-US" sz="1800" dirty="0">
              <a:solidFill>
                <a:srgbClr val="000000"/>
              </a:solidFill>
            </a:endParaRPr>
          </a:p>
          <a:p>
            <a:pPr>
              <a:lnSpc>
                <a:spcPct val="150000"/>
              </a:lnSpc>
            </a:pPr>
            <a:r>
              <a:rPr lang="en-US" sz="1800" dirty="0" err="1">
                <a:solidFill>
                  <a:srgbClr val="0000FF"/>
                </a:solidFill>
              </a:rPr>
              <a:t>spID</a:t>
            </a:r>
            <a:r>
              <a:rPr lang="en-US" sz="1800" dirty="0">
                <a:solidFill>
                  <a:srgbClr val="0000FF"/>
                </a:solidFill>
              </a:rPr>
              <a:t>=$(</a:t>
            </a:r>
            <a:r>
              <a:rPr lang="en-US" sz="1800" dirty="0" err="1">
                <a:solidFill>
                  <a:srgbClr val="0000FF"/>
                </a:solidFill>
              </a:rPr>
              <a:t>az</a:t>
            </a:r>
            <a:r>
              <a:rPr lang="en-US" sz="1800" dirty="0">
                <a:solidFill>
                  <a:srgbClr val="0000FF"/>
                </a:solidFill>
              </a:rPr>
              <a:t> resource list </a:t>
            </a:r>
            <a:r>
              <a:rPr lang="en-US" sz="1800" dirty="0">
                <a:solidFill>
                  <a:srgbClr val="001080"/>
                </a:solidFill>
              </a:rPr>
              <a:t>-n </a:t>
            </a:r>
            <a:r>
              <a:rPr lang="en-US" sz="1800" dirty="0" err="1">
                <a:solidFill>
                  <a:srgbClr val="A31515"/>
                </a:solidFill>
              </a:rPr>
              <a:t>DevTestVMSS</a:t>
            </a:r>
            <a:r>
              <a:rPr lang="en-US" sz="1800" dirty="0">
                <a:solidFill>
                  <a:srgbClr val="A31515"/>
                </a:solidFill>
              </a:rPr>
              <a:t> </a:t>
            </a:r>
            <a:r>
              <a:rPr lang="en-US" sz="1800" dirty="0">
                <a:solidFill>
                  <a:srgbClr val="001080"/>
                </a:solidFill>
              </a:rPr>
              <a:t>--query </a:t>
            </a:r>
            <a:r>
              <a:rPr lang="en-US" sz="1800" dirty="0">
                <a:solidFill>
                  <a:srgbClr val="A31515"/>
                </a:solidFill>
              </a:rPr>
              <a:t>[*].</a:t>
            </a:r>
            <a:r>
              <a:rPr lang="en-US" sz="1800" dirty="0" err="1">
                <a:solidFill>
                  <a:srgbClr val="A31515"/>
                </a:solidFill>
              </a:rPr>
              <a:t>identity.principalId</a:t>
            </a:r>
            <a:r>
              <a:rPr lang="en-US" sz="1800" dirty="0">
                <a:solidFill>
                  <a:srgbClr val="A31515"/>
                </a:solidFill>
              </a:rPr>
              <a:t> </a:t>
            </a:r>
            <a:r>
              <a:rPr lang="en-US" sz="1800" dirty="0">
                <a:solidFill>
                  <a:srgbClr val="001080"/>
                </a:solidFill>
              </a:rPr>
              <a:t>--out </a:t>
            </a:r>
            <a:r>
              <a:rPr lang="en-US" sz="1800" dirty="0" err="1">
                <a:solidFill>
                  <a:srgbClr val="A31515"/>
                </a:solidFill>
              </a:rPr>
              <a:t>tsv</a:t>
            </a:r>
            <a:r>
              <a:rPr lang="en-US" sz="1800" dirty="0">
                <a:solidFill>
                  <a:srgbClr val="A31515"/>
                </a:solidFill>
              </a:rPr>
              <a:t>)</a:t>
            </a:r>
            <a:endParaRPr lang="en-US" sz="1800" dirty="0">
              <a:solidFill>
                <a:srgbClr val="000000"/>
              </a:solidFill>
            </a:endParaRPr>
          </a:p>
          <a:p>
            <a:pPr>
              <a:lnSpc>
                <a:spcPct val="150000"/>
              </a:lnSpc>
            </a:pPr>
            <a:r>
              <a:rPr lang="en-US" sz="1800" dirty="0" err="1">
                <a:solidFill>
                  <a:srgbClr val="0000FF"/>
                </a:solidFill>
              </a:rPr>
              <a:t>az</a:t>
            </a:r>
            <a:r>
              <a:rPr lang="en-US" sz="1800" dirty="0">
                <a:solidFill>
                  <a:srgbClr val="0000FF"/>
                </a:solidFill>
              </a:rPr>
              <a:t> role assignment create </a:t>
            </a:r>
            <a:r>
              <a:rPr lang="en-US" sz="1800" dirty="0">
                <a:solidFill>
                  <a:srgbClr val="001080"/>
                </a:solidFill>
              </a:rPr>
              <a:t>--assignee </a:t>
            </a:r>
            <a:r>
              <a:rPr lang="en-US" sz="1800" dirty="0">
                <a:solidFill>
                  <a:srgbClr val="A31515"/>
                </a:solidFill>
              </a:rPr>
              <a:t>$</a:t>
            </a:r>
            <a:r>
              <a:rPr lang="en-US" sz="1800" dirty="0" err="1">
                <a:solidFill>
                  <a:srgbClr val="A31515"/>
                </a:solidFill>
              </a:rPr>
              <a:t>spID</a:t>
            </a:r>
            <a:r>
              <a:rPr lang="en-US" sz="1800" dirty="0">
                <a:solidFill>
                  <a:srgbClr val="A31515"/>
                </a:solidFill>
              </a:rPr>
              <a:t> </a:t>
            </a:r>
            <a:r>
              <a:rPr lang="en-US" sz="1800" dirty="0">
                <a:solidFill>
                  <a:srgbClr val="001080"/>
                </a:solidFill>
              </a:rPr>
              <a:t>--role </a:t>
            </a:r>
            <a:r>
              <a:rPr lang="en-US" sz="1800" dirty="0">
                <a:solidFill>
                  <a:srgbClr val="A31515"/>
                </a:solidFill>
              </a:rPr>
              <a:t>'Reader' </a:t>
            </a:r>
            <a:r>
              <a:rPr lang="en-US" sz="1800" dirty="0">
                <a:solidFill>
                  <a:srgbClr val="001080"/>
                </a:solidFill>
              </a:rPr>
              <a:t>--scope </a:t>
            </a:r>
            <a:r>
              <a:rPr lang="en-US" sz="1800" dirty="0">
                <a:solidFill>
                  <a:srgbClr val="A31515"/>
                </a:solidFill>
              </a:rPr>
              <a:t>/subscriptions/&lt;</a:t>
            </a:r>
            <a:r>
              <a:rPr lang="en-US" sz="1800" dirty="0" err="1">
                <a:solidFill>
                  <a:srgbClr val="A31515"/>
                </a:solidFill>
              </a:rPr>
              <a:t>mySubscriptionID</a:t>
            </a:r>
            <a:r>
              <a:rPr lang="en-US" sz="1800" dirty="0">
                <a:solidFill>
                  <a:srgbClr val="A31515"/>
                </a:solidFill>
              </a:rPr>
              <a:t>&gt;/</a:t>
            </a:r>
            <a:r>
              <a:rPr lang="en-US" sz="1800" dirty="0" err="1">
                <a:solidFill>
                  <a:srgbClr val="A31515"/>
                </a:solidFill>
              </a:rPr>
              <a:t>resourceGroups</a:t>
            </a:r>
            <a:r>
              <a:rPr lang="en-US" sz="1800" dirty="0">
                <a:solidFill>
                  <a:srgbClr val="A31515"/>
                </a:solidFill>
              </a:rPr>
              <a:t>/&lt;</a:t>
            </a:r>
            <a:r>
              <a:rPr lang="en-US" sz="1800" dirty="0" err="1">
                <a:solidFill>
                  <a:srgbClr val="A31515"/>
                </a:solidFill>
              </a:rPr>
              <a:t>myResourceGroup</a:t>
            </a:r>
            <a:r>
              <a:rPr lang="en-US" sz="1800" dirty="0">
                <a:solidFill>
                  <a:srgbClr val="A31515"/>
                </a:solidFill>
              </a:rPr>
              <a:t>&gt;/providers/</a:t>
            </a:r>
            <a:r>
              <a:rPr lang="en-US" sz="1800" dirty="0" err="1">
                <a:solidFill>
                  <a:srgbClr val="A31515"/>
                </a:solidFill>
              </a:rPr>
              <a:t>Microsoft.Storage</a:t>
            </a:r>
            <a:r>
              <a:rPr lang="en-US" sz="1800" dirty="0">
                <a:solidFill>
                  <a:srgbClr val="A31515"/>
                </a:solidFill>
              </a:rPr>
              <a:t>/</a:t>
            </a:r>
            <a:r>
              <a:rPr lang="en-US" sz="1800" dirty="0" err="1">
                <a:solidFill>
                  <a:srgbClr val="A31515"/>
                </a:solidFill>
              </a:rPr>
              <a:t>storageAccounts</a:t>
            </a:r>
            <a:r>
              <a:rPr lang="en-US" sz="1800" dirty="0">
                <a:solidFill>
                  <a:srgbClr val="A31515"/>
                </a:solidFill>
              </a:rPr>
              <a:t>/</a:t>
            </a:r>
            <a:r>
              <a:rPr lang="en-US" sz="1800" dirty="0" err="1">
                <a:solidFill>
                  <a:srgbClr val="A31515"/>
                </a:solidFill>
              </a:rPr>
              <a:t>myStorageAcct</a:t>
            </a:r>
            <a:endParaRPr lang="en-US" sz="1800" dirty="0">
              <a:solidFill>
                <a:srgbClr val="000000"/>
              </a:solidFill>
            </a:endParaRPr>
          </a:p>
        </p:txBody>
      </p:sp>
      <p:sp>
        <p:nvSpPr>
          <p:cNvPr id="6" name="Text Placeholder 2">
            <a:extLst>
              <a:ext uri="{FF2B5EF4-FFF2-40B4-BE49-F238E27FC236}">
                <a16:creationId xmlns:a16="http://schemas.microsoft.com/office/drawing/2014/main" id="{C2EF57FA-170F-4B41-94EE-2B15F27D9500}"/>
              </a:ext>
            </a:extLst>
          </p:cNvPr>
          <p:cNvSpPr txBox="1">
            <a:spLocks/>
          </p:cNvSpPr>
          <p:nvPr/>
        </p:nvSpPr>
        <p:spPr>
          <a:xfrm>
            <a:off x="584200" y="1796221"/>
            <a:ext cx="10882884"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mn-lt"/>
              </a:rPr>
              <a:t>Use to assign a managed identity access to another resource role-based access control (RBAC) </a:t>
            </a:r>
          </a:p>
        </p:txBody>
      </p:sp>
    </p:spTree>
    <p:extLst>
      <p:ext uri="{BB962C8B-B14F-4D97-AF65-F5344CB8AC3E}">
        <p14:creationId xmlns:p14="http://schemas.microsoft.com/office/powerpoint/2010/main" val="29766225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23F68-EC93-46D8-8246-88D80E750741}"/>
              </a:ext>
            </a:extLst>
          </p:cNvPr>
          <p:cNvSpPr>
            <a:spLocks noGrp="1"/>
          </p:cNvSpPr>
          <p:nvPr>
            <p:ph type="title"/>
          </p:nvPr>
        </p:nvSpPr>
        <p:spPr/>
        <p:txBody>
          <a:bodyPr/>
          <a:lstStyle/>
          <a:p>
            <a:r>
              <a:rPr lang="en-US" dirty="0"/>
              <a:t>Identity as the control plane</a:t>
            </a:r>
          </a:p>
        </p:txBody>
      </p:sp>
      <p:grpSp>
        <p:nvGrpSpPr>
          <p:cNvPr id="283" name="Group 282" descr="The diagram depicts the cloud identity as the common service among many cloud, on-premises, and device applications.">
            <a:extLst>
              <a:ext uri="{FF2B5EF4-FFF2-40B4-BE49-F238E27FC236}">
                <a16:creationId xmlns:a16="http://schemas.microsoft.com/office/drawing/2014/main" id="{51AC6528-0066-4B1A-A0DB-C41787692242}"/>
              </a:ext>
            </a:extLst>
          </p:cNvPr>
          <p:cNvGrpSpPr/>
          <p:nvPr/>
        </p:nvGrpSpPr>
        <p:grpSpPr>
          <a:xfrm>
            <a:off x="370937" y="1155600"/>
            <a:ext cx="11341192" cy="5119086"/>
            <a:chOff x="370937" y="1155600"/>
            <a:chExt cx="11341192" cy="5119086"/>
          </a:xfrm>
        </p:grpSpPr>
        <p:sp>
          <p:nvSpPr>
            <p:cNvPr id="3" name="Rectangle 2">
              <a:extLst>
                <a:ext uri="{FF2B5EF4-FFF2-40B4-BE49-F238E27FC236}">
                  <a16:creationId xmlns:a16="http://schemas.microsoft.com/office/drawing/2014/main" id="{3C94D1BA-9E7D-460E-A10C-2ECAAC5FE194}"/>
                </a:ext>
              </a:extLst>
            </p:cNvPr>
            <p:cNvSpPr/>
            <p:nvPr/>
          </p:nvSpPr>
          <p:spPr bwMode="auto">
            <a:xfrm>
              <a:off x="785914" y="5862683"/>
              <a:ext cx="2464430" cy="369332"/>
            </a:xfrm>
            <a:prstGeom prst="rect">
              <a:avLst/>
            </a:prstGeom>
            <a:noFill/>
          </p:spPr>
          <p:txBody>
            <a:bodyPr wrap="square" rtlCol="0" anchor="ctr">
              <a:spAutoFit/>
            </a:bodyPr>
            <a:lstStyle/>
            <a:p>
              <a:pPr algn="ctr" defTabSz="914102" fontAlgn="base">
                <a:lnSpc>
                  <a:spcPct val="90000"/>
                </a:lnSpc>
                <a:spcBef>
                  <a:spcPct val="0"/>
                </a:spcBef>
                <a:spcAft>
                  <a:spcPct val="0"/>
                </a:spcAft>
              </a:pPr>
              <a:r>
                <a:rPr lang="en-US" sz="2000" spc="29" dirty="0">
                  <a:gradFill>
                    <a:gsLst>
                      <a:gs pos="0">
                        <a:srgbClr val="353535"/>
                      </a:gs>
                      <a:gs pos="100000">
                        <a:srgbClr val="353535"/>
                      </a:gs>
                    </a:gsLst>
                    <a:lin ang="5400000" scaled="0"/>
                  </a:gradFill>
                  <a:latin typeface="Segoe UI (Body)"/>
                  <a:cs typeface="Segoe UI Semilight" panose="020B0402040204020203" pitchFamily="34" charset="0"/>
                </a:rPr>
                <a:t>On-premises apps</a:t>
              </a:r>
            </a:p>
          </p:txBody>
        </p:sp>
        <p:grpSp>
          <p:nvGrpSpPr>
            <p:cNvPr id="4" name="Group 207">
              <a:extLst>
                <a:ext uri="{FF2B5EF4-FFF2-40B4-BE49-F238E27FC236}">
                  <a16:creationId xmlns:a16="http://schemas.microsoft.com/office/drawing/2014/main" id="{C63D808F-B932-42BC-9333-A689E1B22040}"/>
                </a:ext>
              </a:extLst>
            </p:cNvPr>
            <p:cNvGrpSpPr>
              <a:grpSpLocks noChangeAspect="1"/>
            </p:cNvGrpSpPr>
            <p:nvPr/>
          </p:nvGrpSpPr>
          <p:grpSpPr bwMode="auto">
            <a:xfrm>
              <a:off x="3341620" y="5532892"/>
              <a:ext cx="743588" cy="723552"/>
              <a:chOff x="3750" y="2040"/>
              <a:chExt cx="334" cy="325"/>
            </a:xfrm>
            <a:solidFill>
              <a:srgbClr val="0078D7"/>
            </a:solidFill>
          </p:grpSpPr>
          <p:sp>
            <p:nvSpPr>
              <p:cNvPr id="5" name="Rectangle 208">
                <a:extLst>
                  <a:ext uri="{FF2B5EF4-FFF2-40B4-BE49-F238E27FC236}">
                    <a16:creationId xmlns:a16="http://schemas.microsoft.com/office/drawing/2014/main" id="{060993FA-8DF8-425C-B580-825F6C899B54}"/>
                  </a:ext>
                </a:extLst>
              </p:cNvPr>
              <p:cNvSpPr>
                <a:spLocks noChangeArrowheads="1"/>
              </p:cNvSpPr>
              <p:nvPr/>
            </p:nvSpPr>
            <p:spPr bwMode="auto">
              <a:xfrm>
                <a:off x="3860" y="2071"/>
                <a:ext cx="150" cy="294"/>
              </a:xfrm>
              <a:prstGeom prst="rect">
                <a:avLst/>
              </a:pr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6" name="Freeform 209">
                <a:extLst>
                  <a:ext uri="{FF2B5EF4-FFF2-40B4-BE49-F238E27FC236}">
                    <a16:creationId xmlns:a16="http://schemas.microsoft.com/office/drawing/2014/main" id="{10EDF812-527F-4A91-B833-13CEC642E639}"/>
                  </a:ext>
                </a:extLst>
              </p:cNvPr>
              <p:cNvSpPr>
                <a:spLocks/>
              </p:cNvSpPr>
              <p:nvPr/>
            </p:nvSpPr>
            <p:spPr bwMode="auto">
              <a:xfrm>
                <a:off x="3750" y="2146"/>
                <a:ext cx="83" cy="219"/>
              </a:xfrm>
              <a:custGeom>
                <a:avLst/>
                <a:gdLst>
                  <a:gd name="T0" fmla="*/ 83 w 83"/>
                  <a:gd name="T1" fmla="*/ 219 h 219"/>
                  <a:gd name="T2" fmla="*/ 0 w 83"/>
                  <a:gd name="T3" fmla="*/ 219 h 219"/>
                  <a:gd name="T4" fmla="*/ 0 w 83"/>
                  <a:gd name="T5" fmla="*/ 0 h 219"/>
                  <a:gd name="T6" fmla="*/ 83 w 83"/>
                  <a:gd name="T7" fmla="*/ 0 h 219"/>
                </a:gdLst>
                <a:ahLst/>
                <a:cxnLst>
                  <a:cxn ang="0">
                    <a:pos x="T0" y="T1"/>
                  </a:cxn>
                  <a:cxn ang="0">
                    <a:pos x="T2" y="T3"/>
                  </a:cxn>
                  <a:cxn ang="0">
                    <a:pos x="T4" y="T5"/>
                  </a:cxn>
                  <a:cxn ang="0">
                    <a:pos x="T6" y="T7"/>
                  </a:cxn>
                </a:cxnLst>
                <a:rect l="0" t="0" r="r" b="b"/>
                <a:pathLst>
                  <a:path w="83" h="219">
                    <a:moveTo>
                      <a:pt x="83" y="219"/>
                    </a:moveTo>
                    <a:lnTo>
                      <a:pt x="0" y="219"/>
                    </a:lnTo>
                    <a:lnTo>
                      <a:pt x="0" y="0"/>
                    </a:lnTo>
                    <a:lnTo>
                      <a:pt x="83" y="0"/>
                    </a:ln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7" name="Freeform 210">
                <a:extLst>
                  <a:ext uri="{FF2B5EF4-FFF2-40B4-BE49-F238E27FC236}">
                    <a16:creationId xmlns:a16="http://schemas.microsoft.com/office/drawing/2014/main" id="{CC2A3FDA-25A4-4373-A8F4-44B02B2EE6C8}"/>
                  </a:ext>
                </a:extLst>
              </p:cNvPr>
              <p:cNvSpPr>
                <a:spLocks/>
              </p:cNvSpPr>
              <p:nvPr/>
            </p:nvSpPr>
            <p:spPr bwMode="auto">
              <a:xfrm>
                <a:off x="4037" y="2224"/>
                <a:ext cx="47" cy="141"/>
              </a:xfrm>
              <a:custGeom>
                <a:avLst/>
                <a:gdLst>
                  <a:gd name="T0" fmla="*/ 0 w 47"/>
                  <a:gd name="T1" fmla="*/ 141 h 141"/>
                  <a:gd name="T2" fmla="*/ 47 w 47"/>
                  <a:gd name="T3" fmla="*/ 141 h 141"/>
                  <a:gd name="T4" fmla="*/ 47 w 47"/>
                  <a:gd name="T5" fmla="*/ 0 h 141"/>
                  <a:gd name="T6" fmla="*/ 0 w 47"/>
                  <a:gd name="T7" fmla="*/ 0 h 141"/>
                </a:gdLst>
                <a:ahLst/>
                <a:cxnLst>
                  <a:cxn ang="0">
                    <a:pos x="T0" y="T1"/>
                  </a:cxn>
                  <a:cxn ang="0">
                    <a:pos x="T2" y="T3"/>
                  </a:cxn>
                  <a:cxn ang="0">
                    <a:pos x="T4" y="T5"/>
                  </a:cxn>
                  <a:cxn ang="0">
                    <a:pos x="T6" y="T7"/>
                  </a:cxn>
                </a:cxnLst>
                <a:rect l="0" t="0" r="r" b="b"/>
                <a:pathLst>
                  <a:path w="47" h="141">
                    <a:moveTo>
                      <a:pt x="0" y="141"/>
                    </a:moveTo>
                    <a:lnTo>
                      <a:pt x="47" y="141"/>
                    </a:lnTo>
                    <a:lnTo>
                      <a:pt x="47" y="0"/>
                    </a:lnTo>
                    <a:lnTo>
                      <a:pt x="0" y="0"/>
                    </a:ln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8" name="Freeform 211">
                <a:extLst>
                  <a:ext uri="{FF2B5EF4-FFF2-40B4-BE49-F238E27FC236}">
                    <a16:creationId xmlns:a16="http://schemas.microsoft.com/office/drawing/2014/main" id="{3C91A56E-0D0C-4695-AC8E-D2176B228548}"/>
                  </a:ext>
                </a:extLst>
              </p:cNvPr>
              <p:cNvSpPr>
                <a:spLocks/>
              </p:cNvSpPr>
              <p:nvPr/>
            </p:nvSpPr>
            <p:spPr bwMode="auto">
              <a:xfrm>
                <a:off x="3917" y="2312"/>
                <a:ext cx="36" cy="53"/>
              </a:xfrm>
              <a:custGeom>
                <a:avLst/>
                <a:gdLst>
                  <a:gd name="T0" fmla="*/ 19 w 19"/>
                  <a:gd name="T1" fmla="*/ 28 h 28"/>
                  <a:gd name="T2" fmla="*/ 19 w 19"/>
                  <a:gd name="T3" fmla="*/ 10 h 28"/>
                  <a:gd name="T4" fmla="*/ 9 w 19"/>
                  <a:gd name="T5" fmla="*/ 0 h 28"/>
                  <a:gd name="T6" fmla="*/ 0 w 19"/>
                  <a:gd name="T7" fmla="*/ 10 h 28"/>
                  <a:gd name="T8" fmla="*/ 0 w 19"/>
                  <a:gd name="T9" fmla="*/ 28 h 28"/>
                </a:gdLst>
                <a:ahLst/>
                <a:cxnLst>
                  <a:cxn ang="0">
                    <a:pos x="T0" y="T1"/>
                  </a:cxn>
                  <a:cxn ang="0">
                    <a:pos x="T2" y="T3"/>
                  </a:cxn>
                  <a:cxn ang="0">
                    <a:pos x="T4" y="T5"/>
                  </a:cxn>
                  <a:cxn ang="0">
                    <a:pos x="T6" y="T7"/>
                  </a:cxn>
                  <a:cxn ang="0">
                    <a:pos x="T8" y="T9"/>
                  </a:cxn>
                </a:cxnLst>
                <a:rect l="0" t="0" r="r" b="b"/>
                <a:pathLst>
                  <a:path w="19" h="28">
                    <a:moveTo>
                      <a:pt x="19" y="28"/>
                    </a:moveTo>
                    <a:cubicBezTo>
                      <a:pt x="19" y="10"/>
                      <a:pt x="19" y="10"/>
                      <a:pt x="19" y="10"/>
                    </a:cubicBezTo>
                    <a:cubicBezTo>
                      <a:pt x="19" y="5"/>
                      <a:pt x="15" y="0"/>
                      <a:pt x="9" y="0"/>
                    </a:cubicBezTo>
                    <a:cubicBezTo>
                      <a:pt x="4" y="0"/>
                      <a:pt x="0" y="5"/>
                      <a:pt x="0" y="10"/>
                    </a:cubicBezTo>
                    <a:cubicBezTo>
                      <a:pt x="0" y="28"/>
                      <a:pt x="0" y="28"/>
                      <a:pt x="0" y="28"/>
                    </a:cubicBez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9" name="Rectangle 212">
                <a:extLst>
                  <a:ext uri="{FF2B5EF4-FFF2-40B4-BE49-F238E27FC236}">
                    <a16:creationId xmlns:a16="http://schemas.microsoft.com/office/drawing/2014/main" id="{365B7126-7CFB-4F07-A2D9-0A8339E6B99A}"/>
                  </a:ext>
                </a:extLst>
              </p:cNvPr>
              <p:cNvSpPr>
                <a:spLocks noChangeArrowheads="1"/>
              </p:cNvSpPr>
              <p:nvPr/>
            </p:nvSpPr>
            <p:spPr bwMode="auto">
              <a:xfrm>
                <a:off x="3888" y="2040"/>
                <a:ext cx="42" cy="31"/>
              </a:xfrm>
              <a:prstGeom prst="rect">
                <a:avLst/>
              </a:pr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0" name="Rectangle 213">
                <a:extLst>
                  <a:ext uri="{FF2B5EF4-FFF2-40B4-BE49-F238E27FC236}">
                    <a16:creationId xmlns:a16="http://schemas.microsoft.com/office/drawing/2014/main" id="{D51FB59A-8E9E-425C-9C3B-CAE2E3AE3954}"/>
                  </a:ext>
                </a:extLst>
              </p:cNvPr>
              <p:cNvSpPr>
                <a:spLocks noChangeArrowheads="1"/>
              </p:cNvSpPr>
              <p:nvPr/>
            </p:nvSpPr>
            <p:spPr bwMode="auto">
              <a:xfrm>
                <a:off x="3970"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1" name="Rectangle 214">
                <a:extLst>
                  <a:ext uri="{FF2B5EF4-FFF2-40B4-BE49-F238E27FC236}">
                    <a16:creationId xmlns:a16="http://schemas.microsoft.com/office/drawing/2014/main" id="{EA217AA6-D156-41F3-87D3-6811D84765CA}"/>
                  </a:ext>
                </a:extLst>
              </p:cNvPr>
              <p:cNvSpPr>
                <a:spLocks noChangeArrowheads="1"/>
              </p:cNvSpPr>
              <p:nvPr/>
            </p:nvSpPr>
            <p:spPr bwMode="auto">
              <a:xfrm>
                <a:off x="3970"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2" name="Rectangle 215">
                <a:extLst>
                  <a:ext uri="{FF2B5EF4-FFF2-40B4-BE49-F238E27FC236}">
                    <a16:creationId xmlns:a16="http://schemas.microsoft.com/office/drawing/2014/main" id="{EFE2FD6D-6435-4837-AA8C-EBD5E9B90B2A}"/>
                  </a:ext>
                </a:extLst>
              </p:cNvPr>
              <p:cNvSpPr>
                <a:spLocks noChangeArrowheads="1"/>
              </p:cNvSpPr>
              <p:nvPr/>
            </p:nvSpPr>
            <p:spPr bwMode="auto">
              <a:xfrm>
                <a:off x="3970"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3" name="Rectangle 216">
                <a:extLst>
                  <a:ext uri="{FF2B5EF4-FFF2-40B4-BE49-F238E27FC236}">
                    <a16:creationId xmlns:a16="http://schemas.microsoft.com/office/drawing/2014/main" id="{9D13924A-3174-493D-9BB5-5E71D2CBD3D6}"/>
                  </a:ext>
                </a:extLst>
              </p:cNvPr>
              <p:cNvSpPr>
                <a:spLocks noChangeArrowheads="1"/>
              </p:cNvSpPr>
              <p:nvPr/>
            </p:nvSpPr>
            <p:spPr bwMode="auto">
              <a:xfrm>
                <a:off x="3970"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4" name="Rectangle 217">
                <a:extLst>
                  <a:ext uri="{FF2B5EF4-FFF2-40B4-BE49-F238E27FC236}">
                    <a16:creationId xmlns:a16="http://schemas.microsoft.com/office/drawing/2014/main" id="{6F3E5626-50AF-45A9-90B3-9A26B9FC4379}"/>
                  </a:ext>
                </a:extLst>
              </p:cNvPr>
              <p:cNvSpPr>
                <a:spLocks noChangeArrowheads="1"/>
              </p:cNvSpPr>
              <p:nvPr/>
            </p:nvSpPr>
            <p:spPr bwMode="auto">
              <a:xfrm>
                <a:off x="3970"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5" name="Rectangle 218">
                <a:extLst>
                  <a:ext uri="{FF2B5EF4-FFF2-40B4-BE49-F238E27FC236}">
                    <a16:creationId xmlns:a16="http://schemas.microsoft.com/office/drawing/2014/main" id="{152363CB-89A8-4C88-B46F-F9591EF21E82}"/>
                  </a:ext>
                </a:extLst>
              </p:cNvPr>
              <p:cNvSpPr>
                <a:spLocks noChangeArrowheads="1"/>
              </p:cNvSpPr>
              <p:nvPr/>
            </p:nvSpPr>
            <p:spPr bwMode="auto">
              <a:xfrm>
                <a:off x="3885"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6" name="Rectangle 219">
                <a:extLst>
                  <a:ext uri="{FF2B5EF4-FFF2-40B4-BE49-F238E27FC236}">
                    <a16:creationId xmlns:a16="http://schemas.microsoft.com/office/drawing/2014/main" id="{85180ED4-8E69-40E9-8BF5-8D85CF377D34}"/>
                  </a:ext>
                </a:extLst>
              </p:cNvPr>
              <p:cNvSpPr>
                <a:spLocks noChangeArrowheads="1"/>
              </p:cNvSpPr>
              <p:nvPr/>
            </p:nvSpPr>
            <p:spPr bwMode="auto">
              <a:xfrm>
                <a:off x="3885"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7" name="Rectangle 220">
                <a:extLst>
                  <a:ext uri="{FF2B5EF4-FFF2-40B4-BE49-F238E27FC236}">
                    <a16:creationId xmlns:a16="http://schemas.microsoft.com/office/drawing/2014/main" id="{FF7AEFED-BD5D-4BC2-A4AB-A599619BCEF5}"/>
                  </a:ext>
                </a:extLst>
              </p:cNvPr>
              <p:cNvSpPr>
                <a:spLocks noChangeArrowheads="1"/>
              </p:cNvSpPr>
              <p:nvPr/>
            </p:nvSpPr>
            <p:spPr bwMode="auto">
              <a:xfrm>
                <a:off x="3885"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8" name="Rectangle 221">
                <a:extLst>
                  <a:ext uri="{FF2B5EF4-FFF2-40B4-BE49-F238E27FC236}">
                    <a16:creationId xmlns:a16="http://schemas.microsoft.com/office/drawing/2014/main" id="{094C7691-56E0-434E-B9F9-5F48FB0291BA}"/>
                  </a:ext>
                </a:extLst>
              </p:cNvPr>
              <p:cNvSpPr>
                <a:spLocks noChangeArrowheads="1"/>
              </p:cNvSpPr>
              <p:nvPr/>
            </p:nvSpPr>
            <p:spPr bwMode="auto">
              <a:xfrm>
                <a:off x="3885"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9" name="Rectangle 222">
                <a:extLst>
                  <a:ext uri="{FF2B5EF4-FFF2-40B4-BE49-F238E27FC236}">
                    <a16:creationId xmlns:a16="http://schemas.microsoft.com/office/drawing/2014/main" id="{F62FCF27-1E25-4630-BE3A-1D6A1B10EC63}"/>
                  </a:ext>
                </a:extLst>
              </p:cNvPr>
              <p:cNvSpPr>
                <a:spLocks noChangeArrowheads="1"/>
              </p:cNvSpPr>
              <p:nvPr/>
            </p:nvSpPr>
            <p:spPr bwMode="auto">
              <a:xfrm>
                <a:off x="3885"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0" name="Rectangle 223">
                <a:extLst>
                  <a:ext uri="{FF2B5EF4-FFF2-40B4-BE49-F238E27FC236}">
                    <a16:creationId xmlns:a16="http://schemas.microsoft.com/office/drawing/2014/main" id="{EC943A34-1A88-47F4-851D-24291391AF4F}"/>
                  </a:ext>
                </a:extLst>
              </p:cNvPr>
              <p:cNvSpPr>
                <a:spLocks noChangeArrowheads="1"/>
              </p:cNvSpPr>
              <p:nvPr/>
            </p:nvSpPr>
            <p:spPr bwMode="auto">
              <a:xfrm>
                <a:off x="3927"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1" name="Rectangle 224">
                <a:extLst>
                  <a:ext uri="{FF2B5EF4-FFF2-40B4-BE49-F238E27FC236}">
                    <a16:creationId xmlns:a16="http://schemas.microsoft.com/office/drawing/2014/main" id="{D60AC4A2-00D5-46DD-9907-CBE830CAFEFC}"/>
                  </a:ext>
                </a:extLst>
              </p:cNvPr>
              <p:cNvSpPr>
                <a:spLocks noChangeArrowheads="1"/>
              </p:cNvSpPr>
              <p:nvPr/>
            </p:nvSpPr>
            <p:spPr bwMode="auto">
              <a:xfrm>
                <a:off x="3927"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2" name="Rectangle 225">
                <a:extLst>
                  <a:ext uri="{FF2B5EF4-FFF2-40B4-BE49-F238E27FC236}">
                    <a16:creationId xmlns:a16="http://schemas.microsoft.com/office/drawing/2014/main" id="{F62E7B09-3897-426B-8C7A-3835436C7FC4}"/>
                  </a:ext>
                </a:extLst>
              </p:cNvPr>
              <p:cNvSpPr>
                <a:spLocks noChangeArrowheads="1"/>
              </p:cNvSpPr>
              <p:nvPr/>
            </p:nvSpPr>
            <p:spPr bwMode="auto">
              <a:xfrm>
                <a:off x="3927"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3" name="Rectangle 226">
                <a:extLst>
                  <a:ext uri="{FF2B5EF4-FFF2-40B4-BE49-F238E27FC236}">
                    <a16:creationId xmlns:a16="http://schemas.microsoft.com/office/drawing/2014/main" id="{E52FCBA8-2B4B-4A8A-9DC4-D6F6CB0AD7AE}"/>
                  </a:ext>
                </a:extLst>
              </p:cNvPr>
              <p:cNvSpPr>
                <a:spLocks noChangeArrowheads="1"/>
              </p:cNvSpPr>
              <p:nvPr/>
            </p:nvSpPr>
            <p:spPr bwMode="auto">
              <a:xfrm>
                <a:off x="3927"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4" name="Rectangle 227">
                <a:extLst>
                  <a:ext uri="{FF2B5EF4-FFF2-40B4-BE49-F238E27FC236}">
                    <a16:creationId xmlns:a16="http://schemas.microsoft.com/office/drawing/2014/main" id="{DB957A30-3CAA-46EE-966B-E65B6AC3CBAD}"/>
                  </a:ext>
                </a:extLst>
              </p:cNvPr>
              <p:cNvSpPr>
                <a:spLocks noChangeArrowheads="1"/>
              </p:cNvSpPr>
              <p:nvPr/>
            </p:nvSpPr>
            <p:spPr bwMode="auto">
              <a:xfrm>
                <a:off x="3927"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5" name="Rectangle 228">
                <a:extLst>
                  <a:ext uri="{FF2B5EF4-FFF2-40B4-BE49-F238E27FC236}">
                    <a16:creationId xmlns:a16="http://schemas.microsoft.com/office/drawing/2014/main" id="{E1BD4205-8E79-4283-A5D2-97F7CE1C7C31}"/>
                  </a:ext>
                </a:extLst>
              </p:cNvPr>
              <p:cNvSpPr>
                <a:spLocks noChangeArrowheads="1"/>
              </p:cNvSpPr>
              <p:nvPr/>
            </p:nvSpPr>
            <p:spPr bwMode="auto">
              <a:xfrm>
                <a:off x="3776"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6" name="Rectangle 229">
                <a:extLst>
                  <a:ext uri="{FF2B5EF4-FFF2-40B4-BE49-F238E27FC236}">
                    <a16:creationId xmlns:a16="http://schemas.microsoft.com/office/drawing/2014/main" id="{951B0187-4DBE-4A6A-AC56-6C9FF802AF52}"/>
                  </a:ext>
                </a:extLst>
              </p:cNvPr>
              <p:cNvSpPr>
                <a:spLocks noChangeArrowheads="1"/>
              </p:cNvSpPr>
              <p:nvPr/>
            </p:nvSpPr>
            <p:spPr bwMode="auto">
              <a:xfrm>
                <a:off x="3776"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7" name="Rectangle 230">
                <a:extLst>
                  <a:ext uri="{FF2B5EF4-FFF2-40B4-BE49-F238E27FC236}">
                    <a16:creationId xmlns:a16="http://schemas.microsoft.com/office/drawing/2014/main" id="{85256739-A500-4B0A-BF87-17621BAE7279}"/>
                  </a:ext>
                </a:extLst>
              </p:cNvPr>
              <p:cNvSpPr>
                <a:spLocks noChangeArrowheads="1"/>
              </p:cNvSpPr>
              <p:nvPr/>
            </p:nvSpPr>
            <p:spPr bwMode="auto">
              <a:xfrm>
                <a:off x="3776"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8" name="Rectangle 231">
                <a:extLst>
                  <a:ext uri="{FF2B5EF4-FFF2-40B4-BE49-F238E27FC236}">
                    <a16:creationId xmlns:a16="http://schemas.microsoft.com/office/drawing/2014/main" id="{FDFBAC25-1305-4355-AE07-72B681470230}"/>
                  </a:ext>
                </a:extLst>
              </p:cNvPr>
              <p:cNvSpPr>
                <a:spLocks noChangeArrowheads="1"/>
              </p:cNvSpPr>
              <p:nvPr/>
            </p:nvSpPr>
            <p:spPr bwMode="auto">
              <a:xfrm>
                <a:off x="3818"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9" name="Rectangle 232">
                <a:extLst>
                  <a:ext uri="{FF2B5EF4-FFF2-40B4-BE49-F238E27FC236}">
                    <a16:creationId xmlns:a16="http://schemas.microsoft.com/office/drawing/2014/main" id="{EBE00596-8860-4C79-BDE7-71AD99005D46}"/>
                  </a:ext>
                </a:extLst>
              </p:cNvPr>
              <p:cNvSpPr>
                <a:spLocks noChangeArrowheads="1"/>
              </p:cNvSpPr>
              <p:nvPr/>
            </p:nvSpPr>
            <p:spPr bwMode="auto">
              <a:xfrm>
                <a:off x="3818"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30" name="Rectangle 233">
                <a:extLst>
                  <a:ext uri="{FF2B5EF4-FFF2-40B4-BE49-F238E27FC236}">
                    <a16:creationId xmlns:a16="http://schemas.microsoft.com/office/drawing/2014/main" id="{74B9E66A-911B-4654-A082-2AF03B504A19}"/>
                  </a:ext>
                </a:extLst>
              </p:cNvPr>
              <p:cNvSpPr>
                <a:spLocks noChangeArrowheads="1"/>
              </p:cNvSpPr>
              <p:nvPr/>
            </p:nvSpPr>
            <p:spPr bwMode="auto">
              <a:xfrm>
                <a:off x="3818"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31" name="Rectangle 234">
                <a:extLst>
                  <a:ext uri="{FF2B5EF4-FFF2-40B4-BE49-F238E27FC236}">
                    <a16:creationId xmlns:a16="http://schemas.microsoft.com/office/drawing/2014/main" id="{255D38B7-1E66-45D5-8C51-28644258F205}"/>
                  </a:ext>
                </a:extLst>
              </p:cNvPr>
              <p:cNvSpPr>
                <a:spLocks noChangeArrowheads="1"/>
              </p:cNvSpPr>
              <p:nvPr/>
            </p:nvSpPr>
            <p:spPr bwMode="auto">
              <a:xfrm>
                <a:off x="3776" y="2295"/>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32" name="Rectangle 235">
                <a:extLst>
                  <a:ext uri="{FF2B5EF4-FFF2-40B4-BE49-F238E27FC236}">
                    <a16:creationId xmlns:a16="http://schemas.microsoft.com/office/drawing/2014/main" id="{F1DAEFC3-153B-477A-91AF-C9DBAFF45A12}"/>
                  </a:ext>
                </a:extLst>
              </p:cNvPr>
              <p:cNvSpPr>
                <a:spLocks noChangeArrowheads="1"/>
              </p:cNvSpPr>
              <p:nvPr/>
            </p:nvSpPr>
            <p:spPr bwMode="auto">
              <a:xfrm>
                <a:off x="3818" y="2295"/>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grpSp>
        <p:grpSp>
          <p:nvGrpSpPr>
            <p:cNvPr id="33" name="Group 32">
              <a:extLst>
                <a:ext uri="{FF2B5EF4-FFF2-40B4-BE49-F238E27FC236}">
                  <a16:creationId xmlns:a16="http://schemas.microsoft.com/office/drawing/2014/main" id="{9AF9C3CF-ED91-46B8-A1A8-2BCC868D4034}"/>
                </a:ext>
              </a:extLst>
            </p:cNvPr>
            <p:cNvGrpSpPr>
              <a:grpSpLocks noChangeAspect="1"/>
            </p:cNvGrpSpPr>
            <p:nvPr/>
          </p:nvGrpSpPr>
          <p:grpSpPr>
            <a:xfrm>
              <a:off x="1896627" y="5215781"/>
              <a:ext cx="457200" cy="457200"/>
              <a:chOff x="1896627" y="5215781"/>
              <a:chExt cx="482174" cy="482174"/>
            </a:xfrm>
          </p:grpSpPr>
          <p:sp useBgFill="1">
            <p:nvSpPr>
              <p:cNvPr id="34" name="Oval 33">
                <a:extLst>
                  <a:ext uri="{FF2B5EF4-FFF2-40B4-BE49-F238E27FC236}">
                    <a16:creationId xmlns:a16="http://schemas.microsoft.com/office/drawing/2014/main" id="{B9E7330E-900F-4960-A450-E10716FDB017}"/>
                  </a:ext>
                </a:extLst>
              </p:cNvPr>
              <p:cNvSpPr/>
              <p:nvPr/>
            </p:nvSpPr>
            <p:spPr bwMode="auto">
              <a:xfrm rot="20949588">
                <a:off x="1896627" y="5215781"/>
                <a:ext cx="482174" cy="48217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35" name="graph_9" title="Icon of a line chart with connected circles at varying points">
                <a:extLst>
                  <a:ext uri="{FF2B5EF4-FFF2-40B4-BE49-F238E27FC236}">
                    <a16:creationId xmlns:a16="http://schemas.microsoft.com/office/drawing/2014/main" id="{ABC55151-1EFE-4170-9C85-C7BC0B5FB197}"/>
                  </a:ext>
                </a:extLst>
              </p:cNvPr>
              <p:cNvSpPr>
                <a:spLocks noChangeAspect="1" noEditPoints="1"/>
              </p:cNvSpPr>
              <p:nvPr/>
            </p:nvSpPr>
            <p:spPr bwMode="auto">
              <a:xfrm>
                <a:off x="2003742" y="5300371"/>
                <a:ext cx="304008" cy="27432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36" name="Group 35">
              <a:extLst>
                <a:ext uri="{FF2B5EF4-FFF2-40B4-BE49-F238E27FC236}">
                  <a16:creationId xmlns:a16="http://schemas.microsoft.com/office/drawing/2014/main" id="{EF72E5C8-1E76-448E-92D8-43204400CCC1}"/>
                </a:ext>
              </a:extLst>
            </p:cNvPr>
            <p:cNvGrpSpPr>
              <a:grpSpLocks noChangeAspect="1"/>
            </p:cNvGrpSpPr>
            <p:nvPr/>
          </p:nvGrpSpPr>
          <p:grpSpPr>
            <a:xfrm>
              <a:off x="1157026" y="4622545"/>
              <a:ext cx="457200" cy="457200"/>
              <a:chOff x="1157026" y="4622545"/>
              <a:chExt cx="541630" cy="541630"/>
            </a:xfrm>
          </p:grpSpPr>
          <p:sp useBgFill="1">
            <p:nvSpPr>
              <p:cNvPr id="37" name="Oval 36">
                <a:extLst>
                  <a:ext uri="{FF2B5EF4-FFF2-40B4-BE49-F238E27FC236}">
                    <a16:creationId xmlns:a16="http://schemas.microsoft.com/office/drawing/2014/main" id="{74209B64-EE94-44C5-9031-FEEE8B71BF3E}"/>
                  </a:ext>
                </a:extLst>
              </p:cNvPr>
              <p:cNvSpPr/>
              <p:nvPr/>
            </p:nvSpPr>
            <p:spPr bwMode="auto">
              <a:xfrm rot="1963522">
                <a:off x="1157026" y="4622545"/>
                <a:ext cx="541630" cy="54163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38" name="Browser_4" title="Icon of a website or an app window">
                <a:extLst>
                  <a:ext uri="{FF2B5EF4-FFF2-40B4-BE49-F238E27FC236}">
                    <a16:creationId xmlns:a16="http://schemas.microsoft.com/office/drawing/2014/main" id="{F746AD9D-5E1F-4ABA-B1C4-E87DB95A08BB}"/>
                  </a:ext>
                </a:extLst>
              </p:cNvPr>
              <p:cNvSpPr>
                <a:spLocks noChangeAspect="1" noEditPoints="1"/>
              </p:cNvSpPr>
              <p:nvPr/>
            </p:nvSpPr>
            <p:spPr bwMode="auto">
              <a:xfrm>
                <a:off x="1239119" y="4750395"/>
                <a:ext cx="370670" cy="274320"/>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9" name="Group 38">
              <a:extLst>
                <a:ext uri="{FF2B5EF4-FFF2-40B4-BE49-F238E27FC236}">
                  <a16:creationId xmlns:a16="http://schemas.microsoft.com/office/drawing/2014/main" id="{99F050B1-61F5-4779-B19E-07DDD25D13FE}"/>
                </a:ext>
              </a:extLst>
            </p:cNvPr>
            <p:cNvGrpSpPr>
              <a:grpSpLocks noChangeAspect="1"/>
            </p:cNvGrpSpPr>
            <p:nvPr/>
          </p:nvGrpSpPr>
          <p:grpSpPr>
            <a:xfrm>
              <a:off x="4233502" y="4456587"/>
              <a:ext cx="457200" cy="457200"/>
              <a:chOff x="4294815" y="4541652"/>
              <a:chExt cx="532130" cy="532130"/>
            </a:xfrm>
          </p:grpSpPr>
          <p:sp useBgFill="1">
            <p:nvSpPr>
              <p:cNvPr id="40" name="Oval 39">
                <a:extLst>
                  <a:ext uri="{FF2B5EF4-FFF2-40B4-BE49-F238E27FC236}">
                    <a16:creationId xmlns:a16="http://schemas.microsoft.com/office/drawing/2014/main" id="{2282A7C2-C737-436D-A7AE-902404400C4A}"/>
                  </a:ext>
                </a:extLst>
              </p:cNvPr>
              <p:cNvSpPr/>
              <p:nvPr/>
            </p:nvSpPr>
            <p:spPr bwMode="auto">
              <a:xfrm rot="829071">
                <a:off x="4294815" y="4541652"/>
                <a:ext cx="532130" cy="53213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41" name="Browser" title="Icon of a browser window">
                <a:extLst>
                  <a:ext uri="{FF2B5EF4-FFF2-40B4-BE49-F238E27FC236}">
                    <a16:creationId xmlns:a16="http://schemas.microsoft.com/office/drawing/2014/main" id="{3222EBBF-0FE0-4B3B-B776-B2336FAC6517}"/>
                  </a:ext>
                </a:extLst>
              </p:cNvPr>
              <p:cNvSpPr>
                <a:spLocks noChangeAspect="1" noEditPoints="1"/>
              </p:cNvSpPr>
              <p:nvPr/>
            </p:nvSpPr>
            <p:spPr bwMode="auto">
              <a:xfrm>
                <a:off x="4389498" y="4670557"/>
                <a:ext cx="342765" cy="274320"/>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2" name="Group 41">
              <a:extLst>
                <a:ext uri="{FF2B5EF4-FFF2-40B4-BE49-F238E27FC236}">
                  <a16:creationId xmlns:a16="http://schemas.microsoft.com/office/drawing/2014/main" id="{8C33F180-58FA-42EA-83B1-B2B470135D6C}"/>
                </a:ext>
              </a:extLst>
            </p:cNvPr>
            <p:cNvGrpSpPr>
              <a:grpSpLocks noChangeAspect="1"/>
            </p:cNvGrpSpPr>
            <p:nvPr/>
          </p:nvGrpSpPr>
          <p:grpSpPr>
            <a:xfrm>
              <a:off x="3462191" y="3604158"/>
              <a:ext cx="457200" cy="457200"/>
              <a:chOff x="1140250" y="3639754"/>
              <a:chExt cx="604488" cy="604488"/>
            </a:xfrm>
          </p:grpSpPr>
          <p:sp useBgFill="1">
            <p:nvSpPr>
              <p:cNvPr id="43" name="Oval 42">
                <a:extLst>
                  <a:ext uri="{FF2B5EF4-FFF2-40B4-BE49-F238E27FC236}">
                    <a16:creationId xmlns:a16="http://schemas.microsoft.com/office/drawing/2014/main" id="{3D8C5892-C2A0-440F-93C0-28DB3B7FAE35}"/>
                  </a:ext>
                </a:extLst>
              </p:cNvPr>
              <p:cNvSpPr/>
              <p:nvPr/>
            </p:nvSpPr>
            <p:spPr bwMode="auto">
              <a:xfrm rot="20989471">
                <a:off x="1140250" y="3639754"/>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44" name="Financial_E7BB" title="Icon of a chart made of vertical lines with a line tracing the top of each, turning into an arrow pointing up">
                <a:extLst>
                  <a:ext uri="{FF2B5EF4-FFF2-40B4-BE49-F238E27FC236}">
                    <a16:creationId xmlns:a16="http://schemas.microsoft.com/office/drawing/2014/main" id="{0673EFA8-8FF7-4DED-8235-9EB565FD9682}"/>
                  </a:ext>
                </a:extLst>
              </p:cNvPr>
              <p:cNvSpPr>
                <a:spLocks noChangeAspect="1" noEditPoints="1"/>
              </p:cNvSpPr>
              <p:nvPr/>
            </p:nvSpPr>
            <p:spPr bwMode="auto">
              <a:xfrm>
                <a:off x="1237479" y="3759118"/>
                <a:ext cx="410030" cy="365760"/>
              </a:xfrm>
              <a:custGeom>
                <a:avLst/>
                <a:gdLst>
                  <a:gd name="T0" fmla="*/ 47 w 4770"/>
                  <a:gd name="T1" fmla="*/ 4255 h 4255"/>
                  <a:gd name="T2" fmla="*/ 47 w 4770"/>
                  <a:gd name="T3" fmla="*/ 3626 h 4255"/>
                  <a:gd name="T4" fmla="*/ 676 w 4770"/>
                  <a:gd name="T5" fmla="*/ 4255 h 4255"/>
                  <a:gd name="T6" fmla="*/ 676 w 4770"/>
                  <a:gd name="T7" fmla="*/ 2996 h 4255"/>
                  <a:gd name="T8" fmla="*/ 1306 w 4770"/>
                  <a:gd name="T9" fmla="*/ 4255 h 4255"/>
                  <a:gd name="T10" fmla="*/ 1306 w 4770"/>
                  <a:gd name="T11" fmla="*/ 2366 h 4255"/>
                  <a:gd name="T12" fmla="*/ 1935 w 4770"/>
                  <a:gd name="T13" fmla="*/ 4255 h 4255"/>
                  <a:gd name="T14" fmla="*/ 1935 w 4770"/>
                  <a:gd name="T15" fmla="*/ 1736 h 4255"/>
                  <a:gd name="T16" fmla="*/ 2564 w 4770"/>
                  <a:gd name="T17" fmla="*/ 4255 h 4255"/>
                  <a:gd name="T18" fmla="*/ 2564 w 4770"/>
                  <a:gd name="T19" fmla="*/ 1736 h 4255"/>
                  <a:gd name="T20" fmla="*/ 3194 w 4770"/>
                  <a:gd name="T21" fmla="*/ 4255 h 4255"/>
                  <a:gd name="T22" fmla="*/ 3194 w 4770"/>
                  <a:gd name="T23" fmla="*/ 2361 h 4255"/>
                  <a:gd name="T24" fmla="*/ 3823 w 4770"/>
                  <a:gd name="T25" fmla="*/ 4255 h 4255"/>
                  <a:gd name="T26" fmla="*/ 3823 w 4770"/>
                  <a:gd name="T27" fmla="*/ 1736 h 4255"/>
                  <a:gd name="T28" fmla="*/ 4453 w 4770"/>
                  <a:gd name="T29" fmla="*/ 4255 h 4255"/>
                  <a:gd name="T30" fmla="*/ 4453 w 4770"/>
                  <a:gd name="T31" fmla="*/ 1424 h 4255"/>
                  <a:gd name="T32" fmla="*/ 4760 w 4770"/>
                  <a:gd name="T33" fmla="*/ 5 h 4255"/>
                  <a:gd name="T34" fmla="*/ 3191 w 4770"/>
                  <a:gd name="T35" fmla="*/ 1575 h 4255"/>
                  <a:gd name="T36" fmla="*/ 2247 w 4770"/>
                  <a:gd name="T37" fmla="*/ 630 h 4255"/>
                  <a:gd name="T38" fmla="*/ 0 w 4770"/>
                  <a:gd name="T39" fmla="*/ 2879 h 4255"/>
                  <a:gd name="T40" fmla="*/ 4770 w 4770"/>
                  <a:gd name="T41" fmla="*/ 948 h 4255"/>
                  <a:gd name="T42" fmla="*/ 4770 w 4770"/>
                  <a:gd name="T43" fmla="*/ 0 h 4255"/>
                  <a:gd name="T44" fmla="*/ 3818 w 4770"/>
                  <a:gd name="T45" fmla="*/ 0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0" h="4255">
                    <a:moveTo>
                      <a:pt x="47" y="4255"/>
                    </a:moveTo>
                    <a:lnTo>
                      <a:pt x="47" y="3626"/>
                    </a:lnTo>
                    <a:moveTo>
                      <a:pt x="676" y="4255"/>
                    </a:moveTo>
                    <a:lnTo>
                      <a:pt x="676" y="2996"/>
                    </a:lnTo>
                    <a:moveTo>
                      <a:pt x="1306" y="4255"/>
                    </a:moveTo>
                    <a:lnTo>
                      <a:pt x="1306" y="2366"/>
                    </a:lnTo>
                    <a:moveTo>
                      <a:pt x="1935" y="4255"/>
                    </a:moveTo>
                    <a:lnTo>
                      <a:pt x="1935" y="1736"/>
                    </a:lnTo>
                    <a:moveTo>
                      <a:pt x="2564" y="4255"/>
                    </a:moveTo>
                    <a:lnTo>
                      <a:pt x="2564" y="1736"/>
                    </a:lnTo>
                    <a:moveTo>
                      <a:pt x="3194" y="4255"/>
                    </a:moveTo>
                    <a:lnTo>
                      <a:pt x="3194" y="2361"/>
                    </a:lnTo>
                    <a:moveTo>
                      <a:pt x="3823" y="4255"/>
                    </a:moveTo>
                    <a:lnTo>
                      <a:pt x="3823" y="1736"/>
                    </a:lnTo>
                    <a:moveTo>
                      <a:pt x="4453" y="4255"/>
                    </a:moveTo>
                    <a:lnTo>
                      <a:pt x="4453" y="1424"/>
                    </a:lnTo>
                    <a:moveTo>
                      <a:pt x="4760" y="5"/>
                    </a:moveTo>
                    <a:lnTo>
                      <a:pt x="3191" y="1575"/>
                    </a:lnTo>
                    <a:lnTo>
                      <a:pt x="2247" y="630"/>
                    </a:lnTo>
                    <a:lnTo>
                      <a:pt x="0" y="2879"/>
                    </a:lnTo>
                    <a:moveTo>
                      <a:pt x="4770" y="948"/>
                    </a:moveTo>
                    <a:lnTo>
                      <a:pt x="4770" y="0"/>
                    </a:lnTo>
                    <a:lnTo>
                      <a:pt x="3818" y="0"/>
                    </a:ln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grpSp>
          <p:nvGrpSpPr>
            <p:cNvPr id="45" name="Group 44">
              <a:extLst>
                <a:ext uri="{FF2B5EF4-FFF2-40B4-BE49-F238E27FC236}">
                  <a16:creationId xmlns:a16="http://schemas.microsoft.com/office/drawing/2014/main" id="{2DDA80B5-16C0-4752-B365-668F9C7E45FB}"/>
                </a:ext>
              </a:extLst>
            </p:cNvPr>
            <p:cNvGrpSpPr/>
            <p:nvPr/>
          </p:nvGrpSpPr>
          <p:grpSpPr>
            <a:xfrm>
              <a:off x="923736" y="1568603"/>
              <a:ext cx="783610" cy="764214"/>
              <a:chOff x="1411101" y="1343746"/>
              <a:chExt cx="619830" cy="604488"/>
            </a:xfrm>
          </p:grpSpPr>
          <p:sp useBgFill="1">
            <p:nvSpPr>
              <p:cNvPr id="46" name="Oval 45">
                <a:extLst>
                  <a:ext uri="{FF2B5EF4-FFF2-40B4-BE49-F238E27FC236}">
                    <a16:creationId xmlns:a16="http://schemas.microsoft.com/office/drawing/2014/main" id="{BEF33146-CE79-4A34-9A3A-93DE8F2CE1AA}"/>
                  </a:ext>
                </a:extLst>
              </p:cNvPr>
              <p:cNvSpPr/>
              <p:nvPr/>
            </p:nvSpPr>
            <p:spPr bwMode="auto">
              <a:xfrm rot="20152574">
                <a:off x="1414680" y="1343746"/>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47" name="cloud" title="Icon of a cloud">
                <a:extLst>
                  <a:ext uri="{FF2B5EF4-FFF2-40B4-BE49-F238E27FC236}">
                    <a16:creationId xmlns:a16="http://schemas.microsoft.com/office/drawing/2014/main" id="{8AD7912A-66B8-4FC1-BE96-AE6275F96BF7}"/>
                  </a:ext>
                </a:extLst>
              </p:cNvPr>
              <p:cNvSpPr>
                <a:spLocks noChangeAspect="1"/>
              </p:cNvSpPr>
              <p:nvPr/>
            </p:nvSpPr>
            <p:spPr bwMode="auto">
              <a:xfrm>
                <a:off x="1411101" y="1436007"/>
                <a:ext cx="619830" cy="39489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chemeClr val="bg1"/>
              </a:solidFill>
              <a:ln w="15875"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48" name="Group 47">
              <a:extLst>
                <a:ext uri="{FF2B5EF4-FFF2-40B4-BE49-F238E27FC236}">
                  <a16:creationId xmlns:a16="http://schemas.microsoft.com/office/drawing/2014/main" id="{EAED0A34-CEF4-490B-9E0C-32D9D278AA79}"/>
                </a:ext>
              </a:extLst>
            </p:cNvPr>
            <p:cNvGrpSpPr>
              <a:grpSpLocks noChangeAspect="1"/>
            </p:cNvGrpSpPr>
            <p:nvPr/>
          </p:nvGrpSpPr>
          <p:grpSpPr>
            <a:xfrm>
              <a:off x="10612427" y="5608162"/>
              <a:ext cx="457200" cy="465623"/>
              <a:chOff x="10612413" y="5608118"/>
              <a:chExt cx="457810" cy="466244"/>
            </a:xfrm>
          </p:grpSpPr>
          <p:sp useBgFill="1">
            <p:nvSpPr>
              <p:cNvPr id="49" name="Oval 48">
                <a:extLst>
                  <a:ext uri="{FF2B5EF4-FFF2-40B4-BE49-F238E27FC236}">
                    <a16:creationId xmlns:a16="http://schemas.microsoft.com/office/drawing/2014/main" id="{C5264576-45B4-4670-81CE-9DC9464979D2}"/>
                  </a:ext>
                </a:extLst>
              </p:cNvPr>
              <p:cNvSpPr/>
              <p:nvPr/>
            </p:nvSpPr>
            <p:spPr bwMode="auto">
              <a:xfrm rot="1704175">
                <a:off x="10612413" y="5608118"/>
                <a:ext cx="457810" cy="45781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50" name="signal_3" title="Icon of a communication tower with signal lines">
                <a:extLst>
                  <a:ext uri="{FF2B5EF4-FFF2-40B4-BE49-F238E27FC236}">
                    <a16:creationId xmlns:a16="http://schemas.microsoft.com/office/drawing/2014/main" id="{3BBEA682-43F3-4E05-AF70-AE0F336A3AA5}"/>
                  </a:ext>
                </a:extLst>
              </p:cNvPr>
              <p:cNvSpPr>
                <a:spLocks noChangeAspect="1" noEditPoints="1"/>
              </p:cNvSpPr>
              <p:nvPr/>
            </p:nvSpPr>
            <p:spPr bwMode="auto">
              <a:xfrm>
                <a:off x="10718158" y="5708602"/>
                <a:ext cx="266669" cy="365760"/>
              </a:xfrm>
              <a:custGeom>
                <a:avLst/>
                <a:gdLst>
                  <a:gd name="T0" fmla="*/ 96 w 253"/>
                  <a:gd name="T1" fmla="*/ 87 h 347"/>
                  <a:gd name="T2" fmla="*/ 126 w 253"/>
                  <a:gd name="T3" fmla="*/ 57 h 347"/>
                  <a:gd name="T4" fmla="*/ 156 w 253"/>
                  <a:gd name="T5" fmla="*/ 87 h 347"/>
                  <a:gd name="T6" fmla="*/ 126 w 253"/>
                  <a:gd name="T7" fmla="*/ 117 h 347"/>
                  <a:gd name="T8" fmla="*/ 96 w 253"/>
                  <a:gd name="T9" fmla="*/ 87 h 347"/>
                  <a:gd name="T10" fmla="*/ 38 w 253"/>
                  <a:gd name="T11" fmla="*/ 347 h 347"/>
                  <a:gd name="T12" fmla="*/ 116 w 253"/>
                  <a:gd name="T13" fmla="*/ 115 h 347"/>
                  <a:gd name="T14" fmla="*/ 213 w 253"/>
                  <a:gd name="T15" fmla="*/ 347 h 347"/>
                  <a:gd name="T16" fmla="*/ 135 w 253"/>
                  <a:gd name="T17" fmla="*/ 116 h 347"/>
                  <a:gd name="T18" fmla="*/ 85 w 253"/>
                  <a:gd name="T19" fmla="*/ 209 h 347"/>
                  <a:gd name="T20" fmla="*/ 167 w 253"/>
                  <a:gd name="T21" fmla="*/ 209 h 347"/>
                  <a:gd name="T22" fmla="*/ 59 w 253"/>
                  <a:gd name="T23" fmla="*/ 283 h 347"/>
                  <a:gd name="T24" fmla="*/ 192 w 253"/>
                  <a:gd name="T25" fmla="*/ 283 h 347"/>
                  <a:gd name="T26" fmla="*/ 35 w 253"/>
                  <a:gd name="T27" fmla="*/ 0 h 347"/>
                  <a:gd name="T28" fmla="*/ 0 w 253"/>
                  <a:gd name="T29" fmla="*/ 86 h 347"/>
                  <a:gd name="T30" fmla="*/ 36 w 253"/>
                  <a:gd name="T31" fmla="*/ 173 h 347"/>
                  <a:gd name="T32" fmla="*/ 72 w 253"/>
                  <a:gd name="T33" fmla="*/ 38 h 347"/>
                  <a:gd name="T34" fmla="*/ 52 w 253"/>
                  <a:gd name="T35" fmla="*/ 87 h 347"/>
                  <a:gd name="T36" fmla="*/ 72 w 253"/>
                  <a:gd name="T37" fmla="*/ 135 h 347"/>
                  <a:gd name="T38" fmla="*/ 216 w 253"/>
                  <a:gd name="T39" fmla="*/ 173 h 347"/>
                  <a:gd name="T40" fmla="*/ 253 w 253"/>
                  <a:gd name="T41" fmla="*/ 86 h 347"/>
                  <a:gd name="T42" fmla="*/ 217 w 253"/>
                  <a:gd name="T43" fmla="*/ 0 h 347"/>
                  <a:gd name="T44" fmla="*/ 180 w 253"/>
                  <a:gd name="T45" fmla="*/ 135 h 347"/>
                  <a:gd name="T46" fmla="*/ 200 w 253"/>
                  <a:gd name="T47" fmla="*/ 87 h 347"/>
                  <a:gd name="T48" fmla="*/ 180 w 253"/>
                  <a:gd name="T49" fmla="*/ 3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3" h="347">
                    <a:moveTo>
                      <a:pt x="96" y="87"/>
                    </a:moveTo>
                    <a:cubicBezTo>
                      <a:pt x="96" y="70"/>
                      <a:pt x="109" y="57"/>
                      <a:pt x="126" y="57"/>
                    </a:cubicBezTo>
                    <a:cubicBezTo>
                      <a:pt x="143" y="57"/>
                      <a:pt x="156" y="70"/>
                      <a:pt x="156" y="87"/>
                    </a:cubicBezTo>
                    <a:cubicBezTo>
                      <a:pt x="156" y="104"/>
                      <a:pt x="143" y="117"/>
                      <a:pt x="126" y="117"/>
                    </a:cubicBezTo>
                    <a:cubicBezTo>
                      <a:pt x="109" y="117"/>
                      <a:pt x="96" y="104"/>
                      <a:pt x="96" y="87"/>
                    </a:cubicBezTo>
                    <a:close/>
                    <a:moveTo>
                      <a:pt x="38" y="347"/>
                    </a:moveTo>
                    <a:cubicBezTo>
                      <a:pt x="116" y="115"/>
                      <a:pt x="116" y="115"/>
                      <a:pt x="116" y="115"/>
                    </a:cubicBezTo>
                    <a:moveTo>
                      <a:pt x="213" y="347"/>
                    </a:moveTo>
                    <a:cubicBezTo>
                      <a:pt x="135" y="116"/>
                      <a:pt x="135" y="116"/>
                      <a:pt x="135" y="116"/>
                    </a:cubicBezTo>
                    <a:moveTo>
                      <a:pt x="85" y="209"/>
                    </a:moveTo>
                    <a:cubicBezTo>
                      <a:pt x="167" y="209"/>
                      <a:pt x="167" y="209"/>
                      <a:pt x="167" y="209"/>
                    </a:cubicBezTo>
                    <a:moveTo>
                      <a:pt x="59" y="283"/>
                    </a:moveTo>
                    <a:cubicBezTo>
                      <a:pt x="192" y="283"/>
                      <a:pt x="192" y="283"/>
                      <a:pt x="192" y="283"/>
                    </a:cubicBezTo>
                    <a:moveTo>
                      <a:pt x="35" y="0"/>
                    </a:moveTo>
                    <a:cubicBezTo>
                      <a:pt x="13" y="22"/>
                      <a:pt x="0" y="52"/>
                      <a:pt x="0" y="86"/>
                    </a:cubicBezTo>
                    <a:cubicBezTo>
                      <a:pt x="0" y="120"/>
                      <a:pt x="13" y="151"/>
                      <a:pt x="36" y="173"/>
                    </a:cubicBezTo>
                    <a:moveTo>
                      <a:pt x="72" y="38"/>
                    </a:moveTo>
                    <a:cubicBezTo>
                      <a:pt x="60" y="50"/>
                      <a:pt x="52" y="68"/>
                      <a:pt x="52" y="87"/>
                    </a:cubicBezTo>
                    <a:cubicBezTo>
                      <a:pt x="52" y="105"/>
                      <a:pt x="60" y="122"/>
                      <a:pt x="72" y="135"/>
                    </a:cubicBezTo>
                    <a:moveTo>
                      <a:pt x="216" y="173"/>
                    </a:moveTo>
                    <a:cubicBezTo>
                      <a:pt x="239" y="151"/>
                      <a:pt x="253" y="120"/>
                      <a:pt x="253" y="86"/>
                    </a:cubicBezTo>
                    <a:cubicBezTo>
                      <a:pt x="253" y="52"/>
                      <a:pt x="239" y="22"/>
                      <a:pt x="217" y="0"/>
                    </a:cubicBezTo>
                    <a:moveTo>
                      <a:pt x="180" y="135"/>
                    </a:moveTo>
                    <a:cubicBezTo>
                      <a:pt x="192" y="122"/>
                      <a:pt x="200" y="105"/>
                      <a:pt x="200" y="87"/>
                    </a:cubicBezTo>
                    <a:cubicBezTo>
                      <a:pt x="200" y="68"/>
                      <a:pt x="192" y="50"/>
                      <a:pt x="180" y="38"/>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1" name="Group 50">
              <a:extLst>
                <a:ext uri="{FF2B5EF4-FFF2-40B4-BE49-F238E27FC236}">
                  <a16:creationId xmlns:a16="http://schemas.microsoft.com/office/drawing/2014/main" id="{E88ADD56-52BE-4892-A783-D89512E38474}"/>
                </a:ext>
              </a:extLst>
            </p:cNvPr>
            <p:cNvGrpSpPr>
              <a:grpSpLocks noChangeAspect="1"/>
            </p:cNvGrpSpPr>
            <p:nvPr/>
          </p:nvGrpSpPr>
          <p:grpSpPr>
            <a:xfrm>
              <a:off x="8716601" y="4278602"/>
              <a:ext cx="457200" cy="457200"/>
              <a:chOff x="7475573" y="4715004"/>
              <a:chExt cx="498762" cy="498762"/>
            </a:xfrm>
          </p:grpSpPr>
          <p:sp useBgFill="1">
            <p:nvSpPr>
              <p:cNvPr id="52" name="Oval 51">
                <a:extLst>
                  <a:ext uri="{FF2B5EF4-FFF2-40B4-BE49-F238E27FC236}">
                    <a16:creationId xmlns:a16="http://schemas.microsoft.com/office/drawing/2014/main" id="{F80EF66D-7D2A-4AF5-96D3-5BC2831FEAB4}"/>
                  </a:ext>
                </a:extLst>
              </p:cNvPr>
              <p:cNvSpPr/>
              <p:nvPr/>
            </p:nvSpPr>
            <p:spPr bwMode="auto">
              <a:xfrm rot="20008084">
                <a:off x="7475573" y="4715004"/>
                <a:ext cx="498762" cy="498762"/>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53" name="server" title="Icon of a server tower">
                <a:extLst>
                  <a:ext uri="{FF2B5EF4-FFF2-40B4-BE49-F238E27FC236}">
                    <a16:creationId xmlns:a16="http://schemas.microsoft.com/office/drawing/2014/main" id="{20D8CDD4-836C-4A96-8506-D5F652091EC2}"/>
                  </a:ext>
                </a:extLst>
              </p:cNvPr>
              <p:cNvSpPr>
                <a:spLocks noChangeAspect="1" noEditPoints="1"/>
              </p:cNvSpPr>
              <p:nvPr/>
            </p:nvSpPr>
            <p:spPr bwMode="auto">
              <a:xfrm>
                <a:off x="7630073" y="4753846"/>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grpSp>
          <p:nvGrpSpPr>
            <p:cNvPr id="54" name="Group 53">
              <a:extLst>
                <a:ext uri="{FF2B5EF4-FFF2-40B4-BE49-F238E27FC236}">
                  <a16:creationId xmlns:a16="http://schemas.microsoft.com/office/drawing/2014/main" id="{85A2D239-A220-4396-8927-DD2AFBAE1A85}"/>
                </a:ext>
              </a:extLst>
            </p:cNvPr>
            <p:cNvGrpSpPr>
              <a:grpSpLocks noChangeAspect="1"/>
            </p:cNvGrpSpPr>
            <p:nvPr/>
          </p:nvGrpSpPr>
          <p:grpSpPr>
            <a:xfrm>
              <a:off x="2066161" y="2473009"/>
              <a:ext cx="457200" cy="457200"/>
              <a:chOff x="1126865" y="2366817"/>
              <a:chExt cx="604488" cy="604488"/>
            </a:xfrm>
          </p:grpSpPr>
          <p:sp useBgFill="1">
            <p:nvSpPr>
              <p:cNvPr id="55" name="Oval 54">
                <a:extLst>
                  <a:ext uri="{FF2B5EF4-FFF2-40B4-BE49-F238E27FC236}">
                    <a16:creationId xmlns:a16="http://schemas.microsoft.com/office/drawing/2014/main" id="{0DF4E6FD-2277-4A06-84CE-10F93D8B0095}"/>
                  </a:ext>
                </a:extLst>
              </p:cNvPr>
              <p:cNvSpPr/>
              <p:nvPr/>
            </p:nvSpPr>
            <p:spPr bwMode="auto">
              <a:xfrm>
                <a:off x="1126865" y="2366817"/>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56" name="Database_EFC7" title="Icon of a cylinder">
                <a:extLst>
                  <a:ext uri="{FF2B5EF4-FFF2-40B4-BE49-F238E27FC236}">
                    <a16:creationId xmlns:a16="http://schemas.microsoft.com/office/drawing/2014/main" id="{149DD599-13CD-47EB-8D2F-A5C45FF84983}"/>
                  </a:ext>
                </a:extLst>
              </p:cNvPr>
              <p:cNvSpPr>
                <a:spLocks noChangeAspect="1" noEditPoints="1"/>
              </p:cNvSpPr>
              <p:nvPr/>
            </p:nvSpPr>
            <p:spPr bwMode="auto">
              <a:xfrm>
                <a:off x="1270828" y="2463321"/>
                <a:ext cx="316562"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7" name="Group 56">
              <a:extLst>
                <a:ext uri="{FF2B5EF4-FFF2-40B4-BE49-F238E27FC236}">
                  <a16:creationId xmlns:a16="http://schemas.microsoft.com/office/drawing/2014/main" id="{B3D0C212-D020-450B-B448-1ACEA0FBE2E7}"/>
                </a:ext>
              </a:extLst>
            </p:cNvPr>
            <p:cNvGrpSpPr>
              <a:grpSpLocks noChangeAspect="1"/>
            </p:cNvGrpSpPr>
            <p:nvPr/>
          </p:nvGrpSpPr>
          <p:grpSpPr>
            <a:xfrm>
              <a:off x="2788800" y="1184793"/>
              <a:ext cx="458875" cy="457200"/>
              <a:chOff x="3430399" y="1830309"/>
              <a:chExt cx="606703" cy="604488"/>
            </a:xfrm>
          </p:grpSpPr>
          <p:sp useBgFill="1">
            <p:nvSpPr>
              <p:cNvPr id="58" name="Oval 57">
                <a:extLst>
                  <a:ext uri="{FF2B5EF4-FFF2-40B4-BE49-F238E27FC236}">
                    <a16:creationId xmlns:a16="http://schemas.microsoft.com/office/drawing/2014/main" id="{E9A7633F-EA91-4002-96F1-E13077325FF6}"/>
                  </a:ext>
                </a:extLst>
              </p:cNvPr>
              <p:cNvSpPr/>
              <p:nvPr/>
            </p:nvSpPr>
            <p:spPr bwMode="auto">
              <a:xfrm rot="3278507">
                <a:off x="3432614" y="1830309"/>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59" name="brain_2" title="Icon of a brain with circles and connection lines inside">
                <a:extLst>
                  <a:ext uri="{FF2B5EF4-FFF2-40B4-BE49-F238E27FC236}">
                    <a16:creationId xmlns:a16="http://schemas.microsoft.com/office/drawing/2014/main" id="{15DA429E-E078-49F8-B302-D9907498F70D}"/>
                  </a:ext>
                </a:extLst>
              </p:cNvPr>
              <p:cNvSpPr>
                <a:spLocks noChangeAspect="1" noEditPoints="1"/>
              </p:cNvSpPr>
              <p:nvPr/>
            </p:nvSpPr>
            <p:spPr bwMode="auto">
              <a:xfrm>
                <a:off x="3430399" y="1981011"/>
                <a:ext cx="544536" cy="365128"/>
              </a:xfrm>
              <a:custGeom>
                <a:avLst/>
                <a:gdLst>
                  <a:gd name="T0" fmla="*/ 379 w 440"/>
                  <a:gd name="T1" fmla="*/ 133 h 295"/>
                  <a:gd name="T2" fmla="*/ 379 w 440"/>
                  <a:gd name="T3" fmla="*/ 169 h 295"/>
                  <a:gd name="T4" fmla="*/ 259 w 440"/>
                  <a:gd name="T5" fmla="*/ 181 h 295"/>
                  <a:gd name="T6" fmla="*/ 295 w 440"/>
                  <a:gd name="T7" fmla="*/ 181 h 295"/>
                  <a:gd name="T8" fmla="*/ 259 w 440"/>
                  <a:gd name="T9" fmla="*/ 181 h 295"/>
                  <a:gd name="T10" fmla="*/ 114 w 440"/>
                  <a:gd name="T11" fmla="*/ 179 h 295"/>
                  <a:gd name="T12" fmla="*/ 78 w 440"/>
                  <a:gd name="T13" fmla="*/ 169 h 295"/>
                  <a:gd name="T14" fmla="*/ 235 w 440"/>
                  <a:gd name="T15" fmla="*/ 88 h 295"/>
                  <a:gd name="T16" fmla="*/ 192 w 440"/>
                  <a:gd name="T17" fmla="*/ 79 h 295"/>
                  <a:gd name="T18" fmla="*/ 174 w 440"/>
                  <a:gd name="T19" fmla="*/ 97 h 295"/>
                  <a:gd name="T20" fmla="*/ 174 w 440"/>
                  <a:gd name="T21" fmla="*/ 61 h 295"/>
                  <a:gd name="T22" fmla="*/ 277 w 440"/>
                  <a:gd name="T23" fmla="*/ 85 h 295"/>
                  <a:gd name="T24" fmla="*/ 313 w 440"/>
                  <a:gd name="T25" fmla="*/ 85 h 295"/>
                  <a:gd name="T26" fmla="*/ 277 w 440"/>
                  <a:gd name="T27" fmla="*/ 85 h 295"/>
                  <a:gd name="T28" fmla="*/ 168 w 440"/>
                  <a:gd name="T29" fmla="*/ 205 h 295"/>
                  <a:gd name="T30" fmla="*/ 168 w 440"/>
                  <a:gd name="T31" fmla="*/ 169 h 295"/>
                  <a:gd name="T32" fmla="*/ 42 w 440"/>
                  <a:gd name="T33" fmla="*/ 169 h 295"/>
                  <a:gd name="T34" fmla="*/ 78 w 440"/>
                  <a:gd name="T35" fmla="*/ 169 h 295"/>
                  <a:gd name="T36" fmla="*/ 42 w 440"/>
                  <a:gd name="T37" fmla="*/ 169 h 295"/>
                  <a:gd name="T38" fmla="*/ 284 w 440"/>
                  <a:gd name="T39" fmla="*/ 121 h 295"/>
                  <a:gd name="T40" fmla="*/ 295 w 440"/>
                  <a:gd name="T41" fmla="*/ 103 h 295"/>
                  <a:gd name="T42" fmla="*/ 114 w 440"/>
                  <a:gd name="T43" fmla="*/ 125 h 295"/>
                  <a:gd name="T44" fmla="*/ 143 w 440"/>
                  <a:gd name="T45" fmla="*/ 133 h 295"/>
                  <a:gd name="T46" fmla="*/ 168 w 440"/>
                  <a:gd name="T47" fmla="*/ 144 h 295"/>
                  <a:gd name="T48" fmla="*/ 361 w 440"/>
                  <a:gd name="T49" fmla="*/ 151 h 295"/>
                  <a:gd name="T50" fmla="*/ 331 w 440"/>
                  <a:gd name="T51" fmla="*/ 160 h 295"/>
                  <a:gd name="T52" fmla="*/ 331 w 440"/>
                  <a:gd name="T53" fmla="*/ 243 h 295"/>
                  <a:gd name="T54" fmla="*/ 321 w 440"/>
                  <a:gd name="T55" fmla="*/ 181 h 295"/>
                  <a:gd name="T56" fmla="*/ 358 w 440"/>
                  <a:gd name="T57" fmla="*/ 206 h 295"/>
                  <a:gd name="T58" fmla="*/ 440 w 440"/>
                  <a:gd name="T59" fmla="*/ 163 h 295"/>
                  <a:gd name="T60" fmla="*/ 388 w 440"/>
                  <a:gd name="T61" fmla="*/ 110 h 295"/>
                  <a:gd name="T62" fmla="*/ 227 w 440"/>
                  <a:gd name="T63" fmla="*/ 30 h 295"/>
                  <a:gd name="T64" fmla="*/ 68 w 440"/>
                  <a:gd name="T65" fmla="*/ 103 h 295"/>
                  <a:gd name="T66" fmla="*/ 4 w 440"/>
                  <a:gd name="T67" fmla="*/ 165 h 295"/>
                  <a:gd name="T68" fmla="*/ 164 w 440"/>
                  <a:gd name="T69" fmla="*/ 237 h 295"/>
                  <a:gd name="T70" fmla="*/ 358 w 440"/>
                  <a:gd name="T71"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0" h="295">
                    <a:moveTo>
                      <a:pt x="361" y="151"/>
                    </a:moveTo>
                    <a:cubicBezTo>
                      <a:pt x="361" y="141"/>
                      <a:pt x="369" y="133"/>
                      <a:pt x="379" y="133"/>
                    </a:cubicBezTo>
                    <a:cubicBezTo>
                      <a:pt x="389" y="133"/>
                      <a:pt x="397" y="141"/>
                      <a:pt x="397" y="151"/>
                    </a:cubicBezTo>
                    <a:cubicBezTo>
                      <a:pt x="397" y="161"/>
                      <a:pt x="389" y="169"/>
                      <a:pt x="379" y="169"/>
                    </a:cubicBezTo>
                    <a:cubicBezTo>
                      <a:pt x="369" y="169"/>
                      <a:pt x="361" y="161"/>
                      <a:pt x="361" y="151"/>
                    </a:cubicBezTo>
                    <a:close/>
                    <a:moveTo>
                      <a:pt x="259" y="181"/>
                    </a:moveTo>
                    <a:cubicBezTo>
                      <a:pt x="259" y="191"/>
                      <a:pt x="267" y="199"/>
                      <a:pt x="277" y="199"/>
                    </a:cubicBezTo>
                    <a:cubicBezTo>
                      <a:pt x="287" y="199"/>
                      <a:pt x="295" y="191"/>
                      <a:pt x="295" y="181"/>
                    </a:cubicBezTo>
                    <a:cubicBezTo>
                      <a:pt x="295" y="171"/>
                      <a:pt x="287" y="163"/>
                      <a:pt x="277" y="163"/>
                    </a:cubicBezTo>
                    <a:cubicBezTo>
                      <a:pt x="267" y="163"/>
                      <a:pt x="259" y="171"/>
                      <a:pt x="259" y="181"/>
                    </a:cubicBezTo>
                    <a:close/>
                    <a:moveTo>
                      <a:pt x="114" y="239"/>
                    </a:moveTo>
                    <a:cubicBezTo>
                      <a:pt x="114" y="179"/>
                      <a:pt x="114" y="179"/>
                      <a:pt x="114" y="179"/>
                    </a:cubicBezTo>
                    <a:cubicBezTo>
                      <a:pt x="114" y="179"/>
                      <a:pt x="109" y="169"/>
                      <a:pt x="104" y="169"/>
                    </a:cubicBezTo>
                    <a:cubicBezTo>
                      <a:pt x="104" y="169"/>
                      <a:pt x="104" y="169"/>
                      <a:pt x="78" y="169"/>
                    </a:cubicBezTo>
                    <a:moveTo>
                      <a:pt x="235" y="260"/>
                    </a:moveTo>
                    <a:cubicBezTo>
                      <a:pt x="235" y="260"/>
                      <a:pt x="235" y="260"/>
                      <a:pt x="235" y="88"/>
                    </a:cubicBezTo>
                    <a:cubicBezTo>
                      <a:pt x="235" y="82"/>
                      <a:pt x="231" y="79"/>
                      <a:pt x="225" y="79"/>
                    </a:cubicBezTo>
                    <a:cubicBezTo>
                      <a:pt x="225" y="79"/>
                      <a:pt x="225" y="79"/>
                      <a:pt x="192" y="79"/>
                    </a:cubicBezTo>
                    <a:moveTo>
                      <a:pt x="156" y="79"/>
                    </a:moveTo>
                    <a:cubicBezTo>
                      <a:pt x="156" y="89"/>
                      <a:pt x="164" y="97"/>
                      <a:pt x="174" y="97"/>
                    </a:cubicBezTo>
                    <a:cubicBezTo>
                      <a:pt x="184" y="97"/>
                      <a:pt x="192" y="89"/>
                      <a:pt x="192" y="79"/>
                    </a:cubicBezTo>
                    <a:cubicBezTo>
                      <a:pt x="192" y="69"/>
                      <a:pt x="184" y="61"/>
                      <a:pt x="174" y="61"/>
                    </a:cubicBezTo>
                    <a:cubicBezTo>
                      <a:pt x="164" y="61"/>
                      <a:pt x="156" y="69"/>
                      <a:pt x="156" y="79"/>
                    </a:cubicBezTo>
                    <a:close/>
                    <a:moveTo>
                      <a:pt x="277" y="85"/>
                    </a:moveTo>
                    <a:cubicBezTo>
                      <a:pt x="277" y="95"/>
                      <a:pt x="285" y="103"/>
                      <a:pt x="295" y="103"/>
                    </a:cubicBezTo>
                    <a:cubicBezTo>
                      <a:pt x="305" y="103"/>
                      <a:pt x="313" y="95"/>
                      <a:pt x="313" y="85"/>
                    </a:cubicBezTo>
                    <a:cubicBezTo>
                      <a:pt x="313" y="75"/>
                      <a:pt x="305" y="67"/>
                      <a:pt x="295" y="67"/>
                    </a:cubicBezTo>
                    <a:cubicBezTo>
                      <a:pt x="285" y="67"/>
                      <a:pt x="277" y="75"/>
                      <a:pt x="277" y="85"/>
                    </a:cubicBezTo>
                    <a:close/>
                    <a:moveTo>
                      <a:pt x="150" y="187"/>
                    </a:moveTo>
                    <a:cubicBezTo>
                      <a:pt x="150" y="197"/>
                      <a:pt x="158" y="205"/>
                      <a:pt x="168" y="205"/>
                    </a:cubicBezTo>
                    <a:cubicBezTo>
                      <a:pt x="178" y="205"/>
                      <a:pt x="186" y="197"/>
                      <a:pt x="186" y="187"/>
                    </a:cubicBezTo>
                    <a:cubicBezTo>
                      <a:pt x="186" y="177"/>
                      <a:pt x="178" y="169"/>
                      <a:pt x="168" y="169"/>
                    </a:cubicBezTo>
                    <a:cubicBezTo>
                      <a:pt x="158" y="169"/>
                      <a:pt x="150" y="177"/>
                      <a:pt x="150" y="187"/>
                    </a:cubicBezTo>
                    <a:close/>
                    <a:moveTo>
                      <a:pt x="42" y="169"/>
                    </a:moveTo>
                    <a:cubicBezTo>
                      <a:pt x="42" y="179"/>
                      <a:pt x="50" y="187"/>
                      <a:pt x="60" y="187"/>
                    </a:cubicBezTo>
                    <a:cubicBezTo>
                      <a:pt x="70" y="187"/>
                      <a:pt x="78" y="179"/>
                      <a:pt x="78" y="169"/>
                    </a:cubicBezTo>
                    <a:cubicBezTo>
                      <a:pt x="78" y="159"/>
                      <a:pt x="70" y="151"/>
                      <a:pt x="60" y="151"/>
                    </a:cubicBezTo>
                    <a:cubicBezTo>
                      <a:pt x="50" y="151"/>
                      <a:pt x="42" y="159"/>
                      <a:pt x="42" y="169"/>
                    </a:cubicBezTo>
                    <a:close/>
                    <a:moveTo>
                      <a:pt x="235" y="121"/>
                    </a:moveTo>
                    <a:cubicBezTo>
                      <a:pt x="235" y="121"/>
                      <a:pt x="235" y="121"/>
                      <a:pt x="284" y="121"/>
                    </a:cubicBezTo>
                    <a:cubicBezTo>
                      <a:pt x="290" y="121"/>
                      <a:pt x="295" y="117"/>
                      <a:pt x="295" y="112"/>
                    </a:cubicBezTo>
                    <a:cubicBezTo>
                      <a:pt x="295" y="112"/>
                      <a:pt x="295" y="112"/>
                      <a:pt x="295" y="103"/>
                    </a:cubicBezTo>
                    <a:moveTo>
                      <a:pt x="114" y="49"/>
                    </a:moveTo>
                    <a:cubicBezTo>
                      <a:pt x="114" y="49"/>
                      <a:pt x="114" y="51"/>
                      <a:pt x="114" y="125"/>
                    </a:cubicBezTo>
                    <a:cubicBezTo>
                      <a:pt x="114" y="130"/>
                      <a:pt x="118" y="133"/>
                      <a:pt x="123" y="133"/>
                    </a:cubicBezTo>
                    <a:cubicBezTo>
                      <a:pt x="123" y="133"/>
                      <a:pt x="123" y="133"/>
                      <a:pt x="143" y="133"/>
                    </a:cubicBezTo>
                    <a:cubicBezTo>
                      <a:pt x="143" y="133"/>
                      <a:pt x="143" y="133"/>
                      <a:pt x="158" y="133"/>
                    </a:cubicBezTo>
                    <a:cubicBezTo>
                      <a:pt x="163" y="133"/>
                      <a:pt x="168" y="139"/>
                      <a:pt x="168" y="144"/>
                    </a:cubicBezTo>
                    <a:cubicBezTo>
                      <a:pt x="168" y="144"/>
                      <a:pt x="168" y="144"/>
                      <a:pt x="168" y="169"/>
                    </a:cubicBezTo>
                    <a:moveTo>
                      <a:pt x="361" y="151"/>
                    </a:moveTo>
                    <a:cubicBezTo>
                      <a:pt x="361" y="151"/>
                      <a:pt x="361" y="151"/>
                      <a:pt x="340" y="151"/>
                    </a:cubicBezTo>
                    <a:cubicBezTo>
                      <a:pt x="335" y="151"/>
                      <a:pt x="331" y="155"/>
                      <a:pt x="331" y="160"/>
                    </a:cubicBezTo>
                    <a:cubicBezTo>
                      <a:pt x="331" y="160"/>
                      <a:pt x="331" y="160"/>
                      <a:pt x="331" y="205"/>
                    </a:cubicBezTo>
                    <a:moveTo>
                      <a:pt x="331" y="243"/>
                    </a:moveTo>
                    <a:cubicBezTo>
                      <a:pt x="331" y="243"/>
                      <a:pt x="331" y="243"/>
                      <a:pt x="331" y="190"/>
                    </a:cubicBezTo>
                    <a:cubicBezTo>
                      <a:pt x="331" y="185"/>
                      <a:pt x="327" y="181"/>
                      <a:pt x="321" y="181"/>
                    </a:cubicBezTo>
                    <a:cubicBezTo>
                      <a:pt x="321" y="181"/>
                      <a:pt x="321" y="181"/>
                      <a:pt x="295" y="181"/>
                    </a:cubicBezTo>
                    <a:moveTo>
                      <a:pt x="358" y="206"/>
                    </a:moveTo>
                    <a:cubicBezTo>
                      <a:pt x="367" y="212"/>
                      <a:pt x="377" y="215"/>
                      <a:pt x="388" y="215"/>
                    </a:cubicBezTo>
                    <a:cubicBezTo>
                      <a:pt x="417" y="215"/>
                      <a:pt x="440" y="192"/>
                      <a:pt x="440" y="163"/>
                    </a:cubicBezTo>
                    <a:cubicBezTo>
                      <a:pt x="440" y="134"/>
                      <a:pt x="417" y="111"/>
                      <a:pt x="388" y="111"/>
                    </a:cubicBezTo>
                    <a:cubicBezTo>
                      <a:pt x="388" y="110"/>
                      <a:pt x="388" y="110"/>
                      <a:pt x="388" y="110"/>
                    </a:cubicBezTo>
                    <a:cubicBezTo>
                      <a:pt x="388" y="110"/>
                      <a:pt x="379" y="38"/>
                      <a:pt x="310" y="41"/>
                    </a:cubicBezTo>
                    <a:cubicBezTo>
                      <a:pt x="310" y="41"/>
                      <a:pt x="275" y="4"/>
                      <a:pt x="227" y="30"/>
                    </a:cubicBezTo>
                    <a:cubicBezTo>
                      <a:pt x="227" y="30"/>
                      <a:pt x="183" y="0"/>
                      <a:pt x="146" y="53"/>
                    </a:cubicBezTo>
                    <a:cubicBezTo>
                      <a:pt x="146" y="53"/>
                      <a:pt x="79" y="26"/>
                      <a:pt x="68" y="103"/>
                    </a:cubicBezTo>
                    <a:cubicBezTo>
                      <a:pt x="68" y="103"/>
                      <a:pt x="68" y="103"/>
                      <a:pt x="68" y="103"/>
                    </a:cubicBezTo>
                    <a:cubicBezTo>
                      <a:pt x="68" y="103"/>
                      <a:pt x="7" y="116"/>
                      <a:pt x="4" y="165"/>
                    </a:cubicBezTo>
                    <a:cubicBezTo>
                      <a:pt x="0" y="213"/>
                      <a:pt x="42" y="247"/>
                      <a:pt x="87" y="215"/>
                    </a:cubicBezTo>
                    <a:cubicBezTo>
                      <a:pt x="87" y="215"/>
                      <a:pt x="120" y="263"/>
                      <a:pt x="164" y="237"/>
                    </a:cubicBezTo>
                    <a:cubicBezTo>
                      <a:pt x="164" y="237"/>
                      <a:pt x="222" y="295"/>
                      <a:pt x="270" y="235"/>
                    </a:cubicBezTo>
                    <a:cubicBezTo>
                      <a:pt x="270" y="235"/>
                      <a:pt x="329" y="282"/>
                      <a:pt x="358" y="206"/>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60" name="Group 59">
              <a:extLst>
                <a:ext uri="{FF2B5EF4-FFF2-40B4-BE49-F238E27FC236}">
                  <a16:creationId xmlns:a16="http://schemas.microsoft.com/office/drawing/2014/main" id="{E49C7EA0-0FDE-4AD6-829B-2206313D853C}"/>
                </a:ext>
              </a:extLst>
            </p:cNvPr>
            <p:cNvGrpSpPr/>
            <p:nvPr/>
          </p:nvGrpSpPr>
          <p:grpSpPr>
            <a:xfrm>
              <a:off x="9582191" y="4333206"/>
              <a:ext cx="457200" cy="457200"/>
              <a:chOff x="9463232" y="4272032"/>
              <a:chExt cx="457200" cy="457200"/>
            </a:xfrm>
          </p:grpSpPr>
          <p:sp useBgFill="1">
            <p:nvSpPr>
              <p:cNvPr id="61" name="Oval 60">
                <a:extLst>
                  <a:ext uri="{FF2B5EF4-FFF2-40B4-BE49-F238E27FC236}">
                    <a16:creationId xmlns:a16="http://schemas.microsoft.com/office/drawing/2014/main" id="{3055F2D4-89AA-4E85-A2E5-08FDA1EB805C}"/>
                  </a:ext>
                </a:extLst>
              </p:cNvPr>
              <p:cNvSpPr>
                <a:spLocks noChangeAspect="1"/>
              </p:cNvSpPr>
              <p:nvPr/>
            </p:nvSpPr>
            <p:spPr bwMode="auto">
              <a:xfrm>
                <a:off x="9463232" y="4272032"/>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62" name="printer" title="Icon of a printer">
                <a:extLst>
                  <a:ext uri="{FF2B5EF4-FFF2-40B4-BE49-F238E27FC236}">
                    <a16:creationId xmlns:a16="http://schemas.microsoft.com/office/drawing/2014/main" id="{BE4EFB4E-0E3B-4BF9-8E47-6A23C57DCF5C}"/>
                  </a:ext>
                </a:extLst>
              </p:cNvPr>
              <p:cNvSpPr>
                <a:spLocks noChangeAspect="1" noEditPoints="1"/>
              </p:cNvSpPr>
              <p:nvPr/>
            </p:nvSpPr>
            <p:spPr bwMode="auto">
              <a:xfrm>
                <a:off x="9550005" y="4359393"/>
                <a:ext cx="283654" cy="282478"/>
              </a:xfrm>
              <a:custGeom>
                <a:avLst/>
                <a:gdLst>
                  <a:gd name="T0" fmla="*/ 88 w 333"/>
                  <a:gd name="T1" fmla="*/ 285 h 331"/>
                  <a:gd name="T2" fmla="*/ 0 w 333"/>
                  <a:gd name="T3" fmla="*/ 285 h 331"/>
                  <a:gd name="T4" fmla="*/ 0 w 333"/>
                  <a:gd name="T5" fmla="*/ 146 h 331"/>
                  <a:gd name="T6" fmla="*/ 18 w 333"/>
                  <a:gd name="T7" fmla="*/ 128 h 331"/>
                  <a:gd name="T8" fmla="*/ 315 w 333"/>
                  <a:gd name="T9" fmla="*/ 128 h 331"/>
                  <a:gd name="T10" fmla="*/ 333 w 333"/>
                  <a:gd name="T11" fmla="*/ 146 h 331"/>
                  <a:gd name="T12" fmla="*/ 333 w 333"/>
                  <a:gd name="T13" fmla="*/ 285 h 331"/>
                  <a:gd name="T14" fmla="*/ 243 w 333"/>
                  <a:gd name="T15" fmla="*/ 285 h 331"/>
                  <a:gd name="T16" fmla="*/ 244 w 333"/>
                  <a:gd name="T17" fmla="*/ 128 h 331"/>
                  <a:gd name="T18" fmla="*/ 244 w 333"/>
                  <a:gd name="T19" fmla="*/ 0 h 331"/>
                  <a:gd name="T20" fmla="*/ 88 w 333"/>
                  <a:gd name="T21" fmla="*/ 0 h 331"/>
                  <a:gd name="T22" fmla="*/ 88 w 333"/>
                  <a:gd name="T23" fmla="*/ 128 h 331"/>
                  <a:gd name="T24" fmla="*/ 244 w 333"/>
                  <a:gd name="T25" fmla="*/ 222 h 331"/>
                  <a:gd name="T26" fmla="*/ 88 w 333"/>
                  <a:gd name="T27" fmla="*/ 222 h 331"/>
                  <a:gd name="T28" fmla="*/ 88 w 333"/>
                  <a:gd name="T29" fmla="*/ 331 h 331"/>
                  <a:gd name="T30" fmla="*/ 244 w 333"/>
                  <a:gd name="T31" fmla="*/ 331 h 331"/>
                  <a:gd name="T32" fmla="*/ 244 w 333"/>
                  <a:gd name="T33" fmla="*/ 222 h 331"/>
                  <a:gd name="T34" fmla="*/ 44 w 333"/>
                  <a:gd name="T35" fmla="*/ 181 h 331"/>
                  <a:gd name="T36" fmla="*/ 50 w 333"/>
                  <a:gd name="T37" fmla="*/ 175 h 331"/>
                  <a:gd name="T38" fmla="*/ 44 w 333"/>
                  <a:gd name="T39" fmla="*/ 168 h 331"/>
                  <a:gd name="T40" fmla="*/ 37 w 333"/>
                  <a:gd name="T41" fmla="*/ 175 h 331"/>
                  <a:gd name="T42" fmla="*/ 44 w 333"/>
                  <a:gd name="T43" fmla="*/ 18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3" h="331">
                    <a:moveTo>
                      <a:pt x="88" y="285"/>
                    </a:moveTo>
                    <a:cubicBezTo>
                      <a:pt x="0" y="285"/>
                      <a:pt x="0" y="285"/>
                      <a:pt x="0" y="285"/>
                    </a:cubicBezTo>
                    <a:cubicBezTo>
                      <a:pt x="0" y="146"/>
                      <a:pt x="0" y="146"/>
                      <a:pt x="0" y="146"/>
                    </a:cubicBezTo>
                    <a:cubicBezTo>
                      <a:pt x="0" y="136"/>
                      <a:pt x="8" y="128"/>
                      <a:pt x="18" y="128"/>
                    </a:cubicBezTo>
                    <a:cubicBezTo>
                      <a:pt x="315" y="128"/>
                      <a:pt x="315" y="128"/>
                      <a:pt x="315" y="128"/>
                    </a:cubicBezTo>
                    <a:cubicBezTo>
                      <a:pt x="325" y="128"/>
                      <a:pt x="333" y="136"/>
                      <a:pt x="333" y="146"/>
                    </a:cubicBezTo>
                    <a:cubicBezTo>
                      <a:pt x="333" y="285"/>
                      <a:pt x="333" y="285"/>
                      <a:pt x="333" y="285"/>
                    </a:cubicBezTo>
                    <a:cubicBezTo>
                      <a:pt x="243" y="285"/>
                      <a:pt x="243" y="285"/>
                      <a:pt x="243" y="285"/>
                    </a:cubicBezTo>
                    <a:moveTo>
                      <a:pt x="244" y="128"/>
                    </a:moveTo>
                    <a:cubicBezTo>
                      <a:pt x="244" y="0"/>
                      <a:pt x="244" y="0"/>
                      <a:pt x="244" y="0"/>
                    </a:cubicBezTo>
                    <a:cubicBezTo>
                      <a:pt x="88" y="0"/>
                      <a:pt x="88" y="0"/>
                      <a:pt x="88" y="0"/>
                    </a:cubicBezTo>
                    <a:cubicBezTo>
                      <a:pt x="88" y="128"/>
                      <a:pt x="88" y="128"/>
                      <a:pt x="88" y="128"/>
                    </a:cubicBezTo>
                    <a:moveTo>
                      <a:pt x="244" y="222"/>
                    </a:moveTo>
                    <a:cubicBezTo>
                      <a:pt x="88" y="222"/>
                      <a:pt x="88" y="222"/>
                      <a:pt x="88" y="222"/>
                    </a:cubicBezTo>
                    <a:cubicBezTo>
                      <a:pt x="88" y="331"/>
                      <a:pt x="88" y="331"/>
                      <a:pt x="88" y="331"/>
                    </a:cubicBezTo>
                    <a:cubicBezTo>
                      <a:pt x="244" y="331"/>
                      <a:pt x="244" y="331"/>
                      <a:pt x="244" y="331"/>
                    </a:cubicBezTo>
                    <a:lnTo>
                      <a:pt x="244" y="222"/>
                    </a:lnTo>
                    <a:close/>
                    <a:moveTo>
                      <a:pt x="44" y="181"/>
                    </a:moveTo>
                    <a:cubicBezTo>
                      <a:pt x="47" y="181"/>
                      <a:pt x="50" y="178"/>
                      <a:pt x="50" y="175"/>
                    </a:cubicBezTo>
                    <a:cubicBezTo>
                      <a:pt x="50" y="171"/>
                      <a:pt x="47" y="168"/>
                      <a:pt x="44" y="168"/>
                    </a:cubicBezTo>
                    <a:cubicBezTo>
                      <a:pt x="40" y="168"/>
                      <a:pt x="37" y="171"/>
                      <a:pt x="37" y="175"/>
                    </a:cubicBezTo>
                    <a:cubicBezTo>
                      <a:pt x="37" y="178"/>
                      <a:pt x="40" y="181"/>
                      <a:pt x="44" y="18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63" name="Group 62">
              <a:extLst>
                <a:ext uri="{FF2B5EF4-FFF2-40B4-BE49-F238E27FC236}">
                  <a16:creationId xmlns:a16="http://schemas.microsoft.com/office/drawing/2014/main" id="{4D6AC839-EA04-4717-960A-EE3D12A8A489}"/>
                </a:ext>
              </a:extLst>
            </p:cNvPr>
            <p:cNvGrpSpPr>
              <a:grpSpLocks noChangeAspect="1"/>
            </p:cNvGrpSpPr>
            <p:nvPr/>
          </p:nvGrpSpPr>
          <p:grpSpPr>
            <a:xfrm>
              <a:off x="2708682" y="4394060"/>
              <a:ext cx="457200" cy="457200"/>
              <a:chOff x="2354380" y="4396466"/>
              <a:chExt cx="572142" cy="572142"/>
            </a:xfrm>
          </p:grpSpPr>
          <p:sp useBgFill="1">
            <p:nvSpPr>
              <p:cNvPr id="64" name="Oval 63">
                <a:extLst>
                  <a:ext uri="{FF2B5EF4-FFF2-40B4-BE49-F238E27FC236}">
                    <a16:creationId xmlns:a16="http://schemas.microsoft.com/office/drawing/2014/main" id="{409356C3-C224-449D-B746-42D56BDCBE8D}"/>
                  </a:ext>
                </a:extLst>
              </p:cNvPr>
              <p:cNvSpPr/>
              <p:nvPr/>
            </p:nvSpPr>
            <p:spPr bwMode="auto">
              <a:xfrm rot="20979210">
                <a:off x="2354380" y="4396466"/>
                <a:ext cx="572142" cy="572142"/>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65" name="server_2" title="Icon of a server tower with a padlock on the lower right corner">
                <a:extLst>
                  <a:ext uri="{FF2B5EF4-FFF2-40B4-BE49-F238E27FC236}">
                    <a16:creationId xmlns:a16="http://schemas.microsoft.com/office/drawing/2014/main" id="{79BA6CE3-6149-42DA-BBE2-FD5921F0EC22}"/>
                  </a:ext>
                </a:extLst>
              </p:cNvPr>
              <p:cNvSpPr>
                <a:spLocks noChangeAspect="1" noEditPoints="1"/>
              </p:cNvSpPr>
              <p:nvPr/>
            </p:nvSpPr>
            <p:spPr bwMode="auto">
              <a:xfrm>
                <a:off x="2532563" y="4474713"/>
                <a:ext cx="295016" cy="365760"/>
              </a:xfrm>
              <a:custGeom>
                <a:avLst/>
                <a:gdLst>
                  <a:gd name="T0" fmla="*/ 122 w 270"/>
                  <a:gd name="T1" fmla="*/ 336 h 336"/>
                  <a:gd name="T2" fmla="*/ 0 w 270"/>
                  <a:gd name="T3" fmla="*/ 336 h 336"/>
                  <a:gd name="T4" fmla="*/ 0 w 270"/>
                  <a:gd name="T5" fmla="*/ 0 h 336"/>
                  <a:gd name="T6" fmla="*/ 201 w 270"/>
                  <a:gd name="T7" fmla="*/ 0 h 336"/>
                  <a:gd name="T8" fmla="*/ 201 w 270"/>
                  <a:gd name="T9" fmla="*/ 138 h 336"/>
                  <a:gd name="T10" fmla="*/ 270 w 270"/>
                  <a:gd name="T11" fmla="*/ 245 h 336"/>
                  <a:gd name="T12" fmla="*/ 155 w 270"/>
                  <a:gd name="T13" fmla="*/ 245 h 336"/>
                  <a:gd name="T14" fmla="*/ 155 w 270"/>
                  <a:gd name="T15" fmla="*/ 336 h 336"/>
                  <a:gd name="T16" fmla="*/ 270 w 270"/>
                  <a:gd name="T17" fmla="*/ 336 h 336"/>
                  <a:gd name="T18" fmla="*/ 270 w 270"/>
                  <a:gd name="T19" fmla="*/ 245 h 336"/>
                  <a:gd name="T20" fmla="*/ 245 w 270"/>
                  <a:gd name="T21" fmla="*/ 245 h 336"/>
                  <a:gd name="T22" fmla="*/ 245 w 270"/>
                  <a:gd name="T23" fmla="*/ 211 h 336"/>
                  <a:gd name="T24" fmla="*/ 213 w 270"/>
                  <a:gd name="T25" fmla="*/ 179 h 336"/>
                  <a:gd name="T26" fmla="*/ 181 w 270"/>
                  <a:gd name="T27" fmla="*/ 211 h 336"/>
                  <a:gd name="T28" fmla="*/ 181 w 270"/>
                  <a:gd name="T29" fmla="*/ 245 h 336"/>
                  <a:gd name="T30" fmla="*/ 77 w 270"/>
                  <a:gd name="T31" fmla="*/ 290 h 336"/>
                  <a:gd name="T32" fmla="*/ 122 w 270"/>
                  <a:gd name="T33" fmla="*/ 29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0" h="336">
                    <a:moveTo>
                      <a:pt x="122" y="336"/>
                    </a:moveTo>
                    <a:cubicBezTo>
                      <a:pt x="0" y="336"/>
                      <a:pt x="0" y="336"/>
                      <a:pt x="0" y="336"/>
                    </a:cubicBezTo>
                    <a:cubicBezTo>
                      <a:pt x="0" y="0"/>
                      <a:pt x="0" y="0"/>
                      <a:pt x="0" y="0"/>
                    </a:cubicBezTo>
                    <a:cubicBezTo>
                      <a:pt x="201" y="0"/>
                      <a:pt x="201" y="0"/>
                      <a:pt x="201" y="0"/>
                    </a:cubicBezTo>
                    <a:cubicBezTo>
                      <a:pt x="201" y="138"/>
                      <a:pt x="201" y="138"/>
                      <a:pt x="201" y="138"/>
                    </a:cubicBezTo>
                    <a:moveTo>
                      <a:pt x="270" y="245"/>
                    </a:moveTo>
                    <a:cubicBezTo>
                      <a:pt x="155" y="245"/>
                      <a:pt x="155" y="245"/>
                      <a:pt x="155" y="245"/>
                    </a:cubicBezTo>
                    <a:cubicBezTo>
                      <a:pt x="155" y="336"/>
                      <a:pt x="155" y="336"/>
                      <a:pt x="155" y="336"/>
                    </a:cubicBezTo>
                    <a:cubicBezTo>
                      <a:pt x="270" y="336"/>
                      <a:pt x="270" y="336"/>
                      <a:pt x="270" y="336"/>
                    </a:cubicBezTo>
                    <a:lnTo>
                      <a:pt x="270" y="245"/>
                    </a:lnTo>
                    <a:close/>
                    <a:moveTo>
                      <a:pt x="245" y="245"/>
                    </a:moveTo>
                    <a:cubicBezTo>
                      <a:pt x="245" y="211"/>
                      <a:pt x="245" y="211"/>
                      <a:pt x="245" y="211"/>
                    </a:cubicBezTo>
                    <a:cubicBezTo>
                      <a:pt x="245" y="193"/>
                      <a:pt x="230" y="179"/>
                      <a:pt x="213" y="179"/>
                    </a:cubicBezTo>
                    <a:cubicBezTo>
                      <a:pt x="195" y="179"/>
                      <a:pt x="181" y="193"/>
                      <a:pt x="181" y="211"/>
                    </a:cubicBezTo>
                    <a:cubicBezTo>
                      <a:pt x="181" y="245"/>
                      <a:pt x="181" y="245"/>
                      <a:pt x="181" y="245"/>
                    </a:cubicBezTo>
                    <a:moveTo>
                      <a:pt x="77" y="290"/>
                    </a:moveTo>
                    <a:cubicBezTo>
                      <a:pt x="122" y="290"/>
                      <a:pt x="122" y="290"/>
                      <a:pt x="122" y="29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66" name="Group 65">
              <a:extLst>
                <a:ext uri="{FF2B5EF4-FFF2-40B4-BE49-F238E27FC236}">
                  <a16:creationId xmlns:a16="http://schemas.microsoft.com/office/drawing/2014/main" id="{17B21310-992D-4E72-9C3D-862F5B993002}"/>
                </a:ext>
              </a:extLst>
            </p:cNvPr>
            <p:cNvGrpSpPr>
              <a:grpSpLocks noChangeAspect="1"/>
            </p:cNvGrpSpPr>
            <p:nvPr/>
          </p:nvGrpSpPr>
          <p:grpSpPr>
            <a:xfrm>
              <a:off x="6884307" y="4987181"/>
              <a:ext cx="457200" cy="457200"/>
              <a:chOff x="6538140" y="5095221"/>
              <a:chExt cx="512584" cy="512584"/>
            </a:xfrm>
          </p:grpSpPr>
          <p:sp useBgFill="1">
            <p:nvSpPr>
              <p:cNvPr id="67" name="Oval 66">
                <a:extLst>
                  <a:ext uri="{FF2B5EF4-FFF2-40B4-BE49-F238E27FC236}">
                    <a16:creationId xmlns:a16="http://schemas.microsoft.com/office/drawing/2014/main" id="{CCADA87E-2711-46FA-AA92-856518B883E2}"/>
                  </a:ext>
                </a:extLst>
              </p:cNvPr>
              <p:cNvSpPr/>
              <p:nvPr/>
            </p:nvSpPr>
            <p:spPr bwMode="auto">
              <a:xfrm rot="829071">
                <a:off x="6538140" y="5095221"/>
                <a:ext cx="512584" cy="51258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68" name="watch" title="Icon of a smart watch">
                <a:extLst>
                  <a:ext uri="{FF2B5EF4-FFF2-40B4-BE49-F238E27FC236}">
                    <a16:creationId xmlns:a16="http://schemas.microsoft.com/office/drawing/2014/main" id="{1683A873-C902-483C-9539-39F76B0FE05C}"/>
                  </a:ext>
                </a:extLst>
              </p:cNvPr>
              <p:cNvSpPr>
                <a:spLocks noChangeAspect="1" noEditPoints="1"/>
              </p:cNvSpPr>
              <p:nvPr/>
            </p:nvSpPr>
            <p:spPr bwMode="auto">
              <a:xfrm>
                <a:off x="6686058" y="5168632"/>
                <a:ext cx="216746" cy="365760"/>
              </a:xfrm>
              <a:custGeom>
                <a:avLst/>
                <a:gdLst>
                  <a:gd name="T0" fmla="*/ 105 w 197"/>
                  <a:gd name="T1" fmla="*/ 90 h 335"/>
                  <a:gd name="T2" fmla="*/ 105 w 197"/>
                  <a:gd name="T3" fmla="*/ 46 h 335"/>
                  <a:gd name="T4" fmla="*/ 151 w 197"/>
                  <a:gd name="T5" fmla="*/ 0 h 335"/>
                  <a:gd name="T6" fmla="*/ 197 w 197"/>
                  <a:gd name="T7" fmla="*/ 46 h 335"/>
                  <a:gd name="T8" fmla="*/ 197 w 197"/>
                  <a:gd name="T9" fmla="*/ 161 h 335"/>
                  <a:gd name="T10" fmla="*/ 151 w 197"/>
                  <a:gd name="T11" fmla="*/ 0 h 335"/>
                  <a:gd name="T12" fmla="*/ 68 w 197"/>
                  <a:gd name="T13" fmla="*/ 0 h 335"/>
                  <a:gd name="T14" fmla="*/ 22 w 197"/>
                  <a:gd name="T15" fmla="*/ 46 h 335"/>
                  <a:gd name="T16" fmla="*/ 22 w 197"/>
                  <a:gd name="T17" fmla="*/ 90 h 335"/>
                  <a:gd name="T18" fmla="*/ 105 w 197"/>
                  <a:gd name="T19" fmla="*/ 245 h 335"/>
                  <a:gd name="T20" fmla="*/ 105 w 197"/>
                  <a:gd name="T21" fmla="*/ 289 h 335"/>
                  <a:gd name="T22" fmla="*/ 151 w 197"/>
                  <a:gd name="T23" fmla="*/ 335 h 335"/>
                  <a:gd name="T24" fmla="*/ 197 w 197"/>
                  <a:gd name="T25" fmla="*/ 289 h 335"/>
                  <a:gd name="T26" fmla="*/ 197 w 197"/>
                  <a:gd name="T27" fmla="*/ 254 h 335"/>
                  <a:gd name="T28" fmla="*/ 22 w 197"/>
                  <a:gd name="T29" fmla="*/ 245 h 335"/>
                  <a:gd name="T30" fmla="*/ 22 w 197"/>
                  <a:gd name="T31" fmla="*/ 289 h 335"/>
                  <a:gd name="T32" fmla="*/ 68 w 197"/>
                  <a:gd name="T33" fmla="*/ 335 h 335"/>
                  <a:gd name="T34" fmla="*/ 151 w 197"/>
                  <a:gd name="T35" fmla="*/ 335 h 335"/>
                  <a:gd name="T36" fmla="*/ 125 w 197"/>
                  <a:gd name="T37" fmla="*/ 231 h 335"/>
                  <a:gd name="T38" fmla="*/ 125 w 197"/>
                  <a:gd name="T39" fmla="*/ 104 h 335"/>
                  <a:gd name="T40" fmla="*/ 110 w 197"/>
                  <a:gd name="T41" fmla="*/ 90 h 335"/>
                  <a:gd name="T42" fmla="*/ 15 w 197"/>
                  <a:gd name="T43" fmla="*/ 90 h 335"/>
                  <a:gd name="T44" fmla="*/ 0 w 197"/>
                  <a:gd name="T45" fmla="*/ 104 h 335"/>
                  <a:gd name="T46" fmla="*/ 0 w 197"/>
                  <a:gd name="T47" fmla="*/ 104 h 335"/>
                  <a:gd name="T48" fmla="*/ 0 w 197"/>
                  <a:gd name="T49" fmla="*/ 231 h 335"/>
                  <a:gd name="T50" fmla="*/ 15 w 197"/>
                  <a:gd name="T51" fmla="*/ 245 h 335"/>
                  <a:gd name="T52" fmla="*/ 110 w 197"/>
                  <a:gd name="T53" fmla="*/ 245 h 335"/>
                  <a:gd name="T54" fmla="*/ 125 w 197"/>
                  <a:gd name="T55" fmla="*/ 23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7" h="335">
                    <a:moveTo>
                      <a:pt x="105" y="90"/>
                    </a:moveTo>
                    <a:cubicBezTo>
                      <a:pt x="105" y="46"/>
                      <a:pt x="105" y="46"/>
                      <a:pt x="105" y="46"/>
                    </a:cubicBezTo>
                    <a:cubicBezTo>
                      <a:pt x="105" y="21"/>
                      <a:pt x="125" y="0"/>
                      <a:pt x="151" y="0"/>
                    </a:cubicBezTo>
                    <a:cubicBezTo>
                      <a:pt x="176" y="0"/>
                      <a:pt x="197" y="21"/>
                      <a:pt x="197" y="46"/>
                    </a:cubicBezTo>
                    <a:cubicBezTo>
                      <a:pt x="197" y="161"/>
                      <a:pt x="197" y="161"/>
                      <a:pt x="197" y="161"/>
                    </a:cubicBezTo>
                    <a:moveTo>
                      <a:pt x="151" y="0"/>
                    </a:moveTo>
                    <a:cubicBezTo>
                      <a:pt x="68" y="0"/>
                      <a:pt x="68" y="0"/>
                      <a:pt x="68" y="0"/>
                    </a:cubicBezTo>
                    <a:cubicBezTo>
                      <a:pt x="42" y="0"/>
                      <a:pt x="22" y="21"/>
                      <a:pt x="22" y="46"/>
                    </a:cubicBezTo>
                    <a:cubicBezTo>
                      <a:pt x="22" y="90"/>
                      <a:pt x="22" y="90"/>
                      <a:pt x="22" y="90"/>
                    </a:cubicBezTo>
                    <a:moveTo>
                      <a:pt x="105" y="245"/>
                    </a:moveTo>
                    <a:cubicBezTo>
                      <a:pt x="105" y="289"/>
                      <a:pt x="105" y="289"/>
                      <a:pt x="105" y="289"/>
                    </a:cubicBezTo>
                    <a:cubicBezTo>
                      <a:pt x="105" y="314"/>
                      <a:pt x="125" y="335"/>
                      <a:pt x="151" y="335"/>
                    </a:cubicBezTo>
                    <a:cubicBezTo>
                      <a:pt x="176" y="335"/>
                      <a:pt x="197" y="314"/>
                      <a:pt x="197" y="289"/>
                    </a:cubicBezTo>
                    <a:cubicBezTo>
                      <a:pt x="197" y="254"/>
                      <a:pt x="197" y="254"/>
                      <a:pt x="197" y="254"/>
                    </a:cubicBezTo>
                    <a:moveTo>
                      <a:pt x="22" y="245"/>
                    </a:moveTo>
                    <a:cubicBezTo>
                      <a:pt x="22" y="289"/>
                      <a:pt x="22" y="289"/>
                      <a:pt x="22" y="289"/>
                    </a:cubicBezTo>
                    <a:cubicBezTo>
                      <a:pt x="22" y="314"/>
                      <a:pt x="42" y="335"/>
                      <a:pt x="68" y="335"/>
                    </a:cubicBezTo>
                    <a:cubicBezTo>
                      <a:pt x="151" y="335"/>
                      <a:pt x="151" y="335"/>
                      <a:pt x="151" y="335"/>
                    </a:cubicBezTo>
                    <a:moveTo>
                      <a:pt x="125" y="231"/>
                    </a:moveTo>
                    <a:cubicBezTo>
                      <a:pt x="125" y="104"/>
                      <a:pt x="125" y="104"/>
                      <a:pt x="125" y="104"/>
                    </a:cubicBezTo>
                    <a:cubicBezTo>
                      <a:pt x="125" y="96"/>
                      <a:pt x="118" y="90"/>
                      <a:pt x="110" y="90"/>
                    </a:cubicBezTo>
                    <a:cubicBezTo>
                      <a:pt x="15" y="90"/>
                      <a:pt x="15" y="90"/>
                      <a:pt x="15" y="90"/>
                    </a:cubicBezTo>
                    <a:cubicBezTo>
                      <a:pt x="7" y="90"/>
                      <a:pt x="0" y="96"/>
                      <a:pt x="0" y="104"/>
                    </a:cubicBezTo>
                    <a:moveTo>
                      <a:pt x="0" y="104"/>
                    </a:moveTo>
                    <a:cubicBezTo>
                      <a:pt x="0" y="231"/>
                      <a:pt x="0" y="231"/>
                      <a:pt x="0" y="231"/>
                    </a:cubicBezTo>
                    <a:cubicBezTo>
                      <a:pt x="0" y="239"/>
                      <a:pt x="7" y="245"/>
                      <a:pt x="15" y="245"/>
                    </a:cubicBezTo>
                    <a:cubicBezTo>
                      <a:pt x="110" y="245"/>
                      <a:pt x="110" y="245"/>
                      <a:pt x="110" y="245"/>
                    </a:cubicBezTo>
                    <a:cubicBezTo>
                      <a:pt x="118" y="245"/>
                      <a:pt x="125" y="239"/>
                      <a:pt x="125" y="2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69" name="Group 68">
              <a:extLst>
                <a:ext uri="{FF2B5EF4-FFF2-40B4-BE49-F238E27FC236}">
                  <a16:creationId xmlns:a16="http://schemas.microsoft.com/office/drawing/2014/main" id="{FB57ABEC-6C4E-4482-844B-8625DFF5DDC3}"/>
                </a:ext>
              </a:extLst>
            </p:cNvPr>
            <p:cNvGrpSpPr>
              <a:grpSpLocks noChangeAspect="1"/>
            </p:cNvGrpSpPr>
            <p:nvPr/>
          </p:nvGrpSpPr>
          <p:grpSpPr>
            <a:xfrm>
              <a:off x="4745624" y="5313894"/>
              <a:ext cx="457200" cy="457200"/>
              <a:chOff x="4745624" y="5313894"/>
              <a:chExt cx="604488" cy="604488"/>
            </a:xfrm>
          </p:grpSpPr>
          <p:sp useBgFill="1">
            <p:nvSpPr>
              <p:cNvPr id="70" name="Oval 69">
                <a:extLst>
                  <a:ext uri="{FF2B5EF4-FFF2-40B4-BE49-F238E27FC236}">
                    <a16:creationId xmlns:a16="http://schemas.microsoft.com/office/drawing/2014/main" id="{E5404516-B5BA-472C-A708-039F3FA1D37A}"/>
                  </a:ext>
                </a:extLst>
              </p:cNvPr>
              <p:cNvSpPr/>
              <p:nvPr/>
            </p:nvSpPr>
            <p:spPr bwMode="auto">
              <a:xfrm rot="829071">
                <a:off x="4745624" y="5313894"/>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71" name="network_3" title="Icon of a server connected to a network">
                <a:extLst>
                  <a:ext uri="{FF2B5EF4-FFF2-40B4-BE49-F238E27FC236}">
                    <a16:creationId xmlns:a16="http://schemas.microsoft.com/office/drawing/2014/main" id="{54BCAD36-E9B6-4736-9B9A-16CC2188784A}"/>
                  </a:ext>
                </a:extLst>
              </p:cNvPr>
              <p:cNvSpPr>
                <a:spLocks noChangeAspect="1" noEditPoints="1"/>
              </p:cNvSpPr>
              <p:nvPr/>
            </p:nvSpPr>
            <p:spPr bwMode="auto">
              <a:xfrm>
                <a:off x="4871638" y="5433258"/>
                <a:ext cx="352461" cy="365760"/>
              </a:xfrm>
              <a:custGeom>
                <a:avLst/>
                <a:gdLst>
                  <a:gd name="T0" fmla="*/ 136 w 270"/>
                  <a:gd name="T1" fmla="*/ 281 h 281"/>
                  <a:gd name="T2" fmla="*/ 71 w 270"/>
                  <a:gd name="T3" fmla="*/ 281 h 281"/>
                  <a:gd name="T4" fmla="*/ 71 w 270"/>
                  <a:gd name="T5" fmla="*/ 240 h 281"/>
                  <a:gd name="T6" fmla="*/ 115 w 270"/>
                  <a:gd name="T7" fmla="*/ 240 h 281"/>
                  <a:gd name="T8" fmla="*/ 115 w 270"/>
                  <a:gd name="T9" fmla="*/ 218 h 281"/>
                  <a:gd name="T10" fmla="*/ 157 w 270"/>
                  <a:gd name="T11" fmla="*/ 218 h 281"/>
                  <a:gd name="T12" fmla="*/ 157 w 270"/>
                  <a:gd name="T13" fmla="*/ 240 h 281"/>
                  <a:gd name="T14" fmla="*/ 198 w 270"/>
                  <a:gd name="T15" fmla="*/ 240 h 281"/>
                  <a:gd name="T16" fmla="*/ 198 w 270"/>
                  <a:gd name="T17" fmla="*/ 281 h 281"/>
                  <a:gd name="T18" fmla="*/ 136 w 270"/>
                  <a:gd name="T19" fmla="*/ 281 h 281"/>
                  <a:gd name="T20" fmla="*/ 71 w 270"/>
                  <a:gd name="T21" fmla="*/ 260 h 281"/>
                  <a:gd name="T22" fmla="*/ 0 w 270"/>
                  <a:gd name="T23" fmla="*/ 260 h 281"/>
                  <a:gd name="T24" fmla="*/ 198 w 270"/>
                  <a:gd name="T25" fmla="*/ 260 h 281"/>
                  <a:gd name="T26" fmla="*/ 270 w 270"/>
                  <a:gd name="T27" fmla="*/ 260 h 281"/>
                  <a:gd name="T28" fmla="*/ 135 w 270"/>
                  <a:gd name="T29" fmla="*/ 218 h 281"/>
                  <a:gd name="T30" fmla="*/ 135 w 270"/>
                  <a:gd name="T31" fmla="*/ 190 h 281"/>
                  <a:gd name="T32" fmla="*/ 191 w 270"/>
                  <a:gd name="T33" fmla="*/ 189 h 281"/>
                  <a:gd name="T34" fmla="*/ 191 w 270"/>
                  <a:gd name="T35" fmla="*/ 14 h 281"/>
                  <a:gd name="T36" fmla="*/ 177 w 270"/>
                  <a:gd name="T37" fmla="*/ 0 h 281"/>
                  <a:gd name="T38" fmla="*/ 93 w 270"/>
                  <a:gd name="T39" fmla="*/ 0 h 281"/>
                  <a:gd name="T40" fmla="*/ 79 w 270"/>
                  <a:gd name="T41" fmla="*/ 14 h 281"/>
                  <a:gd name="T42" fmla="*/ 79 w 270"/>
                  <a:gd name="T43" fmla="*/ 189 h 281"/>
                  <a:gd name="T44" fmla="*/ 191 w 270"/>
                  <a:gd name="T45" fmla="*/ 189 h 281"/>
                  <a:gd name="T46" fmla="*/ 110 w 270"/>
                  <a:gd name="T47" fmla="*/ 37 h 281"/>
                  <a:gd name="T48" fmla="*/ 160 w 270"/>
                  <a:gd name="T49" fmla="*/ 37 h 281"/>
                  <a:gd name="T50" fmla="*/ 110 w 270"/>
                  <a:gd name="T51" fmla="*/ 113 h 281"/>
                  <a:gd name="T52" fmla="*/ 160 w 270"/>
                  <a:gd name="T53" fmla="*/ 113 h 281"/>
                  <a:gd name="T54" fmla="*/ 110 w 270"/>
                  <a:gd name="T55" fmla="*/ 150 h 281"/>
                  <a:gd name="T56" fmla="*/ 160 w 270"/>
                  <a:gd name="T57" fmla="*/ 15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 h="281">
                    <a:moveTo>
                      <a:pt x="136" y="281"/>
                    </a:moveTo>
                    <a:cubicBezTo>
                      <a:pt x="71" y="281"/>
                      <a:pt x="71" y="281"/>
                      <a:pt x="71" y="281"/>
                    </a:cubicBezTo>
                    <a:cubicBezTo>
                      <a:pt x="71" y="240"/>
                      <a:pt x="71" y="240"/>
                      <a:pt x="71" y="240"/>
                    </a:cubicBezTo>
                    <a:cubicBezTo>
                      <a:pt x="115" y="240"/>
                      <a:pt x="115" y="240"/>
                      <a:pt x="115" y="240"/>
                    </a:cubicBezTo>
                    <a:cubicBezTo>
                      <a:pt x="115" y="218"/>
                      <a:pt x="115" y="218"/>
                      <a:pt x="115" y="218"/>
                    </a:cubicBezTo>
                    <a:cubicBezTo>
                      <a:pt x="157" y="218"/>
                      <a:pt x="157" y="218"/>
                      <a:pt x="157" y="218"/>
                    </a:cubicBezTo>
                    <a:cubicBezTo>
                      <a:pt x="157" y="240"/>
                      <a:pt x="157" y="240"/>
                      <a:pt x="157" y="240"/>
                    </a:cubicBezTo>
                    <a:cubicBezTo>
                      <a:pt x="198" y="240"/>
                      <a:pt x="198" y="240"/>
                      <a:pt x="198" y="240"/>
                    </a:cubicBezTo>
                    <a:cubicBezTo>
                      <a:pt x="198" y="281"/>
                      <a:pt x="198" y="281"/>
                      <a:pt x="198" y="281"/>
                    </a:cubicBezTo>
                    <a:lnTo>
                      <a:pt x="136" y="281"/>
                    </a:lnTo>
                    <a:close/>
                    <a:moveTo>
                      <a:pt x="71" y="260"/>
                    </a:moveTo>
                    <a:cubicBezTo>
                      <a:pt x="0" y="260"/>
                      <a:pt x="0" y="260"/>
                      <a:pt x="0" y="260"/>
                    </a:cubicBezTo>
                    <a:moveTo>
                      <a:pt x="198" y="260"/>
                    </a:moveTo>
                    <a:cubicBezTo>
                      <a:pt x="270" y="260"/>
                      <a:pt x="270" y="260"/>
                      <a:pt x="270" y="260"/>
                    </a:cubicBezTo>
                    <a:moveTo>
                      <a:pt x="135" y="218"/>
                    </a:moveTo>
                    <a:cubicBezTo>
                      <a:pt x="135" y="190"/>
                      <a:pt x="135" y="190"/>
                      <a:pt x="135" y="190"/>
                    </a:cubicBezTo>
                    <a:moveTo>
                      <a:pt x="191" y="189"/>
                    </a:moveTo>
                    <a:cubicBezTo>
                      <a:pt x="191" y="14"/>
                      <a:pt x="191" y="14"/>
                      <a:pt x="191" y="14"/>
                    </a:cubicBezTo>
                    <a:cubicBezTo>
                      <a:pt x="191" y="6"/>
                      <a:pt x="185" y="0"/>
                      <a:pt x="177" y="0"/>
                    </a:cubicBezTo>
                    <a:cubicBezTo>
                      <a:pt x="93" y="0"/>
                      <a:pt x="93" y="0"/>
                      <a:pt x="93" y="0"/>
                    </a:cubicBezTo>
                    <a:cubicBezTo>
                      <a:pt x="85" y="0"/>
                      <a:pt x="79" y="6"/>
                      <a:pt x="79" y="14"/>
                    </a:cubicBezTo>
                    <a:cubicBezTo>
                      <a:pt x="79" y="189"/>
                      <a:pt x="79" y="189"/>
                      <a:pt x="79" y="189"/>
                    </a:cubicBezTo>
                    <a:lnTo>
                      <a:pt x="191" y="189"/>
                    </a:lnTo>
                    <a:close/>
                    <a:moveTo>
                      <a:pt x="110" y="37"/>
                    </a:moveTo>
                    <a:cubicBezTo>
                      <a:pt x="160" y="37"/>
                      <a:pt x="160" y="37"/>
                      <a:pt x="160" y="37"/>
                    </a:cubicBezTo>
                    <a:moveTo>
                      <a:pt x="110" y="113"/>
                    </a:moveTo>
                    <a:cubicBezTo>
                      <a:pt x="160" y="113"/>
                      <a:pt x="160" y="113"/>
                      <a:pt x="160" y="113"/>
                    </a:cubicBezTo>
                    <a:moveTo>
                      <a:pt x="110" y="150"/>
                    </a:moveTo>
                    <a:cubicBezTo>
                      <a:pt x="160" y="150"/>
                      <a:pt x="160" y="150"/>
                      <a:pt x="160" y="15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2" name="Group 71">
              <a:extLst>
                <a:ext uri="{FF2B5EF4-FFF2-40B4-BE49-F238E27FC236}">
                  <a16:creationId xmlns:a16="http://schemas.microsoft.com/office/drawing/2014/main" id="{76A11000-ABBA-47A5-B2BD-07D9DD8456DA}"/>
                </a:ext>
              </a:extLst>
            </p:cNvPr>
            <p:cNvGrpSpPr/>
            <p:nvPr/>
          </p:nvGrpSpPr>
          <p:grpSpPr>
            <a:xfrm>
              <a:off x="9387191" y="5210022"/>
              <a:ext cx="457200" cy="457200"/>
              <a:chOff x="9689149" y="5198375"/>
              <a:chExt cx="457200" cy="457200"/>
            </a:xfrm>
          </p:grpSpPr>
          <p:sp useBgFill="1">
            <p:nvSpPr>
              <p:cNvPr id="73" name="Oval 72">
                <a:extLst>
                  <a:ext uri="{FF2B5EF4-FFF2-40B4-BE49-F238E27FC236}">
                    <a16:creationId xmlns:a16="http://schemas.microsoft.com/office/drawing/2014/main" id="{97CC6618-302B-4B5B-ADAF-9ED96030FAD4}"/>
                  </a:ext>
                </a:extLst>
              </p:cNvPr>
              <p:cNvSpPr>
                <a:spLocks noChangeAspect="1"/>
              </p:cNvSpPr>
              <p:nvPr/>
            </p:nvSpPr>
            <p:spPr bwMode="auto">
              <a:xfrm rot="21178379">
                <a:off x="9689149" y="5198375"/>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74" name="scanner_2" title="Icon of a barcode scanner">
                <a:extLst>
                  <a:ext uri="{FF2B5EF4-FFF2-40B4-BE49-F238E27FC236}">
                    <a16:creationId xmlns:a16="http://schemas.microsoft.com/office/drawing/2014/main" id="{E5E7DEFD-0F54-4EAD-B95A-B24576C0C9E9}"/>
                  </a:ext>
                </a:extLst>
              </p:cNvPr>
              <p:cNvSpPr>
                <a:spLocks noChangeAspect="1" noEditPoints="1"/>
              </p:cNvSpPr>
              <p:nvPr/>
            </p:nvSpPr>
            <p:spPr bwMode="auto">
              <a:xfrm>
                <a:off x="9795551" y="5284426"/>
                <a:ext cx="228014" cy="271676"/>
              </a:xfrm>
              <a:custGeom>
                <a:avLst/>
                <a:gdLst>
                  <a:gd name="T0" fmla="*/ 61 w 238"/>
                  <a:gd name="T1" fmla="*/ 120 h 286"/>
                  <a:gd name="T2" fmla="*/ 57 w 238"/>
                  <a:gd name="T3" fmla="*/ 116 h 286"/>
                  <a:gd name="T4" fmla="*/ 40 w 238"/>
                  <a:gd name="T5" fmla="*/ 57 h 286"/>
                  <a:gd name="T6" fmla="*/ 62 w 238"/>
                  <a:gd name="T7" fmla="*/ 7 h 286"/>
                  <a:gd name="T8" fmla="*/ 230 w 238"/>
                  <a:gd name="T9" fmla="*/ 101 h 286"/>
                  <a:gd name="T10" fmla="*/ 40 w 238"/>
                  <a:gd name="T11" fmla="*/ 64 h 286"/>
                  <a:gd name="T12" fmla="*/ 24 w 238"/>
                  <a:gd name="T13" fmla="*/ 1 h 286"/>
                  <a:gd name="T14" fmla="*/ 2 w 238"/>
                  <a:gd name="T15" fmla="*/ 50 h 286"/>
                  <a:gd name="T16" fmla="*/ 19 w 238"/>
                  <a:gd name="T17" fmla="*/ 108 h 286"/>
                  <a:gd name="T18" fmla="*/ 23 w 238"/>
                  <a:gd name="T19" fmla="*/ 112 h 286"/>
                  <a:gd name="T20" fmla="*/ 31 w 238"/>
                  <a:gd name="T21" fmla="*/ 114 h 286"/>
                  <a:gd name="T22" fmla="*/ 116 w 238"/>
                  <a:gd name="T23" fmla="*/ 129 h 286"/>
                  <a:gd name="T24" fmla="*/ 150 w 238"/>
                  <a:gd name="T25" fmla="*/ 286 h 286"/>
                  <a:gd name="T26" fmla="*/ 228 w 238"/>
                  <a:gd name="T27" fmla="*/ 286 h 286"/>
                  <a:gd name="T28" fmla="*/ 197 w 238"/>
                  <a:gd name="T29" fmla="*/ 131 h 286"/>
                  <a:gd name="T30" fmla="*/ 234 w 238"/>
                  <a:gd name="T31" fmla="*/ 88 h 286"/>
                  <a:gd name="T32" fmla="*/ 226 w 238"/>
                  <a:gd name="T33" fmla="*/ 49 h 286"/>
                  <a:gd name="T34" fmla="*/ 210 w 238"/>
                  <a:gd name="T35" fmla="*/ 39 h 286"/>
                  <a:gd name="T36" fmla="*/ 187 w 238"/>
                  <a:gd name="T37" fmla="*/ 33 h 286"/>
                  <a:gd name="T38" fmla="*/ 29 w 238"/>
                  <a:gd name="T39" fmla="*/ 1 h 286"/>
                  <a:gd name="T40" fmla="*/ 24 w 238"/>
                  <a:gd name="T41" fmla="*/ 1 h 286"/>
                  <a:gd name="T42" fmla="*/ 150 w 238"/>
                  <a:gd name="T43" fmla="*/ 286 h 286"/>
                  <a:gd name="T44" fmla="*/ 117 w 238"/>
                  <a:gd name="T45" fmla="*/ 286 h 286"/>
                  <a:gd name="T46" fmla="*/ 79 w 238"/>
                  <a:gd name="T47" fmla="*/ 123 h 286"/>
                  <a:gd name="T48" fmla="*/ 79 w 238"/>
                  <a:gd name="T49" fmla="*/ 168 h 286"/>
                  <a:gd name="T50" fmla="*/ 68 w 238"/>
                  <a:gd name="T51" fmla="*/ 190 h 286"/>
                  <a:gd name="T52" fmla="*/ 129 w 238"/>
                  <a:gd name="T53" fmla="*/ 19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8" h="286">
                    <a:moveTo>
                      <a:pt x="61" y="120"/>
                    </a:moveTo>
                    <a:cubicBezTo>
                      <a:pt x="60" y="119"/>
                      <a:pt x="60" y="119"/>
                      <a:pt x="57" y="116"/>
                    </a:cubicBezTo>
                    <a:cubicBezTo>
                      <a:pt x="51" y="107"/>
                      <a:pt x="38" y="82"/>
                      <a:pt x="40" y="57"/>
                    </a:cubicBezTo>
                    <a:cubicBezTo>
                      <a:pt x="42" y="33"/>
                      <a:pt x="52" y="16"/>
                      <a:pt x="62" y="7"/>
                    </a:cubicBezTo>
                    <a:moveTo>
                      <a:pt x="230" y="101"/>
                    </a:moveTo>
                    <a:cubicBezTo>
                      <a:pt x="40" y="64"/>
                      <a:pt x="40" y="64"/>
                      <a:pt x="40" y="64"/>
                    </a:cubicBezTo>
                    <a:moveTo>
                      <a:pt x="24" y="1"/>
                    </a:moveTo>
                    <a:cubicBezTo>
                      <a:pt x="14" y="10"/>
                      <a:pt x="4" y="27"/>
                      <a:pt x="2" y="50"/>
                    </a:cubicBezTo>
                    <a:cubicBezTo>
                      <a:pt x="0" y="75"/>
                      <a:pt x="12" y="99"/>
                      <a:pt x="19" y="108"/>
                    </a:cubicBezTo>
                    <a:cubicBezTo>
                      <a:pt x="21" y="111"/>
                      <a:pt x="22" y="112"/>
                      <a:pt x="23" y="112"/>
                    </a:cubicBezTo>
                    <a:cubicBezTo>
                      <a:pt x="24" y="113"/>
                      <a:pt x="31" y="114"/>
                      <a:pt x="31" y="114"/>
                    </a:cubicBezTo>
                    <a:cubicBezTo>
                      <a:pt x="116" y="129"/>
                      <a:pt x="116" y="129"/>
                      <a:pt x="116" y="129"/>
                    </a:cubicBezTo>
                    <a:cubicBezTo>
                      <a:pt x="150" y="286"/>
                      <a:pt x="150" y="286"/>
                      <a:pt x="150" y="286"/>
                    </a:cubicBezTo>
                    <a:cubicBezTo>
                      <a:pt x="228" y="286"/>
                      <a:pt x="228" y="286"/>
                      <a:pt x="228" y="286"/>
                    </a:cubicBezTo>
                    <a:cubicBezTo>
                      <a:pt x="197" y="131"/>
                      <a:pt x="197" y="131"/>
                      <a:pt x="197" y="131"/>
                    </a:cubicBezTo>
                    <a:cubicBezTo>
                      <a:pt x="197" y="131"/>
                      <a:pt x="226" y="123"/>
                      <a:pt x="234" y="88"/>
                    </a:cubicBezTo>
                    <a:cubicBezTo>
                      <a:pt x="238" y="73"/>
                      <a:pt x="233" y="57"/>
                      <a:pt x="226" y="49"/>
                    </a:cubicBezTo>
                    <a:cubicBezTo>
                      <a:pt x="219" y="42"/>
                      <a:pt x="214" y="41"/>
                      <a:pt x="210" y="39"/>
                    </a:cubicBezTo>
                    <a:cubicBezTo>
                      <a:pt x="206" y="38"/>
                      <a:pt x="187" y="33"/>
                      <a:pt x="187" y="33"/>
                    </a:cubicBezTo>
                    <a:cubicBezTo>
                      <a:pt x="29" y="1"/>
                      <a:pt x="29" y="1"/>
                      <a:pt x="29" y="1"/>
                    </a:cubicBezTo>
                    <a:cubicBezTo>
                      <a:pt x="29" y="1"/>
                      <a:pt x="26" y="0"/>
                      <a:pt x="24" y="1"/>
                    </a:cubicBezTo>
                    <a:close/>
                    <a:moveTo>
                      <a:pt x="150" y="286"/>
                    </a:moveTo>
                    <a:cubicBezTo>
                      <a:pt x="117" y="286"/>
                      <a:pt x="117" y="286"/>
                      <a:pt x="117" y="286"/>
                    </a:cubicBezTo>
                    <a:moveTo>
                      <a:pt x="79" y="123"/>
                    </a:moveTo>
                    <a:cubicBezTo>
                      <a:pt x="79" y="123"/>
                      <a:pt x="79" y="156"/>
                      <a:pt x="79" y="168"/>
                    </a:cubicBezTo>
                    <a:cubicBezTo>
                      <a:pt x="78" y="179"/>
                      <a:pt x="68" y="190"/>
                      <a:pt x="68" y="190"/>
                    </a:cubicBezTo>
                    <a:cubicBezTo>
                      <a:pt x="129" y="190"/>
                      <a:pt x="129" y="190"/>
                      <a:pt x="129" y="190"/>
                    </a:cubicBezTo>
                  </a:path>
                </a:pathLst>
              </a:custGeom>
              <a:noFill/>
              <a:ln w="15875"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5" name="Group 74">
              <a:extLst>
                <a:ext uri="{FF2B5EF4-FFF2-40B4-BE49-F238E27FC236}">
                  <a16:creationId xmlns:a16="http://schemas.microsoft.com/office/drawing/2014/main" id="{BDCC284E-2EF6-4F0C-9C0D-A45447C80651}"/>
                </a:ext>
              </a:extLst>
            </p:cNvPr>
            <p:cNvGrpSpPr>
              <a:grpSpLocks noChangeAspect="1"/>
            </p:cNvGrpSpPr>
            <p:nvPr/>
          </p:nvGrpSpPr>
          <p:grpSpPr>
            <a:xfrm>
              <a:off x="8023783" y="4096836"/>
              <a:ext cx="416062" cy="416062"/>
              <a:chOff x="8421331" y="4300684"/>
              <a:chExt cx="493683" cy="493683"/>
            </a:xfrm>
          </p:grpSpPr>
          <p:sp useBgFill="1">
            <p:nvSpPr>
              <p:cNvPr id="76" name="Oval 75">
                <a:extLst>
                  <a:ext uri="{FF2B5EF4-FFF2-40B4-BE49-F238E27FC236}">
                    <a16:creationId xmlns:a16="http://schemas.microsoft.com/office/drawing/2014/main" id="{FB36D333-6F05-4DCD-A531-F143DEBDB177}"/>
                  </a:ext>
                </a:extLst>
              </p:cNvPr>
              <p:cNvSpPr/>
              <p:nvPr/>
            </p:nvSpPr>
            <p:spPr bwMode="auto">
              <a:xfrm rot="4356482">
                <a:off x="8421331" y="4300684"/>
                <a:ext cx="493683" cy="493683"/>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77" name="CellPhone_E8EA" title="Icon of a cellphone">
                <a:extLst>
                  <a:ext uri="{FF2B5EF4-FFF2-40B4-BE49-F238E27FC236}">
                    <a16:creationId xmlns:a16="http://schemas.microsoft.com/office/drawing/2014/main" id="{A8F1A5C1-02F4-45D2-8376-2C2E95D25D6B}"/>
                  </a:ext>
                </a:extLst>
              </p:cNvPr>
              <p:cNvSpPr>
                <a:spLocks noChangeAspect="1" noEditPoints="1"/>
              </p:cNvSpPr>
              <p:nvPr/>
            </p:nvSpPr>
            <p:spPr bwMode="auto">
              <a:xfrm>
                <a:off x="8553266" y="4370674"/>
                <a:ext cx="219493" cy="365760"/>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78" name="Group 77">
              <a:extLst>
                <a:ext uri="{FF2B5EF4-FFF2-40B4-BE49-F238E27FC236}">
                  <a16:creationId xmlns:a16="http://schemas.microsoft.com/office/drawing/2014/main" id="{58564EE6-2A9E-4BA8-B2DA-04AFB4AABB63}"/>
                </a:ext>
              </a:extLst>
            </p:cNvPr>
            <p:cNvGrpSpPr>
              <a:grpSpLocks noChangeAspect="1"/>
            </p:cNvGrpSpPr>
            <p:nvPr/>
          </p:nvGrpSpPr>
          <p:grpSpPr>
            <a:xfrm>
              <a:off x="7370441" y="4356720"/>
              <a:ext cx="457200" cy="457200"/>
              <a:chOff x="8424907" y="5060951"/>
              <a:chExt cx="604488" cy="604488"/>
            </a:xfrm>
          </p:grpSpPr>
          <p:sp useBgFill="1">
            <p:nvSpPr>
              <p:cNvPr id="79" name="Oval 78">
                <a:extLst>
                  <a:ext uri="{FF2B5EF4-FFF2-40B4-BE49-F238E27FC236}">
                    <a16:creationId xmlns:a16="http://schemas.microsoft.com/office/drawing/2014/main" id="{3D249FD8-C536-492A-ABAF-4F77EC5183A6}"/>
                  </a:ext>
                </a:extLst>
              </p:cNvPr>
              <p:cNvSpPr/>
              <p:nvPr/>
            </p:nvSpPr>
            <p:spPr bwMode="auto">
              <a:xfrm rot="1315268">
                <a:off x="8424907" y="5060951"/>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80" name="Laptop_E770" title="Icon of a laptop">
                <a:extLst>
                  <a:ext uri="{FF2B5EF4-FFF2-40B4-BE49-F238E27FC236}">
                    <a16:creationId xmlns:a16="http://schemas.microsoft.com/office/drawing/2014/main" id="{095E29C4-FF16-4E93-8636-DB87F3BEC1C4}"/>
                  </a:ext>
                </a:extLst>
              </p:cNvPr>
              <p:cNvSpPr>
                <a:spLocks noChangeAspect="1" noEditPoints="1"/>
              </p:cNvSpPr>
              <p:nvPr/>
            </p:nvSpPr>
            <p:spPr bwMode="auto">
              <a:xfrm>
                <a:off x="8497531" y="5197557"/>
                <a:ext cx="457200" cy="305079"/>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81" name="Group 80">
              <a:extLst>
                <a:ext uri="{FF2B5EF4-FFF2-40B4-BE49-F238E27FC236}">
                  <a16:creationId xmlns:a16="http://schemas.microsoft.com/office/drawing/2014/main" id="{5FE429F8-EE6F-4842-B6FB-E9415F488977}"/>
                </a:ext>
              </a:extLst>
            </p:cNvPr>
            <p:cNvGrpSpPr>
              <a:grpSpLocks noChangeAspect="1"/>
            </p:cNvGrpSpPr>
            <p:nvPr/>
          </p:nvGrpSpPr>
          <p:grpSpPr>
            <a:xfrm>
              <a:off x="7335022" y="5817486"/>
              <a:ext cx="457200" cy="457200"/>
              <a:chOff x="7389406" y="5633327"/>
              <a:chExt cx="604488" cy="604488"/>
            </a:xfrm>
          </p:grpSpPr>
          <p:sp useBgFill="1">
            <p:nvSpPr>
              <p:cNvPr id="82" name="Oval 81">
                <a:extLst>
                  <a:ext uri="{FF2B5EF4-FFF2-40B4-BE49-F238E27FC236}">
                    <a16:creationId xmlns:a16="http://schemas.microsoft.com/office/drawing/2014/main" id="{A972E7BE-6E53-4943-A890-2FB19386ED7C}"/>
                  </a:ext>
                </a:extLst>
              </p:cNvPr>
              <p:cNvSpPr/>
              <p:nvPr/>
            </p:nvSpPr>
            <p:spPr bwMode="auto">
              <a:xfrm rot="829071">
                <a:off x="7389406" y="5633327"/>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83" name="Devices3_EA6C" title="Icon of a cellphone in front of a monitor">
                <a:extLst>
                  <a:ext uri="{FF2B5EF4-FFF2-40B4-BE49-F238E27FC236}">
                    <a16:creationId xmlns:a16="http://schemas.microsoft.com/office/drawing/2014/main" id="{D58A72FF-2CAB-4557-AC80-CF5327003DFF}"/>
                  </a:ext>
                </a:extLst>
              </p:cNvPr>
              <p:cNvSpPr>
                <a:spLocks noChangeAspect="1" noEditPoints="1"/>
              </p:cNvSpPr>
              <p:nvPr/>
            </p:nvSpPr>
            <p:spPr bwMode="auto">
              <a:xfrm>
                <a:off x="7479885" y="5774213"/>
                <a:ext cx="411480" cy="285065"/>
              </a:xfrm>
              <a:custGeom>
                <a:avLst/>
                <a:gdLst>
                  <a:gd name="T0" fmla="*/ 1320 w 5719"/>
                  <a:gd name="T1" fmla="*/ 3962 h 3962"/>
                  <a:gd name="T2" fmla="*/ 0 w 5719"/>
                  <a:gd name="T3" fmla="*/ 3962 h 3962"/>
                  <a:gd name="T4" fmla="*/ 0 w 5719"/>
                  <a:gd name="T5" fmla="*/ 1761 h 3962"/>
                  <a:gd name="T6" fmla="*/ 1320 w 5719"/>
                  <a:gd name="T7" fmla="*/ 1761 h 3962"/>
                  <a:gd name="T8" fmla="*/ 1320 w 5719"/>
                  <a:gd name="T9" fmla="*/ 3962 h 3962"/>
                  <a:gd name="T10" fmla="*/ 1320 w 5719"/>
                  <a:gd name="T11" fmla="*/ 3081 h 3962"/>
                  <a:gd name="T12" fmla="*/ 5719 w 5719"/>
                  <a:gd name="T13" fmla="*/ 3081 h 3962"/>
                  <a:gd name="T14" fmla="*/ 5719 w 5719"/>
                  <a:gd name="T15" fmla="*/ 0 h 3962"/>
                  <a:gd name="T16" fmla="*/ 440 w 5719"/>
                  <a:gd name="T17" fmla="*/ 0 h 3962"/>
                  <a:gd name="T18" fmla="*/ 440 w 5719"/>
                  <a:gd name="T19" fmla="*/ 1761 h 3962"/>
                  <a:gd name="T20" fmla="*/ 3080 w 5719"/>
                  <a:gd name="T21" fmla="*/ 3962 h 3962"/>
                  <a:gd name="T22" fmla="*/ 3080 w 5719"/>
                  <a:gd name="T23" fmla="*/ 3081 h 3962"/>
                  <a:gd name="T24" fmla="*/ 4180 w 5719"/>
                  <a:gd name="T25" fmla="*/ 3962 h 3962"/>
                  <a:gd name="T26" fmla="*/ 1980 w 5719"/>
                  <a:gd name="T27" fmla="*/ 3962 h 3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19" h="3962">
                    <a:moveTo>
                      <a:pt x="1320" y="3962"/>
                    </a:moveTo>
                    <a:lnTo>
                      <a:pt x="0" y="3962"/>
                    </a:lnTo>
                    <a:lnTo>
                      <a:pt x="0" y="1761"/>
                    </a:lnTo>
                    <a:lnTo>
                      <a:pt x="1320" y="1761"/>
                    </a:lnTo>
                    <a:lnTo>
                      <a:pt x="1320" y="3962"/>
                    </a:lnTo>
                    <a:moveTo>
                      <a:pt x="1320" y="3081"/>
                    </a:moveTo>
                    <a:lnTo>
                      <a:pt x="5719" y="3081"/>
                    </a:lnTo>
                    <a:lnTo>
                      <a:pt x="5719" y="0"/>
                    </a:lnTo>
                    <a:lnTo>
                      <a:pt x="440" y="0"/>
                    </a:lnTo>
                    <a:lnTo>
                      <a:pt x="440" y="1761"/>
                    </a:lnTo>
                    <a:moveTo>
                      <a:pt x="3080" y="3962"/>
                    </a:moveTo>
                    <a:lnTo>
                      <a:pt x="3080" y="3081"/>
                    </a:lnTo>
                    <a:moveTo>
                      <a:pt x="4180" y="3962"/>
                    </a:moveTo>
                    <a:lnTo>
                      <a:pt x="1980" y="3962"/>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84" name="Group 83">
              <a:extLst>
                <a:ext uri="{FF2B5EF4-FFF2-40B4-BE49-F238E27FC236}">
                  <a16:creationId xmlns:a16="http://schemas.microsoft.com/office/drawing/2014/main" id="{4BC0C9BD-9D42-4DAF-973C-F8D3C586EEF3}"/>
                </a:ext>
              </a:extLst>
            </p:cNvPr>
            <p:cNvGrpSpPr>
              <a:grpSpLocks noChangeAspect="1"/>
            </p:cNvGrpSpPr>
            <p:nvPr/>
          </p:nvGrpSpPr>
          <p:grpSpPr>
            <a:xfrm>
              <a:off x="11213477" y="5128050"/>
              <a:ext cx="457200" cy="457200"/>
              <a:chOff x="2918031" y="2453893"/>
              <a:chExt cx="475798" cy="475798"/>
            </a:xfrm>
          </p:grpSpPr>
          <p:sp useBgFill="1">
            <p:nvSpPr>
              <p:cNvPr id="85" name="Oval 84">
                <a:extLst>
                  <a:ext uri="{FF2B5EF4-FFF2-40B4-BE49-F238E27FC236}">
                    <a16:creationId xmlns:a16="http://schemas.microsoft.com/office/drawing/2014/main" id="{E78CDD69-29F0-485E-ACF9-3CF9FF36155B}"/>
                  </a:ext>
                </a:extLst>
              </p:cNvPr>
              <p:cNvSpPr/>
              <p:nvPr/>
            </p:nvSpPr>
            <p:spPr bwMode="auto">
              <a:xfrm rot="1018474">
                <a:off x="2918031" y="2453893"/>
                <a:ext cx="475798" cy="47579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86" name="Robot_E99A" title="Icon of a robot">
                <a:extLst>
                  <a:ext uri="{FF2B5EF4-FFF2-40B4-BE49-F238E27FC236}">
                    <a16:creationId xmlns:a16="http://schemas.microsoft.com/office/drawing/2014/main" id="{DF6E26BA-2F61-4CB5-84FC-053972FA0E5E}"/>
                  </a:ext>
                </a:extLst>
              </p:cNvPr>
              <p:cNvSpPr>
                <a:spLocks noChangeAspect="1" noEditPoints="1"/>
              </p:cNvSpPr>
              <p:nvPr/>
            </p:nvSpPr>
            <p:spPr bwMode="auto">
              <a:xfrm>
                <a:off x="3014404" y="2470166"/>
                <a:ext cx="283053" cy="365760"/>
              </a:xfrm>
              <a:custGeom>
                <a:avLst/>
                <a:gdLst>
                  <a:gd name="T0" fmla="*/ 1750 w 3000"/>
                  <a:gd name="T1" fmla="*/ 250 h 3875"/>
                  <a:gd name="T2" fmla="*/ 1500 w 3000"/>
                  <a:gd name="T3" fmla="*/ 500 h 3875"/>
                  <a:gd name="T4" fmla="*/ 1250 w 3000"/>
                  <a:gd name="T5" fmla="*/ 250 h 3875"/>
                  <a:gd name="T6" fmla="*/ 1500 w 3000"/>
                  <a:gd name="T7" fmla="*/ 0 h 3875"/>
                  <a:gd name="T8" fmla="*/ 1750 w 3000"/>
                  <a:gd name="T9" fmla="*/ 250 h 3875"/>
                  <a:gd name="T10" fmla="*/ 2500 w 3000"/>
                  <a:gd name="T11" fmla="*/ 2074 h 3875"/>
                  <a:gd name="T12" fmla="*/ 2500 w 3000"/>
                  <a:gd name="T13" fmla="*/ 1176 h 3875"/>
                  <a:gd name="T14" fmla="*/ 2324 w 3000"/>
                  <a:gd name="T15" fmla="*/ 1000 h 3875"/>
                  <a:gd name="T16" fmla="*/ 676 w 3000"/>
                  <a:gd name="T17" fmla="*/ 1000 h 3875"/>
                  <a:gd name="T18" fmla="*/ 500 w 3000"/>
                  <a:gd name="T19" fmla="*/ 1176 h 3875"/>
                  <a:gd name="T20" fmla="*/ 500 w 3000"/>
                  <a:gd name="T21" fmla="*/ 2074 h 3875"/>
                  <a:gd name="T22" fmla="*/ 676 w 3000"/>
                  <a:gd name="T23" fmla="*/ 2250 h 3875"/>
                  <a:gd name="T24" fmla="*/ 2324 w 3000"/>
                  <a:gd name="T25" fmla="*/ 2250 h 3875"/>
                  <a:gd name="T26" fmla="*/ 2500 w 3000"/>
                  <a:gd name="T27" fmla="*/ 2074 h 3875"/>
                  <a:gd name="T28" fmla="*/ 3000 w 3000"/>
                  <a:gd name="T29" fmla="*/ 3875 h 3875"/>
                  <a:gd name="T30" fmla="*/ 3000 w 3000"/>
                  <a:gd name="T31" fmla="*/ 2958 h 3875"/>
                  <a:gd name="T32" fmla="*/ 2792 w 3000"/>
                  <a:gd name="T33" fmla="*/ 2750 h 3875"/>
                  <a:gd name="T34" fmla="*/ 208 w 3000"/>
                  <a:gd name="T35" fmla="*/ 2750 h 3875"/>
                  <a:gd name="T36" fmla="*/ 0 w 3000"/>
                  <a:gd name="T37" fmla="*/ 2958 h 3875"/>
                  <a:gd name="T38" fmla="*/ 0 w 3000"/>
                  <a:gd name="T39" fmla="*/ 3875 h 3875"/>
                  <a:gd name="T40" fmla="*/ 1000 w 3000"/>
                  <a:gd name="T41" fmla="*/ 2250 h 3875"/>
                  <a:gd name="T42" fmla="*/ 1000 w 3000"/>
                  <a:gd name="T43" fmla="*/ 2750 h 3875"/>
                  <a:gd name="T44" fmla="*/ 1500 w 3000"/>
                  <a:gd name="T45" fmla="*/ 500 h 3875"/>
                  <a:gd name="T46" fmla="*/ 1500 w 3000"/>
                  <a:gd name="T47" fmla="*/ 1000 h 3875"/>
                  <a:gd name="T48" fmla="*/ 2000 w 3000"/>
                  <a:gd name="T49" fmla="*/ 2250 h 3875"/>
                  <a:gd name="T50" fmla="*/ 2000 w 3000"/>
                  <a:gd name="T51" fmla="*/ 2750 h 3875"/>
                  <a:gd name="T52" fmla="*/ 875 w 3000"/>
                  <a:gd name="T53" fmla="*/ 1500 h 3875"/>
                  <a:gd name="T54" fmla="*/ 1125 w 3000"/>
                  <a:gd name="T55" fmla="*/ 1500 h 3875"/>
                  <a:gd name="T56" fmla="*/ 1875 w 3000"/>
                  <a:gd name="T57" fmla="*/ 1500 h 3875"/>
                  <a:gd name="T58" fmla="*/ 2125 w 3000"/>
                  <a:gd name="T59" fmla="*/ 1500 h 3875"/>
                  <a:gd name="T60" fmla="*/ 381 w 3000"/>
                  <a:gd name="T61" fmla="*/ 1375 h 3875"/>
                  <a:gd name="T62" fmla="*/ 381 w 3000"/>
                  <a:gd name="T63" fmla="*/ 1875 h 3875"/>
                  <a:gd name="T64" fmla="*/ 2624 w 3000"/>
                  <a:gd name="T65" fmla="*/ 1375 h 3875"/>
                  <a:gd name="T66" fmla="*/ 2624 w 3000"/>
                  <a:gd name="T67" fmla="*/ 1875 h 3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0" h="3875">
                    <a:moveTo>
                      <a:pt x="1750" y="250"/>
                    </a:moveTo>
                    <a:cubicBezTo>
                      <a:pt x="1750" y="388"/>
                      <a:pt x="1638" y="500"/>
                      <a:pt x="1500" y="500"/>
                    </a:cubicBezTo>
                    <a:cubicBezTo>
                      <a:pt x="1362" y="500"/>
                      <a:pt x="1250" y="388"/>
                      <a:pt x="1250" y="250"/>
                    </a:cubicBezTo>
                    <a:cubicBezTo>
                      <a:pt x="1250" y="112"/>
                      <a:pt x="1362" y="0"/>
                      <a:pt x="1500" y="0"/>
                    </a:cubicBezTo>
                    <a:cubicBezTo>
                      <a:pt x="1638" y="0"/>
                      <a:pt x="1750" y="112"/>
                      <a:pt x="1750" y="250"/>
                    </a:cubicBezTo>
                    <a:close/>
                    <a:moveTo>
                      <a:pt x="2500" y="2074"/>
                    </a:moveTo>
                    <a:cubicBezTo>
                      <a:pt x="2500" y="1176"/>
                      <a:pt x="2500" y="1176"/>
                      <a:pt x="2500" y="1176"/>
                    </a:cubicBezTo>
                    <a:cubicBezTo>
                      <a:pt x="2500" y="1079"/>
                      <a:pt x="2421" y="1000"/>
                      <a:pt x="2324" y="1000"/>
                    </a:cubicBezTo>
                    <a:cubicBezTo>
                      <a:pt x="676" y="1000"/>
                      <a:pt x="676" y="1000"/>
                      <a:pt x="676" y="1000"/>
                    </a:cubicBezTo>
                    <a:cubicBezTo>
                      <a:pt x="579" y="1000"/>
                      <a:pt x="500" y="1079"/>
                      <a:pt x="500" y="1176"/>
                    </a:cubicBezTo>
                    <a:cubicBezTo>
                      <a:pt x="500" y="2074"/>
                      <a:pt x="500" y="2074"/>
                      <a:pt x="500" y="2074"/>
                    </a:cubicBezTo>
                    <a:cubicBezTo>
                      <a:pt x="500" y="2171"/>
                      <a:pt x="579" y="2250"/>
                      <a:pt x="676" y="2250"/>
                    </a:cubicBezTo>
                    <a:cubicBezTo>
                      <a:pt x="2324" y="2250"/>
                      <a:pt x="2324" y="2250"/>
                      <a:pt x="2324" y="2250"/>
                    </a:cubicBezTo>
                    <a:cubicBezTo>
                      <a:pt x="2421" y="2250"/>
                      <a:pt x="2500" y="2171"/>
                      <a:pt x="2500" y="2074"/>
                    </a:cubicBezTo>
                    <a:close/>
                    <a:moveTo>
                      <a:pt x="3000" y="3875"/>
                    </a:moveTo>
                    <a:cubicBezTo>
                      <a:pt x="3000" y="2958"/>
                      <a:pt x="3000" y="2958"/>
                      <a:pt x="3000" y="2958"/>
                    </a:cubicBezTo>
                    <a:cubicBezTo>
                      <a:pt x="3000" y="2843"/>
                      <a:pt x="2907" y="2750"/>
                      <a:pt x="2792" y="2750"/>
                    </a:cubicBezTo>
                    <a:cubicBezTo>
                      <a:pt x="208" y="2750"/>
                      <a:pt x="208" y="2750"/>
                      <a:pt x="208" y="2750"/>
                    </a:cubicBezTo>
                    <a:cubicBezTo>
                      <a:pt x="93" y="2750"/>
                      <a:pt x="0" y="2843"/>
                      <a:pt x="0" y="2958"/>
                    </a:cubicBezTo>
                    <a:cubicBezTo>
                      <a:pt x="0" y="3875"/>
                      <a:pt x="0" y="3875"/>
                      <a:pt x="0" y="3875"/>
                    </a:cubicBezTo>
                    <a:moveTo>
                      <a:pt x="1000" y="2250"/>
                    </a:moveTo>
                    <a:cubicBezTo>
                      <a:pt x="1000" y="2750"/>
                      <a:pt x="1000" y="2750"/>
                      <a:pt x="1000" y="2750"/>
                    </a:cubicBezTo>
                    <a:moveTo>
                      <a:pt x="1500" y="500"/>
                    </a:moveTo>
                    <a:cubicBezTo>
                      <a:pt x="1500" y="1000"/>
                      <a:pt x="1500" y="1000"/>
                      <a:pt x="1500" y="1000"/>
                    </a:cubicBezTo>
                    <a:moveTo>
                      <a:pt x="2000" y="2250"/>
                    </a:moveTo>
                    <a:cubicBezTo>
                      <a:pt x="2000" y="2750"/>
                      <a:pt x="2000" y="2750"/>
                      <a:pt x="2000" y="2750"/>
                    </a:cubicBezTo>
                    <a:moveTo>
                      <a:pt x="875" y="1500"/>
                    </a:moveTo>
                    <a:cubicBezTo>
                      <a:pt x="1125" y="1500"/>
                      <a:pt x="1125" y="1500"/>
                      <a:pt x="1125" y="1500"/>
                    </a:cubicBezTo>
                    <a:moveTo>
                      <a:pt x="1875" y="1500"/>
                    </a:moveTo>
                    <a:cubicBezTo>
                      <a:pt x="2125" y="1500"/>
                      <a:pt x="2125" y="1500"/>
                      <a:pt x="2125" y="1500"/>
                    </a:cubicBezTo>
                    <a:moveTo>
                      <a:pt x="381" y="1375"/>
                    </a:moveTo>
                    <a:cubicBezTo>
                      <a:pt x="381" y="1875"/>
                      <a:pt x="381" y="1875"/>
                      <a:pt x="381" y="1875"/>
                    </a:cubicBezTo>
                    <a:moveTo>
                      <a:pt x="2624" y="1375"/>
                    </a:moveTo>
                    <a:cubicBezTo>
                      <a:pt x="2624" y="1875"/>
                      <a:pt x="2624" y="1875"/>
                      <a:pt x="2624" y="18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87" name="Group 86">
              <a:extLst>
                <a:ext uri="{FF2B5EF4-FFF2-40B4-BE49-F238E27FC236}">
                  <a16:creationId xmlns:a16="http://schemas.microsoft.com/office/drawing/2014/main" id="{FB0D7DA6-1578-4AA2-A1E3-50FA1434829B}"/>
                </a:ext>
              </a:extLst>
            </p:cNvPr>
            <p:cNvGrpSpPr>
              <a:grpSpLocks noChangeAspect="1"/>
            </p:cNvGrpSpPr>
            <p:nvPr/>
          </p:nvGrpSpPr>
          <p:grpSpPr>
            <a:xfrm>
              <a:off x="10813717" y="4431400"/>
              <a:ext cx="457200" cy="457200"/>
              <a:chOff x="10742419" y="4392663"/>
              <a:chExt cx="503962" cy="503962"/>
            </a:xfrm>
          </p:grpSpPr>
          <p:sp useBgFill="1">
            <p:nvSpPr>
              <p:cNvPr id="88" name="Oval 87">
                <a:extLst>
                  <a:ext uri="{FF2B5EF4-FFF2-40B4-BE49-F238E27FC236}">
                    <a16:creationId xmlns:a16="http://schemas.microsoft.com/office/drawing/2014/main" id="{80E839E5-7F2B-4AE5-AE5F-AA9773954416}"/>
                  </a:ext>
                </a:extLst>
              </p:cNvPr>
              <p:cNvSpPr/>
              <p:nvPr/>
            </p:nvSpPr>
            <p:spPr bwMode="auto">
              <a:xfrm rot="829071">
                <a:off x="10742419" y="4392663"/>
                <a:ext cx="503962" cy="503962"/>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89" name="camera_4" title="Icon of a security camera">
                <a:extLst>
                  <a:ext uri="{FF2B5EF4-FFF2-40B4-BE49-F238E27FC236}">
                    <a16:creationId xmlns:a16="http://schemas.microsoft.com/office/drawing/2014/main" id="{3F882426-E737-4C1E-A15F-D0F77E93DC68}"/>
                  </a:ext>
                </a:extLst>
              </p:cNvPr>
              <p:cNvSpPr>
                <a:spLocks noChangeAspect="1" noEditPoints="1"/>
              </p:cNvSpPr>
              <p:nvPr/>
            </p:nvSpPr>
            <p:spPr bwMode="auto">
              <a:xfrm>
                <a:off x="10810826" y="4533107"/>
                <a:ext cx="348001" cy="280518"/>
              </a:xfrm>
              <a:custGeom>
                <a:avLst/>
                <a:gdLst>
                  <a:gd name="T0" fmla="*/ 284 w 297"/>
                  <a:gd name="T1" fmla="*/ 84 h 238"/>
                  <a:gd name="T2" fmla="*/ 13 w 297"/>
                  <a:gd name="T3" fmla="*/ 84 h 238"/>
                  <a:gd name="T4" fmla="*/ 0 w 297"/>
                  <a:gd name="T5" fmla="*/ 71 h 238"/>
                  <a:gd name="T6" fmla="*/ 0 w 297"/>
                  <a:gd name="T7" fmla="*/ 13 h 238"/>
                  <a:gd name="T8" fmla="*/ 13 w 297"/>
                  <a:gd name="T9" fmla="*/ 0 h 238"/>
                  <a:gd name="T10" fmla="*/ 284 w 297"/>
                  <a:gd name="T11" fmla="*/ 0 h 238"/>
                  <a:gd name="T12" fmla="*/ 297 w 297"/>
                  <a:gd name="T13" fmla="*/ 13 h 238"/>
                  <a:gd name="T14" fmla="*/ 297 w 297"/>
                  <a:gd name="T15" fmla="*/ 71 h 238"/>
                  <a:gd name="T16" fmla="*/ 284 w 297"/>
                  <a:gd name="T17" fmla="*/ 84 h 238"/>
                  <a:gd name="T18" fmla="*/ 31 w 297"/>
                  <a:gd name="T19" fmla="*/ 84 h 238"/>
                  <a:gd name="T20" fmla="*/ 31 w 297"/>
                  <a:gd name="T21" fmla="*/ 121 h 238"/>
                  <a:gd name="T22" fmla="*/ 149 w 297"/>
                  <a:gd name="T23" fmla="*/ 238 h 238"/>
                  <a:gd name="T24" fmla="*/ 149 w 297"/>
                  <a:gd name="T25" fmla="*/ 238 h 238"/>
                  <a:gd name="T26" fmla="*/ 266 w 297"/>
                  <a:gd name="T27" fmla="*/ 121 h 238"/>
                  <a:gd name="T28" fmla="*/ 266 w 297"/>
                  <a:gd name="T29" fmla="*/ 84 h 238"/>
                  <a:gd name="T30" fmla="*/ 207 w 297"/>
                  <a:gd name="T31" fmla="*/ 223 h 238"/>
                  <a:gd name="T32" fmla="*/ 207 w 297"/>
                  <a:gd name="T33" fmla="*/ 174 h 238"/>
                  <a:gd name="T34" fmla="*/ 149 w 297"/>
                  <a:gd name="T35" fmla="*/ 115 h 238"/>
                  <a:gd name="T36" fmla="*/ 149 w 297"/>
                  <a:gd name="T37" fmla="*/ 115 h 238"/>
                  <a:gd name="T38" fmla="*/ 90 w 297"/>
                  <a:gd name="T39" fmla="*/ 174 h 238"/>
                  <a:gd name="T40" fmla="*/ 90 w 297"/>
                  <a:gd name="T41" fmla="*/ 223 h 238"/>
                  <a:gd name="T42" fmla="*/ 149 w 297"/>
                  <a:gd name="T43" fmla="*/ 135 h 238"/>
                  <a:gd name="T44" fmla="*/ 112 w 297"/>
                  <a:gd name="T45" fmla="*/ 172 h 238"/>
                  <a:gd name="T46" fmla="*/ 149 w 297"/>
                  <a:gd name="T47" fmla="*/ 209 h 238"/>
                  <a:gd name="T48" fmla="*/ 185 w 297"/>
                  <a:gd name="T49" fmla="*/ 172 h 238"/>
                  <a:gd name="T50" fmla="*/ 149 w 297"/>
                  <a:gd name="T51" fmla="*/ 135 h 238"/>
                  <a:gd name="T52" fmla="*/ 266 w 297"/>
                  <a:gd name="T53" fmla="*/ 41 h 238"/>
                  <a:gd name="T54" fmla="*/ 259 w 297"/>
                  <a:gd name="T55" fmla="*/ 48 h 238"/>
                  <a:gd name="T56" fmla="*/ 266 w 297"/>
                  <a:gd name="T57" fmla="*/ 56 h 238"/>
                  <a:gd name="T58" fmla="*/ 274 w 297"/>
                  <a:gd name="T59" fmla="*/ 48 h 238"/>
                  <a:gd name="T60" fmla="*/ 266 w 297"/>
                  <a:gd name="T61" fmla="*/ 4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7" h="238">
                    <a:moveTo>
                      <a:pt x="284" y="84"/>
                    </a:moveTo>
                    <a:cubicBezTo>
                      <a:pt x="13" y="84"/>
                      <a:pt x="13" y="84"/>
                      <a:pt x="13" y="84"/>
                    </a:cubicBezTo>
                    <a:cubicBezTo>
                      <a:pt x="6" y="84"/>
                      <a:pt x="0" y="78"/>
                      <a:pt x="0" y="71"/>
                    </a:cubicBezTo>
                    <a:cubicBezTo>
                      <a:pt x="0" y="13"/>
                      <a:pt x="0" y="13"/>
                      <a:pt x="0" y="13"/>
                    </a:cubicBezTo>
                    <a:cubicBezTo>
                      <a:pt x="0" y="6"/>
                      <a:pt x="6" y="0"/>
                      <a:pt x="13" y="0"/>
                    </a:cubicBezTo>
                    <a:cubicBezTo>
                      <a:pt x="284" y="0"/>
                      <a:pt x="284" y="0"/>
                      <a:pt x="284" y="0"/>
                    </a:cubicBezTo>
                    <a:cubicBezTo>
                      <a:pt x="291" y="0"/>
                      <a:pt x="297" y="6"/>
                      <a:pt x="297" y="13"/>
                    </a:cubicBezTo>
                    <a:cubicBezTo>
                      <a:pt x="297" y="71"/>
                      <a:pt x="297" y="71"/>
                      <a:pt x="297" y="71"/>
                    </a:cubicBezTo>
                    <a:cubicBezTo>
                      <a:pt x="297" y="78"/>
                      <a:pt x="291" y="84"/>
                      <a:pt x="284" y="84"/>
                    </a:cubicBezTo>
                    <a:close/>
                    <a:moveTo>
                      <a:pt x="31" y="84"/>
                    </a:moveTo>
                    <a:cubicBezTo>
                      <a:pt x="31" y="121"/>
                      <a:pt x="31" y="121"/>
                      <a:pt x="31" y="121"/>
                    </a:cubicBezTo>
                    <a:cubicBezTo>
                      <a:pt x="31" y="185"/>
                      <a:pt x="84" y="238"/>
                      <a:pt x="149" y="238"/>
                    </a:cubicBezTo>
                    <a:cubicBezTo>
                      <a:pt x="149" y="238"/>
                      <a:pt x="149" y="238"/>
                      <a:pt x="149" y="238"/>
                    </a:cubicBezTo>
                    <a:cubicBezTo>
                      <a:pt x="213" y="238"/>
                      <a:pt x="266" y="185"/>
                      <a:pt x="266" y="121"/>
                    </a:cubicBezTo>
                    <a:cubicBezTo>
                      <a:pt x="266" y="84"/>
                      <a:pt x="266" y="84"/>
                      <a:pt x="266" y="84"/>
                    </a:cubicBezTo>
                    <a:moveTo>
                      <a:pt x="207" y="223"/>
                    </a:moveTo>
                    <a:cubicBezTo>
                      <a:pt x="207" y="174"/>
                      <a:pt x="207" y="174"/>
                      <a:pt x="207" y="174"/>
                    </a:cubicBezTo>
                    <a:cubicBezTo>
                      <a:pt x="207" y="141"/>
                      <a:pt x="181" y="115"/>
                      <a:pt x="149" y="115"/>
                    </a:cubicBezTo>
                    <a:cubicBezTo>
                      <a:pt x="149" y="115"/>
                      <a:pt x="149" y="115"/>
                      <a:pt x="149" y="115"/>
                    </a:cubicBezTo>
                    <a:cubicBezTo>
                      <a:pt x="117" y="115"/>
                      <a:pt x="90" y="141"/>
                      <a:pt x="90" y="174"/>
                    </a:cubicBezTo>
                    <a:cubicBezTo>
                      <a:pt x="90" y="223"/>
                      <a:pt x="90" y="223"/>
                      <a:pt x="90" y="223"/>
                    </a:cubicBezTo>
                    <a:moveTo>
                      <a:pt x="149" y="135"/>
                    </a:moveTo>
                    <a:cubicBezTo>
                      <a:pt x="128" y="135"/>
                      <a:pt x="112" y="152"/>
                      <a:pt x="112" y="172"/>
                    </a:cubicBezTo>
                    <a:cubicBezTo>
                      <a:pt x="112" y="192"/>
                      <a:pt x="128" y="209"/>
                      <a:pt x="149" y="209"/>
                    </a:cubicBezTo>
                    <a:cubicBezTo>
                      <a:pt x="169" y="209"/>
                      <a:pt x="185" y="192"/>
                      <a:pt x="185" y="172"/>
                    </a:cubicBezTo>
                    <a:cubicBezTo>
                      <a:pt x="185" y="152"/>
                      <a:pt x="169" y="135"/>
                      <a:pt x="149" y="135"/>
                    </a:cubicBezTo>
                    <a:close/>
                    <a:moveTo>
                      <a:pt x="266" y="41"/>
                    </a:moveTo>
                    <a:cubicBezTo>
                      <a:pt x="262" y="41"/>
                      <a:pt x="259" y="44"/>
                      <a:pt x="259" y="48"/>
                    </a:cubicBezTo>
                    <a:cubicBezTo>
                      <a:pt x="259" y="53"/>
                      <a:pt x="262" y="56"/>
                      <a:pt x="266" y="56"/>
                    </a:cubicBezTo>
                    <a:cubicBezTo>
                      <a:pt x="270" y="56"/>
                      <a:pt x="274" y="53"/>
                      <a:pt x="274" y="48"/>
                    </a:cubicBezTo>
                    <a:cubicBezTo>
                      <a:pt x="274" y="44"/>
                      <a:pt x="270" y="41"/>
                      <a:pt x="266" y="4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90" name="Group 89">
              <a:extLst>
                <a:ext uri="{FF2B5EF4-FFF2-40B4-BE49-F238E27FC236}">
                  <a16:creationId xmlns:a16="http://schemas.microsoft.com/office/drawing/2014/main" id="{5B96FD5C-9C87-4676-BAE9-5AAEECF39447}"/>
                </a:ext>
              </a:extLst>
            </p:cNvPr>
            <p:cNvGrpSpPr>
              <a:grpSpLocks noChangeAspect="1"/>
            </p:cNvGrpSpPr>
            <p:nvPr/>
          </p:nvGrpSpPr>
          <p:grpSpPr>
            <a:xfrm>
              <a:off x="2846747" y="2000879"/>
              <a:ext cx="457200" cy="457200"/>
              <a:chOff x="1991812" y="2055341"/>
              <a:chExt cx="531570" cy="531570"/>
            </a:xfrm>
          </p:grpSpPr>
          <p:sp useBgFill="1">
            <p:nvSpPr>
              <p:cNvPr id="91" name="Oval 90">
                <a:extLst>
                  <a:ext uri="{FF2B5EF4-FFF2-40B4-BE49-F238E27FC236}">
                    <a16:creationId xmlns:a16="http://schemas.microsoft.com/office/drawing/2014/main" id="{DF5DE7C3-07E1-47AA-B600-633B60231F41}"/>
                  </a:ext>
                </a:extLst>
              </p:cNvPr>
              <p:cNvSpPr/>
              <p:nvPr/>
            </p:nvSpPr>
            <p:spPr bwMode="auto">
              <a:xfrm rot="20650545">
                <a:off x="1991812" y="2055341"/>
                <a:ext cx="531570" cy="53157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92" name="chip" title="Icon of a computer chip">
                <a:extLst>
                  <a:ext uri="{FF2B5EF4-FFF2-40B4-BE49-F238E27FC236}">
                    <a16:creationId xmlns:a16="http://schemas.microsoft.com/office/drawing/2014/main" id="{7B0E60C8-4CFA-455A-93B9-99CD73AB61ED}"/>
                  </a:ext>
                </a:extLst>
              </p:cNvPr>
              <p:cNvSpPr>
                <a:spLocks noChangeAspect="1" noEditPoints="1"/>
              </p:cNvSpPr>
              <p:nvPr/>
            </p:nvSpPr>
            <p:spPr bwMode="auto">
              <a:xfrm>
                <a:off x="2078350" y="2138246"/>
                <a:ext cx="358494"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93" name="Group 92">
              <a:extLst>
                <a:ext uri="{FF2B5EF4-FFF2-40B4-BE49-F238E27FC236}">
                  <a16:creationId xmlns:a16="http://schemas.microsoft.com/office/drawing/2014/main" id="{6CE6C247-66F0-43F2-BC6F-68B1914F3419}"/>
                </a:ext>
              </a:extLst>
            </p:cNvPr>
            <p:cNvGrpSpPr>
              <a:grpSpLocks noChangeAspect="1"/>
            </p:cNvGrpSpPr>
            <p:nvPr/>
          </p:nvGrpSpPr>
          <p:grpSpPr>
            <a:xfrm>
              <a:off x="4288571" y="2140181"/>
              <a:ext cx="457200" cy="457200"/>
              <a:chOff x="4333356" y="2180217"/>
              <a:chExt cx="604488" cy="604488"/>
            </a:xfrm>
          </p:grpSpPr>
          <p:sp useBgFill="1">
            <p:nvSpPr>
              <p:cNvPr id="94" name="Oval 93">
                <a:extLst>
                  <a:ext uri="{FF2B5EF4-FFF2-40B4-BE49-F238E27FC236}">
                    <a16:creationId xmlns:a16="http://schemas.microsoft.com/office/drawing/2014/main" id="{53279057-922E-4BF0-812B-A97104B51BE2}"/>
                  </a:ext>
                </a:extLst>
              </p:cNvPr>
              <p:cNvSpPr/>
              <p:nvPr/>
            </p:nvSpPr>
            <p:spPr bwMode="auto">
              <a:xfrm rot="1864674">
                <a:off x="4333356" y="2180217"/>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95" name="Browser_2" title="Icon of a browser window with a home symbol inside">
                <a:extLst>
                  <a:ext uri="{FF2B5EF4-FFF2-40B4-BE49-F238E27FC236}">
                    <a16:creationId xmlns:a16="http://schemas.microsoft.com/office/drawing/2014/main" id="{12CB9E8D-0A0B-4877-9048-E2C65F38EC83}"/>
                  </a:ext>
                </a:extLst>
              </p:cNvPr>
              <p:cNvSpPr>
                <a:spLocks noChangeAspect="1" noEditPoints="1"/>
              </p:cNvSpPr>
              <p:nvPr/>
            </p:nvSpPr>
            <p:spPr bwMode="auto">
              <a:xfrm>
                <a:off x="4413378" y="2289618"/>
                <a:ext cx="430220" cy="365760"/>
              </a:xfrm>
              <a:custGeom>
                <a:avLst/>
                <a:gdLst>
                  <a:gd name="T0" fmla="*/ 0 w 335"/>
                  <a:gd name="T1" fmla="*/ 0 h 285"/>
                  <a:gd name="T2" fmla="*/ 335 w 335"/>
                  <a:gd name="T3" fmla="*/ 0 h 285"/>
                  <a:gd name="T4" fmla="*/ 335 w 335"/>
                  <a:gd name="T5" fmla="*/ 285 h 285"/>
                  <a:gd name="T6" fmla="*/ 0 w 335"/>
                  <a:gd name="T7" fmla="*/ 285 h 285"/>
                  <a:gd name="T8" fmla="*/ 0 w 335"/>
                  <a:gd name="T9" fmla="*/ 0 h 285"/>
                  <a:gd name="T10" fmla="*/ 0 w 335"/>
                  <a:gd name="T11" fmla="*/ 64 h 285"/>
                  <a:gd name="T12" fmla="*/ 335 w 335"/>
                  <a:gd name="T13" fmla="*/ 64 h 285"/>
                  <a:gd name="T14" fmla="*/ 293 w 335"/>
                  <a:gd name="T15" fmla="*/ 36 h 285"/>
                  <a:gd name="T16" fmla="*/ 298 w 335"/>
                  <a:gd name="T17" fmla="*/ 31 h 285"/>
                  <a:gd name="T18" fmla="*/ 293 w 335"/>
                  <a:gd name="T19" fmla="*/ 27 h 285"/>
                  <a:gd name="T20" fmla="*/ 289 w 335"/>
                  <a:gd name="T21" fmla="*/ 31 h 285"/>
                  <a:gd name="T22" fmla="*/ 293 w 335"/>
                  <a:gd name="T23" fmla="*/ 36 h 285"/>
                  <a:gd name="T24" fmla="*/ 240 w 335"/>
                  <a:gd name="T25" fmla="*/ 36 h 285"/>
                  <a:gd name="T26" fmla="*/ 245 w 335"/>
                  <a:gd name="T27" fmla="*/ 31 h 285"/>
                  <a:gd name="T28" fmla="*/ 240 w 335"/>
                  <a:gd name="T29" fmla="*/ 27 h 285"/>
                  <a:gd name="T30" fmla="*/ 235 w 335"/>
                  <a:gd name="T31" fmla="*/ 31 h 285"/>
                  <a:gd name="T32" fmla="*/ 240 w 335"/>
                  <a:gd name="T33" fmla="*/ 36 h 285"/>
                  <a:gd name="T34" fmla="*/ 187 w 335"/>
                  <a:gd name="T35" fmla="*/ 36 h 285"/>
                  <a:gd name="T36" fmla="*/ 192 w 335"/>
                  <a:gd name="T37" fmla="*/ 31 h 285"/>
                  <a:gd name="T38" fmla="*/ 187 w 335"/>
                  <a:gd name="T39" fmla="*/ 27 h 285"/>
                  <a:gd name="T40" fmla="*/ 182 w 335"/>
                  <a:gd name="T41" fmla="*/ 31 h 285"/>
                  <a:gd name="T42" fmla="*/ 187 w 335"/>
                  <a:gd name="T43" fmla="*/ 36 h 285"/>
                  <a:gd name="T44" fmla="*/ 157 w 335"/>
                  <a:gd name="T45" fmla="*/ 233 h 285"/>
                  <a:gd name="T46" fmla="*/ 157 w 335"/>
                  <a:gd name="T47" fmla="*/ 190 h 285"/>
                  <a:gd name="T48" fmla="*/ 185 w 335"/>
                  <a:gd name="T49" fmla="*/ 190 h 285"/>
                  <a:gd name="T50" fmla="*/ 185 w 335"/>
                  <a:gd name="T51" fmla="*/ 233 h 285"/>
                  <a:gd name="T52" fmla="*/ 232 w 335"/>
                  <a:gd name="T53" fmla="*/ 233 h 285"/>
                  <a:gd name="T54" fmla="*/ 232 w 335"/>
                  <a:gd name="T55" fmla="*/ 165 h 285"/>
                  <a:gd name="T56" fmla="*/ 171 w 335"/>
                  <a:gd name="T57" fmla="*/ 105 h 285"/>
                  <a:gd name="T58" fmla="*/ 111 w 335"/>
                  <a:gd name="T59" fmla="*/ 165 h 285"/>
                  <a:gd name="T60" fmla="*/ 111 w 335"/>
                  <a:gd name="T61" fmla="*/ 233 h 285"/>
                  <a:gd name="T62" fmla="*/ 157 w 335"/>
                  <a:gd name="T63" fmla="*/ 23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5" h="285">
                    <a:moveTo>
                      <a:pt x="0" y="0"/>
                    </a:moveTo>
                    <a:cubicBezTo>
                      <a:pt x="335" y="0"/>
                      <a:pt x="335" y="0"/>
                      <a:pt x="335" y="0"/>
                    </a:cubicBezTo>
                    <a:cubicBezTo>
                      <a:pt x="335" y="285"/>
                      <a:pt x="335" y="285"/>
                      <a:pt x="335" y="285"/>
                    </a:cubicBezTo>
                    <a:cubicBezTo>
                      <a:pt x="0" y="285"/>
                      <a:pt x="0" y="285"/>
                      <a:pt x="0" y="285"/>
                    </a:cubicBezTo>
                    <a:cubicBezTo>
                      <a:pt x="0" y="0"/>
                      <a:pt x="0" y="0"/>
                      <a:pt x="0" y="0"/>
                    </a:cubicBezTo>
                    <a:close/>
                    <a:moveTo>
                      <a:pt x="0" y="64"/>
                    </a:moveTo>
                    <a:cubicBezTo>
                      <a:pt x="335" y="64"/>
                      <a:pt x="335" y="64"/>
                      <a:pt x="335" y="64"/>
                    </a:cubicBezTo>
                    <a:moveTo>
                      <a:pt x="293" y="36"/>
                    </a:moveTo>
                    <a:cubicBezTo>
                      <a:pt x="296" y="36"/>
                      <a:pt x="298" y="34"/>
                      <a:pt x="298" y="31"/>
                    </a:cubicBezTo>
                    <a:cubicBezTo>
                      <a:pt x="298" y="29"/>
                      <a:pt x="296" y="27"/>
                      <a:pt x="293" y="27"/>
                    </a:cubicBezTo>
                    <a:cubicBezTo>
                      <a:pt x="291" y="27"/>
                      <a:pt x="289" y="29"/>
                      <a:pt x="289" y="31"/>
                    </a:cubicBezTo>
                    <a:cubicBezTo>
                      <a:pt x="289" y="34"/>
                      <a:pt x="291" y="36"/>
                      <a:pt x="293" y="36"/>
                    </a:cubicBezTo>
                    <a:close/>
                    <a:moveTo>
                      <a:pt x="240" y="36"/>
                    </a:moveTo>
                    <a:cubicBezTo>
                      <a:pt x="243" y="36"/>
                      <a:pt x="245" y="34"/>
                      <a:pt x="245" y="31"/>
                    </a:cubicBezTo>
                    <a:cubicBezTo>
                      <a:pt x="245" y="29"/>
                      <a:pt x="243" y="27"/>
                      <a:pt x="240" y="27"/>
                    </a:cubicBezTo>
                    <a:cubicBezTo>
                      <a:pt x="238" y="27"/>
                      <a:pt x="235" y="29"/>
                      <a:pt x="235" y="31"/>
                    </a:cubicBezTo>
                    <a:cubicBezTo>
                      <a:pt x="235" y="34"/>
                      <a:pt x="238" y="36"/>
                      <a:pt x="240" y="36"/>
                    </a:cubicBezTo>
                    <a:close/>
                    <a:moveTo>
                      <a:pt x="187" y="36"/>
                    </a:moveTo>
                    <a:cubicBezTo>
                      <a:pt x="189" y="36"/>
                      <a:pt x="192" y="34"/>
                      <a:pt x="192" y="31"/>
                    </a:cubicBezTo>
                    <a:cubicBezTo>
                      <a:pt x="192" y="29"/>
                      <a:pt x="189" y="27"/>
                      <a:pt x="187" y="27"/>
                    </a:cubicBezTo>
                    <a:cubicBezTo>
                      <a:pt x="184" y="27"/>
                      <a:pt x="182" y="29"/>
                      <a:pt x="182" y="31"/>
                    </a:cubicBezTo>
                    <a:cubicBezTo>
                      <a:pt x="182" y="34"/>
                      <a:pt x="184" y="36"/>
                      <a:pt x="187" y="36"/>
                    </a:cubicBezTo>
                    <a:close/>
                    <a:moveTo>
                      <a:pt x="157" y="233"/>
                    </a:moveTo>
                    <a:cubicBezTo>
                      <a:pt x="157" y="190"/>
                      <a:pt x="157" y="190"/>
                      <a:pt x="157" y="190"/>
                    </a:cubicBezTo>
                    <a:cubicBezTo>
                      <a:pt x="185" y="190"/>
                      <a:pt x="185" y="190"/>
                      <a:pt x="185" y="190"/>
                    </a:cubicBezTo>
                    <a:cubicBezTo>
                      <a:pt x="185" y="233"/>
                      <a:pt x="185" y="233"/>
                      <a:pt x="185" y="233"/>
                    </a:cubicBezTo>
                    <a:cubicBezTo>
                      <a:pt x="232" y="233"/>
                      <a:pt x="232" y="233"/>
                      <a:pt x="232" y="233"/>
                    </a:cubicBezTo>
                    <a:cubicBezTo>
                      <a:pt x="232" y="165"/>
                      <a:pt x="232" y="165"/>
                      <a:pt x="232" y="165"/>
                    </a:cubicBezTo>
                    <a:cubicBezTo>
                      <a:pt x="171" y="105"/>
                      <a:pt x="171" y="105"/>
                      <a:pt x="171" y="105"/>
                    </a:cubicBezTo>
                    <a:cubicBezTo>
                      <a:pt x="111" y="165"/>
                      <a:pt x="111" y="165"/>
                      <a:pt x="111" y="165"/>
                    </a:cubicBezTo>
                    <a:cubicBezTo>
                      <a:pt x="111" y="233"/>
                      <a:pt x="111" y="233"/>
                      <a:pt x="111" y="233"/>
                    </a:cubicBezTo>
                    <a:lnTo>
                      <a:pt x="157" y="233"/>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6" name="Group 95">
              <a:extLst>
                <a:ext uri="{FF2B5EF4-FFF2-40B4-BE49-F238E27FC236}">
                  <a16:creationId xmlns:a16="http://schemas.microsoft.com/office/drawing/2014/main" id="{40CBFD3C-B290-41B5-AF15-0F14269DC3DC}"/>
                </a:ext>
              </a:extLst>
            </p:cNvPr>
            <p:cNvGrpSpPr>
              <a:grpSpLocks noChangeAspect="1"/>
            </p:cNvGrpSpPr>
            <p:nvPr/>
          </p:nvGrpSpPr>
          <p:grpSpPr>
            <a:xfrm>
              <a:off x="8574787" y="2085105"/>
              <a:ext cx="495911" cy="495911"/>
              <a:chOff x="8078398" y="2264154"/>
              <a:chExt cx="534779" cy="534779"/>
            </a:xfrm>
          </p:grpSpPr>
          <p:sp useBgFill="1">
            <p:nvSpPr>
              <p:cNvPr id="97" name="Oval 96">
                <a:extLst>
                  <a:ext uri="{FF2B5EF4-FFF2-40B4-BE49-F238E27FC236}">
                    <a16:creationId xmlns:a16="http://schemas.microsoft.com/office/drawing/2014/main" id="{7113F444-AFB6-4BF6-8802-45E693ADC9AE}"/>
                  </a:ext>
                </a:extLst>
              </p:cNvPr>
              <p:cNvSpPr/>
              <p:nvPr/>
            </p:nvSpPr>
            <p:spPr bwMode="auto">
              <a:xfrm rot="499123">
                <a:off x="8078398" y="2264154"/>
                <a:ext cx="534779" cy="534779"/>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98" name="girl" title="Icon of a young woman">
                <a:extLst>
                  <a:ext uri="{FF2B5EF4-FFF2-40B4-BE49-F238E27FC236}">
                    <a16:creationId xmlns:a16="http://schemas.microsoft.com/office/drawing/2014/main" id="{2ECF901E-85BE-402B-BA94-9B4CDEB2EE10}"/>
                  </a:ext>
                </a:extLst>
              </p:cNvPr>
              <p:cNvSpPr>
                <a:spLocks noChangeAspect="1" noEditPoints="1"/>
              </p:cNvSpPr>
              <p:nvPr/>
            </p:nvSpPr>
            <p:spPr bwMode="auto">
              <a:xfrm>
                <a:off x="8169012" y="2348401"/>
                <a:ext cx="308832" cy="365760"/>
              </a:xfrm>
              <a:custGeom>
                <a:avLst/>
                <a:gdLst>
                  <a:gd name="T0" fmla="*/ 65 w 299"/>
                  <a:gd name="T1" fmla="*/ 119 h 354"/>
                  <a:gd name="T2" fmla="*/ 169 w 299"/>
                  <a:gd name="T3" fmla="*/ 15 h 354"/>
                  <a:gd name="T4" fmla="*/ 273 w 299"/>
                  <a:gd name="T5" fmla="*/ 119 h 354"/>
                  <a:gd name="T6" fmla="*/ 169 w 299"/>
                  <a:gd name="T7" fmla="*/ 223 h 354"/>
                  <a:gd name="T8" fmla="*/ 65 w 299"/>
                  <a:gd name="T9" fmla="*/ 119 h 354"/>
                  <a:gd name="T10" fmla="*/ 299 w 299"/>
                  <a:gd name="T11" fmla="*/ 354 h 354"/>
                  <a:gd name="T12" fmla="*/ 169 w 299"/>
                  <a:gd name="T13" fmla="*/ 223 h 354"/>
                  <a:gd name="T14" fmla="*/ 38 w 299"/>
                  <a:gd name="T15" fmla="*/ 354 h 354"/>
                  <a:gd name="T16" fmla="*/ 112 w 299"/>
                  <a:gd name="T17" fmla="*/ 236 h 354"/>
                  <a:gd name="T18" fmla="*/ 169 w 299"/>
                  <a:gd name="T19" fmla="*/ 289 h 354"/>
                  <a:gd name="T20" fmla="*/ 225 w 299"/>
                  <a:gd name="T21" fmla="*/ 236 h 354"/>
                  <a:gd name="T22" fmla="*/ 105 w 299"/>
                  <a:gd name="T23" fmla="*/ 37 h 354"/>
                  <a:gd name="T24" fmla="*/ 165 w 299"/>
                  <a:gd name="T25" fmla="*/ 85 h 354"/>
                  <a:gd name="T26" fmla="*/ 269 w 299"/>
                  <a:gd name="T27" fmla="*/ 90 h 354"/>
                  <a:gd name="T28" fmla="*/ 69 w 299"/>
                  <a:gd name="T29" fmla="*/ 148 h 354"/>
                  <a:gd name="T30" fmla="*/ 105 w 299"/>
                  <a:gd name="T31" fmla="*/ 107 h 354"/>
                  <a:gd name="T32" fmla="*/ 99 w 299"/>
                  <a:gd name="T33" fmla="*/ 42 h 354"/>
                  <a:gd name="T34" fmla="*/ 105 w 299"/>
                  <a:gd name="T35" fmla="*/ 37 h 354"/>
                  <a:gd name="T36" fmla="*/ 55 w 299"/>
                  <a:gd name="T37" fmla="*/ 25 h 354"/>
                  <a:gd name="T38" fmla="*/ 62 w 299"/>
                  <a:gd name="T39" fmla="*/ 109 h 354"/>
                  <a:gd name="T40" fmla="*/ 0 w 299"/>
                  <a:gd name="T41" fmla="*/ 127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9" h="354">
                    <a:moveTo>
                      <a:pt x="65" y="119"/>
                    </a:moveTo>
                    <a:cubicBezTo>
                      <a:pt x="65" y="62"/>
                      <a:pt x="111" y="15"/>
                      <a:pt x="169" y="15"/>
                    </a:cubicBezTo>
                    <a:cubicBezTo>
                      <a:pt x="226" y="15"/>
                      <a:pt x="273" y="62"/>
                      <a:pt x="273" y="119"/>
                    </a:cubicBezTo>
                    <a:cubicBezTo>
                      <a:pt x="273" y="177"/>
                      <a:pt x="226" y="223"/>
                      <a:pt x="169" y="223"/>
                    </a:cubicBezTo>
                    <a:cubicBezTo>
                      <a:pt x="111" y="223"/>
                      <a:pt x="65" y="177"/>
                      <a:pt x="65" y="119"/>
                    </a:cubicBezTo>
                    <a:close/>
                    <a:moveTo>
                      <a:pt x="299" y="354"/>
                    </a:moveTo>
                    <a:cubicBezTo>
                      <a:pt x="299" y="282"/>
                      <a:pt x="241" y="223"/>
                      <a:pt x="169" y="223"/>
                    </a:cubicBezTo>
                    <a:cubicBezTo>
                      <a:pt x="97" y="223"/>
                      <a:pt x="38" y="282"/>
                      <a:pt x="38" y="354"/>
                    </a:cubicBezTo>
                    <a:moveTo>
                      <a:pt x="112" y="236"/>
                    </a:moveTo>
                    <a:cubicBezTo>
                      <a:pt x="169" y="289"/>
                      <a:pt x="169" y="289"/>
                      <a:pt x="169" y="289"/>
                    </a:cubicBezTo>
                    <a:cubicBezTo>
                      <a:pt x="225" y="236"/>
                      <a:pt x="225" y="236"/>
                      <a:pt x="225" y="236"/>
                    </a:cubicBezTo>
                    <a:moveTo>
                      <a:pt x="105" y="37"/>
                    </a:moveTo>
                    <a:cubicBezTo>
                      <a:pt x="105" y="37"/>
                      <a:pt x="130" y="75"/>
                      <a:pt x="165" y="85"/>
                    </a:cubicBezTo>
                    <a:cubicBezTo>
                      <a:pt x="206" y="96"/>
                      <a:pt x="269" y="90"/>
                      <a:pt x="269" y="90"/>
                    </a:cubicBezTo>
                    <a:moveTo>
                      <a:pt x="69" y="148"/>
                    </a:moveTo>
                    <a:cubicBezTo>
                      <a:pt x="69" y="148"/>
                      <a:pt x="98" y="128"/>
                      <a:pt x="105" y="107"/>
                    </a:cubicBezTo>
                    <a:cubicBezTo>
                      <a:pt x="117" y="68"/>
                      <a:pt x="99" y="42"/>
                      <a:pt x="99" y="42"/>
                    </a:cubicBezTo>
                    <a:moveTo>
                      <a:pt x="105" y="37"/>
                    </a:moveTo>
                    <a:cubicBezTo>
                      <a:pt x="105" y="37"/>
                      <a:pt x="87" y="0"/>
                      <a:pt x="55" y="25"/>
                    </a:cubicBezTo>
                    <a:cubicBezTo>
                      <a:pt x="28" y="47"/>
                      <a:pt x="66" y="87"/>
                      <a:pt x="62" y="109"/>
                    </a:cubicBezTo>
                    <a:cubicBezTo>
                      <a:pt x="55" y="139"/>
                      <a:pt x="0" y="127"/>
                      <a:pt x="0" y="12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99" name="Group 98">
              <a:extLst>
                <a:ext uri="{FF2B5EF4-FFF2-40B4-BE49-F238E27FC236}">
                  <a16:creationId xmlns:a16="http://schemas.microsoft.com/office/drawing/2014/main" id="{6C980C21-76A9-49B6-9134-FAB99AD6ACE2}"/>
                </a:ext>
              </a:extLst>
            </p:cNvPr>
            <p:cNvGrpSpPr>
              <a:grpSpLocks noChangeAspect="1"/>
            </p:cNvGrpSpPr>
            <p:nvPr/>
          </p:nvGrpSpPr>
          <p:grpSpPr>
            <a:xfrm>
              <a:off x="7405031" y="1872424"/>
              <a:ext cx="457200" cy="457200"/>
              <a:chOff x="7390889" y="2022303"/>
              <a:chExt cx="507144" cy="507144"/>
            </a:xfrm>
          </p:grpSpPr>
          <p:sp useBgFill="1">
            <p:nvSpPr>
              <p:cNvPr id="100" name="Oval 99">
                <a:extLst>
                  <a:ext uri="{FF2B5EF4-FFF2-40B4-BE49-F238E27FC236}">
                    <a16:creationId xmlns:a16="http://schemas.microsoft.com/office/drawing/2014/main" id="{5A73E101-812B-4BDD-AD62-325B68EBF011}"/>
                  </a:ext>
                </a:extLst>
              </p:cNvPr>
              <p:cNvSpPr/>
              <p:nvPr/>
            </p:nvSpPr>
            <p:spPr bwMode="auto">
              <a:xfrm rot="4020000">
                <a:off x="7390889" y="2022303"/>
                <a:ext cx="507144" cy="50714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ea typeface="Segoe UI" pitchFamily="34" charset="0"/>
                  <a:cs typeface="Segoe UI" pitchFamily="34" charset="0"/>
                </a:endParaRPr>
              </a:p>
            </p:txBody>
          </p:sp>
          <p:sp>
            <p:nvSpPr>
              <p:cNvPr id="101" name="girl_2" title="Icon of a woman">
                <a:extLst>
                  <a:ext uri="{FF2B5EF4-FFF2-40B4-BE49-F238E27FC236}">
                    <a16:creationId xmlns:a16="http://schemas.microsoft.com/office/drawing/2014/main" id="{49298DCD-823F-467B-803A-A3F6E5A04CA9}"/>
                  </a:ext>
                </a:extLst>
              </p:cNvPr>
              <p:cNvSpPr>
                <a:spLocks noChangeAspect="1" noEditPoints="1"/>
              </p:cNvSpPr>
              <p:nvPr/>
            </p:nvSpPr>
            <p:spPr bwMode="auto">
              <a:xfrm>
                <a:off x="7466785" y="2068928"/>
                <a:ext cx="355352" cy="365760"/>
              </a:xfrm>
              <a:custGeom>
                <a:avLst/>
                <a:gdLst>
                  <a:gd name="T0" fmla="*/ 62 w 331"/>
                  <a:gd name="T1" fmla="*/ 104 h 339"/>
                  <a:gd name="T2" fmla="*/ 166 w 331"/>
                  <a:gd name="T3" fmla="*/ 0 h 339"/>
                  <a:gd name="T4" fmla="*/ 270 w 331"/>
                  <a:gd name="T5" fmla="*/ 104 h 339"/>
                  <a:gd name="T6" fmla="*/ 166 w 331"/>
                  <a:gd name="T7" fmla="*/ 208 h 339"/>
                  <a:gd name="T8" fmla="*/ 62 w 331"/>
                  <a:gd name="T9" fmla="*/ 104 h 339"/>
                  <a:gd name="T10" fmla="*/ 296 w 331"/>
                  <a:gd name="T11" fmla="*/ 339 h 339"/>
                  <a:gd name="T12" fmla="*/ 166 w 331"/>
                  <a:gd name="T13" fmla="*/ 208 h 339"/>
                  <a:gd name="T14" fmla="*/ 35 w 331"/>
                  <a:gd name="T15" fmla="*/ 339 h 339"/>
                  <a:gd name="T16" fmla="*/ 109 w 331"/>
                  <a:gd name="T17" fmla="*/ 221 h 339"/>
                  <a:gd name="T18" fmla="*/ 166 w 331"/>
                  <a:gd name="T19" fmla="*/ 274 h 339"/>
                  <a:gd name="T20" fmla="*/ 222 w 331"/>
                  <a:gd name="T21" fmla="*/ 221 h 339"/>
                  <a:gd name="T22" fmla="*/ 0 w 331"/>
                  <a:gd name="T23" fmla="*/ 190 h 339"/>
                  <a:gd name="T24" fmla="*/ 31 w 331"/>
                  <a:gd name="T25" fmla="*/ 217 h 339"/>
                  <a:gd name="T26" fmla="*/ 62 w 331"/>
                  <a:gd name="T27" fmla="*/ 190 h 339"/>
                  <a:gd name="T28" fmla="*/ 62 w 331"/>
                  <a:gd name="T29" fmla="*/ 101 h 339"/>
                  <a:gd name="T30" fmla="*/ 62 w 331"/>
                  <a:gd name="T31" fmla="*/ 192 h 339"/>
                  <a:gd name="T32" fmla="*/ 270 w 331"/>
                  <a:gd name="T33" fmla="*/ 190 h 339"/>
                  <a:gd name="T34" fmla="*/ 300 w 331"/>
                  <a:gd name="T35" fmla="*/ 217 h 339"/>
                  <a:gd name="T36" fmla="*/ 331 w 331"/>
                  <a:gd name="T37" fmla="*/ 190 h 339"/>
                  <a:gd name="T38" fmla="*/ 270 w 331"/>
                  <a:gd name="T39" fmla="*/ 101 h 339"/>
                  <a:gd name="T40" fmla="*/ 270 w 331"/>
                  <a:gd name="T41" fmla="*/ 19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1" h="339">
                    <a:moveTo>
                      <a:pt x="62" y="104"/>
                    </a:moveTo>
                    <a:cubicBezTo>
                      <a:pt x="62" y="47"/>
                      <a:pt x="108" y="0"/>
                      <a:pt x="166" y="0"/>
                    </a:cubicBezTo>
                    <a:cubicBezTo>
                      <a:pt x="223" y="0"/>
                      <a:pt x="270" y="47"/>
                      <a:pt x="270" y="104"/>
                    </a:cubicBezTo>
                    <a:cubicBezTo>
                      <a:pt x="270" y="162"/>
                      <a:pt x="223" y="208"/>
                      <a:pt x="166" y="208"/>
                    </a:cubicBezTo>
                    <a:cubicBezTo>
                      <a:pt x="108" y="208"/>
                      <a:pt x="62" y="162"/>
                      <a:pt x="62" y="104"/>
                    </a:cubicBezTo>
                    <a:close/>
                    <a:moveTo>
                      <a:pt x="296" y="339"/>
                    </a:moveTo>
                    <a:cubicBezTo>
                      <a:pt x="296" y="267"/>
                      <a:pt x="238" y="208"/>
                      <a:pt x="166" y="208"/>
                    </a:cubicBezTo>
                    <a:cubicBezTo>
                      <a:pt x="94" y="208"/>
                      <a:pt x="35" y="267"/>
                      <a:pt x="35" y="339"/>
                    </a:cubicBezTo>
                    <a:moveTo>
                      <a:pt x="109" y="221"/>
                    </a:moveTo>
                    <a:cubicBezTo>
                      <a:pt x="166" y="274"/>
                      <a:pt x="166" y="274"/>
                      <a:pt x="166" y="274"/>
                    </a:cubicBezTo>
                    <a:cubicBezTo>
                      <a:pt x="222" y="221"/>
                      <a:pt x="222" y="221"/>
                      <a:pt x="222" y="221"/>
                    </a:cubicBezTo>
                    <a:moveTo>
                      <a:pt x="0" y="190"/>
                    </a:moveTo>
                    <a:cubicBezTo>
                      <a:pt x="0" y="205"/>
                      <a:pt x="14" y="217"/>
                      <a:pt x="31" y="217"/>
                    </a:cubicBezTo>
                    <a:cubicBezTo>
                      <a:pt x="48" y="217"/>
                      <a:pt x="62" y="205"/>
                      <a:pt x="62" y="190"/>
                    </a:cubicBezTo>
                    <a:moveTo>
                      <a:pt x="62" y="101"/>
                    </a:moveTo>
                    <a:cubicBezTo>
                      <a:pt x="62" y="192"/>
                      <a:pt x="62" y="192"/>
                      <a:pt x="62" y="192"/>
                    </a:cubicBezTo>
                    <a:moveTo>
                      <a:pt x="270" y="190"/>
                    </a:moveTo>
                    <a:cubicBezTo>
                      <a:pt x="270" y="205"/>
                      <a:pt x="283" y="217"/>
                      <a:pt x="300" y="217"/>
                    </a:cubicBezTo>
                    <a:cubicBezTo>
                      <a:pt x="317" y="217"/>
                      <a:pt x="331" y="205"/>
                      <a:pt x="331" y="190"/>
                    </a:cubicBezTo>
                    <a:moveTo>
                      <a:pt x="270" y="101"/>
                    </a:moveTo>
                    <a:cubicBezTo>
                      <a:pt x="270" y="192"/>
                      <a:pt x="270" y="192"/>
                      <a:pt x="270" y="19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02" name="Group 101">
              <a:extLst>
                <a:ext uri="{FF2B5EF4-FFF2-40B4-BE49-F238E27FC236}">
                  <a16:creationId xmlns:a16="http://schemas.microsoft.com/office/drawing/2014/main" id="{9EADB15A-8F0B-4E98-8442-920C60D552C4}"/>
                </a:ext>
              </a:extLst>
            </p:cNvPr>
            <p:cNvGrpSpPr>
              <a:grpSpLocks noChangeAspect="1"/>
            </p:cNvGrpSpPr>
            <p:nvPr/>
          </p:nvGrpSpPr>
          <p:grpSpPr>
            <a:xfrm>
              <a:off x="3489988" y="2419774"/>
              <a:ext cx="457200" cy="457200"/>
              <a:chOff x="3581379" y="3092968"/>
              <a:chExt cx="604488" cy="604488"/>
            </a:xfrm>
          </p:grpSpPr>
          <p:sp useBgFill="1">
            <p:nvSpPr>
              <p:cNvPr id="103" name="Oval 102">
                <a:extLst>
                  <a:ext uri="{FF2B5EF4-FFF2-40B4-BE49-F238E27FC236}">
                    <a16:creationId xmlns:a16="http://schemas.microsoft.com/office/drawing/2014/main" id="{2A037231-8349-4602-A7BB-3A82AE063C1A}"/>
                  </a:ext>
                </a:extLst>
              </p:cNvPr>
              <p:cNvSpPr/>
              <p:nvPr/>
            </p:nvSpPr>
            <p:spPr bwMode="auto">
              <a:xfrm>
                <a:off x="3581379" y="3092968"/>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104" name="mail" title="Icon of an envelope">
                <a:extLst>
                  <a:ext uri="{FF2B5EF4-FFF2-40B4-BE49-F238E27FC236}">
                    <a16:creationId xmlns:a16="http://schemas.microsoft.com/office/drawing/2014/main" id="{E91F9749-5A30-4E5D-BCFC-0F0F7CE10898}"/>
                  </a:ext>
                </a:extLst>
              </p:cNvPr>
              <p:cNvSpPr>
                <a:spLocks noChangeAspect="1" noEditPoints="1"/>
              </p:cNvSpPr>
              <p:nvPr/>
            </p:nvSpPr>
            <p:spPr bwMode="auto">
              <a:xfrm>
                <a:off x="3682816" y="3265983"/>
                <a:ext cx="411480" cy="246888"/>
              </a:xfrm>
              <a:custGeom>
                <a:avLst/>
                <a:gdLst>
                  <a:gd name="T0" fmla="*/ 245 w 245"/>
                  <a:gd name="T1" fmla="*/ 75 h 147"/>
                  <a:gd name="T2" fmla="*/ 245 w 245"/>
                  <a:gd name="T3" fmla="*/ 147 h 147"/>
                  <a:gd name="T4" fmla="*/ 0 w 245"/>
                  <a:gd name="T5" fmla="*/ 147 h 147"/>
                  <a:gd name="T6" fmla="*/ 0 w 245"/>
                  <a:gd name="T7" fmla="*/ 0 h 147"/>
                  <a:gd name="T8" fmla="*/ 245 w 245"/>
                  <a:gd name="T9" fmla="*/ 0 h 147"/>
                  <a:gd name="T10" fmla="*/ 245 w 245"/>
                  <a:gd name="T11" fmla="*/ 75 h 147"/>
                  <a:gd name="T12" fmla="*/ 0 w 245"/>
                  <a:gd name="T13" fmla="*/ 0 h 147"/>
                  <a:gd name="T14" fmla="*/ 123 w 245"/>
                  <a:gd name="T15" fmla="*/ 73 h 147"/>
                  <a:gd name="T16" fmla="*/ 245 w 245"/>
                  <a:gd name="T1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5" h="147">
                    <a:moveTo>
                      <a:pt x="245" y="75"/>
                    </a:moveTo>
                    <a:lnTo>
                      <a:pt x="245" y="147"/>
                    </a:lnTo>
                    <a:lnTo>
                      <a:pt x="0" y="147"/>
                    </a:lnTo>
                    <a:lnTo>
                      <a:pt x="0" y="0"/>
                    </a:lnTo>
                    <a:lnTo>
                      <a:pt x="245" y="0"/>
                    </a:lnTo>
                    <a:lnTo>
                      <a:pt x="245" y="75"/>
                    </a:lnTo>
                    <a:moveTo>
                      <a:pt x="0" y="0"/>
                    </a:moveTo>
                    <a:lnTo>
                      <a:pt x="123" y="73"/>
                    </a:lnTo>
                    <a:lnTo>
                      <a:pt x="245" y="0"/>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105" name="Group 104">
              <a:extLst>
                <a:ext uri="{FF2B5EF4-FFF2-40B4-BE49-F238E27FC236}">
                  <a16:creationId xmlns:a16="http://schemas.microsoft.com/office/drawing/2014/main" id="{589BA6F4-9F47-466B-AA7D-2B45A514F697}"/>
                </a:ext>
              </a:extLst>
            </p:cNvPr>
            <p:cNvGrpSpPr>
              <a:grpSpLocks noChangeAspect="1"/>
            </p:cNvGrpSpPr>
            <p:nvPr/>
          </p:nvGrpSpPr>
          <p:grpSpPr>
            <a:xfrm>
              <a:off x="3015848" y="3072427"/>
              <a:ext cx="457200" cy="457200"/>
              <a:chOff x="2049022" y="3050887"/>
              <a:chExt cx="541624" cy="541624"/>
            </a:xfrm>
          </p:grpSpPr>
          <p:sp useBgFill="1">
            <p:nvSpPr>
              <p:cNvPr id="106" name="Oval 105">
                <a:extLst>
                  <a:ext uri="{FF2B5EF4-FFF2-40B4-BE49-F238E27FC236}">
                    <a16:creationId xmlns:a16="http://schemas.microsoft.com/office/drawing/2014/main" id="{22DA289A-BAD0-4EE8-88C6-6A96FDA2FC5B}"/>
                  </a:ext>
                </a:extLst>
              </p:cNvPr>
              <p:cNvSpPr/>
              <p:nvPr/>
            </p:nvSpPr>
            <p:spPr bwMode="auto">
              <a:xfrm>
                <a:off x="2049022" y="3050887"/>
                <a:ext cx="541624" cy="54162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107" name="speech_4" title="Icon of a chat bubble with a video camera inside">
                <a:extLst>
                  <a:ext uri="{FF2B5EF4-FFF2-40B4-BE49-F238E27FC236}">
                    <a16:creationId xmlns:a16="http://schemas.microsoft.com/office/drawing/2014/main" id="{0F6DA8C3-5511-4E62-91D1-B09972E4A174}"/>
                  </a:ext>
                </a:extLst>
              </p:cNvPr>
              <p:cNvSpPr>
                <a:spLocks noChangeAspect="1" noEditPoints="1"/>
              </p:cNvSpPr>
              <p:nvPr/>
            </p:nvSpPr>
            <p:spPr bwMode="auto">
              <a:xfrm>
                <a:off x="2142755" y="3188431"/>
                <a:ext cx="357666" cy="317742"/>
              </a:xfrm>
              <a:custGeom>
                <a:avLst/>
                <a:gdLst>
                  <a:gd name="T0" fmla="*/ 122 w 215"/>
                  <a:gd name="T1" fmla="*/ 145 h 191"/>
                  <a:gd name="T2" fmla="*/ 77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0 w 215"/>
                  <a:gd name="T17" fmla="*/ 145 h 191"/>
                  <a:gd name="T18" fmla="*/ 120 w 215"/>
                  <a:gd name="T19" fmla="*/ 145 h 191"/>
                  <a:gd name="T20" fmla="*/ 122 w 215"/>
                  <a:gd name="T21" fmla="*/ 145 h 191"/>
                  <a:gd name="T22" fmla="*/ 215 w 215"/>
                  <a:gd name="T23" fmla="*/ 145 h 191"/>
                  <a:gd name="T24" fmla="*/ 215 w 215"/>
                  <a:gd name="T25" fmla="*/ 120 h 191"/>
                  <a:gd name="T26" fmla="*/ 131 w 215"/>
                  <a:gd name="T27" fmla="*/ 60 h 191"/>
                  <a:gd name="T28" fmla="*/ 131 w 215"/>
                  <a:gd name="T29" fmla="*/ 40 h 191"/>
                  <a:gd name="T30" fmla="*/ 54 w 215"/>
                  <a:gd name="T31" fmla="*/ 40 h 191"/>
                  <a:gd name="T32" fmla="*/ 54 w 215"/>
                  <a:gd name="T33" fmla="*/ 102 h 191"/>
                  <a:gd name="T34" fmla="*/ 131 w 215"/>
                  <a:gd name="T35" fmla="*/ 102 h 191"/>
                  <a:gd name="T36" fmla="*/ 131 w 215"/>
                  <a:gd name="T37" fmla="*/ 60 h 191"/>
                  <a:gd name="T38" fmla="*/ 131 w 215"/>
                  <a:gd name="T39" fmla="*/ 84 h 191"/>
                  <a:gd name="T40" fmla="*/ 161 w 215"/>
                  <a:gd name="T41" fmla="*/ 100 h 191"/>
                  <a:gd name="T42" fmla="*/ 161 w 215"/>
                  <a:gd name="T43" fmla="*/ 45 h 191"/>
                  <a:gd name="T44" fmla="*/ 131 w 215"/>
                  <a:gd name="T45" fmla="*/ 6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5" h="191">
                    <a:moveTo>
                      <a:pt x="122" y="145"/>
                    </a:moveTo>
                    <a:lnTo>
                      <a:pt x="77" y="145"/>
                    </a:lnTo>
                    <a:lnTo>
                      <a:pt x="31" y="191"/>
                    </a:lnTo>
                    <a:lnTo>
                      <a:pt x="31" y="145"/>
                    </a:lnTo>
                    <a:lnTo>
                      <a:pt x="0" y="145"/>
                    </a:lnTo>
                    <a:lnTo>
                      <a:pt x="0" y="0"/>
                    </a:lnTo>
                    <a:lnTo>
                      <a:pt x="215" y="0"/>
                    </a:lnTo>
                    <a:lnTo>
                      <a:pt x="215" y="120"/>
                    </a:lnTo>
                    <a:moveTo>
                      <a:pt x="120" y="145"/>
                    </a:moveTo>
                    <a:lnTo>
                      <a:pt x="120" y="145"/>
                    </a:lnTo>
                    <a:moveTo>
                      <a:pt x="122" y="145"/>
                    </a:moveTo>
                    <a:lnTo>
                      <a:pt x="215" y="145"/>
                    </a:lnTo>
                    <a:lnTo>
                      <a:pt x="215" y="120"/>
                    </a:lnTo>
                    <a:moveTo>
                      <a:pt x="131" y="60"/>
                    </a:moveTo>
                    <a:lnTo>
                      <a:pt x="131" y="40"/>
                    </a:lnTo>
                    <a:lnTo>
                      <a:pt x="54" y="40"/>
                    </a:lnTo>
                    <a:lnTo>
                      <a:pt x="54" y="102"/>
                    </a:lnTo>
                    <a:lnTo>
                      <a:pt x="131" y="102"/>
                    </a:lnTo>
                    <a:lnTo>
                      <a:pt x="131" y="60"/>
                    </a:lnTo>
                    <a:moveTo>
                      <a:pt x="131" y="84"/>
                    </a:moveTo>
                    <a:lnTo>
                      <a:pt x="161" y="100"/>
                    </a:lnTo>
                    <a:lnTo>
                      <a:pt x="161" y="45"/>
                    </a:lnTo>
                    <a:lnTo>
                      <a:pt x="131" y="60"/>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108" name="Group 107">
              <a:extLst>
                <a:ext uri="{FF2B5EF4-FFF2-40B4-BE49-F238E27FC236}">
                  <a16:creationId xmlns:a16="http://schemas.microsoft.com/office/drawing/2014/main" id="{F8A7F01F-834C-482C-AF7C-9FC4F9C1B8FA}"/>
                </a:ext>
              </a:extLst>
            </p:cNvPr>
            <p:cNvGrpSpPr>
              <a:grpSpLocks noChangeAspect="1"/>
            </p:cNvGrpSpPr>
            <p:nvPr/>
          </p:nvGrpSpPr>
          <p:grpSpPr>
            <a:xfrm>
              <a:off x="4419179" y="1358375"/>
              <a:ext cx="457200" cy="457200"/>
              <a:chOff x="4654814" y="1371795"/>
              <a:chExt cx="604488" cy="604488"/>
            </a:xfrm>
          </p:grpSpPr>
          <p:sp useBgFill="1">
            <p:nvSpPr>
              <p:cNvPr id="109" name="Oval 108">
                <a:extLst>
                  <a:ext uri="{FF2B5EF4-FFF2-40B4-BE49-F238E27FC236}">
                    <a16:creationId xmlns:a16="http://schemas.microsoft.com/office/drawing/2014/main" id="{454A6710-4B52-49FE-AEEE-D8F6BCAF1755}"/>
                  </a:ext>
                </a:extLst>
              </p:cNvPr>
              <p:cNvSpPr/>
              <p:nvPr/>
            </p:nvSpPr>
            <p:spPr bwMode="auto">
              <a:xfrm rot="1225678">
                <a:off x="4654814" y="1371795"/>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110" name="ActivityFeed_F056" title="Icon of two chat bubbles stacked vertically">
                <a:extLst>
                  <a:ext uri="{FF2B5EF4-FFF2-40B4-BE49-F238E27FC236}">
                    <a16:creationId xmlns:a16="http://schemas.microsoft.com/office/drawing/2014/main" id="{B3E0A7C0-5064-40DA-8E30-F7CB108A8579}"/>
                  </a:ext>
                </a:extLst>
              </p:cNvPr>
              <p:cNvSpPr>
                <a:spLocks noChangeAspect="1" noEditPoints="1"/>
              </p:cNvSpPr>
              <p:nvPr/>
            </p:nvSpPr>
            <p:spPr bwMode="auto">
              <a:xfrm>
                <a:off x="4743157" y="1508151"/>
                <a:ext cx="412556" cy="365760"/>
              </a:xfrm>
              <a:custGeom>
                <a:avLst/>
                <a:gdLst>
                  <a:gd name="T0" fmla="*/ 3734 w 4408"/>
                  <a:gd name="T1" fmla="*/ 3380 h 3908"/>
                  <a:gd name="T2" fmla="*/ 879 w 4408"/>
                  <a:gd name="T3" fmla="*/ 3380 h 3908"/>
                  <a:gd name="T4" fmla="*/ 879 w 4408"/>
                  <a:gd name="T5" fmla="*/ 2056 h 3908"/>
                  <a:gd name="T6" fmla="*/ 4408 w 4408"/>
                  <a:gd name="T7" fmla="*/ 2056 h 3908"/>
                  <a:gd name="T8" fmla="*/ 4408 w 4408"/>
                  <a:gd name="T9" fmla="*/ 3380 h 3908"/>
                  <a:gd name="T10" fmla="*/ 4261 w 4408"/>
                  <a:gd name="T11" fmla="*/ 3380 h 3908"/>
                  <a:gd name="T12" fmla="*/ 4261 w 4408"/>
                  <a:gd name="T13" fmla="*/ 3908 h 3908"/>
                  <a:gd name="T14" fmla="*/ 3734 w 4408"/>
                  <a:gd name="T15" fmla="*/ 3380 h 3908"/>
                  <a:gd name="T16" fmla="*/ 147 w 4408"/>
                  <a:gd name="T17" fmla="*/ 1849 h 3908"/>
                  <a:gd name="T18" fmla="*/ 673 w 4408"/>
                  <a:gd name="T19" fmla="*/ 1323 h 3908"/>
                  <a:gd name="T20" fmla="*/ 3523 w 4408"/>
                  <a:gd name="T21" fmla="*/ 1323 h 3908"/>
                  <a:gd name="T22" fmla="*/ 3523 w 4408"/>
                  <a:gd name="T23" fmla="*/ 0 h 3908"/>
                  <a:gd name="T24" fmla="*/ 0 w 4408"/>
                  <a:gd name="T25" fmla="*/ 0 h 3908"/>
                  <a:gd name="T26" fmla="*/ 0 w 4408"/>
                  <a:gd name="T27" fmla="*/ 1323 h 3908"/>
                  <a:gd name="T28" fmla="*/ 147 w 4408"/>
                  <a:gd name="T29" fmla="*/ 1323 h 3908"/>
                  <a:gd name="T30" fmla="*/ 147 w 4408"/>
                  <a:gd name="T31" fmla="*/ 1849 h 3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08" h="3908">
                    <a:moveTo>
                      <a:pt x="3734" y="3380"/>
                    </a:moveTo>
                    <a:lnTo>
                      <a:pt x="879" y="3380"/>
                    </a:lnTo>
                    <a:lnTo>
                      <a:pt x="879" y="2056"/>
                    </a:lnTo>
                    <a:lnTo>
                      <a:pt x="4408" y="2056"/>
                    </a:lnTo>
                    <a:lnTo>
                      <a:pt x="4408" y="3380"/>
                    </a:lnTo>
                    <a:lnTo>
                      <a:pt x="4261" y="3380"/>
                    </a:lnTo>
                    <a:lnTo>
                      <a:pt x="4261" y="3908"/>
                    </a:lnTo>
                    <a:lnTo>
                      <a:pt x="3734" y="3380"/>
                    </a:lnTo>
                    <a:close/>
                    <a:moveTo>
                      <a:pt x="147" y="1849"/>
                    </a:moveTo>
                    <a:lnTo>
                      <a:pt x="673" y="1323"/>
                    </a:lnTo>
                    <a:lnTo>
                      <a:pt x="3523" y="1323"/>
                    </a:lnTo>
                    <a:lnTo>
                      <a:pt x="3523" y="0"/>
                    </a:lnTo>
                    <a:lnTo>
                      <a:pt x="0" y="0"/>
                    </a:lnTo>
                    <a:lnTo>
                      <a:pt x="0" y="1323"/>
                    </a:lnTo>
                    <a:lnTo>
                      <a:pt x="147" y="1323"/>
                    </a:lnTo>
                    <a:lnTo>
                      <a:pt x="147" y="1849"/>
                    </a:lnTo>
                    <a:close/>
                  </a:path>
                </a:pathLst>
              </a:custGeom>
              <a:noFill/>
              <a:ln w="15875" cap="sq">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1" name="TextBox 110">
              <a:extLst>
                <a:ext uri="{FF2B5EF4-FFF2-40B4-BE49-F238E27FC236}">
                  <a16:creationId xmlns:a16="http://schemas.microsoft.com/office/drawing/2014/main" id="{F1DB12A0-EF51-489A-B693-A34CF01136FC}"/>
                </a:ext>
              </a:extLst>
            </p:cNvPr>
            <p:cNvSpPr txBox="1"/>
            <p:nvPr/>
          </p:nvSpPr>
          <p:spPr>
            <a:xfrm>
              <a:off x="9068481" y="5900371"/>
              <a:ext cx="1387275" cy="325858"/>
            </a:xfrm>
            <a:prstGeom prst="rect">
              <a:avLst/>
            </a:prstGeom>
            <a:noFill/>
          </p:spPr>
          <p:txBody>
            <a:bodyPr wrap="square" lIns="0" tIns="0" rIns="0" bIns="0" rtlCol="0" anchor="ctr">
              <a:spAutoFit/>
            </a:bodyPr>
            <a:lstStyle>
              <a:defPPr>
                <a:defRPr lang="en-US"/>
              </a:defPPr>
              <a:lvl1pPr algn="ctr" defTabSz="914102" fontAlgn="base">
                <a:lnSpc>
                  <a:spcPct val="90000"/>
                </a:lnSpc>
                <a:spcBef>
                  <a:spcPct val="0"/>
                </a:spcBef>
                <a:spcAft>
                  <a:spcPct val="0"/>
                </a:spcAft>
                <a:defRPr sz="2353" spc="29">
                  <a:gradFill>
                    <a:gsLst>
                      <a:gs pos="0">
                        <a:srgbClr val="353535"/>
                      </a:gs>
                      <a:gs pos="100000">
                        <a:srgbClr val="353535"/>
                      </a:gs>
                    </a:gsLst>
                    <a:lin ang="5400000" scaled="0"/>
                  </a:gradFill>
                  <a:latin typeface="Segoe UI Semilight"/>
                  <a:cs typeface="Segoe UI" pitchFamily="34" charset="0"/>
                </a:defRPr>
              </a:lvl1pPr>
            </a:lstStyle>
            <a:p>
              <a:pPr algn="l"/>
              <a:r>
                <a:rPr lang="en-US"/>
                <a:t>Devices</a:t>
              </a:r>
            </a:p>
          </p:txBody>
        </p:sp>
        <p:sp>
          <p:nvSpPr>
            <p:cNvPr id="112" name="TextBox 111">
              <a:extLst>
                <a:ext uri="{FF2B5EF4-FFF2-40B4-BE49-F238E27FC236}">
                  <a16:creationId xmlns:a16="http://schemas.microsoft.com/office/drawing/2014/main" id="{DE260379-5CE8-4E83-847B-259D390CAFA2}"/>
                </a:ext>
              </a:extLst>
            </p:cNvPr>
            <p:cNvSpPr txBox="1"/>
            <p:nvPr/>
          </p:nvSpPr>
          <p:spPr>
            <a:xfrm>
              <a:off x="370937" y="1291275"/>
              <a:ext cx="1663737" cy="276999"/>
            </a:xfrm>
            <a:prstGeom prst="rect">
              <a:avLst/>
            </a:prstGeom>
            <a:noFill/>
          </p:spPr>
          <p:txBody>
            <a:bodyPr wrap="square" lIns="0" tIns="0" rIns="0" bIns="0" rtlCol="0" anchor="ctr">
              <a:spAutoFit/>
            </a:bodyPr>
            <a:lstStyle>
              <a:defPPr>
                <a:defRPr lang="en-US"/>
              </a:defPPr>
              <a:lvl1pPr algn="ctr" defTabSz="914102" fontAlgn="base">
                <a:lnSpc>
                  <a:spcPct val="90000"/>
                </a:lnSpc>
                <a:spcBef>
                  <a:spcPct val="0"/>
                </a:spcBef>
                <a:spcAft>
                  <a:spcPct val="0"/>
                </a:spcAft>
                <a:defRPr sz="2353" spc="29">
                  <a:gradFill>
                    <a:gsLst>
                      <a:gs pos="0">
                        <a:srgbClr val="353535"/>
                      </a:gs>
                      <a:gs pos="100000">
                        <a:srgbClr val="353535"/>
                      </a:gs>
                    </a:gsLst>
                    <a:lin ang="5400000" scaled="0"/>
                  </a:gradFill>
                  <a:latin typeface="Segoe UI Semilight"/>
                  <a:cs typeface="Segoe UI" pitchFamily="34" charset="0"/>
                </a:defRPr>
              </a:lvl1pPr>
            </a:lstStyle>
            <a:p>
              <a:pPr algn="r"/>
              <a:r>
                <a:rPr lang="en-US" sz="2000" dirty="0">
                  <a:latin typeface="Segoe UI (Body)"/>
                  <a:cs typeface="Segoe UI Semilight" panose="020B0402040204020203" pitchFamily="34" charset="0"/>
                </a:rPr>
                <a:t>Cloud Apps</a:t>
              </a:r>
            </a:p>
          </p:txBody>
        </p:sp>
        <p:sp>
          <p:nvSpPr>
            <p:cNvPr id="113" name="TextBox 112">
              <a:extLst>
                <a:ext uri="{FF2B5EF4-FFF2-40B4-BE49-F238E27FC236}">
                  <a16:creationId xmlns:a16="http://schemas.microsoft.com/office/drawing/2014/main" id="{2D85A0DF-51DD-46B0-9DAD-D62371AF48D9}"/>
                </a:ext>
              </a:extLst>
            </p:cNvPr>
            <p:cNvSpPr txBox="1"/>
            <p:nvPr/>
          </p:nvSpPr>
          <p:spPr>
            <a:xfrm>
              <a:off x="9835408" y="1411691"/>
              <a:ext cx="1360522" cy="553998"/>
            </a:xfrm>
            <a:prstGeom prst="rect">
              <a:avLst/>
            </a:prstGeom>
            <a:noFill/>
          </p:spPr>
          <p:txBody>
            <a:bodyPr wrap="square" lIns="0" tIns="0" rIns="0" bIns="0" rtlCol="0" anchor="ctr">
              <a:spAutoFit/>
            </a:bodyPr>
            <a:lstStyle>
              <a:defPPr>
                <a:defRPr lang="en-US"/>
              </a:defPPr>
              <a:lvl1pPr algn="ctr" defTabSz="914102" fontAlgn="base">
                <a:lnSpc>
                  <a:spcPct val="90000"/>
                </a:lnSpc>
                <a:spcBef>
                  <a:spcPct val="0"/>
                </a:spcBef>
                <a:spcAft>
                  <a:spcPct val="0"/>
                </a:spcAft>
                <a:defRPr sz="2353" spc="29">
                  <a:gradFill>
                    <a:gsLst>
                      <a:gs pos="0">
                        <a:srgbClr val="353535"/>
                      </a:gs>
                      <a:gs pos="100000">
                        <a:srgbClr val="353535"/>
                      </a:gs>
                    </a:gsLst>
                    <a:lin ang="5400000" scaled="0"/>
                  </a:gradFill>
                  <a:latin typeface="Segoe UI Semilight"/>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2000" dirty="0">
                  <a:latin typeface="Segoe UI (Body)"/>
                  <a:cs typeface="Segoe UI Semilight" panose="020B0402040204020203" pitchFamily="34" charset="0"/>
                </a:rPr>
                <a:t>Partners &amp;</a:t>
              </a:r>
              <a:br>
                <a:rPr lang="en-US" sz="2000" dirty="0">
                  <a:latin typeface="Segoe UI (Body)"/>
                  <a:cs typeface="Segoe UI Semilight" panose="020B0402040204020203" pitchFamily="34" charset="0"/>
                </a:rPr>
              </a:br>
              <a:r>
                <a:rPr lang="en-US" sz="2000" dirty="0">
                  <a:latin typeface="Segoe UI (Body)"/>
                  <a:cs typeface="Segoe UI Semilight" panose="020B0402040204020203" pitchFamily="34" charset="0"/>
                </a:rPr>
                <a:t>Customers</a:t>
              </a:r>
            </a:p>
          </p:txBody>
        </p:sp>
        <p:grpSp>
          <p:nvGrpSpPr>
            <p:cNvPr id="114" name="Group 113">
              <a:extLst>
                <a:ext uri="{FF2B5EF4-FFF2-40B4-BE49-F238E27FC236}">
                  <a16:creationId xmlns:a16="http://schemas.microsoft.com/office/drawing/2014/main" id="{560C2318-EC93-416A-AF44-4AF1F1A6E007}"/>
                </a:ext>
              </a:extLst>
            </p:cNvPr>
            <p:cNvGrpSpPr/>
            <p:nvPr/>
          </p:nvGrpSpPr>
          <p:grpSpPr>
            <a:xfrm>
              <a:off x="9566946" y="3040208"/>
              <a:ext cx="687118" cy="687116"/>
              <a:chOff x="9474333" y="2932047"/>
              <a:chExt cx="519317" cy="519316"/>
            </a:xfrm>
          </p:grpSpPr>
          <p:sp useBgFill="1">
            <p:nvSpPr>
              <p:cNvPr id="115" name="Oval 114">
                <a:extLst>
                  <a:ext uri="{FF2B5EF4-FFF2-40B4-BE49-F238E27FC236}">
                    <a16:creationId xmlns:a16="http://schemas.microsoft.com/office/drawing/2014/main" id="{7F4E45F0-96DD-47E8-88FD-A94EA60DEBA1}"/>
                  </a:ext>
                </a:extLst>
              </p:cNvPr>
              <p:cNvSpPr/>
              <p:nvPr/>
            </p:nvSpPr>
            <p:spPr bwMode="auto">
              <a:xfrm rot="273531">
                <a:off x="9474333" y="2932047"/>
                <a:ext cx="519317" cy="519316"/>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16" name="people_4" title="Icon of a person">
                <a:extLst>
                  <a:ext uri="{FF2B5EF4-FFF2-40B4-BE49-F238E27FC236}">
                    <a16:creationId xmlns:a16="http://schemas.microsoft.com/office/drawing/2014/main" id="{38DE264C-6F38-4F15-880B-1B18134704EE}"/>
                  </a:ext>
                </a:extLst>
              </p:cNvPr>
              <p:cNvSpPr>
                <a:spLocks noChangeAspect="1" noEditPoints="1"/>
              </p:cNvSpPr>
              <p:nvPr/>
            </p:nvSpPr>
            <p:spPr bwMode="auto">
              <a:xfrm>
                <a:off x="9570411" y="2984890"/>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5875"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17" name="Group 116">
              <a:extLst>
                <a:ext uri="{FF2B5EF4-FFF2-40B4-BE49-F238E27FC236}">
                  <a16:creationId xmlns:a16="http://schemas.microsoft.com/office/drawing/2014/main" id="{77E5AED9-5F49-444A-8C46-D090591D343E}"/>
                </a:ext>
              </a:extLst>
            </p:cNvPr>
            <p:cNvGrpSpPr>
              <a:grpSpLocks noChangeAspect="1"/>
            </p:cNvGrpSpPr>
            <p:nvPr/>
          </p:nvGrpSpPr>
          <p:grpSpPr>
            <a:xfrm>
              <a:off x="6603137" y="1562428"/>
              <a:ext cx="457200" cy="457200"/>
              <a:chOff x="6280345" y="1579525"/>
              <a:chExt cx="565440" cy="565440"/>
            </a:xfrm>
          </p:grpSpPr>
          <p:sp useBgFill="1">
            <p:nvSpPr>
              <p:cNvPr id="118" name="Oval 117">
                <a:extLst>
                  <a:ext uri="{FF2B5EF4-FFF2-40B4-BE49-F238E27FC236}">
                    <a16:creationId xmlns:a16="http://schemas.microsoft.com/office/drawing/2014/main" id="{9A5401E5-6ABC-4B2D-A739-0FADA51AA03A}"/>
                  </a:ext>
                </a:extLst>
              </p:cNvPr>
              <p:cNvSpPr/>
              <p:nvPr/>
            </p:nvSpPr>
            <p:spPr bwMode="auto">
              <a:xfrm rot="3735757">
                <a:off x="6280345" y="1579525"/>
                <a:ext cx="565440" cy="56544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a:gradFill>
                    <a:gsLst>
                      <a:gs pos="0">
                        <a:srgbClr val="FFFFFF"/>
                      </a:gs>
                      <a:gs pos="100000">
                        <a:srgbClr val="FFFFFF"/>
                      </a:gs>
                    </a:gsLst>
                    <a:lin ang="5400000" scaled="0"/>
                  </a:gradFill>
                  <a:ea typeface="Segoe UI" pitchFamily="34" charset="0"/>
                  <a:cs typeface="Segoe UI" pitchFamily="34" charset="0"/>
                </a:endParaRPr>
              </a:p>
            </p:txBody>
          </p:sp>
          <p:sp>
            <p:nvSpPr>
              <p:cNvPr id="119" name="people_12" title="Icon of three people">
                <a:extLst>
                  <a:ext uri="{FF2B5EF4-FFF2-40B4-BE49-F238E27FC236}">
                    <a16:creationId xmlns:a16="http://schemas.microsoft.com/office/drawing/2014/main" id="{8E3D1C01-67CF-4A27-8CB2-D988DE9DCF04}"/>
                  </a:ext>
                </a:extLst>
              </p:cNvPr>
              <p:cNvSpPr>
                <a:spLocks noChangeAspect="1" noEditPoints="1"/>
              </p:cNvSpPr>
              <p:nvPr/>
            </p:nvSpPr>
            <p:spPr bwMode="auto">
              <a:xfrm>
                <a:off x="6348713" y="1679365"/>
                <a:ext cx="428704" cy="365760"/>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0" name="Group 119">
              <a:extLst>
                <a:ext uri="{FF2B5EF4-FFF2-40B4-BE49-F238E27FC236}">
                  <a16:creationId xmlns:a16="http://schemas.microsoft.com/office/drawing/2014/main" id="{3CD93897-54EA-469B-BB33-DCC4A86D5054}"/>
                </a:ext>
              </a:extLst>
            </p:cNvPr>
            <p:cNvGrpSpPr>
              <a:grpSpLocks noChangeAspect="1"/>
            </p:cNvGrpSpPr>
            <p:nvPr/>
          </p:nvGrpSpPr>
          <p:grpSpPr>
            <a:xfrm>
              <a:off x="8870374" y="3609368"/>
              <a:ext cx="457200" cy="457200"/>
              <a:chOff x="3811718" y="5897776"/>
              <a:chExt cx="548640" cy="548640"/>
            </a:xfrm>
          </p:grpSpPr>
          <p:sp useBgFill="1">
            <p:nvSpPr>
              <p:cNvPr id="121" name="Oval 120">
                <a:extLst>
                  <a:ext uri="{FF2B5EF4-FFF2-40B4-BE49-F238E27FC236}">
                    <a16:creationId xmlns:a16="http://schemas.microsoft.com/office/drawing/2014/main" id="{0E1531F6-0130-4BB1-8D0D-B229FA3AFE4D}"/>
                  </a:ext>
                </a:extLst>
              </p:cNvPr>
              <p:cNvSpPr/>
              <p:nvPr/>
            </p:nvSpPr>
            <p:spPr bwMode="auto">
              <a:xfrm>
                <a:off x="3811718" y="5897776"/>
                <a:ext cx="548640" cy="54864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2" name="people_4" title="Icon of a person">
                <a:extLst>
                  <a:ext uri="{FF2B5EF4-FFF2-40B4-BE49-F238E27FC236}">
                    <a16:creationId xmlns:a16="http://schemas.microsoft.com/office/drawing/2014/main" id="{F8AED0BC-316B-4F1B-B080-82D90961BAEA}"/>
                  </a:ext>
                </a:extLst>
              </p:cNvPr>
              <p:cNvSpPr>
                <a:spLocks noChangeAspect="1" noEditPoints="1"/>
              </p:cNvSpPr>
              <p:nvPr/>
            </p:nvSpPr>
            <p:spPr bwMode="auto">
              <a:xfrm>
                <a:off x="3942905" y="6012076"/>
                <a:ext cx="286267" cy="32004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30"/>
              </a:p>
            </p:txBody>
          </p:sp>
        </p:grpSp>
        <p:grpSp>
          <p:nvGrpSpPr>
            <p:cNvPr id="123" name="Group 122">
              <a:extLst>
                <a:ext uri="{FF2B5EF4-FFF2-40B4-BE49-F238E27FC236}">
                  <a16:creationId xmlns:a16="http://schemas.microsoft.com/office/drawing/2014/main" id="{CBED3389-2FD3-4CE0-B4E9-BE4AE0FB14C6}"/>
                </a:ext>
              </a:extLst>
            </p:cNvPr>
            <p:cNvGrpSpPr>
              <a:grpSpLocks noChangeAspect="1"/>
            </p:cNvGrpSpPr>
            <p:nvPr/>
          </p:nvGrpSpPr>
          <p:grpSpPr>
            <a:xfrm>
              <a:off x="8173906" y="2990384"/>
              <a:ext cx="457200" cy="457200"/>
              <a:chOff x="2134878" y="5897776"/>
              <a:chExt cx="548640" cy="548640"/>
            </a:xfrm>
          </p:grpSpPr>
          <p:sp useBgFill="1">
            <p:nvSpPr>
              <p:cNvPr id="124" name="Oval 123">
                <a:extLst>
                  <a:ext uri="{FF2B5EF4-FFF2-40B4-BE49-F238E27FC236}">
                    <a16:creationId xmlns:a16="http://schemas.microsoft.com/office/drawing/2014/main" id="{BC592477-D16C-4C3A-AEC3-AA6018531D1E}"/>
                  </a:ext>
                </a:extLst>
              </p:cNvPr>
              <p:cNvSpPr/>
              <p:nvPr/>
            </p:nvSpPr>
            <p:spPr bwMode="auto">
              <a:xfrm>
                <a:off x="2134878" y="5897776"/>
                <a:ext cx="548640" cy="54864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125" name="people_7" title="Icon of two people">
                <a:extLst>
                  <a:ext uri="{FF2B5EF4-FFF2-40B4-BE49-F238E27FC236}">
                    <a16:creationId xmlns:a16="http://schemas.microsoft.com/office/drawing/2014/main" id="{241B6CAF-8941-4FEA-9A49-A7AEFF7B350F}"/>
                  </a:ext>
                </a:extLst>
              </p:cNvPr>
              <p:cNvSpPr>
                <a:spLocks noChangeAspect="1" noEditPoints="1"/>
              </p:cNvSpPr>
              <p:nvPr/>
            </p:nvSpPr>
            <p:spPr bwMode="auto">
              <a:xfrm>
                <a:off x="2257032" y="5993788"/>
                <a:ext cx="293157" cy="320040"/>
              </a:xfrm>
              <a:custGeom>
                <a:avLst/>
                <a:gdLst>
                  <a:gd name="T0" fmla="*/ 26 w 316"/>
                  <a:gd name="T1" fmla="*/ 200 h 345"/>
                  <a:gd name="T2" fmla="*/ 85 w 316"/>
                  <a:gd name="T3" fmla="*/ 141 h 345"/>
                  <a:gd name="T4" fmla="*/ 144 w 316"/>
                  <a:gd name="T5" fmla="*/ 200 h 345"/>
                  <a:gd name="T6" fmla="*/ 85 w 316"/>
                  <a:gd name="T7" fmla="*/ 259 h 345"/>
                  <a:gd name="T8" fmla="*/ 26 w 316"/>
                  <a:gd name="T9" fmla="*/ 200 h 345"/>
                  <a:gd name="T10" fmla="*/ 172 w 316"/>
                  <a:gd name="T11" fmla="*/ 345 h 345"/>
                  <a:gd name="T12" fmla="*/ 86 w 316"/>
                  <a:gd name="T13" fmla="*/ 259 h 345"/>
                  <a:gd name="T14" fmla="*/ 0 w 316"/>
                  <a:gd name="T15" fmla="*/ 345 h 345"/>
                  <a:gd name="T16" fmla="*/ 229 w 316"/>
                  <a:gd name="T17" fmla="*/ 118 h 345"/>
                  <a:gd name="T18" fmla="*/ 288 w 316"/>
                  <a:gd name="T19" fmla="*/ 59 h 345"/>
                  <a:gd name="T20" fmla="*/ 229 w 316"/>
                  <a:gd name="T21" fmla="*/ 0 h 345"/>
                  <a:gd name="T22" fmla="*/ 170 w 316"/>
                  <a:gd name="T23" fmla="*/ 59 h 345"/>
                  <a:gd name="T24" fmla="*/ 229 w 316"/>
                  <a:gd name="T25" fmla="*/ 118 h 345"/>
                  <a:gd name="T26" fmla="*/ 316 w 316"/>
                  <a:gd name="T27" fmla="*/ 204 h 345"/>
                  <a:gd name="T28" fmla="*/ 230 w 316"/>
                  <a:gd name="T29" fmla="*/ 118 h 345"/>
                  <a:gd name="T30" fmla="*/ 144 w 316"/>
                  <a:gd name="T31" fmla="*/ 204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6" h="345">
                    <a:moveTo>
                      <a:pt x="26" y="200"/>
                    </a:moveTo>
                    <a:cubicBezTo>
                      <a:pt x="26" y="167"/>
                      <a:pt x="52" y="141"/>
                      <a:pt x="85" y="141"/>
                    </a:cubicBezTo>
                    <a:cubicBezTo>
                      <a:pt x="117" y="141"/>
                      <a:pt x="144" y="167"/>
                      <a:pt x="144" y="200"/>
                    </a:cubicBezTo>
                    <a:cubicBezTo>
                      <a:pt x="144" y="233"/>
                      <a:pt x="117" y="259"/>
                      <a:pt x="85" y="259"/>
                    </a:cubicBezTo>
                    <a:cubicBezTo>
                      <a:pt x="52" y="259"/>
                      <a:pt x="26" y="233"/>
                      <a:pt x="26" y="200"/>
                    </a:cubicBezTo>
                    <a:close/>
                    <a:moveTo>
                      <a:pt x="172" y="345"/>
                    </a:moveTo>
                    <a:cubicBezTo>
                      <a:pt x="172" y="298"/>
                      <a:pt x="133" y="259"/>
                      <a:pt x="86" y="259"/>
                    </a:cubicBezTo>
                    <a:cubicBezTo>
                      <a:pt x="38" y="259"/>
                      <a:pt x="0" y="298"/>
                      <a:pt x="0" y="345"/>
                    </a:cubicBezTo>
                    <a:moveTo>
                      <a:pt x="229" y="118"/>
                    </a:moveTo>
                    <a:cubicBezTo>
                      <a:pt x="261" y="118"/>
                      <a:pt x="288" y="92"/>
                      <a:pt x="288" y="59"/>
                    </a:cubicBezTo>
                    <a:cubicBezTo>
                      <a:pt x="288" y="26"/>
                      <a:pt x="261" y="0"/>
                      <a:pt x="229" y="0"/>
                    </a:cubicBezTo>
                    <a:cubicBezTo>
                      <a:pt x="196" y="0"/>
                      <a:pt x="170" y="26"/>
                      <a:pt x="170" y="59"/>
                    </a:cubicBezTo>
                    <a:cubicBezTo>
                      <a:pt x="170" y="92"/>
                      <a:pt x="196" y="118"/>
                      <a:pt x="229" y="118"/>
                    </a:cubicBezTo>
                    <a:close/>
                    <a:moveTo>
                      <a:pt x="316" y="204"/>
                    </a:moveTo>
                    <a:cubicBezTo>
                      <a:pt x="316" y="157"/>
                      <a:pt x="277" y="118"/>
                      <a:pt x="230" y="118"/>
                    </a:cubicBezTo>
                    <a:cubicBezTo>
                      <a:pt x="182" y="118"/>
                      <a:pt x="144" y="157"/>
                      <a:pt x="144" y="20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30"/>
              </a:p>
            </p:txBody>
          </p:sp>
        </p:grpSp>
        <p:grpSp>
          <p:nvGrpSpPr>
            <p:cNvPr id="126" name="Group 125">
              <a:extLst>
                <a:ext uri="{FF2B5EF4-FFF2-40B4-BE49-F238E27FC236}">
                  <a16:creationId xmlns:a16="http://schemas.microsoft.com/office/drawing/2014/main" id="{7BFA47F8-591B-493B-B71C-FA854ECBB6F3}"/>
                </a:ext>
              </a:extLst>
            </p:cNvPr>
            <p:cNvGrpSpPr>
              <a:grpSpLocks noChangeAspect="1"/>
            </p:cNvGrpSpPr>
            <p:nvPr/>
          </p:nvGrpSpPr>
          <p:grpSpPr>
            <a:xfrm>
              <a:off x="9158590" y="3030386"/>
              <a:ext cx="457201" cy="457200"/>
              <a:chOff x="2929661" y="5897776"/>
              <a:chExt cx="548640" cy="548640"/>
            </a:xfrm>
          </p:grpSpPr>
          <p:sp useBgFill="1">
            <p:nvSpPr>
              <p:cNvPr id="127" name="Oval 126">
                <a:extLst>
                  <a:ext uri="{FF2B5EF4-FFF2-40B4-BE49-F238E27FC236}">
                    <a16:creationId xmlns:a16="http://schemas.microsoft.com/office/drawing/2014/main" id="{D56EA9CD-DD67-435B-B224-7C0E6E38E990}"/>
                  </a:ext>
                </a:extLst>
              </p:cNvPr>
              <p:cNvSpPr/>
              <p:nvPr/>
            </p:nvSpPr>
            <p:spPr bwMode="auto">
              <a:xfrm>
                <a:off x="2929661" y="5897776"/>
                <a:ext cx="548640" cy="54864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8" name="Family_EBDA" title="Icon of a family of people">
                <a:extLst>
                  <a:ext uri="{FF2B5EF4-FFF2-40B4-BE49-F238E27FC236}">
                    <a16:creationId xmlns:a16="http://schemas.microsoft.com/office/drawing/2014/main" id="{16F8FD3A-EF42-4FEE-8333-9979FB71BC89}"/>
                  </a:ext>
                </a:extLst>
              </p:cNvPr>
              <p:cNvSpPr>
                <a:spLocks noChangeAspect="1" noEditPoints="1"/>
              </p:cNvSpPr>
              <p:nvPr/>
            </p:nvSpPr>
            <p:spPr bwMode="auto">
              <a:xfrm>
                <a:off x="3031374" y="6002594"/>
                <a:ext cx="345214" cy="317694"/>
              </a:xfrm>
              <a:custGeom>
                <a:avLst/>
                <a:gdLst>
                  <a:gd name="T0" fmla="*/ 1498 w 3740"/>
                  <a:gd name="T1" fmla="*/ 1874 h 3374"/>
                  <a:gd name="T2" fmla="*/ 874 w 3740"/>
                  <a:gd name="T3" fmla="*/ 2498 h 3374"/>
                  <a:gd name="T4" fmla="*/ 250 w 3740"/>
                  <a:gd name="T5" fmla="*/ 1874 h 3374"/>
                  <a:gd name="T6" fmla="*/ 874 w 3740"/>
                  <a:gd name="T7" fmla="*/ 1249 h 3374"/>
                  <a:gd name="T8" fmla="*/ 1498 w 3740"/>
                  <a:gd name="T9" fmla="*/ 1874 h 3374"/>
                  <a:gd name="T10" fmla="*/ 2123 w 3740"/>
                  <a:gd name="T11" fmla="*/ 0 h 3374"/>
                  <a:gd name="T12" fmla="*/ 1498 w 3740"/>
                  <a:gd name="T13" fmla="*/ 625 h 3374"/>
                  <a:gd name="T14" fmla="*/ 2123 w 3740"/>
                  <a:gd name="T15" fmla="*/ 1249 h 3374"/>
                  <a:gd name="T16" fmla="*/ 2747 w 3740"/>
                  <a:gd name="T17" fmla="*/ 625 h 3374"/>
                  <a:gd name="T18" fmla="*/ 2123 w 3740"/>
                  <a:gd name="T19" fmla="*/ 0 h 3374"/>
                  <a:gd name="T20" fmla="*/ 2997 w 3740"/>
                  <a:gd name="T21" fmla="*/ 1726 h 3374"/>
                  <a:gd name="T22" fmla="*/ 2497 w 3740"/>
                  <a:gd name="T23" fmla="*/ 2225 h 3374"/>
                  <a:gd name="T24" fmla="*/ 2997 w 3740"/>
                  <a:gd name="T25" fmla="*/ 2725 h 3374"/>
                  <a:gd name="T26" fmla="*/ 3496 w 3740"/>
                  <a:gd name="T27" fmla="*/ 2225 h 3374"/>
                  <a:gd name="T28" fmla="*/ 2997 w 3740"/>
                  <a:gd name="T29" fmla="*/ 1726 h 3374"/>
                  <a:gd name="T30" fmla="*/ 1748 w 3740"/>
                  <a:gd name="T31" fmla="*/ 3372 h 3374"/>
                  <a:gd name="T32" fmla="*/ 874 w 3740"/>
                  <a:gd name="T33" fmla="*/ 2498 h 3374"/>
                  <a:gd name="T34" fmla="*/ 0 w 3740"/>
                  <a:gd name="T35" fmla="*/ 3372 h 3374"/>
                  <a:gd name="T36" fmla="*/ 2906 w 3740"/>
                  <a:gd name="T37" fmla="*/ 1734 h 3374"/>
                  <a:gd name="T38" fmla="*/ 2123 w 3740"/>
                  <a:gd name="T39" fmla="*/ 1249 h 3374"/>
                  <a:gd name="T40" fmla="*/ 1453 w 3740"/>
                  <a:gd name="T41" fmla="*/ 1561 h 3374"/>
                  <a:gd name="T42" fmla="*/ 3740 w 3740"/>
                  <a:gd name="T43" fmla="*/ 3374 h 3374"/>
                  <a:gd name="T44" fmla="*/ 3740 w 3740"/>
                  <a:gd name="T45" fmla="*/ 3351 h 3374"/>
                  <a:gd name="T46" fmla="*/ 2997 w 3740"/>
                  <a:gd name="T47" fmla="*/ 2725 h 3374"/>
                  <a:gd name="T48" fmla="*/ 2253 w 3740"/>
                  <a:gd name="T49" fmla="*/ 3351 h 3374"/>
                  <a:gd name="T50" fmla="*/ 2253 w 3740"/>
                  <a:gd name="T51" fmla="*/ 3374 h 3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40" h="3374">
                    <a:moveTo>
                      <a:pt x="1498" y="1874"/>
                    </a:moveTo>
                    <a:cubicBezTo>
                      <a:pt x="1498" y="2218"/>
                      <a:pt x="1219" y="2498"/>
                      <a:pt x="874" y="2498"/>
                    </a:cubicBezTo>
                    <a:cubicBezTo>
                      <a:pt x="529" y="2498"/>
                      <a:pt x="250" y="2218"/>
                      <a:pt x="250" y="1874"/>
                    </a:cubicBezTo>
                    <a:cubicBezTo>
                      <a:pt x="250" y="1529"/>
                      <a:pt x="529" y="1249"/>
                      <a:pt x="874" y="1249"/>
                    </a:cubicBezTo>
                    <a:cubicBezTo>
                      <a:pt x="1219" y="1249"/>
                      <a:pt x="1498" y="1529"/>
                      <a:pt x="1498" y="1874"/>
                    </a:cubicBezTo>
                    <a:close/>
                    <a:moveTo>
                      <a:pt x="2123" y="0"/>
                    </a:moveTo>
                    <a:cubicBezTo>
                      <a:pt x="1778" y="0"/>
                      <a:pt x="1498" y="280"/>
                      <a:pt x="1498" y="625"/>
                    </a:cubicBezTo>
                    <a:cubicBezTo>
                      <a:pt x="1498" y="970"/>
                      <a:pt x="1778" y="1249"/>
                      <a:pt x="2123" y="1249"/>
                    </a:cubicBezTo>
                    <a:cubicBezTo>
                      <a:pt x="2468" y="1249"/>
                      <a:pt x="2747" y="970"/>
                      <a:pt x="2747" y="625"/>
                    </a:cubicBezTo>
                    <a:cubicBezTo>
                      <a:pt x="2747" y="280"/>
                      <a:pt x="2468" y="0"/>
                      <a:pt x="2123" y="0"/>
                    </a:cubicBezTo>
                    <a:close/>
                    <a:moveTo>
                      <a:pt x="2997" y="1726"/>
                    </a:moveTo>
                    <a:cubicBezTo>
                      <a:pt x="2721" y="1726"/>
                      <a:pt x="2497" y="1950"/>
                      <a:pt x="2497" y="2225"/>
                    </a:cubicBezTo>
                    <a:cubicBezTo>
                      <a:pt x="2497" y="2501"/>
                      <a:pt x="2721" y="2725"/>
                      <a:pt x="2997" y="2725"/>
                    </a:cubicBezTo>
                    <a:cubicBezTo>
                      <a:pt x="3273" y="2725"/>
                      <a:pt x="3496" y="2501"/>
                      <a:pt x="3496" y="2225"/>
                    </a:cubicBezTo>
                    <a:cubicBezTo>
                      <a:pt x="3496" y="1950"/>
                      <a:pt x="3273" y="1726"/>
                      <a:pt x="2997" y="1726"/>
                    </a:cubicBezTo>
                    <a:close/>
                    <a:moveTo>
                      <a:pt x="1748" y="3372"/>
                    </a:moveTo>
                    <a:cubicBezTo>
                      <a:pt x="1748" y="2889"/>
                      <a:pt x="1357" y="2498"/>
                      <a:pt x="874" y="2498"/>
                    </a:cubicBezTo>
                    <a:cubicBezTo>
                      <a:pt x="391" y="2498"/>
                      <a:pt x="0" y="2889"/>
                      <a:pt x="0" y="3372"/>
                    </a:cubicBezTo>
                    <a:moveTo>
                      <a:pt x="2906" y="1734"/>
                    </a:moveTo>
                    <a:cubicBezTo>
                      <a:pt x="2763" y="1447"/>
                      <a:pt x="2466" y="1249"/>
                      <a:pt x="2123" y="1249"/>
                    </a:cubicBezTo>
                    <a:cubicBezTo>
                      <a:pt x="1854" y="1249"/>
                      <a:pt x="1614" y="1370"/>
                      <a:pt x="1453" y="1561"/>
                    </a:cubicBezTo>
                    <a:moveTo>
                      <a:pt x="3740" y="3374"/>
                    </a:moveTo>
                    <a:cubicBezTo>
                      <a:pt x="3740" y="3351"/>
                      <a:pt x="3740" y="3351"/>
                      <a:pt x="3740" y="3351"/>
                    </a:cubicBezTo>
                    <a:cubicBezTo>
                      <a:pt x="3680" y="2996"/>
                      <a:pt x="3370" y="2725"/>
                      <a:pt x="2997" y="2725"/>
                    </a:cubicBezTo>
                    <a:cubicBezTo>
                      <a:pt x="2624" y="2725"/>
                      <a:pt x="2314" y="2995"/>
                      <a:pt x="2253" y="3351"/>
                    </a:cubicBezTo>
                    <a:cubicBezTo>
                      <a:pt x="2253" y="3374"/>
                      <a:pt x="2253" y="3374"/>
                      <a:pt x="2253" y="337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30"/>
              </a:p>
            </p:txBody>
          </p:sp>
        </p:grpSp>
        <p:sp>
          <p:nvSpPr>
            <p:cNvPr id="129" name="TextBox 128">
              <a:extLst>
                <a:ext uri="{FF2B5EF4-FFF2-40B4-BE49-F238E27FC236}">
                  <a16:creationId xmlns:a16="http://schemas.microsoft.com/office/drawing/2014/main" id="{17950A67-9ED9-4206-B1D1-C67AD9AEA82B}"/>
                </a:ext>
              </a:extLst>
            </p:cNvPr>
            <p:cNvSpPr txBox="1"/>
            <p:nvPr/>
          </p:nvSpPr>
          <p:spPr>
            <a:xfrm>
              <a:off x="10288786" y="3221293"/>
              <a:ext cx="1423343" cy="276999"/>
            </a:xfrm>
            <a:prstGeom prst="rect">
              <a:avLst/>
            </a:prstGeom>
            <a:noFill/>
          </p:spPr>
          <p:txBody>
            <a:bodyPr wrap="square" lIns="0" tIns="0" rIns="0" bIns="0" rtlCol="0" anchor="ctr">
              <a:spAutoFit/>
            </a:bodyPr>
            <a:lstStyle>
              <a:defPPr>
                <a:defRPr lang="en-US"/>
              </a:defPPr>
              <a:lvl1pPr algn="ctr" defTabSz="914102" fontAlgn="base">
                <a:lnSpc>
                  <a:spcPct val="90000"/>
                </a:lnSpc>
                <a:spcBef>
                  <a:spcPct val="0"/>
                </a:spcBef>
                <a:spcAft>
                  <a:spcPct val="0"/>
                </a:spcAft>
                <a:defRPr sz="2353" spc="29">
                  <a:gradFill>
                    <a:gsLst>
                      <a:gs pos="0">
                        <a:srgbClr val="353535"/>
                      </a:gs>
                      <a:gs pos="100000">
                        <a:srgbClr val="353535"/>
                      </a:gs>
                    </a:gsLst>
                    <a:lin ang="5400000" scaled="0"/>
                  </a:gradFill>
                  <a:latin typeface="Segoe UI Semilight"/>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2000">
                  <a:latin typeface="Segoe UI (Body)"/>
                  <a:cs typeface="Segoe UI Semilight" panose="020B0402040204020203" pitchFamily="34" charset="0"/>
                </a:rPr>
                <a:t>Employees</a:t>
              </a:r>
            </a:p>
          </p:txBody>
        </p:sp>
        <p:grpSp>
          <p:nvGrpSpPr>
            <p:cNvPr id="130" name="Group 129" descr="factory icon">
              <a:extLst>
                <a:ext uri="{FF2B5EF4-FFF2-40B4-BE49-F238E27FC236}">
                  <a16:creationId xmlns:a16="http://schemas.microsoft.com/office/drawing/2014/main" id="{044263E5-CAD7-49CD-A1EA-B374497A7375}"/>
                </a:ext>
              </a:extLst>
            </p:cNvPr>
            <p:cNvGrpSpPr>
              <a:grpSpLocks noChangeAspect="1"/>
            </p:cNvGrpSpPr>
            <p:nvPr/>
          </p:nvGrpSpPr>
          <p:grpSpPr>
            <a:xfrm>
              <a:off x="8062799" y="1255624"/>
              <a:ext cx="457200" cy="457200"/>
              <a:chOff x="3888602" y="4110297"/>
              <a:chExt cx="527686" cy="527686"/>
            </a:xfrm>
          </p:grpSpPr>
          <p:sp useBgFill="1">
            <p:nvSpPr>
              <p:cNvPr id="131" name="Oval 130">
                <a:extLst>
                  <a:ext uri="{FF2B5EF4-FFF2-40B4-BE49-F238E27FC236}">
                    <a16:creationId xmlns:a16="http://schemas.microsoft.com/office/drawing/2014/main" id="{8CB75821-5707-4341-87CC-73F92718F12F}"/>
                  </a:ext>
                </a:extLst>
              </p:cNvPr>
              <p:cNvSpPr/>
              <p:nvPr/>
            </p:nvSpPr>
            <p:spPr bwMode="auto">
              <a:xfrm rot="4401276">
                <a:off x="3888602" y="4110297"/>
                <a:ext cx="527686" cy="527686"/>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a:gradFill>
                    <a:gsLst>
                      <a:gs pos="0">
                        <a:srgbClr val="FFFFFF"/>
                      </a:gs>
                      <a:gs pos="100000">
                        <a:srgbClr val="FFFFFF"/>
                      </a:gs>
                    </a:gsLst>
                    <a:lin ang="5400000" scaled="0"/>
                  </a:gradFill>
                  <a:ea typeface="Segoe UI" pitchFamily="34" charset="0"/>
                  <a:cs typeface="Segoe UI" pitchFamily="34" charset="0"/>
                </a:endParaRPr>
              </a:p>
            </p:txBody>
          </p:sp>
          <p:sp>
            <p:nvSpPr>
              <p:cNvPr id="132" name="Freeform 41">
                <a:extLst>
                  <a:ext uri="{FF2B5EF4-FFF2-40B4-BE49-F238E27FC236}">
                    <a16:creationId xmlns:a16="http://schemas.microsoft.com/office/drawing/2014/main" id="{95366CBB-EDF1-4037-BBDF-CCBB5E345D1F}"/>
                  </a:ext>
                </a:extLst>
              </p:cNvPr>
              <p:cNvSpPr>
                <a:spLocks noEditPoints="1"/>
              </p:cNvSpPr>
              <p:nvPr/>
            </p:nvSpPr>
            <p:spPr bwMode="auto">
              <a:xfrm>
                <a:off x="3962698" y="4255548"/>
                <a:ext cx="379494" cy="237184"/>
              </a:xfrm>
              <a:custGeom>
                <a:avLst/>
                <a:gdLst>
                  <a:gd name="T0" fmla="*/ 208 w 208"/>
                  <a:gd name="T1" fmla="*/ 54 h 130"/>
                  <a:gd name="T2" fmla="*/ 208 w 208"/>
                  <a:gd name="T3" fmla="*/ 130 h 130"/>
                  <a:gd name="T4" fmla="*/ 0 w 208"/>
                  <a:gd name="T5" fmla="*/ 130 h 130"/>
                  <a:gd name="T6" fmla="*/ 0 w 208"/>
                  <a:gd name="T7" fmla="*/ 54 h 130"/>
                  <a:gd name="T8" fmla="*/ 40 w 208"/>
                  <a:gd name="T9" fmla="*/ 24 h 130"/>
                  <a:gd name="T10" fmla="*/ 40 w 208"/>
                  <a:gd name="T11" fmla="*/ 54 h 130"/>
                  <a:gd name="T12" fmla="*/ 85 w 208"/>
                  <a:gd name="T13" fmla="*/ 24 h 130"/>
                  <a:gd name="T14" fmla="*/ 85 w 208"/>
                  <a:gd name="T15" fmla="*/ 54 h 130"/>
                  <a:gd name="T16" fmla="*/ 208 w 208"/>
                  <a:gd name="T17" fmla="*/ 54 h 130"/>
                  <a:gd name="T18" fmla="*/ 163 w 208"/>
                  <a:gd name="T19" fmla="*/ 54 h 130"/>
                  <a:gd name="T20" fmla="*/ 153 w 208"/>
                  <a:gd name="T21" fmla="*/ 0 h 130"/>
                  <a:gd name="T22" fmla="*/ 144 w 208"/>
                  <a:gd name="T23" fmla="*/ 0 h 130"/>
                  <a:gd name="T24" fmla="*/ 136 w 208"/>
                  <a:gd name="T25" fmla="*/ 54 h 130"/>
                  <a:gd name="T26" fmla="*/ 200 w 208"/>
                  <a:gd name="T27" fmla="*/ 54 h 130"/>
                  <a:gd name="T28" fmla="*/ 189 w 208"/>
                  <a:gd name="T29" fmla="*/ 0 h 130"/>
                  <a:gd name="T30" fmla="*/ 180 w 208"/>
                  <a:gd name="T31" fmla="*/ 0 h 130"/>
                  <a:gd name="T32" fmla="*/ 171 w 208"/>
                  <a:gd name="T33" fmla="*/ 54 h 130"/>
                  <a:gd name="T34" fmla="*/ 30 w 208"/>
                  <a:gd name="T35" fmla="*/ 77 h 130"/>
                  <a:gd name="T36" fmla="*/ 19 w 208"/>
                  <a:gd name="T37" fmla="*/ 77 h 130"/>
                  <a:gd name="T38" fmla="*/ 19 w 208"/>
                  <a:gd name="T39" fmla="*/ 88 h 130"/>
                  <a:gd name="T40" fmla="*/ 30 w 208"/>
                  <a:gd name="T41" fmla="*/ 88 h 130"/>
                  <a:gd name="T42" fmla="*/ 30 w 208"/>
                  <a:gd name="T43" fmla="*/ 77 h 130"/>
                  <a:gd name="T44" fmla="*/ 69 w 208"/>
                  <a:gd name="T45" fmla="*/ 77 h 130"/>
                  <a:gd name="T46" fmla="*/ 59 w 208"/>
                  <a:gd name="T47" fmla="*/ 77 h 130"/>
                  <a:gd name="T48" fmla="*/ 59 w 208"/>
                  <a:gd name="T49" fmla="*/ 88 h 130"/>
                  <a:gd name="T50" fmla="*/ 69 w 208"/>
                  <a:gd name="T51" fmla="*/ 88 h 130"/>
                  <a:gd name="T52" fmla="*/ 69 w 208"/>
                  <a:gd name="T53" fmla="*/ 77 h 130"/>
                  <a:gd name="T54" fmla="*/ 109 w 208"/>
                  <a:gd name="T55" fmla="*/ 77 h 130"/>
                  <a:gd name="T56" fmla="*/ 99 w 208"/>
                  <a:gd name="T57" fmla="*/ 77 h 130"/>
                  <a:gd name="T58" fmla="*/ 99 w 208"/>
                  <a:gd name="T59" fmla="*/ 88 h 130"/>
                  <a:gd name="T60" fmla="*/ 109 w 208"/>
                  <a:gd name="T61" fmla="*/ 88 h 130"/>
                  <a:gd name="T62" fmla="*/ 109 w 208"/>
                  <a:gd name="T63" fmla="*/ 77 h 130"/>
                  <a:gd name="T64" fmla="*/ 149 w 208"/>
                  <a:gd name="T65" fmla="*/ 77 h 130"/>
                  <a:gd name="T66" fmla="*/ 139 w 208"/>
                  <a:gd name="T67" fmla="*/ 77 h 130"/>
                  <a:gd name="T68" fmla="*/ 139 w 208"/>
                  <a:gd name="T69" fmla="*/ 88 h 130"/>
                  <a:gd name="T70" fmla="*/ 149 w 208"/>
                  <a:gd name="T71" fmla="*/ 88 h 130"/>
                  <a:gd name="T72" fmla="*/ 149 w 208"/>
                  <a:gd name="T73" fmla="*/ 77 h 130"/>
                  <a:gd name="T74" fmla="*/ 189 w 208"/>
                  <a:gd name="T75" fmla="*/ 77 h 130"/>
                  <a:gd name="T76" fmla="*/ 179 w 208"/>
                  <a:gd name="T77" fmla="*/ 77 h 130"/>
                  <a:gd name="T78" fmla="*/ 179 w 208"/>
                  <a:gd name="T79" fmla="*/ 88 h 130"/>
                  <a:gd name="T80" fmla="*/ 189 w 208"/>
                  <a:gd name="T81" fmla="*/ 88 h 130"/>
                  <a:gd name="T82" fmla="*/ 189 w 208"/>
                  <a:gd name="T83" fmla="*/ 7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8" h="130">
                    <a:moveTo>
                      <a:pt x="208" y="54"/>
                    </a:moveTo>
                    <a:lnTo>
                      <a:pt x="208" y="130"/>
                    </a:lnTo>
                    <a:lnTo>
                      <a:pt x="0" y="130"/>
                    </a:lnTo>
                    <a:lnTo>
                      <a:pt x="0" y="54"/>
                    </a:lnTo>
                    <a:lnTo>
                      <a:pt x="40" y="24"/>
                    </a:lnTo>
                    <a:lnTo>
                      <a:pt x="40" y="54"/>
                    </a:lnTo>
                    <a:lnTo>
                      <a:pt x="85" y="24"/>
                    </a:lnTo>
                    <a:lnTo>
                      <a:pt x="85" y="54"/>
                    </a:lnTo>
                    <a:lnTo>
                      <a:pt x="208" y="54"/>
                    </a:lnTo>
                    <a:moveTo>
                      <a:pt x="163" y="54"/>
                    </a:moveTo>
                    <a:lnTo>
                      <a:pt x="153" y="0"/>
                    </a:lnTo>
                    <a:lnTo>
                      <a:pt x="144" y="0"/>
                    </a:lnTo>
                    <a:lnTo>
                      <a:pt x="136" y="54"/>
                    </a:lnTo>
                    <a:moveTo>
                      <a:pt x="200" y="54"/>
                    </a:moveTo>
                    <a:lnTo>
                      <a:pt x="189" y="0"/>
                    </a:lnTo>
                    <a:lnTo>
                      <a:pt x="180" y="0"/>
                    </a:lnTo>
                    <a:lnTo>
                      <a:pt x="171" y="54"/>
                    </a:lnTo>
                    <a:moveTo>
                      <a:pt x="30" y="77"/>
                    </a:moveTo>
                    <a:lnTo>
                      <a:pt x="19" y="77"/>
                    </a:lnTo>
                    <a:lnTo>
                      <a:pt x="19" y="88"/>
                    </a:lnTo>
                    <a:lnTo>
                      <a:pt x="30" y="88"/>
                    </a:lnTo>
                    <a:lnTo>
                      <a:pt x="30" y="77"/>
                    </a:lnTo>
                    <a:moveTo>
                      <a:pt x="69" y="77"/>
                    </a:moveTo>
                    <a:lnTo>
                      <a:pt x="59" y="77"/>
                    </a:lnTo>
                    <a:lnTo>
                      <a:pt x="59" y="88"/>
                    </a:lnTo>
                    <a:lnTo>
                      <a:pt x="69" y="88"/>
                    </a:lnTo>
                    <a:lnTo>
                      <a:pt x="69" y="77"/>
                    </a:lnTo>
                    <a:moveTo>
                      <a:pt x="109" y="77"/>
                    </a:moveTo>
                    <a:lnTo>
                      <a:pt x="99" y="77"/>
                    </a:lnTo>
                    <a:lnTo>
                      <a:pt x="99" y="88"/>
                    </a:lnTo>
                    <a:lnTo>
                      <a:pt x="109" y="88"/>
                    </a:lnTo>
                    <a:lnTo>
                      <a:pt x="109" y="77"/>
                    </a:lnTo>
                    <a:moveTo>
                      <a:pt x="149" y="77"/>
                    </a:moveTo>
                    <a:lnTo>
                      <a:pt x="139" y="77"/>
                    </a:lnTo>
                    <a:lnTo>
                      <a:pt x="139" y="88"/>
                    </a:lnTo>
                    <a:lnTo>
                      <a:pt x="149" y="88"/>
                    </a:lnTo>
                    <a:lnTo>
                      <a:pt x="149" y="77"/>
                    </a:lnTo>
                    <a:moveTo>
                      <a:pt x="189" y="77"/>
                    </a:moveTo>
                    <a:lnTo>
                      <a:pt x="179" y="77"/>
                    </a:lnTo>
                    <a:lnTo>
                      <a:pt x="179" y="88"/>
                    </a:lnTo>
                    <a:lnTo>
                      <a:pt x="189" y="88"/>
                    </a:lnTo>
                    <a:lnTo>
                      <a:pt x="189" y="77"/>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96354">
                  <a:defRPr/>
                </a:pPr>
                <a:endParaRPr lang="en-US" sz="865">
                  <a:gradFill>
                    <a:gsLst>
                      <a:gs pos="0">
                        <a:srgbClr val="505050"/>
                      </a:gs>
                      <a:gs pos="100000">
                        <a:srgbClr val="505050"/>
                      </a:gs>
                    </a:gsLst>
                    <a:lin ang="5400000" scaled="1"/>
                  </a:gradFill>
                  <a:latin typeface="Segoe UI Semilight"/>
                </a:endParaRPr>
              </a:p>
            </p:txBody>
          </p:sp>
        </p:grpSp>
        <p:grpSp>
          <p:nvGrpSpPr>
            <p:cNvPr id="133" name="Group 132">
              <a:extLst>
                <a:ext uri="{FF2B5EF4-FFF2-40B4-BE49-F238E27FC236}">
                  <a16:creationId xmlns:a16="http://schemas.microsoft.com/office/drawing/2014/main" id="{9E2E4DBD-2647-4CF1-9730-8D644224D7A7}"/>
                </a:ext>
              </a:extLst>
            </p:cNvPr>
            <p:cNvGrpSpPr>
              <a:grpSpLocks noChangeAspect="1"/>
            </p:cNvGrpSpPr>
            <p:nvPr/>
          </p:nvGrpSpPr>
          <p:grpSpPr>
            <a:xfrm>
              <a:off x="2930066" y="5072528"/>
              <a:ext cx="457200" cy="457200"/>
              <a:chOff x="2930066" y="5072528"/>
              <a:chExt cx="562530" cy="562530"/>
            </a:xfrm>
          </p:grpSpPr>
          <p:sp useBgFill="1">
            <p:nvSpPr>
              <p:cNvPr id="134" name="Oval 133">
                <a:extLst>
                  <a:ext uri="{FF2B5EF4-FFF2-40B4-BE49-F238E27FC236}">
                    <a16:creationId xmlns:a16="http://schemas.microsoft.com/office/drawing/2014/main" id="{00984C7F-3D39-484F-BB21-4B23A6B65820}"/>
                  </a:ext>
                </a:extLst>
              </p:cNvPr>
              <p:cNvSpPr/>
              <p:nvPr/>
            </p:nvSpPr>
            <p:spPr bwMode="auto">
              <a:xfrm rot="21043547">
                <a:off x="2930066" y="5072528"/>
                <a:ext cx="562530" cy="56253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135" name="Database_EFC7" title="Icon of a cylinder">
                <a:extLst>
                  <a:ext uri="{FF2B5EF4-FFF2-40B4-BE49-F238E27FC236}">
                    <a16:creationId xmlns:a16="http://schemas.microsoft.com/office/drawing/2014/main" id="{3E69E77F-2BF8-4B75-BA36-EE6D5950055C}"/>
                  </a:ext>
                </a:extLst>
              </p:cNvPr>
              <p:cNvSpPr>
                <a:spLocks noChangeAspect="1" noEditPoints="1"/>
              </p:cNvSpPr>
              <p:nvPr/>
            </p:nvSpPr>
            <p:spPr bwMode="auto">
              <a:xfrm>
                <a:off x="3070637" y="5170913"/>
                <a:ext cx="281388" cy="36576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36" name="Group 135">
              <a:extLst>
                <a:ext uri="{FF2B5EF4-FFF2-40B4-BE49-F238E27FC236}">
                  <a16:creationId xmlns:a16="http://schemas.microsoft.com/office/drawing/2014/main" id="{CF4B0A7B-5E14-47DF-8FB0-E7DBD92395CD}"/>
                </a:ext>
              </a:extLst>
            </p:cNvPr>
            <p:cNvGrpSpPr>
              <a:grpSpLocks noChangeAspect="1"/>
            </p:cNvGrpSpPr>
            <p:nvPr/>
          </p:nvGrpSpPr>
          <p:grpSpPr>
            <a:xfrm>
              <a:off x="8333068" y="5899523"/>
              <a:ext cx="498435" cy="365760"/>
              <a:chOff x="7016656" y="6251061"/>
              <a:chExt cx="498435" cy="365760"/>
            </a:xfrm>
          </p:grpSpPr>
          <p:sp>
            <p:nvSpPr>
              <p:cNvPr id="137" name="Rectangle 136">
                <a:extLst>
                  <a:ext uri="{FF2B5EF4-FFF2-40B4-BE49-F238E27FC236}">
                    <a16:creationId xmlns:a16="http://schemas.microsoft.com/office/drawing/2014/main" id="{C4AC4AF0-3C9D-481B-AD48-0AF96A48AFA4}"/>
                  </a:ext>
                </a:extLst>
              </p:cNvPr>
              <p:cNvSpPr/>
              <p:nvPr/>
            </p:nvSpPr>
            <p:spPr bwMode="auto">
              <a:xfrm>
                <a:off x="7086600" y="6343650"/>
                <a:ext cx="142875" cy="204788"/>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endParaRPr>
              </a:p>
            </p:txBody>
          </p:sp>
          <p:sp>
            <p:nvSpPr>
              <p:cNvPr id="138" name="UniversalApp_E8CC" title="Icon of a cellphone in front of a tablet">
                <a:extLst>
                  <a:ext uri="{FF2B5EF4-FFF2-40B4-BE49-F238E27FC236}">
                    <a16:creationId xmlns:a16="http://schemas.microsoft.com/office/drawing/2014/main" id="{661D99C1-9CF0-4384-AD3A-D00531B3981E}"/>
                  </a:ext>
                </a:extLst>
              </p:cNvPr>
              <p:cNvSpPr>
                <a:spLocks noChangeAspect="1" noEditPoints="1"/>
              </p:cNvSpPr>
              <p:nvPr/>
            </p:nvSpPr>
            <p:spPr bwMode="auto">
              <a:xfrm>
                <a:off x="7016656" y="6251061"/>
                <a:ext cx="498435" cy="365760"/>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solidFill>
                <a:schemeClr val="bg1"/>
              </a:solidFill>
              <a:ln w="15875"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39" name="Group 138">
              <a:extLst>
                <a:ext uri="{FF2B5EF4-FFF2-40B4-BE49-F238E27FC236}">
                  <a16:creationId xmlns:a16="http://schemas.microsoft.com/office/drawing/2014/main" id="{A501D2BB-DC46-48C1-BCAE-942C84DAD0C7}"/>
                </a:ext>
              </a:extLst>
            </p:cNvPr>
            <p:cNvGrpSpPr/>
            <p:nvPr/>
          </p:nvGrpSpPr>
          <p:grpSpPr>
            <a:xfrm>
              <a:off x="8942459" y="1304542"/>
              <a:ext cx="838656" cy="838656"/>
              <a:chOff x="8150339" y="1402293"/>
              <a:chExt cx="708222" cy="708222"/>
            </a:xfrm>
          </p:grpSpPr>
          <p:sp useBgFill="1">
            <p:nvSpPr>
              <p:cNvPr id="140" name="Oval 139">
                <a:extLst>
                  <a:ext uri="{FF2B5EF4-FFF2-40B4-BE49-F238E27FC236}">
                    <a16:creationId xmlns:a16="http://schemas.microsoft.com/office/drawing/2014/main" id="{F1C49FAE-6DB3-4858-B12A-9665DE34B2D3}"/>
                  </a:ext>
                </a:extLst>
              </p:cNvPr>
              <p:cNvSpPr/>
              <p:nvPr/>
            </p:nvSpPr>
            <p:spPr bwMode="auto">
              <a:xfrm rot="5790326">
                <a:off x="8150339" y="1402293"/>
                <a:ext cx="708222" cy="708222"/>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ea typeface="Segoe UI" pitchFamily="34" charset="0"/>
                  <a:cs typeface="Segoe UI" pitchFamily="34" charset="0"/>
                </a:endParaRPr>
              </a:p>
            </p:txBody>
          </p:sp>
          <p:sp>
            <p:nvSpPr>
              <p:cNvPr id="141" name="Modern_workplace" title="Icon of three people connected by a dotted line">
                <a:extLst>
                  <a:ext uri="{FF2B5EF4-FFF2-40B4-BE49-F238E27FC236}">
                    <a16:creationId xmlns:a16="http://schemas.microsoft.com/office/drawing/2014/main" id="{412A420B-2C7F-4741-9B8B-59E80D8F139F}"/>
                  </a:ext>
                </a:extLst>
              </p:cNvPr>
              <p:cNvSpPr>
                <a:spLocks noChangeAspect="1" noEditPoints="1"/>
              </p:cNvSpPr>
              <p:nvPr/>
            </p:nvSpPr>
            <p:spPr bwMode="auto">
              <a:xfrm>
                <a:off x="8256761" y="1478337"/>
                <a:ext cx="495378" cy="480081"/>
              </a:xfrm>
              <a:custGeom>
                <a:avLst/>
                <a:gdLst>
                  <a:gd name="T0" fmla="*/ 210 w 584"/>
                  <a:gd name="T1" fmla="*/ 515 h 564"/>
                  <a:gd name="T2" fmla="*/ 226 w 584"/>
                  <a:gd name="T3" fmla="*/ 515 h 564"/>
                  <a:gd name="T4" fmla="*/ 239 w 584"/>
                  <a:gd name="T5" fmla="*/ 515 h 564"/>
                  <a:gd name="T6" fmla="*/ 255 w 584"/>
                  <a:gd name="T7" fmla="*/ 515 h 564"/>
                  <a:gd name="T8" fmla="*/ 269 w 584"/>
                  <a:gd name="T9" fmla="*/ 515 h 564"/>
                  <a:gd name="T10" fmla="*/ 285 w 584"/>
                  <a:gd name="T11" fmla="*/ 515 h 564"/>
                  <a:gd name="T12" fmla="*/ 298 w 584"/>
                  <a:gd name="T13" fmla="*/ 515 h 564"/>
                  <a:gd name="T14" fmla="*/ 314 w 584"/>
                  <a:gd name="T15" fmla="*/ 515 h 564"/>
                  <a:gd name="T16" fmla="*/ 328 w 584"/>
                  <a:gd name="T17" fmla="*/ 515 h 564"/>
                  <a:gd name="T18" fmla="*/ 344 w 584"/>
                  <a:gd name="T19" fmla="*/ 515 h 564"/>
                  <a:gd name="T20" fmla="*/ 357 w 584"/>
                  <a:gd name="T21" fmla="*/ 515 h 564"/>
                  <a:gd name="T22" fmla="*/ 373 w 584"/>
                  <a:gd name="T23" fmla="*/ 515 h 564"/>
                  <a:gd name="T24" fmla="*/ 366 w 584"/>
                  <a:gd name="T25" fmla="*/ 247 h 564"/>
                  <a:gd name="T26" fmla="*/ 358 w 584"/>
                  <a:gd name="T27" fmla="*/ 233 h 564"/>
                  <a:gd name="T28" fmla="*/ 372 w 584"/>
                  <a:gd name="T29" fmla="*/ 259 h 564"/>
                  <a:gd name="T30" fmla="*/ 380 w 584"/>
                  <a:gd name="T31" fmla="*/ 273 h 564"/>
                  <a:gd name="T32" fmla="*/ 386 w 584"/>
                  <a:gd name="T33" fmla="*/ 285 h 564"/>
                  <a:gd name="T34" fmla="*/ 393 w 584"/>
                  <a:gd name="T35" fmla="*/ 299 h 564"/>
                  <a:gd name="T36" fmla="*/ 400 w 584"/>
                  <a:gd name="T37" fmla="*/ 311 h 564"/>
                  <a:gd name="T38" fmla="*/ 407 w 584"/>
                  <a:gd name="T39" fmla="*/ 325 h 564"/>
                  <a:gd name="T40" fmla="*/ 414 w 584"/>
                  <a:gd name="T41" fmla="*/ 337 h 564"/>
                  <a:gd name="T42" fmla="*/ 421 w 584"/>
                  <a:gd name="T43" fmla="*/ 351 h 564"/>
                  <a:gd name="T44" fmla="*/ 226 w 584"/>
                  <a:gd name="T45" fmla="*/ 233 h 564"/>
                  <a:gd name="T46" fmla="*/ 218 w 584"/>
                  <a:gd name="T47" fmla="*/ 247 h 564"/>
                  <a:gd name="T48" fmla="*/ 212 w 584"/>
                  <a:gd name="T49" fmla="*/ 259 h 564"/>
                  <a:gd name="T50" fmla="*/ 204 w 584"/>
                  <a:gd name="T51" fmla="*/ 273 h 564"/>
                  <a:gd name="T52" fmla="*/ 198 w 584"/>
                  <a:gd name="T53" fmla="*/ 285 h 564"/>
                  <a:gd name="T54" fmla="*/ 191 w 584"/>
                  <a:gd name="T55" fmla="*/ 299 h 564"/>
                  <a:gd name="T56" fmla="*/ 184 w 584"/>
                  <a:gd name="T57" fmla="*/ 311 h 564"/>
                  <a:gd name="T58" fmla="*/ 177 w 584"/>
                  <a:gd name="T59" fmla="*/ 325 h 564"/>
                  <a:gd name="T60" fmla="*/ 170 w 584"/>
                  <a:gd name="T61" fmla="*/ 337 h 564"/>
                  <a:gd name="T62" fmla="*/ 163 w 584"/>
                  <a:gd name="T63" fmla="*/ 351 h 564"/>
                  <a:gd name="T64" fmla="*/ 239 w 584"/>
                  <a:gd name="T65" fmla="*/ 53 h 564"/>
                  <a:gd name="T66" fmla="*/ 293 w 584"/>
                  <a:gd name="T67" fmla="*/ 105 h 564"/>
                  <a:gd name="T68" fmla="*/ 347 w 584"/>
                  <a:gd name="T69" fmla="*/ 53 h 564"/>
                  <a:gd name="T70" fmla="*/ 293 w 584"/>
                  <a:gd name="T71" fmla="*/ 0 h 564"/>
                  <a:gd name="T72" fmla="*/ 239 w 584"/>
                  <a:gd name="T73" fmla="*/ 53 h 564"/>
                  <a:gd name="T74" fmla="*/ 205 w 584"/>
                  <a:gd name="T75" fmla="*/ 190 h 564"/>
                  <a:gd name="T76" fmla="*/ 292 w 584"/>
                  <a:gd name="T77" fmla="*/ 105 h 564"/>
                  <a:gd name="T78" fmla="*/ 379 w 584"/>
                  <a:gd name="T79" fmla="*/ 190 h 564"/>
                  <a:gd name="T80" fmla="*/ 444 w 584"/>
                  <a:gd name="T81" fmla="*/ 427 h 564"/>
                  <a:gd name="T82" fmla="*/ 498 w 584"/>
                  <a:gd name="T83" fmla="*/ 479 h 564"/>
                  <a:gd name="T84" fmla="*/ 553 w 584"/>
                  <a:gd name="T85" fmla="*/ 427 h 564"/>
                  <a:gd name="T86" fmla="*/ 498 w 584"/>
                  <a:gd name="T87" fmla="*/ 374 h 564"/>
                  <a:gd name="T88" fmla="*/ 444 w 584"/>
                  <a:gd name="T89" fmla="*/ 427 h 564"/>
                  <a:gd name="T90" fmla="*/ 411 w 584"/>
                  <a:gd name="T91" fmla="*/ 564 h 564"/>
                  <a:gd name="T92" fmla="*/ 498 w 584"/>
                  <a:gd name="T93" fmla="*/ 479 h 564"/>
                  <a:gd name="T94" fmla="*/ 584 w 584"/>
                  <a:gd name="T95" fmla="*/ 564 h 564"/>
                  <a:gd name="T96" fmla="*/ 34 w 584"/>
                  <a:gd name="T97" fmla="*/ 427 h 564"/>
                  <a:gd name="T98" fmla="*/ 87 w 584"/>
                  <a:gd name="T99" fmla="*/ 479 h 564"/>
                  <a:gd name="T100" fmla="*/ 142 w 584"/>
                  <a:gd name="T101" fmla="*/ 427 h 564"/>
                  <a:gd name="T102" fmla="*/ 87 w 584"/>
                  <a:gd name="T103" fmla="*/ 374 h 564"/>
                  <a:gd name="T104" fmla="*/ 34 w 584"/>
                  <a:gd name="T105" fmla="*/ 427 h 564"/>
                  <a:gd name="T106" fmla="*/ 0 w 584"/>
                  <a:gd name="T107" fmla="*/ 564 h 564"/>
                  <a:gd name="T108" fmla="*/ 87 w 584"/>
                  <a:gd name="T109" fmla="*/ 479 h 564"/>
                  <a:gd name="T110" fmla="*/ 173 w 584"/>
                  <a:gd name="T111" fmla="*/ 56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4" h="564">
                    <a:moveTo>
                      <a:pt x="210" y="515"/>
                    </a:moveTo>
                    <a:cubicBezTo>
                      <a:pt x="226" y="515"/>
                      <a:pt x="226" y="515"/>
                      <a:pt x="226" y="515"/>
                    </a:cubicBezTo>
                    <a:moveTo>
                      <a:pt x="239" y="515"/>
                    </a:moveTo>
                    <a:cubicBezTo>
                      <a:pt x="255" y="515"/>
                      <a:pt x="255" y="515"/>
                      <a:pt x="255" y="515"/>
                    </a:cubicBezTo>
                    <a:moveTo>
                      <a:pt x="269" y="515"/>
                    </a:moveTo>
                    <a:cubicBezTo>
                      <a:pt x="285" y="515"/>
                      <a:pt x="285" y="515"/>
                      <a:pt x="285" y="515"/>
                    </a:cubicBezTo>
                    <a:moveTo>
                      <a:pt x="298" y="515"/>
                    </a:moveTo>
                    <a:cubicBezTo>
                      <a:pt x="314" y="515"/>
                      <a:pt x="314" y="515"/>
                      <a:pt x="314" y="515"/>
                    </a:cubicBezTo>
                    <a:moveTo>
                      <a:pt x="328" y="515"/>
                    </a:moveTo>
                    <a:cubicBezTo>
                      <a:pt x="344" y="515"/>
                      <a:pt x="344" y="515"/>
                      <a:pt x="344" y="515"/>
                    </a:cubicBezTo>
                    <a:moveTo>
                      <a:pt x="357" y="515"/>
                    </a:moveTo>
                    <a:cubicBezTo>
                      <a:pt x="373" y="515"/>
                      <a:pt x="373" y="515"/>
                      <a:pt x="373" y="515"/>
                    </a:cubicBezTo>
                    <a:moveTo>
                      <a:pt x="366" y="247"/>
                    </a:moveTo>
                    <a:cubicBezTo>
                      <a:pt x="358" y="233"/>
                      <a:pt x="358" y="233"/>
                      <a:pt x="358" y="233"/>
                    </a:cubicBezTo>
                    <a:moveTo>
                      <a:pt x="372" y="259"/>
                    </a:moveTo>
                    <a:cubicBezTo>
                      <a:pt x="380" y="273"/>
                      <a:pt x="380" y="273"/>
                      <a:pt x="380" y="273"/>
                    </a:cubicBezTo>
                    <a:moveTo>
                      <a:pt x="386" y="285"/>
                    </a:moveTo>
                    <a:cubicBezTo>
                      <a:pt x="393" y="299"/>
                      <a:pt x="393" y="299"/>
                      <a:pt x="393" y="299"/>
                    </a:cubicBezTo>
                    <a:moveTo>
                      <a:pt x="400" y="311"/>
                    </a:moveTo>
                    <a:cubicBezTo>
                      <a:pt x="407" y="325"/>
                      <a:pt x="407" y="325"/>
                      <a:pt x="407" y="325"/>
                    </a:cubicBezTo>
                    <a:moveTo>
                      <a:pt x="414" y="337"/>
                    </a:moveTo>
                    <a:cubicBezTo>
                      <a:pt x="421" y="351"/>
                      <a:pt x="421" y="351"/>
                      <a:pt x="421" y="351"/>
                    </a:cubicBezTo>
                    <a:moveTo>
                      <a:pt x="226" y="233"/>
                    </a:moveTo>
                    <a:cubicBezTo>
                      <a:pt x="218" y="247"/>
                      <a:pt x="218" y="247"/>
                      <a:pt x="218" y="247"/>
                    </a:cubicBezTo>
                    <a:moveTo>
                      <a:pt x="212" y="259"/>
                    </a:moveTo>
                    <a:cubicBezTo>
                      <a:pt x="204" y="273"/>
                      <a:pt x="204" y="273"/>
                      <a:pt x="204" y="273"/>
                    </a:cubicBezTo>
                    <a:moveTo>
                      <a:pt x="198" y="285"/>
                    </a:moveTo>
                    <a:cubicBezTo>
                      <a:pt x="191" y="299"/>
                      <a:pt x="191" y="299"/>
                      <a:pt x="191" y="299"/>
                    </a:cubicBezTo>
                    <a:moveTo>
                      <a:pt x="184" y="311"/>
                    </a:moveTo>
                    <a:cubicBezTo>
                      <a:pt x="177" y="325"/>
                      <a:pt x="177" y="325"/>
                      <a:pt x="177" y="325"/>
                    </a:cubicBezTo>
                    <a:moveTo>
                      <a:pt x="170" y="337"/>
                    </a:moveTo>
                    <a:cubicBezTo>
                      <a:pt x="163" y="351"/>
                      <a:pt x="163" y="351"/>
                      <a:pt x="163" y="351"/>
                    </a:cubicBezTo>
                    <a:moveTo>
                      <a:pt x="239" y="53"/>
                    </a:moveTo>
                    <a:cubicBezTo>
                      <a:pt x="239" y="82"/>
                      <a:pt x="263" y="105"/>
                      <a:pt x="293" y="105"/>
                    </a:cubicBezTo>
                    <a:cubicBezTo>
                      <a:pt x="322" y="105"/>
                      <a:pt x="347" y="82"/>
                      <a:pt x="347" y="53"/>
                    </a:cubicBezTo>
                    <a:cubicBezTo>
                      <a:pt x="347" y="24"/>
                      <a:pt x="322" y="0"/>
                      <a:pt x="293" y="0"/>
                    </a:cubicBezTo>
                    <a:cubicBezTo>
                      <a:pt x="263" y="0"/>
                      <a:pt x="239" y="24"/>
                      <a:pt x="239" y="53"/>
                    </a:cubicBezTo>
                    <a:close/>
                    <a:moveTo>
                      <a:pt x="205" y="190"/>
                    </a:moveTo>
                    <a:cubicBezTo>
                      <a:pt x="205" y="143"/>
                      <a:pt x="244" y="105"/>
                      <a:pt x="292" y="105"/>
                    </a:cubicBezTo>
                    <a:cubicBezTo>
                      <a:pt x="340" y="105"/>
                      <a:pt x="379" y="143"/>
                      <a:pt x="379" y="190"/>
                    </a:cubicBezTo>
                    <a:moveTo>
                      <a:pt x="444" y="427"/>
                    </a:moveTo>
                    <a:cubicBezTo>
                      <a:pt x="444" y="456"/>
                      <a:pt x="469" y="479"/>
                      <a:pt x="498" y="479"/>
                    </a:cubicBezTo>
                    <a:cubicBezTo>
                      <a:pt x="528" y="479"/>
                      <a:pt x="553" y="456"/>
                      <a:pt x="553" y="427"/>
                    </a:cubicBezTo>
                    <a:cubicBezTo>
                      <a:pt x="553" y="398"/>
                      <a:pt x="528" y="374"/>
                      <a:pt x="498" y="374"/>
                    </a:cubicBezTo>
                    <a:cubicBezTo>
                      <a:pt x="469" y="374"/>
                      <a:pt x="444" y="398"/>
                      <a:pt x="444" y="427"/>
                    </a:cubicBezTo>
                    <a:close/>
                    <a:moveTo>
                      <a:pt x="411" y="564"/>
                    </a:moveTo>
                    <a:cubicBezTo>
                      <a:pt x="411" y="517"/>
                      <a:pt x="449" y="479"/>
                      <a:pt x="498" y="479"/>
                    </a:cubicBezTo>
                    <a:cubicBezTo>
                      <a:pt x="546" y="479"/>
                      <a:pt x="584" y="517"/>
                      <a:pt x="584" y="564"/>
                    </a:cubicBezTo>
                    <a:moveTo>
                      <a:pt x="34" y="427"/>
                    </a:moveTo>
                    <a:cubicBezTo>
                      <a:pt x="34" y="456"/>
                      <a:pt x="58" y="479"/>
                      <a:pt x="87" y="479"/>
                    </a:cubicBezTo>
                    <a:cubicBezTo>
                      <a:pt x="117" y="479"/>
                      <a:pt x="142" y="456"/>
                      <a:pt x="142" y="427"/>
                    </a:cubicBezTo>
                    <a:cubicBezTo>
                      <a:pt x="142" y="398"/>
                      <a:pt x="117" y="374"/>
                      <a:pt x="87" y="374"/>
                    </a:cubicBezTo>
                    <a:cubicBezTo>
                      <a:pt x="58" y="374"/>
                      <a:pt x="34" y="398"/>
                      <a:pt x="34" y="427"/>
                    </a:cubicBezTo>
                    <a:close/>
                    <a:moveTo>
                      <a:pt x="0" y="564"/>
                    </a:moveTo>
                    <a:cubicBezTo>
                      <a:pt x="0" y="517"/>
                      <a:pt x="38" y="479"/>
                      <a:pt x="87" y="479"/>
                    </a:cubicBezTo>
                    <a:cubicBezTo>
                      <a:pt x="135" y="479"/>
                      <a:pt x="173" y="517"/>
                      <a:pt x="173" y="564"/>
                    </a:cubicBezTo>
                  </a:path>
                </a:pathLst>
              </a:custGeom>
              <a:solidFill>
                <a:schemeClr val="bg1"/>
              </a:solidFill>
              <a:ln w="158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cxnSp>
          <p:nvCxnSpPr>
            <p:cNvPr id="142" name="Straight Connector 141">
              <a:extLst>
                <a:ext uri="{FF2B5EF4-FFF2-40B4-BE49-F238E27FC236}">
                  <a16:creationId xmlns:a16="http://schemas.microsoft.com/office/drawing/2014/main" id="{57B6A5AA-387A-4F23-AE05-290207E51152}"/>
                </a:ext>
              </a:extLst>
            </p:cNvPr>
            <p:cNvCxnSpPr>
              <a:cxnSpLocks/>
              <a:stCxn id="121" idx="1"/>
              <a:endCxn id="124" idx="5"/>
            </p:cNvCxnSpPr>
            <p:nvPr/>
          </p:nvCxnSpPr>
          <p:spPr>
            <a:xfrm flipH="1" flipV="1">
              <a:off x="8564151" y="3380629"/>
              <a:ext cx="373178" cy="29569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6657D583-0EA8-47B0-A636-24EDAFDA70A6}"/>
                </a:ext>
              </a:extLst>
            </p:cNvPr>
            <p:cNvCxnSpPr>
              <a:cxnSpLocks/>
              <a:stCxn id="124" idx="6"/>
              <a:endCxn id="127" idx="2"/>
            </p:cNvCxnSpPr>
            <p:nvPr/>
          </p:nvCxnSpPr>
          <p:spPr>
            <a:xfrm>
              <a:off x="8631106" y="3218984"/>
              <a:ext cx="527484" cy="40002"/>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2471995-543E-475C-B581-61CDAE085A7D}"/>
                </a:ext>
              </a:extLst>
            </p:cNvPr>
            <p:cNvCxnSpPr>
              <a:cxnSpLocks/>
              <a:stCxn id="97" idx="1"/>
              <a:endCxn id="131" idx="7"/>
            </p:cNvCxnSpPr>
            <p:nvPr/>
          </p:nvCxnSpPr>
          <p:spPr>
            <a:xfrm flipH="1" flipV="1">
              <a:off x="8492573" y="1592793"/>
              <a:ext cx="182050" cy="54141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0724473-E2A9-4F24-8007-F8219BC16DFE}"/>
                </a:ext>
              </a:extLst>
            </p:cNvPr>
            <p:cNvCxnSpPr>
              <a:cxnSpLocks/>
              <a:stCxn id="193" idx="6"/>
              <a:endCxn id="131" idx="4"/>
            </p:cNvCxnSpPr>
            <p:nvPr/>
          </p:nvCxnSpPr>
          <p:spPr>
            <a:xfrm>
              <a:off x="7606449" y="1504809"/>
              <a:ext cx="465929" cy="4489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76F28F9-039C-405A-B963-8040AB4839F9}"/>
                </a:ext>
              </a:extLst>
            </p:cNvPr>
            <p:cNvCxnSpPr>
              <a:cxnSpLocks/>
              <a:stCxn id="97" idx="3"/>
            </p:cNvCxnSpPr>
            <p:nvPr/>
          </p:nvCxnSpPr>
          <p:spPr>
            <a:xfrm flipH="1">
              <a:off x="6179511" y="2481180"/>
              <a:ext cx="2444378" cy="94932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9FD3899-BF6D-4E20-A185-C66FE97DE31A}"/>
                </a:ext>
              </a:extLst>
            </p:cNvPr>
            <p:cNvCxnSpPr>
              <a:cxnSpLocks/>
              <a:stCxn id="100" idx="4"/>
            </p:cNvCxnSpPr>
            <p:nvPr/>
          </p:nvCxnSpPr>
          <p:spPr>
            <a:xfrm flipH="1">
              <a:off x="6166164" y="2190345"/>
              <a:ext cx="1257040" cy="120494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F298033-90D4-44DB-9A6C-76B169059BD2}"/>
                </a:ext>
              </a:extLst>
            </p:cNvPr>
            <p:cNvCxnSpPr>
              <a:cxnSpLocks/>
              <a:stCxn id="118" idx="5"/>
            </p:cNvCxnSpPr>
            <p:nvPr/>
          </p:nvCxnSpPr>
          <p:spPr>
            <a:xfrm flipH="1">
              <a:off x="6128138" y="2009331"/>
              <a:ext cx="635761" cy="132029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681FA4-6811-4FF3-952B-540048D4B263}"/>
                </a:ext>
              </a:extLst>
            </p:cNvPr>
            <p:cNvCxnSpPr>
              <a:cxnSpLocks/>
              <a:stCxn id="109" idx="5"/>
            </p:cNvCxnSpPr>
            <p:nvPr/>
          </p:nvCxnSpPr>
          <p:spPr>
            <a:xfrm>
              <a:off x="4742840" y="1794873"/>
              <a:ext cx="1333521" cy="157982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A3CA29F-0A37-4ABD-8D40-C26ADBAA94FB}"/>
                </a:ext>
              </a:extLst>
            </p:cNvPr>
            <p:cNvCxnSpPr>
              <a:cxnSpLocks/>
              <a:stCxn id="94" idx="6"/>
            </p:cNvCxnSpPr>
            <p:nvPr/>
          </p:nvCxnSpPr>
          <p:spPr>
            <a:xfrm>
              <a:off x="4712959" y="2486785"/>
              <a:ext cx="1556590" cy="101242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D3510CCA-4A8B-45AD-AC33-C1EF092BBEF3}"/>
                </a:ext>
              </a:extLst>
            </p:cNvPr>
            <p:cNvCxnSpPr>
              <a:cxnSpLocks/>
              <a:stCxn id="210" idx="0"/>
              <a:endCxn id="52" idx="3"/>
            </p:cNvCxnSpPr>
            <p:nvPr/>
          </p:nvCxnSpPr>
          <p:spPr>
            <a:xfrm flipV="1">
              <a:off x="8829152" y="4724030"/>
              <a:ext cx="43634" cy="34336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060807BF-3F2F-4D95-B621-64D88D04C8E4}"/>
                </a:ext>
              </a:extLst>
            </p:cNvPr>
            <p:cNvCxnSpPr>
              <a:cxnSpLocks/>
              <a:stCxn id="232" idx="6"/>
            </p:cNvCxnSpPr>
            <p:nvPr/>
          </p:nvCxnSpPr>
          <p:spPr>
            <a:xfrm>
              <a:off x="4585454" y="3101022"/>
              <a:ext cx="1649386" cy="31685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0A638203-0841-45EA-A13F-F4E1F756EBD2}"/>
                </a:ext>
              </a:extLst>
            </p:cNvPr>
            <p:cNvCxnSpPr>
              <a:cxnSpLocks/>
              <a:stCxn id="131" idx="5"/>
              <a:endCxn id="100" idx="0"/>
            </p:cNvCxnSpPr>
            <p:nvPr/>
          </p:nvCxnSpPr>
          <p:spPr>
            <a:xfrm flipH="1">
              <a:off x="7844058" y="1685398"/>
              <a:ext cx="338772" cy="326305"/>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A9F8543B-EF4E-4028-8163-4C6D6FFB9F36}"/>
                </a:ext>
              </a:extLst>
            </p:cNvPr>
            <p:cNvCxnSpPr>
              <a:cxnSpLocks/>
              <a:stCxn id="121" idx="2"/>
            </p:cNvCxnSpPr>
            <p:nvPr/>
          </p:nvCxnSpPr>
          <p:spPr>
            <a:xfrm flipH="1" flipV="1">
              <a:off x="6140274" y="3419014"/>
              <a:ext cx="2730100" cy="41895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AD8E4B8-F62C-4220-B3FF-28DE478CBCF1}"/>
                </a:ext>
              </a:extLst>
            </p:cNvPr>
            <p:cNvCxnSpPr>
              <a:cxnSpLocks/>
              <a:stCxn id="124" idx="2"/>
            </p:cNvCxnSpPr>
            <p:nvPr/>
          </p:nvCxnSpPr>
          <p:spPr>
            <a:xfrm flipH="1">
              <a:off x="6128460" y="3218984"/>
              <a:ext cx="2045446" cy="18751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D6F495BB-FDFA-40C4-992F-BBF6A5A6C3BE}"/>
                </a:ext>
              </a:extLst>
            </p:cNvPr>
            <p:cNvCxnSpPr>
              <a:cxnSpLocks/>
              <a:stCxn id="106" idx="7"/>
              <a:endCxn id="103" idx="3"/>
            </p:cNvCxnSpPr>
            <p:nvPr/>
          </p:nvCxnSpPr>
          <p:spPr>
            <a:xfrm flipV="1">
              <a:off x="3406093" y="2810019"/>
              <a:ext cx="150850" cy="32936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F61CB80B-2F49-464C-8374-6E3BEB759223}"/>
                </a:ext>
              </a:extLst>
            </p:cNvPr>
            <p:cNvCxnSpPr>
              <a:cxnSpLocks/>
              <a:stCxn id="61" idx="6"/>
              <a:endCxn id="88" idx="2"/>
            </p:cNvCxnSpPr>
            <p:nvPr/>
          </p:nvCxnSpPr>
          <p:spPr>
            <a:xfrm>
              <a:off x="10039391" y="4561806"/>
              <a:ext cx="780942" cy="4359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4C0DD7BC-8E2E-4829-80A6-8B4E99C0D253}"/>
                </a:ext>
              </a:extLst>
            </p:cNvPr>
            <p:cNvCxnSpPr>
              <a:cxnSpLocks/>
              <a:stCxn id="55" idx="2"/>
            </p:cNvCxnSpPr>
            <p:nvPr/>
          </p:nvCxnSpPr>
          <p:spPr>
            <a:xfrm flipH="1">
              <a:off x="1766888" y="2701609"/>
              <a:ext cx="299273" cy="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688E25AB-BD01-4660-9660-E983E7D48236}"/>
                </a:ext>
              </a:extLst>
            </p:cNvPr>
            <p:cNvCxnSpPr>
              <a:cxnSpLocks/>
              <a:stCxn id="40" idx="7"/>
            </p:cNvCxnSpPr>
            <p:nvPr/>
          </p:nvCxnSpPr>
          <p:spPr>
            <a:xfrm flipV="1">
              <a:off x="4657676" y="3455109"/>
              <a:ext cx="1444060" cy="111171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3E1D25F-CD40-4FFA-9CAD-DCB6D5B344BA}"/>
                </a:ext>
              </a:extLst>
            </p:cNvPr>
            <p:cNvCxnSpPr>
              <a:cxnSpLocks/>
              <a:stCxn id="134" idx="6"/>
              <a:endCxn id="40" idx="3"/>
            </p:cNvCxnSpPr>
            <p:nvPr/>
          </p:nvCxnSpPr>
          <p:spPr>
            <a:xfrm flipV="1">
              <a:off x="3384278" y="4803547"/>
              <a:ext cx="882250" cy="46074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07CC471A-7C3E-408B-A642-EC0FCCE8C0BD}"/>
                </a:ext>
              </a:extLst>
            </p:cNvPr>
            <p:cNvCxnSpPr>
              <a:cxnSpLocks/>
              <a:stCxn id="235" idx="7"/>
              <a:endCxn id="58" idx="4"/>
            </p:cNvCxnSpPr>
            <p:nvPr/>
          </p:nvCxnSpPr>
          <p:spPr>
            <a:xfrm flipV="1">
              <a:off x="2441937" y="1545681"/>
              <a:ext cx="390705" cy="29355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CFBB1BF-818E-436C-A785-84E6E29CF161}"/>
                </a:ext>
              </a:extLst>
            </p:cNvPr>
            <p:cNvCxnSpPr>
              <a:cxnSpLocks/>
              <a:stCxn id="58" idx="7"/>
              <a:endCxn id="109" idx="3"/>
            </p:cNvCxnSpPr>
            <p:nvPr/>
          </p:nvCxnSpPr>
          <p:spPr>
            <a:xfrm>
              <a:off x="3244448" y="1451681"/>
              <a:ext cx="1195433" cy="230355"/>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12CB65C8-65EF-42A5-8927-4A1DB55FDB97}"/>
                </a:ext>
              </a:extLst>
            </p:cNvPr>
            <p:cNvCxnSpPr>
              <a:cxnSpLocks/>
              <a:stCxn id="94" idx="1"/>
              <a:endCxn id="109" idx="4"/>
            </p:cNvCxnSpPr>
            <p:nvPr/>
          </p:nvCxnSpPr>
          <p:spPr>
            <a:xfrm flipV="1">
              <a:off x="4462169" y="1801199"/>
              <a:ext cx="105822" cy="34569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9D1D640B-C4AF-4D33-98CE-07DB0EA5F796}"/>
                </a:ext>
              </a:extLst>
            </p:cNvPr>
            <p:cNvCxnSpPr>
              <a:cxnSpLocks/>
              <a:stCxn id="70" idx="0"/>
            </p:cNvCxnSpPr>
            <p:nvPr/>
          </p:nvCxnSpPr>
          <p:spPr>
            <a:xfrm flipV="1">
              <a:off x="5028822" y="3431950"/>
              <a:ext cx="1105519" cy="188856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5" name="Group 164">
              <a:extLst>
                <a:ext uri="{FF2B5EF4-FFF2-40B4-BE49-F238E27FC236}">
                  <a16:creationId xmlns:a16="http://schemas.microsoft.com/office/drawing/2014/main" id="{8480D3EB-E3B7-4224-9F50-F7E3ADE4B1DB}"/>
                </a:ext>
              </a:extLst>
            </p:cNvPr>
            <p:cNvGrpSpPr>
              <a:grpSpLocks noChangeAspect="1"/>
            </p:cNvGrpSpPr>
            <p:nvPr/>
          </p:nvGrpSpPr>
          <p:grpSpPr>
            <a:xfrm>
              <a:off x="6279038" y="5817486"/>
              <a:ext cx="457200" cy="457200"/>
              <a:chOff x="6063453" y="5701048"/>
              <a:chExt cx="604488" cy="604488"/>
            </a:xfrm>
          </p:grpSpPr>
          <p:sp useBgFill="1">
            <p:nvSpPr>
              <p:cNvPr id="166" name="Oval 165">
                <a:extLst>
                  <a:ext uri="{FF2B5EF4-FFF2-40B4-BE49-F238E27FC236}">
                    <a16:creationId xmlns:a16="http://schemas.microsoft.com/office/drawing/2014/main" id="{3B88C14E-DC78-42B4-BE18-BBBF322C608D}"/>
                  </a:ext>
                </a:extLst>
              </p:cNvPr>
              <p:cNvSpPr/>
              <p:nvPr/>
            </p:nvSpPr>
            <p:spPr bwMode="auto">
              <a:xfrm>
                <a:off x="6063453" y="5701048"/>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nvGrpSpPr>
              <p:cNvPr id="167" name="Group 166">
                <a:extLst>
                  <a:ext uri="{FF2B5EF4-FFF2-40B4-BE49-F238E27FC236}">
                    <a16:creationId xmlns:a16="http://schemas.microsoft.com/office/drawing/2014/main" id="{A83E02F3-E5B2-4DEF-B1B3-7052F183A67D}"/>
                  </a:ext>
                </a:extLst>
              </p:cNvPr>
              <p:cNvGrpSpPr>
                <a:grpSpLocks noChangeAspect="1"/>
              </p:cNvGrpSpPr>
              <p:nvPr/>
            </p:nvGrpSpPr>
            <p:grpSpPr>
              <a:xfrm>
                <a:off x="6165235" y="5794471"/>
                <a:ext cx="400924" cy="331478"/>
                <a:chOff x="6032952" y="5892675"/>
                <a:chExt cx="411480" cy="340208"/>
              </a:xfrm>
            </p:grpSpPr>
            <p:sp>
              <p:nvSpPr>
                <p:cNvPr id="168" name="Freeform 21" title="Icon of an xbox controller">
                  <a:extLst>
                    <a:ext uri="{FF2B5EF4-FFF2-40B4-BE49-F238E27FC236}">
                      <a16:creationId xmlns:a16="http://schemas.microsoft.com/office/drawing/2014/main" id="{059D87A9-28A5-44A8-8C85-B5016DE2624B}"/>
                    </a:ext>
                  </a:extLst>
                </p:cNvPr>
                <p:cNvSpPr>
                  <a:spLocks noChangeAspect="1" noEditPoints="1"/>
                </p:cNvSpPr>
                <p:nvPr/>
              </p:nvSpPr>
              <p:spPr bwMode="auto">
                <a:xfrm>
                  <a:off x="6110249" y="5892675"/>
                  <a:ext cx="242677" cy="140980"/>
                </a:xfrm>
                <a:custGeom>
                  <a:avLst/>
                  <a:gdLst>
                    <a:gd name="T0" fmla="*/ 601 w 770"/>
                    <a:gd name="T1" fmla="*/ 70 h 447"/>
                    <a:gd name="T2" fmla="*/ 526 w 770"/>
                    <a:gd name="T3" fmla="*/ 10 h 447"/>
                    <a:gd name="T4" fmla="*/ 456 w 770"/>
                    <a:gd name="T5" fmla="*/ 39 h 447"/>
                    <a:gd name="T6" fmla="*/ 390 w 770"/>
                    <a:gd name="T7" fmla="*/ 39 h 447"/>
                    <a:gd name="T8" fmla="*/ 382 w 770"/>
                    <a:gd name="T9" fmla="*/ 39 h 447"/>
                    <a:gd name="T10" fmla="*/ 314 w 770"/>
                    <a:gd name="T11" fmla="*/ 39 h 447"/>
                    <a:gd name="T12" fmla="*/ 246 w 770"/>
                    <a:gd name="T13" fmla="*/ 10 h 447"/>
                    <a:gd name="T14" fmla="*/ 170 w 770"/>
                    <a:gd name="T15" fmla="*/ 70 h 447"/>
                    <a:gd name="T16" fmla="*/ 93 w 770"/>
                    <a:gd name="T17" fmla="*/ 420 h 447"/>
                    <a:gd name="T18" fmla="*/ 146 w 770"/>
                    <a:gd name="T19" fmla="*/ 447 h 447"/>
                    <a:gd name="T20" fmla="*/ 220 w 770"/>
                    <a:gd name="T21" fmla="*/ 368 h 447"/>
                    <a:gd name="T22" fmla="*/ 316 w 770"/>
                    <a:gd name="T23" fmla="*/ 329 h 447"/>
                    <a:gd name="T24" fmla="*/ 454 w 770"/>
                    <a:gd name="T25" fmla="*/ 329 h 447"/>
                    <a:gd name="T26" fmla="*/ 552 w 770"/>
                    <a:gd name="T27" fmla="*/ 368 h 447"/>
                    <a:gd name="T28" fmla="*/ 624 w 770"/>
                    <a:gd name="T29" fmla="*/ 447 h 447"/>
                    <a:gd name="T30" fmla="*/ 677 w 770"/>
                    <a:gd name="T31" fmla="*/ 420 h 447"/>
                    <a:gd name="T32" fmla="*/ 601 w 770"/>
                    <a:gd name="T33" fmla="*/ 70 h 447"/>
                    <a:gd name="T34" fmla="*/ 405 w 770"/>
                    <a:gd name="T35" fmla="*/ 133 h 447"/>
                    <a:gd name="T36" fmla="*/ 386 w 770"/>
                    <a:gd name="T37" fmla="*/ 111 h 447"/>
                    <a:gd name="T38" fmla="*/ 366 w 770"/>
                    <a:gd name="T39" fmla="*/ 131 h 447"/>
                    <a:gd name="T40" fmla="*/ 384 w 770"/>
                    <a:gd name="T41" fmla="*/ 150 h 447"/>
                    <a:gd name="T42" fmla="*/ 405 w 770"/>
                    <a:gd name="T43" fmla="*/ 13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0" h="447">
                      <a:moveTo>
                        <a:pt x="601" y="70"/>
                      </a:moveTo>
                      <a:cubicBezTo>
                        <a:pt x="608" y="33"/>
                        <a:pt x="583" y="22"/>
                        <a:pt x="526" y="10"/>
                      </a:cubicBezTo>
                      <a:cubicBezTo>
                        <a:pt x="468" y="0"/>
                        <a:pt x="456" y="39"/>
                        <a:pt x="456" y="39"/>
                      </a:cubicBezTo>
                      <a:cubicBezTo>
                        <a:pt x="390" y="39"/>
                        <a:pt x="390" y="39"/>
                        <a:pt x="390" y="39"/>
                      </a:cubicBezTo>
                      <a:cubicBezTo>
                        <a:pt x="382" y="39"/>
                        <a:pt x="382" y="39"/>
                        <a:pt x="382" y="39"/>
                      </a:cubicBezTo>
                      <a:cubicBezTo>
                        <a:pt x="314" y="39"/>
                        <a:pt x="314" y="39"/>
                        <a:pt x="314" y="39"/>
                      </a:cubicBezTo>
                      <a:cubicBezTo>
                        <a:pt x="314" y="39"/>
                        <a:pt x="304" y="0"/>
                        <a:pt x="246" y="10"/>
                      </a:cubicBezTo>
                      <a:cubicBezTo>
                        <a:pt x="187" y="22"/>
                        <a:pt x="164" y="33"/>
                        <a:pt x="170" y="70"/>
                      </a:cubicBezTo>
                      <a:cubicBezTo>
                        <a:pt x="170" y="70"/>
                        <a:pt x="0" y="321"/>
                        <a:pt x="93" y="420"/>
                      </a:cubicBezTo>
                      <a:cubicBezTo>
                        <a:pt x="125" y="447"/>
                        <a:pt x="132" y="447"/>
                        <a:pt x="146" y="447"/>
                      </a:cubicBezTo>
                      <a:cubicBezTo>
                        <a:pt x="160" y="447"/>
                        <a:pt x="185" y="395"/>
                        <a:pt x="220" y="368"/>
                      </a:cubicBezTo>
                      <a:cubicBezTo>
                        <a:pt x="255" y="339"/>
                        <a:pt x="288" y="331"/>
                        <a:pt x="316" y="329"/>
                      </a:cubicBezTo>
                      <a:cubicBezTo>
                        <a:pt x="337" y="329"/>
                        <a:pt x="435" y="329"/>
                        <a:pt x="454" y="329"/>
                      </a:cubicBezTo>
                      <a:cubicBezTo>
                        <a:pt x="483" y="331"/>
                        <a:pt x="517" y="339"/>
                        <a:pt x="552" y="368"/>
                      </a:cubicBezTo>
                      <a:cubicBezTo>
                        <a:pt x="587" y="395"/>
                        <a:pt x="610" y="447"/>
                        <a:pt x="624" y="447"/>
                      </a:cubicBezTo>
                      <a:cubicBezTo>
                        <a:pt x="638" y="447"/>
                        <a:pt x="647" y="447"/>
                        <a:pt x="677" y="420"/>
                      </a:cubicBezTo>
                      <a:cubicBezTo>
                        <a:pt x="770" y="321"/>
                        <a:pt x="601" y="70"/>
                        <a:pt x="601" y="70"/>
                      </a:cubicBezTo>
                      <a:close/>
                      <a:moveTo>
                        <a:pt x="405" y="133"/>
                      </a:moveTo>
                      <a:cubicBezTo>
                        <a:pt x="405" y="121"/>
                        <a:pt x="398" y="111"/>
                        <a:pt x="386" y="111"/>
                      </a:cubicBezTo>
                      <a:cubicBezTo>
                        <a:pt x="376" y="111"/>
                        <a:pt x="366" y="119"/>
                        <a:pt x="366" y="131"/>
                      </a:cubicBezTo>
                      <a:cubicBezTo>
                        <a:pt x="366" y="140"/>
                        <a:pt x="374" y="150"/>
                        <a:pt x="384" y="150"/>
                      </a:cubicBezTo>
                      <a:cubicBezTo>
                        <a:pt x="396" y="150"/>
                        <a:pt x="404" y="142"/>
                        <a:pt x="405" y="133"/>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169" name="Xbox" title="Icon of an xbox one">
                  <a:extLst>
                    <a:ext uri="{FF2B5EF4-FFF2-40B4-BE49-F238E27FC236}">
                      <a16:creationId xmlns:a16="http://schemas.microsoft.com/office/drawing/2014/main" id="{3CB9F096-2284-460B-971A-7024EC00D723}"/>
                    </a:ext>
                  </a:extLst>
                </p:cNvPr>
                <p:cNvSpPr>
                  <a:spLocks noChangeAspect="1" noEditPoints="1"/>
                </p:cNvSpPr>
                <p:nvPr/>
              </p:nvSpPr>
              <p:spPr bwMode="auto">
                <a:xfrm>
                  <a:off x="6032952" y="6066611"/>
                  <a:ext cx="411480" cy="166272"/>
                </a:xfrm>
                <a:custGeom>
                  <a:avLst/>
                  <a:gdLst>
                    <a:gd name="T0" fmla="*/ 337 w 337"/>
                    <a:gd name="T1" fmla="*/ 135 h 135"/>
                    <a:gd name="T2" fmla="*/ 0 w 337"/>
                    <a:gd name="T3" fmla="*/ 135 h 135"/>
                    <a:gd name="T4" fmla="*/ 0 w 337"/>
                    <a:gd name="T5" fmla="*/ 0 h 135"/>
                    <a:gd name="T6" fmla="*/ 337 w 337"/>
                    <a:gd name="T7" fmla="*/ 0 h 135"/>
                    <a:gd name="T8" fmla="*/ 337 w 337"/>
                    <a:gd name="T9" fmla="*/ 135 h 135"/>
                    <a:gd name="T10" fmla="*/ 145 w 337"/>
                    <a:gd name="T11" fmla="*/ 68 h 135"/>
                    <a:gd name="T12" fmla="*/ 0 w 337"/>
                    <a:gd name="T13" fmla="*/ 68 h 135"/>
                    <a:gd name="T14" fmla="*/ 269 w 337"/>
                    <a:gd name="T15" fmla="*/ 74 h 135"/>
                    <a:gd name="T16" fmla="*/ 275 w 337"/>
                    <a:gd name="T17" fmla="*/ 67 h 135"/>
                    <a:gd name="T18" fmla="*/ 269 w 337"/>
                    <a:gd name="T19" fmla="*/ 61 h 135"/>
                    <a:gd name="T20" fmla="*/ 263 w 337"/>
                    <a:gd name="T21" fmla="*/ 67 h 135"/>
                    <a:gd name="T22" fmla="*/ 269 w 337"/>
                    <a:gd name="T23" fmla="*/ 7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7" h="135">
                      <a:moveTo>
                        <a:pt x="337" y="135"/>
                      </a:moveTo>
                      <a:cubicBezTo>
                        <a:pt x="0" y="135"/>
                        <a:pt x="0" y="135"/>
                        <a:pt x="0" y="135"/>
                      </a:cubicBezTo>
                      <a:cubicBezTo>
                        <a:pt x="0" y="0"/>
                        <a:pt x="0" y="0"/>
                        <a:pt x="0" y="0"/>
                      </a:cubicBezTo>
                      <a:cubicBezTo>
                        <a:pt x="337" y="0"/>
                        <a:pt x="337" y="0"/>
                        <a:pt x="337" y="0"/>
                      </a:cubicBezTo>
                      <a:lnTo>
                        <a:pt x="337" y="135"/>
                      </a:lnTo>
                      <a:close/>
                      <a:moveTo>
                        <a:pt x="145" y="68"/>
                      </a:moveTo>
                      <a:cubicBezTo>
                        <a:pt x="0" y="68"/>
                        <a:pt x="0" y="68"/>
                        <a:pt x="0" y="68"/>
                      </a:cubicBezTo>
                      <a:moveTo>
                        <a:pt x="269" y="74"/>
                      </a:moveTo>
                      <a:cubicBezTo>
                        <a:pt x="272" y="74"/>
                        <a:pt x="275" y="71"/>
                        <a:pt x="275" y="67"/>
                      </a:cubicBezTo>
                      <a:cubicBezTo>
                        <a:pt x="275" y="64"/>
                        <a:pt x="272" y="61"/>
                        <a:pt x="269" y="61"/>
                      </a:cubicBezTo>
                      <a:cubicBezTo>
                        <a:pt x="265" y="61"/>
                        <a:pt x="263" y="64"/>
                        <a:pt x="263" y="67"/>
                      </a:cubicBezTo>
                      <a:cubicBezTo>
                        <a:pt x="263" y="71"/>
                        <a:pt x="265" y="74"/>
                        <a:pt x="269" y="74"/>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grpSp>
        <p:cxnSp>
          <p:nvCxnSpPr>
            <p:cNvPr id="170" name="Straight Connector 169">
              <a:extLst>
                <a:ext uri="{FF2B5EF4-FFF2-40B4-BE49-F238E27FC236}">
                  <a16:creationId xmlns:a16="http://schemas.microsoft.com/office/drawing/2014/main" id="{EC38BB71-2B0A-4C01-A713-F016A727210A}"/>
                </a:ext>
              </a:extLst>
            </p:cNvPr>
            <p:cNvCxnSpPr>
              <a:cxnSpLocks/>
              <a:stCxn id="43" idx="2"/>
              <a:endCxn id="201" idx="6"/>
            </p:cNvCxnSpPr>
            <p:nvPr/>
          </p:nvCxnSpPr>
          <p:spPr>
            <a:xfrm flipH="1">
              <a:off x="2792841" y="3873143"/>
              <a:ext cx="672946" cy="1080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9515AB79-D3B6-4F56-A5F8-59E48954558F}"/>
                </a:ext>
              </a:extLst>
            </p:cNvPr>
            <p:cNvCxnSpPr>
              <a:cxnSpLocks/>
              <a:stCxn id="43" idx="6"/>
            </p:cNvCxnSpPr>
            <p:nvPr/>
          </p:nvCxnSpPr>
          <p:spPr>
            <a:xfrm flipV="1">
              <a:off x="3915795" y="3468515"/>
              <a:ext cx="2207465" cy="32385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010BA505-1872-4FF6-BEDF-295108E02E43}"/>
                </a:ext>
              </a:extLst>
            </p:cNvPr>
            <p:cNvCxnSpPr>
              <a:cxnSpLocks/>
              <a:stCxn id="37" idx="7"/>
              <a:endCxn id="64" idx="2"/>
            </p:cNvCxnSpPr>
            <p:nvPr/>
          </p:nvCxnSpPr>
          <p:spPr>
            <a:xfrm flipV="1">
              <a:off x="1609001" y="4663717"/>
              <a:ext cx="1103398" cy="13882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D57F3CB7-4C29-4235-99A6-9B3C73C67A57}"/>
                </a:ext>
              </a:extLst>
            </p:cNvPr>
            <p:cNvCxnSpPr>
              <a:cxnSpLocks/>
              <a:stCxn id="64" idx="6"/>
              <a:endCxn id="40" idx="2"/>
            </p:cNvCxnSpPr>
            <p:nvPr/>
          </p:nvCxnSpPr>
          <p:spPr>
            <a:xfrm>
              <a:off x="3162165" y="4581603"/>
              <a:ext cx="1077953" cy="4898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4CAA1EC4-388E-4BDA-966A-FFAE34AC791C}"/>
                </a:ext>
              </a:extLst>
            </p:cNvPr>
            <p:cNvCxnSpPr>
              <a:cxnSpLocks/>
              <a:stCxn id="34" idx="6"/>
              <a:endCxn id="134" idx="2"/>
            </p:cNvCxnSpPr>
            <p:nvPr/>
          </p:nvCxnSpPr>
          <p:spPr>
            <a:xfrm flipV="1">
              <a:off x="2349748" y="5337969"/>
              <a:ext cx="583306" cy="6341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DD015A72-EE7B-4677-A14F-AB0AD645308E}"/>
                </a:ext>
              </a:extLst>
            </p:cNvPr>
            <p:cNvCxnSpPr>
              <a:cxnSpLocks/>
              <a:stCxn id="34" idx="7"/>
              <a:endCxn id="64" idx="3"/>
            </p:cNvCxnSpPr>
            <p:nvPr/>
          </p:nvCxnSpPr>
          <p:spPr>
            <a:xfrm flipV="1">
              <a:off x="2253587" y="4810708"/>
              <a:ext cx="553710" cy="444512"/>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4AB1C03A-D833-4C54-BB0A-91B3242372EE}"/>
                </a:ext>
              </a:extLst>
            </p:cNvPr>
            <p:cNvCxnSpPr>
              <a:cxnSpLocks/>
              <a:stCxn id="70" idx="1"/>
              <a:endCxn id="40" idx="5"/>
            </p:cNvCxnSpPr>
            <p:nvPr/>
          </p:nvCxnSpPr>
          <p:spPr>
            <a:xfrm flipH="1" flipV="1">
              <a:off x="4580462" y="4880761"/>
              <a:ext cx="275402" cy="46615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BBFDA0C-05AD-4326-9A37-1320DC4FE6D1}"/>
                </a:ext>
              </a:extLst>
            </p:cNvPr>
            <p:cNvCxnSpPr>
              <a:cxnSpLocks/>
              <a:stCxn id="204" idx="5"/>
              <a:endCxn id="49" idx="1"/>
            </p:cNvCxnSpPr>
            <p:nvPr/>
          </p:nvCxnSpPr>
          <p:spPr>
            <a:xfrm>
              <a:off x="10493139" y="5278845"/>
              <a:ext cx="282591" cy="33884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E4450ACF-84D2-43C3-90E2-E78475966933}"/>
                </a:ext>
              </a:extLst>
            </p:cNvPr>
            <p:cNvCxnSpPr>
              <a:cxnSpLocks/>
              <a:stCxn id="73" idx="5"/>
              <a:endCxn id="49" idx="2"/>
            </p:cNvCxnSpPr>
            <p:nvPr/>
          </p:nvCxnSpPr>
          <p:spPr>
            <a:xfrm>
              <a:off x="9795997" y="5579278"/>
              <a:ext cx="843948" cy="14874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1209F54E-EC25-443D-9B6C-26C5AF106FB3}"/>
                </a:ext>
              </a:extLst>
            </p:cNvPr>
            <p:cNvCxnSpPr>
              <a:cxnSpLocks/>
              <a:stCxn id="210" idx="6"/>
              <a:endCxn id="73" idx="2"/>
            </p:cNvCxnSpPr>
            <p:nvPr/>
          </p:nvCxnSpPr>
          <p:spPr>
            <a:xfrm>
              <a:off x="9057752" y="5295990"/>
              <a:ext cx="331156" cy="17059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1C3F21B7-4683-4680-A265-7BD823DDF6F8}"/>
                </a:ext>
              </a:extLst>
            </p:cNvPr>
            <p:cNvCxnSpPr>
              <a:cxnSpLocks/>
              <a:stCxn id="73" idx="7"/>
              <a:endCxn id="204" idx="2"/>
            </p:cNvCxnSpPr>
            <p:nvPr/>
          </p:nvCxnSpPr>
          <p:spPr>
            <a:xfrm flipV="1">
              <a:off x="9756447" y="5117200"/>
              <a:ext cx="346447" cy="14121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B632EA3-B537-43DC-A27D-03629924B031}"/>
                </a:ext>
              </a:extLst>
            </p:cNvPr>
            <p:cNvCxnSpPr>
              <a:cxnSpLocks/>
              <a:stCxn id="85" idx="1"/>
              <a:endCxn id="88" idx="5"/>
            </p:cNvCxnSpPr>
            <p:nvPr/>
          </p:nvCxnSpPr>
          <p:spPr>
            <a:xfrm flipH="1" flipV="1">
              <a:off x="11160677" y="4855574"/>
              <a:ext cx="173989" cy="29928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CB73C7F1-D311-45AB-8E95-1AC39235B79D}"/>
                </a:ext>
              </a:extLst>
            </p:cNvPr>
            <p:cNvCxnSpPr>
              <a:cxnSpLocks/>
              <a:stCxn id="88" idx="3"/>
              <a:endCxn id="204" idx="7"/>
            </p:cNvCxnSpPr>
            <p:nvPr/>
          </p:nvCxnSpPr>
          <p:spPr>
            <a:xfrm flipH="1">
              <a:off x="10493139" y="4778360"/>
              <a:ext cx="353604" cy="177195"/>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9C7134E9-0EC0-43E5-B5AE-97BA1D2DDF5E}"/>
                </a:ext>
              </a:extLst>
            </p:cNvPr>
            <p:cNvCxnSpPr>
              <a:cxnSpLocks/>
              <a:stCxn id="49" idx="0"/>
              <a:endCxn id="85" idx="3"/>
            </p:cNvCxnSpPr>
            <p:nvPr/>
          </p:nvCxnSpPr>
          <p:spPr>
            <a:xfrm flipV="1">
              <a:off x="10949765" y="5464061"/>
              <a:ext cx="290517" cy="17161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B0F72AF-0315-490D-B6AA-09B75B85262A}"/>
                </a:ext>
              </a:extLst>
            </p:cNvPr>
            <p:cNvCxnSpPr>
              <a:cxnSpLocks/>
              <a:endCxn id="76" idx="3"/>
            </p:cNvCxnSpPr>
            <p:nvPr/>
          </p:nvCxnSpPr>
          <p:spPr>
            <a:xfrm>
              <a:off x="5781783" y="3225910"/>
              <a:ext cx="2265687" cy="98255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BD3AB644-C87D-4E19-811E-A41F0C2EFBB9}"/>
                </a:ext>
              </a:extLst>
            </p:cNvPr>
            <p:cNvCxnSpPr>
              <a:cxnSpLocks/>
              <a:endCxn id="79" idx="2"/>
            </p:cNvCxnSpPr>
            <p:nvPr/>
          </p:nvCxnSpPr>
          <p:spPr>
            <a:xfrm>
              <a:off x="6141919" y="3415111"/>
              <a:ext cx="1245050" cy="108486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671C5D9-F5CA-4793-906D-126CFA78143D}"/>
                </a:ext>
              </a:extLst>
            </p:cNvPr>
            <p:cNvCxnSpPr>
              <a:cxnSpLocks/>
              <a:endCxn id="67" idx="1"/>
            </p:cNvCxnSpPr>
            <p:nvPr/>
          </p:nvCxnSpPr>
          <p:spPr>
            <a:xfrm>
              <a:off x="6162330" y="3433995"/>
              <a:ext cx="832217" cy="1586212"/>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C4780DB6-DA7E-43AF-91A8-1468FFAC6568}"/>
                </a:ext>
              </a:extLst>
            </p:cNvPr>
            <p:cNvCxnSpPr>
              <a:cxnSpLocks/>
              <a:endCxn id="166" idx="0"/>
            </p:cNvCxnSpPr>
            <p:nvPr/>
          </p:nvCxnSpPr>
          <p:spPr>
            <a:xfrm>
              <a:off x="6160965" y="3421281"/>
              <a:ext cx="346673" cy="2396205"/>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20CF74F-57DD-4674-AC50-CC4BBC8F5797}"/>
                </a:ext>
              </a:extLst>
            </p:cNvPr>
            <p:cNvCxnSpPr>
              <a:cxnSpLocks/>
            </p:cNvCxnSpPr>
            <p:nvPr/>
          </p:nvCxnSpPr>
          <p:spPr>
            <a:xfrm flipH="1">
              <a:off x="6736238" y="6000576"/>
              <a:ext cx="605400" cy="9102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23CA1CC-A960-4990-A762-034FD3513C6E}"/>
                </a:ext>
              </a:extLst>
            </p:cNvPr>
            <p:cNvCxnSpPr>
              <a:cxnSpLocks/>
              <a:stCxn id="67" idx="5"/>
              <a:endCxn id="82" idx="1"/>
            </p:cNvCxnSpPr>
            <p:nvPr/>
          </p:nvCxnSpPr>
          <p:spPr>
            <a:xfrm>
              <a:off x="7231267" y="5411355"/>
              <a:ext cx="213995" cy="43915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BDE5D5D-64C8-4914-A29D-845B25C02189}"/>
                </a:ext>
              </a:extLst>
            </p:cNvPr>
            <p:cNvCxnSpPr>
              <a:cxnSpLocks/>
              <a:stCxn id="121" idx="7"/>
              <a:endCxn id="127" idx="4"/>
            </p:cNvCxnSpPr>
            <p:nvPr/>
          </p:nvCxnSpPr>
          <p:spPr>
            <a:xfrm flipV="1">
              <a:off x="9260619" y="3487586"/>
              <a:ext cx="126572" cy="18873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1EB420D2-5124-46DF-A4B5-4034B2E0B72C}"/>
                </a:ext>
              </a:extLst>
            </p:cNvPr>
            <p:cNvCxnSpPr>
              <a:cxnSpLocks/>
              <a:stCxn id="97" idx="2"/>
              <a:endCxn id="100" idx="7"/>
            </p:cNvCxnSpPr>
            <p:nvPr/>
          </p:nvCxnSpPr>
          <p:spPr>
            <a:xfrm flipH="1" flipV="1">
              <a:off x="7845586" y="2186659"/>
              <a:ext cx="731810" cy="11052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870F4ECC-CBC3-4C73-BE92-A65957914837}"/>
                </a:ext>
              </a:extLst>
            </p:cNvPr>
            <p:cNvGrpSpPr>
              <a:grpSpLocks noChangeAspect="1"/>
            </p:cNvGrpSpPr>
            <p:nvPr/>
          </p:nvGrpSpPr>
          <p:grpSpPr>
            <a:xfrm>
              <a:off x="7183654" y="1155600"/>
              <a:ext cx="457200" cy="457200"/>
              <a:chOff x="9083273" y="2224226"/>
              <a:chExt cx="493034" cy="493034"/>
            </a:xfrm>
          </p:grpSpPr>
          <p:sp useBgFill="1">
            <p:nvSpPr>
              <p:cNvPr id="193" name="Oval 192">
                <a:extLst>
                  <a:ext uri="{FF2B5EF4-FFF2-40B4-BE49-F238E27FC236}">
                    <a16:creationId xmlns:a16="http://schemas.microsoft.com/office/drawing/2014/main" id="{348F5272-3D90-4188-AC1C-B294A8995203}"/>
                  </a:ext>
                </a:extLst>
              </p:cNvPr>
              <p:cNvSpPr/>
              <p:nvPr/>
            </p:nvSpPr>
            <p:spPr bwMode="auto">
              <a:xfrm rot="1910594">
                <a:off x="9083273" y="2224226"/>
                <a:ext cx="493034" cy="49303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194" name="boy" title="Icon of a man">
                <a:extLst>
                  <a:ext uri="{FF2B5EF4-FFF2-40B4-BE49-F238E27FC236}">
                    <a16:creationId xmlns:a16="http://schemas.microsoft.com/office/drawing/2014/main" id="{287F4A6D-F817-48DA-A8A9-F45BC8E779CB}"/>
                  </a:ext>
                </a:extLst>
              </p:cNvPr>
              <p:cNvSpPr>
                <a:spLocks noChangeAspect="1" noEditPoints="1"/>
              </p:cNvSpPr>
              <p:nvPr/>
            </p:nvSpPr>
            <p:spPr bwMode="auto">
              <a:xfrm>
                <a:off x="9189284" y="2265702"/>
                <a:ext cx="281011" cy="365760"/>
              </a:xfrm>
              <a:custGeom>
                <a:avLst/>
                <a:gdLst>
                  <a:gd name="T0" fmla="*/ 27 w 261"/>
                  <a:gd name="T1" fmla="*/ 104 h 339"/>
                  <a:gd name="T2" fmla="*/ 131 w 261"/>
                  <a:gd name="T3" fmla="*/ 0 h 339"/>
                  <a:gd name="T4" fmla="*/ 235 w 261"/>
                  <a:gd name="T5" fmla="*/ 104 h 339"/>
                  <a:gd name="T6" fmla="*/ 131 w 261"/>
                  <a:gd name="T7" fmla="*/ 208 h 339"/>
                  <a:gd name="T8" fmla="*/ 27 w 261"/>
                  <a:gd name="T9" fmla="*/ 104 h 339"/>
                  <a:gd name="T10" fmla="*/ 261 w 261"/>
                  <a:gd name="T11" fmla="*/ 339 h 339"/>
                  <a:gd name="T12" fmla="*/ 131 w 261"/>
                  <a:gd name="T13" fmla="*/ 208 h 339"/>
                  <a:gd name="T14" fmla="*/ 0 w 261"/>
                  <a:gd name="T15" fmla="*/ 339 h 339"/>
                  <a:gd name="T16" fmla="*/ 74 w 261"/>
                  <a:gd name="T17" fmla="*/ 221 h 339"/>
                  <a:gd name="T18" fmla="*/ 131 w 261"/>
                  <a:gd name="T19" fmla="*/ 274 h 339"/>
                  <a:gd name="T20" fmla="*/ 187 w 261"/>
                  <a:gd name="T21" fmla="*/ 22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9">
                    <a:moveTo>
                      <a:pt x="27" y="104"/>
                    </a:moveTo>
                    <a:cubicBezTo>
                      <a:pt x="27" y="47"/>
                      <a:pt x="73" y="0"/>
                      <a:pt x="131" y="0"/>
                    </a:cubicBezTo>
                    <a:cubicBezTo>
                      <a:pt x="188" y="0"/>
                      <a:pt x="235" y="47"/>
                      <a:pt x="235" y="104"/>
                    </a:cubicBezTo>
                    <a:cubicBezTo>
                      <a:pt x="235" y="162"/>
                      <a:pt x="188" y="208"/>
                      <a:pt x="131" y="208"/>
                    </a:cubicBezTo>
                    <a:cubicBezTo>
                      <a:pt x="73" y="208"/>
                      <a:pt x="27" y="162"/>
                      <a:pt x="27" y="104"/>
                    </a:cubicBezTo>
                    <a:close/>
                    <a:moveTo>
                      <a:pt x="261" y="339"/>
                    </a:moveTo>
                    <a:cubicBezTo>
                      <a:pt x="261" y="267"/>
                      <a:pt x="203" y="208"/>
                      <a:pt x="131" y="208"/>
                    </a:cubicBezTo>
                    <a:cubicBezTo>
                      <a:pt x="59" y="208"/>
                      <a:pt x="0" y="267"/>
                      <a:pt x="0" y="339"/>
                    </a:cubicBezTo>
                    <a:moveTo>
                      <a:pt x="74" y="221"/>
                    </a:moveTo>
                    <a:cubicBezTo>
                      <a:pt x="131" y="274"/>
                      <a:pt x="131" y="274"/>
                      <a:pt x="131" y="274"/>
                    </a:cubicBezTo>
                    <a:cubicBezTo>
                      <a:pt x="187" y="221"/>
                      <a:pt x="187" y="221"/>
                      <a:pt x="187" y="22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cxnSp>
          <p:nvCxnSpPr>
            <p:cNvPr id="195" name="Straight Connector 194">
              <a:extLst>
                <a:ext uri="{FF2B5EF4-FFF2-40B4-BE49-F238E27FC236}">
                  <a16:creationId xmlns:a16="http://schemas.microsoft.com/office/drawing/2014/main" id="{C1B965FB-5BBF-41E3-905B-81E97CF8B3C9}"/>
                </a:ext>
              </a:extLst>
            </p:cNvPr>
            <p:cNvCxnSpPr>
              <a:cxnSpLocks/>
              <a:stCxn id="118" idx="0"/>
              <a:endCxn id="193" idx="4"/>
            </p:cNvCxnSpPr>
            <p:nvPr/>
          </p:nvCxnSpPr>
          <p:spPr>
            <a:xfrm flipV="1">
              <a:off x="7034069" y="1578395"/>
              <a:ext cx="257576" cy="10623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E604219-25F3-4A85-902A-1D7D7A37E1EF}"/>
                </a:ext>
              </a:extLst>
            </p:cNvPr>
            <p:cNvCxnSpPr>
              <a:cxnSpLocks/>
              <a:stCxn id="100" idx="3"/>
              <a:endCxn id="118" idx="7"/>
            </p:cNvCxnSpPr>
            <p:nvPr/>
          </p:nvCxnSpPr>
          <p:spPr>
            <a:xfrm flipH="1" flipV="1">
              <a:off x="7050040" y="1858866"/>
              <a:ext cx="371636" cy="15652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7" name="Group 196">
              <a:extLst>
                <a:ext uri="{FF2B5EF4-FFF2-40B4-BE49-F238E27FC236}">
                  <a16:creationId xmlns:a16="http://schemas.microsoft.com/office/drawing/2014/main" id="{A3C2EA01-ED5D-4C11-8D0E-FE8C72202D4A}"/>
                </a:ext>
              </a:extLst>
            </p:cNvPr>
            <p:cNvGrpSpPr/>
            <p:nvPr/>
          </p:nvGrpSpPr>
          <p:grpSpPr>
            <a:xfrm>
              <a:off x="950884" y="3421347"/>
              <a:ext cx="457200" cy="457200"/>
              <a:chOff x="4835090" y="6953298"/>
              <a:chExt cx="457200" cy="457200"/>
            </a:xfrm>
          </p:grpSpPr>
          <p:sp useBgFill="1">
            <p:nvSpPr>
              <p:cNvPr id="198" name="Oval 197">
                <a:extLst>
                  <a:ext uri="{FF2B5EF4-FFF2-40B4-BE49-F238E27FC236}">
                    <a16:creationId xmlns:a16="http://schemas.microsoft.com/office/drawing/2014/main" id="{1F6D4862-5AD7-4032-9156-3D41B7027BE0}"/>
                  </a:ext>
                </a:extLst>
              </p:cNvPr>
              <p:cNvSpPr/>
              <p:nvPr/>
            </p:nvSpPr>
            <p:spPr bwMode="auto">
              <a:xfrm rot="623412">
                <a:off x="4835090"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199" name="Train2_EA0E" title="Icon of a train">
                <a:extLst>
                  <a:ext uri="{FF2B5EF4-FFF2-40B4-BE49-F238E27FC236}">
                    <a16:creationId xmlns:a16="http://schemas.microsoft.com/office/drawing/2014/main" id="{895644CE-BD5A-4523-B649-D3EED0937654}"/>
                  </a:ext>
                </a:extLst>
              </p:cNvPr>
              <p:cNvSpPr>
                <a:spLocks noChangeAspect="1" noEditPoints="1"/>
              </p:cNvSpPr>
              <p:nvPr/>
            </p:nvSpPr>
            <p:spPr bwMode="auto">
              <a:xfrm>
                <a:off x="4939876" y="7021878"/>
                <a:ext cx="247628" cy="320040"/>
              </a:xfrm>
              <a:custGeom>
                <a:avLst/>
                <a:gdLst>
                  <a:gd name="T0" fmla="*/ 2996 w 2996"/>
                  <a:gd name="T1" fmla="*/ 3872 h 3872"/>
                  <a:gd name="T2" fmla="*/ 2369 w 2996"/>
                  <a:gd name="T3" fmla="*/ 3245 h 3872"/>
                  <a:gd name="T4" fmla="*/ 621 w 2996"/>
                  <a:gd name="T5" fmla="*/ 3251 h 3872"/>
                  <a:gd name="T6" fmla="*/ 0 w 2996"/>
                  <a:gd name="T7" fmla="*/ 3872 h 3872"/>
                  <a:gd name="T8" fmla="*/ 1867 w 2996"/>
                  <a:gd name="T9" fmla="*/ 1624 h 3872"/>
                  <a:gd name="T10" fmla="*/ 1492 w 2996"/>
                  <a:gd name="T11" fmla="*/ 1998 h 3872"/>
                  <a:gd name="T12" fmla="*/ 1117 w 2996"/>
                  <a:gd name="T13" fmla="*/ 1624 h 3872"/>
                  <a:gd name="T14" fmla="*/ 1492 w 2996"/>
                  <a:gd name="T15" fmla="*/ 1249 h 3872"/>
                  <a:gd name="T16" fmla="*/ 1867 w 2996"/>
                  <a:gd name="T17" fmla="*/ 1624 h 3872"/>
                  <a:gd name="T18" fmla="*/ 1492 w 2996"/>
                  <a:gd name="T19" fmla="*/ 0 h 3872"/>
                  <a:gd name="T20" fmla="*/ 1492 w 2996"/>
                  <a:gd name="T21" fmla="*/ 749 h 3872"/>
                  <a:gd name="T22" fmla="*/ 480 w 2996"/>
                  <a:gd name="T23" fmla="*/ 999 h 3872"/>
                  <a:gd name="T24" fmla="*/ 1492 w 2996"/>
                  <a:gd name="T25" fmla="*/ 749 h 3872"/>
                  <a:gd name="T26" fmla="*/ 2504 w 2996"/>
                  <a:gd name="T27" fmla="*/ 999 h 3872"/>
                  <a:gd name="T28" fmla="*/ 368 w 2996"/>
                  <a:gd name="T29" fmla="*/ 2748 h 3872"/>
                  <a:gd name="T30" fmla="*/ 2616 w 2996"/>
                  <a:gd name="T31" fmla="*/ 2748 h 3872"/>
                  <a:gd name="T32" fmla="*/ 1492 w 2996"/>
                  <a:gd name="T33" fmla="*/ 2748 h 3872"/>
                  <a:gd name="T34" fmla="*/ 1492 w 2996"/>
                  <a:gd name="T35" fmla="*/ 3539 h 3872"/>
                  <a:gd name="T36" fmla="*/ 2117 w 2996"/>
                  <a:gd name="T37" fmla="*/ 2748 h 3872"/>
                  <a:gd name="T38" fmla="*/ 2117 w 2996"/>
                  <a:gd name="T39" fmla="*/ 3330 h 3872"/>
                  <a:gd name="T40" fmla="*/ 867 w 2996"/>
                  <a:gd name="T41" fmla="*/ 2748 h 3872"/>
                  <a:gd name="T42" fmla="*/ 867 w 2996"/>
                  <a:gd name="T43" fmla="*/ 3330 h 3872"/>
                  <a:gd name="T44" fmla="*/ 2445 w 2996"/>
                  <a:gd name="T45" fmla="*/ 3221 h 3872"/>
                  <a:gd name="T46" fmla="*/ 1492 w 2996"/>
                  <a:gd name="T47" fmla="*/ 3539 h 3872"/>
                  <a:gd name="T48" fmla="*/ 539 w 2996"/>
                  <a:gd name="T49" fmla="*/ 3221 h 3872"/>
                  <a:gd name="T50" fmla="*/ 368 w 2996"/>
                  <a:gd name="T51" fmla="*/ 2984 h 3872"/>
                  <a:gd name="T52" fmla="*/ 368 w 2996"/>
                  <a:gd name="T53" fmla="*/ 1249 h 3872"/>
                  <a:gd name="T54" fmla="*/ 493 w 2996"/>
                  <a:gd name="T55" fmla="*/ 874 h 3872"/>
                  <a:gd name="T56" fmla="*/ 493 w 2996"/>
                  <a:gd name="T57" fmla="*/ 414 h 3872"/>
                  <a:gd name="T58" fmla="*/ 682 w 2996"/>
                  <a:gd name="T59" fmla="*/ 171 h 3872"/>
                  <a:gd name="T60" fmla="*/ 1242 w 2996"/>
                  <a:gd name="T61" fmla="*/ 31 h 3872"/>
                  <a:gd name="T62" fmla="*/ 1363 w 2996"/>
                  <a:gd name="T63" fmla="*/ 8 h 3872"/>
                  <a:gd name="T64" fmla="*/ 1492 w 2996"/>
                  <a:gd name="T65" fmla="*/ 0 h 3872"/>
                  <a:gd name="T66" fmla="*/ 1621 w 2996"/>
                  <a:gd name="T67" fmla="*/ 8 h 3872"/>
                  <a:gd name="T68" fmla="*/ 1742 w 2996"/>
                  <a:gd name="T69" fmla="*/ 31 h 3872"/>
                  <a:gd name="T70" fmla="*/ 2302 w 2996"/>
                  <a:gd name="T71" fmla="*/ 171 h 3872"/>
                  <a:gd name="T72" fmla="*/ 2491 w 2996"/>
                  <a:gd name="T73" fmla="*/ 414 h 3872"/>
                  <a:gd name="T74" fmla="*/ 2491 w 2996"/>
                  <a:gd name="T75" fmla="*/ 874 h 3872"/>
                  <a:gd name="T76" fmla="*/ 2616 w 2996"/>
                  <a:gd name="T77" fmla="*/ 1249 h 3872"/>
                  <a:gd name="T78" fmla="*/ 2616 w 2996"/>
                  <a:gd name="T79" fmla="*/ 2984 h 3872"/>
                  <a:gd name="T80" fmla="*/ 2445 w 2996"/>
                  <a:gd name="T81" fmla="*/ 3221 h 3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96" h="3872">
                    <a:moveTo>
                      <a:pt x="2996" y="3872"/>
                    </a:moveTo>
                    <a:cubicBezTo>
                      <a:pt x="2369" y="3245"/>
                      <a:pt x="2369" y="3245"/>
                      <a:pt x="2369" y="3245"/>
                    </a:cubicBezTo>
                    <a:moveTo>
                      <a:pt x="621" y="3251"/>
                    </a:moveTo>
                    <a:cubicBezTo>
                      <a:pt x="0" y="3872"/>
                      <a:pt x="0" y="3872"/>
                      <a:pt x="0" y="3872"/>
                    </a:cubicBezTo>
                    <a:moveTo>
                      <a:pt x="1867" y="1624"/>
                    </a:moveTo>
                    <a:cubicBezTo>
                      <a:pt x="1867" y="1831"/>
                      <a:pt x="1699" y="1998"/>
                      <a:pt x="1492" y="1998"/>
                    </a:cubicBezTo>
                    <a:cubicBezTo>
                      <a:pt x="1285" y="1998"/>
                      <a:pt x="1117" y="1831"/>
                      <a:pt x="1117" y="1624"/>
                    </a:cubicBezTo>
                    <a:cubicBezTo>
                      <a:pt x="1117" y="1417"/>
                      <a:pt x="1285" y="1249"/>
                      <a:pt x="1492" y="1249"/>
                    </a:cubicBezTo>
                    <a:cubicBezTo>
                      <a:pt x="1699" y="1249"/>
                      <a:pt x="1867" y="1417"/>
                      <a:pt x="1867" y="1624"/>
                    </a:cubicBezTo>
                    <a:close/>
                    <a:moveTo>
                      <a:pt x="1492" y="0"/>
                    </a:moveTo>
                    <a:cubicBezTo>
                      <a:pt x="1492" y="749"/>
                      <a:pt x="1492" y="749"/>
                      <a:pt x="1492" y="749"/>
                    </a:cubicBezTo>
                    <a:moveTo>
                      <a:pt x="480" y="999"/>
                    </a:moveTo>
                    <a:cubicBezTo>
                      <a:pt x="1492" y="749"/>
                      <a:pt x="1492" y="749"/>
                      <a:pt x="1492" y="749"/>
                    </a:cubicBezTo>
                    <a:cubicBezTo>
                      <a:pt x="2504" y="999"/>
                      <a:pt x="2504" y="999"/>
                      <a:pt x="2504" y="999"/>
                    </a:cubicBezTo>
                    <a:moveTo>
                      <a:pt x="368" y="2748"/>
                    </a:moveTo>
                    <a:cubicBezTo>
                      <a:pt x="2616" y="2748"/>
                      <a:pt x="2616" y="2748"/>
                      <a:pt x="2616" y="2748"/>
                    </a:cubicBezTo>
                    <a:moveTo>
                      <a:pt x="1492" y="2748"/>
                    </a:moveTo>
                    <a:cubicBezTo>
                      <a:pt x="1492" y="3539"/>
                      <a:pt x="1492" y="3539"/>
                      <a:pt x="1492" y="3539"/>
                    </a:cubicBezTo>
                    <a:moveTo>
                      <a:pt x="2117" y="2748"/>
                    </a:moveTo>
                    <a:cubicBezTo>
                      <a:pt x="2117" y="3330"/>
                      <a:pt x="2117" y="3330"/>
                      <a:pt x="2117" y="3330"/>
                    </a:cubicBezTo>
                    <a:moveTo>
                      <a:pt x="867" y="2748"/>
                    </a:moveTo>
                    <a:cubicBezTo>
                      <a:pt x="867" y="3330"/>
                      <a:pt x="867" y="3330"/>
                      <a:pt x="867" y="3330"/>
                    </a:cubicBezTo>
                    <a:moveTo>
                      <a:pt x="2445" y="3221"/>
                    </a:moveTo>
                    <a:cubicBezTo>
                      <a:pt x="1492" y="3539"/>
                      <a:pt x="1492" y="3539"/>
                      <a:pt x="1492" y="3539"/>
                    </a:cubicBezTo>
                    <a:cubicBezTo>
                      <a:pt x="539" y="3221"/>
                      <a:pt x="539" y="3221"/>
                      <a:pt x="539" y="3221"/>
                    </a:cubicBezTo>
                    <a:cubicBezTo>
                      <a:pt x="437" y="3187"/>
                      <a:pt x="368" y="3092"/>
                      <a:pt x="368" y="2984"/>
                    </a:cubicBezTo>
                    <a:cubicBezTo>
                      <a:pt x="368" y="1249"/>
                      <a:pt x="368" y="1249"/>
                      <a:pt x="368" y="1249"/>
                    </a:cubicBezTo>
                    <a:cubicBezTo>
                      <a:pt x="493" y="874"/>
                      <a:pt x="493" y="874"/>
                      <a:pt x="493" y="874"/>
                    </a:cubicBezTo>
                    <a:cubicBezTo>
                      <a:pt x="493" y="414"/>
                      <a:pt x="493" y="414"/>
                      <a:pt x="493" y="414"/>
                    </a:cubicBezTo>
                    <a:cubicBezTo>
                      <a:pt x="493" y="299"/>
                      <a:pt x="571" y="199"/>
                      <a:pt x="682" y="171"/>
                    </a:cubicBezTo>
                    <a:cubicBezTo>
                      <a:pt x="1242" y="31"/>
                      <a:pt x="1242" y="31"/>
                      <a:pt x="1242" y="31"/>
                    </a:cubicBezTo>
                    <a:cubicBezTo>
                      <a:pt x="1281" y="21"/>
                      <a:pt x="1321" y="13"/>
                      <a:pt x="1363" y="8"/>
                    </a:cubicBezTo>
                    <a:cubicBezTo>
                      <a:pt x="1404" y="3"/>
                      <a:pt x="1448" y="0"/>
                      <a:pt x="1492" y="0"/>
                    </a:cubicBezTo>
                    <a:cubicBezTo>
                      <a:pt x="1536" y="0"/>
                      <a:pt x="1580" y="3"/>
                      <a:pt x="1621" y="8"/>
                    </a:cubicBezTo>
                    <a:cubicBezTo>
                      <a:pt x="1663" y="13"/>
                      <a:pt x="1703" y="21"/>
                      <a:pt x="1742" y="31"/>
                    </a:cubicBezTo>
                    <a:cubicBezTo>
                      <a:pt x="2302" y="171"/>
                      <a:pt x="2302" y="171"/>
                      <a:pt x="2302" y="171"/>
                    </a:cubicBezTo>
                    <a:cubicBezTo>
                      <a:pt x="2413" y="199"/>
                      <a:pt x="2491" y="299"/>
                      <a:pt x="2491" y="414"/>
                    </a:cubicBezTo>
                    <a:cubicBezTo>
                      <a:pt x="2491" y="874"/>
                      <a:pt x="2491" y="874"/>
                      <a:pt x="2491" y="874"/>
                    </a:cubicBezTo>
                    <a:cubicBezTo>
                      <a:pt x="2616" y="1249"/>
                      <a:pt x="2616" y="1249"/>
                      <a:pt x="2616" y="1249"/>
                    </a:cubicBezTo>
                    <a:cubicBezTo>
                      <a:pt x="2616" y="2984"/>
                      <a:pt x="2616" y="2984"/>
                      <a:pt x="2616" y="2984"/>
                    </a:cubicBezTo>
                    <a:cubicBezTo>
                      <a:pt x="2616" y="3092"/>
                      <a:pt x="2547" y="3187"/>
                      <a:pt x="2445" y="322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grpSp>
          <p:nvGrpSpPr>
            <p:cNvPr id="200" name="Group 199">
              <a:extLst>
                <a:ext uri="{FF2B5EF4-FFF2-40B4-BE49-F238E27FC236}">
                  <a16:creationId xmlns:a16="http://schemas.microsoft.com/office/drawing/2014/main" id="{9719BBD6-8417-4FED-BAF1-EF4B289C0FDD}"/>
                </a:ext>
              </a:extLst>
            </p:cNvPr>
            <p:cNvGrpSpPr/>
            <p:nvPr/>
          </p:nvGrpSpPr>
          <p:grpSpPr>
            <a:xfrm>
              <a:off x="2335641" y="3655352"/>
              <a:ext cx="457200" cy="457200"/>
              <a:chOff x="4165619" y="6953298"/>
              <a:chExt cx="457200" cy="457200"/>
            </a:xfrm>
          </p:grpSpPr>
          <p:sp useBgFill="1">
            <p:nvSpPr>
              <p:cNvPr id="201" name="Oval 200">
                <a:extLst>
                  <a:ext uri="{FF2B5EF4-FFF2-40B4-BE49-F238E27FC236}">
                    <a16:creationId xmlns:a16="http://schemas.microsoft.com/office/drawing/2014/main" id="{4C0C61F1-A92F-4882-BBC5-E942DCF52FC0}"/>
                  </a:ext>
                </a:extLst>
              </p:cNvPr>
              <p:cNvSpPr/>
              <p:nvPr/>
            </p:nvSpPr>
            <p:spPr bwMode="auto">
              <a:xfrm>
                <a:off x="4165619"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02" name="Airplane_E709" title="Icon of an airplane">
                <a:extLst>
                  <a:ext uri="{FF2B5EF4-FFF2-40B4-BE49-F238E27FC236}">
                    <a16:creationId xmlns:a16="http://schemas.microsoft.com/office/drawing/2014/main" id="{BED1A215-23C2-4F5B-8069-7F1F171D34A5}"/>
                  </a:ext>
                </a:extLst>
              </p:cNvPr>
              <p:cNvSpPr>
                <a:spLocks noChangeAspect="1"/>
              </p:cNvSpPr>
              <p:nvPr/>
            </p:nvSpPr>
            <p:spPr bwMode="auto">
              <a:xfrm>
                <a:off x="4255340" y="7021878"/>
                <a:ext cx="315859" cy="320040"/>
              </a:xfrm>
              <a:custGeom>
                <a:avLst/>
                <a:gdLst>
                  <a:gd name="T0" fmla="*/ 1002 w 3707"/>
                  <a:gd name="T1" fmla="*/ 3755 h 3755"/>
                  <a:gd name="T2" fmla="*/ 1502 w 3707"/>
                  <a:gd name="T3" fmla="*/ 2253 h 3755"/>
                  <a:gd name="T4" fmla="*/ 751 w 3707"/>
                  <a:gd name="T5" fmla="*/ 2253 h 3755"/>
                  <a:gd name="T6" fmla="*/ 625 w 3707"/>
                  <a:gd name="T7" fmla="*/ 2503 h 3755"/>
                  <a:gd name="T8" fmla="*/ 0 w 3707"/>
                  <a:gd name="T9" fmla="*/ 2503 h 3755"/>
                  <a:gd name="T10" fmla="*/ 209 w 3707"/>
                  <a:gd name="T11" fmla="*/ 1877 h 3755"/>
                  <a:gd name="T12" fmla="*/ 0 w 3707"/>
                  <a:gd name="T13" fmla="*/ 1251 h 3755"/>
                  <a:gd name="T14" fmla="*/ 625 w 3707"/>
                  <a:gd name="T15" fmla="*/ 1251 h 3755"/>
                  <a:gd name="T16" fmla="*/ 751 w 3707"/>
                  <a:gd name="T17" fmla="*/ 1502 h 3755"/>
                  <a:gd name="T18" fmla="*/ 1502 w 3707"/>
                  <a:gd name="T19" fmla="*/ 1502 h 3755"/>
                  <a:gd name="T20" fmla="*/ 1002 w 3707"/>
                  <a:gd name="T21" fmla="*/ 0 h 3755"/>
                  <a:gd name="T22" fmla="*/ 1627 w 3707"/>
                  <a:gd name="T23" fmla="*/ 0 h 3755"/>
                  <a:gd name="T24" fmla="*/ 2378 w 3707"/>
                  <a:gd name="T25" fmla="*/ 1502 h 3755"/>
                  <a:gd name="T26" fmla="*/ 3331 w 3707"/>
                  <a:gd name="T27" fmla="*/ 1502 h 3755"/>
                  <a:gd name="T28" fmla="*/ 3707 w 3707"/>
                  <a:gd name="T29" fmla="*/ 1877 h 3755"/>
                  <a:gd name="T30" fmla="*/ 3331 w 3707"/>
                  <a:gd name="T31" fmla="*/ 2253 h 3755"/>
                  <a:gd name="T32" fmla="*/ 2378 w 3707"/>
                  <a:gd name="T33" fmla="*/ 2253 h 3755"/>
                  <a:gd name="T34" fmla="*/ 1627 w 3707"/>
                  <a:gd name="T35" fmla="*/ 3755 h 3755"/>
                  <a:gd name="T36" fmla="*/ 1002 w 3707"/>
                  <a:gd name="T37" fmla="*/ 3755 h 3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07" h="3755">
                    <a:moveTo>
                      <a:pt x="1002" y="3755"/>
                    </a:moveTo>
                    <a:cubicBezTo>
                      <a:pt x="1502" y="2253"/>
                      <a:pt x="1502" y="2253"/>
                      <a:pt x="1502" y="2253"/>
                    </a:cubicBezTo>
                    <a:cubicBezTo>
                      <a:pt x="751" y="2253"/>
                      <a:pt x="751" y="2253"/>
                      <a:pt x="751" y="2253"/>
                    </a:cubicBezTo>
                    <a:cubicBezTo>
                      <a:pt x="625" y="2503"/>
                      <a:pt x="625" y="2503"/>
                      <a:pt x="625" y="2503"/>
                    </a:cubicBezTo>
                    <a:cubicBezTo>
                      <a:pt x="0" y="2503"/>
                      <a:pt x="0" y="2503"/>
                      <a:pt x="0" y="2503"/>
                    </a:cubicBezTo>
                    <a:cubicBezTo>
                      <a:pt x="209" y="1877"/>
                      <a:pt x="209" y="1877"/>
                      <a:pt x="209" y="1877"/>
                    </a:cubicBezTo>
                    <a:cubicBezTo>
                      <a:pt x="0" y="1251"/>
                      <a:pt x="0" y="1251"/>
                      <a:pt x="0" y="1251"/>
                    </a:cubicBezTo>
                    <a:cubicBezTo>
                      <a:pt x="625" y="1251"/>
                      <a:pt x="625" y="1251"/>
                      <a:pt x="625" y="1251"/>
                    </a:cubicBezTo>
                    <a:cubicBezTo>
                      <a:pt x="751" y="1502"/>
                      <a:pt x="751" y="1502"/>
                      <a:pt x="751" y="1502"/>
                    </a:cubicBezTo>
                    <a:cubicBezTo>
                      <a:pt x="1502" y="1502"/>
                      <a:pt x="1502" y="1502"/>
                      <a:pt x="1502" y="1502"/>
                    </a:cubicBezTo>
                    <a:cubicBezTo>
                      <a:pt x="1002" y="0"/>
                      <a:pt x="1002" y="0"/>
                      <a:pt x="1002" y="0"/>
                    </a:cubicBezTo>
                    <a:cubicBezTo>
                      <a:pt x="1627" y="0"/>
                      <a:pt x="1627" y="0"/>
                      <a:pt x="1627" y="0"/>
                    </a:cubicBezTo>
                    <a:cubicBezTo>
                      <a:pt x="2378" y="1502"/>
                      <a:pt x="2378" y="1502"/>
                      <a:pt x="2378" y="1502"/>
                    </a:cubicBezTo>
                    <a:cubicBezTo>
                      <a:pt x="3331" y="1502"/>
                      <a:pt x="3331" y="1502"/>
                      <a:pt x="3331" y="1502"/>
                    </a:cubicBezTo>
                    <a:cubicBezTo>
                      <a:pt x="3538" y="1502"/>
                      <a:pt x="3707" y="1670"/>
                      <a:pt x="3707" y="1877"/>
                    </a:cubicBezTo>
                    <a:cubicBezTo>
                      <a:pt x="3707" y="2084"/>
                      <a:pt x="3538" y="2253"/>
                      <a:pt x="3331" y="2253"/>
                    </a:cubicBezTo>
                    <a:cubicBezTo>
                      <a:pt x="2378" y="2253"/>
                      <a:pt x="2378" y="2253"/>
                      <a:pt x="2378" y="2253"/>
                    </a:cubicBezTo>
                    <a:cubicBezTo>
                      <a:pt x="1627" y="3755"/>
                      <a:pt x="1627" y="3755"/>
                      <a:pt x="1627" y="3755"/>
                    </a:cubicBezTo>
                    <a:lnTo>
                      <a:pt x="1002" y="3755"/>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grpSp>
          <p:nvGrpSpPr>
            <p:cNvPr id="203" name="Group 202">
              <a:extLst>
                <a:ext uri="{FF2B5EF4-FFF2-40B4-BE49-F238E27FC236}">
                  <a16:creationId xmlns:a16="http://schemas.microsoft.com/office/drawing/2014/main" id="{C565C807-0178-42A9-9DA6-7EDBA7892ACF}"/>
                </a:ext>
              </a:extLst>
            </p:cNvPr>
            <p:cNvGrpSpPr/>
            <p:nvPr/>
          </p:nvGrpSpPr>
          <p:grpSpPr>
            <a:xfrm>
              <a:off x="10102894" y="4888600"/>
              <a:ext cx="457200" cy="457200"/>
              <a:chOff x="5485511" y="6953298"/>
              <a:chExt cx="457200" cy="457200"/>
            </a:xfrm>
          </p:grpSpPr>
          <p:sp useBgFill="1">
            <p:nvSpPr>
              <p:cNvPr id="204" name="Oval 203">
                <a:extLst>
                  <a:ext uri="{FF2B5EF4-FFF2-40B4-BE49-F238E27FC236}">
                    <a16:creationId xmlns:a16="http://schemas.microsoft.com/office/drawing/2014/main" id="{A3AA1743-5B84-493F-A1E5-90650951FEC4}"/>
                  </a:ext>
                </a:extLst>
              </p:cNvPr>
              <p:cNvSpPr/>
              <p:nvPr/>
            </p:nvSpPr>
            <p:spPr bwMode="auto">
              <a:xfrm>
                <a:off x="5485511"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05" name="Temperature_med" title="Icon of a thermometer showing medium temperature">
                <a:extLst>
                  <a:ext uri="{FF2B5EF4-FFF2-40B4-BE49-F238E27FC236}">
                    <a16:creationId xmlns:a16="http://schemas.microsoft.com/office/drawing/2014/main" id="{20B641AF-0773-4A30-A8AD-95B590087FC3}"/>
                  </a:ext>
                </a:extLst>
              </p:cNvPr>
              <p:cNvSpPr>
                <a:spLocks noChangeAspect="1" noEditPoints="1"/>
              </p:cNvSpPr>
              <p:nvPr/>
            </p:nvSpPr>
            <p:spPr bwMode="auto">
              <a:xfrm>
                <a:off x="5650119" y="7021878"/>
                <a:ext cx="127985" cy="320040"/>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37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371"/>
                    </a:moveTo>
                    <a:cubicBezTo>
                      <a:pt x="748" y="2716"/>
                      <a:pt x="748" y="2716"/>
                      <a:pt x="748" y="271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grpSp>
          <p:nvGrpSpPr>
            <p:cNvPr id="206" name="Group 205">
              <a:extLst>
                <a:ext uri="{FF2B5EF4-FFF2-40B4-BE49-F238E27FC236}">
                  <a16:creationId xmlns:a16="http://schemas.microsoft.com/office/drawing/2014/main" id="{CDBB6023-1719-4C09-90D1-4D17A98B32FE}"/>
                </a:ext>
              </a:extLst>
            </p:cNvPr>
            <p:cNvGrpSpPr/>
            <p:nvPr/>
          </p:nvGrpSpPr>
          <p:grpSpPr>
            <a:xfrm>
              <a:off x="566513" y="2318426"/>
              <a:ext cx="457200" cy="457200"/>
              <a:chOff x="3534248" y="6953298"/>
              <a:chExt cx="457200" cy="457200"/>
            </a:xfrm>
          </p:grpSpPr>
          <p:sp useBgFill="1">
            <p:nvSpPr>
              <p:cNvPr id="207" name="Oval 206">
                <a:extLst>
                  <a:ext uri="{FF2B5EF4-FFF2-40B4-BE49-F238E27FC236}">
                    <a16:creationId xmlns:a16="http://schemas.microsoft.com/office/drawing/2014/main" id="{BE5413C8-0225-4079-881F-91FA8DF0173F}"/>
                  </a:ext>
                </a:extLst>
              </p:cNvPr>
              <p:cNvSpPr/>
              <p:nvPr/>
            </p:nvSpPr>
            <p:spPr bwMode="auto">
              <a:xfrm>
                <a:off x="3534248"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08" name="bot_3" title="Icon of two chevron brackets with two dots between them">
                <a:extLst>
                  <a:ext uri="{FF2B5EF4-FFF2-40B4-BE49-F238E27FC236}">
                    <a16:creationId xmlns:a16="http://schemas.microsoft.com/office/drawing/2014/main" id="{96335B4C-E9E8-4806-8F7D-361FE8BF39DC}"/>
                  </a:ext>
                </a:extLst>
              </p:cNvPr>
              <p:cNvSpPr>
                <a:spLocks noChangeAspect="1" noEditPoints="1"/>
              </p:cNvSpPr>
              <p:nvPr/>
            </p:nvSpPr>
            <p:spPr bwMode="auto">
              <a:xfrm>
                <a:off x="3579968" y="7050682"/>
                <a:ext cx="365760" cy="262433"/>
              </a:xfrm>
              <a:custGeom>
                <a:avLst/>
                <a:gdLst>
                  <a:gd name="T0" fmla="*/ 134 w 420"/>
                  <a:gd name="T1" fmla="*/ 154 h 302"/>
                  <a:gd name="T2" fmla="*/ 157 w 420"/>
                  <a:gd name="T3" fmla="*/ 131 h 302"/>
                  <a:gd name="T4" fmla="*/ 180 w 420"/>
                  <a:gd name="T5" fmla="*/ 154 h 302"/>
                  <a:gd name="T6" fmla="*/ 157 w 420"/>
                  <a:gd name="T7" fmla="*/ 177 h 302"/>
                  <a:gd name="T8" fmla="*/ 134 w 420"/>
                  <a:gd name="T9" fmla="*/ 154 h 302"/>
                  <a:gd name="T10" fmla="*/ 241 w 420"/>
                  <a:gd name="T11" fmla="*/ 154 h 302"/>
                  <a:gd name="T12" fmla="*/ 264 w 420"/>
                  <a:gd name="T13" fmla="*/ 177 h 302"/>
                  <a:gd name="T14" fmla="*/ 287 w 420"/>
                  <a:gd name="T15" fmla="*/ 154 h 302"/>
                  <a:gd name="T16" fmla="*/ 264 w 420"/>
                  <a:gd name="T17" fmla="*/ 131 h 302"/>
                  <a:gd name="T18" fmla="*/ 241 w 420"/>
                  <a:gd name="T19" fmla="*/ 154 h 302"/>
                  <a:gd name="T20" fmla="*/ 276 w 420"/>
                  <a:gd name="T21" fmla="*/ 302 h 302"/>
                  <a:gd name="T22" fmla="*/ 410 w 420"/>
                  <a:gd name="T23" fmla="*/ 168 h 302"/>
                  <a:gd name="T24" fmla="*/ 410 w 420"/>
                  <a:gd name="T25" fmla="*/ 132 h 302"/>
                  <a:gd name="T26" fmla="*/ 276 w 420"/>
                  <a:gd name="T27" fmla="*/ 0 h 302"/>
                  <a:gd name="T28" fmla="*/ 144 w 420"/>
                  <a:gd name="T29" fmla="*/ 0 h 302"/>
                  <a:gd name="T30" fmla="*/ 10 w 420"/>
                  <a:gd name="T31" fmla="*/ 132 h 302"/>
                  <a:gd name="T32" fmla="*/ 10 w 420"/>
                  <a:gd name="T33" fmla="*/ 168 h 302"/>
                  <a:gd name="T34" fmla="*/ 145 w 420"/>
                  <a:gd name="T35"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0" h="302">
                    <a:moveTo>
                      <a:pt x="134" y="154"/>
                    </a:moveTo>
                    <a:cubicBezTo>
                      <a:pt x="134" y="141"/>
                      <a:pt x="144" y="131"/>
                      <a:pt x="157" y="131"/>
                    </a:cubicBezTo>
                    <a:cubicBezTo>
                      <a:pt x="169" y="131"/>
                      <a:pt x="180" y="141"/>
                      <a:pt x="180" y="154"/>
                    </a:cubicBezTo>
                    <a:cubicBezTo>
                      <a:pt x="180" y="167"/>
                      <a:pt x="169" y="177"/>
                      <a:pt x="157" y="177"/>
                    </a:cubicBezTo>
                    <a:cubicBezTo>
                      <a:pt x="144" y="177"/>
                      <a:pt x="134" y="167"/>
                      <a:pt x="134" y="154"/>
                    </a:cubicBezTo>
                    <a:close/>
                    <a:moveTo>
                      <a:pt x="241" y="154"/>
                    </a:moveTo>
                    <a:cubicBezTo>
                      <a:pt x="241" y="167"/>
                      <a:pt x="251" y="177"/>
                      <a:pt x="264" y="177"/>
                    </a:cubicBezTo>
                    <a:cubicBezTo>
                      <a:pt x="276" y="177"/>
                      <a:pt x="287" y="167"/>
                      <a:pt x="287" y="154"/>
                    </a:cubicBezTo>
                    <a:cubicBezTo>
                      <a:pt x="287" y="141"/>
                      <a:pt x="276" y="131"/>
                      <a:pt x="264" y="131"/>
                    </a:cubicBezTo>
                    <a:cubicBezTo>
                      <a:pt x="251" y="131"/>
                      <a:pt x="241" y="141"/>
                      <a:pt x="241" y="154"/>
                    </a:cubicBezTo>
                    <a:close/>
                    <a:moveTo>
                      <a:pt x="276" y="302"/>
                    </a:moveTo>
                    <a:cubicBezTo>
                      <a:pt x="276" y="302"/>
                      <a:pt x="276" y="302"/>
                      <a:pt x="410" y="168"/>
                    </a:cubicBezTo>
                    <a:cubicBezTo>
                      <a:pt x="420" y="158"/>
                      <a:pt x="420" y="142"/>
                      <a:pt x="410" y="132"/>
                    </a:cubicBezTo>
                    <a:cubicBezTo>
                      <a:pt x="410" y="132"/>
                      <a:pt x="410" y="132"/>
                      <a:pt x="276" y="0"/>
                    </a:cubicBezTo>
                    <a:moveTo>
                      <a:pt x="144" y="0"/>
                    </a:moveTo>
                    <a:cubicBezTo>
                      <a:pt x="10" y="132"/>
                      <a:pt x="10" y="132"/>
                      <a:pt x="10" y="132"/>
                    </a:cubicBezTo>
                    <a:cubicBezTo>
                      <a:pt x="0" y="142"/>
                      <a:pt x="0" y="158"/>
                      <a:pt x="10" y="168"/>
                    </a:cubicBezTo>
                    <a:cubicBezTo>
                      <a:pt x="145" y="302"/>
                      <a:pt x="145" y="302"/>
                      <a:pt x="145" y="30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09" name="Group 208">
              <a:extLst>
                <a:ext uri="{FF2B5EF4-FFF2-40B4-BE49-F238E27FC236}">
                  <a16:creationId xmlns:a16="http://schemas.microsoft.com/office/drawing/2014/main" id="{9EAC35B8-79E7-4060-A43F-295ADB0CE11D}"/>
                </a:ext>
              </a:extLst>
            </p:cNvPr>
            <p:cNvGrpSpPr/>
            <p:nvPr/>
          </p:nvGrpSpPr>
          <p:grpSpPr>
            <a:xfrm>
              <a:off x="8600552" y="5067390"/>
              <a:ext cx="457200" cy="457200"/>
              <a:chOff x="6135932" y="6953298"/>
              <a:chExt cx="457200" cy="457200"/>
            </a:xfrm>
          </p:grpSpPr>
          <p:sp useBgFill="1">
            <p:nvSpPr>
              <p:cNvPr id="210" name="Oval 209">
                <a:extLst>
                  <a:ext uri="{FF2B5EF4-FFF2-40B4-BE49-F238E27FC236}">
                    <a16:creationId xmlns:a16="http://schemas.microsoft.com/office/drawing/2014/main" id="{F94DA9A7-1ACE-4EF8-8E5D-D2A88ABFAE2D}"/>
                  </a:ext>
                </a:extLst>
              </p:cNvPr>
              <p:cNvSpPr/>
              <p:nvPr/>
            </p:nvSpPr>
            <p:spPr bwMode="auto">
              <a:xfrm>
                <a:off x="6135932"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11" name="speedometer_2" title="Icon of a spedometer showing fast speed">
                <a:extLst>
                  <a:ext uri="{FF2B5EF4-FFF2-40B4-BE49-F238E27FC236}">
                    <a16:creationId xmlns:a16="http://schemas.microsoft.com/office/drawing/2014/main" id="{E830A099-48EF-480E-8998-68D061AE6943}"/>
                  </a:ext>
                </a:extLst>
              </p:cNvPr>
              <p:cNvSpPr>
                <a:spLocks noChangeAspect="1" noEditPoints="1"/>
              </p:cNvSpPr>
              <p:nvPr/>
            </p:nvSpPr>
            <p:spPr bwMode="auto">
              <a:xfrm>
                <a:off x="6204512" y="7021878"/>
                <a:ext cx="320040" cy="320040"/>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grpSp>
          <p:nvGrpSpPr>
            <p:cNvPr id="212" name="Group 211">
              <a:extLst>
                <a:ext uri="{FF2B5EF4-FFF2-40B4-BE49-F238E27FC236}">
                  <a16:creationId xmlns:a16="http://schemas.microsoft.com/office/drawing/2014/main" id="{23B20793-3E19-49DC-946E-2C71BF9A0180}"/>
                </a:ext>
              </a:extLst>
            </p:cNvPr>
            <p:cNvGrpSpPr/>
            <p:nvPr/>
          </p:nvGrpSpPr>
          <p:grpSpPr>
            <a:xfrm>
              <a:off x="7766421" y="5184831"/>
              <a:ext cx="457200" cy="457200"/>
              <a:chOff x="6786353" y="6953298"/>
              <a:chExt cx="457200" cy="457200"/>
            </a:xfrm>
          </p:grpSpPr>
          <p:sp useBgFill="1">
            <p:nvSpPr>
              <p:cNvPr id="213" name="Oval 212">
                <a:extLst>
                  <a:ext uri="{FF2B5EF4-FFF2-40B4-BE49-F238E27FC236}">
                    <a16:creationId xmlns:a16="http://schemas.microsoft.com/office/drawing/2014/main" id="{E390A0F6-316E-4A64-8AA3-0DFDB05E79CD}"/>
                  </a:ext>
                </a:extLst>
              </p:cNvPr>
              <p:cNvSpPr/>
              <p:nvPr/>
            </p:nvSpPr>
            <p:spPr bwMode="auto">
              <a:xfrm rot="20197877">
                <a:off x="6786353"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14" name="plant_3" title="Icon of three stalks of wheat">
                <a:extLst>
                  <a:ext uri="{FF2B5EF4-FFF2-40B4-BE49-F238E27FC236}">
                    <a16:creationId xmlns:a16="http://schemas.microsoft.com/office/drawing/2014/main" id="{31DA750C-BC75-4C1C-AC93-467717E7D38C}"/>
                  </a:ext>
                </a:extLst>
              </p:cNvPr>
              <p:cNvSpPr>
                <a:spLocks noChangeAspect="1" noEditPoints="1"/>
              </p:cNvSpPr>
              <p:nvPr/>
            </p:nvSpPr>
            <p:spPr bwMode="auto">
              <a:xfrm>
                <a:off x="6921989" y="7021878"/>
                <a:ext cx="185928" cy="320040"/>
              </a:xfrm>
              <a:custGeom>
                <a:avLst/>
                <a:gdLst>
                  <a:gd name="T0" fmla="*/ 130 w 205"/>
                  <a:gd name="T1" fmla="*/ 78 h 355"/>
                  <a:gd name="T2" fmla="*/ 102 w 205"/>
                  <a:gd name="T3" fmla="*/ 106 h 355"/>
                  <a:gd name="T4" fmla="*/ 73 w 205"/>
                  <a:gd name="T5" fmla="*/ 77 h 355"/>
                  <a:gd name="T6" fmla="*/ 73 w 205"/>
                  <a:gd name="T7" fmla="*/ 47 h 355"/>
                  <a:gd name="T8" fmla="*/ 102 w 205"/>
                  <a:gd name="T9" fmla="*/ 76 h 355"/>
                  <a:gd name="T10" fmla="*/ 130 w 205"/>
                  <a:gd name="T11" fmla="*/ 48 h 355"/>
                  <a:gd name="T12" fmla="*/ 73 w 205"/>
                  <a:gd name="T13" fmla="*/ 17 h 355"/>
                  <a:gd name="T14" fmla="*/ 102 w 205"/>
                  <a:gd name="T15" fmla="*/ 46 h 355"/>
                  <a:gd name="T16" fmla="*/ 130 w 205"/>
                  <a:gd name="T17" fmla="*/ 18 h 355"/>
                  <a:gd name="T18" fmla="*/ 102 w 205"/>
                  <a:gd name="T19" fmla="*/ 0 h 355"/>
                  <a:gd name="T20" fmla="*/ 102 w 205"/>
                  <a:gd name="T21" fmla="*/ 46 h 355"/>
                  <a:gd name="T22" fmla="*/ 146 w 205"/>
                  <a:gd name="T23" fmla="*/ 137 h 355"/>
                  <a:gd name="T24" fmla="*/ 174 w 205"/>
                  <a:gd name="T25" fmla="*/ 166 h 355"/>
                  <a:gd name="T26" fmla="*/ 202 w 205"/>
                  <a:gd name="T27" fmla="*/ 138 h 355"/>
                  <a:gd name="T28" fmla="*/ 146 w 205"/>
                  <a:gd name="T29" fmla="*/ 107 h 355"/>
                  <a:gd name="T30" fmla="*/ 174 w 205"/>
                  <a:gd name="T31" fmla="*/ 136 h 355"/>
                  <a:gd name="T32" fmla="*/ 202 w 205"/>
                  <a:gd name="T33" fmla="*/ 108 h 355"/>
                  <a:gd name="T34" fmla="*/ 146 w 205"/>
                  <a:gd name="T35" fmla="*/ 77 h 355"/>
                  <a:gd name="T36" fmla="*/ 174 w 205"/>
                  <a:gd name="T37" fmla="*/ 106 h 355"/>
                  <a:gd name="T38" fmla="*/ 202 w 205"/>
                  <a:gd name="T39" fmla="*/ 78 h 355"/>
                  <a:gd name="T40" fmla="*/ 174 w 205"/>
                  <a:gd name="T41" fmla="*/ 60 h 355"/>
                  <a:gd name="T42" fmla="*/ 174 w 205"/>
                  <a:gd name="T43" fmla="*/ 106 h 355"/>
                  <a:gd name="T44" fmla="*/ 5 w 205"/>
                  <a:gd name="T45" fmla="*/ 137 h 355"/>
                  <a:gd name="T46" fmla="*/ 34 w 205"/>
                  <a:gd name="T47" fmla="*/ 166 h 355"/>
                  <a:gd name="T48" fmla="*/ 62 w 205"/>
                  <a:gd name="T49" fmla="*/ 138 h 355"/>
                  <a:gd name="T50" fmla="*/ 5 w 205"/>
                  <a:gd name="T51" fmla="*/ 107 h 355"/>
                  <a:gd name="T52" fmla="*/ 34 w 205"/>
                  <a:gd name="T53" fmla="*/ 136 h 355"/>
                  <a:gd name="T54" fmla="*/ 62 w 205"/>
                  <a:gd name="T55" fmla="*/ 108 h 355"/>
                  <a:gd name="T56" fmla="*/ 5 w 205"/>
                  <a:gd name="T57" fmla="*/ 77 h 355"/>
                  <a:gd name="T58" fmla="*/ 34 w 205"/>
                  <a:gd name="T59" fmla="*/ 106 h 355"/>
                  <a:gd name="T60" fmla="*/ 62 w 205"/>
                  <a:gd name="T61" fmla="*/ 78 h 355"/>
                  <a:gd name="T62" fmla="*/ 34 w 205"/>
                  <a:gd name="T63" fmla="*/ 60 h 355"/>
                  <a:gd name="T64" fmla="*/ 34 w 205"/>
                  <a:gd name="T65" fmla="*/ 106 h 355"/>
                  <a:gd name="T66" fmla="*/ 34 w 205"/>
                  <a:gd name="T67" fmla="*/ 208 h 355"/>
                  <a:gd name="T68" fmla="*/ 34 w 205"/>
                  <a:gd name="T69" fmla="*/ 166 h 355"/>
                  <a:gd name="T70" fmla="*/ 102 w 205"/>
                  <a:gd name="T71" fmla="*/ 106 h 355"/>
                  <a:gd name="T72" fmla="*/ 102 w 205"/>
                  <a:gd name="T73" fmla="*/ 252 h 355"/>
                  <a:gd name="T74" fmla="*/ 174 w 205"/>
                  <a:gd name="T75" fmla="*/ 166 h 355"/>
                  <a:gd name="T76" fmla="*/ 174 w 205"/>
                  <a:gd name="T77" fmla="*/ 204 h 355"/>
                  <a:gd name="T78" fmla="*/ 31 w 205"/>
                  <a:gd name="T79" fmla="*/ 294 h 355"/>
                  <a:gd name="T80" fmla="*/ 88 w 205"/>
                  <a:gd name="T81" fmla="*/ 349 h 355"/>
                  <a:gd name="T82" fmla="*/ 78 w 205"/>
                  <a:gd name="T83" fmla="*/ 270 h 355"/>
                  <a:gd name="T84" fmla="*/ 2 w 205"/>
                  <a:gd name="T85" fmla="*/ 173 h 355"/>
                  <a:gd name="T86" fmla="*/ 31 w 205"/>
                  <a:gd name="T87" fmla="*/ 294 h 355"/>
                  <a:gd name="T88" fmla="*/ 174 w 205"/>
                  <a:gd name="T89" fmla="*/ 294 h 355"/>
                  <a:gd name="T90" fmla="*/ 203 w 205"/>
                  <a:gd name="T91" fmla="*/ 173 h 355"/>
                  <a:gd name="T92" fmla="*/ 127 w 205"/>
                  <a:gd name="T93" fmla="*/ 270 h 355"/>
                  <a:gd name="T94" fmla="*/ 117 w 205"/>
                  <a:gd name="T95" fmla="*/ 349 h 355"/>
                  <a:gd name="T96" fmla="*/ 174 w 205"/>
                  <a:gd name="T97" fmla="*/ 294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5" h="355">
                    <a:moveTo>
                      <a:pt x="130" y="78"/>
                    </a:moveTo>
                    <a:cubicBezTo>
                      <a:pt x="102" y="106"/>
                      <a:pt x="102" y="106"/>
                      <a:pt x="102" y="106"/>
                    </a:cubicBezTo>
                    <a:cubicBezTo>
                      <a:pt x="73" y="77"/>
                      <a:pt x="73" y="77"/>
                      <a:pt x="73" y="77"/>
                    </a:cubicBezTo>
                    <a:moveTo>
                      <a:pt x="73" y="47"/>
                    </a:moveTo>
                    <a:cubicBezTo>
                      <a:pt x="102" y="76"/>
                      <a:pt x="102" y="76"/>
                      <a:pt x="102" y="76"/>
                    </a:cubicBezTo>
                    <a:cubicBezTo>
                      <a:pt x="130" y="48"/>
                      <a:pt x="130" y="48"/>
                      <a:pt x="130" y="48"/>
                    </a:cubicBezTo>
                    <a:moveTo>
                      <a:pt x="73" y="17"/>
                    </a:moveTo>
                    <a:cubicBezTo>
                      <a:pt x="102" y="46"/>
                      <a:pt x="102" y="46"/>
                      <a:pt x="102" y="46"/>
                    </a:cubicBezTo>
                    <a:cubicBezTo>
                      <a:pt x="130" y="18"/>
                      <a:pt x="130" y="18"/>
                      <a:pt x="130" y="18"/>
                    </a:cubicBezTo>
                    <a:moveTo>
                      <a:pt x="102" y="0"/>
                    </a:moveTo>
                    <a:cubicBezTo>
                      <a:pt x="102" y="46"/>
                      <a:pt x="102" y="46"/>
                      <a:pt x="102" y="46"/>
                    </a:cubicBezTo>
                    <a:moveTo>
                      <a:pt x="146" y="137"/>
                    </a:moveTo>
                    <a:cubicBezTo>
                      <a:pt x="174" y="166"/>
                      <a:pt x="174" y="166"/>
                      <a:pt x="174" y="166"/>
                    </a:cubicBezTo>
                    <a:cubicBezTo>
                      <a:pt x="202" y="138"/>
                      <a:pt x="202" y="138"/>
                      <a:pt x="202" y="138"/>
                    </a:cubicBezTo>
                    <a:moveTo>
                      <a:pt x="146" y="107"/>
                    </a:moveTo>
                    <a:cubicBezTo>
                      <a:pt x="174" y="136"/>
                      <a:pt x="174" y="136"/>
                      <a:pt x="174" y="136"/>
                    </a:cubicBezTo>
                    <a:cubicBezTo>
                      <a:pt x="202" y="108"/>
                      <a:pt x="202" y="108"/>
                      <a:pt x="202" y="108"/>
                    </a:cubicBezTo>
                    <a:moveTo>
                      <a:pt x="146" y="77"/>
                    </a:moveTo>
                    <a:cubicBezTo>
                      <a:pt x="174" y="106"/>
                      <a:pt x="174" y="106"/>
                      <a:pt x="174" y="106"/>
                    </a:cubicBezTo>
                    <a:cubicBezTo>
                      <a:pt x="202" y="78"/>
                      <a:pt x="202" y="78"/>
                      <a:pt x="202" y="78"/>
                    </a:cubicBezTo>
                    <a:moveTo>
                      <a:pt x="174" y="60"/>
                    </a:moveTo>
                    <a:cubicBezTo>
                      <a:pt x="174" y="106"/>
                      <a:pt x="174" y="106"/>
                      <a:pt x="174" y="106"/>
                    </a:cubicBezTo>
                    <a:moveTo>
                      <a:pt x="5" y="137"/>
                    </a:moveTo>
                    <a:cubicBezTo>
                      <a:pt x="34" y="166"/>
                      <a:pt x="34" y="166"/>
                      <a:pt x="34" y="166"/>
                    </a:cubicBezTo>
                    <a:cubicBezTo>
                      <a:pt x="62" y="138"/>
                      <a:pt x="62" y="138"/>
                      <a:pt x="62" y="138"/>
                    </a:cubicBezTo>
                    <a:moveTo>
                      <a:pt x="5" y="107"/>
                    </a:moveTo>
                    <a:cubicBezTo>
                      <a:pt x="34" y="136"/>
                      <a:pt x="34" y="136"/>
                      <a:pt x="34" y="136"/>
                    </a:cubicBezTo>
                    <a:cubicBezTo>
                      <a:pt x="62" y="108"/>
                      <a:pt x="62" y="108"/>
                      <a:pt x="62" y="108"/>
                    </a:cubicBezTo>
                    <a:moveTo>
                      <a:pt x="5" y="77"/>
                    </a:moveTo>
                    <a:cubicBezTo>
                      <a:pt x="34" y="106"/>
                      <a:pt x="34" y="106"/>
                      <a:pt x="34" y="106"/>
                    </a:cubicBezTo>
                    <a:cubicBezTo>
                      <a:pt x="62" y="78"/>
                      <a:pt x="62" y="78"/>
                      <a:pt x="62" y="78"/>
                    </a:cubicBezTo>
                    <a:moveTo>
                      <a:pt x="34" y="60"/>
                    </a:moveTo>
                    <a:cubicBezTo>
                      <a:pt x="34" y="106"/>
                      <a:pt x="34" y="106"/>
                      <a:pt x="34" y="106"/>
                    </a:cubicBezTo>
                    <a:moveTo>
                      <a:pt x="34" y="208"/>
                    </a:moveTo>
                    <a:cubicBezTo>
                      <a:pt x="34" y="166"/>
                      <a:pt x="34" y="166"/>
                      <a:pt x="34" y="166"/>
                    </a:cubicBezTo>
                    <a:moveTo>
                      <a:pt x="102" y="106"/>
                    </a:moveTo>
                    <a:cubicBezTo>
                      <a:pt x="102" y="252"/>
                      <a:pt x="102" y="252"/>
                      <a:pt x="102" y="252"/>
                    </a:cubicBezTo>
                    <a:moveTo>
                      <a:pt x="174" y="166"/>
                    </a:moveTo>
                    <a:cubicBezTo>
                      <a:pt x="174" y="204"/>
                      <a:pt x="174" y="204"/>
                      <a:pt x="174" y="204"/>
                    </a:cubicBezTo>
                    <a:moveTo>
                      <a:pt x="31" y="294"/>
                    </a:moveTo>
                    <a:cubicBezTo>
                      <a:pt x="45" y="323"/>
                      <a:pt x="75" y="355"/>
                      <a:pt x="88" y="349"/>
                    </a:cubicBezTo>
                    <a:cubicBezTo>
                      <a:pt x="101" y="342"/>
                      <a:pt x="97" y="307"/>
                      <a:pt x="78" y="270"/>
                    </a:cubicBezTo>
                    <a:cubicBezTo>
                      <a:pt x="60" y="233"/>
                      <a:pt x="3" y="173"/>
                      <a:pt x="2" y="173"/>
                    </a:cubicBezTo>
                    <a:cubicBezTo>
                      <a:pt x="0" y="172"/>
                      <a:pt x="17" y="264"/>
                      <a:pt x="31" y="294"/>
                    </a:cubicBezTo>
                    <a:close/>
                    <a:moveTo>
                      <a:pt x="174" y="294"/>
                    </a:moveTo>
                    <a:cubicBezTo>
                      <a:pt x="189" y="264"/>
                      <a:pt x="205" y="172"/>
                      <a:pt x="203" y="173"/>
                    </a:cubicBezTo>
                    <a:cubicBezTo>
                      <a:pt x="202" y="173"/>
                      <a:pt x="145" y="233"/>
                      <a:pt x="127" y="270"/>
                    </a:cubicBezTo>
                    <a:cubicBezTo>
                      <a:pt x="109" y="307"/>
                      <a:pt x="104" y="342"/>
                      <a:pt x="117" y="349"/>
                    </a:cubicBezTo>
                    <a:cubicBezTo>
                      <a:pt x="130" y="355"/>
                      <a:pt x="160" y="323"/>
                      <a:pt x="174" y="294"/>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215" name="Straight Connector 214">
              <a:extLst>
                <a:ext uri="{FF2B5EF4-FFF2-40B4-BE49-F238E27FC236}">
                  <a16:creationId xmlns:a16="http://schemas.microsoft.com/office/drawing/2014/main" id="{570C211A-A8E5-4BA9-A74A-96F05CAD4EFA}"/>
                </a:ext>
              </a:extLst>
            </p:cNvPr>
            <p:cNvCxnSpPr>
              <a:cxnSpLocks/>
              <a:stCxn id="52" idx="5"/>
              <a:endCxn id="61" idx="2"/>
            </p:cNvCxnSpPr>
            <p:nvPr/>
          </p:nvCxnSpPr>
          <p:spPr>
            <a:xfrm flipV="1">
              <a:off x="9162029" y="4561806"/>
              <a:ext cx="420162" cy="1781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EDC30DF7-BE6C-4AC4-A4BF-5DE2194FF37E}"/>
                </a:ext>
              </a:extLst>
            </p:cNvPr>
            <p:cNvCxnSpPr>
              <a:cxnSpLocks/>
              <a:stCxn id="52" idx="1"/>
              <a:endCxn id="76" idx="7"/>
            </p:cNvCxnSpPr>
            <p:nvPr/>
          </p:nvCxnSpPr>
          <p:spPr>
            <a:xfrm flipH="1" flipV="1">
              <a:off x="8416158" y="4401273"/>
              <a:ext cx="312215" cy="3351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7099BC47-C186-4FD0-9618-3D9D34F60A9C}"/>
                </a:ext>
              </a:extLst>
            </p:cNvPr>
            <p:cNvCxnSpPr>
              <a:cxnSpLocks/>
              <a:stCxn id="67" idx="7"/>
              <a:endCxn id="79" idx="4"/>
            </p:cNvCxnSpPr>
            <p:nvPr/>
          </p:nvCxnSpPr>
          <p:spPr>
            <a:xfrm flipV="1">
              <a:off x="7308481" y="4797392"/>
              <a:ext cx="205217" cy="30002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C263122C-CCDF-4CF2-9A81-FCC9C80B4727}"/>
                </a:ext>
              </a:extLst>
            </p:cNvPr>
            <p:cNvCxnSpPr>
              <a:cxnSpLocks/>
              <a:stCxn id="79" idx="7"/>
              <a:endCxn id="76" idx="4"/>
            </p:cNvCxnSpPr>
            <p:nvPr/>
          </p:nvCxnSpPr>
          <p:spPr>
            <a:xfrm flipV="1">
              <a:off x="7809346" y="4367049"/>
              <a:ext cx="223948" cy="12866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8B244A02-ED22-4AAC-AD91-456F41B4F387}"/>
                </a:ext>
              </a:extLst>
            </p:cNvPr>
            <p:cNvCxnSpPr>
              <a:cxnSpLocks/>
              <a:stCxn id="210" idx="2"/>
              <a:endCxn id="213" idx="6"/>
            </p:cNvCxnSpPr>
            <p:nvPr/>
          </p:nvCxnSpPr>
          <p:spPr>
            <a:xfrm flipH="1">
              <a:off x="8204869" y="5295990"/>
              <a:ext cx="395683" cy="2676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2DF08BD-5B16-4AFE-A4D5-281C930365A1}"/>
                </a:ext>
              </a:extLst>
            </p:cNvPr>
            <p:cNvCxnSpPr>
              <a:cxnSpLocks/>
              <a:stCxn id="79" idx="5"/>
              <a:endCxn id="213" idx="0"/>
            </p:cNvCxnSpPr>
            <p:nvPr/>
          </p:nvCxnSpPr>
          <p:spPr>
            <a:xfrm>
              <a:off x="7688652" y="4795625"/>
              <a:ext cx="215696" cy="40795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5C19481C-7007-40A6-B40F-225386430DD7}"/>
                </a:ext>
              </a:extLst>
            </p:cNvPr>
            <p:cNvCxnSpPr>
              <a:cxnSpLocks/>
              <a:stCxn id="201" idx="2"/>
              <a:endCxn id="198" idx="6"/>
            </p:cNvCxnSpPr>
            <p:nvPr/>
          </p:nvCxnSpPr>
          <p:spPr>
            <a:xfrm flipH="1" flipV="1">
              <a:off x="1404335" y="3691175"/>
              <a:ext cx="931306" cy="19277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2" name="Group 221">
              <a:extLst>
                <a:ext uri="{FF2B5EF4-FFF2-40B4-BE49-F238E27FC236}">
                  <a16:creationId xmlns:a16="http://schemas.microsoft.com/office/drawing/2014/main" id="{16B86018-6298-4436-A83F-4CB99C1721D0}"/>
                </a:ext>
              </a:extLst>
            </p:cNvPr>
            <p:cNvGrpSpPr/>
            <p:nvPr/>
          </p:nvGrpSpPr>
          <p:grpSpPr>
            <a:xfrm>
              <a:off x="3358121" y="1632143"/>
              <a:ext cx="457200" cy="457200"/>
              <a:chOff x="1724949" y="2851929"/>
              <a:chExt cx="457200" cy="457200"/>
            </a:xfrm>
          </p:grpSpPr>
          <p:sp useBgFill="1">
            <p:nvSpPr>
              <p:cNvPr id="223" name="Oval 222">
                <a:extLst>
                  <a:ext uri="{FF2B5EF4-FFF2-40B4-BE49-F238E27FC236}">
                    <a16:creationId xmlns:a16="http://schemas.microsoft.com/office/drawing/2014/main" id="{2AB19948-C8F3-45D3-AC06-8D87DC131AC6}"/>
                  </a:ext>
                </a:extLst>
              </p:cNvPr>
              <p:cNvSpPr/>
              <p:nvPr/>
            </p:nvSpPr>
            <p:spPr bwMode="auto">
              <a:xfrm>
                <a:off x="1724949" y="2851929"/>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pic>
            <p:nvPicPr>
              <p:cNvPr id="224" name="Picture 2" descr="See the source image">
                <a:extLst>
                  <a:ext uri="{FF2B5EF4-FFF2-40B4-BE49-F238E27FC236}">
                    <a16:creationId xmlns:a16="http://schemas.microsoft.com/office/drawing/2014/main" id="{422C8A07-3C37-40EA-9D67-9D320558FBDA}"/>
                  </a:ext>
                </a:extLst>
              </p:cNvPr>
              <p:cNvPicPr>
                <a:picLocks noChangeAspect="1" noChangeArrowheads="1"/>
              </p:cNvPicPr>
              <p:nvPr/>
            </p:nvPicPr>
            <p:blipFill>
              <a:blip r:embed="rId3" cstate="hqprint">
                <a:biLevel thresh="50000"/>
                <a:extLst>
                  <a:ext uri="{28A0092B-C50C-407E-A947-70E740481C1C}">
                    <a14:useLocalDpi xmlns:a14="http://schemas.microsoft.com/office/drawing/2010/main"/>
                  </a:ext>
                </a:extLst>
              </a:blip>
              <a:srcRect/>
              <a:stretch>
                <a:fillRect/>
              </a:stretch>
            </p:blipFill>
            <p:spPr bwMode="auto">
              <a:xfrm>
                <a:off x="1793241" y="2986997"/>
                <a:ext cx="320618" cy="1769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5" name="Group 224">
              <a:extLst>
                <a:ext uri="{FF2B5EF4-FFF2-40B4-BE49-F238E27FC236}">
                  <a16:creationId xmlns:a16="http://schemas.microsoft.com/office/drawing/2014/main" id="{C181D898-DD59-4AA1-8BB2-91A2468A1AFC}"/>
                </a:ext>
              </a:extLst>
            </p:cNvPr>
            <p:cNvGrpSpPr/>
            <p:nvPr/>
          </p:nvGrpSpPr>
          <p:grpSpPr>
            <a:xfrm>
              <a:off x="1814867" y="3161209"/>
              <a:ext cx="457200" cy="457200"/>
              <a:chOff x="1896861" y="2824101"/>
              <a:chExt cx="457200" cy="457200"/>
            </a:xfrm>
          </p:grpSpPr>
          <p:sp useBgFill="1">
            <p:nvSpPr>
              <p:cNvPr id="226" name="Oval 225">
                <a:extLst>
                  <a:ext uri="{FF2B5EF4-FFF2-40B4-BE49-F238E27FC236}">
                    <a16:creationId xmlns:a16="http://schemas.microsoft.com/office/drawing/2014/main" id="{24264B08-E765-4B90-BF44-3AD1DD0BD67B}"/>
                  </a:ext>
                </a:extLst>
              </p:cNvPr>
              <p:cNvSpPr/>
              <p:nvPr/>
            </p:nvSpPr>
            <p:spPr bwMode="auto">
              <a:xfrm>
                <a:off x="1896861" y="2824101"/>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pic>
            <p:nvPicPr>
              <p:cNvPr id="227" name="Picture 226">
                <a:extLst>
                  <a:ext uri="{FF2B5EF4-FFF2-40B4-BE49-F238E27FC236}">
                    <a16:creationId xmlns:a16="http://schemas.microsoft.com/office/drawing/2014/main" id="{020201CE-46E8-47E8-B6DB-3B8BCEFC14A2}"/>
                  </a:ext>
                </a:extLst>
              </p:cNvPr>
              <p:cNvPicPr>
                <a:picLocks noChangeAspect="1"/>
              </p:cNvPicPr>
              <p:nvPr/>
            </p:nvPicPr>
            <p:blipFill rotWithShape="1">
              <a:blip r:embed="rId4" cstate="hqprint">
                <a:extLst>
                  <a:ext uri="{28A0092B-C50C-407E-A947-70E740481C1C}">
                    <a14:useLocalDpi xmlns:a14="http://schemas.microsoft.com/office/drawing/2010/main"/>
                  </a:ext>
                </a:extLst>
              </a:blip>
              <a:srcRect/>
              <a:stretch/>
            </p:blipFill>
            <p:spPr>
              <a:xfrm>
                <a:off x="1908035" y="2835275"/>
                <a:ext cx="434852" cy="434852"/>
              </a:xfrm>
              <a:prstGeom prst="ellipse">
                <a:avLst/>
              </a:prstGeom>
              <a:ln>
                <a:noFill/>
              </a:ln>
            </p:spPr>
          </p:pic>
        </p:grpSp>
        <p:grpSp>
          <p:nvGrpSpPr>
            <p:cNvPr id="228" name="Group 227">
              <a:extLst>
                <a:ext uri="{FF2B5EF4-FFF2-40B4-BE49-F238E27FC236}">
                  <a16:creationId xmlns:a16="http://schemas.microsoft.com/office/drawing/2014/main" id="{8488FC9B-9AB1-4848-8917-73617112C054}"/>
                </a:ext>
              </a:extLst>
            </p:cNvPr>
            <p:cNvGrpSpPr/>
            <p:nvPr/>
          </p:nvGrpSpPr>
          <p:grpSpPr>
            <a:xfrm>
              <a:off x="2736351" y="2614282"/>
              <a:ext cx="457200" cy="457200"/>
              <a:chOff x="2544684" y="2284726"/>
              <a:chExt cx="457200" cy="457200"/>
            </a:xfrm>
          </p:grpSpPr>
          <p:sp useBgFill="1">
            <p:nvSpPr>
              <p:cNvPr id="229" name="Oval 228">
                <a:extLst>
                  <a:ext uri="{FF2B5EF4-FFF2-40B4-BE49-F238E27FC236}">
                    <a16:creationId xmlns:a16="http://schemas.microsoft.com/office/drawing/2014/main" id="{B0C52E2D-05E7-41AF-815F-B8E4030984E2}"/>
                  </a:ext>
                </a:extLst>
              </p:cNvPr>
              <p:cNvSpPr/>
              <p:nvPr/>
            </p:nvSpPr>
            <p:spPr bwMode="auto">
              <a:xfrm>
                <a:off x="2544684" y="2284726"/>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pic>
            <p:nvPicPr>
              <p:cNvPr id="230" name="Picture 229">
                <a:extLst>
                  <a:ext uri="{FF2B5EF4-FFF2-40B4-BE49-F238E27FC236}">
                    <a16:creationId xmlns:a16="http://schemas.microsoft.com/office/drawing/2014/main" id="{5ECD4702-E6A4-4C08-87F4-87A84782C6A5}"/>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2594469" y="2459184"/>
                <a:ext cx="357630" cy="108284"/>
              </a:xfrm>
              <a:prstGeom prst="rect">
                <a:avLst/>
              </a:prstGeom>
            </p:spPr>
          </p:pic>
        </p:grpSp>
        <p:grpSp>
          <p:nvGrpSpPr>
            <p:cNvPr id="231" name="Group 230">
              <a:extLst>
                <a:ext uri="{FF2B5EF4-FFF2-40B4-BE49-F238E27FC236}">
                  <a16:creationId xmlns:a16="http://schemas.microsoft.com/office/drawing/2014/main" id="{73CC6CDD-6FA3-4D75-8803-98AE9D15CFD3}"/>
                </a:ext>
              </a:extLst>
            </p:cNvPr>
            <p:cNvGrpSpPr/>
            <p:nvPr/>
          </p:nvGrpSpPr>
          <p:grpSpPr>
            <a:xfrm>
              <a:off x="4128254" y="2872422"/>
              <a:ext cx="457200" cy="457200"/>
              <a:chOff x="3352499" y="2284390"/>
              <a:chExt cx="457200" cy="457200"/>
            </a:xfrm>
          </p:grpSpPr>
          <p:sp useBgFill="1">
            <p:nvSpPr>
              <p:cNvPr id="232" name="Oval 231">
                <a:extLst>
                  <a:ext uri="{FF2B5EF4-FFF2-40B4-BE49-F238E27FC236}">
                    <a16:creationId xmlns:a16="http://schemas.microsoft.com/office/drawing/2014/main" id="{7B826FE4-7370-432C-A813-F51FE71CC0F4}"/>
                  </a:ext>
                </a:extLst>
              </p:cNvPr>
              <p:cNvSpPr/>
              <p:nvPr/>
            </p:nvSpPr>
            <p:spPr bwMode="auto">
              <a:xfrm>
                <a:off x="3352499" y="2284390"/>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pic>
            <p:nvPicPr>
              <p:cNvPr id="233" name="Picture 232">
                <a:extLst>
                  <a:ext uri="{FF2B5EF4-FFF2-40B4-BE49-F238E27FC236}">
                    <a16:creationId xmlns:a16="http://schemas.microsoft.com/office/drawing/2014/main" id="{10A1EA88-2330-4A8F-A96E-B5322286C00E}"/>
                  </a:ext>
                </a:extLst>
              </p:cNvPr>
              <p:cNvPicPr>
                <a:picLocks noChangeAspect="1"/>
              </p:cNvPicPr>
              <p:nvPr/>
            </p:nvPicPr>
            <p:blipFill>
              <a:blip r:embed="rId6" cstate="hqprint">
                <a:biLevel thresh="50000"/>
                <a:extLst>
                  <a:ext uri="{28A0092B-C50C-407E-A947-70E740481C1C}">
                    <a14:useLocalDpi xmlns:a14="http://schemas.microsoft.com/office/drawing/2010/main"/>
                  </a:ext>
                </a:extLst>
              </a:blip>
              <a:stretch>
                <a:fillRect/>
              </a:stretch>
            </p:blipFill>
            <p:spPr>
              <a:xfrm>
                <a:off x="3447185" y="2395799"/>
                <a:ext cx="267828" cy="244110"/>
              </a:xfrm>
              <a:prstGeom prst="rect">
                <a:avLst/>
              </a:prstGeom>
            </p:spPr>
          </p:pic>
        </p:grpSp>
        <p:grpSp>
          <p:nvGrpSpPr>
            <p:cNvPr id="234" name="Group 233">
              <a:extLst>
                <a:ext uri="{FF2B5EF4-FFF2-40B4-BE49-F238E27FC236}">
                  <a16:creationId xmlns:a16="http://schemas.microsoft.com/office/drawing/2014/main" id="{0FC49C02-859E-43C2-A0AD-7AFF0DD8DDC3}"/>
                </a:ext>
              </a:extLst>
            </p:cNvPr>
            <p:cNvGrpSpPr/>
            <p:nvPr/>
          </p:nvGrpSpPr>
          <p:grpSpPr>
            <a:xfrm>
              <a:off x="2051692" y="1772279"/>
              <a:ext cx="457200" cy="457200"/>
              <a:chOff x="401859" y="3990789"/>
              <a:chExt cx="457200" cy="457200"/>
            </a:xfrm>
          </p:grpSpPr>
          <p:sp useBgFill="1">
            <p:nvSpPr>
              <p:cNvPr id="235" name="Oval 234">
                <a:extLst>
                  <a:ext uri="{FF2B5EF4-FFF2-40B4-BE49-F238E27FC236}">
                    <a16:creationId xmlns:a16="http://schemas.microsoft.com/office/drawing/2014/main" id="{2FE4002B-F5BC-4489-8353-AE00F699CAD0}"/>
                  </a:ext>
                </a:extLst>
              </p:cNvPr>
              <p:cNvSpPr/>
              <p:nvPr/>
            </p:nvSpPr>
            <p:spPr bwMode="auto">
              <a:xfrm>
                <a:off x="401859" y="3990789"/>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36" name="Freeform 16">
                <a:extLst>
                  <a:ext uri="{FF2B5EF4-FFF2-40B4-BE49-F238E27FC236}">
                    <a16:creationId xmlns:a16="http://schemas.microsoft.com/office/drawing/2014/main" id="{285324ED-D069-42EB-BAE7-5F04B336B5AD}"/>
                  </a:ext>
                </a:extLst>
              </p:cNvPr>
              <p:cNvSpPr>
                <a:spLocks noChangeAspect="1"/>
              </p:cNvSpPr>
              <p:nvPr/>
            </p:nvSpPr>
            <p:spPr bwMode="black">
              <a:xfrm>
                <a:off x="509376" y="4074160"/>
                <a:ext cx="242166" cy="290458"/>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grpSp>
        <p:cxnSp>
          <p:nvCxnSpPr>
            <p:cNvPr id="237" name="Straight Connector 236">
              <a:extLst>
                <a:ext uri="{FF2B5EF4-FFF2-40B4-BE49-F238E27FC236}">
                  <a16:creationId xmlns:a16="http://schemas.microsoft.com/office/drawing/2014/main" id="{17C38094-6F88-4F51-8784-F66E1F661F9D}"/>
                </a:ext>
              </a:extLst>
            </p:cNvPr>
            <p:cNvCxnSpPr>
              <a:cxnSpLocks/>
              <a:stCxn id="232" idx="1"/>
              <a:endCxn id="103" idx="5"/>
            </p:cNvCxnSpPr>
            <p:nvPr/>
          </p:nvCxnSpPr>
          <p:spPr>
            <a:xfrm flipH="1" flipV="1">
              <a:off x="3880233" y="2810019"/>
              <a:ext cx="314976" cy="12935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67BD9433-11C6-4E9F-8544-21DC7E32B566}"/>
                </a:ext>
              </a:extLst>
            </p:cNvPr>
            <p:cNvCxnSpPr>
              <a:cxnSpLocks/>
              <a:stCxn id="223" idx="5"/>
              <a:endCxn id="94" idx="2"/>
            </p:cNvCxnSpPr>
            <p:nvPr/>
          </p:nvCxnSpPr>
          <p:spPr>
            <a:xfrm>
              <a:off x="3748366" y="2022388"/>
              <a:ext cx="573017" cy="22838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A6E5B2B9-0780-4EDE-AEB7-D5EBE3DDC0C3}"/>
                </a:ext>
              </a:extLst>
            </p:cNvPr>
            <p:cNvCxnSpPr>
              <a:cxnSpLocks/>
              <a:stCxn id="240" idx="2"/>
              <a:endCxn id="207" idx="6"/>
            </p:cNvCxnSpPr>
            <p:nvPr/>
          </p:nvCxnSpPr>
          <p:spPr>
            <a:xfrm flipH="1" flipV="1">
              <a:off x="1023713" y="2547026"/>
              <a:ext cx="140943" cy="5827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useBgFill="1">
          <p:nvSpPr>
            <p:cNvPr id="240" name="Oval 239">
              <a:extLst>
                <a:ext uri="{FF2B5EF4-FFF2-40B4-BE49-F238E27FC236}">
                  <a16:creationId xmlns:a16="http://schemas.microsoft.com/office/drawing/2014/main" id="{C891F4B2-F6FC-4E22-9ECC-0865E612E7E8}"/>
                </a:ext>
              </a:extLst>
            </p:cNvPr>
            <p:cNvSpPr/>
            <p:nvPr/>
          </p:nvSpPr>
          <p:spPr bwMode="auto">
            <a:xfrm rot="565764">
              <a:off x="1161185" y="2390525"/>
              <a:ext cx="513710" cy="51371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nvGrpSpPr>
            <p:cNvPr id="241" name="Group 240">
              <a:extLst>
                <a:ext uri="{FF2B5EF4-FFF2-40B4-BE49-F238E27FC236}">
                  <a16:creationId xmlns:a16="http://schemas.microsoft.com/office/drawing/2014/main" id="{498E3D6E-8958-40F5-9232-7729E5887663}"/>
                </a:ext>
              </a:extLst>
            </p:cNvPr>
            <p:cNvGrpSpPr/>
            <p:nvPr/>
          </p:nvGrpSpPr>
          <p:grpSpPr>
            <a:xfrm>
              <a:off x="1259145" y="2449643"/>
              <a:ext cx="457200" cy="457200"/>
              <a:chOff x="-3541236" y="2776286"/>
              <a:chExt cx="457200" cy="457200"/>
            </a:xfrm>
          </p:grpSpPr>
          <p:pic>
            <p:nvPicPr>
              <p:cNvPr id="242" name="Picture 241">
                <a:extLst>
                  <a:ext uri="{FF2B5EF4-FFF2-40B4-BE49-F238E27FC236}">
                    <a16:creationId xmlns:a16="http://schemas.microsoft.com/office/drawing/2014/main" id="{81861444-6C27-48C7-9091-6AFCB8C29D8B}"/>
                  </a:ext>
                </a:extLst>
              </p:cNvPr>
              <p:cNvPicPr>
                <a:picLocks noChangeAspect="1"/>
              </p:cNvPicPr>
              <p:nvPr/>
            </p:nvPicPr>
            <p:blipFill>
              <a:blip r:embed="rId7" cstate="hqprint">
                <a:biLevel thresh="75000"/>
                <a:extLst>
                  <a:ext uri="{28A0092B-C50C-407E-A947-70E740481C1C}">
                    <a14:useLocalDpi xmlns:a14="http://schemas.microsoft.com/office/drawing/2010/main"/>
                  </a:ext>
                </a:extLst>
              </a:blip>
              <a:stretch>
                <a:fillRect/>
              </a:stretch>
            </p:blipFill>
            <p:spPr>
              <a:xfrm>
                <a:off x="-3541236" y="2842561"/>
                <a:ext cx="457200" cy="324650"/>
              </a:xfrm>
              <a:prstGeom prst="rect">
                <a:avLst/>
              </a:prstGeom>
            </p:spPr>
          </p:pic>
          <p:pic>
            <p:nvPicPr>
              <p:cNvPr id="243" name="Picture 242">
                <a:extLst>
                  <a:ext uri="{FF2B5EF4-FFF2-40B4-BE49-F238E27FC236}">
                    <a16:creationId xmlns:a16="http://schemas.microsoft.com/office/drawing/2014/main" id="{25AF54C6-2BEE-491F-9ABD-48DBDE113E47}"/>
                  </a:ext>
                </a:extLst>
              </p:cNvPr>
              <p:cNvPicPr>
                <a:picLocks noChangeAspect="1"/>
              </p:cNvPicPr>
              <p:nvPr/>
            </p:nvPicPr>
            <p:blipFill>
              <a:blip r:embed="rId8" cstate="hqprint">
                <a:extLst>
                  <a:ext uri="{28A0092B-C50C-407E-A947-70E740481C1C}">
                    <a14:useLocalDpi xmlns:a14="http://schemas.microsoft.com/office/drawing/2010/main"/>
                  </a:ext>
                </a:extLst>
              </a:blip>
              <a:stretch>
                <a:fillRect/>
              </a:stretch>
            </p:blipFill>
            <p:spPr>
              <a:xfrm>
                <a:off x="-3541236" y="2776286"/>
                <a:ext cx="457200" cy="457200"/>
              </a:xfrm>
              <a:prstGeom prst="rect">
                <a:avLst/>
              </a:prstGeom>
            </p:spPr>
          </p:pic>
        </p:grpSp>
        <p:cxnSp>
          <p:nvCxnSpPr>
            <p:cNvPr id="244" name="Straight Connector 243">
              <a:extLst>
                <a:ext uri="{FF2B5EF4-FFF2-40B4-BE49-F238E27FC236}">
                  <a16:creationId xmlns:a16="http://schemas.microsoft.com/office/drawing/2014/main" id="{4F6A7454-C85E-43C9-84AD-79DCAC905E39}"/>
                </a:ext>
              </a:extLst>
            </p:cNvPr>
            <p:cNvCxnSpPr>
              <a:cxnSpLocks/>
              <a:stCxn id="198" idx="1"/>
              <a:endCxn id="207" idx="4"/>
            </p:cNvCxnSpPr>
            <p:nvPr/>
          </p:nvCxnSpPr>
          <p:spPr>
            <a:xfrm flipH="1" flipV="1">
              <a:off x="795113" y="2775626"/>
              <a:ext cx="254529" cy="68617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777480C1-2C30-4F3F-922E-D14C2E1D473D}"/>
                </a:ext>
              </a:extLst>
            </p:cNvPr>
            <p:cNvCxnSpPr>
              <a:cxnSpLocks/>
              <a:stCxn id="229" idx="3"/>
              <a:endCxn id="227" idx="6"/>
            </p:cNvCxnSpPr>
            <p:nvPr/>
          </p:nvCxnSpPr>
          <p:spPr>
            <a:xfrm flipH="1">
              <a:off x="2260893" y="3004527"/>
              <a:ext cx="542413" cy="385282"/>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B0151BCA-74AF-4C6E-A45F-435ED2EB4D52}"/>
                </a:ext>
              </a:extLst>
            </p:cNvPr>
            <p:cNvCxnSpPr>
              <a:cxnSpLocks/>
              <a:stCxn id="55" idx="3"/>
              <a:endCxn id="227" idx="0"/>
            </p:cNvCxnSpPr>
            <p:nvPr/>
          </p:nvCxnSpPr>
          <p:spPr>
            <a:xfrm flipH="1">
              <a:off x="2043467" y="2863254"/>
              <a:ext cx="89649" cy="30912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B8FB2221-EFD6-4329-98F2-EBDB08D29870}"/>
                </a:ext>
              </a:extLst>
            </p:cNvPr>
            <p:cNvCxnSpPr>
              <a:cxnSpLocks/>
              <a:stCxn id="235" idx="4"/>
              <a:endCxn id="55" idx="0"/>
            </p:cNvCxnSpPr>
            <p:nvPr/>
          </p:nvCxnSpPr>
          <p:spPr>
            <a:xfrm>
              <a:off x="2280292" y="2229479"/>
              <a:ext cx="14469" cy="24353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F9758AAC-1A00-4081-BB98-43444CC6BD61}"/>
                </a:ext>
              </a:extLst>
            </p:cNvPr>
            <p:cNvCxnSpPr>
              <a:cxnSpLocks/>
              <a:stCxn id="91" idx="0"/>
              <a:endCxn id="58" idx="5"/>
            </p:cNvCxnSpPr>
            <p:nvPr/>
          </p:nvCxnSpPr>
          <p:spPr>
            <a:xfrm flipH="1" flipV="1">
              <a:off x="2980789" y="1638764"/>
              <a:ext cx="32222" cy="37077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BE449B26-E93C-4C8E-9C18-7E1758C52515}"/>
                </a:ext>
              </a:extLst>
            </p:cNvPr>
            <p:cNvCxnSpPr>
              <a:cxnSpLocks/>
              <a:stCxn id="229" idx="1"/>
              <a:endCxn id="235" idx="5"/>
            </p:cNvCxnSpPr>
            <p:nvPr/>
          </p:nvCxnSpPr>
          <p:spPr>
            <a:xfrm flipH="1" flipV="1">
              <a:off x="2441937" y="2162524"/>
              <a:ext cx="361369" cy="51871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5F703E9C-50D6-4DD5-984A-0E3FD0187CBC}"/>
                </a:ext>
              </a:extLst>
            </p:cNvPr>
            <p:cNvCxnSpPr>
              <a:cxnSpLocks/>
              <a:endCxn id="43" idx="1"/>
            </p:cNvCxnSpPr>
            <p:nvPr/>
          </p:nvCxnSpPr>
          <p:spPr>
            <a:xfrm>
              <a:off x="3416201" y="3498788"/>
              <a:ext cx="86931" cy="20342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51" name="Group 250">
              <a:extLst>
                <a:ext uri="{FF2B5EF4-FFF2-40B4-BE49-F238E27FC236}">
                  <a16:creationId xmlns:a16="http://schemas.microsoft.com/office/drawing/2014/main" id="{7A46BD9E-F9AF-45E3-AFD7-8854DC147023}"/>
                </a:ext>
              </a:extLst>
            </p:cNvPr>
            <p:cNvGrpSpPr/>
            <p:nvPr/>
          </p:nvGrpSpPr>
          <p:grpSpPr>
            <a:xfrm>
              <a:off x="5012030" y="2437709"/>
              <a:ext cx="2167940" cy="1730640"/>
              <a:chOff x="6066724" y="2662016"/>
              <a:chExt cx="2167940" cy="1730640"/>
            </a:xfrm>
          </p:grpSpPr>
          <p:sp useBgFill="1">
            <p:nvSpPr>
              <p:cNvPr id="252" name="Flowchart: Extract 251">
                <a:extLst>
                  <a:ext uri="{FF2B5EF4-FFF2-40B4-BE49-F238E27FC236}">
                    <a16:creationId xmlns:a16="http://schemas.microsoft.com/office/drawing/2014/main" id="{59AB00D4-5C58-4799-A8FD-4491A222B5AD}"/>
                  </a:ext>
                </a:extLst>
              </p:cNvPr>
              <p:cNvSpPr/>
              <p:nvPr/>
            </p:nvSpPr>
            <p:spPr bwMode="auto">
              <a:xfrm>
                <a:off x="6066724" y="2662016"/>
                <a:ext cx="2167940" cy="1730640"/>
              </a:xfrm>
              <a:prstGeom prst="flowChartExtra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253" name="Group 252">
                <a:extLst>
                  <a:ext uri="{FF2B5EF4-FFF2-40B4-BE49-F238E27FC236}">
                    <a16:creationId xmlns:a16="http://schemas.microsoft.com/office/drawing/2014/main" id="{726BFBEB-3E55-48C7-AB98-BEA7563E0AA3}"/>
                  </a:ext>
                </a:extLst>
              </p:cNvPr>
              <p:cNvGrpSpPr/>
              <p:nvPr/>
            </p:nvGrpSpPr>
            <p:grpSpPr>
              <a:xfrm>
                <a:off x="6449492" y="2922661"/>
                <a:ext cx="1541462" cy="1314852"/>
                <a:chOff x="270385" y="5374758"/>
                <a:chExt cx="1165996" cy="994584"/>
              </a:xfrm>
            </p:grpSpPr>
            <p:grpSp>
              <p:nvGrpSpPr>
                <p:cNvPr id="254" name="Group 253">
                  <a:extLst>
                    <a:ext uri="{FF2B5EF4-FFF2-40B4-BE49-F238E27FC236}">
                      <a16:creationId xmlns:a16="http://schemas.microsoft.com/office/drawing/2014/main" id="{B58085CC-4B90-484D-99AD-42272470FAEB}"/>
                    </a:ext>
                  </a:extLst>
                </p:cNvPr>
                <p:cNvGrpSpPr/>
                <p:nvPr/>
              </p:nvGrpSpPr>
              <p:grpSpPr>
                <a:xfrm>
                  <a:off x="580349" y="5738380"/>
                  <a:ext cx="504579" cy="551512"/>
                  <a:chOff x="2115104" y="3006725"/>
                  <a:chExt cx="1191985" cy="1302858"/>
                </a:xfrm>
              </p:grpSpPr>
              <p:cxnSp>
                <p:nvCxnSpPr>
                  <p:cNvPr id="278" name="Straight Connector 277">
                    <a:extLst>
                      <a:ext uri="{FF2B5EF4-FFF2-40B4-BE49-F238E27FC236}">
                        <a16:creationId xmlns:a16="http://schemas.microsoft.com/office/drawing/2014/main" id="{7EEB5373-ED91-4848-858D-03BEF1D274F5}"/>
                      </a:ext>
                    </a:extLst>
                  </p:cNvPr>
                  <p:cNvCxnSpPr>
                    <a:cxnSpLocks/>
                  </p:cNvCxnSpPr>
                  <p:nvPr/>
                </p:nvCxnSpPr>
                <p:spPr>
                  <a:xfrm flipV="1">
                    <a:off x="2115104" y="3006725"/>
                    <a:ext cx="293460" cy="554355"/>
                  </a:xfrm>
                  <a:prstGeom prst="line">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1E4056F0-51ED-4858-AA70-AEA130B66971}"/>
                      </a:ext>
                    </a:extLst>
                  </p:cNvPr>
                  <p:cNvCxnSpPr>
                    <a:cxnSpLocks/>
                  </p:cNvCxnSpPr>
                  <p:nvPr/>
                </p:nvCxnSpPr>
                <p:spPr>
                  <a:xfrm>
                    <a:off x="2336096" y="4309583"/>
                    <a:ext cx="742467" cy="0"/>
                  </a:xfrm>
                  <a:prstGeom prst="line">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9C54B02A-7395-463E-8646-B3FC921D5903}"/>
                      </a:ext>
                    </a:extLst>
                  </p:cNvPr>
                  <p:cNvCxnSpPr>
                    <a:cxnSpLocks/>
                  </p:cNvCxnSpPr>
                  <p:nvPr/>
                </p:nvCxnSpPr>
                <p:spPr>
                  <a:xfrm flipH="1" flipV="1">
                    <a:off x="3013629" y="3021150"/>
                    <a:ext cx="293460" cy="554355"/>
                  </a:xfrm>
                  <a:prstGeom prst="line">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 useBgFill="1">
              <p:nvSpPr>
                <p:cNvPr id="255" name="manager" title="Icon of three people with lines connecting them">
                  <a:extLst>
                    <a:ext uri="{FF2B5EF4-FFF2-40B4-BE49-F238E27FC236}">
                      <a16:creationId xmlns:a16="http://schemas.microsoft.com/office/drawing/2014/main" id="{F17481F9-AB8F-4667-A894-1083DFDD45E7}"/>
                    </a:ext>
                  </a:extLst>
                </p:cNvPr>
                <p:cNvSpPr>
                  <a:spLocks noChangeAspect="1" noEditPoints="1"/>
                </p:cNvSpPr>
                <p:nvPr/>
              </p:nvSpPr>
              <p:spPr bwMode="auto">
                <a:xfrm>
                  <a:off x="642461" y="5374758"/>
                  <a:ext cx="387074" cy="390146"/>
                </a:xfrm>
                <a:custGeom>
                  <a:avLst/>
                  <a:gdLst>
                    <a:gd name="T0" fmla="*/ 128 w 348"/>
                    <a:gd name="T1" fmla="*/ 46 h 352"/>
                    <a:gd name="T2" fmla="*/ 174 w 348"/>
                    <a:gd name="T3" fmla="*/ 0 h 352"/>
                    <a:gd name="T4" fmla="*/ 220 w 348"/>
                    <a:gd name="T5" fmla="*/ 46 h 352"/>
                    <a:gd name="T6" fmla="*/ 174 w 348"/>
                    <a:gd name="T7" fmla="*/ 91 h 352"/>
                    <a:gd name="T8" fmla="*/ 128 w 348"/>
                    <a:gd name="T9" fmla="*/ 46 h 352"/>
                    <a:gd name="T10" fmla="*/ 231 w 348"/>
                    <a:gd name="T11" fmla="*/ 148 h 352"/>
                    <a:gd name="T12" fmla="*/ 174 w 348"/>
                    <a:gd name="T13" fmla="*/ 91 h 352"/>
                    <a:gd name="T14" fmla="*/ 117 w 348"/>
                    <a:gd name="T15" fmla="*/ 148 h 352"/>
                    <a:gd name="T16" fmla="*/ 57 w 348"/>
                    <a:gd name="T17" fmla="*/ 295 h 352"/>
                    <a:gd name="T18" fmla="*/ 102 w 348"/>
                    <a:gd name="T19" fmla="*/ 249 h 352"/>
                    <a:gd name="T20" fmla="*/ 57 w 348"/>
                    <a:gd name="T21" fmla="*/ 204 h 352"/>
                    <a:gd name="T22" fmla="*/ 11 w 348"/>
                    <a:gd name="T23" fmla="*/ 249 h 352"/>
                    <a:gd name="T24" fmla="*/ 57 w 348"/>
                    <a:gd name="T25" fmla="*/ 295 h 352"/>
                    <a:gd name="T26" fmla="*/ 114 w 348"/>
                    <a:gd name="T27" fmla="*/ 352 h 352"/>
                    <a:gd name="T28" fmla="*/ 57 w 348"/>
                    <a:gd name="T29" fmla="*/ 295 h 352"/>
                    <a:gd name="T30" fmla="*/ 0 w 348"/>
                    <a:gd name="T31" fmla="*/ 352 h 352"/>
                    <a:gd name="T32" fmla="*/ 291 w 348"/>
                    <a:gd name="T33" fmla="*/ 295 h 352"/>
                    <a:gd name="T34" fmla="*/ 337 w 348"/>
                    <a:gd name="T35" fmla="*/ 249 h 352"/>
                    <a:gd name="T36" fmla="*/ 291 w 348"/>
                    <a:gd name="T37" fmla="*/ 204 h 352"/>
                    <a:gd name="T38" fmla="*/ 246 w 348"/>
                    <a:gd name="T39" fmla="*/ 249 h 352"/>
                    <a:gd name="T40" fmla="*/ 291 w 348"/>
                    <a:gd name="T41" fmla="*/ 295 h 352"/>
                    <a:gd name="T42" fmla="*/ 348 w 348"/>
                    <a:gd name="T43" fmla="*/ 352 h 352"/>
                    <a:gd name="T44" fmla="*/ 291 w 348"/>
                    <a:gd name="T45" fmla="*/ 295 h 352"/>
                    <a:gd name="T46" fmla="*/ 234 w 348"/>
                    <a:gd name="T47" fmla="*/ 352 h 352"/>
                    <a:gd name="T48" fmla="*/ 224 w 348"/>
                    <a:gd name="T49" fmla="*/ 219 h 352"/>
                    <a:gd name="T50" fmla="*/ 174 w 348"/>
                    <a:gd name="T51" fmla="*/ 169 h 352"/>
                    <a:gd name="T52" fmla="*/ 124 w 348"/>
                    <a:gd name="T53" fmla="*/ 2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352">
                      <a:moveTo>
                        <a:pt x="128" y="46"/>
                      </a:moveTo>
                      <a:cubicBezTo>
                        <a:pt x="128" y="20"/>
                        <a:pt x="149" y="0"/>
                        <a:pt x="174" y="0"/>
                      </a:cubicBezTo>
                      <a:cubicBezTo>
                        <a:pt x="199" y="0"/>
                        <a:pt x="220" y="20"/>
                        <a:pt x="220" y="46"/>
                      </a:cubicBezTo>
                      <a:cubicBezTo>
                        <a:pt x="220" y="71"/>
                        <a:pt x="199" y="91"/>
                        <a:pt x="174" y="91"/>
                      </a:cubicBezTo>
                      <a:cubicBezTo>
                        <a:pt x="149" y="91"/>
                        <a:pt x="128" y="71"/>
                        <a:pt x="128" y="46"/>
                      </a:cubicBezTo>
                      <a:close/>
                      <a:moveTo>
                        <a:pt x="231" y="148"/>
                      </a:moveTo>
                      <a:cubicBezTo>
                        <a:pt x="231" y="117"/>
                        <a:pt x="206" y="91"/>
                        <a:pt x="174" y="91"/>
                      </a:cubicBezTo>
                      <a:cubicBezTo>
                        <a:pt x="142" y="91"/>
                        <a:pt x="117" y="117"/>
                        <a:pt x="117" y="148"/>
                      </a:cubicBezTo>
                      <a:moveTo>
                        <a:pt x="57" y="295"/>
                      </a:moveTo>
                      <a:cubicBezTo>
                        <a:pt x="82" y="295"/>
                        <a:pt x="102" y="275"/>
                        <a:pt x="102" y="249"/>
                      </a:cubicBezTo>
                      <a:cubicBezTo>
                        <a:pt x="102" y="224"/>
                        <a:pt x="82" y="204"/>
                        <a:pt x="57" y="204"/>
                      </a:cubicBezTo>
                      <a:cubicBezTo>
                        <a:pt x="32" y="204"/>
                        <a:pt x="11" y="224"/>
                        <a:pt x="11" y="249"/>
                      </a:cubicBezTo>
                      <a:cubicBezTo>
                        <a:pt x="11" y="275"/>
                        <a:pt x="32" y="295"/>
                        <a:pt x="57" y="295"/>
                      </a:cubicBezTo>
                      <a:close/>
                      <a:moveTo>
                        <a:pt x="114" y="352"/>
                      </a:moveTo>
                      <a:cubicBezTo>
                        <a:pt x="114" y="320"/>
                        <a:pt x="88" y="295"/>
                        <a:pt x="57" y="295"/>
                      </a:cubicBezTo>
                      <a:cubicBezTo>
                        <a:pt x="25" y="295"/>
                        <a:pt x="0" y="320"/>
                        <a:pt x="0" y="352"/>
                      </a:cubicBezTo>
                      <a:moveTo>
                        <a:pt x="291" y="295"/>
                      </a:moveTo>
                      <a:cubicBezTo>
                        <a:pt x="316" y="295"/>
                        <a:pt x="337" y="275"/>
                        <a:pt x="337" y="249"/>
                      </a:cubicBezTo>
                      <a:cubicBezTo>
                        <a:pt x="337" y="224"/>
                        <a:pt x="316" y="204"/>
                        <a:pt x="291" y="204"/>
                      </a:cubicBezTo>
                      <a:cubicBezTo>
                        <a:pt x="266" y="204"/>
                        <a:pt x="246" y="224"/>
                        <a:pt x="246" y="249"/>
                      </a:cubicBezTo>
                      <a:cubicBezTo>
                        <a:pt x="246" y="275"/>
                        <a:pt x="266" y="295"/>
                        <a:pt x="291" y="295"/>
                      </a:cubicBezTo>
                      <a:close/>
                      <a:moveTo>
                        <a:pt x="348" y="352"/>
                      </a:moveTo>
                      <a:cubicBezTo>
                        <a:pt x="348" y="320"/>
                        <a:pt x="323" y="295"/>
                        <a:pt x="291" y="295"/>
                      </a:cubicBezTo>
                      <a:cubicBezTo>
                        <a:pt x="260" y="295"/>
                        <a:pt x="234" y="320"/>
                        <a:pt x="234" y="352"/>
                      </a:cubicBezTo>
                      <a:moveTo>
                        <a:pt x="224" y="219"/>
                      </a:moveTo>
                      <a:cubicBezTo>
                        <a:pt x="174" y="169"/>
                        <a:pt x="174" y="169"/>
                        <a:pt x="174" y="169"/>
                      </a:cubicBezTo>
                      <a:cubicBezTo>
                        <a:pt x="124" y="219"/>
                        <a:pt x="124" y="219"/>
                        <a:pt x="124" y="219"/>
                      </a:cubicBezTo>
                    </a:path>
                  </a:pathLst>
                </a:custGeom>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building_5" title="Icon of tall buildings">
                  <a:extLst>
                    <a:ext uri="{FF2B5EF4-FFF2-40B4-BE49-F238E27FC236}">
                      <a16:creationId xmlns:a16="http://schemas.microsoft.com/office/drawing/2014/main" id="{022E8DEC-C067-437C-970B-E02E0DBF4D30}"/>
                    </a:ext>
                  </a:extLst>
                </p:cNvPr>
                <p:cNvSpPr>
                  <a:spLocks noChangeAspect="1" noEditPoints="1"/>
                </p:cNvSpPr>
                <p:nvPr/>
              </p:nvSpPr>
              <p:spPr bwMode="auto">
                <a:xfrm flipH="1">
                  <a:off x="270385" y="5976155"/>
                  <a:ext cx="357657" cy="388443"/>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57" name="Group 256">
                  <a:extLst>
                    <a:ext uri="{FF2B5EF4-FFF2-40B4-BE49-F238E27FC236}">
                      <a16:creationId xmlns:a16="http://schemas.microsoft.com/office/drawing/2014/main" id="{45772B6E-D997-42DB-8A55-D921912915D7}"/>
                    </a:ext>
                  </a:extLst>
                </p:cNvPr>
                <p:cNvGrpSpPr/>
                <p:nvPr/>
              </p:nvGrpSpPr>
              <p:grpSpPr>
                <a:xfrm>
                  <a:off x="988190" y="6029532"/>
                  <a:ext cx="448191" cy="339810"/>
                  <a:chOff x="2810087" y="4925435"/>
                  <a:chExt cx="767042" cy="581557"/>
                </a:xfrm>
              </p:grpSpPr>
              <p:grpSp>
                <p:nvGrpSpPr>
                  <p:cNvPr id="258" name="Group 4">
                    <a:extLst>
                      <a:ext uri="{FF2B5EF4-FFF2-40B4-BE49-F238E27FC236}">
                        <a16:creationId xmlns:a16="http://schemas.microsoft.com/office/drawing/2014/main" id="{447D1A2B-6076-4628-B191-D7172854F245}"/>
                      </a:ext>
                    </a:extLst>
                  </p:cNvPr>
                  <p:cNvGrpSpPr>
                    <a:grpSpLocks noChangeAspect="1"/>
                  </p:cNvGrpSpPr>
                  <p:nvPr/>
                </p:nvGrpSpPr>
                <p:grpSpPr bwMode="auto">
                  <a:xfrm>
                    <a:off x="3228625" y="5274407"/>
                    <a:ext cx="348504" cy="198190"/>
                    <a:chOff x="4568" y="3459"/>
                    <a:chExt cx="313" cy="178"/>
                  </a:xfrm>
                </p:grpSpPr>
                <p:sp>
                  <p:nvSpPr>
                    <p:cNvPr id="261" name="Freeform 5">
                      <a:extLst>
                        <a:ext uri="{FF2B5EF4-FFF2-40B4-BE49-F238E27FC236}">
                          <a16:creationId xmlns:a16="http://schemas.microsoft.com/office/drawing/2014/main" id="{01A6AD82-8285-4660-B8E6-A2F1249ABFDC}"/>
                        </a:ext>
                      </a:extLst>
                    </p:cNvPr>
                    <p:cNvSpPr>
                      <a:spLocks/>
                    </p:cNvSpPr>
                    <p:nvPr/>
                  </p:nvSpPr>
                  <p:spPr bwMode="auto">
                    <a:xfrm>
                      <a:off x="4645" y="3512"/>
                      <a:ext cx="159" cy="63"/>
                    </a:xfrm>
                    <a:custGeom>
                      <a:avLst/>
                      <a:gdLst>
                        <a:gd name="T0" fmla="*/ 220 w 220"/>
                        <a:gd name="T1" fmla="*/ 67 h 87"/>
                        <a:gd name="T2" fmla="*/ 199 w 220"/>
                        <a:gd name="T3" fmla="*/ 87 h 87"/>
                        <a:gd name="T4" fmla="*/ 21 w 220"/>
                        <a:gd name="T5" fmla="*/ 87 h 87"/>
                        <a:gd name="T6" fmla="*/ 0 w 220"/>
                        <a:gd name="T7" fmla="*/ 67 h 87"/>
                        <a:gd name="T8" fmla="*/ 0 w 220"/>
                        <a:gd name="T9" fmla="*/ 21 h 87"/>
                        <a:gd name="T10" fmla="*/ 21 w 220"/>
                        <a:gd name="T11" fmla="*/ 0 h 87"/>
                        <a:gd name="T12" fmla="*/ 199 w 220"/>
                        <a:gd name="T13" fmla="*/ 0 h 87"/>
                        <a:gd name="T14" fmla="*/ 220 w 220"/>
                        <a:gd name="T15" fmla="*/ 21 h 87"/>
                        <a:gd name="T16" fmla="*/ 220 w 220"/>
                        <a:gd name="T17" fmla="*/ 6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 h="87">
                          <a:moveTo>
                            <a:pt x="220" y="67"/>
                          </a:moveTo>
                          <a:cubicBezTo>
                            <a:pt x="220" y="78"/>
                            <a:pt x="210" y="87"/>
                            <a:pt x="199" y="87"/>
                          </a:cubicBezTo>
                          <a:cubicBezTo>
                            <a:pt x="21" y="87"/>
                            <a:pt x="21" y="87"/>
                            <a:pt x="21" y="87"/>
                          </a:cubicBezTo>
                          <a:cubicBezTo>
                            <a:pt x="10" y="87"/>
                            <a:pt x="0" y="78"/>
                            <a:pt x="0" y="67"/>
                          </a:cubicBezTo>
                          <a:cubicBezTo>
                            <a:pt x="0" y="21"/>
                            <a:pt x="0" y="21"/>
                            <a:pt x="0" y="21"/>
                          </a:cubicBezTo>
                          <a:cubicBezTo>
                            <a:pt x="0" y="10"/>
                            <a:pt x="10" y="0"/>
                            <a:pt x="21" y="0"/>
                          </a:cubicBezTo>
                          <a:cubicBezTo>
                            <a:pt x="199" y="0"/>
                            <a:pt x="199" y="0"/>
                            <a:pt x="199" y="0"/>
                          </a:cubicBezTo>
                          <a:cubicBezTo>
                            <a:pt x="210" y="0"/>
                            <a:pt x="220" y="10"/>
                            <a:pt x="220" y="21"/>
                          </a:cubicBezTo>
                          <a:lnTo>
                            <a:pt x="220" y="67"/>
                          </a:ln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Semilight"/>
                      </a:endParaRPr>
                    </a:p>
                  </p:txBody>
                </p:sp>
                <p:sp>
                  <p:nvSpPr>
                    <p:cNvPr id="262" name="Freeform 6">
                      <a:extLst>
                        <a:ext uri="{FF2B5EF4-FFF2-40B4-BE49-F238E27FC236}">
                          <a16:creationId xmlns:a16="http://schemas.microsoft.com/office/drawing/2014/main" id="{5DE2D86A-3373-4AE2-BD32-8756978C94A1}"/>
                        </a:ext>
                      </a:extLst>
                    </p:cNvPr>
                    <p:cNvSpPr>
                      <a:spLocks/>
                    </p:cNvSpPr>
                    <p:nvPr/>
                  </p:nvSpPr>
                  <p:spPr bwMode="auto">
                    <a:xfrm>
                      <a:off x="4603" y="3511"/>
                      <a:ext cx="24" cy="65"/>
                    </a:xfrm>
                    <a:custGeom>
                      <a:avLst/>
                      <a:gdLst>
                        <a:gd name="T0" fmla="*/ 33 w 33"/>
                        <a:gd name="T1" fmla="*/ 72 h 89"/>
                        <a:gd name="T2" fmla="*/ 17 w 33"/>
                        <a:gd name="T3" fmla="*/ 89 h 89"/>
                        <a:gd name="T4" fmla="*/ 0 w 33"/>
                        <a:gd name="T5" fmla="*/ 72 h 89"/>
                        <a:gd name="T6" fmla="*/ 0 w 33"/>
                        <a:gd name="T7" fmla="*/ 17 h 89"/>
                        <a:gd name="T8" fmla="*/ 17 w 33"/>
                        <a:gd name="T9" fmla="*/ 0 h 89"/>
                        <a:gd name="T10" fmla="*/ 33 w 33"/>
                        <a:gd name="T11" fmla="*/ 17 h 89"/>
                        <a:gd name="T12" fmla="*/ 33 w 33"/>
                        <a:gd name="T13" fmla="*/ 72 h 89"/>
                      </a:gdLst>
                      <a:ahLst/>
                      <a:cxnLst>
                        <a:cxn ang="0">
                          <a:pos x="T0" y="T1"/>
                        </a:cxn>
                        <a:cxn ang="0">
                          <a:pos x="T2" y="T3"/>
                        </a:cxn>
                        <a:cxn ang="0">
                          <a:pos x="T4" y="T5"/>
                        </a:cxn>
                        <a:cxn ang="0">
                          <a:pos x="T6" y="T7"/>
                        </a:cxn>
                        <a:cxn ang="0">
                          <a:pos x="T8" y="T9"/>
                        </a:cxn>
                        <a:cxn ang="0">
                          <a:pos x="T10" y="T11"/>
                        </a:cxn>
                        <a:cxn ang="0">
                          <a:pos x="T12" y="T13"/>
                        </a:cxn>
                      </a:cxnLst>
                      <a:rect l="0" t="0" r="r" b="b"/>
                      <a:pathLst>
                        <a:path w="33" h="89">
                          <a:moveTo>
                            <a:pt x="33" y="72"/>
                          </a:moveTo>
                          <a:cubicBezTo>
                            <a:pt x="33" y="82"/>
                            <a:pt x="26" y="89"/>
                            <a:pt x="17" y="89"/>
                          </a:cubicBezTo>
                          <a:cubicBezTo>
                            <a:pt x="7" y="89"/>
                            <a:pt x="0" y="82"/>
                            <a:pt x="0" y="72"/>
                          </a:cubicBezTo>
                          <a:cubicBezTo>
                            <a:pt x="0" y="17"/>
                            <a:pt x="0" y="17"/>
                            <a:pt x="0" y="17"/>
                          </a:cubicBezTo>
                          <a:cubicBezTo>
                            <a:pt x="0" y="7"/>
                            <a:pt x="7" y="0"/>
                            <a:pt x="17" y="0"/>
                          </a:cubicBezTo>
                          <a:cubicBezTo>
                            <a:pt x="26" y="0"/>
                            <a:pt x="33" y="7"/>
                            <a:pt x="33" y="17"/>
                          </a:cubicBezTo>
                          <a:lnTo>
                            <a:pt x="33" y="72"/>
                          </a:ln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Semilight"/>
                      </a:endParaRPr>
                    </a:p>
                  </p:txBody>
                </p:sp>
                <p:sp>
                  <p:nvSpPr>
                    <p:cNvPr id="263" name="Line 7">
                      <a:extLst>
                        <a:ext uri="{FF2B5EF4-FFF2-40B4-BE49-F238E27FC236}">
                          <a16:creationId xmlns:a16="http://schemas.microsoft.com/office/drawing/2014/main" id="{830F2912-0FC9-454A-8139-3C026913D8FC}"/>
                        </a:ext>
                      </a:extLst>
                    </p:cNvPr>
                    <p:cNvSpPr>
                      <a:spLocks noChangeShapeType="1"/>
                    </p:cNvSpPr>
                    <p:nvPr/>
                  </p:nvSpPr>
                  <p:spPr bwMode="auto">
                    <a:xfrm>
                      <a:off x="4568" y="3479"/>
                      <a:ext cx="92"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Semilight"/>
                      </a:endParaRPr>
                    </a:p>
                  </p:txBody>
                </p:sp>
                <p:sp>
                  <p:nvSpPr>
                    <p:cNvPr id="264" name="Line 8">
                      <a:extLst>
                        <a:ext uri="{FF2B5EF4-FFF2-40B4-BE49-F238E27FC236}">
                          <a16:creationId xmlns:a16="http://schemas.microsoft.com/office/drawing/2014/main" id="{488DFD36-27FE-420A-B528-8966FAE47FDA}"/>
                        </a:ext>
                      </a:extLst>
                    </p:cNvPr>
                    <p:cNvSpPr>
                      <a:spLocks noChangeShapeType="1"/>
                    </p:cNvSpPr>
                    <p:nvPr/>
                  </p:nvSpPr>
                  <p:spPr bwMode="auto">
                    <a:xfrm>
                      <a:off x="4614" y="3479"/>
                      <a:ext cx="0" cy="32"/>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Semilight"/>
                      </a:endParaRPr>
                    </a:p>
                  </p:txBody>
                </p:sp>
                <p:sp>
                  <p:nvSpPr>
                    <p:cNvPr id="265" name="Freeform 9">
                      <a:extLst>
                        <a:ext uri="{FF2B5EF4-FFF2-40B4-BE49-F238E27FC236}">
                          <a16:creationId xmlns:a16="http://schemas.microsoft.com/office/drawing/2014/main" id="{7E222796-469F-4322-8E10-6AEF0EAC9880}"/>
                        </a:ext>
                      </a:extLst>
                    </p:cNvPr>
                    <p:cNvSpPr>
                      <a:spLocks/>
                    </p:cNvSpPr>
                    <p:nvPr/>
                  </p:nvSpPr>
                  <p:spPr bwMode="auto">
                    <a:xfrm>
                      <a:off x="4605" y="3459"/>
                      <a:ext cx="19" cy="20"/>
                    </a:xfrm>
                    <a:custGeom>
                      <a:avLst/>
                      <a:gdLst>
                        <a:gd name="T0" fmla="*/ 26 w 26"/>
                        <a:gd name="T1" fmla="*/ 27 h 28"/>
                        <a:gd name="T2" fmla="*/ 26 w 26"/>
                        <a:gd name="T3" fmla="*/ 8 h 28"/>
                        <a:gd name="T4" fmla="*/ 18 w 26"/>
                        <a:gd name="T5" fmla="*/ 0 h 28"/>
                        <a:gd name="T6" fmla="*/ 8 w 26"/>
                        <a:gd name="T7" fmla="*/ 0 h 28"/>
                        <a:gd name="T8" fmla="*/ 0 w 26"/>
                        <a:gd name="T9" fmla="*/ 8 h 28"/>
                        <a:gd name="T10" fmla="*/ 0 w 26"/>
                        <a:gd name="T11" fmla="*/ 28 h 28"/>
                      </a:gdLst>
                      <a:ahLst/>
                      <a:cxnLst>
                        <a:cxn ang="0">
                          <a:pos x="T0" y="T1"/>
                        </a:cxn>
                        <a:cxn ang="0">
                          <a:pos x="T2" y="T3"/>
                        </a:cxn>
                        <a:cxn ang="0">
                          <a:pos x="T4" y="T5"/>
                        </a:cxn>
                        <a:cxn ang="0">
                          <a:pos x="T6" y="T7"/>
                        </a:cxn>
                        <a:cxn ang="0">
                          <a:pos x="T8" y="T9"/>
                        </a:cxn>
                        <a:cxn ang="0">
                          <a:pos x="T10" y="T11"/>
                        </a:cxn>
                      </a:cxnLst>
                      <a:rect l="0" t="0" r="r" b="b"/>
                      <a:pathLst>
                        <a:path w="26" h="28">
                          <a:moveTo>
                            <a:pt x="26" y="27"/>
                          </a:moveTo>
                          <a:cubicBezTo>
                            <a:pt x="26" y="8"/>
                            <a:pt x="26" y="8"/>
                            <a:pt x="26" y="8"/>
                          </a:cubicBezTo>
                          <a:cubicBezTo>
                            <a:pt x="26" y="4"/>
                            <a:pt x="23" y="0"/>
                            <a:pt x="18" y="0"/>
                          </a:cubicBezTo>
                          <a:cubicBezTo>
                            <a:pt x="8" y="0"/>
                            <a:pt x="8" y="0"/>
                            <a:pt x="8" y="0"/>
                          </a:cubicBezTo>
                          <a:cubicBezTo>
                            <a:pt x="3" y="0"/>
                            <a:pt x="0" y="4"/>
                            <a:pt x="0" y="8"/>
                          </a:cubicBezTo>
                          <a:cubicBezTo>
                            <a:pt x="0" y="28"/>
                            <a:pt x="0" y="28"/>
                            <a:pt x="0" y="28"/>
                          </a:cubicBez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Semilight"/>
                      </a:endParaRPr>
                    </a:p>
                  </p:txBody>
                </p:sp>
                <p:sp>
                  <p:nvSpPr>
                    <p:cNvPr id="266" name="Line 10">
                      <a:extLst>
                        <a:ext uri="{FF2B5EF4-FFF2-40B4-BE49-F238E27FC236}">
                          <a16:creationId xmlns:a16="http://schemas.microsoft.com/office/drawing/2014/main" id="{A8150434-EE86-41FF-9EC1-02B5043D5F32}"/>
                        </a:ext>
                      </a:extLst>
                    </p:cNvPr>
                    <p:cNvSpPr>
                      <a:spLocks noChangeShapeType="1"/>
                    </p:cNvSpPr>
                    <p:nvPr/>
                  </p:nvSpPr>
                  <p:spPr bwMode="auto">
                    <a:xfrm>
                      <a:off x="4627" y="3526"/>
                      <a:ext cx="18"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Semilight"/>
                      </a:endParaRPr>
                    </a:p>
                  </p:txBody>
                </p:sp>
                <p:sp>
                  <p:nvSpPr>
                    <p:cNvPr id="267" name="Line 11">
                      <a:extLst>
                        <a:ext uri="{FF2B5EF4-FFF2-40B4-BE49-F238E27FC236}">
                          <a16:creationId xmlns:a16="http://schemas.microsoft.com/office/drawing/2014/main" id="{F60B8807-00CA-44D2-97D2-2BF913B7A33B}"/>
                        </a:ext>
                      </a:extLst>
                    </p:cNvPr>
                    <p:cNvSpPr>
                      <a:spLocks noChangeShapeType="1"/>
                    </p:cNvSpPr>
                    <p:nvPr/>
                  </p:nvSpPr>
                  <p:spPr bwMode="auto">
                    <a:xfrm>
                      <a:off x="4627" y="3558"/>
                      <a:ext cx="18"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Semilight"/>
                      </a:endParaRPr>
                    </a:p>
                  </p:txBody>
                </p:sp>
                <p:sp>
                  <p:nvSpPr>
                    <p:cNvPr id="268" name="Freeform 12">
                      <a:extLst>
                        <a:ext uri="{FF2B5EF4-FFF2-40B4-BE49-F238E27FC236}">
                          <a16:creationId xmlns:a16="http://schemas.microsoft.com/office/drawing/2014/main" id="{5FDCF21C-91FC-436B-9ECB-8A2D646CD874}"/>
                        </a:ext>
                      </a:extLst>
                    </p:cNvPr>
                    <p:cNvSpPr>
                      <a:spLocks/>
                    </p:cNvSpPr>
                    <p:nvPr/>
                  </p:nvSpPr>
                  <p:spPr bwMode="auto">
                    <a:xfrm>
                      <a:off x="4822" y="3511"/>
                      <a:ext cx="24" cy="65"/>
                    </a:xfrm>
                    <a:custGeom>
                      <a:avLst/>
                      <a:gdLst>
                        <a:gd name="T0" fmla="*/ 0 w 33"/>
                        <a:gd name="T1" fmla="*/ 72 h 89"/>
                        <a:gd name="T2" fmla="*/ 17 w 33"/>
                        <a:gd name="T3" fmla="*/ 89 h 89"/>
                        <a:gd name="T4" fmla="*/ 33 w 33"/>
                        <a:gd name="T5" fmla="*/ 72 h 89"/>
                        <a:gd name="T6" fmla="*/ 33 w 33"/>
                        <a:gd name="T7" fmla="*/ 17 h 89"/>
                        <a:gd name="T8" fmla="*/ 17 w 33"/>
                        <a:gd name="T9" fmla="*/ 0 h 89"/>
                        <a:gd name="T10" fmla="*/ 0 w 33"/>
                        <a:gd name="T11" fmla="*/ 17 h 89"/>
                        <a:gd name="T12" fmla="*/ 0 w 33"/>
                        <a:gd name="T13" fmla="*/ 72 h 89"/>
                      </a:gdLst>
                      <a:ahLst/>
                      <a:cxnLst>
                        <a:cxn ang="0">
                          <a:pos x="T0" y="T1"/>
                        </a:cxn>
                        <a:cxn ang="0">
                          <a:pos x="T2" y="T3"/>
                        </a:cxn>
                        <a:cxn ang="0">
                          <a:pos x="T4" y="T5"/>
                        </a:cxn>
                        <a:cxn ang="0">
                          <a:pos x="T6" y="T7"/>
                        </a:cxn>
                        <a:cxn ang="0">
                          <a:pos x="T8" y="T9"/>
                        </a:cxn>
                        <a:cxn ang="0">
                          <a:pos x="T10" y="T11"/>
                        </a:cxn>
                        <a:cxn ang="0">
                          <a:pos x="T12" y="T13"/>
                        </a:cxn>
                      </a:cxnLst>
                      <a:rect l="0" t="0" r="r" b="b"/>
                      <a:pathLst>
                        <a:path w="33" h="89">
                          <a:moveTo>
                            <a:pt x="0" y="72"/>
                          </a:moveTo>
                          <a:cubicBezTo>
                            <a:pt x="0" y="82"/>
                            <a:pt x="8" y="89"/>
                            <a:pt x="17" y="89"/>
                          </a:cubicBezTo>
                          <a:cubicBezTo>
                            <a:pt x="26" y="89"/>
                            <a:pt x="33" y="82"/>
                            <a:pt x="33" y="72"/>
                          </a:cubicBezTo>
                          <a:cubicBezTo>
                            <a:pt x="33" y="17"/>
                            <a:pt x="33" y="17"/>
                            <a:pt x="33" y="17"/>
                          </a:cubicBezTo>
                          <a:cubicBezTo>
                            <a:pt x="33" y="7"/>
                            <a:pt x="26" y="0"/>
                            <a:pt x="17" y="0"/>
                          </a:cubicBezTo>
                          <a:cubicBezTo>
                            <a:pt x="8" y="0"/>
                            <a:pt x="0" y="7"/>
                            <a:pt x="0" y="17"/>
                          </a:cubicBezTo>
                          <a:lnTo>
                            <a:pt x="0" y="72"/>
                          </a:ln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Semilight"/>
                      </a:endParaRPr>
                    </a:p>
                  </p:txBody>
                </p:sp>
                <p:sp>
                  <p:nvSpPr>
                    <p:cNvPr id="269" name="Line 13">
                      <a:extLst>
                        <a:ext uri="{FF2B5EF4-FFF2-40B4-BE49-F238E27FC236}">
                          <a16:creationId xmlns:a16="http://schemas.microsoft.com/office/drawing/2014/main" id="{3DC7D046-6FA4-44A2-A981-35CB98596D2F}"/>
                        </a:ext>
                      </a:extLst>
                    </p:cNvPr>
                    <p:cNvSpPr>
                      <a:spLocks noChangeShapeType="1"/>
                    </p:cNvSpPr>
                    <p:nvPr/>
                  </p:nvSpPr>
                  <p:spPr bwMode="auto">
                    <a:xfrm flipH="1">
                      <a:off x="4789" y="3479"/>
                      <a:ext cx="92"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Semilight"/>
                      </a:endParaRPr>
                    </a:p>
                  </p:txBody>
                </p:sp>
                <p:sp>
                  <p:nvSpPr>
                    <p:cNvPr id="270" name="Line 14">
                      <a:extLst>
                        <a:ext uri="{FF2B5EF4-FFF2-40B4-BE49-F238E27FC236}">
                          <a16:creationId xmlns:a16="http://schemas.microsoft.com/office/drawing/2014/main" id="{6EA2D885-34DA-42F8-84EA-2BF4541EC9D9}"/>
                        </a:ext>
                      </a:extLst>
                    </p:cNvPr>
                    <p:cNvSpPr>
                      <a:spLocks noChangeShapeType="1"/>
                    </p:cNvSpPr>
                    <p:nvPr/>
                  </p:nvSpPr>
                  <p:spPr bwMode="auto">
                    <a:xfrm>
                      <a:off x="4835" y="3479"/>
                      <a:ext cx="0" cy="32"/>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Semilight"/>
                      </a:endParaRPr>
                    </a:p>
                  </p:txBody>
                </p:sp>
                <p:sp>
                  <p:nvSpPr>
                    <p:cNvPr id="271" name="Freeform 15">
                      <a:extLst>
                        <a:ext uri="{FF2B5EF4-FFF2-40B4-BE49-F238E27FC236}">
                          <a16:creationId xmlns:a16="http://schemas.microsoft.com/office/drawing/2014/main" id="{7D64E8D6-12BF-4209-B800-8FB56169180F}"/>
                        </a:ext>
                      </a:extLst>
                    </p:cNvPr>
                    <p:cNvSpPr>
                      <a:spLocks/>
                    </p:cNvSpPr>
                    <p:nvPr/>
                  </p:nvSpPr>
                  <p:spPr bwMode="auto">
                    <a:xfrm>
                      <a:off x="4825" y="3459"/>
                      <a:ext cx="19" cy="20"/>
                    </a:xfrm>
                    <a:custGeom>
                      <a:avLst/>
                      <a:gdLst>
                        <a:gd name="T0" fmla="*/ 0 w 27"/>
                        <a:gd name="T1" fmla="*/ 27 h 28"/>
                        <a:gd name="T2" fmla="*/ 0 w 27"/>
                        <a:gd name="T3" fmla="*/ 8 h 28"/>
                        <a:gd name="T4" fmla="*/ 8 w 27"/>
                        <a:gd name="T5" fmla="*/ 0 h 28"/>
                        <a:gd name="T6" fmla="*/ 19 w 27"/>
                        <a:gd name="T7" fmla="*/ 0 h 28"/>
                        <a:gd name="T8" fmla="*/ 27 w 27"/>
                        <a:gd name="T9" fmla="*/ 8 h 28"/>
                        <a:gd name="T10" fmla="*/ 27 w 27"/>
                        <a:gd name="T11" fmla="*/ 28 h 28"/>
                      </a:gdLst>
                      <a:ahLst/>
                      <a:cxnLst>
                        <a:cxn ang="0">
                          <a:pos x="T0" y="T1"/>
                        </a:cxn>
                        <a:cxn ang="0">
                          <a:pos x="T2" y="T3"/>
                        </a:cxn>
                        <a:cxn ang="0">
                          <a:pos x="T4" y="T5"/>
                        </a:cxn>
                        <a:cxn ang="0">
                          <a:pos x="T6" y="T7"/>
                        </a:cxn>
                        <a:cxn ang="0">
                          <a:pos x="T8" y="T9"/>
                        </a:cxn>
                        <a:cxn ang="0">
                          <a:pos x="T10" y="T11"/>
                        </a:cxn>
                      </a:cxnLst>
                      <a:rect l="0" t="0" r="r" b="b"/>
                      <a:pathLst>
                        <a:path w="27" h="28">
                          <a:moveTo>
                            <a:pt x="0" y="27"/>
                          </a:moveTo>
                          <a:cubicBezTo>
                            <a:pt x="0" y="8"/>
                            <a:pt x="0" y="8"/>
                            <a:pt x="0" y="8"/>
                          </a:cubicBezTo>
                          <a:cubicBezTo>
                            <a:pt x="0" y="4"/>
                            <a:pt x="4" y="0"/>
                            <a:pt x="8" y="0"/>
                          </a:cubicBezTo>
                          <a:cubicBezTo>
                            <a:pt x="19" y="0"/>
                            <a:pt x="19" y="0"/>
                            <a:pt x="19" y="0"/>
                          </a:cubicBezTo>
                          <a:cubicBezTo>
                            <a:pt x="23" y="0"/>
                            <a:pt x="27" y="4"/>
                            <a:pt x="27" y="8"/>
                          </a:cubicBezTo>
                          <a:cubicBezTo>
                            <a:pt x="27" y="28"/>
                            <a:pt x="27" y="28"/>
                            <a:pt x="27" y="28"/>
                          </a:cubicBez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Semilight"/>
                      </a:endParaRPr>
                    </a:p>
                  </p:txBody>
                </p:sp>
                <p:sp>
                  <p:nvSpPr>
                    <p:cNvPr id="272" name="Line 16">
                      <a:extLst>
                        <a:ext uri="{FF2B5EF4-FFF2-40B4-BE49-F238E27FC236}">
                          <a16:creationId xmlns:a16="http://schemas.microsoft.com/office/drawing/2014/main" id="{8E78CBC5-90F1-40CF-9497-5594CCA55A33}"/>
                        </a:ext>
                      </a:extLst>
                    </p:cNvPr>
                    <p:cNvSpPr>
                      <a:spLocks noChangeShapeType="1"/>
                    </p:cNvSpPr>
                    <p:nvPr/>
                  </p:nvSpPr>
                  <p:spPr bwMode="auto">
                    <a:xfrm flipH="1">
                      <a:off x="4804" y="3526"/>
                      <a:ext cx="18"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Semilight"/>
                      </a:endParaRPr>
                    </a:p>
                  </p:txBody>
                </p:sp>
                <p:sp>
                  <p:nvSpPr>
                    <p:cNvPr id="273" name="Line 17">
                      <a:extLst>
                        <a:ext uri="{FF2B5EF4-FFF2-40B4-BE49-F238E27FC236}">
                          <a16:creationId xmlns:a16="http://schemas.microsoft.com/office/drawing/2014/main" id="{CF0C15B3-A33D-4CFA-AEDD-1597442572EF}"/>
                        </a:ext>
                      </a:extLst>
                    </p:cNvPr>
                    <p:cNvSpPr>
                      <a:spLocks noChangeShapeType="1"/>
                    </p:cNvSpPr>
                    <p:nvPr/>
                  </p:nvSpPr>
                  <p:spPr bwMode="auto">
                    <a:xfrm flipH="1">
                      <a:off x="4804" y="3558"/>
                      <a:ext cx="18"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Semilight"/>
                      </a:endParaRPr>
                    </a:p>
                  </p:txBody>
                </p:sp>
                <p:sp>
                  <p:nvSpPr>
                    <p:cNvPr id="274" name="Line 18">
                      <a:extLst>
                        <a:ext uri="{FF2B5EF4-FFF2-40B4-BE49-F238E27FC236}">
                          <a16:creationId xmlns:a16="http://schemas.microsoft.com/office/drawing/2014/main" id="{3E210CB2-3BD8-46FD-904D-0532E7034BF0}"/>
                        </a:ext>
                      </a:extLst>
                    </p:cNvPr>
                    <p:cNvSpPr>
                      <a:spLocks noChangeShapeType="1"/>
                    </p:cNvSpPr>
                    <p:nvPr/>
                  </p:nvSpPr>
                  <p:spPr bwMode="auto">
                    <a:xfrm flipH="1">
                      <a:off x="4638" y="3573"/>
                      <a:ext cx="33" cy="64"/>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Semilight"/>
                      </a:endParaRPr>
                    </a:p>
                  </p:txBody>
                </p:sp>
                <p:sp>
                  <p:nvSpPr>
                    <p:cNvPr id="275" name="Line 19">
                      <a:extLst>
                        <a:ext uri="{FF2B5EF4-FFF2-40B4-BE49-F238E27FC236}">
                          <a16:creationId xmlns:a16="http://schemas.microsoft.com/office/drawing/2014/main" id="{F2C6025D-4F3F-4FEF-9C38-44D932991AC7}"/>
                        </a:ext>
                      </a:extLst>
                    </p:cNvPr>
                    <p:cNvSpPr>
                      <a:spLocks noChangeShapeType="1"/>
                    </p:cNvSpPr>
                    <p:nvPr/>
                  </p:nvSpPr>
                  <p:spPr bwMode="auto">
                    <a:xfrm>
                      <a:off x="4777" y="3573"/>
                      <a:ext cx="33" cy="64"/>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Semilight"/>
                      </a:endParaRPr>
                    </a:p>
                  </p:txBody>
                </p:sp>
                <p:sp>
                  <p:nvSpPr>
                    <p:cNvPr id="276" name="Line 20">
                      <a:extLst>
                        <a:ext uri="{FF2B5EF4-FFF2-40B4-BE49-F238E27FC236}">
                          <a16:creationId xmlns:a16="http://schemas.microsoft.com/office/drawing/2014/main" id="{9572B08E-CDBC-4C72-A583-C1158336C9AE}"/>
                        </a:ext>
                      </a:extLst>
                    </p:cNvPr>
                    <p:cNvSpPr>
                      <a:spLocks noChangeShapeType="1"/>
                    </p:cNvSpPr>
                    <p:nvPr/>
                  </p:nvSpPr>
                  <p:spPr bwMode="auto">
                    <a:xfrm>
                      <a:off x="4683" y="3552"/>
                      <a:ext cx="83"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Semilight"/>
                      </a:endParaRPr>
                    </a:p>
                  </p:txBody>
                </p:sp>
                <p:sp>
                  <p:nvSpPr>
                    <p:cNvPr id="277" name="Freeform 21">
                      <a:extLst>
                        <a:ext uri="{FF2B5EF4-FFF2-40B4-BE49-F238E27FC236}">
                          <a16:creationId xmlns:a16="http://schemas.microsoft.com/office/drawing/2014/main" id="{46AE8A37-C086-4E7A-AC9E-DB5F76CBB3A1}"/>
                        </a:ext>
                      </a:extLst>
                    </p:cNvPr>
                    <p:cNvSpPr>
                      <a:spLocks/>
                    </p:cNvSpPr>
                    <p:nvPr/>
                  </p:nvSpPr>
                  <p:spPr bwMode="auto">
                    <a:xfrm>
                      <a:off x="4686" y="3512"/>
                      <a:ext cx="76" cy="20"/>
                    </a:xfrm>
                    <a:custGeom>
                      <a:avLst/>
                      <a:gdLst>
                        <a:gd name="T0" fmla="*/ 0 w 76"/>
                        <a:gd name="T1" fmla="*/ 0 h 20"/>
                        <a:gd name="T2" fmla="*/ 12 w 76"/>
                        <a:gd name="T3" fmla="*/ 20 h 20"/>
                        <a:gd name="T4" fmla="*/ 64 w 76"/>
                        <a:gd name="T5" fmla="*/ 20 h 20"/>
                        <a:gd name="T6" fmla="*/ 76 w 76"/>
                        <a:gd name="T7" fmla="*/ 0 h 20"/>
                      </a:gdLst>
                      <a:ahLst/>
                      <a:cxnLst>
                        <a:cxn ang="0">
                          <a:pos x="T0" y="T1"/>
                        </a:cxn>
                        <a:cxn ang="0">
                          <a:pos x="T2" y="T3"/>
                        </a:cxn>
                        <a:cxn ang="0">
                          <a:pos x="T4" y="T5"/>
                        </a:cxn>
                        <a:cxn ang="0">
                          <a:pos x="T6" y="T7"/>
                        </a:cxn>
                      </a:cxnLst>
                      <a:rect l="0" t="0" r="r" b="b"/>
                      <a:pathLst>
                        <a:path w="76" h="20">
                          <a:moveTo>
                            <a:pt x="0" y="0"/>
                          </a:moveTo>
                          <a:lnTo>
                            <a:pt x="12" y="20"/>
                          </a:lnTo>
                          <a:lnTo>
                            <a:pt x="64" y="20"/>
                          </a:lnTo>
                          <a:lnTo>
                            <a:pt x="76" y="0"/>
                          </a:ln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Semilight"/>
                      </a:endParaRPr>
                    </a:p>
                  </p:txBody>
                </p:sp>
              </p:grpSp>
              <p:sp>
                <p:nvSpPr>
                  <p:cNvPr id="259" name="speedometer_2">
                    <a:extLst>
                      <a:ext uri="{FF2B5EF4-FFF2-40B4-BE49-F238E27FC236}">
                        <a16:creationId xmlns:a16="http://schemas.microsoft.com/office/drawing/2014/main" id="{EA67A3B2-AD3D-47BD-AA63-C0ECB313677F}"/>
                      </a:ext>
                    </a:extLst>
                  </p:cNvPr>
                  <p:cNvSpPr>
                    <a:spLocks noChangeAspect="1" noEditPoints="1"/>
                  </p:cNvSpPr>
                  <p:nvPr/>
                </p:nvSpPr>
                <p:spPr bwMode="auto">
                  <a:xfrm>
                    <a:off x="2994877" y="5300685"/>
                    <a:ext cx="206307" cy="206307"/>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952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505050"/>
                      </a:solidFill>
                      <a:latin typeface="Segoe UI Semilight"/>
                    </a:endParaRPr>
                  </a:p>
                </p:txBody>
              </p:sp>
              <p:sp useBgFill="1">
                <p:nvSpPr>
                  <p:cNvPr id="260" name="UniversalApp_E8CC" title="Icon of a cellphone in front of a tablet">
                    <a:extLst>
                      <a:ext uri="{FF2B5EF4-FFF2-40B4-BE49-F238E27FC236}">
                        <a16:creationId xmlns:a16="http://schemas.microsoft.com/office/drawing/2014/main" id="{8E0EE820-0B27-4A66-A7A8-D963DC0C07FC}"/>
                      </a:ext>
                    </a:extLst>
                  </p:cNvPr>
                  <p:cNvSpPr>
                    <a:spLocks noChangeAspect="1" noEditPoints="1"/>
                  </p:cNvSpPr>
                  <p:nvPr/>
                </p:nvSpPr>
                <p:spPr bwMode="auto">
                  <a:xfrm>
                    <a:off x="2810087" y="4925435"/>
                    <a:ext cx="501712" cy="368165"/>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grpSp>
        <p:sp useBgFill="1">
          <p:nvSpPr>
            <p:cNvPr id="281" name="Oval 280">
              <a:extLst>
                <a:ext uri="{FF2B5EF4-FFF2-40B4-BE49-F238E27FC236}">
                  <a16:creationId xmlns:a16="http://schemas.microsoft.com/office/drawing/2014/main" id="{3362D201-55A2-4526-B10B-7651259CA7FC}"/>
                </a:ext>
              </a:extLst>
            </p:cNvPr>
            <p:cNvSpPr/>
            <p:nvPr/>
          </p:nvSpPr>
          <p:spPr bwMode="auto">
            <a:xfrm>
              <a:off x="5120515" y="2483870"/>
              <a:ext cx="1950970" cy="1950970"/>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useBgFill="1">
          <p:nvSpPr>
            <p:cNvPr id="282" name="TextBox 281">
              <a:extLst>
                <a:ext uri="{FF2B5EF4-FFF2-40B4-BE49-F238E27FC236}">
                  <a16:creationId xmlns:a16="http://schemas.microsoft.com/office/drawing/2014/main" id="{8502B74A-3C57-40E5-A593-9189FCEB9BF9}"/>
                </a:ext>
              </a:extLst>
            </p:cNvPr>
            <p:cNvSpPr txBox="1"/>
            <p:nvPr/>
          </p:nvSpPr>
          <p:spPr>
            <a:xfrm>
              <a:off x="5509109" y="4198714"/>
              <a:ext cx="1173783" cy="536139"/>
            </a:xfrm>
            <a:prstGeom prst="rect">
              <a:avLst/>
            </a:prstGeom>
          </p:spPr>
          <p:txBody>
            <a:bodyPr wrap="none" lIns="45720" tIns="45720" rIns="45720" bIns="45720" rtlCol="0" anchor="b">
              <a:noAutofit/>
            </a:bodyPr>
            <a:lstStyle/>
            <a:p>
              <a:pPr algn="ctr" defTabSz="896386">
                <a:lnSpc>
                  <a:spcPct val="90000"/>
                </a:lnSpc>
                <a:spcAft>
                  <a:spcPts val="588"/>
                </a:spcAft>
                <a:defRPr/>
              </a:pPr>
              <a:r>
                <a:rPr lang="en-US" sz="2745" kern="0" spc="-49" dirty="0">
                  <a:gradFill>
                    <a:gsLst>
                      <a:gs pos="20000">
                        <a:schemeClr val="tx1"/>
                      </a:gs>
                      <a:gs pos="68000">
                        <a:schemeClr val="tx1"/>
                      </a:gs>
                    </a:gsLst>
                    <a:lin ang="5400000" scaled="0"/>
                  </a:gradFill>
                  <a:latin typeface="+mj-lt"/>
                  <a:cs typeface="Segoe UI Semilight" panose="020B0402040204020203" pitchFamily="34" charset="0"/>
                </a:rPr>
                <a:t>Identity</a:t>
              </a:r>
            </a:p>
          </p:txBody>
        </p:sp>
        <p:sp>
          <p:nvSpPr>
            <p:cNvPr id="284" name="object 60">
              <a:extLst>
                <a:ext uri="{FF2B5EF4-FFF2-40B4-BE49-F238E27FC236}">
                  <a16:creationId xmlns:a16="http://schemas.microsoft.com/office/drawing/2014/main" id="{9E09272B-ABC2-46E9-B07A-F8DB825C2CAF}"/>
                </a:ext>
              </a:extLst>
            </p:cNvPr>
            <p:cNvSpPr/>
            <p:nvPr/>
          </p:nvSpPr>
          <p:spPr>
            <a:xfrm>
              <a:off x="5260730" y="2596895"/>
              <a:ext cx="1670540" cy="1674120"/>
            </a:xfrm>
            <a:custGeom>
              <a:avLst/>
              <a:gdLst/>
              <a:ahLst/>
              <a:cxnLst/>
              <a:rect l="l" t="t" r="r" b="b"/>
              <a:pathLst>
                <a:path w="1778000" h="1781810">
                  <a:moveTo>
                    <a:pt x="889000" y="0"/>
                  </a:moveTo>
                  <a:lnTo>
                    <a:pt x="816088" y="2953"/>
                  </a:lnTo>
                  <a:lnTo>
                    <a:pt x="744799" y="11659"/>
                  </a:lnTo>
                  <a:lnTo>
                    <a:pt x="675362" y="25890"/>
                  </a:lnTo>
                  <a:lnTo>
                    <a:pt x="608006" y="45415"/>
                  </a:lnTo>
                  <a:lnTo>
                    <a:pt x="542960" y="70006"/>
                  </a:lnTo>
                  <a:lnTo>
                    <a:pt x="480452" y="99433"/>
                  </a:lnTo>
                  <a:lnTo>
                    <a:pt x="420712" y="133468"/>
                  </a:lnTo>
                  <a:lnTo>
                    <a:pt x="363967" y="171879"/>
                  </a:lnTo>
                  <a:lnTo>
                    <a:pt x="310447" y="214440"/>
                  </a:lnTo>
                  <a:lnTo>
                    <a:pt x="260381" y="260919"/>
                  </a:lnTo>
                  <a:lnTo>
                    <a:pt x="213997" y="311089"/>
                  </a:lnTo>
                  <a:lnTo>
                    <a:pt x="171525" y="364719"/>
                  </a:lnTo>
                  <a:lnTo>
                    <a:pt x="133192" y="421580"/>
                  </a:lnTo>
                  <a:lnTo>
                    <a:pt x="99228" y="481444"/>
                  </a:lnTo>
                  <a:lnTo>
                    <a:pt x="69861" y="544080"/>
                  </a:lnTo>
                  <a:lnTo>
                    <a:pt x="45321" y="609260"/>
                  </a:lnTo>
                  <a:lnTo>
                    <a:pt x="25836" y="676754"/>
                  </a:lnTo>
                  <a:lnTo>
                    <a:pt x="11635" y="746333"/>
                  </a:lnTo>
                  <a:lnTo>
                    <a:pt x="2947" y="817767"/>
                  </a:lnTo>
                  <a:lnTo>
                    <a:pt x="0" y="890828"/>
                  </a:lnTo>
                  <a:lnTo>
                    <a:pt x="2947" y="963888"/>
                  </a:lnTo>
                  <a:lnTo>
                    <a:pt x="11635" y="1035321"/>
                  </a:lnTo>
                  <a:lnTo>
                    <a:pt x="25836" y="1104899"/>
                  </a:lnTo>
                  <a:lnTo>
                    <a:pt x="45321" y="1172392"/>
                  </a:lnTo>
                  <a:lnTo>
                    <a:pt x="69861" y="1237571"/>
                  </a:lnTo>
                  <a:lnTo>
                    <a:pt x="99228" y="1300207"/>
                  </a:lnTo>
                  <a:lnTo>
                    <a:pt x="133192" y="1360071"/>
                  </a:lnTo>
                  <a:lnTo>
                    <a:pt x="171525" y="1416932"/>
                  </a:lnTo>
                  <a:lnTo>
                    <a:pt x="213997" y="1470563"/>
                  </a:lnTo>
                  <a:lnTo>
                    <a:pt x="260381" y="1520732"/>
                  </a:lnTo>
                  <a:lnTo>
                    <a:pt x="310447" y="1567212"/>
                  </a:lnTo>
                  <a:lnTo>
                    <a:pt x="363967" y="1609773"/>
                  </a:lnTo>
                  <a:lnTo>
                    <a:pt x="420712" y="1648186"/>
                  </a:lnTo>
                  <a:lnTo>
                    <a:pt x="480452" y="1682221"/>
                  </a:lnTo>
                  <a:lnTo>
                    <a:pt x="542960" y="1711649"/>
                  </a:lnTo>
                  <a:lnTo>
                    <a:pt x="608006" y="1736240"/>
                  </a:lnTo>
                  <a:lnTo>
                    <a:pt x="675362" y="1755766"/>
                  </a:lnTo>
                  <a:lnTo>
                    <a:pt x="744799" y="1769997"/>
                  </a:lnTo>
                  <a:lnTo>
                    <a:pt x="816088" y="1778704"/>
                  </a:lnTo>
                  <a:lnTo>
                    <a:pt x="889000" y="1781657"/>
                  </a:lnTo>
                  <a:lnTo>
                    <a:pt x="961911" y="1778704"/>
                  </a:lnTo>
                  <a:lnTo>
                    <a:pt x="1033200" y="1769997"/>
                  </a:lnTo>
                  <a:lnTo>
                    <a:pt x="1102637" y="1755766"/>
                  </a:lnTo>
                  <a:lnTo>
                    <a:pt x="1169993" y="1736240"/>
                  </a:lnTo>
                  <a:lnTo>
                    <a:pt x="1235039" y="1711649"/>
                  </a:lnTo>
                  <a:lnTo>
                    <a:pt x="1297547" y="1682221"/>
                  </a:lnTo>
                  <a:lnTo>
                    <a:pt x="1357287" y="1648186"/>
                  </a:lnTo>
                  <a:lnTo>
                    <a:pt x="1414032" y="1609773"/>
                  </a:lnTo>
                  <a:lnTo>
                    <a:pt x="1467552" y="1567212"/>
                  </a:lnTo>
                  <a:lnTo>
                    <a:pt x="1517618" y="1520732"/>
                  </a:lnTo>
                  <a:lnTo>
                    <a:pt x="1564002" y="1470563"/>
                  </a:lnTo>
                  <a:lnTo>
                    <a:pt x="1606474" y="1416932"/>
                  </a:lnTo>
                  <a:lnTo>
                    <a:pt x="1644807" y="1360071"/>
                  </a:lnTo>
                  <a:lnTo>
                    <a:pt x="1678771" y="1300207"/>
                  </a:lnTo>
                  <a:lnTo>
                    <a:pt x="1708138" y="1237571"/>
                  </a:lnTo>
                  <a:lnTo>
                    <a:pt x="1732678" y="1172392"/>
                  </a:lnTo>
                  <a:lnTo>
                    <a:pt x="1752163" y="1104899"/>
                  </a:lnTo>
                  <a:lnTo>
                    <a:pt x="1766364" y="1035321"/>
                  </a:lnTo>
                  <a:lnTo>
                    <a:pt x="1775052" y="963888"/>
                  </a:lnTo>
                  <a:lnTo>
                    <a:pt x="1778000" y="890828"/>
                  </a:lnTo>
                  <a:lnTo>
                    <a:pt x="1775052" y="817767"/>
                  </a:lnTo>
                  <a:lnTo>
                    <a:pt x="1766364" y="746333"/>
                  </a:lnTo>
                  <a:lnTo>
                    <a:pt x="1752163" y="676754"/>
                  </a:lnTo>
                  <a:lnTo>
                    <a:pt x="1732678" y="609260"/>
                  </a:lnTo>
                  <a:lnTo>
                    <a:pt x="1708138" y="544080"/>
                  </a:lnTo>
                  <a:lnTo>
                    <a:pt x="1678771" y="481444"/>
                  </a:lnTo>
                  <a:lnTo>
                    <a:pt x="1644807" y="421580"/>
                  </a:lnTo>
                  <a:lnTo>
                    <a:pt x="1606474" y="364719"/>
                  </a:lnTo>
                  <a:lnTo>
                    <a:pt x="1564002" y="311089"/>
                  </a:lnTo>
                  <a:lnTo>
                    <a:pt x="1517618" y="260919"/>
                  </a:lnTo>
                  <a:lnTo>
                    <a:pt x="1467552" y="214440"/>
                  </a:lnTo>
                  <a:lnTo>
                    <a:pt x="1414032" y="171879"/>
                  </a:lnTo>
                  <a:lnTo>
                    <a:pt x="1357287" y="133468"/>
                  </a:lnTo>
                  <a:lnTo>
                    <a:pt x="1297547" y="99433"/>
                  </a:lnTo>
                  <a:lnTo>
                    <a:pt x="1235039" y="70006"/>
                  </a:lnTo>
                  <a:lnTo>
                    <a:pt x="1169993" y="45415"/>
                  </a:lnTo>
                  <a:lnTo>
                    <a:pt x="1102637" y="25890"/>
                  </a:lnTo>
                  <a:lnTo>
                    <a:pt x="1033200" y="11659"/>
                  </a:lnTo>
                  <a:lnTo>
                    <a:pt x="961911" y="2953"/>
                  </a:lnTo>
                  <a:lnTo>
                    <a:pt x="889000" y="0"/>
                  </a:lnTo>
                  <a:close/>
                </a:path>
              </a:pathLst>
            </a:custGeom>
            <a:solidFill>
              <a:schemeClr val="bg1"/>
            </a:solidFill>
            <a:ln>
              <a:solidFill>
                <a:schemeClr val="accent1"/>
              </a:solidFill>
            </a:ln>
          </p:spPr>
          <p:txBody>
            <a:bodyPr wrap="square" lIns="0" tIns="0" rIns="0" bIns="0" rtlCol="0"/>
            <a:lstStyle/>
            <a:p>
              <a:pPr defTabSz="623318">
                <a:defRPr/>
              </a:pPr>
              <a:endParaRPr sz="1226">
                <a:solidFill>
                  <a:prstClr val="black"/>
                </a:solidFill>
                <a:latin typeface="Calibri"/>
              </a:endParaRPr>
            </a:p>
          </p:txBody>
        </p:sp>
        <p:pic>
          <p:nvPicPr>
            <p:cNvPr id="286" name="Graphic 285">
              <a:extLst>
                <a:ext uri="{FF2B5EF4-FFF2-40B4-BE49-F238E27FC236}">
                  <a16:creationId xmlns:a16="http://schemas.microsoft.com/office/drawing/2014/main" id="{13C630BA-A5E5-4D38-A755-D67ECAF2C7A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02150" y="2933797"/>
              <a:ext cx="984893" cy="984893"/>
            </a:xfrm>
            <a:prstGeom prst="rect">
              <a:avLst/>
            </a:prstGeom>
          </p:spPr>
        </p:pic>
      </p:grpSp>
    </p:spTree>
    <p:extLst>
      <p:ext uri="{BB962C8B-B14F-4D97-AF65-F5344CB8AC3E}">
        <p14:creationId xmlns:p14="http://schemas.microsoft.com/office/powerpoint/2010/main" val="14873414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32CE8-4FAB-420B-9B28-FDA0511ACCFA}"/>
              </a:ext>
            </a:extLst>
          </p:cNvPr>
          <p:cNvSpPr>
            <a:spLocks noGrp="1"/>
          </p:cNvSpPr>
          <p:nvPr>
            <p:ph type="title"/>
          </p:nvPr>
        </p:nvSpPr>
        <p:spPr/>
        <p:txBody>
          <a:bodyPr/>
          <a:lstStyle/>
          <a:p>
            <a:r>
              <a:rPr lang="en-US" dirty="0"/>
              <a:t>Demo: Create a managed identity</a:t>
            </a:r>
          </a:p>
        </p:txBody>
      </p:sp>
      <p:sp>
        <p:nvSpPr>
          <p:cNvPr id="3" name="Text Placeholder 2">
            <a:extLst>
              <a:ext uri="{FF2B5EF4-FFF2-40B4-BE49-F238E27FC236}">
                <a16:creationId xmlns:a16="http://schemas.microsoft.com/office/drawing/2014/main" id="{4A381EB0-AC1D-404B-BEC2-83982F677AE0}"/>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21959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04: Implement certificate-based authentication</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8E71-B44F-49AE-8AB4-65DB02BAF432}"/>
              </a:ext>
            </a:extLst>
          </p:cNvPr>
          <p:cNvSpPr>
            <a:spLocks noGrp="1"/>
          </p:cNvSpPr>
          <p:nvPr>
            <p:ph type="title"/>
          </p:nvPr>
        </p:nvSpPr>
        <p:spPr/>
        <p:txBody>
          <a:bodyPr/>
          <a:lstStyle/>
          <a:p>
            <a:r>
              <a:rPr lang="en-US" dirty="0"/>
              <a:t>Certificate-based authentication</a:t>
            </a:r>
          </a:p>
        </p:txBody>
      </p:sp>
      <p:sp>
        <p:nvSpPr>
          <p:cNvPr id="3" name="Text Placeholder 2">
            <a:extLst>
              <a:ext uri="{FF2B5EF4-FFF2-40B4-BE49-F238E27FC236}">
                <a16:creationId xmlns:a16="http://schemas.microsoft.com/office/drawing/2014/main" id="{C39426D1-A821-4A3F-95CF-E3B78F48562B}"/>
              </a:ext>
            </a:extLst>
          </p:cNvPr>
          <p:cNvSpPr>
            <a:spLocks noGrp="1"/>
          </p:cNvSpPr>
          <p:nvPr>
            <p:ph type="body" sz="quarter" idx="10"/>
          </p:nvPr>
        </p:nvSpPr>
        <p:spPr>
          <a:xfrm>
            <a:off x="584200" y="1435497"/>
            <a:ext cx="11018520" cy="1317284"/>
          </a:xfrm>
        </p:spPr>
        <p:txBody>
          <a:bodyPr/>
          <a:lstStyle/>
          <a:p>
            <a:r>
              <a:rPr lang="en-US" dirty="0">
                <a:latin typeface="Segoe UI" panose="020B0502040204020203" pitchFamily="34" charset="0"/>
                <a:cs typeface="Segoe UI" panose="020B0502040204020203" pitchFamily="34" charset="0"/>
              </a:rPr>
              <a:t>Each web-based client establishes identity to a server</a:t>
            </a:r>
          </a:p>
          <a:p>
            <a:pPr lvl="1"/>
            <a:r>
              <a:rPr lang="en-US" dirty="0">
                <a:latin typeface="Segoe UI" panose="020B0502040204020203" pitchFamily="34" charset="0"/>
                <a:cs typeface="Segoe UI" panose="020B0502040204020203" pitchFamily="34" charset="0"/>
              </a:rPr>
              <a:t>By using a digital certificate</a:t>
            </a:r>
          </a:p>
          <a:p>
            <a:r>
              <a:rPr lang="en-US" dirty="0">
                <a:latin typeface="Segoe UI" panose="020B0502040204020203" pitchFamily="34" charset="0"/>
                <a:cs typeface="Segoe UI" panose="020B0502040204020203" pitchFamily="34" charset="0"/>
              </a:rPr>
              <a:t>Provides additional security beyond traditional user authentication</a:t>
            </a:r>
          </a:p>
        </p:txBody>
      </p:sp>
    </p:spTree>
    <p:extLst>
      <p:ext uri="{BB962C8B-B14F-4D97-AF65-F5344CB8AC3E}">
        <p14:creationId xmlns:p14="http://schemas.microsoft.com/office/powerpoint/2010/main" val="54466168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55045-4410-4136-8339-75FD29A9684E}"/>
              </a:ext>
            </a:extLst>
          </p:cNvPr>
          <p:cNvSpPr>
            <a:spLocks noGrp="1"/>
          </p:cNvSpPr>
          <p:nvPr>
            <p:ph type="title"/>
          </p:nvPr>
        </p:nvSpPr>
        <p:spPr/>
        <p:txBody>
          <a:bodyPr/>
          <a:lstStyle/>
          <a:p>
            <a:r>
              <a:rPr lang="en-US" dirty="0"/>
              <a:t>Certificate-based authentication (continued)</a:t>
            </a:r>
          </a:p>
        </p:txBody>
      </p:sp>
      <p:sp>
        <p:nvSpPr>
          <p:cNvPr id="3" name="Text Placeholder 2">
            <a:extLst>
              <a:ext uri="{FF2B5EF4-FFF2-40B4-BE49-F238E27FC236}">
                <a16:creationId xmlns:a16="http://schemas.microsoft.com/office/drawing/2014/main" id="{AF25C5B6-5F97-41E7-9981-3E800B9849FC}"/>
              </a:ext>
            </a:extLst>
          </p:cNvPr>
          <p:cNvSpPr>
            <a:spLocks noGrp="1"/>
          </p:cNvSpPr>
          <p:nvPr>
            <p:ph type="body" sz="quarter" idx="10"/>
          </p:nvPr>
        </p:nvSpPr>
        <p:spPr>
          <a:xfrm>
            <a:off x="584200" y="1435497"/>
            <a:ext cx="11018520" cy="3520964"/>
          </a:xfrm>
        </p:spPr>
        <p:txBody>
          <a:bodyPr/>
          <a:lstStyle/>
          <a:p>
            <a:pPr marL="0" indent="0">
              <a:buNone/>
            </a:pPr>
            <a:r>
              <a:rPr lang="en-US" dirty="0">
                <a:latin typeface="Segoe UI" panose="020B0502040204020203" pitchFamily="34" charset="0"/>
                <a:cs typeface="Segoe UI" panose="020B0502040204020203" pitchFamily="34" charset="0"/>
              </a:rPr>
              <a:t>In Azure Active Directory, certificate-based authentication can be used to connect to:</a:t>
            </a:r>
          </a:p>
          <a:p>
            <a:r>
              <a:rPr lang="en-US" sz="2400" dirty="0">
                <a:latin typeface="Segoe UI" panose="020B0502040204020203" pitchFamily="34" charset="0"/>
                <a:cs typeface="Segoe UI" panose="020B0502040204020203" pitchFamily="34" charset="0"/>
              </a:rPr>
              <a:t>Custom services authored by your organization</a:t>
            </a:r>
          </a:p>
          <a:p>
            <a:r>
              <a:rPr lang="en-US" sz="2400" dirty="0">
                <a:latin typeface="Segoe UI" panose="020B0502040204020203" pitchFamily="34" charset="0"/>
                <a:cs typeface="Segoe UI" panose="020B0502040204020203" pitchFamily="34" charset="0"/>
              </a:rPr>
              <a:t>Microsoft SharePoint Online</a:t>
            </a:r>
          </a:p>
          <a:p>
            <a:r>
              <a:rPr lang="en-US" sz="2400" dirty="0">
                <a:latin typeface="Segoe UI" panose="020B0502040204020203" pitchFamily="34" charset="0"/>
                <a:cs typeface="Segoe UI" panose="020B0502040204020203" pitchFamily="34" charset="0"/>
              </a:rPr>
              <a:t>Microsoft Office 365 (or Microsoft Exchange)</a:t>
            </a:r>
          </a:p>
          <a:p>
            <a:r>
              <a:rPr lang="en-US" sz="2400" dirty="0">
                <a:latin typeface="Segoe UI" panose="020B0502040204020203" pitchFamily="34" charset="0"/>
                <a:cs typeface="Segoe UI" panose="020B0502040204020203" pitchFamily="34" charset="0"/>
              </a:rPr>
              <a:t>Skype for Business</a:t>
            </a:r>
          </a:p>
          <a:p>
            <a:r>
              <a:rPr lang="en-US" sz="2400" dirty="0">
                <a:latin typeface="Segoe UI" panose="020B0502040204020203" pitchFamily="34" charset="0"/>
                <a:cs typeface="Segoe UI" panose="020B0502040204020203" pitchFamily="34" charset="0"/>
              </a:rPr>
              <a:t>Azure API Management</a:t>
            </a:r>
          </a:p>
          <a:p>
            <a:r>
              <a:rPr lang="en-US" sz="2400" dirty="0">
                <a:latin typeface="Segoe UI" panose="020B0502040204020203" pitchFamily="34" charset="0"/>
                <a:cs typeface="Segoe UI" panose="020B0502040204020203" pitchFamily="34" charset="0"/>
              </a:rPr>
              <a:t>Third-party services deployed in your organization</a:t>
            </a:r>
          </a:p>
        </p:txBody>
      </p:sp>
    </p:spTree>
    <p:extLst>
      <p:ext uri="{BB962C8B-B14F-4D97-AF65-F5344CB8AC3E}">
        <p14:creationId xmlns:p14="http://schemas.microsoft.com/office/powerpoint/2010/main" val="187734848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224C9-DD53-4475-A480-9905FCDEA662}"/>
              </a:ext>
            </a:extLst>
          </p:cNvPr>
          <p:cNvSpPr>
            <a:spLocks noGrp="1"/>
          </p:cNvSpPr>
          <p:nvPr>
            <p:ph type="title"/>
          </p:nvPr>
        </p:nvSpPr>
        <p:spPr>
          <a:xfrm>
            <a:off x="588263" y="457200"/>
            <a:ext cx="11018520" cy="1107996"/>
          </a:xfrm>
        </p:spPr>
        <p:txBody>
          <a:bodyPr/>
          <a:lstStyle/>
          <a:p>
            <a:r>
              <a:rPr lang="en-US" dirty="0"/>
              <a:t>Legacy authentication methods: forms-based authentication</a:t>
            </a:r>
          </a:p>
        </p:txBody>
      </p:sp>
      <p:sp>
        <p:nvSpPr>
          <p:cNvPr id="3" name="Text Placeholder 2">
            <a:extLst>
              <a:ext uri="{FF2B5EF4-FFF2-40B4-BE49-F238E27FC236}">
                <a16:creationId xmlns:a16="http://schemas.microsoft.com/office/drawing/2014/main" id="{65B84D4C-86C7-4F33-857D-91189B3E4D53}"/>
              </a:ext>
            </a:extLst>
          </p:cNvPr>
          <p:cNvSpPr>
            <a:spLocks noGrp="1"/>
          </p:cNvSpPr>
          <p:nvPr>
            <p:ph type="body" sz="quarter" idx="10"/>
          </p:nvPr>
        </p:nvSpPr>
        <p:spPr>
          <a:xfrm>
            <a:off x="590868" y="2019300"/>
            <a:ext cx="11018520" cy="2942344"/>
          </a:xfrm>
        </p:spPr>
        <p:txBody>
          <a:bodyPr/>
          <a:lstStyle/>
          <a:p>
            <a:r>
              <a:rPr lang="en-US" dirty="0">
                <a:latin typeface="Segoe UI" panose="020B0502040204020203" pitchFamily="34" charset="0"/>
                <a:cs typeface="Segoe UI" panose="020B0502040204020203" pitchFamily="34" charset="0"/>
              </a:rPr>
              <a:t>Uses an HTML form to send the user's credentials to the server</a:t>
            </a:r>
          </a:p>
          <a:p>
            <a:r>
              <a:rPr lang="en-US" dirty="0">
                <a:latin typeface="Segoe UI" panose="020B0502040204020203" pitchFamily="34" charset="0"/>
                <a:cs typeface="Segoe UI" panose="020B0502040204020203" pitchFamily="34" charset="0"/>
              </a:rPr>
              <a:t>Appropriate only for web APIs that are called from a web application</a:t>
            </a:r>
          </a:p>
          <a:p>
            <a:pPr lvl="1"/>
            <a:r>
              <a:rPr lang="en-US" dirty="0">
                <a:latin typeface="Segoe UI" panose="020B0502040204020203" pitchFamily="34" charset="0"/>
                <a:cs typeface="Segoe UI" panose="020B0502040204020203" pitchFamily="34" charset="0"/>
              </a:rPr>
              <a:t>Requires user to interact with form</a:t>
            </a:r>
          </a:p>
          <a:p>
            <a:r>
              <a:rPr lang="en-US" dirty="0">
                <a:latin typeface="Segoe UI" panose="020B0502040204020203" pitchFamily="34" charset="0"/>
                <a:cs typeface="Segoe UI" panose="020B0502040204020203" pitchFamily="34" charset="0"/>
              </a:rPr>
              <a:t>Significant disadvantages include:</a:t>
            </a:r>
          </a:p>
          <a:p>
            <a:pPr lvl="1"/>
            <a:r>
              <a:rPr lang="en-US" dirty="0">
                <a:latin typeface="Segoe UI" panose="020B0502040204020203" pitchFamily="34" charset="0"/>
                <a:cs typeface="Segoe UI" panose="020B0502040204020203" pitchFamily="34" charset="0"/>
              </a:rPr>
              <a:t>Requires a browser client to use the HTML form</a:t>
            </a:r>
          </a:p>
          <a:p>
            <a:pPr lvl="1"/>
            <a:r>
              <a:rPr lang="en-US" dirty="0">
                <a:latin typeface="Segoe UI" panose="020B0502040204020203" pitchFamily="34" charset="0"/>
                <a:cs typeface="Segoe UI" panose="020B0502040204020203" pitchFamily="34" charset="0"/>
              </a:rPr>
              <a:t>Requires measures to prevent cross-site request forgery (CSRF)</a:t>
            </a:r>
          </a:p>
          <a:p>
            <a:pPr lvl="1"/>
            <a:r>
              <a:rPr lang="en-US" dirty="0">
                <a:latin typeface="Segoe UI" panose="020B0502040204020203" pitchFamily="34" charset="0"/>
                <a:cs typeface="Segoe UI" panose="020B0502040204020203" pitchFamily="34" charset="0"/>
              </a:rPr>
              <a:t>User credentials are sent in plaintext as part of an HTTP request</a:t>
            </a:r>
          </a:p>
        </p:txBody>
      </p:sp>
    </p:spTree>
    <p:extLst>
      <p:ext uri="{BB962C8B-B14F-4D97-AF65-F5344CB8AC3E}">
        <p14:creationId xmlns:p14="http://schemas.microsoft.com/office/powerpoint/2010/main" val="96073729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454CC9C-CBA3-4264-A087-DC809CE93737}"/>
              </a:ext>
            </a:extLst>
          </p:cNvPr>
          <p:cNvSpPr/>
          <p:nvPr/>
        </p:nvSpPr>
        <p:spPr bwMode="auto">
          <a:xfrm>
            <a:off x="2686050" y="1554481"/>
            <a:ext cx="6823710" cy="4714558"/>
          </a:xfrm>
          <a:prstGeom prst="rect">
            <a:avLst/>
          </a:prstGeom>
          <a:solidFill>
            <a:schemeClr val="bg1"/>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D1D1D6CF-FD37-495C-9FFA-0E870234DE64}"/>
              </a:ext>
            </a:extLst>
          </p:cNvPr>
          <p:cNvSpPr>
            <a:spLocks noGrp="1"/>
          </p:cNvSpPr>
          <p:nvPr>
            <p:ph type="title"/>
          </p:nvPr>
        </p:nvSpPr>
        <p:spPr>
          <a:xfrm>
            <a:off x="588263" y="457200"/>
            <a:ext cx="11018520" cy="1107996"/>
          </a:xfrm>
        </p:spPr>
        <p:txBody>
          <a:bodyPr/>
          <a:lstStyle/>
          <a:p>
            <a:r>
              <a:rPr lang="en-US" dirty="0"/>
              <a:t>Legacy authentication methods: forms-based authentication in .NET</a:t>
            </a:r>
          </a:p>
        </p:txBody>
      </p:sp>
      <p:pic>
        <p:nvPicPr>
          <p:cNvPr id="28" name="Picture 27">
            <a:extLst>
              <a:ext uri="{FF2B5EF4-FFF2-40B4-BE49-F238E27FC236}">
                <a16:creationId xmlns:a16="http://schemas.microsoft.com/office/drawing/2014/main" id="{F3685FDD-5449-46BE-93EA-512CE1A221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24529" y="1732219"/>
            <a:ext cx="775044" cy="775044"/>
          </a:xfrm>
          <a:prstGeom prst="rect">
            <a:avLst/>
          </a:prstGeom>
        </p:spPr>
      </p:pic>
      <p:pic>
        <p:nvPicPr>
          <p:cNvPr id="29" name="Picture 28">
            <a:extLst>
              <a:ext uri="{FF2B5EF4-FFF2-40B4-BE49-F238E27FC236}">
                <a16:creationId xmlns:a16="http://schemas.microsoft.com/office/drawing/2014/main" id="{CD01D585-9B3A-4976-8571-8CC52BF29AF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92426" y="1738315"/>
            <a:ext cx="1043640" cy="661642"/>
          </a:xfrm>
          <a:prstGeom prst="rect">
            <a:avLst/>
          </a:prstGeom>
        </p:spPr>
      </p:pic>
      <p:grpSp>
        <p:nvGrpSpPr>
          <p:cNvPr id="10" name="Group 9"/>
          <p:cNvGrpSpPr/>
          <p:nvPr/>
        </p:nvGrpSpPr>
        <p:grpSpPr>
          <a:xfrm>
            <a:off x="4243001" y="1826067"/>
            <a:ext cx="3974593" cy="338554"/>
            <a:chOff x="4243001" y="1331256"/>
            <a:chExt cx="3974593" cy="338554"/>
          </a:xfrm>
        </p:grpSpPr>
        <p:cxnSp>
          <p:nvCxnSpPr>
            <p:cNvPr id="30" name="Straight Arrow Connector 29">
              <a:extLst>
                <a:ext uri="{FF2B5EF4-FFF2-40B4-BE49-F238E27FC236}">
                  <a16:creationId xmlns:a16="http://schemas.microsoft.com/office/drawing/2014/main" id="{D9B94D8F-C367-48AE-8CA1-701DCD3ABE9B}"/>
                </a:ext>
              </a:extLst>
            </p:cNvPr>
            <p:cNvCxnSpPr/>
            <p:nvPr/>
          </p:nvCxnSpPr>
          <p:spPr>
            <a:xfrm>
              <a:off x="4243002" y="1669810"/>
              <a:ext cx="3974592" cy="0"/>
            </a:xfrm>
            <a:prstGeom prst="straightConnector1">
              <a:avLst/>
            </a:prstGeom>
            <a:ln w="38100">
              <a:solidFill>
                <a:srgbClr val="D83B01"/>
              </a:solidFill>
              <a:headEnd w="lg" len="lg"/>
              <a:tailEnd type="triangle" w="lg" len="lg"/>
            </a:ln>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EBEB5D2F-9666-4170-A9FA-B1FDEC7C20B7}"/>
                </a:ext>
              </a:extLst>
            </p:cNvPr>
            <p:cNvSpPr txBox="1"/>
            <p:nvPr/>
          </p:nvSpPr>
          <p:spPr>
            <a:xfrm>
              <a:off x="4243001" y="1331256"/>
              <a:ext cx="1443038" cy="307777"/>
            </a:xfrm>
            <a:prstGeom prst="rect">
              <a:avLst/>
            </a:prstGeom>
            <a:noFill/>
          </p:spPr>
          <p:txBody>
            <a:bodyPr wrap="square" rtlCol="0">
              <a:spAutoFit/>
            </a:bodyPr>
            <a:lstStyle/>
            <a:p>
              <a:r>
                <a:rPr lang="en-US" sz="1400" dirty="0">
                  <a:solidFill>
                    <a:srgbClr val="1A1A1A"/>
                  </a:solidFill>
                  <a:latin typeface="+mj-lt"/>
                </a:rPr>
                <a:t>GET /home</a:t>
              </a:r>
            </a:p>
          </p:txBody>
        </p:sp>
      </p:grpSp>
      <p:grpSp>
        <p:nvGrpSpPr>
          <p:cNvPr id="9" name="Group 8"/>
          <p:cNvGrpSpPr/>
          <p:nvPr/>
        </p:nvGrpSpPr>
        <p:grpSpPr>
          <a:xfrm>
            <a:off x="4243002" y="2338808"/>
            <a:ext cx="3974592" cy="329184"/>
            <a:chOff x="4243002" y="1998994"/>
            <a:chExt cx="3974592" cy="329184"/>
          </a:xfrm>
        </p:grpSpPr>
        <p:cxnSp>
          <p:nvCxnSpPr>
            <p:cNvPr id="31" name="Straight Arrow Connector 30">
              <a:extLst>
                <a:ext uri="{FF2B5EF4-FFF2-40B4-BE49-F238E27FC236}">
                  <a16:creationId xmlns:a16="http://schemas.microsoft.com/office/drawing/2014/main" id="{8E8A1AC1-71FA-4CFC-8F18-8687F8B255D5}"/>
                </a:ext>
              </a:extLst>
            </p:cNvPr>
            <p:cNvCxnSpPr>
              <a:cxnSpLocks/>
            </p:cNvCxnSpPr>
            <p:nvPr/>
          </p:nvCxnSpPr>
          <p:spPr>
            <a:xfrm flipH="1">
              <a:off x="4243002" y="2328178"/>
              <a:ext cx="3974592" cy="0"/>
            </a:xfrm>
            <a:prstGeom prst="straightConnector1">
              <a:avLst/>
            </a:prstGeom>
            <a:ln w="28575">
              <a:solidFill>
                <a:srgbClr val="D83B01"/>
              </a:solidFill>
              <a:prstDash val="dash"/>
              <a:headEnd w="lg" len="lg"/>
              <a:tailEnd type="triangle" w="lg" len="lg"/>
            </a:ln>
          </p:spPr>
          <p:style>
            <a:lnRef idx="3">
              <a:schemeClr val="dk1"/>
            </a:lnRef>
            <a:fillRef idx="0">
              <a:schemeClr val="dk1"/>
            </a:fillRef>
            <a:effectRef idx="2">
              <a:schemeClr val="dk1"/>
            </a:effectRef>
            <a:fontRef idx="minor">
              <a:schemeClr val="tx1"/>
            </a:fontRef>
          </p:style>
        </p:cxnSp>
        <p:sp>
          <p:nvSpPr>
            <p:cNvPr id="33" name="TextBox 32">
              <a:extLst>
                <a:ext uri="{FF2B5EF4-FFF2-40B4-BE49-F238E27FC236}">
                  <a16:creationId xmlns:a16="http://schemas.microsoft.com/office/drawing/2014/main" id="{9D6718FD-40C8-4EBD-A83B-D7D44B2A1508}"/>
                </a:ext>
              </a:extLst>
            </p:cNvPr>
            <p:cNvSpPr txBox="1"/>
            <p:nvPr/>
          </p:nvSpPr>
          <p:spPr>
            <a:xfrm>
              <a:off x="6774556" y="1998994"/>
              <a:ext cx="1443038" cy="307777"/>
            </a:xfrm>
            <a:prstGeom prst="rect">
              <a:avLst/>
            </a:prstGeom>
            <a:noFill/>
          </p:spPr>
          <p:txBody>
            <a:bodyPr wrap="square" rtlCol="0">
              <a:spAutoFit/>
            </a:bodyPr>
            <a:lstStyle/>
            <a:p>
              <a:pPr algn="r"/>
              <a:r>
                <a:rPr lang="en-US" sz="1400" dirty="0">
                  <a:solidFill>
                    <a:srgbClr val="1A1A1A"/>
                  </a:solidFill>
                  <a:latin typeface="+mj-lt"/>
                </a:rPr>
                <a:t>302 Found</a:t>
              </a:r>
            </a:p>
          </p:txBody>
        </p:sp>
      </p:grpSp>
      <p:grpSp>
        <p:nvGrpSpPr>
          <p:cNvPr id="8" name="Group 7"/>
          <p:cNvGrpSpPr/>
          <p:nvPr/>
        </p:nvGrpSpPr>
        <p:grpSpPr>
          <a:xfrm>
            <a:off x="4243001" y="2921587"/>
            <a:ext cx="3974593" cy="338554"/>
            <a:chOff x="4243001" y="2663608"/>
            <a:chExt cx="3974593" cy="338554"/>
          </a:xfrm>
        </p:grpSpPr>
        <p:cxnSp>
          <p:nvCxnSpPr>
            <p:cNvPr id="34" name="Straight Arrow Connector 33">
              <a:extLst>
                <a:ext uri="{FF2B5EF4-FFF2-40B4-BE49-F238E27FC236}">
                  <a16:creationId xmlns:a16="http://schemas.microsoft.com/office/drawing/2014/main" id="{10B3F3CB-97AE-4D2D-B0E7-A773CAA2817B}"/>
                </a:ext>
              </a:extLst>
            </p:cNvPr>
            <p:cNvCxnSpPr/>
            <p:nvPr/>
          </p:nvCxnSpPr>
          <p:spPr>
            <a:xfrm>
              <a:off x="4243002" y="3002162"/>
              <a:ext cx="3974592" cy="0"/>
            </a:xfrm>
            <a:prstGeom prst="straightConnector1">
              <a:avLst/>
            </a:prstGeom>
            <a:ln w="38100">
              <a:solidFill>
                <a:srgbClr val="D83B01"/>
              </a:solidFill>
              <a:headEnd w="lg" len="lg"/>
              <a:tailEnd type="triangle" w="lg" len="lg"/>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A9C8D584-790E-417A-9087-A83AB49B0A50}"/>
                </a:ext>
              </a:extLst>
            </p:cNvPr>
            <p:cNvSpPr txBox="1"/>
            <p:nvPr/>
          </p:nvSpPr>
          <p:spPr>
            <a:xfrm>
              <a:off x="4243001" y="2663608"/>
              <a:ext cx="3700676" cy="307777"/>
            </a:xfrm>
            <a:prstGeom prst="rect">
              <a:avLst/>
            </a:prstGeom>
            <a:noFill/>
          </p:spPr>
          <p:txBody>
            <a:bodyPr wrap="square" rtlCol="0">
              <a:spAutoFit/>
            </a:bodyPr>
            <a:lstStyle/>
            <a:p>
              <a:r>
                <a:rPr lang="en-US" sz="1400" dirty="0">
                  <a:solidFill>
                    <a:srgbClr val="1A1A1A"/>
                  </a:solidFill>
                  <a:latin typeface="+mj-lt"/>
                </a:rPr>
                <a:t>GET /Account/</a:t>
              </a:r>
              <a:r>
                <a:rPr lang="en-US" sz="1400" dirty="0" err="1">
                  <a:solidFill>
                    <a:srgbClr val="1A1A1A"/>
                  </a:solidFill>
                  <a:latin typeface="+mj-lt"/>
                </a:rPr>
                <a:t>Login?ReturnUrl</a:t>
              </a:r>
              <a:r>
                <a:rPr lang="en-US" sz="1400" dirty="0">
                  <a:solidFill>
                    <a:srgbClr val="1A1A1A"/>
                  </a:solidFill>
                  <a:latin typeface="+mj-lt"/>
                </a:rPr>
                <a:t>=%2home</a:t>
              </a:r>
            </a:p>
          </p:txBody>
        </p:sp>
      </p:grpSp>
      <p:grpSp>
        <p:nvGrpSpPr>
          <p:cNvPr id="7" name="Group 6"/>
          <p:cNvGrpSpPr/>
          <p:nvPr/>
        </p:nvGrpSpPr>
        <p:grpSpPr>
          <a:xfrm>
            <a:off x="4243002" y="3423500"/>
            <a:ext cx="3974592" cy="329184"/>
            <a:chOff x="4243002" y="3331346"/>
            <a:chExt cx="3974592" cy="329184"/>
          </a:xfrm>
        </p:grpSpPr>
        <p:cxnSp>
          <p:nvCxnSpPr>
            <p:cNvPr id="35" name="Straight Arrow Connector 34">
              <a:extLst>
                <a:ext uri="{FF2B5EF4-FFF2-40B4-BE49-F238E27FC236}">
                  <a16:creationId xmlns:a16="http://schemas.microsoft.com/office/drawing/2014/main" id="{F98681F2-4888-4AC2-99F7-8759F0C4D383}"/>
                </a:ext>
              </a:extLst>
            </p:cNvPr>
            <p:cNvCxnSpPr>
              <a:cxnSpLocks/>
            </p:cNvCxnSpPr>
            <p:nvPr/>
          </p:nvCxnSpPr>
          <p:spPr>
            <a:xfrm flipH="1">
              <a:off x="4243002" y="3660530"/>
              <a:ext cx="3974592" cy="0"/>
            </a:xfrm>
            <a:prstGeom prst="straightConnector1">
              <a:avLst/>
            </a:prstGeom>
            <a:ln w="28575">
              <a:solidFill>
                <a:srgbClr val="D83B01"/>
              </a:solidFill>
              <a:prstDash val="dash"/>
              <a:headEnd w="lg" len="lg"/>
              <a:tailEnd type="triangle" w="lg" len="lg"/>
            </a:ln>
          </p:spPr>
          <p:style>
            <a:lnRef idx="3">
              <a:schemeClr val="dk1"/>
            </a:lnRef>
            <a:fillRef idx="0">
              <a:schemeClr val="dk1"/>
            </a:fillRef>
            <a:effectRef idx="2">
              <a:schemeClr val="dk1"/>
            </a:effectRef>
            <a:fontRef idx="minor">
              <a:schemeClr val="tx1"/>
            </a:fontRef>
          </p:style>
        </p:cxnSp>
        <p:sp>
          <p:nvSpPr>
            <p:cNvPr id="37" name="TextBox 36">
              <a:extLst>
                <a:ext uri="{FF2B5EF4-FFF2-40B4-BE49-F238E27FC236}">
                  <a16:creationId xmlns:a16="http://schemas.microsoft.com/office/drawing/2014/main" id="{F5282819-BC32-45DF-B7A9-35F8FD1EB560}"/>
                </a:ext>
              </a:extLst>
            </p:cNvPr>
            <p:cNvSpPr txBox="1"/>
            <p:nvPr/>
          </p:nvSpPr>
          <p:spPr>
            <a:xfrm>
              <a:off x="6774556" y="3331346"/>
              <a:ext cx="1443038" cy="307777"/>
            </a:xfrm>
            <a:prstGeom prst="rect">
              <a:avLst/>
            </a:prstGeom>
            <a:noFill/>
          </p:spPr>
          <p:txBody>
            <a:bodyPr wrap="square" rtlCol="0">
              <a:spAutoFit/>
            </a:bodyPr>
            <a:lstStyle/>
            <a:p>
              <a:pPr algn="r"/>
              <a:r>
                <a:rPr lang="en-US" sz="1400">
                  <a:solidFill>
                    <a:srgbClr val="1A1A1A"/>
                  </a:solidFill>
                  <a:latin typeface="+mj-lt"/>
                </a:rPr>
                <a:t>200 OK</a:t>
              </a:r>
            </a:p>
          </p:txBody>
        </p:sp>
      </p:grpSp>
      <p:grpSp>
        <p:nvGrpSpPr>
          <p:cNvPr id="6" name="Group 5"/>
          <p:cNvGrpSpPr/>
          <p:nvPr/>
        </p:nvGrpSpPr>
        <p:grpSpPr>
          <a:xfrm>
            <a:off x="4243000" y="4006279"/>
            <a:ext cx="3974594" cy="338554"/>
            <a:chOff x="4243000" y="3995960"/>
            <a:chExt cx="3974594" cy="338554"/>
          </a:xfrm>
        </p:grpSpPr>
        <p:cxnSp>
          <p:nvCxnSpPr>
            <p:cNvPr id="38" name="Straight Arrow Connector 37">
              <a:extLst>
                <a:ext uri="{FF2B5EF4-FFF2-40B4-BE49-F238E27FC236}">
                  <a16:creationId xmlns:a16="http://schemas.microsoft.com/office/drawing/2014/main" id="{D969E6C0-286C-4536-84CD-32DE690216D5}"/>
                </a:ext>
              </a:extLst>
            </p:cNvPr>
            <p:cNvCxnSpPr/>
            <p:nvPr/>
          </p:nvCxnSpPr>
          <p:spPr>
            <a:xfrm>
              <a:off x="4243002" y="4334514"/>
              <a:ext cx="3974592" cy="0"/>
            </a:xfrm>
            <a:prstGeom prst="straightConnector1">
              <a:avLst/>
            </a:prstGeom>
            <a:ln w="38100">
              <a:solidFill>
                <a:srgbClr val="D83B01"/>
              </a:solidFill>
              <a:headEnd w="lg" len="lg"/>
              <a:tailEnd type="triangle" w="lg" len="lg"/>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556EB268-CEE5-4E70-BF4B-E9D6328997D2}"/>
                </a:ext>
              </a:extLst>
            </p:cNvPr>
            <p:cNvSpPr txBox="1"/>
            <p:nvPr/>
          </p:nvSpPr>
          <p:spPr>
            <a:xfrm>
              <a:off x="4243000" y="3995960"/>
              <a:ext cx="3893558" cy="307777"/>
            </a:xfrm>
            <a:prstGeom prst="rect">
              <a:avLst/>
            </a:prstGeom>
            <a:noFill/>
          </p:spPr>
          <p:txBody>
            <a:bodyPr wrap="square" rtlCol="0">
              <a:spAutoFit/>
            </a:bodyPr>
            <a:lstStyle/>
            <a:p>
              <a:r>
                <a:rPr lang="en-US" sz="1400" dirty="0">
                  <a:solidFill>
                    <a:srgbClr val="1A1A1A"/>
                  </a:solidFill>
                  <a:latin typeface="+mj-lt"/>
                </a:rPr>
                <a:t>POST /Account/</a:t>
              </a:r>
              <a:r>
                <a:rPr lang="en-US" sz="1400" dirty="0" err="1">
                  <a:solidFill>
                    <a:srgbClr val="1A1A1A"/>
                  </a:solidFill>
                  <a:latin typeface="+mj-lt"/>
                </a:rPr>
                <a:t>Login?ReturnUrl</a:t>
              </a:r>
              <a:r>
                <a:rPr lang="en-US" sz="1400" dirty="0">
                  <a:solidFill>
                    <a:srgbClr val="1A1A1A"/>
                  </a:solidFill>
                  <a:latin typeface="+mj-lt"/>
                </a:rPr>
                <a:t>=%2home</a:t>
              </a:r>
            </a:p>
          </p:txBody>
        </p:sp>
      </p:grpSp>
      <p:grpSp>
        <p:nvGrpSpPr>
          <p:cNvPr id="5" name="Group 4"/>
          <p:cNvGrpSpPr/>
          <p:nvPr/>
        </p:nvGrpSpPr>
        <p:grpSpPr>
          <a:xfrm>
            <a:off x="4243002" y="4586396"/>
            <a:ext cx="3974592" cy="329184"/>
            <a:chOff x="4243002" y="4663698"/>
            <a:chExt cx="3974592" cy="329184"/>
          </a:xfrm>
        </p:grpSpPr>
        <p:cxnSp>
          <p:nvCxnSpPr>
            <p:cNvPr id="39" name="Straight Arrow Connector 38">
              <a:extLst>
                <a:ext uri="{FF2B5EF4-FFF2-40B4-BE49-F238E27FC236}">
                  <a16:creationId xmlns:a16="http://schemas.microsoft.com/office/drawing/2014/main" id="{38EF4489-2B74-4D1B-861F-D54D547BD16A}"/>
                </a:ext>
              </a:extLst>
            </p:cNvPr>
            <p:cNvCxnSpPr>
              <a:cxnSpLocks/>
            </p:cNvCxnSpPr>
            <p:nvPr/>
          </p:nvCxnSpPr>
          <p:spPr>
            <a:xfrm flipH="1">
              <a:off x="4243002" y="4992882"/>
              <a:ext cx="3974592" cy="0"/>
            </a:xfrm>
            <a:prstGeom prst="straightConnector1">
              <a:avLst/>
            </a:prstGeom>
            <a:ln w="28575">
              <a:solidFill>
                <a:srgbClr val="D83B01"/>
              </a:solidFill>
              <a:prstDash val="dash"/>
              <a:headEnd w="lg" len="lg"/>
              <a:tailEnd type="triangle" w="lg" len="lg"/>
            </a:ln>
          </p:spPr>
          <p:style>
            <a:lnRef idx="3">
              <a:schemeClr val="dk1"/>
            </a:lnRef>
            <a:fillRef idx="0">
              <a:schemeClr val="dk1"/>
            </a:fillRef>
            <a:effectRef idx="2">
              <a:schemeClr val="dk1"/>
            </a:effectRef>
            <a:fontRef idx="minor">
              <a:schemeClr val="tx1"/>
            </a:fontRef>
          </p:style>
        </p:cxnSp>
        <p:sp>
          <p:nvSpPr>
            <p:cNvPr id="41" name="TextBox 40">
              <a:extLst>
                <a:ext uri="{FF2B5EF4-FFF2-40B4-BE49-F238E27FC236}">
                  <a16:creationId xmlns:a16="http://schemas.microsoft.com/office/drawing/2014/main" id="{5EB05A84-7AF1-40DA-8B3A-F9691BB07406}"/>
                </a:ext>
              </a:extLst>
            </p:cNvPr>
            <p:cNvSpPr txBox="1"/>
            <p:nvPr/>
          </p:nvSpPr>
          <p:spPr>
            <a:xfrm>
              <a:off x="6774556" y="4663698"/>
              <a:ext cx="1443038" cy="307777"/>
            </a:xfrm>
            <a:prstGeom prst="rect">
              <a:avLst/>
            </a:prstGeom>
            <a:noFill/>
          </p:spPr>
          <p:txBody>
            <a:bodyPr wrap="square" rtlCol="0">
              <a:spAutoFit/>
            </a:bodyPr>
            <a:lstStyle/>
            <a:p>
              <a:pPr algn="r"/>
              <a:r>
                <a:rPr lang="en-US" sz="1400">
                  <a:solidFill>
                    <a:srgbClr val="1A1A1A"/>
                  </a:solidFill>
                  <a:latin typeface="+mj-lt"/>
                </a:rPr>
                <a:t>302 Found</a:t>
              </a:r>
            </a:p>
          </p:txBody>
        </p:sp>
      </p:grpSp>
      <p:grpSp>
        <p:nvGrpSpPr>
          <p:cNvPr id="4" name="Group 3"/>
          <p:cNvGrpSpPr/>
          <p:nvPr/>
        </p:nvGrpSpPr>
        <p:grpSpPr>
          <a:xfrm>
            <a:off x="4243001" y="5157143"/>
            <a:ext cx="3974593" cy="338554"/>
            <a:chOff x="4243001" y="5328312"/>
            <a:chExt cx="3974593" cy="338554"/>
          </a:xfrm>
        </p:grpSpPr>
        <p:cxnSp>
          <p:nvCxnSpPr>
            <p:cNvPr id="42" name="Straight Arrow Connector 41">
              <a:extLst>
                <a:ext uri="{FF2B5EF4-FFF2-40B4-BE49-F238E27FC236}">
                  <a16:creationId xmlns:a16="http://schemas.microsoft.com/office/drawing/2014/main" id="{56AED502-A770-4DD3-B041-1ACAEF6EC012}"/>
                </a:ext>
              </a:extLst>
            </p:cNvPr>
            <p:cNvCxnSpPr/>
            <p:nvPr/>
          </p:nvCxnSpPr>
          <p:spPr>
            <a:xfrm>
              <a:off x="4243002" y="5666866"/>
              <a:ext cx="3974592" cy="0"/>
            </a:xfrm>
            <a:prstGeom prst="straightConnector1">
              <a:avLst/>
            </a:prstGeom>
            <a:ln w="38100">
              <a:solidFill>
                <a:srgbClr val="D83B01"/>
              </a:solidFill>
              <a:headEnd w="lg" len="lg"/>
              <a:tailEnd type="triangle" w="lg" len="lg"/>
            </a:ln>
          </p:spPr>
          <p:style>
            <a:lnRef idx="3">
              <a:schemeClr val="dk1"/>
            </a:lnRef>
            <a:fillRef idx="0">
              <a:schemeClr val="dk1"/>
            </a:fillRef>
            <a:effectRef idx="2">
              <a:schemeClr val="dk1"/>
            </a:effectRef>
            <a:fontRef idx="minor">
              <a:schemeClr val="tx1"/>
            </a:fontRef>
          </p:style>
        </p:cxnSp>
        <p:sp>
          <p:nvSpPr>
            <p:cNvPr id="44" name="TextBox 43">
              <a:extLst>
                <a:ext uri="{FF2B5EF4-FFF2-40B4-BE49-F238E27FC236}">
                  <a16:creationId xmlns:a16="http://schemas.microsoft.com/office/drawing/2014/main" id="{DE2E8333-38B5-49CD-96F4-DE70B919171A}"/>
                </a:ext>
              </a:extLst>
            </p:cNvPr>
            <p:cNvSpPr txBox="1"/>
            <p:nvPr/>
          </p:nvSpPr>
          <p:spPr>
            <a:xfrm>
              <a:off x="4243001" y="5328312"/>
              <a:ext cx="1443038" cy="307777"/>
            </a:xfrm>
            <a:prstGeom prst="rect">
              <a:avLst/>
            </a:prstGeom>
            <a:noFill/>
          </p:spPr>
          <p:txBody>
            <a:bodyPr wrap="square" rtlCol="0">
              <a:spAutoFit/>
            </a:bodyPr>
            <a:lstStyle/>
            <a:p>
              <a:r>
                <a:rPr lang="en-US" sz="1400">
                  <a:solidFill>
                    <a:srgbClr val="1A1A1A"/>
                  </a:solidFill>
                  <a:latin typeface="+mj-lt"/>
                </a:rPr>
                <a:t>GET /home</a:t>
              </a:r>
            </a:p>
          </p:txBody>
        </p:sp>
      </p:grpSp>
      <p:grpSp>
        <p:nvGrpSpPr>
          <p:cNvPr id="3" name="Group 2"/>
          <p:cNvGrpSpPr/>
          <p:nvPr/>
        </p:nvGrpSpPr>
        <p:grpSpPr>
          <a:xfrm>
            <a:off x="4243002" y="5725227"/>
            <a:ext cx="3974592" cy="329184"/>
            <a:chOff x="4243002" y="5996050"/>
            <a:chExt cx="3974592" cy="329184"/>
          </a:xfrm>
        </p:grpSpPr>
        <p:cxnSp>
          <p:nvCxnSpPr>
            <p:cNvPr id="43" name="Straight Arrow Connector 42">
              <a:extLst>
                <a:ext uri="{FF2B5EF4-FFF2-40B4-BE49-F238E27FC236}">
                  <a16:creationId xmlns:a16="http://schemas.microsoft.com/office/drawing/2014/main" id="{A6883D1F-186F-419E-84C8-45FD17C46900}"/>
                </a:ext>
              </a:extLst>
            </p:cNvPr>
            <p:cNvCxnSpPr>
              <a:cxnSpLocks/>
            </p:cNvCxnSpPr>
            <p:nvPr/>
          </p:nvCxnSpPr>
          <p:spPr>
            <a:xfrm flipH="1">
              <a:off x="4243002" y="6325234"/>
              <a:ext cx="3974592" cy="0"/>
            </a:xfrm>
            <a:prstGeom prst="straightConnector1">
              <a:avLst/>
            </a:prstGeom>
            <a:ln w="38100">
              <a:solidFill>
                <a:srgbClr val="D83B01"/>
              </a:solidFill>
              <a:prstDash val="dash"/>
              <a:headEnd w="lg" len="lg"/>
              <a:tailEnd type="triangle" w="lg" len="lg"/>
            </a:ln>
          </p:spPr>
          <p:style>
            <a:lnRef idx="3">
              <a:schemeClr val="dk1"/>
            </a:lnRef>
            <a:fillRef idx="0">
              <a:schemeClr val="dk1"/>
            </a:fillRef>
            <a:effectRef idx="2">
              <a:schemeClr val="dk1"/>
            </a:effectRef>
            <a:fontRef idx="minor">
              <a:schemeClr val="tx1"/>
            </a:fontRef>
          </p:style>
        </p:cxnSp>
        <p:sp>
          <p:nvSpPr>
            <p:cNvPr id="45" name="TextBox 44">
              <a:extLst>
                <a:ext uri="{FF2B5EF4-FFF2-40B4-BE49-F238E27FC236}">
                  <a16:creationId xmlns:a16="http://schemas.microsoft.com/office/drawing/2014/main" id="{C7D8AFD0-4137-4F66-9A8E-6E6BE430B736}"/>
                </a:ext>
              </a:extLst>
            </p:cNvPr>
            <p:cNvSpPr txBox="1"/>
            <p:nvPr/>
          </p:nvSpPr>
          <p:spPr>
            <a:xfrm>
              <a:off x="6774556" y="5996050"/>
              <a:ext cx="1443038" cy="307777"/>
            </a:xfrm>
            <a:prstGeom prst="rect">
              <a:avLst/>
            </a:prstGeom>
            <a:noFill/>
          </p:spPr>
          <p:txBody>
            <a:bodyPr wrap="square" rtlCol="0">
              <a:spAutoFit/>
            </a:bodyPr>
            <a:lstStyle/>
            <a:p>
              <a:pPr algn="r"/>
              <a:r>
                <a:rPr lang="en-US" sz="1400">
                  <a:solidFill>
                    <a:srgbClr val="1A1A1A"/>
                  </a:solidFill>
                  <a:latin typeface="+mj-lt"/>
                </a:rPr>
                <a:t>200 OK</a:t>
              </a:r>
            </a:p>
          </p:txBody>
        </p:sp>
      </p:grpSp>
    </p:spTree>
    <p:extLst>
      <p:ext uri="{BB962C8B-B14F-4D97-AF65-F5344CB8AC3E}">
        <p14:creationId xmlns:p14="http://schemas.microsoft.com/office/powerpoint/2010/main" val="424819604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224C9-DD53-4475-A480-9905FCDEA662}"/>
              </a:ext>
            </a:extLst>
          </p:cNvPr>
          <p:cNvSpPr>
            <a:spLocks noGrp="1"/>
          </p:cNvSpPr>
          <p:nvPr>
            <p:ph type="title"/>
          </p:nvPr>
        </p:nvSpPr>
        <p:spPr>
          <a:xfrm>
            <a:off x="588263" y="457200"/>
            <a:ext cx="11018520" cy="1107996"/>
          </a:xfrm>
        </p:spPr>
        <p:txBody>
          <a:bodyPr/>
          <a:lstStyle/>
          <a:p>
            <a:r>
              <a:rPr lang="en-US" dirty="0"/>
              <a:t>Legacy authentication methods: Windows-based authentication</a:t>
            </a:r>
          </a:p>
        </p:txBody>
      </p:sp>
      <p:sp>
        <p:nvSpPr>
          <p:cNvPr id="3" name="Text Placeholder 2">
            <a:extLst>
              <a:ext uri="{FF2B5EF4-FFF2-40B4-BE49-F238E27FC236}">
                <a16:creationId xmlns:a16="http://schemas.microsoft.com/office/drawing/2014/main" id="{65B84D4C-86C7-4F33-857D-91189B3E4D53}"/>
              </a:ext>
            </a:extLst>
          </p:cNvPr>
          <p:cNvSpPr>
            <a:spLocks noGrp="1"/>
          </p:cNvSpPr>
          <p:nvPr>
            <p:ph type="body" sz="quarter" idx="10"/>
          </p:nvPr>
        </p:nvSpPr>
        <p:spPr>
          <a:xfrm>
            <a:off x="590868" y="2019300"/>
            <a:ext cx="11018520" cy="4050340"/>
          </a:xfrm>
        </p:spPr>
        <p:txBody>
          <a:bodyPr/>
          <a:lstStyle/>
          <a:p>
            <a:r>
              <a:rPr lang="en-US" dirty="0">
                <a:latin typeface="Segoe UI" panose="020B0502040204020203" pitchFamily="34" charset="0"/>
                <a:cs typeface="Segoe UI" panose="020B0502040204020203" pitchFamily="34" charset="0"/>
              </a:rPr>
              <a:t>Enables users to log in with their Windows credentials by using </a:t>
            </a:r>
            <a:r>
              <a:rPr lang="en-US" b="1" dirty="0">
                <a:latin typeface="Segoe UI" panose="020B0502040204020203" pitchFamily="34" charset="0"/>
                <a:cs typeface="Segoe UI" panose="020B0502040204020203" pitchFamily="34" charset="0"/>
              </a:rPr>
              <a:t>Kerberos</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NTLM</a:t>
            </a:r>
          </a:p>
          <a:p>
            <a:pPr lvl="1"/>
            <a:r>
              <a:rPr lang="en-US" dirty="0">
                <a:latin typeface="Segoe UI" panose="020B0502040204020203" pitchFamily="34" charset="0"/>
                <a:cs typeface="Segoe UI" panose="020B0502040204020203" pitchFamily="34" charset="0"/>
              </a:rPr>
              <a:t>Best suited for intranet environment</a:t>
            </a:r>
          </a:p>
          <a:p>
            <a:r>
              <a:rPr lang="en-US" dirty="0">
                <a:latin typeface="Segoe UI" panose="020B0502040204020203" pitchFamily="34" charset="0"/>
                <a:cs typeface="Segoe UI" panose="020B0502040204020203" pitchFamily="34" charset="0"/>
              </a:rPr>
              <a:t>Client sends credentials in the </a:t>
            </a:r>
            <a:r>
              <a:rPr lang="en-US" b="1" dirty="0">
                <a:latin typeface="Segoe UI" panose="020B0502040204020203" pitchFamily="34" charset="0"/>
                <a:cs typeface="Segoe UI" panose="020B0502040204020203" pitchFamily="34" charset="0"/>
              </a:rPr>
              <a:t>Authorization</a:t>
            </a:r>
            <a:r>
              <a:rPr lang="en-US" dirty="0">
                <a:latin typeface="Segoe UI" panose="020B0502040204020203" pitchFamily="34" charset="0"/>
                <a:cs typeface="Segoe UI" panose="020B0502040204020203" pitchFamily="34" charset="0"/>
              </a:rPr>
              <a:t> header</a:t>
            </a:r>
          </a:p>
          <a:p>
            <a:r>
              <a:rPr lang="en-US" dirty="0">
                <a:latin typeface="Segoe UI" panose="020B0502040204020203" pitchFamily="34" charset="0"/>
                <a:cs typeface="Segoe UI" panose="020B0502040204020203" pitchFamily="34" charset="0"/>
              </a:rPr>
              <a:t>Significant disadvantages include:</a:t>
            </a:r>
          </a:p>
          <a:p>
            <a:pPr lvl="1"/>
            <a:r>
              <a:rPr lang="en-US" dirty="0">
                <a:latin typeface="Segoe UI" panose="020B0502040204020203" pitchFamily="34" charset="0"/>
                <a:cs typeface="Segoe UI" panose="020B0502040204020203" pitchFamily="34" charset="0"/>
              </a:rPr>
              <a:t>Difficult to use in internet applications without exposing the entire user directory</a:t>
            </a:r>
          </a:p>
          <a:p>
            <a:pPr lvl="1"/>
            <a:r>
              <a:rPr lang="en-US" dirty="0">
                <a:latin typeface="Segoe UI" panose="020B0502040204020203" pitchFamily="34" charset="0"/>
                <a:cs typeface="Segoe UI" panose="020B0502040204020203" pitchFamily="34" charset="0"/>
              </a:rPr>
              <a:t>Can’t be used in Bring Your Own Device (BYOD) scenarios</a:t>
            </a:r>
          </a:p>
          <a:p>
            <a:pPr lvl="1"/>
            <a:r>
              <a:rPr lang="en-US" dirty="0">
                <a:latin typeface="Segoe UI" panose="020B0502040204020203" pitchFamily="34" charset="0"/>
                <a:cs typeface="Segoe UI" panose="020B0502040204020203" pitchFamily="34" charset="0"/>
              </a:rPr>
              <a:t>Requires Kerberos or Integrated Windows Authentication (NTLM) support in the client browser or device</a:t>
            </a:r>
          </a:p>
          <a:p>
            <a:pPr lvl="1"/>
            <a:r>
              <a:rPr lang="en-US" dirty="0">
                <a:latin typeface="Segoe UI" panose="020B0502040204020203" pitchFamily="34" charset="0"/>
                <a:cs typeface="Segoe UI" panose="020B0502040204020203" pitchFamily="34" charset="0"/>
              </a:rPr>
              <a:t>The client must be joined to the Active Directory domain</a:t>
            </a:r>
          </a:p>
        </p:txBody>
      </p:sp>
    </p:spTree>
    <p:extLst>
      <p:ext uri="{BB962C8B-B14F-4D97-AF65-F5344CB8AC3E}">
        <p14:creationId xmlns:p14="http://schemas.microsoft.com/office/powerpoint/2010/main" val="405274273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224C9-DD53-4475-A480-9905FCDEA662}"/>
              </a:ext>
            </a:extLst>
          </p:cNvPr>
          <p:cNvSpPr>
            <a:spLocks noGrp="1"/>
          </p:cNvSpPr>
          <p:nvPr>
            <p:ph type="title"/>
          </p:nvPr>
        </p:nvSpPr>
        <p:spPr>
          <a:xfrm>
            <a:off x="588263" y="457200"/>
            <a:ext cx="11018520" cy="1107996"/>
          </a:xfrm>
        </p:spPr>
        <p:txBody>
          <a:bodyPr/>
          <a:lstStyle/>
          <a:p>
            <a:r>
              <a:rPr lang="en-US" dirty="0"/>
              <a:t>Token-based authentication: Claims-based authentication in .NET</a:t>
            </a:r>
          </a:p>
        </p:txBody>
      </p:sp>
      <p:sp>
        <p:nvSpPr>
          <p:cNvPr id="3" name="Text Placeholder 2">
            <a:extLst>
              <a:ext uri="{FF2B5EF4-FFF2-40B4-BE49-F238E27FC236}">
                <a16:creationId xmlns:a16="http://schemas.microsoft.com/office/drawing/2014/main" id="{65B84D4C-86C7-4F33-857D-91189B3E4D53}"/>
              </a:ext>
            </a:extLst>
          </p:cNvPr>
          <p:cNvSpPr>
            <a:spLocks noGrp="1"/>
          </p:cNvSpPr>
          <p:nvPr>
            <p:ph type="body" sz="quarter" idx="10"/>
          </p:nvPr>
        </p:nvSpPr>
        <p:spPr>
          <a:xfrm>
            <a:off x="590868" y="2019300"/>
            <a:ext cx="11018520" cy="2117503"/>
          </a:xfrm>
        </p:spPr>
        <p:txBody>
          <a:bodyPr/>
          <a:lstStyle/>
          <a:p>
            <a:r>
              <a:rPr lang="en-US" dirty="0">
                <a:latin typeface="Segoe UI" panose="020B0502040204020203" pitchFamily="34" charset="0"/>
                <a:cs typeface="Segoe UI" panose="020B0502040204020203" pitchFamily="34" charset="0"/>
              </a:rPr>
              <a:t>Historically, ASP.NET applications used form-based authentication</a:t>
            </a:r>
          </a:p>
          <a:p>
            <a:r>
              <a:rPr lang="en-US" dirty="0">
                <a:latin typeface="Segoe UI" panose="020B0502040204020203" pitchFamily="34" charset="0"/>
                <a:cs typeface="Segoe UI" panose="020B0502040204020203" pitchFamily="34" charset="0"/>
              </a:rPr>
              <a:t>ASP.NET Identity implements two core features, making it ideal for token-based authentication:</a:t>
            </a:r>
          </a:p>
          <a:p>
            <a:pPr lvl="1"/>
            <a:r>
              <a:rPr lang="en-US" dirty="0">
                <a:latin typeface="Segoe UI" panose="020B0502040204020203" pitchFamily="34" charset="0"/>
                <a:cs typeface="Segoe UI" panose="020B0502040204020203" pitchFamily="34" charset="0"/>
              </a:rPr>
              <a:t>A provider model for logins: facilitates adding, removing, or replacing identity providers</a:t>
            </a:r>
          </a:p>
          <a:p>
            <a:pPr lvl="1"/>
            <a:r>
              <a:rPr lang="en-US" dirty="0">
                <a:latin typeface="Segoe UI" panose="020B0502040204020203" pitchFamily="34" charset="0"/>
                <a:cs typeface="Segoe UI" panose="020B0502040204020203" pitchFamily="34" charset="0"/>
              </a:rPr>
              <a:t>Claims-based authentication: represents user’s identity as a set of claims</a:t>
            </a:r>
          </a:p>
        </p:txBody>
      </p:sp>
    </p:spTree>
    <p:extLst>
      <p:ext uri="{BB962C8B-B14F-4D97-AF65-F5344CB8AC3E}">
        <p14:creationId xmlns:p14="http://schemas.microsoft.com/office/powerpoint/2010/main" val="3673344204"/>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224C9-DD53-4475-A480-9905FCDEA662}"/>
              </a:ext>
            </a:extLst>
          </p:cNvPr>
          <p:cNvSpPr>
            <a:spLocks noGrp="1"/>
          </p:cNvSpPr>
          <p:nvPr>
            <p:ph type="title"/>
          </p:nvPr>
        </p:nvSpPr>
        <p:spPr>
          <a:xfrm>
            <a:off x="588263" y="457200"/>
            <a:ext cx="11018520" cy="1107996"/>
          </a:xfrm>
        </p:spPr>
        <p:txBody>
          <a:bodyPr/>
          <a:lstStyle/>
          <a:p>
            <a:r>
              <a:rPr lang="en-US" dirty="0"/>
              <a:t>Token-based authentication: App Service authentication and authorization</a:t>
            </a:r>
          </a:p>
        </p:txBody>
      </p:sp>
      <p:sp>
        <p:nvSpPr>
          <p:cNvPr id="3" name="Text Placeholder 2">
            <a:extLst>
              <a:ext uri="{FF2B5EF4-FFF2-40B4-BE49-F238E27FC236}">
                <a16:creationId xmlns:a16="http://schemas.microsoft.com/office/drawing/2014/main" id="{65B84D4C-86C7-4F33-857D-91189B3E4D53}"/>
              </a:ext>
            </a:extLst>
          </p:cNvPr>
          <p:cNvSpPr>
            <a:spLocks noGrp="1"/>
          </p:cNvSpPr>
          <p:nvPr>
            <p:ph type="body" sz="quarter" idx="10"/>
          </p:nvPr>
        </p:nvSpPr>
        <p:spPr>
          <a:xfrm>
            <a:off x="590868" y="2019300"/>
            <a:ext cx="11018520" cy="3274743"/>
          </a:xfrm>
        </p:spPr>
        <p:txBody>
          <a:bodyPr/>
          <a:lstStyle/>
          <a:p>
            <a:r>
              <a:rPr lang="en-US" dirty="0">
                <a:latin typeface="Segoe UI" panose="020B0502040204020203" pitchFamily="34" charset="0"/>
                <a:cs typeface="Segoe UI" panose="020B0502040204020203" pitchFamily="34" charset="0"/>
              </a:rPr>
              <a:t>Azure App Service provides built-in authentication and authorization support</a:t>
            </a:r>
          </a:p>
          <a:p>
            <a:r>
              <a:rPr lang="en-US" dirty="0">
                <a:latin typeface="Segoe UI" panose="020B0502040204020203" pitchFamily="34" charset="0"/>
                <a:cs typeface="Segoe UI" panose="020B0502040204020203" pitchFamily="34" charset="0"/>
              </a:rPr>
              <a:t>Requires minimal or no code in existing applications</a:t>
            </a:r>
          </a:p>
          <a:p>
            <a:r>
              <a:rPr lang="en-US" dirty="0">
                <a:latin typeface="Segoe UI" panose="020B0502040204020203" pitchFamily="34" charset="0"/>
                <a:cs typeface="Segoe UI" panose="020B0502040204020203" pitchFamily="34" charset="0"/>
              </a:rPr>
              <a:t>Authentication and authorization module runs in the same sandbox as application code</a:t>
            </a:r>
          </a:p>
          <a:p>
            <a:r>
              <a:rPr lang="en-US" dirty="0">
                <a:latin typeface="Segoe UI" panose="020B0502040204020203" pitchFamily="34" charset="0"/>
                <a:cs typeface="Segoe UI" panose="020B0502040204020203" pitchFamily="34" charset="0"/>
              </a:rPr>
              <a:t>When enabled, every incoming HTTP request passes through the </a:t>
            </a:r>
            <a:r>
              <a:rPr lang="en-US" dirty="0" err="1">
                <a:latin typeface="Segoe UI" panose="020B0502040204020203" pitchFamily="34" charset="0"/>
                <a:cs typeface="Segoe UI" panose="020B0502040204020203" pitchFamily="34" charset="0"/>
              </a:rPr>
              <a:t>auth</a:t>
            </a:r>
            <a:r>
              <a:rPr lang="en-US" dirty="0">
                <a:latin typeface="Segoe UI" panose="020B0502040204020203" pitchFamily="34" charset="0"/>
                <a:cs typeface="Segoe UI" panose="020B0502040204020203" pitchFamily="34" charset="0"/>
              </a:rPr>
              <a:t> module before being handled by application code</a:t>
            </a:r>
          </a:p>
        </p:txBody>
      </p:sp>
    </p:spTree>
    <p:extLst>
      <p:ext uri="{BB962C8B-B14F-4D97-AF65-F5344CB8AC3E}">
        <p14:creationId xmlns:p14="http://schemas.microsoft.com/office/powerpoint/2010/main" val="4213821938"/>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12AB312-8829-4206-8470-419418E06B79}"/>
              </a:ext>
            </a:extLst>
          </p:cNvPr>
          <p:cNvSpPr>
            <a:spLocks noGrp="1"/>
          </p:cNvSpPr>
          <p:nvPr>
            <p:ph type="title"/>
          </p:nvPr>
        </p:nvSpPr>
        <p:spPr>
          <a:xfrm>
            <a:off x="588263" y="457200"/>
            <a:ext cx="11310050" cy="1107996"/>
          </a:xfrm>
        </p:spPr>
        <p:txBody>
          <a:bodyPr/>
          <a:lstStyle/>
          <a:p>
            <a:r>
              <a:rPr lang="en-US" dirty="0"/>
              <a:t>Token-based authentication: App Service authentication and authorization (continued) </a:t>
            </a:r>
          </a:p>
        </p:txBody>
      </p:sp>
      <p:grpSp>
        <p:nvGrpSpPr>
          <p:cNvPr id="2" name="Group 1" descr="The diagram depicts the App Service authentication and authorization process. All AuthN/AuthZ logic, including cryptography for token validation and session management, executes in the worker sandbox and outside of the web app code. Identity information flows directly into the application code. For all language frameworks, App Service makes the user's claims available to your code by injecting them into the request headers. ">
            <a:extLst>
              <a:ext uri="{FF2B5EF4-FFF2-40B4-BE49-F238E27FC236}">
                <a16:creationId xmlns:a16="http://schemas.microsoft.com/office/drawing/2014/main" id="{E41EDAE9-7368-44C1-86C9-83978A5FAB7A}"/>
              </a:ext>
            </a:extLst>
          </p:cNvPr>
          <p:cNvGrpSpPr/>
          <p:nvPr/>
        </p:nvGrpSpPr>
        <p:grpSpPr>
          <a:xfrm>
            <a:off x="588263" y="1627856"/>
            <a:ext cx="11015474" cy="4772944"/>
            <a:chOff x="588263" y="1627856"/>
            <a:chExt cx="11015474" cy="4772944"/>
          </a:xfrm>
        </p:grpSpPr>
        <p:sp>
          <p:nvSpPr>
            <p:cNvPr id="31" name="Rectangle 30">
              <a:extLst>
                <a:ext uri="{FF2B5EF4-FFF2-40B4-BE49-F238E27FC236}">
                  <a16:creationId xmlns:a16="http://schemas.microsoft.com/office/drawing/2014/main" id="{8427CCA8-8AB5-44FE-A290-D8C631F75C89}"/>
                </a:ext>
              </a:extLst>
            </p:cNvPr>
            <p:cNvSpPr/>
            <p:nvPr/>
          </p:nvSpPr>
          <p:spPr>
            <a:xfrm>
              <a:off x="4883507" y="1627857"/>
              <a:ext cx="6720230" cy="3191794"/>
            </a:xfrm>
            <a:prstGeom prst="rect">
              <a:avLst/>
            </a:prstGeom>
            <a:solidFill>
              <a:schemeClr val="bg1"/>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t"/>
            <a:lstStyle/>
            <a:p>
              <a:pPr algn="ctr"/>
              <a:endParaRPr lang="en-US" sz="1200">
                <a:solidFill>
                  <a:srgbClr val="1A1A1A"/>
                </a:solidFill>
              </a:endParaRPr>
            </a:p>
          </p:txBody>
        </p:sp>
        <p:sp>
          <p:nvSpPr>
            <p:cNvPr id="35" name="Rectangle 34">
              <a:extLst>
                <a:ext uri="{FF2B5EF4-FFF2-40B4-BE49-F238E27FC236}">
                  <a16:creationId xmlns:a16="http://schemas.microsoft.com/office/drawing/2014/main" id="{148292FC-7832-474C-9F35-3D1EDFBB9042}"/>
                </a:ext>
              </a:extLst>
            </p:cNvPr>
            <p:cNvSpPr/>
            <p:nvPr/>
          </p:nvSpPr>
          <p:spPr>
            <a:xfrm>
              <a:off x="4883507" y="1627856"/>
              <a:ext cx="6720230" cy="313086"/>
            </a:xfrm>
            <a:prstGeom prst="rect">
              <a:avLst/>
            </a:prstGeom>
            <a:solidFill>
              <a:srgbClr val="00204F"/>
            </a:solidFill>
            <a:ln>
              <a:solidFill>
                <a:srgbClr val="0020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mj-lt"/>
                </a:rPr>
                <a:t>App Service web worker VM(s)</a:t>
              </a:r>
            </a:p>
          </p:txBody>
        </p:sp>
        <p:grpSp>
          <p:nvGrpSpPr>
            <p:cNvPr id="13" name="Group 12">
              <a:extLst>
                <a:ext uri="{FF2B5EF4-FFF2-40B4-BE49-F238E27FC236}">
                  <a16:creationId xmlns:a16="http://schemas.microsoft.com/office/drawing/2014/main" id="{7A49791F-4027-4D37-8B5D-C86EA9E2C08A}"/>
                </a:ext>
              </a:extLst>
            </p:cNvPr>
            <p:cNvGrpSpPr/>
            <p:nvPr/>
          </p:nvGrpSpPr>
          <p:grpSpPr>
            <a:xfrm>
              <a:off x="3208587" y="2941042"/>
              <a:ext cx="1260205" cy="1035739"/>
              <a:chOff x="3208587" y="3078202"/>
              <a:chExt cx="1472593" cy="1035739"/>
            </a:xfrm>
          </p:grpSpPr>
          <p:sp>
            <p:nvSpPr>
              <p:cNvPr id="76" name="Rectangle: Diagonal Corners Snipped 33">
                <a:extLst>
                  <a:ext uri="{FF2B5EF4-FFF2-40B4-BE49-F238E27FC236}">
                    <a16:creationId xmlns:a16="http://schemas.microsoft.com/office/drawing/2014/main" id="{53B7036F-BC68-469C-A48F-4291673BAECA}"/>
                  </a:ext>
                </a:extLst>
              </p:cNvPr>
              <p:cNvSpPr/>
              <p:nvPr/>
            </p:nvSpPr>
            <p:spPr>
              <a:xfrm>
                <a:off x="3283980" y="3078202"/>
                <a:ext cx="1397200" cy="880220"/>
              </a:xfrm>
              <a:prstGeom prst="snip2DiagRect">
                <a:avLst/>
              </a:prstGeom>
              <a:solidFill>
                <a:schemeClr val="bg1"/>
              </a:solidFill>
              <a:ln>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a:t>Front Ends</a:t>
                </a:r>
              </a:p>
            </p:txBody>
          </p:sp>
          <p:sp>
            <p:nvSpPr>
              <p:cNvPr id="77" name="Rectangle: Diagonal Corners Snipped 32">
                <a:extLst>
                  <a:ext uri="{FF2B5EF4-FFF2-40B4-BE49-F238E27FC236}">
                    <a16:creationId xmlns:a16="http://schemas.microsoft.com/office/drawing/2014/main" id="{FADEF252-251F-4F00-A600-DD5DCB2717D5}"/>
                  </a:ext>
                </a:extLst>
              </p:cNvPr>
              <p:cNvSpPr/>
              <p:nvPr/>
            </p:nvSpPr>
            <p:spPr>
              <a:xfrm>
                <a:off x="3248147" y="3151201"/>
                <a:ext cx="1397200" cy="880220"/>
              </a:xfrm>
              <a:prstGeom prst="snip2DiagRect">
                <a:avLst/>
              </a:prstGeom>
              <a:solidFill>
                <a:schemeClr val="bg1"/>
              </a:solidFill>
              <a:ln>
                <a:solidFill>
                  <a:srgbClr val="00206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a:p>
            </p:txBody>
          </p:sp>
          <p:sp>
            <p:nvSpPr>
              <p:cNvPr id="78" name="Rectangle: Diagonal Corners Snipped 31">
                <a:extLst>
                  <a:ext uri="{FF2B5EF4-FFF2-40B4-BE49-F238E27FC236}">
                    <a16:creationId xmlns:a16="http://schemas.microsoft.com/office/drawing/2014/main" id="{B3E2F25A-B15C-45B1-9604-4EE120184608}"/>
                  </a:ext>
                </a:extLst>
              </p:cNvPr>
              <p:cNvSpPr/>
              <p:nvPr/>
            </p:nvSpPr>
            <p:spPr>
              <a:xfrm>
                <a:off x="3208587" y="3233721"/>
                <a:ext cx="1397200" cy="880220"/>
              </a:xfrm>
              <a:prstGeom prst="snip2DiagRect">
                <a:avLst/>
              </a:prstGeom>
              <a:ln>
                <a:solidFill>
                  <a:srgbClr val="00188F"/>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App Service front ends</a:t>
                </a:r>
              </a:p>
            </p:txBody>
          </p:sp>
        </p:grpSp>
        <p:sp>
          <p:nvSpPr>
            <p:cNvPr id="39" name="Rectangle 38">
              <a:extLst>
                <a:ext uri="{FF2B5EF4-FFF2-40B4-BE49-F238E27FC236}">
                  <a16:creationId xmlns:a16="http://schemas.microsoft.com/office/drawing/2014/main" id="{5F8A23F4-5D52-436B-91D9-4E2196FE3BD9}"/>
                </a:ext>
              </a:extLst>
            </p:cNvPr>
            <p:cNvSpPr/>
            <p:nvPr/>
          </p:nvSpPr>
          <p:spPr>
            <a:xfrm>
              <a:off x="588263" y="2989217"/>
              <a:ext cx="1807787" cy="1088035"/>
            </a:xfrm>
            <a:prstGeom prst="rect">
              <a:avLst/>
            </a:prstGeom>
            <a:solidFill>
              <a:srgbClr val="5C2E91"/>
            </a:solidFill>
            <a:ln>
              <a:solidFill>
                <a:srgbClr val="5C2E9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spcAft>
                  <a:spcPts val="600"/>
                </a:spcAft>
              </a:pPr>
              <a:r>
                <a:rPr lang="en-US" sz="1400" b="1" dirty="0">
                  <a:solidFill>
                    <a:schemeClr val="bg1"/>
                  </a:solidFill>
                </a:rPr>
                <a:t>Client(s)</a:t>
              </a:r>
              <a:endParaRPr lang="en-IN" sz="1400" b="1" dirty="0">
                <a:solidFill>
                  <a:schemeClr val="bg1"/>
                </a:solidFill>
              </a:endParaRPr>
            </a:p>
            <a:p>
              <a:pPr marL="180975" indent="-180975">
                <a:buFont typeface="Arial" panose="020B0604020202020204" pitchFamily="34" charset="0"/>
                <a:buChar char="•"/>
              </a:pPr>
              <a:r>
                <a:rPr lang="en-US" sz="1400" dirty="0"/>
                <a:t>Browser</a:t>
              </a:r>
            </a:p>
            <a:p>
              <a:pPr marL="180975" indent="-180975">
                <a:buFont typeface="Arial" panose="020B0604020202020204" pitchFamily="34" charset="0"/>
                <a:buChar char="•"/>
              </a:pPr>
              <a:r>
                <a:rPr lang="en-US" sz="1400" dirty="0"/>
                <a:t>Native app</a:t>
              </a:r>
            </a:p>
            <a:p>
              <a:pPr marL="180975" indent="-180975">
                <a:buFont typeface="Arial" panose="020B0604020202020204" pitchFamily="34" charset="0"/>
                <a:buChar char="•"/>
              </a:pPr>
              <a:r>
                <a:rPr lang="en-US" sz="1400" dirty="0"/>
                <a:t>External service</a:t>
              </a:r>
            </a:p>
          </p:txBody>
        </p:sp>
        <p:sp>
          <p:nvSpPr>
            <p:cNvPr id="68" name="Rectangle 67">
              <a:extLst>
                <a:ext uri="{FF2B5EF4-FFF2-40B4-BE49-F238E27FC236}">
                  <a16:creationId xmlns:a16="http://schemas.microsoft.com/office/drawing/2014/main" id="{EB39F952-B635-43E4-A092-88D0D487DA55}"/>
                </a:ext>
              </a:extLst>
            </p:cNvPr>
            <p:cNvSpPr/>
            <p:nvPr/>
          </p:nvSpPr>
          <p:spPr>
            <a:xfrm>
              <a:off x="6096000" y="5042583"/>
              <a:ext cx="5507737" cy="1226455"/>
            </a:xfrm>
            <a:prstGeom prst="rect">
              <a:avLst/>
            </a:prstGeom>
            <a:solidFill>
              <a:schemeClr val="bg1"/>
            </a:solidFill>
            <a:ln>
              <a:solidFill>
                <a:srgbClr val="00204F"/>
              </a:solidFill>
            </a:ln>
          </p:spPr>
          <p:style>
            <a:lnRef idx="2">
              <a:schemeClr val="dk1"/>
            </a:lnRef>
            <a:fillRef idx="1">
              <a:schemeClr val="lt1"/>
            </a:fillRef>
            <a:effectRef idx="0">
              <a:schemeClr val="dk1"/>
            </a:effectRef>
            <a:fontRef idx="minor">
              <a:schemeClr val="dk1"/>
            </a:fontRef>
          </p:style>
          <p:txBody>
            <a:bodyPr rtlCol="0" anchor="t"/>
            <a:lstStyle/>
            <a:p>
              <a:pPr algn="ctr"/>
              <a:endParaRPr lang="en-US" sz="1200">
                <a:solidFill>
                  <a:srgbClr val="1A1A1A"/>
                </a:solidFill>
              </a:endParaRPr>
            </a:p>
          </p:txBody>
        </p:sp>
        <p:sp>
          <p:nvSpPr>
            <p:cNvPr id="69" name="Rectangle: Rounded Corners 24">
              <a:extLst>
                <a:ext uri="{FF2B5EF4-FFF2-40B4-BE49-F238E27FC236}">
                  <a16:creationId xmlns:a16="http://schemas.microsoft.com/office/drawing/2014/main" id="{9735B5D0-41A2-4F82-8C82-BC072547322B}"/>
                </a:ext>
              </a:extLst>
            </p:cNvPr>
            <p:cNvSpPr/>
            <p:nvPr/>
          </p:nvSpPr>
          <p:spPr>
            <a:xfrm>
              <a:off x="6177027" y="5444531"/>
              <a:ext cx="4396403" cy="956269"/>
            </a:xfrm>
            <a:prstGeom prst="roundRect">
              <a:avLst>
                <a:gd name="adj" fmla="val 0"/>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t"/>
            <a:lstStyle/>
            <a:p>
              <a:pPr algn="ctr"/>
              <a:endParaRPr lang="en-US" sz="1050"/>
            </a:p>
          </p:txBody>
        </p:sp>
        <p:sp>
          <p:nvSpPr>
            <p:cNvPr id="70" name="Flowchart: Document 69">
              <a:extLst>
                <a:ext uri="{FF2B5EF4-FFF2-40B4-BE49-F238E27FC236}">
                  <a16:creationId xmlns:a16="http://schemas.microsoft.com/office/drawing/2014/main" id="{82378D61-7B0A-4D8E-98B9-EE43DFFDC2A6}"/>
                </a:ext>
              </a:extLst>
            </p:cNvPr>
            <p:cNvSpPr/>
            <p:nvPr/>
          </p:nvSpPr>
          <p:spPr>
            <a:xfrm>
              <a:off x="6241673" y="5669166"/>
              <a:ext cx="1276728" cy="569098"/>
            </a:xfrm>
            <a:prstGeom prst="flowChartDocument">
              <a:avLst/>
            </a:prstGeom>
            <a:solidFill>
              <a:srgbClr val="00188E"/>
            </a:solidFill>
            <a:ln>
              <a:noFill/>
            </a:ln>
          </p:spPr>
          <p:style>
            <a:lnRef idx="2">
              <a:schemeClr val="dk1"/>
            </a:lnRef>
            <a:fillRef idx="1">
              <a:schemeClr val="lt1"/>
            </a:fillRef>
            <a:effectRef idx="0">
              <a:schemeClr val="dk1"/>
            </a:effectRef>
            <a:fontRef idx="minor">
              <a:schemeClr val="dk1"/>
            </a:fontRef>
          </p:style>
          <p:txBody>
            <a:bodyPr lIns="144000" tIns="72000" rIns="144000" bIns="72000" rtlCol="0" anchor="ctr"/>
            <a:lstStyle/>
            <a:p>
              <a:pPr algn="ctr"/>
              <a:r>
                <a:rPr lang="en-US" sz="1400" dirty="0">
                  <a:solidFill>
                    <a:schemeClr val="bg1"/>
                  </a:solidFill>
                </a:rPr>
                <a:t>App content</a:t>
              </a:r>
            </a:p>
          </p:txBody>
        </p:sp>
        <p:sp>
          <p:nvSpPr>
            <p:cNvPr id="71" name="Rectangle 70">
              <a:extLst>
                <a:ext uri="{FF2B5EF4-FFF2-40B4-BE49-F238E27FC236}">
                  <a16:creationId xmlns:a16="http://schemas.microsoft.com/office/drawing/2014/main" id="{642A777F-4D61-414B-931B-138BC055701D}"/>
                </a:ext>
              </a:extLst>
            </p:cNvPr>
            <p:cNvSpPr/>
            <p:nvPr/>
          </p:nvSpPr>
          <p:spPr>
            <a:xfrm>
              <a:off x="6096000" y="5042583"/>
              <a:ext cx="5507737" cy="310289"/>
            </a:xfrm>
            <a:prstGeom prst="rect">
              <a:avLst/>
            </a:prstGeom>
            <a:solidFill>
              <a:srgbClr val="00204F"/>
            </a:solidFill>
            <a:ln>
              <a:noFill/>
            </a:ln>
          </p:spPr>
          <p:style>
            <a:lnRef idx="2">
              <a:schemeClr val="accent1">
                <a:shade val="50000"/>
              </a:schemeClr>
            </a:lnRef>
            <a:fillRef idx="1">
              <a:schemeClr val="accent1"/>
            </a:fillRef>
            <a:effectRef idx="0">
              <a:schemeClr val="accent1"/>
            </a:effectRef>
            <a:fontRef idx="minor">
              <a:schemeClr val="lt1"/>
            </a:fontRef>
          </p:style>
          <p:txBody>
            <a:bodyPr tIns="72000" bIns="72000" rtlCol="0" anchor="ctr"/>
            <a:lstStyle/>
            <a:p>
              <a:pPr algn="ctr"/>
              <a:r>
                <a:rPr lang="en-US" sz="1200" dirty="0">
                  <a:solidFill>
                    <a:schemeClr val="bg1"/>
                  </a:solidFill>
                  <a:latin typeface="+mj-lt"/>
                </a:rPr>
                <a:t>File server</a:t>
              </a:r>
            </a:p>
          </p:txBody>
        </p:sp>
        <p:sp>
          <p:nvSpPr>
            <p:cNvPr id="72" name="Flowchart: Document 71">
              <a:extLst>
                <a:ext uri="{FF2B5EF4-FFF2-40B4-BE49-F238E27FC236}">
                  <a16:creationId xmlns:a16="http://schemas.microsoft.com/office/drawing/2014/main" id="{9292CA0F-CC74-41DB-B510-F853C30F9CAC}"/>
                </a:ext>
              </a:extLst>
            </p:cNvPr>
            <p:cNvSpPr/>
            <p:nvPr/>
          </p:nvSpPr>
          <p:spPr>
            <a:xfrm>
              <a:off x="7672233" y="5669166"/>
              <a:ext cx="1022118" cy="569098"/>
            </a:xfrm>
            <a:prstGeom prst="flowChartDocument">
              <a:avLst/>
            </a:prstGeom>
            <a:solidFill>
              <a:srgbClr val="00188E"/>
            </a:solidFill>
            <a:ln>
              <a:noFill/>
            </a:ln>
          </p:spPr>
          <p:style>
            <a:lnRef idx="2">
              <a:schemeClr val="dk1"/>
            </a:lnRef>
            <a:fillRef idx="1">
              <a:schemeClr val="lt1"/>
            </a:fillRef>
            <a:effectRef idx="0">
              <a:schemeClr val="dk1"/>
            </a:effectRef>
            <a:fontRef idx="minor">
              <a:schemeClr val="dk1"/>
            </a:fontRef>
          </p:style>
          <p:txBody>
            <a:bodyPr lIns="144000" tIns="72000" rIns="144000" bIns="72000" rtlCol="0" anchor="ctr"/>
            <a:lstStyle/>
            <a:p>
              <a:pPr algn="ctr"/>
              <a:r>
                <a:rPr lang="en-US" sz="1400" dirty="0">
                  <a:solidFill>
                    <a:schemeClr val="bg1"/>
                  </a:solidFill>
                </a:rPr>
                <a:t>IIS logs</a:t>
              </a:r>
            </a:p>
          </p:txBody>
        </p:sp>
        <p:sp>
          <p:nvSpPr>
            <p:cNvPr id="73" name="Flowchart: Document 72">
              <a:extLst>
                <a:ext uri="{FF2B5EF4-FFF2-40B4-BE49-F238E27FC236}">
                  <a16:creationId xmlns:a16="http://schemas.microsoft.com/office/drawing/2014/main" id="{DB85B1B8-0384-407D-9111-8B7FDA7625A1}"/>
                </a:ext>
              </a:extLst>
            </p:cNvPr>
            <p:cNvSpPr/>
            <p:nvPr/>
          </p:nvSpPr>
          <p:spPr>
            <a:xfrm>
              <a:off x="8848183" y="5669166"/>
              <a:ext cx="1401511" cy="569098"/>
            </a:xfrm>
            <a:prstGeom prst="flowChartDocument">
              <a:avLst/>
            </a:prstGeom>
            <a:solidFill>
              <a:srgbClr val="00188E"/>
            </a:solidFill>
            <a:ln>
              <a:noFill/>
            </a:ln>
          </p:spPr>
          <p:style>
            <a:lnRef idx="2">
              <a:schemeClr val="dk1"/>
            </a:lnRef>
            <a:fillRef idx="1">
              <a:schemeClr val="lt1"/>
            </a:fillRef>
            <a:effectRef idx="0">
              <a:schemeClr val="dk1"/>
            </a:effectRef>
            <a:fontRef idx="minor">
              <a:schemeClr val="dk1"/>
            </a:fontRef>
          </p:style>
          <p:txBody>
            <a:bodyPr lIns="144000" tIns="72000" rIns="144000" bIns="72000" rtlCol="0" anchor="ctr"/>
            <a:lstStyle/>
            <a:p>
              <a:pPr algn="ctr"/>
              <a:r>
                <a:rPr lang="en-US" sz="1400" dirty="0">
                  <a:solidFill>
                    <a:schemeClr val="bg1"/>
                  </a:solidFill>
                </a:rPr>
                <a:t>OAuth tokens</a:t>
              </a:r>
            </a:p>
          </p:txBody>
        </p:sp>
        <p:sp>
          <p:nvSpPr>
            <p:cNvPr id="74" name="Flowchart: Document 73">
              <a:extLst>
                <a:ext uri="{FF2B5EF4-FFF2-40B4-BE49-F238E27FC236}">
                  <a16:creationId xmlns:a16="http://schemas.microsoft.com/office/drawing/2014/main" id="{BFB76F37-1B40-4804-AAE1-B9ED79DB6D47}"/>
                </a:ext>
              </a:extLst>
            </p:cNvPr>
            <p:cNvSpPr/>
            <p:nvPr/>
          </p:nvSpPr>
          <p:spPr>
            <a:xfrm>
              <a:off x="10403526" y="5669166"/>
              <a:ext cx="1045524" cy="569098"/>
            </a:xfrm>
            <a:prstGeom prst="flowChartDocument">
              <a:avLst/>
            </a:prstGeom>
            <a:solidFill>
              <a:srgbClr val="00188E"/>
            </a:solidFill>
            <a:ln>
              <a:noFill/>
            </a:ln>
          </p:spPr>
          <p:style>
            <a:lnRef idx="2">
              <a:schemeClr val="dk1"/>
            </a:lnRef>
            <a:fillRef idx="1">
              <a:schemeClr val="lt1"/>
            </a:fillRef>
            <a:effectRef idx="0">
              <a:schemeClr val="dk1"/>
            </a:effectRef>
            <a:fontRef idx="minor">
              <a:schemeClr val="dk1"/>
            </a:fontRef>
          </p:style>
          <p:txBody>
            <a:bodyPr lIns="144000" tIns="72000" rIns="144000" bIns="72000" rtlCol="0" anchor="ctr"/>
            <a:lstStyle/>
            <a:p>
              <a:pPr algn="ctr"/>
              <a:r>
                <a:rPr lang="en-US" sz="1400" dirty="0">
                  <a:solidFill>
                    <a:schemeClr val="bg1"/>
                  </a:solidFill>
                </a:rPr>
                <a:t>App logs</a:t>
              </a:r>
            </a:p>
          </p:txBody>
        </p:sp>
        <p:sp>
          <p:nvSpPr>
            <p:cNvPr id="75" name="TextBox 74">
              <a:extLst>
                <a:ext uri="{FF2B5EF4-FFF2-40B4-BE49-F238E27FC236}">
                  <a16:creationId xmlns:a16="http://schemas.microsoft.com/office/drawing/2014/main" id="{7798DCD7-DBBA-4D2B-97BF-E14D23357FAE}"/>
                </a:ext>
              </a:extLst>
            </p:cNvPr>
            <p:cNvSpPr txBox="1"/>
            <p:nvPr/>
          </p:nvSpPr>
          <p:spPr>
            <a:xfrm>
              <a:off x="8172742" y="5356433"/>
              <a:ext cx="1651881" cy="431209"/>
            </a:xfrm>
            <a:prstGeom prst="rect">
              <a:avLst/>
            </a:prstGeom>
            <a:noFill/>
          </p:spPr>
          <p:txBody>
            <a:bodyPr wrap="none" rtlCol="0">
              <a:noAutofit/>
            </a:bodyPr>
            <a:lstStyle/>
            <a:p>
              <a:pPr algn="ctr"/>
              <a:r>
                <a:rPr lang="en-US" sz="1200" dirty="0">
                  <a:latin typeface="+mj-lt"/>
                </a:rPr>
                <a:t>Storage volume</a:t>
              </a:r>
            </a:p>
          </p:txBody>
        </p:sp>
        <p:cxnSp>
          <p:nvCxnSpPr>
            <p:cNvPr id="42" name="Straight Arrow Connector 41">
              <a:extLst>
                <a:ext uri="{FF2B5EF4-FFF2-40B4-BE49-F238E27FC236}">
                  <a16:creationId xmlns:a16="http://schemas.microsoft.com/office/drawing/2014/main" id="{777A8B0F-7C7D-4119-B6AA-091384837BD4}"/>
                </a:ext>
              </a:extLst>
            </p:cNvPr>
            <p:cNvCxnSpPr>
              <a:cxnSpLocks/>
              <a:stCxn id="39" idx="3"/>
              <a:endCxn id="78" idx="2"/>
            </p:cNvCxnSpPr>
            <p:nvPr/>
          </p:nvCxnSpPr>
          <p:spPr>
            <a:xfrm>
              <a:off x="2396050" y="3533235"/>
              <a:ext cx="812537" cy="3436"/>
            </a:xfrm>
            <a:prstGeom prst="straightConnector1">
              <a:avLst/>
            </a:prstGeom>
            <a:ln w="38100">
              <a:solidFill>
                <a:srgbClr val="D83B0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BA2252B-43B2-4A5E-B7EA-3DCA948C2B30}"/>
                </a:ext>
              </a:extLst>
            </p:cNvPr>
            <p:cNvCxnSpPr>
              <a:cxnSpLocks/>
              <a:stCxn id="78" idx="0"/>
            </p:cNvCxnSpPr>
            <p:nvPr/>
          </p:nvCxnSpPr>
          <p:spPr>
            <a:xfrm flipV="1">
              <a:off x="4404273" y="3533237"/>
              <a:ext cx="671968" cy="3434"/>
            </a:xfrm>
            <a:prstGeom prst="straightConnector1">
              <a:avLst/>
            </a:prstGeom>
            <a:ln w="38100">
              <a:solidFill>
                <a:srgbClr val="D83B01"/>
              </a:solidFill>
              <a:tailEnd type="triangle"/>
            </a:ln>
          </p:spPr>
          <p:style>
            <a:lnRef idx="1">
              <a:schemeClr val="accent1"/>
            </a:lnRef>
            <a:fillRef idx="0">
              <a:schemeClr val="accent1"/>
            </a:fillRef>
            <a:effectRef idx="0">
              <a:schemeClr val="accent1"/>
            </a:effectRef>
            <a:fontRef idx="minor">
              <a:schemeClr val="tx1"/>
            </a:fontRef>
          </p:style>
        </p:cxnSp>
        <p:sp>
          <p:nvSpPr>
            <p:cNvPr id="46" name="Flowchart: Document 45">
              <a:extLst>
                <a:ext uri="{FF2B5EF4-FFF2-40B4-BE49-F238E27FC236}">
                  <a16:creationId xmlns:a16="http://schemas.microsoft.com/office/drawing/2014/main" id="{087128C1-3B0D-4244-BD1B-F3FDD794F67E}"/>
                </a:ext>
              </a:extLst>
            </p:cNvPr>
            <p:cNvSpPr/>
            <p:nvPr/>
          </p:nvSpPr>
          <p:spPr>
            <a:xfrm>
              <a:off x="5458410" y="2041264"/>
              <a:ext cx="5971590" cy="2556991"/>
            </a:xfrm>
            <a:prstGeom prst="flowChartDocumen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48" name="Flowchart: Document 46">
              <a:extLst>
                <a:ext uri="{FF2B5EF4-FFF2-40B4-BE49-F238E27FC236}">
                  <a16:creationId xmlns:a16="http://schemas.microsoft.com/office/drawing/2014/main" id="{DD0FAABD-E039-4969-9F64-63DDB94C9E4C}"/>
                </a:ext>
              </a:extLst>
            </p:cNvPr>
            <p:cNvSpPr/>
            <p:nvPr/>
          </p:nvSpPr>
          <p:spPr>
            <a:xfrm>
              <a:off x="5306932" y="2173572"/>
              <a:ext cx="6022911" cy="237027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19890"/>
                <a:gd name="connsiteX1" fmla="*/ 21600 w 21600"/>
                <a:gd name="connsiteY1" fmla="*/ 0 h 19890"/>
                <a:gd name="connsiteX2" fmla="*/ 21600 w 21600"/>
                <a:gd name="connsiteY2" fmla="*/ 17322 h 19890"/>
                <a:gd name="connsiteX3" fmla="*/ 194 w 21600"/>
                <a:gd name="connsiteY3" fmla="*/ 18478 h 19890"/>
                <a:gd name="connsiteX4" fmla="*/ 0 w 21600"/>
                <a:gd name="connsiteY4" fmla="*/ 0 h 19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19890">
                  <a:moveTo>
                    <a:pt x="0" y="0"/>
                  </a:moveTo>
                  <a:lnTo>
                    <a:pt x="21600" y="0"/>
                  </a:lnTo>
                  <a:lnTo>
                    <a:pt x="21600" y="17322"/>
                  </a:lnTo>
                  <a:cubicBezTo>
                    <a:pt x="10800" y="17322"/>
                    <a:pt x="10994" y="22228"/>
                    <a:pt x="194" y="18478"/>
                  </a:cubicBezTo>
                  <a:cubicBezTo>
                    <a:pt x="129" y="12319"/>
                    <a:pt x="65" y="6159"/>
                    <a:pt x="0" y="0"/>
                  </a:cubicBezTo>
                  <a:close/>
                </a:path>
              </a:pathLst>
            </a:cu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49" name="Flowchart: Document 49">
              <a:extLst>
                <a:ext uri="{FF2B5EF4-FFF2-40B4-BE49-F238E27FC236}">
                  <a16:creationId xmlns:a16="http://schemas.microsoft.com/office/drawing/2014/main" id="{050BBECB-01C3-4B55-9E10-A30FE1CF16F3}"/>
                </a:ext>
              </a:extLst>
            </p:cNvPr>
            <p:cNvSpPr/>
            <p:nvPr/>
          </p:nvSpPr>
          <p:spPr>
            <a:xfrm>
              <a:off x="5084439" y="2275973"/>
              <a:ext cx="6097747" cy="245944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434"/>
                <a:gd name="connsiteX1" fmla="*/ 21600 w 21600"/>
                <a:gd name="connsiteY1" fmla="*/ 0 h 21434"/>
                <a:gd name="connsiteX2" fmla="*/ 21600 w 21600"/>
                <a:gd name="connsiteY2" fmla="*/ 18125 h 21434"/>
                <a:gd name="connsiteX3" fmla="*/ 0 w 21600"/>
                <a:gd name="connsiteY3" fmla="*/ 20172 h 21434"/>
                <a:gd name="connsiteX4" fmla="*/ 0 w 21600"/>
                <a:gd name="connsiteY4" fmla="*/ 0 h 21434"/>
                <a:gd name="connsiteX0" fmla="*/ 0 w 21600"/>
                <a:gd name="connsiteY0" fmla="*/ 0 h 19529"/>
                <a:gd name="connsiteX1" fmla="*/ 21600 w 21600"/>
                <a:gd name="connsiteY1" fmla="*/ 0 h 19529"/>
                <a:gd name="connsiteX2" fmla="*/ 21600 w 21600"/>
                <a:gd name="connsiteY2" fmla="*/ 18125 h 19529"/>
                <a:gd name="connsiteX3" fmla="*/ 49 w 21600"/>
                <a:gd name="connsiteY3" fmla="*/ 17764 h 19529"/>
                <a:gd name="connsiteX4" fmla="*/ 0 w 21600"/>
                <a:gd name="connsiteY4" fmla="*/ 0 h 19529"/>
                <a:gd name="connsiteX0" fmla="*/ 0 w 21600"/>
                <a:gd name="connsiteY0" fmla="*/ 0 h 19264"/>
                <a:gd name="connsiteX1" fmla="*/ 21600 w 21600"/>
                <a:gd name="connsiteY1" fmla="*/ 0 h 19264"/>
                <a:gd name="connsiteX2" fmla="*/ 21600 w 21600"/>
                <a:gd name="connsiteY2" fmla="*/ 17055 h 19264"/>
                <a:gd name="connsiteX3" fmla="*/ 49 w 21600"/>
                <a:gd name="connsiteY3" fmla="*/ 17764 h 19264"/>
                <a:gd name="connsiteX4" fmla="*/ 0 w 21600"/>
                <a:gd name="connsiteY4" fmla="*/ 0 h 19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19264">
                  <a:moveTo>
                    <a:pt x="0" y="0"/>
                  </a:moveTo>
                  <a:lnTo>
                    <a:pt x="21600" y="0"/>
                  </a:lnTo>
                  <a:lnTo>
                    <a:pt x="21600" y="17055"/>
                  </a:lnTo>
                  <a:cubicBezTo>
                    <a:pt x="10800" y="17055"/>
                    <a:pt x="10849" y="21514"/>
                    <a:pt x="49" y="17764"/>
                  </a:cubicBezTo>
                  <a:cubicBezTo>
                    <a:pt x="33" y="11843"/>
                    <a:pt x="16" y="5921"/>
                    <a:pt x="0" y="0"/>
                  </a:cubicBezTo>
                  <a:close/>
                </a:path>
              </a:pathLst>
            </a:cu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51" name="Rectangle 50">
              <a:extLst>
                <a:ext uri="{FF2B5EF4-FFF2-40B4-BE49-F238E27FC236}">
                  <a16:creationId xmlns:a16="http://schemas.microsoft.com/office/drawing/2014/main" id="{5CE59D39-2DDF-490B-A372-EEC7B3475461}"/>
                </a:ext>
              </a:extLst>
            </p:cNvPr>
            <p:cNvSpPr/>
            <p:nvPr/>
          </p:nvSpPr>
          <p:spPr>
            <a:xfrm>
              <a:off x="7929189" y="2531989"/>
              <a:ext cx="3186450" cy="1884344"/>
            </a:xfrm>
            <a:prstGeom prst="rect">
              <a:avLst/>
            </a:prstGeom>
            <a:solidFill>
              <a:schemeClr val="bg1"/>
            </a:solidFill>
            <a:ln>
              <a:solidFill>
                <a:srgbClr val="002060"/>
              </a:solidFill>
            </a:ln>
          </p:spPr>
          <p:style>
            <a:lnRef idx="2">
              <a:schemeClr val="dk1">
                <a:shade val="50000"/>
              </a:schemeClr>
            </a:lnRef>
            <a:fillRef idx="1">
              <a:schemeClr val="dk1"/>
            </a:fillRef>
            <a:effectRef idx="0">
              <a:schemeClr val="dk1"/>
            </a:effectRef>
            <a:fontRef idx="minor">
              <a:schemeClr val="lt1"/>
            </a:fontRef>
          </p:style>
          <p:txBody>
            <a:bodyPr wrap="square" lIns="72000" tIns="72000" rIns="72000" bIns="72000" rtlCol="0" anchor="ctr">
              <a:spAutoFit/>
            </a:bodyPr>
            <a:lstStyle/>
            <a:p>
              <a:pPr algn="ctr">
                <a:spcAft>
                  <a:spcPts val="600"/>
                </a:spcAft>
              </a:pPr>
              <a:r>
                <a:rPr lang="en-US" sz="1200" b="1" dirty="0">
                  <a:solidFill>
                    <a:schemeClr val="tx1"/>
                  </a:solidFill>
                </a:rPr>
                <a:t>Environment</a:t>
              </a:r>
            </a:p>
            <a:p>
              <a:r>
                <a:rPr lang="en-US" sz="1200" dirty="0">
                  <a:solidFill>
                    <a:schemeClr val="tx1"/>
                  </a:solidFill>
                </a:rPr>
                <a:t>WEBSITE_AUTH_CLIENT_ID</a:t>
              </a:r>
              <a:br>
                <a:rPr lang="en-US" sz="1200" dirty="0">
                  <a:solidFill>
                    <a:schemeClr val="tx1"/>
                  </a:solidFill>
                </a:rPr>
              </a:br>
              <a:r>
                <a:rPr lang="en-US" sz="1200" dirty="0">
                  <a:solidFill>
                    <a:schemeClr val="tx1"/>
                  </a:solidFill>
                </a:rPr>
                <a:t>WEBSITE_AUTH_OPENID_ISSUER</a:t>
              </a:r>
              <a:br>
                <a:rPr lang="en-US" sz="1200" dirty="0">
                  <a:solidFill>
                    <a:schemeClr val="tx1"/>
                  </a:solidFill>
                </a:rPr>
              </a:br>
              <a:r>
                <a:rPr lang="en-US" sz="1200" dirty="0">
                  <a:solidFill>
                    <a:schemeClr val="tx1"/>
                  </a:solidFill>
                </a:rPr>
                <a:t>WEBSITE_AUTH_TRACE_LEVEL</a:t>
              </a:r>
            </a:p>
            <a:p>
              <a:r>
                <a:rPr lang="en-US" sz="1200" dirty="0">
                  <a:solidFill>
                    <a:schemeClr val="tx1"/>
                  </a:solidFill>
                </a:rPr>
                <a:t>WEBSITE_AUTH_TOKEN_STORE_ENABLED</a:t>
              </a:r>
              <a:br>
                <a:rPr lang="en-US" sz="1200" dirty="0">
                  <a:solidFill>
                    <a:schemeClr val="tx1"/>
                  </a:solidFill>
                </a:rPr>
              </a:br>
              <a:r>
                <a:rPr lang="en-US" sz="1200" dirty="0">
                  <a:solidFill>
                    <a:schemeClr val="tx1"/>
                  </a:solidFill>
                </a:rPr>
                <a:t>WEBSITE_AUTH_DEFAULT_PROVIDER</a:t>
              </a:r>
              <a:br>
                <a:rPr lang="en-US" sz="1200" dirty="0">
                  <a:solidFill>
                    <a:schemeClr val="tx1"/>
                  </a:solidFill>
                </a:rPr>
              </a:br>
              <a:br>
                <a:rPr lang="en-US" sz="1200" dirty="0">
                  <a:solidFill>
                    <a:schemeClr val="tx1"/>
                  </a:solidFill>
                </a:rPr>
              </a:br>
              <a:r>
                <a:rPr lang="en-US" sz="1200" dirty="0">
                  <a:solidFill>
                    <a:schemeClr val="tx1"/>
                  </a:solidFill>
                </a:rPr>
                <a:t>HTTP_X_MS_CLIENT_PRINCIPAL_NAME</a:t>
              </a:r>
            </a:p>
            <a:p>
              <a:r>
                <a:rPr lang="en-US" sz="1200" dirty="0">
                  <a:solidFill>
                    <a:schemeClr val="tx1"/>
                  </a:solidFill>
                </a:rPr>
                <a:t>HTTP_X_MS_CLIENT_PRINCIPAL_ID</a:t>
              </a:r>
            </a:p>
          </p:txBody>
        </p:sp>
        <p:sp>
          <p:nvSpPr>
            <p:cNvPr id="52" name="Rectangle 51">
              <a:extLst>
                <a:ext uri="{FF2B5EF4-FFF2-40B4-BE49-F238E27FC236}">
                  <a16:creationId xmlns:a16="http://schemas.microsoft.com/office/drawing/2014/main" id="{51439BDE-AA2D-4281-9F68-AE0CD803A5DB}"/>
                </a:ext>
              </a:extLst>
            </p:cNvPr>
            <p:cNvSpPr/>
            <p:nvPr/>
          </p:nvSpPr>
          <p:spPr>
            <a:xfrm>
              <a:off x="5092076" y="2281122"/>
              <a:ext cx="6097747" cy="310289"/>
            </a:xfrm>
            <a:prstGeom prst="rect">
              <a:avLst/>
            </a:prstGeom>
            <a:solidFill>
              <a:srgbClr val="004B50"/>
            </a:solidFill>
            <a:ln>
              <a:solidFill>
                <a:srgbClr val="004B50"/>
              </a:solidFill>
            </a:ln>
          </p:spPr>
          <p:style>
            <a:lnRef idx="2">
              <a:schemeClr val="accent1">
                <a:shade val="50000"/>
              </a:schemeClr>
            </a:lnRef>
            <a:fillRef idx="1">
              <a:schemeClr val="accent1"/>
            </a:fillRef>
            <a:effectRef idx="0">
              <a:schemeClr val="accent1"/>
            </a:effectRef>
            <a:fontRef idx="minor">
              <a:schemeClr val="lt1"/>
            </a:fontRef>
          </p:style>
          <p:txBody>
            <a:bodyPr tIns="72000" bIns="72000" rtlCol="0" anchor="ctr"/>
            <a:lstStyle/>
            <a:p>
              <a:pPr algn="ctr"/>
              <a:r>
                <a:rPr lang="en-US" sz="1200" b="1" dirty="0">
                  <a:solidFill>
                    <a:schemeClr val="bg1"/>
                  </a:solidFill>
                </a:rPr>
                <a:t>Sandbox</a:t>
              </a:r>
            </a:p>
          </p:txBody>
        </p:sp>
        <p:sp>
          <p:nvSpPr>
            <p:cNvPr id="54" name="TextBox 53">
              <a:extLst>
                <a:ext uri="{FF2B5EF4-FFF2-40B4-BE49-F238E27FC236}">
                  <a16:creationId xmlns:a16="http://schemas.microsoft.com/office/drawing/2014/main" id="{97803F48-21D6-4C0F-B7B8-35B95D413F51}"/>
                </a:ext>
              </a:extLst>
            </p:cNvPr>
            <p:cNvSpPr txBox="1"/>
            <p:nvPr/>
          </p:nvSpPr>
          <p:spPr>
            <a:xfrm>
              <a:off x="7573488" y="2279667"/>
              <a:ext cx="231077" cy="261610"/>
            </a:xfrm>
            <a:prstGeom prst="rect">
              <a:avLst/>
            </a:prstGeom>
            <a:noFill/>
          </p:spPr>
          <p:txBody>
            <a:bodyPr wrap="none" rtlCol="0">
              <a:spAutoFit/>
            </a:bodyPr>
            <a:lstStyle/>
            <a:p>
              <a:endParaRPr lang="en-US" sz="1100" b="1">
                <a:solidFill>
                  <a:schemeClr val="bg1"/>
                </a:solidFill>
              </a:endParaRPr>
            </a:p>
          </p:txBody>
        </p:sp>
        <p:cxnSp>
          <p:nvCxnSpPr>
            <p:cNvPr id="55" name="Straight Arrow Connector 54">
              <a:extLst>
                <a:ext uri="{FF2B5EF4-FFF2-40B4-BE49-F238E27FC236}">
                  <a16:creationId xmlns:a16="http://schemas.microsoft.com/office/drawing/2014/main" id="{0D9CCEFD-53C5-49EF-BFF8-5F90D0C7357F}"/>
                </a:ext>
              </a:extLst>
            </p:cNvPr>
            <p:cNvCxnSpPr/>
            <p:nvPr/>
          </p:nvCxnSpPr>
          <p:spPr>
            <a:xfrm>
              <a:off x="7573488" y="3585068"/>
              <a:ext cx="355701" cy="0"/>
            </a:xfrm>
            <a:prstGeom prst="straightConnector1">
              <a:avLst/>
            </a:prstGeom>
            <a:ln w="38100">
              <a:solidFill>
                <a:srgbClr val="D83B0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1DD94AD-3F3A-46AA-BD51-89790332D424}"/>
                </a:ext>
              </a:extLst>
            </p:cNvPr>
            <p:cNvCxnSpPr/>
            <p:nvPr/>
          </p:nvCxnSpPr>
          <p:spPr>
            <a:xfrm>
              <a:off x="7394295" y="3159394"/>
              <a:ext cx="197813" cy="0"/>
            </a:xfrm>
            <a:prstGeom prst="line">
              <a:avLst/>
            </a:prstGeom>
            <a:ln w="38100">
              <a:solidFill>
                <a:srgbClr val="D83B0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8BE651E-E4CE-4652-8C89-6B07AADE33FA}"/>
                </a:ext>
              </a:extLst>
            </p:cNvPr>
            <p:cNvCxnSpPr/>
            <p:nvPr/>
          </p:nvCxnSpPr>
          <p:spPr>
            <a:xfrm>
              <a:off x="7387448" y="4010899"/>
              <a:ext cx="197813" cy="0"/>
            </a:xfrm>
            <a:prstGeom prst="line">
              <a:avLst/>
            </a:prstGeom>
            <a:ln w="38100">
              <a:solidFill>
                <a:srgbClr val="D83B0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8E4272A-FE96-4992-8E76-E672000CAEDC}"/>
                </a:ext>
              </a:extLst>
            </p:cNvPr>
            <p:cNvCxnSpPr>
              <a:cxnSpLocks/>
            </p:cNvCxnSpPr>
            <p:nvPr/>
          </p:nvCxnSpPr>
          <p:spPr>
            <a:xfrm flipV="1">
              <a:off x="7567613" y="3141062"/>
              <a:ext cx="11050" cy="888013"/>
            </a:xfrm>
            <a:prstGeom prst="line">
              <a:avLst/>
            </a:prstGeom>
            <a:ln w="38100">
              <a:solidFill>
                <a:srgbClr val="D83B01"/>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76AC1E89-2794-4665-A84F-C2B44CF321D8}"/>
                </a:ext>
              </a:extLst>
            </p:cNvPr>
            <p:cNvSpPr/>
            <p:nvPr/>
          </p:nvSpPr>
          <p:spPr>
            <a:xfrm>
              <a:off x="5206775" y="2917818"/>
              <a:ext cx="2214905" cy="520168"/>
            </a:xfrm>
            <a:prstGeom prst="rect">
              <a:avLst/>
            </a:prstGeom>
            <a:solidFill>
              <a:srgbClr val="002060"/>
            </a:solidFill>
            <a:ln>
              <a:solidFill>
                <a:srgbClr val="00206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solidFill>
                    <a:schemeClr val="bg1"/>
                  </a:solidFill>
                  <a:latin typeface="+mj-lt"/>
                </a:rPr>
                <a:t>Web app code</a:t>
              </a:r>
            </a:p>
          </p:txBody>
        </p:sp>
        <p:cxnSp>
          <p:nvCxnSpPr>
            <p:cNvPr id="60" name="Elbow Connector 54">
              <a:extLst>
                <a:ext uri="{FF2B5EF4-FFF2-40B4-BE49-F238E27FC236}">
                  <a16:creationId xmlns:a16="http://schemas.microsoft.com/office/drawing/2014/main" id="{7C09DCB0-8F20-46F2-BA7D-9C83C78B9BDF}"/>
                </a:ext>
              </a:extLst>
            </p:cNvPr>
            <p:cNvCxnSpPr>
              <a:cxnSpLocks/>
              <a:stCxn id="59" idx="2"/>
              <a:endCxn id="71" idx="0"/>
            </p:cNvCxnSpPr>
            <p:nvPr/>
          </p:nvCxnSpPr>
          <p:spPr>
            <a:xfrm rot="16200000" flipH="1">
              <a:off x="6779750" y="2972463"/>
              <a:ext cx="1604597" cy="2535641"/>
            </a:xfrm>
            <a:prstGeom prst="bentConnector3">
              <a:avLst>
                <a:gd name="adj1" fmla="val 67808"/>
              </a:avLst>
            </a:prstGeom>
            <a:ln w="38100">
              <a:solidFill>
                <a:srgbClr val="D83B0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92634FB9-9ED4-497A-A048-FD403C09F5E1}"/>
                </a:ext>
              </a:extLst>
            </p:cNvPr>
            <p:cNvGrpSpPr/>
            <p:nvPr/>
          </p:nvGrpSpPr>
          <p:grpSpPr>
            <a:xfrm>
              <a:off x="5211517" y="3617039"/>
              <a:ext cx="2210163" cy="787721"/>
              <a:chOff x="-352334" y="5412354"/>
              <a:chExt cx="2054352" cy="713232"/>
            </a:xfrm>
          </p:grpSpPr>
          <p:sp>
            <p:nvSpPr>
              <p:cNvPr id="62" name="Rectangle 61">
                <a:extLst>
                  <a:ext uri="{FF2B5EF4-FFF2-40B4-BE49-F238E27FC236}">
                    <a16:creationId xmlns:a16="http://schemas.microsoft.com/office/drawing/2014/main" id="{3917E568-A055-4B40-848C-E004FFE00E04}"/>
                  </a:ext>
                </a:extLst>
              </p:cNvPr>
              <p:cNvSpPr/>
              <p:nvPr/>
            </p:nvSpPr>
            <p:spPr>
              <a:xfrm>
                <a:off x="-352334" y="5412354"/>
                <a:ext cx="2054352" cy="713232"/>
              </a:xfrm>
              <a:prstGeom prst="rect">
                <a:avLst/>
              </a:prstGeom>
              <a:solidFill>
                <a:schemeClr val="bg1"/>
              </a:solidFill>
              <a:ln w="19050">
                <a:solidFill>
                  <a:srgbClr val="002060"/>
                </a:solidFill>
              </a:ln>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US" sz="1400" dirty="0">
                    <a:solidFill>
                      <a:srgbClr val="1A1A1A"/>
                    </a:solidFill>
                    <a:latin typeface="+mj-lt"/>
                  </a:rPr>
                  <a:t>easyauth.dll</a:t>
                </a:r>
              </a:p>
            </p:txBody>
          </p:sp>
          <p:pic>
            <p:nvPicPr>
              <p:cNvPr id="63" name="Graphic 7">
                <a:extLst>
                  <a:ext uri="{FF2B5EF4-FFF2-40B4-BE49-F238E27FC236}">
                    <a16:creationId xmlns:a16="http://schemas.microsoft.com/office/drawing/2014/main" id="{300F2CCA-8BA8-40D4-B058-F908927662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894" y="5700390"/>
                <a:ext cx="350521" cy="350521"/>
              </a:xfrm>
              <a:prstGeom prst="rect">
                <a:avLst/>
              </a:prstGeom>
            </p:spPr>
          </p:pic>
          <p:pic>
            <p:nvPicPr>
              <p:cNvPr id="64" name="Graphic 11">
                <a:extLst>
                  <a:ext uri="{FF2B5EF4-FFF2-40B4-BE49-F238E27FC236}">
                    <a16:creationId xmlns:a16="http://schemas.microsoft.com/office/drawing/2014/main" id="{DA47020A-C50A-458D-9676-278E45A8E8D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636" y="5735632"/>
                <a:ext cx="280035" cy="280035"/>
              </a:xfrm>
              <a:prstGeom prst="rect">
                <a:avLst/>
              </a:prstGeom>
            </p:spPr>
          </p:pic>
          <p:pic>
            <p:nvPicPr>
              <p:cNvPr id="65" name="Graphic 15">
                <a:extLst>
                  <a:ext uri="{FF2B5EF4-FFF2-40B4-BE49-F238E27FC236}">
                    <a16:creationId xmlns:a16="http://schemas.microsoft.com/office/drawing/2014/main" id="{641B60FA-2A06-4DB0-98FD-6A75335017B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9231" y="5735632"/>
                <a:ext cx="280035" cy="280035"/>
              </a:xfrm>
              <a:prstGeom prst="rect">
                <a:avLst/>
              </a:prstGeom>
            </p:spPr>
          </p:pic>
          <p:pic>
            <p:nvPicPr>
              <p:cNvPr id="66" name="Graphic 21">
                <a:extLst>
                  <a:ext uri="{FF2B5EF4-FFF2-40B4-BE49-F238E27FC236}">
                    <a16:creationId xmlns:a16="http://schemas.microsoft.com/office/drawing/2014/main" id="{1F3357AB-48D9-4308-B3A6-0E580D44978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30422" y="5735632"/>
                <a:ext cx="280035" cy="280035"/>
              </a:xfrm>
              <a:prstGeom prst="rect">
                <a:avLst/>
              </a:prstGeom>
            </p:spPr>
          </p:pic>
          <p:pic>
            <p:nvPicPr>
              <p:cNvPr id="67" name="Picture 66">
                <a:extLst>
                  <a:ext uri="{FF2B5EF4-FFF2-40B4-BE49-F238E27FC236}">
                    <a16:creationId xmlns:a16="http://schemas.microsoft.com/office/drawing/2014/main" id="{B5C5C820-3C41-4DC6-AF3D-941076795EC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9539" y="5753729"/>
                <a:ext cx="274321" cy="274321"/>
              </a:xfrm>
              <a:prstGeom prst="rect">
                <a:avLst/>
              </a:prstGeom>
            </p:spPr>
          </p:pic>
        </p:grpSp>
      </p:grpSp>
    </p:spTree>
    <p:extLst>
      <p:ext uri="{BB962C8B-B14F-4D97-AF65-F5344CB8AC3E}">
        <p14:creationId xmlns:p14="http://schemas.microsoft.com/office/powerpoint/2010/main" val="246105451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3AE0-329E-422B-A917-64221B75D90D}"/>
              </a:ext>
            </a:extLst>
          </p:cNvPr>
          <p:cNvSpPr>
            <a:spLocks noGrp="1"/>
          </p:cNvSpPr>
          <p:nvPr>
            <p:ph type="title"/>
          </p:nvPr>
        </p:nvSpPr>
        <p:spPr/>
        <p:txBody>
          <a:bodyPr/>
          <a:lstStyle/>
          <a:p>
            <a:r>
              <a:rPr lang="en-US" dirty="0"/>
              <a:t>Azure Active Directory</a:t>
            </a:r>
          </a:p>
        </p:txBody>
      </p:sp>
      <p:grpSp>
        <p:nvGrpSpPr>
          <p:cNvPr id="6" name="Group 5" descr="The diagram depicts Microsoft Azure Active Directory (Azure AD) as the central identity store for multiple devices and applications both on-premises and in the cloud.&#10;">
            <a:extLst>
              <a:ext uri="{FF2B5EF4-FFF2-40B4-BE49-F238E27FC236}">
                <a16:creationId xmlns:a16="http://schemas.microsoft.com/office/drawing/2014/main" id="{CAC2F5EE-C1BD-498C-AC05-2AFB87464F68}"/>
              </a:ext>
            </a:extLst>
          </p:cNvPr>
          <p:cNvGrpSpPr/>
          <p:nvPr/>
        </p:nvGrpSpPr>
        <p:grpSpPr>
          <a:xfrm>
            <a:off x="1657350" y="1428750"/>
            <a:ext cx="9246870" cy="4840288"/>
            <a:chOff x="1657350" y="1428750"/>
            <a:chExt cx="9246870" cy="4840288"/>
          </a:xfrm>
        </p:grpSpPr>
        <p:sp>
          <p:nvSpPr>
            <p:cNvPr id="92" name="Rectangle 91">
              <a:extLst>
                <a:ext uri="{FF2B5EF4-FFF2-40B4-BE49-F238E27FC236}">
                  <a16:creationId xmlns:a16="http://schemas.microsoft.com/office/drawing/2014/main" id="{5792FE6A-D329-4433-A1E6-CA3250E740CB}"/>
                </a:ext>
              </a:extLst>
            </p:cNvPr>
            <p:cNvSpPr/>
            <p:nvPr/>
          </p:nvSpPr>
          <p:spPr bwMode="auto">
            <a:xfrm>
              <a:off x="1657350" y="1428750"/>
              <a:ext cx="9246870" cy="4840288"/>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05F6B195-D753-4241-BC60-A8C4EEC1881C}"/>
                </a:ext>
              </a:extLst>
            </p:cNvPr>
            <p:cNvGrpSpPr/>
            <p:nvPr/>
          </p:nvGrpSpPr>
          <p:grpSpPr>
            <a:xfrm>
              <a:off x="4205274" y="1977668"/>
              <a:ext cx="2652548" cy="2652547"/>
              <a:chOff x="2966508" y="1285011"/>
              <a:chExt cx="3535696" cy="3535694"/>
            </a:xfrm>
          </p:grpSpPr>
          <p:sp>
            <p:nvSpPr>
              <p:cNvPr id="4" name="Oval 3">
                <a:extLst>
                  <a:ext uri="{FF2B5EF4-FFF2-40B4-BE49-F238E27FC236}">
                    <a16:creationId xmlns:a16="http://schemas.microsoft.com/office/drawing/2014/main" id="{5D626B0C-B0C8-4E09-9E99-BB1B7ABBFAC5}"/>
                  </a:ext>
                </a:extLst>
              </p:cNvPr>
              <p:cNvSpPr/>
              <p:nvPr/>
            </p:nvSpPr>
            <p:spPr bwMode="auto">
              <a:xfrm>
                <a:off x="2966508" y="1285011"/>
                <a:ext cx="3535696" cy="3535694"/>
              </a:xfrm>
              <a:prstGeom prst="ellipse">
                <a:avLst/>
              </a:prstGeom>
              <a:solidFill>
                <a:srgbClr val="FFFFFF">
                  <a:alpha val="45000"/>
                </a:srgbClr>
              </a:solidFill>
              <a:ln w="12700" cap="flat" cmpd="sng" algn="ctr">
                <a:solidFill>
                  <a:schemeClr val="accent1"/>
                </a:solidFill>
                <a:prstDash val="dash"/>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5" name="TextBox 4">
                <a:extLst>
                  <a:ext uri="{FF2B5EF4-FFF2-40B4-BE49-F238E27FC236}">
                    <a16:creationId xmlns:a16="http://schemas.microsoft.com/office/drawing/2014/main" id="{74B2F9FA-075B-4DDF-8974-E242AA066C51}"/>
                  </a:ext>
                </a:extLst>
              </p:cNvPr>
              <p:cNvSpPr txBox="1"/>
              <p:nvPr/>
            </p:nvSpPr>
            <p:spPr>
              <a:xfrm>
                <a:off x="3523681" y="3568422"/>
                <a:ext cx="2421387" cy="1124544"/>
              </a:xfrm>
              <a:prstGeom prst="rect">
                <a:avLst/>
              </a:prstGeom>
              <a:noFill/>
            </p:spPr>
            <p:txBody>
              <a:bodyPr wrap="none" lIns="179285" tIns="143428" rIns="179285" bIns="143428" rtlCol="0">
                <a:sp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lang="en-US" sz="2000" dirty="0">
                    <a:latin typeface="+mj-lt"/>
                  </a:rPr>
                  <a:t>Azure Active</a:t>
                </a:r>
                <a:br>
                  <a:rPr lang="en-US" sz="2000" dirty="0">
                    <a:latin typeface="+mj-lt"/>
                  </a:rPr>
                </a:br>
                <a:r>
                  <a:rPr lang="en-US" sz="2000" dirty="0">
                    <a:latin typeface="+mj-lt"/>
                  </a:rPr>
                  <a:t>Directory</a:t>
                </a:r>
              </a:p>
            </p:txBody>
          </p:sp>
        </p:grpSp>
        <p:sp>
          <p:nvSpPr>
            <p:cNvPr id="7" name="Freeform 38">
              <a:extLst>
                <a:ext uri="{FF2B5EF4-FFF2-40B4-BE49-F238E27FC236}">
                  <a16:creationId xmlns:a16="http://schemas.microsoft.com/office/drawing/2014/main" id="{597798F9-EA5B-46FA-A03C-38C27C4420DD}"/>
                </a:ext>
              </a:extLst>
            </p:cNvPr>
            <p:cNvSpPr>
              <a:spLocks/>
            </p:cNvSpPr>
            <p:nvPr/>
          </p:nvSpPr>
          <p:spPr bwMode="auto">
            <a:xfrm>
              <a:off x="6474818" y="1671547"/>
              <a:ext cx="2063810" cy="1357069"/>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blipFill>
              <a:blip r:embed="rId3" cstate="hqprint">
                <a:extLst>
                  <a:ext uri="{28A0092B-C50C-407E-A947-70E740481C1C}">
                    <a14:useLocalDpi xmlns:a14="http://schemas.microsoft.com/office/drawing/2010/main"/>
                  </a:ext>
                </a:extLst>
              </a:blip>
              <a:stretch>
                <a:fillRect/>
              </a:stretch>
            </a:blipFill>
            <a:ln w="9525">
              <a:solidFill>
                <a:schemeClr val="bg2">
                  <a:lumMod val="75000"/>
                </a:schemeClr>
              </a:solidFill>
            </a:ln>
          </p:spPr>
          <p:txBody>
            <a:bodyPr vert="horz" wrap="square" lIns="91414" tIns="45706" rIns="91414" bIns="45706"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8" name="Rectangle 7">
              <a:extLst>
                <a:ext uri="{FF2B5EF4-FFF2-40B4-BE49-F238E27FC236}">
                  <a16:creationId xmlns:a16="http://schemas.microsoft.com/office/drawing/2014/main" id="{B8863400-4858-4EE5-89BB-5E7D2601BE6E}"/>
                </a:ext>
              </a:extLst>
            </p:cNvPr>
            <p:cNvSpPr/>
            <p:nvPr/>
          </p:nvSpPr>
          <p:spPr>
            <a:xfrm>
              <a:off x="2083035" y="1735602"/>
              <a:ext cx="1268532" cy="744168"/>
            </a:xfrm>
            <a:prstGeom prst="rect">
              <a:avLst/>
            </a:prstGeom>
          </p:spPr>
          <p:txBody>
            <a:bodyPr wrap="none">
              <a:spAutoFit/>
            </a:bodyPr>
            <a:lstStyle/>
            <a:p>
              <a:r>
                <a:rPr lang="en-US" sz="2400" spc="-50" dirty="0">
                  <a:ln w="3175">
                    <a:noFill/>
                  </a:ln>
                  <a:gradFill>
                    <a:gsLst>
                      <a:gs pos="1250">
                        <a:srgbClr val="1A1A1A"/>
                      </a:gs>
                      <a:gs pos="100000">
                        <a:srgbClr val="1A1A1A"/>
                      </a:gs>
                    </a:gsLst>
                    <a:lin ang="5400000" scaled="0"/>
                  </a:gradFill>
                  <a:cs typeface="Segoe UI" pitchFamily="34" charset="0"/>
                </a:rPr>
                <a:t>Microsoft</a:t>
              </a:r>
              <a:br>
                <a:rPr lang="en-US" sz="2400" spc="-50" dirty="0">
                  <a:ln w="3175">
                    <a:noFill/>
                  </a:ln>
                  <a:gradFill>
                    <a:gsLst>
                      <a:gs pos="1250">
                        <a:srgbClr val="1A1A1A"/>
                      </a:gs>
                      <a:gs pos="100000">
                        <a:srgbClr val="1A1A1A"/>
                      </a:gs>
                    </a:gsLst>
                    <a:lin ang="5400000" scaled="0"/>
                  </a:gradFill>
                  <a:cs typeface="Segoe UI" pitchFamily="34" charset="0"/>
                </a:rPr>
              </a:br>
              <a:r>
                <a:rPr lang="en-US" sz="2400" spc="-50" dirty="0">
                  <a:ln w="3175">
                    <a:noFill/>
                  </a:ln>
                  <a:gradFill>
                    <a:gsLst>
                      <a:gs pos="1250">
                        <a:srgbClr val="1A1A1A"/>
                      </a:gs>
                      <a:gs pos="100000">
                        <a:srgbClr val="1A1A1A"/>
                      </a:gs>
                    </a:gsLst>
                    <a:lin ang="5400000" scaled="0"/>
                  </a:gradFill>
                  <a:cs typeface="Segoe UI" pitchFamily="34" charset="0"/>
                </a:rPr>
                <a:t>Cloud</a:t>
              </a:r>
              <a:endParaRPr lang="en-US" sz="1200" dirty="0"/>
            </a:p>
          </p:txBody>
        </p:sp>
        <p:sp>
          <p:nvSpPr>
            <p:cNvPr id="9" name="Rectangle 8">
              <a:extLst>
                <a:ext uri="{FF2B5EF4-FFF2-40B4-BE49-F238E27FC236}">
                  <a16:creationId xmlns:a16="http://schemas.microsoft.com/office/drawing/2014/main" id="{8C464664-C811-4291-9FBC-F1042299889B}"/>
                </a:ext>
              </a:extLst>
            </p:cNvPr>
            <p:cNvSpPr/>
            <p:nvPr/>
          </p:nvSpPr>
          <p:spPr>
            <a:xfrm>
              <a:off x="8336345" y="1873782"/>
              <a:ext cx="1917959" cy="369332"/>
            </a:xfrm>
            <a:prstGeom prst="rect">
              <a:avLst/>
            </a:prstGeom>
          </p:spPr>
          <p:txBody>
            <a:bodyPr wrap="square">
              <a:spAutoFit/>
            </a:bodyPr>
            <a:lstStyle/>
            <a:p>
              <a:r>
                <a:rPr lang="en-US" sz="1800" spc="-50" dirty="0">
                  <a:ln w="3175">
                    <a:noFill/>
                  </a:ln>
                  <a:gradFill>
                    <a:gsLst>
                      <a:gs pos="1250">
                        <a:srgbClr val="1A1A1A"/>
                      </a:gs>
                      <a:gs pos="100000">
                        <a:srgbClr val="1A1A1A"/>
                      </a:gs>
                    </a:gsLst>
                    <a:lin ang="5400000" scaled="0"/>
                  </a:gradFill>
                  <a:cs typeface="Segoe UI" pitchFamily="34" charset="0"/>
                </a:rPr>
                <a:t>Cloud SaaS apps</a:t>
              </a:r>
              <a:endParaRPr lang="en-US" sz="1050" dirty="0"/>
            </a:p>
          </p:txBody>
        </p:sp>
        <p:grpSp>
          <p:nvGrpSpPr>
            <p:cNvPr id="10" name="Group 9">
              <a:extLst>
                <a:ext uri="{FF2B5EF4-FFF2-40B4-BE49-F238E27FC236}">
                  <a16:creationId xmlns:a16="http://schemas.microsoft.com/office/drawing/2014/main" id="{1D70D629-D07B-4BEA-B71A-A7FC44E7D31F}"/>
                </a:ext>
              </a:extLst>
            </p:cNvPr>
            <p:cNvGrpSpPr/>
            <p:nvPr/>
          </p:nvGrpSpPr>
          <p:grpSpPr>
            <a:xfrm>
              <a:off x="6778423" y="4637110"/>
              <a:ext cx="1983171" cy="1386638"/>
              <a:chOff x="7467600" y="4990305"/>
              <a:chExt cx="2214565" cy="1548429"/>
            </a:xfrm>
          </p:grpSpPr>
          <p:sp>
            <p:nvSpPr>
              <p:cNvPr id="11" name="Oval 10">
                <a:extLst>
                  <a:ext uri="{FF2B5EF4-FFF2-40B4-BE49-F238E27FC236}">
                    <a16:creationId xmlns:a16="http://schemas.microsoft.com/office/drawing/2014/main" id="{21E43065-202D-4747-9929-5D6D1FBD05AC}"/>
                  </a:ext>
                </a:extLst>
              </p:cNvPr>
              <p:cNvSpPr/>
              <p:nvPr/>
            </p:nvSpPr>
            <p:spPr bwMode="auto">
              <a:xfrm>
                <a:off x="8133736" y="4990305"/>
                <a:ext cx="1548429" cy="1548429"/>
              </a:xfrm>
              <a:prstGeom prst="ellipse">
                <a:avLst/>
              </a:prstGeom>
              <a:solidFill>
                <a:schemeClr val="bg1"/>
              </a:solid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nvGrpSpPr>
              <p:cNvPr id="12" name="Group 11">
                <a:extLst>
                  <a:ext uri="{FF2B5EF4-FFF2-40B4-BE49-F238E27FC236}">
                    <a16:creationId xmlns:a16="http://schemas.microsoft.com/office/drawing/2014/main" id="{2887F44C-CC0E-426E-866C-291F1EFFEBBF}"/>
                  </a:ext>
                </a:extLst>
              </p:cNvPr>
              <p:cNvGrpSpPr/>
              <p:nvPr/>
            </p:nvGrpSpPr>
            <p:grpSpPr>
              <a:xfrm>
                <a:off x="8580166" y="5347140"/>
                <a:ext cx="894919" cy="752296"/>
                <a:chOff x="8554412" y="5299068"/>
                <a:chExt cx="894919" cy="752296"/>
              </a:xfrm>
            </p:grpSpPr>
            <p:sp>
              <p:nvSpPr>
                <p:cNvPr id="42" name="Browser_2" title="Icon of a browser window with a home symbol inside">
                  <a:extLst>
                    <a:ext uri="{FF2B5EF4-FFF2-40B4-BE49-F238E27FC236}">
                      <a16:creationId xmlns:a16="http://schemas.microsoft.com/office/drawing/2014/main" id="{158E7F7D-4550-4F33-91FD-8DA1C27F3060}"/>
                    </a:ext>
                  </a:extLst>
                </p:cNvPr>
                <p:cNvSpPr>
                  <a:spLocks noChangeAspect="1" noEditPoints="1"/>
                </p:cNvSpPr>
                <p:nvPr/>
              </p:nvSpPr>
              <p:spPr bwMode="auto">
                <a:xfrm>
                  <a:off x="9071755" y="5443515"/>
                  <a:ext cx="377576" cy="321004"/>
                </a:xfrm>
                <a:custGeom>
                  <a:avLst/>
                  <a:gdLst>
                    <a:gd name="T0" fmla="*/ 0 w 335"/>
                    <a:gd name="T1" fmla="*/ 0 h 285"/>
                    <a:gd name="T2" fmla="*/ 335 w 335"/>
                    <a:gd name="T3" fmla="*/ 0 h 285"/>
                    <a:gd name="T4" fmla="*/ 335 w 335"/>
                    <a:gd name="T5" fmla="*/ 285 h 285"/>
                    <a:gd name="T6" fmla="*/ 0 w 335"/>
                    <a:gd name="T7" fmla="*/ 285 h 285"/>
                    <a:gd name="T8" fmla="*/ 0 w 335"/>
                    <a:gd name="T9" fmla="*/ 0 h 285"/>
                    <a:gd name="T10" fmla="*/ 0 w 335"/>
                    <a:gd name="T11" fmla="*/ 64 h 285"/>
                    <a:gd name="T12" fmla="*/ 335 w 335"/>
                    <a:gd name="T13" fmla="*/ 64 h 285"/>
                    <a:gd name="T14" fmla="*/ 293 w 335"/>
                    <a:gd name="T15" fmla="*/ 36 h 285"/>
                    <a:gd name="T16" fmla="*/ 298 w 335"/>
                    <a:gd name="T17" fmla="*/ 31 h 285"/>
                    <a:gd name="T18" fmla="*/ 293 w 335"/>
                    <a:gd name="T19" fmla="*/ 27 h 285"/>
                    <a:gd name="T20" fmla="*/ 289 w 335"/>
                    <a:gd name="T21" fmla="*/ 31 h 285"/>
                    <a:gd name="T22" fmla="*/ 293 w 335"/>
                    <a:gd name="T23" fmla="*/ 36 h 285"/>
                    <a:gd name="T24" fmla="*/ 240 w 335"/>
                    <a:gd name="T25" fmla="*/ 36 h 285"/>
                    <a:gd name="T26" fmla="*/ 245 w 335"/>
                    <a:gd name="T27" fmla="*/ 31 h 285"/>
                    <a:gd name="T28" fmla="*/ 240 w 335"/>
                    <a:gd name="T29" fmla="*/ 27 h 285"/>
                    <a:gd name="T30" fmla="*/ 235 w 335"/>
                    <a:gd name="T31" fmla="*/ 31 h 285"/>
                    <a:gd name="T32" fmla="*/ 240 w 335"/>
                    <a:gd name="T33" fmla="*/ 36 h 285"/>
                    <a:gd name="T34" fmla="*/ 187 w 335"/>
                    <a:gd name="T35" fmla="*/ 36 h 285"/>
                    <a:gd name="T36" fmla="*/ 192 w 335"/>
                    <a:gd name="T37" fmla="*/ 31 h 285"/>
                    <a:gd name="T38" fmla="*/ 187 w 335"/>
                    <a:gd name="T39" fmla="*/ 27 h 285"/>
                    <a:gd name="T40" fmla="*/ 182 w 335"/>
                    <a:gd name="T41" fmla="*/ 31 h 285"/>
                    <a:gd name="T42" fmla="*/ 187 w 335"/>
                    <a:gd name="T43" fmla="*/ 36 h 285"/>
                    <a:gd name="T44" fmla="*/ 157 w 335"/>
                    <a:gd name="T45" fmla="*/ 233 h 285"/>
                    <a:gd name="T46" fmla="*/ 157 w 335"/>
                    <a:gd name="T47" fmla="*/ 190 h 285"/>
                    <a:gd name="T48" fmla="*/ 185 w 335"/>
                    <a:gd name="T49" fmla="*/ 190 h 285"/>
                    <a:gd name="T50" fmla="*/ 185 w 335"/>
                    <a:gd name="T51" fmla="*/ 233 h 285"/>
                    <a:gd name="T52" fmla="*/ 232 w 335"/>
                    <a:gd name="T53" fmla="*/ 233 h 285"/>
                    <a:gd name="T54" fmla="*/ 232 w 335"/>
                    <a:gd name="T55" fmla="*/ 165 h 285"/>
                    <a:gd name="T56" fmla="*/ 171 w 335"/>
                    <a:gd name="T57" fmla="*/ 105 h 285"/>
                    <a:gd name="T58" fmla="*/ 111 w 335"/>
                    <a:gd name="T59" fmla="*/ 165 h 285"/>
                    <a:gd name="T60" fmla="*/ 111 w 335"/>
                    <a:gd name="T61" fmla="*/ 233 h 285"/>
                    <a:gd name="T62" fmla="*/ 157 w 335"/>
                    <a:gd name="T63" fmla="*/ 23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5" h="285">
                      <a:moveTo>
                        <a:pt x="0" y="0"/>
                      </a:moveTo>
                      <a:cubicBezTo>
                        <a:pt x="335" y="0"/>
                        <a:pt x="335" y="0"/>
                        <a:pt x="335" y="0"/>
                      </a:cubicBezTo>
                      <a:cubicBezTo>
                        <a:pt x="335" y="285"/>
                        <a:pt x="335" y="285"/>
                        <a:pt x="335" y="285"/>
                      </a:cubicBezTo>
                      <a:cubicBezTo>
                        <a:pt x="0" y="285"/>
                        <a:pt x="0" y="285"/>
                        <a:pt x="0" y="285"/>
                      </a:cubicBezTo>
                      <a:cubicBezTo>
                        <a:pt x="0" y="0"/>
                        <a:pt x="0" y="0"/>
                        <a:pt x="0" y="0"/>
                      </a:cubicBezTo>
                      <a:close/>
                      <a:moveTo>
                        <a:pt x="0" y="64"/>
                      </a:moveTo>
                      <a:cubicBezTo>
                        <a:pt x="335" y="64"/>
                        <a:pt x="335" y="64"/>
                        <a:pt x="335" y="64"/>
                      </a:cubicBezTo>
                      <a:moveTo>
                        <a:pt x="293" y="36"/>
                      </a:moveTo>
                      <a:cubicBezTo>
                        <a:pt x="296" y="36"/>
                        <a:pt x="298" y="34"/>
                        <a:pt x="298" y="31"/>
                      </a:cubicBezTo>
                      <a:cubicBezTo>
                        <a:pt x="298" y="29"/>
                        <a:pt x="296" y="27"/>
                        <a:pt x="293" y="27"/>
                      </a:cubicBezTo>
                      <a:cubicBezTo>
                        <a:pt x="291" y="27"/>
                        <a:pt x="289" y="29"/>
                        <a:pt x="289" y="31"/>
                      </a:cubicBezTo>
                      <a:cubicBezTo>
                        <a:pt x="289" y="34"/>
                        <a:pt x="291" y="36"/>
                        <a:pt x="293" y="36"/>
                      </a:cubicBezTo>
                      <a:close/>
                      <a:moveTo>
                        <a:pt x="240" y="36"/>
                      </a:moveTo>
                      <a:cubicBezTo>
                        <a:pt x="243" y="36"/>
                        <a:pt x="245" y="34"/>
                        <a:pt x="245" y="31"/>
                      </a:cubicBezTo>
                      <a:cubicBezTo>
                        <a:pt x="245" y="29"/>
                        <a:pt x="243" y="27"/>
                        <a:pt x="240" y="27"/>
                      </a:cubicBezTo>
                      <a:cubicBezTo>
                        <a:pt x="238" y="27"/>
                        <a:pt x="235" y="29"/>
                        <a:pt x="235" y="31"/>
                      </a:cubicBezTo>
                      <a:cubicBezTo>
                        <a:pt x="235" y="34"/>
                        <a:pt x="238" y="36"/>
                        <a:pt x="240" y="36"/>
                      </a:cubicBezTo>
                      <a:close/>
                      <a:moveTo>
                        <a:pt x="187" y="36"/>
                      </a:moveTo>
                      <a:cubicBezTo>
                        <a:pt x="189" y="36"/>
                        <a:pt x="192" y="34"/>
                        <a:pt x="192" y="31"/>
                      </a:cubicBezTo>
                      <a:cubicBezTo>
                        <a:pt x="192" y="29"/>
                        <a:pt x="189" y="27"/>
                        <a:pt x="187" y="27"/>
                      </a:cubicBezTo>
                      <a:cubicBezTo>
                        <a:pt x="184" y="27"/>
                        <a:pt x="182" y="29"/>
                        <a:pt x="182" y="31"/>
                      </a:cubicBezTo>
                      <a:cubicBezTo>
                        <a:pt x="182" y="34"/>
                        <a:pt x="184" y="36"/>
                        <a:pt x="187" y="36"/>
                      </a:cubicBezTo>
                      <a:close/>
                      <a:moveTo>
                        <a:pt x="157" y="233"/>
                      </a:moveTo>
                      <a:cubicBezTo>
                        <a:pt x="157" y="190"/>
                        <a:pt x="157" y="190"/>
                        <a:pt x="157" y="190"/>
                      </a:cubicBezTo>
                      <a:cubicBezTo>
                        <a:pt x="185" y="190"/>
                        <a:pt x="185" y="190"/>
                        <a:pt x="185" y="190"/>
                      </a:cubicBezTo>
                      <a:cubicBezTo>
                        <a:pt x="185" y="233"/>
                        <a:pt x="185" y="233"/>
                        <a:pt x="185" y="233"/>
                      </a:cubicBezTo>
                      <a:cubicBezTo>
                        <a:pt x="232" y="233"/>
                        <a:pt x="232" y="233"/>
                        <a:pt x="232" y="233"/>
                      </a:cubicBezTo>
                      <a:cubicBezTo>
                        <a:pt x="232" y="165"/>
                        <a:pt x="232" y="165"/>
                        <a:pt x="232" y="165"/>
                      </a:cubicBezTo>
                      <a:cubicBezTo>
                        <a:pt x="171" y="105"/>
                        <a:pt x="171" y="105"/>
                        <a:pt x="171" y="105"/>
                      </a:cubicBezTo>
                      <a:cubicBezTo>
                        <a:pt x="111" y="165"/>
                        <a:pt x="111" y="165"/>
                        <a:pt x="111" y="165"/>
                      </a:cubicBezTo>
                      <a:cubicBezTo>
                        <a:pt x="111" y="233"/>
                        <a:pt x="111" y="233"/>
                        <a:pt x="111" y="233"/>
                      </a:cubicBezTo>
                      <a:lnTo>
                        <a:pt x="157" y="233"/>
                      </a:lnTo>
                      <a:close/>
                    </a:path>
                  </a:pathLst>
                </a:custGeom>
                <a:noFill/>
                <a:ln w="127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GenericApp_EB3B" title="Icon of an app window">
                  <a:extLst>
                    <a:ext uri="{FF2B5EF4-FFF2-40B4-BE49-F238E27FC236}">
                      <a16:creationId xmlns:a16="http://schemas.microsoft.com/office/drawing/2014/main" id="{736B336C-21DE-4D7F-B025-2736BFAB9A3E}"/>
                    </a:ext>
                  </a:extLst>
                </p:cNvPr>
                <p:cNvSpPr>
                  <a:spLocks noChangeAspect="1" noEditPoints="1"/>
                </p:cNvSpPr>
                <p:nvPr/>
              </p:nvSpPr>
              <p:spPr bwMode="auto">
                <a:xfrm>
                  <a:off x="8554412" y="5299068"/>
                  <a:ext cx="401098" cy="321004"/>
                </a:xfrm>
                <a:custGeom>
                  <a:avLst/>
                  <a:gdLst>
                    <a:gd name="T0" fmla="*/ 5088 w 5088"/>
                    <a:gd name="T1" fmla="*/ 4072 h 4072"/>
                    <a:gd name="T2" fmla="*/ 0 w 5088"/>
                    <a:gd name="T3" fmla="*/ 4072 h 4072"/>
                    <a:gd name="T4" fmla="*/ 0 w 5088"/>
                    <a:gd name="T5" fmla="*/ 0 h 4072"/>
                    <a:gd name="T6" fmla="*/ 5088 w 5088"/>
                    <a:gd name="T7" fmla="*/ 0 h 4072"/>
                    <a:gd name="T8" fmla="*/ 5088 w 5088"/>
                    <a:gd name="T9" fmla="*/ 4072 h 4072"/>
                    <a:gd name="T10" fmla="*/ 0 w 5088"/>
                    <a:gd name="T11" fmla="*/ 1018 h 4072"/>
                    <a:gd name="T12" fmla="*/ 5004 w 5088"/>
                    <a:gd name="T13" fmla="*/ 1018 h 4072"/>
                    <a:gd name="T14" fmla="*/ 2035 w 5088"/>
                    <a:gd name="T15" fmla="*/ 1697 h 4072"/>
                    <a:gd name="T16" fmla="*/ 678 w 5088"/>
                    <a:gd name="T17" fmla="*/ 1697 h 4072"/>
                    <a:gd name="T18" fmla="*/ 678 w 5088"/>
                    <a:gd name="T19" fmla="*/ 3393 h 4072"/>
                    <a:gd name="T20" fmla="*/ 2035 w 5088"/>
                    <a:gd name="T21" fmla="*/ 3393 h 4072"/>
                    <a:gd name="T22" fmla="*/ 2035 w 5088"/>
                    <a:gd name="T23" fmla="*/ 1697 h 4072"/>
                    <a:gd name="T24" fmla="*/ 2544 w 5088"/>
                    <a:gd name="T25" fmla="*/ 1697 h 4072"/>
                    <a:gd name="T26" fmla="*/ 3561 w 5088"/>
                    <a:gd name="T27" fmla="*/ 1697 h 4072"/>
                    <a:gd name="T28" fmla="*/ 2544 w 5088"/>
                    <a:gd name="T29" fmla="*/ 2375 h 4072"/>
                    <a:gd name="T30" fmla="*/ 3561 w 5088"/>
                    <a:gd name="T31" fmla="*/ 2375 h 4072"/>
                    <a:gd name="T32" fmla="*/ 2544 w 5088"/>
                    <a:gd name="T33" fmla="*/ 3054 h 4072"/>
                    <a:gd name="T34" fmla="*/ 3222 w 5088"/>
                    <a:gd name="T35" fmla="*/ 3054 h 4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88" h="4072">
                      <a:moveTo>
                        <a:pt x="5088" y="4072"/>
                      </a:moveTo>
                      <a:lnTo>
                        <a:pt x="0" y="4072"/>
                      </a:lnTo>
                      <a:lnTo>
                        <a:pt x="0" y="0"/>
                      </a:lnTo>
                      <a:lnTo>
                        <a:pt x="5088" y="0"/>
                      </a:lnTo>
                      <a:lnTo>
                        <a:pt x="5088" y="4072"/>
                      </a:lnTo>
                      <a:moveTo>
                        <a:pt x="0" y="1018"/>
                      </a:moveTo>
                      <a:lnTo>
                        <a:pt x="5004" y="1018"/>
                      </a:lnTo>
                      <a:moveTo>
                        <a:pt x="2035" y="1697"/>
                      </a:moveTo>
                      <a:lnTo>
                        <a:pt x="678" y="1697"/>
                      </a:lnTo>
                      <a:lnTo>
                        <a:pt x="678" y="3393"/>
                      </a:lnTo>
                      <a:lnTo>
                        <a:pt x="2035" y="3393"/>
                      </a:lnTo>
                      <a:lnTo>
                        <a:pt x="2035" y="1697"/>
                      </a:lnTo>
                      <a:moveTo>
                        <a:pt x="2544" y="1697"/>
                      </a:moveTo>
                      <a:lnTo>
                        <a:pt x="3561" y="1697"/>
                      </a:lnTo>
                      <a:moveTo>
                        <a:pt x="2544" y="2375"/>
                      </a:moveTo>
                      <a:lnTo>
                        <a:pt x="3561" y="2375"/>
                      </a:lnTo>
                      <a:moveTo>
                        <a:pt x="2544" y="3054"/>
                      </a:moveTo>
                      <a:lnTo>
                        <a:pt x="3222" y="3054"/>
                      </a:lnTo>
                    </a:path>
                  </a:pathLst>
                </a:custGeom>
                <a:noFill/>
                <a:ln w="127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Website" title="Icon of multiple app windows">
                  <a:extLst>
                    <a:ext uri="{FF2B5EF4-FFF2-40B4-BE49-F238E27FC236}">
                      <a16:creationId xmlns:a16="http://schemas.microsoft.com/office/drawing/2014/main" id="{6A82B397-05D7-44F8-A47A-F1DE907EBDBD}"/>
                    </a:ext>
                  </a:extLst>
                </p:cNvPr>
                <p:cNvSpPr>
                  <a:spLocks noChangeAspect="1" noEditPoints="1"/>
                </p:cNvSpPr>
                <p:nvPr/>
              </p:nvSpPr>
              <p:spPr bwMode="auto">
                <a:xfrm>
                  <a:off x="8623010" y="5730360"/>
                  <a:ext cx="366352" cy="321004"/>
                </a:xfrm>
                <a:custGeom>
                  <a:avLst/>
                  <a:gdLst>
                    <a:gd name="T0" fmla="*/ 0 w 614"/>
                    <a:gd name="T1" fmla="*/ 0 h 538"/>
                    <a:gd name="T2" fmla="*/ 614 w 614"/>
                    <a:gd name="T3" fmla="*/ 0 h 538"/>
                    <a:gd name="T4" fmla="*/ 614 w 614"/>
                    <a:gd name="T5" fmla="*/ 538 h 538"/>
                    <a:gd name="T6" fmla="*/ 0 w 614"/>
                    <a:gd name="T7" fmla="*/ 538 h 538"/>
                    <a:gd name="T8" fmla="*/ 0 w 614"/>
                    <a:gd name="T9" fmla="*/ 0 h 538"/>
                    <a:gd name="T10" fmla="*/ 0 w 614"/>
                    <a:gd name="T11" fmla="*/ 0 h 538"/>
                    <a:gd name="T12" fmla="*/ 327 w 614"/>
                    <a:gd name="T13" fmla="*/ 250 h 538"/>
                    <a:gd name="T14" fmla="*/ 327 w 614"/>
                    <a:gd name="T15" fmla="*/ 250 h 538"/>
                    <a:gd name="T16" fmla="*/ 327 w 614"/>
                    <a:gd name="T17" fmla="*/ 87 h 538"/>
                    <a:gd name="T18" fmla="*/ 77 w 614"/>
                    <a:gd name="T19" fmla="*/ 87 h 538"/>
                    <a:gd name="T20" fmla="*/ 77 w 614"/>
                    <a:gd name="T21" fmla="*/ 250 h 538"/>
                    <a:gd name="T22" fmla="*/ 128 w 614"/>
                    <a:gd name="T23" fmla="*/ 250 h 538"/>
                    <a:gd name="T24" fmla="*/ 327 w 614"/>
                    <a:gd name="T25" fmla="*/ 250 h 538"/>
                    <a:gd name="T26" fmla="*/ 327 w 614"/>
                    <a:gd name="T27" fmla="*/ 250 h 538"/>
                    <a:gd name="T28" fmla="*/ 139 w 614"/>
                    <a:gd name="T29" fmla="*/ 254 h 538"/>
                    <a:gd name="T30" fmla="*/ 139 w 614"/>
                    <a:gd name="T31" fmla="*/ 362 h 538"/>
                    <a:gd name="T32" fmla="*/ 513 w 614"/>
                    <a:gd name="T33" fmla="*/ 362 h 538"/>
                    <a:gd name="T34" fmla="*/ 513 w 614"/>
                    <a:gd name="T35" fmla="*/ 163 h 538"/>
                    <a:gd name="T36" fmla="*/ 325 w 614"/>
                    <a:gd name="T37" fmla="*/ 163 h 538"/>
                    <a:gd name="T38" fmla="*/ 0 w 614"/>
                    <a:gd name="T39" fmla="*/ 451 h 538"/>
                    <a:gd name="T40" fmla="*/ 614 w 614"/>
                    <a:gd name="T41" fmla="*/ 451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538">
                      <a:moveTo>
                        <a:pt x="0" y="0"/>
                      </a:moveTo>
                      <a:lnTo>
                        <a:pt x="614" y="0"/>
                      </a:lnTo>
                      <a:lnTo>
                        <a:pt x="614" y="538"/>
                      </a:lnTo>
                      <a:lnTo>
                        <a:pt x="0" y="538"/>
                      </a:lnTo>
                      <a:lnTo>
                        <a:pt x="0" y="0"/>
                      </a:lnTo>
                      <a:lnTo>
                        <a:pt x="0" y="0"/>
                      </a:lnTo>
                      <a:moveTo>
                        <a:pt x="327" y="250"/>
                      </a:moveTo>
                      <a:lnTo>
                        <a:pt x="327" y="250"/>
                      </a:lnTo>
                      <a:lnTo>
                        <a:pt x="327" y="87"/>
                      </a:lnTo>
                      <a:lnTo>
                        <a:pt x="77" y="87"/>
                      </a:lnTo>
                      <a:lnTo>
                        <a:pt x="77" y="250"/>
                      </a:lnTo>
                      <a:lnTo>
                        <a:pt x="128" y="250"/>
                      </a:lnTo>
                      <a:lnTo>
                        <a:pt x="327" y="250"/>
                      </a:lnTo>
                      <a:lnTo>
                        <a:pt x="327" y="250"/>
                      </a:lnTo>
                      <a:moveTo>
                        <a:pt x="139" y="254"/>
                      </a:moveTo>
                      <a:lnTo>
                        <a:pt x="139" y="362"/>
                      </a:lnTo>
                      <a:lnTo>
                        <a:pt x="513" y="362"/>
                      </a:lnTo>
                      <a:lnTo>
                        <a:pt x="513" y="163"/>
                      </a:lnTo>
                      <a:lnTo>
                        <a:pt x="325" y="163"/>
                      </a:lnTo>
                      <a:moveTo>
                        <a:pt x="0" y="451"/>
                      </a:moveTo>
                      <a:lnTo>
                        <a:pt x="614" y="451"/>
                      </a:lnTo>
                    </a:path>
                  </a:pathLst>
                </a:custGeom>
                <a:noFill/>
                <a:ln w="127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3" name="Group 207">
                <a:extLst>
                  <a:ext uri="{FF2B5EF4-FFF2-40B4-BE49-F238E27FC236}">
                    <a16:creationId xmlns:a16="http://schemas.microsoft.com/office/drawing/2014/main" id="{545F29B5-82D5-44F6-8B5A-6FC1DDD034D8}"/>
                  </a:ext>
                </a:extLst>
              </p:cNvPr>
              <p:cNvGrpSpPr>
                <a:grpSpLocks noChangeAspect="1"/>
              </p:cNvGrpSpPr>
              <p:nvPr/>
            </p:nvGrpSpPr>
            <p:grpSpPr bwMode="auto">
              <a:xfrm>
                <a:off x="7467600" y="5496188"/>
                <a:ext cx="1071415" cy="1042546"/>
                <a:chOff x="3750" y="2040"/>
                <a:chExt cx="334" cy="325"/>
              </a:xfrm>
              <a:solidFill>
                <a:srgbClr val="0078D7"/>
              </a:solidFill>
            </p:grpSpPr>
            <p:sp>
              <p:nvSpPr>
                <p:cNvPr id="14" name="Rectangle 208">
                  <a:extLst>
                    <a:ext uri="{FF2B5EF4-FFF2-40B4-BE49-F238E27FC236}">
                      <a16:creationId xmlns:a16="http://schemas.microsoft.com/office/drawing/2014/main" id="{3D91EB66-91A6-455A-968F-DBF2CDBA5586}"/>
                    </a:ext>
                  </a:extLst>
                </p:cNvPr>
                <p:cNvSpPr>
                  <a:spLocks noChangeArrowheads="1"/>
                </p:cNvSpPr>
                <p:nvPr/>
              </p:nvSpPr>
              <p:spPr bwMode="auto">
                <a:xfrm>
                  <a:off x="3860" y="2071"/>
                  <a:ext cx="150" cy="294"/>
                </a:xfrm>
                <a:prstGeom prst="rect">
                  <a:avLst/>
                </a:pr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5" name="Freeform 209">
                  <a:extLst>
                    <a:ext uri="{FF2B5EF4-FFF2-40B4-BE49-F238E27FC236}">
                      <a16:creationId xmlns:a16="http://schemas.microsoft.com/office/drawing/2014/main" id="{5060F50E-9343-44F0-B76F-711914836FE4}"/>
                    </a:ext>
                  </a:extLst>
                </p:cNvPr>
                <p:cNvSpPr>
                  <a:spLocks/>
                </p:cNvSpPr>
                <p:nvPr/>
              </p:nvSpPr>
              <p:spPr bwMode="auto">
                <a:xfrm>
                  <a:off x="3750" y="2146"/>
                  <a:ext cx="83" cy="219"/>
                </a:xfrm>
                <a:custGeom>
                  <a:avLst/>
                  <a:gdLst>
                    <a:gd name="T0" fmla="*/ 83 w 83"/>
                    <a:gd name="T1" fmla="*/ 219 h 219"/>
                    <a:gd name="T2" fmla="*/ 0 w 83"/>
                    <a:gd name="T3" fmla="*/ 219 h 219"/>
                    <a:gd name="T4" fmla="*/ 0 w 83"/>
                    <a:gd name="T5" fmla="*/ 0 h 219"/>
                    <a:gd name="T6" fmla="*/ 83 w 83"/>
                    <a:gd name="T7" fmla="*/ 0 h 219"/>
                  </a:gdLst>
                  <a:ahLst/>
                  <a:cxnLst>
                    <a:cxn ang="0">
                      <a:pos x="T0" y="T1"/>
                    </a:cxn>
                    <a:cxn ang="0">
                      <a:pos x="T2" y="T3"/>
                    </a:cxn>
                    <a:cxn ang="0">
                      <a:pos x="T4" y="T5"/>
                    </a:cxn>
                    <a:cxn ang="0">
                      <a:pos x="T6" y="T7"/>
                    </a:cxn>
                  </a:cxnLst>
                  <a:rect l="0" t="0" r="r" b="b"/>
                  <a:pathLst>
                    <a:path w="83" h="219">
                      <a:moveTo>
                        <a:pt x="83" y="219"/>
                      </a:moveTo>
                      <a:lnTo>
                        <a:pt x="0" y="219"/>
                      </a:lnTo>
                      <a:lnTo>
                        <a:pt x="0" y="0"/>
                      </a:lnTo>
                      <a:lnTo>
                        <a:pt x="83" y="0"/>
                      </a:ln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6" name="Freeform 210">
                  <a:extLst>
                    <a:ext uri="{FF2B5EF4-FFF2-40B4-BE49-F238E27FC236}">
                      <a16:creationId xmlns:a16="http://schemas.microsoft.com/office/drawing/2014/main" id="{812FC5BC-BD42-4AFC-AF13-F3586085F8F8}"/>
                    </a:ext>
                  </a:extLst>
                </p:cNvPr>
                <p:cNvSpPr>
                  <a:spLocks/>
                </p:cNvSpPr>
                <p:nvPr/>
              </p:nvSpPr>
              <p:spPr bwMode="auto">
                <a:xfrm>
                  <a:off x="4037" y="2224"/>
                  <a:ext cx="47" cy="141"/>
                </a:xfrm>
                <a:custGeom>
                  <a:avLst/>
                  <a:gdLst>
                    <a:gd name="T0" fmla="*/ 0 w 47"/>
                    <a:gd name="T1" fmla="*/ 141 h 141"/>
                    <a:gd name="T2" fmla="*/ 47 w 47"/>
                    <a:gd name="T3" fmla="*/ 141 h 141"/>
                    <a:gd name="T4" fmla="*/ 47 w 47"/>
                    <a:gd name="T5" fmla="*/ 0 h 141"/>
                    <a:gd name="T6" fmla="*/ 0 w 47"/>
                    <a:gd name="T7" fmla="*/ 0 h 141"/>
                  </a:gdLst>
                  <a:ahLst/>
                  <a:cxnLst>
                    <a:cxn ang="0">
                      <a:pos x="T0" y="T1"/>
                    </a:cxn>
                    <a:cxn ang="0">
                      <a:pos x="T2" y="T3"/>
                    </a:cxn>
                    <a:cxn ang="0">
                      <a:pos x="T4" y="T5"/>
                    </a:cxn>
                    <a:cxn ang="0">
                      <a:pos x="T6" y="T7"/>
                    </a:cxn>
                  </a:cxnLst>
                  <a:rect l="0" t="0" r="r" b="b"/>
                  <a:pathLst>
                    <a:path w="47" h="141">
                      <a:moveTo>
                        <a:pt x="0" y="141"/>
                      </a:moveTo>
                      <a:lnTo>
                        <a:pt x="47" y="141"/>
                      </a:lnTo>
                      <a:lnTo>
                        <a:pt x="47" y="0"/>
                      </a:lnTo>
                      <a:lnTo>
                        <a:pt x="0" y="0"/>
                      </a:ln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7" name="Freeform 211">
                  <a:extLst>
                    <a:ext uri="{FF2B5EF4-FFF2-40B4-BE49-F238E27FC236}">
                      <a16:creationId xmlns:a16="http://schemas.microsoft.com/office/drawing/2014/main" id="{012E00F0-42A4-4FC5-928E-0D90C4AEC2E2}"/>
                    </a:ext>
                  </a:extLst>
                </p:cNvPr>
                <p:cNvSpPr>
                  <a:spLocks/>
                </p:cNvSpPr>
                <p:nvPr/>
              </p:nvSpPr>
              <p:spPr bwMode="auto">
                <a:xfrm>
                  <a:off x="3917" y="2312"/>
                  <a:ext cx="36" cy="53"/>
                </a:xfrm>
                <a:custGeom>
                  <a:avLst/>
                  <a:gdLst>
                    <a:gd name="T0" fmla="*/ 19 w 19"/>
                    <a:gd name="T1" fmla="*/ 28 h 28"/>
                    <a:gd name="T2" fmla="*/ 19 w 19"/>
                    <a:gd name="T3" fmla="*/ 10 h 28"/>
                    <a:gd name="T4" fmla="*/ 9 w 19"/>
                    <a:gd name="T5" fmla="*/ 0 h 28"/>
                    <a:gd name="T6" fmla="*/ 0 w 19"/>
                    <a:gd name="T7" fmla="*/ 10 h 28"/>
                    <a:gd name="T8" fmla="*/ 0 w 19"/>
                    <a:gd name="T9" fmla="*/ 28 h 28"/>
                  </a:gdLst>
                  <a:ahLst/>
                  <a:cxnLst>
                    <a:cxn ang="0">
                      <a:pos x="T0" y="T1"/>
                    </a:cxn>
                    <a:cxn ang="0">
                      <a:pos x="T2" y="T3"/>
                    </a:cxn>
                    <a:cxn ang="0">
                      <a:pos x="T4" y="T5"/>
                    </a:cxn>
                    <a:cxn ang="0">
                      <a:pos x="T6" y="T7"/>
                    </a:cxn>
                    <a:cxn ang="0">
                      <a:pos x="T8" y="T9"/>
                    </a:cxn>
                  </a:cxnLst>
                  <a:rect l="0" t="0" r="r" b="b"/>
                  <a:pathLst>
                    <a:path w="19" h="28">
                      <a:moveTo>
                        <a:pt x="19" y="28"/>
                      </a:moveTo>
                      <a:cubicBezTo>
                        <a:pt x="19" y="10"/>
                        <a:pt x="19" y="10"/>
                        <a:pt x="19" y="10"/>
                      </a:cubicBezTo>
                      <a:cubicBezTo>
                        <a:pt x="19" y="5"/>
                        <a:pt x="15" y="0"/>
                        <a:pt x="9" y="0"/>
                      </a:cubicBezTo>
                      <a:cubicBezTo>
                        <a:pt x="4" y="0"/>
                        <a:pt x="0" y="5"/>
                        <a:pt x="0" y="10"/>
                      </a:cubicBezTo>
                      <a:cubicBezTo>
                        <a:pt x="0" y="28"/>
                        <a:pt x="0" y="28"/>
                        <a:pt x="0" y="28"/>
                      </a:cubicBez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8" name="Rectangle 212">
                  <a:extLst>
                    <a:ext uri="{FF2B5EF4-FFF2-40B4-BE49-F238E27FC236}">
                      <a16:creationId xmlns:a16="http://schemas.microsoft.com/office/drawing/2014/main" id="{319EE5EB-2C10-48A0-9A94-7520A0E9600A}"/>
                    </a:ext>
                  </a:extLst>
                </p:cNvPr>
                <p:cNvSpPr>
                  <a:spLocks noChangeArrowheads="1"/>
                </p:cNvSpPr>
                <p:nvPr/>
              </p:nvSpPr>
              <p:spPr bwMode="auto">
                <a:xfrm>
                  <a:off x="3888" y="2040"/>
                  <a:ext cx="42" cy="31"/>
                </a:xfrm>
                <a:prstGeom prst="rect">
                  <a:avLst/>
                </a:pr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19" name="Rectangle 213">
                  <a:extLst>
                    <a:ext uri="{FF2B5EF4-FFF2-40B4-BE49-F238E27FC236}">
                      <a16:creationId xmlns:a16="http://schemas.microsoft.com/office/drawing/2014/main" id="{A400FCC8-1544-42A9-8A54-AB0612F1B3B8}"/>
                    </a:ext>
                  </a:extLst>
                </p:cNvPr>
                <p:cNvSpPr>
                  <a:spLocks noChangeArrowheads="1"/>
                </p:cNvSpPr>
                <p:nvPr/>
              </p:nvSpPr>
              <p:spPr bwMode="auto">
                <a:xfrm>
                  <a:off x="3970"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0" name="Rectangle 214">
                  <a:extLst>
                    <a:ext uri="{FF2B5EF4-FFF2-40B4-BE49-F238E27FC236}">
                      <a16:creationId xmlns:a16="http://schemas.microsoft.com/office/drawing/2014/main" id="{FAE1F31C-2D3C-414D-B8AC-18685748E5DE}"/>
                    </a:ext>
                  </a:extLst>
                </p:cNvPr>
                <p:cNvSpPr>
                  <a:spLocks noChangeArrowheads="1"/>
                </p:cNvSpPr>
                <p:nvPr/>
              </p:nvSpPr>
              <p:spPr bwMode="auto">
                <a:xfrm>
                  <a:off x="3970"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1" name="Rectangle 215">
                  <a:extLst>
                    <a:ext uri="{FF2B5EF4-FFF2-40B4-BE49-F238E27FC236}">
                      <a16:creationId xmlns:a16="http://schemas.microsoft.com/office/drawing/2014/main" id="{E335CCE9-DF6E-422F-9102-12A21727734A}"/>
                    </a:ext>
                  </a:extLst>
                </p:cNvPr>
                <p:cNvSpPr>
                  <a:spLocks noChangeArrowheads="1"/>
                </p:cNvSpPr>
                <p:nvPr/>
              </p:nvSpPr>
              <p:spPr bwMode="auto">
                <a:xfrm>
                  <a:off x="3970"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2" name="Rectangle 216">
                  <a:extLst>
                    <a:ext uri="{FF2B5EF4-FFF2-40B4-BE49-F238E27FC236}">
                      <a16:creationId xmlns:a16="http://schemas.microsoft.com/office/drawing/2014/main" id="{E89F7DD4-BED1-43DC-803E-DFFE26DB92C9}"/>
                    </a:ext>
                  </a:extLst>
                </p:cNvPr>
                <p:cNvSpPr>
                  <a:spLocks noChangeArrowheads="1"/>
                </p:cNvSpPr>
                <p:nvPr/>
              </p:nvSpPr>
              <p:spPr bwMode="auto">
                <a:xfrm>
                  <a:off x="3970"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3" name="Rectangle 217">
                  <a:extLst>
                    <a:ext uri="{FF2B5EF4-FFF2-40B4-BE49-F238E27FC236}">
                      <a16:creationId xmlns:a16="http://schemas.microsoft.com/office/drawing/2014/main" id="{590AA2C5-EA1C-4389-B5A1-EECE58E4FE07}"/>
                    </a:ext>
                  </a:extLst>
                </p:cNvPr>
                <p:cNvSpPr>
                  <a:spLocks noChangeArrowheads="1"/>
                </p:cNvSpPr>
                <p:nvPr/>
              </p:nvSpPr>
              <p:spPr bwMode="auto">
                <a:xfrm>
                  <a:off x="3970"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4" name="Rectangle 218">
                  <a:extLst>
                    <a:ext uri="{FF2B5EF4-FFF2-40B4-BE49-F238E27FC236}">
                      <a16:creationId xmlns:a16="http://schemas.microsoft.com/office/drawing/2014/main" id="{E2933513-E326-40BB-A90B-70AEC95797A6}"/>
                    </a:ext>
                  </a:extLst>
                </p:cNvPr>
                <p:cNvSpPr>
                  <a:spLocks noChangeArrowheads="1"/>
                </p:cNvSpPr>
                <p:nvPr/>
              </p:nvSpPr>
              <p:spPr bwMode="auto">
                <a:xfrm>
                  <a:off x="3885"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5" name="Rectangle 219">
                  <a:extLst>
                    <a:ext uri="{FF2B5EF4-FFF2-40B4-BE49-F238E27FC236}">
                      <a16:creationId xmlns:a16="http://schemas.microsoft.com/office/drawing/2014/main" id="{B74B54C8-EAEA-4F9A-9BE4-C9DCECF6EF93}"/>
                    </a:ext>
                  </a:extLst>
                </p:cNvPr>
                <p:cNvSpPr>
                  <a:spLocks noChangeArrowheads="1"/>
                </p:cNvSpPr>
                <p:nvPr/>
              </p:nvSpPr>
              <p:spPr bwMode="auto">
                <a:xfrm>
                  <a:off x="3885"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6" name="Rectangle 220">
                  <a:extLst>
                    <a:ext uri="{FF2B5EF4-FFF2-40B4-BE49-F238E27FC236}">
                      <a16:creationId xmlns:a16="http://schemas.microsoft.com/office/drawing/2014/main" id="{9A45A9A4-C317-42C5-9993-1874474DD0E2}"/>
                    </a:ext>
                  </a:extLst>
                </p:cNvPr>
                <p:cNvSpPr>
                  <a:spLocks noChangeArrowheads="1"/>
                </p:cNvSpPr>
                <p:nvPr/>
              </p:nvSpPr>
              <p:spPr bwMode="auto">
                <a:xfrm>
                  <a:off x="3885"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7" name="Rectangle 221">
                  <a:extLst>
                    <a:ext uri="{FF2B5EF4-FFF2-40B4-BE49-F238E27FC236}">
                      <a16:creationId xmlns:a16="http://schemas.microsoft.com/office/drawing/2014/main" id="{F192D903-7372-4822-90C1-8B074BE2847D}"/>
                    </a:ext>
                  </a:extLst>
                </p:cNvPr>
                <p:cNvSpPr>
                  <a:spLocks noChangeArrowheads="1"/>
                </p:cNvSpPr>
                <p:nvPr/>
              </p:nvSpPr>
              <p:spPr bwMode="auto">
                <a:xfrm>
                  <a:off x="3885"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8" name="Rectangle 222">
                  <a:extLst>
                    <a:ext uri="{FF2B5EF4-FFF2-40B4-BE49-F238E27FC236}">
                      <a16:creationId xmlns:a16="http://schemas.microsoft.com/office/drawing/2014/main" id="{6AE5BB18-E292-40BE-BEFC-2537DA6EF4B8}"/>
                    </a:ext>
                  </a:extLst>
                </p:cNvPr>
                <p:cNvSpPr>
                  <a:spLocks noChangeArrowheads="1"/>
                </p:cNvSpPr>
                <p:nvPr/>
              </p:nvSpPr>
              <p:spPr bwMode="auto">
                <a:xfrm>
                  <a:off x="3885"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29" name="Rectangle 223">
                  <a:extLst>
                    <a:ext uri="{FF2B5EF4-FFF2-40B4-BE49-F238E27FC236}">
                      <a16:creationId xmlns:a16="http://schemas.microsoft.com/office/drawing/2014/main" id="{0161B0FA-D477-4FA3-9747-D96B70F36E67}"/>
                    </a:ext>
                  </a:extLst>
                </p:cNvPr>
                <p:cNvSpPr>
                  <a:spLocks noChangeArrowheads="1"/>
                </p:cNvSpPr>
                <p:nvPr/>
              </p:nvSpPr>
              <p:spPr bwMode="auto">
                <a:xfrm>
                  <a:off x="3927"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30" name="Rectangle 224">
                  <a:extLst>
                    <a:ext uri="{FF2B5EF4-FFF2-40B4-BE49-F238E27FC236}">
                      <a16:creationId xmlns:a16="http://schemas.microsoft.com/office/drawing/2014/main" id="{37E2435E-CC2A-498B-993E-4C8075FED129}"/>
                    </a:ext>
                  </a:extLst>
                </p:cNvPr>
                <p:cNvSpPr>
                  <a:spLocks noChangeArrowheads="1"/>
                </p:cNvSpPr>
                <p:nvPr/>
              </p:nvSpPr>
              <p:spPr bwMode="auto">
                <a:xfrm>
                  <a:off x="3927"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31" name="Rectangle 225">
                  <a:extLst>
                    <a:ext uri="{FF2B5EF4-FFF2-40B4-BE49-F238E27FC236}">
                      <a16:creationId xmlns:a16="http://schemas.microsoft.com/office/drawing/2014/main" id="{22240E8B-0DB5-40B8-8FAB-54B1B48C98D9}"/>
                    </a:ext>
                  </a:extLst>
                </p:cNvPr>
                <p:cNvSpPr>
                  <a:spLocks noChangeArrowheads="1"/>
                </p:cNvSpPr>
                <p:nvPr/>
              </p:nvSpPr>
              <p:spPr bwMode="auto">
                <a:xfrm>
                  <a:off x="3927"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32" name="Rectangle 226">
                  <a:extLst>
                    <a:ext uri="{FF2B5EF4-FFF2-40B4-BE49-F238E27FC236}">
                      <a16:creationId xmlns:a16="http://schemas.microsoft.com/office/drawing/2014/main" id="{16D3C37E-79A0-4D64-BA8E-4C4B2C72838A}"/>
                    </a:ext>
                  </a:extLst>
                </p:cNvPr>
                <p:cNvSpPr>
                  <a:spLocks noChangeArrowheads="1"/>
                </p:cNvSpPr>
                <p:nvPr/>
              </p:nvSpPr>
              <p:spPr bwMode="auto">
                <a:xfrm>
                  <a:off x="3927"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33" name="Rectangle 227">
                  <a:extLst>
                    <a:ext uri="{FF2B5EF4-FFF2-40B4-BE49-F238E27FC236}">
                      <a16:creationId xmlns:a16="http://schemas.microsoft.com/office/drawing/2014/main" id="{094664E1-74F1-48BA-B529-24D2EE217EBA}"/>
                    </a:ext>
                  </a:extLst>
                </p:cNvPr>
                <p:cNvSpPr>
                  <a:spLocks noChangeArrowheads="1"/>
                </p:cNvSpPr>
                <p:nvPr/>
              </p:nvSpPr>
              <p:spPr bwMode="auto">
                <a:xfrm>
                  <a:off x="3927"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34" name="Rectangle 228">
                  <a:extLst>
                    <a:ext uri="{FF2B5EF4-FFF2-40B4-BE49-F238E27FC236}">
                      <a16:creationId xmlns:a16="http://schemas.microsoft.com/office/drawing/2014/main" id="{A0B1CD41-07CC-41D5-B9D7-A7FE81ED55FE}"/>
                    </a:ext>
                  </a:extLst>
                </p:cNvPr>
                <p:cNvSpPr>
                  <a:spLocks noChangeArrowheads="1"/>
                </p:cNvSpPr>
                <p:nvPr/>
              </p:nvSpPr>
              <p:spPr bwMode="auto">
                <a:xfrm>
                  <a:off x="3776"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35" name="Rectangle 229">
                  <a:extLst>
                    <a:ext uri="{FF2B5EF4-FFF2-40B4-BE49-F238E27FC236}">
                      <a16:creationId xmlns:a16="http://schemas.microsoft.com/office/drawing/2014/main" id="{B6F12A9C-CC35-4F9D-8122-73809C3CB848}"/>
                    </a:ext>
                  </a:extLst>
                </p:cNvPr>
                <p:cNvSpPr>
                  <a:spLocks noChangeArrowheads="1"/>
                </p:cNvSpPr>
                <p:nvPr/>
              </p:nvSpPr>
              <p:spPr bwMode="auto">
                <a:xfrm>
                  <a:off x="3776"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36" name="Rectangle 230">
                  <a:extLst>
                    <a:ext uri="{FF2B5EF4-FFF2-40B4-BE49-F238E27FC236}">
                      <a16:creationId xmlns:a16="http://schemas.microsoft.com/office/drawing/2014/main" id="{E81255D6-E899-4D9B-BE7A-2FEEDB03824F}"/>
                    </a:ext>
                  </a:extLst>
                </p:cNvPr>
                <p:cNvSpPr>
                  <a:spLocks noChangeArrowheads="1"/>
                </p:cNvSpPr>
                <p:nvPr/>
              </p:nvSpPr>
              <p:spPr bwMode="auto">
                <a:xfrm>
                  <a:off x="3776"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37" name="Rectangle 231">
                  <a:extLst>
                    <a:ext uri="{FF2B5EF4-FFF2-40B4-BE49-F238E27FC236}">
                      <a16:creationId xmlns:a16="http://schemas.microsoft.com/office/drawing/2014/main" id="{9A514F52-F051-4353-9EE9-1283F9808667}"/>
                    </a:ext>
                  </a:extLst>
                </p:cNvPr>
                <p:cNvSpPr>
                  <a:spLocks noChangeArrowheads="1"/>
                </p:cNvSpPr>
                <p:nvPr/>
              </p:nvSpPr>
              <p:spPr bwMode="auto">
                <a:xfrm>
                  <a:off x="3818"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38" name="Rectangle 232">
                  <a:extLst>
                    <a:ext uri="{FF2B5EF4-FFF2-40B4-BE49-F238E27FC236}">
                      <a16:creationId xmlns:a16="http://schemas.microsoft.com/office/drawing/2014/main" id="{B62841A7-08F3-44C9-8238-2CFBD8CC85B9}"/>
                    </a:ext>
                  </a:extLst>
                </p:cNvPr>
                <p:cNvSpPr>
                  <a:spLocks noChangeArrowheads="1"/>
                </p:cNvSpPr>
                <p:nvPr/>
              </p:nvSpPr>
              <p:spPr bwMode="auto">
                <a:xfrm>
                  <a:off x="3818"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39" name="Rectangle 233">
                  <a:extLst>
                    <a:ext uri="{FF2B5EF4-FFF2-40B4-BE49-F238E27FC236}">
                      <a16:creationId xmlns:a16="http://schemas.microsoft.com/office/drawing/2014/main" id="{99E965A8-02FA-4183-B52E-369CE18CEE9E}"/>
                    </a:ext>
                  </a:extLst>
                </p:cNvPr>
                <p:cNvSpPr>
                  <a:spLocks noChangeArrowheads="1"/>
                </p:cNvSpPr>
                <p:nvPr/>
              </p:nvSpPr>
              <p:spPr bwMode="auto">
                <a:xfrm>
                  <a:off x="3818"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40" name="Rectangle 234">
                  <a:extLst>
                    <a:ext uri="{FF2B5EF4-FFF2-40B4-BE49-F238E27FC236}">
                      <a16:creationId xmlns:a16="http://schemas.microsoft.com/office/drawing/2014/main" id="{516E2AED-F1F6-4676-B7D4-E02CC5461A78}"/>
                    </a:ext>
                  </a:extLst>
                </p:cNvPr>
                <p:cNvSpPr>
                  <a:spLocks noChangeArrowheads="1"/>
                </p:cNvSpPr>
                <p:nvPr/>
              </p:nvSpPr>
              <p:spPr bwMode="auto">
                <a:xfrm>
                  <a:off x="3776" y="2295"/>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sp>
              <p:nvSpPr>
                <p:cNvPr id="41" name="Rectangle 235">
                  <a:extLst>
                    <a:ext uri="{FF2B5EF4-FFF2-40B4-BE49-F238E27FC236}">
                      <a16:creationId xmlns:a16="http://schemas.microsoft.com/office/drawing/2014/main" id="{E81AD397-2A1C-459B-B1D8-FBCCA7173A80}"/>
                    </a:ext>
                  </a:extLst>
                </p:cNvPr>
                <p:cNvSpPr>
                  <a:spLocks noChangeArrowheads="1"/>
                </p:cNvSpPr>
                <p:nvPr/>
              </p:nvSpPr>
              <p:spPr bwMode="auto">
                <a:xfrm>
                  <a:off x="3818" y="2295"/>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endParaRPr>
                </a:p>
              </p:txBody>
            </p:sp>
          </p:grpSp>
        </p:grpSp>
        <p:grpSp>
          <p:nvGrpSpPr>
            <p:cNvPr id="45" name="Group 44">
              <a:extLst>
                <a:ext uri="{FF2B5EF4-FFF2-40B4-BE49-F238E27FC236}">
                  <a16:creationId xmlns:a16="http://schemas.microsoft.com/office/drawing/2014/main" id="{7C06CA7B-12CD-4D1D-9770-103536F01CDA}"/>
                </a:ext>
              </a:extLst>
            </p:cNvPr>
            <p:cNvGrpSpPr/>
            <p:nvPr/>
          </p:nvGrpSpPr>
          <p:grpSpPr>
            <a:xfrm>
              <a:off x="5017125" y="5220396"/>
              <a:ext cx="1021214" cy="925299"/>
              <a:chOff x="1099439" y="3534104"/>
              <a:chExt cx="1140368" cy="1033262"/>
            </a:xfrm>
          </p:grpSpPr>
          <p:sp>
            <p:nvSpPr>
              <p:cNvPr id="46" name="TextBox 45">
                <a:extLst>
                  <a:ext uri="{FF2B5EF4-FFF2-40B4-BE49-F238E27FC236}">
                    <a16:creationId xmlns:a16="http://schemas.microsoft.com/office/drawing/2014/main" id="{C6994B1D-2425-408B-9584-B44E21CC0126}"/>
                  </a:ext>
                </a:extLst>
              </p:cNvPr>
              <p:cNvSpPr txBox="1"/>
              <p:nvPr/>
            </p:nvSpPr>
            <p:spPr>
              <a:xfrm>
                <a:off x="1281055" y="4373467"/>
                <a:ext cx="777136" cy="193899"/>
              </a:xfrm>
              <a:prstGeom prst="rect">
                <a:avLst/>
              </a:prstGeom>
            </p:spPr>
            <p:txBody>
              <a:bodyPr wrap="none" lIns="45720"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defTabSz="878391">
                  <a:defRPr/>
                </a:pPr>
                <a:r>
                  <a:rPr lang="en-US" sz="1400" dirty="0"/>
                  <a:t>Windows</a:t>
                </a:r>
                <a:endParaRPr lang="en-US" sz="1200" dirty="0"/>
              </a:p>
            </p:txBody>
          </p:sp>
          <p:sp>
            <p:nvSpPr>
              <p:cNvPr id="47" name="Laptop_E770" title="Icon of a laptop">
                <a:extLst>
                  <a:ext uri="{FF2B5EF4-FFF2-40B4-BE49-F238E27FC236}">
                    <a16:creationId xmlns:a16="http://schemas.microsoft.com/office/drawing/2014/main" id="{21BA5E64-3C46-4E7A-9BBA-0C80948B6211}"/>
                  </a:ext>
                </a:extLst>
              </p:cNvPr>
              <p:cNvSpPr>
                <a:spLocks noChangeAspect="1" noEditPoints="1"/>
              </p:cNvSpPr>
              <p:nvPr/>
            </p:nvSpPr>
            <p:spPr bwMode="auto">
              <a:xfrm>
                <a:off x="1099439" y="3534104"/>
                <a:ext cx="1140368" cy="760941"/>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48" name="Freeform 15">
                <a:extLst>
                  <a:ext uri="{FF2B5EF4-FFF2-40B4-BE49-F238E27FC236}">
                    <a16:creationId xmlns:a16="http://schemas.microsoft.com/office/drawing/2014/main" id="{EE048134-F483-4F8C-86F4-312399305444}"/>
                  </a:ext>
                </a:extLst>
              </p:cNvPr>
              <p:cNvSpPr>
                <a:spLocks noChangeAspect="1" noEditPoints="1"/>
              </p:cNvSpPr>
              <p:nvPr/>
            </p:nvSpPr>
            <p:spPr bwMode="black">
              <a:xfrm>
                <a:off x="1500181" y="3656976"/>
                <a:ext cx="338884" cy="33750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200"/>
              </a:p>
            </p:txBody>
          </p:sp>
        </p:grpSp>
        <p:grpSp>
          <p:nvGrpSpPr>
            <p:cNvPr id="49" name="Group 48">
              <a:extLst>
                <a:ext uri="{FF2B5EF4-FFF2-40B4-BE49-F238E27FC236}">
                  <a16:creationId xmlns:a16="http://schemas.microsoft.com/office/drawing/2014/main" id="{8FEA5C51-13B0-4187-B48F-FD05FCEBC9E1}"/>
                </a:ext>
              </a:extLst>
            </p:cNvPr>
            <p:cNvGrpSpPr/>
            <p:nvPr/>
          </p:nvGrpSpPr>
          <p:grpSpPr>
            <a:xfrm>
              <a:off x="2466140" y="4776376"/>
              <a:ext cx="1683597" cy="1162141"/>
              <a:chOff x="2672925" y="4768436"/>
              <a:chExt cx="1880037" cy="1297738"/>
            </a:xfrm>
          </p:grpSpPr>
          <p:grpSp>
            <p:nvGrpSpPr>
              <p:cNvPr id="50" name="Group 49">
                <a:extLst>
                  <a:ext uri="{FF2B5EF4-FFF2-40B4-BE49-F238E27FC236}">
                    <a16:creationId xmlns:a16="http://schemas.microsoft.com/office/drawing/2014/main" id="{865644DB-790C-464C-8E5E-AF3C0878208D}"/>
                  </a:ext>
                </a:extLst>
              </p:cNvPr>
              <p:cNvGrpSpPr/>
              <p:nvPr/>
            </p:nvGrpSpPr>
            <p:grpSpPr>
              <a:xfrm>
                <a:off x="2672925" y="4768436"/>
                <a:ext cx="892600" cy="1170498"/>
                <a:chOff x="2672925" y="4768436"/>
                <a:chExt cx="892600" cy="1170498"/>
              </a:xfrm>
            </p:grpSpPr>
            <p:sp>
              <p:nvSpPr>
                <p:cNvPr id="61" name="Trapezoid 60">
                  <a:extLst>
                    <a:ext uri="{FF2B5EF4-FFF2-40B4-BE49-F238E27FC236}">
                      <a16:creationId xmlns:a16="http://schemas.microsoft.com/office/drawing/2014/main" id="{35D54E5A-E072-4F4E-A692-2F2CF9DA4535}"/>
                    </a:ext>
                  </a:extLst>
                </p:cNvPr>
                <p:cNvSpPr/>
                <p:nvPr/>
              </p:nvSpPr>
              <p:spPr bwMode="auto">
                <a:xfrm>
                  <a:off x="2701663" y="5510597"/>
                  <a:ext cx="834429" cy="129442"/>
                </a:xfrm>
                <a:prstGeom prst="trapezoid">
                  <a:avLst>
                    <a:gd name="adj" fmla="val 65881"/>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endParaRPr>
                </a:p>
              </p:txBody>
            </p:sp>
            <p:grpSp>
              <p:nvGrpSpPr>
                <p:cNvPr id="62" name="Group 61">
                  <a:extLst>
                    <a:ext uri="{FF2B5EF4-FFF2-40B4-BE49-F238E27FC236}">
                      <a16:creationId xmlns:a16="http://schemas.microsoft.com/office/drawing/2014/main" id="{D560C30C-90A3-43AF-B193-7A44A7C3525C}"/>
                    </a:ext>
                  </a:extLst>
                </p:cNvPr>
                <p:cNvGrpSpPr/>
                <p:nvPr/>
              </p:nvGrpSpPr>
              <p:grpSpPr>
                <a:xfrm>
                  <a:off x="2672925" y="4768436"/>
                  <a:ext cx="892600" cy="1170498"/>
                  <a:chOff x="2672925" y="4768436"/>
                  <a:chExt cx="892600" cy="1170498"/>
                </a:xfrm>
              </p:grpSpPr>
              <p:sp>
                <p:nvSpPr>
                  <p:cNvPr id="63" name="Rectangle 62">
                    <a:extLst>
                      <a:ext uri="{FF2B5EF4-FFF2-40B4-BE49-F238E27FC236}">
                        <a16:creationId xmlns:a16="http://schemas.microsoft.com/office/drawing/2014/main" id="{F5834868-8DF4-4D75-8D43-BF2974F5A534}"/>
                      </a:ext>
                    </a:extLst>
                  </p:cNvPr>
                  <p:cNvSpPr/>
                  <p:nvPr/>
                </p:nvSpPr>
                <p:spPr bwMode="auto">
                  <a:xfrm>
                    <a:off x="2672925" y="4768436"/>
                    <a:ext cx="892600" cy="50365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endParaRPr>
                  </a:p>
                </p:txBody>
              </p:sp>
              <p:grpSp>
                <p:nvGrpSpPr>
                  <p:cNvPr id="64" name="Group 63">
                    <a:extLst>
                      <a:ext uri="{FF2B5EF4-FFF2-40B4-BE49-F238E27FC236}">
                        <a16:creationId xmlns:a16="http://schemas.microsoft.com/office/drawing/2014/main" id="{F05F4B2C-FA46-4416-BAC5-E04E6C4557C3}"/>
                      </a:ext>
                    </a:extLst>
                  </p:cNvPr>
                  <p:cNvGrpSpPr/>
                  <p:nvPr/>
                </p:nvGrpSpPr>
                <p:grpSpPr>
                  <a:xfrm>
                    <a:off x="2673590" y="4769612"/>
                    <a:ext cx="890294" cy="1169322"/>
                    <a:chOff x="2739855" y="5372677"/>
                    <a:chExt cx="890294" cy="1169322"/>
                  </a:xfrm>
                </p:grpSpPr>
                <p:sp>
                  <p:nvSpPr>
                    <p:cNvPr id="65" name="TextBox 64">
                      <a:extLst>
                        <a:ext uri="{FF2B5EF4-FFF2-40B4-BE49-F238E27FC236}">
                          <a16:creationId xmlns:a16="http://schemas.microsoft.com/office/drawing/2014/main" id="{59F04CDE-D9FB-49D7-BFF6-D645F751BF61}"/>
                        </a:ext>
                      </a:extLst>
                    </p:cNvPr>
                    <p:cNvSpPr txBox="1"/>
                    <p:nvPr/>
                  </p:nvSpPr>
                  <p:spPr>
                    <a:xfrm>
                      <a:off x="2919865" y="6375800"/>
                      <a:ext cx="530273" cy="166199"/>
                    </a:xfrm>
                    <a:prstGeom prst="rect">
                      <a:avLst/>
                    </a:prstGeom>
                  </p:spPr>
                  <p:txBody>
                    <a:bodyPr wrap="none" lIns="45720"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defTabSz="878391">
                        <a:defRPr/>
                      </a:pPr>
                      <a:r>
                        <a:rPr lang="en-US" sz="1200"/>
                        <a:t>MacOS</a:t>
                      </a:r>
                    </a:p>
                  </p:txBody>
                </p:sp>
                <p:grpSp>
                  <p:nvGrpSpPr>
                    <p:cNvPr id="66" name="Group 65">
                      <a:extLst>
                        <a:ext uri="{FF2B5EF4-FFF2-40B4-BE49-F238E27FC236}">
                          <a16:creationId xmlns:a16="http://schemas.microsoft.com/office/drawing/2014/main" id="{1B7CCAC7-82A9-47A0-9645-970CE0108278}"/>
                        </a:ext>
                      </a:extLst>
                    </p:cNvPr>
                    <p:cNvGrpSpPr/>
                    <p:nvPr/>
                  </p:nvGrpSpPr>
                  <p:grpSpPr>
                    <a:xfrm>
                      <a:off x="2739855" y="5372677"/>
                      <a:ext cx="890294" cy="875758"/>
                      <a:chOff x="1458270" y="5446029"/>
                      <a:chExt cx="890294" cy="875758"/>
                    </a:xfrm>
                  </p:grpSpPr>
                  <p:pic>
                    <p:nvPicPr>
                      <p:cNvPr id="67" name="Picture 2" descr="See the source image">
                        <a:extLst>
                          <a:ext uri="{FF2B5EF4-FFF2-40B4-BE49-F238E27FC236}">
                            <a16:creationId xmlns:a16="http://schemas.microsoft.com/office/drawing/2014/main" id="{741F959C-AAA4-4F47-BE0D-3F6127C4C0AA}"/>
                          </a:ext>
                        </a:extLst>
                      </p:cNvPr>
                      <p:cNvPicPr>
                        <a:picLocks noChangeAspect="1" noChangeArrowheads="1"/>
                      </p:cNvPicPr>
                      <p:nvPr/>
                    </p:nvPicPr>
                    <p:blipFill>
                      <a:blip r:embed="rId4" cstate="hqprint">
                        <a:extLst>
                          <a:ext uri="{28A0092B-C50C-407E-A947-70E740481C1C}">
                            <a14:useLocalDpi xmlns:a14="http://schemas.microsoft.com/office/drawing/2010/main"/>
                          </a:ext>
                        </a:extLst>
                      </a:blip>
                      <a:srcRect/>
                      <a:stretch>
                        <a:fillRect/>
                      </a:stretch>
                    </p:blipFill>
                    <p:spPr bwMode="auto">
                      <a:xfrm>
                        <a:off x="1747028" y="5525853"/>
                        <a:ext cx="312778" cy="312778"/>
                      </a:xfrm>
                      <a:prstGeom prst="rect">
                        <a:avLst/>
                      </a:prstGeom>
                      <a:noFill/>
                      <a:extLst>
                        <a:ext uri="{909E8E84-426E-40DD-AFC4-6F175D3DCCD1}">
                          <a14:hiddenFill xmlns:a14="http://schemas.microsoft.com/office/drawing/2010/main">
                            <a:solidFill>
                              <a:srgbClr val="FFFFFF"/>
                            </a:solidFill>
                          </a14:hiddenFill>
                        </a:ext>
                      </a:extLst>
                    </p:spPr>
                  </p:pic>
                  <p:sp>
                    <p:nvSpPr>
                      <p:cNvPr id="68" name="desktop" title="a desktop PC">
                        <a:extLst>
                          <a:ext uri="{FF2B5EF4-FFF2-40B4-BE49-F238E27FC236}">
                            <a16:creationId xmlns:a16="http://schemas.microsoft.com/office/drawing/2014/main" id="{D24A60F0-AF66-49EE-86C2-DA3A25A4FE2E}"/>
                          </a:ext>
                        </a:extLst>
                      </p:cNvPr>
                      <p:cNvSpPr>
                        <a:spLocks noChangeAspect="1" noEditPoints="1"/>
                      </p:cNvSpPr>
                      <p:nvPr/>
                    </p:nvSpPr>
                    <p:spPr bwMode="auto">
                      <a:xfrm>
                        <a:off x="1458270" y="5446029"/>
                        <a:ext cx="890294" cy="875758"/>
                      </a:xfrm>
                      <a:custGeom>
                        <a:avLst/>
                        <a:gdLst>
                          <a:gd name="T0" fmla="*/ 245 w 245"/>
                          <a:gd name="T1" fmla="*/ 67 h 241"/>
                          <a:gd name="T2" fmla="*/ 245 w 245"/>
                          <a:gd name="T3" fmla="*/ 138 h 241"/>
                          <a:gd name="T4" fmla="*/ 0 w 245"/>
                          <a:gd name="T5" fmla="*/ 138 h 241"/>
                          <a:gd name="T6" fmla="*/ 0 w 245"/>
                          <a:gd name="T7" fmla="*/ 0 h 241"/>
                          <a:gd name="T8" fmla="*/ 245 w 245"/>
                          <a:gd name="T9" fmla="*/ 0 h 241"/>
                          <a:gd name="T10" fmla="*/ 245 w 245"/>
                          <a:gd name="T11" fmla="*/ 67 h 241"/>
                          <a:gd name="T12" fmla="*/ 224 w 245"/>
                          <a:gd name="T13" fmla="*/ 222 h 241"/>
                          <a:gd name="T14" fmla="*/ 212 w 245"/>
                          <a:gd name="T15" fmla="*/ 204 h 241"/>
                          <a:gd name="T16" fmla="*/ 33 w 245"/>
                          <a:gd name="T17" fmla="*/ 204 h 241"/>
                          <a:gd name="T18" fmla="*/ 7 w 245"/>
                          <a:gd name="T19" fmla="*/ 241 h 241"/>
                          <a:gd name="T20" fmla="*/ 238 w 245"/>
                          <a:gd name="T21" fmla="*/ 241 h 241"/>
                          <a:gd name="T22" fmla="*/ 224 w 245"/>
                          <a:gd name="T23" fmla="*/ 222 h 241"/>
                          <a:gd name="T24" fmla="*/ 79 w 245"/>
                          <a:gd name="T25" fmla="*/ 172 h 241"/>
                          <a:gd name="T26" fmla="*/ 165 w 245"/>
                          <a:gd name="T27" fmla="*/ 172 h 241"/>
                          <a:gd name="T28" fmla="*/ 123 w 245"/>
                          <a:gd name="T29" fmla="*/ 139 h 241"/>
                          <a:gd name="T30" fmla="*/ 123 w 245"/>
                          <a:gd name="T31" fmla="*/ 17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5" h="241">
                            <a:moveTo>
                              <a:pt x="245" y="67"/>
                            </a:moveTo>
                            <a:lnTo>
                              <a:pt x="245" y="138"/>
                            </a:lnTo>
                            <a:lnTo>
                              <a:pt x="0" y="138"/>
                            </a:lnTo>
                            <a:lnTo>
                              <a:pt x="0" y="0"/>
                            </a:lnTo>
                            <a:lnTo>
                              <a:pt x="245" y="0"/>
                            </a:lnTo>
                            <a:lnTo>
                              <a:pt x="245" y="67"/>
                            </a:lnTo>
                            <a:moveTo>
                              <a:pt x="224" y="222"/>
                            </a:moveTo>
                            <a:lnTo>
                              <a:pt x="212" y="204"/>
                            </a:lnTo>
                            <a:lnTo>
                              <a:pt x="33" y="204"/>
                            </a:lnTo>
                            <a:lnTo>
                              <a:pt x="7" y="241"/>
                            </a:lnTo>
                            <a:lnTo>
                              <a:pt x="238" y="241"/>
                            </a:lnTo>
                            <a:lnTo>
                              <a:pt x="224" y="222"/>
                            </a:lnTo>
                            <a:moveTo>
                              <a:pt x="79" y="172"/>
                            </a:moveTo>
                            <a:lnTo>
                              <a:pt x="165" y="172"/>
                            </a:lnTo>
                            <a:moveTo>
                              <a:pt x="123" y="139"/>
                            </a:moveTo>
                            <a:lnTo>
                              <a:pt x="123" y="171"/>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grpSp>
            </p:grpSp>
          </p:grpSp>
          <p:grpSp>
            <p:nvGrpSpPr>
              <p:cNvPr id="51" name="Group 50">
                <a:extLst>
                  <a:ext uri="{FF2B5EF4-FFF2-40B4-BE49-F238E27FC236}">
                    <a16:creationId xmlns:a16="http://schemas.microsoft.com/office/drawing/2014/main" id="{E37716AA-0E7B-4CC5-A78D-C917C3481699}"/>
                  </a:ext>
                </a:extLst>
              </p:cNvPr>
              <p:cNvGrpSpPr/>
              <p:nvPr/>
            </p:nvGrpSpPr>
            <p:grpSpPr>
              <a:xfrm>
                <a:off x="3706414" y="5292209"/>
                <a:ext cx="846548" cy="773965"/>
                <a:chOff x="3706414" y="5292209"/>
                <a:chExt cx="846548" cy="773965"/>
              </a:xfrm>
            </p:grpSpPr>
            <p:grpSp>
              <p:nvGrpSpPr>
                <p:cNvPr id="52" name="Group 51">
                  <a:extLst>
                    <a:ext uri="{FF2B5EF4-FFF2-40B4-BE49-F238E27FC236}">
                      <a16:creationId xmlns:a16="http://schemas.microsoft.com/office/drawing/2014/main" id="{3ED20454-3F3C-4330-9976-D012DAF0F891}"/>
                    </a:ext>
                  </a:extLst>
                </p:cNvPr>
                <p:cNvGrpSpPr/>
                <p:nvPr/>
              </p:nvGrpSpPr>
              <p:grpSpPr>
                <a:xfrm flipH="1">
                  <a:off x="3714614" y="5292887"/>
                  <a:ext cx="838348" cy="620598"/>
                  <a:chOff x="2276325" y="3556116"/>
                  <a:chExt cx="838348" cy="620598"/>
                </a:xfrm>
                <a:solidFill>
                  <a:schemeClr val="bg1">
                    <a:lumMod val="95000"/>
                  </a:schemeClr>
                </a:solidFill>
              </p:grpSpPr>
              <p:sp>
                <p:nvSpPr>
                  <p:cNvPr id="59" name="Rectangle: Rounded Corners 58">
                    <a:extLst>
                      <a:ext uri="{FF2B5EF4-FFF2-40B4-BE49-F238E27FC236}">
                        <a16:creationId xmlns:a16="http://schemas.microsoft.com/office/drawing/2014/main" id="{88665E51-2CBC-4FD5-9E01-AB6FFCDBAEF5}"/>
                      </a:ext>
                    </a:extLst>
                  </p:cNvPr>
                  <p:cNvSpPr/>
                  <p:nvPr/>
                </p:nvSpPr>
                <p:spPr bwMode="auto">
                  <a:xfrm>
                    <a:off x="2276325" y="3556116"/>
                    <a:ext cx="735164" cy="509471"/>
                  </a:xfrm>
                  <a:prstGeom prst="roundRect">
                    <a:avLst>
                      <a:gd name="adj" fmla="val 6073"/>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endParaRPr>
                  </a:p>
                </p:txBody>
              </p:sp>
              <p:sp>
                <p:nvSpPr>
                  <p:cNvPr id="60" name="Rectangle 59">
                    <a:extLst>
                      <a:ext uri="{FF2B5EF4-FFF2-40B4-BE49-F238E27FC236}">
                        <a16:creationId xmlns:a16="http://schemas.microsoft.com/office/drawing/2014/main" id="{A51D049C-F4DF-4CCE-93CE-0F77364BE8FB}"/>
                      </a:ext>
                    </a:extLst>
                  </p:cNvPr>
                  <p:cNvSpPr/>
                  <p:nvPr/>
                </p:nvSpPr>
                <p:spPr bwMode="auto">
                  <a:xfrm>
                    <a:off x="2841622" y="3725863"/>
                    <a:ext cx="273051" cy="450851"/>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endParaRPr>
                  </a:p>
                </p:txBody>
              </p:sp>
            </p:grpSp>
            <p:grpSp>
              <p:nvGrpSpPr>
                <p:cNvPr id="53" name="Group 52">
                  <a:extLst>
                    <a:ext uri="{FF2B5EF4-FFF2-40B4-BE49-F238E27FC236}">
                      <a16:creationId xmlns:a16="http://schemas.microsoft.com/office/drawing/2014/main" id="{D9CDA35F-A40A-4B9B-B7F1-AFDD566E72B0}"/>
                    </a:ext>
                  </a:extLst>
                </p:cNvPr>
                <p:cNvGrpSpPr/>
                <p:nvPr/>
              </p:nvGrpSpPr>
              <p:grpSpPr>
                <a:xfrm>
                  <a:off x="3706414" y="5292209"/>
                  <a:ext cx="845782" cy="773965"/>
                  <a:chOff x="3920197" y="5679761"/>
                  <a:chExt cx="845782" cy="773965"/>
                </a:xfrm>
              </p:grpSpPr>
              <p:sp>
                <p:nvSpPr>
                  <p:cNvPr id="54" name="TextBox 53">
                    <a:extLst>
                      <a:ext uri="{FF2B5EF4-FFF2-40B4-BE49-F238E27FC236}">
                        <a16:creationId xmlns:a16="http://schemas.microsoft.com/office/drawing/2014/main" id="{D30961F7-BFF3-4EAA-B088-1A64E12E66E0}"/>
                      </a:ext>
                    </a:extLst>
                  </p:cNvPr>
                  <p:cNvSpPr txBox="1"/>
                  <p:nvPr/>
                </p:nvSpPr>
                <p:spPr>
                  <a:xfrm>
                    <a:off x="4231318" y="6287527"/>
                    <a:ext cx="280205" cy="166199"/>
                  </a:xfrm>
                  <a:prstGeom prst="rect">
                    <a:avLst/>
                  </a:prstGeom>
                </p:spPr>
                <p:txBody>
                  <a:bodyPr wrap="none" lIns="45720"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defTabSz="878391">
                      <a:defRPr/>
                    </a:pPr>
                    <a:r>
                      <a:rPr lang="en-US" sz="1200"/>
                      <a:t>iOS</a:t>
                    </a:r>
                  </a:p>
                </p:txBody>
              </p:sp>
              <p:grpSp>
                <p:nvGrpSpPr>
                  <p:cNvPr id="55" name="Group 54">
                    <a:extLst>
                      <a:ext uri="{FF2B5EF4-FFF2-40B4-BE49-F238E27FC236}">
                        <a16:creationId xmlns:a16="http://schemas.microsoft.com/office/drawing/2014/main" id="{0AB69AF0-FD89-4B7D-BB67-B80190440F6B}"/>
                      </a:ext>
                    </a:extLst>
                  </p:cNvPr>
                  <p:cNvGrpSpPr/>
                  <p:nvPr/>
                </p:nvGrpSpPr>
                <p:grpSpPr>
                  <a:xfrm>
                    <a:off x="3920197" y="5679761"/>
                    <a:ext cx="845782" cy="620648"/>
                    <a:chOff x="3331466" y="4591430"/>
                    <a:chExt cx="845782" cy="620648"/>
                  </a:xfrm>
                </p:grpSpPr>
                <p:pic>
                  <p:nvPicPr>
                    <p:cNvPr id="56" name="Picture 2" descr="See the source image">
                      <a:extLst>
                        <a:ext uri="{FF2B5EF4-FFF2-40B4-BE49-F238E27FC236}">
                          <a16:creationId xmlns:a16="http://schemas.microsoft.com/office/drawing/2014/main" id="{477A6EDF-7A9F-44AE-A9F9-4F84AAF8C63B}"/>
                        </a:ext>
                      </a:extLst>
                    </p:cNvPr>
                    <p:cNvPicPr>
                      <a:picLocks noChangeAspect="1" noChangeArrowheads="1"/>
                    </p:cNvPicPr>
                    <p:nvPr/>
                  </p:nvPicPr>
                  <p:blipFill>
                    <a:blip r:embed="rId5" cstate="hqprint">
                      <a:extLst>
                        <a:ext uri="{28A0092B-C50C-407E-A947-70E740481C1C}">
                          <a14:useLocalDpi xmlns:a14="http://schemas.microsoft.com/office/drawing/2010/main"/>
                        </a:ext>
                      </a:extLst>
                    </a:blip>
                    <a:srcRect/>
                    <a:stretch>
                      <a:fillRect/>
                    </a:stretch>
                  </p:blipFill>
                  <p:spPr bwMode="auto">
                    <a:xfrm>
                      <a:off x="3689846" y="4640626"/>
                      <a:ext cx="232946" cy="232946"/>
                    </a:xfrm>
                    <a:prstGeom prst="rect">
                      <a:avLst/>
                    </a:prstGeom>
                    <a:noFill/>
                    <a:extLst>
                      <a:ext uri="{909E8E84-426E-40DD-AFC4-6F175D3DCCD1}">
                        <a14:hiddenFill xmlns:a14="http://schemas.microsoft.com/office/drawing/2010/main">
                          <a:solidFill>
                            <a:srgbClr val="FFFFFF"/>
                          </a:solidFill>
                        </a14:hiddenFill>
                      </a:ext>
                    </a:extLst>
                  </p:spPr>
                </p:pic>
                <p:sp>
                  <p:nvSpPr>
                    <p:cNvPr id="57" name="UniversalApp_E8CC" title="Icon of a cellphone in front of a tablet">
                      <a:extLst>
                        <a:ext uri="{FF2B5EF4-FFF2-40B4-BE49-F238E27FC236}">
                          <a16:creationId xmlns:a16="http://schemas.microsoft.com/office/drawing/2014/main" id="{58BE3CCD-86E7-4EFB-B9EA-2917211F8C99}"/>
                        </a:ext>
                      </a:extLst>
                    </p:cNvPr>
                    <p:cNvSpPr>
                      <a:spLocks noChangeAspect="1" noEditPoints="1"/>
                    </p:cNvSpPr>
                    <p:nvPr/>
                  </p:nvSpPr>
                  <p:spPr bwMode="auto">
                    <a:xfrm>
                      <a:off x="3331466" y="4591430"/>
                      <a:ext cx="845782" cy="620648"/>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pic>
                  <p:nvPicPr>
                    <p:cNvPr id="58" name="Picture 2" descr="See the source image">
                      <a:extLst>
                        <a:ext uri="{FF2B5EF4-FFF2-40B4-BE49-F238E27FC236}">
                          <a16:creationId xmlns:a16="http://schemas.microsoft.com/office/drawing/2014/main" id="{6270E6BA-DF37-4259-AD03-FB1CFD9E7E22}"/>
                        </a:ext>
                      </a:extLst>
                    </p:cNvPr>
                    <p:cNvPicPr>
                      <a:picLocks noChangeAspect="1" noChangeArrowheads="1"/>
                    </p:cNvPicPr>
                    <p:nvPr/>
                  </p:nvPicPr>
                  <p:blipFill>
                    <a:blip r:embed="rId6" cstate="hqprint">
                      <a:extLst>
                        <a:ext uri="{28A0092B-C50C-407E-A947-70E740481C1C}">
                          <a14:useLocalDpi xmlns:a14="http://schemas.microsoft.com/office/drawing/2010/main"/>
                        </a:ext>
                      </a:extLst>
                    </a:blip>
                    <a:srcRect/>
                    <a:stretch>
                      <a:fillRect/>
                    </a:stretch>
                  </p:blipFill>
                  <p:spPr bwMode="auto">
                    <a:xfrm>
                      <a:off x="3395663" y="4820510"/>
                      <a:ext cx="150636" cy="150636"/>
                    </a:xfrm>
                    <a:prstGeom prst="rect">
                      <a:avLst/>
                    </a:prstGeom>
                    <a:noFill/>
                    <a:extLst>
                      <a:ext uri="{909E8E84-426E-40DD-AFC4-6F175D3DCCD1}">
                        <a14:hiddenFill xmlns:a14="http://schemas.microsoft.com/office/drawing/2010/main">
                          <a:solidFill>
                            <a:srgbClr val="FFFFFF"/>
                          </a:solidFill>
                        </a14:hiddenFill>
                      </a:ext>
                    </a:extLst>
                  </p:spPr>
                </p:pic>
              </p:grpSp>
            </p:grpSp>
          </p:grpSp>
        </p:grpSp>
        <p:grpSp>
          <p:nvGrpSpPr>
            <p:cNvPr id="69" name="Group 68">
              <a:extLst>
                <a:ext uri="{FF2B5EF4-FFF2-40B4-BE49-F238E27FC236}">
                  <a16:creationId xmlns:a16="http://schemas.microsoft.com/office/drawing/2014/main" id="{3A0C72E1-0BF3-464B-9D03-4537B73D8E0D}"/>
                </a:ext>
              </a:extLst>
            </p:cNvPr>
            <p:cNvGrpSpPr/>
            <p:nvPr/>
          </p:nvGrpSpPr>
          <p:grpSpPr>
            <a:xfrm>
              <a:off x="2056351" y="3690728"/>
              <a:ext cx="812037" cy="694641"/>
              <a:chOff x="2215322" y="3556116"/>
              <a:chExt cx="906784" cy="775691"/>
            </a:xfrm>
          </p:grpSpPr>
          <p:grpSp>
            <p:nvGrpSpPr>
              <p:cNvPr id="70" name="Group 69">
                <a:extLst>
                  <a:ext uri="{FF2B5EF4-FFF2-40B4-BE49-F238E27FC236}">
                    <a16:creationId xmlns:a16="http://schemas.microsoft.com/office/drawing/2014/main" id="{C18802FA-5D13-4A84-9600-96BE42E54318}"/>
                  </a:ext>
                </a:extLst>
              </p:cNvPr>
              <p:cNvGrpSpPr/>
              <p:nvPr/>
            </p:nvGrpSpPr>
            <p:grpSpPr>
              <a:xfrm>
                <a:off x="2276325" y="3556116"/>
                <a:ext cx="838348" cy="620598"/>
                <a:chOff x="2276325" y="3556116"/>
                <a:chExt cx="838348" cy="620598"/>
              </a:xfrm>
              <a:solidFill>
                <a:schemeClr val="bg1">
                  <a:lumMod val="95000"/>
                </a:schemeClr>
              </a:solidFill>
            </p:grpSpPr>
            <p:sp>
              <p:nvSpPr>
                <p:cNvPr id="77" name="Rectangle: Rounded Corners 76">
                  <a:extLst>
                    <a:ext uri="{FF2B5EF4-FFF2-40B4-BE49-F238E27FC236}">
                      <a16:creationId xmlns:a16="http://schemas.microsoft.com/office/drawing/2014/main" id="{8B3F07E7-87BE-49EE-B5E6-38F6162D20AF}"/>
                    </a:ext>
                  </a:extLst>
                </p:cNvPr>
                <p:cNvSpPr/>
                <p:nvPr/>
              </p:nvSpPr>
              <p:spPr bwMode="auto">
                <a:xfrm>
                  <a:off x="2276325" y="3556116"/>
                  <a:ext cx="735164" cy="509471"/>
                </a:xfrm>
                <a:prstGeom prst="roundRect">
                  <a:avLst>
                    <a:gd name="adj" fmla="val 6073"/>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endParaRPr>
                </a:p>
              </p:txBody>
            </p:sp>
            <p:sp>
              <p:nvSpPr>
                <p:cNvPr id="78" name="Rectangle 77">
                  <a:extLst>
                    <a:ext uri="{FF2B5EF4-FFF2-40B4-BE49-F238E27FC236}">
                      <a16:creationId xmlns:a16="http://schemas.microsoft.com/office/drawing/2014/main" id="{DD9C47B9-F888-4E5E-82AB-D68EE48B43C2}"/>
                    </a:ext>
                  </a:extLst>
                </p:cNvPr>
                <p:cNvSpPr/>
                <p:nvPr/>
              </p:nvSpPr>
              <p:spPr bwMode="auto">
                <a:xfrm>
                  <a:off x="2841622" y="3725863"/>
                  <a:ext cx="273051" cy="450851"/>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endParaRPr>
                </a:p>
              </p:txBody>
            </p:sp>
          </p:grpSp>
          <p:grpSp>
            <p:nvGrpSpPr>
              <p:cNvPr id="71" name="Group 70">
                <a:extLst>
                  <a:ext uri="{FF2B5EF4-FFF2-40B4-BE49-F238E27FC236}">
                    <a16:creationId xmlns:a16="http://schemas.microsoft.com/office/drawing/2014/main" id="{B3550384-6D8C-4EB4-A3B3-454D8F7757AA}"/>
                  </a:ext>
                </a:extLst>
              </p:cNvPr>
              <p:cNvGrpSpPr/>
              <p:nvPr/>
            </p:nvGrpSpPr>
            <p:grpSpPr>
              <a:xfrm>
                <a:off x="2215322" y="3556117"/>
                <a:ext cx="906784" cy="775690"/>
                <a:chOff x="1400053" y="4630180"/>
                <a:chExt cx="906784" cy="775690"/>
              </a:xfrm>
            </p:grpSpPr>
            <p:sp>
              <p:nvSpPr>
                <p:cNvPr id="72" name="TextBox 71">
                  <a:extLst>
                    <a:ext uri="{FF2B5EF4-FFF2-40B4-BE49-F238E27FC236}">
                      <a16:creationId xmlns:a16="http://schemas.microsoft.com/office/drawing/2014/main" id="{7BCC9EF5-C312-4415-9B4E-D85DA2C49AA7}"/>
                    </a:ext>
                  </a:extLst>
                </p:cNvPr>
                <p:cNvSpPr txBox="1"/>
                <p:nvPr/>
              </p:nvSpPr>
              <p:spPr>
                <a:xfrm>
                  <a:off x="1400053" y="5239671"/>
                  <a:ext cx="592342" cy="166199"/>
                </a:xfrm>
                <a:prstGeom prst="rect">
                  <a:avLst/>
                </a:prstGeom>
              </p:spPr>
              <p:txBody>
                <a:bodyPr wrap="none" lIns="45720"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defTabSz="878391">
                    <a:defRPr/>
                  </a:pPr>
                  <a:r>
                    <a:rPr lang="en-US" sz="1200" dirty="0"/>
                    <a:t>Android</a:t>
                  </a:r>
                </a:p>
              </p:txBody>
            </p:sp>
            <p:grpSp>
              <p:nvGrpSpPr>
                <p:cNvPr id="73" name="Group 72">
                  <a:extLst>
                    <a:ext uri="{FF2B5EF4-FFF2-40B4-BE49-F238E27FC236}">
                      <a16:creationId xmlns:a16="http://schemas.microsoft.com/office/drawing/2014/main" id="{E2B50CF5-7A3A-495B-B189-AAFC00EFDF7F}"/>
                    </a:ext>
                  </a:extLst>
                </p:cNvPr>
                <p:cNvGrpSpPr/>
                <p:nvPr/>
              </p:nvGrpSpPr>
              <p:grpSpPr>
                <a:xfrm>
                  <a:off x="1461055" y="4630180"/>
                  <a:ext cx="845782" cy="620648"/>
                  <a:chOff x="-88760" y="5357820"/>
                  <a:chExt cx="845782" cy="620648"/>
                </a:xfrm>
              </p:grpSpPr>
              <p:sp>
                <p:nvSpPr>
                  <p:cNvPr id="74" name="UniversalApp_E8CC" title="Icon of a cellphone in front of a tablet">
                    <a:extLst>
                      <a:ext uri="{FF2B5EF4-FFF2-40B4-BE49-F238E27FC236}">
                        <a16:creationId xmlns:a16="http://schemas.microsoft.com/office/drawing/2014/main" id="{4CDE361F-5CEF-4008-A89E-EED1D4D1B77D}"/>
                      </a:ext>
                    </a:extLst>
                  </p:cNvPr>
                  <p:cNvSpPr>
                    <a:spLocks noChangeAspect="1" noEditPoints="1"/>
                  </p:cNvSpPr>
                  <p:nvPr/>
                </p:nvSpPr>
                <p:spPr bwMode="auto">
                  <a:xfrm flipH="1">
                    <a:off x="-88760" y="5357820"/>
                    <a:ext cx="845782" cy="620648"/>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pic>
                <p:nvPicPr>
                  <p:cNvPr id="75" name="Picture 2">
                    <a:extLst>
                      <a:ext uri="{FF2B5EF4-FFF2-40B4-BE49-F238E27FC236}">
                        <a16:creationId xmlns:a16="http://schemas.microsoft.com/office/drawing/2014/main" id="{A39BDE31-5453-4DA6-840D-5B395E1BB5E2}"/>
                      </a:ext>
                    </a:extLst>
                  </p:cNvPr>
                  <p:cNvPicPr>
                    <a:picLocks noChangeAspect="1" noChangeArrowheads="1"/>
                  </p:cNvPicPr>
                  <p:nvPr/>
                </p:nvPicPr>
                <p:blipFill>
                  <a:blip r:embed="rId7" cstate="hqprint">
                    <a:extLst>
                      <a:ext uri="{28A0092B-C50C-407E-A947-70E740481C1C}">
                        <a14:useLocalDpi xmlns:a14="http://schemas.microsoft.com/office/drawing/2010/main"/>
                      </a:ext>
                    </a:extLst>
                  </a:blip>
                  <a:stretch>
                    <a:fillRect/>
                  </a:stretch>
                </p:blipFill>
                <p:spPr bwMode="auto">
                  <a:xfrm>
                    <a:off x="531814" y="5607066"/>
                    <a:ext cx="163436" cy="16343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a:extLst>
                      <a:ext uri="{FF2B5EF4-FFF2-40B4-BE49-F238E27FC236}">
                        <a16:creationId xmlns:a16="http://schemas.microsoft.com/office/drawing/2014/main" id="{AA14F3F5-55CB-48F7-90CF-C80005DD990B}"/>
                      </a:ext>
                    </a:extLst>
                  </p:cNvPr>
                  <p:cNvPicPr>
                    <a:picLocks noChangeAspect="1" noChangeArrowheads="1"/>
                  </p:cNvPicPr>
                  <p:nvPr/>
                </p:nvPicPr>
                <p:blipFill>
                  <a:blip r:embed="rId7" cstate="hqprint">
                    <a:extLst>
                      <a:ext uri="{28A0092B-C50C-407E-A947-70E740481C1C}">
                        <a14:useLocalDpi xmlns:a14="http://schemas.microsoft.com/office/drawing/2010/main"/>
                      </a:ext>
                    </a:extLst>
                  </a:blip>
                  <a:stretch>
                    <a:fillRect/>
                  </a:stretch>
                </p:blipFill>
                <p:spPr bwMode="auto">
                  <a:xfrm>
                    <a:off x="166324" y="5436840"/>
                    <a:ext cx="218138" cy="218138"/>
                  </a:xfrm>
                  <a:prstGeom prst="rect">
                    <a:avLst/>
                  </a:prstGeom>
                  <a:noFill/>
                  <a:extLst>
                    <a:ext uri="{909E8E84-426E-40DD-AFC4-6F175D3DCCD1}">
                      <a14:hiddenFill xmlns:a14="http://schemas.microsoft.com/office/drawing/2010/main">
                        <a:solidFill>
                          <a:srgbClr val="FFFFFF"/>
                        </a:solidFill>
                      </a14:hiddenFill>
                    </a:ext>
                  </a:extLst>
                </p:spPr>
              </p:pic>
            </p:grpSp>
          </p:grpSp>
        </p:grpSp>
        <p:cxnSp>
          <p:nvCxnSpPr>
            <p:cNvPr id="79" name="Straight Connector 78">
              <a:extLst>
                <a:ext uri="{FF2B5EF4-FFF2-40B4-BE49-F238E27FC236}">
                  <a16:creationId xmlns:a16="http://schemas.microsoft.com/office/drawing/2014/main" id="{A1BEDB8D-B5F1-4EA9-B359-D76FC3719E4B}"/>
                </a:ext>
              </a:extLst>
            </p:cNvPr>
            <p:cNvCxnSpPr>
              <a:cxnSpLocks/>
              <a:stCxn id="4" idx="4"/>
            </p:cNvCxnSpPr>
            <p:nvPr/>
          </p:nvCxnSpPr>
          <p:spPr>
            <a:xfrm flipH="1">
              <a:off x="5529641" y="4630215"/>
              <a:ext cx="1907" cy="590181"/>
            </a:xfrm>
            <a:prstGeom prst="line">
              <a:avLst/>
            </a:prstGeom>
            <a:ln>
              <a:solidFill>
                <a:schemeClr val="tx1">
                  <a:lumMod val="75000"/>
                  <a:lumOff val="25000"/>
                </a:schemeClr>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ED0D8B1-801D-4123-B754-D1F3E355A09A}"/>
                </a:ext>
              </a:extLst>
            </p:cNvPr>
            <p:cNvCxnSpPr>
              <a:cxnSpLocks/>
            </p:cNvCxnSpPr>
            <p:nvPr/>
          </p:nvCxnSpPr>
          <p:spPr>
            <a:xfrm flipV="1">
              <a:off x="2966934" y="3957890"/>
              <a:ext cx="1386180" cy="1"/>
            </a:xfrm>
            <a:prstGeom prst="line">
              <a:avLst/>
            </a:prstGeom>
            <a:ln>
              <a:solidFill>
                <a:schemeClr val="tx1">
                  <a:lumMod val="75000"/>
                  <a:lumOff val="25000"/>
                </a:schemeClr>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3B00798-09DD-48FD-B7DA-66542309074F}"/>
                </a:ext>
              </a:extLst>
            </p:cNvPr>
            <p:cNvCxnSpPr>
              <a:cxnSpLocks/>
              <a:endCxn id="4" idx="3"/>
            </p:cNvCxnSpPr>
            <p:nvPr/>
          </p:nvCxnSpPr>
          <p:spPr>
            <a:xfrm flipV="1">
              <a:off x="3449132" y="4241759"/>
              <a:ext cx="1144598" cy="887253"/>
            </a:xfrm>
            <a:prstGeom prst="line">
              <a:avLst/>
            </a:prstGeom>
            <a:ln>
              <a:solidFill>
                <a:schemeClr val="tx1">
                  <a:lumMod val="75000"/>
                  <a:lumOff val="25000"/>
                </a:schemeClr>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5B25E3A-3037-4E3D-B642-15AB32DCFD8B}"/>
                </a:ext>
              </a:extLst>
            </p:cNvPr>
            <p:cNvCxnSpPr>
              <a:cxnSpLocks/>
              <a:stCxn id="4" idx="5"/>
              <a:endCxn id="11" idx="1"/>
            </p:cNvCxnSpPr>
            <p:nvPr/>
          </p:nvCxnSpPr>
          <p:spPr>
            <a:xfrm>
              <a:off x="6469366" y="4241759"/>
              <a:ext cx="1108659" cy="598419"/>
            </a:xfrm>
            <a:prstGeom prst="line">
              <a:avLst/>
            </a:prstGeom>
            <a:ln>
              <a:solidFill>
                <a:schemeClr val="tx1">
                  <a:lumMod val="75000"/>
                  <a:lumOff val="25000"/>
                </a:schemeClr>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05B8D64A-5FDC-4F5D-A978-179C00040493}"/>
                </a:ext>
              </a:extLst>
            </p:cNvPr>
            <p:cNvGrpSpPr/>
            <p:nvPr/>
          </p:nvGrpSpPr>
          <p:grpSpPr>
            <a:xfrm>
              <a:off x="2996138" y="1885581"/>
              <a:ext cx="1925341" cy="1022806"/>
              <a:chOff x="9500160" y="1883743"/>
              <a:chExt cx="2149987" cy="1142146"/>
            </a:xfrm>
          </p:grpSpPr>
          <p:grpSp>
            <p:nvGrpSpPr>
              <p:cNvPr id="84" name="Group 83">
                <a:extLst>
                  <a:ext uri="{FF2B5EF4-FFF2-40B4-BE49-F238E27FC236}">
                    <a16:creationId xmlns:a16="http://schemas.microsoft.com/office/drawing/2014/main" id="{BBDBB454-AD71-4785-8D6F-EDCEE79072AD}"/>
                  </a:ext>
                </a:extLst>
              </p:cNvPr>
              <p:cNvGrpSpPr/>
              <p:nvPr/>
            </p:nvGrpSpPr>
            <p:grpSpPr>
              <a:xfrm>
                <a:off x="10024261" y="1883743"/>
                <a:ext cx="1625886" cy="1069106"/>
                <a:chOff x="10800330" y="1325766"/>
                <a:chExt cx="1625886" cy="1069106"/>
              </a:xfrm>
            </p:grpSpPr>
            <p:sp>
              <p:nvSpPr>
                <p:cNvPr id="88" name="Freeform 38">
                  <a:extLst>
                    <a:ext uri="{FF2B5EF4-FFF2-40B4-BE49-F238E27FC236}">
                      <a16:creationId xmlns:a16="http://schemas.microsoft.com/office/drawing/2014/main" id="{1E7390C9-F36B-4EF2-B030-2E876530401F}"/>
                    </a:ext>
                  </a:extLst>
                </p:cNvPr>
                <p:cNvSpPr>
                  <a:spLocks/>
                </p:cNvSpPr>
                <p:nvPr/>
              </p:nvSpPr>
              <p:spPr bwMode="auto">
                <a:xfrm>
                  <a:off x="10800330" y="1325766"/>
                  <a:ext cx="1625886" cy="106910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a:solidFill>
                    <a:schemeClr val="tx1">
                      <a:lumMod val="25000"/>
                      <a:lumOff val="75000"/>
                    </a:schemeClr>
                  </a:solid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9" name="Freeform 131">
                  <a:extLst>
                    <a:ext uri="{FF2B5EF4-FFF2-40B4-BE49-F238E27FC236}">
                      <a16:creationId xmlns:a16="http://schemas.microsoft.com/office/drawing/2014/main" id="{7B3AE242-A6BE-4BDA-9807-CA587C30885D}"/>
                    </a:ext>
                  </a:extLst>
                </p:cNvPr>
                <p:cNvSpPr>
                  <a:spLocks noChangeAspect="1"/>
                </p:cNvSpPr>
                <p:nvPr/>
              </p:nvSpPr>
              <p:spPr bwMode="black">
                <a:xfrm>
                  <a:off x="11631459" y="1488508"/>
                  <a:ext cx="381908" cy="458066"/>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rgbClr val="DA3104"/>
                </a:solidFill>
                <a:ln>
                  <a:noFill/>
                </a:ln>
              </p:spPr>
              <p:txBody>
                <a:bodyPr vert="horz" wrap="square" lIns="91440" tIns="45720" rIns="91440" bIns="45720" numCol="1" anchor="t" anchorCtr="0" compatLnSpc="1">
                  <a:prstTxWarp prst="textNoShape">
                    <a:avLst/>
                  </a:prstTxWarp>
                </a:bodyPr>
                <a:lstStyle/>
                <a:p>
                  <a:pPr algn="ctr"/>
                  <a:endParaRPr lang="en-US"/>
                </a:p>
              </p:txBody>
            </p:sp>
          </p:grpSp>
          <p:grpSp>
            <p:nvGrpSpPr>
              <p:cNvPr id="85" name="Group 84">
                <a:extLst>
                  <a:ext uri="{FF2B5EF4-FFF2-40B4-BE49-F238E27FC236}">
                    <a16:creationId xmlns:a16="http://schemas.microsoft.com/office/drawing/2014/main" id="{5B1DF40A-DA27-4288-B411-3142D96DCC01}"/>
                  </a:ext>
                </a:extLst>
              </p:cNvPr>
              <p:cNvGrpSpPr/>
              <p:nvPr/>
            </p:nvGrpSpPr>
            <p:grpSpPr>
              <a:xfrm>
                <a:off x="9500160" y="2020028"/>
                <a:ext cx="1529703" cy="1005861"/>
                <a:chOff x="10727105" y="1557876"/>
                <a:chExt cx="1529703" cy="1005861"/>
              </a:xfrm>
            </p:grpSpPr>
            <p:sp>
              <p:nvSpPr>
                <p:cNvPr id="86" name="Freeform 38">
                  <a:extLst>
                    <a:ext uri="{FF2B5EF4-FFF2-40B4-BE49-F238E27FC236}">
                      <a16:creationId xmlns:a16="http://schemas.microsoft.com/office/drawing/2014/main" id="{AF2C7E59-668B-40A7-98E8-6BE569ACA4F4}"/>
                    </a:ext>
                  </a:extLst>
                </p:cNvPr>
                <p:cNvSpPr>
                  <a:spLocks/>
                </p:cNvSpPr>
                <p:nvPr/>
              </p:nvSpPr>
              <p:spPr bwMode="auto">
                <a:xfrm>
                  <a:off x="10727105" y="1557876"/>
                  <a:ext cx="1529703" cy="1005861"/>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chemeClr val="tx1">
                      <a:lumMod val="25000"/>
                      <a:lumOff val="75000"/>
                    </a:schemeClr>
                  </a:solid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87" name="Picture 2" descr="https://azure.microsoft.com/svghandler/preview/?width=600&amp;amp;height=315">
                  <a:extLst>
                    <a:ext uri="{FF2B5EF4-FFF2-40B4-BE49-F238E27FC236}">
                      <a16:creationId xmlns:a16="http://schemas.microsoft.com/office/drawing/2014/main" id="{5FFF53E0-C55A-44B7-BE4A-49CF02978F50}"/>
                    </a:ext>
                  </a:extLst>
                </p:cNvPr>
                <p:cNvPicPr>
                  <a:picLocks noChangeAspect="1" noChangeArrowheads="1"/>
                </p:cNvPicPr>
                <p:nvPr/>
              </p:nvPicPr>
              <p:blipFill>
                <a:blip r:embed="rId8" cstate="hqprint">
                  <a:extLst>
                    <a:ext uri="{28A0092B-C50C-407E-A947-70E740481C1C}">
                      <a14:useLocalDpi xmlns:a14="http://schemas.microsoft.com/office/drawing/2010/main"/>
                    </a:ext>
                  </a:extLst>
                </a:blip>
                <a:srcRect/>
                <a:stretch>
                  <a:fillRect/>
                </a:stretch>
              </p:blipFill>
              <p:spPr bwMode="auto">
                <a:xfrm>
                  <a:off x="11165727" y="1839045"/>
                  <a:ext cx="652458" cy="513267"/>
                </a:xfrm>
                <a:prstGeom prst="rect">
                  <a:avLst/>
                </a:prstGeom>
                <a:noFill/>
                <a:ln>
                  <a:noFill/>
                </a:ln>
                <a:extLst>
                  <a:ext uri="{909E8E84-426E-40DD-AFC4-6F175D3DCCD1}">
                    <a14:hiddenFill xmlns:a14="http://schemas.microsoft.com/office/drawing/2010/main">
                      <a:solidFill>
                        <a:srgbClr val="FFFFFF"/>
                      </a:solidFill>
                    </a14:hiddenFill>
                  </a:ext>
                </a:extLst>
              </p:spPr>
            </p:pic>
          </p:grpSp>
        </p:grpSp>
        <p:sp>
          <p:nvSpPr>
            <p:cNvPr id="90" name="Rectangle 89">
              <a:extLst>
                <a:ext uri="{FF2B5EF4-FFF2-40B4-BE49-F238E27FC236}">
                  <a16:creationId xmlns:a16="http://schemas.microsoft.com/office/drawing/2014/main" id="{15E5528B-7CE7-48F6-B298-8EDC44BDB911}"/>
                </a:ext>
              </a:extLst>
            </p:cNvPr>
            <p:cNvSpPr/>
            <p:nvPr/>
          </p:nvSpPr>
          <p:spPr>
            <a:xfrm>
              <a:off x="8538628" y="4541279"/>
              <a:ext cx="2020022" cy="369332"/>
            </a:xfrm>
            <a:prstGeom prst="rect">
              <a:avLst/>
            </a:prstGeom>
          </p:spPr>
          <p:txBody>
            <a:bodyPr wrap="square">
              <a:spAutoFit/>
            </a:bodyPr>
            <a:lstStyle/>
            <a:p>
              <a:r>
                <a:rPr lang="en-US" sz="1800" spc="-50" dirty="0">
                  <a:ln w="3175">
                    <a:noFill/>
                  </a:ln>
                  <a:gradFill>
                    <a:gsLst>
                      <a:gs pos="1250">
                        <a:srgbClr val="1A1A1A"/>
                      </a:gs>
                      <a:gs pos="100000">
                        <a:srgbClr val="1A1A1A"/>
                      </a:gs>
                    </a:gsLst>
                    <a:lin ang="5400000" scaled="0"/>
                  </a:gradFill>
                  <a:cs typeface="Segoe UI" pitchFamily="34" charset="0"/>
                </a:rPr>
                <a:t>On-premises apps</a:t>
              </a:r>
              <a:endParaRPr lang="en-US" sz="1050" dirty="0"/>
            </a:p>
          </p:txBody>
        </p:sp>
        <p:pic>
          <p:nvPicPr>
            <p:cNvPr id="93" name="Graphic 92">
              <a:extLst>
                <a:ext uri="{FF2B5EF4-FFF2-40B4-BE49-F238E27FC236}">
                  <a16:creationId xmlns:a16="http://schemas.microsoft.com/office/drawing/2014/main" id="{B2F68AAE-CA0A-436F-81B1-7848DBC30FC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033633" y="2680953"/>
              <a:ext cx="984893" cy="984893"/>
            </a:xfrm>
            <a:prstGeom prst="rect">
              <a:avLst/>
            </a:prstGeom>
          </p:spPr>
        </p:pic>
      </p:grpSp>
    </p:spTree>
    <p:extLst>
      <p:ext uri="{BB962C8B-B14F-4D97-AF65-F5344CB8AC3E}">
        <p14:creationId xmlns:p14="http://schemas.microsoft.com/office/powerpoint/2010/main" val="4001262622"/>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p:spPr>
        <p:txBody>
          <a:bodyPr anchor="b"/>
          <a:lstStyle/>
          <a:p>
            <a:r>
              <a:rPr lang="en-US" dirty="0"/>
              <a:t>Lesson 05: Implement Azure Multi-Factor Authentication</a:t>
            </a:r>
          </a:p>
        </p:txBody>
      </p:sp>
    </p:spTree>
    <p:extLst>
      <p:ext uri="{BB962C8B-B14F-4D97-AF65-F5344CB8AC3E}">
        <p14:creationId xmlns:p14="http://schemas.microsoft.com/office/powerpoint/2010/main" val="354617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8CD52B2-C4A9-4D43-B963-F9CB0AD947CE}"/>
              </a:ext>
              <a:ext uri="{C183D7F6-B498-43B3-948B-1728B52AA6E4}">
                <adec:decorative xmlns:adec="http://schemas.microsoft.com/office/drawing/2017/decorative" val="1"/>
              </a:ext>
            </a:extLst>
          </p:cNvPr>
          <p:cNvSpPr/>
          <p:nvPr/>
        </p:nvSpPr>
        <p:spPr bwMode="auto">
          <a:xfrm>
            <a:off x="3971925" y="4819650"/>
            <a:ext cx="4229100" cy="1371600"/>
          </a:xfrm>
          <a:prstGeom prst="rect">
            <a:avLst/>
          </a:prstGeom>
          <a:solidFill>
            <a:schemeClr val="bg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E31E0940-B5D9-4971-915A-42BAE3EB8A1F}"/>
              </a:ext>
            </a:extLst>
          </p:cNvPr>
          <p:cNvSpPr>
            <a:spLocks noGrp="1"/>
          </p:cNvSpPr>
          <p:nvPr>
            <p:ph type="title"/>
          </p:nvPr>
        </p:nvSpPr>
        <p:spPr/>
        <p:txBody>
          <a:bodyPr/>
          <a:lstStyle/>
          <a:p>
            <a:r>
              <a:rPr lang="en-US" dirty="0"/>
              <a:t>Multi-factor authentication: factors in authentication</a:t>
            </a:r>
          </a:p>
        </p:txBody>
      </p:sp>
      <p:sp>
        <p:nvSpPr>
          <p:cNvPr id="3" name="Text Placeholder 2">
            <a:extLst>
              <a:ext uri="{FF2B5EF4-FFF2-40B4-BE49-F238E27FC236}">
                <a16:creationId xmlns:a16="http://schemas.microsoft.com/office/drawing/2014/main" id="{E447D9E5-1620-4149-9FAE-4A074805CD48}"/>
              </a:ext>
            </a:extLst>
          </p:cNvPr>
          <p:cNvSpPr>
            <a:spLocks noGrp="1"/>
          </p:cNvSpPr>
          <p:nvPr>
            <p:ph type="body" sz="quarter" idx="10"/>
          </p:nvPr>
        </p:nvSpPr>
        <p:spPr>
          <a:xfrm>
            <a:off x="584200" y="1435497"/>
            <a:ext cx="11018520" cy="3471720"/>
          </a:xfrm>
        </p:spPr>
        <p:txBody>
          <a:bodyPr/>
          <a:lstStyle/>
          <a:p>
            <a:r>
              <a:rPr lang="en-US" dirty="0">
                <a:latin typeface="Segoe UI" panose="020B0502040204020203" pitchFamily="34" charset="0"/>
                <a:cs typeface="Segoe UI" panose="020B0502040204020203" pitchFamily="34" charset="0"/>
              </a:rPr>
              <a:t>Any </a:t>
            </a:r>
            <a:r>
              <a:rPr lang="en-US" b="1" dirty="0">
                <a:latin typeface="Segoe UI" panose="020B0502040204020203" pitchFamily="34" charset="0"/>
                <a:cs typeface="Segoe UI" panose="020B0502040204020203" pitchFamily="34" charset="0"/>
              </a:rPr>
              <a:t>proof</a:t>
            </a:r>
            <a:r>
              <a:rPr lang="en-US" dirty="0">
                <a:latin typeface="Segoe UI" panose="020B0502040204020203" pitchFamily="34" charset="0"/>
                <a:cs typeface="Segoe UI" panose="020B0502040204020203" pitchFamily="34" charset="0"/>
              </a:rPr>
              <a:t> that you are who you claim to be is called a </a:t>
            </a:r>
            <a:r>
              <a:rPr lang="en-US" b="1" dirty="0">
                <a:latin typeface="Segoe UI" panose="020B0502040204020203" pitchFamily="34" charset="0"/>
                <a:cs typeface="Segoe UI" panose="020B0502040204020203" pitchFamily="34" charset="0"/>
              </a:rPr>
              <a:t>factor</a:t>
            </a:r>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Factors</a:t>
            </a:r>
            <a:r>
              <a:rPr lang="en-US" dirty="0">
                <a:latin typeface="Segoe UI" panose="020B0502040204020203" pitchFamily="34" charset="0"/>
                <a:cs typeface="Segoe UI" panose="020B0502040204020203" pitchFamily="34" charset="0"/>
              </a:rPr>
              <a:t> include:</a:t>
            </a:r>
          </a:p>
          <a:p>
            <a:pPr lvl="1"/>
            <a:r>
              <a:rPr lang="en-US" dirty="0">
                <a:latin typeface="Segoe UI" panose="020B0502040204020203" pitchFamily="34" charset="0"/>
                <a:cs typeface="Segoe UI" panose="020B0502040204020203" pitchFamily="34" charset="0"/>
              </a:rPr>
              <a:t>A physical badge from the company</a:t>
            </a:r>
          </a:p>
          <a:p>
            <a:pPr lvl="1"/>
            <a:r>
              <a:rPr lang="en-US" dirty="0">
                <a:latin typeface="Segoe UI" panose="020B0502040204020203" pitchFamily="34" charset="0"/>
                <a:cs typeface="Segoe UI" panose="020B0502040204020203" pitchFamily="34" charset="0"/>
              </a:rPr>
              <a:t>Knowledge of the answers to security questions</a:t>
            </a:r>
          </a:p>
          <a:p>
            <a:pPr lvl="1"/>
            <a:r>
              <a:rPr lang="en-US" dirty="0">
                <a:latin typeface="Segoe UI" panose="020B0502040204020203" pitchFamily="34" charset="0"/>
                <a:cs typeface="Segoe UI" panose="020B0502040204020203" pitchFamily="34" charset="0"/>
              </a:rPr>
              <a:t>A mobile device, registered with the company, that can receive notifications, phone calls, or SMS messages</a:t>
            </a:r>
          </a:p>
          <a:p>
            <a:pPr lvl="1"/>
            <a:r>
              <a:rPr lang="en-US" dirty="0">
                <a:latin typeface="Segoe UI" panose="020B0502040204020203" pitchFamily="34" charset="0"/>
                <a:cs typeface="Segoe UI" panose="020B0502040204020203" pitchFamily="34" charset="0"/>
              </a:rPr>
              <a:t>Physical appearance that can be captured by a camera device</a:t>
            </a:r>
          </a:p>
          <a:p>
            <a:pPr lvl="1"/>
            <a:r>
              <a:rPr lang="en-US" dirty="0">
                <a:latin typeface="Segoe UI" panose="020B0502040204020203" pitchFamily="34" charset="0"/>
                <a:cs typeface="Segoe UI" panose="020B0502040204020203" pitchFamily="34" charset="0"/>
              </a:rPr>
              <a:t>Fingerprint that could be captured by a biometric scanner</a:t>
            </a:r>
          </a:p>
          <a:p>
            <a:pPr lvl="1"/>
            <a:endParaRPr lang="en-US" b="1" dirty="0">
              <a:latin typeface="Segoe UI" panose="020B0502040204020203" pitchFamily="34" charset="0"/>
              <a:cs typeface="Segoe UI" panose="020B0502040204020203" pitchFamily="34" charset="0"/>
            </a:endParaRPr>
          </a:p>
        </p:txBody>
      </p:sp>
      <p:pic>
        <p:nvPicPr>
          <p:cNvPr id="4" name="Picture 3" descr="Mobile device&#10;&#10;">
            <a:extLst>
              <a:ext uri="{FF2B5EF4-FFF2-40B4-BE49-F238E27FC236}">
                <a16:creationId xmlns:a16="http://schemas.microsoft.com/office/drawing/2014/main" id="{F68DCE6E-09FC-4B19-9B71-A84A964F33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2524" y="5020813"/>
            <a:ext cx="648411" cy="969274"/>
          </a:xfrm>
          <a:prstGeom prst="rect">
            <a:avLst/>
          </a:prstGeom>
        </p:spPr>
      </p:pic>
      <p:pic>
        <p:nvPicPr>
          <p:cNvPr id="6" name="Graphic 5" descr="Phone call">
            <a:extLst>
              <a:ext uri="{FF2B5EF4-FFF2-40B4-BE49-F238E27FC236}">
                <a16:creationId xmlns:a16="http://schemas.microsoft.com/office/drawing/2014/main" id="{AC4CCBEF-95DA-40AB-9FB0-F8217E6C48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27458" y="5033960"/>
            <a:ext cx="942980" cy="942980"/>
          </a:xfrm>
          <a:prstGeom prst="rect">
            <a:avLst/>
          </a:prstGeom>
        </p:spPr>
      </p:pic>
      <p:pic>
        <p:nvPicPr>
          <p:cNvPr id="10" name="Graphic 9" descr="SMS">
            <a:extLst>
              <a:ext uri="{FF2B5EF4-FFF2-40B4-BE49-F238E27FC236}">
                <a16:creationId xmlns:a16="http://schemas.microsoft.com/office/drawing/2014/main" id="{C67AD76E-017C-40AF-B0AD-AC7535EE979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96961" y="4993718"/>
            <a:ext cx="1023465" cy="1023465"/>
          </a:xfrm>
          <a:prstGeom prst="rect">
            <a:avLst/>
          </a:prstGeom>
        </p:spPr>
      </p:pic>
    </p:spTree>
    <p:extLst>
      <p:ext uri="{BB962C8B-B14F-4D97-AF65-F5344CB8AC3E}">
        <p14:creationId xmlns:p14="http://schemas.microsoft.com/office/powerpoint/2010/main" val="177237942"/>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9A3AF-70AC-4284-B858-055E247A1181}"/>
              </a:ext>
            </a:extLst>
          </p:cNvPr>
          <p:cNvSpPr>
            <a:spLocks noGrp="1"/>
          </p:cNvSpPr>
          <p:nvPr>
            <p:ph type="title"/>
          </p:nvPr>
        </p:nvSpPr>
        <p:spPr/>
        <p:txBody>
          <a:bodyPr/>
          <a:lstStyle/>
          <a:p>
            <a:r>
              <a:rPr lang="en-US" dirty="0"/>
              <a:t>Multi-factor authentication</a:t>
            </a:r>
          </a:p>
        </p:txBody>
      </p:sp>
      <p:sp>
        <p:nvSpPr>
          <p:cNvPr id="3" name="Text Placeholder 2">
            <a:extLst>
              <a:ext uri="{FF2B5EF4-FFF2-40B4-BE49-F238E27FC236}">
                <a16:creationId xmlns:a16="http://schemas.microsoft.com/office/drawing/2014/main" id="{4F0D1CD6-89C1-4D2E-9C6F-558BC2399CFB}"/>
              </a:ext>
            </a:extLst>
          </p:cNvPr>
          <p:cNvSpPr>
            <a:spLocks noGrp="1"/>
          </p:cNvSpPr>
          <p:nvPr>
            <p:ph type="body" sz="quarter" idx="10"/>
          </p:nvPr>
        </p:nvSpPr>
        <p:spPr>
          <a:xfrm>
            <a:off x="584200" y="1435497"/>
            <a:ext cx="11018520" cy="3163943"/>
          </a:xfrm>
        </p:spPr>
        <p:txBody>
          <a:bodyPr/>
          <a:lstStyle/>
          <a:p>
            <a:r>
              <a:rPr lang="en-US" dirty="0">
                <a:latin typeface="Segoe UI" panose="020B0502040204020203" pitchFamily="34" charset="0"/>
                <a:cs typeface="Segoe UI" panose="020B0502040204020203" pitchFamily="34" charset="0"/>
              </a:rPr>
              <a:t>Factors are split into three categories:</a:t>
            </a:r>
          </a:p>
          <a:p>
            <a:pPr lvl="1"/>
            <a:r>
              <a:rPr lang="en-US" b="1" dirty="0">
                <a:latin typeface="Segoe UI" panose="020B0502040204020203" pitchFamily="34" charset="0"/>
                <a:cs typeface="Segoe UI" panose="020B0502040204020203" pitchFamily="34" charset="0"/>
              </a:rPr>
              <a:t>Knowledge</a:t>
            </a:r>
            <a:r>
              <a:rPr lang="en-US" dirty="0">
                <a:latin typeface="Segoe UI" panose="020B0502040204020203" pitchFamily="34" charset="0"/>
                <a:cs typeface="Segoe UI" panose="020B0502040204020203" pitchFamily="34" charset="0"/>
              </a:rPr>
              <a:t> – Something that only the user knows (security questions, password, or PIN)</a:t>
            </a:r>
          </a:p>
          <a:p>
            <a:pPr lvl="1"/>
            <a:r>
              <a:rPr lang="en-US" b="1" dirty="0">
                <a:latin typeface="Segoe UI" panose="020B0502040204020203" pitchFamily="34" charset="0"/>
                <a:cs typeface="Segoe UI" panose="020B0502040204020203" pitchFamily="34" charset="0"/>
              </a:rPr>
              <a:t>Possession </a:t>
            </a:r>
            <a:r>
              <a:rPr lang="en-US" dirty="0">
                <a:latin typeface="Segoe UI" panose="020B0502040204020203" pitchFamily="34" charset="0"/>
                <a:cs typeface="Segoe UI" panose="020B0502040204020203" pitchFamily="34" charset="0"/>
              </a:rPr>
              <a:t>– Something that only the user has (corporate badge, mobile device, or security token)</a:t>
            </a:r>
          </a:p>
          <a:p>
            <a:pPr lvl="1"/>
            <a:r>
              <a:rPr lang="en-US" b="1" dirty="0">
                <a:latin typeface="Segoe UI" panose="020B0502040204020203" pitchFamily="34" charset="0"/>
                <a:cs typeface="Segoe UI" panose="020B0502040204020203" pitchFamily="34" charset="0"/>
              </a:rPr>
              <a:t>Inherence </a:t>
            </a:r>
            <a:r>
              <a:rPr lang="en-US" dirty="0">
                <a:latin typeface="Segoe UI" panose="020B0502040204020203" pitchFamily="34" charset="0"/>
                <a:cs typeface="Segoe UI" panose="020B0502040204020203" pitchFamily="34" charset="0"/>
              </a:rPr>
              <a:t>– Something that only the user is (fingerprint, face, voice, or iris)</a:t>
            </a:r>
          </a:p>
          <a:p>
            <a:r>
              <a:rPr lang="en-US" dirty="0">
                <a:latin typeface="Segoe UI" panose="020B0502040204020203" pitchFamily="34" charset="0"/>
                <a:cs typeface="Segoe UI" panose="020B0502040204020203" pitchFamily="34" charset="0"/>
              </a:rPr>
              <a:t>The practice of using two or more factors when authenticating is referred to as </a:t>
            </a:r>
            <a:r>
              <a:rPr lang="en-US" b="1" dirty="0">
                <a:latin typeface="Segoe UI" panose="020B0502040204020203" pitchFamily="34" charset="0"/>
                <a:cs typeface="Segoe UI" panose="020B0502040204020203" pitchFamily="34" charset="0"/>
              </a:rPr>
              <a:t>multi-factor authentication</a:t>
            </a:r>
          </a:p>
          <a:p>
            <a:pPr lvl="1"/>
            <a:r>
              <a:rPr lang="en-US" dirty="0">
                <a:latin typeface="Segoe UI" panose="020B0502040204020203" pitchFamily="34" charset="0"/>
                <a:cs typeface="Segoe UI" panose="020B0502040204020203" pitchFamily="34" charset="0"/>
              </a:rPr>
              <a:t>It is recommended to have a factor from two out of three of the categories described above</a:t>
            </a:r>
          </a:p>
        </p:txBody>
      </p:sp>
    </p:spTree>
    <p:extLst>
      <p:ext uri="{BB962C8B-B14F-4D97-AF65-F5344CB8AC3E}">
        <p14:creationId xmlns:p14="http://schemas.microsoft.com/office/powerpoint/2010/main" val="145320425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2DBE8-3B07-41A8-95AF-6AE63BFECBFD}"/>
              </a:ext>
            </a:extLst>
          </p:cNvPr>
          <p:cNvSpPr>
            <a:spLocks noGrp="1"/>
          </p:cNvSpPr>
          <p:nvPr>
            <p:ph type="title"/>
          </p:nvPr>
        </p:nvSpPr>
        <p:spPr/>
        <p:txBody>
          <a:bodyPr/>
          <a:lstStyle/>
          <a:p>
            <a:r>
              <a:rPr lang="en-US"/>
              <a:t>Multi-factor authentication with Azure AD</a:t>
            </a:r>
          </a:p>
        </p:txBody>
      </p:sp>
      <p:sp>
        <p:nvSpPr>
          <p:cNvPr id="3" name="Text Placeholder 2">
            <a:extLst>
              <a:ext uri="{FF2B5EF4-FFF2-40B4-BE49-F238E27FC236}">
                <a16:creationId xmlns:a16="http://schemas.microsoft.com/office/drawing/2014/main" id="{D3503C6E-346D-4FBA-9E18-98BD9086ADC2}"/>
              </a:ext>
            </a:extLst>
          </p:cNvPr>
          <p:cNvSpPr>
            <a:spLocks noGrp="1"/>
          </p:cNvSpPr>
          <p:nvPr>
            <p:ph type="body" sz="quarter" idx="10"/>
          </p:nvPr>
        </p:nvSpPr>
        <p:spPr>
          <a:xfrm>
            <a:off x="586390" y="1434370"/>
            <a:ext cx="11018520" cy="1994392"/>
          </a:xfrm>
        </p:spPr>
        <p:txBody>
          <a:bodyPr/>
          <a:lstStyle/>
          <a:p>
            <a:pPr marL="228600" indent="-228600">
              <a:buFont typeface="Wingdings" panose="05000000000000000000" pitchFamily="2" charset="2"/>
              <a:buChar char=""/>
            </a:pPr>
            <a:r>
              <a:rPr lang="en-US" dirty="0">
                <a:latin typeface="Segoe UI" panose="020B0502040204020203" pitchFamily="34" charset="0"/>
                <a:cs typeface="Segoe UI" panose="020B0502040204020203" pitchFamily="34" charset="0"/>
              </a:rPr>
              <a:t>Two-step verification solution that is built in to Azure AD</a:t>
            </a:r>
          </a:p>
          <a:p>
            <a:pPr marL="228600" indent="-228600">
              <a:buFont typeface="Wingdings" panose="05000000000000000000" pitchFamily="2" charset="2"/>
              <a:buChar char=""/>
            </a:pPr>
            <a:r>
              <a:rPr lang="en-US" dirty="0">
                <a:latin typeface="Segoe UI" panose="020B0502040204020203" pitchFamily="34" charset="0"/>
                <a:cs typeface="Segoe UI" panose="020B0502040204020203" pitchFamily="34" charset="0"/>
              </a:rPr>
              <a:t>Can be enabled in two ways:</a:t>
            </a:r>
          </a:p>
          <a:p>
            <a:pPr marL="457200" lvl="1" indent="-228600">
              <a:buFont typeface="Wingdings" panose="05000000000000000000" pitchFamily="2" charset="2"/>
              <a:buChar char=""/>
            </a:pPr>
            <a:r>
              <a:rPr lang="en-US" dirty="0">
                <a:latin typeface="Segoe UI" panose="020B0502040204020203" pitchFamily="34" charset="0"/>
                <a:cs typeface="Segoe UI" panose="020B0502040204020203" pitchFamily="34" charset="0"/>
              </a:rPr>
              <a:t>Enabled manually for each user by the account administrator</a:t>
            </a:r>
          </a:p>
          <a:p>
            <a:pPr marL="457200" lvl="1" indent="-228600">
              <a:buFont typeface="Wingdings" panose="05000000000000000000" pitchFamily="2" charset="2"/>
              <a:buChar char=""/>
            </a:pPr>
            <a:r>
              <a:rPr lang="en-US" dirty="0">
                <a:latin typeface="Segoe UI" panose="020B0502040204020203" pitchFamily="34" charset="0"/>
                <a:cs typeface="Segoe UI" panose="020B0502040204020203" pitchFamily="34" charset="0"/>
              </a:rPr>
              <a:t>Enabled automatically by using a conditional access policy that is triggered by risky login behavior</a:t>
            </a:r>
          </a:p>
        </p:txBody>
      </p:sp>
    </p:spTree>
    <p:extLst>
      <p:ext uri="{BB962C8B-B14F-4D97-AF65-F5344CB8AC3E}">
        <p14:creationId xmlns:p14="http://schemas.microsoft.com/office/powerpoint/2010/main" val="2577283402"/>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FCC8E-6ACC-4060-9B3D-E2933E8D1A04}"/>
              </a:ext>
            </a:extLst>
          </p:cNvPr>
          <p:cNvSpPr>
            <a:spLocks noGrp="1"/>
          </p:cNvSpPr>
          <p:nvPr>
            <p:ph type="title"/>
          </p:nvPr>
        </p:nvSpPr>
        <p:spPr>
          <a:xfrm>
            <a:off x="588263" y="457200"/>
            <a:ext cx="11018520" cy="1107996"/>
          </a:xfrm>
        </p:spPr>
        <p:txBody>
          <a:bodyPr/>
          <a:lstStyle/>
          <a:p>
            <a:r>
              <a:rPr lang="en-US" dirty="0"/>
              <a:t>Multi-factor authentication with Azure AD: authentication methods</a:t>
            </a:r>
          </a:p>
        </p:txBody>
      </p:sp>
      <p:graphicFrame>
        <p:nvGraphicFramePr>
          <p:cNvPr id="4" name="Table 3" descr="Table that lists authentication methods for multi-factor authentication with Azure AD and a description of each method.   &#10;">
            <a:extLst>
              <a:ext uri="{FF2B5EF4-FFF2-40B4-BE49-F238E27FC236}">
                <a16:creationId xmlns:a16="http://schemas.microsoft.com/office/drawing/2014/main" id="{E5A71BA1-B0D9-406E-91CA-6A8012B55DA5}"/>
              </a:ext>
            </a:extLst>
          </p:cNvPr>
          <p:cNvGraphicFramePr>
            <a:graphicFrameLocks noGrp="1"/>
          </p:cNvGraphicFramePr>
          <p:nvPr>
            <p:extLst>
              <p:ext uri="{D42A27DB-BD31-4B8C-83A1-F6EECF244321}">
                <p14:modId xmlns:p14="http://schemas.microsoft.com/office/powerpoint/2010/main" val="2568435789"/>
              </p:ext>
            </p:extLst>
          </p:nvPr>
        </p:nvGraphicFramePr>
        <p:xfrm>
          <a:off x="584200" y="1844782"/>
          <a:ext cx="11022584" cy="4378218"/>
        </p:xfrm>
        <a:graphic>
          <a:graphicData uri="http://schemas.openxmlformats.org/drawingml/2006/table">
            <a:tbl>
              <a:tblPr firstRow="1" firstCol="1">
                <a:tableStyleId>{BC89EF96-8CEA-46FF-86C4-4CE0E7609802}</a:tableStyleId>
              </a:tblPr>
              <a:tblGrid>
                <a:gridCol w="3209202">
                  <a:extLst>
                    <a:ext uri="{9D8B030D-6E8A-4147-A177-3AD203B41FA5}">
                      <a16:colId xmlns:a16="http://schemas.microsoft.com/office/drawing/2014/main" val="1173267169"/>
                    </a:ext>
                  </a:extLst>
                </a:gridCol>
                <a:gridCol w="7813382">
                  <a:extLst>
                    <a:ext uri="{9D8B030D-6E8A-4147-A177-3AD203B41FA5}">
                      <a16:colId xmlns:a16="http://schemas.microsoft.com/office/drawing/2014/main" val="1081038665"/>
                    </a:ext>
                  </a:extLst>
                </a:gridCol>
              </a:tblGrid>
              <a:tr h="349158">
                <a:tc>
                  <a:txBody>
                    <a:bodyPr/>
                    <a:lstStyle/>
                    <a:p>
                      <a:pPr marL="0" marR="0">
                        <a:lnSpc>
                          <a:spcPct val="107000"/>
                        </a:lnSpc>
                        <a:spcBef>
                          <a:spcPts val="0"/>
                        </a:spcBef>
                        <a:spcAft>
                          <a:spcPts val="0"/>
                        </a:spcAft>
                      </a:pPr>
                      <a:r>
                        <a:rPr lang="en-US" sz="1800" dirty="0">
                          <a:solidFill>
                            <a:schemeClr val="bg1"/>
                          </a:solidFill>
                          <a:effectLst/>
                        </a:rPr>
                        <a:t>Method</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lnL w="12700" cap="flat" cmpd="sng" algn="ctr">
                      <a:solidFill>
                        <a:srgbClr val="A80000"/>
                      </a:solidFill>
                      <a:prstDash val="solid"/>
                      <a:round/>
                      <a:headEnd type="none" w="med" len="med"/>
                      <a:tailEnd type="none" w="med" len="med"/>
                    </a:lnL>
                    <a:lnR w="12700" cmpd="sng">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a:lnSpc>
                          <a:spcPct val="107000"/>
                        </a:lnSpc>
                        <a:spcBef>
                          <a:spcPts val="0"/>
                        </a:spcBef>
                        <a:spcAft>
                          <a:spcPts val="0"/>
                        </a:spcAft>
                      </a:pPr>
                      <a:r>
                        <a:rPr lang="en-US" sz="1800" dirty="0">
                          <a:solidFill>
                            <a:schemeClr val="bg1"/>
                          </a:solidFill>
                          <a:effectLst/>
                        </a:rPr>
                        <a:t>Description</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lnL w="12700" cmpd="sng">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extLst>
                  <a:ext uri="{0D108BD9-81ED-4DB2-BD59-A6C34878D82A}">
                    <a16:rowId xmlns:a16="http://schemas.microsoft.com/office/drawing/2014/main" val="177452225"/>
                  </a:ext>
                </a:extLst>
              </a:tr>
              <a:tr h="921187">
                <a:tc>
                  <a:txBody>
                    <a:bodyPr/>
                    <a:lstStyle/>
                    <a:p>
                      <a:pPr marL="0" marR="0">
                        <a:lnSpc>
                          <a:spcPct val="107000"/>
                        </a:lnSpc>
                        <a:spcBef>
                          <a:spcPts val="0"/>
                        </a:spcBef>
                        <a:spcAft>
                          <a:spcPts val="0"/>
                        </a:spcAft>
                      </a:pPr>
                      <a:r>
                        <a:rPr lang="en-US" sz="1800" dirty="0">
                          <a:effectLst/>
                        </a:rPr>
                        <a:t>Call to phone</a:t>
                      </a:r>
                      <a:endParaRPr lang="en-US" sz="18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lnL w="12700" cap="flat" cmpd="sng" algn="ctr">
                      <a:solidFill>
                        <a:srgbClr val="A80000"/>
                      </a:solidFill>
                      <a:prstDash val="solid"/>
                      <a:round/>
                      <a:headEnd type="none" w="med" len="med"/>
                      <a:tailEnd type="none" w="med" len="med"/>
                    </a:lnL>
                    <a:lnR w="12700" cmpd="sng">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Places an automated voice call. The user answers the call and presses # on the phone keypad to authenticate. The phone number is not synchronized to on-premises Active Directory.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lnL w="12700" cmpd="sng">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0188329"/>
                  </a:ext>
                </a:extLst>
              </a:tr>
              <a:tr h="1207202">
                <a:tc>
                  <a:txBody>
                    <a:bodyPr/>
                    <a:lstStyle/>
                    <a:p>
                      <a:pPr marL="0" marR="0">
                        <a:lnSpc>
                          <a:spcPct val="107000"/>
                        </a:lnSpc>
                        <a:spcBef>
                          <a:spcPts val="0"/>
                        </a:spcBef>
                        <a:spcAft>
                          <a:spcPts val="0"/>
                        </a:spcAft>
                      </a:pPr>
                      <a:r>
                        <a:rPr lang="en-US" sz="1800" dirty="0">
                          <a:effectLst/>
                        </a:rPr>
                        <a:t>Text message to phone</a:t>
                      </a:r>
                      <a:endParaRPr lang="en-US" sz="18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lnL w="12700" cap="flat" cmpd="sng" algn="ctr">
                      <a:solidFill>
                        <a:srgbClr val="A80000"/>
                      </a:solidFill>
                      <a:prstDash val="solid"/>
                      <a:round/>
                      <a:headEnd type="none" w="med" len="med"/>
                      <a:tailEnd type="none" w="med" len="med"/>
                    </a:lnL>
                    <a:lnR w="12700" cmpd="sng">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Sends a text message that contains a verification code. The user is prompted to enter the verification code into the sign-in interface. This process is called one-way SMS. Two-way SMS means that the user must text back a particular code.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lnL w="12700" cmpd="sng">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4063738"/>
                  </a:ext>
                </a:extLst>
              </a:tr>
              <a:tr h="921187">
                <a:tc>
                  <a:txBody>
                    <a:bodyPr/>
                    <a:lstStyle/>
                    <a:p>
                      <a:pPr marL="0" marR="0">
                        <a:lnSpc>
                          <a:spcPct val="107000"/>
                        </a:lnSpc>
                        <a:spcBef>
                          <a:spcPts val="0"/>
                        </a:spcBef>
                        <a:spcAft>
                          <a:spcPts val="0"/>
                        </a:spcAft>
                      </a:pPr>
                      <a:r>
                        <a:rPr lang="en-US" sz="1800" dirty="0">
                          <a:effectLst/>
                        </a:rPr>
                        <a:t>Notification through mobile app</a:t>
                      </a:r>
                      <a:endParaRPr lang="en-US" sz="18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lnL w="12700" cap="flat" cmpd="sng" algn="ctr">
                      <a:solidFill>
                        <a:srgbClr val="A80000"/>
                      </a:solidFill>
                      <a:prstDash val="solid"/>
                      <a:round/>
                      <a:headEnd type="none" w="med" len="med"/>
                      <a:tailEnd type="none" w="med" len="med"/>
                    </a:lnL>
                    <a:lnR w="12700" cmpd="sng">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Sends a push notification to your phone or registered device. The user views the notification and selects </a:t>
                      </a:r>
                      <a:r>
                        <a:rPr lang="en-US" sz="1800" dirty="0">
                          <a:effectLst/>
                          <a:latin typeface="+mj-lt"/>
                        </a:rPr>
                        <a:t>Verify</a:t>
                      </a:r>
                      <a:r>
                        <a:rPr lang="en-US" sz="1800" dirty="0">
                          <a:effectLst/>
                        </a:rPr>
                        <a:t> to complete the verification. </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lnL w="12700" cmpd="sng">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8053974"/>
                  </a:ext>
                </a:extLst>
              </a:tr>
              <a:tr h="921187">
                <a:tc>
                  <a:txBody>
                    <a:bodyPr/>
                    <a:lstStyle/>
                    <a:p>
                      <a:pPr marL="0" marR="0">
                        <a:lnSpc>
                          <a:spcPct val="107000"/>
                        </a:lnSpc>
                        <a:spcBef>
                          <a:spcPts val="0"/>
                        </a:spcBef>
                        <a:spcAft>
                          <a:spcPts val="0"/>
                        </a:spcAft>
                      </a:pPr>
                      <a:r>
                        <a:rPr lang="en-US" sz="1800" dirty="0">
                          <a:effectLst/>
                        </a:rPr>
                        <a:t>Verification code from mobile app</a:t>
                      </a:r>
                      <a:endParaRPr lang="en-US" sz="18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lnL w="12700" cap="flat" cmpd="sng" algn="ctr">
                      <a:solidFill>
                        <a:srgbClr val="A80000"/>
                      </a:solidFill>
                      <a:prstDash val="solid"/>
                      <a:round/>
                      <a:headEnd type="none" w="med" len="med"/>
                      <a:tailEnd type="none" w="med" len="med"/>
                    </a:lnL>
                    <a:lnR w="12700" cmpd="sng">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The Microsoft Authenticator app generates a new </a:t>
                      </a:r>
                      <a:r>
                        <a:rPr lang="en-US" sz="1800" dirty="0" err="1">
                          <a:effectLst/>
                        </a:rPr>
                        <a:t>OAuth</a:t>
                      </a:r>
                      <a:r>
                        <a:rPr lang="en-US" sz="1800" dirty="0">
                          <a:effectLst/>
                        </a:rPr>
                        <a:t> verification code every 30 seconds. The user enters the verification code into the sign-in interface.</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216000" marR="72000" marT="36000" marB="36000">
                    <a:lnL w="12700" cmpd="sng">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2606257"/>
                  </a:ext>
                </a:extLst>
              </a:tr>
            </a:tbl>
          </a:graphicData>
        </a:graphic>
      </p:graphicFrame>
    </p:spTree>
    <p:extLst>
      <p:ext uri="{BB962C8B-B14F-4D97-AF65-F5344CB8AC3E}">
        <p14:creationId xmlns:p14="http://schemas.microsoft.com/office/powerpoint/2010/main" val="2349304040"/>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538883"/>
          </a:xfrm>
        </p:spPr>
        <p:txBody>
          <a:bodyPr/>
          <a:lstStyle/>
          <a:p>
            <a:pPr marL="342900" indent="-342900">
              <a:buFont typeface="Arial" panose="020B0604020202020204" pitchFamily="34" charset="0"/>
              <a:buChar char="•"/>
            </a:pPr>
            <a:r>
              <a:rPr lang="en-US" dirty="0"/>
              <a:t>Microsoft identity platform</a:t>
            </a:r>
          </a:p>
          <a:p>
            <a:pPr marL="342900" indent="-342900">
              <a:buFont typeface="Arial" panose="020B0604020202020204" pitchFamily="34" charset="0"/>
              <a:buChar char="•"/>
            </a:pPr>
            <a:r>
              <a:rPr lang="en-US" dirty="0"/>
              <a:t>Implement OAuth 2.0 authentication </a:t>
            </a:r>
          </a:p>
          <a:p>
            <a:pPr marL="342900" indent="-342900">
              <a:buFont typeface="Arial" panose="020B0604020202020204" pitchFamily="34" charset="0"/>
              <a:buChar char="•"/>
            </a:pPr>
            <a:r>
              <a:rPr lang="en-US" dirty="0"/>
              <a:t>Implement managed identity </a:t>
            </a:r>
          </a:p>
          <a:p>
            <a:pPr marL="342900" indent="-342900">
              <a:buFont typeface="Arial" panose="020B0604020202020204" pitchFamily="34" charset="0"/>
              <a:buChar char="•"/>
            </a:pPr>
            <a:r>
              <a:rPr lang="en-US" dirty="0"/>
              <a:t>Implement certificate-based authentication </a:t>
            </a:r>
          </a:p>
          <a:p>
            <a:pPr marL="342900" indent="-342900">
              <a:buFont typeface="Arial" panose="020B0604020202020204" pitchFamily="34" charset="0"/>
              <a:buChar char="•"/>
            </a:pPr>
            <a:r>
              <a:rPr lang="en-US" dirty="0"/>
              <a:t>Implement Azure Multi-Factor Authentication</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Active Directory Authentication Library (ADAL)</a:t>
            </a:r>
          </a:p>
        </p:txBody>
      </p:sp>
      <p:sp>
        <p:nvSpPr>
          <p:cNvPr id="3" name="Text Placeholder 2">
            <a:extLst>
              <a:ext uri="{FF2B5EF4-FFF2-40B4-BE49-F238E27FC236}">
                <a16:creationId xmlns:a16="http://schemas.microsoft.com/office/drawing/2014/main" id="{4549B6A8-7461-4252-93DA-A1F644A91C34}"/>
              </a:ext>
            </a:extLst>
          </p:cNvPr>
          <p:cNvSpPr>
            <a:spLocks noGrp="1"/>
          </p:cNvSpPr>
          <p:nvPr>
            <p:ph type="body" sz="quarter" idx="10"/>
          </p:nvPr>
        </p:nvSpPr>
        <p:spPr>
          <a:xfrm>
            <a:off x="584200" y="1435497"/>
            <a:ext cx="11018520" cy="4702826"/>
          </a:xfrm>
        </p:spPr>
        <p:txBody>
          <a:bodyPr/>
          <a:lstStyle/>
          <a:p>
            <a:r>
              <a:rPr lang="en-US" dirty="0"/>
              <a:t>The library to streamline working with Azure Active Directory from code:</a:t>
            </a:r>
          </a:p>
          <a:p>
            <a:pPr lvl="1"/>
            <a:r>
              <a:rPr lang="en-US" dirty="0"/>
              <a:t>Obtains and manages tokens</a:t>
            </a:r>
          </a:p>
          <a:p>
            <a:pPr lvl="1"/>
            <a:r>
              <a:rPr lang="en-US" dirty="0"/>
              <a:t>Caches token using a configurable cache</a:t>
            </a:r>
          </a:p>
          <a:p>
            <a:pPr lvl="1"/>
            <a:r>
              <a:rPr lang="en-US" dirty="0"/>
              <a:t>Refreshes tokens automatically when they expire</a:t>
            </a:r>
          </a:p>
          <a:p>
            <a:pPr lvl="1"/>
            <a:r>
              <a:rPr lang="en-US" dirty="0"/>
              <a:t>Supports asynchronous invocation</a:t>
            </a:r>
          </a:p>
          <a:p>
            <a:r>
              <a:rPr lang="en-US" dirty="0"/>
              <a:t>Available in multiple languages such as:</a:t>
            </a:r>
          </a:p>
          <a:p>
            <a:pPr lvl="1"/>
            <a:r>
              <a:rPr lang="en-US" dirty="0"/>
              <a:t>C#</a:t>
            </a:r>
          </a:p>
          <a:p>
            <a:pPr lvl="1"/>
            <a:r>
              <a:rPr lang="en-US" dirty="0"/>
              <a:t>JavaScript</a:t>
            </a:r>
          </a:p>
          <a:p>
            <a:pPr lvl="1"/>
            <a:r>
              <a:rPr lang="en-US" dirty="0"/>
              <a:t>Objective C</a:t>
            </a:r>
          </a:p>
          <a:p>
            <a:pPr lvl="1"/>
            <a:r>
              <a:rPr lang="en-US" dirty="0"/>
              <a:t>Java</a:t>
            </a:r>
          </a:p>
          <a:p>
            <a:pPr lvl="1"/>
            <a:r>
              <a:rPr lang="en-US" dirty="0"/>
              <a:t>Python</a:t>
            </a:r>
          </a:p>
        </p:txBody>
      </p:sp>
    </p:spTree>
    <p:extLst>
      <p:ext uri="{BB962C8B-B14F-4D97-AF65-F5344CB8AC3E}">
        <p14:creationId xmlns:p14="http://schemas.microsoft.com/office/powerpoint/2010/main" val="36981539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Creating an authentication context by using ADAL</a:t>
            </a:r>
          </a:p>
        </p:txBody>
      </p:sp>
      <p:sp>
        <p:nvSpPr>
          <p:cNvPr id="4" name="Text Placeholder 3">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2548390"/>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tenant</a:t>
            </a:r>
            <a:r>
              <a:rPr lang="en-US" sz="1800" dirty="0">
                <a:solidFill>
                  <a:srgbClr val="000000"/>
                </a:solidFill>
              </a:rPr>
              <a:t> = </a:t>
            </a:r>
            <a:r>
              <a:rPr lang="en-US" sz="1800" dirty="0">
                <a:solidFill>
                  <a:srgbClr val="A31515"/>
                </a:solidFill>
              </a:rPr>
              <a:t>"contoso.onmicrosoft.com"</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authority</a:t>
            </a:r>
            <a:r>
              <a:rPr lang="en-US" sz="1800" dirty="0">
                <a:solidFill>
                  <a:srgbClr val="000000"/>
                </a:solidFill>
              </a:rPr>
              <a:t> = </a:t>
            </a:r>
            <a:r>
              <a:rPr lang="en-US" sz="1800" dirty="0">
                <a:solidFill>
                  <a:srgbClr val="A31515"/>
                </a:solidFill>
              </a:rPr>
              <a:t>$"https://login.microsoftonline.com/{</a:t>
            </a:r>
            <a:r>
              <a:rPr lang="en-US" sz="1800" dirty="0">
                <a:solidFill>
                  <a:srgbClr val="001080"/>
                </a:solidFill>
              </a:rPr>
              <a:t>tenant</a:t>
            </a:r>
            <a:r>
              <a:rPr lang="en-US" sz="1800" dirty="0">
                <a:solidFill>
                  <a:srgbClr val="A31515"/>
                </a:solidFill>
              </a:rPr>
              <a:t>}"</a:t>
            </a:r>
            <a:r>
              <a:rPr lang="en-US" sz="1800" dirty="0">
                <a:solidFill>
                  <a:srgbClr val="000000"/>
                </a:solidFill>
              </a:rPr>
              <a:t>;</a:t>
            </a:r>
          </a:p>
          <a:p>
            <a:br>
              <a:rPr lang="en-US" sz="1800" dirty="0">
                <a:solidFill>
                  <a:srgbClr val="000000"/>
                </a:solidFill>
              </a:rPr>
            </a:br>
            <a:r>
              <a:rPr lang="en-US" sz="1800" dirty="0">
                <a:solidFill>
                  <a:srgbClr val="008000"/>
                </a:solidFill>
              </a:rPr>
              <a:t>// Create authentication context using AAD authority</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context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err="1">
                <a:solidFill>
                  <a:srgbClr val="267F99"/>
                </a:solidFill>
              </a:rPr>
              <a:t>AuthenticationContext</a:t>
            </a:r>
            <a:r>
              <a:rPr lang="en-US" sz="1800" dirty="0">
                <a:solidFill>
                  <a:srgbClr val="000000"/>
                </a:solidFill>
              </a:rPr>
              <a:t>(</a:t>
            </a:r>
          </a:p>
          <a:p>
            <a:r>
              <a:rPr lang="en-US" sz="1800" dirty="0">
                <a:solidFill>
                  <a:srgbClr val="000000"/>
                </a:solidFill>
              </a:rPr>
              <a:t>    </a:t>
            </a:r>
            <a:r>
              <a:rPr lang="en-US" sz="1800" dirty="0">
                <a:solidFill>
                  <a:srgbClr val="001080"/>
                </a:solidFill>
              </a:rPr>
              <a:t>authority</a:t>
            </a:r>
            <a:r>
              <a:rPr lang="en-US" sz="1800" dirty="0">
                <a:solidFill>
                  <a:srgbClr val="000000"/>
                </a:solidFill>
              </a:rPr>
              <a:t>, </a:t>
            </a:r>
          </a:p>
          <a:p>
            <a:r>
              <a:rPr lang="en-US" sz="1800" dirty="0">
                <a:solidFill>
                  <a:srgbClr val="000000"/>
                </a:solidFill>
              </a:rPr>
              <a:t>    </a:t>
            </a:r>
            <a:r>
              <a:rPr lang="en-US" sz="1800" dirty="0">
                <a:solidFill>
                  <a:srgbClr val="0000FF"/>
                </a:solidFill>
              </a:rPr>
              <a:t>new</a:t>
            </a:r>
            <a:r>
              <a:rPr lang="en-US" sz="1800" dirty="0">
                <a:solidFill>
                  <a:srgbClr val="000000"/>
                </a:solidFill>
              </a:rPr>
              <a:t> </a:t>
            </a:r>
            <a:r>
              <a:rPr lang="en-US" sz="1800" dirty="0" err="1">
                <a:solidFill>
                  <a:srgbClr val="267F99"/>
                </a:solidFill>
              </a:rPr>
              <a:t>FileCache</a:t>
            </a:r>
            <a:r>
              <a:rPr lang="en-US" sz="1800" dirty="0">
                <a:solidFill>
                  <a:srgbClr val="000000"/>
                </a:solidFill>
              </a:rPr>
              <a:t>()</a:t>
            </a:r>
          </a:p>
          <a:p>
            <a:r>
              <a:rPr lang="en-US" sz="1800" dirty="0">
                <a:solidFill>
                  <a:srgbClr val="000000"/>
                </a:solidFill>
              </a:rPr>
              <a:t>);</a:t>
            </a:r>
          </a:p>
        </p:txBody>
      </p:sp>
    </p:spTree>
    <p:extLst>
      <p:ext uri="{BB962C8B-B14F-4D97-AF65-F5344CB8AC3E}">
        <p14:creationId xmlns:p14="http://schemas.microsoft.com/office/powerpoint/2010/main" val="317298090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a:xfrm>
            <a:off x="588263" y="457200"/>
            <a:ext cx="11018520" cy="553998"/>
          </a:xfrm>
        </p:spPr>
        <p:txBody>
          <a:bodyPr/>
          <a:lstStyle/>
          <a:p>
            <a:r>
              <a:rPr lang="en-US" dirty="0"/>
              <a:t>Acquiring an Azure AD token by using ADAL</a:t>
            </a:r>
          </a:p>
        </p:txBody>
      </p:sp>
      <p:sp>
        <p:nvSpPr>
          <p:cNvPr id="4" name="Text Placeholder 3">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4487382"/>
          </a:xfrm>
        </p:spPr>
        <p:txBody>
          <a:bodyPr/>
          <a:lstStyle/>
          <a:p>
            <a:r>
              <a:rPr lang="en-US" sz="1800" dirty="0">
                <a:solidFill>
                  <a:srgbClr val="0000FF"/>
                </a:solidFill>
              </a:rPr>
              <a:t>string</a:t>
            </a:r>
            <a:r>
              <a:rPr lang="en-US" sz="1800" dirty="0">
                <a:solidFill>
                  <a:srgbClr val="000000"/>
                </a:solidFill>
              </a:rPr>
              <a:t> </a:t>
            </a:r>
            <a:r>
              <a:rPr lang="en-US" sz="1800" dirty="0" err="1">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err="1">
                <a:solidFill>
                  <a:srgbClr val="001080"/>
                </a:solidFill>
              </a:rPr>
              <a:t>redirectUri</a:t>
            </a:r>
            <a:r>
              <a:rPr lang="en-US" sz="1800" dirty="0">
                <a:solidFill>
                  <a:srgbClr val="000000"/>
                </a:solidFill>
              </a:rPr>
              <a:t> = </a:t>
            </a:r>
            <a:r>
              <a:rPr lang="en-US" sz="1800" dirty="0">
                <a:solidFill>
                  <a:srgbClr val="A31515"/>
                </a:solidFill>
              </a:rPr>
              <a:t>"https://login.microsoftonline.com/common/oauth2/</a:t>
            </a:r>
            <a:r>
              <a:rPr lang="en-US" sz="1800" dirty="0" err="1">
                <a:solidFill>
                  <a:srgbClr val="A31515"/>
                </a:solidFill>
              </a:rPr>
              <a:t>nativeclient</a:t>
            </a:r>
            <a:r>
              <a:rPr lang="en-US" sz="1800" dirty="0">
                <a:solidFill>
                  <a:srgbClr val="A31515"/>
                </a:solidFill>
              </a:rPr>
              <a:t>"</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err="1">
                <a:solidFill>
                  <a:srgbClr val="001080"/>
                </a:solidFill>
              </a:rPr>
              <a:t>resourceId</a:t>
            </a:r>
            <a:r>
              <a:rPr lang="en-US" sz="1800" dirty="0">
                <a:solidFill>
                  <a:srgbClr val="000000"/>
                </a:solidFill>
              </a:rPr>
              <a:t> = </a:t>
            </a:r>
            <a:r>
              <a:rPr lang="en-US" sz="1800" dirty="0">
                <a:solidFill>
                  <a:srgbClr val="A31515"/>
                </a:solidFill>
              </a:rPr>
              <a:t>"https://graph.windows.net/"</a:t>
            </a:r>
            <a:r>
              <a:rPr lang="en-US" sz="1800" dirty="0">
                <a:solidFill>
                  <a:srgbClr val="000000"/>
                </a:solidFill>
              </a:rPr>
              <a:t>;</a:t>
            </a:r>
          </a:p>
          <a:p>
            <a:br>
              <a:rPr lang="en-US" sz="1800" dirty="0">
                <a:solidFill>
                  <a:srgbClr val="000000"/>
                </a:solidFill>
              </a:rPr>
            </a:br>
            <a:r>
              <a:rPr lang="en-US" sz="1800" dirty="0">
                <a:solidFill>
                  <a:srgbClr val="008000"/>
                </a:solidFill>
              </a:rPr>
              <a:t>// Parameters for acquiring token</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params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err="1">
                <a:solidFill>
                  <a:srgbClr val="267F99"/>
                </a:solidFill>
              </a:rPr>
              <a:t>PlatformParameters</a:t>
            </a:r>
            <a:r>
              <a:rPr lang="en-US" sz="1800" dirty="0">
                <a:solidFill>
                  <a:srgbClr val="000000"/>
                </a:solidFill>
              </a:rPr>
              <a:t>(</a:t>
            </a:r>
            <a:r>
              <a:rPr lang="en-US" sz="1800" dirty="0" err="1">
                <a:solidFill>
                  <a:srgbClr val="001080"/>
                </a:solidFill>
              </a:rPr>
              <a:t>PromptBehavior</a:t>
            </a:r>
            <a:r>
              <a:rPr lang="en-US" sz="1800" dirty="0" err="1">
                <a:solidFill>
                  <a:srgbClr val="000000"/>
                </a:solidFill>
              </a:rPr>
              <a:t>.</a:t>
            </a:r>
            <a:r>
              <a:rPr lang="en-US" sz="1800" dirty="0" err="1">
                <a:solidFill>
                  <a:srgbClr val="001080"/>
                </a:solidFill>
              </a:rPr>
              <a:t>Never</a:t>
            </a:r>
            <a:r>
              <a:rPr lang="en-US" sz="1800" dirty="0">
                <a:solidFill>
                  <a:srgbClr val="000000"/>
                </a:solidFill>
              </a:rPr>
              <a:t>);</a:t>
            </a:r>
          </a:p>
          <a:p>
            <a:br>
              <a:rPr lang="en-US" sz="1800" dirty="0">
                <a:solidFill>
                  <a:srgbClr val="000000"/>
                </a:solidFill>
              </a:rPr>
            </a:br>
            <a:r>
              <a:rPr lang="en-US" sz="1800" dirty="0">
                <a:solidFill>
                  <a:srgbClr val="008000"/>
                </a:solidFill>
              </a:rPr>
              <a:t>// Acquire token action</a:t>
            </a:r>
            <a:endParaRPr lang="en-US" sz="1800" dirty="0">
              <a:solidFill>
                <a:srgbClr val="000000"/>
              </a:solidFill>
            </a:endParaRPr>
          </a:p>
          <a:p>
            <a:r>
              <a:rPr lang="en-US" sz="1800" dirty="0">
                <a:solidFill>
                  <a:srgbClr val="267F99"/>
                </a:solidFill>
              </a:rPr>
              <a:t>await</a:t>
            </a:r>
            <a:r>
              <a:rPr lang="en-US" sz="1800" dirty="0">
                <a:solidFill>
                  <a:srgbClr val="000000"/>
                </a:solidFill>
              </a:rPr>
              <a:t> </a:t>
            </a:r>
            <a:r>
              <a:rPr lang="en-US" sz="1800" dirty="0" err="1">
                <a:solidFill>
                  <a:srgbClr val="267F99"/>
                </a:solidFill>
              </a:rPr>
              <a:t>authContext</a:t>
            </a:r>
            <a:r>
              <a:rPr lang="en-US" sz="1800" dirty="0" err="1">
                <a:solidFill>
                  <a:srgbClr val="000000"/>
                </a:solidFill>
              </a:rPr>
              <a:t>.</a:t>
            </a:r>
            <a:r>
              <a:rPr lang="en-US" sz="1800" dirty="0" err="1">
                <a:solidFill>
                  <a:srgbClr val="795E26"/>
                </a:solidFill>
              </a:rPr>
              <a:t>AcquireTokenAsync</a:t>
            </a:r>
            <a:r>
              <a:rPr lang="en-US" sz="1800" dirty="0">
                <a:solidFill>
                  <a:srgbClr val="000000"/>
                </a:solidFill>
              </a:rPr>
              <a:t>(</a:t>
            </a:r>
          </a:p>
          <a:p>
            <a:r>
              <a:rPr lang="en-US" sz="1800" dirty="0">
                <a:solidFill>
                  <a:srgbClr val="000000"/>
                </a:solidFill>
              </a:rPr>
              <a:t>    </a:t>
            </a:r>
            <a:r>
              <a:rPr lang="en-US" sz="1800" dirty="0" err="1">
                <a:solidFill>
                  <a:srgbClr val="000000"/>
                </a:solidFill>
              </a:rPr>
              <a:t>resourceId</a:t>
            </a:r>
            <a:r>
              <a:rPr lang="en-US" sz="1800" dirty="0">
                <a:solidFill>
                  <a:srgbClr val="000000"/>
                </a:solidFill>
              </a:rPr>
              <a:t>, </a:t>
            </a:r>
          </a:p>
          <a:p>
            <a:r>
              <a:rPr lang="en-US" sz="1800" dirty="0">
                <a:solidFill>
                  <a:srgbClr val="000000"/>
                </a:solidFill>
              </a:rPr>
              <a:t>    </a:t>
            </a:r>
            <a:r>
              <a:rPr lang="en-US" sz="1800" dirty="0" err="1">
                <a:solidFill>
                  <a:srgbClr val="000000"/>
                </a:solidFill>
              </a:rPr>
              <a:t>clientId</a:t>
            </a:r>
            <a:r>
              <a:rPr lang="en-US" sz="1800" dirty="0">
                <a:solidFill>
                  <a:srgbClr val="000000"/>
                </a:solidFill>
              </a:rPr>
              <a:t>, </a:t>
            </a:r>
          </a:p>
          <a:p>
            <a:r>
              <a:rPr lang="en-US" sz="1800" dirty="0">
                <a:solidFill>
                  <a:srgbClr val="000000"/>
                </a:solidFill>
              </a:rPr>
              <a:t>    </a:t>
            </a:r>
            <a:r>
              <a:rPr lang="en-US" sz="1800" dirty="0" err="1">
                <a:solidFill>
                  <a:srgbClr val="000000"/>
                </a:solidFill>
              </a:rPr>
              <a:t>redirectUri</a:t>
            </a:r>
            <a:r>
              <a:rPr lang="en-US" sz="1800" dirty="0">
                <a:solidFill>
                  <a:srgbClr val="000000"/>
                </a:solidFill>
              </a:rPr>
              <a:t>, </a:t>
            </a:r>
          </a:p>
          <a:p>
            <a:r>
              <a:rPr lang="en-US" sz="1800" dirty="0">
                <a:solidFill>
                  <a:srgbClr val="000000"/>
                </a:solidFill>
              </a:rPr>
              <a:t>    params</a:t>
            </a:r>
          </a:p>
          <a:p>
            <a:r>
              <a:rPr lang="en-US" sz="1800" dirty="0">
                <a:solidFill>
                  <a:srgbClr val="000000"/>
                </a:solidFill>
              </a:rPr>
              <a:t>);</a:t>
            </a:r>
          </a:p>
        </p:txBody>
      </p:sp>
    </p:spTree>
    <p:extLst>
      <p:ext uri="{BB962C8B-B14F-4D97-AF65-F5344CB8AC3E}">
        <p14:creationId xmlns:p14="http://schemas.microsoft.com/office/powerpoint/2010/main" val="33877017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D784-B103-4B51-8890-27E7158717AB}"/>
              </a:ext>
            </a:extLst>
          </p:cNvPr>
          <p:cNvSpPr>
            <a:spLocks noGrp="1"/>
          </p:cNvSpPr>
          <p:nvPr>
            <p:ph type="title"/>
          </p:nvPr>
        </p:nvSpPr>
        <p:spPr/>
        <p:txBody>
          <a:bodyPr/>
          <a:lstStyle/>
          <a:p>
            <a:r>
              <a:rPr lang="en-US" dirty="0"/>
              <a:t>Azure AD evolution</a:t>
            </a:r>
          </a:p>
        </p:txBody>
      </p:sp>
      <p:sp>
        <p:nvSpPr>
          <p:cNvPr id="3" name="Text Placeholder 2">
            <a:extLst>
              <a:ext uri="{FF2B5EF4-FFF2-40B4-BE49-F238E27FC236}">
                <a16:creationId xmlns:a16="http://schemas.microsoft.com/office/drawing/2014/main" id="{E69B3D90-1FC1-41F6-A2CB-B5CBDE05DC12}"/>
              </a:ext>
            </a:extLst>
          </p:cNvPr>
          <p:cNvSpPr>
            <a:spLocks noGrp="1"/>
          </p:cNvSpPr>
          <p:nvPr>
            <p:ph type="body" sz="quarter" idx="10"/>
          </p:nvPr>
        </p:nvSpPr>
        <p:spPr>
          <a:xfrm>
            <a:off x="584200" y="1435497"/>
            <a:ext cx="11018520" cy="2425279"/>
          </a:xfrm>
        </p:spPr>
        <p:txBody>
          <a:bodyPr/>
          <a:lstStyle/>
          <a:p>
            <a:r>
              <a:rPr lang="en-US" dirty="0"/>
              <a:t>Use Azure AD (v1.0):</a:t>
            </a:r>
          </a:p>
          <a:p>
            <a:pPr lvl="1"/>
            <a:r>
              <a:rPr lang="en-US" dirty="0"/>
              <a:t>Authenticate against only work and school accounts (provisioned in Azure AD)</a:t>
            </a:r>
          </a:p>
          <a:p>
            <a:r>
              <a:rPr lang="en-US" dirty="0"/>
              <a:t>Use Microsoft identity platform (v2.0) to:</a:t>
            </a:r>
          </a:p>
          <a:p>
            <a:pPr lvl="1"/>
            <a:r>
              <a:rPr lang="en-US" dirty="0"/>
              <a:t>Authenticate against organizational (work and school) accounts</a:t>
            </a:r>
          </a:p>
          <a:p>
            <a:pPr lvl="1"/>
            <a:r>
              <a:rPr lang="en-US" dirty="0"/>
              <a:t>Authenticate against personal accounts (Microsoft account)</a:t>
            </a:r>
          </a:p>
          <a:p>
            <a:pPr lvl="1"/>
            <a:r>
              <a:rPr lang="en-US" dirty="0"/>
              <a:t>Authenticate against customer-supplied identity such as LinkedIn, Facebook, and Google</a:t>
            </a:r>
          </a:p>
        </p:txBody>
      </p:sp>
      <p:grpSp>
        <p:nvGrpSpPr>
          <p:cNvPr id="6" name="Group 5" descr="The diagram depicts the evolution of Azure AD into the Microsoft identity platform.">
            <a:extLst>
              <a:ext uri="{FF2B5EF4-FFF2-40B4-BE49-F238E27FC236}">
                <a16:creationId xmlns:a16="http://schemas.microsoft.com/office/drawing/2014/main" id="{991D11EF-6D14-4D68-9306-92454286F458}"/>
              </a:ext>
            </a:extLst>
          </p:cNvPr>
          <p:cNvGrpSpPr/>
          <p:nvPr/>
        </p:nvGrpSpPr>
        <p:grpSpPr>
          <a:xfrm>
            <a:off x="2594610" y="4297680"/>
            <a:ext cx="7098030" cy="1971358"/>
            <a:chOff x="2594610" y="4297680"/>
            <a:chExt cx="7098030" cy="1971358"/>
          </a:xfrm>
        </p:grpSpPr>
        <p:sp>
          <p:nvSpPr>
            <p:cNvPr id="4" name="Rectangle 3">
              <a:extLst>
                <a:ext uri="{FF2B5EF4-FFF2-40B4-BE49-F238E27FC236}">
                  <a16:creationId xmlns:a16="http://schemas.microsoft.com/office/drawing/2014/main" id="{3066B76B-764F-42B1-8C93-E4145D7A6962}"/>
                </a:ext>
              </a:extLst>
            </p:cNvPr>
            <p:cNvSpPr/>
            <p:nvPr/>
          </p:nvSpPr>
          <p:spPr bwMode="auto">
            <a:xfrm>
              <a:off x="2594610" y="4297680"/>
              <a:ext cx="7098030" cy="1971358"/>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a:extLst>
                <a:ext uri="{FF2B5EF4-FFF2-40B4-BE49-F238E27FC236}">
                  <a16:creationId xmlns:a16="http://schemas.microsoft.com/office/drawing/2014/main" id="{D7F69401-6C79-47F7-A0B7-5185BEEF9B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73097" y="4597559"/>
              <a:ext cx="1371600" cy="1371600"/>
            </a:xfrm>
            <a:prstGeom prst="rect">
              <a:avLst/>
            </a:prstGeom>
          </p:spPr>
        </p:pic>
        <p:pic>
          <p:nvPicPr>
            <p:cNvPr id="7" name="Graphic 6">
              <a:extLst>
                <a:ext uri="{FF2B5EF4-FFF2-40B4-BE49-F238E27FC236}">
                  <a16:creationId xmlns:a16="http://schemas.microsoft.com/office/drawing/2014/main" id="{A1E74B8B-4695-4A2F-AC71-19829DAA38F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42553" y="4597559"/>
              <a:ext cx="1371600" cy="1371600"/>
            </a:xfrm>
            <a:prstGeom prst="rect">
              <a:avLst/>
            </a:prstGeom>
          </p:spPr>
        </p:pic>
        <p:sp>
          <p:nvSpPr>
            <p:cNvPr id="9" name="Arrow: Right 8">
              <a:extLst>
                <a:ext uri="{FF2B5EF4-FFF2-40B4-BE49-F238E27FC236}">
                  <a16:creationId xmlns:a16="http://schemas.microsoft.com/office/drawing/2014/main" id="{523412A9-6C41-42C8-ADB8-34E11B056565}"/>
                </a:ext>
              </a:extLst>
            </p:cNvPr>
            <p:cNvSpPr/>
            <p:nvPr/>
          </p:nvSpPr>
          <p:spPr bwMode="auto">
            <a:xfrm>
              <a:off x="4545937" y="5059075"/>
              <a:ext cx="3195376" cy="448569"/>
            </a:xfrm>
            <a:prstGeom prst="rightArrow">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7517822"/>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CABB24D3627FE47A03B75765A6D7949" ma:contentTypeVersion="9" ma:contentTypeDescription="Create a new document." ma:contentTypeScope="" ma:versionID="8fcf2d751f000a3f4d5e7726eaddf2d6">
  <xsd:schema xmlns:xsd="http://www.w3.org/2001/XMLSchema" xmlns:xs="http://www.w3.org/2001/XMLSchema" xmlns:p="http://schemas.microsoft.com/office/2006/metadata/properties" xmlns:ns2="ae051622-42b3-43c7-8e2b-0198b78654cd" xmlns:ns3="4d10aacf-6b64-4bb6-901b-8d5b76f177bc" targetNamespace="http://schemas.microsoft.com/office/2006/metadata/properties" ma:root="true" ma:fieldsID="a842c9893dd0c5dc0bf4aeada8696112" ns2:_="" ns3:_="">
    <xsd:import namespace="ae051622-42b3-43c7-8e2b-0198b78654cd"/>
    <xsd:import namespace="4d10aacf-6b64-4bb6-901b-8d5b76f177b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051622-42b3-43c7-8e2b-0198b78654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10aacf-6b64-4bb6-901b-8d5b76f177b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14FE06-8B52-4530-AA75-FB7898C428CB}">
  <ds:schemaRefs>
    <ds:schemaRef ds:uri="http://schemas.microsoft.com/sharepoint/v3/contenttype/forms"/>
  </ds:schemaRefs>
</ds:datastoreItem>
</file>

<file path=customXml/itemProps2.xml><?xml version="1.0" encoding="utf-8"?>
<ds:datastoreItem xmlns:ds="http://schemas.openxmlformats.org/officeDocument/2006/customXml" ds:itemID="{79CA792E-3352-47D0-BCE6-27DE51FFE2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051622-42b3-43c7-8e2b-0198b78654cd"/>
    <ds:schemaRef ds:uri="4d10aacf-6b64-4bb6-901b-8d5b76f177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215D94-9C5F-433D-8502-055977508BCB}">
  <ds:schemaRefs>
    <ds:schemaRef ds:uri="4d10aacf-6b64-4bb6-901b-8d5b76f177bc"/>
    <ds:schemaRef ds:uri="http://purl.org/dc/elements/1.1/"/>
    <ds:schemaRef ds:uri="http://schemas.microsoft.com/office/2006/metadata/properties"/>
    <ds:schemaRef ds:uri="ae051622-42b3-43c7-8e2b-0198b78654cd"/>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9976</Words>
  <Application>Microsoft Office PowerPoint</Application>
  <PresentationFormat>Widescreen</PresentationFormat>
  <Paragraphs>935</Paragraphs>
  <Slides>56</Slides>
  <Notes>55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Arial</vt:lpstr>
      <vt:lpstr>Calibri</vt:lpstr>
      <vt:lpstr>Consolas</vt:lpstr>
      <vt:lpstr>Segoe UI</vt:lpstr>
      <vt:lpstr>Segoe UI (Body)</vt:lpstr>
      <vt:lpstr>Segoe UI Light</vt:lpstr>
      <vt:lpstr>Segoe UI Semibold</vt:lpstr>
      <vt:lpstr>Segoe UI Semilight</vt:lpstr>
      <vt:lpstr>Wingdings</vt:lpstr>
      <vt:lpstr>WHITE TEMPLATE</vt:lpstr>
      <vt:lpstr>AZ-203.4 Module 01: Implementing authentication</vt:lpstr>
      <vt:lpstr>Topics</vt:lpstr>
      <vt:lpstr>Lesson 01: Microsoft identity platform</vt:lpstr>
      <vt:lpstr>Identity as the control plane</vt:lpstr>
      <vt:lpstr>Azure Active Directory</vt:lpstr>
      <vt:lpstr>Active Directory Authentication Library (ADAL)</vt:lpstr>
      <vt:lpstr>Creating an authentication context by using ADAL</vt:lpstr>
      <vt:lpstr>Acquiring an Azure AD token by using ADAL</vt:lpstr>
      <vt:lpstr>Azure AD evolution</vt:lpstr>
      <vt:lpstr>Microsoft identity platform</vt:lpstr>
      <vt:lpstr>Microsoft identity platform overview</vt:lpstr>
      <vt:lpstr>Microsoft Authentication Library (MSAL)</vt:lpstr>
      <vt:lpstr>Creating an authentication context by using MSAL</vt:lpstr>
      <vt:lpstr>Acquiring a token interactively using MSAL</vt:lpstr>
      <vt:lpstr>Acquiring a token silently using MSAL</vt:lpstr>
      <vt:lpstr>Get user profile using MSAL</vt:lpstr>
      <vt:lpstr>Microsoft Graph authentication provider library</vt:lpstr>
      <vt:lpstr>Creating authentication provider</vt:lpstr>
      <vt:lpstr>Authentication providers</vt:lpstr>
      <vt:lpstr>Using device code provider</vt:lpstr>
      <vt:lpstr>Using integrated windows provider</vt:lpstr>
      <vt:lpstr>Using Graph Service client</vt:lpstr>
      <vt:lpstr>Application types in Azure AD</vt:lpstr>
      <vt:lpstr>Application types in Azure AD: Registration</vt:lpstr>
      <vt:lpstr>Application types in Azure AD: Authentication endpoints</vt:lpstr>
      <vt:lpstr>Application and service principal objects in Azure AD</vt:lpstr>
      <vt:lpstr>Permissions and consent in Azure AD</vt:lpstr>
      <vt:lpstr>Permissions and consent in Azure AD: best practices</vt:lpstr>
      <vt:lpstr>Lesson 02: Implement OAuth 2.0 authentication</vt:lpstr>
      <vt:lpstr>Authorize access to web applications by using OpenID Connect</vt:lpstr>
      <vt:lpstr>Understanding the OAuth 2.0 implicit grant flow in Azure AD</vt:lpstr>
      <vt:lpstr>Authorize access to Azure AD web applications by using the OAuth 2.0 code grant flow</vt:lpstr>
      <vt:lpstr>Service-to-service calls using client credentials</vt:lpstr>
      <vt:lpstr>Lesson 03: Implement managed identity</vt:lpstr>
      <vt:lpstr>Overview of managed identities for Azure resources</vt:lpstr>
      <vt:lpstr>Configure managed identities for Azure resources on an Azure VM by using Azure CLI</vt:lpstr>
      <vt:lpstr>Configure managed identities for Azure resources on an Azure VM by using Azure CLI (continued)</vt:lpstr>
      <vt:lpstr>How to use managed identities for Azure resources on an Azure VM to acquire an access token</vt:lpstr>
      <vt:lpstr>Assign a managed identity access to a resource by using Azure CLI</vt:lpstr>
      <vt:lpstr>Demo: Create a managed identity</vt:lpstr>
      <vt:lpstr>Lesson 04: Implement certificate-based authentication</vt:lpstr>
      <vt:lpstr>Certificate-based authentication</vt:lpstr>
      <vt:lpstr>Certificate-based authentication (continued)</vt:lpstr>
      <vt:lpstr>Legacy authentication methods: forms-based authentication</vt:lpstr>
      <vt:lpstr>Legacy authentication methods: forms-based authentication in .NET</vt:lpstr>
      <vt:lpstr>Legacy authentication methods: Windows-based authentication</vt:lpstr>
      <vt:lpstr>Token-based authentication: Claims-based authentication in .NET</vt:lpstr>
      <vt:lpstr>Token-based authentication: App Service authentication and authorization</vt:lpstr>
      <vt:lpstr>Token-based authentication: App Service authentication and authorization (continued) </vt:lpstr>
      <vt:lpstr>Lesson 05: Implement Azure Multi-Factor Authentication</vt:lpstr>
      <vt:lpstr>Multi-factor authentication: factors in authentication</vt:lpstr>
      <vt:lpstr>Multi-factor authentication</vt:lpstr>
      <vt:lpstr>Multi-factor authentication with Azure AD</vt:lpstr>
      <vt:lpstr>Multi-factor authentication with Azure AD: authentication methods</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2019-08-05T11:13:26Z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0x010100DCABB24D3627FE47A03B75765A6D7949</vt:lpwstr>
  </property>
</Properties>
</file>