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42"/>
  </p:notesMasterIdLst>
  <p:handoutMasterIdLst>
    <p:handoutMasterId r:id="rId43"/>
  </p:handoutMasterIdLst>
  <p:sldIdLst>
    <p:sldId id="1719" r:id="rId5"/>
    <p:sldId id="1947" r:id="rId6"/>
    <p:sldId id="1865" r:id="rId7"/>
    <p:sldId id="1903" r:id="rId8"/>
    <p:sldId id="1880" r:id="rId9"/>
    <p:sldId id="1881" r:id="rId10"/>
    <p:sldId id="1882" r:id="rId11"/>
    <p:sldId id="1884" r:id="rId12"/>
    <p:sldId id="1885" r:id="rId13"/>
    <p:sldId id="1888" r:id="rId14"/>
    <p:sldId id="1889" r:id="rId15"/>
    <p:sldId id="1890" r:id="rId16"/>
    <p:sldId id="1872" r:id="rId17"/>
    <p:sldId id="1886" r:id="rId18"/>
    <p:sldId id="1887" r:id="rId19"/>
    <p:sldId id="1906" r:id="rId20"/>
    <p:sldId id="1895" r:id="rId21"/>
    <p:sldId id="1878" r:id="rId22"/>
    <p:sldId id="1946" r:id="rId23"/>
    <p:sldId id="1894" r:id="rId24"/>
    <p:sldId id="1897" r:id="rId25"/>
    <p:sldId id="1905" r:id="rId26"/>
    <p:sldId id="1898" r:id="rId27"/>
    <p:sldId id="1899" r:id="rId28"/>
    <p:sldId id="1901" r:id="rId29"/>
    <p:sldId id="1891" r:id="rId30"/>
    <p:sldId id="1892" r:id="rId31"/>
    <p:sldId id="1948" r:id="rId32"/>
    <p:sldId id="1949" r:id="rId33"/>
    <p:sldId id="1950" r:id="rId34"/>
    <p:sldId id="1951" r:id="rId35"/>
    <p:sldId id="1952" r:id="rId36"/>
    <p:sldId id="1954" r:id="rId37"/>
    <p:sldId id="1953" r:id="rId38"/>
    <p:sldId id="1955" r:id="rId39"/>
    <p:sldId id="1893" r:id="rId40"/>
    <p:sldId id="1873"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92EB960-4500-416E-9377-88E1DE53084B}">
          <p14:sldIdLst>
            <p14:sldId id="1719"/>
            <p14:sldId id="1947"/>
          </p14:sldIdLst>
        </p14:section>
        <p14:section name="Lesson 01: Claims-based authorization" id="{4F5CA022-48AC-459D-940B-0EAFB1733836}">
          <p14:sldIdLst>
            <p14:sldId id="1865"/>
            <p14:sldId id="1903"/>
            <p14:sldId id="1880"/>
            <p14:sldId id="1881"/>
            <p14:sldId id="1882"/>
            <p14:sldId id="1884"/>
            <p14:sldId id="1885"/>
            <p14:sldId id="1888"/>
            <p14:sldId id="1889"/>
            <p14:sldId id="1890"/>
          </p14:sldIdLst>
        </p14:section>
        <p14:section name="Lesson 02: Role-based access control (RBAC) authorization" id="{3FFDB59C-E41E-48EB-9CA6-35572F0D6A70}">
          <p14:sldIdLst>
            <p14:sldId id="1872"/>
            <p14:sldId id="1886"/>
            <p14:sldId id="1887"/>
            <p14:sldId id="1906"/>
            <p14:sldId id="1895"/>
            <p14:sldId id="1878"/>
            <p14:sldId id="1946"/>
            <p14:sldId id="1894"/>
            <p14:sldId id="1897"/>
            <p14:sldId id="1905"/>
            <p14:sldId id="1898"/>
            <p14:sldId id="1899"/>
            <p14:sldId id="1901"/>
            <p14:sldId id="1891"/>
            <p14:sldId id="1892"/>
          </p14:sldIdLst>
        </p14:section>
        <p14:section name="Lesson 03: Virtual machine access control" id="{600C159F-3C59-4930-8693-6EAD211F470C}">
          <p14:sldIdLst>
            <p14:sldId id="1948"/>
            <p14:sldId id="1949"/>
            <p14:sldId id="1950"/>
            <p14:sldId id="1951"/>
            <p14:sldId id="1952"/>
            <p14:sldId id="1954"/>
            <p14:sldId id="1953"/>
            <p14:sldId id="1955"/>
          </p14:sldIdLst>
        </p14:section>
        <p14:section name="Closing" id="{DEFD496B-E7D2-4C13-918A-3BC639E4EB06}">
          <p14:sldIdLst>
            <p14:sldId id="1893"/>
            <p14:sldId id="18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6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B02"/>
    <a:srgbClr val="505050"/>
    <a:srgbClr val="000000"/>
    <a:srgbClr val="DA3B01"/>
    <a:srgbClr val="00188F"/>
    <a:srgbClr val="5C2E91"/>
    <a:srgbClr val="107C0F"/>
    <a:srgbClr val="E81123"/>
    <a:srgbClr val="0178D4"/>
    <a:srgbClr val="B40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DCFE0-81AD-4A74-907A-972D64583A15}" v="40" dt="2019-08-05T12:05:44.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73367" autoAdjust="0"/>
  </p:normalViewPr>
  <p:slideViewPr>
    <p:cSldViewPr snapToGrid="0">
      <p:cViewPr varScale="1">
        <p:scale>
          <a:sx n="91" d="100"/>
          <a:sy n="91" d="100"/>
        </p:scale>
        <p:origin x="1598" y="72"/>
      </p:cViewPr>
      <p:guideLst>
        <p:guide orient="horz" pos="2160"/>
        <p:guide pos="3840"/>
      </p:guideLst>
    </p:cSldViewPr>
  </p:slideViewPr>
  <p:notesTextViewPr>
    <p:cViewPr>
      <p:scale>
        <a:sx n="125" d="100"/>
        <a:sy n="125" d="100"/>
      </p:scale>
      <p:origin x="0" y="0"/>
    </p:cViewPr>
  </p:notesTextViewPr>
  <p:sorterViewPr>
    <p:cViewPr varScale="1">
      <p:scale>
        <a:sx n="100" d="100"/>
        <a:sy n="100" d="100"/>
      </p:scale>
      <p:origin x="0" y="-11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8/5/2019 9:37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8/5/2019 9:36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this module, you will cover:</a:t>
            </a:r>
          </a:p>
          <a:p>
            <a:pPr marL="171450" marR="0" lvl="0" indent="-171450" algn="l" defTabSz="914367" rtl="0" eaLnBrk="1" fontAlgn="auto" latinLnBrk="0" hangingPunct="1">
              <a:lnSpc>
                <a:spcPct val="90000"/>
              </a:lnSpc>
              <a:spcBef>
                <a:spcPts val="0"/>
              </a:spcBef>
              <a:spcAft>
                <a:spcPts val="333"/>
              </a:spcAft>
              <a:buClrTx/>
              <a:buSzTx/>
              <a:buFont typeface="Segoe UI Light" panose="020B0502040204020203" pitchFamily="34" charset="0"/>
              <a:buChar char="–"/>
              <a:tabLst/>
              <a:defRPr/>
            </a:pPr>
            <a:r>
              <a:rPr lang="en-US" dirty="0"/>
              <a:t>Claims-based authorization.</a:t>
            </a:r>
          </a:p>
          <a:p>
            <a:pPr marL="171450" marR="0" lvl="0" indent="-171450" algn="l" defTabSz="914367" rtl="0" eaLnBrk="1" fontAlgn="auto" latinLnBrk="0" hangingPunct="1">
              <a:lnSpc>
                <a:spcPct val="90000"/>
              </a:lnSpc>
              <a:spcBef>
                <a:spcPts val="0"/>
              </a:spcBef>
              <a:spcAft>
                <a:spcPts val="333"/>
              </a:spcAft>
              <a:buClrTx/>
              <a:buSzTx/>
              <a:buFont typeface="Segoe UI Light" panose="020B0502040204020203" pitchFamily="34" charset="0"/>
              <a:buChar char="–"/>
              <a:tabLst/>
              <a:defRPr/>
            </a:pPr>
            <a:r>
              <a:rPr lang="en-US" dirty="0"/>
              <a:t>Role-based access control (RBAC) authorization.</a:t>
            </a:r>
          </a:p>
          <a:p>
            <a:pPr marL="171450" marR="0" lvl="0" indent="-171450" algn="l" defTabSz="914367" rtl="0" eaLnBrk="1" fontAlgn="auto" latinLnBrk="0" hangingPunct="1">
              <a:lnSpc>
                <a:spcPct val="90000"/>
              </a:lnSpc>
              <a:spcBef>
                <a:spcPts val="0"/>
              </a:spcBef>
              <a:spcAft>
                <a:spcPts val="333"/>
              </a:spcAft>
              <a:buClrTx/>
              <a:buSzTx/>
              <a:buFont typeface="Segoe UI Light" panose="020B0502040204020203" pitchFamily="34" charset="0"/>
              <a:buChar char="–"/>
              <a:tabLst/>
              <a:defRPr/>
            </a:pPr>
            <a:r>
              <a:rPr lang="en-US" dirty="0"/>
              <a:t>Virtual machine access control.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8/5/2019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simplest type of claim policy looks for the presence of a claim and doesn't check the value. First, you need to build and register the policy. This takes place as part of the authorization service configuration, which normally takes place in </a:t>
            </a:r>
            <a:r>
              <a:rPr lang="en-US" sz="882" b="1" i="0" kern="1200" dirty="0" err="1">
                <a:solidFill>
                  <a:schemeClr val="tx1"/>
                </a:solidFill>
                <a:effectLst/>
                <a:latin typeface="Segoe UI Light" pitchFamily="34" charset="0"/>
                <a:ea typeface="+mn-ea"/>
                <a:cs typeface="+mn-cs"/>
              </a:rPr>
              <a:t>ConfigureServices</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in your </a:t>
            </a:r>
            <a:r>
              <a:rPr lang="en-US" sz="882" b="1" i="0" kern="1200" dirty="0" err="1">
                <a:solidFill>
                  <a:schemeClr val="tx1"/>
                </a:solidFill>
                <a:effectLst/>
                <a:latin typeface="Segoe UI Light" pitchFamily="34" charset="0"/>
                <a:ea typeface="+mn-ea"/>
                <a:cs typeface="+mn-cs"/>
              </a:rPr>
              <a:t>Startup.cs</a:t>
            </a:r>
            <a:r>
              <a:rPr lang="en-US" sz="882" b="0" i="0" kern="1200" dirty="0">
                <a:solidFill>
                  <a:schemeClr val="tx1"/>
                </a:solidFill>
                <a:effectLst/>
                <a:latin typeface="Segoe UI Light" pitchFamily="34" charset="0"/>
                <a:ea typeface="+mn-ea"/>
                <a:cs typeface="+mn-cs"/>
              </a:rPr>
              <a:t> file.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0190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you have a controller that's protected by the </a:t>
            </a:r>
            <a:r>
              <a:rPr lang="en-US" sz="882" b="1" i="0" kern="1200" dirty="0" err="1">
                <a:solidFill>
                  <a:schemeClr val="tx1"/>
                </a:solidFill>
                <a:effectLst/>
                <a:latin typeface="Segoe UI Light" pitchFamily="34" charset="0"/>
                <a:ea typeface="+mn-ea"/>
                <a:cs typeface="+mn-cs"/>
              </a:rPr>
              <a:t>AuthorizeAttribute</a:t>
            </a:r>
            <a:r>
              <a:rPr lang="en-US" sz="882" b="0" i="0" kern="1200" dirty="0">
                <a:solidFill>
                  <a:schemeClr val="tx1"/>
                </a:solidFill>
                <a:effectLst/>
                <a:latin typeface="Segoe UI Light" pitchFamily="34" charset="0"/>
                <a:ea typeface="+mn-ea"/>
                <a:cs typeface="+mn-cs"/>
              </a:rPr>
              <a:t> attribute but want to allow anonymous access to particular actions, you apply the </a:t>
            </a:r>
            <a:r>
              <a:rPr lang="en-US" sz="882" b="1" i="0" kern="1200" dirty="0" err="1">
                <a:solidFill>
                  <a:schemeClr val="tx1"/>
                </a:solidFill>
                <a:effectLst/>
                <a:latin typeface="Segoe UI Light" pitchFamily="34" charset="0"/>
                <a:ea typeface="+mn-ea"/>
                <a:cs typeface="+mn-cs"/>
              </a:rPr>
              <a:t>AllowAnonymousAttribute</a:t>
            </a:r>
            <a:r>
              <a:rPr lang="en-US" sz="882" b="0" i="0" kern="1200" dirty="0">
                <a:solidFill>
                  <a:schemeClr val="tx1"/>
                </a:solidFill>
                <a:effectLst/>
                <a:latin typeface="Segoe UI Light" pitchFamily="34" charset="0"/>
                <a:ea typeface="+mn-ea"/>
                <a:cs typeface="+mn-cs"/>
              </a:rPr>
              <a:t> attribute.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4939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Most claims come with a value. You can specify a list of allowed values when creating the policy. The following example succeeds only for employees whose employee number is 1, 2, 3, 4, or 5.</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86927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An overview of role-based access control, including Azure RBAC and role assignments.</a:t>
            </a:r>
          </a:p>
          <a:p>
            <a:pPr marL="171450" indent="-171450">
              <a:buFontTx/>
              <a:buChar char="-"/>
            </a:pPr>
            <a:r>
              <a:rPr lang="en-US" baseline="0" dirty="0"/>
              <a:t>Classic subscription administrator roles, Azure RBAC roles, and Azure Active Directory (Azure AD) administrator roles.</a:t>
            </a:r>
          </a:p>
          <a:p>
            <a:pPr marL="171450" indent="-171450">
              <a:buFontTx/>
              <a:buChar char="-"/>
            </a:pPr>
            <a:r>
              <a:rPr lang="en-US" baseline="0" dirty="0"/>
              <a:t>Managing access using RBAC and the REST API.</a:t>
            </a:r>
          </a:p>
          <a:p>
            <a:pPr marL="171450" indent="-171450">
              <a:buFontTx/>
              <a:buChar char="-"/>
            </a:pPr>
            <a:r>
              <a:rPr lang="en-US" baseline="0" dirty="0"/>
              <a:t>Role-based authorization in ASP.NET.</a:t>
            </a:r>
          </a:p>
          <a:p>
            <a:pPr marL="171450" indent="-171450">
              <a:buFontTx/>
              <a:buChar char="-"/>
            </a:pPr>
            <a:endParaRPr lang="en-US" baseline="0" dirty="0"/>
          </a:p>
          <a:p>
            <a:pPr marL="171450" indent="-171450">
              <a:buFontTx/>
              <a:buChar char="-"/>
            </a:pPr>
            <a:endParaRPr lang="en-US" baseline="0" dirty="0"/>
          </a:p>
          <a:p>
            <a:pPr marL="171450" indent="-171450">
              <a:buFontTx/>
              <a:buChar char="-"/>
            </a:pPr>
            <a:endParaRPr lang="en-US" baseline="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0792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that the term role-based access control is not specific to Azure and provide an example illustrating its use in on-premises environments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22279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Access management for cloud resources is a critical function for any organization that is using the cloud. RBAC helps you manage who has access to Azure resources, what they can do with those resources, and what areas they have access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RBAC is an authorization system built on Azure Resource Manager that provides fine-grained access management of Azure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Explain the primary concepts</a:t>
            </a:r>
            <a:r>
              <a:rPr lang="en-US" sz="882" b="0" i="0" kern="1200" baseline="0" dirty="0">
                <a:solidFill>
                  <a:schemeClr val="tx1"/>
                </a:solidFill>
                <a:effectLst/>
                <a:latin typeface="Segoe UI Light" pitchFamily="34" charset="0"/>
                <a:ea typeface="+mn-ea"/>
                <a:cs typeface="+mn-cs"/>
              </a:rPr>
              <a:t> that play a role in designing and implementing Azure RBAC.</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26393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format and syntax of an Azure</a:t>
            </a:r>
            <a:r>
              <a:rPr lang="en-US" baseline="0" dirty="0"/>
              <a:t> RBAC</a:t>
            </a:r>
            <a:r>
              <a:rPr lang="en-US" dirty="0"/>
              <a:t> role definition.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526115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role assignment</a:t>
            </a:r>
            <a:r>
              <a:rPr lang="en-US" sz="882" b="0" i="0" kern="1200" dirty="0">
                <a:solidFill>
                  <a:schemeClr val="tx1"/>
                </a:solidFill>
                <a:effectLst/>
                <a:latin typeface="Segoe UI Light" pitchFamily="34" charset="0"/>
                <a:ea typeface="+mn-ea"/>
                <a:cs typeface="+mn-cs"/>
              </a:rPr>
              <a:t> is the process of attaching a role definition to a user, group, service principal, or managed identity at a particular scope for the purpose of granting access. Access is granted by creating a role assignment, and access is revoked by removing a role assignment.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initially</a:t>
            </a:r>
            <a:r>
              <a:rPr lang="en-US" sz="882" b="0" i="0" kern="1200" dirty="0">
                <a:solidFill>
                  <a:schemeClr val="tx1"/>
                </a:solidFill>
                <a:effectLst/>
                <a:latin typeface="Segoe UI Light" pitchFamily="34" charset="0"/>
                <a:ea typeface="+mn-ea"/>
                <a:cs typeface="+mn-cs"/>
              </a:rPr>
              <a:t>, RBAC was an allow-only model with no deny, but now RBAC supports deny assignments in a limited way. Similar to a role assignment, a deny assignment attaches a set of deny actions to a user, group, service principal, or managed identity at a particular scope for the purpose of denying access. A role assignment defines a set of actions that are allowed, while a deny assignment defines a set of actions that are not allowed. In other words, deny assignments block users from performing specified actions even if a role assignment grants them access. Deny assignments take precedence over role assignments. Currently, deny assignments are read-only and can only be set by Azure.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27461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role assignment completes the process of implementing</a:t>
            </a:r>
            <a:r>
              <a:rPr lang="en-US" baseline="0" dirty="0"/>
              <a:t> RBAC and combining service principals, a role definition, and a scope.</a:t>
            </a:r>
          </a:p>
          <a:p>
            <a:endParaRPr lang="en-US" baseline="0" dirty="0"/>
          </a:p>
          <a:p>
            <a:r>
              <a:rPr lang="en-US" sz="882" b="0" i="0" kern="1200" dirty="0">
                <a:solidFill>
                  <a:schemeClr val="tx1"/>
                </a:solidFill>
                <a:effectLst/>
                <a:latin typeface="Segoe UI Light" pitchFamily="34" charset="0"/>
                <a:ea typeface="+mn-ea"/>
                <a:cs typeface="+mn-cs"/>
              </a:rPr>
              <a:t>Note that it is possible</a:t>
            </a:r>
            <a:r>
              <a:rPr lang="en-US" sz="882" b="0" i="0" kern="1200" baseline="0" dirty="0">
                <a:solidFill>
                  <a:schemeClr val="tx1"/>
                </a:solidFill>
                <a:effectLst/>
                <a:latin typeface="Segoe UI Light" pitchFamily="34" charset="0"/>
                <a:ea typeface="+mn-ea"/>
                <a:cs typeface="+mn-cs"/>
              </a:rPr>
              <a:t> to </a:t>
            </a:r>
            <a:r>
              <a:rPr lang="en-US" sz="882" b="0" i="0" kern="1200" dirty="0">
                <a:solidFill>
                  <a:schemeClr val="tx1"/>
                </a:solidFill>
                <a:effectLst/>
                <a:latin typeface="Segoe UI Light" pitchFamily="34" charset="0"/>
                <a:ea typeface="+mn-ea"/>
                <a:cs typeface="+mn-cs"/>
              </a:rPr>
              <a:t>create role assignments by using the Azure portal, Azure CLI, Azure PowerShell, Azure SDKs, or REST APIs. There</a:t>
            </a:r>
            <a:r>
              <a:rPr lang="en-US" sz="882" b="0" i="0" kern="1200" baseline="0" dirty="0">
                <a:solidFill>
                  <a:schemeClr val="tx1"/>
                </a:solidFill>
                <a:effectLst/>
                <a:latin typeface="Segoe UI Light" pitchFamily="34" charset="0"/>
                <a:ea typeface="+mn-ea"/>
                <a:cs typeface="+mn-cs"/>
              </a:rPr>
              <a:t> is a limit of </a:t>
            </a:r>
            <a:r>
              <a:rPr lang="en-US" sz="882" b="0" i="0" kern="1200" dirty="0">
                <a:solidFill>
                  <a:schemeClr val="tx1"/>
                </a:solidFill>
                <a:effectLst/>
                <a:latin typeface="Segoe UI Light" pitchFamily="34" charset="0"/>
                <a:ea typeface="+mn-ea"/>
                <a:cs typeface="+mn-cs"/>
              </a:rPr>
              <a:t>2,000 role assignments in each subscription. To create and remove role assignments, you must have </a:t>
            </a:r>
            <a:r>
              <a:rPr lang="en-US" sz="882" b="0" i="0" kern="1200" dirty="0" err="1">
                <a:solidFill>
                  <a:schemeClr val="tx1"/>
                </a:solidFill>
                <a:effectLst/>
                <a:latin typeface="Segoe UI Light" pitchFamily="34" charset="0"/>
                <a:ea typeface="+mn-ea"/>
                <a:cs typeface="+mn-cs"/>
              </a:rPr>
              <a:t>Microsoft.Authorization</a:t>
            </a:r>
            <a:r>
              <a:rPr lang="en-US" sz="882" b="0" i="0" kern="1200" dirty="0">
                <a:solidFill>
                  <a:schemeClr val="tx1"/>
                </a:solidFill>
                <a:effectLst/>
                <a:latin typeface="Segoe UI Light" pitchFamily="34" charset="0"/>
                <a:ea typeface="+mn-ea"/>
                <a:cs typeface="+mn-cs"/>
              </a:rPr>
              <a:t>/</a:t>
            </a:r>
            <a:r>
              <a:rPr lang="en-US" sz="882" b="0" i="0" kern="1200" dirty="0" err="1">
                <a:solidFill>
                  <a:schemeClr val="tx1"/>
                </a:solidFill>
                <a:effectLst/>
                <a:latin typeface="Segoe UI Light" pitchFamily="34" charset="0"/>
                <a:ea typeface="+mn-ea"/>
                <a:cs typeface="+mn-cs"/>
              </a:rPr>
              <a:t>roleAssignments</a:t>
            </a:r>
            <a:r>
              <a:rPr lang="en-US" sz="882" b="0" i="0" kern="1200" dirty="0">
                <a:solidFill>
                  <a:schemeClr val="tx1"/>
                </a:solidFill>
                <a:effectLst/>
                <a:latin typeface="Segoe UI Light" pitchFamily="34" charset="0"/>
                <a:ea typeface="+mn-ea"/>
                <a:cs typeface="+mn-cs"/>
              </a:rPr>
              <a:t>/* permission. This permission is,</a:t>
            </a:r>
            <a:r>
              <a:rPr lang="en-US" sz="882" b="0" i="0" kern="1200" baseline="0" dirty="0">
                <a:solidFill>
                  <a:schemeClr val="tx1"/>
                </a:solidFill>
                <a:effectLst/>
                <a:latin typeface="Segoe UI Light" pitchFamily="34" charset="0"/>
                <a:ea typeface="+mn-ea"/>
                <a:cs typeface="+mn-cs"/>
              </a:rPr>
              <a:t> by default, </a:t>
            </a:r>
            <a:r>
              <a:rPr lang="en-US" sz="882" b="0" i="0" kern="1200" dirty="0">
                <a:solidFill>
                  <a:schemeClr val="tx1"/>
                </a:solidFill>
                <a:effectLst/>
                <a:latin typeface="Segoe UI Light" pitchFamily="34" charset="0"/>
                <a:ea typeface="+mn-ea"/>
                <a:cs typeface="+mn-cs"/>
              </a:rPr>
              <a:t>assigned to the Owner or User Access Administrator roles.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07475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Open the Access control (IAM) section of a resource and create a RBAC assignment</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a:p>
        </p:txBody>
      </p:sp>
    </p:spTree>
    <p:extLst>
      <p:ext uri="{BB962C8B-B14F-4D97-AF65-F5344CB8AC3E}">
        <p14:creationId xmlns:p14="http://schemas.microsoft.com/office/powerpoint/2010/main" val="129103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process that is RBAC uses to determine if a security principal has access to a resource.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966360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Those</a:t>
            </a:r>
            <a:r>
              <a:rPr lang="en-US" sz="882" b="0" i="0" kern="1200" baseline="0" dirty="0">
                <a:solidFill>
                  <a:schemeClr val="tx1"/>
                </a:solidFill>
                <a:effectLst/>
                <a:latin typeface="Segoe UI Light" pitchFamily="34" charset="0"/>
                <a:ea typeface="+mn-ea"/>
                <a:cs typeface="+mn-cs"/>
              </a:rPr>
              <a:t> who </a:t>
            </a:r>
            <a:r>
              <a:rPr lang="en-US" sz="882" b="0" i="0" kern="1200" dirty="0">
                <a:solidFill>
                  <a:schemeClr val="tx1"/>
                </a:solidFill>
                <a:effectLst/>
                <a:latin typeface="Segoe UI Light" pitchFamily="34" charset="0"/>
                <a:ea typeface="+mn-ea"/>
                <a:cs typeface="+mn-cs"/>
              </a:rPr>
              <a:t>are new to Azure might find it a little challenging to understand all the different roles in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Classic subscription administrator roles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role-based access control (RBAC) roles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AD administrator roles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043663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better understand roles in Microsoft Azure, it helps to know some of the history. When Azure was initially released, access to resources was managed with just three administrator roles: Account Administrator, Service Administrator, and Co-Administrator. Later, role-based access control (RBAC) for Azure resources was added. Azure RBAC is a newer authorization system that provides fine-grained access management to Azure resources. RBAC includes many built-in roles, can be assigned at different scopes, and allows you to create your own custom roles. To manage resources in Azure AD, such as users, groups, and domains, there are several Azure AD administrator roles.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RBAC is an authorization system built on Azure Resource Manager that provides fine-grained access management to Azure resources, such as compute and storage. Azure RBAC includes more than 70 built-in roles. There are four fundamental RBAC roles. The first three apply to all resource types.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47933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At a high level, Azure RBAC roles control permissions to manage Azure resources, while Azure AD administrator roles control permissions to manage Azure Active Directory resources. The table on the current slide compares some of the differences.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86722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Role-based access control (RBAC) is the way that you manage access to resources in Azure. This slide</a:t>
            </a:r>
            <a:r>
              <a:rPr lang="en-US" sz="882" b="0" i="0" kern="1200" baseline="0" dirty="0">
                <a:solidFill>
                  <a:schemeClr val="tx1"/>
                </a:solidFill>
                <a:effectLst/>
                <a:latin typeface="Segoe UI Light" pitchFamily="34" charset="0"/>
                <a:ea typeface="+mn-ea"/>
                <a:cs typeface="+mn-cs"/>
              </a:rPr>
              <a:t> provides an overview of </a:t>
            </a:r>
            <a:r>
              <a:rPr lang="en-US" sz="882" b="0" i="0" kern="1200" dirty="0">
                <a:solidFill>
                  <a:schemeClr val="tx1"/>
                </a:solidFill>
                <a:effectLst/>
                <a:latin typeface="Segoe UI Light" pitchFamily="34" charset="0"/>
                <a:ea typeface="+mn-ea"/>
                <a:cs typeface="+mn-cs"/>
              </a:rPr>
              <a:t>how you manage access for users, groups, and applications by using RBAC and the REST API.</a:t>
            </a:r>
          </a:p>
          <a:p>
            <a:endParaRPr lang="en-US" sz="882" b="0" i="0" kern="1200" dirty="0">
              <a:solidFill>
                <a:schemeClr val="tx1"/>
              </a:solidFill>
              <a:effectLst/>
              <a:latin typeface="Segoe UI Light" pitchFamily="34" charset="0"/>
              <a:ea typeface="+mn-ea"/>
              <a:cs typeface="+mn-cs"/>
            </a:endParaRPr>
          </a:p>
          <a:p>
            <a:r>
              <a:rPr lang="en-US" b="1" dirty="0"/>
              <a:t>List access</a:t>
            </a:r>
          </a:p>
          <a:p>
            <a:r>
              <a:rPr lang="en-US" dirty="0"/>
              <a:t>In RBAC, to list access, you list the role assignments. To list role assignments, use one of the Role Assignments - List REST APIs. To refine your results, you specify a scope and an optional filter. To call the API, you must have access to the </a:t>
            </a:r>
            <a:r>
              <a:rPr lang="en-US" dirty="0" err="1"/>
              <a:t>Microsoft.Authorization</a:t>
            </a:r>
            <a:r>
              <a:rPr lang="en-US" dirty="0"/>
              <a:t>/</a:t>
            </a:r>
            <a:r>
              <a:rPr lang="en-US" dirty="0" err="1"/>
              <a:t>roleAssignments</a:t>
            </a:r>
            <a:r>
              <a:rPr lang="en-US" dirty="0"/>
              <a:t>/read operation at the specified scope. </a:t>
            </a:r>
          </a:p>
          <a:p>
            <a:endParaRPr lang="en-US" dirty="0"/>
          </a:p>
          <a:p>
            <a:r>
              <a:rPr lang="en-US" b="1" dirty="0"/>
              <a:t>Grant access</a:t>
            </a:r>
          </a:p>
          <a:p>
            <a:r>
              <a:rPr lang="en-US" dirty="0"/>
              <a:t>In RBAC, to grant access, you create a role assignment. To create a role assignment, use the Role Assignments - Create REST API and specify the security principal, role definition, and scope. To call this API, you must have access to the </a:t>
            </a:r>
            <a:r>
              <a:rPr lang="en-US" dirty="0" err="1"/>
              <a:t>Microsoft.Authorization</a:t>
            </a:r>
            <a:r>
              <a:rPr lang="en-US" dirty="0"/>
              <a:t>/</a:t>
            </a:r>
            <a:r>
              <a:rPr lang="en-US" dirty="0" err="1"/>
              <a:t>roleAssignments</a:t>
            </a:r>
            <a:r>
              <a:rPr lang="en-US" dirty="0"/>
              <a:t>/write operation. Of the built-in roles, only Owner and User Access Administrator are granted access to this operation.</a:t>
            </a:r>
          </a:p>
          <a:p>
            <a:r>
              <a:rPr lang="en-US" dirty="0"/>
              <a:t>Use the [Role Definitions - List(https://docs.microsoft.com/en-us/rest/api/authorization/roledefinitions/list)] REST API or see Built-in roles to get the identifier for the role definition you want to assign.</a:t>
            </a:r>
          </a:p>
          <a:p>
            <a:r>
              <a:rPr lang="en-US" dirty="0"/>
              <a:t>Use a GUID tool to generate a unique identifier that will be used for the role assignment identifier. The identifier has the format:</a:t>
            </a:r>
          </a:p>
          <a:p>
            <a:r>
              <a:rPr lang="en-US" dirty="0"/>
              <a:t>00000000-0000-0000-0000-000000000000</a:t>
            </a:r>
          </a:p>
          <a:p>
            <a:r>
              <a:rPr lang="en-US" dirty="0"/>
              <a:t>Then submit the PUT</a:t>
            </a:r>
            <a:r>
              <a:rPr lang="en-US" baseline="0" dirty="0"/>
              <a:t> </a:t>
            </a:r>
            <a:r>
              <a:rPr lang="en-US" dirty="0"/>
              <a:t>request and include the request body.</a:t>
            </a:r>
          </a:p>
          <a:p>
            <a:endParaRPr lang="en-US" dirty="0"/>
          </a:p>
          <a:p>
            <a:r>
              <a:rPr lang="en-US" b="1" dirty="0"/>
              <a:t>Remove access</a:t>
            </a:r>
          </a:p>
          <a:p>
            <a:r>
              <a:rPr lang="en-US" dirty="0"/>
              <a:t>In RBAC, to remove access, you remove a role assignment. To remove a role assignment, use the Role Assignments - Delete REST API. To call this API, you must have access to the </a:t>
            </a:r>
            <a:r>
              <a:rPr lang="en-US" dirty="0" err="1"/>
              <a:t>Microsoft.Authorization</a:t>
            </a:r>
            <a:r>
              <a:rPr lang="en-US" dirty="0"/>
              <a:t>/</a:t>
            </a:r>
            <a:r>
              <a:rPr lang="en-US" dirty="0" err="1"/>
              <a:t>roleAssignments</a:t>
            </a:r>
            <a:r>
              <a:rPr lang="en-US" dirty="0"/>
              <a:t>/delete operation. Of the built-in roles, only Owner and User Access Administrator are granted access to this operation.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540243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Roles are exposed to the developer through the </a:t>
            </a:r>
            <a:r>
              <a:rPr lang="en-US" b="1" dirty="0" err="1"/>
              <a:t>IsInRole</a:t>
            </a:r>
            <a:r>
              <a:rPr lang="en-US" sz="882" b="0" i="0" kern="1200" dirty="0">
                <a:solidFill>
                  <a:schemeClr val="tx1"/>
                </a:solidFill>
                <a:effectLst/>
                <a:latin typeface="Segoe UI Light" pitchFamily="34" charset="0"/>
                <a:ea typeface="+mn-ea"/>
                <a:cs typeface="+mn-cs"/>
              </a:rPr>
              <a:t> method on the </a:t>
            </a:r>
            <a:r>
              <a:rPr lang="en-US" b="1" dirty="0" err="1"/>
              <a:t>ClaimsPrincipal</a:t>
            </a:r>
            <a:r>
              <a:rPr lang="en-US" sz="882" b="0" i="0" kern="1200" dirty="0">
                <a:solidFill>
                  <a:schemeClr val="tx1"/>
                </a:solidFill>
                <a:effectLst/>
                <a:latin typeface="Segoe UI Light" pitchFamily="34" charset="0"/>
                <a:ea typeface="+mn-ea"/>
                <a:cs typeface="+mn-cs"/>
              </a:rPr>
              <a:t> class. Role-based authorization checks are declarative—the developer embeds them within their code, against a controller or an action within a controller, specifying roles that the current user must be a member of to access the requested resource.</a:t>
            </a:r>
          </a:p>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sample code shown on the current slide illustrates how one </a:t>
            </a:r>
            <a:r>
              <a:rPr lang="en-US" sz="882" b="0" i="0" kern="1200" dirty="0">
                <a:solidFill>
                  <a:schemeClr val="tx1"/>
                </a:solidFill>
                <a:effectLst/>
                <a:latin typeface="Segoe UI Light" pitchFamily="34" charset="0"/>
                <a:ea typeface="+mn-ea"/>
                <a:cs typeface="+mn-cs"/>
              </a:rPr>
              <a:t>can limit access by applying additional role authorization attributes at the action level.</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22346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Role requirements can also be expressed by using the </a:t>
            </a:r>
            <a:r>
              <a:rPr lang="en-US" dirty="0"/>
              <a:t>Policy</a:t>
            </a:r>
            <a:r>
              <a:rPr lang="en-US" sz="882" b="0" i="0" kern="1200" dirty="0">
                <a:solidFill>
                  <a:schemeClr val="tx1"/>
                </a:solidFill>
                <a:effectLst/>
                <a:latin typeface="Segoe UI Light" pitchFamily="34" charset="0"/>
                <a:ea typeface="+mn-ea"/>
                <a:cs typeface="+mn-cs"/>
              </a:rPr>
              <a:t> syntax, where a developer registers a policy at startup as part of the authorization service configuration. This normally occurs in </a:t>
            </a:r>
            <a:r>
              <a:rPr lang="en-US" dirty="0" err="1"/>
              <a:t>ConfigureServices</a:t>
            </a:r>
            <a:r>
              <a:rPr lang="en-US" dirty="0"/>
              <a:t>()</a:t>
            </a:r>
            <a:r>
              <a:rPr lang="en-US" sz="882" b="0" i="0" kern="1200" dirty="0">
                <a:solidFill>
                  <a:schemeClr val="tx1"/>
                </a:solidFill>
                <a:effectLst/>
                <a:latin typeface="Segoe UI Light" pitchFamily="34" charset="0"/>
                <a:ea typeface="+mn-ea"/>
                <a:cs typeface="+mn-cs"/>
              </a:rPr>
              <a:t> in the </a:t>
            </a:r>
            <a:r>
              <a:rPr lang="en-US" dirty="0" err="1"/>
              <a:t>Startup.cs</a:t>
            </a:r>
            <a:r>
              <a:rPr lang="en-US" sz="882" b="0" i="0" kern="1200" dirty="0">
                <a:solidFill>
                  <a:schemeClr val="tx1"/>
                </a:solidFill>
                <a:effectLst/>
                <a:latin typeface="Segoe UI Light" pitchFamily="34" charset="0"/>
                <a:ea typeface="+mn-ea"/>
                <a:cs typeface="+mn-cs"/>
              </a:rPr>
              <a:t>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Policies are applied by using the </a:t>
            </a:r>
            <a:r>
              <a:rPr lang="en-US" b="1" dirty="0"/>
              <a:t>Policy</a:t>
            </a:r>
            <a:r>
              <a:rPr lang="en-US" sz="882" b="0" i="0" kern="1200" dirty="0">
                <a:solidFill>
                  <a:schemeClr val="tx1"/>
                </a:solidFill>
                <a:effectLst/>
                <a:latin typeface="Segoe UI Light" pitchFamily="34" charset="0"/>
                <a:ea typeface="+mn-ea"/>
                <a:cs typeface="+mn-cs"/>
              </a:rPr>
              <a:t> property on the </a:t>
            </a:r>
            <a:r>
              <a:rPr lang="en-US" b="1" dirty="0" err="1"/>
              <a:t>AuthorizeAttribute</a:t>
            </a:r>
            <a:r>
              <a:rPr lang="en-US" sz="882" b="0" i="0" kern="1200" dirty="0">
                <a:solidFill>
                  <a:schemeClr val="tx1"/>
                </a:solidFill>
                <a:effectLst/>
                <a:latin typeface="Segoe UI Light" pitchFamily="34" charset="0"/>
                <a:ea typeface="+mn-ea"/>
                <a:cs typeface="+mn-cs"/>
              </a:rPr>
              <a:t> attribute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717154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dirty="0"/>
              <a:t>this lesson,</a:t>
            </a:r>
            <a:r>
              <a:rPr lang="en-US" baseline="0" dirty="0"/>
              <a:t> you will cover:</a:t>
            </a:r>
          </a:p>
          <a:p>
            <a:pPr marL="171450" indent="-171450">
              <a:buFontTx/>
              <a:buChar char="-"/>
            </a:pPr>
            <a:r>
              <a:rPr lang="en-US" baseline="0" dirty="0"/>
              <a:t>Virtual machine security exposure.</a:t>
            </a:r>
          </a:p>
          <a:p>
            <a:pPr marL="171450" indent="-171450">
              <a:buFontTx/>
              <a:buChar char="-"/>
            </a:pPr>
            <a:r>
              <a:rPr lang="en-US" baseline="0" dirty="0"/>
              <a:t>Authentication by using Azure AD.</a:t>
            </a:r>
          </a:p>
          <a:p>
            <a:pPr marL="171450" indent="-171450">
              <a:buFontTx/>
              <a:buChar char="-"/>
            </a:pPr>
            <a:r>
              <a:rPr lang="en-US" baseline="0" dirty="0"/>
              <a:t>Just-in-time access.</a:t>
            </a:r>
          </a:p>
          <a:p>
            <a:pPr marL="171450" indent="-171450">
              <a:buFontTx/>
              <a:buChar char="-"/>
            </a:pPr>
            <a:r>
              <a:rPr lang="en-US" baseline="0" dirty="0"/>
              <a:t>Managed identities.</a:t>
            </a:r>
          </a:p>
          <a:p>
            <a:pPr marL="171450" indent="-171450">
              <a:buFontTx/>
              <a:buChar char="-"/>
            </a:pPr>
            <a:endParaRPr lang="en-US" baseline="0" dirty="0"/>
          </a:p>
          <a:p>
            <a:pPr marL="171450" indent="-171450">
              <a:buFontTx/>
              <a:buChar char="-"/>
            </a:pPr>
            <a:endParaRPr lang="en-US" baseline="0" dirty="0"/>
          </a:p>
          <a:p>
            <a:pPr marL="171450" indent="-171450">
              <a:buFontTx/>
              <a:buChar char="-"/>
            </a:pPr>
            <a:endParaRPr lang="en-US" baseline="0"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038534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identity:</a:t>
            </a:r>
          </a:p>
          <a:p>
            <a:pPr lvl="1"/>
            <a:r>
              <a:rPr lang="en-US" dirty="0"/>
              <a:t>Prevent users from creating new identities and passwords per VM</a:t>
            </a:r>
          </a:p>
          <a:p>
            <a:r>
              <a:rPr lang="en-US" dirty="0"/>
              <a:t>Secure ports:</a:t>
            </a:r>
          </a:p>
          <a:p>
            <a:pPr lvl="1"/>
            <a:r>
              <a:rPr lang="en-US" dirty="0"/>
              <a:t>Prevents users from exposing ports longer than needed</a:t>
            </a:r>
          </a:p>
          <a:p>
            <a:r>
              <a:rPr lang="en-US" dirty="0"/>
              <a:t>Secure access:</a:t>
            </a:r>
          </a:p>
          <a:p>
            <a:pPr lvl="1"/>
            <a:r>
              <a:rPr lang="en-US" dirty="0"/>
              <a:t>Prevents users from giving virtual machines too much power</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2021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Claims</a:t>
            </a:r>
          </a:p>
          <a:p>
            <a:pPr marL="171450" indent="-171450">
              <a:buFontTx/>
              <a:buChar char="-"/>
            </a:pPr>
            <a:r>
              <a:rPr lang="en-US" baseline="0" dirty="0"/>
              <a:t>Claims-based authorization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157466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improve the security of Linux virtual machines (VMs) in Azure, you can integrate with Azure AD authentication. When you use Azure AD authentication for Linux VMs, you centrally control and enforce policies that allow or deny access to the VMs.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benefits of using Azure AD authentication to sign in to Linux VMs in Azure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Improved security</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can use your corporate AD credentials to sign in to Azure Linux VMs. You don’t have to create local administrator accounts and manage credential lifetime.</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By reducing your reliance on local administrator accounts, you don’t have to worry about issues such as credential loss or theft and users configuring weak credentials.</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password complexity and password lifetime policies configured for your Azure AD directory will also help secure Linux VMs.</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To further secure signing in to Azure virtual machines, you can configure multi-factor authentication.</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ability to sign in to Linux VMs with Azure Active Directory is also available for customers that use federation.</a:t>
            </a:r>
          </a:p>
          <a:p>
            <a:pPr marL="65621" lvl="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Seamless collaboration</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With RBAC, you can specify who can sign in to a given VM as a regular user or as an administrator. When users join or leave your team, you can update the RBAC policy for the VM to grant or remove access. </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This experience is much simpler than having to scrub VMs to remove unnecessary Secure Shell (SSH) public keys. </a:t>
            </a:r>
          </a:p>
          <a:p>
            <a:pPr marL="278603"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When employees leave your organization and you disable or remove their user account from Azure AD, they will no longer have access to your resources.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217956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use just-in-time (JIT) VM access to lock down inbound traffic to your Azure VMs, which reduces exposure to attacks and allows you to connect to VMs when needed. One way to reduce exposure to a brute force attack is to limit the amount of time that a port is open. Management ports don’t always need to be open. They need to be open only when you are connected to the VM; for example, to perform management or maintenance tasks.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 user requests access to a VM, Azure Security Center checks if the user has RBAC permissions that permit them to successfully request access to that VM. If the request is approved, Security Center automatically configures the network security groups (NSGs) and Azure Firewall to allow inbound traffic to the selected ports and requested source IP addresses or ranges for the specified time. After the time expires, Security Center restores the NSGs to their previous states. </a:t>
            </a:r>
            <a:r>
              <a:rPr lang="en-US" sz="882" kern="1200" dirty="0">
                <a:solidFill>
                  <a:schemeClr val="tx1"/>
                </a:solidFill>
                <a:latin typeface="Segoe UI Light" pitchFamily="34" charset="0"/>
                <a:ea typeface="+mn-ea"/>
                <a:cs typeface="+mn-cs"/>
              </a:rPr>
              <a:t>However, Security Center won't interrupt established connections.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94403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Managed identities are service principals that you assign to an Azure service. Azure AD automatically manages these identities. You can use a managed identity to authenticate any service that supports Azure AD authentication, including Key Vault, without adding any </a:t>
            </a:r>
            <a:r>
              <a:rPr lang="en-US" sz="882" kern="1200">
                <a:solidFill>
                  <a:schemeClr val="tx1"/>
                </a:solidFill>
                <a:latin typeface="Segoe UI Light" pitchFamily="34" charset="0"/>
                <a:ea typeface="+mn-ea"/>
                <a:cs typeface="+mn-cs"/>
              </a:rPr>
              <a:t>credentials in </a:t>
            </a:r>
            <a:r>
              <a:rPr lang="en-US" sz="882" kern="1200" dirty="0">
                <a:solidFill>
                  <a:schemeClr val="tx1"/>
                </a:solidFill>
                <a:latin typeface="Segoe UI Light" pitchFamily="34" charset="0"/>
                <a:ea typeface="+mn-ea"/>
                <a:cs typeface="+mn-cs"/>
              </a:rPr>
              <a:t>your code. Internally, managed identities are service principals of a special type that are locked to be used with Azure resources. When you delete a managed identity, the corresponding service principal is automatically removed. Your code can use a managed identity to request access tokens for services that support Azure AD authentication. Azure manages rolling the credentials that are used by the service instance.</a:t>
            </a:r>
            <a:endParaRPr lang="en-US" sz="882" b="0" i="0" kern="1200" dirty="0">
              <a:solidFill>
                <a:schemeClr val="tx1"/>
              </a:solidFill>
              <a:effectLst/>
              <a:latin typeface="Segoe UI Light" pitchFamily="34" charset="0"/>
              <a:ea typeface="+mn-ea"/>
              <a:cs typeface="+mn-cs"/>
            </a:endParaRP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073898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types of managed identities.</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You enable a system-assigned managed identity directly on an Azure service instance. When you enable the identity, Azure creates an identity for the instance in the Azure AD tenant that's trusted by the subscription of the instance. After Azure creates the identity, it provides the credentials to the instance. The lifecycle of a system-assigned identity is directly tied to the Azure service instance that it's enabled on. If you delete the instance, Azure automatically cleans up the credentials and the identity in Azure AD.</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You create a user-assigned managed identity as a standalone Azure resource. Through a create process, Azure creates an identity in the Azure AD tenant that's trusted by the subscription in use. After Azure creates the identity, it can be assigned to one or more Azure service instances. The lifecycle of a user-assigned identity is managed separately from the lifecycle of the Azure service instances to which it's assigned.</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311111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user-assigned identity is created as a standalone Azure resource. </a:t>
            </a:r>
            <a:r>
              <a:rPr lang="en-US"/>
              <a:t>By using </a:t>
            </a:r>
            <a:r>
              <a:rPr lang="en-US" dirty="0"/>
              <a:t>the </a:t>
            </a:r>
            <a:r>
              <a:rPr lang="en-US" b="1" dirty="0"/>
              <a:t>New-</a:t>
            </a:r>
            <a:r>
              <a:rPr lang="en-US" b="1" dirty="0" err="1"/>
              <a:t>AzUserAssignedIdentity</a:t>
            </a:r>
            <a:r>
              <a:rPr lang="en-US" b="1" dirty="0"/>
              <a:t> </a:t>
            </a:r>
            <a:r>
              <a:rPr lang="en-US" dirty="0"/>
              <a:t>cmdlet, Azure creates an identity in your Azure AD tenant that can be assigned to one or more Azure service instances.</a:t>
            </a:r>
          </a:p>
          <a:p>
            <a:endParaRPr lang="en-US" dirty="0"/>
          </a:p>
          <a:p>
            <a:r>
              <a:rPr lang="en-US" dirty="0"/>
              <a:t>A user-assigned identity can be used by clients on multiple Azure resources. Use the </a:t>
            </a:r>
            <a:r>
              <a:rPr lang="en-US" b="1" dirty="0"/>
              <a:t>Update-</a:t>
            </a:r>
            <a:r>
              <a:rPr lang="en-US" b="1" dirty="0" err="1"/>
              <a:t>AzVM</a:t>
            </a:r>
            <a:r>
              <a:rPr lang="en-US" b="1" dirty="0"/>
              <a:t> </a:t>
            </a:r>
            <a:r>
              <a:rPr lang="en-US" b="0" dirty="0"/>
              <a:t>cmdlet </a:t>
            </a:r>
            <a:r>
              <a:rPr lang="en-US" dirty="0"/>
              <a:t>to assign the user-assigned identity to a single VM.  Use the Id property returned in the previous step for the </a:t>
            </a:r>
            <a:r>
              <a:rPr lang="en-US" b="0" i="1" dirty="0"/>
              <a:t>-</a:t>
            </a:r>
            <a:r>
              <a:rPr lang="en-US" b="0" i="1" dirty="0" err="1"/>
              <a:t>IdentityID</a:t>
            </a:r>
            <a:r>
              <a:rPr lang="en-US" b="1" dirty="0"/>
              <a:t> </a:t>
            </a:r>
            <a:r>
              <a:rPr lang="en-US" dirty="0"/>
              <a:t>parameter.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545551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user-assigned identity is created as a standalone Azure resource. Using the </a:t>
            </a:r>
            <a:r>
              <a:rPr lang="en-US" sz="900" b="1" dirty="0" err="1">
                <a:solidFill>
                  <a:srgbClr val="0000FF"/>
                </a:solidFill>
              </a:rPr>
              <a:t>az</a:t>
            </a:r>
            <a:r>
              <a:rPr lang="en-US" sz="900" b="1" dirty="0">
                <a:solidFill>
                  <a:srgbClr val="0000FF"/>
                </a:solidFill>
              </a:rPr>
              <a:t> identity create</a:t>
            </a:r>
            <a:r>
              <a:rPr lang="en-US" b="1" dirty="0"/>
              <a:t> </a:t>
            </a:r>
            <a:r>
              <a:rPr lang="en-US" dirty="0"/>
              <a:t>command, Azure creates an identity in your Azure AD tenant that can be assigned to one or more Azure service instances.</a:t>
            </a:r>
          </a:p>
          <a:p>
            <a:endParaRPr lang="en-US" dirty="0"/>
          </a:p>
          <a:p>
            <a:r>
              <a:rPr lang="en-US" dirty="0"/>
              <a:t>A user-assigned identity can be used by clients on multiple Azure resources. You can use the </a:t>
            </a:r>
            <a:r>
              <a:rPr lang="en-US" b="1" dirty="0" err="1"/>
              <a:t>az</a:t>
            </a:r>
            <a:r>
              <a:rPr lang="en-US" b="1" dirty="0"/>
              <a:t> </a:t>
            </a:r>
            <a:r>
              <a:rPr lang="en-US" b="1" dirty="0" err="1"/>
              <a:t>vm</a:t>
            </a:r>
            <a:r>
              <a:rPr lang="en-US" b="1" dirty="0"/>
              <a:t> identity assign </a:t>
            </a:r>
            <a:r>
              <a:rPr lang="en-US" dirty="0"/>
              <a:t>command</a:t>
            </a:r>
            <a:r>
              <a:rPr lang="en-US" b="0" dirty="0"/>
              <a:t> </a:t>
            </a:r>
            <a:r>
              <a:rPr lang="en-US" dirty="0"/>
              <a:t>to assign the user-assigned identity to a single VM.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929197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high-level overview of</a:t>
            </a:r>
            <a:r>
              <a:rPr lang="en-US" baseline="0" dirty="0"/>
              <a:t> </a:t>
            </a:r>
            <a:r>
              <a:rPr lang="en-US" dirty="0"/>
              <a:t>claims</a:t>
            </a:r>
            <a:r>
              <a:rPr lang="en-US" baseline="0" dirty="0"/>
              <a:t> and </a:t>
            </a:r>
            <a:r>
              <a:rPr lang="en-US" dirty="0"/>
              <a:t>authorization</a:t>
            </a:r>
            <a:r>
              <a:rPr lang="en-US" baseline="0" dirty="0"/>
              <a:t>. Keep in mind that subsequent slides provide more examples of using both.</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1794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sample</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workflow, the user needs to access an application, so they first sign in by using their social identity. After they are signed in, the identity provider is trusted by the organization’s application and can share claims about that user with the application.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4134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an identity is created, it may be assigned one or more claims issued by a trusted party. A claim is a name/value pair that represents what the subject is and not what the subject can do. For example, you might have a driver's license issued by a local driving license authority. Your driver's license has your date of birth on it.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3010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this case, the claim name would be </a:t>
            </a:r>
            <a:r>
              <a:rPr lang="en-US" sz="882" b="1" i="0" kern="1200" dirty="0" err="1">
                <a:solidFill>
                  <a:schemeClr val="tx1"/>
                </a:solidFill>
                <a:effectLst/>
                <a:latin typeface="Segoe UI Light" pitchFamily="34" charset="0"/>
                <a:ea typeface="+mn-ea"/>
                <a:cs typeface="+mn-cs"/>
              </a:rPr>
              <a:t>DateOfBirth</a:t>
            </a:r>
            <a:r>
              <a:rPr lang="en-US" sz="882" b="0" i="0" kern="1200" dirty="0">
                <a:solidFill>
                  <a:schemeClr val="tx1"/>
                </a:solidFill>
                <a:effectLst/>
                <a:latin typeface="Segoe UI Light" pitchFamily="34" charset="0"/>
                <a:ea typeface="+mn-ea"/>
                <a:cs typeface="+mn-cs"/>
              </a:rPr>
              <a:t>, the claim value would be your date of birth — for example, </a:t>
            </a:r>
            <a:r>
              <a:rPr lang="en-US" sz="882" b="1" i="0" kern="1200" dirty="0">
                <a:solidFill>
                  <a:schemeClr val="tx1"/>
                </a:solidFill>
                <a:effectLst/>
                <a:latin typeface="Segoe UI Light" pitchFamily="34" charset="0"/>
                <a:ea typeface="+mn-ea"/>
                <a:cs typeface="+mn-cs"/>
              </a:rPr>
              <a:t>June 8, 1970</a:t>
            </a:r>
            <a:r>
              <a:rPr lang="en-US" sz="882" b="0" i="0" kern="1200" dirty="0">
                <a:solidFill>
                  <a:schemeClr val="tx1"/>
                </a:solidFill>
                <a:effectLst/>
                <a:latin typeface="Segoe UI Light" pitchFamily="34" charset="0"/>
                <a:ea typeface="+mn-ea"/>
                <a:cs typeface="+mn-cs"/>
              </a:rPr>
              <a:t> — and the issuer would be the driving license authority. An identity can contain multiple claims with multiple values and can contain multiple claims of the same type.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9699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Draw a comparison</a:t>
            </a:r>
            <a:r>
              <a:rPr lang="en-US" baseline="0" dirty="0"/>
              <a:t> between the previous example and this one.</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1937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terms authentication and authorization can be confusing. To keep it simple, authentication is the act of verifying someone’s identity. When you authenticate someone, you are determining who they are. Authorization is the act of verifying that someone has access to a certain subsystem or operation. When you authorize someone, you are determining what they can do.</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9:36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260040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57344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4151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45963" cy="954495"/>
            <a:chOff x="6940274" y="1423300"/>
            <a:chExt cx="4633972" cy="3286200"/>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7002246" y="1472877"/>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4520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0495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6783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9374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60373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9176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00784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36908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3215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52646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5742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1549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788449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4.emf"/><Relationship Id="rId9" Type="http://schemas.openxmlformats.org/officeDocument/2006/relationships/image" Target="../media/image19.png"/><Relationship Id="rId14" Type="http://schemas.openxmlformats.org/officeDocument/2006/relationships/image" Target="../media/image2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1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16.svg"/><Relationship Id="rId12" Type="http://schemas.openxmlformats.org/officeDocument/2006/relationships/image" Target="../media/image23.png"/><Relationship Id="rId17" Type="http://schemas.openxmlformats.org/officeDocument/2006/relationships/image" Target="../media/image22.svg"/><Relationship Id="rId2" Type="http://schemas.openxmlformats.org/officeDocument/2006/relationships/notesSlide" Target="../notesSlides/notesSlide22.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18.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26.svg"/><Relationship Id="rId1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31.sv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14.emf"/><Relationship Id="rId4" Type="http://schemas.openxmlformats.org/officeDocument/2006/relationships/image" Target="../media/image29.sv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AZ-203.4</a:t>
            </a:r>
            <a:br>
              <a:rPr lang="en-US" dirty="0"/>
            </a:br>
            <a:r>
              <a:rPr lang="en-US" dirty="0"/>
              <a:t>Module 02</a:t>
            </a:r>
            <a:r>
              <a:rPr lang="en-US"/>
              <a:t>: Implementing </a:t>
            </a:r>
            <a:r>
              <a:rPr lang="en-US" dirty="0"/>
              <a:t>access control</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Claims-based authorization: claim policy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3877985"/>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err="1">
                <a:solidFill>
                  <a:srgbClr val="795E26"/>
                </a:solidFill>
              </a:rPr>
              <a:t>ConfigureServices</a:t>
            </a:r>
            <a:r>
              <a:rPr lang="en-US" sz="1800" dirty="0">
                <a:solidFill>
                  <a:srgbClr val="000000"/>
                </a:solidFill>
              </a:rPr>
              <a:t>(</a:t>
            </a:r>
            <a:r>
              <a:rPr lang="en-US" sz="1800" dirty="0" err="1">
                <a:solidFill>
                  <a:srgbClr val="267F99"/>
                </a:solidFill>
              </a:rPr>
              <a:t>IServiceCollection</a:t>
            </a:r>
            <a:r>
              <a:rPr lang="en-US" sz="1800" dirty="0">
                <a:solidFill>
                  <a:srgbClr val="000000"/>
                </a:solidFill>
              </a:rPr>
              <a:t> </a:t>
            </a:r>
            <a:r>
              <a:rPr lang="en-US" sz="1800" dirty="0">
                <a:solidFill>
                  <a:srgbClr val="001080"/>
                </a:solidFill>
              </a:rPr>
              <a:t>services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err="1">
                <a:solidFill>
                  <a:srgbClr val="001080"/>
                </a:solidFill>
              </a:rPr>
              <a:t>services</a:t>
            </a:r>
            <a:r>
              <a:rPr lang="en-US" sz="1800" dirty="0" err="1">
                <a:solidFill>
                  <a:srgbClr val="000000"/>
                </a:solidFill>
              </a:rPr>
              <a:t>.</a:t>
            </a:r>
            <a:r>
              <a:rPr lang="en-US" sz="1800" dirty="0" err="1">
                <a:solidFill>
                  <a:srgbClr val="795E26"/>
                </a:solidFill>
              </a:rPr>
              <a:t>AddMvc</a:t>
            </a:r>
            <a:r>
              <a:rPr lang="en-US" sz="1800" dirty="0">
                <a:solidFill>
                  <a:srgbClr val="000000"/>
                </a:solidFill>
              </a:rPr>
              <a:t>();</a:t>
            </a:r>
          </a:p>
          <a:p>
            <a:br>
              <a:rPr lang="en-US" sz="1800" dirty="0">
                <a:solidFill>
                  <a:srgbClr val="000000"/>
                </a:solidFill>
              </a:rPr>
            </a:br>
            <a:r>
              <a:rPr lang="en-US" sz="1800" dirty="0">
                <a:solidFill>
                  <a:srgbClr val="000000"/>
                </a:solidFill>
              </a:rPr>
              <a:t>    </a:t>
            </a:r>
            <a:r>
              <a:rPr lang="en-US" sz="1800" dirty="0" err="1">
                <a:solidFill>
                  <a:srgbClr val="001080"/>
                </a:solidFill>
              </a:rPr>
              <a:t>services</a:t>
            </a:r>
            <a:r>
              <a:rPr lang="en-US" sz="1800" dirty="0" err="1">
                <a:solidFill>
                  <a:srgbClr val="000000"/>
                </a:solidFill>
              </a:rPr>
              <a:t>.</a:t>
            </a:r>
            <a:r>
              <a:rPr lang="en-US" sz="1800" dirty="0" err="1">
                <a:solidFill>
                  <a:srgbClr val="795E26"/>
                </a:solidFill>
              </a:rPr>
              <a:t>AddAuthorization</a:t>
            </a:r>
            <a:r>
              <a:rPr lang="en-US" sz="1800" dirty="0">
                <a:solidFill>
                  <a:srgbClr val="000000"/>
                </a:solidFill>
              </a:rPr>
              <a:t>(</a:t>
            </a:r>
            <a:r>
              <a:rPr lang="en-US" sz="1800" dirty="0">
                <a:solidFill>
                  <a:srgbClr val="001080"/>
                </a:solidFill>
              </a:rPr>
              <a:t>options</a:t>
            </a:r>
            <a:r>
              <a:rPr lang="en-US" sz="1800" dirty="0">
                <a:solidFill>
                  <a:srgbClr val="000000"/>
                </a:solidFill>
              </a:rPr>
              <a:t> =&gt;</a:t>
            </a:r>
          </a:p>
          <a:p>
            <a:r>
              <a:rPr lang="en-US" sz="1800" dirty="0">
                <a:solidFill>
                  <a:srgbClr val="000000"/>
                </a:solidFill>
              </a:rPr>
              <a:t>    {</a:t>
            </a:r>
          </a:p>
          <a:p>
            <a:r>
              <a:rPr lang="en-US" sz="1800" dirty="0">
                <a:solidFill>
                  <a:srgbClr val="000000"/>
                </a:solidFill>
              </a:rPr>
              <a:t>        </a:t>
            </a:r>
            <a:r>
              <a:rPr lang="en-US" sz="1800" dirty="0" err="1">
                <a:solidFill>
                  <a:srgbClr val="001080"/>
                </a:solidFill>
              </a:rPr>
              <a:t>options</a:t>
            </a:r>
            <a:r>
              <a:rPr lang="en-US" sz="1800" dirty="0" err="1">
                <a:solidFill>
                  <a:srgbClr val="000000"/>
                </a:solidFill>
              </a:rPr>
              <a:t>.</a:t>
            </a:r>
            <a:r>
              <a:rPr lang="en-US" sz="1800" dirty="0" err="1">
                <a:solidFill>
                  <a:srgbClr val="795E26"/>
                </a:solidFill>
              </a:rPr>
              <a:t>AddPolicy</a:t>
            </a:r>
            <a:r>
              <a:rPr lang="en-US" sz="1800" dirty="0">
                <a:solidFill>
                  <a:srgbClr val="000000"/>
                </a:solidFill>
              </a:rPr>
              <a:t>(</a:t>
            </a:r>
          </a:p>
          <a:p>
            <a:r>
              <a:rPr lang="en-US" sz="1800" dirty="0">
                <a:solidFill>
                  <a:srgbClr val="000000"/>
                </a:solidFill>
              </a:rPr>
              <a:t>            </a:t>
            </a:r>
            <a:r>
              <a:rPr lang="en-US" sz="1800" dirty="0">
                <a:solidFill>
                  <a:srgbClr val="A31515"/>
                </a:solidFill>
              </a:rPr>
              <a:t>"</a:t>
            </a:r>
            <a:r>
              <a:rPr lang="en-US" sz="1800" dirty="0" err="1">
                <a:solidFill>
                  <a:srgbClr val="A31515"/>
                </a:solidFill>
              </a:rPr>
              <a:t>EmployeeOnly</a:t>
            </a:r>
            <a:r>
              <a:rPr lang="en-US" sz="1800" dirty="0">
                <a:solidFill>
                  <a:srgbClr val="A31515"/>
                </a:solidFill>
              </a:rPr>
              <a:t>"</a:t>
            </a:r>
            <a:r>
              <a:rPr lang="en-US" sz="1800" dirty="0">
                <a:solidFill>
                  <a:srgbClr val="000000"/>
                </a:solidFill>
              </a:rPr>
              <a:t>, </a:t>
            </a:r>
          </a:p>
          <a:p>
            <a:r>
              <a:rPr lang="en-US" sz="1800" dirty="0">
                <a:solidFill>
                  <a:srgbClr val="000000"/>
                </a:solidFill>
              </a:rPr>
              <a:t>            </a:t>
            </a:r>
            <a:r>
              <a:rPr lang="en-US" sz="1800" dirty="0">
                <a:solidFill>
                  <a:srgbClr val="001080"/>
                </a:solidFill>
              </a:rPr>
              <a:t>policy</a:t>
            </a:r>
            <a:r>
              <a:rPr lang="en-US" sz="1800" dirty="0">
                <a:solidFill>
                  <a:srgbClr val="000000"/>
                </a:solidFill>
              </a:rPr>
              <a:t> =&gt; </a:t>
            </a:r>
            <a:r>
              <a:rPr lang="en-US" sz="1800" dirty="0" err="1">
                <a:solidFill>
                  <a:srgbClr val="001080"/>
                </a:solidFill>
              </a:rPr>
              <a:t>policy</a:t>
            </a:r>
            <a:r>
              <a:rPr lang="en-US" sz="1800" dirty="0" err="1">
                <a:solidFill>
                  <a:srgbClr val="000000"/>
                </a:solidFill>
              </a:rPr>
              <a:t>.</a:t>
            </a:r>
            <a:r>
              <a:rPr lang="en-US" sz="1800" dirty="0" err="1">
                <a:solidFill>
                  <a:srgbClr val="795E26"/>
                </a:solidFill>
              </a:rPr>
              <a:t>RequireClaim</a:t>
            </a:r>
            <a:r>
              <a:rPr lang="en-US" sz="1800" dirty="0">
                <a:solidFill>
                  <a:srgbClr val="000000"/>
                </a:solidFill>
              </a:rPr>
              <a:t>(</a:t>
            </a:r>
            <a:r>
              <a:rPr lang="en-US" sz="1800" dirty="0">
                <a:solidFill>
                  <a:srgbClr val="A31515"/>
                </a:solidFill>
              </a:rPr>
              <a:t>"</a:t>
            </a:r>
            <a:r>
              <a:rPr lang="en-US" sz="1800" dirty="0" err="1">
                <a:solidFill>
                  <a:srgbClr val="A31515"/>
                </a:solidFill>
              </a:rPr>
              <a:t>EmployeeNumber</a:t>
            </a:r>
            <a:r>
              <a:rPr lang="en-US" sz="1800" dirty="0">
                <a:solidFill>
                  <a:srgbClr val="A31515"/>
                </a:solidFill>
              </a:rPr>
              <a:t>"</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852023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a:xfrm>
            <a:off x="588262" y="457200"/>
            <a:ext cx="11326233" cy="553998"/>
          </a:xfrm>
        </p:spPr>
        <p:txBody>
          <a:bodyPr/>
          <a:lstStyle/>
          <a:p>
            <a:r>
              <a:rPr lang="en-US" dirty="0"/>
              <a:t>Claims-based authorization: enforcing claims in ASP.NET </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p:txBody>
          <a:bodyPr/>
          <a:lstStyle/>
          <a:p>
            <a:r>
              <a:rPr lang="en-US" sz="1800" dirty="0">
                <a:solidFill>
                  <a:srgbClr val="000000"/>
                </a:solidFill>
              </a:rPr>
              <a:t>[</a:t>
            </a:r>
            <a:r>
              <a:rPr lang="en-US" sz="1800" dirty="0">
                <a:solidFill>
                  <a:srgbClr val="267F99"/>
                </a:solidFill>
              </a:rPr>
              <a:t>Authorize</a:t>
            </a:r>
            <a:r>
              <a:rPr lang="en-US" sz="1800" dirty="0">
                <a:solidFill>
                  <a:srgbClr val="000000"/>
                </a:solidFill>
              </a:rPr>
              <a:t>(</a:t>
            </a:r>
            <a:r>
              <a:rPr lang="en-US" sz="1800" dirty="0">
                <a:solidFill>
                  <a:srgbClr val="001080"/>
                </a:solidFill>
              </a:rPr>
              <a:t>Policy</a:t>
            </a:r>
            <a:r>
              <a:rPr lang="en-US" sz="1800" dirty="0">
                <a:solidFill>
                  <a:srgbClr val="000000"/>
                </a:solidFill>
              </a:rPr>
              <a:t> = </a:t>
            </a:r>
            <a:r>
              <a:rPr lang="en-US" sz="1800" dirty="0">
                <a:solidFill>
                  <a:srgbClr val="A31515"/>
                </a:solidFill>
              </a:rPr>
              <a:t>"</a:t>
            </a:r>
            <a:r>
              <a:rPr lang="en-US" sz="1800" dirty="0" err="1">
                <a:solidFill>
                  <a:srgbClr val="A31515"/>
                </a:solidFill>
              </a:rPr>
              <a:t>EmployeeOnly</a:t>
            </a:r>
            <a:r>
              <a:rPr lang="en-US" sz="1800" dirty="0">
                <a:solidFill>
                  <a:srgbClr val="A31515"/>
                </a:solidFill>
              </a:rPr>
              <a:t>"</a:t>
            </a:r>
            <a:r>
              <a:rPr lang="en-US" sz="1800" dirty="0">
                <a:solidFill>
                  <a:srgbClr val="000000"/>
                </a:solidFill>
              </a:rPr>
              <a:t>)]</a:t>
            </a:r>
          </a:p>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err="1">
                <a:solidFill>
                  <a:srgbClr val="267F99"/>
                </a:solidFill>
              </a:rPr>
              <a:t>VacationController</a:t>
            </a:r>
            <a:r>
              <a:rPr lang="en-US" sz="1800" dirty="0">
                <a:solidFill>
                  <a:srgbClr val="000000"/>
                </a:solidFill>
              </a:rPr>
              <a:t> : </a:t>
            </a:r>
            <a:r>
              <a:rPr lang="en-US" sz="1800" dirty="0">
                <a:solidFill>
                  <a:srgbClr val="267F99"/>
                </a:solidFill>
              </a:rPr>
              <a:t>Controller</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67F99"/>
                </a:solidFill>
              </a:rPr>
              <a:t>ActionResult</a:t>
            </a:r>
            <a:r>
              <a:rPr lang="en-US" sz="1800" dirty="0">
                <a:solidFill>
                  <a:srgbClr val="000000"/>
                </a:solidFill>
              </a:rPr>
              <a:t> </a:t>
            </a:r>
            <a:r>
              <a:rPr lang="en-US" sz="1800" dirty="0" err="1">
                <a:solidFill>
                  <a:srgbClr val="795E26"/>
                </a:solidFill>
              </a:rPr>
              <a:t>VacationBalance</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err="1">
                <a:solidFill>
                  <a:srgbClr val="267F99"/>
                </a:solidFill>
              </a:rPr>
              <a:t>AllowAnonymous</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67F99"/>
                </a:solidFill>
              </a:rPr>
              <a:t>ActionResult</a:t>
            </a:r>
            <a:r>
              <a:rPr lang="en-US" sz="1800" dirty="0">
                <a:solidFill>
                  <a:srgbClr val="000000"/>
                </a:solidFill>
              </a:rPr>
              <a:t> </a:t>
            </a:r>
            <a:r>
              <a:rPr lang="en-US" sz="1800" dirty="0" err="1">
                <a:solidFill>
                  <a:srgbClr val="795E26"/>
                </a:solidFill>
              </a:rPr>
              <a:t>VacationPolicy</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7207976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Specific claim values using policies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err="1">
                <a:solidFill>
                  <a:srgbClr val="795E26"/>
                </a:solidFill>
              </a:rPr>
              <a:t>ConfigureServices</a:t>
            </a:r>
            <a:r>
              <a:rPr lang="en-US" sz="1800" dirty="0">
                <a:solidFill>
                  <a:srgbClr val="000000"/>
                </a:solidFill>
              </a:rPr>
              <a:t>(</a:t>
            </a:r>
            <a:r>
              <a:rPr lang="en-US" sz="1800" dirty="0" err="1">
                <a:solidFill>
                  <a:srgbClr val="267F99"/>
                </a:solidFill>
              </a:rPr>
              <a:t>IServiceCollection</a:t>
            </a:r>
            <a:r>
              <a:rPr lang="en-US" sz="1800" dirty="0">
                <a:solidFill>
                  <a:srgbClr val="000000"/>
                </a:solidFill>
              </a:rPr>
              <a:t> </a:t>
            </a:r>
            <a:r>
              <a:rPr lang="en-US" sz="1800" dirty="0">
                <a:solidFill>
                  <a:srgbClr val="001080"/>
                </a:solidFill>
              </a:rPr>
              <a:t>services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err="1">
                <a:solidFill>
                  <a:srgbClr val="001080"/>
                </a:solidFill>
              </a:rPr>
              <a:t>services</a:t>
            </a:r>
            <a:r>
              <a:rPr lang="en-US" sz="1800" dirty="0" err="1">
                <a:solidFill>
                  <a:srgbClr val="000000"/>
                </a:solidFill>
              </a:rPr>
              <a:t>.</a:t>
            </a:r>
            <a:r>
              <a:rPr lang="en-US" sz="1800" dirty="0" err="1">
                <a:solidFill>
                  <a:srgbClr val="795E26"/>
                </a:solidFill>
              </a:rPr>
              <a:t>AddMvc</a:t>
            </a:r>
            <a:r>
              <a:rPr lang="en-US" sz="1800" dirty="0">
                <a:solidFill>
                  <a:srgbClr val="000000"/>
                </a:solidFill>
              </a:rPr>
              <a:t>();</a:t>
            </a:r>
          </a:p>
          <a:p>
            <a:br>
              <a:rPr lang="en-US" sz="1800" dirty="0">
                <a:solidFill>
                  <a:srgbClr val="000000"/>
                </a:solidFill>
              </a:rPr>
            </a:br>
            <a:r>
              <a:rPr lang="en-US" sz="1800" dirty="0">
                <a:solidFill>
                  <a:srgbClr val="000000"/>
                </a:solidFill>
              </a:rPr>
              <a:t>    </a:t>
            </a:r>
            <a:r>
              <a:rPr lang="en-US" sz="1800" dirty="0" err="1">
                <a:solidFill>
                  <a:srgbClr val="001080"/>
                </a:solidFill>
              </a:rPr>
              <a:t>services</a:t>
            </a:r>
            <a:r>
              <a:rPr lang="en-US" sz="1800" dirty="0" err="1">
                <a:solidFill>
                  <a:srgbClr val="000000"/>
                </a:solidFill>
              </a:rPr>
              <a:t>.</a:t>
            </a:r>
            <a:r>
              <a:rPr lang="en-US" sz="1800" dirty="0" err="1">
                <a:solidFill>
                  <a:srgbClr val="795E26"/>
                </a:solidFill>
              </a:rPr>
              <a:t>AddAuthorization</a:t>
            </a:r>
            <a:r>
              <a:rPr lang="en-US" sz="1800" dirty="0">
                <a:solidFill>
                  <a:srgbClr val="000000"/>
                </a:solidFill>
              </a:rPr>
              <a:t>(</a:t>
            </a:r>
            <a:r>
              <a:rPr lang="en-US" sz="1800" dirty="0">
                <a:solidFill>
                  <a:srgbClr val="001080"/>
                </a:solidFill>
              </a:rPr>
              <a:t>options</a:t>
            </a:r>
            <a:r>
              <a:rPr lang="en-US" sz="1800" dirty="0">
                <a:solidFill>
                  <a:srgbClr val="000000"/>
                </a:solidFill>
              </a:rPr>
              <a:t> =&gt;</a:t>
            </a:r>
          </a:p>
          <a:p>
            <a:r>
              <a:rPr lang="en-US" sz="1800" dirty="0">
                <a:solidFill>
                  <a:srgbClr val="000000"/>
                </a:solidFill>
              </a:rPr>
              <a:t>    {</a:t>
            </a:r>
          </a:p>
          <a:p>
            <a:r>
              <a:rPr lang="en-US" sz="1800" dirty="0">
                <a:solidFill>
                  <a:srgbClr val="000000"/>
                </a:solidFill>
              </a:rPr>
              <a:t>        </a:t>
            </a:r>
            <a:r>
              <a:rPr lang="en-US" sz="1800" dirty="0" err="1">
                <a:solidFill>
                  <a:srgbClr val="001080"/>
                </a:solidFill>
              </a:rPr>
              <a:t>options</a:t>
            </a:r>
            <a:r>
              <a:rPr lang="en-US" sz="1800" dirty="0" err="1">
                <a:solidFill>
                  <a:srgbClr val="000000"/>
                </a:solidFill>
              </a:rPr>
              <a:t>.</a:t>
            </a:r>
            <a:r>
              <a:rPr lang="en-US" sz="1800" dirty="0" err="1">
                <a:solidFill>
                  <a:srgbClr val="795E26"/>
                </a:solidFill>
              </a:rPr>
              <a:t>AddPolicy</a:t>
            </a:r>
            <a:r>
              <a:rPr lang="en-US" sz="1800" dirty="0">
                <a:solidFill>
                  <a:srgbClr val="000000"/>
                </a:solidFill>
              </a:rPr>
              <a:t>(</a:t>
            </a:r>
          </a:p>
          <a:p>
            <a:r>
              <a:rPr lang="en-US" sz="1800" dirty="0">
                <a:solidFill>
                  <a:srgbClr val="000000"/>
                </a:solidFill>
              </a:rPr>
              <a:t>            </a:t>
            </a:r>
            <a:r>
              <a:rPr lang="en-US" sz="1800" dirty="0">
                <a:solidFill>
                  <a:srgbClr val="A31515"/>
                </a:solidFill>
              </a:rPr>
              <a:t>"</a:t>
            </a:r>
            <a:r>
              <a:rPr lang="en-US" sz="1800" dirty="0" err="1">
                <a:solidFill>
                  <a:srgbClr val="A31515"/>
                </a:solidFill>
              </a:rPr>
              <a:t>SpecificEmployeesOnly</a:t>
            </a:r>
            <a:r>
              <a:rPr lang="en-US" sz="1800" dirty="0">
                <a:solidFill>
                  <a:srgbClr val="A31515"/>
                </a:solidFill>
              </a:rPr>
              <a:t>"</a:t>
            </a:r>
            <a:r>
              <a:rPr lang="en-US" sz="1800" dirty="0">
                <a:solidFill>
                  <a:srgbClr val="000000"/>
                </a:solidFill>
              </a:rPr>
              <a:t>, </a:t>
            </a:r>
          </a:p>
          <a:p>
            <a:r>
              <a:rPr lang="en-US" sz="1800" dirty="0">
                <a:solidFill>
                  <a:srgbClr val="000000"/>
                </a:solidFill>
              </a:rPr>
              <a:t>            </a:t>
            </a:r>
            <a:r>
              <a:rPr lang="en-US" sz="1800" dirty="0">
                <a:solidFill>
                  <a:srgbClr val="001080"/>
                </a:solidFill>
              </a:rPr>
              <a:t>policy</a:t>
            </a:r>
            <a:r>
              <a:rPr lang="en-US" sz="1800" dirty="0">
                <a:solidFill>
                  <a:srgbClr val="000000"/>
                </a:solidFill>
              </a:rPr>
              <a:t> =&gt; </a:t>
            </a:r>
            <a:r>
              <a:rPr lang="en-US" sz="1800" dirty="0" err="1">
                <a:solidFill>
                  <a:srgbClr val="001080"/>
                </a:solidFill>
              </a:rPr>
              <a:t>policy</a:t>
            </a:r>
            <a:r>
              <a:rPr lang="en-US" sz="1800" dirty="0" err="1">
                <a:solidFill>
                  <a:srgbClr val="000000"/>
                </a:solidFill>
              </a:rPr>
              <a:t>.</a:t>
            </a:r>
            <a:r>
              <a:rPr lang="en-US" sz="1800" dirty="0" err="1">
                <a:solidFill>
                  <a:srgbClr val="795E26"/>
                </a:solidFill>
              </a:rPr>
              <a:t>RequireClaim</a:t>
            </a:r>
            <a:r>
              <a:rPr lang="en-US" sz="1800" dirty="0">
                <a:solidFill>
                  <a:srgbClr val="000000"/>
                </a:solidFill>
              </a:rPr>
              <a:t>(</a:t>
            </a:r>
            <a:r>
              <a:rPr lang="en-US" sz="1800" dirty="0">
                <a:solidFill>
                  <a:srgbClr val="A31515"/>
                </a:solidFill>
              </a:rPr>
              <a:t>"</a:t>
            </a:r>
            <a:r>
              <a:rPr lang="en-US" sz="1800" dirty="0" err="1">
                <a:solidFill>
                  <a:srgbClr val="A31515"/>
                </a:solidFill>
              </a:rPr>
              <a:t>EmployeeId</a:t>
            </a:r>
            <a:r>
              <a:rPr lang="en-US" sz="1800" dirty="0">
                <a:solidFill>
                  <a:srgbClr val="A31515"/>
                </a:solidFill>
              </a:rPr>
              <a:t>"</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A31515"/>
                </a:solidFill>
              </a:rPr>
              <a:t>"2"</a:t>
            </a:r>
            <a:r>
              <a:rPr lang="en-US" sz="1800" dirty="0">
                <a:solidFill>
                  <a:srgbClr val="000000"/>
                </a:solidFill>
              </a:rPr>
              <a:t>, </a:t>
            </a:r>
            <a:r>
              <a:rPr lang="en-US" sz="1800" dirty="0">
                <a:solidFill>
                  <a:srgbClr val="A31515"/>
                </a:solidFill>
              </a:rPr>
              <a:t>"3"</a:t>
            </a:r>
            <a:r>
              <a:rPr lang="en-US" sz="1800" dirty="0">
                <a:solidFill>
                  <a:srgbClr val="000000"/>
                </a:solidFill>
              </a:rPr>
              <a:t>, </a:t>
            </a:r>
            <a:r>
              <a:rPr lang="en-US" sz="1800" dirty="0">
                <a:solidFill>
                  <a:srgbClr val="A31515"/>
                </a:solidFill>
              </a:rPr>
              <a:t>"4"</a:t>
            </a:r>
            <a:r>
              <a:rPr lang="en-US" sz="1800" dirty="0">
                <a:solidFill>
                  <a:srgbClr val="000000"/>
                </a:solidFill>
              </a:rPr>
              <a:t>, </a:t>
            </a:r>
            <a:r>
              <a:rPr lang="en-US" sz="1800" dirty="0">
                <a:solidFill>
                  <a:srgbClr val="A31515"/>
                </a:solidFill>
              </a:rPr>
              <a:t>"5"</a:t>
            </a:r>
            <a:r>
              <a:rPr lang="en-US" sz="1800" dirty="0">
                <a:solidFill>
                  <a:srgbClr val="000000"/>
                </a:solidFill>
              </a:rPr>
              <a:t>)</a:t>
            </a:r>
          </a:p>
          <a:p>
            <a:r>
              <a:rPr lang="en-US" sz="1800" dirty="0">
                <a:solidFill>
                  <a:srgbClr val="000000"/>
                </a:solidFill>
              </a:rPr>
              <a:t>        );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7495437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Lesson 02: Role-based access control (RBAC) authorization</a:t>
            </a:r>
          </a:p>
        </p:txBody>
      </p:sp>
    </p:spTree>
    <p:extLst>
      <p:ext uri="{BB962C8B-B14F-4D97-AF65-F5344CB8AC3E}">
        <p14:creationId xmlns:p14="http://schemas.microsoft.com/office/powerpoint/2010/main" val="35461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D45E0-E12F-4A0E-B8AE-45A11703FC82}"/>
              </a:ext>
            </a:extLst>
          </p:cNvPr>
          <p:cNvSpPr>
            <a:spLocks noGrp="1"/>
          </p:cNvSpPr>
          <p:nvPr>
            <p:ph type="title"/>
          </p:nvPr>
        </p:nvSpPr>
        <p:spPr/>
        <p:txBody>
          <a:bodyPr/>
          <a:lstStyle/>
          <a:p>
            <a:r>
              <a:rPr lang="en-US" dirty="0"/>
              <a:t>Role-based access control overview</a:t>
            </a:r>
          </a:p>
        </p:txBody>
      </p:sp>
      <p:sp>
        <p:nvSpPr>
          <p:cNvPr id="4" name="Text Placeholder 3">
            <a:extLst>
              <a:ext uri="{FF2B5EF4-FFF2-40B4-BE49-F238E27FC236}">
                <a16:creationId xmlns:a16="http://schemas.microsoft.com/office/drawing/2014/main" id="{868D1C8E-8A6C-4787-B94A-B51982022F2B}"/>
              </a:ext>
            </a:extLst>
          </p:cNvPr>
          <p:cNvSpPr>
            <a:spLocks noGrp="1"/>
          </p:cNvSpPr>
          <p:nvPr>
            <p:ph type="body" sz="quarter" idx="10"/>
          </p:nvPr>
        </p:nvSpPr>
        <p:spPr>
          <a:xfrm>
            <a:off x="584200" y="1435497"/>
            <a:ext cx="11018520" cy="3373231"/>
          </a:xfrm>
        </p:spPr>
        <p:txBody>
          <a:bodyPr/>
          <a:lstStyle/>
          <a:p>
            <a:r>
              <a:rPr lang="en-US" dirty="0">
                <a:latin typeface="+mn-lt"/>
              </a:rPr>
              <a:t>User permissions are managed and enforced by an application based on user roles</a:t>
            </a:r>
          </a:p>
          <a:p>
            <a:pPr lvl="1"/>
            <a:r>
              <a:rPr lang="en-US" dirty="0"/>
              <a:t>General access is assumed to be denied</a:t>
            </a:r>
          </a:p>
          <a:p>
            <a:pPr lvl="1"/>
            <a:r>
              <a:rPr lang="en-US" dirty="0"/>
              <a:t>If a user has a role that is required to perform an action, access is then granted</a:t>
            </a:r>
          </a:p>
          <a:p>
            <a:r>
              <a:rPr lang="en-US" dirty="0">
                <a:latin typeface="+mn-lt"/>
              </a:rPr>
              <a:t>Identities can belong to one or more roles</a:t>
            </a:r>
          </a:p>
          <a:p>
            <a:pPr lvl="1"/>
            <a:r>
              <a:rPr lang="en-US" dirty="0"/>
              <a:t>Example</a:t>
            </a:r>
          </a:p>
          <a:p>
            <a:pPr lvl="2"/>
            <a:r>
              <a:rPr lang="en-US" b="1" dirty="0"/>
              <a:t>Holly</a:t>
            </a:r>
            <a:r>
              <a:rPr lang="en-US" dirty="0"/>
              <a:t> works for Contoso, Ltd., so she belongs to the </a:t>
            </a:r>
            <a:r>
              <a:rPr lang="en-US" b="1" dirty="0">
                <a:cs typeface="Segoe UI" panose="020B0502040204020203" pitchFamily="34" charset="0"/>
              </a:rPr>
              <a:t>User</a:t>
            </a:r>
            <a:r>
              <a:rPr lang="en-US" dirty="0"/>
              <a:t> role</a:t>
            </a:r>
          </a:p>
          <a:p>
            <a:pPr lvl="2"/>
            <a:r>
              <a:rPr lang="en-US" b="1" dirty="0"/>
              <a:t>Holly</a:t>
            </a:r>
            <a:r>
              <a:rPr lang="en-US" dirty="0"/>
              <a:t> was recently promoted to oversee a developer team, so she now also belongs to the </a:t>
            </a:r>
            <a:r>
              <a:rPr lang="en-US" b="1" dirty="0" err="1">
                <a:cs typeface="Segoe UI" panose="020B0502040204020203" pitchFamily="34" charset="0"/>
              </a:rPr>
              <a:t>TeamAdmin</a:t>
            </a:r>
            <a:r>
              <a:rPr lang="en-US" dirty="0"/>
              <a:t> role</a:t>
            </a:r>
          </a:p>
          <a:p>
            <a:pPr lvl="2"/>
            <a:r>
              <a:rPr lang="en-US" b="1" dirty="0"/>
              <a:t>Holly</a:t>
            </a:r>
            <a:r>
              <a:rPr lang="en-US" dirty="0"/>
              <a:t> has access to any operations that require the </a:t>
            </a:r>
            <a:r>
              <a:rPr lang="en-US" b="1" dirty="0">
                <a:cs typeface="Segoe UI" panose="020B0502040204020203" pitchFamily="34" charset="0"/>
              </a:rPr>
              <a:t>User</a:t>
            </a:r>
            <a:r>
              <a:rPr lang="en-US" dirty="0"/>
              <a:t> or </a:t>
            </a:r>
            <a:r>
              <a:rPr lang="en-US" b="1" dirty="0" err="1">
                <a:cs typeface="Segoe UI" panose="020B0502040204020203" pitchFamily="34" charset="0"/>
              </a:rPr>
              <a:t>TeamAdmin</a:t>
            </a:r>
            <a:r>
              <a:rPr lang="en-US" dirty="0"/>
              <a:t> roles</a:t>
            </a:r>
          </a:p>
        </p:txBody>
      </p:sp>
    </p:spTree>
    <p:extLst>
      <p:ext uri="{BB962C8B-B14F-4D97-AF65-F5344CB8AC3E}">
        <p14:creationId xmlns:p14="http://schemas.microsoft.com/office/powerpoint/2010/main" val="2111289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EAFA-36BC-48F4-A834-D8F17ACC76DA}"/>
              </a:ext>
            </a:extLst>
          </p:cNvPr>
          <p:cNvSpPr>
            <a:spLocks noGrp="1"/>
          </p:cNvSpPr>
          <p:nvPr>
            <p:ph type="title"/>
          </p:nvPr>
        </p:nvSpPr>
        <p:spPr>
          <a:xfrm>
            <a:off x="588263" y="457200"/>
            <a:ext cx="11018520" cy="553998"/>
          </a:xfrm>
        </p:spPr>
        <p:txBody>
          <a:bodyPr/>
          <a:lstStyle/>
          <a:p>
            <a:r>
              <a:rPr lang="en-US" dirty="0"/>
              <a:t>Role-based access control overview: Azure RBAC</a:t>
            </a:r>
          </a:p>
        </p:txBody>
      </p:sp>
      <p:sp>
        <p:nvSpPr>
          <p:cNvPr id="3" name="Text Placeholder 2">
            <a:extLst>
              <a:ext uri="{FF2B5EF4-FFF2-40B4-BE49-F238E27FC236}">
                <a16:creationId xmlns:a16="http://schemas.microsoft.com/office/drawing/2014/main" id="{DFB07F3C-66A6-4881-A3FE-3B643C0646E1}"/>
              </a:ext>
            </a:extLst>
          </p:cNvPr>
          <p:cNvSpPr>
            <a:spLocks noGrp="1"/>
          </p:cNvSpPr>
          <p:nvPr>
            <p:ph type="body" sz="quarter" idx="10"/>
          </p:nvPr>
        </p:nvSpPr>
        <p:spPr>
          <a:xfrm>
            <a:off x="584200" y="1435497"/>
            <a:ext cx="11018520" cy="5010602"/>
          </a:xfrm>
        </p:spPr>
        <p:txBody>
          <a:bodyPr/>
          <a:lstStyle/>
          <a:p>
            <a:r>
              <a:rPr lang="en-US" dirty="0">
                <a:latin typeface="+mn-lt"/>
              </a:rPr>
              <a:t>Provides fine-grained access management of resources in Azure</a:t>
            </a:r>
          </a:p>
          <a:p>
            <a:pPr lvl="1"/>
            <a:r>
              <a:rPr lang="en-US" dirty="0"/>
              <a:t>Built on Azure Resource Manager </a:t>
            </a:r>
          </a:p>
          <a:p>
            <a:pPr lvl="1"/>
            <a:r>
              <a:rPr lang="en-US" dirty="0"/>
              <a:t>Segregate duties within your team </a:t>
            </a:r>
          </a:p>
          <a:p>
            <a:pPr lvl="1"/>
            <a:r>
              <a:rPr lang="en-US" dirty="0"/>
              <a:t>Grant only the amount of access to users that they need to perform their jobs</a:t>
            </a:r>
          </a:p>
          <a:p>
            <a:r>
              <a:rPr lang="en-US" dirty="0">
                <a:latin typeface="+mn-lt"/>
              </a:rPr>
              <a:t>Concepts</a:t>
            </a:r>
          </a:p>
          <a:p>
            <a:pPr lvl="1"/>
            <a:r>
              <a:rPr lang="en-US" b="1" dirty="0"/>
              <a:t>Security principal</a:t>
            </a:r>
            <a:r>
              <a:rPr lang="en-US" dirty="0"/>
              <a:t>: Object that represents something that is requesting access to resources</a:t>
            </a:r>
          </a:p>
          <a:p>
            <a:pPr lvl="2"/>
            <a:r>
              <a:rPr lang="en-US" dirty="0"/>
              <a:t>Examples: user, group, service principal, managed identity</a:t>
            </a:r>
          </a:p>
          <a:p>
            <a:pPr lvl="1"/>
            <a:r>
              <a:rPr lang="en-US" b="1" dirty="0"/>
              <a:t>Role definition</a:t>
            </a:r>
            <a:r>
              <a:rPr lang="en-US" dirty="0"/>
              <a:t>: Collection of permissions that lists the operations that can be performed</a:t>
            </a:r>
          </a:p>
          <a:p>
            <a:pPr lvl="2"/>
            <a:r>
              <a:rPr lang="en-US" dirty="0"/>
              <a:t>Examples: Reader, Contributor, Owner, User Access Administrator</a:t>
            </a:r>
          </a:p>
          <a:p>
            <a:pPr lvl="1"/>
            <a:r>
              <a:rPr lang="en-US" b="1" dirty="0"/>
              <a:t>Scope</a:t>
            </a:r>
            <a:r>
              <a:rPr lang="en-US" dirty="0"/>
              <a:t>: Boundary for the level of access that is requested</a:t>
            </a:r>
          </a:p>
          <a:p>
            <a:pPr lvl="2"/>
            <a:r>
              <a:rPr lang="en-US" dirty="0"/>
              <a:t>Examples: management group, subscription, resource group, resource</a:t>
            </a:r>
            <a:endParaRPr lang="en-US" b="1" dirty="0"/>
          </a:p>
          <a:p>
            <a:pPr lvl="1"/>
            <a:r>
              <a:rPr lang="en-US" b="1" dirty="0"/>
              <a:t>Assignment</a:t>
            </a:r>
            <a:r>
              <a:rPr lang="en-US" dirty="0"/>
              <a:t>: Attaching a role definition to a security principal at a particular scope</a:t>
            </a:r>
          </a:p>
          <a:p>
            <a:pPr lvl="2"/>
            <a:r>
              <a:rPr lang="en-US" dirty="0"/>
              <a:t>Users can grant access described in a role definition by creating an assignment</a:t>
            </a:r>
          </a:p>
          <a:p>
            <a:pPr lvl="2"/>
            <a:r>
              <a:rPr lang="en-US" dirty="0"/>
              <a:t>Deny assignments are currently read-only and can only be set by Azure</a:t>
            </a:r>
          </a:p>
        </p:txBody>
      </p:sp>
    </p:spTree>
    <p:extLst>
      <p:ext uri="{BB962C8B-B14F-4D97-AF65-F5344CB8AC3E}">
        <p14:creationId xmlns:p14="http://schemas.microsoft.com/office/powerpoint/2010/main" val="1213391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Role definition</a:t>
            </a:r>
          </a:p>
        </p:txBody>
      </p:sp>
      <p:grpSp>
        <p:nvGrpSpPr>
          <p:cNvPr id="4" name="Group 3" descr="The diagram depicts the syntax of an Azure RBAC role definition. It lists the built-it roles such as Owner, Contributor, Reader, and Backup Operator and the syntax of the Contributor role.">
            <a:extLst>
              <a:ext uri="{FF2B5EF4-FFF2-40B4-BE49-F238E27FC236}">
                <a16:creationId xmlns:a16="http://schemas.microsoft.com/office/drawing/2014/main" id="{56A45FD0-17BE-4771-9E48-4FF129A1DF7A}"/>
              </a:ext>
            </a:extLst>
          </p:cNvPr>
          <p:cNvGrpSpPr/>
          <p:nvPr/>
        </p:nvGrpSpPr>
        <p:grpSpPr>
          <a:xfrm>
            <a:off x="584199" y="1428750"/>
            <a:ext cx="11025189" cy="4840288"/>
            <a:chOff x="584199" y="1428750"/>
            <a:chExt cx="11025189" cy="4840288"/>
          </a:xfrm>
        </p:grpSpPr>
        <p:sp>
          <p:nvSpPr>
            <p:cNvPr id="3" name="Rectangle: Rounded Corners 2">
              <a:extLst>
                <a:ext uri="{FF2B5EF4-FFF2-40B4-BE49-F238E27FC236}">
                  <a16:creationId xmlns:a16="http://schemas.microsoft.com/office/drawing/2014/main" id="{1D8B9C35-E012-4716-BA96-F9A64E1417B4}"/>
                </a:ext>
              </a:extLst>
            </p:cNvPr>
            <p:cNvSpPr/>
            <p:nvPr/>
          </p:nvSpPr>
          <p:spPr bwMode="auto">
            <a:xfrm>
              <a:off x="584199" y="1428750"/>
              <a:ext cx="4365172" cy="2498423"/>
            </a:xfrm>
            <a:prstGeom prst="roundRect">
              <a:avLst>
                <a:gd name="adj" fmla="val 10105"/>
              </a:avLst>
            </a:prstGeom>
            <a:noFill/>
            <a:ln w="381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pPr defTabSz="932472" fontAlgn="base">
                <a:spcBef>
                  <a:spcPct val="0"/>
                </a:spcBef>
                <a:spcAft>
                  <a:spcPct val="0"/>
                </a:spcAft>
              </a:pPr>
              <a:r>
                <a:rPr lang="en-IN" sz="1800" dirty="0">
                  <a:solidFill>
                    <a:schemeClr val="tx1"/>
                  </a:solidFill>
                  <a:latin typeface="Consolas" panose="020B0609020204030204" pitchFamily="49" charset="0"/>
                </a:rPr>
                <a:t>Owner</a:t>
              </a:r>
            </a:p>
            <a:p>
              <a:pPr defTabSz="932472" fontAlgn="base">
                <a:spcBef>
                  <a:spcPct val="0"/>
                </a:spcBef>
                <a:spcAft>
                  <a:spcPct val="0"/>
                </a:spcAft>
              </a:pPr>
              <a:r>
                <a:rPr lang="en-IN" sz="1800" dirty="0">
                  <a:solidFill>
                    <a:schemeClr val="tx1"/>
                  </a:solidFill>
                  <a:latin typeface="Consolas" panose="020B0609020204030204" pitchFamily="49" charset="0"/>
                </a:rPr>
                <a:t>Contributor</a:t>
              </a:r>
            </a:p>
            <a:p>
              <a:pPr defTabSz="932472" fontAlgn="base">
                <a:spcBef>
                  <a:spcPct val="0"/>
                </a:spcBef>
                <a:spcAft>
                  <a:spcPct val="0"/>
                </a:spcAft>
              </a:pPr>
              <a:r>
                <a:rPr lang="en-IN" sz="1800" dirty="0">
                  <a:solidFill>
                    <a:schemeClr val="tx1"/>
                  </a:solidFill>
                  <a:latin typeface="Consolas" panose="020B0609020204030204" pitchFamily="49" charset="0"/>
                </a:rPr>
                <a:t>Reader</a:t>
              </a:r>
            </a:p>
            <a:p>
              <a:pPr defTabSz="932472" fontAlgn="base">
                <a:spcBef>
                  <a:spcPct val="0"/>
                </a:spcBef>
                <a:spcAft>
                  <a:spcPct val="0"/>
                </a:spcAft>
              </a:pPr>
              <a:r>
                <a:rPr lang="en-IN" sz="1800" dirty="0">
                  <a:solidFill>
                    <a:schemeClr val="tx1"/>
                  </a:solidFill>
                  <a:latin typeface="Consolas" panose="020B0609020204030204" pitchFamily="49" charset="0"/>
                </a:rPr>
                <a:t>  …</a:t>
              </a:r>
            </a:p>
            <a:p>
              <a:pPr defTabSz="932472" fontAlgn="base">
                <a:spcBef>
                  <a:spcPct val="0"/>
                </a:spcBef>
                <a:spcAft>
                  <a:spcPct val="0"/>
                </a:spcAft>
              </a:pPr>
              <a:r>
                <a:rPr lang="en-IN" sz="1800" dirty="0">
                  <a:solidFill>
                    <a:schemeClr val="tx1"/>
                  </a:solidFill>
                  <a:latin typeface="Consolas" panose="020B0609020204030204" pitchFamily="49" charset="0"/>
                </a:rPr>
                <a:t>Backup Operator</a:t>
              </a:r>
            </a:p>
            <a:p>
              <a:pPr defTabSz="932472" fontAlgn="base">
                <a:spcBef>
                  <a:spcPct val="0"/>
                </a:spcBef>
                <a:spcAft>
                  <a:spcPct val="0"/>
                </a:spcAft>
              </a:pPr>
              <a:r>
                <a:rPr lang="en-IN" sz="1800" dirty="0">
                  <a:solidFill>
                    <a:schemeClr val="tx1"/>
                  </a:solidFill>
                  <a:latin typeface="Consolas" panose="020B0609020204030204" pitchFamily="49" charset="0"/>
                </a:rPr>
                <a:t>Security Reader</a:t>
              </a:r>
            </a:p>
            <a:p>
              <a:pPr defTabSz="932472" fontAlgn="base">
                <a:spcBef>
                  <a:spcPct val="0"/>
                </a:spcBef>
                <a:spcAft>
                  <a:spcPct val="0"/>
                </a:spcAft>
              </a:pPr>
              <a:r>
                <a:rPr lang="en-IN" sz="1800" dirty="0">
                  <a:solidFill>
                    <a:schemeClr val="tx1"/>
                  </a:solidFill>
                  <a:latin typeface="Consolas" panose="020B0609020204030204" pitchFamily="49" charset="0"/>
                </a:rPr>
                <a:t>User Access Administrator</a:t>
              </a:r>
            </a:p>
            <a:p>
              <a:pPr defTabSz="932472" fontAlgn="base">
                <a:spcBef>
                  <a:spcPct val="0"/>
                </a:spcBef>
                <a:spcAft>
                  <a:spcPct val="0"/>
                </a:spcAft>
              </a:pPr>
              <a:r>
                <a:rPr lang="en-IN" sz="1800" dirty="0">
                  <a:solidFill>
                    <a:schemeClr val="tx1"/>
                  </a:solidFill>
                  <a:latin typeface="Consolas" panose="020B0609020204030204" pitchFamily="49" charset="0"/>
                </a:rPr>
                <a:t>Virtual Machine Contributor</a:t>
              </a:r>
              <a:endParaRPr lang="en-US" sz="1800" dirty="0" err="1">
                <a:solidFill>
                  <a:schemeClr val="tx1"/>
                </a:solidFill>
                <a:latin typeface="Consolas" panose="020B0609020204030204" pitchFamily="49" charset="0"/>
              </a:endParaRPr>
            </a:p>
          </p:txBody>
        </p:sp>
        <p:sp>
          <p:nvSpPr>
            <p:cNvPr id="5" name="Rectangle: Rounded Corners 4">
              <a:extLst>
                <a:ext uri="{FF2B5EF4-FFF2-40B4-BE49-F238E27FC236}">
                  <a16:creationId xmlns:a16="http://schemas.microsoft.com/office/drawing/2014/main" id="{34DA9CE7-3935-4455-9E12-E801D6E0EBEC}"/>
                </a:ext>
              </a:extLst>
            </p:cNvPr>
            <p:cNvSpPr/>
            <p:nvPr/>
          </p:nvSpPr>
          <p:spPr bwMode="auto">
            <a:xfrm>
              <a:off x="584199" y="5021942"/>
              <a:ext cx="4365172" cy="773809"/>
            </a:xfrm>
            <a:prstGeom prst="roundRect">
              <a:avLst/>
            </a:prstGeom>
            <a:noFill/>
            <a:ln w="38100">
              <a:solidFill>
                <a:srgbClr val="107C0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pPr defTabSz="932472" fontAlgn="base">
                <a:spcBef>
                  <a:spcPct val="0"/>
                </a:spcBef>
                <a:spcAft>
                  <a:spcPct val="0"/>
                </a:spcAft>
              </a:pPr>
              <a:r>
                <a:rPr lang="en-IN" sz="1800" dirty="0">
                  <a:solidFill>
                    <a:schemeClr val="tx1"/>
                  </a:solidFill>
                  <a:latin typeface="Consolas" panose="020B0609020204030204" pitchFamily="49" charset="0"/>
                </a:rPr>
                <a:t>Reader Support Tickets</a:t>
              </a:r>
            </a:p>
            <a:p>
              <a:pPr defTabSz="932472" fontAlgn="base">
                <a:spcBef>
                  <a:spcPct val="0"/>
                </a:spcBef>
                <a:spcAft>
                  <a:spcPct val="0"/>
                </a:spcAft>
              </a:pPr>
              <a:r>
                <a:rPr lang="en-IN" sz="1800" dirty="0">
                  <a:solidFill>
                    <a:schemeClr val="tx1"/>
                  </a:solidFill>
                  <a:latin typeface="Consolas" panose="020B0609020204030204" pitchFamily="49" charset="0"/>
                </a:rPr>
                <a:t>Virtual Machine Operator</a:t>
              </a:r>
              <a:endParaRPr lang="en-US" sz="1800" dirty="0" err="1">
                <a:solidFill>
                  <a:schemeClr val="tx1"/>
                </a:solidFill>
                <a:latin typeface="Consolas" panose="020B0609020204030204" pitchFamily="49" charset="0"/>
              </a:endParaRPr>
            </a:p>
          </p:txBody>
        </p:sp>
        <p:sp>
          <p:nvSpPr>
            <p:cNvPr id="8" name="TextBox 7">
              <a:extLst>
                <a:ext uri="{FF2B5EF4-FFF2-40B4-BE49-F238E27FC236}">
                  <a16:creationId xmlns:a16="http://schemas.microsoft.com/office/drawing/2014/main" id="{D83E0731-ACFF-444E-BCD0-50D43C131624}"/>
                </a:ext>
              </a:extLst>
            </p:cNvPr>
            <p:cNvSpPr txBox="1"/>
            <p:nvPr/>
          </p:nvSpPr>
          <p:spPr>
            <a:xfrm>
              <a:off x="1135742" y="4107542"/>
              <a:ext cx="3262086"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Built-in</a:t>
              </a:r>
              <a:endParaRPr lang="en-US" sz="2000" dirty="0" err="1">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090B9268-9E1E-45AE-BB04-ADBD155B7E8A}"/>
                </a:ext>
              </a:extLst>
            </p:cNvPr>
            <p:cNvSpPr txBox="1"/>
            <p:nvPr/>
          </p:nvSpPr>
          <p:spPr>
            <a:xfrm>
              <a:off x="1135742" y="5961261"/>
              <a:ext cx="3262086"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Custom</a:t>
              </a:r>
              <a:endParaRPr lang="en-US" sz="2000" dirty="0" err="1">
                <a:gradFill>
                  <a:gsLst>
                    <a:gs pos="2917">
                      <a:schemeClr val="tx1"/>
                    </a:gs>
                    <a:gs pos="30000">
                      <a:schemeClr val="tx1"/>
                    </a:gs>
                  </a:gsLst>
                  <a:lin ang="5400000" scaled="0"/>
                </a:gradFill>
                <a:latin typeface="+mj-lt"/>
              </a:endParaRPr>
            </a:p>
          </p:txBody>
        </p:sp>
        <p:sp>
          <p:nvSpPr>
            <p:cNvPr id="11" name="Freeform: Shape 10">
              <a:extLst>
                <a:ext uri="{FF2B5EF4-FFF2-40B4-BE49-F238E27FC236}">
                  <a16:creationId xmlns:a16="http://schemas.microsoft.com/office/drawing/2014/main" id="{3CF06F29-E2D3-4ED8-A6C8-ADA98F1FFBCD}"/>
                </a:ext>
              </a:extLst>
            </p:cNvPr>
            <p:cNvSpPr/>
            <p:nvPr/>
          </p:nvSpPr>
          <p:spPr bwMode="auto">
            <a:xfrm>
              <a:off x="2326821" y="1436914"/>
              <a:ext cx="4248150" cy="3253073"/>
            </a:xfrm>
            <a:custGeom>
              <a:avLst/>
              <a:gdLst>
                <a:gd name="connsiteX0" fmla="*/ 4267200 w 4267200"/>
                <a:gd name="connsiteY0" fmla="*/ 0 h 4775200"/>
                <a:gd name="connsiteX1" fmla="*/ 0 w 4267200"/>
                <a:gd name="connsiteY1" fmla="*/ 624115 h 4775200"/>
                <a:gd name="connsiteX2" fmla="*/ 4122058 w 4267200"/>
                <a:gd name="connsiteY2" fmla="*/ 4775200 h 4775200"/>
                <a:gd name="connsiteX3" fmla="*/ 4267200 w 4267200"/>
                <a:gd name="connsiteY3" fmla="*/ 0 h 4775200"/>
                <a:gd name="connsiteX0" fmla="*/ 4248150 w 4248150"/>
                <a:gd name="connsiteY0" fmla="*/ 0 h 4775200"/>
                <a:gd name="connsiteX1" fmla="*/ 0 w 4248150"/>
                <a:gd name="connsiteY1" fmla="*/ 875787 h 4775200"/>
                <a:gd name="connsiteX2" fmla="*/ 4103008 w 4248150"/>
                <a:gd name="connsiteY2" fmla="*/ 4775200 h 4775200"/>
                <a:gd name="connsiteX3" fmla="*/ 4248150 w 4248150"/>
                <a:gd name="connsiteY3" fmla="*/ 0 h 4775200"/>
              </a:gdLst>
              <a:ahLst/>
              <a:cxnLst>
                <a:cxn ang="0">
                  <a:pos x="connsiteX0" y="connsiteY0"/>
                </a:cxn>
                <a:cxn ang="0">
                  <a:pos x="connsiteX1" y="connsiteY1"/>
                </a:cxn>
                <a:cxn ang="0">
                  <a:pos x="connsiteX2" y="connsiteY2"/>
                </a:cxn>
                <a:cxn ang="0">
                  <a:pos x="connsiteX3" y="connsiteY3"/>
                </a:cxn>
              </a:cxnLst>
              <a:rect l="l" t="t" r="r" b="b"/>
              <a:pathLst>
                <a:path w="4248150" h="4775200">
                  <a:moveTo>
                    <a:pt x="4248150" y="0"/>
                  </a:moveTo>
                  <a:lnTo>
                    <a:pt x="0" y="875787"/>
                  </a:lnTo>
                  <a:lnTo>
                    <a:pt x="4103008" y="4775200"/>
                  </a:lnTo>
                  <a:lnTo>
                    <a:pt x="4248150" y="0"/>
                  </a:lnTo>
                  <a:close/>
                </a:path>
              </a:pathLst>
            </a:custGeom>
            <a:solidFill>
              <a:srgbClr val="D2D2D2">
                <a:alpha val="74902"/>
              </a:srgbClr>
            </a:solidFill>
            <a:ln w="38100">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9760CCF0-7876-42B6-93FF-706A7C30BDE4}"/>
                </a:ext>
              </a:extLst>
            </p:cNvPr>
            <p:cNvSpPr/>
            <p:nvPr/>
          </p:nvSpPr>
          <p:spPr bwMode="auto">
            <a:xfrm>
              <a:off x="6096000" y="1428750"/>
              <a:ext cx="5513388" cy="4773823"/>
            </a:xfrm>
            <a:prstGeom prst="roundRect">
              <a:avLst>
                <a:gd name="adj" fmla="val 10370"/>
              </a:avLst>
            </a:prstGeom>
            <a:solidFill>
              <a:schemeClr val="bg1"/>
            </a:solidFill>
            <a:ln w="38100">
              <a:solidFill>
                <a:srgbClr val="5B2D9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Contributor</a:t>
              </a:r>
            </a:p>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a:p>
              <a:pPr defTabSz="932472" fontAlgn="base">
                <a:spcBef>
                  <a:spcPct val="0"/>
                </a:spcBef>
                <a:spcAft>
                  <a:spcPct val="0"/>
                </a:spcAft>
              </a:pPr>
              <a:r>
                <a:rPr lang="en-US" sz="1800" dirty="0">
                  <a:solidFill>
                    <a:schemeClr val="tx1"/>
                  </a:solidFill>
                  <a:latin typeface="Consolas" panose="020B0609020204030204" pitchFamily="49" charset="0"/>
                </a:rPr>
                <a:t>"Actions": [</a:t>
              </a:r>
            </a:p>
            <a:p>
              <a:pPr defTabSz="932472" fontAlgn="base">
                <a:spcBef>
                  <a:spcPct val="0"/>
                </a:spcBef>
                <a:spcAft>
                  <a:spcPct val="0"/>
                </a:spcAft>
              </a:pPr>
              <a:r>
                <a:rPr lang="en-US" sz="1800" dirty="0">
                  <a:solidFill>
                    <a:schemeClr val="tx1"/>
                  </a:solidFill>
                  <a:latin typeface="Consolas" panose="020B0609020204030204" pitchFamily="49" charset="0"/>
                </a:rPr>
                <a:t>  "*"</a:t>
              </a:r>
            </a:p>
            <a:p>
              <a:pPr defTabSz="932472" fontAlgn="base">
                <a:spcBef>
                  <a:spcPct val="0"/>
                </a:spcBef>
                <a:spcAft>
                  <a:spcPct val="0"/>
                </a:spcAft>
              </a:pPr>
              <a:r>
                <a:rPr lang="en-US" sz="1800" dirty="0">
                  <a:solidFill>
                    <a:schemeClr val="tx1"/>
                  </a:solidFill>
                  <a:latin typeface="Consolas" panose="020B0609020204030204" pitchFamily="49" charset="0"/>
                </a:rPr>
                <a:t>],</a:t>
              </a:r>
            </a:p>
            <a:p>
              <a:pPr defTabSz="932472" fontAlgn="base">
                <a:spcBef>
                  <a:spcPct val="0"/>
                </a:spcBef>
                <a:spcAft>
                  <a:spcPct val="0"/>
                </a:spcAft>
              </a:pPr>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NotActions</a:t>
              </a:r>
              <a:r>
                <a:rPr lang="en-US" sz="1800" dirty="0">
                  <a:solidFill>
                    <a:schemeClr val="tx1"/>
                  </a:solidFill>
                  <a:latin typeface="Consolas" panose="020B0609020204030204" pitchFamily="49" charset="0"/>
                </a:rPr>
                <a:t>" : [</a:t>
              </a:r>
            </a:p>
            <a:p>
              <a:pPr defTabSz="932472" fontAlgn="base">
                <a:spcBef>
                  <a:spcPct val="0"/>
                </a:spcBef>
                <a:spcAft>
                  <a:spcPct val="0"/>
                </a:spcAft>
              </a:pPr>
              <a:r>
                <a:rPr lang="en-US" sz="1800" dirty="0">
                  <a:solidFill>
                    <a:schemeClr val="tx1"/>
                  </a:solidFill>
                  <a:latin typeface="Consolas" panose="020B0609020204030204" pitchFamily="49" charset="0"/>
                </a:rPr>
                <a:t>  "Authorization/*/Delete",</a:t>
              </a:r>
            </a:p>
            <a:p>
              <a:pPr defTabSz="932472" fontAlgn="base">
                <a:spcBef>
                  <a:spcPct val="0"/>
                </a:spcBef>
                <a:spcAft>
                  <a:spcPct val="0"/>
                </a:spcAft>
              </a:pPr>
              <a:r>
                <a:rPr lang="en-US" sz="1800" dirty="0">
                  <a:solidFill>
                    <a:schemeClr val="tx1"/>
                  </a:solidFill>
                  <a:latin typeface="Consolas" panose="020B0609020204030204" pitchFamily="49" charset="0"/>
                </a:rPr>
                <a:t>  "Authorization/*/Write",</a:t>
              </a:r>
            </a:p>
            <a:p>
              <a:pPr defTabSz="932472" fontAlgn="base">
                <a:spcBef>
                  <a:spcPct val="0"/>
                </a:spcBef>
                <a:spcAft>
                  <a:spcPct val="0"/>
                </a:spcAft>
              </a:pPr>
              <a:r>
                <a:rPr lang="en-US" sz="1800" dirty="0">
                  <a:solidFill>
                    <a:schemeClr val="tx1"/>
                  </a:solidFill>
                  <a:latin typeface="Consolas" panose="020B0609020204030204" pitchFamily="49" charset="0"/>
                </a:rPr>
                <a:t>  "Authorization/</a:t>
              </a:r>
              <a:r>
                <a:rPr lang="en-US" sz="1800" dirty="0" err="1">
                  <a:solidFill>
                    <a:schemeClr val="tx1"/>
                  </a:solidFill>
                  <a:latin typeface="Consolas" panose="020B0609020204030204" pitchFamily="49" charset="0"/>
                </a:rPr>
                <a:t>elevateAccess</a:t>
              </a:r>
              <a:r>
                <a:rPr lang="en-US" sz="1800" dirty="0">
                  <a:solidFill>
                    <a:schemeClr val="tx1"/>
                  </a:solidFill>
                  <a:latin typeface="Consolas" panose="020B0609020204030204" pitchFamily="49" charset="0"/>
                </a:rPr>
                <a:t>/Action"</a:t>
              </a:r>
            </a:p>
            <a:p>
              <a:pPr defTabSz="932472" fontAlgn="base">
                <a:spcBef>
                  <a:spcPct val="0"/>
                </a:spcBef>
                <a:spcAft>
                  <a:spcPct val="0"/>
                </a:spcAft>
              </a:pPr>
              <a:r>
                <a:rPr lang="en-US" sz="1800" dirty="0">
                  <a:solidFill>
                    <a:schemeClr val="tx1"/>
                  </a:solidFill>
                  <a:latin typeface="Consolas" panose="020B0609020204030204" pitchFamily="49" charset="0"/>
                </a:rPr>
                <a:t>],</a:t>
              </a:r>
            </a:p>
            <a:p>
              <a:pPr defTabSz="932472" fontAlgn="base">
                <a:spcBef>
                  <a:spcPct val="0"/>
                </a:spcBef>
                <a:spcAft>
                  <a:spcPct val="0"/>
                </a:spcAft>
              </a:pPr>
              <a:r>
                <a:rPr lang="en-US" sz="1800" dirty="0">
                  <a:solidFill>
                    <a:schemeClr val="tx1"/>
                  </a:solidFill>
                  <a:latin typeface="Consolas" panose="020B0609020204030204" pitchFamily="49" charset="0"/>
                </a:rPr>
                <a:t>"</a:t>
              </a:r>
              <a:r>
                <a:rPr lang="en-US" sz="1800" dirty="0" err="1">
                  <a:solidFill>
                    <a:schemeClr val="tx1"/>
                  </a:solidFill>
                  <a:latin typeface="Consolas" panose="020B0609020204030204" pitchFamily="49" charset="0"/>
                </a:rPr>
                <a:t>DataActions</a:t>
              </a:r>
              <a:r>
                <a:rPr lang="en-US" sz="1800" dirty="0">
                  <a:solidFill>
                    <a:schemeClr val="tx1"/>
                  </a:solidFill>
                  <a:latin typeface="Consolas" panose="020B0609020204030204" pitchFamily="49" charset="0"/>
                </a:rPr>
                <a:t>" : [],</a:t>
              </a:r>
            </a:p>
            <a:p>
              <a:pPr defTabSz="932472" fontAlgn="base">
                <a:spcBef>
                  <a:spcPct val="0"/>
                </a:spcBef>
                <a:spcAft>
                  <a:spcPct val="0"/>
                </a:spcAft>
              </a:pP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NotDataActions</a:t>
              </a:r>
              <a:r>
                <a:rPr lang="en-US" sz="1800" dirty="0">
                  <a:solidFill>
                    <a:schemeClr val="tx1"/>
                  </a:solidFill>
                  <a:latin typeface="Consolas" panose="020B0609020204030204" pitchFamily="49" charset="0"/>
                </a:rPr>
                <a:t>": [],</a:t>
              </a:r>
            </a:p>
            <a:p>
              <a:pPr defTabSz="932472" fontAlgn="base">
                <a:spcBef>
                  <a:spcPct val="0"/>
                </a:spcBef>
                <a:spcAft>
                  <a:spcPct val="0"/>
                </a:spcAft>
              </a:pP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AssignableScopes</a:t>
              </a:r>
              <a:r>
                <a:rPr lang="en-US" sz="1800" dirty="0">
                  <a:solidFill>
                    <a:schemeClr val="tx1"/>
                  </a:solidFill>
                  <a:latin typeface="Consolas" panose="020B0609020204030204" pitchFamily="49" charset="0"/>
                </a:rPr>
                <a:t>" : [</a:t>
              </a:r>
            </a:p>
            <a:p>
              <a:pPr defTabSz="932472" fontAlgn="base">
                <a:spcBef>
                  <a:spcPct val="0"/>
                </a:spcBef>
                <a:spcAft>
                  <a:spcPct val="0"/>
                </a:spcAft>
              </a:pPr>
              <a:r>
                <a:rPr lang="en-US" sz="1800" dirty="0">
                  <a:solidFill>
                    <a:schemeClr val="tx1"/>
                  </a:solidFill>
                  <a:latin typeface="Consolas" panose="020B0609020204030204" pitchFamily="49" charset="0"/>
                </a:rPr>
                <a:t>  "/"</a:t>
              </a:r>
            </a:p>
            <a:p>
              <a:pPr defTabSz="932472" fontAlgn="base">
                <a:spcBef>
                  <a:spcPct val="0"/>
                </a:spcBef>
                <a:spcAft>
                  <a:spcPct val="0"/>
                </a:spcAft>
              </a:pPr>
              <a:r>
                <a:rPr lang="en-US" sz="1800" dirty="0">
                  <a:solidFill>
                    <a:schemeClr val="tx1"/>
                  </a:solidFill>
                  <a:latin typeface="Consolas" panose="020B0609020204030204" pitchFamily="49" charset="0"/>
                </a:rPr>
                <a:t>]</a:t>
              </a:r>
            </a:p>
          </p:txBody>
        </p:sp>
      </p:grpSp>
    </p:spTree>
    <p:extLst>
      <p:ext uri="{BB962C8B-B14F-4D97-AF65-F5344CB8AC3E}">
        <p14:creationId xmlns:p14="http://schemas.microsoft.com/office/powerpoint/2010/main" val="36338772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Role assignment</a:t>
            </a:r>
          </a:p>
        </p:txBody>
      </p:sp>
      <p:sp>
        <p:nvSpPr>
          <p:cNvPr id="3" name="Text Placeholder 2">
            <a:extLst>
              <a:ext uri="{FF2B5EF4-FFF2-40B4-BE49-F238E27FC236}">
                <a16:creationId xmlns:a16="http://schemas.microsoft.com/office/drawing/2014/main" id="{D120D4BF-97B1-4BE1-BE6B-9DC3113FD593}"/>
              </a:ext>
            </a:extLst>
          </p:cNvPr>
          <p:cNvSpPr>
            <a:spLocks noGrp="1"/>
          </p:cNvSpPr>
          <p:nvPr>
            <p:ph type="body" sz="quarter" idx="10"/>
          </p:nvPr>
        </p:nvSpPr>
        <p:spPr>
          <a:xfrm>
            <a:off x="584200" y="1435497"/>
            <a:ext cx="11018520" cy="2412968"/>
          </a:xfrm>
        </p:spPr>
        <p:txBody>
          <a:bodyPr/>
          <a:lstStyle/>
          <a:p>
            <a:pPr marL="0" indent="0">
              <a:buNone/>
            </a:pPr>
            <a:r>
              <a:rPr lang="en-US" dirty="0">
                <a:latin typeface="+mn-lt"/>
              </a:rPr>
              <a:t>Process of binding a role definition to a user, group, or service principal at a particular scope for the purpose of granting access</a:t>
            </a:r>
          </a:p>
          <a:p>
            <a:endParaRPr lang="en-US" dirty="0">
              <a:latin typeface="+mn-lt"/>
            </a:endParaRPr>
          </a:p>
          <a:p>
            <a:r>
              <a:rPr lang="en-US" dirty="0">
                <a:latin typeface="+mn-lt"/>
              </a:rPr>
              <a:t>Access is granted by creating a role assignment</a:t>
            </a:r>
          </a:p>
          <a:p>
            <a:r>
              <a:rPr lang="en-US" dirty="0">
                <a:latin typeface="+mn-lt"/>
              </a:rPr>
              <a:t>Access is revoked by removing a role assignment</a:t>
            </a:r>
          </a:p>
        </p:txBody>
      </p:sp>
    </p:spTree>
    <p:extLst>
      <p:ext uri="{BB962C8B-B14F-4D97-AF65-F5344CB8AC3E}">
        <p14:creationId xmlns:p14="http://schemas.microsoft.com/office/powerpoint/2010/main" val="3299208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a:xfrm>
            <a:off x="585511" y="282008"/>
            <a:ext cx="11018520" cy="553998"/>
          </a:xfrm>
        </p:spPr>
        <p:txBody>
          <a:bodyPr/>
          <a:lstStyle/>
          <a:p>
            <a:r>
              <a:rPr lang="en-US" dirty="0"/>
              <a:t>Role assignment (continued)</a:t>
            </a:r>
          </a:p>
        </p:txBody>
      </p:sp>
      <p:grpSp>
        <p:nvGrpSpPr>
          <p:cNvPr id="3" name="Group 2" descr="The diagram depicts how the role assignment completes the process of implementing RBAC and combining service principals, a role definition, and a scope.">
            <a:extLst>
              <a:ext uri="{FF2B5EF4-FFF2-40B4-BE49-F238E27FC236}">
                <a16:creationId xmlns:a16="http://schemas.microsoft.com/office/drawing/2014/main" id="{3AF022D9-BA5E-4680-8894-6800BA2026FF}"/>
              </a:ext>
            </a:extLst>
          </p:cNvPr>
          <p:cNvGrpSpPr/>
          <p:nvPr/>
        </p:nvGrpSpPr>
        <p:grpSpPr>
          <a:xfrm>
            <a:off x="332200" y="924750"/>
            <a:ext cx="11275600" cy="5334021"/>
            <a:chOff x="332200" y="924750"/>
            <a:chExt cx="11275600" cy="5334021"/>
          </a:xfrm>
        </p:grpSpPr>
        <p:sp>
          <p:nvSpPr>
            <p:cNvPr id="178" name="Rectangle 177">
              <a:extLst>
                <a:ext uri="{FF2B5EF4-FFF2-40B4-BE49-F238E27FC236}">
                  <a16:creationId xmlns:a16="http://schemas.microsoft.com/office/drawing/2014/main" id="{050D25FE-1EF8-4305-B1E0-B925FAE9A0C3}"/>
                </a:ext>
              </a:extLst>
            </p:cNvPr>
            <p:cNvSpPr/>
            <p:nvPr/>
          </p:nvSpPr>
          <p:spPr>
            <a:xfrm>
              <a:off x="4229100" y="2881071"/>
              <a:ext cx="3459452" cy="3138729"/>
            </a:xfrm>
            <a:prstGeom prst="rect">
              <a:avLst/>
            </a:prstGeom>
            <a:solidFill>
              <a:schemeClr val="bg1"/>
            </a:solidFill>
            <a:ln w="28575">
              <a:solidFill>
                <a:srgbClr val="001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Rectangle: Rounded Corners 40">
              <a:extLst>
                <a:ext uri="{FF2B5EF4-FFF2-40B4-BE49-F238E27FC236}">
                  <a16:creationId xmlns:a16="http://schemas.microsoft.com/office/drawing/2014/main" id="{346C25FE-C687-491C-A2B6-BA57C840FC3E}"/>
                </a:ext>
              </a:extLst>
            </p:cNvPr>
            <p:cNvSpPr/>
            <p:nvPr/>
          </p:nvSpPr>
          <p:spPr>
            <a:xfrm>
              <a:off x="4341065" y="3411533"/>
              <a:ext cx="1936360" cy="1855363"/>
            </a:xfrm>
            <a:prstGeom prst="roundRect">
              <a:avLst>
                <a:gd name="adj" fmla="val 0"/>
              </a:avLst>
            </a:prstGeom>
            <a:solidFill>
              <a:schemeClr val="bg1"/>
            </a:solidFill>
            <a:ln w="28575">
              <a:solidFill>
                <a:srgbClr val="00188E"/>
              </a:solidFill>
            </a:ln>
          </p:spPr>
          <p:style>
            <a:lnRef idx="2">
              <a:schemeClr val="dk1"/>
            </a:lnRef>
            <a:fillRef idx="1">
              <a:schemeClr val="lt1"/>
            </a:fillRef>
            <a:effectRef idx="0">
              <a:schemeClr val="dk1"/>
            </a:effectRef>
            <a:fontRef idx="minor">
              <a:schemeClr val="dk1"/>
            </a:fontRef>
          </p:style>
          <p:txBody>
            <a:bodyPr rIns="0" rtlCol="0" anchor="ctr"/>
            <a:lstStyle/>
            <a:p>
              <a:r>
                <a:rPr lang="en-US" sz="1400" dirty="0">
                  <a:solidFill>
                    <a:schemeClr val="tx1"/>
                  </a:solidFill>
                  <a:latin typeface="Consolas" panose="020B0609020204030204" pitchFamily="49" charset="0"/>
                </a:rPr>
                <a:t>"Actions": [</a:t>
              </a:r>
            </a:p>
            <a:p>
              <a:r>
                <a:rPr lang="en-US" sz="1400" dirty="0">
                  <a:solidFill>
                    <a:schemeClr val="tx1"/>
                  </a:solidFill>
                  <a:latin typeface="Consolas" panose="020B0609020204030204" pitchFamily="49" charset="0"/>
                </a:rPr>
                <a:t>  "*"</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a:t>
              </a:r>
              <a:r>
                <a:rPr lang="en-US" sz="1400" dirty="0" err="1">
                  <a:solidFill>
                    <a:schemeClr val="tx1"/>
                  </a:solidFill>
                  <a:latin typeface="Consolas" panose="020B0609020204030204" pitchFamily="49" charset="0"/>
                </a:rPr>
                <a:t>NotActions</a:t>
              </a:r>
              <a:r>
                <a:rPr lang="en-US" sz="1400" dirty="0">
                  <a:solidFill>
                    <a:schemeClr val="tx1"/>
                  </a:solidFill>
                  <a:latin typeface="Consolas" panose="020B0609020204030204" pitchFamily="49" charset="0"/>
                </a:rPr>
                <a:t>": [</a:t>
              </a:r>
            </a:p>
            <a:p>
              <a:r>
                <a:rPr lang="en-US" sz="1400" dirty="0">
                  <a:solidFill>
                    <a:schemeClr val="tx1"/>
                  </a:solidFill>
                  <a:latin typeface="Consolas" panose="020B0609020204030204" pitchFamily="49" charset="0"/>
                </a:rPr>
                <a:t>  "Auth/*/Delete",</a:t>
              </a:r>
            </a:p>
            <a:p>
              <a:r>
                <a:rPr lang="en-US" sz="1400" dirty="0">
                  <a:solidFill>
                    <a:schemeClr val="tx1"/>
                  </a:solidFill>
                  <a:latin typeface="Consolas" panose="020B0609020204030204" pitchFamily="49" charset="0"/>
                </a:rPr>
                <a:t>  "Auth/*/Write",</a:t>
              </a:r>
            </a:p>
            <a:p>
              <a:r>
                <a:rPr lang="en-US" sz="1400" dirty="0">
                  <a:solidFill>
                    <a:schemeClr val="tx1"/>
                  </a:solidFill>
                  <a:latin typeface="Consolas" panose="020B0609020204030204" pitchFamily="49" charset="0"/>
                </a:rPr>
                <a:t>  "Auth/elevate"</a:t>
              </a:r>
            </a:p>
            <a:p>
              <a:r>
                <a:rPr lang="en-US" sz="1400" dirty="0">
                  <a:solidFill>
                    <a:schemeClr val="tx1"/>
                  </a:solidFill>
                  <a:latin typeface="Consolas" panose="020B0609020204030204" pitchFamily="49" charset="0"/>
                </a:rPr>
                <a:t>]</a:t>
              </a:r>
            </a:p>
          </p:txBody>
        </p:sp>
        <p:sp>
          <p:nvSpPr>
            <p:cNvPr id="180" name="TextBox 179">
              <a:extLst>
                <a:ext uri="{FF2B5EF4-FFF2-40B4-BE49-F238E27FC236}">
                  <a16:creationId xmlns:a16="http://schemas.microsoft.com/office/drawing/2014/main" id="{72ADF203-A18A-40C1-8EEB-EADF8959E68A}"/>
                </a:ext>
              </a:extLst>
            </p:cNvPr>
            <p:cNvSpPr txBox="1"/>
            <p:nvPr/>
          </p:nvSpPr>
          <p:spPr>
            <a:xfrm>
              <a:off x="4337221" y="5264418"/>
              <a:ext cx="1940011" cy="338554"/>
            </a:xfrm>
            <a:prstGeom prst="rect">
              <a:avLst/>
            </a:prstGeom>
            <a:noFill/>
          </p:spPr>
          <p:txBody>
            <a:bodyPr wrap="square" rtlCol="0" anchor="ctr">
              <a:spAutoFit/>
            </a:bodyPr>
            <a:lstStyle/>
            <a:p>
              <a:pPr algn="ctr"/>
              <a:r>
                <a:rPr lang="en-US" sz="1600" dirty="0">
                  <a:latin typeface="+mj-lt"/>
                  <a:cs typeface="Segoe UI" panose="020B0502040204020203" pitchFamily="34" charset="0"/>
                </a:rPr>
                <a:t>Contributor</a:t>
              </a:r>
            </a:p>
          </p:txBody>
        </p:sp>
        <p:sp>
          <p:nvSpPr>
            <p:cNvPr id="181" name="TextBox 180">
              <a:extLst>
                <a:ext uri="{FF2B5EF4-FFF2-40B4-BE49-F238E27FC236}">
                  <a16:creationId xmlns:a16="http://schemas.microsoft.com/office/drawing/2014/main" id="{2A5A0F16-F587-47A9-921D-029A5F67EC6E}"/>
                </a:ext>
              </a:extLst>
            </p:cNvPr>
            <p:cNvSpPr txBox="1"/>
            <p:nvPr/>
          </p:nvSpPr>
          <p:spPr>
            <a:xfrm>
              <a:off x="6096000" y="5374829"/>
              <a:ext cx="1598189" cy="584775"/>
            </a:xfrm>
            <a:prstGeom prst="rect">
              <a:avLst/>
            </a:prstGeom>
            <a:noFill/>
          </p:spPr>
          <p:txBody>
            <a:bodyPr wrap="square" rtlCol="0" anchor="ctr">
              <a:spAutoFit/>
            </a:bodyPr>
            <a:lstStyle/>
            <a:p>
              <a:pPr algn="ctr"/>
              <a:r>
                <a:rPr lang="en-US" sz="1600" dirty="0">
                  <a:latin typeface="+mj-lt"/>
                  <a:cs typeface="Segoe UI" panose="020B0502040204020203" pitchFamily="34" charset="0"/>
                </a:rPr>
                <a:t>pharma-sales</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resource group</a:t>
              </a:r>
            </a:p>
          </p:txBody>
        </p:sp>
        <p:sp>
          <p:nvSpPr>
            <p:cNvPr id="182" name="TextBox 181">
              <a:extLst>
                <a:ext uri="{FF2B5EF4-FFF2-40B4-BE49-F238E27FC236}">
                  <a16:creationId xmlns:a16="http://schemas.microsoft.com/office/drawing/2014/main" id="{D7DCF09A-C51D-417B-95AD-31E9BE3643B0}"/>
                </a:ext>
              </a:extLst>
            </p:cNvPr>
            <p:cNvSpPr txBox="1"/>
            <p:nvPr/>
          </p:nvSpPr>
          <p:spPr>
            <a:xfrm>
              <a:off x="6215428" y="3956237"/>
              <a:ext cx="1481201" cy="584775"/>
            </a:xfrm>
            <a:prstGeom prst="rect">
              <a:avLst/>
            </a:prstGeom>
            <a:noFill/>
          </p:spPr>
          <p:txBody>
            <a:bodyPr wrap="square" rtlCol="0" anchor="ctr">
              <a:spAutoFit/>
            </a:bodyPr>
            <a:lstStyle/>
            <a:p>
              <a:pPr algn="ctr"/>
              <a:r>
                <a:rPr lang="en-US" sz="1600" dirty="0">
                  <a:latin typeface="+mj-lt"/>
                  <a:cs typeface="Segoe UI" panose="020B0502040204020203" pitchFamily="34" charset="0"/>
                </a:rPr>
                <a:t>Marketing group</a:t>
              </a:r>
            </a:p>
          </p:txBody>
        </p:sp>
        <p:grpSp>
          <p:nvGrpSpPr>
            <p:cNvPr id="184" name="Group 4">
              <a:extLst>
                <a:ext uri="{FF2B5EF4-FFF2-40B4-BE49-F238E27FC236}">
                  <a16:creationId xmlns:a16="http://schemas.microsoft.com/office/drawing/2014/main" id="{AF1379D9-1C9A-4D96-A862-A38076AA4651}"/>
                </a:ext>
              </a:extLst>
            </p:cNvPr>
            <p:cNvGrpSpPr>
              <a:grpSpLocks noChangeAspect="1"/>
            </p:cNvGrpSpPr>
            <p:nvPr/>
          </p:nvGrpSpPr>
          <p:grpSpPr bwMode="auto">
            <a:xfrm>
              <a:off x="6571742" y="3429000"/>
              <a:ext cx="812916" cy="508000"/>
              <a:chOff x="388" y="817"/>
              <a:chExt cx="910" cy="574"/>
            </a:xfrm>
          </p:grpSpPr>
          <p:sp>
            <p:nvSpPr>
              <p:cNvPr id="187" name="AutoShape 3">
                <a:extLst>
                  <a:ext uri="{FF2B5EF4-FFF2-40B4-BE49-F238E27FC236}">
                    <a16:creationId xmlns:a16="http://schemas.microsoft.com/office/drawing/2014/main" id="{1984F7D7-D27C-4F22-B04D-E394859FF155}"/>
                  </a:ext>
                </a:extLst>
              </p:cNvPr>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Freeform 5">
                <a:extLst>
                  <a:ext uri="{FF2B5EF4-FFF2-40B4-BE49-F238E27FC236}">
                    <a16:creationId xmlns:a16="http://schemas.microsoft.com/office/drawing/2014/main" id="{B15047D6-2677-41FB-87C5-46B884DB1381}"/>
                  </a:ext>
                </a:extLst>
              </p:cNvPr>
              <p:cNvSpPr>
                <a:spLocks/>
              </p:cNvSpPr>
              <p:nvPr/>
            </p:nvSpPr>
            <p:spPr bwMode="auto">
              <a:xfrm>
                <a:off x="971"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Freeform 6">
                <a:extLst>
                  <a:ext uri="{FF2B5EF4-FFF2-40B4-BE49-F238E27FC236}">
                    <a16:creationId xmlns:a16="http://schemas.microsoft.com/office/drawing/2014/main" id="{64AB2ADE-F16D-4D71-88F5-013F862325F6}"/>
                  </a:ext>
                </a:extLst>
              </p:cNvPr>
              <p:cNvSpPr>
                <a:spLocks/>
              </p:cNvSpPr>
              <p:nvPr/>
            </p:nvSpPr>
            <p:spPr bwMode="auto">
              <a:xfrm>
                <a:off x="388"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7">
                <a:extLst>
                  <a:ext uri="{FF2B5EF4-FFF2-40B4-BE49-F238E27FC236}">
                    <a16:creationId xmlns:a16="http://schemas.microsoft.com/office/drawing/2014/main" id="{83512D58-D72A-4E7A-833A-3561401AA290}"/>
                  </a:ext>
                </a:extLst>
              </p:cNvPr>
              <p:cNvSpPr>
                <a:spLocks/>
              </p:cNvSpPr>
              <p:nvPr/>
            </p:nvSpPr>
            <p:spPr bwMode="auto">
              <a:xfrm>
                <a:off x="681" y="101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85" name="Rectangle 184">
              <a:extLst>
                <a:ext uri="{FF2B5EF4-FFF2-40B4-BE49-F238E27FC236}">
                  <a16:creationId xmlns:a16="http://schemas.microsoft.com/office/drawing/2014/main" id="{71EDB1DE-4640-4A7B-A8D2-1839D1957173}"/>
                </a:ext>
              </a:extLst>
            </p:cNvPr>
            <p:cNvSpPr/>
            <p:nvPr/>
          </p:nvSpPr>
          <p:spPr>
            <a:xfrm>
              <a:off x="4219209" y="2881071"/>
              <a:ext cx="3469342" cy="432000"/>
            </a:xfrm>
            <a:prstGeom prst="rect">
              <a:avLst/>
            </a:prstGeom>
            <a:solidFill>
              <a:srgbClr val="00188D"/>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Role assignment</a:t>
              </a:r>
            </a:p>
          </p:txBody>
        </p:sp>
        <p:cxnSp>
          <p:nvCxnSpPr>
            <p:cNvPr id="108" name="Elbow Connector 35">
              <a:extLst>
                <a:ext uri="{FF2B5EF4-FFF2-40B4-BE49-F238E27FC236}">
                  <a16:creationId xmlns:a16="http://schemas.microsoft.com/office/drawing/2014/main" id="{B140B6B2-42C4-4300-BD64-B425E32A8F2A}"/>
                </a:ext>
              </a:extLst>
            </p:cNvPr>
            <p:cNvCxnSpPr>
              <a:cxnSpLocks/>
              <a:stCxn id="158" idx="3"/>
              <a:endCxn id="185" idx="1"/>
            </p:cNvCxnSpPr>
            <p:nvPr/>
          </p:nvCxnSpPr>
          <p:spPr>
            <a:xfrm flipV="1">
              <a:off x="3657600" y="3097071"/>
              <a:ext cx="561609" cy="1474403"/>
            </a:xfrm>
            <a:prstGeom prst="bentConnector3">
              <a:avLst>
                <a:gd name="adj1" fmla="val 50000"/>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7079D622-3CD3-47DB-B4D3-F6FA52EABE3E}"/>
                </a:ext>
              </a:extLst>
            </p:cNvPr>
            <p:cNvCxnSpPr>
              <a:cxnSpLocks/>
              <a:stCxn id="164" idx="2"/>
              <a:endCxn id="185" idx="0"/>
            </p:cNvCxnSpPr>
            <p:nvPr/>
          </p:nvCxnSpPr>
          <p:spPr>
            <a:xfrm>
              <a:off x="5949435" y="2566358"/>
              <a:ext cx="4445" cy="314713"/>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Rounded Corners 11">
              <a:extLst>
                <a:ext uri="{FF2B5EF4-FFF2-40B4-BE49-F238E27FC236}">
                  <a16:creationId xmlns:a16="http://schemas.microsoft.com/office/drawing/2014/main" id="{301466B2-928B-4B5D-A854-F9D90A773C2F}"/>
                </a:ext>
              </a:extLst>
            </p:cNvPr>
            <p:cNvSpPr/>
            <p:nvPr/>
          </p:nvSpPr>
          <p:spPr>
            <a:xfrm>
              <a:off x="4209535" y="993188"/>
              <a:ext cx="3479800" cy="1573170"/>
            </a:xfrm>
            <a:prstGeom prst="roundRect">
              <a:avLst>
                <a:gd name="adj" fmla="val 0"/>
              </a:avLst>
            </a:prstGeom>
            <a:solidFill>
              <a:srgbClr val="E6E6E6"/>
            </a:solidFill>
            <a:ln w="28575">
              <a:solidFill>
                <a:srgbClr val="737373"/>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TextBox 164">
              <a:extLst>
                <a:ext uri="{FF2B5EF4-FFF2-40B4-BE49-F238E27FC236}">
                  <a16:creationId xmlns:a16="http://schemas.microsoft.com/office/drawing/2014/main" id="{3304D1C7-CC6E-4D67-9D26-32F392277861}"/>
                </a:ext>
              </a:extLst>
            </p:cNvPr>
            <p:cNvSpPr txBox="1"/>
            <p:nvPr/>
          </p:nvSpPr>
          <p:spPr>
            <a:xfrm>
              <a:off x="4478718" y="1954404"/>
              <a:ext cx="657917" cy="338554"/>
            </a:xfrm>
            <a:prstGeom prst="rect">
              <a:avLst/>
            </a:prstGeom>
            <a:noFill/>
          </p:spPr>
          <p:txBody>
            <a:bodyPr wrap="square" rtlCol="0" anchor="ctr">
              <a:spAutoFit/>
            </a:bodyPr>
            <a:lstStyle/>
            <a:p>
              <a:pPr algn="ctr"/>
              <a:r>
                <a:rPr lang="en-US" sz="1600" dirty="0">
                  <a:latin typeface="+mj-lt"/>
                </a:rPr>
                <a:t>User</a:t>
              </a:r>
            </a:p>
          </p:txBody>
        </p:sp>
        <p:sp>
          <p:nvSpPr>
            <p:cNvPr id="166" name="TextBox 165">
              <a:extLst>
                <a:ext uri="{FF2B5EF4-FFF2-40B4-BE49-F238E27FC236}">
                  <a16:creationId xmlns:a16="http://schemas.microsoft.com/office/drawing/2014/main" id="{2F0400B5-5F02-40DA-A035-4A546C178B6D}"/>
                </a:ext>
              </a:extLst>
            </p:cNvPr>
            <p:cNvSpPr txBox="1"/>
            <p:nvPr/>
          </p:nvSpPr>
          <p:spPr>
            <a:xfrm>
              <a:off x="6495536" y="1954404"/>
              <a:ext cx="1016336" cy="584775"/>
            </a:xfrm>
            <a:prstGeom prst="rect">
              <a:avLst/>
            </a:prstGeom>
            <a:noFill/>
          </p:spPr>
          <p:txBody>
            <a:bodyPr wrap="square" rtlCol="0" anchor="ctr">
              <a:spAutoFit/>
            </a:bodyPr>
            <a:lstStyle/>
            <a:p>
              <a:pPr algn="ctr"/>
              <a:r>
                <a:rPr lang="en-US" sz="1600" dirty="0">
                  <a:latin typeface="+mj-lt"/>
                </a:rPr>
                <a:t>Service principal</a:t>
              </a:r>
            </a:p>
          </p:txBody>
        </p:sp>
        <p:sp>
          <p:nvSpPr>
            <p:cNvPr id="172" name="TextBox 171">
              <a:extLst>
                <a:ext uri="{FF2B5EF4-FFF2-40B4-BE49-F238E27FC236}">
                  <a16:creationId xmlns:a16="http://schemas.microsoft.com/office/drawing/2014/main" id="{2F70A1EB-4E14-46B0-A61C-05B90E07B5CC}"/>
                </a:ext>
              </a:extLst>
            </p:cNvPr>
            <p:cNvSpPr txBox="1"/>
            <p:nvPr/>
          </p:nvSpPr>
          <p:spPr>
            <a:xfrm>
              <a:off x="5485884" y="1954404"/>
              <a:ext cx="800101" cy="338554"/>
            </a:xfrm>
            <a:prstGeom prst="rect">
              <a:avLst/>
            </a:prstGeom>
            <a:noFill/>
          </p:spPr>
          <p:txBody>
            <a:bodyPr wrap="square" rtlCol="0" anchor="ctr">
              <a:spAutoFit/>
            </a:bodyPr>
            <a:lstStyle/>
            <a:p>
              <a:pPr algn="ctr"/>
              <a:r>
                <a:rPr lang="en-US" sz="1600" dirty="0">
                  <a:latin typeface="+mj-lt"/>
                </a:rPr>
                <a:t>Group</a:t>
              </a:r>
            </a:p>
          </p:txBody>
        </p:sp>
        <p:grpSp>
          <p:nvGrpSpPr>
            <p:cNvPr id="173" name="Group 4">
              <a:extLst>
                <a:ext uri="{FF2B5EF4-FFF2-40B4-BE49-F238E27FC236}">
                  <a16:creationId xmlns:a16="http://schemas.microsoft.com/office/drawing/2014/main" id="{1C5BE6F0-570C-44C3-9151-8351A64F1426}"/>
                </a:ext>
              </a:extLst>
            </p:cNvPr>
            <p:cNvGrpSpPr>
              <a:grpSpLocks noChangeAspect="1"/>
            </p:cNvGrpSpPr>
            <p:nvPr/>
          </p:nvGrpSpPr>
          <p:grpSpPr bwMode="auto">
            <a:xfrm>
              <a:off x="5543155" y="1537881"/>
              <a:ext cx="660163" cy="412543"/>
              <a:chOff x="388" y="817"/>
              <a:chExt cx="910" cy="574"/>
            </a:xfrm>
          </p:grpSpPr>
          <p:sp>
            <p:nvSpPr>
              <p:cNvPr id="174" name="AutoShape 3">
                <a:extLst>
                  <a:ext uri="{FF2B5EF4-FFF2-40B4-BE49-F238E27FC236}">
                    <a16:creationId xmlns:a16="http://schemas.microsoft.com/office/drawing/2014/main" id="{143EC3C1-FEAA-478C-98D5-0D68EB8F4DC9}"/>
                  </a:ext>
                </a:extLst>
              </p:cNvPr>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5" name="Freeform 5">
                <a:extLst>
                  <a:ext uri="{FF2B5EF4-FFF2-40B4-BE49-F238E27FC236}">
                    <a16:creationId xmlns:a16="http://schemas.microsoft.com/office/drawing/2014/main" id="{81932577-1C32-4AC4-B47B-2DD4E99C5DA1}"/>
                  </a:ext>
                </a:extLst>
              </p:cNvPr>
              <p:cNvSpPr>
                <a:spLocks/>
              </p:cNvSpPr>
              <p:nvPr/>
            </p:nvSpPr>
            <p:spPr bwMode="auto">
              <a:xfrm>
                <a:off x="971"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6" name="Freeform 6">
                <a:extLst>
                  <a:ext uri="{FF2B5EF4-FFF2-40B4-BE49-F238E27FC236}">
                    <a16:creationId xmlns:a16="http://schemas.microsoft.com/office/drawing/2014/main" id="{30E5C71E-A139-4D3B-92EF-7D25B0DDDA0E}"/>
                  </a:ext>
                </a:extLst>
              </p:cNvPr>
              <p:cNvSpPr>
                <a:spLocks/>
              </p:cNvSpPr>
              <p:nvPr/>
            </p:nvSpPr>
            <p:spPr bwMode="auto">
              <a:xfrm>
                <a:off x="388" y="818"/>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7" name="Freeform 7">
                <a:extLst>
                  <a:ext uri="{FF2B5EF4-FFF2-40B4-BE49-F238E27FC236}">
                    <a16:creationId xmlns:a16="http://schemas.microsoft.com/office/drawing/2014/main" id="{D250B67A-5378-4750-B83C-2EB4012EBE8F}"/>
                  </a:ext>
                </a:extLst>
              </p:cNvPr>
              <p:cNvSpPr>
                <a:spLocks/>
              </p:cNvSpPr>
              <p:nvPr/>
            </p:nvSpPr>
            <p:spPr bwMode="auto">
              <a:xfrm>
                <a:off x="681" y="101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169" name="Picture 168">
              <a:extLst>
                <a:ext uri="{FF2B5EF4-FFF2-40B4-BE49-F238E27FC236}">
                  <a16:creationId xmlns:a16="http://schemas.microsoft.com/office/drawing/2014/main" id="{D15E97F8-FEFE-42A8-B299-C17BEE6D8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6625" y="1428750"/>
              <a:ext cx="634402" cy="628511"/>
            </a:xfrm>
            <a:prstGeom prst="rect">
              <a:avLst/>
            </a:prstGeom>
          </p:spPr>
        </p:pic>
        <p:sp>
          <p:nvSpPr>
            <p:cNvPr id="170" name="Rectangle 169">
              <a:extLst>
                <a:ext uri="{FF2B5EF4-FFF2-40B4-BE49-F238E27FC236}">
                  <a16:creationId xmlns:a16="http://schemas.microsoft.com/office/drawing/2014/main" id="{F72EC062-05CC-44B4-9A52-C3249882E40F}"/>
                </a:ext>
              </a:extLst>
            </p:cNvPr>
            <p:cNvSpPr/>
            <p:nvPr/>
          </p:nvSpPr>
          <p:spPr>
            <a:xfrm>
              <a:off x="4208631" y="993188"/>
              <a:ext cx="3493454" cy="369332"/>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800" b="1" dirty="0">
                  <a:solidFill>
                    <a:schemeClr val="bg1"/>
                  </a:solidFill>
                </a:rPr>
                <a:t>Service principal</a:t>
              </a:r>
            </a:p>
          </p:txBody>
        </p:sp>
        <p:sp>
          <p:nvSpPr>
            <p:cNvPr id="110" name="Oval 109">
              <a:extLst>
                <a:ext uri="{FF2B5EF4-FFF2-40B4-BE49-F238E27FC236}">
                  <a16:creationId xmlns:a16="http://schemas.microsoft.com/office/drawing/2014/main" id="{F6E2617E-DA35-485C-8AEF-0653D966E696}"/>
                </a:ext>
              </a:extLst>
            </p:cNvPr>
            <p:cNvSpPr/>
            <p:nvPr/>
          </p:nvSpPr>
          <p:spPr>
            <a:xfrm>
              <a:off x="3956174" y="924750"/>
              <a:ext cx="504000" cy="504000"/>
            </a:xfrm>
            <a:prstGeom prst="ellipse">
              <a:avLst/>
            </a:prstGeom>
            <a:solidFill>
              <a:srgbClr val="01B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a:t>
              </a:r>
            </a:p>
          </p:txBody>
        </p:sp>
        <p:sp>
          <p:nvSpPr>
            <p:cNvPr id="158" name="Rectangle: Rounded Corners 12">
              <a:extLst>
                <a:ext uri="{FF2B5EF4-FFF2-40B4-BE49-F238E27FC236}">
                  <a16:creationId xmlns:a16="http://schemas.microsoft.com/office/drawing/2014/main" id="{D704BD64-461B-4EA6-9101-42E4AEEE4CF6}"/>
                </a:ext>
              </a:extLst>
            </p:cNvPr>
            <p:cNvSpPr/>
            <p:nvPr/>
          </p:nvSpPr>
          <p:spPr>
            <a:xfrm>
              <a:off x="593794" y="2884177"/>
              <a:ext cx="3063806" cy="3374594"/>
            </a:xfrm>
            <a:prstGeom prst="roundRect">
              <a:avLst>
                <a:gd name="adj" fmla="val 0"/>
              </a:avLst>
            </a:prstGeom>
            <a:solidFill>
              <a:srgbClr val="E6E6E6"/>
            </a:solidFill>
            <a:ln w="28575">
              <a:solidFill>
                <a:srgbClr val="737373"/>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9" name="Group 158">
              <a:extLst>
                <a:ext uri="{FF2B5EF4-FFF2-40B4-BE49-F238E27FC236}">
                  <a16:creationId xmlns:a16="http://schemas.microsoft.com/office/drawing/2014/main" id="{1B42D01E-96EE-41A7-AF97-0BAAC0C16912}"/>
                </a:ext>
              </a:extLst>
            </p:cNvPr>
            <p:cNvGrpSpPr/>
            <p:nvPr/>
          </p:nvGrpSpPr>
          <p:grpSpPr>
            <a:xfrm>
              <a:off x="728908" y="3423141"/>
              <a:ext cx="2793577" cy="2674582"/>
              <a:chOff x="940177" y="3576339"/>
              <a:chExt cx="2538969" cy="2302942"/>
            </a:xfrm>
          </p:grpSpPr>
          <p:sp>
            <p:nvSpPr>
              <p:cNvPr id="162" name="Rectangle: Rounded Corners 37">
                <a:extLst>
                  <a:ext uri="{FF2B5EF4-FFF2-40B4-BE49-F238E27FC236}">
                    <a16:creationId xmlns:a16="http://schemas.microsoft.com/office/drawing/2014/main" id="{A2365D38-2495-4652-BB06-9DDF7E2D292A}"/>
                  </a:ext>
                </a:extLst>
              </p:cNvPr>
              <p:cNvSpPr/>
              <p:nvPr/>
            </p:nvSpPr>
            <p:spPr>
              <a:xfrm>
                <a:off x="940177" y="3576339"/>
                <a:ext cx="2538969" cy="1749066"/>
              </a:xfrm>
              <a:prstGeom prst="roundRect">
                <a:avLst>
                  <a:gd name="adj" fmla="val 0"/>
                </a:avLst>
              </a:prstGeom>
              <a:ln>
                <a:solidFill>
                  <a:srgbClr val="00188F"/>
                </a:solidFill>
              </a:ln>
            </p:spPr>
            <p:style>
              <a:lnRef idx="2">
                <a:schemeClr val="dk1"/>
              </a:lnRef>
              <a:fillRef idx="1">
                <a:schemeClr val="lt1"/>
              </a:fillRef>
              <a:effectRef idx="0">
                <a:schemeClr val="dk1"/>
              </a:effectRef>
              <a:fontRef idx="minor">
                <a:schemeClr val="dk1"/>
              </a:fontRef>
            </p:style>
            <p:txBody>
              <a:bodyPr rtlCol="0" anchor="ctr">
                <a:spAutoFit/>
              </a:bodyPr>
              <a:lstStyle/>
              <a:p>
                <a:r>
                  <a:rPr lang="en-US" sz="1400" dirty="0">
                    <a:latin typeface="Consolas" panose="020B0609020204030204" pitchFamily="49" charset="0"/>
                  </a:rPr>
                  <a:t>Owner</a:t>
                </a:r>
              </a:p>
              <a:p>
                <a:r>
                  <a:rPr lang="en-US" sz="1400" dirty="0">
                    <a:latin typeface="Consolas" panose="020B0609020204030204" pitchFamily="49" charset="0"/>
                  </a:rPr>
                  <a:t>Contributor</a:t>
                </a:r>
              </a:p>
              <a:p>
                <a:r>
                  <a:rPr lang="en-US" sz="1400" dirty="0">
                    <a:latin typeface="Consolas" panose="020B0609020204030204" pitchFamily="49" charset="0"/>
                  </a:rPr>
                  <a:t>Reader</a:t>
                </a:r>
              </a:p>
              <a:p>
                <a:r>
                  <a:rPr lang="en-US" sz="1400" dirty="0">
                    <a:latin typeface="Consolas" panose="020B0609020204030204" pitchFamily="49" charset="0"/>
                  </a:rPr>
                  <a:t>…</a:t>
                </a:r>
              </a:p>
              <a:p>
                <a:r>
                  <a:rPr lang="en-US" sz="1400" dirty="0">
                    <a:latin typeface="Consolas" panose="020B0609020204030204" pitchFamily="49" charset="0"/>
                  </a:rPr>
                  <a:t>Backup Operator</a:t>
                </a:r>
              </a:p>
              <a:p>
                <a:r>
                  <a:rPr lang="en-US" sz="1400" dirty="0">
                    <a:latin typeface="Consolas" panose="020B0609020204030204" pitchFamily="49" charset="0"/>
                  </a:rPr>
                  <a:t>Security Reader</a:t>
                </a:r>
              </a:p>
              <a:p>
                <a:r>
                  <a:rPr lang="en-US" sz="1400" dirty="0">
                    <a:latin typeface="Consolas" panose="020B0609020204030204" pitchFamily="49" charset="0"/>
                  </a:rPr>
                  <a:t>User Access Administrator</a:t>
                </a:r>
              </a:p>
              <a:p>
                <a:r>
                  <a:rPr lang="en-US" sz="1400" dirty="0">
                    <a:latin typeface="Consolas" panose="020B0609020204030204" pitchFamily="49" charset="0"/>
                  </a:rPr>
                  <a:t>Virtual Machine </a:t>
                </a:r>
              </a:p>
              <a:p>
                <a:r>
                  <a:rPr lang="en-US" sz="1400" dirty="0">
                    <a:latin typeface="Consolas" panose="020B0609020204030204" pitchFamily="49" charset="0"/>
                  </a:rPr>
                  <a:t>Contributor</a:t>
                </a:r>
                <a:endParaRPr lang="en-US" sz="1100" dirty="0">
                  <a:latin typeface="Consolas" panose="020B0609020204030204" pitchFamily="49" charset="0"/>
                </a:endParaRPr>
              </a:p>
            </p:txBody>
          </p:sp>
          <p:sp>
            <p:nvSpPr>
              <p:cNvPr id="163" name="Rectangle: Rounded Corners 38">
                <a:extLst>
                  <a:ext uri="{FF2B5EF4-FFF2-40B4-BE49-F238E27FC236}">
                    <a16:creationId xmlns:a16="http://schemas.microsoft.com/office/drawing/2014/main" id="{9C553A77-7FAE-46B3-9213-AB877AAE72E3}"/>
                  </a:ext>
                </a:extLst>
              </p:cNvPr>
              <p:cNvSpPr/>
              <p:nvPr/>
            </p:nvSpPr>
            <p:spPr>
              <a:xfrm>
                <a:off x="940177" y="5428764"/>
                <a:ext cx="2538968" cy="450517"/>
              </a:xfrm>
              <a:prstGeom prst="roundRect">
                <a:avLst>
                  <a:gd name="adj" fmla="val 0"/>
                </a:avLst>
              </a:prstGeom>
              <a:ln>
                <a:solidFill>
                  <a:srgbClr val="00188F"/>
                </a:solidFill>
              </a:ln>
            </p:spPr>
            <p:style>
              <a:lnRef idx="2">
                <a:schemeClr val="dk1"/>
              </a:lnRef>
              <a:fillRef idx="1">
                <a:schemeClr val="lt1"/>
              </a:fillRef>
              <a:effectRef idx="0">
                <a:schemeClr val="dk1"/>
              </a:effectRef>
              <a:fontRef idx="minor">
                <a:schemeClr val="dk1"/>
              </a:fontRef>
            </p:style>
            <p:txBody>
              <a:bodyPr rtlCol="0" anchor="ctr">
                <a:spAutoFit/>
              </a:bodyPr>
              <a:lstStyle/>
              <a:p>
                <a:r>
                  <a:rPr lang="en-US" sz="1400" dirty="0">
                    <a:latin typeface="Consolas" panose="020B0609020204030204" pitchFamily="49" charset="0"/>
                  </a:rPr>
                  <a:t>Reader Support Tickets</a:t>
                </a:r>
              </a:p>
              <a:p>
                <a:r>
                  <a:rPr lang="en-US" sz="1400" dirty="0">
                    <a:latin typeface="Consolas" panose="020B0609020204030204" pitchFamily="49" charset="0"/>
                  </a:rPr>
                  <a:t>Virtual Machine Operator</a:t>
                </a:r>
              </a:p>
            </p:txBody>
          </p:sp>
        </p:grpSp>
        <p:sp>
          <p:nvSpPr>
            <p:cNvPr id="160" name="Rectangle 159">
              <a:extLst>
                <a:ext uri="{FF2B5EF4-FFF2-40B4-BE49-F238E27FC236}">
                  <a16:creationId xmlns:a16="http://schemas.microsoft.com/office/drawing/2014/main" id="{22CFBF67-0612-4AE0-940D-65FB5DD4F5DF}"/>
                </a:ext>
              </a:extLst>
            </p:cNvPr>
            <p:cNvSpPr/>
            <p:nvPr/>
          </p:nvSpPr>
          <p:spPr>
            <a:xfrm>
              <a:off x="600921" y="2884177"/>
              <a:ext cx="3056678" cy="432000"/>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Role definition</a:t>
              </a:r>
            </a:p>
          </p:txBody>
        </p:sp>
        <p:sp>
          <p:nvSpPr>
            <p:cNvPr id="157" name="Oval 156">
              <a:extLst>
                <a:ext uri="{FF2B5EF4-FFF2-40B4-BE49-F238E27FC236}">
                  <a16:creationId xmlns:a16="http://schemas.microsoft.com/office/drawing/2014/main" id="{676DF9C3-8A97-4B5D-B477-E235EC423217}"/>
                </a:ext>
              </a:extLst>
            </p:cNvPr>
            <p:cNvSpPr/>
            <p:nvPr/>
          </p:nvSpPr>
          <p:spPr>
            <a:xfrm>
              <a:off x="332200" y="2812477"/>
              <a:ext cx="504000" cy="504000"/>
            </a:xfrm>
            <a:prstGeom prst="ellipse">
              <a:avLst/>
            </a:prstGeom>
            <a:solidFill>
              <a:srgbClr val="01B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2</a:t>
              </a:r>
            </a:p>
          </p:txBody>
        </p:sp>
        <p:sp>
          <p:nvSpPr>
            <p:cNvPr id="116" name="Rectangle: Rounded Corners 13">
              <a:extLst>
                <a:ext uri="{FF2B5EF4-FFF2-40B4-BE49-F238E27FC236}">
                  <a16:creationId xmlns:a16="http://schemas.microsoft.com/office/drawing/2014/main" id="{3B4C963C-0F54-426E-AE8E-70FEFA15311F}"/>
                </a:ext>
              </a:extLst>
            </p:cNvPr>
            <p:cNvSpPr/>
            <p:nvPr/>
          </p:nvSpPr>
          <p:spPr>
            <a:xfrm>
              <a:off x="8181750" y="2867711"/>
              <a:ext cx="3426050" cy="3388525"/>
            </a:xfrm>
            <a:prstGeom prst="roundRect">
              <a:avLst>
                <a:gd name="adj" fmla="val 0"/>
              </a:avLst>
            </a:prstGeom>
            <a:solidFill>
              <a:srgbClr val="E6E6E6"/>
            </a:solidFill>
            <a:ln w="28575">
              <a:solidFill>
                <a:srgbClr val="737373"/>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17" name="Group 116">
              <a:extLst>
                <a:ext uri="{FF2B5EF4-FFF2-40B4-BE49-F238E27FC236}">
                  <a16:creationId xmlns:a16="http://schemas.microsoft.com/office/drawing/2014/main" id="{BD801821-43CF-460A-A779-4FF5A6073ABF}"/>
                </a:ext>
              </a:extLst>
            </p:cNvPr>
            <p:cNvGrpSpPr/>
            <p:nvPr/>
          </p:nvGrpSpPr>
          <p:grpSpPr>
            <a:xfrm>
              <a:off x="8539330" y="4130567"/>
              <a:ext cx="305949" cy="306257"/>
              <a:chOff x="1693069" y="570420"/>
              <a:chExt cx="604150" cy="604150"/>
            </a:xfrm>
          </p:grpSpPr>
          <p:cxnSp>
            <p:nvCxnSpPr>
              <p:cNvPr id="154" name="Straight Connector 153">
                <a:extLst>
                  <a:ext uri="{FF2B5EF4-FFF2-40B4-BE49-F238E27FC236}">
                    <a16:creationId xmlns:a16="http://schemas.microsoft.com/office/drawing/2014/main" id="{9065C35E-7E46-4886-8432-AD6B7BDD8C0C}"/>
                  </a:ext>
                </a:extLst>
              </p:cNvPr>
              <p:cNvCxnSpPr>
                <a:cxnSpLocks/>
              </p:cNvCxnSpPr>
              <p:nvPr/>
            </p:nvCxnSpPr>
            <p:spPr>
              <a:xfrm>
                <a:off x="1693069" y="57042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054BEF3E-1F2B-4524-8D96-37B9CA545C30}"/>
                  </a:ext>
                </a:extLst>
              </p:cNvPr>
              <p:cNvCxnSpPr>
                <a:cxnSpLocks/>
              </p:cNvCxnSpPr>
              <p:nvPr/>
            </p:nvCxnSpPr>
            <p:spPr>
              <a:xfrm rot="5400000">
                <a:off x="1995144" y="86869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grpSp>
        <p:grpSp>
          <p:nvGrpSpPr>
            <p:cNvPr id="118" name="Group 117">
              <a:extLst>
                <a:ext uri="{FF2B5EF4-FFF2-40B4-BE49-F238E27FC236}">
                  <a16:creationId xmlns:a16="http://schemas.microsoft.com/office/drawing/2014/main" id="{6FE25A1A-B789-4C57-B6C1-F0AC8E63FCBD}"/>
                </a:ext>
              </a:extLst>
            </p:cNvPr>
            <p:cNvGrpSpPr/>
            <p:nvPr/>
          </p:nvGrpSpPr>
          <p:grpSpPr>
            <a:xfrm>
              <a:off x="9460907" y="5374283"/>
              <a:ext cx="305949" cy="306257"/>
              <a:chOff x="1693069" y="570420"/>
              <a:chExt cx="604150" cy="604150"/>
            </a:xfrm>
          </p:grpSpPr>
          <p:cxnSp>
            <p:nvCxnSpPr>
              <p:cNvPr id="152" name="Straight Connector 151">
                <a:extLst>
                  <a:ext uri="{FF2B5EF4-FFF2-40B4-BE49-F238E27FC236}">
                    <a16:creationId xmlns:a16="http://schemas.microsoft.com/office/drawing/2014/main" id="{6AE79EEF-16D5-4B48-B8F5-53D2A18EE1BC}"/>
                  </a:ext>
                </a:extLst>
              </p:cNvPr>
              <p:cNvCxnSpPr>
                <a:cxnSpLocks/>
              </p:cNvCxnSpPr>
              <p:nvPr/>
            </p:nvCxnSpPr>
            <p:spPr>
              <a:xfrm>
                <a:off x="1693069" y="57042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cxnSp>
            <p:nvCxnSpPr>
              <p:cNvPr id="153" name="Straight Connector 152">
                <a:extLst>
                  <a:ext uri="{FF2B5EF4-FFF2-40B4-BE49-F238E27FC236}">
                    <a16:creationId xmlns:a16="http://schemas.microsoft.com/office/drawing/2014/main" id="{1826DD58-8527-4CA2-A70D-19DA3E985B8B}"/>
                  </a:ext>
                </a:extLst>
              </p:cNvPr>
              <p:cNvCxnSpPr>
                <a:cxnSpLocks/>
              </p:cNvCxnSpPr>
              <p:nvPr/>
            </p:nvCxnSpPr>
            <p:spPr>
              <a:xfrm rot="5400000">
                <a:off x="1995144" y="86869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grpSp>
        <p:grpSp>
          <p:nvGrpSpPr>
            <p:cNvPr id="119" name="Group 118">
              <a:extLst>
                <a:ext uri="{FF2B5EF4-FFF2-40B4-BE49-F238E27FC236}">
                  <a16:creationId xmlns:a16="http://schemas.microsoft.com/office/drawing/2014/main" id="{D2948530-170C-4A1E-99EB-EBDD63BA2A12}"/>
                </a:ext>
              </a:extLst>
            </p:cNvPr>
            <p:cNvGrpSpPr/>
            <p:nvPr/>
          </p:nvGrpSpPr>
          <p:grpSpPr>
            <a:xfrm>
              <a:off x="8980465" y="4890165"/>
              <a:ext cx="182585" cy="306257"/>
              <a:chOff x="1693069" y="570420"/>
              <a:chExt cx="360546" cy="604150"/>
            </a:xfrm>
          </p:grpSpPr>
          <p:cxnSp>
            <p:nvCxnSpPr>
              <p:cNvPr id="150" name="Straight Connector 149">
                <a:extLst>
                  <a:ext uri="{FF2B5EF4-FFF2-40B4-BE49-F238E27FC236}">
                    <a16:creationId xmlns:a16="http://schemas.microsoft.com/office/drawing/2014/main" id="{05721198-604A-4352-8B48-D84E28BD9A09}"/>
                  </a:ext>
                </a:extLst>
              </p:cNvPr>
              <p:cNvCxnSpPr>
                <a:cxnSpLocks/>
              </p:cNvCxnSpPr>
              <p:nvPr/>
            </p:nvCxnSpPr>
            <p:spPr>
              <a:xfrm>
                <a:off x="1693069" y="570420"/>
                <a:ext cx="0" cy="60415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id="{F7739454-6B6E-480A-A709-B405B941422D}"/>
                  </a:ext>
                </a:extLst>
              </p:cNvPr>
              <p:cNvCxnSpPr>
                <a:cxnSpLocks/>
              </p:cNvCxnSpPr>
              <p:nvPr/>
            </p:nvCxnSpPr>
            <p:spPr>
              <a:xfrm flipH="1">
                <a:off x="1693071" y="1170767"/>
                <a:ext cx="360544" cy="0"/>
              </a:xfrm>
              <a:prstGeom prst="line">
                <a:avLst/>
              </a:prstGeom>
              <a:ln w="19050">
                <a:solidFill>
                  <a:srgbClr val="D83B01"/>
                </a:solidFill>
              </a:ln>
            </p:spPr>
            <p:style>
              <a:lnRef idx="2">
                <a:schemeClr val="dk1"/>
              </a:lnRef>
              <a:fillRef idx="0">
                <a:schemeClr val="dk1"/>
              </a:fillRef>
              <a:effectRef idx="1">
                <a:schemeClr val="dk1"/>
              </a:effectRef>
              <a:fontRef idx="minor">
                <a:schemeClr val="tx1"/>
              </a:fontRef>
            </p:style>
          </p:cxnSp>
        </p:grpSp>
        <p:sp>
          <p:nvSpPr>
            <p:cNvPr id="120" name="TextBox 119">
              <a:extLst>
                <a:ext uri="{FF2B5EF4-FFF2-40B4-BE49-F238E27FC236}">
                  <a16:creationId xmlns:a16="http://schemas.microsoft.com/office/drawing/2014/main" id="{99815BB4-20A9-4BCE-805A-80F7C256E21E}"/>
                </a:ext>
              </a:extLst>
            </p:cNvPr>
            <p:cNvSpPr txBox="1"/>
            <p:nvPr/>
          </p:nvSpPr>
          <p:spPr>
            <a:xfrm>
              <a:off x="8982702" y="3576780"/>
              <a:ext cx="2459966" cy="338554"/>
            </a:xfrm>
            <a:prstGeom prst="rect">
              <a:avLst/>
            </a:prstGeom>
            <a:noFill/>
          </p:spPr>
          <p:txBody>
            <a:bodyPr wrap="square" rtlCol="0" anchor="ctr">
              <a:spAutoFit/>
            </a:bodyPr>
            <a:lstStyle/>
            <a:p>
              <a:r>
                <a:rPr lang="en-US" sz="1600" dirty="0">
                  <a:latin typeface="Segoe UI" panose="020B0502040204020203" pitchFamily="34" charset="0"/>
                  <a:cs typeface="Segoe UI" panose="020B0502040204020203" pitchFamily="34" charset="0"/>
                </a:rPr>
                <a:t>Management group</a:t>
              </a:r>
            </a:p>
          </p:txBody>
        </p:sp>
        <p:sp>
          <p:nvSpPr>
            <p:cNvPr id="121" name="TextBox 120">
              <a:extLst>
                <a:ext uri="{FF2B5EF4-FFF2-40B4-BE49-F238E27FC236}">
                  <a16:creationId xmlns:a16="http://schemas.microsoft.com/office/drawing/2014/main" id="{43E91103-728E-4921-8992-7F8F8084023A}"/>
                </a:ext>
              </a:extLst>
            </p:cNvPr>
            <p:cNvSpPr txBox="1"/>
            <p:nvPr/>
          </p:nvSpPr>
          <p:spPr>
            <a:xfrm>
              <a:off x="9171258" y="4233035"/>
              <a:ext cx="1711030" cy="338554"/>
            </a:xfrm>
            <a:prstGeom prst="rect">
              <a:avLst/>
            </a:prstGeom>
            <a:noFill/>
          </p:spPr>
          <p:txBody>
            <a:bodyPr wrap="square" rtlCol="0" anchor="ctr">
              <a:spAutoFit/>
            </a:bodyPr>
            <a:lstStyle/>
            <a:p>
              <a:r>
                <a:rPr lang="en-US" sz="1600" dirty="0">
                  <a:latin typeface="Segoe UI" panose="020B0502040204020203" pitchFamily="34" charset="0"/>
                  <a:cs typeface="Segoe UI" panose="020B0502040204020203" pitchFamily="34" charset="0"/>
                </a:rPr>
                <a:t>Subscription</a:t>
              </a:r>
            </a:p>
          </p:txBody>
        </p:sp>
        <p:sp>
          <p:nvSpPr>
            <p:cNvPr id="122" name="TextBox 121">
              <a:extLst>
                <a:ext uri="{FF2B5EF4-FFF2-40B4-BE49-F238E27FC236}">
                  <a16:creationId xmlns:a16="http://schemas.microsoft.com/office/drawing/2014/main" id="{0104524B-A918-4A78-BD34-FB13CB85AF09}"/>
                </a:ext>
              </a:extLst>
            </p:cNvPr>
            <p:cNvSpPr txBox="1"/>
            <p:nvPr/>
          </p:nvSpPr>
          <p:spPr>
            <a:xfrm>
              <a:off x="9780883" y="4960331"/>
              <a:ext cx="1711030" cy="338554"/>
            </a:xfrm>
            <a:prstGeom prst="rect">
              <a:avLst/>
            </a:prstGeom>
            <a:noFill/>
          </p:spPr>
          <p:txBody>
            <a:bodyPr wrap="square" rtlCol="0" anchor="ctr">
              <a:spAutoFit/>
            </a:bodyPr>
            <a:lstStyle/>
            <a:p>
              <a:r>
                <a:rPr lang="en-US" sz="1600" dirty="0">
                  <a:latin typeface="Segoe UI" panose="020B0502040204020203" pitchFamily="34" charset="0"/>
                  <a:cs typeface="Segoe UI" panose="020B0502040204020203" pitchFamily="34" charset="0"/>
                </a:rPr>
                <a:t>Resource group</a:t>
              </a:r>
            </a:p>
          </p:txBody>
        </p:sp>
        <p:sp>
          <p:nvSpPr>
            <p:cNvPr id="123" name="TextBox 122">
              <a:extLst>
                <a:ext uri="{FF2B5EF4-FFF2-40B4-BE49-F238E27FC236}">
                  <a16:creationId xmlns:a16="http://schemas.microsoft.com/office/drawing/2014/main" id="{70398661-4E5E-458D-B466-673C73A1E8D8}"/>
                </a:ext>
              </a:extLst>
            </p:cNvPr>
            <p:cNvSpPr txBox="1"/>
            <p:nvPr/>
          </p:nvSpPr>
          <p:spPr>
            <a:xfrm>
              <a:off x="9823451" y="5824637"/>
              <a:ext cx="1238854" cy="338554"/>
            </a:xfrm>
            <a:prstGeom prst="rect">
              <a:avLst/>
            </a:prstGeom>
            <a:noFill/>
          </p:spPr>
          <p:txBody>
            <a:bodyPr wrap="square" rtlCol="0" anchor="ctr">
              <a:spAutoFit/>
            </a:bodyPr>
            <a:lstStyle/>
            <a:p>
              <a:r>
                <a:rPr lang="en-US" sz="1600" dirty="0">
                  <a:latin typeface="Segoe UI" panose="020B0502040204020203" pitchFamily="34" charset="0"/>
                  <a:cs typeface="Segoe UI" panose="020B0502040204020203" pitchFamily="34" charset="0"/>
                </a:rPr>
                <a:t>Resource</a:t>
              </a:r>
            </a:p>
          </p:txBody>
        </p:sp>
        <p:pic>
          <p:nvPicPr>
            <p:cNvPr id="128" name="Picture 127">
              <a:extLst>
                <a:ext uri="{FF2B5EF4-FFF2-40B4-BE49-F238E27FC236}">
                  <a16:creationId xmlns:a16="http://schemas.microsoft.com/office/drawing/2014/main" id="{6A3A597E-5265-4D0A-AE81-A2A1E75D44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3787" y="4249510"/>
              <a:ext cx="309084" cy="577140"/>
            </a:xfrm>
            <a:prstGeom prst="rect">
              <a:avLst/>
            </a:prstGeom>
          </p:spPr>
        </p:pic>
        <p:sp>
          <p:nvSpPr>
            <p:cNvPr id="130" name="Rectangle 129">
              <a:extLst>
                <a:ext uri="{FF2B5EF4-FFF2-40B4-BE49-F238E27FC236}">
                  <a16:creationId xmlns:a16="http://schemas.microsoft.com/office/drawing/2014/main" id="{D39F2A84-306E-4777-A76A-80F9680BED54}"/>
                </a:ext>
              </a:extLst>
            </p:cNvPr>
            <p:cNvSpPr/>
            <p:nvPr/>
          </p:nvSpPr>
          <p:spPr>
            <a:xfrm>
              <a:off x="8181749" y="2867711"/>
              <a:ext cx="3426051" cy="432000"/>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Scope</a:t>
              </a:r>
            </a:p>
          </p:txBody>
        </p:sp>
        <p:sp>
          <p:nvSpPr>
            <p:cNvPr id="115" name="Oval 114">
              <a:extLst>
                <a:ext uri="{FF2B5EF4-FFF2-40B4-BE49-F238E27FC236}">
                  <a16:creationId xmlns:a16="http://schemas.microsoft.com/office/drawing/2014/main" id="{0F3CD60A-0FCB-4760-BEAB-6F4FC117C8E6}"/>
                </a:ext>
              </a:extLst>
            </p:cNvPr>
            <p:cNvSpPr/>
            <p:nvPr/>
          </p:nvSpPr>
          <p:spPr>
            <a:xfrm>
              <a:off x="8054210" y="2831977"/>
              <a:ext cx="504000" cy="504000"/>
            </a:xfrm>
            <a:prstGeom prst="ellipse">
              <a:avLst/>
            </a:prstGeom>
            <a:solidFill>
              <a:srgbClr val="01B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3</a:t>
              </a:r>
            </a:p>
          </p:txBody>
        </p:sp>
        <p:cxnSp>
          <p:nvCxnSpPr>
            <p:cNvPr id="113" name="Elbow Connector 135">
              <a:extLst>
                <a:ext uri="{FF2B5EF4-FFF2-40B4-BE49-F238E27FC236}">
                  <a16:creationId xmlns:a16="http://schemas.microsoft.com/office/drawing/2014/main" id="{78B3D3F7-4F07-408F-91ED-689C6CD19273}"/>
                </a:ext>
              </a:extLst>
            </p:cNvPr>
            <p:cNvCxnSpPr>
              <a:cxnSpLocks/>
              <a:stCxn id="116" idx="1"/>
              <a:endCxn id="185" idx="3"/>
            </p:cNvCxnSpPr>
            <p:nvPr/>
          </p:nvCxnSpPr>
          <p:spPr>
            <a:xfrm rot="10800000">
              <a:off x="7688552" y="3097072"/>
              <a:ext cx="493199" cy="1464903"/>
            </a:xfrm>
            <a:prstGeom prst="bentConnector3">
              <a:avLst>
                <a:gd name="adj1" fmla="val 50000"/>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pic>
          <p:nvPicPr>
            <p:cNvPr id="93" name="Graphic 92">
              <a:extLst>
                <a:ext uri="{FF2B5EF4-FFF2-40B4-BE49-F238E27FC236}">
                  <a16:creationId xmlns:a16="http://schemas.microsoft.com/office/drawing/2014/main" id="{35DA41AC-D39C-4A5E-81EA-9B111530DB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3900" y="3429000"/>
              <a:ext cx="615950" cy="615950"/>
            </a:xfrm>
            <a:prstGeom prst="rect">
              <a:avLst/>
            </a:prstGeom>
          </p:spPr>
        </p:pic>
        <p:pic>
          <p:nvPicPr>
            <p:cNvPr id="94" name="Graphic 93">
              <a:extLst>
                <a:ext uri="{FF2B5EF4-FFF2-40B4-BE49-F238E27FC236}">
                  <a16:creationId xmlns:a16="http://schemas.microsoft.com/office/drawing/2014/main" id="{1C40A04F-D499-426C-8FCD-DF34E6159E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3538" y="4707924"/>
              <a:ext cx="619305" cy="619305"/>
            </a:xfrm>
            <a:prstGeom prst="rect">
              <a:avLst/>
            </a:prstGeom>
          </p:spPr>
        </p:pic>
        <p:pic>
          <p:nvPicPr>
            <p:cNvPr id="95" name="Graphic 94">
              <a:extLst>
                <a:ext uri="{FF2B5EF4-FFF2-40B4-BE49-F238E27FC236}">
                  <a16:creationId xmlns:a16="http://schemas.microsoft.com/office/drawing/2014/main" id="{BD00B0DD-BC6F-4D4C-89ED-F5AA2AF5DD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01150" y="4813300"/>
              <a:ext cx="576661" cy="576661"/>
            </a:xfrm>
            <a:prstGeom prst="rect">
              <a:avLst/>
            </a:prstGeom>
          </p:spPr>
        </p:pic>
        <p:grpSp>
          <p:nvGrpSpPr>
            <p:cNvPr id="9" name="Group 8">
              <a:extLst>
                <a:ext uri="{FF2B5EF4-FFF2-40B4-BE49-F238E27FC236}">
                  <a16:creationId xmlns:a16="http://schemas.microsoft.com/office/drawing/2014/main" id="{0D8C3ACC-E4E5-4E02-8B2B-11D389B048E9}"/>
                </a:ext>
              </a:extLst>
            </p:cNvPr>
            <p:cNvGrpSpPr/>
            <p:nvPr/>
          </p:nvGrpSpPr>
          <p:grpSpPr>
            <a:xfrm>
              <a:off x="9811834" y="5357370"/>
              <a:ext cx="1427666" cy="492181"/>
              <a:chOff x="9938834" y="5446270"/>
              <a:chExt cx="1614350" cy="556539"/>
            </a:xfrm>
          </p:grpSpPr>
          <p:pic>
            <p:nvPicPr>
              <p:cNvPr id="97" name="Graphic 96">
                <a:extLst>
                  <a:ext uri="{FF2B5EF4-FFF2-40B4-BE49-F238E27FC236}">
                    <a16:creationId xmlns:a16="http://schemas.microsoft.com/office/drawing/2014/main" id="{52BE5B6E-17CF-4041-9A7F-73CB474B7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82966" y="5486400"/>
                <a:ext cx="470218" cy="470218"/>
              </a:xfrm>
              <a:prstGeom prst="rect">
                <a:avLst/>
              </a:prstGeom>
            </p:spPr>
          </p:pic>
          <p:pic>
            <p:nvPicPr>
              <p:cNvPr id="98" name="Graphic 97">
                <a:extLst>
                  <a:ext uri="{FF2B5EF4-FFF2-40B4-BE49-F238E27FC236}">
                    <a16:creationId xmlns:a16="http://schemas.microsoft.com/office/drawing/2014/main" id="{62206CAB-6418-4FB1-88DE-3010968431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22054" y="5446270"/>
                <a:ext cx="521960" cy="521960"/>
              </a:xfrm>
              <a:prstGeom prst="rect">
                <a:avLst/>
              </a:prstGeom>
            </p:spPr>
          </p:pic>
          <p:pic>
            <p:nvPicPr>
              <p:cNvPr id="99" name="Graphic 98">
                <a:extLst>
                  <a:ext uri="{FF2B5EF4-FFF2-40B4-BE49-F238E27FC236}">
                    <a16:creationId xmlns:a16="http://schemas.microsoft.com/office/drawing/2014/main" id="{82E4CF2E-B4BC-454F-85D3-7817600D08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938834" y="5480849"/>
                <a:ext cx="521960" cy="521960"/>
              </a:xfrm>
              <a:prstGeom prst="rect">
                <a:avLst/>
              </a:prstGeom>
            </p:spPr>
          </p:pic>
        </p:grpSp>
        <p:pic>
          <p:nvPicPr>
            <p:cNvPr id="100" name="Picture 99" descr="A picture containing vector graphics&#10;&#10;Description automatically generated">
              <a:extLst>
                <a:ext uri="{FF2B5EF4-FFF2-40B4-BE49-F238E27FC236}">
                  <a16:creationId xmlns:a16="http://schemas.microsoft.com/office/drawing/2014/main" id="{E2BA2AFF-7DC4-448F-B4B8-10FC01B2C2DD}"/>
                </a:ext>
              </a:extLst>
            </p:cNvPr>
            <p:cNvPicPr>
              <a:picLocks noChangeAspect="1"/>
            </p:cNvPicPr>
            <p:nvPr/>
          </p:nvPicPr>
          <p:blipFill>
            <a:blip r:embed="rId15"/>
            <a:stretch>
              <a:fillRect/>
            </a:stretch>
          </p:blipFill>
          <p:spPr>
            <a:xfrm>
              <a:off x="4580872" y="1495286"/>
              <a:ext cx="479563" cy="479563"/>
            </a:xfrm>
            <a:prstGeom prst="rect">
              <a:avLst/>
            </a:prstGeom>
          </p:spPr>
        </p:pic>
      </p:grpSp>
    </p:spTree>
    <p:extLst>
      <p:ext uri="{BB962C8B-B14F-4D97-AF65-F5344CB8AC3E}">
        <p14:creationId xmlns:p14="http://schemas.microsoft.com/office/powerpoint/2010/main" val="40072735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DC39-B752-4AD9-B414-1FD999619471}"/>
              </a:ext>
            </a:extLst>
          </p:cNvPr>
          <p:cNvSpPr>
            <a:spLocks noGrp="1"/>
          </p:cNvSpPr>
          <p:nvPr>
            <p:ph type="title"/>
          </p:nvPr>
        </p:nvSpPr>
        <p:spPr/>
        <p:txBody>
          <a:bodyPr/>
          <a:lstStyle/>
          <a:p>
            <a:r>
              <a:rPr lang="en-US" dirty="0"/>
              <a:t>Demo: Observe RBAC assignments</a:t>
            </a:r>
          </a:p>
        </p:txBody>
      </p:sp>
      <p:sp>
        <p:nvSpPr>
          <p:cNvPr id="3" name="Text Placeholder 2">
            <a:extLst>
              <a:ext uri="{FF2B5EF4-FFF2-40B4-BE49-F238E27FC236}">
                <a16:creationId xmlns:a16="http://schemas.microsoft.com/office/drawing/2014/main" id="{98066754-7D0E-4EEA-9EF1-0F58E030907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8186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Claims-based authorization.</a:t>
            </a:r>
          </a:p>
          <a:p>
            <a:pPr marL="342900" indent="-342900">
              <a:buFont typeface="Arial" panose="020B0604020202020204" pitchFamily="34" charset="0"/>
              <a:buChar char="•"/>
            </a:pPr>
            <a:r>
              <a:rPr lang="en-US" dirty="0"/>
              <a:t>Role-based access control (RBAC) authorization.</a:t>
            </a:r>
          </a:p>
          <a:p>
            <a:pPr marL="342900" indent="-342900">
              <a:buFont typeface="Arial" panose="020B0604020202020204" pitchFamily="34" charset="0"/>
              <a:buChar char="•"/>
            </a:pPr>
            <a:r>
              <a:rPr lang="en-US" dirty="0"/>
              <a:t>Virtual machine access control.</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EAFA-36BC-48F4-A834-D8F17ACC76DA}"/>
              </a:ext>
            </a:extLst>
          </p:cNvPr>
          <p:cNvSpPr>
            <a:spLocks noGrp="1"/>
          </p:cNvSpPr>
          <p:nvPr>
            <p:ph type="title"/>
          </p:nvPr>
        </p:nvSpPr>
        <p:spPr>
          <a:xfrm>
            <a:off x="588263" y="457200"/>
            <a:ext cx="11018520" cy="2769989"/>
          </a:xfrm>
        </p:spPr>
        <p:txBody>
          <a:bodyPr/>
          <a:lstStyle/>
          <a:p>
            <a:r>
              <a:rPr lang="en-US" dirty="0"/>
              <a:t>Role-based access control overview: Azure RBAC (continued)</a:t>
            </a:r>
            <a:br>
              <a:rPr lang="en-US" dirty="0"/>
            </a:br>
            <a:br>
              <a:rPr lang="en-US" dirty="0"/>
            </a:br>
            <a:br>
              <a:rPr lang="en-US" dirty="0"/>
            </a:br>
            <a:endParaRPr lang="en-US" dirty="0"/>
          </a:p>
        </p:txBody>
      </p:sp>
      <p:sp>
        <p:nvSpPr>
          <p:cNvPr id="4" name="Text Placeholder 3"/>
          <p:cNvSpPr>
            <a:spLocks noGrp="1"/>
          </p:cNvSpPr>
          <p:nvPr>
            <p:ph type="body" sz="quarter" idx="10"/>
          </p:nvPr>
        </p:nvSpPr>
        <p:spPr>
          <a:xfrm>
            <a:off x="585217" y="1975783"/>
            <a:ext cx="11018520" cy="4247317"/>
          </a:xfrm>
        </p:spPr>
        <p:txBody>
          <a:bodyPr/>
          <a:lstStyle/>
          <a:p>
            <a:pPr marL="0" indent="0">
              <a:buNone/>
            </a:pPr>
            <a:r>
              <a:rPr lang="en-US" dirty="0">
                <a:latin typeface="+mn-lt"/>
              </a:rPr>
              <a:t>How RBAC determines if a user has access to a resource:</a:t>
            </a:r>
          </a:p>
          <a:p>
            <a:pPr marL="685800" lvl="1" indent="-457200">
              <a:buFont typeface="+mj-lt"/>
              <a:buAutoNum type="arabicPeriod"/>
            </a:pPr>
            <a:r>
              <a:rPr lang="en-US" dirty="0"/>
              <a:t>A user (or service principal) acquires a token for Azure Resource Manager.</a:t>
            </a:r>
          </a:p>
          <a:p>
            <a:pPr marL="685800" lvl="1" indent="-457200">
              <a:buFont typeface="+mj-lt"/>
              <a:buAutoNum type="arabicPeriod"/>
            </a:pPr>
            <a:r>
              <a:rPr lang="en-US" dirty="0"/>
              <a:t>The user makes a REST API call to Azure Resource Manager with the token attached.</a:t>
            </a:r>
          </a:p>
          <a:p>
            <a:pPr marL="685800" lvl="1" indent="-457200">
              <a:buFont typeface="+mj-lt"/>
              <a:buAutoNum type="arabicPeriod"/>
            </a:pPr>
            <a:r>
              <a:rPr lang="en-US" dirty="0"/>
              <a:t>Azure Resource Manager retrieves all the role assignments and deny assignments that apply to the resource upon which the action is being taken.</a:t>
            </a:r>
          </a:p>
          <a:p>
            <a:pPr marL="685800" lvl="1" indent="-457200">
              <a:buFont typeface="+mj-lt"/>
              <a:buAutoNum type="arabicPeriod"/>
            </a:pPr>
            <a:r>
              <a:rPr lang="en-US" dirty="0"/>
              <a:t>Azure Resource Manager narrows the role assignments that apply to this user or their group and determines what roles the user has for this resource.</a:t>
            </a:r>
          </a:p>
          <a:p>
            <a:pPr marL="685800" lvl="1" indent="-457200">
              <a:buFont typeface="+mj-lt"/>
              <a:buAutoNum type="arabicPeriod"/>
            </a:pPr>
            <a:r>
              <a:rPr lang="en-US" dirty="0"/>
              <a:t>Azure Resource Manager determines if the action in the API call is included in the roles that the user has for this resource.</a:t>
            </a:r>
          </a:p>
          <a:p>
            <a:pPr marL="685800" lvl="1" indent="-457200">
              <a:buFont typeface="+mj-lt"/>
              <a:buAutoNum type="arabicPeriod"/>
            </a:pPr>
            <a:r>
              <a:rPr lang="en-US" dirty="0"/>
              <a:t>If the user doesn’t have a role with the action at the requested scope, access is not granted. Otherwise, Azure Resource Manager checks if a deny assignment applies.</a:t>
            </a:r>
          </a:p>
          <a:p>
            <a:pPr marL="685800" lvl="1" indent="-457200">
              <a:buFont typeface="+mj-lt"/>
              <a:buAutoNum type="arabicPeriod"/>
            </a:pPr>
            <a:r>
              <a:rPr lang="en-US" dirty="0"/>
              <a:t>If a deny assignment applies, access is blocked. Otherwise, access is granted.</a:t>
            </a:r>
          </a:p>
        </p:txBody>
      </p:sp>
    </p:spTree>
    <p:extLst>
      <p:ext uri="{BB962C8B-B14F-4D97-AF65-F5344CB8AC3E}">
        <p14:creationId xmlns:p14="http://schemas.microsoft.com/office/powerpoint/2010/main" val="34698069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a:xfrm>
            <a:off x="588263" y="457200"/>
            <a:ext cx="11018520" cy="1107996"/>
          </a:xfrm>
        </p:spPr>
        <p:txBody>
          <a:bodyPr/>
          <a:lstStyle/>
          <a:p>
            <a:r>
              <a:rPr lang="en-US" dirty="0"/>
              <a:t>Classic subscription administrator roles, Azure RBAC roles, and Azure AD administrator roles</a:t>
            </a:r>
          </a:p>
        </p:txBody>
      </p:sp>
      <p:sp>
        <p:nvSpPr>
          <p:cNvPr id="3" name="Text Placeholder 2">
            <a:extLst>
              <a:ext uri="{FF2B5EF4-FFF2-40B4-BE49-F238E27FC236}">
                <a16:creationId xmlns:a16="http://schemas.microsoft.com/office/drawing/2014/main" id="{D120D4BF-97B1-4BE1-BE6B-9DC3113FD593}"/>
              </a:ext>
            </a:extLst>
          </p:cNvPr>
          <p:cNvSpPr>
            <a:spLocks noGrp="1"/>
          </p:cNvSpPr>
          <p:nvPr>
            <p:ph type="body" sz="quarter" idx="10"/>
          </p:nvPr>
        </p:nvSpPr>
        <p:spPr>
          <a:xfrm>
            <a:off x="590868" y="2019300"/>
            <a:ext cx="11018520" cy="2412968"/>
          </a:xfrm>
        </p:spPr>
        <p:txBody>
          <a:bodyPr/>
          <a:lstStyle/>
          <a:p>
            <a:pPr marL="0" indent="0">
              <a:buNone/>
            </a:pPr>
            <a:r>
              <a:rPr lang="en-US" dirty="0">
                <a:latin typeface="+mn-lt"/>
              </a:rPr>
              <a:t>Azure and Azure AD offer three types of role-based access control roles:</a:t>
            </a:r>
          </a:p>
          <a:p>
            <a:r>
              <a:rPr lang="en-US" dirty="0">
                <a:latin typeface="+mn-lt"/>
              </a:rPr>
              <a:t>Classic subscription administrator roles</a:t>
            </a:r>
          </a:p>
          <a:p>
            <a:r>
              <a:rPr lang="en-US" dirty="0">
                <a:latin typeface="+mn-lt"/>
              </a:rPr>
              <a:t>Azure role-based access control (RBAC) roles</a:t>
            </a:r>
          </a:p>
          <a:p>
            <a:r>
              <a:rPr lang="en-US" dirty="0">
                <a:latin typeface="+mn-lt"/>
              </a:rPr>
              <a:t>Azure AD administrator roles</a:t>
            </a:r>
          </a:p>
        </p:txBody>
      </p:sp>
    </p:spTree>
    <p:extLst>
      <p:ext uri="{BB962C8B-B14F-4D97-AF65-F5344CB8AC3E}">
        <p14:creationId xmlns:p14="http://schemas.microsoft.com/office/powerpoint/2010/main" val="1404905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a:xfrm>
            <a:off x="588263" y="457200"/>
            <a:ext cx="11018520" cy="1107996"/>
          </a:xfrm>
        </p:spPr>
        <p:txBody>
          <a:bodyPr/>
          <a:lstStyle/>
          <a:p>
            <a:r>
              <a:rPr lang="en-US" dirty="0"/>
              <a:t>Classic subscription administrator roles, Azure RBAC roles, and Azure AD administrator roles (continued)</a:t>
            </a:r>
          </a:p>
        </p:txBody>
      </p:sp>
      <p:grpSp>
        <p:nvGrpSpPr>
          <p:cNvPr id="10" name="Group 9" descr="The diagram depicts the progression from the classic subscription admin roles to the Azure role-based access control (RBAC) roles, and then to the Azure Active Directory (Azure AD) admin roles. ">
            <a:extLst>
              <a:ext uri="{FF2B5EF4-FFF2-40B4-BE49-F238E27FC236}">
                <a16:creationId xmlns:a16="http://schemas.microsoft.com/office/drawing/2014/main" id="{FC104685-6B5E-4856-829C-4643E873BEE3}"/>
              </a:ext>
            </a:extLst>
          </p:cNvPr>
          <p:cNvGrpSpPr/>
          <p:nvPr/>
        </p:nvGrpSpPr>
        <p:grpSpPr>
          <a:xfrm>
            <a:off x="584200" y="1752600"/>
            <a:ext cx="11430340" cy="4516438"/>
            <a:chOff x="584200" y="1752600"/>
            <a:chExt cx="11430340" cy="4516438"/>
          </a:xfrm>
        </p:grpSpPr>
        <p:sp>
          <p:nvSpPr>
            <p:cNvPr id="3" name="Rectangle: Rounded Corners 2">
              <a:extLst>
                <a:ext uri="{FF2B5EF4-FFF2-40B4-BE49-F238E27FC236}">
                  <a16:creationId xmlns:a16="http://schemas.microsoft.com/office/drawing/2014/main" id="{0E454B11-56C8-4DE3-B6A4-DBB4B30870F7}"/>
                </a:ext>
              </a:extLst>
            </p:cNvPr>
            <p:cNvSpPr/>
            <p:nvPr/>
          </p:nvSpPr>
          <p:spPr bwMode="auto">
            <a:xfrm>
              <a:off x="584200" y="1752600"/>
              <a:ext cx="3987800" cy="1409700"/>
            </a:xfrm>
            <a:prstGeom prst="roundRect">
              <a:avLst/>
            </a:prstGeom>
            <a:solidFill>
              <a:srgbClr val="E6E6E6"/>
            </a:solidFill>
            <a:ln w="3810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defTabSz="932472" fontAlgn="base">
                <a:spcBef>
                  <a:spcPct val="0"/>
                </a:spcBef>
                <a:spcAft>
                  <a:spcPct val="0"/>
                </a:spcAft>
              </a:pPr>
              <a:endParaRPr lang="en-US" sz="1800" dirty="0" err="1">
                <a:solidFill>
                  <a:schemeClr val="tx1"/>
                </a:solidFill>
                <a:latin typeface="Consolas" panose="020B0609020204030204" pitchFamily="49" charset="0"/>
              </a:endParaRPr>
            </a:p>
          </p:txBody>
        </p:sp>
        <p:grpSp>
          <p:nvGrpSpPr>
            <p:cNvPr id="7" name="Group 6">
              <a:extLst>
                <a:ext uri="{FF2B5EF4-FFF2-40B4-BE49-F238E27FC236}">
                  <a16:creationId xmlns:a16="http://schemas.microsoft.com/office/drawing/2014/main" id="{E395014B-6B17-492B-9558-825EB945C33A}"/>
                </a:ext>
              </a:extLst>
            </p:cNvPr>
            <p:cNvGrpSpPr/>
            <p:nvPr/>
          </p:nvGrpSpPr>
          <p:grpSpPr>
            <a:xfrm>
              <a:off x="742950" y="1876425"/>
              <a:ext cx="2028825" cy="1418630"/>
              <a:chOff x="742950" y="2143125"/>
              <a:chExt cx="2028825" cy="1418630"/>
            </a:xfrm>
          </p:grpSpPr>
          <p:pic>
            <p:nvPicPr>
              <p:cNvPr id="4" name="Picture 3" descr="A picture containing vector graphics&#10;&#10;Description automatically generated">
                <a:extLst>
                  <a:ext uri="{FF2B5EF4-FFF2-40B4-BE49-F238E27FC236}">
                    <a16:creationId xmlns:a16="http://schemas.microsoft.com/office/drawing/2014/main" id="{AB9D12F8-BCA1-4625-9410-EE590900E835}"/>
                  </a:ext>
                </a:extLst>
              </p:cNvPr>
              <p:cNvPicPr>
                <a:picLocks noChangeAspect="1"/>
              </p:cNvPicPr>
              <p:nvPr/>
            </p:nvPicPr>
            <p:blipFill>
              <a:blip r:embed="rId3"/>
              <a:stretch>
                <a:fillRect/>
              </a:stretch>
            </p:blipFill>
            <p:spPr>
              <a:xfrm>
                <a:off x="774669" y="2143125"/>
                <a:ext cx="425482" cy="425482"/>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352550" y="2171700"/>
                <a:ext cx="1419225"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Azure AD</a:t>
                </a:r>
              </a:p>
              <a:p>
                <a:pPr algn="l"/>
                <a:r>
                  <a:rPr lang="en-IN" sz="1400" dirty="0">
                    <a:gradFill>
                      <a:gsLst>
                        <a:gs pos="2917">
                          <a:schemeClr val="tx1"/>
                        </a:gs>
                        <a:gs pos="30000">
                          <a:schemeClr val="tx1"/>
                        </a:gs>
                      </a:gsLst>
                      <a:lin ang="5400000" scaled="0"/>
                    </a:gradFill>
                    <a:latin typeface="+mj-lt"/>
                  </a:rPr>
                  <a:t>Admin roles</a:t>
                </a:r>
                <a:endParaRPr lang="en-US" sz="1400" dirty="0" err="1">
                  <a:gradFill>
                    <a:gsLst>
                      <a:gs pos="2917">
                        <a:schemeClr val="tx1"/>
                      </a:gs>
                      <a:gs pos="30000">
                        <a:schemeClr val="tx1"/>
                      </a:gs>
                    </a:gsLst>
                    <a:lin ang="5400000" scaled="0"/>
                  </a:gradFill>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742950" y="2638425"/>
                <a:ext cx="1924050" cy="923330"/>
              </a:xfrm>
              <a:prstGeom prst="rect">
                <a:avLst/>
              </a:prstGeom>
              <a:noFill/>
            </p:spPr>
            <p:txBody>
              <a:bodyPr wrap="square" lIns="0" tIns="0" rIns="0" bIns="0" rtlCol="0">
                <a:spAutoFit/>
              </a:bodyPr>
              <a:lstStyle/>
              <a:p>
                <a:pPr algn="l"/>
                <a:r>
                  <a:rPr lang="en-IN" sz="1200" dirty="0">
                    <a:gradFill>
                      <a:gsLst>
                        <a:gs pos="2917">
                          <a:schemeClr val="tx1"/>
                        </a:gs>
                        <a:gs pos="30000">
                          <a:schemeClr val="tx1"/>
                        </a:gs>
                      </a:gsLst>
                      <a:lin ang="5400000" scaled="0"/>
                    </a:gradFill>
                  </a:rPr>
                  <a:t>Global admin</a:t>
                </a:r>
              </a:p>
              <a:p>
                <a:pPr algn="l"/>
                <a:r>
                  <a:rPr lang="en-IN" sz="1200" dirty="0">
                    <a:gradFill>
                      <a:gsLst>
                        <a:gs pos="2917">
                          <a:schemeClr val="tx1"/>
                        </a:gs>
                        <a:gs pos="30000">
                          <a:schemeClr val="tx1"/>
                        </a:gs>
                      </a:gsLst>
                      <a:lin ang="5400000" scaled="0"/>
                    </a:gradFill>
                  </a:rPr>
                  <a:t>Application admin</a:t>
                </a:r>
              </a:p>
              <a:p>
                <a:pPr algn="l"/>
                <a:r>
                  <a:rPr lang="en-IN" sz="1200" dirty="0">
                    <a:gradFill>
                      <a:gsLst>
                        <a:gs pos="2917">
                          <a:schemeClr val="tx1"/>
                        </a:gs>
                        <a:gs pos="30000">
                          <a:schemeClr val="tx1"/>
                        </a:gs>
                      </a:gsLst>
                      <a:lin ang="5400000" scaled="0"/>
                    </a:gradFill>
                  </a:rPr>
                  <a:t>Application developer</a:t>
                </a:r>
              </a:p>
              <a:p>
                <a:pPr algn="l"/>
                <a:r>
                  <a:rPr lang="en-IN" sz="1200" dirty="0">
                    <a:gradFill>
                      <a:gsLst>
                        <a:gs pos="2917">
                          <a:schemeClr val="tx1"/>
                        </a:gs>
                        <a:gs pos="30000">
                          <a:schemeClr val="tx1"/>
                        </a:gs>
                      </a:gsLst>
                      <a:lin ang="5400000" scaled="0"/>
                    </a:gradFill>
                  </a:rPr>
                  <a:t>Billing admin</a:t>
                </a:r>
              </a:p>
              <a:p>
                <a:pPr algn="l"/>
                <a:r>
                  <a:rPr lang="en-IN" sz="1200" dirty="0">
                    <a:gradFill>
                      <a:gsLst>
                        <a:gs pos="2917">
                          <a:schemeClr val="tx1"/>
                        </a:gs>
                        <a:gs pos="30000">
                          <a:schemeClr val="tx1"/>
                        </a:gs>
                      </a:gsLst>
                      <a:lin ang="5400000" scaled="0"/>
                    </a:gradFill>
                  </a:rPr>
                  <a:t>…</a:t>
                </a:r>
                <a:endParaRPr lang="en-US" sz="1200" dirty="0" err="1">
                  <a:gradFill>
                    <a:gsLst>
                      <a:gs pos="2917">
                        <a:schemeClr val="tx1"/>
                      </a:gs>
                      <a:gs pos="30000">
                        <a:schemeClr val="tx1"/>
                      </a:gs>
                    </a:gsLst>
                    <a:lin ang="5400000" scaled="0"/>
                  </a:gradFill>
                </a:endParaRPr>
              </a:p>
            </p:txBody>
          </p:sp>
        </p:grpSp>
        <p:grpSp>
          <p:nvGrpSpPr>
            <p:cNvPr id="8" name="Group 7">
              <a:extLst>
                <a:ext uri="{FF2B5EF4-FFF2-40B4-BE49-F238E27FC236}">
                  <a16:creationId xmlns:a16="http://schemas.microsoft.com/office/drawing/2014/main" id="{8355C9F6-53A8-46C6-B39E-06E81448BBB8}"/>
                </a:ext>
              </a:extLst>
            </p:cNvPr>
            <p:cNvGrpSpPr/>
            <p:nvPr/>
          </p:nvGrpSpPr>
          <p:grpSpPr>
            <a:xfrm>
              <a:off x="2406650" y="2178464"/>
              <a:ext cx="2028825" cy="498062"/>
              <a:chOff x="2952750" y="2378489"/>
              <a:chExt cx="2028825" cy="498062"/>
            </a:xfrm>
          </p:grpSpPr>
          <p:pic>
            <p:nvPicPr>
              <p:cNvPr id="6" name="Graphic 5">
                <a:extLst>
                  <a:ext uri="{FF2B5EF4-FFF2-40B4-BE49-F238E27FC236}">
                    <a16:creationId xmlns:a16="http://schemas.microsoft.com/office/drawing/2014/main" id="{927B7572-00EA-4163-B080-B530243859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52750" y="2378489"/>
                <a:ext cx="498062" cy="498062"/>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562350" y="2419350"/>
                <a:ext cx="1419225"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Azure Active</a:t>
                </a:r>
              </a:p>
              <a:p>
                <a:pPr algn="l"/>
                <a:r>
                  <a:rPr lang="en-IN" sz="1400" dirty="0">
                    <a:gradFill>
                      <a:gsLst>
                        <a:gs pos="2917">
                          <a:schemeClr val="tx1"/>
                        </a:gs>
                        <a:gs pos="30000">
                          <a:schemeClr val="tx1"/>
                        </a:gs>
                      </a:gsLst>
                      <a:lin ang="5400000" scaled="0"/>
                    </a:gradFill>
                    <a:latin typeface="+mj-lt"/>
                  </a:rPr>
                  <a:t>Directory tenant</a:t>
                </a:r>
                <a:endParaRPr lang="en-US" sz="1400" dirty="0" err="1">
                  <a:gradFill>
                    <a:gsLst>
                      <a:gs pos="2917">
                        <a:schemeClr val="tx1"/>
                      </a:gs>
                      <a:gs pos="30000">
                        <a:schemeClr val="tx1"/>
                      </a:gs>
                    </a:gsLst>
                    <a:lin ang="5400000" scaled="0"/>
                  </a:gradFill>
                  <a:latin typeface="+mj-lt"/>
                </a:endParaRPr>
              </a:p>
            </p:txBody>
          </p:sp>
        </p:grpSp>
        <p:sp>
          <p:nvSpPr>
            <p:cNvPr id="22" name="TextBox 21">
              <a:extLst>
                <a:ext uri="{FF2B5EF4-FFF2-40B4-BE49-F238E27FC236}">
                  <a16:creationId xmlns:a16="http://schemas.microsoft.com/office/drawing/2014/main" id="{C2FC8147-18E8-466E-B661-C0D5C3251EAC}"/>
                </a:ext>
              </a:extLst>
            </p:cNvPr>
            <p:cNvSpPr txBox="1"/>
            <p:nvPr/>
          </p:nvSpPr>
          <p:spPr>
            <a:xfrm>
              <a:off x="2707240" y="3365501"/>
              <a:ext cx="552901" cy="215444"/>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Root</a:t>
              </a:r>
              <a:endParaRPr lang="en-US" sz="1400" dirty="0" err="1">
                <a:gradFill>
                  <a:gsLst>
                    <a:gs pos="2917">
                      <a:schemeClr val="tx1"/>
                    </a:gs>
                    <a:gs pos="30000">
                      <a:schemeClr val="tx1"/>
                    </a:gs>
                  </a:gsLst>
                  <a:lin ang="5400000" scaled="0"/>
                </a:gradFill>
                <a:latin typeface="+mj-lt"/>
              </a:endParaRPr>
            </a:p>
          </p:txBody>
        </p:sp>
        <p:sp>
          <p:nvSpPr>
            <p:cNvPr id="23" name="Rectangle: Rounded Corners 22">
              <a:extLst>
                <a:ext uri="{FF2B5EF4-FFF2-40B4-BE49-F238E27FC236}">
                  <a16:creationId xmlns:a16="http://schemas.microsoft.com/office/drawing/2014/main" id="{CE3EFFC0-C5C2-43F7-8FCC-3A7F1F342B19}"/>
                </a:ext>
              </a:extLst>
            </p:cNvPr>
            <p:cNvSpPr/>
            <p:nvPr/>
          </p:nvSpPr>
          <p:spPr bwMode="auto">
            <a:xfrm>
              <a:off x="584200" y="3713843"/>
              <a:ext cx="6921500" cy="1696357"/>
            </a:xfrm>
            <a:prstGeom prst="roundRect">
              <a:avLst/>
            </a:prstGeom>
            <a:solidFill>
              <a:srgbClr val="E6E6E6"/>
            </a:solidFill>
            <a:ln w="3810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defTabSz="932472" fontAlgn="base">
                <a:spcBef>
                  <a:spcPct val="0"/>
                </a:spcBef>
                <a:spcAft>
                  <a:spcPct val="0"/>
                </a:spcAft>
              </a:pPr>
              <a:endParaRPr lang="en-US" sz="1800" dirty="0" err="1">
                <a:solidFill>
                  <a:schemeClr val="tx1"/>
                </a:solidFill>
                <a:latin typeface="Consolas" panose="020B0609020204030204" pitchFamily="49" charset="0"/>
              </a:endParaRPr>
            </a:p>
          </p:txBody>
        </p:sp>
        <p:grpSp>
          <p:nvGrpSpPr>
            <p:cNvPr id="24" name="Group 23">
              <a:extLst>
                <a:ext uri="{FF2B5EF4-FFF2-40B4-BE49-F238E27FC236}">
                  <a16:creationId xmlns:a16="http://schemas.microsoft.com/office/drawing/2014/main" id="{B7B2BDB3-B51C-4AF6-8836-D36533F3C437}"/>
                </a:ext>
              </a:extLst>
            </p:cNvPr>
            <p:cNvGrpSpPr/>
            <p:nvPr/>
          </p:nvGrpSpPr>
          <p:grpSpPr>
            <a:xfrm>
              <a:off x="799194" y="3866697"/>
              <a:ext cx="2028825" cy="1418630"/>
              <a:chOff x="742950" y="2143125"/>
              <a:chExt cx="2028825" cy="1418630"/>
            </a:xfrm>
          </p:grpSpPr>
          <p:pic>
            <p:nvPicPr>
              <p:cNvPr id="25" name="Picture 24" descr="A picture containing vector graphics&#10;&#10;Description automatically generated">
                <a:extLst>
                  <a:ext uri="{FF2B5EF4-FFF2-40B4-BE49-F238E27FC236}">
                    <a16:creationId xmlns:a16="http://schemas.microsoft.com/office/drawing/2014/main" id="{5E6C2A97-FA33-4E22-BCB0-98B2E07F3F1F}"/>
                  </a:ext>
                </a:extLst>
              </p:cNvPr>
              <p:cNvPicPr>
                <a:picLocks noChangeAspect="1"/>
              </p:cNvPicPr>
              <p:nvPr/>
            </p:nvPicPr>
            <p:blipFill>
              <a:blip r:embed="rId3"/>
              <a:stretch>
                <a:fillRect/>
              </a:stretch>
            </p:blipFill>
            <p:spPr>
              <a:xfrm>
                <a:off x="774669" y="2143125"/>
                <a:ext cx="425482" cy="425482"/>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352550" y="2171700"/>
                <a:ext cx="1419225"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Azure RBAC</a:t>
                </a:r>
              </a:p>
              <a:p>
                <a:pPr algn="l"/>
                <a:r>
                  <a:rPr lang="en-IN" sz="1400" dirty="0">
                    <a:gradFill>
                      <a:gsLst>
                        <a:gs pos="2917">
                          <a:schemeClr val="tx1"/>
                        </a:gs>
                        <a:gs pos="30000">
                          <a:schemeClr val="tx1"/>
                        </a:gs>
                      </a:gsLst>
                      <a:lin ang="5400000" scaled="0"/>
                    </a:gradFill>
                    <a:latin typeface="+mj-lt"/>
                  </a:rPr>
                  <a:t>roles</a:t>
                </a:r>
                <a:endParaRPr lang="en-US" sz="1400" dirty="0" err="1">
                  <a:gradFill>
                    <a:gsLst>
                      <a:gs pos="2917">
                        <a:schemeClr val="tx1"/>
                      </a:gs>
                      <a:gs pos="30000">
                        <a:schemeClr val="tx1"/>
                      </a:gs>
                    </a:gsLst>
                    <a:lin ang="5400000" scaled="0"/>
                  </a:gradFill>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742950" y="2638425"/>
                <a:ext cx="1514022" cy="923330"/>
              </a:xfrm>
              <a:prstGeom prst="rect">
                <a:avLst/>
              </a:prstGeom>
              <a:noFill/>
            </p:spPr>
            <p:txBody>
              <a:bodyPr wrap="square" lIns="0" tIns="0" rIns="0" bIns="0" rtlCol="0">
                <a:spAutoFit/>
              </a:bodyPr>
              <a:lstStyle/>
              <a:p>
                <a:pPr algn="l"/>
                <a:r>
                  <a:rPr lang="en-IN" sz="1200" dirty="0">
                    <a:gradFill>
                      <a:gsLst>
                        <a:gs pos="2917">
                          <a:schemeClr val="tx1"/>
                        </a:gs>
                        <a:gs pos="30000">
                          <a:schemeClr val="tx1"/>
                        </a:gs>
                      </a:gsLst>
                      <a:lin ang="5400000" scaled="0"/>
                    </a:gradFill>
                  </a:rPr>
                  <a:t>Owner</a:t>
                </a:r>
              </a:p>
              <a:p>
                <a:pPr algn="l"/>
                <a:r>
                  <a:rPr lang="en-IN" sz="1200" dirty="0">
                    <a:gradFill>
                      <a:gsLst>
                        <a:gs pos="2917">
                          <a:schemeClr val="tx1"/>
                        </a:gs>
                        <a:gs pos="30000">
                          <a:schemeClr val="tx1"/>
                        </a:gs>
                      </a:gsLst>
                      <a:lin ang="5400000" scaled="0"/>
                    </a:gradFill>
                  </a:rPr>
                  <a:t>Contributor</a:t>
                </a:r>
              </a:p>
              <a:p>
                <a:pPr algn="l"/>
                <a:r>
                  <a:rPr lang="en-IN" sz="1200" dirty="0">
                    <a:gradFill>
                      <a:gsLst>
                        <a:gs pos="2917">
                          <a:schemeClr val="tx1"/>
                        </a:gs>
                        <a:gs pos="30000">
                          <a:schemeClr val="tx1"/>
                        </a:gs>
                      </a:gsLst>
                      <a:lin ang="5400000" scaled="0"/>
                    </a:gradFill>
                  </a:rPr>
                  <a:t>Reader</a:t>
                </a:r>
              </a:p>
              <a:p>
                <a:pPr algn="l"/>
                <a:r>
                  <a:rPr lang="en-IN" sz="1200" dirty="0">
                    <a:gradFill>
                      <a:gsLst>
                        <a:gs pos="2917">
                          <a:schemeClr val="tx1"/>
                        </a:gs>
                        <a:gs pos="30000">
                          <a:schemeClr val="tx1"/>
                        </a:gs>
                      </a:gsLst>
                      <a:lin ang="5400000" scaled="0"/>
                    </a:gradFill>
                  </a:rPr>
                  <a:t>User access admin</a:t>
                </a:r>
              </a:p>
              <a:p>
                <a:pPr algn="l"/>
                <a:r>
                  <a:rPr lang="en-IN" sz="1200" dirty="0">
                    <a:gradFill>
                      <a:gsLst>
                        <a:gs pos="2917">
                          <a:schemeClr val="tx1"/>
                        </a:gs>
                        <a:gs pos="30000">
                          <a:schemeClr val="tx1"/>
                        </a:gs>
                      </a:gsLst>
                      <a:lin ang="5400000" scaled="0"/>
                    </a:gradFill>
                  </a:rPr>
                  <a:t>…</a:t>
                </a:r>
                <a:endParaRPr lang="en-US" sz="1200" dirty="0" err="1">
                  <a:gradFill>
                    <a:gsLst>
                      <a:gs pos="2917">
                        <a:schemeClr val="tx1"/>
                      </a:gs>
                      <a:gs pos="30000">
                        <a:schemeClr val="tx1"/>
                      </a:gs>
                    </a:gsLst>
                    <a:lin ang="5400000" scaled="0"/>
                  </a:gradFill>
                </a:endParaRPr>
              </a:p>
            </p:txBody>
          </p:sp>
        </p:grpSp>
        <p:grpSp>
          <p:nvGrpSpPr>
            <p:cNvPr id="9" name="Group 8">
              <a:extLst>
                <a:ext uri="{FF2B5EF4-FFF2-40B4-BE49-F238E27FC236}">
                  <a16:creationId xmlns:a16="http://schemas.microsoft.com/office/drawing/2014/main" id="{69C7608F-EE28-4DD3-AF20-3992DCF8D6A3}"/>
                </a:ext>
              </a:extLst>
            </p:cNvPr>
            <p:cNvGrpSpPr/>
            <p:nvPr/>
          </p:nvGrpSpPr>
          <p:grpSpPr>
            <a:xfrm>
              <a:off x="3260140" y="3830143"/>
              <a:ext cx="2188161" cy="533533"/>
              <a:chOff x="3225668" y="4058743"/>
              <a:chExt cx="2188161" cy="533533"/>
            </a:xfrm>
          </p:grpSpPr>
          <p:sp>
            <p:nvSpPr>
              <p:cNvPr id="32" name="TextBox 31">
                <a:extLst>
                  <a:ext uri="{FF2B5EF4-FFF2-40B4-BE49-F238E27FC236}">
                    <a16:creationId xmlns:a16="http://schemas.microsoft.com/office/drawing/2014/main" id="{850DE747-60F8-4CFF-B8E9-EB798FBC38BE}"/>
                  </a:ext>
                </a:extLst>
              </p:cNvPr>
              <p:cNvSpPr txBox="1"/>
              <p:nvPr/>
            </p:nvSpPr>
            <p:spPr>
              <a:xfrm>
                <a:off x="3849007" y="4110066"/>
                <a:ext cx="1564822"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Root management group</a:t>
                </a:r>
                <a:endParaRPr lang="en-US" sz="1400" dirty="0" err="1">
                  <a:gradFill>
                    <a:gsLst>
                      <a:gs pos="2917">
                        <a:schemeClr val="tx1"/>
                      </a:gs>
                      <a:gs pos="30000">
                        <a:schemeClr val="tx1"/>
                      </a:gs>
                    </a:gsLst>
                    <a:lin ang="5400000" scaled="0"/>
                  </a:gradFill>
                  <a:latin typeface="+mj-lt"/>
                </a:endParaRPr>
              </a:p>
            </p:txBody>
          </p:sp>
          <p:pic>
            <p:nvPicPr>
              <p:cNvPr id="34" name="Graphic 33">
                <a:extLst>
                  <a:ext uri="{FF2B5EF4-FFF2-40B4-BE49-F238E27FC236}">
                    <a16:creationId xmlns:a16="http://schemas.microsoft.com/office/drawing/2014/main" id="{1DDC0CF8-80BC-4C68-8C2D-E76CE5B553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25668" y="4058743"/>
                <a:ext cx="533533" cy="533533"/>
              </a:xfrm>
              <a:prstGeom prst="rect">
                <a:avLst/>
              </a:prstGeom>
            </p:spPr>
          </p:pic>
        </p:grpSp>
        <p:sp>
          <p:nvSpPr>
            <p:cNvPr id="36" name="TextBox 35">
              <a:extLst>
                <a:ext uri="{FF2B5EF4-FFF2-40B4-BE49-F238E27FC236}">
                  <a16:creationId xmlns:a16="http://schemas.microsoft.com/office/drawing/2014/main" id="{86ED9393-DA6E-4258-BD18-9C383B8EEC64}"/>
                </a:ext>
              </a:extLst>
            </p:cNvPr>
            <p:cNvSpPr txBox="1"/>
            <p:nvPr/>
          </p:nvSpPr>
          <p:spPr>
            <a:xfrm>
              <a:off x="4327979" y="4545402"/>
              <a:ext cx="1120321"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Management group</a:t>
              </a:r>
              <a:endParaRPr lang="en-US" sz="1400" dirty="0" err="1">
                <a:gradFill>
                  <a:gsLst>
                    <a:gs pos="2917">
                      <a:schemeClr val="tx1"/>
                    </a:gs>
                    <a:gs pos="30000">
                      <a:schemeClr val="tx1"/>
                    </a:gs>
                  </a:gsLst>
                  <a:lin ang="5400000" scaled="0"/>
                </a:gradFill>
                <a:latin typeface="+mj-lt"/>
              </a:endParaRPr>
            </a:p>
          </p:txBody>
        </p:sp>
        <p:pic>
          <p:nvPicPr>
            <p:cNvPr id="37" name="Graphic 36">
              <a:extLst>
                <a:ext uri="{FF2B5EF4-FFF2-40B4-BE49-F238E27FC236}">
                  <a16:creationId xmlns:a16="http://schemas.microsoft.com/office/drawing/2014/main" id="{3C849749-B810-489B-9388-76B59D6CA5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4640" y="4494079"/>
              <a:ext cx="533533" cy="533533"/>
            </a:xfrm>
            <a:prstGeom prst="rect">
              <a:avLst/>
            </a:prstGeom>
          </p:spPr>
        </p:pic>
        <p:pic>
          <p:nvPicPr>
            <p:cNvPr id="54" name="Picture 53" descr="A picture containing vector graphics&#10;&#10;Description automatically generated">
              <a:extLst>
                <a:ext uri="{FF2B5EF4-FFF2-40B4-BE49-F238E27FC236}">
                  <a16:creationId xmlns:a16="http://schemas.microsoft.com/office/drawing/2014/main" id="{C280034A-F529-49C3-A181-17E3AB71983A}"/>
                </a:ext>
              </a:extLst>
            </p:cNvPr>
            <p:cNvPicPr>
              <a:picLocks noChangeAspect="1"/>
            </p:cNvPicPr>
            <p:nvPr/>
          </p:nvPicPr>
          <p:blipFill>
            <a:blip r:embed="rId3"/>
            <a:stretch>
              <a:fillRect/>
            </a:stretch>
          </p:blipFill>
          <p:spPr>
            <a:xfrm>
              <a:off x="5003800" y="3044321"/>
              <a:ext cx="425482" cy="425482"/>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68073" y="2848872"/>
              <a:ext cx="1587501" cy="646331"/>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Global admin/User access admin (elevated access)</a:t>
              </a:r>
              <a:endParaRPr lang="en-US" sz="1400" dirty="0" err="1">
                <a:gradFill>
                  <a:gsLst>
                    <a:gs pos="2917">
                      <a:schemeClr val="tx1"/>
                    </a:gs>
                    <a:gs pos="30000">
                      <a:schemeClr val="tx1"/>
                    </a:gs>
                  </a:gsLst>
                  <a:lin ang="5400000" scaled="0"/>
                </a:gradFill>
                <a:latin typeface="+mj-lt"/>
              </a:endParaRPr>
            </a:p>
          </p:txBody>
        </p:sp>
        <p:grpSp>
          <p:nvGrpSpPr>
            <p:cNvPr id="2079" name="Group 2078">
              <a:extLst>
                <a:ext uri="{FF2B5EF4-FFF2-40B4-BE49-F238E27FC236}">
                  <a16:creationId xmlns:a16="http://schemas.microsoft.com/office/drawing/2014/main" id="{08E2CE1B-2226-4A6D-B870-F616E2E79266}"/>
                </a:ext>
              </a:extLst>
            </p:cNvPr>
            <p:cNvGrpSpPr/>
            <p:nvPr/>
          </p:nvGrpSpPr>
          <p:grpSpPr>
            <a:xfrm>
              <a:off x="10651896" y="3405868"/>
              <a:ext cx="812801" cy="921657"/>
              <a:chOff x="10896599" y="3116943"/>
              <a:chExt cx="812801" cy="921657"/>
            </a:xfrm>
          </p:grpSpPr>
          <p:pic>
            <p:nvPicPr>
              <p:cNvPr id="56" name="Picture 55" descr="A picture containing vector graphics&#10;&#10;Description automatically generated">
                <a:extLst>
                  <a:ext uri="{FF2B5EF4-FFF2-40B4-BE49-F238E27FC236}">
                    <a16:creationId xmlns:a16="http://schemas.microsoft.com/office/drawing/2014/main" id="{23C1C713-080A-4144-8C8D-309755B9E87C}"/>
                  </a:ext>
                </a:extLst>
              </p:cNvPr>
              <p:cNvPicPr>
                <a:picLocks noChangeAspect="1"/>
              </p:cNvPicPr>
              <p:nvPr/>
            </p:nvPicPr>
            <p:blipFill>
              <a:blip r:embed="rId3"/>
              <a:stretch>
                <a:fillRect/>
              </a:stretch>
            </p:blipFill>
            <p:spPr>
              <a:xfrm>
                <a:off x="10992726" y="3116943"/>
                <a:ext cx="425482" cy="425482"/>
              </a:xfrm>
              <a:prstGeom prst="rect">
                <a:avLst/>
              </a:prstGeom>
            </p:spPr>
          </p:pic>
          <p:sp>
            <p:nvSpPr>
              <p:cNvPr id="57" name="TextBox 56">
                <a:extLst>
                  <a:ext uri="{FF2B5EF4-FFF2-40B4-BE49-F238E27FC236}">
                    <a16:creationId xmlns:a16="http://schemas.microsoft.com/office/drawing/2014/main" id="{684E7CC4-8E61-4333-AEA7-F4CB893A8C23}"/>
                  </a:ext>
                </a:extLst>
              </p:cNvPr>
              <p:cNvSpPr txBox="1"/>
              <p:nvPr/>
            </p:nvSpPr>
            <p:spPr>
              <a:xfrm>
                <a:off x="10896599" y="3606800"/>
                <a:ext cx="812801" cy="431800"/>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Account admin</a:t>
                </a:r>
                <a:endParaRPr lang="en-US" sz="1400" dirty="0" err="1">
                  <a:gradFill>
                    <a:gsLst>
                      <a:gs pos="2917">
                        <a:schemeClr val="tx1"/>
                      </a:gs>
                      <a:gs pos="30000">
                        <a:schemeClr val="tx1"/>
                      </a:gs>
                    </a:gsLst>
                    <a:lin ang="5400000" scaled="0"/>
                  </a:gradFill>
                  <a:latin typeface="+mj-lt"/>
                </a:endParaRPr>
              </a:p>
            </p:txBody>
          </p:sp>
        </p:grpSp>
        <p:sp>
          <p:nvSpPr>
            <p:cNvPr id="59" name="TextBox 58">
              <a:extLst>
                <a:ext uri="{FF2B5EF4-FFF2-40B4-BE49-F238E27FC236}">
                  <a16:creationId xmlns:a16="http://schemas.microsoft.com/office/drawing/2014/main" id="{5963A65D-236E-4451-AAC2-6DF45FD55AD9}"/>
                </a:ext>
              </a:extLst>
            </p:cNvPr>
            <p:cNvSpPr txBox="1"/>
            <p:nvPr/>
          </p:nvSpPr>
          <p:spPr>
            <a:xfrm>
              <a:off x="10914855" y="4962072"/>
              <a:ext cx="1099685" cy="430887"/>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Azure account</a:t>
              </a:r>
              <a:endParaRPr lang="en-US" sz="1400" dirty="0" err="1">
                <a:gradFill>
                  <a:gsLst>
                    <a:gs pos="2917">
                      <a:schemeClr val="tx1"/>
                    </a:gs>
                    <a:gs pos="30000">
                      <a:schemeClr val="tx1"/>
                    </a:gs>
                  </a:gsLst>
                  <a:lin ang="5400000" scaled="0"/>
                </a:gradFill>
                <a:latin typeface="+mj-lt"/>
              </a:endParaRPr>
            </a:p>
          </p:txBody>
        </p:sp>
        <p:cxnSp>
          <p:nvCxnSpPr>
            <p:cNvPr id="2051" name="Connector: Elbow 2050">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75199" y="2857008"/>
              <a:ext cx="688975" cy="328010"/>
            </a:xfrm>
            <a:prstGeom prst="bentConnector3">
              <a:avLst>
                <a:gd name="adj1" fmla="val 50000"/>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2863933" y="3700702"/>
              <a:ext cx="515965" cy="276449"/>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417188" y="4473394"/>
              <a:ext cx="397170" cy="177733"/>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18BD2D5C-5265-4D95-8A83-0BFB92938BEC}"/>
                </a:ext>
              </a:extLst>
            </p:cNvPr>
            <p:cNvSpPr/>
            <p:nvPr/>
          </p:nvSpPr>
          <p:spPr bwMode="auto">
            <a:xfrm>
              <a:off x="5715001" y="4318681"/>
              <a:ext cx="4914900" cy="1950357"/>
            </a:xfrm>
            <a:prstGeom prst="roundRect">
              <a:avLst/>
            </a:prstGeom>
            <a:solidFill>
              <a:schemeClr val="bg1"/>
            </a:solidFill>
            <a:ln w="3810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defTabSz="932472" fontAlgn="base">
                <a:spcBef>
                  <a:spcPct val="0"/>
                </a:spcBef>
                <a:spcAft>
                  <a:spcPct val="0"/>
                </a:spcAft>
              </a:pPr>
              <a:endParaRPr lang="en-US" sz="1800" dirty="0" err="1">
                <a:solidFill>
                  <a:schemeClr val="tx1"/>
                </a:solidFill>
                <a:latin typeface="Consolas" panose="020B0609020204030204" pitchFamily="49" charset="0"/>
              </a:endParaRPr>
            </a:p>
          </p:txBody>
        </p:sp>
        <p:sp>
          <p:nvSpPr>
            <p:cNvPr id="46" name="TextBox 45">
              <a:extLst>
                <a:ext uri="{FF2B5EF4-FFF2-40B4-BE49-F238E27FC236}">
                  <a16:creationId xmlns:a16="http://schemas.microsoft.com/office/drawing/2014/main" id="{283CFF63-EED4-415C-83EA-E091A4771B38}"/>
                </a:ext>
              </a:extLst>
            </p:cNvPr>
            <p:cNvSpPr txBox="1"/>
            <p:nvPr/>
          </p:nvSpPr>
          <p:spPr>
            <a:xfrm>
              <a:off x="7925481" y="4653123"/>
              <a:ext cx="1078593" cy="215444"/>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Subscription</a:t>
              </a:r>
              <a:endParaRPr lang="en-US" sz="1400" dirty="0" err="1">
                <a:gradFill>
                  <a:gsLst>
                    <a:gs pos="2917">
                      <a:schemeClr val="tx1"/>
                    </a:gs>
                    <a:gs pos="30000">
                      <a:schemeClr val="tx1"/>
                    </a:gs>
                  </a:gsLst>
                  <a:lin ang="5400000" scaled="0"/>
                </a:gradFill>
                <a:latin typeface="+mj-lt"/>
              </a:endParaRPr>
            </a:p>
          </p:txBody>
        </p:sp>
        <p:pic>
          <p:nvPicPr>
            <p:cNvPr id="48" name="Graphic 47">
              <a:extLst>
                <a:ext uri="{FF2B5EF4-FFF2-40B4-BE49-F238E27FC236}">
                  <a16:creationId xmlns:a16="http://schemas.microsoft.com/office/drawing/2014/main" id="{ED0FFE98-8817-40F2-88A8-7EDE846A61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87556" y="4496872"/>
              <a:ext cx="527947" cy="527947"/>
            </a:xfrm>
            <a:prstGeom prst="rect">
              <a:avLst/>
            </a:prstGeom>
          </p:spPr>
        </p:pic>
        <p:grpSp>
          <p:nvGrpSpPr>
            <p:cNvPr id="11" name="Group 10">
              <a:extLst>
                <a:ext uri="{FF2B5EF4-FFF2-40B4-BE49-F238E27FC236}">
                  <a16:creationId xmlns:a16="http://schemas.microsoft.com/office/drawing/2014/main" id="{6C1CC4AB-C451-4ECA-8FB3-B1217C68E206}"/>
                </a:ext>
              </a:extLst>
            </p:cNvPr>
            <p:cNvGrpSpPr/>
            <p:nvPr/>
          </p:nvGrpSpPr>
          <p:grpSpPr>
            <a:xfrm>
              <a:off x="7881577" y="4978946"/>
              <a:ext cx="2044154" cy="404040"/>
              <a:chOff x="7970703" y="5372646"/>
              <a:chExt cx="2044154" cy="404040"/>
            </a:xfrm>
          </p:grpSpPr>
          <p:sp>
            <p:nvSpPr>
              <p:cNvPr id="50" name="TextBox 49">
                <a:extLst>
                  <a:ext uri="{FF2B5EF4-FFF2-40B4-BE49-F238E27FC236}">
                    <a16:creationId xmlns:a16="http://schemas.microsoft.com/office/drawing/2014/main" id="{561F72A4-ECF1-42CA-8150-55D2992DD70D}"/>
                  </a:ext>
                </a:extLst>
              </p:cNvPr>
              <p:cNvSpPr txBox="1"/>
              <p:nvPr/>
            </p:nvSpPr>
            <p:spPr>
              <a:xfrm>
                <a:off x="8450035" y="5466944"/>
                <a:ext cx="1564822" cy="215444"/>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Resource group</a:t>
                </a:r>
                <a:endParaRPr lang="en-US" sz="1400" dirty="0" err="1">
                  <a:gradFill>
                    <a:gsLst>
                      <a:gs pos="2917">
                        <a:schemeClr val="tx1"/>
                      </a:gs>
                      <a:gs pos="30000">
                        <a:schemeClr val="tx1"/>
                      </a:gs>
                    </a:gsLst>
                    <a:lin ang="5400000" scaled="0"/>
                  </a:gradFill>
                  <a:latin typeface="+mj-lt"/>
                </a:endParaRPr>
              </a:p>
            </p:txBody>
          </p:sp>
          <p:pic>
            <p:nvPicPr>
              <p:cNvPr id="52" name="Graphic 51">
                <a:extLst>
                  <a:ext uri="{FF2B5EF4-FFF2-40B4-BE49-F238E27FC236}">
                    <a16:creationId xmlns:a16="http://schemas.microsoft.com/office/drawing/2014/main" id="{D1DA51C3-094F-4F21-96CB-9BB1EAED7F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70703" y="5372646"/>
                <a:ext cx="404040" cy="404040"/>
              </a:xfrm>
              <a:prstGeom prst="rect">
                <a:avLst/>
              </a:prstGeom>
            </p:spPr>
          </p:pic>
        </p:grpSp>
        <p:cxnSp>
          <p:nvCxnSpPr>
            <p:cNvPr id="14" name="Straight Connector 13">
              <a:extLst>
                <a:ext uri="{FF2B5EF4-FFF2-40B4-BE49-F238E27FC236}">
                  <a16:creationId xmlns:a16="http://schemas.microsoft.com/office/drawing/2014/main" id="{5837AD98-23E6-48FD-B41A-6DEB858EF95D}"/>
                </a:ext>
              </a:extLst>
            </p:cNvPr>
            <p:cNvCxnSpPr>
              <a:cxnSpLocks/>
              <a:stCxn id="46" idx="3"/>
            </p:cNvCxnSpPr>
            <p:nvPr/>
          </p:nvCxnSpPr>
          <p:spPr>
            <a:xfrm>
              <a:off x="9004074" y="4760845"/>
              <a:ext cx="1823583" cy="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D0892AF-5B4D-415C-9C4F-1AC776183806}"/>
                </a:ext>
              </a:extLst>
            </p:cNvPr>
            <p:cNvCxnSpPr>
              <a:cxnSpLocks/>
              <a:stCxn id="48" idx="2"/>
              <a:endCxn id="52" idx="1"/>
            </p:cNvCxnSpPr>
            <p:nvPr/>
          </p:nvCxnSpPr>
          <p:spPr>
            <a:xfrm rot="16200000" flipH="1">
              <a:off x="7688480" y="4987868"/>
              <a:ext cx="156147" cy="230047"/>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83CB5F39-7340-40E0-90CD-CDE16B40D642}"/>
                </a:ext>
              </a:extLst>
            </p:cNvPr>
            <p:cNvCxnSpPr>
              <a:cxnSpLocks/>
              <a:stCxn id="52" idx="2"/>
            </p:cNvCxnSpPr>
            <p:nvPr/>
          </p:nvCxnSpPr>
          <p:spPr>
            <a:xfrm rot="16200000" flipH="1">
              <a:off x="8017571" y="5449012"/>
              <a:ext cx="430683" cy="298630"/>
            </a:xfrm>
            <a:prstGeom prst="bentConnector2">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61" name="Group 2060">
              <a:extLst>
                <a:ext uri="{FF2B5EF4-FFF2-40B4-BE49-F238E27FC236}">
                  <a16:creationId xmlns:a16="http://schemas.microsoft.com/office/drawing/2014/main" id="{4045BC2A-602C-4643-A82E-A1152848FC92}"/>
                </a:ext>
              </a:extLst>
            </p:cNvPr>
            <p:cNvGrpSpPr/>
            <p:nvPr/>
          </p:nvGrpSpPr>
          <p:grpSpPr>
            <a:xfrm>
              <a:off x="8318727" y="5630078"/>
              <a:ext cx="2969986" cy="364323"/>
              <a:chOff x="4994728" y="6671478"/>
              <a:chExt cx="2969986" cy="364323"/>
            </a:xfrm>
          </p:grpSpPr>
          <p:grpSp>
            <p:nvGrpSpPr>
              <p:cNvPr id="12" name="Group 11">
                <a:extLst>
                  <a:ext uri="{FF2B5EF4-FFF2-40B4-BE49-F238E27FC236}">
                    <a16:creationId xmlns:a16="http://schemas.microsoft.com/office/drawing/2014/main" id="{D2AE17B1-0BA5-4A71-B48F-894322EBFD64}"/>
                  </a:ext>
                </a:extLst>
              </p:cNvPr>
              <p:cNvGrpSpPr/>
              <p:nvPr/>
            </p:nvGrpSpPr>
            <p:grpSpPr>
              <a:xfrm>
                <a:off x="4994728" y="6671478"/>
                <a:ext cx="1364228" cy="364323"/>
                <a:chOff x="7634514" y="5845977"/>
                <a:chExt cx="2351429" cy="627959"/>
              </a:xfrm>
            </p:grpSpPr>
            <p:pic>
              <p:nvPicPr>
                <p:cNvPr id="2052" name="Graphic 2051">
                  <a:extLst>
                    <a:ext uri="{FF2B5EF4-FFF2-40B4-BE49-F238E27FC236}">
                      <a16:creationId xmlns:a16="http://schemas.microsoft.com/office/drawing/2014/main" id="{E793C178-1389-42B0-9590-0B187EAA98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34514" y="5863730"/>
                  <a:ext cx="597384" cy="597384"/>
                </a:xfrm>
                <a:prstGeom prst="rect">
                  <a:avLst/>
                </a:prstGeom>
              </p:spPr>
            </p:pic>
            <p:pic>
              <p:nvPicPr>
                <p:cNvPr id="2054" name="Graphic 2053">
                  <a:extLst>
                    <a:ext uri="{FF2B5EF4-FFF2-40B4-BE49-F238E27FC236}">
                      <a16:creationId xmlns:a16="http://schemas.microsoft.com/office/drawing/2014/main" id="{381D129F-F99F-4004-8896-8E702D5D659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78776" y="5846256"/>
                  <a:ext cx="627480" cy="627480"/>
                </a:xfrm>
                <a:prstGeom prst="rect">
                  <a:avLst/>
                </a:prstGeom>
              </p:spPr>
            </p:pic>
            <p:pic>
              <p:nvPicPr>
                <p:cNvPr id="43" name="Graphic 42">
                  <a:extLst>
                    <a:ext uri="{FF2B5EF4-FFF2-40B4-BE49-F238E27FC236}">
                      <a16:creationId xmlns:a16="http://schemas.microsoft.com/office/drawing/2014/main" id="{3FC787F2-78BA-4535-A4AF-C4443E4F58B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57984" y="5845977"/>
                  <a:ext cx="627959" cy="627959"/>
                </a:xfrm>
                <a:prstGeom prst="rect">
                  <a:avLst/>
                </a:prstGeom>
              </p:spPr>
            </p:pic>
          </p:grpSp>
          <p:sp>
            <p:nvSpPr>
              <p:cNvPr id="53" name="TextBox 52">
                <a:extLst>
                  <a:ext uri="{FF2B5EF4-FFF2-40B4-BE49-F238E27FC236}">
                    <a16:creationId xmlns:a16="http://schemas.microsoft.com/office/drawing/2014/main" id="{E6B06B35-38D3-4C6E-B4AE-1EC01B96D52E}"/>
                  </a:ext>
                </a:extLst>
              </p:cNvPr>
              <p:cNvSpPr txBox="1"/>
              <p:nvPr/>
            </p:nvSpPr>
            <p:spPr>
              <a:xfrm>
                <a:off x="6399892" y="6749644"/>
                <a:ext cx="1564822" cy="215444"/>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Resource</a:t>
                </a:r>
                <a:endParaRPr lang="en-US" sz="1400" dirty="0" err="1">
                  <a:gradFill>
                    <a:gsLst>
                      <a:gs pos="2917">
                        <a:schemeClr val="tx1"/>
                      </a:gs>
                      <a:gs pos="30000">
                        <a:schemeClr val="tx1"/>
                      </a:gs>
                    </a:gsLst>
                    <a:lin ang="5400000" scaled="0"/>
                  </a:gradFill>
                  <a:latin typeface="+mj-lt"/>
                </a:endParaRPr>
              </a:p>
            </p:txBody>
          </p:sp>
        </p:grpSp>
        <p:cxnSp>
          <p:nvCxnSpPr>
            <p:cNvPr id="97" name="Straight Connector 96">
              <a:extLst>
                <a:ext uri="{FF2B5EF4-FFF2-40B4-BE49-F238E27FC236}">
                  <a16:creationId xmlns:a16="http://schemas.microsoft.com/office/drawing/2014/main" id="{A7B330A4-665E-4AD7-A8A6-744482E92145}"/>
                </a:ext>
              </a:extLst>
            </p:cNvPr>
            <p:cNvCxnSpPr>
              <a:cxnSpLocks/>
            </p:cNvCxnSpPr>
            <p:nvPr/>
          </p:nvCxnSpPr>
          <p:spPr>
            <a:xfrm flipV="1">
              <a:off x="3260141" y="3429000"/>
              <a:ext cx="1654759" cy="18823"/>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0" name="Picture 39" descr="A picture containing vector graphics&#10;&#10;Description automatically generated">
              <a:extLst>
                <a:ext uri="{FF2B5EF4-FFF2-40B4-BE49-F238E27FC236}">
                  <a16:creationId xmlns:a16="http://schemas.microsoft.com/office/drawing/2014/main" id="{6885D432-FD78-488D-9601-4DBC7CE99889}"/>
                </a:ext>
              </a:extLst>
            </p:cNvPr>
            <p:cNvPicPr>
              <a:picLocks noChangeAspect="1"/>
            </p:cNvPicPr>
            <p:nvPr/>
          </p:nvPicPr>
          <p:blipFill>
            <a:blip r:embed="rId3"/>
            <a:stretch>
              <a:fillRect/>
            </a:stretch>
          </p:blipFill>
          <p:spPr>
            <a:xfrm>
              <a:off x="6832600" y="5615152"/>
              <a:ext cx="425482" cy="425482"/>
            </a:xfrm>
            <a:prstGeom prst="rect">
              <a:avLst/>
            </a:prstGeom>
          </p:spPr>
        </p:pic>
        <p:sp>
          <p:nvSpPr>
            <p:cNvPr id="41" name="TextBox 40">
              <a:extLst>
                <a:ext uri="{FF2B5EF4-FFF2-40B4-BE49-F238E27FC236}">
                  <a16:creationId xmlns:a16="http://schemas.microsoft.com/office/drawing/2014/main" id="{4ACA7775-8A9E-4147-8CD4-7D6BAE0C0C9C}"/>
                </a:ext>
              </a:extLst>
            </p:cNvPr>
            <p:cNvSpPr txBox="1"/>
            <p:nvPr/>
          </p:nvSpPr>
          <p:spPr>
            <a:xfrm>
              <a:off x="5889852" y="5017798"/>
              <a:ext cx="1457779" cy="646331"/>
            </a:xfrm>
            <a:prstGeom prst="rect">
              <a:avLst/>
            </a:prstGeom>
            <a:noFill/>
          </p:spPr>
          <p:txBody>
            <a:bodyPr wrap="square" lIns="0" tIns="0" rIns="0" bIns="0" rtlCol="0">
              <a:spAutoFit/>
            </a:bodyPr>
            <a:lstStyle/>
            <a:p>
              <a:pPr algn="l"/>
              <a:r>
                <a:rPr lang="en-IN" sz="1400" dirty="0">
                  <a:gradFill>
                    <a:gsLst>
                      <a:gs pos="2917">
                        <a:schemeClr val="tx1"/>
                      </a:gs>
                      <a:gs pos="30000">
                        <a:schemeClr val="tx1"/>
                      </a:gs>
                    </a:gsLst>
                    <a:lin ang="5400000" scaled="0"/>
                  </a:gradFill>
                  <a:latin typeface="+mj-lt"/>
                </a:rPr>
                <a:t>Classic subscription admin roles</a:t>
              </a:r>
              <a:endParaRPr lang="en-US" sz="1400" dirty="0" err="1">
                <a:gradFill>
                  <a:gsLst>
                    <a:gs pos="2917">
                      <a:schemeClr val="tx1"/>
                    </a:gs>
                    <a:gs pos="30000">
                      <a:schemeClr val="tx1"/>
                    </a:gs>
                  </a:gsLst>
                  <a:lin ang="5400000" scaled="0"/>
                </a:gradFill>
                <a:latin typeface="+mj-lt"/>
              </a:endParaRPr>
            </a:p>
          </p:txBody>
        </p:sp>
        <p:sp>
          <p:nvSpPr>
            <p:cNvPr id="42" name="TextBox 41">
              <a:extLst>
                <a:ext uri="{FF2B5EF4-FFF2-40B4-BE49-F238E27FC236}">
                  <a16:creationId xmlns:a16="http://schemas.microsoft.com/office/drawing/2014/main" id="{41A18333-E04B-479C-8BDA-FC23F99FB209}"/>
                </a:ext>
              </a:extLst>
            </p:cNvPr>
            <p:cNvSpPr txBox="1"/>
            <p:nvPr/>
          </p:nvSpPr>
          <p:spPr>
            <a:xfrm>
              <a:off x="5889852" y="5700423"/>
              <a:ext cx="1514022" cy="369332"/>
            </a:xfrm>
            <a:prstGeom prst="rect">
              <a:avLst/>
            </a:prstGeom>
            <a:noFill/>
          </p:spPr>
          <p:txBody>
            <a:bodyPr wrap="square" lIns="0" tIns="0" rIns="0" bIns="0" rtlCol="0">
              <a:spAutoFit/>
            </a:bodyPr>
            <a:lstStyle/>
            <a:p>
              <a:pPr algn="l"/>
              <a:r>
                <a:rPr lang="en-IN" sz="1200" dirty="0">
                  <a:gradFill>
                    <a:gsLst>
                      <a:gs pos="2917">
                        <a:schemeClr val="tx1"/>
                      </a:gs>
                      <a:gs pos="30000">
                        <a:schemeClr val="tx1"/>
                      </a:gs>
                    </a:gsLst>
                    <a:lin ang="5400000" scaled="0"/>
                  </a:gradFill>
                </a:rPr>
                <a:t>Service admin</a:t>
              </a:r>
            </a:p>
            <a:p>
              <a:pPr algn="l"/>
              <a:r>
                <a:rPr lang="en-IN" sz="1200" dirty="0">
                  <a:gradFill>
                    <a:gsLst>
                      <a:gs pos="2917">
                        <a:schemeClr val="tx1"/>
                      </a:gs>
                      <a:gs pos="30000">
                        <a:schemeClr val="tx1"/>
                      </a:gs>
                    </a:gsLst>
                    <a:lin ang="5400000" scaled="0"/>
                  </a:gradFill>
                </a:rPr>
                <a:t>Co-admins</a:t>
              </a:r>
              <a:endParaRPr lang="en-US" sz="1200" dirty="0" err="1">
                <a:gradFill>
                  <a:gsLst>
                    <a:gs pos="2917">
                      <a:schemeClr val="tx1"/>
                    </a:gs>
                    <a:gs pos="30000">
                      <a:schemeClr val="tx1"/>
                    </a:gs>
                  </a:gsLst>
                  <a:lin ang="5400000" scaled="0"/>
                </a:gradFill>
              </a:endParaRPr>
            </a:p>
          </p:txBody>
        </p:sp>
        <p:cxnSp>
          <p:nvCxnSpPr>
            <p:cNvPr id="68" name="Straight Connector 67">
              <a:extLst>
                <a:ext uri="{FF2B5EF4-FFF2-40B4-BE49-F238E27FC236}">
                  <a16:creationId xmlns:a16="http://schemas.microsoft.com/office/drawing/2014/main" id="{5346BCCB-B3AD-4952-8837-A54CD94CC539}"/>
                </a:ext>
              </a:extLst>
            </p:cNvPr>
            <p:cNvCxnSpPr>
              <a:cxnSpLocks/>
            </p:cNvCxnSpPr>
            <p:nvPr/>
          </p:nvCxnSpPr>
          <p:spPr>
            <a:xfrm flipH="1">
              <a:off x="2451100" y="3276600"/>
              <a:ext cx="165100" cy="29210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1487B7B-6F21-4500-9161-216342B1CF8C}"/>
                </a:ext>
              </a:extLst>
            </p:cNvPr>
            <p:cNvCxnSpPr/>
            <p:nvPr/>
          </p:nvCxnSpPr>
          <p:spPr>
            <a:xfrm>
              <a:off x="5500914" y="4644571"/>
              <a:ext cx="1886857" cy="0"/>
            </a:xfrm>
            <a:prstGeom prst="line">
              <a:avLst/>
            </a:prstGeom>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Lst>
            </p:cNvPr>
            <p:cNvSpPr>
              <a:spLocks/>
            </p:cNvSpPr>
            <p:nvPr/>
          </p:nvSpPr>
          <p:spPr bwMode="auto">
            <a:xfrm>
              <a:off x="10807997" y="4235338"/>
              <a:ext cx="1112766" cy="731702"/>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1" name="Picture 2" descr="https://azure.microsoft.com/svghandler/preview/?width=600&amp;amp;height=315">
              <a:extLst>
                <a:ext uri="{FF2B5EF4-FFF2-40B4-BE49-F238E27FC236}">
                  <a16:creationId xmlns:a16="http://schemas.microsoft.com/office/drawing/2014/main" id="{42B5A8DF-99A2-4DE6-A2C2-1336818E3DE3}"/>
                </a:ext>
              </a:extLst>
            </p:cNvPr>
            <p:cNvPicPr>
              <a:picLocks noChangeAspect="1" noChangeArrowheads="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11134765" y="4465348"/>
              <a:ext cx="474623" cy="373370"/>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075434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5EE60-2B12-4E4C-B36C-24332182AFDA}"/>
              </a:ext>
            </a:extLst>
          </p:cNvPr>
          <p:cNvSpPr>
            <a:spLocks noGrp="1"/>
          </p:cNvSpPr>
          <p:nvPr>
            <p:ph type="title"/>
          </p:nvPr>
        </p:nvSpPr>
        <p:spPr/>
        <p:txBody>
          <a:bodyPr/>
          <a:lstStyle/>
          <a:p>
            <a:r>
              <a:rPr lang="en-US" dirty="0"/>
              <a:t>Azure RBAC roles</a:t>
            </a:r>
          </a:p>
        </p:txBody>
      </p:sp>
      <p:graphicFrame>
        <p:nvGraphicFramePr>
          <p:cNvPr id="5" name="Table 4" descr="Table showing the types of RBAC roles  in Azure (owner, contributor, reader and user access administrator) with a description of their  permissions and details. ">
            <a:extLst>
              <a:ext uri="{FF2B5EF4-FFF2-40B4-BE49-F238E27FC236}">
                <a16:creationId xmlns:a16="http://schemas.microsoft.com/office/drawing/2014/main" id="{28B084FB-790F-4462-88E3-45ED7DC0F2DC}"/>
              </a:ext>
            </a:extLst>
          </p:cNvPr>
          <p:cNvGraphicFramePr>
            <a:graphicFrameLocks noGrp="1"/>
          </p:cNvGraphicFramePr>
          <p:nvPr>
            <p:extLst>
              <p:ext uri="{D42A27DB-BD31-4B8C-83A1-F6EECF244321}">
                <p14:modId xmlns:p14="http://schemas.microsoft.com/office/powerpoint/2010/main" val="3943934326"/>
              </p:ext>
            </p:extLst>
          </p:nvPr>
        </p:nvGraphicFramePr>
        <p:xfrm>
          <a:off x="588263" y="1444153"/>
          <a:ext cx="11018520" cy="4307635"/>
        </p:xfrm>
        <a:graphic>
          <a:graphicData uri="http://schemas.openxmlformats.org/drawingml/2006/table">
            <a:tbl>
              <a:tblPr firstRow="1" firstCol="1">
                <a:tableStyleId>{BC89EF96-8CEA-46FF-86C4-4CE0E7609802}</a:tableStyleId>
              </a:tblPr>
              <a:tblGrid>
                <a:gridCol w="3117463">
                  <a:extLst>
                    <a:ext uri="{9D8B030D-6E8A-4147-A177-3AD203B41FA5}">
                      <a16:colId xmlns:a16="http://schemas.microsoft.com/office/drawing/2014/main" val="1101825562"/>
                    </a:ext>
                  </a:extLst>
                </a:gridCol>
                <a:gridCol w="3712169">
                  <a:extLst>
                    <a:ext uri="{9D8B030D-6E8A-4147-A177-3AD203B41FA5}">
                      <a16:colId xmlns:a16="http://schemas.microsoft.com/office/drawing/2014/main" val="236706924"/>
                    </a:ext>
                  </a:extLst>
                </a:gridCol>
                <a:gridCol w="4188888">
                  <a:extLst>
                    <a:ext uri="{9D8B030D-6E8A-4147-A177-3AD203B41FA5}">
                      <a16:colId xmlns:a16="http://schemas.microsoft.com/office/drawing/2014/main" val="521193641"/>
                    </a:ext>
                  </a:extLst>
                </a:gridCol>
              </a:tblGrid>
              <a:tr h="340317">
                <a:tc>
                  <a:txBody>
                    <a:bodyPr/>
                    <a:lstStyle/>
                    <a:p>
                      <a:pPr marL="0" marR="0">
                        <a:lnSpc>
                          <a:spcPct val="107000"/>
                        </a:lnSpc>
                        <a:spcBef>
                          <a:spcPts val="0"/>
                        </a:spcBef>
                        <a:spcAft>
                          <a:spcPts val="0"/>
                        </a:spcAft>
                      </a:pPr>
                      <a:r>
                        <a:rPr lang="en-US" sz="2000" dirty="0">
                          <a:solidFill>
                            <a:schemeClr val="bg1"/>
                          </a:solidFill>
                          <a:effectLst/>
                        </a:rPr>
                        <a:t>RBAC role in Azure</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nSpc>
                          <a:spcPct val="107000"/>
                        </a:lnSpc>
                        <a:spcBef>
                          <a:spcPts val="0"/>
                        </a:spcBef>
                        <a:spcAft>
                          <a:spcPts val="0"/>
                        </a:spcAft>
                      </a:pPr>
                      <a:r>
                        <a:rPr lang="en-US" sz="2000" dirty="0">
                          <a:solidFill>
                            <a:schemeClr val="bg1"/>
                          </a:solidFill>
                          <a:effectLst/>
                        </a:rPr>
                        <a:t>Permissions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nSpc>
                          <a:spcPct val="107000"/>
                        </a:lnSpc>
                        <a:spcBef>
                          <a:spcPts val="0"/>
                        </a:spcBef>
                        <a:spcAft>
                          <a:spcPts val="0"/>
                        </a:spcAft>
                      </a:pPr>
                      <a:r>
                        <a:rPr lang="en-US" sz="2000" dirty="0">
                          <a:solidFill>
                            <a:schemeClr val="bg1"/>
                          </a:solidFill>
                          <a:effectLst/>
                        </a:rPr>
                        <a:t>Notes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628152625"/>
                  </a:ext>
                </a:extLst>
              </a:tr>
              <a:tr h="1398874">
                <a:tc>
                  <a:txBody>
                    <a:bodyPr/>
                    <a:lstStyle/>
                    <a:p>
                      <a:pPr marL="0" marR="0">
                        <a:lnSpc>
                          <a:spcPct val="107000"/>
                        </a:lnSpc>
                        <a:spcBef>
                          <a:spcPts val="0"/>
                        </a:spcBef>
                        <a:spcAft>
                          <a:spcPts val="0"/>
                        </a:spcAft>
                      </a:pPr>
                      <a:r>
                        <a:rPr lang="en-US" sz="1600" dirty="0">
                          <a:effectLst/>
                        </a:rPr>
                        <a:t>Owner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Has full access to all resources and can delegate access to others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Service Administrator and Co-Administrators are assigned the Owner role at the subscription scope. This applies to all resource types.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3102123"/>
                  </a:ext>
                </a:extLst>
              </a:tr>
              <a:tr h="1057749">
                <a:tc>
                  <a:txBody>
                    <a:bodyPr/>
                    <a:lstStyle/>
                    <a:p>
                      <a:pPr marL="0" marR="0">
                        <a:lnSpc>
                          <a:spcPct val="107000"/>
                        </a:lnSpc>
                        <a:spcBef>
                          <a:spcPts val="0"/>
                        </a:spcBef>
                        <a:spcAft>
                          <a:spcPts val="0"/>
                        </a:spcAft>
                      </a:pPr>
                      <a:r>
                        <a:rPr lang="en-US" sz="1600" dirty="0">
                          <a:effectLst/>
                        </a:rPr>
                        <a:t>Contributor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Creates and manages all types of Azure resources but cannot grant access to others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This applies to all resource types.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8311705"/>
                  </a:ext>
                </a:extLst>
              </a:tr>
              <a:tr h="698693">
                <a:tc>
                  <a:txBody>
                    <a:bodyPr/>
                    <a:lstStyle/>
                    <a:p>
                      <a:pPr marL="0" marR="0">
                        <a:lnSpc>
                          <a:spcPct val="107000"/>
                        </a:lnSpc>
                        <a:spcBef>
                          <a:spcPts val="0"/>
                        </a:spcBef>
                        <a:spcAft>
                          <a:spcPts val="0"/>
                        </a:spcAft>
                      </a:pPr>
                      <a:r>
                        <a:rPr lang="en-US" sz="1600" dirty="0">
                          <a:effectLst/>
                        </a:rPr>
                        <a:t>Reader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Views Azure resources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This applies to all resource types.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5281607"/>
                  </a:ext>
                </a:extLst>
              </a:tr>
              <a:tr h="698693">
                <a:tc>
                  <a:txBody>
                    <a:bodyPr/>
                    <a:lstStyle/>
                    <a:p>
                      <a:pPr marL="0" marR="0">
                        <a:lnSpc>
                          <a:spcPct val="107000"/>
                        </a:lnSpc>
                        <a:spcBef>
                          <a:spcPts val="0"/>
                        </a:spcBef>
                        <a:spcAft>
                          <a:spcPts val="0"/>
                        </a:spcAft>
                      </a:pPr>
                      <a:r>
                        <a:rPr lang="en-US" sz="1600" dirty="0">
                          <a:effectLst/>
                        </a:rPr>
                        <a:t>User Access Administrator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Manages user access to Azure resources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This</a:t>
                      </a:r>
                      <a:r>
                        <a:rPr lang="en-US" sz="1600" baseline="0" dirty="0">
                          <a:effectLst/>
                        </a:rPr>
                        <a:t> applies to managing access, rather than to managing resources.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6763368"/>
                  </a:ext>
                </a:extLst>
              </a:tr>
            </a:tbl>
          </a:graphicData>
        </a:graphic>
      </p:graphicFrame>
    </p:spTree>
    <p:extLst>
      <p:ext uri="{BB962C8B-B14F-4D97-AF65-F5344CB8AC3E}">
        <p14:creationId xmlns:p14="http://schemas.microsoft.com/office/powerpoint/2010/main" val="383229462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a:xfrm>
            <a:off x="588263" y="457200"/>
            <a:ext cx="11018520" cy="553998"/>
          </a:xfrm>
        </p:spPr>
        <p:txBody>
          <a:bodyPr/>
          <a:lstStyle/>
          <a:p>
            <a:r>
              <a:rPr lang="en-US" dirty="0"/>
              <a:t>Azure RBAC roles vs. Azure AD administrator roles</a:t>
            </a: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3806338995"/>
              </p:ext>
            </p:extLst>
          </p:nvPr>
        </p:nvGraphicFramePr>
        <p:xfrm>
          <a:off x="588263" y="1428750"/>
          <a:ext cx="11022584" cy="3396828"/>
        </p:xfrm>
        <a:graphic>
          <a:graphicData uri="http://schemas.openxmlformats.org/drawingml/2006/table">
            <a:tbl>
              <a:tblPr firstRow="1" firstCol="1">
                <a:tableStyleId>{BC89EF96-8CEA-46FF-86C4-4CE0E7609802}</a:tableStyleId>
              </a:tblPr>
              <a:tblGrid>
                <a:gridCol w="5283200">
                  <a:extLst>
                    <a:ext uri="{9D8B030D-6E8A-4147-A177-3AD203B41FA5}">
                      <a16:colId xmlns:a16="http://schemas.microsoft.com/office/drawing/2014/main" val="1173267169"/>
                    </a:ext>
                  </a:extLst>
                </a:gridCol>
                <a:gridCol w="5739384">
                  <a:extLst>
                    <a:ext uri="{9D8B030D-6E8A-4147-A177-3AD203B41FA5}">
                      <a16:colId xmlns:a16="http://schemas.microsoft.com/office/drawing/2014/main" val="1081038665"/>
                    </a:ext>
                  </a:extLst>
                </a:gridCol>
              </a:tblGrid>
              <a:tr h="392143">
                <a:tc>
                  <a:txBody>
                    <a:bodyPr/>
                    <a:lstStyle/>
                    <a:p>
                      <a:pPr marL="0" marR="0">
                        <a:lnSpc>
                          <a:spcPct val="107000"/>
                        </a:lnSpc>
                        <a:spcBef>
                          <a:spcPts val="0"/>
                        </a:spcBef>
                        <a:spcAft>
                          <a:spcPts val="0"/>
                        </a:spcAft>
                      </a:pPr>
                      <a:r>
                        <a:rPr lang="en-US" sz="2000" dirty="0">
                          <a:solidFill>
                            <a:schemeClr val="bg1"/>
                          </a:solidFill>
                          <a:effectLst/>
                        </a:rPr>
                        <a:t>Azure</a:t>
                      </a:r>
                      <a:r>
                        <a:rPr lang="en-US" sz="2000" baseline="0" dirty="0">
                          <a:solidFill>
                            <a:schemeClr val="bg1"/>
                          </a:solidFill>
                          <a:effectLst/>
                        </a:rPr>
                        <a:t> RBAC roles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2000" dirty="0">
                          <a:solidFill>
                            <a:schemeClr val="bg1"/>
                          </a:solidFill>
                          <a:effectLst/>
                        </a:rPr>
                        <a:t>Azure AD administrator roles</a:t>
                      </a:r>
                      <a:endParaRPr lang="en-US" sz="20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674690">
                <a:tc>
                  <a:txBody>
                    <a:bodyPr/>
                    <a:lstStyle/>
                    <a:p>
                      <a:pPr marL="0" marR="0">
                        <a:lnSpc>
                          <a:spcPct val="107000"/>
                        </a:lnSpc>
                        <a:spcBef>
                          <a:spcPts val="0"/>
                        </a:spcBef>
                        <a:spcAft>
                          <a:spcPts val="0"/>
                        </a:spcAft>
                      </a:pPr>
                      <a:r>
                        <a:rPr lang="en-US" sz="2000" b="0" dirty="0">
                          <a:effectLst/>
                        </a:rPr>
                        <a:t>Manage access to Azure resources</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dirty="0">
                          <a:effectLst/>
                        </a:rPr>
                        <a:t>Manage</a:t>
                      </a:r>
                      <a:r>
                        <a:rPr lang="en-US" sz="2000" baseline="0" dirty="0">
                          <a:effectLst/>
                        </a:rPr>
                        <a:t> access to Azure AD objects</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685800">
                <a:tc>
                  <a:txBody>
                    <a:bodyPr/>
                    <a:lstStyle/>
                    <a:p>
                      <a:pPr marL="0" marR="0">
                        <a:lnSpc>
                          <a:spcPct val="107000"/>
                        </a:lnSpc>
                        <a:spcBef>
                          <a:spcPts val="0"/>
                        </a:spcBef>
                        <a:spcAft>
                          <a:spcPts val="0"/>
                        </a:spcAft>
                      </a:pPr>
                      <a:r>
                        <a:rPr lang="en-US" sz="2000" b="0" dirty="0">
                          <a:effectLst/>
                        </a:rPr>
                        <a:t>Support</a:t>
                      </a:r>
                      <a:r>
                        <a:rPr lang="en-US" sz="2000" b="0" baseline="0" dirty="0">
                          <a:effectLst/>
                        </a:rPr>
                        <a:t> custom roles</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dirty="0">
                          <a:effectLst/>
                          <a:latin typeface="+mn-lt"/>
                          <a:ea typeface="+mn-ea"/>
                          <a:cs typeface="+mn-cs"/>
                        </a:rPr>
                        <a:t>Does</a:t>
                      </a:r>
                      <a:r>
                        <a:rPr lang="en-US" sz="2000" baseline="0" dirty="0">
                          <a:effectLst/>
                          <a:latin typeface="+mn-lt"/>
                          <a:ea typeface="+mn-ea"/>
                          <a:cs typeface="+mn-cs"/>
                        </a:rPr>
                        <a:t> not support custom roles</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609600">
                <a:tc>
                  <a:txBody>
                    <a:bodyPr/>
                    <a:lstStyle/>
                    <a:p>
                      <a:pPr marL="0" marR="0">
                        <a:lnSpc>
                          <a:spcPct val="107000"/>
                        </a:lnSpc>
                        <a:spcBef>
                          <a:spcPts val="0"/>
                        </a:spcBef>
                        <a:spcAft>
                          <a:spcPts val="0"/>
                        </a:spcAft>
                      </a:pPr>
                      <a:r>
                        <a:rPr lang="en-US" sz="2000" b="0" dirty="0">
                          <a:effectLst/>
                        </a:rPr>
                        <a:t>Scope can be specified at multiple levels</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dirty="0">
                          <a:effectLst/>
                        </a:rPr>
                        <a:t>Scope is at the tenant level</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1034595">
                <a:tc>
                  <a:txBody>
                    <a:bodyPr/>
                    <a:lstStyle/>
                    <a:p>
                      <a:pPr marL="0" marR="0">
                        <a:lnSpc>
                          <a:spcPct val="107000"/>
                        </a:lnSpc>
                        <a:spcBef>
                          <a:spcPts val="0"/>
                        </a:spcBef>
                        <a:spcAft>
                          <a:spcPts val="0"/>
                        </a:spcAft>
                      </a:pPr>
                      <a:r>
                        <a:rPr lang="en-US" sz="1800" b="0" i="0" kern="1200" dirty="0">
                          <a:solidFill>
                            <a:schemeClr val="tx1"/>
                          </a:solidFill>
                          <a:effectLst/>
                          <a:latin typeface="+mn-lt"/>
                          <a:ea typeface="+mn-ea"/>
                          <a:cs typeface="+mn-cs"/>
                        </a:rPr>
                        <a:t>Role information can be accessed in the Azure portal, Azure CLI, Azure PowerShell, Azure Resource Manager templates, REST API</a:t>
                      </a:r>
                      <a:endParaRPr lang="en-US" sz="20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b="0" i="0" kern="1200" dirty="0">
                          <a:solidFill>
                            <a:schemeClr val="tx1"/>
                          </a:solidFill>
                          <a:effectLst/>
                          <a:latin typeface="+mn-lt"/>
                          <a:ea typeface="+mn-ea"/>
                          <a:cs typeface="+mn-cs"/>
                        </a:rPr>
                        <a:t>Role information can be accessed in Azure portal, Office 365 admin portal, Microsoft Graph, Azure Active Directory PowerShell for Graph</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bl>
          </a:graphicData>
        </a:graphic>
      </p:graphicFrame>
    </p:spTree>
    <p:extLst>
      <p:ext uri="{BB962C8B-B14F-4D97-AF65-F5344CB8AC3E}">
        <p14:creationId xmlns:p14="http://schemas.microsoft.com/office/powerpoint/2010/main" val="8410282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p:txBody>
          <a:bodyPr/>
          <a:lstStyle/>
          <a:p>
            <a:r>
              <a:rPr lang="en-US" dirty="0"/>
              <a:t>Manage access by using RBAC and the REST API</a:t>
            </a:r>
          </a:p>
        </p:txBody>
      </p:sp>
      <p:sp>
        <p:nvSpPr>
          <p:cNvPr id="4"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p:txBody>
          <a:bodyPr/>
          <a:lstStyle/>
          <a:p>
            <a:r>
              <a:rPr lang="en-US" sz="1600" dirty="0">
                <a:solidFill>
                  <a:srgbClr val="000000"/>
                </a:solidFill>
              </a:rPr>
              <a:t>GET https://management.azure.com/{scope}/providers/Microsoft.Authorization/roleAssignments?api-version=2015-07-01&amp;</a:t>
            </a:r>
            <a:r>
              <a:rPr lang="en-US" sz="1600" dirty="0">
                <a:solidFill>
                  <a:srgbClr val="001080"/>
                </a:solidFill>
              </a:rPr>
              <a:t>$filter</a:t>
            </a:r>
            <a:r>
              <a:rPr lang="en-US" sz="1600" dirty="0">
                <a:solidFill>
                  <a:srgbClr val="000000"/>
                </a:solidFill>
              </a:rPr>
              <a:t>={filter}</a:t>
            </a:r>
          </a:p>
        </p:txBody>
      </p:sp>
      <p:sp>
        <p:nvSpPr>
          <p:cNvPr id="5" name="Text Placeholder 3">
            <a:extLst>
              <a:ext uri="{FF2B5EF4-FFF2-40B4-BE49-F238E27FC236}">
                <a16:creationId xmlns:a16="http://schemas.microsoft.com/office/drawing/2014/main" id="{CBFBD9E6-0EEA-4AB9-A1E4-5689EFDB9B6F}"/>
              </a:ext>
            </a:extLst>
          </p:cNvPr>
          <p:cNvSpPr txBox="1">
            <a:spLocks/>
          </p:cNvSpPr>
          <p:nvPr/>
        </p:nvSpPr>
        <p:spPr>
          <a:xfrm>
            <a:off x="633983" y="2706736"/>
            <a:ext cx="11576304" cy="26314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0000"/>
                </a:solidFill>
              </a:rPr>
              <a:t>PUT https://management.azure.com/{scope}/providers/Microsoft.Authorization/roleAssignments/{roleAssignmentName}?api-version=2015-07-01</a:t>
            </a:r>
          </a:p>
          <a:p>
            <a:r>
              <a:rPr lang="en-US" sz="1500" dirty="0">
                <a:solidFill>
                  <a:srgbClr val="000000"/>
                </a:solidFill>
              </a:rPr>
              <a:t>{</a:t>
            </a:r>
          </a:p>
          <a:p>
            <a:r>
              <a:rPr lang="en-US" sz="1500" dirty="0">
                <a:solidFill>
                  <a:srgbClr val="000000"/>
                </a:solidFill>
              </a:rPr>
              <a:t>    </a:t>
            </a:r>
            <a:r>
              <a:rPr lang="en-US" sz="1500" dirty="0">
                <a:solidFill>
                  <a:srgbClr val="0451A5"/>
                </a:solidFill>
              </a:rPr>
              <a:t>"properties"</a:t>
            </a:r>
            <a:r>
              <a:rPr lang="en-US" sz="1500" dirty="0">
                <a:solidFill>
                  <a:srgbClr val="000000"/>
                </a:solidFill>
              </a:rPr>
              <a:t>: {</a:t>
            </a:r>
          </a:p>
          <a:p>
            <a:r>
              <a:rPr lang="en-US" sz="1500" dirty="0">
                <a:solidFill>
                  <a:srgbClr val="000000"/>
                </a:solidFill>
              </a:rPr>
              <a:t>        </a:t>
            </a:r>
            <a:r>
              <a:rPr lang="en-US" sz="1500" dirty="0">
                <a:solidFill>
                  <a:srgbClr val="0451A5"/>
                </a:solidFill>
              </a:rPr>
              <a:t>"</a:t>
            </a:r>
            <a:r>
              <a:rPr lang="en-US" sz="1500" dirty="0" err="1">
                <a:solidFill>
                  <a:srgbClr val="0451A5"/>
                </a:solidFill>
              </a:rPr>
              <a:t>roleDefinitionId</a:t>
            </a:r>
            <a:r>
              <a:rPr lang="en-US" sz="1500" dirty="0">
                <a:solidFill>
                  <a:srgbClr val="0451A5"/>
                </a:solidFill>
              </a:rPr>
              <a:t>"</a:t>
            </a:r>
            <a:r>
              <a:rPr lang="en-US" sz="1500" dirty="0">
                <a:solidFill>
                  <a:srgbClr val="000000"/>
                </a:solidFill>
              </a:rPr>
              <a:t>: </a:t>
            </a:r>
            <a:r>
              <a:rPr lang="en-US" sz="1500" dirty="0">
                <a:solidFill>
                  <a:srgbClr val="A31515"/>
                </a:solidFill>
              </a:rPr>
              <a:t>"/subscriptions/{</a:t>
            </a:r>
            <a:r>
              <a:rPr lang="en-US" sz="1500" dirty="0" err="1">
                <a:solidFill>
                  <a:srgbClr val="A31515"/>
                </a:solidFill>
              </a:rPr>
              <a:t>subscriptionId</a:t>
            </a:r>
            <a:r>
              <a:rPr lang="en-US" sz="1500" dirty="0">
                <a:solidFill>
                  <a:srgbClr val="A31515"/>
                </a:solidFill>
              </a:rPr>
              <a:t>}/providers/</a:t>
            </a:r>
            <a:r>
              <a:rPr lang="en-US" sz="1500" dirty="0" err="1">
                <a:solidFill>
                  <a:srgbClr val="A31515"/>
                </a:solidFill>
              </a:rPr>
              <a:t>Microsoft.Authorization</a:t>
            </a:r>
            <a:r>
              <a:rPr lang="en-US" sz="1500" dirty="0">
                <a:solidFill>
                  <a:srgbClr val="A31515"/>
                </a:solidFill>
              </a:rPr>
              <a:t>/</a:t>
            </a:r>
            <a:r>
              <a:rPr lang="en-US" sz="1500" dirty="0" err="1">
                <a:solidFill>
                  <a:srgbClr val="A31515"/>
                </a:solidFill>
              </a:rPr>
              <a:t>roleDefinitions</a:t>
            </a:r>
            <a:r>
              <a:rPr lang="en-US" sz="1500" dirty="0">
                <a:solidFill>
                  <a:srgbClr val="A31515"/>
                </a:solidFill>
              </a:rPr>
              <a:t>/{</a:t>
            </a:r>
            <a:r>
              <a:rPr lang="en-US" sz="1500" dirty="0" err="1">
                <a:solidFill>
                  <a:srgbClr val="A31515"/>
                </a:solidFill>
              </a:rPr>
              <a:t>roleDefinitionId</a:t>
            </a:r>
            <a:r>
              <a:rPr lang="en-US" sz="1500" dirty="0">
                <a:solidFill>
                  <a:srgbClr val="A31515"/>
                </a:solidFill>
              </a:rPr>
              <a:t>}"</a:t>
            </a:r>
            <a:r>
              <a:rPr lang="en-US" sz="1500" dirty="0">
                <a:solidFill>
                  <a:srgbClr val="000000"/>
                </a:solidFill>
              </a:rPr>
              <a:t>,</a:t>
            </a:r>
          </a:p>
          <a:p>
            <a:r>
              <a:rPr lang="en-US" sz="1500" dirty="0">
                <a:solidFill>
                  <a:srgbClr val="000000"/>
                </a:solidFill>
              </a:rPr>
              <a:t>        </a:t>
            </a:r>
            <a:r>
              <a:rPr lang="en-US" sz="1500" dirty="0">
                <a:solidFill>
                  <a:srgbClr val="0451A5"/>
                </a:solidFill>
              </a:rPr>
              <a:t>"</a:t>
            </a:r>
            <a:r>
              <a:rPr lang="en-US" sz="1500" dirty="0" err="1">
                <a:solidFill>
                  <a:srgbClr val="0451A5"/>
                </a:solidFill>
              </a:rPr>
              <a:t>principalId</a:t>
            </a:r>
            <a:r>
              <a:rPr lang="en-US" sz="1500" dirty="0">
                <a:solidFill>
                  <a:srgbClr val="0451A5"/>
                </a:solidFill>
              </a:rPr>
              <a:t>"</a:t>
            </a:r>
            <a:r>
              <a:rPr lang="en-US" sz="1500" dirty="0">
                <a:solidFill>
                  <a:srgbClr val="000000"/>
                </a:solidFill>
              </a:rPr>
              <a:t>: </a:t>
            </a:r>
            <a:r>
              <a:rPr lang="en-US" sz="1500" dirty="0">
                <a:solidFill>
                  <a:srgbClr val="A31515"/>
                </a:solidFill>
              </a:rPr>
              <a:t>"{</a:t>
            </a:r>
            <a:r>
              <a:rPr lang="en-US" sz="1500" dirty="0" err="1">
                <a:solidFill>
                  <a:srgbClr val="A31515"/>
                </a:solidFill>
              </a:rPr>
              <a:t>principalId</a:t>
            </a:r>
            <a:r>
              <a:rPr lang="en-US" sz="1500" dirty="0">
                <a:solidFill>
                  <a:srgbClr val="A31515"/>
                </a:solidFill>
              </a:rPr>
              <a:t>}"</a:t>
            </a:r>
            <a:endParaRPr lang="en-US" sz="1500" dirty="0">
              <a:solidFill>
                <a:srgbClr val="000000"/>
              </a:solidFill>
            </a:endParaRPr>
          </a:p>
          <a:p>
            <a:r>
              <a:rPr lang="en-US" sz="1500" dirty="0">
                <a:solidFill>
                  <a:srgbClr val="000000"/>
                </a:solidFill>
              </a:rPr>
              <a:t>    }</a:t>
            </a:r>
          </a:p>
          <a:p>
            <a:r>
              <a:rPr lang="en-US" sz="1500" dirty="0">
                <a:solidFill>
                  <a:srgbClr val="000000"/>
                </a:solidFill>
              </a:rPr>
              <a:t>}</a:t>
            </a:r>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600456" y="1165379"/>
            <a:ext cx="7187183"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List access</a:t>
            </a:r>
          </a:p>
        </p:txBody>
      </p:sp>
      <p:sp>
        <p:nvSpPr>
          <p:cNvPr id="7" name="Text Placeholder 2">
            <a:extLst>
              <a:ext uri="{FF2B5EF4-FFF2-40B4-BE49-F238E27FC236}">
                <a16:creationId xmlns:a16="http://schemas.microsoft.com/office/drawing/2014/main" id="{8A5C5260-B7F0-42F7-8CAF-57B40076377C}"/>
              </a:ext>
            </a:extLst>
          </p:cNvPr>
          <p:cNvSpPr txBox="1">
            <a:spLocks/>
          </p:cNvSpPr>
          <p:nvPr/>
        </p:nvSpPr>
        <p:spPr>
          <a:xfrm>
            <a:off x="600456" y="2297972"/>
            <a:ext cx="625042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Grant access</a:t>
            </a:r>
          </a:p>
        </p:txBody>
      </p:sp>
      <p:sp>
        <p:nvSpPr>
          <p:cNvPr id="8" name="Text Placeholder 3">
            <a:extLst>
              <a:ext uri="{FF2B5EF4-FFF2-40B4-BE49-F238E27FC236}">
                <a16:creationId xmlns:a16="http://schemas.microsoft.com/office/drawing/2014/main" id="{CBFBD9E6-0EEA-4AB9-A1E4-5689EFDB9B6F}"/>
              </a:ext>
            </a:extLst>
          </p:cNvPr>
          <p:cNvSpPr txBox="1">
            <a:spLocks/>
          </p:cNvSpPr>
          <p:nvPr/>
        </p:nvSpPr>
        <p:spPr>
          <a:xfrm>
            <a:off x="600456" y="5731072"/>
            <a:ext cx="11018520" cy="49244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0000"/>
                </a:solidFill>
              </a:rPr>
              <a:t>DELETE https://management.azure.com/{scope}/providers/Microsoft.Authorization/</a:t>
            </a:r>
            <a:br>
              <a:rPr lang="en-US" sz="1600" dirty="0">
                <a:solidFill>
                  <a:srgbClr val="000000"/>
                </a:solidFill>
              </a:rPr>
            </a:br>
            <a:r>
              <a:rPr lang="en-US" sz="1600" dirty="0" err="1">
                <a:solidFill>
                  <a:srgbClr val="000000"/>
                </a:solidFill>
              </a:rPr>
              <a:t>roleAssignments</a:t>
            </a:r>
            <a:r>
              <a:rPr lang="en-US" sz="1600" dirty="0">
                <a:solidFill>
                  <a:srgbClr val="000000"/>
                </a:solidFill>
              </a:rPr>
              <a:t>/{roleAssignmentName}?api-version=2015-07-01</a:t>
            </a:r>
          </a:p>
        </p:txBody>
      </p:sp>
      <p:sp>
        <p:nvSpPr>
          <p:cNvPr id="9" name="Text Placeholder 2">
            <a:extLst>
              <a:ext uri="{FF2B5EF4-FFF2-40B4-BE49-F238E27FC236}">
                <a16:creationId xmlns:a16="http://schemas.microsoft.com/office/drawing/2014/main" id="{8A5C5260-B7F0-42F7-8CAF-57B40076377C}"/>
              </a:ext>
            </a:extLst>
          </p:cNvPr>
          <p:cNvSpPr txBox="1">
            <a:spLocks/>
          </p:cNvSpPr>
          <p:nvPr/>
        </p:nvSpPr>
        <p:spPr>
          <a:xfrm>
            <a:off x="572580" y="5361740"/>
            <a:ext cx="625042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Remove access</a:t>
            </a:r>
          </a:p>
        </p:txBody>
      </p:sp>
    </p:spTree>
    <p:extLst>
      <p:ext uri="{BB962C8B-B14F-4D97-AF65-F5344CB8AC3E}">
        <p14:creationId xmlns:p14="http://schemas.microsoft.com/office/powerpoint/2010/main" val="19922714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Role-based authorization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3877985"/>
          </a:xfrm>
        </p:spPr>
        <p:txBody>
          <a:bodyPr/>
          <a:lstStyle/>
          <a:p>
            <a:r>
              <a:rPr lang="en-US" sz="1800" dirty="0">
                <a:solidFill>
                  <a:srgbClr val="000000"/>
                </a:solidFill>
              </a:rPr>
              <a:t>[</a:t>
            </a:r>
            <a:r>
              <a:rPr lang="en-US" sz="1800" dirty="0">
                <a:solidFill>
                  <a:srgbClr val="267F99"/>
                </a:solidFill>
              </a:rPr>
              <a:t>Authorize</a:t>
            </a:r>
            <a:r>
              <a:rPr lang="en-US" sz="1800" dirty="0">
                <a:solidFill>
                  <a:srgbClr val="000000"/>
                </a:solidFill>
              </a:rPr>
              <a:t>(</a:t>
            </a:r>
            <a:r>
              <a:rPr lang="en-US" sz="1800" dirty="0">
                <a:solidFill>
                  <a:srgbClr val="001080"/>
                </a:solidFill>
              </a:rPr>
              <a:t>Roles</a:t>
            </a:r>
            <a:r>
              <a:rPr lang="en-US" sz="1800" dirty="0">
                <a:solidFill>
                  <a:srgbClr val="000000"/>
                </a:solidFill>
              </a:rPr>
              <a:t> = </a:t>
            </a:r>
            <a:r>
              <a:rPr lang="en-US" sz="1800" dirty="0">
                <a:solidFill>
                  <a:srgbClr val="A31515"/>
                </a:solidFill>
              </a:rPr>
              <a:t>"Administrator, </a:t>
            </a:r>
            <a:r>
              <a:rPr lang="en-US" sz="1800" dirty="0" err="1">
                <a:solidFill>
                  <a:srgbClr val="A31515"/>
                </a:solidFill>
              </a:rPr>
              <a:t>PowerUser</a:t>
            </a:r>
            <a:r>
              <a:rPr lang="en-US" sz="1800" dirty="0">
                <a:solidFill>
                  <a:srgbClr val="A31515"/>
                </a:solidFill>
              </a:rPr>
              <a:t>"</a:t>
            </a:r>
            <a:r>
              <a:rPr lang="en-US" sz="1800" dirty="0">
                <a:solidFill>
                  <a:srgbClr val="000000"/>
                </a:solidFill>
              </a:rPr>
              <a:t>)]</a:t>
            </a:r>
          </a:p>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err="1">
                <a:solidFill>
                  <a:srgbClr val="267F99"/>
                </a:solidFill>
              </a:rPr>
              <a:t>ClockInController</a:t>
            </a:r>
            <a:r>
              <a:rPr lang="en-US" sz="1800" dirty="0">
                <a:solidFill>
                  <a:srgbClr val="000000"/>
                </a:solidFill>
              </a:rPr>
              <a:t> : </a:t>
            </a:r>
            <a:r>
              <a:rPr lang="en-US" sz="1800" dirty="0">
                <a:solidFill>
                  <a:srgbClr val="267F99"/>
                </a:solidFill>
              </a:rPr>
              <a:t>Controller</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67F99"/>
                </a:solidFill>
              </a:rPr>
              <a:t>ActionResult</a:t>
            </a:r>
            <a:r>
              <a:rPr lang="en-US" sz="1800" dirty="0">
                <a:solidFill>
                  <a:srgbClr val="000000"/>
                </a:solidFill>
              </a:rPr>
              <a:t> </a:t>
            </a:r>
            <a:r>
              <a:rPr lang="en-US" sz="1800" dirty="0" err="1">
                <a:solidFill>
                  <a:srgbClr val="795E26"/>
                </a:solidFill>
              </a:rPr>
              <a:t>SetTime</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a:solidFill>
                  <a:srgbClr val="267F99"/>
                </a:solidFill>
              </a:rPr>
              <a:t>Authorize</a:t>
            </a:r>
            <a:r>
              <a:rPr lang="en-US" sz="1800" dirty="0">
                <a:solidFill>
                  <a:srgbClr val="000000"/>
                </a:solidFill>
              </a:rPr>
              <a:t>(</a:t>
            </a:r>
            <a:r>
              <a:rPr lang="en-US" sz="1800" dirty="0">
                <a:solidFill>
                  <a:srgbClr val="001080"/>
                </a:solidFill>
              </a:rPr>
              <a:t>Roles</a:t>
            </a:r>
            <a:r>
              <a:rPr lang="en-US" sz="1800" dirty="0">
                <a:solidFill>
                  <a:srgbClr val="000000"/>
                </a:solidFill>
              </a:rPr>
              <a:t> = </a:t>
            </a:r>
            <a:r>
              <a:rPr lang="en-US" sz="1800" dirty="0">
                <a:solidFill>
                  <a:srgbClr val="A31515"/>
                </a:solidFill>
              </a:rPr>
              <a:t>"Administrator"</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err="1">
                <a:solidFill>
                  <a:srgbClr val="267F99"/>
                </a:solidFill>
              </a:rPr>
              <a:t>ActionResult</a:t>
            </a:r>
            <a:r>
              <a:rPr lang="en-US" sz="1800" dirty="0">
                <a:solidFill>
                  <a:srgbClr val="000000"/>
                </a:solidFill>
              </a:rPr>
              <a:t> </a:t>
            </a:r>
            <a:r>
              <a:rPr lang="en-US" sz="1800" dirty="0" err="1">
                <a:solidFill>
                  <a:srgbClr val="795E26"/>
                </a:solidFill>
              </a:rPr>
              <a:t>ShutDown</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9496010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099E-C245-4E9F-9C84-E81D2C09257E}"/>
              </a:ext>
            </a:extLst>
          </p:cNvPr>
          <p:cNvSpPr>
            <a:spLocks noGrp="1"/>
          </p:cNvSpPr>
          <p:nvPr>
            <p:ph type="title"/>
          </p:nvPr>
        </p:nvSpPr>
        <p:spPr/>
        <p:txBody>
          <a:bodyPr/>
          <a:lstStyle/>
          <a:p>
            <a:r>
              <a:rPr lang="en-US" dirty="0"/>
              <a:t>Enforcing roles by using policies in ASP.NET</a:t>
            </a:r>
          </a:p>
        </p:txBody>
      </p:sp>
      <p:sp>
        <p:nvSpPr>
          <p:cNvPr id="3" name="Text Placeholder 2">
            <a:extLst>
              <a:ext uri="{FF2B5EF4-FFF2-40B4-BE49-F238E27FC236}">
                <a16:creationId xmlns:a16="http://schemas.microsoft.com/office/drawing/2014/main" id="{F4EEC17A-BE6F-4BD7-892A-2EEF6264F8A6}"/>
              </a:ext>
            </a:extLst>
          </p:cNvPr>
          <p:cNvSpPr>
            <a:spLocks noGrp="1"/>
          </p:cNvSpPr>
          <p:nvPr>
            <p:ph type="body" sz="quarter" idx="10"/>
          </p:nvPr>
        </p:nvSpPr>
        <p:spPr>
          <a:xfrm>
            <a:off x="588263" y="1436688"/>
            <a:ext cx="11018520" cy="5170646"/>
          </a:xfrm>
        </p:spPr>
        <p:txBody>
          <a:bodyPr/>
          <a:lstStyle/>
          <a:p>
            <a:r>
              <a:rPr lang="en-US" sz="1600" dirty="0">
                <a:solidFill>
                  <a:srgbClr val="0000FF"/>
                </a:solidFill>
              </a:rPr>
              <a:t>public</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err="1">
                <a:solidFill>
                  <a:srgbClr val="795E26"/>
                </a:solidFill>
              </a:rPr>
              <a:t>ConfigureServices</a:t>
            </a:r>
            <a:r>
              <a:rPr lang="en-US" sz="1600" dirty="0">
                <a:solidFill>
                  <a:srgbClr val="000000"/>
                </a:solidFill>
              </a:rPr>
              <a:t>(</a:t>
            </a:r>
            <a:r>
              <a:rPr lang="en-US" sz="1600" dirty="0" err="1">
                <a:solidFill>
                  <a:srgbClr val="267F99"/>
                </a:solidFill>
              </a:rPr>
              <a:t>IServiceCollection</a:t>
            </a:r>
            <a:r>
              <a:rPr lang="en-US" sz="1600" dirty="0">
                <a:solidFill>
                  <a:srgbClr val="000000"/>
                </a:solidFill>
              </a:rPr>
              <a:t> </a:t>
            </a:r>
            <a:r>
              <a:rPr lang="en-US" sz="1600" dirty="0">
                <a:solidFill>
                  <a:srgbClr val="001080"/>
                </a:solidFill>
              </a:rPr>
              <a:t>services</a:t>
            </a:r>
            <a:r>
              <a:rPr lang="en-US" sz="1600" dirty="0">
                <a:solidFill>
                  <a:srgbClr val="000000"/>
                </a:solidFill>
              </a:rPr>
              <a:t>)</a:t>
            </a:r>
          </a:p>
          <a:p>
            <a:r>
              <a:rPr lang="en-US" sz="1600" dirty="0">
                <a:solidFill>
                  <a:srgbClr val="000000"/>
                </a:solidFill>
              </a:rPr>
              <a:t>{</a:t>
            </a:r>
          </a:p>
          <a:p>
            <a:r>
              <a:rPr lang="en-US" sz="1600" dirty="0">
                <a:solidFill>
                  <a:srgbClr val="000000"/>
                </a:solidFill>
              </a:rPr>
              <a:t>    </a:t>
            </a:r>
            <a:r>
              <a:rPr lang="en-US" sz="1600" dirty="0" err="1">
                <a:solidFill>
                  <a:srgbClr val="001080"/>
                </a:solidFill>
              </a:rPr>
              <a:t>services</a:t>
            </a:r>
            <a:r>
              <a:rPr lang="en-US" sz="1600" dirty="0" err="1">
                <a:solidFill>
                  <a:srgbClr val="000000"/>
                </a:solidFill>
              </a:rPr>
              <a:t>.</a:t>
            </a:r>
            <a:r>
              <a:rPr lang="en-US" sz="1600" dirty="0" err="1">
                <a:solidFill>
                  <a:srgbClr val="795E26"/>
                </a:solidFill>
              </a:rPr>
              <a:t>AddMvc</a:t>
            </a:r>
            <a:r>
              <a:rPr lang="en-US" sz="1600" dirty="0">
                <a:solidFill>
                  <a:srgbClr val="000000"/>
                </a:solidFill>
              </a:rPr>
              <a:t>();</a:t>
            </a:r>
          </a:p>
          <a:p>
            <a:br>
              <a:rPr lang="en-US" sz="1600" dirty="0">
                <a:solidFill>
                  <a:srgbClr val="000000"/>
                </a:solidFill>
              </a:rPr>
            </a:br>
            <a:r>
              <a:rPr lang="en-US" sz="1600" dirty="0">
                <a:solidFill>
                  <a:srgbClr val="000000"/>
                </a:solidFill>
              </a:rPr>
              <a:t>    </a:t>
            </a:r>
            <a:r>
              <a:rPr lang="en-US" sz="1600" dirty="0" err="1">
                <a:solidFill>
                  <a:srgbClr val="001080"/>
                </a:solidFill>
              </a:rPr>
              <a:t>services</a:t>
            </a:r>
            <a:r>
              <a:rPr lang="en-US" sz="1600" dirty="0" err="1">
                <a:solidFill>
                  <a:srgbClr val="000000"/>
                </a:solidFill>
              </a:rPr>
              <a:t>.</a:t>
            </a:r>
            <a:r>
              <a:rPr lang="en-US" sz="1600" dirty="0" err="1">
                <a:solidFill>
                  <a:srgbClr val="795E26"/>
                </a:solidFill>
              </a:rPr>
              <a:t>AddAuthorization</a:t>
            </a:r>
            <a:r>
              <a:rPr lang="en-US" sz="1600" dirty="0">
                <a:solidFill>
                  <a:srgbClr val="000000"/>
                </a:solidFill>
              </a:rPr>
              <a:t>(</a:t>
            </a:r>
            <a:r>
              <a:rPr lang="en-US" sz="1600" dirty="0">
                <a:solidFill>
                  <a:srgbClr val="001080"/>
                </a:solidFill>
              </a:rPr>
              <a:t>options</a:t>
            </a:r>
            <a:r>
              <a:rPr lang="en-US" sz="1600" dirty="0">
                <a:solidFill>
                  <a:srgbClr val="000000"/>
                </a:solidFill>
              </a:rPr>
              <a:t> =&gt;</a:t>
            </a:r>
          </a:p>
          <a:p>
            <a:r>
              <a:rPr lang="en-US" sz="1600" dirty="0">
                <a:solidFill>
                  <a:srgbClr val="000000"/>
                </a:solidFill>
              </a:rPr>
              <a:t>    {</a:t>
            </a:r>
          </a:p>
          <a:p>
            <a:r>
              <a:rPr lang="en-US" sz="1600" dirty="0">
                <a:solidFill>
                  <a:srgbClr val="000000"/>
                </a:solidFill>
              </a:rPr>
              <a:t>        </a:t>
            </a:r>
            <a:r>
              <a:rPr lang="en-US" sz="1600" dirty="0" err="1">
                <a:solidFill>
                  <a:srgbClr val="001080"/>
                </a:solidFill>
              </a:rPr>
              <a:t>options</a:t>
            </a:r>
            <a:r>
              <a:rPr lang="en-US" sz="1600" dirty="0" err="1">
                <a:solidFill>
                  <a:srgbClr val="000000"/>
                </a:solidFill>
              </a:rPr>
              <a:t>.</a:t>
            </a:r>
            <a:r>
              <a:rPr lang="en-US" sz="1600" dirty="0" err="1">
                <a:solidFill>
                  <a:srgbClr val="795E26"/>
                </a:solidFill>
              </a:rPr>
              <a:t>AddPolicy</a:t>
            </a:r>
            <a:r>
              <a:rPr lang="en-US" sz="1600" dirty="0">
                <a:solidFill>
                  <a:srgbClr val="000000"/>
                </a:solidFill>
              </a:rPr>
              <a:t>(</a:t>
            </a:r>
          </a:p>
          <a:p>
            <a:r>
              <a:rPr lang="en-US" sz="1600" dirty="0">
                <a:solidFill>
                  <a:srgbClr val="000000"/>
                </a:solidFill>
              </a:rPr>
              <a:t>            </a:t>
            </a:r>
            <a:r>
              <a:rPr lang="en-US" sz="1600" dirty="0">
                <a:solidFill>
                  <a:srgbClr val="A31515"/>
                </a:solidFill>
              </a:rPr>
              <a:t>"</a:t>
            </a:r>
            <a:r>
              <a:rPr lang="en-US" sz="1600" dirty="0" err="1">
                <a:solidFill>
                  <a:srgbClr val="A31515"/>
                </a:solidFill>
              </a:rPr>
              <a:t>RequireAdministratorRole</a:t>
            </a:r>
            <a:r>
              <a:rPr lang="en-US" sz="1600" dirty="0">
                <a:solidFill>
                  <a:srgbClr val="A31515"/>
                </a:solidFill>
              </a:rPr>
              <a:t>"</a:t>
            </a:r>
            <a:r>
              <a:rPr lang="en-US" sz="1600" dirty="0">
                <a:solidFill>
                  <a:srgbClr val="000000"/>
                </a:solidFill>
              </a:rPr>
              <a:t>, </a:t>
            </a:r>
          </a:p>
          <a:p>
            <a:r>
              <a:rPr lang="en-US" sz="1600" dirty="0">
                <a:solidFill>
                  <a:srgbClr val="000000"/>
                </a:solidFill>
              </a:rPr>
              <a:t>            </a:t>
            </a:r>
            <a:r>
              <a:rPr lang="en-US" sz="1600" dirty="0">
                <a:solidFill>
                  <a:srgbClr val="001080"/>
                </a:solidFill>
              </a:rPr>
              <a:t>policy</a:t>
            </a:r>
            <a:r>
              <a:rPr lang="en-US" sz="1600" dirty="0">
                <a:solidFill>
                  <a:srgbClr val="000000"/>
                </a:solidFill>
              </a:rPr>
              <a:t> =&gt; </a:t>
            </a:r>
            <a:r>
              <a:rPr lang="en-US" sz="1600" dirty="0" err="1">
                <a:solidFill>
                  <a:srgbClr val="001080"/>
                </a:solidFill>
              </a:rPr>
              <a:t>policy</a:t>
            </a:r>
            <a:r>
              <a:rPr lang="en-US" sz="1600" dirty="0" err="1">
                <a:solidFill>
                  <a:srgbClr val="000000"/>
                </a:solidFill>
              </a:rPr>
              <a:t>.</a:t>
            </a:r>
            <a:r>
              <a:rPr lang="en-US" sz="1600" dirty="0" err="1">
                <a:solidFill>
                  <a:srgbClr val="795E26"/>
                </a:solidFill>
              </a:rPr>
              <a:t>RequireRole</a:t>
            </a:r>
            <a:r>
              <a:rPr lang="en-US" sz="1600" dirty="0">
                <a:solidFill>
                  <a:srgbClr val="000000"/>
                </a:solidFill>
              </a:rPr>
              <a:t>(</a:t>
            </a:r>
            <a:r>
              <a:rPr lang="en-US" sz="1600" dirty="0">
                <a:solidFill>
                  <a:srgbClr val="A31515"/>
                </a:solidFill>
              </a:rPr>
              <a:t>"Administrator"</a:t>
            </a:r>
            <a:r>
              <a:rPr lang="en-US" sz="1600" dirty="0">
                <a:solidFill>
                  <a:srgbClr val="000000"/>
                </a:solidFill>
              </a:rPr>
              <a:t>, </a:t>
            </a:r>
            <a:r>
              <a:rPr lang="en-US" sz="1600" dirty="0">
                <a:solidFill>
                  <a:srgbClr val="A31515"/>
                </a:solidFill>
              </a:rPr>
              <a:t>"</a:t>
            </a:r>
            <a:r>
              <a:rPr lang="en-US" sz="1600" dirty="0" err="1">
                <a:solidFill>
                  <a:srgbClr val="A31515"/>
                </a:solidFill>
              </a:rPr>
              <a:t>PowerUser</a:t>
            </a:r>
            <a:r>
              <a:rPr lang="en-US" sz="1600" dirty="0">
                <a:solidFill>
                  <a:srgbClr val="A31515"/>
                </a:solidFill>
              </a:rPr>
              <a:t>"</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a:p>
            <a:br>
              <a:rPr lang="en-US" sz="1600" dirty="0">
                <a:solidFill>
                  <a:srgbClr val="000000"/>
                </a:solidFill>
              </a:rPr>
            </a:br>
            <a:r>
              <a:rPr lang="en-US" sz="1600" dirty="0">
                <a:solidFill>
                  <a:srgbClr val="000000"/>
                </a:solidFill>
              </a:rPr>
              <a:t>[</a:t>
            </a:r>
            <a:r>
              <a:rPr lang="en-US" sz="1600" dirty="0">
                <a:solidFill>
                  <a:srgbClr val="267F99"/>
                </a:solidFill>
              </a:rPr>
              <a:t>Authorize</a:t>
            </a:r>
            <a:r>
              <a:rPr lang="en-US" sz="1600" dirty="0">
                <a:solidFill>
                  <a:srgbClr val="000000"/>
                </a:solidFill>
              </a:rPr>
              <a:t>(</a:t>
            </a:r>
            <a:r>
              <a:rPr lang="en-US" sz="1600" dirty="0">
                <a:solidFill>
                  <a:srgbClr val="001080"/>
                </a:solidFill>
              </a:rPr>
              <a:t>Policy</a:t>
            </a:r>
            <a:r>
              <a:rPr lang="en-US" sz="1600" dirty="0">
                <a:solidFill>
                  <a:srgbClr val="000000"/>
                </a:solidFill>
              </a:rPr>
              <a:t> = </a:t>
            </a:r>
            <a:r>
              <a:rPr lang="en-US" sz="1600" dirty="0">
                <a:solidFill>
                  <a:srgbClr val="A31515"/>
                </a:solidFill>
              </a:rPr>
              <a:t>"</a:t>
            </a:r>
            <a:r>
              <a:rPr lang="en-US" sz="1600" dirty="0" err="1">
                <a:solidFill>
                  <a:srgbClr val="A31515"/>
                </a:solidFill>
              </a:rPr>
              <a:t>RequireAdministratorRole</a:t>
            </a:r>
            <a:r>
              <a:rPr lang="en-US" sz="1600" dirty="0">
                <a:solidFill>
                  <a:srgbClr val="A31515"/>
                </a:solidFill>
              </a:rPr>
              <a:t>"</a:t>
            </a:r>
            <a:r>
              <a:rPr lang="en-US" sz="1600" dirty="0">
                <a:solidFill>
                  <a:srgbClr val="000000"/>
                </a:solidFill>
              </a:rPr>
              <a:t>)]</a:t>
            </a:r>
          </a:p>
          <a:p>
            <a:r>
              <a:rPr lang="en-US" sz="1600" dirty="0">
                <a:solidFill>
                  <a:srgbClr val="0000FF"/>
                </a:solidFill>
              </a:rPr>
              <a:t>public</a:t>
            </a:r>
            <a:r>
              <a:rPr lang="en-US" sz="1600" dirty="0">
                <a:solidFill>
                  <a:srgbClr val="000000"/>
                </a:solidFill>
              </a:rPr>
              <a:t> </a:t>
            </a:r>
            <a:r>
              <a:rPr lang="en-US" sz="1600" dirty="0" err="1">
                <a:solidFill>
                  <a:srgbClr val="267F99"/>
                </a:solidFill>
              </a:rPr>
              <a:t>IActionResult</a:t>
            </a:r>
            <a:r>
              <a:rPr lang="en-US" sz="1600" dirty="0">
                <a:solidFill>
                  <a:srgbClr val="000000"/>
                </a:solidFill>
              </a:rPr>
              <a:t> </a:t>
            </a:r>
            <a:r>
              <a:rPr lang="en-US" sz="1600" dirty="0">
                <a:solidFill>
                  <a:srgbClr val="795E26"/>
                </a:solidFill>
              </a:rPr>
              <a:t>Shutdown</a:t>
            </a:r>
            <a:r>
              <a:rPr lang="en-US" sz="1600" dirty="0">
                <a:solidFill>
                  <a:srgbClr val="000000"/>
                </a:solidFill>
              </a:rPr>
              <a:t>()</a:t>
            </a:r>
          </a:p>
          <a:p>
            <a:r>
              <a:rPr lang="en-US" sz="1600" dirty="0">
                <a:solidFill>
                  <a:srgbClr val="000000"/>
                </a:solidFill>
              </a:rPr>
              <a:t>{</a:t>
            </a:r>
          </a:p>
          <a:p>
            <a:r>
              <a:rPr lang="en-US" sz="1600" dirty="0">
                <a:solidFill>
                  <a:srgbClr val="000000"/>
                </a:solidFill>
              </a:rPr>
              <a:t>    </a:t>
            </a:r>
            <a:r>
              <a:rPr lang="en-US" sz="1600" dirty="0">
                <a:solidFill>
                  <a:srgbClr val="AF00DB"/>
                </a:solidFill>
              </a:rPr>
              <a:t>return</a:t>
            </a:r>
            <a:r>
              <a:rPr lang="en-US" sz="1600" dirty="0">
                <a:solidFill>
                  <a:srgbClr val="000000"/>
                </a:solidFill>
              </a:rPr>
              <a:t> </a:t>
            </a:r>
            <a:r>
              <a:rPr lang="en-US" sz="1600" dirty="0">
                <a:solidFill>
                  <a:srgbClr val="795E26"/>
                </a:solidFill>
              </a:rPr>
              <a:t>View</a:t>
            </a:r>
            <a:r>
              <a:rPr lang="en-US" sz="1600" dirty="0">
                <a:solidFill>
                  <a:srgbClr val="000000"/>
                </a:solidFill>
              </a:rPr>
              <a:t>();</a:t>
            </a:r>
          </a:p>
          <a:p>
            <a:r>
              <a:rPr lang="en-US" sz="1600" dirty="0">
                <a:solidFill>
                  <a:srgbClr val="000000"/>
                </a:solidFill>
              </a:rPr>
              <a:t>}</a:t>
            </a:r>
          </a:p>
        </p:txBody>
      </p:sp>
    </p:spTree>
    <p:extLst>
      <p:ext uri="{BB962C8B-B14F-4D97-AF65-F5344CB8AC3E}">
        <p14:creationId xmlns:p14="http://schemas.microsoft.com/office/powerpoint/2010/main" val="13305966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E098-5255-48FA-A9FF-2E1E08A84A8C}"/>
              </a:ext>
            </a:extLst>
          </p:cNvPr>
          <p:cNvSpPr>
            <a:spLocks noGrp="1"/>
          </p:cNvSpPr>
          <p:nvPr>
            <p:ph type="title"/>
          </p:nvPr>
        </p:nvSpPr>
        <p:spPr>
          <a:xfrm>
            <a:off x="585216" y="3035808"/>
            <a:ext cx="9144000" cy="498598"/>
          </a:xfrm>
        </p:spPr>
        <p:txBody>
          <a:bodyPr/>
          <a:lstStyle/>
          <a:p>
            <a:r>
              <a:rPr lang="en-US" dirty="0"/>
              <a:t>Lesson 03: Virtual machine access control</a:t>
            </a:r>
          </a:p>
        </p:txBody>
      </p:sp>
    </p:spTree>
    <p:extLst>
      <p:ext uri="{BB962C8B-B14F-4D97-AF65-F5344CB8AC3E}">
        <p14:creationId xmlns:p14="http://schemas.microsoft.com/office/powerpoint/2010/main" val="41618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1410-6C97-46E2-BD96-70EDDF0BEE0F}"/>
              </a:ext>
            </a:extLst>
          </p:cNvPr>
          <p:cNvSpPr>
            <a:spLocks noGrp="1"/>
          </p:cNvSpPr>
          <p:nvPr>
            <p:ph type="title"/>
          </p:nvPr>
        </p:nvSpPr>
        <p:spPr/>
        <p:txBody>
          <a:bodyPr/>
          <a:lstStyle/>
          <a:p>
            <a:r>
              <a:rPr lang="en-US" dirty="0"/>
              <a:t>Virtual machine security exposure</a:t>
            </a:r>
          </a:p>
        </p:txBody>
      </p:sp>
      <p:grpSp>
        <p:nvGrpSpPr>
          <p:cNvPr id="3" name="Group 2" descr="The diagram depicts how secure identity, secure ports, and secure access prevent users from creating new identities and passwords for each virtual machine, exposing ports longer than needed, and giving virtual machines too much power.">
            <a:extLst>
              <a:ext uri="{FF2B5EF4-FFF2-40B4-BE49-F238E27FC236}">
                <a16:creationId xmlns:a16="http://schemas.microsoft.com/office/drawing/2014/main" id="{111BB8E4-ECDA-4D10-B402-46152EE66FBF}"/>
              </a:ext>
            </a:extLst>
          </p:cNvPr>
          <p:cNvGrpSpPr/>
          <p:nvPr/>
        </p:nvGrpSpPr>
        <p:grpSpPr>
          <a:xfrm>
            <a:off x="584200" y="1160523"/>
            <a:ext cx="9817242" cy="5119576"/>
            <a:chOff x="584200" y="1160523"/>
            <a:chExt cx="9817242" cy="5119576"/>
          </a:xfrm>
        </p:grpSpPr>
        <p:sp>
          <p:nvSpPr>
            <p:cNvPr id="4" name="Rectangle 3">
              <a:extLst>
                <a:ext uri="{FF2B5EF4-FFF2-40B4-BE49-F238E27FC236}">
                  <a16:creationId xmlns:a16="http://schemas.microsoft.com/office/drawing/2014/main" id="{CBBFFB20-5B56-4A63-80C6-0C19FA9085D9}"/>
                </a:ext>
              </a:extLst>
            </p:cNvPr>
            <p:cNvSpPr/>
            <p:nvPr/>
          </p:nvSpPr>
          <p:spPr bwMode="auto">
            <a:xfrm>
              <a:off x="584200" y="1458722"/>
              <a:ext cx="1615440" cy="100584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Secure identity</a:t>
              </a:r>
            </a:p>
          </p:txBody>
        </p:sp>
        <p:sp>
          <p:nvSpPr>
            <p:cNvPr id="11" name="TextBox 10">
              <a:extLst>
                <a:ext uri="{FF2B5EF4-FFF2-40B4-BE49-F238E27FC236}">
                  <a16:creationId xmlns:a16="http://schemas.microsoft.com/office/drawing/2014/main" id="{406E44D8-BDA9-4CB3-A287-BF8C206C4060}"/>
                </a:ext>
              </a:extLst>
            </p:cNvPr>
            <p:cNvSpPr txBox="1"/>
            <p:nvPr/>
          </p:nvSpPr>
          <p:spPr>
            <a:xfrm>
              <a:off x="2235346" y="2038425"/>
              <a:ext cx="6647396" cy="646331"/>
            </a:xfrm>
            <a:prstGeom prst="rect">
              <a:avLst/>
            </a:prstGeom>
            <a:noFill/>
          </p:spPr>
          <p:txBody>
            <a:bodyPr wrap="square" rtlCol="0" anchor="ctr">
              <a:spAutoFit/>
            </a:bodyPr>
            <a:lstStyle/>
            <a:p>
              <a:r>
                <a:rPr lang="en-IN" sz="1800" dirty="0"/>
                <a:t>Prevents users from creating new identities and passwords for each virtual machine.</a:t>
              </a:r>
              <a:endParaRPr lang="en-US" sz="1800" dirty="0"/>
            </a:p>
          </p:txBody>
        </p:sp>
        <p:sp>
          <p:nvSpPr>
            <p:cNvPr id="13" name="Rectangle 12">
              <a:extLst>
                <a:ext uri="{FF2B5EF4-FFF2-40B4-BE49-F238E27FC236}">
                  <a16:creationId xmlns:a16="http://schemas.microsoft.com/office/drawing/2014/main" id="{E7420091-3984-4C10-8527-1B90EA522F09}"/>
                </a:ext>
              </a:extLst>
            </p:cNvPr>
            <p:cNvSpPr/>
            <p:nvPr/>
          </p:nvSpPr>
          <p:spPr bwMode="auto">
            <a:xfrm>
              <a:off x="584200" y="3294756"/>
              <a:ext cx="1615440" cy="100584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Secure ports</a:t>
              </a:r>
            </a:p>
          </p:txBody>
        </p:sp>
        <p:sp>
          <p:nvSpPr>
            <p:cNvPr id="17" name="TextBox 16">
              <a:extLst>
                <a:ext uri="{FF2B5EF4-FFF2-40B4-BE49-F238E27FC236}">
                  <a16:creationId xmlns:a16="http://schemas.microsoft.com/office/drawing/2014/main" id="{B966F64E-33E9-4B99-BE54-B9FF2B1659E1}"/>
                </a:ext>
              </a:extLst>
            </p:cNvPr>
            <p:cNvSpPr txBox="1"/>
            <p:nvPr/>
          </p:nvSpPr>
          <p:spPr>
            <a:xfrm>
              <a:off x="2235346" y="3875337"/>
              <a:ext cx="6647397" cy="369332"/>
            </a:xfrm>
            <a:prstGeom prst="rect">
              <a:avLst/>
            </a:prstGeom>
            <a:noFill/>
          </p:spPr>
          <p:txBody>
            <a:bodyPr wrap="square" rtlCol="0" anchor="ctr">
              <a:spAutoFit/>
            </a:bodyPr>
            <a:lstStyle/>
            <a:p>
              <a:r>
                <a:rPr lang="en-US" sz="1800" dirty="0"/>
                <a:t>Prevents users from exposing ports longer than needed</a:t>
              </a:r>
            </a:p>
          </p:txBody>
        </p:sp>
        <p:pic>
          <p:nvPicPr>
            <p:cNvPr id="18" name="Picture 17">
              <a:extLst>
                <a:ext uri="{FF2B5EF4-FFF2-40B4-BE49-F238E27FC236}">
                  <a16:creationId xmlns:a16="http://schemas.microsoft.com/office/drawing/2014/main" id="{9AE912CE-A8B2-4B0B-B4A4-354D4CEC87F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08343" y="1160523"/>
              <a:ext cx="640080" cy="640080"/>
            </a:xfrm>
            <a:prstGeom prst="rect">
              <a:avLst/>
            </a:prstGeom>
          </p:spPr>
        </p:pic>
        <p:pic>
          <p:nvPicPr>
            <p:cNvPr id="19" name="Picture 18">
              <a:extLst>
                <a:ext uri="{FF2B5EF4-FFF2-40B4-BE49-F238E27FC236}">
                  <a16:creationId xmlns:a16="http://schemas.microsoft.com/office/drawing/2014/main" id="{5E92F3A8-B549-422A-B798-D9B9853FB86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08343" y="2954633"/>
              <a:ext cx="640080" cy="640080"/>
            </a:xfrm>
            <a:prstGeom prst="rect">
              <a:avLst/>
            </a:prstGeom>
          </p:spPr>
        </p:pic>
        <p:sp>
          <p:nvSpPr>
            <p:cNvPr id="20" name="Rectangle 19">
              <a:extLst>
                <a:ext uri="{FF2B5EF4-FFF2-40B4-BE49-F238E27FC236}">
                  <a16:creationId xmlns:a16="http://schemas.microsoft.com/office/drawing/2014/main" id="{FB1524AB-8469-45BF-B1EE-716CA5A71C98}"/>
                </a:ext>
              </a:extLst>
            </p:cNvPr>
            <p:cNvSpPr/>
            <p:nvPr/>
          </p:nvSpPr>
          <p:spPr bwMode="auto">
            <a:xfrm>
              <a:off x="584200" y="5274259"/>
              <a:ext cx="1615440" cy="1005840"/>
            </a:xfrm>
            <a:prstGeom prst="rect">
              <a:avLst/>
            </a:prstGeom>
            <a:solidFill>
              <a:srgbClr val="5C2E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Secure access</a:t>
              </a:r>
            </a:p>
          </p:txBody>
        </p:sp>
        <p:cxnSp>
          <p:nvCxnSpPr>
            <p:cNvPr id="21" name="Straight Arrow Connector 20">
              <a:extLst>
                <a:ext uri="{FF2B5EF4-FFF2-40B4-BE49-F238E27FC236}">
                  <a16:creationId xmlns:a16="http://schemas.microsoft.com/office/drawing/2014/main" id="{15E404C9-0E30-41AF-84DC-56F71A6FF0F7}"/>
                </a:ext>
              </a:extLst>
            </p:cNvPr>
            <p:cNvCxnSpPr>
              <a:cxnSpLocks/>
            </p:cNvCxnSpPr>
            <p:nvPr/>
          </p:nvCxnSpPr>
          <p:spPr>
            <a:xfrm>
              <a:off x="2250947" y="5780926"/>
              <a:ext cx="6167337" cy="0"/>
            </a:xfrm>
            <a:prstGeom prst="straightConnector1">
              <a:avLst/>
            </a:prstGeom>
            <a:ln w="38100">
              <a:solidFill>
                <a:srgbClr val="0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324D2B3-421A-442A-BDC9-4DA87EDC5844}"/>
                </a:ext>
              </a:extLst>
            </p:cNvPr>
            <p:cNvSpPr txBox="1"/>
            <p:nvPr/>
          </p:nvSpPr>
          <p:spPr>
            <a:xfrm>
              <a:off x="2235346" y="5899706"/>
              <a:ext cx="6560979" cy="369332"/>
            </a:xfrm>
            <a:prstGeom prst="rect">
              <a:avLst/>
            </a:prstGeom>
            <a:noFill/>
          </p:spPr>
          <p:txBody>
            <a:bodyPr wrap="square" rtlCol="0" anchor="ctr">
              <a:spAutoFit/>
            </a:bodyPr>
            <a:lstStyle/>
            <a:p>
              <a:r>
                <a:rPr lang="en-US" sz="1800" dirty="0"/>
                <a:t>Prevents users from giving virtual machines too much power</a:t>
              </a:r>
            </a:p>
          </p:txBody>
        </p:sp>
        <p:pic>
          <p:nvPicPr>
            <p:cNvPr id="25" name="Picture 24">
              <a:extLst>
                <a:ext uri="{FF2B5EF4-FFF2-40B4-BE49-F238E27FC236}">
                  <a16:creationId xmlns:a16="http://schemas.microsoft.com/office/drawing/2014/main" id="{38ACA0AB-863C-4CDE-A6E0-A980709BFE2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08343" y="4941319"/>
              <a:ext cx="640080" cy="640080"/>
            </a:xfrm>
            <a:prstGeom prst="rect">
              <a:avLst/>
            </a:prstGeom>
          </p:spPr>
        </p:pic>
        <p:pic>
          <p:nvPicPr>
            <p:cNvPr id="27" name="Graphic 26">
              <a:extLst>
                <a:ext uri="{FF2B5EF4-FFF2-40B4-BE49-F238E27FC236}">
                  <a16:creationId xmlns:a16="http://schemas.microsoft.com/office/drawing/2014/main" id="{B0B6E44B-BE6E-445B-A81E-3EEBD89C2F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9800" y="3352800"/>
              <a:ext cx="152400" cy="152400"/>
            </a:xfrm>
            <a:prstGeom prst="rect">
              <a:avLst/>
            </a:prstGeom>
          </p:spPr>
        </p:pic>
        <p:pic>
          <p:nvPicPr>
            <p:cNvPr id="29" name="Graphic 28">
              <a:extLst>
                <a:ext uri="{FF2B5EF4-FFF2-40B4-BE49-F238E27FC236}">
                  <a16:creationId xmlns:a16="http://schemas.microsoft.com/office/drawing/2014/main" id="{66A2600E-ED84-496E-907A-F34E3B5045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76335" y="5054600"/>
              <a:ext cx="1074738" cy="1074738"/>
            </a:xfrm>
            <a:prstGeom prst="rect">
              <a:avLst/>
            </a:prstGeom>
          </p:spPr>
        </p:pic>
        <p:pic>
          <p:nvPicPr>
            <p:cNvPr id="39" name="Picture 38">
              <a:extLst>
                <a:ext uri="{FF2B5EF4-FFF2-40B4-BE49-F238E27FC236}">
                  <a16:creationId xmlns:a16="http://schemas.microsoft.com/office/drawing/2014/main" id="{20A0F49C-DA33-4E9A-877B-9CF17EA08542}"/>
                </a:ext>
              </a:extLst>
            </p:cNvPr>
            <p:cNvPicPr>
              <a:picLocks noChangeAspect="1"/>
            </p:cNvPicPr>
            <p:nvPr/>
          </p:nvPicPr>
          <p:blipFill>
            <a:blip r:embed="rId9"/>
            <a:stretch>
              <a:fillRect/>
            </a:stretch>
          </p:blipFill>
          <p:spPr>
            <a:xfrm>
              <a:off x="8729980" y="3262751"/>
              <a:ext cx="1069850" cy="1069850"/>
            </a:xfrm>
            <a:prstGeom prst="rect">
              <a:avLst/>
            </a:prstGeom>
          </p:spPr>
        </p:pic>
        <p:sp>
          <p:nvSpPr>
            <p:cNvPr id="40" name="TextBox 39">
              <a:extLst>
                <a:ext uri="{FF2B5EF4-FFF2-40B4-BE49-F238E27FC236}">
                  <a16:creationId xmlns:a16="http://schemas.microsoft.com/office/drawing/2014/main" id="{E77A8CA4-DD51-47CD-B9EB-527B68678BA8}"/>
                </a:ext>
              </a:extLst>
            </p:cNvPr>
            <p:cNvSpPr txBox="1"/>
            <p:nvPr/>
          </p:nvSpPr>
          <p:spPr>
            <a:xfrm>
              <a:off x="4259785" y="5530957"/>
              <a:ext cx="1100329" cy="492443"/>
            </a:xfrm>
            <a:prstGeom prst="rect">
              <a:avLst/>
            </a:prstGeom>
            <a:noFill/>
          </p:spPr>
          <p:txBody>
            <a:bodyPr wrap="square" lIns="0" tIns="0" rIns="0" bIns="0" rtlCol="0" anchor="ctr">
              <a:spAutoFit/>
            </a:bodyPr>
            <a:lstStyle/>
            <a:p>
              <a:pPr algn="ctr"/>
              <a:r>
                <a:rPr lang="en-US" sz="3200" b="1" dirty="0">
                  <a:solidFill>
                    <a:srgbClr val="FF0000"/>
                  </a:solidFill>
                </a:rPr>
                <a:t>❌</a:t>
              </a:r>
              <a:endParaRPr lang="en-US" sz="4000" b="1" dirty="0">
                <a:solidFill>
                  <a:srgbClr val="FF0000"/>
                </a:solidFill>
              </a:endParaRPr>
            </a:p>
          </p:txBody>
        </p:sp>
        <p:pic>
          <p:nvPicPr>
            <p:cNvPr id="41" name="Picture 40">
              <a:extLst>
                <a:ext uri="{FF2B5EF4-FFF2-40B4-BE49-F238E27FC236}">
                  <a16:creationId xmlns:a16="http://schemas.microsoft.com/office/drawing/2014/main" id="{F512D251-645A-4E3A-A97C-D6F1A93CB3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58200" y="1435100"/>
              <a:ext cx="584200" cy="1090853"/>
            </a:xfrm>
            <a:prstGeom prst="rect">
              <a:avLst/>
            </a:prstGeom>
          </p:spPr>
        </p:pic>
        <p:cxnSp>
          <p:nvCxnSpPr>
            <p:cNvPr id="33" name="Straight Arrow Connector 32">
              <a:extLst>
                <a:ext uri="{FF2B5EF4-FFF2-40B4-BE49-F238E27FC236}">
                  <a16:creationId xmlns:a16="http://schemas.microsoft.com/office/drawing/2014/main" id="{0D371BDE-69B6-436E-8F82-181556EC9DD0}"/>
                </a:ext>
              </a:extLst>
            </p:cNvPr>
            <p:cNvCxnSpPr>
              <a:cxnSpLocks/>
            </p:cNvCxnSpPr>
            <p:nvPr/>
          </p:nvCxnSpPr>
          <p:spPr>
            <a:xfrm>
              <a:off x="2250947" y="1961642"/>
              <a:ext cx="6167337" cy="0"/>
            </a:xfrm>
            <a:prstGeom prst="straightConnector1">
              <a:avLst/>
            </a:prstGeom>
            <a:ln w="38100">
              <a:solidFill>
                <a:srgbClr val="0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9CF35E-199B-4274-B0D3-B6F000CFD6C6}"/>
                </a:ext>
              </a:extLst>
            </p:cNvPr>
            <p:cNvCxnSpPr>
              <a:cxnSpLocks/>
            </p:cNvCxnSpPr>
            <p:nvPr/>
          </p:nvCxnSpPr>
          <p:spPr>
            <a:xfrm>
              <a:off x="2250947" y="3797676"/>
              <a:ext cx="6167337" cy="0"/>
            </a:xfrm>
            <a:prstGeom prst="straightConnector1">
              <a:avLst/>
            </a:prstGeom>
            <a:ln w="38100">
              <a:solidFill>
                <a:srgbClr val="0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3C2C26E9-79A3-4CDD-9593-BCC2178A5EB4}"/>
                </a:ext>
              </a:extLst>
            </p:cNvPr>
            <p:cNvPicPr>
              <a:picLocks noChangeAspect="1"/>
            </p:cNvPicPr>
            <p:nvPr/>
          </p:nvPicPr>
          <p:blipFill>
            <a:blip r:embed="rId11"/>
            <a:stretch>
              <a:fillRect/>
            </a:stretch>
          </p:blipFill>
          <p:spPr>
            <a:xfrm>
              <a:off x="9183084" y="4941184"/>
              <a:ext cx="1218358" cy="1218358"/>
            </a:xfrm>
            <a:prstGeom prst="rect">
              <a:avLst/>
            </a:prstGeom>
          </p:spPr>
        </p:pic>
        <p:pic>
          <p:nvPicPr>
            <p:cNvPr id="26" name="Picture 25">
              <a:extLst>
                <a:ext uri="{FF2B5EF4-FFF2-40B4-BE49-F238E27FC236}">
                  <a16:creationId xmlns:a16="http://schemas.microsoft.com/office/drawing/2014/main" id="{BC4E23DA-661A-44CC-AE53-1F26D895D8FE}"/>
                </a:ext>
              </a:extLst>
            </p:cNvPr>
            <p:cNvPicPr>
              <a:picLocks noChangeAspect="1"/>
            </p:cNvPicPr>
            <p:nvPr/>
          </p:nvPicPr>
          <p:blipFill>
            <a:blip r:embed="rId11"/>
            <a:stretch>
              <a:fillRect/>
            </a:stretch>
          </p:blipFill>
          <p:spPr>
            <a:xfrm>
              <a:off x="9114163" y="1341921"/>
              <a:ext cx="1218358" cy="1218358"/>
            </a:xfrm>
            <a:prstGeom prst="rect">
              <a:avLst/>
            </a:prstGeom>
          </p:spPr>
        </p:pic>
        <p:sp>
          <p:nvSpPr>
            <p:cNvPr id="37" name="TextBox 36">
              <a:extLst>
                <a:ext uri="{FF2B5EF4-FFF2-40B4-BE49-F238E27FC236}">
                  <a16:creationId xmlns:a16="http://schemas.microsoft.com/office/drawing/2014/main" id="{66527301-5DCE-44AA-AF49-EFA04677DF99}"/>
                </a:ext>
              </a:extLst>
            </p:cNvPr>
            <p:cNvSpPr txBox="1"/>
            <p:nvPr/>
          </p:nvSpPr>
          <p:spPr>
            <a:xfrm>
              <a:off x="4259785" y="3529862"/>
              <a:ext cx="1100329" cy="492443"/>
            </a:xfrm>
            <a:prstGeom prst="rect">
              <a:avLst/>
            </a:prstGeom>
            <a:noFill/>
          </p:spPr>
          <p:txBody>
            <a:bodyPr wrap="square" lIns="0" tIns="0" rIns="0" bIns="0" rtlCol="0" anchor="ctr">
              <a:spAutoFit/>
            </a:bodyPr>
            <a:lstStyle/>
            <a:p>
              <a:pPr algn="ctr"/>
              <a:r>
                <a:rPr lang="en-US" sz="3200" b="1" dirty="0">
                  <a:solidFill>
                    <a:srgbClr val="FF0000"/>
                  </a:solidFill>
                </a:rPr>
                <a:t>❌</a:t>
              </a:r>
              <a:endParaRPr lang="en-US" sz="4000" b="1" dirty="0">
                <a:solidFill>
                  <a:srgbClr val="FF0000"/>
                </a:solidFill>
              </a:endParaRPr>
            </a:p>
          </p:txBody>
        </p:sp>
        <p:sp>
          <p:nvSpPr>
            <p:cNvPr id="36" name="TextBox 35">
              <a:extLst>
                <a:ext uri="{FF2B5EF4-FFF2-40B4-BE49-F238E27FC236}">
                  <a16:creationId xmlns:a16="http://schemas.microsoft.com/office/drawing/2014/main" id="{6DE33AAF-44F5-4DC9-BCB5-8C93E46570A1}"/>
                </a:ext>
              </a:extLst>
            </p:cNvPr>
            <p:cNvSpPr txBox="1"/>
            <p:nvPr/>
          </p:nvSpPr>
          <p:spPr>
            <a:xfrm>
              <a:off x="4259785" y="1706226"/>
              <a:ext cx="1100329" cy="492443"/>
            </a:xfrm>
            <a:prstGeom prst="rect">
              <a:avLst/>
            </a:prstGeom>
            <a:noFill/>
          </p:spPr>
          <p:txBody>
            <a:bodyPr wrap="square" lIns="0" tIns="0" rIns="0" bIns="0" rtlCol="0" anchor="ctr">
              <a:spAutoFit/>
            </a:bodyPr>
            <a:lstStyle/>
            <a:p>
              <a:pPr algn="ctr"/>
              <a:r>
                <a:rPr lang="en-US" sz="3200" b="1" dirty="0">
                  <a:solidFill>
                    <a:srgbClr val="FF0000"/>
                  </a:solidFill>
                </a:rPr>
                <a:t>❌</a:t>
              </a:r>
              <a:endParaRPr lang="en-US" sz="4000" b="1" dirty="0">
                <a:solidFill>
                  <a:srgbClr val="FF0000"/>
                </a:solidFill>
              </a:endParaRPr>
            </a:p>
          </p:txBody>
        </p:sp>
      </p:grpSp>
    </p:spTree>
    <p:extLst>
      <p:ext uri="{BB962C8B-B14F-4D97-AF65-F5344CB8AC3E}">
        <p14:creationId xmlns:p14="http://schemas.microsoft.com/office/powerpoint/2010/main" val="16371451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Claims-based authorization</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F65D-997A-4F56-85BC-DF7243FCA49A}"/>
              </a:ext>
            </a:extLst>
          </p:cNvPr>
          <p:cNvSpPr>
            <a:spLocks noGrp="1"/>
          </p:cNvSpPr>
          <p:nvPr>
            <p:ph type="title"/>
          </p:nvPr>
        </p:nvSpPr>
        <p:spPr>
          <a:xfrm>
            <a:off x="588263" y="457200"/>
            <a:ext cx="11018520" cy="553998"/>
          </a:xfrm>
        </p:spPr>
        <p:txBody>
          <a:bodyPr/>
          <a:lstStyle/>
          <a:p>
            <a:r>
              <a:rPr lang="en-US" dirty="0"/>
              <a:t>Virtual machine authentication by using Azure AD</a:t>
            </a:r>
          </a:p>
        </p:txBody>
      </p:sp>
      <p:sp>
        <p:nvSpPr>
          <p:cNvPr id="3" name="Text Placeholder 2">
            <a:extLst>
              <a:ext uri="{FF2B5EF4-FFF2-40B4-BE49-F238E27FC236}">
                <a16:creationId xmlns:a16="http://schemas.microsoft.com/office/drawing/2014/main" id="{319096C8-BB9D-4D25-BD54-355C862D2046}"/>
              </a:ext>
            </a:extLst>
          </p:cNvPr>
          <p:cNvSpPr>
            <a:spLocks noGrp="1"/>
          </p:cNvSpPr>
          <p:nvPr>
            <p:ph type="body" sz="quarter" idx="10"/>
          </p:nvPr>
        </p:nvSpPr>
        <p:spPr>
          <a:xfrm>
            <a:off x="584200" y="1435497"/>
            <a:ext cx="11018520" cy="3311676"/>
          </a:xfrm>
        </p:spPr>
        <p:txBody>
          <a:bodyPr/>
          <a:lstStyle/>
          <a:p>
            <a:r>
              <a:rPr lang="en-US" dirty="0"/>
              <a:t>Use Azure AD credentials to sign in to Azure virtual machines:</a:t>
            </a:r>
          </a:p>
          <a:p>
            <a:pPr lvl="1"/>
            <a:r>
              <a:rPr lang="en-US" dirty="0"/>
              <a:t>No need to create local admin accounts</a:t>
            </a:r>
          </a:p>
          <a:p>
            <a:r>
              <a:rPr lang="en-US" dirty="0"/>
              <a:t>Inherits some of the advantages of using Azure AD:</a:t>
            </a:r>
          </a:p>
          <a:p>
            <a:pPr lvl="1"/>
            <a:r>
              <a:rPr lang="en-US" dirty="0"/>
              <a:t>Password complexity and lifetime requirements</a:t>
            </a:r>
          </a:p>
          <a:p>
            <a:pPr lvl="1"/>
            <a:r>
              <a:rPr lang="en-US" dirty="0"/>
              <a:t>Multi-factor authentication</a:t>
            </a:r>
          </a:p>
          <a:p>
            <a:pPr lvl="1"/>
            <a:r>
              <a:rPr lang="en-US" dirty="0"/>
              <a:t>Federation</a:t>
            </a:r>
          </a:p>
          <a:p>
            <a:r>
              <a:rPr lang="en-US" dirty="0"/>
              <a:t>Integrates with role-based access control (RBAC):</a:t>
            </a:r>
          </a:p>
          <a:p>
            <a:pPr lvl="1"/>
            <a:r>
              <a:rPr lang="en-US" dirty="0"/>
              <a:t>Manage access by using RBAC instead of manually in each VM</a:t>
            </a:r>
          </a:p>
        </p:txBody>
      </p:sp>
    </p:spTree>
    <p:extLst>
      <p:ext uri="{BB962C8B-B14F-4D97-AF65-F5344CB8AC3E}">
        <p14:creationId xmlns:p14="http://schemas.microsoft.com/office/powerpoint/2010/main" val="10600586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D54-E5EE-4410-AC60-84E093E74EA3}"/>
              </a:ext>
            </a:extLst>
          </p:cNvPr>
          <p:cNvSpPr>
            <a:spLocks noGrp="1"/>
          </p:cNvSpPr>
          <p:nvPr>
            <p:ph type="title"/>
          </p:nvPr>
        </p:nvSpPr>
        <p:spPr>
          <a:xfrm>
            <a:off x="588263" y="457200"/>
            <a:ext cx="11018520" cy="553998"/>
          </a:xfrm>
        </p:spPr>
        <p:txBody>
          <a:bodyPr/>
          <a:lstStyle/>
          <a:p>
            <a:r>
              <a:rPr lang="en-US" dirty="0"/>
              <a:t>Just-in-time access</a:t>
            </a:r>
          </a:p>
        </p:txBody>
      </p:sp>
      <p:sp>
        <p:nvSpPr>
          <p:cNvPr id="3" name="Text Placeholder 2">
            <a:extLst>
              <a:ext uri="{FF2B5EF4-FFF2-40B4-BE49-F238E27FC236}">
                <a16:creationId xmlns:a16="http://schemas.microsoft.com/office/drawing/2014/main" id="{A93C96B5-0632-451C-BD89-4214A76BB74F}"/>
              </a:ext>
            </a:extLst>
          </p:cNvPr>
          <p:cNvSpPr>
            <a:spLocks noGrp="1"/>
          </p:cNvSpPr>
          <p:nvPr>
            <p:ph type="body" sz="quarter" idx="10"/>
          </p:nvPr>
        </p:nvSpPr>
        <p:spPr>
          <a:xfrm>
            <a:off x="584200" y="1435496"/>
            <a:ext cx="5511800" cy="2634567"/>
          </a:xfrm>
        </p:spPr>
        <p:txBody>
          <a:bodyPr/>
          <a:lstStyle/>
          <a:p>
            <a:r>
              <a:rPr lang="en-US" dirty="0"/>
              <a:t>Enables access when requested:</a:t>
            </a:r>
          </a:p>
          <a:p>
            <a:pPr lvl="1"/>
            <a:r>
              <a:rPr lang="en-US" sz="2400" dirty="0"/>
              <a:t>Access only enabled to specific ports</a:t>
            </a:r>
          </a:p>
          <a:p>
            <a:pPr lvl="1"/>
            <a:r>
              <a:rPr lang="en-US" sz="2400" dirty="0"/>
              <a:t>Access only enabled within time window</a:t>
            </a:r>
          </a:p>
          <a:p>
            <a:r>
              <a:rPr lang="en-US" dirty="0"/>
              <a:t>Integrated with VM Connect blade in the Azure Portal</a:t>
            </a:r>
          </a:p>
        </p:txBody>
      </p:sp>
      <p:grpSp>
        <p:nvGrpSpPr>
          <p:cNvPr id="4" name="Group 3" descr="The diagram depicts how Security Center controls access to virtual machines.">
            <a:extLst>
              <a:ext uri="{FF2B5EF4-FFF2-40B4-BE49-F238E27FC236}">
                <a16:creationId xmlns:a16="http://schemas.microsoft.com/office/drawing/2014/main" id="{8E79C8BB-D7E2-4284-AC5F-B066C7C7926E}"/>
              </a:ext>
            </a:extLst>
          </p:cNvPr>
          <p:cNvGrpSpPr/>
          <p:nvPr/>
        </p:nvGrpSpPr>
        <p:grpSpPr>
          <a:xfrm>
            <a:off x="7103327" y="1308496"/>
            <a:ext cx="4029075" cy="4774803"/>
            <a:chOff x="7103327" y="1308496"/>
            <a:chExt cx="4029075" cy="4774803"/>
          </a:xfrm>
        </p:grpSpPr>
        <p:pic>
          <p:nvPicPr>
            <p:cNvPr id="5" name="Graphic 4">
              <a:extLst>
                <a:ext uri="{FF2B5EF4-FFF2-40B4-BE49-F238E27FC236}">
                  <a16:creationId xmlns:a16="http://schemas.microsoft.com/office/drawing/2014/main" id="{F25FE2A0-D711-4D36-BA14-ABCCED5D69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0802" y="1361579"/>
              <a:ext cx="731520" cy="731520"/>
            </a:xfrm>
            <a:prstGeom prst="rect">
              <a:avLst/>
            </a:prstGeom>
          </p:spPr>
        </p:pic>
        <p:pic>
          <p:nvPicPr>
            <p:cNvPr id="41" name="Graphic 40">
              <a:extLst>
                <a:ext uri="{FF2B5EF4-FFF2-40B4-BE49-F238E27FC236}">
                  <a16:creationId xmlns:a16="http://schemas.microsoft.com/office/drawing/2014/main" id="{62141359-948E-4F9E-BDE4-D02172798E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4351" y="1308496"/>
              <a:ext cx="914400" cy="914400"/>
            </a:xfrm>
            <a:prstGeom prst="rect">
              <a:avLst/>
            </a:prstGeom>
          </p:spPr>
        </p:pic>
        <p:cxnSp>
          <p:nvCxnSpPr>
            <p:cNvPr id="43" name="Straight Connector 42">
              <a:extLst>
                <a:ext uri="{FF2B5EF4-FFF2-40B4-BE49-F238E27FC236}">
                  <a16:creationId xmlns:a16="http://schemas.microsoft.com/office/drawing/2014/main" id="{9BDB223F-BECF-4BC7-8EB3-7B8C40E23BF2}"/>
                </a:ext>
              </a:extLst>
            </p:cNvPr>
            <p:cNvCxnSpPr/>
            <p:nvPr/>
          </p:nvCxnSpPr>
          <p:spPr>
            <a:xfrm>
              <a:off x="7103327" y="3429000"/>
              <a:ext cx="0" cy="485078"/>
            </a:xfrm>
            <a:prstGeom prst="lin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A5562E-82C5-45C8-B245-7521E1B0E710}"/>
                </a:ext>
              </a:extLst>
            </p:cNvPr>
            <p:cNvCxnSpPr/>
            <p:nvPr/>
          </p:nvCxnSpPr>
          <p:spPr>
            <a:xfrm>
              <a:off x="8839200" y="3429000"/>
              <a:ext cx="0" cy="485078"/>
            </a:xfrm>
            <a:prstGeom prst="line">
              <a:avLst/>
            </a:prstGeom>
            <a:ln w="190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EF3AC2C-5BEB-4BA3-83A9-84710178FF63}"/>
                </a:ext>
              </a:extLst>
            </p:cNvPr>
            <p:cNvCxnSpPr>
              <a:cxnSpLocks/>
            </p:cNvCxnSpPr>
            <p:nvPr/>
          </p:nvCxnSpPr>
          <p:spPr>
            <a:xfrm flipH="1">
              <a:off x="7103327" y="3671539"/>
              <a:ext cx="1735874" cy="0"/>
            </a:xfrm>
            <a:prstGeom prst="line">
              <a:avLst/>
            </a:prstGeom>
            <a:ln w="5715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E65C5AE-E9BD-4E7B-A39F-A7B84114C04D}"/>
                </a:ext>
              </a:extLst>
            </p:cNvPr>
            <p:cNvCxnSpPr>
              <a:cxnSpLocks/>
            </p:cNvCxnSpPr>
            <p:nvPr/>
          </p:nvCxnSpPr>
          <p:spPr>
            <a:xfrm flipH="1">
              <a:off x="8839200" y="3671539"/>
              <a:ext cx="2293202" cy="0"/>
            </a:xfrm>
            <a:prstGeom prst="line">
              <a:avLst/>
            </a:prstGeom>
            <a:ln w="57150">
              <a:solidFill>
                <a:srgbClr val="D73B0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2E3BD44-6310-4F1E-AED9-318871EC7740}"/>
                </a:ext>
              </a:extLst>
            </p:cNvPr>
            <p:cNvSpPr txBox="1"/>
            <p:nvPr/>
          </p:nvSpPr>
          <p:spPr>
            <a:xfrm>
              <a:off x="9669362" y="2902810"/>
              <a:ext cx="914399" cy="615553"/>
            </a:xfrm>
            <a:prstGeom prst="rect">
              <a:avLst/>
            </a:prstGeom>
            <a:noFill/>
          </p:spPr>
          <p:txBody>
            <a:bodyPr wrap="square" lIns="0" tIns="0" rIns="0" bIns="0" rtlCol="0" anchor="ctr">
              <a:spAutoFit/>
            </a:bodyPr>
            <a:lstStyle/>
            <a:p>
              <a:pPr algn="ctr"/>
              <a:r>
                <a:rPr lang="en-US" sz="4000" b="1" dirty="0">
                  <a:solidFill>
                    <a:srgbClr val="FF0000"/>
                  </a:solidFill>
                </a:rPr>
                <a:t>❌</a:t>
              </a:r>
              <a:endParaRPr lang="en-US" sz="4800" b="1" dirty="0">
                <a:solidFill>
                  <a:srgbClr val="FF0000"/>
                </a:solidFill>
              </a:endParaRPr>
            </a:p>
          </p:txBody>
        </p:sp>
        <p:sp>
          <p:nvSpPr>
            <p:cNvPr id="58" name="TextBox 57">
              <a:extLst>
                <a:ext uri="{FF2B5EF4-FFF2-40B4-BE49-F238E27FC236}">
                  <a16:creationId xmlns:a16="http://schemas.microsoft.com/office/drawing/2014/main" id="{9851DEB8-1900-468B-A816-70F7F68BC1CF}"/>
                </a:ext>
              </a:extLst>
            </p:cNvPr>
            <p:cNvSpPr txBox="1"/>
            <p:nvPr/>
          </p:nvSpPr>
          <p:spPr>
            <a:xfrm>
              <a:off x="7232532" y="2910049"/>
              <a:ext cx="1432469" cy="615553"/>
            </a:xfrm>
            <a:prstGeom prst="rect">
              <a:avLst/>
            </a:prstGeom>
            <a:noFill/>
          </p:spPr>
          <p:txBody>
            <a:bodyPr wrap="square" lIns="0" tIns="0" rIns="0" bIns="0" rtlCol="0" anchor="ctr">
              <a:spAutoFit/>
            </a:bodyPr>
            <a:lstStyle/>
            <a:p>
              <a:pPr algn="ctr"/>
              <a:r>
                <a:rPr lang="en-US" sz="4000" dirty="0">
                  <a:solidFill>
                    <a:srgbClr val="00B050"/>
                  </a:solidFill>
                </a:rPr>
                <a:t>✔</a:t>
              </a:r>
              <a:endParaRPr lang="en-US" sz="4800" dirty="0">
                <a:solidFill>
                  <a:srgbClr val="00B050"/>
                </a:solidFill>
              </a:endParaRPr>
            </a:p>
          </p:txBody>
        </p:sp>
        <p:cxnSp>
          <p:nvCxnSpPr>
            <p:cNvPr id="23" name="Straight Arrow Connector 22">
              <a:extLst>
                <a:ext uri="{FF2B5EF4-FFF2-40B4-BE49-F238E27FC236}">
                  <a16:creationId xmlns:a16="http://schemas.microsoft.com/office/drawing/2014/main" id="{8302F137-0319-4CE2-A6D1-1BA59CD40EAE}"/>
                </a:ext>
              </a:extLst>
            </p:cNvPr>
            <p:cNvCxnSpPr>
              <a:cxnSpLocks/>
            </p:cNvCxnSpPr>
            <p:nvPr/>
          </p:nvCxnSpPr>
          <p:spPr>
            <a:xfrm flipH="1">
              <a:off x="7948767" y="2130296"/>
              <a:ext cx="2784" cy="756603"/>
            </a:xfrm>
            <a:prstGeom prst="straightConnector1">
              <a:avLst/>
            </a:prstGeom>
            <a:ln w="38100">
              <a:solidFill>
                <a:srgbClr val="505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088B806-58E4-4D08-9DD7-95AD58C06C1D}"/>
                </a:ext>
              </a:extLst>
            </p:cNvPr>
            <p:cNvCxnSpPr>
              <a:cxnSpLocks/>
              <a:stCxn id="5" idx="2"/>
              <a:endCxn id="57" idx="0"/>
            </p:cNvCxnSpPr>
            <p:nvPr/>
          </p:nvCxnSpPr>
          <p:spPr>
            <a:xfrm>
              <a:off x="10126562" y="2093099"/>
              <a:ext cx="0" cy="809711"/>
            </a:xfrm>
            <a:prstGeom prst="straightConnector1">
              <a:avLst/>
            </a:prstGeom>
            <a:ln w="38100">
              <a:solidFill>
                <a:srgbClr val="505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8B23E78-80AC-4B44-B24D-86CBF6511F58}"/>
                </a:ext>
              </a:extLst>
            </p:cNvPr>
            <p:cNvPicPr>
              <a:picLocks noChangeAspect="1"/>
            </p:cNvPicPr>
            <p:nvPr/>
          </p:nvPicPr>
          <p:blipFill>
            <a:blip r:embed="rId7"/>
            <a:stretch>
              <a:fillRect/>
            </a:stretch>
          </p:blipFill>
          <p:spPr>
            <a:xfrm>
              <a:off x="7928354" y="4080254"/>
              <a:ext cx="2003045" cy="2003045"/>
            </a:xfrm>
            <a:prstGeom prst="rect">
              <a:avLst/>
            </a:prstGeom>
          </p:spPr>
        </p:pic>
      </p:grpSp>
    </p:spTree>
    <p:extLst>
      <p:ext uri="{BB962C8B-B14F-4D97-AF65-F5344CB8AC3E}">
        <p14:creationId xmlns:p14="http://schemas.microsoft.com/office/powerpoint/2010/main" val="38416911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D54-E5EE-4410-AC60-84E093E74EA3}"/>
              </a:ext>
            </a:extLst>
          </p:cNvPr>
          <p:cNvSpPr>
            <a:spLocks noGrp="1"/>
          </p:cNvSpPr>
          <p:nvPr>
            <p:ph type="title"/>
          </p:nvPr>
        </p:nvSpPr>
        <p:spPr>
          <a:xfrm>
            <a:off x="588263" y="457200"/>
            <a:ext cx="11018520" cy="553998"/>
          </a:xfrm>
        </p:spPr>
        <p:txBody>
          <a:bodyPr/>
          <a:lstStyle/>
          <a:p>
            <a:r>
              <a:rPr lang="en-US" dirty="0"/>
              <a:t>Managed identities</a:t>
            </a:r>
          </a:p>
        </p:txBody>
      </p:sp>
      <p:sp>
        <p:nvSpPr>
          <p:cNvPr id="3" name="Text Placeholder 2">
            <a:extLst>
              <a:ext uri="{FF2B5EF4-FFF2-40B4-BE49-F238E27FC236}">
                <a16:creationId xmlns:a16="http://schemas.microsoft.com/office/drawing/2014/main" id="{A93C96B5-0632-451C-BD89-4214A76BB74F}"/>
              </a:ext>
            </a:extLst>
          </p:cNvPr>
          <p:cNvSpPr>
            <a:spLocks noGrp="1"/>
          </p:cNvSpPr>
          <p:nvPr>
            <p:ph type="body" sz="quarter" idx="10"/>
          </p:nvPr>
        </p:nvSpPr>
        <p:spPr>
          <a:xfrm>
            <a:off x="584200" y="1435497"/>
            <a:ext cx="11018520" cy="2265236"/>
          </a:xfrm>
        </p:spPr>
        <p:txBody>
          <a:bodyPr/>
          <a:lstStyle/>
          <a:p>
            <a:r>
              <a:rPr lang="en-US" dirty="0"/>
              <a:t>Special type of service principal to be used only with Azure resources:</a:t>
            </a:r>
          </a:p>
          <a:p>
            <a:pPr lvl="1"/>
            <a:r>
              <a:rPr lang="en-US" sz="2400" dirty="0"/>
              <a:t>Managed by Azure AD</a:t>
            </a:r>
          </a:p>
          <a:p>
            <a:pPr lvl="1"/>
            <a:r>
              <a:rPr lang="en-US" sz="2400" dirty="0"/>
              <a:t>Assigned directly to an Azure resource</a:t>
            </a:r>
          </a:p>
          <a:p>
            <a:r>
              <a:rPr lang="en-US" dirty="0"/>
              <a:t>Supports authentication to Azure resources from your applications without storing credentials in your code</a:t>
            </a:r>
          </a:p>
        </p:txBody>
      </p:sp>
    </p:spTree>
    <p:extLst>
      <p:ext uri="{BB962C8B-B14F-4D97-AF65-F5344CB8AC3E}">
        <p14:creationId xmlns:p14="http://schemas.microsoft.com/office/powerpoint/2010/main" val="27016175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D54-E5EE-4410-AC60-84E093E74EA3}"/>
              </a:ext>
            </a:extLst>
          </p:cNvPr>
          <p:cNvSpPr>
            <a:spLocks noGrp="1"/>
          </p:cNvSpPr>
          <p:nvPr>
            <p:ph type="title"/>
          </p:nvPr>
        </p:nvSpPr>
        <p:spPr/>
        <p:txBody>
          <a:bodyPr/>
          <a:lstStyle/>
          <a:p>
            <a:r>
              <a:rPr lang="en-US" dirty="0"/>
              <a:t>Managed identity assignment</a:t>
            </a:r>
          </a:p>
        </p:txBody>
      </p:sp>
      <p:sp>
        <p:nvSpPr>
          <p:cNvPr id="5" name="Text Placeholder 2">
            <a:extLst>
              <a:ext uri="{FF2B5EF4-FFF2-40B4-BE49-F238E27FC236}">
                <a16:creationId xmlns:a16="http://schemas.microsoft.com/office/drawing/2014/main" id="{47D35B0F-0720-4ACB-A4CD-B0B3C48FE626}"/>
              </a:ext>
            </a:extLst>
          </p:cNvPr>
          <p:cNvSpPr txBox="1">
            <a:spLocks/>
          </p:cNvSpPr>
          <p:nvPr/>
        </p:nvSpPr>
        <p:spPr>
          <a:xfrm>
            <a:off x="584200" y="1435100"/>
            <a:ext cx="11018520" cy="3231654"/>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System-assigned:</a:t>
            </a:r>
          </a:p>
          <a:p>
            <a:pPr lvl="1"/>
            <a:r>
              <a:rPr lang="en-US" dirty="0"/>
              <a:t>Enable directly on the Azure resource</a:t>
            </a:r>
          </a:p>
          <a:p>
            <a:pPr lvl="1"/>
            <a:r>
              <a:rPr lang="en-US" dirty="0"/>
              <a:t>Azure creates and manages the identity</a:t>
            </a:r>
          </a:p>
          <a:p>
            <a:pPr lvl="1"/>
            <a:r>
              <a:rPr lang="en-US" dirty="0"/>
              <a:t>Automatically deleted when the resource is deleted</a:t>
            </a:r>
          </a:p>
          <a:p>
            <a:r>
              <a:rPr lang="en-US" dirty="0"/>
              <a:t>User-assigned:</a:t>
            </a:r>
          </a:p>
          <a:p>
            <a:pPr lvl="1"/>
            <a:r>
              <a:rPr lang="en-US" dirty="0"/>
              <a:t>Standalone resource</a:t>
            </a:r>
          </a:p>
          <a:p>
            <a:pPr lvl="1"/>
            <a:r>
              <a:rPr lang="en-US" dirty="0"/>
              <a:t>Can be assigned to one or more Azure resources</a:t>
            </a:r>
          </a:p>
          <a:p>
            <a:pPr lvl="1"/>
            <a:r>
              <a:rPr lang="en-US" dirty="0"/>
              <a:t>Separate lifecycle from assigned Azure resources</a:t>
            </a:r>
          </a:p>
        </p:txBody>
      </p:sp>
    </p:spTree>
    <p:extLst>
      <p:ext uri="{BB962C8B-B14F-4D97-AF65-F5344CB8AC3E}">
        <p14:creationId xmlns:p14="http://schemas.microsoft.com/office/powerpoint/2010/main" val="295689875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D54-E5EE-4410-AC60-84E093E74EA3}"/>
              </a:ext>
            </a:extLst>
          </p:cNvPr>
          <p:cNvSpPr>
            <a:spLocks noGrp="1"/>
          </p:cNvSpPr>
          <p:nvPr>
            <p:ph type="title"/>
          </p:nvPr>
        </p:nvSpPr>
        <p:spPr>
          <a:xfrm>
            <a:off x="588263" y="457200"/>
            <a:ext cx="11018520" cy="1107996"/>
          </a:xfrm>
        </p:spPr>
        <p:txBody>
          <a:bodyPr/>
          <a:lstStyle/>
          <a:p>
            <a:r>
              <a:rPr lang="en-US" dirty="0"/>
              <a:t>Managed identities for a VM by using Azure PowerShell</a:t>
            </a:r>
          </a:p>
        </p:txBody>
      </p:sp>
      <p:sp>
        <p:nvSpPr>
          <p:cNvPr id="4" name="Text Placeholder 3" descr="The sample code creates a new Azure AD identity and assigns it to a virtual machine.">
            <a:extLst>
              <a:ext uri="{FF2B5EF4-FFF2-40B4-BE49-F238E27FC236}">
                <a16:creationId xmlns:a16="http://schemas.microsoft.com/office/drawing/2014/main" id="{18FCC5D2-9DA2-4666-81D9-4CE827ECD979}"/>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Provide an Azure AD identity for the VM</a:t>
            </a:r>
            <a:endParaRPr lang="en-US" sz="1800" dirty="0">
              <a:solidFill>
                <a:srgbClr val="000000"/>
              </a:solidFill>
            </a:endParaRPr>
          </a:p>
          <a:p>
            <a:r>
              <a:rPr lang="en-US" sz="1800" dirty="0">
                <a:solidFill>
                  <a:srgbClr val="795E26"/>
                </a:solidFill>
              </a:rPr>
              <a:t>New-</a:t>
            </a:r>
            <a:r>
              <a:rPr lang="en-US" sz="1800" dirty="0" err="1">
                <a:solidFill>
                  <a:srgbClr val="795E26"/>
                </a:solidFill>
              </a:rPr>
              <a:t>AzUserAssignedIdentity</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0000"/>
                </a:solidFill>
              </a:rPr>
              <a:t>myResourceGroupVM</a:t>
            </a:r>
            <a:r>
              <a:rPr lang="en-US" sz="1800" dirty="0">
                <a:solidFill>
                  <a:srgbClr val="000000"/>
                </a:solidFill>
              </a:rPr>
              <a:t> -Name ID1</a:t>
            </a:r>
          </a:p>
          <a:p>
            <a:endParaRPr lang="en-US" sz="1800" dirty="0">
              <a:solidFill>
                <a:srgbClr val="008000"/>
              </a:solidFill>
            </a:endParaRPr>
          </a:p>
          <a:p>
            <a:r>
              <a:rPr lang="en-US" sz="1800" dirty="0">
                <a:solidFill>
                  <a:srgbClr val="008000"/>
                </a:solidFill>
              </a:rPr>
              <a:t># Get the VM's properties</a:t>
            </a:r>
            <a:endParaRPr lang="en-US" sz="1800" dirty="0">
              <a:solidFill>
                <a:srgbClr val="000000"/>
              </a:solidFill>
            </a:endParaRPr>
          </a:p>
          <a:p>
            <a:r>
              <a:rPr lang="en-US" sz="1800" dirty="0">
                <a:solidFill>
                  <a:srgbClr val="001080"/>
                </a:solidFill>
              </a:rPr>
              <a:t>$</a:t>
            </a:r>
            <a:r>
              <a:rPr lang="en-US" sz="1800" dirty="0" err="1">
                <a:solidFill>
                  <a:srgbClr val="001080"/>
                </a:solidFill>
              </a:rPr>
              <a:t>vm</a:t>
            </a:r>
            <a:r>
              <a:rPr lang="en-US" sz="1800" dirty="0">
                <a:solidFill>
                  <a:srgbClr val="000000"/>
                </a:solidFill>
              </a:rPr>
              <a:t> = </a:t>
            </a:r>
            <a:r>
              <a:rPr lang="en-US" sz="1800" dirty="0">
                <a:solidFill>
                  <a:srgbClr val="795E26"/>
                </a:solidFill>
              </a:rPr>
              <a:t>Get-</a:t>
            </a:r>
            <a:r>
              <a:rPr lang="en-US" sz="1800" dirty="0" err="1">
                <a:solidFill>
                  <a:srgbClr val="795E26"/>
                </a:solidFill>
              </a:rPr>
              <a:t>AzVM</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0000"/>
                </a:solidFill>
              </a:rPr>
              <a:t>myResourceGroup</a:t>
            </a:r>
            <a:r>
              <a:rPr lang="en-US" sz="1800" dirty="0">
                <a:solidFill>
                  <a:srgbClr val="000000"/>
                </a:solidFill>
              </a:rPr>
              <a:t> -Name </a:t>
            </a:r>
            <a:r>
              <a:rPr lang="en-US" sz="1800" dirty="0" err="1">
                <a:solidFill>
                  <a:srgbClr val="000000"/>
                </a:solidFill>
              </a:rPr>
              <a:t>myVM</a:t>
            </a:r>
            <a:endParaRPr lang="en-US" sz="1800" dirty="0">
              <a:solidFill>
                <a:srgbClr val="000000"/>
              </a:solidFill>
            </a:endParaRPr>
          </a:p>
          <a:p>
            <a:br>
              <a:rPr lang="en-US" sz="1800" dirty="0">
                <a:solidFill>
                  <a:srgbClr val="000000"/>
                </a:solidFill>
              </a:rPr>
            </a:br>
            <a:r>
              <a:rPr lang="en-US" sz="1800" dirty="0">
                <a:solidFill>
                  <a:srgbClr val="008000"/>
                </a:solidFill>
              </a:rPr>
              <a:t># Assign the identity to the VM</a:t>
            </a:r>
            <a:endParaRPr lang="en-US" sz="1800" dirty="0">
              <a:solidFill>
                <a:srgbClr val="000000"/>
              </a:solidFill>
            </a:endParaRPr>
          </a:p>
          <a:p>
            <a:r>
              <a:rPr lang="en-US" sz="1800" dirty="0">
                <a:solidFill>
                  <a:srgbClr val="795E26"/>
                </a:solidFill>
              </a:rPr>
              <a:t>Update-</a:t>
            </a:r>
            <a:r>
              <a:rPr lang="en-US" sz="1800" dirty="0" err="1">
                <a:solidFill>
                  <a:srgbClr val="795E26"/>
                </a:solidFill>
              </a:rPr>
              <a:t>AzVM</a:t>
            </a:r>
            <a:r>
              <a:rPr lang="en-US" sz="1800" dirty="0">
                <a:solidFill>
                  <a:srgbClr val="000000"/>
                </a:solidFill>
              </a:rPr>
              <a:t> -</a:t>
            </a:r>
            <a:r>
              <a:rPr lang="en-US" sz="1800" dirty="0" err="1">
                <a:solidFill>
                  <a:srgbClr val="000000"/>
                </a:solidFill>
              </a:rPr>
              <a:t>ResourceGroupName</a:t>
            </a:r>
            <a:r>
              <a:rPr lang="en-US" sz="1800" dirty="0">
                <a:solidFill>
                  <a:srgbClr val="000000"/>
                </a:solidFill>
              </a:rPr>
              <a:t> </a:t>
            </a:r>
            <a:r>
              <a:rPr lang="en-US" sz="1800" dirty="0" err="1">
                <a:solidFill>
                  <a:srgbClr val="000000"/>
                </a:solidFill>
              </a:rPr>
              <a:t>TestRG</a:t>
            </a:r>
            <a:r>
              <a:rPr lang="en-US" sz="1800" dirty="0">
                <a:solidFill>
                  <a:srgbClr val="000000"/>
                </a:solidFill>
              </a:rPr>
              <a:t> -VM </a:t>
            </a:r>
            <a:r>
              <a:rPr lang="en-US" sz="1800" dirty="0">
                <a:solidFill>
                  <a:srgbClr val="001080"/>
                </a:solidFill>
              </a:rPr>
              <a:t>$</a:t>
            </a:r>
            <a:r>
              <a:rPr lang="en-US" sz="1800" dirty="0" err="1">
                <a:solidFill>
                  <a:srgbClr val="001080"/>
                </a:solidFill>
              </a:rPr>
              <a:t>vm</a:t>
            </a:r>
            <a:r>
              <a:rPr lang="en-US" sz="1800" dirty="0">
                <a:solidFill>
                  <a:srgbClr val="000000"/>
                </a:solidFill>
              </a:rPr>
              <a:t> -</a:t>
            </a:r>
            <a:r>
              <a:rPr lang="en-US" sz="1800" dirty="0" err="1">
                <a:solidFill>
                  <a:srgbClr val="000000"/>
                </a:solidFill>
              </a:rPr>
              <a:t>IdentityType</a:t>
            </a:r>
            <a:r>
              <a:rPr lang="en-US" sz="1800" dirty="0">
                <a:solidFill>
                  <a:srgbClr val="000000"/>
                </a:solidFill>
              </a:rPr>
              <a:t> </a:t>
            </a:r>
            <a:r>
              <a:rPr lang="en-US" sz="1800" dirty="0">
                <a:solidFill>
                  <a:srgbClr val="A31515"/>
                </a:solidFill>
              </a:rPr>
              <a:t>"</a:t>
            </a:r>
            <a:r>
              <a:rPr lang="en-US" sz="1800" dirty="0" err="1">
                <a:solidFill>
                  <a:srgbClr val="A31515"/>
                </a:solidFill>
              </a:rPr>
              <a:t>UserAssigned</a:t>
            </a:r>
            <a:r>
              <a:rPr lang="en-US" sz="1800" dirty="0">
                <a:solidFill>
                  <a:srgbClr val="A31515"/>
                </a:solidFill>
              </a:rPr>
              <a:t>"</a:t>
            </a:r>
            <a:r>
              <a:rPr lang="en-US" sz="1800" dirty="0">
                <a:solidFill>
                  <a:srgbClr val="000000"/>
                </a:solidFill>
              </a:rPr>
              <a:t> -</a:t>
            </a:r>
            <a:r>
              <a:rPr lang="en-US" sz="1800" dirty="0" err="1">
                <a:solidFill>
                  <a:srgbClr val="000000"/>
                </a:solidFill>
              </a:rPr>
              <a:t>IdentityID</a:t>
            </a:r>
            <a:r>
              <a:rPr lang="en-US" sz="1800" dirty="0">
                <a:solidFill>
                  <a:srgbClr val="000000"/>
                </a:solidFill>
              </a:rPr>
              <a:t> </a:t>
            </a:r>
            <a:r>
              <a:rPr lang="en-US" sz="1800" dirty="0">
                <a:solidFill>
                  <a:srgbClr val="A31515"/>
                </a:solidFill>
              </a:rPr>
              <a:t>"/subscriptions/&lt;SUBSCRIPTIONID&gt;/</a:t>
            </a:r>
            <a:r>
              <a:rPr lang="en-US" sz="1800" dirty="0" err="1">
                <a:solidFill>
                  <a:srgbClr val="A31515"/>
                </a:solidFill>
              </a:rPr>
              <a:t>resourcegroups</a:t>
            </a:r>
            <a:r>
              <a:rPr lang="en-US" sz="1800" dirty="0">
                <a:solidFill>
                  <a:srgbClr val="A31515"/>
                </a:solidFill>
              </a:rPr>
              <a:t>/</a:t>
            </a:r>
            <a:r>
              <a:rPr lang="en-US" sz="1800" dirty="0" err="1">
                <a:solidFill>
                  <a:srgbClr val="A31515"/>
                </a:solidFill>
              </a:rPr>
              <a:t>myResourceGroupVM</a:t>
            </a:r>
            <a:r>
              <a:rPr lang="en-US" sz="1800" dirty="0">
                <a:solidFill>
                  <a:srgbClr val="A31515"/>
                </a:solidFill>
              </a:rPr>
              <a:t>/providers/</a:t>
            </a:r>
            <a:r>
              <a:rPr lang="en-US" sz="1800" dirty="0" err="1">
                <a:solidFill>
                  <a:srgbClr val="A31515"/>
                </a:solidFill>
              </a:rPr>
              <a:t>Microsoft.ManagedIdentity</a:t>
            </a:r>
            <a:r>
              <a:rPr lang="en-US" sz="1800" dirty="0">
                <a:solidFill>
                  <a:srgbClr val="A31515"/>
                </a:solidFill>
              </a:rPr>
              <a:t>/</a:t>
            </a:r>
            <a:r>
              <a:rPr lang="en-US" sz="1800" dirty="0" err="1">
                <a:solidFill>
                  <a:srgbClr val="A31515"/>
                </a:solidFill>
              </a:rPr>
              <a:t>userAssignedIdentities</a:t>
            </a:r>
            <a:r>
              <a:rPr lang="en-US" sz="1800" dirty="0">
                <a:solidFill>
                  <a:srgbClr val="A31515"/>
                </a:solidFill>
              </a:rPr>
              <a:t>/ID1"</a:t>
            </a:r>
            <a:endParaRPr lang="en-US" sz="1800" dirty="0">
              <a:solidFill>
                <a:srgbClr val="000000"/>
              </a:solidFill>
            </a:endParaRPr>
          </a:p>
          <a:p>
            <a:endParaRPr lang="en-US" sz="1800" dirty="0"/>
          </a:p>
        </p:txBody>
      </p:sp>
    </p:spTree>
    <p:extLst>
      <p:ext uri="{BB962C8B-B14F-4D97-AF65-F5344CB8AC3E}">
        <p14:creationId xmlns:p14="http://schemas.microsoft.com/office/powerpoint/2010/main" val="6811540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D54-E5EE-4410-AC60-84E093E74EA3}"/>
              </a:ext>
            </a:extLst>
          </p:cNvPr>
          <p:cNvSpPr>
            <a:spLocks noGrp="1"/>
          </p:cNvSpPr>
          <p:nvPr>
            <p:ph type="title"/>
          </p:nvPr>
        </p:nvSpPr>
        <p:spPr/>
        <p:txBody>
          <a:bodyPr/>
          <a:lstStyle/>
          <a:p>
            <a:r>
              <a:rPr lang="en-US" dirty="0"/>
              <a:t>Managed identities for a VM using Azure CLI</a:t>
            </a:r>
          </a:p>
        </p:txBody>
      </p:sp>
      <p:sp>
        <p:nvSpPr>
          <p:cNvPr id="4" name="Text Placeholder 3">
            <a:extLst>
              <a:ext uri="{FF2B5EF4-FFF2-40B4-BE49-F238E27FC236}">
                <a16:creationId xmlns:a16="http://schemas.microsoft.com/office/drawing/2014/main" id="{18FCC5D2-9DA2-4666-81D9-4CE827ECD979}"/>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Provide an Azure AD identity for the VM</a:t>
            </a:r>
            <a:endParaRPr lang="en-US" sz="1800" dirty="0">
              <a:solidFill>
                <a:srgbClr val="000000"/>
              </a:solidFill>
            </a:endParaRPr>
          </a:p>
          <a:p>
            <a:r>
              <a:rPr lang="en-US" sz="1800" dirty="0" err="1">
                <a:solidFill>
                  <a:srgbClr val="0000FF"/>
                </a:solidFill>
              </a:rPr>
              <a:t>az</a:t>
            </a:r>
            <a:r>
              <a:rPr lang="en-US" sz="1800" dirty="0">
                <a:solidFill>
                  <a:srgbClr val="0000FF"/>
                </a:solidFill>
              </a:rPr>
              <a:t> identity create </a:t>
            </a:r>
            <a:r>
              <a:rPr lang="en-US" sz="1800" dirty="0">
                <a:solidFill>
                  <a:srgbClr val="001080"/>
                </a:solidFill>
              </a:rPr>
              <a:t>-g </a:t>
            </a:r>
            <a:r>
              <a:rPr lang="en-US" sz="1800" dirty="0" err="1">
                <a:solidFill>
                  <a:srgbClr val="A31515"/>
                </a:solidFill>
              </a:rPr>
              <a:t>myResourceGroup</a:t>
            </a:r>
            <a:r>
              <a:rPr lang="en-US" sz="1800" dirty="0">
                <a:solidFill>
                  <a:srgbClr val="A31515"/>
                </a:solidFill>
              </a:rPr>
              <a:t> </a:t>
            </a:r>
            <a:r>
              <a:rPr lang="en-US" sz="1800" dirty="0">
                <a:solidFill>
                  <a:srgbClr val="001080"/>
                </a:solidFill>
              </a:rPr>
              <a:t>-n </a:t>
            </a:r>
            <a:r>
              <a:rPr lang="en-US" sz="1800" dirty="0">
                <a:solidFill>
                  <a:srgbClr val="A31515"/>
                </a:solidFill>
              </a:rPr>
              <a:t>ID1</a:t>
            </a:r>
            <a:endParaRPr lang="en-US" sz="1800" dirty="0">
              <a:solidFill>
                <a:srgbClr val="000000"/>
              </a:solidFill>
            </a:endParaRPr>
          </a:p>
          <a:p>
            <a:br>
              <a:rPr lang="en-US" sz="1800" dirty="0">
                <a:solidFill>
                  <a:srgbClr val="000000"/>
                </a:solidFill>
              </a:rPr>
            </a:br>
            <a:r>
              <a:rPr lang="en-US" sz="1800" dirty="0">
                <a:solidFill>
                  <a:srgbClr val="008000"/>
                </a:solidFill>
              </a:rPr>
              <a:t># Assign the identity to the VM</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identity assign </a:t>
            </a:r>
            <a:r>
              <a:rPr lang="en-US" sz="1800" dirty="0">
                <a:solidFill>
                  <a:srgbClr val="001080"/>
                </a:solidFill>
              </a:rPr>
              <a:t>-g </a:t>
            </a:r>
            <a:r>
              <a:rPr lang="en-US" sz="1800" dirty="0" err="1">
                <a:solidFill>
                  <a:srgbClr val="A31515"/>
                </a:solidFill>
              </a:rPr>
              <a:t>myResourceGroup</a:t>
            </a:r>
            <a:r>
              <a:rPr lang="en-US" sz="1800" dirty="0">
                <a:solidFill>
                  <a:srgbClr val="A31515"/>
                </a:solidFill>
              </a:rPr>
              <a:t> </a:t>
            </a:r>
            <a:r>
              <a:rPr lang="en-US" sz="1800" dirty="0">
                <a:solidFill>
                  <a:srgbClr val="001080"/>
                </a:solidFill>
              </a:rPr>
              <a:t>-n </a:t>
            </a:r>
            <a:r>
              <a:rPr lang="en-US" sz="1800" dirty="0" err="1">
                <a:solidFill>
                  <a:srgbClr val="A31515"/>
                </a:solidFill>
              </a:rPr>
              <a:t>myVM</a:t>
            </a:r>
            <a:r>
              <a:rPr lang="en-US" sz="1800" dirty="0">
                <a:solidFill>
                  <a:srgbClr val="A31515"/>
                </a:solidFill>
              </a:rPr>
              <a:t> </a:t>
            </a:r>
            <a:r>
              <a:rPr lang="en-US" sz="1800" dirty="0">
                <a:solidFill>
                  <a:srgbClr val="001080"/>
                </a:solidFill>
              </a:rPr>
              <a:t>--identities </a:t>
            </a:r>
            <a:r>
              <a:rPr lang="en-US" sz="1800" dirty="0">
                <a:solidFill>
                  <a:srgbClr val="A31515"/>
                </a:solidFill>
              </a:rPr>
              <a:t>"/subscriptions/&lt;SUBSCRIPTION ID&gt;/</a:t>
            </a:r>
            <a:r>
              <a:rPr lang="en-US" sz="1800" dirty="0" err="1">
                <a:solidFill>
                  <a:srgbClr val="A31515"/>
                </a:solidFill>
              </a:rPr>
              <a:t>resourcegroups</a:t>
            </a:r>
            <a:r>
              <a:rPr lang="en-US" sz="1800" dirty="0">
                <a:solidFill>
                  <a:srgbClr val="A31515"/>
                </a:solidFill>
              </a:rPr>
              <a:t>/&lt;RESOURCE GROUP&gt;/providers/</a:t>
            </a:r>
            <a:r>
              <a:rPr lang="en-US" sz="1800" dirty="0" err="1">
                <a:solidFill>
                  <a:srgbClr val="A31515"/>
                </a:solidFill>
              </a:rPr>
              <a:t>Microsoft.ManagedIdentity</a:t>
            </a:r>
            <a:r>
              <a:rPr lang="en-US" sz="1800" dirty="0">
                <a:solidFill>
                  <a:srgbClr val="A31515"/>
                </a:solidFill>
              </a:rPr>
              <a:t>/</a:t>
            </a:r>
            <a:r>
              <a:rPr lang="en-US" sz="1800" dirty="0" err="1">
                <a:solidFill>
                  <a:srgbClr val="A31515"/>
                </a:solidFill>
              </a:rPr>
              <a:t>userAssignedIdentities</a:t>
            </a:r>
            <a:r>
              <a:rPr lang="en-US" sz="1800" dirty="0">
                <a:solidFill>
                  <a:srgbClr val="A31515"/>
                </a:solidFill>
              </a:rPr>
              <a:t>/ID1"</a:t>
            </a:r>
            <a:endParaRPr lang="en-US" sz="1800" dirty="0">
              <a:solidFill>
                <a:srgbClr val="000000"/>
              </a:solidFill>
            </a:endParaRPr>
          </a:p>
        </p:txBody>
      </p:sp>
    </p:spTree>
    <p:extLst>
      <p:ext uri="{BB962C8B-B14F-4D97-AF65-F5344CB8AC3E}">
        <p14:creationId xmlns:p14="http://schemas.microsoft.com/office/powerpoint/2010/main" val="356809513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Claims-based authorization.</a:t>
            </a:r>
          </a:p>
          <a:p>
            <a:pPr marL="342900" indent="-342900">
              <a:buFont typeface="Arial" panose="020B0604020202020204" pitchFamily="34" charset="0"/>
              <a:buChar char="•"/>
            </a:pPr>
            <a:r>
              <a:rPr lang="en-US" dirty="0"/>
              <a:t>Role-based access control (RBAC) authorization.</a:t>
            </a:r>
          </a:p>
          <a:p>
            <a:pPr marL="342900" indent="-342900">
              <a:buFont typeface="Arial" panose="020B0604020202020204" pitchFamily="34" charset="0"/>
              <a:buChar char="•"/>
            </a:pPr>
            <a:r>
              <a:rPr lang="en-US" dirty="0"/>
              <a:t>Virtual machine access control.</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6214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5A5030-B163-4043-9BEC-A912F8D8C490}"/>
              </a:ext>
            </a:extLst>
          </p:cNvPr>
          <p:cNvSpPr>
            <a:spLocks noGrp="1"/>
          </p:cNvSpPr>
          <p:nvPr>
            <p:ph type="title"/>
          </p:nvPr>
        </p:nvSpPr>
        <p:spPr/>
        <p:txBody>
          <a:bodyPr/>
          <a:lstStyle/>
          <a:p>
            <a:r>
              <a:rPr lang="en-US" dirty="0"/>
              <a:t>Claims: Authorization</a:t>
            </a:r>
          </a:p>
        </p:txBody>
      </p:sp>
      <p:sp>
        <p:nvSpPr>
          <p:cNvPr id="5" name="Text Placeholder 4">
            <a:extLst>
              <a:ext uri="{FF2B5EF4-FFF2-40B4-BE49-F238E27FC236}">
                <a16:creationId xmlns:a16="http://schemas.microsoft.com/office/drawing/2014/main" id="{6DD03C5D-126E-44B5-9C9C-150639DA56BD}"/>
              </a:ext>
            </a:extLst>
          </p:cNvPr>
          <p:cNvSpPr>
            <a:spLocks noGrp="1"/>
          </p:cNvSpPr>
          <p:nvPr>
            <p:ph type="body" sz="quarter" idx="10"/>
          </p:nvPr>
        </p:nvSpPr>
        <p:spPr>
          <a:xfrm>
            <a:off x="586390" y="1434370"/>
            <a:ext cx="11018520" cy="3434786"/>
          </a:xfrm>
        </p:spPr>
        <p:txBody>
          <a:bodyPr/>
          <a:lstStyle/>
          <a:p>
            <a:pPr marL="228600" indent="-228600">
              <a:buFont typeface="Wingdings" panose="05000000000000000000" pitchFamily="2" charset="2"/>
              <a:buChar char=""/>
            </a:pPr>
            <a:r>
              <a:rPr lang="en-US" dirty="0">
                <a:latin typeface="+mn-lt"/>
              </a:rPr>
              <a:t>Process of determining which entities have permission to change, view, or otherwise access a computer resource</a:t>
            </a:r>
          </a:p>
          <a:p>
            <a:endParaRPr lang="en-US" dirty="0">
              <a:latin typeface="+mn-lt"/>
            </a:endParaRPr>
          </a:p>
          <a:p>
            <a:pPr marL="228600" indent="-228600">
              <a:buFont typeface="Wingdings" panose="05000000000000000000" pitchFamily="2" charset="2"/>
              <a:buChar char=""/>
            </a:pPr>
            <a:r>
              <a:rPr lang="en-US" dirty="0">
                <a:latin typeface="+mn-lt"/>
              </a:rPr>
              <a:t>Example: in a corporate application, only managers can delete a customer record</a:t>
            </a:r>
          </a:p>
          <a:p>
            <a:pPr marL="457200" lvl="1" indent="-228600">
              <a:buFont typeface="Wingdings" panose="05000000000000000000" pitchFamily="2" charset="2"/>
              <a:buChar char=""/>
            </a:pPr>
            <a:r>
              <a:rPr lang="en-US" dirty="0"/>
              <a:t>First, we authenticate the user</a:t>
            </a:r>
          </a:p>
          <a:p>
            <a:pPr marL="457200" lvl="1" indent="-228600">
              <a:buFont typeface="Wingdings" panose="05000000000000000000" pitchFamily="2" charset="2"/>
              <a:buChar char=""/>
            </a:pPr>
            <a:r>
              <a:rPr lang="en-US" dirty="0"/>
              <a:t>After authenticated, the user will request to delete a customer record</a:t>
            </a:r>
          </a:p>
          <a:p>
            <a:pPr marL="457200" lvl="1" indent="-228600">
              <a:buFont typeface="Wingdings" panose="05000000000000000000" pitchFamily="2" charset="2"/>
              <a:buChar char=""/>
            </a:pPr>
            <a:r>
              <a:rPr lang="en-US" dirty="0"/>
              <a:t>If the user is a manager, we then authorize the user to delete a customer record</a:t>
            </a:r>
          </a:p>
        </p:txBody>
      </p:sp>
    </p:spTree>
    <p:extLst>
      <p:ext uri="{BB962C8B-B14F-4D97-AF65-F5344CB8AC3E}">
        <p14:creationId xmlns:p14="http://schemas.microsoft.com/office/powerpoint/2010/main" val="3585694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Claims: Identity providers</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5781327" cy="3360920"/>
          </a:xfrm>
        </p:spPr>
        <p:txBody>
          <a:bodyPr/>
          <a:lstStyle/>
          <a:p>
            <a:pPr marL="0" indent="0">
              <a:buNone/>
            </a:pPr>
            <a:r>
              <a:rPr lang="en-US" dirty="0">
                <a:latin typeface="+mn-lt"/>
              </a:rPr>
              <a:t>Identity comes from third-party providers more often than from internal directories:</a:t>
            </a:r>
          </a:p>
          <a:p>
            <a:r>
              <a:rPr lang="en-US" dirty="0">
                <a:latin typeface="+mn-lt"/>
              </a:rPr>
              <a:t>Facebook</a:t>
            </a:r>
          </a:p>
          <a:p>
            <a:r>
              <a:rPr lang="en-US" dirty="0">
                <a:latin typeface="+mn-lt"/>
              </a:rPr>
              <a:t>Google</a:t>
            </a:r>
          </a:p>
          <a:p>
            <a:r>
              <a:rPr lang="en-US" dirty="0">
                <a:latin typeface="+mn-lt"/>
              </a:rPr>
              <a:t>LinkedIn</a:t>
            </a:r>
          </a:p>
          <a:p>
            <a:r>
              <a:rPr lang="en-US" dirty="0">
                <a:latin typeface="+mn-lt"/>
              </a:rPr>
              <a:t>Twitter</a:t>
            </a:r>
          </a:p>
        </p:txBody>
      </p:sp>
      <p:grpSp>
        <p:nvGrpSpPr>
          <p:cNvPr id="5" name="Group 4" descr="The diagram depicts a sample workflow among a user, an application, and third-party identity providers,">
            <a:extLst>
              <a:ext uri="{FF2B5EF4-FFF2-40B4-BE49-F238E27FC236}">
                <a16:creationId xmlns:a16="http://schemas.microsoft.com/office/drawing/2014/main" id="{9B276FD9-6D30-45F8-8B6C-A5DB8F450FA4}"/>
              </a:ext>
            </a:extLst>
          </p:cNvPr>
          <p:cNvGrpSpPr/>
          <p:nvPr/>
        </p:nvGrpSpPr>
        <p:grpSpPr>
          <a:xfrm>
            <a:off x="6693078" y="1346462"/>
            <a:ext cx="4083981" cy="4836891"/>
            <a:chOff x="6693078" y="1346462"/>
            <a:chExt cx="4083981" cy="4836891"/>
          </a:xfrm>
        </p:grpSpPr>
        <p:grpSp>
          <p:nvGrpSpPr>
            <p:cNvPr id="35" name="Group 34" descr="A sample workflow diagram: the user needs to access an application, so they first log in using their social identity. Once they are logged in, the identity provider is trusted by the organization’s application and can share claims about that user with the application.">
              <a:extLst>
                <a:ext uri="{FF2B5EF4-FFF2-40B4-BE49-F238E27FC236}">
                  <a16:creationId xmlns:a16="http://schemas.microsoft.com/office/drawing/2014/main" id="{F51586CF-748A-4020-A81B-D51A65A1F5D5}"/>
                </a:ext>
              </a:extLst>
            </p:cNvPr>
            <p:cNvGrpSpPr/>
            <p:nvPr/>
          </p:nvGrpSpPr>
          <p:grpSpPr>
            <a:xfrm>
              <a:off x="6693078" y="1346462"/>
              <a:ext cx="4083981" cy="4836891"/>
              <a:chOff x="2008545" y="1081422"/>
              <a:chExt cx="4083981" cy="4836891"/>
            </a:xfrm>
          </p:grpSpPr>
          <p:cxnSp>
            <p:nvCxnSpPr>
              <p:cNvPr id="36" name="Straight Arrow Connector 35">
                <a:extLst>
                  <a:ext uri="{FF2B5EF4-FFF2-40B4-BE49-F238E27FC236}">
                    <a16:creationId xmlns:a16="http://schemas.microsoft.com/office/drawing/2014/main" id="{0B676E77-6A1F-4FE6-B210-EB220C91B743}"/>
                  </a:ext>
                </a:extLst>
              </p:cNvPr>
              <p:cNvCxnSpPr/>
              <p:nvPr/>
            </p:nvCxnSpPr>
            <p:spPr>
              <a:xfrm flipV="1">
                <a:off x="3034864" y="3674556"/>
                <a:ext cx="1794311" cy="96467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239A089-8D6E-4937-9B89-BBB4842DB23B}"/>
                  </a:ext>
                </a:extLst>
              </p:cNvPr>
              <p:cNvCxnSpPr>
                <a:cxnSpLocks/>
              </p:cNvCxnSpPr>
              <p:nvPr/>
            </p:nvCxnSpPr>
            <p:spPr>
              <a:xfrm flipH="1">
                <a:off x="3034864" y="3800475"/>
                <a:ext cx="1851461" cy="991152"/>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9475BD52-ECCB-4152-B844-DC0920EB0D94}"/>
                  </a:ext>
                </a:extLst>
              </p:cNvPr>
              <p:cNvSpPr txBox="1"/>
              <p:nvPr/>
            </p:nvSpPr>
            <p:spPr>
              <a:xfrm>
                <a:off x="2027813" y="1081422"/>
                <a:ext cx="1443038" cy="369332"/>
              </a:xfrm>
              <a:prstGeom prst="rect">
                <a:avLst/>
              </a:prstGeom>
              <a:noFill/>
            </p:spPr>
            <p:txBody>
              <a:bodyPr wrap="square" rtlCol="0">
                <a:spAutoFit/>
              </a:bodyPr>
              <a:lstStyle/>
              <a:p>
                <a:pPr algn="ctr"/>
                <a:r>
                  <a:rPr lang="en-US" sz="1800" b="1" dirty="0">
                    <a:latin typeface="Segoe UI Light" panose="020B0502040204020203" pitchFamily="34" charset="0"/>
                    <a:cs typeface="Segoe UI Light" panose="020B0502040204020203" pitchFamily="34" charset="0"/>
                  </a:rPr>
                  <a:t>Application</a:t>
                </a:r>
              </a:p>
            </p:txBody>
          </p:sp>
          <p:sp>
            <p:nvSpPr>
              <p:cNvPr id="39" name="TextBox 38">
                <a:extLst>
                  <a:ext uri="{FF2B5EF4-FFF2-40B4-BE49-F238E27FC236}">
                    <a16:creationId xmlns:a16="http://schemas.microsoft.com/office/drawing/2014/main" id="{EFCD3CBF-083E-45C0-9722-6E7F40C9D908}"/>
                  </a:ext>
                </a:extLst>
              </p:cNvPr>
              <p:cNvSpPr txBox="1"/>
              <p:nvPr/>
            </p:nvSpPr>
            <p:spPr>
              <a:xfrm>
                <a:off x="4533575" y="5271982"/>
                <a:ext cx="1558951" cy="646331"/>
              </a:xfrm>
              <a:prstGeom prst="rect">
                <a:avLst/>
              </a:prstGeom>
              <a:noFill/>
            </p:spPr>
            <p:txBody>
              <a:bodyPr wrap="square" rtlCol="0">
                <a:spAutoFit/>
              </a:bodyPr>
              <a:lstStyle/>
              <a:p>
                <a:pPr algn="ctr"/>
                <a:r>
                  <a:rPr lang="en-US" sz="1800" b="1" dirty="0">
                    <a:latin typeface="Segoe UI Light" panose="020B0502040204020203" pitchFamily="34" charset="0"/>
                    <a:cs typeface="Segoe UI Light" panose="020B0502040204020203" pitchFamily="34" charset="0"/>
                  </a:rPr>
                  <a:t>Identity</a:t>
                </a:r>
                <a:r>
                  <a:rPr lang="en-US" sz="1800" dirty="0">
                    <a:latin typeface="Segoe UI Light" panose="020B0502040204020203" pitchFamily="34" charset="0"/>
                    <a:cs typeface="Segoe UI Light" panose="020B0502040204020203" pitchFamily="34" charset="0"/>
                  </a:rPr>
                  <a:t> </a:t>
                </a:r>
                <a:r>
                  <a:rPr lang="en-US" sz="1800" b="1" dirty="0">
                    <a:latin typeface="Segoe UI Light" panose="020B0502040204020203" pitchFamily="34" charset="0"/>
                    <a:cs typeface="Segoe UI Light" panose="020B0502040204020203" pitchFamily="34" charset="0"/>
                  </a:rPr>
                  <a:t>providers</a:t>
                </a:r>
              </a:p>
            </p:txBody>
          </p:sp>
          <p:grpSp>
            <p:nvGrpSpPr>
              <p:cNvPr id="40" name="Group 39">
                <a:extLst>
                  <a:ext uri="{FF2B5EF4-FFF2-40B4-BE49-F238E27FC236}">
                    <a16:creationId xmlns:a16="http://schemas.microsoft.com/office/drawing/2014/main" id="{0C2EF8BB-DDAA-45FB-B405-56C0D21A7C08}"/>
                  </a:ext>
                </a:extLst>
              </p:cNvPr>
              <p:cNvGrpSpPr/>
              <p:nvPr/>
            </p:nvGrpSpPr>
            <p:grpSpPr>
              <a:xfrm>
                <a:off x="5131607" y="1797846"/>
                <a:ext cx="515627" cy="3343955"/>
                <a:chOff x="7950590" y="1782350"/>
                <a:chExt cx="515627" cy="3343955"/>
              </a:xfrm>
            </p:grpSpPr>
            <p:pic>
              <p:nvPicPr>
                <p:cNvPr id="47" name="Picture 46">
                  <a:extLst>
                    <a:ext uri="{FF2B5EF4-FFF2-40B4-BE49-F238E27FC236}">
                      <a16:creationId xmlns:a16="http://schemas.microsoft.com/office/drawing/2014/main" id="{85B86F97-197D-4A1A-B153-1A979AC94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583" y="3273168"/>
                  <a:ext cx="477913" cy="477913"/>
                </a:xfrm>
                <a:prstGeom prst="rect">
                  <a:avLst/>
                </a:prstGeom>
              </p:spPr>
            </p:pic>
            <p:pic>
              <p:nvPicPr>
                <p:cNvPr id="48" name="Picture 47">
                  <a:extLst>
                    <a:ext uri="{FF2B5EF4-FFF2-40B4-BE49-F238E27FC236}">
                      <a16:creationId xmlns:a16="http://schemas.microsoft.com/office/drawing/2014/main" id="{8E23F232-54A3-4CF6-9A56-FDCB7C075F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0590" y="3931344"/>
                  <a:ext cx="478800" cy="478800"/>
                </a:xfrm>
                <a:prstGeom prst="rect">
                  <a:avLst/>
                </a:prstGeom>
              </p:spPr>
            </p:pic>
            <p:pic>
              <p:nvPicPr>
                <p:cNvPr id="49" name="Picture 48">
                  <a:extLst>
                    <a:ext uri="{FF2B5EF4-FFF2-40B4-BE49-F238E27FC236}">
                      <a16:creationId xmlns:a16="http://schemas.microsoft.com/office/drawing/2014/main" id="{A33A1949-AB4C-4A9B-B8A4-5FFA45A64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4552" y="1782350"/>
                  <a:ext cx="478800" cy="478800"/>
                </a:xfrm>
                <a:prstGeom prst="rect">
                  <a:avLst/>
                </a:prstGeom>
              </p:spPr>
            </p:pic>
            <p:pic>
              <p:nvPicPr>
                <p:cNvPr id="50" name="Picture 49">
                  <a:extLst>
                    <a:ext uri="{FF2B5EF4-FFF2-40B4-BE49-F238E27FC236}">
                      <a16:creationId xmlns:a16="http://schemas.microsoft.com/office/drawing/2014/main" id="{6A1CB9FD-ADE3-4A72-AED1-C8DF938327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1759" y="4599113"/>
                  <a:ext cx="514458" cy="527192"/>
                </a:xfrm>
                <a:prstGeom prst="rect">
                  <a:avLst/>
                </a:prstGeom>
              </p:spPr>
            </p:pic>
          </p:grpSp>
          <p:grpSp>
            <p:nvGrpSpPr>
              <p:cNvPr id="41" name="Group 40">
                <a:extLst>
                  <a:ext uri="{FF2B5EF4-FFF2-40B4-BE49-F238E27FC236}">
                    <a16:creationId xmlns:a16="http://schemas.microsoft.com/office/drawing/2014/main" id="{88C0BD0E-C224-46C2-8426-98D68C2CCAC7}"/>
                  </a:ext>
                </a:extLst>
              </p:cNvPr>
              <p:cNvGrpSpPr/>
              <p:nvPr/>
            </p:nvGrpSpPr>
            <p:grpSpPr>
              <a:xfrm>
                <a:off x="2008545" y="2227563"/>
                <a:ext cx="1443038" cy="3413751"/>
                <a:chOff x="2008545" y="2227563"/>
                <a:chExt cx="1443038" cy="3413751"/>
              </a:xfrm>
            </p:grpSpPr>
            <p:cxnSp>
              <p:nvCxnSpPr>
                <p:cNvPr id="43" name="Straight Arrow Connector 42">
                  <a:extLst>
                    <a:ext uri="{FF2B5EF4-FFF2-40B4-BE49-F238E27FC236}">
                      <a16:creationId xmlns:a16="http://schemas.microsoft.com/office/drawing/2014/main" id="{CDE86F0D-A80D-463C-815B-05460BDEC41C}"/>
                    </a:ext>
                  </a:extLst>
                </p:cNvPr>
                <p:cNvCxnSpPr/>
                <p:nvPr/>
              </p:nvCxnSpPr>
              <p:spPr>
                <a:xfrm flipV="1">
                  <a:off x="2760692" y="2227563"/>
                  <a:ext cx="0" cy="216000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6514C609-1B72-47FA-A915-CAA096FC683E}"/>
                    </a:ext>
                  </a:extLst>
                </p:cNvPr>
                <p:cNvSpPr txBox="1"/>
                <p:nvPr/>
              </p:nvSpPr>
              <p:spPr>
                <a:xfrm>
                  <a:off x="2008545" y="5271982"/>
                  <a:ext cx="1443038" cy="369332"/>
                </a:xfrm>
                <a:prstGeom prst="rect">
                  <a:avLst/>
                </a:prstGeom>
                <a:noFill/>
              </p:spPr>
              <p:txBody>
                <a:bodyPr wrap="square" rtlCol="0">
                  <a:spAutoFit/>
                </a:bodyPr>
                <a:lstStyle/>
                <a:p>
                  <a:pPr algn="ctr"/>
                  <a:r>
                    <a:rPr lang="en-US" sz="1800" b="1" dirty="0">
                      <a:latin typeface="Segoe UI Light" panose="020B0502040204020203" pitchFamily="34" charset="0"/>
                      <a:cs typeface="Segoe UI Light" panose="020B0502040204020203" pitchFamily="34" charset="0"/>
                    </a:rPr>
                    <a:t>User</a:t>
                  </a:r>
                </a:p>
              </p:txBody>
            </p:sp>
          </p:grpSp>
        </p:grpSp>
        <p:grpSp>
          <p:nvGrpSpPr>
            <p:cNvPr id="2" name="Group 1">
              <a:extLst>
                <a:ext uri="{FF2B5EF4-FFF2-40B4-BE49-F238E27FC236}">
                  <a16:creationId xmlns:a16="http://schemas.microsoft.com/office/drawing/2014/main" id="{C63A2373-8214-4986-AF94-FAB0A1FD8AAE}"/>
                </a:ext>
              </a:extLst>
            </p:cNvPr>
            <p:cNvGrpSpPr/>
            <p:nvPr/>
          </p:nvGrpSpPr>
          <p:grpSpPr>
            <a:xfrm>
              <a:off x="6887044" y="1745670"/>
              <a:ext cx="986066" cy="698058"/>
              <a:chOff x="10257627" y="5275916"/>
              <a:chExt cx="1327963" cy="940095"/>
            </a:xfrm>
          </p:grpSpPr>
          <p:sp>
            <p:nvSpPr>
              <p:cNvPr id="20" name="Rectangle: Rounded Corners 19">
                <a:extLst>
                  <a:ext uri="{FF2B5EF4-FFF2-40B4-BE49-F238E27FC236}">
                    <a16:creationId xmlns:a16="http://schemas.microsoft.com/office/drawing/2014/main" id="{C14A0C15-B571-4A34-BA58-18A5DE61DDBD}"/>
                  </a:ext>
                </a:extLst>
              </p:cNvPr>
              <p:cNvSpPr/>
              <p:nvPr/>
            </p:nvSpPr>
            <p:spPr bwMode="auto">
              <a:xfrm>
                <a:off x="10257627" y="5275916"/>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Top Corners Rounded 20">
                <a:extLst>
                  <a:ext uri="{FF2B5EF4-FFF2-40B4-BE49-F238E27FC236}">
                    <a16:creationId xmlns:a16="http://schemas.microsoft.com/office/drawing/2014/main" id="{68B0855D-A016-4064-A0DA-7082409E0B27}"/>
                  </a:ext>
                </a:extLst>
              </p:cNvPr>
              <p:cNvSpPr/>
              <p:nvPr/>
            </p:nvSpPr>
            <p:spPr bwMode="auto">
              <a:xfrm>
                <a:off x="10257627" y="5275916"/>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00E4BEDC-0322-4931-A1CF-5F004E56B39D}"/>
                  </a:ext>
                </a:extLst>
              </p:cNvPr>
              <p:cNvSpPr/>
              <p:nvPr/>
            </p:nvSpPr>
            <p:spPr bwMode="auto">
              <a:xfrm>
                <a:off x="11250132" y="5329698"/>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E6996C94-A502-4561-BC9B-F70F93DC3C9E}"/>
                  </a:ext>
                </a:extLst>
              </p:cNvPr>
              <p:cNvSpPr/>
              <p:nvPr/>
            </p:nvSpPr>
            <p:spPr bwMode="auto">
              <a:xfrm>
                <a:off x="11331427" y="5329698"/>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A00601E0-F907-4BCE-AA9C-6DABA202251A}"/>
                  </a:ext>
                </a:extLst>
              </p:cNvPr>
              <p:cNvSpPr/>
              <p:nvPr/>
            </p:nvSpPr>
            <p:spPr bwMode="auto">
              <a:xfrm>
                <a:off x="11412722" y="5329698"/>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 name="Picture 5" descr="A picture containing vector graphics&#10;&#10;Description automatically generated">
              <a:extLst>
                <a:ext uri="{FF2B5EF4-FFF2-40B4-BE49-F238E27FC236}">
                  <a16:creationId xmlns:a16="http://schemas.microsoft.com/office/drawing/2014/main" id="{524C3E88-D0F8-4614-BE28-54ABCEA340B7}"/>
                </a:ext>
              </a:extLst>
            </p:cNvPr>
            <p:cNvPicPr>
              <a:picLocks noChangeAspect="1"/>
            </p:cNvPicPr>
            <p:nvPr/>
          </p:nvPicPr>
          <p:blipFill>
            <a:blip r:embed="rId7"/>
            <a:stretch>
              <a:fillRect/>
            </a:stretch>
          </p:blipFill>
          <p:spPr>
            <a:xfrm>
              <a:off x="6951501" y="4703663"/>
              <a:ext cx="780290" cy="780290"/>
            </a:xfrm>
            <a:prstGeom prst="rect">
              <a:avLst/>
            </a:prstGeom>
          </p:spPr>
        </p:pic>
        <p:pic>
          <p:nvPicPr>
            <p:cNvPr id="25" name="Graphic 92">
              <a:extLst>
                <a:ext uri="{FF2B5EF4-FFF2-40B4-BE49-F238E27FC236}">
                  <a16:creationId xmlns:a16="http://schemas.microsoft.com/office/drawing/2014/main" id="{B2F68AAE-CA0A-436F-81B1-7848DBC30F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53542" y="2705672"/>
              <a:ext cx="704092" cy="704092"/>
            </a:xfrm>
            <a:prstGeom prst="rect">
              <a:avLst/>
            </a:prstGeom>
          </p:spPr>
        </p:pic>
      </p:grpSp>
    </p:spTree>
    <p:extLst>
      <p:ext uri="{BB962C8B-B14F-4D97-AF65-F5344CB8AC3E}">
        <p14:creationId xmlns:p14="http://schemas.microsoft.com/office/powerpoint/2010/main" val="24442390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Claims: Claim example – driver’s license</a:t>
            </a:r>
          </a:p>
        </p:txBody>
      </p:sp>
      <p:graphicFrame>
        <p:nvGraphicFramePr>
          <p:cNvPr id="2" name="Table 1" descr="A table with ">
            <a:extLst>
              <a:ext uri="{FF2B5EF4-FFF2-40B4-BE49-F238E27FC236}">
                <a16:creationId xmlns:a16="http://schemas.microsoft.com/office/drawing/2014/main" id="{3B76CD49-7CD2-4658-AA0B-A73F43688E2E}"/>
              </a:ext>
            </a:extLst>
          </p:cNvPr>
          <p:cNvGraphicFramePr>
            <a:graphicFrameLocks noGrp="1"/>
          </p:cNvGraphicFramePr>
          <p:nvPr>
            <p:extLst>
              <p:ext uri="{D42A27DB-BD31-4B8C-83A1-F6EECF244321}">
                <p14:modId xmlns:p14="http://schemas.microsoft.com/office/powerpoint/2010/main" val="3864751389"/>
              </p:ext>
            </p:extLst>
          </p:nvPr>
        </p:nvGraphicFramePr>
        <p:xfrm>
          <a:off x="6753275" y="1700954"/>
          <a:ext cx="4853508" cy="3371286"/>
        </p:xfrm>
        <a:graphic>
          <a:graphicData uri="http://schemas.openxmlformats.org/drawingml/2006/table">
            <a:tbl>
              <a:tblPr firstRow="1">
                <a:tableStyleId>{BC89EF96-8CEA-46FF-86C4-4CE0E7609802}</a:tableStyleId>
              </a:tblPr>
              <a:tblGrid>
                <a:gridCol w="1587161">
                  <a:extLst>
                    <a:ext uri="{9D8B030D-6E8A-4147-A177-3AD203B41FA5}">
                      <a16:colId xmlns:a16="http://schemas.microsoft.com/office/drawing/2014/main" val="726301560"/>
                    </a:ext>
                  </a:extLst>
                </a:gridCol>
                <a:gridCol w="3266347">
                  <a:extLst>
                    <a:ext uri="{9D8B030D-6E8A-4147-A177-3AD203B41FA5}">
                      <a16:colId xmlns:a16="http://schemas.microsoft.com/office/drawing/2014/main" val="3011956591"/>
                    </a:ext>
                  </a:extLst>
                </a:gridCol>
              </a:tblGrid>
              <a:tr h="561881">
                <a:tc>
                  <a:txBody>
                    <a:bodyPr/>
                    <a:lstStyle/>
                    <a:p>
                      <a:r>
                        <a:rPr lang="en-US" sz="2000" dirty="0">
                          <a:solidFill>
                            <a:schemeClr val="bg1"/>
                          </a:solidFill>
                        </a:rPr>
                        <a:t>Claim</a:t>
                      </a:r>
                    </a:p>
                  </a:txBody>
                  <a:tcPr marL="72000" marR="72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r>
                        <a:rPr lang="en-US" sz="2000" dirty="0">
                          <a:solidFill>
                            <a:schemeClr val="bg1"/>
                          </a:solidFill>
                        </a:rPr>
                        <a:t>Value</a:t>
                      </a:r>
                    </a:p>
                  </a:txBody>
                  <a:tcPr marL="72000" marR="72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4068138717"/>
                  </a:ext>
                </a:extLst>
              </a:tr>
              <a:tr h="561881">
                <a:tc>
                  <a:txBody>
                    <a:bodyPr/>
                    <a:lstStyle/>
                    <a:p>
                      <a:r>
                        <a:rPr lang="en-US" sz="1600" dirty="0"/>
                        <a:t>Name</a:t>
                      </a:r>
                    </a:p>
                  </a:txBody>
                  <a:tcPr marL="72000" marR="72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Rocco M. Yarborough</a:t>
                      </a:r>
                    </a:p>
                  </a:txBody>
                  <a:tcPr marL="72000" marR="72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161523"/>
                  </a:ext>
                </a:extLst>
              </a:tr>
              <a:tr h="561881">
                <a:tc>
                  <a:txBody>
                    <a:bodyPr/>
                    <a:lstStyle/>
                    <a:p>
                      <a:r>
                        <a:rPr lang="en-US" sz="1600" dirty="0"/>
                        <a:t>Date Of Birth</a:t>
                      </a:r>
                    </a:p>
                  </a:txBody>
                  <a:tcPr marL="72000" marR="72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June 8, 1970</a:t>
                      </a:r>
                    </a:p>
                  </a:txBody>
                  <a:tcPr marL="72000" marR="72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1786887"/>
                  </a:ext>
                </a:extLst>
              </a:tr>
              <a:tr h="561881">
                <a:tc>
                  <a:txBody>
                    <a:bodyPr/>
                    <a:lstStyle/>
                    <a:p>
                      <a:r>
                        <a:rPr lang="en-US" sz="1600" dirty="0"/>
                        <a:t>Height</a:t>
                      </a:r>
                    </a:p>
                  </a:txBody>
                  <a:tcPr marL="72000" marR="72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6 feet, 0 inches</a:t>
                      </a:r>
                    </a:p>
                  </a:txBody>
                  <a:tcPr marL="72000" marR="72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5772349"/>
                  </a:ext>
                </a:extLst>
              </a:tr>
              <a:tr h="561881">
                <a:tc>
                  <a:txBody>
                    <a:bodyPr/>
                    <a:lstStyle/>
                    <a:p>
                      <a:r>
                        <a:rPr lang="en-US" sz="1600" dirty="0"/>
                        <a:t>Eye Color</a:t>
                      </a:r>
                    </a:p>
                  </a:txBody>
                  <a:tcPr marL="72000" marR="72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Brown</a:t>
                      </a:r>
                    </a:p>
                  </a:txBody>
                  <a:tcPr marL="72000" marR="72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8274546"/>
                  </a:ext>
                </a:extLst>
              </a:tr>
              <a:tr h="561881">
                <a:tc>
                  <a:txBody>
                    <a:bodyPr/>
                    <a:lstStyle/>
                    <a:p>
                      <a:r>
                        <a:rPr lang="en-US" sz="1600" dirty="0"/>
                        <a:t>Authority</a:t>
                      </a:r>
                    </a:p>
                  </a:txBody>
                  <a:tcPr marL="72000" marR="72000" marT="72000" marB="7200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Contoso State Motor Vehicle Agency</a:t>
                      </a:r>
                    </a:p>
                  </a:txBody>
                  <a:tcPr marL="72000" marR="72000" marT="72000" marB="7200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2804219"/>
                  </a:ext>
                </a:extLst>
              </a:tr>
            </a:tbl>
          </a:graphicData>
        </a:graphic>
      </p:graphicFrame>
      <p:grpSp>
        <p:nvGrpSpPr>
          <p:cNvPr id="20" name="Group 19" descr="An example driver's license for Rocco Yarborough.">
            <a:extLst>
              <a:ext uri="{FF2B5EF4-FFF2-40B4-BE49-F238E27FC236}">
                <a16:creationId xmlns:a16="http://schemas.microsoft.com/office/drawing/2014/main" id="{F8FD99AB-036D-44E6-A538-3AE48CA5F2AC}"/>
              </a:ext>
            </a:extLst>
          </p:cNvPr>
          <p:cNvGrpSpPr/>
          <p:nvPr/>
        </p:nvGrpSpPr>
        <p:grpSpPr>
          <a:xfrm>
            <a:off x="606206" y="1482052"/>
            <a:ext cx="5544404" cy="3784693"/>
            <a:chOff x="-8440144" y="561530"/>
            <a:chExt cx="8123530" cy="5545245"/>
          </a:xfrm>
        </p:grpSpPr>
        <p:sp>
          <p:nvSpPr>
            <p:cNvPr id="21" name="Rounded Rectangle 4">
              <a:extLst>
                <a:ext uri="{FF2B5EF4-FFF2-40B4-BE49-F238E27FC236}">
                  <a16:creationId xmlns:a16="http://schemas.microsoft.com/office/drawing/2014/main" id="{94FC6627-CA54-4866-8215-B9FC606A0419}"/>
                </a:ext>
              </a:extLst>
            </p:cNvPr>
            <p:cNvSpPr/>
            <p:nvPr/>
          </p:nvSpPr>
          <p:spPr bwMode="auto">
            <a:xfrm>
              <a:off x="-8413630" y="561530"/>
              <a:ext cx="8073957" cy="5545245"/>
            </a:xfrm>
            <a:prstGeom prst="roundRect">
              <a:avLst/>
            </a:prstGeom>
            <a:noFill/>
            <a:ln w="762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5">
              <a:extLst>
                <a:ext uri="{FF2B5EF4-FFF2-40B4-BE49-F238E27FC236}">
                  <a16:creationId xmlns:a16="http://schemas.microsoft.com/office/drawing/2014/main" id="{1332CE3A-4DB2-470D-AA45-62D9DBC4A051}"/>
                </a:ext>
              </a:extLst>
            </p:cNvPr>
            <p:cNvSpPr/>
            <p:nvPr/>
          </p:nvSpPr>
          <p:spPr bwMode="auto">
            <a:xfrm>
              <a:off x="-8440144" y="571769"/>
              <a:ext cx="8123530" cy="1529611"/>
            </a:xfrm>
            <a:custGeom>
              <a:avLst/>
              <a:gdLst>
                <a:gd name="connsiteX0" fmla="*/ 0 w 8073957"/>
                <a:gd name="connsiteY0" fmla="*/ 379387 h 2276274"/>
                <a:gd name="connsiteX1" fmla="*/ 379387 w 8073957"/>
                <a:gd name="connsiteY1" fmla="*/ 0 h 2276274"/>
                <a:gd name="connsiteX2" fmla="*/ 7694570 w 8073957"/>
                <a:gd name="connsiteY2" fmla="*/ 0 h 2276274"/>
                <a:gd name="connsiteX3" fmla="*/ 8073957 w 8073957"/>
                <a:gd name="connsiteY3" fmla="*/ 379387 h 2276274"/>
                <a:gd name="connsiteX4" fmla="*/ 8073957 w 8073957"/>
                <a:gd name="connsiteY4" fmla="*/ 1896887 h 2276274"/>
                <a:gd name="connsiteX5" fmla="*/ 7694570 w 8073957"/>
                <a:gd name="connsiteY5" fmla="*/ 2276274 h 2276274"/>
                <a:gd name="connsiteX6" fmla="*/ 379387 w 8073957"/>
                <a:gd name="connsiteY6" fmla="*/ 2276274 h 2276274"/>
                <a:gd name="connsiteX7" fmla="*/ 0 w 8073957"/>
                <a:gd name="connsiteY7" fmla="*/ 1896887 h 2276274"/>
                <a:gd name="connsiteX8" fmla="*/ 0 w 8073957"/>
                <a:gd name="connsiteY8" fmla="*/ 379387 h 2276274"/>
                <a:gd name="connsiteX0" fmla="*/ 0 w 8073957"/>
                <a:gd name="connsiteY0" fmla="*/ 515574 h 2412461"/>
                <a:gd name="connsiteX1" fmla="*/ 807404 w 8073957"/>
                <a:gd name="connsiteY1" fmla="*/ 0 h 2412461"/>
                <a:gd name="connsiteX2" fmla="*/ 7694570 w 8073957"/>
                <a:gd name="connsiteY2" fmla="*/ 136187 h 2412461"/>
                <a:gd name="connsiteX3" fmla="*/ 8073957 w 8073957"/>
                <a:gd name="connsiteY3" fmla="*/ 515574 h 2412461"/>
                <a:gd name="connsiteX4" fmla="*/ 8073957 w 8073957"/>
                <a:gd name="connsiteY4" fmla="*/ 2033074 h 2412461"/>
                <a:gd name="connsiteX5" fmla="*/ 7694570 w 8073957"/>
                <a:gd name="connsiteY5" fmla="*/ 2412461 h 2412461"/>
                <a:gd name="connsiteX6" fmla="*/ 379387 w 8073957"/>
                <a:gd name="connsiteY6" fmla="*/ 2412461 h 2412461"/>
                <a:gd name="connsiteX7" fmla="*/ 0 w 8073957"/>
                <a:gd name="connsiteY7" fmla="*/ 2033074 h 2412461"/>
                <a:gd name="connsiteX8" fmla="*/ 0 w 8073957"/>
                <a:gd name="connsiteY8" fmla="*/ 515574 h 2412461"/>
                <a:gd name="connsiteX0" fmla="*/ 0 w 8073957"/>
                <a:gd name="connsiteY0" fmla="*/ 554485 h 2451372"/>
                <a:gd name="connsiteX1" fmla="*/ 807404 w 8073957"/>
                <a:gd name="connsiteY1" fmla="*/ 38911 h 2451372"/>
                <a:gd name="connsiteX2" fmla="*/ 7402740 w 8073957"/>
                <a:gd name="connsiteY2" fmla="*/ 0 h 2451372"/>
                <a:gd name="connsiteX3" fmla="*/ 8073957 w 8073957"/>
                <a:gd name="connsiteY3" fmla="*/ 554485 h 2451372"/>
                <a:gd name="connsiteX4" fmla="*/ 8073957 w 8073957"/>
                <a:gd name="connsiteY4" fmla="*/ 2071985 h 2451372"/>
                <a:gd name="connsiteX5" fmla="*/ 7694570 w 8073957"/>
                <a:gd name="connsiteY5" fmla="*/ 2451372 h 2451372"/>
                <a:gd name="connsiteX6" fmla="*/ 379387 w 8073957"/>
                <a:gd name="connsiteY6" fmla="*/ 2451372 h 2451372"/>
                <a:gd name="connsiteX7" fmla="*/ 0 w 8073957"/>
                <a:gd name="connsiteY7" fmla="*/ 2071985 h 2451372"/>
                <a:gd name="connsiteX8" fmla="*/ 0 w 8073957"/>
                <a:gd name="connsiteY8" fmla="*/ 554485 h 2451372"/>
                <a:gd name="connsiteX0" fmla="*/ 0 w 8073957"/>
                <a:gd name="connsiteY0" fmla="*/ 554485 h 2451372"/>
                <a:gd name="connsiteX1" fmla="*/ 807404 w 8073957"/>
                <a:gd name="connsiteY1" fmla="*/ 38911 h 2451372"/>
                <a:gd name="connsiteX2" fmla="*/ 7402740 w 8073957"/>
                <a:gd name="connsiteY2" fmla="*/ 0 h 2451372"/>
                <a:gd name="connsiteX3" fmla="*/ 8067607 w 8073957"/>
                <a:gd name="connsiteY3" fmla="*/ 808485 h 2451372"/>
                <a:gd name="connsiteX4" fmla="*/ 8073957 w 8073957"/>
                <a:gd name="connsiteY4" fmla="*/ 2071985 h 2451372"/>
                <a:gd name="connsiteX5" fmla="*/ 7694570 w 8073957"/>
                <a:gd name="connsiteY5" fmla="*/ 2451372 h 2451372"/>
                <a:gd name="connsiteX6" fmla="*/ 379387 w 8073957"/>
                <a:gd name="connsiteY6" fmla="*/ 2451372 h 2451372"/>
                <a:gd name="connsiteX7" fmla="*/ 0 w 8073957"/>
                <a:gd name="connsiteY7" fmla="*/ 2071985 h 2451372"/>
                <a:gd name="connsiteX8" fmla="*/ 0 w 8073957"/>
                <a:gd name="connsiteY8" fmla="*/ 554485 h 2451372"/>
                <a:gd name="connsiteX0" fmla="*/ 0 w 8074568"/>
                <a:gd name="connsiteY0" fmla="*/ 554485 h 2451372"/>
                <a:gd name="connsiteX1" fmla="*/ 807404 w 8074568"/>
                <a:gd name="connsiteY1" fmla="*/ 38911 h 2451372"/>
                <a:gd name="connsiteX2" fmla="*/ 7402740 w 8074568"/>
                <a:gd name="connsiteY2" fmla="*/ 0 h 2451372"/>
                <a:gd name="connsiteX3" fmla="*/ 8073957 w 8074568"/>
                <a:gd name="connsiteY3" fmla="*/ 941835 h 2451372"/>
                <a:gd name="connsiteX4" fmla="*/ 8073957 w 8074568"/>
                <a:gd name="connsiteY4" fmla="*/ 2071985 h 2451372"/>
                <a:gd name="connsiteX5" fmla="*/ 7694570 w 8074568"/>
                <a:gd name="connsiteY5" fmla="*/ 2451372 h 2451372"/>
                <a:gd name="connsiteX6" fmla="*/ 379387 w 8074568"/>
                <a:gd name="connsiteY6" fmla="*/ 2451372 h 2451372"/>
                <a:gd name="connsiteX7" fmla="*/ 0 w 8074568"/>
                <a:gd name="connsiteY7" fmla="*/ 2071985 h 2451372"/>
                <a:gd name="connsiteX8" fmla="*/ 0 w 8074568"/>
                <a:gd name="connsiteY8" fmla="*/ 554485 h 2451372"/>
                <a:gd name="connsiteX0" fmla="*/ 0 w 8074568"/>
                <a:gd name="connsiteY0" fmla="*/ 554485 h 2451372"/>
                <a:gd name="connsiteX1" fmla="*/ 807404 w 8074568"/>
                <a:gd name="connsiteY1" fmla="*/ 38911 h 2451372"/>
                <a:gd name="connsiteX2" fmla="*/ 7402740 w 8074568"/>
                <a:gd name="connsiteY2" fmla="*/ 0 h 2451372"/>
                <a:gd name="connsiteX3" fmla="*/ 8073957 w 8074568"/>
                <a:gd name="connsiteY3" fmla="*/ 757685 h 2451372"/>
                <a:gd name="connsiteX4" fmla="*/ 8073957 w 8074568"/>
                <a:gd name="connsiteY4" fmla="*/ 2071985 h 2451372"/>
                <a:gd name="connsiteX5" fmla="*/ 7694570 w 8074568"/>
                <a:gd name="connsiteY5" fmla="*/ 2451372 h 2451372"/>
                <a:gd name="connsiteX6" fmla="*/ 379387 w 8074568"/>
                <a:gd name="connsiteY6" fmla="*/ 2451372 h 2451372"/>
                <a:gd name="connsiteX7" fmla="*/ 0 w 8074568"/>
                <a:gd name="connsiteY7" fmla="*/ 2071985 h 2451372"/>
                <a:gd name="connsiteX8" fmla="*/ 0 w 8074568"/>
                <a:gd name="connsiteY8" fmla="*/ 554485 h 2451372"/>
                <a:gd name="connsiteX0" fmla="*/ 0 w 8074568"/>
                <a:gd name="connsiteY0" fmla="*/ 566374 h 2463261"/>
                <a:gd name="connsiteX1" fmla="*/ 826454 w 8074568"/>
                <a:gd name="connsiteY1" fmla="*/ 0 h 2463261"/>
                <a:gd name="connsiteX2" fmla="*/ 7402740 w 8074568"/>
                <a:gd name="connsiteY2" fmla="*/ 11889 h 2463261"/>
                <a:gd name="connsiteX3" fmla="*/ 8073957 w 8074568"/>
                <a:gd name="connsiteY3" fmla="*/ 769574 h 2463261"/>
                <a:gd name="connsiteX4" fmla="*/ 8073957 w 8074568"/>
                <a:gd name="connsiteY4" fmla="*/ 2083874 h 2463261"/>
                <a:gd name="connsiteX5" fmla="*/ 7694570 w 8074568"/>
                <a:gd name="connsiteY5" fmla="*/ 2463261 h 2463261"/>
                <a:gd name="connsiteX6" fmla="*/ 379387 w 8074568"/>
                <a:gd name="connsiteY6" fmla="*/ 2463261 h 2463261"/>
                <a:gd name="connsiteX7" fmla="*/ 0 w 8074568"/>
                <a:gd name="connsiteY7" fmla="*/ 2083874 h 2463261"/>
                <a:gd name="connsiteX8" fmla="*/ 0 w 8074568"/>
                <a:gd name="connsiteY8" fmla="*/ 566374 h 2463261"/>
                <a:gd name="connsiteX0" fmla="*/ 50800 w 8074568"/>
                <a:gd name="connsiteY0" fmla="*/ 610824 h 2463261"/>
                <a:gd name="connsiteX1" fmla="*/ 826454 w 8074568"/>
                <a:gd name="connsiteY1" fmla="*/ 0 h 2463261"/>
                <a:gd name="connsiteX2" fmla="*/ 7402740 w 8074568"/>
                <a:gd name="connsiteY2" fmla="*/ 11889 h 2463261"/>
                <a:gd name="connsiteX3" fmla="*/ 8073957 w 8074568"/>
                <a:gd name="connsiteY3" fmla="*/ 769574 h 2463261"/>
                <a:gd name="connsiteX4" fmla="*/ 8073957 w 8074568"/>
                <a:gd name="connsiteY4" fmla="*/ 2083874 h 2463261"/>
                <a:gd name="connsiteX5" fmla="*/ 7694570 w 8074568"/>
                <a:gd name="connsiteY5" fmla="*/ 2463261 h 2463261"/>
                <a:gd name="connsiteX6" fmla="*/ 379387 w 8074568"/>
                <a:gd name="connsiteY6" fmla="*/ 2463261 h 2463261"/>
                <a:gd name="connsiteX7" fmla="*/ 0 w 8074568"/>
                <a:gd name="connsiteY7" fmla="*/ 2083874 h 2463261"/>
                <a:gd name="connsiteX8" fmla="*/ 50800 w 8074568"/>
                <a:gd name="connsiteY8" fmla="*/ 610824 h 2463261"/>
                <a:gd name="connsiteX0" fmla="*/ 56586 w 8080354"/>
                <a:gd name="connsiteY0" fmla="*/ 610824 h 2463261"/>
                <a:gd name="connsiteX1" fmla="*/ 832240 w 8080354"/>
                <a:gd name="connsiteY1" fmla="*/ 0 h 2463261"/>
                <a:gd name="connsiteX2" fmla="*/ 7408526 w 8080354"/>
                <a:gd name="connsiteY2" fmla="*/ 11889 h 2463261"/>
                <a:gd name="connsiteX3" fmla="*/ 8079743 w 8080354"/>
                <a:gd name="connsiteY3" fmla="*/ 769574 h 2463261"/>
                <a:gd name="connsiteX4" fmla="*/ 8079743 w 8080354"/>
                <a:gd name="connsiteY4" fmla="*/ 2083874 h 2463261"/>
                <a:gd name="connsiteX5" fmla="*/ 7700356 w 8080354"/>
                <a:gd name="connsiteY5" fmla="*/ 2463261 h 2463261"/>
                <a:gd name="connsiteX6" fmla="*/ 385173 w 8080354"/>
                <a:gd name="connsiteY6" fmla="*/ 2463261 h 2463261"/>
                <a:gd name="connsiteX7" fmla="*/ 5786 w 8080354"/>
                <a:gd name="connsiteY7" fmla="*/ 2083874 h 2463261"/>
                <a:gd name="connsiteX8" fmla="*/ 56586 w 8080354"/>
                <a:gd name="connsiteY8" fmla="*/ 610824 h 2463261"/>
                <a:gd name="connsiteX0" fmla="*/ 56586 w 8080354"/>
                <a:gd name="connsiteY0" fmla="*/ 610824 h 2463261"/>
                <a:gd name="connsiteX1" fmla="*/ 667140 w 8080354"/>
                <a:gd name="connsiteY1" fmla="*/ 0 h 2463261"/>
                <a:gd name="connsiteX2" fmla="*/ 7408526 w 8080354"/>
                <a:gd name="connsiteY2" fmla="*/ 11889 h 2463261"/>
                <a:gd name="connsiteX3" fmla="*/ 8079743 w 8080354"/>
                <a:gd name="connsiteY3" fmla="*/ 769574 h 2463261"/>
                <a:gd name="connsiteX4" fmla="*/ 8079743 w 8080354"/>
                <a:gd name="connsiteY4" fmla="*/ 2083874 h 2463261"/>
                <a:gd name="connsiteX5" fmla="*/ 7700356 w 8080354"/>
                <a:gd name="connsiteY5" fmla="*/ 2463261 h 2463261"/>
                <a:gd name="connsiteX6" fmla="*/ 385173 w 8080354"/>
                <a:gd name="connsiteY6" fmla="*/ 2463261 h 2463261"/>
                <a:gd name="connsiteX7" fmla="*/ 5786 w 8080354"/>
                <a:gd name="connsiteY7" fmla="*/ 2083874 h 2463261"/>
                <a:gd name="connsiteX8" fmla="*/ 56586 w 8080354"/>
                <a:gd name="connsiteY8" fmla="*/ 610824 h 2463261"/>
                <a:gd name="connsiteX0" fmla="*/ 64926 w 8088694"/>
                <a:gd name="connsiteY0" fmla="*/ 610824 h 2463261"/>
                <a:gd name="connsiteX1" fmla="*/ 675480 w 8088694"/>
                <a:gd name="connsiteY1" fmla="*/ 0 h 2463261"/>
                <a:gd name="connsiteX2" fmla="*/ 7416866 w 8088694"/>
                <a:gd name="connsiteY2" fmla="*/ 11889 h 2463261"/>
                <a:gd name="connsiteX3" fmla="*/ 8088083 w 8088694"/>
                <a:gd name="connsiteY3" fmla="*/ 769574 h 2463261"/>
                <a:gd name="connsiteX4" fmla="*/ 8088083 w 8088694"/>
                <a:gd name="connsiteY4" fmla="*/ 2083874 h 2463261"/>
                <a:gd name="connsiteX5" fmla="*/ 7708696 w 8088694"/>
                <a:gd name="connsiteY5" fmla="*/ 2463261 h 2463261"/>
                <a:gd name="connsiteX6" fmla="*/ 145863 w 8088694"/>
                <a:gd name="connsiteY6" fmla="*/ 2456911 h 2463261"/>
                <a:gd name="connsiteX7" fmla="*/ 14126 w 8088694"/>
                <a:gd name="connsiteY7" fmla="*/ 2083874 h 2463261"/>
                <a:gd name="connsiteX8" fmla="*/ 64926 w 8088694"/>
                <a:gd name="connsiteY8" fmla="*/ 610824 h 2463261"/>
                <a:gd name="connsiteX0" fmla="*/ 86247 w 8110015"/>
                <a:gd name="connsiteY0" fmla="*/ 610824 h 2463261"/>
                <a:gd name="connsiteX1" fmla="*/ 696801 w 8110015"/>
                <a:gd name="connsiteY1" fmla="*/ 0 h 2463261"/>
                <a:gd name="connsiteX2" fmla="*/ 7438187 w 8110015"/>
                <a:gd name="connsiteY2" fmla="*/ 11889 h 2463261"/>
                <a:gd name="connsiteX3" fmla="*/ 8109404 w 8110015"/>
                <a:gd name="connsiteY3" fmla="*/ 769574 h 2463261"/>
                <a:gd name="connsiteX4" fmla="*/ 8109404 w 8110015"/>
                <a:gd name="connsiteY4" fmla="*/ 2083874 h 2463261"/>
                <a:gd name="connsiteX5" fmla="*/ 7730017 w 8110015"/>
                <a:gd name="connsiteY5" fmla="*/ 2463261 h 2463261"/>
                <a:gd name="connsiteX6" fmla="*/ 122734 w 8110015"/>
                <a:gd name="connsiteY6" fmla="*/ 2425161 h 2463261"/>
                <a:gd name="connsiteX7" fmla="*/ 35447 w 8110015"/>
                <a:gd name="connsiteY7" fmla="*/ 2083874 h 2463261"/>
                <a:gd name="connsiteX8" fmla="*/ 86247 w 8110015"/>
                <a:gd name="connsiteY8" fmla="*/ 610824 h 2463261"/>
                <a:gd name="connsiteX0" fmla="*/ 86247 w 8144851"/>
                <a:gd name="connsiteY0" fmla="*/ 610824 h 2488661"/>
                <a:gd name="connsiteX1" fmla="*/ 696801 w 8144851"/>
                <a:gd name="connsiteY1" fmla="*/ 0 h 2488661"/>
                <a:gd name="connsiteX2" fmla="*/ 7438187 w 8144851"/>
                <a:gd name="connsiteY2" fmla="*/ 11889 h 2488661"/>
                <a:gd name="connsiteX3" fmla="*/ 8109404 w 8144851"/>
                <a:gd name="connsiteY3" fmla="*/ 769574 h 2488661"/>
                <a:gd name="connsiteX4" fmla="*/ 8109404 w 8144851"/>
                <a:gd name="connsiteY4" fmla="*/ 2083874 h 2488661"/>
                <a:gd name="connsiteX5" fmla="*/ 8022117 w 8144851"/>
                <a:gd name="connsiteY5" fmla="*/ 2488661 h 2488661"/>
                <a:gd name="connsiteX6" fmla="*/ 122734 w 8144851"/>
                <a:gd name="connsiteY6" fmla="*/ 2425161 h 2488661"/>
                <a:gd name="connsiteX7" fmla="*/ 35447 w 8144851"/>
                <a:gd name="connsiteY7" fmla="*/ 2083874 h 2488661"/>
                <a:gd name="connsiteX8" fmla="*/ 86247 w 8144851"/>
                <a:gd name="connsiteY8" fmla="*/ 610824 h 2488661"/>
                <a:gd name="connsiteX0" fmla="*/ 86247 w 8126097"/>
                <a:gd name="connsiteY0" fmla="*/ 610824 h 2437861"/>
                <a:gd name="connsiteX1" fmla="*/ 696801 w 8126097"/>
                <a:gd name="connsiteY1" fmla="*/ 0 h 2437861"/>
                <a:gd name="connsiteX2" fmla="*/ 7438187 w 8126097"/>
                <a:gd name="connsiteY2" fmla="*/ 11889 h 2437861"/>
                <a:gd name="connsiteX3" fmla="*/ 8109404 w 8126097"/>
                <a:gd name="connsiteY3" fmla="*/ 769574 h 2437861"/>
                <a:gd name="connsiteX4" fmla="*/ 8109404 w 8126097"/>
                <a:gd name="connsiteY4" fmla="*/ 2083874 h 2437861"/>
                <a:gd name="connsiteX5" fmla="*/ 7984017 w 8126097"/>
                <a:gd name="connsiteY5" fmla="*/ 2437861 h 2437861"/>
                <a:gd name="connsiteX6" fmla="*/ 122734 w 8126097"/>
                <a:gd name="connsiteY6" fmla="*/ 2425161 h 2437861"/>
                <a:gd name="connsiteX7" fmla="*/ 35447 w 8126097"/>
                <a:gd name="connsiteY7" fmla="*/ 2083874 h 2437861"/>
                <a:gd name="connsiteX8" fmla="*/ 86247 w 8126097"/>
                <a:gd name="connsiteY8" fmla="*/ 610824 h 2437861"/>
                <a:gd name="connsiteX0" fmla="*/ 86247 w 8126097"/>
                <a:gd name="connsiteY0" fmla="*/ 610824 h 2437861"/>
                <a:gd name="connsiteX1" fmla="*/ 696801 w 8126097"/>
                <a:gd name="connsiteY1" fmla="*/ 0 h 2437861"/>
                <a:gd name="connsiteX2" fmla="*/ 7438187 w 8126097"/>
                <a:gd name="connsiteY2" fmla="*/ 11889 h 2437861"/>
                <a:gd name="connsiteX3" fmla="*/ 8109404 w 8126097"/>
                <a:gd name="connsiteY3" fmla="*/ 769574 h 2437861"/>
                <a:gd name="connsiteX4" fmla="*/ 8109404 w 8126097"/>
                <a:gd name="connsiteY4" fmla="*/ 2083874 h 2437861"/>
                <a:gd name="connsiteX5" fmla="*/ 7984017 w 8126097"/>
                <a:gd name="connsiteY5" fmla="*/ 2437861 h 2437861"/>
                <a:gd name="connsiteX6" fmla="*/ 122734 w 8126097"/>
                <a:gd name="connsiteY6" fmla="*/ 2425161 h 2437861"/>
                <a:gd name="connsiteX7" fmla="*/ 35447 w 8126097"/>
                <a:gd name="connsiteY7" fmla="*/ 2083874 h 2437861"/>
                <a:gd name="connsiteX8" fmla="*/ 86247 w 8126097"/>
                <a:gd name="connsiteY8" fmla="*/ 610824 h 2437861"/>
                <a:gd name="connsiteX0" fmla="*/ 86247 w 8123530"/>
                <a:gd name="connsiteY0" fmla="*/ 610824 h 2437861"/>
                <a:gd name="connsiteX1" fmla="*/ 696801 w 8123530"/>
                <a:gd name="connsiteY1" fmla="*/ 0 h 2437861"/>
                <a:gd name="connsiteX2" fmla="*/ 7438187 w 8123530"/>
                <a:gd name="connsiteY2" fmla="*/ 11889 h 2437861"/>
                <a:gd name="connsiteX3" fmla="*/ 8109404 w 8123530"/>
                <a:gd name="connsiteY3" fmla="*/ 769574 h 2437861"/>
                <a:gd name="connsiteX4" fmla="*/ 8109404 w 8123530"/>
                <a:gd name="connsiteY4" fmla="*/ 2083874 h 2437861"/>
                <a:gd name="connsiteX5" fmla="*/ 7977667 w 8123530"/>
                <a:gd name="connsiteY5" fmla="*/ 2437861 h 2437861"/>
                <a:gd name="connsiteX6" fmla="*/ 122734 w 8123530"/>
                <a:gd name="connsiteY6" fmla="*/ 2425161 h 2437861"/>
                <a:gd name="connsiteX7" fmla="*/ 35447 w 8123530"/>
                <a:gd name="connsiteY7" fmla="*/ 2083874 h 2437861"/>
                <a:gd name="connsiteX8" fmla="*/ 86247 w 8123530"/>
                <a:gd name="connsiteY8" fmla="*/ 610824 h 2437861"/>
                <a:gd name="connsiteX0" fmla="*/ 86247 w 8123530"/>
                <a:gd name="connsiteY0" fmla="*/ 610824 h 2425161"/>
                <a:gd name="connsiteX1" fmla="*/ 696801 w 8123530"/>
                <a:gd name="connsiteY1" fmla="*/ 0 h 2425161"/>
                <a:gd name="connsiteX2" fmla="*/ 7438187 w 8123530"/>
                <a:gd name="connsiteY2" fmla="*/ 11889 h 2425161"/>
                <a:gd name="connsiteX3" fmla="*/ 8109404 w 8123530"/>
                <a:gd name="connsiteY3" fmla="*/ 769574 h 2425161"/>
                <a:gd name="connsiteX4" fmla="*/ 8109404 w 8123530"/>
                <a:gd name="connsiteY4" fmla="*/ 2083874 h 2425161"/>
                <a:gd name="connsiteX5" fmla="*/ 7977667 w 8123530"/>
                <a:gd name="connsiteY5" fmla="*/ 2399761 h 2425161"/>
                <a:gd name="connsiteX6" fmla="*/ 122734 w 8123530"/>
                <a:gd name="connsiteY6" fmla="*/ 2425161 h 2425161"/>
                <a:gd name="connsiteX7" fmla="*/ 35447 w 8123530"/>
                <a:gd name="connsiteY7" fmla="*/ 2083874 h 2425161"/>
                <a:gd name="connsiteX8" fmla="*/ 86247 w 8123530"/>
                <a:gd name="connsiteY8" fmla="*/ 610824 h 2425161"/>
                <a:gd name="connsiteX0" fmla="*/ 86247 w 8123530"/>
                <a:gd name="connsiteY0" fmla="*/ 610824 h 2425161"/>
                <a:gd name="connsiteX1" fmla="*/ 696801 w 8123530"/>
                <a:gd name="connsiteY1" fmla="*/ 0 h 2425161"/>
                <a:gd name="connsiteX2" fmla="*/ 7438187 w 8123530"/>
                <a:gd name="connsiteY2" fmla="*/ 11889 h 2425161"/>
                <a:gd name="connsiteX3" fmla="*/ 8109404 w 8123530"/>
                <a:gd name="connsiteY3" fmla="*/ 769574 h 2425161"/>
                <a:gd name="connsiteX4" fmla="*/ 8109404 w 8123530"/>
                <a:gd name="connsiteY4" fmla="*/ 2083874 h 2425161"/>
                <a:gd name="connsiteX5" fmla="*/ 7977667 w 8123530"/>
                <a:gd name="connsiteY5" fmla="*/ 2418811 h 2425161"/>
                <a:gd name="connsiteX6" fmla="*/ 122734 w 8123530"/>
                <a:gd name="connsiteY6" fmla="*/ 2425161 h 2425161"/>
                <a:gd name="connsiteX7" fmla="*/ 35447 w 8123530"/>
                <a:gd name="connsiteY7" fmla="*/ 2083874 h 2425161"/>
                <a:gd name="connsiteX8" fmla="*/ 86247 w 8123530"/>
                <a:gd name="connsiteY8" fmla="*/ 610824 h 2425161"/>
                <a:gd name="connsiteX0" fmla="*/ 213247 w 8123530"/>
                <a:gd name="connsiteY0" fmla="*/ 889253 h 2425161"/>
                <a:gd name="connsiteX1" fmla="*/ 696801 w 8123530"/>
                <a:gd name="connsiteY1" fmla="*/ 0 h 2425161"/>
                <a:gd name="connsiteX2" fmla="*/ 7438187 w 8123530"/>
                <a:gd name="connsiteY2" fmla="*/ 11889 h 2425161"/>
                <a:gd name="connsiteX3" fmla="*/ 8109404 w 8123530"/>
                <a:gd name="connsiteY3" fmla="*/ 769574 h 2425161"/>
                <a:gd name="connsiteX4" fmla="*/ 8109404 w 8123530"/>
                <a:gd name="connsiteY4" fmla="*/ 2083874 h 2425161"/>
                <a:gd name="connsiteX5" fmla="*/ 7977667 w 8123530"/>
                <a:gd name="connsiteY5" fmla="*/ 2418811 h 2425161"/>
                <a:gd name="connsiteX6" fmla="*/ 122734 w 8123530"/>
                <a:gd name="connsiteY6" fmla="*/ 2425161 h 2425161"/>
                <a:gd name="connsiteX7" fmla="*/ 35447 w 8123530"/>
                <a:gd name="connsiteY7" fmla="*/ 2083874 h 2425161"/>
                <a:gd name="connsiteX8" fmla="*/ 213247 w 8123530"/>
                <a:gd name="connsiteY8" fmla="*/ 889253 h 2425161"/>
                <a:gd name="connsiteX0" fmla="*/ 213247 w 8123530"/>
                <a:gd name="connsiteY0" fmla="*/ 889253 h 2425161"/>
                <a:gd name="connsiteX1" fmla="*/ 696801 w 8123530"/>
                <a:gd name="connsiteY1" fmla="*/ 0 h 2425161"/>
                <a:gd name="connsiteX2" fmla="*/ 7438187 w 8123530"/>
                <a:gd name="connsiteY2" fmla="*/ 11889 h 2425161"/>
                <a:gd name="connsiteX3" fmla="*/ 8109404 w 8123530"/>
                <a:gd name="connsiteY3" fmla="*/ 769574 h 2425161"/>
                <a:gd name="connsiteX4" fmla="*/ 8109404 w 8123530"/>
                <a:gd name="connsiteY4" fmla="*/ 2083874 h 2425161"/>
                <a:gd name="connsiteX5" fmla="*/ 7977667 w 8123530"/>
                <a:gd name="connsiteY5" fmla="*/ 2418811 h 2425161"/>
                <a:gd name="connsiteX6" fmla="*/ 122734 w 8123530"/>
                <a:gd name="connsiteY6" fmla="*/ 2425161 h 2425161"/>
                <a:gd name="connsiteX7" fmla="*/ 35447 w 8123530"/>
                <a:gd name="connsiteY7" fmla="*/ 2083874 h 2425161"/>
                <a:gd name="connsiteX8" fmla="*/ 213247 w 8123530"/>
                <a:gd name="connsiteY8" fmla="*/ 889253 h 2425161"/>
                <a:gd name="connsiteX0" fmla="*/ 213247 w 8123530"/>
                <a:gd name="connsiteY0" fmla="*/ 889253 h 2425161"/>
                <a:gd name="connsiteX1" fmla="*/ 696801 w 8123530"/>
                <a:gd name="connsiteY1" fmla="*/ 0 h 2425161"/>
                <a:gd name="connsiteX2" fmla="*/ 7438187 w 8123530"/>
                <a:gd name="connsiteY2" fmla="*/ 11889 h 2425161"/>
                <a:gd name="connsiteX3" fmla="*/ 8109404 w 8123530"/>
                <a:gd name="connsiteY3" fmla="*/ 769574 h 2425161"/>
                <a:gd name="connsiteX4" fmla="*/ 8109404 w 8123530"/>
                <a:gd name="connsiteY4" fmla="*/ 2083874 h 2425161"/>
                <a:gd name="connsiteX5" fmla="*/ 7977667 w 8123530"/>
                <a:gd name="connsiteY5" fmla="*/ 2418811 h 2425161"/>
                <a:gd name="connsiteX6" fmla="*/ 122734 w 8123530"/>
                <a:gd name="connsiteY6" fmla="*/ 2425161 h 2425161"/>
                <a:gd name="connsiteX7" fmla="*/ 35447 w 8123530"/>
                <a:gd name="connsiteY7" fmla="*/ 2083874 h 2425161"/>
                <a:gd name="connsiteX8" fmla="*/ 213247 w 8123530"/>
                <a:gd name="connsiteY8" fmla="*/ 889253 h 2425161"/>
                <a:gd name="connsiteX0" fmla="*/ 149747 w 8123530"/>
                <a:gd name="connsiteY0" fmla="*/ 829590 h 2425161"/>
                <a:gd name="connsiteX1" fmla="*/ 696801 w 8123530"/>
                <a:gd name="connsiteY1" fmla="*/ 0 h 2425161"/>
                <a:gd name="connsiteX2" fmla="*/ 7438187 w 8123530"/>
                <a:gd name="connsiteY2" fmla="*/ 11889 h 2425161"/>
                <a:gd name="connsiteX3" fmla="*/ 8109404 w 8123530"/>
                <a:gd name="connsiteY3" fmla="*/ 769574 h 2425161"/>
                <a:gd name="connsiteX4" fmla="*/ 8109404 w 8123530"/>
                <a:gd name="connsiteY4" fmla="*/ 2083874 h 2425161"/>
                <a:gd name="connsiteX5" fmla="*/ 7977667 w 8123530"/>
                <a:gd name="connsiteY5" fmla="*/ 2418811 h 2425161"/>
                <a:gd name="connsiteX6" fmla="*/ 122734 w 8123530"/>
                <a:gd name="connsiteY6" fmla="*/ 2425161 h 2425161"/>
                <a:gd name="connsiteX7" fmla="*/ 35447 w 8123530"/>
                <a:gd name="connsiteY7" fmla="*/ 2083874 h 2425161"/>
                <a:gd name="connsiteX8" fmla="*/ 149747 w 8123530"/>
                <a:gd name="connsiteY8" fmla="*/ 829590 h 2425161"/>
                <a:gd name="connsiteX0" fmla="*/ 149747 w 8123530"/>
                <a:gd name="connsiteY0" fmla="*/ 859422 h 2454993"/>
                <a:gd name="connsiteX1" fmla="*/ 842851 w 8123530"/>
                <a:gd name="connsiteY1" fmla="*/ 0 h 2454993"/>
                <a:gd name="connsiteX2" fmla="*/ 7438187 w 8123530"/>
                <a:gd name="connsiteY2" fmla="*/ 41721 h 2454993"/>
                <a:gd name="connsiteX3" fmla="*/ 8109404 w 8123530"/>
                <a:gd name="connsiteY3" fmla="*/ 799406 h 2454993"/>
                <a:gd name="connsiteX4" fmla="*/ 8109404 w 8123530"/>
                <a:gd name="connsiteY4" fmla="*/ 2113706 h 2454993"/>
                <a:gd name="connsiteX5" fmla="*/ 7977667 w 8123530"/>
                <a:gd name="connsiteY5" fmla="*/ 2448643 h 2454993"/>
                <a:gd name="connsiteX6" fmla="*/ 122734 w 8123530"/>
                <a:gd name="connsiteY6" fmla="*/ 2454993 h 2454993"/>
                <a:gd name="connsiteX7" fmla="*/ 35447 w 8123530"/>
                <a:gd name="connsiteY7" fmla="*/ 2113706 h 2454993"/>
                <a:gd name="connsiteX8" fmla="*/ 149747 w 8123530"/>
                <a:gd name="connsiteY8" fmla="*/ 859422 h 2454993"/>
                <a:gd name="connsiteX0" fmla="*/ 149747 w 8123530"/>
                <a:gd name="connsiteY0" fmla="*/ 817701 h 2413272"/>
                <a:gd name="connsiteX1" fmla="*/ 747601 w 8123530"/>
                <a:gd name="connsiteY1" fmla="*/ 17943 h 2413272"/>
                <a:gd name="connsiteX2" fmla="*/ 7438187 w 8123530"/>
                <a:gd name="connsiteY2" fmla="*/ 0 h 2413272"/>
                <a:gd name="connsiteX3" fmla="*/ 8109404 w 8123530"/>
                <a:gd name="connsiteY3" fmla="*/ 757685 h 2413272"/>
                <a:gd name="connsiteX4" fmla="*/ 8109404 w 8123530"/>
                <a:gd name="connsiteY4" fmla="*/ 2071985 h 2413272"/>
                <a:gd name="connsiteX5" fmla="*/ 7977667 w 8123530"/>
                <a:gd name="connsiteY5" fmla="*/ 2406922 h 2413272"/>
                <a:gd name="connsiteX6" fmla="*/ 122734 w 8123530"/>
                <a:gd name="connsiteY6" fmla="*/ 2413272 h 2413272"/>
                <a:gd name="connsiteX7" fmla="*/ 35447 w 8123530"/>
                <a:gd name="connsiteY7" fmla="*/ 2071985 h 2413272"/>
                <a:gd name="connsiteX8" fmla="*/ 149747 w 8123530"/>
                <a:gd name="connsiteY8" fmla="*/ 817701 h 2413272"/>
                <a:gd name="connsiteX0" fmla="*/ 149747 w 8123530"/>
                <a:gd name="connsiteY0" fmla="*/ 817701 h 2413272"/>
                <a:gd name="connsiteX1" fmla="*/ 747601 w 8123530"/>
                <a:gd name="connsiteY1" fmla="*/ 17943 h 2413272"/>
                <a:gd name="connsiteX2" fmla="*/ 7438187 w 8123530"/>
                <a:gd name="connsiteY2" fmla="*/ 0 h 2413272"/>
                <a:gd name="connsiteX3" fmla="*/ 8020504 w 8123530"/>
                <a:gd name="connsiteY3" fmla="*/ 857124 h 2413272"/>
                <a:gd name="connsiteX4" fmla="*/ 8109404 w 8123530"/>
                <a:gd name="connsiteY4" fmla="*/ 2071985 h 2413272"/>
                <a:gd name="connsiteX5" fmla="*/ 7977667 w 8123530"/>
                <a:gd name="connsiteY5" fmla="*/ 2406922 h 2413272"/>
                <a:gd name="connsiteX6" fmla="*/ 122734 w 8123530"/>
                <a:gd name="connsiteY6" fmla="*/ 2413272 h 2413272"/>
                <a:gd name="connsiteX7" fmla="*/ 35447 w 8123530"/>
                <a:gd name="connsiteY7" fmla="*/ 2071985 h 2413272"/>
                <a:gd name="connsiteX8" fmla="*/ 149747 w 8123530"/>
                <a:gd name="connsiteY8" fmla="*/ 817701 h 2413272"/>
                <a:gd name="connsiteX0" fmla="*/ 149747 w 8123530"/>
                <a:gd name="connsiteY0" fmla="*/ 817701 h 2413272"/>
                <a:gd name="connsiteX1" fmla="*/ 747601 w 8123530"/>
                <a:gd name="connsiteY1" fmla="*/ 17943 h 2413272"/>
                <a:gd name="connsiteX2" fmla="*/ 7438187 w 8123530"/>
                <a:gd name="connsiteY2" fmla="*/ 0 h 2413272"/>
                <a:gd name="connsiteX3" fmla="*/ 8071304 w 8123530"/>
                <a:gd name="connsiteY3" fmla="*/ 1115666 h 2413272"/>
                <a:gd name="connsiteX4" fmla="*/ 8109404 w 8123530"/>
                <a:gd name="connsiteY4" fmla="*/ 2071985 h 2413272"/>
                <a:gd name="connsiteX5" fmla="*/ 7977667 w 8123530"/>
                <a:gd name="connsiteY5" fmla="*/ 2406922 h 2413272"/>
                <a:gd name="connsiteX6" fmla="*/ 122734 w 8123530"/>
                <a:gd name="connsiteY6" fmla="*/ 2413272 h 2413272"/>
                <a:gd name="connsiteX7" fmla="*/ 35447 w 8123530"/>
                <a:gd name="connsiteY7" fmla="*/ 2071985 h 2413272"/>
                <a:gd name="connsiteX8" fmla="*/ 149747 w 8123530"/>
                <a:gd name="connsiteY8" fmla="*/ 817701 h 2413272"/>
                <a:gd name="connsiteX0" fmla="*/ 149747 w 8123530"/>
                <a:gd name="connsiteY0" fmla="*/ 799758 h 2395329"/>
                <a:gd name="connsiteX1" fmla="*/ 747601 w 8123530"/>
                <a:gd name="connsiteY1" fmla="*/ 0 h 2395329"/>
                <a:gd name="connsiteX2" fmla="*/ 7450887 w 8123530"/>
                <a:gd name="connsiteY2" fmla="*/ 21833 h 2395329"/>
                <a:gd name="connsiteX3" fmla="*/ 8071304 w 8123530"/>
                <a:gd name="connsiteY3" fmla="*/ 1097723 h 2395329"/>
                <a:gd name="connsiteX4" fmla="*/ 8109404 w 8123530"/>
                <a:gd name="connsiteY4" fmla="*/ 2054042 h 2395329"/>
                <a:gd name="connsiteX5" fmla="*/ 7977667 w 8123530"/>
                <a:gd name="connsiteY5" fmla="*/ 2388979 h 2395329"/>
                <a:gd name="connsiteX6" fmla="*/ 122734 w 8123530"/>
                <a:gd name="connsiteY6" fmla="*/ 2395329 h 2395329"/>
                <a:gd name="connsiteX7" fmla="*/ 35447 w 8123530"/>
                <a:gd name="connsiteY7" fmla="*/ 2054042 h 2395329"/>
                <a:gd name="connsiteX8" fmla="*/ 149747 w 8123530"/>
                <a:gd name="connsiteY8" fmla="*/ 799758 h 2395329"/>
                <a:gd name="connsiteX0" fmla="*/ 149747 w 8123530"/>
                <a:gd name="connsiteY0" fmla="*/ 799758 h 2395329"/>
                <a:gd name="connsiteX1" fmla="*/ 747601 w 8123530"/>
                <a:gd name="connsiteY1" fmla="*/ 0 h 2395329"/>
                <a:gd name="connsiteX2" fmla="*/ 7450887 w 8123530"/>
                <a:gd name="connsiteY2" fmla="*/ 21833 h 2395329"/>
                <a:gd name="connsiteX3" fmla="*/ 8071304 w 8123530"/>
                <a:gd name="connsiteY3" fmla="*/ 1097723 h 2395329"/>
                <a:gd name="connsiteX4" fmla="*/ 8109404 w 8123530"/>
                <a:gd name="connsiteY4" fmla="*/ 2054042 h 2395329"/>
                <a:gd name="connsiteX5" fmla="*/ 7977667 w 8123530"/>
                <a:gd name="connsiteY5" fmla="*/ 2388979 h 2395329"/>
                <a:gd name="connsiteX6" fmla="*/ 122734 w 8123530"/>
                <a:gd name="connsiteY6" fmla="*/ 2395329 h 2395329"/>
                <a:gd name="connsiteX7" fmla="*/ 35447 w 8123530"/>
                <a:gd name="connsiteY7" fmla="*/ 2054042 h 2395329"/>
                <a:gd name="connsiteX8" fmla="*/ 149747 w 8123530"/>
                <a:gd name="connsiteY8" fmla="*/ 799758 h 239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530" h="2395329">
                  <a:moveTo>
                    <a:pt x="149747" y="799758"/>
                  </a:moveTo>
                  <a:cubicBezTo>
                    <a:pt x="10047" y="759275"/>
                    <a:pt x="538071" y="0"/>
                    <a:pt x="747601" y="0"/>
                  </a:cubicBezTo>
                  <a:lnTo>
                    <a:pt x="7450887" y="21833"/>
                  </a:lnTo>
                  <a:cubicBezTo>
                    <a:pt x="7920767" y="340038"/>
                    <a:pt x="8071304" y="888193"/>
                    <a:pt x="8071304" y="1097723"/>
                  </a:cubicBezTo>
                  <a:cubicBezTo>
                    <a:pt x="8073421" y="1518890"/>
                    <a:pt x="8107287" y="1632875"/>
                    <a:pt x="8109404" y="2054042"/>
                  </a:cubicBezTo>
                  <a:cubicBezTo>
                    <a:pt x="8109404" y="2263572"/>
                    <a:pt x="8187197" y="2388979"/>
                    <a:pt x="7977667" y="2388979"/>
                  </a:cubicBezTo>
                  <a:lnTo>
                    <a:pt x="122734" y="2395329"/>
                  </a:lnTo>
                  <a:cubicBezTo>
                    <a:pt x="-86796" y="2395329"/>
                    <a:pt x="35447" y="2263572"/>
                    <a:pt x="35447" y="2054042"/>
                  </a:cubicBezTo>
                  <a:cubicBezTo>
                    <a:pt x="52380" y="1563025"/>
                    <a:pt x="-51336" y="1295450"/>
                    <a:pt x="149747" y="79975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AD280AFB-63AD-4044-9EBC-8DC88C841A83}"/>
                </a:ext>
              </a:extLst>
            </p:cNvPr>
            <p:cNvSpPr/>
            <p:nvPr/>
          </p:nvSpPr>
          <p:spPr bwMode="auto">
            <a:xfrm>
              <a:off x="-7965440" y="2904778"/>
              <a:ext cx="2568369" cy="25565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Graphic 6">
              <a:extLst>
                <a:ext uri="{FF2B5EF4-FFF2-40B4-BE49-F238E27FC236}">
                  <a16:creationId xmlns:a16="http://schemas.microsoft.com/office/drawing/2014/main" id="{14740C51-72C2-4E09-A8B9-5637FAF9089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7543" t="33659" r="39288" b="34579"/>
            <a:stretch/>
          </p:blipFill>
          <p:spPr>
            <a:xfrm>
              <a:off x="-8002990" y="3009832"/>
              <a:ext cx="2488510" cy="2636133"/>
            </a:xfrm>
            <a:prstGeom prst="rect">
              <a:avLst/>
            </a:prstGeom>
          </p:spPr>
        </p:pic>
        <p:sp>
          <p:nvSpPr>
            <p:cNvPr id="25" name="TextBox 24">
              <a:extLst>
                <a:ext uri="{FF2B5EF4-FFF2-40B4-BE49-F238E27FC236}">
                  <a16:creationId xmlns:a16="http://schemas.microsoft.com/office/drawing/2014/main" id="{B66E9271-1004-4D17-855D-5412A8D39DB8}"/>
                </a:ext>
              </a:extLst>
            </p:cNvPr>
            <p:cNvSpPr txBox="1"/>
            <p:nvPr/>
          </p:nvSpPr>
          <p:spPr>
            <a:xfrm>
              <a:off x="-5203755" y="2756924"/>
              <a:ext cx="4780244" cy="3111534"/>
            </a:xfrm>
            <a:prstGeom prst="rect">
              <a:avLst/>
            </a:prstGeom>
            <a:noFill/>
          </p:spPr>
          <p:txBody>
            <a:bodyPr wrap="square" rtlCol="0" anchor="t">
              <a:spAutoFit/>
            </a:bodyPr>
            <a:lstStyle/>
            <a:p>
              <a:r>
                <a:rPr lang="en-US" sz="1600" b="1" dirty="0"/>
                <a:t>Yarborough, Rocco M.</a:t>
              </a:r>
              <a:br>
                <a:rPr lang="en-US" sz="1600" b="1" dirty="0"/>
              </a:br>
              <a:r>
                <a:rPr lang="en-US" sz="1600" b="1" dirty="0"/>
                <a:t>123 STREET</a:t>
              </a:r>
            </a:p>
            <a:p>
              <a:r>
                <a:rPr lang="en-US" sz="1600" b="1" dirty="0"/>
                <a:t>CITY, ST. 12345</a:t>
              </a:r>
            </a:p>
            <a:p>
              <a:br>
                <a:rPr lang="en-US" sz="1400" b="1" dirty="0"/>
              </a:br>
              <a:r>
                <a:rPr lang="en-US" sz="1400" b="1" dirty="0"/>
                <a:t>DOB:	06/08/70</a:t>
              </a:r>
            </a:p>
            <a:p>
              <a:r>
                <a:rPr lang="en-US" sz="1400" b="1" dirty="0"/>
                <a:t>Height: 6’0”</a:t>
              </a:r>
            </a:p>
            <a:p>
              <a:r>
                <a:rPr lang="en-US" sz="1400" b="1" dirty="0"/>
                <a:t>Eye Color: Brown</a:t>
              </a:r>
            </a:p>
            <a:p>
              <a:endParaRPr lang="en-US" sz="1400" b="1" dirty="0"/>
            </a:p>
            <a:p>
              <a:r>
                <a:rPr lang="en-US" sz="1400" b="1" dirty="0"/>
                <a:t>	             EXP 06/08/2025</a:t>
              </a:r>
            </a:p>
          </p:txBody>
        </p:sp>
        <p:sp>
          <p:nvSpPr>
            <p:cNvPr id="26" name="TextBox 25">
              <a:extLst>
                <a:ext uri="{FF2B5EF4-FFF2-40B4-BE49-F238E27FC236}">
                  <a16:creationId xmlns:a16="http://schemas.microsoft.com/office/drawing/2014/main" id="{86407562-FDB3-413F-B476-C9CABFC9F56F}"/>
                </a:ext>
              </a:extLst>
            </p:cNvPr>
            <p:cNvSpPr txBox="1"/>
            <p:nvPr/>
          </p:nvSpPr>
          <p:spPr>
            <a:xfrm>
              <a:off x="-7965440" y="882260"/>
              <a:ext cx="6088495" cy="992083"/>
            </a:xfrm>
            <a:prstGeom prst="rect">
              <a:avLst/>
            </a:prstGeom>
            <a:noFill/>
          </p:spPr>
          <p:txBody>
            <a:bodyPr wrap="square" lIns="0" tIns="0" rIns="0" bIns="0" rtlCol="0">
              <a:spAutoFit/>
            </a:bodyPr>
            <a:lstStyle/>
            <a:p>
              <a:pPr algn="l"/>
              <a:r>
                <a:rPr lang="en-US" sz="4400" b="1" spc="-150" dirty="0">
                  <a:solidFill>
                    <a:schemeClr val="bg1"/>
                  </a:solidFill>
                  <a:latin typeface="+mj-lt"/>
                </a:rPr>
                <a:t>ANYWHERE</a:t>
              </a:r>
            </a:p>
          </p:txBody>
        </p:sp>
        <p:sp>
          <p:nvSpPr>
            <p:cNvPr id="27" name="TextBox 26">
              <a:extLst>
                <a:ext uri="{FF2B5EF4-FFF2-40B4-BE49-F238E27FC236}">
                  <a16:creationId xmlns:a16="http://schemas.microsoft.com/office/drawing/2014/main" id="{8CE28CE7-BCD7-46AF-8823-196CDD069BFA}"/>
                </a:ext>
              </a:extLst>
            </p:cNvPr>
            <p:cNvSpPr txBox="1"/>
            <p:nvPr/>
          </p:nvSpPr>
          <p:spPr>
            <a:xfrm>
              <a:off x="-8002990" y="2204757"/>
              <a:ext cx="5831327" cy="270568"/>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latin typeface="+mj-lt"/>
                </a:rPr>
                <a:t>NO. 123456		CLASS: D</a:t>
              </a:r>
            </a:p>
          </p:txBody>
        </p:sp>
      </p:grpSp>
    </p:spTree>
    <p:extLst>
      <p:ext uri="{BB962C8B-B14F-4D97-AF65-F5344CB8AC3E}">
        <p14:creationId xmlns:p14="http://schemas.microsoft.com/office/powerpoint/2010/main" val="38463689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118-A54C-49E5-A4D8-A37831D733E7}"/>
              </a:ext>
            </a:extLst>
          </p:cNvPr>
          <p:cNvSpPr>
            <a:spLocks noGrp="1"/>
          </p:cNvSpPr>
          <p:nvPr>
            <p:ph type="title"/>
          </p:nvPr>
        </p:nvSpPr>
        <p:spPr/>
        <p:txBody>
          <a:bodyPr/>
          <a:lstStyle/>
          <a:p>
            <a:r>
              <a:rPr lang="en-US" dirty="0"/>
              <a:t>Claims: Claim example – driver’s license (continued) </a:t>
            </a:r>
          </a:p>
        </p:txBody>
      </p:sp>
      <p:sp>
        <p:nvSpPr>
          <p:cNvPr id="3" name="Text Placeholder 2">
            <a:extLst>
              <a:ext uri="{FF2B5EF4-FFF2-40B4-BE49-F238E27FC236}">
                <a16:creationId xmlns:a16="http://schemas.microsoft.com/office/drawing/2014/main" id="{73671209-5B5A-48B8-8817-2B1E76DA04B1}"/>
              </a:ext>
            </a:extLst>
          </p:cNvPr>
          <p:cNvSpPr>
            <a:spLocks noGrp="1"/>
          </p:cNvSpPr>
          <p:nvPr>
            <p:ph type="body" sz="quarter" idx="10"/>
          </p:nvPr>
        </p:nvSpPr>
        <p:spPr>
          <a:xfrm>
            <a:off x="584200" y="1435497"/>
            <a:ext cx="11018520" cy="4124206"/>
          </a:xfrm>
        </p:spPr>
        <p:txBody>
          <a:bodyPr/>
          <a:lstStyle/>
          <a:p>
            <a:r>
              <a:rPr lang="en-US" dirty="0">
                <a:latin typeface="+mn-lt"/>
              </a:rPr>
              <a:t>The driver’s license payload includes four claims</a:t>
            </a:r>
          </a:p>
          <a:p>
            <a:pPr lvl="1" fontAlgn="t"/>
            <a:r>
              <a:rPr lang="en-US" dirty="0"/>
              <a:t>The driver’s name is Rocco M. Yarborough</a:t>
            </a:r>
            <a:endParaRPr lang="en-US" sz="2400" dirty="0"/>
          </a:p>
          <a:p>
            <a:pPr lvl="1" fontAlgn="t"/>
            <a:r>
              <a:rPr lang="en-US" dirty="0"/>
              <a:t>The driver was born </a:t>
            </a:r>
          </a:p>
          <a:p>
            <a:pPr lvl="1" fontAlgn="t"/>
            <a:r>
              <a:rPr lang="en-US" dirty="0"/>
              <a:t>June 8, 1970</a:t>
            </a:r>
            <a:endParaRPr lang="en-US" sz="3200" dirty="0"/>
          </a:p>
          <a:p>
            <a:pPr lvl="1" fontAlgn="t"/>
            <a:r>
              <a:rPr lang="en-US" dirty="0"/>
              <a:t>The driver is 6 feet, 0 inches tall</a:t>
            </a:r>
            <a:endParaRPr lang="en-US" sz="3200" dirty="0"/>
          </a:p>
          <a:p>
            <a:pPr lvl="1" fontAlgn="t"/>
            <a:r>
              <a:rPr lang="en-US" dirty="0"/>
              <a:t>The driver’s eyes are brown</a:t>
            </a:r>
          </a:p>
          <a:p>
            <a:pPr fontAlgn="t"/>
            <a:r>
              <a:rPr lang="en-US" dirty="0">
                <a:latin typeface="+mn-lt"/>
              </a:rPr>
              <a:t>The claim was issued by the Contoso Motor Vehicle Agency</a:t>
            </a:r>
          </a:p>
          <a:p>
            <a:pPr lvl="1" fontAlgn="t"/>
            <a:r>
              <a:rPr lang="en-US" dirty="0"/>
              <a:t>Trust but verify our authorities</a:t>
            </a:r>
          </a:p>
          <a:p>
            <a:pPr lvl="2" fontAlgn="t"/>
            <a:r>
              <a:rPr lang="en-US" dirty="0"/>
              <a:t>We trust any information given to us by this agency </a:t>
            </a:r>
          </a:p>
          <a:p>
            <a:pPr lvl="2" fontAlgn="t"/>
            <a:r>
              <a:rPr lang="en-US" dirty="0"/>
              <a:t>We will verify that the claims did in fact come from this agency</a:t>
            </a:r>
          </a:p>
          <a:p>
            <a:pPr lvl="1" fontAlgn="t"/>
            <a:r>
              <a:rPr lang="en-US" dirty="0"/>
              <a:t>Because we trust this agency, we can trust that the values of the claim are true</a:t>
            </a:r>
            <a:endParaRPr lang="en-US" sz="2400" dirty="0"/>
          </a:p>
        </p:txBody>
      </p:sp>
    </p:spTree>
    <p:extLst>
      <p:ext uri="{BB962C8B-B14F-4D97-AF65-F5344CB8AC3E}">
        <p14:creationId xmlns:p14="http://schemas.microsoft.com/office/powerpoint/2010/main" val="19924732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Claims-based authorization</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4200" y="1435497"/>
            <a:ext cx="11018520" cy="4690515"/>
          </a:xfrm>
        </p:spPr>
        <p:txBody>
          <a:bodyPr/>
          <a:lstStyle/>
          <a:p>
            <a:r>
              <a:rPr lang="en-US" dirty="0">
                <a:latin typeface="+mn-lt"/>
              </a:rPr>
              <a:t>Instead of users belonging to specific groups, our claims will describe the user in more detail</a:t>
            </a:r>
          </a:p>
          <a:p>
            <a:r>
              <a:rPr lang="en-US" dirty="0">
                <a:latin typeface="+mn-lt"/>
              </a:rPr>
              <a:t>We use the claims to determine if the user is authorized to perform a specific action</a:t>
            </a:r>
          </a:p>
          <a:p>
            <a:endParaRPr lang="en-US" dirty="0">
              <a:latin typeface="+mn-lt"/>
            </a:endParaRPr>
          </a:p>
          <a:p>
            <a:r>
              <a:rPr lang="en-US" dirty="0">
                <a:latin typeface="+mn-lt"/>
              </a:rPr>
              <a:t>Example</a:t>
            </a:r>
          </a:p>
          <a:p>
            <a:pPr lvl="1"/>
            <a:r>
              <a:rPr lang="en-US" dirty="0"/>
              <a:t>User A attempts to go to the secure section of our website</a:t>
            </a:r>
          </a:p>
          <a:p>
            <a:pPr lvl="1"/>
            <a:r>
              <a:rPr lang="en-US" dirty="0"/>
              <a:t>User A is redirected to a list of identity providers</a:t>
            </a:r>
          </a:p>
          <a:p>
            <a:pPr lvl="1"/>
            <a:r>
              <a:rPr lang="en-US" dirty="0"/>
              <a:t>User A signs in by using a LinkedIn identity</a:t>
            </a:r>
          </a:p>
          <a:p>
            <a:pPr lvl="1"/>
            <a:r>
              <a:rPr lang="en-US" dirty="0"/>
              <a:t>User A gives LinkedIn permission to share data (claims) with our application</a:t>
            </a:r>
          </a:p>
          <a:p>
            <a:pPr lvl="1"/>
            <a:r>
              <a:rPr lang="en-US" dirty="0"/>
              <a:t>User A is redirected to our website with a set of claims including name and email</a:t>
            </a:r>
          </a:p>
        </p:txBody>
      </p:sp>
    </p:spTree>
    <p:extLst>
      <p:ext uri="{BB962C8B-B14F-4D97-AF65-F5344CB8AC3E}">
        <p14:creationId xmlns:p14="http://schemas.microsoft.com/office/powerpoint/2010/main" val="2074332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Claims-based authorization: Workflow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4200" y="1435497"/>
            <a:ext cx="11018520" cy="3841052"/>
          </a:xfrm>
        </p:spPr>
        <p:txBody>
          <a:bodyPr/>
          <a:lstStyle/>
          <a:p>
            <a:r>
              <a:rPr lang="en-US" dirty="0">
                <a:latin typeface="+mn-lt"/>
              </a:rPr>
              <a:t>Authentication</a:t>
            </a:r>
          </a:p>
          <a:p>
            <a:pPr lvl="1"/>
            <a:r>
              <a:rPr lang="en-US" dirty="0"/>
              <a:t>User A attempts to go to the secure section of our website</a:t>
            </a:r>
          </a:p>
          <a:p>
            <a:pPr lvl="1"/>
            <a:r>
              <a:rPr lang="en-US" dirty="0"/>
              <a:t>User A is redirected to a list of identity providers</a:t>
            </a:r>
          </a:p>
          <a:p>
            <a:pPr lvl="1"/>
            <a:r>
              <a:rPr lang="en-US" dirty="0"/>
              <a:t>User A signs in using a LinkedIn identity</a:t>
            </a:r>
          </a:p>
          <a:p>
            <a:pPr lvl="1"/>
            <a:r>
              <a:rPr lang="en-US" dirty="0"/>
              <a:t>User A gives LinkedIn permission to share data (claims) with our application</a:t>
            </a:r>
          </a:p>
          <a:p>
            <a:pPr lvl="1"/>
            <a:r>
              <a:rPr lang="en-US" dirty="0"/>
              <a:t>User A is redirected to our website with a set of claims including name and email</a:t>
            </a:r>
          </a:p>
          <a:p>
            <a:r>
              <a:rPr lang="en-US" dirty="0">
                <a:latin typeface="+mn-lt"/>
              </a:rPr>
              <a:t>Authorization</a:t>
            </a:r>
          </a:p>
          <a:p>
            <a:pPr lvl="1"/>
            <a:r>
              <a:rPr lang="en-US" dirty="0"/>
              <a:t>Our application reads User A’s claims to determine if the user is authorized to perform certain actions</a:t>
            </a:r>
          </a:p>
          <a:p>
            <a:pPr lvl="1"/>
            <a:r>
              <a:rPr lang="en-US" dirty="0"/>
              <a:t>Example: we might have a list of user emails that are allowed administrative access</a:t>
            </a:r>
          </a:p>
        </p:txBody>
      </p:sp>
    </p:spTree>
    <p:extLst>
      <p:ext uri="{BB962C8B-B14F-4D97-AF65-F5344CB8AC3E}">
        <p14:creationId xmlns:p14="http://schemas.microsoft.com/office/powerpoint/2010/main" val="334123920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22CA00-9755-4111-8CB8-FD8EF8750BD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EE71FB5-F40E-4094-B1B7-8143F5746477}">
  <ds:schemaRefs>
    <ds:schemaRef ds:uri="http://schemas.microsoft.com/sharepoint/v3/contenttype/forms"/>
  </ds:schemaRefs>
</ds:datastoreItem>
</file>

<file path=customXml/itemProps3.xml><?xml version="1.0" encoding="utf-8"?>
<ds:datastoreItem xmlns:ds="http://schemas.openxmlformats.org/officeDocument/2006/customXml" ds:itemID="{AF84C064-802B-493A-B6AB-9035D0FD20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051622-42b3-43c7-8e2b-0198b78654cd"/>
    <ds:schemaRef ds:uri="4d10aacf-6b64-4bb6-901b-8d5b76f17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4893</Words>
  <Application>Microsoft Office PowerPoint</Application>
  <PresentationFormat>Widescreen</PresentationFormat>
  <Paragraphs>597</Paragraphs>
  <Slides>37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Segoe UI</vt:lpstr>
      <vt:lpstr>Segoe UI Light</vt:lpstr>
      <vt:lpstr>Segoe UI Semibold</vt:lpstr>
      <vt:lpstr>Segoe UI Semilight</vt:lpstr>
      <vt:lpstr>Wingdings</vt:lpstr>
      <vt:lpstr>WHITE TEMPLATE</vt:lpstr>
      <vt:lpstr>AZ-203.4 Module 02: Implementing access control</vt:lpstr>
      <vt:lpstr>Topics</vt:lpstr>
      <vt:lpstr>Lesson 01: Claims-based authorization</vt:lpstr>
      <vt:lpstr>Claims: Authorization</vt:lpstr>
      <vt:lpstr>Claims: Identity providers</vt:lpstr>
      <vt:lpstr>Claims: Claim example – driver’s license</vt:lpstr>
      <vt:lpstr>Claims: Claim example – driver’s license (continued) </vt:lpstr>
      <vt:lpstr>Claims-based authorization</vt:lpstr>
      <vt:lpstr>Claims-based authorization: Workflow</vt:lpstr>
      <vt:lpstr>Claims-based authorization: claim policy in ASP.NET</vt:lpstr>
      <vt:lpstr>Claims-based authorization: enforcing claims in ASP.NET </vt:lpstr>
      <vt:lpstr>Specific claim values using policies in ASP.NET</vt:lpstr>
      <vt:lpstr>Lesson 02: Role-based access control (RBAC) authorization</vt:lpstr>
      <vt:lpstr>Role-based access control overview</vt:lpstr>
      <vt:lpstr>Role-based access control overview: Azure RBAC</vt:lpstr>
      <vt:lpstr>Role definition</vt:lpstr>
      <vt:lpstr>Role assignment</vt:lpstr>
      <vt:lpstr>Role assignment (continued)</vt:lpstr>
      <vt:lpstr>Demo: Observe RBAC assignments</vt:lpstr>
      <vt:lpstr>Role-based access control overview: Azure RBAC (continued)   </vt:lpstr>
      <vt:lpstr>Classic subscription administrator roles, Azure RBAC roles, and Azure AD administrator roles</vt:lpstr>
      <vt:lpstr>Classic subscription administrator roles, Azure RBAC roles, and Azure AD administrator roles (continued)</vt:lpstr>
      <vt:lpstr>Azure RBAC roles</vt:lpstr>
      <vt:lpstr>Azure RBAC roles vs. Azure AD administrator roles</vt:lpstr>
      <vt:lpstr>Manage access by using RBAC and the REST API</vt:lpstr>
      <vt:lpstr>Role-based authorization in ASP.NET</vt:lpstr>
      <vt:lpstr>Enforcing roles by using policies in ASP.NET</vt:lpstr>
      <vt:lpstr>Lesson 03: Virtual machine access control</vt:lpstr>
      <vt:lpstr>Virtual machine security exposure</vt:lpstr>
      <vt:lpstr>Virtual machine authentication by using Azure AD</vt:lpstr>
      <vt:lpstr>Just-in-time access</vt:lpstr>
      <vt:lpstr>Managed identities</vt:lpstr>
      <vt:lpstr>Managed identity assignment</vt:lpstr>
      <vt:lpstr>Managed identities for a VM by using Azure PowerShell</vt:lpstr>
      <vt:lpstr>Managed identities for a VM using Azure CLI</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2019-08-05T13:38:01Z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ies>
</file>