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Lst>
  <p:notesMasterIdLst>
    <p:notesMasterId r:id="rId31"/>
  </p:notesMasterIdLst>
  <p:handoutMasterIdLst>
    <p:handoutMasterId r:id="rId32"/>
  </p:handoutMasterIdLst>
  <p:sldIdLst>
    <p:sldId id="1719" r:id="rId5"/>
    <p:sldId id="1892" r:id="rId6"/>
    <p:sldId id="1865" r:id="rId7"/>
    <p:sldId id="1886" r:id="rId8"/>
    <p:sldId id="1876" r:id="rId9"/>
    <p:sldId id="1877" r:id="rId10"/>
    <p:sldId id="287" r:id="rId11"/>
    <p:sldId id="1878" r:id="rId12"/>
    <p:sldId id="1872" r:id="rId13"/>
    <p:sldId id="1879" r:id="rId14"/>
    <p:sldId id="1880" r:id="rId15"/>
    <p:sldId id="1875" r:id="rId16"/>
    <p:sldId id="1881" r:id="rId17"/>
    <p:sldId id="1896" r:id="rId18"/>
    <p:sldId id="1887" r:id="rId19"/>
    <p:sldId id="288" r:id="rId20"/>
    <p:sldId id="1873" r:id="rId21"/>
    <p:sldId id="1883" r:id="rId22"/>
    <p:sldId id="1895" r:id="rId23"/>
    <p:sldId id="1884" r:id="rId24"/>
    <p:sldId id="1894" r:id="rId25"/>
    <p:sldId id="1871" r:id="rId26"/>
    <p:sldId id="262" r:id="rId27"/>
    <p:sldId id="271" r:id="rId28"/>
    <p:sldId id="1893" r:id="rId29"/>
    <p:sldId id="1889" r:id="rId3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174B043-B62C-4417-8B28-424F9C9B1744}">
          <p14:sldIdLst>
            <p14:sldId id="1719"/>
            <p14:sldId id="1892"/>
          </p14:sldIdLst>
        </p14:section>
        <p14:section name="Lesson 01: Encryption options" id="{C780D44C-14D1-47BD-AC2C-03F8BA48B9D5}">
          <p14:sldIdLst>
            <p14:sldId id="1865"/>
            <p14:sldId id="1886"/>
            <p14:sldId id="1876"/>
            <p14:sldId id="1877"/>
            <p14:sldId id="287"/>
            <p14:sldId id="1878"/>
          </p14:sldIdLst>
        </p14:section>
        <p14:section name="Lesson 02: End-to-end encryption" id="{D84AAFDE-7797-4DD8-8C49-2665BB42654A}">
          <p14:sldIdLst>
            <p14:sldId id="1872"/>
            <p14:sldId id="1879"/>
            <p14:sldId id="1880"/>
          </p14:sldIdLst>
        </p14:section>
        <p14:section name="Lesson 03: Implement Azure confidential computing" id="{571C085F-B56B-4B3E-8E09-5EE126F395D0}">
          <p14:sldIdLst>
            <p14:sldId id="1875"/>
            <p14:sldId id="1881"/>
            <p14:sldId id="1896"/>
            <p14:sldId id="1887"/>
            <p14:sldId id="288"/>
          </p14:sldIdLst>
        </p14:section>
        <p14:section name="Lesson 04: Manage cryptographic keys in Azure Key Vault" id="{AA8DC34C-EA6C-4E97-B3CD-5EE731287E73}">
          <p14:sldIdLst>
            <p14:sldId id="1873"/>
            <p14:sldId id="1883"/>
            <p14:sldId id="1895"/>
            <p14:sldId id="1884"/>
            <p14:sldId id="1894"/>
            <p14:sldId id="1871"/>
          </p14:sldIdLst>
        </p14:section>
        <p14:section name="Lab: Access resource secrets securely across services" id="{0C0FAA37-9CD2-4147-AA2B-22E7D9B3DB2D}">
          <p14:sldIdLst>
            <p14:sldId id="262"/>
            <p14:sldId id="271"/>
          </p14:sldIdLst>
        </p14:section>
        <p14:section name="Closing" id="{1147AC8D-2895-41BF-ADA1-B84635B1A660}">
          <p14:sldIdLst>
            <p14:sldId id="1893"/>
            <p14:sldId id="188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61"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D73B02"/>
    <a:srgbClr val="A80000"/>
    <a:srgbClr val="0078D4"/>
    <a:srgbClr val="0178D4"/>
    <a:srgbClr val="1A1A1A"/>
    <a:srgbClr val="505050"/>
    <a:srgbClr val="E6E6E6"/>
    <a:srgbClr val="FF8B00"/>
    <a:srgbClr val="0079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3" autoAdjust="0"/>
    <p:restoredTop sz="78894" autoAdjust="0"/>
  </p:normalViewPr>
  <p:slideViewPr>
    <p:cSldViewPr snapToGrid="0">
      <p:cViewPr varScale="1">
        <p:scale>
          <a:sx n="86" d="100"/>
          <a:sy n="86" d="100"/>
        </p:scale>
        <p:origin x="1410" y="90"/>
      </p:cViewPr>
      <p:guideLst>
        <p:guide orient="horz" pos="2160"/>
        <p:guide pos="3840"/>
      </p:guideLst>
    </p:cSldViewPr>
  </p:slideViewPr>
  <p:notesTextViewPr>
    <p:cViewPr>
      <p:scale>
        <a:sx n="1" d="1"/>
        <a:sy n="1" d="1"/>
      </p:scale>
      <p:origin x="0" y="0"/>
    </p:cViewPr>
  </p:notesTextViewPr>
  <p:sorterViewPr>
    <p:cViewPr>
      <p:scale>
        <a:sx n="100" d="100"/>
        <a:sy n="100" d="100"/>
      </p:scale>
      <p:origin x="0" y="-11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10/7/2019 4:40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10/7/2019 4:39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In this module, you will cover:</a:t>
            </a:r>
          </a:p>
          <a:p>
            <a:pPr marL="171450" indent="-171450">
              <a:buFont typeface="Segoe UI Light" panose="020B0502040204020203" pitchFamily="34" charset="0"/>
              <a:buChar char="–"/>
            </a:pPr>
            <a:r>
              <a:rPr lang="en-US" dirty="0"/>
              <a:t>Encryption options.</a:t>
            </a:r>
          </a:p>
          <a:p>
            <a:pPr marL="171450" indent="-171450">
              <a:buFont typeface="Segoe UI Light" panose="020B0502040204020203" pitchFamily="34" charset="0"/>
              <a:buChar char="–"/>
            </a:pPr>
            <a:r>
              <a:rPr lang="en-US" dirty="0"/>
              <a:t>End-to-end encryption.</a:t>
            </a:r>
          </a:p>
          <a:p>
            <a:pPr marL="171450" indent="-171450">
              <a:buFont typeface="Segoe UI Light" panose="020B0502040204020203" pitchFamily="34" charset="0"/>
              <a:buChar char="–"/>
            </a:pPr>
            <a:r>
              <a:rPr lang="en-US" dirty="0"/>
              <a:t>Implement Azure confidential computing.</a:t>
            </a:r>
          </a:p>
          <a:p>
            <a:pPr marL="171450" indent="-171450">
              <a:buFont typeface="Segoe UI Light" panose="020B0502040204020203" pitchFamily="34" charset="0"/>
              <a:buChar char="–"/>
            </a:pPr>
            <a:r>
              <a:rPr lang="en-US" dirty="0"/>
              <a:t>Manage cryptographic keys in Azure Key Vault.</a:t>
            </a:r>
          </a:p>
          <a:p>
            <a:pPr marL="171450" indent="-171450">
              <a:buFont typeface="Segoe UI Light" panose="020B0502040204020203" pitchFamily="34" charset="0"/>
              <a:buChar char="–"/>
            </a:pPr>
            <a:r>
              <a:rPr lang="en-US" dirty="0"/>
              <a:t>Lab: Access resource secrets securely across services.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10/7/2019 4:39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a:t>
            </a:r>
            <a:r>
              <a:rPr lang="en-US" sz="882" b="0" i="0" kern="1200" dirty="0">
                <a:solidFill>
                  <a:schemeClr val="tx1"/>
                </a:solidFill>
                <a:effectLst/>
                <a:latin typeface="Segoe UI Light" pitchFamily="34" charset="0"/>
                <a:ea typeface="+mn-ea"/>
                <a:cs typeface="+mn-cs"/>
              </a:rPr>
              <a:t>TDE uses a Database Encryption Key (DEK), which is stored in the database boot record for availability during recovery. The DEK is either a symmetric key secured by using a certificate stored in the master database of the server or an asymmetric key protected by an Extensible Key Management (EKM) module. TDE protects data at rest, meaning the data and log files. It provides the ability to comply with many laws, regulations, and guidelines established in various industries. This enables software developers to encrypt data by using the AES and 3DES encryption algorithms without changing existing applications.</a:t>
            </a:r>
            <a:endParaRPr lang="en-US" sz="882" b="1"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490777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Always Encrypted is a feature designed to protect sensitive data, such as credit card numbers or national identification numbers (for example, United States Social Security numbers), stored in Azure SQL Database or SQL Server databases. Always Encrypted allows clients to encrypt sensitive data inside client applications and never reveal the encryption keys to the database engine (SQL Database or SQL Server). As a result, Always Encrypted provides a separation between those who own the data (and can view it) and those who manage the data (but should have no access). After you encrypt the data, only client applications or app servers that have access to the keys can access the plaintext data.</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Emphasize</a:t>
            </a:r>
            <a:r>
              <a:rPr lang="en-US" sz="882" b="0" i="0" kern="1200" baseline="0" dirty="0">
                <a:solidFill>
                  <a:schemeClr val="tx1"/>
                </a:solidFill>
                <a:effectLst/>
                <a:latin typeface="Segoe UI Light" pitchFamily="34" charset="0"/>
                <a:ea typeface="+mn-ea"/>
                <a:cs typeface="+mn-cs"/>
              </a:rPr>
              <a:t> that </a:t>
            </a:r>
            <a:r>
              <a:rPr lang="en-US" sz="882" b="0" i="0" kern="1200" dirty="0">
                <a:solidFill>
                  <a:schemeClr val="tx1"/>
                </a:solidFill>
                <a:effectLst/>
                <a:latin typeface="Segoe UI Light" pitchFamily="34" charset="0"/>
                <a:ea typeface="+mn-ea"/>
                <a:cs typeface="+mn-cs"/>
              </a:rPr>
              <a:t>Always Encrypted requires a specialized driver installed on the client computer to automatically encrypt and decrypt sensitive data in the client application. For many applications, this does require some code changes. This is in contrast to TDE, which only requires a change to the application’s connection string.</a:t>
            </a:r>
            <a:endParaRPr lang="en-US" sz="882" b="1"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769439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r>
              <a:rPr lang="en-US" baseline="0" dirty="0"/>
              <a:t>- Introduction to Azure confidential computing</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4137975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goal of confidential computing is to build a platform where developers can take advantage of both hardware and software without being required to change application code. TEEs are exposed in multiple ways:</a:t>
            </a:r>
          </a:p>
          <a:p>
            <a:pPr marL="171450" indent="-171450">
              <a:buFontTx/>
              <a:buChar char="-"/>
            </a:pPr>
            <a:r>
              <a:rPr lang="en-US" sz="882" b="0" i="0" kern="1200" dirty="0">
                <a:solidFill>
                  <a:schemeClr val="tx1"/>
                </a:solidFill>
                <a:effectLst/>
                <a:latin typeface="Segoe UI Light" pitchFamily="34" charset="0"/>
                <a:ea typeface="+mn-ea"/>
                <a:cs typeface="+mn-cs"/>
              </a:rPr>
              <a:t>Hardware – Intel Xeon processors with Intel SGX technology are available for Azure Virtual Machines.</a:t>
            </a:r>
          </a:p>
          <a:p>
            <a:pPr marL="171450" indent="-171450">
              <a:buFontTx/>
              <a:buChar char="-"/>
            </a:pPr>
            <a:r>
              <a:rPr lang="en-US" sz="882" b="0" i="0" kern="1200" dirty="0">
                <a:solidFill>
                  <a:schemeClr val="tx1"/>
                </a:solidFill>
                <a:effectLst/>
                <a:latin typeface="Segoe UI Light" pitchFamily="34" charset="0"/>
                <a:ea typeface="+mn-ea"/>
                <a:cs typeface="+mn-cs"/>
              </a:rPr>
              <a:t>Software – The Intel SGX software development kit (SDK) and third-party enclave APIs can be used with compute instances and Virtual Machines in Azure.</a:t>
            </a:r>
          </a:p>
          <a:p>
            <a:pPr marL="171450" indent="-171450">
              <a:buFontTx/>
              <a:buChar char="-"/>
            </a:pPr>
            <a:r>
              <a:rPr lang="en-US" sz="882" b="0" i="0" kern="1200" dirty="0">
                <a:solidFill>
                  <a:schemeClr val="tx1"/>
                </a:solidFill>
                <a:effectLst/>
                <a:latin typeface="Segoe UI Light" pitchFamily="34" charset="0"/>
                <a:ea typeface="+mn-ea"/>
                <a:cs typeface="+mn-cs"/>
              </a:rPr>
              <a:t>Services – Many Azure services, such as Azure SQL Database, already execute code in TEEs.</a:t>
            </a:r>
          </a:p>
          <a:p>
            <a:pPr marL="171450" indent="-171450">
              <a:buFontTx/>
              <a:buChar char="-"/>
            </a:pPr>
            <a:r>
              <a:rPr lang="en-US" sz="882" b="0" i="0" kern="1200" dirty="0">
                <a:solidFill>
                  <a:schemeClr val="tx1"/>
                </a:solidFill>
                <a:effectLst/>
                <a:latin typeface="Segoe UI Light" pitchFamily="34" charset="0"/>
                <a:ea typeface="+mn-ea"/>
                <a:cs typeface="+mn-cs"/>
              </a:rPr>
              <a:t>Frameworks – The Microsoft Research team has developer frameworks, such as the Confidential Consortium Blockchain Framework, to help start new projects that need to run in TEEs.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Point</a:t>
            </a:r>
            <a:r>
              <a:rPr lang="en-US" sz="882" b="0" i="0" kern="1200" baseline="0" dirty="0">
                <a:solidFill>
                  <a:schemeClr val="tx1"/>
                </a:solidFill>
                <a:effectLst/>
                <a:latin typeface="Segoe UI Light" pitchFamily="34" charset="0"/>
                <a:ea typeface="+mn-ea"/>
                <a:cs typeface="+mn-cs"/>
              </a:rPr>
              <a:t> out that </a:t>
            </a:r>
            <a:r>
              <a:rPr lang="en-US" sz="882" b="0" i="0" kern="1200" dirty="0">
                <a:solidFill>
                  <a:schemeClr val="tx1"/>
                </a:solidFill>
                <a:effectLst/>
                <a:latin typeface="Segoe UI Light" pitchFamily="34" charset="0"/>
                <a:ea typeface="+mn-ea"/>
                <a:cs typeface="+mn-cs"/>
              </a:rPr>
              <a:t>TEEs are also commonly referred to as enclaves.</a:t>
            </a:r>
            <a:endParaRPr lang="en-US" b="0"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355890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Confidential computing adds new data security capabilities by using trusted execution environments or encryption mechanisms to protect your data while in use. </a:t>
            </a:r>
            <a:r>
              <a:rPr lang="en-US" sz="882" kern="1200" dirty="0">
                <a:solidFill>
                  <a:schemeClr val="tx1"/>
                </a:solidFill>
                <a:latin typeface="Segoe UI Light" pitchFamily="34" charset="0"/>
                <a:ea typeface="+mn-ea"/>
                <a:cs typeface="+mn-cs"/>
              </a:rPr>
              <a:t>Trusted execution environments are hardware or software implementations that protect the data from being accessed by any entity outside the execution environment.</a:t>
            </a:r>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no longer in use, confidential computing stores the data "at rest" in a secure manner by using BitLocker. To transfer the data to another Azure service, confidential computing uses Secure Sockets Layer (SSL) or Transport Layer Security (TLS).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52224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Confidential computing is designed for scenarios where data needs to be processed in the cloud while still maintaining a level of encryption that helps protect the data from being viewed in a plain-text manner.</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754723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Confidential computing helps to ensure that when data is “in the clear,” which is required for efficient processing, the data is protected inside a Trusted Execution Environment (TEE). TEEs help to ensure that there is no way to view data or operations inside from the outside, even with a debugger. They also help to ensure that only authorized code is permitted to access data. If the code is altered or tampered with, the operations are denied and the environment disabled. The TEE enforces these protections throughout the execution of the code within it.</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672866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An overview of Azure Key Vault.</a:t>
            </a:r>
          </a:p>
          <a:p>
            <a:pPr marL="171450" indent="-171450">
              <a:buFontTx/>
              <a:buChar char="-"/>
            </a:pPr>
            <a:r>
              <a:rPr lang="en-US" baseline="0" dirty="0"/>
              <a:t>Accessing Key Vault by using Azure CLI.</a:t>
            </a:r>
          </a:p>
          <a:p>
            <a:pPr marL="171450" indent="-171450">
              <a:buFontTx/>
              <a:buChar char="-"/>
            </a:pPr>
            <a:r>
              <a:rPr lang="en-US" baseline="0" dirty="0"/>
              <a:t>Accessing Key Vault by using Azure portal.</a:t>
            </a:r>
          </a:p>
          <a:p>
            <a:r>
              <a:rPr lang="en-US" baseline="0" dirty="0"/>
              <a:t> </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933769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Key Vault is a cloud service that works as a security-enhanced secrets store.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Key Vault allows you to create multiple security-enhanced containers, called vaults. These vaults are backed by hardware security modules (HSMs). Vaults help to reduce the chance of accidentally losing security information by centralizing the storage of application secrets. Vaults also control and log the access to anything stored in them. Azure Key Vault is designed to support any type of secret, such as a password, database credential, API key, or certificate. Software or HSMs can help to protect these secrets. Azure Key Vault can handle requesting and renewing Transport Layer Security (TLS) certificates, providing the features required for a robust certificate lifecycle management solution.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Key Vault streamlines the key management process and enables you to maintain control of keys that access and encrypt your data. Developers can create keys for development and testing in minutes, and then seamlessly migrate them to production keys. Security administrators can grant (and revoke) permission to keys as needed.</a:t>
            </a:r>
            <a:endParaRPr lang="en-US" sz="882" b="1"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012957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Key Vault enables Microsoft Azure applications and users to store and use several types of secret/key data, including:</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Cryptographic keys. Key Vault supports multiple key types and algorithms and using hardware security modules (HSMs) for high-value keys.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Secrets. Key Vault provides secure storage of secrets, such as passwords and database connection strings.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Certificates. Key Vault supports certificates, which are built on top of keys and secrets, and add an automated renewal feature.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Storage. Key Vault can manage the keys of an Azure Storage account. Internally, Key Vault can list (sync) keys with an Azure Storage Account and regenerate (rotate) the keys periodically.</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003853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sample script shows how you can create a Resource Group and Azure Key Vault resource.</a:t>
            </a:r>
          </a:p>
          <a:p>
            <a:endParaRPr lang="en-US" dirty="0"/>
          </a:p>
          <a:p>
            <a:r>
              <a:rPr lang="en-US" dirty="0"/>
              <a:t>Once created, the script creates and then retrieves a secret named </a:t>
            </a:r>
            <a:r>
              <a:rPr lang="en-US" b="1" dirty="0" err="1"/>
              <a:t>DatabasePassword</a:t>
            </a:r>
            <a:r>
              <a:rPr lang="en-US" b="1" dirty="0"/>
              <a:t> </a:t>
            </a:r>
            <a:r>
              <a:rPr lang="en-US" b="0" dirty="0"/>
              <a:t>in the Key Vault resource.</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680954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Key Vault provides a way to securely store credentials, and other keys and secrets. However, your code needs to authenticate to Key Vault to retrieve them. You can use a security token that you generated and pass it on to the constructor of the </a:t>
            </a:r>
            <a:r>
              <a:rPr lang="en-US" b="1" dirty="0" err="1"/>
              <a:t>KeyVaultClient</a:t>
            </a:r>
            <a:r>
              <a:rPr lang="en-US" b="0" dirty="0"/>
              <a:t> class.</a:t>
            </a:r>
          </a:p>
          <a:p>
            <a:endParaRPr lang="en-US" b="0" dirty="0"/>
          </a:p>
          <a:p>
            <a:r>
              <a:rPr lang="en-US" b="0" dirty="0"/>
              <a:t>After you have a client instance, you can use the </a:t>
            </a:r>
            <a:r>
              <a:rPr lang="en-US" b="1" dirty="0" err="1"/>
              <a:t>GetSecretAsync</a:t>
            </a:r>
            <a:r>
              <a:rPr lang="en-US" b="0" dirty="0"/>
              <a:t> method to retrieve a secret by using its unique URI, and then retrieve the </a:t>
            </a:r>
            <a:r>
              <a:rPr lang="en-US" b="1" dirty="0"/>
              <a:t>Value</a:t>
            </a:r>
            <a:r>
              <a:rPr lang="en-US" b="0" dirty="0"/>
              <a:t> of the secret from the bundle.</a:t>
            </a:r>
          </a:p>
          <a:p>
            <a:endParaRPr lang="en-US" b="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116751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Practice:</a:t>
            </a:r>
            <a:r>
              <a:rPr lang="en-US" baseline="0" dirty="0"/>
              <a:t> Discover and Assess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962640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Your company has a data-sharing business-to-business (B2B) agreement with another local business in which you are expected to parse a file that is dropped off nightly. To keep things simple, the second company has decided to drop the file as a Microsoft Azure Storage blob every night. You are now tasked with devising a way to securely access the file and generate a secure URL that can be used by any internal system to access the blob without exposing the file to the internet. You have decided to use Microsoft Azure Key Vault to store the credentials for the storage account and Azure Functions to write the code necessary to access the file securely without storing credentials in plain text or exposing the file to the internet.</a:t>
            </a:r>
          </a:p>
        </p:txBody>
      </p:sp>
      <p:sp>
        <p:nvSpPr>
          <p:cNvPr id="4" name="Slide Number Placeholder 3"/>
          <p:cNvSpPr>
            <a:spLocks noGrp="1"/>
          </p:cNvSpPr>
          <p:nvPr>
            <p:ph type="sldNum" sz="quarter" idx="5"/>
          </p:nvPr>
        </p:nvSpPr>
        <p:spPr/>
        <p:txBody>
          <a:bodyPr/>
          <a:lstStyle/>
          <a:p>
            <a:fld id="{C36DE848-917B-4977-8FFB-D5973E30E536}" type="slidenum">
              <a:rPr lang="en-US" smtClean="0"/>
              <a:t>23</a:t>
            </a:fld>
            <a:endParaRPr lang="en-US"/>
          </a:p>
        </p:txBody>
      </p:sp>
    </p:spTree>
    <p:extLst>
      <p:ext uri="{BB962C8B-B14F-4D97-AF65-F5344CB8AC3E}">
        <p14:creationId xmlns:p14="http://schemas.microsoft.com/office/powerpoint/2010/main" val="18156407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Ensure that students are signed in to their Windows 10 virtual machine by using the following credentials:</a:t>
            </a:r>
            <a:endParaRPr lang="en-IN" sz="900" kern="1200" dirty="0">
              <a:solidFill>
                <a:schemeClr val="tx1"/>
              </a:solidFill>
              <a:effectLst/>
              <a:latin typeface="Segoe UI Light" pitchFamily="34" charset="0"/>
              <a:ea typeface="+mn-ea"/>
              <a:cs typeface="+mn-cs"/>
            </a:endParaRPr>
          </a:p>
          <a:p>
            <a:pPr lvl="1"/>
            <a:r>
              <a:rPr lang="en-US" sz="900" b="1" kern="1200" dirty="0">
                <a:solidFill>
                  <a:schemeClr val="tx1"/>
                </a:solidFill>
                <a:effectLst/>
                <a:latin typeface="Segoe UI Light" pitchFamily="34" charset="0"/>
                <a:ea typeface="+mn-ea"/>
                <a:cs typeface="+mn-cs"/>
              </a:rPr>
              <a:t>Username</a:t>
            </a:r>
            <a:r>
              <a:rPr lang="en-US" sz="900" kern="1200" dirty="0">
                <a:solidFill>
                  <a:schemeClr val="tx1"/>
                </a:solidFill>
                <a:effectLst/>
                <a:latin typeface="Segoe UI Light" pitchFamily="34" charset="0"/>
                <a:ea typeface="+mn-ea"/>
                <a:cs typeface="+mn-cs"/>
              </a:rPr>
              <a:t>: Admin</a:t>
            </a:r>
          </a:p>
          <a:p>
            <a:pPr lvl="1"/>
            <a:r>
              <a:rPr lang="en-US" sz="900" b="1" kern="1200" dirty="0">
                <a:solidFill>
                  <a:schemeClr val="tx1"/>
                </a:solidFill>
                <a:effectLst/>
                <a:latin typeface="Segoe UI Light" pitchFamily="34" charset="0"/>
                <a:ea typeface="+mn-ea"/>
                <a:cs typeface="+mn-cs"/>
              </a:rPr>
              <a:t>Password</a:t>
            </a:r>
            <a:r>
              <a:rPr lang="en-US" sz="900" kern="1200" dirty="0">
                <a:solidFill>
                  <a:schemeClr val="tx1"/>
                </a:solidFill>
                <a:effectLst/>
                <a:latin typeface="Segoe UI Light" pitchFamily="34" charset="0"/>
                <a:ea typeface="+mn-ea"/>
                <a:cs typeface="+mn-cs"/>
              </a:rPr>
              <a:t>: Pa55w.rd</a:t>
            </a:r>
            <a:endParaRPr lang="en-US" sz="10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5"/>
          </p:nvPr>
        </p:nvSpPr>
        <p:spPr/>
        <p:txBody>
          <a:bodyPr/>
          <a:lstStyle/>
          <a:p>
            <a:fld id="{C36DE848-917B-4977-8FFB-D5973E30E536}" type="slidenum">
              <a:rPr lang="en-US" smtClean="0"/>
              <a:t>24</a:t>
            </a:fld>
            <a:endParaRPr lang="en-US"/>
          </a:p>
        </p:txBody>
      </p:sp>
    </p:spTree>
    <p:extLst>
      <p:ext uri="{BB962C8B-B14F-4D97-AF65-F5344CB8AC3E}">
        <p14:creationId xmlns:p14="http://schemas.microsoft.com/office/powerpoint/2010/main" val="18819083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1711842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Encryption</a:t>
            </a:r>
          </a:p>
          <a:p>
            <a:pPr marL="171450" indent="-171450">
              <a:buFontTx/>
              <a:buChar char="-"/>
            </a:pPr>
            <a:r>
              <a:rPr lang="en-US" baseline="0" dirty="0"/>
              <a:t>Encryption at rest</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85366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offers a wide range of features that enhance</a:t>
            </a:r>
            <a:r>
              <a:rPr lang="en-US" baseline="0" dirty="0"/>
              <a:t> security of your workloads. In this module, we will focus on encryption.</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836780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goal of every encryption algorithm is to make it as difficult as possible to decrypt the generated </a:t>
            </a:r>
            <a:r>
              <a:rPr lang="en-US" sz="882" b="0" i="0" kern="1200" dirty="0" err="1">
                <a:solidFill>
                  <a:schemeClr val="tx1"/>
                </a:solidFill>
                <a:effectLst/>
                <a:latin typeface="Segoe UI Light" pitchFamily="34" charset="0"/>
                <a:ea typeface="+mn-ea"/>
                <a:cs typeface="+mn-cs"/>
              </a:rPr>
              <a:t>ciphertext</a:t>
            </a:r>
            <a:r>
              <a:rPr lang="en-US" sz="882" b="0" i="0" kern="1200" dirty="0">
                <a:solidFill>
                  <a:schemeClr val="tx1"/>
                </a:solidFill>
                <a:effectLst/>
                <a:latin typeface="Segoe UI Light" pitchFamily="34" charset="0"/>
                <a:ea typeface="+mn-ea"/>
                <a:cs typeface="+mn-cs"/>
              </a:rPr>
              <a:t> without using the key. If a really good encryption algorithm is used, there is no technique significantly better than methodically trying every possible key. For such an algorithm, the longer the key, the more difficult it is to decrypt a piece of </a:t>
            </a:r>
            <a:r>
              <a:rPr lang="en-US" sz="882" b="0" i="0" kern="1200" dirty="0" err="1">
                <a:solidFill>
                  <a:schemeClr val="tx1"/>
                </a:solidFill>
                <a:effectLst/>
                <a:latin typeface="Segoe UI Light" pitchFamily="34" charset="0"/>
                <a:ea typeface="+mn-ea"/>
                <a:cs typeface="+mn-cs"/>
              </a:rPr>
              <a:t>ciphertext</a:t>
            </a:r>
            <a:r>
              <a:rPr lang="en-US" sz="882" b="0" i="0" kern="1200" dirty="0">
                <a:solidFill>
                  <a:schemeClr val="tx1"/>
                </a:solidFill>
                <a:effectLst/>
                <a:latin typeface="Segoe UI Light" pitchFamily="34" charset="0"/>
                <a:ea typeface="+mn-ea"/>
                <a:cs typeface="+mn-cs"/>
              </a:rPr>
              <a:t> without possessing the key. It is difficult to determine the quality of an encryption algorithm. Algorithms that look promising sometimes turn out to be very easy to break, given the sophistication of the attack. When selecting an encryption algorithm, it is a good idea to choose one that has been in use for several years and has successfully resisted all attacks.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584080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Encryption at rest is the encoding (encryption) of data when it is persisted. It is a common security requirement for data that is persisted on disk to be encrypted with a secret encryption key. Encryption at rest helps provide data protection for stored data (at rest). Attacks against data at rest include attempts to obtain physical access to the hardware on which the data is stored and to then compromise the contained data. In such an attack, a server’s hard drive might have been mishandled during maintenance, allowing an attacker to remove the hard drive. Later, the attacker puts the hard drive into a computer under their control to attempts to access the data.</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Encryption at rest is designed to prevent the attacker from accessing the unencrypted data by ensuring that the data is encrypted when on disk. If an attacker were to obtain a hard drive with such encrypted data but have no access to the encryption keys, the attacker would be unable to compromise the data without encountering great difficulty. In such a scenario, an attacker would have to attempt attacks against encrypted data, which are much more complex and resource consuming than accessing unencrypted data on a hard drive. For this reason, encryption at rest is highly recommended and is a high-priority requirement for many organizations.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Encryption at rest may also be required by an organization’s need for data governance and compliance efforts. Industry and government regulations, such as the Health Insurance Portability and Accountability Act (HIPAA), PCI DSS, and the Federal Risk and Authorization Management Program (FedRAMP), lay out specific safeguards regarding data protection and encryption requirements. Encryption at rest is a mandatory measure required for compliance with some of those regulations. In addition to meeting compliance and regulatory requirements, encryption at rest should be perceived as a defense-in-depth platform capability.</a:t>
            </a: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296108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Data encryption keys are often encrypted with asymmetric encryption to further limit access.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4259118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	</a:t>
            </a:r>
          </a:p>
          <a:p>
            <a:r>
              <a:rPr lang="en-US" sz="882" b="1" i="0" kern="1200" dirty="0">
                <a:solidFill>
                  <a:schemeClr val="tx1"/>
                </a:solidFill>
                <a:effectLst/>
                <a:latin typeface="Segoe UI Light" pitchFamily="34" charset="0"/>
                <a:ea typeface="+mn-ea"/>
                <a:cs typeface="+mn-cs"/>
              </a:rPr>
              <a:t>Azure Storage encryption</a:t>
            </a:r>
          </a:p>
          <a:p>
            <a:r>
              <a:rPr lang="en-US" sz="882" b="0" i="0" kern="1200" dirty="0">
                <a:solidFill>
                  <a:schemeClr val="tx1"/>
                </a:solidFill>
                <a:effectLst/>
                <a:latin typeface="Segoe UI Light" pitchFamily="34" charset="0"/>
                <a:ea typeface="+mn-ea"/>
                <a:cs typeface="+mn-cs"/>
              </a:rPr>
              <a:t>All Azure Storage services (Blob storage, Queue storage, Table storage, and Azure Files) support server-side encryption at rest, with some services supporting customer-managed keys and client-side encryption. All Azure Storage services enable server-side encryption by default by using service-managed keys, which are transparent to the application.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Storage Service Encryption is enabled for all new and existing storage accounts and cannot be disabled. Because your data is security enhanced by default, you don't need to modify your code or applications to take advantage of Storage Service Encryption.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Note that Azure Storage</a:t>
            </a:r>
            <a:r>
              <a:rPr lang="en-US" sz="882" b="0" i="0" kern="1200" baseline="0" dirty="0">
                <a:solidFill>
                  <a:schemeClr val="tx1"/>
                </a:solidFill>
                <a:effectLst/>
                <a:latin typeface="Segoe UI Light" pitchFamily="34" charset="0"/>
                <a:ea typeface="+mn-ea"/>
                <a:cs typeface="+mn-cs"/>
              </a:rPr>
              <a:t> supports the use of customer-managed keys stored in Azure Key Vault.</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Azure SQL Database encryption</a:t>
            </a:r>
          </a:p>
          <a:p>
            <a:endParaRPr lang="en-US" sz="882" b="1"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Azure SQL Database supports encryption at rest for Microsoft-managed server-side and client-side encryption scenarios. Support for server encryption is currently provided through the unified SQL feature called Transparent Data Encryption (TDE). After an Azure SQL Database customer enables TDE, keys are automatically created and managed for them. Encryption at rest can be enabled at the database and server levels. TDE is enabled by default on newly created databases. Azure SQL Database also supports RSA 2048-bit customer-managed keys in Azure Key Vault.</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Azure Cosmos DB encryption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Cosmos DB stores its primary databases on solid-state drives (SSDs). Its media attachments and backups are stored in Azure Blob storage, which is generally backed up by hard disk drives (HDDs). Cosmos DB automatically encrypts all databases, media attachments and backups.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089465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Encrypting data with Transparent Data Encryption (TDE).</a:t>
            </a:r>
          </a:p>
          <a:p>
            <a:pPr marL="171450" indent="-171450">
              <a:buFontTx/>
              <a:buChar char="-"/>
            </a:pPr>
            <a:r>
              <a:rPr lang="en-US" baseline="0" dirty="0"/>
              <a:t>Encrypting data with Always Encrypted.</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777991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998168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197603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698042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921234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550448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00650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756988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862325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895667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417129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79708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14702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3225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32986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347017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742" r:id="rId24"/>
    <p:sldLayoutId id="2147484743" r:id="rId25"/>
    <p:sldLayoutId id="2147484744" r:id="rId26"/>
    <p:sldLayoutId id="2147484745" r:id="rId27"/>
    <p:sldLayoutId id="2147484746" r:id="rId28"/>
    <p:sldLayoutId id="2147484747" r:id="rId29"/>
    <p:sldLayoutId id="2147484748" r:id="rId30"/>
    <p:sldLayoutId id="2147484749" r:id="rId31"/>
    <p:sldLayoutId id="2147484750" r:id="rId32"/>
    <p:sldLayoutId id="2147484751" r:id="rId33"/>
    <p:sldLayoutId id="2147484752" r:id="rId34"/>
    <p:sldLayoutId id="2147484753" r:id="rId35"/>
    <p:sldLayoutId id="2147484754" r:id="rId36"/>
    <p:sldLayoutId id="2147484755" r:id="rId37"/>
    <p:sldLayoutId id="2147484756" r:id="rId38"/>
    <p:sldLayoutId id="2147484263"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svg"/><Relationship Id="rId3" Type="http://schemas.openxmlformats.org/officeDocument/2006/relationships/image" Target="../media/image18.emf"/><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1.svg"/><Relationship Id="rId11" Type="http://schemas.openxmlformats.org/officeDocument/2006/relationships/image" Target="../media/image26.sv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emf"/><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4.png"/><Relationship Id="rId7"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18.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34.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5.png"/><Relationship Id="rId7" Type="http://schemas.openxmlformats.org/officeDocument/2006/relationships/image" Target="../media/image37.sv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36.png"/><Relationship Id="rId11" Type="http://schemas.openxmlformats.org/officeDocument/2006/relationships/image" Target="../media/image19.emf"/><Relationship Id="rId5" Type="http://schemas.openxmlformats.org/officeDocument/2006/relationships/image" Target="../media/image11.svg"/><Relationship Id="rId10" Type="http://schemas.openxmlformats.org/officeDocument/2006/relationships/image" Target="../media/image24.png"/><Relationship Id="rId4" Type="http://schemas.openxmlformats.org/officeDocument/2006/relationships/image" Target="../media/image10.png"/><Relationship Id="rId9" Type="http://schemas.openxmlformats.org/officeDocument/2006/relationships/image" Target="../media/image7.svg"/></Relationships>
</file>

<file path=ppt/slides/_rels/slide1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3.svg"/><Relationship Id="rId11" Type="http://schemas.openxmlformats.org/officeDocument/2006/relationships/image" Target="../media/image39.png"/><Relationship Id="rId5" Type="http://schemas.openxmlformats.org/officeDocument/2006/relationships/image" Target="../media/image12.png"/><Relationship Id="rId10" Type="http://schemas.openxmlformats.org/officeDocument/2006/relationships/image" Target="../media/image24.png"/><Relationship Id="rId4" Type="http://schemas.openxmlformats.org/officeDocument/2006/relationships/image" Target="../media/image7.svg"/><Relationship Id="rId9"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hyperlink" Target="https://www.microsoft.com/handsonlabs/SelfPacedLabs" TargetMode="External"/><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317546"/>
            <a:ext cx="4384790" cy="2215991"/>
          </a:xfrm>
        </p:spPr>
        <p:txBody>
          <a:bodyPr/>
          <a:lstStyle/>
          <a:p>
            <a:r>
              <a:rPr lang="en-US"/>
              <a:t>AZ-203.4</a:t>
            </a:r>
            <a:br>
              <a:rPr lang="en-US" dirty="0"/>
            </a:br>
            <a:r>
              <a:rPr lang="en-US" dirty="0"/>
              <a:t>Module 03: Implementing secure data solutions</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23D813-819D-4732-B91E-EC480D8634FF}"/>
              </a:ext>
            </a:extLst>
          </p:cNvPr>
          <p:cNvSpPr>
            <a:spLocks noGrp="1"/>
          </p:cNvSpPr>
          <p:nvPr>
            <p:ph type="title"/>
          </p:nvPr>
        </p:nvSpPr>
        <p:spPr/>
        <p:txBody>
          <a:bodyPr/>
          <a:lstStyle/>
          <a:p>
            <a:r>
              <a:rPr lang="en-US" dirty="0"/>
              <a:t>Transparent Data Encryption (TDE)</a:t>
            </a:r>
          </a:p>
        </p:txBody>
      </p:sp>
      <p:sp>
        <p:nvSpPr>
          <p:cNvPr id="4" name="Text Placeholder 3">
            <a:extLst>
              <a:ext uri="{FF2B5EF4-FFF2-40B4-BE49-F238E27FC236}">
                <a16:creationId xmlns:a16="http://schemas.microsoft.com/office/drawing/2014/main" id="{593351C8-FDF7-4EA1-9688-47AD4C8FB4F2}"/>
              </a:ext>
            </a:extLst>
          </p:cNvPr>
          <p:cNvSpPr>
            <a:spLocks noGrp="1"/>
          </p:cNvSpPr>
          <p:nvPr>
            <p:ph type="body" sz="quarter" idx="10"/>
          </p:nvPr>
        </p:nvSpPr>
        <p:spPr>
          <a:xfrm>
            <a:off x="584200" y="1435496"/>
            <a:ext cx="5943600" cy="4711303"/>
          </a:xfrm>
        </p:spPr>
        <p:txBody>
          <a:bodyPr/>
          <a:lstStyle/>
          <a:p>
            <a:r>
              <a:rPr lang="en-US" dirty="0">
                <a:latin typeface="+mn-lt"/>
              </a:rPr>
              <a:t>Encrypts database, backups, and logs at rest and in flight</a:t>
            </a:r>
          </a:p>
          <a:p>
            <a:r>
              <a:rPr lang="en-US" dirty="0">
                <a:latin typeface="+mn-lt"/>
              </a:rPr>
              <a:t>Requires little to no code changes</a:t>
            </a:r>
          </a:p>
          <a:p>
            <a:pPr lvl="1"/>
            <a:r>
              <a:rPr lang="en-US" dirty="0"/>
              <a:t>Only requires a modification to connection string in most scenarios</a:t>
            </a:r>
          </a:p>
          <a:p>
            <a:r>
              <a:rPr lang="en-US" dirty="0">
                <a:latin typeface="+mn-lt"/>
              </a:rPr>
              <a:t>Can be used with many third-party SQL tools already in the market</a:t>
            </a:r>
          </a:p>
          <a:p>
            <a:r>
              <a:rPr lang="en-US" dirty="0">
                <a:latin typeface="+mn-lt"/>
              </a:rPr>
              <a:t>Supported in Microsoft Azure SQL Database, Azure SQL Data Warehouse, and SQL Server</a:t>
            </a:r>
          </a:p>
        </p:txBody>
      </p:sp>
      <p:grpSp>
        <p:nvGrpSpPr>
          <p:cNvPr id="2066" name="Group 2065" descr="The diagram depicts how transparent data encryption protects SQL against the threat of malicious offline activity by encrypting data at rest by using a wrapped DEK.">
            <a:extLst>
              <a:ext uri="{FF2B5EF4-FFF2-40B4-BE49-F238E27FC236}">
                <a16:creationId xmlns:a16="http://schemas.microsoft.com/office/drawing/2014/main" id="{AC921DE2-0BD7-42F7-B897-ED245C1151D1}"/>
              </a:ext>
            </a:extLst>
          </p:cNvPr>
          <p:cNvGrpSpPr/>
          <p:nvPr/>
        </p:nvGrpSpPr>
        <p:grpSpPr>
          <a:xfrm>
            <a:off x="6445288" y="1167207"/>
            <a:ext cx="5103140" cy="5063789"/>
            <a:chOff x="6506248" y="1167207"/>
            <a:chExt cx="5103140" cy="5063789"/>
          </a:xfrm>
        </p:grpSpPr>
        <p:pic>
          <p:nvPicPr>
            <p:cNvPr id="18" name="Picture 17">
              <a:extLst>
                <a:ext uri="{FF2B5EF4-FFF2-40B4-BE49-F238E27FC236}">
                  <a16:creationId xmlns:a16="http://schemas.microsoft.com/office/drawing/2014/main" id="{61082AB6-743B-4072-919E-F0A29D3C74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3213" y="1294717"/>
              <a:ext cx="1526175" cy="1024420"/>
            </a:xfrm>
            <a:prstGeom prst="rect">
              <a:avLst/>
            </a:prstGeom>
          </p:spPr>
        </p:pic>
        <p:cxnSp>
          <p:nvCxnSpPr>
            <p:cNvPr id="2058" name="Straight Connector 2057">
              <a:extLst>
                <a:ext uri="{FF2B5EF4-FFF2-40B4-BE49-F238E27FC236}">
                  <a16:creationId xmlns:a16="http://schemas.microsoft.com/office/drawing/2014/main" id="{F5478567-B188-43A4-8F68-4ECA5765F032}"/>
                </a:ext>
              </a:extLst>
            </p:cNvPr>
            <p:cNvCxnSpPr>
              <a:cxnSpLocks/>
              <a:endCxn id="18" idx="1"/>
            </p:cNvCxnSpPr>
            <p:nvPr/>
          </p:nvCxnSpPr>
          <p:spPr>
            <a:xfrm>
              <a:off x="8815413" y="1806927"/>
              <a:ext cx="1267800"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062" name="Rectangle 2061">
              <a:extLst>
                <a:ext uri="{FF2B5EF4-FFF2-40B4-BE49-F238E27FC236}">
                  <a16:creationId xmlns:a16="http://schemas.microsoft.com/office/drawing/2014/main" id="{5CB59A14-4B68-4303-9946-445CE27D32A4}"/>
                </a:ext>
              </a:extLst>
            </p:cNvPr>
            <p:cNvSpPr/>
            <p:nvPr/>
          </p:nvSpPr>
          <p:spPr bwMode="auto">
            <a:xfrm>
              <a:off x="9215957" y="1680344"/>
              <a:ext cx="479552" cy="3511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CFA43998-7B69-4FDD-95D2-DD8FD26185BD}"/>
                </a:ext>
              </a:extLst>
            </p:cNvPr>
            <p:cNvSpPr txBox="1"/>
            <p:nvPr/>
          </p:nvSpPr>
          <p:spPr>
            <a:xfrm>
              <a:off x="8893688" y="1475885"/>
              <a:ext cx="1088439" cy="738664"/>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rPr>
                <a:t>User writing</a:t>
              </a:r>
            </a:p>
            <a:p>
              <a:pPr algn="ctr"/>
              <a:r>
                <a:rPr lang="en-IN" sz="1600" dirty="0">
                  <a:gradFill>
                    <a:gsLst>
                      <a:gs pos="2917">
                        <a:schemeClr val="tx1"/>
                      </a:gs>
                      <a:gs pos="30000">
                        <a:schemeClr val="tx1"/>
                      </a:gs>
                    </a:gsLst>
                    <a:lin ang="5400000" scaled="0"/>
                  </a:gradFill>
                </a:rPr>
                <a:t>to</a:t>
              </a:r>
            </a:p>
            <a:p>
              <a:pPr algn="ctr"/>
              <a:r>
                <a:rPr lang="en-IN" sz="1600" dirty="0">
                  <a:gradFill>
                    <a:gsLst>
                      <a:gs pos="2917">
                        <a:schemeClr val="tx1"/>
                      </a:gs>
                      <a:gs pos="30000">
                        <a:schemeClr val="tx1"/>
                      </a:gs>
                    </a:gsLst>
                    <a:lin ang="5400000" scaled="0"/>
                  </a:gradFill>
                </a:rPr>
                <a:t>application</a:t>
              </a:r>
            </a:p>
          </p:txBody>
        </p:sp>
        <p:pic>
          <p:nvPicPr>
            <p:cNvPr id="9" name="Picture 8">
              <a:extLst>
                <a:ext uri="{FF2B5EF4-FFF2-40B4-BE49-F238E27FC236}">
                  <a16:creationId xmlns:a16="http://schemas.microsoft.com/office/drawing/2014/main" id="{A11FC798-89DB-45D8-BCE3-53AFE53740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06248" y="1167207"/>
              <a:ext cx="1526174" cy="967557"/>
            </a:xfrm>
            <a:prstGeom prst="rect">
              <a:avLst/>
            </a:prstGeom>
          </p:spPr>
        </p:pic>
        <p:pic>
          <p:nvPicPr>
            <p:cNvPr id="10" name="Graphic 9">
              <a:extLst>
                <a:ext uri="{FF2B5EF4-FFF2-40B4-BE49-F238E27FC236}">
                  <a16:creationId xmlns:a16="http://schemas.microsoft.com/office/drawing/2014/main" id="{6605C854-4A07-4F58-A0EB-E27E77BC805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82965" y="1365145"/>
              <a:ext cx="856344" cy="856344"/>
            </a:xfrm>
            <a:prstGeom prst="rect">
              <a:avLst/>
            </a:prstGeom>
          </p:spPr>
        </p:pic>
        <p:sp>
          <p:nvSpPr>
            <p:cNvPr id="2054" name="Rectangle 2053">
              <a:extLst>
                <a:ext uri="{FF2B5EF4-FFF2-40B4-BE49-F238E27FC236}">
                  <a16:creationId xmlns:a16="http://schemas.microsoft.com/office/drawing/2014/main" id="{2BBF8E11-1F0D-41AD-A5E7-6BC28C0C3DF3}"/>
                </a:ext>
              </a:extLst>
            </p:cNvPr>
            <p:cNvSpPr/>
            <p:nvPr/>
          </p:nvSpPr>
          <p:spPr bwMode="auto">
            <a:xfrm>
              <a:off x="6539200" y="3567945"/>
              <a:ext cx="5018145" cy="2663051"/>
            </a:xfrm>
            <a:prstGeom prst="rect">
              <a:avLst/>
            </a:prstGeom>
            <a:solidFill>
              <a:schemeClr val="bg1"/>
            </a:solidFill>
            <a:ln w="3810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8" name="Group 27">
              <a:extLst>
                <a:ext uri="{FF2B5EF4-FFF2-40B4-BE49-F238E27FC236}">
                  <a16:creationId xmlns:a16="http://schemas.microsoft.com/office/drawing/2014/main" id="{402BC035-1309-4820-8F9E-C6BB0F95DF2C}"/>
                </a:ext>
              </a:extLst>
            </p:cNvPr>
            <p:cNvGrpSpPr/>
            <p:nvPr/>
          </p:nvGrpSpPr>
          <p:grpSpPr>
            <a:xfrm>
              <a:off x="6878533" y="3771173"/>
              <a:ext cx="4669678" cy="2246157"/>
              <a:chOff x="7213062" y="3720172"/>
              <a:chExt cx="4669678" cy="2246157"/>
            </a:xfrm>
          </p:grpSpPr>
          <p:cxnSp>
            <p:nvCxnSpPr>
              <p:cNvPr id="2049" name="Straight Arrow Connector 2048">
                <a:extLst>
                  <a:ext uri="{FF2B5EF4-FFF2-40B4-BE49-F238E27FC236}">
                    <a16:creationId xmlns:a16="http://schemas.microsoft.com/office/drawing/2014/main" id="{3C438CE6-EF64-4C36-AA9A-29C6ECEA9A75}"/>
                  </a:ext>
                </a:extLst>
              </p:cNvPr>
              <p:cNvCxnSpPr>
                <a:cxnSpLocks/>
              </p:cNvCxnSpPr>
              <p:nvPr/>
            </p:nvCxnSpPr>
            <p:spPr>
              <a:xfrm flipH="1">
                <a:off x="8472130" y="4824883"/>
                <a:ext cx="1357670"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CF4BCBF-AA99-4E3D-8EB9-1FAC23BCBE2A}"/>
                  </a:ext>
                </a:extLst>
              </p:cNvPr>
              <p:cNvSpPr txBox="1"/>
              <p:nvPr/>
            </p:nvSpPr>
            <p:spPr>
              <a:xfrm>
                <a:off x="7262361" y="5464672"/>
                <a:ext cx="1467602" cy="501657"/>
              </a:xfrm>
              <a:prstGeom prst="rect">
                <a:avLst/>
              </a:prstGeom>
              <a:noFill/>
            </p:spPr>
            <p:txBody>
              <a:bodyPr wrap="square" lIns="0" tIns="0" rIns="0" bIns="0" rtlCol="0">
                <a:spAutoFit/>
              </a:bodyPr>
              <a:lstStyle/>
              <a:p>
                <a:pPr algn="ctr"/>
                <a:r>
                  <a:rPr lang="en-IN" sz="1600" dirty="0">
                    <a:gradFill>
                      <a:gsLst>
                        <a:gs pos="2917">
                          <a:schemeClr val="tx1"/>
                        </a:gs>
                        <a:gs pos="30000">
                          <a:schemeClr val="tx1"/>
                        </a:gs>
                      </a:gsLst>
                      <a:lin ang="5400000" scaled="0"/>
                    </a:gradFill>
                  </a:rPr>
                  <a:t>TDE enabled</a:t>
                </a:r>
              </a:p>
              <a:p>
                <a:pPr algn="ctr"/>
                <a:r>
                  <a:rPr lang="en-IN" sz="1600" dirty="0">
                    <a:gradFill>
                      <a:gsLst>
                        <a:gs pos="2917">
                          <a:schemeClr val="tx1"/>
                        </a:gs>
                        <a:gs pos="30000">
                          <a:schemeClr val="tx1"/>
                        </a:gs>
                      </a:gsLst>
                      <a:lin ang="5400000" scaled="0"/>
                    </a:gradFill>
                  </a:rPr>
                  <a:t>database</a:t>
                </a:r>
              </a:p>
            </p:txBody>
          </p:sp>
          <p:sp>
            <p:nvSpPr>
              <p:cNvPr id="6" name="TextBox 5">
                <a:extLst>
                  <a:ext uri="{FF2B5EF4-FFF2-40B4-BE49-F238E27FC236}">
                    <a16:creationId xmlns:a16="http://schemas.microsoft.com/office/drawing/2014/main" id="{9F42A2E8-5BB9-463B-9A74-25437D5E5906}"/>
                  </a:ext>
                </a:extLst>
              </p:cNvPr>
              <p:cNvSpPr txBox="1"/>
              <p:nvPr/>
            </p:nvSpPr>
            <p:spPr>
              <a:xfrm>
                <a:off x="9276911" y="5464672"/>
                <a:ext cx="2204656" cy="501657"/>
              </a:xfrm>
              <a:prstGeom prst="rect">
                <a:avLst/>
              </a:prstGeom>
              <a:noFill/>
            </p:spPr>
            <p:txBody>
              <a:bodyPr wrap="square" lIns="0" tIns="0" rIns="0" bIns="0" rtlCol="0">
                <a:spAutoFit/>
              </a:bodyPr>
              <a:lstStyle/>
              <a:p>
                <a:pPr algn="ctr"/>
                <a:r>
                  <a:rPr lang="en-IN" sz="1600" dirty="0">
                    <a:gradFill>
                      <a:gsLst>
                        <a:gs pos="2917">
                          <a:schemeClr val="tx1"/>
                        </a:gs>
                        <a:gs pos="30000">
                          <a:schemeClr val="tx1"/>
                        </a:gs>
                      </a:gsLst>
                      <a:lin ang="5400000" scaled="0"/>
                    </a:gradFill>
                  </a:rPr>
                  <a:t>Wrapped Database</a:t>
                </a:r>
              </a:p>
              <a:p>
                <a:pPr algn="ctr"/>
                <a:r>
                  <a:rPr lang="en-IN" sz="1600" dirty="0">
                    <a:gradFill>
                      <a:gsLst>
                        <a:gs pos="2917">
                          <a:schemeClr val="tx1"/>
                        </a:gs>
                        <a:gs pos="30000">
                          <a:schemeClr val="tx1"/>
                        </a:gs>
                      </a:gsLst>
                      <a:lin ang="5400000" scaled="0"/>
                    </a:gradFill>
                  </a:rPr>
                  <a:t>Encryption Key (DEK)</a:t>
                </a:r>
              </a:p>
            </p:txBody>
          </p:sp>
          <p:grpSp>
            <p:nvGrpSpPr>
              <p:cNvPr id="20" name="Group 19">
                <a:extLst>
                  <a:ext uri="{FF2B5EF4-FFF2-40B4-BE49-F238E27FC236}">
                    <a16:creationId xmlns:a16="http://schemas.microsoft.com/office/drawing/2014/main" id="{93500CCE-1CF0-45EF-8214-FB6EB0E40F5F}"/>
                  </a:ext>
                </a:extLst>
              </p:cNvPr>
              <p:cNvGrpSpPr/>
              <p:nvPr/>
            </p:nvGrpSpPr>
            <p:grpSpPr>
              <a:xfrm>
                <a:off x="7213062" y="3792330"/>
                <a:ext cx="1496721" cy="1496721"/>
                <a:chOff x="6824666" y="4753880"/>
                <a:chExt cx="1415907" cy="1415908"/>
              </a:xfrm>
            </p:grpSpPr>
            <p:pic>
              <p:nvPicPr>
                <p:cNvPr id="14" name="Picture 13">
                  <a:extLst>
                    <a:ext uri="{FF2B5EF4-FFF2-40B4-BE49-F238E27FC236}">
                      <a16:creationId xmlns:a16="http://schemas.microsoft.com/office/drawing/2014/main" id="{2B08CF00-BCE1-4069-A8A6-5AFF958BA0C2}"/>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6824666" y="4753880"/>
                  <a:ext cx="1415907" cy="1415908"/>
                </a:xfrm>
                <a:prstGeom prst="rect">
                  <a:avLst/>
                </a:prstGeom>
              </p:spPr>
            </p:pic>
            <p:pic>
              <p:nvPicPr>
                <p:cNvPr id="19" name="Picture 18">
                  <a:extLst>
                    <a:ext uri="{FF2B5EF4-FFF2-40B4-BE49-F238E27FC236}">
                      <a16:creationId xmlns:a16="http://schemas.microsoft.com/office/drawing/2014/main" id="{E599C9C8-15D6-4414-87CC-2710A07879F4}"/>
                    </a:ext>
                  </a:extLst>
                </p:cNvPr>
                <p:cNvPicPr>
                  <a:picLocks noChangeAspect="1"/>
                </p:cNvPicPr>
                <p:nvPr/>
              </p:nvPicPr>
              <p:blipFill>
                <a:blip r:embed="rId9">
                  <a:lum bright="70000" contrast="-70000"/>
                </a:blip>
                <a:stretch>
                  <a:fillRect/>
                </a:stretch>
              </p:blipFill>
              <p:spPr>
                <a:xfrm>
                  <a:off x="7214271" y="5306854"/>
                  <a:ext cx="636698" cy="636698"/>
                </a:xfrm>
                <a:prstGeom prst="rect">
                  <a:avLst/>
                </a:prstGeom>
              </p:spPr>
            </p:pic>
          </p:grpSp>
          <p:sp>
            <p:nvSpPr>
              <p:cNvPr id="31" name="Isosceles Triangle 30">
                <a:extLst>
                  <a:ext uri="{FF2B5EF4-FFF2-40B4-BE49-F238E27FC236}">
                    <a16:creationId xmlns:a16="http://schemas.microsoft.com/office/drawing/2014/main" id="{61472AA7-F92D-4240-9B48-B5DA6725C5BD}"/>
                  </a:ext>
                </a:extLst>
              </p:cNvPr>
              <p:cNvSpPr/>
              <p:nvPr/>
            </p:nvSpPr>
            <p:spPr bwMode="auto">
              <a:xfrm rot="16200000">
                <a:off x="10613239" y="4176699"/>
                <a:ext cx="1726027" cy="812974"/>
              </a:xfrm>
              <a:prstGeom prst="triangle">
                <a:avLst>
                  <a:gd name="adj" fmla="val 50000"/>
                </a:avLst>
              </a:prstGeom>
              <a:solidFill>
                <a:srgbClr val="FF8B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a:extLst>
                  <a:ext uri="{FF2B5EF4-FFF2-40B4-BE49-F238E27FC236}">
                    <a16:creationId xmlns:a16="http://schemas.microsoft.com/office/drawing/2014/main" id="{E8AB1237-EFD7-4E15-85B5-16E7816599DB}"/>
                  </a:ext>
                </a:extLst>
              </p:cNvPr>
              <p:cNvGrpSpPr/>
              <p:nvPr/>
            </p:nvGrpSpPr>
            <p:grpSpPr>
              <a:xfrm>
                <a:off x="9434064" y="3730610"/>
                <a:ext cx="1773330" cy="1620161"/>
                <a:chOff x="9725489" y="3982962"/>
                <a:chExt cx="1431109" cy="1307499"/>
              </a:xfrm>
            </p:grpSpPr>
            <p:grpSp>
              <p:nvGrpSpPr>
                <p:cNvPr id="23" name="Group 22">
                  <a:extLst>
                    <a:ext uri="{FF2B5EF4-FFF2-40B4-BE49-F238E27FC236}">
                      <a16:creationId xmlns:a16="http://schemas.microsoft.com/office/drawing/2014/main" id="{83CC4111-2080-46EA-B4CD-413190E4B74B}"/>
                    </a:ext>
                  </a:extLst>
                </p:cNvPr>
                <p:cNvGrpSpPr/>
                <p:nvPr/>
              </p:nvGrpSpPr>
              <p:grpSpPr>
                <a:xfrm flipV="1">
                  <a:off x="9725489" y="3982962"/>
                  <a:ext cx="1307499" cy="1307499"/>
                  <a:chOff x="6489860" y="3981974"/>
                  <a:chExt cx="1416050" cy="1416050"/>
                </a:xfrm>
              </p:grpSpPr>
              <p:pic>
                <p:nvPicPr>
                  <p:cNvPr id="12" name="Graphic 11">
                    <a:extLst>
                      <a:ext uri="{FF2B5EF4-FFF2-40B4-BE49-F238E27FC236}">
                        <a16:creationId xmlns:a16="http://schemas.microsoft.com/office/drawing/2014/main" id="{9500BB67-59B8-435B-B095-3ED82E8B1D5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89860" y="3981974"/>
                    <a:ext cx="1416050" cy="1416050"/>
                  </a:xfrm>
                  <a:prstGeom prst="rect">
                    <a:avLst/>
                  </a:prstGeom>
                </p:spPr>
              </p:pic>
              <p:sp>
                <p:nvSpPr>
                  <p:cNvPr id="22" name="Rectangle 21">
                    <a:extLst>
                      <a:ext uri="{FF2B5EF4-FFF2-40B4-BE49-F238E27FC236}">
                        <a16:creationId xmlns:a16="http://schemas.microsoft.com/office/drawing/2014/main" id="{08723CAC-7E46-471A-BA3F-F9BAC2741229}"/>
                      </a:ext>
                    </a:extLst>
                  </p:cNvPr>
                  <p:cNvSpPr/>
                  <p:nvPr/>
                </p:nvSpPr>
                <p:spPr bwMode="auto">
                  <a:xfrm>
                    <a:off x="7165181" y="4295562"/>
                    <a:ext cx="157163" cy="47646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56785699-B0F5-47EF-8760-5D02089088FB}"/>
                      </a:ext>
                    </a:extLst>
                  </p:cNvPr>
                  <p:cNvSpPr/>
                  <p:nvPr/>
                </p:nvSpPr>
                <p:spPr bwMode="auto">
                  <a:xfrm rot="5400000">
                    <a:off x="7301539" y="4493206"/>
                    <a:ext cx="157163" cy="47646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26" name="Picture 25">
                  <a:extLst>
                    <a:ext uri="{FF2B5EF4-FFF2-40B4-BE49-F238E27FC236}">
                      <a16:creationId xmlns:a16="http://schemas.microsoft.com/office/drawing/2014/main" id="{7D9EC436-5E4B-4E39-B9F6-B4CB4F3A7F6B}"/>
                    </a:ext>
                  </a:extLst>
                </p:cNvPr>
                <p:cNvPicPr>
                  <a:picLocks noChangeAspect="1"/>
                </p:cNvPicPr>
                <p:nvPr/>
              </p:nvPicPr>
              <p:blipFill>
                <a:blip r:embed="rId9"/>
                <a:stretch>
                  <a:fillRect/>
                </a:stretch>
              </p:blipFill>
              <p:spPr>
                <a:xfrm>
                  <a:off x="10217146" y="4344158"/>
                  <a:ext cx="507018" cy="507018"/>
                </a:xfrm>
                <a:prstGeom prst="rect">
                  <a:avLst/>
                </a:prstGeom>
              </p:spPr>
            </p:pic>
            <p:pic>
              <p:nvPicPr>
                <p:cNvPr id="47" name="Graphic 46">
                  <a:extLst>
                    <a:ext uri="{FF2B5EF4-FFF2-40B4-BE49-F238E27FC236}">
                      <a16:creationId xmlns:a16="http://schemas.microsoft.com/office/drawing/2014/main" id="{823B312D-D57D-491E-BDC7-6DD9A9F5C05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602128" y="4393772"/>
                  <a:ext cx="554470" cy="554470"/>
                </a:xfrm>
                <a:prstGeom prst="rect">
                  <a:avLst/>
                </a:prstGeom>
              </p:spPr>
            </p:pic>
          </p:grpSp>
        </p:grpSp>
        <p:cxnSp>
          <p:nvCxnSpPr>
            <p:cNvPr id="25" name="Connector: Elbow 24">
              <a:extLst>
                <a:ext uri="{FF2B5EF4-FFF2-40B4-BE49-F238E27FC236}">
                  <a16:creationId xmlns:a16="http://schemas.microsoft.com/office/drawing/2014/main" id="{9768A7FD-2D81-4DA0-A48E-1304607F1758}"/>
                </a:ext>
              </a:extLst>
            </p:cNvPr>
            <p:cNvCxnSpPr>
              <a:cxnSpLocks/>
              <a:stCxn id="18" idx="2"/>
              <a:endCxn id="14" idx="0"/>
            </p:cNvCxnSpPr>
            <p:nvPr/>
          </p:nvCxnSpPr>
          <p:spPr>
            <a:xfrm rot="5400000">
              <a:off x="8474501" y="1471531"/>
              <a:ext cx="1524194" cy="3219407"/>
            </a:xfrm>
            <a:prstGeom prst="bentConnector3">
              <a:avLst>
                <a:gd name="adj1" fmla="val 50000"/>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5CBBE25-92AE-43A6-ABF7-AFF6F20CDDD7}"/>
                </a:ext>
              </a:extLst>
            </p:cNvPr>
            <p:cNvSpPr txBox="1"/>
            <p:nvPr/>
          </p:nvSpPr>
          <p:spPr>
            <a:xfrm>
              <a:off x="8073557" y="3124141"/>
              <a:ext cx="2346348" cy="307777"/>
            </a:xfrm>
            <a:prstGeom prst="rect">
              <a:avLst/>
            </a:prstGeom>
            <a:solidFill>
              <a:schemeClr val="bg1"/>
            </a:solidFill>
          </p:spPr>
          <p:txBody>
            <a:bodyPr wrap="none" lIns="0" tIns="0" rIns="0" bIns="0" rtlCol="0">
              <a:spAutoFit/>
            </a:bodyPr>
            <a:lstStyle/>
            <a:p>
              <a:pPr algn="l"/>
              <a:r>
                <a:rPr lang="en-IN" sz="2000" dirty="0">
                  <a:gradFill>
                    <a:gsLst>
                      <a:gs pos="2917">
                        <a:schemeClr val="tx1"/>
                      </a:gs>
                      <a:gs pos="30000">
                        <a:schemeClr val="tx1"/>
                      </a:gs>
                    </a:gsLst>
                    <a:lin ang="5400000" scaled="0"/>
                  </a:gradFill>
                  <a:latin typeface="+mj-lt"/>
                </a:rPr>
                <a:t>Azure SQL Database</a:t>
              </a:r>
            </a:p>
          </p:txBody>
        </p:sp>
        <p:cxnSp>
          <p:nvCxnSpPr>
            <p:cNvPr id="2065" name="Connector: Elbow 2064">
              <a:extLst>
                <a:ext uri="{FF2B5EF4-FFF2-40B4-BE49-F238E27FC236}">
                  <a16:creationId xmlns:a16="http://schemas.microsoft.com/office/drawing/2014/main" id="{4707DC2B-28B8-40F7-88C8-6B090F74C16E}"/>
                </a:ext>
              </a:extLst>
            </p:cNvPr>
            <p:cNvCxnSpPr>
              <a:stCxn id="10" idx="2"/>
              <a:endCxn id="9" idx="2"/>
            </p:cNvCxnSpPr>
            <p:nvPr/>
          </p:nvCxnSpPr>
          <p:spPr>
            <a:xfrm rot="5400000" flipH="1">
              <a:off x="7846873" y="1557226"/>
              <a:ext cx="86725" cy="1241802"/>
            </a:xfrm>
            <a:prstGeom prst="bentConnector3">
              <a:avLst>
                <a:gd name="adj1" fmla="val -26359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427563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E1EC3-E76F-43C0-AB85-F757DE3696A8}"/>
              </a:ext>
            </a:extLst>
          </p:cNvPr>
          <p:cNvSpPr>
            <a:spLocks noGrp="1"/>
          </p:cNvSpPr>
          <p:nvPr>
            <p:ph type="title"/>
          </p:nvPr>
        </p:nvSpPr>
        <p:spPr/>
        <p:txBody>
          <a:bodyPr/>
          <a:lstStyle/>
          <a:p>
            <a:r>
              <a:rPr lang="en-US" dirty="0"/>
              <a:t>Always Encrypted</a:t>
            </a:r>
          </a:p>
        </p:txBody>
      </p:sp>
      <p:sp>
        <p:nvSpPr>
          <p:cNvPr id="3" name="Text Placeholder 2">
            <a:extLst>
              <a:ext uri="{FF2B5EF4-FFF2-40B4-BE49-F238E27FC236}">
                <a16:creationId xmlns:a16="http://schemas.microsoft.com/office/drawing/2014/main" id="{18C37F43-8217-4960-A30A-A835AE4C1847}"/>
              </a:ext>
            </a:extLst>
          </p:cNvPr>
          <p:cNvSpPr>
            <a:spLocks noGrp="1"/>
          </p:cNvSpPr>
          <p:nvPr>
            <p:ph type="body" sz="quarter" idx="10"/>
          </p:nvPr>
        </p:nvSpPr>
        <p:spPr>
          <a:xfrm>
            <a:off x="584200" y="1435497"/>
            <a:ext cx="5943600" cy="3742563"/>
          </a:xfrm>
        </p:spPr>
        <p:txBody>
          <a:bodyPr/>
          <a:lstStyle/>
          <a:p>
            <a:r>
              <a:rPr lang="en-US" dirty="0">
                <a:latin typeface="+mn-lt"/>
              </a:rPr>
              <a:t>Fully transparent encryption</a:t>
            </a:r>
          </a:p>
          <a:p>
            <a:pPr lvl="1"/>
            <a:r>
              <a:rPr lang="en-US" dirty="0"/>
              <a:t>Encrypted inside client applications</a:t>
            </a:r>
          </a:p>
          <a:p>
            <a:pPr lvl="1"/>
            <a:r>
              <a:rPr lang="en-US" dirty="0"/>
              <a:t>Encryption keys are not available to the </a:t>
            </a:r>
          </a:p>
          <a:p>
            <a:pPr marL="228600" lvl="1" indent="0">
              <a:buNone/>
            </a:pPr>
            <a:r>
              <a:rPr lang="en-US" dirty="0"/>
              <a:t>   database engine</a:t>
            </a:r>
          </a:p>
          <a:p>
            <a:r>
              <a:rPr lang="en-US" dirty="0">
                <a:latin typeface="+mn-lt"/>
              </a:rPr>
              <a:t>Encrypts data at rest, in flight, and in memory</a:t>
            </a:r>
          </a:p>
          <a:p>
            <a:r>
              <a:rPr lang="en-US" dirty="0">
                <a:latin typeface="+mn-lt"/>
              </a:rPr>
              <a:t>Requires the use of specific drivers</a:t>
            </a:r>
          </a:p>
          <a:p>
            <a:pPr lvl="1"/>
            <a:r>
              <a:rPr lang="en-US" dirty="0"/>
              <a:t>In most applications, requires some rewrites</a:t>
            </a:r>
          </a:p>
          <a:p>
            <a:pPr lvl="1"/>
            <a:r>
              <a:rPr lang="en-US" dirty="0"/>
              <a:t>Not compatible with every third-party tool</a:t>
            </a:r>
          </a:p>
        </p:txBody>
      </p:sp>
      <p:grpSp>
        <p:nvGrpSpPr>
          <p:cNvPr id="4" name="Group 3" descr="The diagram depicts how Always Encrypted protects sensitive data at rest on the server, during movement between client and server, and while the data is in use, ensuring that sensitive data never appears as plaintext inside the database system.">
            <a:extLst>
              <a:ext uri="{FF2B5EF4-FFF2-40B4-BE49-F238E27FC236}">
                <a16:creationId xmlns:a16="http://schemas.microsoft.com/office/drawing/2014/main" id="{54D7D240-937C-4735-BF02-1BC44393DA00}"/>
              </a:ext>
            </a:extLst>
          </p:cNvPr>
          <p:cNvGrpSpPr/>
          <p:nvPr/>
        </p:nvGrpSpPr>
        <p:grpSpPr>
          <a:xfrm>
            <a:off x="6603996" y="585789"/>
            <a:ext cx="4949367" cy="5530982"/>
            <a:chOff x="6603996" y="585789"/>
            <a:chExt cx="4949367" cy="5530982"/>
          </a:xfrm>
        </p:grpSpPr>
        <p:sp>
          <p:nvSpPr>
            <p:cNvPr id="1030" name="Rectangle 1029">
              <a:extLst>
                <a:ext uri="{FF2B5EF4-FFF2-40B4-BE49-F238E27FC236}">
                  <a16:creationId xmlns:a16="http://schemas.microsoft.com/office/drawing/2014/main" id="{458DCA51-A3D3-4720-9113-AAC8D5DF17E1}"/>
                </a:ext>
              </a:extLst>
            </p:cNvPr>
            <p:cNvSpPr/>
            <p:nvPr/>
          </p:nvSpPr>
          <p:spPr bwMode="auto">
            <a:xfrm rot="5400000">
              <a:off x="6313189" y="876596"/>
              <a:ext cx="5530982" cy="4949367"/>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9" name="Group 58">
              <a:extLst>
                <a:ext uri="{FF2B5EF4-FFF2-40B4-BE49-F238E27FC236}">
                  <a16:creationId xmlns:a16="http://schemas.microsoft.com/office/drawing/2014/main" id="{B4F88B95-C71E-49A7-BEC9-D567789DCA3F}"/>
                </a:ext>
              </a:extLst>
            </p:cNvPr>
            <p:cNvGrpSpPr/>
            <p:nvPr/>
          </p:nvGrpSpPr>
          <p:grpSpPr>
            <a:xfrm>
              <a:off x="10189773" y="5046031"/>
              <a:ext cx="1236052" cy="951612"/>
              <a:chOff x="9789492" y="4863754"/>
              <a:chExt cx="1430181" cy="1101069"/>
            </a:xfrm>
          </p:grpSpPr>
          <p:sp>
            <p:nvSpPr>
              <p:cNvPr id="35" name="TextBox 34">
                <a:extLst>
                  <a:ext uri="{FF2B5EF4-FFF2-40B4-BE49-F238E27FC236}">
                    <a16:creationId xmlns:a16="http://schemas.microsoft.com/office/drawing/2014/main" id="{80C449DE-AE2A-415F-953E-5B261BBF297C}"/>
                  </a:ext>
                </a:extLst>
              </p:cNvPr>
              <p:cNvSpPr txBox="1"/>
              <p:nvPr/>
            </p:nvSpPr>
            <p:spPr>
              <a:xfrm>
                <a:off x="9789492" y="5472380"/>
                <a:ext cx="1347228" cy="492443"/>
              </a:xfrm>
              <a:prstGeom prst="rect">
                <a:avLst/>
              </a:prstGeom>
              <a:noFill/>
            </p:spPr>
            <p:txBody>
              <a:bodyPr wrap="none" lIns="0" tIns="0" rIns="0" bIns="0" rtlCol="0">
                <a:spAutoFit/>
              </a:bodyPr>
              <a:lstStyle/>
              <a:p>
                <a:pPr algn="r"/>
                <a:r>
                  <a:rPr lang="en-IN" sz="1600" dirty="0">
                    <a:gradFill>
                      <a:gsLst>
                        <a:gs pos="2917">
                          <a:schemeClr val="tx1"/>
                        </a:gs>
                        <a:gs pos="30000">
                          <a:schemeClr val="tx1"/>
                        </a:gs>
                      </a:gsLst>
                      <a:lin ang="5400000" scaled="0"/>
                    </a:gradFill>
                  </a:rPr>
                  <a:t>Column</a:t>
                </a:r>
              </a:p>
              <a:p>
                <a:pPr algn="r"/>
                <a:r>
                  <a:rPr lang="en-IN" sz="1600" dirty="0">
                    <a:gradFill>
                      <a:gsLst>
                        <a:gs pos="2917">
                          <a:schemeClr val="tx1"/>
                        </a:gs>
                        <a:gs pos="30000">
                          <a:schemeClr val="tx1"/>
                        </a:gs>
                      </a:gsLst>
                      <a:lin ang="5400000" scaled="0"/>
                    </a:gradFill>
                  </a:rPr>
                  <a:t>Encryption Key</a:t>
                </a:r>
              </a:p>
            </p:txBody>
          </p:sp>
          <p:pic>
            <p:nvPicPr>
              <p:cNvPr id="44" name="Picture 43">
                <a:extLst>
                  <a:ext uri="{FF2B5EF4-FFF2-40B4-BE49-F238E27FC236}">
                    <a16:creationId xmlns:a16="http://schemas.microsoft.com/office/drawing/2014/main" id="{73C86733-370E-4641-88AA-2B41291D55B6}"/>
                  </a:ext>
                </a:extLst>
              </p:cNvPr>
              <p:cNvPicPr>
                <a:picLocks noChangeAspect="1"/>
              </p:cNvPicPr>
              <p:nvPr/>
            </p:nvPicPr>
            <p:blipFill>
              <a:blip r:embed="rId3"/>
              <a:stretch>
                <a:fillRect/>
              </a:stretch>
            </p:blipFill>
            <p:spPr>
              <a:xfrm>
                <a:off x="10687950" y="4863754"/>
                <a:ext cx="531723" cy="531723"/>
              </a:xfrm>
              <a:prstGeom prst="rect">
                <a:avLst/>
              </a:prstGeom>
            </p:spPr>
          </p:pic>
        </p:grpSp>
        <p:grpSp>
          <p:nvGrpSpPr>
            <p:cNvPr id="27" name="Group 26">
              <a:extLst>
                <a:ext uri="{FF2B5EF4-FFF2-40B4-BE49-F238E27FC236}">
                  <a16:creationId xmlns:a16="http://schemas.microsoft.com/office/drawing/2014/main" id="{60DB14DA-3F84-4C07-8145-D391A750BC07}"/>
                </a:ext>
              </a:extLst>
            </p:cNvPr>
            <p:cNvGrpSpPr/>
            <p:nvPr/>
          </p:nvGrpSpPr>
          <p:grpSpPr>
            <a:xfrm>
              <a:off x="6775341" y="2318364"/>
              <a:ext cx="1000787" cy="1043780"/>
              <a:chOff x="7627822" y="2472994"/>
              <a:chExt cx="1000787" cy="1043780"/>
            </a:xfrm>
          </p:grpSpPr>
          <p:pic>
            <p:nvPicPr>
              <p:cNvPr id="32" name="Picture 31">
                <a:extLst>
                  <a:ext uri="{FF2B5EF4-FFF2-40B4-BE49-F238E27FC236}">
                    <a16:creationId xmlns:a16="http://schemas.microsoft.com/office/drawing/2014/main" id="{11F67D3A-966E-4D99-A43E-E96394BE4D05}"/>
                  </a:ext>
                </a:extLst>
              </p:cNvPr>
              <p:cNvPicPr>
                <a:picLocks noChangeAspect="1"/>
              </p:cNvPicPr>
              <p:nvPr/>
            </p:nvPicPr>
            <p:blipFill>
              <a:blip r:embed="rId3"/>
              <a:stretch>
                <a:fillRect/>
              </a:stretch>
            </p:blipFill>
            <p:spPr>
              <a:xfrm>
                <a:off x="7627822" y="2472994"/>
                <a:ext cx="492317" cy="492317"/>
              </a:xfrm>
              <a:prstGeom prst="rect">
                <a:avLst/>
              </a:prstGeom>
            </p:spPr>
          </p:pic>
          <p:sp>
            <p:nvSpPr>
              <p:cNvPr id="33" name="TextBox 32">
                <a:extLst>
                  <a:ext uri="{FF2B5EF4-FFF2-40B4-BE49-F238E27FC236}">
                    <a16:creationId xmlns:a16="http://schemas.microsoft.com/office/drawing/2014/main" id="{BBA39403-4889-4F30-9E96-CA769F9E587E}"/>
                  </a:ext>
                </a:extLst>
              </p:cNvPr>
              <p:cNvSpPr txBox="1"/>
              <p:nvPr/>
            </p:nvSpPr>
            <p:spPr>
              <a:xfrm>
                <a:off x="7627822" y="3024331"/>
                <a:ext cx="1000787" cy="492443"/>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Column</a:t>
                </a:r>
              </a:p>
              <a:p>
                <a:pPr algn="l"/>
                <a:r>
                  <a:rPr lang="en-IN" sz="1600" dirty="0">
                    <a:gradFill>
                      <a:gsLst>
                        <a:gs pos="2917">
                          <a:schemeClr val="tx1"/>
                        </a:gs>
                        <a:gs pos="30000">
                          <a:schemeClr val="tx1"/>
                        </a:gs>
                      </a:gsLst>
                      <a:lin ang="5400000" scaled="0"/>
                    </a:gradFill>
                  </a:rPr>
                  <a:t>Master Key</a:t>
                </a:r>
              </a:p>
            </p:txBody>
          </p:sp>
        </p:grpSp>
        <p:sp>
          <p:nvSpPr>
            <p:cNvPr id="36" name="TextBox 35">
              <a:extLst>
                <a:ext uri="{FF2B5EF4-FFF2-40B4-BE49-F238E27FC236}">
                  <a16:creationId xmlns:a16="http://schemas.microsoft.com/office/drawing/2014/main" id="{91E2C237-76E5-467D-AA87-F6C83F0E9D8E}"/>
                </a:ext>
              </a:extLst>
            </p:cNvPr>
            <p:cNvSpPr txBox="1"/>
            <p:nvPr/>
          </p:nvSpPr>
          <p:spPr>
            <a:xfrm>
              <a:off x="8818994" y="636052"/>
              <a:ext cx="533800"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Apps</a:t>
              </a:r>
            </a:p>
          </p:txBody>
        </p:sp>
        <p:sp>
          <p:nvSpPr>
            <p:cNvPr id="40" name="TextBox 39">
              <a:extLst>
                <a:ext uri="{FF2B5EF4-FFF2-40B4-BE49-F238E27FC236}">
                  <a16:creationId xmlns:a16="http://schemas.microsoft.com/office/drawing/2014/main" id="{1455EE04-F1DD-4C70-8CF3-F7DB0849CDDB}"/>
                </a:ext>
              </a:extLst>
            </p:cNvPr>
            <p:cNvSpPr txBox="1"/>
            <p:nvPr/>
          </p:nvSpPr>
          <p:spPr>
            <a:xfrm>
              <a:off x="9343844" y="1815252"/>
              <a:ext cx="486480"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Query</a:t>
              </a:r>
            </a:p>
          </p:txBody>
        </p:sp>
        <p:sp>
          <p:nvSpPr>
            <p:cNvPr id="41" name="TextBox 40">
              <a:extLst>
                <a:ext uri="{FF2B5EF4-FFF2-40B4-BE49-F238E27FC236}">
                  <a16:creationId xmlns:a16="http://schemas.microsoft.com/office/drawing/2014/main" id="{A1C59D8A-4F9D-431F-A057-BEDE67AF1E13}"/>
                </a:ext>
              </a:extLst>
            </p:cNvPr>
            <p:cNvSpPr txBox="1"/>
            <p:nvPr/>
          </p:nvSpPr>
          <p:spPr>
            <a:xfrm>
              <a:off x="8096766" y="1836848"/>
              <a:ext cx="685765"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Trusted</a:t>
              </a:r>
            </a:p>
          </p:txBody>
        </p:sp>
        <p:grpSp>
          <p:nvGrpSpPr>
            <p:cNvPr id="43" name="Group 42">
              <a:extLst>
                <a:ext uri="{FF2B5EF4-FFF2-40B4-BE49-F238E27FC236}">
                  <a16:creationId xmlns:a16="http://schemas.microsoft.com/office/drawing/2014/main" id="{2C07ECB8-6247-43C0-95FF-8E708A7ADCD5}"/>
                </a:ext>
              </a:extLst>
            </p:cNvPr>
            <p:cNvGrpSpPr/>
            <p:nvPr/>
          </p:nvGrpSpPr>
          <p:grpSpPr>
            <a:xfrm>
              <a:off x="8492255" y="979773"/>
              <a:ext cx="1109118" cy="744476"/>
              <a:chOff x="6550198" y="3233770"/>
              <a:chExt cx="879473" cy="590331"/>
            </a:xfrm>
          </p:grpSpPr>
          <p:pic>
            <p:nvPicPr>
              <p:cNvPr id="56" name="Picture 55">
                <a:extLst>
                  <a:ext uri="{FF2B5EF4-FFF2-40B4-BE49-F238E27FC236}">
                    <a16:creationId xmlns:a16="http://schemas.microsoft.com/office/drawing/2014/main" id="{550B9F20-4EC8-4666-B12E-AAE9FC1AF6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0198" y="3233770"/>
                <a:ext cx="879473" cy="590331"/>
              </a:xfrm>
              <a:prstGeom prst="rect">
                <a:avLst/>
              </a:prstGeom>
            </p:spPr>
          </p:pic>
          <p:sp>
            <p:nvSpPr>
              <p:cNvPr id="57" name="Arrow: Right 56">
                <a:extLst>
                  <a:ext uri="{FF2B5EF4-FFF2-40B4-BE49-F238E27FC236}">
                    <a16:creationId xmlns:a16="http://schemas.microsoft.com/office/drawing/2014/main" id="{AAC4DF68-E1C2-488B-9528-C72D375CF466}"/>
                  </a:ext>
                </a:extLst>
              </p:cNvPr>
              <p:cNvSpPr/>
              <p:nvPr/>
            </p:nvSpPr>
            <p:spPr bwMode="auto">
              <a:xfrm rot="19115025">
                <a:off x="6813195" y="3418287"/>
                <a:ext cx="353478" cy="221297"/>
              </a:xfrm>
              <a:prstGeom prst="rightArrow">
                <a:avLst>
                  <a:gd name="adj1" fmla="val 52152"/>
                  <a:gd name="adj2" fmla="val 7259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1" name="Group 60">
              <a:extLst>
                <a:ext uri="{FF2B5EF4-FFF2-40B4-BE49-F238E27FC236}">
                  <a16:creationId xmlns:a16="http://schemas.microsoft.com/office/drawing/2014/main" id="{30F1307E-693A-48DC-BEC0-4580291E4C2B}"/>
                </a:ext>
              </a:extLst>
            </p:cNvPr>
            <p:cNvGrpSpPr/>
            <p:nvPr/>
          </p:nvGrpSpPr>
          <p:grpSpPr>
            <a:xfrm rot="5400000">
              <a:off x="8826587" y="1782598"/>
              <a:ext cx="504185" cy="354721"/>
              <a:chOff x="10152152" y="2344268"/>
              <a:chExt cx="888953" cy="458282"/>
            </a:xfrm>
          </p:grpSpPr>
          <p:sp>
            <p:nvSpPr>
              <p:cNvPr id="45" name="Arrow: Right 44">
                <a:extLst>
                  <a:ext uri="{FF2B5EF4-FFF2-40B4-BE49-F238E27FC236}">
                    <a16:creationId xmlns:a16="http://schemas.microsoft.com/office/drawing/2014/main" id="{43C20B54-0439-4C32-9FEE-D81F90E4E614}"/>
                  </a:ext>
                </a:extLst>
              </p:cNvPr>
              <p:cNvSpPr/>
              <p:nvPr/>
            </p:nvSpPr>
            <p:spPr bwMode="auto">
              <a:xfrm>
                <a:off x="10152152" y="2344268"/>
                <a:ext cx="888953" cy="195867"/>
              </a:xfrm>
              <a:prstGeom prst="rightArrow">
                <a:avLst>
                  <a:gd name="adj1" fmla="val 50000"/>
                  <a:gd name="adj2" fmla="val 62015"/>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Arrow: Right 45">
                <a:extLst>
                  <a:ext uri="{FF2B5EF4-FFF2-40B4-BE49-F238E27FC236}">
                    <a16:creationId xmlns:a16="http://schemas.microsoft.com/office/drawing/2014/main" id="{01DD0EA4-ABEF-436A-8194-59CFB2489ED3}"/>
                  </a:ext>
                </a:extLst>
              </p:cNvPr>
              <p:cNvSpPr/>
              <p:nvPr/>
            </p:nvSpPr>
            <p:spPr bwMode="auto">
              <a:xfrm rot="10800000">
                <a:off x="10152152" y="2606683"/>
                <a:ext cx="888953" cy="195867"/>
              </a:xfrm>
              <a:prstGeom prst="rightArrow">
                <a:avLst>
                  <a:gd name="adj1" fmla="val 50000"/>
                  <a:gd name="adj2" fmla="val 62015"/>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8" name="Group 47">
              <a:extLst>
                <a:ext uri="{FF2B5EF4-FFF2-40B4-BE49-F238E27FC236}">
                  <a16:creationId xmlns:a16="http://schemas.microsoft.com/office/drawing/2014/main" id="{5E9A022E-3165-43F0-8ACE-09271AAFB5DE}"/>
                </a:ext>
              </a:extLst>
            </p:cNvPr>
            <p:cNvGrpSpPr/>
            <p:nvPr/>
          </p:nvGrpSpPr>
          <p:grpSpPr>
            <a:xfrm>
              <a:off x="8484165" y="2208928"/>
              <a:ext cx="1180940" cy="1257846"/>
              <a:chOff x="8200826" y="2997917"/>
              <a:chExt cx="825462" cy="920516"/>
            </a:xfrm>
          </p:grpSpPr>
          <p:sp>
            <p:nvSpPr>
              <p:cNvPr id="52" name="Rectangle: Rounded Corners 51">
                <a:extLst>
                  <a:ext uri="{FF2B5EF4-FFF2-40B4-BE49-F238E27FC236}">
                    <a16:creationId xmlns:a16="http://schemas.microsoft.com/office/drawing/2014/main" id="{ED518B24-910E-4C21-AEF1-51FDBC2DCFA3}"/>
                  </a:ext>
                </a:extLst>
              </p:cNvPr>
              <p:cNvSpPr/>
              <p:nvPr/>
            </p:nvSpPr>
            <p:spPr bwMode="auto">
              <a:xfrm>
                <a:off x="8200826" y="2997917"/>
                <a:ext cx="825462" cy="920516"/>
              </a:xfrm>
              <a:prstGeom prst="roundRect">
                <a:avLst>
                  <a:gd name="adj" fmla="val 4359"/>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Rounded Corners 52">
                <a:extLst>
                  <a:ext uri="{FF2B5EF4-FFF2-40B4-BE49-F238E27FC236}">
                    <a16:creationId xmlns:a16="http://schemas.microsoft.com/office/drawing/2014/main" id="{36C181DE-F3D9-4F96-A439-2F04B54AD9FB}"/>
                  </a:ext>
                </a:extLst>
              </p:cNvPr>
              <p:cNvSpPr/>
              <p:nvPr/>
            </p:nvSpPr>
            <p:spPr bwMode="auto">
              <a:xfrm>
                <a:off x="8200826" y="3587633"/>
                <a:ext cx="825462" cy="325579"/>
              </a:xfrm>
              <a:prstGeom prst="roundRect">
                <a:avLst>
                  <a:gd name="adj" fmla="val 4359"/>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Rounded Corners 53">
                <a:extLst>
                  <a:ext uri="{FF2B5EF4-FFF2-40B4-BE49-F238E27FC236}">
                    <a16:creationId xmlns:a16="http://schemas.microsoft.com/office/drawing/2014/main" id="{B0841A37-9BAA-4CA6-AE6D-A3FA291D70E2}"/>
                  </a:ext>
                </a:extLst>
              </p:cNvPr>
              <p:cNvSpPr/>
              <p:nvPr/>
            </p:nvSpPr>
            <p:spPr bwMode="auto">
              <a:xfrm>
                <a:off x="8551628" y="3581086"/>
                <a:ext cx="123858" cy="247964"/>
              </a:xfrm>
              <a:prstGeom prst="roundRect">
                <a:avLst>
                  <a:gd name="adj" fmla="val 15324"/>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Rounded Corners 54">
                <a:extLst>
                  <a:ext uri="{FF2B5EF4-FFF2-40B4-BE49-F238E27FC236}">
                    <a16:creationId xmlns:a16="http://schemas.microsoft.com/office/drawing/2014/main" id="{5B0CDE70-409C-48A7-B38E-5CC27E9121A8}"/>
                  </a:ext>
                </a:extLst>
              </p:cNvPr>
              <p:cNvSpPr/>
              <p:nvPr/>
            </p:nvSpPr>
            <p:spPr bwMode="auto">
              <a:xfrm>
                <a:off x="8582593" y="3631774"/>
                <a:ext cx="61929" cy="146589"/>
              </a:xfrm>
              <a:prstGeom prst="roundRect">
                <a:avLst>
                  <a:gd name="adj" fmla="val 15324"/>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0" name="TextBox 49">
              <a:extLst>
                <a:ext uri="{FF2B5EF4-FFF2-40B4-BE49-F238E27FC236}">
                  <a16:creationId xmlns:a16="http://schemas.microsoft.com/office/drawing/2014/main" id="{2ABDAC4C-B53F-4972-ABEC-B401E95408FE}"/>
                </a:ext>
              </a:extLst>
            </p:cNvPr>
            <p:cNvSpPr txBox="1"/>
            <p:nvPr/>
          </p:nvSpPr>
          <p:spPr>
            <a:xfrm>
              <a:off x="8693961" y="2277416"/>
              <a:ext cx="769441" cy="646331"/>
            </a:xfrm>
            <a:prstGeom prst="rect">
              <a:avLst/>
            </a:prstGeom>
            <a:noFill/>
          </p:spPr>
          <p:txBody>
            <a:bodyPr wrap="none" lIns="0" tIns="0" rIns="0" bIns="0" rtlCol="0">
              <a:spAutoFit/>
            </a:bodyPr>
            <a:lstStyle/>
            <a:p>
              <a:pPr algn="ctr"/>
              <a:r>
                <a:rPr lang="en-IN" sz="1400" dirty="0">
                  <a:solidFill>
                    <a:schemeClr val="bg1"/>
                  </a:solidFill>
                </a:rPr>
                <a:t>Enhanced</a:t>
              </a:r>
            </a:p>
            <a:p>
              <a:pPr algn="ctr"/>
              <a:r>
                <a:rPr lang="en-IN" sz="1400" dirty="0">
                  <a:solidFill>
                    <a:schemeClr val="bg1"/>
                  </a:solidFill>
                </a:rPr>
                <a:t>ADO.NET</a:t>
              </a:r>
            </a:p>
            <a:p>
              <a:pPr algn="ctr"/>
              <a:r>
                <a:rPr lang="en-IN" sz="1400" dirty="0">
                  <a:solidFill>
                    <a:schemeClr val="bg1"/>
                  </a:solidFill>
                </a:rPr>
                <a:t>Library</a:t>
              </a:r>
            </a:p>
          </p:txBody>
        </p:sp>
        <p:pic>
          <p:nvPicPr>
            <p:cNvPr id="49" name="Graphic 48">
              <a:extLst>
                <a:ext uri="{FF2B5EF4-FFF2-40B4-BE49-F238E27FC236}">
                  <a16:creationId xmlns:a16="http://schemas.microsoft.com/office/drawing/2014/main" id="{ECE9B7AD-E50E-4446-B8D3-C011B0C8C17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15196" y="4891467"/>
              <a:ext cx="1121185" cy="1121186"/>
            </a:xfrm>
            <a:prstGeom prst="rect">
              <a:avLst/>
            </a:prstGeom>
          </p:spPr>
        </p:pic>
        <p:pic>
          <p:nvPicPr>
            <p:cNvPr id="51" name="Graphic 50">
              <a:extLst>
                <a:ext uri="{FF2B5EF4-FFF2-40B4-BE49-F238E27FC236}">
                  <a16:creationId xmlns:a16="http://schemas.microsoft.com/office/drawing/2014/main" id="{C7EB0093-A5C1-435A-ABF9-CBD399AD1D1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581291">
              <a:off x="8110934" y="5408710"/>
              <a:ext cx="657431" cy="657431"/>
            </a:xfrm>
            <a:prstGeom prst="rect">
              <a:avLst/>
            </a:prstGeom>
          </p:spPr>
        </p:pic>
        <p:cxnSp>
          <p:nvCxnSpPr>
            <p:cNvPr id="18" name="Straight Connector 17">
              <a:extLst>
                <a:ext uri="{FF2B5EF4-FFF2-40B4-BE49-F238E27FC236}">
                  <a16:creationId xmlns:a16="http://schemas.microsoft.com/office/drawing/2014/main" id="{734DA1CC-BDEE-4D91-8D8B-15733B36BCC1}"/>
                </a:ext>
              </a:extLst>
            </p:cNvPr>
            <p:cNvCxnSpPr>
              <a:cxnSpLocks/>
            </p:cNvCxnSpPr>
            <p:nvPr/>
          </p:nvCxnSpPr>
          <p:spPr>
            <a:xfrm>
              <a:off x="6731121" y="3766448"/>
              <a:ext cx="4695118"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1" name="Arrow: U-Turn 30">
              <a:extLst>
                <a:ext uri="{FF2B5EF4-FFF2-40B4-BE49-F238E27FC236}">
                  <a16:creationId xmlns:a16="http://schemas.microsoft.com/office/drawing/2014/main" id="{585223E8-CE1B-4675-B7AC-64847B10AAF0}"/>
                </a:ext>
              </a:extLst>
            </p:cNvPr>
            <p:cNvSpPr/>
            <p:nvPr/>
          </p:nvSpPr>
          <p:spPr bwMode="auto">
            <a:xfrm rot="10800000">
              <a:off x="8910618" y="3473882"/>
              <a:ext cx="442175" cy="1417582"/>
            </a:xfrm>
            <a:prstGeom prst="uturnArrow">
              <a:avLst>
                <a:gd name="adj1" fmla="val 18162"/>
                <a:gd name="adj2" fmla="val 25000"/>
                <a:gd name="adj3" fmla="val 33601"/>
                <a:gd name="adj4" fmla="val 42041"/>
                <a:gd name="adj5" fmla="val 100000"/>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a:extLst>
                <a:ext uri="{FF2B5EF4-FFF2-40B4-BE49-F238E27FC236}">
                  <a16:creationId xmlns:a16="http://schemas.microsoft.com/office/drawing/2014/main" id="{D9BFFA83-E58C-4724-9189-4E025A9C981E}"/>
                </a:ext>
              </a:extLst>
            </p:cNvPr>
            <p:cNvSpPr txBox="1"/>
            <p:nvPr/>
          </p:nvSpPr>
          <p:spPr>
            <a:xfrm>
              <a:off x="7661624" y="4567377"/>
              <a:ext cx="1157370" cy="276999"/>
            </a:xfrm>
            <a:prstGeom prst="rect">
              <a:avLst/>
            </a:prstGeom>
            <a:solidFill>
              <a:schemeClr val="bg1"/>
            </a:solidFill>
          </p:spPr>
          <p:txBody>
            <a:bodyPr wrap="square" lIns="0" tIns="0" rIns="0" bIns="0" rtlCol="0">
              <a:spAutoFit/>
            </a:bodyPr>
            <a:lstStyle/>
            <a:p>
              <a:pPr algn="l"/>
              <a:r>
                <a:rPr lang="en-IN" sz="1800" dirty="0">
                  <a:gradFill>
                    <a:gsLst>
                      <a:gs pos="2917">
                        <a:schemeClr val="tx1"/>
                      </a:gs>
                      <a:gs pos="30000">
                        <a:schemeClr val="tx1"/>
                      </a:gs>
                    </a:gsLst>
                    <a:lin ang="5400000" scaled="0"/>
                  </a:gradFill>
                </a:rPr>
                <a:t>SQL Server</a:t>
              </a:r>
            </a:p>
          </p:txBody>
        </p:sp>
      </p:grpSp>
    </p:spTree>
    <p:extLst>
      <p:ext uri="{BB962C8B-B14F-4D97-AF65-F5344CB8AC3E}">
        <p14:creationId xmlns:p14="http://schemas.microsoft.com/office/powerpoint/2010/main" val="129478632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p:spPr>
        <p:txBody>
          <a:bodyPr/>
          <a:lstStyle/>
          <a:p>
            <a:r>
              <a:rPr lang="en-US" dirty="0"/>
              <a:t>Lesson 03: Implement Azure confidential computing</a:t>
            </a:r>
          </a:p>
        </p:txBody>
      </p:sp>
    </p:spTree>
    <p:extLst>
      <p:ext uri="{BB962C8B-B14F-4D97-AF65-F5344CB8AC3E}">
        <p14:creationId xmlns:p14="http://schemas.microsoft.com/office/powerpoint/2010/main" val="998485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3E89E3-9EA4-4A65-BADF-4120136C3D85}"/>
              </a:ext>
            </a:extLst>
          </p:cNvPr>
          <p:cNvSpPr>
            <a:spLocks noGrp="1"/>
          </p:cNvSpPr>
          <p:nvPr>
            <p:ph type="title"/>
          </p:nvPr>
        </p:nvSpPr>
        <p:spPr/>
        <p:txBody>
          <a:bodyPr/>
          <a:lstStyle/>
          <a:p>
            <a:r>
              <a:rPr lang="en-US" dirty="0"/>
              <a:t>Trusted Execution Environments</a:t>
            </a:r>
          </a:p>
        </p:txBody>
      </p:sp>
      <p:sp>
        <p:nvSpPr>
          <p:cNvPr id="4" name="Text Placeholder 3">
            <a:extLst>
              <a:ext uri="{FF2B5EF4-FFF2-40B4-BE49-F238E27FC236}">
                <a16:creationId xmlns:a16="http://schemas.microsoft.com/office/drawing/2014/main" id="{7B992E0B-67CB-4418-84CD-586A9FAB3B79}"/>
              </a:ext>
            </a:extLst>
          </p:cNvPr>
          <p:cNvSpPr>
            <a:spLocks noGrp="1"/>
          </p:cNvSpPr>
          <p:nvPr>
            <p:ph type="body" sz="quarter" idx="10"/>
          </p:nvPr>
        </p:nvSpPr>
        <p:spPr>
          <a:xfrm>
            <a:off x="584200" y="1435497"/>
            <a:ext cx="11018520" cy="3828740"/>
          </a:xfrm>
        </p:spPr>
        <p:txBody>
          <a:bodyPr/>
          <a:lstStyle/>
          <a:p>
            <a:r>
              <a:rPr lang="en-US" dirty="0">
                <a:latin typeface="+mn-lt"/>
              </a:rPr>
              <a:t>Data is processed within Trusted Execution Environments (TEEs)</a:t>
            </a:r>
          </a:p>
          <a:p>
            <a:pPr lvl="1"/>
            <a:r>
              <a:rPr lang="en-US" dirty="0"/>
              <a:t>Ensures that there is no way to view data or operations inside the TEE from the outside</a:t>
            </a:r>
          </a:p>
          <a:p>
            <a:pPr lvl="1"/>
            <a:r>
              <a:rPr lang="en-US" dirty="0"/>
              <a:t>If code is tampered with or altered, all operations are halted, and the environment is disabled</a:t>
            </a:r>
          </a:p>
          <a:p>
            <a:pPr lvl="1"/>
            <a:r>
              <a:rPr lang="en-US" dirty="0"/>
              <a:t>TEEs can be hardware based or software based</a:t>
            </a:r>
          </a:p>
          <a:p>
            <a:pPr lvl="1"/>
            <a:r>
              <a:rPr lang="en-US" dirty="0"/>
              <a:t>Many Azure services, such as Azure SQL Database, execute code in TEEs</a:t>
            </a:r>
          </a:p>
          <a:p>
            <a:pPr lvl="1"/>
            <a:r>
              <a:rPr lang="en-US" dirty="0"/>
              <a:t>There are frameworks available to take advantage of TEEs</a:t>
            </a:r>
          </a:p>
          <a:p>
            <a:pPr lvl="2"/>
            <a:r>
              <a:rPr lang="en-US" dirty="0"/>
              <a:t>Example: Confidential Consortium Blockchain Framework</a:t>
            </a:r>
          </a:p>
          <a:p>
            <a:r>
              <a:rPr lang="en-US" dirty="0">
                <a:latin typeface="+mn-lt"/>
              </a:rPr>
              <a:t>TEEs are being developed through collaboration among vendors:</a:t>
            </a:r>
          </a:p>
          <a:p>
            <a:pPr lvl="1"/>
            <a:r>
              <a:rPr lang="en-US" dirty="0"/>
              <a:t>Intel (SGX)</a:t>
            </a:r>
          </a:p>
          <a:p>
            <a:pPr lvl="1"/>
            <a:r>
              <a:rPr lang="en-US" dirty="0"/>
              <a:t>Microsoft Research</a:t>
            </a:r>
          </a:p>
        </p:txBody>
      </p:sp>
    </p:spTree>
    <p:extLst>
      <p:ext uri="{BB962C8B-B14F-4D97-AF65-F5344CB8AC3E}">
        <p14:creationId xmlns:p14="http://schemas.microsoft.com/office/powerpoint/2010/main" val="233855678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E9A67F6-9ED4-4CE9-B1CF-6EF71752839D}"/>
              </a:ext>
              <a:ext uri="{C183D7F6-B498-43B3-948B-1728B52AA6E4}">
                <adec:decorative xmlns:adec="http://schemas.microsoft.com/office/drawing/2017/decorative" val="1"/>
              </a:ext>
            </a:extLst>
          </p:cNvPr>
          <p:cNvSpPr/>
          <p:nvPr/>
        </p:nvSpPr>
        <p:spPr bwMode="auto">
          <a:xfrm>
            <a:off x="8370277" y="1011198"/>
            <a:ext cx="3123028" cy="5257840"/>
          </a:xfrm>
          <a:prstGeom prst="rect">
            <a:avLst/>
          </a:prstGeom>
          <a:solidFill>
            <a:schemeClr val="bg1"/>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14D97A72-BB37-4A56-AC08-E8660E6844B4}"/>
              </a:ext>
            </a:extLst>
          </p:cNvPr>
          <p:cNvSpPr>
            <a:spLocks noGrp="1"/>
          </p:cNvSpPr>
          <p:nvPr>
            <p:ph type="title"/>
          </p:nvPr>
        </p:nvSpPr>
        <p:spPr>
          <a:xfrm>
            <a:off x="588263" y="457200"/>
            <a:ext cx="11018520" cy="553998"/>
          </a:xfrm>
        </p:spPr>
        <p:txBody>
          <a:bodyPr/>
          <a:lstStyle/>
          <a:p>
            <a:r>
              <a:rPr lang="en-GB" dirty="0"/>
              <a:t>Azure confidential computing</a:t>
            </a:r>
            <a:endParaRPr lang="en-US" dirty="0"/>
          </a:p>
        </p:txBody>
      </p:sp>
      <p:sp>
        <p:nvSpPr>
          <p:cNvPr id="3" name="Text Placeholder 2">
            <a:extLst>
              <a:ext uri="{FF2B5EF4-FFF2-40B4-BE49-F238E27FC236}">
                <a16:creationId xmlns:a16="http://schemas.microsoft.com/office/drawing/2014/main" id="{3119612F-EF14-4B55-B82B-6E57E21E1262}"/>
              </a:ext>
            </a:extLst>
          </p:cNvPr>
          <p:cNvSpPr>
            <a:spLocks noGrp="1"/>
          </p:cNvSpPr>
          <p:nvPr>
            <p:ph type="body" sz="quarter" idx="10"/>
          </p:nvPr>
        </p:nvSpPr>
        <p:spPr>
          <a:xfrm>
            <a:off x="584200" y="1435497"/>
            <a:ext cx="7218680" cy="4050340"/>
          </a:xfrm>
        </p:spPr>
        <p:txBody>
          <a:bodyPr/>
          <a:lstStyle/>
          <a:p>
            <a:r>
              <a:rPr lang="en-US" dirty="0"/>
              <a:t>Based on trusted execution enclaves:</a:t>
            </a:r>
          </a:p>
          <a:p>
            <a:pPr lvl="1"/>
            <a:r>
              <a:rPr lang="en-US" dirty="0"/>
              <a:t>Virtualization-based security</a:t>
            </a:r>
          </a:p>
          <a:p>
            <a:pPr lvl="1"/>
            <a:r>
              <a:rPr lang="en-US" dirty="0"/>
              <a:t>Intel® Software Guard Extensions (Intel® SGX) </a:t>
            </a:r>
          </a:p>
          <a:p>
            <a:r>
              <a:rPr lang="en-US" dirty="0"/>
              <a:t>Secures all data while in use:</a:t>
            </a:r>
          </a:p>
          <a:p>
            <a:pPr lvl="1"/>
            <a:r>
              <a:rPr lang="en-US" dirty="0"/>
              <a:t>Workloads are invisible to host fabric</a:t>
            </a:r>
          </a:p>
          <a:p>
            <a:pPr lvl="1"/>
            <a:r>
              <a:rPr lang="en-US" dirty="0"/>
              <a:t>Data is now always encrypted</a:t>
            </a:r>
          </a:p>
          <a:p>
            <a:pPr lvl="1"/>
            <a:r>
              <a:rPr lang="en-US" dirty="0"/>
              <a:t>Protected while in use, in transit, and in storage</a:t>
            </a:r>
          </a:p>
          <a:p>
            <a:r>
              <a:rPr lang="en-US" dirty="0"/>
              <a:t>Protects against multiple threats:</a:t>
            </a:r>
          </a:p>
          <a:p>
            <a:pPr lvl="1"/>
            <a:r>
              <a:rPr lang="en-US" dirty="0"/>
              <a:t>Malicious insiders, including admins, hackers and malware</a:t>
            </a:r>
          </a:p>
          <a:p>
            <a:pPr lvl="1"/>
            <a:r>
              <a:rPr lang="en-US" dirty="0"/>
              <a:t>Third-party access without consent</a:t>
            </a:r>
          </a:p>
        </p:txBody>
      </p:sp>
      <p:grpSp>
        <p:nvGrpSpPr>
          <p:cNvPr id="12" name="Group 11" descr="The diagram depicts how confidential computing spans across data that is stored, in use, and in transit by using available technologies.">
            <a:extLst>
              <a:ext uri="{FF2B5EF4-FFF2-40B4-BE49-F238E27FC236}">
                <a16:creationId xmlns:a16="http://schemas.microsoft.com/office/drawing/2014/main" id="{59FFD88C-B55E-4A30-B7BA-F8985975EA28}"/>
              </a:ext>
            </a:extLst>
          </p:cNvPr>
          <p:cNvGrpSpPr/>
          <p:nvPr/>
        </p:nvGrpSpPr>
        <p:grpSpPr>
          <a:xfrm>
            <a:off x="8581791" y="1223149"/>
            <a:ext cx="2700000" cy="4833938"/>
            <a:chOff x="8525022" y="1435100"/>
            <a:chExt cx="2700000" cy="4833938"/>
          </a:xfrm>
        </p:grpSpPr>
        <p:sp>
          <p:nvSpPr>
            <p:cNvPr id="5" name="Freeform: Shape 4">
              <a:extLst>
                <a:ext uri="{FF2B5EF4-FFF2-40B4-BE49-F238E27FC236}">
                  <a16:creationId xmlns:a16="http://schemas.microsoft.com/office/drawing/2014/main" id="{7FA6C665-0005-4566-B22E-6A46B3598782}"/>
                </a:ext>
              </a:extLst>
            </p:cNvPr>
            <p:cNvSpPr/>
            <p:nvPr/>
          </p:nvSpPr>
          <p:spPr>
            <a:xfrm>
              <a:off x="8525022" y="1435100"/>
              <a:ext cx="2700000" cy="1260000"/>
            </a:xfrm>
            <a:custGeom>
              <a:avLst/>
              <a:gdLst>
                <a:gd name="connsiteX0" fmla="*/ 0 w 2041960"/>
                <a:gd name="connsiteY0" fmla="*/ 0 h 1385540"/>
                <a:gd name="connsiteX1" fmla="*/ 2041960 w 2041960"/>
                <a:gd name="connsiteY1" fmla="*/ 0 h 1385540"/>
                <a:gd name="connsiteX2" fmla="*/ 2041960 w 2041960"/>
                <a:gd name="connsiteY2" fmla="*/ 1385540 h 1385540"/>
                <a:gd name="connsiteX3" fmla="*/ 0 w 2041960"/>
                <a:gd name="connsiteY3" fmla="*/ 1385540 h 1385540"/>
                <a:gd name="connsiteX4" fmla="*/ 0 w 2041960"/>
                <a:gd name="connsiteY4" fmla="*/ 0 h 1385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1960" h="1385540">
                  <a:moveTo>
                    <a:pt x="0" y="0"/>
                  </a:moveTo>
                  <a:lnTo>
                    <a:pt x="2041960" y="0"/>
                  </a:lnTo>
                  <a:lnTo>
                    <a:pt x="2041960" y="1385540"/>
                  </a:lnTo>
                  <a:lnTo>
                    <a:pt x="0" y="13855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400" kern="1200" dirty="0"/>
                <a:t>Data at rest (BitLocker)</a:t>
              </a:r>
            </a:p>
          </p:txBody>
        </p:sp>
        <p:sp>
          <p:nvSpPr>
            <p:cNvPr id="7" name="Freeform: Shape 6">
              <a:extLst>
                <a:ext uri="{FF2B5EF4-FFF2-40B4-BE49-F238E27FC236}">
                  <a16:creationId xmlns:a16="http://schemas.microsoft.com/office/drawing/2014/main" id="{D07F2810-19EB-4F43-AF8D-07737360AF53}"/>
                </a:ext>
              </a:extLst>
            </p:cNvPr>
            <p:cNvSpPr/>
            <p:nvPr/>
          </p:nvSpPr>
          <p:spPr>
            <a:xfrm>
              <a:off x="8525022" y="3222069"/>
              <a:ext cx="2700000" cy="1260000"/>
            </a:xfrm>
            <a:custGeom>
              <a:avLst/>
              <a:gdLst>
                <a:gd name="connsiteX0" fmla="*/ 0 w 1842315"/>
                <a:gd name="connsiteY0" fmla="*/ 0 h 1385540"/>
                <a:gd name="connsiteX1" fmla="*/ 1842315 w 1842315"/>
                <a:gd name="connsiteY1" fmla="*/ 0 h 1385540"/>
                <a:gd name="connsiteX2" fmla="*/ 1842315 w 1842315"/>
                <a:gd name="connsiteY2" fmla="*/ 1385540 h 1385540"/>
                <a:gd name="connsiteX3" fmla="*/ 0 w 1842315"/>
                <a:gd name="connsiteY3" fmla="*/ 1385540 h 1385540"/>
                <a:gd name="connsiteX4" fmla="*/ 0 w 1842315"/>
                <a:gd name="connsiteY4" fmla="*/ 0 h 1385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315" h="1385540">
                  <a:moveTo>
                    <a:pt x="0" y="0"/>
                  </a:moveTo>
                  <a:lnTo>
                    <a:pt x="1842315" y="0"/>
                  </a:lnTo>
                  <a:lnTo>
                    <a:pt x="1842315" y="1385540"/>
                  </a:lnTo>
                  <a:lnTo>
                    <a:pt x="0" y="13855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400" kern="1200" dirty="0"/>
                <a:t>Data in use (trusted execution environments)</a:t>
              </a:r>
            </a:p>
          </p:txBody>
        </p:sp>
        <p:sp>
          <p:nvSpPr>
            <p:cNvPr id="8" name="Freeform: Shape 7">
              <a:extLst>
                <a:ext uri="{FF2B5EF4-FFF2-40B4-BE49-F238E27FC236}">
                  <a16:creationId xmlns:a16="http://schemas.microsoft.com/office/drawing/2014/main" id="{A0B66834-2AD5-490C-97D7-3A9F49B07EB0}"/>
                </a:ext>
              </a:extLst>
            </p:cNvPr>
            <p:cNvSpPr/>
            <p:nvPr/>
          </p:nvSpPr>
          <p:spPr>
            <a:xfrm>
              <a:off x="8525022" y="5009038"/>
              <a:ext cx="2700000" cy="1260000"/>
            </a:xfrm>
            <a:custGeom>
              <a:avLst/>
              <a:gdLst>
                <a:gd name="connsiteX0" fmla="*/ 0 w 2385000"/>
                <a:gd name="connsiteY0" fmla="*/ 0 h 1385540"/>
                <a:gd name="connsiteX1" fmla="*/ 2385000 w 2385000"/>
                <a:gd name="connsiteY1" fmla="*/ 0 h 1385540"/>
                <a:gd name="connsiteX2" fmla="*/ 2385000 w 2385000"/>
                <a:gd name="connsiteY2" fmla="*/ 1385540 h 1385540"/>
                <a:gd name="connsiteX3" fmla="*/ 0 w 2385000"/>
                <a:gd name="connsiteY3" fmla="*/ 1385540 h 1385540"/>
                <a:gd name="connsiteX4" fmla="*/ 0 w 2385000"/>
                <a:gd name="connsiteY4" fmla="*/ 0 h 1385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5000" h="1385540">
                  <a:moveTo>
                    <a:pt x="0" y="0"/>
                  </a:moveTo>
                  <a:lnTo>
                    <a:pt x="2385000" y="0"/>
                  </a:lnTo>
                  <a:lnTo>
                    <a:pt x="2385000" y="1385540"/>
                  </a:lnTo>
                  <a:lnTo>
                    <a:pt x="0" y="13855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400" kern="1200" dirty="0"/>
                <a:t>Data in transit (SSL, TLS)</a:t>
              </a:r>
            </a:p>
          </p:txBody>
        </p:sp>
        <p:cxnSp>
          <p:nvCxnSpPr>
            <p:cNvPr id="10" name="Straight Arrow Connector 9">
              <a:extLst>
                <a:ext uri="{FF2B5EF4-FFF2-40B4-BE49-F238E27FC236}">
                  <a16:creationId xmlns:a16="http://schemas.microsoft.com/office/drawing/2014/main" id="{631F9ED5-9AEC-4087-A403-CF3218C1D873}"/>
                </a:ext>
              </a:extLst>
            </p:cNvPr>
            <p:cNvCxnSpPr/>
            <p:nvPr/>
          </p:nvCxnSpPr>
          <p:spPr>
            <a:xfrm>
              <a:off x="9875022" y="2695100"/>
              <a:ext cx="0" cy="526969"/>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D0587A6-2111-4EF8-AB9A-215AFA2487E4}"/>
                </a:ext>
              </a:extLst>
            </p:cNvPr>
            <p:cNvCxnSpPr/>
            <p:nvPr/>
          </p:nvCxnSpPr>
          <p:spPr>
            <a:xfrm>
              <a:off x="9875022" y="4482069"/>
              <a:ext cx="0" cy="526969"/>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3153493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3E89E3-9EA4-4A65-BADF-4120136C3D85}"/>
              </a:ext>
            </a:extLst>
          </p:cNvPr>
          <p:cNvSpPr>
            <a:spLocks noGrp="1"/>
          </p:cNvSpPr>
          <p:nvPr>
            <p:ph type="title"/>
          </p:nvPr>
        </p:nvSpPr>
        <p:spPr/>
        <p:txBody>
          <a:bodyPr/>
          <a:lstStyle/>
          <a:p>
            <a:r>
              <a:rPr lang="en-US" dirty="0"/>
              <a:t>Azure confidential computing (continued 1)</a:t>
            </a:r>
          </a:p>
        </p:txBody>
      </p:sp>
      <p:sp>
        <p:nvSpPr>
          <p:cNvPr id="4" name="Text Placeholder 3">
            <a:extLst>
              <a:ext uri="{FF2B5EF4-FFF2-40B4-BE49-F238E27FC236}">
                <a16:creationId xmlns:a16="http://schemas.microsoft.com/office/drawing/2014/main" id="{7B992E0B-67CB-4418-84CD-586A9FAB3B79}"/>
              </a:ext>
            </a:extLst>
          </p:cNvPr>
          <p:cNvSpPr>
            <a:spLocks noGrp="1"/>
          </p:cNvSpPr>
          <p:nvPr>
            <p:ph type="body" sz="quarter" idx="10"/>
          </p:nvPr>
        </p:nvSpPr>
        <p:spPr>
          <a:xfrm>
            <a:off x="584200" y="1435497"/>
            <a:ext cx="11018520" cy="1748171"/>
          </a:xfrm>
        </p:spPr>
        <p:txBody>
          <a:bodyPr/>
          <a:lstStyle/>
          <a:p>
            <a:r>
              <a:rPr lang="en-US" dirty="0">
                <a:latin typeface="+mn-lt"/>
              </a:rPr>
              <a:t>A collection of features across a broad spectrum of Azure services designed to encrypt data in use</a:t>
            </a:r>
          </a:p>
          <a:p>
            <a:r>
              <a:rPr lang="en-US" dirty="0">
                <a:latin typeface="+mn-lt"/>
              </a:rPr>
              <a:t>Ideal for scenarios where data needs to be processed in the cloud</a:t>
            </a:r>
          </a:p>
          <a:p>
            <a:pPr lvl="1"/>
            <a:r>
              <a:rPr lang="en-US" dirty="0"/>
              <a:t>The services maintain encryption that prevents the data from being exposed as plain text</a:t>
            </a:r>
          </a:p>
        </p:txBody>
      </p:sp>
    </p:spTree>
    <p:extLst>
      <p:ext uri="{BB962C8B-B14F-4D97-AF65-F5344CB8AC3E}">
        <p14:creationId xmlns:p14="http://schemas.microsoft.com/office/powerpoint/2010/main" val="198325524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4181A93-35CC-47E1-8EEE-A77033AF0AEE}"/>
              </a:ext>
            </a:extLst>
          </p:cNvPr>
          <p:cNvSpPr>
            <a:spLocks noGrp="1"/>
          </p:cNvSpPr>
          <p:nvPr>
            <p:ph type="title"/>
          </p:nvPr>
        </p:nvSpPr>
        <p:spPr>
          <a:xfrm>
            <a:off x="588263" y="457200"/>
            <a:ext cx="11018520" cy="553998"/>
          </a:xfrm>
        </p:spPr>
        <p:txBody>
          <a:bodyPr/>
          <a:lstStyle/>
          <a:p>
            <a:r>
              <a:rPr lang="en-GB" dirty="0"/>
              <a:t>Azure Confidential Computing </a:t>
            </a:r>
            <a:r>
              <a:rPr lang="en-US" dirty="0"/>
              <a:t>(continued 2)</a:t>
            </a:r>
          </a:p>
        </p:txBody>
      </p:sp>
      <p:grpSp>
        <p:nvGrpSpPr>
          <p:cNvPr id="3" name="Group 2" descr="Diagram showing Azure confidential computing protecting the confidentiality and integrity of data and code while it’s processed in the public cloud. ">
            <a:extLst>
              <a:ext uri="{FF2B5EF4-FFF2-40B4-BE49-F238E27FC236}">
                <a16:creationId xmlns:a16="http://schemas.microsoft.com/office/drawing/2014/main" id="{1A0C384D-AB4D-4C1F-8968-13347B172BDD}"/>
              </a:ext>
            </a:extLst>
          </p:cNvPr>
          <p:cNvGrpSpPr/>
          <p:nvPr/>
        </p:nvGrpSpPr>
        <p:grpSpPr>
          <a:xfrm>
            <a:off x="1964788" y="1611630"/>
            <a:ext cx="8262424" cy="4437478"/>
            <a:chOff x="1964788" y="1611630"/>
            <a:chExt cx="8262424" cy="4437478"/>
          </a:xfrm>
        </p:grpSpPr>
        <p:sp>
          <p:nvSpPr>
            <p:cNvPr id="2" name="Rectangle 1">
              <a:extLst>
                <a:ext uri="{FF2B5EF4-FFF2-40B4-BE49-F238E27FC236}">
                  <a16:creationId xmlns:a16="http://schemas.microsoft.com/office/drawing/2014/main" id="{EA827510-CF88-46FD-9453-3C8FA95F0629}"/>
                </a:ext>
              </a:extLst>
            </p:cNvPr>
            <p:cNvSpPr/>
            <p:nvPr/>
          </p:nvSpPr>
          <p:spPr bwMode="auto">
            <a:xfrm>
              <a:off x="1964788" y="1611630"/>
              <a:ext cx="8262424" cy="4437478"/>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AD90298B-3D70-4C88-B5B6-1134AAC81720}"/>
                </a:ext>
              </a:extLst>
            </p:cNvPr>
            <p:cNvSpPr/>
            <p:nvPr/>
          </p:nvSpPr>
          <p:spPr bwMode="auto">
            <a:xfrm>
              <a:off x="7489358" y="1899768"/>
              <a:ext cx="2063222" cy="1593051"/>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a:extLst>
                <a:ext uri="{FF2B5EF4-FFF2-40B4-BE49-F238E27FC236}">
                  <a16:creationId xmlns:a16="http://schemas.microsoft.com/office/drawing/2014/main" id="{64223B88-5755-4C04-9DBA-28DA01243371}"/>
                </a:ext>
              </a:extLst>
            </p:cNvPr>
            <p:cNvSpPr/>
            <p:nvPr/>
          </p:nvSpPr>
          <p:spPr>
            <a:xfrm>
              <a:off x="7620969" y="2102202"/>
              <a:ext cx="1800000" cy="504000"/>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rtlCol="0" anchor="ctr">
              <a:noAutofit/>
            </a:bodyPr>
            <a:lstStyle/>
            <a:p>
              <a:pPr algn="ctr"/>
              <a:r>
                <a:rPr lang="en-US" sz="1600">
                  <a:solidFill>
                    <a:schemeClr val="bg1"/>
                  </a:solidFill>
                  <a:latin typeface="+mj-lt"/>
                </a:rPr>
                <a:t>Code</a:t>
              </a:r>
            </a:p>
          </p:txBody>
        </p:sp>
        <p:sp>
          <p:nvSpPr>
            <p:cNvPr id="39" name="Rectangle 38">
              <a:extLst>
                <a:ext uri="{FF2B5EF4-FFF2-40B4-BE49-F238E27FC236}">
                  <a16:creationId xmlns:a16="http://schemas.microsoft.com/office/drawing/2014/main" id="{E99C8CE5-E65C-4EB4-8FEB-BE24E26DB6CD}"/>
                </a:ext>
              </a:extLst>
            </p:cNvPr>
            <p:cNvSpPr/>
            <p:nvPr/>
          </p:nvSpPr>
          <p:spPr>
            <a:xfrm>
              <a:off x="7620969" y="2779061"/>
              <a:ext cx="1800000" cy="504000"/>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lIns="72000" tIns="72000" rIns="72000" bIns="72000" rtlCol="0" anchor="ctr"/>
            <a:lstStyle/>
            <a:p>
              <a:pPr algn="ctr"/>
              <a:r>
                <a:rPr lang="en-US" sz="1600">
                  <a:solidFill>
                    <a:schemeClr val="bg1"/>
                  </a:solidFill>
                  <a:latin typeface="+mj-lt"/>
                </a:rPr>
                <a:t>Data</a:t>
              </a:r>
            </a:p>
          </p:txBody>
        </p:sp>
        <p:sp>
          <p:nvSpPr>
            <p:cNvPr id="26" name="Rectangle 25">
              <a:extLst>
                <a:ext uri="{FF2B5EF4-FFF2-40B4-BE49-F238E27FC236}">
                  <a16:creationId xmlns:a16="http://schemas.microsoft.com/office/drawing/2014/main" id="{65C712D9-D5C0-4D6D-B9DD-72FEFF77DEDA}"/>
                </a:ext>
              </a:extLst>
            </p:cNvPr>
            <p:cNvSpPr/>
            <p:nvPr/>
          </p:nvSpPr>
          <p:spPr>
            <a:xfrm>
              <a:off x="2217526" y="5220970"/>
              <a:ext cx="4343401" cy="540000"/>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lIns="72000" tIns="72000" rIns="72000" bIns="144000" rtlCol="0" anchor="b"/>
            <a:lstStyle/>
            <a:p>
              <a:pPr algn="ctr"/>
              <a:r>
                <a:rPr lang="en-US" sz="1600" dirty="0">
                  <a:solidFill>
                    <a:schemeClr val="bg1"/>
                  </a:solidFill>
                  <a:latin typeface="+mj-lt"/>
                </a:rPr>
                <a:t>Hardware</a:t>
              </a:r>
            </a:p>
          </p:txBody>
        </p:sp>
        <p:sp>
          <p:nvSpPr>
            <p:cNvPr id="27" name="Rectangle 26">
              <a:extLst>
                <a:ext uri="{FF2B5EF4-FFF2-40B4-BE49-F238E27FC236}">
                  <a16:creationId xmlns:a16="http://schemas.microsoft.com/office/drawing/2014/main" id="{76C1BA9B-B73C-4C06-91CA-E56E8B2789AE}"/>
                </a:ext>
              </a:extLst>
            </p:cNvPr>
            <p:cNvSpPr/>
            <p:nvPr/>
          </p:nvSpPr>
          <p:spPr>
            <a:xfrm>
              <a:off x="2217528" y="2431255"/>
              <a:ext cx="2048243" cy="540000"/>
            </a:xfrm>
            <a:prstGeom prst="rect">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lIns="72000" tIns="72000" rIns="72000" bIns="72000" rtlCol="0" anchor="ctr"/>
            <a:lstStyle/>
            <a:p>
              <a:pPr algn="ctr"/>
              <a:r>
                <a:rPr lang="en-US" sz="1600">
                  <a:solidFill>
                    <a:schemeClr val="bg1"/>
                  </a:solidFill>
                  <a:latin typeface="+mj-lt"/>
                </a:rPr>
                <a:t>App</a:t>
              </a:r>
            </a:p>
          </p:txBody>
        </p:sp>
        <p:sp>
          <p:nvSpPr>
            <p:cNvPr id="28" name="Rectangle 27">
              <a:extLst>
                <a:ext uri="{FF2B5EF4-FFF2-40B4-BE49-F238E27FC236}">
                  <a16:creationId xmlns:a16="http://schemas.microsoft.com/office/drawing/2014/main" id="{5F4A5A6B-02D6-4DFE-AB77-EE6A9EA7950D}"/>
                </a:ext>
              </a:extLst>
            </p:cNvPr>
            <p:cNvSpPr/>
            <p:nvPr/>
          </p:nvSpPr>
          <p:spPr>
            <a:xfrm>
              <a:off x="4455740" y="2431255"/>
              <a:ext cx="1944972" cy="540000"/>
            </a:xfrm>
            <a:prstGeom prst="rect">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lIns="72000" tIns="72000" rIns="72000" bIns="72000" rtlCol="0" anchor="ctr"/>
            <a:lstStyle/>
            <a:p>
              <a:pPr algn="ctr"/>
              <a:r>
                <a:rPr lang="en-US" sz="1600">
                  <a:solidFill>
                    <a:schemeClr val="bg1"/>
                  </a:solidFill>
                  <a:latin typeface="+mj-lt"/>
                </a:rPr>
                <a:t>App</a:t>
              </a:r>
            </a:p>
          </p:txBody>
        </p:sp>
        <p:sp>
          <p:nvSpPr>
            <p:cNvPr id="29" name="Rectangle 28">
              <a:extLst>
                <a:ext uri="{FF2B5EF4-FFF2-40B4-BE49-F238E27FC236}">
                  <a16:creationId xmlns:a16="http://schemas.microsoft.com/office/drawing/2014/main" id="{F887F830-8BE7-43D2-B482-2AC5CA1A7407}"/>
                </a:ext>
              </a:extLst>
            </p:cNvPr>
            <p:cNvSpPr/>
            <p:nvPr/>
          </p:nvSpPr>
          <p:spPr>
            <a:xfrm rot="5400000">
              <a:off x="4295438" y="2955483"/>
              <a:ext cx="187575" cy="4343402"/>
            </a:xfrm>
            <a:prstGeom prst="rect">
              <a:avLst/>
            </a:prstGeom>
            <a:solidFill>
              <a:schemeClr val="bg1"/>
            </a:solidFill>
            <a:ln w="38100">
              <a:solidFill>
                <a:srgbClr val="D83B0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a:extLst>
                <a:ext uri="{FF2B5EF4-FFF2-40B4-BE49-F238E27FC236}">
                  <a16:creationId xmlns:a16="http://schemas.microsoft.com/office/drawing/2014/main" id="{5403F96D-F520-4E3B-BA35-43FD2D1B8F2A}"/>
                </a:ext>
              </a:extLst>
            </p:cNvPr>
            <p:cNvSpPr/>
            <p:nvPr/>
          </p:nvSpPr>
          <p:spPr>
            <a:xfrm>
              <a:off x="2217526" y="4354194"/>
              <a:ext cx="4343401" cy="540000"/>
            </a:xfrm>
            <a:prstGeom prst="rect">
              <a:avLst/>
            </a:prstGeom>
            <a:solidFill>
              <a:srgbClr val="00BCF2"/>
            </a:solidFill>
            <a:ln>
              <a:noFill/>
            </a:ln>
          </p:spPr>
          <p:style>
            <a:lnRef idx="2">
              <a:schemeClr val="dk1">
                <a:shade val="50000"/>
              </a:schemeClr>
            </a:lnRef>
            <a:fillRef idx="1">
              <a:schemeClr val="dk1"/>
            </a:fillRef>
            <a:effectRef idx="0">
              <a:schemeClr val="dk1"/>
            </a:effectRef>
            <a:fontRef idx="minor">
              <a:schemeClr val="lt1"/>
            </a:fontRef>
          </p:style>
          <p:txBody>
            <a:bodyPr lIns="72000" tIns="72000" rIns="72000" bIns="72000" rtlCol="0" anchor="ctr"/>
            <a:lstStyle/>
            <a:p>
              <a:pPr algn="ctr"/>
              <a:r>
                <a:rPr lang="en-US" sz="1600">
                  <a:solidFill>
                    <a:schemeClr val="tx1"/>
                  </a:solidFill>
                  <a:latin typeface="+mj-lt"/>
                </a:rPr>
                <a:t>Hypervisor</a:t>
              </a:r>
            </a:p>
          </p:txBody>
        </p:sp>
        <p:sp>
          <p:nvSpPr>
            <p:cNvPr id="31" name="Rectangle 30">
              <a:extLst>
                <a:ext uri="{FF2B5EF4-FFF2-40B4-BE49-F238E27FC236}">
                  <a16:creationId xmlns:a16="http://schemas.microsoft.com/office/drawing/2014/main" id="{FBF0EA67-5F42-4750-9ADD-5EE2B2A682B0}"/>
                </a:ext>
              </a:extLst>
            </p:cNvPr>
            <p:cNvSpPr/>
            <p:nvPr/>
          </p:nvSpPr>
          <p:spPr>
            <a:xfrm>
              <a:off x="2217526" y="3134994"/>
              <a:ext cx="4343401" cy="1080000"/>
            </a:xfrm>
            <a:prstGeom prst="rect">
              <a:avLst/>
            </a:prstGeom>
            <a:solidFill>
              <a:srgbClr val="FFB900"/>
            </a:solidFill>
            <a:ln>
              <a:solidFill>
                <a:srgbClr val="FFB900"/>
              </a:solidFill>
            </a:ln>
          </p:spPr>
          <p:style>
            <a:lnRef idx="2">
              <a:schemeClr val="dk1">
                <a:shade val="50000"/>
              </a:schemeClr>
            </a:lnRef>
            <a:fillRef idx="1">
              <a:schemeClr val="dk1"/>
            </a:fillRef>
            <a:effectRef idx="0">
              <a:schemeClr val="dk1"/>
            </a:effectRef>
            <a:fontRef idx="minor">
              <a:schemeClr val="lt1"/>
            </a:fontRef>
          </p:style>
          <p:txBody>
            <a:bodyPr lIns="72000" tIns="72000" rIns="72000" bIns="72000" rtlCol="0" anchor="ctr"/>
            <a:lstStyle/>
            <a:p>
              <a:pPr algn="ctr"/>
              <a:r>
                <a:rPr lang="en-US" sz="1800">
                  <a:solidFill>
                    <a:schemeClr val="tx1"/>
                  </a:solidFill>
                  <a:latin typeface="+mj-lt"/>
                </a:rPr>
                <a:t>Operating system</a:t>
              </a:r>
            </a:p>
          </p:txBody>
        </p:sp>
        <p:grpSp>
          <p:nvGrpSpPr>
            <p:cNvPr id="32" name="Group 31">
              <a:extLst>
                <a:ext uri="{FF2B5EF4-FFF2-40B4-BE49-F238E27FC236}">
                  <a16:creationId xmlns:a16="http://schemas.microsoft.com/office/drawing/2014/main" id="{8A45E5B8-A4C1-4E18-9446-9C6109C6C02A}"/>
                </a:ext>
              </a:extLst>
            </p:cNvPr>
            <p:cNvGrpSpPr/>
            <p:nvPr/>
          </p:nvGrpSpPr>
          <p:grpSpPr>
            <a:xfrm>
              <a:off x="9130684" y="3336215"/>
              <a:ext cx="843791" cy="843789"/>
              <a:chOff x="6781755" y="3834708"/>
              <a:chExt cx="1607344" cy="1607343"/>
            </a:xfrm>
          </p:grpSpPr>
          <p:sp>
            <p:nvSpPr>
              <p:cNvPr id="36" name="Oval 35">
                <a:extLst>
                  <a:ext uri="{FF2B5EF4-FFF2-40B4-BE49-F238E27FC236}">
                    <a16:creationId xmlns:a16="http://schemas.microsoft.com/office/drawing/2014/main" id="{4BE9DBC0-E259-4903-908E-359D01C85C68}"/>
                  </a:ext>
                </a:extLst>
              </p:cNvPr>
              <p:cNvSpPr/>
              <p:nvPr/>
            </p:nvSpPr>
            <p:spPr>
              <a:xfrm>
                <a:off x="6781755" y="3834708"/>
                <a:ext cx="1607344" cy="1607343"/>
              </a:xfrm>
              <a:prstGeom prst="ellipse">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7" name="Graphic 20">
                <a:extLst>
                  <a:ext uri="{FF2B5EF4-FFF2-40B4-BE49-F238E27FC236}">
                    <a16:creationId xmlns:a16="http://schemas.microsoft.com/office/drawing/2014/main" id="{3E195E25-57E5-47E6-AE88-71307659E4E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17353" y="4070302"/>
                <a:ext cx="1136155" cy="1136156"/>
              </a:xfrm>
              <a:prstGeom prst="rect">
                <a:avLst/>
              </a:prstGeom>
            </p:spPr>
          </p:pic>
        </p:grpSp>
        <p:sp>
          <p:nvSpPr>
            <p:cNvPr id="33" name="Rectangle 32">
              <a:extLst>
                <a:ext uri="{FF2B5EF4-FFF2-40B4-BE49-F238E27FC236}">
                  <a16:creationId xmlns:a16="http://schemas.microsoft.com/office/drawing/2014/main" id="{502F764B-C59A-4A53-936D-7D35513BAE7B}"/>
                </a:ext>
              </a:extLst>
            </p:cNvPr>
            <p:cNvSpPr/>
            <p:nvPr/>
          </p:nvSpPr>
          <p:spPr>
            <a:xfrm>
              <a:off x="6400712" y="2459830"/>
              <a:ext cx="175701" cy="511425"/>
            </a:xfrm>
            <a:prstGeom prst="rect">
              <a:avLst/>
            </a:prstGeom>
            <a:solidFill>
              <a:schemeClr val="bg1"/>
            </a:solidFill>
            <a:ln w="38100">
              <a:solidFill>
                <a:srgbClr val="D83B0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dk1"/>
                </a:solidFill>
              </a:endParaRPr>
            </a:p>
          </p:txBody>
        </p:sp>
        <p:cxnSp>
          <p:nvCxnSpPr>
            <p:cNvPr id="34" name="Straight Connector 33">
              <a:extLst>
                <a:ext uri="{FF2B5EF4-FFF2-40B4-BE49-F238E27FC236}">
                  <a16:creationId xmlns:a16="http://schemas.microsoft.com/office/drawing/2014/main" id="{17AFEC3B-185A-4782-AFB7-5164A3C4988C}"/>
                </a:ext>
              </a:extLst>
            </p:cNvPr>
            <p:cNvCxnSpPr/>
            <p:nvPr/>
          </p:nvCxnSpPr>
          <p:spPr>
            <a:xfrm flipV="1">
              <a:off x="6590681" y="2102202"/>
              <a:ext cx="1024533" cy="357628"/>
            </a:xfrm>
            <a:prstGeom prst="line">
              <a:avLst/>
            </a:prstGeom>
            <a:solidFill>
              <a:schemeClr val="bg1"/>
            </a:solidFill>
            <a:ln w="38100">
              <a:solidFill>
                <a:srgbClr val="D83B01"/>
              </a:solidFill>
              <a:prstDash val="sysDash"/>
            </a:ln>
          </p:spPr>
          <p:style>
            <a:lnRef idx="2">
              <a:schemeClr val="dk1"/>
            </a:lnRef>
            <a:fillRef idx="1">
              <a:schemeClr val="lt1"/>
            </a:fillRef>
            <a:effectRef idx="0">
              <a:schemeClr val="dk1"/>
            </a:effectRef>
            <a:fontRef idx="minor">
              <a:schemeClr val="dk1"/>
            </a:fontRef>
          </p:style>
        </p:cxnSp>
        <p:cxnSp>
          <p:nvCxnSpPr>
            <p:cNvPr id="35" name="Straight Connector 34">
              <a:extLst>
                <a:ext uri="{FF2B5EF4-FFF2-40B4-BE49-F238E27FC236}">
                  <a16:creationId xmlns:a16="http://schemas.microsoft.com/office/drawing/2014/main" id="{9465E735-ECB2-4BDB-8316-13E10AE4E4C3}"/>
                </a:ext>
              </a:extLst>
            </p:cNvPr>
            <p:cNvCxnSpPr/>
            <p:nvPr/>
          </p:nvCxnSpPr>
          <p:spPr>
            <a:xfrm>
              <a:off x="6590681" y="2971255"/>
              <a:ext cx="1024533" cy="311806"/>
            </a:xfrm>
            <a:prstGeom prst="line">
              <a:avLst/>
            </a:prstGeom>
            <a:solidFill>
              <a:schemeClr val="bg1"/>
            </a:solidFill>
            <a:ln w="38100">
              <a:solidFill>
                <a:srgbClr val="D83B01"/>
              </a:solidFill>
              <a:prstDash val="sysDash"/>
            </a:ln>
          </p:spPr>
          <p:style>
            <a:lnRef idx="2">
              <a:schemeClr val="dk1"/>
            </a:lnRef>
            <a:fillRef idx="1">
              <a:schemeClr val="lt1"/>
            </a:fillRef>
            <a:effectRef idx="0">
              <a:schemeClr val="dk1"/>
            </a:effectRef>
            <a:fontRef idx="minor">
              <a:schemeClr val="dk1"/>
            </a:fontRef>
          </p:style>
        </p:cxnSp>
      </p:grpSp>
    </p:spTree>
    <p:extLst>
      <p:ext uri="{BB962C8B-B14F-4D97-AF65-F5344CB8AC3E}">
        <p14:creationId xmlns:p14="http://schemas.microsoft.com/office/powerpoint/2010/main" val="150742331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p:spPr>
        <p:txBody>
          <a:bodyPr/>
          <a:lstStyle/>
          <a:p>
            <a:r>
              <a:rPr lang="en-US" dirty="0"/>
              <a:t>Lesson 04: Manage cryptographic keys in Azure Key Vault</a:t>
            </a:r>
          </a:p>
        </p:txBody>
      </p:sp>
    </p:spTree>
    <p:extLst>
      <p:ext uri="{BB962C8B-B14F-4D97-AF65-F5344CB8AC3E}">
        <p14:creationId xmlns:p14="http://schemas.microsoft.com/office/powerpoint/2010/main" val="258770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C6244-8ECE-45DA-B7D6-FBFA4DC29F96}"/>
              </a:ext>
            </a:extLst>
          </p:cNvPr>
          <p:cNvSpPr>
            <a:spLocks noGrp="1"/>
          </p:cNvSpPr>
          <p:nvPr>
            <p:ph type="title"/>
          </p:nvPr>
        </p:nvSpPr>
        <p:spPr/>
        <p:txBody>
          <a:bodyPr/>
          <a:lstStyle/>
          <a:p>
            <a:r>
              <a:rPr lang="en-US" dirty="0"/>
              <a:t>Azure Key Vault</a:t>
            </a:r>
          </a:p>
        </p:txBody>
      </p:sp>
      <p:sp>
        <p:nvSpPr>
          <p:cNvPr id="3" name="Text Placeholder 2">
            <a:extLst>
              <a:ext uri="{FF2B5EF4-FFF2-40B4-BE49-F238E27FC236}">
                <a16:creationId xmlns:a16="http://schemas.microsoft.com/office/drawing/2014/main" id="{B3C03FB7-5CE1-4552-8B79-EE287CB0E3ED}"/>
              </a:ext>
            </a:extLst>
          </p:cNvPr>
          <p:cNvSpPr>
            <a:spLocks noGrp="1"/>
          </p:cNvSpPr>
          <p:nvPr>
            <p:ph type="body" sz="quarter" idx="10"/>
          </p:nvPr>
        </p:nvSpPr>
        <p:spPr>
          <a:xfrm>
            <a:off x="584200" y="1435497"/>
            <a:ext cx="5943600" cy="4870564"/>
          </a:xfrm>
        </p:spPr>
        <p:txBody>
          <a:bodyPr/>
          <a:lstStyle/>
          <a:p>
            <a:pPr>
              <a:spcBef>
                <a:spcPts val="300"/>
              </a:spcBef>
            </a:pPr>
            <a:r>
              <a:rPr lang="en-US" dirty="0">
                <a:latin typeface="+mn-lt"/>
              </a:rPr>
              <a:t>Safeguard cryptographic keys and other secrets that cloud apps and services use</a:t>
            </a:r>
          </a:p>
          <a:p>
            <a:pPr lvl="1">
              <a:spcBef>
                <a:spcPts val="300"/>
              </a:spcBef>
            </a:pPr>
            <a:r>
              <a:rPr lang="en-US" dirty="0"/>
              <a:t>Increase security and control over keys and passwords</a:t>
            </a:r>
          </a:p>
          <a:p>
            <a:pPr lvl="1">
              <a:spcBef>
                <a:spcPts val="300"/>
              </a:spcBef>
            </a:pPr>
            <a:r>
              <a:rPr lang="en-US" dirty="0"/>
              <a:t>Applications have no direct access to keys</a:t>
            </a:r>
          </a:p>
          <a:p>
            <a:pPr lvl="1">
              <a:spcBef>
                <a:spcPts val="300"/>
              </a:spcBef>
            </a:pPr>
            <a:r>
              <a:rPr lang="en-US" dirty="0"/>
              <a:t>Use FIPS 140-2 Level 2 validated hardware security modules (HSMs)</a:t>
            </a:r>
          </a:p>
          <a:p>
            <a:pPr lvl="1">
              <a:spcBef>
                <a:spcPts val="300"/>
              </a:spcBef>
            </a:pPr>
            <a:r>
              <a:rPr lang="en-US" dirty="0"/>
              <a:t>Create and import </a:t>
            </a:r>
          </a:p>
          <a:p>
            <a:pPr lvl="2">
              <a:spcBef>
                <a:spcPts val="300"/>
              </a:spcBef>
            </a:pPr>
            <a:r>
              <a:rPr lang="en-US" sz="1800" dirty="0"/>
              <a:t>Encryption keys</a:t>
            </a:r>
          </a:p>
          <a:p>
            <a:pPr lvl="2">
              <a:spcBef>
                <a:spcPts val="300"/>
              </a:spcBef>
            </a:pPr>
            <a:r>
              <a:rPr lang="en-US" sz="1800" dirty="0"/>
              <a:t>API keys</a:t>
            </a:r>
          </a:p>
          <a:p>
            <a:pPr lvl="2">
              <a:spcBef>
                <a:spcPts val="300"/>
              </a:spcBef>
            </a:pPr>
            <a:r>
              <a:rPr lang="en-US" sz="1800" dirty="0"/>
              <a:t>Secrets</a:t>
            </a:r>
          </a:p>
          <a:p>
            <a:pPr lvl="2">
              <a:spcBef>
                <a:spcPts val="300"/>
              </a:spcBef>
            </a:pPr>
            <a:r>
              <a:rPr lang="en-US" sz="1800" dirty="0"/>
              <a:t>Passwords</a:t>
            </a:r>
          </a:p>
          <a:p>
            <a:pPr lvl="2">
              <a:spcBef>
                <a:spcPts val="300"/>
              </a:spcBef>
            </a:pPr>
            <a:r>
              <a:rPr lang="en-US" sz="1800" dirty="0"/>
              <a:t>SSL/TLS certificates</a:t>
            </a:r>
          </a:p>
        </p:txBody>
      </p:sp>
      <p:grpSp>
        <p:nvGrpSpPr>
          <p:cNvPr id="9" name="Group 8" descr="The diagram depicts how an administrator can use Azure Key Vault for securely storing and accessing secrets that are later used by your developers.">
            <a:extLst>
              <a:ext uri="{FF2B5EF4-FFF2-40B4-BE49-F238E27FC236}">
                <a16:creationId xmlns:a16="http://schemas.microsoft.com/office/drawing/2014/main" id="{C4272544-D5FE-40AC-90D0-BEEA82E18105}"/>
              </a:ext>
            </a:extLst>
          </p:cNvPr>
          <p:cNvGrpSpPr/>
          <p:nvPr/>
        </p:nvGrpSpPr>
        <p:grpSpPr>
          <a:xfrm>
            <a:off x="6411741" y="581000"/>
            <a:ext cx="5550274" cy="5666241"/>
            <a:chOff x="6503181" y="581000"/>
            <a:chExt cx="5550274" cy="5666241"/>
          </a:xfrm>
        </p:grpSpPr>
        <p:sp>
          <p:nvSpPr>
            <p:cNvPr id="3079" name="Rectangle 3078">
              <a:extLst>
                <a:ext uri="{FF2B5EF4-FFF2-40B4-BE49-F238E27FC236}">
                  <a16:creationId xmlns:a16="http://schemas.microsoft.com/office/drawing/2014/main" id="{83EB36F7-81AC-48B6-952C-4E4F801DA9A8}"/>
                </a:ext>
              </a:extLst>
            </p:cNvPr>
            <p:cNvSpPr/>
            <p:nvPr/>
          </p:nvSpPr>
          <p:spPr bwMode="auto">
            <a:xfrm>
              <a:off x="6587889" y="581000"/>
              <a:ext cx="5097069" cy="5666241"/>
            </a:xfrm>
            <a:prstGeom prst="rect">
              <a:avLst/>
            </a:prstGeom>
            <a:solidFill>
              <a:schemeClr val="bg1"/>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A7FCB853-555A-4762-B744-EFB4BDD4DE79}"/>
                </a:ext>
              </a:extLst>
            </p:cNvPr>
            <p:cNvSpPr txBox="1"/>
            <p:nvPr/>
          </p:nvSpPr>
          <p:spPr>
            <a:xfrm>
              <a:off x="8373021" y="683955"/>
              <a:ext cx="3680434" cy="492443"/>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Administrator with Azure subscription </a:t>
              </a:r>
            </a:p>
            <a:p>
              <a:pPr algn="l"/>
              <a:r>
                <a:rPr lang="en-IN" sz="1600" dirty="0">
                  <a:gradFill>
                    <a:gsLst>
                      <a:gs pos="2917">
                        <a:schemeClr val="tx1"/>
                      </a:gs>
                      <a:gs pos="30000">
                        <a:schemeClr val="tx1"/>
                      </a:gs>
                    </a:gsLst>
                    <a:lin ang="5400000" scaled="0"/>
                  </a:gradFill>
                </a:rPr>
                <a:t>creates and manages the vault and keys</a:t>
              </a:r>
            </a:p>
          </p:txBody>
        </p:sp>
        <p:pic>
          <p:nvPicPr>
            <p:cNvPr id="17" name="Picture 16" descr="A picture containing vector graphics&#10;&#10;Description automatically generated">
              <a:extLst>
                <a:ext uri="{FF2B5EF4-FFF2-40B4-BE49-F238E27FC236}">
                  <a16:creationId xmlns:a16="http://schemas.microsoft.com/office/drawing/2014/main" id="{18FD13D5-8488-4875-B981-0A51BBB7EDA7}"/>
                </a:ext>
              </a:extLst>
            </p:cNvPr>
            <p:cNvPicPr>
              <a:picLocks noChangeAspect="1"/>
            </p:cNvPicPr>
            <p:nvPr/>
          </p:nvPicPr>
          <p:blipFill>
            <a:blip r:embed="rId3">
              <a:duotone>
                <a:schemeClr val="accent1">
                  <a:shade val="45000"/>
                  <a:satMod val="135000"/>
                </a:schemeClr>
                <a:prstClr val="white"/>
              </a:duotone>
            </a:blip>
            <a:stretch>
              <a:fillRect/>
            </a:stretch>
          </p:blipFill>
          <p:spPr>
            <a:xfrm>
              <a:off x="7713081" y="625067"/>
              <a:ext cx="605623" cy="605623"/>
            </a:xfrm>
            <a:prstGeom prst="rect">
              <a:avLst/>
            </a:prstGeom>
          </p:spPr>
        </p:pic>
        <p:sp>
          <p:nvSpPr>
            <p:cNvPr id="7" name="TextBox 6">
              <a:extLst>
                <a:ext uri="{FF2B5EF4-FFF2-40B4-BE49-F238E27FC236}">
                  <a16:creationId xmlns:a16="http://schemas.microsoft.com/office/drawing/2014/main" id="{1C27783A-AE1C-4EE8-9DC1-045A893E3117}"/>
                </a:ext>
              </a:extLst>
            </p:cNvPr>
            <p:cNvSpPr txBox="1"/>
            <p:nvPr/>
          </p:nvSpPr>
          <p:spPr>
            <a:xfrm>
              <a:off x="6503181" y="4003873"/>
              <a:ext cx="2071786"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Usage logging for keys</a:t>
              </a:r>
            </a:p>
          </p:txBody>
        </p:sp>
        <p:sp>
          <p:nvSpPr>
            <p:cNvPr id="8" name="TextBox 7">
              <a:extLst>
                <a:ext uri="{FF2B5EF4-FFF2-40B4-BE49-F238E27FC236}">
                  <a16:creationId xmlns:a16="http://schemas.microsoft.com/office/drawing/2014/main" id="{0F237FE8-D45F-4E31-9F1B-54BC513CB524}"/>
                </a:ext>
              </a:extLst>
            </p:cNvPr>
            <p:cNvSpPr txBox="1"/>
            <p:nvPr/>
          </p:nvSpPr>
          <p:spPr>
            <a:xfrm>
              <a:off x="9579455" y="4003782"/>
              <a:ext cx="1166088"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URIs for keys</a:t>
              </a:r>
            </a:p>
          </p:txBody>
        </p:sp>
        <p:grpSp>
          <p:nvGrpSpPr>
            <p:cNvPr id="14" name="Group 13">
              <a:extLst>
                <a:ext uri="{FF2B5EF4-FFF2-40B4-BE49-F238E27FC236}">
                  <a16:creationId xmlns:a16="http://schemas.microsoft.com/office/drawing/2014/main" id="{57716D88-F735-4755-907E-7099242532D3}"/>
                </a:ext>
              </a:extLst>
            </p:cNvPr>
            <p:cNvGrpSpPr/>
            <p:nvPr/>
          </p:nvGrpSpPr>
          <p:grpSpPr>
            <a:xfrm>
              <a:off x="8247659" y="1293487"/>
              <a:ext cx="1657350" cy="2494159"/>
              <a:chOff x="12931623" y="387424"/>
              <a:chExt cx="1657350" cy="2494159"/>
            </a:xfrm>
          </p:grpSpPr>
          <p:sp>
            <p:nvSpPr>
              <p:cNvPr id="5" name="Rectangle 4">
                <a:extLst>
                  <a:ext uri="{FF2B5EF4-FFF2-40B4-BE49-F238E27FC236}">
                    <a16:creationId xmlns:a16="http://schemas.microsoft.com/office/drawing/2014/main" id="{B5506270-E222-4234-A936-2F7C3E7B4A45}"/>
                  </a:ext>
                </a:extLst>
              </p:cNvPr>
              <p:cNvSpPr/>
              <p:nvPr/>
            </p:nvSpPr>
            <p:spPr bwMode="auto">
              <a:xfrm>
                <a:off x="12931623" y="663965"/>
                <a:ext cx="1657350" cy="2217618"/>
              </a:xfrm>
              <a:prstGeom prst="rect">
                <a:avLst/>
              </a:prstGeom>
              <a:solidFill>
                <a:schemeClr val="bg1"/>
              </a:solidFill>
              <a:ln w="28575">
                <a:solidFill>
                  <a:srgbClr val="01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4F04585B-B232-461A-883D-0EB38C21DEB6}"/>
                  </a:ext>
                </a:extLst>
              </p:cNvPr>
              <p:cNvSpPr/>
              <p:nvPr/>
            </p:nvSpPr>
            <p:spPr bwMode="auto">
              <a:xfrm>
                <a:off x="13057830" y="782313"/>
                <a:ext cx="1404936" cy="1980922"/>
              </a:xfrm>
              <a:prstGeom prst="rect">
                <a:avLst/>
              </a:prstGeom>
              <a:solidFill>
                <a:srgbClr val="002060"/>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076" name="Group 3075">
                <a:extLst>
                  <a:ext uri="{FF2B5EF4-FFF2-40B4-BE49-F238E27FC236}">
                    <a16:creationId xmlns:a16="http://schemas.microsoft.com/office/drawing/2014/main" id="{10F04FBF-3002-4F8F-870D-D9DC8494CDAB}"/>
                  </a:ext>
                </a:extLst>
              </p:cNvPr>
              <p:cNvGrpSpPr/>
              <p:nvPr/>
            </p:nvGrpSpPr>
            <p:grpSpPr>
              <a:xfrm>
                <a:off x="13131423" y="1940665"/>
                <a:ext cx="1247687" cy="349335"/>
                <a:chOff x="7060975" y="3826226"/>
                <a:chExt cx="1247687" cy="349335"/>
              </a:xfrm>
            </p:grpSpPr>
            <p:pic>
              <p:nvPicPr>
                <p:cNvPr id="13" name="Graphic 12">
                  <a:extLst>
                    <a:ext uri="{FF2B5EF4-FFF2-40B4-BE49-F238E27FC236}">
                      <a16:creationId xmlns:a16="http://schemas.microsoft.com/office/drawing/2014/main" id="{7D7A3043-372A-4E2A-9A5B-8DF7C4C3AC5C}"/>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060975" y="3826226"/>
                  <a:ext cx="349335" cy="349335"/>
                </a:xfrm>
                <a:prstGeom prst="rect">
                  <a:avLst/>
                </a:prstGeom>
              </p:spPr>
            </p:pic>
            <p:pic>
              <p:nvPicPr>
                <p:cNvPr id="15" name="Graphic 14">
                  <a:extLst>
                    <a:ext uri="{FF2B5EF4-FFF2-40B4-BE49-F238E27FC236}">
                      <a16:creationId xmlns:a16="http://schemas.microsoft.com/office/drawing/2014/main" id="{19701DF3-4E37-40D9-9BDE-93C5F1427303}"/>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510151" y="3826226"/>
                  <a:ext cx="349335" cy="349335"/>
                </a:xfrm>
                <a:prstGeom prst="rect">
                  <a:avLst/>
                </a:prstGeom>
              </p:spPr>
            </p:pic>
            <p:pic>
              <p:nvPicPr>
                <p:cNvPr id="16" name="Graphic 15">
                  <a:extLst>
                    <a:ext uri="{FF2B5EF4-FFF2-40B4-BE49-F238E27FC236}">
                      <a16:creationId xmlns:a16="http://schemas.microsoft.com/office/drawing/2014/main" id="{97580172-ADA0-4819-A99E-909A304E84B8}"/>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959327" y="3826226"/>
                  <a:ext cx="349335" cy="349335"/>
                </a:xfrm>
                <a:prstGeom prst="rect">
                  <a:avLst/>
                </a:prstGeom>
              </p:spPr>
            </p:pic>
          </p:grpSp>
          <p:pic>
            <p:nvPicPr>
              <p:cNvPr id="19" name="Picture 18">
                <a:extLst>
                  <a:ext uri="{FF2B5EF4-FFF2-40B4-BE49-F238E27FC236}">
                    <a16:creationId xmlns:a16="http://schemas.microsoft.com/office/drawing/2014/main" id="{E02694CB-93E3-4ECB-8BEC-B171DCF64A5A}"/>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3373107" y="387424"/>
                <a:ext cx="605623" cy="175630"/>
              </a:xfrm>
              <a:prstGeom prst="rect">
                <a:avLst/>
              </a:prstGeom>
            </p:spPr>
          </p:pic>
          <p:sp>
            <p:nvSpPr>
              <p:cNvPr id="4" name="TextBox 3">
                <a:extLst>
                  <a:ext uri="{FF2B5EF4-FFF2-40B4-BE49-F238E27FC236}">
                    <a16:creationId xmlns:a16="http://schemas.microsoft.com/office/drawing/2014/main" id="{39807D80-68C1-435F-8C1F-F1D0372DB7D7}"/>
                  </a:ext>
                </a:extLst>
              </p:cNvPr>
              <p:cNvSpPr txBox="1"/>
              <p:nvPr/>
            </p:nvSpPr>
            <p:spPr>
              <a:xfrm>
                <a:off x="13144745" y="2426381"/>
                <a:ext cx="1231106" cy="215444"/>
              </a:xfrm>
              <a:prstGeom prst="rect">
                <a:avLst/>
              </a:prstGeom>
              <a:noFill/>
            </p:spPr>
            <p:txBody>
              <a:bodyPr wrap="none" lIns="0" tIns="0" rIns="0" bIns="0" rtlCol="0">
                <a:spAutoFit/>
              </a:bodyPr>
              <a:lstStyle/>
              <a:p>
                <a:pPr algn="l"/>
                <a:r>
                  <a:rPr lang="en-IN" sz="1400" dirty="0">
                    <a:solidFill>
                      <a:schemeClr val="bg1"/>
                    </a:solidFill>
                  </a:rPr>
                  <a:t>Azure Key Vault</a:t>
                </a:r>
              </a:p>
            </p:txBody>
          </p:sp>
          <p:pic>
            <p:nvPicPr>
              <p:cNvPr id="22" name="Picture 21">
                <a:extLst>
                  <a:ext uri="{FF2B5EF4-FFF2-40B4-BE49-F238E27FC236}">
                    <a16:creationId xmlns:a16="http://schemas.microsoft.com/office/drawing/2014/main" id="{BBF82B50-DC57-4760-900C-24A83D6DC830}"/>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13348606" y="905883"/>
                <a:ext cx="780290" cy="780290"/>
              </a:xfrm>
              <a:prstGeom prst="rect">
                <a:avLst/>
              </a:prstGeom>
            </p:spPr>
          </p:pic>
        </p:grpSp>
        <p:sp>
          <p:nvSpPr>
            <p:cNvPr id="28" name="Rectangle 27">
              <a:extLst>
                <a:ext uri="{FF2B5EF4-FFF2-40B4-BE49-F238E27FC236}">
                  <a16:creationId xmlns:a16="http://schemas.microsoft.com/office/drawing/2014/main" id="{C7636ADE-32C2-49E2-90A4-6B5BCEDE25DC}"/>
                </a:ext>
              </a:extLst>
            </p:cNvPr>
            <p:cNvSpPr/>
            <p:nvPr/>
          </p:nvSpPr>
          <p:spPr bwMode="auto">
            <a:xfrm>
              <a:off x="6798498" y="5132827"/>
              <a:ext cx="2196454" cy="1100106"/>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12000" rIns="182880" bIns="146304" numCol="1" spcCol="0" rtlCol="0" fromWordArt="0" anchor="t" anchorCtr="0" forceAA="0" compatLnSpc="1">
              <a:prstTxWarp prst="textNoShape">
                <a:avLst/>
              </a:prstTxWarp>
              <a:noAutofit/>
            </a:bodyPr>
            <a:lstStyle/>
            <a:p>
              <a:pPr algn="ctr"/>
              <a:r>
                <a:rPr lang="en-IN" sz="1600" dirty="0">
                  <a:gradFill>
                    <a:gsLst>
                      <a:gs pos="2917">
                        <a:schemeClr val="tx1"/>
                      </a:gs>
                      <a:gs pos="30000">
                        <a:schemeClr val="tx1"/>
                      </a:gs>
                    </a:gsLst>
                    <a:lin ang="5400000" scaled="0"/>
                  </a:gradFill>
                </a:rPr>
                <a:t>Security administrator</a:t>
              </a:r>
            </a:p>
          </p:txBody>
        </p:sp>
        <p:grpSp>
          <p:nvGrpSpPr>
            <p:cNvPr id="3072" name="Group 3071">
              <a:extLst>
                <a:ext uri="{FF2B5EF4-FFF2-40B4-BE49-F238E27FC236}">
                  <a16:creationId xmlns:a16="http://schemas.microsoft.com/office/drawing/2014/main" id="{50549264-ADBB-48D6-A555-7AB622EFE909}"/>
                </a:ext>
              </a:extLst>
            </p:cNvPr>
            <p:cNvGrpSpPr/>
            <p:nvPr/>
          </p:nvGrpSpPr>
          <p:grpSpPr>
            <a:xfrm>
              <a:off x="7459123" y="5246719"/>
              <a:ext cx="875204" cy="445583"/>
              <a:chOff x="10598721" y="4380368"/>
              <a:chExt cx="1027097" cy="522915"/>
            </a:xfrm>
          </p:grpSpPr>
          <p:pic>
            <p:nvPicPr>
              <p:cNvPr id="24" name="Picture 23" descr="A picture containing vector graphics&#10;&#10;Description automatically generated">
                <a:extLst>
                  <a:ext uri="{FF2B5EF4-FFF2-40B4-BE49-F238E27FC236}">
                    <a16:creationId xmlns:a16="http://schemas.microsoft.com/office/drawing/2014/main" id="{24C9A36E-3CEE-4617-A25D-478CCAEA7FC6}"/>
                  </a:ext>
                </a:extLst>
              </p:cNvPr>
              <p:cNvPicPr>
                <a:picLocks noChangeAspect="1"/>
              </p:cNvPicPr>
              <p:nvPr/>
            </p:nvPicPr>
            <p:blipFill>
              <a:blip r:embed="rId3"/>
              <a:stretch>
                <a:fillRect/>
              </a:stretch>
            </p:blipFill>
            <p:spPr>
              <a:xfrm>
                <a:off x="11161061" y="4410337"/>
                <a:ext cx="464757" cy="464757"/>
              </a:xfrm>
              <a:prstGeom prst="rect">
                <a:avLst/>
              </a:prstGeom>
            </p:spPr>
          </p:pic>
          <p:pic>
            <p:nvPicPr>
              <p:cNvPr id="25" name="Picture 24">
                <a:extLst>
                  <a:ext uri="{FF2B5EF4-FFF2-40B4-BE49-F238E27FC236}">
                    <a16:creationId xmlns:a16="http://schemas.microsoft.com/office/drawing/2014/main" id="{4A030CA2-D94C-4E56-8CDD-4D77D0C2369D}"/>
                  </a:ext>
                </a:extLst>
              </p:cNvPr>
              <p:cNvPicPr>
                <a:picLocks noChangeAspect="1"/>
              </p:cNvPicPr>
              <p:nvPr/>
            </p:nvPicPr>
            <p:blipFill>
              <a:blip r:embed="rId10"/>
              <a:stretch>
                <a:fillRect/>
              </a:stretch>
            </p:blipFill>
            <p:spPr>
              <a:xfrm>
                <a:off x="10598721" y="4380368"/>
                <a:ext cx="522915" cy="522915"/>
              </a:xfrm>
              <a:prstGeom prst="rect">
                <a:avLst/>
              </a:prstGeom>
            </p:spPr>
          </p:pic>
        </p:grpSp>
        <p:grpSp>
          <p:nvGrpSpPr>
            <p:cNvPr id="39" name="Group 38">
              <a:extLst>
                <a:ext uri="{FF2B5EF4-FFF2-40B4-BE49-F238E27FC236}">
                  <a16:creationId xmlns:a16="http://schemas.microsoft.com/office/drawing/2014/main" id="{3EC52400-4B41-4B7E-A827-2814EF43F4E2}"/>
                </a:ext>
              </a:extLst>
            </p:cNvPr>
            <p:cNvGrpSpPr/>
            <p:nvPr/>
          </p:nvGrpSpPr>
          <p:grpSpPr>
            <a:xfrm>
              <a:off x="9274061" y="5132826"/>
              <a:ext cx="2080109" cy="940275"/>
              <a:chOff x="9228143" y="5132826"/>
              <a:chExt cx="2080109" cy="940275"/>
            </a:xfrm>
          </p:grpSpPr>
          <p:sp>
            <p:nvSpPr>
              <p:cNvPr id="37" name="Rectangle 36">
                <a:extLst>
                  <a:ext uri="{FF2B5EF4-FFF2-40B4-BE49-F238E27FC236}">
                    <a16:creationId xmlns:a16="http://schemas.microsoft.com/office/drawing/2014/main" id="{AEA8F01E-1132-41CA-9152-D4964F3D8CD7}"/>
                  </a:ext>
                </a:extLst>
              </p:cNvPr>
              <p:cNvSpPr/>
              <p:nvPr/>
            </p:nvSpPr>
            <p:spPr bwMode="auto">
              <a:xfrm>
                <a:off x="9228143" y="5132826"/>
                <a:ext cx="2080109" cy="940275"/>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84000" rIns="182880" bIns="146304" numCol="1" spcCol="0" rtlCol="0" fromWordArt="0" anchor="t" anchorCtr="0" forceAA="0" compatLnSpc="1">
                <a:prstTxWarp prst="textNoShape">
                  <a:avLst/>
                </a:prstTxWarp>
                <a:noAutofit/>
              </a:bodyPr>
              <a:lstStyle/>
              <a:p>
                <a:pPr algn="ctr"/>
                <a:r>
                  <a:rPr lang="en-IN" sz="1600" dirty="0">
                    <a:gradFill>
                      <a:gsLst>
                        <a:gs pos="2917">
                          <a:schemeClr val="tx1"/>
                        </a:gs>
                        <a:gs pos="30000">
                          <a:schemeClr val="tx1"/>
                        </a:gs>
                      </a:gsLst>
                      <a:lin ang="5400000" scaled="0"/>
                    </a:gradFill>
                  </a:rPr>
                  <a:t>Azure developer</a:t>
                </a:r>
              </a:p>
            </p:txBody>
          </p:sp>
          <p:pic>
            <p:nvPicPr>
              <p:cNvPr id="23" name="Picture 22">
                <a:extLst>
                  <a:ext uri="{FF2B5EF4-FFF2-40B4-BE49-F238E27FC236}">
                    <a16:creationId xmlns:a16="http://schemas.microsoft.com/office/drawing/2014/main" id="{8D24132A-D102-47F6-B830-86C1CD2C675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713415" y="5321888"/>
                <a:ext cx="664180" cy="421074"/>
              </a:xfrm>
              <a:prstGeom prst="rect">
                <a:avLst/>
              </a:prstGeom>
            </p:spPr>
          </p:pic>
        </p:grpSp>
        <p:cxnSp>
          <p:nvCxnSpPr>
            <p:cNvPr id="33" name="Connector: Elbow 32">
              <a:extLst>
                <a:ext uri="{FF2B5EF4-FFF2-40B4-BE49-F238E27FC236}">
                  <a16:creationId xmlns:a16="http://schemas.microsoft.com/office/drawing/2014/main" id="{B83AC4D0-5BAE-4D6A-A02D-ED92C25C3ABF}"/>
                </a:ext>
              </a:extLst>
            </p:cNvPr>
            <p:cNvCxnSpPr>
              <a:cxnSpLocks/>
            </p:cNvCxnSpPr>
            <p:nvPr/>
          </p:nvCxnSpPr>
          <p:spPr>
            <a:xfrm rot="5400000">
              <a:off x="7644030" y="4035066"/>
              <a:ext cx="1317566" cy="857008"/>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8148D1A5-8A53-4B9F-98A4-ABC9A947FBE5}"/>
                </a:ext>
              </a:extLst>
            </p:cNvPr>
            <p:cNvCxnSpPr>
              <a:cxnSpLocks/>
            </p:cNvCxnSpPr>
            <p:nvPr/>
          </p:nvCxnSpPr>
          <p:spPr>
            <a:xfrm rot="16200000" flipH="1">
              <a:off x="9166454" y="4035066"/>
              <a:ext cx="1317566" cy="857008"/>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5" name="Picture 34" descr="A picture containing vector graphics&#10;&#10;Description automatically generated">
              <a:extLst>
                <a:ext uri="{FF2B5EF4-FFF2-40B4-BE49-F238E27FC236}">
                  <a16:creationId xmlns:a16="http://schemas.microsoft.com/office/drawing/2014/main" id="{30B1D89E-51C5-47FE-BAE3-2321B866D0FA}"/>
                </a:ext>
              </a:extLst>
            </p:cNvPr>
            <p:cNvPicPr>
              <a:picLocks noChangeAspect="1"/>
            </p:cNvPicPr>
            <p:nvPr/>
          </p:nvPicPr>
          <p:blipFill>
            <a:blip r:embed="rId3"/>
            <a:stretch>
              <a:fillRect/>
            </a:stretch>
          </p:blipFill>
          <p:spPr>
            <a:xfrm>
              <a:off x="10452954" y="5323526"/>
              <a:ext cx="396026" cy="396026"/>
            </a:xfrm>
            <a:prstGeom prst="rect">
              <a:avLst/>
            </a:prstGeom>
          </p:spPr>
        </p:pic>
      </p:grpSp>
    </p:spTree>
    <p:extLst>
      <p:ext uri="{BB962C8B-B14F-4D97-AF65-F5344CB8AC3E}">
        <p14:creationId xmlns:p14="http://schemas.microsoft.com/office/powerpoint/2010/main" val="57729180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9A82D-756F-4C5D-B654-7BA7F4BCC237}"/>
              </a:ext>
            </a:extLst>
          </p:cNvPr>
          <p:cNvSpPr>
            <a:spLocks noGrp="1"/>
          </p:cNvSpPr>
          <p:nvPr>
            <p:ph type="title"/>
          </p:nvPr>
        </p:nvSpPr>
        <p:spPr/>
        <p:txBody>
          <a:bodyPr/>
          <a:lstStyle/>
          <a:p>
            <a:r>
              <a:rPr lang="en-US" dirty="0"/>
              <a:t>Key Vault secret types</a:t>
            </a:r>
          </a:p>
        </p:txBody>
      </p:sp>
      <p:grpSp>
        <p:nvGrpSpPr>
          <p:cNvPr id="4" name="Group 3" descr="The diagram depicts the four types of secret/key data that can be stored in an Azure Key Vault instance.">
            <a:extLst>
              <a:ext uri="{FF2B5EF4-FFF2-40B4-BE49-F238E27FC236}">
                <a16:creationId xmlns:a16="http://schemas.microsoft.com/office/drawing/2014/main" id="{F2D17BB3-F5A2-4E11-A942-723B525A5C6D}"/>
              </a:ext>
            </a:extLst>
          </p:cNvPr>
          <p:cNvGrpSpPr/>
          <p:nvPr/>
        </p:nvGrpSpPr>
        <p:grpSpPr>
          <a:xfrm>
            <a:off x="3047778" y="1355095"/>
            <a:ext cx="6180291" cy="4419135"/>
            <a:chOff x="3047778" y="1355095"/>
            <a:chExt cx="6180291" cy="4419135"/>
          </a:xfrm>
        </p:grpSpPr>
        <p:sp>
          <p:nvSpPr>
            <p:cNvPr id="3" name="Oval 2">
              <a:extLst>
                <a:ext uri="{FF2B5EF4-FFF2-40B4-BE49-F238E27FC236}">
                  <a16:creationId xmlns:a16="http://schemas.microsoft.com/office/drawing/2014/main" id="{4B7D5CD1-5D9C-4470-83AE-F634E37C9F84}"/>
                </a:ext>
              </a:extLst>
            </p:cNvPr>
            <p:cNvSpPr/>
            <p:nvPr/>
          </p:nvSpPr>
          <p:spPr bwMode="auto">
            <a:xfrm>
              <a:off x="4756455" y="1355095"/>
              <a:ext cx="960120" cy="960120"/>
            </a:xfrm>
            <a:prstGeom prst="ellipse">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a:extLst>
                <a:ext uri="{FF2B5EF4-FFF2-40B4-BE49-F238E27FC236}">
                  <a16:creationId xmlns:a16="http://schemas.microsoft.com/office/drawing/2014/main" id="{F7DE0E1B-3988-4E7A-AA50-0260C354960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794213" y="1378339"/>
              <a:ext cx="913633" cy="913633"/>
            </a:xfrm>
            <a:prstGeom prst="rect">
              <a:avLst/>
            </a:prstGeom>
          </p:spPr>
        </p:pic>
        <p:grpSp>
          <p:nvGrpSpPr>
            <p:cNvPr id="38" name="Group 37">
              <a:extLst>
                <a:ext uri="{FF2B5EF4-FFF2-40B4-BE49-F238E27FC236}">
                  <a16:creationId xmlns:a16="http://schemas.microsoft.com/office/drawing/2014/main" id="{9E36A98F-E75E-452F-99A5-9D3BDBC519FD}"/>
                </a:ext>
              </a:extLst>
            </p:cNvPr>
            <p:cNvGrpSpPr/>
            <p:nvPr/>
          </p:nvGrpSpPr>
          <p:grpSpPr>
            <a:xfrm>
              <a:off x="7719556" y="2909369"/>
              <a:ext cx="1508513" cy="1488487"/>
              <a:chOff x="7759312" y="3258343"/>
              <a:chExt cx="1508513" cy="1488487"/>
            </a:xfrm>
          </p:grpSpPr>
          <p:pic>
            <p:nvPicPr>
              <p:cNvPr id="19" name="Picture 18">
                <a:extLst>
                  <a:ext uri="{FF2B5EF4-FFF2-40B4-BE49-F238E27FC236}">
                    <a16:creationId xmlns:a16="http://schemas.microsoft.com/office/drawing/2014/main" id="{0B680FCF-50E4-4AC5-B378-8FFED20B6985}"/>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928354" y="3258343"/>
                <a:ext cx="1170428" cy="1170428"/>
              </a:xfrm>
              <a:prstGeom prst="rect">
                <a:avLst/>
              </a:prstGeom>
            </p:spPr>
          </p:pic>
          <p:sp>
            <p:nvSpPr>
              <p:cNvPr id="27" name="TextBox 26">
                <a:extLst>
                  <a:ext uri="{FF2B5EF4-FFF2-40B4-BE49-F238E27FC236}">
                    <a16:creationId xmlns:a16="http://schemas.microsoft.com/office/drawing/2014/main" id="{B9E5EADF-ADF7-48DA-B338-B94353CBA308}"/>
                  </a:ext>
                </a:extLst>
              </p:cNvPr>
              <p:cNvSpPr txBox="1"/>
              <p:nvPr/>
            </p:nvSpPr>
            <p:spPr>
              <a:xfrm>
                <a:off x="7759312" y="4469831"/>
                <a:ext cx="1508513" cy="276999"/>
              </a:xfrm>
              <a:prstGeom prst="rect">
                <a:avLst/>
              </a:prstGeom>
              <a:noFill/>
            </p:spPr>
            <p:txBody>
              <a:bodyPr wrap="square" lIns="0" tIns="0" rIns="0" bIns="0" rtlCol="0">
                <a:spAutoFit/>
              </a:bodyPr>
              <a:lstStyle/>
              <a:p>
                <a:pPr algn="l"/>
                <a:r>
                  <a:rPr lang="en-IN" sz="1800" dirty="0">
                    <a:gradFill>
                      <a:gsLst>
                        <a:gs pos="2917">
                          <a:schemeClr val="tx1"/>
                        </a:gs>
                        <a:gs pos="30000">
                          <a:schemeClr val="tx1"/>
                        </a:gs>
                      </a:gsLst>
                      <a:lin ang="5400000" scaled="0"/>
                    </a:gradFill>
                    <a:latin typeface="+mj-lt"/>
                  </a:rPr>
                  <a:t>Azure Storage</a:t>
                </a:r>
                <a:endParaRPr lang="en-IN" sz="2400" dirty="0">
                  <a:gradFill>
                    <a:gsLst>
                      <a:gs pos="2917">
                        <a:schemeClr val="tx1"/>
                      </a:gs>
                      <a:gs pos="30000">
                        <a:schemeClr val="tx1"/>
                      </a:gs>
                    </a:gsLst>
                    <a:lin ang="5400000" scaled="0"/>
                  </a:gradFill>
                  <a:latin typeface="+mj-lt"/>
                </a:endParaRPr>
              </a:p>
            </p:txBody>
          </p:sp>
        </p:grpSp>
        <p:sp>
          <p:nvSpPr>
            <p:cNvPr id="44" name="Rectangle 43">
              <a:extLst>
                <a:ext uri="{FF2B5EF4-FFF2-40B4-BE49-F238E27FC236}">
                  <a16:creationId xmlns:a16="http://schemas.microsoft.com/office/drawing/2014/main" id="{F73A494D-3379-4164-AAAF-36EA87029684}"/>
                </a:ext>
              </a:extLst>
            </p:cNvPr>
            <p:cNvSpPr/>
            <p:nvPr/>
          </p:nvSpPr>
          <p:spPr bwMode="auto">
            <a:xfrm>
              <a:off x="3047778" y="4268473"/>
              <a:ext cx="2410157" cy="1498756"/>
            </a:xfrm>
            <a:prstGeom prst="rect">
              <a:avLst/>
            </a:prstGeom>
            <a:solidFill>
              <a:srgbClr val="002060"/>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152000" rIns="182880" bIns="146304" numCol="1" spcCol="0" rtlCol="0" fromWordArt="0" anchor="t" anchorCtr="0" forceAA="0" compatLnSpc="1">
              <a:prstTxWarp prst="textNoShape">
                <a:avLst/>
              </a:prstTxWarp>
              <a:noAutofit/>
            </a:bodyPr>
            <a:lstStyle/>
            <a:p>
              <a:pPr algn="ctr"/>
              <a:r>
                <a:rPr lang="en-IN" sz="1800" dirty="0">
                  <a:solidFill>
                    <a:schemeClr val="bg1"/>
                  </a:solidFill>
                  <a:latin typeface="+mj-lt"/>
                </a:rPr>
                <a:t>Cryptographic keys</a:t>
              </a:r>
              <a:endParaRPr lang="en-IN" sz="2400" dirty="0">
                <a:solidFill>
                  <a:schemeClr val="bg1"/>
                </a:solidFill>
                <a:latin typeface="+mj-lt"/>
              </a:endParaRPr>
            </a:p>
          </p:txBody>
        </p:sp>
        <p:grpSp>
          <p:nvGrpSpPr>
            <p:cNvPr id="6" name="Group 5">
              <a:extLst>
                <a:ext uri="{FF2B5EF4-FFF2-40B4-BE49-F238E27FC236}">
                  <a16:creationId xmlns:a16="http://schemas.microsoft.com/office/drawing/2014/main" id="{4EBBEAFA-7095-40AE-9D20-3308CCE28AB6}"/>
                </a:ext>
              </a:extLst>
            </p:cNvPr>
            <p:cNvGrpSpPr/>
            <p:nvPr/>
          </p:nvGrpSpPr>
          <p:grpSpPr>
            <a:xfrm>
              <a:off x="3381692" y="4627210"/>
              <a:ext cx="1742328" cy="487827"/>
              <a:chOff x="7060975" y="3838965"/>
              <a:chExt cx="1247687" cy="323856"/>
            </a:xfrm>
          </p:grpSpPr>
          <p:pic>
            <p:nvPicPr>
              <p:cNvPr id="7" name="Graphic 6">
                <a:extLst>
                  <a:ext uri="{FF2B5EF4-FFF2-40B4-BE49-F238E27FC236}">
                    <a16:creationId xmlns:a16="http://schemas.microsoft.com/office/drawing/2014/main" id="{697CCFC2-106F-409B-9130-05131E37738D}"/>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060975" y="3838965"/>
                <a:ext cx="349335" cy="323856"/>
              </a:xfrm>
              <a:prstGeom prst="rect">
                <a:avLst/>
              </a:prstGeom>
            </p:spPr>
          </p:pic>
          <p:pic>
            <p:nvPicPr>
              <p:cNvPr id="8" name="Graphic 7">
                <a:extLst>
                  <a:ext uri="{FF2B5EF4-FFF2-40B4-BE49-F238E27FC236}">
                    <a16:creationId xmlns:a16="http://schemas.microsoft.com/office/drawing/2014/main" id="{B0618385-586B-42F5-9BAC-C1BAB4094E3D}"/>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510151" y="3838965"/>
                <a:ext cx="349335" cy="323856"/>
              </a:xfrm>
              <a:prstGeom prst="rect">
                <a:avLst/>
              </a:prstGeom>
            </p:spPr>
          </p:pic>
          <p:pic>
            <p:nvPicPr>
              <p:cNvPr id="9" name="Graphic 8">
                <a:extLst>
                  <a:ext uri="{FF2B5EF4-FFF2-40B4-BE49-F238E27FC236}">
                    <a16:creationId xmlns:a16="http://schemas.microsoft.com/office/drawing/2014/main" id="{4A100E97-D18F-4B0A-8CDE-17014B23B90D}"/>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959327" y="3838965"/>
                <a:ext cx="349335" cy="323856"/>
              </a:xfrm>
              <a:prstGeom prst="rect">
                <a:avLst/>
              </a:prstGeom>
            </p:spPr>
          </p:pic>
        </p:grpSp>
        <p:sp>
          <p:nvSpPr>
            <p:cNvPr id="45" name="Rectangle 44">
              <a:extLst>
                <a:ext uri="{FF2B5EF4-FFF2-40B4-BE49-F238E27FC236}">
                  <a16:creationId xmlns:a16="http://schemas.microsoft.com/office/drawing/2014/main" id="{7E135B04-C5A2-40BD-B5D6-AEDDAC46D160}"/>
                </a:ext>
              </a:extLst>
            </p:cNvPr>
            <p:cNvSpPr/>
            <p:nvPr/>
          </p:nvSpPr>
          <p:spPr bwMode="auto">
            <a:xfrm>
              <a:off x="5634878" y="4268474"/>
              <a:ext cx="1741684" cy="1505756"/>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152000" rIns="182880" bIns="146304" numCol="1" spcCol="0" rtlCol="0" fromWordArt="0" anchor="t" anchorCtr="0" forceAA="0" compatLnSpc="1">
              <a:prstTxWarp prst="textNoShape">
                <a:avLst/>
              </a:prstTxWarp>
              <a:noAutofit/>
            </a:bodyPr>
            <a:lstStyle/>
            <a:p>
              <a:pPr algn="ctr"/>
              <a:r>
                <a:rPr lang="en-IN" sz="1800" dirty="0">
                  <a:gradFill>
                    <a:gsLst>
                      <a:gs pos="2917">
                        <a:schemeClr val="tx1"/>
                      </a:gs>
                      <a:gs pos="30000">
                        <a:schemeClr val="tx1"/>
                      </a:gs>
                    </a:gsLst>
                    <a:lin ang="5400000" scaled="0"/>
                  </a:gradFill>
                  <a:latin typeface="+mj-lt"/>
                </a:rPr>
                <a:t>Secrets</a:t>
              </a:r>
              <a:endParaRPr lang="en-IN" sz="2400" dirty="0">
                <a:gradFill>
                  <a:gsLst>
                    <a:gs pos="2917">
                      <a:schemeClr val="tx1"/>
                    </a:gs>
                    <a:gs pos="30000">
                      <a:schemeClr val="tx1"/>
                    </a:gs>
                  </a:gsLst>
                  <a:lin ang="5400000" scaled="0"/>
                </a:gradFill>
                <a:latin typeface="+mj-lt"/>
              </a:endParaRPr>
            </a:p>
          </p:txBody>
        </p:sp>
        <p:grpSp>
          <p:nvGrpSpPr>
            <p:cNvPr id="5" name="Group 4">
              <a:extLst>
                <a:ext uri="{FF2B5EF4-FFF2-40B4-BE49-F238E27FC236}">
                  <a16:creationId xmlns:a16="http://schemas.microsoft.com/office/drawing/2014/main" id="{A04E26CA-C28C-43BC-B128-5F5952F1F47A}"/>
                </a:ext>
              </a:extLst>
            </p:cNvPr>
            <p:cNvGrpSpPr/>
            <p:nvPr/>
          </p:nvGrpSpPr>
          <p:grpSpPr>
            <a:xfrm>
              <a:off x="5849603" y="4602474"/>
              <a:ext cx="1312233" cy="652866"/>
              <a:chOff x="4316996" y="4922611"/>
              <a:chExt cx="1507844" cy="750187"/>
            </a:xfrm>
          </p:grpSpPr>
          <p:pic>
            <p:nvPicPr>
              <p:cNvPr id="31" name="Picture 30">
                <a:extLst>
                  <a:ext uri="{FF2B5EF4-FFF2-40B4-BE49-F238E27FC236}">
                    <a16:creationId xmlns:a16="http://schemas.microsoft.com/office/drawing/2014/main" id="{658F1283-C4F9-4684-B56A-EC6CBE2214D9}"/>
                  </a:ext>
                </a:extLst>
              </p:cNvPr>
              <p:cNvPicPr>
                <a:picLocks noChangeAspect="1"/>
              </p:cNvPicPr>
              <p:nvPr/>
            </p:nvPicPr>
            <p:blipFill>
              <a:blip r:embed="rId9"/>
              <a:stretch>
                <a:fillRect/>
              </a:stretch>
            </p:blipFill>
            <p:spPr>
              <a:xfrm>
                <a:off x="5074653" y="4922611"/>
                <a:ext cx="750187" cy="750187"/>
              </a:xfrm>
              <a:prstGeom prst="rect">
                <a:avLst/>
              </a:prstGeom>
            </p:spPr>
          </p:pic>
          <p:pic>
            <p:nvPicPr>
              <p:cNvPr id="36" name="Picture 35">
                <a:extLst>
                  <a:ext uri="{FF2B5EF4-FFF2-40B4-BE49-F238E27FC236}">
                    <a16:creationId xmlns:a16="http://schemas.microsoft.com/office/drawing/2014/main" id="{FB5548D2-9522-4CCC-95A7-6FB7218B0DB9}"/>
                  </a:ext>
                </a:extLst>
              </p:cNvPr>
              <p:cNvPicPr>
                <a:picLocks noChangeAspect="1"/>
              </p:cNvPicPr>
              <p:nvPr/>
            </p:nvPicPr>
            <p:blipFill>
              <a:blip r:embed="rId10"/>
              <a:stretch>
                <a:fillRect/>
              </a:stretch>
            </p:blipFill>
            <p:spPr>
              <a:xfrm>
                <a:off x="4316996" y="4952925"/>
                <a:ext cx="689558" cy="689558"/>
              </a:xfrm>
              <a:prstGeom prst="rect">
                <a:avLst/>
              </a:prstGeom>
            </p:spPr>
          </p:pic>
        </p:grpSp>
        <p:grpSp>
          <p:nvGrpSpPr>
            <p:cNvPr id="28" name="Group 27">
              <a:extLst>
                <a:ext uri="{FF2B5EF4-FFF2-40B4-BE49-F238E27FC236}">
                  <a16:creationId xmlns:a16="http://schemas.microsoft.com/office/drawing/2014/main" id="{56AB6195-AE39-4DD7-9283-3D54B8B7560E}"/>
                </a:ext>
              </a:extLst>
            </p:cNvPr>
            <p:cNvGrpSpPr/>
            <p:nvPr/>
          </p:nvGrpSpPr>
          <p:grpSpPr>
            <a:xfrm>
              <a:off x="4237098" y="2495216"/>
              <a:ext cx="1950144" cy="1094014"/>
              <a:chOff x="4237098" y="1829292"/>
              <a:chExt cx="1950144" cy="1094014"/>
            </a:xfrm>
          </p:grpSpPr>
          <p:sp>
            <p:nvSpPr>
              <p:cNvPr id="46" name="Rectangle 45">
                <a:extLst>
                  <a:ext uri="{FF2B5EF4-FFF2-40B4-BE49-F238E27FC236}">
                    <a16:creationId xmlns:a16="http://schemas.microsoft.com/office/drawing/2014/main" id="{E84EE1EF-BEBE-4D58-A875-16F22858882B}"/>
                  </a:ext>
                </a:extLst>
              </p:cNvPr>
              <p:cNvSpPr/>
              <p:nvPr/>
            </p:nvSpPr>
            <p:spPr bwMode="auto">
              <a:xfrm>
                <a:off x="4237098" y="1829292"/>
                <a:ext cx="1950144" cy="1094014"/>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92000" rIns="182880" bIns="146304" numCol="1" spcCol="0" rtlCol="0" fromWordArt="0" anchor="t" anchorCtr="0" forceAA="0" compatLnSpc="1">
                <a:prstTxWarp prst="textNoShape">
                  <a:avLst/>
                </a:prstTxWarp>
                <a:noAutofit/>
              </a:bodyPr>
              <a:lstStyle/>
              <a:p>
                <a:pPr algn="ctr"/>
                <a:r>
                  <a:rPr lang="en-IN" sz="1600" dirty="0">
                    <a:gradFill>
                      <a:gsLst>
                        <a:gs pos="2917">
                          <a:schemeClr val="tx1"/>
                        </a:gs>
                        <a:gs pos="30000">
                          <a:schemeClr val="tx1"/>
                        </a:gs>
                      </a:gsLst>
                      <a:lin ang="5400000" scaled="0"/>
                    </a:gradFill>
                    <a:latin typeface="+mj-lt"/>
                  </a:rPr>
                  <a:t>Certificates</a:t>
                </a:r>
                <a:endParaRPr lang="en-IN" sz="2000" dirty="0">
                  <a:gradFill>
                    <a:gsLst>
                      <a:gs pos="2917">
                        <a:schemeClr val="tx1"/>
                      </a:gs>
                      <a:gs pos="30000">
                        <a:schemeClr val="tx1"/>
                      </a:gs>
                    </a:gsLst>
                    <a:lin ang="5400000" scaled="0"/>
                  </a:gradFill>
                  <a:latin typeface="+mj-lt"/>
                </a:endParaRPr>
              </a:p>
            </p:txBody>
          </p:sp>
          <p:pic>
            <p:nvPicPr>
              <p:cNvPr id="16" name="Picture 15" descr="A close up of a sign&#10;&#10;Description automatically generated">
                <a:extLst>
                  <a:ext uri="{FF2B5EF4-FFF2-40B4-BE49-F238E27FC236}">
                    <a16:creationId xmlns:a16="http://schemas.microsoft.com/office/drawing/2014/main" id="{4D5A48B7-31AE-4373-A079-B385AF09CAC2}"/>
                  </a:ext>
                </a:extLst>
              </p:cNvPr>
              <p:cNvPicPr>
                <a:picLocks noChangeAspect="1"/>
              </p:cNvPicPr>
              <p:nvPr/>
            </p:nvPicPr>
            <p:blipFill>
              <a:blip r:embed="rId11"/>
              <a:stretch>
                <a:fillRect/>
              </a:stretch>
            </p:blipFill>
            <p:spPr>
              <a:xfrm>
                <a:off x="5287315" y="1901042"/>
                <a:ext cx="679064" cy="679064"/>
              </a:xfrm>
              <a:prstGeom prst="rect">
                <a:avLst/>
              </a:prstGeom>
            </p:spPr>
          </p:pic>
          <p:pic>
            <p:nvPicPr>
              <p:cNvPr id="18" name="Picture 17" descr="A close up of a sign&#10;&#10;Description automatically generated">
                <a:extLst>
                  <a:ext uri="{FF2B5EF4-FFF2-40B4-BE49-F238E27FC236}">
                    <a16:creationId xmlns:a16="http://schemas.microsoft.com/office/drawing/2014/main" id="{03213D79-806B-4DA0-B248-E475C839256C}"/>
                  </a:ext>
                </a:extLst>
              </p:cNvPr>
              <p:cNvPicPr>
                <a:picLocks noChangeAspect="1"/>
              </p:cNvPicPr>
              <p:nvPr/>
            </p:nvPicPr>
            <p:blipFill>
              <a:blip r:embed="rId11"/>
              <a:stretch>
                <a:fillRect/>
              </a:stretch>
            </p:blipFill>
            <p:spPr>
              <a:xfrm>
                <a:off x="4454233" y="1901042"/>
                <a:ext cx="679064" cy="679064"/>
              </a:xfrm>
              <a:prstGeom prst="rect">
                <a:avLst/>
              </a:prstGeom>
            </p:spPr>
          </p:pic>
        </p:grpSp>
        <p:cxnSp>
          <p:nvCxnSpPr>
            <p:cNvPr id="52" name="Straight Arrow Connector 51">
              <a:extLst>
                <a:ext uri="{FF2B5EF4-FFF2-40B4-BE49-F238E27FC236}">
                  <a16:creationId xmlns:a16="http://schemas.microsoft.com/office/drawing/2014/main" id="{97852A60-2ED2-440A-9049-6463EDFD7B8C}"/>
                </a:ext>
              </a:extLst>
            </p:cNvPr>
            <p:cNvCxnSpPr>
              <a:cxnSpLocks/>
            </p:cNvCxnSpPr>
            <p:nvPr/>
          </p:nvCxnSpPr>
          <p:spPr>
            <a:xfrm flipV="1">
              <a:off x="5024438" y="3589230"/>
              <a:ext cx="0" cy="36000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B8E6870-375F-4806-9839-6D668E2A1563}"/>
                </a:ext>
              </a:extLst>
            </p:cNvPr>
            <p:cNvCxnSpPr>
              <a:cxnSpLocks/>
            </p:cNvCxnSpPr>
            <p:nvPr/>
          </p:nvCxnSpPr>
          <p:spPr>
            <a:xfrm flipV="1">
              <a:off x="5457935" y="3593316"/>
              <a:ext cx="0" cy="359559"/>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E163818-C835-413B-B8A9-B8F4B7AA7318}"/>
                </a:ext>
              </a:extLst>
            </p:cNvPr>
            <p:cNvCxnSpPr>
              <a:cxnSpLocks/>
            </p:cNvCxnSpPr>
            <p:nvPr/>
          </p:nvCxnSpPr>
          <p:spPr>
            <a:xfrm>
              <a:off x="5438887" y="3949230"/>
              <a:ext cx="1083357"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6C44CA7-40EB-470F-94D1-E10FBD54C6AC}"/>
                </a:ext>
              </a:extLst>
            </p:cNvPr>
            <p:cNvCxnSpPr/>
            <p:nvPr/>
          </p:nvCxnSpPr>
          <p:spPr>
            <a:xfrm>
              <a:off x="6503339" y="3949230"/>
              <a:ext cx="0" cy="31012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3F112F3-02B9-48A5-99DB-6F8BF60F0BC7}"/>
                </a:ext>
              </a:extLst>
            </p:cNvPr>
            <p:cNvCxnSpPr/>
            <p:nvPr/>
          </p:nvCxnSpPr>
          <p:spPr>
            <a:xfrm>
              <a:off x="4252856" y="3949230"/>
              <a:ext cx="0" cy="31012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83D4A91-BD06-42F0-9A3B-439E74389CCC}"/>
                </a:ext>
              </a:extLst>
            </p:cNvPr>
            <p:cNvCxnSpPr>
              <a:cxnSpLocks/>
            </p:cNvCxnSpPr>
            <p:nvPr/>
          </p:nvCxnSpPr>
          <p:spPr>
            <a:xfrm>
              <a:off x="4234717" y="3949230"/>
              <a:ext cx="808771"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6085984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538883"/>
          </a:xfrm>
        </p:spPr>
        <p:txBody>
          <a:bodyPr/>
          <a:lstStyle/>
          <a:p>
            <a:pPr marL="342900" indent="-342900">
              <a:buFont typeface="Arial" panose="020B0604020202020204" pitchFamily="34" charset="0"/>
              <a:buChar char="•"/>
            </a:pPr>
            <a:r>
              <a:rPr lang="en-US" dirty="0"/>
              <a:t>Encryption options</a:t>
            </a:r>
          </a:p>
          <a:p>
            <a:pPr marL="342900" indent="-342900">
              <a:buFont typeface="Arial" panose="020B0604020202020204" pitchFamily="34" charset="0"/>
              <a:buChar char="•"/>
            </a:pPr>
            <a:r>
              <a:rPr lang="en-US" dirty="0"/>
              <a:t>End-to-end encryption</a:t>
            </a:r>
          </a:p>
          <a:p>
            <a:pPr marL="342900" indent="-342900">
              <a:buFont typeface="Arial" panose="020B0604020202020204" pitchFamily="34" charset="0"/>
              <a:buChar char="•"/>
            </a:pPr>
            <a:r>
              <a:rPr lang="en-US" dirty="0"/>
              <a:t>Implement Microsoft Azure confidential computing</a:t>
            </a:r>
          </a:p>
          <a:p>
            <a:pPr marL="342900" indent="-342900">
              <a:buFont typeface="Arial" panose="020B0604020202020204" pitchFamily="34" charset="0"/>
              <a:buChar char="•"/>
            </a:pPr>
            <a:r>
              <a:rPr lang="en-US" dirty="0"/>
              <a:t>Manage cryptographic keys in Azure Key Vault</a:t>
            </a:r>
          </a:p>
          <a:p>
            <a:pPr marL="342900" indent="-342900">
              <a:buFont typeface="Arial" panose="020B0604020202020204" pitchFamily="34" charset="0"/>
              <a:buChar char="•"/>
            </a:pPr>
            <a:r>
              <a:rPr lang="en-US" dirty="0"/>
              <a:t>Lab: Access resource secrets securely across services</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7A92C-D0EA-4526-B970-C99BECCE2BB2}"/>
              </a:ext>
            </a:extLst>
          </p:cNvPr>
          <p:cNvSpPr>
            <a:spLocks noGrp="1"/>
          </p:cNvSpPr>
          <p:nvPr>
            <p:ph type="title"/>
          </p:nvPr>
        </p:nvSpPr>
        <p:spPr/>
        <p:txBody>
          <a:bodyPr/>
          <a:lstStyle/>
          <a:p>
            <a:r>
              <a:rPr lang="en-US" dirty="0"/>
              <a:t>Create Key Vault secret by using Azure CLI</a:t>
            </a:r>
          </a:p>
        </p:txBody>
      </p:sp>
      <p:sp>
        <p:nvSpPr>
          <p:cNvPr id="4" name="Text Placeholder 3" descr="The sample code creates a Resource Group and an Azure Key Vault resource.">
            <a:extLst>
              <a:ext uri="{FF2B5EF4-FFF2-40B4-BE49-F238E27FC236}">
                <a16:creationId xmlns:a16="http://schemas.microsoft.com/office/drawing/2014/main" id="{8CE3B826-BFD0-447C-8743-F078AFA63089}"/>
              </a:ext>
            </a:extLst>
          </p:cNvPr>
          <p:cNvSpPr>
            <a:spLocks noGrp="1"/>
          </p:cNvSpPr>
          <p:nvPr>
            <p:ph type="body" sz="quarter" idx="10"/>
          </p:nvPr>
        </p:nvSpPr>
        <p:spPr>
          <a:xfrm>
            <a:off x="588263" y="1436688"/>
            <a:ext cx="11018520" cy="3711785"/>
          </a:xfrm>
        </p:spPr>
        <p:txBody>
          <a:bodyPr/>
          <a:lstStyle/>
          <a:p>
            <a:r>
              <a:rPr lang="en-US" sz="1800" dirty="0">
                <a:solidFill>
                  <a:srgbClr val="008000"/>
                </a:solidFill>
              </a:rPr>
              <a:t># Create resource group</a:t>
            </a:r>
            <a:endParaRPr lang="en-US" sz="1800" dirty="0">
              <a:solidFill>
                <a:srgbClr val="000000"/>
              </a:solidFill>
            </a:endParaRPr>
          </a:p>
          <a:p>
            <a:r>
              <a:rPr lang="en-US" sz="1800" dirty="0" err="1">
                <a:solidFill>
                  <a:srgbClr val="0000FF"/>
                </a:solidFill>
              </a:rPr>
              <a:t>az</a:t>
            </a:r>
            <a:r>
              <a:rPr lang="en-US" sz="1800" dirty="0">
                <a:solidFill>
                  <a:srgbClr val="0000FF"/>
                </a:solidFill>
              </a:rPr>
              <a:t> group create </a:t>
            </a:r>
            <a:r>
              <a:rPr lang="en-US" sz="1800" dirty="0">
                <a:solidFill>
                  <a:srgbClr val="001080"/>
                </a:solidFill>
              </a:rPr>
              <a:t>--name </a:t>
            </a:r>
            <a:r>
              <a:rPr lang="en-US" sz="1800" dirty="0" err="1">
                <a:solidFill>
                  <a:srgbClr val="A31515"/>
                </a:solidFill>
              </a:rPr>
              <a:t>SecurityGroup</a:t>
            </a:r>
            <a:r>
              <a:rPr lang="en-US" sz="1800" dirty="0">
                <a:solidFill>
                  <a:srgbClr val="A31515"/>
                </a:solidFill>
              </a:rPr>
              <a:t> </a:t>
            </a:r>
            <a:r>
              <a:rPr lang="en-US" sz="1800" dirty="0">
                <a:solidFill>
                  <a:srgbClr val="001080"/>
                </a:solidFill>
              </a:rPr>
              <a:t>--location </a:t>
            </a:r>
            <a:r>
              <a:rPr lang="en-US" sz="1800" dirty="0" err="1">
                <a:solidFill>
                  <a:srgbClr val="A31515"/>
                </a:solidFill>
              </a:rPr>
              <a:t>westus</a:t>
            </a:r>
            <a:endParaRPr lang="en-US" sz="1800" dirty="0">
              <a:solidFill>
                <a:srgbClr val="000000"/>
              </a:solidFill>
            </a:endParaRPr>
          </a:p>
          <a:p>
            <a:br>
              <a:rPr lang="en-US" sz="1800" dirty="0">
                <a:solidFill>
                  <a:srgbClr val="000000"/>
                </a:solidFill>
              </a:rPr>
            </a:br>
            <a:r>
              <a:rPr lang="en-US" sz="1800" dirty="0">
                <a:solidFill>
                  <a:srgbClr val="008000"/>
                </a:solidFill>
              </a:rPr>
              <a:t># Create Key Vault resource</a:t>
            </a:r>
            <a:endParaRPr lang="en-US" sz="1800" dirty="0">
              <a:solidFill>
                <a:srgbClr val="000000"/>
              </a:solidFill>
            </a:endParaRPr>
          </a:p>
          <a:p>
            <a:r>
              <a:rPr lang="en-US" sz="1800" dirty="0" err="1">
                <a:solidFill>
                  <a:srgbClr val="0000FF"/>
                </a:solidFill>
              </a:rPr>
              <a:t>az</a:t>
            </a:r>
            <a:r>
              <a:rPr lang="en-US" sz="1800" dirty="0">
                <a:solidFill>
                  <a:srgbClr val="0000FF"/>
                </a:solidFill>
              </a:rPr>
              <a:t> </a:t>
            </a:r>
            <a:r>
              <a:rPr lang="en-US" sz="1800" dirty="0" err="1">
                <a:solidFill>
                  <a:srgbClr val="0000FF"/>
                </a:solidFill>
              </a:rPr>
              <a:t>keyvault</a:t>
            </a:r>
            <a:r>
              <a:rPr lang="en-US" sz="1800" dirty="0">
                <a:solidFill>
                  <a:srgbClr val="0000FF"/>
                </a:solidFill>
              </a:rPr>
              <a:t> create </a:t>
            </a:r>
            <a:r>
              <a:rPr lang="en-US" sz="1800" dirty="0">
                <a:solidFill>
                  <a:srgbClr val="001080"/>
                </a:solidFill>
              </a:rPr>
              <a:t>--name </a:t>
            </a:r>
            <a:r>
              <a:rPr lang="en-US" sz="1800" dirty="0" err="1">
                <a:solidFill>
                  <a:srgbClr val="A31515"/>
                </a:solidFill>
              </a:rPr>
              <a:t>contosovault</a:t>
            </a:r>
            <a:r>
              <a:rPr lang="en-US" sz="1800" dirty="0">
                <a:solidFill>
                  <a:srgbClr val="A31515"/>
                </a:solidFill>
              </a:rPr>
              <a:t> </a:t>
            </a:r>
            <a:r>
              <a:rPr lang="en-US" sz="1800" dirty="0">
                <a:solidFill>
                  <a:srgbClr val="001080"/>
                </a:solidFill>
              </a:rPr>
              <a:t>--resource-group </a:t>
            </a:r>
            <a:r>
              <a:rPr lang="en-US" sz="1800" dirty="0" err="1">
                <a:solidFill>
                  <a:srgbClr val="A31515"/>
                </a:solidFill>
              </a:rPr>
              <a:t>SecurityGroup</a:t>
            </a:r>
            <a:r>
              <a:rPr lang="en-US" sz="1800" dirty="0">
                <a:solidFill>
                  <a:srgbClr val="A31515"/>
                </a:solidFill>
              </a:rPr>
              <a:t> </a:t>
            </a:r>
            <a:r>
              <a:rPr lang="en-US" sz="1800" dirty="0">
                <a:solidFill>
                  <a:srgbClr val="001080"/>
                </a:solidFill>
              </a:rPr>
              <a:t>--location </a:t>
            </a:r>
            <a:r>
              <a:rPr lang="en-US" sz="1800" dirty="0" err="1">
                <a:solidFill>
                  <a:srgbClr val="A31515"/>
                </a:solidFill>
              </a:rPr>
              <a:t>westus</a:t>
            </a:r>
            <a:endParaRPr lang="en-US" sz="1800" dirty="0">
              <a:solidFill>
                <a:srgbClr val="000000"/>
              </a:solidFill>
            </a:endParaRPr>
          </a:p>
          <a:p>
            <a:br>
              <a:rPr lang="en-US" sz="1800" dirty="0">
                <a:solidFill>
                  <a:srgbClr val="000000"/>
                </a:solidFill>
              </a:rPr>
            </a:br>
            <a:r>
              <a:rPr lang="en-US" sz="1800" dirty="0">
                <a:solidFill>
                  <a:srgbClr val="008000"/>
                </a:solidFill>
              </a:rPr>
              <a:t># Set secret in Key Vault</a:t>
            </a:r>
            <a:endParaRPr lang="en-US" sz="1800" dirty="0">
              <a:solidFill>
                <a:srgbClr val="000000"/>
              </a:solidFill>
            </a:endParaRPr>
          </a:p>
          <a:p>
            <a:r>
              <a:rPr lang="en-US" sz="1800" dirty="0" err="1">
                <a:solidFill>
                  <a:srgbClr val="0000FF"/>
                </a:solidFill>
              </a:rPr>
              <a:t>az</a:t>
            </a:r>
            <a:r>
              <a:rPr lang="en-US" sz="1800" dirty="0">
                <a:solidFill>
                  <a:srgbClr val="0000FF"/>
                </a:solidFill>
              </a:rPr>
              <a:t> </a:t>
            </a:r>
            <a:r>
              <a:rPr lang="en-US" sz="1800" dirty="0" err="1">
                <a:solidFill>
                  <a:srgbClr val="0000FF"/>
                </a:solidFill>
              </a:rPr>
              <a:t>keyvault</a:t>
            </a:r>
            <a:r>
              <a:rPr lang="en-US" sz="1800" dirty="0">
                <a:solidFill>
                  <a:srgbClr val="0000FF"/>
                </a:solidFill>
              </a:rPr>
              <a:t> secret set </a:t>
            </a:r>
            <a:r>
              <a:rPr lang="en-US" sz="1800" dirty="0">
                <a:solidFill>
                  <a:srgbClr val="001080"/>
                </a:solidFill>
              </a:rPr>
              <a:t>--vault-name </a:t>
            </a:r>
            <a:r>
              <a:rPr lang="en-US" sz="1800" dirty="0" err="1">
                <a:solidFill>
                  <a:srgbClr val="A31515"/>
                </a:solidFill>
              </a:rPr>
              <a:t>contosovault</a:t>
            </a:r>
            <a:r>
              <a:rPr lang="en-US" sz="1800" dirty="0">
                <a:solidFill>
                  <a:srgbClr val="A31515"/>
                </a:solidFill>
              </a:rPr>
              <a:t> </a:t>
            </a:r>
            <a:r>
              <a:rPr lang="en-US" sz="1800" dirty="0">
                <a:solidFill>
                  <a:srgbClr val="001080"/>
                </a:solidFill>
              </a:rPr>
              <a:t>--name </a:t>
            </a:r>
            <a:r>
              <a:rPr lang="en-US" sz="1800" dirty="0" err="1">
                <a:solidFill>
                  <a:srgbClr val="A31515"/>
                </a:solidFill>
              </a:rPr>
              <a:t>DatabasePassword</a:t>
            </a:r>
            <a:r>
              <a:rPr lang="en-US" sz="1800" dirty="0">
                <a:solidFill>
                  <a:srgbClr val="A31515"/>
                </a:solidFill>
              </a:rPr>
              <a:t> </a:t>
            </a:r>
            <a:r>
              <a:rPr lang="en-US" sz="1800" dirty="0">
                <a:solidFill>
                  <a:srgbClr val="001080"/>
                </a:solidFill>
              </a:rPr>
              <a:t>--value </a:t>
            </a:r>
            <a:r>
              <a:rPr lang="en-US" sz="1800" dirty="0">
                <a:solidFill>
                  <a:srgbClr val="A31515"/>
                </a:solidFill>
              </a:rPr>
              <a:t>'Pa5w.rd’</a:t>
            </a:r>
            <a:endParaRPr lang="en-US" sz="1800" dirty="0">
              <a:solidFill>
                <a:srgbClr val="000000"/>
              </a:solidFill>
            </a:endParaRPr>
          </a:p>
          <a:p>
            <a:br>
              <a:rPr lang="en-US" sz="1800" dirty="0">
                <a:solidFill>
                  <a:srgbClr val="000000"/>
                </a:solidFill>
              </a:rPr>
            </a:br>
            <a:r>
              <a:rPr lang="en-US" sz="1800" dirty="0">
                <a:solidFill>
                  <a:srgbClr val="008000"/>
                </a:solidFill>
              </a:rPr>
              <a:t># Show value of secret in Key Vault</a:t>
            </a:r>
            <a:endParaRPr lang="en-US" sz="1800" dirty="0">
              <a:solidFill>
                <a:srgbClr val="000000"/>
              </a:solidFill>
            </a:endParaRPr>
          </a:p>
          <a:p>
            <a:r>
              <a:rPr lang="en-US" sz="1800" dirty="0" err="1">
                <a:solidFill>
                  <a:srgbClr val="0000FF"/>
                </a:solidFill>
              </a:rPr>
              <a:t>az</a:t>
            </a:r>
            <a:r>
              <a:rPr lang="en-US" sz="1800" dirty="0">
                <a:solidFill>
                  <a:srgbClr val="0000FF"/>
                </a:solidFill>
              </a:rPr>
              <a:t> </a:t>
            </a:r>
            <a:r>
              <a:rPr lang="en-US" sz="1800" dirty="0" err="1">
                <a:solidFill>
                  <a:srgbClr val="0000FF"/>
                </a:solidFill>
              </a:rPr>
              <a:t>keyvault</a:t>
            </a:r>
            <a:r>
              <a:rPr lang="en-US" sz="1800" dirty="0">
                <a:solidFill>
                  <a:srgbClr val="0000FF"/>
                </a:solidFill>
              </a:rPr>
              <a:t> secret show </a:t>
            </a:r>
            <a:r>
              <a:rPr lang="en-US" sz="1800" dirty="0">
                <a:solidFill>
                  <a:srgbClr val="001080"/>
                </a:solidFill>
              </a:rPr>
              <a:t>--vault-name </a:t>
            </a:r>
            <a:r>
              <a:rPr lang="en-US" sz="1800" dirty="0" err="1">
                <a:solidFill>
                  <a:srgbClr val="A31515"/>
                </a:solidFill>
              </a:rPr>
              <a:t>contosovault</a:t>
            </a:r>
            <a:r>
              <a:rPr lang="en-US" sz="1800" dirty="0">
                <a:solidFill>
                  <a:srgbClr val="A31515"/>
                </a:solidFill>
              </a:rPr>
              <a:t> </a:t>
            </a:r>
            <a:r>
              <a:rPr lang="en-US" sz="1800" dirty="0">
                <a:solidFill>
                  <a:srgbClr val="001080"/>
                </a:solidFill>
              </a:rPr>
              <a:t>--name </a:t>
            </a:r>
            <a:r>
              <a:rPr lang="en-US" sz="1800" dirty="0" err="1">
                <a:solidFill>
                  <a:srgbClr val="A31515"/>
                </a:solidFill>
              </a:rPr>
              <a:t>DatabasePassword</a:t>
            </a:r>
            <a:r>
              <a:rPr lang="en-US" sz="1800" dirty="0">
                <a:solidFill>
                  <a:srgbClr val="A31515"/>
                </a:solidFill>
              </a:rPr>
              <a:t> </a:t>
            </a:r>
            <a:endParaRPr lang="en-US" sz="1800" dirty="0">
              <a:solidFill>
                <a:srgbClr val="000000"/>
              </a:solidFill>
            </a:endParaRPr>
          </a:p>
        </p:txBody>
      </p:sp>
    </p:spTree>
    <p:extLst>
      <p:ext uri="{BB962C8B-B14F-4D97-AF65-F5344CB8AC3E}">
        <p14:creationId xmlns:p14="http://schemas.microsoft.com/office/powerpoint/2010/main" val="266328583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C7A8-A657-4E7F-8FFE-9C730A855F5F}"/>
              </a:ext>
            </a:extLst>
          </p:cNvPr>
          <p:cNvSpPr>
            <a:spLocks noGrp="1"/>
          </p:cNvSpPr>
          <p:nvPr>
            <p:ph type="title"/>
          </p:nvPr>
        </p:nvSpPr>
        <p:spPr/>
        <p:txBody>
          <a:bodyPr/>
          <a:lstStyle/>
          <a:p>
            <a:r>
              <a:rPr lang="en-US" dirty="0"/>
              <a:t>Get Key Vault secret by using C#</a:t>
            </a:r>
          </a:p>
        </p:txBody>
      </p:sp>
      <p:sp>
        <p:nvSpPr>
          <p:cNvPr id="3" name="Text Placeholder 2" descr="The sample code authenticates to the Key Vault to retrieve the stored keys and secrets.">
            <a:extLst>
              <a:ext uri="{FF2B5EF4-FFF2-40B4-BE49-F238E27FC236}">
                <a16:creationId xmlns:a16="http://schemas.microsoft.com/office/drawing/2014/main" id="{3087C679-A4B6-4475-BCD2-18C15740D9CC}"/>
              </a:ext>
            </a:extLst>
          </p:cNvPr>
          <p:cNvSpPr>
            <a:spLocks noGrp="1"/>
          </p:cNvSpPr>
          <p:nvPr>
            <p:ph type="body" sz="quarter" idx="10"/>
          </p:nvPr>
        </p:nvSpPr>
        <p:spPr>
          <a:xfrm>
            <a:off x="588263" y="1436688"/>
            <a:ext cx="11018520" cy="4099584"/>
          </a:xfrm>
        </p:spPr>
        <p:txBody>
          <a:bodyPr/>
          <a:lstStyle/>
          <a:p>
            <a:r>
              <a:rPr lang="en-US" sz="1800" dirty="0">
                <a:solidFill>
                  <a:srgbClr val="0000FF"/>
                </a:solidFill>
              </a:rPr>
              <a:t>string</a:t>
            </a:r>
            <a:r>
              <a:rPr lang="en-US" sz="1800" dirty="0">
                <a:solidFill>
                  <a:srgbClr val="000000"/>
                </a:solidFill>
              </a:rPr>
              <a:t> </a:t>
            </a:r>
            <a:r>
              <a:rPr lang="en-US" sz="1800" dirty="0" err="1">
                <a:solidFill>
                  <a:srgbClr val="001080"/>
                </a:solidFill>
              </a:rPr>
              <a:t>secretUri</a:t>
            </a:r>
            <a:r>
              <a:rPr lang="en-US" sz="1800" dirty="0">
                <a:solidFill>
                  <a:srgbClr val="000000"/>
                </a:solidFill>
              </a:rPr>
              <a:t> = </a:t>
            </a:r>
            <a:r>
              <a:rPr lang="en-US" sz="1800" dirty="0">
                <a:solidFill>
                  <a:srgbClr val="A31515"/>
                </a:solidFill>
              </a:rPr>
              <a:t>"https://contoso-vault2.vault.azure.net/secrets/example/0932840309"</a:t>
            </a:r>
            <a:r>
              <a:rPr lang="en-US" sz="1800" dirty="0">
                <a:solidFill>
                  <a:srgbClr val="000000"/>
                </a:solidFill>
              </a:rPr>
              <a:t>;</a:t>
            </a:r>
          </a:p>
          <a:p>
            <a:r>
              <a:rPr lang="en-US" sz="1800" dirty="0">
                <a:solidFill>
                  <a:srgbClr val="0000FF"/>
                </a:solidFill>
              </a:rPr>
              <a:t>var</a:t>
            </a:r>
            <a:r>
              <a:rPr lang="en-US" sz="1800" dirty="0">
                <a:solidFill>
                  <a:srgbClr val="000000"/>
                </a:solidFill>
              </a:rPr>
              <a:t> </a:t>
            </a:r>
            <a:r>
              <a:rPr lang="en-US" sz="1800" dirty="0" err="1">
                <a:solidFill>
                  <a:srgbClr val="001080"/>
                </a:solidFill>
              </a:rPr>
              <a:t>securityToken</a:t>
            </a:r>
            <a:r>
              <a:rPr lang="en-US" sz="1800" dirty="0">
                <a:solidFill>
                  <a:srgbClr val="000000"/>
                </a:solidFill>
              </a:rPr>
              <a:t> = </a:t>
            </a:r>
            <a:r>
              <a:rPr lang="en-US" sz="1800" dirty="0">
                <a:solidFill>
                  <a:srgbClr val="A31515"/>
                </a:solidFill>
              </a:rPr>
              <a:t>"..."</a:t>
            </a:r>
            <a:r>
              <a:rPr lang="en-US" sz="1800" dirty="0">
                <a:solidFill>
                  <a:srgbClr val="000000"/>
                </a:solidFill>
              </a:rPr>
              <a:t>;</a:t>
            </a:r>
          </a:p>
          <a:p>
            <a:br>
              <a:rPr lang="en-US" sz="1800" dirty="0">
                <a:solidFill>
                  <a:srgbClr val="000000"/>
                </a:solidFill>
              </a:rPr>
            </a:br>
            <a:r>
              <a:rPr lang="en-US" sz="1800" dirty="0">
                <a:solidFill>
                  <a:srgbClr val="008000"/>
                </a:solidFill>
              </a:rPr>
              <a:t>// Create Key Vault client</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err="1">
                <a:solidFill>
                  <a:srgbClr val="267F99"/>
                </a:solidFill>
              </a:rPr>
              <a:t>KeyVaultClient</a:t>
            </a:r>
            <a:r>
              <a:rPr lang="en-US" sz="1800" dirty="0">
                <a:solidFill>
                  <a:srgbClr val="000000"/>
                </a:solidFill>
              </a:rPr>
              <a:t>(</a:t>
            </a:r>
          </a:p>
          <a:p>
            <a:r>
              <a:rPr lang="en-US" sz="1800" dirty="0">
                <a:solidFill>
                  <a:srgbClr val="000000"/>
                </a:solidFill>
              </a:rPr>
              <a:t>    </a:t>
            </a:r>
            <a:r>
              <a:rPr lang="en-US" sz="1800" dirty="0">
                <a:solidFill>
                  <a:srgbClr val="0000FF"/>
                </a:solidFill>
              </a:rPr>
              <a:t>new</a:t>
            </a:r>
            <a:r>
              <a:rPr lang="en-US" sz="1800" dirty="0">
                <a:solidFill>
                  <a:srgbClr val="000000"/>
                </a:solidFill>
              </a:rPr>
              <a:t> </a:t>
            </a:r>
            <a:r>
              <a:rPr lang="en-US" sz="1800" dirty="0" err="1">
                <a:solidFill>
                  <a:srgbClr val="267F99"/>
                </a:solidFill>
              </a:rPr>
              <a:t>KeyVaultClient</a:t>
            </a:r>
            <a:r>
              <a:rPr lang="en-US" sz="1800" dirty="0" err="1">
                <a:solidFill>
                  <a:srgbClr val="000000"/>
                </a:solidFill>
              </a:rPr>
              <a:t>.</a:t>
            </a:r>
            <a:r>
              <a:rPr lang="en-US" sz="1800" dirty="0" err="1">
                <a:solidFill>
                  <a:srgbClr val="267F99"/>
                </a:solidFill>
              </a:rPr>
              <a:t>AuthenticationCallback</a:t>
            </a:r>
            <a:r>
              <a:rPr lang="en-US" sz="1800" dirty="0">
                <a:solidFill>
                  <a:srgbClr val="000000"/>
                </a:solidFill>
              </a:rPr>
              <a:t>(</a:t>
            </a:r>
            <a:r>
              <a:rPr lang="en-US" sz="1800" dirty="0" err="1">
                <a:solidFill>
                  <a:srgbClr val="001080"/>
                </a:solidFill>
              </a:rPr>
              <a:t>securityToken</a:t>
            </a:r>
            <a:r>
              <a:rPr lang="en-US" sz="1800" dirty="0">
                <a:solidFill>
                  <a:srgbClr val="000000"/>
                </a:solidFill>
              </a:rPr>
              <a:t>)</a:t>
            </a:r>
          </a:p>
          <a:p>
            <a:r>
              <a:rPr lang="en-US" sz="1800" dirty="0">
                <a:solidFill>
                  <a:srgbClr val="000000"/>
                </a:solidFill>
              </a:rPr>
              <a:t>);</a:t>
            </a:r>
          </a:p>
          <a:p>
            <a:br>
              <a:rPr lang="en-US" sz="1800" dirty="0">
                <a:solidFill>
                  <a:srgbClr val="000000"/>
                </a:solidFill>
              </a:rPr>
            </a:br>
            <a:r>
              <a:rPr lang="en-US" sz="1800" dirty="0">
                <a:solidFill>
                  <a:srgbClr val="008000"/>
                </a:solidFill>
              </a:rPr>
              <a:t>// Get secret</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err="1">
                <a:solidFill>
                  <a:srgbClr val="001080"/>
                </a:solidFill>
              </a:rPr>
              <a:t>secretBundle</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err="1">
                <a:solidFill>
                  <a:srgbClr val="001080"/>
                </a:solidFill>
              </a:rPr>
              <a:t>client</a:t>
            </a:r>
            <a:r>
              <a:rPr lang="en-US" sz="1800" dirty="0" err="1">
                <a:solidFill>
                  <a:srgbClr val="000000"/>
                </a:solidFill>
              </a:rPr>
              <a:t>.</a:t>
            </a:r>
            <a:r>
              <a:rPr lang="en-US" sz="1800" dirty="0" err="1">
                <a:solidFill>
                  <a:srgbClr val="795E26"/>
                </a:solidFill>
              </a:rPr>
              <a:t>GetSecretAsync</a:t>
            </a:r>
            <a:r>
              <a:rPr lang="en-US" sz="1800" dirty="0">
                <a:solidFill>
                  <a:srgbClr val="000000"/>
                </a:solidFill>
              </a:rPr>
              <a:t>(</a:t>
            </a:r>
            <a:r>
              <a:rPr lang="en-US" sz="1800" dirty="0" err="1">
                <a:solidFill>
                  <a:srgbClr val="001080"/>
                </a:solidFill>
              </a:rPr>
              <a:t>secretUri</a:t>
            </a:r>
            <a:r>
              <a:rPr lang="en-US" sz="1800" dirty="0">
                <a:solidFill>
                  <a:srgbClr val="000000"/>
                </a:solidFill>
              </a:rPr>
              <a:t>);</a:t>
            </a:r>
          </a:p>
          <a:p>
            <a:br>
              <a:rPr lang="en-US" sz="1800" dirty="0">
                <a:solidFill>
                  <a:srgbClr val="000000"/>
                </a:solidFill>
              </a:rPr>
            </a:br>
            <a:r>
              <a:rPr lang="en-US" sz="1800" dirty="0">
                <a:solidFill>
                  <a:srgbClr val="008000"/>
                </a:solidFill>
              </a:rPr>
              <a:t>// Get value of secret</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secret</a:t>
            </a:r>
            <a:r>
              <a:rPr lang="en-US" sz="1800" dirty="0">
                <a:solidFill>
                  <a:srgbClr val="000000"/>
                </a:solidFill>
              </a:rPr>
              <a:t> = </a:t>
            </a:r>
            <a:r>
              <a:rPr lang="en-US" sz="1800" dirty="0" err="1">
                <a:solidFill>
                  <a:srgbClr val="001080"/>
                </a:solidFill>
              </a:rPr>
              <a:t>secretBundle</a:t>
            </a:r>
            <a:r>
              <a:rPr lang="en-US" sz="1800" dirty="0" err="1">
                <a:solidFill>
                  <a:srgbClr val="000000"/>
                </a:solidFill>
              </a:rPr>
              <a:t>.</a:t>
            </a:r>
            <a:r>
              <a:rPr lang="en-US" sz="1800" dirty="0" err="1">
                <a:solidFill>
                  <a:srgbClr val="001080"/>
                </a:solidFill>
              </a:rPr>
              <a:t>Value</a:t>
            </a:r>
            <a:r>
              <a:rPr lang="en-US" sz="1800" dirty="0">
                <a:solidFill>
                  <a:srgbClr val="000000"/>
                </a:solidFill>
              </a:rPr>
              <a:t>;</a:t>
            </a:r>
          </a:p>
        </p:txBody>
      </p:sp>
    </p:spTree>
    <p:extLst>
      <p:ext uri="{BB962C8B-B14F-4D97-AF65-F5344CB8AC3E}">
        <p14:creationId xmlns:p14="http://schemas.microsoft.com/office/powerpoint/2010/main" val="190902641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7E13-BF17-4889-AE01-E27185642B75}"/>
              </a:ext>
            </a:extLst>
          </p:cNvPr>
          <p:cNvSpPr>
            <a:spLocks noGrp="1"/>
          </p:cNvSpPr>
          <p:nvPr>
            <p:ph type="title"/>
          </p:nvPr>
        </p:nvSpPr>
        <p:spPr/>
        <p:txBody>
          <a:bodyPr/>
          <a:lstStyle/>
          <a:p>
            <a:r>
              <a:rPr lang="en-US" dirty="0"/>
              <a:t>Practice: Discover and Assess</a:t>
            </a:r>
          </a:p>
        </p:txBody>
      </p:sp>
      <p:sp>
        <p:nvSpPr>
          <p:cNvPr id="3" name="Text Placeholder 2">
            <a:extLst>
              <a:ext uri="{FF2B5EF4-FFF2-40B4-BE49-F238E27FC236}">
                <a16:creationId xmlns:a16="http://schemas.microsoft.com/office/drawing/2014/main" id="{DB217581-4C25-474C-AA65-F135D48152FC}"/>
              </a:ext>
            </a:extLst>
          </p:cNvPr>
          <p:cNvSpPr>
            <a:spLocks noGrp="1"/>
          </p:cNvSpPr>
          <p:nvPr>
            <p:ph type="body" sz="quarter" idx="10"/>
          </p:nvPr>
        </p:nvSpPr>
        <p:spPr>
          <a:xfrm>
            <a:off x="600315" y="1452898"/>
            <a:ext cx="11018520" cy="3360920"/>
          </a:xfrm>
        </p:spPr>
        <p:txBody>
          <a:bodyPr/>
          <a:lstStyle/>
          <a:p>
            <a:pPr marL="0" indent="0">
              <a:buNone/>
            </a:pPr>
            <a:r>
              <a:rPr lang="en-US" u="sng" dirty="0">
                <a:latin typeface="+mn-lt"/>
                <a:hlinkClick r:id="rId3">
                  <a:extLst>
                    <a:ext uri="{A12FA001-AC4F-418D-AE19-62706E023703}">
                      <ahyp:hlinkClr xmlns:ahyp="http://schemas.microsoft.com/office/drawing/2018/hyperlinkcolor" val="tx"/>
                    </a:ext>
                  </a:extLst>
                </a:hlinkClick>
              </a:rPr>
              <a:t>Microsoft Online Labs</a:t>
            </a:r>
            <a:r>
              <a:rPr lang="en-US" dirty="0">
                <a:latin typeface="+mn-lt"/>
              </a:rPr>
              <a:t> offers a self-paced </a:t>
            </a:r>
            <a:r>
              <a:rPr lang="en-US" b="1" dirty="0">
                <a:latin typeface="+mn-lt"/>
              </a:rPr>
              <a:t>Deploying services to secure secrets in Azure </a:t>
            </a:r>
            <a:r>
              <a:rPr lang="en-US" dirty="0">
                <a:latin typeface="+mn-lt"/>
              </a:rPr>
              <a:t>lab. In the lab, you will create and manage an Azure Key Vault resource.</a:t>
            </a:r>
          </a:p>
          <a:p>
            <a:pPr marL="0" indent="0">
              <a:buNone/>
            </a:pPr>
            <a:r>
              <a:rPr lang="en-US" dirty="0">
                <a:latin typeface="+mn-lt"/>
              </a:rPr>
              <a:t>In this practice you will learn how to: </a:t>
            </a:r>
          </a:p>
          <a:p>
            <a:r>
              <a:rPr lang="en-US" dirty="0">
                <a:latin typeface="+mn-lt"/>
              </a:rPr>
              <a:t>Deploy a Key Vault by using the portal</a:t>
            </a:r>
          </a:p>
          <a:p>
            <a:r>
              <a:rPr lang="en-US" dirty="0">
                <a:latin typeface="+mn-lt"/>
              </a:rPr>
              <a:t>Add a secret to the Key Vault by using the portal or CLI</a:t>
            </a:r>
          </a:p>
          <a:p>
            <a:r>
              <a:rPr lang="en-US" dirty="0">
                <a:latin typeface="+mn-lt"/>
              </a:rPr>
              <a:t>Deploy a virtual machine by using the Key Vault secret</a:t>
            </a:r>
          </a:p>
        </p:txBody>
      </p:sp>
      <p:pic>
        <p:nvPicPr>
          <p:cNvPr id="4" name="Picture 3">
            <a:extLst>
              <a:ext uri="{FF2B5EF4-FFF2-40B4-BE49-F238E27FC236}">
                <a16:creationId xmlns:a16="http://schemas.microsoft.com/office/drawing/2014/main" id="{DE454E4C-2F35-4412-8DC0-AC62EC7045D9}"/>
              </a:ext>
              <a:ext uri="{C183D7F6-B498-43B3-948B-1728B52AA6E4}">
                <adec:decorative xmlns:adec="http://schemas.microsoft.com/office/drawing/2017/decorative" val="1"/>
              </a:ext>
            </a:extLst>
          </p:cNvPr>
          <p:cNvPicPr/>
          <p:nvPr/>
        </p:nvPicPr>
        <p:blipFill>
          <a:blip r:embed="rId4">
            <a:extLst>
              <a:ext uri="{28A0092B-C50C-407E-A947-70E740481C1C}">
                <a14:useLocalDpi xmlns:a14="http://schemas.microsoft.com/office/drawing/2010/main" val="0"/>
              </a:ext>
            </a:extLst>
          </a:blip>
          <a:stretch>
            <a:fillRect/>
          </a:stretch>
        </p:blipFill>
        <p:spPr>
          <a:xfrm>
            <a:off x="10654283" y="5259388"/>
            <a:ext cx="952500" cy="1009650"/>
          </a:xfrm>
          <a:prstGeom prst="rect">
            <a:avLst/>
          </a:prstGeom>
        </p:spPr>
      </p:pic>
    </p:spTree>
    <p:extLst>
      <p:ext uri="{BB962C8B-B14F-4D97-AF65-F5344CB8AC3E}">
        <p14:creationId xmlns:p14="http://schemas.microsoft.com/office/powerpoint/2010/main" val="134657755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A3E6-2049-4DD8-B5A2-A282FE9CB288}"/>
              </a:ext>
            </a:extLst>
          </p:cNvPr>
          <p:cNvSpPr>
            <a:spLocks noGrp="1"/>
          </p:cNvSpPr>
          <p:nvPr>
            <p:ph type="title"/>
          </p:nvPr>
        </p:nvSpPr>
        <p:spPr/>
        <p:txBody>
          <a:bodyPr/>
          <a:lstStyle/>
          <a:p>
            <a:r>
              <a:rPr lang="en-US" dirty="0"/>
              <a:t>Lab: Access resource secrets securely across services</a:t>
            </a:r>
          </a:p>
        </p:txBody>
      </p:sp>
      <p:pic>
        <p:nvPicPr>
          <p:cNvPr id="4" name="Picture Placeholder 3">
            <a:extLst>
              <a:ext uri="{FF2B5EF4-FFF2-40B4-BE49-F238E27FC236}">
                <a16:creationId xmlns:a16="http://schemas.microsoft.com/office/drawing/2014/main" id="{6ED5CF00-0BD4-4927-B037-3A2EDA617B9D}"/>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l="21875" r="21875"/>
          <a:stretch>
            <a:fillRect/>
          </a:stretch>
        </p:blipFill>
        <p:spPr/>
      </p:pic>
    </p:spTree>
    <p:extLst>
      <p:ext uri="{BB962C8B-B14F-4D97-AF65-F5344CB8AC3E}">
        <p14:creationId xmlns:p14="http://schemas.microsoft.com/office/powerpoint/2010/main" val="229518573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A3E6-2049-4DD8-B5A2-A282FE9CB288}"/>
              </a:ext>
            </a:extLst>
          </p:cNvPr>
          <p:cNvSpPr>
            <a:spLocks noGrp="1"/>
          </p:cNvSpPr>
          <p:nvPr>
            <p:ph type="title"/>
          </p:nvPr>
        </p:nvSpPr>
        <p:spPr>
          <a:xfrm>
            <a:off x="588263" y="457200"/>
            <a:ext cx="11018520" cy="553998"/>
          </a:xfrm>
        </p:spPr>
        <p:txBody>
          <a:bodyPr/>
          <a:lstStyle/>
          <a:p>
            <a:r>
              <a:rPr lang="en-US"/>
              <a:t>Lab Login Information</a:t>
            </a:r>
            <a:endParaRPr lang="en-US" dirty="0"/>
          </a:p>
        </p:txBody>
      </p:sp>
      <p:sp>
        <p:nvSpPr>
          <p:cNvPr id="18" name="Text Placeholder 2">
            <a:extLst>
              <a:ext uri="{FF2B5EF4-FFF2-40B4-BE49-F238E27FC236}">
                <a16:creationId xmlns:a16="http://schemas.microsoft.com/office/drawing/2014/main" id="{A26ADD42-8DD3-4C65-A1CE-CCE9AE1E8F07}"/>
              </a:ext>
            </a:extLst>
          </p:cNvPr>
          <p:cNvSpPr>
            <a:spLocks noGrp="1"/>
          </p:cNvSpPr>
          <p:nvPr>
            <p:ph type="body" sz="quarter" idx="10"/>
          </p:nvPr>
        </p:nvSpPr>
        <p:spPr>
          <a:xfrm>
            <a:off x="874221" y="2009670"/>
            <a:ext cx="3060285" cy="1563505"/>
          </a:xfrm>
        </p:spPr>
        <p:txBody>
          <a:bodyPr/>
          <a:lstStyle/>
          <a:p>
            <a:pPr lvl="1"/>
            <a:endParaRPr lang="en-US" dirty="0"/>
          </a:p>
          <a:p>
            <a:pPr lvl="1"/>
            <a:endParaRPr lang="en-US" dirty="0"/>
          </a:p>
          <a:p>
            <a:pPr lvl="1"/>
            <a:endParaRPr lang="en-US" dirty="0"/>
          </a:p>
          <a:p>
            <a:r>
              <a:rPr lang="en-US" dirty="0"/>
              <a:t>Virtual Machine</a:t>
            </a:r>
          </a:p>
        </p:txBody>
      </p:sp>
      <p:grpSp>
        <p:nvGrpSpPr>
          <p:cNvPr id="19" name="Group 18" descr="A clock icon depicts the duration of the lab, and a laptop icon depicts the virtual machine that will be used for the lab exercise.&#10;">
            <a:extLst>
              <a:ext uri="{FF2B5EF4-FFF2-40B4-BE49-F238E27FC236}">
                <a16:creationId xmlns:a16="http://schemas.microsoft.com/office/drawing/2014/main" id="{B442F580-9904-4129-917C-5067A44696B4}"/>
              </a:ext>
            </a:extLst>
          </p:cNvPr>
          <p:cNvGrpSpPr/>
          <p:nvPr/>
        </p:nvGrpSpPr>
        <p:grpSpPr>
          <a:xfrm>
            <a:off x="3630696" y="2009670"/>
            <a:ext cx="5225473" cy="3312821"/>
            <a:chOff x="3420393" y="3250694"/>
            <a:chExt cx="5225473" cy="3312821"/>
          </a:xfrm>
        </p:grpSpPr>
        <p:pic>
          <p:nvPicPr>
            <p:cNvPr id="20" name="Picture 19" descr="Laptop graphic.">
              <a:extLst>
                <a:ext uri="{FF2B5EF4-FFF2-40B4-BE49-F238E27FC236}">
                  <a16:creationId xmlns:a16="http://schemas.microsoft.com/office/drawing/2014/main" id="{24F32022-F708-4656-842D-2CF5512EA1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0393" y="3250694"/>
              <a:ext cx="5225473" cy="3312821"/>
            </a:xfrm>
            <a:prstGeom prst="rect">
              <a:avLst/>
            </a:prstGeom>
          </p:spPr>
        </p:pic>
        <p:sp>
          <p:nvSpPr>
            <p:cNvPr id="22" name="TextBox 21">
              <a:extLst>
                <a:ext uri="{FF2B5EF4-FFF2-40B4-BE49-F238E27FC236}">
                  <a16:creationId xmlns:a16="http://schemas.microsoft.com/office/drawing/2014/main" id="{4DC76121-8789-47D5-AA51-DAB10C6837A9}"/>
                </a:ext>
              </a:extLst>
            </p:cNvPr>
            <p:cNvSpPr txBox="1"/>
            <p:nvPr/>
          </p:nvSpPr>
          <p:spPr>
            <a:xfrm>
              <a:off x="4448619" y="3674978"/>
              <a:ext cx="3294762" cy="1772793"/>
            </a:xfrm>
            <a:prstGeom prst="rect">
              <a:avLst/>
            </a:prstGeom>
            <a:noFill/>
          </p:spPr>
          <p:txBody>
            <a:bodyPr wrap="square" lIns="0" tIns="0" rIns="0" bIns="0" rtlCol="0">
              <a:spAutoFit/>
            </a:bodyPr>
            <a:lstStyle/>
            <a:p>
              <a:pPr lvl="1">
                <a:lnSpc>
                  <a:spcPct val="140000"/>
                </a:lnSpc>
              </a:pPr>
              <a:r>
                <a:rPr lang="en-US" sz="2400" b="1" dirty="0">
                  <a:latin typeface="+mj-lt"/>
                </a:rPr>
                <a:t>AZ203-SEA-DEV</a:t>
              </a:r>
            </a:p>
            <a:p>
              <a:pPr lvl="1">
                <a:lnSpc>
                  <a:spcPct val="140000"/>
                </a:lnSpc>
              </a:pPr>
              <a:r>
                <a:rPr lang="en-US" sz="2200" dirty="0">
                  <a:latin typeface="+mj-lt"/>
                </a:rPr>
                <a:t>Username: </a:t>
              </a:r>
              <a:r>
                <a:rPr lang="en-US" sz="2200" dirty="0"/>
                <a:t>Admin</a:t>
              </a:r>
            </a:p>
            <a:p>
              <a:pPr lvl="1">
                <a:lnSpc>
                  <a:spcPct val="140000"/>
                </a:lnSpc>
              </a:pPr>
              <a:r>
                <a:rPr lang="en-US" sz="2200" dirty="0">
                  <a:latin typeface="+mj-lt"/>
                </a:rPr>
                <a:t>Password: Pa55w.rd</a:t>
              </a:r>
            </a:p>
            <a:p>
              <a:pPr algn="l"/>
              <a:endParaRPr lang="en-US" sz="2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60906333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538883"/>
          </a:xfrm>
        </p:spPr>
        <p:txBody>
          <a:bodyPr/>
          <a:lstStyle/>
          <a:p>
            <a:pPr marL="342900" indent="-342900">
              <a:buFont typeface="Arial" panose="020B0604020202020204" pitchFamily="34" charset="0"/>
              <a:buChar char="•"/>
            </a:pPr>
            <a:r>
              <a:rPr lang="en-US" dirty="0"/>
              <a:t>Encryption options</a:t>
            </a:r>
          </a:p>
          <a:p>
            <a:pPr marL="342900" indent="-342900">
              <a:buFont typeface="Arial" panose="020B0604020202020204" pitchFamily="34" charset="0"/>
              <a:buChar char="•"/>
            </a:pPr>
            <a:r>
              <a:rPr lang="en-US" dirty="0"/>
              <a:t>End-to-end encryption</a:t>
            </a:r>
          </a:p>
          <a:p>
            <a:pPr marL="342900" indent="-342900">
              <a:buFont typeface="Arial" panose="020B0604020202020204" pitchFamily="34" charset="0"/>
              <a:buChar char="•"/>
            </a:pPr>
            <a:r>
              <a:rPr lang="en-US" dirty="0"/>
              <a:t>Implement Microsoft Azure confidential computing</a:t>
            </a:r>
          </a:p>
          <a:p>
            <a:pPr marL="342900" indent="-342900">
              <a:buFont typeface="Arial" panose="020B0604020202020204" pitchFamily="34" charset="0"/>
              <a:buChar char="•"/>
            </a:pPr>
            <a:r>
              <a:rPr lang="en-US" dirty="0"/>
              <a:t>Manage cryptographic keys in Azure Key Vault</a:t>
            </a:r>
          </a:p>
          <a:p>
            <a:pPr marL="342900" indent="-342900">
              <a:buFont typeface="Arial" panose="020B0604020202020204" pitchFamily="34" charset="0"/>
              <a:buChar char="•"/>
            </a:pPr>
            <a:r>
              <a:rPr lang="en-US" dirty="0"/>
              <a:t>Lab: Access resource secrets securely across services</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932273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p:spPr>
        <p:txBody>
          <a:bodyPr/>
          <a:lstStyle/>
          <a:p>
            <a:r>
              <a:rPr lang="en-US" dirty="0"/>
              <a:t>Lesson 01: Encryption options</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B93BB-5474-4D77-B0ED-779DFED5A0F0}"/>
              </a:ext>
            </a:extLst>
          </p:cNvPr>
          <p:cNvSpPr>
            <a:spLocks noGrp="1"/>
          </p:cNvSpPr>
          <p:nvPr>
            <p:ph type="title"/>
          </p:nvPr>
        </p:nvSpPr>
        <p:spPr/>
        <p:txBody>
          <a:bodyPr/>
          <a:lstStyle/>
          <a:p>
            <a:r>
              <a:rPr lang="en-US" dirty="0"/>
              <a:t>Microsoft Azure Security Spectrum</a:t>
            </a:r>
          </a:p>
        </p:txBody>
      </p:sp>
      <p:graphicFrame>
        <p:nvGraphicFramePr>
          <p:cNvPr id="3" name="Table 2" descr="Table that lists features that enhance security of workloads. Features include: identity and access, encryption, secure networking, partner solutions, and unified security management. ">
            <a:extLst>
              <a:ext uri="{FF2B5EF4-FFF2-40B4-BE49-F238E27FC236}">
                <a16:creationId xmlns:a16="http://schemas.microsoft.com/office/drawing/2014/main" id="{5D7233BB-7190-43A3-AD18-62CA0D32D5E6}"/>
              </a:ext>
            </a:extLst>
          </p:cNvPr>
          <p:cNvGraphicFramePr>
            <a:graphicFrameLocks noGrp="1"/>
          </p:cNvGraphicFramePr>
          <p:nvPr>
            <p:extLst>
              <p:ext uri="{D42A27DB-BD31-4B8C-83A1-F6EECF244321}">
                <p14:modId xmlns:p14="http://schemas.microsoft.com/office/powerpoint/2010/main" val="2062171670"/>
              </p:ext>
            </p:extLst>
          </p:nvPr>
        </p:nvGraphicFramePr>
        <p:xfrm>
          <a:off x="584198" y="1428750"/>
          <a:ext cx="11022585" cy="2986686"/>
        </p:xfrm>
        <a:graphic>
          <a:graphicData uri="http://schemas.openxmlformats.org/drawingml/2006/table">
            <a:tbl>
              <a:tblPr firstRow="1">
                <a:tableStyleId>{BC89EF96-8CEA-46FF-86C4-4CE0E7609802}</a:tableStyleId>
              </a:tblPr>
              <a:tblGrid>
                <a:gridCol w="2204517">
                  <a:extLst>
                    <a:ext uri="{9D8B030D-6E8A-4147-A177-3AD203B41FA5}">
                      <a16:colId xmlns:a16="http://schemas.microsoft.com/office/drawing/2014/main" val="1488401021"/>
                    </a:ext>
                  </a:extLst>
                </a:gridCol>
                <a:gridCol w="2204517">
                  <a:extLst>
                    <a:ext uri="{9D8B030D-6E8A-4147-A177-3AD203B41FA5}">
                      <a16:colId xmlns:a16="http://schemas.microsoft.com/office/drawing/2014/main" val="3347396189"/>
                    </a:ext>
                  </a:extLst>
                </a:gridCol>
                <a:gridCol w="2077524">
                  <a:extLst>
                    <a:ext uri="{9D8B030D-6E8A-4147-A177-3AD203B41FA5}">
                      <a16:colId xmlns:a16="http://schemas.microsoft.com/office/drawing/2014/main" val="1664544329"/>
                    </a:ext>
                  </a:extLst>
                </a:gridCol>
                <a:gridCol w="2331510">
                  <a:extLst>
                    <a:ext uri="{9D8B030D-6E8A-4147-A177-3AD203B41FA5}">
                      <a16:colId xmlns:a16="http://schemas.microsoft.com/office/drawing/2014/main" val="766564690"/>
                    </a:ext>
                  </a:extLst>
                </a:gridCol>
                <a:gridCol w="2204517">
                  <a:extLst>
                    <a:ext uri="{9D8B030D-6E8A-4147-A177-3AD203B41FA5}">
                      <a16:colId xmlns:a16="http://schemas.microsoft.com/office/drawing/2014/main" val="1995149626"/>
                    </a:ext>
                  </a:extLst>
                </a:gridCol>
              </a:tblGrid>
              <a:tr h="999060">
                <a:tc>
                  <a:txBody>
                    <a:bodyPr/>
                    <a:lstStyle/>
                    <a:p>
                      <a:r>
                        <a:rPr lang="en-US" sz="2000" dirty="0">
                          <a:solidFill>
                            <a:schemeClr val="bg1"/>
                          </a:solidFill>
                        </a:rPr>
                        <a:t>Identity &amp; access</a:t>
                      </a:r>
                    </a:p>
                  </a:txBody>
                  <a:tcPr>
                    <a:lnL w="12700" cap="flat" cmpd="sng" algn="ctr">
                      <a:solidFill>
                        <a:srgbClr val="A80000"/>
                      </a:solidFill>
                      <a:prstDash val="solid"/>
                      <a:round/>
                      <a:headEnd type="none" w="med" len="med"/>
                      <a:tailEnd type="none" w="med" len="med"/>
                    </a:lnL>
                    <a:lnR w="12700" cmpd="sng">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r>
                        <a:rPr lang="en-US" sz="2000" dirty="0">
                          <a:solidFill>
                            <a:schemeClr val="bg1"/>
                          </a:solidFill>
                        </a:rPr>
                        <a:t>Encryption</a:t>
                      </a:r>
                    </a:p>
                    <a:p>
                      <a:endParaRPr lang="en-US" sz="2000" dirty="0">
                        <a:solidFill>
                          <a:schemeClr val="bg1"/>
                        </a:solidFill>
                      </a:endParaRPr>
                    </a:p>
                  </a:txBody>
                  <a:tcPr>
                    <a:lnL w="12700" cmpd="sng">
                      <a:noFill/>
                    </a:lnL>
                    <a:lnR w="12700" cmpd="sng">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r>
                        <a:rPr lang="en-US" sz="2000" dirty="0">
                          <a:solidFill>
                            <a:schemeClr val="bg1"/>
                          </a:solidFill>
                        </a:rPr>
                        <a:t>Secure networking</a:t>
                      </a:r>
                    </a:p>
                  </a:txBody>
                  <a:tcPr>
                    <a:lnL w="12700" cmpd="sng">
                      <a:noFill/>
                    </a:lnL>
                    <a:lnR w="12700" cmpd="sng">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r>
                        <a:rPr lang="en-US" sz="2000" dirty="0">
                          <a:solidFill>
                            <a:schemeClr val="bg1"/>
                          </a:solidFill>
                        </a:rPr>
                        <a:t>Partner solutions</a:t>
                      </a:r>
                    </a:p>
                  </a:txBody>
                  <a:tcPr>
                    <a:lnL w="12700" cmpd="sng">
                      <a:noFill/>
                    </a:lnL>
                    <a:lnR w="12700" cmpd="sng">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r>
                        <a:rPr lang="en-US" sz="2000" dirty="0">
                          <a:solidFill>
                            <a:schemeClr val="bg1"/>
                          </a:solidFill>
                        </a:rPr>
                        <a:t>Unified security management</a:t>
                      </a:r>
                    </a:p>
                  </a:txBody>
                  <a:tcPr>
                    <a:lnL w="12700" cmpd="sng">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extLst>
                  <a:ext uri="{0D108BD9-81ED-4DB2-BD59-A6C34878D82A}">
                    <a16:rowId xmlns:a16="http://schemas.microsoft.com/office/drawing/2014/main" val="822930419"/>
                  </a:ext>
                </a:extLst>
              </a:tr>
              <a:tr h="1987626">
                <a:tc>
                  <a:txBody>
                    <a:bodyPr/>
                    <a:lstStyle/>
                    <a:p>
                      <a:pPr marL="180975" indent="-180975">
                        <a:buSzPct val="90000"/>
                        <a:buFont typeface="Arial" panose="020B0604020202020204" pitchFamily="34" charset="0"/>
                        <a:buChar char="•"/>
                      </a:pPr>
                      <a:r>
                        <a:rPr lang="en-US" sz="1600" dirty="0"/>
                        <a:t>Role-based access control (RBAC)</a:t>
                      </a:r>
                    </a:p>
                    <a:p>
                      <a:pPr marL="180975" indent="-180975">
                        <a:buSzPct val="90000"/>
                        <a:buFont typeface="Arial" panose="020B0604020202020204" pitchFamily="34" charset="0"/>
                        <a:buChar char="•"/>
                      </a:pPr>
                      <a:r>
                        <a:rPr lang="en-US" sz="1600" dirty="0"/>
                        <a:t>Strong authentication</a:t>
                      </a:r>
                    </a:p>
                    <a:p>
                      <a:pPr marL="180975" indent="-180975">
                        <a:buSzPct val="90000"/>
                        <a:buFont typeface="Arial" panose="020B0604020202020204" pitchFamily="34" charset="0"/>
                        <a:buChar char="•"/>
                      </a:pPr>
                      <a:r>
                        <a:rPr lang="en-US" sz="1600" dirty="0"/>
                        <a:t>Monitoring and alerting</a:t>
                      </a:r>
                    </a:p>
                    <a:p>
                      <a:pPr marL="285750" indent="-285750">
                        <a:buSzPct val="90000"/>
                        <a:buFont typeface="Arial" panose="020B0604020202020204" pitchFamily="34" charset="0"/>
                        <a:buChar char="•"/>
                      </a:pPr>
                      <a:endParaRPr lang="en-US" sz="1600" dirty="0"/>
                    </a:p>
                  </a:txBody>
                  <a:tcPr>
                    <a:lnL w="12700" cap="flat" cmpd="sng" algn="ctr">
                      <a:solidFill>
                        <a:srgbClr val="A80000"/>
                      </a:solidFill>
                      <a:prstDash val="solid"/>
                      <a:round/>
                      <a:headEnd type="none" w="med" len="med"/>
                      <a:tailEnd type="none" w="med" len="med"/>
                    </a:lnL>
                    <a:lnR w="12700" cmpd="sng">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80975" indent="-180975" algn="l" defTabSz="932742" rtl="0" eaLnBrk="1" latinLnBrk="0" hangingPunct="1">
                        <a:buSzPct val="90000"/>
                        <a:buFont typeface="Arial" panose="020B0604020202020204" pitchFamily="34" charset="0"/>
                        <a:buChar char="•"/>
                      </a:pPr>
                      <a:r>
                        <a:rPr lang="en-US" sz="1600" kern="1200" dirty="0">
                          <a:solidFill>
                            <a:schemeClr val="tx1"/>
                          </a:solidFill>
                          <a:latin typeface="+mn-lt"/>
                          <a:ea typeface="+mn-ea"/>
                          <a:cs typeface="+mn-cs"/>
                        </a:rPr>
                        <a:t>Encryption key management</a:t>
                      </a:r>
                    </a:p>
                    <a:p>
                      <a:pPr marL="180975" indent="-180975" algn="l" defTabSz="932742" rtl="0" eaLnBrk="1" latinLnBrk="0" hangingPunct="1">
                        <a:buSzPct val="90000"/>
                        <a:buFont typeface="Arial" panose="020B0604020202020204" pitchFamily="34" charset="0"/>
                        <a:buChar char="•"/>
                      </a:pPr>
                      <a:r>
                        <a:rPr lang="en-US" sz="1600" kern="1200" dirty="0">
                          <a:solidFill>
                            <a:schemeClr val="tx1"/>
                          </a:solidFill>
                          <a:latin typeface="+mn-lt"/>
                          <a:ea typeface="+mn-ea"/>
                          <a:cs typeface="+mn-cs"/>
                        </a:rPr>
                        <a:t>Encryption at rest and in transit</a:t>
                      </a:r>
                    </a:p>
                    <a:p>
                      <a:pPr marL="180975" indent="-180975" algn="l" defTabSz="932742" rtl="0" eaLnBrk="1" latinLnBrk="0" hangingPunct="1">
                        <a:buSzPct val="90000"/>
                        <a:buFont typeface="Arial" panose="020B0604020202020204" pitchFamily="34" charset="0"/>
                        <a:buChar char="•"/>
                      </a:pPr>
                      <a:endParaRPr lang="en-US" sz="1600" kern="1200" dirty="0">
                        <a:solidFill>
                          <a:schemeClr val="tx1"/>
                        </a:solidFill>
                        <a:latin typeface="+mn-lt"/>
                        <a:ea typeface="+mn-ea"/>
                        <a:cs typeface="+mn-cs"/>
                      </a:endParaRPr>
                    </a:p>
                  </a:txBody>
                  <a:tcPr>
                    <a:lnL w="12700" cmpd="sng">
                      <a:noFill/>
                    </a:lnL>
                    <a:lnR w="12700" cmpd="sng">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80975" indent="-180975" algn="l" defTabSz="932742" rtl="0" eaLnBrk="1" latinLnBrk="0" hangingPunct="1">
                        <a:buSzPct val="90000"/>
                        <a:buFont typeface="Arial" panose="020B0604020202020204" pitchFamily="34" charset="0"/>
                        <a:buChar char="•"/>
                      </a:pPr>
                      <a:r>
                        <a:rPr lang="en-US" sz="1600" kern="1200" dirty="0">
                          <a:solidFill>
                            <a:schemeClr val="tx1"/>
                          </a:solidFill>
                          <a:latin typeface="+mn-lt"/>
                          <a:ea typeface="+mn-ea"/>
                          <a:cs typeface="+mn-cs"/>
                        </a:rPr>
                        <a:t>Virtual networks</a:t>
                      </a:r>
                    </a:p>
                    <a:p>
                      <a:pPr marL="180975" indent="-180975" algn="l" defTabSz="932742" rtl="0" eaLnBrk="1" latinLnBrk="0" hangingPunct="1">
                        <a:buSzPct val="90000"/>
                        <a:buFont typeface="Arial" panose="020B0604020202020204" pitchFamily="34" charset="0"/>
                        <a:buChar char="•"/>
                      </a:pPr>
                      <a:r>
                        <a:rPr lang="en-US" sz="1600" kern="1200" dirty="0">
                          <a:solidFill>
                            <a:schemeClr val="tx1"/>
                          </a:solidFill>
                          <a:latin typeface="+mn-lt"/>
                          <a:ea typeface="+mn-ea"/>
                          <a:cs typeface="+mn-cs"/>
                        </a:rPr>
                        <a:t>Traffic rules</a:t>
                      </a:r>
                    </a:p>
                    <a:p>
                      <a:pPr marL="180975" indent="-180975" algn="l" defTabSz="932742" rtl="0" eaLnBrk="1" latinLnBrk="0" hangingPunct="1">
                        <a:buSzPct val="90000"/>
                        <a:buFont typeface="Arial" panose="020B0604020202020204" pitchFamily="34" charset="0"/>
                        <a:buChar char="•"/>
                      </a:pPr>
                      <a:r>
                        <a:rPr lang="en-US" sz="1600" kern="1200" dirty="0">
                          <a:solidFill>
                            <a:schemeClr val="tx1"/>
                          </a:solidFill>
                          <a:latin typeface="+mn-lt"/>
                          <a:ea typeface="+mn-ea"/>
                          <a:cs typeface="+mn-cs"/>
                        </a:rPr>
                        <a:t>Secure connectivity</a:t>
                      </a:r>
                    </a:p>
                    <a:p>
                      <a:pPr marL="180975" indent="-180975">
                        <a:buFont typeface="Arial" panose="020B0604020202020204" pitchFamily="34" charset="0"/>
                        <a:buChar char="•"/>
                      </a:pPr>
                      <a:endParaRPr lang="en-US" sz="1600" dirty="0"/>
                    </a:p>
                  </a:txBody>
                  <a:tcPr>
                    <a:lnL w="12700" cmpd="sng">
                      <a:noFill/>
                    </a:lnL>
                    <a:lnR w="12700" cmpd="sng">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80975" indent="-180975" algn="l" defTabSz="932742" rtl="0" eaLnBrk="1" latinLnBrk="0" hangingPunct="1">
                        <a:buSzPct val="90000"/>
                        <a:buFont typeface="Arial" panose="020B0604020202020204" pitchFamily="34" charset="0"/>
                        <a:buChar char="•"/>
                      </a:pPr>
                      <a:r>
                        <a:rPr lang="en-US" sz="1600" kern="1200" dirty="0">
                          <a:solidFill>
                            <a:schemeClr val="tx1"/>
                          </a:solidFill>
                          <a:latin typeface="+mn-lt"/>
                          <a:ea typeface="+mn-ea"/>
                          <a:cs typeface="+mn-cs"/>
                        </a:rPr>
                        <a:t>Antimalware</a:t>
                      </a:r>
                    </a:p>
                    <a:p>
                      <a:pPr marL="180975" indent="-180975" algn="l" defTabSz="932742" rtl="0" eaLnBrk="1" latinLnBrk="0" hangingPunct="1">
                        <a:buSzPct val="90000"/>
                        <a:buFont typeface="Arial" panose="020B0604020202020204" pitchFamily="34" charset="0"/>
                        <a:buChar char="•"/>
                      </a:pPr>
                      <a:r>
                        <a:rPr lang="en-US" sz="1600" kern="1200" dirty="0">
                          <a:solidFill>
                            <a:schemeClr val="tx1"/>
                          </a:solidFill>
                          <a:latin typeface="+mn-lt"/>
                          <a:ea typeface="+mn-ea"/>
                          <a:cs typeface="+mn-cs"/>
                        </a:rPr>
                        <a:t>Network appliances</a:t>
                      </a:r>
                    </a:p>
                    <a:p>
                      <a:pPr marL="180975" indent="-180975" algn="l" defTabSz="932742" rtl="0" eaLnBrk="1" latinLnBrk="0" hangingPunct="1">
                        <a:buSzPct val="90000"/>
                        <a:buFont typeface="Arial" panose="020B0604020202020204" pitchFamily="34" charset="0"/>
                        <a:buChar char="•"/>
                      </a:pPr>
                      <a:r>
                        <a:rPr lang="en-US" sz="1600" kern="1200" dirty="0">
                          <a:solidFill>
                            <a:schemeClr val="tx1"/>
                          </a:solidFill>
                          <a:latin typeface="+mn-lt"/>
                          <a:ea typeface="+mn-ea"/>
                          <a:cs typeface="+mn-cs"/>
                        </a:rPr>
                        <a:t>Encryption</a:t>
                      </a:r>
                    </a:p>
                    <a:p>
                      <a:pPr marL="180975" indent="-180975" algn="l" defTabSz="932742" rtl="0" eaLnBrk="1" latinLnBrk="0" hangingPunct="1">
                        <a:buSzPct val="90000"/>
                        <a:buFont typeface="Arial" panose="020B0604020202020204" pitchFamily="34" charset="0"/>
                        <a:buChar char="•"/>
                      </a:pPr>
                      <a:r>
                        <a:rPr lang="en-US" sz="1600" kern="1200" dirty="0">
                          <a:solidFill>
                            <a:schemeClr val="tx1"/>
                          </a:solidFill>
                          <a:latin typeface="+mn-lt"/>
                          <a:ea typeface="+mn-ea"/>
                          <a:cs typeface="+mn-cs"/>
                        </a:rPr>
                        <a:t>Monitoring</a:t>
                      </a:r>
                    </a:p>
                    <a:p>
                      <a:pPr marL="180975" indent="-180975" algn="l" defTabSz="932742" rtl="0" eaLnBrk="1" latinLnBrk="0" hangingPunct="1">
                        <a:buSzPct val="90000"/>
                        <a:buFont typeface="Arial" panose="020B0604020202020204" pitchFamily="34" charset="0"/>
                        <a:buChar char="•"/>
                      </a:pPr>
                      <a:r>
                        <a:rPr lang="en-US" sz="1600" kern="1200" dirty="0">
                          <a:solidFill>
                            <a:schemeClr val="tx1"/>
                          </a:solidFill>
                          <a:latin typeface="+mn-lt"/>
                          <a:ea typeface="+mn-ea"/>
                          <a:cs typeface="+mn-cs"/>
                        </a:rPr>
                        <a:t>Application security</a:t>
                      </a:r>
                    </a:p>
                    <a:p>
                      <a:pPr marL="180975" indent="-180975" algn="l" defTabSz="932742" rtl="0" eaLnBrk="1" latinLnBrk="0" hangingPunct="1">
                        <a:buSzPct val="90000"/>
                        <a:buFont typeface="Arial" panose="020B0604020202020204" pitchFamily="34" charset="0"/>
                        <a:buChar char="•"/>
                      </a:pPr>
                      <a:r>
                        <a:rPr lang="en-US" sz="1600" kern="1200" dirty="0">
                          <a:solidFill>
                            <a:schemeClr val="tx1"/>
                          </a:solidFill>
                          <a:latin typeface="+mn-lt"/>
                          <a:ea typeface="+mn-ea"/>
                          <a:cs typeface="+mn-cs"/>
                        </a:rPr>
                        <a:t>Authentication</a:t>
                      </a:r>
                    </a:p>
                    <a:p>
                      <a:pPr marL="285750" indent="-285750" algn="l" defTabSz="932742" rtl="0" eaLnBrk="1" latinLnBrk="0" hangingPunct="1">
                        <a:buSzPct val="90000"/>
                        <a:buFont typeface="Arial" panose="020B0604020202020204" pitchFamily="34" charset="0"/>
                        <a:buChar char="•"/>
                      </a:pPr>
                      <a:endParaRPr lang="en-US" sz="1600" kern="1200" dirty="0">
                        <a:solidFill>
                          <a:schemeClr val="tx1"/>
                        </a:solidFill>
                        <a:latin typeface="+mn-lt"/>
                        <a:ea typeface="+mn-ea"/>
                        <a:cs typeface="+mn-cs"/>
                      </a:endParaRPr>
                    </a:p>
                  </a:txBody>
                  <a:tcPr>
                    <a:lnL w="12700" cmpd="sng">
                      <a:noFill/>
                    </a:lnL>
                    <a:lnR w="12700" cmpd="sng">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80975" indent="-180975">
                        <a:buSzPct val="90000"/>
                        <a:buFont typeface="Arial" panose="020B0604020202020204" pitchFamily="34" charset="0"/>
                        <a:buChar char="•"/>
                      </a:pPr>
                      <a:r>
                        <a:rPr lang="en-US" sz="1600" dirty="0"/>
                        <a:t>Security policy</a:t>
                      </a:r>
                    </a:p>
                    <a:p>
                      <a:pPr marL="180975" indent="-180975">
                        <a:buSzPct val="90000"/>
                        <a:buFont typeface="Arial" panose="020B0604020202020204" pitchFamily="34" charset="0"/>
                        <a:buChar char="•"/>
                      </a:pPr>
                      <a:r>
                        <a:rPr lang="en-US" sz="1600" dirty="0"/>
                        <a:t>Monitoring</a:t>
                      </a:r>
                    </a:p>
                    <a:p>
                      <a:pPr marL="180975" indent="-180975">
                        <a:buSzPct val="90000"/>
                        <a:buFont typeface="Arial" panose="020B0604020202020204" pitchFamily="34" charset="0"/>
                        <a:buChar char="•"/>
                      </a:pPr>
                      <a:r>
                        <a:rPr lang="en-US" sz="1600" dirty="0"/>
                        <a:t>Recommendations</a:t>
                      </a:r>
                    </a:p>
                    <a:p>
                      <a:pPr marL="180975" indent="-180975">
                        <a:buSzPct val="90000"/>
                        <a:buFont typeface="Arial" panose="020B0604020202020204" pitchFamily="34" charset="0"/>
                        <a:buChar char="•"/>
                      </a:pPr>
                      <a:r>
                        <a:rPr lang="en-US" sz="1600" dirty="0"/>
                        <a:t>Threat detection</a:t>
                      </a:r>
                    </a:p>
                  </a:txBody>
                  <a:tcPr>
                    <a:lnL w="12700" cmpd="sng">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2812540"/>
                  </a:ext>
                </a:extLst>
              </a:tr>
            </a:tbl>
          </a:graphicData>
        </a:graphic>
      </p:graphicFrame>
    </p:spTree>
    <p:extLst>
      <p:ext uri="{BB962C8B-B14F-4D97-AF65-F5344CB8AC3E}">
        <p14:creationId xmlns:p14="http://schemas.microsoft.com/office/powerpoint/2010/main" val="36481005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FE14-7F27-400C-902D-B74399C242DD}"/>
              </a:ext>
            </a:extLst>
          </p:cNvPr>
          <p:cNvSpPr>
            <a:spLocks noGrp="1"/>
          </p:cNvSpPr>
          <p:nvPr>
            <p:ph type="title"/>
          </p:nvPr>
        </p:nvSpPr>
        <p:spPr/>
        <p:txBody>
          <a:bodyPr/>
          <a:lstStyle/>
          <a:p>
            <a:r>
              <a:rPr lang="en-US" dirty="0"/>
              <a:t>Encryption</a:t>
            </a:r>
          </a:p>
        </p:txBody>
      </p:sp>
      <p:sp>
        <p:nvSpPr>
          <p:cNvPr id="3" name="Text Placeholder 2">
            <a:extLst>
              <a:ext uri="{FF2B5EF4-FFF2-40B4-BE49-F238E27FC236}">
                <a16:creationId xmlns:a16="http://schemas.microsoft.com/office/drawing/2014/main" id="{79781243-5F0D-46AB-ACF9-EA5D932E1676}"/>
              </a:ext>
            </a:extLst>
          </p:cNvPr>
          <p:cNvSpPr>
            <a:spLocks noGrp="1"/>
          </p:cNvSpPr>
          <p:nvPr>
            <p:ph type="body" sz="quarter" idx="10"/>
          </p:nvPr>
        </p:nvSpPr>
        <p:spPr>
          <a:xfrm>
            <a:off x="584200" y="1435497"/>
            <a:ext cx="11018520" cy="3681008"/>
          </a:xfrm>
        </p:spPr>
        <p:txBody>
          <a:bodyPr/>
          <a:lstStyle/>
          <a:p>
            <a:r>
              <a:rPr lang="en-US" dirty="0">
                <a:latin typeface="+mn-lt"/>
              </a:rPr>
              <a:t>Encryption</a:t>
            </a:r>
          </a:p>
          <a:p>
            <a:pPr lvl="1"/>
            <a:r>
              <a:rPr lang="en-US" dirty="0"/>
              <a:t>Process of translating plain text data (</a:t>
            </a:r>
            <a:r>
              <a:rPr lang="en-US" b="1" dirty="0"/>
              <a:t>plaintext</a:t>
            </a:r>
            <a:r>
              <a:rPr lang="en-US" dirty="0"/>
              <a:t>) into something that appears to be random and meaningless (</a:t>
            </a:r>
            <a:r>
              <a:rPr lang="en-US" b="1" dirty="0"/>
              <a:t>ciphertext</a:t>
            </a:r>
            <a:r>
              <a:rPr lang="en-US" dirty="0"/>
              <a:t>)</a:t>
            </a:r>
          </a:p>
          <a:p>
            <a:r>
              <a:rPr lang="en-US" dirty="0">
                <a:latin typeface="+mn-lt"/>
              </a:rPr>
              <a:t>Decryption</a:t>
            </a:r>
          </a:p>
          <a:p>
            <a:pPr lvl="1"/>
            <a:r>
              <a:rPr lang="en-US" dirty="0"/>
              <a:t>Process of converting ciphertext back to plaintext</a:t>
            </a:r>
          </a:p>
          <a:p>
            <a:r>
              <a:rPr lang="en-US" dirty="0">
                <a:latin typeface="+mn-lt"/>
              </a:rPr>
              <a:t>Symmetric encryption is used to encrypt more than a small amount of data</a:t>
            </a:r>
          </a:p>
          <a:p>
            <a:pPr lvl="1"/>
            <a:r>
              <a:rPr lang="en-US" dirty="0"/>
              <a:t>A symmetric key is used to encrypt the data</a:t>
            </a:r>
          </a:p>
          <a:p>
            <a:pPr lvl="1"/>
            <a:r>
              <a:rPr lang="en-US" dirty="0"/>
              <a:t>The same key must be used to decrypt the data</a:t>
            </a:r>
          </a:p>
        </p:txBody>
      </p:sp>
    </p:spTree>
    <p:extLst>
      <p:ext uri="{BB962C8B-B14F-4D97-AF65-F5344CB8AC3E}">
        <p14:creationId xmlns:p14="http://schemas.microsoft.com/office/powerpoint/2010/main" val="21323301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EE88D-3250-4149-9383-6E7C8C04A45D}"/>
              </a:ext>
            </a:extLst>
          </p:cNvPr>
          <p:cNvSpPr>
            <a:spLocks noGrp="1"/>
          </p:cNvSpPr>
          <p:nvPr>
            <p:ph type="title"/>
          </p:nvPr>
        </p:nvSpPr>
        <p:spPr/>
        <p:txBody>
          <a:bodyPr/>
          <a:lstStyle/>
          <a:p>
            <a:r>
              <a:rPr lang="en-US" dirty="0"/>
              <a:t>Encryption at rest</a:t>
            </a:r>
          </a:p>
        </p:txBody>
      </p:sp>
      <p:sp>
        <p:nvSpPr>
          <p:cNvPr id="3" name="Text Placeholder 2">
            <a:extLst>
              <a:ext uri="{FF2B5EF4-FFF2-40B4-BE49-F238E27FC236}">
                <a16:creationId xmlns:a16="http://schemas.microsoft.com/office/drawing/2014/main" id="{7ED4455F-FC2A-4610-BE44-4B05F1874B8C}"/>
              </a:ext>
            </a:extLst>
          </p:cNvPr>
          <p:cNvSpPr>
            <a:spLocks noGrp="1"/>
          </p:cNvSpPr>
          <p:nvPr>
            <p:ph type="body" sz="quarter" idx="10"/>
          </p:nvPr>
        </p:nvSpPr>
        <p:spPr>
          <a:xfrm>
            <a:off x="584200" y="1435497"/>
            <a:ext cx="11018520" cy="4148828"/>
          </a:xfrm>
        </p:spPr>
        <p:txBody>
          <a:bodyPr/>
          <a:lstStyle/>
          <a:p>
            <a:r>
              <a:rPr lang="en-US" dirty="0">
                <a:latin typeface="+mn-lt"/>
              </a:rPr>
              <a:t>Encryption (or encoding) of data when it is persisted</a:t>
            </a:r>
          </a:p>
          <a:p>
            <a:pPr lvl="1"/>
            <a:r>
              <a:rPr lang="en-US" dirty="0"/>
              <a:t>Very common security requirement to encrypt data with a secret encryption key anytime it is persisted to disk</a:t>
            </a:r>
          </a:p>
          <a:p>
            <a:pPr lvl="1"/>
            <a:r>
              <a:rPr lang="en-US" dirty="0"/>
              <a:t>Prevents attackers from accessing sensitive data when they have full access to a server’s machine, storage, or drives</a:t>
            </a:r>
          </a:p>
          <a:p>
            <a:r>
              <a:rPr lang="en-US" dirty="0">
                <a:latin typeface="+mn-lt"/>
              </a:rPr>
              <a:t>Encryption at rest design in Azure uses symmetric encryption:</a:t>
            </a:r>
          </a:p>
          <a:p>
            <a:pPr lvl="1"/>
            <a:r>
              <a:rPr lang="en-US" dirty="0"/>
              <a:t>A symmetric encryption key is used to encrypt data as it is written to storage</a:t>
            </a:r>
          </a:p>
          <a:p>
            <a:pPr lvl="1"/>
            <a:r>
              <a:rPr lang="en-US" dirty="0"/>
              <a:t>The same encryption key is used to decrypt that data as it is readied for use in memory</a:t>
            </a:r>
          </a:p>
          <a:p>
            <a:pPr lvl="1"/>
            <a:r>
              <a:rPr lang="en-US" dirty="0"/>
              <a:t>Data may be partitioned, and different keys may be used for each partition</a:t>
            </a:r>
          </a:p>
          <a:p>
            <a:pPr lvl="1"/>
            <a:r>
              <a:rPr lang="en-US" dirty="0"/>
              <a:t>Keys are stored in a security-enhanced location with access-control policies</a:t>
            </a:r>
          </a:p>
          <a:p>
            <a:pPr lvl="1"/>
            <a:r>
              <a:rPr lang="en-US" dirty="0"/>
              <a:t>Data encryption keys are often encrypted with asymmetric encryption to further limit access</a:t>
            </a:r>
          </a:p>
        </p:txBody>
      </p:sp>
    </p:spTree>
    <p:extLst>
      <p:ext uri="{BB962C8B-B14F-4D97-AF65-F5344CB8AC3E}">
        <p14:creationId xmlns:p14="http://schemas.microsoft.com/office/powerpoint/2010/main" val="11453730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7FDEA1-F127-4CB6-9B2D-003A0337409F}"/>
              </a:ext>
            </a:extLst>
          </p:cNvPr>
          <p:cNvSpPr>
            <a:spLocks noGrp="1"/>
          </p:cNvSpPr>
          <p:nvPr>
            <p:ph type="title"/>
          </p:nvPr>
        </p:nvSpPr>
        <p:spPr/>
        <p:txBody>
          <a:bodyPr/>
          <a:lstStyle/>
          <a:p>
            <a:r>
              <a:rPr lang="en-US" dirty="0"/>
              <a:t>Encryption at rest in Azure</a:t>
            </a:r>
          </a:p>
        </p:txBody>
      </p:sp>
      <p:grpSp>
        <p:nvGrpSpPr>
          <p:cNvPr id="5" name="Group 4" descr="The diagram depicts encryption at rest in Azure.">
            <a:extLst>
              <a:ext uri="{FF2B5EF4-FFF2-40B4-BE49-F238E27FC236}">
                <a16:creationId xmlns:a16="http://schemas.microsoft.com/office/drawing/2014/main" id="{7CEAD495-8E26-4235-A064-DEB48271965B}"/>
              </a:ext>
            </a:extLst>
          </p:cNvPr>
          <p:cNvGrpSpPr/>
          <p:nvPr/>
        </p:nvGrpSpPr>
        <p:grpSpPr>
          <a:xfrm>
            <a:off x="2078979" y="1906113"/>
            <a:ext cx="7580337" cy="4072105"/>
            <a:chOff x="2078979" y="1906113"/>
            <a:chExt cx="7580337" cy="4072105"/>
          </a:xfrm>
        </p:grpSpPr>
        <p:sp>
          <p:nvSpPr>
            <p:cNvPr id="2" name="Oval 1">
              <a:extLst>
                <a:ext uri="{FF2B5EF4-FFF2-40B4-BE49-F238E27FC236}">
                  <a16:creationId xmlns:a16="http://schemas.microsoft.com/office/drawing/2014/main" id="{B102862D-3CB9-4276-96A0-B02A97229488}"/>
                </a:ext>
              </a:extLst>
            </p:cNvPr>
            <p:cNvSpPr/>
            <p:nvPr/>
          </p:nvSpPr>
          <p:spPr bwMode="auto">
            <a:xfrm>
              <a:off x="4667760" y="1906113"/>
              <a:ext cx="731520" cy="731520"/>
            </a:xfrm>
            <a:prstGeom prst="ellipse">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a:extLst>
                <a:ext uri="{FF2B5EF4-FFF2-40B4-BE49-F238E27FC236}">
                  <a16:creationId xmlns:a16="http://schemas.microsoft.com/office/drawing/2014/main" id="{57AE2C07-4B24-4AF8-9A6E-4408CD840CE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6841543" y="1953449"/>
              <a:ext cx="763728" cy="763728"/>
            </a:xfrm>
            <a:prstGeom prst="rect">
              <a:avLst/>
            </a:prstGeom>
          </p:spPr>
        </p:pic>
        <p:sp>
          <p:nvSpPr>
            <p:cNvPr id="23" name="TextBox 22">
              <a:extLst>
                <a:ext uri="{FF2B5EF4-FFF2-40B4-BE49-F238E27FC236}">
                  <a16:creationId xmlns:a16="http://schemas.microsoft.com/office/drawing/2014/main" id="{F82A0CFC-C437-48D0-AB60-95CE9629C417}"/>
                </a:ext>
              </a:extLst>
            </p:cNvPr>
            <p:cNvSpPr txBox="1"/>
            <p:nvPr/>
          </p:nvSpPr>
          <p:spPr>
            <a:xfrm>
              <a:off x="7686029" y="2114499"/>
              <a:ext cx="1973287" cy="271635"/>
            </a:xfrm>
            <a:prstGeom prst="rect">
              <a:avLst/>
            </a:prstGeom>
            <a:noFill/>
          </p:spPr>
          <p:txBody>
            <a:bodyPr wrap="square" rtlCol="0">
              <a:spAutoFit/>
            </a:bodyPr>
            <a:lstStyle/>
            <a:p>
              <a:r>
                <a:rPr lang="en-US" sz="1400" dirty="0"/>
                <a:t>Azure Active Directory</a:t>
              </a:r>
            </a:p>
          </p:txBody>
        </p:sp>
        <p:pic>
          <p:nvPicPr>
            <p:cNvPr id="26" name="Picture 25">
              <a:extLst>
                <a:ext uri="{FF2B5EF4-FFF2-40B4-BE49-F238E27FC236}">
                  <a16:creationId xmlns:a16="http://schemas.microsoft.com/office/drawing/2014/main" id="{443E1367-8DD3-41A8-849B-1E382C16231E}"/>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692879" y="1923975"/>
              <a:ext cx="695796" cy="695796"/>
            </a:xfrm>
            <a:prstGeom prst="rect">
              <a:avLst/>
            </a:prstGeom>
          </p:spPr>
        </p:pic>
        <p:pic>
          <p:nvPicPr>
            <p:cNvPr id="27" name="Picture 26">
              <a:extLst>
                <a:ext uri="{FF2B5EF4-FFF2-40B4-BE49-F238E27FC236}">
                  <a16:creationId xmlns:a16="http://schemas.microsoft.com/office/drawing/2014/main" id="{447A44C7-0AA5-4B45-AB9B-AA5207C6622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4578055" y="5176599"/>
              <a:ext cx="910931" cy="801619"/>
            </a:xfrm>
            <a:prstGeom prst="rect">
              <a:avLst/>
            </a:prstGeom>
          </p:spPr>
        </p:pic>
        <p:sp>
          <p:nvSpPr>
            <p:cNvPr id="28" name="TextBox 27">
              <a:extLst>
                <a:ext uri="{FF2B5EF4-FFF2-40B4-BE49-F238E27FC236}">
                  <a16:creationId xmlns:a16="http://schemas.microsoft.com/office/drawing/2014/main" id="{529CAEAD-4B22-4FD4-8E0D-B049CE426B24}"/>
                </a:ext>
              </a:extLst>
            </p:cNvPr>
            <p:cNvSpPr txBox="1"/>
            <p:nvPr/>
          </p:nvSpPr>
          <p:spPr>
            <a:xfrm>
              <a:off x="2757562" y="2114499"/>
              <a:ext cx="1751277" cy="271635"/>
            </a:xfrm>
            <a:prstGeom prst="rect">
              <a:avLst/>
            </a:prstGeom>
            <a:noFill/>
          </p:spPr>
          <p:txBody>
            <a:bodyPr wrap="square" rtlCol="0">
              <a:spAutoFit/>
            </a:bodyPr>
            <a:lstStyle/>
            <a:p>
              <a:pPr algn="r"/>
              <a:r>
                <a:rPr lang="en-US" sz="1400" dirty="0"/>
                <a:t>Azure Key Vault</a:t>
              </a:r>
            </a:p>
          </p:txBody>
        </p:sp>
        <p:sp>
          <p:nvSpPr>
            <p:cNvPr id="29" name="TextBox 28">
              <a:extLst>
                <a:ext uri="{FF2B5EF4-FFF2-40B4-BE49-F238E27FC236}">
                  <a16:creationId xmlns:a16="http://schemas.microsoft.com/office/drawing/2014/main" id="{0D1BE0C2-B38C-46C7-8199-51EABDF588BF}"/>
                </a:ext>
              </a:extLst>
            </p:cNvPr>
            <p:cNvSpPr txBox="1"/>
            <p:nvPr/>
          </p:nvSpPr>
          <p:spPr>
            <a:xfrm>
              <a:off x="2078979" y="3240141"/>
              <a:ext cx="2429860" cy="307777"/>
            </a:xfrm>
            <a:prstGeom prst="rect">
              <a:avLst/>
            </a:prstGeom>
            <a:noFill/>
          </p:spPr>
          <p:txBody>
            <a:bodyPr wrap="square" rtlCol="0">
              <a:spAutoFit/>
            </a:bodyPr>
            <a:lstStyle/>
            <a:p>
              <a:pPr algn="r"/>
              <a:r>
                <a:rPr lang="en-US" sz="1400" dirty="0"/>
                <a:t>Key Encryption Keys (KEKs)</a:t>
              </a:r>
            </a:p>
          </p:txBody>
        </p:sp>
        <p:sp>
          <p:nvSpPr>
            <p:cNvPr id="30" name="TextBox 29">
              <a:extLst>
                <a:ext uri="{FF2B5EF4-FFF2-40B4-BE49-F238E27FC236}">
                  <a16:creationId xmlns:a16="http://schemas.microsoft.com/office/drawing/2014/main" id="{AC1DD3D7-CB3C-494B-9B7A-272C0688BF23}"/>
                </a:ext>
              </a:extLst>
            </p:cNvPr>
            <p:cNvSpPr txBox="1"/>
            <p:nvPr/>
          </p:nvSpPr>
          <p:spPr>
            <a:xfrm>
              <a:off x="2078979" y="4239003"/>
              <a:ext cx="2429860" cy="307777"/>
            </a:xfrm>
            <a:prstGeom prst="rect">
              <a:avLst/>
            </a:prstGeom>
            <a:noFill/>
          </p:spPr>
          <p:txBody>
            <a:bodyPr wrap="square" rtlCol="0">
              <a:spAutoFit/>
            </a:bodyPr>
            <a:lstStyle/>
            <a:p>
              <a:pPr algn="r"/>
              <a:r>
                <a:rPr lang="en-US" sz="1400" dirty="0"/>
                <a:t>Data Encryption Keys (DEKs)</a:t>
              </a:r>
            </a:p>
          </p:txBody>
        </p:sp>
        <p:sp>
          <p:nvSpPr>
            <p:cNvPr id="31" name="TextBox 30">
              <a:extLst>
                <a:ext uri="{FF2B5EF4-FFF2-40B4-BE49-F238E27FC236}">
                  <a16:creationId xmlns:a16="http://schemas.microsoft.com/office/drawing/2014/main" id="{5512C821-CEB2-4D3B-B72E-98D743E719A7}"/>
                </a:ext>
              </a:extLst>
            </p:cNvPr>
            <p:cNvSpPr txBox="1"/>
            <p:nvPr/>
          </p:nvSpPr>
          <p:spPr>
            <a:xfrm>
              <a:off x="2467542" y="5455173"/>
              <a:ext cx="2041297" cy="271635"/>
            </a:xfrm>
            <a:prstGeom prst="rect">
              <a:avLst/>
            </a:prstGeom>
            <a:noFill/>
          </p:spPr>
          <p:txBody>
            <a:bodyPr wrap="square" rtlCol="0">
              <a:spAutoFit/>
            </a:bodyPr>
            <a:lstStyle/>
            <a:p>
              <a:pPr algn="r"/>
              <a:r>
                <a:rPr lang="en-US" sz="1400" dirty="0"/>
                <a:t>Resource providers</a:t>
              </a:r>
            </a:p>
          </p:txBody>
        </p:sp>
        <p:grpSp>
          <p:nvGrpSpPr>
            <p:cNvPr id="32" name="Group 31">
              <a:extLst>
                <a:ext uri="{FF2B5EF4-FFF2-40B4-BE49-F238E27FC236}">
                  <a16:creationId xmlns:a16="http://schemas.microsoft.com/office/drawing/2014/main" id="{1CFBCD15-5E8A-4189-A642-6638EEE5E6DF}"/>
                </a:ext>
              </a:extLst>
            </p:cNvPr>
            <p:cNvGrpSpPr/>
            <p:nvPr/>
          </p:nvGrpSpPr>
          <p:grpSpPr>
            <a:xfrm>
              <a:off x="4955060" y="4786203"/>
              <a:ext cx="156921" cy="508361"/>
              <a:chOff x="4314826" y="4700429"/>
              <a:chExt cx="177800" cy="576001"/>
            </a:xfrm>
          </p:grpSpPr>
          <p:cxnSp>
            <p:nvCxnSpPr>
              <p:cNvPr id="37" name="Straight Arrow Connector 36">
                <a:extLst>
                  <a:ext uri="{FF2B5EF4-FFF2-40B4-BE49-F238E27FC236}">
                    <a16:creationId xmlns:a16="http://schemas.microsoft.com/office/drawing/2014/main" id="{12EF5CD8-55B7-4EED-9FA4-05763829B834}"/>
                  </a:ext>
                </a:extLst>
              </p:cNvPr>
              <p:cNvCxnSpPr/>
              <p:nvPr/>
            </p:nvCxnSpPr>
            <p:spPr>
              <a:xfrm flipV="1">
                <a:off x="4314826" y="4700430"/>
                <a:ext cx="0" cy="576000"/>
              </a:xfrm>
              <a:prstGeom prst="straightConnector1">
                <a:avLst/>
              </a:prstGeom>
              <a:ln w="5715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1D375E4F-48FC-466C-AE69-C6C8AA8409D6}"/>
                  </a:ext>
                </a:extLst>
              </p:cNvPr>
              <p:cNvCxnSpPr>
                <a:cxnSpLocks/>
              </p:cNvCxnSpPr>
              <p:nvPr/>
            </p:nvCxnSpPr>
            <p:spPr>
              <a:xfrm>
                <a:off x="4492626" y="4700429"/>
                <a:ext cx="0" cy="576000"/>
              </a:xfrm>
              <a:prstGeom prst="straightConnector1">
                <a:avLst/>
              </a:prstGeom>
              <a:ln w="57150">
                <a:solidFill>
                  <a:srgbClr val="D83B01"/>
                </a:solidFill>
                <a:tailEnd type="triangle"/>
              </a:ln>
            </p:spPr>
            <p:style>
              <a:lnRef idx="3">
                <a:schemeClr val="dk1"/>
              </a:lnRef>
              <a:fillRef idx="0">
                <a:schemeClr val="dk1"/>
              </a:fillRef>
              <a:effectRef idx="2">
                <a:schemeClr val="dk1"/>
              </a:effectRef>
              <a:fontRef idx="minor">
                <a:schemeClr val="tx1"/>
              </a:fontRef>
            </p:style>
          </p:cxnSp>
        </p:grpSp>
        <p:pic>
          <p:nvPicPr>
            <p:cNvPr id="33" name="Picture 32">
              <a:extLst>
                <a:ext uri="{FF2B5EF4-FFF2-40B4-BE49-F238E27FC236}">
                  <a16:creationId xmlns:a16="http://schemas.microsoft.com/office/drawing/2014/main" id="{2A31EDCD-2930-4343-B20C-69086C8DAA68}"/>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rot="17946916" flipH="1">
              <a:off x="4821206" y="4341216"/>
              <a:ext cx="424629" cy="424629"/>
            </a:xfrm>
            <a:prstGeom prst="rect">
              <a:avLst/>
            </a:prstGeom>
          </p:spPr>
        </p:pic>
        <p:cxnSp>
          <p:nvCxnSpPr>
            <p:cNvPr id="34" name="Straight Arrow Connector 33">
              <a:extLst>
                <a:ext uri="{FF2B5EF4-FFF2-40B4-BE49-F238E27FC236}">
                  <a16:creationId xmlns:a16="http://schemas.microsoft.com/office/drawing/2014/main" id="{71728908-0142-4E23-8B26-F12753985BA7}"/>
                </a:ext>
              </a:extLst>
            </p:cNvPr>
            <p:cNvCxnSpPr/>
            <p:nvPr/>
          </p:nvCxnSpPr>
          <p:spPr>
            <a:xfrm flipV="1">
              <a:off x="5033521" y="3719658"/>
              <a:ext cx="0" cy="476588"/>
            </a:xfrm>
            <a:prstGeom prst="straightConnector1">
              <a:avLst/>
            </a:prstGeom>
            <a:ln w="57150">
              <a:solidFill>
                <a:srgbClr val="D83B01"/>
              </a:solidFill>
              <a:tailEnd type="triangle"/>
            </a:ln>
          </p:spPr>
          <p:style>
            <a:lnRef idx="3">
              <a:schemeClr val="dk1"/>
            </a:lnRef>
            <a:fillRef idx="0">
              <a:schemeClr val="dk1"/>
            </a:fillRef>
            <a:effectRef idx="2">
              <a:schemeClr val="dk1"/>
            </a:effectRef>
            <a:fontRef idx="minor">
              <a:schemeClr val="tx1"/>
            </a:fontRef>
          </p:style>
        </p:cxnSp>
        <p:pic>
          <p:nvPicPr>
            <p:cNvPr id="35" name="Picture 34">
              <a:extLst>
                <a:ext uri="{FF2B5EF4-FFF2-40B4-BE49-F238E27FC236}">
                  <a16:creationId xmlns:a16="http://schemas.microsoft.com/office/drawing/2014/main" id="{ADC5EE18-E6EA-44C0-9C00-A34E068A29EA}"/>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rot="17946916" flipH="1">
              <a:off x="4821206" y="3285879"/>
              <a:ext cx="424629" cy="424629"/>
            </a:xfrm>
            <a:prstGeom prst="rect">
              <a:avLst/>
            </a:prstGeom>
          </p:spPr>
        </p:pic>
        <p:cxnSp>
          <p:nvCxnSpPr>
            <p:cNvPr id="36" name="Straight Arrow Connector 35">
              <a:extLst>
                <a:ext uri="{FF2B5EF4-FFF2-40B4-BE49-F238E27FC236}">
                  <a16:creationId xmlns:a16="http://schemas.microsoft.com/office/drawing/2014/main" id="{C2A2CD75-E701-4992-9765-67EFBA4C7772}"/>
                </a:ext>
              </a:extLst>
            </p:cNvPr>
            <p:cNvCxnSpPr/>
            <p:nvPr/>
          </p:nvCxnSpPr>
          <p:spPr>
            <a:xfrm flipV="1">
              <a:off x="5033521" y="2681133"/>
              <a:ext cx="0" cy="476588"/>
            </a:xfrm>
            <a:prstGeom prst="straightConnector1">
              <a:avLst/>
            </a:prstGeom>
            <a:ln w="5715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25" name="Elbow Connector 140">
              <a:extLst>
                <a:ext uri="{FF2B5EF4-FFF2-40B4-BE49-F238E27FC236}">
                  <a16:creationId xmlns:a16="http://schemas.microsoft.com/office/drawing/2014/main" id="{640A7F31-1F2E-4188-B13F-46751A04D645}"/>
                </a:ext>
              </a:extLst>
            </p:cNvPr>
            <p:cNvCxnSpPr>
              <a:stCxn id="26" idx="0"/>
              <a:endCxn id="22" idx="0"/>
            </p:cNvCxnSpPr>
            <p:nvPr/>
          </p:nvCxnSpPr>
          <p:spPr>
            <a:xfrm rot="16200000" flipH="1">
              <a:off x="6117355" y="847397"/>
              <a:ext cx="29474" cy="2182630"/>
            </a:xfrm>
            <a:prstGeom prst="bentConnector3">
              <a:avLst>
                <a:gd name="adj1" fmla="val -775599"/>
              </a:avLst>
            </a:prstGeom>
            <a:ln w="57150">
              <a:solidFill>
                <a:srgbClr val="D83B01"/>
              </a:solidFill>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5151809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4F5D-F5BE-4592-9A51-55B9420C99A0}"/>
              </a:ext>
            </a:extLst>
          </p:cNvPr>
          <p:cNvSpPr>
            <a:spLocks noGrp="1"/>
          </p:cNvSpPr>
          <p:nvPr>
            <p:ph type="title"/>
          </p:nvPr>
        </p:nvSpPr>
        <p:spPr/>
        <p:txBody>
          <a:bodyPr/>
          <a:lstStyle/>
          <a:p>
            <a:r>
              <a:rPr lang="en-US" dirty="0"/>
              <a:t>Encryption at rest for Azure services</a:t>
            </a:r>
          </a:p>
        </p:txBody>
      </p:sp>
      <p:sp>
        <p:nvSpPr>
          <p:cNvPr id="3" name="Text Placeholder 2">
            <a:extLst>
              <a:ext uri="{FF2B5EF4-FFF2-40B4-BE49-F238E27FC236}">
                <a16:creationId xmlns:a16="http://schemas.microsoft.com/office/drawing/2014/main" id="{E82F0716-1E36-4EF9-830A-939E9FA5BD41}"/>
              </a:ext>
            </a:extLst>
          </p:cNvPr>
          <p:cNvSpPr>
            <a:spLocks noGrp="1"/>
          </p:cNvSpPr>
          <p:nvPr>
            <p:ph type="body" sz="quarter" idx="10"/>
          </p:nvPr>
        </p:nvSpPr>
        <p:spPr>
          <a:xfrm>
            <a:off x="584200" y="1435497"/>
            <a:ext cx="11018520" cy="4789003"/>
          </a:xfrm>
        </p:spPr>
        <p:txBody>
          <a:bodyPr/>
          <a:lstStyle/>
          <a:p>
            <a:r>
              <a:rPr lang="en-US" dirty="0">
                <a:latin typeface="+mn-lt"/>
              </a:rPr>
              <a:t>Azure Storage</a:t>
            </a:r>
          </a:p>
          <a:p>
            <a:pPr lvl="1"/>
            <a:r>
              <a:rPr lang="en-US" dirty="0"/>
              <a:t>Data is automatically encrypted server-side for all Storage services (Blob, Queue, Table, Files)</a:t>
            </a:r>
          </a:p>
          <a:p>
            <a:pPr lvl="1"/>
            <a:r>
              <a:rPr lang="en-US" dirty="0"/>
              <a:t>By default, keys are managed by the service </a:t>
            </a:r>
          </a:p>
          <a:p>
            <a:pPr lvl="1"/>
            <a:r>
              <a:rPr lang="en-US" dirty="0"/>
              <a:t>Supports customer-managed keys stored in Azure Key Vault</a:t>
            </a:r>
          </a:p>
          <a:p>
            <a:pPr lvl="1"/>
            <a:endParaRPr lang="en-US" dirty="0"/>
          </a:p>
          <a:p>
            <a:r>
              <a:rPr lang="en-US" dirty="0">
                <a:latin typeface="+mn-lt"/>
              </a:rPr>
              <a:t>Azure SQL Database</a:t>
            </a:r>
          </a:p>
          <a:p>
            <a:pPr lvl="1"/>
            <a:r>
              <a:rPr lang="en-US" dirty="0"/>
              <a:t>Transparent Data Encryption (TDE) is enabled by default on all new databases</a:t>
            </a:r>
          </a:p>
          <a:p>
            <a:pPr lvl="1"/>
            <a:r>
              <a:rPr lang="en-US" dirty="0"/>
              <a:t>Supports customer-managed 2048-bit keys stored in Azure Key Vault</a:t>
            </a:r>
          </a:p>
          <a:p>
            <a:pPr marL="228600" lvl="1" indent="0">
              <a:buNone/>
            </a:pPr>
            <a:endParaRPr lang="en-US" dirty="0"/>
          </a:p>
          <a:p>
            <a:r>
              <a:rPr lang="en-US" dirty="0">
                <a:latin typeface="+mn-lt"/>
              </a:rPr>
              <a:t>Azure Cosmos DB </a:t>
            </a:r>
          </a:p>
          <a:p>
            <a:pPr lvl="1"/>
            <a:r>
              <a:rPr lang="en-US" dirty="0"/>
              <a:t>Backups and media attachments are stored in Blob storage</a:t>
            </a:r>
          </a:p>
          <a:p>
            <a:pPr lvl="1"/>
            <a:r>
              <a:rPr lang="en-US" dirty="0"/>
              <a:t>Databases are automatically encrypted on solid-state drives (SSDs)</a:t>
            </a:r>
          </a:p>
        </p:txBody>
      </p:sp>
      <p:pic>
        <p:nvPicPr>
          <p:cNvPr id="5" name="Picture 4" descr="Azure Storage icon">
            <a:extLst>
              <a:ext uri="{FF2B5EF4-FFF2-40B4-BE49-F238E27FC236}">
                <a16:creationId xmlns:a16="http://schemas.microsoft.com/office/drawing/2014/main" id="{947B04DC-3FE3-4715-97FB-851296939CB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055122" y="1229553"/>
            <a:ext cx="623928" cy="623928"/>
          </a:xfrm>
          <a:prstGeom prst="rect">
            <a:avLst/>
          </a:prstGeom>
        </p:spPr>
      </p:pic>
      <p:pic>
        <p:nvPicPr>
          <p:cNvPr id="7" name="Graphic 6" descr="Azure SQL Database icon">
            <a:extLst>
              <a:ext uri="{FF2B5EF4-FFF2-40B4-BE49-F238E27FC236}">
                <a16:creationId xmlns:a16="http://schemas.microsoft.com/office/drawing/2014/main" id="{F82F2DD4-AF3B-4E83-91CB-C8CD79B95D9D}"/>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3981853" y="3014135"/>
            <a:ext cx="770467" cy="770467"/>
          </a:xfrm>
          <a:prstGeom prst="rect">
            <a:avLst/>
          </a:prstGeom>
        </p:spPr>
      </p:pic>
      <p:pic>
        <p:nvPicPr>
          <p:cNvPr id="9" name="Graphic 8" descr="Azure Cosmos DB icon&#10;">
            <a:extLst>
              <a:ext uri="{FF2B5EF4-FFF2-40B4-BE49-F238E27FC236}">
                <a16:creationId xmlns:a16="http://schemas.microsoft.com/office/drawing/2014/main" id="{43CF10E4-DEDD-43A8-B3B3-075106B0E79F}"/>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909581" y="4644631"/>
            <a:ext cx="915009" cy="838759"/>
          </a:xfrm>
          <a:prstGeom prst="rect">
            <a:avLst/>
          </a:prstGeom>
        </p:spPr>
      </p:pic>
    </p:spTree>
    <p:extLst>
      <p:ext uri="{BB962C8B-B14F-4D97-AF65-F5344CB8AC3E}">
        <p14:creationId xmlns:p14="http://schemas.microsoft.com/office/powerpoint/2010/main" val="33693139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p:spPr>
        <p:txBody>
          <a:bodyPr/>
          <a:lstStyle/>
          <a:p>
            <a:r>
              <a:rPr lang="en-US" dirty="0"/>
              <a:t>Lesson 02: End-to-end encryption</a:t>
            </a:r>
          </a:p>
        </p:txBody>
      </p:sp>
    </p:spTree>
    <p:extLst>
      <p:ext uri="{BB962C8B-B14F-4D97-AF65-F5344CB8AC3E}">
        <p14:creationId xmlns:p14="http://schemas.microsoft.com/office/powerpoint/2010/main" val="354617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CABB24D3627FE47A03B75765A6D7949" ma:contentTypeVersion="9" ma:contentTypeDescription="Create a new document." ma:contentTypeScope="" ma:versionID="8fcf2d751f000a3f4d5e7726eaddf2d6">
  <xsd:schema xmlns:xsd="http://www.w3.org/2001/XMLSchema" xmlns:xs="http://www.w3.org/2001/XMLSchema" xmlns:p="http://schemas.microsoft.com/office/2006/metadata/properties" xmlns:ns2="ae051622-42b3-43c7-8e2b-0198b78654cd" xmlns:ns3="4d10aacf-6b64-4bb6-901b-8d5b76f177bc" targetNamespace="http://schemas.microsoft.com/office/2006/metadata/properties" ma:root="true" ma:fieldsID="a842c9893dd0c5dc0bf4aeada8696112" ns2:_="" ns3:_="">
    <xsd:import namespace="ae051622-42b3-43c7-8e2b-0198b78654cd"/>
    <xsd:import namespace="4d10aacf-6b64-4bb6-901b-8d5b76f177b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051622-42b3-43c7-8e2b-0198b78654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10aacf-6b64-4bb6-901b-8d5b76f177b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9B55A8-A42A-4C1B-8287-6E4B9B47E95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A6A7EF5-C753-4FDE-A762-D451D11B54F4}">
  <ds:schemaRefs>
    <ds:schemaRef ds:uri="http://schemas.microsoft.com/sharepoint/v3/contenttype/forms"/>
  </ds:schemaRefs>
</ds:datastoreItem>
</file>

<file path=customXml/itemProps3.xml><?xml version="1.0" encoding="utf-8"?>
<ds:datastoreItem xmlns:ds="http://schemas.openxmlformats.org/officeDocument/2006/customXml" ds:itemID="{720D0B08-23BC-4B82-9E0D-2CF1851E1B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051622-42b3-43c7-8e2b-0198b78654cd"/>
    <ds:schemaRef ds:uri="4d10aacf-6b64-4bb6-901b-8d5b76f177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3364</Words>
  <Application>Microsoft Office PowerPoint</Application>
  <PresentationFormat>Widescreen</PresentationFormat>
  <Paragraphs>363</Paragraphs>
  <Slides>26</Slides>
  <Notes>26</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Consolas</vt:lpstr>
      <vt:lpstr>Segoe UI</vt:lpstr>
      <vt:lpstr>Segoe UI Light</vt:lpstr>
      <vt:lpstr>Segoe UI Semibold</vt:lpstr>
      <vt:lpstr>Segoe UI Semilight</vt:lpstr>
      <vt:lpstr>Wingdings</vt:lpstr>
      <vt:lpstr>WHITE TEMPLATE</vt:lpstr>
      <vt:lpstr>AZ-203.4 Module 03: Implementing secure data solutions</vt:lpstr>
      <vt:lpstr>Topics</vt:lpstr>
      <vt:lpstr>Lesson 01: Encryption options</vt:lpstr>
      <vt:lpstr>Microsoft Azure Security Spectrum</vt:lpstr>
      <vt:lpstr>Encryption</vt:lpstr>
      <vt:lpstr>Encryption at rest</vt:lpstr>
      <vt:lpstr>Encryption at rest in Azure</vt:lpstr>
      <vt:lpstr>Encryption at rest for Azure services</vt:lpstr>
      <vt:lpstr>Lesson 02: End-to-end encryption</vt:lpstr>
      <vt:lpstr>Transparent Data Encryption (TDE)</vt:lpstr>
      <vt:lpstr>Always Encrypted</vt:lpstr>
      <vt:lpstr>Lesson 03: Implement Azure confidential computing</vt:lpstr>
      <vt:lpstr>Trusted Execution Environments</vt:lpstr>
      <vt:lpstr>Azure confidential computing</vt:lpstr>
      <vt:lpstr>Azure confidential computing (continued 1)</vt:lpstr>
      <vt:lpstr>Azure Confidential Computing (continued 2)</vt:lpstr>
      <vt:lpstr>Lesson 04: Manage cryptographic keys in Azure Key Vault</vt:lpstr>
      <vt:lpstr>Azure Key Vault</vt:lpstr>
      <vt:lpstr>Key Vault secret types</vt:lpstr>
      <vt:lpstr>Create Key Vault secret by using Azure CLI</vt:lpstr>
      <vt:lpstr>Get Key Vault secret by using C#</vt:lpstr>
      <vt:lpstr>Practice: Discover and Assess</vt:lpstr>
      <vt:lpstr>Lab: Access resource secrets securely across services</vt:lpstr>
      <vt:lpstr>Lab Login Information</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2019-10-07T23:40:05Z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0x010100DCABB24D3627FE47A03B75765A6D7949</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jeffko@microsoft.com</vt:lpwstr>
  </property>
  <property fmtid="{D5CDD505-2E9C-101B-9397-08002B2CF9AE}" pid="6" name="MSIP_Label_f42aa342-8706-4288-bd11-ebb85995028c_SetDate">
    <vt:lpwstr>2019-09-27T17:11:13.5141742Z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25634d2b-c578-415f-8a8f-af404522cd5c</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