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49"/>
  </p:notesMasterIdLst>
  <p:handoutMasterIdLst>
    <p:handoutMasterId r:id="rId50"/>
  </p:handoutMasterIdLst>
  <p:sldIdLst>
    <p:sldId id="1719" r:id="rId2"/>
    <p:sldId id="1892" r:id="rId3"/>
    <p:sldId id="1888" r:id="rId4"/>
    <p:sldId id="1875" r:id="rId5"/>
    <p:sldId id="257" r:id="rId6"/>
    <p:sldId id="1895" r:id="rId7"/>
    <p:sldId id="1910" r:id="rId8"/>
    <p:sldId id="1952" r:id="rId9"/>
    <p:sldId id="1957" r:id="rId10"/>
    <p:sldId id="1958" r:id="rId11"/>
    <p:sldId id="1911" r:id="rId12"/>
    <p:sldId id="256" r:id="rId13"/>
    <p:sldId id="1953" r:id="rId14"/>
    <p:sldId id="1876" r:id="rId15"/>
    <p:sldId id="259" r:id="rId16"/>
    <p:sldId id="1896" r:id="rId17"/>
    <p:sldId id="1877" r:id="rId18"/>
    <p:sldId id="1878" r:id="rId19"/>
    <p:sldId id="1879" r:id="rId20"/>
    <p:sldId id="1880" r:id="rId21"/>
    <p:sldId id="1898" r:id="rId22"/>
    <p:sldId id="1881" r:id="rId23"/>
    <p:sldId id="1956" r:id="rId24"/>
    <p:sldId id="1882" r:id="rId25"/>
    <p:sldId id="1883" r:id="rId26"/>
    <p:sldId id="1884" r:id="rId27"/>
    <p:sldId id="1900" r:id="rId28"/>
    <p:sldId id="1906" r:id="rId29"/>
    <p:sldId id="1912" r:id="rId30"/>
    <p:sldId id="1887" r:id="rId31"/>
    <p:sldId id="1913" r:id="rId32"/>
    <p:sldId id="1901" r:id="rId33"/>
    <p:sldId id="1914" r:id="rId34"/>
    <p:sldId id="1915" r:id="rId35"/>
    <p:sldId id="1909" r:id="rId36"/>
    <p:sldId id="1891" r:id="rId37"/>
    <p:sldId id="1885" r:id="rId38"/>
    <p:sldId id="1916" r:id="rId39"/>
    <p:sldId id="1890" r:id="rId40"/>
    <p:sldId id="1919" r:id="rId41"/>
    <p:sldId id="1917" r:id="rId42"/>
    <p:sldId id="1918" r:id="rId43"/>
    <p:sldId id="1903" r:id="rId44"/>
    <p:sldId id="1904" r:id="rId45"/>
    <p:sldId id="1905" r:id="rId46"/>
    <p:sldId id="1893" r:id="rId47"/>
    <p:sldId id="1886" r:id="rId4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Creating an Azure Search Index" id="{2E675DD4-771C-422F-8A39-69BEC512AEEE}">
          <p14:sldIdLst>
            <p14:sldId id="1888"/>
            <p14:sldId id="1875"/>
            <p14:sldId id="257"/>
            <p14:sldId id="1895"/>
            <p14:sldId id="1910"/>
            <p14:sldId id="1952"/>
            <p14:sldId id="1957"/>
            <p14:sldId id="1958"/>
            <p14:sldId id="1911"/>
            <p14:sldId id="256"/>
          </p14:sldIdLst>
        </p14:section>
        <p14:section name="Lesson 02: Indexing and querying documents" id="{8A205CDC-991D-46C3-A4A0-E86BD7E33007}">
          <p14:sldIdLst>
            <p14:sldId id="1953"/>
            <p14:sldId id="1876"/>
            <p14:sldId id="259"/>
            <p14:sldId id="1896"/>
            <p14:sldId id="1877"/>
            <p14:sldId id="1878"/>
            <p14:sldId id="1879"/>
            <p14:sldId id="1880"/>
            <p14:sldId id="1898"/>
            <p14:sldId id="1881"/>
            <p14:sldId id="1956"/>
            <p14:sldId id="1882"/>
            <p14:sldId id="1883"/>
            <p14:sldId id="1884"/>
            <p14:sldId id="1900"/>
            <p14:sldId id="1906"/>
            <p14:sldId id="1912"/>
            <p14:sldId id="1887"/>
            <p14:sldId id="1913"/>
            <p14:sldId id="1901"/>
            <p14:sldId id="1914"/>
            <p14:sldId id="1915"/>
            <p14:sldId id="1909"/>
            <p14:sldId id="1891"/>
            <p14:sldId id="1885"/>
            <p14:sldId id="1916"/>
          </p14:sldIdLst>
        </p14:section>
        <p14:section name="Lesson 02: Full-text search in Azure Search" id="{232A6C67-0603-4144-901A-DDF31D00D39F}">
          <p14:sldIdLst>
            <p14:sldId id="1890"/>
            <p14:sldId id="1919"/>
            <p14:sldId id="1917"/>
            <p14:sldId id="1918"/>
            <p14:sldId id="1903"/>
            <p14:sldId id="1904"/>
            <p14:sldId id="1905"/>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871"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D709"/>
    <a:srgbClr val="01BCF3"/>
    <a:srgbClr val="B4A0FF"/>
    <a:srgbClr val="00204F"/>
    <a:srgbClr val="A80000"/>
    <a:srgbClr val="DA3B01"/>
    <a:srgbClr val="005B70"/>
    <a:srgbClr val="FFFFFF"/>
    <a:srgbClr val="00B294"/>
    <a:srgbClr val="FFB9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11A0A0-8694-4BC7-8B44-7770E3D62B25}" v="187" dt="2019-02-20T19:16:49.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4" autoAdjust="0"/>
    <p:restoredTop sz="85145" autoAdjust="0"/>
  </p:normalViewPr>
  <p:slideViewPr>
    <p:cSldViewPr snapToGrid="0">
      <p:cViewPr varScale="1">
        <p:scale>
          <a:sx n="63" d="100"/>
          <a:sy n="63" d="100"/>
        </p:scale>
        <p:origin x="1056" y="60"/>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1392"/>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1E3E25-ABFB-4E87-B7F5-DB35BF5010C3}" type="doc">
      <dgm:prSet loTypeId="urn:microsoft.com/office/officeart/2005/8/layout/hierarchy2" loCatId="hierarchy" qsTypeId="urn:microsoft.com/office/officeart/2005/8/quickstyle/simple1" qsCatId="simple" csTypeId="urn:microsoft.com/office/officeart/2005/8/colors/colorful3" csCatId="colorful" phldr="1"/>
      <dgm:spPr/>
      <dgm:t>
        <a:bodyPr/>
        <a:lstStyle/>
        <a:p>
          <a:endParaRPr lang="en-US"/>
        </a:p>
      </dgm:t>
    </dgm:pt>
    <dgm:pt modelId="{752CA1FF-3D53-4E21-A630-C80B7368DAB7}">
      <dgm:prSet phldrT="[Text]" custT="1"/>
      <dgm:spPr>
        <a:solidFill>
          <a:srgbClr val="00204F"/>
        </a:solidFill>
      </dgm:spPr>
      <dgm:t>
        <a:bodyPr/>
        <a:lstStyle/>
        <a:p>
          <a:r>
            <a:rPr lang="en-IN" sz="1700" b="1" dirty="0">
              <a:solidFill>
                <a:schemeClr val="bg1"/>
              </a:solidFill>
            </a:rPr>
            <a:t>air</a:t>
          </a:r>
          <a:endParaRPr lang="en-US" sz="1700" b="1" dirty="0">
            <a:solidFill>
              <a:schemeClr val="bg1"/>
            </a:solidFill>
          </a:endParaRPr>
        </a:p>
      </dgm:t>
    </dgm:pt>
    <dgm:pt modelId="{CF3704C2-B2E7-461D-A3FA-F00DB6915630}" type="parTrans" cxnId="{20F3AD7A-5D3E-4E50-9697-3AA29B4ADE77}">
      <dgm:prSet/>
      <dgm:spPr/>
      <dgm:t>
        <a:bodyPr/>
        <a:lstStyle/>
        <a:p>
          <a:endParaRPr lang="en-US" sz="3600"/>
        </a:p>
      </dgm:t>
    </dgm:pt>
    <dgm:pt modelId="{1DCAF59A-703B-429C-A4E8-CDF0A1C15781}" type="sibTrans" cxnId="{20F3AD7A-5D3E-4E50-9697-3AA29B4ADE77}">
      <dgm:prSet/>
      <dgm:spPr/>
      <dgm:t>
        <a:bodyPr/>
        <a:lstStyle/>
        <a:p>
          <a:endParaRPr lang="en-US" sz="3600"/>
        </a:p>
      </dgm:t>
    </dgm:pt>
    <dgm:pt modelId="{84EEE63E-DF99-4898-898D-0DA7DB5F4BAB}">
      <dgm:prSet phldrT="[Text]" custT="1"/>
      <dgm:spPr>
        <a:solidFill>
          <a:srgbClr val="00204F"/>
        </a:solidFill>
      </dgm:spPr>
      <dgm:t>
        <a:bodyPr/>
        <a:lstStyle/>
        <a:p>
          <a:r>
            <a:rPr lang="en-IN" sz="1700" b="1" dirty="0">
              <a:solidFill>
                <a:schemeClr val="bg1"/>
              </a:solidFill>
            </a:rPr>
            <a:t>and</a:t>
          </a:r>
          <a:endParaRPr lang="en-US" sz="1700" b="1" dirty="0">
            <a:solidFill>
              <a:schemeClr val="bg1"/>
            </a:solidFill>
          </a:endParaRPr>
        </a:p>
      </dgm:t>
    </dgm:pt>
    <dgm:pt modelId="{FA9E5864-CDB6-4EDB-8E62-9DA42E937F81}" type="parTrans" cxnId="{4ACD2BFD-CDFF-44C8-9C8A-8D770D38785F}">
      <dgm:prSet/>
      <dgm:spPr/>
      <dgm:t>
        <a:bodyPr/>
        <a:lstStyle/>
        <a:p>
          <a:endParaRPr lang="en-US" sz="3600"/>
        </a:p>
      </dgm:t>
    </dgm:pt>
    <dgm:pt modelId="{84EADECE-E276-4549-8EEA-242F6347650B}" type="sibTrans" cxnId="{4ACD2BFD-CDFF-44C8-9C8A-8D770D38785F}">
      <dgm:prSet/>
      <dgm:spPr/>
      <dgm:t>
        <a:bodyPr/>
        <a:lstStyle/>
        <a:p>
          <a:endParaRPr lang="en-US" sz="3600"/>
        </a:p>
      </dgm:t>
    </dgm:pt>
    <dgm:pt modelId="{E50AEE7D-258D-47F5-A049-751B4A4F8B6D}">
      <dgm:prSet phldrT="[Text]" custT="1"/>
      <dgm:spPr>
        <a:solidFill>
          <a:srgbClr val="01BCF3"/>
        </a:solidFill>
      </dgm:spPr>
      <dgm:t>
        <a:bodyPr/>
        <a:lstStyle/>
        <a:p>
          <a:r>
            <a:rPr lang="en-IN" sz="1700" dirty="0">
              <a:solidFill>
                <a:schemeClr val="tx1"/>
              </a:solidFill>
            </a:rPr>
            <a:t>1</a:t>
          </a:r>
          <a:endParaRPr lang="en-US" sz="1700" dirty="0">
            <a:solidFill>
              <a:schemeClr val="tx1"/>
            </a:solidFill>
          </a:endParaRPr>
        </a:p>
      </dgm:t>
    </dgm:pt>
    <dgm:pt modelId="{991BD744-CBD5-47FD-A034-6275685023C7}" type="parTrans" cxnId="{AB3B4497-6FF1-4BF1-A594-2D27BF3F23C9}">
      <dgm:prSet/>
      <dgm:spPr/>
      <dgm:t>
        <a:bodyPr/>
        <a:lstStyle/>
        <a:p>
          <a:endParaRPr lang="en-US" sz="3600" dirty="0"/>
        </a:p>
      </dgm:t>
    </dgm:pt>
    <dgm:pt modelId="{47DE8A9B-75B2-492B-BE98-CE23D291A843}" type="sibTrans" cxnId="{AB3B4497-6FF1-4BF1-A594-2D27BF3F23C9}">
      <dgm:prSet/>
      <dgm:spPr/>
      <dgm:t>
        <a:bodyPr/>
        <a:lstStyle/>
        <a:p>
          <a:endParaRPr lang="en-US" sz="3600"/>
        </a:p>
      </dgm:t>
    </dgm:pt>
    <dgm:pt modelId="{3EB185DD-FCC1-4E80-8F03-15AB576A0881}">
      <dgm:prSet phldrT="[Text]" custT="1"/>
      <dgm:spPr>
        <a:solidFill>
          <a:srgbClr val="FFB901"/>
        </a:solidFill>
      </dgm:spPr>
      <dgm:t>
        <a:bodyPr/>
        <a:lstStyle/>
        <a:p>
          <a:r>
            <a:rPr lang="en-IN" sz="1700" dirty="0">
              <a:solidFill>
                <a:schemeClr val="tx1"/>
              </a:solidFill>
            </a:rPr>
            <a:t>3</a:t>
          </a:r>
          <a:endParaRPr lang="en-US" sz="1700" dirty="0">
            <a:solidFill>
              <a:schemeClr val="tx1"/>
            </a:solidFill>
          </a:endParaRPr>
        </a:p>
      </dgm:t>
    </dgm:pt>
    <dgm:pt modelId="{515B869C-ABD9-4D2B-8D4E-045C0009A79F}" type="parTrans" cxnId="{7818AC2E-91DF-48FD-8FF3-B9EF41AE637A}">
      <dgm:prSet/>
      <dgm:spPr/>
      <dgm:t>
        <a:bodyPr/>
        <a:lstStyle/>
        <a:p>
          <a:endParaRPr lang="en-US" sz="3600" dirty="0"/>
        </a:p>
      </dgm:t>
    </dgm:pt>
    <dgm:pt modelId="{1CE9F2E0-5821-4560-8CCD-112B005F1A48}" type="sibTrans" cxnId="{7818AC2E-91DF-48FD-8FF3-B9EF41AE637A}">
      <dgm:prSet/>
      <dgm:spPr/>
      <dgm:t>
        <a:bodyPr/>
        <a:lstStyle/>
        <a:p>
          <a:endParaRPr lang="en-US" sz="3600"/>
        </a:p>
      </dgm:t>
    </dgm:pt>
    <dgm:pt modelId="{18840BD9-478B-4ABD-A8CD-20D652B4685A}">
      <dgm:prSet phldrT="[Text]" custT="1"/>
      <dgm:spPr>
        <a:solidFill>
          <a:srgbClr val="BAD709"/>
        </a:solidFill>
      </dgm:spPr>
      <dgm:t>
        <a:bodyPr/>
        <a:lstStyle/>
        <a:p>
          <a:r>
            <a:rPr lang="en-IN" sz="1700" dirty="0">
              <a:solidFill>
                <a:schemeClr val="tx1"/>
              </a:solidFill>
            </a:rPr>
            <a:t>4</a:t>
          </a:r>
          <a:endParaRPr lang="en-US" sz="1700" dirty="0">
            <a:solidFill>
              <a:schemeClr val="tx1"/>
            </a:solidFill>
          </a:endParaRPr>
        </a:p>
      </dgm:t>
    </dgm:pt>
    <dgm:pt modelId="{607FE815-BEF1-4B96-B4C5-26A7B975A047}" type="parTrans" cxnId="{89E7D678-CC4C-48A9-B4C6-1CC014816ED9}">
      <dgm:prSet/>
      <dgm:spPr/>
      <dgm:t>
        <a:bodyPr/>
        <a:lstStyle/>
        <a:p>
          <a:endParaRPr lang="en-US" sz="3600" dirty="0"/>
        </a:p>
      </dgm:t>
    </dgm:pt>
    <dgm:pt modelId="{7CC6A220-5AA8-48BA-B4F2-CAFFB0014476}" type="sibTrans" cxnId="{89E7D678-CC4C-48A9-B4C6-1CC014816ED9}">
      <dgm:prSet/>
      <dgm:spPr/>
      <dgm:t>
        <a:bodyPr/>
        <a:lstStyle/>
        <a:p>
          <a:endParaRPr lang="en-US" sz="3600"/>
        </a:p>
      </dgm:t>
    </dgm:pt>
    <dgm:pt modelId="{79E20638-E966-4394-9993-B9253ED0529A}">
      <dgm:prSet phldrT="[Text]" custT="1"/>
      <dgm:spPr>
        <a:solidFill>
          <a:srgbClr val="00204F"/>
        </a:solidFill>
      </dgm:spPr>
      <dgm:t>
        <a:bodyPr/>
        <a:lstStyle/>
        <a:p>
          <a:r>
            <a:rPr lang="en-IN" sz="1700" b="1" dirty="0">
              <a:solidFill>
                <a:schemeClr val="bg1"/>
              </a:solidFill>
            </a:rPr>
            <a:t>beach </a:t>
          </a:r>
          <a:endParaRPr lang="en-US" sz="1700" b="1" dirty="0">
            <a:solidFill>
              <a:schemeClr val="bg1"/>
            </a:solidFill>
          </a:endParaRPr>
        </a:p>
      </dgm:t>
    </dgm:pt>
    <dgm:pt modelId="{2F6AA7B8-A781-4C55-A9E9-B1A69D5172DB}" type="parTrans" cxnId="{CF827B07-0413-42B2-BC05-6A9D844C0266}">
      <dgm:prSet/>
      <dgm:spPr/>
      <dgm:t>
        <a:bodyPr/>
        <a:lstStyle/>
        <a:p>
          <a:endParaRPr lang="en-US" sz="3600"/>
        </a:p>
      </dgm:t>
    </dgm:pt>
    <dgm:pt modelId="{36B0700A-5D01-4D76-8C5B-96FE9AF2D445}" type="sibTrans" cxnId="{CF827B07-0413-42B2-BC05-6A9D844C0266}">
      <dgm:prSet/>
      <dgm:spPr/>
      <dgm:t>
        <a:bodyPr/>
        <a:lstStyle/>
        <a:p>
          <a:endParaRPr lang="en-US" sz="3600"/>
        </a:p>
      </dgm:t>
    </dgm:pt>
    <dgm:pt modelId="{8E25CFF5-B07C-475A-BF8D-CA7031D88AC3}">
      <dgm:prSet phldrT="[Text]" custT="1"/>
      <dgm:spPr>
        <a:solidFill>
          <a:srgbClr val="00204F"/>
        </a:solidFill>
      </dgm:spPr>
      <dgm:t>
        <a:bodyPr/>
        <a:lstStyle/>
        <a:p>
          <a:r>
            <a:rPr lang="en-IN" sz="1700" b="1" dirty="0">
              <a:solidFill>
                <a:schemeClr val="bg1"/>
              </a:solidFill>
            </a:rPr>
            <a:t>comfortable</a:t>
          </a:r>
          <a:endParaRPr lang="en-US" sz="1700" b="1" dirty="0">
            <a:solidFill>
              <a:schemeClr val="bg1"/>
            </a:solidFill>
          </a:endParaRPr>
        </a:p>
      </dgm:t>
    </dgm:pt>
    <dgm:pt modelId="{F58B662F-3B48-42F3-B418-28909D38BF41}" type="parTrans" cxnId="{3ED7730B-71ED-49B6-8257-37F55AD8EB46}">
      <dgm:prSet/>
      <dgm:spPr/>
      <dgm:t>
        <a:bodyPr/>
        <a:lstStyle/>
        <a:p>
          <a:endParaRPr lang="en-US" sz="3600"/>
        </a:p>
      </dgm:t>
    </dgm:pt>
    <dgm:pt modelId="{4DBB0721-359F-45A3-A3DA-C2AC2E9AF138}" type="sibTrans" cxnId="{3ED7730B-71ED-49B6-8257-37F55AD8EB46}">
      <dgm:prSet/>
      <dgm:spPr/>
      <dgm:t>
        <a:bodyPr/>
        <a:lstStyle/>
        <a:p>
          <a:endParaRPr lang="en-US" sz="3600"/>
        </a:p>
      </dgm:t>
    </dgm:pt>
    <dgm:pt modelId="{07AAD2BB-F3DC-45E3-A12A-EE4809E2EE70}">
      <dgm:prSet phldrT="[Text]" custT="1"/>
      <dgm:spPr>
        <a:solidFill>
          <a:srgbClr val="00204F"/>
        </a:solidFill>
      </dgm:spPr>
      <dgm:t>
        <a:bodyPr/>
        <a:lstStyle/>
        <a:p>
          <a:r>
            <a:rPr lang="en-IN" sz="1700" b="1" dirty="0">
              <a:solidFill>
                <a:schemeClr val="bg1"/>
              </a:solidFill>
            </a:rPr>
            <a:t>ocean</a:t>
          </a:r>
          <a:endParaRPr lang="en-US" sz="1700" b="1" dirty="0">
            <a:solidFill>
              <a:schemeClr val="bg1"/>
            </a:solidFill>
          </a:endParaRPr>
        </a:p>
      </dgm:t>
    </dgm:pt>
    <dgm:pt modelId="{D90A597F-12DF-4FC8-8CE6-B5355AA0CDBC}" type="parTrans" cxnId="{30FFC2D4-1D80-4187-886A-A63D4C8A65A5}">
      <dgm:prSet/>
      <dgm:spPr/>
      <dgm:t>
        <a:bodyPr/>
        <a:lstStyle/>
        <a:p>
          <a:endParaRPr lang="en-US" sz="3600"/>
        </a:p>
      </dgm:t>
    </dgm:pt>
    <dgm:pt modelId="{8FF28010-396C-4572-B838-E720F568C1FE}" type="sibTrans" cxnId="{30FFC2D4-1D80-4187-886A-A63D4C8A65A5}">
      <dgm:prSet/>
      <dgm:spPr/>
      <dgm:t>
        <a:bodyPr/>
        <a:lstStyle/>
        <a:p>
          <a:endParaRPr lang="en-US" sz="3600"/>
        </a:p>
      </dgm:t>
    </dgm:pt>
    <dgm:pt modelId="{3CAE0007-FF56-418B-A4D4-4CC9A425CE95}">
      <dgm:prSet phldrT="[Text]" custT="1"/>
      <dgm:spPr>
        <a:solidFill>
          <a:srgbClr val="01BCF3"/>
        </a:solidFill>
      </dgm:spPr>
      <dgm:t>
        <a:bodyPr/>
        <a:lstStyle/>
        <a:p>
          <a:r>
            <a:rPr lang="en-IN" sz="1700" dirty="0">
              <a:solidFill>
                <a:schemeClr val="tx1"/>
              </a:solidFill>
            </a:rPr>
            <a:t>1</a:t>
          </a:r>
          <a:endParaRPr lang="en-US" sz="1700" dirty="0">
            <a:solidFill>
              <a:schemeClr val="tx1"/>
            </a:solidFill>
          </a:endParaRPr>
        </a:p>
      </dgm:t>
    </dgm:pt>
    <dgm:pt modelId="{A2AD2263-4B24-4B37-9208-46381FC37BFC}" type="parTrans" cxnId="{F70A23F0-DB53-466B-A661-B48C06C022D9}">
      <dgm:prSet/>
      <dgm:spPr/>
      <dgm:t>
        <a:bodyPr/>
        <a:lstStyle/>
        <a:p>
          <a:endParaRPr lang="en-US" sz="3600" dirty="0"/>
        </a:p>
      </dgm:t>
    </dgm:pt>
    <dgm:pt modelId="{AD2002BA-6FC1-4D10-8F09-9B2B7B6A1851}" type="sibTrans" cxnId="{F70A23F0-DB53-466B-A661-B48C06C022D9}">
      <dgm:prSet/>
      <dgm:spPr/>
      <dgm:t>
        <a:bodyPr/>
        <a:lstStyle/>
        <a:p>
          <a:endParaRPr lang="en-US" sz="3600"/>
        </a:p>
      </dgm:t>
    </dgm:pt>
    <dgm:pt modelId="{BACF4768-8DBF-48AD-9E37-22DD2F21A8D4}">
      <dgm:prSet phldrT="[Text]" custT="1"/>
      <dgm:spPr>
        <a:solidFill>
          <a:srgbClr val="B4A0FF"/>
        </a:solidFill>
      </dgm:spPr>
      <dgm:t>
        <a:bodyPr/>
        <a:lstStyle/>
        <a:p>
          <a:r>
            <a:rPr lang="en-IN" sz="1700" dirty="0">
              <a:solidFill>
                <a:schemeClr val="tx1"/>
              </a:solidFill>
            </a:rPr>
            <a:t>2</a:t>
          </a:r>
          <a:endParaRPr lang="en-US" sz="1700" dirty="0">
            <a:solidFill>
              <a:schemeClr val="tx1"/>
            </a:solidFill>
          </a:endParaRPr>
        </a:p>
      </dgm:t>
    </dgm:pt>
    <dgm:pt modelId="{E82C3C87-3250-4469-BDF5-1348A26CF9F3}" type="parTrans" cxnId="{367E21FE-DF85-4DF6-A4DC-F3D4396E0C28}">
      <dgm:prSet/>
      <dgm:spPr/>
      <dgm:t>
        <a:bodyPr/>
        <a:lstStyle/>
        <a:p>
          <a:endParaRPr lang="en-US" sz="3600" dirty="0"/>
        </a:p>
      </dgm:t>
    </dgm:pt>
    <dgm:pt modelId="{0CD1D6B0-DE20-474E-8315-DD2DE0EA660C}" type="sibTrans" cxnId="{367E21FE-DF85-4DF6-A4DC-F3D4396E0C28}">
      <dgm:prSet/>
      <dgm:spPr/>
      <dgm:t>
        <a:bodyPr/>
        <a:lstStyle/>
        <a:p>
          <a:endParaRPr lang="en-US" sz="3600"/>
        </a:p>
      </dgm:t>
    </dgm:pt>
    <dgm:pt modelId="{D7F579AA-90CF-48C2-A63B-D3A1FF276A34}">
      <dgm:prSet phldrT="[Text]" custT="1"/>
      <dgm:spPr>
        <a:solidFill>
          <a:srgbClr val="FFB901"/>
        </a:solidFill>
      </dgm:spPr>
      <dgm:t>
        <a:bodyPr/>
        <a:lstStyle/>
        <a:p>
          <a:r>
            <a:rPr lang="en-IN" sz="1700" dirty="0">
              <a:solidFill>
                <a:schemeClr val="tx1"/>
              </a:solidFill>
            </a:rPr>
            <a:t>3</a:t>
          </a:r>
          <a:endParaRPr lang="en-US" sz="1700" dirty="0">
            <a:solidFill>
              <a:schemeClr val="tx1"/>
            </a:solidFill>
          </a:endParaRPr>
        </a:p>
      </dgm:t>
    </dgm:pt>
    <dgm:pt modelId="{7FF2091B-1DD7-4CB6-B4D1-115CBFA01CC0}" type="parTrans" cxnId="{906BBF08-3E4D-4401-B61C-2BAEE561D988}">
      <dgm:prSet/>
      <dgm:spPr/>
      <dgm:t>
        <a:bodyPr/>
        <a:lstStyle/>
        <a:p>
          <a:endParaRPr lang="en-US" sz="3600" dirty="0"/>
        </a:p>
      </dgm:t>
    </dgm:pt>
    <dgm:pt modelId="{C59B2E34-85C3-4AAE-891B-D43EA619DDD3}" type="sibTrans" cxnId="{906BBF08-3E4D-4401-B61C-2BAEE561D988}">
      <dgm:prSet/>
      <dgm:spPr/>
      <dgm:t>
        <a:bodyPr/>
        <a:lstStyle/>
        <a:p>
          <a:endParaRPr lang="en-US" sz="3600"/>
        </a:p>
      </dgm:t>
    </dgm:pt>
    <dgm:pt modelId="{95860014-2636-4F50-AE4E-8C7161C215C2}">
      <dgm:prSet phldrT="[Text]" custT="1"/>
      <dgm:spPr>
        <a:solidFill>
          <a:srgbClr val="00204F"/>
        </a:solidFill>
      </dgm:spPr>
      <dgm:t>
        <a:bodyPr/>
        <a:lstStyle/>
        <a:p>
          <a:r>
            <a:rPr lang="en-IN" sz="1700" b="1" dirty="0">
              <a:solidFill>
                <a:schemeClr val="bg1"/>
              </a:solidFill>
            </a:rPr>
            <a:t>rooms</a:t>
          </a:r>
          <a:endParaRPr lang="en-US" sz="1700" b="1" dirty="0">
            <a:solidFill>
              <a:schemeClr val="bg1"/>
            </a:solidFill>
          </a:endParaRPr>
        </a:p>
      </dgm:t>
    </dgm:pt>
    <dgm:pt modelId="{D5FF0C72-AB11-47C4-B3AE-D95738B6AE60}" type="parTrans" cxnId="{C4C52FC2-DF3A-4347-B111-929F2CEBEA6C}">
      <dgm:prSet/>
      <dgm:spPr/>
      <dgm:t>
        <a:bodyPr/>
        <a:lstStyle/>
        <a:p>
          <a:endParaRPr lang="en-US" sz="3600"/>
        </a:p>
      </dgm:t>
    </dgm:pt>
    <dgm:pt modelId="{DAA70DC0-8973-4DE6-ABB8-318E4C01D582}" type="sibTrans" cxnId="{C4C52FC2-DF3A-4347-B111-929F2CEBEA6C}">
      <dgm:prSet/>
      <dgm:spPr/>
      <dgm:t>
        <a:bodyPr/>
        <a:lstStyle/>
        <a:p>
          <a:endParaRPr lang="en-US" sz="3600"/>
        </a:p>
      </dgm:t>
    </dgm:pt>
    <dgm:pt modelId="{EDD13DAA-004C-4A50-BB67-49ADBADFE4CC}">
      <dgm:prSet phldrT="[Text]" custT="1"/>
      <dgm:spPr>
        <a:solidFill>
          <a:srgbClr val="01BCF3"/>
        </a:solidFill>
      </dgm:spPr>
      <dgm:t>
        <a:bodyPr/>
        <a:lstStyle/>
        <a:p>
          <a:r>
            <a:rPr lang="en-IN" sz="1700" dirty="0">
              <a:solidFill>
                <a:schemeClr val="tx1"/>
              </a:solidFill>
            </a:rPr>
            <a:t>1</a:t>
          </a:r>
          <a:endParaRPr lang="en-US" sz="1700" dirty="0">
            <a:solidFill>
              <a:schemeClr val="tx1"/>
            </a:solidFill>
          </a:endParaRPr>
        </a:p>
      </dgm:t>
    </dgm:pt>
    <dgm:pt modelId="{D854CA9B-503F-41FE-A42D-159A9BD90E50}" type="parTrans" cxnId="{6298A5C5-8563-4B4A-91E7-87749A16426C}">
      <dgm:prSet/>
      <dgm:spPr/>
      <dgm:t>
        <a:bodyPr/>
        <a:lstStyle/>
        <a:p>
          <a:endParaRPr lang="en-US" sz="3600" dirty="0"/>
        </a:p>
      </dgm:t>
    </dgm:pt>
    <dgm:pt modelId="{FF4AEB0B-D757-4770-BF09-0AFFB6F0D8A8}" type="sibTrans" cxnId="{6298A5C5-8563-4B4A-91E7-87749A16426C}">
      <dgm:prSet/>
      <dgm:spPr/>
      <dgm:t>
        <a:bodyPr/>
        <a:lstStyle/>
        <a:p>
          <a:endParaRPr lang="en-US" sz="3600"/>
        </a:p>
      </dgm:t>
    </dgm:pt>
    <dgm:pt modelId="{37CA4F1E-9969-4ACD-BCEB-C3CB37CC1538}">
      <dgm:prSet phldrT="[Text]" custT="1"/>
      <dgm:spPr>
        <a:solidFill>
          <a:srgbClr val="FFB901"/>
        </a:solidFill>
      </dgm:spPr>
      <dgm:t>
        <a:bodyPr/>
        <a:lstStyle/>
        <a:p>
          <a:r>
            <a:rPr lang="en-IN" sz="1700" dirty="0">
              <a:solidFill>
                <a:schemeClr val="tx1"/>
              </a:solidFill>
            </a:rPr>
            <a:t>3</a:t>
          </a:r>
          <a:endParaRPr lang="en-US" sz="1700" dirty="0">
            <a:solidFill>
              <a:schemeClr val="tx1"/>
            </a:solidFill>
          </a:endParaRPr>
        </a:p>
      </dgm:t>
    </dgm:pt>
    <dgm:pt modelId="{EC0C2272-9E31-405B-A767-390F7F536C30}" type="parTrans" cxnId="{DF36ED38-53D1-4EB0-B96D-833D6F9E08B0}">
      <dgm:prSet/>
      <dgm:spPr/>
      <dgm:t>
        <a:bodyPr/>
        <a:lstStyle/>
        <a:p>
          <a:endParaRPr lang="en-US" sz="3600" dirty="0"/>
        </a:p>
      </dgm:t>
    </dgm:pt>
    <dgm:pt modelId="{64B4A37D-36F5-4A98-8158-18BBF5E31A51}" type="sibTrans" cxnId="{DF36ED38-53D1-4EB0-B96D-833D6F9E08B0}">
      <dgm:prSet/>
      <dgm:spPr/>
      <dgm:t>
        <a:bodyPr/>
        <a:lstStyle/>
        <a:p>
          <a:endParaRPr lang="en-US" sz="3600"/>
        </a:p>
      </dgm:t>
    </dgm:pt>
    <dgm:pt modelId="{77B4E5AA-129A-419C-B364-AF39AC136A24}">
      <dgm:prSet phldrT="[Text]" custT="1"/>
      <dgm:spPr>
        <a:solidFill>
          <a:srgbClr val="FFB901"/>
        </a:solidFill>
      </dgm:spPr>
      <dgm:t>
        <a:bodyPr/>
        <a:lstStyle/>
        <a:p>
          <a:r>
            <a:rPr lang="en-IN" sz="1700" dirty="0">
              <a:solidFill>
                <a:schemeClr val="tx1"/>
              </a:solidFill>
            </a:rPr>
            <a:t>3</a:t>
          </a:r>
          <a:endParaRPr lang="en-US" sz="1700" dirty="0">
            <a:solidFill>
              <a:schemeClr val="tx1"/>
            </a:solidFill>
          </a:endParaRPr>
        </a:p>
      </dgm:t>
    </dgm:pt>
    <dgm:pt modelId="{983B3579-43CC-4C21-87E1-29A57B4B36F1}" type="parTrans" cxnId="{1D75B707-A8DF-437B-8F25-E3FD8264AC46}">
      <dgm:prSet/>
      <dgm:spPr/>
      <dgm:t>
        <a:bodyPr/>
        <a:lstStyle/>
        <a:p>
          <a:endParaRPr lang="en-US" sz="3600" dirty="0"/>
        </a:p>
      </dgm:t>
    </dgm:pt>
    <dgm:pt modelId="{3C5BFD35-B31D-4957-AA92-7135F5875515}" type="sibTrans" cxnId="{1D75B707-A8DF-437B-8F25-E3FD8264AC46}">
      <dgm:prSet/>
      <dgm:spPr/>
      <dgm:t>
        <a:bodyPr/>
        <a:lstStyle/>
        <a:p>
          <a:endParaRPr lang="en-US" sz="3600"/>
        </a:p>
      </dgm:t>
    </dgm:pt>
    <dgm:pt modelId="{AD8ECD71-9E65-43D8-872D-4831722296AA}">
      <dgm:prSet phldrT="[Text]" custT="1"/>
      <dgm:spPr>
        <a:solidFill>
          <a:srgbClr val="00204F"/>
        </a:solidFill>
        <a:ln w="10795" cap="flat" cmpd="sng" algn="ctr">
          <a:solidFill>
            <a:srgbClr val="FFFFFF">
              <a:hueOff val="0"/>
              <a:satOff val="0"/>
              <a:lumOff val="0"/>
              <a:alphaOff val="0"/>
            </a:srgbClr>
          </a:solidFill>
          <a:prstDash val="solid"/>
        </a:ln>
        <a:effectLst/>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r>
            <a:rPr lang="en-US" sz="1700" b="1" kern="1200" dirty="0">
              <a:solidFill>
                <a:srgbClr val="FFFFFF"/>
              </a:solidFill>
              <a:latin typeface="Segoe UI"/>
              <a:ea typeface="+mn-ea"/>
              <a:cs typeface="+mn-cs"/>
            </a:rPr>
            <a:t>view</a:t>
          </a:r>
        </a:p>
      </dgm:t>
    </dgm:pt>
    <dgm:pt modelId="{7F8BA6D4-5B9D-4D3C-A074-D294EE2C3906}" type="parTrans" cxnId="{DEAE8EEC-DBDE-4E0C-B53D-9AF94EA591AB}">
      <dgm:prSet/>
      <dgm:spPr/>
      <dgm:t>
        <a:bodyPr/>
        <a:lstStyle/>
        <a:p>
          <a:endParaRPr lang="en-US"/>
        </a:p>
      </dgm:t>
    </dgm:pt>
    <dgm:pt modelId="{D19E06B6-681D-4CDC-8D18-4637531D48EA}" type="sibTrans" cxnId="{DEAE8EEC-DBDE-4E0C-B53D-9AF94EA591AB}">
      <dgm:prSet/>
      <dgm:spPr/>
      <dgm:t>
        <a:bodyPr/>
        <a:lstStyle/>
        <a:p>
          <a:endParaRPr lang="en-US"/>
        </a:p>
      </dgm:t>
    </dgm:pt>
    <dgm:pt modelId="{82A42659-B8DA-4D43-9F07-B76E2161E9BC}">
      <dgm:prSet phldrT="[Text]" custT="1"/>
      <dgm:spPr>
        <a:solidFill>
          <a:srgbClr val="01BCF3"/>
        </a:solidFill>
      </dgm:spPr>
      <dgm:t>
        <a:bodyPr/>
        <a:lstStyle/>
        <a:p>
          <a:r>
            <a:rPr lang="en-US" sz="1700" dirty="0">
              <a:solidFill>
                <a:schemeClr val="tx1"/>
              </a:solidFill>
            </a:rPr>
            <a:t>1</a:t>
          </a:r>
        </a:p>
      </dgm:t>
    </dgm:pt>
    <dgm:pt modelId="{91F7B6CE-4B0F-4CBD-80A2-A6CA22E0AB52}" type="parTrans" cxnId="{6EF317ED-2348-415B-B5A9-F3A233BE85A4}">
      <dgm:prSet/>
      <dgm:spPr/>
      <dgm:t>
        <a:bodyPr/>
        <a:lstStyle/>
        <a:p>
          <a:endParaRPr lang="en-US" dirty="0"/>
        </a:p>
      </dgm:t>
    </dgm:pt>
    <dgm:pt modelId="{11743368-9B09-4A5E-9AC0-A1A4403A0866}" type="sibTrans" cxnId="{6EF317ED-2348-415B-B5A9-F3A233BE85A4}">
      <dgm:prSet/>
      <dgm:spPr/>
      <dgm:t>
        <a:bodyPr/>
        <a:lstStyle/>
        <a:p>
          <a:endParaRPr lang="en-US"/>
        </a:p>
      </dgm:t>
    </dgm:pt>
    <dgm:pt modelId="{3D9466CF-50C9-4CC2-A28E-BE6C6882959D}">
      <dgm:prSet phldrT="[Text]" custT="1"/>
      <dgm:spPr>
        <a:solidFill>
          <a:srgbClr val="B4A0FF"/>
        </a:solidFill>
      </dgm:spPr>
      <dgm:t>
        <a:bodyPr/>
        <a:lstStyle/>
        <a:p>
          <a:r>
            <a:rPr lang="en-US" sz="1700" dirty="0">
              <a:solidFill>
                <a:schemeClr val="tx1"/>
              </a:solidFill>
            </a:rPr>
            <a:t>2</a:t>
          </a:r>
        </a:p>
      </dgm:t>
    </dgm:pt>
    <dgm:pt modelId="{4481AC52-4D9C-459F-981F-86752935CB92}" type="parTrans" cxnId="{5910A738-6AE3-4F0A-96F3-2675FBC7F472}">
      <dgm:prSet/>
      <dgm:spPr/>
      <dgm:t>
        <a:bodyPr/>
        <a:lstStyle/>
        <a:p>
          <a:endParaRPr lang="en-US" dirty="0"/>
        </a:p>
      </dgm:t>
    </dgm:pt>
    <dgm:pt modelId="{867B0A91-1B7F-457F-876F-0EAD00B59ADB}" type="sibTrans" cxnId="{5910A738-6AE3-4F0A-96F3-2675FBC7F472}">
      <dgm:prSet/>
      <dgm:spPr/>
      <dgm:t>
        <a:bodyPr/>
        <a:lstStyle/>
        <a:p>
          <a:endParaRPr lang="en-US"/>
        </a:p>
      </dgm:t>
    </dgm:pt>
    <dgm:pt modelId="{E8E0F15D-0CB8-4D82-B17F-B3DE9F666426}">
      <dgm:prSet phldrT="[Text]" custT="1"/>
      <dgm:spPr>
        <a:solidFill>
          <a:srgbClr val="FFB901"/>
        </a:solidFill>
      </dgm:spPr>
      <dgm:t>
        <a:bodyPr/>
        <a:lstStyle/>
        <a:p>
          <a:r>
            <a:rPr lang="en-US" sz="1700" dirty="0">
              <a:solidFill>
                <a:schemeClr val="tx1"/>
              </a:solidFill>
            </a:rPr>
            <a:t>3</a:t>
          </a:r>
        </a:p>
      </dgm:t>
    </dgm:pt>
    <dgm:pt modelId="{9E929CD4-065B-42C4-9C21-36EF46F0C85C}" type="parTrans" cxnId="{2EE26DE3-728F-4774-AAA2-FCFBFCB2B3FF}">
      <dgm:prSet/>
      <dgm:spPr/>
      <dgm:t>
        <a:bodyPr/>
        <a:lstStyle/>
        <a:p>
          <a:endParaRPr lang="en-US" dirty="0"/>
        </a:p>
      </dgm:t>
    </dgm:pt>
    <dgm:pt modelId="{61DEC7C2-EEE4-46DB-B583-E998E825379C}" type="sibTrans" cxnId="{2EE26DE3-728F-4774-AAA2-FCFBFCB2B3FF}">
      <dgm:prSet/>
      <dgm:spPr/>
      <dgm:t>
        <a:bodyPr/>
        <a:lstStyle/>
        <a:p>
          <a:endParaRPr lang="en-US"/>
        </a:p>
      </dgm:t>
    </dgm:pt>
    <dgm:pt modelId="{73A8A818-20D3-4533-8D08-9E82344D5591}">
      <dgm:prSet phldrT="[Text]" custT="1"/>
      <dgm:spPr>
        <a:solidFill>
          <a:srgbClr val="00204F"/>
        </a:solidFill>
        <a:ln w="10795" cap="flat" cmpd="sng" algn="ctr">
          <a:solidFill>
            <a:srgbClr val="FFFFFF">
              <a:hueOff val="0"/>
              <a:satOff val="0"/>
              <a:lumOff val="0"/>
              <a:alphaOff val="0"/>
            </a:srgbClr>
          </a:solidFill>
          <a:prstDash val="solid"/>
        </a:ln>
        <a:effectLst/>
      </dgm:spPr>
      <dgm:t>
        <a:bodyPr spcFirstLastPara="0" vert="horz" wrap="square" lIns="8890" tIns="8890" rIns="8890" bIns="8890" numCol="1" spcCol="1270" anchor="ctr" anchorCtr="0"/>
        <a:lstStyle/>
        <a:p>
          <a:r>
            <a:rPr lang="en-US" sz="1700" b="1" kern="1200" dirty="0">
              <a:solidFill>
                <a:srgbClr val="FFFFFF"/>
              </a:solidFill>
              <a:latin typeface="Segoe UI"/>
              <a:ea typeface="+mn-ea"/>
              <a:cs typeface="+mn-cs"/>
            </a:rPr>
            <a:t>spacious</a:t>
          </a:r>
        </a:p>
      </dgm:t>
    </dgm:pt>
    <dgm:pt modelId="{D968E4EB-B5AA-4D8C-AA30-B42A13208C9D}" type="parTrans" cxnId="{5D49D607-D16A-4474-BB1D-86C2B59FA63B}">
      <dgm:prSet/>
      <dgm:spPr/>
      <dgm:t>
        <a:bodyPr/>
        <a:lstStyle/>
        <a:p>
          <a:endParaRPr lang="en-US"/>
        </a:p>
      </dgm:t>
    </dgm:pt>
    <dgm:pt modelId="{47B4FAF9-A4CD-4D61-9D31-9706A63F53B2}" type="sibTrans" cxnId="{5D49D607-D16A-4474-BB1D-86C2B59FA63B}">
      <dgm:prSet/>
      <dgm:spPr/>
      <dgm:t>
        <a:bodyPr/>
        <a:lstStyle/>
        <a:p>
          <a:endParaRPr lang="en-US"/>
        </a:p>
      </dgm:t>
    </dgm:pt>
    <dgm:pt modelId="{91175C31-C175-4BA7-B605-A5AAEA4DF085}">
      <dgm:prSet phldrT="[Text]" custT="1"/>
      <dgm:spPr>
        <a:solidFill>
          <a:srgbClr val="01BCF3"/>
        </a:solidFill>
      </dgm:spPr>
      <dgm:t>
        <a:bodyPr/>
        <a:lstStyle/>
        <a:p>
          <a:r>
            <a:rPr lang="en-US" sz="1700" dirty="0">
              <a:solidFill>
                <a:schemeClr val="tx1"/>
              </a:solidFill>
            </a:rPr>
            <a:t>1</a:t>
          </a:r>
        </a:p>
      </dgm:t>
    </dgm:pt>
    <dgm:pt modelId="{7FA4922A-18C9-4432-83DF-03962F217214}" type="parTrans" cxnId="{3B65C96F-35D3-48A6-8B26-14B6674D6E5D}">
      <dgm:prSet/>
      <dgm:spPr/>
      <dgm:t>
        <a:bodyPr/>
        <a:lstStyle/>
        <a:p>
          <a:endParaRPr lang="en-US" dirty="0"/>
        </a:p>
      </dgm:t>
    </dgm:pt>
    <dgm:pt modelId="{887E0267-DD03-487B-A6CB-0AF2E90DD5E2}" type="sibTrans" cxnId="{3B65C96F-35D3-48A6-8B26-14B6674D6E5D}">
      <dgm:prSet/>
      <dgm:spPr/>
      <dgm:t>
        <a:bodyPr/>
        <a:lstStyle/>
        <a:p>
          <a:endParaRPr lang="en-US"/>
        </a:p>
      </dgm:t>
    </dgm:pt>
    <dgm:pt modelId="{224C025C-9777-4EDD-B44D-3975BCB54A8E}">
      <dgm:prSet phldrT="[Text]" custT="1"/>
      <dgm:spPr>
        <a:solidFill>
          <a:srgbClr val="00204F"/>
        </a:solidFill>
        <a:ln w="10795" cap="flat" cmpd="sng" algn="ctr">
          <a:solidFill>
            <a:srgbClr val="FFFFFF">
              <a:hueOff val="0"/>
              <a:satOff val="0"/>
              <a:lumOff val="0"/>
              <a:alphaOff val="0"/>
            </a:srgbClr>
          </a:solidFill>
          <a:prstDash val="solid"/>
        </a:ln>
        <a:effectLst/>
      </dgm:spPr>
      <dgm:t>
        <a:bodyPr spcFirstLastPara="0" vert="horz" wrap="square" lIns="8890" tIns="8890" rIns="8890" bIns="8890" numCol="1" spcCol="1270" anchor="ctr" anchorCtr="0"/>
        <a:lstStyle/>
        <a:p>
          <a:r>
            <a:rPr lang="en-US" sz="1700" b="1" kern="1200" dirty="0">
              <a:solidFill>
                <a:srgbClr val="FFFFFF"/>
              </a:solidFill>
              <a:latin typeface="Segoe UI"/>
              <a:ea typeface="+mn-ea"/>
              <a:cs typeface="+mn-cs"/>
            </a:rPr>
            <a:t>secluded</a:t>
          </a:r>
        </a:p>
      </dgm:t>
    </dgm:pt>
    <dgm:pt modelId="{441E5505-C17D-4FDC-B086-85F85DF72C0C}" type="parTrans" cxnId="{48609062-E62E-4C5A-9DAA-A7184BF64901}">
      <dgm:prSet/>
      <dgm:spPr/>
      <dgm:t>
        <a:bodyPr/>
        <a:lstStyle/>
        <a:p>
          <a:endParaRPr lang="en-US"/>
        </a:p>
      </dgm:t>
    </dgm:pt>
    <dgm:pt modelId="{A875755D-BB56-4972-9165-D3FFDAC20EF2}" type="sibTrans" cxnId="{48609062-E62E-4C5A-9DAA-A7184BF64901}">
      <dgm:prSet/>
      <dgm:spPr/>
      <dgm:t>
        <a:bodyPr/>
        <a:lstStyle/>
        <a:p>
          <a:endParaRPr lang="en-US"/>
        </a:p>
      </dgm:t>
    </dgm:pt>
    <dgm:pt modelId="{F9AA0747-41D2-419B-9701-213EB1316284}">
      <dgm:prSet phldrT="[Text]" custT="1"/>
      <dgm:spPr>
        <a:solidFill>
          <a:srgbClr val="BAD709"/>
        </a:solidFill>
      </dgm:spPr>
      <dgm:t>
        <a:bodyPr/>
        <a:lstStyle/>
        <a:p>
          <a:r>
            <a:rPr lang="en-US" sz="1700" dirty="0">
              <a:solidFill>
                <a:schemeClr val="tx1"/>
              </a:solidFill>
            </a:rPr>
            <a:t>4</a:t>
          </a:r>
        </a:p>
      </dgm:t>
    </dgm:pt>
    <dgm:pt modelId="{27DE9348-365B-4092-B3E0-0E6F99535476}" type="parTrans" cxnId="{0EF58301-220F-40D4-B429-35821F9EA863}">
      <dgm:prSet/>
      <dgm:spPr/>
      <dgm:t>
        <a:bodyPr/>
        <a:lstStyle/>
        <a:p>
          <a:endParaRPr lang="en-US" dirty="0"/>
        </a:p>
      </dgm:t>
    </dgm:pt>
    <dgm:pt modelId="{6C47EF8C-061A-4F01-A12E-FA0C2609C019}" type="sibTrans" cxnId="{0EF58301-220F-40D4-B429-35821F9EA863}">
      <dgm:prSet/>
      <dgm:spPr/>
      <dgm:t>
        <a:bodyPr/>
        <a:lstStyle/>
        <a:p>
          <a:endParaRPr lang="en-US"/>
        </a:p>
      </dgm:t>
    </dgm:pt>
    <dgm:pt modelId="{B00BA053-B320-4EEA-9B2B-2873A9959620}">
      <dgm:prSet phldrT="[Text]" custT="1"/>
      <dgm:spPr>
        <a:solidFill>
          <a:srgbClr val="00204F"/>
        </a:solidFill>
        <a:ln w="10795" cap="flat" cmpd="sng" algn="ctr">
          <a:solidFill>
            <a:srgbClr val="FFFFFF">
              <a:hueOff val="0"/>
              <a:satOff val="0"/>
              <a:lumOff val="0"/>
              <a:alphaOff val="0"/>
            </a:srgbClr>
          </a:solidFill>
          <a:prstDash val="solid"/>
        </a:ln>
        <a:effectLst/>
      </dgm:spPr>
      <dgm:t>
        <a:bodyPr spcFirstLastPara="0" vert="horz" wrap="square" lIns="8890" tIns="8890" rIns="8890" bIns="8890" numCol="1" spcCol="1270" anchor="ctr" anchorCtr="0"/>
        <a:lstStyle/>
        <a:p>
          <a:r>
            <a:rPr lang="en-US" sz="1700" b="1" dirty="0">
              <a:solidFill>
                <a:schemeClr val="bg1"/>
              </a:solidFill>
            </a:rPr>
            <a:t>north</a:t>
          </a:r>
        </a:p>
      </dgm:t>
    </dgm:pt>
    <dgm:pt modelId="{1A3EDE70-B5A7-4C86-AEFE-C9A25CE0B671}" type="parTrans" cxnId="{70174720-9C91-483C-8FE6-D2DE4FCE8378}">
      <dgm:prSet/>
      <dgm:spPr/>
      <dgm:t>
        <a:bodyPr/>
        <a:lstStyle/>
        <a:p>
          <a:endParaRPr lang="en-US"/>
        </a:p>
      </dgm:t>
    </dgm:pt>
    <dgm:pt modelId="{F5D456F2-BB73-4939-B871-E12717D9AB1A}" type="sibTrans" cxnId="{70174720-9C91-483C-8FE6-D2DE4FCE8378}">
      <dgm:prSet/>
      <dgm:spPr/>
      <dgm:t>
        <a:bodyPr/>
        <a:lstStyle/>
        <a:p>
          <a:endParaRPr lang="en-US"/>
        </a:p>
      </dgm:t>
    </dgm:pt>
    <dgm:pt modelId="{F225188B-593F-4B0F-AF6B-651A0A7FED36}">
      <dgm:prSet phldrT="[Text]" custT="1"/>
      <dgm:spPr>
        <a:solidFill>
          <a:srgbClr val="B4A0FF"/>
        </a:solidFill>
      </dgm:spPr>
      <dgm:t>
        <a:bodyPr/>
        <a:lstStyle/>
        <a:p>
          <a:r>
            <a:rPr lang="en-US" sz="1700" dirty="0">
              <a:solidFill>
                <a:schemeClr val="tx1"/>
              </a:solidFill>
            </a:rPr>
            <a:t>2</a:t>
          </a:r>
        </a:p>
      </dgm:t>
    </dgm:pt>
    <dgm:pt modelId="{8A5BDD89-451F-4636-98B4-93E170BB2EFD}" type="parTrans" cxnId="{2CAA91F6-26D2-4EE0-9DFE-F940FAB7832A}">
      <dgm:prSet/>
      <dgm:spPr/>
      <dgm:t>
        <a:bodyPr/>
        <a:lstStyle/>
        <a:p>
          <a:endParaRPr lang="en-US" dirty="0"/>
        </a:p>
      </dgm:t>
    </dgm:pt>
    <dgm:pt modelId="{68EC8E23-C99B-4E98-A7E3-91030FAEA788}" type="sibTrans" cxnId="{2CAA91F6-26D2-4EE0-9DFE-F940FAB7832A}">
      <dgm:prSet/>
      <dgm:spPr/>
      <dgm:t>
        <a:bodyPr/>
        <a:lstStyle/>
        <a:p>
          <a:endParaRPr lang="en-US"/>
        </a:p>
      </dgm:t>
    </dgm:pt>
    <dgm:pt modelId="{F1005F94-8EAD-4F0C-BB00-64E469F42CDB}">
      <dgm:prSet phldrT="[Text]" custT="1"/>
      <dgm:spPr>
        <a:solidFill>
          <a:srgbClr val="00204F"/>
        </a:solidFill>
        <a:ln w="10795" cap="flat" cmpd="sng" algn="ctr">
          <a:solidFill>
            <a:srgbClr val="FFFFFF">
              <a:hueOff val="0"/>
              <a:satOff val="0"/>
              <a:lumOff val="0"/>
              <a:alphaOff val="0"/>
            </a:srgbClr>
          </a:solidFill>
          <a:prstDash val="solid"/>
        </a:ln>
        <a:effectLst/>
      </dgm:spPr>
      <dgm:t>
        <a:bodyPr spcFirstLastPara="0" vert="horz" wrap="square" lIns="8890" tIns="8890" rIns="8890" bIns="8890" numCol="1" spcCol="1270" anchor="ctr" anchorCtr="0"/>
        <a:lstStyle/>
        <a:p>
          <a:r>
            <a:rPr lang="en-US" sz="1700" b="1" kern="1200" dirty="0">
              <a:solidFill>
                <a:srgbClr val="FFFFFF"/>
              </a:solidFill>
              <a:latin typeface="Segoe UI"/>
              <a:ea typeface="+mn-ea"/>
              <a:cs typeface="+mn-cs"/>
            </a:rPr>
            <a:t>shore</a:t>
          </a:r>
        </a:p>
      </dgm:t>
    </dgm:pt>
    <dgm:pt modelId="{E2C4CE02-B4E2-4488-A4CD-FEA6DD677B37}" type="parTrans" cxnId="{C20170B6-9F06-41D3-A8E5-BD9ACCA50D60}">
      <dgm:prSet/>
      <dgm:spPr/>
      <dgm:t>
        <a:bodyPr/>
        <a:lstStyle/>
        <a:p>
          <a:endParaRPr lang="en-US"/>
        </a:p>
      </dgm:t>
    </dgm:pt>
    <dgm:pt modelId="{117B1FAD-BB46-4164-9411-5FF54B983A35}" type="sibTrans" cxnId="{C20170B6-9F06-41D3-A8E5-BD9ACCA50D60}">
      <dgm:prSet/>
      <dgm:spPr/>
      <dgm:t>
        <a:bodyPr/>
        <a:lstStyle/>
        <a:p>
          <a:endParaRPr lang="en-US"/>
        </a:p>
      </dgm:t>
    </dgm:pt>
    <dgm:pt modelId="{73562C0C-59D4-4A39-9086-88FACADDFEAD}">
      <dgm:prSet phldrT="[Text]" custT="1"/>
      <dgm:spPr>
        <a:solidFill>
          <a:srgbClr val="B4A0FF"/>
        </a:solidFill>
      </dgm:spPr>
      <dgm:t>
        <a:bodyPr/>
        <a:lstStyle/>
        <a:p>
          <a:r>
            <a:rPr lang="en-US" sz="1700" dirty="0">
              <a:solidFill>
                <a:schemeClr val="tx1"/>
              </a:solidFill>
            </a:rPr>
            <a:t>2</a:t>
          </a:r>
        </a:p>
      </dgm:t>
    </dgm:pt>
    <dgm:pt modelId="{2D4B5CCB-6DF1-4F25-B1D1-6B199E7EC40F}" type="parTrans" cxnId="{1A392B99-7E3E-4FBD-9D56-F07BEA44411E}">
      <dgm:prSet/>
      <dgm:spPr/>
      <dgm:t>
        <a:bodyPr/>
        <a:lstStyle/>
        <a:p>
          <a:endParaRPr lang="en-US" dirty="0"/>
        </a:p>
      </dgm:t>
    </dgm:pt>
    <dgm:pt modelId="{8A958B33-AD6B-40F2-BBF3-A28B35F42612}" type="sibTrans" cxnId="{1A392B99-7E3E-4FBD-9D56-F07BEA44411E}">
      <dgm:prSet/>
      <dgm:spPr/>
      <dgm:t>
        <a:bodyPr/>
        <a:lstStyle/>
        <a:p>
          <a:endParaRPr lang="en-US"/>
        </a:p>
      </dgm:t>
    </dgm:pt>
    <dgm:pt modelId="{3E53212A-B2AD-4215-99FC-F0A635CE9560}">
      <dgm:prSet phldrT="[Text]" custT="1"/>
      <dgm:spPr>
        <a:solidFill>
          <a:srgbClr val="BAD709"/>
        </a:solidFill>
      </dgm:spPr>
      <dgm:t>
        <a:bodyPr/>
        <a:lstStyle/>
        <a:p>
          <a:r>
            <a:rPr lang="en-US" sz="1700" dirty="0">
              <a:solidFill>
                <a:schemeClr val="tx1"/>
              </a:solidFill>
            </a:rPr>
            <a:t>4</a:t>
          </a:r>
        </a:p>
      </dgm:t>
    </dgm:pt>
    <dgm:pt modelId="{13644392-0AEF-47AA-8316-7B0415D603D7}" type="parTrans" cxnId="{35A232E3-8E86-45DA-BCCF-84CF7127E37E}">
      <dgm:prSet/>
      <dgm:spPr/>
      <dgm:t>
        <a:bodyPr/>
        <a:lstStyle/>
        <a:p>
          <a:endParaRPr lang="en-US"/>
        </a:p>
      </dgm:t>
    </dgm:pt>
    <dgm:pt modelId="{B51F381F-E5E2-48AD-97D7-169714CB35FD}" type="sibTrans" cxnId="{35A232E3-8E86-45DA-BCCF-84CF7127E37E}">
      <dgm:prSet/>
      <dgm:spPr/>
      <dgm:t>
        <a:bodyPr/>
        <a:lstStyle/>
        <a:p>
          <a:endParaRPr lang="en-US"/>
        </a:p>
      </dgm:t>
    </dgm:pt>
    <dgm:pt modelId="{090005A4-1113-4A96-97E2-62DDAC67BFD4}" type="pres">
      <dgm:prSet presAssocID="{2F1E3E25-ABFB-4E87-B7F5-DB35BF5010C3}" presName="diagram" presStyleCnt="0">
        <dgm:presLayoutVars>
          <dgm:chPref val="1"/>
          <dgm:dir/>
          <dgm:animOne val="branch"/>
          <dgm:animLvl val="lvl"/>
          <dgm:resizeHandles val="exact"/>
        </dgm:presLayoutVars>
      </dgm:prSet>
      <dgm:spPr/>
    </dgm:pt>
    <dgm:pt modelId="{F675E4A4-70FD-4210-839F-504F08E96332}" type="pres">
      <dgm:prSet presAssocID="{752CA1FF-3D53-4E21-A630-C80B7368DAB7}" presName="root1" presStyleCnt="0"/>
      <dgm:spPr/>
    </dgm:pt>
    <dgm:pt modelId="{7FF2E725-6898-461C-8715-5687FCB7702D}" type="pres">
      <dgm:prSet presAssocID="{752CA1FF-3D53-4E21-A630-C80B7368DAB7}" presName="LevelOneTextNode" presStyleLbl="node0" presStyleIdx="0" presStyleCnt="11" custScaleX="258830" custScaleY="113238" custLinFactNeighborX="-67548" custLinFactNeighborY="-4541">
        <dgm:presLayoutVars>
          <dgm:chPref val="3"/>
        </dgm:presLayoutVars>
      </dgm:prSet>
      <dgm:spPr/>
    </dgm:pt>
    <dgm:pt modelId="{8373044D-5BFA-4D43-BB36-E7E9A54F260F}" type="pres">
      <dgm:prSet presAssocID="{752CA1FF-3D53-4E21-A630-C80B7368DAB7}" presName="level2hierChild" presStyleCnt="0"/>
      <dgm:spPr/>
    </dgm:pt>
    <dgm:pt modelId="{43591C9D-76EE-436A-99B3-770C64E9E029}" type="pres">
      <dgm:prSet presAssocID="{983B3579-43CC-4C21-87E1-29A57B4B36F1}" presName="conn2-1" presStyleLbl="parChTrans1D2" presStyleIdx="0" presStyleCnt="17"/>
      <dgm:spPr/>
    </dgm:pt>
    <dgm:pt modelId="{9BA6E0AE-8ECA-4127-92FD-3EC4F183D3C6}" type="pres">
      <dgm:prSet presAssocID="{983B3579-43CC-4C21-87E1-29A57B4B36F1}" presName="connTx" presStyleLbl="parChTrans1D2" presStyleIdx="0" presStyleCnt="17"/>
      <dgm:spPr/>
    </dgm:pt>
    <dgm:pt modelId="{03ABAB28-06CC-4B15-987B-345C2CBFD814}" type="pres">
      <dgm:prSet presAssocID="{77B4E5AA-129A-419C-B364-AF39AC136A24}" presName="root2" presStyleCnt="0"/>
      <dgm:spPr/>
    </dgm:pt>
    <dgm:pt modelId="{5CEE7A2A-9182-46D3-A555-1E5290E37D1C}" type="pres">
      <dgm:prSet presAssocID="{77B4E5AA-129A-419C-B364-AF39AC136A24}" presName="LevelTwoTextNode" presStyleLbl="node2" presStyleIdx="0" presStyleCnt="17">
        <dgm:presLayoutVars>
          <dgm:chPref val="3"/>
        </dgm:presLayoutVars>
      </dgm:prSet>
      <dgm:spPr/>
    </dgm:pt>
    <dgm:pt modelId="{8B56AEF4-F39C-4A8A-A568-70465D932AFB}" type="pres">
      <dgm:prSet presAssocID="{77B4E5AA-129A-419C-B364-AF39AC136A24}" presName="level3hierChild" presStyleCnt="0"/>
      <dgm:spPr/>
    </dgm:pt>
    <dgm:pt modelId="{F02E854C-1630-47CE-847E-0018008C946C}" type="pres">
      <dgm:prSet presAssocID="{AD8ECD71-9E65-43D8-872D-4831722296AA}" presName="root1" presStyleCnt="0"/>
      <dgm:spPr/>
    </dgm:pt>
    <dgm:pt modelId="{46DCF714-A172-49CB-98B8-10C7A974C212}" type="pres">
      <dgm:prSet presAssocID="{AD8ECD71-9E65-43D8-872D-4831722296AA}" presName="LevelOneTextNode" presStyleLbl="node0" presStyleIdx="1" presStyleCnt="11" custScaleX="258830" custScaleY="113238" custLinFactNeighborX="-71309">
        <dgm:presLayoutVars>
          <dgm:chPref val="3"/>
        </dgm:presLayoutVars>
      </dgm:prSet>
      <dgm:spPr>
        <a:xfrm>
          <a:off x="1435470" y="682895"/>
          <a:ext cx="589569" cy="294784"/>
        </a:xfrm>
        <a:prstGeom prst="roundRect">
          <a:avLst>
            <a:gd name="adj" fmla="val 10000"/>
          </a:avLst>
        </a:prstGeom>
      </dgm:spPr>
    </dgm:pt>
    <dgm:pt modelId="{F4F9FD8A-52F7-4C24-9BD7-942D55ED8137}" type="pres">
      <dgm:prSet presAssocID="{AD8ECD71-9E65-43D8-872D-4831722296AA}" presName="level2hierChild" presStyleCnt="0"/>
      <dgm:spPr/>
    </dgm:pt>
    <dgm:pt modelId="{72A92417-BCB8-41ED-A5A9-3D21BE19BFA7}" type="pres">
      <dgm:prSet presAssocID="{91F7B6CE-4B0F-4CBD-80A2-A6CA22E0AB52}" presName="conn2-1" presStyleLbl="parChTrans1D2" presStyleIdx="1" presStyleCnt="17"/>
      <dgm:spPr/>
    </dgm:pt>
    <dgm:pt modelId="{A89F95D2-EAED-40FC-813E-DCA4744CB4B4}" type="pres">
      <dgm:prSet presAssocID="{91F7B6CE-4B0F-4CBD-80A2-A6CA22E0AB52}" presName="connTx" presStyleLbl="parChTrans1D2" presStyleIdx="1" presStyleCnt="17"/>
      <dgm:spPr/>
    </dgm:pt>
    <dgm:pt modelId="{E0ED0417-A17F-427E-9C04-11423E2AA0A5}" type="pres">
      <dgm:prSet presAssocID="{82A42659-B8DA-4D43-9F07-B76E2161E9BC}" presName="root2" presStyleCnt="0"/>
      <dgm:spPr/>
    </dgm:pt>
    <dgm:pt modelId="{7EF4D9B6-3A08-4C5D-96C0-EA2E12DA21FF}" type="pres">
      <dgm:prSet presAssocID="{82A42659-B8DA-4D43-9F07-B76E2161E9BC}" presName="LevelTwoTextNode" presStyleLbl="node2" presStyleIdx="1" presStyleCnt="17">
        <dgm:presLayoutVars>
          <dgm:chPref val="3"/>
        </dgm:presLayoutVars>
      </dgm:prSet>
      <dgm:spPr/>
    </dgm:pt>
    <dgm:pt modelId="{77D4570C-D98C-40EE-8250-F58458F45937}" type="pres">
      <dgm:prSet presAssocID="{82A42659-B8DA-4D43-9F07-B76E2161E9BC}" presName="level3hierChild" presStyleCnt="0"/>
      <dgm:spPr/>
    </dgm:pt>
    <dgm:pt modelId="{3FDFB50D-887F-44B6-9475-D2CFF5F125DA}" type="pres">
      <dgm:prSet presAssocID="{4481AC52-4D9C-459F-981F-86752935CB92}" presName="conn2-1" presStyleLbl="parChTrans1D2" presStyleIdx="2" presStyleCnt="17"/>
      <dgm:spPr/>
    </dgm:pt>
    <dgm:pt modelId="{AE4455C9-F408-462D-8696-1AF751621E17}" type="pres">
      <dgm:prSet presAssocID="{4481AC52-4D9C-459F-981F-86752935CB92}" presName="connTx" presStyleLbl="parChTrans1D2" presStyleIdx="2" presStyleCnt="17"/>
      <dgm:spPr/>
    </dgm:pt>
    <dgm:pt modelId="{196B7745-B463-415B-A702-060D6FBC0DEA}" type="pres">
      <dgm:prSet presAssocID="{3D9466CF-50C9-4CC2-A28E-BE6C6882959D}" presName="root2" presStyleCnt="0"/>
      <dgm:spPr/>
    </dgm:pt>
    <dgm:pt modelId="{D9D75A56-74DF-4153-B94D-49671DAE4453}" type="pres">
      <dgm:prSet presAssocID="{3D9466CF-50C9-4CC2-A28E-BE6C6882959D}" presName="LevelTwoTextNode" presStyleLbl="node2" presStyleIdx="2" presStyleCnt="17">
        <dgm:presLayoutVars>
          <dgm:chPref val="3"/>
        </dgm:presLayoutVars>
      </dgm:prSet>
      <dgm:spPr/>
    </dgm:pt>
    <dgm:pt modelId="{497AF2CB-7DC9-430F-9C68-A52132D69EBD}" type="pres">
      <dgm:prSet presAssocID="{3D9466CF-50C9-4CC2-A28E-BE6C6882959D}" presName="level3hierChild" presStyleCnt="0"/>
      <dgm:spPr/>
    </dgm:pt>
    <dgm:pt modelId="{D4350788-50CE-4513-9782-0B895059EC46}" type="pres">
      <dgm:prSet presAssocID="{9E929CD4-065B-42C4-9C21-36EF46F0C85C}" presName="conn2-1" presStyleLbl="parChTrans1D2" presStyleIdx="3" presStyleCnt="17"/>
      <dgm:spPr/>
    </dgm:pt>
    <dgm:pt modelId="{EE95A9E4-D8D0-49A8-8277-073FEBAFAB01}" type="pres">
      <dgm:prSet presAssocID="{9E929CD4-065B-42C4-9C21-36EF46F0C85C}" presName="connTx" presStyleLbl="parChTrans1D2" presStyleIdx="3" presStyleCnt="17"/>
      <dgm:spPr/>
    </dgm:pt>
    <dgm:pt modelId="{E9B55F26-322C-4AA7-9472-2F8158BD2BA6}" type="pres">
      <dgm:prSet presAssocID="{E8E0F15D-0CB8-4D82-B17F-B3DE9F666426}" presName="root2" presStyleCnt="0"/>
      <dgm:spPr/>
    </dgm:pt>
    <dgm:pt modelId="{E7EBC993-7201-47A0-A26C-692489D7BE53}" type="pres">
      <dgm:prSet presAssocID="{E8E0F15D-0CB8-4D82-B17F-B3DE9F666426}" presName="LevelTwoTextNode" presStyleLbl="node2" presStyleIdx="3" presStyleCnt="17">
        <dgm:presLayoutVars>
          <dgm:chPref val="3"/>
        </dgm:presLayoutVars>
      </dgm:prSet>
      <dgm:spPr/>
    </dgm:pt>
    <dgm:pt modelId="{349B999E-6A4B-4DFE-818E-A2C6699BAD19}" type="pres">
      <dgm:prSet presAssocID="{E8E0F15D-0CB8-4D82-B17F-B3DE9F666426}" presName="level3hierChild" presStyleCnt="0"/>
      <dgm:spPr/>
    </dgm:pt>
    <dgm:pt modelId="{12F43D97-530A-4557-93FF-E9BE102650DD}" type="pres">
      <dgm:prSet presAssocID="{84EEE63E-DF99-4898-898D-0DA7DB5F4BAB}" presName="root1" presStyleCnt="0"/>
      <dgm:spPr/>
    </dgm:pt>
    <dgm:pt modelId="{DD1A0FBB-91BB-4A29-B643-0CC5336BD1B9}" type="pres">
      <dgm:prSet presAssocID="{84EEE63E-DF99-4898-898D-0DA7DB5F4BAB}" presName="LevelOneTextNode" presStyleLbl="node0" presStyleIdx="2" presStyleCnt="11" custScaleX="258830" custScaleY="113238" custLinFactNeighborX="-67548">
        <dgm:presLayoutVars>
          <dgm:chPref val="3"/>
        </dgm:presLayoutVars>
      </dgm:prSet>
      <dgm:spPr/>
    </dgm:pt>
    <dgm:pt modelId="{F5316BD8-D4D7-44A7-9939-E7C07DD51BE3}" type="pres">
      <dgm:prSet presAssocID="{84EEE63E-DF99-4898-898D-0DA7DB5F4BAB}" presName="level2hierChild" presStyleCnt="0"/>
      <dgm:spPr/>
    </dgm:pt>
    <dgm:pt modelId="{CBCA39A0-8C27-42DA-8341-6FFB9665BFC5}" type="pres">
      <dgm:prSet presAssocID="{607FE815-BEF1-4B96-B4C5-26A7B975A047}" presName="conn2-1" presStyleLbl="parChTrans1D2" presStyleIdx="4" presStyleCnt="17"/>
      <dgm:spPr/>
    </dgm:pt>
    <dgm:pt modelId="{09BD2402-F935-46C0-A215-76F2486C7F59}" type="pres">
      <dgm:prSet presAssocID="{607FE815-BEF1-4B96-B4C5-26A7B975A047}" presName="connTx" presStyleLbl="parChTrans1D2" presStyleIdx="4" presStyleCnt="17"/>
      <dgm:spPr/>
    </dgm:pt>
    <dgm:pt modelId="{3938A610-A5B4-43C2-ABFD-B3D5B740AD61}" type="pres">
      <dgm:prSet presAssocID="{18840BD9-478B-4ABD-A8CD-20D652B4685A}" presName="root2" presStyleCnt="0"/>
      <dgm:spPr/>
    </dgm:pt>
    <dgm:pt modelId="{6ABDADD1-B860-4CC2-A857-25DD412CC00C}" type="pres">
      <dgm:prSet presAssocID="{18840BD9-478B-4ABD-A8CD-20D652B4685A}" presName="LevelTwoTextNode" presStyleLbl="node2" presStyleIdx="4" presStyleCnt="17">
        <dgm:presLayoutVars>
          <dgm:chPref val="3"/>
        </dgm:presLayoutVars>
      </dgm:prSet>
      <dgm:spPr/>
    </dgm:pt>
    <dgm:pt modelId="{A29898CB-E1C1-49E6-8F25-567AF03BFA86}" type="pres">
      <dgm:prSet presAssocID="{18840BD9-478B-4ABD-A8CD-20D652B4685A}" presName="level3hierChild" presStyleCnt="0"/>
      <dgm:spPr/>
    </dgm:pt>
    <dgm:pt modelId="{8F879265-EC26-4D39-8737-2E54420B89CA}" type="pres">
      <dgm:prSet presAssocID="{79E20638-E966-4394-9993-B9253ED0529A}" presName="root1" presStyleCnt="0"/>
      <dgm:spPr/>
    </dgm:pt>
    <dgm:pt modelId="{6F96633F-BA6B-40EC-838C-20C3A28D8062}" type="pres">
      <dgm:prSet presAssocID="{79E20638-E966-4394-9993-B9253ED0529A}" presName="LevelOneTextNode" presStyleLbl="node0" presStyleIdx="3" presStyleCnt="11" custScaleX="258830" custScaleY="113238" custLinFactNeighborX="-67548">
        <dgm:presLayoutVars>
          <dgm:chPref val="3"/>
        </dgm:presLayoutVars>
      </dgm:prSet>
      <dgm:spPr/>
    </dgm:pt>
    <dgm:pt modelId="{869CB063-00FD-4980-88E7-B3AD41B89CE0}" type="pres">
      <dgm:prSet presAssocID="{79E20638-E966-4394-9993-B9253ED0529A}" presName="level2hierChild" presStyleCnt="0"/>
      <dgm:spPr/>
    </dgm:pt>
    <dgm:pt modelId="{9C290ED0-CCA5-47C5-BC5D-ACBF6B74BC2D}" type="pres">
      <dgm:prSet presAssocID="{991BD744-CBD5-47FD-A034-6275685023C7}" presName="conn2-1" presStyleLbl="parChTrans1D2" presStyleIdx="5" presStyleCnt="17"/>
      <dgm:spPr/>
    </dgm:pt>
    <dgm:pt modelId="{4A381800-D639-4F38-AB9F-0C697A6D7FC5}" type="pres">
      <dgm:prSet presAssocID="{991BD744-CBD5-47FD-A034-6275685023C7}" presName="connTx" presStyleLbl="parChTrans1D2" presStyleIdx="5" presStyleCnt="17"/>
      <dgm:spPr/>
    </dgm:pt>
    <dgm:pt modelId="{14E6CA13-D119-43EE-94FF-F22124241281}" type="pres">
      <dgm:prSet presAssocID="{E50AEE7D-258D-47F5-A049-751B4A4F8B6D}" presName="root2" presStyleCnt="0"/>
      <dgm:spPr/>
    </dgm:pt>
    <dgm:pt modelId="{56DF93B1-A240-4AEB-8FB2-E8E6B5DBD8DD}" type="pres">
      <dgm:prSet presAssocID="{E50AEE7D-258D-47F5-A049-751B4A4F8B6D}" presName="LevelTwoTextNode" presStyleLbl="node2" presStyleIdx="5" presStyleCnt="17">
        <dgm:presLayoutVars>
          <dgm:chPref val="3"/>
        </dgm:presLayoutVars>
      </dgm:prSet>
      <dgm:spPr/>
    </dgm:pt>
    <dgm:pt modelId="{CECFB690-BD13-4523-8551-A124B52CB7F2}" type="pres">
      <dgm:prSet presAssocID="{E50AEE7D-258D-47F5-A049-751B4A4F8B6D}" presName="level3hierChild" presStyleCnt="0"/>
      <dgm:spPr/>
    </dgm:pt>
    <dgm:pt modelId="{113ADC8C-832A-4BBE-ACB1-E834A6EDAE08}" type="pres">
      <dgm:prSet presAssocID="{8E25CFF5-B07C-475A-BF8D-CA7031D88AC3}" presName="root1" presStyleCnt="0"/>
      <dgm:spPr/>
    </dgm:pt>
    <dgm:pt modelId="{6C89EB70-9E36-4723-8286-1C9C312AEFB7}" type="pres">
      <dgm:prSet presAssocID="{8E25CFF5-B07C-475A-BF8D-CA7031D88AC3}" presName="LevelOneTextNode" presStyleLbl="node0" presStyleIdx="4" presStyleCnt="11" custScaleX="258830" custScaleY="113238" custLinFactNeighborX="-67548">
        <dgm:presLayoutVars>
          <dgm:chPref val="3"/>
        </dgm:presLayoutVars>
      </dgm:prSet>
      <dgm:spPr/>
    </dgm:pt>
    <dgm:pt modelId="{B8F0B66C-1AA5-4A53-826A-6476955813ED}" type="pres">
      <dgm:prSet presAssocID="{8E25CFF5-B07C-475A-BF8D-CA7031D88AC3}" presName="level2hierChild" presStyleCnt="0"/>
      <dgm:spPr/>
    </dgm:pt>
    <dgm:pt modelId="{31675087-D177-4E5C-8624-012A3F6D6998}" type="pres">
      <dgm:prSet presAssocID="{515B869C-ABD9-4D2B-8D4E-045C0009A79F}" presName="conn2-1" presStyleLbl="parChTrans1D2" presStyleIdx="6" presStyleCnt="17"/>
      <dgm:spPr/>
    </dgm:pt>
    <dgm:pt modelId="{FC462866-7CDC-4C51-988D-7DEA7FA991ED}" type="pres">
      <dgm:prSet presAssocID="{515B869C-ABD9-4D2B-8D4E-045C0009A79F}" presName="connTx" presStyleLbl="parChTrans1D2" presStyleIdx="6" presStyleCnt="17"/>
      <dgm:spPr/>
    </dgm:pt>
    <dgm:pt modelId="{B1D0C9C2-11E6-4B3A-BEF5-5BBEE03EF11F}" type="pres">
      <dgm:prSet presAssocID="{3EB185DD-FCC1-4E80-8F03-15AB576A0881}" presName="root2" presStyleCnt="0"/>
      <dgm:spPr/>
    </dgm:pt>
    <dgm:pt modelId="{42A0A19A-9AF5-4A5B-9C8E-9A573F3D977C}" type="pres">
      <dgm:prSet presAssocID="{3EB185DD-FCC1-4E80-8F03-15AB576A0881}" presName="LevelTwoTextNode" presStyleLbl="node2" presStyleIdx="6" presStyleCnt="17">
        <dgm:presLayoutVars>
          <dgm:chPref val="3"/>
        </dgm:presLayoutVars>
      </dgm:prSet>
      <dgm:spPr/>
    </dgm:pt>
    <dgm:pt modelId="{5307F51B-D480-47B1-B426-2E57BE6F3A47}" type="pres">
      <dgm:prSet presAssocID="{3EB185DD-FCC1-4E80-8F03-15AB576A0881}" presName="level3hierChild" presStyleCnt="0"/>
      <dgm:spPr/>
    </dgm:pt>
    <dgm:pt modelId="{10DBF9B4-B2E5-408D-871C-A8A888CD6180}" type="pres">
      <dgm:prSet presAssocID="{07AAD2BB-F3DC-45E3-A12A-EE4809E2EE70}" presName="root1" presStyleCnt="0"/>
      <dgm:spPr/>
    </dgm:pt>
    <dgm:pt modelId="{1FE74B81-83AE-4AD6-A4AC-B8EA7857943D}" type="pres">
      <dgm:prSet presAssocID="{07AAD2BB-F3DC-45E3-A12A-EE4809E2EE70}" presName="LevelOneTextNode" presStyleLbl="node0" presStyleIdx="5" presStyleCnt="11" custScaleX="258830" custScaleY="113238" custLinFactNeighborX="-67548">
        <dgm:presLayoutVars>
          <dgm:chPref val="3"/>
        </dgm:presLayoutVars>
      </dgm:prSet>
      <dgm:spPr/>
    </dgm:pt>
    <dgm:pt modelId="{590F5213-94A5-438A-810B-541CB83467C3}" type="pres">
      <dgm:prSet presAssocID="{07AAD2BB-F3DC-45E3-A12A-EE4809E2EE70}" presName="level2hierChild" presStyleCnt="0"/>
      <dgm:spPr/>
    </dgm:pt>
    <dgm:pt modelId="{D121F918-68A0-4FD4-A205-52EAB64075C2}" type="pres">
      <dgm:prSet presAssocID="{A2AD2263-4B24-4B37-9208-46381FC37BFC}" presName="conn2-1" presStyleLbl="parChTrans1D2" presStyleIdx="7" presStyleCnt="17"/>
      <dgm:spPr/>
    </dgm:pt>
    <dgm:pt modelId="{271DE9CB-57BB-4A51-844E-380640B0C76F}" type="pres">
      <dgm:prSet presAssocID="{A2AD2263-4B24-4B37-9208-46381FC37BFC}" presName="connTx" presStyleLbl="parChTrans1D2" presStyleIdx="7" presStyleCnt="17"/>
      <dgm:spPr/>
    </dgm:pt>
    <dgm:pt modelId="{963E7AAB-FFB8-43AA-A874-28EFD1886AC6}" type="pres">
      <dgm:prSet presAssocID="{3CAE0007-FF56-418B-A4D4-4CC9A425CE95}" presName="root2" presStyleCnt="0"/>
      <dgm:spPr/>
    </dgm:pt>
    <dgm:pt modelId="{CC6393D1-9167-44F9-B86F-88801907F86E}" type="pres">
      <dgm:prSet presAssocID="{3CAE0007-FF56-418B-A4D4-4CC9A425CE95}" presName="LevelTwoTextNode" presStyleLbl="node2" presStyleIdx="7" presStyleCnt="17">
        <dgm:presLayoutVars>
          <dgm:chPref val="3"/>
        </dgm:presLayoutVars>
      </dgm:prSet>
      <dgm:spPr/>
    </dgm:pt>
    <dgm:pt modelId="{3CE2590C-139C-4538-BEBD-38BE0E68E54B}" type="pres">
      <dgm:prSet presAssocID="{3CAE0007-FF56-418B-A4D4-4CC9A425CE95}" presName="level3hierChild" presStyleCnt="0"/>
      <dgm:spPr/>
    </dgm:pt>
    <dgm:pt modelId="{0BC26C80-2FCF-4895-A18A-AE75BA2CAC0B}" type="pres">
      <dgm:prSet presAssocID="{E82C3C87-3250-4469-BDF5-1348A26CF9F3}" presName="conn2-1" presStyleLbl="parChTrans1D2" presStyleIdx="8" presStyleCnt="17"/>
      <dgm:spPr/>
    </dgm:pt>
    <dgm:pt modelId="{9663B0CE-4D85-49E1-87F2-69BA1296B366}" type="pres">
      <dgm:prSet presAssocID="{E82C3C87-3250-4469-BDF5-1348A26CF9F3}" presName="connTx" presStyleLbl="parChTrans1D2" presStyleIdx="8" presStyleCnt="17"/>
      <dgm:spPr/>
    </dgm:pt>
    <dgm:pt modelId="{218F29CA-6E61-4194-9731-75F97F8974BA}" type="pres">
      <dgm:prSet presAssocID="{BACF4768-8DBF-48AD-9E37-22DD2F21A8D4}" presName="root2" presStyleCnt="0"/>
      <dgm:spPr/>
    </dgm:pt>
    <dgm:pt modelId="{178B7C2E-76AD-447C-9053-E86907ED0F72}" type="pres">
      <dgm:prSet presAssocID="{BACF4768-8DBF-48AD-9E37-22DD2F21A8D4}" presName="LevelTwoTextNode" presStyleLbl="node2" presStyleIdx="8" presStyleCnt="17">
        <dgm:presLayoutVars>
          <dgm:chPref val="3"/>
        </dgm:presLayoutVars>
      </dgm:prSet>
      <dgm:spPr/>
    </dgm:pt>
    <dgm:pt modelId="{FD91F133-72EC-43D1-9707-8A461060B3F3}" type="pres">
      <dgm:prSet presAssocID="{BACF4768-8DBF-48AD-9E37-22DD2F21A8D4}" presName="level3hierChild" presStyleCnt="0"/>
      <dgm:spPr/>
    </dgm:pt>
    <dgm:pt modelId="{40C4834D-0410-4925-AD66-1491D41A6A6B}" type="pres">
      <dgm:prSet presAssocID="{7FF2091B-1DD7-4CB6-B4D1-115CBFA01CC0}" presName="conn2-1" presStyleLbl="parChTrans1D2" presStyleIdx="9" presStyleCnt="17"/>
      <dgm:spPr/>
    </dgm:pt>
    <dgm:pt modelId="{8FB692CA-795A-48AC-9289-2205EC786F63}" type="pres">
      <dgm:prSet presAssocID="{7FF2091B-1DD7-4CB6-B4D1-115CBFA01CC0}" presName="connTx" presStyleLbl="parChTrans1D2" presStyleIdx="9" presStyleCnt="17"/>
      <dgm:spPr/>
    </dgm:pt>
    <dgm:pt modelId="{935B0F23-2D2A-4C9C-967E-0525EC2BB1E5}" type="pres">
      <dgm:prSet presAssocID="{D7F579AA-90CF-48C2-A63B-D3A1FF276A34}" presName="root2" presStyleCnt="0"/>
      <dgm:spPr/>
    </dgm:pt>
    <dgm:pt modelId="{CFB04888-108D-4233-83AB-9D4F3F4DACCC}" type="pres">
      <dgm:prSet presAssocID="{D7F579AA-90CF-48C2-A63B-D3A1FF276A34}" presName="LevelTwoTextNode" presStyleLbl="node2" presStyleIdx="9" presStyleCnt="17">
        <dgm:presLayoutVars>
          <dgm:chPref val="3"/>
        </dgm:presLayoutVars>
      </dgm:prSet>
      <dgm:spPr/>
    </dgm:pt>
    <dgm:pt modelId="{B9E61CF2-2FB6-4BC5-AFCC-1AD7B0C89CA0}" type="pres">
      <dgm:prSet presAssocID="{D7F579AA-90CF-48C2-A63B-D3A1FF276A34}" presName="level3hierChild" presStyleCnt="0"/>
      <dgm:spPr/>
    </dgm:pt>
    <dgm:pt modelId="{FEECB2B3-7782-446D-92AF-A21CF7070D39}" type="pres">
      <dgm:prSet presAssocID="{13644392-0AEF-47AA-8316-7B0415D603D7}" presName="conn2-1" presStyleLbl="parChTrans1D2" presStyleIdx="10" presStyleCnt="17"/>
      <dgm:spPr/>
    </dgm:pt>
    <dgm:pt modelId="{7045003B-04DE-4F6E-BEEF-133323DBF465}" type="pres">
      <dgm:prSet presAssocID="{13644392-0AEF-47AA-8316-7B0415D603D7}" presName="connTx" presStyleLbl="parChTrans1D2" presStyleIdx="10" presStyleCnt="17"/>
      <dgm:spPr/>
    </dgm:pt>
    <dgm:pt modelId="{3C5E06B7-2013-40BE-B874-2EB5F112311C}" type="pres">
      <dgm:prSet presAssocID="{3E53212A-B2AD-4215-99FC-F0A635CE9560}" presName="root2" presStyleCnt="0"/>
      <dgm:spPr/>
    </dgm:pt>
    <dgm:pt modelId="{B4D571C0-ABDC-417D-84F6-62ADE1976D1F}" type="pres">
      <dgm:prSet presAssocID="{3E53212A-B2AD-4215-99FC-F0A635CE9560}" presName="LevelTwoTextNode" presStyleLbl="node2" presStyleIdx="10" presStyleCnt="17">
        <dgm:presLayoutVars>
          <dgm:chPref val="3"/>
        </dgm:presLayoutVars>
      </dgm:prSet>
      <dgm:spPr/>
    </dgm:pt>
    <dgm:pt modelId="{CD519880-7C3A-44D0-80A0-007273990318}" type="pres">
      <dgm:prSet presAssocID="{3E53212A-B2AD-4215-99FC-F0A635CE9560}" presName="level3hierChild" presStyleCnt="0"/>
      <dgm:spPr/>
    </dgm:pt>
    <dgm:pt modelId="{D42DE491-1EE2-46F4-9961-8DDFE4EE308B}" type="pres">
      <dgm:prSet presAssocID="{95860014-2636-4F50-AE4E-8C7161C215C2}" presName="root1" presStyleCnt="0"/>
      <dgm:spPr/>
    </dgm:pt>
    <dgm:pt modelId="{4CC009F3-5C3A-457F-A9A8-DEEA24C7DFF1}" type="pres">
      <dgm:prSet presAssocID="{95860014-2636-4F50-AE4E-8C7161C215C2}" presName="LevelOneTextNode" presStyleLbl="node0" presStyleIdx="6" presStyleCnt="11" custScaleX="258830" custScaleY="113238" custLinFactNeighborX="-67548">
        <dgm:presLayoutVars>
          <dgm:chPref val="3"/>
        </dgm:presLayoutVars>
      </dgm:prSet>
      <dgm:spPr/>
    </dgm:pt>
    <dgm:pt modelId="{207DD7AA-B373-4F06-AEA6-32F4D6501827}" type="pres">
      <dgm:prSet presAssocID="{95860014-2636-4F50-AE4E-8C7161C215C2}" presName="level2hierChild" presStyleCnt="0"/>
      <dgm:spPr/>
    </dgm:pt>
    <dgm:pt modelId="{45F599D7-00F5-4C6E-9455-ACD784448D08}" type="pres">
      <dgm:prSet presAssocID="{D854CA9B-503F-41FE-A42D-159A9BD90E50}" presName="conn2-1" presStyleLbl="parChTrans1D2" presStyleIdx="11" presStyleCnt="17"/>
      <dgm:spPr/>
    </dgm:pt>
    <dgm:pt modelId="{CF1E8F01-FDCF-4882-8ECE-7163D49DAB2C}" type="pres">
      <dgm:prSet presAssocID="{D854CA9B-503F-41FE-A42D-159A9BD90E50}" presName="connTx" presStyleLbl="parChTrans1D2" presStyleIdx="11" presStyleCnt="17"/>
      <dgm:spPr/>
    </dgm:pt>
    <dgm:pt modelId="{B0A30CD1-A917-4786-A2E1-E5DB3433F8AA}" type="pres">
      <dgm:prSet presAssocID="{EDD13DAA-004C-4A50-BB67-49ADBADFE4CC}" presName="root2" presStyleCnt="0"/>
      <dgm:spPr/>
    </dgm:pt>
    <dgm:pt modelId="{DCFAB13D-1882-4DE4-A092-DFB55B9736B3}" type="pres">
      <dgm:prSet presAssocID="{EDD13DAA-004C-4A50-BB67-49ADBADFE4CC}" presName="LevelTwoTextNode" presStyleLbl="node2" presStyleIdx="11" presStyleCnt="17">
        <dgm:presLayoutVars>
          <dgm:chPref val="3"/>
        </dgm:presLayoutVars>
      </dgm:prSet>
      <dgm:spPr/>
    </dgm:pt>
    <dgm:pt modelId="{6BA1A420-039C-4588-B92F-CC888CC4A1F7}" type="pres">
      <dgm:prSet presAssocID="{EDD13DAA-004C-4A50-BB67-49ADBADFE4CC}" presName="level3hierChild" presStyleCnt="0"/>
      <dgm:spPr/>
    </dgm:pt>
    <dgm:pt modelId="{F7F8D16C-119E-4E50-9390-46887CF99FE4}" type="pres">
      <dgm:prSet presAssocID="{EC0C2272-9E31-405B-A767-390F7F536C30}" presName="conn2-1" presStyleLbl="parChTrans1D2" presStyleIdx="12" presStyleCnt="17"/>
      <dgm:spPr/>
    </dgm:pt>
    <dgm:pt modelId="{D0A23E2F-8541-45B1-8C20-E20EA31AA010}" type="pres">
      <dgm:prSet presAssocID="{EC0C2272-9E31-405B-A767-390F7F536C30}" presName="connTx" presStyleLbl="parChTrans1D2" presStyleIdx="12" presStyleCnt="17"/>
      <dgm:spPr/>
    </dgm:pt>
    <dgm:pt modelId="{F55341F1-B9CD-4590-A382-FD574EC4A4BB}" type="pres">
      <dgm:prSet presAssocID="{37CA4F1E-9969-4ACD-BCEB-C3CB37CC1538}" presName="root2" presStyleCnt="0"/>
      <dgm:spPr/>
    </dgm:pt>
    <dgm:pt modelId="{EEC9EF71-12A9-448F-B5D2-77E30E8D495A}" type="pres">
      <dgm:prSet presAssocID="{37CA4F1E-9969-4ACD-BCEB-C3CB37CC1538}" presName="LevelTwoTextNode" presStyleLbl="node2" presStyleIdx="12" presStyleCnt="17">
        <dgm:presLayoutVars>
          <dgm:chPref val="3"/>
        </dgm:presLayoutVars>
      </dgm:prSet>
      <dgm:spPr/>
    </dgm:pt>
    <dgm:pt modelId="{5D440DA7-E125-48F7-A1BA-D88F59DC3236}" type="pres">
      <dgm:prSet presAssocID="{37CA4F1E-9969-4ACD-BCEB-C3CB37CC1538}" presName="level3hierChild" presStyleCnt="0"/>
      <dgm:spPr/>
    </dgm:pt>
    <dgm:pt modelId="{33510313-BD48-4B52-8CF9-32585BD253B2}" type="pres">
      <dgm:prSet presAssocID="{73A8A818-20D3-4533-8D08-9E82344D5591}" presName="root1" presStyleCnt="0"/>
      <dgm:spPr/>
    </dgm:pt>
    <dgm:pt modelId="{82F6D0CD-EB30-4F45-B3FC-645E4941A66B}" type="pres">
      <dgm:prSet presAssocID="{73A8A818-20D3-4533-8D08-9E82344D5591}" presName="LevelOneTextNode" presStyleLbl="node0" presStyleIdx="7" presStyleCnt="11" custScaleX="258830" custScaleY="113238" custLinFactNeighborX="-69888" custLinFactNeighborY="1276">
        <dgm:presLayoutVars>
          <dgm:chPref val="3"/>
        </dgm:presLayoutVars>
      </dgm:prSet>
      <dgm:spPr>
        <a:xfrm>
          <a:off x="1435470" y="4072919"/>
          <a:ext cx="589569" cy="294784"/>
        </a:xfrm>
        <a:prstGeom prst="roundRect">
          <a:avLst>
            <a:gd name="adj" fmla="val 10000"/>
          </a:avLst>
        </a:prstGeom>
      </dgm:spPr>
    </dgm:pt>
    <dgm:pt modelId="{E8746837-D7BC-46EC-9D4F-515BDC000CCD}" type="pres">
      <dgm:prSet presAssocID="{73A8A818-20D3-4533-8D08-9E82344D5591}" presName="level2hierChild" presStyleCnt="0"/>
      <dgm:spPr/>
    </dgm:pt>
    <dgm:pt modelId="{2545D068-58DE-4576-ABE5-3C197964FB37}" type="pres">
      <dgm:prSet presAssocID="{7FA4922A-18C9-4432-83DF-03962F217214}" presName="conn2-1" presStyleLbl="parChTrans1D2" presStyleIdx="13" presStyleCnt="17"/>
      <dgm:spPr/>
    </dgm:pt>
    <dgm:pt modelId="{8BCA131A-D652-4291-91EA-833BEE0367FB}" type="pres">
      <dgm:prSet presAssocID="{7FA4922A-18C9-4432-83DF-03962F217214}" presName="connTx" presStyleLbl="parChTrans1D2" presStyleIdx="13" presStyleCnt="17"/>
      <dgm:spPr/>
    </dgm:pt>
    <dgm:pt modelId="{212D07D4-0903-412C-A962-85C9779E31E4}" type="pres">
      <dgm:prSet presAssocID="{91175C31-C175-4BA7-B605-A5AAEA4DF085}" presName="root2" presStyleCnt="0"/>
      <dgm:spPr/>
    </dgm:pt>
    <dgm:pt modelId="{8AC6E146-42FF-4243-B4B6-912B93B7E69C}" type="pres">
      <dgm:prSet presAssocID="{91175C31-C175-4BA7-B605-A5AAEA4DF085}" presName="LevelTwoTextNode" presStyleLbl="node2" presStyleIdx="13" presStyleCnt="17">
        <dgm:presLayoutVars>
          <dgm:chPref val="3"/>
        </dgm:presLayoutVars>
      </dgm:prSet>
      <dgm:spPr/>
    </dgm:pt>
    <dgm:pt modelId="{F5FEECDF-98D0-480A-A191-7FE325ED99F7}" type="pres">
      <dgm:prSet presAssocID="{91175C31-C175-4BA7-B605-A5AAEA4DF085}" presName="level3hierChild" presStyleCnt="0"/>
      <dgm:spPr/>
    </dgm:pt>
    <dgm:pt modelId="{CDF67BB7-A03F-4A31-9024-D01FAB08885B}" type="pres">
      <dgm:prSet presAssocID="{224C025C-9777-4EDD-B44D-3975BCB54A8E}" presName="root1" presStyleCnt="0"/>
      <dgm:spPr/>
    </dgm:pt>
    <dgm:pt modelId="{273D1CC0-18FF-4547-80A7-F15A73E7CE38}" type="pres">
      <dgm:prSet presAssocID="{224C025C-9777-4EDD-B44D-3975BCB54A8E}" presName="LevelOneTextNode" presStyleLbl="node0" presStyleIdx="8" presStyleCnt="11" custScaleX="258830" custScaleY="113238" custLinFactNeighborX="-69888" custLinFactNeighborY="1276">
        <dgm:presLayoutVars>
          <dgm:chPref val="3"/>
        </dgm:presLayoutVars>
      </dgm:prSet>
      <dgm:spPr>
        <a:xfrm>
          <a:off x="1435470" y="4411921"/>
          <a:ext cx="589569" cy="294784"/>
        </a:xfrm>
        <a:prstGeom prst="roundRect">
          <a:avLst>
            <a:gd name="adj" fmla="val 10000"/>
          </a:avLst>
        </a:prstGeom>
      </dgm:spPr>
    </dgm:pt>
    <dgm:pt modelId="{8EA40E4E-8381-4FB3-A950-ED0C1ACD73D1}" type="pres">
      <dgm:prSet presAssocID="{224C025C-9777-4EDD-B44D-3975BCB54A8E}" presName="level2hierChild" presStyleCnt="0"/>
      <dgm:spPr/>
    </dgm:pt>
    <dgm:pt modelId="{F7BF2192-71D3-40A8-8C10-A1D0EA9609AE}" type="pres">
      <dgm:prSet presAssocID="{27DE9348-365B-4092-B3E0-0E6F99535476}" presName="conn2-1" presStyleLbl="parChTrans1D2" presStyleIdx="14" presStyleCnt="17"/>
      <dgm:spPr/>
    </dgm:pt>
    <dgm:pt modelId="{E71A403F-25F2-4EAD-BC6A-A048E7498ED3}" type="pres">
      <dgm:prSet presAssocID="{27DE9348-365B-4092-B3E0-0E6F99535476}" presName="connTx" presStyleLbl="parChTrans1D2" presStyleIdx="14" presStyleCnt="17"/>
      <dgm:spPr/>
    </dgm:pt>
    <dgm:pt modelId="{6A1E2336-BAAC-4D69-ACD1-DD13ED125AEB}" type="pres">
      <dgm:prSet presAssocID="{F9AA0747-41D2-419B-9701-213EB1316284}" presName="root2" presStyleCnt="0"/>
      <dgm:spPr/>
    </dgm:pt>
    <dgm:pt modelId="{1C0B3BB9-4048-4127-A8A6-0DEDDE111864}" type="pres">
      <dgm:prSet presAssocID="{F9AA0747-41D2-419B-9701-213EB1316284}" presName="LevelTwoTextNode" presStyleLbl="node2" presStyleIdx="14" presStyleCnt="17">
        <dgm:presLayoutVars>
          <dgm:chPref val="3"/>
        </dgm:presLayoutVars>
      </dgm:prSet>
      <dgm:spPr/>
    </dgm:pt>
    <dgm:pt modelId="{DDD5EE72-79D2-4AB3-8089-4686692965E9}" type="pres">
      <dgm:prSet presAssocID="{F9AA0747-41D2-419B-9701-213EB1316284}" presName="level3hierChild" presStyleCnt="0"/>
      <dgm:spPr/>
    </dgm:pt>
    <dgm:pt modelId="{A73C6196-26C6-4171-829C-CC52BAD3A645}" type="pres">
      <dgm:prSet presAssocID="{B00BA053-B320-4EEA-9B2B-2873A9959620}" presName="root1" presStyleCnt="0"/>
      <dgm:spPr/>
    </dgm:pt>
    <dgm:pt modelId="{A360F840-684D-4555-BCAE-7899F96AD4BF}" type="pres">
      <dgm:prSet presAssocID="{B00BA053-B320-4EEA-9B2B-2873A9959620}" presName="LevelOneTextNode" presStyleLbl="node0" presStyleIdx="9" presStyleCnt="11" custScaleX="258830" custScaleY="113238" custLinFactNeighborX="-69888" custLinFactNeighborY="1276">
        <dgm:presLayoutVars>
          <dgm:chPref val="3"/>
        </dgm:presLayoutVars>
      </dgm:prSet>
      <dgm:spPr>
        <a:xfrm>
          <a:off x="1435470" y="4750923"/>
          <a:ext cx="589569" cy="294784"/>
        </a:xfrm>
        <a:prstGeom prst="roundRect">
          <a:avLst>
            <a:gd name="adj" fmla="val 10000"/>
          </a:avLst>
        </a:prstGeom>
      </dgm:spPr>
    </dgm:pt>
    <dgm:pt modelId="{8F45CB77-7865-4EE4-BB19-384E0F210CF6}" type="pres">
      <dgm:prSet presAssocID="{B00BA053-B320-4EEA-9B2B-2873A9959620}" presName="level2hierChild" presStyleCnt="0"/>
      <dgm:spPr/>
    </dgm:pt>
    <dgm:pt modelId="{C6B12D10-7196-483D-8CD5-CCF6E1D67787}" type="pres">
      <dgm:prSet presAssocID="{8A5BDD89-451F-4636-98B4-93E170BB2EFD}" presName="conn2-1" presStyleLbl="parChTrans1D2" presStyleIdx="15" presStyleCnt="17"/>
      <dgm:spPr/>
    </dgm:pt>
    <dgm:pt modelId="{33173F26-7964-492F-AFBA-15DA681A2947}" type="pres">
      <dgm:prSet presAssocID="{8A5BDD89-451F-4636-98B4-93E170BB2EFD}" presName="connTx" presStyleLbl="parChTrans1D2" presStyleIdx="15" presStyleCnt="17"/>
      <dgm:spPr/>
    </dgm:pt>
    <dgm:pt modelId="{9B3735FF-C613-4A6B-A59F-1F4CB80A2A10}" type="pres">
      <dgm:prSet presAssocID="{F225188B-593F-4B0F-AF6B-651A0A7FED36}" presName="root2" presStyleCnt="0"/>
      <dgm:spPr/>
    </dgm:pt>
    <dgm:pt modelId="{AD0D4A24-58D1-4ABA-9888-2BA4BCAE7C0A}" type="pres">
      <dgm:prSet presAssocID="{F225188B-593F-4B0F-AF6B-651A0A7FED36}" presName="LevelTwoTextNode" presStyleLbl="node2" presStyleIdx="15" presStyleCnt="17">
        <dgm:presLayoutVars>
          <dgm:chPref val="3"/>
        </dgm:presLayoutVars>
      </dgm:prSet>
      <dgm:spPr/>
    </dgm:pt>
    <dgm:pt modelId="{286E09B4-91A6-41F2-B29E-12235483354D}" type="pres">
      <dgm:prSet presAssocID="{F225188B-593F-4B0F-AF6B-651A0A7FED36}" presName="level3hierChild" presStyleCnt="0"/>
      <dgm:spPr/>
    </dgm:pt>
    <dgm:pt modelId="{2473DFF6-1226-47AF-B272-9168AEE3FA57}" type="pres">
      <dgm:prSet presAssocID="{F1005F94-8EAD-4F0C-BB00-64E469F42CDB}" presName="root1" presStyleCnt="0"/>
      <dgm:spPr/>
    </dgm:pt>
    <dgm:pt modelId="{EE166736-E783-4BE0-85EC-6227B3A95919}" type="pres">
      <dgm:prSet presAssocID="{F1005F94-8EAD-4F0C-BB00-64E469F42CDB}" presName="LevelOneTextNode" presStyleLbl="node0" presStyleIdx="10" presStyleCnt="11" custScaleX="258830" custScaleY="113238" custLinFactNeighborX="-69888" custLinFactNeighborY="1276">
        <dgm:presLayoutVars>
          <dgm:chPref val="3"/>
        </dgm:presLayoutVars>
      </dgm:prSet>
      <dgm:spPr>
        <a:xfrm>
          <a:off x="1435470" y="5089926"/>
          <a:ext cx="589569" cy="294784"/>
        </a:xfrm>
        <a:prstGeom prst="roundRect">
          <a:avLst>
            <a:gd name="adj" fmla="val 10000"/>
          </a:avLst>
        </a:prstGeom>
      </dgm:spPr>
    </dgm:pt>
    <dgm:pt modelId="{763C6A06-A1E6-42D9-A0F8-45126072A629}" type="pres">
      <dgm:prSet presAssocID="{F1005F94-8EAD-4F0C-BB00-64E469F42CDB}" presName="level2hierChild" presStyleCnt="0"/>
      <dgm:spPr/>
    </dgm:pt>
    <dgm:pt modelId="{ED56E59C-D4CA-4FF8-989C-C13778971514}" type="pres">
      <dgm:prSet presAssocID="{2D4B5CCB-6DF1-4F25-B1D1-6B199E7EC40F}" presName="conn2-1" presStyleLbl="parChTrans1D2" presStyleIdx="16" presStyleCnt="17"/>
      <dgm:spPr/>
    </dgm:pt>
    <dgm:pt modelId="{64FFE99F-7F1D-4262-BB76-A3671780262D}" type="pres">
      <dgm:prSet presAssocID="{2D4B5CCB-6DF1-4F25-B1D1-6B199E7EC40F}" presName="connTx" presStyleLbl="parChTrans1D2" presStyleIdx="16" presStyleCnt="17"/>
      <dgm:spPr/>
    </dgm:pt>
    <dgm:pt modelId="{BF406E72-0052-479C-970E-46496BC630FB}" type="pres">
      <dgm:prSet presAssocID="{73562C0C-59D4-4A39-9086-88FACADDFEAD}" presName="root2" presStyleCnt="0"/>
      <dgm:spPr/>
    </dgm:pt>
    <dgm:pt modelId="{01860626-A194-4A85-BCA9-5B0E51EF1EE3}" type="pres">
      <dgm:prSet presAssocID="{73562C0C-59D4-4A39-9086-88FACADDFEAD}" presName="LevelTwoTextNode" presStyleLbl="node2" presStyleIdx="16" presStyleCnt="17">
        <dgm:presLayoutVars>
          <dgm:chPref val="3"/>
        </dgm:presLayoutVars>
      </dgm:prSet>
      <dgm:spPr/>
    </dgm:pt>
    <dgm:pt modelId="{F0CF6946-C275-485D-A18D-9CAD7320ADAB}" type="pres">
      <dgm:prSet presAssocID="{73562C0C-59D4-4A39-9086-88FACADDFEAD}" presName="level3hierChild" presStyleCnt="0"/>
      <dgm:spPr/>
    </dgm:pt>
  </dgm:ptLst>
  <dgm:cxnLst>
    <dgm:cxn modelId="{23EEA100-796A-4F41-90DA-B317A8155448}" type="presOf" srcId="{82A42659-B8DA-4D43-9F07-B76E2161E9BC}" destId="{7EF4D9B6-3A08-4C5D-96C0-EA2E12DA21FF}" srcOrd="0" destOrd="0" presId="urn:microsoft.com/office/officeart/2005/8/layout/hierarchy2"/>
    <dgm:cxn modelId="{0EF58301-220F-40D4-B429-35821F9EA863}" srcId="{224C025C-9777-4EDD-B44D-3975BCB54A8E}" destId="{F9AA0747-41D2-419B-9701-213EB1316284}" srcOrd="0" destOrd="0" parTransId="{27DE9348-365B-4092-B3E0-0E6F99535476}" sibTransId="{6C47EF8C-061A-4F01-A12E-FA0C2609C019}"/>
    <dgm:cxn modelId="{97284A02-9C86-4F91-8AFE-D023D8F475CC}" type="presOf" srcId="{EC0C2272-9E31-405B-A767-390F7F536C30}" destId="{F7F8D16C-119E-4E50-9390-46887CF99FE4}" srcOrd="0" destOrd="0" presId="urn:microsoft.com/office/officeart/2005/8/layout/hierarchy2"/>
    <dgm:cxn modelId="{70DA0D04-6C48-422C-8091-867EE01BC76E}" type="presOf" srcId="{515B869C-ABD9-4D2B-8D4E-045C0009A79F}" destId="{31675087-D177-4E5C-8624-012A3F6D6998}" srcOrd="0" destOrd="0" presId="urn:microsoft.com/office/officeart/2005/8/layout/hierarchy2"/>
    <dgm:cxn modelId="{D7319A04-7083-48EE-9A62-8D2A33A5C9C0}" type="presOf" srcId="{991BD744-CBD5-47FD-A034-6275685023C7}" destId="{4A381800-D639-4F38-AB9F-0C697A6D7FC5}" srcOrd="1" destOrd="0" presId="urn:microsoft.com/office/officeart/2005/8/layout/hierarchy2"/>
    <dgm:cxn modelId="{22355D07-4599-49BA-8390-93104612031F}" type="presOf" srcId="{E82C3C87-3250-4469-BDF5-1348A26CF9F3}" destId="{9663B0CE-4D85-49E1-87F2-69BA1296B366}" srcOrd="1" destOrd="0" presId="urn:microsoft.com/office/officeart/2005/8/layout/hierarchy2"/>
    <dgm:cxn modelId="{CF827B07-0413-42B2-BC05-6A9D844C0266}" srcId="{2F1E3E25-ABFB-4E87-B7F5-DB35BF5010C3}" destId="{79E20638-E966-4394-9993-B9253ED0529A}" srcOrd="3" destOrd="0" parTransId="{2F6AA7B8-A781-4C55-A9E9-B1A69D5172DB}" sibTransId="{36B0700A-5D01-4D76-8C5B-96FE9AF2D445}"/>
    <dgm:cxn modelId="{1D75B707-A8DF-437B-8F25-E3FD8264AC46}" srcId="{752CA1FF-3D53-4E21-A630-C80B7368DAB7}" destId="{77B4E5AA-129A-419C-B364-AF39AC136A24}" srcOrd="0" destOrd="0" parTransId="{983B3579-43CC-4C21-87E1-29A57B4B36F1}" sibTransId="{3C5BFD35-B31D-4957-AA92-7135F5875515}"/>
    <dgm:cxn modelId="{5D49D607-D16A-4474-BB1D-86C2B59FA63B}" srcId="{2F1E3E25-ABFB-4E87-B7F5-DB35BF5010C3}" destId="{73A8A818-20D3-4533-8D08-9E82344D5591}" srcOrd="7" destOrd="0" parTransId="{D968E4EB-B5AA-4D8C-AA30-B42A13208C9D}" sibTransId="{47B4FAF9-A4CD-4D61-9D31-9706A63F53B2}"/>
    <dgm:cxn modelId="{906BBF08-3E4D-4401-B61C-2BAEE561D988}" srcId="{07AAD2BB-F3DC-45E3-A12A-EE4809E2EE70}" destId="{D7F579AA-90CF-48C2-A63B-D3A1FF276A34}" srcOrd="2" destOrd="0" parTransId="{7FF2091B-1DD7-4CB6-B4D1-115CBFA01CC0}" sibTransId="{C59B2E34-85C3-4AAE-891B-D43EA619DDD3}"/>
    <dgm:cxn modelId="{3ED7730B-71ED-49B6-8257-37F55AD8EB46}" srcId="{2F1E3E25-ABFB-4E87-B7F5-DB35BF5010C3}" destId="{8E25CFF5-B07C-475A-BF8D-CA7031D88AC3}" srcOrd="4" destOrd="0" parTransId="{F58B662F-3B48-42F3-B418-28909D38BF41}" sibTransId="{4DBB0721-359F-45A3-A3DA-C2AC2E9AF138}"/>
    <dgm:cxn modelId="{F4E40E10-BB71-4B99-B712-A1F0F7C3B90D}" type="presOf" srcId="{27DE9348-365B-4092-B3E0-0E6F99535476}" destId="{F7BF2192-71D3-40A8-8C10-A1D0EA9609AE}" srcOrd="0" destOrd="0" presId="urn:microsoft.com/office/officeart/2005/8/layout/hierarchy2"/>
    <dgm:cxn modelId="{EB76B310-6744-4C67-A5E3-D94E93FB31FF}" type="presOf" srcId="{E82C3C87-3250-4469-BDF5-1348A26CF9F3}" destId="{0BC26C80-2FCF-4895-A18A-AE75BA2CAC0B}" srcOrd="0" destOrd="0" presId="urn:microsoft.com/office/officeart/2005/8/layout/hierarchy2"/>
    <dgm:cxn modelId="{2FB56915-061E-4F31-A464-04E0ABCAE379}" type="presOf" srcId="{2D4B5CCB-6DF1-4F25-B1D1-6B199E7EC40F}" destId="{64FFE99F-7F1D-4262-BB76-A3671780262D}" srcOrd="1" destOrd="0" presId="urn:microsoft.com/office/officeart/2005/8/layout/hierarchy2"/>
    <dgm:cxn modelId="{9D08FA15-97D0-472D-885A-9B0C35C52780}" type="presOf" srcId="{84EEE63E-DF99-4898-898D-0DA7DB5F4BAB}" destId="{DD1A0FBB-91BB-4A29-B643-0CC5336BD1B9}" srcOrd="0" destOrd="0" presId="urn:microsoft.com/office/officeart/2005/8/layout/hierarchy2"/>
    <dgm:cxn modelId="{1A381819-CF39-4378-BDD6-D7E7D5860D19}" type="presOf" srcId="{8A5BDD89-451F-4636-98B4-93E170BB2EFD}" destId="{C6B12D10-7196-483D-8CD5-CCF6E1D67787}" srcOrd="0" destOrd="0" presId="urn:microsoft.com/office/officeart/2005/8/layout/hierarchy2"/>
    <dgm:cxn modelId="{70174720-9C91-483C-8FE6-D2DE4FCE8378}" srcId="{2F1E3E25-ABFB-4E87-B7F5-DB35BF5010C3}" destId="{B00BA053-B320-4EEA-9B2B-2873A9959620}" srcOrd="9" destOrd="0" parTransId="{1A3EDE70-B5A7-4C86-AEFE-C9A25CE0B671}" sibTransId="{F5D456F2-BB73-4939-B871-E12717D9AB1A}"/>
    <dgm:cxn modelId="{D4327D28-6788-4D14-84F4-0A4B2A19C677}" type="presOf" srcId="{A2AD2263-4B24-4B37-9208-46381FC37BFC}" destId="{D121F918-68A0-4FD4-A205-52EAB64075C2}" srcOrd="0" destOrd="0" presId="urn:microsoft.com/office/officeart/2005/8/layout/hierarchy2"/>
    <dgm:cxn modelId="{28FE302C-5CE8-42AD-A9B9-C4C19A801EAB}" type="presOf" srcId="{983B3579-43CC-4C21-87E1-29A57B4B36F1}" destId="{9BA6E0AE-8ECA-4127-92FD-3EC4F183D3C6}" srcOrd="1" destOrd="0" presId="urn:microsoft.com/office/officeart/2005/8/layout/hierarchy2"/>
    <dgm:cxn modelId="{21EA782C-7DB6-4274-B120-982C91786AD8}" type="presOf" srcId="{37CA4F1E-9969-4ACD-BCEB-C3CB37CC1538}" destId="{EEC9EF71-12A9-448F-B5D2-77E30E8D495A}" srcOrd="0" destOrd="0" presId="urn:microsoft.com/office/officeart/2005/8/layout/hierarchy2"/>
    <dgm:cxn modelId="{7818AC2E-91DF-48FD-8FF3-B9EF41AE637A}" srcId="{8E25CFF5-B07C-475A-BF8D-CA7031D88AC3}" destId="{3EB185DD-FCC1-4E80-8F03-15AB576A0881}" srcOrd="0" destOrd="0" parTransId="{515B869C-ABD9-4D2B-8D4E-045C0009A79F}" sibTransId="{1CE9F2E0-5821-4560-8CCD-112B005F1A48}"/>
    <dgm:cxn modelId="{2EC96E32-1138-44A8-9714-3513EBF1A403}" type="presOf" srcId="{F225188B-593F-4B0F-AF6B-651A0A7FED36}" destId="{AD0D4A24-58D1-4ABA-9888-2BA4BCAE7C0A}" srcOrd="0" destOrd="0" presId="urn:microsoft.com/office/officeart/2005/8/layout/hierarchy2"/>
    <dgm:cxn modelId="{E0A0EC34-AD8E-4EC3-AC70-BD54B1FA6085}" type="presOf" srcId="{E50AEE7D-258D-47F5-A049-751B4A4F8B6D}" destId="{56DF93B1-A240-4AEB-8FB2-E8E6B5DBD8DD}" srcOrd="0" destOrd="0" presId="urn:microsoft.com/office/officeart/2005/8/layout/hierarchy2"/>
    <dgm:cxn modelId="{C8F73F38-0EB2-41BE-9C8E-FD99E114906C}" type="presOf" srcId="{515B869C-ABD9-4D2B-8D4E-045C0009A79F}" destId="{FC462866-7CDC-4C51-988D-7DEA7FA991ED}" srcOrd="1" destOrd="0" presId="urn:microsoft.com/office/officeart/2005/8/layout/hierarchy2"/>
    <dgm:cxn modelId="{5910A738-6AE3-4F0A-96F3-2675FBC7F472}" srcId="{AD8ECD71-9E65-43D8-872D-4831722296AA}" destId="{3D9466CF-50C9-4CC2-A28E-BE6C6882959D}" srcOrd="1" destOrd="0" parTransId="{4481AC52-4D9C-459F-981F-86752935CB92}" sibTransId="{867B0A91-1B7F-457F-876F-0EAD00B59ADB}"/>
    <dgm:cxn modelId="{DF36ED38-53D1-4EB0-B96D-833D6F9E08B0}" srcId="{95860014-2636-4F50-AE4E-8C7161C215C2}" destId="{37CA4F1E-9969-4ACD-BCEB-C3CB37CC1538}" srcOrd="1" destOrd="0" parTransId="{EC0C2272-9E31-405B-A767-390F7F536C30}" sibTransId="{64B4A37D-36F5-4A98-8158-18BBF5E31A51}"/>
    <dgm:cxn modelId="{305D2B3E-5B2E-4C48-87AB-4F087A5F07B4}" type="presOf" srcId="{9E929CD4-065B-42C4-9C21-36EF46F0C85C}" destId="{EE95A9E4-D8D0-49A8-8277-073FEBAFAB01}" srcOrd="1" destOrd="0" presId="urn:microsoft.com/office/officeart/2005/8/layout/hierarchy2"/>
    <dgm:cxn modelId="{7AFF6F40-E2F2-4DBD-AA24-1129257623A0}" type="presOf" srcId="{91175C31-C175-4BA7-B605-A5AAEA4DF085}" destId="{8AC6E146-42FF-4243-B4B6-912B93B7E69C}" srcOrd="0" destOrd="0" presId="urn:microsoft.com/office/officeart/2005/8/layout/hierarchy2"/>
    <dgm:cxn modelId="{48609062-E62E-4C5A-9DAA-A7184BF64901}" srcId="{2F1E3E25-ABFB-4E87-B7F5-DB35BF5010C3}" destId="{224C025C-9777-4EDD-B44D-3975BCB54A8E}" srcOrd="8" destOrd="0" parTransId="{441E5505-C17D-4FDC-B086-85F85DF72C0C}" sibTransId="{A875755D-BB56-4972-9165-D3FFDAC20EF2}"/>
    <dgm:cxn modelId="{0706C24D-1054-4DEA-BB16-4FDE7365D3A7}" type="presOf" srcId="{73A8A818-20D3-4533-8D08-9E82344D5591}" destId="{82F6D0CD-EB30-4F45-B3FC-645E4941A66B}" srcOrd="0" destOrd="0" presId="urn:microsoft.com/office/officeart/2005/8/layout/hierarchy2"/>
    <dgm:cxn modelId="{3B65C96F-35D3-48A6-8B26-14B6674D6E5D}" srcId="{73A8A818-20D3-4533-8D08-9E82344D5591}" destId="{91175C31-C175-4BA7-B605-A5AAEA4DF085}" srcOrd="0" destOrd="0" parTransId="{7FA4922A-18C9-4432-83DF-03962F217214}" sibTransId="{887E0267-DD03-487B-A6CB-0AF2E90DD5E2}"/>
    <dgm:cxn modelId="{11340C50-A5D4-495E-9F73-0DA3A689D85E}" type="presOf" srcId="{D7F579AA-90CF-48C2-A63B-D3A1FF276A34}" destId="{CFB04888-108D-4233-83AB-9D4F3F4DACCC}" srcOrd="0" destOrd="0" presId="urn:microsoft.com/office/officeart/2005/8/layout/hierarchy2"/>
    <dgm:cxn modelId="{213A8D72-B34C-4AEC-BB8A-C03C96332197}" type="presOf" srcId="{B00BA053-B320-4EEA-9B2B-2873A9959620}" destId="{A360F840-684D-4555-BCAE-7899F96AD4BF}" srcOrd="0" destOrd="0" presId="urn:microsoft.com/office/officeart/2005/8/layout/hierarchy2"/>
    <dgm:cxn modelId="{81634D73-E482-48F7-B2DF-5EBB71360D1F}" type="presOf" srcId="{7FF2091B-1DD7-4CB6-B4D1-115CBFA01CC0}" destId="{8FB692CA-795A-48AC-9289-2205EC786F63}" srcOrd="1" destOrd="0" presId="urn:microsoft.com/office/officeart/2005/8/layout/hierarchy2"/>
    <dgm:cxn modelId="{C4434576-39EC-4859-8753-22C6B770C8AC}" type="presOf" srcId="{983B3579-43CC-4C21-87E1-29A57B4B36F1}" destId="{43591C9D-76EE-436A-99B3-770C64E9E029}" srcOrd="0" destOrd="0" presId="urn:microsoft.com/office/officeart/2005/8/layout/hierarchy2"/>
    <dgm:cxn modelId="{98EB3258-2886-4097-A6F7-6D604324E871}" type="presOf" srcId="{EDD13DAA-004C-4A50-BB67-49ADBADFE4CC}" destId="{DCFAB13D-1882-4DE4-A092-DFB55B9736B3}" srcOrd="0" destOrd="0" presId="urn:microsoft.com/office/officeart/2005/8/layout/hierarchy2"/>
    <dgm:cxn modelId="{89E7D678-CC4C-48A9-B4C6-1CC014816ED9}" srcId="{84EEE63E-DF99-4898-898D-0DA7DB5F4BAB}" destId="{18840BD9-478B-4ABD-A8CD-20D652B4685A}" srcOrd="0" destOrd="0" parTransId="{607FE815-BEF1-4B96-B4C5-26A7B975A047}" sibTransId="{7CC6A220-5AA8-48BA-B4F2-CAFFB0014476}"/>
    <dgm:cxn modelId="{6282567A-4B13-451C-88CB-85D823A63DB3}" type="presOf" srcId="{07AAD2BB-F3DC-45E3-A12A-EE4809E2EE70}" destId="{1FE74B81-83AE-4AD6-A4AC-B8EA7857943D}" srcOrd="0" destOrd="0" presId="urn:microsoft.com/office/officeart/2005/8/layout/hierarchy2"/>
    <dgm:cxn modelId="{20F3AD7A-5D3E-4E50-9697-3AA29B4ADE77}" srcId="{2F1E3E25-ABFB-4E87-B7F5-DB35BF5010C3}" destId="{752CA1FF-3D53-4E21-A630-C80B7368DAB7}" srcOrd="0" destOrd="0" parTransId="{CF3704C2-B2E7-461D-A3FA-F00DB6915630}" sibTransId="{1DCAF59A-703B-429C-A4E8-CDF0A1C15781}"/>
    <dgm:cxn modelId="{87DFDC7D-5ACF-45CC-B4CF-5B1CC06E7C69}" type="presOf" srcId="{4481AC52-4D9C-459F-981F-86752935CB92}" destId="{AE4455C9-F408-462D-8696-1AF751621E17}" srcOrd="1" destOrd="0" presId="urn:microsoft.com/office/officeart/2005/8/layout/hierarchy2"/>
    <dgm:cxn modelId="{68CE987E-E701-4CD5-BB8F-DB6C68DBAF36}" type="presOf" srcId="{EC0C2272-9E31-405B-A767-390F7F536C30}" destId="{D0A23E2F-8541-45B1-8C20-E20EA31AA010}" srcOrd="1" destOrd="0" presId="urn:microsoft.com/office/officeart/2005/8/layout/hierarchy2"/>
    <dgm:cxn modelId="{82476780-216F-409E-8E25-828546C3C75A}" type="presOf" srcId="{AD8ECD71-9E65-43D8-872D-4831722296AA}" destId="{46DCF714-A172-49CB-98B8-10C7A974C212}" srcOrd="0" destOrd="0" presId="urn:microsoft.com/office/officeart/2005/8/layout/hierarchy2"/>
    <dgm:cxn modelId="{CB6F3882-EDD9-4643-BD8E-3CBCA29C57EA}" type="presOf" srcId="{D854CA9B-503F-41FE-A42D-159A9BD90E50}" destId="{45F599D7-00F5-4C6E-9455-ACD784448D08}" srcOrd="0" destOrd="0" presId="urn:microsoft.com/office/officeart/2005/8/layout/hierarchy2"/>
    <dgm:cxn modelId="{39DD3882-7C8C-46E5-B3CF-4E6B46CCB256}" type="presOf" srcId="{3D9466CF-50C9-4CC2-A28E-BE6C6882959D}" destId="{D9D75A56-74DF-4153-B94D-49671DAE4453}" srcOrd="0" destOrd="0" presId="urn:microsoft.com/office/officeart/2005/8/layout/hierarchy2"/>
    <dgm:cxn modelId="{E03E0583-1230-4953-8F05-B556AB2CB6F4}" type="presOf" srcId="{991BD744-CBD5-47FD-A034-6275685023C7}" destId="{9C290ED0-CCA5-47C5-BC5D-ACBF6B74BC2D}" srcOrd="0" destOrd="0" presId="urn:microsoft.com/office/officeart/2005/8/layout/hierarchy2"/>
    <dgm:cxn modelId="{A5DC7F91-5C29-4C67-B7C4-232012AF1C97}" type="presOf" srcId="{7FA4922A-18C9-4432-83DF-03962F217214}" destId="{8BCA131A-D652-4291-91EA-833BEE0367FB}" srcOrd="1" destOrd="0" presId="urn:microsoft.com/office/officeart/2005/8/layout/hierarchy2"/>
    <dgm:cxn modelId="{AB3B4497-6FF1-4BF1-A594-2D27BF3F23C9}" srcId="{79E20638-E966-4394-9993-B9253ED0529A}" destId="{E50AEE7D-258D-47F5-A049-751B4A4F8B6D}" srcOrd="0" destOrd="0" parTransId="{991BD744-CBD5-47FD-A034-6275685023C7}" sibTransId="{47DE8A9B-75B2-492B-BE98-CE23D291A843}"/>
    <dgm:cxn modelId="{8359FF97-0DD3-43FE-8753-2DB60355CD97}" type="presOf" srcId="{F1005F94-8EAD-4F0C-BB00-64E469F42CDB}" destId="{EE166736-E783-4BE0-85EC-6227B3A95919}" srcOrd="0" destOrd="0" presId="urn:microsoft.com/office/officeart/2005/8/layout/hierarchy2"/>
    <dgm:cxn modelId="{1A392B99-7E3E-4FBD-9D56-F07BEA44411E}" srcId="{F1005F94-8EAD-4F0C-BB00-64E469F42CDB}" destId="{73562C0C-59D4-4A39-9086-88FACADDFEAD}" srcOrd="0" destOrd="0" parTransId="{2D4B5CCB-6DF1-4F25-B1D1-6B199E7EC40F}" sibTransId="{8A958B33-AD6B-40F2-BBF3-A28B35F42612}"/>
    <dgm:cxn modelId="{B161E19A-ED4E-41A4-910A-77C326CB48B0}" type="presOf" srcId="{D854CA9B-503F-41FE-A42D-159A9BD90E50}" destId="{CF1E8F01-FDCF-4882-8ECE-7163D49DAB2C}" srcOrd="1" destOrd="0" presId="urn:microsoft.com/office/officeart/2005/8/layout/hierarchy2"/>
    <dgm:cxn modelId="{38CA00AA-96BD-473F-8A1C-7540153FBD7D}" type="presOf" srcId="{BACF4768-8DBF-48AD-9E37-22DD2F21A8D4}" destId="{178B7C2E-76AD-447C-9053-E86907ED0F72}" srcOrd="0" destOrd="0" presId="urn:microsoft.com/office/officeart/2005/8/layout/hierarchy2"/>
    <dgm:cxn modelId="{0A2B59B3-6E69-43DC-B8DE-A29FA544FA4F}" type="presOf" srcId="{13644392-0AEF-47AA-8316-7B0415D603D7}" destId="{FEECB2B3-7782-446D-92AF-A21CF7070D39}" srcOrd="0" destOrd="0" presId="urn:microsoft.com/office/officeart/2005/8/layout/hierarchy2"/>
    <dgm:cxn modelId="{C20170B6-9F06-41D3-A8E5-BD9ACCA50D60}" srcId="{2F1E3E25-ABFB-4E87-B7F5-DB35BF5010C3}" destId="{F1005F94-8EAD-4F0C-BB00-64E469F42CDB}" srcOrd="10" destOrd="0" parTransId="{E2C4CE02-B4E2-4488-A4CD-FEA6DD677B37}" sibTransId="{117B1FAD-BB46-4164-9411-5FF54B983A35}"/>
    <dgm:cxn modelId="{2FFB39BC-E0CE-479B-87A8-7B6A273759CE}" type="presOf" srcId="{79E20638-E966-4394-9993-B9253ED0529A}" destId="{6F96633F-BA6B-40EC-838C-20C3A28D8062}" srcOrd="0" destOrd="0" presId="urn:microsoft.com/office/officeart/2005/8/layout/hierarchy2"/>
    <dgm:cxn modelId="{C4C52FC2-DF3A-4347-B111-929F2CEBEA6C}" srcId="{2F1E3E25-ABFB-4E87-B7F5-DB35BF5010C3}" destId="{95860014-2636-4F50-AE4E-8C7161C215C2}" srcOrd="6" destOrd="0" parTransId="{D5FF0C72-AB11-47C4-B3AE-D95738B6AE60}" sibTransId="{DAA70DC0-8973-4DE6-ABB8-318E4C01D582}"/>
    <dgm:cxn modelId="{29B1E3C4-7052-4FC9-A283-0DE75AF610C8}" type="presOf" srcId="{2D4B5CCB-6DF1-4F25-B1D1-6B199E7EC40F}" destId="{ED56E59C-D4CA-4FF8-989C-C13778971514}" srcOrd="0" destOrd="0" presId="urn:microsoft.com/office/officeart/2005/8/layout/hierarchy2"/>
    <dgm:cxn modelId="{6298A5C5-8563-4B4A-91E7-87749A16426C}" srcId="{95860014-2636-4F50-AE4E-8C7161C215C2}" destId="{EDD13DAA-004C-4A50-BB67-49ADBADFE4CC}" srcOrd="0" destOrd="0" parTransId="{D854CA9B-503F-41FE-A42D-159A9BD90E50}" sibTransId="{FF4AEB0B-D757-4770-BF09-0AFFB6F0D8A8}"/>
    <dgm:cxn modelId="{BCD7D2C6-23E7-45EC-8CA6-A615D7158071}" type="presOf" srcId="{3EB185DD-FCC1-4E80-8F03-15AB576A0881}" destId="{42A0A19A-9AF5-4A5B-9C8E-9A573F3D977C}" srcOrd="0" destOrd="0" presId="urn:microsoft.com/office/officeart/2005/8/layout/hierarchy2"/>
    <dgm:cxn modelId="{B837B2C8-AA79-46AF-BEC9-DC28F251F693}" type="presOf" srcId="{E8E0F15D-0CB8-4D82-B17F-B3DE9F666426}" destId="{E7EBC993-7201-47A0-A26C-692489D7BE53}" srcOrd="0" destOrd="0" presId="urn:microsoft.com/office/officeart/2005/8/layout/hierarchy2"/>
    <dgm:cxn modelId="{32DD6ED1-814A-4E0E-900B-14A0BC2F3468}" type="presOf" srcId="{77B4E5AA-129A-419C-B364-AF39AC136A24}" destId="{5CEE7A2A-9182-46D3-A555-1E5290E37D1C}" srcOrd="0" destOrd="0" presId="urn:microsoft.com/office/officeart/2005/8/layout/hierarchy2"/>
    <dgm:cxn modelId="{FF3F65D2-F692-4840-8296-310877C9EB21}" type="presOf" srcId="{A2AD2263-4B24-4B37-9208-46381FC37BFC}" destId="{271DE9CB-57BB-4A51-844E-380640B0C76F}" srcOrd="1" destOrd="0" presId="urn:microsoft.com/office/officeart/2005/8/layout/hierarchy2"/>
    <dgm:cxn modelId="{3C91F0D2-0E79-4E7F-A138-BD986DAF067B}" type="presOf" srcId="{752CA1FF-3D53-4E21-A630-C80B7368DAB7}" destId="{7FF2E725-6898-461C-8715-5687FCB7702D}" srcOrd="0" destOrd="0" presId="urn:microsoft.com/office/officeart/2005/8/layout/hierarchy2"/>
    <dgm:cxn modelId="{B67F7ED3-5FED-4983-AB27-00896078A81E}" type="presOf" srcId="{8E25CFF5-B07C-475A-BF8D-CA7031D88AC3}" destId="{6C89EB70-9E36-4723-8286-1C9C312AEFB7}" srcOrd="0" destOrd="0" presId="urn:microsoft.com/office/officeart/2005/8/layout/hierarchy2"/>
    <dgm:cxn modelId="{C790AED4-2541-4440-AD33-14CE2C23936B}" type="presOf" srcId="{9E929CD4-065B-42C4-9C21-36EF46F0C85C}" destId="{D4350788-50CE-4513-9782-0B895059EC46}" srcOrd="0" destOrd="0" presId="urn:microsoft.com/office/officeart/2005/8/layout/hierarchy2"/>
    <dgm:cxn modelId="{30FFC2D4-1D80-4187-886A-A63D4C8A65A5}" srcId="{2F1E3E25-ABFB-4E87-B7F5-DB35BF5010C3}" destId="{07AAD2BB-F3DC-45E3-A12A-EE4809E2EE70}" srcOrd="5" destOrd="0" parTransId="{D90A597F-12DF-4FC8-8CE6-B5355AA0CDBC}" sibTransId="{8FF28010-396C-4572-B838-E720F568C1FE}"/>
    <dgm:cxn modelId="{E547EFD8-DE95-49CE-8BCA-9029DEF83603}" type="presOf" srcId="{18840BD9-478B-4ABD-A8CD-20D652B4685A}" destId="{6ABDADD1-B860-4CC2-A857-25DD412CC00C}" srcOrd="0" destOrd="0" presId="urn:microsoft.com/office/officeart/2005/8/layout/hierarchy2"/>
    <dgm:cxn modelId="{A21C47D9-E2A0-4034-8A9D-D78C18334077}" type="presOf" srcId="{607FE815-BEF1-4B96-B4C5-26A7B975A047}" destId="{CBCA39A0-8C27-42DA-8341-6FFB9665BFC5}" srcOrd="0" destOrd="0" presId="urn:microsoft.com/office/officeart/2005/8/layout/hierarchy2"/>
    <dgm:cxn modelId="{8C7894DB-ABA7-4BA8-97F4-573427516201}" type="presOf" srcId="{3E53212A-B2AD-4215-99FC-F0A635CE9560}" destId="{B4D571C0-ABDC-417D-84F6-62ADE1976D1F}" srcOrd="0" destOrd="0" presId="urn:microsoft.com/office/officeart/2005/8/layout/hierarchy2"/>
    <dgm:cxn modelId="{221E9CDC-77E5-4C31-8ABE-7261D86B0F24}" type="presOf" srcId="{73562C0C-59D4-4A39-9086-88FACADDFEAD}" destId="{01860626-A194-4A85-BCA9-5B0E51EF1EE3}" srcOrd="0" destOrd="0" presId="urn:microsoft.com/office/officeart/2005/8/layout/hierarchy2"/>
    <dgm:cxn modelId="{9C93D7DD-E22E-4E1D-8BC0-0A9FB314CB2B}" type="presOf" srcId="{3CAE0007-FF56-418B-A4D4-4CC9A425CE95}" destId="{CC6393D1-9167-44F9-B86F-88801907F86E}" srcOrd="0" destOrd="0" presId="urn:microsoft.com/office/officeart/2005/8/layout/hierarchy2"/>
    <dgm:cxn modelId="{D344A5DE-2FF9-428D-96AE-1A82A5B4772B}" type="presOf" srcId="{224C025C-9777-4EDD-B44D-3975BCB54A8E}" destId="{273D1CC0-18FF-4547-80A7-F15A73E7CE38}" srcOrd="0" destOrd="0" presId="urn:microsoft.com/office/officeart/2005/8/layout/hierarchy2"/>
    <dgm:cxn modelId="{E96F9CE2-DF9E-42A3-B67B-4F009E2BD205}" type="presOf" srcId="{7FA4922A-18C9-4432-83DF-03962F217214}" destId="{2545D068-58DE-4576-ABE5-3C197964FB37}" srcOrd="0" destOrd="0" presId="urn:microsoft.com/office/officeart/2005/8/layout/hierarchy2"/>
    <dgm:cxn modelId="{0788DFE2-4F44-4525-946B-7DF2B9A8EFA8}" type="presOf" srcId="{91F7B6CE-4B0F-4CBD-80A2-A6CA22E0AB52}" destId="{72A92417-BCB8-41ED-A5A9-3D21BE19BFA7}" srcOrd="0" destOrd="0" presId="urn:microsoft.com/office/officeart/2005/8/layout/hierarchy2"/>
    <dgm:cxn modelId="{35A232E3-8E86-45DA-BCCF-84CF7127E37E}" srcId="{07AAD2BB-F3DC-45E3-A12A-EE4809E2EE70}" destId="{3E53212A-B2AD-4215-99FC-F0A635CE9560}" srcOrd="3" destOrd="0" parTransId="{13644392-0AEF-47AA-8316-7B0415D603D7}" sibTransId="{B51F381F-E5E2-48AD-97D7-169714CB35FD}"/>
    <dgm:cxn modelId="{2EE26DE3-728F-4774-AAA2-FCFBFCB2B3FF}" srcId="{AD8ECD71-9E65-43D8-872D-4831722296AA}" destId="{E8E0F15D-0CB8-4D82-B17F-B3DE9F666426}" srcOrd="2" destOrd="0" parTransId="{9E929CD4-065B-42C4-9C21-36EF46F0C85C}" sibTransId="{61DEC7C2-EEE4-46DB-B583-E998E825379C}"/>
    <dgm:cxn modelId="{7191F7E3-4A68-4CF3-9B08-696532DC99A7}" type="presOf" srcId="{27DE9348-365B-4092-B3E0-0E6F99535476}" destId="{E71A403F-25F2-4EAD-BC6A-A048E7498ED3}" srcOrd="1" destOrd="0" presId="urn:microsoft.com/office/officeart/2005/8/layout/hierarchy2"/>
    <dgm:cxn modelId="{3F3B91E5-187B-4151-972A-EB0091CE73D7}" type="presOf" srcId="{607FE815-BEF1-4B96-B4C5-26A7B975A047}" destId="{09BD2402-F935-46C0-A215-76F2486C7F59}" srcOrd="1" destOrd="0" presId="urn:microsoft.com/office/officeart/2005/8/layout/hierarchy2"/>
    <dgm:cxn modelId="{050336E6-AB34-4D8E-A67D-4D3B2B31FC92}" type="presOf" srcId="{8A5BDD89-451F-4636-98B4-93E170BB2EFD}" destId="{33173F26-7964-492F-AFBA-15DA681A2947}" srcOrd="1" destOrd="0" presId="urn:microsoft.com/office/officeart/2005/8/layout/hierarchy2"/>
    <dgm:cxn modelId="{DEAE8EEC-DBDE-4E0C-B53D-9AF94EA591AB}" srcId="{2F1E3E25-ABFB-4E87-B7F5-DB35BF5010C3}" destId="{AD8ECD71-9E65-43D8-872D-4831722296AA}" srcOrd="1" destOrd="0" parTransId="{7F8BA6D4-5B9D-4D3C-A074-D294EE2C3906}" sibTransId="{D19E06B6-681D-4CDC-8D18-4637531D48EA}"/>
    <dgm:cxn modelId="{6EF317ED-2348-415B-B5A9-F3A233BE85A4}" srcId="{AD8ECD71-9E65-43D8-872D-4831722296AA}" destId="{82A42659-B8DA-4D43-9F07-B76E2161E9BC}" srcOrd="0" destOrd="0" parTransId="{91F7B6CE-4B0F-4CBD-80A2-A6CA22E0AB52}" sibTransId="{11743368-9B09-4A5E-9AC0-A1A4403A0866}"/>
    <dgm:cxn modelId="{38569BEE-5E5A-436E-9A13-E4800D43D5F4}" type="presOf" srcId="{F9AA0747-41D2-419B-9701-213EB1316284}" destId="{1C0B3BB9-4048-4127-A8A6-0DEDDE111864}" srcOrd="0" destOrd="0" presId="urn:microsoft.com/office/officeart/2005/8/layout/hierarchy2"/>
    <dgm:cxn modelId="{5F764FEF-3A7E-4E88-B983-7E449481CA9C}" type="presOf" srcId="{4481AC52-4D9C-459F-981F-86752935CB92}" destId="{3FDFB50D-887F-44B6-9475-D2CFF5F125DA}" srcOrd="0" destOrd="0" presId="urn:microsoft.com/office/officeart/2005/8/layout/hierarchy2"/>
    <dgm:cxn modelId="{F70A23F0-DB53-466B-A661-B48C06C022D9}" srcId="{07AAD2BB-F3DC-45E3-A12A-EE4809E2EE70}" destId="{3CAE0007-FF56-418B-A4D4-4CC9A425CE95}" srcOrd="0" destOrd="0" parTransId="{A2AD2263-4B24-4B37-9208-46381FC37BFC}" sibTransId="{AD2002BA-6FC1-4D10-8F09-9B2B7B6A1851}"/>
    <dgm:cxn modelId="{90223BF1-1179-4054-A440-2CADCC6915D7}" type="presOf" srcId="{2F1E3E25-ABFB-4E87-B7F5-DB35BF5010C3}" destId="{090005A4-1113-4A96-97E2-62DDAC67BFD4}" srcOrd="0" destOrd="0" presId="urn:microsoft.com/office/officeart/2005/8/layout/hierarchy2"/>
    <dgm:cxn modelId="{3D8ADEF4-A9F7-4037-9B1A-2700E7A4B475}" type="presOf" srcId="{91F7B6CE-4B0F-4CBD-80A2-A6CA22E0AB52}" destId="{A89F95D2-EAED-40FC-813E-DCA4744CB4B4}" srcOrd="1" destOrd="0" presId="urn:microsoft.com/office/officeart/2005/8/layout/hierarchy2"/>
    <dgm:cxn modelId="{2CAA91F6-26D2-4EE0-9DFE-F940FAB7832A}" srcId="{B00BA053-B320-4EEA-9B2B-2873A9959620}" destId="{F225188B-593F-4B0F-AF6B-651A0A7FED36}" srcOrd="0" destOrd="0" parTransId="{8A5BDD89-451F-4636-98B4-93E170BB2EFD}" sibTransId="{68EC8E23-C99B-4E98-A7E3-91030FAEA788}"/>
    <dgm:cxn modelId="{309128FB-522E-46B3-88A7-75261EF7F8E4}" type="presOf" srcId="{95860014-2636-4F50-AE4E-8C7161C215C2}" destId="{4CC009F3-5C3A-457F-A9A8-DEEA24C7DFF1}" srcOrd="0" destOrd="0" presId="urn:microsoft.com/office/officeart/2005/8/layout/hierarchy2"/>
    <dgm:cxn modelId="{4993F6FC-AD95-425E-AB4E-52DD32E8D68E}" type="presOf" srcId="{13644392-0AEF-47AA-8316-7B0415D603D7}" destId="{7045003B-04DE-4F6E-BEEF-133323DBF465}" srcOrd="1" destOrd="0" presId="urn:microsoft.com/office/officeart/2005/8/layout/hierarchy2"/>
    <dgm:cxn modelId="{4ACD2BFD-CDFF-44C8-9C8A-8D770D38785F}" srcId="{2F1E3E25-ABFB-4E87-B7F5-DB35BF5010C3}" destId="{84EEE63E-DF99-4898-898D-0DA7DB5F4BAB}" srcOrd="2" destOrd="0" parTransId="{FA9E5864-CDB6-4EDB-8E62-9DA42E937F81}" sibTransId="{84EADECE-E276-4549-8EEA-242F6347650B}"/>
    <dgm:cxn modelId="{DD32F0FD-ACC0-477F-AF34-261D718002B4}" type="presOf" srcId="{7FF2091B-1DD7-4CB6-B4D1-115CBFA01CC0}" destId="{40C4834D-0410-4925-AD66-1491D41A6A6B}" srcOrd="0" destOrd="0" presId="urn:microsoft.com/office/officeart/2005/8/layout/hierarchy2"/>
    <dgm:cxn modelId="{367E21FE-DF85-4DF6-A4DC-F3D4396E0C28}" srcId="{07AAD2BB-F3DC-45E3-A12A-EE4809E2EE70}" destId="{BACF4768-8DBF-48AD-9E37-22DD2F21A8D4}" srcOrd="1" destOrd="0" parTransId="{E82C3C87-3250-4469-BDF5-1348A26CF9F3}" sibTransId="{0CD1D6B0-DE20-474E-8315-DD2DE0EA660C}"/>
    <dgm:cxn modelId="{BE0DE257-7B69-4310-AD9D-ED954728395B}" type="presParOf" srcId="{090005A4-1113-4A96-97E2-62DDAC67BFD4}" destId="{F675E4A4-70FD-4210-839F-504F08E96332}" srcOrd="0" destOrd="0" presId="urn:microsoft.com/office/officeart/2005/8/layout/hierarchy2"/>
    <dgm:cxn modelId="{CFB7FA05-B747-422D-B36F-43E8BB0B62F0}" type="presParOf" srcId="{F675E4A4-70FD-4210-839F-504F08E96332}" destId="{7FF2E725-6898-461C-8715-5687FCB7702D}" srcOrd="0" destOrd="0" presId="urn:microsoft.com/office/officeart/2005/8/layout/hierarchy2"/>
    <dgm:cxn modelId="{8FB6FCFA-9DE7-4D3D-B4C0-EB883A641000}" type="presParOf" srcId="{F675E4A4-70FD-4210-839F-504F08E96332}" destId="{8373044D-5BFA-4D43-BB36-E7E9A54F260F}" srcOrd="1" destOrd="0" presId="urn:microsoft.com/office/officeart/2005/8/layout/hierarchy2"/>
    <dgm:cxn modelId="{25137114-A646-4BC2-9F3A-75DF0FD4E3B6}" type="presParOf" srcId="{8373044D-5BFA-4D43-BB36-E7E9A54F260F}" destId="{43591C9D-76EE-436A-99B3-770C64E9E029}" srcOrd="0" destOrd="0" presId="urn:microsoft.com/office/officeart/2005/8/layout/hierarchy2"/>
    <dgm:cxn modelId="{75A33A90-8559-4EB7-ADA9-37F806CA04BC}" type="presParOf" srcId="{43591C9D-76EE-436A-99B3-770C64E9E029}" destId="{9BA6E0AE-8ECA-4127-92FD-3EC4F183D3C6}" srcOrd="0" destOrd="0" presId="urn:microsoft.com/office/officeart/2005/8/layout/hierarchy2"/>
    <dgm:cxn modelId="{1E23AF02-87EE-402C-B1BB-792E9BC001A6}" type="presParOf" srcId="{8373044D-5BFA-4D43-BB36-E7E9A54F260F}" destId="{03ABAB28-06CC-4B15-987B-345C2CBFD814}" srcOrd="1" destOrd="0" presId="urn:microsoft.com/office/officeart/2005/8/layout/hierarchy2"/>
    <dgm:cxn modelId="{BC2658A4-66FC-439C-A8A2-234C0B684E9B}" type="presParOf" srcId="{03ABAB28-06CC-4B15-987B-345C2CBFD814}" destId="{5CEE7A2A-9182-46D3-A555-1E5290E37D1C}" srcOrd="0" destOrd="0" presId="urn:microsoft.com/office/officeart/2005/8/layout/hierarchy2"/>
    <dgm:cxn modelId="{3B3A7FBE-A9DB-454D-85DA-3381526DC691}" type="presParOf" srcId="{03ABAB28-06CC-4B15-987B-345C2CBFD814}" destId="{8B56AEF4-F39C-4A8A-A568-70465D932AFB}" srcOrd="1" destOrd="0" presId="urn:microsoft.com/office/officeart/2005/8/layout/hierarchy2"/>
    <dgm:cxn modelId="{4085C93D-EA21-410A-B95A-5D325B1AEC87}" type="presParOf" srcId="{090005A4-1113-4A96-97E2-62DDAC67BFD4}" destId="{F02E854C-1630-47CE-847E-0018008C946C}" srcOrd="1" destOrd="0" presId="urn:microsoft.com/office/officeart/2005/8/layout/hierarchy2"/>
    <dgm:cxn modelId="{0574B3B2-E856-4848-8EDC-05C52955B2DC}" type="presParOf" srcId="{F02E854C-1630-47CE-847E-0018008C946C}" destId="{46DCF714-A172-49CB-98B8-10C7A974C212}" srcOrd="0" destOrd="0" presId="urn:microsoft.com/office/officeart/2005/8/layout/hierarchy2"/>
    <dgm:cxn modelId="{9701A97C-3C47-4D10-8225-0824CA5393DB}" type="presParOf" srcId="{F02E854C-1630-47CE-847E-0018008C946C}" destId="{F4F9FD8A-52F7-4C24-9BD7-942D55ED8137}" srcOrd="1" destOrd="0" presId="urn:microsoft.com/office/officeart/2005/8/layout/hierarchy2"/>
    <dgm:cxn modelId="{B74446D9-CF02-4CA3-990F-28576C8B599A}" type="presParOf" srcId="{F4F9FD8A-52F7-4C24-9BD7-942D55ED8137}" destId="{72A92417-BCB8-41ED-A5A9-3D21BE19BFA7}" srcOrd="0" destOrd="0" presId="urn:microsoft.com/office/officeart/2005/8/layout/hierarchy2"/>
    <dgm:cxn modelId="{D1A6F223-2725-4566-B86F-C3C5F0685A1C}" type="presParOf" srcId="{72A92417-BCB8-41ED-A5A9-3D21BE19BFA7}" destId="{A89F95D2-EAED-40FC-813E-DCA4744CB4B4}" srcOrd="0" destOrd="0" presId="urn:microsoft.com/office/officeart/2005/8/layout/hierarchy2"/>
    <dgm:cxn modelId="{0CFD4A15-90B9-4D41-83E9-BF94F44D53F9}" type="presParOf" srcId="{F4F9FD8A-52F7-4C24-9BD7-942D55ED8137}" destId="{E0ED0417-A17F-427E-9C04-11423E2AA0A5}" srcOrd="1" destOrd="0" presId="urn:microsoft.com/office/officeart/2005/8/layout/hierarchy2"/>
    <dgm:cxn modelId="{8AE15AE7-0C72-4C9E-ACAE-F2CA285F89AC}" type="presParOf" srcId="{E0ED0417-A17F-427E-9C04-11423E2AA0A5}" destId="{7EF4D9B6-3A08-4C5D-96C0-EA2E12DA21FF}" srcOrd="0" destOrd="0" presId="urn:microsoft.com/office/officeart/2005/8/layout/hierarchy2"/>
    <dgm:cxn modelId="{ACFD7789-4DFD-4D48-8D30-8CCC1B5A9011}" type="presParOf" srcId="{E0ED0417-A17F-427E-9C04-11423E2AA0A5}" destId="{77D4570C-D98C-40EE-8250-F58458F45937}" srcOrd="1" destOrd="0" presId="urn:microsoft.com/office/officeart/2005/8/layout/hierarchy2"/>
    <dgm:cxn modelId="{AB7D1C0D-F5C6-4E22-9197-1294C051E9BB}" type="presParOf" srcId="{F4F9FD8A-52F7-4C24-9BD7-942D55ED8137}" destId="{3FDFB50D-887F-44B6-9475-D2CFF5F125DA}" srcOrd="2" destOrd="0" presId="urn:microsoft.com/office/officeart/2005/8/layout/hierarchy2"/>
    <dgm:cxn modelId="{0F7A1F7A-0781-4DB0-A11B-227D42D5ADB5}" type="presParOf" srcId="{3FDFB50D-887F-44B6-9475-D2CFF5F125DA}" destId="{AE4455C9-F408-462D-8696-1AF751621E17}" srcOrd="0" destOrd="0" presId="urn:microsoft.com/office/officeart/2005/8/layout/hierarchy2"/>
    <dgm:cxn modelId="{E6211922-63C1-4CFC-B073-7332BE20F4D6}" type="presParOf" srcId="{F4F9FD8A-52F7-4C24-9BD7-942D55ED8137}" destId="{196B7745-B463-415B-A702-060D6FBC0DEA}" srcOrd="3" destOrd="0" presId="urn:microsoft.com/office/officeart/2005/8/layout/hierarchy2"/>
    <dgm:cxn modelId="{695A2C13-9ED9-4725-8A96-9ED9140FB932}" type="presParOf" srcId="{196B7745-B463-415B-A702-060D6FBC0DEA}" destId="{D9D75A56-74DF-4153-B94D-49671DAE4453}" srcOrd="0" destOrd="0" presId="urn:microsoft.com/office/officeart/2005/8/layout/hierarchy2"/>
    <dgm:cxn modelId="{5EC0B67F-C5F5-4FF5-AFDB-FDF12DF1AC61}" type="presParOf" srcId="{196B7745-B463-415B-A702-060D6FBC0DEA}" destId="{497AF2CB-7DC9-430F-9C68-A52132D69EBD}" srcOrd="1" destOrd="0" presId="urn:microsoft.com/office/officeart/2005/8/layout/hierarchy2"/>
    <dgm:cxn modelId="{C89E7A93-E1C9-499E-AC93-D563EC7C960C}" type="presParOf" srcId="{F4F9FD8A-52F7-4C24-9BD7-942D55ED8137}" destId="{D4350788-50CE-4513-9782-0B895059EC46}" srcOrd="4" destOrd="0" presId="urn:microsoft.com/office/officeart/2005/8/layout/hierarchy2"/>
    <dgm:cxn modelId="{A6C1438A-B3A9-468C-BED6-928387B85295}" type="presParOf" srcId="{D4350788-50CE-4513-9782-0B895059EC46}" destId="{EE95A9E4-D8D0-49A8-8277-073FEBAFAB01}" srcOrd="0" destOrd="0" presId="urn:microsoft.com/office/officeart/2005/8/layout/hierarchy2"/>
    <dgm:cxn modelId="{ABF4D0EB-1F22-4866-931A-09A9DBF9051A}" type="presParOf" srcId="{F4F9FD8A-52F7-4C24-9BD7-942D55ED8137}" destId="{E9B55F26-322C-4AA7-9472-2F8158BD2BA6}" srcOrd="5" destOrd="0" presId="urn:microsoft.com/office/officeart/2005/8/layout/hierarchy2"/>
    <dgm:cxn modelId="{2A3AFF15-B6C0-4ED3-8EB5-9578290F81CF}" type="presParOf" srcId="{E9B55F26-322C-4AA7-9472-2F8158BD2BA6}" destId="{E7EBC993-7201-47A0-A26C-692489D7BE53}" srcOrd="0" destOrd="0" presId="urn:microsoft.com/office/officeart/2005/8/layout/hierarchy2"/>
    <dgm:cxn modelId="{9E5A4CB0-5D88-4A03-9567-932FE2883801}" type="presParOf" srcId="{E9B55F26-322C-4AA7-9472-2F8158BD2BA6}" destId="{349B999E-6A4B-4DFE-818E-A2C6699BAD19}" srcOrd="1" destOrd="0" presId="urn:microsoft.com/office/officeart/2005/8/layout/hierarchy2"/>
    <dgm:cxn modelId="{B61E2C43-A420-4286-9E43-8772531E7F40}" type="presParOf" srcId="{090005A4-1113-4A96-97E2-62DDAC67BFD4}" destId="{12F43D97-530A-4557-93FF-E9BE102650DD}" srcOrd="2" destOrd="0" presId="urn:microsoft.com/office/officeart/2005/8/layout/hierarchy2"/>
    <dgm:cxn modelId="{16C066FE-167E-4CBB-9651-5A18B7AF7C2C}" type="presParOf" srcId="{12F43D97-530A-4557-93FF-E9BE102650DD}" destId="{DD1A0FBB-91BB-4A29-B643-0CC5336BD1B9}" srcOrd="0" destOrd="0" presId="urn:microsoft.com/office/officeart/2005/8/layout/hierarchy2"/>
    <dgm:cxn modelId="{8F51D722-2847-4D59-92F0-3CC779690436}" type="presParOf" srcId="{12F43D97-530A-4557-93FF-E9BE102650DD}" destId="{F5316BD8-D4D7-44A7-9939-E7C07DD51BE3}" srcOrd="1" destOrd="0" presId="urn:microsoft.com/office/officeart/2005/8/layout/hierarchy2"/>
    <dgm:cxn modelId="{365C4436-9025-4C33-9640-3D8BEC597FFF}" type="presParOf" srcId="{F5316BD8-D4D7-44A7-9939-E7C07DD51BE3}" destId="{CBCA39A0-8C27-42DA-8341-6FFB9665BFC5}" srcOrd="0" destOrd="0" presId="urn:microsoft.com/office/officeart/2005/8/layout/hierarchy2"/>
    <dgm:cxn modelId="{3C855A08-7124-4BFE-9B3A-B51961FA2577}" type="presParOf" srcId="{CBCA39A0-8C27-42DA-8341-6FFB9665BFC5}" destId="{09BD2402-F935-46C0-A215-76F2486C7F59}" srcOrd="0" destOrd="0" presId="urn:microsoft.com/office/officeart/2005/8/layout/hierarchy2"/>
    <dgm:cxn modelId="{E5B8F977-B76C-4948-9BD9-DEE0FCFA25B5}" type="presParOf" srcId="{F5316BD8-D4D7-44A7-9939-E7C07DD51BE3}" destId="{3938A610-A5B4-43C2-ABFD-B3D5B740AD61}" srcOrd="1" destOrd="0" presId="urn:microsoft.com/office/officeart/2005/8/layout/hierarchy2"/>
    <dgm:cxn modelId="{F8CE8FD2-8B3B-4206-A4B2-B057118E8602}" type="presParOf" srcId="{3938A610-A5B4-43C2-ABFD-B3D5B740AD61}" destId="{6ABDADD1-B860-4CC2-A857-25DD412CC00C}" srcOrd="0" destOrd="0" presId="urn:microsoft.com/office/officeart/2005/8/layout/hierarchy2"/>
    <dgm:cxn modelId="{FD3942CC-68C3-42CB-8E18-0C177ABA171A}" type="presParOf" srcId="{3938A610-A5B4-43C2-ABFD-B3D5B740AD61}" destId="{A29898CB-E1C1-49E6-8F25-567AF03BFA86}" srcOrd="1" destOrd="0" presId="urn:microsoft.com/office/officeart/2005/8/layout/hierarchy2"/>
    <dgm:cxn modelId="{E8589689-D54F-4829-8FCD-971BB5F969DF}" type="presParOf" srcId="{090005A4-1113-4A96-97E2-62DDAC67BFD4}" destId="{8F879265-EC26-4D39-8737-2E54420B89CA}" srcOrd="3" destOrd="0" presId="urn:microsoft.com/office/officeart/2005/8/layout/hierarchy2"/>
    <dgm:cxn modelId="{21BD3341-2430-42B6-BA67-BDD4E72CA61A}" type="presParOf" srcId="{8F879265-EC26-4D39-8737-2E54420B89CA}" destId="{6F96633F-BA6B-40EC-838C-20C3A28D8062}" srcOrd="0" destOrd="0" presId="urn:microsoft.com/office/officeart/2005/8/layout/hierarchy2"/>
    <dgm:cxn modelId="{F59424C3-9DBA-4962-9B20-DA82F45E4397}" type="presParOf" srcId="{8F879265-EC26-4D39-8737-2E54420B89CA}" destId="{869CB063-00FD-4980-88E7-B3AD41B89CE0}" srcOrd="1" destOrd="0" presId="urn:microsoft.com/office/officeart/2005/8/layout/hierarchy2"/>
    <dgm:cxn modelId="{600D75DA-0496-4D43-A4FB-9CB42A5AB9A9}" type="presParOf" srcId="{869CB063-00FD-4980-88E7-B3AD41B89CE0}" destId="{9C290ED0-CCA5-47C5-BC5D-ACBF6B74BC2D}" srcOrd="0" destOrd="0" presId="urn:microsoft.com/office/officeart/2005/8/layout/hierarchy2"/>
    <dgm:cxn modelId="{1A1CF877-E986-41EC-BA26-4C80645DBE0B}" type="presParOf" srcId="{9C290ED0-CCA5-47C5-BC5D-ACBF6B74BC2D}" destId="{4A381800-D639-4F38-AB9F-0C697A6D7FC5}" srcOrd="0" destOrd="0" presId="urn:microsoft.com/office/officeart/2005/8/layout/hierarchy2"/>
    <dgm:cxn modelId="{2AA6E929-E115-4753-AD92-673088572940}" type="presParOf" srcId="{869CB063-00FD-4980-88E7-B3AD41B89CE0}" destId="{14E6CA13-D119-43EE-94FF-F22124241281}" srcOrd="1" destOrd="0" presId="urn:microsoft.com/office/officeart/2005/8/layout/hierarchy2"/>
    <dgm:cxn modelId="{C97CE4D5-AE5E-4025-A4AB-28FB973D7F0F}" type="presParOf" srcId="{14E6CA13-D119-43EE-94FF-F22124241281}" destId="{56DF93B1-A240-4AEB-8FB2-E8E6B5DBD8DD}" srcOrd="0" destOrd="0" presId="urn:microsoft.com/office/officeart/2005/8/layout/hierarchy2"/>
    <dgm:cxn modelId="{D1A4426F-6178-4172-8484-5CE74BAD2328}" type="presParOf" srcId="{14E6CA13-D119-43EE-94FF-F22124241281}" destId="{CECFB690-BD13-4523-8551-A124B52CB7F2}" srcOrd="1" destOrd="0" presId="urn:microsoft.com/office/officeart/2005/8/layout/hierarchy2"/>
    <dgm:cxn modelId="{2887354D-2EBA-4D42-A399-D554F202C6C5}" type="presParOf" srcId="{090005A4-1113-4A96-97E2-62DDAC67BFD4}" destId="{113ADC8C-832A-4BBE-ACB1-E834A6EDAE08}" srcOrd="4" destOrd="0" presId="urn:microsoft.com/office/officeart/2005/8/layout/hierarchy2"/>
    <dgm:cxn modelId="{A5D42FC5-C84C-487A-A125-A42DE25B808F}" type="presParOf" srcId="{113ADC8C-832A-4BBE-ACB1-E834A6EDAE08}" destId="{6C89EB70-9E36-4723-8286-1C9C312AEFB7}" srcOrd="0" destOrd="0" presId="urn:microsoft.com/office/officeart/2005/8/layout/hierarchy2"/>
    <dgm:cxn modelId="{5E6643B2-0368-438E-A3FD-13C97B67DEE6}" type="presParOf" srcId="{113ADC8C-832A-4BBE-ACB1-E834A6EDAE08}" destId="{B8F0B66C-1AA5-4A53-826A-6476955813ED}" srcOrd="1" destOrd="0" presId="urn:microsoft.com/office/officeart/2005/8/layout/hierarchy2"/>
    <dgm:cxn modelId="{0303D0C7-8558-4848-B2F0-C5BEB8C03A28}" type="presParOf" srcId="{B8F0B66C-1AA5-4A53-826A-6476955813ED}" destId="{31675087-D177-4E5C-8624-012A3F6D6998}" srcOrd="0" destOrd="0" presId="urn:microsoft.com/office/officeart/2005/8/layout/hierarchy2"/>
    <dgm:cxn modelId="{DA7E5201-2796-49C7-9539-C3E7486DC0AC}" type="presParOf" srcId="{31675087-D177-4E5C-8624-012A3F6D6998}" destId="{FC462866-7CDC-4C51-988D-7DEA7FA991ED}" srcOrd="0" destOrd="0" presId="urn:microsoft.com/office/officeart/2005/8/layout/hierarchy2"/>
    <dgm:cxn modelId="{5E00C636-1674-4311-B144-E0A35BB19AE8}" type="presParOf" srcId="{B8F0B66C-1AA5-4A53-826A-6476955813ED}" destId="{B1D0C9C2-11E6-4B3A-BEF5-5BBEE03EF11F}" srcOrd="1" destOrd="0" presId="urn:microsoft.com/office/officeart/2005/8/layout/hierarchy2"/>
    <dgm:cxn modelId="{7279E6A3-00D6-4ACA-9F3F-EDB7C5F9924F}" type="presParOf" srcId="{B1D0C9C2-11E6-4B3A-BEF5-5BBEE03EF11F}" destId="{42A0A19A-9AF5-4A5B-9C8E-9A573F3D977C}" srcOrd="0" destOrd="0" presId="urn:microsoft.com/office/officeart/2005/8/layout/hierarchy2"/>
    <dgm:cxn modelId="{E10BCFF7-1544-494E-9BAF-3DA90B4D7B89}" type="presParOf" srcId="{B1D0C9C2-11E6-4B3A-BEF5-5BBEE03EF11F}" destId="{5307F51B-D480-47B1-B426-2E57BE6F3A47}" srcOrd="1" destOrd="0" presId="urn:microsoft.com/office/officeart/2005/8/layout/hierarchy2"/>
    <dgm:cxn modelId="{183078A4-4820-4FDB-A179-E4B0657315B3}" type="presParOf" srcId="{090005A4-1113-4A96-97E2-62DDAC67BFD4}" destId="{10DBF9B4-B2E5-408D-871C-A8A888CD6180}" srcOrd="5" destOrd="0" presId="urn:microsoft.com/office/officeart/2005/8/layout/hierarchy2"/>
    <dgm:cxn modelId="{EEE0DA9F-D605-4EC4-A414-F466BB0AA9AD}" type="presParOf" srcId="{10DBF9B4-B2E5-408D-871C-A8A888CD6180}" destId="{1FE74B81-83AE-4AD6-A4AC-B8EA7857943D}" srcOrd="0" destOrd="0" presId="urn:microsoft.com/office/officeart/2005/8/layout/hierarchy2"/>
    <dgm:cxn modelId="{66F1EE08-41A6-4DFF-9996-A2FC5E6F0985}" type="presParOf" srcId="{10DBF9B4-B2E5-408D-871C-A8A888CD6180}" destId="{590F5213-94A5-438A-810B-541CB83467C3}" srcOrd="1" destOrd="0" presId="urn:microsoft.com/office/officeart/2005/8/layout/hierarchy2"/>
    <dgm:cxn modelId="{B8A5FB25-F0E2-4522-A817-D9FA381C5EE0}" type="presParOf" srcId="{590F5213-94A5-438A-810B-541CB83467C3}" destId="{D121F918-68A0-4FD4-A205-52EAB64075C2}" srcOrd="0" destOrd="0" presId="urn:microsoft.com/office/officeart/2005/8/layout/hierarchy2"/>
    <dgm:cxn modelId="{041A04D2-7A6F-4668-9FF2-3C94DFA156FF}" type="presParOf" srcId="{D121F918-68A0-4FD4-A205-52EAB64075C2}" destId="{271DE9CB-57BB-4A51-844E-380640B0C76F}" srcOrd="0" destOrd="0" presId="urn:microsoft.com/office/officeart/2005/8/layout/hierarchy2"/>
    <dgm:cxn modelId="{F1B90134-33D1-4E2A-9CE8-DB82BCBF1D64}" type="presParOf" srcId="{590F5213-94A5-438A-810B-541CB83467C3}" destId="{963E7AAB-FFB8-43AA-A874-28EFD1886AC6}" srcOrd="1" destOrd="0" presId="urn:microsoft.com/office/officeart/2005/8/layout/hierarchy2"/>
    <dgm:cxn modelId="{F319C72B-9798-4014-8778-9F6EE3F0A53E}" type="presParOf" srcId="{963E7AAB-FFB8-43AA-A874-28EFD1886AC6}" destId="{CC6393D1-9167-44F9-B86F-88801907F86E}" srcOrd="0" destOrd="0" presId="urn:microsoft.com/office/officeart/2005/8/layout/hierarchy2"/>
    <dgm:cxn modelId="{2CE49696-3688-41EE-8246-8F1C03F8ECB7}" type="presParOf" srcId="{963E7AAB-FFB8-43AA-A874-28EFD1886AC6}" destId="{3CE2590C-139C-4538-BEBD-38BE0E68E54B}" srcOrd="1" destOrd="0" presId="urn:microsoft.com/office/officeart/2005/8/layout/hierarchy2"/>
    <dgm:cxn modelId="{BD3761FA-8650-4D50-BDB1-1CCFC2A1C17F}" type="presParOf" srcId="{590F5213-94A5-438A-810B-541CB83467C3}" destId="{0BC26C80-2FCF-4895-A18A-AE75BA2CAC0B}" srcOrd="2" destOrd="0" presId="urn:microsoft.com/office/officeart/2005/8/layout/hierarchy2"/>
    <dgm:cxn modelId="{75B16CF4-C891-498F-9213-6AFD463B5A4B}" type="presParOf" srcId="{0BC26C80-2FCF-4895-A18A-AE75BA2CAC0B}" destId="{9663B0CE-4D85-49E1-87F2-69BA1296B366}" srcOrd="0" destOrd="0" presId="urn:microsoft.com/office/officeart/2005/8/layout/hierarchy2"/>
    <dgm:cxn modelId="{081392C9-943B-48CA-891A-F7F0F85258EF}" type="presParOf" srcId="{590F5213-94A5-438A-810B-541CB83467C3}" destId="{218F29CA-6E61-4194-9731-75F97F8974BA}" srcOrd="3" destOrd="0" presId="urn:microsoft.com/office/officeart/2005/8/layout/hierarchy2"/>
    <dgm:cxn modelId="{71FBE10D-5525-4333-87E5-6A03FDBFC037}" type="presParOf" srcId="{218F29CA-6E61-4194-9731-75F97F8974BA}" destId="{178B7C2E-76AD-447C-9053-E86907ED0F72}" srcOrd="0" destOrd="0" presId="urn:microsoft.com/office/officeart/2005/8/layout/hierarchy2"/>
    <dgm:cxn modelId="{94AB36AC-6D22-4BA3-991E-3B852D7F74DD}" type="presParOf" srcId="{218F29CA-6E61-4194-9731-75F97F8974BA}" destId="{FD91F133-72EC-43D1-9707-8A461060B3F3}" srcOrd="1" destOrd="0" presId="urn:microsoft.com/office/officeart/2005/8/layout/hierarchy2"/>
    <dgm:cxn modelId="{404BA835-4B0F-48BF-9517-BE100BC503F9}" type="presParOf" srcId="{590F5213-94A5-438A-810B-541CB83467C3}" destId="{40C4834D-0410-4925-AD66-1491D41A6A6B}" srcOrd="4" destOrd="0" presId="urn:microsoft.com/office/officeart/2005/8/layout/hierarchy2"/>
    <dgm:cxn modelId="{6181B87D-698E-44AF-94FE-F7A927103544}" type="presParOf" srcId="{40C4834D-0410-4925-AD66-1491D41A6A6B}" destId="{8FB692CA-795A-48AC-9289-2205EC786F63}" srcOrd="0" destOrd="0" presId="urn:microsoft.com/office/officeart/2005/8/layout/hierarchy2"/>
    <dgm:cxn modelId="{44C5D5DE-1700-4052-9E21-AD637E066FEA}" type="presParOf" srcId="{590F5213-94A5-438A-810B-541CB83467C3}" destId="{935B0F23-2D2A-4C9C-967E-0525EC2BB1E5}" srcOrd="5" destOrd="0" presId="urn:microsoft.com/office/officeart/2005/8/layout/hierarchy2"/>
    <dgm:cxn modelId="{198DDA5B-78D9-4FCE-A445-AAD22FB93787}" type="presParOf" srcId="{935B0F23-2D2A-4C9C-967E-0525EC2BB1E5}" destId="{CFB04888-108D-4233-83AB-9D4F3F4DACCC}" srcOrd="0" destOrd="0" presId="urn:microsoft.com/office/officeart/2005/8/layout/hierarchy2"/>
    <dgm:cxn modelId="{03437B65-B440-4789-962D-4630DE3389C2}" type="presParOf" srcId="{935B0F23-2D2A-4C9C-967E-0525EC2BB1E5}" destId="{B9E61CF2-2FB6-4BC5-AFCC-1AD7B0C89CA0}" srcOrd="1" destOrd="0" presId="urn:microsoft.com/office/officeart/2005/8/layout/hierarchy2"/>
    <dgm:cxn modelId="{FEA47C4A-2A40-4B77-BD4C-C7C0CE70DC11}" type="presParOf" srcId="{590F5213-94A5-438A-810B-541CB83467C3}" destId="{FEECB2B3-7782-446D-92AF-A21CF7070D39}" srcOrd="6" destOrd="0" presId="urn:microsoft.com/office/officeart/2005/8/layout/hierarchy2"/>
    <dgm:cxn modelId="{C06EE453-FD90-48A7-B238-6B110DEA7C90}" type="presParOf" srcId="{FEECB2B3-7782-446D-92AF-A21CF7070D39}" destId="{7045003B-04DE-4F6E-BEEF-133323DBF465}" srcOrd="0" destOrd="0" presId="urn:microsoft.com/office/officeart/2005/8/layout/hierarchy2"/>
    <dgm:cxn modelId="{23C83742-517B-4422-BFC7-A9DADD8BD917}" type="presParOf" srcId="{590F5213-94A5-438A-810B-541CB83467C3}" destId="{3C5E06B7-2013-40BE-B874-2EB5F112311C}" srcOrd="7" destOrd="0" presId="urn:microsoft.com/office/officeart/2005/8/layout/hierarchy2"/>
    <dgm:cxn modelId="{000D52E0-F04C-471B-AC87-1D569EEB55A7}" type="presParOf" srcId="{3C5E06B7-2013-40BE-B874-2EB5F112311C}" destId="{B4D571C0-ABDC-417D-84F6-62ADE1976D1F}" srcOrd="0" destOrd="0" presId="urn:microsoft.com/office/officeart/2005/8/layout/hierarchy2"/>
    <dgm:cxn modelId="{01A84B50-EA91-483A-9021-1141E7C20358}" type="presParOf" srcId="{3C5E06B7-2013-40BE-B874-2EB5F112311C}" destId="{CD519880-7C3A-44D0-80A0-007273990318}" srcOrd="1" destOrd="0" presId="urn:microsoft.com/office/officeart/2005/8/layout/hierarchy2"/>
    <dgm:cxn modelId="{A7C9B11F-0A47-4A3C-A13C-DD13374293A9}" type="presParOf" srcId="{090005A4-1113-4A96-97E2-62DDAC67BFD4}" destId="{D42DE491-1EE2-46F4-9961-8DDFE4EE308B}" srcOrd="6" destOrd="0" presId="urn:microsoft.com/office/officeart/2005/8/layout/hierarchy2"/>
    <dgm:cxn modelId="{2633D938-B158-48A0-83D3-0DDA502CEC70}" type="presParOf" srcId="{D42DE491-1EE2-46F4-9961-8DDFE4EE308B}" destId="{4CC009F3-5C3A-457F-A9A8-DEEA24C7DFF1}" srcOrd="0" destOrd="0" presId="urn:microsoft.com/office/officeart/2005/8/layout/hierarchy2"/>
    <dgm:cxn modelId="{2E207562-EF7B-495E-A273-B040DF444A02}" type="presParOf" srcId="{D42DE491-1EE2-46F4-9961-8DDFE4EE308B}" destId="{207DD7AA-B373-4F06-AEA6-32F4D6501827}" srcOrd="1" destOrd="0" presId="urn:microsoft.com/office/officeart/2005/8/layout/hierarchy2"/>
    <dgm:cxn modelId="{73C95F76-5E10-4A3D-BD23-45780249F9B3}" type="presParOf" srcId="{207DD7AA-B373-4F06-AEA6-32F4D6501827}" destId="{45F599D7-00F5-4C6E-9455-ACD784448D08}" srcOrd="0" destOrd="0" presId="urn:microsoft.com/office/officeart/2005/8/layout/hierarchy2"/>
    <dgm:cxn modelId="{7DCF393D-67BA-43B5-B3AD-0B39F487D705}" type="presParOf" srcId="{45F599D7-00F5-4C6E-9455-ACD784448D08}" destId="{CF1E8F01-FDCF-4882-8ECE-7163D49DAB2C}" srcOrd="0" destOrd="0" presId="urn:microsoft.com/office/officeart/2005/8/layout/hierarchy2"/>
    <dgm:cxn modelId="{F1695B92-DAA9-4A2B-84A2-D0287C1A0101}" type="presParOf" srcId="{207DD7AA-B373-4F06-AEA6-32F4D6501827}" destId="{B0A30CD1-A917-4786-A2E1-E5DB3433F8AA}" srcOrd="1" destOrd="0" presId="urn:microsoft.com/office/officeart/2005/8/layout/hierarchy2"/>
    <dgm:cxn modelId="{2A45660A-F516-41B9-A04F-C4D7B2C35390}" type="presParOf" srcId="{B0A30CD1-A917-4786-A2E1-E5DB3433F8AA}" destId="{DCFAB13D-1882-4DE4-A092-DFB55B9736B3}" srcOrd="0" destOrd="0" presId="urn:microsoft.com/office/officeart/2005/8/layout/hierarchy2"/>
    <dgm:cxn modelId="{D5B65232-8B1A-4243-AD65-88BDA8CA834F}" type="presParOf" srcId="{B0A30CD1-A917-4786-A2E1-E5DB3433F8AA}" destId="{6BA1A420-039C-4588-B92F-CC888CC4A1F7}" srcOrd="1" destOrd="0" presId="urn:microsoft.com/office/officeart/2005/8/layout/hierarchy2"/>
    <dgm:cxn modelId="{2D57B47F-7B65-41BB-A8CE-DBFF03A4FF26}" type="presParOf" srcId="{207DD7AA-B373-4F06-AEA6-32F4D6501827}" destId="{F7F8D16C-119E-4E50-9390-46887CF99FE4}" srcOrd="2" destOrd="0" presId="urn:microsoft.com/office/officeart/2005/8/layout/hierarchy2"/>
    <dgm:cxn modelId="{CC1D44B7-D875-4B0A-A591-FA7057D5DEA3}" type="presParOf" srcId="{F7F8D16C-119E-4E50-9390-46887CF99FE4}" destId="{D0A23E2F-8541-45B1-8C20-E20EA31AA010}" srcOrd="0" destOrd="0" presId="urn:microsoft.com/office/officeart/2005/8/layout/hierarchy2"/>
    <dgm:cxn modelId="{3FBB1F47-F57A-4509-B3E8-74F171A9513C}" type="presParOf" srcId="{207DD7AA-B373-4F06-AEA6-32F4D6501827}" destId="{F55341F1-B9CD-4590-A382-FD574EC4A4BB}" srcOrd="3" destOrd="0" presId="urn:microsoft.com/office/officeart/2005/8/layout/hierarchy2"/>
    <dgm:cxn modelId="{66CA3603-8A02-4E60-9DA8-9F2156C5D0C2}" type="presParOf" srcId="{F55341F1-B9CD-4590-A382-FD574EC4A4BB}" destId="{EEC9EF71-12A9-448F-B5D2-77E30E8D495A}" srcOrd="0" destOrd="0" presId="urn:microsoft.com/office/officeart/2005/8/layout/hierarchy2"/>
    <dgm:cxn modelId="{AA532D6A-2D88-4531-B8C9-08712BEBDFCC}" type="presParOf" srcId="{F55341F1-B9CD-4590-A382-FD574EC4A4BB}" destId="{5D440DA7-E125-48F7-A1BA-D88F59DC3236}" srcOrd="1" destOrd="0" presId="urn:microsoft.com/office/officeart/2005/8/layout/hierarchy2"/>
    <dgm:cxn modelId="{421F5EE1-BA0D-4BC0-93FC-0D1A9F908BD3}" type="presParOf" srcId="{090005A4-1113-4A96-97E2-62DDAC67BFD4}" destId="{33510313-BD48-4B52-8CF9-32585BD253B2}" srcOrd="7" destOrd="0" presId="urn:microsoft.com/office/officeart/2005/8/layout/hierarchy2"/>
    <dgm:cxn modelId="{26707461-0BB5-4D5A-B7AC-9871A7055E33}" type="presParOf" srcId="{33510313-BD48-4B52-8CF9-32585BD253B2}" destId="{82F6D0CD-EB30-4F45-B3FC-645E4941A66B}" srcOrd="0" destOrd="0" presId="urn:microsoft.com/office/officeart/2005/8/layout/hierarchy2"/>
    <dgm:cxn modelId="{CE29F15D-AE16-4777-A205-414F1D868748}" type="presParOf" srcId="{33510313-BD48-4B52-8CF9-32585BD253B2}" destId="{E8746837-D7BC-46EC-9D4F-515BDC000CCD}" srcOrd="1" destOrd="0" presId="urn:microsoft.com/office/officeart/2005/8/layout/hierarchy2"/>
    <dgm:cxn modelId="{5892678A-32C9-49C5-A166-9A48D5035C8C}" type="presParOf" srcId="{E8746837-D7BC-46EC-9D4F-515BDC000CCD}" destId="{2545D068-58DE-4576-ABE5-3C197964FB37}" srcOrd="0" destOrd="0" presId="urn:microsoft.com/office/officeart/2005/8/layout/hierarchy2"/>
    <dgm:cxn modelId="{F8CBB3FF-D8C7-4186-98F0-30445CB715EA}" type="presParOf" srcId="{2545D068-58DE-4576-ABE5-3C197964FB37}" destId="{8BCA131A-D652-4291-91EA-833BEE0367FB}" srcOrd="0" destOrd="0" presId="urn:microsoft.com/office/officeart/2005/8/layout/hierarchy2"/>
    <dgm:cxn modelId="{B085CF6E-A30E-459B-B1A8-D67097FE7894}" type="presParOf" srcId="{E8746837-D7BC-46EC-9D4F-515BDC000CCD}" destId="{212D07D4-0903-412C-A962-85C9779E31E4}" srcOrd="1" destOrd="0" presId="urn:microsoft.com/office/officeart/2005/8/layout/hierarchy2"/>
    <dgm:cxn modelId="{1FA57A64-A8C3-4FF3-9A00-D2AB019DA9DE}" type="presParOf" srcId="{212D07D4-0903-412C-A962-85C9779E31E4}" destId="{8AC6E146-42FF-4243-B4B6-912B93B7E69C}" srcOrd="0" destOrd="0" presId="urn:microsoft.com/office/officeart/2005/8/layout/hierarchy2"/>
    <dgm:cxn modelId="{57025F65-288F-4B15-AF82-BEA7A2F170D8}" type="presParOf" srcId="{212D07D4-0903-412C-A962-85C9779E31E4}" destId="{F5FEECDF-98D0-480A-A191-7FE325ED99F7}" srcOrd="1" destOrd="0" presId="urn:microsoft.com/office/officeart/2005/8/layout/hierarchy2"/>
    <dgm:cxn modelId="{3FADC351-24FA-4365-87BA-072F40F812E3}" type="presParOf" srcId="{090005A4-1113-4A96-97E2-62DDAC67BFD4}" destId="{CDF67BB7-A03F-4A31-9024-D01FAB08885B}" srcOrd="8" destOrd="0" presId="urn:microsoft.com/office/officeart/2005/8/layout/hierarchy2"/>
    <dgm:cxn modelId="{509928F4-B9EF-4113-AC86-B2A34F4CAE58}" type="presParOf" srcId="{CDF67BB7-A03F-4A31-9024-D01FAB08885B}" destId="{273D1CC0-18FF-4547-80A7-F15A73E7CE38}" srcOrd="0" destOrd="0" presId="urn:microsoft.com/office/officeart/2005/8/layout/hierarchy2"/>
    <dgm:cxn modelId="{C01ACC56-E1C0-46F6-98E8-4759EB4D907C}" type="presParOf" srcId="{CDF67BB7-A03F-4A31-9024-D01FAB08885B}" destId="{8EA40E4E-8381-4FB3-A950-ED0C1ACD73D1}" srcOrd="1" destOrd="0" presId="urn:microsoft.com/office/officeart/2005/8/layout/hierarchy2"/>
    <dgm:cxn modelId="{0E1A82FC-0B41-44C4-9980-0DCD3AD7B53D}" type="presParOf" srcId="{8EA40E4E-8381-4FB3-A950-ED0C1ACD73D1}" destId="{F7BF2192-71D3-40A8-8C10-A1D0EA9609AE}" srcOrd="0" destOrd="0" presId="urn:microsoft.com/office/officeart/2005/8/layout/hierarchy2"/>
    <dgm:cxn modelId="{B90D2BCA-274F-4641-9FEE-F8150AE8018C}" type="presParOf" srcId="{F7BF2192-71D3-40A8-8C10-A1D0EA9609AE}" destId="{E71A403F-25F2-4EAD-BC6A-A048E7498ED3}" srcOrd="0" destOrd="0" presId="urn:microsoft.com/office/officeart/2005/8/layout/hierarchy2"/>
    <dgm:cxn modelId="{77006544-5EAD-4A44-9F47-F48D846E84A2}" type="presParOf" srcId="{8EA40E4E-8381-4FB3-A950-ED0C1ACD73D1}" destId="{6A1E2336-BAAC-4D69-ACD1-DD13ED125AEB}" srcOrd="1" destOrd="0" presId="urn:microsoft.com/office/officeart/2005/8/layout/hierarchy2"/>
    <dgm:cxn modelId="{8E64D7FD-FA7B-415A-B5D5-EE43A56F1FA6}" type="presParOf" srcId="{6A1E2336-BAAC-4D69-ACD1-DD13ED125AEB}" destId="{1C0B3BB9-4048-4127-A8A6-0DEDDE111864}" srcOrd="0" destOrd="0" presId="urn:microsoft.com/office/officeart/2005/8/layout/hierarchy2"/>
    <dgm:cxn modelId="{D5646CF7-286D-45AB-AB48-8EB200438572}" type="presParOf" srcId="{6A1E2336-BAAC-4D69-ACD1-DD13ED125AEB}" destId="{DDD5EE72-79D2-4AB3-8089-4686692965E9}" srcOrd="1" destOrd="0" presId="urn:microsoft.com/office/officeart/2005/8/layout/hierarchy2"/>
    <dgm:cxn modelId="{7B323C05-E70D-4215-8581-E8CAF07A9016}" type="presParOf" srcId="{090005A4-1113-4A96-97E2-62DDAC67BFD4}" destId="{A73C6196-26C6-4171-829C-CC52BAD3A645}" srcOrd="9" destOrd="0" presId="urn:microsoft.com/office/officeart/2005/8/layout/hierarchy2"/>
    <dgm:cxn modelId="{41A25FBA-7555-44FD-B76C-B26338C2124B}" type="presParOf" srcId="{A73C6196-26C6-4171-829C-CC52BAD3A645}" destId="{A360F840-684D-4555-BCAE-7899F96AD4BF}" srcOrd="0" destOrd="0" presId="urn:microsoft.com/office/officeart/2005/8/layout/hierarchy2"/>
    <dgm:cxn modelId="{E3396791-E337-4279-992A-5883EDED0926}" type="presParOf" srcId="{A73C6196-26C6-4171-829C-CC52BAD3A645}" destId="{8F45CB77-7865-4EE4-BB19-384E0F210CF6}" srcOrd="1" destOrd="0" presId="urn:microsoft.com/office/officeart/2005/8/layout/hierarchy2"/>
    <dgm:cxn modelId="{F7F7744A-F639-412A-8E4F-9AED2C3E0805}" type="presParOf" srcId="{8F45CB77-7865-4EE4-BB19-384E0F210CF6}" destId="{C6B12D10-7196-483D-8CD5-CCF6E1D67787}" srcOrd="0" destOrd="0" presId="urn:microsoft.com/office/officeart/2005/8/layout/hierarchy2"/>
    <dgm:cxn modelId="{EC484200-2ACC-4FC1-A415-F17BAC6B97AA}" type="presParOf" srcId="{C6B12D10-7196-483D-8CD5-CCF6E1D67787}" destId="{33173F26-7964-492F-AFBA-15DA681A2947}" srcOrd="0" destOrd="0" presId="urn:microsoft.com/office/officeart/2005/8/layout/hierarchy2"/>
    <dgm:cxn modelId="{8337D27F-5D52-4069-A99A-63B5D613DF04}" type="presParOf" srcId="{8F45CB77-7865-4EE4-BB19-384E0F210CF6}" destId="{9B3735FF-C613-4A6B-A59F-1F4CB80A2A10}" srcOrd="1" destOrd="0" presId="urn:microsoft.com/office/officeart/2005/8/layout/hierarchy2"/>
    <dgm:cxn modelId="{C0562F16-E4C3-4B37-8F3C-0FAACDE3F2A5}" type="presParOf" srcId="{9B3735FF-C613-4A6B-A59F-1F4CB80A2A10}" destId="{AD0D4A24-58D1-4ABA-9888-2BA4BCAE7C0A}" srcOrd="0" destOrd="0" presId="urn:microsoft.com/office/officeart/2005/8/layout/hierarchy2"/>
    <dgm:cxn modelId="{32247616-F3E1-4A8E-B80C-3A9F778AB5E3}" type="presParOf" srcId="{9B3735FF-C613-4A6B-A59F-1F4CB80A2A10}" destId="{286E09B4-91A6-41F2-B29E-12235483354D}" srcOrd="1" destOrd="0" presId="urn:microsoft.com/office/officeart/2005/8/layout/hierarchy2"/>
    <dgm:cxn modelId="{2FA45C8E-8853-41DF-960D-0A4F6F321811}" type="presParOf" srcId="{090005A4-1113-4A96-97E2-62DDAC67BFD4}" destId="{2473DFF6-1226-47AF-B272-9168AEE3FA57}" srcOrd="10" destOrd="0" presId="urn:microsoft.com/office/officeart/2005/8/layout/hierarchy2"/>
    <dgm:cxn modelId="{956C5451-53BB-4ED1-97CF-5C6DC0CCDDE8}" type="presParOf" srcId="{2473DFF6-1226-47AF-B272-9168AEE3FA57}" destId="{EE166736-E783-4BE0-85EC-6227B3A95919}" srcOrd="0" destOrd="0" presId="urn:microsoft.com/office/officeart/2005/8/layout/hierarchy2"/>
    <dgm:cxn modelId="{44295157-CDA7-43F4-BB21-615DD2C044CF}" type="presParOf" srcId="{2473DFF6-1226-47AF-B272-9168AEE3FA57}" destId="{763C6A06-A1E6-42D9-A0F8-45126072A629}" srcOrd="1" destOrd="0" presId="urn:microsoft.com/office/officeart/2005/8/layout/hierarchy2"/>
    <dgm:cxn modelId="{1F804573-B3C5-42B4-89E5-D17E5C5B26F7}" type="presParOf" srcId="{763C6A06-A1E6-42D9-A0F8-45126072A629}" destId="{ED56E59C-D4CA-4FF8-989C-C13778971514}" srcOrd="0" destOrd="0" presId="urn:microsoft.com/office/officeart/2005/8/layout/hierarchy2"/>
    <dgm:cxn modelId="{6A37DC68-4AC8-4946-B989-8612300F63B8}" type="presParOf" srcId="{ED56E59C-D4CA-4FF8-989C-C13778971514}" destId="{64FFE99F-7F1D-4262-BB76-A3671780262D}" srcOrd="0" destOrd="0" presId="urn:microsoft.com/office/officeart/2005/8/layout/hierarchy2"/>
    <dgm:cxn modelId="{F6DE9AC4-FE12-474E-A3FA-27458A34764A}" type="presParOf" srcId="{763C6A06-A1E6-42D9-A0F8-45126072A629}" destId="{BF406E72-0052-479C-970E-46496BC630FB}" srcOrd="1" destOrd="0" presId="urn:microsoft.com/office/officeart/2005/8/layout/hierarchy2"/>
    <dgm:cxn modelId="{21D5E6E9-9662-465A-A1AA-D888DF573C19}" type="presParOf" srcId="{BF406E72-0052-479C-970E-46496BC630FB}" destId="{01860626-A194-4A85-BCA9-5B0E51EF1EE3}" srcOrd="0" destOrd="0" presId="urn:microsoft.com/office/officeart/2005/8/layout/hierarchy2"/>
    <dgm:cxn modelId="{8462E11A-3D9B-42F2-A297-0ABF57C0B473}" type="presParOf" srcId="{BF406E72-0052-479C-970E-46496BC630FB}" destId="{F0CF6946-C275-485D-A18D-9CAD7320ADA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2E725-6898-461C-8715-5687FCB7702D}">
      <dsp:nvSpPr>
        <dsp:cNvPr id="0" name=""/>
        <dsp:cNvSpPr/>
      </dsp:nvSpPr>
      <dsp:spPr>
        <a:xfrm>
          <a:off x="954966" y="0"/>
          <a:ext cx="1379678" cy="301804"/>
        </a:xfrm>
        <a:prstGeom prst="roundRect">
          <a:avLst>
            <a:gd name="adj" fmla="val 10000"/>
          </a:avLst>
        </a:prstGeom>
        <a:solidFill>
          <a:srgbClr val="00204F"/>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b="1" kern="1200" dirty="0">
              <a:solidFill>
                <a:schemeClr val="bg1"/>
              </a:solidFill>
            </a:rPr>
            <a:t>air</a:t>
          </a:r>
          <a:endParaRPr lang="en-US" sz="1700" b="1" kern="1200" dirty="0">
            <a:solidFill>
              <a:schemeClr val="bg1"/>
            </a:solidFill>
          </a:endParaRPr>
        </a:p>
      </dsp:txBody>
      <dsp:txXfrm>
        <a:off x="963806" y="8840"/>
        <a:ext cx="1361998" cy="284124"/>
      </dsp:txXfrm>
    </dsp:sp>
    <dsp:sp modelId="{43591C9D-76EE-436A-99B3-770C64E9E029}">
      <dsp:nvSpPr>
        <dsp:cNvPr id="0" name=""/>
        <dsp:cNvSpPr/>
      </dsp:nvSpPr>
      <dsp:spPr>
        <a:xfrm rot="22125">
          <a:off x="2334639" y="148296"/>
          <a:ext cx="573290" cy="8901"/>
        </a:xfrm>
        <a:custGeom>
          <a:avLst/>
          <a:gdLst/>
          <a:ahLst/>
          <a:cxnLst/>
          <a:rect l="0" t="0" r="0" b="0"/>
          <a:pathLst>
            <a:path>
              <a:moveTo>
                <a:pt x="0" y="4450"/>
              </a:moveTo>
              <a:lnTo>
                <a:pt x="573290" y="445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06951" y="138414"/>
        <a:ext cx="28664" cy="28664"/>
      </dsp:txXfrm>
    </dsp:sp>
    <dsp:sp modelId="{5CEE7A2A-9182-46D3-A555-1E5290E37D1C}">
      <dsp:nvSpPr>
        <dsp:cNvPr id="0" name=""/>
        <dsp:cNvSpPr/>
      </dsp:nvSpPr>
      <dsp:spPr>
        <a:xfrm>
          <a:off x="2907923" y="21330"/>
          <a:ext cx="533044" cy="266522"/>
        </a:xfrm>
        <a:prstGeom prst="roundRect">
          <a:avLst>
            <a:gd name="adj" fmla="val 10000"/>
          </a:avLst>
        </a:prstGeom>
        <a:solidFill>
          <a:srgbClr val="FFB90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3</a:t>
          </a:r>
          <a:endParaRPr lang="en-US" sz="1700" kern="1200" dirty="0">
            <a:solidFill>
              <a:schemeClr val="tx1"/>
            </a:solidFill>
          </a:endParaRPr>
        </a:p>
      </dsp:txBody>
      <dsp:txXfrm>
        <a:off x="2915729" y="29136"/>
        <a:ext cx="517432" cy="250910"/>
      </dsp:txXfrm>
    </dsp:sp>
    <dsp:sp modelId="{46DCF714-A172-49CB-98B8-10C7A974C212}">
      <dsp:nvSpPr>
        <dsp:cNvPr id="0" name=""/>
        <dsp:cNvSpPr/>
      </dsp:nvSpPr>
      <dsp:spPr>
        <a:xfrm>
          <a:off x="934918" y="616690"/>
          <a:ext cx="1379678" cy="301804"/>
        </a:xfrm>
        <a:prstGeom prst="roundRect">
          <a:avLst>
            <a:gd name="adj" fmla="val 10000"/>
          </a:avLst>
        </a:prstGeom>
        <a:solidFill>
          <a:srgbClr val="00204F"/>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700" b="1" kern="1200" dirty="0">
              <a:solidFill>
                <a:srgbClr val="FFFFFF"/>
              </a:solidFill>
              <a:latin typeface="Segoe UI"/>
              <a:ea typeface="+mn-ea"/>
              <a:cs typeface="+mn-cs"/>
            </a:rPr>
            <a:t>view</a:t>
          </a:r>
        </a:p>
      </dsp:txBody>
      <dsp:txXfrm>
        <a:off x="943758" y="625530"/>
        <a:ext cx="1361998" cy="284124"/>
      </dsp:txXfrm>
    </dsp:sp>
    <dsp:sp modelId="{72A92417-BCB8-41ED-A5A9-3D21BE19BFA7}">
      <dsp:nvSpPr>
        <dsp:cNvPr id="0" name=""/>
        <dsp:cNvSpPr/>
      </dsp:nvSpPr>
      <dsp:spPr>
        <a:xfrm rot="19960802">
          <a:off x="2277352" y="609891"/>
          <a:ext cx="667816" cy="8901"/>
        </a:xfrm>
        <a:custGeom>
          <a:avLst/>
          <a:gdLst/>
          <a:ahLst/>
          <a:cxnLst/>
          <a:rect l="0" t="0" r="0" b="0"/>
          <a:pathLst>
            <a:path>
              <a:moveTo>
                <a:pt x="0" y="4450"/>
              </a:moveTo>
              <a:lnTo>
                <a:pt x="667816" y="445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94564" y="597647"/>
        <a:ext cx="33390" cy="33390"/>
      </dsp:txXfrm>
    </dsp:sp>
    <dsp:sp modelId="{7EF4D9B6-3A08-4C5D-96C0-EA2E12DA21FF}">
      <dsp:nvSpPr>
        <dsp:cNvPr id="0" name=""/>
        <dsp:cNvSpPr/>
      </dsp:nvSpPr>
      <dsp:spPr>
        <a:xfrm>
          <a:off x="2907923" y="327831"/>
          <a:ext cx="533044" cy="266522"/>
        </a:xfrm>
        <a:prstGeom prst="roundRect">
          <a:avLst>
            <a:gd name="adj" fmla="val 10000"/>
          </a:avLst>
        </a:prstGeom>
        <a:solidFill>
          <a:srgbClr val="01BCF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1</a:t>
          </a:r>
        </a:p>
      </dsp:txBody>
      <dsp:txXfrm>
        <a:off x="2915729" y="335637"/>
        <a:ext cx="517432" cy="250910"/>
      </dsp:txXfrm>
    </dsp:sp>
    <dsp:sp modelId="{3FDFB50D-887F-44B6-9475-D2CFF5F125DA}">
      <dsp:nvSpPr>
        <dsp:cNvPr id="0" name=""/>
        <dsp:cNvSpPr/>
      </dsp:nvSpPr>
      <dsp:spPr>
        <a:xfrm>
          <a:off x="2314597" y="763142"/>
          <a:ext cx="593326" cy="8901"/>
        </a:xfrm>
        <a:custGeom>
          <a:avLst/>
          <a:gdLst/>
          <a:ahLst/>
          <a:cxnLst/>
          <a:rect l="0" t="0" r="0" b="0"/>
          <a:pathLst>
            <a:path>
              <a:moveTo>
                <a:pt x="0" y="4450"/>
              </a:moveTo>
              <a:lnTo>
                <a:pt x="593326" y="445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96427" y="752759"/>
        <a:ext cx="29666" cy="29666"/>
      </dsp:txXfrm>
    </dsp:sp>
    <dsp:sp modelId="{D9D75A56-74DF-4153-B94D-49671DAE4453}">
      <dsp:nvSpPr>
        <dsp:cNvPr id="0" name=""/>
        <dsp:cNvSpPr/>
      </dsp:nvSpPr>
      <dsp:spPr>
        <a:xfrm>
          <a:off x="2907923" y="634331"/>
          <a:ext cx="533044" cy="266522"/>
        </a:xfrm>
        <a:prstGeom prst="roundRect">
          <a:avLst>
            <a:gd name="adj" fmla="val 10000"/>
          </a:avLst>
        </a:prstGeom>
        <a:solidFill>
          <a:srgbClr val="B4A0FF"/>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2</a:t>
          </a:r>
        </a:p>
      </dsp:txBody>
      <dsp:txXfrm>
        <a:off x="2915729" y="642137"/>
        <a:ext cx="517432" cy="250910"/>
      </dsp:txXfrm>
    </dsp:sp>
    <dsp:sp modelId="{D4350788-50CE-4513-9782-0B895059EC46}">
      <dsp:nvSpPr>
        <dsp:cNvPr id="0" name=""/>
        <dsp:cNvSpPr/>
      </dsp:nvSpPr>
      <dsp:spPr>
        <a:xfrm rot="1639198">
          <a:off x="2277352" y="916392"/>
          <a:ext cx="667816" cy="8901"/>
        </a:xfrm>
        <a:custGeom>
          <a:avLst/>
          <a:gdLst/>
          <a:ahLst/>
          <a:cxnLst/>
          <a:rect l="0" t="0" r="0" b="0"/>
          <a:pathLst>
            <a:path>
              <a:moveTo>
                <a:pt x="0" y="4450"/>
              </a:moveTo>
              <a:lnTo>
                <a:pt x="667816" y="445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94564" y="904147"/>
        <a:ext cx="33390" cy="33390"/>
      </dsp:txXfrm>
    </dsp:sp>
    <dsp:sp modelId="{E7EBC993-7201-47A0-A26C-692489D7BE53}">
      <dsp:nvSpPr>
        <dsp:cNvPr id="0" name=""/>
        <dsp:cNvSpPr/>
      </dsp:nvSpPr>
      <dsp:spPr>
        <a:xfrm>
          <a:off x="2907923" y="940832"/>
          <a:ext cx="533044" cy="266522"/>
        </a:xfrm>
        <a:prstGeom prst="roundRect">
          <a:avLst>
            <a:gd name="adj" fmla="val 10000"/>
          </a:avLst>
        </a:prstGeom>
        <a:solidFill>
          <a:srgbClr val="FFB90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3</a:t>
          </a:r>
        </a:p>
      </dsp:txBody>
      <dsp:txXfrm>
        <a:off x="2915729" y="948638"/>
        <a:ext cx="517432" cy="250910"/>
      </dsp:txXfrm>
    </dsp:sp>
    <dsp:sp modelId="{DD1A0FBB-91BB-4A29-B643-0CC5336BD1B9}">
      <dsp:nvSpPr>
        <dsp:cNvPr id="0" name=""/>
        <dsp:cNvSpPr/>
      </dsp:nvSpPr>
      <dsp:spPr>
        <a:xfrm>
          <a:off x="954966" y="1229691"/>
          <a:ext cx="1379678" cy="301804"/>
        </a:xfrm>
        <a:prstGeom prst="roundRect">
          <a:avLst>
            <a:gd name="adj" fmla="val 10000"/>
          </a:avLst>
        </a:prstGeom>
        <a:solidFill>
          <a:srgbClr val="00204F"/>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b="1" kern="1200" dirty="0">
              <a:solidFill>
                <a:schemeClr val="bg1"/>
              </a:solidFill>
            </a:rPr>
            <a:t>and</a:t>
          </a:r>
          <a:endParaRPr lang="en-US" sz="1700" b="1" kern="1200" dirty="0">
            <a:solidFill>
              <a:schemeClr val="bg1"/>
            </a:solidFill>
          </a:endParaRPr>
        </a:p>
      </dsp:txBody>
      <dsp:txXfrm>
        <a:off x="963806" y="1238531"/>
        <a:ext cx="1361998" cy="284124"/>
      </dsp:txXfrm>
    </dsp:sp>
    <dsp:sp modelId="{CBCA39A0-8C27-42DA-8341-6FFB9665BFC5}">
      <dsp:nvSpPr>
        <dsp:cNvPr id="0" name=""/>
        <dsp:cNvSpPr/>
      </dsp:nvSpPr>
      <dsp:spPr>
        <a:xfrm>
          <a:off x="2334645" y="1376143"/>
          <a:ext cx="573278" cy="8901"/>
        </a:xfrm>
        <a:custGeom>
          <a:avLst/>
          <a:gdLst/>
          <a:ahLst/>
          <a:cxnLst/>
          <a:rect l="0" t="0" r="0" b="0"/>
          <a:pathLst>
            <a:path>
              <a:moveTo>
                <a:pt x="0" y="4450"/>
              </a:moveTo>
              <a:lnTo>
                <a:pt x="573278" y="445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06952" y="1366261"/>
        <a:ext cx="28663" cy="28663"/>
      </dsp:txXfrm>
    </dsp:sp>
    <dsp:sp modelId="{6ABDADD1-B860-4CC2-A857-25DD412CC00C}">
      <dsp:nvSpPr>
        <dsp:cNvPr id="0" name=""/>
        <dsp:cNvSpPr/>
      </dsp:nvSpPr>
      <dsp:spPr>
        <a:xfrm>
          <a:off x="2907923" y="1247332"/>
          <a:ext cx="533044" cy="266522"/>
        </a:xfrm>
        <a:prstGeom prst="roundRect">
          <a:avLst>
            <a:gd name="adj" fmla="val 10000"/>
          </a:avLst>
        </a:prstGeom>
        <a:solidFill>
          <a:srgbClr val="BAD709"/>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4</a:t>
          </a:r>
          <a:endParaRPr lang="en-US" sz="1700" kern="1200" dirty="0">
            <a:solidFill>
              <a:schemeClr val="tx1"/>
            </a:solidFill>
          </a:endParaRPr>
        </a:p>
      </dsp:txBody>
      <dsp:txXfrm>
        <a:off x="2915729" y="1255138"/>
        <a:ext cx="517432" cy="250910"/>
      </dsp:txXfrm>
    </dsp:sp>
    <dsp:sp modelId="{6F96633F-BA6B-40EC-838C-20C3A28D8062}">
      <dsp:nvSpPr>
        <dsp:cNvPr id="0" name=""/>
        <dsp:cNvSpPr/>
      </dsp:nvSpPr>
      <dsp:spPr>
        <a:xfrm>
          <a:off x="954966" y="1571474"/>
          <a:ext cx="1379678" cy="301804"/>
        </a:xfrm>
        <a:prstGeom prst="roundRect">
          <a:avLst>
            <a:gd name="adj" fmla="val 10000"/>
          </a:avLst>
        </a:prstGeom>
        <a:solidFill>
          <a:srgbClr val="00204F"/>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b="1" kern="1200" dirty="0">
              <a:solidFill>
                <a:schemeClr val="bg1"/>
              </a:solidFill>
            </a:rPr>
            <a:t>beach </a:t>
          </a:r>
          <a:endParaRPr lang="en-US" sz="1700" b="1" kern="1200" dirty="0">
            <a:solidFill>
              <a:schemeClr val="bg1"/>
            </a:solidFill>
          </a:endParaRPr>
        </a:p>
      </dsp:txBody>
      <dsp:txXfrm>
        <a:off x="963806" y="1580314"/>
        <a:ext cx="1361998" cy="284124"/>
      </dsp:txXfrm>
    </dsp:sp>
    <dsp:sp modelId="{9C290ED0-CCA5-47C5-BC5D-ACBF6B74BC2D}">
      <dsp:nvSpPr>
        <dsp:cNvPr id="0" name=""/>
        <dsp:cNvSpPr/>
      </dsp:nvSpPr>
      <dsp:spPr>
        <a:xfrm>
          <a:off x="2334645" y="1717925"/>
          <a:ext cx="573278" cy="8901"/>
        </a:xfrm>
        <a:custGeom>
          <a:avLst/>
          <a:gdLst/>
          <a:ahLst/>
          <a:cxnLst/>
          <a:rect l="0" t="0" r="0" b="0"/>
          <a:pathLst>
            <a:path>
              <a:moveTo>
                <a:pt x="0" y="4450"/>
              </a:moveTo>
              <a:lnTo>
                <a:pt x="573278" y="445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06952" y="1708044"/>
        <a:ext cx="28663" cy="28663"/>
      </dsp:txXfrm>
    </dsp:sp>
    <dsp:sp modelId="{56DF93B1-A240-4AEB-8FB2-E8E6B5DBD8DD}">
      <dsp:nvSpPr>
        <dsp:cNvPr id="0" name=""/>
        <dsp:cNvSpPr/>
      </dsp:nvSpPr>
      <dsp:spPr>
        <a:xfrm>
          <a:off x="2907923" y="1589115"/>
          <a:ext cx="533044" cy="266522"/>
        </a:xfrm>
        <a:prstGeom prst="roundRect">
          <a:avLst>
            <a:gd name="adj" fmla="val 10000"/>
          </a:avLst>
        </a:prstGeom>
        <a:solidFill>
          <a:srgbClr val="01BCF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1</a:t>
          </a:r>
          <a:endParaRPr lang="en-US" sz="1700" kern="1200" dirty="0">
            <a:solidFill>
              <a:schemeClr val="tx1"/>
            </a:solidFill>
          </a:endParaRPr>
        </a:p>
      </dsp:txBody>
      <dsp:txXfrm>
        <a:off x="2915729" y="1596921"/>
        <a:ext cx="517432" cy="250910"/>
      </dsp:txXfrm>
    </dsp:sp>
    <dsp:sp modelId="{6C89EB70-9E36-4723-8286-1C9C312AEFB7}">
      <dsp:nvSpPr>
        <dsp:cNvPr id="0" name=""/>
        <dsp:cNvSpPr/>
      </dsp:nvSpPr>
      <dsp:spPr>
        <a:xfrm>
          <a:off x="954966" y="1913256"/>
          <a:ext cx="1379678" cy="301804"/>
        </a:xfrm>
        <a:prstGeom prst="roundRect">
          <a:avLst>
            <a:gd name="adj" fmla="val 10000"/>
          </a:avLst>
        </a:prstGeom>
        <a:solidFill>
          <a:srgbClr val="00204F"/>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b="1" kern="1200" dirty="0">
              <a:solidFill>
                <a:schemeClr val="bg1"/>
              </a:solidFill>
            </a:rPr>
            <a:t>comfortable</a:t>
          </a:r>
          <a:endParaRPr lang="en-US" sz="1700" b="1" kern="1200" dirty="0">
            <a:solidFill>
              <a:schemeClr val="bg1"/>
            </a:solidFill>
          </a:endParaRPr>
        </a:p>
      </dsp:txBody>
      <dsp:txXfrm>
        <a:off x="963806" y="1922096"/>
        <a:ext cx="1361998" cy="284124"/>
      </dsp:txXfrm>
    </dsp:sp>
    <dsp:sp modelId="{31675087-D177-4E5C-8624-012A3F6D6998}">
      <dsp:nvSpPr>
        <dsp:cNvPr id="0" name=""/>
        <dsp:cNvSpPr/>
      </dsp:nvSpPr>
      <dsp:spPr>
        <a:xfrm>
          <a:off x="2334645" y="2059708"/>
          <a:ext cx="573278" cy="8901"/>
        </a:xfrm>
        <a:custGeom>
          <a:avLst/>
          <a:gdLst/>
          <a:ahLst/>
          <a:cxnLst/>
          <a:rect l="0" t="0" r="0" b="0"/>
          <a:pathLst>
            <a:path>
              <a:moveTo>
                <a:pt x="0" y="4450"/>
              </a:moveTo>
              <a:lnTo>
                <a:pt x="573278" y="445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06952" y="2049827"/>
        <a:ext cx="28663" cy="28663"/>
      </dsp:txXfrm>
    </dsp:sp>
    <dsp:sp modelId="{42A0A19A-9AF5-4A5B-9C8E-9A573F3D977C}">
      <dsp:nvSpPr>
        <dsp:cNvPr id="0" name=""/>
        <dsp:cNvSpPr/>
      </dsp:nvSpPr>
      <dsp:spPr>
        <a:xfrm>
          <a:off x="2907923" y="1930897"/>
          <a:ext cx="533044" cy="266522"/>
        </a:xfrm>
        <a:prstGeom prst="roundRect">
          <a:avLst>
            <a:gd name="adj" fmla="val 10000"/>
          </a:avLst>
        </a:prstGeom>
        <a:solidFill>
          <a:srgbClr val="FFB90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3</a:t>
          </a:r>
          <a:endParaRPr lang="en-US" sz="1700" kern="1200" dirty="0">
            <a:solidFill>
              <a:schemeClr val="tx1"/>
            </a:solidFill>
          </a:endParaRPr>
        </a:p>
      </dsp:txBody>
      <dsp:txXfrm>
        <a:off x="2915729" y="1938703"/>
        <a:ext cx="517432" cy="250910"/>
      </dsp:txXfrm>
    </dsp:sp>
    <dsp:sp modelId="{1FE74B81-83AE-4AD6-A4AC-B8EA7857943D}">
      <dsp:nvSpPr>
        <dsp:cNvPr id="0" name=""/>
        <dsp:cNvSpPr/>
      </dsp:nvSpPr>
      <dsp:spPr>
        <a:xfrm>
          <a:off x="954966" y="2679507"/>
          <a:ext cx="1379678" cy="301804"/>
        </a:xfrm>
        <a:prstGeom prst="roundRect">
          <a:avLst>
            <a:gd name="adj" fmla="val 10000"/>
          </a:avLst>
        </a:prstGeom>
        <a:solidFill>
          <a:srgbClr val="00204F"/>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b="1" kern="1200" dirty="0">
              <a:solidFill>
                <a:schemeClr val="bg1"/>
              </a:solidFill>
            </a:rPr>
            <a:t>ocean</a:t>
          </a:r>
          <a:endParaRPr lang="en-US" sz="1700" b="1" kern="1200" dirty="0">
            <a:solidFill>
              <a:schemeClr val="bg1"/>
            </a:solidFill>
          </a:endParaRPr>
        </a:p>
      </dsp:txBody>
      <dsp:txXfrm>
        <a:off x="963806" y="2688347"/>
        <a:ext cx="1361998" cy="284124"/>
      </dsp:txXfrm>
    </dsp:sp>
    <dsp:sp modelId="{D121F918-68A0-4FD4-A205-52EAB64075C2}">
      <dsp:nvSpPr>
        <dsp:cNvPr id="0" name=""/>
        <dsp:cNvSpPr/>
      </dsp:nvSpPr>
      <dsp:spPr>
        <a:xfrm rot="19276291">
          <a:off x="2253854" y="2596084"/>
          <a:ext cx="734859" cy="8901"/>
        </a:xfrm>
        <a:custGeom>
          <a:avLst/>
          <a:gdLst/>
          <a:ahLst/>
          <a:cxnLst/>
          <a:rect l="0" t="0" r="0" b="0"/>
          <a:pathLst>
            <a:path>
              <a:moveTo>
                <a:pt x="0" y="4450"/>
              </a:moveTo>
              <a:lnTo>
                <a:pt x="734859" y="445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02912" y="2582163"/>
        <a:ext cx="36742" cy="36742"/>
      </dsp:txXfrm>
    </dsp:sp>
    <dsp:sp modelId="{CC6393D1-9167-44F9-B86F-88801907F86E}">
      <dsp:nvSpPr>
        <dsp:cNvPr id="0" name=""/>
        <dsp:cNvSpPr/>
      </dsp:nvSpPr>
      <dsp:spPr>
        <a:xfrm>
          <a:off x="2907923" y="2237398"/>
          <a:ext cx="533044" cy="266522"/>
        </a:xfrm>
        <a:prstGeom prst="roundRect">
          <a:avLst>
            <a:gd name="adj" fmla="val 10000"/>
          </a:avLst>
        </a:prstGeom>
        <a:solidFill>
          <a:srgbClr val="01BCF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1</a:t>
          </a:r>
          <a:endParaRPr lang="en-US" sz="1700" kern="1200" dirty="0">
            <a:solidFill>
              <a:schemeClr val="tx1"/>
            </a:solidFill>
          </a:endParaRPr>
        </a:p>
      </dsp:txBody>
      <dsp:txXfrm>
        <a:off x="2915729" y="2245204"/>
        <a:ext cx="517432" cy="250910"/>
      </dsp:txXfrm>
    </dsp:sp>
    <dsp:sp modelId="{0BC26C80-2FCF-4895-A18A-AE75BA2CAC0B}">
      <dsp:nvSpPr>
        <dsp:cNvPr id="0" name=""/>
        <dsp:cNvSpPr/>
      </dsp:nvSpPr>
      <dsp:spPr>
        <a:xfrm rot="20702010">
          <a:off x="2324579" y="2749334"/>
          <a:ext cx="593408" cy="8901"/>
        </a:xfrm>
        <a:custGeom>
          <a:avLst/>
          <a:gdLst/>
          <a:ahLst/>
          <a:cxnLst/>
          <a:rect l="0" t="0" r="0" b="0"/>
          <a:pathLst>
            <a:path>
              <a:moveTo>
                <a:pt x="0" y="4450"/>
              </a:moveTo>
              <a:lnTo>
                <a:pt x="593408" y="445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06449" y="2738949"/>
        <a:ext cx="29670" cy="29670"/>
      </dsp:txXfrm>
    </dsp:sp>
    <dsp:sp modelId="{178B7C2E-76AD-447C-9053-E86907ED0F72}">
      <dsp:nvSpPr>
        <dsp:cNvPr id="0" name=""/>
        <dsp:cNvSpPr/>
      </dsp:nvSpPr>
      <dsp:spPr>
        <a:xfrm>
          <a:off x="2907923" y="2543898"/>
          <a:ext cx="533044" cy="266522"/>
        </a:xfrm>
        <a:prstGeom prst="roundRect">
          <a:avLst>
            <a:gd name="adj" fmla="val 10000"/>
          </a:avLst>
        </a:prstGeom>
        <a:solidFill>
          <a:srgbClr val="B4A0FF"/>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2</a:t>
          </a:r>
          <a:endParaRPr lang="en-US" sz="1700" kern="1200" dirty="0">
            <a:solidFill>
              <a:schemeClr val="tx1"/>
            </a:solidFill>
          </a:endParaRPr>
        </a:p>
      </dsp:txBody>
      <dsp:txXfrm>
        <a:off x="2915729" y="2551704"/>
        <a:ext cx="517432" cy="250910"/>
      </dsp:txXfrm>
    </dsp:sp>
    <dsp:sp modelId="{40C4834D-0410-4925-AD66-1491D41A6A6B}">
      <dsp:nvSpPr>
        <dsp:cNvPr id="0" name=""/>
        <dsp:cNvSpPr/>
      </dsp:nvSpPr>
      <dsp:spPr>
        <a:xfrm rot="897990">
          <a:off x="2324579" y="2902584"/>
          <a:ext cx="593408" cy="8901"/>
        </a:xfrm>
        <a:custGeom>
          <a:avLst/>
          <a:gdLst/>
          <a:ahLst/>
          <a:cxnLst/>
          <a:rect l="0" t="0" r="0" b="0"/>
          <a:pathLst>
            <a:path>
              <a:moveTo>
                <a:pt x="0" y="4450"/>
              </a:moveTo>
              <a:lnTo>
                <a:pt x="593408" y="445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06449" y="2892200"/>
        <a:ext cx="29670" cy="29670"/>
      </dsp:txXfrm>
    </dsp:sp>
    <dsp:sp modelId="{CFB04888-108D-4233-83AB-9D4F3F4DACCC}">
      <dsp:nvSpPr>
        <dsp:cNvPr id="0" name=""/>
        <dsp:cNvSpPr/>
      </dsp:nvSpPr>
      <dsp:spPr>
        <a:xfrm>
          <a:off x="2907923" y="2850399"/>
          <a:ext cx="533044" cy="266522"/>
        </a:xfrm>
        <a:prstGeom prst="roundRect">
          <a:avLst>
            <a:gd name="adj" fmla="val 10000"/>
          </a:avLst>
        </a:prstGeom>
        <a:solidFill>
          <a:srgbClr val="FFB90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3</a:t>
          </a:r>
          <a:endParaRPr lang="en-US" sz="1700" kern="1200" dirty="0">
            <a:solidFill>
              <a:schemeClr val="tx1"/>
            </a:solidFill>
          </a:endParaRPr>
        </a:p>
      </dsp:txBody>
      <dsp:txXfrm>
        <a:off x="2915729" y="2858205"/>
        <a:ext cx="517432" cy="250910"/>
      </dsp:txXfrm>
    </dsp:sp>
    <dsp:sp modelId="{FEECB2B3-7782-446D-92AF-A21CF7070D39}">
      <dsp:nvSpPr>
        <dsp:cNvPr id="0" name=""/>
        <dsp:cNvSpPr/>
      </dsp:nvSpPr>
      <dsp:spPr>
        <a:xfrm rot="2323709">
          <a:off x="2253854" y="3055834"/>
          <a:ext cx="734859" cy="8901"/>
        </a:xfrm>
        <a:custGeom>
          <a:avLst/>
          <a:gdLst/>
          <a:ahLst/>
          <a:cxnLst/>
          <a:rect l="0" t="0" r="0" b="0"/>
          <a:pathLst>
            <a:path>
              <a:moveTo>
                <a:pt x="0" y="4450"/>
              </a:moveTo>
              <a:lnTo>
                <a:pt x="734859" y="445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02912" y="3041913"/>
        <a:ext cx="36742" cy="36742"/>
      </dsp:txXfrm>
    </dsp:sp>
    <dsp:sp modelId="{B4D571C0-ABDC-417D-84F6-62ADE1976D1F}">
      <dsp:nvSpPr>
        <dsp:cNvPr id="0" name=""/>
        <dsp:cNvSpPr/>
      </dsp:nvSpPr>
      <dsp:spPr>
        <a:xfrm>
          <a:off x="2907923" y="3156899"/>
          <a:ext cx="533044" cy="266522"/>
        </a:xfrm>
        <a:prstGeom prst="roundRect">
          <a:avLst>
            <a:gd name="adj" fmla="val 10000"/>
          </a:avLst>
        </a:prstGeom>
        <a:solidFill>
          <a:srgbClr val="BAD709"/>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4</a:t>
          </a:r>
        </a:p>
      </dsp:txBody>
      <dsp:txXfrm>
        <a:off x="2915729" y="3164705"/>
        <a:ext cx="517432" cy="250910"/>
      </dsp:txXfrm>
    </dsp:sp>
    <dsp:sp modelId="{4CC009F3-5C3A-457F-A9A8-DEEA24C7DFF1}">
      <dsp:nvSpPr>
        <dsp:cNvPr id="0" name=""/>
        <dsp:cNvSpPr/>
      </dsp:nvSpPr>
      <dsp:spPr>
        <a:xfrm>
          <a:off x="954966" y="3599009"/>
          <a:ext cx="1379678" cy="301804"/>
        </a:xfrm>
        <a:prstGeom prst="roundRect">
          <a:avLst>
            <a:gd name="adj" fmla="val 10000"/>
          </a:avLst>
        </a:prstGeom>
        <a:solidFill>
          <a:srgbClr val="00204F"/>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b="1" kern="1200" dirty="0">
              <a:solidFill>
                <a:schemeClr val="bg1"/>
              </a:solidFill>
            </a:rPr>
            <a:t>rooms</a:t>
          </a:r>
          <a:endParaRPr lang="en-US" sz="1700" b="1" kern="1200" dirty="0">
            <a:solidFill>
              <a:schemeClr val="bg1"/>
            </a:solidFill>
          </a:endParaRPr>
        </a:p>
      </dsp:txBody>
      <dsp:txXfrm>
        <a:off x="963806" y="3607849"/>
        <a:ext cx="1361998" cy="284124"/>
      </dsp:txXfrm>
    </dsp:sp>
    <dsp:sp modelId="{45F599D7-00F5-4C6E-9455-ACD784448D08}">
      <dsp:nvSpPr>
        <dsp:cNvPr id="0" name=""/>
        <dsp:cNvSpPr/>
      </dsp:nvSpPr>
      <dsp:spPr>
        <a:xfrm rot="20702010">
          <a:off x="2324579" y="3668835"/>
          <a:ext cx="593408" cy="8901"/>
        </a:xfrm>
        <a:custGeom>
          <a:avLst/>
          <a:gdLst/>
          <a:ahLst/>
          <a:cxnLst/>
          <a:rect l="0" t="0" r="0" b="0"/>
          <a:pathLst>
            <a:path>
              <a:moveTo>
                <a:pt x="0" y="4450"/>
              </a:moveTo>
              <a:lnTo>
                <a:pt x="593408" y="445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06449" y="3658451"/>
        <a:ext cx="29670" cy="29670"/>
      </dsp:txXfrm>
    </dsp:sp>
    <dsp:sp modelId="{DCFAB13D-1882-4DE4-A092-DFB55B9736B3}">
      <dsp:nvSpPr>
        <dsp:cNvPr id="0" name=""/>
        <dsp:cNvSpPr/>
      </dsp:nvSpPr>
      <dsp:spPr>
        <a:xfrm>
          <a:off x="2907923" y="3463400"/>
          <a:ext cx="533044" cy="266522"/>
        </a:xfrm>
        <a:prstGeom prst="roundRect">
          <a:avLst>
            <a:gd name="adj" fmla="val 10000"/>
          </a:avLst>
        </a:prstGeom>
        <a:solidFill>
          <a:srgbClr val="01BCF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1</a:t>
          </a:r>
          <a:endParaRPr lang="en-US" sz="1700" kern="1200" dirty="0">
            <a:solidFill>
              <a:schemeClr val="tx1"/>
            </a:solidFill>
          </a:endParaRPr>
        </a:p>
      </dsp:txBody>
      <dsp:txXfrm>
        <a:off x="2915729" y="3471206"/>
        <a:ext cx="517432" cy="250910"/>
      </dsp:txXfrm>
    </dsp:sp>
    <dsp:sp modelId="{F7F8D16C-119E-4E50-9390-46887CF99FE4}">
      <dsp:nvSpPr>
        <dsp:cNvPr id="0" name=""/>
        <dsp:cNvSpPr/>
      </dsp:nvSpPr>
      <dsp:spPr>
        <a:xfrm rot="897990">
          <a:off x="2324579" y="3822086"/>
          <a:ext cx="593408" cy="8901"/>
        </a:xfrm>
        <a:custGeom>
          <a:avLst/>
          <a:gdLst/>
          <a:ahLst/>
          <a:cxnLst/>
          <a:rect l="0" t="0" r="0" b="0"/>
          <a:pathLst>
            <a:path>
              <a:moveTo>
                <a:pt x="0" y="4450"/>
              </a:moveTo>
              <a:lnTo>
                <a:pt x="593408" y="445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06449" y="3811701"/>
        <a:ext cx="29670" cy="29670"/>
      </dsp:txXfrm>
    </dsp:sp>
    <dsp:sp modelId="{EEC9EF71-12A9-448F-B5D2-77E30E8D495A}">
      <dsp:nvSpPr>
        <dsp:cNvPr id="0" name=""/>
        <dsp:cNvSpPr/>
      </dsp:nvSpPr>
      <dsp:spPr>
        <a:xfrm>
          <a:off x="2907923" y="3769900"/>
          <a:ext cx="533044" cy="266522"/>
        </a:xfrm>
        <a:prstGeom prst="roundRect">
          <a:avLst>
            <a:gd name="adj" fmla="val 10000"/>
          </a:avLst>
        </a:prstGeom>
        <a:solidFill>
          <a:srgbClr val="FFB90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3</a:t>
          </a:r>
          <a:endParaRPr lang="en-US" sz="1700" kern="1200" dirty="0">
            <a:solidFill>
              <a:schemeClr val="tx1"/>
            </a:solidFill>
          </a:endParaRPr>
        </a:p>
      </dsp:txBody>
      <dsp:txXfrm>
        <a:off x="2915729" y="3777706"/>
        <a:ext cx="517432" cy="250910"/>
      </dsp:txXfrm>
    </dsp:sp>
    <dsp:sp modelId="{82F6D0CD-EB30-4F45-B3FC-645E4941A66B}">
      <dsp:nvSpPr>
        <dsp:cNvPr id="0" name=""/>
        <dsp:cNvSpPr/>
      </dsp:nvSpPr>
      <dsp:spPr>
        <a:xfrm>
          <a:off x="942493" y="4062160"/>
          <a:ext cx="1379678" cy="301804"/>
        </a:xfrm>
        <a:prstGeom prst="roundRect">
          <a:avLst>
            <a:gd name="adj" fmla="val 10000"/>
          </a:avLst>
        </a:prstGeom>
        <a:solidFill>
          <a:srgbClr val="00204F"/>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rgbClr val="FFFFFF"/>
              </a:solidFill>
              <a:latin typeface="Segoe UI"/>
              <a:ea typeface="+mn-ea"/>
              <a:cs typeface="+mn-cs"/>
            </a:rPr>
            <a:t>spacious</a:t>
          </a:r>
        </a:p>
      </dsp:txBody>
      <dsp:txXfrm>
        <a:off x="951333" y="4071000"/>
        <a:ext cx="1361998" cy="284124"/>
      </dsp:txXfrm>
    </dsp:sp>
    <dsp:sp modelId="{2545D068-58DE-4576-ABE5-3C197964FB37}">
      <dsp:nvSpPr>
        <dsp:cNvPr id="0" name=""/>
        <dsp:cNvSpPr/>
      </dsp:nvSpPr>
      <dsp:spPr>
        <a:xfrm rot="21580041">
          <a:off x="2322166" y="4206911"/>
          <a:ext cx="585761" cy="8901"/>
        </a:xfrm>
        <a:custGeom>
          <a:avLst/>
          <a:gdLst/>
          <a:ahLst/>
          <a:cxnLst/>
          <a:rect l="0" t="0" r="0" b="0"/>
          <a:pathLst>
            <a:path>
              <a:moveTo>
                <a:pt x="0" y="4450"/>
              </a:moveTo>
              <a:lnTo>
                <a:pt x="585761" y="445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00403" y="4196718"/>
        <a:ext cx="29288" cy="29288"/>
      </dsp:txXfrm>
    </dsp:sp>
    <dsp:sp modelId="{8AC6E146-42FF-4243-B4B6-912B93B7E69C}">
      <dsp:nvSpPr>
        <dsp:cNvPr id="0" name=""/>
        <dsp:cNvSpPr/>
      </dsp:nvSpPr>
      <dsp:spPr>
        <a:xfrm>
          <a:off x="2907923" y="4076401"/>
          <a:ext cx="533044" cy="266522"/>
        </a:xfrm>
        <a:prstGeom prst="roundRect">
          <a:avLst>
            <a:gd name="adj" fmla="val 10000"/>
          </a:avLst>
        </a:prstGeom>
        <a:solidFill>
          <a:srgbClr val="01BCF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1</a:t>
          </a:r>
        </a:p>
      </dsp:txBody>
      <dsp:txXfrm>
        <a:off x="2915729" y="4084207"/>
        <a:ext cx="517432" cy="250910"/>
      </dsp:txXfrm>
    </dsp:sp>
    <dsp:sp modelId="{273D1CC0-18FF-4547-80A7-F15A73E7CE38}">
      <dsp:nvSpPr>
        <dsp:cNvPr id="0" name=""/>
        <dsp:cNvSpPr/>
      </dsp:nvSpPr>
      <dsp:spPr>
        <a:xfrm>
          <a:off x="942493" y="4403943"/>
          <a:ext cx="1379678" cy="301804"/>
        </a:xfrm>
        <a:prstGeom prst="roundRect">
          <a:avLst>
            <a:gd name="adj" fmla="val 10000"/>
          </a:avLst>
        </a:prstGeom>
        <a:solidFill>
          <a:srgbClr val="00204F"/>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rgbClr val="FFFFFF"/>
              </a:solidFill>
              <a:latin typeface="Segoe UI"/>
              <a:ea typeface="+mn-ea"/>
              <a:cs typeface="+mn-cs"/>
            </a:rPr>
            <a:t>secluded</a:t>
          </a:r>
        </a:p>
      </dsp:txBody>
      <dsp:txXfrm>
        <a:off x="951333" y="4412783"/>
        <a:ext cx="1361998" cy="284124"/>
      </dsp:txXfrm>
    </dsp:sp>
    <dsp:sp modelId="{F7BF2192-71D3-40A8-8C10-A1D0EA9609AE}">
      <dsp:nvSpPr>
        <dsp:cNvPr id="0" name=""/>
        <dsp:cNvSpPr/>
      </dsp:nvSpPr>
      <dsp:spPr>
        <a:xfrm rot="21580041">
          <a:off x="2322166" y="4548694"/>
          <a:ext cx="585761" cy="8901"/>
        </a:xfrm>
        <a:custGeom>
          <a:avLst/>
          <a:gdLst/>
          <a:ahLst/>
          <a:cxnLst/>
          <a:rect l="0" t="0" r="0" b="0"/>
          <a:pathLst>
            <a:path>
              <a:moveTo>
                <a:pt x="0" y="4450"/>
              </a:moveTo>
              <a:lnTo>
                <a:pt x="585761" y="445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00403" y="4538501"/>
        <a:ext cx="29288" cy="29288"/>
      </dsp:txXfrm>
    </dsp:sp>
    <dsp:sp modelId="{1C0B3BB9-4048-4127-A8A6-0DEDDE111864}">
      <dsp:nvSpPr>
        <dsp:cNvPr id="0" name=""/>
        <dsp:cNvSpPr/>
      </dsp:nvSpPr>
      <dsp:spPr>
        <a:xfrm>
          <a:off x="2907923" y="4418183"/>
          <a:ext cx="533044" cy="266522"/>
        </a:xfrm>
        <a:prstGeom prst="roundRect">
          <a:avLst>
            <a:gd name="adj" fmla="val 10000"/>
          </a:avLst>
        </a:prstGeom>
        <a:solidFill>
          <a:srgbClr val="BAD709"/>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4</a:t>
          </a:r>
        </a:p>
      </dsp:txBody>
      <dsp:txXfrm>
        <a:off x="2915729" y="4425989"/>
        <a:ext cx="517432" cy="250910"/>
      </dsp:txXfrm>
    </dsp:sp>
    <dsp:sp modelId="{A360F840-684D-4555-BCAE-7899F96AD4BF}">
      <dsp:nvSpPr>
        <dsp:cNvPr id="0" name=""/>
        <dsp:cNvSpPr/>
      </dsp:nvSpPr>
      <dsp:spPr>
        <a:xfrm>
          <a:off x="942493" y="4745726"/>
          <a:ext cx="1379678" cy="301804"/>
        </a:xfrm>
        <a:prstGeom prst="roundRect">
          <a:avLst>
            <a:gd name="adj" fmla="val 10000"/>
          </a:avLst>
        </a:prstGeom>
        <a:solidFill>
          <a:srgbClr val="00204F"/>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bg1"/>
              </a:solidFill>
            </a:rPr>
            <a:t>north</a:t>
          </a:r>
        </a:p>
      </dsp:txBody>
      <dsp:txXfrm>
        <a:off x="951333" y="4754566"/>
        <a:ext cx="1361998" cy="284124"/>
      </dsp:txXfrm>
    </dsp:sp>
    <dsp:sp modelId="{C6B12D10-7196-483D-8CD5-CCF6E1D67787}">
      <dsp:nvSpPr>
        <dsp:cNvPr id="0" name=""/>
        <dsp:cNvSpPr/>
      </dsp:nvSpPr>
      <dsp:spPr>
        <a:xfrm rot="21580041">
          <a:off x="2322166" y="4890477"/>
          <a:ext cx="585761" cy="8901"/>
        </a:xfrm>
        <a:custGeom>
          <a:avLst/>
          <a:gdLst/>
          <a:ahLst/>
          <a:cxnLst/>
          <a:rect l="0" t="0" r="0" b="0"/>
          <a:pathLst>
            <a:path>
              <a:moveTo>
                <a:pt x="0" y="4450"/>
              </a:moveTo>
              <a:lnTo>
                <a:pt x="585761" y="445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00403" y="4880283"/>
        <a:ext cx="29288" cy="29288"/>
      </dsp:txXfrm>
    </dsp:sp>
    <dsp:sp modelId="{AD0D4A24-58D1-4ABA-9888-2BA4BCAE7C0A}">
      <dsp:nvSpPr>
        <dsp:cNvPr id="0" name=""/>
        <dsp:cNvSpPr/>
      </dsp:nvSpPr>
      <dsp:spPr>
        <a:xfrm>
          <a:off x="2907923" y="4759966"/>
          <a:ext cx="533044" cy="266522"/>
        </a:xfrm>
        <a:prstGeom prst="roundRect">
          <a:avLst>
            <a:gd name="adj" fmla="val 10000"/>
          </a:avLst>
        </a:prstGeom>
        <a:solidFill>
          <a:srgbClr val="B4A0FF"/>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2</a:t>
          </a:r>
        </a:p>
      </dsp:txBody>
      <dsp:txXfrm>
        <a:off x="2915729" y="4767772"/>
        <a:ext cx="517432" cy="250910"/>
      </dsp:txXfrm>
    </dsp:sp>
    <dsp:sp modelId="{EE166736-E783-4BE0-85EC-6227B3A95919}">
      <dsp:nvSpPr>
        <dsp:cNvPr id="0" name=""/>
        <dsp:cNvSpPr/>
      </dsp:nvSpPr>
      <dsp:spPr>
        <a:xfrm>
          <a:off x="942493" y="5087508"/>
          <a:ext cx="1379678" cy="301804"/>
        </a:xfrm>
        <a:prstGeom prst="roundRect">
          <a:avLst>
            <a:gd name="adj" fmla="val 10000"/>
          </a:avLst>
        </a:prstGeom>
        <a:solidFill>
          <a:srgbClr val="00204F"/>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rgbClr val="FFFFFF"/>
              </a:solidFill>
              <a:latin typeface="Segoe UI"/>
              <a:ea typeface="+mn-ea"/>
              <a:cs typeface="+mn-cs"/>
            </a:rPr>
            <a:t>shore</a:t>
          </a:r>
        </a:p>
      </dsp:txBody>
      <dsp:txXfrm>
        <a:off x="951333" y="5096348"/>
        <a:ext cx="1361998" cy="284124"/>
      </dsp:txXfrm>
    </dsp:sp>
    <dsp:sp modelId="{ED56E59C-D4CA-4FF8-989C-C13778971514}">
      <dsp:nvSpPr>
        <dsp:cNvPr id="0" name=""/>
        <dsp:cNvSpPr/>
      </dsp:nvSpPr>
      <dsp:spPr>
        <a:xfrm rot="21580041">
          <a:off x="2322166" y="5232259"/>
          <a:ext cx="585761" cy="8901"/>
        </a:xfrm>
        <a:custGeom>
          <a:avLst/>
          <a:gdLst/>
          <a:ahLst/>
          <a:cxnLst/>
          <a:rect l="0" t="0" r="0" b="0"/>
          <a:pathLst>
            <a:path>
              <a:moveTo>
                <a:pt x="0" y="4450"/>
              </a:moveTo>
              <a:lnTo>
                <a:pt x="585761" y="445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00403" y="5222066"/>
        <a:ext cx="29288" cy="29288"/>
      </dsp:txXfrm>
    </dsp:sp>
    <dsp:sp modelId="{01860626-A194-4A85-BCA9-5B0E51EF1EE3}">
      <dsp:nvSpPr>
        <dsp:cNvPr id="0" name=""/>
        <dsp:cNvSpPr/>
      </dsp:nvSpPr>
      <dsp:spPr>
        <a:xfrm>
          <a:off x="2907923" y="5101749"/>
          <a:ext cx="533044" cy="266522"/>
        </a:xfrm>
        <a:prstGeom prst="roundRect">
          <a:avLst>
            <a:gd name="adj" fmla="val 10000"/>
          </a:avLst>
        </a:prstGeom>
        <a:solidFill>
          <a:srgbClr val="B4A0FF"/>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2</a:t>
          </a:r>
        </a:p>
      </dsp:txBody>
      <dsp:txXfrm>
        <a:off x="2915729" y="5109555"/>
        <a:ext cx="517432" cy="2509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7/30/2019 3:50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7/30/2019 3:50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Creating a Microsoft Azure Search Index.</a:t>
            </a:r>
          </a:p>
          <a:p>
            <a:pPr marL="171450" indent="-171450">
              <a:buFontTx/>
              <a:buChar char="-"/>
            </a:pPr>
            <a:r>
              <a:rPr lang="en-US" dirty="0"/>
              <a:t>Full-text search in Azure Search.</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7/30/2019 3:50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With two or more indexes available in two or more regions, a user is routed to the Azure Search service that provides the lowest latency.</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 Traffic Manager enables you to route search requests to multiple geographically-located web apps that are then backed by multiple Azure Search services. One advantage of Traffic Manager is that it can probe Azure Search to ensure that it’s available and route users to alternate search services in the event of downtime. Additionally, if you’re routing search requests through Azure web apps, Azure Traffic Manager allows you to load balance cases where the web app is up but not Azure Search.</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62540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Now that you have provisioned an Azure Search service, you are almost ready to issue requests against your service endpoint using the .NET SDK. First, you will need to obtain one of the admin api-keys that was generated for the search service you provisioned. The .NET SDK will send this api-key on every request to your service. Having a valid key establishes trust, on a per-request basis, between the application sending the request and the service that handles it.</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To find your service's api-keys, sign in to the Azure portal.</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Go to your Azure Search service's blade.</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Select the Keys icon.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73639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Your search service has </a:t>
            </a:r>
            <a:r>
              <a:rPr lang="en-US" sz="882" i="1" kern="1200" dirty="0">
                <a:solidFill>
                  <a:schemeClr val="tx1"/>
                </a:solidFill>
                <a:effectLst/>
                <a:latin typeface="Segoe UI Light" pitchFamily="34" charset="0"/>
                <a:ea typeface="+mn-ea"/>
                <a:cs typeface="+mn-cs"/>
              </a:rPr>
              <a:t>admin</a:t>
            </a:r>
            <a:r>
              <a:rPr lang="en-US" sz="882" kern="1200" dirty="0">
                <a:solidFill>
                  <a:schemeClr val="tx1"/>
                </a:solidFill>
                <a:effectLst/>
                <a:latin typeface="Segoe UI Light" pitchFamily="34" charset="0"/>
                <a:ea typeface="+mn-ea"/>
                <a:cs typeface="+mn-cs"/>
              </a:rPr>
              <a:t> keys and </a:t>
            </a:r>
            <a:r>
              <a:rPr lang="en-US" sz="882" i="1" kern="1200" dirty="0">
                <a:solidFill>
                  <a:schemeClr val="tx1"/>
                </a:solidFill>
                <a:effectLst/>
                <a:latin typeface="Segoe UI Light" pitchFamily="34" charset="0"/>
                <a:ea typeface="+mn-ea"/>
                <a:cs typeface="+mn-cs"/>
              </a:rPr>
              <a:t>query</a:t>
            </a:r>
            <a:r>
              <a:rPr lang="en-US" sz="882" kern="1200" dirty="0">
                <a:solidFill>
                  <a:schemeClr val="tx1"/>
                </a:solidFill>
                <a:effectLst/>
                <a:latin typeface="Segoe UI Light" pitchFamily="34" charset="0"/>
                <a:ea typeface="+mn-ea"/>
                <a:cs typeface="+mn-cs"/>
              </a:rPr>
              <a:t> keys.</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There are two admin keys, primary and secondary, and they grant full rights to all operations, including the ability to manage the service and to create and delete indexes, indexers, and data sources. You can continue to use the secondary key if you decide to regenerate the primary key and vice versa.</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Your query key grants read-only access to indexes and documents, and it’s typically distributed to client applications that issue search requests.</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purposes of creating an index, you can use your primary or secondary admin key.</a:t>
            </a:r>
            <a:endParaRPr lang="en-IN" sz="882" kern="1200" dirty="0">
              <a:solidFill>
                <a:schemeClr val="tx1"/>
              </a:solidFill>
              <a:effectLst/>
              <a:latin typeface="Segoe UI Light" pitchFamily="34" charset="0"/>
              <a:ea typeface="+mn-ea"/>
              <a:cs typeface="+mn-cs"/>
            </a:endParaRPr>
          </a:p>
          <a:p>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063417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Search index</a:t>
            </a:r>
            <a:endParaRPr lang="en-IN"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65061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start using the Azure Search .NET SDK, you must create an instance of the </a:t>
            </a:r>
            <a:r>
              <a:rPr lang="en-US" sz="882" b="1" i="0" kern="1200" dirty="0">
                <a:solidFill>
                  <a:schemeClr val="tx1"/>
                </a:solidFill>
                <a:effectLst/>
                <a:latin typeface="Segoe UI Light" pitchFamily="34" charset="0"/>
                <a:ea typeface="+mn-ea"/>
                <a:cs typeface="+mn-cs"/>
              </a:rPr>
              <a:t>SearchServiceClient</a:t>
            </a:r>
            <a:r>
              <a:rPr lang="en-US" sz="882" b="0" i="0" kern="1200" dirty="0">
                <a:solidFill>
                  <a:schemeClr val="tx1"/>
                </a:solidFill>
                <a:effectLst/>
                <a:latin typeface="Segoe UI Light" pitchFamily="34" charset="0"/>
                <a:ea typeface="+mn-ea"/>
                <a:cs typeface="+mn-cs"/>
              </a:rPr>
              <a:t> class. This class has several constructors. The one you want takes your search service name and a </a:t>
            </a:r>
            <a:r>
              <a:rPr lang="en-US" sz="882" b="1" i="0" kern="1200" dirty="0">
                <a:solidFill>
                  <a:schemeClr val="tx1"/>
                </a:solidFill>
                <a:effectLst/>
                <a:latin typeface="Segoe UI Light" pitchFamily="34" charset="0"/>
                <a:ea typeface="+mn-ea"/>
                <a:cs typeface="+mn-cs"/>
              </a:rPr>
              <a:t>SearchCredentials</a:t>
            </a:r>
            <a:r>
              <a:rPr lang="en-US" sz="882" b="0" i="0" kern="1200" dirty="0">
                <a:solidFill>
                  <a:schemeClr val="tx1"/>
                </a:solidFill>
                <a:effectLst/>
                <a:latin typeface="Segoe UI Light" pitchFamily="34" charset="0"/>
                <a:ea typeface="+mn-ea"/>
                <a:cs typeface="+mn-cs"/>
              </a:rPr>
              <a:t> object as parameters. </a:t>
            </a:r>
            <a:r>
              <a:rPr lang="en-US" sz="882" b="1" i="0" kern="1200" dirty="0">
                <a:solidFill>
                  <a:schemeClr val="tx1"/>
                </a:solidFill>
                <a:effectLst/>
                <a:latin typeface="Segoe UI Light" pitchFamily="34" charset="0"/>
                <a:ea typeface="+mn-ea"/>
                <a:cs typeface="+mn-cs"/>
              </a:rPr>
              <a:t>SearchCredentials </a:t>
            </a:r>
            <a:r>
              <a:rPr lang="en-US" sz="882" b="0" i="0" kern="1200" dirty="0">
                <a:solidFill>
                  <a:schemeClr val="tx1"/>
                </a:solidFill>
                <a:effectLst/>
                <a:latin typeface="Segoe UI Light" pitchFamily="34" charset="0"/>
                <a:ea typeface="+mn-ea"/>
                <a:cs typeface="+mn-cs"/>
              </a:rPr>
              <a:t>wraps your api-key.</a:t>
            </a:r>
          </a:p>
          <a:p>
            <a:br>
              <a:rPr lang="en-US" dirty="0"/>
            </a:br>
            <a:r>
              <a:rPr lang="en-US" sz="882" b="0" i="0" kern="1200" dirty="0">
                <a:solidFill>
                  <a:schemeClr val="tx1"/>
                </a:solidFill>
                <a:effectLst/>
                <a:latin typeface="Segoe UI Light" pitchFamily="34" charset="0"/>
                <a:ea typeface="+mn-ea"/>
                <a:cs typeface="+mn-cs"/>
              </a:rPr>
              <a:t>The code creates a new </a:t>
            </a:r>
            <a:r>
              <a:rPr lang="en-US" sz="882" b="1" i="0" kern="1200" dirty="0">
                <a:solidFill>
                  <a:schemeClr val="tx1"/>
                </a:solidFill>
                <a:effectLst/>
                <a:latin typeface="Segoe UI Light" pitchFamily="34" charset="0"/>
                <a:ea typeface="+mn-ea"/>
                <a:cs typeface="+mn-cs"/>
              </a:rPr>
              <a:t>SearchServiceClient</a:t>
            </a:r>
            <a:r>
              <a:rPr lang="en-US" sz="882" b="0" i="0" kern="1200" dirty="0">
                <a:solidFill>
                  <a:schemeClr val="tx1"/>
                </a:solidFill>
                <a:effectLst/>
                <a:latin typeface="Segoe UI Light" pitchFamily="34" charset="0"/>
                <a:ea typeface="+mn-ea"/>
                <a:cs typeface="+mn-cs"/>
              </a:rPr>
              <a:t> using values for the search service name and api-key.</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SearchServiceClient</a:t>
            </a:r>
            <a:r>
              <a:rPr lang="en-US" sz="882" b="0" i="0" kern="1200" dirty="0">
                <a:solidFill>
                  <a:schemeClr val="tx1"/>
                </a:solidFill>
                <a:effectLst/>
                <a:latin typeface="Segoe UI Light" pitchFamily="34" charset="0"/>
                <a:ea typeface="+mn-ea"/>
                <a:cs typeface="+mn-cs"/>
              </a:rPr>
              <a:t> has an Indexes property. This property provides all the methods you need to create, list, update, or delete Azure Search indexes.</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47009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In Azure Search, an </a:t>
            </a:r>
            <a:r>
              <a:rPr lang="en-US" sz="882" i="1" kern="1200" dirty="0">
                <a:solidFill>
                  <a:schemeClr val="tx1"/>
                </a:solidFill>
                <a:effectLst/>
                <a:latin typeface="Segoe UI Light" pitchFamily="34" charset="0"/>
                <a:ea typeface="+mn-ea"/>
                <a:cs typeface="+mn-cs"/>
              </a:rPr>
              <a:t>index</a:t>
            </a:r>
            <a:r>
              <a:rPr lang="en-US" sz="882" kern="1200" dirty="0">
                <a:solidFill>
                  <a:schemeClr val="tx1"/>
                </a:solidFill>
                <a:effectLst/>
                <a:latin typeface="Segoe UI Light" pitchFamily="34" charset="0"/>
                <a:ea typeface="+mn-ea"/>
                <a:cs typeface="+mn-cs"/>
              </a:rPr>
              <a:t> is a persistent store of documents and other constructs that is used for filtered and full-text search in an Azure Search service. Conceptually, a document is a single unit of searchable data in your index. For example, an e-commerce retailer might have a document for each item it sells, a news organization might have a document for each article, and so on. Mapping these concepts to more familiar database equivalents in  an index is conceptually like a table, and documents are roughly equivalent to rows in a table.</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161776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Index composition includes a </a:t>
            </a:r>
            <a:r>
              <a:rPr lang="en-US" sz="882" b="0" i="1" kern="1200" dirty="0">
                <a:solidFill>
                  <a:schemeClr val="tx1"/>
                </a:solidFill>
                <a:effectLst/>
                <a:latin typeface="Segoe UI Light" pitchFamily="34" charset="0"/>
                <a:ea typeface="+mn-ea"/>
                <a:cs typeface="+mn-cs"/>
              </a:rPr>
              <a:t>Fields collection</a:t>
            </a:r>
            <a:r>
              <a:rPr lang="en-US" sz="882" b="0" i="0" kern="1200" dirty="0">
                <a:solidFill>
                  <a:schemeClr val="tx1"/>
                </a:solidFill>
                <a:effectLst/>
                <a:latin typeface="Segoe UI Light" pitchFamily="34" charset="0"/>
                <a:ea typeface="+mn-ea"/>
                <a:cs typeface="+mn-cs"/>
              </a:rPr>
              <a:t> that defines the searchable data in your index. Altogether, the fields collection specifies the structure of documents that you upload separately. A Fields collection includes required and optional fields, named and typed, with index attributes that determine how the field can be used.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Although you can add new fields at any time, existing field definitions are locked in for the lifetime of the index. For this reason, developers typically use the portal for creating simple indexes, testing ideas, or using the portal pages to look up a setting. Frequent iteration over an index design is more efficient if you follow a code-based approach so that you can rebuild the index easily.</a:t>
            </a:r>
          </a:p>
          <a:p>
            <a:endParaRPr lang="en-US" b="1" dirty="0">
              <a:effectLst/>
            </a:endParaRPr>
          </a:p>
          <a:p>
            <a:r>
              <a:rPr lang="en-US" b="1" dirty="0">
                <a:effectLst/>
              </a:rPr>
              <a:t>Key</a:t>
            </a:r>
          </a:p>
          <a:p>
            <a:r>
              <a:rPr lang="en-US" dirty="0">
                <a:effectLst/>
              </a:rPr>
              <a:t>Unique identifier for documents within the index. Exactly one field must be chosen as the key field and it must be of type </a:t>
            </a:r>
            <a:r>
              <a:rPr lang="en-US" b="1" dirty="0">
                <a:effectLst/>
              </a:rPr>
              <a:t>Edm.String</a:t>
            </a:r>
            <a:r>
              <a:rPr lang="en-US" dirty="0">
                <a:effectLst/>
              </a:rPr>
              <a:t>.</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30507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Field attributes determine how a field is used, such as whether it is used in full text search, faceted navigation, sort operations, and so forth. </a:t>
            </a:r>
          </a:p>
          <a:p>
            <a:endParaRPr lang="en-US" sz="882" b="0" i="0" kern="1200" dirty="0">
              <a:solidFill>
                <a:schemeClr val="tx1"/>
              </a:solidFill>
              <a:effectLst/>
              <a:latin typeface="Segoe UI Light" pitchFamily="34" charset="0"/>
              <a:ea typeface="+mn-ea"/>
              <a:cs typeface="+mn-cs"/>
            </a:endParaRPr>
          </a:p>
          <a:p>
            <a:r>
              <a:rPr lang="en-US" b="1" dirty="0">
                <a:effectLst/>
              </a:rPr>
              <a:t>Searchable</a:t>
            </a:r>
          </a:p>
          <a:p>
            <a:r>
              <a:rPr lang="en-US" dirty="0">
                <a:effectLst/>
              </a:rPr>
              <a:t>Full-text searchable, subject to lexical analysis such as word-breaking during indexing. If you set a searchable field to a value like "sunny day", internally it will be split into the individual tokens "sunny" and "day". </a:t>
            </a:r>
          </a:p>
          <a:p>
            <a:endParaRPr lang="en-US" b="1" dirty="0">
              <a:effectLst/>
            </a:endParaRPr>
          </a:p>
          <a:p>
            <a:r>
              <a:rPr lang="en-US" b="1" dirty="0">
                <a:effectLst/>
              </a:rPr>
              <a:t>Filterable</a:t>
            </a:r>
          </a:p>
          <a:p>
            <a:r>
              <a:rPr lang="en-US" dirty="0">
                <a:effectLst/>
              </a:rPr>
              <a:t>Referenced in </a:t>
            </a:r>
            <a:r>
              <a:rPr lang="en-US" b="1" dirty="0">
                <a:effectLst/>
              </a:rPr>
              <a:t>$filter</a:t>
            </a:r>
            <a:r>
              <a:rPr lang="en-US" dirty="0">
                <a:effectLst/>
              </a:rPr>
              <a:t> queries. Filterable fields of type Edm.String or Collection(Edm.String) do not undergo word-breaking, so comparisons are for exact matches only. For example, if you set such a field to "sunny day", </a:t>
            </a:r>
            <a:r>
              <a:rPr lang="en-US" b="1" dirty="0">
                <a:effectLst/>
              </a:rPr>
              <a:t>$filter=f eq 'sunny'</a:t>
            </a:r>
            <a:r>
              <a:rPr lang="en-US" dirty="0">
                <a:effectLst/>
              </a:rPr>
              <a:t> will find no matches, but </a:t>
            </a:r>
            <a:r>
              <a:rPr lang="en-US" b="1" dirty="0">
                <a:effectLst/>
              </a:rPr>
              <a:t>$filter=f eq 'sunny day' </a:t>
            </a:r>
            <a:r>
              <a:rPr lang="en-US" dirty="0">
                <a:effectLst/>
              </a:rPr>
              <a:t>will.</a:t>
            </a:r>
          </a:p>
          <a:p>
            <a:endParaRPr lang="en-US" b="1" dirty="0">
              <a:effectLst/>
            </a:endParaRPr>
          </a:p>
          <a:p>
            <a:r>
              <a:rPr lang="en-US" b="1" dirty="0">
                <a:effectLst/>
              </a:rPr>
              <a:t>Sortable</a:t>
            </a:r>
          </a:p>
          <a:p>
            <a:r>
              <a:rPr lang="en-US" dirty="0">
                <a:effectLst/>
              </a:rPr>
              <a:t>By default the system sorts results by score, but you can configure sort based on fields in the documents. Fields of type Collection(Edm.String) cannot be </a:t>
            </a:r>
            <a:r>
              <a:rPr lang="en-US" b="1" dirty="0">
                <a:effectLst/>
              </a:rPr>
              <a:t>sortable</a:t>
            </a:r>
            <a:r>
              <a:rPr lang="en-US" dirty="0">
                <a:effectLst/>
              </a:rPr>
              <a:t>.</a:t>
            </a:r>
          </a:p>
          <a:p>
            <a:endParaRPr lang="en-US" b="1" dirty="0">
              <a:effectLst/>
            </a:endParaRPr>
          </a:p>
          <a:p>
            <a:r>
              <a:rPr lang="en-US" b="1" dirty="0">
                <a:effectLst/>
              </a:rPr>
              <a:t>Facetable</a:t>
            </a:r>
          </a:p>
          <a:p>
            <a:r>
              <a:rPr lang="en-US" dirty="0">
                <a:effectLst/>
              </a:rPr>
              <a:t>Typically used in a presentation of search results that includes a hit count by category (for example, hotels in a specific city). This option cannot be used with fields of type Edm.GeographyPoint. Fields of type Edm.String that are </a:t>
            </a:r>
            <a:r>
              <a:rPr lang="en-US" b="1" dirty="0">
                <a:effectLst/>
              </a:rPr>
              <a:t>filterable</a:t>
            </a:r>
            <a:r>
              <a:rPr lang="en-US" dirty="0">
                <a:effectLst/>
              </a:rPr>
              <a:t>, </a:t>
            </a:r>
            <a:r>
              <a:rPr lang="en-US" b="1" dirty="0">
                <a:effectLst/>
              </a:rPr>
              <a:t>sortable</a:t>
            </a:r>
            <a:r>
              <a:rPr lang="en-US" dirty="0">
                <a:effectLst/>
              </a:rPr>
              <a:t>, or </a:t>
            </a:r>
            <a:r>
              <a:rPr lang="en-US" b="1" dirty="0">
                <a:effectLst/>
              </a:rPr>
              <a:t>facetable</a:t>
            </a:r>
            <a:r>
              <a:rPr lang="en-US" dirty="0">
                <a:effectLst/>
              </a:rPr>
              <a:t> cannot exceed 32 kilobytes in length. </a:t>
            </a:r>
          </a:p>
          <a:p>
            <a:endParaRPr lang="en-US" b="1" dirty="0">
              <a:effectLst/>
            </a:endParaRPr>
          </a:p>
          <a:p>
            <a:r>
              <a:rPr lang="en-US" b="1" dirty="0">
                <a:effectLst/>
              </a:rPr>
              <a:t>Retrievable</a:t>
            </a:r>
          </a:p>
          <a:p>
            <a:r>
              <a:rPr lang="en-US" dirty="0">
                <a:effectLst/>
              </a:rPr>
              <a:t>Determines whether the field can be returned in a search result. This is useful when you want to use a field (such as </a:t>
            </a:r>
            <a:r>
              <a:rPr lang="en-US" i="1" dirty="0">
                <a:effectLst/>
              </a:rPr>
              <a:t>profit margin</a:t>
            </a:r>
            <a:r>
              <a:rPr lang="en-US" dirty="0">
                <a:effectLst/>
              </a:rPr>
              <a:t>) as a filter, sorting, or scoring mechanism, but do not want the field to be visible to the end user. This attribute must be true for key fields.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039432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fastest (but least flexible) way to create an index is to use the properties of the </a:t>
            </a:r>
            <a:r>
              <a:rPr lang="en-US" b="1" dirty="0"/>
              <a:t>Index </a:t>
            </a:r>
            <a:r>
              <a:rPr lang="en-US" b="0" dirty="0"/>
              <a:t>class in the SDK.</a:t>
            </a:r>
          </a:p>
          <a:p>
            <a:endParaRPr lang="en-US" b="0" dirty="0"/>
          </a:p>
          <a:p>
            <a:r>
              <a:rPr lang="en-US" sz="882" b="0" i="0" kern="1200" dirty="0">
                <a:solidFill>
                  <a:schemeClr val="tx1"/>
                </a:solidFill>
                <a:effectLst/>
                <a:latin typeface="Segoe UI Light" pitchFamily="34" charset="0"/>
                <a:ea typeface="+mn-ea"/>
                <a:cs typeface="+mn-cs"/>
              </a:rPr>
              <a:t>A single call to the </a:t>
            </a:r>
            <a:r>
              <a:rPr lang="en-US" sz="882" b="1" i="0" kern="1200" dirty="0">
                <a:solidFill>
                  <a:schemeClr val="tx1"/>
                </a:solidFill>
                <a:effectLst/>
                <a:latin typeface="Segoe UI Light" pitchFamily="34" charset="0"/>
                <a:ea typeface="+mn-ea"/>
                <a:cs typeface="+mn-cs"/>
              </a:rPr>
              <a:t>Indexes.Create </a:t>
            </a:r>
            <a:r>
              <a:rPr lang="en-US" sz="882" b="0" i="0" kern="1200" dirty="0">
                <a:solidFill>
                  <a:schemeClr val="tx1"/>
                </a:solidFill>
                <a:effectLst/>
                <a:latin typeface="Segoe UI Light" pitchFamily="34" charset="0"/>
                <a:ea typeface="+mn-ea"/>
                <a:cs typeface="+mn-cs"/>
              </a:rPr>
              <a:t>method will create your index. This method takes as a parameter an Index object that defines your Azure Search index. You need to create an Index object and initialize it as follows:</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Set the </a:t>
            </a:r>
            <a:r>
              <a:rPr lang="en-US" sz="882" b="1" i="0" kern="1200" dirty="0">
                <a:solidFill>
                  <a:schemeClr val="tx1"/>
                </a:solidFill>
                <a:effectLst/>
                <a:latin typeface="Segoe UI Light" pitchFamily="34" charset="0"/>
                <a:ea typeface="+mn-ea"/>
                <a:cs typeface="+mn-cs"/>
              </a:rPr>
              <a:t>Name</a:t>
            </a:r>
            <a:r>
              <a:rPr lang="en-US" sz="882" b="0" i="0" kern="1200" dirty="0">
                <a:solidFill>
                  <a:schemeClr val="tx1"/>
                </a:solidFill>
                <a:effectLst/>
                <a:latin typeface="Segoe UI Light" pitchFamily="34" charset="0"/>
                <a:ea typeface="+mn-ea"/>
                <a:cs typeface="+mn-cs"/>
              </a:rPr>
              <a:t> property of the Index object to the name of your index.</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Set the </a:t>
            </a:r>
            <a:r>
              <a:rPr lang="en-US" sz="882" b="1" i="0" kern="1200" dirty="0">
                <a:solidFill>
                  <a:schemeClr val="tx1"/>
                </a:solidFill>
                <a:effectLst/>
                <a:latin typeface="Segoe UI Light" pitchFamily="34" charset="0"/>
                <a:ea typeface="+mn-ea"/>
                <a:cs typeface="+mn-cs"/>
              </a:rPr>
              <a:t>Fields</a:t>
            </a:r>
            <a:r>
              <a:rPr lang="en-US" sz="882" b="0" i="0" kern="1200" dirty="0">
                <a:solidFill>
                  <a:schemeClr val="tx1"/>
                </a:solidFill>
                <a:effectLst/>
                <a:latin typeface="Segoe UI Light" pitchFamily="34" charset="0"/>
                <a:ea typeface="+mn-ea"/>
                <a:cs typeface="+mn-cs"/>
              </a:rPr>
              <a:t> property of the Index object to an array of Field objects. </a:t>
            </a:r>
          </a:p>
          <a:p>
            <a:pPr marL="228600" indent="-228600">
              <a:buFont typeface="+mj-lt"/>
              <a:buAutoNum type="arabicPeriod"/>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don't plan to use a model class, you can still define your index by creating Field objects directly. You can provide the name of the field to the constructor, along with the data type (or analyzer for string fields). You can also set other properties like </a:t>
            </a:r>
            <a:r>
              <a:rPr lang="en-US" sz="882" b="1" i="0" kern="1200" dirty="0">
                <a:solidFill>
                  <a:schemeClr val="tx1"/>
                </a:solidFill>
                <a:effectLst/>
                <a:latin typeface="Segoe UI Light" pitchFamily="34" charset="0"/>
                <a:ea typeface="+mn-ea"/>
                <a:cs typeface="+mn-cs"/>
              </a:rPr>
              <a:t>IsSearchable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IsFilterable</a:t>
            </a:r>
            <a:r>
              <a:rPr lang="en-US" sz="882" b="0" i="0" kern="1200" dirty="0">
                <a:solidFill>
                  <a:schemeClr val="tx1"/>
                </a:solidFill>
                <a:effectLst/>
                <a:latin typeface="Segoe UI Light" pitchFamily="34" charset="0"/>
                <a:ea typeface="+mn-ea"/>
                <a:cs typeface="+mn-cs"/>
              </a:rPr>
              <a:t>, or others.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It is important that you keep your search user experience and business needs in mind when designing your index because each field must be assigned the appropriate properties. These properties control which search features (such as filtering, faceting, or sorting full-text search) apply to which fields. For any property you do not explicitly set, the Field class defaults to disabling the corresponding search feature unless you specifically enable it.</a:t>
            </a:r>
            <a:endParaRPr lang="en-US" b="0" dirty="0"/>
          </a:p>
          <a:p>
            <a:endParaRPr lang="en-US" b="0" dirty="0"/>
          </a:p>
          <a:p>
            <a:r>
              <a:rPr lang="en-US" b="0" dirty="0"/>
              <a:t>In this example, we create a simple index with 3 fields and configure the </a:t>
            </a:r>
            <a:r>
              <a:rPr lang="en-US" b="1" dirty="0"/>
              <a:t>Field </a:t>
            </a:r>
            <a:r>
              <a:rPr lang="en-US" b="0" dirty="0"/>
              <a:t>instances to set attributes and properties of each field in the index.</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446481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easiest way to create the Field objects is by calling the </a:t>
            </a:r>
            <a:r>
              <a:rPr lang="en-US" sz="882" b="1" i="0" kern="1200" dirty="0">
                <a:solidFill>
                  <a:schemeClr val="tx1"/>
                </a:solidFill>
                <a:effectLst/>
                <a:latin typeface="Segoe UI Light" pitchFamily="34" charset="0"/>
                <a:ea typeface="+mn-ea"/>
                <a:cs typeface="+mn-cs"/>
              </a:rPr>
              <a:t>FieldBuilder.BuildForType</a:t>
            </a:r>
            <a:r>
              <a:rPr lang="en-US" sz="882" b="0" i="0" kern="1200" dirty="0">
                <a:solidFill>
                  <a:schemeClr val="tx1"/>
                </a:solidFill>
                <a:effectLst/>
                <a:latin typeface="Segoe UI Light" pitchFamily="34" charset="0"/>
                <a:ea typeface="+mn-ea"/>
                <a:cs typeface="+mn-cs"/>
              </a:rPr>
              <a:t> method, passing a model class for the type parameter. A model class has properties that map to the fields of your index. This allows you to bind documents from your search index to instances of your model class.</a:t>
            </a:r>
          </a:p>
          <a:p>
            <a:endParaRPr lang="en-US" dirty="0"/>
          </a:p>
          <a:p>
            <a:r>
              <a:rPr lang="en-US" dirty="0"/>
              <a:t>In this example, we d</a:t>
            </a:r>
            <a:r>
              <a:rPr lang="en-US" sz="882" b="0" i="0" kern="1200" dirty="0">
                <a:solidFill>
                  <a:schemeClr val="tx1"/>
                </a:solidFill>
                <a:effectLst/>
                <a:latin typeface="Segoe UI Light" pitchFamily="34" charset="0"/>
                <a:ea typeface="+mn-ea"/>
                <a:cs typeface="+mn-cs"/>
              </a:rPr>
              <a:t>efined our fields by using a model class. Each property of the model class has attributes which determine the search-related behaviors of the corresponding index field.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04106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that you keep your search user experience and business needs in mind when designing your index, as each field must be assigned the appropriate properties. These properties control which search features (filtering, faceting, sorting full-text searching, and others) apply to which fields. For any property that you do not explicitly set, the Field class defaults to disabling the corresponding search feature, unless you specifically enable it.</a:t>
            </a:r>
          </a:p>
          <a:p>
            <a:endParaRPr lang="en-US" dirty="0"/>
          </a:p>
          <a:p>
            <a:r>
              <a:rPr lang="en-US" sz="882" b="0" i="0" kern="1200" dirty="0">
                <a:solidFill>
                  <a:schemeClr val="tx1"/>
                </a:solidFill>
                <a:effectLst/>
                <a:latin typeface="Segoe UI Light" pitchFamily="34" charset="0"/>
                <a:ea typeface="+mn-ea"/>
                <a:cs typeface="+mn-cs"/>
              </a:rPr>
              <a:t>We have carefully chosen the attributes for each property based on how we think they will be used in an application. For example, it is likely that people searching for hotels will be interested in keyword matches on the description field, so we enable full-text search for that field by adding the </a:t>
            </a:r>
            <a:r>
              <a:rPr lang="en-US" sz="882" b="1" i="0" kern="1200" dirty="0">
                <a:solidFill>
                  <a:schemeClr val="tx1"/>
                </a:solidFill>
                <a:effectLst/>
                <a:latin typeface="Segoe UI Light" pitchFamily="34" charset="0"/>
                <a:ea typeface="+mn-ea"/>
                <a:cs typeface="+mn-cs"/>
              </a:rPr>
              <a:t>IsSearchable</a:t>
            </a:r>
            <a:r>
              <a:rPr lang="en-US" sz="882" b="0" i="0" kern="1200" dirty="0">
                <a:solidFill>
                  <a:schemeClr val="tx1"/>
                </a:solidFill>
                <a:effectLst/>
                <a:latin typeface="Segoe UI Light" pitchFamily="34" charset="0"/>
                <a:ea typeface="+mn-ea"/>
                <a:cs typeface="+mn-cs"/>
              </a:rPr>
              <a:t> attribute to the </a:t>
            </a:r>
            <a:r>
              <a:rPr lang="en-US" sz="882" b="1" i="0" kern="1200" dirty="0">
                <a:solidFill>
                  <a:schemeClr val="tx1"/>
                </a:solidFill>
                <a:effectLst/>
                <a:latin typeface="Segoe UI Light" pitchFamily="34" charset="0"/>
                <a:ea typeface="+mn-ea"/>
                <a:cs typeface="+mn-cs"/>
              </a:rPr>
              <a:t>Descriptionproperty</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Please note that exactly </a:t>
            </a:r>
            <a:r>
              <a:rPr lang="en-US" sz="882" b="0" i="1" kern="1200" dirty="0">
                <a:solidFill>
                  <a:schemeClr val="tx1"/>
                </a:solidFill>
                <a:effectLst/>
                <a:latin typeface="Segoe UI Light" pitchFamily="34" charset="0"/>
                <a:ea typeface="+mn-ea"/>
                <a:cs typeface="+mn-cs"/>
              </a:rPr>
              <a:t>one</a:t>
            </a:r>
            <a:r>
              <a:rPr lang="en-US" sz="882" b="0" i="0" kern="1200" dirty="0">
                <a:solidFill>
                  <a:schemeClr val="tx1"/>
                </a:solidFill>
                <a:effectLst/>
                <a:latin typeface="Segoe UI Light" pitchFamily="34" charset="0"/>
                <a:ea typeface="+mn-ea"/>
                <a:cs typeface="+mn-cs"/>
              </a:rPr>
              <a:t> field in your index of type string must be the designated as the key field by adding the Key attribute.</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Note</a:t>
            </a:r>
            <a:r>
              <a:rPr lang="en-US" sz="882" b="0" i="0" kern="1200" dirty="0">
                <a:solidFill>
                  <a:schemeClr val="tx1"/>
                </a:solidFill>
                <a:effectLst/>
                <a:latin typeface="Segoe UI Light" pitchFamily="34" charset="0"/>
                <a:ea typeface="+mn-ea"/>
                <a:cs typeface="+mn-cs"/>
              </a:rPr>
              <a:t>: By default, the name of each property in your model class is used as the name of the corresponding field in the index. If you want to map all property names to camel-case field names, mark the class with the </a:t>
            </a:r>
            <a:r>
              <a:rPr lang="en-US" b="1" dirty="0"/>
              <a:t>SerializePropertyNamesAsCamelCase</a:t>
            </a:r>
            <a:r>
              <a:rPr lang="en-US" sz="882" b="0" i="0" kern="1200" dirty="0">
                <a:solidFill>
                  <a:schemeClr val="tx1"/>
                </a:solidFill>
                <a:effectLst/>
                <a:latin typeface="Segoe UI Light" pitchFamily="34" charset="0"/>
                <a:ea typeface="+mn-ea"/>
                <a:cs typeface="+mn-cs"/>
              </a:rPr>
              <a:t> attribute.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Now that we've defined a model class, we can create an index definition very easily using the same </a:t>
            </a:r>
            <a:r>
              <a:rPr lang="en-US" sz="882" b="1" i="0" kern="1200" dirty="0">
                <a:solidFill>
                  <a:schemeClr val="tx1"/>
                </a:solidFill>
                <a:effectLst/>
                <a:latin typeface="Segoe UI Light" pitchFamily="34" charset="0"/>
                <a:ea typeface="+mn-ea"/>
                <a:cs typeface="+mn-cs"/>
              </a:rPr>
              <a:t>Indexes.Create </a:t>
            </a:r>
            <a:r>
              <a:rPr lang="en-US" sz="882" b="0" i="0" kern="1200" dirty="0">
                <a:solidFill>
                  <a:schemeClr val="tx1"/>
                </a:solidFill>
                <a:effectLst/>
                <a:latin typeface="Segoe UI Light" pitchFamily="34" charset="0"/>
                <a:ea typeface="+mn-ea"/>
                <a:cs typeface="+mn-cs"/>
              </a:rPr>
              <a:t>method.</a:t>
            </a:r>
            <a:endParaRPr lang="en-IN" sz="882" kern="1200" dirty="0">
              <a:solidFill>
                <a:schemeClr val="tx1"/>
              </a:solidFill>
              <a:effectLst/>
              <a:latin typeface="Segoe UI Light" pitchFamily="34" charset="0"/>
              <a:ea typeface="+mn-ea"/>
              <a:cs typeface="+mn-cs"/>
            </a:endParaRPr>
          </a:p>
          <a:p>
            <a:pPr marL="228600" indent="-228600">
              <a:buAutoNum type="arabicPeriod"/>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397833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import data into your index by using the Azure Search .NET SDK, you will need to create an instance of the </a:t>
            </a:r>
            <a:r>
              <a:rPr lang="en-US" sz="882" b="1" i="0" kern="1200" dirty="0">
                <a:solidFill>
                  <a:schemeClr val="tx1"/>
                </a:solidFill>
                <a:effectLst/>
                <a:latin typeface="Segoe UI Light" pitchFamily="34" charset="0"/>
                <a:ea typeface="+mn-ea"/>
                <a:cs typeface="+mn-cs"/>
              </a:rPr>
              <a:t>SearchIndexClient</a:t>
            </a:r>
            <a:r>
              <a:rPr lang="en-US" sz="882" b="0" i="0" kern="1200" dirty="0">
                <a:solidFill>
                  <a:schemeClr val="tx1"/>
                </a:solidFill>
                <a:effectLst/>
                <a:latin typeface="Segoe UI Light" pitchFamily="34" charset="0"/>
                <a:ea typeface="+mn-ea"/>
                <a:cs typeface="+mn-cs"/>
              </a:rPr>
              <a:t> class. You can construct this instance yourself, but it's easier if you already have a </a:t>
            </a:r>
            <a:r>
              <a:rPr lang="en-US" sz="882" b="1" i="0" kern="1200" dirty="0">
                <a:solidFill>
                  <a:schemeClr val="tx1"/>
                </a:solidFill>
                <a:effectLst/>
                <a:latin typeface="Segoe UI Light" pitchFamily="34" charset="0"/>
                <a:ea typeface="+mn-ea"/>
                <a:cs typeface="+mn-cs"/>
              </a:rPr>
              <a:t>SearchServiceClient</a:t>
            </a:r>
            <a:r>
              <a:rPr lang="en-US" sz="882" b="0" i="0" kern="1200" dirty="0">
                <a:solidFill>
                  <a:schemeClr val="tx1"/>
                </a:solidFill>
                <a:effectLst/>
                <a:latin typeface="Segoe UI Light" pitchFamily="34" charset="0"/>
                <a:ea typeface="+mn-ea"/>
                <a:cs typeface="+mn-cs"/>
              </a:rPr>
              <a:t> instance to call its</a:t>
            </a:r>
            <a:r>
              <a:rPr lang="en-US" sz="882" b="1" i="0" kern="1200" dirty="0">
                <a:solidFill>
                  <a:schemeClr val="tx1"/>
                </a:solidFill>
                <a:effectLst/>
                <a:latin typeface="Segoe UI Light" pitchFamily="34" charset="0"/>
                <a:ea typeface="+mn-ea"/>
                <a:cs typeface="+mn-cs"/>
              </a:rPr>
              <a:t> Indexes.GetClient</a:t>
            </a:r>
            <a:r>
              <a:rPr lang="en-US" sz="882" b="0" i="0" kern="1200" dirty="0">
                <a:solidFill>
                  <a:schemeClr val="tx1"/>
                </a:solidFill>
                <a:effectLst/>
                <a:latin typeface="Segoe UI Light" pitchFamily="34" charset="0"/>
                <a:ea typeface="+mn-ea"/>
                <a:cs typeface="+mn-cs"/>
              </a:rPr>
              <a:t> method. </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dirty="0">
                <a:solidFill>
                  <a:schemeClr val="tx1"/>
                </a:solidFill>
                <a:effectLst/>
                <a:latin typeface="Segoe UI Light" pitchFamily="34" charset="0"/>
                <a:ea typeface="+mn-ea"/>
                <a:cs typeface="+mn-cs"/>
              </a:rPr>
              <a:t>SearchIndexClient</a:t>
            </a:r>
            <a:r>
              <a:rPr lang="en-US" sz="882" b="0" i="0" kern="1200" dirty="0">
                <a:solidFill>
                  <a:schemeClr val="tx1"/>
                </a:solidFill>
                <a:effectLst/>
                <a:latin typeface="Segoe UI Light" pitchFamily="34" charset="0"/>
                <a:ea typeface="+mn-ea"/>
                <a:cs typeface="+mn-cs"/>
              </a:rPr>
              <a:t> has a </a:t>
            </a:r>
            <a:r>
              <a:rPr lang="en-US" sz="882" b="1" i="0" kern="1200" dirty="0">
                <a:solidFill>
                  <a:schemeClr val="tx1"/>
                </a:solidFill>
                <a:effectLst/>
                <a:latin typeface="Segoe UI Light" pitchFamily="34" charset="0"/>
                <a:ea typeface="+mn-ea"/>
                <a:cs typeface="+mn-cs"/>
              </a:rPr>
              <a:t>Documents</a:t>
            </a:r>
            <a:r>
              <a:rPr lang="en-US" sz="882" b="0" i="0" kern="1200" dirty="0">
                <a:solidFill>
                  <a:schemeClr val="tx1"/>
                </a:solidFill>
                <a:effectLst/>
                <a:latin typeface="Segoe UI Light" pitchFamily="34" charset="0"/>
                <a:ea typeface="+mn-ea"/>
                <a:cs typeface="+mn-cs"/>
              </a:rPr>
              <a:t> property. This property provides all the methods you need to add, modify, delete, or query documents in your index.</a:t>
            </a:r>
            <a:endParaRPr lang="en-US" sz="882" b="1"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036122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 typical search application, index management and population is handled by a separate component from search queries. </a:t>
            </a:r>
            <a:r>
              <a:rPr lang="en-US" sz="882" b="1" i="0" kern="1200" dirty="0">
                <a:solidFill>
                  <a:schemeClr val="tx1"/>
                </a:solidFill>
                <a:effectLst/>
                <a:latin typeface="Segoe UI Light" pitchFamily="34" charset="0"/>
                <a:ea typeface="+mn-ea"/>
                <a:cs typeface="+mn-cs"/>
              </a:rPr>
              <a:t>Indexes.GetClient</a:t>
            </a:r>
            <a:r>
              <a:rPr lang="en-US" sz="882" b="0" i="0" kern="1200" dirty="0">
                <a:solidFill>
                  <a:schemeClr val="tx1"/>
                </a:solidFill>
                <a:effectLst/>
                <a:latin typeface="Segoe UI Light" pitchFamily="34" charset="0"/>
                <a:ea typeface="+mn-ea"/>
                <a:cs typeface="+mn-cs"/>
              </a:rPr>
              <a:t> is convenient for populating an index because it saves you the trouble of providing another </a:t>
            </a:r>
            <a:r>
              <a:rPr lang="en-US" sz="882" b="1" i="0" kern="1200" dirty="0">
                <a:solidFill>
                  <a:schemeClr val="tx1"/>
                </a:solidFill>
                <a:effectLst/>
                <a:latin typeface="Segoe UI Light" pitchFamily="34" charset="0"/>
                <a:ea typeface="+mn-ea"/>
                <a:cs typeface="+mn-cs"/>
              </a:rPr>
              <a:t>SearchCredentials</a:t>
            </a:r>
            <a:r>
              <a:rPr lang="en-US" sz="882" b="0" i="0" kern="1200" dirty="0">
                <a:solidFill>
                  <a:schemeClr val="tx1"/>
                </a:solidFill>
                <a:effectLst/>
                <a:latin typeface="Segoe UI Light" pitchFamily="34" charset="0"/>
                <a:ea typeface="+mn-ea"/>
                <a:cs typeface="+mn-cs"/>
              </a:rPr>
              <a:t>. It does this by passing the admin key that you used to create the </a:t>
            </a:r>
            <a:r>
              <a:rPr lang="en-US" sz="882" b="1" i="0" kern="1200" dirty="0">
                <a:solidFill>
                  <a:schemeClr val="tx1"/>
                </a:solidFill>
                <a:effectLst/>
                <a:latin typeface="Segoe UI Light" pitchFamily="34" charset="0"/>
                <a:ea typeface="+mn-ea"/>
                <a:cs typeface="+mn-cs"/>
              </a:rPr>
              <a:t>SearchServiceClient</a:t>
            </a:r>
            <a:r>
              <a:rPr lang="en-US" sz="882" b="0" i="0" kern="1200" dirty="0">
                <a:solidFill>
                  <a:schemeClr val="tx1"/>
                </a:solidFill>
                <a:effectLst/>
                <a:latin typeface="Segoe UI Light" pitchFamily="34" charset="0"/>
                <a:ea typeface="+mn-ea"/>
                <a:cs typeface="+mn-cs"/>
              </a:rPr>
              <a:t> to the new </a:t>
            </a:r>
            <a:r>
              <a:rPr lang="en-US" sz="882" b="1" i="0" kern="1200" dirty="0">
                <a:solidFill>
                  <a:schemeClr val="tx1"/>
                </a:solidFill>
                <a:effectLst/>
                <a:latin typeface="Segoe UI Light" pitchFamily="34" charset="0"/>
                <a:ea typeface="+mn-ea"/>
                <a:cs typeface="+mn-cs"/>
              </a:rPr>
              <a:t>SearchIndexClient</a:t>
            </a:r>
            <a:r>
              <a:rPr lang="en-US" sz="882" b="0" i="0" kern="1200" dirty="0">
                <a:solidFill>
                  <a:schemeClr val="tx1"/>
                </a:solidFill>
                <a:effectLst/>
                <a:latin typeface="Segoe UI Light" pitchFamily="34" charset="0"/>
                <a:ea typeface="+mn-ea"/>
                <a:cs typeface="+mn-cs"/>
              </a:rPr>
              <a:t>. However, in the part of your application that executes queries, it is better to create the </a:t>
            </a:r>
            <a:r>
              <a:rPr lang="en-US" sz="882" b="1" i="0" kern="1200" dirty="0">
                <a:solidFill>
                  <a:schemeClr val="tx1"/>
                </a:solidFill>
                <a:effectLst/>
                <a:latin typeface="Segoe UI Light" pitchFamily="34" charset="0"/>
                <a:ea typeface="+mn-ea"/>
                <a:cs typeface="+mn-cs"/>
              </a:rPr>
              <a:t>SearchIndexClient</a:t>
            </a:r>
            <a:r>
              <a:rPr lang="en-US" sz="882" b="0" i="0" kern="1200" dirty="0">
                <a:solidFill>
                  <a:schemeClr val="tx1"/>
                </a:solidFill>
                <a:effectLst/>
                <a:latin typeface="Segoe UI Light" pitchFamily="34" charset="0"/>
                <a:ea typeface="+mn-ea"/>
                <a:cs typeface="+mn-cs"/>
              </a:rPr>
              <a:t> directly so that you can pass in a query key instead of an admin key. This is consistent with the principle of least privilege and will help to make your application more secure.</a:t>
            </a:r>
          </a:p>
          <a:p>
            <a:endParaRPr lang="en-US" dirty="0"/>
          </a:p>
          <a:p>
            <a:r>
              <a:rPr lang="en-US" sz="882" b="0" i="0" kern="1200" dirty="0">
                <a:solidFill>
                  <a:schemeClr val="tx1"/>
                </a:solidFill>
                <a:effectLst/>
                <a:latin typeface="Segoe UI Light" pitchFamily="34" charset="0"/>
                <a:ea typeface="+mn-ea"/>
                <a:cs typeface="+mn-cs"/>
              </a:rPr>
              <a:t>To import data by using the .NET SDK, you will need to package up your data into an </a:t>
            </a:r>
            <a:r>
              <a:rPr lang="en-US" sz="882" b="1" i="0" kern="1200" dirty="0">
                <a:solidFill>
                  <a:schemeClr val="tx1"/>
                </a:solidFill>
                <a:effectLst/>
                <a:latin typeface="Segoe UI Light" pitchFamily="34" charset="0"/>
                <a:ea typeface="+mn-ea"/>
                <a:cs typeface="+mn-cs"/>
              </a:rPr>
              <a:t>IndexBatch </a:t>
            </a:r>
            <a:r>
              <a:rPr lang="en-US" sz="882" b="0" i="0" kern="1200" dirty="0">
                <a:solidFill>
                  <a:schemeClr val="tx1"/>
                </a:solidFill>
                <a:effectLst/>
                <a:latin typeface="Segoe UI Light" pitchFamily="34" charset="0"/>
                <a:ea typeface="+mn-ea"/>
                <a:cs typeface="+mn-cs"/>
              </a:rPr>
              <a:t>object. An</a:t>
            </a:r>
            <a:r>
              <a:rPr lang="en-US" sz="882" b="1" i="0" kern="1200" dirty="0">
                <a:solidFill>
                  <a:schemeClr val="tx1"/>
                </a:solidFill>
                <a:effectLst/>
                <a:latin typeface="Segoe UI Light" pitchFamily="34" charset="0"/>
                <a:ea typeface="+mn-ea"/>
                <a:cs typeface="+mn-cs"/>
              </a:rPr>
              <a:t> IndexBatch</a:t>
            </a:r>
            <a:r>
              <a:rPr lang="en-US" sz="882" b="0" i="0" kern="1200" dirty="0">
                <a:solidFill>
                  <a:schemeClr val="tx1"/>
                </a:solidFill>
                <a:effectLst/>
                <a:latin typeface="Segoe UI Light" pitchFamily="34" charset="0"/>
                <a:ea typeface="+mn-ea"/>
                <a:cs typeface="+mn-cs"/>
              </a:rPr>
              <a:t> encapsulates a collection of </a:t>
            </a:r>
            <a:r>
              <a:rPr lang="en-US" sz="882" b="1" i="0" kern="1200" dirty="0">
                <a:solidFill>
                  <a:schemeClr val="tx1"/>
                </a:solidFill>
                <a:effectLst/>
                <a:latin typeface="Segoe UI Light" pitchFamily="34" charset="0"/>
                <a:ea typeface="+mn-ea"/>
                <a:cs typeface="+mn-cs"/>
              </a:rPr>
              <a:t>IndexAction </a:t>
            </a:r>
            <a:r>
              <a:rPr lang="en-US" sz="882" b="0" i="0" kern="1200" dirty="0">
                <a:solidFill>
                  <a:schemeClr val="tx1"/>
                </a:solidFill>
                <a:effectLst/>
                <a:latin typeface="Segoe UI Light" pitchFamily="34" charset="0"/>
                <a:ea typeface="+mn-ea"/>
                <a:cs typeface="+mn-cs"/>
              </a:rPr>
              <a:t>objects, each of which contains a document and a property that tells Azure Search what action to perform on that document (upload, merge, delete, or others). Depending on which of the actions in the table you choose, only certain fields must be included for each document.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015631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086257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Now that you know which actions to perform on your documents, you are ready to construct the </a:t>
            </a:r>
            <a:r>
              <a:rPr lang="en-US" dirty="0"/>
              <a:t>IndexBatch</a:t>
            </a:r>
            <a:r>
              <a:rPr lang="en-US" sz="882" b="0" i="0" kern="1200" dirty="0">
                <a:solidFill>
                  <a:schemeClr val="tx1"/>
                </a:solidFill>
                <a:effectLst/>
                <a:latin typeface="Segoe UI Light" pitchFamily="34" charset="0"/>
                <a:ea typeface="+mn-ea"/>
                <a:cs typeface="+mn-cs"/>
              </a:rPr>
              <a:t>.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example below shows how to create a batch with a few different actions.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this case, we are using </a:t>
            </a:r>
            <a:r>
              <a:rPr lang="en-US" sz="882" b="1" i="0" kern="1200" dirty="0">
                <a:solidFill>
                  <a:schemeClr val="tx1"/>
                </a:solidFill>
                <a:effectLst/>
                <a:latin typeface="Segoe UI Light" pitchFamily="34" charset="0"/>
                <a:ea typeface="+mn-ea"/>
                <a:cs typeface="+mn-cs"/>
              </a:rPr>
              <a:t>Upload</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MergeOrUpload</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Delete</a:t>
            </a:r>
            <a:r>
              <a:rPr lang="en-US" sz="882" b="0" i="0" kern="1200" dirty="0">
                <a:solidFill>
                  <a:schemeClr val="tx1"/>
                </a:solidFill>
                <a:effectLst/>
                <a:latin typeface="Segoe UI Light" pitchFamily="34" charset="0"/>
                <a:ea typeface="+mn-ea"/>
                <a:cs typeface="+mn-cs"/>
              </a:rPr>
              <a:t> as our search actions, as specified by the methods called on the</a:t>
            </a:r>
            <a:r>
              <a:rPr lang="en-US" sz="882" b="1" i="0" kern="1200" dirty="0">
                <a:solidFill>
                  <a:schemeClr val="tx1"/>
                </a:solidFill>
                <a:effectLst/>
                <a:latin typeface="Segoe UI Light" pitchFamily="34" charset="0"/>
                <a:ea typeface="+mn-ea"/>
                <a:cs typeface="+mn-cs"/>
              </a:rPr>
              <a:t> IndexAction</a:t>
            </a:r>
            <a:r>
              <a:rPr lang="en-US" sz="882" b="0" i="0" kern="1200" dirty="0">
                <a:solidFill>
                  <a:schemeClr val="tx1"/>
                </a:solidFill>
                <a:effectLst/>
                <a:latin typeface="Segoe UI Light" pitchFamily="34" charset="0"/>
                <a:ea typeface="+mn-ea"/>
                <a:cs typeface="+mn-cs"/>
              </a:rPr>
              <a:t> class.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Assume that this example index is already populated with several documents. Note how we did not have to specify all the possible document fields when using </a:t>
            </a:r>
            <a:r>
              <a:rPr lang="en-US" b="1" dirty="0"/>
              <a:t>MergeOrUpload</a:t>
            </a:r>
            <a:r>
              <a:rPr lang="en-US" sz="882" b="0" i="0" kern="1200" dirty="0">
                <a:solidFill>
                  <a:schemeClr val="tx1"/>
                </a:solidFill>
                <a:effectLst/>
                <a:latin typeface="Segoe UI Light" pitchFamily="34" charset="0"/>
                <a:ea typeface="+mn-ea"/>
                <a:cs typeface="+mn-cs"/>
              </a:rPr>
              <a:t> and how we only specified the document key (</a:t>
            </a:r>
            <a:r>
              <a:rPr lang="en-US" b="1" dirty="0"/>
              <a:t>Id</a:t>
            </a:r>
            <a:r>
              <a:rPr lang="en-US" sz="882" b="0" i="0" kern="1200" dirty="0">
                <a:solidFill>
                  <a:schemeClr val="tx1"/>
                </a:solidFill>
                <a:effectLst/>
                <a:latin typeface="Segoe UI Light" pitchFamily="34" charset="0"/>
                <a:ea typeface="+mn-ea"/>
                <a:cs typeface="+mn-cs"/>
              </a:rPr>
              <a:t>) when using </a:t>
            </a:r>
            <a:r>
              <a:rPr lang="en-US" b="1" dirty="0"/>
              <a:t>Delete</a:t>
            </a:r>
            <a:r>
              <a:rPr lang="en-US" sz="882" b="0" i="0" kern="1200" dirty="0">
                <a:solidFill>
                  <a:schemeClr val="tx1"/>
                </a:solidFill>
                <a:effectLst/>
                <a:latin typeface="Segoe UI Light" pitchFamily="34" charset="0"/>
                <a:ea typeface="+mn-ea"/>
                <a:cs typeface="+mn-cs"/>
              </a:rPr>
              <a:t>. Also, note that you can only include up to 1,000 documents in a single indexing request.</a:t>
            </a: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57356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like the .NET SDK, you can index documents by using the REST API.</a:t>
            </a:r>
          </a:p>
          <a:p>
            <a:endParaRPr lang="en-US" dirty="0"/>
          </a:p>
          <a:p>
            <a:r>
              <a:rPr lang="en-US" dirty="0"/>
              <a:t>All REST API request go to a base URL of </a:t>
            </a:r>
            <a:r>
              <a:rPr lang="en-US" b="1" dirty="0"/>
              <a:t>https://[search-service].search.windows.net/</a:t>
            </a:r>
            <a:r>
              <a:rPr lang="en-US" b="0" dirty="0"/>
              <a:t>, requests against a specific index goes to the URL </a:t>
            </a:r>
            <a:r>
              <a:rPr lang="en-US" sz="900" b="1" dirty="0"/>
              <a:t>https://[search-service].search.windows.net/indexes/[index-name]</a:t>
            </a:r>
            <a:r>
              <a:rPr lang="en-US" sz="900" b="0" dirty="0"/>
              <a:t>.</a:t>
            </a:r>
            <a:endParaRPr lang="en-US" b="1" dirty="0"/>
          </a:p>
          <a:p>
            <a:endParaRPr lang="en-US" dirty="0"/>
          </a:p>
          <a:p>
            <a:r>
              <a:rPr lang="en-US" dirty="0"/>
              <a:t>To index documents, you need to issue a </a:t>
            </a:r>
            <a:r>
              <a:rPr lang="en-US" b="1" dirty="0"/>
              <a:t>HTTP POST </a:t>
            </a:r>
            <a:r>
              <a:rPr lang="en-US" dirty="0"/>
              <a:t>request to the </a:t>
            </a:r>
            <a:r>
              <a:rPr lang="en-US" b="1" dirty="0"/>
              <a:t>/docs/index?api-version=[version]</a:t>
            </a:r>
            <a:r>
              <a:rPr lang="en-US" b="0" dirty="0"/>
              <a:t> relative URL.</a:t>
            </a:r>
          </a:p>
          <a:p>
            <a:endParaRPr lang="en-US" b="0" dirty="0"/>
          </a:p>
          <a:p>
            <a:r>
              <a:rPr lang="en-US" b="0" dirty="0"/>
              <a:t>In the example above, the API Version is 2017-11-11.</a:t>
            </a:r>
          </a:p>
          <a:p>
            <a:endParaRPr lang="en-US" b="0" dirty="0"/>
          </a:p>
          <a:p>
            <a:r>
              <a:rPr lang="en-US" b="0" dirty="0"/>
              <a:t>REST API requests must also include a key in the </a:t>
            </a:r>
            <a:r>
              <a:rPr lang="en-US" b="1" dirty="0"/>
              <a:t>api-key </a:t>
            </a:r>
            <a:r>
              <a:rPr lang="en-US" b="0" dirty="0"/>
              <a:t>field.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29200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body of the request contains one or more documents to be indexed. Documents are identified by a unique key. Each document is associated with an action: upload, merge, mergeOrUpload, or delete. Upload requests must include the document data as a set of key/value pairs.</a:t>
            </a:r>
          </a:p>
          <a:p>
            <a:br>
              <a:rPr lang="en-US" dirty="0"/>
            </a:br>
            <a:r>
              <a:rPr lang="en-US" sz="882" b="0" i="0" kern="1200" dirty="0">
                <a:solidFill>
                  <a:schemeClr val="tx1"/>
                </a:solidFill>
                <a:effectLst/>
                <a:latin typeface="Segoe UI Light" pitchFamily="34" charset="0"/>
                <a:ea typeface="+mn-ea"/>
                <a:cs typeface="+mn-cs"/>
              </a:rPr>
              <a:t>You can combine actions, such as an </a:t>
            </a:r>
            <a:r>
              <a:rPr lang="en-US" sz="882" b="1" i="0" kern="1200" dirty="0">
                <a:solidFill>
                  <a:schemeClr val="tx1"/>
                </a:solidFill>
                <a:effectLst/>
                <a:latin typeface="Segoe UI Light" pitchFamily="34" charset="0"/>
                <a:ea typeface="+mn-ea"/>
                <a:cs typeface="+mn-cs"/>
              </a:rPr>
              <a:t>upload</a:t>
            </a:r>
            <a:r>
              <a:rPr lang="en-US" sz="882" b="0" i="0" kern="1200" dirty="0">
                <a:solidFill>
                  <a:schemeClr val="tx1"/>
                </a:solidFill>
                <a:effectLst/>
                <a:latin typeface="Segoe UI Light" pitchFamily="34" charset="0"/>
                <a:ea typeface="+mn-ea"/>
                <a:cs typeface="+mn-cs"/>
              </a:rPr>
              <a:t> and a </a:t>
            </a:r>
            <a:r>
              <a:rPr lang="en-US" sz="882" b="1" i="0" kern="1200" dirty="0">
                <a:solidFill>
                  <a:schemeClr val="tx1"/>
                </a:solidFill>
                <a:effectLst/>
                <a:latin typeface="Segoe UI Light" pitchFamily="34" charset="0"/>
                <a:ea typeface="+mn-ea"/>
                <a:cs typeface="+mn-cs"/>
              </a:rPr>
              <a:t>delete</a:t>
            </a:r>
            <a:r>
              <a:rPr lang="en-US" sz="882" b="0" i="0" kern="1200" dirty="0">
                <a:solidFill>
                  <a:schemeClr val="tx1"/>
                </a:solidFill>
                <a:effectLst/>
                <a:latin typeface="Segoe UI Light" pitchFamily="34" charset="0"/>
                <a:ea typeface="+mn-ea"/>
                <a:cs typeface="+mn-cs"/>
              </a:rPr>
              <a:t>, in the same batch.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HTTP Status code 200 is returned for a successful response, which means that all items have been stored durably and will start to be indexed. Indexing runs in the background and makes new documents available (that is, queryable and searchable) a few seconds after the indexing operation completed. The specific delay depends on the load on the service.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6425123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 Search, a query is a full specification of a round-trip operation. Parameters on the request provide match criteria for finding documents in an index, execution instructions for the engine, and directives for shaping the response.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query request is a rich construct, specifying which fields are in-scope, how to search, which fields to return, whether to sort or filter, and so forth. Unspecified, a query runs against all searchable fields as a full text search operation, returning an unscored result set in arbitrary order.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the REST API, a </a:t>
            </a:r>
            <a:r>
              <a:rPr lang="en-US" sz="882" b="1" i="0" kern="1200" dirty="0">
                <a:solidFill>
                  <a:schemeClr val="tx1"/>
                </a:solidFill>
                <a:effectLst/>
                <a:latin typeface="Segoe UI Light" pitchFamily="34" charset="0"/>
                <a:ea typeface="+mn-ea"/>
                <a:cs typeface="+mn-cs"/>
              </a:rPr>
              <a:t>Search Documents</a:t>
            </a:r>
            <a:r>
              <a:rPr lang="en-US" sz="882" b="0" i="0" kern="1200" dirty="0">
                <a:solidFill>
                  <a:schemeClr val="tx1"/>
                </a:solidFill>
                <a:effectLst/>
                <a:latin typeface="Segoe UI Light" pitchFamily="34" charset="0"/>
                <a:ea typeface="+mn-ea"/>
                <a:cs typeface="+mn-cs"/>
              </a:rPr>
              <a:t> operation is issued as a GET or POST request and specifies query parameters that give the criteria for selecting matching documents.</a:t>
            </a:r>
          </a:p>
          <a:p>
            <a:br>
              <a:rPr lang="en-US" sz="882" b="0" i="0" kern="1200" dirty="0">
                <a:solidFill>
                  <a:schemeClr val="tx1"/>
                </a:solidFill>
                <a:effectLst/>
                <a:latin typeface="Segoe UI Light" pitchFamily="34" charset="0"/>
                <a:ea typeface="+mn-ea"/>
                <a:cs typeface="+mn-cs"/>
              </a:rPr>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28975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 GET request, parameters are specified in the query string.</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Note</a:t>
            </a:r>
            <a:r>
              <a:rPr lang="en-US" sz="882" b="0" i="0" kern="1200" dirty="0">
                <a:solidFill>
                  <a:schemeClr val="tx1"/>
                </a:solidFill>
                <a:effectLst/>
                <a:latin typeface="Segoe UI Light" pitchFamily="34" charset="0"/>
                <a:ea typeface="+mn-ea"/>
                <a:cs typeface="+mn-cs"/>
              </a:rPr>
              <a:t>: Index design and query design are tightly coupled in Azure Search. An essential fact to know up front is that the </a:t>
            </a:r>
            <a:r>
              <a:rPr lang="en-US" sz="882" b="0" i="1" kern="1200" dirty="0">
                <a:solidFill>
                  <a:schemeClr val="tx1"/>
                </a:solidFill>
                <a:effectLst/>
                <a:latin typeface="Segoe UI Light" pitchFamily="34" charset="0"/>
                <a:ea typeface="+mn-ea"/>
                <a:cs typeface="+mn-cs"/>
              </a:rPr>
              <a:t>index schema</a:t>
            </a:r>
            <a:r>
              <a:rPr lang="en-US" sz="882" b="0" i="0" kern="1200" dirty="0">
                <a:solidFill>
                  <a:schemeClr val="tx1"/>
                </a:solidFill>
                <a:effectLst/>
                <a:latin typeface="Segoe UI Light" pitchFamily="34" charset="0"/>
                <a:ea typeface="+mn-ea"/>
                <a:cs typeface="+mn-cs"/>
              </a:rPr>
              <a:t>, with attributes on each field, determines the kind of query you can build. Index attributes on a field set the allowed operations—whether a field is </a:t>
            </a:r>
            <a:r>
              <a:rPr lang="en-US" sz="882" b="0" i="1" kern="1200" dirty="0">
                <a:solidFill>
                  <a:schemeClr val="tx1"/>
                </a:solidFill>
                <a:effectLst/>
                <a:latin typeface="Segoe UI Light" pitchFamily="34" charset="0"/>
                <a:ea typeface="+mn-ea"/>
                <a:cs typeface="+mn-cs"/>
              </a:rPr>
              <a:t>searchable</a:t>
            </a:r>
            <a:r>
              <a:rPr lang="en-US" sz="882" b="0" i="0" kern="1200" dirty="0">
                <a:solidFill>
                  <a:schemeClr val="tx1"/>
                </a:solidFill>
                <a:effectLst/>
                <a:latin typeface="Segoe UI Light" pitchFamily="34" charset="0"/>
                <a:ea typeface="+mn-ea"/>
                <a:cs typeface="+mn-cs"/>
              </a:rPr>
              <a:t> in the index, </a:t>
            </a:r>
            <a:r>
              <a:rPr lang="en-US" sz="882" b="0" i="1" kern="1200" dirty="0">
                <a:solidFill>
                  <a:schemeClr val="tx1"/>
                </a:solidFill>
                <a:effectLst/>
                <a:latin typeface="Segoe UI Light" pitchFamily="34" charset="0"/>
                <a:ea typeface="+mn-ea"/>
                <a:cs typeface="+mn-cs"/>
              </a:rPr>
              <a:t>retrievable</a:t>
            </a:r>
            <a:r>
              <a:rPr lang="en-US" sz="882" b="0" i="0" kern="1200" dirty="0">
                <a:solidFill>
                  <a:schemeClr val="tx1"/>
                </a:solidFill>
                <a:effectLst/>
                <a:latin typeface="Segoe UI Light" pitchFamily="34" charset="0"/>
                <a:ea typeface="+mn-ea"/>
                <a:cs typeface="+mn-cs"/>
              </a:rPr>
              <a:t> in results, </a:t>
            </a:r>
            <a:r>
              <a:rPr lang="en-US" sz="882" b="0" i="1" kern="1200" dirty="0">
                <a:solidFill>
                  <a:schemeClr val="tx1"/>
                </a:solidFill>
                <a:effectLst/>
                <a:latin typeface="Segoe UI Light" pitchFamily="34" charset="0"/>
                <a:ea typeface="+mn-ea"/>
                <a:cs typeface="+mn-cs"/>
              </a:rPr>
              <a:t>sortable</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filterable</a:t>
            </a:r>
            <a:r>
              <a:rPr lang="en-US" sz="882" b="0" i="0" kern="1200" dirty="0">
                <a:solidFill>
                  <a:schemeClr val="tx1"/>
                </a:solidFill>
                <a:effectLst/>
                <a:latin typeface="Segoe UI Light" pitchFamily="34" charset="0"/>
                <a:ea typeface="+mn-ea"/>
                <a:cs typeface="+mn-cs"/>
              </a:rPr>
              <a:t>, and so forth.</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726038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 POST request, p</a:t>
            </a:r>
            <a:r>
              <a:rPr lang="en-US" sz="882" b="0" i="0" kern="1200" dirty="0">
                <a:solidFill>
                  <a:schemeClr val="tx1"/>
                </a:solidFill>
                <a:effectLst/>
                <a:highlight>
                  <a:srgbClr val="FFFF00"/>
                </a:highlight>
                <a:latin typeface="Segoe UI Light" pitchFamily="34" charset="0"/>
                <a:ea typeface="+mn-ea"/>
                <a:cs typeface="+mn-cs"/>
              </a:rPr>
              <a:t>arameters </a:t>
            </a:r>
            <a:r>
              <a:rPr lang="en-US" sz="882" b="0" i="0" kern="1200" dirty="0">
                <a:solidFill>
                  <a:schemeClr val="tx1"/>
                </a:solidFill>
                <a:effectLst/>
                <a:latin typeface="Segoe UI Light" pitchFamily="34" charset="0"/>
                <a:ea typeface="+mn-ea"/>
                <a:cs typeface="+mn-cs"/>
              </a:rPr>
              <a:t>are specified in the body instead of the query string.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579043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dirty="0"/>
              <a:t>Azure Search.</a:t>
            </a:r>
          </a:p>
          <a:p>
            <a:pPr marL="171450" indent="-171450">
              <a:buFontTx/>
              <a:buChar char="-"/>
            </a:pPr>
            <a:r>
              <a:rPr lang="en-US" baseline="0" dirty="0"/>
              <a:t>Create Azure Search service.</a:t>
            </a:r>
          </a:p>
          <a:p>
            <a:pPr marL="171450" indent="-171450">
              <a:buFontTx/>
              <a:buChar char="-"/>
            </a:pPr>
            <a:r>
              <a:rPr lang="en-US" baseline="0" dirty="0"/>
              <a:t>Create Azure Search index.</a:t>
            </a:r>
          </a:p>
          <a:p>
            <a:pPr marL="171450" indent="-171450">
              <a:buFontTx/>
              <a:buChar char="-"/>
            </a:pPr>
            <a:r>
              <a:rPr lang="en-US" dirty="0"/>
              <a:t>Indexing documents.</a:t>
            </a:r>
          </a:p>
          <a:p>
            <a:pPr marL="171450" indent="-171450">
              <a:buFontTx/>
              <a:buChar char="-"/>
            </a:pPr>
            <a:r>
              <a:rPr lang="en-US" baseline="0" dirty="0"/>
              <a:t>Querying an index.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api-version</a:t>
            </a:r>
          </a:p>
          <a:p>
            <a:pPr lvl="0"/>
            <a:r>
              <a:rPr lang="en-US" dirty="0"/>
              <a:t>The version of the API you would like to use for your request.</a:t>
            </a:r>
          </a:p>
          <a:p>
            <a:pPr lvl="0"/>
            <a:endParaRPr lang="en-US" b="1" dirty="0"/>
          </a:p>
          <a:p>
            <a:pPr lvl="0"/>
            <a:r>
              <a:rPr lang="en-US" b="1" dirty="0"/>
              <a:t>search</a:t>
            </a:r>
          </a:p>
          <a:p>
            <a:pPr lvl="0"/>
            <a:r>
              <a:rPr lang="en-US" dirty="0"/>
              <a:t>The actual text-based search query. To return all documents, you can use the  wildcard (*) operator. You can use either the built-in simple query syntax or the newer Lucene query syntax with this parameter.</a:t>
            </a:r>
          </a:p>
          <a:p>
            <a:pPr lvl="0"/>
            <a:endParaRPr lang="en-US" dirty="0"/>
          </a:p>
          <a:p>
            <a:pPr lvl="0"/>
            <a:r>
              <a:rPr lang="en-US" b="1" dirty="0"/>
              <a:t>facet</a:t>
            </a:r>
          </a:p>
          <a:p>
            <a:pPr lvl="0"/>
            <a:r>
              <a:rPr lang="en-US" dirty="0"/>
              <a:t>Use when you would like to return faceted metadata about specific fields in your result set. For example, you may wish to view metadata about the price ranges for all prices in every document in your result set.</a:t>
            </a:r>
          </a:p>
          <a:p>
            <a:pPr lvl="0"/>
            <a:endParaRPr lang="en-US" dirty="0"/>
          </a:p>
          <a:p>
            <a:pPr lvl="0"/>
            <a:r>
              <a:rPr lang="en-US" b="1" dirty="0"/>
              <a:t>searchMode</a:t>
            </a:r>
          </a:p>
          <a:p>
            <a:pPr lvl="0"/>
            <a:r>
              <a:rPr lang="en-US" dirty="0"/>
              <a:t>Whether you want to match on all words in the query or on any word in the query. By default, searches match on any word.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787514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$count</a:t>
            </a:r>
          </a:p>
          <a:p>
            <a:pPr lvl="0"/>
            <a:r>
              <a:rPr lang="en-US" dirty="0"/>
              <a:t>Use when you would like to return a number indicating the total number of results. By default, Azure Search will not return all results, so this number is useful when figuring out if your user interface needs to show pagination elements.</a:t>
            </a:r>
          </a:p>
          <a:p>
            <a:pPr lvl="0"/>
            <a:endParaRPr lang="en-US" dirty="0"/>
          </a:p>
          <a:p>
            <a:pPr lvl="0"/>
            <a:r>
              <a:rPr lang="en-US" b="1" dirty="0"/>
              <a:t>$skip &amp; $top</a:t>
            </a:r>
          </a:p>
          <a:p>
            <a:pPr lvl="0"/>
            <a:r>
              <a:rPr lang="en-US" dirty="0"/>
              <a:t>Used to return a slice of the result set. For example, you may have 500 results that match your query, but you wish to show only 50 results at a time. To do this, you would start on page 1 by skipping 0 results and showing the top 50 results. When the user wants to view page 2, you can skip 50 results and show the next top 50 results. These two parameters are commonly used to implement pagination.</a:t>
            </a:r>
          </a:p>
          <a:p>
            <a:pPr lvl="0"/>
            <a:endParaRPr lang="en-US" dirty="0"/>
          </a:p>
          <a:p>
            <a:pPr lvl="0"/>
            <a:r>
              <a:rPr lang="en-US" b="1" dirty="0"/>
              <a:t>$orderby</a:t>
            </a:r>
          </a:p>
          <a:p>
            <a:pPr lvl="0"/>
            <a:r>
              <a:rPr lang="en-US" dirty="0"/>
              <a:t>Sorts the result set by using the specified field(s).</a:t>
            </a:r>
          </a:p>
          <a:p>
            <a:pPr lvl="0"/>
            <a:endParaRPr lang="en-US" dirty="0"/>
          </a:p>
          <a:p>
            <a:pPr lvl="0"/>
            <a:r>
              <a:rPr lang="en-US" b="1" dirty="0"/>
              <a:t>$select</a:t>
            </a:r>
          </a:p>
          <a:p>
            <a:pPr lvl="0"/>
            <a:r>
              <a:rPr lang="en-US" dirty="0"/>
              <a:t>Select specific fields that are returned in the result set instead of all available fields. This is useful in scenarios where you want to minimize the amount of unused fields that are returned.</a:t>
            </a:r>
          </a:p>
          <a:p>
            <a:pPr lvl="1"/>
            <a:endParaRPr lang="en-US" dirty="0"/>
          </a:p>
          <a:p>
            <a:pPr lvl="0"/>
            <a:r>
              <a:rPr lang="en-US" b="1" dirty="0"/>
              <a:t>$filter</a:t>
            </a:r>
          </a:p>
          <a:p>
            <a:pPr lvl="0"/>
            <a:r>
              <a:rPr lang="en-US" dirty="0"/>
              <a:t>Implements an OData-style filter on the results of the query. For example, you might wish to implement a filter that returns only products that are yellow in color. This can be done by using the </a:t>
            </a:r>
            <a:r>
              <a:rPr lang="en-US" b="1" dirty="0"/>
              <a:t>Color eq 'Yellow’</a:t>
            </a:r>
            <a:r>
              <a:rPr lang="en-US" dirty="0"/>
              <a:t> expression as a filter. OData filters are performed together with the search query and can be used to further refine a result set after the search query has been applied.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314470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following sample code shows a few different ways to query the "hotels" index. Note that the documents returned with the search results are instances of the </a:t>
            </a:r>
            <a:r>
              <a:rPr lang="en-US" b="1" dirty="0" err="1"/>
              <a:t>Hotel</a:t>
            </a:r>
            <a:r>
              <a:rPr lang="en-US" sz="882" b="1" i="0" kern="1200" dirty="0" err="1">
                <a:solidFill>
                  <a:schemeClr val="tx1"/>
                </a:solidFill>
                <a:effectLst/>
                <a:latin typeface="Segoe UI Light" pitchFamily="34" charset="0"/>
                <a:ea typeface="+mn-ea"/>
                <a:cs typeface="+mn-cs"/>
              </a:rPr>
              <a:t>class</a:t>
            </a:r>
            <a:r>
              <a:rPr lang="en-US" sz="882" b="0" i="0" kern="1200" dirty="0">
                <a:solidFill>
                  <a:schemeClr val="tx1"/>
                </a:solidFill>
                <a:effectLst/>
                <a:latin typeface="Segoe UI Light" pitchFamily="34" charset="0"/>
                <a:ea typeface="+mn-ea"/>
                <a:cs typeface="+mn-cs"/>
              </a:rPr>
              <a: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179311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sample code shows a few different ways to query the "hotels" index. Note that the documents returned with the search results are instances of the </a:t>
            </a:r>
            <a:r>
              <a:rPr lang="en-US" b="1" dirty="0" err="1"/>
              <a:t>Hotel</a:t>
            </a:r>
            <a:r>
              <a:rPr lang="en-US" sz="882" b="1" i="0" kern="1200" dirty="0" err="1">
                <a:solidFill>
                  <a:schemeClr val="tx1"/>
                </a:solidFill>
                <a:effectLst/>
                <a:latin typeface="Segoe UI Light" pitchFamily="34" charset="0"/>
                <a:ea typeface="+mn-ea"/>
                <a:cs typeface="+mn-cs"/>
              </a:rPr>
              <a:t>class</a:t>
            </a:r>
            <a:r>
              <a:rPr lang="en-US" sz="882" b="0" i="0" kern="1200" dirty="0">
                <a:solidFill>
                  <a:schemeClr val="tx1"/>
                </a:solidFill>
                <a:effectLst/>
                <a:latin typeface="Segoe UI Light" pitchFamily="34" charset="0"/>
                <a:ea typeface="+mn-ea"/>
                <a:cs typeface="+mn-cs"/>
              </a:rPr>
              <a:t>.</a:t>
            </a:r>
            <a:endParaRPr lang="en-US" dirty="0"/>
          </a:p>
          <a:p>
            <a:pPr marL="0" indent="0">
              <a:buNone/>
            </a:pPr>
            <a:endParaRPr lang="en-US" sz="882" b="0" i="0" kern="1200" baseline="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956659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sample code shows a few different ways to query the "hotels" index. Note that the documents returned with the search results are instances of the </a:t>
            </a:r>
            <a:r>
              <a:rPr lang="en-US" b="1" dirty="0" err="1"/>
              <a:t>Hotel</a:t>
            </a:r>
            <a:r>
              <a:rPr lang="en-US" sz="882" b="1" i="0" kern="1200" dirty="0" err="1">
                <a:solidFill>
                  <a:schemeClr val="tx1"/>
                </a:solidFill>
                <a:effectLst/>
                <a:latin typeface="Segoe UI Light" pitchFamily="34" charset="0"/>
                <a:ea typeface="+mn-ea"/>
                <a:cs typeface="+mn-cs"/>
              </a:rPr>
              <a:t>class</a:t>
            </a:r>
            <a:r>
              <a:rPr lang="en-US" sz="882" b="0" i="0" kern="1200" dirty="0">
                <a:solidFill>
                  <a:schemeClr val="tx1"/>
                </a:solidFill>
                <a:effectLst/>
                <a:latin typeface="Segoe UI Light" pitchFamily="34" charset="0"/>
                <a:ea typeface="+mn-ea"/>
                <a:cs typeface="+mn-cs"/>
              </a:rPr>
              <a: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794063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Search implements two Lucene-based query languages: </a:t>
            </a:r>
            <a:r>
              <a:rPr lang="en-US" sz="882" b="1" i="0" kern="1200" dirty="0">
                <a:solidFill>
                  <a:schemeClr val="tx1"/>
                </a:solidFill>
                <a:effectLst/>
                <a:latin typeface="Segoe UI Light" pitchFamily="34" charset="0"/>
                <a:ea typeface="+mn-ea"/>
                <a:cs typeface="+mn-cs"/>
              </a:rPr>
              <a:t>Simple Query Parser</a:t>
            </a:r>
            <a:r>
              <a:rPr lang="en-US" sz="882" b="0" i="0" kern="1200" dirty="0">
                <a:solidFill>
                  <a:schemeClr val="tx1"/>
                </a:solidFill>
                <a:effectLst/>
                <a:latin typeface="Segoe UI Light" pitchFamily="34" charset="0"/>
                <a:ea typeface="+mn-ea"/>
                <a:cs typeface="+mn-cs"/>
              </a:rPr>
              <a:t> and the </a:t>
            </a:r>
            <a:r>
              <a:rPr lang="en-US" sz="882" b="1" i="0" kern="1200" dirty="0">
                <a:solidFill>
                  <a:schemeClr val="tx1"/>
                </a:solidFill>
                <a:effectLst/>
                <a:latin typeface="Segoe UI Light" pitchFamily="34" charset="0"/>
                <a:ea typeface="+mn-ea"/>
                <a:cs typeface="+mn-cs"/>
              </a:rPr>
              <a:t>Lucene Query Parser</a:t>
            </a:r>
            <a:r>
              <a:rPr lang="en-US" sz="882" b="0" i="0" kern="1200" dirty="0">
                <a:solidFill>
                  <a:schemeClr val="tx1"/>
                </a:solidFill>
                <a:effectLst/>
                <a:latin typeface="Segoe UI Light" pitchFamily="34" charset="0"/>
                <a:ea typeface="+mn-ea"/>
                <a:cs typeface="+mn-cs"/>
              </a:rPr>
              <a:t>. In Azure Search, the simple query syntax excludes the fuzzy/slop options.</a:t>
            </a:r>
          </a:p>
          <a:p>
            <a:br>
              <a:rPr lang="en-US" dirty="0"/>
            </a:br>
            <a:r>
              <a:rPr lang="en-US" sz="882" b="0" i="0" kern="1200" dirty="0">
                <a:solidFill>
                  <a:schemeClr val="tx1"/>
                </a:solidFill>
                <a:effectLst/>
                <a:latin typeface="Segoe UI Light" pitchFamily="34" charset="0"/>
                <a:ea typeface="+mn-ea"/>
                <a:cs typeface="+mn-cs"/>
              </a:rPr>
              <a:t>Simple syntax is the default. Invocation is only necessary if you are resetting the syntax from full to simple. To explicitly set the syntax, use the </a:t>
            </a:r>
            <a:r>
              <a:rPr lang="en-US" sz="882" b="1" i="0" kern="1200" dirty="0">
                <a:solidFill>
                  <a:schemeClr val="tx1"/>
                </a:solidFill>
                <a:effectLst/>
                <a:latin typeface="Segoe UI Light" pitchFamily="34" charset="0"/>
                <a:ea typeface="+mn-ea"/>
                <a:cs typeface="+mn-cs"/>
              </a:rPr>
              <a:t>queryType</a:t>
            </a:r>
            <a:r>
              <a:rPr lang="en-US" sz="882" b="0" i="0" kern="1200" dirty="0">
                <a:solidFill>
                  <a:schemeClr val="tx1"/>
                </a:solidFill>
                <a:effectLst/>
                <a:latin typeface="Segoe UI Light" pitchFamily="34" charset="0"/>
                <a:ea typeface="+mn-ea"/>
                <a:cs typeface="+mn-cs"/>
              </a:rPr>
              <a:t> search parameter. Valid values include </a:t>
            </a:r>
            <a:r>
              <a:rPr lang="en-US" sz="882" b="1" i="0" kern="1200" dirty="0">
                <a:solidFill>
                  <a:schemeClr val="tx1"/>
                </a:solidFill>
                <a:effectLst/>
                <a:latin typeface="Segoe UI Light" pitchFamily="34" charset="0"/>
                <a:ea typeface="+mn-ea"/>
                <a:cs typeface="+mn-cs"/>
              </a:rPr>
              <a:t>simple </a:t>
            </a:r>
            <a:r>
              <a:rPr lang="en-US" sz="882" b="0" i="0" kern="1200" dirty="0">
                <a:solidFill>
                  <a:schemeClr val="tx1"/>
                </a:solidFill>
                <a:effectLst/>
                <a:latin typeface="Segoe UI Light" pitchFamily="34" charset="0"/>
                <a:ea typeface="+mn-ea"/>
                <a:cs typeface="+mn-cs"/>
              </a:rPr>
              <a:t>or </a:t>
            </a:r>
            <a:r>
              <a:rPr lang="en-US" sz="882" b="1" i="0" kern="1200" dirty="0">
                <a:solidFill>
                  <a:schemeClr val="tx1"/>
                </a:solidFill>
                <a:effectLst/>
                <a:latin typeface="Segoe UI Light" pitchFamily="34" charset="0"/>
                <a:ea typeface="+mn-ea"/>
                <a:cs typeface="+mn-cs"/>
              </a:rPr>
              <a:t>full</a:t>
            </a:r>
            <a:r>
              <a:rPr lang="en-US" sz="882" b="0" i="0" kern="1200" dirty="0">
                <a:solidFill>
                  <a:schemeClr val="tx1"/>
                </a:solidFill>
                <a:effectLst/>
                <a:latin typeface="Segoe UI Light" pitchFamily="34" charset="0"/>
                <a:ea typeface="+mn-ea"/>
                <a:cs typeface="+mn-cs"/>
              </a:rPr>
              <a:t>, with </a:t>
            </a:r>
            <a:r>
              <a:rPr lang="en-US" sz="882" b="1" i="0" kern="1200" dirty="0">
                <a:solidFill>
                  <a:schemeClr val="tx1"/>
                </a:solidFill>
                <a:effectLst/>
                <a:latin typeface="Segoe UI Light" pitchFamily="34" charset="0"/>
                <a:ea typeface="+mn-ea"/>
                <a:cs typeface="+mn-cs"/>
              </a:rPr>
              <a:t>simple</a:t>
            </a:r>
            <a:r>
              <a:rPr lang="en-US" sz="882" b="0" i="0" kern="1200" dirty="0">
                <a:solidFill>
                  <a:schemeClr val="tx1"/>
                </a:solidFill>
                <a:effectLst/>
                <a:latin typeface="Segoe UI Light" pitchFamily="34" charset="0"/>
                <a:ea typeface="+mn-ea"/>
                <a:cs typeface="+mn-cs"/>
              </a:rPr>
              <a:t> as the default, and </a:t>
            </a:r>
            <a:r>
              <a:rPr lang="en-US" sz="882" b="1" i="0" kern="1200" dirty="0">
                <a:solidFill>
                  <a:schemeClr val="tx1"/>
                </a:solidFill>
                <a:effectLst/>
                <a:latin typeface="Segoe UI Light" pitchFamily="34" charset="0"/>
                <a:ea typeface="+mn-ea"/>
                <a:cs typeface="+mn-cs"/>
              </a:rPr>
              <a:t>full</a:t>
            </a:r>
            <a:r>
              <a:rPr lang="en-US" sz="882" b="0" i="0" kern="1200" dirty="0">
                <a:solidFill>
                  <a:schemeClr val="tx1"/>
                </a:solidFill>
                <a:effectLst/>
                <a:latin typeface="Segoe UI Light" pitchFamily="34" charset="0"/>
                <a:ea typeface="+mn-ea"/>
                <a:cs typeface="+mn-cs"/>
              </a:rPr>
              <a:t> for Lucene.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Any text with one or more terms is considered a valid starting point for query execution. Azure Search will match documents containing any or all of the terms, including any variations found during analysis of the text.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7726734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write queries against Azure Search based on the rich </a:t>
            </a:r>
            <a:r>
              <a:rPr lang="en-US" b="1" dirty="0"/>
              <a:t>Lucene Query Parser </a:t>
            </a:r>
            <a:r>
              <a:rPr lang="en-US" dirty="0"/>
              <a:t>syntax for specialized query forms: wildcard, fuzzy search, proximity search, regular expressions are a few examples. Much of the Lucene Query Parser syntax is implemented intact in Azure Search, with the exception of range searches, which are constructed in Azure Search through </a:t>
            </a:r>
            <a:r>
              <a:rPr lang="en-US" b="1" dirty="0"/>
              <a:t>$filter </a:t>
            </a:r>
            <a:r>
              <a:rPr lang="en-US" dirty="0"/>
              <a:t>expressions.</a:t>
            </a:r>
            <a:endParaRPr lang="en-US" baseline="0" dirty="0"/>
          </a:p>
          <a:p>
            <a:endParaRPr lang="en-US" baseline="0"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2059806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a:t>
            </a:r>
            <a:r>
              <a:rPr lang="en-US" sz="882" b="0" i="1" kern="1200" dirty="0">
                <a:solidFill>
                  <a:schemeClr val="tx1"/>
                </a:solidFill>
                <a:effectLst/>
                <a:latin typeface="Segoe UI Light" pitchFamily="34" charset="0"/>
                <a:ea typeface="+mn-ea"/>
                <a:cs typeface="+mn-cs"/>
              </a:rPr>
              <a:t>indexer</a:t>
            </a:r>
            <a:r>
              <a:rPr lang="en-US" sz="882" b="0" i="0" kern="1200" dirty="0">
                <a:solidFill>
                  <a:schemeClr val="tx1"/>
                </a:solidFill>
                <a:effectLst/>
                <a:latin typeface="Segoe UI Light" pitchFamily="34" charset="0"/>
                <a:ea typeface="+mn-ea"/>
                <a:cs typeface="+mn-cs"/>
              </a:rPr>
              <a:t> in Azure Search is a crawler that extracts searchable data and metadata from an external Azure data source and populates an index based on field-to-field mappings between the index and your data source. This approach is sometimes referred to as a </a:t>
            </a:r>
            <a:r>
              <a:rPr lang="en-US" sz="882" b="0" i="1" kern="1200" dirty="0">
                <a:solidFill>
                  <a:schemeClr val="tx1"/>
                </a:solidFill>
                <a:effectLst/>
                <a:latin typeface="Segoe UI Light" pitchFamily="34" charset="0"/>
                <a:ea typeface="+mn-ea"/>
                <a:cs typeface="+mn-cs"/>
              </a:rPr>
              <a:t>pull model</a:t>
            </a:r>
            <a:r>
              <a:rPr lang="en-US" sz="882" b="0" i="0" kern="1200" dirty="0">
                <a:solidFill>
                  <a:schemeClr val="tx1"/>
                </a:solidFill>
                <a:effectLst/>
                <a:latin typeface="Segoe UI Light" pitchFamily="34" charset="0"/>
                <a:ea typeface="+mn-ea"/>
                <a:cs typeface="+mn-cs"/>
              </a:rPr>
              <a:t> because the service pulls data in without you having to write any code that pushes data to an index.</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Indexers are based on data source types or platforms, with individual indexers for SQL Server on Azure, Cosmos DB, Azure Table Storage, and Blob storage, among others.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use an indexer as the sole means for data ingestion, or use a combination of techniques that include the use of an indexer for loading just some of the fields in your index.</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run indexers on demand or on a recurring data refresh schedule that runs as often as every fifteen minutes. More frequent updates require a push model that simultaneously updates data in both Azure Search and your external data source.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950318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Indexers can offer features that are unique to the data source. In this respect, some aspects of indexer or data source configuration will vary by indexer type. However, all indexers share the same basic composition and requirements. </a:t>
            </a:r>
          </a:p>
          <a:p>
            <a:endParaRPr lang="en-US" dirty="0"/>
          </a:p>
          <a:p>
            <a:r>
              <a:rPr lang="en-US" dirty="0"/>
              <a:t>A</a:t>
            </a:r>
            <a:r>
              <a:rPr lang="en-US" sz="882" b="0" i="0" kern="1200" dirty="0">
                <a:solidFill>
                  <a:schemeClr val="tx1"/>
                </a:solidFill>
                <a:effectLst/>
                <a:latin typeface="Segoe UI Light" pitchFamily="34" charset="0"/>
                <a:ea typeface="+mn-ea"/>
                <a:cs typeface="+mn-cs"/>
              </a:rPr>
              <a:t>n indexer pulls data from a </a:t>
            </a:r>
            <a:r>
              <a:rPr lang="en-US" sz="882" b="0" i="1" kern="1200" dirty="0">
                <a:solidFill>
                  <a:schemeClr val="tx1"/>
                </a:solidFill>
                <a:effectLst/>
                <a:latin typeface="Segoe UI Light" pitchFamily="34" charset="0"/>
                <a:ea typeface="+mn-ea"/>
                <a:cs typeface="+mn-cs"/>
              </a:rPr>
              <a:t>data source</a:t>
            </a:r>
            <a:r>
              <a:rPr lang="en-US" sz="882" b="0" i="0" kern="1200" dirty="0">
                <a:solidFill>
                  <a:schemeClr val="tx1"/>
                </a:solidFill>
                <a:effectLst/>
                <a:latin typeface="Segoe UI Light" pitchFamily="34" charset="0"/>
                <a:ea typeface="+mn-ea"/>
                <a:cs typeface="+mn-cs"/>
              </a:rPr>
              <a:t> that holds information such as a connection string and possibly credentials. Data sources are configured and managed independently of the indexers that use them, which means that a data source can be used by multiple indexers to load more than one index at a time.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indexer will automate some tasks related to data ingestion, but creating an index is generally not one of them. As a prerequisite, you must have a predefined index with fields that match those in your external data 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indexer definition is a construct specifying the index, data source, and a schedule. An indexer can reference a data source from another service, provided that data source is from the same subscription. </a:t>
            </a:r>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8431296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Full-text search.</a:t>
            </a:r>
          </a:p>
          <a:p>
            <a:pPr marL="171450" indent="-171450">
              <a:buFontTx/>
              <a:buChar char="-"/>
            </a:pPr>
            <a:r>
              <a:rPr lang="en-US" baseline="0" dirty="0"/>
              <a:t>Lexical analysis.</a:t>
            </a:r>
          </a:p>
          <a:p>
            <a:pPr marL="171450" indent="-171450">
              <a:buFontTx/>
              <a:buChar char="-"/>
            </a:pPr>
            <a:r>
              <a:rPr lang="en-US" baseline="0" dirty="0"/>
              <a:t>Document retrieval.</a:t>
            </a:r>
          </a:p>
          <a:p>
            <a:pPr marL="171450" indent="-171450">
              <a:buFontTx/>
              <a:buChar char="-"/>
            </a:pPr>
            <a:r>
              <a:rPr lang="en-US" baseline="0" dirty="0"/>
              <a:t>Scoring.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831098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Search is a search-as-a-service cloud solution that gives developers APIs and tools for adding a rich search experience over private, heterogenous content in web, mobile, and enterprise applications. Query execution is over a user-defined index.</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Build a search corpus containing only your data, sourced from multiple content types and platforms.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Leverage AI-powered indexing to extract text and features from image files, or entities and key phrases from raw text.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intuitive search experiences with facet navigation and filters, synonyms, auto-complete, and text analysis for "did you mean" auto-corrected search terms.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Add geo-search for "find near me", language analyzers for non-English full text search, and scoring logic for search rank.</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Functionality is exposed through a simple </a:t>
            </a:r>
            <a:r>
              <a:rPr lang="en-US" sz="882" kern="1200" dirty="0">
                <a:solidFill>
                  <a:schemeClr val="tx1"/>
                </a:solidFill>
                <a:effectLst/>
                <a:latin typeface="Segoe UI Light" pitchFamily="34" charset="0"/>
                <a:ea typeface="+mn-ea"/>
                <a:cs typeface="+mn-cs"/>
              </a:rPr>
              <a:t>representational state transfer application programming interface (</a:t>
            </a:r>
            <a:r>
              <a:rPr lang="en-US" sz="882" b="0" i="0" kern="1200" dirty="0">
                <a:solidFill>
                  <a:schemeClr val="tx1"/>
                </a:solidFill>
                <a:effectLst/>
                <a:latin typeface="Segoe UI Light" pitchFamily="34" charset="0"/>
                <a:ea typeface="+mn-ea"/>
                <a:cs typeface="+mn-cs"/>
              </a:rPr>
              <a:t>REST API) or .NET SDK that masks the inherent complexity of information retrieval. In addition to APIs, the Microsoft Azure Portal provides administration and content management support, with tools for prototyping and querying your indexes. Because the service runs in the cloud, infrastructure and availability are managed by Microsoft.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13524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For text queries, Azure Search will seamlessly deliver expected results in most scenarios, but occasionally you might get a result that seems "off" somehow. In these situations, having a background in the four stages of Lucene query execution (query parsing, lexical analysis, document matching, scoring) can help you identify specific changes to query parameters or index configuration that will deliver the desired outcome.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Azure Search uses Lucene for full text search, but Lucene integration is not exhaustive. We selectively expose and extend Lucene functionality to enable the scenarios important to Azure Search.</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432846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Processing a full-text search query starts with parsing the query text to extract search terms. The search engine uses an index to retrieve documents with matching terms. Individual query terms are sometimes broken down and reconstituted into new forms to search more broadly for what could be considered as a potential match. A result set is then sorted by a relevance score assigned to each individual matching document. Those at the top of the ranked list are returned to the calling application.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99271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query parser separates operators (such as </a:t>
            </a:r>
            <a:r>
              <a:rPr lang="en-US" sz="882" b="1" i="0" kern="1200" dirty="0">
                <a:solidFill>
                  <a:schemeClr val="tx1"/>
                </a:solidFill>
                <a:effectLst/>
                <a:latin typeface="Segoe UI Light" pitchFamily="34" charset="0"/>
                <a:ea typeface="+mn-ea"/>
                <a:cs typeface="+mn-cs"/>
              </a:rPr>
              <a:t>*</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a:t>
            </a:r>
            <a:r>
              <a:rPr lang="en-US" sz="882" b="0" i="0" kern="1200" dirty="0">
                <a:solidFill>
                  <a:schemeClr val="tx1"/>
                </a:solidFill>
                <a:effectLst/>
                <a:latin typeface="Segoe UI Light" pitchFamily="34" charset="0"/>
                <a:ea typeface="+mn-ea"/>
                <a:cs typeface="+mn-cs"/>
              </a:rPr>
              <a:t> in the example) from search terms, and deconstructs the search query into subqueries of a supported type: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term</a:t>
            </a:r>
            <a:r>
              <a:rPr lang="en-US" sz="882" b="0" i="1"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for standalone terms (like spacious)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phrase</a:t>
            </a:r>
            <a:r>
              <a:rPr lang="en-US" sz="882" b="0" i="1"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for quoted terms (like ocean view)</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prefix</a:t>
            </a:r>
            <a:r>
              <a:rPr lang="en-US" sz="882" b="0" i="1"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for terms followed by a prefix operator * (like air-condition)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Operators associated with a subquery determine whether the query "must be" or "should be" satisfied for a document to be considered a match. For example, </a:t>
            </a:r>
            <a:r>
              <a:rPr lang="en-US" sz="882" b="1" i="0" kern="1200" dirty="0">
                <a:solidFill>
                  <a:schemeClr val="tx1"/>
                </a:solidFill>
                <a:effectLst/>
                <a:latin typeface="Segoe UI Light" pitchFamily="34" charset="0"/>
                <a:ea typeface="+mn-ea"/>
                <a:cs typeface="+mn-cs"/>
              </a:rPr>
              <a:t>+"Ocean view" </a:t>
            </a:r>
            <a:r>
              <a:rPr lang="en-US" sz="882" b="0" i="0" kern="1200" dirty="0">
                <a:solidFill>
                  <a:schemeClr val="tx1"/>
                </a:solidFill>
                <a:effectLst/>
                <a:latin typeface="Segoe UI Light" pitchFamily="34" charset="0"/>
                <a:ea typeface="+mn-ea"/>
                <a:cs typeface="+mn-cs"/>
              </a:rPr>
              <a:t>is "must" due to the </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operator.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query parser restructures the subqueries into a </a:t>
            </a:r>
            <a:r>
              <a:rPr lang="en-US" sz="882" b="1" i="0" kern="1200" dirty="0">
                <a:solidFill>
                  <a:schemeClr val="tx1"/>
                </a:solidFill>
                <a:effectLst/>
                <a:latin typeface="Segoe UI Light" pitchFamily="34" charset="0"/>
                <a:ea typeface="+mn-ea"/>
                <a:cs typeface="+mn-cs"/>
              </a:rPr>
              <a:t>query tree</a:t>
            </a:r>
            <a:r>
              <a:rPr lang="en-US" sz="882" b="0" i="0" kern="1200" dirty="0">
                <a:solidFill>
                  <a:schemeClr val="tx1"/>
                </a:solidFill>
                <a:effectLst/>
                <a:latin typeface="Segoe UI Light" pitchFamily="34" charset="0"/>
                <a:ea typeface="+mn-ea"/>
                <a:cs typeface="+mn-cs"/>
              </a:rPr>
              <a:t> (an internal structure representing the query) it passes on to the search engine.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3930952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Lexical analyzers process term queries and phrase queries after the query tree is structured. An analyzer accepts the text inputs given to it by the parser, processes the text, and then sends back tokenized terms to be incorporated into the query tree.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most common form of lexical analysis is linguistic analysis that transforms query terms based on rules specific to a given language: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Reducing a query term to the root form of a word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Removing nonessential words (stopwords, such as "the" or "and" in English)</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Breaking a composite word into component parts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Converting lowercase to uppercase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All these operations tend to erase differences between the text input provided by the user and the terms stored in the index. Such operations go beyond text processing and require in-depth knowledge of the language itself. To add this layer of linguistic awareness, Azure Search supports a long list of language analyzers from both Lucene and Microsoft.</a:t>
            </a:r>
          </a:p>
          <a:p>
            <a:endParaRPr lang="en-US" dirty="0"/>
          </a:p>
          <a:p>
            <a:r>
              <a:rPr lang="en-US" dirty="0"/>
              <a:t>In this example, w</a:t>
            </a:r>
            <a:r>
              <a:rPr lang="en-US" sz="882" b="0" i="0" kern="1200" dirty="0">
                <a:solidFill>
                  <a:schemeClr val="tx1"/>
                </a:solidFill>
                <a:effectLst/>
                <a:latin typeface="Segoe UI Light" pitchFamily="34" charset="0"/>
                <a:ea typeface="+mn-ea"/>
                <a:cs typeface="+mn-cs"/>
              </a:rPr>
              <a:t>hen the default analyzer processes the term, it will lowercase "ocean view" and "spacious", and remove the comma character. </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2591460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Document retrieval refers to finding documents with matching terms in the index.</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During query execution, individual queries are executed against the searchable fields independently.</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TermQuery</a:t>
            </a:r>
            <a:r>
              <a:rPr lang="en-US" sz="882" b="0" i="0" kern="1200" dirty="0">
                <a:solidFill>
                  <a:schemeClr val="tx1"/>
                </a:solidFill>
                <a:effectLst/>
                <a:latin typeface="Segoe UI Light" pitchFamily="34" charset="0"/>
                <a:ea typeface="+mn-ea"/>
                <a:cs typeface="+mn-cs"/>
              </a:rPr>
              <a:t>, "spacious", matches document 1 (Contoso Suites).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PrefixQuery</a:t>
            </a:r>
            <a:r>
              <a:rPr lang="en-US" sz="882" b="0" i="0" kern="1200" dirty="0">
                <a:solidFill>
                  <a:schemeClr val="tx1"/>
                </a:solidFill>
                <a:effectLst/>
                <a:latin typeface="Segoe UI Light" pitchFamily="34" charset="0"/>
                <a:ea typeface="+mn-ea"/>
                <a:cs typeface="+mn-cs"/>
              </a:rPr>
              <a:t>, "air-condition*", doesn't match any documents. This is a behavior that sometimes confuses developers. Although the term air-conditioned exists in the document, it is split into two terms by the default analyzer. Recall that prefix queries, which contain partial terms, are not analyzed. Therefore terms with the prefix "air-condition" are looked up in the inverted index and not found.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PhraseQuery</a:t>
            </a:r>
            <a:r>
              <a:rPr lang="en-US" sz="882" b="0" i="0" kern="1200" dirty="0">
                <a:solidFill>
                  <a:schemeClr val="tx1"/>
                </a:solidFill>
                <a:effectLst/>
                <a:latin typeface="Segoe UI Light" pitchFamily="34" charset="0"/>
                <a:ea typeface="+mn-ea"/>
                <a:cs typeface="+mn-cs"/>
              </a:rPr>
              <a:t>, "ocean view", looks up the terms "ocean" and "view" and checks the proximity of terms in the original document. Documents 1, 2, and 3 match this query in the description field. Notice that document 4 has the term “ocean” in the title but isn’t considered a match, as we're looking for the "ocean view" phrase rather than individual words.</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On the whole, for the query in question, the documents that match are 1, 2, 3.</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7983919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Every document in a search result set is assigned a relevance score. The function of the relevance score is to rank higher those documents that best answer a user question as expressed by the search query. The score is computed based on statistical properties of terms that matched. At the core of the scoring formula is TF/IDF (term frequency-inverse document frequency).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queries containing rare and common terms, TF/IDF promotes results containing the rare term. For example, in a hypothetical index with all Wikipedia articles, from documents that matched the query “the president”, documents matching on “president” are considered more relevant than documents matching on “the”.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9197894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2277455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882" kern="1200" dirty="0">
                <a:solidFill>
                  <a:schemeClr val="tx1"/>
                </a:solidFill>
                <a:effectLst/>
                <a:latin typeface="Segoe UI Light" pitchFamily="34" charset="0"/>
                <a:ea typeface="+mn-ea"/>
                <a:cs typeface="+mn-cs"/>
              </a:rPr>
              <a:t>You can provision the Azure Search service in the </a:t>
            </a:r>
            <a:r>
              <a:rPr lang="en-IN" sz="882" kern="1200" dirty="0">
                <a:solidFill>
                  <a:schemeClr val="tx1"/>
                </a:solidFill>
                <a:effectLst/>
                <a:latin typeface="Segoe UI Light" pitchFamily="34" charset="0"/>
                <a:ea typeface="+mn-ea"/>
                <a:cs typeface="+mn-cs"/>
              </a:rPr>
              <a:t>Azure portal</a:t>
            </a:r>
            <a:r>
              <a:rPr lang="en-US" sz="882" kern="1200" dirty="0">
                <a:solidFill>
                  <a:schemeClr val="tx1"/>
                </a:solidFill>
                <a:effectLst/>
                <a:latin typeface="Segoe UI Light" pitchFamily="34" charset="0"/>
                <a:ea typeface="+mn-ea"/>
                <a:cs typeface="+mn-cs"/>
              </a:rPr>
              <a:t> or through the Azure Resource Manager API. </a:t>
            </a:r>
            <a:endParaRPr lang="en-IN" sz="882" kern="1200" dirty="0">
              <a:solidFill>
                <a:schemeClr val="tx1"/>
              </a:solidFill>
              <a:effectLst/>
              <a:latin typeface="Segoe UI Light" pitchFamily="34" charset="0"/>
              <a:ea typeface="+mn-ea"/>
              <a:cs typeface="+mn-cs"/>
            </a:endParaRP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Before you can upload searchable content, you must first define an Azure Search index.</a:t>
            </a:r>
            <a:endParaRPr lang="en-IN" sz="882" kern="1200" dirty="0">
              <a:solidFill>
                <a:schemeClr val="tx1"/>
              </a:solidFill>
              <a:effectLst/>
              <a:latin typeface="Segoe UI Light" pitchFamily="34" charset="0"/>
              <a:ea typeface="+mn-ea"/>
              <a:cs typeface="+mn-cs"/>
            </a:endParaRP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After you define an index, you’re ready to upload content. You can use a push or a pull model.</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After populating an index, you can issue search queries to your service endpoint by using simple HTTP requests with the REST API or the .NET SDK.</a:t>
            </a:r>
            <a:endParaRPr lang="en-IN"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r>
              <a:rPr lang="en-US" sz="882" kern="1200" dirty="0">
                <a:solidFill>
                  <a:schemeClr val="tx1"/>
                </a:solidFill>
                <a:effectLst/>
                <a:latin typeface="Segoe UI Light" pitchFamily="34" charset="0"/>
                <a:ea typeface="+mn-ea"/>
                <a:cs typeface="+mn-cs"/>
              </a:rPr>
              <a:t>You’ll learn about the steps to create an Azure Search service next.</a:t>
            </a: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17554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Step 1: Provision service</a:t>
            </a:r>
          </a:p>
          <a:p>
            <a:r>
              <a:rPr lang="en-US" sz="882" b="0" i="0" kern="1200" dirty="0">
                <a:solidFill>
                  <a:schemeClr val="tx1"/>
                </a:solidFill>
                <a:effectLst/>
                <a:latin typeface="Segoe UI Light" pitchFamily="34" charset="0"/>
                <a:ea typeface="+mn-ea"/>
                <a:cs typeface="+mn-cs"/>
              </a:rPr>
              <a:t>You can provision an Azure Search service in the Azure portal or through the Azure Resource Management API. You can choose either the free service shared with other subscribers, or a paid tier that dedicates resources used only by your service. For paid tiers, you can scale a service in two dimensions: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Add Replicas to grow your capacity to handle heavy query loads.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Add Partitions to grow storage for more documents.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handling document storage and query throughput separately, you can calibrate resourcing based on production requirements.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Step 2: Create index</a:t>
            </a:r>
          </a:p>
          <a:p>
            <a:r>
              <a:rPr lang="en-US" sz="882" b="0" i="0" kern="1200" dirty="0">
                <a:solidFill>
                  <a:schemeClr val="tx1"/>
                </a:solidFill>
                <a:effectLst/>
                <a:latin typeface="Segoe UI Light" pitchFamily="34" charset="0"/>
                <a:ea typeface="+mn-ea"/>
                <a:cs typeface="+mn-cs"/>
              </a:rPr>
              <a:t>Before you can upload searchable content, you must first define an Azure Search index. An index is like a database table that holds your data and can accept search queries. You define the index schema to map to reflect the structure of the documents you wish to search, similar to fields in a database.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schema can be created in the Azure portal, or programmatically by using the .NET SDK or REST API.</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Step 3: Load data</a:t>
            </a:r>
          </a:p>
          <a:p>
            <a:r>
              <a:rPr lang="en-US" sz="882" b="0" i="0" kern="1200" dirty="0">
                <a:solidFill>
                  <a:schemeClr val="tx1"/>
                </a:solidFill>
                <a:effectLst/>
                <a:latin typeface="Segoe UI Light" pitchFamily="34" charset="0"/>
                <a:ea typeface="+mn-ea"/>
                <a:cs typeface="+mn-cs"/>
              </a:rPr>
              <a:t>After you define an index, you're ready to upload content. You can use either a push or pull model.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pull model retrieves data from external data sources. It's supported through indexers that streamline and automate aspects of data ingestion, such as connecting to, reading, and serializing data. Indexers are available for Azure Cosmos DB, Azure SQL Database, Azure Blob storage, and SQL Server hosted in an Azure VM. You can configure an indexer for on demand or scheduled data refresh.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push model is provided through the SDK or REST APIs, used for sending updated documents to an index. You can push data from virtually any dataset using the JSON format.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Step 4: Search</a:t>
            </a:r>
          </a:p>
          <a:p>
            <a:r>
              <a:rPr lang="en-US" sz="882" b="0" i="0" kern="1200" dirty="0">
                <a:solidFill>
                  <a:schemeClr val="tx1"/>
                </a:solidFill>
                <a:effectLst/>
                <a:latin typeface="Segoe UI Light" pitchFamily="34" charset="0"/>
                <a:ea typeface="+mn-ea"/>
                <a:cs typeface="+mn-cs"/>
              </a:rPr>
              <a:t>After populating an index, you can issue search queries to your service endpoint using simple HTTP requests with REST API or the .NET SDK.</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7641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Full text search and text analysis</a:t>
            </a:r>
          </a:p>
          <a:p>
            <a:r>
              <a:rPr lang="en-US" b="0" dirty="0">
                <a:effectLst/>
              </a:rPr>
              <a:t>Full text search is a primary use case for most search-based apps. Queries can be formulated using a supported syntax. </a:t>
            </a:r>
          </a:p>
          <a:p>
            <a:br>
              <a:rPr lang="en-US" b="0" dirty="0">
                <a:effectLst/>
              </a:rPr>
            </a:br>
            <a:r>
              <a:rPr lang="en-US" b="0" dirty="0">
                <a:effectLst/>
              </a:rPr>
              <a:t>Simple query syntax provides logical operators, phrase search operators, suffix operators, and precedence operators.</a:t>
            </a:r>
          </a:p>
          <a:p>
            <a:br>
              <a:rPr lang="en-US" b="0" dirty="0">
                <a:effectLst/>
              </a:rPr>
            </a:br>
            <a:r>
              <a:rPr lang="en-US" b="0" dirty="0">
                <a:effectLst/>
              </a:rPr>
              <a:t>Lucene query syntax includes all operations in simple syntax, with extensions for fuzzy search, proximity search, term boosting, and regular expressions.</a:t>
            </a:r>
          </a:p>
          <a:p>
            <a:endParaRPr lang="en-US" b="0" dirty="0">
              <a:effectLst/>
            </a:endParaRPr>
          </a:p>
          <a:p>
            <a:r>
              <a:rPr lang="en-US" b="1" dirty="0">
                <a:effectLst/>
              </a:rPr>
              <a:t>Data integration</a:t>
            </a:r>
          </a:p>
          <a:p>
            <a:r>
              <a:rPr lang="en-US" b="0" dirty="0">
                <a:effectLst/>
              </a:rPr>
              <a:t>Azure Search indexes accept data from any source, if it is submitted as a JSON data structure. </a:t>
            </a:r>
            <a:br>
              <a:rPr lang="en-US" dirty="0">
                <a:effectLst/>
              </a:rPr>
            </a:br>
            <a:br>
              <a:rPr lang="en-US" dirty="0">
                <a:effectLst/>
              </a:rPr>
            </a:br>
            <a:r>
              <a:rPr lang="en-US" dirty="0">
                <a:effectLst/>
              </a:rPr>
              <a:t>Optionally, for supported data sources in Azure, you can use indexers to automatically crawl Azure SQL Database, Azure Cosmos DB, or Azure Blob Storage for searchable content in primary data stores. Azure Blob indexers can perform </a:t>
            </a:r>
            <a:r>
              <a:rPr lang="en-US" i="1" dirty="0">
                <a:effectLst/>
              </a:rPr>
              <a:t>document cracking</a:t>
            </a:r>
            <a:r>
              <a:rPr lang="en-US" dirty="0">
                <a:effectLst/>
              </a:rPr>
              <a:t> to extract text from major file formats, including Microsoft Office, PDF, and HTML documents.</a:t>
            </a:r>
          </a:p>
          <a:p>
            <a:endParaRPr lang="en-US" dirty="0">
              <a:effectLst/>
            </a:endParaRPr>
          </a:p>
          <a:p>
            <a:r>
              <a:rPr lang="en-US" b="1" dirty="0">
                <a:effectLst/>
              </a:rPr>
              <a:t>Linguistic analysis</a:t>
            </a:r>
          </a:p>
          <a:p>
            <a:pPr marL="0" indent="0">
              <a:buFont typeface="Arial" panose="020B0604020202020204" pitchFamily="34" charset="0"/>
              <a:buNone/>
            </a:pPr>
            <a:r>
              <a:rPr lang="en-US" dirty="0">
                <a:effectLst/>
              </a:rPr>
              <a:t>Analyzers are components used for text processing during indexing and search operations. There are two types. </a:t>
            </a:r>
          </a:p>
          <a:p>
            <a:pPr marL="171450" indent="-171450">
              <a:buFont typeface="Arial" panose="020B0604020202020204" pitchFamily="34" charset="0"/>
              <a:buChar char="•"/>
            </a:pPr>
            <a:r>
              <a:rPr lang="en-US" b="0" dirty="0">
                <a:effectLst/>
              </a:rPr>
              <a:t>Custom lexical analyzers are used for complex search queries using phonetic matching and regular expressions. </a:t>
            </a:r>
          </a:p>
          <a:p>
            <a:pPr marL="171450" indent="-171450">
              <a:buFont typeface="Arial" panose="020B0604020202020204" pitchFamily="34" charset="0"/>
              <a:buChar char="•"/>
            </a:pPr>
            <a:r>
              <a:rPr lang="en-US" b="0" dirty="0">
                <a:effectLst/>
              </a:rPr>
              <a:t>Language analyzers from Lucene or Microsoft are used to intelligently handle language-specific linguistics including verb tenses, gender, irregular plural nouns (for example, mouse vs. mice), word de-compounding, word-breaking (for languages with no spaces), a</a:t>
            </a:r>
            <a:r>
              <a:rPr lang="en-US" dirty="0">
                <a:effectLst/>
              </a:rPr>
              <a:t>nd more.</a:t>
            </a:r>
          </a:p>
          <a:p>
            <a:endParaRPr lang="en-US" dirty="0">
              <a:effectLst/>
            </a:endParaRPr>
          </a:p>
          <a:p>
            <a:r>
              <a:rPr lang="en-US" b="1" dirty="0">
                <a:effectLst/>
              </a:rPr>
              <a:t>Geo-search</a:t>
            </a:r>
          </a:p>
          <a:p>
            <a:r>
              <a:rPr lang="en-US" dirty="0">
                <a:effectLst/>
              </a:rPr>
              <a:t>Azure Search processes, filters, and displays geographic locations. It enables users to explore data based on the proximity of a search result to a physical location.</a:t>
            </a:r>
          </a:p>
          <a:p>
            <a:endParaRPr lang="en-US" dirty="0">
              <a:effectLst/>
            </a:endParaRPr>
          </a:p>
          <a:p>
            <a:r>
              <a:rPr lang="en-US" b="1" dirty="0">
                <a:effectLst/>
              </a:rPr>
              <a:t>User experience features</a:t>
            </a:r>
          </a:p>
          <a:p>
            <a:r>
              <a:rPr lang="en-US" b="0" dirty="0">
                <a:effectLst/>
              </a:rPr>
              <a:t>Search suggestions also works off of partial text inputs in a search bar, but the results are actual documents in your index rather than query terms. </a:t>
            </a:r>
            <a:br>
              <a:rPr lang="en-US" b="0" dirty="0">
                <a:effectLst/>
              </a:rPr>
            </a:br>
            <a:br>
              <a:rPr lang="en-US" b="0" dirty="0">
                <a:effectLst/>
              </a:rPr>
            </a:br>
            <a:r>
              <a:rPr lang="en-US" b="0" dirty="0">
                <a:effectLst/>
              </a:rPr>
              <a:t>Synonyms associates equivalent terms that implicitly expand the scope of a query, without requiring the user to provide the alternate terms. </a:t>
            </a:r>
            <a:br>
              <a:rPr lang="en-US" b="0" dirty="0">
                <a:effectLst/>
              </a:rPr>
            </a:br>
            <a:br>
              <a:rPr lang="en-US" b="0" dirty="0">
                <a:effectLst/>
              </a:rPr>
            </a:br>
            <a:r>
              <a:rPr lang="en-US" b="0" dirty="0">
                <a:effectLst/>
              </a:rPr>
              <a:t>Faceted navigation is enabled through a single query parameter. Azure Search returns a faceted navigation structure that you can use as the code behind a categories list, for self-directed filtering (for example, to filter catalog items by price range or brand). </a:t>
            </a:r>
            <a:br>
              <a:rPr lang="en-US" b="0" dirty="0">
                <a:effectLst/>
              </a:rPr>
            </a:br>
            <a:br>
              <a:rPr lang="en-US" b="0" dirty="0">
                <a:effectLst/>
              </a:rPr>
            </a:br>
            <a:r>
              <a:rPr lang="en-US" b="0" dirty="0">
                <a:effectLst/>
              </a:rPr>
              <a:t>Filters can be used to incorporate faceted navigation into your application's UI, enhance query formulation, and filter based on user- or developer-specified criteria. Create filters by using the OData syntax.</a:t>
            </a:r>
            <a:br>
              <a:rPr lang="en-US" b="0" dirty="0">
                <a:effectLst/>
              </a:rPr>
            </a:br>
            <a:br>
              <a:rPr lang="en-US" b="0" dirty="0">
                <a:effectLst/>
              </a:rPr>
            </a:br>
            <a:r>
              <a:rPr lang="en-US" b="0" dirty="0">
                <a:effectLst/>
              </a:rPr>
              <a:t>Hit highlighting applies text formatting to a matching keyword in search results. You can choose which fields return highlighted snippets.</a:t>
            </a:r>
            <a:br>
              <a:rPr lang="en-US" b="0" dirty="0">
                <a:effectLst/>
              </a:rPr>
            </a:br>
            <a:br>
              <a:rPr lang="en-US" b="0" dirty="0">
                <a:effectLst/>
              </a:rPr>
            </a:br>
            <a:r>
              <a:rPr lang="en-US" b="0" dirty="0">
                <a:effectLst/>
              </a:rPr>
              <a:t>Sorting is offered for multiple fields via the index schema and then toggled at query-time with a single search parameter.</a:t>
            </a:r>
            <a:br>
              <a:rPr lang="en-US" b="0" dirty="0">
                <a:effectLst/>
              </a:rPr>
            </a:br>
            <a:br>
              <a:rPr lang="en-US" b="0" dirty="0">
                <a:effectLst/>
              </a:rPr>
            </a:br>
            <a:r>
              <a:rPr lang="en-US" b="0" dirty="0">
                <a:effectLst/>
              </a:rPr>
              <a:t>Paging and throttling your search results is straightforward with the finely tuned control that Azure Search offers over your search results.</a:t>
            </a:r>
          </a:p>
          <a:p>
            <a:endParaRPr lang="en-US" b="1" dirty="0">
              <a:effectLst/>
            </a:endParaRPr>
          </a:p>
          <a:p>
            <a:r>
              <a:rPr lang="en-US" b="1" dirty="0">
                <a:effectLst/>
              </a:rPr>
              <a:t>Relevance</a:t>
            </a:r>
          </a:p>
          <a:p>
            <a:r>
              <a:rPr lang="en-US" b="0" dirty="0">
                <a:effectLst/>
              </a:rPr>
              <a:t>Simple scoring is a key benefit of Azure Search. Scoring profiles are used to model relevance as a function of v</a:t>
            </a:r>
            <a:r>
              <a:rPr lang="en-US" dirty="0">
                <a:effectLst/>
              </a:rPr>
              <a:t>alues in the documents themselves. For example, you might want newer products or discounted products to appear higher in the search results. You can also build scoring profiles by using tags for personalized scoring based on customer search preferences that you've tracked and stored separately.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75773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Before we create the index we're going to make sure we have an Azure Search resource available for us to use. </a:t>
            </a:r>
          </a:p>
          <a:p>
            <a:endParaRPr lang="en-US" sz="882" b="0" i="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Azure Search service instance.</a:t>
            </a:r>
          </a:p>
          <a:p>
            <a:pPr marL="171450" indent="-171450">
              <a:buFont typeface="Arial" panose="020B0604020202020204" pitchFamily="34" charset="0"/>
              <a:buChar char="•"/>
            </a:pPr>
            <a:r>
              <a:rPr lang="en-US" dirty="0"/>
              <a:t>Create a new index with a few sample fields.</a:t>
            </a:r>
          </a:p>
          <a:p>
            <a:pPr marL="171450" indent="-171450">
              <a:buFont typeface="Arial" panose="020B0604020202020204" pitchFamily="34" charset="0"/>
              <a:buChar char="•"/>
            </a:pPr>
            <a:r>
              <a:rPr lang="en-US" dirty="0"/>
              <a:t>Manually upload a JSON document to the new index.</a:t>
            </a:r>
          </a:p>
          <a:p>
            <a:pPr marL="171450" indent="-171450">
              <a:buFont typeface="Arial" panose="020B0604020202020204" pitchFamily="34" charset="0"/>
              <a:buChar char="•"/>
            </a:pPr>
            <a:r>
              <a:rPr lang="en-US" dirty="0"/>
              <a:t>Use the Search Explorer to test the index.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108105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Distribution of Azure Search over disparate geographical locations is a challenge when it comes to creating an Azure Search service.</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geographically distributed workloads, users who are far from the datacenter that is hosting Azure Search will have higher latency rates. One mitigation is to provision multiple search services in regions that are closer to these users. </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 Search doesn’t currently provide an automated method of geo-replicating Azure Search indexes across regions.</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If you’re already using an indexer on one search service, you can configure a second indexer on a second search service to use the same data source object, pulling data from the same location. Each service in each region has its own indexer and a target index (your search index isn’t shared, which means data is duplicated), but each indexer references the same data source.</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7/30/2019 3:50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5920356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9799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536166" y="5589587"/>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290731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535194" y="5590034"/>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094709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536166" y="5590034"/>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441311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535195" y="5590034"/>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739839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536166" y="5590034"/>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444128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462105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535195" y="5590034"/>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830868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535195" y="5590034"/>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9090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526651" y="5598132"/>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467330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536166" y="5590034"/>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845087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535191" y="5581043"/>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529595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536166" y="5590034"/>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91406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113213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263"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emf"/><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7.png"/><Relationship Id="rId11" Type="http://schemas.openxmlformats.org/officeDocument/2006/relationships/image" Target="../media/image19.svg"/><Relationship Id="rId5" Type="http://schemas.openxmlformats.org/officeDocument/2006/relationships/image" Target="../media/image22.emf"/><Relationship Id="rId10" Type="http://schemas.openxmlformats.org/officeDocument/2006/relationships/image" Target="../media/image18.png"/><Relationship Id="rId4" Type="http://schemas.openxmlformats.org/officeDocument/2006/relationships/image" Target="../media/image21.png"/><Relationship Id="rId9" Type="http://schemas.openxmlformats.org/officeDocument/2006/relationships/image" Target="../media/image24.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5.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27.svg"/><Relationship Id="rId10" Type="http://schemas.openxmlformats.org/officeDocument/2006/relationships/image" Target="../media/image29.svg"/><Relationship Id="rId4" Type="http://schemas.openxmlformats.org/officeDocument/2006/relationships/image" Target="../media/image26.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11.png"/><Relationship Id="rId7"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5.svg"/><Relationship Id="rId11" Type="http://schemas.openxmlformats.org/officeDocument/2006/relationships/image" Target="../media/image27.svg"/><Relationship Id="rId5" Type="http://schemas.openxmlformats.org/officeDocument/2006/relationships/image" Target="../media/image4.png"/><Relationship Id="rId10" Type="http://schemas.openxmlformats.org/officeDocument/2006/relationships/image" Target="../media/image26.png"/><Relationship Id="rId4" Type="http://schemas.openxmlformats.org/officeDocument/2006/relationships/image" Target="../media/image28.sv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8.sv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sv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AZ-203.6</a:t>
            </a:r>
            <a:br>
              <a:rPr lang="en-US" dirty="0"/>
            </a:br>
            <a:r>
              <a:rPr lang="en-US" dirty="0"/>
              <a:t>Module 02: Working with Azure Search</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DA9B-8DEE-40D3-824F-79E1367263C1}"/>
              </a:ext>
            </a:extLst>
          </p:cNvPr>
          <p:cNvSpPr>
            <a:spLocks noGrp="1"/>
          </p:cNvSpPr>
          <p:nvPr>
            <p:ph type="title"/>
          </p:nvPr>
        </p:nvSpPr>
        <p:spPr>
          <a:xfrm>
            <a:off x="588263" y="421105"/>
            <a:ext cx="11018520" cy="553998"/>
          </a:xfrm>
        </p:spPr>
        <p:txBody>
          <a:bodyPr/>
          <a:lstStyle/>
          <a:p>
            <a:r>
              <a:rPr lang="en-US" dirty="0"/>
              <a:t>Using Azure Traffic Manager</a:t>
            </a:r>
          </a:p>
        </p:txBody>
      </p:sp>
      <p:grpSp>
        <p:nvGrpSpPr>
          <p:cNvPr id="5" name="Group 4" descr="The diagram depicts multiple search services in disparate geographical regions that are connected to separate web app instances with a single Traffic Manager instance in front of the web apps.">
            <a:extLst>
              <a:ext uri="{FF2B5EF4-FFF2-40B4-BE49-F238E27FC236}">
                <a16:creationId xmlns:a16="http://schemas.microsoft.com/office/drawing/2014/main" id="{8A501C40-903C-4F95-B87D-C0EF0283320B}"/>
              </a:ext>
            </a:extLst>
          </p:cNvPr>
          <p:cNvGrpSpPr/>
          <p:nvPr/>
        </p:nvGrpSpPr>
        <p:grpSpPr>
          <a:xfrm>
            <a:off x="491820" y="1424940"/>
            <a:ext cx="11125048" cy="4980955"/>
            <a:chOff x="491820" y="1424940"/>
            <a:chExt cx="11125048" cy="4980955"/>
          </a:xfrm>
        </p:grpSpPr>
        <p:cxnSp>
          <p:nvCxnSpPr>
            <p:cNvPr id="46" name="Straight Connector 45">
              <a:extLst>
                <a:ext uri="{FF2B5EF4-FFF2-40B4-BE49-F238E27FC236}">
                  <a16:creationId xmlns:a16="http://schemas.microsoft.com/office/drawing/2014/main" id="{51E809F4-BEE5-4F6A-8272-79FCE094715F}"/>
                </a:ext>
              </a:extLst>
            </p:cNvPr>
            <p:cNvCxnSpPr>
              <a:cxnSpLocks/>
            </p:cNvCxnSpPr>
            <p:nvPr/>
          </p:nvCxnSpPr>
          <p:spPr>
            <a:xfrm>
              <a:off x="5261774" y="1424940"/>
              <a:ext cx="0" cy="4840288"/>
            </a:xfrm>
            <a:prstGeom prst="line">
              <a:avLst/>
            </a:prstGeom>
            <a:ln>
              <a:solidFill>
                <a:srgbClr val="A5A5A5"/>
              </a:solidFill>
              <a:prstDash val="lg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180C1E3-8B84-439E-A220-78663BA4A2AB}"/>
                </a:ext>
              </a:extLst>
            </p:cNvPr>
            <p:cNvCxnSpPr>
              <a:cxnSpLocks/>
            </p:cNvCxnSpPr>
            <p:nvPr/>
          </p:nvCxnSpPr>
          <p:spPr>
            <a:xfrm>
              <a:off x="7761134" y="1424940"/>
              <a:ext cx="0" cy="4840288"/>
            </a:xfrm>
            <a:prstGeom prst="line">
              <a:avLst/>
            </a:prstGeom>
            <a:ln>
              <a:solidFill>
                <a:srgbClr val="A5A5A5"/>
              </a:solidFill>
              <a:prstDash val="lg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datasource">
              <a:extLst>
                <a:ext uri="{FF2B5EF4-FFF2-40B4-BE49-F238E27FC236}">
                  <a16:creationId xmlns:a16="http://schemas.microsoft.com/office/drawing/2014/main" id="{18CEEB63-A7D8-4A7B-BD88-8719F44F0C5A}"/>
                </a:ext>
              </a:extLst>
            </p:cNvPr>
            <p:cNvSpPr txBox="1"/>
            <p:nvPr/>
          </p:nvSpPr>
          <p:spPr>
            <a:xfrm>
              <a:off x="569227" y="1440026"/>
              <a:ext cx="1592295" cy="369332"/>
            </a:xfrm>
            <a:prstGeom prst="rect">
              <a:avLst/>
            </a:prstGeom>
            <a:noFill/>
          </p:spPr>
          <p:txBody>
            <a:bodyPr wrap="none" lIns="0" tIns="0" rIns="0" bIns="0" rtlCol="0">
              <a:spAutoFit/>
            </a:bodyPr>
            <a:lstStyle/>
            <a:p>
              <a:r>
                <a:rPr lang="en-US" sz="2200" dirty="0">
                  <a:latin typeface="+mj-lt"/>
                </a:rPr>
                <a:t>Data </a:t>
              </a:r>
              <a:r>
                <a:rPr lang="en-US" sz="2400" dirty="0">
                  <a:latin typeface="+mj-lt"/>
                </a:rPr>
                <a:t>source</a:t>
              </a:r>
              <a:endParaRPr lang="en-IN" sz="2400" dirty="0">
                <a:gradFill>
                  <a:gsLst>
                    <a:gs pos="2917">
                      <a:schemeClr val="tx1"/>
                    </a:gs>
                    <a:gs pos="30000">
                      <a:schemeClr val="tx1"/>
                    </a:gs>
                  </a:gsLst>
                  <a:lin ang="5400000" scaled="0"/>
                </a:gradFill>
                <a:latin typeface="+mj-lt"/>
              </a:endParaRPr>
            </a:p>
          </p:txBody>
        </p:sp>
        <p:sp>
          <p:nvSpPr>
            <p:cNvPr id="26" name="TextBox 25">
              <a:extLst>
                <a:ext uri="{FF2B5EF4-FFF2-40B4-BE49-F238E27FC236}">
                  <a16:creationId xmlns:a16="http://schemas.microsoft.com/office/drawing/2014/main" id="{63A0C109-1AC4-4F5E-B1AF-39DA78765BEE}"/>
                </a:ext>
              </a:extLst>
            </p:cNvPr>
            <p:cNvSpPr txBox="1"/>
            <p:nvPr/>
          </p:nvSpPr>
          <p:spPr>
            <a:xfrm>
              <a:off x="6039500" y="2750434"/>
              <a:ext cx="1372712" cy="453183"/>
            </a:xfrm>
            <a:prstGeom prst="rect">
              <a:avLst/>
            </a:prstGeom>
            <a:noFill/>
          </p:spPr>
          <p:txBody>
            <a:bodyPr wrap="none" lIns="144000" tIns="72000" rIns="144000" bIns="72000" rtlCol="0">
              <a:spAutoFit/>
            </a:bodyPr>
            <a:lstStyle/>
            <a:p>
              <a:r>
                <a:rPr lang="en-US" sz="2000" dirty="0">
                  <a:solidFill>
                    <a:schemeClr val="bg1"/>
                  </a:solidFill>
                  <a:latin typeface="Segoe UI Semibold" panose="020B0702040204020203" pitchFamily="34" charset="0"/>
                  <a:cs typeface="Segoe UI Semibold" panose="020B0702040204020203" pitchFamily="34" charset="0"/>
                </a:rPr>
                <a:t>Web App</a:t>
              </a:r>
              <a:endParaRPr lang="en-IN" sz="2000" dirty="0">
                <a:solidFill>
                  <a:schemeClr val="bg1"/>
                </a:solidFill>
                <a:latin typeface="Segoe UI Semibold" panose="020B0702040204020203" pitchFamily="34" charset="0"/>
                <a:cs typeface="Segoe UI Semibold" panose="020B0702040204020203" pitchFamily="34" charset="0"/>
              </a:endParaRPr>
            </a:p>
          </p:txBody>
        </p:sp>
        <p:sp>
          <p:nvSpPr>
            <p:cNvPr id="27" name="TextBox 26">
              <a:extLst>
                <a:ext uri="{FF2B5EF4-FFF2-40B4-BE49-F238E27FC236}">
                  <a16:creationId xmlns:a16="http://schemas.microsoft.com/office/drawing/2014/main" id="{1EEBE3DC-C661-4363-80B0-88B7F0BD26C8}"/>
                </a:ext>
              </a:extLst>
            </p:cNvPr>
            <p:cNvSpPr txBox="1"/>
            <p:nvPr/>
          </p:nvSpPr>
          <p:spPr>
            <a:xfrm>
              <a:off x="6039500" y="4491613"/>
              <a:ext cx="1372712" cy="453183"/>
            </a:xfrm>
            <a:prstGeom prst="rect">
              <a:avLst/>
            </a:prstGeom>
            <a:noFill/>
          </p:spPr>
          <p:txBody>
            <a:bodyPr wrap="none" lIns="144000" tIns="72000" rIns="144000" bIns="72000" rtlCol="0">
              <a:spAutoFit/>
            </a:bodyPr>
            <a:lstStyle/>
            <a:p>
              <a:r>
                <a:rPr lang="en-US" sz="2000" dirty="0">
                  <a:solidFill>
                    <a:schemeClr val="bg1"/>
                  </a:solidFill>
                  <a:latin typeface="Segoe UI Semibold" panose="020B0702040204020203" pitchFamily="34" charset="0"/>
                  <a:cs typeface="Segoe UI Semibold" panose="020B0702040204020203" pitchFamily="34" charset="0"/>
                </a:rPr>
                <a:t>Web App</a:t>
              </a:r>
              <a:endParaRPr lang="en-IN" sz="2000" dirty="0">
                <a:solidFill>
                  <a:schemeClr val="bg1"/>
                </a:solidFill>
                <a:latin typeface="Segoe UI Semibold" panose="020B0702040204020203" pitchFamily="34" charset="0"/>
                <a:cs typeface="Segoe UI Semibold" panose="020B0702040204020203" pitchFamily="34" charset="0"/>
              </a:endParaRPr>
            </a:p>
          </p:txBody>
        </p:sp>
        <p:sp>
          <p:nvSpPr>
            <p:cNvPr id="28" name="TextBox 27">
              <a:extLst>
                <a:ext uri="{FF2B5EF4-FFF2-40B4-BE49-F238E27FC236}">
                  <a16:creationId xmlns:a16="http://schemas.microsoft.com/office/drawing/2014/main" id="{0CB67527-64A2-4898-AE9F-563965959EEA}"/>
                </a:ext>
              </a:extLst>
            </p:cNvPr>
            <p:cNvSpPr txBox="1"/>
            <p:nvPr/>
          </p:nvSpPr>
          <p:spPr>
            <a:xfrm>
              <a:off x="6039500" y="5952712"/>
              <a:ext cx="1372712" cy="453183"/>
            </a:xfrm>
            <a:prstGeom prst="rect">
              <a:avLst/>
            </a:prstGeom>
            <a:noFill/>
          </p:spPr>
          <p:txBody>
            <a:bodyPr wrap="none" lIns="144000" tIns="72000" rIns="144000" bIns="72000" rtlCol="0">
              <a:spAutoFit/>
            </a:bodyPr>
            <a:lstStyle/>
            <a:p>
              <a:r>
                <a:rPr lang="en-US" sz="2000" dirty="0">
                  <a:solidFill>
                    <a:schemeClr val="bg1"/>
                  </a:solidFill>
                  <a:latin typeface="Segoe UI Semibold" panose="020B0702040204020203" pitchFamily="34" charset="0"/>
                  <a:cs typeface="Segoe UI Semibold" panose="020B0702040204020203" pitchFamily="34" charset="0"/>
                </a:rPr>
                <a:t>Web App</a:t>
              </a:r>
              <a:endParaRPr lang="en-IN" sz="2000" dirty="0">
                <a:solidFill>
                  <a:schemeClr val="bg1"/>
                </a:solidFill>
                <a:latin typeface="Segoe UI Semibold" panose="020B0702040204020203" pitchFamily="34" charset="0"/>
                <a:cs typeface="Segoe UI Semibold" panose="020B0702040204020203" pitchFamily="34" charset="0"/>
              </a:endParaRPr>
            </a:p>
          </p:txBody>
        </p:sp>
        <p:cxnSp>
          <p:nvCxnSpPr>
            <p:cNvPr id="61" name="!!searchoutwestus">
              <a:extLst>
                <a:ext uri="{FF2B5EF4-FFF2-40B4-BE49-F238E27FC236}">
                  <a16:creationId xmlns:a16="http://schemas.microsoft.com/office/drawing/2014/main" id="{377F5E2E-B203-4A11-B59A-7A241E1C8D79}"/>
                </a:ext>
              </a:extLst>
            </p:cNvPr>
            <p:cNvCxnSpPr>
              <a:cxnSpLocks/>
            </p:cNvCxnSpPr>
            <p:nvPr/>
          </p:nvCxnSpPr>
          <p:spPr>
            <a:xfrm>
              <a:off x="4381201" y="5676900"/>
              <a:ext cx="1944000"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3" name="!!searchoutnortheurope">
              <a:extLst>
                <a:ext uri="{FF2B5EF4-FFF2-40B4-BE49-F238E27FC236}">
                  <a16:creationId xmlns:a16="http://schemas.microsoft.com/office/drawing/2014/main" id="{0C7B2AA0-1DE3-4649-9722-577FBE645ED9}"/>
                </a:ext>
              </a:extLst>
            </p:cNvPr>
            <p:cNvCxnSpPr>
              <a:cxnSpLocks/>
            </p:cNvCxnSpPr>
            <p:nvPr/>
          </p:nvCxnSpPr>
          <p:spPr>
            <a:xfrm>
              <a:off x="4363505" y="4042492"/>
              <a:ext cx="1944000"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ourceouteastasia">
              <a:extLst>
                <a:ext uri="{FF2B5EF4-FFF2-40B4-BE49-F238E27FC236}">
                  <a16:creationId xmlns:a16="http://schemas.microsoft.com/office/drawing/2014/main" id="{8755572C-8DBA-4B48-9C73-0A95D376ECF8}"/>
                </a:ext>
              </a:extLst>
            </p:cNvPr>
            <p:cNvCxnSpPr>
              <a:cxnSpLocks/>
              <a:stCxn id="15" idx="3"/>
            </p:cNvCxnSpPr>
            <p:nvPr/>
          </p:nvCxnSpPr>
          <p:spPr>
            <a:xfrm flipV="1">
              <a:off x="1606268" y="2396150"/>
              <a:ext cx="1845641" cy="1648818"/>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ourceoutwestus">
              <a:extLst>
                <a:ext uri="{FF2B5EF4-FFF2-40B4-BE49-F238E27FC236}">
                  <a16:creationId xmlns:a16="http://schemas.microsoft.com/office/drawing/2014/main" id="{1A070161-E7B5-4270-AFE0-30CB78427BBB}"/>
                </a:ext>
              </a:extLst>
            </p:cNvPr>
            <p:cNvCxnSpPr>
              <a:cxnSpLocks/>
              <a:stCxn id="15" idx="3"/>
            </p:cNvCxnSpPr>
            <p:nvPr/>
          </p:nvCxnSpPr>
          <p:spPr>
            <a:xfrm>
              <a:off x="1606268" y="4044968"/>
              <a:ext cx="1775971" cy="1707458"/>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ourceoutnortheurope">
              <a:extLst>
                <a:ext uri="{FF2B5EF4-FFF2-40B4-BE49-F238E27FC236}">
                  <a16:creationId xmlns:a16="http://schemas.microsoft.com/office/drawing/2014/main" id="{A3ED80B3-AA27-4D13-8C3A-20A0AD1E83DF}"/>
                </a:ext>
              </a:extLst>
            </p:cNvPr>
            <p:cNvCxnSpPr>
              <a:cxnSpLocks/>
              <a:stCxn id="15" idx="3"/>
            </p:cNvCxnSpPr>
            <p:nvPr/>
          </p:nvCxnSpPr>
          <p:spPr>
            <a:xfrm flipV="1">
              <a:off x="1606268" y="4042492"/>
              <a:ext cx="1892726" cy="2476"/>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earchouteastasia">
              <a:extLst>
                <a:ext uri="{FF2B5EF4-FFF2-40B4-BE49-F238E27FC236}">
                  <a16:creationId xmlns:a16="http://schemas.microsoft.com/office/drawing/2014/main" id="{2BBCCEF6-8683-4207-A2B4-065FD381E228}"/>
                </a:ext>
              </a:extLst>
            </p:cNvPr>
            <p:cNvCxnSpPr>
              <a:cxnSpLocks/>
            </p:cNvCxnSpPr>
            <p:nvPr/>
          </p:nvCxnSpPr>
          <p:spPr>
            <a:xfrm>
              <a:off x="4381201" y="2282060"/>
              <a:ext cx="1944000"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798C50-C2E2-4A07-A2C7-F46989C98553}"/>
                </a:ext>
              </a:extLst>
            </p:cNvPr>
            <p:cNvCxnSpPr>
              <a:cxnSpLocks/>
            </p:cNvCxnSpPr>
            <p:nvPr/>
          </p:nvCxnSpPr>
          <p:spPr>
            <a:xfrm flipV="1">
              <a:off x="7264400" y="4686300"/>
              <a:ext cx="1168400" cy="99060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1BE9206-6305-4F19-8FD2-24F084D49268}"/>
                </a:ext>
              </a:extLst>
            </p:cNvPr>
            <p:cNvCxnSpPr>
              <a:cxnSpLocks/>
            </p:cNvCxnSpPr>
            <p:nvPr/>
          </p:nvCxnSpPr>
          <p:spPr>
            <a:xfrm>
              <a:off x="7213600" y="2324100"/>
              <a:ext cx="1143000" cy="120650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5DE161F-7610-440F-9C40-0E90B90589E9}"/>
                </a:ext>
              </a:extLst>
            </p:cNvPr>
            <p:cNvCxnSpPr>
              <a:cxnSpLocks/>
              <a:endCxn id="69" idx="1"/>
            </p:cNvCxnSpPr>
            <p:nvPr/>
          </p:nvCxnSpPr>
          <p:spPr>
            <a:xfrm>
              <a:off x="7116002" y="4044969"/>
              <a:ext cx="1254065"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4F13B8B2-9C09-4241-95C5-F2005705E5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42094" y="5020756"/>
              <a:ext cx="1174774" cy="744778"/>
            </a:xfrm>
            <a:prstGeom prst="rect">
              <a:avLst/>
            </a:prstGeom>
          </p:spPr>
        </p:pic>
        <p:pic>
          <p:nvPicPr>
            <p:cNvPr id="52" name="Picture 51">
              <a:extLst>
                <a:ext uri="{FF2B5EF4-FFF2-40B4-BE49-F238E27FC236}">
                  <a16:creationId xmlns:a16="http://schemas.microsoft.com/office/drawing/2014/main" id="{FEFE56DE-322C-4F35-AA7A-E96D91C054E5}"/>
                </a:ext>
              </a:extLst>
            </p:cNvPr>
            <p:cNvPicPr>
              <a:picLocks noChangeAspect="1"/>
            </p:cNvPicPr>
            <p:nvPr/>
          </p:nvPicPr>
          <p:blipFill>
            <a:blip r:embed="rId4"/>
            <a:stretch>
              <a:fillRect/>
            </a:stretch>
          </p:blipFill>
          <p:spPr>
            <a:xfrm>
              <a:off x="10557841" y="3526844"/>
              <a:ext cx="1036248" cy="1036248"/>
            </a:xfrm>
            <a:prstGeom prst="rect">
              <a:avLst/>
            </a:prstGeom>
          </p:spPr>
        </p:pic>
        <p:sp>
          <p:nvSpPr>
            <p:cNvPr id="53" name="!!search">
              <a:extLst>
                <a:ext uri="{FF2B5EF4-FFF2-40B4-BE49-F238E27FC236}">
                  <a16:creationId xmlns:a16="http://schemas.microsoft.com/office/drawing/2014/main" id="{77826EE7-9799-4ACF-8A8F-F70E57A4C6B2}"/>
                </a:ext>
              </a:extLst>
            </p:cNvPr>
            <p:cNvSpPr txBox="1"/>
            <p:nvPr/>
          </p:nvSpPr>
          <p:spPr>
            <a:xfrm>
              <a:off x="3559409" y="1440026"/>
              <a:ext cx="927049" cy="369332"/>
            </a:xfrm>
            <a:prstGeom prst="rect">
              <a:avLst/>
            </a:prstGeom>
            <a:noFill/>
          </p:spPr>
          <p:txBody>
            <a:bodyPr wrap="none" lIns="0" tIns="0" rIns="0" bIns="0" rtlCol="0">
              <a:spAutoFit/>
            </a:bodyPr>
            <a:lstStyle/>
            <a:p>
              <a:r>
                <a:rPr lang="en-US" sz="2400" dirty="0">
                  <a:latin typeface="+mj-lt"/>
                </a:rPr>
                <a:t>Search</a:t>
              </a:r>
              <a:endParaRPr lang="en-IN" sz="2400" dirty="0">
                <a:gradFill>
                  <a:gsLst>
                    <a:gs pos="2917">
                      <a:schemeClr val="tx1"/>
                    </a:gs>
                    <a:gs pos="30000">
                      <a:schemeClr val="tx1"/>
                    </a:gs>
                  </a:gsLst>
                  <a:lin ang="5400000" scaled="0"/>
                </a:gradFill>
                <a:latin typeface="+mj-lt"/>
              </a:endParaRPr>
            </a:p>
          </p:txBody>
        </p:sp>
        <p:sp>
          <p:nvSpPr>
            <p:cNvPr id="54" name="!!web">
              <a:extLst>
                <a:ext uri="{FF2B5EF4-FFF2-40B4-BE49-F238E27FC236}">
                  <a16:creationId xmlns:a16="http://schemas.microsoft.com/office/drawing/2014/main" id="{22C50D5A-7184-4F1E-937D-11276845C483}"/>
                </a:ext>
              </a:extLst>
            </p:cNvPr>
            <p:cNvSpPr txBox="1"/>
            <p:nvPr/>
          </p:nvSpPr>
          <p:spPr>
            <a:xfrm>
              <a:off x="6395418" y="1440026"/>
              <a:ext cx="660877" cy="369332"/>
            </a:xfrm>
            <a:prstGeom prst="rect">
              <a:avLst/>
            </a:prstGeom>
            <a:noFill/>
          </p:spPr>
          <p:txBody>
            <a:bodyPr wrap="square" lIns="0" tIns="0" rIns="0" bIns="0" rtlCol="0">
              <a:spAutoFit/>
            </a:bodyPr>
            <a:lstStyle/>
            <a:p>
              <a:r>
                <a:rPr lang="en-US" sz="2400" dirty="0">
                  <a:latin typeface="+mj-lt"/>
                </a:rPr>
                <a:t>Web</a:t>
              </a:r>
              <a:endParaRPr lang="en-IN" sz="2400" dirty="0">
                <a:gradFill>
                  <a:gsLst>
                    <a:gs pos="2917">
                      <a:schemeClr val="tx1"/>
                    </a:gs>
                    <a:gs pos="30000">
                      <a:schemeClr val="tx1"/>
                    </a:gs>
                  </a:gsLst>
                  <a:lin ang="5400000" scaled="0"/>
                </a:gradFill>
                <a:latin typeface="+mj-lt"/>
              </a:endParaRPr>
            </a:p>
          </p:txBody>
        </p:sp>
        <p:sp>
          <p:nvSpPr>
            <p:cNvPr id="55" name="TextBox 54">
              <a:extLst>
                <a:ext uri="{FF2B5EF4-FFF2-40B4-BE49-F238E27FC236}">
                  <a16:creationId xmlns:a16="http://schemas.microsoft.com/office/drawing/2014/main" id="{46A49EFF-3F8B-4C32-9D3C-1D77041A03AA}"/>
                </a:ext>
              </a:extLst>
            </p:cNvPr>
            <p:cNvSpPr txBox="1"/>
            <p:nvPr/>
          </p:nvSpPr>
          <p:spPr>
            <a:xfrm>
              <a:off x="8330148" y="1440026"/>
              <a:ext cx="1265362" cy="369332"/>
            </a:xfrm>
            <a:prstGeom prst="rect">
              <a:avLst/>
            </a:prstGeom>
            <a:noFill/>
          </p:spPr>
          <p:txBody>
            <a:bodyPr wrap="square" lIns="0" tIns="0" rIns="0" bIns="0" rtlCol="0">
              <a:spAutoFit/>
            </a:bodyPr>
            <a:lstStyle/>
            <a:p>
              <a:r>
                <a:rPr lang="en-IN" sz="2400" dirty="0">
                  <a:latin typeface="+mj-lt"/>
                </a:rPr>
                <a:t>Routing</a:t>
              </a:r>
            </a:p>
          </p:txBody>
        </p:sp>
        <p:sp>
          <p:nvSpPr>
            <p:cNvPr id="62" name="TextBox 61">
              <a:extLst>
                <a:ext uri="{FF2B5EF4-FFF2-40B4-BE49-F238E27FC236}">
                  <a16:creationId xmlns:a16="http://schemas.microsoft.com/office/drawing/2014/main" id="{C7A2EA9E-0C7B-4B08-9769-39EDA7B8CE83}"/>
                </a:ext>
              </a:extLst>
            </p:cNvPr>
            <p:cNvSpPr txBox="1"/>
            <p:nvPr/>
          </p:nvSpPr>
          <p:spPr>
            <a:xfrm>
              <a:off x="8463063" y="4702337"/>
              <a:ext cx="1087288" cy="615553"/>
            </a:xfrm>
            <a:prstGeom prst="rect">
              <a:avLst/>
            </a:prstGeom>
            <a:noFill/>
          </p:spPr>
          <p:txBody>
            <a:bodyPr wrap="square" lIns="0" tIns="0" rIns="0" bIns="0" rtlCol="0">
              <a:spAutoFit/>
            </a:bodyPr>
            <a:lstStyle/>
            <a:p>
              <a:pPr algn="ctr"/>
              <a:r>
                <a:rPr lang="en-US" sz="2000" dirty="0">
                  <a:latin typeface="Segoe UI (Body)"/>
                </a:rPr>
                <a:t>Traffic Manager </a:t>
              </a:r>
              <a:endParaRPr lang="en-IN" sz="2000" dirty="0">
                <a:latin typeface="Segoe UI (Body)"/>
              </a:endParaRPr>
            </a:p>
          </p:txBody>
        </p:sp>
        <p:pic>
          <p:nvPicPr>
            <p:cNvPr id="57" name="Picture 56">
              <a:extLst>
                <a:ext uri="{FF2B5EF4-FFF2-40B4-BE49-F238E27FC236}">
                  <a16:creationId xmlns:a16="http://schemas.microsoft.com/office/drawing/2014/main" id="{22D085E5-9FE5-4D1E-9E03-4FC0D0B376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82559" y="2056505"/>
              <a:ext cx="586813" cy="877196"/>
            </a:xfrm>
            <a:prstGeom prst="rect">
              <a:avLst/>
            </a:prstGeom>
          </p:spPr>
        </p:pic>
        <p:cxnSp>
          <p:nvCxnSpPr>
            <p:cNvPr id="58" name="Straight Arrow Connector 57">
              <a:extLst>
                <a:ext uri="{FF2B5EF4-FFF2-40B4-BE49-F238E27FC236}">
                  <a16:creationId xmlns:a16="http://schemas.microsoft.com/office/drawing/2014/main" id="{778F3772-C848-43E3-937F-6FE9BF4FB897}"/>
                </a:ext>
              </a:extLst>
            </p:cNvPr>
            <p:cNvCxnSpPr>
              <a:cxnSpLocks/>
              <a:stCxn id="51" idx="1"/>
            </p:cNvCxnSpPr>
            <p:nvPr/>
          </p:nvCxnSpPr>
          <p:spPr>
            <a:xfrm flipH="1" flipV="1">
              <a:off x="9482532" y="4692503"/>
              <a:ext cx="959562" cy="700642"/>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0E9ABE5-036F-49F2-97E9-D253C9007832}"/>
                </a:ext>
              </a:extLst>
            </p:cNvPr>
            <p:cNvCxnSpPr>
              <a:cxnSpLocks/>
            </p:cNvCxnSpPr>
            <p:nvPr/>
          </p:nvCxnSpPr>
          <p:spPr>
            <a:xfrm flipH="1">
              <a:off x="9529011" y="2565011"/>
              <a:ext cx="1144249" cy="957835"/>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CFBC096-1B6A-4BD1-BC03-8C5BB15A4B3A}"/>
                </a:ext>
              </a:extLst>
            </p:cNvPr>
            <p:cNvCxnSpPr>
              <a:cxnSpLocks/>
              <a:stCxn id="52" idx="1"/>
              <a:endCxn id="69" idx="3"/>
            </p:cNvCxnSpPr>
            <p:nvPr/>
          </p:nvCxnSpPr>
          <p:spPr>
            <a:xfrm flipH="1">
              <a:off x="9597288" y="4044968"/>
              <a:ext cx="960553" cy="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D6D84825-8BE0-4285-AD1D-0E8F75945EE9}"/>
                </a:ext>
              </a:extLst>
            </p:cNvPr>
            <p:cNvGrpSpPr/>
            <p:nvPr/>
          </p:nvGrpSpPr>
          <p:grpSpPr>
            <a:xfrm>
              <a:off x="2819400" y="3410784"/>
              <a:ext cx="4940968" cy="1581435"/>
              <a:chOff x="2851484" y="3410784"/>
              <a:chExt cx="4908884" cy="1581435"/>
            </a:xfrm>
          </p:grpSpPr>
          <p:cxnSp>
            <p:nvCxnSpPr>
              <p:cNvPr id="42" name="Straight Connector 41">
                <a:extLst>
                  <a:ext uri="{FF2B5EF4-FFF2-40B4-BE49-F238E27FC236}">
                    <a16:creationId xmlns:a16="http://schemas.microsoft.com/office/drawing/2014/main" id="{8C930B09-DC13-4B82-BB1F-5E10991BF21B}"/>
                  </a:ext>
                </a:extLst>
              </p:cNvPr>
              <p:cNvCxnSpPr>
                <a:cxnSpLocks/>
              </p:cNvCxnSpPr>
              <p:nvPr/>
            </p:nvCxnSpPr>
            <p:spPr>
              <a:xfrm>
                <a:off x="2851484" y="4992219"/>
                <a:ext cx="4908884" cy="0"/>
              </a:xfrm>
              <a:prstGeom prst="line">
                <a:avLst/>
              </a:prstGeom>
              <a:ln>
                <a:solidFill>
                  <a:srgbClr val="A5A5A5"/>
                </a:solidFill>
                <a:prstDash val="lg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16BE366-A3D6-47F8-8769-3C9DDBBEB284}"/>
                  </a:ext>
                </a:extLst>
              </p:cNvPr>
              <p:cNvCxnSpPr>
                <a:cxnSpLocks/>
              </p:cNvCxnSpPr>
              <p:nvPr/>
            </p:nvCxnSpPr>
            <p:spPr>
              <a:xfrm>
                <a:off x="2851484" y="3410784"/>
                <a:ext cx="4908884" cy="0"/>
              </a:xfrm>
              <a:prstGeom prst="line">
                <a:avLst/>
              </a:prstGeom>
              <a:ln>
                <a:solidFill>
                  <a:srgbClr val="A5A5A5"/>
                </a:solidFill>
                <a:prstDash val="lg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pic>
          <p:nvPicPr>
            <p:cNvPr id="15" name="Picture 14">
              <a:extLst>
                <a:ext uri="{FF2B5EF4-FFF2-40B4-BE49-F238E27FC236}">
                  <a16:creationId xmlns:a16="http://schemas.microsoft.com/office/drawing/2014/main" id="{5E14DC80-E5B9-496E-861E-7A7A9C9ABD1A}"/>
                </a:ext>
              </a:extLst>
            </p:cNvPr>
            <p:cNvPicPr>
              <a:picLocks noChangeAspect="1"/>
            </p:cNvPicPr>
            <p:nvPr/>
          </p:nvPicPr>
          <p:blipFill>
            <a:blip r:embed="rId6"/>
            <a:stretch>
              <a:fillRect/>
            </a:stretch>
          </p:blipFill>
          <p:spPr>
            <a:xfrm>
              <a:off x="491820" y="3487744"/>
              <a:ext cx="1114448" cy="1114448"/>
            </a:xfrm>
            <a:prstGeom prst="rect">
              <a:avLst/>
            </a:prstGeom>
          </p:spPr>
        </p:pic>
        <p:sp>
          <p:nvSpPr>
            <p:cNvPr id="48" name="!!eastasia">
              <a:extLst>
                <a:ext uri="{FF2B5EF4-FFF2-40B4-BE49-F238E27FC236}">
                  <a16:creationId xmlns:a16="http://schemas.microsoft.com/office/drawing/2014/main" id="{6E91DC4B-CCA0-4ABD-A2D6-EFD8A1215576}"/>
                </a:ext>
              </a:extLst>
            </p:cNvPr>
            <p:cNvSpPr txBox="1"/>
            <p:nvPr/>
          </p:nvSpPr>
          <p:spPr>
            <a:xfrm>
              <a:off x="4722985" y="2447174"/>
              <a:ext cx="965576" cy="349702"/>
            </a:xfrm>
            <a:prstGeom prst="rect">
              <a:avLst/>
            </a:prstGeom>
            <a:solidFill>
              <a:srgbClr val="FFFFFF">
                <a:alpha val="50196"/>
              </a:srgbClr>
            </a:solidFill>
          </p:spPr>
          <p:txBody>
            <a:bodyPr wrap="none" lIns="36000" tIns="36000" rIns="36000" bIns="36000" rtlCol="0">
              <a:spAutoFit/>
            </a:bodyPr>
            <a:lstStyle/>
            <a:p>
              <a:r>
                <a:rPr lang="en-IN" sz="1800" dirty="0">
                  <a:latin typeface="Segoe UI" panose="020B0502040204020203" pitchFamily="34" charset="0"/>
                  <a:cs typeface="Segoe UI" panose="020B0502040204020203" pitchFamily="34" charset="0"/>
                </a:rPr>
                <a:t>East Asia</a:t>
              </a:r>
            </a:p>
          </p:txBody>
        </p:sp>
        <p:sp>
          <p:nvSpPr>
            <p:cNvPr id="49" name="!!northeurope">
              <a:extLst>
                <a:ext uri="{FF2B5EF4-FFF2-40B4-BE49-F238E27FC236}">
                  <a16:creationId xmlns:a16="http://schemas.microsoft.com/office/drawing/2014/main" id="{1EDB6395-4C7B-48CE-9A85-BDDF914D9F06}"/>
                </a:ext>
              </a:extLst>
            </p:cNvPr>
            <p:cNvSpPr txBox="1"/>
            <p:nvPr/>
          </p:nvSpPr>
          <p:spPr>
            <a:xfrm>
              <a:off x="4479105" y="4108884"/>
              <a:ext cx="1453337" cy="349702"/>
            </a:xfrm>
            <a:prstGeom prst="rect">
              <a:avLst/>
            </a:prstGeom>
            <a:solidFill>
              <a:srgbClr val="FFFFFF">
                <a:alpha val="50196"/>
              </a:srgbClr>
            </a:solidFill>
          </p:spPr>
          <p:txBody>
            <a:bodyPr wrap="none" lIns="36000" tIns="36000" rIns="36000" bIns="36000" rtlCol="0">
              <a:spAutoFit/>
            </a:bodyPr>
            <a:lstStyle/>
            <a:p>
              <a:r>
                <a:rPr lang="en-IN" sz="1800" dirty="0">
                  <a:latin typeface="Segoe UI" panose="020B0502040204020203" pitchFamily="34" charset="0"/>
                  <a:cs typeface="Segoe UI" panose="020B0502040204020203" pitchFamily="34" charset="0"/>
                </a:rPr>
                <a:t>North Europe</a:t>
              </a:r>
            </a:p>
          </p:txBody>
        </p:sp>
        <p:sp>
          <p:nvSpPr>
            <p:cNvPr id="50" name="!!westus">
              <a:extLst>
                <a:ext uri="{FF2B5EF4-FFF2-40B4-BE49-F238E27FC236}">
                  <a16:creationId xmlns:a16="http://schemas.microsoft.com/office/drawing/2014/main" id="{024FA721-E8E9-420F-B180-9C1B456FE109}"/>
                </a:ext>
              </a:extLst>
            </p:cNvPr>
            <p:cNvSpPr txBox="1"/>
            <p:nvPr/>
          </p:nvSpPr>
          <p:spPr>
            <a:xfrm>
              <a:off x="4743375" y="5770595"/>
              <a:ext cx="924796" cy="349702"/>
            </a:xfrm>
            <a:prstGeom prst="rect">
              <a:avLst/>
            </a:prstGeom>
            <a:solidFill>
              <a:srgbClr val="FFFFFF">
                <a:alpha val="50196"/>
              </a:srgbClr>
            </a:solidFill>
          </p:spPr>
          <p:txBody>
            <a:bodyPr wrap="none" lIns="36000" tIns="36000" rIns="36000" bIns="36000" rtlCol="0">
              <a:spAutoFit/>
            </a:bodyPr>
            <a:lstStyle/>
            <a:p>
              <a:r>
                <a:rPr lang="en-IN" sz="1800" dirty="0">
                  <a:latin typeface="Segoe UI" panose="020B0502040204020203" pitchFamily="34" charset="0"/>
                  <a:cs typeface="Segoe UI" panose="020B0502040204020203" pitchFamily="34" charset="0"/>
                </a:rPr>
                <a:t>West US</a:t>
              </a:r>
            </a:p>
          </p:txBody>
        </p:sp>
        <p:pic>
          <p:nvPicPr>
            <p:cNvPr id="66" name="!!searcheastasia">
              <a:extLst>
                <a:ext uri="{FF2B5EF4-FFF2-40B4-BE49-F238E27FC236}">
                  <a16:creationId xmlns:a16="http://schemas.microsoft.com/office/drawing/2014/main" id="{0F7BE700-A85B-44C8-92DE-50F0B094BB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8034" y="1856439"/>
              <a:ext cx="836567" cy="836567"/>
            </a:xfrm>
            <a:prstGeom prst="rect">
              <a:avLst/>
            </a:prstGeom>
          </p:spPr>
        </p:pic>
        <p:pic>
          <p:nvPicPr>
            <p:cNvPr id="67" name="!!searchnortheurope">
              <a:extLst>
                <a:ext uri="{FF2B5EF4-FFF2-40B4-BE49-F238E27FC236}">
                  <a16:creationId xmlns:a16="http://schemas.microsoft.com/office/drawing/2014/main" id="{4C1FB91A-320C-4C5D-BCBA-3ADC06AF6D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8034" y="3626685"/>
              <a:ext cx="836567" cy="836567"/>
            </a:xfrm>
            <a:prstGeom prst="rect">
              <a:avLst/>
            </a:prstGeom>
          </p:spPr>
        </p:pic>
        <p:pic>
          <p:nvPicPr>
            <p:cNvPr id="68" name="!!searchwestus">
              <a:extLst>
                <a:ext uri="{FF2B5EF4-FFF2-40B4-BE49-F238E27FC236}">
                  <a16:creationId xmlns:a16="http://schemas.microsoft.com/office/drawing/2014/main" id="{E526B058-F87F-46E7-A29B-4FD54CDEB5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8034" y="5222073"/>
              <a:ext cx="836567" cy="836567"/>
            </a:xfrm>
            <a:prstGeom prst="rect">
              <a:avLst/>
            </a:prstGeom>
          </p:spPr>
        </p:pic>
        <p:pic>
          <p:nvPicPr>
            <p:cNvPr id="69" name="Graphic 68">
              <a:extLst>
                <a:ext uri="{FF2B5EF4-FFF2-40B4-BE49-F238E27FC236}">
                  <a16:creationId xmlns:a16="http://schemas.microsoft.com/office/drawing/2014/main" id="{6215DB24-05AF-4866-AF37-1EA062F52A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70067" y="3431358"/>
              <a:ext cx="1227221" cy="1227221"/>
            </a:xfrm>
            <a:prstGeom prst="rect">
              <a:avLst/>
            </a:prstGeom>
          </p:spPr>
        </p:pic>
        <p:pic>
          <p:nvPicPr>
            <p:cNvPr id="43" name="!!webeastasia">
              <a:extLst>
                <a:ext uri="{FF2B5EF4-FFF2-40B4-BE49-F238E27FC236}">
                  <a16:creationId xmlns:a16="http://schemas.microsoft.com/office/drawing/2014/main" id="{8807791E-6F6A-46CE-900F-F250389EEC03}"/>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45649" t="31398" r="28554" b="35314"/>
            <a:stretch/>
          </p:blipFill>
          <p:spPr>
            <a:xfrm>
              <a:off x="6307505" y="1845263"/>
              <a:ext cx="867507" cy="865033"/>
            </a:xfrm>
            <a:prstGeom prst="rect">
              <a:avLst/>
            </a:prstGeom>
          </p:spPr>
        </p:pic>
        <p:pic>
          <p:nvPicPr>
            <p:cNvPr id="47" name="!!webnortheurope">
              <a:extLst>
                <a:ext uri="{FF2B5EF4-FFF2-40B4-BE49-F238E27FC236}">
                  <a16:creationId xmlns:a16="http://schemas.microsoft.com/office/drawing/2014/main" id="{03CA41AB-4CAB-49E1-9170-2E72AD3BE858}"/>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45649" t="31398" r="28554" b="35314"/>
            <a:stretch/>
          </p:blipFill>
          <p:spPr>
            <a:xfrm>
              <a:off x="6307505" y="3612452"/>
              <a:ext cx="867507" cy="865033"/>
            </a:xfrm>
            <a:prstGeom prst="rect">
              <a:avLst/>
            </a:prstGeom>
          </p:spPr>
        </p:pic>
        <p:pic>
          <p:nvPicPr>
            <p:cNvPr id="56" name="!!webwestus">
              <a:extLst>
                <a:ext uri="{FF2B5EF4-FFF2-40B4-BE49-F238E27FC236}">
                  <a16:creationId xmlns:a16="http://schemas.microsoft.com/office/drawing/2014/main" id="{0C72935A-7579-4F74-8660-9E9A2446A3ED}"/>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45649" t="31398" r="28554" b="35314"/>
            <a:stretch/>
          </p:blipFill>
          <p:spPr>
            <a:xfrm>
              <a:off x="6307505" y="5217113"/>
              <a:ext cx="867507" cy="865033"/>
            </a:xfrm>
            <a:prstGeom prst="rect">
              <a:avLst/>
            </a:prstGeom>
          </p:spPr>
        </p:pic>
      </p:grpSp>
    </p:spTree>
    <p:extLst>
      <p:ext uri="{BB962C8B-B14F-4D97-AF65-F5344CB8AC3E}">
        <p14:creationId xmlns:p14="http://schemas.microsoft.com/office/powerpoint/2010/main" val="3808260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5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12C3-A06E-48D5-8072-4424C5A1DCB3}"/>
              </a:ext>
            </a:extLst>
          </p:cNvPr>
          <p:cNvSpPr>
            <a:spLocks noGrp="1"/>
          </p:cNvSpPr>
          <p:nvPr>
            <p:ph type="title"/>
          </p:nvPr>
        </p:nvSpPr>
        <p:spPr>
          <a:xfrm>
            <a:off x="588263" y="457200"/>
            <a:ext cx="11018520" cy="553998"/>
          </a:xfrm>
        </p:spPr>
        <p:txBody>
          <a:bodyPr/>
          <a:lstStyle/>
          <a:p>
            <a:r>
              <a:rPr lang="en-US" dirty="0"/>
              <a:t>Obtaining service keys</a:t>
            </a:r>
          </a:p>
        </p:txBody>
      </p:sp>
      <p:sp>
        <p:nvSpPr>
          <p:cNvPr id="3" name="Text Placeholder 2">
            <a:extLst>
              <a:ext uri="{FF2B5EF4-FFF2-40B4-BE49-F238E27FC236}">
                <a16:creationId xmlns:a16="http://schemas.microsoft.com/office/drawing/2014/main" id="{93583D23-942D-4C0C-925A-033E8206358A}"/>
              </a:ext>
            </a:extLst>
          </p:cNvPr>
          <p:cNvSpPr>
            <a:spLocks noGrp="1"/>
          </p:cNvSpPr>
          <p:nvPr>
            <p:ph type="body" sz="quarter" idx="10"/>
          </p:nvPr>
        </p:nvSpPr>
        <p:spPr>
          <a:xfrm>
            <a:off x="584200" y="1435497"/>
            <a:ext cx="11018520" cy="2092881"/>
          </a:xfrm>
        </p:spPr>
        <p:txBody>
          <a:bodyPr/>
          <a:lstStyle/>
          <a:p>
            <a:r>
              <a:rPr lang="en-US" dirty="0">
                <a:latin typeface="Segoe UI" panose="020B0502040204020203" pitchFamily="34" charset="0"/>
                <a:cs typeface="Segoe UI" panose="020B0502040204020203" pitchFamily="34" charset="0"/>
              </a:rPr>
              <a:t>Can be obtained by using the Azure portal, Azure CLI, or Azure PowerShell</a:t>
            </a:r>
          </a:p>
          <a:p>
            <a:r>
              <a:rPr lang="en-US" sz="3000" dirty="0">
                <a:latin typeface="Segoe UI" panose="020B0502040204020203" pitchFamily="34" charset="0"/>
                <a:cs typeface="Segoe UI" panose="020B0502040204020203" pitchFamily="34" charset="0"/>
              </a:rPr>
              <a:t>Each key type comes in a pair</a:t>
            </a:r>
          </a:p>
          <a:p>
            <a:pPr lvl="1"/>
            <a:r>
              <a:rPr lang="en-US" dirty="0">
                <a:latin typeface="Segoe UI" panose="020B0502040204020203" pitchFamily="34" charset="0"/>
                <a:cs typeface="Segoe UI" panose="020B0502040204020203" pitchFamily="34" charset="0"/>
              </a:rPr>
              <a:t>You can continue to use the secondary key if you decide to regenerate the primary key, and vice versa</a:t>
            </a:r>
            <a:endParaRPr lang="en-US"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543721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48BA7-A517-40BE-8173-74E372E4AD7D}"/>
              </a:ext>
            </a:extLst>
          </p:cNvPr>
          <p:cNvSpPr>
            <a:spLocks noGrp="1"/>
          </p:cNvSpPr>
          <p:nvPr>
            <p:ph type="title"/>
          </p:nvPr>
        </p:nvSpPr>
        <p:spPr/>
        <p:txBody>
          <a:bodyPr/>
          <a:lstStyle/>
          <a:p>
            <a:r>
              <a:rPr lang="en-US" dirty="0"/>
              <a:t>Service key types</a:t>
            </a:r>
          </a:p>
        </p:txBody>
      </p:sp>
      <p:grpSp>
        <p:nvGrpSpPr>
          <p:cNvPr id="3" name="Group 2" descr="The diagram depicts a search service that’s managed directly by using an admin key but is queried from client devices by using a query key.">
            <a:extLst>
              <a:ext uri="{FF2B5EF4-FFF2-40B4-BE49-F238E27FC236}">
                <a16:creationId xmlns:a16="http://schemas.microsoft.com/office/drawing/2014/main" id="{DCCCC780-E890-4922-AF3B-DAECF6EC63E5}"/>
              </a:ext>
            </a:extLst>
          </p:cNvPr>
          <p:cNvGrpSpPr/>
          <p:nvPr/>
        </p:nvGrpSpPr>
        <p:grpSpPr>
          <a:xfrm>
            <a:off x="1676400" y="987078"/>
            <a:ext cx="8841995" cy="5501590"/>
            <a:chOff x="1676400" y="987078"/>
            <a:chExt cx="8841995" cy="5501590"/>
          </a:xfrm>
        </p:grpSpPr>
        <p:pic>
          <p:nvPicPr>
            <p:cNvPr id="5" name="Picture 4">
              <a:extLst>
                <a:ext uri="{FF2B5EF4-FFF2-40B4-BE49-F238E27FC236}">
                  <a16:creationId xmlns:a16="http://schemas.microsoft.com/office/drawing/2014/main" id="{0324A095-1F43-4737-88B1-1046ECC36608}"/>
                </a:ext>
              </a:extLst>
            </p:cNvPr>
            <p:cNvPicPr>
              <a:picLocks noChangeAspect="1"/>
            </p:cNvPicPr>
            <p:nvPr/>
          </p:nvPicPr>
          <p:blipFill>
            <a:blip r:embed="rId3"/>
            <a:stretch>
              <a:fillRect/>
            </a:stretch>
          </p:blipFill>
          <p:spPr>
            <a:xfrm>
              <a:off x="8724900" y="1428750"/>
              <a:ext cx="1793495" cy="1793495"/>
            </a:xfrm>
            <a:prstGeom prst="rect">
              <a:avLst/>
            </a:prstGeom>
          </p:spPr>
        </p:pic>
        <p:sp>
          <p:nvSpPr>
            <p:cNvPr id="6" name="Arrow: Left 5">
              <a:extLst>
                <a:ext uri="{FF2B5EF4-FFF2-40B4-BE49-F238E27FC236}">
                  <a16:creationId xmlns:a16="http://schemas.microsoft.com/office/drawing/2014/main" id="{EB541D8B-7DC7-4A25-8531-C89A50BEAA01}"/>
                </a:ext>
              </a:extLst>
            </p:cNvPr>
            <p:cNvSpPr/>
            <p:nvPr/>
          </p:nvSpPr>
          <p:spPr bwMode="auto">
            <a:xfrm>
              <a:off x="4362450" y="1771650"/>
              <a:ext cx="3905250" cy="11430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8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ADMIN KEYS</a:t>
              </a:r>
            </a:p>
          </p:txBody>
        </p:sp>
        <p:sp>
          <p:nvSpPr>
            <p:cNvPr id="7" name="TextBox 6">
              <a:extLst>
                <a:ext uri="{FF2B5EF4-FFF2-40B4-BE49-F238E27FC236}">
                  <a16:creationId xmlns:a16="http://schemas.microsoft.com/office/drawing/2014/main" id="{C65195B3-2116-4173-AB9F-48C0117DA85B}"/>
                </a:ext>
              </a:extLst>
            </p:cNvPr>
            <p:cNvSpPr txBox="1"/>
            <p:nvPr/>
          </p:nvSpPr>
          <p:spPr>
            <a:xfrm>
              <a:off x="5200650" y="2667000"/>
              <a:ext cx="3001464" cy="1631216"/>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200" dirty="0">
                  <a:gradFill>
                    <a:gsLst>
                      <a:gs pos="2917">
                        <a:schemeClr val="tx1"/>
                      </a:gs>
                      <a:gs pos="30000">
                        <a:schemeClr val="tx1"/>
                      </a:gs>
                    </a:gsLst>
                    <a:lin ang="5400000" scaled="0"/>
                  </a:gradFill>
                  <a:cs typeface="Segoe UI Semibold" panose="020B0702040204020203" pitchFamily="34" charset="0"/>
                </a:rPr>
                <a:t>Create indexes</a:t>
              </a:r>
            </a:p>
            <a:p>
              <a:pPr marL="342900" indent="-342900" algn="l">
                <a:buFont typeface="Arial" panose="020B0604020202020204" pitchFamily="34" charset="0"/>
                <a:buChar char="•"/>
              </a:pPr>
              <a:r>
                <a:rPr lang="en-US" sz="2200" dirty="0">
                  <a:gradFill>
                    <a:gsLst>
                      <a:gs pos="2917">
                        <a:schemeClr val="tx1"/>
                      </a:gs>
                      <a:gs pos="30000">
                        <a:schemeClr val="tx1"/>
                      </a:gs>
                    </a:gsLst>
                    <a:lin ang="5400000" scaled="0"/>
                  </a:gradFill>
                  <a:cs typeface="Segoe UI Semibold" panose="020B0702040204020203" pitchFamily="34" charset="0"/>
                </a:rPr>
                <a:t>Manage accounts</a:t>
              </a:r>
            </a:p>
            <a:p>
              <a:pPr marL="342900" indent="-342900" algn="l">
                <a:buFont typeface="Arial" panose="020B0604020202020204" pitchFamily="34" charset="0"/>
                <a:buChar char="•"/>
              </a:pPr>
              <a:r>
                <a:rPr lang="en-US" sz="2200" dirty="0">
                  <a:gradFill>
                    <a:gsLst>
                      <a:gs pos="2917">
                        <a:schemeClr val="tx1"/>
                      </a:gs>
                      <a:gs pos="30000">
                        <a:schemeClr val="tx1"/>
                      </a:gs>
                    </a:gsLst>
                    <a:lin ang="5400000" scaled="0"/>
                  </a:gradFill>
                  <a:cs typeface="Segoe UI Semibold" panose="020B0702040204020203" pitchFamily="34" charset="0"/>
                </a:rPr>
                <a:t>Read documents</a:t>
              </a:r>
            </a:p>
            <a:p>
              <a:pPr marL="342900" indent="-342900" algn="l">
                <a:buFont typeface="Arial" panose="020B0604020202020204" pitchFamily="34" charset="0"/>
                <a:buChar char="•"/>
              </a:pPr>
              <a:r>
                <a:rPr lang="en-US" sz="2200" dirty="0">
                  <a:gradFill>
                    <a:gsLst>
                      <a:gs pos="2917">
                        <a:schemeClr val="tx1"/>
                      </a:gs>
                      <a:gs pos="30000">
                        <a:schemeClr val="tx1"/>
                      </a:gs>
                    </a:gsLst>
                    <a:lin ang="5400000" scaled="0"/>
                  </a:gradFill>
                  <a:cs typeface="Segoe UI Semibold" panose="020B0702040204020203" pitchFamily="34" charset="0"/>
                </a:rPr>
                <a:t>Perform search</a:t>
              </a:r>
            </a:p>
            <a:p>
              <a:pPr marL="342900" indent="-342900" algn="l">
                <a:buFont typeface="Arial" panose="020B0604020202020204" pitchFamily="34" charset="0"/>
                <a:buChar char="•"/>
              </a:pPr>
              <a:endParaRPr lang="en-US" sz="1800" dirty="0">
                <a:gradFill>
                  <a:gsLst>
                    <a:gs pos="2917">
                      <a:schemeClr val="tx1"/>
                    </a:gs>
                    <a:gs pos="30000">
                      <a:schemeClr val="tx1"/>
                    </a:gs>
                  </a:gsLst>
                  <a:lin ang="5400000" scaled="0"/>
                </a:gradFill>
              </a:endParaRPr>
            </a:p>
          </p:txBody>
        </p:sp>
        <p:sp>
          <p:nvSpPr>
            <p:cNvPr id="8" name="Arrow: Bent-Up 7">
              <a:extLst>
                <a:ext uri="{FF2B5EF4-FFF2-40B4-BE49-F238E27FC236}">
                  <a16:creationId xmlns:a16="http://schemas.microsoft.com/office/drawing/2014/main" id="{2BA22D8A-2CEB-446A-9BD7-40991EC99837}"/>
                </a:ext>
              </a:extLst>
            </p:cNvPr>
            <p:cNvSpPr/>
            <p:nvPr/>
          </p:nvSpPr>
          <p:spPr bwMode="auto">
            <a:xfrm flipH="1">
              <a:off x="2362200" y="3429000"/>
              <a:ext cx="6019800" cy="1847850"/>
            </a:xfrm>
            <a:prstGeom prst="bentUpArrow">
              <a:avLst>
                <a:gd name="adj1" fmla="val 34279"/>
                <a:gd name="adj2" fmla="val 28093"/>
                <a:gd name="adj3" fmla="val 3427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800" dirty="0">
                  <a:gradFill>
                    <a:gsLst>
                      <a:gs pos="0">
                        <a:srgbClr val="FFFFFF"/>
                      </a:gs>
                      <a:gs pos="100000">
                        <a:srgbClr val="FFFFFF"/>
                      </a:gs>
                    </a:gsLst>
                    <a:lin ang="5400000" scaled="0"/>
                  </a:gradFill>
                  <a:cs typeface="Segoe UI" pitchFamily="34" charset="0"/>
                </a:rPr>
                <a:t>		</a:t>
              </a:r>
              <a:r>
                <a:rPr lang="en-US" sz="280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QUERY KEY</a:t>
              </a:r>
            </a:p>
          </p:txBody>
        </p:sp>
        <p:sp>
          <p:nvSpPr>
            <p:cNvPr id="18" name="TextBox 17">
              <a:extLst>
                <a:ext uri="{FF2B5EF4-FFF2-40B4-BE49-F238E27FC236}">
                  <a16:creationId xmlns:a16="http://schemas.microsoft.com/office/drawing/2014/main" id="{A9876F72-8645-44C2-921F-DFE4F47CACDF}"/>
                </a:ext>
              </a:extLst>
            </p:cNvPr>
            <p:cNvSpPr txBox="1"/>
            <p:nvPr/>
          </p:nvSpPr>
          <p:spPr>
            <a:xfrm>
              <a:off x="5200650" y="5473005"/>
              <a:ext cx="2476500" cy="101566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200" dirty="0">
                  <a:gradFill>
                    <a:gsLst>
                      <a:gs pos="2917">
                        <a:schemeClr val="tx1"/>
                      </a:gs>
                      <a:gs pos="30000">
                        <a:schemeClr val="tx1"/>
                      </a:gs>
                    </a:gsLst>
                    <a:lin ang="5400000" scaled="0"/>
                  </a:gradFill>
                </a:rPr>
                <a:t>Perform searches</a:t>
              </a:r>
            </a:p>
            <a:p>
              <a:pPr marL="342900" indent="-342900" algn="l">
                <a:buFont typeface="Arial" panose="020B0604020202020204" pitchFamily="34" charset="0"/>
                <a:buChar char="•"/>
              </a:pPr>
              <a:r>
                <a:rPr lang="en-US" sz="2200" dirty="0">
                  <a:gradFill>
                    <a:gsLst>
                      <a:gs pos="2917">
                        <a:schemeClr val="tx1"/>
                      </a:gs>
                      <a:gs pos="30000">
                        <a:schemeClr val="tx1"/>
                      </a:gs>
                    </a:gsLst>
                    <a:lin ang="5400000" scaled="0"/>
                  </a:gradFill>
                </a:rPr>
                <a:t>Read documents</a:t>
              </a:r>
            </a:p>
            <a:p>
              <a:pPr marL="342900" indent="-342900" algn="l">
                <a:buFont typeface="Arial" panose="020B0604020202020204" pitchFamily="34" charset="0"/>
                <a:buChar char="•"/>
              </a:pPr>
              <a:endParaRPr lang="en-US" sz="2200" dirty="0">
                <a:gradFill>
                  <a:gsLst>
                    <a:gs pos="2917">
                      <a:schemeClr val="tx1"/>
                    </a:gs>
                    <a:gs pos="30000">
                      <a:schemeClr val="tx1"/>
                    </a:gs>
                  </a:gsLst>
                  <a:lin ang="5400000" scaled="0"/>
                </a:gradFill>
              </a:endParaRPr>
            </a:p>
          </p:txBody>
        </p:sp>
        <p:pic>
          <p:nvPicPr>
            <p:cNvPr id="15" name="Graphic 14">
              <a:extLst>
                <a:ext uri="{FF2B5EF4-FFF2-40B4-BE49-F238E27FC236}">
                  <a16:creationId xmlns:a16="http://schemas.microsoft.com/office/drawing/2014/main" id="{5600A8C2-1BB9-4A5B-BFD5-9A058F6769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24900" y="4171950"/>
              <a:ext cx="1504950" cy="1504950"/>
            </a:xfrm>
            <a:prstGeom prst="rect">
              <a:avLst/>
            </a:prstGeom>
          </p:spPr>
        </p:pic>
        <p:grpSp>
          <p:nvGrpSpPr>
            <p:cNvPr id="36" name="Group 35">
              <a:extLst>
                <a:ext uri="{FF2B5EF4-FFF2-40B4-BE49-F238E27FC236}">
                  <a16:creationId xmlns:a16="http://schemas.microsoft.com/office/drawing/2014/main" id="{6E01DE75-9EA3-4DEF-95B2-96DE37113007}"/>
                </a:ext>
              </a:extLst>
            </p:cNvPr>
            <p:cNvGrpSpPr/>
            <p:nvPr/>
          </p:nvGrpSpPr>
          <p:grpSpPr>
            <a:xfrm>
              <a:off x="1676400" y="987078"/>
              <a:ext cx="2438400" cy="2081437"/>
              <a:chOff x="1676400" y="1080863"/>
              <a:chExt cx="2438400" cy="2081437"/>
            </a:xfrm>
          </p:grpSpPr>
          <p:grpSp>
            <p:nvGrpSpPr>
              <p:cNvPr id="24" name="Group 23">
                <a:extLst>
                  <a:ext uri="{FF2B5EF4-FFF2-40B4-BE49-F238E27FC236}">
                    <a16:creationId xmlns:a16="http://schemas.microsoft.com/office/drawing/2014/main" id="{5FDD7CC9-E7D2-4A92-9C65-F8B48F2BAD7F}"/>
                  </a:ext>
                </a:extLst>
              </p:cNvPr>
              <p:cNvGrpSpPr/>
              <p:nvPr/>
            </p:nvGrpSpPr>
            <p:grpSpPr>
              <a:xfrm>
                <a:off x="1809750" y="1428750"/>
                <a:ext cx="2247900" cy="1708214"/>
                <a:chOff x="1809750" y="1428750"/>
                <a:chExt cx="2247900" cy="1708214"/>
              </a:xfrm>
            </p:grpSpPr>
            <p:sp>
              <p:nvSpPr>
                <p:cNvPr id="32" name="TextBox 31">
                  <a:extLst>
                    <a:ext uri="{FF2B5EF4-FFF2-40B4-BE49-F238E27FC236}">
                      <a16:creationId xmlns:a16="http://schemas.microsoft.com/office/drawing/2014/main" id="{AEC01FF1-90FF-4114-86A7-49BC7DBF9574}"/>
                    </a:ext>
                  </a:extLst>
                </p:cNvPr>
                <p:cNvSpPr txBox="1"/>
                <p:nvPr/>
              </p:nvSpPr>
              <p:spPr>
                <a:xfrm>
                  <a:off x="1809750" y="1428750"/>
                  <a:ext cx="2247900" cy="1708214"/>
                </a:xfrm>
                <a:prstGeom prst="rect">
                  <a:avLst/>
                </a:prstGeom>
                <a:solidFill>
                  <a:schemeClr val="bg1"/>
                </a:solidFill>
                <a:ln w="38100" cmpd="sng">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defPPr>
                    <a:defRPr lang="en-US"/>
                  </a:defPPr>
                  <a:lvl1pPr algn="ctr">
                    <a:defRPr sz="1800">
                      <a:gradFill>
                        <a:gsLst>
                          <a:gs pos="2917">
                            <a:schemeClr val="tx1"/>
                          </a:gs>
                          <a:gs pos="30000">
                            <a:schemeClr val="tx1"/>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a:solidFill>
                        <a:schemeClr val="tx1"/>
                      </a:solidFill>
                    </a:rPr>
                    <a:t>Search Index</a:t>
                  </a:r>
                </a:p>
              </p:txBody>
            </p:sp>
            <p:pic>
              <p:nvPicPr>
                <p:cNvPr id="34" name="Picture 33">
                  <a:extLst>
                    <a:ext uri="{FF2B5EF4-FFF2-40B4-BE49-F238E27FC236}">
                      <a16:creationId xmlns:a16="http://schemas.microsoft.com/office/drawing/2014/main" id="{D9765DB4-6365-4B02-87AE-A0620F51A1F1}"/>
                    </a:ext>
                  </a:extLst>
                </p:cNvPr>
                <p:cNvPicPr>
                  <a:picLocks noChangeAspect="1"/>
                </p:cNvPicPr>
                <p:nvPr/>
              </p:nvPicPr>
              <p:blipFill>
                <a:blip r:embed="rId6"/>
                <a:stretch>
                  <a:fillRect/>
                </a:stretch>
              </p:blipFill>
              <p:spPr>
                <a:xfrm>
                  <a:off x="2505454" y="1573402"/>
                  <a:ext cx="904495" cy="904495"/>
                </a:xfrm>
                <a:prstGeom prst="rect">
                  <a:avLst/>
                </a:prstGeom>
              </p:spPr>
            </p:pic>
          </p:grpSp>
          <p:grpSp>
            <p:nvGrpSpPr>
              <p:cNvPr id="38" name="Group 37">
                <a:extLst>
                  <a:ext uri="{FF2B5EF4-FFF2-40B4-BE49-F238E27FC236}">
                    <a16:creationId xmlns:a16="http://schemas.microsoft.com/office/drawing/2014/main" id="{1368625D-C636-4E03-A433-B58852937DD3}"/>
                  </a:ext>
                </a:extLst>
              </p:cNvPr>
              <p:cNvGrpSpPr/>
              <p:nvPr/>
            </p:nvGrpSpPr>
            <p:grpSpPr>
              <a:xfrm>
                <a:off x="1676400" y="1080863"/>
                <a:ext cx="2438400" cy="2081437"/>
                <a:chOff x="4972050" y="1436319"/>
                <a:chExt cx="2438400" cy="2081437"/>
              </a:xfrm>
            </p:grpSpPr>
            <p:sp>
              <p:nvSpPr>
                <p:cNvPr id="39" name="TextBox 38">
                  <a:extLst>
                    <a:ext uri="{FF2B5EF4-FFF2-40B4-BE49-F238E27FC236}">
                      <a16:creationId xmlns:a16="http://schemas.microsoft.com/office/drawing/2014/main" id="{F45DCB6C-A022-4E85-BB0C-FD9808E5C66A}"/>
                    </a:ext>
                  </a:extLst>
                </p:cNvPr>
                <p:cNvSpPr txBox="1"/>
                <p:nvPr/>
              </p:nvSpPr>
              <p:spPr>
                <a:xfrm>
                  <a:off x="4972050" y="1603231"/>
                  <a:ext cx="2438400" cy="1914525"/>
                </a:xfrm>
                <a:prstGeom prst="rect">
                  <a:avLst/>
                </a:prstGeom>
                <a:solidFill>
                  <a:schemeClr val="bg1"/>
                </a:solidFill>
                <a:ln w="38100" cmpd="sng">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defPPr>
                    <a:defRPr lang="en-US"/>
                  </a:defPPr>
                  <a:lvl1pPr algn="ctr">
                    <a:defRPr sz="1800">
                      <a:gradFill>
                        <a:gsLst>
                          <a:gs pos="2917">
                            <a:schemeClr val="tx1"/>
                          </a:gs>
                          <a:gs pos="30000">
                            <a:schemeClr val="tx1"/>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a:solidFill>
                        <a:schemeClr val="tx1"/>
                      </a:solidFill>
                      <a:latin typeface="Segoe UI Semibold" panose="020B0702040204020203" pitchFamily="34" charset="0"/>
                      <a:cs typeface="Segoe UI Semibold" panose="020B0702040204020203" pitchFamily="34" charset="0"/>
                    </a:rPr>
                    <a:t>Search index</a:t>
                  </a:r>
                </a:p>
              </p:txBody>
            </p:sp>
            <p:pic>
              <p:nvPicPr>
                <p:cNvPr id="41" name="Graphic 40">
                  <a:extLst>
                    <a:ext uri="{FF2B5EF4-FFF2-40B4-BE49-F238E27FC236}">
                      <a16:creationId xmlns:a16="http://schemas.microsoft.com/office/drawing/2014/main" id="{F1E17994-8293-4D10-96F4-80AEECD2CC23}"/>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24744" r="18895"/>
                <a:stretch/>
              </p:blipFill>
              <p:spPr>
                <a:xfrm>
                  <a:off x="5764790" y="1436319"/>
                  <a:ext cx="1169410" cy="1603294"/>
                </a:xfrm>
                <a:prstGeom prst="rect">
                  <a:avLst/>
                </a:prstGeom>
              </p:spPr>
            </p:pic>
          </p:grpSp>
          <p:pic>
            <p:nvPicPr>
              <p:cNvPr id="35" name="Graphic 34">
                <a:extLst>
                  <a:ext uri="{FF2B5EF4-FFF2-40B4-BE49-F238E27FC236}">
                    <a16:creationId xmlns:a16="http://schemas.microsoft.com/office/drawing/2014/main" id="{93A9479F-E05C-40C2-9239-B7357F72E07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81200" y="1835150"/>
                <a:ext cx="809625" cy="809625"/>
              </a:xfrm>
              <a:prstGeom prst="rect">
                <a:avLst/>
              </a:prstGeom>
            </p:spPr>
          </p:pic>
        </p:grpSp>
      </p:grpSp>
    </p:spTree>
    <p:extLst>
      <p:ext uri="{BB962C8B-B14F-4D97-AF65-F5344CB8AC3E}">
        <p14:creationId xmlns:p14="http://schemas.microsoft.com/office/powerpoint/2010/main" val="344274998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66CA-B3F6-4A78-9489-38D80E74F20E}"/>
              </a:ext>
            </a:extLst>
          </p:cNvPr>
          <p:cNvSpPr>
            <a:spLocks noGrp="1"/>
          </p:cNvSpPr>
          <p:nvPr>
            <p:ph type="title"/>
          </p:nvPr>
        </p:nvSpPr>
        <p:spPr>
          <a:xfrm>
            <a:off x="585216" y="3035808"/>
            <a:ext cx="9144000" cy="498598"/>
          </a:xfrm>
        </p:spPr>
        <p:txBody>
          <a:bodyPr/>
          <a:lstStyle/>
          <a:p>
            <a:r>
              <a:rPr lang="en-US" dirty="0"/>
              <a:t>Lesson 02: Indexing and querying documents</a:t>
            </a:r>
          </a:p>
        </p:txBody>
      </p:sp>
    </p:spTree>
    <p:extLst>
      <p:ext uri="{BB962C8B-B14F-4D97-AF65-F5344CB8AC3E}">
        <p14:creationId xmlns:p14="http://schemas.microsoft.com/office/powerpoint/2010/main" val="212060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9886-6879-4576-8446-C342A350F1EF}"/>
              </a:ext>
            </a:extLst>
          </p:cNvPr>
          <p:cNvSpPr>
            <a:spLocks noGrp="1"/>
          </p:cNvSpPr>
          <p:nvPr>
            <p:ph type="title"/>
          </p:nvPr>
        </p:nvSpPr>
        <p:spPr/>
        <p:txBody>
          <a:bodyPr/>
          <a:lstStyle/>
          <a:p>
            <a:r>
              <a:rPr lang="en-US" dirty="0"/>
              <a:t>Creating an Azure Search client by using .NET</a:t>
            </a:r>
          </a:p>
        </p:txBody>
      </p:sp>
      <p:sp>
        <p:nvSpPr>
          <p:cNvPr id="3" name="Text Placeholder 2" descr="The sample code depicts using .NET to create an Azure Search client.">
            <a:extLst>
              <a:ext uri="{FF2B5EF4-FFF2-40B4-BE49-F238E27FC236}">
                <a16:creationId xmlns:a16="http://schemas.microsoft.com/office/drawing/2014/main" id="{0F8A3C80-3FD8-490C-9120-DEB70ADF3F5B}"/>
              </a:ext>
            </a:extLst>
          </p:cNvPr>
          <p:cNvSpPr>
            <a:spLocks noGrp="1"/>
          </p:cNvSpPr>
          <p:nvPr>
            <p:ph type="body" sz="quarter" idx="10"/>
          </p:nvPr>
        </p:nvSpPr>
        <p:spPr>
          <a:xfrm>
            <a:off x="588263" y="1436688"/>
            <a:ext cx="11018520" cy="2769989"/>
          </a:xfrm>
        </p:spPr>
        <p:txBody>
          <a:bodyPr/>
          <a:lstStyle/>
          <a:p>
            <a:r>
              <a:rPr lang="en-US" sz="2000" dirty="0">
                <a:solidFill>
                  <a:srgbClr val="0000FF"/>
                </a:solidFill>
              </a:rPr>
              <a:t>string</a:t>
            </a:r>
            <a:r>
              <a:rPr lang="en-US" sz="2000" dirty="0">
                <a:solidFill>
                  <a:srgbClr val="000000"/>
                </a:solidFill>
              </a:rPr>
              <a:t> </a:t>
            </a:r>
            <a:r>
              <a:rPr lang="en-US" sz="2000" dirty="0">
                <a:solidFill>
                  <a:srgbClr val="001080"/>
                </a:solidFill>
              </a:rPr>
              <a:t>searchServiceName</a:t>
            </a:r>
            <a:r>
              <a:rPr lang="en-US" sz="2000" dirty="0">
                <a:solidFill>
                  <a:srgbClr val="000000"/>
                </a:solidFill>
              </a:rPr>
              <a:t> = </a:t>
            </a:r>
            <a:r>
              <a:rPr lang="en-US" sz="2000" dirty="0">
                <a:solidFill>
                  <a:srgbClr val="A31515"/>
                </a:solidFill>
              </a:rPr>
              <a:t>"[service name]"</a:t>
            </a:r>
            <a:r>
              <a:rPr lang="en-US" sz="2000" dirty="0">
                <a:solidFill>
                  <a:srgbClr val="000000"/>
                </a:solidFill>
              </a:rPr>
              <a:t>;</a:t>
            </a:r>
          </a:p>
          <a:p>
            <a:br>
              <a:rPr lang="en-US" sz="2000" dirty="0">
                <a:solidFill>
                  <a:srgbClr val="000000"/>
                </a:solidFill>
              </a:rPr>
            </a:br>
            <a:r>
              <a:rPr lang="en-US" sz="2000" dirty="0">
                <a:solidFill>
                  <a:srgbClr val="0000FF"/>
                </a:solidFill>
              </a:rPr>
              <a:t>string</a:t>
            </a:r>
            <a:r>
              <a:rPr lang="en-US" sz="2000" dirty="0">
                <a:solidFill>
                  <a:srgbClr val="000000"/>
                </a:solidFill>
              </a:rPr>
              <a:t> </a:t>
            </a:r>
            <a:r>
              <a:rPr lang="en-US" sz="2000" dirty="0">
                <a:solidFill>
                  <a:srgbClr val="001080"/>
                </a:solidFill>
              </a:rPr>
              <a:t>adminApiKey</a:t>
            </a:r>
            <a:r>
              <a:rPr lang="en-US" sz="2000" dirty="0">
                <a:solidFill>
                  <a:srgbClr val="000000"/>
                </a:solidFill>
              </a:rPr>
              <a:t> = </a:t>
            </a:r>
            <a:r>
              <a:rPr lang="en-US" sz="2000" dirty="0">
                <a:solidFill>
                  <a:srgbClr val="A31515"/>
                </a:solidFill>
              </a:rPr>
              <a:t>"[api key]"</a:t>
            </a:r>
            <a:r>
              <a:rPr lang="en-US" sz="2000" dirty="0">
                <a:solidFill>
                  <a:srgbClr val="000000"/>
                </a:solidFill>
              </a:rPr>
              <a:t>;</a:t>
            </a:r>
          </a:p>
          <a:p>
            <a:br>
              <a:rPr lang="en-US" sz="2000" dirty="0">
                <a:solidFill>
                  <a:srgbClr val="000000"/>
                </a:solidFill>
              </a:rPr>
            </a:br>
            <a:r>
              <a:rPr lang="en-US" sz="2000" dirty="0">
                <a:solidFill>
                  <a:srgbClr val="267F99"/>
                </a:solidFill>
              </a:rPr>
              <a:t>SearchServiceClient</a:t>
            </a:r>
            <a:r>
              <a:rPr lang="en-US" sz="2000" dirty="0">
                <a:solidFill>
                  <a:srgbClr val="000000"/>
                </a:solidFill>
              </a:rPr>
              <a:t> </a:t>
            </a:r>
            <a:r>
              <a:rPr lang="en-US" sz="2000" dirty="0">
                <a:solidFill>
                  <a:srgbClr val="001080"/>
                </a:solidFill>
              </a:rPr>
              <a:t>serviceClient</a:t>
            </a:r>
            <a:r>
              <a:rPr lang="en-US" sz="2000" dirty="0">
                <a:solidFill>
                  <a:srgbClr val="000000"/>
                </a:solidFill>
              </a:rPr>
              <a:t> = </a:t>
            </a:r>
            <a:r>
              <a:rPr lang="en-US" sz="2000" dirty="0">
                <a:solidFill>
                  <a:srgbClr val="0000FF"/>
                </a:solidFill>
              </a:rPr>
              <a:t>new</a:t>
            </a:r>
            <a:r>
              <a:rPr lang="en-US" sz="2000" dirty="0">
                <a:solidFill>
                  <a:srgbClr val="000000"/>
                </a:solidFill>
              </a:rPr>
              <a:t> </a:t>
            </a:r>
            <a:r>
              <a:rPr lang="en-US" sz="2000" dirty="0">
                <a:solidFill>
                  <a:srgbClr val="267F99"/>
                </a:solidFill>
              </a:rPr>
              <a:t>SearchServiceClient</a:t>
            </a:r>
            <a:r>
              <a:rPr lang="en-US" sz="2000" dirty="0">
                <a:solidFill>
                  <a:srgbClr val="000000"/>
                </a:solidFill>
              </a:rPr>
              <a:t>(</a:t>
            </a:r>
          </a:p>
          <a:p>
            <a:r>
              <a:rPr lang="en-US" sz="2000" dirty="0">
                <a:solidFill>
                  <a:srgbClr val="000000"/>
                </a:solidFill>
              </a:rPr>
              <a:t>    </a:t>
            </a:r>
            <a:r>
              <a:rPr lang="en-US" sz="2000" dirty="0">
                <a:solidFill>
                  <a:srgbClr val="001080"/>
                </a:solidFill>
              </a:rPr>
              <a:t>searchServiceName</a:t>
            </a:r>
            <a:r>
              <a:rPr lang="en-US" sz="2000" dirty="0">
                <a:solidFill>
                  <a:srgbClr val="000000"/>
                </a:solidFill>
              </a:rPr>
              <a:t>, </a:t>
            </a:r>
          </a:p>
          <a:p>
            <a:r>
              <a:rPr lang="en-US" sz="2000" dirty="0">
                <a:solidFill>
                  <a:srgbClr val="000000"/>
                </a:solidFill>
              </a:rPr>
              <a:t>    </a:t>
            </a:r>
            <a:r>
              <a:rPr lang="en-US" sz="2000" dirty="0">
                <a:solidFill>
                  <a:srgbClr val="0000FF"/>
                </a:solidFill>
              </a:rPr>
              <a:t>new</a:t>
            </a:r>
            <a:r>
              <a:rPr lang="en-US" sz="2000" dirty="0">
                <a:solidFill>
                  <a:srgbClr val="000000"/>
                </a:solidFill>
              </a:rPr>
              <a:t> </a:t>
            </a:r>
            <a:r>
              <a:rPr lang="en-US" sz="2000" dirty="0">
                <a:solidFill>
                  <a:srgbClr val="267F99"/>
                </a:solidFill>
              </a:rPr>
              <a:t>SearchCredentials</a:t>
            </a:r>
            <a:r>
              <a:rPr lang="en-US" sz="2000" dirty="0">
                <a:solidFill>
                  <a:srgbClr val="000000"/>
                </a:solidFill>
              </a:rPr>
              <a:t>(</a:t>
            </a:r>
            <a:r>
              <a:rPr lang="en-US" sz="2000" dirty="0">
                <a:solidFill>
                  <a:srgbClr val="001080"/>
                </a:solidFill>
              </a:rPr>
              <a:t>adminApiKey</a:t>
            </a:r>
            <a:r>
              <a:rPr lang="en-US" sz="2000" dirty="0">
                <a:solidFill>
                  <a:srgbClr val="000000"/>
                </a:solidFill>
              </a:rPr>
              <a:t>)</a:t>
            </a:r>
          </a:p>
          <a:p>
            <a:r>
              <a:rPr lang="en-US" sz="2000" dirty="0">
                <a:solidFill>
                  <a:srgbClr val="000000"/>
                </a:solidFill>
              </a:rPr>
              <a:t>);</a:t>
            </a:r>
          </a:p>
        </p:txBody>
      </p:sp>
    </p:spTree>
    <p:extLst>
      <p:ext uri="{BB962C8B-B14F-4D97-AF65-F5344CB8AC3E}">
        <p14:creationId xmlns:p14="http://schemas.microsoft.com/office/powerpoint/2010/main" val="34300329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10430-2CCA-4EFB-86B5-A02C663AC10B}"/>
              </a:ext>
            </a:extLst>
          </p:cNvPr>
          <p:cNvSpPr>
            <a:spLocks noGrp="1"/>
          </p:cNvSpPr>
          <p:nvPr>
            <p:ph type="title"/>
          </p:nvPr>
        </p:nvSpPr>
        <p:spPr/>
        <p:txBody>
          <a:bodyPr/>
          <a:lstStyle/>
          <a:p>
            <a:r>
              <a:rPr lang="en-US" dirty="0"/>
              <a:t>Azure Search index</a:t>
            </a:r>
          </a:p>
        </p:txBody>
      </p:sp>
      <p:pic>
        <p:nvPicPr>
          <p:cNvPr id="15" name="Graphic 14">
            <a:extLst>
              <a:ext uri="{FF2B5EF4-FFF2-40B4-BE49-F238E27FC236}">
                <a16:creationId xmlns:a16="http://schemas.microsoft.com/office/drawing/2014/main" id="{17EF2156-9389-42AD-ABB6-789BD7168A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21913" y="969279"/>
            <a:ext cx="1736864" cy="1342122"/>
          </a:xfrm>
          <a:prstGeom prst="rect">
            <a:avLst/>
          </a:prstGeom>
        </p:spPr>
      </p:pic>
      <p:grpSp>
        <p:nvGrpSpPr>
          <p:cNvPr id="3" name="Group 2" descr="The diagram depicts documents in an index that client devices can query despite being sourced from a wide variety of data structures, such as relational and NoSQL databases, streaming data services, and multimedia content stores.">
            <a:extLst>
              <a:ext uri="{FF2B5EF4-FFF2-40B4-BE49-F238E27FC236}">
                <a16:creationId xmlns:a16="http://schemas.microsoft.com/office/drawing/2014/main" id="{62F9A1AA-0E03-40F9-BC0B-F14F70B9DAC3}"/>
              </a:ext>
            </a:extLst>
          </p:cNvPr>
          <p:cNvGrpSpPr/>
          <p:nvPr/>
        </p:nvGrpSpPr>
        <p:grpSpPr>
          <a:xfrm>
            <a:off x="-209549" y="1529834"/>
            <a:ext cx="12431712" cy="4739204"/>
            <a:chOff x="-209549" y="1529834"/>
            <a:chExt cx="12431712" cy="4739204"/>
          </a:xfrm>
        </p:grpSpPr>
        <p:pic>
          <p:nvPicPr>
            <p:cNvPr id="5" name="Graphic 4">
              <a:extLst>
                <a:ext uri="{FF2B5EF4-FFF2-40B4-BE49-F238E27FC236}">
                  <a16:creationId xmlns:a16="http://schemas.microsoft.com/office/drawing/2014/main" id="{7259C46A-AA3B-4031-AD21-1BA45D3E64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9549" y="1949594"/>
              <a:ext cx="3829050" cy="2958812"/>
            </a:xfrm>
            <a:prstGeom prst="rect">
              <a:avLst/>
            </a:prstGeom>
          </p:spPr>
        </p:pic>
        <p:sp>
          <p:nvSpPr>
            <p:cNvPr id="32" name="TextBox 31">
              <a:extLst>
                <a:ext uri="{FF2B5EF4-FFF2-40B4-BE49-F238E27FC236}">
                  <a16:creationId xmlns:a16="http://schemas.microsoft.com/office/drawing/2014/main" id="{2684AA8D-6AF8-4CCD-AC58-EDE86960E66C}"/>
                </a:ext>
              </a:extLst>
            </p:cNvPr>
            <p:cNvSpPr txBox="1"/>
            <p:nvPr/>
          </p:nvSpPr>
          <p:spPr>
            <a:xfrm>
              <a:off x="8953500" y="1529834"/>
              <a:ext cx="1676400" cy="369332"/>
            </a:xfrm>
            <a:prstGeom prst="rect">
              <a:avLst/>
            </a:prstGeom>
            <a:noFill/>
          </p:spPr>
          <p:txBody>
            <a:bodyPr wrap="square" lIns="144000" tIns="0" rIns="0" bIns="0" rtlCol="0">
              <a:spAutoFit/>
            </a:bodyPr>
            <a:lstStyle/>
            <a:p>
              <a:r>
                <a:rPr lang="en-IN" sz="2400" dirty="0">
                  <a:latin typeface="Segoe UI Semibold" panose="020B0702040204020203" pitchFamily="34" charset="0"/>
                  <a:cs typeface="Segoe UI Semibold" panose="020B0702040204020203" pitchFamily="34" charset="0"/>
                </a:rPr>
                <a:t>Content</a:t>
              </a:r>
              <a:endParaRPr lang="en-US" sz="2400" dirty="0">
                <a:latin typeface="Segoe UI Semibold" panose="020B0702040204020203" pitchFamily="34" charset="0"/>
                <a:cs typeface="Segoe UI Semibold" panose="020B0702040204020203" pitchFamily="34" charset="0"/>
              </a:endParaRPr>
            </a:p>
          </p:txBody>
        </p:sp>
        <p:sp>
          <p:nvSpPr>
            <p:cNvPr id="34" name="TextBox 33">
              <a:extLst>
                <a:ext uri="{FF2B5EF4-FFF2-40B4-BE49-F238E27FC236}">
                  <a16:creationId xmlns:a16="http://schemas.microsoft.com/office/drawing/2014/main" id="{334A7122-D74C-471A-B184-06DF5FB6B278}"/>
                </a:ext>
              </a:extLst>
            </p:cNvPr>
            <p:cNvSpPr txBox="1"/>
            <p:nvPr/>
          </p:nvSpPr>
          <p:spPr>
            <a:xfrm>
              <a:off x="8953500" y="2490113"/>
              <a:ext cx="1676400" cy="738664"/>
            </a:xfrm>
            <a:prstGeom prst="rect">
              <a:avLst/>
            </a:prstGeom>
            <a:noFill/>
          </p:spPr>
          <p:txBody>
            <a:bodyPr wrap="square" lIns="144000" tIns="0" rIns="0" bIns="0" rtlCol="0">
              <a:spAutoFit/>
            </a:bodyPr>
            <a:lstStyle/>
            <a:p>
              <a:r>
                <a:rPr lang="en-IN" sz="2400" dirty="0">
                  <a:latin typeface="+mj-lt"/>
                </a:rPr>
                <a:t>Relational</a:t>
              </a:r>
            </a:p>
            <a:p>
              <a:r>
                <a:rPr lang="en-IN" sz="2400" dirty="0">
                  <a:latin typeface="+mj-lt"/>
                </a:rPr>
                <a:t>databases</a:t>
              </a:r>
              <a:endParaRPr lang="en-US" sz="2400" dirty="0">
                <a:latin typeface="+mj-lt"/>
              </a:endParaRPr>
            </a:p>
          </p:txBody>
        </p:sp>
        <p:pic>
          <p:nvPicPr>
            <p:cNvPr id="19" name="Graphic 18">
              <a:extLst>
                <a:ext uri="{FF2B5EF4-FFF2-40B4-BE49-F238E27FC236}">
                  <a16:creationId xmlns:a16="http://schemas.microsoft.com/office/drawing/2014/main" id="{FDC23E19-757F-41FC-9F82-F5E0AE7C0C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93313" y="2011507"/>
              <a:ext cx="2228850" cy="1722293"/>
            </a:xfrm>
            <a:prstGeom prst="rect">
              <a:avLst/>
            </a:prstGeom>
          </p:spPr>
        </p:pic>
        <p:sp>
          <p:nvSpPr>
            <p:cNvPr id="36" name="TextBox 35">
              <a:extLst>
                <a:ext uri="{FF2B5EF4-FFF2-40B4-BE49-F238E27FC236}">
                  <a16:creationId xmlns:a16="http://schemas.microsoft.com/office/drawing/2014/main" id="{5201305C-14BF-41B2-8F67-5212BEC6AFF1}"/>
                </a:ext>
              </a:extLst>
            </p:cNvPr>
            <p:cNvSpPr txBox="1"/>
            <p:nvPr/>
          </p:nvSpPr>
          <p:spPr>
            <a:xfrm>
              <a:off x="8953500" y="3819724"/>
              <a:ext cx="1676400" cy="738664"/>
            </a:xfrm>
            <a:prstGeom prst="rect">
              <a:avLst/>
            </a:prstGeom>
            <a:noFill/>
          </p:spPr>
          <p:txBody>
            <a:bodyPr wrap="square" lIns="144000" tIns="0" rIns="0" bIns="0" rtlCol="0">
              <a:spAutoFit/>
            </a:bodyPr>
            <a:lstStyle/>
            <a:p>
              <a:r>
                <a:rPr lang="en-IN" sz="2400" dirty="0">
                  <a:latin typeface="Segoe UI Semibold" panose="020B0702040204020203" pitchFamily="34" charset="0"/>
                  <a:cs typeface="Segoe UI Semibold" panose="020B0702040204020203" pitchFamily="34" charset="0"/>
                </a:rPr>
                <a:t>Streaming</a:t>
              </a:r>
            </a:p>
            <a:p>
              <a:r>
                <a:rPr lang="en-IN" sz="2400" dirty="0">
                  <a:latin typeface="Segoe UI Semibold" panose="020B0702040204020203" pitchFamily="34" charset="0"/>
                  <a:cs typeface="Segoe UI Semibold" panose="020B0702040204020203" pitchFamily="34" charset="0"/>
                </a:rPr>
                <a:t>data</a:t>
              </a:r>
              <a:endParaRPr lang="en-US" sz="2400" dirty="0">
                <a:latin typeface="Segoe UI Semibold" panose="020B0702040204020203" pitchFamily="34" charset="0"/>
                <a:cs typeface="Segoe UI Semibold" panose="020B0702040204020203" pitchFamily="34" charset="0"/>
              </a:endParaRPr>
            </a:p>
          </p:txBody>
        </p:sp>
        <p:sp>
          <p:nvSpPr>
            <p:cNvPr id="50" name="TextBox 49">
              <a:extLst>
                <a:ext uri="{FF2B5EF4-FFF2-40B4-BE49-F238E27FC236}">
                  <a16:creationId xmlns:a16="http://schemas.microsoft.com/office/drawing/2014/main" id="{6693DBA1-B684-4C11-B70D-7321F6948ABC}"/>
                </a:ext>
              </a:extLst>
            </p:cNvPr>
            <p:cNvSpPr txBox="1"/>
            <p:nvPr/>
          </p:nvSpPr>
          <p:spPr>
            <a:xfrm>
              <a:off x="8953500" y="5149334"/>
              <a:ext cx="1676400" cy="738664"/>
            </a:xfrm>
            <a:prstGeom prst="rect">
              <a:avLst/>
            </a:prstGeom>
            <a:noFill/>
          </p:spPr>
          <p:txBody>
            <a:bodyPr wrap="square" lIns="144000" tIns="0" rIns="0" bIns="0" rtlCol="0">
              <a:spAutoFit/>
            </a:bodyPr>
            <a:lstStyle/>
            <a:p>
              <a:r>
                <a:rPr lang="en-US" sz="2400" dirty="0">
                  <a:latin typeface="Segoe UI Semibold" panose="020B0702040204020203" pitchFamily="34" charset="0"/>
                  <a:cs typeface="Segoe UI Semibold" panose="020B0702040204020203" pitchFamily="34" charset="0"/>
                </a:rPr>
                <a:t>NoSQL</a:t>
              </a:r>
            </a:p>
            <a:p>
              <a:r>
                <a:rPr lang="en-US" sz="2400" dirty="0">
                  <a:latin typeface="Segoe UI Semibold" panose="020B0702040204020203" pitchFamily="34" charset="0"/>
                  <a:cs typeface="Segoe UI Semibold" panose="020B0702040204020203" pitchFamily="34" charset="0"/>
                </a:rPr>
                <a:t>databases</a:t>
              </a:r>
            </a:p>
          </p:txBody>
        </p:sp>
        <p:pic>
          <p:nvPicPr>
            <p:cNvPr id="41" name="Picture 40">
              <a:extLst>
                <a:ext uri="{FF2B5EF4-FFF2-40B4-BE49-F238E27FC236}">
                  <a16:creationId xmlns:a16="http://schemas.microsoft.com/office/drawing/2014/main" id="{87879B46-CB04-4816-A917-4254A0B9A068}"/>
                </a:ext>
              </a:extLst>
            </p:cNvPr>
            <p:cNvPicPr>
              <a:picLocks noChangeAspect="1"/>
            </p:cNvPicPr>
            <p:nvPr/>
          </p:nvPicPr>
          <p:blipFill>
            <a:blip r:embed="rId9"/>
            <a:stretch>
              <a:fillRect/>
            </a:stretch>
          </p:blipFill>
          <p:spPr>
            <a:xfrm>
              <a:off x="10526713" y="3619500"/>
              <a:ext cx="1219478" cy="1219478"/>
            </a:xfrm>
            <a:prstGeom prst="rect">
              <a:avLst/>
            </a:prstGeom>
          </p:spPr>
        </p:pic>
        <p:cxnSp>
          <p:nvCxnSpPr>
            <p:cNvPr id="44" name="Straight Arrow Connector 43">
              <a:extLst>
                <a:ext uri="{FF2B5EF4-FFF2-40B4-BE49-F238E27FC236}">
                  <a16:creationId xmlns:a16="http://schemas.microsoft.com/office/drawing/2014/main" id="{D8169935-1A5D-4BD4-B3EC-AB88964E5364}"/>
                </a:ext>
              </a:extLst>
            </p:cNvPr>
            <p:cNvCxnSpPr>
              <a:stCxn id="32" idx="1"/>
            </p:cNvCxnSpPr>
            <p:nvPr/>
          </p:nvCxnSpPr>
          <p:spPr>
            <a:xfrm flipH="1">
              <a:off x="7181850" y="1714500"/>
              <a:ext cx="1771650" cy="838200"/>
            </a:xfrm>
            <a:prstGeom prst="straightConnector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7B20455-CC31-4FD0-BF98-99D2893F8A52}"/>
                </a:ext>
              </a:extLst>
            </p:cNvPr>
            <p:cNvCxnSpPr>
              <a:stCxn id="34" idx="1"/>
            </p:cNvCxnSpPr>
            <p:nvPr/>
          </p:nvCxnSpPr>
          <p:spPr>
            <a:xfrm flipH="1">
              <a:off x="7219950" y="2859445"/>
              <a:ext cx="1733550" cy="417155"/>
            </a:xfrm>
            <a:prstGeom prst="straightConnector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6EE703-DBB8-4E33-BF08-CB408CAFEBE7}"/>
                </a:ext>
              </a:extLst>
            </p:cNvPr>
            <p:cNvCxnSpPr>
              <a:stCxn id="36" idx="1"/>
            </p:cNvCxnSpPr>
            <p:nvPr/>
          </p:nvCxnSpPr>
          <p:spPr>
            <a:xfrm flipH="1" flipV="1">
              <a:off x="7239000" y="3848100"/>
              <a:ext cx="1714500" cy="340956"/>
            </a:xfrm>
            <a:prstGeom prst="straightConnector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88C3218-81E9-4E98-A69D-74B5CF487076}"/>
                </a:ext>
              </a:extLst>
            </p:cNvPr>
            <p:cNvCxnSpPr>
              <a:stCxn id="50" idx="1"/>
            </p:cNvCxnSpPr>
            <p:nvPr/>
          </p:nvCxnSpPr>
          <p:spPr>
            <a:xfrm flipH="1" flipV="1">
              <a:off x="7143750" y="4400550"/>
              <a:ext cx="1809750" cy="1118116"/>
            </a:xfrm>
            <a:prstGeom prst="straightConnector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7DB780B-FE88-4CF2-805E-B2AB96E211F5}"/>
                </a:ext>
              </a:extLst>
            </p:cNvPr>
            <p:cNvCxnSpPr>
              <a:cxnSpLocks/>
            </p:cNvCxnSpPr>
            <p:nvPr/>
          </p:nvCxnSpPr>
          <p:spPr>
            <a:xfrm>
              <a:off x="2781300" y="3606944"/>
              <a:ext cx="1924050" cy="0"/>
            </a:xfrm>
            <a:prstGeom prst="straightConnector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5" name="Graphic 64">
              <a:extLst>
                <a:ext uri="{FF2B5EF4-FFF2-40B4-BE49-F238E27FC236}">
                  <a16:creationId xmlns:a16="http://schemas.microsoft.com/office/drawing/2014/main" id="{920ACDFB-4629-4794-8F0D-4B077A1411C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248025" y="2419350"/>
              <a:ext cx="1009650" cy="1009650"/>
            </a:xfrm>
            <a:prstGeom prst="rect">
              <a:avLst/>
            </a:prstGeom>
          </p:spPr>
        </p:pic>
        <p:sp>
          <p:nvSpPr>
            <p:cNvPr id="66" name="TextBox 65">
              <a:extLst>
                <a:ext uri="{FF2B5EF4-FFF2-40B4-BE49-F238E27FC236}">
                  <a16:creationId xmlns:a16="http://schemas.microsoft.com/office/drawing/2014/main" id="{27FD0819-5E14-43AE-8013-72611406B2EC}"/>
                </a:ext>
              </a:extLst>
            </p:cNvPr>
            <p:cNvSpPr txBox="1"/>
            <p:nvPr/>
          </p:nvSpPr>
          <p:spPr>
            <a:xfrm>
              <a:off x="3048000" y="3429000"/>
              <a:ext cx="1219200" cy="369332"/>
            </a:xfrm>
            <a:prstGeom prst="rect">
              <a:avLst/>
            </a:prstGeom>
            <a:solidFill>
              <a:schemeClr val="bg1"/>
            </a:solidFill>
          </p:spPr>
          <p:txBody>
            <a:bodyPr wrap="square" lIns="0" tIns="0" rIns="0" bIns="0" rtlCol="0">
              <a:spAutoFit/>
            </a:bodyPr>
            <a:lstStyle/>
            <a:p>
              <a:pPr algn="ctr"/>
              <a:r>
                <a:rPr lang="en-IN"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Query</a:t>
              </a:r>
              <a:endPar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grpSp>
          <p:nvGrpSpPr>
            <p:cNvPr id="62" name="Group 61">
              <a:extLst>
                <a:ext uri="{FF2B5EF4-FFF2-40B4-BE49-F238E27FC236}">
                  <a16:creationId xmlns:a16="http://schemas.microsoft.com/office/drawing/2014/main" id="{A53C00A3-6551-4CE0-B3D1-C26DA94FD652}"/>
                </a:ext>
              </a:extLst>
            </p:cNvPr>
            <p:cNvGrpSpPr/>
            <p:nvPr/>
          </p:nvGrpSpPr>
          <p:grpSpPr>
            <a:xfrm>
              <a:off x="4819650" y="1895475"/>
              <a:ext cx="2247900" cy="3067050"/>
              <a:chOff x="4972050" y="1603231"/>
              <a:chExt cx="2247900" cy="3067050"/>
            </a:xfrm>
          </p:grpSpPr>
          <p:sp>
            <p:nvSpPr>
              <p:cNvPr id="72" name="TextBox 71">
                <a:extLst>
                  <a:ext uri="{FF2B5EF4-FFF2-40B4-BE49-F238E27FC236}">
                    <a16:creationId xmlns:a16="http://schemas.microsoft.com/office/drawing/2014/main" id="{84C36F2F-E10B-4573-9F4E-9C9E8E33A44F}"/>
                  </a:ext>
                </a:extLst>
              </p:cNvPr>
              <p:cNvSpPr txBox="1"/>
              <p:nvPr/>
            </p:nvSpPr>
            <p:spPr>
              <a:xfrm>
                <a:off x="4972050" y="1603231"/>
                <a:ext cx="2247900" cy="3067050"/>
              </a:xfrm>
              <a:prstGeom prst="rect">
                <a:avLst/>
              </a:prstGeom>
              <a:solidFill>
                <a:schemeClr val="bg1"/>
              </a:solidFill>
              <a:ln w="38100" cmpd="sng">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defPPr>
                  <a:defRPr lang="en-US"/>
                </a:defPPr>
                <a:lvl1pPr algn="ctr">
                  <a:defRPr sz="1800">
                    <a:gradFill>
                      <a:gsLst>
                        <a:gs pos="2917">
                          <a:schemeClr val="tx1"/>
                        </a:gs>
                        <a:gs pos="30000">
                          <a:schemeClr val="tx1"/>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a:solidFill>
                      <a:schemeClr val="tx1"/>
                    </a:solidFill>
                  </a:rPr>
                  <a:t>Index</a:t>
                </a:r>
              </a:p>
            </p:txBody>
          </p:sp>
          <p:pic>
            <p:nvPicPr>
              <p:cNvPr id="59" name="Graphic 58">
                <a:extLst>
                  <a:ext uri="{FF2B5EF4-FFF2-40B4-BE49-F238E27FC236}">
                    <a16:creationId xmlns:a16="http://schemas.microsoft.com/office/drawing/2014/main" id="{1E0C6D63-14D7-49B5-B4D3-420298CC5CF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5198053" y="1691303"/>
                <a:ext cx="710045" cy="973492"/>
              </a:xfrm>
              <a:prstGeom prst="rect">
                <a:avLst/>
              </a:prstGeom>
            </p:spPr>
          </p:pic>
          <p:pic>
            <p:nvPicPr>
              <p:cNvPr id="93" name="Graphic 92">
                <a:extLst>
                  <a:ext uri="{FF2B5EF4-FFF2-40B4-BE49-F238E27FC236}">
                    <a16:creationId xmlns:a16="http://schemas.microsoft.com/office/drawing/2014/main" id="{2829EEDF-4B20-4E29-BDD8-E10B8DE2915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5912428" y="1691303"/>
                <a:ext cx="710045" cy="973492"/>
              </a:xfrm>
              <a:prstGeom prst="rect">
                <a:avLst/>
              </a:prstGeom>
            </p:spPr>
          </p:pic>
          <p:pic>
            <p:nvPicPr>
              <p:cNvPr id="94" name="Graphic 93">
                <a:extLst>
                  <a:ext uri="{FF2B5EF4-FFF2-40B4-BE49-F238E27FC236}">
                    <a16:creationId xmlns:a16="http://schemas.microsoft.com/office/drawing/2014/main" id="{DA03F482-5E7B-4025-9202-190C1EE7508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5674303" y="2453303"/>
                <a:ext cx="710045" cy="973492"/>
              </a:xfrm>
              <a:prstGeom prst="rect">
                <a:avLst/>
              </a:prstGeom>
            </p:spPr>
          </p:pic>
          <p:pic>
            <p:nvPicPr>
              <p:cNvPr id="95" name="Graphic 94">
                <a:extLst>
                  <a:ext uri="{FF2B5EF4-FFF2-40B4-BE49-F238E27FC236}">
                    <a16:creationId xmlns:a16="http://schemas.microsoft.com/office/drawing/2014/main" id="{0A0D62C1-F3A9-48C9-B0CE-BAFC8FAE035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6388678" y="2453303"/>
                <a:ext cx="710045" cy="973492"/>
              </a:xfrm>
              <a:prstGeom prst="rect">
                <a:avLst/>
              </a:prstGeom>
            </p:spPr>
          </p:pic>
          <p:pic>
            <p:nvPicPr>
              <p:cNvPr id="96" name="Graphic 95">
                <a:extLst>
                  <a:ext uri="{FF2B5EF4-FFF2-40B4-BE49-F238E27FC236}">
                    <a16:creationId xmlns:a16="http://schemas.microsoft.com/office/drawing/2014/main" id="{E9FA010F-9C81-43E6-B384-84C06CB9709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5293303" y="3215303"/>
                <a:ext cx="710045" cy="973492"/>
              </a:xfrm>
              <a:prstGeom prst="rect">
                <a:avLst/>
              </a:prstGeom>
            </p:spPr>
          </p:pic>
          <p:pic>
            <p:nvPicPr>
              <p:cNvPr id="97" name="Graphic 96">
                <a:extLst>
                  <a:ext uri="{FF2B5EF4-FFF2-40B4-BE49-F238E27FC236}">
                    <a16:creationId xmlns:a16="http://schemas.microsoft.com/office/drawing/2014/main" id="{B017D091-E106-419B-929D-0B317B1AB39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6007678" y="3215303"/>
                <a:ext cx="710045" cy="973492"/>
              </a:xfrm>
              <a:prstGeom prst="rect">
                <a:avLst/>
              </a:prstGeom>
            </p:spPr>
          </p:pic>
        </p:grpSp>
        <p:pic>
          <p:nvPicPr>
            <p:cNvPr id="99" name="Graphic 98">
              <a:extLst>
                <a:ext uri="{FF2B5EF4-FFF2-40B4-BE49-F238E27FC236}">
                  <a16:creationId xmlns:a16="http://schemas.microsoft.com/office/drawing/2014/main" id="{93191156-C7B4-42C3-B0CD-42FCEA1C57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93313" y="4546745"/>
              <a:ext cx="2228850" cy="1722293"/>
            </a:xfrm>
            <a:prstGeom prst="rect">
              <a:avLst/>
            </a:prstGeom>
          </p:spPr>
        </p:pic>
      </p:grpSp>
    </p:spTree>
    <p:extLst>
      <p:ext uri="{BB962C8B-B14F-4D97-AF65-F5344CB8AC3E}">
        <p14:creationId xmlns:p14="http://schemas.microsoft.com/office/powerpoint/2010/main" val="39013943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12C3-A06E-48D5-8072-4424C5A1DCB3}"/>
              </a:ext>
            </a:extLst>
          </p:cNvPr>
          <p:cNvSpPr>
            <a:spLocks noGrp="1"/>
          </p:cNvSpPr>
          <p:nvPr>
            <p:ph type="title"/>
          </p:nvPr>
        </p:nvSpPr>
        <p:spPr>
          <a:xfrm>
            <a:off x="588263" y="457200"/>
            <a:ext cx="11018520" cy="553998"/>
          </a:xfrm>
        </p:spPr>
        <p:txBody>
          <a:bodyPr/>
          <a:lstStyle/>
          <a:p>
            <a:r>
              <a:rPr lang="en-US" dirty="0"/>
              <a:t>Create Azure Search index</a:t>
            </a:r>
          </a:p>
        </p:txBody>
      </p:sp>
      <p:sp>
        <p:nvSpPr>
          <p:cNvPr id="3" name="Text Placeholder 2">
            <a:extLst>
              <a:ext uri="{FF2B5EF4-FFF2-40B4-BE49-F238E27FC236}">
                <a16:creationId xmlns:a16="http://schemas.microsoft.com/office/drawing/2014/main" id="{93583D23-942D-4C0C-925A-033E8206358A}"/>
              </a:ext>
            </a:extLst>
          </p:cNvPr>
          <p:cNvSpPr>
            <a:spLocks noGrp="1"/>
          </p:cNvSpPr>
          <p:nvPr>
            <p:ph type="body" sz="quarter" idx="10"/>
          </p:nvPr>
        </p:nvSpPr>
        <p:spPr>
          <a:xfrm>
            <a:off x="584200" y="1435497"/>
            <a:ext cx="11018520" cy="3976473"/>
          </a:xfrm>
        </p:spPr>
        <p:txBody>
          <a:bodyPr/>
          <a:lstStyle/>
          <a:p>
            <a:r>
              <a:rPr lang="en-US" dirty="0">
                <a:latin typeface="+mn-lt"/>
              </a:rPr>
              <a:t>Only specific fields (like the key) are required</a:t>
            </a:r>
          </a:p>
          <a:p>
            <a:r>
              <a:rPr lang="en-US" dirty="0">
                <a:latin typeface="+mn-lt"/>
              </a:rPr>
              <a:t>Each field contains a name and type</a:t>
            </a:r>
          </a:p>
          <a:p>
            <a:pPr lvl="1"/>
            <a:r>
              <a:rPr lang="en-US" dirty="0"/>
              <a:t>Types include:</a:t>
            </a:r>
          </a:p>
          <a:p>
            <a:pPr lvl="2"/>
            <a:r>
              <a:rPr lang="en-US" dirty="0"/>
              <a:t>String, Collection(String), Int32, Int64, Double, Boolean, DateTimeOffset, GeographyPoint</a:t>
            </a:r>
          </a:p>
          <a:p>
            <a:r>
              <a:rPr lang="en-US" dirty="0">
                <a:latin typeface="+mn-lt"/>
              </a:rPr>
              <a:t>Each field is configured with specific attributes</a:t>
            </a:r>
          </a:p>
          <a:p>
            <a:pPr lvl="1"/>
            <a:r>
              <a:rPr lang="en-US" dirty="0"/>
              <a:t>Retrievable</a:t>
            </a:r>
          </a:p>
          <a:p>
            <a:pPr lvl="1"/>
            <a:r>
              <a:rPr lang="en-US" dirty="0"/>
              <a:t>Filterable</a:t>
            </a:r>
          </a:p>
          <a:p>
            <a:pPr lvl="1"/>
            <a:r>
              <a:rPr lang="en-US" dirty="0"/>
              <a:t>Sortable</a:t>
            </a:r>
          </a:p>
          <a:p>
            <a:pPr lvl="1"/>
            <a:r>
              <a:rPr lang="en-US" dirty="0"/>
              <a:t>Facetable</a:t>
            </a:r>
          </a:p>
          <a:p>
            <a:pPr lvl="1"/>
            <a:r>
              <a:rPr lang="en-US" dirty="0"/>
              <a:t>Searchable</a:t>
            </a:r>
          </a:p>
        </p:txBody>
      </p:sp>
    </p:spTree>
    <p:extLst>
      <p:ext uri="{BB962C8B-B14F-4D97-AF65-F5344CB8AC3E}">
        <p14:creationId xmlns:p14="http://schemas.microsoft.com/office/powerpoint/2010/main" val="416422415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FE56-94E0-47EE-9DD7-59379B349834}"/>
              </a:ext>
            </a:extLst>
          </p:cNvPr>
          <p:cNvSpPr>
            <a:spLocks noGrp="1"/>
          </p:cNvSpPr>
          <p:nvPr>
            <p:ph type="title"/>
          </p:nvPr>
        </p:nvSpPr>
        <p:spPr/>
        <p:txBody>
          <a:bodyPr/>
          <a:lstStyle/>
          <a:p>
            <a:r>
              <a:rPr lang="en-US" dirty="0"/>
              <a:t>Create an Azure Search index (continued)</a:t>
            </a:r>
          </a:p>
        </p:txBody>
      </p:sp>
      <p:graphicFrame>
        <p:nvGraphicFramePr>
          <p:cNvPr id="3" name="Table 2" descr="This table lists the attributes that are configured to create an Azure Search index.">
            <a:extLst>
              <a:ext uri="{FF2B5EF4-FFF2-40B4-BE49-F238E27FC236}">
                <a16:creationId xmlns:a16="http://schemas.microsoft.com/office/drawing/2014/main" id="{84CAB5C4-2DE1-4EE2-9373-DF8AFCE9CE9A}"/>
              </a:ext>
            </a:extLst>
          </p:cNvPr>
          <p:cNvGraphicFramePr>
            <a:graphicFrameLocks noGrp="1"/>
          </p:cNvGraphicFramePr>
          <p:nvPr>
            <p:extLst>
              <p:ext uri="{D42A27DB-BD31-4B8C-83A1-F6EECF244321}">
                <p14:modId xmlns:p14="http://schemas.microsoft.com/office/powerpoint/2010/main" val="1969325962"/>
              </p:ext>
            </p:extLst>
          </p:nvPr>
        </p:nvGraphicFramePr>
        <p:xfrm>
          <a:off x="588263" y="1428750"/>
          <a:ext cx="11018519" cy="4216253"/>
        </p:xfrm>
        <a:graphic>
          <a:graphicData uri="http://schemas.openxmlformats.org/drawingml/2006/table">
            <a:tbl>
              <a:tblPr firstCol="1" bandRow="1">
                <a:tableStyleId>{7E9639D4-E3E2-4D34-9284-5A2195B3D0D7}</a:tableStyleId>
              </a:tblPr>
              <a:tblGrid>
                <a:gridCol w="1737775">
                  <a:extLst>
                    <a:ext uri="{9D8B030D-6E8A-4147-A177-3AD203B41FA5}">
                      <a16:colId xmlns:a16="http://schemas.microsoft.com/office/drawing/2014/main" val="857950242"/>
                    </a:ext>
                  </a:extLst>
                </a:gridCol>
                <a:gridCol w="9280744">
                  <a:extLst>
                    <a:ext uri="{9D8B030D-6E8A-4147-A177-3AD203B41FA5}">
                      <a16:colId xmlns:a16="http://schemas.microsoft.com/office/drawing/2014/main" val="1012212929"/>
                    </a:ext>
                  </a:extLst>
                </a:gridCol>
              </a:tblGrid>
              <a:tr h="380784">
                <a:tc>
                  <a:txBody>
                    <a:bodyPr/>
                    <a:lstStyle/>
                    <a:p>
                      <a:pPr marL="0" marR="0">
                        <a:lnSpc>
                          <a:spcPct val="107000"/>
                        </a:lnSpc>
                        <a:spcBef>
                          <a:spcPts val="0"/>
                        </a:spcBef>
                        <a:spcAft>
                          <a:spcPts val="0"/>
                        </a:spcAft>
                      </a:pPr>
                      <a:r>
                        <a:rPr lang="en-US" sz="1800" b="1" kern="1200" dirty="0">
                          <a:solidFill>
                            <a:schemeClr val="bg1"/>
                          </a:solidFill>
                          <a:effectLst/>
                          <a:latin typeface="+mn-lt"/>
                          <a:ea typeface="+mn-ea"/>
                          <a:cs typeface="+mn-cs"/>
                        </a:rPr>
                        <a:t>Attribute</a:t>
                      </a:r>
                    </a:p>
                  </a:txBody>
                  <a:tcPr marL="108000" marR="108000" marT="108000" marB="10800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marL="0" marR="0">
                        <a:lnSpc>
                          <a:spcPct val="107000"/>
                        </a:lnSpc>
                        <a:spcBef>
                          <a:spcPts val="0"/>
                        </a:spcBef>
                        <a:spcAft>
                          <a:spcPts val="0"/>
                        </a:spcAft>
                      </a:pPr>
                      <a:r>
                        <a:rPr lang="en-US" sz="1800" b="1" kern="1200" dirty="0">
                          <a:solidFill>
                            <a:schemeClr val="bg1"/>
                          </a:solidFill>
                          <a:effectLst/>
                          <a:latin typeface="+mn-lt"/>
                          <a:ea typeface="+mn-ea"/>
                          <a:cs typeface="+mn-cs"/>
                        </a:rPr>
                        <a:t>Description</a:t>
                      </a:r>
                    </a:p>
                  </a:txBody>
                  <a:tcPr marL="108000" marR="108000" marT="108000" marB="10800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10000"/>
                  </a:ext>
                </a:extLst>
              </a:tr>
              <a:tr h="380784">
                <a:tc>
                  <a:txBody>
                    <a:bodyPr/>
                    <a:lstStyle/>
                    <a:p>
                      <a:pPr marL="0" marR="0">
                        <a:lnSpc>
                          <a:spcPct val="107000"/>
                        </a:lnSpc>
                        <a:spcBef>
                          <a:spcPts val="0"/>
                        </a:spcBef>
                        <a:spcAft>
                          <a:spcPts val="0"/>
                        </a:spcAft>
                      </a:pPr>
                      <a:r>
                        <a:rPr lang="en-US" sz="1800" kern="1200" dirty="0">
                          <a:effectLst/>
                        </a:rPr>
                        <a:t>Retrievable</a:t>
                      </a:r>
                      <a:endParaRPr lang="en-US" sz="1800" b="1" kern="1200" dirty="0">
                        <a:solidFill>
                          <a:schemeClr val="tx1"/>
                        </a:solidFill>
                        <a:effectLst/>
                        <a:latin typeface="+mn-lt"/>
                        <a:ea typeface="+mn-ea"/>
                        <a:cs typeface="+mn-cs"/>
                      </a:endParaRPr>
                    </a:p>
                  </a:txBody>
                  <a:tcPr marL="108000" marR="108000" marT="108000" marB="10800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200" dirty="0">
                          <a:effectLst/>
                        </a:rPr>
                        <a:t>The field can be retrieved as the result of a search query</a:t>
                      </a:r>
                      <a:endParaRPr lang="en-US" sz="1800" kern="1200" dirty="0">
                        <a:solidFill>
                          <a:schemeClr val="tx1"/>
                        </a:solidFill>
                        <a:effectLst/>
                        <a:latin typeface="+mn-lt"/>
                        <a:ea typeface="+mn-ea"/>
                        <a:cs typeface="+mn-cs"/>
                      </a:endParaRPr>
                    </a:p>
                  </a:txBody>
                  <a:tcPr marL="108000" marR="108000" marT="108000" marB="10800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4122008705"/>
                  </a:ext>
                </a:extLst>
              </a:tr>
              <a:tr h="808399">
                <a:tc>
                  <a:txBody>
                    <a:bodyPr/>
                    <a:lstStyle/>
                    <a:p>
                      <a:pPr marL="0" marR="0">
                        <a:lnSpc>
                          <a:spcPct val="107000"/>
                        </a:lnSpc>
                        <a:spcBef>
                          <a:spcPts val="0"/>
                        </a:spcBef>
                        <a:spcAft>
                          <a:spcPts val="0"/>
                        </a:spcAft>
                      </a:pPr>
                      <a:r>
                        <a:rPr lang="en-US" sz="1800" dirty="0">
                          <a:effectLst/>
                        </a:rPr>
                        <a:t>Filterable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The search query can filter by using this field. For example, you can filter products that are older than three years.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554877311"/>
                  </a:ext>
                </a:extLst>
              </a:tr>
              <a:tr h="732366">
                <a:tc>
                  <a:txBody>
                    <a:bodyPr/>
                    <a:lstStyle/>
                    <a:p>
                      <a:pPr marL="0" marR="0">
                        <a:lnSpc>
                          <a:spcPct val="107000"/>
                        </a:lnSpc>
                        <a:spcBef>
                          <a:spcPts val="0"/>
                        </a:spcBef>
                        <a:spcAft>
                          <a:spcPts val="0"/>
                        </a:spcAft>
                      </a:pPr>
                      <a:r>
                        <a:rPr lang="en-US" sz="1800" dirty="0">
                          <a:effectLst/>
                        </a:rPr>
                        <a:t>Sortable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The results of a search query can be sorted by using this field. For example, you can enable this feature to sort by using the price of a product.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968955487"/>
                  </a:ext>
                </a:extLst>
              </a:tr>
              <a:tr h="933504">
                <a:tc>
                  <a:txBody>
                    <a:bodyPr/>
                    <a:lstStyle/>
                    <a:p>
                      <a:pPr marL="0" marR="0">
                        <a:lnSpc>
                          <a:spcPct val="107000"/>
                        </a:lnSpc>
                        <a:spcBef>
                          <a:spcPts val="0"/>
                        </a:spcBef>
                        <a:spcAft>
                          <a:spcPts val="0"/>
                        </a:spcAft>
                      </a:pPr>
                      <a:r>
                        <a:rPr lang="en-US" sz="1800" dirty="0">
                          <a:effectLst/>
                        </a:rPr>
                        <a:t>Facetable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The field can be used to create grouped metadata about the results. For example, if you enable this for the color field on your products, you will receive results metadata indicating how many results match for each unique value for the color field.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968006757"/>
                  </a:ext>
                </a:extLst>
              </a:tr>
              <a:tr h="562273">
                <a:tc>
                  <a:txBody>
                    <a:bodyPr/>
                    <a:lstStyle/>
                    <a:p>
                      <a:pPr marL="0" marR="0">
                        <a:lnSpc>
                          <a:spcPct val="107000"/>
                        </a:lnSpc>
                        <a:spcBef>
                          <a:spcPts val="0"/>
                        </a:spcBef>
                        <a:spcAft>
                          <a:spcPts val="0"/>
                        </a:spcAft>
                      </a:pPr>
                      <a:r>
                        <a:rPr lang="en-US" sz="1800" dirty="0">
                          <a:effectLst/>
                        </a:rPr>
                        <a:t>Searchable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 text search can be performed on this field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177135796"/>
                  </a:ext>
                </a:extLst>
              </a:tr>
            </a:tbl>
          </a:graphicData>
        </a:graphic>
      </p:graphicFrame>
    </p:spTree>
    <p:extLst>
      <p:ext uri="{BB962C8B-B14F-4D97-AF65-F5344CB8AC3E}">
        <p14:creationId xmlns:p14="http://schemas.microsoft.com/office/powerpoint/2010/main" val="24205775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9886-6879-4576-8446-C342A350F1EF}"/>
              </a:ext>
            </a:extLst>
          </p:cNvPr>
          <p:cNvSpPr>
            <a:spLocks noGrp="1"/>
          </p:cNvSpPr>
          <p:nvPr>
            <p:ph type="title"/>
          </p:nvPr>
        </p:nvSpPr>
        <p:spPr/>
        <p:txBody>
          <a:bodyPr/>
          <a:lstStyle/>
          <a:p>
            <a:r>
              <a:rPr lang="en-US" dirty="0"/>
              <a:t>Create an index by using .NET</a:t>
            </a:r>
          </a:p>
        </p:txBody>
      </p:sp>
      <p:sp>
        <p:nvSpPr>
          <p:cNvPr id="3" name="Text Placeholder 2" descr="The sample code depicts using .NET to create an index.">
            <a:extLst>
              <a:ext uri="{FF2B5EF4-FFF2-40B4-BE49-F238E27FC236}">
                <a16:creationId xmlns:a16="http://schemas.microsoft.com/office/drawing/2014/main" id="{0F8A3C80-3FD8-490C-9120-DEB70ADF3F5B}"/>
              </a:ext>
            </a:extLst>
          </p:cNvPr>
          <p:cNvSpPr>
            <a:spLocks noGrp="1"/>
          </p:cNvSpPr>
          <p:nvPr>
            <p:ph type="body" sz="quarter" idx="10"/>
          </p:nvPr>
        </p:nvSpPr>
        <p:spPr>
          <a:xfrm>
            <a:off x="588263" y="1436688"/>
            <a:ext cx="11018520" cy="5152180"/>
          </a:xfrm>
        </p:spPr>
        <p:txBody>
          <a:bodyPr/>
          <a:lstStyle/>
          <a:p>
            <a:r>
              <a:rPr lang="en-US" sz="1800" dirty="0">
                <a:solidFill>
                  <a:srgbClr val="0000FF"/>
                </a:solidFill>
              </a:rPr>
              <a:t>var</a:t>
            </a:r>
            <a:r>
              <a:rPr lang="en-US" sz="1800" dirty="0">
                <a:solidFill>
                  <a:srgbClr val="000000"/>
                </a:solidFill>
              </a:rPr>
              <a:t> </a:t>
            </a:r>
            <a:r>
              <a:rPr lang="en-US" sz="1800" dirty="0">
                <a:solidFill>
                  <a:srgbClr val="001080"/>
                </a:solidFill>
              </a:rPr>
              <a:t>definition</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Index</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001080"/>
                </a:solidFill>
              </a:rPr>
              <a:t>Name</a:t>
            </a:r>
            <a:r>
              <a:rPr lang="en-US" sz="1800" dirty="0">
                <a:solidFill>
                  <a:srgbClr val="000000"/>
                </a:solidFill>
              </a:rPr>
              <a:t> = </a:t>
            </a:r>
            <a:r>
              <a:rPr lang="en-US" sz="1800" dirty="0">
                <a:solidFill>
                  <a:srgbClr val="A31515"/>
                </a:solidFill>
              </a:rPr>
              <a:t>"exampleindex"</a:t>
            </a:r>
            <a:r>
              <a:rPr lang="en-US" sz="1800" dirty="0">
                <a:solidFill>
                  <a:srgbClr val="000000"/>
                </a:solidFill>
              </a:rPr>
              <a:t>,</a:t>
            </a:r>
          </a:p>
          <a:p>
            <a:r>
              <a:rPr lang="en-US" sz="1800" dirty="0">
                <a:solidFill>
                  <a:srgbClr val="000000"/>
                </a:solidFill>
              </a:rPr>
              <a:t>    </a:t>
            </a:r>
            <a:r>
              <a:rPr lang="en-US" sz="1800" dirty="0">
                <a:solidFill>
                  <a:srgbClr val="001080"/>
                </a:solidFill>
              </a:rPr>
              <a:t>Fields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267F99"/>
                </a:solidFill>
              </a:rPr>
              <a:t>Field</a:t>
            </a:r>
            <a:r>
              <a:rPr lang="en-US" sz="1800" dirty="0">
                <a:solidFill>
                  <a:srgbClr val="000000"/>
                </a:solidFill>
              </a:rPr>
              <a:t>&gt;</a:t>
            </a:r>
          </a:p>
          <a:p>
            <a:r>
              <a:rPr lang="en-US" sz="1800" dirty="0">
                <a:solidFill>
                  <a:srgbClr val="000000"/>
                </a:solidFill>
              </a:rPr>
              <a:t>    {</a:t>
            </a:r>
          </a:p>
          <a:p>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Field</a:t>
            </a:r>
            <a:r>
              <a:rPr lang="en-US" sz="1800" dirty="0">
                <a:solidFill>
                  <a:srgbClr val="000000"/>
                </a:solidFill>
              </a:rPr>
              <a:t>(</a:t>
            </a:r>
            <a:r>
              <a:rPr lang="en-US" sz="1800" dirty="0">
                <a:solidFill>
                  <a:srgbClr val="A31515"/>
                </a:solidFill>
              </a:rPr>
              <a:t>"id"</a:t>
            </a:r>
            <a:r>
              <a:rPr lang="en-US" sz="1800" dirty="0">
                <a:solidFill>
                  <a:srgbClr val="000000"/>
                </a:solidFill>
              </a:rPr>
              <a:t>, </a:t>
            </a:r>
            <a:r>
              <a:rPr lang="en-US" sz="1800" dirty="0">
                <a:solidFill>
                  <a:srgbClr val="001080"/>
                </a:solidFill>
              </a:rPr>
              <a:t>DataType</a:t>
            </a:r>
            <a:r>
              <a:rPr lang="en-US" sz="1800" dirty="0">
                <a:solidFill>
                  <a:srgbClr val="000000"/>
                </a:solidFill>
              </a:rPr>
              <a:t>.</a:t>
            </a:r>
            <a:r>
              <a:rPr lang="en-US" sz="1800" dirty="0">
                <a:solidFill>
                  <a:srgbClr val="001080"/>
                </a:solidFill>
              </a:rPr>
              <a:t>String</a:t>
            </a:r>
            <a:r>
              <a:rPr lang="en-US" sz="1800" dirty="0">
                <a:solidFill>
                  <a:srgbClr val="000000"/>
                </a:solidFill>
              </a:rPr>
              <a:t>)</a:t>
            </a:r>
          </a:p>
          <a:p>
            <a:r>
              <a:rPr lang="en-US" sz="1800" dirty="0">
                <a:solidFill>
                  <a:srgbClr val="000000"/>
                </a:solidFill>
              </a:rPr>
              <a:t>        { </a:t>
            </a:r>
            <a:r>
              <a:rPr lang="en-US" sz="1800" dirty="0">
                <a:solidFill>
                  <a:srgbClr val="001080"/>
                </a:solidFill>
              </a:rPr>
              <a:t>IsKey</a:t>
            </a:r>
            <a:r>
              <a:rPr lang="en-US" sz="1800" dirty="0">
                <a:solidFill>
                  <a:srgbClr val="000000"/>
                </a:solidFill>
              </a:rPr>
              <a:t> = </a:t>
            </a:r>
            <a:r>
              <a:rPr lang="en-US" sz="1800" dirty="0">
                <a:solidFill>
                  <a:srgbClr val="0000FF"/>
                </a:solidFill>
              </a:rPr>
              <a:t>true</a:t>
            </a:r>
            <a:r>
              <a:rPr lang="en-US" sz="1800" dirty="0">
                <a:solidFill>
                  <a:srgbClr val="000000"/>
                </a:solidFill>
              </a:rPr>
              <a:t>, </a:t>
            </a:r>
            <a:r>
              <a:rPr lang="en-US" sz="1800" dirty="0">
                <a:solidFill>
                  <a:srgbClr val="001080"/>
                </a:solidFill>
              </a:rPr>
              <a:t>IsSortable</a:t>
            </a:r>
            <a:r>
              <a:rPr lang="en-US" sz="1800" dirty="0">
                <a:solidFill>
                  <a:srgbClr val="000000"/>
                </a:solidFill>
              </a:rPr>
              <a:t> = </a:t>
            </a:r>
            <a:r>
              <a:rPr lang="en-US" sz="1800" dirty="0">
                <a:solidFill>
                  <a:srgbClr val="0000FF"/>
                </a:solidFill>
              </a:rPr>
              <a:t>true</a:t>
            </a:r>
            <a:r>
              <a:rPr lang="en-US" sz="1800" dirty="0">
                <a:solidFill>
                  <a:srgbClr val="000000"/>
                </a:solidFill>
              </a:rPr>
              <a:t>, </a:t>
            </a:r>
            <a:r>
              <a:rPr lang="en-US" sz="1800" dirty="0">
                <a:solidFill>
                  <a:srgbClr val="001080"/>
                </a:solidFill>
              </a:rPr>
              <a:t>IsRetrievable</a:t>
            </a:r>
            <a:r>
              <a:rPr lang="en-US" sz="1800" dirty="0">
                <a:solidFill>
                  <a:srgbClr val="000000"/>
                </a:solidFill>
              </a:rPr>
              <a:t> = </a:t>
            </a:r>
            <a:r>
              <a:rPr lang="en-US" sz="1800" dirty="0">
                <a:solidFill>
                  <a:srgbClr val="0000FF"/>
                </a:solidFill>
              </a:rPr>
              <a:t>true</a:t>
            </a:r>
            <a:r>
              <a:rPr lang="en-US" sz="1800" dirty="0">
                <a:solidFill>
                  <a:srgbClr val="000000"/>
                </a:solidFill>
              </a:rPr>
              <a:t> },</a:t>
            </a:r>
          </a:p>
          <a:p>
            <a:br>
              <a:rPr lang="en-US" sz="1800" dirty="0">
                <a:solidFill>
                  <a:srgbClr val="000000"/>
                </a:solidFill>
              </a:rPr>
            </a:br>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Field</a:t>
            </a:r>
            <a:r>
              <a:rPr lang="en-US" sz="1800" dirty="0">
                <a:solidFill>
                  <a:srgbClr val="000000"/>
                </a:solidFill>
              </a:rPr>
              <a:t>(</a:t>
            </a:r>
            <a:r>
              <a:rPr lang="en-US" sz="1800" dirty="0">
                <a:solidFill>
                  <a:srgbClr val="A31515"/>
                </a:solidFill>
              </a:rPr>
              <a:t>"name"</a:t>
            </a:r>
            <a:r>
              <a:rPr lang="en-US" sz="1800" dirty="0">
                <a:solidFill>
                  <a:srgbClr val="000000"/>
                </a:solidFill>
              </a:rPr>
              <a:t>, </a:t>
            </a:r>
            <a:r>
              <a:rPr lang="en-US" sz="1800" dirty="0">
                <a:solidFill>
                  <a:srgbClr val="001080"/>
                </a:solidFill>
              </a:rPr>
              <a:t>DataType</a:t>
            </a:r>
            <a:r>
              <a:rPr lang="en-US" sz="1800" dirty="0">
                <a:solidFill>
                  <a:srgbClr val="000000"/>
                </a:solidFill>
              </a:rPr>
              <a:t>.</a:t>
            </a:r>
            <a:r>
              <a:rPr lang="en-US" sz="1800" dirty="0">
                <a:solidFill>
                  <a:srgbClr val="001080"/>
                </a:solidFill>
              </a:rPr>
              <a:t>String</a:t>
            </a:r>
            <a:r>
              <a:rPr lang="en-US" sz="1800" dirty="0">
                <a:solidFill>
                  <a:srgbClr val="000000"/>
                </a:solidFill>
              </a:rPr>
              <a:t>)</a:t>
            </a:r>
          </a:p>
          <a:p>
            <a:r>
              <a:rPr lang="en-US" sz="1800" dirty="0">
                <a:solidFill>
                  <a:srgbClr val="000000"/>
                </a:solidFill>
              </a:rPr>
              <a:t>        { </a:t>
            </a:r>
            <a:r>
              <a:rPr lang="en-US" sz="1800" dirty="0">
                <a:solidFill>
                  <a:srgbClr val="001080"/>
                </a:solidFill>
              </a:rPr>
              <a:t>IsSearchable</a:t>
            </a:r>
            <a:r>
              <a:rPr lang="en-US" sz="1800" dirty="0">
                <a:solidFill>
                  <a:srgbClr val="000000"/>
                </a:solidFill>
              </a:rPr>
              <a:t> = </a:t>
            </a:r>
            <a:r>
              <a:rPr lang="en-US" sz="1800" dirty="0">
                <a:solidFill>
                  <a:srgbClr val="0000FF"/>
                </a:solidFill>
              </a:rPr>
              <a:t>true</a:t>
            </a:r>
            <a:r>
              <a:rPr lang="en-US" sz="1800" dirty="0">
                <a:solidFill>
                  <a:srgbClr val="000000"/>
                </a:solidFill>
              </a:rPr>
              <a:t>, </a:t>
            </a:r>
            <a:r>
              <a:rPr lang="en-US" sz="1800" dirty="0">
                <a:solidFill>
                  <a:srgbClr val="001080"/>
                </a:solidFill>
              </a:rPr>
              <a:t>IsSortable</a:t>
            </a:r>
            <a:r>
              <a:rPr lang="en-US" sz="1800" dirty="0">
                <a:solidFill>
                  <a:srgbClr val="000000"/>
                </a:solidFill>
              </a:rPr>
              <a:t> = </a:t>
            </a:r>
            <a:r>
              <a:rPr lang="en-US" sz="1800" dirty="0">
                <a:solidFill>
                  <a:srgbClr val="0000FF"/>
                </a:solidFill>
              </a:rPr>
              <a:t>true</a:t>
            </a:r>
            <a:r>
              <a:rPr lang="en-US" sz="1800" dirty="0">
                <a:solidFill>
                  <a:srgbClr val="000000"/>
                </a:solidFill>
              </a:rPr>
              <a:t>, </a:t>
            </a:r>
            <a:r>
              <a:rPr lang="en-US" sz="1800" dirty="0">
                <a:solidFill>
                  <a:srgbClr val="001080"/>
                </a:solidFill>
              </a:rPr>
              <a:t>IsRetrievable</a:t>
            </a:r>
            <a:r>
              <a:rPr lang="en-US" sz="1800" dirty="0">
                <a:solidFill>
                  <a:srgbClr val="000000"/>
                </a:solidFill>
              </a:rPr>
              <a:t> = </a:t>
            </a:r>
            <a:r>
              <a:rPr lang="en-US" sz="1800" dirty="0">
                <a:solidFill>
                  <a:srgbClr val="0000FF"/>
                </a:solidFill>
              </a:rPr>
              <a:t>true</a:t>
            </a:r>
            <a:r>
              <a:rPr lang="en-US" sz="1800" dirty="0">
                <a:solidFill>
                  <a:srgbClr val="000000"/>
                </a:solidFill>
              </a:rPr>
              <a:t> },</a:t>
            </a:r>
          </a:p>
          <a:p>
            <a:br>
              <a:rPr lang="en-US" sz="1800" dirty="0">
                <a:solidFill>
                  <a:srgbClr val="000000"/>
                </a:solidFill>
              </a:rPr>
            </a:br>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Field</a:t>
            </a:r>
            <a:r>
              <a:rPr lang="en-US" sz="1800" dirty="0">
                <a:solidFill>
                  <a:srgbClr val="000000"/>
                </a:solidFill>
              </a:rPr>
              <a:t>(</a:t>
            </a:r>
            <a:r>
              <a:rPr lang="en-US" sz="1800" dirty="0">
                <a:solidFill>
                  <a:srgbClr val="A31515"/>
                </a:solidFill>
              </a:rPr>
              <a:t>"department"</a:t>
            </a:r>
            <a:r>
              <a:rPr lang="en-US" sz="1800" dirty="0">
                <a:solidFill>
                  <a:srgbClr val="000000"/>
                </a:solidFill>
              </a:rPr>
              <a:t>, </a:t>
            </a:r>
            <a:r>
              <a:rPr lang="en-US" sz="1800" dirty="0">
                <a:solidFill>
                  <a:srgbClr val="001080"/>
                </a:solidFill>
              </a:rPr>
              <a:t>DataType</a:t>
            </a:r>
            <a:r>
              <a:rPr lang="en-US" sz="1800" dirty="0">
                <a:solidFill>
                  <a:srgbClr val="000000"/>
                </a:solidFill>
              </a:rPr>
              <a:t>.</a:t>
            </a:r>
            <a:r>
              <a:rPr lang="en-US" sz="1800" dirty="0">
                <a:solidFill>
                  <a:srgbClr val="001080"/>
                </a:solidFill>
              </a:rPr>
              <a:t>String</a:t>
            </a:r>
            <a:r>
              <a:rPr lang="en-US" sz="1800" dirty="0">
                <a:solidFill>
                  <a:srgbClr val="000000"/>
                </a:solidFill>
              </a:rPr>
              <a:t>)</a:t>
            </a:r>
          </a:p>
          <a:p>
            <a:r>
              <a:rPr lang="en-US" sz="1800" dirty="0">
                <a:solidFill>
                  <a:srgbClr val="000000"/>
                </a:solidFill>
              </a:rPr>
              <a:t>        { </a:t>
            </a:r>
            <a:r>
              <a:rPr lang="en-US" sz="1800" dirty="0">
                <a:solidFill>
                  <a:srgbClr val="001080"/>
                </a:solidFill>
              </a:rPr>
              <a:t>IsFacetable</a:t>
            </a:r>
            <a:r>
              <a:rPr lang="en-US" sz="1800" dirty="0">
                <a:solidFill>
                  <a:srgbClr val="000000"/>
                </a:solidFill>
              </a:rPr>
              <a:t> = </a:t>
            </a:r>
            <a:r>
              <a:rPr lang="en-US" sz="1800" dirty="0">
                <a:solidFill>
                  <a:srgbClr val="0000FF"/>
                </a:solidFill>
              </a:rPr>
              <a:t>true</a:t>
            </a:r>
            <a:r>
              <a:rPr lang="en-US" sz="1800" dirty="0">
                <a:solidFill>
                  <a:srgbClr val="000000"/>
                </a:solidFill>
              </a:rPr>
              <a:t>, </a:t>
            </a:r>
            <a:r>
              <a:rPr lang="en-US" sz="1800" dirty="0">
                <a:solidFill>
                  <a:srgbClr val="001080"/>
                </a:solidFill>
              </a:rPr>
              <a:t>IsSortable</a:t>
            </a:r>
            <a:r>
              <a:rPr lang="en-US" sz="1800" dirty="0">
                <a:solidFill>
                  <a:srgbClr val="000000"/>
                </a:solidFill>
              </a:rPr>
              <a:t> = </a:t>
            </a:r>
            <a:r>
              <a:rPr lang="en-US" sz="1800" dirty="0">
                <a:solidFill>
                  <a:srgbClr val="0000FF"/>
                </a:solidFill>
              </a:rPr>
              <a:t>true</a:t>
            </a:r>
            <a:r>
              <a:rPr lang="en-US" sz="1800" dirty="0">
                <a:solidFill>
                  <a:srgbClr val="000000"/>
                </a:solidFill>
              </a:rPr>
              <a:t>, </a:t>
            </a:r>
            <a:r>
              <a:rPr lang="en-US" sz="1800" dirty="0">
                <a:solidFill>
                  <a:srgbClr val="001080"/>
                </a:solidFill>
              </a:rPr>
              <a:t>IsRetrievable</a:t>
            </a:r>
            <a:r>
              <a:rPr lang="en-US" sz="1800" dirty="0">
                <a:solidFill>
                  <a:srgbClr val="000000"/>
                </a:solidFill>
              </a:rPr>
              <a:t> = </a:t>
            </a:r>
            <a:r>
              <a:rPr lang="en-US" sz="1800" dirty="0">
                <a:solidFill>
                  <a:srgbClr val="0000FF"/>
                </a:solidFill>
              </a:rPr>
              <a:t>true</a:t>
            </a:r>
            <a:r>
              <a:rPr lang="en-US" sz="1800" dirty="0">
                <a:solidFill>
                  <a:srgbClr val="000000"/>
                </a:solidFill>
              </a:rPr>
              <a:t> }</a:t>
            </a:r>
          </a:p>
          <a:p>
            <a:r>
              <a:rPr lang="en-US" sz="1800" dirty="0">
                <a:solidFill>
                  <a:srgbClr val="000000"/>
                </a:solidFill>
              </a:rPr>
              <a:t>    }</a:t>
            </a:r>
          </a:p>
          <a:p>
            <a:r>
              <a:rPr lang="en-US" sz="1800" dirty="0">
                <a:solidFill>
                  <a:srgbClr val="000000"/>
                </a:solidFill>
              </a:rPr>
              <a:t>};</a:t>
            </a:r>
          </a:p>
          <a:p>
            <a:r>
              <a:rPr lang="en-US" sz="1800" dirty="0">
                <a:solidFill>
                  <a:srgbClr val="001080"/>
                </a:solidFill>
              </a:rPr>
              <a:t>serviceClient</a:t>
            </a:r>
            <a:r>
              <a:rPr lang="en-US" sz="1800" dirty="0">
                <a:solidFill>
                  <a:srgbClr val="000000"/>
                </a:solidFill>
              </a:rPr>
              <a:t>.</a:t>
            </a:r>
            <a:r>
              <a:rPr lang="en-US" sz="1800" dirty="0">
                <a:solidFill>
                  <a:srgbClr val="001080"/>
                </a:solidFill>
              </a:rPr>
              <a:t>Indexes</a:t>
            </a:r>
            <a:r>
              <a:rPr lang="en-US" sz="1800" dirty="0">
                <a:solidFill>
                  <a:srgbClr val="000000"/>
                </a:solidFill>
              </a:rPr>
              <a:t>.</a:t>
            </a:r>
            <a:r>
              <a:rPr lang="en-US" sz="1800" dirty="0">
                <a:solidFill>
                  <a:srgbClr val="795E26"/>
                </a:solidFill>
              </a:rPr>
              <a:t>Create</a:t>
            </a:r>
            <a:r>
              <a:rPr lang="en-US" sz="1800" dirty="0">
                <a:solidFill>
                  <a:srgbClr val="000000"/>
                </a:solidFill>
              </a:rPr>
              <a:t>(</a:t>
            </a:r>
            <a:r>
              <a:rPr lang="en-US" sz="1800" dirty="0">
                <a:solidFill>
                  <a:srgbClr val="001080"/>
                </a:solidFill>
              </a:rPr>
              <a:t>definition</a:t>
            </a:r>
            <a:r>
              <a:rPr lang="en-US" sz="1800" dirty="0">
                <a:solidFill>
                  <a:srgbClr val="000000"/>
                </a:solidFill>
              </a:rPr>
              <a:t>);</a:t>
            </a:r>
          </a:p>
        </p:txBody>
      </p:sp>
    </p:spTree>
    <p:extLst>
      <p:ext uri="{BB962C8B-B14F-4D97-AF65-F5344CB8AC3E}">
        <p14:creationId xmlns:p14="http://schemas.microsoft.com/office/powerpoint/2010/main" val="39420724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9886-6879-4576-8446-C342A350F1EF}"/>
              </a:ext>
            </a:extLst>
          </p:cNvPr>
          <p:cNvSpPr>
            <a:spLocks noGrp="1"/>
          </p:cNvSpPr>
          <p:nvPr>
            <p:ph type="title"/>
          </p:nvPr>
        </p:nvSpPr>
        <p:spPr/>
        <p:txBody>
          <a:bodyPr/>
          <a:lstStyle/>
          <a:p>
            <a:r>
              <a:rPr lang="en-US" dirty="0"/>
              <a:t>Create an index by using .NET classes</a:t>
            </a:r>
          </a:p>
        </p:txBody>
      </p:sp>
      <p:sp>
        <p:nvSpPr>
          <p:cNvPr id="3" name="Text Placeholder 2" descr="The sample code depicts using the FieldBuilder.BuildForType  method to create field objects.">
            <a:extLst>
              <a:ext uri="{FF2B5EF4-FFF2-40B4-BE49-F238E27FC236}">
                <a16:creationId xmlns:a16="http://schemas.microsoft.com/office/drawing/2014/main" id="{0F8A3C80-3FD8-490C-9120-DEB70ADF3F5B}"/>
              </a:ext>
            </a:extLst>
          </p:cNvPr>
          <p:cNvSpPr>
            <a:spLocks noGrp="1"/>
          </p:cNvSpPr>
          <p:nvPr>
            <p:ph type="body" sz="quarter" idx="10"/>
          </p:nvPr>
        </p:nvSpPr>
        <p:spPr>
          <a:xfrm>
            <a:off x="588263" y="1436688"/>
            <a:ext cx="11018520" cy="4875181"/>
          </a:xfrm>
        </p:spPr>
        <p:txBody>
          <a:bodyPr/>
          <a:lstStyle/>
          <a:p>
            <a:r>
              <a:rPr lang="en-US" sz="1800" dirty="0">
                <a:solidFill>
                  <a:srgbClr val="000000"/>
                </a:solidFill>
              </a:rPr>
              <a:t>[</a:t>
            </a:r>
            <a:r>
              <a:rPr lang="en-US" sz="1800" dirty="0">
                <a:solidFill>
                  <a:srgbClr val="267F99"/>
                </a:solidFill>
              </a:rPr>
              <a:t>SerializePropertyNamesAsCamelCase</a:t>
            </a:r>
            <a:r>
              <a:rPr lang="en-US" sz="1800" dirty="0">
                <a:solidFill>
                  <a:srgbClr val="000000"/>
                </a:solidFill>
              </a:rPr>
              <a:t>]</a:t>
            </a:r>
          </a:p>
          <a:p>
            <a:r>
              <a:rPr lang="en-US" sz="1800" dirty="0">
                <a:solidFill>
                  <a:srgbClr val="0000FF"/>
                </a:solidFill>
              </a:rPr>
              <a:t>public</a:t>
            </a:r>
            <a:r>
              <a:rPr lang="en-US" sz="1800" dirty="0">
                <a:solidFill>
                  <a:srgbClr val="000000"/>
                </a:solidFill>
              </a:rPr>
              <a:t> </a:t>
            </a:r>
            <a:r>
              <a:rPr lang="en-US" sz="1800" dirty="0">
                <a:solidFill>
                  <a:srgbClr val="0000FF"/>
                </a:solidFill>
              </a:rPr>
              <a:t>class</a:t>
            </a:r>
            <a:r>
              <a:rPr lang="en-US" sz="1800" dirty="0">
                <a:solidFill>
                  <a:srgbClr val="000000"/>
                </a:solidFill>
              </a:rPr>
              <a:t> </a:t>
            </a:r>
            <a:r>
              <a:rPr lang="en-US" sz="1800" dirty="0">
                <a:solidFill>
                  <a:srgbClr val="267F99"/>
                </a:solidFill>
              </a:rPr>
              <a:t>Document</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267F99"/>
                </a:solidFill>
              </a:rPr>
              <a:t>Key</a:t>
            </a:r>
            <a:r>
              <a:rPr lang="en-US" sz="1800" dirty="0">
                <a:solidFill>
                  <a:srgbClr val="000000"/>
                </a:solidFill>
              </a:rPr>
              <a:t>]</a:t>
            </a:r>
          </a:p>
          <a:p>
            <a:r>
              <a:rPr lang="en-US" sz="1800" dirty="0">
                <a:solidFill>
                  <a:srgbClr val="000000"/>
                </a:solidFill>
              </a:rPr>
              <a:t>    [</a:t>
            </a:r>
            <a:r>
              <a:rPr lang="en-US" sz="1800" dirty="0">
                <a:solidFill>
                  <a:srgbClr val="267F99"/>
                </a:solidFill>
              </a:rPr>
              <a:t>IsSortable</a:t>
            </a:r>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0000FF"/>
                </a:solidFill>
              </a:rPr>
              <a:t>string</a:t>
            </a:r>
            <a:r>
              <a:rPr lang="en-US" sz="1800" dirty="0">
                <a:solidFill>
                  <a:srgbClr val="000000"/>
                </a:solidFill>
              </a:rPr>
              <a:t> </a:t>
            </a:r>
            <a:r>
              <a:rPr lang="en-US" sz="1800" dirty="0">
                <a:solidFill>
                  <a:srgbClr val="001080"/>
                </a:solidFill>
              </a:rPr>
              <a:t>Id</a:t>
            </a:r>
            <a:r>
              <a:rPr lang="en-US" sz="1800" dirty="0">
                <a:solidFill>
                  <a:srgbClr val="000000"/>
                </a:solidFill>
              </a:rPr>
              <a:t> { </a:t>
            </a:r>
            <a:r>
              <a:rPr lang="en-US" sz="1800" dirty="0">
                <a:solidFill>
                  <a:srgbClr val="0000FF"/>
                </a:solidFill>
              </a:rPr>
              <a:t>get</a:t>
            </a:r>
            <a:r>
              <a:rPr lang="en-US" sz="1800" dirty="0">
                <a:solidFill>
                  <a:srgbClr val="000000"/>
                </a:solidFill>
              </a:rPr>
              <a:t>; </a:t>
            </a:r>
            <a:r>
              <a:rPr lang="en-US" sz="1800" dirty="0">
                <a:solidFill>
                  <a:srgbClr val="0000FF"/>
                </a:solidFill>
              </a:rPr>
              <a:t>set</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267F99"/>
                </a:solidFill>
              </a:rPr>
              <a:t>IsSearchable</a:t>
            </a:r>
            <a:r>
              <a:rPr lang="en-US" sz="1800" dirty="0">
                <a:solidFill>
                  <a:srgbClr val="000000"/>
                </a:solidFill>
              </a:rPr>
              <a:t>]</a:t>
            </a:r>
          </a:p>
          <a:p>
            <a:r>
              <a:rPr lang="en-US" sz="1800" dirty="0">
                <a:solidFill>
                  <a:srgbClr val="000000"/>
                </a:solidFill>
              </a:rPr>
              <a:t>    [</a:t>
            </a:r>
            <a:r>
              <a:rPr lang="en-US" sz="1800" dirty="0">
                <a:solidFill>
                  <a:srgbClr val="267F99"/>
                </a:solidFill>
              </a:rPr>
              <a:t>IsSortable</a:t>
            </a:r>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0000FF"/>
                </a:solidFill>
              </a:rPr>
              <a:t>string</a:t>
            </a:r>
            <a:r>
              <a:rPr lang="en-US" sz="1800" dirty="0">
                <a:solidFill>
                  <a:srgbClr val="000000"/>
                </a:solidFill>
              </a:rPr>
              <a:t> </a:t>
            </a:r>
            <a:r>
              <a:rPr lang="en-US" sz="1800" dirty="0">
                <a:solidFill>
                  <a:srgbClr val="001080"/>
                </a:solidFill>
              </a:rPr>
              <a:t>Name</a:t>
            </a:r>
            <a:r>
              <a:rPr lang="en-US" sz="1800" dirty="0">
                <a:solidFill>
                  <a:srgbClr val="000000"/>
                </a:solidFill>
              </a:rPr>
              <a:t> { </a:t>
            </a:r>
            <a:r>
              <a:rPr lang="en-US" sz="1800" dirty="0">
                <a:solidFill>
                  <a:srgbClr val="0000FF"/>
                </a:solidFill>
              </a:rPr>
              <a:t>get</a:t>
            </a:r>
            <a:r>
              <a:rPr lang="en-US" sz="1800" dirty="0">
                <a:solidFill>
                  <a:srgbClr val="000000"/>
                </a:solidFill>
              </a:rPr>
              <a:t>; </a:t>
            </a:r>
            <a:r>
              <a:rPr lang="en-US" sz="1800" dirty="0">
                <a:solidFill>
                  <a:srgbClr val="0000FF"/>
                </a:solidFill>
              </a:rPr>
              <a:t>set</a:t>
            </a:r>
            <a:r>
              <a:rPr lang="en-US" sz="1800" dirty="0">
                <a:solidFill>
                  <a:srgbClr val="000000"/>
                </a:solidFill>
              </a:rPr>
              <a:t>; }</a:t>
            </a:r>
          </a:p>
          <a:p>
            <a:br>
              <a:rPr lang="en-US" sz="1800" dirty="0">
                <a:solidFill>
                  <a:srgbClr val="000000"/>
                </a:solidFill>
              </a:rPr>
            </a:br>
            <a:r>
              <a:rPr lang="en-US" sz="1800" dirty="0">
                <a:solidFill>
                  <a:srgbClr val="000000"/>
                </a:solidFill>
              </a:rPr>
              <a:t>    [</a:t>
            </a:r>
            <a:r>
              <a:rPr lang="en-US" sz="1800" dirty="0">
                <a:solidFill>
                  <a:srgbClr val="267F99"/>
                </a:solidFill>
              </a:rPr>
              <a:t>IsFacetable</a:t>
            </a:r>
            <a:r>
              <a:rPr lang="en-US" sz="1800" dirty="0">
                <a:solidFill>
                  <a:srgbClr val="000000"/>
                </a:solidFill>
              </a:rPr>
              <a:t>]</a:t>
            </a:r>
          </a:p>
          <a:p>
            <a:r>
              <a:rPr lang="en-US" sz="1800" dirty="0">
                <a:solidFill>
                  <a:srgbClr val="000000"/>
                </a:solidFill>
              </a:rPr>
              <a:t>    [</a:t>
            </a:r>
            <a:r>
              <a:rPr lang="en-US" sz="1800" dirty="0">
                <a:solidFill>
                  <a:srgbClr val="267F99"/>
                </a:solidFill>
              </a:rPr>
              <a:t>IsSortable</a:t>
            </a:r>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0000FF"/>
                </a:solidFill>
              </a:rPr>
              <a:t>string</a:t>
            </a:r>
            <a:r>
              <a:rPr lang="en-US" sz="1800" dirty="0">
                <a:solidFill>
                  <a:srgbClr val="000000"/>
                </a:solidFill>
              </a:rPr>
              <a:t> </a:t>
            </a:r>
            <a:r>
              <a:rPr lang="en-US" sz="1800" dirty="0">
                <a:solidFill>
                  <a:srgbClr val="001080"/>
                </a:solidFill>
              </a:rPr>
              <a:t>Department</a:t>
            </a:r>
            <a:r>
              <a:rPr lang="en-US" sz="1800" dirty="0">
                <a:solidFill>
                  <a:srgbClr val="000000"/>
                </a:solidFill>
              </a:rPr>
              <a:t> { </a:t>
            </a:r>
            <a:r>
              <a:rPr lang="en-US" sz="1800" dirty="0">
                <a:solidFill>
                  <a:srgbClr val="0000FF"/>
                </a:solidFill>
              </a:rPr>
              <a:t>get</a:t>
            </a:r>
            <a:r>
              <a:rPr lang="en-US" sz="1800" dirty="0">
                <a:solidFill>
                  <a:srgbClr val="000000"/>
                </a:solidFill>
              </a:rPr>
              <a:t>; </a:t>
            </a:r>
            <a:r>
              <a:rPr lang="en-US" sz="1800" dirty="0">
                <a:solidFill>
                  <a:srgbClr val="0000FF"/>
                </a:solidFill>
              </a:rPr>
              <a:t>set</a:t>
            </a:r>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27150061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Creating an Azure Search index</a:t>
            </a:r>
          </a:p>
          <a:p>
            <a:pPr marL="342900" indent="-342900">
              <a:buFont typeface="Arial" panose="020B0604020202020204" pitchFamily="34" charset="0"/>
              <a:buChar char="•"/>
            </a:pPr>
            <a:r>
              <a:rPr lang="en-US" dirty="0"/>
              <a:t>Indexing and querying documents</a:t>
            </a:r>
          </a:p>
          <a:p>
            <a:pPr marL="342900" indent="-342900">
              <a:buFont typeface="Arial" panose="020B0604020202020204" pitchFamily="34" charset="0"/>
              <a:buChar char="•"/>
            </a:pPr>
            <a:r>
              <a:rPr lang="en-US" dirty="0"/>
              <a:t>Full-text search in Azure Search</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9886-6879-4576-8446-C342A350F1EF}"/>
              </a:ext>
            </a:extLst>
          </p:cNvPr>
          <p:cNvSpPr>
            <a:spLocks noGrp="1"/>
          </p:cNvSpPr>
          <p:nvPr>
            <p:ph type="title"/>
          </p:nvPr>
        </p:nvSpPr>
        <p:spPr/>
        <p:txBody>
          <a:bodyPr/>
          <a:lstStyle/>
          <a:p>
            <a:r>
              <a:rPr lang="en-US" dirty="0"/>
              <a:t>Create an index by using .NET classes (continued)</a:t>
            </a:r>
          </a:p>
        </p:txBody>
      </p:sp>
      <p:sp>
        <p:nvSpPr>
          <p:cNvPr id="3" name="Text Placeholder 2" descr="The sample code depicts using the FieldBuilder.BuildForType method to create field objects.">
            <a:extLst>
              <a:ext uri="{FF2B5EF4-FFF2-40B4-BE49-F238E27FC236}">
                <a16:creationId xmlns:a16="http://schemas.microsoft.com/office/drawing/2014/main" id="{0F8A3C80-3FD8-490C-9120-DEB70ADF3F5B}"/>
              </a:ext>
            </a:extLst>
          </p:cNvPr>
          <p:cNvSpPr>
            <a:spLocks noGrp="1"/>
          </p:cNvSpPr>
          <p:nvPr>
            <p:ph type="body" sz="quarter" idx="10"/>
          </p:nvPr>
        </p:nvSpPr>
        <p:spPr>
          <a:xfrm>
            <a:off x="588263" y="1436688"/>
            <a:ext cx="11018520" cy="2462213"/>
          </a:xfrm>
        </p:spPr>
        <p:txBody>
          <a:bodyPr/>
          <a:lstStyle/>
          <a:p>
            <a:r>
              <a:rPr lang="en-US" sz="2000" dirty="0">
                <a:solidFill>
                  <a:srgbClr val="0000FF"/>
                </a:solidFill>
              </a:rPr>
              <a:t>var</a:t>
            </a:r>
            <a:r>
              <a:rPr lang="en-US" sz="2000" dirty="0">
                <a:solidFill>
                  <a:srgbClr val="000000"/>
                </a:solidFill>
              </a:rPr>
              <a:t> </a:t>
            </a:r>
            <a:r>
              <a:rPr lang="en-US" sz="2000" dirty="0">
                <a:solidFill>
                  <a:srgbClr val="001080"/>
                </a:solidFill>
              </a:rPr>
              <a:t>definition</a:t>
            </a:r>
            <a:r>
              <a:rPr lang="en-US" sz="2000" dirty="0">
                <a:solidFill>
                  <a:srgbClr val="000000"/>
                </a:solidFill>
              </a:rPr>
              <a:t> = </a:t>
            </a:r>
            <a:r>
              <a:rPr lang="en-US" sz="2000" dirty="0">
                <a:solidFill>
                  <a:srgbClr val="0000FF"/>
                </a:solidFill>
              </a:rPr>
              <a:t>new</a:t>
            </a:r>
            <a:r>
              <a:rPr lang="en-US" sz="2000" dirty="0">
                <a:solidFill>
                  <a:srgbClr val="000000"/>
                </a:solidFill>
              </a:rPr>
              <a:t> </a:t>
            </a:r>
            <a:r>
              <a:rPr lang="en-US" sz="2000" dirty="0">
                <a:solidFill>
                  <a:srgbClr val="267F99"/>
                </a:solidFill>
              </a:rPr>
              <a:t>Index</a:t>
            </a:r>
            <a:r>
              <a:rPr lang="en-US" sz="2000" dirty="0">
                <a:solidFill>
                  <a:srgbClr val="000000"/>
                </a:solidFill>
              </a:rPr>
              <a:t>()</a:t>
            </a:r>
          </a:p>
          <a:p>
            <a:r>
              <a:rPr lang="en-US" sz="2000" dirty="0">
                <a:solidFill>
                  <a:srgbClr val="000000"/>
                </a:solidFill>
              </a:rPr>
              <a:t>{</a:t>
            </a:r>
          </a:p>
          <a:p>
            <a:r>
              <a:rPr lang="en-US" sz="2000" dirty="0">
                <a:solidFill>
                  <a:srgbClr val="000000"/>
                </a:solidFill>
              </a:rPr>
              <a:t>    </a:t>
            </a:r>
            <a:r>
              <a:rPr lang="en-US" sz="2000" dirty="0">
                <a:solidFill>
                  <a:srgbClr val="001080"/>
                </a:solidFill>
              </a:rPr>
              <a:t>Name</a:t>
            </a:r>
            <a:r>
              <a:rPr lang="en-US" sz="2000" dirty="0">
                <a:solidFill>
                  <a:srgbClr val="000000"/>
                </a:solidFill>
              </a:rPr>
              <a:t> = </a:t>
            </a:r>
            <a:r>
              <a:rPr lang="en-US" sz="2000" dirty="0">
                <a:solidFill>
                  <a:srgbClr val="A31515"/>
                </a:solidFill>
              </a:rPr>
              <a:t>"exampleindex"</a:t>
            </a:r>
            <a:r>
              <a:rPr lang="en-US" sz="2000" dirty="0">
                <a:solidFill>
                  <a:srgbClr val="000000"/>
                </a:solidFill>
              </a:rPr>
              <a:t>,</a:t>
            </a:r>
          </a:p>
          <a:p>
            <a:r>
              <a:rPr lang="en-US" sz="2000" dirty="0">
                <a:solidFill>
                  <a:srgbClr val="000000"/>
                </a:solidFill>
              </a:rPr>
              <a:t>    </a:t>
            </a:r>
            <a:r>
              <a:rPr lang="en-US" sz="2000" dirty="0">
                <a:solidFill>
                  <a:srgbClr val="001080"/>
                </a:solidFill>
              </a:rPr>
              <a:t>Fields</a:t>
            </a:r>
            <a:r>
              <a:rPr lang="en-US" sz="2000" dirty="0">
                <a:solidFill>
                  <a:srgbClr val="000000"/>
                </a:solidFill>
              </a:rPr>
              <a:t> = </a:t>
            </a:r>
            <a:r>
              <a:rPr lang="en-US" sz="2000" dirty="0">
                <a:solidFill>
                  <a:srgbClr val="001080"/>
                </a:solidFill>
              </a:rPr>
              <a:t>FieldBuilder</a:t>
            </a:r>
            <a:r>
              <a:rPr lang="en-US" sz="2000" dirty="0">
                <a:solidFill>
                  <a:srgbClr val="000000"/>
                </a:solidFill>
              </a:rPr>
              <a:t>.</a:t>
            </a:r>
            <a:r>
              <a:rPr lang="en-US" sz="2000" dirty="0">
                <a:solidFill>
                  <a:srgbClr val="795E26"/>
                </a:solidFill>
              </a:rPr>
              <a:t>BuildForType</a:t>
            </a:r>
            <a:r>
              <a:rPr lang="en-US" sz="2000" dirty="0">
                <a:solidFill>
                  <a:srgbClr val="000000"/>
                </a:solidFill>
              </a:rPr>
              <a:t>&lt;</a:t>
            </a:r>
            <a:r>
              <a:rPr lang="en-US" sz="2000" dirty="0">
                <a:solidFill>
                  <a:srgbClr val="267F99"/>
                </a:solidFill>
              </a:rPr>
              <a:t>Document</a:t>
            </a:r>
            <a:r>
              <a:rPr lang="en-US" sz="2000" dirty="0">
                <a:solidFill>
                  <a:srgbClr val="000000"/>
                </a:solidFill>
              </a:rPr>
              <a:t>&gt;()</a:t>
            </a:r>
          </a:p>
          <a:p>
            <a:r>
              <a:rPr lang="en-US" sz="2000" dirty="0">
                <a:solidFill>
                  <a:srgbClr val="000000"/>
                </a:solidFill>
              </a:rPr>
              <a:t>};</a:t>
            </a:r>
          </a:p>
          <a:p>
            <a:br>
              <a:rPr lang="en-US" sz="2000" dirty="0">
                <a:solidFill>
                  <a:srgbClr val="000000"/>
                </a:solidFill>
              </a:rPr>
            </a:br>
            <a:r>
              <a:rPr lang="en-US" sz="2000" dirty="0">
                <a:solidFill>
                  <a:srgbClr val="001080"/>
                </a:solidFill>
              </a:rPr>
              <a:t>serviceClient</a:t>
            </a:r>
            <a:r>
              <a:rPr lang="en-US" sz="2000" dirty="0">
                <a:solidFill>
                  <a:srgbClr val="000000"/>
                </a:solidFill>
              </a:rPr>
              <a:t>.</a:t>
            </a:r>
            <a:r>
              <a:rPr lang="en-US" sz="2000" dirty="0">
                <a:solidFill>
                  <a:srgbClr val="001080"/>
                </a:solidFill>
              </a:rPr>
              <a:t>Indexes</a:t>
            </a:r>
            <a:r>
              <a:rPr lang="en-US" sz="2000" dirty="0">
                <a:solidFill>
                  <a:srgbClr val="000000"/>
                </a:solidFill>
              </a:rPr>
              <a:t>.</a:t>
            </a:r>
            <a:r>
              <a:rPr lang="en-US" sz="2000" dirty="0">
                <a:solidFill>
                  <a:srgbClr val="795E26"/>
                </a:solidFill>
              </a:rPr>
              <a:t>Create</a:t>
            </a:r>
            <a:r>
              <a:rPr lang="en-US" sz="2000" dirty="0">
                <a:solidFill>
                  <a:srgbClr val="000000"/>
                </a:solidFill>
              </a:rPr>
              <a:t>(</a:t>
            </a:r>
            <a:r>
              <a:rPr lang="en-US" sz="2000" dirty="0">
                <a:solidFill>
                  <a:srgbClr val="001080"/>
                </a:solidFill>
              </a:rPr>
              <a:t>definition</a:t>
            </a:r>
            <a:r>
              <a:rPr lang="en-US" sz="2000" dirty="0">
                <a:solidFill>
                  <a:srgbClr val="000000"/>
                </a:solidFill>
              </a:rPr>
              <a:t>);</a:t>
            </a:r>
          </a:p>
        </p:txBody>
      </p:sp>
    </p:spTree>
    <p:extLst>
      <p:ext uri="{BB962C8B-B14F-4D97-AF65-F5344CB8AC3E}">
        <p14:creationId xmlns:p14="http://schemas.microsoft.com/office/powerpoint/2010/main" val="39727483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04FA-7CFD-4131-985E-00B6E8F4FC4C}"/>
              </a:ext>
            </a:extLst>
          </p:cNvPr>
          <p:cNvSpPr>
            <a:spLocks noGrp="1"/>
          </p:cNvSpPr>
          <p:nvPr>
            <p:ph type="title"/>
          </p:nvPr>
        </p:nvSpPr>
        <p:spPr/>
        <p:txBody>
          <a:bodyPr/>
          <a:lstStyle/>
          <a:p>
            <a:r>
              <a:rPr lang="en-US" dirty="0"/>
              <a:t>Indexing documents</a:t>
            </a:r>
          </a:p>
        </p:txBody>
      </p:sp>
      <p:sp>
        <p:nvSpPr>
          <p:cNvPr id="3" name="Text Placeholder 2">
            <a:extLst>
              <a:ext uri="{FF2B5EF4-FFF2-40B4-BE49-F238E27FC236}">
                <a16:creationId xmlns:a16="http://schemas.microsoft.com/office/drawing/2014/main" id="{79891462-7775-47A4-893F-F20C321962DA}"/>
              </a:ext>
            </a:extLst>
          </p:cNvPr>
          <p:cNvSpPr>
            <a:spLocks noGrp="1"/>
          </p:cNvSpPr>
          <p:nvPr>
            <p:ph type="body" sz="quarter" idx="10"/>
          </p:nvPr>
        </p:nvSpPr>
        <p:spPr>
          <a:xfrm>
            <a:off x="584200" y="1435497"/>
            <a:ext cx="11018520" cy="2363724"/>
          </a:xfrm>
        </p:spPr>
        <p:txBody>
          <a:bodyPr/>
          <a:lstStyle/>
          <a:p>
            <a:pPr marL="0" indent="0">
              <a:buNone/>
            </a:pPr>
            <a:r>
              <a:rPr lang="en-US" dirty="0">
                <a:latin typeface="Segoe UI" panose="020B0502040204020203" pitchFamily="34" charset="0"/>
                <a:cs typeface="Segoe UI" panose="020B0502040204020203" pitchFamily="34" charset="0"/>
              </a:rPr>
              <a:t>To push documents into your index by using the .NET SDK, you must:</a:t>
            </a:r>
          </a:p>
          <a:p>
            <a:pPr marL="0" indent="0">
              <a:buNone/>
            </a:pPr>
            <a:endParaRPr lang="en-US" dirty="0">
              <a:latin typeface="Segoe UI" panose="020B0502040204020203" pitchFamily="34" charset="0"/>
              <a:cs typeface="Segoe UI" panose="020B0502040204020203" pitchFamily="34" charset="0"/>
            </a:endParaRPr>
          </a:p>
          <a:p>
            <a:pPr marL="685800" lvl="1" indent="-457200">
              <a:buFont typeface="+mj-lt"/>
              <a:buAutoNum type="arabicPeriod"/>
            </a:pPr>
            <a:r>
              <a:rPr lang="en-US" dirty="0">
                <a:latin typeface="Segoe UI" panose="020B0502040204020203" pitchFamily="34" charset="0"/>
                <a:cs typeface="Segoe UI" panose="020B0502040204020203" pitchFamily="34" charset="0"/>
              </a:rPr>
              <a:t>Create a </a:t>
            </a:r>
            <a:r>
              <a:rPr lang="en-US" b="1" dirty="0">
                <a:latin typeface="Segoe UI" panose="020B0502040204020203" pitchFamily="34" charset="0"/>
                <a:cs typeface="Segoe UI" panose="020B0502040204020203" pitchFamily="34" charset="0"/>
              </a:rPr>
              <a:t>SearchIndexClient</a:t>
            </a:r>
            <a:r>
              <a:rPr lang="en-US" dirty="0">
                <a:latin typeface="Segoe UI" panose="020B0502040204020203" pitchFamily="34" charset="0"/>
                <a:cs typeface="Segoe UI" panose="020B0502040204020203" pitchFamily="34" charset="0"/>
              </a:rPr>
              <a:t> object to connect to your search index</a:t>
            </a:r>
          </a:p>
          <a:p>
            <a:pPr marL="685800" lvl="1" indent="-457200">
              <a:buFont typeface="+mj-lt"/>
              <a:buAutoNum type="arabicPeriod"/>
            </a:pPr>
            <a:r>
              <a:rPr lang="en-US" dirty="0">
                <a:latin typeface="Segoe UI" panose="020B0502040204020203" pitchFamily="34" charset="0"/>
                <a:cs typeface="Segoe UI" panose="020B0502040204020203" pitchFamily="34" charset="0"/>
              </a:rPr>
              <a:t>Create an </a:t>
            </a:r>
            <a:r>
              <a:rPr lang="en-US" b="1" dirty="0">
                <a:latin typeface="Segoe UI" panose="020B0502040204020203" pitchFamily="34" charset="0"/>
                <a:cs typeface="Segoe UI" panose="020B0502040204020203" pitchFamily="34" charset="0"/>
              </a:rPr>
              <a:t>IndexBatch</a:t>
            </a:r>
            <a:r>
              <a:rPr lang="en-US" dirty="0">
                <a:latin typeface="Segoe UI" panose="020B0502040204020203" pitchFamily="34" charset="0"/>
                <a:cs typeface="Segoe UI" panose="020B0502040204020203" pitchFamily="34" charset="0"/>
              </a:rPr>
              <a:t> containing the documents to be added, modified, or deleted</a:t>
            </a:r>
          </a:p>
          <a:p>
            <a:pPr marL="685800" lvl="1" indent="-457200">
              <a:buFont typeface="+mj-lt"/>
              <a:buAutoNum type="arabicPeriod"/>
            </a:pPr>
            <a:r>
              <a:rPr lang="en-US" dirty="0">
                <a:latin typeface="Segoe UI" panose="020B0502040204020203" pitchFamily="34" charset="0"/>
                <a:cs typeface="Segoe UI" panose="020B0502040204020203" pitchFamily="34" charset="0"/>
              </a:rPr>
              <a:t>Call the </a:t>
            </a:r>
            <a:r>
              <a:rPr lang="en-US" b="1" dirty="0">
                <a:latin typeface="Segoe UI" panose="020B0502040204020203" pitchFamily="34" charset="0"/>
                <a:cs typeface="Segoe UI" panose="020B0502040204020203" pitchFamily="34" charset="0"/>
              </a:rPr>
              <a:t>Documents.Index </a:t>
            </a:r>
            <a:r>
              <a:rPr lang="en-US" dirty="0">
                <a:latin typeface="Segoe UI" panose="020B0502040204020203" pitchFamily="34" charset="0"/>
                <a:cs typeface="Segoe UI" panose="020B0502040204020203" pitchFamily="34" charset="0"/>
              </a:rPr>
              <a:t>method of your </a:t>
            </a:r>
            <a:r>
              <a:rPr lang="en-US" b="1" dirty="0">
                <a:latin typeface="Segoe UI" panose="020B0502040204020203" pitchFamily="34" charset="0"/>
                <a:cs typeface="Segoe UI" panose="020B0502040204020203" pitchFamily="34" charset="0"/>
              </a:rPr>
              <a:t>SearchIndexClient</a:t>
            </a:r>
            <a:r>
              <a:rPr lang="en-US" dirty="0">
                <a:latin typeface="Segoe UI" panose="020B0502040204020203" pitchFamily="34" charset="0"/>
                <a:cs typeface="Segoe UI" panose="020B0502040204020203" pitchFamily="34" charset="0"/>
              </a:rPr>
              <a:t> to send the </a:t>
            </a:r>
            <a:r>
              <a:rPr lang="en-US" b="1" dirty="0">
                <a:latin typeface="Segoe UI" panose="020B0502040204020203" pitchFamily="34" charset="0"/>
                <a:cs typeface="Segoe UI" panose="020B0502040204020203" pitchFamily="34" charset="0"/>
              </a:rPr>
              <a:t>IndexBatch</a:t>
            </a:r>
            <a:r>
              <a:rPr lang="en-US" dirty="0">
                <a:latin typeface="Segoe UI" panose="020B0502040204020203" pitchFamily="34" charset="0"/>
                <a:cs typeface="Segoe UI" panose="020B0502040204020203" pitchFamily="34" charset="0"/>
              </a:rPr>
              <a:t> to your search index</a:t>
            </a:r>
          </a:p>
        </p:txBody>
      </p:sp>
      <p:grpSp>
        <p:nvGrpSpPr>
          <p:cNvPr id="5" name="Group 4" descr="The diagram illustrates the workflow that the .NET SDK uses, where a client instance connects to the service, defines batches of operations at the client side, and then sends the batch to the search service.">
            <a:extLst>
              <a:ext uri="{FF2B5EF4-FFF2-40B4-BE49-F238E27FC236}">
                <a16:creationId xmlns:a16="http://schemas.microsoft.com/office/drawing/2014/main" id="{96B08561-4CA1-4DB4-9B13-3E69DCC07F93}"/>
              </a:ext>
            </a:extLst>
          </p:cNvPr>
          <p:cNvGrpSpPr/>
          <p:nvPr/>
        </p:nvGrpSpPr>
        <p:grpSpPr>
          <a:xfrm>
            <a:off x="1444601" y="752976"/>
            <a:ext cx="7882573" cy="7368596"/>
            <a:chOff x="1444601" y="752976"/>
            <a:chExt cx="7882573" cy="7368596"/>
          </a:xfrm>
        </p:grpSpPr>
        <p:sp>
          <p:nvSpPr>
            <p:cNvPr id="26" name="Arc 25">
              <a:extLst>
                <a:ext uri="{FF2B5EF4-FFF2-40B4-BE49-F238E27FC236}">
                  <a16:creationId xmlns:a16="http://schemas.microsoft.com/office/drawing/2014/main" id="{6170561D-64A0-46AB-86ED-FAD8AF8C2197}"/>
                </a:ext>
              </a:extLst>
            </p:cNvPr>
            <p:cNvSpPr/>
            <p:nvPr/>
          </p:nvSpPr>
          <p:spPr>
            <a:xfrm rot="20797487">
              <a:off x="1444601" y="3998255"/>
              <a:ext cx="6697869" cy="4123317"/>
            </a:xfrm>
            <a:prstGeom prst="arc">
              <a:avLst>
                <a:gd name="adj1" fmla="val 15361735"/>
                <a:gd name="adj2" fmla="val 2030560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Arc 26">
              <a:extLst>
                <a:ext uri="{FF2B5EF4-FFF2-40B4-BE49-F238E27FC236}">
                  <a16:creationId xmlns:a16="http://schemas.microsoft.com/office/drawing/2014/main" id="{26503968-FB2D-4CF5-9F67-6CC1D19D6CE7}"/>
                </a:ext>
              </a:extLst>
            </p:cNvPr>
            <p:cNvSpPr/>
            <p:nvPr/>
          </p:nvSpPr>
          <p:spPr>
            <a:xfrm rot="11700000" flipH="1">
              <a:off x="1478004" y="752976"/>
              <a:ext cx="6697869" cy="4123317"/>
            </a:xfrm>
            <a:prstGeom prst="arc">
              <a:avLst>
                <a:gd name="adj1" fmla="val 15361735"/>
                <a:gd name="adj2" fmla="val 2030560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76C643CE-C617-424F-951A-81A16B852F85}"/>
                </a:ext>
              </a:extLst>
            </p:cNvPr>
            <p:cNvSpPr txBox="1"/>
            <p:nvPr/>
          </p:nvSpPr>
          <p:spPr>
            <a:xfrm>
              <a:off x="2779561" y="4183489"/>
              <a:ext cx="999340" cy="483960"/>
            </a:xfrm>
            <a:prstGeom prst="rect">
              <a:avLst/>
            </a:prstGeom>
            <a:solidFill>
              <a:srgbClr val="00188D"/>
            </a:solidFill>
          </p:spPr>
          <p:txBody>
            <a:bodyPr wrap="none" lIns="144000" tIns="72000" rIns="144000" bIns="72000" rtlCol="0">
              <a:spAutoFit/>
            </a:bodyPr>
            <a:lstStyle/>
            <a:p>
              <a:r>
                <a:rPr lang="en-US" sz="2200" dirty="0">
                  <a:solidFill>
                    <a:schemeClr val="bg1"/>
                  </a:solidFill>
                  <a:latin typeface="Segoe UI (Body)"/>
                </a:rPr>
                <a:t>Index</a:t>
              </a:r>
              <a:endParaRPr lang="en-IN" sz="2200" dirty="0">
                <a:solidFill>
                  <a:schemeClr val="bg1"/>
                </a:solidFill>
                <a:latin typeface="Segoe UI (Body)"/>
              </a:endParaRPr>
            </a:p>
          </p:txBody>
        </p:sp>
        <p:sp>
          <p:nvSpPr>
            <p:cNvPr id="21" name="TextBox 20">
              <a:extLst>
                <a:ext uri="{FF2B5EF4-FFF2-40B4-BE49-F238E27FC236}">
                  <a16:creationId xmlns:a16="http://schemas.microsoft.com/office/drawing/2014/main" id="{231BF9A4-97D4-40AC-8A92-793890A60DC4}"/>
                </a:ext>
              </a:extLst>
            </p:cNvPr>
            <p:cNvSpPr txBox="1"/>
            <p:nvPr/>
          </p:nvSpPr>
          <p:spPr>
            <a:xfrm>
              <a:off x="7609226" y="4099579"/>
              <a:ext cx="1389582" cy="635065"/>
            </a:xfrm>
            <a:prstGeom prst="rect">
              <a:avLst/>
            </a:prstGeom>
            <a:solidFill>
              <a:srgbClr val="E6E6E6"/>
            </a:solidFill>
            <a:ln w="38100" cmpd="sng">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algn="ctr">
                <a:defRPr sz="18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200" dirty="0">
                  <a:solidFill>
                    <a:schemeClr val="bg2">
                      <a:lumMod val="10000"/>
                    </a:schemeClr>
                  </a:solidFill>
                  <a:latin typeface="Segoe Semibold" panose="020B0702040504020203" pitchFamily="34" charset="0"/>
                </a:rPr>
                <a:t>Search service</a:t>
              </a:r>
              <a:endParaRPr lang="en-IN" sz="2200" dirty="0">
                <a:solidFill>
                  <a:schemeClr val="bg2">
                    <a:lumMod val="10000"/>
                  </a:schemeClr>
                </a:solidFill>
                <a:latin typeface="Segoe Semibold" panose="020B0702040504020203" pitchFamily="34" charset="0"/>
              </a:endParaRPr>
            </a:p>
          </p:txBody>
        </p:sp>
        <p:pic>
          <p:nvPicPr>
            <p:cNvPr id="22" name="Picture 21">
              <a:extLst>
                <a:ext uri="{FF2B5EF4-FFF2-40B4-BE49-F238E27FC236}">
                  <a16:creationId xmlns:a16="http://schemas.microsoft.com/office/drawing/2014/main" id="{73362D6E-332F-41C6-899F-CAB5055C4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6639" y="3945419"/>
              <a:ext cx="590535" cy="556201"/>
            </a:xfrm>
            <a:prstGeom prst="rect">
              <a:avLst/>
            </a:prstGeom>
          </p:spPr>
        </p:pic>
        <p:grpSp>
          <p:nvGrpSpPr>
            <p:cNvPr id="28" name="Group 27">
              <a:extLst>
                <a:ext uri="{FF2B5EF4-FFF2-40B4-BE49-F238E27FC236}">
                  <a16:creationId xmlns:a16="http://schemas.microsoft.com/office/drawing/2014/main" id="{D3B49873-498E-4D1D-8FAC-0E1FA3B4210E}"/>
                </a:ext>
              </a:extLst>
            </p:cNvPr>
            <p:cNvGrpSpPr/>
            <p:nvPr/>
          </p:nvGrpSpPr>
          <p:grpSpPr>
            <a:xfrm>
              <a:off x="2779561" y="5716355"/>
              <a:ext cx="2728686" cy="855382"/>
              <a:chOff x="2570142" y="5716355"/>
              <a:chExt cx="2728686" cy="855382"/>
            </a:xfrm>
          </p:grpSpPr>
          <p:sp>
            <p:nvSpPr>
              <p:cNvPr id="14" name="TextBox 13">
                <a:extLst>
                  <a:ext uri="{FF2B5EF4-FFF2-40B4-BE49-F238E27FC236}">
                    <a16:creationId xmlns:a16="http://schemas.microsoft.com/office/drawing/2014/main" id="{86795658-8051-4605-9391-DF69BB9722A1}"/>
                  </a:ext>
                </a:extLst>
              </p:cNvPr>
              <p:cNvSpPr txBox="1"/>
              <p:nvPr/>
            </p:nvSpPr>
            <p:spPr>
              <a:xfrm>
                <a:off x="2570142" y="5716355"/>
                <a:ext cx="2728686" cy="855382"/>
              </a:xfrm>
              <a:prstGeom prst="rect">
                <a:avLst/>
              </a:prstGeom>
              <a:solidFill>
                <a:schemeClr val="bg1"/>
              </a:solidFill>
              <a:ln w="38100" cmpd="sng">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defPPr>
                  <a:defRPr lang="en-US"/>
                </a:defPPr>
                <a:lvl1pPr algn="ctr">
                  <a:defRPr sz="1800">
                    <a:gradFill>
                      <a:gsLst>
                        <a:gs pos="2917">
                          <a:schemeClr val="tx1"/>
                        </a:gs>
                        <a:gs pos="30000">
                          <a:schemeClr val="tx1"/>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solidFill>
                    <a:schemeClr val="tx1"/>
                  </a:solidFill>
                </a:endParaRPr>
              </a:p>
            </p:txBody>
          </p:sp>
          <p:pic>
            <p:nvPicPr>
              <p:cNvPr id="15" name="Graphic 14">
                <a:extLst>
                  <a:ext uri="{FF2B5EF4-FFF2-40B4-BE49-F238E27FC236}">
                    <a16:creationId xmlns:a16="http://schemas.microsoft.com/office/drawing/2014/main" id="{2D6925E5-C2D3-4AFA-A450-4C09E7CE12BD}"/>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4744" r="18895"/>
              <a:stretch/>
            </p:blipFill>
            <p:spPr>
              <a:xfrm>
                <a:off x="4418099" y="5975271"/>
                <a:ext cx="421099" cy="577339"/>
              </a:xfrm>
              <a:prstGeom prst="rect">
                <a:avLst/>
              </a:prstGeom>
            </p:spPr>
          </p:pic>
          <p:pic>
            <p:nvPicPr>
              <p:cNvPr id="16" name="Graphic 15">
                <a:extLst>
                  <a:ext uri="{FF2B5EF4-FFF2-40B4-BE49-F238E27FC236}">
                    <a16:creationId xmlns:a16="http://schemas.microsoft.com/office/drawing/2014/main" id="{461D523D-C051-4C4D-9BFC-78646C28EB3A}"/>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4744" r="18895"/>
              <a:stretch/>
            </p:blipFill>
            <p:spPr>
              <a:xfrm>
                <a:off x="4841766" y="5975271"/>
                <a:ext cx="421099" cy="577339"/>
              </a:xfrm>
              <a:prstGeom prst="rect">
                <a:avLst/>
              </a:prstGeom>
            </p:spPr>
          </p:pic>
          <p:pic>
            <p:nvPicPr>
              <p:cNvPr id="17" name="Graphic 16">
                <a:extLst>
                  <a:ext uri="{FF2B5EF4-FFF2-40B4-BE49-F238E27FC236}">
                    <a16:creationId xmlns:a16="http://schemas.microsoft.com/office/drawing/2014/main" id="{55D1EB75-C530-4B3A-ABB3-9FBDD46C1DA2}"/>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4744" r="18895"/>
              <a:stretch/>
            </p:blipFill>
            <p:spPr>
              <a:xfrm>
                <a:off x="3563194" y="5777234"/>
                <a:ext cx="421099" cy="577339"/>
              </a:xfrm>
              <a:prstGeom prst="rect">
                <a:avLst/>
              </a:prstGeom>
            </p:spPr>
          </p:pic>
          <p:pic>
            <p:nvPicPr>
              <p:cNvPr id="18" name="Graphic 17">
                <a:extLst>
                  <a:ext uri="{FF2B5EF4-FFF2-40B4-BE49-F238E27FC236}">
                    <a16:creationId xmlns:a16="http://schemas.microsoft.com/office/drawing/2014/main" id="{AB3F13CF-804F-4CE9-A8B6-ED3D4C6A07A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4744" r="18895"/>
              <a:stretch/>
            </p:blipFill>
            <p:spPr>
              <a:xfrm>
                <a:off x="3986861" y="5777234"/>
                <a:ext cx="421099" cy="577339"/>
              </a:xfrm>
              <a:prstGeom prst="rect">
                <a:avLst/>
              </a:prstGeom>
            </p:spPr>
          </p:pic>
          <p:pic>
            <p:nvPicPr>
              <p:cNvPr id="19" name="Graphic 18">
                <a:extLst>
                  <a:ext uri="{FF2B5EF4-FFF2-40B4-BE49-F238E27FC236}">
                    <a16:creationId xmlns:a16="http://schemas.microsoft.com/office/drawing/2014/main" id="{FFE7DA2C-BA53-4C9C-8EB7-BCCCDC0422EC}"/>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4744" r="18895"/>
              <a:stretch/>
            </p:blipFill>
            <p:spPr>
              <a:xfrm>
                <a:off x="2683438" y="5975271"/>
                <a:ext cx="421099" cy="577339"/>
              </a:xfrm>
              <a:prstGeom prst="rect">
                <a:avLst/>
              </a:prstGeom>
            </p:spPr>
          </p:pic>
          <p:pic>
            <p:nvPicPr>
              <p:cNvPr id="20" name="Graphic 19">
                <a:extLst>
                  <a:ext uri="{FF2B5EF4-FFF2-40B4-BE49-F238E27FC236}">
                    <a16:creationId xmlns:a16="http://schemas.microsoft.com/office/drawing/2014/main" id="{F7BF925A-46EE-4398-91D2-514735BC422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4744" r="18895"/>
              <a:stretch/>
            </p:blipFill>
            <p:spPr>
              <a:xfrm>
                <a:off x="3107105" y="5975271"/>
                <a:ext cx="421099" cy="577339"/>
              </a:xfrm>
              <a:prstGeom prst="rect">
                <a:avLst/>
              </a:prstGeom>
            </p:spPr>
          </p:pic>
        </p:grpSp>
        <p:cxnSp>
          <p:nvCxnSpPr>
            <p:cNvPr id="13" name="Straight Arrow Connector 12">
              <a:extLst>
                <a:ext uri="{FF2B5EF4-FFF2-40B4-BE49-F238E27FC236}">
                  <a16:creationId xmlns:a16="http://schemas.microsoft.com/office/drawing/2014/main" id="{3C4E2764-B711-446B-889B-FE8518AAF8BF}"/>
                </a:ext>
              </a:extLst>
            </p:cNvPr>
            <p:cNvCxnSpPr>
              <a:cxnSpLocks/>
            </p:cNvCxnSpPr>
            <p:nvPr/>
          </p:nvCxnSpPr>
          <p:spPr>
            <a:xfrm>
              <a:off x="2973619" y="4749808"/>
              <a:ext cx="0" cy="82771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956CAAD-8958-46E9-B036-8529C0F3942A}"/>
                </a:ext>
              </a:extLst>
            </p:cNvPr>
            <p:cNvSpPr txBox="1"/>
            <p:nvPr/>
          </p:nvSpPr>
          <p:spPr>
            <a:xfrm>
              <a:off x="3217992" y="5238964"/>
              <a:ext cx="2071529" cy="369332"/>
            </a:xfrm>
            <a:prstGeom prst="rect">
              <a:avLst/>
            </a:prstGeom>
            <a:noFill/>
          </p:spPr>
          <p:txBody>
            <a:bodyPr wrap="none" lIns="0" tIns="0" rIns="0" bIns="0" rtlCol="0">
              <a:spAutoFit/>
            </a:bodyPr>
            <a:lstStyle/>
            <a:p>
              <a:r>
                <a:rPr lang="en-US" sz="2200" dirty="0">
                  <a:latin typeface="Segoe UI (Body)"/>
                </a:rPr>
                <a:t>2. </a:t>
              </a:r>
              <a:r>
                <a:rPr lang="en-US" sz="2400" dirty="0">
                  <a:latin typeface="+mj-lt"/>
                </a:rPr>
                <a:t>Create batch</a:t>
              </a:r>
              <a:endParaRPr lang="en-IN" sz="2400" dirty="0">
                <a:latin typeface="+mj-lt"/>
              </a:endParaRPr>
            </a:p>
          </p:txBody>
        </p:sp>
        <p:sp>
          <p:nvSpPr>
            <p:cNvPr id="7" name="TextBox 6">
              <a:extLst>
                <a:ext uri="{FF2B5EF4-FFF2-40B4-BE49-F238E27FC236}">
                  <a16:creationId xmlns:a16="http://schemas.microsoft.com/office/drawing/2014/main" id="{3ECF2C6D-A4B5-4195-90AA-83CE6758419A}"/>
                </a:ext>
              </a:extLst>
            </p:cNvPr>
            <p:cNvSpPr txBox="1"/>
            <p:nvPr/>
          </p:nvSpPr>
          <p:spPr>
            <a:xfrm>
              <a:off x="5139441" y="3761025"/>
              <a:ext cx="1612154" cy="369332"/>
            </a:xfrm>
            <a:prstGeom prst="rect">
              <a:avLst/>
            </a:prstGeom>
            <a:solidFill>
              <a:schemeClr val="bg1"/>
            </a:solidFill>
          </p:spPr>
          <p:txBody>
            <a:bodyPr wrap="none" lIns="72000" tIns="0" rIns="72000" bIns="0" rtlCol="0">
              <a:spAutoFit/>
            </a:bodyPr>
            <a:lstStyle/>
            <a:p>
              <a:r>
                <a:rPr lang="en-US" sz="2200" dirty="0">
                  <a:latin typeface="Segoe UI (Body)"/>
                </a:rPr>
                <a:t>1. </a:t>
              </a:r>
              <a:r>
                <a:rPr lang="en-US" sz="2400" dirty="0">
                  <a:latin typeface="Segoe Semibold" panose="020B0702040504020203" pitchFamily="34" charset="0"/>
                </a:rPr>
                <a:t>Connect</a:t>
              </a:r>
              <a:endParaRPr lang="en-IN" sz="2400" dirty="0">
                <a:latin typeface="Segoe Semibold" panose="020B0702040504020203" pitchFamily="34" charset="0"/>
              </a:endParaRPr>
            </a:p>
          </p:txBody>
        </p:sp>
        <p:sp>
          <p:nvSpPr>
            <p:cNvPr id="6" name="TextBox 5">
              <a:extLst>
                <a:ext uri="{FF2B5EF4-FFF2-40B4-BE49-F238E27FC236}">
                  <a16:creationId xmlns:a16="http://schemas.microsoft.com/office/drawing/2014/main" id="{3426C2E0-25DC-4ADF-B3CA-F26E69B9310D}"/>
                </a:ext>
              </a:extLst>
            </p:cNvPr>
            <p:cNvSpPr txBox="1"/>
            <p:nvPr/>
          </p:nvSpPr>
          <p:spPr>
            <a:xfrm>
              <a:off x="4893829" y="4783574"/>
              <a:ext cx="2101198" cy="369332"/>
            </a:xfrm>
            <a:prstGeom prst="rect">
              <a:avLst/>
            </a:prstGeom>
            <a:solidFill>
              <a:schemeClr val="bg1"/>
            </a:solidFill>
          </p:spPr>
          <p:txBody>
            <a:bodyPr wrap="none" lIns="72000" tIns="0" rIns="72000" bIns="0" rtlCol="0">
              <a:spAutoFit/>
            </a:bodyPr>
            <a:lstStyle/>
            <a:p>
              <a:r>
                <a:rPr lang="en-US" sz="2200" dirty="0">
                  <a:latin typeface="Segoe UI (Body)"/>
                </a:rPr>
                <a:t>3. </a:t>
              </a:r>
              <a:r>
                <a:rPr lang="en-US" sz="2400" dirty="0">
                  <a:latin typeface="+mj-lt"/>
                </a:rPr>
                <a:t>Send </a:t>
              </a:r>
              <a:r>
                <a:rPr lang="en-US" sz="2400" dirty="0">
                  <a:latin typeface="+mj-lt"/>
                  <a:cs typeface="Segoe UI Semibold" panose="020B0702040204020203" pitchFamily="34" charset="0"/>
                </a:rPr>
                <a:t>batch</a:t>
              </a:r>
              <a:r>
                <a:rPr lang="en-US" sz="2400" dirty="0">
                  <a:latin typeface="+mj-lt"/>
                </a:rPr>
                <a:t> </a:t>
              </a:r>
              <a:endParaRPr lang="en-IN" sz="2400" dirty="0">
                <a:latin typeface="+mj-lt"/>
              </a:endParaRPr>
            </a:p>
          </p:txBody>
        </p:sp>
      </p:grpSp>
    </p:spTree>
    <p:extLst>
      <p:ext uri="{BB962C8B-B14F-4D97-AF65-F5344CB8AC3E}">
        <p14:creationId xmlns:p14="http://schemas.microsoft.com/office/powerpoint/2010/main" val="135728327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F753-A0DD-494C-837D-03CAF91B7795}"/>
              </a:ext>
            </a:extLst>
          </p:cNvPr>
          <p:cNvSpPr>
            <a:spLocks noGrp="1"/>
          </p:cNvSpPr>
          <p:nvPr>
            <p:ph type="title"/>
          </p:nvPr>
        </p:nvSpPr>
        <p:spPr/>
        <p:txBody>
          <a:bodyPr/>
          <a:lstStyle/>
          <a:p>
            <a:r>
              <a:rPr lang="en-US" dirty="0"/>
              <a:t>Indexing documents by using code</a:t>
            </a:r>
          </a:p>
        </p:txBody>
      </p:sp>
      <p:sp>
        <p:nvSpPr>
          <p:cNvPr id="3" name="Text Placeholder 2">
            <a:extLst>
              <a:ext uri="{FF2B5EF4-FFF2-40B4-BE49-F238E27FC236}">
                <a16:creationId xmlns:a16="http://schemas.microsoft.com/office/drawing/2014/main" id="{F744323D-7DC2-4519-B7AC-BC45989678B1}"/>
              </a:ext>
            </a:extLst>
          </p:cNvPr>
          <p:cNvSpPr>
            <a:spLocks noGrp="1"/>
          </p:cNvSpPr>
          <p:nvPr>
            <p:ph type="body" sz="quarter" idx="10"/>
          </p:nvPr>
        </p:nvSpPr>
        <p:spPr>
          <a:xfrm>
            <a:off x="588263" y="1436688"/>
            <a:ext cx="11018520" cy="276999"/>
          </a:xfrm>
        </p:spPr>
        <p:txBody>
          <a:bodyPr/>
          <a:lstStyle/>
          <a:p>
            <a:r>
              <a:rPr lang="en-US" sz="1800" dirty="0"/>
              <a:t>ISearchIndexClient indexClient = serviceClient.Indexes.GetClient("exampleindex");</a:t>
            </a:r>
          </a:p>
        </p:txBody>
      </p:sp>
      <p:graphicFrame>
        <p:nvGraphicFramePr>
          <p:cNvPr id="4" name="Table 3" descr="The table depicts a list of document upload operations and how they compare to each other when used for documents being ingested to the service.">
            <a:extLst>
              <a:ext uri="{FF2B5EF4-FFF2-40B4-BE49-F238E27FC236}">
                <a16:creationId xmlns:a16="http://schemas.microsoft.com/office/drawing/2014/main" id="{30C17338-CE02-4DC4-BFF7-4593EC512AF9}"/>
              </a:ext>
            </a:extLst>
          </p:cNvPr>
          <p:cNvGraphicFramePr>
            <a:graphicFrameLocks noGrp="1"/>
          </p:cNvGraphicFramePr>
          <p:nvPr>
            <p:extLst>
              <p:ext uri="{D42A27DB-BD31-4B8C-83A1-F6EECF244321}">
                <p14:modId xmlns:p14="http://schemas.microsoft.com/office/powerpoint/2010/main" val="3426006608"/>
              </p:ext>
            </p:extLst>
          </p:nvPr>
        </p:nvGraphicFramePr>
        <p:xfrm>
          <a:off x="584200" y="2019300"/>
          <a:ext cx="11022583" cy="3712168"/>
        </p:xfrm>
        <a:graphic>
          <a:graphicData uri="http://schemas.openxmlformats.org/drawingml/2006/table">
            <a:tbl>
              <a:tblPr firstRow="1" firstCol="1">
                <a:tableStyleId>{616DA210-FB5B-4158-B5E0-FEB733F419BA}</a:tableStyleId>
              </a:tblPr>
              <a:tblGrid>
                <a:gridCol w="1879156">
                  <a:extLst>
                    <a:ext uri="{9D8B030D-6E8A-4147-A177-3AD203B41FA5}">
                      <a16:colId xmlns:a16="http://schemas.microsoft.com/office/drawing/2014/main" val="538640123"/>
                    </a:ext>
                  </a:extLst>
                </a:gridCol>
                <a:gridCol w="4012252">
                  <a:extLst>
                    <a:ext uri="{9D8B030D-6E8A-4147-A177-3AD203B41FA5}">
                      <a16:colId xmlns:a16="http://schemas.microsoft.com/office/drawing/2014/main" val="2518326184"/>
                    </a:ext>
                  </a:extLst>
                </a:gridCol>
                <a:gridCol w="1815672">
                  <a:extLst>
                    <a:ext uri="{9D8B030D-6E8A-4147-A177-3AD203B41FA5}">
                      <a16:colId xmlns:a16="http://schemas.microsoft.com/office/drawing/2014/main" val="3720550052"/>
                    </a:ext>
                  </a:extLst>
                </a:gridCol>
                <a:gridCol w="3315503">
                  <a:extLst>
                    <a:ext uri="{9D8B030D-6E8A-4147-A177-3AD203B41FA5}">
                      <a16:colId xmlns:a16="http://schemas.microsoft.com/office/drawing/2014/main" val="3054405847"/>
                    </a:ext>
                  </a:extLst>
                </a:gridCol>
              </a:tblGrid>
              <a:tr h="581660">
                <a:tc>
                  <a:txBody>
                    <a:bodyPr/>
                    <a:lstStyle/>
                    <a:p>
                      <a:pPr marL="0" marR="0">
                        <a:lnSpc>
                          <a:spcPct val="107000"/>
                        </a:lnSpc>
                        <a:spcBef>
                          <a:spcPts val="0"/>
                        </a:spcBef>
                        <a:spcAft>
                          <a:spcPts val="0"/>
                        </a:spcAft>
                      </a:pPr>
                      <a:r>
                        <a:rPr lang="en-US" sz="1800" dirty="0">
                          <a:solidFill>
                            <a:schemeClr val="bg1"/>
                          </a:solidFill>
                          <a:effectLst/>
                        </a:rPr>
                        <a:t>Action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36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pPr marL="0" marR="0">
                        <a:lnSpc>
                          <a:spcPct val="107000"/>
                        </a:lnSpc>
                        <a:spcBef>
                          <a:spcPts val="0"/>
                        </a:spcBef>
                        <a:spcAft>
                          <a:spcPts val="0"/>
                        </a:spcAft>
                      </a:pPr>
                      <a:r>
                        <a:rPr lang="en-US" sz="1800" dirty="0">
                          <a:solidFill>
                            <a:schemeClr val="bg1"/>
                          </a:solidFill>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36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pPr marL="0" marR="0">
                        <a:lnSpc>
                          <a:spcPct val="107000"/>
                        </a:lnSpc>
                        <a:spcBef>
                          <a:spcPts val="0"/>
                        </a:spcBef>
                        <a:spcAft>
                          <a:spcPts val="0"/>
                        </a:spcAft>
                      </a:pPr>
                      <a:r>
                        <a:rPr lang="en-US" sz="1800" dirty="0">
                          <a:solidFill>
                            <a:schemeClr val="bg1"/>
                          </a:solidFill>
                          <a:effectLst/>
                        </a:rPr>
                        <a:t>Necessary fields </a:t>
                      </a:r>
                      <a:br>
                        <a:rPr lang="en-US" sz="1800" dirty="0">
                          <a:solidFill>
                            <a:schemeClr val="bg1"/>
                          </a:solidFill>
                          <a:effectLst/>
                        </a:rPr>
                      </a:br>
                      <a:r>
                        <a:rPr lang="en-US" sz="1800" dirty="0">
                          <a:solidFill>
                            <a:schemeClr val="bg1"/>
                          </a:solidFill>
                          <a:effectLst/>
                        </a:rPr>
                        <a:t>for each document</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36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pPr marL="0" marR="0">
                        <a:lnSpc>
                          <a:spcPct val="107000"/>
                        </a:lnSpc>
                        <a:spcBef>
                          <a:spcPts val="0"/>
                        </a:spcBef>
                        <a:spcAft>
                          <a:spcPts val="0"/>
                        </a:spcAft>
                      </a:pPr>
                      <a:r>
                        <a:rPr lang="en-US" sz="1800" dirty="0">
                          <a:solidFill>
                            <a:schemeClr val="bg1"/>
                          </a:solidFill>
                          <a:effectLst/>
                        </a:rPr>
                        <a:t>Notes</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36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extLst>
                  <a:ext uri="{0D108BD9-81ED-4DB2-BD59-A6C34878D82A}">
                    <a16:rowId xmlns:a16="http://schemas.microsoft.com/office/drawing/2014/main" val="210037495"/>
                  </a:ext>
                </a:extLst>
              </a:tr>
              <a:tr h="1411354">
                <a:tc>
                  <a:txBody>
                    <a:bodyPr/>
                    <a:lstStyle/>
                    <a:p>
                      <a:pPr marL="0" marR="0">
                        <a:lnSpc>
                          <a:spcPct val="107000"/>
                        </a:lnSpc>
                        <a:spcBef>
                          <a:spcPts val="0"/>
                        </a:spcBef>
                        <a:spcAft>
                          <a:spcPts val="0"/>
                        </a:spcAft>
                      </a:pPr>
                      <a:r>
                        <a:rPr lang="en-US" sz="1800" dirty="0">
                          <a:effectLst/>
                        </a:rPr>
                        <a:t>Upload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An Upload action is similar to an upsert, where the document will be inserted if it is new and updated/replaced if it exists.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key, and any other fields you wish to define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When updating/replacing an existing document, any field that is not specified in the request will have its field set to null. </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9204021"/>
                  </a:ext>
                </a:extLst>
              </a:tr>
              <a:tr h="1393910">
                <a:tc>
                  <a:txBody>
                    <a:bodyPr/>
                    <a:lstStyle/>
                    <a:p>
                      <a:pPr marL="0" marR="0">
                        <a:lnSpc>
                          <a:spcPct val="107000"/>
                        </a:lnSpc>
                        <a:spcBef>
                          <a:spcPts val="0"/>
                        </a:spcBef>
                        <a:spcAft>
                          <a:spcPts val="0"/>
                        </a:spcAft>
                      </a:pPr>
                      <a:r>
                        <a:rPr lang="en-US" sz="1800" dirty="0">
                          <a:effectLst/>
                        </a:rPr>
                        <a:t>Merge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Updates an existing document with the specified fields. If the document does not exist in the index, the merge will fail.</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key, and any other fields you wish to define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Any field that you specify in a merge will replace the existing field in the document. </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2620681"/>
                  </a:ext>
                </a:extLst>
              </a:tr>
            </a:tbl>
          </a:graphicData>
        </a:graphic>
      </p:graphicFrame>
    </p:spTree>
    <p:extLst>
      <p:ext uri="{BB962C8B-B14F-4D97-AF65-F5344CB8AC3E}">
        <p14:creationId xmlns:p14="http://schemas.microsoft.com/office/powerpoint/2010/main" val="328452386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F753-A0DD-494C-837D-03CAF91B7795}"/>
              </a:ext>
            </a:extLst>
          </p:cNvPr>
          <p:cNvSpPr>
            <a:spLocks noGrp="1"/>
          </p:cNvSpPr>
          <p:nvPr>
            <p:ph type="title"/>
          </p:nvPr>
        </p:nvSpPr>
        <p:spPr/>
        <p:txBody>
          <a:bodyPr/>
          <a:lstStyle/>
          <a:p>
            <a:r>
              <a:rPr lang="en-US" dirty="0"/>
              <a:t>Indexing documents by using code (1, continued)</a:t>
            </a:r>
          </a:p>
        </p:txBody>
      </p:sp>
      <p:sp>
        <p:nvSpPr>
          <p:cNvPr id="3" name="Text Placeholder 2">
            <a:extLst>
              <a:ext uri="{FF2B5EF4-FFF2-40B4-BE49-F238E27FC236}">
                <a16:creationId xmlns:a16="http://schemas.microsoft.com/office/drawing/2014/main" id="{F744323D-7DC2-4519-B7AC-BC45989678B1}"/>
              </a:ext>
            </a:extLst>
          </p:cNvPr>
          <p:cNvSpPr>
            <a:spLocks noGrp="1"/>
          </p:cNvSpPr>
          <p:nvPr>
            <p:ph type="body" sz="quarter" idx="10"/>
          </p:nvPr>
        </p:nvSpPr>
        <p:spPr>
          <a:xfrm>
            <a:off x="588263" y="1436688"/>
            <a:ext cx="11018520" cy="276999"/>
          </a:xfrm>
        </p:spPr>
        <p:txBody>
          <a:bodyPr/>
          <a:lstStyle/>
          <a:p>
            <a:r>
              <a:rPr lang="en-US" sz="1800" dirty="0"/>
              <a:t>ISearchIndexClient indexClient = serviceClient.Indexes.GetClient("exampleindex");</a:t>
            </a:r>
          </a:p>
        </p:txBody>
      </p:sp>
      <p:graphicFrame>
        <p:nvGraphicFramePr>
          <p:cNvPr id="4" name="Table 3" descr="The table depicts a list of document upload operations and how they compare to each other when used for documents being ingested to the service.">
            <a:extLst>
              <a:ext uri="{FF2B5EF4-FFF2-40B4-BE49-F238E27FC236}">
                <a16:creationId xmlns:a16="http://schemas.microsoft.com/office/drawing/2014/main" id="{30C17338-CE02-4DC4-BFF7-4593EC512AF9}"/>
              </a:ext>
            </a:extLst>
          </p:cNvPr>
          <p:cNvGraphicFramePr>
            <a:graphicFrameLocks noGrp="1"/>
          </p:cNvGraphicFramePr>
          <p:nvPr>
            <p:extLst>
              <p:ext uri="{D42A27DB-BD31-4B8C-83A1-F6EECF244321}">
                <p14:modId xmlns:p14="http://schemas.microsoft.com/office/powerpoint/2010/main" val="175502708"/>
              </p:ext>
            </p:extLst>
          </p:nvPr>
        </p:nvGraphicFramePr>
        <p:xfrm>
          <a:off x="584200" y="2027019"/>
          <a:ext cx="11022582" cy="3825141"/>
        </p:xfrm>
        <a:graphic>
          <a:graphicData uri="http://schemas.openxmlformats.org/drawingml/2006/table">
            <a:tbl>
              <a:tblPr firstRow="1" firstCol="1">
                <a:tableStyleId>{616DA210-FB5B-4158-B5E0-FEB733F419BA}</a:tableStyleId>
              </a:tblPr>
              <a:tblGrid>
                <a:gridCol w="1879156">
                  <a:extLst>
                    <a:ext uri="{9D8B030D-6E8A-4147-A177-3AD203B41FA5}">
                      <a16:colId xmlns:a16="http://schemas.microsoft.com/office/drawing/2014/main" val="538640123"/>
                    </a:ext>
                  </a:extLst>
                </a:gridCol>
                <a:gridCol w="4012252">
                  <a:extLst>
                    <a:ext uri="{9D8B030D-6E8A-4147-A177-3AD203B41FA5}">
                      <a16:colId xmlns:a16="http://schemas.microsoft.com/office/drawing/2014/main" val="2518326184"/>
                    </a:ext>
                  </a:extLst>
                </a:gridCol>
                <a:gridCol w="1815671">
                  <a:extLst>
                    <a:ext uri="{9D8B030D-6E8A-4147-A177-3AD203B41FA5}">
                      <a16:colId xmlns:a16="http://schemas.microsoft.com/office/drawing/2014/main" val="3720550052"/>
                    </a:ext>
                  </a:extLst>
                </a:gridCol>
                <a:gridCol w="3315503">
                  <a:extLst>
                    <a:ext uri="{9D8B030D-6E8A-4147-A177-3AD203B41FA5}">
                      <a16:colId xmlns:a16="http://schemas.microsoft.com/office/drawing/2014/main" val="3054405847"/>
                    </a:ext>
                  </a:extLst>
                </a:gridCol>
              </a:tblGrid>
              <a:tr h="882725">
                <a:tc>
                  <a:txBody>
                    <a:bodyPr/>
                    <a:lstStyle/>
                    <a:p>
                      <a:pPr marL="0" marR="0">
                        <a:lnSpc>
                          <a:spcPct val="107000"/>
                        </a:lnSpc>
                        <a:spcBef>
                          <a:spcPts val="0"/>
                        </a:spcBef>
                        <a:spcAft>
                          <a:spcPts val="0"/>
                        </a:spcAft>
                      </a:pPr>
                      <a:r>
                        <a:rPr lang="en-US" sz="1800" dirty="0">
                          <a:solidFill>
                            <a:schemeClr val="bg1"/>
                          </a:solidFill>
                          <a:effectLst/>
                        </a:rPr>
                        <a:t>Action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36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pPr marL="0" marR="0">
                        <a:lnSpc>
                          <a:spcPct val="107000"/>
                        </a:lnSpc>
                        <a:spcBef>
                          <a:spcPts val="0"/>
                        </a:spcBef>
                        <a:spcAft>
                          <a:spcPts val="0"/>
                        </a:spcAft>
                      </a:pPr>
                      <a:r>
                        <a:rPr lang="en-US" sz="1800" dirty="0">
                          <a:solidFill>
                            <a:schemeClr val="bg1"/>
                          </a:solidFill>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36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pPr marL="0" marR="0">
                        <a:lnSpc>
                          <a:spcPct val="107000"/>
                        </a:lnSpc>
                        <a:spcBef>
                          <a:spcPts val="0"/>
                        </a:spcBef>
                        <a:spcAft>
                          <a:spcPts val="0"/>
                        </a:spcAft>
                      </a:pPr>
                      <a:r>
                        <a:rPr lang="en-US" sz="1800" dirty="0">
                          <a:solidFill>
                            <a:schemeClr val="bg1"/>
                          </a:solidFill>
                          <a:effectLst/>
                        </a:rPr>
                        <a:t>Necessary fields </a:t>
                      </a:r>
                      <a:br>
                        <a:rPr lang="en-US" sz="1800" dirty="0">
                          <a:solidFill>
                            <a:schemeClr val="bg1"/>
                          </a:solidFill>
                          <a:effectLst/>
                        </a:rPr>
                      </a:br>
                      <a:r>
                        <a:rPr lang="en-US" sz="1800" dirty="0">
                          <a:solidFill>
                            <a:schemeClr val="bg1"/>
                          </a:solidFill>
                          <a:effectLst/>
                        </a:rPr>
                        <a:t>for each document</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36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pPr marL="0" marR="0">
                        <a:lnSpc>
                          <a:spcPct val="107000"/>
                        </a:lnSpc>
                        <a:spcBef>
                          <a:spcPts val="0"/>
                        </a:spcBef>
                        <a:spcAft>
                          <a:spcPts val="0"/>
                        </a:spcAft>
                      </a:pPr>
                      <a:r>
                        <a:rPr lang="en-US" sz="1800" dirty="0">
                          <a:solidFill>
                            <a:schemeClr val="bg1"/>
                          </a:solidFill>
                          <a:effectLst/>
                        </a:rPr>
                        <a:t>Notes</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36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extLst>
                  <a:ext uri="{0D108BD9-81ED-4DB2-BD59-A6C34878D82A}">
                    <a16:rowId xmlns:a16="http://schemas.microsoft.com/office/drawing/2014/main" val="210037495"/>
                  </a:ext>
                </a:extLst>
              </a:tr>
              <a:tr h="1471208">
                <a:tc>
                  <a:txBody>
                    <a:bodyPr/>
                    <a:lstStyle/>
                    <a:p>
                      <a:pPr marL="0" marR="0">
                        <a:lnSpc>
                          <a:spcPct val="107000"/>
                        </a:lnSpc>
                        <a:spcBef>
                          <a:spcPts val="0"/>
                        </a:spcBef>
                        <a:spcAft>
                          <a:spcPts val="0"/>
                        </a:spcAft>
                      </a:pPr>
                      <a:r>
                        <a:rPr lang="en-US" sz="1800" dirty="0">
                          <a:effectLst/>
                        </a:rPr>
                        <a:t>MergeOrUpload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action behaves like Merge if a document with the given key already exists in the index. If the document does not exist, it behaves like Upload with a new document.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key, and any other fields you wish to define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Not applicable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0039339"/>
                  </a:ext>
                </a:extLst>
              </a:tr>
              <a:tr h="1471208">
                <a:tc>
                  <a:txBody>
                    <a:bodyPr/>
                    <a:lstStyle/>
                    <a:p>
                      <a:pPr marL="0" marR="0">
                        <a:lnSpc>
                          <a:spcPct val="107000"/>
                        </a:lnSpc>
                        <a:spcBef>
                          <a:spcPts val="0"/>
                        </a:spcBef>
                        <a:spcAft>
                          <a:spcPts val="0"/>
                        </a:spcAft>
                      </a:pPr>
                      <a:r>
                        <a:rPr lang="en-US" sz="1800" dirty="0">
                          <a:effectLst/>
                        </a:rPr>
                        <a:t>Delete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Removes the specified document from the index.</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key only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Any field that you specify other than the key field will be ignored. If you want to remove an individual field from a document, use Merge instead.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36000" marT="0" marB="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6136853"/>
                  </a:ext>
                </a:extLst>
              </a:tr>
            </a:tbl>
          </a:graphicData>
        </a:graphic>
      </p:graphicFrame>
    </p:spTree>
    <p:extLst>
      <p:ext uri="{BB962C8B-B14F-4D97-AF65-F5344CB8AC3E}">
        <p14:creationId xmlns:p14="http://schemas.microsoft.com/office/powerpoint/2010/main" val="81916354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F753-A0DD-494C-837D-03CAF91B7795}"/>
              </a:ext>
            </a:extLst>
          </p:cNvPr>
          <p:cNvSpPr>
            <a:spLocks noGrp="1"/>
          </p:cNvSpPr>
          <p:nvPr>
            <p:ph type="title"/>
          </p:nvPr>
        </p:nvSpPr>
        <p:spPr/>
        <p:txBody>
          <a:bodyPr/>
          <a:lstStyle/>
          <a:p>
            <a:r>
              <a:rPr lang="en-US" dirty="0"/>
              <a:t>Indexing documents by using code (2, continued)</a:t>
            </a:r>
          </a:p>
        </p:txBody>
      </p:sp>
      <p:sp>
        <p:nvSpPr>
          <p:cNvPr id="3" name="Text Placeholder 2" descr="The sample code using Upload, MergeOrUpload, and Delete actions to create a batch.">
            <a:extLst>
              <a:ext uri="{FF2B5EF4-FFF2-40B4-BE49-F238E27FC236}">
                <a16:creationId xmlns:a16="http://schemas.microsoft.com/office/drawing/2014/main" id="{F744323D-7DC2-4519-B7AC-BC45989678B1}"/>
              </a:ext>
            </a:extLst>
          </p:cNvPr>
          <p:cNvSpPr>
            <a:spLocks noGrp="1"/>
          </p:cNvSpPr>
          <p:nvPr>
            <p:ph type="body" sz="quarter" idx="10"/>
          </p:nvPr>
        </p:nvSpPr>
        <p:spPr>
          <a:xfrm>
            <a:off x="588263" y="1436688"/>
            <a:ext cx="11018520" cy="4970591"/>
          </a:xfrm>
        </p:spPr>
        <p:txBody>
          <a:bodyPr/>
          <a:lstStyle/>
          <a:p>
            <a:r>
              <a:rPr lang="en-US" sz="1700" dirty="0">
                <a:solidFill>
                  <a:srgbClr val="0000FF"/>
                </a:solidFill>
              </a:rPr>
              <a:t>var</a:t>
            </a:r>
            <a:r>
              <a:rPr lang="en-US" sz="1700" dirty="0">
                <a:solidFill>
                  <a:srgbClr val="000000"/>
                </a:solidFill>
              </a:rPr>
              <a:t> </a:t>
            </a:r>
            <a:r>
              <a:rPr lang="en-US" sz="1700" dirty="0">
                <a:solidFill>
                  <a:srgbClr val="001080"/>
                </a:solidFill>
              </a:rPr>
              <a:t>actions</a:t>
            </a:r>
            <a:r>
              <a:rPr lang="en-US" sz="1700" dirty="0">
                <a:solidFill>
                  <a:srgbClr val="000000"/>
                </a:solidFill>
              </a:rPr>
              <a:t> = </a:t>
            </a:r>
            <a:r>
              <a:rPr lang="en-US" sz="1700" dirty="0">
                <a:solidFill>
                  <a:srgbClr val="0000FF"/>
                </a:solidFill>
              </a:rPr>
              <a:t>new</a:t>
            </a:r>
            <a:r>
              <a:rPr lang="en-US" sz="1700" dirty="0">
                <a:solidFill>
                  <a:srgbClr val="000000"/>
                </a:solidFill>
              </a:rPr>
              <a:t> </a:t>
            </a:r>
            <a:r>
              <a:rPr lang="en-US" sz="1700" dirty="0">
                <a:solidFill>
                  <a:srgbClr val="267F99"/>
                </a:solidFill>
              </a:rPr>
              <a:t>IndexAction</a:t>
            </a:r>
            <a:r>
              <a:rPr lang="en-US" sz="1700" dirty="0">
                <a:solidFill>
                  <a:srgbClr val="000000"/>
                </a:solidFill>
              </a:rPr>
              <a:t>&lt;</a:t>
            </a:r>
            <a:r>
              <a:rPr lang="en-US" sz="1700" dirty="0">
                <a:solidFill>
                  <a:srgbClr val="267F99"/>
                </a:solidFill>
              </a:rPr>
              <a:t>Document</a:t>
            </a:r>
            <a:r>
              <a:rPr lang="en-US" sz="1700" dirty="0">
                <a:solidFill>
                  <a:srgbClr val="000000"/>
                </a:solidFill>
              </a:rPr>
              <a:t>&gt;[]</a:t>
            </a:r>
          </a:p>
          <a:p>
            <a:r>
              <a:rPr lang="en-US" sz="1700" dirty="0">
                <a:solidFill>
                  <a:srgbClr val="000000"/>
                </a:solidFill>
              </a:rPr>
              <a:t>{</a:t>
            </a:r>
          </a:p>
          <a:p>
            <a:r>
              <a:rPr lang="en-US" sz="1700" dirty="0">
                <a:solidFill>
                  <a:srgbClr val="000000"/>
                </a:solidFill>
              </a:rPr>
              <a:t>    </a:t>
            </a:r>
            <a:r>
              <a:rPr lang="en-US" sz="1700" dirty="0">
                <a:solidFill>
                  <a:srgbClr val="001080"/>
                </a:solidFill>
              </a:rPr>
              <a:t>IndexAction</a:t>
            </a:r>
            <a:r>
              <a:rPr lang="en-US" sz="1700" dirty="0">
                <a:solidFill>
                  <a:srgbClr val="000000"/>
                </a:solidFill>
              </a:rPr>
              <a:t>.</a:t>
            </a:r>
            <a:r>
              <a:rPr lang="en-US" sz="1700" dirty="0">
                <a:solidFill>
                  <a:srgbClr val="795E26"/>
                </a:solidFill>
              </a:rPr>
              <a:t>Upload</a:t>
            </a:r>
            <a:r>
              <a:rPr lang="en-US" sz="1700" dirty="0">
                <a:solidFill>
                  <a:srgbClr val="000000"/>
                </a:solidFill>
              </a:rPr>
              <a:t>(</a:t>
            </a:r>
          </a:p>
          <a:p>
            <a:r>
              <a:rPr lang="en-US" sz="1700" dirty="0">
                <a:solidFill>
                  <a:srgbClr val="000000"/>
                </a:solidFill>
              </a:rPr>
              <a:t>        </a:t>
            </a:r>
            <a:r>
              <a:rPr lang="en-US" sz="1700" dirty="0">
                <a:solidFill>
                  <a:srgbClr val="0000FF"/>
                </a:solidFill>
              </a:rPr>
              <a:t>new</a:t>
            </a:r>
            <a:r>
              <a:rPr lang="en-US" sz="1700" dirty="0">
                <a:solidFill>
                  <a:srgbClr val="000000"/>
                </a:solidFill>
              </a:rPr>
              <a:t> </a:t>
            </a:r>
            <a:r>
              <a:rPr lang="en-US" sz="1700" dirty="0">
                <a:solidFill>
                  <a:srgbClr val="267F99"/>
                </a:solidFill>
              </a:rPr>
              <a:t>Document</a:t>
            </a:r>
            <a:r>
              <a:rPr lang="en-US" sz="1700" dirty="0">
                <a:solidFill>
                  <a:srgbClr val="000000"/>
                </a:solidFill>
              </a:rPr>
              <a:t>()</a:t>
            </a:r>
          </a:p>
          <a:p>
            <a:r>
              <a:rPr lang="en-US" sz="1700" dirty="0">
                <a:solidFill>
                  <a:srgbClr val="000000"/>
                </a:solidFill>
              </a:rPr>
              <a:t>        { </a:t>
            </a:r>
            <a:r>
              <a:rPr lang="en-US" sz="1700" dirty="0">
                <a:solidFill>
                  <a:srgbClr val="001080"/>
                </a:solidFill>
              </a:rPr>
              <a:t>Id</a:t>
            </a:r>
            <a:r>
              <a:rPr lang="en-US" sz="1700" dirty="0">
                <a:solidFill>
                  <a:srgbClr val="000000"/>
                </a:solidFill>
              </a:rPr>
              <a:t> = </a:t>
            </a:r>
            <a:r>
              <a:rPr lang="en-US" sz="1700" dirty="0">
                <a:solidFill>
                  <a:srgbClr val="A31515"/>
                </a:solidFill>
              </a:rPr>
              <a:t>"1"</a:t>
            </a:r>
            <a:r>
              <a:rPr lang="en-US" sz="1700" dirty="0">
                <a:solidFill>
                  <a:srgbClr val="000000"/>
                </a:solidFill>
              </a:rPr>
              <a:t>, </a:t>
            </a:r>
            <a:r>
              <a:rPr lang="en-US" sz="1700" dirty="0">
                <a:solidFill>
                  <a:srgbClr val="001080"/>
                </a:solidFill>
              </a:rPr>
              <a:t>Name</a:t>
            </a:r>
            <a:r>
              <a:rPr lang="en-US" sz="1700" dirty="0">
                <a:solidFill>
                  <a:srgbClr val="000000"/>
                </a:solidFill>
              </a:rPr>
              <a:t> = </a:t>
            </a:r>
            <a:r>
              <a:rPr lang="en-US" sz="1700" dirty="0">
                <a:solidFill>
                  <a:srgbClr val="A31515"/>
                </a:solidFill>
              </a:rPr>
              <a:t>"Steve Hunter"</a:t>
            </a:r>
            <a:r>
              <a:rPr lang="en-US" sz="1700" dirty="0">
                <a:solidFill>
                  <a:srgbClr val="000000"/>
                </a:solidFill>
              </a:rPr>
              <a:t>, </a:t>
            </a:r>
            <a:r>
              <a:rPr lang="en-US" sz="1700" dirty="0">
                <a:solidFill>
                  <a:srgbClr val="001080"/>
                </a:solidFill>
              </a:rPr>
              <a:t>Department</a:t>
            </a:r>
            <a:r>
              <a:rPr lang="en-US" sz="1700" dirty="0">
                <a:solidFill>
                  <a:srgbClr val="000000"/>
                </a:solidFill>
              </a:rPr>
              <a:t> = </a:t>
            </a:r>
            <a:r>
              <a:rPr lang="en-US" sz="1700" dirty="0">
                <a:solidFill>
                  <a:srgbClr val="A31515"/>
                </a:solidFill>
              </a:rPr>
              <a:t>"Human Resources"</a:t>
            </a:r>
            <a:r>
              <a:rPr lang="en-US" sz="1700" dirty="0">
                <a:solidFill>
                  <a:srgbClr val="000000"/>
                </a:solidFill>
              </a:rPr>
              <a:t> }</a:t>
            </a:r>
          </a:p>
          <a:p>
            <a:r>
              <a:rPr lang="en-US" sz="1700" dirty="0">
                <a:solidFill>
                  <a:srgbClr val="000000"/>
                </a:solidFill>
              </a:rPr>
              <a:t>    ),</a:t>
            </a:r>
          </a:p>
          <a:p>
            <a:r>
              <a:rPr lang="en-US" sz="1700" dirty="0">
                <a:solidFill>
                  <a:srgbClr val="000000"/>
                </a:solidFill>
              </a:rPr>
              <a:t>    </a:t>
            </a:r>
            <a:r>
              <a:rPr lang="en-US" sz="1700" dirty="0">
                <a:solidFill>
                  <a:srgbClr val="001080"/>
                </a:solidFill>
              </a:rPr>
              <a:t>IndexAction</a:t>
            </a:r>
            <a:r>
              <a:rPr lang="en-US" sz="1700" dirty="0">
                <a:solidFill>
                  <a:srgbClr val="000000"/>
                </a:solidFill>
              </a:rPr>
              <a:t>.</a:t>
            </a:r>
            <a:r>
              <a:rPr lang="en-US" sz="1700" dirty="0">
                <a:solidFill>
                  <a:srgbClr val="795E26"/>
                </a:solidFill>
              </a:rPr>
              <a:t>Delete</a:t>
            </a:r>
            <a:r>
              <a:rPr lang="en-US" sz="1700" dirty="0">
                <a:solidFill>
                  <a:srgbClr val="000000"/>
                </a:solidFill>
              </a:rPr>
              <a:t>(</a:t>
            </a:r>
          </a:p>
          <a:p>
            <a:r>
              <a:rPr lang="en-US" sz="1700" dirty="0">
                <a:solidFill>
                  <a:srgbClr val="000000"/>
                </a:solidFill>
              </a:rPr>
              <a:t>        </a:t>
            </a:r>
            <a:r>
              <a:rPr lang="en-US" sz="1700" dirty="0">
                <a:solidFill>
                  <a:srgbClr val="0000FF"/>
                </a:solidFill>
              </a:rPr>
              <a:t>new</a:t>
            </a:r>
            <a:r>
              <a:rPr lang="en-US" sz="1700" dirty="0">
                <a:solidFill>
                  <a:srgbClr val="000000"/>
                </a:solidFill>
              </a:rPr>
              <a:t> </a:t>
            </a:r>
            <a:r>
              <a:rPr lang="en-US" sz="1700" dirty="0">
                <a:solidFill>
                  <a:srgbClr val="267F99"/>
                </a:solidFill>
              </a:rPr>
              <a:t>Document</a:t>
            </a:r>
            <a:r>
              <a:rPr lang="en-US" sz="1700" dirty="0">
                <a:solidFill>
                  <a:srgbClr val="000000"/>
                </a:solidFill>
              </a:rPr>
              <a:t>()</a:t>
            </a:r>
          </a:p>
          <a:p>
            <a:r>
              <a:rPr lang="en-US" sz="1700" dirty="0">
                <a:solidFill>
                  <a:srgbClr val="000000"/>
                </a:solidFill>
              </a:rPr>
              <a:t>        { </a:t>
            </a:r>
            <a:r>
              <a:rPr lang="en-US" sz="1700" dirty="0">
                <a:solidFill>
                  <a:srgbClr val="001080"/>
                </a:solidFill>
              </a:rPr>
              <a:t>Id</a:t>
            </a:r>
            <a:r>
              <a:rPr lang="en-US" sz="1700" dirty="0">
                <a:solidFill>
                  <a:srgbClr val="000000"/>
                </a:solidFill>
              </a:rPr>
              <a:t> = </a:t>
            </a:r>
            <a:r>
              <a:rPr lang="en-US" sz="1700" dirty="0">
                <a:solidFill>
                  <a:srgbClr val="A31515"/>
                </a:solidFill>
              </a:rPr>
              <a:t>"2"</a:t>
            </a:r>
            <a:r>
              <a:rPr lang="en-US" sz="1700" dirty="0">
                <a:solidFill>
                  <a:srgbClr val="000000"/>
                </a:solidFill>
              </a:rPr>
              <a:t> }</a:t>
            </a:r>
          </a:p>
          <a:p>
            <a:r>
              <a:rPr lang="en-US" sz="1700" dirty="0">
                <a:solidFill>
                  <a:srgbClr val="000000"/>
                </a:solidFill>
              </a:rPr>
              <a:t>    ),</a:t>
            </a:r>
          </a:p>
          <a:p>
            <a:r>
              <a:rPr lang="en-US" sz="1700" dirty="0">
                <a:solidFill>
                  <a:srgbClr val="000000"/>
                </a:solidFill>
              </a:rPr>
              <a:t>    </a:t>
            </a:r>
            <a:r>
              <a:rPr lang="en-US" sz="1700" dirty="0">
                <a:solidFill>
                  <a:srgbClr val="001080"/>
                </a:solidFill>
              </a:rPr>
              <a:t>IndexAction</a:t>
            </a:r>
            <a:r>
              <a:rPr lang="en-US" sz="1700" dirty="0">
                <a:solidFill>
                  <a:srgbClr val="000000"/>
                </a:solidFill>
              </a:rPr>
              <a:t>.</a:t>
            </a:r>
            <a:r>
              <a:rPr lang="en-US" sz="1700" dirty="0">
                <a:solidFill>
                  <a:srgbClr val="795E26"/>
                </a:solidFill>
              </a:rPr>
              <a:t>MergeOrUpload</a:t>
            </a:r>
            <a:r>
              <a:rPr lang="en-US" sz="1700" dirty="0">
                <a:solidFill>
                  <a:srgbClr val="000000"/>
                </a:solidFill>
              </a:rPr>
              <a:t>(</a:t>
            </a:r>
          </a:p>
          <a:p>
            <a:r>
              <a:rPr lang="en-US" sz="1700" dirty="0">
                <a:solidFill>
                  <a:srgbClr val="000000"/>
                </a:solidFill>
              </a:rPr>
              <a:t>        </a:t>
            </a:r>
            <a:r>
              <a:rPr lang="en-US" sz="1700" dirty="0">
                <a:solidFill>
                  <a:srgbClr val="0000FF"/>
                </a:solidFill>
              </a:rPr>
              <a:t>new</a:t>
            </a:r>
            <a:r>
              <a:rPr lang="en-US" sz="1700" dirty="0">
                <a:solidFill>
                  <a:srgbClr val="000000"/>
                </a:solidFill>
              </a:rPr>
              <a:t> </a:t>
            </a:r>
            <a:r>
              <a:rPr lang="en-US" sz="1700" dirty="0">
                <a:solidFill>
                  <a:srgbClr val="267F99"/>
                </a:solidFill>
              </a:rPr>
              <a:t>Document</a:t>
            </a:r>
            <a:r>
              <a:rPr lang="en-US" sz="1700" dirty="0">
                <a:solidFill>
                  <a:srgbClr val="000000"/>
                </a:solidFill>
              </a:rPr>
              <a:t>()</a:t>
            </a:r>
          </a:p>
          <a:p>
            <a:r>
              <a:rPr lang="en-US" sz="1700" dirty="0">
                <a:solidFill>
                  <a:srgbClr val="000000"/>
                </a:solidFill>
              </a:rPr>
              <a:t>        { </a:t>
            </a:r>
            <a:r>
              <a:rPr lang="en-US" sz="1700" dirty="0">
                <a:solidFill>
                  <a:srgbClr val="001080"/>
                </a:solidFill>
              </a:rPr>
              <a:t>Id</a:t>
            </a:r>
            <a:r>
              <a:rPr lang="en-US" sz="1700" dirty="0">
                <a:solidFill>
                  <a:srgbClr val="000000"/>
                </a:solidFill>
              </a:rPr>
              <a:t> = </a:t>
            </a:r>
            <a:r>
              <a:rPr lang="en-US" sz="1700" dirty="0">
                <a:solidFill>
                  <a:srgbClr val="A31515"/>
                </a:solidFill>
              </a:rPr>
              <a:t>"3"</a:t>
            </a:r>
            <a:r>
              <a:rPr lang="en-US" sz="1700" dirty="0">
                <a:solidFill>
                  <a:srgbClr val="000000"/>
                </a:solidFill>
              </a:rPr>
              <a:t>, </a:t>
            </a:r>
            <a:r>
              <a:rPr lang="en-US" sz="1700" dirty="0">
                <a:solidFill>
                  <a:srgbClr val="001080"/>
                </a:solidFill>
              </a:rPr>
              <a:t>Department</a:t>
            </a:r>
            <a:r>
              <a:rPr lang="en-US" sz="1700" dirty="0">
                <a:solidFill>
                  <a:srgbClr val="000000"/>
                </a:solidFill>
              </a:rPr>
              <a:t> = </a:t>
            </a:r>
            <a:r>
              <a:rPr lang="en-US" sz="1700" dirty="0">
                <a:solidFill>
                  <a:srgbClr val="A31515"/>
                </a:solidFill>
              </a:rPr>
              <a:t>"Information Technology"</a:t>
            </a:r>
            <a:r>
              <a:rPr lang="en-US" sz="1700" dirty="0">
                <a:solidFill>
                  <a:srgbClr val="000000"/>
                </a:solidFill>
              </a:rPr>
              <a:t> }</a:t>
            </a:r>
          </a:p>
          <a:p>
            <a:r>
              <a:rPr lang="en-US" sz="1700" dirty="0">
                <a:solidFill>
                  <a:srgbClr val="000000"/>
                </a:solidFill>
              </a:rPr>
              <a:t>    )</a:t>
            </a:r>
          </a:p>
          <a:p>
            <a:r>
              <a:rPr lang="en-US" sz="1700" dirty="0">
                <a:solidFill>
                  <a:srgbClr val="000000"/>
                </a:solidFill>
              </a:rPr>
              <a:t>};</a:t>
            </a:r>
          </a:p>
          <a:p>
            <a:r>
              <a:rPr lang="en-US" sz="1700" dirty="0">
                <a:solidFill>
                  <a:srgbClr val="0000FF"/>
                </a:solidFill>
              </a:rPr>
              <a:t>var</a:t>
            </a:r>
            <a:r>
              <a:rPr lang="en-US" sz="1700" dirty="0">
                <a:solidFill>
                  <a:srgbClr val="000000"/>
                </a:solidFill>
              </a:rPr>
              <a:t> </a:t>
            </a:r>
            <a:r>
              <a:rPr lang="en-US" sz="1700" dirty="0">
                <a:solidFill>
                  <a:srgbClr val="001080"/>
                </a:solidFill>
              </a:rPr>
              <a:t>batch</a:t>
            </a:r>
            <a:r>
              <a:rPr lang="en-US" sz="1700" dirty="0">
                <a:solidFill>
                  <a:srgbClr val="000000"/>
                </a:solidFill>
              </a:rPr>
              <a:t> = </a:t>
            </a:r>
            <a:r>
              <a:rPr lang="en-US" sz="1700" dirty="0">
                <a:solidFill>
                  <a:srgbClr val="001080"/>
                </a:solidFill>
              </a:rPr>
              <a:t>IndexBatch</a:t>
            </a:r>
            <a:r>
              <a:rPr lang="en-US" sz="1700" dirty="0">
                <a:solidFill>
                  <a:srgbClr val="000000"/>
                </a:solidFill>
              </a:rPr>
              <a:t>.</a:t>
            </a:r>
            <a:r>
              <a:rPr lang="en-US" sz="1700" dirty="0">
                <a:solidFill>
                  <a:srgbClr val="795E26"/>
                </a:solidFill>
              </a:rPr>
              <a:t>New</a:t>
            </a:r>
            <a:r>
              <a:rPr lang="en-US" sz="1700" dirty="0">
                <a:solidFill>
                  <a:srgbClr val="000000"/>
                </a:solidFill>
              </a:rPr>
              <a:t>(</a:t>
            </a:r>
            <a:r>
              <a:rPr lang="en-US" sz="1700" dirty="0">
                <a:solidFill>
                  <a:srgbClr val="001080"/>
                </a:solidFill>
              </a:rPr>
              <a:t>actions</a:t>
            </a:r>
            <a:r>
              <a:rPr lang="en-US" sz="1700" dirty="0">
                <a:solidFill>
                  <a:srgbClr val="000000"/>
                </a:solidFill>
              </a:rPr>
              <a:t>);</a:t>
            </a:r>
          </a:p>
        </p:txBody>
      </p:sp>
    </p:spTree>
    <p:extLst>
      <p:ext uri="{BB962C8B-B14F-4D97-AF65-F5344CB8AC3E}">
        <p14:creationId xmlns:p14="http://schemas.microsoft.com/office/powerpoint/2010/main" val="37937351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F753-A0DD-494C-837D-03CAF91B7795}"/>
              </a:ext>
            </a:extLst>
          </p:cNvPr>
          <p:cNvSpPr>
            <a:spLocks noGrp="1"/>
          </p:cNvSpPr>
          <p:nvPr>
            <p:ph type="title"/>
          </p:nvPr>
        </p:nvSpPr>
        <p:spPr/>
        <p:txBody>
          <a:bodyPr/>
          <a:lstStyle/>
          <a:p>
            <a:r>
              <a:rPr lang="en-US" dirty="0"/>
              <a:t>Indexing documents by using the REST API</a:t>
            </a:r>
          </a:p>
        </p:txBody>
      </p:sp>
      <p:sp>
        <p:nvSpPr>
          <p:cNvPr id="3" name="Text Placeholder 2">
            <a:extLst>
              <a:ext uri="{FF2B5EF4-FFF2-40B4-BE49-F238E27FC236}">
                <a16:creationId xmlns:a16="http://schemas.microsoft.com/office/drawing/2014/main" id="{F744323D-7DC2-4519-B7AC-BC45989678B1}"/>
              </a:ext>
            </a:extLst>
          </p:cNvPr>
          <p:cNvSpPr>
            <a:spLocks noGrp="1"/>
          </p:cNvSpPr>
          <p:nvPr>
            <p:ph type="body" sz="quarter" idx="10"/>
          </p:nvPr>
        </p:nvSpPr>
        <p:spPr>
          <a:xfrm>
            <a:off x="588263" y="1436688"/>
            <a:ext cx="11018520" cy="1218795"/>
          </a:xfrm>
        </p:spPr>
        <p:txBody>
          <a:bodyPr/>
          <a:lstStyle/>
          <a:p>
            <a:r>
              <a:rPr lang="en-US" sz="1800" dirty="0">
                <a:solidFill>
                  <a:srgbClr val="000000"/>
                </a:solidFill>
              </a:rPr>
              <a:t>POST https://[search service].search.windows.net/indexes/exampleindex/docs/index?api-version=2017-11-11</a:t>
            </a:r>
          </a:p>
          <a:p>
            <a:r>
              <a:rPr lang="en-US" sz="1800" dirty="0">
                <a:solidFill>
                  <a:srgbClr val="000000"/>
                </a:solidFill>
              </a:rPr>
              <a:t>Content-Type: application/json</a:t>
            </a:r>
          </a:p>
          <a:p>
            <a:r>
              <a:rPr lang="en-US" sz="1800" dirty="0">
                <a:solidFill>
                  <a:srgbClr val="000000"/>
                </a:solidFill>
              </a:rPr>
              <a:t>api-key: [admin key]</a:t>
            </a:r>
          </a:p>
        </p:txBody>
      </p:sp>
    </p:spTree>
    <p:extLst>
      <p:ext uri="{BB962C8B-B14F-4D97-AF65-F5344CB8AC3E}">
        <p14:creationId xmlns:p14="http://schemas.microsoft.com/office/powerpoint/2010/main" val="280988514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F753-A0DD-494C-837D-03CAF91B7795}"/>
              </a:ext>
            </a:extLst>
          </p:cNvPr>
          <p:cNvSpPr>
            <a:spLocks noGrp="1"/>
          </p:cNvSpPr>
          <p:nvPr>
            <p:ph type="title"/>
          </p:nvPr>
        </p:nvSpPr>
        <p:spPr/>
        <p:txBody>
          <a:bodyPr/>
          <a:lstStyle/>
          <a:p>
            <a:r>
              <a:rPr lang="en-US" dirty="0"/>
              <a:t>Indexing documents by using the REST API </a:t>
            </a:r>
            <a:r>
              <a:rPr lang="en-US" spc="-150" dirty="0"/>
              <a:t>(continued)</a:t>
            </a:r>
          </a:p>
        </p:txBody>
      </p:sp>
      <p:sp>
        <p:nvSpPr>
          <p:cNvPr id="3" name="Text Placeholder 2">
            <a:extLst>
              <a:ext uri="{FF2B5EF4-FFF2-40B4-BE49-F238E27FC236}">
                <a16:creationId xmlns:a16="http://schemas.microsoft.com/office/drawing/2014/main" id="{F744323D-7DC2-4519-B7AC-BC45989678B1}"/>
              </a:ext>
            </a:extLst>
          </p:cNvPr>
          <p:cNvSpPr>
            <a:spLocks noGrp="1"/>
          </p:cNvSpPr>
          <p:nvPr>
            <p:ph type="body" sz="quarter" idx="10"/>
          </p:nvPr>
        </p:nvSpPr>
        <p:spPr>
          <a:xfrm>
            <a:off x="588263" y="1436688"/>
            <a:ext cx="11018520" cy="5262979"/>
          </a:xfrm>
        </p:spPr>
        <p:txBody>
          <a:bodyPr/>
          <a:lstStyle/>
          <a:p>
            <a:r>
              <a:rPr lang="en-US" sz="1800" dirty="0">
                <a:solidFill>
                  <a:srgbClr val="000000"/>
                </a:solidFill>
              </a:rPr>
              <a:t>{ </a:t>
            </a:r>
          </a:p>
          <a:p>
            <a:r>
              <a:rPr lang="en-US" sz="1800" dirty="0">
                <a:solidFill>
                  <a:srgbClr val="000000"/>
                </a:solidFill>
              </a:rPr>
              <a:t>    </a:t>
            </a:r>
            <a:r>
              <a:rPr lang="en-US" sz="1800" dirty="0">
                <a:solidFill>
                  <a:srgbClr val="A31515"/>
                </a:solidFill>
              </a:rPr>
              <a:t>"value"</a:t>
            </a:r>
            <a:r>
              <a:rPr lang="en-US" sz="1800" dirty="0">
                <a:solidFill>
                  <a:srgbClr val="000000"/>
                </a:solidFill>
              </a:rPr>
              <a:t>: [</a:t>
            </a:r>
          </a:p>
          <a:p>
            <a:r>
              <a:rPr lang="en-US" sz="1800" dirty="0">
                <a:solidFill>
                  <a:srgbClr val="000000"/>
                </a:solidFill>
              </a:rPr>
              <a:t>        {   </a:t>
            </a:r>
          </a:p>
          <a:p>
            <a:r>
              <a:rPr lang="en-US" sz="1800" dirty="0">
                <a:solidFill>
                  <a:srgbClr val="000000"/>
                </a:solidFill>
              </a:rPr>
              <a:t>            </a:t>
            </a:r>
            <a:r>
              <a:rPr lang="en-US" sz="1800" dirty="0">
                <a:solidFill>
                  <a:srgbClr val="A31515"/>
                </a:solidFill>
              </a:rPr>
              <a:t>"@search.action"</a:t>
            </a:r>
            <a:r>
              <a:rPr lang="en-US" sz="1800" dirty="0">
                <a:solidFill>
                  <a:srgbClr val="000000"/>
                </a:solidFill>
              </a:rPr>
              <a:t>: </a:t>
            </a:r>
            <a:r>
              <a:rPr lang="en-US" sz="1800" dirty="0">
                <a:solidFill>
                  <a:srgbClr val="A31515"/>
                </a:solidFill>
              </a:rPr>
              <a:t>"upload"</a:t>
            </a:r>
            <a:r>
              <a:rPr lang="en-US" sz="1800" dirty="0">
                <a:solidFill>
                  <a:srgbClr val="000000"/>
                </a:solidFill>
              </a:rPr>
              <a:t>, </a:t>
            </a:r>
          </a:p>
          <a:p>
            <a:r>
              <a:rPr lang="en-US" sz="1800" dirty="0">
                <a:solidFill>
                  <a:srgbClr val="000000"/>
                </a:solidFill>
              </a:rPr>
              <a:t>            </a:t>
            </a:r>
            <a:r>
              <a:rPr lang="en-US" sz="1800" dirty="0">
                <a:solidFill>
                  <a:srgbClr val="A31515"/>
                </a:solidFill>
              </a:rPr>
              <a:t>"id"</a:t>
            </a:r>
            <a:r>
              <a:rPr lang="en-US" sz="1800" dirty="0">
                <a:solidFill>
                  <a:srgbClr val="000000"/>
                </a:solidFill>
              </a:rPr>
              <a:t>: </a:t>
            </a:r>
            <a:r>
              <a:rPr lang="en-US" sz="1800" dirty="0">
                <a:solidFill>
                  <a:srgbClr val="A31515"/>
                </a:solidFill>
              </a:rPr>
              <a:t>"1"</a:t>
            </a:r>
            <a:r>
              <a:rPr lang="en-US" sz="1800" dirty="0">
                <a:solidFill>
                  <a:srgbClr val="000000"/>
                </a:solidFill>
              </a:rPr>
              <a:t>, </a:t>
            </a:r>
            <a:r>
              <a:rPr lang="en-US" sz="1800" dirty="0">
                <a:solidFill>
                  <a:srgbClr val="A31515"/>
                </a:solidFill>
              </a:rPr>
              <a:t>"name"</a:t>
            </a:r>
            <a:r>
              <a:rPr lang="en-US" sz="1800" dirty="0">
                <a:solidFill>
                  <a:srgbClr val="000000"/>
                </a:solidFill>
              </a:rPr>
              <a:t>: </a:t>
            </a:r>
            <a:r>
              <a:rPr lang="en-US" sz="1800" dirty="0">
                <a:solidFill>
                  <a:srgbClr val="A31515"/>
                </a:solidFill>
              </a:rPr>
              <a:t>"Steve Hunter"</a:t>
            </a:r>
            <a:r>
              <a:rPr lang="en-US" sz="1800" dirty="0">
                <a:solidFill>
                  <a:srgbClr val="000000"/>
                </a:solidFill>
              </a:rPr>
              <a:t>, </a:t>
            </a:r>
            <a:r>
              <a:rPr lang="en-US" sz="1800" dirty="0">
                <a:solidFill>
                  <a:srgbClr val="A31515"/>
                </a:solidFill>
              </a:rPr>
              <a:t>"department"</a:t>
            </a:r>
            <a:r>
              <a:rPr lang="en-US" sz="1800" dirty="0">
                <a:solidFill>
                  <a:srgbClr val="000000"/>
                </a:solidFill>
              </a:rPr>
              <a:t>: </a:t>
            </a:r>
            <a:r>
              <a:rPr lang="en-US" sz="1800" dirty="0">
                <a:solidFill>
                  <a:srgbClr val="A31515"/>
                </a:solidFill>
              </a:rPr>
              <a:t>"Human Resources"</a:t>
            </a:r>
            <a:endParaRPr lang="en-US" sz="1800" dirty="0">
              <a:solidFill>
                <a:srgbClr val="000000"/>
              </a:solidFill>
            </a:endParaRPr>
          </a:p>
          <a:p>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A31515"/>
                </a:solidFill>
              </a:rPr>
              <a:t>"@search.action"</a:t>
            </a:r>
            <a:r>
              <a:rPr lang="en-US" sz="1800" dirty="0">
                <a:solidFill>
                  <a:srgbClr val="000000"/>
                </a:solidFill>
              </a:rPr>
              <a:t>: </a:t>
            </a:r>
            <a:r>
              <a:rPr lang="en-US" sz="1800" dirty="0">
                <a:solidFill>
                  <a:srgbClr val="A31515"/>
                </a:solidFill>
              </a:rPr>
              <a:t>"delete"</a:t>
            </a:r>
            <a:r>
              <a:rPr lang="en-US" sz="1800" dirty="0">
                <a:solidFill>
                  <a:srgbClr val="000000"/>
                </a:solidFill>
              </a:rPr>
              <a:t>,</a:t>
            </a:r>
          </a:p>
          <a:p>
            <a:r>
              <a:rPr lang="en-US" sz="1800" dirty="0">
                <a:solidFill>
                  <a:srgbClr val="000000"/>
                </a:solidFill>
              </a:rPr>
              <a:t>            </a:t>
            </a:r>
            <a:r>
              <a:rPr lang="en-US" sz="1800" dirty="0">
                <a:solidFill>
                  <a:srgbClr val="A31515"/>
                </a:solidFill>
              </a:rPr>
              <a:t>"hotelId"</a:t>
            </a:r>
            <a:r>
              <a:rPr lang="en-US" sz="1800" dirty="0">
                <a:solidFill>
                  <a:srgbClr val="000000"/>
                </a:solidFill>
              </a:rPr>
              <a:t>: </a:t>
            </a:r>
            <a:r>
              <a:rPr lang="en-US" sz="1800" dirty="0">
                <a:solidFill>
                  <a:srgbClr val="A31515"/>
                </a:solidFill>
              </a:rPr>
              <a:t>"2"</a:t>
            </a:r>
            <a:endParaRPr lang="en-US" sz="1800" dirty="0">
              <a:solidFill>
                <a:srgbClr val="000000"/>
              </a:solidFill>
            </a:endParaRPr>
          </a:p>
          <a:p>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A31515"/>
                </a:solidFill>
              </a:rPr>
              <a:t>"@search.action"</a:t>
            </a:r>
            <a:r>
              <a:rPr lang="en-US" sz="1800" dirty="0">
                <a:solidFill>
                  <a:srgbClr val="000000"/>
                </a:solidFill>
              </a:rPr>
              <a:t>: </a:t>
            </a:r>
            <a:r>
              <a:rPr lang="en-US" sz="1800" dirty="0">
                <a:solidFill>
                  <a:srgbClr val="A31515"/>
                </a:solidFill>
              </a:rPr>
              <a:t>"mergeOrUpload"</a:t>
            </a:r>
            <a:r>
              <a:rPr lang="en-US" sz="1800" dirty="0">
                <a:solidFill>
                  <a:srgbClr val="000000"/>
                </a:solidFill>
              </a:rPr>
              <a:t>,</a:t>
            </a:r>
          </a:p>
          <a:p>
            <a:r>
              <a:rPr lang="en-US" sz="1800" dirty="0">
                <a:solidFill>
                  <a:srgbClr val="000000"/>
                </a:solidFill>
              </a:rPr>
              <a:t>            </a:t>
            </a:r>
            <a:r>
              <a:rPr lang="en-US" sz="1800" dirty="0">
                <a:solidFill>
                  <a:srgbClr val="A31515"/>
                </a:solidFill>
              </a:rPr>
              <a:t>"hotelId"</a:t>
            </a:r>
            <a:r>
              <a:rPr lang="en-US" sz="1800" dirty="0">
                <a:solidFill>
                  <a:srgbClr val="000000"/>
                </a:solidFill>
              </a:rPr>
              <a:t>: </a:t>
            </a:r>
            <a:r>
              <a:rPr lang="en-US" sz="1800" dirty="0">
                <a:solidFill>
                  <a:srgbClr val="A31515"/>
                </a:solidFill>
              </a:rPr>
              <a:t>"3"</a:t>
            </a:r>
            <a:r>
              <a:rPr lang="en-US" sz="1800" dirty="0">
                <a:solidFill>
                  <a:srgbClr val="000000"/>
                </a:solidFill>
              </a:rPr>
              <a:t>, </a:t>
            </a:r>
            <a:r>
              <a:rPr lang="en-US" sz="1800" dirty="0">
                <a:solidFill>
                  <a:srgbClr val="A31515"/>
                </a:solidFill>
              </a:rPr>
              <a:t>"department"</a:t>
            </a:r>
            <a:r>
              <a:rPr lang="en-US" sz="1800" dirty="0">
                <a:solidFill>
                  <a:srgbClr val="000000"/>
                </a:solidFill>
              </a:rPr>
              <a:t>: </a:t>
            </a:r>
            <a:r>
              <a:rPr lang="en-US" sz="1800" dirty="0">
                <a:solidFill>
                  <a:srgbClr val="A31515"/>
                </a:solidFill>
              </a:rPr>
              <a:t>"Information Technology"</a:t>
            </a:r>
            <a:endParaRPr lang="en-US" sz="1800" dirty="0">
              <a:solidFill>
                <a:srgbClr val="000000"/>
              </a:solidFill>
            </a:endParaRPr>
          </a:p>
          <a:p>
            <a:r>
              <a:rPr lang="en-US" sz="1800" dirty="0">
                <a:solidFill>
                  <a:srgbClr val="000000"/>
                </a:solidFill>
              </a:rPr>
              <a:t>        }</a:t>
            </a:r>
          </a:p>
          <a:p>
            <a:r>
              <a:rPr lang="en-US" sz="1800" dirty="0">
                <a:solidFill>
                  <a:srgbClr val="000000"/>
                </a:solidFill>
              </a:rPr>
              <a:t>    ] </a:t>
            </a:r>
          </a:p>
          <a:p>
            <a:r>
              <a:rPr lang="en-US" sz="1800" dirty="0">
                <a:solidFill>
                  <a:srgbClr val="000000"/>
                </a:solidFill>
              </a:rPr>
              <a:t>}</a:t>
            </a:r>
          </a:p>
        </p:txBody>
      </p:sp>
    </p:spTree>
    <p:extLst>
      <p:ext uri="{BB962C8B-B14F-4D97-AF65-F5344CB8AC3E}">
        <p14:creationId xmlns:p14="http://schemas.microsoft.com/office/powerpoint/2010/main" val="329874099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04FA-7CFD-4131-985E-00B6E8F4FC4C}"/>
              </a:ext>
            </a:extLst>
          </p:cNvPr>
          <p:cNvSpPr>
            <a:spLocks noGrp="1"/>
          </p:cNvSpPr>
          <p:nvPr>
            <p:ph type="title"/>
          </p:nvPr>
        </p:nvSpPr>
        <p:spPr/>
        <p:txBody>
          <a:bodyPr/>
          <a:lstStyle/>
          <a:p>
            <a:r>
              <a:rPr lang="en-US" dirty="0"/>
              <a:t>Querying an index</a:t>
            </a:r>
          </a:p>
        </p:txBody>
      </p:sp>
      <p:sp>
        <p:nvSpPr>
          <p:cNvPr id="3" name="Text Placeholder 2">
            <a:extLst>
              <a:ext uri="{FF2B5EF4-FFF2-40B4-BE49-F238E27FC236}">
                <a16:creationId xmlns:a16="http://schemas.microsoft.com/office/drawing/2014/main" id="{79891462-7775-47A4-893F-F20C321962DA}"/>
              </a:ext>
            </a:extLst>
          </p:cNvPr>
          <p:cNvSpPr>
            <a:spLocks noGrp="1"/>
          </p:cNvSpPr>
          <p:nvPr>
            <p:ph type="body" sz="quarter" idx="10"/>
          </p:nvPr>
        </p:nvSpPr>
        <p:spPr>
          <a:xfrm>
            <a:off x="584200" y="1435497"/>
            <a:ext cx="11018520" cy="3003899"/>
          </a:xfrm>
        </p:spPr>
        <p:txBody>
          <a:bodyPr/>
          <a:lstStyle/>
          <a:p>
            <a:r>
              <a:rPr lang="en-US" dirty="0">
                <a:latin typeface="+mn-lt"/>
              </a:rPr>
              <a:t>Azure Search queries are implemented by using .NET or the REST API</a:t>
            </a:r>
          </a:p>
          <a:p>
            <a:r>
              <a:rPr lang="en-US" dirty="0">
                <a:latin typeface="+mn-lt"/>
              </a:rPr>
              <a:t>Three main query strategies:</a:t>
            </a:r>
          </a:p>
          <a:p>
            <a:pPr lvl="1"/>
            <a:r>
              <a:rPr lang="en-US" dirty="0"/>
              <a:t>OData expression syntax</a:t>
            </a:r>
          </a:p>
          <a:p>
            <a:pPr lvl="1"/>
            <a:r>
              <a:rPr lang="en-US" dirty="0"/>
              <a:t>Simple query syntax</a:t>
            </a:r>
          </a:p>
          <a:p>
            <a:pPr lvl="1"/>
            <a:r>
              <a:rPr lang="en-US" dirty="0"/>
              <a:t>Lucene query syntax</a:t>
            </a:r>
          </a:p>
          <a:p>
            <a:r>
              <a:rPr lang="en-US" dirty="0">
                <a:latin typeface="+mn-lt"/>
              </a:rPr>
              <a:t>OData expressions can be combined with either the Simple or Lucene query syntaxes</a:t>
            </a:r>
          </a:p>
        </p:txBody>
      </p:sp>
    </p:spTree>
    <p:extLst>
      <p:ext uri="{BB962C8B-B14F-4D97-AF65-F5344CB8AC3E}">
        <p14:creationId xmlns:p14="http://schemas.microsoft.com/office/powerpoint/2010/main" val="184163372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1ADE-4F75-4C4C-9B90-EE622E0BE7E7}"/>
              </a:ext>
            </a:extLst>
          </p:cNvPr>
          <p:cNvSpPr>
            <a:spLocks noGrp="1"/>
          </p:cNvSpPr>
          <p:nvPr>
            <p:ph type="title"/>
          </p:nvPr>
        </p:nvSpPr>
        <p:spPr/>
        <p:txBody>
          <a:bodyPr/>
          <a:lstStyle/>
          <a:p>
            <a:r>
              <a:rPr lang="en-US" dirty="0"/>
              <a:t>Azure Search GET query by using the REST API</a:t>
            </a:r>
          </a:p>
        </p:txBody>
      </p:sp>
      <p:sp>
        <p:nvSpPr>
          <p:cNvPr id="3" name="Text Placeholder 2">
            <a:extLst>
              <a:ext uri="{FF2B5EF4-FFF2-40B4-BE49-F238E27FC236}">
                <a16:creationId xmlns:a16="http://schemas.microsoft.com/office/drawing/2014/main" id="{8A883158-3BF1-40B2-901C-28C210191C73}"/>
              </a:ext>
            </a:extLst>
          </p:cNvPr>
          <p:cNvSpPr>
            <a:spLocks noGrp="1"/>
          </p:cNvSpPr>
          <p:nvPr>
            <p:ph type="body" sz="quarter" idx="10"/>
          </p:nvPr>
        </p:nvSpPr>
        <p:spPr>
          <a:xfrm>
            <a:off x="588263" y="1436688"/>
            <a:ext cx="11018520" cy="2382191"/>
          </a:xfrm>
        </p:spPr>
        <p:txBody>
          <a:bodyPr/>
          <a:lstStyle/>
          <a:p>
            <a:r>
              <a:rPr lang="en-US" sz="1800" dirty="0">
                <a:solidFill>
                  <a:srgbClr val="000000"/>
                </a:solidFill>
              </a:rPr>
              <a:t>https://[account].search.windows.net/indexes/[index]/docs?[query-parameters]</a:t>
            </a:r>
          </a:p>
          <a:p>
            <a:br>
              <a:rPr lang="en-US" sz="1800" dirty="0">
                <a:solidFill>
                  <a:srgbClr val="000000"/>
                </a:solidFill>
              </a:rPr>
            </a:br>
            <a:r>
              <a:rPr lang="en-US" sz="1800" dirty="0">
                <a:solidFill>
                  <a:srgbClr val="000000"/>
                </a:solidFill>
              </a:rPr>
              <a:t>https://</a:t>
            </a:r>
            <a:r>
              <a:rPr lang="en-US" sz="1800" b="1" dirty="0">
                <a:solidFill>
                  <a:srgbClr val="000000"/>
                </a:solidFill>
              </a:rPr>
              <a:t>searchdemo</a:t>
            </a:r>
            <a:r>
              <a:rPr lang="en-US" sz="1800" dirty="0">
                <a:solidFill>
                  <a:srgbClr val="000000"/>
                </a:solidFill>
              </a:rPr>
              <a:t>.search.windows.net/indexes/</a:t>
            </a:r>
            <a:r>
              <a:rPr lang="en-US" sz="1800" b="1" dirty="0">
                <a:solidFill>
                  <a:srgbClr val="000000"/>
                </a:solidFill>
              </a:rPr>
              <a:t>products</a:t>
            </a:r>
            <a:r>
              <a:rPr lang="en-US" sz="1800" dirty="0">
                <a:solidFill>
                  <a:srgbClr val="000000"/>
                </a:solidFill>
              </a:rPr>
              <a:t>/docs</a:t>
            </a:r>
          </a:p>
          <a:p>
            <a:br>
              <a:rPr lang="en-US" sz="1800" dirty="0">
                <a:solidFill>
                  <a:srgbClr val="000000"/>
                </a:solidFill>
              </a:rPr>
            </a:br>
            <a:r>
              <a:rPr lang="en-US" sz="1800" dirty="0">
                <a:solidFill>
                  <a:srgbClr val="000000"/>
                </a:solidFill>
              </a:rPr>
              <a:t>GET https://searchdemo.search.windows.net/indexes/products/docs?search=test*&amp;</a:t>
            </a:r>
            <a:r>
              <a:rPr lang="en-US" sz="1800" dirty="0">
                <a:solidFill>
                  <a:srgbClr val="001080"/>
                </a:solidFill>
              </a:rPr>
              <a:t>$top</a:t>
            </a:r>
            <a:r>
              <a:rPr lang="en-US" sz="1800" dirty="0">
                <a:solidFill>
                  <a:srgbClr val="000000"/>
                </a:solidFill>
              </a:rPr>
              <a:t>=10&amp;</a:t>
            </a:r>
            <a:r>
              <a:rPr lang="en-US" sz="1800" dirty="0">
                <a:solidFill>
                  <a:srgbClr val="001080"/>
                </a:solidFill>
              </a:rPr>
              <a:t>$skip</a:t>
            </a:r>
            <a:r>
              <a:rPr lang="en-US" sz="1800" dirty="0">
                <a:solidFill>
                  <a:srgbClr val="000000"/>
                </a:solidFill>
              </a:rPr>
              <a:t>=50&amp;</a:t>
            </a:r>
            <a:r>
              <a:rPr lang="en-US" sz="1800" dirty="0">
                <a:solidFill>
                  <a:srgbClr val="001080"/>
                </a:solidFill>
              </a:rPr>
              <a:t>$count</a:t>
            </a:r>
            <a:r>
              <a:rPr lang="en-US" sz="1800" dirty="0">
                <a:solidFill>
                  <a:srgbClr val="000000"/>
                </a:solidFill>
              </a:rPr>
              <a:t>=true&amp;orderby=productid&amp;facet=manufacturedDate,interval:day</a:t>
            </a:r>
          </a:p>
          <a:p>
            <a:r>
              <a:rPr lang="en-US" sz="1800" dirty="0">
                <a:solidFill>
                  <a:srgbClr val="000000"/>
                </a:solidFill>
              </a:rPr>
              <a:t>api-key: [query key]</a:t>
            </a:r>
          </a:p>
        </p:txBody>
      </p:sp>
    </p:spTree>
    <p:extLst>
      <p:ext uri="{BB962C8B-B14F-4D97-AF65-F5344CB8AC3E}">
        <p14:creationId xmlns:p14="http://schemas.microsoft.com/office/powerpoint/2010/main" val="354519460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1ADE-4F75-4C4C-9B90-EE622E0BE7E7}"/>
              </a:ext>
            </a:extLst>
          </p:cNvPr>
          <p:cNvSpPr>
            <a:spLocks noGrp="1"/>
          </p:cNvSpPr>
          <p:nvPr>
            <p:ph type="title"/>
          </p:nvPr>
        </p:nvSpPr>
        <p:spPr/>
        <p:txBody>
          <a:bodyPr/>
          <a:lstStyle/>
          <a:p>
            <a:r>
              <a:rPr lang="en-US" dirty="0"/>
              <a:t>Azure Search POST query by using the REST API</a:t>
            </a:r>
          </a:p>
        </p:txBody>
      </p:sp>
      <p:sp>
        <p:nvSpPr>
          <p:cNvPr id="3" name="Text Placeholder 2" descr="The sample code depicts an Azure POST query.">
            <a:extLst>
              <a:ext uri="{FF2B5EF4-FFF2-40B4-BE49-F238E27FC236}">
                <a16:creationId xmlns:a16="http://schemas.microsoft.com/office/drawing/2014/main" id="{8A883158-3BF1-40B2-901C-28C210191C73}"/>
              </a:ext>
            </a:extLst>
          </p:cNvPr>
          <p:cNvSpPr>
            <a:spLocks noGrp="1"/>
          </p:cNvSpPr>
          <p:nvPr>
            <p:ph type="body" sz="quarter" idx="10"/>
          </p:nvPr>
        </p:nvSpPr>
        <p:spPr>
          <a:xfrm>
            <a:off x="588263" y="1436688"/>
            <a:ext cx="11018520" cy="4487382"/>
          </a:xfrm>
        </p:spPr>
        <p:txBody>
          <a:bodyPr/>
          <a:lstStyle/>
          <a:p>
            <a:r>
              <a:rPr lang="en-US" sz="1800" dirty="0">
                <a:solidFill>
                  <a:srgbClr val="000000"/>
                </a:solidFill>
              </a:rPr>
              <a:t>https://</a:t>
            </a:r>
            <a:r>
              <a:rPr lang="en-US" sz="1800" b="1" dirty="0">
                <a:solidFill>
                  <a:srgbClr val="000000"/>
                </a:solidFill>
              </a:rPr>
              <a:t>searchdemo</a:t>
            </a:r>
            <a:r>
              <a:rPr lang="en-US" sz="1800" dirty="0">
                <a:solidFill>
                  <a:srgbClr val="000000"/>
                </a:solidFill>
              </a:rPr>
              <a:t>.search.windows.net/indexes/</a:t>
            </a:r>
            <a:r>
              <a:rPr lang="en-US" sz="1800" b="1" dirty="0">
                <a:solidFill>
                  <a:srgbClr val="000000"/>
                </a:solidFill>
              </a:rPr>
              <a:t>products</a:t>
            </a:r>
            <a:r>
              <a:rPr lang="en-US" sz="1800" dirty="0">
                <a:solidFill>
                  <a:srgbClr val="000000"/>
                </a:solidFill>
              </a:rPr>
              <a:t>/docs</a:t>
            </a:r>
          </a:p>
          <a:p>
            <a:br>
              <a:rPr lang="en-US" sz="1800" dirty="0">
                <a:solidFill>
                  <a:srgbClr val="000000"/>
                </a:solidFill>
              </a:rPr>
            </a:br>
            <a:r>
              <a:rPr lang="en-US" sz="1800" dirty="0">
                <a:solidFill>
                  <a:srgbClr val="000000"/>
                </a:solidFill>
              </a:rPr>
              <a:t>POST https://</a:t>
            </a:r>
            <a:r>
              <a:rPr lang="en-US" sz="1800" b="1" dirty="0">
                <a:solidFill>
                  <a:srgbClr val="000000"/>
                </a:solidFill>
              </a:rPr>
              <a:t>searchdemo</a:t>
            </a:r>
            <a:r>
              <a:rPr lang="en-US" sz="1800" dirty="0">
                <a:solidFill>
                  <a:srgbClr val="000000"/>
                </a:solidFill>
              </a:rPr>
              <a:t>.search.windows.net/indexes/</a:t>
            </a:r>
            <a:r>
              <a:rPr lang="en-US" sz="1800" b="1" dirty="0">
                <a:solidFill>
                  <a:srgbClr val="000000"/>
                </a:solidFill>
              </a:rPr>
              <a:t>products</a:t>
            </a:r>
            <a:r>
              <a:rPr lang="en-US" sz="1800" dirty="0">
                <a:solidFill>
                  <a:srgbClr val="000000"/>
                </a:solidFill>
              </a:rPr>
              <a:t>/docs?api-version=[api-version]</a:t>
            </a:r>
          </a:p>
          <a:p>
            <a:r>
              <a:rPr lang="en-US" sz="1800" dirty="0">
                <a:solidFill>
                  <a:srgbClr val="000000"/>
                </a:solidFill>
              </a:rPr>
              <a:t>Content-Type: application/json </a:t>
            </a:r>
          </a:p>
          <a:p>
            <a:r>
              <a:rPr lang="en-US" sz="1800" dirty="0">
                <a:solidFill>
                  <a:srgbClr val="000000"/>
                </a:solidFill>
              </a:rPr>
              <a:t>api-key: [query key]</a:t>
            </a:r>
          </a:p>
          <a:p>
            <a:r>
              <a:rPr lang="en-US" sz="1800" dirty="0">
                <a:solidFill>
                  <a:srgbClr val="000000"/>
                </a:solidFill>
              </a:rPr>
              <a:t>{</a:t>
            </a:r>
          </a:p>
          <a:p>
            <a:r>
              <a:rPr lang="en-US" sz="1800" dirty="0">
                <a:solidFill>
                  <a:srgbClr val="000000"/>
                </a:solidFill>
              </a:rPr>
              <a:t>    </a:t>
            </a:r>
            <a:r>
              <a:rPr lang="en-US" sz="1800" dirty="0">
                <a:solidFill>
                  <a:srgbClr val="A31515"/>
                </a:solidFill>
              </a:rPr>
              <a:t>"search"</a:t>
            </a:r>
            <a:r>
              <a:rPr lang="en-US" sz="1800" dirty="0">
                <a:solidFill>
                  <a:srgbClr val="000000"/>
                </a:solidFill>
              </a:rPr>
              <a:t>: </a:t>
            </a:r>
            <a:r>
              <a:rPr lang="en-US" sz="1800" dirty="0">
                <a:solidFill>
                  <a:srgbClr val="A31515"/>
                </a:solidFill>
              </a:rPr>
              <a:t>"test*"</a:t>
            </a:r>
            <a:r>
              <a:rPr lang="en-US" sz="1800" dirty="0">
                <a:solidFill>
                  <a:srgbClr val="000000"/>
                </a:solidFill>
              </a:rPr>
              <a:t>, </a:t>
            </a:r>
          </a:p>
          <a:p>
            <a:r>
              <a:rPr lang="en-US" sz="1800" dirty="0">
                <a:solidFill>
                  <a:srgbClr val="000000"/>
                </a:solidFill>
              </a:rPr>
              <a:t>    </a:t>
            </a:r>
            <a:r>
              <a:rPr lang="en-US" sz="1800" dirty="0">
                <a:solidFill>
                  <a:srgbClr val="A31515"/>
                </a:solidFill>
              </a:rPr>
              <a:t>"top"</a:t>
            </a:r>
            <a:r>
              <a:rPr lang="en-US" sz="1800" dirty="0">
                <a:solidFill>
                  <a:srgbClr val="000000"/>
                </a:solidFill>
              </a:rPr>
              <a:t>: </a:t>
            </a:r>
            <a:r>
              <a:rPr lang="en-US" sz="1800" dirty="0">
                <a:solidFill>
                  <a:srgbClr val="A31515"/>
                </a:solidFill>
              </a:rPr>
              <a:t>"10"</a:t>
            </a:r>
            <a:r>
              <a:rPr lang="en-US" sz="1800" dirty="0">
                <a:solidFill>
                  <a:srgbClr val="000000"/>
                </a:solidFill>
              </a:rPr>
              <a:t>,</a:t>
            </a:r>
          </a:p>
          <a:p>
            <a:r>
              <a:rPr lang="en-US" sz="1800" dirty="0">
                <a:solidFill>
                  <a:srgbClr val="000000"/>
                </a:solidFill>
              </a:rPr>
              <a:t>    </a:t>
            </a:r>
            <a:r>
              <a:rPr lang="en-US" sz="1800" dirty="0">
                <a:solidFill>
                  <a:srgbClr val="A31515"/>
                </a:solidFill>
              </a:rPr>
              <a:t>"skip"</a:t>
            </a:r>
            <a:r>
              <a:rPr lang="en-US" sz="1800" dirty="0">
                <a:solidFill>
                  <a:srgbClr val="000000"/>
                </a:solidFill>
              </a:rPr>
              <a:t>: </a:t>
            </a:r>
            <a:r>
              <a:rPr lang="en-US" sz="1800" dirty="0">
                <a:solidFill>
                  <a:srgbClr val="A31515"/>
                </a:solidFill>
              </a:rPr>
              <a:t>"50"</a:t>
            </a:r>
            <a:r>
              <a:rPr lang="en-US" sz="1800" dirty="0">
                <a:solidFill>
                  <a:srgbClr val="000000"/>
                </a:solidFill>
              </a:rPr>
              <a:t>,</a:t>
            </a:r>
          </a:p>
          <a:p>
            <a:r>
              <a:rPr lang="en-US" sz="1800" dirty="0">
                <a:solidFill>
                  <a:srgbClr val="000000"/>
                </a:solidFill>
              </a:rPr>
              <a:t>    </a:t>
            </a:r>
            <a:r>
              <a:rPr lang="en-US" sz="1800" dirty="0">
                <a:solidFill>
                  <a:srgbClr val="A31515"/>
                </a:solidFill>
              </a:rPr>
              <a:t>"count"</a:t>
            </a:r>
            <a:r>
              <a:rPr lang="en-US" sz="1800" dirty="0">
                <a:solidFill>
                  <a:srgbClr val="000000"/>
                </a:solidFill>
              </a:rPr>
              <a:t>: </a:t>
            </a:r>
            <a:r>
              <a:rPr lang="en-US" sz="1800" dirty="0">
                <a:solidFill>
                  <a:srgbClr val="A31515"/>
                </a:solidFill>
              </a:rPr>
              <a:t>"true"</a:t>
            </a:r>
            <a:r>
              <a:rPr lang="en-US" sz="1800" dirty="0">
                <a:solidFill>
                  <a:srgbClr val="000000"/>
                </a:solidFill>
              </a:rPr>
              <a:t>, </a:t>
            </a:r>
          </a:p>
          <a:p>
            <a:r>
              <a:rPr lang="en-US" sz="1800" dirty="0">
                <a:solidFill>
                  <a:srgbClr val="000000"/>
                </a:solidFill>
              </a:rPr>
              <a:t>    </a:t>
            </a:r>
            <a:r>
              <a:rPr lang="en-US" sz="1800" dirty="0">
                <a:solidFill>
                  <a:srgbClr val="A31515"/>
                </a:solidFill>
              </a:rPr>
              <a:t>"orderby"</a:t>
            </a:r>
            <a:r>
              <a:rPr lang="en-US" sz="1800" dirty="0">
                <a:solidFill>
                  <a:srgbClr val="000000"/>
                </a:solidFill>
              </a:rPr>
              <a:t>: </a:t>
            </a:r>
            <a:r>
              <a:rPr lang="en-US" sz="1800" dirty="0">
                <a:solidFill>
                  <a:srgbClr val="A31515"/>
                </a:solidFill>
              </a:rPr>
              <a:t>"productid"</a:t>
            </a:r>
            <a:r>
              <a:rPr lang="en-US" sz="1800" dirty="0">
                <a:solidFill>
                  <a:srgbClr val="000000"/>
                </a:solidFill>
              </a:rPr>
              <a:t>, </a:t>
            </a:r>
          </a:p>
          <a:p>
            <a:r>
              <a:rPr lang="en-US" sz="1800" dirty="0">
                <a:solidFill>
                  <a:srgbClr val="000000"/>
                </a:solidFill>
              </a:rPr>
              <a:t>    </a:t>
            </a:r>
            <a:r>
              <a:rPr lang="en-US" sz="1800" dirty="0">
                <a:solidFill>
                  <a:srgbClr val="A31515"/>
                </a:solidFill>
              </a:rPr>
              <a:t>"facet"</a:t>
            </a:r>
            <a:r>
              <a:rPr lang="en-US" sz="1800" dirty="0">
                <a:solidFill>
                  <a:srgbClr val="000000"/>
                </a:solidFill>
              </a:rPr>
              <a:t>: </a:t>
            </a:r>
            <a:r>
              <a:rPr lang="en-US" sz="1800" dirty="0">
                <a:solidFill>
                  <a:srgbClr val="A31515"/>
                </a:solidFill>
              </a:rPr>
              <a:t>"manufacturedDate,interval:day"</a:t>
            </a:r>
            <a:endParaRPr lang="en-US" sz="1800" dirty="0">
              <a:solidFill>
                <a:srgbClr val="000000"/>
              </a:solidFill>
            </a:endParaRPr>
          </a:p>
          <a:p>
            <a:r>
              <a:rPr lang="en-US" sz="1800" dirty="0">
                <a:solidFill>
                  <a:srgbClr val="000000"/>
                </a:solidFill>
              </a:rPr>
              <a:t>}</a:t>
            </a:r>
          </a:p>
        </p:txBody>
      </p:sp>
    </p:spTree>
    <p:extLst>
      <p:ext uri="{BB962C8B-B14F-4D97-AF65-F5344CB8AC3E}">
        <p14:creationId xmlns:p14="http://schemas.microsoft.com/office/powerpoint/2010/main" val="18209669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Creating an Azure Search index</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A885-FA20-43E1-8D39-DC0F63025A91}"/>
              </a:ext>
            </a:extLst>
          </p:cNvPr>
          <p:cNvSpPr>
            <a:spLocks noGrp="1"/>
          </p:cNvSpPr>
          <p:nvPr>
            <p:ph type="title"/>
          </p:nvPr>
        </p:nvSpPr>
        <p:spPr/>
        <p:txBody>
          <a:bodyPr/>
          <a:lstStyle/>
          <a:p>
            <a:r>
              <a:rPr lang="en-US" dirty="0"/>
              <a:t>Query string parameters</a:t>
            </a:r>
          </a:p>
        </p:txBody>
      </p:sp>
      <p:sp>
        <p:nvSpPr>
          <p:cNvPr id="3" name="Text Placeholder 2">
            <a:extLst>
              <a:ext uri="{FF2B5EF4-FFF2-40B4-BE49-F238E27FC236}">
                <a16:creationId xmlns:a16="http://schemas.microsoft.com/office/drawing/2014/main" id="{E4FD3E2A-662E-4487-94AD-05ED53098D2B}"/>
              </a:ext>
            </a:extLst>
          </p:cNvPr>
          <p:cNvSpPr>
            <a:spLocks noGrp="1"/>
          </p:cNvSpPr>
          <p:nvPr>
            <p:ph type="body" sz="quarter" idx="10"/>
          </p:nvPr>
        </p:nvSpPr>
        <p:spPr>
          <a:xfrm>
            <a:off x="584200" y="1435497"/>
            <a:ext cx="11018520" cy="4025717"/>
          </a:xfrm>
        </p:spPr>
        <p:txBody>
          <a:bodyPr/>
          <a:lstStyle/>
          <a:p>
            <a:pPr lvl="0"/>
            <a:r>
              <a:rPr lang="en-US" sz="2400" dirty="0">
                <a:latin typeface="+mn-lt"/>
              </a:rPr>
              <a:t>api-version</a:t>
            </a:r>
          </a:p>
          <a:p>
            <a:pPr lvl="1"/>
            <a:r>
              <a:rPr lang="en-US" sz="1800" dirty="0"/>
              <a:t>The version of the API that you would like to use for your request</a:t>
            </a:r>
          </a:p>
          <a:p>
            <a:r>
              <a:rPr lang="en-US" sz="2400" dirty="0">
                <a:latin typeface="+mn-lt"/>
              </a:rPr>
              <a:t>search</a:t>
            </a:r>
          </a:p>
          <a:p>
            <a:pPr lvl="1"/>
            <a:r>
              <a:rPr lang="en-US" sz="1800" dirty="0"/>
              <a:t>The actual text-based search query</a:t>
            </a:r>
          </a:p>
          <a:p>
            <a:pPr lvl="1"/>
            <a:r>
              <a:rPr lang="en-US" sz="1800" dirty="0"/>
              <a:t>To return all documents, use the wildcard (</a:t>
            </a:r>
            <a:r>
              <a:rPr lang="en-US" sz="1800" b="1" dirty="0"/>
              <a:t>*</a:t>
            </a:r>
            <a:r>
              <a:rPr lang="en-US" sz="1800" dirty="0"/>
              <a:t>) operator</a:t>
            </a:r>
          </a:p>
          <a:p>
            <a:pPr lvl="1"/>
            <a:r>
              <a:rPr lang="en-US" sz="1800" dirty="0"/>
              <a:t>Default (uses wildcard operator to match all documents)</a:t>
            </a:r>
          </a:p>
          <a:p>
            <a:pPr lvl="0"/>
            <a:r>
              <a:rPr lang="en-US" sz="2400" dirty="0">
                <a:latin typeface="+mn-lt"/>
              </a:rPr>
              <a:t>facet</a:t>
            </a:r>
          </a:p>
          <a:p>
            <a:pPr lvl="1"/>
            <a:r>
              <a:rPr lang="en-US" sz="1800" dirty="0"/>
              <a:t>Return faceted metadata about specific fields in your result set</a:t>
            </a:r>
          </a:p>
          <a:p>
            <a:r>
              <a:rPr lang="en-US" sz="2400" dirty="0">
                <a:latin typeface="+mn-lt"/>
              </a:rPr>
              <a:t>searchMode</a:t>
            </a:r>
            <a:endParaRPr lang="en-US" sz="2600" dirty="0">
              <a:latin typeface="+mn-lt"/>
            </a:endParaRPr>
          </a:p>
          <a:p>
            <a:pPr lvl="1"/>
            <a:r>
              <a:rPr lang="en-US" sz="1800" dirty="0"/>
              <a:t>Match all words or any word</a:t>
            </a:r>
          </a:p>
          <a:p>
            <a:pPr lvl="1"/>
            <a:r>
              <a:rPr lang="en-US" sz="1800" dirty="0"/>
              <a:t>Default: (match any word)</a:t>
            </a:r>
          </a:p>
        </p:txBody>
      </p:sp>
    </p:spTree>
    <p:extLst>
      <p:ext uri="{BB962C8B-B14F-4D97-AF65-F5344CB8AC3E}">
        <p14:creationId xmlns:p14="http://schemas.microsoft.com/office/powerpoint/2010/main" val="170264719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A885-FA20-43E1-8D39-DC0F63025A91}"/>
              </a:ext>
            </a:extLst>
          </p:cNvPr>
          <p:cNvSpPr>
            <a:spLocks noGrp="1"/>
          </p:cNvSpPr>
          <p:nvPr>
            <p:ph type="title"/>
          </p:nvPr>
        </p:nvSpPr>
        <p:spPr/>
        <p:txBody>
          <a:bodyPr/>
          <a:lstStyle/>
          <a:p>
            <a:r>
              <a:rPr lang="en-US" dirty="0"/>
              <a:t>OData query string parameters</a:t>
            </a:r>
          </a:p>
        </p:txBody>
      </p:sp>
      <p:sp>
        <p:nvSpPr>
          <p:cNvPr id="3" name="Text Placeholder 2">
            <a:extLst>
              <a:ext uri="{FF2B5EF4-FFF2-40B4-BE49-F238E27FC236}">
                <a16:creationId xmlns:a16="http://schemas.microsoft.com/office/drawing/2014/main" id="{E4FD3E2A-662E-4487-94AD-05ED53098D2B}"/>
              </a:ext>
            </a:extLst>
          </p:cNvPr>
          <p:cNvSpPr>
            <a:spLocks noGrp="1"/>
          </p:cNvSpPr>
          <p:nvPr>
            <p:ph type="body" sz="quarter" idx="10"/>
          </p:nvPr>
        </p:nvSpPr>
        <p:spPr>
          <a:xfrm>
            <a:off x="584200" y="1435497"/>
            <a:ext cx="11018520" cy="4912114"/>
          </a:xfrm>
        </p:spPr>
        <p:txBody>
          <a:bodyPr/>
          <a:lstStyle/>
          <a:p>
            <a:pPr lvl="0"/>
            <a:r>
              <a:rPr lang="en-US" sz="2400" dirty="0">
                <a:latin typeface="+mn-lt"/>
              </a:rPr>
              <a:t>$count</a:t>
            </a:r>
          </a:p>
          <a:p>
            <a:pPr lvl="1"/>
            <a:r>
              <a:rPr lang="en-US" sz="1800" dirty="0"/>
              <a:t>Number indicating the total quantity of results (not the amount returned)</a:t>
            </a:r>
          </a:p>
          <a:p>
            <a:pPr lvl="0"/>
            <a:r>
              <a:rPr lang="en-US" sz="2400" dirty="0">
                <a:latin typeface="+mn-lt"/>
              </a:rPr>
              <a:t>$skip</a:t>
            </a:r>
          </a:p>
          <a:p>
            <a:pPr lvl="1"/>
            <a:r>
              <a:rPr lang="en-US" sz="1800" dirty="0"/>
              <a:t>The number of results that you wish to skip before returning results</a:t>
            </a:r>
          </a:p>
          <a:p>
            <a:pPr lvl="0"/>
            <a:r>
              <a:rPr lang="en-US" sz="2400" dirty="0">
                <a:latin typeface="+mn-lt"/>
              </a:rPr>
              <a:t>$top</a:t>
            </a:r>
          </a:p>
          <a:p>
            <a:pPr lvl="1"/>
            <a:r>
              <a:rPr lang="en-US" sz="1800" dirty="0"/>
              <a:t>The number of results that you wish to return (a subset of total results)</a:t>
            </a:r>
          </a:p>
          <a:p>
            <a:pPr lvl="1"/>
            <a:r>
              <a:rPr lang="en-US" sz="1800" dirty="0"/>
              <a:t>Can be combined with $skip to implement pagination</a:t>
            </a:r>
            <a:endParaRPr lang="en-US" sz="1600" dirty="0"/>
          </a:p>
          <a:p>
            <a:pPr lvl="0"/>
            <a:r>
              <a:rPr lang="en-US" sz="2400" dirty="0">
                <a:latin typeface="+mn-lt"/>
              </a:rPr>
              <a:t>$orderby</a:t>
            </a:r>
          </a:p>
          <a:p>
            <a:pPr lvl="1"/>
            <a:r>
              <a:rPr lang="en-US" sz="1800" dirty="0"/>
              <a:t>Sorts the result set by using the specified field(s)</a:t>
            </a:r>
          </a:p>
          <a:p>
            <a:pPr lvl="0"/>
            <a:r>
              <a:rPr lang="en-US" sz="2400" dirty="0">
                <a:latin typeface="+mn-lt"/>
              </a:rPr>
              <a:t>$select</a:t>
            </a:r>
          </a:p>
          <a:p>
            <a:pPr lvl="1"/>
            <a:r>
              <a:rPr lang="en-US" sz="1800" dirty="0"/>
              <a:t>Projects specific fields in the result set</a:t>
            </a:r>
          </a:p>
          <a:p>
            <a:pPr lvl="0"/>
            <a:r>
              <a:rPr lang="en-US" sz="2400" dirty="0">
                <a:latin typeface="+mn-lt"/>
              </a:rPr>
              <a:t>$filter</a:t>
            </a:r>
          </a:p>
          <a:p>
            <a:pPr lvl="1"/>
            <a:r>
              <a:rPr lang="en-US" sz="1800" dirty="0"/>
              <a:t>Odata-style filter expressions applied to limit the result set</a:t>
            </a:r>
          </a:p>
        </p:txBody>
      </p:sp>
    </p:spTree>
    <p:extLst>
      <p:ext uri="{BB962C8B-B14F-4D97-AF65-F5344CB8AC3E}">
        <p14:creationId xmlns:p14="http://schemas.microsoft.com/office/powerpoint/2010/main" val="37899471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5F46-3A07-443A-BB91-915D79C1F718}"/>
              </a:ext>
            </a:extLst>
          </p:cNvPr>
          <p:cNvSpPr>
            <a:spLocks noGrp="1"/>
          </p:cNvSpPr>
          <p:nvPr>
            <p:ph type="title"/>
          </p:nvPr>
        </p:nvSpPr>
        <p:spPr/>
        <p:txBody>
          <a:bodyPr/>
          <a:lstStyle/>
          <a:p>
            <a:r>
              <a:rPr lang="en-US" dirty="0"/>
              <a:t>Querying an index by using .NET</a:t>
            </a:r>
          </a:p>
        </p:txBody>
      </p:sp>
      <p:sp>
        <p:nvSpPr>
          <p:cNvPr id="3" name="Text Placeholder 2" descr="The sample code querying an index.">
            <a:extLst>
              <a:ext uri="{FF2B5EF4-FFF2-40B4-BE49-F238E27FC236}">
                <a16:creationId xmlns:a16="http://schemas.microsoft.com/office/drawing/2014/main" id="{063EB268-061B-412F-BB2E-3AC1439B1239}"/>
              </a:ext>
            </a:extLst>
          </p:cNvPr>
          <p:cNvSpPr>
            <a:spLocks noGrp="1"/>
          </p:cNvSpPr>
          <p:nvPr>
            <p:ph type="body" sz="quarter" idx="10"/>
          </p:nvPr>
        </p:nvSpPr>
        <p:spPr>
          <a:xfrm>
            <a:off x="588263" y="1436688"/>
            <a:ext cx="11018520" cy="3859518"/>
          </a:xfrm>
        </p:spPr>
        <p:txBody>
          <a:bodyPr/>
          <a:lstStyle/>
          <a:p>
            <a:r>
              <a:rPr lang="en-US" sz="2400" dirty="0">
                <a:latin typeface="Segoe UI" panose="020B0502040204020203" pitchFamily="34" charset="0"/>
                <a:cs typeface="Segoe UI" panose="020B0502040204020203" pitchFamily="34" charset="0"/>
              </a:rPr>
              <a:t>Search the entire index for the term </a:t>
            </a:r>
            <a:r>
              <a:rPr lang="en-US" sz="2400" b="1" dirty="0">
                <a:latin typeface="Segoe UI" panose="020B0502040204020203" pitchFamily="34" charset="0"/>
                <a:cs typeface="Segoe UI" panose="020B0502040204020203" pitchFamily="34" charset="0"/>
              </a:rPr>
              <a:t>budget</a:t>
            </a:r>
            <a:r>
              <a:rPr lang="en-US" sz="2400" dirty="0">
                <a:latin typeface="Segoe UI" panose="020B0502040204020203" pitchFamily="34" charset="0"/>
                <a:cs typeface="Segoe UI" panose="020B0502040204020203" pitchFamily="34" charset="0"/>
              </a:rPr>
              <a:t> and return only the </a:t>
            </a:r>
            <a:r>
              <a:rPr lang="en-US" sz="2400" b="1" dirty="0">
                <a:latin typeface="Segoe UI" panose="020B0502040204020203" pitchFamily="34" charset="0"/>
                <a:cs typeface="Segoe UI" panose="020B0502040204020203" pitchFamily="34" charset="0"/>
              </a:rPr>
              <a:t>hotelName</a:t>
            </a:r>
            <a:r>
              <a:rPr lang="en-US" sz="2400" dirty="0">
                <a:latin typeface="Segoe UI" panose="020B0502040204020203" pitchFamily="34" charset="0"/>
                <a:cs typeface="Segoe UI" panose="020B0502040204020203" pitchFamily="34" charset="0"/>
              </a:rPr>
              <a:t> field:</a:t>
            </a:r>
          </a:p>
          <a:p>
            <a:endParaRPr lang="en-US" sz="1800" dirty="0"/>
          </a:p>
          <a:p>
            <a:r>
              <a:rPr lang="en-US" sz="1800" dirty="0">
                <a:solidFill>
                  <a:srgbClr val="267F99"/>
                </a:solidFill>
              </a:rPr>
              <a:t>SearchParameters</a:t>
            </a:r>
            <a:r>
              <a:rPr lang="en-US" sz="1800" dirty="0">
                <a:solidFill>
                  <a:srgbClr val="000000"/>
                </a:solidFill>
              </a:rPr>
              <a:t> </a:t>
            </a:r>
            <a:r>
              <a:rPr lang="en-US" sz="1800" dirty="0">
                <a:solidFill>
                  <a:srgbClr val="001080"/>
                </a:solidFill>
              </a:rPr>
              <a:t>parameters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SearchParameters</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001080"/>
                </a:solidFill>
              </a:rPr>
              <a:t>Select</a:t>
            </a:r>
            <a:r>
              <a:rPr lang="en-US" sz="1800" dirty="0">
                <a:solidFill>
                  <a:srgbClr val="000000"/>
                </a:solidFill>
              </a:rPr>
              <a:t> = </a:t>
            </a:r>
            <a:r>
              <a:rPr lang="en-US" sz="1800" dirty="0">
                <a:solidFill>
                  <a:srgbClr val="0000FF"/>
                </a:solidFill>
              </a:rPr>
              <a:t>new</a:t>
            </a:r>
            <a:r>
              <a:rPr lang="en-US" sz="1800" dirty="0">
                <a:solidFill>
                  <a:srgbClr val="000000"/>
                </a:solidFill>
              </a:rPr>
              <a:t>[] { </a:t>
            </a:r>
            <a:r>
              <a:rPr lang="en-US" sz="1800" dirty="0">
                <a:solidFill>
                  <a:srgbClr val="A31515"/>
                </a:solidFill>
              </a:rPr>
              <a:t>"hotelName"</a:t>
            </a:r>
            <a:r>
              <a:rPr lang="en-US" sz="1800" dirty="0">
                <a:solidFill>
                  <a:srgbClr val="000000"/>
                </a:solidFill>
              </a:rPr>
              <a:t> }</a:t>
            </a:r>
          </a:p>
          <a:p>
            <a:r>
              <a:rPr lang="en-US" sz="1800" dirty="0">
                <a:solidFill>
                  <a:srgbClr val="000000"/>
                </a:solidFill>
              </a:rPr>
              <a:t>};</a:t>
            </a:r>
          </a:p>
          <a:p>
            <a:br>
              <a:rPr lang="en-US" sz="1800" dirty="0">
                <a:solidFill>
                  <a:srgbClr val="000000"/>
                </a:solidFill>
              </a:rPr>
            </a:br>
            <a:r>
              <a:rPr lang="en-US" sz="1800" dirty="0">
                <a:solidFill>
                  <a:srgbClr val="267F99"/>
                </a:solidFill>
              </a:rPr>
              <a:t>DocumentSearchResult</a:t>
            </a:r>
            <a:r>
              <a:rPr lang="en-US" sz="1800" dirty="0">
                <a:solidFill>
                  <a:srgbClr val="000000"/>
                </a:solidFill>
              </a:rPr>
              <a:t>&lt;</a:t>
            </a:r>
            <a:r>
              <a:rPr lang="en-US" sz="1800" dirty="0">
                <a:solidFill>
                  <a:srgbClr val="267F99"/>
                </a:solidFill>
              </a:rPr>
              <a:t>Hotel</a:t>
            </a:r>
            <a:r>
              <a:rPr lang="en-US" sz="1800" dirty="0">
                <a:solidFill>
                  <a:srgbClr val="000000"/>
                </a:solidFill>
              </a:rPr>
              <a:t>&gt; </a:t>
            </a:r>
            <a:r>
              <a:rPr lang="en-US" sz="1800" dirty="0">
                <a:solidFill>
                  <a:srgbClr val="001080"/>
                </a:solidFill>
              </a:rPr>
              <a:t>results</a:t>
            </a:r>
            <a:r>
              <a:rPr lang="en-US" sz="1800" dirty="0">
                <a:solidFill>
                  <a:srgbClr val="000000"/>
                </a:solidFill>
              </a:rPr>
              <a:t> = </a:t>
            </a:r>
            <a:r>
              <a:rPr lang="en-US" sz="1800" dirty="0">
                <a:solidFill>
                  <a:srgbClr val="001080"/>
                </a:solidFill>
              </a:rPr>
              <a:t>indexClient</a:t>
            </a:r>
            <a:r>
              <a:rPr lang="en-US" sz="1800" dirty="0">
                <a:solidFill>
                  <a:srgbClr val="000000"/>
                </a:solidFill>
              </a:rPr>
              <a:t>.</a:t>
            </a:r>
            <a:r>
              <a:rPr lang="en-US" sz="1800" dirty="0">
                <a:solidFill>
                  <a:srgbClr val="001080"/>
                </a:solidFill>
              </a:rPr>
              <a:t>Documents</a:t>
            </a:r>
            <a:r>
              <a:rPr lang="en-US" sz="1800" dirty="0">
                <a:solidFill>
                  <a:srgbClr val="000000"/>
                </a:solidFill>
              </a:rPr>
              <a:t>.</a:t>
            </a:r>
            <a:r>
              <a:rPr lang="en-US" sz="1800" dirty="0">
                <a:solidFill>
                  <a:srgbClr val="795E26"/>
                </a:solidFill>
              </a:rPr>
              <a:t>Search</a:t>
            </a:r>
            <a:r>
              <a:rPr lang="en-US" sz="1800" dirty="0">
                <a:solidFill>
                  <a:srgbClr val="000000"/>
                </a:solidFill>
              </a:rPr>
              <a:t>&lt;</a:t>
            </a:r>
            <a:r>
              <a:rPr lang="en-US" sz="1800" dirty="0">
                <a:solidFill>
                  <a:srgbClr val="267F99"/>
                </a:solidFill>
              </a:rPr>
              <a:t>Hotel</a:t>
            </a:r>
            <a:r>
              <a:rPr lang="en-US" sz="1800" dirty="0">
                <a:solidFill>
                  <a:srgbClr val="000000"/>
                </a:solidFill>
              </a:rPr>
              <a:t>&gt;(</a:t>
            </a:r>
            <a:r>
              <a:rPr lang="en-US" sz="1800" dirty="0">
                <a:solidFill>
                  <a:srgbClr val="A31515"/>
                </a:solidFill>
              </a:rPr>
              <a:t>"budget"</a:t>
            </a:r>
            <a:r>
              <a:rPr lang="en-US" sz="1800" dirty="0">
                <a:solidFill>
                  <a:srgbClr val="000000"/>
                </a:solidFill>
              </a:rPr>
              <a:t>, </a:t>
            </a:r>
            <a:r>
              <a:rPr lang="en-US" sz="1800" dirty="0">
                <a:solidFill>
                  <a:srgbClr val="001080"/>
                </a:solidFill>
              </a:rPr>
              <a:t>parameters</a:t>
            </a:r>
            <a:r>
              <a:rPr lang="en-US" sz="1800" dirty="0">
                <a:solidFill>
                  <a:srgbClr val="000000"/>
                </a:solidFill>
              </a:rPr>
              <a:t>);</a:t>
            </a:r>
          </a:p>
          <a:p>
            <a:br>
              <a:rPr lang="en-US" sz="1800" dirty="0">
                <a:solidFill>
                  <a:srgbClr val="000000"/>
                </a:solidFill>
              </a:rPr>
            </a:br>
            <a:r>
              <a:rPr lang="en-US" sz="1800" dirty="0">
                <a:solidFill>
                  <a:srgbClr val="008000"/>
                </a:solidFill>
              </a:rPr>
              <a:t>// Apply a filter to the index to find hotels cheaper than $150 per night, and return </a:t>
            </a:r>
            <a:endParaRPr lang="en-US" sz="1800" dirty="0">
              <a:solidFill>
                <a:srgbClr val="000000"/>
              </a:solidFill>
            </a:endParaRPr>
          </a:p>
          <a:p>
            <a:r>
              <a:rPr lang="en-US" sz="1800" dirty="0">
                <a:solidFill>
                  <a:srgbClr val="008000"/>
                </a:solidFill>
              </a:rPr>
              <a:t>// the hotelId and description</a:t>
            </a:r>
            <a:endParaRPr lang="en-US" sz="1800" dirty="0">
              <a:solidFill>
                <a:srgbClr val="000000"/>
              </a:solidFill>
            </a:endParaRPr>
          </a:p>
        </p:txBody>
      </p:sp>
    </p:spTree>
    <p:extLst>
      <p:ext uri="{BB962C8B-B14F-4D97-AF65-F5344CB8AC3E}">
        <p14:creationId xmlns:p14="http://schemas.microsoft.com/office/powerpoint/2010/main" val="118562354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5F46-3A07-443A-BB91-915D79C1F718}"/>
              </a:ext>
            </a:extLst>
          </p:cNvPr>
          <p:cNvSpPr>
            <a:spLocks noGrp="1"/>
          </p:cNvSpPr>
          <p:nvPr>
            <p:ph type="title"/>
          </p:nvPr>
        </p:nvSpPr>
        <p:spPr/>
        <p:txBody>
          <a:bodyPr/>
          <a:lstStyle/>
          <a:p>
            <a:r>
              <a:rPr lang="en-US" dirty="0"/>
              <a:t>Querying an index using .NET (2, continued)</a:t>
            </a:r>
          </a:p>
        </p:txBody>
      </p:sp>
      <p:sp>
        <p:nvSpPr>
          <p:cNvPr id="3" name="Text Placeholder 2" descr="The sample code querying an index.">
            <a:extLst>
              <a:ext uri="{FF2B5EF4-FFF2-40B4-BE49-F238E27FC236}">
                <a16:creationId xmlns:a16="http://schemas.microsoft.com/office/drawing/2014/main" id="{063EB268-061B-412F-BB2E-3AC1439B1239}"/>
              </a:ext>
            </a:extLst>
          </p:cNvPr>
          <p:cNvSpPr>
            <a:spLocks noGrp="1"/>
          </p:cNvSpPr>
          <p:nvPr>
            <p:ph type="body" sz="quarter" idx="10"/>
          </p:nvPr>
        </p:nvSpPr>
        <p:spPr>
          <a:xfrm>
            <a:off x="588263" y="1436688"/>
            <a:ext cx="11018520" cy="3619452"/>
          </a:xfrm>
        </p:spPr>
        <p:txBody>
          <a:bodyPr/>
          <a:lstStyle/>
          <a:p>
            <a:r>
              <a:rPr lang="en-US" sz="2400" dirty="0">
                <a:latin typeface="Segoe UI" panose="020B0502040204020203" pitchFamily="34" charset="0"/>
                <a:cs typeface="Segoe UI" panose="020B0502040204020203" pitchFamily="34" charset="0"/>
              </a:rPr>
              <a:t>Apply a filter to the index to find hotels that cost less than $150 per night, and return the </a:t>
            </a:r>
            <a:r>
              <a:rPr lang="en-US" sz="2400" b="1" dirty="0">
                <a:latin typeface="Segoe UI" panose="020B0502040204020203" pitchFamily="34" charset="0"/>
                <a:cs typeface="Segoe UI" panose="020B0502040204020203" pitchFamily="34" charset="0"/>
              </a:rPr>
              <a:t>hotelId</a:t>
            </a:r>
            <a:r>
              <a:rPr lang="en-US" sz="2400" dirty="0">
                <a:latin typeface="Segoe UI" panose="020B0502040204020203" pitchFamily="34" charset="0"/>
                <a:cs typeface="Segoe UI" panose="020B0502040204020203" pitchFamily="34" charset="0"/>
              </a:rPr>
              <a:t> and description:</a:t>
            </a:r>
          </a:p>
          <a:p>
            <a:endParaRPr lang="en-US" sz="1800" dirty="0"/>
          </a:p>
          <a:p>
            <a:r>
              <a:rPr lang="en-US" sz="1800" dirty="0">
                <a:solidFill>
                  <a:srgbClr val="267F99"/>
                </a:solidFill>
              </a:rPr>
              <a:t>SearchParameters</a:t>
            </a:r>
            <a:r>
              <a:rPr lang="en-US" sz="1800" dirty="0">
                <a:solidFill>
                  <a:srgbClr val="000000"/>
                </a:solidFill>
              </a:rPr>
              <a:t> </a:t>
            </a:r>
            <a:r>
              <a:rPr lang="en-US" sz="1800" dirty="0">
                <a:solidFill>
                  <a:srgbClr val="001080"/>
                </a:solidFill>
              </a:rPr>
              <a:t>parameters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SearchParameters</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001080"/>
                </a:solidFill>
              </a:rPr>
              <a:t>Filter</a:t>
            </a:r>
            <a:r>
              <a:rPr lang="en-US" sz="1800" dirty="0">
                <a:solidFill>
                  <a:srgbClr val="000000"/>
                </a:solidFill>
              </a:rPr>
              <a:t> = </a:t>
            </a:r>
            <a:r>
              <a:rPr lang="en-US" sz="1800" dirty="0">
                <a:solidFill>
                  <a:srgbClr val="A31515"/>
                </a:solidFill>
              </a:rPr>
              <a:t>"baseRate lt 150"</a:t>
            </a:r>
            <a:r>
              <a:rPr lang="en-US" sz="1800" dirty="0">
                <a:solidFill>
                  <a:srgbClr val="000000"/>
                </a:solidFill>
              </a:rPr>
              <a:t>,</a:t>
            </a:r>
          </a:p>
          <a:p>
            <a:r>
              <a:rPr lang="en-US" sz="1800" dirty="0">
                <a:solidFill>
                  <a:srgbClr val="000000"/>
                </a:solidFill>
              </a:rPr>
              <a:t>    </a:t>
            </a:r>
            <a:r>
              <a:rPr lang="en-US" sz="1800" dirty="0">
                <a:solidFill>
                  <a:srgbClr val="001080"/>
                </a:solidFill>
              </a:rPr>
              <a:t>Select</a:t>
            </a:r>
            <a:r>
              <a:rPr lang="en-US" sz="1800" dirty="0">
                <a:solidFill>
                  <a:srgbClr val="000000"/>
                </a:solidFill>
              </a:rPr>
              <a:t> = </a:t>
            </a:r>
            <a:r>
              <a:rPr lang="en-US" sz="1800" dirty="0">
                <a:solidFill>
                  <a:srgbClr val="0000FF"/>
                </a:solidFill>
              </a:rPr>
              <a:t>new</a:t>
            </a:r>
            <a:r>
              <a:rPr lang="en-US" sz="1800" dirty="0">
                <a:solidFill>
                  <a:srgbClr val="000000"/>
                </a:solidFill>
              </a:rPr>
              <a:t>[] { </a:t>
            </a:r>
            <a:r>
              <a:rPr lang="en-US" sz="1800" dirty="0">
                <a:solidFill>
                  <a:srgbClr val="A31515"/>
                </a:solidFill>
              </a:rPr>
              <a:t>"hotelId"</a:t>
            </a:r>
            <a:r>
              <a:rPr lang="en-US" sz="1800" dirty="0">
                <a:solidFill>
                  <a:srgbClr val="000000"/>
                </a:solidFill>
              </a:rPr>
              <a:t>, </a:t>
            </a:r>
            <a:r>
              <a:rPr lang="en-US" sz="1800" dirty="0">
                <a:solidFill>
                  <a:srgbClr val="A31515"/>
                </a:solidFill>
              </a:rPr>
              <a:t>"description"</a:t>
            </a:r>
            <a:r>
              <a:rPr lang="en-US" sz="1800" dirty="0">
                <a:solidFill>
                  <a:srgbClr val="000000"/>
                </a:solidFill>
              </a:rPr>
              <a:t> }</a:t>
            </a:r>
          </a:p>
          <a:p>
            <a:r>
              <a:rPr lang="en-US" sz="1800" dirty="0">
                <a:solidFill>
                  <a:srgbClr val="000000"/>
                </a:solidFill>
              </a:rPr>
              <a:t>};</a:t>
            </a:r>
          </a:p>
          <a:p>
            <a:br>
              <a:rPr lang="en-US" sz="1800" dirty="0">
                <a:solidFill>
                  <a:srgbClr val="000000"/>
                </a:solidFill>
              </a:rPr>
            </a:br>
            <a:r>
              <a:rPr lang="en-US" sz="1800" dirty="0">
                <a:solidFill>
                  <a:srgbClr val="267F99"/>
                </a:solidFill>
              </a:rPr>
              <a:t>DocumentSearchResult</a:t>
            </a:r>
            <a:r>
              <a:rPr lang="en-US" sz="1800" dirty="0">
                <a:solidFill>
                  <a:srgbClr val="000000"/>
                </a:solidFill>
              </a:rPr>
              <a:t>&lt;</a:t>
            </a:r>
            <a:r>
              <a:rPr lang="en-US" sz="1800" dirty="0">
                <a:solidFill>
                  <a:srgbClr val="267F99"/>
                </a:solidFill>
              </a:rPr>
              <a:t>Hotel</a:t>
            </a:r>
            <a:r>
              <a:rPr lang="en-US" sz="1800" dirty="0">
                <a:solidFill>
                  <a:srgbClr val="000000"/>
                </a:solidFill>
              </a:rPr>
              <a:t>&gt; </a:t>
            </a:r>
            <a:r>
              <a:rPr lang="en-US" sz="1800" dirty="0">
                <a:solidFill>
                  <a:srgbClr val="001080"/>
                </a:solidFill>
              </a:rPr>
              <a:t>results</a:t>
            </a:r>
            <a:r>
              <a:rPr lang="en-US" sz="1800" dirty="0">
                <a:solidFill>
                  <a:srgbClr val="000000"/>
                </a:solidFill>
              </a:rPr>
              <a:t> = </a:t>
            </a:r>
            <a:r>
              <a:rPr lang="en-US" sz="1800" dirty="0">
                <a:solidFill>
                  <a:srgbClr val="001080"/>
                </a:solidFill>
              </a:rPr>
              <a:t>indexClient</a:t>
            </a:r>
            <a:r>
              <a:rPr lang="en-US" sz="1800" dirty="0">
                <a:solidFill>
                  <a:srgbClr val="000000"/>
                </a:solidFill>
              </a:rPr>
              <a:t>.</a:t>
            </a:r>
            <a:r>
              <a:rPr lang="en-US" sz="1800" dirty="0">
                <a:solidFill>
                  <a:srgbClr val="001080"/>
                </a:solidFill>
              </a:rPr>
              <a:t>Documents</a:t>
            </a:r>
            <a:r>
              <a:rPr lang="en-US" sz="1800" dirty="0">
                <a:solidFill>
                  <a:srgbClr val="000000"/>
                </a:solidFill>
              </a:rPr>
              <a:t>.</a:t>
            </a:r>
            <a:r>
              <a:rPr lang="en-US" sz="1800" dirty="0">
                <a:solidFill>
                  <a:srgbClr val="795E26"/>
                </a:solidFill>
              </a:rPr>
              <a:t>Search</a:t>
            </a:r>
            <a:r>
              <a:rPr lang="en-US" sz="1800" dirty="0">
                <a:solidFill>
                  <a:srgbClr val="000000"/>
                </a:solidFill>
              </a:rPr>
              <a:t>&lt;</a:t>
            </a:r>
            <a:r>
              <a:rPr lang="en-US" sz="1800" dirty="0">
                <a:solidFill>
                  <a:srgbClr val="267F99"/>
                </a:solidFill>
              </a:rPr>
              <a:t>Hotel</a:t>
            </a:r>
            <a:r>
              <a:rPr lang="en-US" sz="1800" dirty="0">
                <a:solidFill>
                  <a:srgbClr val="000000"/>
                </a:solidFill>
              </a:rPr>
              <a:t>&gt;(</a:t>
            </a:r>
            <a:r>
              <a:rPr lang="en-US" sz="1800" dirty="0">
                <a:solidFill>
                  <a:srgbClr val="A31515"/>
                </a:solidFill>
              </a:rPr>
              <a:t>"*"</a:t>
            </a:r>
            <a:r>
              <a:rPr lang="en-US" sz="1800" dirty="0">
                <a:solidFill>
                  <a:srgbClr val="000000"/>
                </a:solidFill>
              </a:rPr>
              <a:t>, </a:t>
            </a:r>
            <a:r>
              <a:rPr lang="en-US" sz="1800" dirty="0">
                <a:solidFill>
                  <a:srgbClr val="001080"/>
                </a:solidFill>
              </a:rPr>
              <a:t>parameters</a:t>
            </a:r>
            <a:r>
              <a:rPr lang="en-US" sz="1800" dirty="0">
                <a:solidFill>
                  <a:srgbClr val="000000"/>
                </a:solidFill>
              </a:rPr>
              <a:t>);</a:t>
            </a:r>
          </a:p>
        </p:txBody>
      </p:sp>
    </p:spTree>
    <p:extLst>
      <p:ext uri="{BB962C8B-B14F-4D97-AF65-F5344CB8AC3E}">
        <p14:creationId xmlns:p14="http://schemas.microsoft.com/office/powerpoint/2010/main" val="161210093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5F46-3A07-443A-BB91-915D79C1F718}"/>
              </a:ext>
            </a:extLst>
          </p:cNvPr>
          <p:cNvSpPr>
            <a:spLocks noGrp="1"/>
          </p:cNvSpPr>
          <p:nvPr>
            <p:ph type="title"/>
          </p:nvPr>
        </p:nvSpPr>
        <p:spPr/>
        <p:txBody>
          <a:bodyPr/>
          <a:lstStyle/>
          <a:p>
            <a:r>
              <a:rPr lang="en-US" dirty="0"/>
              <a:t>Querying an index by using .NET (3, continued)</a:t>
            </a:r>
          </a:p>
        </p:txBody>
      </p:sp>
      <p:sp>
        <p:nvSpPr>
          <p:cNvPr id="3" name="Text Placeholder 2" descr="The sample code querying an index.">
            <a:extLst>
              <a:ext uri="{FF2B5EF4-FFF2-40B4-BE49-F238E27FC236}">
                <a16:creationId xmlns:a16="http://schemas.microsoft.com/office/drawing/2014/main" id="{063EB268-061B-412F-BB2E-3AC1439B1239}"/>
              </a:ext>
            </a:extLst>
          </p:cNvPr>
          <p:cNvSpPr>
            <a:spLocks noGrp="1"/>
          </p:cNvSpPr>
          <p:nvPr>
            <p:ph type="body" sz="quarter" idx="10"/>
          </p:nvPr>
        </p:nvSpPr>
        <p:spPr>
          <a:xfrm>
            <a:off x="588263" y="1436688"/>
            <a:ext cx="11018520" cy="4598182"/>
          </a:xfrm>
        </p:spPr>
        <p:txBody>
          <a:bodyPr/>
          <a:lstStyle/>
          <a:p>
            <a:r>
              <a:rPr lang="en-US" sz="2400" dirty="0">
                <a:latin typeface="+mn-lt"/>
                <a:cs typeface="Segoe UI Semilight" panose="020B0402040204020203" pitchFamily="34" charset="0"/>
              </a:rPr>
              <a:t>Search the entire index, order by a specific field (</a:t>
            </a:r>
            <a:r>
              <a:rPr lang="en-US" sz="2400" b="1" dirty="0">
                <a:latin typeface="+mn-lt"/>
                <a:cs typeface="Segoe UI Semilight" panose="020B0402040204020203" pitchFamily="34" charset="0"/>
              </a:rPr>
              <a:t>lastRenovationDate</a:t>
            </a:r>
            <a:r>
              <a:rPr lang="en-US" sz="2400" dirty="0">
                <a:latin typeface="+mn-lt"/>
                <a:cs typeface="Segoe UI Semilight" panose="020B0402040204020203" pitchFamily="34" charset="0"/>
              </a:rPr>
              <a:t>) in descending order, take the top two results, and show only </a:t>
            </a:r>
            <a:r>
              <a:rPr lang="en-US" sz="2400" b="1" dirty="0">
                <a:latin typeface="+mn-lt"/>
                <a:cs typeface="Segoe UI Semilight" panose="020B0402040204020203" pitchFamily="34" charset="0"/>
              </a:rPr>
              <a:t>hotelName</a:t>
            </a:r>
            <a:r>
              <a:rPr lang="en-US" sz="2400" dirty="0">
                <a:latin typeface="+mn-lt"/>
                <a:cs typeface="Segoe UI Semilight" panose="020B0402040204020203" pitchFamily="34" charset="0"/>
              </a:rPr>
              <a:t> and </a:t>
            </a:r>
            <a:r>
              <a:rPr lang="en-US" sz="2400" b="1" dirty="0">
                <a:latin typeface="+mn-lt"/>
                <a:cs typeface="Segoe UI Semilight" panose="020B0402040204020203" pitchFamily="34" charset="0"/>
              </a:rPr>
              <a:t>lastRenovationDate</a:t>
            </a:r>
            <a:r>
              <a:rPr lang="en-US" sz="2400" dirty="0">
                <a:latin typeface="+mn-lt"/>
                <a:cs typeface="Segoe UI Semilight" panose="020B0402040204020203" pitchFamily="34" charset="0"/>
              </a:rPr>
              <a:t>:</a:t>
            </a:r>
            <a:endParaRPr lang="en-US" sz="2400" dirty="0">
              <a:latin typeface="+mn-lt"/>
            </a:endParaRPr>
          </a:p>
          <a:p>
            <a:endParaRPr lang="en-US" sz="1800" dirty="0"/>
          </a:p>
          <a:p>
            <a:r>
              <a:rPr lang="en-US" sz="1800" dirty="0">
                <a:solidFill>
                  <a:srgbClr val="267F99"/>
                </a:solidFill>
              </a:rPr>
              <a:t>SearchParameters</a:t>
            </a:r>
            <a:r>
              <a:rPr lang="en-US" sz="1800" dirty="0">
                <a:solidFill>
                  <a:srgbClr val="000000"/>
                </a:solidFill>
              </a:rPr>
              <a:t> </a:t>
            </a:r>
            <a:r>
              <a:rPr lang="en-US" sz="1800" dirty="0">
                <a:solidFill>
                  <a:srgbClr val="001080"/>
                </a:solidFill>
              </a:rPr>
              <a:t>parameters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SearchParameters</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001080"/>
                </a:solidFill>
              </a:rPr>
              <a:t>OrderBy</a:t>
            </a:r>
            <a:r>
              <a:rPr lang="en-US" sz="1800" dirty="0">
                <a:solidFill>
                  <a:srgbClr val="000000"/>
                </a:solidFill>
              </a:rPr>
              <a:t> = </a:t>
            </a:r>
            <a:r>
              <a:rPr lang="en-US" sz="1800" dirty="0">
                <a:solidFill>
                  <a:srgbClr val="0000FF"/>
                </a:solidFill>
              </a:rPr>
              <a:t>new</a:t>
            </a:r>
            <a:r>
              <a:rPr lang="en-US" sz="1800" dirty="0">
                <a:solidFill>
                  <a:srgbClr val="000000"/>
                </a:solidFill>
              </a:rPr>
              <a:t>[] { </a:t>
            </a:r>
            <a:r>
              <a:rPr lang="en-US" sz="1800" dirty="0">
                <a:solidFill>
                  <a:srgbClr val="A31515"/>
                </a:solidFill>
              </a:rPr>
              <a:t>"lastRenovationDate desc"</a:t>
            </a:r>
            <a:r>
              <a:rPr lang="en-US" sz="1800" dirty="0">
                <a:solidFill>
                  <a:srgbClr val="000000"/>
                </a:solidFill>
              </a:rPr>
              <a:t> },</a:t>
            </a:r>
          </a:p>
          <a:p>
            <a:r>
              <a:rPr lang="en-US" sz="1800" dirty="0">
                <a:solidFill>
                  <a:srgbClr val="000000"/>
                </a:solidFill>
              </a:rPr>
              <a:t>    </a:t>
            </a:r>
            <a:r>
              <a:rPr lang="en-US" sz="1800" dirty="0">
                <a:solidFill>
                  <a:srgbClr val="001080"/>
                </a:solidFill>
              </a:rPr>
              <a:t>Select</a:t>
            </a:r>
            <a:r>
              <a:rPr lang="en-US" sz="1800" dirty="0">
                <a:solidFill>
                  <a:srgbClr val="000000"/>
                </a:solidFill>
              </a:rPr>
              <a:t> = </a:t>
            </a:r>
            <a:r>
              <a:rPr lang="en-US" sz="1800" dirty="0">
                <a:solidFill>
                  <a:srgbClr val="0000FF"/>
                </a:solidFill>
              </a:rPr>
              <a:t>new</a:t>
            </a:r>
            <a:r>
              <a:rPr lang="en-US" sz="1800" dirty="0">
                <a:solidFill>
                  <a:srgbClr val="000000"/>
                </a:solidFill>
              </a:rPr>
              <a:t>[] { </a:t>
            </a:r>
            <a:r>
              <a:rPr lang="en-US" sz="1800" dirty="0">
                <a:solidFill>
                  <a:srgbClr val="A31515"/>
                </a:solidFill>
              </a:rPr>
              <a:t>"hotelName"</a:t>
            </a:r>
            <a:r>
              <a:rPr lang="en-US" sz="1800" dirty="0">
                <a:solidFill>
                  <a:srgbClr val="000000"/>
                </a:solidFill>
              </a:rPr>
              <a:t>, </a:t>
            </a:r>
            <a:r>
              <a:rPr lang="en-US" sz="1800" dirty="0">
                <a:solidFill>
                  <a:srgbClr val="A31515"/>
                </a:solidFill>
              </a:rPr>
              <a:t>"lastRenovationDate"</a:t>
            </a:r>
            <a:r>
              <a:rPr lang="en-US" sz="1800" dirty="0">
                <a:solidFill>
                  <a:srgbClr val="000000"/>
                </a:solidFill>
              </a:rPr>
              <a:t> },</a:t>
            </a:r>
          </a:p>
          <a:p>
            <a:r>
              <a:rPr lang="en-US" sz="1800" dirty="0">
                <a:solidFill>
                  <a:srgbClr val="000000"/>
                </a:solidFill>
              </a:rPr>
              <a:t>    </a:t>
            </a:r>
            <a:r>
              <a:rPr lang="en-US" sz="1800" dirty="0">
                <a:solidFill>
                  <a:srgbClr val="001080"/>
                </a:solidFill>
              </a:rPr>
              <a:t>Top</a:t>
            </a:r>
            <a:r>
              <a:rPr lang="en-US" sz="1800" dirty="0">
                <a:solidFill>
                  <a:srgbClr val="000000"/>
                </a:solidFill>
              </a:rPr>
              <a:t> = </a:t>
            </a:r>
            <a:r>
              <a:rPr lang="en-US" sz="1800" dirty="0">
                <a:solidFill>
                  <a:srgbClr val="09885A"/>
                </a:solidFill>
              </a:rPr>
              <a:t>2</a:t>
            </a:r>
            <a:endParaRPr lang="en-US" sz="1800" dirty="0">
              <a:solidFill>
                <a:srgbClr val="000000"/>
              </a:solidFill>
            </a:endParaRPr>
          </a:p>
          <a:p>
            <a:r>
              <a:rPr lang="en-US" sz="1800" dirty="0">
                <a:solidFill>
                  <a:srgbClr val="000000"/>
                </a:solidFill>
              </a:rPr>
              <a:t>};</a:t>
            </a:r>
          </a:p>
          <a:p>
            <a:br>
              <a:rPr lang="en-US" sz="1800" dirty="0">
                <a:solidFill>
                  <a:srgbClr val="000000"/>
                </a:solidFill>
              </a:rPr>
            </a:br>
            <a:r>
              <a:rPr lang="en-US" sz="1800" dirty="0">
                <a:solidFill>
                  <a:srgbClr val="267F99"/>
                </a:solidFill>
              </a:rPr>
              <a:t>DocumentSearchResult</a:t>
            </a:r>
            <a:r>
              <a:rPr lang="en-US" sz="1800" dirty="0">
                <a:solidFill>
                  <a:srgbClr val="000000"/>
                </a:solidFill>
              </a:rPr>
              <a:t>&lt;</a:t>
            </a:r>
            <a:r>
              <a:rPr lang="en-US" sz="1800" dirty="0">
                <a:solidFill>
                  <a:srgbClr val="267F99"/>
                </a:solidFill>
              </a:rPr>
              <a:t>Hotel</a:t>
            </a:r>
            <a:r>
              <a:rPr lang="en-US" sz="1800" dirty="0">
                <a:solidFill>
                  <a:srgbClr val="000000"/>
                </a:solidFill>
              </a:rPr>
              <a:t>&gt; </a:t>
            </a:r>
            <a:r>
              <a:rPr lang="en-US" sz="1800" dirty="0">
                <a:solidFill>
                  <a:srgbClr val="001080"/>
                </a:solidFill>
              </a:rPr>
              <a:t>results</a:t>
            </a:r>
            <a:r>
              <a:rPr lang="en-US" sz="1800" dirty="0">
                <a:solidFill>
                  <a:srgbClr val="000000"/>
                </a:solidFill>
              </a:rPr>
              <a:t> = </a:t>
            </a:r>
            <a:r>
              <a:rPr lang="en-US" sz="1800" dirty="0">
                <a:solidFill>
                  <a:srgbClr val="001080"/>
                </a:solidFill>
              </a:rPr>
              <a:t>indexClient</a:t>
            </a:r>
            <a:r>
              <a:rPr lang="en-US" sz="1800" dirty="0">
                <a:solidFill>
                  <a:srgbClr val="000000"/>
                </a:solidFill>
              </a:rPr>
              <a:t>.</a:t>
            </a:r>
            <a:r>
              <a:rPr lang="en-US" sz="1800" dirty="0">
                <a:solidFill>
                  <a:srgbClr val="001080"/>
                </a:solidFill>
              </a:rPr>
              <a:t>Documents</a:t>
            </a:r>
            <a:r>
              <a:rPr lang="en-US" sz="1800" dirty="0">
                <a:solidFill>
                  <a:srgbClr val="000000"/>
                </a:solidFill>
              </a:rPr>
              <a:t>.</a:t>
            </a:r>
            <a:r>
              <a:rPr lang="en-US" sz="1800" dirty="0">
                <a:solidFill>
                  <a:srgbClr val="795E26"/>
                </a:solidFill>
              </a:rPr>
              <a:t>Search</a:t>
            </a:r>
            <a:r>
              <a:rPr lang="en-US" sz="1800" dirty="0">
                <a:solidFill>
                  <a:srgbClr val="000000"/>
                </a:solidFill>
              </a:rPr>
              <a:t>&lt;</a:t>
            </a:r>
            <a:r>
              <a:rPr lang="en-US" sz="1800" dirty="0">
                <a:solidFill>
                  <a:srgbClr val="267F99"/>
                </a:solidFill>
              </a:rPr>
              <a:t>Hotel</a:t>
            </a:r>
            <a:r>
              <a:rPr lang="en-US" sz="1800" dirty="0">
                <a:solidFill>
                  <a:srgbClr val="000000"/>
                </a:solidFill>
              </a:rPr>
              <a:t>&gt;(</a:t>
            </a:r>
            <a:br>
              <a:rPr lang="en-US" sz="1800" dirty="0">
                <a:solidFill>
                  <a:srgbClr val="000000"/>
                </a:solidFill>
              </a:rPr>
            </a:br>
            <a:r>
              <a:rPr lang="en-US" sz="1800" dirty="0">
                <a:solidFill>
                  <a:srgbClr val="000000"/>
                </a:solidFill>
              </a:rPr>
              <a:t>    </a:t>
            </a:r>
            <a:r>
              <a:rPr lang="en-US" sz="1800" dirty="0">
                <a:solidFill>
                  <a:srgbClr val="A31515"/>
                </a:solidFill>
              </a:rPr>
              <a:t>"*"</a:t>
            </a:r>
            <a:r>
              <a:rPr lang="en-US" sz="1800" dirty="0">
                <a:solidFill>
                  <a:srgbClr val="000000"/>
                </a:solidFill>
              </a:rPr>
              <a:t>, </a:t>
            </a:r>
            <a:r>
              <a:rPr lang="en-US" sz="1800" dirty="0">
                <a:solidFill>
                  <a:srgbClr val="001080"/>
                </a:solidFill>
              </a:rPr>
              <a:t>parameters</a:t>
            </a:r>
            <a:br>
              <a:rPr lang="en-US" sz="1800" dirty="0">
                <a:solidFill>
                  <a:srgbClr val="001080"/>
                </a:solidFill>
              </a:rPr>
            </a:br>
            <a:r>
              <a:rPr lang="en-US" sz="1800" dirty="0">
                <a:solidFill>
                  <a:srgbClr val="000000"/>
                </a:solidFill>
              </a:rPr>
              <a:t>);</a:t>
            </a:r>
          </a:p>
        </p:txBody>
      </p:sp>
    </p:spTree>
    <p:extLst>
      <p:ext uri="{BB962C8B-B14F-4D97-AF65-F5344CB8AC3E}">
        <p14:creationId xmlns:p14="http://schemas.microsoft.com/office/powerpoint/2010/main" val="250768508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A885-FA20-43E1-8D39-DC0F63025A91}"/>
              </a:ext>
            </a:extLst>
          </p:cNvPr>
          <p:cNvSpPr>
            <a:spLocks noGrp="1"/>
          </p:cNvSpPr>
          <p:nvPr>
            <p:ph type="title"/>
          </p:nvPr>
        </p:nvSpPr>
        <p:spPr/>
        <p:txBody>
          <a:bodyPr/>
          <a:lstStyle/>
          <a:p>
            <a:r>
              <a:rPr lang="en-US" dirty="0"/>
              <a:t>Query syntax – simple syntax</a:t>
            </a:r>
          </a:p>
        </p:txBody>
      </p:sp>
      <p:graphicFrame>
        <p:nvGraphicFramePr>
          <p:cNvPr id="3" name="Table 2" descr="List of syntactical operators for the Search query syntax">
            <a:extLst>
              <a:ext uri="{FF2B5EF4-FFF2-40B4-BE49-F238E27FC236}">
                <a16:creationId xmlns:a16="http://schemas.microsoft.com/office/drawing/2014/main" id="{8876BE99-F346-47FF-908F-78FE2CA762F7}"/>
              </a:ext>
            </a:extLst>
          </p:cNvPr>
          <p:cNvGraphicFramePr>
            <a:graphicFrameLocks noGrp="1"/>
          </p:cNvGraphicFramePr>
          <p:nvPr>
            <p:extLst>
              <p:ext uri="{D42A27DB-BD31-4B8C-83A1-F6EECF244321}">
                <p14:modId xmlns:p14="http://schemas.microsoft.com/office/powerpoint/2010/main" val="183007383"/>
              </p:ext>
            </p:extLst>
          </p:nvPr>
        </p:nvGraphicFramePr>
        <p:xfrm>
          <a:off x="588263" y="1428748"/>
          <a:ext cx="11018521" cy="4843768"/>
        </p:xfrm>
        <a:graphic>
          <a:graphicData uri="http://schemas.openxmlformats.org/drawingml/2006/table">
            <a:tbl>
              <a:tblPr firstCol="1" bandRow="1">
                <a:tableStyleId>{7E9639D4-E3E2-4D34-9284-5A2195B3D0D7}</a:tableStyleId>
              </a:tblPr>
              <a:tblGrid>
                <a:gridCol w="1617609">
                  <a:extLst>
                    <a:ext uri="{9D8B030D-6E8A-4147-A177-3AD203B41FA5}">
                      <a16:colId xmlns:a16="http://schemas.microsoft.com/office/drawing/2014/main" val="2732629431"/>
                    </a:ext>
                  </a:extLst>
                </a:gridCol>
                <a:gridCol w="782425">
                  <a:extLst>
                    <a:ext uri="{9D8B030D-6E8A-4147-A177-3AD203B41FA5}">
                      <a16:colId xmlns:a16="http://schemas.microsoft.com/office/drawing/2014/main" val="2904368337"/>
                    </a:ext>
                  </a:extLst>
                </a:gridCol>
                <a:gridCol w="8618487">
                  <a:extLst>
                    <a:ext uri="{9D8B030D-6E8A-4147-A177-3AD203B41FA5}">
                      <a16:colId xmlns:a16="http://schemas.microsoft.com/office/drawing/2014/main" val="455912197"/>
                    </a:ext>
                  </a:extLst>
                </a:gridCol>
              </a:tblGrid>
              <a:tr h="762658">
                <a:tc>
                  <a:txBody>
                    <a:bodyPr/>
                    <a:lstStyle/>
                    <a:p>
                      <a:pPr marL="0" marR="0">
                        <a:lnSpc>
                          <a:spcPct val="107000"/>
                        </a:lnSpc>
                        <a:spcBef>
                          <a:spcPts val="0"/>
                        </a:spcBef>
                        <a:spcAft>
                          <a:spcPts val="0"/>
                        </a:spcAft>
                      </a:pPr>
                      <a:r>
                        <a:rPr lang="en-US" sz="1800" dirty="0">
                          <a:effectLst/>
                        </a:rPr>
                        <a:t>AND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2700" cap="flat" cmpd="sng" algn="ctr">
                      <a:solidFill>
                        <a:srgbClr val="881798"/>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AND operator is a plus sign. For example, wifi+luxury will search for documents containing both wifi and luxury.</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0" marB="0" anchor="ctr">
                    <a:lnL w="1905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1781359"/>
                  </a:ext>
                </a:extLst>
              </a:tr>
              <a:tr h="762658">
                <a:tc>
                  <a:txBody>
                    <a:bodyPr/>
                    <a:lstStyle/>
                    <a:p>
                      <a:pPr marL="0" marR="0">
                        <a:lnSpc>
                          <a:spcPct val="107000"/>
                        </a:lnSpc>
                        <a:spcBef>
                          <a:spcPts val="0"/>
                        </a:spcBef>
                        <a:spcAft>
                          <a:spcPts val="0"/>
                        </a:spcAft>
                      </a:pPr>
                      <a:r>
                        <a:rPr lang="en-US" sz="1800" dirty="0">
                          <a:effectLst/>
                        </a:rPr>
                        <a:t>OR</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2700" cap="flat" cmpd="sng" algn="ctr">
                      <a:solidFill>
                        <a:srgbClr val="881798"/>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OR operator is a vertical bar, or pipe character. For example, wifi | luxury will search for documents containing either wifi or luxury or both.</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0" marB="0" anchor="ctr">
                    <a:lnL w="1905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5079887"/>
                  </a:ext>
                </a:extLst>
              </a:tr>
              <a:tr h="762658">
                <a:tc>
                  <a:txBody>
                    <a:bodyPr/>
                    <a:lstStyle/>
                    <a:p>
                      <a:pPr marL="0" marR="0">
                        <a:lnSpc>
                          <a:spcPct val="107000"/>
                        </a:lnSpc>
                        <a:spcBef>
                          <a:spcPts val="0"/>
                        </a:spcBef>
                        <a:spcAft>
                          <a:spcPts val="0"/>
                        </a:spcAft>
                      </a:pPr>
                      <a:r>
                        <a:rPr lang="en-US" sz="1800" dirty="0">
                          <a:effectLst/>
                        </a:rPr>
                        <a:t>NOT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2700" cap="flat" cmpd="sng" algn="ctr">
                      <a:solidFill>
                        <a:srgbClr val="881798"/>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NOT operator is a minus sign. For example, wifi -luxury will search for documents that have the wifi term and/or do not have luxury (and/or is controlled by searchMode).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0" marB="0" anchor="ctr">
                    <a:lnL w="1905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8029885"/>
                  </a:ext>
                </a:extLst>
              </a:tr>
              <a:tr h="762658">
                <a:tc>
                  <a:txBody>
                    <a:bodyPr/>
                    <a:lstStyle/>
                    <a:p>
                      <a:pPr marL="0" marR="0">
                        <a:lnSpc>
                          <a:spcPct val="107000"/>
                        </a:lnSpc>
                        <a:spcBef>
                          <a:spcPts val="0"/>
                        </a:spcBef>
                        <a:spcAft>
                          <a:spcPts val="0"/>
                        </a:spcAft>
                      </a:pPr>
                      <a:r>
                        <a:rPr lang="en-US" sz="1800" dirty="0">
                          <a:effectLst/>
                        </a:rPr>
                        <a:t>Suffix</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2700" cap="flat" cmpd="sng" algn="ctr">
                      <a:solidFill>
                        <a:srgbClr val="881798"/>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suffix operator is an asterisk. For example, lux* will search for documents that have a term that starts with lux, ignoring the case.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0" marB="0" anchor="ctr">
                    <a:lnL w="1905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937686"/>
                  </a:ext>
                </a:extLst>
              </a:tr>
              <a:tr h="1027001">
                <a:tc>
                  <a:txBody>
                    <a:bodyPr/>
                    <a:lstStyle/>
                    <a:p>
                      <a:pPr marL="0" marR="0">
                        <a:lnSpc>
                          <a:spcPct val="107000"/>
                        </a:lnSpc>
                        <a:spcBef>
                          <a:spcPts val="0"/>
                        </a:spcBef>
                        <a:spcAft>
                          <a:spcPts val="0"/>
                        </a:spcAft>
                      </a:pPr>
                      <a:r>
                        <a:rPr lang="en-US" sz="1800" dirty="0">
                          <a:effectLst/>
                        </a:rPr>
                        <a:t>Phrase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2700" cap="flat" cmpd="sng" algn="ctr">
                      <a:solidFill>
                        <a:srgbClr val="881798"/>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phrase operator encloses a phrase in quotation marks. For example, while Contoso Suites (without quotes) would search for documents containing Contoso and/or Suites anywhere in any order, "Contoso Suites" (with quotes) will only match documents that contain that whole phrase together and in that order (text analysis still applies).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0" marB="0" anchor="ctr">
                    <a:lnL w="1905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1538860"/>
                  </a:ext>
                </a:extLst>
              </a:tr>
              <a:tr h="762658">
                <a:tc>
                  <a:txBody>
                    <a:bodyPr/>
                    <a:lstStyle/>
                    <a:p>
                      <a:pPr marL="0" marR="0">
                        <a:lnSpc>
                          <a:spcPct val="107000"/>
                        </a:lnSpc>
                        <a:spcBef>
                          <a:spcPts val="0"/>
                        </a:spcBef>
                        <a:spcAft>
                          <a:spcPts val="0"/>
                        </a:spcAft>
                      </a:pPr>
                      <a:r>
                        <a:rPr lang="en-US" sz="1800" dirty="0">
                          <a:effectLst/>
                        </a:rPr>
                        <a:t>Precedence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2700" cap="flat" cmpd="sng" algn="ctr">
                      <a:solidFill>
                        <a:srgbClr val="881798"/>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44000" marR="144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precedence operator encloses the string in parentheses. For example, motel+(wifi | luxury) will search for documents containing the motel term and either wifi or luxury (or both).</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0" marB="0" anchor="ctr">
                    <a:lnL w="1905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205025"/>
                  </a:ext>
                </a:extLst>
              </a:tr>
            </a:tbl>
          </a:graphicData>
        </a:graphic>
      </p:graphicFrame>
    </p:spTree>
    <p:extLst>
      <p:ext uri="{BB962C8B-B14F-4D97-AF65-F5344CB8AC3E}">
        <p14:creationId xmlns:p14="http://schemas.microsoft.com/office/powerpoint/2010/main" val="55692855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6AEE-A150-4B3B-B1B5-11029CA570FC}"/>
              </a:ext>
            </a:extLst>
          </p:cNvPr>
          <p:cNvSpPr>
            <a:spLocks noGrp="1"/>
          </p:cNvSpPr>
          <p:nvPr>
            <p:ph type="title"/>
          </p:nvPr>
        </p:nvSpPr>
        <p:spPr/>
        <p:txBody>
          <a:bodyPr/>
          <a:lstStyle/>
          <a:p>
            <a:r>
              <a:rPr lang="en-US" dirty="0"/>
              <a:t>Query syntax – Lucene syntax</a:t>
            </a:r>
          </a:p>
        </p:txBody>
      </p:sp>
      <p:sp>
        <p:nvSpPr>
          <p:cNvPr id="3" name="Text Placeholder 2" descr="The sample code depicts a search query based on the rich Lucene Query Parser syntax.">
            <a:extLst>
              <a:ext uri="{FF2B5EF4-FFF2-40B4-BE49-F238E27FC236}">
                <a16:creationId xmlns:a16="http://schemas.microsoft.com/office/drawing/2014/main" id="{F3D7E61A-DC96-433A-9096-99F9A2DD254A}"/>
              </a:ext>
            </a:extLst>
          </p:cNvPr>
          <p:cNvSpPr>
            <a:spLocks noGrp="1"/>
          </p:cNvSpPr>
          <p:nvPr>
            <p:ph type="body" sz="quarter" idx="10"/>
          </p:nvPr>
        </p:nvSpPr>
        <p:spPr>
          <a:xfrm>
            <a:off x="588263" y="1436688"/>
            <a:ext cx="11018520" cy="3139321"/>
          </a:xfrm>
        </p:spPr>
        <p:txBody>
          <a:bodyPr/>
          <a:lstStyle/>
          <a:p>
            <a:r>
              <a:rPr lang="en-US" sz="2000" dirty="0">
                <a:solidFill>
                  <a:srgbClr val="000000"/>
                </a:solidFill>
              </a:rPr>
              <a:t>GET /indexes/hotels/docs?search=category:annex AND </a:t>
            </a:r>
            <a:r>
              <a:rPr lang="en-US" sz="2000" dirty="0">
                <a:solidFill>
                  <a:srgbClr val="FF0000"/>
                </a:solidFill>
              </a:rPr>
              <a:t>\"</a:t>
            </a:r>
            <a:r>
              <a:rPr lang="en-US" sz="2000" dirty="0">
                <a:solidFill>
                  <a:srgbClr val="000000"/>
                </a:solidFill>
              </a:rPr>
              <a:t>information technology</a:t>
            </a:r>
            <a:r>
              <a:rPr lang="en-US" sz="2000" dirty="0">
                <a:solidFill>
                  <a:srgbClr val="FF0000"/>
                </a:solidFill>
              </a:rPr>
              <a:t>\"</a:t>
            </a:r>
            <a:r>
              <a:rPr lang="en-US" sz="2000" dirty="0">
                <a:solidFill>
                  <a:srgbClr val="000000"/>
                </a:solidFill>
              </a:rPr>
              <a:t>^3&amp;searchMode=all&amp;api-version=2015-02-28&amp;querytype=full</a:t>
            </a:r>
          </a:p>
          <a:p>
            <a:br>
              <a:rPr lang="en-US" sz="2000" dirty="0">
                <a:solidFill>
                  <a:srgbClr val="000000"/>
                </a:solidFill>
              </a:rPr>
            </a:br>
            <a:r>
              <a:rPr lang="en-US" sz="2000" dirty="0">
                <a:solidFill>
                  <a:srgbClr val="000000"/>
                </a:solidFill>
              </a:rPr>
              <a:t>POST /indexes/exampleindex/docs/search?api-version=2015-02-28 </a:t>
            </a:r>
          </a:p>
          <a:p>
            <a:r>
              <a:rPr lang="en-US" sz="2000" dirty="0">
                <a:solidFill>
                  <a:srgbClr val="000000"/>
                </a:solidFill>
              </a:rPr>
              <a:t>{ </a:t>
            </a:r>
          </a:p>
          <a:p>
            <a:r>
              <a:rPr lang="en-US" sz="2000" dirty="0">
                <a:solidFill>
                  <a:srgbClr val="000000"/>
                </a:solidFill>
              </a:rPr>
              <a:t>    </a:t>
            </a:r>
            <a:r>
              <a:rPr lang="en-US" sz="2000" dirty="0">
                <a:solidFill>
                  <a:srgbClr val="A31515"/>
                </a:solidFill>
              </a:rPr>
              <a:t>"search"</a:t>
            </a:r>
            <a:r>
              <a:rPr lang="en-US" sz="2000" dirty="0">
                <a:solidFill>
                  <a:srgbClr val="000000"/>
                </a:solidFill>
              </a:rPr>
              <a:t>: </a:t>
            </a:r>
            <a:r>
              <a:rPr lang="en-US" sz="2000" dirty="0">
                <a:solidFill>
                  <a:srgbClr val="A31515"/>
                </a:solidFill>
              </a:rPr>
              <a:t>"category:annex AND </a:t>
            </a:r>
            <a:r>
              <a:rPr lang="en-US" sz="2000" dirty="0">
                <a:solidFill>
                  <a:srgbClr val="FF0000"/>
                </a:solidFill>
              </a:rPr>
              <a:t>\"</a:t>
            </a:r>
            <a:r>
              <a:rPr lang="en-US" sz="2000" dirty="0">
                <a:solidFill>
                  <a:srgbClr val="A31515"/>
                </a:solidFill>
              </a:rPr>
              <a:t>information technology</a:t>
            </a:r>
            <a:r>
              <a:rPr lang="en-US" sz="2000" dirty="0">
                <a:solidFill>
                  <a:srgbClr val="FF0000"/>
                </a:solidFill>
              </a:rPr>
              <a:t>\"</a:t>
            </a:r>
            <a:r>
              <a:rPr lang="en-US" sz="2000" dirty="0">
                <a:solidFill>
                  <a:srgbClr val="A31515"/>
                </a:solidFill>
              </a:rPr>
              <a:t>^3"</a:t>
            </a:r>
            <a:r>
              <a:rPr lang="en-US" sz="2000" dirty="0">
                <a:solidFill>
                  <a:srgbClr val="000000"/>
                </a:solidFill>
              </a:rPr>
              <a:t>, </a:t>
            </a:r>
          </a:p>
          <a:p>
            <a:r>
              <a:rPr lang="en-US" sz="2000" dirty="0">
                <a:solidFill>
                  <a:srgbClr val="000000"/>
                </a:solidFill>
              </a:rPr>
              <a:t>    </a:t>
            </a:r>
            <a:r>
              <a:rPr lang="en-US" sz="2000" dirty="0">
                <a:solidFill>
                  <a:srgbClr val="A31515"/>
                </a:solidFill>
              </a:rPr>
              <a:t>"queryType"</a:t>
            </a:r>
            <a:r>
              <a:rPr lang="en-US" sz="2000" dirty="0">
                <a:solidFill>
                  <a:srgbClr val="000000"/>
                </a:solidFill>
              </a:rPr>
              <a:t>: </a:t>
            </a:r>
            <a:r>
              <a:rPr lang="en-US" sz="2000" dirty="0">
                <a:solidFill>
                  <a:srgbClr val="A31515"/>
                </a:solidFill>
              </a:rPr>
              <a:t>"full"</a:t>
            </a:r>
            <a:r>
              <a:rPr lang="en-US" sz="2000" dirty="0">
                <a:solidFill>
                  <a:srgbClr val="000000"/>
                </a:solidFill>
              </a:rPr>
              <a:t>, </a:t>
            </a:r>
          </a:p>
          <a:p>
            <a:r>
              <a:rPr lang="en-US" sz="2000" dirty="0">
                <a:solidFill>
                  <a:srgbClr val="000000"/>
                </a:solidFill>
              </a:rPr>
              <a:t>    </a:t>
            </a:r>
            <a:r>
              <a:rPr lang="en-US" sz="2000" dirty="0">
                <a:solidFill>
                  <a:srgbClr val="A31515"/>
                </a:solidFill>
              </a:rPr>
              <a:t>"searchMode"</a:t>
            </a:r>
            <a:r>
              <a:rPr lang="en-US" sz="2000" dirty="0">
                <a:solidFill>
                  <a:srgbClr val="000000"/>
                </a:solidFill>
              </a:rPr>
              <a:t>: </a:t>
            </a:r>
            <a:r>
              <a:rPr lang="en-US" sz="2000" dirty="0">
                <a:solidFill>
                  <a:srgbClr val="A31515"/>
                </a:solidFill>
              </a:rPr>
              <a:t>"all"</a:t>
            </a:r>
            <a:r>
              <a:rPr lang="en-US" sz="2000" dirty="0">
                <a:solidFill>
                  <a:srgbClr val="000000"/>
                </a:solidFill>
              </a:rPr>
              <a:t> </a:t>
            </a:r>
          </a:p>
          <a:p>
            <a:r>
              <a:rPr lang="en-US" sz="2000" dirty="0">
                <a:solidFill>
                  <a:srgbClr val="000000"/>
                </a:solidFill>
              </a:rPr>
              <a:t>}</a:t>
            </a:r>
          </a:p>
        </p:txBody>
      </p:sp>
    </p:spTree>
    <p:extLst>
      <p:ext uri="{BB962C8B-B14F-4D97-AF65-F5344CB8AC3E}">
        <p14:creationId xmlns:p14="http://schemas.microsoft.com/office/powerpoint/2010/main" val="47795333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E2F2-ADF8-48AE-8594-B7613AF6A7D6}"/>
              </a:ext>
            </a:extLst>
          </p:cNvPr>
          <p:cNvSpPr>
            <a:spLocks noGrp="1"/>
          </p:cNvSpPr>
          <p:nvPr>
            <p:ph type="title"/>
          </p:nvPr>
        </p:nvSpPr>
        <p:spPr/>
        <p:txBody>
          <a:bodyPr/>
          <a:lstStyle/>
          <a:p>
            <a:r>
              <a:rPr lang="en-US" dirty="0"/>
              <a:t>Create an Azure Search indexer</a:t>
            </a:r>
          </a:p>
        </p:txBody>
      </p:sp>
      <p:sp>
        <p:nvSpPr>
          <p:cNvPr id="3" name="Text Placeholder 2">
            <a:extLst>
              <a:ext uri="{FF2B5EF4-FFF2-40B4-BE49-F238E27FC236}">
                <a16:creationId xmlns:a16="http://schemas.microsoft.com/office/drawing/2014/main" id="{C0864446-E5AC-4128-83D8-AEC3C75997F3}"/>
              </a:ext>
            </a:extLst>
          </p:cNvPr>
          <p:cNvSpPr>
            <a:spLocks noGrp="1"/>
          </p:cNvSpPr>
          <p:nvPr>
            <p:ph type="body" sz="quarter" idx="10"/>
          </p:nvPr>
        </p:nvSpPr>
        <p:spPr>
          <a:xfrm>
            <a:off x="584200" y="1435497"/>
            <a:ext cx="11018520" cy="1748171"/>
          </a:xfrm>
        </p:spPr>
        <p:txBody>
          <a:bodyPr/>
          <a:lstStyle/>
          <a:p>
            <a:r>
              <a:rPr lang="en-US" dirty="0">
                <a:latin typeface="+mn-lt"/>
              </a:rPr>
              <a:t>An indexer in Azure Search is a crawler that extracts searchable data and metadata from an external Azure data source</a:t>
            </a:r>
          </a:p>
          <a:p>
            <a:pPr lvl="1"/>
            <a:r>
              <a:rPr lang="en-US" dirty="0"/>
              <a:t>Populates an index based on field-to-field mappings between the index and your data source</a:t>
            </a:r>
          </a:p>
          <a:p>
            <a:r>
              <a:rPr lang="en-US" dirty="0">
                <a:latin typeface="+mn-lt"/>
              </a:rPr>
              <a:t>Can be created by using the Azure portal or REST API</a:t>
            </a:r>
          </a:p>
        </p:txBody>
      </p:sp>
    </p:spTree>
    <p:extLst>
      <p:ext uri="{BB962C8B-B14F-4D97-AF65-F5344CB8AC3E}">
        <p14:creationId xmlns:p14="http://schemas.microsoft.com/office/powerpoint/2010/main" val="25621618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E2F2-ADF8-48AE-8594-B7613AF6A7D6}"/>
              </a:ext>
            </a:extLst>
          </p:cNvPr>
          <p:cNvSpPr>
            <a:spLocks noGrp="1"/>
          </p:cNvSpPr>
          <p:nvPr>
            <p:ph type="title"/>
          </p:nvPr>
        </p:nvSpPr>
        <p:spPr/>
        <p:txBody>
          <a:bodyPr/>
          <a:lstStyle/>
          <a:p>
            <a:r>
              <a:rPr lang="en-US" dirty="0"/>
              <a:t>Create an Azure Search indexer – steps</a:t>
            </a:r>
          </a:p>
        </p:txBody>
      </p:sp>
      <p:sp>
        <p:nvSpPr>
          <p:cNvPr id="3" name="Text Placeholder 2">
            <a:extLst>
              <a:ext uri="{FF2B5EF4-FFF2-40B4-BE49-F238E27FC236}">
                <a16:creationId xmlns:a16="http://schemas.microsoft.com/office/drawing/2014/main" id="{C0864446-E5AC-4128-83D8-AEC3C75997F3}"/>
              </a:ext>
            </a:extLst>
          </p:cNvPr>
          <p:cNvSpPr>
            <a:spLocks noGrp="1"/>
          </p:cNvSpPr>
          <p:nvPr>
            <p:ph type="body" sz="quarter" idx="10"/>
          </p:nvPr>
        </p:nvSpPr>
        <p:spPr>
          <a:xfrm>
            <a:off x="584200" y="1435497"/>
            <a:ext cx="11018520" cy="4198072"/>
          </a:xfrm>
        </p:spPr>
        <p:txBody>
          <a:bodyPr/>
          <a:lstStyle/>
          <a:p>
            <a:pPr marL="0" indent="0">
              <a:buNone/>
            </a:pPr>
            <a:r>
              <a:rPr lang="en-US" dirty="0">
                <a:latin typeface="+mn-lt"/>
              </a:rPr>
              <a:t>Steps:</a:t>
            </a:r>
          </a:p>
          <a:p>
            <a:pPr marL="536575" lvl="1" indent="-307975">
              <a:buFont typeface="+mj-lt"/>
              <a:buAutoNum type="arabicPeriod"/>
            </a:pPr>
            <a:r>
              <a:rPr lang="en-US" dirty="0"/>
              <a:t>Create a data source</a:t>
            </a:r>
          </a:p>
          <a:p>
            <a:pPr marL="536575" lvl="2" indent="0">
              <a:buNone/>
            </a:pPr>
            <a:r>
              <a:rPr lang="en-US" sz="1800" dirty="0"/>
              <a:t>An indexer pulls data from a data source that holds information, such as a connection string and possibly credentials. Data sources are configured and managed independently of the indexers that use them, which means that a data source can be used by multiple indexers to load more than one index at a time.</a:t>
            </a:r>
          </a:p>
          <a:p>
            <a:pPr marL="536575" lvl="1" indent="-307975">
              <a:buFont typeface="+mj-lt"/>
              <a:buAutoNum type="arabicPeriod"/>
            </a:pPr>
            <a:r>
              <a:rPr lang="en-US" dirty="0"/>
              <a:t>Create an index</a:t>
            </a:r>
          </a:p>
          <a:p>
            <a:pPr marL="536575" lvl="2" indent="0">
              <a:buNone/>
            </a:pPr>
            <a:r>
              <a:rPr lang="en-US" sz="1800" dirty="0"/>
              <a:t>An indexer will automate some tasks related to data ingestion, but creating an index is generally not one of them. As a prerequisite, you must have a predefined index with fields that match those in your external data source. </a:t>
            </a:r>
          </a:p>
          <a:p>
            <a:pPr marL="536575" lvl="1" indent="-307975">
              <a:buFont typeface="+mj-lt"/>
              <a:buAutoNum type="arabicPeriod"/>
            </a:pPr>
            <a:r>
              <a:rPr lang="en-US" dirty="0"/>
              <a:t>Create and schedule the indexer</a:t>
            </a:r>
          </a:p>
          <a:p>
            <a:pPr marL="536575" lvl="2" indent="0">
              <a:buNone/>
            </a:pPr>
            <a:r>
              <a:rPr lang="en-US" sz="1800" dirty="0"/>
              <a:t>The indexer definition is a construct specifying the index, data source, and schedule. An indexer can reference a data source from another service as long as that data source is from the same subscription.</a:t>
            </a:r>
          </a:p>
        </p:txBody>
      </p:sp>
    </p:spTree>
    <p:extLst>
      <p:ext uri="{BB962C8B-B14F-4D97-AF65-F5344CB8AC3E}">
        <p14:creationId xmlns:p14="http://schemas.microsoft.com/office/powerpoint/2010/main" val="383065090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Full-text search in Azure Search</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0EBF6-03B8-43A9-9F52-6CEE95B27ADE}"/>
              </a:ext>
            </a:extLst>
          </p:cNvPr>
          <p:cNvSpPr>
            <a:spLocks noGrp="1"/>
          </p:cNvSpPr>
          <p:nvPr>
            <p:ph type="title"/>
          </p:nvPr>
        </p:nvSpPr>
        <p:spPr/>
        <p:txBody>
          <a:bodyPr/>
          <a:lstStyle/>
          <a:p>
            <a:r>
              <a:rPr lang="en-US" dirty="0"/>
              <a:t>Azure Search</a:t>
            </a:r>
          </a:p>
        </p:txBody>
      </p:sp>
      <p:sp>
        <p:nvSpPr>
          <p:cNvPr id="3" name="Text Placeholder 2">
            <a:extLst>
              <a:ext uri="{FF2B5EF4-FFF2-40B4-BE49-F238E27FC236}">
                <a16:creationId xmlns:a16="http://schemas.microsoft.com/office/drawing/2014/main" id="{3B86CDF7-9D95-4831-9C28-C96F4E391AEF}"/>
              </a:ext>
            </a:extLst>
          </p:cNvPr>
          <p:cNvSpPr>
            <a:spLocks noGrp="1"/>
          </p:cNvSpPr>
          <p:nvPr>
            <p:ph type="body" sz="quarter" idx="10"/>
          </p:nvPr>
        </p:nvSpPr>
        <p:spPr>
          <a:xfrm>
            <a:off x="584200" y="1435497"/>
            <a:ext cx="11018520" cy="4793620"/>
          </a:xfrm>
        </p:spPr>
        <p:txBody>
          <a:bodyPr/>
          <a:lstStyle/>
          <a:p>
            <a:pPr>
              <a:spcBef>
                <a:spcPts val="300"/>
              </a:spcBef>
            </a:pPr>
            <a:r>
              <a:rPr lang="en-US" dirty="0">
                <a:latin typeface="+mn-lt"/>
              </a:rPr>
              <a:t>Managed search engine offering in Microsoft Azure </a:t>
            </a:r>
          </a:p>
          <a:p>
            <a:pPr lvl="1">
              <a:spcBef>
                <a:spcPts val="300"/>
              </a:spcBef>
            </a:pPr>
            <a:r>
              <a:rPr lang="en-US" dirty="0"/>
              <a:t>Index data from various data sources </a:t>
            </a:r>
          </a:p>
          <a:p>
            <a:pPr lvl="1">
              <a:spcBef>
                <a:spcPts val="300"/>
              </a:spcBef>
            </a:pPr>
            <a:r>
              <a:rPr lang="en-US" dirty="0"/>
              <a:t>Provide a search engine over the indexed data</a:t>
            </a:r>
          </a:p>
          <a:p>
            <a:pPr>
              <a:spcBef>
                <a:spcPts val="300"/>
              </a:spcBef>
            </a:pPr>
            <a:r>
              <a:rPr lang="en-US" dirty="0">
                <a:latin typeface="+mn-lt"/>
              </a:rPr>
              <a:t>Features include:</a:t>
            </a:r>
          </a:p>
          <a:p>
            <a:pPr lvl="1">
              <a:spcBef>
                <a:spcPts val="300"/>
              </a:spcBef>
            </a:pPr>
            <a:r>
              <a:rPr lang="en-US" dirty="0"/>
              <a:t>Faceted search</a:t>
            </a:r>
          </a:p>
          <a:p>
            <a:pPr lvl="1">
              <a:spcBef>
                <a:spcPts val="300"/>
              </a:spcBef>
            </a:pPr>
            <a:r>
              <a:rPr lang="en-US" dirty="0"/>
              <a:t>Pagination</a:t>
            </a:r>
          </a:p>
          <a:p>
            <a:pPr lvl="1">
              <a:spcBef>
                <a:spcPts val="300"/>
              </a:spcBef>
            </a:pPr>
            <a:r>
              <a:rPr lang="en-US" dirty="0"/>
              <a:t>Geospatial search</a:t>
            </a:r>
          </a:p>
          <a:p>
            <a:pPr lvl="1">
              <a:spcBef>
                <a:spcPts val="300"/>
              </a:spcBef>
            </a:pPr>
            <a:r>
              <a:rPr lang="en-US" dirty="0"/>
              <a:t>Suggestions and spell checker</a:t>
            </a:r>
          </a:p>
          <a:p>
            <a:pPr lvl="1">
              <a:spcBef>
                <a:spcPts val="300"/>
              </a:spcBef>
            </a:pPr>
            <a:r>
              <a:rPr lang="en-US" dirty="0"/>
              <a:t>Ranking</a:t>
            </a:r>
          </a:p>
          <a:p>
            <a:pPr lvl="1">
              <a:spcBef>
                <a:spcPts val="300"/>
              </a:spcBef>
            </a:pPr>
            <a:r>
              <a:rPr lang="en-US" dirty="0"/>
              <a:t>Hit highlighting</a:t>
            </a:r>
          </a:p>
          <a:p>
            <a:pPr>
              <a:spcBef>
                <a:spcPts val="300"/>
              </a:spcBef>
            </a:pPr>
            <a:r>
              <a:rPr lang="en-US" dirty="0">
                <a:latin typeface="+mn-lt"/>
              </a:rPr>
              <a:t>Supports custom linguistic analyzers</a:t>
            </a:r>
          </a:p>
          <a:p>
            <a:pPr lvl="1">
              <a:spcBef>
                <a:spcPts val="300"/>
              </a:spcBef>
            </a:pPr>
            <a:r>
              <a:rPr lang="en-US" dirty="0"/>
              <a:t>With this feature, you can create analyzers to support your full-text search queries across more than 50 languages</a:t>
            </a:r>
          </a:p>
        </p:txBody>
      </p:sp>
    </p:spTree>
    <p:extLst>
      <p:ext uri="{BB962C8B-B14F-4D97-AF65-F5344CB8AC3E}">
        <p14:creationId xmlns:p14="http://schemas.microsoft.com/office/powerpoint/2010/main" val="59346836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4760-5C32-4360-A001-3D995FC239A7}"/>
              </a:ext>
            </a:extLst>
          </p:cNvPr>
          <p:cNvSpPr>
            <a:spLocks noGrp="1"/>
          </p:cNvSpPr>
          <p:nvPr>
            <p:ph type="title"/>
          </p:nvPr>
        </p:nvSpPr>
        <p:spPr/>
        <p:txBody>
          <a:bodyPr/>
          <a:lstStyle/>
          <a:p>
            <a:pPr marL="171450" indent="-171450"/>
            <a:r>
              <a:rPr lang="en-US" dirty="0"/>
              <a:t>Full-text search</a:t>
            </a:r>
          </a:p>
        </p:txBody>
      </p:sp>
      <p:sp>
        <p:nvSpPr>
          <p:cNvPr id="3" name="Text Placeholder 2">
            <a:extLst>
              <a:ext uri="{FF2B5EF4-FFF2-40B4-BE49-F238E27FC236}">
                <a16:creationId xmlns:a16="http://schemas.microsoft.com/office/drawing/2014/main" id="{26B17BA8-7A7B-4A86-9CC1-679DE3F0B4C2}"/>
              </a:ext>
            </a:extLst>
          </p:cNvPr>
          <p:cNvSpPr>
            <a:spLocks noGrp="1"/>
          </p:cNvSpPr>
          <p:nvPr>
            <p:ph type="body" sz="quarter" idx="10"/>
          </p:nvPr>
        </p:nvSpPr>
        <p:spPr>
          <a:xfrm>
            <a:off x="584200" y="1437481"/>
            <a:ext cx="3875066" cy="3585456"/>
          </a:xfrm>
        </p:spPr>
        <p:txBody>
          <a:bodyPr/>
          <a:lstStyle/>
          <a:p>
            <a:pPr marL="0" indent="0">
              <a:buNone/>
            </a:pPr>
            <a:r>
              <a:rPr lang="en-US" dirty="0">
                <a:latin typeface="+mn-lt"/>
              </a:rPr>
              <a:t>Query execution has four stages:</a:t>
            </a:r>
          </a:p>
          <a:p>
            <a:pPr marL="685800" lvl="1" indent="-457200">
              <a:buFont typeface="+mj-lt"/>
              <a:buAutoNum type="arabicPeriod"/>
            </a:pPr>
            <a:r>
              <a:rPr lang="en-US" dirty="0"/>
              <a:t>Query parsing</a:t>
            </a:r>
          </a:p>
          <a:p>
            <a:pPr marL="685800" lvl="1" indent="-457200">
              <a:buFont typeface="+mj-lt"/>
              <a:buAutoNum type="arabicPeriod"/>
            </a:pPr>
            <a:r>
              <a:rPr lang="en-US" dirty="0"/>
              <a:t>Lexical analysis</a:t>
            </a:r>
          </a:p>
          <a:p>
            <a:pPr marL="685800" lvl="1" indent="-457200">
              <a:buFont typeface="+mj-lt"/>
              <a:buAutoNum type="arabicPeriod"/>
            </a:pPr>
            <a:r>
              <a:rPr lang="en-US" dirty="0"/>
              <a:t>Document retrieval</a:t>
            </a:r>
          </a:p>
          <a:p>
            <a:pPr marL="685800" lvl="1" indent="-457200">
              <a:buFont typeface="+mj-lt"/>
              <a:buAutoNum type="arabicPeriod"/>
            </a:pPr>
            <a:r>
              <a:rPr lang="en-US" dirty="0"/>
              <a:t>Scoring</a:t>
            </a:r>
          </a:p>
        </p:txBody>
      </p:sp>
      <p:pic>
        <p:nvPicPr>
          <p:cNvPr id="6" name="Picture 5" descr="This diagram illustrates the components used to process a search request, components such as: Query Parser, Search Engine, and Analyzer.">
            <a:extLst>
              <a:ext uri="{FF2B5EF4-FFF2-40B4-BE49-F238E27FC236}">
                <a16:creationId xmlns:a16="http://schemas.microsoft.com/office/drawing/2014/main" id="{74E28DCB-27C1-45CB-844B-EDB435E59F9D}"/>
              </a:ext>
            </a:extLst>
          </p:cNvPr>
          <p:cNvPicPr>
            <a:picLocks noChangeAspect="1"/>
          </p:cNvPicPr>
          <p:nvPr/>
        </p:nvPicPr>
        <p:blipFill>
          <a:blip r:embed="rId3"/>
          <a:stretch>
            <a:fillRect/>
          </a:stretch>
        </p:blipFill>
        <p:spPr>
          <a:xfrm>
            <a:off x="4872626" y="1120861"/>
            <a:ext cx="6734158" cy="5490930"/>
          </a:xfrm>
          <a:prstGeom prst="rect">
            <a:avLst/>
          </a:prstGeom>
        </p:spPr>
      </p:pic>
    </p:spTree>
    <p:extLst>
      <p:ext uri="{BB962C8B-B14F-4D97-AF65-F5344CB8AC3E}">
        <p14:creationId xmlns:p14="http://schemas.microsoft.com/office/powerpoint/2010/main" val="105957657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4760-5C32-4360-A001-3D995FC239A7}"/>
              </a:ext>
            </a:extLst>
          </p:cNvPr>
          <p:cNvSpPr>
            <a:spLocks noGrp="1"/>
          </p:cNvSpPr>
          <p:nvPr>
            <p:ph type="title"/>
          </p:nvPr>
        </p:nvSpPr>
        <p:spPr/>
        <p:txBody>
          <a:bodyPr/>
          <a:lstStyle/>
          <a:p>
            <a:pPr marL="171450" indent="-171450"/>
            <a:r>
              <a:rPr lang="en-US" dirty="0"/>
              <a:t>Full-text search components</a:t>
            </a:r>
          </a:p>
        </p:txBody>
      </p:sp>
      <p:graphicFrame>
        <p:nvGraphicFramePr>
          <p:cNvPr id="7" name="Table 6" descr="This table details the components (steps) of a full-text search operation. Components include: query parsers, analyzers, index, and search engine.">
            <a:extLst>
              <a:ext uri="{FF2B5EF4-FFF2-40B4-BE49-F238E27FC236}">
                <a16:creationId xmlns:a16="http://schemas.microsoft.com/office/drawing/2014/main" id="{67530398-2016-41D0-BE18-661EAAB835D4}"/>
              </a:ext>
            </a:extLst>
          </p:cNvPr>
          <p:cNvGraphicFramePr>
            <a:graphicFrameLocks noGrp="1"/>
          </p:cNvGraphicFramePr>
          <p:nvPr>
            <p:extLst>
              <p:ext uri="{D42A27DB-BD31-4B8C-83A1-F6EECF244321}">
                <p14:modId xmlns:p14="http://schemas.microsoft.com/office/powerpoint/2010/main" val="2655659449"/>
              </p:ext>
            </p:extLst>
          </p:nvPr>
        </p:nvGraphicFramePr>
        <p:xfrm>
          <a:off x="588263" y="1374204"/>
          <a:ext cx="11018520" cy="4572000"/>
        </p:xfrm>
        <a:graphic>
          <a:graphicData uri="http://schemas.openxmlformats.org/drawingml/2006/table">
            <a:tbl>
              <a:tblPr firstRow="1" firstCol="1">
                <a:tableStyleId>{793D81CF-94F2-401A-BA57-92F5A7B2D0C5}</a:tableStyleId>
              </a:tblPr>
              <a:tblGrid>
                <a:gridCol w="4296888">
                  <a:extLst>
                    <a:ext uri="{9D8B030D-6E8A-4147-A177-3AD203B41FA5}">
                      <a16:colId xmlns:a16="http://schemas.microsoft.com/office/drawing/2014/main" val="2742931669"/>
                    </a:ext>
                  </a:extLst>
                </a:gridCol>
                <a:gridCol w="6721632">
                  <a:extLst>
                    <a:ext uri="{9D8B030D-6E8A-4147-A177-3AD203B41FA5}">
                      <a16:colId xmlns:a16="http://schemas.microsoft.com/office/drawing/2014/main" val="1762624592"/>
                    </a:ext>
                  </a:extLst>
                </a:gridCol>
              </a:tblGrid>
              <a:tr h="0">
                <a:tc>
                  <a:txBody>
                    <a:bodyPr/>
                    <a:lstStyle/>
                    <a:p>
                      <a:pPr algn="ctr"/>
                      <a:r>
                        <a:rPr lang="en-US" sz="1800" dirty="0">
                          <a:effectLst/>
                        </a:rPr>
                        <a:t>Key components</a:t>
                      </a:r>
                    </a:p>
                  </a:txBody>
                  <a:tcPr marL="137160" marR="137160" marT="137160" marB="13716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algn="ctr"/>
                      <a:r>
                        <a:rPr lang="en-US" sz="1800" dirty="0">
                          <a:effectLst/>
                        </a:rPr>
                        <a:t>Functional description</a:t>
                      </a:r>
                    </a:p>
                  </a:txBody>
                  <a:tcPr marL="137160" marR="137160" marT="137160" marB="13716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extLst>
                  <a:ext uri="{0D108BD9-81ED-4DB2-BD59-A6C34878D82A}">
                    <a16:rowId xmlns:a16="http://schemas.microsoft.com/office/drawing/2014/main" val="2848110426"/>
                  </a:ext>
                </a:extLst>
              </a:tr>
              <a:tr h="1005840">
                <a:tc>
                  <a:txBody>
                    <a:bodyPr/>
                    <a:lstStyle/>
                    <a:p>
                      <a:r>
                        <a:rPr lang="en-US" sz="1800" dirty="0">
                          <a:effectLst/>
                        </a:rPr>
                        <a:t>Query parsers</a:t>
                      </a:r>
                    </a:p>
                  </a:txBody>
                  <a:tcPr marL="137160" marR="137160" marT="137160" marB="13716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r>
                        <a:rPr lang="en-US" sz="1800" dirty="0">
                          <a:effectLst/>
                        </a:rPr>
                        <a:t>Separate query terms from query operators and create the query structure (a query tree) to be sent to the search engine</a:t>
                      </a:r>
                    </a:p>
                  </a:txBody>
                  <a:tcPr marL="137160" marR="137160" marT="137160" marB="13716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1124875118"/>
                  </a:ext>
                </a:extLst>
              </a:tr>
              <a:tr h="1005840">
                <a:tc>
                  <a:txBody>
                    <a:bodyPr/>
                    <a:lstStyle/>
                    <a:p>
                      <a:r>
                        <a:rPr lang="en-US" sz="1800" dirty="0">
                          <a:effectLst/>
                        </a:rPr>
                        <a:t>Analyzers</a:t>
                      </a:r>
                    </a:p>
                  </a:txBody>
                  <a:tcPr marL="137160" marR="137160" marT="137160" marB="13716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r>
                        <a:rPr lang="en-US" sz="1800" dirty="0">
                          <a:effectLst/>
                        </a:rPr>
                        <a:t>Perform lexical analysis on query terms. This process can involve transforming, removing, or expanding query terms.</a:t>
                      </a:r>
                    </a:p>
                  </a:txBody>
                  <a:tcPr marL="137160" marR="137160" marT="137160" marB="13716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731357365"/>
                  </a:ext>
                </a:extLst>
              </a:tr>
              <a:tr h="1005840">
                <a:tc>
                  <a:txBody>
                    <a:bodyPr/>
                    <a:lstStyle/>
                    <a:p>
                      <a:r>
                        <a:rPr lang="en-US" sz="1800" dirty="0">
                          <a:effectLst/>
                        </a:rPr>
                        <a:t>Index</a:t>
                      </a:r>
                    </a:p>
                  </a:txBody>
                  <a:tcPr marL="137160" marR="137160" marT="137160" marB="13716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r>
                        <a:rPr lang="en-US" sz="1800" dirty="0">
                          <a:effectLst/>
                        </a:rPr>
                        <a:t>An efficient data structure used to store and organize searchable terms extracted from indexed documents</a:t>
                      </a:r>
                    </a:p>
                  </a:txBody>
                  <a:tcPr marL="137160" marR="137160" marT="137160" marB="13716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969409258"/>
                  </a:ext>
                </a:extLst>
              </a:tr>
              <a:tr h="1005840">
                <a:tc>
                  <a:txBody>
                    <a:bodyPr/>
                    <a:lstStyle/>
                    <a:p>
                      <a:r>
                        <a:rPr lang="en-US" sz="1800" dirty="0">
                          <a:effectLst/>
                        </a:rPr>
                        <a:t>Search engine</a:t>
                      </a:r>
                    </a:p>
                  </a:txBody>
                  <a:tcPr marL="137160" marR="137160" marT="137160" marB="13716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r>
                        <a:rPr lang="en-US" sz="1800" dirty="0">
                          <a:effectLst/>
                        </a:rPr>
                        <a:t>Retrieves and scores matching documents based on the contents of the inverted index</a:t>
                      </a:r>
                    </a:p>
                  </a:txBody>
                  <a:tcPr marL="137160" marR="137160" marT="137160" marB="13716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1119384637"/>
                  </a:ext>
                </a:extLst>
              </a:tr>
            </a:tbl>
          </a:graphicData>
        </a:graphic>
      </p:graphicFrame>
    </p:spTree>
    <p:extLst>
      <p:ext uri="{BB962C8B-B14F-4D97-AF65-F5344CB8AC3E}">
        <p14:creationId xmlns:p14="http://schemas.microsoft.com/office/powerpoint/2010/main" val="350532942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6F8E-E19E-4552-A0BE-C3DAE26769E9}"/>
              </a:ext>
            </a:extLst>
          </p:cNvPr>
          <p:cNvSpPr>
            <a:spLocks noGrp="1"/>
          </p:cNvSpPr>
          <p:nvPr>
            <p:ph type="title"/>
          </p:nvPr>
        </p:nvSpPr>
        <p:spPr/>
        <p:txBody>
          <a:bodyPr/>
          <a:lstStyle/>
          <a:p>
            <a:r>
              <a:rPr lang="en-US" dirty="0"/>
              <a:t>Query parsing</a:t>
            </a:r>
          </a:p>
        </p:txBody>
      </p:sp>
      <p:sp>
        <p:nvSpPr>
          <p:cNvPr id="3" name="Text Placeholder 2">
            <a:extLst>
              <a:ext uri="{FF2B5EF4-FFF2-40B4-BE49-F238E27FC236}">
                <a16:creationId xmlns:a16="http://schemas.microsoft.com/office/drawing/2014/main" id="{1FA32D31-D716-4140-893E-F92871C4A1B1}"/>
              </a:ext>
            </a:extLst>
          </p:cNvPr>
          <p:cNvSpPr>
            <a:spLocks noGrp="1"/>
          </p:cNvSpPr>
          <p:nvPr>
            <p:ph type="body" sz="quarter" idx="10"/>
          </p:nvPr>
        </p:nvSpPr>
        <p:spPr>
          <a:xfrm>
            <a:off x="584200" y="1437481"/>
            <a:ext cx="5212080" cy="3662541"/>
          </a:xfrm>
        </p:spPr>
        <p:txBody>
          <a:bodyPr/>
          <a:lstStyle/>
          <a:p>
            <a:r>
              <a:rPr lang="en-US" dirty="0">
                <a:latin typeface="Segoe UI" panose="020B0502040204020203" pitchFamily="34" charset="0"/>
                <a:cs typeface="Segoe UI" panose="020B0502040204020203" pitchFamily="34" charset="0"/>
              </a:rPr>
              <a:t>Query string is first line of request</a:t>
            </a:r>
          </a:p>
          <a:p>
            <a:pPr marL="255588" lvl="1" indent="0">
              <a:buNone/>
            </a:pPr>
            <a:r>
              <a:rPr lang="en-US" sz="1800" dirty="0">
                <a:latin typeface="Consolas" panose="020B0609020204030204" pitchFamily="49" charset="0"/>
              </a:rPr>
              <a:t>"search": "Spacious, air-condition* +\"Ocean view\"", </a:t>
            </a:r>
          </a:p>
          <a:p>
            <a:r>
              <a:rPr lang="en-US" dirty="0">
                <a:latin typeface="Segoe UI" panose="020B0502040204020203" pitchFamily="34" charset="0"/>
                <a:cs typeface="Segoe UI" panose="020B0502040204020203" pitchFamily="34" charset="0"/>
              </a:rPr>
              <a:t>Deconstructs fully query into subqueries</a:t>
            </a:r>
          </a:p>
          <a:p>
            <a:pPr lvl="1"/>
            <a:r>
              <a:rPr lang="en-US" dirty="0"/>
              <a:t>Term queries</a:t>
            </a:r>
          </a:p>
          <a:p>
            <a:pPr lvl="1"/>
            <a:r>
              <a:rPr lang="en-US" dirty="0"/>
              <a:t>Phrase queries</a:t>
            </a:r>
          </a:p>
          <a:p>
            <a:pPr lvl="1"/>
            <a:r>
              <a:rPr lang="en-US" dirty="0"/>
              <a:t>Prefix queries</a:t>
            </a:r>
          </a:p>
        </p:txBody>
      </p:sp>
      <p:pic>
        <p:nvPicPr>
          <p:cNvPr id="6" name="Picture 5" descr="Parser tree for first step of query parsing process. The query parser separates operators (such as * and + in the example) from search terms, and deconstructs the search query into subqueries of a supported type:&#10;term query for standalone terms (like spacious), phrase query for quoted terms (like ocean view), prefix query for terms followed by a prefix operator * (like air-condition)&#10;">
            <a:extLst>
              <a:ext uri="{FF2B5EF4-FFF2-40B4-BE49-F238E27FC236}">
                <a16:creationId xmlns:a16="http://schemas.microsoft.com/office/drawing/2014/main" id="{5748E408-02E5-49C4-A2DA-22115CA48E70}"/>
              </a:ext>
            </a:extLst>
          </p:cNvPr>
          <p:cNvPicPr>
            <a:picLocks noChangeAspect="1"/>
          </p:cNvPicPr>
          <p:nvPr/>
        </p:nvPicPr>
        <p:blipFill>
          <a:blip r:embed="rId3"/>
          <a:stretch>
            <a:fillRect/>
          </a:stretch>
        </p:blipFill>
        <p:spPr>
          <a:xfrm>
            <a:off x="5820819" y="1437481"/>
            <a:ext cx="5785964" cy="1957788"/>
          </a:xfrm>
          <a:prstGeom prst="rect">
            <a:avLst/>
          </a:prstGeom>
        </p:spPr>
      </p:pic>
    </p:spTree>
    <p:extLst>
      <p:ext uri="{BB962C8B-B14F-4D97-AF65-F5344CB8AC3E}">
        <p14:creationId xmlns:p14="http://schemas.microsoft.com/office/powerpoint/2010/main" val="14891838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4760-5C32-4360-A001-3D995FC239A7}"/>
              </a:ext>
            </a:extLst>
          </p:cNvPr>
          <p:cNvSpPr>
            <a:spLocks noGrp="1"/>
          </p:cNvSpPr>
          <p:nvPr>
            <p:ph type="title"/>
          </p:nvPr>
        </p:nvSpPr>
        <p:spPr/>
        <p:txBody>
          <a:bodyPr/>
          <a:lstStyle/>
          <a:p>
            <a:pPr marL="171450" indent="-171450"/>
            <a:r>
              <a:rPr lang="en-US" dirty="0"/>
              <a:t>Lexical analysis</a:t>
            </a:r>
          </a:p>
        </p:txBody>
      </p:sp>
      <p:sp>
        <p:nvSpPr>
          <p:cNvPr id="4" name="Text Placeholder 3">
            <a:extLst>
              <a:ext uri="{FF2B5EF4-FFF2-40B4-BE49-F238E27FC236}">
                <a16:creationId xmlns:a16="http://schemas.microsoft.com/office/drawing/2014/main" id="{9793D8A5-B1E6-4A8A-990A-01134A62F68A}"/>
              </a:ext>
            </a:extLst>
          </p:cNvPr>
          <p:cNvSpPr>
            <a:spLocks noGrp="1"/>
          </p:cNvSpPr>
          <p:nvPr>
            <p:ph type="body" sz="quarter" idx="10"/>
          </p:nvPr>
        </p:nvSpPr>
        <p:spPr>
          <a:xfrm>
            <a:off x="584200" y="1437481"/>
            <a:ext cx="5212080" cy="3693319"/>
          </a:xfrm>
        </p:spPr>
        <p:txBody>
          <a:bodyPr/>
          <a:lstStyle/>
          <a:p>
            <a:r>
              <a:rPr lang="en-US" dirty="0">
                <a:latin typeface="+mn-lt"/>
              </a:rPr>
              <a:t>Process term queries and phrase queries after the query tree is structured</a:t>
            </a:r>
          </a:p>
          <a:p>
            <a:pPr lvl="1"/>
            <a:r>
              <a:rPr lang="en-US" dirty="0"/>
              <a:t>Reducing a query term to the root form of a word</a:t>
            </a:r>
          </a:p>
          <a:p>
            <a:pPr lvl="1"/>
            <a:r>
              <a:rPr lang="en-US" dirty="0"/>
              <a:t>Removing nonessential words (stopwords, such as "the" or "and" in English)</a:t>
            </a:r>
          </a:p>
          <a:p>
            <a:pPr lvl="1"/>
            <a:r>
              <a:rPr lang="en-US" dirty="0"/>
              <a:t>Breaking a composite word into component parts</a:t>
            </a:r>
          </a:p>
          <a:p>
            <a:pPr lvl="1"/>
            <a:r>
              <a:rPr lang="en-US" dirty="0"/>
              <a:t>Converting lowercase to uppercase</a:t>
            </a:r>
          </a:p>
        </p:txBody>
      </p:sp>
      <p:pic>
        <p:nvPicPr>
          <p:cNvPr id="6" name="Picture 5" descr="Modified query tree after terms have been changed to lowercase and extra symbols (like a comma) removed.">
            <a:extLst>
              <a:ext uri="{FF2B5EF4-FFF2-40B4-BE49-F238E27FC236}">
                <a16:creationId xmlns:a16="http://schemas.microsoft.com/office/drawing/2014/main" id="{1B97DA82-2D86-4778-9ABE-25A1230929AA}"/>
              </a:ext>
            </a:extLst>
          </p:cNvPr>
          <p:cNvPicPr>
            <a:picLocks noChangeAspect="1"/>
          </p:cNvPicPr>
          <p:nvPr/>
        </p:nvPicPr>
        <p:blipFill>
          <a:blip r:embed="rId3"/>
          <a:stretch>
            <a:fillRect/>
          </a:stretch>
        </p:blipFill>
        <p:spPr>
          <a:xfrm>
            <a:off x="6395722" y="1437481"/>
            <a:ext cx="5156870" cy="1760503"/>
          </a:xfrm>
          <a:prstGeom prst="rect">
            <a:avLst/>
          </a:prstGeom>
        </p:spPr>
      </p:pic>
    </p:spTree>
    <p:extLst>
      <p:ext uri="{BB962C8B-B14F-4D97-AF65-F5344CB8AC3E}">
        <p14:creationId xmlns:p14="http://schemas.microsoft.com/office/powerpoint/2010/main" val="202378443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4760-5C32-4360-A001-3D995FC239A7}"/>
              </a:ext>
            </a:extLst>
          </p:cNvPr>
          <p:cNvSpPr>
            <a:spLocks noGrp="1"/>
          </p:cNvSpPr>
          <p:nvPr>
            <p:ph type="title"/>
          </p:nvPr>
        </p:nvSpPr>
        <p:spPr/>
        <p:txBody>
          <a:bodyPr/>
          <a:lstStyle/>
          <a:p>
            <a:pPr marL="171450" indent="-171450"/>
            <a:r>
              <a:rPr lang="en-US" dirty="0"/>
              <a:t>Document retrieval</a:t>
            </a:r>
          </a:p>
        </p:txBody>
      </p:sp>
      <p:sp>
        <p:nvSpPr>
          <p:cNvPr id="4" name="Text Placeholder 3">
            <a:extLst>
              <a:ext uri="{FF2B5EF4-FFF2-40B4-BE49-F238E27FC236}">
                <a16:creationId xmlns:a16="http://schemas.microsoft.com/office/drawing/2014/main" id="{CA5EE00B-12D8-4CCE-9083-BAF007B48DA7}"/>
              </a:ext>
            </a:extLst>
          </p:cNvPr>
          <p:cNvSpPr>
            <a:spLocks noGrp="1"/>
          </p:cNvSpPr>
          <p:nvPr>
            <p:ph type="body" sz="quarter" idx="10"/>
          </p:nvPr>
        </p:nvSpPr>
        <p:spPr>
          <a:xfrm>
            <a:off x="584200" y="1437481"/>
            <a:ext cx="6102350" cy="4308872"/>
          </a:xfrm>
        </p:spPr>
        <p:txBody>
          <a:bodyPr/>
          <a:lstStyle/>
          <a:p>
            <a:r>
              <a:rPr lang="en-US" dirty="0">
                <a:latin typeface="+mn-lt"/>
              </a:rPr>
              <a:t>The index with our JSON documents is “indexed” into an inverted tree</a:t>
            </a:r>
          </a:p>
          <a:p>
            <a:pPr lvl="1"/>
            <a:r>
              <a:rPr lang="en-US" dirty="0"/>
              <a:t>The inverted tree contains terms and a list of documents where those terms exist</a:t>
            </a:r>
          </a:p>
          <a:p>
            <a:r>
              <a:rPr lang="en-US" dirty="0">
                <a:latin typeface="+mn-lt"/>
              </a:rPr>
              <a:t>Terms are matched</a:t>
            </a:r>
          </a:p>
          <a:p>
            <a:pPr lvl="1"/>
            <a:r>
              <a:rPr lang="en-US" dirty="0"/>
              <a:t>The term </a:t>
            </a:r>
            <a:r>
              <a:rPr lang="en-US" b="1" dirty="0"/>
              <a:t>spacious</a:t>
            </a:r>
            <a:r>
              <a:rPr lang="en-US" dirty="0"/>
              <a:t> exists in document 1</a:t>
            </a:r>
          </a:p>
          <a:p>
            <a:pPr lvl="1"/>
            <a:r>
              <a:rPr lang="en-US" dirty="0"/>
              <a:t>The terms </a:t>
            </a:r>
            <a:r>
              <a:rPr lang="en-US" b="1" dirty="0"/>
              <a:t>ocean </a:t>
            </a:r>
            <a:r>
              <a:rPr lang="en-US" dirty="0"/>
              <a:t>and </a:t>
            </a:r>
            <a:r>
              <a:rPr lang="en-US" b="1" dirty="0"/>
              <a:t>view</a:t>
            </a:r>
            <a:r>
              <a:rPr lang="en-US" dirty="0"/>
              <a:t> exists in documents 1, 2, and 3</a:t>
            </a:r>
          </a:p>
          <a:p>
            <a:pPr lvl="1"/>
            <a:r>
              <a:rPr lang="en-US" dirty="0"/>
              <a:t>The term </a:t>
            </a:r>
            <a:r>
              <a:rPr lang="en-US" b="1" dirty="0"/>
              <a:t>air-condition </a:t>
            </a:r>
            <a:r>
              <a:rPr lang="en-US" dirty="0"/>
              <a:t>doesn’t exist in any document</a:t>
            </a:r>
          </a:p>
          <a:p>
            <a:pPr marL="266700" indent="0">
              <a:buNone/>
            </a:pPr>
            <a:r>
              <a:rPr lang="en-US" sz="2000" b="1" dirty="0">
                <a:solidFill>
                  <a:schemeClr val="tx1"/>
                </a:solidFill>
                <a:latin typeface="Consolas" panose="020B0609020204030204" pitchFamily="49" charset="0"/>
              </a:rPr>
              <a:t>Documents 1, 2, and 3 are retrieved</a:t>
            </a:r>
          </a:p>
        </p:txBody>
      </p:sp>
      <p:graphicFrame>
        <p:nvGraphicFramePr>
          <p:cNvPr id="5" name="Diagram 4" descr="The diagram illustrates an inverted tree for a sample set of documents and the associated terms.">
            <a:extLst>
              <a:ext uri="{FF2B5EF4-FFF2-40B4-BE49-F238E27FC236}">
                <a16:creationId xmlns:a16="http://schemas.microsoft.com/office/drawing/2014/main" id="{B7C8DAA4-F778-4380-BF5E-E5FBBFF3C954}"/>
              </a:ext>
            </a:extLst>
          </p:cNvPr>
          <p:cNvGraphicFramePr/>
          <p:nvPr>
            <p:extLst>
              <p:ext uri="{D42A27DB-BD31-4B8C-83A1-F6EECF244321}">
                <p14:modId xmlns:p14="http://schemas.microsoft.com/office/powerpoint/2010/main" val="3392035169"/>
              </p:ext>
            </p:extLst>
          </p:nvPr>
        </p:nvGraphicFramePr>
        <p:xfrm>
          <a:off x="6847741" y="1081536"/>
          <a:ext cx="4755995" cy="53896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98744905"/>
              </p:ext>
            </p:extLst>
          </p:nvPr>
        </p:nvGraphicFramePr>
        <p:xfrm>
          <a:off x="7595418" y="655760"/>
          <a:ext cx="3760840" cy="365760"/>
        </p:xfrm>
        <a:graphic>
          <a:graphicData uri="http://schemas.openxmlformats.org/drawingml/2006/table">
            <a:tbl>
              <a:tblPr firstRow="1" bandRow="1">
                <a:tableStyleId>{073A0DAA-6AF3-43AB-8588-CEC1D06C72B9}</a:tableStyleId>
              </a:tblPr>
              <a:tblGrid>
                <a:gridCol w="1880420">
                  <a:extLst>
                    <a:ext uri="{9D8B030D-6E8A-4147-A177-3AD203B41FA5}">
                      <a16:colId xmlns:a16="http://schemas.microsoft.com/office/drawing/2014/main" val="20000"/>
                    </a:ext>
                  </a:extLst>
                </a:gridCol>
                <a:gridCol w="1880420">
                  <a:extLst>
                    <a:ext uri="{9D8B030D-6E8A-4147-A177-3AD203B41FA5}">
                      <a16:colId xmlns:a16="http://schemas.microsoft.com/office/drawing/2014/main" val="20001"/>
                    </a:ext>
                  </a:extLst>
                </a:gridCol>
              </a:tblGrid>
              <a:tr h="291532">
                <a:tc>
                  <a:txBody>
                    <a:bodyPr/>
                    <a:lstStyle/>
                    <a:p>
                      <a:pPr algn="ctr"/>
                      <a:r>
                        <a:rPr lang="en-US" dirty="0">
                          <a:solidFill>
                            <a:schemeClr val="tx1"/>
                          </a:solidFill>
                        </a:rPr>
                        <a:t>Term</a:t>
                      </a:r>
                      <a:endParaRPr lang="en-IN" dirty="0">
                        <a:solidFill>
                          <a:schemeClr val="tx1"/>
                        </a:solidFill>
                      </a:endParaRPr>
                    </a:p>
                  </a:txBody>
                  <a:tcPr>
                    <a:solidFill>
                      <a:schemeClr val="bg1"/>
                    </a:solidFill>
                  </a:tcPr>
                </a:tc>
                <a:tc>
                  <a:txBody>
                    <a:bodyPr/>
                    <a:lstStyle/>
                    <a:p>
                      <a:pPr algn="ctr"/>
                      <a:r>
                        <a:rPr lang="en-US" dirty="0">
                          <a:solidFill>
                            <a:schemeClr val="tx1"/>
                          </a:solidFill>
                        </a:rPr>
                        <a:t>Document List</a:t>
                      </a:r>
                      <a:endParaRPr lang="en-IN"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7946355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4760-5C32-4360-A001-3D995FC239A7}"/>
              </a:ext>
            </a:extLst>
          </p:cNvPr>
          <p:cNvSpPr>
            <a:spLocks noGrp="1"/>
          </p:cNvSpPr>
          <p:nvPr>
            <p:ph type="title"/>
          </p:nvPr>
        </p:nvSpPr>
        <p:spPr/>
        <p:txBody>
          <a:bodyPr/>
          <a:lstStyle/>
          <a:p>
            <a:pPr marL="171450" indent="-171450"/>
            <a:r>
              <a:rPr lang="en-US" dirty="0"/>
              <a:t>Scoring</a:t>
            </a:r>
          </a:p>
        </p:txBody>
      </p:sp>
      <p:sp>
        <p:nvSpPr>
          <p:cNvPr id="6" name="Text Placeholder 5">
            <a:extLst>
              <a:ext uri="{FF2B5EF4-FFF2-40B4-BE49-F238E27FC236}">
                <a16:creationId xmlns:a16="http://schemas.microsoft.com/office/drawing/2014/main" id="{2B059295-4819-4FAA-9CBD-8ADFFBD7B170}"/>
              </a:ext>
            </a:extLst>
          </p:cNvPr>
          <p:cNvSpPr>
            <a:spLocks noGrp="1"/>
          </p:cNvSpPr>
          <p:nvPr>
            <p:ph type="body" sz="quarter" idx="10"/>
          </p:nvPr>
        </p:nvSpPr>
        <p:spPr>
          <a:xfrm>
            <a:off x="588263" y="1436688"/>
            <a:ext cx="11018520" cy="5207579"/>
          </a:xfrm>
        </p:spPr>
        <p:txBody>
          <a:bodyPr/>
          <a:lstStyle/>
          <a:p>
            <a:r>
              <a:rPr lang="en-US" sz="1800" dirty="0">
                <a:solidFill>
                  <a:srgbClr val="000000"/>
                </a:solidFill>
              </a:rPr>
              <a:t>search=Spacious, air-condition* +</a:t>
            </a:r>
            <a:r>
              <a:rPr lang="en-US" sz="1800" dirty="0">
                <a:solidFill>
                  <a:srgbClr val="A31515"/>
                </a:solidFill>
              </a:rPr>
              <a:t>"Ocean view"</a:t>
            </a:r>
            <a:r>
              <a:rPr lang="en-US" sz="1800" dirty="0">
                <a:solidFill>
                  <a:srgbClr val="000000"/>
                </a:solidFill>
              </a:rPr>
              <a:t> </a:t>
            </a:r>
          </a:p>
          <a:p>
            <a:br>
              <a:rPr lang="en-US" sz="1800" dirty="0">
                <a:solidFill>
                  <a:srgbClr val="000000"/>
                </a:solidFill>
              </a:rPr>
            </a:br>
            <a:r>
              <a:rPr lang="en-US" sz="1800" dirty="0">
                <a:solidFill>
                  <a:srgbClr val="000000"/>
                </a:solidFill>
              </a:rPr>
              <a:t>{ </a:t>
            </a:r>
            <a:r>
              <a:rPr lang="en-US" sz="1800" dirty="0">
                <a:solidFill>
                  <a:srgbClr val="A31515"/>
                </a:solidFill>
              </a:rPr>
              <a:t>"value"</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A31515"/>
                </a:solidFill>
              </a:rPr>
              <a:t>"@search.score"</a:t>
            </a:r>
            <a:r>
              <a:rPr lang="en-US" sz="1800" dirty="0">
                <a:solidFill>
                  <a:srgbClr val="000000"/>
                </a:solidFill>
              </a:rPr>
              <a:t>: 0.25610128, </a:t>
            </a:r>
            <a:r>
              <a:rPr lang="en-US" sz="1800" dirty="0">
                <a:solidFill>
                  <a:srgbClr val="A31515"/>
                </a:solidFill>
              </a:rPr>
              <a:t>"id"</a:t>
            </a:r>
            <a:r>
              <a:rPr lang="en-US" sz="1800" dirty="0">
                <a:solidFill>
                  <a:srgbClr val="000000"/>
                </a:solidFill>
              </a:rPr>
              <a:t>: </a:t>
            </a:r>
            <a:r>
              <a:rPr lang="en-US" sz="1800" dirty="0">
                <a:solidFill>
                  <a:srgbClr val="A31515"/>
                </a:solidFill>
              </a:rPr>
              <a:t>"1"</a:t>
            </a:r>
            <a:r>
              <a:rPr lang="en-US" sz="1800" dirty="0">
                <a:solidFill>
                  <a:srgbClr val="000000"/>
                </a:solidFill>
              </a:rPr>
              <a:t>, </a:t>
            </a:r>
            <a:r>
              <a:rPr lang="en-US" sz="1800" dirty="0">
                <a:solidFill>
                  <a:srgbClr val="A31515"/>
                </a:solidFill>
              </a:rPr>
              <a:t>"title"</a:t>
            </a:r>
            <a:r>
              <a:rPr lang="en-US" sz="1800" dirty="0">
                <a:solidFill>
                  <a:srgbClr val="000000"/>
                </a:solidFill>
              </a:rPr>
              <a:t>: </a:t>
            </a:r>
            <a:r>
              <a:rPr lang="en-US" sz="1800" dirty="0">
                <a:solidFill>
                  <a:srgbClr val="A31515"/>
                </a:solidFill>
              </a:rPr>
              <a:t>"Contoso Suites"</a:t>
            </a:r>
            <a:r>
              <a:rPr lang="en-US" sz="1800" dirty="0">
                <a:solidFill>
                  <a:srgbClr val="000000"/>
                </a:solidFill>
              </a:rPr>
              <a:t>,</a:t>
            </a:r>
          </a:p>
          <a:p>
            <a:r>
              <a:rPr lang="en-US" sz="1800" dirty="0">
                <a:solidFill>
                  <a:srgbClr val="000000"/>
                </a:solidFill>
              </a:rPr>
              <a:t>        </a:t>
            </a:r>
            <a:r>
              <a:rPr lang="en-US" sz="1800" dirty="0">
                <a:solidFill>
                  <a:srgbClr val="A31515"/>
                </a:solidFill>
              </a:rPr>
              <a:t>"description"</a:t>
            </a:r>
            <a:r>
              <a:rPr lang="en-US" sz="1800" dirty="0">
                <a:solidFill>
                  <a:srgbClr val="000000"/>
                </a:solidFill>
              </a:rPr>
              <a:t>: </a:t>
            </a:r>
            <a:r>
              <a:rPr lang="en-US" sz="1800" dirty="0">
                <a:solidFill>
                  <a:srgbClr val="A31515"/>
                </a:solidFill>
              </a:rPr>
              <a:t>"Spacious rooms, ocean view, walking distance to the beach."</a:t>
            </a:r>
            <a:endParaRPr lang="en-US" sz="1800" dirty="0">
              <a:solidFill>
                <a:srgbClr val="000000"/>
              </a:solidFill>
            </a:endParaRPr>
          </a:p>
          <a:p>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A31515"/>
                </a:solidFill>
              </a:rPr>
              <a:t>"@search.score"</a:t>
            </a:r>
            <a:r>
              <a:rPr lang="en-US" sz="1800" dirty="0">
                <a:solidFill>
                  <a:srgbClr val="000000"/>
                </a:solidFill>
              </a:rPr>
              <a:t>: 0.08951007, </a:t>
            </a:r>
            <a:r>
              <a:rPr lang="en-US" sz="1800" dirty="0">
                <a:solidFill>
                  <a:srgbClr val="A31515"/>
                </a:solidFill>
              </a:rPr>
              <a:t>"id"</a:t>
            </a:r>
            <a:r>
              <a:rPr lang="en-US" sz="1800" dirty="0">
                <a:solidFill>
                  <a:srgbClr val="000000"/>
                </a:solidFill>
              </a:rPr>
              <a:t>: </a:t>
            </a:r>
            <a:r>
              <a:rPr lang="en-US" sz="1800" dirty="0">
                <a:solidFill>
                  <a:srgbClr val="A31515"/>
                </a:solidFill>
              </a:rPr>
              <a:t>"3"</a:t>
            </a:r>
            <a:r>
              <a:rPr lang="en-US" sz="1800" dirty="0">
                <a:solidFill>
                  <a:srgbClr val="000000"/>
                </a:solidFill>
              </a:rPr>
              <a:t>, </a:t>
            </a:r>
            <a:r>
              <a:rPr lang="en-US" sz="1800" dirty="0">
                <a:solidFill>
                  <a:srgbClr val="A31515"/>
                </a:solidFill>
              </a:rPr>
              <a:t>"title"</a:t>
            </a:r>
            <a:r>
              <a:rPr lang="en-US" sz="1800" dirty="0">
                <a:solidFill>
                  <a:srgbClr val="000000"/>
                </a:solidFill>
              </a:rPr>
              <a:t>: </a:t>
            </a:r>
            <a:r>
              <a:rPr lang="en-US" sz="1800" dirty="0">
                <a:solidFill>
                  <a:srgbClr val="A31515"/>
                </a:solidFill>
              </a:rPr>
              <a:t>"Fabrikam Residences"</a:t>
            </a:r>
            <a:r>
              <a:rPr lang="en-US" sz="1800" dirty="0">
                <a:solidFill>
                  <a:srgbClr val="000000"/>
                </a:solidFill>
              </a:rPr>
              <a:t>,</a:t>
            </a:r>
          </a:p>
          <a:p>
            <a:r>
              <a:rPr lang="en-US" sz="1800" dirty="0">
                <a:solidFill>
                  <a:srgbClr val="000000"/>
                </a:solidFill>
              </a:rPr>
              <a:t>        </a:t>
            </a:r>
            <a:r>
              <a:rPr lang="en-US" sz="1800" dirty="0">
                <a:solidFill>
                  <a:srgbClr val="A31515"/>
                </a:solidFill>
              </a:rPr>
              <a:t>"description"</a:t>
            </a:r>
            <a:r>
              <a:rPr lang="en-US" sz="1800" dirty="0">
                <a:solidFill>
                  <a:srgbClr val="000000"/>
                </a:solidFill>
              </a:rPr>
              <a:t>: </a:t>
            </a:r>
            <a:r>
              <a:rPr lang="en-US" sz="1800" dirty="0">
                <a:solidFill>
                  <a:srgbClr val="A31515"/>
                </a:solidFill>
              </a:rPr>
              <a:t>"Comfortable, air-conditioned rooms with ocean view."</a:t>
            </a:r>
            <a:endParaRPr lang="en-US" sz="1800" dirty="0">
              <a:solidFill>
                <a:srgbClr val="000000"/>
              </a:solidFill>
            </a:endParaRPr>
          </a:p>
          <a:p>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A31515"/>
                </a:solidFill>
              </a:rPr>
              <a:t>"@search.score"</a:t>
            </a:r>
            <a:r>
              <a:rPr lang="en-US" sz="1800" dirty="0">
                <a:solidFill>
                  <a:srgbClr val="000000"/>
                </a:solidFill>
              </a:rPr>
              <a:t>: 0.05967338, </a:t>
            </a:r>
            <a:r>
              <a:rPr lang="en-US" sz="1800" dirty="0">
                <a:solidFill>
                  <a:srgbClr val="A31515"/>
                </a:solidFill>
              </a:rPr>
              <a:t>"id"</a:t>
            </a:r>
            <a:r>
              <a:rPr lang="en-US" sz="1800" dirty="0">
                <a:solidFill>
                  <a:srgbClr val="000000"/>
                </a:solidFill>
              </a:rPr>
              <a:t>: </a:t>
            </a:r>
            <a:r>
              <a:rPr lang="en-US" sz="1800" dirty="0">
                <a:solidFill>
                  <a:srgbClr val="A31515"/>
                </a:solidFill>
              </a:rPr>
              <a:t>"2"</a:t>
            </a:r>
            <a:r>
              <a:rPr lang="en-US" sz="1800" dirty="0">
                <a:solidFill>
                  <a:srgbClr val="000000"/>
                </a:solidFill>
              </a:rPr>
              <a:t>, </a:t>
            </a:r>
            <a:r>
              <a:rPr lang="en-US" sz="1800" dirty="0">
                <a:solidFill>
                  <a:srgbClr val="A31515"/>
                </a:solidFill>
              </a:rPr>
              <a:t>"title"</a:t>
            </a:r>
            <a:r>
              <a:rPr lang="en-US" sz="1800" dirty="0">
                <a:solidFill>
                  <a:srgbClr val="000000"/>
                </a:solidFill>
              </a:rPr>
              <a:t>: </a:t>
            </a:r>
            <a:r>
              <a:rPr lang="en-US" sz="1800" dirty="0">
                <a:solidFill>
                  <a:srgbClr val="A31515"/>
                </a:solidFill>
              </a:rPr>
              <a:t>"Alpine Ski House"</a:t>
            </a:r>
            <a:r>
              <a:rPr lang="en-US" sz="1800" dirty="0">
                <a:solidFill>
                  <a:srgbClr val="000000"/>
                </a:solidFill>
              </a:rPr>
              <a:t>,</a:t>
            </a:r>
          </a:p>
          <a:p>
            <a:r>
              <a:rPr lang="en-US" sz="1800" dirty="0">
                <a:solidFill>
                  <a:srgbClr val="000000"/>
                </a:solidFill>
              </a:rPr>
              <a:t>        </a:t>
            </a:r>
            <a:r>
              <a:rPr lang="en-US" sz="1800" dirty="0">
                <a:solidFill>
                  <a:srgbClr val="A31515"/>
                </a:solidFill>
              </a:rPr>
              <a:t>"description"</a:t>
            </a:r>
            <a:r>
              <a:rPr lang="en-US" sz="1800" dirty="0">
                <a:solidFill>
                  <a:srgbClr val="000000"/>
                </a:solidFill>
              </a:rPr>
              <a:t>: </a:t>
            </a:r>
            <a:r>
              <a:rPr lang="en-US" sz="1800" dirty="0">
                <a:solidFill>
                  <a:srgbClr val="A31515"/>
                </a:solidFill>
              </a:rPr>
              <a:t>"Cliff adjacent on the north shore of the island."</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10016278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Creating an Azure Search index</a:t>
            </a:r>
          </a:p>
          <a:p>
            <a:pPr marL="342900" indent="-342900">
              <a:buFont typeface="Arial" panose="020B0604020202020204" pitchFamily="34" charset="0"/>
              <a:buChar char="•"/>
            </a:pPr>
            <a:r>
              <a:rPr lang="en-US" dirty="0"/>
              <a:t>Indexing and querying documents</a:t>
            </a:r>
          </a:p>
          <a:p>
            <a:pPr marL="342900" indent="-342900">
              <a:buFont typeface="Arial" panose="020B0604020202020204" pitchFamily="34" charset="0"/>
              <a:buChar char="•"/>
            </a:pPr>
            <a:r>
              <a:rPr lang="en-US" dirty="0"/>
              <a:t>Full-text search in Azure Search</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EC574-2249-4B03-91F9-27FD6C81C784}"/>
              </a:ext>
            </a:extLst>
          </p:cNvPr>
          <p:cNvSpPr>
            <a:spLocks noGrp="1"/>
          </p:cNvSpPr>
          <p:nvPr>
            <p:ph type="title"/>
          </p:nvPr>
        </p:nvSpPr>
        <p:spPr/>
        <p:txBody>
          <a:bodyPr/>
          <a:lstStyle/>
          <a:p>
            <a:r>
              <a:rPr lang="en-US" dirty="0"/>
              <a:t>Azure Search service</a:t>
            </a:r>
          </a:p>
        </p:txBody>
      </p:sp>
      <p:grpSp>
        <p:nvGrpSpPr>
          <p:cNvPr id="3" name="Group 2" descr="This diagram depicts the basic workflow of using Azure Search where you provision a service, define indexes, populate the indexes, and then perform search operations on the indexes.">
            <a:extLst>
              <a:ext uri="{FF2B5EF4-FFF2-40B4-BE49-F238E27FC236}">
                <a16:creationId xmlns:a16="http://schemas.microsoft.com/office/drawing/2014/main" id="{ECDEE897-31F0-4364-8D22-E787B3474B42}"/>
              </a:ext>
            </a:extLst>
          </p:cNvPr>
          <p:cNvGrpSpPr/>
          <p:nvPr/>
        </p:nvGrpSpPr>
        <p:grpSpPr>
          <a:xfrm>
            <a:off x="885371" y="1151845"/>
            <a:ext cx="10879365" cy="5689077"/>
            <a:chOff x="885371" y="1086531"/>
            <a:chExt cx="10879365" cy="5689077"/>
          </a:xfrm>
        </p:grpSpPr>
        <p:sp>
          <p:nvSpPr>
            <p:cNvPr id="4" name="TextBox 3">
              <a:extLst>
                <a:ext uri="{FF2B5EF4-FFF2-40B4-BE49-F238E27FC236}">
                  <a16:creationId xmlns:a16="http://schemas.microsoft.com/office/drawing/2014/main" id="{D0EA6A03-FDFD-490A-A320-FF796180456F}"/>
                </a:ext>
              </a:extLst>
            </p:cNvPr>
            <p:cNvSpPr txBox="1"/>
            <p:nvPr/>
          </p:nvSpPr>
          <p:spPr>
            <a:xfrm>
              <a:off x="885371" y="4461072"/>
              <a:ext cx="1922787" cy="615553"/>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1. Provision </a:t>
              </a:r>
              <a:r>
                <a:rPr lang="en-US" sz="2000" dirty="0">
                  <a:gradFill>
                    <a:gsLst>
                      <a:gs pos="2917">
                        <a:schemeClr val="tx1"/>
                      </a:gs>
                      <a:gs pos="30000">
                        <a:schemeClr val="tx1"/>
                      </a:gs>
                    </a:gsLst>
                    <a:lin ang="5400000" scaled="0"/>
                  </a:gradFill>
                </a:rPr>
                <a:t>service resource</a:t>
              </a:r>
            </a:p>
          </p:txBody>
        </p:sp>
        <p:sp>
          <p:nvSpPr>
            <p:cNvPr id="10" name="TextBox 9">
              <a:extLst>
                <a:ext uri="{FF2B5EF4-FFF2-40B4-BE49-F238E27FC236}">
                  <a16:creationId xmlns:a16="http://schemas.microsoft.com/office/drawing/2014/main" id="{91C57DBD-CAA6-426B-B9C9-38F112D77FA2}"/>
                </a:ext>
              </a:extLst>
            </p:cNvPr>
            <p:cNvSpPr txBox="1"/>
            <p:nvPr/>
          </p:nvSpPr>
          <p:spPr>
            <a:xfrm>
              <a:off x="2719613" y="4461072"/>
              <a:ext cx="2857500" cy="615553"/>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2. Create </a:t>
              </a:r>
            </a:p>
            <a:p>
              <a:pPr algn="ctr"/>
              <a:r>
                <a:rPr lang="en-IN" sz="2000" dirty="0">
                  <a:gradFill>
                    <a:gsLst>
                      <a:gs pos="2917">
                        <a:schemeClr val="tx1"/>
                      </a:gs>
                      <a:gs pos="30000">
                        <a:schemeClr val="tx1"/>
                      </a:gs>
                    </a:gsLst>
                    <a:lin ang="5400000" scaled="0"/>
                  </a:gradFill>
                </a:rPr>
                <a:t>indexes</a:t>
              </a:r>
              <a:endParaRPr lang="en-US" sz="2000" dirty="0">
                <a:gradFill>
                  <a:gsLst>
                    <a:gs pos="2917">
                      <a:schemeClr val="tx1"/>
                    </a:gs>
                    <a:gs pos="30000">
                      <a:schemeClr val="tx1"/>
                    </a:gs>
                  </a:gsLst>
                  <a:lin ang="5400000" scaled="0"/>
                </a:gradFill>
              </a:endParaRPr>
            </a:p>
          </p:txBody>
        </p:sp>
        <p:sp>
          <p:nvSpPr>
            <p:cNvPr id="11" name="TextBox 10">
              <a:extLst>
                <a:ext uri="{FF2B5EF4-FFF2-40B4-BE49-F238E27FC236}">
                  <a16:creationId xmlns:a16="http://schemas.microsoft.com/office/drawing/2014/main" id="{3FC42683-F853-442C-BEF4-5AE920143B4E}"/>
                </a:ext>
              </a:extLst>
            </p:cNvPr>
            <p:cNvSpPr txBox="1"/>
            <p:nvPr/>
          </p:nvSpPr>
          <p:spPr>
            <a:xfrm>
              <a:off x="7039429" y="4461072"/>
              <a:ext cx="1611086" cy="615553"/>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cs typeface="Segoe UI Semibold" panose="020B0702040204020203" pitchFamily="34" charset="0"/>
                </a:rPr>
                <a:t>3. Import data in index</a:t>
              </a:r>
              <a:endParaRPr lang="en-US" sz="2000" dirty="0">
                <a:gradFill>
                  <a:gsLst>
                    <a:gs pos="2917">
                      <a:schemeClr val="tx1"/>
                    </a:gs>
                    <a:gs pos="30000">
                      <a:schemeClr val="tx1"/>
                    </a:gs>
                  </a:gsLst>
                  <a:lin ang="5400000" scaled="0"/>
                </a:gradFill>
                <a:cs typeface="Segoe UI Semibold" panose="020B0702040204020203" pitchFamily="34" charset="0"/>
              </a:endParaRPr>
            </a:p>
          </p:txBody>
        </p:sp>
        <p:cxnSp>
          <p:nvCxnSpPr>
            <p:cNvPr id="22" name="Connector: Elbow 21">
              <a:extLst>
                <a:ext uri="{FF2B5EF4-FFF2-40B4-BE49-F238E27FC236}">
                  <a16:creationId xmlns:a16="http://schemas.microsoft.com/office/drawing/2014/main" id="{A81654A8-0FE7-4D2A-897C-CA374B8B1BAC}"/>
                </a:ext>
              </a:extLst>
            </p:cNvPr>
            <p:cNvCxnSpPr>
              <a:cxnSpLocks/>
            </p:cNvCxnSpPr>
            <p:nvPr/>
          </p:nvCxnSpPr>
          <p:spPr>
            <a:xfrm rot="5400000" flipH="1" flipV="1">
              <a:off x="4091374" y="2961725"/>
              <a:ext cx="1324108" cy="1674587"/>
            </a:xfrm>
            <a:prstGeom prst="bentConnector3">
              <a:avLst>
                <a:gd name="adj1" fmla="val 50000"/>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018C932-717A-4060-946A-BC4B091EE779}"/>
                </a:ext>
              </a:extLst>
            </p:cNvPr>
            <p:cNvCxnSpPr>
              <a:cxnSpLocks/>
              <a:stCxn id="11" idx="0"/>
            </p:cNvCxnSpPr>
            <p:nvPr/>
          </p:nvCxnSpPr>
          <p:spPr>
            <a:xfrm rot="16200000" flipV="1">
              <a:off x="6561493" y="3177593"/>
              <a:ext cx="1311472" cy="1255486"/>
            </a:xfrm>
            <a:prstGeom prst="bentConnector3">
              <a:avLst>
                <a:gd name="adj1" fmla="val 50000"/>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A919AF4-3AD9-42CF-8490-775F18038BDE}"/>
                </a:ext>
              </a:extLst>
            </p:cNvPr>
            <p:cNvSpPr txBox="1"/>
            <p:nvPr/>
          </p:nvSpPr>
          <p:spPr>
            <a:xfrm>
              <a:off x="8907236" y="4461072"/>
              <a:ext cx="2857500" cy="615553"/>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cs typeface="Segoe UI Semibold" panose="020B0702040204020203" pitchFamily="34" charset="0"/>
                </a:rPr>
                <a:t>4. Perform</a:t>
              </a:r>
            </a:p>
            <a:p>
              <a:pPr algn="ctr"/>
              <a:r>
                <a:rPr lang="en-IN" sz="2000" dirty="0">
                  <a:gradFill>
                    <a:gsLst>
                      <a:gs pos="2917">
                        <a:schemeClr val="tx1"/>
                      </a:gs>
                      <a:gs pos="30000">
                        <a:schemeClr val="tx1"/>
                      </a:gs>
                    </a:gsLst>
                    <a:lin ang="5400000" scaled="0"/>
                  </a:gradFill>
                  <a:cs typeface="Segoe UI Semibold" panose="020B0702040204020203" pitchFamily="34" charset="0"/>
                </a:rPr>
                <a:t> search operations</a:t>
              </a:r>
              <a:endParaRPr lang="en-US" sz="2000" dirty="0">
                <a:gradFill>
                  <a:gsLst>
                    <a:gs pos="2917">
                      <a:schemeClr val="tx1"/>
                    </a:gs>
                    <a:gs pos="30000">
                      <a:schemeClr val="tx1"/>
                    </a:gs>
                  </a:gsLst>
                  <a:lin ang="5400000" scaled="0"/>
                </a:gradFill>
                <a:cs typeface="Segoe UI Semibold" panose="020B0702040204020203" pitchFamily="34" charset="0"/>
              </a:endParaRPr>
            </a:p>
          </p:txBody>
        </p:sp>
        <p:cxnSp>
          <p:nvCxnSpPr>
            <p:cNvPr id="34" name="Connector: Elbow 33">
              <a:extLst>
                <a:ext uri="{FF2B5EF4-FFF2-40B4-BE49-F238E27FC236}">
                  <a16:creationId xmlns:a16="http://schemas.microsoft.com/office/drawing/2014/main" id="{AEA22B78-EC05-4189-A377-FD3B36C095A2}"/>
                </a:ext>
              </a:extLst>
            </p:cNvPr>
            <p:cNvCxnSpPr>
              <a:cxnSpLocks/>
              <a:stCxn id="36" idx="0"/>
            </p:cNvCxnSpPr>
            <p:nvPr/>
          </p:nvCxnSpPr>
          <p:spPr>
            <a:xfrm rot="16200000" flipV="1">
              <a:off x="7579307" y="1704393"/>
              <a:ext cx="2244922" cy="3268436"/>
            </a:xfrm>
            <a:prstGeom prst="bentConnector2">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7" name="Graphic 36">
              <a:extLst>
                <a:ext uri="{FF2B5EF4-FFF2-40B4-BE49-F238E27FC236}">
                  <a16:creationId xmlns:a16="http://schemas.microsoft.com/office/drawing/2014/main" id="{82EA98FF-8F1D-4F2B-9CD9-0C05A5DA02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25312" y="4984908"/>
              <a:ext cx="2317376" cy="1790700"/>
            </a:xfrm>
            <a:prstGeom prst="rect">
              <a:avLst/>
            </a:prstGeom>
          </p:spPr>
        </p:pic>
        <p:pic>
          <p:nvPicPr>
            <p:cNvPr id="42" name="Picture 41">
              <a:extLst>
                <a:ext uri="{FF2B5EF4-FFF2-40B4-BE49-F238E27FC236}">
                  <a16:creationId xmlns:a16="http://schemas.microsoft.com/office/drawing/2014/main" id="{37767A4B-0F3C-4BA0-8E64-E9E878EE174B}"/>
                </a:ext>
              </a:extLst>
            </p:cNvPr>
            <p:cNvPicPr>
              <a:picLocks noChangeAspect="1"/>
            </p:cNvPicPr>
            <p:nvPr/>
          </p:nvPicPr>
          <p:blipFill>
            <a:blip r:embed="rId5"/>
            <a:stretch>
              <a:fillRect/>
            </a:stretch>
          </p:blipFill>
          <p:spPr>
            <a:xfrm>
              <a:off x="1059544" y="5151527"/>
              <a:ext cx="1262352" cy="1262352"/>
            </a:xfrm>
            <a:prstGeom prst="rect">
              <a:avLst/>
            </a:prstGeom>
          </p:spPr>
        </p:pic>
        <p:pic>
          <p:nvPicPr>
            <p:cNvPr id="48" name="Picture 47">
              <a:extLst>
                <a:ext uri="{FF2B5EF4-FFF2-40B4-BE49-F238E27FC236}">
                  <a16:creationId xmlns:a16="http://schemas.microsoft.com/office/drawing/2014/main" id="{1934DD91-E1CA-40D2-96F9-F072BBF68AB6}"/>
                </a:ext>
              </a:extLst>
            </p:cNvPr>
            <p:cNvPicPr>
              <a:picLocks noChangeAspect="1"/>
            </p:cNvPicPr>
            <p:nvPr/>
          </p:nvPicPr>
          <p:blipFill>
            <a:blip r:embed="rId6"/>
            <a:stretch>
              <a:fillRect/>
            </a:stretch>
          </p:blipFill>
          <p:spPr>
            <a:xfrm>
              <a:off x="3613701" y="5196114"/>
              <a:ext cx="1072924" cy="1072924"/>
            </a:xfrm>
            <a:prstGeom prst="rect">
              <a:avLst/>
            </a:prstGeom>
          </p:spPr>
        </p:pic>
        <p:pic>
          <p:nvPicPr>
            <p:cNvPr id="55" name="Graphic 54">
              <a:extLst>
                <a:ext uri="{FF2B5EF4-FFF2-40B4-BE49-F238E27FC236}">
                  <a16:creationId xmlns:a16="http://schemas.microsoft.com/office/drawing/2014/main" id="{F08DA771-ECFC-48FE-A84E-577BF68FFA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64353" y="5307013"/>
              <a:ext cx="962025" cy="962025"/>
            </a:xfrm>
            <a:prstGeom prst="rect">
              <a:avLst/>
            </a:prstGeom>
          </p:spPr>
        </p:pic>
        <p:cxnSp>
          <p:nvCxnSpPr>
            <p:cNvPr id="73" name="Connector: Elbow 72">
              <a:extLst>
                <a:ext uri="{FF2B5EF4-FFF2-40B4-BE49-F238E27FC236}">
                  <a16:creationId xmlns:a16="http://schemas.microsoft.com/office/drawing/2014/main" id="{1B081B4D-1541-4D5E-BE2B-A9A1CF9A206B}"/>
                </a:ext>
              </a:extLst>
            </p:cNvPr>
            <p:cNvCxnSpPr>
              <a:cxnSpLocks/>
            </p:cNvCxnSpPr>
            <p:nvPr/>
          </p:nvCxnSpPr>
          <p:spPr>
            <a:xfrm rot="5400000" flipH="1" flipV="1">
              <a:off x="2033245" y="1753202"/>
              <a:ext cx="2213168" cy="2978641"/>
            </a:xfrm>
            <a:prstGeom prst="bentConnector2">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4" name="Picture 83">
              <a:extLst>
                <a:ext uri="{FF2B5EF4-FFF2-40B4-BE49-F238E27FC236}">
                  <a16:creationId xmlns:a16="http://schemas.microsoft.com/office/drawing/2014/main" id="{37B13FA6-A0E4-4441-8D88-BC487B26B2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84075" y="5130478"/>
              <a:ext cx="841372" cy="620406"/>
            </a:xfrm>
            <a:prstGeom prst="rect">
              <a:avLst/>
            </a:prstGeom>
          </p:spPr>
        </p:pic>
        <p:grpSp>
          <p:nvGrpSpPr>
            <p:cNvPr id="99" name="Group 98">
              <a:extLst>
                <a:ext uri="{FF2B5EF4-FFF2-40B4-BE49-F238E27FC236}">
                  <a16:creationId xmlns:a16="http://schemas.microsoft.com/office/drawing/2014/main" id="{FB54D9C5-1F51-4F75-BC74-F29D24864968}"/>
                </a:ext>
              </a:extLst>
            </p:cNvPr>
            <p:cNvGrpSpPr/>
            <p:nvPr/>
          </p:nvGrpSpPr>
          <p:grpSpPr>
            <a:xfrm>
              <a:off x="4667250" y="1086531"/>
              <a:ext cx="2438400" cy="1979837"/>
              <a:chOff x="1676400" y="1182463"/>
              <a:chExt cx="2438400" cy="1979837"/>
            </a:xfrm>
          </p:grpSpPr>
          <p:grpSp>
            <p:nvGrpSpPr>
              <p:cNvPr id="100" name="Group 99">
                <a:extLst>
                  <a:ext uri="{FF2B5EF4-FFF2-40B4-BE49-F238E27FC236}">
                    <a16:creationId xmlns:a16="http://schemas.microsoft.com/office/drawing/2014/main" id="{8ABAB183-A181-4E6F-B1FB-5B8749E2BA9F}"/>
                  </a:ext>
                </a:extLst>
              </p:cNvPr>
              <p:cNvGrpSpPr/>
              <p:nvPr/>
            </p:nvGrpSpPr>
            <p:grpSpPr>
              <a:xfrm>
                <a:off x="1809750" y="1428750"/>
                <a:ext cx="2247900" cy="1708214"/>
                <a:chOff x="1809750" y="1428750"/>
                <a:chExt cx="2247900" cy="1708214"/>
              </a:xfrm>
            </p:grpSpPr>
            <p:sp>
              <p:nvSpPr>
                <p:cNvPr id="105" name="TextBox 104">
                  <a:extLst>
                    <a:ext uri="{FF2B5EF4-FFF2-40B4-BE49-F238E27FC236}">
                      <a16:creationId xmlns:a16="http://schemas.microsoft.com/office/drawing/2014/main" id="{55A09BA4-82BD-4C3A-A78E-0E2BCA832648}"/>
                    </a:ext>
                  </a:extLst>
                </p:cNvPr>
                <p:cNvSpPr txBox="1"/>
                <p:nvPr/>
              </p:nvSpPr>
              <p:spPr>
                <a:xfrm>
                  <a:off x="1809750" y="1428750"/>
                  <a:ext cx="2247900" cy="1708214"/>
                </a:xfrm>
                <a:prstGeom prst="rect">
                  <a:avLst/>
                </a:prstGeom>
                <a:solidFill>
                  <a:schemeClr val="bg1"/>
                </a:solidFill>
                <a:ln w="38100" cmpd="sng">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defPPr>
                    <a:defRPr lang="en-US"/>
                  </a:defPPr>
                  <a:lvl1pPr algn="ctr">
                    <a:defRPr sz="1800">
                      <a:gradFill>
                        <a:gsLst>
                          <a:gs pos="2917">
                            <a:schemeClr val="tx1"/>
                          </a:gs>
                          <a:gs pos="30000">
                            <a:schemeClr val="tx1"/>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a:solidFill>
                        <a:schemeClr val="tx1"/>
                      </a:solidFill>
                    </a:rPr>
                    <a:t>Search Index</a:t>
                  </a:r>
                </a:p>
              </p:txBody>
            </p:sp>
            <p:pic>
              <p:nvPicPr>
                <p:cNvPr id="106" name="Picture 105">
                  <a:extLst>
                    <a:ext uri="{FF2B5EF4-FFF2-40B4-BE49-F238E27FC236}">
                      <a16:creationId xmlns:a16="http://schemas.microsoft.com/office/drawing/2014/main" id="{559624D2-E2B2-47A8-9837-055B5AC6EAC9}"/>
                    </a:ext>
                  </a:extLst>
                </p:cNvPr>
                <p:cNvPicPr>
                  <a:picLocks noChangeAspect="1"/>
                </p:cNvPicPr>
                <p:nvPr/>
              </p:nvPicPr>
              <p:blipFill>
                <a:blip r:embed="rId6"/>
                <a:stretch>
                  <a:fillRect/>
                </a:stretch>
              </p:blipFill>
              <p:spPr>
                <a:xfrm>
                  <a:off x="2505454" y="1573402"/>
                  <a:ext cx="904495" cy="904495"/>
                </a:xfrm>
                <a:prstGeom prst="rect">
                  <a:avLst/>
                </a:prstGeom>
                <a:ln>
                  <a:noFill/>
                </a:ln>
              </p:spPr>
            </p:pic>
          </p:grpSp>
          <p:grpSp>
            <p:nvGrpSpPr>
              <p:cNvPr id="101" name="Group 100">
                <a:extLst>
                  <a:ext uri="{FF2B5EF4-FFF2-40B4-BE49-F238E27FC236}">
                    <a16:creationId xmlns:a16="http://schemas.microsoft.com/office/drawing/2014/main" id="{7DC1C5A8-4C0D-46CE-AA96-29F78DD4AD40}"/>
                  </a:ext>
                </a:extLst>
              </p:cNvPr>
              <p:cNvGrpSpPr/>
              <p:nvPr/>
            </p:nvGrpSpPr>
            <p:grpSpPr>
              <a:xfrm>
                <a:off x="1676400" y="1182463"/>
                <a:ext cx="2438400" cy="1979837"/>
                <a:chOff x="4972050" y="1537919"/>
                <a:chExt cx="2438400" cy="1979837"/>
              </a:xfrm>
            </p:grpSpPr>
            <p:sp>
              <p:nvSpPr>
                <p:cNvPr id="103" name="TextBox 102">
                  <a:extLst>
                    <a:ext uri="{FF2B5EF4-FFF2-40B4-BE49-F238E27FC236}">
                      <a16:creationId xmlns:a16="http://schemas.microsoft.com/office/drawing/2014/main" id="{1BEA219F-4C26-4FE2-AEA8-E4E96DAD5714}"/>
                    </a:ext>
                  </a:extLst>
                </p:cNvPr>
                <p:cNvSpPr txBox="1"/>
                <p:nvPr/>
              </p:nvSpPr>
              <p:spPr>
                <a:xfrm>
                  <a:off x="4972050" y="1603231"/>
                  <a:ext cx="2438400" cy="1914525"/>
                </a:xfrm>
                <a:prstGeom prst="roundRect">
                  <a:avLst/>
                </a:prstGeom>
                <a:solidFill>
                  <a:srgbClr val="E6E6E6"/>
                </a:solidFill>
                <a:ln w="38100" cmpd="sng">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defPPr>
                    <a:defRPr lang="en-US"/>
                  </a:defPPr>
                  <a:lvl1pPr algn="ctr">
                    <a:defRPr sz="1800">
                      <a:gradFill>
                        <a:gsLst>
                          <a:gs pos="2917">
                            <a:schemeClr val="tx1"/>
                          </a:gs>
                          <a:gs pos="30000">
                            <a:schemeClr val="tx1"/>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a:solidFill>
                        <a:schemeClr val="tx1"/>
                      </a:solidFill>
                      <a:latin typeface="Segoe UI Semibold" panose="020B0702040204020203" pitchFamily="34" charset="0"/>
                      <a:cs typeface="Segoe UI Semibold" panose="020B0702040204020203" pitchFamily="34" charset="0"/>
                    </a:rPr>
                    <a:t>Search index</a:t>
                  </a:r>
                </a:p>
              </p:txBody>
            </p:sp>
            <p:pic>
              <p:nvPicPr>
                <p:cNvPr id="104" name="Graphic 103">
                  <a:extLst>
                    <a:ext uri="{FF2B5EF4-FFF2-40B4-BE49-F238E27FC236}">
                      <a16:creationId xmlns:a16="http://schemas.microsoft.com/office/drawing/2014/main" id="{6F298032-D4F1-403D-AD93-91D5803E7E09}"/>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24744" r="18895"/>
                <a:stretch/>
              </p:blipFill>
              <p:spPr>
                <a:xfrm>
                  <a:off x="5865585" y="1537919"/>
                  <a:ext cx="1070429" cy="1467588"/>
                </a:xfrm>
                <a:prstGeom prst="rect">
                  <a:avLst/>
                </a:prstGeom>
              </p:spPr>
            </p:pic>
          </p:grpSp>
          <p:pic>
            <p:nvPicPr>
              <p:cNvPr id="102" name="Graphic 101">
                <a:extLst>
                  <a:ext uri="{FF2B5EF4-FFF2-40B4-BE49-F238E27FC236}">
                    <a16:creationId xmlns:a16="http://schemas.microsoft.com/office/drawing/2014/main" id="{E7E41C1A-AC14-4D07-8E8F-086BD5511D3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010229" y="1704521"/>
                <a:ext cx="809625" cy="809625"/>
              </a:xfrm>
              <a:prstGeom prst="rect">
                <a:avLst/>
              </a:prstGeom>
            </p:spPr>
          </p:pic>
        </p:grpSp>
      </p:grpSp>
    </p:spTree>
    <p:extLst>
      <p:ext uri="{BB962C8B-B14F-4D97-AF65-F5344CB8AC3E}">
        <p14:creationId xmlns:p14="http://schemas.microsoft.com/office/powerpoint/2010/main" val="218078411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D69D-4360-4DA0-BCF0-E5024C62B161}"/>
              </a:ext>
            </a:extLst>
          </p:cNvPr>
          <p:cNvSpPr>
            <a:spLocks noGrp="1"/>
          </p:cNvSpPr>
          <p:nvPr>
            <p:ph type="title"/>
          </p:nvPr>
        </p:nvSpPr>
        <p:spPr>
          <a:xfrm>
            <a:off x="588263" y="457200"/>
            <a:ext cx="11018520" cy="553998"/>
          </a:xfrm>
        </p:spPr>
        <p:txBody>
          <a:bodyPr/>
          <a:lstStyle/>
          <a:p>
            <a:r>
              <a:rPr lang="en-US" dirty="0"/>
              <a:t>Create Azure Search service</a:t>
            </a:r>
          </a:p>
        </p:txBody>
      </p:sp>
      <p:sp>
        <p:nvSpPr>
          <p:cNvPr id="3" name="Text Placeholder 2">
            <a:extLst>
              <a:ext uri="{FF2B5EF4-FFF2-40B4-BE49-F238E27FC236}">
                <a16:creationId xmlns:a16="http://schemas.microsoft.com/office/drawing/2014/main" id="{5733551B-B637-409D-80EB-A3B34F2DDB42}"/>
              </a:ext>
            </a:extLst>
          </p:cNvPr>
          <p:cNvSpPr>
            <a:spLocks noGrp="1"/>
          </p:cNvSpPr>
          <p:nvPr>
            <p:ph type="body" sz="quarter" idx="10"/>
          </p:nvPr>
        </p:nvSpPr>
        <p:spPr>
          <a:xfrm>
            <a:off x="584200" y="1435497"/>
            <a:ext cx="11018520" cy="1908215"/>
          </a:xfrm>
        </p:spPr>
        <p:txBody>
          <a:bodyPr/>
          <a:lstStyle/>
          <a:p>
            <a:pPr marL="0" indent="0">
              <a:buNone/>
            </a:pPr>
            <a:r>
              <a:rPr lang="en-US" dirty="0">
                <a:latin typeface="+mn-lt"/>
              </a:rPr>
              <a:t>How to use Azure Search</a:t>
            </a:r>
          </a:p>
          <a:p>
            <a:pPr marL="685800" lvl="1" indent="-457200">
              <a:buFont typeface="+mj-lt"/>
              <a:buAutoNum type="arabicPeriod"/>
            </a:pPr>
            <a:r>
              <a:rPr lang="en-US" dirty="0"/>
              <a:t>Provision service resource</a:t>
            </a:r>
          </a:p>
          <a:p>
            <a:pPr marL="685800" lvl="1" indent="-457200">
              <a:buFont typeface="+mj-lt"/>
              <a:buAutoNum type="arabicPeriod"/>
            </a:pPr>
            <a:r>
              <a:rPr lang="en-US" dirty="0"/>
              <a:t>Create index</a:t>
            </a:r>
          </a:p>
          <a:p>
            <a:pPr marL="685800" lvl="1" indent="-457200">
              <a:buFont typeface="+mj-lt"/>
              <a:buAutoNum type="arabicPeriod"/>
            </a:pPr>
            <a:r>
              <a:rPr lang="en-US" dirty="0"/>
              <a:t>Load data</a:t>
            </a:r>
          </a:p>
          <a:p>
            <a:pPr marL="685800" lvl="1" indent="-457200">
              <a:buFont typeface="+mj-lt"/>
              <a:buAutoNum type="arabicPeriod"/>
            </a:pPr>
            <a:r>
              <a:rPr lang="en-US" dirty="0"/>
              <a:t>Perform search options</a:t>
            </a:r>
          </a:p>
        </p:txBody>
      </p:sp>
      <p:pic>
        <p:nvPicPr>
          <p:cNvPr id="5" name="Picture 4" descr="Azure Search ic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5510" y="1435497"/>
            <a:ext cx="2767279" cy="2767279"/>
          </a:xfrm>
          <a:prstGeom prst="rect">
            <a:avLst/>
          </a:prstGeom>
        </p:spPr>
      </p:pic>
    </p:spTree>
    <p:extLst>
      <p:ext uri="{BB962C8B-B14F-4D97-AF65-F5344CB8AC3E}">
        <p14:creationId xmlns:p14="http://schemas.microsoft.com/office/powerpoint/2010/main" val="23560592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B204-97B2-4E30-95FB-3AC0D250DF83}"/>
              </a:ext>
            </a:extLst>
          </p:cNvPr>
          <p:cNvSpPr>
            <a:spLocks noGrp="1"/>
          </p:cNvSpPr>
          <p:nvPr>
            <p:ph type="title"/>
          </p:nvPr>
        </p:nvSpPr>
        <p:spPr/>
        <p:txBody>
          <a:bodyPr/>
          <a:lstStyle/>
          <a:p>
            <a:r>
              <a:rPr lang="en-US" dirty="0"/>
              <a:t>Features</a:t>
            </a:r>
          </a:p>
        </p:txBody>
      </p:sp>
      <p:graphicFrame>
        <p:nvGraphicFramePr>
          <p:cNvPr id="3" name="Table 2" descr="Table listing Azure Search features that are useful for search-based applications">
            <a:extLst>
              <a:ext uri="{FF2B5EF4-FFF2-40B4-BE49-F238E27FC236}">
                <a16:creationId xmlns:a16="http://schemas.microsoft.com/office/drawing/2014/main" id="{8D0F7107-314E-46F9-BB4A-E7E2C0DE38C4}"/>
              </a:ext>
            </a:extLst>
          </p:cNvPr>
          <p:cNvGraphicFramePr>
            <a:graphicFrameLocks noGrp="1"/>
          </p:cNvGraphicFramePr>
          <p:nvPr>
            <p:extLst>
              <p:ext uri="{D42A27DB-BD31-4B8C-83A1-F6EECF244321}">
                <p14:modId xmlns:p14="http://schemas.microsoft.com/office/powerpoint/2010/main" val="3600126529"/>
              </p:ext>
            </p:extLst>
          </p:nvPr>
        </p:nvGraphicFramePr>
        <p:xfrm>
          <a:off x="588263" y="1157260"/>
          <a:ext cx="11018521" cy="5303520"/>
        </p:xfrm>
        <a:graphic>
          <a:graphicData uri="http://schemas.openxmlformats.org/drawingml/2006/table">
            <a:tbl>
              <a:tblPr firstRow="1" firstCol="1">
                <a:tableStyleId>{793D81CF-94F2-401A-BA57-92F5A7B2D0C5}</a:tableStyleId>
              </a:tblPr>
              <a:tblGrid>
                <a:gridCol w="4011872">
                  <a:extLst>
                    <a:ext uri="{9D8B030D-6E8A-4147-A177-3AD203B41FA5}">
                      <a16:colId xmlns:a16="http://schemas.microsoft.com/office/drawing/2014/main" val="340435490"/>
                    </a:ext>
                  </a:extLst>
                </a:gridCol>
                <a:gridCol w="7006649">
                  <a:extLst>
                    <a:ext uri="{9D8B030D-6E8A-4147-A177-3AD203B41FA5}">
                      <a16:colId xmlns:a16="http://schemas.microsoft.com/office/drawing/2014/main" val="2546207105"/>
                    </a:ext>
                  </a:extLst>
                </a:gridCol>
              </a:tblGrid>
              <a:tr h="363091">
                <a:tc>
                  <a:txBody>
                    <a:bodyPr/>
                    <a:lstStyle/>
                    <a:p>
                      <a:pPr algn="l"/>
                      <a:r>
                        <a:rPr lang="en-US" dirty="0"/>
                        <a:t>Category</a:t>
                      </a:r>
                    </a:p>
                  </a:txBody>
                  <a:tcPr marL="45720" marR="45720">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algn="l"/>
                      <a:r>
                        <a:rPr lang="en-US" dirty="0"/>
                        <a:t>Features</a:t>
                      </a:r>
                    </a:p>
                  </a:txBody>
                  <a:tcPr marL="45720" marR="45720">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extLst>
                  <a:ext uri="{0D108BD9-81ED-4DB2-BD59-A6C34878D82A}">
                    <a16:rowId xmlns:a16="http://schemas.microsoft.com/office/drawing/2014/main" val="2091108138"/>
                  </a:ext>
                </a:extLst>
              </a:tr>
              <a:tr h="726181">
                <a:tc>
                  <a:txBody>
                    <a:bodyPr/>
                    <a:lstStyle/>
                    <a:p>
                      <a:pPr algn="l"/>
                      <a:r>
                        <a:rPr lang="en-US" dirty="0"/>
                        <a:t>Full text search and text analysis</a:t>
                      </a:r>
                    </a:p>
                  </a:txBody>
                  <a:tcPr marL="137160" marR="137160" marT="91440" marB="91440">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US" dirty="0"/>
                        <a:t>Full text search is most common use case</a:t>
                      </a:r>
                    </a:p>
                    <a:p>
                      <a:pPr marL="285750" indent="-285750" algn="l">
                        <a:buFont typeface="Arial" panose="020B0604020202020204" pitchFamily="34" charset="0"/>
                        <a:buChar char="•"/>
                      </a:pPr>
                      <a:r>
                        <a:rPr lang="en-US" dirty="0"/>
                        <a:t>Two syntaxes (Lucene and simple)</a:t>
                      </a:r>
                    </a:p>
                  </a:txBody>
                  <a:tcPr marL="137160" marR="137160" marT="91440" marB="91440">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4279913730"/>
                  </a:ext>
                </a:extLst>
              </a:tr>
              <a:tr h="453863">
                <a:tc>
                  <a:txBody>
                    <a:bodyPr/>
                    <a:lstStyle/>
                    <a:p>
                      <a:pPr algn="l"/>
                      <a:r>
                        <a:rPr lang="en-US" dirty="0"/>
                        <a:t>Data integration</a:t>
                      </a:r>
                    </a:p>
                  </a:txBody>
                  <a:tcPr marL="137160" marR="137160" marT="91440" marB="91440">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indent="0" algn="l">
                        <a:buFont typeface="Arial" panose="020B0604020202020204" pitchFamily="34" charset="0"/>
                        <a:buNone/>
                      </a:pPr>
                      <a:r>
                        <a:rPr lang="en-US" dirty="0"/>
                        <a:t>Accepts data from any source formatted as a JSON object</a:t>
                      </a:r>
                    </a:p>
                  </a:txBody>
                  <a:tcPr marL="137160" marR="137160" marT="91440" marB="91440">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435574167"/>
                  </a:ext>
                </a:extLst>
              </a:tr>
              <a:tr h="726181">
                <a:tc>
                  <a:txBody>
                    <a:bodyPr/>
                    <a:lstStyle/>
                    <a:p>
                      <a:pPr algn="l"/>
                      <a:r>
                        <a:rPr lang="en-US" dirty="0"/>
                        <a:t>Linguistics analysis</a:t>
                      </a:r>
                    </a:p>
                  </a:txBody>
                  <a:tcPr marL="137160" marR="137160" marT="91440" marB="91440">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indent="0" algn="l">
                        <a:buFont typeface="Arial" panose="020B0604020202020204" pitchFamily="34" charset="0"/>
                        <a:buNone/>
                        <a:tabLst>
                          <a:tab pos="357188" algn="l"/>
                          <a:tab pos="446088" algn="l"/>
                          <a:tab pos="534988" algn="l"/>
                        </a:tabLst>
                      </a:pPr>
                      <a:r>
                        <a:rPr lang="en-US" dirty="0"/>
                        <a:t>Uses built-in language analyzers or custom lexical analyzers to process text during indexing and search options</a:t>
                      </a:r>
                    </a:p>
                  </a:txBody>
                  <a:tcPr marL="137160" marR="137160" marT="91440" marB="91440">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461335722"/>
                  </a:ext>
                </a:extLst>
              </a:tr>
              <a:tr h="453863">
                <a:tc>
                  <a:txBody>
                    <a:bodyPr/>
                    <a:lstStyle/>
                    <a:p>
                      <a:pPr algn="l"/>
                      <a:r>
                        <a:rPr lang="en-US" dirty="0"/>
                        <a:t>Geo-search</a:t>
                      </a:r>
                    </a:p>
                  </a:txBody>
                  <a:tcPr marL="137160" marR="137160" marT="91440" marB="91440">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indent="0" algn="l">
                        <a:buFont typeface="Arial" panose="020B0604020202020204" pitchFamily="34" charset="0"/>
                        <a:buNone/>
                      </a:pPr>
                      <a:r>
                        <a:rPr lang="en-US" dirty="0"/>
                        <a:t>Processes, filters, and displays geographic locations</a:t>
                      </a:r>
                    </a:p>
                  </a:txBody>
                  <a:tcPr marL="137160" marR="137160" marT="91440" marB="91440">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1238901200"/>
                  </a:ext>
                </a:extLst>
              </a:tr>
              <a:tr h="2087771">
                <a:tc>
                  <a:txBody>
                    <a:bodyPr/>
                    <a:lstStyle/>
                    <a:p>
                      <a:pPr algn="l"/>
                      <a:r>
                        <a:rPr lang="en-US" dirty="0"/>
                        <a:t>User experience features</a:t>
                      </a:r>
                    </a:p>
                  </a:txBody>
                  <a:tcPr marL="137160" marR="137160" marT="91440" marB="91440">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US" dirty="0"/>
                        <a:t>Search suggestions</a:t>
                      </a:r>
                    </a:p>
                    <a:p>
                      <a:pPr marL="285750" indent="-285750" algn="l">
                        <a:buFont typeface="Arial" panose="020B0604020202020204" pitchFamily="34" charset="0"/>
                        <a:buChar char="•"/>
                      </a:pPr>
                      <a:r>
                        <a:rPr lang="en-US" dirty="0"/>
                        <a:t>Synonyms</a:t>
                      </a:r>
                    </a:p>
                    <a:p>
                      <a:pPr marL="285750" indent="-285750" algn="l">
                        <a:buFont typeface="Arial" panose="020B0604020202020204" pitchFamily="34" charset="0"/>
                        <a:buChar char="•"/>
                      </a:pPr>
                      <a:r>
                        <a:rPr lang="en-US" dirty="0"/>
                        <a:t>Faceted navigation</a:t>
                      </a:r>
                    </a:p>
                    <a:p>
                      <a:pPr marL="285750" indent="-285750" algn="l">
                        <a:buFont typeface="Arial" panose="020B0604020202020204" pitchFamily="34" charset="0"/>
                        <a:buChar char="•"/>
                      </a:pPr>
                      <a:r>
                        <a:rPr lang="en-US" dirty="0"/>
                        <a:t>Filters</a:t>
                      </a:r>
                    </a:p>
                    <a:p>
                      <a:pPr marL="285750" indent="-285750" algn="l">
                        <a:buFont typeface="Arial" panose="020B0604020202020204" pitchFamily="34" charset="0"/>
                        <a:buChar char="•"/>
                      </a:pPr>
                      <a:r>
                        <a:rPr lang="en-US" dirty="0"/>
                        <a:t>Hit highlighting</a:t>
                      </a:r>
                    </a:p>
                    <a:p>
                      <a:pPr marL="285750" indent="-285750" algn="l">
                        <a:buFont typeface="Arial" panose="020B0604020202020204" pitchFamily="34" charset="0"/>
                        <a:buChar char="•"/>
                      </a:pPr>
                      <a:r>
                        <a:rPr lang="en-US" dirty="0"/>
                        <a:t>Sorting</a:t>
                      </a:r>
                    </a:p>
                    <a:p>
                      <a:pPr marL="285750" indent="-285750" algn="l">
                        <a:buFont typeface="Arial" panose="020B0604020202020204" pitchFamily="34" charset="0"/>
                        <a:buChar char="•"/>
                      </a:pPr>
                      <a:r>
                        <a:rPr lang="en-US" dirty="0"/>
                        <a:t>Paging</a:t>
                      </a:r>
                    </a:p>
                  </a:txBody>
                  <a:tcPr marL="137160" marR="137160" marT="91440" marB="91440">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1351582216"/>
                  </a:ext>
                </a:extLst>
              </a:tr>
              <a:tr h="453863">
                <a:tc>
                  <a:txBody>
                    <a:bodyPr/>
                    <a:lstStyle/>
                    <a:p>
                      <a:pPr algn="l"/>
                      <a:r>
                        <a:rPr lang="en-US" dirty="0"/>
                        <a:t>Relevance</a:t>
                      </a:r>
                    </a:p>
                  </a:txBody>
                  <a:tcPr marL="137160" marR="137160" marT="91440" marB="91440">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marL="0" indent="0" algn="l">
                        <a:buFont typeface="Arial" panose="020B0604020202020204" pitchFamily="34" charset="0"/>
                        <a:buNone/>
                      </a:pPr>
                      <a:r>
                        <a:rPr lang="en-US" dirty="0"/>
                        <a:t>Scoring profiles are used to model relevance as a function</a:t>
                      </a:r>
                    </a:p>
                  </a:txBody>
                  <a:tcPr marL="137160" marR="137160" marT="91440" marB="91440">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945262380"/>
                  </a:ext>
                </a:extLst>
              </a:tr>
            </a:tbl>
          </a:graphicData>
        </a:graphic>
      </p:graphicFrame>
    </p:spTree>
    <p:extLst>
      <p:ext uri="{BB962C8B-B14F-4D97-AF65-F5344CB8AC3E}">
        <p14:creationId xmlns:p14="http://schemas.microsoft.com/office/powerpoint/2010/main" val="3414942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D69D-4360-4DA0-BCF0-E5024C62B161}"/>
              </a:ext>
            </a:extLst>
          </p:cNvPr>
          <p:cNvSpPr>
            <a:spLocks noGrp="1"/>
          </p:cNvSpPr>
          <p:nvPr>
            <p:ph type="title"/>
          </p:nvPr>
        </p:nvSpPr>
        <p:spPr/>
        <p:txBody>
          <a:bodyPr/>
          <a:lstStyle/>
          <a:p>
            <a:r>
              <a:rPr lang="en-US" dirty="0"/>
              <a:t>Demo: Create Azure Search service</a:t>
            </a:r>
          </a:p>
        </p:txBody>
      </p:sp>
      <p:sp>
        <p:nvSpPr>
          <p:cNvPr id="4" name="Text Placeholder 3">
            <a:extLst>
              <a:ext uri="{FF2B5EF4-FFF2-40B4-BE49-F238E27FC236}">
                <a16:creationId xmlns:a16="http://schemas.microsoft.com/office/drawing/2014/main" id="{388EF8D0-F59F-45D3-B589-0B1E125B3EBE}"/>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73831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DA9B-8DEE-40D3-824F-79E1367263C1}"/>
              </a:ext>
            </a:extLst>
          </p:cNvPr>
          <p:cNvSpPr>
            <a:spLocks noGrp="1"/>
          </p:cNvSpPr>
          <p:nvPr>
            <p:ph type="title"/>
          </p:nvPr>
        </p:nvSpPr>
        <p:spPr/>
        <p:txBody>
          <a:bodyPr/>
          <a:lstStyle/>
          <a:p>
            <a:r>
              <a:rPr lang="en-US" dirty="0"/>
              <a:t>Distributing Azure Search</a:t>
            </a:r>
          </a:p>
        </p:txBody>
      </p:sp>
      <p:grpSp>
        <p:nvGrpSpPr>
          <p:cNvPr id="45" name="Group 44" descr="The diagram depicts multiple indexers for search services in disparate geographical regions indexing the same data source.">
            <a:extLst>
              <a:ext uri="{FF2B5EF4-FFF2-40B4-BE49-F238E27FC236}">
                <a16:creationId xmlns:a16="http://schemas.microsoft.com/office/drawing/2014/main" id="{AD2B2653-D07F-4E97-80B9-AC30523BF14D}"/>
              </a:ext>
            </a:extLst>
          </p:cNvPr>
          <p:cNvGrpSpPr/>
          <p:nvPr/>
        </p:nvGrpSpPr>
        <p:grpSpPr>
          <a:xfrm>
            <a:off x="1259209" y="1163626"/>
            <a:ext cx="10350179" cy="5400687"/>
            <a:chOff x="1259209" y="1163626"/>
            <a:chExt cx="10350179" cy="5400687"/>
          </a:xfrm>
        </p:grpSpPr>
        <p:grpSp>
          <p:nvGrpSpPr>
            <p:cNvPr id="49" name="Group 48">
              <a:extLst>
                <a:ext uri="{FF2B5EF4-FFF2-40B4-BE49-F238E27FC236}">
                  <a16:creationId xmlns:a16="http://schemas.microsoft.com/office/drawing/2014/main" id="{B795684B-B255-435E-BDF2-A99D8163481F}"/>
                </a:ext>
              </a:extLst>
            </p:cNvPr>
            <p:cNvGrpSpPr/>
            <p:nvPr/>
          </p:nvGrpSpPr>
          <p:grpSpPr>
            <a:xfrm>
              <a:off x="1259209" y="3829878"/>
              <a:ext cx="10350179" cy="1194849"/>
              <a:chOff x="1259209" y="3829878"/>
              <a:chExt cx="9757127" cy="1194849"/>
            </a:xfrm>
          </p:grpSpPr>
          <p:cxnSp>
            <p:nvCxnSpPr>
              <p:cNvPr id="68" name="Straight Connector 67">
                <a:extLst>
                  <a:ext uri="{FF2B5EF4-FFF2-40B4-BE49-F238E27FC236}">
                    <a16:creationId xmlns:a16="http://schemas.microsoft.com/office/drawing/2014/main" id="{26BC5827-FB48-4FA2-AA60-E27D582F0D24}"/>
                  </a:ext>
                </a:extLst>
              </p:cNvPr>
              <p:cNvCxnSpPr/>
              <p:nvPr/>
            </p:nvCxnSpPr>
            <p:spPr>
              <a:xfrm>
                <a:off x="1259209" y="3829878"/>
                <a:ext cx="9757127" cy="0"/>
              </a:xfrm>
              <a:prstGeom prst="line">
                <a:avLst/>
              </a:prstGeom>
              <a:ln>
                <a:solidFill>
                  <a:srgbClr val="A5A5A5"/>
                </a:solidFill>
                <a:prstDash val="lg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096C058-0440-41CD-955C-418E86D4F2B6}"/>
                  </a:ext>
                </a:extLst>
              </p:cNvPr>
              <p:cNvCxnSpPr/>
              <p:nvPr/>
            </p:nvCxnSpPr>
            <p:spPr>
              <a:xfrm>
                <a:off x="1259209" y="5024727"/>
                <a:ext cx="9757127" cy="0"/>
              </a:xfrm>
              <a:prstGeom prst="line">
                <a:avLst/>
              </a:prstGeom>
              <a:ln>
                <a:solidFill>
                  <a:srgbClr val="A5A5A5"/>
                </a:solidFill>
                <a:prstDash val="lg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70" name="Straight Connector 69">
              <a:extLst>
                <a:ext uri="{FF2B5EF4-FFF2-40B4-BE49-F238E27FC236}">
                  <a16:creationId xmlns:a16="http://schemas.microsoft.com/office/drawing/2014/main" id="{534C62D0-D74B-4F6D-BCCF-3D0DC60A4E23}"/>
                </a:ext>
              </a:extLst>
            </p:cNvPr>
            <p:cNvCxnSpPr/>
            <p:nvPr/>
          </p:nvCxnSpPr>
          <p:spPr>
            <a:xfrm>
              <a:off x="2107094" y="2943810"/>
              <a:ext cx="0" cy="3620503"/>
            </a:xfrm>
            <a:prstGeom prst="line">
              <a:avLst/>
            </a:prstGeom>
            <a:ln>
              <a:solidFill>
                <a:srgbClr val="A5A5A5"/>
              </a:solidFill>
              <a:prstDash val="lg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3B05425-46A2-450E-A22A-898ACF04B26A}"/>
                </a:ext>
              </a:extLst>
            </p:cNvPr>
            <p:cNvCxnSpPr/>
            <p:nvPr/>
          </p:nvCxnSpPr>
          <p:spPr>
            <a:xfrm>
              <a:off x="4578623" y="2892219"/>
              <a:ext cx="0" cy="3620503"/>
            </a:xfrm>
            <a:prstGeom prst="line">
              <a:avLst/>
            </a:prstGeom>
            <a:ln>
              <a:solidFill>
                <a:srgbClr val="A5A5A5"/>
              </a:solidFill>
              <a:prstDash val="lg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FB6E886-AF01-455E-84A0-A9C13CE275AA}"/>
                </a:ext>
              </a:extLst>
            </p:cNvPr>
            <p:cNvCxnSpPr/>
            <p:nvPr/>
          </p:nvCxnSpPr>
          <p:spPr>
            <a:xfrm>
              <a:off x="6995964" y="2939214"/>
              <a:ext cx="0" cy="3620503"/>
            </a:xfrm>
            <a:prstGeom prst="line">
              <a:avLst/>
            </a:prstGeom>
            <a:ln>
              <a:solidFill>
                <a:srgbClr val="A5A5A5"/>
              </a:solidFill>
              <a:prstDash val="lg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 name="!!datasource">
              <a:extLst>
                <a:ext uri="{FF2B5EF4-FFF2-40B4-BE49-F238E27FC236}">
                  <a16:creationId xmlns:a16="http://schemas.microsoft.com/office/drawing/2014/main" id="{3546752D-D384-4338-8AA3-4BA1F6C45ED3}"/>
                </a:ext>
              </a:extLst>
            </p:cNvPr>
            <p:cNvSpPr txBox="1"/>
            <p:nvPr/>
          </p:nvSpPr>
          <p:spPr>
            <a:xfrm>
              <a:off x="6234618" y="1515443"/>
              <a:ext cx="1653209" cy="369332"/>
            </a:xfrm>
            <a:prstGeom prst="rect">
              <a:avLst/>
            </a:prstGeom>
            <a:noFill/>
          </p:spPr>
          <p:txBody>
            <a:bodyPr wrap="none" lIns="0" tIns="0" rIns="0" bIns="0" rtlCol="0">
              <a:spAutoFit/>
            </a:bodyPr>
            <a:lstStyle/>
            <a:p>
              <a:r>
                <a:rPr lang="en-US" sz="2400" dirty="0">
                  <a:latin typeface="+mj-lt"/>
                  <a:cs typeface="Segoe UI Semibold" panose="020B0702040204020203" pitchFamily="34" charset="0"/>
                </a:rPr>
                <a:t>Data</a:t>
              </a:r>
              <a:r>
                <a:rPr lang="en-US" sz="2400" dirty="0">
                  <a:latin typeface="+mj-lt"/>
                </a:rPr>
                <a:t> source</a:t>
              </a:r>
              <a:endParaRPr lang="en-IN" sz="2400" dirty="0">
                <a:gradFill>
                  <a:gsLst>
                    <a:gs pos="2917">
                      <a:schemeClr val="tx1"/>
                    </a:gs>
                    <a:gs pos="30000">
                      <a:schemeClr val="tx1"/>
                    </a:gs>
                  </a:gsLst>
                  <a:lin ang="5400000" scaled="0"/>
                </a:gradFill>
                <a:latin typeface="+mj-lt"/>
              </a:endParaRPr>
            </a:p>
          </p:txBody>
        </p:sp>
        <p:pic>
          <p:nvPicPr>
            <p:cNvPr id="41" name="Picture 40" descr="A picture containing clipart&#10;&#10;Description automatically generated">
              <a:extLst>
                <a:ext uri="{FF2B5EF4-FFF2-40B4-BE49-F238E27FC236}">
                  <a16:creationId xmlns:a16="http://schemas.microsoft.com/office/drawing/2014/main" id="{1EC76ABA-6B0F-48F5-B218-3F59A6CE2F1E}"/>
                </a:ext>
              </a:extLst>
            </p:cNvPr>
            <p:cNvPicPr>
              <a:picLocks noChangeAspect="1"/>
            </p:cNvPicPr>
            <p:nvPr/>
          </p:nvPicPr>
          <p:blipFill>
            <a:blip r:embed="rId3"/>
            <a:stretch>
              <a:fillRect/>
            </a:stretch>
          </p:blipFill>
          <p:spPr>
            <a:xfrm>
              <a:off x="2839120" y="2892219"/>
              <a:ext cx="780290" cy="780290"/>
            </a:xfrm>
            <a:prstGeom prst="rect">
              <a:avLst/>
            </a:prstGeom>
          </p:spPr>
        </p:pic>
        <p:pic>
          <p:nvPicPr>
            <p:cNvPr id="42" name="Picture 41" descr="A picture containing clipart&#10;&#10;Description automatically generated">
              <a:extLst>
                <a:ext uri="{FF2B5EF4-FFF2-40B4-BE49-F238E27FC236}">
                  <a16:creationId xmlns:a16="http://schemas.microsoft.com/office/drawing/2014/main" id="{87F25F80-462E-48A0-86F2-94FEDD2E4085}"/>
                </a:ext>
              </a:extLst>
            </p:cNvPr>
            <p:cNvPicPr>
              <a:picLocks noChangeAspect="1"/>
            </p:cNvPicPr>
            <p:nvPr/>
          </p:nvPicPr>
          <p:blipFill>
            <a:blip r:embed="rId3"/>
            <a:stretch>
              <a:fillRect/>
            </a:stretch>
          </p:blipFill>
          <p:spPr>
            <a:xfrm>
              <a:off x="5303835" y="2892219"/>
              <a:ext cx="780290" cy="780290"/>
            </a:xfrm>
            <a:prstGeom prst="rect">
              <a:avLst/>
            </a:prstGeom>
          </p:spPr>
        </p:pic>
        <p:pic>
          <p:nvPicPr>
            <p:cNvPr id="43" name="Picture 42" descr="A picture containing clipart&#10;&#10;Description automatically generated">
              <a:extLst>
                <a:ext uri="{FF2B5EF4-FFF2-40B4-BE49-F238E27FC236}">
                  <a16:creationId xmlns:a16="http://schemas.microsoft.com/office/drawing/2014/main" id="{D2FF12DD-7959-409E-ABB7-DDD2DEFB20C9}"/>
                </a:ext>
              </a:extLst>
            </p:cNvPr>
            <p:cNvPicPr>
              <a:picLocks noChangeAspect="1"/>
            </p:cNvPicPr>
            <p:nvPr/>
          </p:nvPicPr>
          <p:blipFill>
            <a:blip r:embed="rId3"/>
            <a:stretch>
              <a:fillRect/>
            </a:stretch>
          </p:blipFill>
          <p:spPr>
            <a:xfrm>
              <a:off x="7707190" y="2892219"/>
              <a:ext cx="780290" cy="780290"/>
            </a:xfrm>
            <a:prstGeom prst="rect">
              <a:avLst/>
            </a:prstGeom>
          </p:spPr>
        </p:pic>
        <p:cxnSp>
          <p:nvCxnSpPr>
            <p:cNvPr id="50" name="!!sourceoutnortheurope">
              <a:extLst>
                <a:ext uri="{FF2B5EF4-FFF2-40B4-BE49-F238E27FC236}">
                  <a16:creationId xmlns:a16="http://schemas.microsoft.com/office/drawing/2014/main" id="{66BA6423-91DD-4D78-A4AE-AF0D667783BB}"/>
                </a:ext>
              </a:extLst>
            </p:cNvPr>
            <p:cNvCxnSpPr>
              <a:stCxn id="39" idx="2"/>
            </p:cNvCxnSpPr>
            <p:nvPr/>
          </p:nvCxnSpPr>
          <p:spPr>
            <a:xfrm>
              <a:off x="5693980" y="2278074"/>
              <a:ext cx="2089845" cy="614145"/>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 name="!!sourceouteastasia">
              <a:extLst>
                <a:ext uri="{FF2B5EF4-FFF2-40B4-BE49-F238E27FC236}">
                  <a16:creationId xmlns:a16="http://schemas.microsoft.com/office/drawing/2014/main" id="{5BE70C81-F81E-4882-82F1-6C6A50E7A2CC}"/>
                </a:ext>
              </a:extLst>
            </p:cNvPr>
            <p:cNvCxnSpPr>
              <a:cxnSpLocks/>
              <a:stCxn id="39" idx="2"/>
            </p:cNvCxnSpPr>
            <p:nvPr/>
          </p:nvCxnSpPr>
          <p:spPr>
            <a:xfrm flipH="1">
              <a:off x="3702474" y="2278074"/>
              <a:ext cx="1991506" cy="623793"/>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ourceoutwestus">
              <a:extLst>
                <a:ext uri="{FF2B5EF4-FFF2-40B4-BE49-F238E27FC236}">
                  <a16:creationId xmlns:a16="http://schemas.microsoft.com/office/drawing/2014/main" id="{C0D6AF7F-224A-4C5C-B1C4-293E9C2CF442}"/>
                </a:ext>
              </a:extLst>
            </p:cNvPr>
            <p:cNvCxnSpPr>
              <a:cxnSpLocks/>
              <a:stCxn id="39" idx="2"/>
              <a:endCxn id="42" idx="0"/>
            </p:cNvCxnSpPr>
            <p:nvPr/>
          </p:nvCxnSpPr>
          <p:spPr>
            <a:xfrm>
              <a:off x="5693980" y="2278074"/>
              <a:ext cx="0" cy="614145"/>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3" name="!!searchouteastasia">
              <a:extLst>
                <a:ext uri="{FF2B5EF4-FFF2-40B4-BE49-F238E27FC236}">
                  <a16:creationId xmlns:a16="http://schemas.microsoft.com/office/drawing/2014/main" id="{740D3BF7-C828-4D6A-9319-A1D61E624BF6}"/>
                </a:ext>
              </a:extLst>
            </p:cNvPr>
            <p:cNvCxnSpPr>
              <a:cxnSpLocks/>
            </p:cNvCxnSpPr>
            <p:nvPr/>
          </p:nvCxnSpPr>
          <p:spPr>
            <a:xfrm>
              <a:off x="3213351" y="4962326"/>
              <a:ext cx="0" cy="366644"/>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earchoutwestus">
              <a:extLst>
                <a:ext uri="{FF2B5EF4-FFF2-40B4-BE49-F238E27FC236}">
                  <a16:creationId xmlns:a16="http://schemas.microsoft.com/office/drawing/2014/main" id="{17BF6FCE-A37A-408E-BCB7-95C25E377FB9}"/>
                </a:ext>
              </a:extLst>
            </p:cNvPr>
            <p:cNvCxnSpPr>
              <a:cxnSpLocks/>
            </p:cNvCxnSpPr>
            <p:nvPr/>
          </p:nvCxnSpPr>
          <p:spPr>
            <a:xfrm>
              <a:off x="5649313" y="4962326"/>
              <a:ext cx="0" cy="366644"/>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5" name="!!searchoutnortheurope">
              <a:extLst>
                <a:ext uri="{FF2B5EF4-FFF2-40B4-BE49-F238E27FC236}">
                  <a16:creationId xmlns:a16="http://schemas.microsoft.com/office/drawing/2014/main" id="{1F29B86F-74A4-4651-B649-C30A250E2CD3}"/>
                </a:ext>
              </a:extLst>
            </p:cNvPr>
            <p:cNvCxnSpPr>
              <a:cxnSpLocks/>
            </p:cNvCxnSpPr>
            <p:nvPr/>
          </p:nvCxnSpPr>
          <p:spPr>
            <a:xfrm>
              <a:off x="8087059" y="4962326"/>
              <a:ext cx="9173" cy="366644"/>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5" name="!!search">
              <a:extLst>
                <a:ext uri="{FF2B5EF4-FFF2-40B4-BE49-F238E27FC236}">
                  <a16:creationId xmlns:a16="http://schemas.microsoft.com/office/drawing/2014/main" id="{17BF599D-5B7B-42D7-A3DE-02DB8253C1AA}"/>
                </a:ext>
              </a:extLst>
            </p:cNvPr>
            <p:cNvSpPr txBox="1"/>
            <p:nvPr/>
          </p:nvSpPr>
          <p:spPr>
            <a:xfrm>
              <a:off x="9438368" y="4201643"/>
              <a:ext cx="927049" cy="369332"/>
            </a:xfrm>
            <a:prstGeom prst="rect">
              <a:avLst/>
            </a:prstGeom>
            <a:noFill/>
          </p:spPr>
          <p:txBody>
            <a:bodyPr wrap="none" lIns="0" tIns="0" rIns="0" bIns="0" rtlCol="0">
              <a:spAutoFit/>
            </a:bodyPr>
            <a:lstStyle/>
            <a:p>
              <a:r>
                <a:rPr lang="en-IN" sz="2400" dirty="0">
                  <a:latin typeface="Segoe UI Semibold" panose="020B0702040204020203" pitchFamily="34" charset="0"/>
                  <a:cs typeface="Segoe UI Semibold" panose="020B0702040204020203" pitchFamily="34" charset="0"/>
                </a:rPr>
                <a:t>Search</a:t>
              </a:r>
              <a:endParaRPr lang="en-IN"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66" name="!!web">
              <a:extLst>
                <a:ext uri="{FF2B5EF4-FFF2-40B4-BE49-F238E27FC236}">
                  <a16:creationId xmlns:a16="http://schemas.microsoft.com/office/drawing/2014/main" id="{D3B15FED-D835-44D5-BD54-6C3A48036A29}"/>
                </a:ext>
              </a:extLst>
            </p:cNvPr>
            <p:cNvSpPr txBox="1"/>
            <p:nvPr/>
          </p:nvSpPr>
          <p:spPr>
            <a:xfrm>
              <a:off x="9438368" y="5328281"/>
              <a:ext cx="638188" cy="369332"/>
            </a:xfrm>
            <a:prstGeom prst="rect">
              <a:avLst/>
            </a:prstGeom>
            <a:noFill/>
          </p:spPr>
          <p:txBody>
            <a:bodyPr wrap="none" lIns="0" tIns="0" rIns="0" bIns="0" rtlCol="0">
              <a:spAutoFit/>
            </a:bodyPr>
            <a:lstStyle/>
            <a:p>
              <a:r>
                <a:rPr lang="en-IN" sz="2400" dirty="0">
                  <a:latin typeface="Segoe UI Semibold" panose="020B0702040204020203" pitchFamily="34" charset="0"/>
                  <a:cs typeface="Segoe UI Semibold" panose="020B0702040204020203" pitchFamily="34" charset="0"/>
                </a:rPr>
                <a:t>Web</a:t>
              </a:r>
              <a:endParaRPr lang="en-IN"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67" name="TextBox 66">
              <a:extLst>
                <a:ext uri="{FF2B5EF4-FFF2-40B4-BE49-F238E27FC236}">
                  <a16:creationId xmlns:a16="http://schemas.microsoft.com/office/drawing/2014/main" id="{2BF88A7E-24DE-42C3-8008-6083641BE5ED}"/>
                </a:ext>
              </a:extLst>
            </p:cNvPr>
            <p:cNvSpPr txBox="1"/>
            <p:nvPr/>
          </p:nvSpPr>
          <p:spPr>
            <a:xfrm>
              <a:off x="9438368" y="3036574"/>
              <a:ext cx="1171539" cy="369332"/>
            </a:xfrm>
            <a:prstGeom prst="rect">
              <a:avLst/>
            </a:prstGeom>
            <a:noFill/>
          </p:spPr>
          <p:txBody>
            <a:bodyPr wrap="none" lIns="0" tIns="0" rIns="0" bIns="0" rtlCol="0">
              <a:spAutoFit/>
            </a:bodyPr>
            <a:lstStyle/>
            <a:p>
              <a:r>
                <a:rPr lang="en-US" sz="2400" dirty="0">
                  <a:latin typeface="Segoe UI Semibold" panose="020B0702040204020203" pitchFamily="34" charset="0"/>
                  <a:cs typeface="Segoe UI Semibold" panose="020B0702040204020203" pitchFamily="34" charset="0"/>
                </a:rPr>
                <a:t>Indexers</a:t>
              </a:r>
              <a:endParaRPr lang="en-IN"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cxnSp>
          <p:nvCxnSpPr>
            <p:cNvPr id="73" name="Straight Arrow Connector 72">
              <a:extLst>
                <a:ext uri="{FF2B5EF4-FFF2-40B4-BE49-F238E27FC236}">
                  <a16:creationId xmlns:a16="http://schemas.microsoft.com/office/drawing/2014/main" id="{740D3BF7-C828-4D6A-9319-A1D61E624BF6}"/>
                </a:ext>
              </a:extLst>
            </p:cNvPr>
            <p:cNvCxnSpPr>
              <a:cxnSpLocks/>
            </p:cNvCxnSpPr>
            <p:nvPr/>
          </p:nvCxnSpPr>
          <p:spPr>
            <a:xfrm>
              <a:off x="3213351" y="3730941"/>
              <a:ext cx="1" cy="50610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40D3BF7-C828-4D6A-9319-A1D61E624BF6}"/>
                </a:ext>
              </a:extLst>
            </p:cNvPr>
            <p:cNvCxnSpPr>
              <a:cxnSpLocks/>
              <a:stCxn id="42" idx="2"/>
            </p:cNvCxnSpPr>
            <p:nvPr/>
          </p:nvCxnSpPr>
          <p:spPr>
            <a:xfrm>
              <a:off x="5693980" y="3672509"/>
              <a:ext cx="4551" cy="564532"/>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40D3BF7-C828-4D6A-9319-A1D61E624BF6}"/>
                </a:ext>
              </a:extLst>
            </p:cNvPr>
            <p:cNvCxnSpPr>
              <a:cxnSpLocks/>
              <a:stCxn id="43" idx="2"/>
            </p:cNvCxnSpPr>
            <p:nvPr/>
          </p:nvCxnSpPr>
          <p:spPr>
            <a:xfrm flipH="1">
              <a:off x="8095129" y="3672509"/>
              <a:ext cx="2206" cy="564532"/>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2" name="!!eastasia">
              <a:extLst>
                <a:ext uri="{FF2B5EF4-FFF2-40B4-BE49-F238E27FC236}">
                  <a16:creationId xmlns:a16="http://schemas.microsoft.com/office/drawing/2014/main" id="{07566026-240E-42EE-8558-13A6E75B4245}"/>
                </a:ext>
              </a:extLst>
            </p:cNvPr>
            <p:cNvSpPr txBox="1"/>
            <p:nvPr/>
          </p:nvSpPr>
          <p:spPr>
            <a:xfrm rot="16200000">
              <a:off x="1996566" y="4790484"/>
              <a:ext cx="892873" cy="276999"/>
            </a:xfrm>
            <a:prstGeom prst="rect">
              <a:avLst/>
            </a:prstGeom>
            <a:solidFill>
              <a:srgbClr val="FFFFFF">
                <a:alpha val="50196"/>
              </a:srgbClr>
            </a:solidFill>
          </p:spPr>
          <p:txBody>
            <a:bodyPr wrap="none" lIns="0" tIns="0" rIns="0" bIns="0" rtlCol="0">
              <a:spAutoFit/>
            </a:bodyPr>
            <a:lstStyle/>
            <a:p>
              <a:r>
                <a:rPr lang="en-IN" sz="1800" dirty="0"/>
                <a:t>East </a:t>
              </a:r>
              <a:r>
                <a:rPr lang="en-IN" sz="1800" dirty="0">
                  <a:cs typeface="Segoe UI Semibold" panose="020B0702040204020203" pitchFamily="34" charset="0"/>
                </a:rPr>
                <a:t>Asia</a:t>
              </a:r>
              <a:endParaRPr lang="en-IN" sz="1800" dirty="0">
                <a:gradFill>
                  <a:gsLst>
                    <a:gs pos="2917">
                      <a:schemeClr val="tx1"/>
                    </a:gs>
                    <a:gs pos="30000">
                      <a:schemeClr val="tx1"/>
                    </a:gs>
                  </a:gsLst>
                  <a:lin ang="5400000" scaled="0"/>
                </a:gradFill>
                <a:cs typeface="Segoe UI Semibold" panose="020B0702040204020203" pitchFamily="34" charset="0"/>
              </a:endParaRPr>
            </a:p>
          </p:txBody>
        </p:sp>
        <p:sp>
          <p:nvSpPr>
            <p:cNvPr id="63" name="!!westus">
              <a:extLst>
                <a:ext uri="{FF2B5EF4-FFF2-40B4-BE49-F238E27FC236}">
                  <a16:creationId xmlns:a16="http://schemas.microsoft.com/office/drawing/2014/main" id="{EBE2194C-83EC-4875-825A-96D9F2BDD473}"/>
                </a:ext>
              </a:extLst>
            </p:cNvPr>
            <p:cNvSpPr txBox="1"/>
            <p:nvPr/>
          </p:nvSpPr>
          <p:spPr>
            <a:xfrm rot="16200000">
              <a:off x="4513258" y="4790484"/>
              <a:ext cx="852093" cy="276999"/>
            </a:xfrm>
            <a:prstGeom prst="rect">
              <a:avLst/>
            </a:prstGeom>
            <a:solidFill>
              <a:srgbClr val="FFFFFF">
                <a:alpha val="50196"/>
              </a:srgbClr>
            </a:solidFill>
          </p:spPr>
          <p:txBody>
            <a:bodyPr wrap="none" lIns="0" tIns="0" rIns="0" bIns="0" rtlCol="0">
              <a:spAutoFit/>
            </a:bodyPr>
            <a:lstStyle/>
            <a:p>
              <a:r>
                <a:rPr lang="en-IN" sz="1800" dirty="0">
                  <a:cs typeface="Segoe UI Semibold" panose="020B0702040204020203" pitchFamily="34" charset="0"/>
                </a:rPr>
                <a:t>West US</a:t>
              </a:r>
            </a:p>
          </p:txBody>
        </p:sp>
        <p:sp>
          <p:nvSpPr>
            <p:cNvPr id="64" name="!!northeurope">
              <a:extLst>
                <a:ext uri="{FF2B5EF4-FFF2-40B4-BE49-F238E27FC236}">
                  <a16:creationId xmlns:a16="http://schemas.microsoft.com/office/drawing/2014/main" id="{C6B67D68-F470-489D-80E1-B6B467A9A5F8}"/>
                </a:ext>
              </a:extLst>
            </p:cNvPr>
            <p:cNvSpPr txBox="1"/>
            <p:nvPr/>
          </p:nvSpPr>
          <p:spPr>
            <a:xfrm rot="16200000">
              <a:off x="6580943" y="4790484"/>
              <a:ext cx="1380634" cy="276999"/>
            </a:xfrm>
            <a:prstGeom prst="rect">
              <a:avLst/>
            </a:prstGeom>
            <a:solidFill>
              <a:srgbClr val="FFFFFF">
                <a:alpha val="50196"/>
              </a:srgbClr>
            </a:solidFill>
          </p:spPr>
          <p:txBody>
            <a:bodyPr wrap="none" lIns="0" tIns="0" rIns="0" bIns="0" rtlCol="0">
              <a:spAutoFit/>
            </a:bodyPr>
            <a:lstStyle/>
            <a:p>
              <a:r>
                <a:rPr lang="en-IN" sz="1800" dirty="0">
                  <a:cs typeface="Segoe UI Semibold" panose="020B0702040204020203" pitchFamily="34" charset="0"/>
                </a:rPr>
                <a:t>North Europe</a:t>
              </a:r>
            </a:p>
          </p:txBody>
        </p:sp>
        <p:pic>
          <p:nvPicPr>
            <p:cNvPr id="76" name="!!searcheastasia">
              <a:extLst>
                <a:ext uri="{FF2B5EF4-FFF2-40B4-BE49-F238E27FC236}">
                  <a16:creationId xmlns:a16="http://schemas.microsoft.com/office/drawing/2014/main" id="{1B7EB0AB-DCD3-4EA5-8F28-6DF6B4E1D0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982" y="4147252"/>
              <a:ext cx="836567" cy="836567"/>
            </a:xfrm>
            <a:prstGeom prst="rect">
              <a:avLst/>
            </a:prstGeom>
          </p:spPr>
        </p:pic>
        <p:pic>
          <p:nvPicPr>
            <p:cNvPr id="77" name="!!searchwestus">
              <a:extLst>
                <a:ext uri="{FF2B5EF4-FFF2-40B4-BE49-F238E27FC236}">
                  <a16:creationId xmlns:a16="http://schemas.microsoft.com/office/drawing/2014/main" id="{8C5A5602-BCE0-472F-9CBE-DFD9DA02FE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5697" y="4147252"/>
              <a:ext cx="836567" cy="836567"/>
            </a:xfrm>
            <a:prstGeom prst="rect">
              <a:avLst/>
            </a:prstGeom>
          </p:spPr>
        </p:pic>
        <p:pic>
          <p:nvPicPr>
            <p:cNvPr id="80" name="!!searchnortheurope">
              <a:extLst>
                <a:ext uri="{FF2B5EF4-FFF2-40B4-BE49-F238E27FC236}">
                  <a16:creationId xmlns:a16="http://schemas.microsoft.com/office/drawing/2014/main" id="{8208909B-0985-433B-8275-AC908AFCA1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9052" y="4147252"/>
              <a:ext cx="836567" cy="836567"/>
            </a:xfrm>
            <a:prstGeom prst="rect">
              <a:avLst/>
            </a:prstGeom>
          </p:spPr>
        </p:pic>
        <p:pic>
          <p:nvPicPr>
            <p:cNvPr id="39" name="Picture 38">
              <a:extLst>
                <a:ext uri="{FF2B5EF4-FFF2-40B4-BE49-F238E27FC236}">
                  <a16:creationId xmlns:a16="http://schemas.microsoft.com/office/drawing/2014/main" id="{AC805C86-F494-4D5F-9B70-F46EB40938EE}"/>
                </a:ext>
              </a:extLst>
            </p:cNvPr>
            <p:cNvPicPr>
              <a:picLocks noChangeAspect="1"/>
            </p:cNvPicPr>
            <p:nvPr/>
          </p:nvPicPr>
          <p:blipFill>
            <a:blip r:embed="rId5"/>
            <a:stretch>
              <a:fillRect/>
            </a:stretch>
          </p:blipFill>
          <p:spPr>
            <a:xfrm>
              <a:off x="5136756" y="1163626"/>
              <a:ext cx="1114448" cy="1114448"/>
            </a:xfrm>
            <a:prstGeom prst="rect">
              <a:avLst/>
            </a:prstGeom>
          </p:spPr>
        </p:pic>
        <p:pic>
          <p:nvPicPr>
            <p:cNvPr id="78" name="!!webeastasia">
              <a:extLst>
                <a:ext uri="{FF2B5EF4-FFF2-40B4-BE49-F238E27FC236}">
                  <a16:creationId xmlns:a16="http://schemas.microsoft.com/office/drawing/2014/main" id="{2CC3948D-A278-403E-94CB-A8F21B17F89D}"/>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45649" t="31398" r="28554" b="35314"/>
            <a:stretch/>
          </p:blipFill>
          <p:spPr>
            <a:xfrm>
              <a:off x="2795512" y="5350463"/>
              <a:ext cx="867507" cy="865033"/>
            </a:xfrm>
            <a:prstGeom prst="rect">
              <a:avLst/>
            </a:prstGeom>
          </p:spPr>
        </p:pic>
        <p:pic>
          <p:nvPicPr>
            <p:cNvPr id="79" name="!!webwestus">
              <a:extLst>
                <a:ext uri="{FF2B5EF4-FFF2-40B4-BE49-F238E27FC236}">
                  <a16:creationId xmlns:a16="http://schemas.microsoft.com/office/drawing/2014/main" id="{11D338D0-B245-4C62-BD44-E7F1E4B01CC9}"/>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45649" t="31398" r="28554" b="35314"/>
            <a:stretch/>
          </p:blipFill>
          <p:spPr>
            <a:xfrm>
              <a:off x="5260227" y="5350463"/>
              <a:ext cx="867507" cy="865033"/>
            </a:xfrm>
            <a:prstGeom prst="rect">
              <a:avLst/>
            </a:prstGeom>
          </p:spPr>
        </p:pic>
        <p:pic>
          <p:nvPicPr>
            <p:cNvPr id="81" name="!!webnortheurope">
              <a:extLst>
                <a:ext uri="{FF2B5EF4-FFF2-40B4-BE49-F238E27FC236}">
                  <a16:creationId xmlns:a16="http://schemas.microsoft.com/office/drawing/2014/main" id="{AE6459DE-A85C-4DFD-8CFC-6261524B862B}"/>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45649" t="31398" r="28554" b="35314"/>
            <a:stretch/>
          </p:blipFill>
          <p:spPr>
            <a:xfrm>
              <a:off x="7672755" y="5350463"/>
              <a:ext cx="867507" cy="865033"/>
            </a:xfrm>
            <a:prstGeom prst="rect">
              <a:avLst/>
            </a:prstGeom>
          </p:spPr>
        </p:pic>
      </p:grpSp>
    </p:spTree>
    <p:extLst>
      <p:ext uri="{BB962C8B-B14F-4D97-AF65-F5344CB8AC3E}">
        <p14:creationId xmlns:p14="http://schemas.microsoft.com/office/powerpoint/2010/main" val="983926376"/>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6545</Words>
  <Application>Microsoft Office PowerPoint</Application>
  <PresentationFormat>Widescreen</PresentationFormat>
  <Paragraphs>861</Paragraphs>
  <Slides>47</Slides>
  <Notes>46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Calibri</vt:lpstr>
      <vt:lpstr>Consolas</vt:lpstr>
      <vt:lpstr>Segoe Semibold</vt:lpstr>
      <vt:lpstr>Segoe UI</vt:lpstr>
      <vt:lpstr>Segoe UI (Body)</vt:lpstr>
      <vt:lpstr>Segoe UI Light</vt:lpstr>
      <vt:lpstr>Segoe UI Semibold</vt:lpstr>
      <vt:lpstr>Segoe UI Semilight</vt:lpstr>
      <vt:lpstr>Wingdings</vt:lpstr>
      <vt:lpstr>WHITE TEMPLATE</vt:lpstr>
      <vt:lpstr>AZ-203.6 Module 02: Working with Azure Search</vt:lpstr>
      <vt:lpstr>Topics</vt:lpstr>
      <vt:lpstr>Lesson 01: Creating an Azure Search index</vt:lpstr>
      <vt:lpstr>Azure Search</vt:lpstr>
      <vt:lpstr>Azure Search service</vt:lpstr>
      <vt:lpstr>Create Azure Search service</vt:lpstr>
      <vt:lpstr>Features</vt:lpstr>
      <vt:lpstr>Demo: Create Azure Search service</vt:lpstr>
      <vt:lpstr>Distributing Azure Search</vt:lpstr>
      <vt:lpstr>Using Azure Traffic Manager</vt:lpstr>
      <vt:lpstr>Obtaining service keys</vt:lpstr>
      <vt:lpstr>Service key types</vt:lpstr>
      <vt:lpstr>Lesson 02: Indexing and querying documents</vt:lpstr>
      <vt:lpstr>Creating an Azure Search client by using .NET</vt:lpstr>
      <vt:lpstr>Azure Search index</vt:lpstr>
      <vt:lpstr>Create Azure Search index</vt:lpstr>
      <vt:lpstr>Create an Azure Search index (continued)</vt:lpstr>
      <vt:lpstr>Create an index by using .NET</vt:lpstr>
      <vt:lpstr>Create an index by using .NET classes</vt:lpstr>
      <vt:lpstr>Create an index by using .NET classes (continued)</vt:lpstr>
      <vt:lpstr>Indexing documents</vt:lpstr>
      <vt:lpstr>Indexing documents by using code</vt:lpstr>
      <vt:lpstr>Indexing documents by using code (1, continued)</vt:lpstr>
      <vt:lpstr>Indexing documents by using code (2, continued)</vt:lpstr>
      <vt:lpstr>Indexing documents by using the REST API</vt:lpstr>
      <vt:lpstr>Indexing documents by using the REST API (continued)</vt:lpstr>
      <vt:lpstr>Querying an index</vt:lpstr>
      <vt:lpstr>Azure Search GET query by using the REST API</vt:lpstr>
      <vt:lpstr>Azure Search POST query by using the REST API</vt:lpstr>
      <vt:lpstr>Query string parameters</vt:lpstr>
      <vt:lpstr>OData query string parameters</vt:lpstr>
      <vt:lpstr>Querying an index by using .NET</vt:lpstr>
      <vt:lpstr>Querying an index using .NET (2, continued)</vt:lpstr>
      <vt:lpstr>Querying an index by using .NET (3, continued)</vt:lpstr>
      <vt:lpstr>Query syntax – simple syntax</vt:lpstr>
      <vt:lpstr>Query syntax – Lucene syntax</vt:lpstr>
      <vt:lpstr>Create an Azure Search indexer</vt:lpstr>
      <vt:lpstr>Create an Azure Search indexer – steps</vt:lpstr>
      <vt:lpstr>Lesson 02: Full-text search in Azure Search</vt:lpstr>
      <vt:lpstr>Full-text search</vt:lpstr>
      <vt:lpstr>Full-text search components</vt:lpstr>
      <vt:lpstr>Query parsing</vt:lpstr>
      <vt:lpstr>Lexical analysis</vt:lpstr>
      <vt:lpstr>Document retrieval</vt:lpstr>
      <vt:lpstr>Scoring</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2019-07-29T22:40:25Z</dcterms:modified>
</cp:coreProperties>
</file>