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3"/>
  </p:notesMasterIdLst>
  <p:handoutMasterIdLst>
    <p:handoutMasterId r:id="rId34"/>
  </p:handoutMasterIdLst>
  <p:sldIdLst>
    <p:sldId id="1719" r:id="rId2"/>
    <p:sldId id="1892" r:id="rId3"/>
    <p:sldId id="1888" r:id="rId4"/>
    <p:sldId id="1879" r:id="rId5"/>
    <p:sldId id="1895" r:id="rId6"/>
    <p:sldId id="1905" r:id="rId7"/>
    <p:sldId id="256" r:id="rId8"/>
    <p:sldId id="259" r:id="rId9"/>
    <p:sldId id="257" r:id="rId10"/>
    <p:sldId id="1881" r:id="rId11"/>
    <p:sldId id="1949" r:id="rId12"/>
    <p:sldId id="260" r:id="rId13"/>
    <p:sldId id="1890" r:id="rId14"/>
    <p:sldId id="1907" r:id="rId15"/>
    <p:sldId id="1908" r:id="rId16"/>
    <p:sldId id="1913" r:id="rId17"/>
    <p:sldId id="1950" r:id="rId18"/>
    <p:sldId id="1891" r:id="rId19"/>
    <p:sldId id="1883" r:id="rId20"/>
    <p:sldId id="1921" r:id="rId21"/>
    <p:sldId id="258" r:id="rId22"/>
    <p:sldId id="1951" r:id="rId23"/>
    <p:sldId id="1912" r:id="rId24"/>
    <p:sldId id="1915" r:id="rId25"/>
    <p:sldId id="1916" r:id="rId26"/>
    <p:sldId id="1917" r:id="rId27"/>
    <p:sldId id="1918" r:id="rId28"/>
    <p:sldId id="1919" r:id="rId29"/>
    <p:sldId id="1920" r:id="rId30"/>
    <p:sldId id="1893" r:id="rId31"/>
    <p:sldId id="1886"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PI Management" id="{2E675DD4-771C-422F-8A39-69BEC512AEEE}">
          <p14:sldIdLst>
            <p14:sldId id="1888"/>
            <p14:sldId id="1879"/>
            <p14:sldId id="1895"/>
            <p14:sldId id="1905"/>
            <p14:sldId id="256"/>
            <p14:sldId id="259"/>
            <p14:sldId id="257"/>
            <p14:sldId id="1881"/>
            <p14:sldId id="1949"/>
            <p14:sldId id="260"/>
          </p14:sldIdLst>
        </p14:section>
        <p14:section name="Lesson 02: Securing APIs" id="{232A6C67-0603-4144-901A-DDF31D00D39F}">
          <p14:sldIdLst>
            <p14:sldId id="1890"/>
            <p14:sldId id="1907"/>
            <p14:sldId id="1908"/>
            <p14:sldId id="1913"/>
            <p14:sldId id="1950"/>
          </p14:sldIdLst>
        </p14:section>
        <p14:section name="Lesson 03: Defining API Policies" id="{A8EE0CEB-6F4C-4802-9D0F-BC077C4116C9}">
          <p14:sldIdLst>
            <p14:sldId id="1891"/>
            <p14:sldId id="1883"/>
            <p14:sldId id="1921"/>
            <p14:sldId id="258"/>
            <p14:sldId id="1951"/>
            <p14:sldId id="1912"/>
            <p14:sldId id="1915"/>
            <p14:sldId id="1916"/>
            <p14:sldId id="1917"/>
            <p14:sldId id="1918"/>
            <p14:sldId id="1919"/>
            <p14:sldId id="1920"/>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1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0078D4"/>
    <a:srgbClr val="01BCF3"/>
    <a:srgbClr val="BAD709"/>
    <a:srgbClr val="E6E6E6"/>
    <a:srgbClr val="D73B02"/>
    <a:srgbClr val="004B1C"/>
    <a:srgbClr val="A80000"/>
    <a:srgbClr val="FFB901"/>
    <a:srgbClr val="004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BF0AB-9D66-4235-883B-2D7706FBC5CA}" v="59" dt="2019-02-20T19:31:46.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9" autoAdjust="0"/>
    <p:restoredTop sz="89130" autoAdjust="0"/>
  </p:normalViewPr>
  <p:slideViewPr>
    <p:cSldViewPr snapToGrid="0">
      <p:cViewPr varScale="1">
        <p:scale>
          <a:sx n="66" d="100"/>
          <a:sy n="66" d="100"/>
        </p:scale>
        <p:origin x="960"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7008"/>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7/30/2019 4:11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7/30/2019 4:10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API Management.</a:t>
            </a:r>
          </a:p>
          <a:p>
            <a:pPr marL="171450" indent="-171450">
              <a:buFontTx/>
              <a:buChar char="-"/>
            </a:pPr>
            <a:r>
              <a:rPr lang="en-US" dirty="0"/>
              <a:t>Securing APIs.</a:t>
            </a:r>
          </a:p>
          <a:p>
            <a:pPr marL="171450" indent="-171450">
              <a:buFontTx/>
              <a:buChar char="-"/>
            </a:pPr>
            <a:r>
              <a:rPr lang="en-US" dirty="0"/>
              <a:t>Defining API Policies.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7/30/2019 4:10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and each API can be added to one or more products. To use an API, developers subscribe to a product that contains that API, and then they can call the API's operation, subject to any usage policies that might be in effect.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23751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API Management provides the core competencies to ensure a successful API program through developer engagement, business insights, analytics, security, and protection. APIM enables you to create and manage modern API gateways for existing back-end services hosted anywhere.</a:t>
            </a:r>
            <a:endParaRPr lang="en-US" i="1" dirty="0"/>
          </a:p>
          <a:p>
            <a:endParaRPr lang="en-US" dirty="0"/>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API Management instance.</a:t>
            </a:r>
          </a:p>
          <a:p>
            <a:pPr marL="171450" indent="-171450">
              <a:buFont typeface="Arial" panose="020B0604020202020204" pitchFamily="34" charset="0"/>
              <a:buChar char="•"/>
            </a:pPr>
            <a:r>
              <a:rPr lang="en-US" dirty="0"/>
              <a:t>Observe the developer and publisher portals.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209179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Management service instance maintains a configuration database that contains information about the configuration and metadata for the service instance. You can make changes to the service instance by changing a setting in the Azure portal, by using a PowerShell cmdlet, or by making a REST API call. In addition to these methods, you can also manage your service instance configuration by using Git.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make changes to your service by using the Azure portal, PowerShell cmdlets, or the REST API, you are managing your service configuration database by using the </a:t>
            </a:r>
            <a:r>
              <a:rPr lang="en-US" b="1" dirty="0"/>
              <a:t>https://{name}.management.azure-api.net</a:t>
            </a:r>
            <a:r>
              <a:rPr lang="en-US" sz="882" b="0" i="0" kern="1200" dirty="0">
                <a:solidFill>
                  <a:schemeClr val="tx1"/>
                </a:solidFill>
                <a:effectLst/>
                <a:latin typeface="Segoe UI Light" pitchFamily="34" charset="0"/>
                <a:ea typeface="+mn-ea"/>
                <a:cs typeface="+mn-cs"/>
              </a:rPr>
              <a:t> endpoint. This is depicted in the diagram on the slide. The diagram also depicts how you can manage your service configuration by using Git and the Git repository for your service, which is located at </a:t>
            </a:r>
            <a:r>
              <a:rPr lang="en-US" b="1" dirty="0"/>
              <a:t>https://{name}.scm.azure-api.net</a:t>
            </a:r>
            <a:r>
              <a:rPr lang="en-US" sz="882" b="0" i="0" kern="1200" dirty="0">
                <a:solidFill>
                  <a:schemeClr val="tx1"/>
                </a:solidFill>
                <a:effectLst/>
                <a:latin typeface="Segoe UI Light" pitchFamily="34" charset="0"/>
                <a:ea typeface="+mn-ea"/>
                <a:cs typeface="+mn-cs"/>
              </a:rPr>
              <a:t>.</a:t>
            </a: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354102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Subscriptions.</a:t>
            </a:r>
          </a:p>
          <a:p>
            <a:pPr marL="171450" indent="-171450">
              <a:buFontTx/>
              <a:buChar char="-"/>
            </a:pPr>
            <a:r>
              <a:rPr lang="en-US" dirty="0"/>
              <a:t>Client certificates.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publish APIs through API Management, it's easy and common to secure access to those APIs by using subscription keys. Developers who need to consume the published APIs must include a valid subscription key in HTTP requests when they make calls to those APIs. Otherwise, the calls are rejected immediately by the API Management gateway. They aren't forwarded to the back-end services.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get a subscription key for accessing APIs, a subscription is required. A subscription is essentially a named container for a pair of subscription keys. Developers who need to consume the published APIs can get subscriptions. And they don't need approval from API publishers. API publishers can also create subscriptions directly for API consumers.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Traditionally, subscriptions in API Management were always associated with a single API product scope. Developers found the list of products on the Developer portal. Then they'd submit subscription requests for the products they wanted to use. After a subscription request is approved, either automatically or by API publishers, the developer can use the keys in it to access all APIs in the product.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434221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expiration date</a:t>
            </a:r>
          </a:p>
          <a:p>
            <a:r>
              <a:rPr lang="en-US" sz="882" b="0" i="0" kern="1200" dirty="0">
                <a:solidFill>
                  <a:schemeClr val="tx1"/>
                </a:solidFill>
                <a:effectLst/>
                <a:latin typeface="Segoe UI Light" pitchFamily="34" charset="0"/>
                <a:ea typeface="+mn-ea"/>
                <a:cs typeface="+mn-cs"/>
              </a:rPr>
              <a:t>Policies can be configured to check if the certificate is expired.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issuer and subject</a:t>
            </a:r>
          </a:p>
          <a:p>
            <a:r>
              <a:rPr lang="en-US" sz="882" b="0" i="0" kern="1200" dirty="0">
                <a:solidFill>
                  <a:schemeClr val="tx1"/>
                </a:solidFill>
                <a:effectLst/>
                <a:latin typeface="Segoe UI Light" pitchFamily="34" charset="0"/>
                <a:ea typeface="+mn-ea"/>
                <a:cs typeface="+mn-cs"/>
              </a:rPr>
              <a:t>Policies can be configured to check the issuer and subject of a client certificate.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42944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thumbprint</a:t>
            </a:r>
          </a:p>
          <a:p>
            <a:r>
              <a:rPr lang="en-US" sz="882" b="0" i="0" kern="1200" dirty="0">
                <a:solidFill>
                  <a:schemeClr val="tx1"/>
                </a:solidFill>
                <a:effectLst/>
                <a:latin typeface="Segoe UI Light" pitchFamily="34" charset="0"/>
                <a:ea typeface="+mn-ea"/>
                <a:cs typeface="+mn-cs"/>
              </a:rPr>
              <a:t>Policies can be configured to check the thumbprint of a client certificate.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a thumbprint against certificates uploaded to API Management</a:t>
            </a:r>
          </a:p>
          <a:p>
            <a:r>
              <a:rPr lang="en-US" sz="882" b="0" i="0" kern="1200" dirty="0">
                <a:solidFill>
                  <a:schemeClr val="tx1"/>
                </a:solidFill>
                <a:effectLst/>
                <a:latin typeface="Segoe UI Light" pitchFamily="34" charset="0"/>
                <a:ea typeface="+mn-ea"/>
                <a:cs typeface="+mn-cs"/>
              </a:rPr>
              <a:t>Policies can be configured to check the thumbprint of a client certificate against certificates uploaded to API Management.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545533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Enable security for an Azure API Management API.</a:t>
            </a:r>
          </a:p>
          <a:p>
            <a:pPr marL="171450" indent="-171450">
              <a:buFont typeface="Arial" panose="020B0604020202020204" pitchFamily="34" charset="0"/>
              <a:buChar char="•"/>
            </a:pPr>
            <a:r>
              <a:rPr lang="en-US" dirty="0"/>
              <a:t>Create a user in Azure AD and use OAuth 2.0 to validate against the API using the new user.</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a:p>
        </p:txBody>
      </p:sp>
    </p:spTree>
    <p:extLst>
      <p:ext uri="{BB962C8B-B14F-4D97-AF65-F5344CB8AC3E}">
        <p14:creationId xmlns:p14="http://schemas.microsoft.com/office/powerpoint/2010/main" val="3587873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Policies.</a:t>
            </a:r>
          </a:p>
          <a:p>
            <a:pPr marL="171450" indent="-171450">
              <a:buFontTx/>
              <a:buChar char="-"/>
            </a:pPr>
            <a:r>
              <a:rPr lang="en-US" baseline="0" dirty="0"/>
              <a:t>Editing policies.</a:t>
            </a:r>
          </a:p>
          <a:p>
            <a:pPr marL="171450" indent="-171450">
              <a:buFontTx/>
              <a:buChar char="-"/>
            </a:pPr>
            <a:r>
              <a:rPr lang="en-US" baseline="0" dirty="0"/>
              <a:t>Advanced policy scenarios.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38646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144190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have a policy at the global level and a policy configured for an API, then whenever that particular API is used both policies will be applied. API Management allows for deterministic ordering of combined policy statements using a special </a:t>
            </a:r>
            <a:r>
              <a:rPr lang="en-US" sz="882" b="1" i="0" kern="1200" dirty="0">
                <a:solidFill>
                  <a:schemeClr val="tx1"/>
                </a:solidFill>
                <a:effectLst/>
                <a:latin typeface="Segoe UI Light" pitchFamily="34" charset="0"/>
                <a:ea typeface="+mn-ea"/>
                <a:cs typeface="+mn-cs"/>
              </a:rPr>
              <a:t>&lt;base /&gt;</a:t>
            </a:r>
            <a:r>
              <a:rPr lang="en-US" sz="882" b="0" i="0" kern="1200" dirty="0">
                <a:solidFill>
                  <a:schemeClr val="tx1"/>
                </a:solidFill>
                <a:effectLst/>
                <a:latin typeface="Segoe UI Light" pitchFamily="34" charset="0"/>
                <a:ea typeface="+mn-ea"/>
                <a:cs typeface="+mn-cs"/>
              </a:rPr>
              <a:t> element.</a:t>
            </a:r>
            <a:endParaRPr lang="en-US" b="1"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62055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this demo you will configure the content and scope of a new inbound and outbound policy.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inbound and outbound policy for an API endpoint.</a:t>
            </a:r>
          </a:p>
          <a:p>
            <a:pPr marL="171450" indent="-171450">
              <a:buFont typeface="Arial" panose="020B0604020202020204" pitchFamily="34" charset="0"/>
              <a:buChar char="•"/>
            </a:pPr>
            <a:r>
              <a:rPr lang="en-US" dirty="0"/>
              <a:t>Create an API-level policy and observe how it is propagated down to endpoints.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941538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choose</a:t>
            </a:r>
            <a:r>
              <a:rPr lang="en-US" dirty="0"/>
              <a:t> policy applies enclosed policy statements based on the outcome of evaluation of Boolean expressions, similar to an if-then-else or a switch construct in a programming language.</a:t>
            </a:r>
          </a:p>
          <a:p>
            <a:endParaRPr lang="en-US" dirty="0"/>
          </a:p>
          <a:p>
            <a:r>
              <a:rPr lang="en-US" dirty="0"/>
              <a:t>The control flow policy must contain at least one &lt;when/&gt; element. The &lt;otherwise/&gt; element is optional. Conditions in &lt;when/&gt; elements are evaluated in order of their appearance within the policy. Policy statement(s) enclosed within the first &lt;when/&gt; element with condition attribute equals true will be applied. Policies enclosed within the &lt;otherwise/&gt; element, if present, will be applied if all of the &lt;when/&gt; element condition attributes are false.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867084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forward-request policy forwards the incoming request to the back-end service specified in the request context. The back-end service URL is specified in the API settings and can be changed by using the </a:t>
            </a:r>
            <a:r>
              <a:rPr lang="en-US" i="1" dirty="0"/>
              <a:t>set backend service </a:t>
            </a:r>
            <a:r>
              <a:rPr lang="en-US" dirty="0"/>
              <a:t>policy.</a:t>
            </a:r>
          </a:p>
          <a:p>
            <a:endParaRPr lang="en-US" dirty="0"/>
          </a:p>
          <a:p>
            <a:r>
              <a:rPr lang="en-US" dirty="0"/>
              <a:t>Removing this policy results in the request not being forwarded to the back-end service and the policies in the outbound section are evaluated immediately upon the successful completion of the policies in the inbound section.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51265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limit-concurrency</a:t>
            </a:r>
            <a:r>
              <a:rPr lang="en-US" sz="882" b="0" i="0" kern="1200" dirty="0">
                <a:solidFill>
                  <a:schemeClr val="tx1"/>
                </a:solidFill>
                <a:effectLst/>
                <a:latin typeface="Segoe UI Light" pitchFamily="34" charset="0"/>
                <a:ea typeface="+mn-ea"/>
                <a:cs typeface="+mn-cs"/>
              </a:rPr>
              <a:t> policy prevents enclosed policies from executing by more than the specified number of requests at any time. Upon exceeding that number, new requests will fail immediately with a </a:t>
            </a:r>
            <a:r>
              <a:rPr lang="en-US" sz="882" b="0" i="1" kern="1200" dirty="0">
                <a:solidFill>
                  <a:schemeClr val="tx1"/>
                </a:solidFill>
                <a:effectLst/>
                <a:latin typeface="Segoe UI Light" pitchFamily="34" charset="0"/>
                <a:ea typeface="+mn-ea"/>
                <a:cs typeface="+mn-cs"/>
              </a:rPr>
              <a:t>429 Too Many Requests</a:t>
            </a:r>
            <a:r>
              <a:rPr lang="en-US" sz="882" b="0" i="0" kern="1200" dirty="0">
                <a:solidFill>
                  <a:schemeClr val="tx1"/>
                </a:solidFill>
                <a:effectLst/>
                <a:latin typeface="Segoe UI Light" pitchFamily="34" charset="0"/>
                <a:ea typeface="+mn-ea"/>
                <a:cs typeface="+mn-cs"/>
              </a:rPr>
              <a:t> status code.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098895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0" i="1" dirty="0"/>
              <a:t>log-to-</a:t>
            </a:r>
            <a:r>
              <a:rPr lang="en-US" b="0" i="1" dirty="0" err="1"/>
              <a:t>eventhub</a:t>
            </a:r>
            <a:r>
              <a:rPr lang="en-US" b="0" i="1" dirty="0"/>
              <a:t> </a:t>
            </a:r>
            <a:r>
              <a:rPr lang="en-US" dirty="0"/>
              <a:t>policy sends messages in the specified format to an Event Hub defined by a Logger entity. As its name implies, the policy is used for saving selected request or response context information for online or offline analysis.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017623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mock response</a:t>
            </a:r>
            <a:r>
              <a:rPr lang="en-US" dirty="0"/>
              <a:t> policy, as the name implies, is used to mock APIs and operations. It aborts normal pipeline execution and returns a mocked response to the caller. The policy always tries to return responses of highest fidelity. It prefers response content examples, whenever available. It generates sample responses from schemas, when schemas are provided and examples are not. If neither examples or schemas are found, responses with no content are returned.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77228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retry </a:t>
            </a:r>
            <a:r>
              <a:rPr lang="en-US" sz="882" b="0" i="0" kern="1200" dirty="0">
                <a:solidFill>
                  <a:schemeClr val="tx1"/>
                </a:solidFill>
                <a:effectLst/>
                <a:latin typeface="Segoe UI Light" pitchFamily="34" charset="0"/>
                <a:ea typeface="+mn-ea"/>
                <a:cs typeface="+mn-cs"/>
              </a:rPr>
              <a:t>policy executes its child policies once and then retries their execution until the retry condition becomes false or retry count is exhausted.</a:t>
            </a:r>
            <a:endParaRPr lang="en-US" b="0" dirty="0"/>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883189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return response </a:t>
            </a:r>
            <a:r>
              <a:rPr lang="en-US" dirty="0"/>
              <a:t>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9531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 typeface="Arial" panose="020B0604020202020204" pitchFamily="34" charset="0"/>
              <a:buChar char="•"/>
            </a:pPr>
            <a:r>
              <a:rPr lang="en-US" baseline="0" dirty="0"/>
              <a:t>Azure API Management.</a:t>
            </a:r>
          </a:p>
          <a:p>
            <a:pPr marL="171450" indent="-171450">
              <a:buFont typeface="Arial" panose="020B0604020202020204" pitchFamily="34" charset="0"/>
              <a:buChar char="•"/>
            </a:pPr>
            <a:r>
              <a:rPr lang="en-US" baseline="0" dirty="0"/>
              <a:t>Terminology.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Microsoft Azure API Management (APIM) to take any back end and launch a full-fledged API program based on it.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23573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a number of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4664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be careful when making changes to that API, and at the same time, avoid disrupting callers of your API. It's also useful to let developers know about the changes that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27568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APIs are the foundation of an API Management service instance. Each API contains a reference to the back-end service that implements the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01157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Each API represents a set of operations that are available to developers. To use an API, developers can call the API's operation.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Each API's operations map to the operations implemented by the back-end service. Operations in API Management are highly configurable, providing control over URL mapping, query and path parameters, request and response content, and operation response caching. </a:t>
            </a:r>
            <a:r>
              <a:rPr lang="en-US" sz="882" kern="1200" dirty="0">
                <a:solidFill>
                  <a:schemeClr val="tx1"/>
                </a:solidFill>
                <a:latin typeface="Segoe UI Light" pitchFamily="34" charset="0"/>
                <a:ea typeface="+mn-ea"/>
                <a:cs typeface="+mn-cs"/>
              </a:rPr>
              <a:t>You can also implement rate limit, quotas, and IP restriction policies at the API or individual operation level.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3284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can be added to one or more products. </a:t>
            </a:r>
            <a:r>
              <a:rPr lang="en-US" sz="882" kern="1200" dirty="0">
                <a:solidFill>
                  <a:schemeClr val="tx1"/>
                </a:solidFill>
                <a:latin typeface="Segoe UI Light" pitchFamily="34" charset="0"/>
                <a:ea typeface="+mn-ea"/>
                <a:cs typeface="+mn-cs"/>
              </a:rPr>
              <a:t>To use an API, developers subscribe to a product that contains that API, which will get them a key to access the API.</a:t>
            </a:r>
          </a:p>
          <a:p>
            <a:pPr algn="l"/>
            <a:endParaRPr lang="en-US" sz="882" b="0" i="0" kern="1200" dirty="0">
              <a:solidFill>
                <a:schemeClr val="tx1"/>
              </a:solidFill>
              <a:effectLst/>
              <a:latin typeface="Segoe UI Light" pitchFamily="34" charset="0"/>
              <a:ea typeface="+mn-ea"/>
              <a:cs typeface="+mn-cs"/>
            </a:endParaRPr>
          </a:p>
          <a:p>
            <a:pPr algn="l"/>
            <a:r>
              <a:rPr lang="en-US" sz="882" kern="1200" dirty="0">
                <a:solidFill>
                  <a:schemeClr val="tx1"/>
                </a:solidFill>
                <a:latin typeface="Segoe UI Light" pitchFamily="34" charset="0"/>
                <a:ea typeface="+mn-ea"/>
                <a:cs typeface="+mn-cs"/>
              </a:rPr>
              <a:t>Products are the means by which developers access APIs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Products in API Management have one or more APIs. Developers configure the products with a title, description, and terms of use.</a:t>
            </a:r>
            <a:r>
              <a:rPr lang="en-US" sz="882" b="0" i="0" kern="1200" dirty="0">
                <a:solidFill>
                  <a:schemeClr val="tx1"/>
                </a:solidFill>
                <a:effectLst/>
                <a:latin typeface="Segoe UI Light" pitchFamily="34" charset="0"/>
                <a:ea typeface="+mn-ea"/>
                <a:cs typeface="+mn-cs"/>
              </a:rPr>
              <a:t> Products can be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Protected</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You must subscribe to protected products before you can use them. However, you can use open products without a subscription.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4:10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23341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0921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5892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4050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27994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32363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7072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2852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35341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37427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7005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72724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95637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28083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1845372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AA4gbik"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6.xml"/><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6.xml"/><Relationship Id="rId4" Type="http://schemas.openxmlformats.org/officeDocument/2006/relationships/image" Target="../media/image2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6.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AZ-203.6</a:t>
            </a:r>
            <a:br>
              <a:rPr lang="en-US" dirty="0"/>
            </a:br>
            <a:r>
              <a:rPr lang="en-US" dirty="0"/>
              <a:t>Module 03: Azure API Management</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Creating an API Management instance</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pic>
        <p:nvPicPr>
          <p:cNvPr id="5" name="Picture 4" descr="Azure API Management icon">
            <a:extLst>
              <a:ext uri="{FF2B5EF4-FFF2-40B4-BE49-F238E27FC236}">
                <a16:creationId xmlns:a16="http://schemas.microsoft.com/office/drawing/2014/main" id="{F640F9B2-ED99-46E4-AA45-9C601618BF38}"/>
              </a:ext>
            </a:extLst>
          </p:cNvPr>
          <p:cNvPicPr>
            <a:picLocks noChangeAspect="1"/>
          </p:cNvPicPr>
          <p:nvPr/>
        </p:nvPicPr>
        <p:blipFill>
          <a:blip r:embed="rId3"/>
          <a:stretch>
            <a:fillRect/>
          </a:stretch>
        </p:blipFill>
        <p:spPr>
          <a:xfrm>
            <a:off x="9272119" y="1445021"/>
            <a:ext cx="2337269" cy="2337269"/>
          </a:xfrm>
          <a:prstGeom prst="rect">
            <a:avLst/>
          </a:prstGeom>
        </p:spPr>
      </p:pic>
    </p:spTree>
    <p:extLst>
      <p:ext uri="{BB962C8B-B14F-4D97-AF65-F5344CB8AC3E}">
        <p14:creationId xmlns:p14="http://schemas.microsoft.com/office/powerpoint/2010/main" val="19015444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3B2A-058C-4FF8-82D5-4AFA7598AD0B}"/>
              </a:ext>
            </a:extLst>
          </p:cNvPr>
          <p:cNvSpPr>
            <a:spLocks noGrp="1"/>
          </p:cNvSpPr>
          <p:nvPr>
            <p:ph type="title"/>
          </p:nvPr>
        </p:nvSpPr>
        <p:spPr>
          <a:xfrm>
            <a:off x="585216" y="2534625"/>
            <a:ext cx="9144000" cy="997196"/>
          </a:xfrm>
        </p:spPr>
        <p:txBody>
          <a:bodyPr/>
          <a:lstStyle/>
          <a:p>
            <a:r>
              <a:rPr lang="en-US" dirty="0"/>
              <a:t>Demo: Create an Azure API Management service instance</a:t>
            </a:r>
          </a:p>
        </p:txBody>
      </p:sp>
      <p:sp>
        <p:nvSpPr>
          <p:cNvPr id="3" name="Text Placeholder 2">
            <a:extLst>
              <a:ext uri="{FF2B5EF4-FFF2-40B4-BE49-F238E27FC236}">
                <a16:creationId xmlns:a16="http://schemas.microsoft.com/office/drawing/2014/main" id="{9FFEA467-449F-4B99-A90A-02A6C4EC655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443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853EFC-77E9-462D-8C7D-F623436A9B09}"/>
              </a:ext>
            </a:extLst>
          </p:cNvPr>
          <p:cNvSpPr>
            <a:spLocks noGrp="1"/>
          </p:cNvSpPr>
          <p:nvPr>
            <p:ph type="title"/>
          </p:nvPr>
        </p:nvSpPr>
        <p:spPr/>
        <p:txBody>
          <a:bodyPr/>
          <a:lstStyle/>
          <a:p>
            <a:r>
              <a:rPr lang="en-US"/>
              <a:t>Manage using Git</a:t>
            </a:r>
          </a:p>
        </p:txBody>
      </p:sp>
      <p:grpSp>
        <p:nvGrpSpPr>
          <p:cNvPr id="5" name="Group 4" descr="The diagram depicts how you can configure an API Management service instance by using Git or the portal. The diagram also depicts how you can sync the changes between the two management experiences.">
            <a:extLst>
              <a:ext uri="{FF2B5EF4-FFF2-40B4-BE49-F238E27FC236}">
                <a16:creationId xmlns:a16="http://schemas.microsoft.com/office/drawing/2014/main" id="{E847A9A8-EC8C-4123-90C9-A762B9A4C715}"/>
              </a:ext>
            </a:extLst>
          </p:cNvPr>
          <p:cNvGrpSpPr/>
          <p:nvPr/>
        </p:nvGrpSpPr>
        <p:grpSpPr>
          <a:xfrm>
            <a:off x="879170" y="1254088"/>
            <a:ext cx="10888108" cy="5014950"/>
            <a:chOff x="879170" y="1254088"/>
            <a:chExt cx="10888108" cy="5014950"/>
          </a:xfrm>
        </p:grpSpPr>
        <p:sp>
          <p:nvSpPr>
            <p:cNvPr id="4" name="TextBox 3">
              <a:extLst>
                <a:ext uri="{FF2B5EF4-FFF2-40B4-BE49-F238E27FC236}">
                  <a16:creationId xmlns:a16="http://schemas.microsoft.com/office/drawing/2014/main" id="{E0A2A060-318B-4061-B11C-CA7CAA48844A}"/>
                </a:ext>
              </a:extLst>
            </p:cNvPr>
            <p:cNvSpPr txBox="1"/>
            <p:nvPr/>
          </p:nvSpPr>
          <p:spPr>
            <a:xfrm>
              <a:off x="879170" y="3790950"/>
              <a:ext cx="5016500"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https://{name}.scm.azure-api.net</a:t>
              </a:r>
            </a:p>
          </p:txBody>
        </p:sp>
        <p:sp>
          <p:nvSpPr>
            <p:cNvPr id="19" name="TextBox 18">
              <a:extLst>
                <a:ext uri="{FF2B5EF4-FFF2-40B4-BE49-F238E27FC236}">
                  <a16:creationId xmlns:a16="http://schemas.microsoft.com/office/drawing/2014/main" id="{A5D6595D-C305-4661-B9B1-48A8FF81BCE3}"/>
                </a:ext>
              </a:extLst>
            </p:cNvPr>
            <p:cNvSpPr txBox="1"/>
            <p:nvPr/>
          </p:nvSpPr>
          <p:spPr>
            <a:xfrm>
              <a:off x="6592887" y="3790950"/>
              <a:ext cx="5174391" cy="307777"/>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rPr>
                <a:t>h</a:t>
              </a:r>
              <a:r>
                <a:rPr lang="en-US" sz="2000" b="1" dirty="0">
                  <a:gradFill>
                    <a:gsLst>
                      <a:gs pos="2917">
                        <a:schemeClr val="tx1"/>
                      </a:gs>
                      <a:gs pos="30000">
                        <a:schemeClr val="tx1"/>
                      </a:gs>
                    </a:gsLst>
                    <a:lin ang="5400000" scaled="0"/>
                  </a:gradFill>
                </a:rPr>
                <a:t>ttps://{name}.management.azure-api.net</a:t>
              </a:r>
            </a:p>
          </p:txBody>
        </p:sp>
        <p:grpSp>
          <p:nvGrpSpPr>
            <p:cNvPr id="29" name="Group 28">
              <a:extLst>
                <a:ext uri="{FF2B5EF4-FFF2-40B4-BE49-F238E27FC236}">
                  <a16:creationId xmlns:a16="http://schemas.microsoft.com/office/drawing/2014/main" id="{66794ADB-8CCC-408C-86F7-55EA261AFF94}"/>
                </a:ext>
              </a:extLst>
            </p:cNvPr>
            <p:cNvGrpSpPr/>
            <p:nvPr/>
          </p:nvGrpSpPr>
          <p:grpSpPr>
            <a:xfrm>
              <a:off x="3943350" y="4220713"/>
              <a:ext cx="4114800" cy="2048325"/>
              <a:chOff x="3816673" y="3985207"/>
              <a:chExt cx="2520000" cy="2048325"/>
            </a:xfrm>
          </p:grpSpPr>
          <p:sp>
            <p:nvSpPr>
              <p:cNvPr id="44" name="Up Arrow 58">
                <a:extLst>
                  <a:ext uri="{FF2B5EF4-FFF2-40B4-BE49-F238E27FC236}">
                    <a16:creationId xmlns:a16="http://schemas.microsoft.com/office/drawing/2014/main" id="{2BED5648-25EC-44F5-9D84-4A4CD8D272EF}"/>
                  </a:ext>
                </a:extLst>
              </p:cNvPr>
              <p:cNvSpPr/>
              <p:nvPr/>
            </p:nvSpPr>
            <p:spPr>
              <a:xfrm rot="5400000">
                <a:off x="4896673" y="4272460"/>
                <a:ext cx="360000" cy="2520000"/>
              </a:xfrm>
              <a:prstGeom prst="upArrow">
                <a:avLst/>
              </a:prstGeom>
              <a:solidFill>
                <a:srgbClr val="00B29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Up Arrow 60">
                <a:extLst>
                  <a:ext uri="{FF2B5EF4-FFF2-40B4-BE49-F238E27FC236}">
                    <a16:creationId xmlns:a16="http://schemas.microsoft.com/office/drawing/2014/main" id="{6D10C6CA-4D31-4ECC-9C8E-28F0306C34B3}"/>
                  </a:ext>
                </a:extLst>
              </p:cNvPr>
              <p:cNvSpPr/>
              <p:nvPr/>
            </p:nvSpPr>
            <p:spPr>
              <a:xfrm rot="16200000">
                <a:off x="4896673" y="3130432"/>
                <a:ext cx="360000" cy="2520000"/>
              </a:xfrm>
              <a:prstGeom prst="upArrow">
                <a:avLst/>
              </a:prstGeom>
              <a:solidFill>
                <a:srgbClr val="01BCF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CE9430E7-7915-43F2-86E5-181AA228BA64}"/>
                  </a:ext>
                </a:extLst>
              </p:cNvPr>
              <p:cNvSpPr txBox="1"/>
              <p:nvPr/>
            </p:nvSpPr>
            <p:spPr>
              <a:xfrm>
                <a:off x="4232917" y="398520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pull</a:t>
                </a:r>
              </a:p>
            </p:txBody>
          </p:sp>
          <p:sp>
            <p:nvSpPr>
              <p:cNvPr id="49" name="TextBox 48">
                <a:extLst>
                  <a:ext uri="{FF2B5EF4-FFF2-40B4-BE49-F238E27FC236}">
                    <a16:creationId xmlns:a16="http://schemas.microsoft.com/office/drawing/2014/main" id="{3BB86C77-5794-477D-87F6-EC3590ABBAF1}"/>
                  </a:ext>
                </a:extLst>
              </p:cNvPr>
              <p:cNvSpPr txBox="1"/>
              <p:nvPr/>
            </p:nvSpPr>
            <p:spPr>
              <a:xfrm>
                <a:off x="4232917" y="513455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push</a:t>
                </a:r>
              </a:p>
            </p:txBody>
          </p:sp>
          <p:sp>
            <p:nvSpPr>
              <p:cNvPr id="51" name="TextBox 50">
                <a:extLst>
                  <a:ext uri="{FF2B5EF4-FFF2-40B4-BE49-F238E27FC236}">
                    <a16:creationId xmlns:a16="http://schemas.microsoft.com/office/drawing/2014/main" id="{89142689-E9F5-43A7-8D91-14AAD5905215}"/>
                  </a:ext>
                </a:extLst>
              </p:cNvPr>
              <p:cNvSpPr txBox="1"/>
              <p:nvPr/>
            </p:nvSpPr>
            <p:spPr>
              <a:xfrm>
                <a:off x="4232917" y="44958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SAVE</a:t>
                </a:r>
              </a:p>
            </p:txBody>
          </p:sp>
          <p:sp>
            <p:nvSpPr>
              <p:cNvPr id="52" name="TextBox 51">
                <a:extLst>
                  <a:ext uri="{FF2B5EF4-FFF2-40B4-BE49-F238E27FC236}">
                    <a16:creationId xmlns:a16="http://schemas.microsoft.com/office/drawing/2014/main" id="{17E63563-7A3F-40B9-83B5-9E60A94305BF}"/>
                  </a:ext>
                </a:extLst>
              </p:cNvPr>
              <p:cNvSpPr txBox="1"/>
              <p:nvPr/>
            </p:nvSpPr>
            <p:spPr>
              <a:xfrm>
                <a:off x="4232917" y="56642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DEPLOY</a:t>
                </a:r>
              </a:p>
            </p:txBody>
          </p:sp>
        </p:grpSp>
        <p:grpSp>
          <p:nvGrpSpPr>
            <p:cNvPr id="40" name="Group 39">
              <a:extLst>
                <a:ext uri="{FF2B5EF4-FFF2-40B4-BE49-F238E27FC236}">
                  <a16:creationId xmlns:a16="http://schemas.microsoft.com/office/drawing/2014/main" id="{D01D32A6-707E-4352-A97F-CCCF6E441B24}"/>
                </a:ext>
              </a:extLst>
            </p:cNvPr>
            <p:cNvGrpSpPr/>
            <p:nvPr/>
          </p:nvGrpSpPr>
          <p:grpSpPr>
            <a:xfrm>
              <a:off x="1151161" y="4995543"/>
              <a:ext cx="1137204" cy="1273495"/>
              <a:chOff x="494067" y="4575175"/>
              <a:chExt cx="1137204" cy="1273495"/>
            </a:xfrm>
          </p:grpSpPr>
          <p:pic>
            <p:nvPicPr>
              <p:cNvPr id="6" name="Graphic 5">
                <a:extLst>
                  <a:ext uri="{FF2B5EF4-FFF2-40B4-BE49-F238E27FC236}">
                    <a16:creationId xmlns:a16="http://schemas.microsoft.com/office/drawing/2014/main" id="{80221CC4-B647-4919-A27F-E67D864BF3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200" y="4575175"/>
                <a:ext cx="885825" cy="885825"/>
              </a:xfrm>
              <a:prstGeom prst="rect">
                <a:avLst/>
              </a:prstGeom>
            </p:spPr>
          </p:pic>
          <p:sp>
            <p:nvSpPr>
              <p:cNvPr id="53" name="TextBox 52">
                <a:extLst>
                  <a:ext uri="{FF2B5EF4-FFF2-40B4-BE49-F238E27FC236}">
                    <a16:creationId xmlns:a16="http://schemas.microsoft.com/office/drawing/2014/main" id="{4C4CE9F9-319E-4DDA-A6AB-E105CDD21390}"/>
                  </a:ext>
                </a:extLst>
              </p:cNvPr>
              <p:cNvSpPr txBox="1"/>
              <p:nvPr/>
            </p:nvSpPr>
            <p:spPr>
              <a:xfrm>
                <a:off x="494067" y="5571671"/>
                <a:ext cx="1137204"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repo</a:t>
                </a:r>
              </a:p>
            </p:txBody>
          </p:sp>
        </p:grpSp>
        <p:sp>
          <p:nvSpPr>
            <p:cNvPr id="56" name="TextBox 55">
              <a:extLst>
                <a:ext uri="{FF2B5EF4-FFF2-40B4-BE49-F238E27FC236}">
                  <a16:creationId xmlns:a16="http://schemas.microsoft.com/office/drawing/2014/main" id="{AF2EECED-667F-4769-AEB4-7272EFAD4375}"/>
                </a:ext>
              </a:extLst>
            </p:cNvPr>
            <p:cNvSpPr txBox="1"/>
            <p:nvPr/>
          </p:nvSpPr>
          <p:spPr>
            <a:xfrm>
              <a:off x="1628493" y="2701151"/>
              <a:ext cx="1599974"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clone</a:t>
              </a:r>
            </a:p>
            <a:p>
              <a:pPr algn="ctr"/>
              <a:r>
                <a:rPr lang="en-US" sz="1800" dirty="0">
                  <a:gradFill>
                    <a:gsLst>
                      <a:gs pos="2917">
                        <a:schemeClr val="tx1"/>
                      </a:gs>
                      <a:gs pos="30000">
                        <a:schemeClr val="tx1"/>
                      </a:gs>
                    </a:gsLst>
                    <a:lin ang="5400000" scaled="0"/>
                  </a:gradFill>
                </a:rPr>
                <a:t>git pull</a:t>
              </a:r>
            </a:p>
          </p:txBody>
        </p:sp>
        <p:grpSp>
          <p:nvGrpSpPr>
            <p:cNvPr id="58" name="Group 57">
              <a:extLst>
                <a:ext uri="{FF2B5EF4-FFF2-40B4-BE49-F238E27FC236}">
                  <a16:creationId xmlns:a16="http://schemas.microsoft.com/office/drawing/2014/main" id="{6B35862B-82A7-48CC-A88F-106E6797A6FB}"/>
                </a:ext>
              </a:extLst>
            </p:cNvPr>
            <p:cNvGrpSpPr/>
            <p:nvPr/>
          </p:nvGrpSpPr>
          <p:grpSpPr>
            <a:xfrm>
              <a:off x="1656918" y="1254088"/>
              <a:ext cx="1543124" cy="1543124"/>
              <a:chOff x="1096208" y="1254088"/>
              <a:chExt cx="1543124" cy="1543124"/>
            </a:xfrm>
          </p:grpSpPr>
          <p:pic>
            <p:nvPicPr>
              <p:cNvPr id="32" name="Picture 31">
                <a:extLst>
                  <a:ext uri="{FF2B5EF4-FFF2-40B4-BE49-F238E27FC236}">
                    <a16:creationId xmlns:a16="http://schemas.microsoft.com/office/drawing/2014/main" id="{1BCE9EAD-A6A9-4311-B41B-D65D499D9784}"/>
                  </a:ext>
                </a:extLst>
              </p:cNvPr>
              <p:cNvPicPr>
                <a:picLocks noChangeAspect="1"/>
              </p:cNvPicPr>
              <p:nvPr/>
            </p:nvPicPr>
            <p:blipFill>
              <a:blip r:embed="rId5"/>
              <a:stretch>
                <a:fillRect/>
              </a:stretch>
            </p:blipFill>
            <p:spPr>
              <a:xfrm>
                <a:off x="1096208" y="1254088"/>
                <a:ext cx="1543124" cy="1543124"/>
              </a:xfrm>
              <a:prstGeom prst="rect">
                <a:avLst/>
              </a:prstGeom>
            </p:spPr>
          </p:pic>
          <p:sp>
            <p:nvSpPr>
              <p:cNvPr id="57" name="TextBox 56">
                <a:extLst>
                  <a:ext uri="{FF2B5EF4-FFF2-40B4-BE49-F238E27FC236}">
                    <a16:creationId xmlns:a16="http://schemas.microsoft.com/office/drawing/2014/main" id="{AC6132C2-985A-4EC8-8C9B-7BC0155EFFEB}"/>
                  </a:ext>
                </a:extLst>
              </p:cNvPr>
              <p:cNvSpPr txBox="1"/>
              <p:nvPr/>
            </p:nvSpPr>
            <p:spPr>
              <a:xfrm>
                <a:off x="1409700" y="1621135"/>
                <a:ext cx="1181100" cy="923330"/>
              </a:xfrm>
              <a:prstGeom prst="rect">
                <a:avLst/>
              </a:prstGeom>
              <a:noFill/>
            </p:spPr>
            <p:txBody>
              <a:bodyPr wrap="square" lIns="0" tIns="0" rIns="0" bIns="0" rtlCol="0">
                <a:spAutoFit/>
              </a:bodyPr>
              <a:lstStyle/>
              <a:p>
                <a:pPr algn="l"/>
                <a:r>
                  <a:rPr lang="en-IN" sz="6000" dirty="0">
                    <a:solidFill>
                      <a:srgbClr val="00188D"/>
                    </a:solidFill>
                    <a:latin typeface="+mj-lt"/>
                  </a:rPr>
                  <a:t>&gt;_</a:t>
                </a:r>
                <a:endParaRPr lang="en-US" sz="6000" dirty="0" err="1">
                  <a:solidFill>
                    <a:srgbClr val="00188D"/>
                  </a:solidFill>
                  <a:latin typeface="+mj-lt"/>
                </a:endParaRPr>
              </a:p>
            </p:txBody>
          </p:sp>
        </p:grpSp>
        <p:sp>
          <p:nvSpPr>
            <p:cNvPr id="61" name="Rectangle 60">
              <a:extLst>
                <a:ext uri="{FF2B5EF4-FFF2-40B4-BE49-F238E27FC236}">
                  <a16:creationId xmlns:a16="http://schemas.microsoft.com/office/drawing/2014/main" id="{043E6761-7825-4030-B0DD-A9544C3A5162}"/>
                </a:ext>
              </a:extLst>
            </p:cNvPr>
            <p:cNvSpPr/>
            <p:nvPr/>
          </p:nvSpPr>
          <p:spPr bwMode="auto">
            <a:xfrm>
              <a:off x="8343900" y="1733550"/>
              <a:ext cx="1619250" cy="8191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3A348F9E-F0AC-41F2-A206-BBCA0BD992E3}"/>
                </a:ext>
              </a:extLst>
            </p:cNvPr>
            <p:cNvSpPr/>
            <p:nvPr/>
          </p:nvSpPr>
          <p:spPr bwMode="auto">
            <a:xfrm>
              <a:off x="8838797" y="2122954"/>
              <a:ext cx="714375"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70A6E445-5857-4649-A41C-176837CE3245}"/>
                </a:ext>
              </a:extLst>
            </p:cNvPr>
            <p:cNvSpPr/>
            <p:nvPr/>
          </p:nvSpPr>
          <p:spPr bwMode="auto">
            <a:xfrm>
              <a:off x="8482017" y="1718044"/>
              <a:ext cx="1390650" cy="216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54A0A92D-2D39-428F-941E-8100ACDE82D8}"/>
                </a:ext>
              </a:extLst>
            </p:cNvPr>
            <p:cNvSpPr/>
            <p:nvPr/>
          </p:nvSpPr>
          <p:spPr bwMode="auto">
            <a:xfrm>
              <a:off x="8963025" y="2344055"/>
              <a:ext cx="432000"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1428E820-0420-4806-8247-0E93EEC57A31}"/>
                </a:ext>
              </a:extLst>
            </p:cNvPr>
            <p:cNvGrpSpPr/>
            <p:nvPr/>
          </p:nvGrpSpPr>
          <p:grpSpPr>
            <a:xfrm>
              <a:off x="8542148" y="4991100"/>
              <a:ext cx="2895790" cy="1277938"/>
              <a:chOff x="8542148" y="4991100"/>
              <a:chExt cx="2895790" cy="1277938"/>
            </a:xfrm>
          </p:grpSpPr>
          <p:pic>
            <p:nvPicPr>
              <p:cNvPr id="39" name="Picture 38">
                <a:extLst>
                  <a:ext uri="{FF2B5EF4-FFF2-40B4-BE49-F238E27FC236}">
                    <a16:creationId xmlns:a16="http://schemas.microsoft.com/office/drawing/2014/main" id="{5668E894-1446-4849-8088-1223BD457C43}"/>
                  </a:ext>
                </a:extLst>
              </p:cNvPr>
              <p:cNvPicPr>
                <a:picLocks noChangeAspect="1"/>
              </p:cNvPicPr>
              <p:nvPr/>
            </p:nvPicPr>
            <p:blipFill>
              <a:blip r:embed="rId6"/>
              <a:stretch>
                <a:fillRect/>
              </a:stretch>
            </p:blipFill>
            <p:spPr>
              <a:xfrm>
                <a:off x="8542148" y="4991100"/>
                <a:ext cx="1277938" cy="1277938"/>
              </a:xfrm>
              <a:prstGeom prst="rect">
                <a:avLst/>
              </a:prstGeom>
            </p:spPr>
          </p:pic>
          <p:sp>
            <p:nvSpPr>
              <p:cNvPr id="82" name="TextBox 81">
                <a:extLst>
                  <a:ext uri="{FF2B5EF4-FFF2-40B4-BE49-F238E27FC236}">
                    <a16:creationId xmlns:a16="http://schemas.microsoft.com/office/drawing/2014/main" id="{98AA4DD7-20EF-476C-9CEF-85A95E2DA4CF}"/>
                  </a:ext>
                </a:extLst>
              </p:cNvPr>
              <p:cNvSpPr txBox="1"/>
              <p:nvPr/>
            </p:nvSpPr>
            <p:spPr>
              <a:xfrm>
                <a:off x="9807268" y="5370257"/>
                <a:ext cx="1630670"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Configuration</a:t>
                </a:r>
              </a:p>
              <a:p>
                <a:pPr algn="ctr"/>
                <a:r>
                  <a:rPr lang="en-US" sz="1800" dirty="0">
                    <a:gradFill>
                      <a:gsLst>
                        <a:gs pos="2917">
                          <a:schemeClr val="tx1"/>
                        </a:gs>
                        <a:gs pos="30000">
                          <a:schemeClr val="tx1"/>
                        </a:gs>
                      </a:gsLst>
                      <a:lin ang="5400000" scaled="0"/>
                    </a:gradFill>
                  </a:rPr>
                  <a:t>database</a:t>
                </a:r>
              </a:p>
            </p:txBody>
          </p:sp>
        </p:grpSp>
        <p:sp>
          <p:nvSpPr>
            <p:cNvPr id="68" name="Up Arrow 60">
              <a:extLst>
                <a:ext uri="{FF2B5EF4-FFF2-40B4-BE49-F238E27FC236}">
                  <a16:creationId xmlns:a16="http://schemas.microsoft.com/office/drawing/2014/main" id="{1F5410D5-4152-422A-A66F-592564F3F76A}"/>
                </a:ext>
              </a:extLst>
            </p:cNvPr>
            <p:cNvSpPr/>
            <p:nvPr/>
          </p:nvSpPr>
          <p:spPr>
            <a:xfrm rot="10800000">
              <a:off x="2324461" y="3328372"/>
              <a:ext cx="182880" cy="397178"/>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Oval 84">
              <a:extLst>
                <a:ext uri="{FF2B5EF4-FFF2-40B4-BE49-F238E27FC236}">
                  <a16:creationId xmlns:a16="http://schemas.microsoft.com/office/drawing/2014/main" id="{F82694FB-1FC4-4C07-A991-96510B935A88}"/>
                </a:ext>
              </a:extLst>
            </p:cNvPr>
            <p:cNvSpPr/>
            <p:nvPr/>
          </p:nvSpPr>
          <p:spPr bwMode="auto">
            <a:xfrm>
              <a:off x="2273897"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622BE6FE-6A35-4CC2-9D96-C56CB813EF1D}"/>
                </a:ext>
              </a:extLst>
            </p:cNvPr>
            <p:cNvCxnSpPr>
              <a:cxnSpLocks/>
              <a:stCxn id="85" idx="4"/>
            </p:cNvCxnSpPr>
            <p:nvPr/>
          </p:nvCxnSpPr>
          <p:spPr>
            <a:xfrm>
              <a:off x="2399897" y="4423950"/>
              <a:ext cx="3" cy="30214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Up Arrow 60">
              <a:extLst>
                <a:ext uri="{FF2B5EF4-FFF2-40B4-BE49-F238E27FC236}">
                  <a16:creationId xmlns:a16="http://schemas.microsoft.com/office/drawing/2014/main" id="{52F56FFD-E6BC-4029-9E1B-9E9F7532FDA0}"/>
                </a:ext>
              </a:extLst>
            </p:cNvPr>
            <p:cNvSpPr/>
            <p:nvPr/>
          </p:nvSpPr>
          <p:spPr>
            <a:xfrm rot="10800000">
              <a:off x="9083856" y="2743200"/>
              <a:ext cx="182880" cy="982350"/>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val 92">
              <a:extLst>
                <a:ext uri="{FF2B5EF4-FFF2-40B4-BE49-F238E27FC236}">
                  <a16:creationId xmlns:a16="http://schemas.microsoft.com/office/drawing/2014/main" id="{070F7038-A4E8-4107-A767-1ADF9226DB19}"/>
                </a:ext>
              </a:extLst>
            </p:cNvPr>
            <p:cNvSpPr/>
            <p:nvPr/>
          </p:nvSpPr>
          <p:spPr bwMode="auto">
            <a:xfrm>
              <a:off x="9049296"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id="{753FD60F-7697-48A8-994D-51D615DE5F4F}"/>
                </a:ext>
              </a:extLst>
            </p:cNvPr>
            <p:cNvCxnSpPr>
              <a:cxnSpLocks/>
              <a:stCxn id="93" idx="4"/>
            </p:cNvCxnSpPr>
            <p:nvPr/>
          </p:nvCxnSpPr>
          <p:spPr>
            <a:xfrm flipH="1">
              <a:off x="9170536" y="4423950"/>
              <a:ext cx="4760" cy="353550"/>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5AE23B7-C1B0-423B-AB0C-DA9973F075A9}"/>
                </a:ext>
              </a:extLst>
            </p:cNvPr>
            <p:cNvSpPr/>
            <p:nvPr/>
          </p:nvSpPr>
          <p:spPr bwMode="auto">
            <a:xfrm>
              <a:off x="2273900"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2A5108A8-A0E8-494E-877F-59BEBB3D14F1}"/>
                </a:ext>
              </a:extLst>
            </p:cNvPr>
            <p:cNvCxnSpPr>
              <a:cxnSpLocks/>
              <a:stCxn id="66" idx="4"/>
              <a:endCxn id="69" idx="0"/>
            </p:cNvCxnSpPr>
            <p:nvPr/>
          </p:nvCxnSpPr>
          <p:spPr>
            <a:xfrm>
              <a:off x="2399900" y="4952684"/>
              <a:ext cx="3" cy="612638"/>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490D07D4-D804-4793-9417-527B959FCE41}"/>
                </a:ext>
              </a:extLst>
            </p:cNvPr>
            <p:cNvSpPr/>
            <p:nvPr/>
          </p:nvSpPr>
          <p:spPr bwMode="auto">
            <a:xfrm>
              <a:off x="2273903" y="5565322"/>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5754DA78-E08A-479A-B0AC-727C2ADFEA33}"/>
                </a:ext>
              </a:extLst>
            </p:cNvPr>
            <p:cNvCxnSpPr>
              <a:cxnSpLocks/>
              <a:stCxn id="72" idx="2"/>
              <a:endCxn id="66" idx="6"/>
            </p:cNvCxnSpPr>
            <p:nvPr/>
          </p:nvCxnSpPr>
          <p:spPr>
            <a:xfrm flipH="1">
              <a:off x="2525900" y="4826684"/>
              <a:ext cx="445487" cy="0"/>
            </a:xfrm>
            <a:prstGeom prst="line">
              <a:avLst/>
            </a:prstGeom>
            <a:solidFill>
              <a:srgbClr val="A80000"/>
            </a:solidFill>
            <a:ln w="76200">
              <a:solidFill>
                <a:srgbClr val="A8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278B946-0B22-4AA5-B543-5AD633095641}"/>
                </a:ext>
              </a:extLst>
            </p:cNvPr>
            <p:cNvSpPr/>
            <p:nvPr/>
          </p:nvSpPr>
          <p:spPr bwMode="auto">
            <a:xfrm>
              <a:off x="2971387"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8458E23E-F95D-487D-92C6-ECA0565DFCA3}"/>
                </a:ext>
              </a:extLst>
            </p:cNvPr>
            <p:cNvCxnSpPr>
              <a:cxnSpLocks/>
              <a:stCxn id="69" idx="6"/>
              <a:endCxn id="55" idx="4"/>
            </p:cNvCxnSpPr>
            <p:nvPr/>
          </p:nvCxnSpPr>
          <p:spPr>
            <a:xfrm flipV="1">
              <a:off x="2525903" y="5370257"/>
              <a:ext cx="571484" cy="321065"/>
            </a:xfrm>
            <a:prstGeom prst="curvedConnector2">
              <a:avLst/>
            </a:prstGeom>
            <a:solidFill>
              <a:srgbClr val="A80000"/>
            </a:solidFill>
            <a:ln w="76200">
              <a:solidFill>
                <a:srgbClr val="A8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1677ADD-D3DB-49B8-88B7-FE915535B145}"/>
                </a:ext>
              </a:extLst>
            </p:cNvPr>
            <p:cNvSpPr/>
            <p:nvPr/>
          </p:nvSpPr>
          <p:spPr bwMode="auto">
            <a:xfrm>
              <a:off x="8365671" y="1621135"/>
              <a:ext cx="1619250" cy="972086"/>
            </a:xfrm>
            <a:prstGeom prst="rect">
              <a:avLst/>
            </a:prstGeom>
            <a:no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8C047D35-447A-44D5-B509-DDC0720F1F8B}"/>
                </a:ext>
              </a:extLst>
            </p:cNvPr>
            <p:cNvSpPr/>
            <p:nvPr/>
          </p:nvSpPr>
          <p:spPr bwMode="auto">
            <a:xfrm>
              <a:off x="2971387" y="5118257"/>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4494572E-2E21-41F4-B6D7-821725BCDBE4}"/>
                </a:ext>
              </a:extLst>
            </p:cNvPr>
            <p:cNvCxnSpPr>
              <a:cxnSpLocks/>
              <a:stCxn id="72" idx="4"/>
              <a:endCxn id="55" idx="0"/>
            </p:cNvCxnSpPr>
            <p:nvPr/>
          </p:nvCxnSpPr>
          <p:spPr>
            <a:xfrm>
              <a:off x="3097387" y="4952684"/>
              <a:ext cx="0" cy="16557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44862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Securing APIs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776A-64BF-4F0C-968A-CB33AD5CA5F3}"/>
              </a:ext>
            </a:extLst>
          </p:cNvPr>
          <p:cNvSpPr>
            <a:spLocks noGrp="1"/>
          </p:cNvSpPr>
          <p:nvPr>
            <p:ph type="title"/>
          </p:nvPr>
        </p:nvSpPr>
        <p:spPr/>
        <p:txBody>
          <a:bodyPr/>
          <a:lstStyle/>
          <a:p>
            <a:r>
              <a:rPr lang="en-US" dirty="0"/>
              <a:t>Subscriptions</a:t>
            </a:r>
          </a:p>
        </p:txBody>
      </p:sp>
      <p:sp>
        <p:nvSpPr>
          <p:cNvPr id="3" name="Text Placeholder 2">
            <a:extLst>
              <a:ext uri="{FF2B5EF4-FFF2-40B4-BE49-F238E27FC236}">
                <a16:creationId xmlns:a16="http://schemas.microsoft.com/office/drawing/2014/main" id="{5DA79E5D-082F-4AC5-8E89-2B54B7EEA0BB}"/>
              </a:ext>
            </a:extLst>
          </p:cNvPr>
          <p:cNvSpPr>
            <a:spLocks noGrp="1"/>
          </p:cNvSpPr>
          <p:nvPr>
            <p:ph type="body" sz="quarter" idx="10"/>
          </p:nvPr>
        </p:nvSpPr>
        <p:spPr>
          <a:xfrm>
            <a:off x="584200" y="1435497"/>
            <a:ext cx="11018520" cy="2117503"/>
          </a:xfrm>
        </p:spPr>
        <p:txBody>
          <a:bodyPr/>
          <a:lstStyle/>
          <a:p>
            <a:r>
              <a:rPr lang="en-US" dirty="0">
                <a:latin typeface="+mn-lt"/>
              </a:rPr>
              <a:t>Subscriptions tie </a:t>
            </a:r>
            <a:r>
              <a:rPr lang="en-US" b="1" dirty="0">
                <a:latin typeface="+mn-lt"/>
              </a:rPr>
              <a:t>Developers</a:t>
            </a:r>
            <a:r>
              <a:rPr lang="en-US" dirty="0">
                <a:latin typeface="+mn-lt"/>
              </a:rPr>
              <a:t> together with </a:t>
            </a:r>
            <a:r>
              <a:rPr lang="en-US" b="1" dirty="0">
                <a:latin typeface="+mn-lt"/>
              </a:rPr>
              <a:t>Products</a:t>
            </a:r>
            <a:endParaRPr lang="en-US" dirty="0">
              <a:latin typeface="+mn-lt"/>
            </a:endParaRPr>
          </a:p>
          <a:p>
            <a:r>
              <a:rPr lang="en-US" dirty="0">
                <a:latin typeface="+mn-lt"/>
              </a:rPr>
              <a:t>A Developer will sign up for a subscription to get access to various products</a:t>
            </a:r>
          </a:p>
          <a:p>
            <a:pPr lvl="1"/>
            <a:r>
              <a:rPr lang="en-US" dirty="0"/>
              <a:t>The subscription will grant the Developer access to subscription keys</a:t>
            </a:r>
          </a:p>
          <a:p>
            <a:pPr lvl="1"/>
            <a:r>
              <a:rPr lang="en-US" dirty="0"/>
              <a:t>The subscription keys can be used to access specific products</a:t>
            </a:r>
          </a:p>
        </p:txBody>
      </p:sp>
      <p:pic>
        <p:nvPicPr>
          <p:cNvPr id="5" name="Picture 4" descr="Graphic illustrating the relationship between a subscription, product and developer">
            <a:extLst>
              <a:ext uri="{FF2B5EF4-FFF2-40B4-BE49-F238E27FC236}">
                <a16:creationId xmlns:a16="http://schemas.microsoft.com/office/drawing/2014/main" id="{AC9C0CCE-303E-4B58-915B-27FA36BA4A4E}"/>
              </a:ext>
            </a:extLst>
          </p:cNvPr>
          <p:cNvPicPr>
            <a:picLocks noChangeAspect="1"/>
          </p:cNvPicPr>
          <p:nvPr/>
        </p:nvPicPr>
        <p:blipFill>
          <a:blip r:embed="rId3"/>
          <a:stretch>
            <a:fillRect/>
          </a:stretch>
        </p:blipFill>
        <p:spPr>
          <a:xfrm>
            <a:off x="2208443" y="4059176"/>
            <a:ext cx="7775114" cy="2056086"/>
          </a:xfrm>
          <a:prstGeom prst="rect">
            <a:avLst/>
          </a:prstGeom>
        </p:spPr>
      </p:pic>
    </p:spTree>
    <p:extLst>
      <p:ext uri="{BB962C8B-B14F-4D97-AF65-F5344CB8AC3E}">
        <p14:creationId xmlns:p14="http://schemas.microsoft.com/office/powerpoint/2010/main" val="23651978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a:t>
            </a:r>
          </a:p>
        </p:txBody>
      </p:sp>
      <p:sp>
        <p:nvSpPr>
          <p:cNvPr id="4" name="Text Placeholder 3" descr="The sample code checks the expiration date, the issuer, and subject.&#10;">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3988784"/>
          </a:xfrm>
        </p:spPr>
        <p:txBody>
          <a:bodyPr/>
          <a:lstStyle/>
          <a:p>
            <a:r>
              <a:rPr lang="en-US" sz="1800" dirty="0">
                <a:solidFill>
                  <a:srgbClr val="008000"/>
                </a:solidFill>
              </a:rPr>
              <a:t>&lt;!-- checking the expiration date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a:t>
            </a:r>
            <a:r>
              <a:rPr lang="en-US" sz="1800" dirty="0" err="1">
                <a:solidFill>
                  <a:srgbClr val="0000FF"/>
                </a:solidFill>
              </a:rPr>
              <a:t>context.Request.Certificate</a:t>
            </a:r>
            <a:r>
              <a:rPr lang="en-US" sz="1800" dirty="0">
                <a:solidFill>
                  <a:srgbClr val="0000FF"/>
                </a:solidFill>
              </a:rPr>
              <a:t> == null || </a:t>
            </a:r>
            <a:r>
              <a:rPr lang="en-US" sz="1800" dirty="0" err="1">
                <a:solidFill>
                  <a:srgbClr val="0000FF"/>
                </a:solidFill>
              </a:rPr>
              <a:t>context.Request.Certificate.NotAfter</a:t>
            </a:r>
            <a:r>
              <a:rPr lang="en-US" sz="1800" dirty="0">
                <a:solidFill>
                  <a:srgbClr val="0000FF"/>
                </a:solidFill>
              </a:rPr>
              <a:t> &lt; </a:t>
            </a:r>
            <a:r>
              <a:rPr lang="en-US" sz="1800" dirty="0" err="1">
                <a:solidFill>
                  <a:srgbClr val="0000FF"/>
                </a:solidFill>
              </a:rPr>
              <a:t>DateTime.Now</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the issuer and subject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a:t>
            </a:r>
            <a:r>
              <a:rPr lang="en-US" sz="1800" dirty="0" err="1">
                <a:solidFill>
                  <a:srgbClr val="0000FF"/>
                </a:solidFill>
              </a:rPr>
              <a:t>context.Request.Certificate</a:t>
            </a:r>
            <a:r>
              <a:rPr lang="en-US" sz="1800" dirty="0">
                <a:solidFill>
                  <a:srgbClr val="0000FF"/>
                </a:solidFill>
              </a:rPr>
              <a:t> == null || </a:t>
            </a:r>
            <a:r>
              <a:rPr lang="en-US" sz="1800" dirty="0" err="1">
                <a:solidFill>
                  <a:srgbClr val="0000FF"/>
                </a:solidFill>
              </a:rPr>
              <a:t>context.Request.Certificate.Issuer</a:t>
            </a:r>
            <a:r>
              <a:rPr lang="en-US" sz="1800" dirty="0">
                <a:solidFill>
                  <a:srgbClr val="0000FF"/>
                </a:solidFill>
              </a:rPr>
              <a:t> != "</a:t>
            </a:r>
            <a:r>
              <a:rPr lang="en-US" sz="1800" dirty="0">
                <a:solidFill>
                  <a:srgbClr val="000000"/>
                </a:solidFill>
              </a:rPr>
              <a:t>trusted-issuer</a:t>
            </a:r>
            <a:r>
              <a:rPr lang="en-US" sz="1800" dirty="0">
                <a:solidFill>
                  <a:srgbClr val="0000FF"/>
                </a:solidFill>
              </a:rPr>
              <a:t>" || </a:t>
            </a:r>
            <a:r>
              <a:rPr lang="en-US" sz="1800" dirty="0" err="1">
                <a:solidFill>
                  <a:srgbClr val="0000FF"/>
                </a:solidFill>
              </a:rPr>
              <a:t>context.Request.Certificate.SubjectName</a:t>
            </a:r>
            <a:r>
              <a:rPr lang="en-US" sz="1800" dirty="0">
                <a:solidFill>
                  <a:srgbClr val="0000FF"/>
                </a:solidFill>
              </a:rPr>
              <a:t> != "</a:t>
            </a:r>
            <a:r>
              <a:rPr lang="en-US" sz="1800" dirty="0">
                <a:solidFill>
                  <a:srgbClr val="000000"/>
                </a:solidFill>
              </a:rPr>
              <a:t>expected-subject-name</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extLst>
      <p:ext uri="{BB962C8B-B14F-4D97-AF65-F5344CB8AC3E}">
        <p14:creationId xmlns:p14="http://schemas.microsoft.com/office/powerpoint/2010/main" val="6064969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 (continued)</a:t>
            </a:r>
          </a:p>
        </p:txBody>
      </p:sp>
      <p:sp>
        <p:nvSpPr>
          <p:cNvPr id="4" name="Text Placeholder 3" descr="The sample code checks the thumbprint against certificates uploaded to API Management.">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4099584"/>
          </a:xfrm>
        </p:spPr>
        <p:txBody>
          <a:bodyPr/>
          <a:lstStyle/>
          <a:p>
            <a:r>
              <a:rPr lang="en-US" sz="1800" dirty="0">
                <a:solidFill>
                  <a:srgbClr val="008000"/>
                </a:solidFill>
              </a:rPr>
              <a:t>&lt;!-- checking the thumbprint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a:t>
            </a:r>
            <a:r>
              <a:rPr lang="en-US" sz="1800" dirty="0" err="1">
                <a:solidFill>
                  <a:srgbClr val="0000FF"/>
                </a:solidFill>
              </a:rPr>
              <a:t>context.Request.Certificate</a:t>
            </a:r>
            <a:r>
              <a:rPr lang="en-US" sz="1800" dirty="0">
                <a:solidFill>
                  <a:srgbClr val="0000FF"/>
                </a:solidFill>
              </a:rPr>
              <a:t> == null || </a:t>
            </a:r>
            <a:r>
              <a:rPr lang="en-US" sz="1800" dirty="0" err="1">
                <a:solidFill>
                  <a:srgbClr val="0000FF"/>
                </a:solidFill>
              </a:rPr>
              <a:t>context.Request.Certificate.Thumbprint</a:t>
            </a:r>
            <a:r>
              <a:rPr lang="en-US" sz="1800" dirty="0">
                <a:solidFill>
                  <a:srgbClr val="0000FF"/>
                </a:solidFill>
              </a:rPr>
              <a:t> != "</a:t>
            </a:r>
            <a:r>
              <a:rPr lang="en-US" sz="1800" dirty="0">
                <a:solidFill>
                  <a:srgbClr val="000000"/>
                </a:solidFill>
              </a:rPr>
              <a:t>desired-thumbprint</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a thumbprint against certificates uploaded to API Management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a:t>
            </a:r>
            <a:r>
              <a:rPr lang="en-US" sz="1800" dirty="0" err="1">
                <a:solidFill>
                  <a:srgbClr val="0000FF"/>
                </a:solidFill>
              </a:rPr>
              <a:t>context.Request.Certificate</a:t>
            </a:r>
            <a:r>
              <a:rPr lang="en-US" sz="1800" dirty="0">
                <a:solidFill>
                  <a:srgbClr val="0000FF"/>
                </a:solidFill>
              </a:rPr>
              <a:t> == null || !</a:t>
            </a:r>
            <a:r>
              <a:rPr lang="en-US" sz="1800" dirty="0" err="1">
                <a:solidFill>
                  <a:srgbClr val="0000FF"/>
                </a:solidFill>
              </a:rPr>
              <a:t>context.Deployment.Certificates.Any</a:t>
            </a:r>
            <a:r>
              <a:rPr lang="en-US" sz="1800" dirty="0">
                <a:solidFill>
                  <a:srgbClr val="0000FF"/>
                </a:solidFill>
              </a:rPr>
              <a:t>(c =&gt; </a:t>
            </a:r>
            <a:r>
              <a:rPr lang="en-US" sz="1800" dirty="0" err="1">
                <a:solidFill>
                  <a:srgbClr val="0000FF"/>
                </a:solidFill>
              </a:rPr>
              <a:t>c.Value.Thumbprint</a:t>
            </a:r>
            <a:r>
              <a:rPr lang="en-US" sz="1800" dirty="0">
                <a:solidFill>
                  <a:srgbClr val="0000FF"/>
                </a:solidFill>
              </a:rPr>
              <a:t> == </a:t>
            </a:r>
            <a:r>
              <a:rPr lang="en-US" sz="1800" dirty="0" err="1">
                <a:solidFill>
                  <a:srgbClr val="0000FF"/>
                </a:solidFill>
              </a:rPr>
              <a:t>context.Request.Certificate.Thumbprint</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extLst>
      <p:ext uri="{BB962C8B-B14F-4D97-AF65-F5344CB8AC3E}">
        <p14:creationId xmlns:p14="http://schemas.microsoft.com/office/powerpoint/2010/main" val="19029198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C950-172C-46D4-8CC7-DF640F21908B}"/>
              </a:ext>
            </a:extLst>
          </p:cNvPr>
          <p:cNvSpPr>
            <a:spLocks noGrp="1"/>
          </p:cNvSpPr>
          <p:nvPr>
            <p:ph type="title"/>
          </p:nvPr>
        </p:nvSpPr>
        <p:spPr>
          <a:xfrm>
            <a:off x="585216" y="2036027"/>
            <a:ext cx="9144000" cy="1495794"/>
          </a:xfrm>
        </p:spPr>
        <p:txBody>
          <a:bodyPr/>
          <a:lstStyle/>
          <a:p>
            <a:r>
              <a:rPr lang="en-US" dirty="0"/>
              <a:t>Demo: Protect an API by using OAuth 2.0 with Azure Active Directory and API Management</a:t>
            </a:r>
          </a:p>
        </p:txBody>
      </p:sp>
      <p:sp>
        <p:nvSpPr>
          <p:cNvPr id="3" name="Text Placeholder 2">
            <a:extLst>
              <a:ext uri="{FF2B5EF4-FFF2-40B4-BE49-F238E27FC236}">
                <a16:creationId xmlns:a16="http://schemas.microsoft.com/office/drawing/2014/main" id="{B135A275-604C-44DD-B0CE-6715D349F6D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086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Defining API policies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3127010"/>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Are 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 </a:t>
            </a:r>
          </a:p>
          <a:p>
            <a:pPr lvl="1"/>
            <a:r>
              <a:rPr lang="en-US" dirty="0">
                <a:latin typeface="Segoe UI" panose="020B0502040204020203" pitchFamily="34" charset="0"/>
                <a:cs typeface="Segoe UI" panose="020B0502040204020203" pitchFamily="34" charset="0"/>
              </a:rPr>
              <a:t>(</a:t>
            </a:r>
            <a:r>
              <a:rPr lang="en-US" u="sng" dirty="0">
                <a:latin typeface="Segoe UI" panose="020B0502040204020203" pitchFamily="34" charset="0"/>
                <a:cs typeface="Segoe UI" panose="020B0502040204020203" pitchFamily="34" charset="0"/>
                <a:hlinkClick r:id="rId3"/>
              </a:rPr>
              <a:t>https://aka.ms/AA4gbik</a:t>
            </a:r>
            <a:r>
              <a:rPr lang="en-US" u="sng"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5446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API Management</a:t>
            </a:r>
          </a:p>
          <a:p>
            <a:pPr marL="342900" indent="-342900">
              <a:buFont typeface="Arial" panose="020B0604020202020204" pitchFamily="34" charset="0"/>
              <a:buChar char="•"/>
            </a:pPr>
            <a:r>
              <a:rPr lang="en-US" dirty="0"/>
              <a:t>Securing APIs</a:t>
            </a:r>
          </a:p>
          <a:p>
            <a:pPr marL="342900" indent="-342900">
              <a:buFont typeface="Arial" panose="020B0604020202020204" pitchFamily="34" charset="0"/>
              <a:buChar char="•"/>
            </a:pPr>
            <a:r>
              <a:rPr lang="en-US" dirty="0"/>
              <a:t>Defining API policies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of the operation policy editing experience in the Azure portal. 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
            <a:extLst>
              <a:ext uri="{FF2B5EF4-FFF2-40B4-BE49-F238E27FC236}">
                <a16:creationId xmlns:a16="http://schemas.microsoft.com/office/drawing/2014/main" id="{08C1ABE1-EE2D-4760-8575-62ED72CCB193}"/>
              </a:ext>
            </a:extLst>
          </p:cNvPr>
          <p:cNvPicPr>
            <a:picLocks noChangeAspect="1"/>
          </p:cNvPicPr>
          <p:nvPr/>
        </p:nvPicPr>
        <p:blipFill rotWithShape="1">
          <a:blip r:embed="rId3"/>
          <a:srcRect l="1254" t="1858" r="2420" b="3935"/>
          <a:stretch/>
        </p:blipFill>
        <p:spPr>
          <a:xfrm>
            <a:off x="3317263" y="1204567"/>
            <a:ext cx="8442819" cy="5281358"/>
          </a:xfrm>
          <a:prstGeom prst="rect">
            <a:avLst/>
          </a:prstGeom>
        </p:spPr>
      </p:pic>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p:txBody>
          <a:bodyPr/>
          <a:lstStyle/>
          <a:p>
            <a:r>
              <a:rPr lang="en-US" dirty="0"/>
              <a:t>Editing policies</a:t>
            </a:r>
          </a:p>
        </p:txBody>
      </p:sp>
      <p:sp>
        <p:nvSpPr>
          <p:cNvPr id="4" name="Text Placeholder 3">
            <a:extLst>
              <a:ext uri="{FF2B5EF4-FFF2-40B4-BE49-F238E27FC236}">
                <a16:creationId xmlns:a16="http://schemas.microsoft.com/office/drawing/2014/main" id="{F44338FA-DA5D-41D7-81AE-361F9B620FD2}"/>
              </a:ext>
            </a:extLst>
          </p:cNvPr>
          <p:cNvSpPr>
            <a:spLocks noGrp="1"/>
          </p:cNvSpPr>
          <p:nvPr>
            <p:ph type="body" sz="quarter" idx="10"/>
          </p:nvPr>
        </p:nvSpPr>
        <p:spPr>
          <a:xfrm>
            <a:off x="584200" y="1435099"/>
            <a:ext cx="3545590" cy="4820294"/>
          </a:xfrm>
        </p:spPr>
        <p:txBody>
          <a:bodyPr/>
          <a:lstStyle/>
          <a:p>
            <a:pPr>
              <a:lnSpc>
                <a:spcPct val="125000"/>
              </a:lnSpc>
              <a:spcBef>
                <a:spcPts val="0"/>
              </a:spcBef>
            </a:pPr>
            <a:r>
              <a:rPr lang="en-US" sz="1800" dirty="0">
                <a:latin typeface="Consolas" panose="020B0609020204030204" pitchFamily="49" charset="0"/>
              </a:rPr>
              <a:t>&lt;policies&gt;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&lt;/policies&gt;</a:t>
            </a:r>
          </a:p>
        </p:txBody>
      </p:sp>
    </p:spTree>
    <p:extLst>
      <p:ext uri="{BB962C8B-B14F-4D97-AF65-F5344CB8AC3E}">
        <p14:creationId xmlns:p14="http://schemas.microsoft.com/office/powerpoint/2010/main" val="8655110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6E1B-61D9-46DB-BD26-F7BBF81CA131}"/>
              </a:ext>
            </a:extLst>
          </p:cNvPr>
          <p:cNvSpPr>
            <a:spLocks noGrp="1"/>
          </p:cNvSpPr>
          <p:nvPr>
            <p:ph type="title"/>
          </p:nvPr>
        </p:nvSpPr>
        <p:spPr/>
        <p:txBody>
          <a:bodyPr/>
          <a:lstStyle/>
          <a:p>
            <a:r>
              <a:rPr lang="en-US"/>
              <a:t>Policy scopes</a:t>
            </a:r>
          </a:p>
        </p:txBody>
      </p:sp>
      <p:sp>
        <p:nvSpPr>
          <p:cNvPr id="3" name="Text Placeholder 2" descr="The sample code invokes global policies.">
            <a:extLst>
              <a:ext uri="{FF2B5EF4-FFF2-40B4-BE49-F238E27FC236}">
                <a16:creationId xmlns:a16="http://schemas.microsoft.com/office/drawing/2014/main" id="{EEDA119F-502F-480A-83C1-FDFC40A8E740}"/>
              </a:ext>
            </a:extLst>
          </p:cNvPr>
          <p:cNvSpPr>
            <a:spLocks noGrp="1"/>
          </p:cNvSpPr>
          <p:nvPr>
            <p:ph type="body" sz="quarter" idx="10"/>
          </p:nvPr>
        </p:nvSpPr>
        <p:spPr>
          <a:xfrm>
            <a:off x="588263" y="1436688"/>
            <a:ext cx="6026721" cy="2548390"/>
          </a:xfrm>
        </p:spPr>
        <p:txBody>
          <a:bodyPr/>
          <a:lstStyle/>
          <a:p>
            <a:r>
              <a:rPr lang="en-US" sz="1800" dirty="0"/>
              <a:t>&lt;policies&gt;</a:t>
            </a:r>
          </a:p>
          <a:p>
            <a:r>
              <a:rPr lang="en-US" sz="1800" dirty="0"/>
              <a:t>    &lt;inbound&gt;</a:t>
            </a:r>
          </a:p>
          <a:p>
            <a:r>
              <a:rPr lang="en-US" sz="1800" dirty="0"/>
              <a:t>        &lt;cross-domain /&gt;</a:t>
            </a:r>
          </a:p>
          <a:p>
            <a:r>
              <a:rPr lang="en-US" sz="1800" dirty="0"/>
              <a:t>        &lt;base /&gt;</a:t>
            </a:r>
          </a:p>
          <a:p>
            <a:r>
              <a:rPr lang="en-US" sz="1800" dirty="0"/>
              <a:t>        &lt;find-and-replace from="</a:t>
            </a:r>
            <a:r>
              <a:rPr lang="en-US" sz="1800" dirty="0" err="1"/>
              <a:t>xyz</a:t>
            </a:r>
            <a:r>
              <a:rPr lang="en-US" sz="1800" dirty="0"/>
              <a:t>" to="</a:t>
            </a:r>
            <a:r>
              <a:rPr lang="en-US" sz="1800" dirty="0" err="1"/>
              <a:t>abc</a:t>
            </a:r>
            <a:r>
              <a:rPr lang="en-US" sz="1800" dirty="0"/>
              <a:t>" /&gt;</a:t>
            </a:r>
          </a:p>
          <a:p>
            <a:r>
              <a:rPr lang="en-US" sz="1800" dirty="0"/>
              <a:t>    &lt;/inbound&gt;</a:t>
            </a:r>
          </a:p>
          <a:p>
            <a:r>
              <a:rPr lang="en-US" sz="1800" dirty="0"/>
              <a:t>&lt;/policies&gt;</a:t>
            </a:r>
          </a:p>
        </p:txBody>
      </p:sp>
      <p:sp>
        <p:nvSpPr>
          <p:cNvPr id="19" name="Rectangle: Rounded Corners 18">
            <a:extLst>
              <a:ext uri="{FF2B5EF4-FFF2-40B4-BE49-F238E27FC236}">
                <a16:creationId xmlns:a16="http://schemas.microsoft.com/office/drawing/2014/main" id="{EACA502B-7839-4F7A-8C25-ED9BAFC3CB09}"/>
              </a:ext>
            </a:extLst>
          </p:cNvPr>
          <p:cNvSpPr/>
          <p:nvPr/>
        </p:nvSpPr>
        <p:spPr bwMode="auto">
          <a:xfrm>
            <a:off x="7048500" y="838200"/>
            <a:ext cx="2343150" cy="177165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Global policies are invoked here.</a:t>
            </a:r>
          </a:p>
        </p:txBody>
      </p:sp>
      <p:cxnSp>
        <p:nvCxnSpPr>
          <p:cNvPr id="21" name="Connector: Elbow 20">
            <a:extLst>
              <a:ext uri="{FF2B5EF4-FFF2-40B4-BE49-F238E27FC236}">
                <a16:creationId xmlns:a16="http://schemas.microsoft.com/office/drawing/2014/main" id="{E16D948D-2314-4A1A-BC03-0FED05540EF8}"/>
              </a:ext>
              <a:ext uri="{C183D7F6-B498-43B3-948B-1728B52AA6E4}">
                <adec:decorative xmlns:adec="http://schemas.microsoft.com/office/drawing/2017/decorative" val="1"/>
              </a:ext>
            </a:extLst>
          </p:cNvPr>
          <p:cNvCxnSpPr>
            <a:cxnSpLocks/>
            <a:stCxn id="19" idx="1"/>
          </p:cNvCxnSpPr>
          <p:nvPr/>
        </p:nvCxnSpPr>
        <p:spPr>
          <a:xfrm rot="10800000" flipV="1">
            <a:off x="2819400" y="1724024"/>
            <a:ext cx="4229100" cy="866775"/>
          </a:xfrm>
          <a:prstGeom prst="bentConnector3">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6" name="Group 25" descr="The diagram depicts global policies and their hierarchical (parent-child) relationship with API-level policies.">
            <a:extLst>
              <a:ext uri="{FF2B5EF4-FFF2-40B4-BE49-F238E27FC236}">
                <a16:creationId xmlns:a16="http://schemas.microsoft.com/office/drawing/2014/main" id="{171F09DA-6001-4F68-8B6A-B966DBD27456}"/>
              </a:ext>
            </a:extLst>
          </p:cNvPr>
          <p:cNvGrpSpPr/>
          <p:nvPr/>
        </p:nvGrpSpPr>
        <p:grpSpPr>
          <a:xfrm>
            <a:off x="6904038" y="3133725"/>
            <a:ext cx="4705350" cy="3135313"/>
            <a:chOff x="6629400" y="3352800"/>
            <a:chExt cx="4705350" cy="3135313"/>
          </a:xfrm>
        </p:grpSpPr>
        <p:sp>
          <p:nvSpPr>
            <p:cNvPr id="7" name="Rectangle: Rounded Corners 6">
              <a:extLst>
                <a:ext uri="{FF2B5EF4-FFF2-40B4-BE49-F238E27FC236}">
                  <a16:creationId xmlns:a16="http://schemas.microsoft.com/office/drawing/2014/main" id="{19AAE101-F0BF-48AD-A86D-F454E424C588}"/>
                </a:ext>
              </a:extLst>
            </p:cNvPr>
            <p:cNvSpPr/>
            <p:nvPr/>
          </p:nvSpPr>
          <p:spPr bwMode="auto">
            <a:xfrm>
              <a:off x="6629400" y="3352800"/>
              <a:ext cx="4705350" cy="3135313"/>
            </a:xfrm>
            <a:prstGeom prst="roundRect">
              <a:avLst>
                <a:gd name="adj" fmla="val 4065"/>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A177133-33F9-43B3-9DCF-C9E46214BABA}"/>
                </a:ext>
              </a:extLst>
            </p:cNvPr>
            <p:cNvSpPr txBox="1"/>
            <p:nvPr/>
          </p:nvSpPr>
          <p:spPr>
            <a:xfrm>
              <a:off x="7008284" y="3502378"/>
              <a:ext cx="1945917" cy="338554"/>
            </a:xfrm>
            <a:prstGeom prst="rect">
              <a:avLst/>
            </a:prstGeom>
            <a:noFill/>
          </p:spPr>
          <p:txBody>
            <a:bodyPr wrap="none" lIns="0" tIns="0" rIns="0" bIns="0" rtlCol="0">
              <a:spAutoFit/>
            </a:bodyPr>
            <a:lstStyle/>
            <a:p>
              <a:r>
                <a:rPr lang="en-US" sz="2200" dirty="0">
                  <a:latin typeface="+mj-lt"/>
                </a:rPr>
                <a:t>Global policies </a:t>
              </a:r>
              <a:endParaRPr lang="en-IN" sz="2200" dirty="0" err="1">
                <a:latin typeface="+mj-lt"/>
              </a:endParaRPr>
            </a:p>
          </p:txBody>
        </p:sp>
        <p:pic>
          <p:nvPicPr>
            <p:cNvPr id="12" name="Graphic 11">
              <a:extLst>
                <a:ext uri="{FF2B5EF4-FFF2-40B4-BE49-F238E27FC236}">
                  <a16:creationId xmlns:a16="http://schemas.microsoft.com/office/drawing/2014/main" id="{DD9F786E-8A82-4BF5-99CA-95445C6DED5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3869798"/>
              <a:ext cx="737216" cy="1010744"/>
            </a:xfrm>
            <a:prstGeom prst="rect">
              <a:avLst/>
            </a:prstGeom>
          </p:spPr>
        </p:pic>
        <p:pic>
          <p:nvPicPr>
            <p:cNvPr id="13" name="Graphic 12">
              <a:extLst>
                <a:ext uri="{FF2B5EF4-FFF2-40B4-BE49-F238E27FC236}">
                  <a16:creationId xmlns:a16="http://schemas.microsoft.com/office/drawing/2014/main" id="{41FA9B0D-45C6-4D18-B04A-F97121AF99F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4645237"/>
              <a:ext cx="737216" cy="1010744"/>
            </a:xfrm>
            <a:prstGeom prst="rect">
              <a:avLst/>
            </a:prstGeom>
          </p:spPr>
        </p:pic>
        <p:pic>
          <p:nvPicPr>
            <p:cNvPr id="14" name="Graphic 13">
              <a:extLst>
                <a:ext uri="{FF2B5EF4-FFF2-40B4-BE49-F238E27FC236}">
                  <a16:creationId xmlns:a16="http://schemas.microsoft.com/office/drawing/2014/main" id="{F65D7478-60D4-42F1-A067-1DD9AC4C680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5384235"/>
              <a:ext cx="737216" cy="1010744"/>
            </a:xfrm>
            <a:prstGeom prst="rect">
              <a:avLst/>
            </a:prstGeom>
          </p:spPr>
        </p:pic>
        <p:grpSp>
          <p:nvGrpSpPr>
            <p:cNvPr id="25" name="Group 24">
              <a:extLst>
                <a:ext uri="{FF2B5EF4-FFF2-40B4-BE49-F238E27FC236}">
                  <a16:creationId xmlns:a16="http://schemas.microsoft.com/office/drawing/2014/main" id="{CDEB76E5-963F-4526-B2E9-A8FD5B5819FE}"/>
                </a:ext>
              </a:extLst>
            </p:cNvPr>
            <p:cNvGrpSpPr/>
            <p:nvPr/>
          </p:nvGrpSpPr>
          <p:grpSpPr>
            <a:xfrm>
              <a:off x="9029700" y="3689338"/>
              <a:ext cx="1905000" cy="2503500"/>
              <a:chOff x="8629650" y="3689338"/>
              <a:chExt cx="1905000" cy="2503500"/>
            </a:xfrm>
          </p:grpSpPr>
          <p:sp>
            <p:nvSpPr>
              <p:cNvPr id="9" name="Rectangle 8">
                <a:extLst>
                  <a:ext uri="{FF2B5EF4-FFF2-40B4-BE49-F238E27FC236}">
                    <a16:creationId xmlns:a16="http://schemas.microsoft.com/office/drawing/2014/main" id="{53C4A1DD-8E43-460F-B15B-287DDD4E5269}"/>
                  </a:ext>
                </a:extLst>
              </p:cNvPr>
              <p:cNvSpPr/>
              <p:nvPr/>
            </p:nvSpPr>
            <p:spPr bwMode="auto">
              <a:xfrm>
                <a:off x="8629650" y="4123267"/>
                <a:ext cx="1905000" cy="20695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DDAF5F93-B300-49B4-BA8B-F74090A430D0}"/>
                  </a:ext>
                </a:extLst>
              </p:cNvPr>
              <p:cNvSpPr txBox="1"/>
              <p:nvPr/>
            </p:nvSpPr>
            <p:spPr>
              <a:xfrm>
                <a:off x="8909222" y="4203688"/>
                <a:ext cx="1345857" cy="338554"/>
              </a:xfrm>
              <a:prstGeom prst="rect">
                <a:avLst/>
              </a:prstGeom>
              <a:noFill/>
            </p:spPr>
            <p:txBody>
              <a:bodyPr wrap="square" lIns="0" tIns="0" rIns="0" bIns="0" rtlCol="0">
                <a:spAutoFit/>
              </a:bodyPr>
              <a:lstStyle/>
              <a:p>
                <a:pPr algn="ctr"/>
                <a:r>
                  <a:rPr lang="en-IN" sz="2200" dirty="0">
                    <a:latin typeface="+mj-lt"/>
                  </a:rPr>
                  <a:t>Policies</a:t>
                </a:r>
              </a:p>
            </p:txBody>
          </p:sp>
          <p:pic>
            <p:nvPicPr>
              <p:cNvPr id="15" name="Graphic 14">
                <a:extLst>
                  <a:ext uri="{FF2B5EF4-FFF2-40B4-BE49-F238E27FC236}">
                    <a16:creationId xmlns:a16="http://schemas.microsoft.com/office/drawing/2014/main" id="{60B42713-68A6-4A20-8FDA-17FAE26EDF9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9213542" y="4415084"/>
                <a:ext cx="737216" cy="1010744"/>
              </a:xfrm>
              <a:prstGeom prst="rect">
                <a:avLst/>
              </a:prstGeom>
            </p:spPr>
          </p:pic>
          <p:pic>
            <p:nvPicPr>
              <p:cNvPr id="16" name="Graphic 15">
                <a:extLst>
                  <a:ext uri="{FF2B5EF4-FFF2-40B4-BE49-F238E27FC236}">
                    <a16:creationId xmlns:a16="http://schemas.microsoft.com/office/drawing/2014/main" id="{B6422AD6-BB8A-45A7-914B-5A5C49A705A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9213542" y="5134845"/>
                <a:ext cx="737216" cy="1010744"/>
              </a:xfrm>
              <a:prstGeom prst="rect">
                <a:avLst/>
              </a:prstGeom>
            </p:spPr>
          </p:pic>
          <p:sp>
            <p:nvSpPr>
              <p:cNvPr id="24" name="TextBox 23">
                <a:extLst>
                  <a:ext uri="{FF2B5EF4-FFF2-40B4-BE49-F238E27FC236}">
                    <a16:creationId xmlns:a16="http://schemas.microsoft.com/office/drawing/2014/main" id="{09BCB5F0-CFB8-4E83-9CCE-A45F60AD63E5}"/>
                  </a:ext>
                </a:extLst>
              </p:cNvPr>
              <p:cNvSpPr txBox="1"/>
              <p:nvPr/>
            </p:nvSpPr>
            <p:spPr>
              <a:xfrm>
                <a:off x="9364142" y="3689338"/>
                <a:ext cx="436017" cy="338554"/>
              </a:xfrm>
              <a:prstGeom prst="rect">
                <a:avLst/>
              </a:prstGeom>
              <a:noFill/>
            </p:spPr>
            <p:txBody>
              <a:bodyPr wrap="none" lIns="0" tIns="0" rIns="0" bIns="0" rtlCol="0">
                <a:spAutoFit/>
              </a:bodyPr>
              <a:lstStyle/>
              <a:p>
                <a:pPr algn="l"/>
                <a:r>
                  <a:rPr lang="en-IN" sz="2200" dirty="0">
                    <a:latin typeface="+mj-lt"/>
                  </a:rPr>
                  <a:t>API</a:t>
                </a:r>
              </a:p>
            </p:txBody>
          </p:sp>
        </p:grpSp>
      </p:grpSp>
    </p:spTree>
    <p:extLst>
      <p:ext uri="{BB962C8B-B14F-4D97-AF65-F5344CB8AC3E}">
        <p14:creationId xmlns:p14="http://schemas.microsoft.com/office/powerpoint/2010/main" val="35065895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a:xfrm>
            <a:off x="585216" y="2534625"/>
            <a:ext cx="9144000" cy="997196"/>
          </a:xfrm>
        </p:spPr>
        <p:txBody>
          <a:bodyPr/>
          <a:lstStyle/>
          <a:p>
            <a:r>
              <a:rPr lang="en-US" dirty="0"/>
              <a:t>Demo: Setting and editing Azure API Management policies</a:t>
            </a:r>
          </a:p>
        </p:txBody>
      </p:sp>
      <p:sp>
        <p:nvSpPr>
          <p:cNvPr id="6" name="Text Placeholder 5">
            <a:extLst>
              <a:ext uri="{FF2B5EF4-FFF2-40B4-BE49-F238E27FC236}">
                <a16:creationId xmlns:a16="http://schemas.microsoft.com/office/drawing/2014/main" id="{6059ECFC-8D42-4641-9D32-6A11B3A053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216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control flow </a:t>
            </a:r>
          </a:p>
        </p:txBody>
      </p:sp>
      <p:sp>
        <p:nvSpPr>
          <p:cNvPr id="4" name="Text Placeholder 3" descr="The sample code implements the choo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none of the above conditions are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p:txBody>
      </p:sp>
    </p:spTree>
    <p:extLst>
      <p:ext uri="{BB962C8B-B14F-4D97-AF65-F5344CB8AC3E}">
        <p14:creationId xmlns:p14="http://schemas.microsoft.com/office/powerpoint/2010/main" val="235945816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forward request </a:t>
            </a:r>
          </a:p>
        </p:txBody>
      </p:sp>
      <p:sp>
        <p:nvSpPr>
          <p:cNvPr id="4" name="Text Placeholder 3" descr="The sample code implements the forward request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&lt;forward-request</a:t>
            </a:r>
            <a:r>
              <a:rPr lang="en-US" sz="1800" dirty="0">
                <a:solidFill>
                  <a:srgbClr val="000000"/>
                </a:solidFill>
              </a:rPr>
              <a:t> </a:t>
            </a:r>
            <a:r>
              <a:rPr lang="en-US" sz="1800" dirty="0">
                <a:solidFill>
                  <a:srgbClr val="FF0000"/>
                </a:solidFill>
              </a:rPr>
              <a:t>timeout</a:t>
            </a:r>
            <a:r>
              <a:rPr lang="en-US" sz="1800" dirty="0">
                <a:solidFill>
                  <a:srgbClr val="000000"/>
                </a:solidFill>
              </a:rPr>
              <a:t>=</a:t>
            </a:r>
            <a:r>
              <a:rPr lang="en-US" sz="1800" dirty="0">
                <a:solidFill>
                  <a:srgbClr val="0000FF"/>
                </a:solidFill>
              </a:rPr>
              <a:t>"time in seconds"</a:t>
            </a:r>
            <a:r>
              <a:rPr lang="en-US" sz="1800" dirty="0">
                <a:solidFill>
                  <a:srgbClr val="000000"/>
                </a:solidFill>
              </a:rPr>
              <a:t> </a:t>
            </a:r>
            <a:r>
              <a:rPr lang="en-US" sz="1800" dirty="0">
                <a:solidFill>
                  <a:srgbClr val="FF0000"/>
                </a:solidFill>
              </a:rPr>
              <a:t>follow-redirects</a:t>
            </a:r>
            <a:r>
              <a:rPr lang="en-US" sz="1800" dirty="0">
                <a:solidFill>
                  <a:srgbClr val="000000"/>
                </a:solidFill>
              </a:rPr>
              <a:t>=</a:t>
            </a:r>
            <a:r>
              <a:rPr lang="en-US" sz="1800" dirty="0">
                <a:solidFill>
                  <a:srgbClr val="0000FF"/>
                </a:solidFill>
              </a:rPr>
              <a:t>"true | false"</a:t>
            </a:r>
            <a:r>
              <a:rPr lang="en-US" sz="1800" dirty="0">
                <a:solidFill>
                  <a:srgbClr val="800000"/>
                </a:solidFill>
              </a:rPr>
              <a:t>/&gt;</a:t>
            </a:r>
            <a:endParaRPr lang="en-US" sz="1800" dirty="0">
              <a:solidFill>
                <a:srgbClr val="000000"/>
              </a:solidFill>
            </a:endParaRPr>
          </a:p>
        </p:txBody>
      </p:sp>
      <p:grpSp>
        <p:nvGrpSpPr>
          <p:cNvPr id="5" name="Group 4" descr="This diagram depicts a request being directly forwarded to a back-end service.">
            <a:extLst>
              <a:ext uri="{FF2B5EF4-FFF2-40B4-BE49-F238E27FC236}">
                <a16:creationId xmlns:a16="http://schemas.microsoft.com/office/drawing/2014/main" id="{3D6CE6D5-0603-486B-8B81-440CB0317E32}"/>
              </a:ext>
            </a:extLst>
          </p:cNvPr>
          <p:cNvGrpSpPr/>
          <p:nvPr/>
        </p:nvGrpSpPr>
        <p:grpSpPr>
          <a:xfrm>
            <a:off x="5007483" y="3596852"/>
            <a:ext cx="6569388" cy="1136282"/>
            <a:chOff x="5007483" y="3596852"/>
            <a:chExt cx="6569388" cy="1136282"/>
          </a:xfrm>
        </p:grpSpPr>
        <p:sp>
          <p:nvSpPr>
            <p:cNvPr id="8" name="Rectangle: Rounded Corners 7">
              <a:extLst>
                <a:ext uri="{FF2B5EF4-FFF2-40B4-BE49-F238E27FC236}">
                  <a16:creationId xmlns:a16="http://schemas.microsoft.com/office/drawing/2014/main" id="{936B7508-CCC8-4940-8DD4-6F169C4C3528}"/>
                </a:ext>
              </a:extLst>
            </p:cNvPr>
            <p:cNvSpPr/>
            <p:nvPr/>
          </p:nvSpPr>
          <p:spPr bwMode="auto">
            <a:xfrm>
              <a:off x="9120328" y="3596852"/>
              <a:ext cx="2456543" cy="1136282"/>
            </a:xfrm>
            <a:prstGeom prst="roundRect">
              <a:avLst>
                <a:gd name="adj" fmla="val 72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Back-end service</a:t>
              </a:r>
              <a:endParaRPr lang="en-IN" sz="2400" dirty="0" err="1">
                <a:solidFill>
                  <a:schemeClr val="bg1"/>
                </a:solidFill>
                <a:latin typeface="Segoe Semibold" panose="020B0702040504020203" pitchFamily="34" charset="0"/>
              </a:endParaRPr>
            </a:p>
          </p:txBody>
        </p:sp>
        <p:sp>
          <p:nvSpPr>
            <p:cNvPr id="11" name="Rectangle 10">
              <a:extLst>
                <a:ext uri="{FF2B5EF4-FFF2-40B4-BE49-F238E27FC236}">
                  <a16:creationId xmlns:a16="http://schemas.microsoft.com/office/drawing/2014/main" id="{BB5EA644-3574-40F0-B5C4-7A558BB428CF}"/>
                </a:ext>
              </a:extLst>
            </p:cNvPr>
            <p:cNvSpPr/>
            <p:nvPr/>
          </p:nvSpPr>
          <p:spPr bwMode="auto">
            <a:xfrm>
              <a:off x="5007483" y="381048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cxnSp>
          <p:nvCxnSpPr>
            <p:cNvPr id="14" name="Straight Arrow Connector 13">
              <a:extLst>
                <a:ext uri="{FF2B5EF4-FFF2-40B4-BE49-F238E27FC236}">
                  <a16:creationId xmlns:a16="http://schemas.microsoft.com/office/drawing/2014/main" id="{43C70E6E-4753-43A4-89D9-1F5D0024681C}"/>
                </a:ext>
              </a:extLst>
            </p:cNvPr>
            <p:cNvCxnSpPr>
              <a:cxnSpLocks/>
              <a:stCxn id="11" idx="3"/>
              <a:endCxn id="8" idx="1"/>
            </p:cNvCxnSpPr>
            <p:nvPr/>
          </p:nvCxnSpPr>
          <p:spPr>
            <a:xfrm flipV="1">
              <a:off x="7184517" y="4164993"/>
              <a:ext cx="1935811" cy="549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8163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limit concurrency </a:t>
            </a:r>
          </a:p>
        </p:txBody>
      </p:sp>
      <p:sp>
        <p:nvSpPr>
          <p:cNvPr id="4" name="Text Placeholder 3" descr="The sample code implements the limit-concurrenc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&lt;limit-concurrency</a:t>
            </a:r>
            <a:r>
              <a:rPr lang="en-US" sz="1800" dirty="0">
                <a:solidFill>
                  <a:srgbClr val="000000"/>
                </a:solidFill>
              </a:rPr>
              <a:t> </a:t>
            </a:r>
            <a:r>
              <a:rPr lang="en-US" sz="1800" dirty="0">
                <a:solidFill>
                  <a:srgbClr val="FF0000"/>
                </a:solidFill>
              </a:rPr>
              <a:t>key</a:t>
            </a:r>
            <a:r>
              <a:rPr lang="en-US" sz="1800" dirty="0">
                <a:solidFill>
                  <a:srgbClr val="000000"/>
                </a:solidFill>
              </a:rPr>
              <a:t>=</a:t>
            </a:r>
            <a:r>
              <a:rPr lang="en-US" sz="1800" dirty="0">
                <a:solidFill>
                  <a:srgbClr val="0000FF"/>
                </a:solidFill>
              </a:rPr>
              <a:t>"expression"</a:t>
            </a:r>
            <a:r>
              <a:rPr lang="en-US" sz="1800" dirty="0">
                <a:solidFill>
                  <a:srgbClr val="000000"/>
                </a:solidFill>
              </a:rPr>
              <a:t> </a:t>
            </a:r>
            <a:r>
              <a:rPr lang="en-US" sz="1800" dirty="0">
                <a:solidFill>
                  <a:srgbClr val="FF0000"/>
                </a:solidFill>
              </a:rPr>
              <a:t>max-count</a:t>
            </a:r>
            <a:r>
              <a:rPr lang="en-US" sz="1800" dirty="0">
                <a:solidFill>
                  <a:srgbClr val="000000"/>
                </a:solidFill>
              </a:rPr>
              <a:t>=</a:t>
            </a:r>
            <a:r>
              <a:rPr lang="en-US" sz="1800" dirty="0">
                <a:solidFill>
                  <a:srgbClr val="0000FF"/>
                </a:solidFill>
              </a:rPr>
              <a:t>"number"</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nested policy statements --&gt;</a:t>
            </a:r>
            <a:endParaRPr lang="en-US" sz="1800" dirty="0">
              <a:solidFill>
                <a:srgbClr val="000000"/>
              </a:solidFill>
            </a:endParaRPr>
          </a:p>
          <a:p>
            <a:r>
              <a:rPr lang="en-US" sz="1800" dirty="0">
                <a:solidFill>
                  <a:srgbClr val="800000"/>
                </a:solidFill>
              </a:rPr>
              <a:t>&lt;/limit-concurrency&gt;</a:t>
            </a:r>
            <a:endParaRPr lang="en-US" sz="1800" dirty="0">
              <a:solidFill>
                <a:srgbClr val="000000"/>
              </a:solidFill>
            </a:endParaRPr>
          </a:p>
        </p:txBody>
      </p:sp>
      <p:grpSp>
        <p:nvGrpSpPr>
          <p:cNvPr id="5" name="Group 4" descr="This diagram depicts a hard limit on the number of current requests to a single service.&#10;">
            <a:extLst>
              <a:ext uri="{FF2B5EF4-FFF2-40B4-BE49-F238E27FC236}">
                <a16:creationId xmlns:a16="http://schemas.microsoft.com/office/drawing/2014/main" id="{B086CD4E-5D1A-4016-B9EA-0AD823BB1984}"/>
              </a:ext>
            </a:extLst>
          </p:cNvPr>
          <p:cNvGrpSpPr/>
          <p:nvPr/>
        </p:nvGrpSpPr>
        <p:grpSpPr>
          <a:xfrm>
            <a:off x="5007483" y="3322478"/>
            <a:ext cx="6569388" cy="1859242"/>
            <a:chOff x="5007483" y="3322478"/>
            <a:chExt cx="6569388" cy="1859242"/>
          </a:xfrm>
        </p:grpSpPr>
        <p:grpSp>
          <p:nvGrpSpPr>
            <p:cNvPr id="19" name="Group 18">
              <a:extLst>
                <a:ext uri="{FF2B5EF4-FFF2-40B4-BE49-F238E27FC236}">
                  <a16:creationId xmlns:a16="http://schemas.microsoft.com/office/drawing/2014/main" id="{F9B7A79C-AF27-4B0E-99BB-8E76413AE641}"/>
                </a:ext>
              </a:extLst>
            </p:cNvPr>
            <p:cNvGrpSpPr/>
            <p:nvPr/>
          </p:nvGrpSpPr>
          <p:grpSpPr>
            <a:xfrm>
              <a:off x="5972996" y="3322478"/>
              <a:ext cx="5603875" cy="1859242"/>
              <a:chOff x="3820886" y="4557485"/>
              <a:chExt cx="5603875" cy="1859242"/>
            </a:xfrm>
          </p:grpSpPr>
          <p:sp>
            <p:nvSpPr>
              <p:cNvPr id="21" name="Rectangle: Rounded Corners 20">
                <a:extLst>
                  <a:ext uri="{FF2B5EF4-FFF2-40B4-BE49-F238E27FC236}">
                    <a16:creationId xmlns:a16="http://schemas.microsoft.com/office/drawing/2014/main" id="{A5BD1109-F88A-4C83-8487-EDE4FACE1829}"/>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err="1">
                  <a:solidFill>
                    <a:schemeClr val="bg1"/>
                  </a:solidFill>
                  <a:latin typeface="Segoe Semibold" panose="020B0702040504020203" pitchFamily="34" charset="0"/>
                </a:endParaRPr>
              </a:p>
            </p:txBody>
          </p:sp>
          <p:cxnSp>
            <p:nvCxnSpPr>
              <p:cNvPr id="22" name="Connector: Elbow 21">
                <a:extLst>
                  <a:ext uri="{FF2B5EF4-FFF2-40B4-BE49-F238E27FC236}">
                    <a16:creationId xmlns:a16="http://schemas.microsoft.com/office/drawing/2014/main" id="{FE939544-1F78-43E0-B373-7DCAB1770655}"/>
                  </a:ext>
                </a:extLst>
              </p:cNvPr>
              <p:cNvCxnSpPr>
                <a:cxnSpLocks/>
              </p:cNvCxnSpPr>
              <p:nvPr/>
            </p:nvCxnSpPr>
            <p:spPr>
              <a:xfrm flipV="1">
                <a:off x="3820886" y="4695825"/>
                <a:ext cx="3833812" cy="50008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0185C90-2789-4059-9198-6B88D67A06BD}"/>
                  </a:ext>
                </a:extLst>
              </p:cNvPr>
              <p:cNvCxnSpPr>
                <a:cxnSpLocks/>
              </p:cNvCxnSpPr>
              <p:nvPr/>
            </p:nvCxnSpPr>
            <p:spPr>
              <a:xfrm>
                <a:off x="3820886" y="5566228"/>
                <a:ext cx="3049587" cy="529772"/>
              </a:xfrm>
              <a:prstGeom prst="bentConnector3">
                <a:avLst>
                  <a:gd name="adj1" fmla="val 62910"/>
                </a:avLst>
              </a:prstGeom>
              <a:ln w="57150">
                <a:solidFill>
                  <a:srgbClr val="D73B0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1142AA-3E7F-4C91-BB81-53A36ACCCD35}"/>
                  </a:ext>
                </a:extLst>
              </p:cNvPr>
              <p:cNvCxnSpPr>
                <a:cxnSpLocks/>
              </p:cNvCxnSpPr>
              <p:nvPr/>
            </p:nvCxnSpPr>
            <p:spPr>
              <a:xfrm>
                <a:off x="3820886" y="5377640"/>
                <a:ext cx="38338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4ECC450-7F43-43ED-B67A-10F6E5A645C3}"/>
                  </a:ext>
                </a:extLst>
              </p:cNvPr>
              <p:cNvGrpSpPr/>
              <p:nvPr/>
            </p:nvGrpSpPr>
            <p:grpSpPr>
              <a:xfrm rot="18900000">
                <a:off x="6713794" y="5815347"/>
                <a:ext cx="601380" cy="601380"/>
                <a:chOff x="12328643" y="2979516"/>
                <a:chExt cx="843002" cy="843002"/>
              </a:xfrm>
              <a:solidFill>
                <a:srgbClr val="D73B02"/>
              </a:solidFill>
            </p:grpSpPr>
            <p:sp>
              <p:nvSpPr>
                <p:cNvPr id="29" name="Rectangle 28">
                  <a:extLst>
                    <a:ext uri="{FF2B5EF4-FFF2-40B4-BE49-F238E27FC236}">
                      <a16:creationId xmlns:a16="http://schemas.microsoft.com/office/drawing/2014/main" id="{5A17CA7B-6FF7-4554-9EB4-1B3D36A27916}"/>
                    </a:ext>
                  </a:extLst>
                </p:cNvPr>
                <p:cNvSpPr/>
                <p:nvPr/>
              </p:nvSpPr>
              <p:spPr bwMode="auto">
                <a:xfrm>
                  <a:off x="12692995" y="2979516"/>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707CE21-832F-48F4-AB9F-734C92DFCEA7}"/>
                    </a:ext>
                  </a:extLst>
                </p:cNvPr>
                <p:cNvSpPr/>
                <p:nvPr/>
              </p:nvSpPr>
              <p:spPr bwMode="auto">
                <a:xfrm rot="5400000">
                  <a:off x="12692994" y="2979511"/>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a:extLst>
                <a:ext uri="{FF2B5EF4-FFF2-40B4-BE49-F238E27FC236}">
                  <a16:creationId xmlns:a16="http://schemas.microsoft.com/office/drawing/2014/main" id="{F36E8113-617F-417B-896D-B34D28720A3F}"/>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grpSp>
    </p:spTree>
    <p:extLst>
      <p:ext uri="{BB962C8B-B14F-4D97-AF65-F5344CB8AC3E}">
        <p14:creationId xmlns:p14="http://schemas.microsoft.com/office/powerpoint/2010/main" val="23779755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log to Event Hub </a:t>
            </a:r>
          </a:p>
        </p:txBody>
      </p:sp>
      <p:sp>
        <p:nvSpPr>
          <p:cNvPr id="4" name="Text Placeholder 3" descr="The sample code implements the log-to-eventhub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&lt;log-to-</a:t>
            </a:r>
            <a:r>
              <a:rPr lang="en-US" sz="1800" dirty="0" err="1">
                <a:solidFill>
                  <a:srgbClr val="800000"/>
                </a:solidFill>
              </a:rPr>
              <a:t>eventhub</a:t>
            </a:r>
            <a:r>
              <a:rPr lang="en-US" sz="1800" dirty="0">
                <a:solidFill>
                  <a:srgbClr val="000000"/>
                </a:solidFill>
              </a:rPr>
              <a:t> </a:t>
            </a:r>
            <a:r>
              <a:rPr lang="en-US" sz="1800" dirty="0">
                <a:solidFill>
                  <a:srgbClr val="FF0000"/>
                </a:solidFill>
              </a:rPr>
              <a:t>logger-id</a:t>
            </a:r>
            <a:r>
              <a:rPr lang="en-US" sz="1800" dirty="0">
                <a:solidFill>
                  <a:srgbClr val="000000"/>
                </a:solidFill>
              </a:rPr>
              <a:t>=</a:t>
            </a:r>
            <a:r>
              <a:rPr lang="en-US" sz="1800" dirty="0">
                <a:solidFill>
                  <a:srgbClr val="0000FF"/>
                </a:solidFill>
              </a:rPr>
              <a:t>"id of the logger entity"</a:t>
            </a:r>
            <a:r>
              <a:rPr lang="en-US" sz="1800" dirty="0">
                <a:solidFill>
                  <a:srgbClr val="000000"/>
                </a:solidFill>
              </a:rPr>
              <a:t> </a:t>
            </a:r>
            <a:r>
              <a:rPr lang="en-US" sz="1800" dirty="0">
                <a:solidFill>
                  <a:srgbClr val="FF0000"/>
                </a:solidFill>
              </a:rPr>
              <a:t>partition-id</a:t>
            </a:r>
            <a:r>
              <a:rPr lang="en-US" sz="1800" dirty="0">
                <a:solidFill>
                  <a:srgbClr val="000000"/>
                </a:solidFill>
              </a:rPr>
              <a:t>=</a:t>
            </a:r>
            <a:r>
              <a:rPr lang="en-US" sz="1800" dirty="0">
                <a:solidFill>
                  <a:srgbClr val="0000FF"/>
                </a:solidFill>
              </a:rPr>
              <a:t>"index of the partition where messages are sent"</a:t>
            </a:r>
            <a:r>
              <a:rPr lang="en-US" sz="1800" dirty="0">
                <a:solidFill>
                  <a:srgbClr val="000000"/>
                </a:solidFill>
              </a:rPr>
              <a:t> </a:t>
            </a:r>
            <a:r>
              <a:rPr lang="en-US" sz="1800" dirty="0">
                <a:solidFill>
                  <a:srgbClr val="FF0000"/>
                </a:solidFill>
              </a:rPr>
              <a:t>partition-key</a:t>
            </a:r>
            <a:r>
              <a:rPr lang="en-US" sz="1800" dirty="0">
                <a:solidFill>
                  <a:srgbClr val="000000"/>
                </a:solidFill>
              </a:rPr>
              <a:t>=</a:t>
            </a:r>
            <a:r>
              <a:rPr lang="en-US" sz="1800" dirty="0">
                <a:solidFill>
                  <a:srgbClr val="0000FF"/>
                </a:solidFill>
              </a:rPr>
              <a:t>"value used for partition assignment"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Expression returning a string to be logged --&gt;</a:t>
            </a:r>
            <a:endParaRPr lang="en-US" sz="1800" dirty="0">
              <a:solidFill>
                <a:srgbClr val="000000"/>
              </a:solidFill>
            </a:endParaRPr>
          </a:p>
          <a:p>
            <a:r>
              <a:rPr lang="en-US" sz="1800" dirty="0">
                <a:solidFill>
                  <a:srgbClr val="800000"/>
                </a:solidFill>
              </a:rPr>
              <a:t>&lt;/log-to-</a:t>
            </a:r>
            <a:r>
              <a:rPr lang="en-US" sz="1800" dirty="0" err="1">
                <a:solidFill>
                  <a:srgbClr val="800000"/>
                </a:solidFill>
              </a:rPr>
              <a:t>eventhub</a:t>
            </a:r>
            <a:r>
              <a:rPr lang="en-US" sz="1800" dirty="0">
                <a:solidFill>
                  <a:srgbClr val="800000"/>
                </a:solidFill>
              </a:rPr>
              <a:t>&gt;</a:t>
            </a:r>
            <a:endParaRPr lang="en-US" sz="1800" dirty="0">
              <a:solidFill>
                <a:srgbClr val="000000"/>
              </a:solidFill>
            </a:endParaRPr>
          </a:p>
        </p:txBody>
      </p:sp>
      <p:grpSp>
        <p:nvGrpSpPr>
          <p:cNvPr id="5" name="Group 4" descr="This diagram depicts an out-of-band operation to log a message to an Event Hub instance.">
            <a:extLst>
              <a:ext uri="{FF2B5EF4-FFF2-40B4-BE49-F238E27FC236}">
                <a16:creationId xmlns:a16="http://schemas.microsoft.com/office/drawing/2014/main" id="{526B4D4C-9E6B-4DDD-898C-502A8FD6D768}"/>
              </a:ext>
            </a:extLst>
          </p:cNvPr>
          <p:cNvGrpSpPr/>
          <p:nvPr/>
        </p:nvGrpSpPr>
        <p:grpSpPr>
          <a:xfrm>
            <a:off x="5007483" y="2597404"/>
            <a:ext cx="6569388" cy="2037353"/>
            <a:chOff x="5007483" y="2597404"/>
            <a:chExt cx="6569388" cy="2037353"/>
          </a:xfrm>
        </p:grpSpPr>
        <p:grpSp>
          <p:nvGrpSpPr>
            <p:cNvPr id="8" name="Group 7">
              <a:extLst>
                <a:ext uri="{FF2B5EF4-FFF2-40B4-BE49-F238E27FC236}">
                  <a16:creationId xmlns:a16="http://schemas.microsoft.com/office/drawing/2014/main" id="{F7A58169-623A-43D4-B8E7-D3FAF9712879}"/>
                </a:ext>
              </a:extLst>
            </p:cNvPr>
            <p:cNvGrpSpPr/>
            <p:nvPr/>
          </p:nvGrpSpPr>
          <p:grpSpPr>
            <a:xfrm>
              <a:off x="6674671" y="2597404"/>
              <a:ext cx="4902200" cy="2037353"/>
              <a:chOff x="4260850" y="3949700"/>
              <a:chExt cx="4902200" cy="2037353"/>
            </a:xfrm>
          </p:grpSpPr>
          <p:sp>
            <p:nvSpPr>
              <p:cNvPr id="9" name="Rectangle: Rounded Corners 8">
                <a:extLst>
                  <a:ext uri="{FF2B5EF4-FFF2-40B4-BE49-F238E27FC236}">
                    <a16:creationId xmlns:a16="http://schemas.microsoft.com/office/drawing/2014/main" id="{04D7CB7E-4958-4312-8005-A5F8B8DF7341}"/>
                  </a:ext>
                </a:extLst>
              </p:cNvPr>
              <p:cNvSpPr/>
              <p:nvPr/>
            </p:nvSpPr>
            <p:spPr bwMode="auto">
              <a:xfrm>
                <a:off x="7121526" y="4629150"/>
                <a:ext cx="2041524" cy="1357903"/>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Event Hub instance</a:t>
                </a:r>
                <a:endParaRPr lang="en-IN" sz="2400" dirty="0" err="1">
                  <a:solidFill>
                    <a:schemeClr val="bg1"/>
                  </a:solidFill>
                  <a:latin typeface="Segoe Semibold" panose="020B0702040504020203" pitchFamily="34" charset="0"/>
                </a:endParaRPr>
              </a:p>
            </p:txBody>
          </p:sp>
          <p:cxnSp>
            <p:nvCxnSpPr>
              <p:cNvPr id="11" name="Straight Arrow Connector 10">
                <a:extLst>
                  <a:ext uri="{FF2B5EF4-FFF2-40B4-BE49-F238E27FC236}">
                    <a16:creationId xmlns:a16="http://schemas.microsoft.com/office/drawing/2014/main" id="{54014D9E-EBCC-4509-B2ED-5CAC1CE1FBC2}"/>
                  </a:ext>
                </a:extLst>
              </p:cNvPr>
              <p:cNvCxnSpPr>
                <a:cxnSpLocks/>
              </p:cNvCxnSpPr>
              <p:nvPr/>
            </p:nvCxnSpPr>
            <p:spPr>
              <a:xfrm>
                <a:off x="4260850" y="5510212"/>
                <a:ext cx="27797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96C736EE-DA35-4380-898E-49A46B8AB74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82695" y="3949700"/>
                <a:ext cx="1169410" cy="1603294"/>
              </a:xfrm>
              <a:prstGeom prst="rect">
                <a:avLst/>
              </a:prstGeom>
            </p:spPr>
          </p:pic>
        </p:grpSp>
        <p:sp>
          <p:nvSpPr>
            <p:cNvPr id="16" name="Rectangle 15">
              <a:extLst>
                <a:ext uri="{FF2B5EF4-FFF2-40B4-BE49-F238E27FC236}">
                  <a16:creationId xmlns:a16="http://schemas.microsoft.com/office/drawing/2014/main" id="{E8A5E19A-1937-4EA8-AB58-73CC00E5EC0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grpSp>
    </p:spTree>
    <p:extLst>
      <p:ext uri="{BB962C8B-B14F-4D97-AF65-F5344CB8AC3E}">
        <p14:creationId xmlns:p14="http://schemas.microsoft.com/office/powerpoint/2010/main" val="22538686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mock response </a:t>
            </a:r>
          </a:p>
        </p:txBody>
      </p:sp>
      <p:sp>
        <p:nvSpPr>
          <p:cNvPr id="4" name="Text Placeholder 3" descr="The sample code implements the mock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fr-FR" sz="1800" dirty="0">
                <a:solidFill>
                  <a:srgbClr val="800000"/>
                </a:solidFill>
              </a:rPr>
              <a:t>&lt;</a:t>
            </a:r>
            <a:r>
              <a:rPr lang="fr-FR" sz="1800" dirty="0" err="1">
                <a:solidFill>
                  <a:srgbClr val="800000"/>
                </a:solidFill>
              </a:rPr>
              <a:t>mock-response</a:t>
            </a:r>
            <a:r>
              <a:rPr lang="fr-FR" sz="1800" dirty="0">
                <a:solidFill>
                  <a:srgbClr val="000000"/>
                </a:solidFill>
              </a:rPr>
              <a:t> </a:t>
            </a:r>
            <a:r>
              <a:rPr lang="fr-FR" sz="1800" dirty="0" err="1">
                <a:solidFill>
                  <a:srgbClr val="FF0000"/>
                </a:solidFill>
              </a:rPr>
              <a:t>status</a:t>
            </a:r>
            <a:r>
              <a:rPr lang="fr-FR" sz="1800" dirty="0">
                <a:solidFill>
                  <a:srgbClr val="FF0000"/>
                </a:solidFill>
              </a:rPr>
              <a:t>-code</a:t>
            </a:r>
            <a:r>
              <a:rPr lang="fr-FR" sz="1800" dirty="0">
                <a:solidFill>
                  <a:srgbClr val="000000"/>
                </a:solidFill>
              </a:rPr>
              <a:t>=</a:t>
            </a:r>
            <a:r>
              <a:rPr lang="fr-FR" sz="1800" dirty="0">
                <a:solidFill>
                  <a:srgbClr val="0000FF"/>
                </a:solidFill>
              </a:rPr>
              <a:t>"code"</a:t>
            </a:r>
            <a:r>
              <a:rPr lang="fr-FR" sz="1800" dirty="0">
                <a:solidFill>
                  <a:srgbClr val="000000"/>
                </a:solidFill>
              </a:rPr>
              <a:t> </a:t>
            </a:r>
            <a:r>
              <a:rPr lang="fr-FR" sz="1800" dirty="0">
                <a:solidFill>
                  <a:srgbClr val="FF0000"/>
                </a:solidFill>
              </a:rPr>
              <a:t>content-type</a:t>
            </a:r>
            <a:r>
              <a:rPr lang="fr-FR" sz="1800" dirty="0">
                <a:solidFill>
                  <a:srgbClr val="000000"/>
                </a:solidFill>
              </a:rPr>
              <a:t>=</a:t>
            </a:r>
            <a:r>
              <a:rPr lang="fr-FR" sz="1800" dirty="0">
                <a:solidFill>
                  <a:srgbClr val="0000FF"/>
                </a:solidFill>
              </a:rPr>
              <a:t>"media type"</a:t>
            </a:r>
            <a:r>
              <a:rPr lang="fr-FR" sz="1800" dirty="0">
                <a:solidFill>
                  <a:srgbClr val="800000"/>
                </a:solidFill>
              </a:rPr>
              <a:t>/&gt;</a:t>
            </a:r>
            <a:endParaRPr lang="fr-FR" sz="1800" dirty="0">
              <a:solidFill>
                <a:srgbClr val="000000"/>
              </a:solidFill>
            </a:endParaRPr>
          </a:p>
        </p:txBody>
      </p:sp>
      <p:grpSp>
        <p:nvGrpSpPr>
          <p:cNvPr id="5" name="Group 4" descr="This diagram depicts a mock (or fake) response being directly returned to the calling client application.">
            <a:extLst>
              <a:ext uri="{FF2B5EF4-FFF2-40B4-BE49-F238E27FC236}">
                <a16:creationId xmlns:a16="http://schemas.microsoft.com/office/drawing/2014/main" id="{B2A88B5D-70AC-4692-B373-8A4D0A81BE4C}"/>
              </a:ext>
            </a:extLst>
          </p:cNvPr>
          <p:cNvGrpSpPr/>
          <p:nvPr/>
        </p:nvGrpSpPr>
        <p:grpSpPr>
          <a:xfrm>
            <a:off x="2647183" y="2711599"/>
            <a:ext cx="4537334" cy="1911071"/>
            <a:chOff x="2647183" y="2711599"/>
            <a:chExt cx="4537334" cy="1911071"/>
          </a:xfrm>
        </p:grpSpPr>
        <p:sp>
          <p:nvSpPr>
            <p:cNvPr id="10" name="TextBox 9">
              <a:extLst>
                <a:ext uri="{FF2B5EF4-FFF2-40B4-BE49-F238E27FC236}">
                  <a16:creationId xmlns:a16="http://schemas.microsoft.com/office/drawing/2014/main" id="{282FBFD6-37BF-44FB-AAF4-6C9AF23D094E}"/>
                </a:ext>
              </a:extLst>
            </p:cNvPr>
            <p:cNvSpPr txBox="1"/>
            <p:nvPr/>
          </p:nvSpPr>
          <p:spPr>
            <a:xfrm>
              <a:off x="3242919" y="4314893"/>
              <a:ext cx="1081322" cy="307777"/>
            </a:xfrm>
            <a:prstGeom prst="rect">
              <a:avLst/>
            </a:prstGeom>
            <a:noFill/>
          </p:spPr>
          <p:txBody>
            <a:bodyPr wrap="none" lIns="0" tIns="0" rIns="0" bIns="0" rtlCol="0">
              <a:spAutoFit/>
            </a:bodyPr>
            <a:lstStyle/>
            <a:p>
              <a:r>
                <a:rPr lang="en-US" sz="2000" dirty="0"/>
                <a:t>Response</a:t>
              </a:r>
              <a:endParaRPr lang="en-IN" sz="2000" dirty="0" err="1">
                <a:gradFill>
                  <a:gsLst>
                    <a:gs pos="2917">
                      <a:schemeClr val="tx1"/>
                    </a:gs>
                    <a:gs pos="30000">
                      <a:schemeClr val="tx1"/>
                    </a:gs>
                  </a:gsLst>
                  <a:lin ang="5400000" scaled="0"/>
                </a:gradFill>
              </a:endParaRPr>
            </a:p>
          </p:txBody>
        </p:sp>
        <p:cxnSp>
          <p:nvCxnSpPr>
            <p:cNvPr id="11" name="Straight Arrow Connector 10">
              <a:extLst>
                <a:ext uri="{FF2B5EF4-FFF2-40B4-BE49-F238E27FC236}">
                  <a16:creationId xmlns:a16="http://schemas.microsoft.com/office/drawing/2014/main" id="{0221A33D-F21C-427F-96EA-F9BEF8163F6B}"/>
                </a:ext>
              </a:extLst>
            </p:cNvPr>
            <p:cNvCxnSpPr>
              <a:cxnSpLocks/>
              <a:stCxn id="15" idx="1"/>
            </p:cNvCxnSpPr>
            <p:nvPr/>
          </p:nvCxnSpPr>
          <p:spPr>
            <a:xfrm flipH="1">
              <a:off x="2647183" y="4164993"/>
              <a:ext cx="2360300" cy="102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1652C195-3D55-4A60-A05C-54F496EEBA6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3198875" y="2711599"/>
              <a:ext cx="1169410" cy="1603294"/>
            </a:xfrm>
            <a:prstGeom prst="rect">
              <a:avLst/>
            </a:prstGeom>
          </p:spPr>
        </p:pic>
        <p:sp>
          <p:nvSpPr>
            <p:cNvPr id="15" name="Rectangle 14">
              <a:extLst>
                <a:ext uri="{FF2B5EF4-FFF2-40B4-BE49-F238E27FC236}">
                  <a16:creationId xmlns:a16="http://schemas.microsoft.com/office/drawing/2014/main" id="{79841997-ECE5-46DA-B505-E41FBB6363A5}"/>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grpSp>
    </p:spTree>
    <p:extLst>
      <p:ext uri="{BB962C8B-B14F-4D97-AF65-F5344CB8AC3E}">
        <p14:creationId xmlns:p14="http://schemas.microsoft.com/office/powerpoint/2010/main" val="9002754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retry </a:t>
            </a:r>
          </a:p>
        </p:txBody>
      </p:sp>
      <p:sp>
        <p:nvSpPr>
          <p:cNvPr id="4" name="Text Placeholder 3" descr="The sample code implements the retr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&lt;retry</a:t>
            </a:r>
            <a:endParaRPr lang="en-US" sz="1800" dirty="0">
              <a:solidFill>
                <a:srgbClr val="000000"/>
              </a:solidFill>
            </a:endParaRPr>
          </a:p>
          <a:p>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a:t>
            </a:r>
            <a:r>
              <a:rPr lang="en-US" sz="1800" dirty="0" err="1">
                <a:solidFill>
                  <a:srgbClr val="0000FF"/>
                </a:solidFill>
              </a:rPr>
              <a:t>boolean</a:t>
            </a:r>
            <a:r>
              <a:rPr lang="en-US" sz="1800" dirty="0">
                <a:solidFill>
                  <a:srgbClr val="0000FF"/>
                </a:solidFill>
              </a:rPr>
              <a:t> expression or literal"</a:t>
            </a:r>
            <a:r>
              <a:rPr lang="en-US" sz="1800" dirty="0">
                <a:solidFill>
                  <a:srgbClr val="000000"/>
                </a:solidFill>
              </a:rPr>
              <a:t> </a:t>
            </a:r>
          </a:p>
          <a:p>
            <a:r>
              <a:rPr lang="en-US" sz="1800" dirty="0">
                <a:solidFill>
                  <a:srgbClr val="000000"/>
                </a:solidFill>
              </a:rPr>
              <a:t>    </a:t>
            </a:r>
            <a:r>
              <a:rPr lang="en-US" sz="1800" dirty="0">
                <a:solidFill>
                  <a:srgbClr val="FF0000"/>
                </a:solidFill>
              </a:rPr>
              <a:t>interval</a:t>
            </a:r>
            <a:r>
              <a:rPr lang="en-US" sz="1800" dirty="0">
                <a:solidFill>
                  <a:srgbClr val="000000"/>
                </a:solidFill>
              </a:rPr>
              <a:t>=</a:t>
            </a:r>
            <a:r>
              <a:rPr lang="en-US" sz="1800" dirty="0">
                <a:solidFill>
                  <a:srgbClr val="0000FF"/>
                </a:solidFill>
              </a:rPr>
              <a:t>"retry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max-interval</a:t>
            </a:r>
            <a:r>
              <a:rPr lang="en-US" sz="1800" dirty="0">
                <a:solidFill>
                  <a:srgbClr val="000000"/>
                </a:solidFill>
              </a:rPr>
              <a:t>=</a:t>
            </a:r>
            <a:r>
              <a:rPr lang="en-US" sz="1800" dirty="0">
                <a:solidFill>
                  <a:srgbClr val="0000FF"/>
                </a:solidFill>
              </a:rPr>
              <a:t>"maximum 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delta</a:t>
            </a:r>
            <a:r>
              <a:rPr lang="en-US" sz="1800" dirty="0">
                <a:solidFill>
                  <a:srgbClr val="000000"/>
                </a:solidFill>
              </a:rPr>
              <a:t>=</a:t>
            </a:r>
            <a:r>
              <a:rPr lang="en-US" sz="1800" dirty="0">
                <a:solidFill>
                  <a:srgbClr val="0000FF"/>
                </a:solidFill>
              </a:rPr>
              <a:t>"retry interval delta in seconds"</a:t>
            </a:r>
            <a:r>
              <a:rPr lang="en-US" sz="1800" dirty="0">
                <a:solidFill>
                  <a:srgbClr val="000000"/>
                </a:solidFill>
              </a:rPr>
              <a:t> </a:t>
            </a:r>
          </a:p>
          <a:p>
            <a:r>
              <a:rPr lang="en-US" sz="1800" dirty="0">
                <a:solidFill>
                  <a:srgbClr val="000000"/>
                </a:solidFill>
              </a:rPr>
              <a:t>    </a:t>
            </a:r>
            <a:r>
              <a:rPr lang="en-US" sz="1800" dirty="0">
                <a:solidFill>
                  <a:srgbClr val="FF0000"/>
                </a:solidFill>
              </a:rPr>
              <a:t>count</a:t>
            </a:r>
            <a:r>
              <a:rPr lang="en-US" sz="1800" dirty="0">
                <a:solidFill>
                  <a:srgbClr val="000000"/>
                </a:solidFill>
              </a:rPr>
              <a:t>=</a:t>
            </a:r>
            <a:r>
              <a:rPr lang="en-US" sz="1800" dirty="0">
                <a:solidFill>
                  <a:srgbClr val="0000FF"/>
                </a:solidFill>
              </a:rPr>
              <a:t>"number of retry attempts"</a:t>
            </a:r>
            <a:r>
              <a:rPr lang="en-US" sz="1800" dirty="0">
                <a:solidFill>
                  <a:srgbClr val="800000"/>
                </a:solidFill>
              </a:rPr>
              <a:t>&gt;</a:t>
            </a:r>
            <a:endParaRPr lang="en-US" sz="1800" dirty="0">
              <a:solidFill>
                <a:srgbClr val="000000"/>
              </a:solidFill>
            </a:endParaRPr>
          </a:p>
          <a:p>
            <a:r>
              <a:rPr lang="en-US" sz="1800" dirty="0">
                <a:solidFill>
                  <a:srgbClr val="000000"/>
                </a:solidFill>
              </a:rPr>
              <a:t>        </a:t>
            </a: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r>
              <a:rPr lang="en-US" sz="1800" dirty="0">
                <a:solidFill>
                  <a:srgbClr val="000000"/>
                </a:solidFill>
              </a:rPr>
              <a:t>    </a:t>
            </a:r>
            <a:r>
              <a:rPr lang="en-US" sz="1800" dirty="0">
                <a:solidFill>
                  <a:srgbClr val="008000"/>
                </a:solidFill>
              </a:rPr>
              <a:t>&lt;!-- One or more child policies. </a:t>
            </a:r>
            <a:br>
              <a:rPr lang="en-US" sz="1800" dirty="0">
                <a:solidFill>
                  <a:srgbClr val="008000"/>
                </a:solidFill>
              </a:rPr>
            </a:br>
            <a:r>
              <a:rPr lang="en-US" sz="1800" dirty="0">
                <a:solidFill>
                  <a:srgbClr val="008000"/>
                </a:solidFill>
              </a:rPr>
              <a:t>         No restrictions --&gt;</a:t>
            </a:r>
            <a:endParaRPr lang="en-US" sz="1800" dirty="0">
              <a:solidFill>
                <a:srgbClr val="000000"/>
              </a:solidFill>
            </a:endParaRPr>
          </a:p>
          <a:p>
            <a:r>
              <a:rPr lang="en-US" sz="1800" dirty="0">
                <a:solidFill>
                  <a:srgbClr val="800000"/>
                </a:solidFill>
              </a:rPr>
              <a:t>&lt;/retry&gt;</a:t>
            </a:r>
            <a:endParaRPr lang="en-US" sz="1800" dirty="0">
              <a:solidFill>
                <a:srgbClr val="000000"/>
              </a:solidFill>
            </a:endParaRPr>
          </a:p>
        </p:txBody>
      </p:sp>
      <p:grpSp>
        <p:nvGrpSpPr>
          <p:cNvPr id="6" name="Group 5" descr="This diagram depicts a failed request to a service that is attempted multiple times until the request is successful.">
            <a:extLst>
              <a:ext uri="{FF2B5EF4-FFF2-40B4-BE49-F238E27FC236}">
                <a16:creationId xmlns:a16="http://schemas.microsoft.com/office/drawing/2014/main" id="{ED99BFC9-FF28-4FFB-AC33-5D1C58FA8D03}"/>
              </a:ext>
            </a:extLst>
          </p:cNvPr>
          <p:cNvGrpSpPr/>
          <p:nvPr/>
        </p:nvGrpSpPr>
        <p:grpSpPr>
          <a:xfrm>
            <a:off x="5007483" y="3113997"/>
            <a:ext cx="6569388" cy="1868277"/>
            <a:chOff x="5007483" y="3113997"/>
            <a:chExt cx="6569388" cy="1868277"/>
          </a:xfrm>
        </p:grpSpPr>
        <p:grpSp>
          <p:nvGrpSpPr>
            <p:cNvPr id="5" name="Group 4">
              <a:extLst>
                <a:ext uri="{FF2B5EF4-FFF2-40B4-BE49-F238E27FC236}">
                  <a16:creationId xmlns:a16="http://schemas.microsoft.com/office/drawing/2014/main" id="{2C1B7A79-5AAE-4708-99AA-2EEDB1231C1D}"/>
                </a:ext>
              </a:extLst>
            </p:cNvPr>
            <p:cNvGrpSpPr/>
            <p:nvPr/>
          </p:nvGrpSpPr>
          <p:grpSpPr>
            <a:xfrm>
              <a:off x="5972996" y="3113997"/>
              <a:ext cx="5603875" cy="1868277"/>
              <a:chOff x="3820886" y="4345208"/>
              <a:chExt cx="5603875" cy="1868277"/>
            </a:xfrm>
          </p:grpSpPr>
          <p:sp>
            <p:nvSpPr>
              <p:cNvPr id="9" name="Rectangle: Rounded Corners 8">
                <a:extLst>
                  <a:ext uri="{FF2B5EF4-FFF2-40B4-BE49-F238E27FC236}">
                    <a16:creationId xmlns:a16="http://schemas.microsoft.com/office/drawing/2014/main" id="{69C9D842-D451-4256-A391-29B2FA2071E7}"/>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err="1">
                  <a:solidFill>
                    <a:schemeClr val="bg1"/>
                  </a:solidFill>
                  <a:latin typeface="Segoe Semibold" panose="020B0702040504020203" pitchFamily="34" charset="0"/>
                </a:endParaRPr>
              </a:p>
            </p:txBody>
          </p:sp>
          <p:cxnSp>
            <p:nvCxnSpPr>
              <p:cNvPr id="10" name="Connector: Elbow 9">
                <a:extLst>
                  <a:ext uri="{FF2B5EF4-FFF2-40B4-BE49-F238E27FC236}">
                    <a16:creationId xmlns:a16="http://schemas.microsoft.com/office/drawing/2014/main" id="{3CDBF3E3-AC48-482E-BCC2-5DE9765BE3A7}"/>
                  </a:ext>
                </a:extLst>
              </p:cNvPr>
              <p:cNvCxnSpPr>
                <a:cxnSpLocks/>
              </p:cNvCxnSpPr>
              <p:nvPr/>
            </p:nvCxnSpPr>
            <p:spPr>
              <a:xfrm flipV="1">
                <a:off x="3820886" y="4627939"/>
                <a:ext cx="2904523" cy="567973"/>
              </a:xfrm>
              <a:prstGeom prst="bentConnector3">
                <a:avLst>
                  <a:gd name="adj1" fmla="val 6880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F380E9B-20BB-4A07-A637-094CAD6575CE}"/>
                  </a:ext>
                </a:extLst>
              </p:cNvPr>
              <p:cNvCxnSpPr>
                <a:cxnSpLocks/>
              </p:cNvCxnSpPr>
              <p:nvPr/>
            </p:nvCxnSpPr>
            <p:spPr>
              <a:xfrm>
                <a:off x="3820886" y="5566228"/>
                <a:ext cx="3652837" cy="58385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81459C-C0D8-447E-BC48-0A0E59C71D44}"/>
                  </a:ext>
                </a:extLst>
              </p:cNvPr>
              <p:cNvCxnSpPr>
                <a:cxnSpLocks/>
              </p:cNvCxnSpPr>
              <p:nvPr/>
            </p:nvCxnSpPr>
            <p:spPr>
              <a:xfrm>
                <a:off x="3820886" y="5377640"/>
                <a:ext cx="2891971"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4C03482-1B1D-421D-A511-E15996C385E5}"/>
                  </a:ext>
                </a:extLst>
              </p:cNvPr>
              <p:cNvGrpSpPr/>
              <p:nvPr/>
            </p:nvGrpSpPr>
            <p:grpSpPr>
              <a:xfrm rot="18900000">
                <a:off x="6666168" y="5120022"/>
                <a:ext cx="601380" cy="601380"/>
                <a:chOff x="12970649" y="2243098"/>
                <a:chExt cx="843002" cy="843002"/>
              </a:xfrm>
              <a:solidFill>
                <a:srgbClr val="D73B02"/>
              </a:solidFill>
            </p:grpSpPr>
            <p:sp>
              <p:nvSpPr>
                <p:cNvPr id="18" name="Rectangle 17">
                  <a:extLst>
                    <a:ext uri="{FF2B5EF4-FFF2-40B4-BE49-F238E27FC236}">
                      <a16:creationId xmlns:a16="http://schemas.microsoft.com/office/drawing/2014/main" id="{4D698171-F5EF-495D-A0F7-EA8658F0496E}"/>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CBF5E548-54E6-462C-BF48-608CA6BA2BC1}"/>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FC46E8B-5597-4CFD-A2E0-70DCBF021637}"/>
                  </a:ext>
                </a:extLst>
              </p:cNvPr>
              <p:cNvGrpSpPr/>
              <p:nvPr/>
            </p:nvGrpSpPr>
            <p:grpSpPr>
              <a:xfrm rot="18900000">
                <a:off x="6666168" y="4345208"/>
                <a:ext cx="601380" cy="601380"/>
                <a:chOff x="12970649" y="2243098"/>
                <a:chExt cx="843002" cy="843002"/>
              </a:xfrm>
              <a:solidFill>
                <a:srgbClr val="D73B02"/>
              </a:solidFill>
            </p:grpSpPr>
            <p:sp>
              <p:nvSpPr>
                <p:cNvPr id="16" name="Rectangle 15">
                  <a:extLst>
                    <a:ext uri="{FF2B5EF4-FFF2-40B4-BE49-F238E27FC236}">
                      <a16:creationId xmlns:a16="http://schemas.microsoft.com/office/drawing/2014/main" id="{EF522CE6-A584-44AB-B016-9C5BF1A1BC46}"/>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2D35F8E-57D5-4FDA-8740-61811912E0B3}"/>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a:extLst>
                <a:ext uri="{FF2B5EF4-FFF2-40B4-BE49-F238E27FC236}">
                  <a16:creationId xmlns:a16="http://schemas.microsoft.com/office/drawing/2014/main" id="{44986631-F094-490C-9A68-395D22FE4553}"/>
                </a:ext>
              </a:extLst>
            </p:cNvPr>
            <p:cNvSpPr/>
            <p:nvPr/>
          </p:nvSpPr>
          <p:spPr bwMode="auto">
            <a:xfrm>
              <a:off x="5007483" y="3808789"/>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grpSp>
    </p:spTree>
    <p:extLst>
      <p:ext uri="{BB962C8B-B14F-4D97-AF65-F5344CB8AC3E}">
        <p14:creationId xmlns:p14="http://schemas.microsoft.com/office/powerpoint/2010/main" val="21539992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return response </a:t>
            </a:r>
          </a:p>
        </p:txBody>
      </p:sp>
      <p:sp>
        <p:nvSpPr>
          <p:cNvPr id="4" name="Text Placeholder 3" descr="The sample code implements the return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&lt;return-response</a:t>
            </a:r>
            <a:r>
              <a:rPr lang="en-US" sz="1800" dirty="0">
                <a:solidFill>
                  <a:srgbClr val="000000"/>
                </a:solidFill>
              </a:rPr>
              <a:t> </a:t>
            </a:r>
            <a:r>
              <a:rPr lang="en-US" sz="1800" dirty="0">
                <a:solidFill>
                  <a:srgbClr val="FF0000"/>
                </a:solidFill>
              </a:rPr>
              <a:t>response-variable-name</a:t>
            </a:r>
            <a:r>
              <a:rPr lang="en-US" sz="1800" dirty="0">
                <a:solidFill>
                  <a:srgbClr val="000000"/>
                </a:solidFill>
              </a:rPr>
              <a:t>=</a:t>
            </a:r>
            <a:r>
              <a:rPr lang="en-US" sz="1800" dirty="0">
                <a:solidFill>
                  <a:srgbClr val="0000FF"/>
                </a:solidFill>
              </a:rPr>
              <a:t>"existing context variable"</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&lt;set-header/&gt;&lt;set-body/&gt;&lt;set-status/&gt;</a:t>
            </a:r>
            <a:endParaRPr lang="en-US" sz="1800" dirty="0">
              <a:solidFill>
                <a:srgbClr val="000000"/>
              </a:solidFill>
            </a:endParaRPr>
          </a:p>
          <a:p>
            <a:r>
              <a:rPr lang="en-US" sz="1800" dirty="0">
                <a:solidFill>
                  <a:srgbClr val="800000"/>
                </a:solidFill>
              </a:rPr>
              <a:t>&lt;/return-response&gt;</a:t>
            </a:r>
            <a:endParaRPr lang="en-US" sz="1800" dirty="0">
              <a:solidFill>
                <a:srgbClr val="000000"/>
              </a:solidFill>
            </a:endParaRPr>
          </a:p>
        </p:txBody>
      </p:sp>
      <p:grpSp>
        <p:nvGrpSpPr>
          <p:cNvPr id="5" name="Group 4" descr="This diagram depicts a complex response being returned to the calling client application with a custom HTTP status, header, and body.">
            <a:extLst>
              <a:ext uri="{FF2B5EF4-FFF2-40B4-BE49-F238E27FC236}">
                <a16:creationId xmlns:a16="http://schemas.microsoft.com/office/drawing/2014/main" id="{C16F3BA1-EF1B-4B05-AF5F-7333E7706D6B}"/>
              </a:ext>
            </a:extLst>
          </p:cNvPr>
          <p:cNvGrpSpPr/>
          <p:nvPr/>
        </p:nvGrpSpPr>
        <p:grpSpPr>
          <a:xfrm>
            <a:off x="1015233" y="2193993"/>
            <a:ext cx="6169284" cy="2706688"/>
            <a:chOff x="1015233" y="2193993"/>
            <a:chExt cx="6169284" cy="2706688"/>
          </a:xfrm>
        </p:grpSpPr>
        <p:grpSp>
          <p:nvGrpSpPr>
            <p:cNvPr id="8" name="Group 7">
              <a:extLst>
                <a:ext uri="{FF2B5EF4-FFF2-40B4-BE49-F238E27FC236}">
                  <a16:creationId xmlns:a16="http://schemas.microsoft.com/office/drawing/2014/main" id="{EDE91DF5-9E11-4C87-8A58-8B273BF97FD8}"/>
                </a:ext>
              </a:extLst>
            </p:cNvPr>
            <p:cNvGrpSpPr/>
            <p:nvPr/>
          </p:nvGrpSpPr>
          <p:grpSpPr>
            <a:xfrm>
              <a:off x="3622188" y="2193993"/>
              <a:ext cx="1169410" cy="1695770"/>
              <a:chOff x="5254905" y="2049485"/>
              <a:chExt cx="1169410" cy="1695770"/>
            </a:xfrm>
          </p:grpSpPr>
          <p:sp>
            <p:nvSpPr>
              <p:cNvPr id="11" name="TextBox 10">
                <a:extLst>
                  <a:ext uri="{FF2B5EF4-FFF2-40B4-BE49-F238E27FC236}">
                    <a16:creationId xmlns:a16="http://schemas.microsoft.com/office/drawing/2014/main" id="{E5255B18-2D0F-422E-804F-EDA179E048E6}"/>
                  </a:ext>
                </a:extLst>
              </p:cNvPr>
              <p:cNvSpPr txBox="1"/>
              <p:nvPr/>
            </p:nvSpPr>
            <p:spPr>
              <a:xfrm>
                <a:off x="5298949" y="3437478"/>
                <a:ext cx="1081322" cy="307777"/>
              </a:xfrm>
              <a:prstGeom prst="rect">
                <a:avLst/>
              </a:prstGeom>
              <a:noFill/>
            </p:spPr>
            <p:txBody>
              <a:bodyPr wrap="none" lIns="0" tIns="0" rIns="0" bIns="0" rtlCol="0">
                <a:spAutoFit/>
              </a:bodyPr>
              <a:lstStyle/>
              <a:p>
                <a:r>
                  <a:rPr lang="en-US" sz="2000" dirty="0"/>
                  <a:t>Response</a:t>
                </a:r>
                <a:endParaRPr lang="en-IN" sz="2000" dirty="0" err="1">
                  <a:gradFill>
                    <a:gsLst>
                      <a:gs pos="2917">
                        <a:schemeClr val="tx1"/>
                      </a:gs>
                      <a:gs pos="30000">
                        <a:schemeClr val="tx1"/>
                      </a:gs>
                    </a:gsLst>
                    <a:lin ang="5400000" scaled="0"/>
                  </a:gradFill>
                </a:endParaRPr>
              </a:p>
            </p:txBody>
          </p:sp>
          <p:pic>
            <p:nvPicPr>
              <p:cNvPr id="13" name="Graphic 12">
                <a:extLst>
                  <a:ext uri="{FF2B5EF4-FFF2-40B4-BE49-F238E27FC236}">
                    <a16:creationId xmlns:a16="http://schemas.microsoft.com/office/drawing/2014/main" id="{9FEE0D5F-16B1-4173-9572-80D41CA86F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54905" y="2049485"/>
                <a:ext cx="1169410" cy="1603294"/>
              </a:xfrm>
              <a:prstGeom prst="rect">
                <a:avLst/>
              </a:prstGeom>
            </p:spPr>
          </p:pic>
        </p:grpSp>
        <p:sp>
          <p:nvSpPr>
            <p:cNvPr id="14" name="Rectangle 13">
              <a:extLst>
                <a:ext uri="{FF2B5EF4-FFF2-40B4-BE49-F238E27FC236}">
                  <a16:creationId xmlns:a16="http://schemas.microsoft.com/office/drawing/2014/main" id="{5D521703-EC64-439A-B611-F5CA8EF66CC0}"/>
                </a:ext>
              </a:extLst>
            </p:cNvPr>
            <p:cNvSpPr/>
            <p:nvPr/>
          </p:nvSpPr>
          <p:spPr bwMode="auto">
            <a:xfrm>
              <a:off x="1471919" y="3277294"/>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Status</a:t>
              </a:r>
            </a:p>
          </p:txBody>
        </p:sp>
        <p:sp>
          <p:nvSpPr>
            <p:cNvPr id="15" name="Rectangle 14">
              <a:extLst>
                <a:ext uri="{FF2B5EF4-FFF2-40B4-BE49-F238E27FC236}">
                  <a16:creationId xmlns:a16="http://schemas.microsoft.com/office/drawing/2014/main" id="{4EFE6ED5-C714-41F4-930B-D98AF448925A}"/>
                </a:ext>
              </a:extLst>
            </p:cNvPr>
            <p:cNvSpPr/>
            <p:nvPr/>
          </p:nvSpPr>
          <p:spPr bwMode="auto">
            <a:xfrm>
              <a:off x="1471919" y="3862421"/>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Modified</a:t>
              </a:r>
            </a:p>
          </p:txBody>
        </p:sp>
        <p:sp>
          <p:nvSpPr>
            <p:cNvPr id="16" name="Rectangle 15">
              <a:extLst>
                <a:ext uri="{FF2B5EF4-FFF2-40B4-BE49-F238E27FC236}">
                  <a16:creationId xmlns:a16="http://schemas.microsoft.com/office/drawing/2014/main" id="{7CA25BAE-BB4F-451C-9232-87342C853EB4}"/>
                </a:ext>
              </a:extLst>
            </p:cNvPr>
            <p:cNvSpPr/>
            <p:nvPr/>
          </p:nvSpPr>
          <p:spPr bwMode="auto">
            <a:xfrm>
              <a:off x="1471919" y="4447548"/>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Body</a:t>
              </a:r>
            </a:p>
          </p:txBody>
        </p:sp>
        <p:sp>
          <p:nvSpPr>
            <p:cNvPr id="17" name="Rectangle 16">
              <a:extLst>
                <a:ext uri="{FF2B5EF4-FFF2-40B4-BE49-F238E27FC236}">
                  <a16:creationId xmlns:a16="http://schemas.microsoft.com/office/drawing/2014/main" id="{E9E2B07F-FD34-4C10-A520-C8A2C2E6899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fontAlgn="base">
                <a:spcBef>
                  <a:spcPct val="0"/>
                </a:spcBef>
                <a:spcAft>
                  <a:spcPct val="0"/>
                </a:spcAft>
              </a:pPr>
              <a:r>
                <a:rPr lang="en-IN" sz="1800" dirty="0">
                  <a:solidFill>
                    <a:schemeClr val="tx1"/>
                  </a:solidFill>
                </a:rPr>
                <a:t>Operation</a:t>
              </a:r>
              <a:endParaRPr lang="en-US" sz="1800" dirty="0" err="1">
                <a:solidFill>
                  <a:schemeClr val="tx1"/>
                </a:solidFill>
              </a:endParaRPr>
            </a:p>
          </p:txBody>
        </p:sp>
        <p:cxnSp>
          <p:nvCxnSpPr>
            <p:cNvPr id="6" name="Connector: Elbow 5">
              <a:extLst>
                <a:ext uri="{FF2B5EF4-FFF2-40B4-BE49-F238E27FC236}">
                  <a16:creationId xmlns:a16="http://schemas.microsoft.com/office/drawing/2014/main" id="{CB2616AD-0838-40CB-AA79-A3E60FC944B3}"/>
                </a:ext>
              </a:extLst>
            </p:cNvPr>
            <p:cNvCxnSpPr>
              <a:stCxn id="17" idx="1"/>
            </p:cNvCxnSpPr>
            <p:nvPr/>
          </p:nvCxnSpPr>
          <p:spPr>
            <a:xfrm rot="10800000">
              <a:off x="1015233" y="3051243"/>
              <a:ext cx="3992250" cy="1113750"/>
            </a:xfrm>
            <a:prstGeom prst="bentConnector3">
              <a:avLst>
                <a:gd name="adj1" fmla="val 39025"/>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151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API Management</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API Management</a:t>
            </a:r>
          </a:p>
          <a:p>
            <a:pPr marL="342900" indent="-342900">
              <a:buFont typeface="Arial" panose="020B0604020202020204" pitchFamily="34" charset="0"/>
              <a:buChar char="•"/>
            </a:pPr>
            <a:r>
              <a:rPr lang="en-US" dirty="0"/>
              <a:t>Securing APIs</a:t>
            </a:r>
          </a:p>
          <a:p>
            <a:pPr marL="342900" indent="-342900">
              <a:buFont typeface="Arial" panose="020B0604020202020204" pitchFamily="34" charset="0"/>
              <a:buChar char="•"/>
            </a:pPr>
            <a:r>
              <a:rPr lang="en-US" dirty="0"/>
              <a:t>Defining API policies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Azure 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extLst>
      <p:ext uri="{BB962C8B-B14F-4D97-AF65-F5344CB8AC3E}">
        <p14:creationId xmlns:p14="http://schemas.microsoft.com/office/powerpoint/2010/main" val="24972440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948-CB6E-44EE-9997-EDC0796BC2CB}"/>
              </a:ext>
            </a:extLst>
          </p:cNvPr>
          <p:cNvSpPr>
            <a:spLocks noGrp="1"/>
          </p:cNvSpPr>
          <p:nvPr>
            <p:ph type="title"/>
          </p:nvPr>
        </p:nvSpPr>
        <p:spPr/>
        <p:txBody>
          <a:bodyPr/>
          <a:lstStyle/>
          <a:p>
            <a:r>
              <a:rPr lang="en-US" dirty="0"/>
              <a:t>Back-end and front-end APIs</a:t>
            </a:r>
          </a:p>
        </p:txBody>
      </p:sp>
      <p:grpSp>
        <p:nvGrpSpPr>
          <p:cNvPr id="4" name="Group 3" descr="The diagram depicts a Microsoft Azure API Management (APIM) instance with multiple defined APIs. Each API contains a reference to one or more back-end representational state transfer application programming interfaces (REST APIs), regardless of whether they are new APIs, legacy APIs, or third-party services.">
            <a:extLst>
              <a:ext uri="{FF2B5EF4-FFF2-40B4-BE49-F238E27FC236}">
                <a16:creationId xmlns:a16="http://schemas.microsoft.com/office/drawing/2014/main" id="{BB031DD8-49CF-4383-A58C-915FDC0DC8B2}"/>
              </a:ext>
            </a:extLst>
          </p:cNvPr>
          <p:cNvGrpSpPr/>
          <p:nvPr/>
        </p:nvGrpSpPr>
        <p:grpSpPr>
          <a:xfrm>
            <a:off x="584200" y="1314450"/>
            <a:ext cx="10712450" cy="4959441"/>
            <a:chOff x="584200" y="1314450"/>
            <a:chExt cx="10712450" cy="4959441"/>
          </a:xfrm>
        </p:grpSpPr>
        <p:cxnSp>
          <p:nvCxnSpPr>
            <p:cNvPr id="63" name="Straight Connector 62">
              <a:extLst>
                <a:ext uri="{FF2B5EF4-FFF2-40B4-BE49-F238E27FC236}">
                  <a16:creationId xmlns:a16="http://schemas.microsoft.com/office/drawing/2014/main" id="{0B126390-5927-48C8-99A8-056F4558EC7B}"/>
                </a:ext>
              </a:extLst>
            </p:cNvPr>
            <p:cNvCxnSpPr/>
            <p:nvPr/>
          </p:nvCxnSpPr>
          <p:spPr>
            <a:xfrm>
              <a:off x="7562850" y="1428750"/>
              <a:ext cx="0" cy="4840288"/>
            </a:xfrm>
            <a:prstGeom prst="line">
              <a:avLst/>
            </a:prstGeom>
            <a:ln w="285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5C04C44-FC6B-473E-B09C-99723943F462}"/>
                </a:ext>
              </a:extLst>
            </p:cNvPr>
            <p:cNvSpPr/>
            <p:nvPr/>
          </p:nvSpPr>
          <p:spPr bwMode="auto">
            <a:xfrm>
              <a:off x="4572000" y="2038350"/>
              <a:ext cx="2514600" cy="39624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2400" b="1" dirty="0">
                  <a:solidFill>
                    <a:schemeClr val="tx1"/>
                  </a:solidFill>
                  <a:ea typeface="Segoe UI" pitchFamily="34" charset="0"/>
                  <a:cs typeface="Segoe UI" pitchFamily="34" charset="0"/>
                </a:rPr>
                <a:t>APIM</a:t>
              </a:r>
              <a:endParaRPr lang="en-US" sz="2400" b="1" dirty="0" err="1">
                <a:solidFill>
                  <a:schemeClr val="tx1"/>
                </a:solidFill>
                <a:ea typeface="Segoe UI" pitchFamily="34" charset="0"/>
                <a:cs typeface="Segoe UI" pitchFamily="34" charset="0"/>
              </a:endParaRPr>
            </a:p>
          </p:txBody>
        </p:sp>
        <p:pic>
          <p:nvPicPr>
            <p:cNvPr id="5" name="Graphic 4">
              <a:extLst>
                <a:ext uri="{FF2B5EF4-FFF2-40B4-BE49-F238E27FC236}">
                  <a16:creationId xmlns:a16="http://schemas.microsoft.com/office/drawing/2014/main" id="{FC979085-186B-43B7-AE86-85F62BC14FB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717" t="25818" r="21044" b="24509"/>
            <a:stretch/>
          </p:blipFill>
          <p:spPr>
            <a:xfrm>
              <a:off x="584200" y="3270250"/>
              <a:ext cx="2234754" cy="1498600"/>
            </a:xfrm>
            <a:prstGeom prst="rect">
              <a:avLst/>
            </a:prstGeom>
          </p:spPr>
        </p:pic>
        <p:grpSp>
          <p:nvGrpSpPr>
            <p:cNvPr id="10" name="Group 9">
              <a:extLst>
                <a:ext uri="{FF2B5EF4-FFF2-40B4-BE49-F238E27FC236}">
                  <a16:creationId xmlns:a16="http://schemas.microsoft.com/office/drawing/2014/main" id="{D7C8537F-8BA3-41A6-893B-A342E5D0FB0F}"/>
                </a:ext>
              </a:extLst>
            </p:cNvPr>
            <p:cNvGrpSpPr/>
            <p:nvPr/>
          </p:nvGrpSpPr>
          <p:grpSpPr>
            <a:xfrm>
              <a:off x="5329237" y="2438400"/>
              <a:ext cx="1000126" cy="1257299"/>
              <a:chOff x="4219574" y="2019300"/>
              <a:chExt cx="1000126" cy="1257299"/>
            </a:xfrm>
          </p:grpSpPr>
          <p:pic>
            <p:nvPicPr>
              <p:cNvPr id="7" name="Graphic 6">
                <a:extLst>
                  <a:ext uri="{FF2B5EF4-FFF2-40B4-BE49-F238E27FC236}">
                    <a16:creationId xmlns:a16="http://schemas.microsoft.com/office/drawing/2014/main" id="{7F5AF8B5-D4B4-4FF7-AE65-11C03F78B9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9" name="TextBox 8">
                <a:extLst>
                  <a:ext uri="{FF2B5EF4-FFF2-40B4-BE49-F238E27FC236}">
                    <a16:creationId xmlns:a16="http://schemas.microsoft.com/office/drawing/2014/main" id="{9A34C9C2-DD4B-42D5-9E00-63E448A4141C}"/>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1</a:t>
                </a:r>
                <a:endParaRPr lang="en-US" sz="1800" dirty="0" err="1">
                  <a:gradFill>
                    <a:gsLst>
                      <a:gs pos="2917">
                        <a:schemeClr val="tx1"/>
                      </a:gs>
                      <a:gs pos="30000">
                        <a:schemeClr val="tx1"/>
                      </a:gs>
                    </a:gsLst>
                    <a:lin ang="5400000" scaled="0"/>
                  </a:gradFill>
                </a:endParaRPr>
              </a:p>
            </p:txBody>
          </p:sp>
        </p:grpSp>
        <p:grpSp>
          <p:nvGrpSpPr>
            <p:cNvPr id="17" name="Group 16">
              <a:extLst>
                <a:ext uri="{FF2B5EF4-FFF2-40B4-BE49-F238E27FC236}">
                  <a16:creationId xmlns:a16="http://schemas.microsoft.com/office/drawing/2014/main" id="{5B5E90B8-A52B-4E74-8257-8E037CC020ED}"/>
                </a:ext>
              </a:extLst>
            </p:cNvPr>
            <p:cNvGrpSpPr/>
            <p:nvPr/>
          </p:nvGrpSpPr>
          <p:grpSpPr>
            <a:xfrm>
              <a:off x="5329237" y="4038600"/>
              <a:ext cx="1000126" cy="1257299"/>
              <a:chOff x="4219574" y="2019300"/>
              <a:chExt cx="1000126" cy="1257299"/>
            </a:xfrm>
          </p:grpSpPr>
          <p:pic>
            <p:nvPicPr>
              <p:cNvPr id="18" name="Graphic 17">
                <a:extLst>
                  <a:ext uri="{FF2B5EF4-FFF2-40B4-BE49-F238E27FC236}">
                    <a16:creationId xmlns:a16="http://schemas.microsoft.com/office/drawing/2014/main" id="{7AE024F1-3282-4DE4-8D03-9D59D3089E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19" name="TextBox 18">
                <a:extLst>
                  <a:ext uri="{FF2B5EF4-FFF2-40B4-BE49-F238E27FC236}">
                    <a16:creationId xmlns:a16="http://schemas.microsoft.com/office/drawing/2014/main" id="{452A5550-76D1-47D1-8574-9F6AC3DBA69E}"/>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2</a:t>
                </a:r>
                <a:endParaRPr lang="en-US" sz="1800" dirty="0" err="1">
                  <a:gradFill>
                    <a:gsLst>
                      <a:gs pos="2917">
                        <a:schemeClr val="tx1"/>
                      </a:gs>
                      <a:gs pos="30000">
                        <a:schemeClr val="tx1"/>
                      </a:gs>
                    </a:gsLst>
                    <a:lin ang="5400000" scaled="0"/>
                  </a:gradFill>
                </a:endParaRPr>
              </a:p>
            </p:txBody>
          </p:sp>
        </p:grpSp>
        <p:sp>
          <p:nvSpPr>
            <p:cNvPr id="22" name="Rectangle 21">
              <a:extLst>
                <a:ext uri="{FF2B5EF4-FFF2-40B4-BE49-F238E27FC236}">
                  <a16:creationId xmlns:a16="http://schemas.microsoft.com/office/drawing/2014/main" id="{9283B43E-4DE9-4B47-B0F6-3C63742130E2}"/>
                </a:ext>
              </a:extLst>
            </p:cNvPr>
            <p:cNvSpPr/>
            <p:nvPr/>
          </p:nvSpPr>
          <p:spPr bwMode="auto">
            <a:xfrm>
              <a:off x="8148066" y="2038350"/>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Modern API</a:t>
              </a:r>
              <a:endParaRPr lang="en-US" sz="1800" dirty="0" err="1">
                <a:solidFill>
                  <a:schemeClr val="tx1"/>
                </a:solidFill>
              </a:endParaRPr>
            </a:p>
          </p:txBody>
        </p:sp>
        <p:sp>
          <p:nvSpPr>
            <p:cNvPr id="31" name="Rectangle 30">
              <a:extLst>
                <a:ext uri="{FF2B5EF4-FFF2-40B4-BE49-F238E27FC236}">
                  <a16:creationId xmlns:a16="http://schemas.microsoft.com/office/drawing/2014/main" id="{2CAF839F-A260-4592-AA63-B980395E604F}"/>
                </a:ext>
              </a:extLst>
            </p:cNvPr>
            <p:cNvSpPr/>
            <p:nvPr/>
          </p:nvSpPr>
          <p:spPr bwMode="auto">
            <a:xfrm>
              <a:off x="8148066" y="3577553"/>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err="1">
                <a:solidFill>
                  <a:schemeClr val="tx1"/>
                </a:solidFill>
              </a:endParaRPr>
            </a:p>
          </p:txBody>
        </p:sp>
        <p:pic>
          <p:nvPicPr>
            <p:cNvPr id="26" name="Graphic 25">
              <a:extLst>
                <a:ext uri="{FF2B5EF4-FFF2-40B4-BE49-F238E27FC236}">
                  <a16:creationId xmlns:a16="http://schemas.microsoft.com/office/drawing/2014/main" id="{5157D743-D998-4D1A-9532-4958A45AEA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2587" y="4901516"/>
              <a:ext cx="1564189" cy="923926"/>
            </a:xfrm>
            <a:prstGeom prst="rect">
              <a:avLst/>
            </a:prstGeom>
          </p:spPr>
        </p:pic>
        <p:pic>
          <p:nvPicPr>
            <p:cNvPr id="28" name="Graphic 27">
              <a:extLst>
                <a:ext uri="{FF2B5EF4-FFF2-40B4-BE49-F238E27FC236}">
                  <a16:creationId xmlns:a16="http://schemas.microsoft.com/office/drawing/2014/main" id="{BD482551-5326-4C91-B964-71D3E9AFFA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01024" y="4958666"/>
              <a:ext cx="847725" cy="847725"/>
            </a:xfrm>
            <a:prstGeom prst="rect">
              <a:avLst/>
            </a:prstGeom>
          </p:spPr>
        </p:pic>
        <p:sp>
          <p:nvSpPr>
            <p:cNvPr id="29" name="TextBox 28">
              <a:extLst>
                <a:ext uri="{FF2B5EF4-FFF2-40B4-BE49-F238E27FC236}">
                  <a16:creationId xmlns:a16="http://schemas.microsoft.com/office/drawing/2014/main" id="{53C0DD6C-782F-4FA9-AC36-8014A6538539}"/>
                </a:ext>
              </a:extLst>
            </p:cNvPr>
            <p:cNvSpPr txBox="1"/>
            <p:nvPr/>
          </p:nvSpPr>
          <p:spPr>
            <a:xfrm>
              <a:off x="474345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Front end</a:t>
              </a:r>
              <a:endParaRPr lang="en-US" sz="2800" dirty="0" err="1">
                <a:gradFill>
                  <a:gsLst>
                    <a:gs pos="2917">
                      <a:schemeClr val="tx1"/>
                    </a:gs>
                    <a:gs pos="30000">
                      <a:schemeClr val="tx1"/>
                    </a:gs>
                  </a:gsLst>
                  <a:lin ang="5400000" scaled="0"/>
                </a:gradFill>
                <a:latin typeface="+mj-lt"/>
              </a:endParaRPr>
            </a:p>
          </p:txBody>
        </p:sp>
        <p:sp>
          <p:nvSpPr>
            <p:cNvPr id="42" name="TextBox 41">
              <a:extLst>
                <a:ext uri="{FF2B5EF4-FFF2-40B4-BE49-F238E27FC236}">
                  <a16:creationId xmlns:a16="http://schemas.microsoft.com/office/drawing/2014/main" id="{62FC3E7A-AB86-4ABC-8778-23DBC8410DDC}"/>
                </a:ext>
              </a:extLst>
            </p:cNvPr>
            <p:cNvSpPr txBox="1"/>
            <p:nvPr/>
          </p:nvSpPr>
          <p:spPr>
            <a:xfrm>
              <a:off x="8458200" y="1314450"/>
              <a:ext cx="2019300" cy="430888"/>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Back end</a:t>
              </a:r>
              <a:endParaRPr lang="en-US" sz="2800" dirty="0" err="1">
                <a:gradFill>
                  <a:gsLst>
                    <a:gs pos="2917">
                      <a:schemeClr val="tx1"/>
                    </a:gs>
                    <a:gs pos="30000">
                      <a:schemeClr val="tx1"/>
                    </a:gs>
                  </a:gsLst>
                  <a:lin ang="5400000" scaled="0"/>
                </a:gradFill>
                <a:latin typeface="+mj-lt"/>
              </a:endParaRPr>
            </a:p>
          </p:txBody>
        </p:sp>
        <p:sp>
          <p:nvSpPr>
            <p:cNvPr id="36" name="TextBox 35">
              <a:extLst>
                <a:ext uri="{FF2B5EF4-FFF2-40B4-BE49-F238E27FC236}">
                  <a16:creationId xmlns:a16="http://schemas.microsoft.com/office/drawing/2014/main" id="{EB989557-5200-4390-8676-3A6F16C97AB3}"/>
                </a:ext>
              </a:extLst>
            </p:cNvPr>
            <p:cNvSpPr txBox="1"/>
            <p:nvPr/>
          </p:nvSpPr>
          <p:spPr>
            <a:xfrm>
              <a:off x="7886700" y="5996892"/>
              <a:ext cx="12573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Search</a:t>
              </a:r>
              <a:endParaRPr lang="en-US" sz="1800" dirty="0" err="1">
                <a:gradFill>
                  <a:gsLst>
                    <a:gs pos="2917">
                      <a:schemeClr val="tx1"/>
                    </a:gs>
                    <a:gs pos="30000">
                      <a:schemeClr val="tx1"/>
                    </a:gs>
                  </a:gsLst>
                  <a:lin ang="5400000" scaled="0"/>
                </a:gradFill>
              </a:endParaRPr>
            </a:p>
          </p:txBody>
        </p:sp>
        <p:sp>
          <p:nvSpPr>
            <p:cNvPr id="44" name="TextBox 43">
              <a:extLst>
                <a:ext uri="{FF2B5EF4-FFF2-40B4-BE49-F238E27FC236}">
                  <a16:creationId xmlns:a16="http://schemas.microsoft.com/office/drawing/2014/main" id="{8A53D429-A003-444C-AC20-041DD6C65A52}"/>
                </a:ext>
              </a:extLst>
            </p:cNvPr>
            <p:cNvSpPr txBox="1"/>
            <p:nvPr/>
          </p:nvSpPr>
          <p:spPr>
            <a:xfrm>
              <a:off x="9163050" y="5996892"/>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err="1">
                <a:gradFill>
                  <a:gsLst>
                    <a:gs pos="2917">
                      <a:schemeClr val="tx1"/>
                    </a:gs>
                    <a:gs pos="30000">
                      <a:schemeClr val="tx1"/>
                    </a:gs>
                  </a:gsLst>
                  <a:lin ang="5400000" scaled="0"/>
                </a:gradFill>
              </a:endParaRPr>
            </a:p>
          </p:txBody>
        </p:sp>
        <p:grpSp>
          <p:nvGrpSpPr>
            <p:cNvPr id="57" name="Group 56">
              <a:extLst>
                <a:ext uri="{FF2B5EF4-FFF2-40B4-BE49-F238E27FC236}">
                  <a16:creationId xmlns:a16="http://schemas.microsoft.com/office/drawing/2014/main" id="{AEB2190B-2B6B-421F-9783-32DAD4716721}"/>
                </a:ext>
              </a:extLst>
            </p:cNvPr>
            <p:cNvGrpSpPr/>
            <p:nvPr/>
          </p:nvGrpSpPr>
          <p:grpSpPr>
            <a:xfrm>
              <a:off x="2743200" y="2924175"/>
              <a:ext cx="1657350" cy="2047875"/>
              <a:chOff x="3257550" y="2647950"/>
              <a:chExt cx="1143000" cy="2047875"/>
            </a:xfrm>
          </p:grpSpPr>
          <p:cxnSp>
            <p:nvCxnSpPr>
              <p:cNvPr id="38" name="Straight Arrow Connector 37">
                <a:extLst>
                  <a:ext uri="{FF2B5EF4-FFF2-40B4-BE49-F238E27FC236}">
                    <a16:creationId xmlns:a16="http://schemas.microsoft.com/office/drawing/2014/main" id="{08097407-B517-47B6-BE52-23D22EE49295}"/>
                  </a:ext>
                </a:extLst>
              </p:cNvPr>
              <p:cNvCxnSpPr/>
              <p:nvPr/>
            </p:nvCxnSpPr>
            <p:spPr>
              <a:xfrm flipV="1">
                <a:off x="3257550" y="2647950"/>
                <a:ext cx="1143000" cy="6286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6EF840-6E4E-4CE2-9925-84F4A47F4916}"/>
                  </a:ext>
                </a:extLst>
              </p:cNvPr>
              <p:cNvCxnSpPr>
                <a:cxnSpLocks/>
              </p:cNvCxnSpPr>
              <p:nvPr/>
            </p:nvCxnSpPr>
            <p:spPr>
              <a:xfrm>
                <a:off x="3276600" y="3600450"/>
                <a:ext cx="1028700"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9BA39B-473C-4936-8C8F-61B9CEF06BA4}"/>
                  </a:ext>
                </a:extLst>
              </p:cNvPr>
              <p:cNvCxnSpPr>
                <a:cxnSpLocks/>
              </p:cNvCxnSpPr>
              <p:nvPr/>
            </p:nvCxnSpPr>
            <p:spPr>
              <a:xfrm>
                <a:off x="3276600" y="3886200"/>
                <a:ext cx="1045122" cy="809625"/>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FFB2A6A6-25D1-4D88-B082-8988DBF6B552}"/>
                </a:ext>
              </a:extLst>
            </p:cNvPr>
            <p:cNvCxnSpPr>
              <a:cxnSpLocks/>
            </p:cNvCxnSpPr>
            <p:nvPr/>
          </p:nvCxnSpPr>
          <p:spPr>
            <a:xfrm flipV="1">
              <a:off x="6381750" y="2552700"/>
              <a:ext cx="1690116" cy="6058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120F854-866D-4FF5-BCB7-7E6C36321610}"/>
                </a:ext>
              </a:extLst>
            </p:cNvPr>
            <p:cNvCxnSpPr>
              <a:cxnSpLocks/>
            </p:cNvCxnSpPr>
            <p:nvPr/>
          </p:nvCxnSpPr>
          <p:spPr>
            <a:xfrm>
              <a:off x="6381750" y="3295650"/>
              <a:ext cx="1524000" cy="60960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3243966-32FD-4B36-A919-725AC9B9BFC4}"/>
                </a:ext>
              </a:extLst>
            </p:cNvPr>
            <p:cNvCxnSpPr>
              <a:cxnSpLocks/>
            </p:cNvCxnSpPr>
            <p:nvPr/>
          </p:nvCxnSpPr>
          <p:spPr>
            <a:xfrm flipV="1">
              <a:off x="6381750" y="4076700"/>
              <a:ext cx="1581150" cy="7810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ADC84C5-1DD0-4CE4-9975-3A558FBE3AE3}"/>
                </a:ext>
              </a:extLst>
            </p:cNvPr>
            <p:cNvCxnSpPr>
              <a:cxnSpLocks/>
            </p:cNvCxnSpPr>
            <p:nvPr/>
          </p:nvCxnSpPr>
          <p:spPr>
            <a:xfrm>
              <a:off x="6381750" y="4994823"/>
              <a:ext cx="1581150" cy="4153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5558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AF866-6EF7-4DC4-8A2B-8B11A6FDFE97}"/>
              </a:ext>
            </a:extLst>
          </p:cNvPr>
          <p:cNvSpPr>
            <a:spLocks noGrp="1"/>
          </p:cNvSpPr>
          <p:nvPr>
            <p:ph type="title"/>
          </p:nvPr>
        </p:nvSpPr>
        <p:spPr/>
        <p:txBody>
          <a:bodyPr/>
          <a:lstStyle/>
          <a:p>
            <a:r>
              <a:rPr lang="en-US" dirty="0"/>
              <a:t>APIs and operations</a:t>
            </a:r>
          </a:p>
        </p:txBody>
      </p:sp>
      <p:grpSp>
        <p:nvGrpSpPr>
          <p:cNvPr id="5" name="Group 4" descr="This diagram depicts the one-to-one relationship between an API's operations and the back-end REST API endpoints that implement those operations.">
            <a:extLst>
              <a:ext uri="{FF2B5EF4-FFF2-40B4-BE49-F238E27FC236}">
                <a16:creationId xmlns:a16="http://schemas.microsoft.com/office/drawing/2014/main" id="{0EEEC607-2139-4893-92C0-2B99526ADC1C}"/>
              </a:ext>
            </a:extLst>
          </p:cNvPr>
          <p:cNvGrpSpPr/>
          <p:nvPr/>
        </p:nvGrpSpPr>
        <p:grpSpPr>
          <a:xfrm>
            <a:off x="2076450" y="1314450"/>
            <a:ext cx="7077183" cy="4954588"/>
            <a:chOff x="2076450" y="1314450"/>
            <a:chExt cx="7077183" cy="4954588"/>
          </a:xfrm>
        </p:grpSpPr>
        <p:sp>
          <p:nvSpPr>
            <p:cNvPr id="4" name="Rectangle: Rounded Corners 3">
              <a:extLst>
                <a:ext uri="{FF2B5EF4-FFF2-40B4-BE49-F238E27FC236}">
                  <a16:creationId xmlns:a16="http://schemas.microsoft.com/office/drawing/2014/main" id="{6D92DB84-EDF3-4062-BBCA-75CE3463FCAF}"/>
                </a:ext>
              </a:extLst>
            </p:cNvPr>
            <p:cNvSpPr/>
            <p:nvPr/>
          </p:nvSpPr>
          <p:spPr bwMode="auto">
            <a:xfrm>
              <a:off x="2076450" y="2038350"/>
              <a:ext cx="2514600" cy="4230688"/>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b="1" dirty="0" err="1">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C27D6E95-6CC5-4EAD-81FC-7DCEC3DE9301}"/>
                </a:ext>
              </a:extLst>
            </p:cNvPr>
            <p:cNvSpPr txBox="1"/>
            <p:nvPr/>
          </p:nvSpPr>
          <p:spPr>
            <a:xfrm>
              <a:off x="232410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API</a:t>
              </a:r>
              <a:endParaRPr lang="en-US" sz="2800" dirty="0" err="1">
                <a:gradFill>
                  <a:gsLst>
                    <a:gs pos="2917">
                      <a:schemeClr val="tx1"/>
                    </a:gs>
                    <a:gs pos="30000">
                      <a:schemeClr val="tx1"/>
                    </a:gs>
                  </a:gsLst>
                  <a:lin ang="5400000" scaled="0"/>
                </a:gradFill>
                <a:latin typeface="+mj-lt"/>
              </a:endParaRPr>
            </a:p>
          </p:txBody>
        </p:sp>
        <p:sp>
          <p:nvSpPr>
            <p:cNvPr id="12" name="Rectangle 11">
              <a:extLst>
                <a:ext uri="{FF2B5EF4-FFF2-40B4-BE49-F238E27FC236}">
                  <a16:creationId xmlns:a16="http://schemas.microsoft.com/office/drawing/2014/main" id="{4DDFD1D0-090F-455D-84D1-8FE8F27D3CD1}"/>
                </a:ext>
              </a:extLst>
            </p:cNvPr>
            <p:cNvSpPr/>
            <p:nvPr/>
          </p:nvSpPr>
          <p:spPr bwMode="auto">
            <a:xfrm>
              <a:off x="2245233" y="2389202"/>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sp>
          <p:nvSpPr>
            <p:cNvPr id="13" name="Rectangle 12">
              <a:extLst>
                <a:ext uri="{FF2B5EF4-FFF2-40B4-BE49-F238E27FC236}">
                  <a16:creationId xmlns:a16="http://schemas.microsoft.com/office/drawing/2014/main" id="{8F1EFD42-5C4B-44F0-AF25-446C900F6DA2}"/>
                </a:ext>
              </a:extLst>
            </p:cNvPr>
            <p:cNvSpPr/>
            <p:nvPr/>
          </p:nvSpPr>
          <p:spPr bwMode="auto">
            <a:xfrm>
              <a:off x="2245233" y="4146155"/>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sp>
          <p:nvSpPr>
            <p:cNvPr id="14" name="Rectangle 13">
              <a:extLst>
                <a:ext uri="{FF2B5EF4-FFF2-40B4-BE49-F238E27FC236}">
                  <a16:creationId xmlns:a16="http://schemas.microsoft.com/office/drawing/2014/main" id="{E05D5E03-8C3E-4B45-9253-6D563A0D25C7}"/>
                </a:ext>
              </a:extLst>
            </p:cNvPr>
            <p:cNvSpPr/>
            <p:nvPr/>
          </p:nvSpPr>
          <p:spPr bwMode="auto">
            <a:xfrm>
              <a:off x="2245233" y="522019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err="1">
                <a:solidFill>
                  <a:schemeClr val="tx1"/>
                </a:solidFill>
              </a:endParaRPr>
            </a:p>
          </p:txBody>
        </p:sp>
        <p:grpSp>
          <p:nvGrpSpPr>
            <p:cNvPr id="2" name="Group 1">
              <a:extLst>
                <a:ext uri="{FF2B5EF4-FFF2-40B4-BE49-F238E27FC236}">
                  <a16:creationId xmlns:a16="http://schemas.microsoft.com/office/drawing/2014/main" id="{8E68E14F-8899-429D-AA4F-824CE5970C87}"/>
                </a:ext>
              </a:extLst>
            </p:cNvPr>
            <p:cNvGrpSpPr/>
            <p:nvPr/>
          </p:nvGrpSpPr>
          <p:grpSpPr>
            <a:xfrm>
              <a:off x="6762858" y="2049559"/>
              <a:ext cx="2133600" cy="1372375"/>
              <a:chOff x="6667500" y="2124074"/>
              <a:chExt cx="2133600" cy="1372375"/>
            </a:xfrm>
          </p:grpSpPr>
          <p:pic>
            <p:nvPicPr>
              <p:cNvPr id="15" name="Graphic 14">
                <a:extLst>
                  <a:ext uri="{FF2B5EF4-FFF2-40B4-BE49-F238E27FC236}">
                    <a16:creationId xmlns:a16="http://schemas.microsoft.com/office/drawing/2014/main" id="{32851693-472E-4B14-804E-9B5606E7D8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2206" y="2124074"/>
                <a:ext cx="1564189" cy="923926"/>
              </a:xfrm>
              <a:prstGeom prst="rect">
                <a:avLst/>
              </a:prstGeom>
            </p:spPr>
          </p:pic>
          <p:sp>
            <p:nvSpPr>
              <p:cNvPr id="16" name="TextBox 15">
                <a:extLst>
                  <a:ext uri="{FF2B5EF4-FFF2-40B4-BE49-F238E27FC236}">
                    <a16:creationId xmlns:a16="http://schemas.microsoft.com/office/drawing/2014/main" id="{7079EE36-8500-497D-8DD5-C6F40D1889E6}"/>
                  </a:ext>
                </a:extLst>
              </p:cNvPr>
              <p:cNvSpPr txBox="1"/>
              <p:nvPr/>
            </p:nvSpPr>
            <p:spPr>
              <a:xfrm>
                <a:off x="6667500" y="3219450"/>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err="1">
                  <a:gradFill>
                    <a:gsLst>
                      <a:gs pos="2917">
                        <a:schemeClr val="tx1"/>
                      </a:gs>
                      <a:gs pos="30000">
                        <a:schemeClr val="tx1"/>
                      </a:gs>
                    </a:gsLst>
                    <a:lin ang="5400000" scaled="0"/>
                  </a:gradFill>
                </a:endParaRPr>
              </a:p>
            </p:txBody>
          </p:sp>
        </p:grpSp>
        <p:sp>
          <p:nvSpPr>
            <p:cNvPr id="18" name="Rectangle 17">
              <a:extLst>
                <a:ext uri="{FF2B5EF4-FFF2-40B4-BE49-F238E27FC236}">
                  <a16:creationId xmlns:a16="http://schemas.microsoft.com/office/drawing/2014/main" id="{B3F1452D-D95D-44CC-A820-B051AB3EAAA2}"/>
                </a:ext>
              </a:extLst>
            </p:cNvPr>
            <p:cNvSpPr/>
            <p:nvPr/>
          </p:nvSpPr>
          <p:spPr bwMode="auto">
            <a:xfrm>
              <a:off x="6505683" y="4263345"/>
              <a:ext cx="2647950" cy="16002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err="1">
                <a:solidFill>
                  <a:schemeClr val="tx1"/>
                </a:solidFill>
              </a:endParaRPr>
            </a:p>
          </p:txBody>
        </p:sp>
        <p:cxnSp>
          <p:nvCxnSpPr>
            <p:cNvPr id="19" name="Straight Arrow Connector 18">
              <a:extLst>
                <a:ext uri="{FF2B5EF4-FFF2-40B4-BE49-F238E27FC236}">
                  <a16:creationId xmlns:a16="http://schemas.microsoft.com/office/drawing/2014/main" id="{D307591B-51A9-444E-8660-189D84CCC4BA}"/>
                </a:ext>
              </a:extLst>
            </p:cNvPr>
            <p:cNvCxnSpPr>
              <a:cxnSpLocks/>
            </p:cNvCxnSpPr>
            <p:nvPr/>
          </p:nvCxnSpPr>
          <p:spPr>
            <a:xfrm flipV="1">
              <a:off x="4457700" y="2704301"/>
              <a:ext cx="2033016" cy="182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B4500A-0BB5-49FC-B295-1013EC04D1A2}"/>
                </a:ext>
              </a:extLst>
            </p:cNvPr>
            <p:cNvCxnSpPr>
              <a:cxnSpLocks/>
            </p:cNvCxnSpPr>
            <p:nvPr/>
          </p:nvCxnSpPr>
          <p:spPr>
            <a:xfrm>
              <a:off x="4447223" y="451039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3B58A4-98F2-468E-A8CF-80964E121D5D}"/>
                </a:ext>
              </a:extLst>
            </p:cNvPr>
            <p:cNvCxnSpPr>
              <a:cxnSpLocks/>
            </p:cNvCxnSpPr>
            <p:nvPr/>
          </p:nvCxnSpPr>
          <p:spPr>
            <a:xfrm>
              <a:off x="4428173" y="555814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4095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77EE-9F94-4DE0-BA4B-71BE68634DF3}"/>
              </a:ext>
            </a:extLst>
          </p:cNvPr>
          <p:cNvSpPr>
            <a:spLocks noGrp="1"/>
          </p:cNvSpPr>
          <p:nvPr>
            <p:ph type="title"/>
          </p:nvPr>
        </p:nvSpPr>
        <p:spPr>
          <a:xfrm>
            <a:off x="588263" y="457200"/>
            <a:ext cx="11018520" cy="553998"/>
          </a:xfrm>
        </p:spPr>
        <p:txBody>
          <a:bodyPr/>
          <a:lstStyle/>
          <a:p>
            <a:r>
              <a:rPr lang="en-US"/>
              <a:t>Products and APIs</a:t>
            </a:r>
          </a:p>
        </p:txBody>
      </p:sp>
      <p:grpSp>
        <p:nvGrpSpPr>
          <p:cNvPr id="4" name="Group 3" descr="The slide has a Venn diagram that depicts the relationship between products and APIs. Each product contains one or more APIs and an API can be contained within multiple products. In this diagram, the Basic API is available in both the Free and Paid products while the Advanced and Enterprise APIs are only available in the Paid product.">
            <a:extLst>
              <a:ext uri="{FF2B5EF4-FFF2-40B4-BE49-F238E27FC236}">
                <a16:creationId xmlns:a16="http://schemas.microsoft.com/office/drawing/2014/main" id="{E2FCA225-CF1C-46E9-B72E-CA002C125BCE}"/>
              </a:ext>
            </a:extLst>
          </p:cNvPr>
          <p:cNvGrpSpPr/>
          <p:nvPr/>
        </p:nvGrpSpPr>
        <p:grpSpPr>
          <a:xfrm>
            <a:off x="2072946" y="1656318"/>
            <a:ext cx="7957396" cy="4612720"/>
            <a:chOff x="2072946" y="1656318"/>
            <a:chExt cx="7957396" cy="4612720"/>
          </a:xfrm>
        </p:grpSpPr>
        <p:sp>
          <p:nvSpPr>
            <p:cNvPr id="12" name="Oval 11">
              <a:extLst>
                <a:ext uri="{FF2B5EF4-FFF2-40B4-BE49-F238E27FC236}">
                  <a16:creationId xmlns:a16="http://schemas.microsoft.com/office/drawing/2014/main" id="{A5AE890C-BEBF-4AC9-A00E-DF7962F96BD8}"/>
                </a:ext>
              </a:extLst>
            </p:cNvPr>
            <p:cNvSpPr/>
            <p:nvPr/>
          </p:nvSpPr>
          <p:spPr bwMode="auto">
            <a:xfrm>
              <a:off x="2638425" y="2173288"/>
              <a:ext cx="4095750" cy="4095750"/>
            </a:xfrm>
            <a:prstGeom prst="ellipse">
              <a:avLst/>
            </a:prstGeom>
            <a:solidFill>
              <a:srgbClr val="01BCF3"/>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B0C9D363-4EF9-45F9-B8BC-6AA09079F52D}"/>
                </a:ext>
              </a:extLst>
            </p:cNvPr>
            <p:cNvGrpSpPr/>
            <p:nvPr/>
          </p:nvGrpSpPr>
          <p:grpSpPr>
            <a:xfrm>
              <a:off x="5114925" y="2173288"/>
              <a:ext cx="4095750" cy="4095750"/>
              <a:chOff x="5114925" y="2173288"/>
              <a:chExt cx="4095750" cy="4095750"/>
            </a:xfrm>
          </p:grpSpPr>
          <p:sp>
            <p:nvSpPr>
              <p:cNvPr id="13" name="Oval 12">
                <a:extLst>
                  <a:ext uri="{FF2B5EF4-FFF2-40B4-BE49-F238E27FC236}">
                    <a16:creationId xmlns:a16="http://schemas.microsoft.com/office/drawing/2014/main" id="{131F4515-21E1-4CBF-B269-E2F1B4D9B49E}"/>
                  </a:ext>
                </a:extLst>
              </p:cNvPr>
              <p:cNvSpPr/>
              <p:nvPr/>
            </p:nvSpPr>
            <p:spPr bwMode="auto">
              <a:xfrm>
                <a:off x="5114925" y="2173288"/>
                <a:ext cx="4095750" cy="4095750"/>
              </a:xfrm>
              <a:prstGeom prst="ellipse">
                <a:avLst/>
              </a:prstGeom>
              <a:solidFill>
                <a:srgbClr val="FFF100">
                  <a:alpha val="74902"/>
                </a:srgbClr>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D15EC0FE-3D90-4009-B6D8-15E4A0B27B73}"/>
                  </a:ext>
                </a:extLst>
              </p:cNvPr>
              <p:cNvSpPr/>
              <p:nvPr/>
            </p:nvSpPr>
            <p:spPr bwMode="auto">
              <a:xfrm>
                <a:off x="51149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CFC0237F-10C8-430C-BC19-826F8F12A98F}"/>
                </a:ext>
              </a:extLst>
            </p:cNvPr>
            <p:cNvSpPr/>
            <p:nvPr/>
          </p:nvSpPr>
          <p:spPr bwMode="auto">
            <a:xfrm>
              <a:off x="5445633" y="3914077"/>
              <a:ext cx="1008000" cy="720000"/>
            </a:xfrm>
            <a:prstGeom prst="rect">
              <a:avLst/>
            </a:prstGeom>
            <a:solidFill>
              <a:srgbClr val="004B1C"/>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IN" sz="2400" dirty="0">
                  <a:solidFill>
                    <a:schemeClr val="bg1"/>
                  </a:solidFill>
                </a:rPr>
                <a:t>Basic</a:t>
              </a:r>
              <a:endParaRPr lang="en-US" sz="2400" dirty="0" err="1">
                <a:solidFill>
                  <a:schemeClr val="bg1"/>
                </a:solidFill>
              </a:endParaRPr>
            </a:p>
          </p:txBody>
        </p:sp>
        <p:sp>
          <p:nvSpPr>
            <p:cNvPr id="7" name="Rectangle 6">
              <a:extLst>
                <a:ext uri="{FF2B5EF4-FFF2-40B4-BE49-F238E27FC236}">
                  <a16:creationId xmlns:a16="http://schemas.microsoft.com/office/drawing/2014/main" id="{39C00CCB-A626-49CD-B203-CEA26EBD2C0C}"/>
                </a:ext>
              </a:extLst>
            </p:cNvPr>
            <p:cNvSpPr/>
            <p:nvPr/>
          </p:nvSpPr>
          <p:spPr bwMode="auto">
            <a:xfrm>
              <a:off x="7007733" y="305011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Enterprise API</a:t>
              </a:r>
              <a:endParaRPr lang="en-US" sz="2400" dirty="0" err="1">
                <a:solidFill>
                  <a:schemeClr val="bg1"/>
                </a:solidFill>
              </a:endParaRPr>
            </a:p>
          </p:txBody>
        </p:sp>
        <p:sp>
          <p:nvSpPr>
            <p:cNvPr id="8" name="Rectangle 7">
              <a:extLst>
                <a:ext uri="{FF2B5EF4-FFF2-40B4-BE49-F238E27FC236}">
                  <a16:creationId xmlns:a16="http://schemas.microsoft.com/office/drawing/2014/main" id="{FA398174-1200-4D0F-8A55-5814C8438511}"/>
                </a:ext>
              </a:extLst>
            </p:cNvPr>
            <p:cNvSpPr/>
            <p:nvPr/>
          </p:nvSpPr>
          <p:spPr bwMode="auto">
            <a:xfrm>
              <a:off x="7045833" y="444076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Advanced API</a:t>
              </a:r>
              <a:endParaRPr lang="en-US" sz="2400" dirty="0" err="1">
                <a:solidFill>
                  <a:schemeClr val="bg1"/>
                </a:solidFill>
              </a:endParaRPr>
            </a:p>
          </p:txBody>
        </p:sp>
        <p:sp>
          <p:nvSpPr>
            <p:cNvPr id="9" name="TextBox 8">
              <a:extLst>
                <a:ext uri="{FF2B5EF4-FFF2-40B4-BE49-F238E27FC236}">
                  <a16:creationId xmlns:a16="http://schemas.microsoft.com/office/drawing/2014/main" id="{03BB9BC2-7115-4B26-AD8A-35B85E591308}"/>
                </a:ext>
              </a:extLst>
            </p:cNvPr>
            <p:cNvSpPr txBox="1"/>
            <p:nvPr/>
          </p:nvSpPr>
          <p:spPr>
            <a:xfrm>
              <a:off x="2072946" y="1656318"/>
              <a:ext cx="17335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Free products</a:t>
              </a:r>
              <a:endParaRPr lang="en-US" sz="2400" dirty="0" err="1">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B647A41-8E6F-4760-B03C-7AB05384FFBC}"/>
                </a:ext>
              </a:extLst>
            </p:cNvPr>
            <p:cNvSpPr txBox="1"/>
            <p:nvPr/>
          </p:nvSpPr>
          <p:spPr>
            <a:xfrm>
              <a:off x="8182492" y="1689579"/>
              <a:ext cx="18478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Paid products</a:t>
              </a:r>
              <a:endParaRPr lang="en-US" sz="2400" dirty="0" err="1">
                <a:gradFill>
                  <a:gsLst>
                    <a:gs pos="2917">
                      <a:schemeClr val="tx1"/>
                    </a:gs>
                    <a:gs pos="30000">
                      <a:schemeClr val="tx1"/>
                    </a:gs>
                  </a:gsLst>
                  <a:lin ang="5400000" scaled="0"/>
                </a:gradFill>
                <a:latin typeface="+mj-lt"/>
              </a:endParaRPr>
            </a:p>
          </p:txBody>
        </p:sp>
        <p:cxnSp>
          <p:nvCxnSpPr>
            <p:cNvPr id="14" name="Straight Connector 13">
              <a:extLst>
                <a:ext uri="{FF2B5EF4-FFF2-40B4-BE49-F238E27FC236}">
                  <a16:creationId xmlns:a16="http://schemas.microsoft.com/office/drawing/2014/main" id="{CE126F43-EB14-4192-B412-682AA4DE8804}"/>
                </a:ext>
              </a:extLst>
            </p:cNvPr>
            <p:cNvCxnSpPr>
              <a:cxnSpLocks/>
              <a:stCxn id="2" idx="1"/>
              <a:endCxn id="9" idx="2"/>
            </p:cNvCxnSpPr>
            <p:nvPr/>
          </p:nvCxnSpPr>
          <p:spPr>
            <a:xfrm flipH="1" flipV="1">
              <a:off x="2939721" y="2394982"/>
              <a:ext cx="298513" cy="378115"/>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737763-6BE4-4145-87E1-AF70D9A17054}"/>
                </a:ext>
              </a:extLst>
            </p:cNvPr>
            <p:cNvCxnSpPr>
              <a:cxnSpLocks/>
            </p:cNvCxnSpPr>
            <p:nvPr/>
          </p:nvCxnSpPr>
          <p:spPr>
            <a:xfrm flipV="1">
              <a:off x="8665833" y="2445528"/>
              <a:ext cx="262618" cy="277022"/>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59EABB6B-9015-41BA-8114-6C6410935185}"/>
                </a:ext>
              </a:extLst>
            </p:cNvPr>
            <p:cNvSpPr/>
            <p:nvPr/>
          </p:nvSpPr>
          <p:spPr bwMode="auto">
            <a:xfrm>
              <a:off x="26384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50080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3588</Words>
  <Application>Microsoft Office PowerPoint</Application>
  <PresentationFormat>Widescreen</PresentationFormat>
  <Paragraphs>381</Paragraphs>
  <Slides>31</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Consolas</vt:lpstr>
      <vt:lpstr>Segoe Semibold</vt:lpstr>
      <vt:lpstr>Segoe UI</vt:lpstr>
      <vt:lpstr>Segoe UI Light</vt:lpstr>
      <vt:lpstr>Segoe UI Semibold</vt:lpstr>
      <vt:lpstr>Segoe UI Semilight</vt:lpstr>
      <vt:lpstr>Wingdings</vt:lpstr>
      <vt:lpstr>WHITE TEMPLATE</vt:lpstr>
      <vt:lpstr>AZ-203.6 Module 03: Azure API Management</vt:lpstr>
      <vt:lpstr>Topics</vt:lpstr>
      <vt:lpstr>Lesson 01: Azure API Management</vt:lpstr>
      <vt:lpstr>Azure API Management (APIM)</vt:lpstr>
      <vt:lpstr>Terminology</vt:lpstr>
      <vt:lpstr>Terminology (continued)</vt:lpstr>
      <vt:lpstr>Back-end and front-end APIs</vt:lpstr>
      <vt:lpstr>APIs and operations</vt:lpstr>
      <vt:lpstr>Products and APIs</vt:lpstr>
      <vt:lpstr>Creating an API Management instance</vt:lpstr>
      <vt:lpstr>Demo: Create an Azure API Management service instance</vt:lpstr>
      <vt:lpstr>Manage using Git</vt:lpstr>
      <vt:lpstr>Lesson 02: Securing APIs</vt:lpstr>
      <vt:lpstr>Subscriptions</vt:lpstr>
      <vt:lpstr>Client certificates</vt:lpstr>
      <vt:lpstr>Client certificates (continued)</vt:lpstr>
      <vt:lpstr>Demo: Protect an API by using OAuth 2.0 with Azure Active Directory and API Management</vt:lpstr>
      <vt:lpstr>Lesson 03: Defining API policies</vt:lpstr>
      <vt:lpstr>Policies</vt:lpstr>
      <vt:lpstr>Editing policies</vt:lpstr>
      <vt:lpstr>Policy scopes</vt:lpstr>
      <vt:lpstr>Demo: Setting and editing Azure API Management policies</vt:lpstr>
      <vt:lpstr>Advanced policy scenarios – control flow </vt:lpstr>
      <vt:lpstr>Advanced policy scenarios – forward request </vt:lpstr>
      <vt:lpstr>Advanced policy scenarios – limit concurrency </vt:lpstr>
      <vt:lpstr>Advanced policy scenarios – log to Event Hub </vt:lpstr>
      <vt:lpstr>Advanced policy scenarios – mock response </vt:lpstr>
      <vt:lpstr>Advanced policy scenarios – retry </vt:lpstr>
      <vt:lpstr>Advanced policy scenarios – return response </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2019-07-29T22:51:13Z</dcterms:modified>
</cp:coreProperties>
</file>