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38"/>
  </p:notesMasterIdLst>
  <p:handoutMasterIdLst>
    <p:handoutMasterId r:id="rId39"/>
  </p:handoutMasterIdLst>
  <p:sldIdLst>
    <p:sldId id="1719" r:id="rId2"/>
    <p:sldId id="1892" r:id="rId3"/>
    <p:sldId id="1888" r:id="rId4"/>
    <p:sldId id="1885" r:id="rId5"/>
    <p:sldId id="1899" r:id="rId6"/>
    <p:sldId id="1887" r:id="rId7"/>
    <p:sldId id="262" r:id="rId8"/>
    <p:sldId id="1901" r:id="rId9"/>
    <p:sldId id="1903" r:id="rId10"/>
    <p:sldId id="1913" r:id="rId11"/>
    <p:sldId id="1890" r:id="rId12"/>
    <p:sldId id="1895" r:id="rId13"/>
    <p:sldId id="1906" r:id="rId14"/>
    <p:sldId id="1896" r:id="rId15"/>
    <p:sldId id="1897" r:id="rId16"/>
    <p:sldId id="1907" r:id="rId17"/>
    <p:sldId id="1889" r:id="rId18"/>
    <p:sldId id="1894" r:id="rId19"/>
    <p:sldId id="1914" r:id="rId20"/>
    <p:sldId id="285" r:id="rId21"/>
    <p:sldId id="1909" r:id="rId22"/>
    <p:sldId id="1910" r:id="rId23"/>
    <p:sldId id="309" r:id="rId24"/>
    <p:sldId id="287" r:id="rId25"/>
    <p:sldId id="1582" r:id="rId26"/>
    <p:sldId id="1583" r:id="rId27"/>
    <p:sldId id="1905" r:id="rId28"/>
    <p:sldId id="1908" r:id="rId29"/>
    <p:sldId id="1882" r:id="rId30"/>
    <p:sldId id="280" r:id="rId31"/>
    <p:sldId id="1911" r:id="rId32"/>
    <p:sldId id="1912" r:id="rId33"/>
    <p:sldId id="266" r:id="rId34"/>
    <p:sldId id="273" r:id="rId35"/>
    <p:sldId id="1893" r:id="rId36"/>
    <p:sldId id="1886"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1DF790F-09B4-431D-9044-0629ED150A20}">
          <p14:sldIdLst>
            <p14:sldId id="1719"/>
            <p14:sldId id="1892"/>
          </p14:sldIdLst>
        </p14:section>
        <p14:section name="Lesson 01: Azure Service Bus" id="{2E675DD4-771C-422F-8A39-69BEC512AEEE}">
          <p14:sldIdLst>
            <p14:sldId id="1888"/>
            <p14:sldId id="1885"/>
            <p14:sldId id="1899"/>
            <p14:sldId id="1887"/>
            <p14:sldId id="262"/>
            <p14:sldId id="1901"/>
            <p14:sldId id="1903"/>
            <p14:sldId id="1913"/>
          </p14:sldIdLst>
        </p14:section>
        <p14:section name="Lesson 02: Azure Queue Storage" id="{232A6C67-0603-4144-901A-DDF31D00D39F}">
          <p14:sldIdLst>
            <p14:sldId id="1890"/>
            <p14:sldId id="1895"/>
            <p14:sldId id="1906"/>
            <p14:sldId id="1896"/>
            <p14:sldId id="1897"/>
            <p14:sldId id="1907"/>
          </p14:sldIdLst>
        </p14:section>
        <p14:section name="Lesson 03: Microsoft Graph" id="{42925513-7127-4A6A-A9C4-A8BD9E482F72}">
          <p14:sldIdLst>
            <p14:sldId id="1889"/>
            <p14:sldId id="1894"/>
            <p14:sldId id="1914"/>
            <p14:sldId id="285"/>
            <p14:sldId id="1909"/>
            <p14:sldId id="1910"/>
            <p14:sldId id="309"/>
            <p14:sldId id="287"/>
            <p14:sldId id="1582"/>
            <p14:sldId id="1583"/>
          </p14:sldIdLst>
        </p14:section>
        <p14:section name="Lesson 04: Azure Relay" id="{DB0BE436-6B39-4D45-AA5F-6C6D1463E7FC}">
          <p14:sldIdLst>
            <p14:sldId id="1905"/>
            <p14:sldId id="1908"/>
            <p14:sldId id="1882"/>
            <p14:sldId id="280"/>
            <p14:sldId id="1911"/>
            <p14:sldId id="1912"/>
          </p14:sldIdLst>
        </p14:section>
        <p14:section name="Lab: Creating a multi-tier solution by using services in Azure" id="{B896FAED-F385-4AAB-9B5B-D66E380EE6E4}">
          <p14:sldIdLst>
            <p14:sldId id="266"/>
            <p14:sldId id="273"/>
          </p14:sldIdLst>
        </p14:section>
        <p14:section name="Closing" id="{383D729C-3E4C-4621-A99A-24376A8571ED}">
          <p14:sldIdLst>
            <p14:sldId id="1893"/>
            <p14:sldId id="1886"/>
          </p14:sldIdLst>
        </p14:section>
      </p14:sectionLst>
    </p:ext>
    <p:ext uri="{EFAFB233-063F-42B5-8137-9DF3F51BA10A}">
      <p15:sldGuideLst xmlns:p15="http://schemas.microsoft.com/office/powerpoint/2012/main">
        <p15:guide id="1" orient="horz" pos="2115" userDrawn="1">
          <p15:clr>
            <a:srgbClr val="A4A3A4"/>
          </p15:clr>
        </p15:guide>
        <p15:guide id="2" pos="288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426"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00188D"/>
    <a:srgbClr val="01BCF2"/>
    <a:srgbClr val="D73B02"/>
    <a:srgbClr val="737373"/>
    <a:srgbClr val="107C0F"/>
    <a:srgbClr val="D2D2D2"/>
    <a:srgbClr val="0078D4"/>
    <a:srgbClr val="00188F"/>
    <a:srgbClr val="01BC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84783" autoAdjust="0"/>
  </p:normalViewPr>
  <p:slideViewPr>
    <p:cSldViewPr snapToGrid="0">
      <p:cViewPr varScale="1">
        <p:scale>
          <a:sx n="93" d="100"/>
          <a:sy n="93" d="100"/>
        </p:scale>
        <p:origin x="1224" y="78"/>
      </p:cViewPr>
      <p:guideLst>
        <p:guide orient="horz" pos="2115"/>
        <p:guide pos="2887"/>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10/7/2019 4:39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10/7/2019 4:38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cover:</a:t>
            </a:r>
          </a:p>
          <a:p>
            <a:pPr marL="171450" indent="-171450">
              <a:buFontTx/>
              <a:buChar char="-"/>
            </a:pPr>
            <a:r>
              <a:rPr lang="en-US" dirty="0"/>
              <a:t>Microsoft Azure Service Bus.</a:t>
            </a:r>
          </a:p>
          <a:p>
            <a:pPr marL="171450" indent="-171450">
              <a:buFontTx/>
              <a:buChar char="-"/>
            </a:pPr>
            <a:r>
              <a:rPr lang="en-US" dirty="0"/>
              <a:t>Azure Queue Storage.</a:t>
            </a:r>
          </a:p>
          <a:p>
            <a:pPr marL="171450" indent="-171450">
              <a:buFontTx/>
              <a:buChar char="-"/>
            </a:pPr>
            <a:r>
              <a:rPr lang="en-US" dirty="0"/>
              <a:t>Microsoft Graph.</a:t>
            </a:r>
          </a:p>
          <a:p>
            <a:pPr marL="171450" indent="-171450">
              <a:buFontTx/>
              <a:buChar char="-"/>
            </a:pPr>
            <a:r>
              <a:rPr lang="en-US" sz="900" dirty="0"/>
              <a:t>Azure Relay.</a:t>
            </a:r>
          </a:p>
          <a:p>
            <a:pPr marL="171450" indent="-171450">
              <a:buFontTx/>
              <a:buChar char="-"/>
            </a:pPr>
            <a:r>
              <a:rPr lang="en-US" dirty="0"/>
              <a:t>Lab: Creating a multi-tier solution by using services in Azure.</a:t>
            </a:r>
          </a:p>
          <a:p>
            <a:pPr marL="171450" indent="-171450">
              <a:buFontTx/>
              <a:buChar char="-"/>
            </a:pPr>
            <a:endParaRPr lang="en-US" dirty="0"/>
          </a:p>
          <a:p>
            <a:pPr marL="171450" indent="-171450">
              <a:buFontTx/>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10/7/2019 4:38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6412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mn-lt"/>
                <a:ea typeface="+mn-ea"/>
                <a:cs typeface="+mn-cs"/>
              </a:rPr>
              <a:t>This revision of the course does not ship with demo instructions. For each demo, you will be given a list of specific tasks you should demonstrate to your students. The flow, content and structure of your demo is left to you to decide as an instructor.</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this demo, you should show students how to:</a:t>
            </a:r>
            <a:endParaRPr lang="en-US" sz="900" dirty="0"/>
          </a:p>
          <a:p>
            <a:pPr marL="228600" indent="-2286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Create a Service Bus namespace and queue by using the Azure CLI.</a:t>
            </a:r>
          </a:p>
          <a:p>
            <a:pPr marL="228600" indent="-2286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Write a .NET Core console application to send a set of messages to the queue.</a:t>
            </a:r>
          </a:p>
          <a:p>
            <a:pPr marL="228600" indent="-22860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Write a .NET Core console application to receive those messages from the queue.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29971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Queue storage.</a:t>
            </a:r>
          </a:p>
          <a:p>
            <a:pPr marL="171450" indent="-171450">
              <a:buFontTx/>
              <a:buChar char="-"/>
            </a:pPr>
            <a:r>
              <a:rPr lang="en-US" baseline="0" dirty="0"/>
              <a:t>Code examples.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31098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Queue storage is a service for storing large numbers of messages that can be accessed from anywhere in the world via authenticated calls using HTTP or HTTPS. A single queue message can be up to 64 kilobytes (KB) in size, and a queue can contain millions of messages, up to the total capacity limit of a storage account.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033648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Queue service contains the following components: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URL format:</a:t>
            </a:r>
            <a:r>
              <a:rPr lang="en-US" sz="882" b="0" i="0" kern="1200" dirty="0">
                <a:solidFill>
                  <a:schemeClr val="tx1"/>
                </a:solidFill>
                <a:effectLst/>
                <a:latin typeface="Segoe UI Light" pitchFamily="34" charset="0"/>
                <a:ea typeface="+mn-ea"/>
                <a:cs typeface="+mn-cs"/>
              </a:rPr>
              <a:t> Queues are addressable by using the following URL format:</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https://&lt;storage account&gt;.queue.core.windows.net/&lt;queue&gt; </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The following URL addresses a queue in the diagram:</a:t>
            </a:r>
            <a:br>
              <a:rPr lang="en-US" sz="882" b="0" i="0" kern="1200" dirty="0">
                <a:solidFill>
                  <a:schemeClr val="tx1"/>
                </a:solidFill>
                <a:effectLst/>
                <a:latin typeface="Segoe UI Light" pitchFamily="34" charset="0"/>
                <a:ea typeface="+mn-ea"/>
                <a:cs typeface="+mn-cs"/>
              </a:rPr>
            </a:br>
            <a:r>
              <a:rPr lang="en-US" sz="882" b="0" i="0" kern="1200" dirty="0">
                <a:solidFill>
                  <a:schemeClr val="tx1"/>
                </a:solidFill>
                <a:effectLst/>
                <a:latin typeface="Segoe UI Light" pitchFamily="34" charset="0"/>
                <a:ea typeface="+mn-ea"/>
                <a:cs typeface="+mn-cs"/>
              </a:rPr>
              <a:t>https://myaccount.queue.core.windows.net/images-to-download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Storage account:</a:t>
            </a:r>
            <a:r>
              <a:rPr lang="en-US" sz="882" b="0" i="0" kern="1200" dirty="0">
                <a:solidFill>
                  <a:schemeClr val="tx1"/>
                </a:solidFill>
                <a:effectLst/>
                <a:latin typeface="Segoe UI Light" pitchFamily="34" charset="0"/>
                <a:ea typeface="+mn-ea"/>
                <a:cs typeface="+mn-cs"/>
              </a:rPr>
              <a:t> All access to Azure Storage is done through a storage account.</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A queue contains a set of messages. All messages must be in a queue. Note that the queue name must be all lowercase.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 message, in any format, of up to 64 KB. The maximum time that a message can remain in the queue is seven days.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6671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Storage Client Library for .NET supports using a storage connection string to configure endpoints and credentials for accessing storage services. The best way to maintain your storage connection string is in a configuration file.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To configure your connection string, open the application’s configuration file in Microsoft Visual Studio and add a new element to the </a:t>
            </a:r>
            <a:r>
              <a:rPr lang="en-US" sz="882" b="1" i="0" kern="1200" dirty="0">
                <a:solidFill>
                  <a:schemeClr val="tx1"/>
                </a:solidFill>
                <a:effectLst/>
                <a:latin typeface="Segoe UI Light" pitchFamily="34" charset="0"/>
                <a:ea typeface="+mn-ea"/>
                <a:cs typeface="+mn-cs"/>
              </a:rPr>
              <a:t>&lt;appSettings&gt;</a:t>
            </a:r>
            <a:r>
              <a:rPr lang="en-US" sz="882" b="0" i="0" kern="1200" dirty="0">
                <a:solidFill>
                  <a:schemeClr val="tx1"/>
                </a:solidFill>
                <a:effectLst/>
                <a:latin typeface="Segoe UI Light" pitchFamily="34" charset="0"/>
                <a:ea typeface="+mn-ea"/>
                <a:cs typeface="+mn-cs"/>
              </a:rPr>
              <a:t> section.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a:t>
            </a:r>
            <a:r>
              <a:rPr lang="en-US" sz="882" b="1" i="0" kern="1200" dirty="0">
                <a:solidFill>
                  <a:schemeClr val="tx1"/>
                </a:solidFill>
                <a:effectLst/>
                <a:latin typeface="Segoe UI Light" pitchFamily="34" charset="0"/>
                <a:ea typeface="+mn-ea"/>
                <a:cs typeface="+mn-cs"/>
              </a:rPr>
              <a:t>CloudQueueClient</a:t>
            </a:r>
            <a:r>
              <a:rPr lang="en-US" sz="882" b="0" i="0" kern="1200" dirty="0">
                <a:solidFill>
                  <a:schemeClr val="tx1"/>
                </a:solidFill>
                <a:effectLst/>
                <a:latin typeface="Segoe UI Light" pitchFamily="34" charset="0"/>
                <a:ea typeface="+mn-ea"/>
                <a:cs typeface="+mn-cs"/>
              </a:rPr>
              <a:t> class enables you to retrieve queues stored in Queue storage.</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98000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sz="882" b="0" i="0" kern="1200" dirty="0">
                <a:solidFill>
                  <a:schemeClr val="tx1"/>
                </a:solidFill>
                <a:effectLst/>
                <a:latin typeface="Segoe UI Light" pitchFamily="34" charset="0"/>
                <a:ea typeface="+mn-ea"/>
                <a:cs typeface="+mn-cs"/>
              </a:rPr>
              <a:t>o insert a message into an existing queue, first create a new </a:t>
            </a:r>
            <a:r>
              <a:rPr lang="en-US" b="1" dirty="0"/>
              <a:t>CloudQueueMessage</a:t>
            </a:r>
            <a:r>
              <a:rPr lang="en-US" sz="882" b="0" i="0" kern="1200" dirty="0">
                <a:solidFill>
                  <a:schemeClr val="tx1"/>
                </a:solidFill>
                <a:effectLst/>
                <a:latin typeface="Segoe UI Light" pitchFamily="34" charset="0"/>
                <a:ea typeface="+mn-ea"/>
                <a:cs typeface="+mn-cs"/>
              </a:rPr>
              <a:t>. Next, call the </a:t>
            </a:r>
            <a:r>
              <a:rPr lang="en-US" b="1" dirty="0"/>
              <a:t>AddMessage</a:t>
            </a:r>
            <a:r>
              <a:rPr lang="en-US" sz="882" b="0" i="0" kern="1200" dirty="0">
                <a:solidFill>
                  <a:schemeClr val="tx1"/>
                </a:solidFill>
                <a:effectLst/>
                <a:latin typeface="Segoe UI Light" pitchFamily="34" charset="0"/>
                <a:ea typeface="+mn-ea"/>
                <a:cs typeface="+mn-cs"/>
              </a:rPr>
              <a:t> method. A </a:t>
            </a:r>
            <a:r>
              <a:rPr lang="en-US" b="1" dirty="0"/>
              <a:t>CloudQueueMessage</a:t>
            </a:r>
            <a:r>
              <a:rPr lang="en-US" sz="882" b="0" i="0" kern="1200" dirty="0">
                <a:solidFill>
                  <a:schemeClr val="tx1"/>
                </a:solidFill>
                <a:effectLst/>
                <a:latin typeface="Segoe UI Light" pitchFamily="34" charset="0"/>
                <a:ea typeface="+mn-ea"/>
                <a:cs typeface="+mn-cs"/>
              </a:rPr>
              <a:t> can be created from either a string (in UTF-8 format) or a byte array.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peek at the message in the front of a queue without removing it from the queue by calling the </a:t>
            </a:r>
            <a:r>
              <a:rPr lang="en-US" sz="882" b="1" i="0" kern="1200" dirty="0">
                <a:solidFill>
                  <a:schemeClr val="tx1"/>
                </a:solidFill>
                <a:effectLst/>
                <a:latin typeface="Segoe UI Light" pitchFamily="34" charset="0"/>
                <a:ea typeface="+mn-ea"/>
                <a:cs typeface="+mn-cs"/>
              </a:rPr>
              <a:t>PeekMessage</a:t>
            </a:r>
            <a:r>
              <a:rPr lang="en-US" sz="882" b="0" i="0" kern="1200" dirty="0">
                <a:solidFill>
                  <a:schemeClr val="tx1"/>
                </a:solidFill>
                <a:effectLst/>
                <a:latin typeface="Segoe UI Light" pitchFamily="34" charset="0"/>
                <a:ea typeface="+mn-ea"/>
                <a:cs typeface="+mn-cs"/>
              </a:rPr>
              <a:t> method.</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get an estimate of the number of messages in a queue.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asks the Queue service to retrieve the queue attributes, including the message count. The</a:t>
            </a:r>
            <a:r>
              <a:rPr lang="en-US" sz="882" b="1" i="0" kern="1200" dirty="0">
                <a:solidFill>
                  <a:schemeClr val="tx1"/>
                </a:solidFill>
                <a:effectLst/>
                <a:latin typeface="Segoe UI Light" pitchFamily="34" charset="0"/>
                <a:ea typeface="+mn-ea"/>
                <a:cs typeface="+mn-cs"/>
              </a:rPr>
              <a:t> ApproximateMessageCount</a:t>
            </a:r>
            <a:r>
              <a:rPr lang="en-US" sz="882" b="0" i="0" kern="1200" dirty="0">
                <a:solidFill>
                  <a:schemeClr val="tx1"/>
                </a:solidFill>
                <a:effectLst/>
                <a:latin typeface="Segoe UI Light" pitchFamily="34" charset="0"/>
                <a:ea typeface="+mn-ea"/>
                <a:cs typeface="+mn-cs"/>
              </a:rPr>
              <a:t> property returns the last value retrieved by the </a:t>
            </a:r>
            <a:r>
              <a:rPr lang="en-US" sz="882" b="1" i="0" kern="1200" dirty="0">
                <a:solidFill>
                  <a:schemeClr val="tx1"/>
                </a:solidFill>
                <a:effectLst/>
                <a:latin typeface="Segoe UI Light" pitchFamily="34" charset="0"/>
                <a:ea typeface="+mn-ea"/>
                <a:cs typeface="+mn-cs"/>
              </a:rPr>
              <a:t>FetchAttributes</a:t>
            </a:r>
            <a:r>
              <a:rPr lang="en-US" sz="882" b="0" i="0" kern="1200" dirty="0">
                <a:solidFill>
                  <a:schemeClr val="tx1"/>
                </a:solidFill>
                <a:effectLst/>
                <a:latin typeface="Segoe UI Light" pitchFamily="34" charset="0"/>
                <a:ea typeface="+mn-ea"/>
                <a:cs typeface="+mn-cs"/>
              </a:rPr>
              <a:t> method, without calling the </a:t>
            </a:r>
            <a:r>
              <a:rPr lang="en-US" sz="882" b="1" i="0" kern="1200" dirty="0">
                <a:solidFill>
                  <a:schemeClr val="tx1"/>
                </a:solidFill>
                <a:effectLst/>
                <a:latin typeface="Segoe UI Light" pitchFamily="34" charset="0"/>
                <a:ea typeface="+mn-ea"/>
                <a:cs typeface="+mn-cs"/>
              </a:rPr>
              <a:t>Queue</a:t>
            </a:r>
            <a:r>
              <a:rPr lang="en-US" sz="882" b="0" i="0" kern="1200" dirty="0">
                <a:solidFill>
                  <a:schemeClr val="tx1"/>
                </a:solidFill>
                <a:effectLst/>
                <a:latin typeface="Segoe UI Light" pitchFamily="34" charset="0"/>
                <a:ea typeface="+mn-ea"/>
                <a:cs typeface="+mn-cs"/>
              </a:rPr>
              <a:t>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598102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Your code de-queues a message from a queue in two steps. When you call </a:t>
            </a:r>
            <a:r>
              <a:rPr lang="en-US" sz="882" b="1" i="0" kern="1200" dirty="0">
                <a:solidFill>
                  <a:schemeClr val="tx1"/>
                </a:solidFill>
                <a:effectLst/>
                <a:latin typeface="Segoe UI Light" pitchFamily="34" charset="0"/>
                <a:ea typeface="+mn-ea"/>
                <a:cs typeface="+mn-cs"/>
              </a:rPr>
              <a:t>GetMessage</a:t>
            </a:r>
            <a:r>
              <a:rPr lang="en-US" sz="882" b="0" i="0" kern="1200" dirty="0">
                <a:solidFill>
                  <a:schemeClr val="tx1"/>
                </a:solidFill>
                <a:effectLst/>
                <a:latin typeface="Segoe UI Light" pitchFamily="34" charset="0"/>
                <a:ea typeface="+mn-ea"/>
                <a:cs typeface="+mn-cs"/>
              </a:rPr>
              <a:t>, you get the next message in a queue. A message returned from </a:t>
            </a:r>
            <a:r>
              <a:rPr lang="en-US" sz="882" b="1" i="0" kern="1200" dirty="0">
                <a:solidFill>
                  <a:schemeClr val="tx1"/>
                </a:solidFill>
                <a:effectLst/>
                <a:latin typeface="Segoe UI Light" pitchFamily="34" charset="0"/>
                <a:ea typeface="+mn-ea"/>
                <a:cs typeface="+mn-cs"/>
              </a:rPr>
              <a:t>GetMessagebecomes</a:t>
            </a:r>
            <a:r>
              <a:rPr lang="en-US" sz="882" b="0" i="0" kern="1200" dirty="0">
                <a:solidFill>
                  <a:schemeClr val="tx1"/>
                </a:solidFill>
                <a:effectLst/>
                <a:latin typeface="Segoe UI Light" pitchFamily="34" charset="0"/>
                <a:ea typeface="+mn-ea"/>
                <a:cs typeface="+mn-cs"/>
              </a:rPr>
              <a:t> invisible to any other code reading messages from this queue. By default, this message stays invisible for 30 seconds. To finish removing the message from the queue, you must also call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This two-step process of removing a message assures that if your code fails to process a message due to hardware or software failure, another instance of your code can get the same message and try again. Your code calls </a:t>
            </a:r>
            <a:r>
              <a:rPr lang="en-US" sz="882" b="1" i="0" kern="1200" dirty="0">
                <a:solidFill>
                  <a:schemeClr val="tx1"/>
                </a:solidFill>
                <a:effectLst/>
                <a:latin typeface="Segoe UI Light" pitchFamily="34" charset="0"/>
                <a:ea typeface="+mn-ea"/>
                <a:cs typeface="+mn-cs"/>
              </a:rPr>
              <a:t>DeleteMessage</a:t>
            </a:r>
            <a:r>
              <a:rPr lang="en-US" sz="882" b="0" i="0" kern="1200" dirty="0">
                <a:solidFill>
                  <a:schemeClr val="tx1"/>
                </a:solidFill>
                <a:effectLst/>
                <a:latin typeface="Segoe UI Light" pitchFamily="34" charset="0"/>
                <a:ea typeface="+mn-ea"/>
                <a:cs typeface="+mn-cs"/>
              </a:rPr>
              <a:t> right after the message has been processed.</a:t>
            </a:r>
          </a:p>
          <a:p>
            <a:endParaRPr lang="en-US" dirty="0"/>
          </a:p>
          <a:p>
            <a:r>
              <a:rPr lang="en-US" dirty="0"/>
              <a:t>Y</a:t>
            </a:r>
            <a:r>
              <a:rPr lang="en-US" sz="882" b="0" i="0" kern="1200" dirty="0">
                <a:solidFill>
                  <a:schemeClr val="tx1"/>
                </a:solidFill>
                <a:effectLst/>
                <a:latin typeface="Segoe UI Light" pitchFamily="34" charset="0"/>
                <a:ea typeface="+mn-ea"/>
                <a:cs typeface="+mn-cs"/>
              </a:rPr>
              <a:t>ou can change the contents of a message in-place in the queue. If the message represents a work task, you could use this feature to update the status of the work task. The following code updates the queue message with new contents, and sets the visibility timeout to extend another 60 seconds. This saves the state of work associated with the message, and gives the client another minute to continue working on the message. You could use this technique to track multi-step workflows on queue messages, without having to start over from the beginning if a processing step fails due to hardware or software failure. Typically, you would keep a retry count as well, and if the message is retried more than </a:t>
            </a:r>
            <a:r>
              <a:rPr lang="en-US" sz="882" b="1" i="0" kern="1200" dirty="0">
                <a:solidFill>
                  <a:schemeClr val="tx1"/>
                </a:solidFill>
                <a:effectLst/>
                <a:latin typeface="Segoe UI Light" pitchFamily="34" charset="0"/>
                <a:ea typeface="+mn-ea"/>
                <a:cs typeface="+mn-cs"/>
              </a:rPr>
              <a:t>n</a:t>
            </a:r>
            <a:r>
              <a:rPr lang="en-US" sz="882" b="0" i="0" kern="1200" dirty="0">
                <a:solidFill>
                  <a:schemeClr val="tx1"/>
                </a:solidFill>
                <a:effectLst/>
                <a:latin typeface="Segoe UI Light" pitchFamily="34" charset="0"/>
                <a:ea typeface="+mn-ea"/>
                <a:cs typeface="+mn-cs"/>
              </a:rPr>
              <a:t> times, you would delete it. This protects against a message that triggers an application error each time it is processed.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95623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this lesson,</a:t>
            </a:r>
            <a:r>
              <a:rPr lang="en-US" baseline="0" dirty="0"/>
              <a:t> you will cover:</a:t>
            </a:r>
          </a:p>
          <a:p>
            <a:r>
              <a:rPr lang="en-US" dirty="0"/>
              <a:t>Microsoft Graph.</a:t>
            </a:r>
          </a:p>
          <a:p>
            <a:r>
              <a:rPr lang="en-US" dirty="0"/>
              <a:t>Microsoft Graph as a data gateway.</a:t>
            </a:r>
          </a:p>
          <a:p>
            <a:r>
              <a:rPr lang="en-US" dirty="0"/>
              <a:t>Relationships in Microsoft Graph.</a:t>
            </a:r>
          </a:p>
          <a:p>
            <a:r>
              <a:rPr lang="en-US" dirty="0"/>
              <a:t>Using Microsoft Graph.</a:t>
            </a:r>
          </a:p>
          <a:p>
            <a:r>
              <a:rPr lang="en-US" dirty="0"/>
              <a:t>Microsoft Graph requests.</a:t>
            </a:r>
          </a:p>
          <a:p>
            <a:r>
              <a:rPr lang="en-US" dirty="0"/>
              <a:t>Query with Microsoft Graph.</a:t>
            </a:r>
          </a:p>
          <a:p>
            <a:r>
              <a:rPr lang="en-US" dirty="0"/>
              <a:t>Watch with Microsoft Graph.</a:t>
            </a:r>
          </a:p>
          <a:p>
            <a:r>
              <a:rPr lang="en-US" dirty="0"/>
              <a:t>Observe with Microsoft Graph.</a:t>
            </a:r>
          </a:p>
          <a:p>
            <a:r>
              <a:rPr lang="en-US" dirty="0"/>
              <a:t>Extensions in Microsoft Graph.</a:t>
            </a:r>
            <a:endParaRPr lang="en-IN"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52181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is the gateway to data and intelligence in Microsoft 365. </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Microsoft Graph API offers a single endpoint, </a:t>
            </a:r>
            <a:r>
              <a:rPr lang="en-US" dirty="0"/>
              <a:t>https://graph.microsoft.com</a:t>
            </a:r>
            <a:r>
              <a:rPr lang="en-US" sz="882" b="0" i="0" kern="1200" dirty="0">
                <a:solidFill>
                  <a:schemeClr val="tx1"/>
                </a:solidFill>
                <a:effectLst/>
                <a:latin typeface="Segoe UI Light" pitchFamily="34" charset="0"/>
                <a:ea typeface="+mn-ea"/>
                <a:cs typeface="+mn-cs"/>
              </a:rPr>
              <a:t>, to provide access to rich, people-centric data and insights exposed as resources of Microsoft 365 services. You can use representational state transfer application programming interfaces (REST APIs) or SDKs to access the endpoint and build apps that support scenarios spanning across productivity, collaboration, education, security, identity, access, device management, and much more.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the Microsoft Graph API to build apps for organizations and consumers that interact with the data of millions of users. With Microsoft Graph, you can connect to a wealth of resources, relationships, and intelligence, all through a single endpoint: https://graph.microsoft.com.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40431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Microsoft Graph provides a unified programmability model that you can use to access the data from Office 365, Windows 10, and Enterprise Mobility + Security.</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Microsoft Graph exposes REST APIs and client libraries to access data from the following:</a:t>
            </a:r>
            <a:endParaRPr lang="en-IN" sz="882"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Azure Active Directory</a:t>
            </a:r>
            <a:endParaRPr lang="en-IN" sz="882"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Office 365 services: SharePoint, OneDrive, Outlook/Exchange, Microsoft Teams, OneNote, Planner, and Excel</a:t>
            </a:r>
            <a:endParaRPr lang="en-IN" sz="882"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Enterprise Mobility + Security services: Microsoft Identity Manager, Microsoft Intune, Microsoft Advanced Threat Analytics, and Advanced Threat Protection</a:t>
            </a:r>
            <a:endParaRPr lang="en-IN" sz="882"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Windows 10 services: activities and devices</a:t>
            </a:r>
            <a:endParaRPr lang="en-IN" sz="882" kern="1200" dirty="0">
              <a:solidFill>
                <a:schemeClr val="tx1"/>
              </a:solidFill>
              <a:effectLst/>
              <a:latin typeface="Segoe UI Light" pitchFamily="34" charset="0"/>
              <a:ea typeface="+mn-ea"/>
              <a:cs typeface="+mn-cs"/>
            </a:endParaRPr>
          </a:p>
          <a:p>
            <a:pPr marL="171450" lvl="0" indent="-171450">
              <a:buFont typeface="Arial" panose="020B0604020202020204" pitchFamily="34" charset="0"/>
              <a:buChar char="•"/>
            </a:pPr>
            <a:r>
              <a:rPr lang="en-US" sz="882" kern="1200" dirty="0">
                <a:solidFill>
                  <a:schemeClr val="tx1"/>
                </a:solidFill>
                <a:effectLst/>
                <a:latin typeface="Segoe UI Light" pitchFamily="34" charset="0"/>
                <a:ea typeface="+mn-ea"/>
                <a:cs typeface="+mn-cs"/>
              </a:rPr>
              <a:t>Education</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US" b="0" dirty="0"/>
          </a:p>
          <a:p>
            <a:r>
              <a:rPr lang="en-US" b="0" dirty="0"/>
              <a:t>Microsoft Graph supports organizational accounts (corporate and education) along with personal accounts (Microsoft accounts).</a:t>
            </a:r>
          </a:p>
          <a:p>
            <a:endParaRPr lang="en-US" b="0" dirty="0"/>
          </a:p>
          <a:p>
            <a:pPr marL="0" marR="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You will learn how Microsoft Graph connects all the resources across services next.</a:t>
            </a:r>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253579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will be covered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00660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Graph connects all the resources across these services using relationships. For example, a user can be connected to a group through a </a:t>
            </a:r>
            <a:r>
              <a:rPr lang="en-US" b="1" dirty="0"/>
              <a:t>memberOf</a:t>
            </a:r>
            <a:r>
              <a:rPr lang="en-US" dirty="0"/>
              <a:t> relationship, and to another user through a manager relationship. Your app can traverse these relationships to access these connected resources and perform actions on them through the API.</a:t>
            </a:r>
          </a:p>
          <a:p>
            <a:endParaRPr lang="en-US" dirty="0"/>
          </a:p>
          <a:p>
            <a:r>
              <a:rPr lang="en-US" dirty="0"/>
              <a:t>You can also get valuable insights and intelligence about the data from Microsoft Graph. For example, you can get the popular files trending around a particular user, or get the most relevant people around a user.</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3813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Keeping company directory information up-to-date is a key concern for many organizations. You can use Microsoft Graph to update profile information stored in various locations via a single endpoint. Update profile photos stored in Office 365, directory information in Azure AD, and profile information in SharePoint Online, all via Microsoft Graph APIs. You can use the same APIs to query for profile information, thereby reducing issues around compliance and productivity loss caused by missing or out-of-date information.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01324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Some queries against Microsoft Graph return multiple pages of data either due to server-side paging or due to the use of the </a:t>
            </a:r>
            <a:r>
              <a:rPr lang="en-US" sz="882" b="1" i="0" kern="1200" dirty="0">
                <a:solidFill>
                  <a:schemeClr val="tx1"/>
                </a:solidFill>
                <a:effectLst/>
                <a:latin typeface="Segoe UI Light" pitchFamily="34" charset="0"/>
                <a:ea typeface="+mn-ea"/>
                <a:cs typeface="+mn-cs"/>
              </a:rPr>
              <a:t>$top </a:t>
            </a:r>
            <a:r>
              <a:rPr lang="en-US" sz="882" b="0" i="0" kern="1200" dirty="0">
                <a:solidFill>
                  <a:schemeClr val="tx1"/>
                </a:solidFill>
                <a:effectLst/>
                <a:latin typeface="Segoe UI Light" pitchFamily="34" charset="0"/>
                <a:ea typeface="+mn-ea"/>
                <a:cs typeface="+mn-cs"/>
              </a:rPr>
              <a:t>query</a:t>
            </a:r>
            <a:r>
              <a:rPr lang="en-US" sz="882" b="1" i="0" kern="1200" dirty="0">
                <a:solidFill>
                  <a:schemeClr val="tx1"/>
                </a:solidFill>
                <a:effectLst/>
                <a:latin typeface="Segoe UI Light" pitchFamily="34" charset="0"/>
                <a:ea typeface="+mn-ea"/>
                <a:cs typeface="+mn-cs"/>
              </a:rPr>
              <a:t> </a:t>
            </a:r>
            <a:r>
              <a:rPr lang="en-US" sz="882" b="0" i="0" kern="1200" dirty="0">
                <a:solidFill>
                  <a:schemeClr val="tx1"/>
                </a:solidFill>
                <a:effectLst/>
                <a:latin typeface="Segoe UI Light" pitchFamily="34" charset="0"/>
                <a:ea typeface="+mn-ea"/>
                <a:cs typeface="+mn-cs"/>
              </a:rPr>
              <a:t>parameter to specifically limit the page size in a request. When a result set spans multiple pages, Microsoft Graph returns an </a:t>
            </a:r>
            <a:r>
              <a:rPr lang="en-US" sz="882" b="1" i="0" kern="1200" dirty="0">
                <a:solidFill>
                  <a:schemeClr val="tx1"/>
                </a:solidFill>
                <a:effectLst/>
                <a:latin typeface="Segoe UI Light" pitchFamily="34" charset="0"/>
                <a:ea typeface="+mn-ea"/>
                <a:cs typeface="+mn-cs"/>
              </a:rPr>
              <a:t>@odata.nextLink</a:t>
            </a:r>
            <a:r>
              <a:rPr lang="en-US" sz="882" b="0" i="0" kern="1200" dirty="0">
                <a:solidFill>
                  <a:schemeClr val="tx1"/>
                </a:solidFill>
                <a:effectLst/>
                <a:latin typeface="Segoe UI Light" pitchFamily="34" charset="0"/>
                <a:ea typeface="+mn-ea"/>
                <a:cs typeface="+mn-cs"/>
              </a:rPr>
              <a:t> property in the response that contains a URL to the next page of results.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In the first example, the URL requests all the users in an organization with a page size of </a:t>
            </a:r>
            <a:r>
              <a:rPr lang="en-US" sz="882" b="1" i="0" kern="1200" dirty="0">
                <a:solidFill>
                  <a:schemeClr val="tx1"/>
                </a:solidFill>
                <a:effectLst/>
                <a:latin typeface="Segoe UI Light" pitchFamily="34" charset="0"/>
                <a:ea typeface="+mn-ea"/>
                <a:cs typeface="+mn-cs"/>
              </a:rPr>
              <a:t>5</a:t>
            </a:r>
            <a:r>
              <a:rPr lang="en-US" sz="882" b="0" i="0" kern="1200" dirty="0">
                <a:solidFill>
                  <a:schemeClr val="tx1"/>
                </a:solidFill>
                <a:effectLst/>
                <a:latin typeface="Segoe UI Light" pitchFamily="34" charset="0"/>
                <a:ea typeface="+mn-ea"/>
                <a:cs typeface="+mn-cs"/>
              </a:rPr>
              <a:t>, specified with the</a:t>
            </a:r>
            <a:r>
              <a:rPr lang="en-US" sz="882" b="1" i="0" kern="1200" dirty="0">
                <a:solidFill>
                  <a:schemeClr val="tx1"/>
                </a:solidFill>
                <a:effectLst/>
                <a:latin typeface="Segoe UI Light" pitchFamily="34" charset="0"/>
                <a:ea typeface="+mn-ea"/>
                <a:cs typeface="+mn-cs"/>
              </a:rPr>
              <a:t> $top</a:t>
            </a:r>
            <a:r>
              <a:rPr lang="en-US" sz="882" b="0" i="0" kern="1200" dirty="0">
                <a:solidFill>
                  <a:schemeClr val="tx1"/>
                </a:solidFill>
                <a:effectLst/>
                <a:latin typeface="Segoe UI Light" pitchFamily="34" charset="0"/>
                <a:ea typeface="+mn-ea"/>
                <a:cs typeface="+mn-cs"/>
              </a:rPr>
              <a:t> query parameter. If the result contains more than five users, Microsoft Graph will return an </a:t>
            </a:r>
            <a:r>
              <a:rPr lang="en-US" sz="882" b="1" i="0" kern="1200" dirty="0">
                <a:solidFill>
                  <a:schemeClr val="tx1"/>
                </a:solidFill>
                <a:effectLst/>
                <a:latin typeface="Segoe UI Light" pitchFamily="34" charset="0"/>
                <a:ea typeface="+mn-ea"/>
                <a:cs typeface="+mn-cs"/>
              </a:rPr>
              <a:t>@odata:nextLink </a:t>
            </a:r>
            <a:r>
              <a:rPr lang="en-US" sz="882" b="0" i="0" kern="1200" dirty="0">
                <a:solidFill>
                  <a:schemeClr val="tx1"/>
                </a:solidFill>
                <a:effectLst/>
                <a:latin typeface="Segoe UI Light" pitchFamily="34" charset="0"/>
                <a:ea typeface="+mn-ea"/>
                <a:cs typeface="+mn-cs"/>
              </a:rPr>
              <a:t>property similar to the following along with the first page of users.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retrieve the next page of results by sending the URL value of the </a:t>
            </a:r>
            <a:r>
              <a:rPr lang="en-US" sz="882" b="1" i="0" kern="1200" dirty="0">
                <a:solidFill>
                  <a:schemeClr val="tx1"/>
                </a:solidFill>
                <a:effectLst/>
                <a:latin typeface="Segoe UI Light" pitchFamily="34" charset="0"/>
                <a:ea typeface="+mn-ea"/>
                <a:cs typeface="+mn-cs"/>
              </a:rPr>
              <a:t>@odata:nextLink </a:t>
            </a:r>
            <a:r>
              <a:rPr lang="en-US" sz="882" b="0" i="0" kern="1200" dirty="0">
                <a:solidFill>
                  <a:schemeClr val="tx1"/>
                </a:solidFill>
                <a:effectLst/>
                <a:latin typeface="Segoe UI Light" pitchFamily="34" charset="0"/>
                <a:ea typeface="+mn-ea"/>
                <a:cs typeface="+mn-cs"/>
              </a:rPr>
              <a:t>property to Microsoft Graph. Microsoft Graph will continue to return a reference to the next page of data in the </a:t>
            </a:r>
            <a:r>
              <a:rPr lang="en-US" sz="882" b="1" i="0" kern="1200" dirty="0">
                <a:solidFill>
                  <a:schemeClr val="tx1"/>
                </a:solidFill>
                <a:effectLst/>
                <a:latin typeface="Segoe UI Light" pitchFamily="34" charset="0"/>
                <a:ea typeface="+mn-ea"/>
                <a:cs typeface="+mn-cs"/>
              </a:rPr>
              <a:t>@odata:nextLink </a:t>
            </a:r>
            <a:r>
              <a:rPr lang="en-US" sz="882" b="0" i="0" kern="1200" dirty="0">
                <a:solidFill>
                  <a:schemeClr val="tx1"/>
                </a:solidFill>
                <a:effectLst/>
                <a:latin typeface="Segoe UI Light" pitchFamily="34" charset="0"/>
                <a:ea typeface="+mn-ea"/>
                <a:cs typeface="+mn-cs"/>
              </a:rPr>
              <a:t>property with each response until all pages of the result have been read.</a:t>
            </a:r>
          </a:p>
          <a:p>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br>
              <a:rPr lang="en-US" sz="882" b="0" i="0" kern="1200" dirty="0">
                <a:solidFill>
                  <a:schemeClr val="tx1"/>
                </a:solidFill>
                <a:effectLst/>
                <a:latin typeface="Segoe UI Light" pitchFamily="34" charset="0"/>
                <a:ea typeface="+mn-ea"/>
                <a:cs typeface="+mn-cs"/>
              </a:rPr>
            </a:br>
            <a:endParaRPr lang="en-US" sz="882" b="0" i="0" kern="1200" dirty="0">
              <a:solidFill>
                <a:schemeClr val="tx1"/>
              </a:solidFill>
              <a:effectLst/>
              <a:latin typeface="Segoe UI Light" pitchFamily="34" charset="0"/>
              <a:ea typeface="+mn-ea"/>
              <a:cs typeface="+mn-cs"/>
            </a:endParaRPr>
          </a:p>
          <a:p>
            <a:br>
              <a:rPr lang="en-US" sz="882" b="0" i="0" kern="1200" dirty="0">
                <a:solidFill>
                  <a:schemeClr val="tx1"/>
                </a:solidFill>
                <a:effectLst/>
                <a:latin typeface="Segoe UI Light" pitchFamily="34" charset="0"/>
                <a:ea typeface="+mn-ea"/>
                <a:cs typeface="+mn-cs"/>
              </a:rPr>
            </a:b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814866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Microsoft Graph allows you to use query to find user profiles, get insights based on their activities, receive notifications and track changes, and add extensions to users, groups, emails, and more.</a:t>
            </a:r>
            <a:endParaRPr lang="en-IN" sz="882" kern="1200" dirty="0">
              <a:solidFill>
                <a:schemeClr val="tx1"/>
              </a:solidFill>
              <a:effectLst/>
              <a:latin typeface="Segoe UI Light" pitchFamily="34" charset="0"/>
              <a:ea typeface="+mn-ea"/>
              <a:cs typeface="+mn-cs"/>
            </a:endParaRP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Users are the representation of an Azure AD work or school user account or a Microsoft account in Microsoft Graph. The </a:t>
            </a:r>
            <a:r>
              <a:rPr lang="en-US" sz="882" b="1" kern="1200" dirty="0">
                <a:solidFill>
                  <a:schemeClr val="tx1"/>
                </a:solidFill>
                <a:effectLst/>
                <a:latin typeface="Segoe UI Light" pitchFamily="34" charset="0"/>
                <a:ea typeface="+mn-ea"/>
                <a:cs typeface="+mn-cs"/>
              </a:rPr>
              <a:t>user</a:t>
            </a:r>
            <a:r>
              <a:rPr lang="en-US" sz="882" kern="1200" dirty="0">
                <a:solidFill>
                  <a:schemeClr val="tx1"/>
                </a:solidFill>
                <a:effectLst/>
                <a:latin typeface="Segoe UI Light" pitchFamily="34" charset="0"/>
                <a:ea typeface="+mn-ea"/>
                <a:cs typeface="+mn-cs"/>
              </a:rPr>
              <a:t> resource in Microsoft Graph is a hub from which you can access the relationships and resources that are relevant to your users.</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10/7/2019 4:38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58129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You can use a variety of information sources to get insights on what a user is doing across devices. You can search OneDrive to find file history, search for people in your organization's directory, and even search a user's calendar.</a:t>
            </a:r>
            <a:endParaRPr lang="en-IN"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 </a:t>
            </a:r>
            <a:endParaRPr lang="en-IN" sz="882" kern="1200" dirty="0">
              <a:solidFill>
                <a:schemeClr val="tx1"/>
              </a:solidFill>
              <a:effectLst/>
              <a:latin typeface="Segoe UI Light" pitchFamily="34" charset="0"/>
              <a:ea typeface="+mn-ea"/>
              <a:cs typeface="+mn-cs"/>
            </a:endParaRPr>
          </a:p>
          <a:p>
            <a:endParaRPr lang="en-US" b="1"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156DD3D-56F4-4FF1-BB12-AA342B3D84A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10/7/2019 4:38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27319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Microsoft Graph notifications provide a platform that gives you the ability to target your users across any and all device endpoints.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You can use the notifications API to target a personal Microsoft account or a work or school Azure AD account to deliver notifications. The platform distributes this notification to all user endpoints running your application or service, including Windows, Android, and iOS. This capability helps maximize outreach by ensuring appropriate notifications reach your target, wherever they are.</a:t>
            </a:r>
          </a:p>
          <a:p>
            <a:r>
              <a:rPr lang="en-US" sz="882" b="0" i="0" kern="1200" dirty="0">
                <a:solidFill>
                  <a:schemeClr val="tx1"/>
                </a:solidFill>
                <a:effectLst/>
                <a:latin typeface="Segoe UI Light" pitchFamily="34" charset="0"/>
                <a:ea typeface="+mn-ea"/>
                <a:cs typeface="+mn-cs"/>
              </a:rPr>
              <a:t>You can use the notifications API to retrieve notification history based on an expiration time you define (up to 30 days). Notifications that are marked as read or dismissed are still retrievable from the history, enabling in-app views of notification history as well as enabling you to build on insights and intelligence.</a:t>
            </a:r>
            <a:endParaRPr lang="en-US" b="1" dirty="0"/>
          </a:p>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3DCD212-E531-4D20-B837-8CA0C0E7335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9182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add custom properties to Microsoft Graph resources without requiring an external data store. For example, you might decide to keep your app lightweight and store app-specific user profile data in Microsoft Graph by extending the </a:t>
            </a:r>
            <a:r>
              <a:rPr lang="en-US" sz="882" b="1" i="0" kern="1200" dirty="0">
                <a:solidFill>
                  <a:schemeClr val="tx1"/>
                </a:solidFill>
                <a:effectLst/>
                <a:latin typeface="Segoe UI Light" pitchFamily="34" charset="0"/>
                <a:ea typeface="+mn-ea"/>
                <a:cs typeface="+mn-cs"/>
              </a:rPr>
              <a:t>user</a:t>
            </a:r>
            <a:r>
              <a:rPr lang="en-US" sz="882" b="0" i="0" kern="1200" dirty="0">
                <a:solidFill>
                  <a:schemeClr val="tx1"/>
                </a:solidFill>
                <a:effectLst/>
                <a:latin typeface="Segoe UI Light" pitchFamily="34" charset="0"/>
                <a:ea typeface="+mn-ea"/>
                <a:cs typeface="+mn-cs"/>
              </a:rPr>
              <a:t> resource. Alternatively, you might want to retain your app’s existing user profile store, and simply add an app-specific store identifier to the </a:t>
            </a:r>
            <a:r>
              <a:rPr lang="en-US" sz="882" b="1" i="0" kern="1200" dirty="0">
                <a:solidFill>
                  <a:schemeClr val="tx1"/>
                </a:solidFill>
                <a:effectLst/>
                <a:latin typeface="Segoe UI Light" pitchFamily="34" charset="0"/>
                <a:ea typeface="+mn-ea"/>
                <a:cs typeface="+mn-cs"/>
              </a:rPr>
              <a:t>user</a:t>
            </a:r>
            <a:r>
              <a:rPr lang="en-US" sz="882" b="0" i="0" kern="1200" dirty="0">
                <a:solidFill>
                  <a:schemeClr val="tx1"/>
                </a:solidFill>
                <a:effectLst/>
                <a:latin typeface="Segoe UI Light" pitchFamily="34" charset="0"/>
                <a:ea typeface="+mn-ea"/>
                <a:cs typeface="+mn-cs"/>
              </a:rPr>
              <a:t> resource.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Microsoft Graph offers two types of extensions. Choose the extension type that best suits your application needs: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Open extensions</a:t>
            </a:r>
            <a:r>
              <a:rPr lang="en-US" sz="882" b="0" i="0" kern="1200" dirty="0">
                <a:solidFill>
                  <a:schemeClr val="tx1"/>
                </a:solidFill>
                <a:effectLst/>
                <a:latin typeface="Segoe UI Light" pitchFamily="34" charset="0"/>
                <a:ea typeface="+mn-ea"/>
                <a:cs typeface="+mn-cs"/>
              </a:rPr>
              <a:t>: A good way for developers to get started.</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Schema extensions</a:t>
            </a:r>
            <a:r>
              <a:rPr lang="en-US" sz="882" b="0" i="0" kern="1200" dirty="0">
                <a:solidFill>
                  <a:schemeClr val="tx1"/>
                </a:solidFill>
                <a:effectLst/>
                <a:latin typeface="Segoe UI Light" pitchFamily="34" charset="0"/>
                <a:ea typeface="+mn-ea"/>
                <a:cs typeface="+mn-cs"/>
              </a:rPr>
              <a:t>: A more versatile mechanism for developers who care about storing typed data, making their schema discoverable and shareable, being able to filter, and in the future, being able to perform input data validation and authorization.</a:t>
            </a:r>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3DCD212-E531-4D20-B837-8CA0C0E7335C}"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8041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The Azure Relay service enables you to securely expose services that run in your corporate network to the public cloud. You can do so without opening a port on your firewall or making intrusive changes to your corporate network infrastructure.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relay service supports the following scenarios between on-premises services and applications running in the cloud or in another on-premises environment.</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Traditional one-way, request/response, and peer-to-peer communication</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Event distribution at internet-scope to enable publish/subscribe scenarios</a:t>
            </a:r>
          </a:p>
          <a:p>
            <a:pPr marL="171450" indent="-171450">
              <a:buFont typeface="Arial" panose="020B0604020202020204" pitchFamily="34" charset="0"/>
              <a:buChar char="•"/>
            </a:pPr>
            <a:r>
              <a:rPr lang="en-US" sz="882" b="0" i="0" kern="1200" dirty="0">
                <a:solidFill>
                  <a:schemeClr val="tx1"/>
                </a:solidFill>
                <a:effectLst/>
                <a:latin typeface="Segoe UI Light" pitchFamily="34" charset="0"/>
                <a:ea typeface="+mn-ea"/>
                <a:cs typeface="+mn-cs"/>
              </a:rPr>
              <a:t>Bidirectional and unbuffered socket communication across network boundaries.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Azure Relay differs from network-level integration technologies such as VPN. An Azure relay can be scoped to a single application endpoint on a single machine. The VPN technology is far more intrusive, because it relies on altering the network environment.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5593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the relayed data transfer pattern, the basic steps involved are:</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An on-premises service connects to the relay service through an outbound port.</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It creates a bidirectional socket for communication tied to a particular address.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client can then communicate with the on-premises service by sending traffic to the relay service targeting that address.</a:t>
            </a:r>
          </a:p>
          <a:p>
            <a:pPr marL="228600" indent="-228600">
              <a:buFont typeface="+mj-lt"/>
              <a:buAutoNum type="arabicPeriod"/>
            </a:pPr>
            <a:r>
              <a:rPr lang="en-US" sz="882" b="0" i="0" kern="1200" dirty="0">
                <a:solidFill>
                  <a:schemeClr val="tx1"/>
                </a:solidFill>
                <a:effectLst/>
                <a:latin typeface="Segoe UI Light" pitchFamily="34" charset="0"/>
                <a:ea typeface="+mn-ea"/>
                <a:cs typeface="+mn-cs"/>
              </a:rPr>
              <a:t>The relay service then </a:t>
            </a:r>
            <a:r>
              <a:rPr lang="en-US" sz="882" b="0" i="1" kern="1200" dirty="0">
                <a:solidFill>
                  <a:schemeClr val="tx1"/>
                </a:solidFill>
                <a:effectLst/>
                <a:latin typeface="Segoe UI Light" pitchFamily="34" charset="0"/>
                <a:ea typeface="+mn-ea"/>
                <a:cs typeface="+mn-cs"/>
              </a:rPr>
              <a:t>relays</a:t>
            </a:r>
            <a:r>
              <a:rPr lang="en-US" sz="882" b="0" i="0" kern="1200" dirty="0">
                <a:solidFill>
                  <a:schemeClr val="tx1"/>
                </a:solidFill>
                <a:effectLst/>
                <a:latin typeface="Segoe UI Light" pitchFamily="34" charset="0"/>
                <a:ea typeface="+mn-ea"/>
                <a:cs typeface="+mn-cs"/>
              </a:rPr>
              <a:t> data to the on-premises service through the bidirectional socket dedicated to the client. The client doesn't need a direct connection to the on-premises service. It doesn't need to know the location of the service. Also, the on-premises service doesn't need any inbound ports open on the firewall.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31971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882" kern="1200" dirty="0">
                <a:solidFill>
                  <a:schemeClr val="tx1"/>
                </a:solidFill>
                <a:effectLst/>
                <a:latin typeface="Segoe UI Light" pitchFamily="34" charset="0"/>
                <a:ea typeface="+mn-ea"/>
                <a:cs typeface="+mn-cs"/>
              </a:rPr>
              <a:t>A client (Client A) creates a listening request that is routed to a gateway.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gateway creates a new relay.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 different client (Client B) creates a connection request to a distinct gateway.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The connection request from Client B is handled first by looking up the associated relay.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After the correct relay has been identified, the request is forwarded to that specific relay.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A rendezvous request is sent to Client A.</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Client A creates a temporary channel to Client B by using the original gateway that Client B used in its original connection request.</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Client B can receive messages sent from Client A directly from its original gateway.</a:t>
            </a:r>
          </a:p>
          <a:p>
            <a:pPr marL="228600" lvl="0" indent="-228600">
              <a:buFont typeface="+mj-lt"/>
              <a:buAutoNum type="arabicPeriod"/>
            </a:pPr>
            <a:r>
              <a:rPr lang="en-US" sz="882" kern="1200" dirty="0">
                <a:solidFill>
                  <a:schemeClr val="tx1"/>
                </a:solidFill>
                <a:effectLst/>
                <a:latin typeface="Segoe UI Light" pitchFamily="34" charset="0"/>
                <a:ea typeface="+mn-ea"/>
                <a:cs typeface="+mn-cs"/>
              </a:rPr>
              <a:t>Client A can receive messages sent from Client B through Client B’s original gateway and the established temporary channel.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94673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a:t>
            </a:r>
            <a:r>
              <a:rPr lang="en-US" baseline="0" dirty="0"/>
              <a:t> you will cover:</a:t>
            </a:r>
          </a:p>
          <a:p>
            <a:pPr marL="171450" indent="-171450">
              <a:buFontTx/>
              <a:buChar char="-"/>
            </a:pPr>
            <a:r>
              <a:rPr lang="en-US" baseline="0" dirty="0"/>
              <a:t>Service Bus.</a:t>
            </a:r>
          </a:p>
          <a:p>
            <a:pPr marL="171450" indent="-171450">
              <a:buFontTx/>
              <a:buChar char="-"/>
            </a:pPr>
            <a:r>
              <a:rPr lang="en-US" baseline="0" dirty="0"/>
              <a:t>Events vs. messaging services.</a:t>
            </a:r>
          </a:p>
          <a:p>
            <a:pPr marL="171450" indent="-171450">
              <a:buFontTx/>
              <a:buChar char="-"/>
            </a:pPr>
            <a:r>
              <a:rPr lang="en-US" baseline="0" dirty="0"/>
              <a:t>Queues.</a:t>
            </a:r>
          </a:p>
          <a:p>
            <a:pPr marL="171450" indent="-171450">
              <a:buFontTx/>
              <a:buChar char="-"/>
            </a:pPr>
            <a:r>
              <a:rPr lang="en-US" baseline="0" dirty="0"/>
              <a:t>Topics and subscriptions.</a:t>
            </a:r>
          </a:p>
          <a:p>
            <a:pPr marL="171450" marR="0" lvl="0" indent="-171450" algn="l" defTabSz="914367" rtl="0" eaLnBrk="1" fontAlgn="auto" latinLnBrk="0" hangingPunct="1">
              <a:lnSpc>
                <a:spcPct val="90000"/>
              </a:lnSpc>
              <a:spcBef>
                <a:spcPts val="0"/>
              </a:spcBef>
              <a:spcAft>
                <a:spcPts val="333"/>
              </a:spcAft>
              <a:buClrTx/>
              <a:buSzTx/>
              <a:buFontTx/>
              <a:buChar char="-"/>
              <a:tabLst/>
              <a:defRPr/>
            </a:pPr>
            <a:r>
              <a:rPr lang="en-US" sz="882" b="0" i="0" kern="1200" dirty="0">
                <a:solidFill>
                  <a:schemeClr val="tx1"/>
                </a:solidFill>
                <a:effectLst/>
                <a:latin typeface="Segoe UI Light" pitchFamily="34" charset="0"/>
                <a:ea typeface="+mn-ea"/>
                <a:cs typeface="+mn-cs"/>
              </a:rPr>
              <a:t>Messages, payloads, and serialization.</a:t>
            </a:r>
          </a:p>
          <a:p>
            <a:pPr marL="171450" indent="-171450">
              <a:buFontTx/>
              <a:buChar char="-"/>
            </a:pPr>
            <a:endParaRPr lang="en-US" baseline="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834456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listener application will listen for requests from Azure Relay by using the HTTP protocol.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401088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quick send application can send messages to Azure Relay by using the HTTP protocol.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801132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Your company has successfully adopted and used Microsoft Azure Search in a variety of use cases in your solutions. In your latest solution, your company will store data in an Azure Storage table and will need to index that table by using Azure Search. To accomplish this, you will build an API with minimal code. There are two major requirements for this solution. First, developers who are issuing REST queries should not be aware through any details that Azure Search is being used behind the scenes. Second, developers should be able to add a new record to the table by using a simple REST query. You have decided to use Azure Search, Azure API Management, and Azure Logic Apps to build a minimal-code solution to meet all these requirements.</a:t>
            </a:r>
          </a:p>
        </p:txBody>
      </p:sp>
      <p:sp>
        <p:nvSpPr>
          <p:cNvPr id="4" name="Slide Number Placeholder 3"/>
          <p:cNvSpPr>
            <a:spLocks noGrp="1"/>
          </p:cNvSpPr>
          <p:nvPr>
            <p:ph type="sldNum" sz="quarter" idx="5"/>
          </p:nvPr>
        </p:nvSpPr>
        <p:spPr/>
        <p:txBody>
          <a:bodyPr/>
          <a:lstStyle/>
          <a:p>
            <a:fld id="{C36DE848-917B-4977-8FFB-D5973E30E536}" type="slidenum">
              <a:rPr lang="en-US" smtClean="0"/>
              <a:t>33</a:t>
            </a:fld>
            <a:endParaRPr lang="en-US" dirty="0"/>
          </a:p>
        </p:txBody>
      </p:sp>
    </p:spTree>
    <p:extLst>
      <p:ext uri="{BB962C8B-B14F-4D97-AF65-F5344CB8AC3E}">
        <p14:creationId xmlns:p14="http://schemas.microsoft.com/office/powerpoint/2010/main" val="12905943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Ensure that your students are signed in to their </a:t>
            </a:r>
            <a:r>
              <a:rPr lang="en-US" sz="1200" b="1" kern="1200" dirty="0">
                <a:solidFill>
                  <a:schemeClr val="tx1"/>
                </a:solidFill>
                <a:effectLst/>
                <a:latin typeface="+mn-lt"/>
                <a:ea typeface="+mn-ea"/>
                <a:cs typeface="+mn-cs"/>
              </a:rPr>
              <a:t>Windows 10</a:t>
            </a:r>
            <a:r>
              <a:rPr lang="en-US" sz="1200" kern="1200" dirty="0">
                <a:solidFill>
                  <a:schemeClr val="tx1"/>
                </a:solidFill>
                <a:effectLst/>
                <a:latin typeface="+mn-lt"/>
                <a:ea typeface="+mn-ea"/>
                <a:cs typeface="+mn-cs"/>
              </a:rPr>
              <a:t> virtual machine by using the following credentials:</a:t>
            </a:r>
          </a:p>
          <a:p>
            <a:pPr lvl="1"/>
            <a:r>
              <a:rPr lang="en-US" sz="1200" b="1" kern="1200" dirty="0">
                <a:solidFill>
                  <a:schemeClr val="tx1"/>
                </a:solidFill>
                <a:effectLst/>
                <a:latin typeface="+mn-lt"/>
                <a:ea typeface="+mn-ea"/>
                <a:cs typeface="+mn-cs"/>
              </a:rPr>
              <a:t>Username</a:t>
            </a:r>
            <a:r>
              <a:rPr lang="en-US" sz="1200" kern="1200" dirty="0">
                <a:solidFill>
                  <a:schemeClr val="tx1"/>
                </a:solidFill>
                <a:effectLst/>
                <a:latin typeface="+mn-lt"/>
                <a:ea typeface="+mn-ea"/>
                <a:cs typeface="+mn-cs"/>
              </a:rPr>
              <a:t>: Admin</a:t>
            </a:r>
          </a:p>
          <a:p>
            <a:pPr lvl="1"/>
            <a:r>
              <a:rPr lang="en-US" sz="1200" b="1" kern="1200" dirty="0">
                <a:solidFill>
                  <a:schemeClr val="tx1"/>
                </a:solidFill>
                <a:effectLst/>
                <a:latin typeface="+mn-lt"/>
                <a:ea typeface="+mn-ea"/>
                <a:cs typeface="+mn-cs"/>
              </a:rPr>
              <a:t>Password</a:t>
            </a:r>
            <a:r>
              <a:rPr lang="en-US" sz="1200" kern="1200" dirty="0">
                <a:solidFill>
                  <a:schemeClr val="tx1"/>
                </a:solidFill>
                <a:effectLst/>
                <a:latin typeface="+mn-lt"/>
                <a:ea typeface="+mn-ea"/>
                <a:cs typeface="+mn-cs"/>
              </a:rPr>
              <a:t>: Pa55w.rd</a:t>
            </a:r>
          </a:p>
          <a:p>
            <a:pPr marL="107153" lvl="1" indent="0">
              <a:buNone/>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36DE848-917B-4977-8FFB-D5973E30E536}" type="slidenum">
              <a:rPr lang="en-US" smtClean="0"/>
              <a:t>34</a:t>
            </a:fld>
            <a:endParaRPr lang="en-US" dirty="0"/>
          </a:p>
        </p:txBody>
      </p:sp>
    </p:spTree>
    <p:extLst>
      <p:ext uri="{BB962C8B-B14F-4D97-AF65-F5344CB8AC3E}">
        <p14:creationId xmlns:p14="http://schemas.microsoft.com/office/powerpoint/2010/main" val="19302561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topics that we discussed in this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277455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Azure Service Bus is a fully managed enterprise integration message broker. Service Bus is most commonly used to decouple applications and services from each other, and is a reliable and secure platform for asynchronous data and state transfer. Data is transferred between different applications and services by using messages. A message is in binary format, which can contain JSON, XML, or just text.</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 namespace is a scoping container for all messaging components. Multiple queues and topics can reside within a single namespace, and namespaces often serve as application containers.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Some common messaging scenarios are: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Messaging</a:t>
            </a:r>
            <a:r>
              <a:rPr lang="en-US" sz="882" b="0" i="0" kern="1200" dirty="0">
                <a:solidFill>
                  <a:schemeClr val="tx1"/>
                </a:solidFill>
                <a:effectLst/>
                <a:latin typeface="Segoe UI Light" pitchFamily="34" charset="0"/>
                <a:ea typeface="+mn-ea"/>
                <a:cs typeface="+mn-cs"/>
              </a:rPr>
              <a:t>: transfer business data, such as sales or purchase orders, journals, or inventory movements.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Decouple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applications</a:t>
            </a:r>
            <a:r>
              <a:rPr lang="en-US" sz="882" b="0" i="0" kern="1200" dirty="0">
                <a:solidFill>
                  <a:schemeClr val="tx1"/>
                </a:solidFill>
                <a:effectLst/>
                <a:latin typeface="Segoe UI Light" pitchFamily="34" charset="0"/>
                <a:ea typeface="+mn-ea"/>
                <a:cs typeface="+mn-cs"/>
              </a:rPr>
              <a:t>: improve reliability and scalability of applications and services (client and service do not have to be online at the same time).</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Topics</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and</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subscriptions</a:t>
            </a:r>
            <a:r>
              <a:rPr lang="en-US" sz="882" b="0" i="0" kern="1200" dirty="0">
                <a:solidFill>
                  <a:schemeClr val="tx1"/>
                </a:solidFill>
                <a:effectLst/>
                <a:latin typeface="Segoe UI Light" pitchFamily="34" charset="0"/>
                <a:ea typeface="+mn-ea"/>
                <a:cs typeface="+mn-cs"/>
              </a:rPr>
              <a:t>: enable </a:t>
            </a:r>
            <a:r>
              <a:rPr lang="en-US" sz="882" b="1" i="0" kern="1200" dirty="0">
                <a:solidFill>
                  <a:schemeClr val="tx1"/>
                </a:solidFill>
                <a:effectLst/>
                <a:latin typeface="Segoe UI Light" pitchFamily="34" charset="0"/>
                <a:ea typeface="+mn-ea"/>
                <a:cs typeface="+mn-cs"/>
              </a:rPr>
              <a:t>1:n</a:t>
            </a:r>
            <a:r>
              <a:rPr lang="en-US" sz="882" b="0" i="0" kern="1200" dirty="0">
                <a:solidFill>
                  <a:schemeClr val="tx1"/>
                </a:solidFill>
                <a:effectLst/>
                <a:latin typeface="Segoe UI Light" pitchFamily="34" charset="0"/>
                <a:ea typeface="+mn-ea"/>
                <a:cs typeface="+mn-cs"/>
              </a:rPr>
              <a:t> relationships between publishers and subscribers.</a:t>
            </a:r>
          </a:p>
          <a:p>
            <a:pPr marL="171450" indent="-171450">
              <a:buFont typeface="Arial" panose="020B0604020202020204" pitchFamily="34" charset="0"/>
              <a:buChar char="•"/>
            </a:pPr>
            <a:r>
              <a:rPr lang="en-US" sz="882" b="1" i="0" kern="1200" dirty="0">
                <a:solidFill>
                  <a:schemeClr val="tx1"/>
                </a:solidFill>
                <a:effectLst/>
                <a:latin typeface="Segoe UI Light" pitchFamily="34" charset="0"/>
                <a:ea typeface="+mn-ea"/>
                <a:cs typeface="+mn-cs"/>
              </a:rPr>
              <a:t>Message</a:t>
            </a:r>
            <a:r>
              <a:rPr lang="en-US" sz="882" b="0" i="0" kern="1200" dirty="0">
                <a:solidFill>
                  <a:schemeClr val="tx1"/>
                </a:solidFill>
                <a:effectLst/>
                <a:latin typeface="Segoe UI Light" pitchFamily="34" charset="0"/>
                <a:ea typeface="+mn-ea"/>
                <a:cs typeface="+mn-cs"/>
              </a:rPr>
              <a:t> </a:t>
            </a:r>
            <a:r>
              <a:rPr lang="en-US" sz="882" b="1" i="0" kern="1200" dirty="0">
                <a:solidFill>
                  <a:schemeClr val="tx1"/>
                </a:solidFill>
                <a:effectLst/>
                <a:latin typeface="Segoe UI Light" pitchFamily="34" charset="0"/>
                <a:ea typeface="+mn-ea"/>
                <a:cs typeface="+mn-cs"/>
              </a:rPr>
              <a:t>sessions</a:t>
            </a:r>
            <a:r>
              <a:rPr lang="en-US" sz="882" b="0" i="0" kern="1200" dirty="0">
                <a:solidFill>
                  <a:schemeClr val="tx1"/>
                </a:solidFill>
                <a:effectLst/>
                <a:latin typeface="Segoe UI Light" pitchFamily="34" charset="0"/>
                <a:ea typeface="+mn-ea"/>
                <a:cs typeface="+mn-cs"/>
              </a:rPr>
              <a:t>: implement workflows that require message ordering or message deferral.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90072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Event</a:t>
            </a:r>
          </a:p>
          <a:p>
            <a:r>
              <a:rPr lang="en-US" sz="882" b="0" i="0" kern="1200" dirty="0">
                <a:solidFill>
                  <a:schemeClr val="tx1"/>
                </a:solidFill>
                <a:effectLst/>
                <a:latin typeface="Segoe UI Light" pitchFamily="34" charset="0"/>
                <a:ea typeface="+mn-ea"/>
                <a:cs typeface="+mn-cs"/>
              </a:rPr>
              <a:t>An event is a lightweight notification of a condition or a state change. The publisher of the event has no expectation about how the event is handled. The consumer of the event decides what to do with the notification. Events can be discrete units or part of a series.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Discrete events report state change and are actionable. To take the next step, the consumer only needs to know that something happened. The event data has information about what happened but doesn't have the data that triggered the event. For example, an event notifies consumers that a file was created. It might have general information about the file, but it doesn't have the file itself. Discrete events are ideal for serverless solutions that need to scale.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Series events report a condition and are analyzable. The events are time ordered and interrelated. The consumer needs the sequenced series of events to analyze what happened.</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Message</a:t>
            </a:r>
          </a:p>
          <a:p>
            <a:r>
              <a:rPr lang="en-US" sz="882" b="0" i="0" kern="1200" dirty="0">
                <a:solidFill>
                  <a:schemeClr val="tx1"/>
                </a:solidFill>
                <a:effectLst/>
                <a:latin typeface="Segoe UI Light" pitchFamily="34" charset="0"/>
                <a:ea typeface="+mn-ea"/>
                <a:cs typeface="+mn-cs"/>
              </a:rPr>
              <a:t>A message is raw data produced by a service to be consumed or stored elsewhere. The message contains the data that triggered the message pipeline. The publisher of the message has an expectation about how the consumer handles the message. A contract exists between the two sides. For example, the publisher sends a message with the raw data, and expects the consumer to create a file from that data and send a response when the work is done.</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8190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Queues offer first in, first out (FIFO) message delivery to one or more competing consumers. That is, receivers typically receive and process messages in the order in which they were added to the queue, and only one message consumer receives and processes each message. A key benefit of using queues is to achieve </a:t>
            </a:r>
            <a:r>
              <a:rPr lang="en-US" sz="882" b="0" i="1" kern="1200" dirty="0">
                <a:solidFill>
                  <a:schemeClr val="tx1"/>
                </a:solidFill>
                <a:effectLst/>
                <a:latin typeface="Segoe UI Light" pitchFamily="34" charset="0"/>
                <a:ea typeface="+mn-ea"/>
                <a:cs typeface="+mn-cs"/>
              </a:rPr>
              <a:t>temporal decoupling</a:t>
            </a:r>
            <a:r>
              <a:rPr lang="en-US" sz="882" b="0" i="0" kern="1200" dirty="0">
                <a:solidFill>
                  <a:schemeClr val="tx1"/>
                </a:solidFill>
                <a:effectLst/>
                <a:latin typeface="Segoe UI Light" pitchFamily="34" charset="0"/>
                <a:ea typeface="+mn-ea"/>
                <a:cs typeface="+mn-cs"/>
              </a:rPr>
              <a:t> of application components. In other words, the producers (senders) and consumers (receivers) do not have to be sending and receiving messages at the same time, because messages are stored durably in the queue. Furthermore, the producer does not have to wait for a reply from the consumer in order to continue to process and send messages.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related benefit is load leveling, which enables producers and consumers to send and receive messages at different rates. In many applications, the system load varies over time; however, the processing time required for each unit of work is typically constant. Intermediating message producers and consumers with a queue means that the consuming application only has to be provisioned to be able to handle average load instead of peak load. The depth of the queue grows and contracts as the incoming load varies. This capability directly saves money with regard to the amount of infrastructure required to service the application load. As the load increases, more worker processes can be added to read from the queue. Each message is processed by only one of the worker processes. Furthermore, this pull-based load balancing allows for optimum use of the worker computers even if the worker computers differ with regard to processing power, because they pull messages at their own maximum rate. This pattern is often termed the </a:t>
            </a:r>
            <a:r>
              <a:rPr lang="en-US" sz="882" b="0" i="1" kern="1200" dirty="0">
                <a:solidFill>
                  <a:schemeClr val="tx1"/>
                </a:solidFill>
                <a:effectLst/>
                <a:latin typeface="Segoe UI Light" pitchFamily="34" charset="0"/>
                <a:ea typeface="+mn-ea"/>
                <a:cs typeface="+mn-cs"/>
              </a:rPr>
              <a:t>competing consumer </a:t>
            </a:r>
            <a:r>
              <a:rPr lang="en-US" sz="882" b="0" i="0" kern="1200" dirty="0">
                <a:solidFill>
                  <a:schemeClr val="tx1"/>
                </a:solidFill>
                <a:effectLst/>
                <a:latin typeface="Segoe UI Light" pitchFamily="34" charset="0"/>
                <a:ea typeface="+mn-ea"/>
                <a:cs typeface="+mn-cs"/>
              </a:rPr>
              <a:t>pattern.</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Using queues to intermediate between message producers and consumers provides an inherent loose coupling between the components. Because producers and consumers are not aware of each other, a consumer can be upgraded without having any effect on the producer.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830824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Use a queue that acts as a buffer between a task and a service it invokes, to smooth intermittent heavy loads that can cause the service to fail or the task to time out. This can help to minimize the impact of peaks in demand on availability and responsiveness for both the task and the service.</a:t>
            </a:r>
          </a:p>
          <a:p>
            <a:br>
              <a:rPr lang="en-US" dirty="0"/>
            </a:br>
            <a:r>
              <a:rPr lang="en-US" sz="882" b="0" i="0" kern="1200" dirty="0">
                <a:solidFill>
                  <a:schemeClr val="tx1"/>
                </a:solidFill>
                <a:effectLst/>
                <a:latin typeface="Segoe UI Light" pitchFamily="34" charset="0"/>
                <a:ea typeface="+mn-ea"/>
                <a:cs typeface="+mn-cs"/>
              </a:rPr>
              <a:t>Refactor the solution and introduce a queue between the task and the service. The task and the service run asynchronously. The task posts a message containing the data required by the service to a queue. The queue acts as a buffer, storing the message until it's retrieved by the service. The service retrieves the messages from the queue and processes them. Requests from a number of tasks, which can be generated at a highly variable rate, can be passed to the service through the same message queue. This figure shows using a queue to level the load on a service.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4313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In contrast to queues, in which each message is processed by a single consumer, topics and subscriptions provide a one-to-many form of communication, in a publish/subscribe pattern. Useful for scaling to large numbers of recipients, each published message is made available to each subscription registered with the topic. Messages are sent to a topic and delivered to one or more associated subscriptions, depending on filter rules that can be set on a per-subscription basis. The subscriptions can use additional filters to restrict the messages that they want to receive. Messages are sent to a topic in the same way they are sent to a queue, but messages are not received from the topic directly. Instead, they are received from subscriptions. A topic subscription resembles a virtual queue that receives copies of the messages that are sent to the topic. Messages are received from a subscription identically to the way they are received from a queue.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By way of comparison, the message-sending functionality of a queue maps directly to a topic and its message-receiving functionality maps to a subscription. Among other things, this feature means that subscriptions support the same patterns described earlier in this section with regard to queues: competing consumer, temporal decoupling, load leveling, and load balancing.</a:t>
            </a:r>
            <a:endParaRPr lang="en-IN"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827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Messages carry a payload and metadata, in the form of key-value pair properties, describing the payload and giving handling instructions to Service Bus and applications. Occasionally, that metadata alone is sufficient to carry the information that the sender wants to communicate to receivers, and the payload remains empty.</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object model of the official Service Bus clients for .NET and Java reflect the abstract Service Bus message structure, which is mapped to and from the wire protocols Service Bus supports.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Service Bus message consists of a binary payload section that Service Bus never handles in any form on the service side, and two sets of properties. The broker properties are predefined by the system. These predefined properties either control message-level functionality inside the broker or map to common and standardized metadata items. The user properties are a collection of key-value pairs that can be defined and set by the application.</a:t>
            </a:r>
          </a:p>
          <a:p>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Payload serialization</a:t>
            </a:r>
          </a:p>
          <a:p>
            <a:r>
              <a:rPr lang="en-US" sz="882" b="0" i="0" kern="1200" dirty="0">
                <a:solidFill>
                  <a:schemeClr val="tx1"/>
                </a:solidFill>
                <a:effectLst/>
                <a:latin typeface="Segoe UI Light" pitchFamily="34" charset="0"/>
                <a:ea typeface="+mn-ea"/>
                <a:cs typeface="+mn-cs"/>
              </a:rPr>
              <a:t>When in transit or stored inside of Service Bus, the payload is always an opaque, binary block. The </a:t>
            </a:r>
            <a:r>
              <a:rPr lang="en-US" sz="882" b="1" i="0" kern="1200" dirty="0">
                <a:solidFill>
                  <a:schemeClr val="tx1"/>
                </a:solidFill>
                <a:effectLst/>
                <a:latin typeface="Segoe UI Light" pitchFamily="34" charset="0"/>
                <a:ea typeface="+mn-ea"/>
                <a:cs typeface="+mn-cs"/>
              </a:rPr>
              <a:t>ContentType</a:t>
            </a:r>
            <a:r>
              <a:rPr lang="en-US" sz="882" b="0" i="0" kern="1200" dirty="0">
                <a:solidFill>
                  <a:schemeClr val="tx1"/>
                </a:solidFill>
                <a:effectLst/>
                <a:latin typeface="Segoe UI Light" pitchFamily="34" charset="0"/>
                <a:ea typeface="+mn-ea"/>
                <a:cs typeface="+mn-cs"/>
              </a:rPr>
              <a:t> property enables applications to describe the payload, with the suggested format for the property values being a MIME content-type description according to IETF RFC2045; for example, application</a:t>
            </a:r>
            <a:r>
              <a:rPr lang="en-US" sz="882" b="1" i="0" kern="1200" dirty="0">
                <a:solidFill>
                  <a:schemeClr val="tx1"/>
                </a:solidFill>
                <a:effectLst/>
                <a:latin typeface="Segoe UI Light" pitchFamily="34" charset="0"/>
                <a:ea typeface="+mn-ea"/>
                <a:cs typeface="+mn-cs"/>
              </a:rPr>
              <a:t>/json;charset=utf-8</a:t>
            </a:r>
            <a:r>
              <a:rPr lang="en-US" sz="882" b="0" i="0" kern="1200" dirty="0">
                <a:solidFill>
                  <a:schemeClr val="tx1"/>
                </a:solidFill>
                <a:effectLst/>
                <a:latin typeface="Segoe UI Light" pitchFamily="34" charset="0"/>
                <a:ea typeface="+mn-ea"/>
                <a:cs typeface="+mn-cs"/>
              </a:rPr>
              <a: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Unlike the Java or .NET Standard variants, the .NET Framework version of the Service Bus API supports creating </a:t>
            </a:r>
            <a:r>
              <a:rPr lang="en-US" sz="882" b="1" i="0" kern="1200" dirty="0">
                <a:solidFill>
                  <a:schemeClr val="tx1"/>
                </a:solidFill>
                <a:effectLst/>
                <a:latin typeface="Segoe UI Light" pitchFamily="34" charset="0"/>
                <a:ea typeface="+mn-ea"/>
                <a:cs typeface="+mn-cs"/>
              </a:rPr>
              <a:t>BrokeredMessage</a:t>
            </a:r>
            <a:r>
              <a:rPr lang="en-US" sz="882" b="0" i="0" kern="1200" dirty="0">
                <a:solidFill>
                  <a:schemeClr val="tx1"/>
                </a:solidFill>
                <a:effectLst/>
                <a:latin typeface="Segoe UI Light" pitchFamily="34" charset="0"/>
                <a:ea typeface="+mn-ea"/>
                <a:cs typeface="+mn-cs"/>
              </a:rPr>
              <a:t> instances by passing arbitrary .NET objects into the constructor.</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When using the legacy Simple Network Management Protocol (SBMP), those objects are then serialized with the default binary serializer, or with a serializer that is externally supplied. When using the Advanced Message Queuing Protocol (AMQP), the object is serialized into an AMQP object. The receiver can retrieve those objects with the GetBody() method, supplying the expected type. With AMQP, the objects are serialized into an AMQP graph of </a:t>
            </a:r>
            <a:r>
              <a:rPr lang="en-US" sz="882" b="1" i="0" kern="1200" dirty="0">
                <a:solidFill>
                  <a:schemeClr val="tx1"/>
                </a:solidFill>
                <a:effectLst/>
                <a:latin typeface="Segoe UI Light" pitchFamily="34" charset="0"/>
                <a:ea typeface="+mn-ea"/>
                <a:cs typeface="+mn-cs"/>
              </a:rPr>
              <a:t>ArrayList</a:t>
            </a:r>
            <a:r>
              <a:rPr lang="en-US" sz="882" b="0" i="0" kern="1200" dirty="0">
                <a:solidFill>
                  <a:schemeClr val="tx1"/>
                </a:solidFill>
                <a:effectLst/>
                <a:latin typeface="Segoe UI Light" pitchFamily="34" charset="0"/>
                <a:ea typeface="+mn-ea"/>
                <a:cs typeface="+mn-cs"/>
              </a:rPr>
              <a:t> and </a:t>
            </a:r>
            <a:r>
              <a:rPr lang="en-US" sz="882" b="1" i="0" kern="1200" dirty="0">
                <a:solidFill>
                  <a:schemeClr val="tx1"/>
                </a:solidFill>
                <a:effectLst/>
                <a:latin typeface="Segoe UI Light" pitchFamily="34" charset="0"/>
                <a:ea typeface="+mn-ea"/>
                <a:cs typeface="+mn-cs"/>
              </a:rPr>
              <a:t>IDictionary&lt;string,object&gt;</a:t>
            </a:r>
            <a:r>
              <a:rPr lang="en-US" sz="882" b="0" i="0" kern="1200" dirty="0">
                <a:solidFill>
                  <a:schemeClr val="tx1"/>
                </a:solidFill>
                <a:effectLst/>
                <a:latin typeface="Segoe UI Light" pitchFamily="34" charset="0"/>
                <a:ea typeface="+mn-ea"/>
                <a:cs typeface="+mn-cs"/>
              </a:rPr>
              <a:t> objects, and any AMQP client can decode them.</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While this hidden serialization magic is convenient, applications should take explicit control of object serialization and turn their object graphs into streams before including them into a message, and do the reverse on the receiver side. This yields interoperable results. It should also be noted that while AMQP has a powerful binary encoding model, it is tied to the AMQP messaging ecosystem and HTTP clients will have trouble decoding such payloads.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10/7/2019 4:38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601740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select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C#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5276"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C#</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378564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Q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52397" y="5299915"/>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SQL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298952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Java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Script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7883"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721216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h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 uri="{C183D7F6-B498-43B3-948B-1728B52AA6E4}">
                <adec:decorative xmlns:adec="http://schemas.microsoft.com/office/drawing/2017/decorative" val="0"/>
              </a:ext>
            </a:extLst>
          </p:cNvPr>
          <p:cNvGrpSpPr/>
          <p:nvPr userDrawn="1"/>
        </p:nvGrpSpPr>
        <p:grpSpPr>
          <a:xfrm>
            <a:off x="10237883"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SH</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75415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Java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Java code">
            <a:extLst>
              <a:ext uri="{FF2B5EF4-FFF2-40B4-BE49-F238E27FC236}">
                <a16:creationId xmlns:a16="http://schemas.microsoft.com/office/drawing/2014/main" id="{A444BB69-641B-4B75-BBA5-16A8196DC530}"/>
              </a:ext>
            </a:extLst>
          </p:cNvPr>
          <p:cNvGrpSpPr/>
          <p:nvPr userDrawn="1"/>
        </p:nvGrpSpPr>
        <p:grpSpPr>
          <a:xfrm>
            <a:off x="10235275"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JAVA</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374113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ower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owerShell code">
            <a:extLst>
              <a:ext uri="{FF2B5EF4-FFF2-40B4-BE49-F238E27FC236}">
                <a16:creationId xmlns:a16="http://schemas.microsoft.com/office/drawing/2014/main" id="{A444BB69-641B-4B75-BBA5-16A8196DC530}"/>
              </a:ext>
            </a:extLst>
          </p:cNvPr>
          <p:cNvGrpSpPr/>
          <p:nvPr userDrawn="1"/>
        </p:nvGrpSpPr>
        <p:grpSpPr>
          <a:xfrm>
            <a:off x="10237883"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86018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hel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Shell code">
            <a:extLst>
              <a:ext uri="{FF2B5EF4-FFF2-40B4-BE49-F238E27FC236}">
                <a16:creationId xmlns:a16="http://schemas.microsoft.com/office/drawing/2014/main" id="{A444BB69-641B-4B75-BBA5-16A8196DC530}"/>
              </a:ext>
            </a:extLst>
          </p:cNvPr>
          <p:cNvGrpSpPr/>
          <p:nvPr userDrawn="1"/>
        </p:nvGrpSpPr>
        <p:grpSpPr>
          <a:xfrm>
            <a:off x="10237883"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&gt;_</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7515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ython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ython code">
            <a:extLst>
              <a:ext uri="{FF2B5EF4-FFF2-40B4-BE49-F238E27FC236}">
                <a16:creationId xmlns:a16="http://schemas.microsoft.com/office/drawing/2014/main" id="{A444BB69-641B-4B75-BBA5-16A8196DC530}"/>
              </a:ext>
            </a:extLst>
          </p:cNvPr>
          <p:cNvGrpSpPr/>
          <p:nvPr userDrawn="1"/>
        </p:nvGrpSpPr>
        <p:grpSpPr>
          <a:xfrm>
            <a:off x="10237883"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PY</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191291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uby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Ruby code">
            <a:extLst>
              <a:ext uri="{FF2B5EF4-FFF2-40B4-BE49-F238E27FC236}">
                <a16:creationId xmlns:a16="http://schemas.microsoft.com/office/drawing/2014/main" id="{A444BB69-641B-4B75-BBA5-16A8196DC530}"/>
              </a:ext>
            </a:extLst>
          </p:cNvPr>
          <p:cNvGrpSpPr/>
          <p:nvPr userDrawn="1"/>
        </p:nvGrpSpPr>
        <p:grpSpPr>
          <a:xfrm>
            <a:off x="10235275"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RB</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513316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F# code">
            <a:extLst>
              <a:ext uri="{FF2B5EF4-FFF2-40B4-BE49-F238E27FC236}">
                <a16:creationId xmlns:a16="http://schemas.microsoft.com/office/drawing/2014/main" id="{A444BB69-641B-4B75-BBA5-16A8196DC530}"/>
              </a:ext>
            </a:extLst>
          </p:cNvPr>
          <p:cNvGrpSpPr/>
          <p:nvPr userDrawn="1"/>
        </p:nvGrpSpPr>
        <p:grpSpPr>
          <a:xfrm>
            <a:off x="10237883"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F#</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766550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P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PHP code">
            <a:extLst>
              <a:ext uri="{FF2B5EF4-FFF2-40B4-BE49-F238E27FC236}">
                <a16:creationId xmlns:a16="http://schemas.microsoft.com/office/drawing/2014/main" id="{A444BB69-641B-4B75-BBA5-16A8196DC530}"/>
              </a:ext>
            </a:extLst>
          </p:cNvPr>
          <p:cNvGrpSpPr/>
          <p:nvPr userDrawn="1"/>
        </p:nvGrpSpPr>
        <p:grpSpPr>
          <a:xfrm>
            <a:off x="10237883"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PHP</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871750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ypeScript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TypeScript code">
            <a:extLst>
              <a:ext uri="{FF2B5EF4-FFF2-40B4-BE49-F238E27FC236}">
                <a16:creationId xmlns:a16="http://schemas.microsoft.com/office/drawing/2014/main" id="{A444BB69-641B-4B75-BBA5-16A8196DC530}"/>
              </a:ext>
            </a:extLst>
          </p:cNvPr>
          <p:cNvGrpSpPr/>
          <p:nvPr userDrawn="1"/>
        </p:nvGrpSpPr>
        <p:grpSpPr>
          <a:xfrm>
            <a:off x="10235278" y="528723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TS</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798198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XML 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grpSp>
        <p:nvGrpSpPr>
          <p:cNvPr id="4" name="Group 3" descr="XML code">
            <a:extLst>
              <a:ext uri="{FF2B5EF4-FFF2-40B4-BE49-F238E27FC236}">
                <a16:creationId xmlns:a16="http://schemas.microsoft.com/office/drawing/2014/main" id="{A444BB69-641B-4B75-BBA5-16A8196DC530}"/>
              </a:ext>
            </a:extLst>
          </p:cNvPr>
          <p:cNvGrpSpPr/>
          <p:nvPr userDrawn="1"/>
        </p:nvGrpSpPr>
        <p:grpSpPr>
          <a:xfrm>
            <a:off x="10237883" y="5285401"/>
            <a:ext cx="1327963" cy="940095"/>
            <a:chOff x="6940274" y="1423300"/>
            <a:chExt cx="4572000" cy="3236623"/>
          </a:xfrm>
        </p:grpSpPr>
        <p:sp>
          <p:nvSpPr>
            <p:cNvPr id="6" name="Rectangle: Rounded Corners 5">
              <a:extLst>
                <a:ext uri="{FF2B5EF4-FFF2-40B4-BE49-F238E27FC236}">
                  <a16:creationId xmlns:a16="http://schemas.microsoft.com/office/drawing/2014/main" id="{E5DEA4DC-21EF-42E8-AF66-89CCE96E380B}"/>
                </a:ext>
              </a:extLst>
            </p:cNvPr>
            <p:cNvSpPr/>
            <p:nvPr/>
          </p:nvSpPr>
          <p:spPr bwMode="auto">
            <a:xfrm>
              <a:off x="6940274" y="1423300"/>
              <a:ext cx="4572000" cy="3236623"/>
            </a:xfrm>
            <a:prstGeom prst="roundRect">
              <a:avLst>
                <a:gd name="adj" fmla="val 7228"/>
              </a:avLst>
            </a:prstGeom>
            <a:solidFill>
              <a:srgbClr val="FFFFFF"/>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Top Corners Rounded 6">
              <a:extLst>
                <a:ext uri="{FF2B5EF4-FFF2-40B4-BE49-F238E27FC236}">
                  <a16:creationId xmlns:a16="http://schemas.microsoft.com/office/drawing/2014/main" id="{D6511A1A-C53D-40CD-B750-6D5E2DCE455D}"/>
                </a:ext>
              </a:extLst>
            </p:cNvPr>
            <p:cNvSpPr/>
            <p:nvPr/>
          </p:nvSpPr>
          <p:spPr bwMode="auto">
            <a:xfrm>
              <a:off x="6940274" y="1423300"/>
              <a:ext cx="4572000" cy="590138"/>
            </a:xfrm>
            <a:prstGeom prst="round2SameRect">
              <a:avLst>
                <a:gd name="adj1" fmla="val 44974"/>
                <a:gd name="adj2" fmla="val 0"/>
              </a:avLst>
            </a:prstGeom>
            <a:solidFill>
              <a:srgbClr val="2C76BB"/>
            </a:solidFill>
            <a:ln w="88900">
              <a:solidFill>
                <a:srgbClr val="2C76B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Oval 7">
              <a:extLst>
                <a:ext uri="{FF2B5EF4-FFF2-40B4-BE49-F238E27FC236}">
                  <a16:creationId xmlns:a16="http://schemas.microsoft.com/office/drawing/2014/main" id="{263DB9D2-D081-4BFF-A9A7-147F8EC9CFF5}"/>
                </a:ext>
              </a:extLst>
            </p:cNvPr>
            <p:cNvSpPr/>
            <p:nvPr/>
          </p:nvSpPr>
          <p:spPr bwMode="auto">
            <a:xfrm>
              <a:off x="10357338"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Oval 8">
              <a:extLst>
                <a:ext uri="{FF2B5EF4-FFF2-40B4-BE49-F238E27FC236}">
                  <a16:creationId xmlns:a16="http://schemas.microsoft.com/office/drawing/2014/main" id="{72ECCD0C-9BD9-4421-9EC2-22F2314AF051}"/>
                </a:ext>
              </a:extLst>
            </p:cNvPr>
            <p:cNvSpPr/>
            <p:nvPr/>
          </p:nvSpPr>
          <p:spPr bwMode="auto">
            <a:xfrm>
              <a:off x="10637226"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3B24EF18-66B0-41CC-B3E2-43520B0D60A6}"/>
                </a:ext>
              </a:extLst>
            </p:cNvPr>
            <p:cNvSpPr/>
            <p:nvPr/>
          </p:nvSpPr>
          <p:spPr bwMode="auto">
            <a:xfrm>
              <a:off x="10917114" y="1608465"/>
              <a:ext cx="219808" cy="21980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EF9C61D7-7D32-47E7-BDF7-CCB61DD84A99}"/>
                </a:ext>
              </a:extLst>
            </p:cNvPr>
            <p:cNvSpPr/>
            <p:nvPr/>
          </p:nvSpPr>
          <p:spPr bwMode="auto">
            <a:xfrm>
              <a:off x="6940274" y="2013439"/>
              <a:ext cx="4507312" cy="26113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rmAutofit/>
            </a:bodyPr>
            <a:lstStyle/>
            <a:p>
              <a:pPr algn="ctr" defTabSz="932472" fontAlgn="base">
                <a:spcBef>
                  <a:spcPct val="0"/>
                </a:spcBef>
                <a:spcAft>
                  <a:spcPct val="0"/>
                </a:spcAft>
              </a:pPr>
              <a:r>
                <a:rPr lang="en-US" sz="4000" b="1" spc="-150" dirty="0">
                  <a:solidFill>
                    <a:srgbClr val="2C76BB"/>
                  </a:solidFill>
                  <a:latin typeface="Consolas" panose="020B0609020204030204" pitchFamily="49" charset="0"/>
                  <a:ea typeface="Segoe UI" pitchFamily="34" charset="0"/>
                  <a:cs typeface="Segoe UI" pitchFamily="34" charset="0"/>
                </a:rPr>
                <a:t>XML</a:t>
              </a:r>
            </a:p>
          </p:txBody>
        </p:sp>
      </p:gr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546139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r>
              <a:rPr lang="en-US" sz="700" kern="1200" dirty="0">
                <a:solidFill>
                  <a:schemeClr val="tx1"/>
                </a:solidFill>
                <a:effectLst/>
                <a:latin typeface="+mn-lt"/>
                <a:ea typeface="+mn-ea"/>
                <a:cs typeface="+mn-cs"/>
              </a:rPr>
              <a:t>© 2019 Microsoft Corporation. All rights reserved.</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832650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742" r:id="rId24"/>
    <p:sldLayoutId id="2147484743" r:id="rId25"/>
    <p:sldLayoutId id="2147484744" r:id="rId26"/>
    <p:sldLayoutId id="2147484745" r:id="rId27"/>
    <p:sldLayoutId id="2147484746" r:id="rId28"/>
    <p:sldLayoutId id="2147484747" r:id="rId29"/>
    <p:sldLayoutId id="2147484748" r:id="rId30"/>
    <p:sldLayoutId id="2147484749" r:id="rId31"/>
    <p:sldLayoutId id="2147484750" r:id="rId32"/>
    <p:sldLayoutId id="2147484751" r:id="rId33"/>
    <p:sldLayoutId id="2147484752" r:id="rId34"/>
    <p:sldLayoutId id="2147484753" r:id="rId35"/>
    <p:sldLayoutId id="2147484754" r:id="rId36"/>
    <p:sldLayoutId id="2147484755" r:id="rId37"/>
    <p:sldLayoutId id="2147484263" r:id="rId3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3.JPG"/><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3.JPG"/><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8263" y="1317546"/>
            <a:ext cx="4167887" cy="2215991"/>
          </a:xfrm>
        </p:spPr>
        <p:txBody>
          <a:bodyPr/>
          <a:lstStyle/>
          <a:p>
            <a:r>
              <a:rPr lang="en-US" dirty="0"/>
              <a:t>AZ-203.6</a:t>
            </a:r>
            <a:br>
              <a:rPr lang="en-US" dirty="0"/>
            </a:br>
            <a:r>
              <a:rPr lang="en-US" dirty="0"/>
              <a:t>Module 05: Develop message-based solutions</a:t>
            </a:r>
          </a:p>
        </p:txBody>
      </p:sp>
      <p:sp>
        <p:nvSpPr>
          <p:cNvPr id="5" name="Text Placeholder 4"/>
          <p:cNvSpPr>
            <a:spLocks noGrp="1"/>
          </p:cNvSpPr>
          <p:nvPr>
            <p:ph type="body" sz="quarter" idx="12"/>
          </p:nvPr>
        </p:nvSpPr>
        <p:spPr/>
        <p:txBody>
          <a:bodyPr/>
          <a:lstStyle/>
          <a:p>
            <a:r>
              <a:rPr lang="en-US" dirty="0"/>
              <a:t>Subtitle or speaker name</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DD6600-99DA-4E8D-AD56-5DEF23371517}"/>
              </a:ext>
            </a:extLst>
          </p:cNvPr>
          <p:cNvSpPr>
            <a:spLocks noGrp="1"/>
          </p:cNvSpPr>
          <p:nvPr>
            <p:ph type="title"/>
          </p:nvPr>
        </p:nvSpPr>
        <p:spPr>
          <a:xfrm>
            <a:off x="585216" y="2534625"/>
            <a:ext cx="9144000" cy="997196"/>
          </a:xfrm>
        </p:spPr>
        <p:txBody>
          <a:bodyPr/>
          <a:lstStyle/>
          <a:p>
            <a:r>
              <a:rPr lang="en-US" dirty="0"/>
              <a:t>Demo: Send and receive messages from a Service Bus queue</a:t>
            </a:r>
          </a:p>
        </p:txBody>
      </p:sp>
      <p:sp>
        <p:nvSpPr>
          <p:cNvPr id="5" name="Text Placeholder 4">
            <a:extLst>
              <a:ext uri="{FF2B5EF4-FFF2-40B4-BE49-F238E27FC236}">
                <a16:creationId xmlns:a16="http://schemas.microsoft.com/office/drawing/2014/main" id="{48C9BE3F-2A0A-4C2B-9A6C-5EFCDA94B729}"/>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687268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02: Azure Queue storage</a:t>
            </a:r>
          </a:p>
        </p:txBody>
      </p:sp>
    </p:spTree>
    <p:extLst>
      <p:ext uri="{BB962C8B-B14F-4D97-AF65-F5344CB8AC3E}">
        <p14:creationId xmlns:p14="http://schemas.microsoft.com/office/powerpoint/2010/main" val="105543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340C6-76F7-4813-8A82-2598D3D7F9BD}"/>
              </a:ext>
            </a:extLst>
          </p:cNvPr>
          <p:cNvSpPr>
            <a:spLocks noGrp="1"/>
          </p:cNvSpPr>
          <p:nvPr>
            <p:ph type="title"/>
          </p:nvPr>
        </p:nvSpPr>
        <p:spPr>
          <a:xfrm>
            <a:off x="588263" y="457200"/>
            <a:ext cx="11018520" cy="553998"/>
          </a:xfrm>
        </p:spPr>
        <p:txBody>
          <a:bodyPr/>
          <a:lstStyle/>
          <a:p>
            <a:r>
              <a:rPr lang="en-US" dirty="0"/>
              <a:t>Azure Queue storage</a:t>
            </a:r>
          </a:p>
        </p:txBody>
      </p:sp>
      <p:sp>
        <p:nvSpPr>
          <p:cNvPr id="3" name="Text Placeholder 2">
            <a:extLst>
              <a:ext uri="{FF2B5EF4-FFF2-40B4-BE49-F238E27FC236}">
                <a16:creationId xmlns:a16="http://schemas.microsoft.com/office/drawing/2014/main" id="{B565E19A-93C2-4D3F-B46E-1E2180E37A9E}"/>
              </a:ext>
            </a:extLst>
          </p:cNvPr>
          <p:cNvSpPr>
            <a:spLocks noGrp="1"/>
          </p:cNvSpPr>
          <p:nvPr>
            <p:ph type="body" sz="quarter" idx="10"/>
          </p:nvPr>
        </p:nvSpPr>
        <p:spPr>
          <a:xfrm>
            <a:off x="584200" y="1435497"/>
            <a:ext cx="11018520" cy="2425279"/>
          </a:xfrm>
        </p:spPr>
        <p:txBody>
          <a:bodyPr/>
          <a:lstStyle/>
          <a:p>
            <a:r>
              <a:rPr lang="en-US" dirty="0">
                <a:latin typeface="+mn-lt"/>
              </a:rPr>
              <a:t>Service for storing messages in an Azure Storage account</a:t>
            </a:r>
          </a:p>
          <a:p>
            <a:pPr lvl="1"/>
            <a:r>
              <a:rPr lang="en-US" dirty="0"/>
              <a:t>Accessed using HTTP or HTTPS</a:t>
            </a:r>
          </a:p>
          <a:p>
            <a:pPr lvl="1"/>
            <a:r>
              <a:rPr lang="en-US" dirty="0"/>
              <a:t>Scalable to millions of messages</a:t>
            </a:r>
          </a:p>
          <a:p>
            <a:r>
              <a:rPr lang="en-US" dirty="0">
                <a:latin typeface="+mn-lt"/>
              </a:rPr>
              <a:t>Common uses of Queue storage include:</a:t>
            </a:r>
          </a:p>
          <a:p>
            <a:pPr lvl="1"/>
            <a:r>
              <a:rPr lang="en-US" dirty="0"/>
              <a:t>Creating a backlog of work to process asynchronously</a:t>
            </a:r>
          </a:p>
          <a:p>
            <a:pPr lvl="1"/>
            <a:r>
              <a:rPr lang="en-US" dirty="0"/>
              <a:t>Passing messages from an Azure web role to an Azure worker role</a:t>
            </a:r>
          </a:p>
        </p:txBody>
      </p:sp>
    </p:spTree>
    <p:extLst>
      <p:ext uri="{BB962C8B-B14F-4D97-AF65-F5344CB8AC3E}">
        <p14:creationId xmlns:p14="http://schemas.microsoft.com/office/powerpoint/2010/main" val="13795235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38C6-804D-4D9C-B5F7-5346B3469AE2}"/>
              </a:ext>
            </a:extLst>
          </p:cNvPr>
          <p:cNvSpPr>
            <a:spLocks noGrp="1"/>
          </p:cNvSpPr>
          <p:nvPr>
            <p:ph type="title"/>
          </p:nvPr>
        </p:nvSpPr>
        <p:spPr/>
        <p:txBody>
          <a:bodyPr/>
          <a:lstStyle/>
          <a:p>
            <a:r>
              <a:rPr lang="en-US" dirty="0"/>
              <a:t>Components</a:t>
            </a:r>
          </a:p>
        </p:txBody>
      </p:sp>
      <p:sp>
        <p:nvSpPr>
          <p:cNvPr id="4" name="Text Placeholder 3">
            <a:extLst>
              <a:ext uri="{FF2B5EF4-FFF2-40B4-BE49-F238E27FC236}">
                <a16:creationId xmlns:a16="http://schemas.microsoft.com/office/drawing/2014/main" id="{D9AA8DEF-8A17-445A-BD95-3785227A56BF}"/>
              </a:ext>
            </a:extLst>
          </p:cNvPr>
          <p:cNvSpPr>
            <a:spLocks noGrp="1"/>
          </p:cNvSpPr>
          <p:nvPr>
            <p:ph type="body" sz="quarter" idx="10"/>
          </p:nvPr>
        </p:nvSpPr>
        <p:spPr>
          <a:xfrm>
            <a:off x="584200" y="1437481"/>
            <a:ext cx="7593470" cy="2794611"/>
          </a:xfrm>
        </p:spPr>
        <p:txBody>
          <a:bodyPr/>
          <a:lstStyle/>
          <a:p>
            <a:r>
              <a:rPr lang="en-US" dirty="0">
                <a:latin typeface="Segoe UI" panose="020B0502040204020203" pitchFamily="34" charset="0"/>
                <a:cs typeface="Segoe UI" panose="020B0502040204020203" pitchFamily="34" charset="0"/>
              </a:rPr>
              <a:t>URL format</a:t>
            </a:r>
          </a:p>
          <a:p>
            <a:pPr marL="255588" lvl="1" indent="0">
              <a:buNone/>
            </a:pPr>
            <a:r>
              <a:rPr lang="en-US" sz="1800" dirty="0">
                <a:latin typeface="Consolas" panose="020B0609020204030204" pitchFamily="49" charset="0"/>
              </a:rPr>
              <a:t>https://&lt;storage-account&gt;.queue.core.windows.net/&lt;queue&gt;</a:t>
            </a:r>
          </a:p>
          <a:p>
            <a:r>
              <a:rPr lang="en-US" dirty="0">
                <a:latin typeface="Segoe UI" panose="020B0502040204020203" pitchFamily="34" charset="0"/>
                <a:cs typeface="Segoe UI" panose="020B0502040204020203" pitchFamily="34" charset="0"/>
              </a:rPr>
              <a:t>Storage account</a:t>
            </a:r>
          </a:p>
          <a:p>
            <a:r>
              <a:rPr lang="en-US" dirty="0">
                <a:latin typeface="Segoe UI" panose="020B0502040204020203" pitchFamily="34" charset="0"/>
                <a:cs typeface="Segoe UI" panose="020B0502040204020203" pitchFamily="34" charset="0"/>
              </a:rPr>
              <a:t>Queue</a:t>
            </a:r>
          </a:p>
          <a:p>
            <a:r>
              <a:rPr lang="en-US" dirty="0">
                <a:latin typeface="Segoe UI" panose="020B0502040204020203" pitchFamily="34" charset="0"/>
                <a:cs typeface="Segoe UI" panose="020B0502040204020203" pitchFamily="34" charset="0"/>
              </a:rPr>
              <a:t>Message</a:t>
            </a:r>
          </a:p>
        </p:txBody>
      </p:sp>
      <p:sp>
        <p:nvSpPr>
          <p:cNvPr id="3" name="Rectangle 2"/>
          <p:cNvSpPr/>
          <p:nvPr/>
        </p:nvSpPr>
        <p:spPr>
          <a:xfrm>
            <a:off x="7047640" y="5885430"/>
            <a:ext cx="3976858" cy="461665"/>
          </a:xfrm>
          <a:prstGeom prst="rect">
            <a:avLst/>
          </a:prstGeom>
        </p:spPr>
        <p:txBody>
          <a:bodyPr wrap="none">
            <a:spAutoFit/>
          </a:bodyPr>
          <a:lstStyle/>
          <a:p>
            <a:r>
              <a:rPr lang="en-IN" sz="2400" dirty="0">
                <a:latin typeface="Segoe UI Semibold" panose="020B0702040204020203" pitchFamily="34" charset="0"/>
                <a:cs typeface="Segoe UI Semibold" panose="020B0702040204020203" pitchFamily="34" charset="0"/>
              </a:rPr>
              <a:t>Queue service components</a:t>
            </a:r>
          </a:p>
        </p:txBody>
      </p:sp>
      <p:grpSp>
        <p:nvGrpSpPr>
          <p:cNvPr id="9" name="Group 8" descr="This diagram depicts the relationship between a storage account and the queues within the account.">
            <a:extLst>
              <a:ext uri="{FF2B5EF4-FFF2-40B4-BE49-F238E27FC236}">
                <a16:creationId xmlns:a16="http://schemas.microsoft.com/office/drawing/2014/main" id="{50851BB5-2275-4A93-9A41-A7FC4673FF30}"/>
              </a:ext>
            </a:extLst>
          </p:cNvPr>
          <p:cNvGrpSpPr/>
          <p:nvPr/>
        </p:nvGrpSpPr>
        <p:grpSpPr>
          <a:xfrm>
            <a:off x="6214758" y="2574782"/>
            <a:ext cx="5393714" cy="3302752"/>
            <a:chOff x="6214758" y="2574782"/>
            <a:chExt cx="5393714" cy="3302752"/>
          </a:xfrm>
        </p:grpSpPr>
        <p:sp>
          <p:nvSpPr>
            <p:cNvPr id="11" name="Rectangle 10">
              <a:extLst>
                <a:ext uri="{FF2B5EF4-FFF2-40B4-BE49-F238E27FC236}">
                  <a16:creationId xmlns:a16="http://schemas.microsoft.com/office/drawing/2014/main" id="{CD97EDAA-DFE4-424A-94D7-46AD05421882}"/>
                </a:ext>
              </a:extLst>
            </p:cNvPr>
            <p:cNvSpPr/>
            <p:nvPr/>
          </p:nvSpPr>
          <p:spPr bwMode="auto">
            <a:xfrm>
              <a:off x="6214758" y="2574782"/>
              <a:ext cx="2462624"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652F3DD-34AE-4045-8457-34A36570BE0B}"/>
                </a:ext>
              </a:extLst>
            </p:cNvPr>
            <p:cNvSpPr/>
            <p:nvPr/>
          </p:nvSpPr>
          <p:spPr bwMode="auto">
            <a:xfrm>
              <a:off x="8982181" y="2574782"/>
              <a:ext cx="2626291" cy="330275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descr="A picture containing businesscard, text&#10;&#10;Description automatically generated">
              <a:extLst>
                <a:ext uri="{FF2B5EF4-FFF2-40B4-BE49-F238E27FC236}">
                  <a16:creationId xmlns:a16="http://schemas.microsoft.com/office/drawing/2014/main" id="{5171FA86-EDF0-4FF3-93D6-013825A24495}"/>
                </a:ext>
              </a:extLst>
            </p:cNvPr>
            <p:cNvPicPr>
              <a:picLocks noChangeAspect="1"/>
            </p:cNvPicPr>
            <p:nvPr/>
          </p:nvPicPr>
          <p:blipFill>
            <a:blip r:embed="rId3"/>
            <a:stretch>
              <a:fillRect/>
            </a:stretch>
          </p:blipFill>
          <p:spPr>
            <a:xfrm>
              <a:off x="9905181" y="3290592"/>
              <a:ext cx="780290" cy="780290"/>
            </a:xfrm>
            <a:prstGeom prst="rect">
              <a:avLst/>
            </a:prstGeom>
          </p:spPr>
        </p:pic>
        <p:pic>
          <p:nvPicPr>
            <p:cNvPr id="10" name="Picture 9" descr="A close up of a logo&#10;&#10;Description automatically generated">
              <a:extLst>
                <a:ext uri="{FF2B5EF4-FFF2-40B4-BE49-F238E27FC236}">
                  <a16:creationId xmlns:a16="http://schemas.microsoft.com/office/drawing/2014/main" id="{447D399C-BE4E-4D50-8D91-385DD5D41960}"/>
                </a:ext>
              </a:extLst>
            </p:cNvPr>
            <p:cNvPicPr>
              <a:picLocks noChangeAspect="1"/>
            </p:cNvPicPr>
            <p:nvPr/>
          </p:nvPicPr>
          <p:blipFill>
            <a:blip r:embed="rId4"/>
            <a:stretch>
              <a:fillRect/>
            </a:stretch>
          </p:blipFill>
          <p:spPr>
            <a:xfrm>
              <a:off x="6432505" y="3290592"/>
              <a:ext cx="649844" cy="649844"/>
            </a:xfrm>
            <a:prstGeom prst="rect">
              <a:avLst/>
            </a:prstGeom>
          </p:spPr>
        </p:pic>
        <p:sp>
          <p:nvSpPr>
            <p:cNvPr id="14" name="TextBox 13">
              <a:extLst>
                <a:ext uri="{FF2B5EF4-FFF2-40B4-BE49-F238E27FC236}">
                  <a16:creationId xmlns:a16="http://schemas.microsoft.com/office/drawing/2014/main" id="{D8B56AC9-2B84-4257-BA86-3E29B5A3A64F}"/>
                </a:ext>
              </a:extLst>
            </p:cNvPr>
            <p:cNvSpPr txBox="1"/>
            <p:nvPr/>
          </p:nvSpPr>
          <p:spPr>
            <a:xfrm>
              <a:off x="6578846" y="2680887"/>
              <a:ext cx="1699183"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Storage account</a:t>
              </a:r>
            </a:p>
          </p:txBody>
        </p:sp>
        <p:sp>
          <p:nvSpPr>
            <p:cNvPr id="15" name="TextBox 14">
              <a:extLst>
                <a:ext uri="{FF2B5EF4-FFF2-40B4-BE49-F238E27FC236}">
                  <a16:creationId xmlns:a16="http://schemas.microsoft.com/office/drawing/2014/main" id="{E5DA56B9-25F8-40C1-804E-A0D162DDAEE8}"/>
                </a:ext>
              </a:extLst>
            </p:cNvPr>
            <p:cNvSpPr txBox="1"/>
            <p:nvPr/>
          </p:nvSpPr>
          <p:spPr>
            <a:xfrm>
              <a:off x="9949879" y="2680887"/>
              <a:ext cx="690895" cy="276999"/>
            </a:xfrm>
            <a:prstGeom prst="rect">
              <a:avLst/>
            </a:prstGeom>
            <a:noFill/>
          </p:spPr>
          <p:txBody>
            <a:bodyPr wrap="none" lIns="0" tIns="0" rIns="0" bIns="0" rtlCol="0">
              <a:spAutoFit/>
            </a:bodyPr>
            <a:lstStyle/>
            <a:p>
              <a:pPr algn="l"/>
              <a:r>
                <a:rPr lang="en-IN" sz="1800" dirty="0">
                  <a:gradFill>
                    <a:gsLst>
                      <a:gs pos="2917">
                        <a:schemeClr val="tx1"/>
                      </a:gs>
                      <a:gs pos="30000">
                        <a:schemeClr val="tx1"/>
                      </a:gs>
                    </a:gsLst>
                    <a:lin ang="5400000" scaled="0"/>
                  </a:gradFill>
                  <a:latin typeface="+mj-lt"/>
                </a:rPr>
                <a:t>Queue</a:t>
              </a:r>
            </a:p>
          </p:txBody>
        </p:sp>
        <p:sp>
          <p:nvSpPr>
            <p:cNvPr id="16" name="Rectangle 15">
              <a:extLst>
                <a:ext uri="{FF2B5EF4-FFF2-40B4-BE49-F238E27FC236}">
                  <a16:creationId xmlns:a16="http://schemas.microsoft.com/office/drawing/2014/main" id="{7CCFEB2F-8649-4F2A-9BFB-2C4540B2D12E}"/>
                </a:ext>
              </a:extLst>
            </p:cNvPr>
            <p:cNvSpPr/>
            <p:nvPr/>
          </p:nvSpPr>
          <p:spPr bwMode="auto">
            <a:xfrm>
              <a:off x="6478638" y="4879559"/>
              <a:ext cx="1998328"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myaccount</a:t>
              </a: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5678F75C-BE19-4B3D-8733-623F33475F4F}"/>
                </a:ext>
              </a:extLst>
            </p:cNvPr>
            <p:cNvSpPr/>
            <p:nvPr/>
          </p:nvSpPr>
          <p:spPr bwMode="auto">
            <a:xfrm>
              <a:off x="9236801" y="4517007"/>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Image-to-download</a:t>
              </a:r>
            </a:p>
          </p:txBody>
        </p:sp>
        <p:sp>
          <p:nvSpPr>
            <p:cNvPr id="19" name="Rectangle 18">
              <a:extLst>
                <a:ext uri="{FF2B5EF4-FFF2-40B4-BE49-F238E27FC236}">
                  <a16:creationId xmlns:a16="http://schemas.microsoft.com/office/drawing/2014/main" id="{55830010-1EBA-4BC8-AFD1-23EC7A10577F}"/>
                </a:ext>
              </a:extLst>
            </p:cNvPr>
            <p:cNvSpPr/>
            <p:nvPr/>
          </p:nvSpPr>
          <p:spPr bwMode="auto">
            <a:xfrm>
              <a:off x="9239406" y="5197270"/>
              <a:ext cx="2229041" cy="413359"/>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IN" sz="1800" dirty="0">
                  <a:gradFill>
                    <a:gsLst>
                      <a:gs pos="0">
                        <a:srgbClr val="FFFFFF"/>
                      </a:gs>
                      <a:gs pos="100000">
                        <a:srgbClr val="FFFFFF"/>
                      </a:gs>
                    </a:gsLst>
                    <a:lin ang="5400000" scaled="0"/>
                  </a:gradFill>
                  <a:ea typeface="Segoe UI" pitchFamily="34" charset="0"/>
                  <a:cs typeface="Segoe UI" pitchFamily="34" charset="0"/>
                </a:rPr>
                <a:t>Image-to-resize</a:t>
              </a:r>
            </a:p>
          </p:txBody>
        </p:sp>
        <p:cxnSp>
          <p:nvCxnSpPr>
            <p:cNvPr id="21" name="Straight Connector 20">
              <a:extLst>
                <a:ext uri="{FF2B5EF4-FFF2-40B4-BE49-F238E27FC236}">
                  <a16:creationId xmlns:a16="http://schemas.microsoft.com/office/drawing/2014/main" id="{07F749E5-7ACC-4373-AA08-E54E4D27623E}"/>
                </a:ext>
              </a:extLst>
            </p:cNvPr>
            <p:cNvCxnSpPr>
              <a:stCxn id="16" idx="3"/>
            </p:cNvCxnSpPr>
            <p:nvPr/>
          </p:nvCxnSpPr>
          <p:spPr>
            <a:xfrm flipV="1">
              <a:off x="8476966" y="5086238"/>
              <a:ext cx="350729"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6DE82D-7DB8-49B6-BB7F-74CBCA4079B0}"/>
                </a:ext>
              </a:extLst>
            </p:cNvPr>
            <p:cNvCxnSpPr>
              <a:cxnSpLocks/>
            </p:cNvCxnSpPr>
            <p:nvPr/>
          </p:nvCxnSpPr>
          <p:spPr>
            <a:xfrm flipH="1">
              <a:off x="8827695" y="4704413"/>
              <a:ext cx="1533" cy="71834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225BFF-77A3-4B58-BB08-859B860A419F}"/>
                </a:ext>
              </a:extLst>
            </p:cNvPr>
            <p:cNvCxnSpPr>
              <a:cxnSpLocks/>
            </p:cNvCxnSpPr>
            <p:nvPr/>
          </p:nvCxnSpPr>
          <p:spPr>
            <a:xfrm>
              <a:off x="8827695" y="5416475"/>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F049B84-431C-49B3-ABC0-1A7ACD567201}"/>
                </a:ext>
              </a:extLst>
            </p:cNvPr>
            <p:cNvCxnSpPr>
              <a:cxnSpLocks/>
            </p:cNvCxnSpPr>
            <p:nvPr/>
          </p:nvCxnSpPr>
          <p:spPr>
            <a:xfrm>
              <a:off x="8827695" y="4723686"/>
              <a:ext cx="409106" cy="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115EE1B1-7E48-4057-9D50-9DAB06A606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23097" y="3281353"/>
              <a:ext cx="648000" cy="648000"/>
            </a:xfrm>
            <a:prstGeom prst="rect">
              <a:avLst/>
            </a:prstGeom>
          </p:spPr>
        </p:pic>
      </p:grpSp>
    </p:spTree>
    <p:extLst>
      <p:ext uri="{BB962C8B-B14F-4D97-AF65-F5344CB8AC3E}">
        <p14:creationId xmlns:p14="http://schemas.microsoft.com/office/powerpoint/2010/main" val="22572184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930581"/>
          </a:xfrm>
        </p:spPr>
        <p:txBody>
          <a:bodyPr/>
          <a:lstStyle/>
          <a:p>
            <a:r>
              <a:rPr lang="en-US" sz="1800" dirty="0">
                <a:solidFill>
                  <a:srgbClr val="008000"/>
                </a:solidFill>
              </a:rPr>
              <a:t>// connection string in application’s configuration file</a:t>
            </a:r>
            <a:endParaRPr lang="en-US" sz="1800" dirty="0">
              <a:solidFill>
                <a:srgbClr val="000000"/>
              </a:solidFill>
            </a:endParaRPr>
          </a:p>
          <a:p>
            <a:r>
              <a:rPr lang="en-US" sz="1800" dirty="0">
                <a:solidFill>
                  <a:srgbClr val="000000"/>
                </a:solidFill>
              </a:rPr>
              <a:t>&lt;</a:t>
            </a:r>
            <a:r>
              <a:rPr lang="en-US" sz="1800" dirty="0">
                <a:solidFill>
                  <a:srgbClr val="267F99"/>
                </a:solidFill>
              </a:rPr>
              <a:t>add</a:t>
            </a:r>
            <a:r>
              <a:rPr lang="en-US" sz="1800" dirty="0">
                <a:solidFill>
                  <a:srgbClr val="000000"/>
                </a:solidFill>
              </a:rPr>
              <a:t> </a:t>
            </a:r>
            <a:r>
              <a:rPr lang="en-US" sz="1800" dirty="0">
                <a:solidFill>
                  <a:srgbClr val="001080"/>
                </a:solidFill>
              </a:rPr>
              <a:t>key</a:t>
            </a:r>
            <a:r>
              <a:rPr lang="en-US" sz="1800" dirty="0">
                <a:solidFill>
                  <a:srgbClr val="000000"/>
                </a:solidFill>
              </a:rPr>
              <a:t>=</a:t>
            </a:r>
            <a:r>
              <a:rPr lang="en-US" sz="1800" dirty="0">
                <a:solidFill>
                  <a:srgbClr val="A31515"/>
                </a:solidFill>
              </a:rPr>
              <a:t>"StorageConnectionString"</a:t>
            </a:r>
            <a:r>
              <a:rPr lang="en-US" sz="1800" dirty="0">
                <a:solidFill>
                  <a:srgbClr val="000000"/>
                </a:solidFill>
              </a:rPr>
              <a:t> </a:t>
            </a:r>
            <a:r>
              <a:rPr lang="en-US" sz="1800" dirty="0">
                <a:solidFill>
                  <a:srgbClr val="001080"/>
                </a:solidFill>
              </a:rPr>
              <a:t>value</a:t>
            </a:r>
            <a:r>
              <a:rPr lang="en-US" sz="1800" dirty="0">
                <a:solidFill>
                  <a:srgbClr val="000000"/>
                </a:solidFill>
              </a:rPr>
              <a:t>=</a:t>
            </a:r>
            <a:r>
              <a:rPr lang="en-US" sz="1800" dirty="0">
                <a:solidFill>
                  <a:srgbClr val="A31515"/>
                </a:solidFill>
              </a:rPr>
              <a:t>"DefaultEndpointsProtocol=https;AccountName=storagesample;AccountKey=GMuzNHjlB3S9itqZJHHCnRkrokLkcSyW7yK9BRbGp0ENePunLPwBgpxV1Z/pVo9zpem/2xSHXkMqTHHLcx8XRA=="</a:t>
            </a:r>
            <a:r>
              <a:rPr lang="en-US" sz="1800" dirty="0">
                <a:solidFill>
                  <a:srgbClr val="000000"/>
                </a:solidFill>
              </a:rPr>
              <a:t> /&gt;</a:t>
            </a:r>
          </a:p>
          <a:p>
            <a:br>
              <a:rPr lang="en-US" sz="1800" dirty="0">
                <a:solidFill>
                  <a:srgbClr val="000000"/>
                </a:solidFill>
              </a:rPr>
            </a:br>
            <a:r>
              <a:rPr lang="en-US" sz="1800" dirty="0">
                <a:solidFill>
                  <a:srgbClr val="008000"/>
                </a:solidFill>
              </a:rPr>
              <a:t>// create instance of CloudStorageAccount class</a:t>
            </a:r>
            <a:endParaRPr lang="en-US" sz="1800" dirty="0">
              <a:solidFill>
                <a:srgbClr val="000000"/>
              </a:solidFill>
            </a:endParaRPr>
          </a:p>
          <a:p>
            <a:r>
              <a:rPr lang="en-US" sz="1800" dirty="0">
                <a:solidFill>
                  <a:srgbClr val="001080"/>
                </a:solidFill>
              </a:rPr>
              <a:t>CloudStorageAccount</a:t>
            </a:r>
            <a:r>
              <a:rPr lang="en-US" sz="1800" dirty="0">
                <a:solidFill>
                  <a:srgbClr val="000000"/>
                </a:solidFill>
              </a:rPr>
              <a:t> </a:t>
            </a:r>
            <a:r>
              <a:rPr lang="en-US" sz="1800" dirty="0">
                <a:solidFill>
                  <a:srgbClr val="001080"/>
                </a:solidFill>
              </a:rPr>
              <a:t>account</a:t>
            </a:r>
            <a:r>
              <a:rPr lang="en-US" sz="1800" dirty="0">
                <a:solidFill>
                  <a:srgbClr val="000000"/>
                </a:solidFill>
              </a:rPr>
              <a:t> = </a:t>
            </a:r>
            <a:r>
              <a:rPr lang="en-US" sz="1800" dirty="0">
                <a:solidFill>
                  <a:srgbClr val="001080"/>
                </a:solidFill>
              </a:rPr>
              <a:t>CloudStorageAccount</a:t>
            </a:r>
            <a:r>
              <a:rPr lang="en-US" sz="1800" dirty="0">
                <a:solidFill>
                  <a:srgbClr val="000000"/>
                </a:solidFill>
              </a:rPr>
              <a:t>.</a:t>
            </a:r>
            <a:r>
              <a:rPr lang="en-US" sz="1800" dirty="0">
                <a:solidFill>
                  <a:srgbClr val="795E26"/>
                </a:solidFill>
              </a:rPr>
              <a:t>Parse</a:t>
            </a:r>
            <a:r>
              <a:rPr lang="en-US" sz="1800" dirty="0">
                <a:solidFill>
                  <a:srgbClr val="000000"/>
                </a:solidFill>
              </a:rPr>
              <a:t>(</a:t>
            </a:r>
            <a:r>
              <a:rPr lang="en-US" sz="1800" dirty="0">
                <a:solidFill>
                  <a:srgbClr val="A31515"/>
                </a:solidFill>
              </a:rPr>
              <a:t>"StorageConnectionString"</a:t>
            </a:r>
            <a:r>
              <a:rPr lang="en-US" sz="1800" dirty="0">
                <a:solidFill>
                  <a:srgbClr val="000000"/>
                </a:solidFill>
              </a:rPr>
              <a:t>);</a:t>
            </a:r>
          </a:p>
          <a:p>
            <a:br>
              <a:rPr lang="en-US" sz="1800" dirty="0">
                <a:solidFill>
                  <a:srgbClr val="000000"/>
                </a:solidFill>
              </a:rPr>
            </a:br>
            <a:r>
              <a:rPr lang="en-US" sz="1800" dirty="0">
                <a:solidFill>
                  <a:srgbClr val="008000"/>
                </a:solidFill>
              </a:rPr>
              <a:t>// create queue client</a:t>
            </a:r>
            <a:endParaRPr lang="en-US" sz="1800" dirty="0">
              <a:solidFill>
                <a:srgbClr val="000000"/>
              </a:solidFill>
            </a:endParaRPr>
          </a:p>
          <a:p>
            <a:r>
              <a:rPr lang="en-US" sz="1800" dirty="0">
                <a:solidFill>
                  <a:srgbClr val="267F99"/>
                </a:solidFill>
              </a:rPr>
              <a:t>CloudQueueClient</a:t>
            </a:r>
            <a:r>
              <a:rPr lang="en-US" sz="1800" dirty="0">
                <a:solidFill>
                  <a:srgbClr val="000000"/>
                </a:solidFill>
              </a:rPr>
              <a:t> </a:t>
            </a:r>
            <a:r>
              <a:rPr lang="en-US" sz="1800" dirty="0">
                <a:solidFill>
                  <a:srgbClr val="001080"/>
                </a:solidFill>
              </a:rPr>
              <a:t>queueClient</a:t>
            </a:r>
            <a:r>
              <a:rPr lang="en-US" sz="1800" dirty="0">
                <a:solidFill>
                  <a:srgbClr val="000000"/>
                </a:solidFill>
              </a:rPr>
              <a:t> = </a:t>
            </a:r>
            <a:r>
              <a:rPr lang="en-US" sz="1800" dirty="0">
                <a:solidFill>
                  <a:srgbClr val="001080"/>
                </a:solidFill>
              </a:rPr>
              <a:t>account</a:t>
            </a:r>
            <a:r>
              <a:rPr lang="en-US" sz="1800" dirty="0">
                <a:solidFill>
                  <a:srgbClr val="000000"/>
                </a:solidFill>
              </a:rPr>
              <a:t>.</a:t>
            </a:r>
            <a:r>
              <a:rPr lang="en-US" sz="1800" dirty="0">
                <a:solidFill>
                  <a:srgbClr val="795E26"/>
                </a:solidFill>
              </a:rPr>
              <a:t>CreateCloudQueueClient</a:t>
            </a:r>
            <a:r>
              <a:rPr lang="en-US" sz="1800" dirty="0">
                <a:solidFill>
                  <a:srgbClr val="000000"/>
                </a:solidFill>
              </a:rPr>
              <a:t>();</a:t>
            </a:r>
          </a:p>
          <a:p>
            <a:br>
              <a:rPr lang="en-US" sz="1800" dirty="0">
                <a:solidFill>
                  <a:srgbClr val="000000"/>
                </a:solidFill>
              </a:rPr>
            </a:br>
            <a:r>
              <a:rPr lang="en-US" sz="1800" dirty="0">
                <a:solidFill>
                  <a:srgbClr val="008000"/>
                </a:solidFill>
              </a:rPr>
              <a:t>// retrieve reference to queue</a:t>
            </a:r>
            <a:endParaRPr lang="en-US" sz="1800" dirty="0">
              <a:solidFill>
                <a:srgbClr val="000000"/>
              </a:solidFill>
            </a:endParaRPr>
          </a:p>
          <a:p>
            <a:r>
              <a:rPr lang="en-US" sz="1800" dirty="0">
                <a:solidFill>
                  <a:srgbClr val="267F99"/>
                </a:solidFill>
              </a:rPr>
              <a:t>CloudQueue</a:t>
            </a:r>
            <a:r>
              <a:rPr lang="en-US" sz="1800" dirty="0">
                <a:solidFill>
                  <a:srgbClr val="000000"/>
                </a:solidFill>
              </a:rPr>
              <a:t> </a:t>
            </a:r>
            <a:r>
              <a:rPr lang="en-US" sz="1800" dirty="0">
                <a:solidFill>
                  <a:srgbClr val="001080"/>
                </a:solidFill>
              </a:rPr>
              <a:t>queue</a:t>
            </a:r>
            <a:r>
              <a:rPr lang="en-US" sz="1800" dirty="0">
                <a:solidFill>
                  <a:srgbClr val="000000"/>
                </a:solidFill>
              </a:rPr>
              <a:t> = </a:t>
            </a:r>
            <a:r>
              <a:rPr lang="en-US" sz="1800" dirty="0">
                <a:solidFill>
                  <a:srgbClr val="001080"/>
                </a:solidFill>
              </a:rPr>
              <a:t>queueClient</a:t>
            </a:r>
            <a:r>
              <a:rPr lang="en-US" sz="1800" dirty="0">
                <a:solidFill>
                  <a:srgbClr val="000000"/>
                </a:solidFill>
              </a:rPr>
              <a:t>.</a:t>
            </a:r>
            <a:r>
              <a:rPr lang="en-US" sz="1800" dirty="0">
                <a:solidFill>
                  <a:srgbClr val="795E26"/>
                </a:solidFill>
              </a:rPr>
              <a:t>GetQueueReference</a:t>
            </a:r>
            <a:r>
              <a:rPr lang="en-US" sz="1800" dirty="0">
                <a:solidFill>
                  <a:srgbClr val="000000"/>
                </a:solidFill>
              </a:rPr>
              <a:t>(</a:t>
            </a:r>
            <a:r>
              <a:rPr lang="en-US" sz="1800" dirty="0">
                <a:solidFill>
                  <a:srgbClr val="A31515"/>
                </a:solidFill>
              </a:rPr>
              <a:t>"myqueue"</a:t>
            </a:r>
            <a:r>
              <a:rPr lang="en-US" sz="1800" dirty="0">
                <a:solidFill>
                  <a:srgbClr val="000000"/>
                </a:solidFill>
              </a:rPr>
              <a:t>);</a:t>
            </a:r>
          </a:p>
          <a:p>
            <a:br>
              <a:rPr lang="en-US" sz="1800" dirty="0">
                <a:solidFill>
                  <a:srgbClr val="000000"/>
                </a:solidFill>
              </a:rPr>
            </a:br>
            <a:r>
              <a:rPr lang="en-US" sz="1800" dirty="0">
                <a:solidFill>
                  <a:srgbClr val="008000"/>
                </a:solidFill>
              </a:rPr>
              <a:t>// Create the queue if it doesn't already exist</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CreateIfNotExists</a:t>
            </a:r>
            <a:r>
              <a:rPr lang="en-US" sz="1800" dirty="0">
                <a:solidFill>
                  <a:srgbClr val="000000"/>
                </a:solidFill>
              </a:rPr>
              <a:t>();</a:t>
            </a:r>
          </a:p>
        </p:txBody>
      </p:sp>
    </p:spTree>
    <p:extLst>
      <p:ext uri="{BB962C8B-B14F-4D97-AF65-F5344CB8AC3E}">
        <p14:creationId xmlns:p14="http://schemas.microsoft.com/office/powerpoint/2010/main" val="4342461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create and get messages</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3767185"/>
          </a:xfrm>
        </p:spPr>
        <p:txBody>
          <a:bodyPr/>
          <a:lstStyle/>
          <a:p>
            <a:r>
              <a:rPr lang="en-US" sz="1800" dirty="0">
                <a:solidFill>
                  <a:srgbClr val="008000"/>
                </a:solidFill>
              </a:rPr>
              <a:t>// Create a message and add it to the queue.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CloudQueueMessage</a:t>
            </a:r>
            <a:r>
              <a:rPr lang="en-US" sz="1800" dirty="0">
                <a:solidFill>
                  <a:srgbClr val="000000"/>
                </a:solidFill>
              </a:rPr>
              <a:t>(</a:t>
            </a:r>
            <a:r>
              <a:rPr lang="en-US" sz="1800" dirty="0">
                <a:solidFill>
                  <a:srgbClr val="A31515"/>
                </a:solidFill>
              </a:rPr>
              <a:t>"Hello, World"</a:t>
            </a:r>
            <a:r>
              <a:rPr lang="en-US" sz="1800" dirty="0">
                <a:solidFill>
                  <a:srgbClr val="000000"/>
                </a:solidFill>
              </a:rPr>
              <a:t>);</a:t>
            </a:r>
          </a:p>
          <a:p>
            <a:r>
              <a:rPr lang="en-US" sz="1800" dirty="0">
                <a:solidFill>
                  <a:srgbClr val="001080"/>
                </a:solidFill>
              </a:rPr>
              <a:t>queue</a:t>
            </a:r>
            <a:r>
              <a:rPr lang="en-US" sz="1800" dirty="0">
                <a:solidFill>
                  <a:srgbClr val="000000"/>
                </a:solidFill>
              </a:rPr>
              <a:t>.</a:t>
            </a:r>
            <a:r>
              <a:rPr lang="en-US" sz="1800" dirty="0">
                <a:solidFill>
                  <a:srgbClr val="795E26"/>
                </a:solidFill>
              </a:rPr>
              <a:t>AddMessage</a:t>
            </a:r>
            <a:r>
              <a:rPr lang="en-US" sz="1800" dirty="0">
                <a:solidFill>
                  <a:srgbClr val="000000"/>
                </a:solidFill>
              </a:rPr>
              <a:t>(</a:t>
            </a:r>
            <a:r>
              <a:rPr lang="en-US" sz="1800" dirty="0">
                <a:solidFill>
                  <a:srgbClr val="001080"/>
                </a:solidFill>
              </a:rPr>
              <a:t>message</a:t>
            </a:r>
            <a:r>
              <a:rPr lang="en-US" sz="1800" dirty="0">
                <a:solidFill>
                  <a:srgbClr val="000000"/>
                </a:solidFill>
              </a:rPr>
              <a:t>);</a:t>
            </a:r>
          </a:p>
          <a:p>
            <a:br>
              <a:rPr lang="en-US" sz="1800" dirty="0">
                <a:solidFill>
                  <a:srgbClr val="000000"/>
                </a:solidFill>
              </a:rPr>
            </a:br>
            <a:r>
              <a:rPr lang="en-US" sz="1800" dirty="0">
                <a:solidFill>
                  <a:srgbClr val="008000"/>
                </a:solidFill>
              </a:rPr>
              <a:t>// Peek at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peekedMessage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PeekMessage</a:t>
            </a:r>
            <a:r>
              <a:rPr lang="en-US" sz="1800" dirty="0">
                <a:solidFill>
                  <a:srgbClr val="000000"/>
                </a:solidFill>
              </a:rPr>
              <a:t>();</a:t>
            </a:r>
          </a:p>
          <a:p>
            <a:br>
              <a:rPr lang="en-US" sz="1800" dirty="0">
                <a:solidFill>
                  <a:srgbClr val="000000"/>
                </a:solidFill>
              </a:rPr>
            </a:br>
            <a:r>
              <a:rPr lang="en-US" sz="1800" dirty="0">
                <a:solidFill>
                  <a:srgbClr val="008000"/>
                </a:solidFill>
              </a:rPr>
              <a:t>// Fetch the queue attributes.</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FetchAttributes</a:t>
            </a:r>
            <a:r>
              <a:rPr lang="en-US" sz="1800" dirty="0">
                <a:solidFill>
                  <a:srgbClr val="000000"/>
                </a:solidFill>
              </a:rPr>
              <a:t>();</a:t>
            </a:r>
          </a:p>
          <a:p>
            <a:br>
              <a:rPr lang="en-US" sz="1800" dirty="0">
                <a:solidFill>
                  <a:srgbClr val="000000"/>
                </a:solidFill>
              </a:rPr>
            </a:br>
            <a:r>
              <a:rPr lang="en-US" sz="1800" dirty="0">
                <a:solidFill>
                  <a:srgbClr val="008000"/>
                </a:solidFill>
              </a:rPr>
              <a:t>// Retrieve the cached approximate message count.</a:t>
            </a:r>
            <a:endParaRPr lang="en-US" sz="1800" dirty="0">
              <a:solidFill>
                <a:srgbClr val="000000"/>
              </a:solidFill>
            </a:endParaRPr>
          </a:p>
          <a:p>
            <a:r>
              <a:rPr lang="en-US" sz="1800" dirty="0">
                <a:solidFill>
                  <a:srgbClr val="0000FF"/>
                </a:solidFill>
              </a:rPr>
              <a:t>int</a:t>
            </a:r>
            <a:r>
              <a:rPr lang="en-US" sz="1800" dirty="0">
                <a:solidFill>
                  <a:srgbClr val="000000"/>
                </a:solidFill>
              </a:rPr>
              <a:t>? </a:t>
            </a:r>
            <a:r>
              <a:rPr lang="en-US" sz="1800" dirty="0">
                <a:solidFill>
                  <a:srgbClr val="001080"/>
                </a:solidFill>
              </a:rPr>
              <a:t>cachedMessageCount</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001080"/>
                </a:solidFill>
              </a:rPr>
              <a:t>ApproximateMessageCount</a:t>
            </a:r>
            <a:r>
              <a:rPr lang="en-US" sz="1800" dirty="0">
                <a:solidFill>
                  <a:srgbClr val="000000"/>
                </a:solidFill>
              </a:rPr>
              <a:t>;</a:t>
            </a:r>
          </a:p>
        </p:txBody>
      </p:sp>
    </p:spTree>
    <p:extLst>
      <p:ext uri="{BB962C8B-B14F-4D97-AF65-F5344CB8AC3E}">
        <p14:creationId xmlns:p14="http://schemas.microsoft.com/office/powerpoint/2010/main" val="241735785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F8D4C-54B9-4352-880E-7FF3C3D7699C}"/>
              </a:ext>
            </a:extLst>
          </p:cNvPr>
          <p:cNvSpPr>
            <a:spLocks noGrp="1"/>
          </p:cNvSpPr>
          <p:nvPr>
            <p:ph type="title"/>
          </p:nvPr>
        </p:nvSpPr>
        <p:spPr/>
        <p:txBody>
          <a:bodyPr/>
          <a:lstStyle/>
          <a:p>
            <a:r>
              <a:rPr lang="en-US" dirty="0"/>
              <a:t>Code examples – retrieve and change message</a:t>
            </a:r>
          </a:p>
        </p:txBody>
      </p:sp>
      <p:sp>
        <p:nvSpPr>
          <p:cNvPr id="3" name="Text Placeholder 2">
            <a:extLst>
              <a:ext uri="{FF2B5EF4-FFF2-40B4-BE49-F238E27FC236}">
                <a16:creationId xmlns:a16="http://schemas.microsoft.com/office/drawing/2014/main" id="{95B5224B-1CE5-423A-8AFE-809AC8D544A9}"/>
              </a:ext>
            </a:extLst>
          </p:cNvPr>
          <p:cNvSpPr>
            <a:spLocks noGrp="1"/>
          </p:cNvSpPr>
          <p:nvPr>
            <p:ph type="body" sz="quarter" idx="10"/>
          </p:nvPr>
        </p:nvSpPr>
        <p:spPr>
          <a:xfrm>
            <a:off x="588263" y="1436688"/>
            <a:ext cx="11018520" cy="4376583"/>
          </a:xfrm>
        </p:spPr>
        <p:txBody>
          <a:bodyPr/>
          <a:lstStyle/>
          <a:p>
            <a:r>
              <a:rPr lang="en-US" sz="1800" dirty="0">
                <a:solidFill>
                  <a:srgbClr val="008000"/>
                </a:solidFill>
              </a:rPr>
              <a:t>// Get the next message</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retrievedMessage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GetMessage</a:t>
            </a:r>
            <a:r>
              <a:rPr lang="en-US" sz="1800" dirty="0">
                <a:solidFill>
                  <a:srgbClr val="000000"/>
                </a:solidFill>
              </a:rPr>
              <a:t>();</a:t>
            </a:r>
          </a:p>
          <a:p>
            <a:br>
              <a:rPr lang="en-US" sz="1800" dirty="0">
                <a:solidFill>
                  <a:srgbClr val="000000"/>
                </a:solidFill>
              </a:rPr>
            </a:br>
            <a:r>
              <a:rPr lang="en-US" sz="1800" dirty="0">
                <a:solidFill>
                  <a:srgbClr val="008000"/>
                </a:solidFill>
              </a:rPr>
              <a:t>//Process the message in less than 30 seconds, and then delete the message</a:t>
            </a:r>
            <a:endParaRPr lang="en-US" sz="1800" dirty="0">
              <a:solidFill>
                <a:srgbClr val="000000"/>
              </a:solidFill>
            </a:endParaRPr>
          </a:p>
          <a:p>
            <a:r>
              <a:rPr lang="en-US" sz="1800" dirty="0">
                <a:solidFill>
                  <a:srgbClr val="001080"/>
                </a:solidFill>
              </a:rPr>
              <a:t>queue</a:t>
            </a:r>
            <a:r>
              <a:rPr lang="en-US" sz="1800" dirty="0">
                <a:solidFill>
                  <a:srgbClr val="000000"/>
                </a:solidFill>
              </a:rPr>
              <a:t>.</a:t>
            </a:r>
            <a:r>
              <a:rPr lang="en-US" sz="1800" dirty="0">
                <a:solidFill>
                  <a:srgbClr val="795E26"/>
                </a:solidFill>
              </a:rPr>
              <a:t>DeleteMessage</a:t>
            </a:r>
            <a:r>
              <a:rPr lang="en-US" sz="1800" dirty="0">
                <a:solidFill>
                  <a:srgbClr val="000000"/>
                </a:solidFill>
              </a:rPr>
              <a:t>(</a:t>
            </a:r>
            <a:r>
              <a:rPr lang="en-US" sz="1800" dirty="0">
                <a:solidFill>
                  <a:srgbClr val="001080"/>
                </a:solidFill>
              </a:rPr>
              <a:t>retrievedMessage</a:t>
            </a:r>
            <a:r>
              <a:rPr lang="en-US" sz="1800" dirty="0">
                <a:solidFill>
                  <a:srgbClr val="000000"/>
                </a:solidFill>
              </a:rPr>
              <a:t>);</a:t>
            </a:r>
          </a:p>
          <a:p>
            <a:br>
              <a:rPr lang="en-US" sz="1800" dirty="0">
                <a:solidFill>
                  <a:srgbClr val="000000"/>
                </a:solidFill>
              </a:rPr>
            </a:br>
            <a:r>
              <a:rPr lang="en-US" sz="1800" dirty="0">
                <a:solidFill>
                  <a:srgbClr val="008000"/>
                </a:solidFill>
              </a:rPr>
              <a:t>// Get the message from the queue and update the message contents.</a:t>
            </a:r>
            <a:endParaRPr lang="en-US" sz="1800" dirty="0">
              <a:solidFill>
                <a:srgbClr val="000000"/>
              </a:solidFill>
            </a:endParaRPr>
          </a:p>
          <a:p>
            <a:r>
              <a:rPr lang="en-US" sz="1800" dirty="0">
                <a:solidFill>
                  <a:srgbClr val="267F99"/>
                </a:solidFill>
              </a:rPr>
              <a:t>CloudQueueMessage</a:t>
            </a:r>
            <a:r>
              <a:rPr lang="en-US" sz="1800" dirty="0">
                <a:solidFill>
                  <a:srgbClr val="000000"/>
                </a:solidFill>
              </a:rPr>
              <a:t> </a:t>
            </a:r>
            <a:r>
              <a:rPr lang="en-US" sz="1800" dirty="0">
                <a:solidFill>
                  <a:srgbClr val="001080"/>
                </a:solidFill>
              </a:rPr>
              <a:t>message</a:t>
            </a:r>
            <a:r>
              <a:rPr lang="en-US" sz="1800" dirty="0">
                <a:solidFill>
                  <a:srgbClr val="000000"/>
                </a:solidFill>
              </a:rPr>
              <a:t> = </a:t>
            </a:r>
            <a:r>
              <a:rPr lang="en-US" sz="1800" dirty="0">
                <a:solidFill>
                  <a:srgbClr val="001080"/>
                </a:solidFill>
              </a:rPr>
              <a:t>queue</a:t>
            </a:r>
            <a:r>
              <a:rPr lang="en-US" sz="1800" dirty="0">
                <a:solidFill>
                  <a:srgbClr val="000000"/>
                </a:solidFill>
              </a:rPr>
              <a:t>.</a:t>
            </a:r>
            <a:r>
              <a:rPr lang="en-US" sz="1800" dirty="0">
                <a:solidFill>
                  <a:srgbClr val="795E26"/>
                </a:solidFill>
              </a:rPr>
              <a:t>GetMessage</a:t>
            </a:r>
            <a:r>
              <a:rPr lang="en-US" sz="1800" dirty="0">
                <a:solidFill>
                  <a:srgbClr val="000000"/>
                </a:solidFill>
              </a:rPr>
              <a:t>();</a:t>
            </a:r>
          </a:p>
          <a:p>
            <a:r>
              <a:rPr lang="en-US" sz="1800" dirty="0">
                <a:solidFill>
                  <a:srgbClr val="001080"/>
                </a:solidFill>
              </a:rPr>
              <a:t>message</a:t>
            </a:r>
            <a:r>
              <a:rPr lang="en-US" sz="1800" dirty="0">
                <a:solidFill>
                  <a:srgbClr val="000000"/>
                </a:solidFill>
              </a:rPr>
              <a:t>.</a:t>
            </a:r>
            <a:r>
              <a:rPr lang="en-US" sz="1800" dirty="0">
                <a:solidFill>
                  <a:srgbClr val="795E26"/>
                </a:solidFill>
              </a:rPr>
              <a:t>SetMessageContent</a:t>
            </a:r>
            <a:r>
              <a:rPr lang="en-US" sz="1800" dirty="0">
                <a:solidFill>
                  <a:srgbClr val="000000"/>
                </a:solidFill>
              </a:rPr>
              <a:t>(</a:t>
            </a:r>
            <a:r>
              <a:rPr lang="en-US" sz="1800" dirty="0">
                <a:solidFill>
                  <a:srgbClr val="A31515"/>
                </a:solidFill>
              </a:rPr>
              <a:t>"Updated contents."</a:t>
            </a:r>
            <a:r>
              <a:rPr lang="en-US" sz="1800" dirty="0">
                <a:solidFill>
                  <a:srgbClr val="000000"/>
                </a:solidFill>
              </a:rPr>
              <a:t>);</a:t>
            </a:r>
          </a:p>
          <a:p>
            <a:r>
              <a:rPr lang="en-US" sz="1800" dirty="0">
                <a:solidFill>
                  <a:srgbClr val="001080"/>
                </a:solidFill>
              </a:rPr>
              <a:t>queue</a:t>
            </a:r>
            <a:r>
              <a:rPr lang="en-US" sz="1800" dirty="0">
                <a:solidFill>
                  <a:srgbClr val="000000"/>
                </a:solidFill>
              </a:rPr>
              <a:t>.</a:t>
            </a:r>
            <a:r>
              <a:rPr lang="en-US" sz="1800" dirty="0">
                <a:solidFill>
                  <a:srgbClr val="795E26"/>
                </a:solidFill>
              </a:rPr>
              <a:t>UpdateMessage</a:t>
            </a:r>
            <a:r>
              <a:rPr lang="en-US" sz="1800" dirty="0">
                <a:solidFill>
                  <a:srgbClr val="000000"/>
                </a:solidFill>
              </a:rPr>
              <a:t>(</a:t>
            </a:r>
            <a:br>
              <a:rPr lang="en-US" sz="1800" dirty="0">
                <a:solidFill>
                  <a:srgbClr val="000000"/>
                </a:solidFill>
              </a:rPr>
            </a:br>
            <a:r>
              <a:rPr lang="en-US" sz="1800" dirty="0">
                <a:solidFill>
                  <a:srgbClr val="000000"/>
                </a:solidFill>
              </a:rPr>
              <a:t>    </a:t>
            </a:r>
            <a:r>
              <a:rPr lang="en-US" sz="1800" dirty="0">
                <a:solidFill>
                  <a:srgbClr val="001080"/>
                </a:solidFill>
              </a:rPr>
              <a:t>message</a:t>
            </a:r>
            <a:r>
              <a:rPr lang="en-US" sz="1800" dirty="0">
                <a:solidFill>
                  <a:srgbClr val="000000"/>
                </a:solidFill>
              </a:rPr>
              <a:t>,</a:t>
            </a:r>
          </a:p>
          <a:p>
            <a:r>
              <a:rPr lang="en-US" sz="1800" dirty="0">
                <a:solidFill>
                  <a:srgbClr val="000000"/>
                </a:solidFill>
              </a:rPr>
              <a:t>    </a:t>
            </a:r>
            <a:r>
              <a:rPr lang="en-US" sz="1800" dirty="0">
                <a:solidFill>
                  <a:srgbClr val="001080"/>
                </a:solidFill>
              </a:rPr>
              <a:t>TimeSpan</a:t>
            </a:r>
            <a:r>
              <a:rPr lang="en-US" sz="1800" dirty="0">
                <a:solidFill>
                  <a:srgbClr val="000000"/>
                </a:solidFill>
              </a:rPr>
              <a:t>.</a:t>
            </a:r>
            <a:r>
              <a:rPr lang="en-US" sz="1800" dirty="0">
                <a:solidFill>
                  <a:srgbClr val="795E26"/>
                </a:solidFill>
              </a:rPr>
              <a:t>FromSeconds</a:t>
            </a:r>
            <a:r>
              <a:rPr lang="en-US" sz="1800" dirty="0">
                <a:solidFill>
                  <a:srgbClr val="000000"/>
                </a:solidFill>
              </a:rPr>
              <a:t>(</a:t>
            </a:r>
            <a:r>
              <a:rPr lang="en-US" sz="1800" dirty="0">
                <a:solidFill>
                  <a:srgbClr val="09885A"/>
                </a:solidFill>
              </a:rPr>
              <a:t>60.0</a:t>
            </a:r>
            <a:r>
              <a:rPr lang="en-US" sz="1800" dirty="0">
                <a:solidFill>
                  <a:srgbClr val="000000"/>
                </a:solidFill>
              </a:rPr>
              <a:t>), </a:t>
            </a:r>
            <a:r>
              <a:rPr lang="en-US" sz="1800" dirty="0">
                <a:solidFill>
                  <a:srgbClr val="008000"/>
                </a:solidFill>
              </a:rPr>
              <a:t>// Make it invisible for another 60 seconds.</a:t>
            </a:r>
            <a:endParaRPr lang="en-US" sz="1800" dirty="0">
              <a:solidFill>
                <a:srgbClr val="000000"/>
              </a:solidFill>
            </a:endParaRPr>
          </a:p>
          <a:p>
            <a:r>
              <a:rPr lang="en-US" sz="1800" dirty="0">
                <a:solidFill>
                  <a:srgbClr val="000000"/>
                </a:solidFill>
              </a:rPr>
              <a:t>    </a:t>
            </a:r>
            <a:r>
              <a:rPr lang="en-US" sz="1800" dirty="0">
                <a:solidFill>
                  <a:srgbClr val="001080"/>
                </a:solidFill>
              </a:rPr>
              <a:t>MessageUpdateFields</a:t>
            </a:r>
            <a:r>
              <a:rPr lang="en-US" sz="1800" dirty="0">
                <a:solidFill>
                  <a:srgbClr val="000000"/>
                </a:solidFill>
              </a:rPr>
              <a:t>.</a:t>
            </a:r>
            <a:r>
              <a:rPr lang="en-US" sz="1800" dirty="0">
                <a:solidFill>
                  <a:srgbClr val="001080"/>
                </a:solidFill>
              </a:rPr>
              <a:t>Content</a:t>
            </a:r>
            <a:r>
              <a:rPr lang="en-US" sz="1800" dirty="0">
                <a:solidFill>
                  <a:srgbClr val="000000"/>
                </a:solidFill>
              </a:rPr>
              <a:t> | </a:t>
            </a:r>
            <a:r>
              <a:rPr lang="en-US" sz="1800" dirty="0">
                <a:solidFill>
                  <a:srgbClr val="001080"/>
                </a:solidFill>
              </a:rPr>
              <a:t>MessageUpdateFields</a:t>
            </a:r>
            <a:r>
              <a:rPr lang="en-US" sz="1800" dirty="0">
                <a:solidFill>
                  <a:srgbClr val="000000"/>
                </a:solidFill>
              </a:rPr>
              <a:t>.</a:t>
            </a:r>
            <a:r>
              <a:rPr lang="en-US" sz="1800" dirty="0">
                <a:solidFill>
                  <a:srgbClr val="001080"/>
                </a:solidFill>
              </a:rPr>
              <a:t>Visibility</a:t>
            </a:r>
            <a:br>
              <a:rPr lang="en-US" sz="1800" dirty="0">
                <a:solidFill>
                  <a:srgbClr val="001080"/>
                </a:solidFill>
              </a:rPr>
            </a:br>
            <a:r>
              <a:rPr lang="en-US" sz="1800" dirty="0">
                <a:solidFill>
                  <a:srgbClr val="000000"/>
                </a:solidFill>
              </a:rPr>
              <a:t>);</a:t>
            </a:r>
          </a:p>
        </p:txBody>
      </p:sp>
    </p:spTree>
    <p:extLst>
      <p:ext uri="{BB962C8B-B14F-4D97-AF65-F5344CB8AC3E}">
        <p14:creationId xmlns:p14="http://schemas.microsoft.com/office/powerpoint/2010/main" val="254345150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A1DC-DF1C-4CFC-8B20-B82C677F18F1}"/>
              </a:ext>
            </a:extLst>
          </p:cNvPr>
          <p:cNvSpPr>
            <a:spLocks noGrp="1"/>
          </p:cNvSpPr>
          <p:nvPr>
            <p:ph type="title"/>
          </p:nvPr>
        </p:nvSpPr>
        <p:spPr/>
        <p:txBody>
          <a:bodyPr/>
          <a:lstStyle/>
          <a:p>
            <a:r>
              <a:rPr lang="en-US" dirty="0"/>
              <a:t>Lesson 03: Microsoft Graph</a:t>
            </a:r>
          </a:p>
        </p:txBody>
      </p:sp>
    </p:spTree>
    <p:extLst>
      <p:ext uri="{BB962C8B-B14F-4D97-AF65-F5344CB8AC3E}">
        <p14:creationId xmlns:p14="http://schemas.microsoft.com/office/powerpoint/2010/main" val="283724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B17D-EC21-4705-9304-66D7EB2608E4}"/>
              </a:ext>
            </a:extLst>
          </p:cNvPr>
          <p:cNvSpPr>
            <a:spLocks noGrp="1"/>
          </p:cNvSpPr>
          <p:nvPr>
            <p:ph type="title"/>
          </p:nvPr>
        </p:nvSpPr>
        <p:spPr/>
        <p:txBody>
          <a:bodyPr/>
          <a:lstStyle/>
          <a:p>
            <a:r>
              <a:rPr lang="en-US" dirty="0"/>
              <a:t>Microsoft Graph</a:t>
            </a:r>
          </a:p>
        </p:txBody>
      </p:sp>
      <p:sp>
        <p:nvSpPr>
          <p:cNvPr id="3" name="Text Placeholder 2" descr="Enterprise Mobility + Security (Microsoft Cloud Style Guide)&#10;Enterprise Mobility + Security provides comprehensive solutions, intuitive management, and identity-driven security that helps users stay productive and secure on any device.&#10;&#10;">
            <a:extLst>
              <a:ext uri="{FF2B5EF4-FFF2-40B4-BE49-F238E27FC236}">
                <a16:creationId xmlns:a16="http://schemas.microsoft.com/office/drawing/2014/main" id="{3A2B4FA4-8AF9-45D0-A321-EB3AC5D90759}"/>
              </a:ext>
            </a:extLst>
          </p:cNvPr>
          <p:cNvSpPr>
            <a:spLocks noGrp="1"/>
          </p:cNvSpPr>
          <p:nvPr>
            <p:ph type="body" sz="quarter" idx="10"/>
          </p:nvPr>
        </p:nvSpPr>
        <p:spPr>
          <a:xfrm>
            <a:off x="594474" y="1445771"/>
            <a:ext cx="11018520" cy="2942344"/>
          </a:xfrm>
        </p:spPr>
        <p:txBody>
          <a:bodyPr/>
          <a:lstStyle/>
          <a:p>
            <a:r>
              <a:rPr lang="en-US" dirty="0">
                <a:latin typeface="+mn-lt"/>
              </a:rPr>
              <a:t>The gateway to data and intelligence in Microsoft 365</a:t>
            </a:r>
          </a:p>
          <a:p>
            <a:r>
              <a:rPr lang="en-US" dirty="0">
                <a:latin typeface="+mn-lt"/>
              </a:rPr>
              <a:t>Microsoft Graph exposes APIs for:</a:t>
            </a:r>
          </a:p>
          <a:p>
            <a:pPr lvl="1"/>
            <a:r>
              <a:rPr lang="en-US" dirty="0"/>
              <a:t>Azure Active Directory </a:t>
            </a:r>
          </a:p>
          <a:p>
            <a:pPr lvl="1"/>
            <a:r>
              <a:rPr lang="en-US" dirty="0"/>
              <a:t>Office 365 services</a:t>
            </a:r>
          </a:p>
          <a:p>
            <a:pPr lvl="1"/>
            <a:r>
              <a:rPr lang="en-US" dirty="0"/>
              <a:t>Enterprise Mobility + Security services</a:t>
            </a:r>
          </a:p>
          <a:p>
            <a:pPr lvl="1"/>
            <a:r>
              <a:rPr lang="en-US" dirty="0"/>
              <a:t>Windows 10 services</a:t>
            </a:r>
          </a:p>
          <a:p>
            <a:r>
              <a:rPr lang="en-US" dirty="0">
                <a:latin typeface="+mn-lt"/>
              </a:rPr>
              <a:t>Connects all the resources across these services using relationships</a:t>
            </a:r>
          </a:p>
        </p:txBody>
      </p:sp>
    </p:spTree>
    <p:extLst>
      <p:ext uri="{BB962C8B-B14F-4D97-AF65-F5344CB8AC3E}">
        <p14:creationId xmlns:p14="http://schemas.microsoft.com/office/powerpoint/2010/main" val="26822774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0677-2951-4B5C-9703-79B948DEA717}"/>
              </a:ext>
            </a:extLst>
          </p:cNvPr>
          <p:cNvSpPr>
            <a:spLocks noGrp="1"/>
          </p:cNvSpPr>
          <p:nvPr>
            <p:ph type="title"/>
          </p:nvPr>
        </p:nvSpPr>
        <p:spPr/>
        <p:txBody>
          <a:bodyPr/>
          <a:lstStyle/>
          <a:p>
            <a:r>
              <a:rPr lang="en-US" dirty="0"/>
              <a:t>Microsoft Graph as a data gateway</a:t>
            </a:r>
          </a:p>
        </p:txBody>
      </p:sp>
      <p:grpSp>
        <p:nvGrpSpPr>
          <p:cNvPr id="7" name="Group 6" descr="This diagram illustrates Microsoft Graph as a gateway used by multiple applications to access data from Office 365, Windows 10, and Enterprise Mobility + Security.">
            <a:extLst>
              <a:ext uri="{FF2B5EF4-FFF2-40B4-BE49-F238E27FC236}">
                <a16:creationId xmlns:a16="http://schemas.microsoft.com/office/drawing/2014/main" id="{A0516A30-7BE5-46B9-87C9-BE1B4FFD2C0F}"/>
              </a:ext>
            </a:extLst>
          </p:cNvPr>
          <p:cNvGrpSpPr/>
          <p:nvPr/>
        </p:nvGrpSpPr>
        <p:grpSpPr>
          <a:xfrm>
            <a:off x="523847" y="1269653"/>
            <a:ext cx="11183582" cy="5131147"/>
            <a:chOff x="523847" y="1269653"/>
            <a:chExt cx="11183582" cy="5131147"/>
          </a:xfrm>
        </p:grpSpPr>
        <p:grpSp>
          <p:nvGrpSpPr>
            <p:cNvPr id="3" name="Group 2">
              <a:extLst>
                <a:ext uri="{FF2B5EF4-FFF2-40B4-BE49-F238E27FC236}">
                  <a16:creationId xmlns:a16="http://schemas.microsoft.com/office/drawing/2014/main" id="{80BE252D-BD24-4AE9-B251-07DB843B93FD}"/>
                </a:ext>
              </a:extLst>
            </p:cNvPr>
            <p:cNvGrpSpPr/>
            <p:nvPr/>
          </p:nvGrpSpPr>
          <p:grpSpPr>
            <a:xfrm>
              <a:off x="7802631" y="5000977"/>
              <a:ext cx="1163285" cy="1268391"/>
              <a:chOff x="7927839" y="5194861"/>
              <a:chExt cx="1163285" cy="1268391"/>
            </a:xfrm>
          </p:grpSpPr>
          <p:sp>
            <p:nvSpPr>
              <p:cNvPr id="54" name="TextBox 12">
                <a:extLst>
                  <a:ext uri="{FF2B5EF4-FFF2-40B4-BE49-F238E27FC236}">
                    <a16:creationId xmlns:a16="http://schemas.microsoft.com/office/drawing/2014/main" id="{90551B74-91CE-46F3-BF72-45CE21A521E3}"/>
                  </a:ext>
                </a:extLst>
              </p:cNvPr>
              <p:cNvSpPr txBox="1"/>
              <p:nvPr/>
            </p:nvSpPr>
            <p:spPr>
              <a:xfrm>
                <a:off x="7927839" y="5970809"/>
                <a:ext cx="1163285" cy="492443"/>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Deep insights</a:t>
                </a:r>
              </a:p>
            </p:txBody>
          </p:sp>
          <p:sp>
            <p:nvSpPr>
              <p:cNvPr id="55" name="Chart_E999" descr="Line chart, growth, gain&#10;">
                <a:extLst>
                  <a:ext uri="{FF2B5EF4-FFF2-40B4-BE49-F238E27FC236}">
                    <a16:creationId xmlns:a16="http://schemas.microsoft.com/office/drawing/2014/main" id="{2C9F840A-9541-489F-87C1-9F6CCB8BCD55}"/>
                  </a:ext>
                </a:extLst>
              </p:cNvPr>
              <p:cNvSpPr>
                <a:spLocks noChangeAspect="1" noEditPoints="1"/>
              </p:cNvSpPr>
              <p:nvPr/>
            </p:nvSpPr>
            <p:spPr bwMode="auto">
              <a:xfrm>
                <a:off x="8223088" y="5194861"/>
                <a:ext cx="572786" cy="573190"/>
              </a:xfrm>
              <a:custGeom>
                <a:avLst/>
                <a:gdLst>
                  <a:gd name="T0" fmla="*/ 0 w 4245"/>
                  <a:gd name="T1" fmla="*/ 0 h 4248"/>
                  <a:gd name="T2" fmla="*/ 0 w 4245"/>
                  <a:gd name="T3" fmla="*/ 4248 h 4248"/>
                  <a:gd name="T4" fmla="*/ 4245 w 4245"/>
                  <a:gd name="T5" fmla="*/ 4248 h 4248"/>
                  <a:gd name="T6" fmla="*/ 4088 w 4245"/>
                  <a:gd name="T7" fmla="*/ 1101 h 4248"/>
                  <a:gd name="T8" fmla="*/ 2515 w 4245"/>
                  <a:gd name="T9" fmla="*/ 2675 h 4248"/>
                  <a:gd name="T10" fmla="*/ 1886 w 4245"/>
                  <a:gd name="T11" fmla="*/ 2045 h 4248"/>
                  <a:gd name="T12" fmla="*/ 0 w 4245"/>
                  <a:gd name="T13" fmla="*/ 3933 h 4248"/>
                  <a:gd name="T14" fmla="*/ 4088 w 4245"/>
                  <a:gd name="T15" fmla="*/ 2203 h 4248"/>
                  <a:gd name="T16" fmla="*/ 4088 w 4245"/>
                  <a:gd name="T17" fmla="*/ 1101 h 4248"/>
                  <a:gd name="T18" fmla="*/ 2987 w 4245"/>
                  <a:gd name="T19" fmla="*/ 1101 h 4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5" h="4248">
                    <a:moveTo>
                      <a:pt x="0" y="0"/>
                    </a:moveTo>
                    <a:lnTo>
                      <a:pt x="0" y="4248"/>
                    </a:lnTo>
                    <a:lnTo>
                      <a:pt x="4245" y="4248"/>
                    </a:lnTo>
                    <a:moveTo>
                      <a:pt x="4088" y="1101"/>
                    </a:moveTo>
                    <a:lnTo>
                      <a:pt x="2515" y="2675"/>
                    </a:lnTo>
                    <a:lnTo>
                      <a:pt x="1886" y="2045"/>
                    </a:lnTo>
                    <a:lnTo>
                      <a:pt x="0" y="3933"/>
                    </a:lnTo>
                    <a:moveTo>
                      <a:pt x="4088" y="2203"/>
                    </a:moveTo>
                    <a:lnTo>
                      <a:pt x="4088" y="1101"/>
                    </a:lnTo>
                    <a:lnTo>
                      <a:pt x="2987" y="1101"/>
                    </a:ln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4" name="Group 3">
              <a:extLst>
                <a:ext uri="{FF2B5EF4-FFF2-40B4-BE49-F238E27FC236}">
                  <a16:creationId xmlns:a16="http://schemas.microsoft.com/office/drawing/2014/main" id="{406A32BB-D9CE-4B2F-B27B-4242A074B4F8}"/>
                </a:ext>
              </a:extLst>
            </p:cNvPr>
            <p:cNvGrpSpPr/>
            <p:nvPr/>
          </p:nvGrpSpPr>
          <p:grpSpPr>
            <a:xfrm>
              <a:off x="5866947" y="5038350"/>
              <a:ext cx="1045129" cy="1231018"/>
              <a:chOff x="5992155" y="5232234"/>
              <a:chExt cx="1045129" cy="1231018"/>
            </a:xfrm>
          </p:grpSpPr>
          <p:sp>
            <p:nvSpPr>
              <p:cNvPr id="52" name="TextBox 11">
                <a:extLst>
                  <a:ext uri="{FF2B5EF4-FFF2-40B4-BE49-F238E27FC236}">
                    <a16:creationId xmlns:a16="http://schemas.microsoft.com/office/drawing/2014/main" id="{68A9E39F-D112-4E0F-98CF-A528AF69C235}"/>
                  </a:ext>
                </a:extLst>
              </p:cNvPr>
              <p:cNvSpPr txBox="1"/>
              <p:nvPr/>
            </p:nvSpPr>
            <p:spPr>
              <a:xfrm>
                <a:off x="5992155" y="5970809"/>
                <a:ext cx="1045129" cy="492443"/>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Rich content</a:t>
                </a:r>
              </a:p>
            </p:txBody>
          </p:sp>
          <p:sp>
            <p:nvSpPr>
              <p:cNvPr id="53" name="cloud_2" descr="Intelligent cloud&#10;">
                <a:extLst>
                  <a:ext uri="{FF2B5EF4-FFF2-40B4-BE49-F238E27FC236}">
                    <a16:creationId xmlns:a16="http://schemas.microsoft.com/office/drawing/2014/main" id="{C433463B-9EF1-4306-B535-10A37E5D0BDF}"/>
                  </a:ext>
                </a:extLst>
              </p:cNvPr>
              <p:cNvSpPr>
                <a:spLocks noChangeAspect="1" noEditPoints="1"/>
              </p:cNvSpPr>
              <p:nvPr/>
            </p:nvSpPr>
            <p:spPr bwMode="auto">
              <a:xfrm>
                <a:off x="6082848" y="5232234"/>
                <a:ext cx="863742" cy="498445"/>
              </a:xfrm>
              <a:custGeom>
                <a:avLst/>
                <a:gdLst>
                  <a:gd name="T0" fmla="*/ 138 w 349"/>
                  <a:gd name="T1" fmla="*/ 181 h 200"/>
                  <a:gd name="T2" fmla="*/ 49 w 349"/>
                  <a:gd name="T3" fmla="*/ 181 h 200"/>
                  <a:gd name="T4" fmla="*/ 0 w 349"/>
                  <a:gd name="T5" fmla="*/ 132 h 200"/>
                  <a:gd name="T6" fmla="*/ 49 w 349"/>
                  <a:gd name="T7" fmla="*/ 84 h 200"/>
                  <a:gd name="T8" fmla="*/ 59 w 349"/>
                  <a:gd name="T9" fmla="*/ 85 h 200"/>
                  <a:gd name="T10" fmla="*/ 148 w 349"/>
                  <a:gd name="T11" fmla="*/ 0 h 200"/>
                  <a:gd name="T12" fmla="*/ 234 w 349"/>
                  <a:gd name="T13" fmla="*/ 68 h 200"/>
                  <a:gd name="T14" fmla="*/ 282 w 349"/>
                  <a:gd name="T15" fmla="*/ 47 h 200"/>
                  <a:gd name="T16" fmla="*/ 349 w 349"/>
                  <a:gd name="T17" fmla="*/ 114 h 200"/>
                  <a:gd name="T18" fmla="*/ 282 w 349"/>
                  <a:gd name="T19" fmla="*/ 180 h 200"/>
                  <a:gd name="T20" fmla="*/ 282 w 349"/>
                  <a:gd name="T21" fmla="*/ 180 h 200"/>
                  <a:gd name="T22" fmla="*/ 206 w 349"/>
                  <a:gd name="T23" fmla="*/ 180 h 200"/>
                  <a:gd name="T24" fmla="*/ 119 w 349"/>
                  <a:gd name="T25" fmla="*/ 200 h 200"/>
                  <a:gd name="T26" fmla="*/ 138 w 349"/>
                  <a:gd name="T27" fmla="*/ 181 h 200"/>
                  <a:gd name="T28" fmla="*/ 119 w 349"/>
                  <a:gd name="T29" fmla="*/ 161 h 200"/>
                  <a:gd name="T30" fmla="*/ 225 w 349"/>
                  <a:gd name="T31" fmla="*/ 161 h 200"/>
                  <a:gd name="T32" fmla="*/ 206 w 349"/>
                  <a:gd name="T33" fmla="*/ 180 h 200"/>
                  <a:gd name="T34" fmla="*/ 225 w 349"/>
                  <a:gd name="T35"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9" h="200">
                    <a:moveTo>
                      <a:pt x="138" y="181"/>
                    </a:moveTo>
                    <a:cubicBezTo>
                      <a:pt x="49" y="181"/>
                      <a:pt x="49" y="181"/>
                      <a:pt x="49" y="181"/>
                    </a:cubicBezTo>
                    <a:cubicBezTo>
                      <a:pt x="22" y="181"/>
                      <a:pt x="0" y="159"/>
                      <a:pt x="0" y="132"/>
                    </a:cubicBezTo>
                    <a:cubicBezTo>
                      <a:pt x="0" y="105"/>
                      <a:pt x="22" y="84"/>
                      <a:pt x="49" y="84"/>
                    </a:cubicBezTo>
                    <a:cubicBezTo>
                      <a:pt x="52" y="84"/>
                      <a:pt x="56" y="84"/>
                      <a:pt x="59" y="85"/>
                    </a:cubicBezTo>
                    <a:cubicBezTo>
                      <a:pt x="61" y="38"/>
                      <a:pt x="100" y="0"/>
                      <a:pt x="148" y="0"/>
                    </a:cubicBezTo>
                    <a:cubicBezTo>
                      <a:pt x="189" y="0"/>
                      <a:pt x="224" y="29"/>
                      <a:pt x="234" y="68"/>
                    </a:cubicBezTo>
                    <a:cubicBezTo>
                      <a:pt x="246" y="55"/>
                      <a:pt x="263" y="47"/>
                      <a:pt x="282" y="47"/>
                    </a:cubicBezTo>
                    <a:cubicBezTo>
                      <a:pt x="319" y="47"/>
                      <a:pt x="349" y="77"/>
                      <a:pt x="349" y="114"/>
                    </a:cubicBezTo>
                    <a:cubicBezTo>
                      <a:pt x="349" y="151"/>
                      <a:pt x="319" y="180"/>
                      <a:pt x="282" y="180"/>
                    </a:cubicBezTo>
                    <a:cubicBezTo>
                      <a:pt x="282" y="180"/>
                      <a:pt x="282" y="180"/>
                      <a:pt x="282" y="180"/>
                    </a:cubicBezTo>
                    <a:cubicBezTo>
                      <a:pt x="206" y="180"/>
                      <a:pt x="206" y="180"/>
                      <a:pt x="206" y="180"/>
                    </a:cubicBezTo>
                    <a:moveTo>
                      <a:pt x="119" y="200"/>
                    </a:moveTo>
                    <a:cubicBezTo>
                      <a:pt x="138" y="181"/>
                      <a:pt x="138" y="181"/>
                      <a:pt x="138" y="181"/>
                    </a:cubicBezTo>
                    <a:cubicBezTo>
                      <a:pt x="119" y="161"/>
                      <a:pt x="119" y="161"/>
                      <a:pt x="119" y="161"/>
                    </a:cubicBezTo>
                    <a:moveTo>
                      <a:pt x="225" y="161"/>
                    </a:moveTo>
                    <a:cubicBezTo>
                      <a:pt x="206" y="180"/>
                      <a:pt x="206" y="180"/>
                      <a:pt x="206" y="180"/>
                    </a:cubicBezTo>
                    <a:cubicBezTo>
                      <a:pt x="225" y="200"/>
                      <a:pt x="225" y="200"/>
                      <a:pt x="225" y="200"/>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grpSp>
        <p:grpSp>
          <p:nvGrpSpPr>
            <p:cNvPr id="5" name="Group 4">
              <a:extLst>
                <a:ext uri="{FF2B5EF4-FFF2-40B4-BE49-F238E27FC236}">
                  <a16:creationId xmlns:a16="http://schemas.microsoft.com/office/drawing/2014/main" id="{9A7C199A-AC41-4111-BD2E-9B0FD40C8D40}"/>
                </a:ext>
              </a:extLst>
            </p:cNvPr>
            <p:cNvGrpSpPr/>
            <p:nvPr/>
          </p:nvGrpSpPr>
          <p:grpSpPr>
            <a:xfrm>
              <a:off x="9614955" y="4978457"/>
              <a:ext cx="1591923" cy="1290911"/>
              <a:chOff x="9740163" y="5172341"/>
              <a:chExt cx="1591923" cy="1290911"/>
            </a:xfrm>
          </p:grpSpPr>
          <p:sp>
            <p:nvSpPr>
              <p:cNvPr id="50" name="Stopwatch_E916" descr="Stopwatch, timer&#10;">
                <a:extLst>
                  <a:ext uri="{FF2B5EF4-FFF2-40B4-BE49-F238E27FC236}">
                    <a16:creationId xmlns:a16="http://schemas.microsoft.com/office/drawing/2014/main" id="{EE3F83EB-545D-497A-8233-9C9DE2E01990}"/>
                  </a:ext>
                </a:extLst>
              </p:cNvPr>
              <p:cNvSpPr>
                <a:spLocks noChangeAspect="1" noEditPoints="1"/>
              </p:cNvSpPr>
              <p:nvPr/>
            </p:nvSpPr>
            <p:spPr bwMode="auto">
              <a:xfrm>
                <a:off x="10268256" y="5172341"/>
                <a:ext cx="535739" cy="618230"/>
              </a:xfrm>
              <a:custGeom>
                <a:avLst/>
                <a:gdLst>
                  <a:gd name="T0" fmla="*/ 3250 w 3250"/>
                  <a:gd name="T1" fmla="*/ 2125 h 3750"/>
                  <a:gd name="T2" fmla="*/ 1625 w 3250"/>
                  <a:gd name="T3" fmla="*/ 3750 h 3750"/>
                  <a:gd name="T4" fmla="*/ 0 w 3250"/>
                  <a:gd name="T5" fmla="*/ 2125 h 3750"/>
                  <a:gd name="T6" fmla="*/ 1625 w 3250"/>
                  <a:gd name="T7" fmla="*/ 500 h 3750"/>
                  <a:gd name="T8" fmla="*/ 3250 w 3250"/>
                  <a:gd name="T9" fmla="*/ 2125 h 3750"/>
                  <a:gd name="T10" fmla="*/ 1500 w 3250"/>
                  <a:gd name="T11" fmla="*/ 1125 h 3750"/>
                  <a:gd name="T12" fmla="*/ 1500 w 3250"/>
                  <a:gd name="T13" fmla="*/ 2250 h 3750"/>
                  <a:gd name="T14" fmla="*/ 2375 w 3250"/>
                  <a:gd name="T15" fmla="*/ 2250 h 3750"/>
                  <a:gd name="T16" fmla="*/ 875 w 3250"/>
                  <a:gd name="T17" fmla="*/ 0 h 3750"/>
                  <a:gd name="T18" fmla="*/ 2125 w 3250"/>
                  <a:gd name="T19" fmla="*/ 0 h 3750"/>
                  <a:gd name="T20" fmla="*/ 1500 w 3250"/>
                  <a:gd name="T21" fmla="*/ 500 h 3750"/>
                  <a:gd name="T22" fmla="*/ 1500 w 3250"/>
                  <a:gd name="T23" fmla="*/ 0 h 3750"/>
                  <a:gd name="T24" fmla="*/ 2643 w 3250"/>
                  <a:gd name="T25" fmla="*/ 857 h 3750"/>
                  <a:gd name="T26" fmla="*/ 3125 w 3250"/>
                  <a:gd name="T27" fmla="*/ 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50" h="3750">
                    <a:moveTo>
                      <a:pt x="3250" y="2125"/>
                    </a:moveTo>
                    <a:cubicBezTo>
                      <a:pt x="3250" y="3022"/>
                      <a:pt x="2522" y="3750"/>
                      <a:pt x="1625" y="3750"/>
                    </a:cubicBezTo>
                    <a:cubicBezTo>
                      <a:pt x="728" y="3750"/>
                      <a:pt x="0" y="3022"/>
                      <a:pt x="0" y="2125"/>
                    </a:cubicBezTo>
                    <a:cubicBezTo>
                      <a:pt x="0" y="1228"/>
                      <a:pt x="728" y="500"/>
                      <a:pt x="1625" y="500"/>
                    </a:cubicBezTo>
                    <a:cubicBezTo>
                      <a:pt x="2522" y="500"/>
                      <a:pt x="3250" y="1228"/>
                      <a:pt x="3250" y="2125"/>
                    </a:cubicBezTo>
                    <a:close/>
                    <a:moveTo>
                      <a:pt x="1500" y="1125"/>
                    </a:moveTo>
                    <a:cubicBezTo>
                      <a:pt x="1500" y="2250"/>
                      <a:pt x="1500" y="2250"/>
                      <a:pt x="1500" y="2250"/>
                    </a:cubicBezTo>
                    <a:cubicBezTo>
                      <a:pt x="2375" y="2250"/>
                      <a:pt x="2375" y="2250"/>
                      <a:pt x="2375" y="2250"/>
                    </a:cubicBezTo>
                    <a:moveTo>
                      <a:pt x="875" y="0"/>
                    </a:moveTo>
                    <a:cubicBezTo>
                      <a:pt x="2125" y="0"/>
                      <a:pt x="2125" y="0"/>
                      <a:pt x="2125" y="0"/>
                    </a:cubicBezTo>
                    <a:moveTo>
                      <a:pt x="1500" y="500"/>
                    </a:moveTo>
                    <a:cubicBezTo>
                      <a:pt x="1500" y="0"/>
                      <a:pt x="1500" y="0"/>
                      <a:pt x="1500" y="0"/>
                    </a:cubicBezTo>
                    <a:moveTo>
                      <a:pt x="2643" y="857"/>
                    </a:moveTo>
                    <a:cubicBezTo>
                      <a:pt x="3125" y="375"/>
                      <a:pt x="3125" y="375"/>
                      <a:pt x="3125" y="375"/>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865"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Semilight"/>
                  <a:ea typeface="+mn-ea"/>
                  <a:cs typeface="+mn-cs"/>
                </a:endParaRPr>
              </a:p>
            </p:txBody>
          </p:sp>
          <p:sp>
            <p:nvSpPr>
              <p:cNvPr id="51" name="TextBox 17">
                <a:extLst>
                  <a:ext uri="{FF2B5EF4-FFF2-40B4-BE49-F238E27FC236}">
                    <a16:creationId xmlns:a16="http://schemas.microsoft.com/office/drawing/2014/main" id="{E05515A7-1A71-4424-9B32-1D5DDA3EB9FE}"/>
                  </a:ext>
                </a:extLst>
              </p:cNvPr>
              <p:cNvSpPr txBox="1"/>
              <p:nvPr/>
            </p:nvSpPr>
            <p:spPr>
              <a:xfrm>
                <a:off x="9740163" y="5970809"/>
                <a:ext cx="1591923" cy="492443"/>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Real-time updates</a:t>
                </a:r>
              </a:p>
            </p:txBody>
          </p:sp>
        </p:grpSp>
        <p:grpSp>
          <p:nvGrpSpPr>
            <p:cNvPr id="6" name="Group 5">
              <a:extLst>
                <a:ext uri="{FF2B5EF4-FFF2-40B4-BE49-F238E27FC236}">
                  <a16:creationId xmlns:a16="http://schemas.microsoft.com/office/drawing/2014/main" id="{F6A7D3CA-B732-4BC8-BB24-359ACC8708A2}"/>
                </a:ext>
              </a:extLst>
            </p:cNvPr>
            <p:cNvGrpSpPr/>
            <p:nvPr/>
          </p:nvGrpSpPr>
          <p:grpSpPr>
            <a:xfrm>
              <a:off x="3556821" y="4960527"/>
              <a:ext cx="1548333" cy="1308841"/>
              <a:chOff x="3682029" y="5154411"/>
              <a:chExt cx="1548333" cy="1308841"/>
            </a:xfrm>
          </p:grpSpPr>
          <p:sp>
            <p:nvSpPr>
              <p:cNvPr id="48" name="people_3" descr="More personal computing&#10;">
                <a:extLst>
                  <a:ext uri="{FF2B5EF4-FFF2-40B4-BE49-F238E27FC236}">
                    <a16:creationId xmlns:a16="http://schemas.microsoft.com/office/drawing/2014/main" id="{3373681C-0159-44EF-AB55-EFBD0B45CFE1}"/>
                  </a:ext>
                </a:extLst>
              </p:cNvPr>
              <p:cNvSpPr>
                <a:spLocks noChangeAspect="1" noEditPoints="1"/>
              </p:cNvSpPr>
              <p:nvPr/>
            </p:nvSpPr>
            <p:spPr bwMode="auto">
              <a:xfrm>
                <a:off x="4131744" y="5154411"/>
                <a:ext cx="648903" cy="654091"/>
              </a:xfrm>
              <a:custGeom>
                <a:avLst/>
                <a:gdLst>
                  <a:gd name="T0" fmla="*/ 346 w 346"/>
                  <a:gd name="T1" fmla="*/ 265 h 348"/>
                  <a:gd name="T2" fmla="*/ 346 w 346"/>
                  <a:gd name="T3" fmla="*/ 348 h 348"/>
                  <a:gd name="T4" fmla="*/ 263 w 346"/>
                  <a:gd name="T5" fmla="*/ 348 h 348"/>
                  <a:gd name="T6" fmla="*/ 346 w 346"/>
                  <a:gd name="T7" fmla="*/ 83 h 348"/>
                  <a:gd name="T8" fmla="*/ 346 w 346"/>
                  <a:gd name="T9" fmla="*/ 0 h 348"/>
                  <a:gd name="T10" fmla="*/ 263 w 346"/>
                  <a:gd name="T11" fmla="*/ 0 h 348"/>
                  <a:gd name="T12" fmla="*/ 83 w 346"/>
                  <a:gd name="T13" fmla="*/ 0 h 348"/>
                  <a:gd name="T14" fmla="*/ 0 w 346"/>
                  <a:gd name="T15" fmla="*/ 0 h 348"/>
                  <a:gd name="T16" fmla="*/ 0 w 346"/>
                  <a:gd name="T17" fmla="*/ 83 h 348"/>
                  <a:gd name="T18" fmla="*/ 0 w 346"/>
                  <a:gd name="T19" fmla="*/ 265 h 348"/>
                  <a:gd name="T20" fmla="*/ 0 w 346"/>
                  <a:gd name="T21" fmla="*/ 348 h 348"/>
                  <a:gd name="T22" fmla="*/ 83 w 346"/>
                  <a:gd name="T23" fmla="*/ 348 h 348"/>
                  <a:gd name="T24" fmla="*/ 173 w 346"/>
                  <a:gd name="T25" fmla="*/ 184 h 348"/>
                  <a:gd name="T26" fmla="*/ 229 w 346"/>
                  <a:gd name="T27" fmla="*/ 129 h 348"/>
                  <a:gd name="T28" fmla="*/ 173 w 346"/>
                  <a:gd name="T29" fmla="*/ 73 h 348"/>
                  <a:gd name="T30" fmla="*/ 117 w 346"/>
                  <a:gd name="T31" fmla="*/ 129 h 348"/>
                  <a:gd name="T32" fmla="*/ 173 w 346"/>
                  <a:gd name="T33" fmla="*/ 184 h 348"/>
                  <a:gd name="T34" fmla="*/ 262 w 346"/>
                  <a:gd name="T35" fmla="*/ 275 h 348"/>
                  <a:gd name="T36" fmla="*/ 172 w 346"/>
                  <a:gd name="T37" fmla="*/ 184 h 348"/>
                  <a:gd name="T38" fmla="*/ 82 w 346"/>
                  <a:gd name="T39" fmla="*/ 275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6" h="348">
                    <a:moveTo>
                      <a:pt x="346" y="265"/>
                    </a:moveTo>
                    <a:cubicBezTo>
                      <a:pt x="346" y="348"/>
                      <a:pt x="346" y="348"/>
                      <a:pt x="346" y="348"/>
                    </a:cubicBezTo>
                    <a:cubicBezTo>
                      <a:pt x="263" y="348"/>
                      <a:pt x="263" y="348"/>
                      <a:pt x="263" y="348"/>
                    </a:cubicBezTo>
                    <a:moveTo>
                      <a:pt x="346" y="83"/>
                    </a:moveTo>
                    <a:cubicBezTo>
                      <a:pt x="346" y="0"/>
                      <a:pt x="346" y="0"/>
                      <a:pt x="346" y="0"/>
                    </a:cubicBezTo>
                    <a:cubicBezTo>
                      <a:pt x="263" y="0"/>
                      <a:pt x="263" y="0"/>
                      <a:pt x="263" y="0"/>
                    </a:cubicBezTo>
                    <a:moveTo>
                      <a:pt x="83" y="0"/>
                    </a:moveTo>
                    <a:cubicBezTo>
                      <a:pt x="0" y="0"/>
                      <a:pt x="0" y="0"/>
                      <a:pt x="0" y="0"/>
                    </a:cubicBezTo>
                    <a:cubicBezTo>
                      <a:pt x="0" y="83"/>
                      <a:pt x="0" y="83"/>
                      <a:pt x="0" y="83"/>
                    </a:cubicBezTo>
                    <a:moveTo>
                      <a:pt x="0" y="265"/>
                    </a:moveTo>
                    <a:cubicBezTo>
                      <a:pt x="0" y="348"/>
                      <a:pt x="0" y="348"/>
                      <a:pt x="0" y="348"/>
                    </a:cubicBezTo>
                    <a:cubicBezTo>
                      <a:pt x="83" y="348"/>
                      <a:pt x="83" y="348"/>
                      <a:pt x="83" y="348"/>
                    </a:cubicBezTo>
                    <a:moveTo>
                      <a:pt x="173" y="184"/>
                    </a:moveTo>
                    <a:cubicBezTo>
                      <a:pt x="204" y="184"/>
                      <a:pt x="229" y="159"/>
                      <a:pt x="229" y="129"/>
                    </a:cubicBezTo>
                    <a:cubicBezTo>
                      <a:pt x="229" y="98"/>
                      <a:pt x="204" y="73"/>
                      <a:pt x="173" y="73"/>
                    </a:cubicBezTo>
                    <a:cubicBezTo>
                      <a:pt x="142" y="73"/>
                      <a:pt x="117" y="98"/>
                      <a:pt x="117" y="129"/>
                    </a:cubicBezTo>
                    <a:cubicBezTo>
                      <a:pt x="117" y="159"/>
                      <a:pt x="142" y="184"/>
                      <a:pt x="173" y="184"/>
                    </a:cubicBezTo>
                    <a:close/>
                    <a:moveTo>
                      <a:pt x="262" y="275"/>
                    </a:moveTo>
                    <a:cubicBezTo>
                      <a:pt x="262" y="225"/>
                      <a:pt x="222" y="184"/>
                      <a:pt x="172" y="184"/>
                    </a:cubicBezTo>
                    <a:cubicBezTo>
                      <a:pt x="122" y="184"/>
                      <a:pt x="82" y="225"/>
                      <a:pt x="82" y="275"/>
                    </a:cubicBezTo>
                  </a:path>
                </a:pathLst>
              </a:custGeom>
              <a:noFill/>
              <a:ln w="38100" cap="sq">
                <a:solidFill>
                  <a:schemeClr val="tx1"/>
                </a:solidFill>
                <a:prstDash val="solid"/>
                <a:miter lim="800000"/>
                <a:headEnd/>
                <a:tailEnd/>
              </a:ln>
            </p:spPr>
            <p:txBody>
              <a:bodyPr vert="horz" wrap="square" lIns="87880" tIns="43940" rIns="87880" bIns="4394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354"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dirty="0">
                  <a:ln>
                    <a:noFill/>
                  </a:ln>
                  <a:gradFill>
                    <a:gsLst>
                      <a:gs pos="0">
                        <a:srgbClr val="505050"/>
                      </a:gs>
                      <a:gs pos="100000">
                        <a:srgbClr val="505050"/>
                      </a:gs>
                    </a:gsLst>
                  </a:gradFill>
                  <a:effectLst/>
                  <a:uLnTx/>
                  <a:uFillTx/>
                  <a:latin typeface="Segoe UI Semilight"/>
                  <a:ea typeface="+mn-ea"/>
                  <a:cs typeface="+mn-cs"/>
                </a:endParaRPr>
              </a:p>
            </p:txBody>
          </p:sp>
          <p:sp>
            <p:nvSpPr>
              <p:cNvPr id="49" name="TextBox 18">
                <a:extLst>
                  <a:ext uri="{FF2B5EF4-FFF2-40B4-BE49-F238E27FC236}">
                    <a16:creationId xmlns:a16="http://schemas.microsoft.com/office/drawing/2014/main" id="{4D0A10C3-20E2-4F69-99D9-DBC5962DB25E}"/>
                  </a:ext>
                </a:extLst>
              </p:cNvPr>
              <p:cNvSpPr txBox="1"/>
              <p:nvPr/>
            </p:nvSpPr>
            <p:spPr>
              <a:xfrm>
                <a:off x="3682029" y="5970809"/>
                <a:ext cx="1548333" cy="492443"/>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Microsoft identity</a:t>
                </a:r>
              </a:p>
            </p:txBody>
          </p:sp>
        </p:grpSp>
        <p:grpSp>
          <p:nvGrpSpPr>
            <p:cNvPr id="64" name="Group 63">
              <a:extLst>
                <a:ext uri="{FF2B5EF4-FFF2-40B4-BE49-F238E27FC236}">
                  <a16:creationId xmlns:a16="http://schemas.microsoft.com/office/drawing/2014/main" id="{98F88EC0-2987-4CA1-91F7-BD182B9F4EB8}"/>
                </a:ext>
              </a:extLst>
            </p:cNvPr>
            <p:cNvGrpSpPr/>
            <p:nvPr/>
          </p:nvGrpSpPr>
          <p:grpSpPr>
            <a:xfrm>
              <a:off x="3868714" y="1356513"/>
              <a:ext cx="924548" cy="1704530"/>
              <a:chOff x="3868714" y="1346889"/>
              <a:chExt cx="924548" cy="1704530"/>
            </a:xfrm>
          </p:grpSpPr>
          <p:sp>
            <p:nvSpPr>
              <p:cNvPr id="45" name="Browser_2" title="Icon of a browser window with a home symbol inside">
                <a:extLst>
                  <a:ext uri="{FF2B5EF4-FFF2-40B4-BE49-F238E27FC236}">
                    <a16:creationId xmlns:a16="http://schemas.microsoft.com/office/drawing/2014/main" id="{C09DEE17-19B2-4AF2-9517-EB6CBA1D6593}"/>
                  </a:ext>
                </a:extLst>
              </p:cNvPr>
              <p:cNvSpPr>
                <a:spLocks noChangeAspect="1" noEditPoints="1"/>
              </p:cNvSpPr>
              <p:nvPr/>
            </p:nvSpPr>
            <p:spPr bwMode="auto">
              <a:xfrm>
                <a:off x="4041051" y="1346889"/>
                <a:ext cx="579872" cy="492989"/>
              </a:xfrm>
              <a:custGeom>
                <a:avLst/>
                <a:gdLst>
                  <a:gd name="T0" fmla="*/ 0 w 335"/>
                  <a:gd name="T1" fmla="*/ 0 h 285"/>
                  <a:gd name="T2" fmla="*/ 335 w 335"/>
                  <a:gd name="T3" fmla="*/ 0 h 285"/>
                  <a:gd name="T4" fmla="*/ 335 w 335"/>
                  <a:gd name="T5" fmla="*/ 285 h 285"/>
                  <a:gd name="T6" fmla="*/ 0 w 335"/>
                  <a:gd name="T7" fmla="*/ 285 h 285"/>
                  <a:gd name="T8" fmla="*/ 0 w 335"/>
                  <a:gd name="T9" fmla="*/ 0 h 285"/>
                  <a:gd name="T10" fmla="*/ 0 w 335"/>
                  <a:gd name="T11" fmla="*/ 64 h 285"/>
                  <a:gd name="T12" fmla="*/ 335 w 335"/>
                  <a:gd name="T13" fmla="*/ 64 h 285"/>
                  <a:gd name="T14" fmla="*/ 293 w 335"/>
                  <a:gd name="T15" fmla="*/ 36 h 285"/>
                  <a:gd name="T16" fmla="*/ 298 w 335"/>
                  <a:gd name="T17" fmla="*/ 31 h 285"/>
                  <a:gd name="T18" fmla="*/ 293 w 335"/>
                  <a:gd name="T19" fmla="*/ 27 h 285"/>
                  <a:gd name="T20" fmla="*/ 289 w 335"/>
                  <a:gd name="T21" fmla="*/ 31 h 285"/>
                  <a:gd name="T22" fmla="*/ 293 w 335"/>
                  <a:gd name="T23" fmla="*/ 36 h 285"/>
                  <a:gd name="T24" fmla="*/ 240 w 335"/>
                  <a:gd name="T25" fmla="*/ 36 h 285"/>
                  <a:gd name="T26" fmla="*/ 245 w 335"/>
                  <a:gd name="T27" fmla="*/ 31 h 285"/>
                  <a:gd name="T28" fmla="*/ 240 w 335"/>
                  <a:gd name="T29" fmla="*/ 27 h 285"/>
                  <a:gd name="T30" fmla="*/ 235 w 335"/>
                  <a:gd name="T31" fmla="*/ 31 h 285"/>
                  <a:gd name="T32" fmla="*/ 240 w 335"/>
                  <a:gd name="T33" fmla="*/ 36 h 285"/>
                  <a:gd name="T34" fmla="*/ 187 w 335"/>
                  <a:gd name="T35" fmla="*/ 36 h 285"/>
                  <a:gd name="T36" fmla="*/ 192 w 335"/>
                  <a:gd name="T37" fmla="*/ 31 h 285"/>
                  <a:gd name="T38" fmla="*/ 187 w 335"/>
                  <a:gd name="T39" fmla="*/ 27 h 285"/>
                  <a:gd name="T40" fmla="*/ 182 w 335"/>
                  <a:gd name="T41" fmla="*/ 31 h 285"/>
                  <a:gd name="T42" fmla="*/ 187 w 335"/>
                  <a:gd name="T43" fmla="*/ 36 h 285"/>
                  <a:gd name="T44" fmla="*/ 157 w 335"/>
                  <a:gd name="T45" fmla="*/ 233 h 285"/>
                  <a:gd name="T46" fmla="*/ 157 w 335"/>
                  <a:gd name="T47" fmla="*/ 190 h 285"/>
                  <a:gd name="T48" fmla="*/ 185 w 335"/>
                  <a:gd name="T49" fmla="*/ 190 h 285"/>
                  <a:gd name="T50" fmla="*/ 185 w 335"/>
                  <a:gd name="T51" fmla="*/ 233 h 285"/>
                  <a:gd name="T52" fmla="*/ 232 w 335"/>
                  <a:gd name="T53" fmla="*/ 233 h 285"/>
                  <a:gd name="T54" fmla="*/ 232 w 335"/>
                  <a:gd name="T55" fmla="*/ 165 h 285"/>
                  <a:gd name="T56" fmla="*/ 171 w 335"/>
                  <a:gd name="T57" fmla="*/ 105 h 285"/>
                  <a:gd name="T58" fmla="*/ 111 w 335"/>
                  <a:gd name="T59" fmla="*/ 165 h 285"/>
                  <a:gd name="T60" fmla="*/ 111 w 335"/>
                  <a:gd name="T61" fmla="*/ 233 h 285"/>
                  <a:gd name="T62" fmla="*/ 157 w 335"/>
                  <a:gd name="T63" fmla="*/ 23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35" h="285">
                    <a:moveTo>
                      <a:pt x="0" y="0"/>
                    </a:moveTo>
                    <a:cubicBezTo>
                      <a:pt x="335" y="0"/>
                      <a:pt x="335" y="0"/>
                      <a:pt x="335" y="0"/>
                    </a:cubicBezTo>
                    <a:cubicBezTo>
                      <a:pt x="335" y="285"/>
                      <a:pt x="335" y="285"/>
                      <a:pt x="335" y="285"/>
                    </a:cubicBezTo>
                    <a:cubicBezTo>
                      <a:pt x="0" y="285"/>
                      <a:pt x="0" y="285"/>
                      <a:pt x="0" y="285"/>
                    </a:cubicBezTo>
                    <a:cubicBezTo>
                      <a:pt x="0" y="0"/>
                      <a:pt x="0" y="0"/>
                      <a:pt x="0" y="0"/>
                    </a:cubicBezTo>
                    <a:close/>
                    <a:moveTo>
                      <a:pt x="0" y="64"/>
                    </a:moveTo>
                    <a:cubicBezTo>
                      <a:pt x="335" y="64"/>
                      <a:pt x="335" y="64"/>
                      <a:pt x="335" y="64"/>
                    </a:cubicBezTo>
                    <a:moveTo>
                      <a:pt x="293" y="36"/>
                    </a:moveTo>
                    <a:cubicBezTo>
                      <a:pt x="296" y="36"/>
                      <a:pt x="298" y="34"/>
                      <a:pt x="298" y="31"/>
                    </a:cubicBezTo>
                    <a:cubicBezTo>
                      <a:pt x="298" y="29"/>
                      <a:pt x="296" y="27"/>
                      <a:pt x="293" y="27"/>
                    </a:cubicBezTo>
                    <a:cubicBezTo>
                      <a:pt x="291" y="27"/>
                      <a:pt x="289" y="29"/>
                      <a:pt x="289" y="31"/>
                    </a:cubicBezTo>
                    <a:cubicBezTo>
                      <a:pt x="289" y="34"/>
                      <a:pt x="291" y="36"/>
                      <a:pt x="293" y="36"/>
                    </a:cubicBezTo>
                    <a:close/>
                    <a:moveTo>
                      <a:pt x="240" y="36"/>
                    </a:moveTo>
                    <a:cubicBezTo>
                      <a:pt x="243" y="36"/>
                      <a:pt x="245" y="34"/>
                      <a:pt x="245" y="31"/>
                    </a:cubicBezTo>
                    <a:cubicBezTo>
                      <a:pt x="245" y="29"/>
                      <a:pt x="243" y="27"/>
                      <a:pt x="240" y="27"/>
                    </a:cubicBezTo>
                    <a:cubicBezTo>
                      <a:pt x="238" y="27"/>
                      <a:pt x="235" y="29"/>
                      <a:pt x="235" y="31"/>
                    </a:cubicBezTo>
                    <a:cubicBezTo>
                      <a:pt x="235" y="34"/>
                      <a:pt x="238" y="36"/>
                      <a:pt x="240" y="36"/>
                    </a:cubicBezTo>
                    <a:close/>
                    <a:moveTo>
                      <a:pt x="187" y="36"/>
                    </a:moveTo>
                    <a:cubicBezTo>
                      <a:pt x="189" y="36"/>
                      <a:pt x="192" y="34"/>
                      <a:pt x="192" y="31"/>
                    </a:cubicBezTo>
                    <a:cubicBezTo>
                      <a:pt x="192" y="29"/>
                      <a:pt x="189" y="27"/>
                      <a:pt x="187" y="27"/>
                    </a:cubicBezTo>
                    <a:cubicBezTo>
                      <a:pt x="184" y="27"/>
                      <a:pt x="182" y="29"/>
                      <a:pt x="182" y="31"/>
                    </a:cubicBezTo>
                    <a:cubicBezTo>
                      <a:pt x="182" y="34"/>
                      <a:pt x="184" y="36"/>
                      <a:pt x="187" y="36"/>
                    </a:cubicBezTo>
                    <a:close/>
                    <a:moveTo>
                      <a:pt x="157" y="233"/>
                    </a:moveTo>
                    <a:cubicBezTo>
                      <a:pt x="157" y="190"/>
                      <a:pt x="157" y="190"/>
                      <a:pt x="157" y="190"/>
                    </a:cubicBezTo>
                    <a:cubicBezTo>
                      <a:pt x="185" y="190"/>
                      <a:pt x="185" y="190"/>
                      <a:pt x="185" y="190"/>
                    </a:cubicBezTo>
                    <a:cubicBezTo>
                      <a:pt x="185" y="233"/>
                      <a:pt x="185" y="233"/>
                      <a:pt x="185" y="233"/>
                    </a:cubicBezTo>
                    <a:cubicBezTo>
                      <a:pt x="232" y="233"/>
                      <a:pt x="232" y="233"/>
                      <a:pt x="232" y="233"/>
                    </a:cubicBezTo>
                    <a:cubicBezTo>
                      <a:pt x="232" y="165"/>
                      <a:pt x="232" y="165"/>
                      <a:pt x="232" y="165"/>
                    </a:cubicBezTo>
                    <a:cubicBezTo>
                      <a:pt x="171" y="105"/>
                      <a:pt x="171" y="105"/>
                      <a:pt x="171" y="105"/>
                    </a:cubicBezTo>
                    <a:cubicBezTo>
                      <a:pt x="111" y="165"/>
                      <a:pt x="111" y="165"/>
                      <a:pt x="111" y="165"/>
                    </a:cubicBezTo>
                    <a:cubicBezTo>
                      <a:pt x="111" y="233"/>
                      <a:pt x="111" y="233"/>
                      <a:pt x="111" y="233"/>
                    </a:cubicBezTo>
                    <a:lnTo>
                      <a:pt x="157" y="233"/>
                    </a:lnTo>
                    <a:close/>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algn="ctr" defTabSz="896354"/>
                <a:endParaRPr lang="en-US" sz="865" dirty="0">
                  <a:gradFill>
                    <a:gsLst>
                      <a:gs pos="0">
                        <a:srgbClr val="505050"/>
                      </a:gs>
                      <a:gs pos="100000">
                        <a:srgbClr val="505050"/>
                      </a:gs>
                    </a:gsLst>
                    <a:lin ang="5400000" scaled="1"/>
                  </a:gradFill>
                  <a:latin typeface="Segoe UI Semilight"/>
                </a:endParaRPr>
              </a:p>
            </p:txBody>
          </p:sp>
          <p:sp>
            <p:nvSpPr>
              <p:cNvPr id="46" name="TextBox 7">
                <a:extLst>
                  <a:ext uri="{FF2B5EF4-FFF2-40B4-BE49-F238E27FC236}">
                    <a16:creationId xmlns:a16="http://schemas.microsoft.com/office/drawing/2014/main" id="{93A2DB6B-1791-41ED-938B-8DA8A3A0BB63}"/>
                  </a:ext>
                </a:extLst>
              </p:cNvPr>
              <p:cNvSpPr txBox="1"/>
              <p:nvPr/>
            </p:nvSpPr>
            <p:spPr>
              <a:xfrm>
                <a:off x="3868714" y="2042238"/>
                <a:ext cx="924548" cy="246221"/>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Web apps</a:t>
                </a:r>
              </a:p>
            </p:txBody>
          </p:sp>
          <p:cxnSp>
            <p:nvCxnSpPr>
              <p:cNvPr id="47" name="Straight Arrow Connector 46">
                <a:extLst>
                  <a:ext uri="{FF2B5EF4-FFF2-40B4-BE49-F238E27FC236}">
                    <a16:creationId xmlns:a16="http://schemas.microsoft.com/office/drawing/2014/main" id="{4102E9EF-1551-42F4-89BB-CBF98989DACA}"/>
                  </a:ext>
                </a:extLst>
              </p:cNvPr>
              <p:cNvCxnSpPr>
                <a:cxnSpLocks/>
              </p:cNvCxnSpPr>
              <p:nvPr/>
            </p:nvCxnSpPr>
            <p:spPr>
              <a:xfrm>
                <a:off x="4330987" y="2558219"/>
                <a:ext cx="0" cy="493200"/>
              </a:xfrm>
              <a:prstGeom prst="straightConnector1">
                <a:avLst/>
              </a:prstGeom>
              <a:ln w="57150">
                <a:solidFill>
                  <a:srgbClr val="D73B0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D8675B88-9EF6-44E4-AEF4-FE578F3D40CC}"/>
                </a:ext>
              </a:extLst>
            </p:cNvPr>
            <p:cNvGrpSpPr/>
            <p:nvPr/>
          </p:nvGrpSpPr>
          <p:grpSpPr>
            <a:xfrm>
              <a:off x="5290375" y="1431201"/>
              <a:ext cx="2065885" cy="1629842"/>
              <a:chOff x="5396650" y="1421577"/>
              <a:chExt cx="2065885" cy="1629842"/>
            </a:xfrm>
          </p:grpSpPr>
          <p:sp>
            <p:nvSpPr>
              <p:cNvPr id="42" name="HoloLens_EC94" title="Icon of Microsoft HoloLens">
                <a:extLst>
                  <a:ext uri="{FF2B5EF4-FFF2-40B4-BE49-F238E27FC236}">
                    <a16:creationId xmlns:a16="http://schemas.microsoft.com/office/drawing/2014/main" id="{6E1E3F33-AA5F-45EE-9C72-B30785671954}"/>
                  </a:ext>
                </a:extLst>
              </p:cNvPr>
              <p:cNvSpPr>
                <a:spLocks noChangeAspect="1" noEditPoints="1"/>
              </p:cNvSpPr>
              <p:nvPr/>
            </p:nvSpPr>
            <p:spPr bwMode="auto">
              <a:xfrm>
                <a:off x="6107955" y="1421577"/>
                <a:ext cx="643275" cy="343613"/>
              </a:xfrm>
              <a:custGeom>
                <a:avLst/>
                <a:gdLst>
                  <a:gd name="T0" fmla="*/ 1751 w 3752"/>
                  <a:gd name="T1" fmla="*/ 500 h 2002"/>
                  <a:gd name="T2" fmla="*/ 2001 w 3752"/>
                  <a:gd name="T3" fmla="*/ 500 h 2002"/>
                  <a:gd name="T4" fmla="*/ 0 w 3752"/>
                  <a:gd name="T5" fmla="*/ 885 h 2002"/>
                  <a:gd name="T6" fmla="*/ 170 w 3752"/>
                  <a:gd name="T7" fmla="*/ 940 h 2002"/>
                  <a:gd name="T8" fmla="*/ 1336 w 3752"/>
                  <a:gd name="T9" fmla="*/ 1124 h 2002"/>
                  <a:gd name="T10" fmla="*/ 2493 w 3752"/>
                  <a:gd name="T11" fmla="*/ 943 h 2002"/>
                  <a:gd name="T12" fmla="*/ 3554 w 3752"/>
                  <a:gd name="T13" fmla="*/ 409 h 2002"/>
                  <a:gd name="T14" fmla="*/ 3699 w 3752"/>
                  <a:gd name="T15" fmla="*/ 305 h 2002"/>
                  <a:gd name="T16" fmla="*/ 1 w 3752"/>
                  <a:gd name="T17" fmla="*/ 1003 h 2002"/>
                  <a:gd name="T18" fmla="*/ 305 w 3752"/>
                  <a:gd name="T19" fmla="*/ 1697 h 2002"/>
                  <a:gd name="T20" fmla="*/ 1042 w 3752"/>
                  <a:gd name="T21" fmla="*/ 2002 h 2002"/>
                  <a:gd name="T22" fmla="*/ 1200 w 3752"/>
                  <a:gd name="T23" fmla="*/ 2002 h 2002"/>
                  <a:gd name="T24" fmla="*/ 1356 w 3752"/>
                  <a:gd name="T25" fmla="*/ 1948 h 2002"/>
                  <a:gd name="T26" fmla="*/ 1612 w 3752"/>
                  <a:gd name="T27" fmla="*/ 1745 h 2002"/>
                  <a:gd name="T28" fmla="*/ 1876 w 3752"/>
                  <a:gd name="T29" fmla="*/ 1638 h 2002"/>
                  <a:gd name="T30" fmla="*/ 2140 w 3752"/>
                  <a:gd name="T31" fmla="*/ 1745 h 2002"/>
                  <a:gd name="T32" fmla="*/ 2396 w 3752"/>
                  <a:gd name="T33" fmla="*/ 1948 h 2002"/>
                  <a:gd name="T34" fmla="*/ 2552 w 3752"/>
                  <a:gd name="T35" fmla="*/ 2002 h 2002"/>
                  <a:gd name="T36" fmla="*/ 2710 w 3752"/>
                  <a:gd name="T37" fmla="*/ 2002 h 2002"/>
                  <a:gd name="T38" fmla="*/ 3447 w 3752"/>
                  <a:gd name="T39" fmla="*/ 1697 h 2002"/>
                  <a:gd name="T40" fmla="*/ 3752 w 3752"/>
                  <a:gd name="T41" fmla="*/ 960 h 2002"/>
                  <a:gd name="T42" fmla="*/ 3752 w 3752"/>
                  <a:gd name="T43" fmla="*/ 885 h 2002"/>
                  <a:gd name="T44" fmla="*/ 3752 w 3752"/>
                  <a:gd name="T45" fmla="*/ 459 h 2002"/>
                  <a:gd name="T46" fmla="*/ 3682 w 3752"/>
                  <a:gd name="T47" fmla="*/ 286 h 2002"/>
                  <a:gd name="T48" fmla="*/ 3681 w 3752"/>
                  <a:gd name="T49" fmla="*/ 285 h 2002"/>
                  <a:gd name="T50" fmla="*/ 3564 w 3752"/>
                  <a:gd name="T51" fmla="*/ 206 h 2002"/>
                  <a:gd name="T52" fmla="*/ 3559 w 3752"/>
                  <a:gd name="T53" fmla="*/ 204 h 2002"/>
                  <a:gd name="T54" fmla="*/ 1876 w 3752"/>
                  <a:gd name="T55" fmla="*/ 0 h 2002"/>
                  <a:gd name="T56" fmla="*/ 188 w 3752"/>
                  <a:gd name="T57" fmla="*/ 206 h 2002"/>
                  <a:gd name="T58" fmla="*/ 71 w 3752"/>
                  <a:gd name="T59" fmla="*/ 285 h 2002"/>
                  <a:gd name="T60" fmla="*/ 70 w 3752"/>
                  <a:gd name="T61" fmla="*/ 286 h 2002"/>
                  <a:gd name="T62" fmla="*/ 0 w 3752"/>
                  <a:gd name="T63" fmla="*/ 459 h 2002"/>
                  <a:gd name="T64" fmla="*/ 0 w 3752"/>
                  <a:gd name="T65" fmla="*/ 885 h 2002"/>
                  <a:gd name="T66" fmla="*/ 1 w 3752"/>
                  <a:gd name="T67" fmla="*/ 1003 h 2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52" h="2002">
                    <a:moveTo>
                      <a:pt x="1751" y="500"/>
                    </a:moveTo>
                    <a:cubicBezTo>
                      <a:pt x="2001" y="500"/>
                      <a:pt x="2001" y="500"/>
                      <a:pt x="2001" y="500"/>
                    </a:cubicBezTo>
                    <a:moveTo>
                      <a:pt x="0" y="885"/>
                    </a:moveTo>
                    <a:cubicBezTo>
                      <a:pt x="170" y="940"/>
                      <a:pt x="170" y="940"/>
                      <a:pt x="170" y="940"/>
                    </a:cubicBezTo>
                    <a:cubicBezTo>
                      <a:pt x="549" y="1062"/>
                      <a:pt x="942" y="1124"/>
                      <a:pt x="1336" y="1124"/>
                    </a:cubicBezTo>
                    <a:cubicBezTo>
                      <a:pt x="1729" y="1124"/>
                      <a:pt x="2118" y="1063"/>
                      <a:pt x="2493" y="943"/>
                    </a:cubicBezTo>
                    <a:cubicBezTo>
                      <a:pt x="2872" y="822"/>
                      <a:pt x="3229" y="642"/>
                      <a:pt x="3554" y="409"/>
                    </a:cubicBezTo>
                    <a:cubicBezTo>
                      <a:pt x="3699" y="305"/>
                      <a:pt x="3699" y="305"/>
                      <a:pt x="3699" y="305"/>
                    </a:cubicBezTo>
                    <a:moveTo>
                      <a:pt x="1" y="1003"/>
                    </a:moveTo>
                    <a:cubicBezTo>
                      <a:pt x="12" y="1265"/>
                      <a:pt x="119" y="1510"/>
                      <a:pt x="305" y="1697"/>
                    </a:cubicBezTo>
                    <a:cubicBezTo>
                      <a:pt x="502" y="1894"/>
                      <a:pt x="764" y="2002"/>
                      <a:pt x="1042" y="2002"/>
                    </a:cubicBezTo>
                    <a:cubicBezTo>
                      <a:pt x="1200" y="2002"/>
                      <a:pt x="1200" y="2002"/>
                      <a:pt x="1200" y="2002"/>
                    </a:cubicBezTo>
                    <a:cubicBezTo>
                      <a:pt x="1256" y="2002"/>
                      <a:pt x="1312" y="1983"/>
                      <a:pt x="1356" y="1948"/>
                    </a:cubicBezTo>
                    <a:cubicBezTo>
                      <a:pt x="1612" y="1745"/>
                      <a:pt x="1612" y="1745"/>
                      <a:pt x="1612" y="1745"/>
                    </a:cubicBezTo>
                    <a:cubicBezTo>
                      <a:pt x="1683" y="1676"/>
                      <a:pt x="1777" y="1638"/>
                      <a:pt x="1876" y="1638"/>
                    </a:cubicBezTo>
                    <a:cubicBezTo>
                      <a:pt x="1975" y="1638"/>
                      <a:pt x="2069" y="1676"/>
                      <a:pt x="2140" y="1745"/>
                    </a:cubicBezTo>
                    <a:cubicBezTo>
                      <a:pt x="2396" y="1948"/>
                      <a:pt x="2396" y="1948"/>
                      <a:pt x="2396" y="1948"/>
                    </a:cubicBezTo>
                    <a:cubicBezTo>
                      <a:pt x="2440" y="1983"/>
                      <a:pt x="2496" y="2002"/>
                      <a:pt x="2552" y="2002"/>
                    </a:cubicBezTo>
                    <a:cubicBezTo>
                      <a:pt x="2710" y="2002"/>
                      <a:pt x="2710" y="2002"/>
                      <a:pt x="2710" y="2002"/>
                    </a:cubicBezTo>
                    <a:cubicBezTo>
                      <a:pt x="2988" y="2002"/>
                      <a:pt x="3250" y="1894"/>
                      <a:pt x="3447" y="1697"/>
                    </a:cubicBezTo>
                    <a:cubicBezTo>
                      <a:pt x="3644" y="1500"/>
                      <a:pt x="3752" y="1238"/>
                      <a:pt x="3752" y="960"/>
                    </a:cubicBezTo>
                    <a:cubicBezTo>
                      <a:pt x="3752" y="885"/>
                      <a:pt x="3752" y="885"/>
                      <a:pt x="3752" y="885"/>
                    </a:cubicBezTo>
                    <a:cubicBezTo>
                      <a:pt x="3752" y="459"/>
                      <a:pt x="3752" y="459"/>
                      <a:pt x="3752" y="459"/>
                    </a:cubicBezTo>
                    <a:cubicBezTo>
                      <a:pt x="3752" y="394"/>
                      <a:pt x="3727" y="331"/>
                      <a:pt x="3682" y="286"/>
                    </a:cubicBezTo>
                    <a:cubicBezTo>
                      <a:pt x="3681" y="285"/>
                      <a:pt x="3681" y="285"/>
                      <a:pt x="3681" y="285"/>
                    </a:cubicBezTo>
                    <a:cubicBezTo>
                      <a:pt x="3647" y="251"/>
                      <a:pt x="3608" y="225"/>
                      <a:pt x="3564" y="206"/>
                    </a:cubicBezTo>
                    <a:cubicBezTo>
                      <a:pt x="3564" y="206"/>
                      <a:pt x="3560" y="204"/>
                      <a:pt x="3559" y="204"/>
                    </a:cubicBezTo>
                    <a:cubicBezTo>
                      <a:pt x="3224" y="70"/>
                      <a:pt x="2643" y="0"/>
                      <a:pt x="1876" y="0"/>
                    </a:cubicBezTo>
                    <a:cubicBezTo>
                      <a:pt x="1105" y="0"/>
                      <a:pt x="521" y="71"/>
                      <a:pt x="188" y="206"/>
                    </a:cubicBezTo>
                    <a:cubicBezTo>
                      <a:pt x="144" y="225"/>
                      <a:pt x="105" y="251"/>
                      <a:pt x="71" y="285"/>
                    </a:cubicBezTo>
                    <a:cubicBezTo>
                      <a:pt x="70" y="286"/>
                      <a:pt x="70" y="286"/>
                      <a:pt x="70" y="286"/>
                    </a:cubicBezTo>
                    <a:cubicBezTo>
                      <a:pt x="25" y="331"/>
                      <a:pt x="0" y="394"/>
                      <a:pt x="0" y="459"/>
                    </a:cubicBezTo>
                    <a:cubicBezTo>
                      <a:pt x="0" y="885"/>
                      <a:pt x="0" y="885"/>
                      <a:pt x="0" y="885"/>
                    </a:cubicBezTo>
                    <a:lnTo>
                      <a:pt x="1" y="1003"/>
                    </a:lnTo>
                    <a:close/>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algn="ctr" defTabSz="896354"/>
                <a:endParaRPr lang="en-US" sz="865" dirty="0">
                  <a:gradFill>
                    <a:gsLst>
                      <a:gs pos="0">
                        <a:srgbClr val="505050"/>
                      </a:gs>
                      <a:gs pos="100000">
                        <a:srgbClr val="505050"/>
                      </a:gs>
                    </a:gsLst>
                    <a:lin ang="5400000" scaled="1"/>
                  </a:gradFill>
                  <a:latin typeface="Segoe UI Semilight"/>
                </a:endParaRPr>
              </a:p>
            </p:txBody>
          </p:sp>
          <p:sp>
            <p:nvSpPr>
              <p:cNvPr id="43" name="TextBox 8">
                <a:extLst>
                  <a:ext uri="{FF2B5EF4-FFF2-40B4-BE49-F238E27FC236}">
                    <a16:creationId xmlns:a16="http://schemas.microsoft.com/office/drawing/2014/main" id="{CE2F8810-366D-490D-A2F7-70BBF03FA536}"/>
                  </a:ext>
                </a:extLst>
              </p:cNvPr>
              <p:cNvSpPr txBox="1"/>
              <p:nvPr/>
            </p:nvSpPr>
            <p:spPr>
              <a:xfrm>
                <a:off x="5396650" y="2042238"/>
                <a:ext cx="2065885" cy="492443"/>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rPr>
                  <a:t>Device and native</a:t>
                </a:r>
                <a:r>
                  <a:rPr lang="en-US" sz="1600" dirty="0">
                    <a:gradFill>
                      <a:gsLst>
                        <a:gs pos="2917">
                          <a:srgbClr val="1A1A1A"/>
                        </a:gs>
                        <a:gs pos="30000">
                          <a:srgbClr val="1A1A1A"/>
                        </a:gs>
                      </a:gsLst>
                      <a:lin ang="5400000" scaled="0"/>
                    </a:gradFill>
                    <a:latin typeface="+mj-lt"/>
                  </a:rPr>
                  <a:t> a</a:t>
                </a: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rPr>
                  <a:t>pps</a:t>
                </a:r>
              </a:p>
            </p:txBody>
          </p:sp>
          <p:cxnSp>
            <p:nvCxnSpPr>
              <p:cNvPr id="44" name="Straight Arrow Connector 43">
                <a:extLst>
                  <a:ext uri="{FF2B5EF4-FFF2-40B4-BE49-F238E27FC236}">
                    <a16:creationId xmlns:a16="http://schemas.microsoft.com/office/drawing/2014/main" id="{E395E6A0-AC12-4BAA-B88C-9C90EEE4D732}"/>
                  </a:ext>
                </a:extLst>
              </p:cNvPr>
              <p:cNvCxnSpPr>
                <a:cxnSpLocks/>
              </p:cNvCxnSpPr>
              <p:nvPr/>
            </p:nvCxnSpPr>
            <p:spPr>
              <a:xfrm>
                <a:off x="6429592" y="2559687"/>
                <a:ext cx="0" cy="491732"/>
              </a:xfrm>
              <a:prstGeom prst="straightConnector1">
                <a:avLst/>
              </a:prstGeom>
              <a:ln w="57150">
                <a:solidFill>
                  <a:srgbClr val="D73B0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1DE5FAE-CB9F-43C8-B9FC-D4DBA23136D6}"/>
                </a:ext>
              </a:extLst>
            </p:cNvPr>
            <p:cNvGrpSpPr/>
            <p:nvPr/>
          </p:nvGrpSpPr>
          <p:grpSpPr>
            <a:xfrm>
              <a:off x="8200932" y="1269653"/>
              <a:ext cx="515950" cy="1791390"/>
              <a:chOff x="8135294" y="1260029"/>
              <a:chExt cx="515950" cy="1791390"/>
            </a:xfrm>
          </p:grpSpPr>
          <p:sp>
            <p:nvSpPr>
              <p:cNvPr id="39" name="Robot_E99A" title="Icon of a robot">
                <a:extLst>
                  <a:ext uri="{FF2B5EF4-FFF2-40B4-BE49-F238E27FC236}">
                    <a16:creationId xmlns:a16="http://schemas.microsoft.com/office/drawing/2014/main" id="{20CCADB7-3DEE-45B5-AD87-EC1762A05C91}"/>
                  </a:ext>
                </a:extLst>
              </p:cNvPr>
              <p:cNvSpPr>
                <a:spLocks noChangeAspect="1" noEditPoints="1"/>
              </p:cNvSpPr>
              <p:nvPr/>
            </p:nvSpPr>
            <p:spPr bwMode="auto">
              <a:xfrm>
                <a:off x="8135294" y="1260029"/>
                <a:ext cx="515950" cy="666709"/>
              </a:xfrm>
              <a:custGeom>
                <a:avLst/>
                <a:gdLst>
                  <a:gd name="T0" fmla="*/ 1750 w 3000"/>
                  <a:gd name="T1" fmla="*/ 250 h 3875"/>
                  <a:gd name="T2" fmla="*/ 1500 w 3000"/>
                  <a:gd name="T3" fmla="*/ 500 h 3875"/>
                  <a:gd name="T4" fmla="*/ 1250 w 3000"/>
                  <a:gd name="T5" fmla="*/ 250 h 3875"/>
                  <a:gd name="T6" fmla="*/ 1500 w 3000"/>
                  <a:gd name="T7" fmla="*/ 0 h 3875"/>
                  <a:gd name="T8" fmla="*/ 1750 w 3000"/>
                  <a:gd name="T9" fmla="*/ 250 h 3875"/>
                  <a:gd name="T10" fmla="*/ 2500 w 3000"/>
                  <a:gd name="T11" fmla="*/ 2074 h 3875"/>
                  <a:gd name="T12" fmla="*/ 2500 w 3000"/>
                  <a:gd name="T13" fmla="*/ 1176 h 3875"/>
                  <a:gd name="T14" fmla="*/ 2324 w 3000"/>
                  <a:gd name="T15" fmla="*/ 1000 h 3875"/>
                  <a:gd name="T16" fmla="*/ 676 w 3000"/>
                  <a:gd name="T17" fmla="*/ 1000 h 3875"/>
                  <a:gd name="T18" fmla="*/ 500 w 3000"/>
                  <a:gd name="T19" fmla="*/ 1176 h 3875"/>
                  <a:gd name="T20" fmla="*/ 500 w 3000"/>
                  <a:gd name="T21" fmla="*/ 2074 h 3875"/>
                  <a:gd name="T22" fmla="*/ 676 w 3000"/>
                  <a:gd name="T23" fmla="*/ 2250 h 3875"/>
                  <a:gd name="T24" fmla="*/ 2324 w 3000"/>
                  <a:gd name="T25" fmla="*/ 2250 h 3875"/>
                  <a:gd name="T26" fmla="*/ 2500 w 3000"/>
                  <a:gd name="T27" fmla="*/ 2074 h 3875"/>
                  <a:gd name="T28" fmla="*/ 3000 w 3000"/>
                  <a:gd name="T29" fmla="*/ 3875 h 3875"/>
                  <a:gd name="T30" fmla="*/ 3000 w 3000"/>
                  <a:gd name="T31" fmla="*/ 2958 h 3875"/>
                  <a:gd name="T32" fmla="*/ 2792 w 3000"/>
                  <a:gd name="T33" fmla="*/ 2750 h 3875"/>
                  <a:gd name="T34" fmla="*/ 208 w 3000"/>
                  <a:gd name="T35" fmla="*/ 2750 h 3875"/>
                  <a:gd name="T36" fmla="*/ 0 w 3000"/>
                  <a:gd name="T37" fmla="*/ 2958 h 3875"/>
                  <a:gd name="T38" fmla="*/ 0 w 3000"/>
                  <a:gd name="T39" fmla="*/ 3875 h 3875"/>
                  <a:gd name="T40" fmla="*/ 1000 w 3000"/>
                  <a:gd name="T41" fmla="*/ 2250 h 3875"/>
                  <a:gd name="T42" fmla="*/ 1000 w 3000"/>
                  <a:gd name="T43" fmla="*/ 2750 h 3875"/>
                  <a:gd name="T44" fmla="*/ 1500 w 3000"/>
                  <a:gd name="T45" fmla="*/ 500 h 3875"/>
                  <a:gd name="T46" fmla="*/ 1500 w 3000"/>
                  <a:gd name="T47" fmla="*/ 1000 h 3875"/>
                  <a:gd name="T48" fmla="*/ 2000 w 3000"/>
                  <a:gd name="T49" fmla="*/ 2250 h 3875"/>
                  <a:gd name="T50" fmla="*/ 2000 w 3000"/>
                  <a:gd name="T51" fmla="*/ 2750 h 3875"/>
                  <a:gd name="T52" fmla="*/ 875 w 3000"/>
                  <a:gd name="T53" fmla="*/ 1500 h 3875"/>
                  <a:gd name="T54" fmla="*/ 1125 w 3000"/>
                  <a:gd name="T55" fmla="*/ 1500 h 3875"/>
                  <a:gd name="T56" fmla="*/ 1875 w 3000"/>
                  <a:gd name="T57" fmla="*/ 1500 h 3875"/>
                  <a:gd name="T58" fmla="*/ 2125 w 3000"/>
                  <a:gd name="T59" fmla="*/ 1500 h 3875"/>
                  <a:gd name="T60" fmla="*/ 381 w 3000"/>
                  <a:gd name="T61" fmla="*/ 1375 h 3875"/>
                  <a:gd name="T62" fmla="*/ 381 w 3000"/>
                  <a:gd name="T63" fmla="*/ 1875 h 3875"/>
                  <a:gd name="T64" fmla="*/ 2624 w 3000"/>
                  <a:gd name="T65" fmla="*/ 1375 h 3875"/>
                  <a:gd name="T66" fmla="*/ 2624 w 3000"/>
                  <a:gd name="T67" fmla="*/ 1875 h 38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00" h="3875">
                    <a:moveTo>
                      <a:pt x="1750" y="250"/>
                    </a:moveTo>
                    <a:cubicBezTo>
                      <a:pt x="1750" y="388"/>
                      <a:pt x="1638" y="500"/>
                      <a:pt x="1500" y="500"/>
                    </a:cubicBezTo>
                    <a:cubicBezTo>
                      <a:pt x="1362" y="500"/>
                      <a:pt x="1250" y="388"/>
                      <a:pt x="1250" y="250"/>
                    </a:cubicBezTo>
                    <a:cubicBezTo>
                      <a:pt x="1250" y="112"/>
                      <a:pt x="1362" y="0"/>
                      <a:pt x="1500" y="0"/>
                    </a:cubicBezTo>
                    <a:cubicBezTo>
                      <a:pt x="1638" y="0"/>
                      <a:pt x="1750" y="112"/>
                      <a:pt x="1750" y="250"/>
                    </a:cubicBezTo>
                    <a:close/>
                    <a:moveTo>
                      <a:pt x="2500" y="2074"/>
                    </a:moveTo>
                    <a:cubicBezTo>
                      <a:pt x="2500" y="1176"/>
                      <a:pt x="2500" y="1176"/>
                      <a:pt x="2500" y="1176"/>
                    </a:cubicBezTo>
                    <a:cubicBezTo>
                      <a:pt x="2500" y="1079"/>
                      <a:pt x="2421" y="1000"/>
                      <a:pt x="2324" y="1000"/>
                    </a:cubicBezTo>
                    <a:cubicBezTo>
                      <a:pt x="676" y="1000"/>
                      <a:pt x="676" y="1000"/>
                      <a:pt x="676" y="1000"/>
                    </a:cubicBezTo>
                    <a:cubicBezTo>
                      <a:pt x="579" y="1000"/>
                      <a:pt x="500" y="1079"/>
                      <a:pt x="500" y="1176"/>
                    </a:cubicBezTo>
                    <a:cubicBezTo>
                      <a:pt x="500" y="2074"/>
                      <a:pt x="500" y="2074"/>
                      <a:pt x="500" y="2074"/>
                    </a:cubicBezTo>
                    <a:cubicBezTo>
                      <a:pt x="500" y="2171"/>
                      <a:pt x="579" y="2250"/>
                      <a:pt x="676" y="2250"/>
                    </a:cubicBezTo>
                    <a:cubicBezTo>
                      <a:pt x="2324" y="2250"/>
                      <a:pt x="2324" y="2250"/>
                      <a:pt x="2324" y="2250"/>
                    </a:cubicBezTo>
                    <a:cubicBezTo>
                      <a:pt x="2421" y="2250"/>
                      <a:pt x="2500" y="2171"/>
                      <a:pt x="2500" y="2074"/>
                    </a:cubicBezTo>
                    <a:close/>
                    <a:moveTo>
                      <a:pt x="3000" y="3875"/>
                    </a:moveTo>
                    <a:cubicBezTo>
                      <a:pt x="3000" y="2958"/>
                      <a:pt x="3000" y="2958"/>
                      <a:pt x="3000" y="2958"/>
                    </a:cubicBezTo>
                    <a:cubicBezTo>
                      <a:pt x="3000" y="2843"/>
                      <a:pt x="2907" y="2750"/>
                      <a:pt x="2792" y="2750"/>
                    </a:cubicBezTo>
                    <a:cubicBezTo>
                      <a:pt x="208" y="2750"/>
                      <a:pt x="208" y="2750"/>
                      <a:pt x="208" y="2750"/>
                    </a:cubicBezTo>
                    <a:cubicBezTo>
                      <a:pt x="93" y="2750"/>
                      <a:pt x="0" y="2843"/>
                      <a:pt x="0" y="2958"/>
                    </a:cubicBezTo>
                    <a:cubicBezTo>
                      <a:pt x="0" y="3875"/>
                      <a:pt x="0" y="3875"/>
                      <a:pt x="0" y="3875"/>
                    </a:cubicBezTo>
                    <a:moveTo>
                      <a:pt x="1000" y="2250"/>
                    </a:moveTo>
                    <a:cubicBezTo>
                      <a:pt x="1000" y="2750"/>
                      <a:pt x="1000" y="2750"/>
                      <a:pt x="1000" y="2750"/>
                    </a:cubicBezTo>
                    <a:moveTo>
                      <a:pt x="1500" y="500"/>
                    </a:moveTo>
                    <a:cubicBezTo>
                      <a:pt x="1500" y="1000"/>
                      <a:pt x="1500" y="1000"/>
                      <a:pt x="1500" y="1000"/>
                    </a:cubicBezTo>
                    <a:moveTo>
                      <a:pt x="2000" y="2250"/>
                    </a:moveTo>
                    <a:cubicBezTo>
                      <a:pt x="2000" y="2750"/>
                      <a:pt x="2000" y="2750"/>
                      <a:pt x="2000" y="2750"/>
                    </a:cubicBezTo>
                    <a:moveTo>
                      <a:pt x="875" y="1500"/>
                    </a:moveTo>
                    <a:cubicBezTo>
                      <a:pt x="1125" y="1500"/>
                      <a:pt x="1125" y="1500"/>
                      <a:pt x="1125" y="1500"/>
                    </a:cubicBezTo>
                    <a:moveTo>
                      <a:pt x="1875" y="1500"/>
                    </a:moveTo>
                    <a:cubicBezTo>
                      <a:pt x="2125" y="1500"/>
                      <a:pt x="2125" y="1500"/>
                      <a:pt x="2125" y="1500"/>
                    </a:cubicBezTo>
                    <a:moveTo>
                      <a:pt x="381" y="1375"/>
                    </a:moveTo>
                    <a:cubicBezTo>
                      <a:pt x="381" y="1875"/>
                      <a:pt x="381" y="1875"/>
                      <a:pt x="381" y="1875"/>
                    </a:cubicBezTo>
                    <a:moveTo>
                      <a:pt x="2624" y="1375"/>
                    </a:moveTo>
                    <a:cubicBezTo>
                      <a:pt x="2624" y="1875"/>
                      <a:pt x="2624" y="1875"/>
                      <a:pt x="2624" y="1875"/>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80" tIns="43940" rIns="87880" bIns="43940" numCol="1" anchor="t" anchorCtr="0" compatLnSpc="1">
                <a:prstTxWarp prst="textNoShape">
                  <a:avLst/>
                </a:prstTxWarp>
              </a:bodyPr>
              <a:lstStyle/>
              <a:p>
                <a:pPr algn="ctr" defTabSz="896354"/>
                <a:endParaRPr lang="en-US" sz="865" dirty="0">
                  <a:gradFill>
                    <a:gsLst>
                      <a:gs pos="0">
                        <a:srgbClr val="505050"/>
                      </a:gs>
                      <a:gs pos="100000">
                        <a:srgbClr val="505050"/>
                      </a:gs>
                    </a:gsLst>
                    <a:lin ang="5400000" scaled="1"/>
                  </a:gradFill>
                  <a:latin typeface="Segoe UI Semilight"/>
                </a:endParaRPr>
              </a:p>
            </p:txBody>
          </p:sp>
          <p:sp>
            <p:nvSpPr>
              <p:cNvPr id="40" name="TextBox 9">
                <a:extLst>
                  <a:ext uri="{FF2B5EF4-FFF2-40B4-BE49-F238E27FC236}">
                    <a16:creationId xmlns:a16="http://schemas.microsoft.com/office/drawing/2014/main" id="{5B93E8FB-EDEB-4F64-ADAE-0AB72B8B92D9}"/>
                  </a:ext>
                </a:extLst>
              </p:cNvPr>
              <p:cNvSpPr txBox="1"/>
              <p:nvPr/>
            </p:nvSpPr>
            <p:spPr>
              <a:xfrm>
                <a:off x="8189687" y="2042238"/>
                <a:ext cx="407163" cy="246221"/>
              </a:xfrm>
              <a:prstGeom prst="rect">
                <a:avLst/>
              </a:prstGeom>
              <a:noFill/>
            </p:spPr>
            <p:txBody>
              <a:bodyPr wrap="non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Bots</a:t>
                </a:r>
              </a:p>
            </p:txBody>
          </p:sp>
          <p:cxnSp>
            <p:nvCxnSpPr>
              <p:cNvPr id="41" name="Straight Arrow Connector 40">
                <a:extLst>
                  <a:ext uri="{FF2B5EF4-FFF2-40B4-BE49-F238E27FC236}">
                    <a16:creationId xmlns:a16="http://schemas.microsoft.com/office/drawing/2014/main" id="{4B26ACA0-39D9-47C4-9CF0-CA9F32E907C6}"/>
                  </a:ext>
                </a:extLst>
              </p:cNvPr>
              <p:cNvCxnSpPr>
                <a:cxnSpLocks/>
              </p:cNvCxnSpPr>
              <p:nvPr/>
            </p:nvCxnSpPr>
            <p:spPr>
              <a:xfrm>
                <a:off x="8393269" y="2558219"/>
                <a:ext cx="0" cy="493200"/>
              </a:xfrm>
              <a:prstGeom prst="straightConnector1">
                <a:avLst/>
              </a:prstGeom>
              <a:ln w="57150">
                <a:solidFill>
                  <a:srgbClr val="D73B0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BC81B0C7-E2BD-451A-B7E0-AB54C3295869}"/>
                </a:ext>
              </a:extLst>
            </p:cNvPr>
            <p:cNvGrpSpPr/>
            <p:nvPr/>
          </p:nvGrpSpPr>
          <p:grpSpPr>
            <a:xfrm>
              <a:off x="9457983" y="1379896"/>
              <a:ext cx="2249446" cy="1681147"/>
              <a:chOff x="9527688" y="1370272"/>
              <a:chExt cx="2249446" cy="1681147"/>
            </a:xfrm>
          </p:grpSpPr>
          <p:sp>
            <p:nvSpPr>
              <p:cNvPr id="36" name="DevUpdate_ECC5" title="Icon of a clock with an arrow around it pointing clockwise">
                <a:extLst>
                  <a:ext uri="{FF2B5EF4-FFF2-40B4-BE49-F238E27FC236}">
                    <a16:creationId xmlns:a16="http://schemas.microsoft.com/office/drawing/2014/main" id="{8C0E629A-3A8F-4932-BA7F-F7CB2D71D2C3}"/>
                  </a:ext>
                </a:extLst>
              </p:cNvPr>
              <p:cNvSpPr>
                <a:spLocks noChangeAspect="1" noEditPoints="1"/>
              </p:cNvSpPr>
              <p:nvPr/>
            </p:nvSpPr>
            <p:spPr bwMode="auto">
              <a:xfrm>
                <a:off x="10463220" y="1370272"/>
                <a:ext cx="446115" cy="446223"/>
              </a:xfrm>
              <a:custGeom>
                <a:avLst/>
                <a:gdLst>
                  <a:gd name="T0" fmla="*/ 2500 w 3750"/>
                  <a:gd name="T1" fmla="*/ 2750 h 3750"/>
                  <a:gd name="T2" fmla="*/ 1750 w 3750"/>
                  <a:gd name="T3" fmla="*/ 2000 h 3750"/>
                  <a:gd name="T4" fmla="*/ 1750 w 3750"/>
                  <a:gd name="T5" fmla="*/ 875 h 3750"/>
                  <a:gd name="T6" fmla="*/ 2875 w 3750"/>
                  <a:gd name="T7" fmla="*/ 1250 h 3750"/>
                  <a:gd name="T8" fmla="*/ 3750 w 3750"/>
                  <a:gd name="T9" fmla="*/ 1250 h 3750"/>
                  <a:gd name="T10" fmla="*/ 3750 w 3750"/>
                  <a:gd name="T11" fmla="*/ 375 h 3750"/>
                  <a:gd name="T12" fmla="*/ 3641 w 3750"/>
                  <a:gd name="T13" fmla="*/ 1250 h 3750"/>
                  <a:gd name="T14" fmla="*/ 1875 w 3750"/>
                  <a:gd name="T15" fmla="*/ 0 h 3750"/>
                  <a:gd name="T16" fmla="*/ 0 w 3750"/>
                  <a:gd name="T17" fmla="*/ 1875 h 3750"/>
                  <a:gd name="T18" fmla="*/ 1875 w 3750"/>
                  <a:gd name="T19" fmla="*/ 3750 h 3750"/>
                  <a:gd name="T20" fmla="*/ 3681 w 3750"/>
                  <a:gd name="T21" fmla="*/ 23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0" h="3750">
                    <a:moveTo>
                      <a:pt x="2500" y="2750"/>
                    </a:moveTo>
                    <a:cubicBezTo>
                      <a:pt x="1750" y="2000"/>
                      <a:pt x="1750" y="2000"/>
                      <a:pt x="1750" y="2000"/>
                    </a:cubicBezTo>
                    <a:cubicBezTo>
                      <a:pt x="1750" y="875"/>
                      <a:pt x="1750" y="875"/>
                      <a:pt x="1750" y="875"/>
                    </a:cubicBezTo>
                    <a:moveTo>
                      <a:pt x="2875" y="1250"/>
                    </a:moveTo>
                    <a:cubicBezTo>
                      <a:pt x="3750" y="1250"/>
                      <a:pt x="3750" y="1250"/>
                      <a:pt x="3750" y="1250"/>
                    </a:cubicBezTo>
                    <a:cubicBezTo>
                      <a:pt x="3750" y="375"/>
                      <a:pt x="3750" y="375"/>
                      <a:pt x="3750" y="375"/>
                    </a:cubicBezTo>
                    <a:moveTo>
                      <a:pt x="3641" y="1250"/>
                    </a:moveTo>
                    <a:cubicBezTo>
                      <a:pt x="3383" y="522"/>
                      <a:pt x="2691" y="0"/>
                      <a:pt x="1875" y="0"/>
                    </a:cubicBezTo>
                    <a:cubicBezTo>
                      <a:pt x="839" y="0"/>
                      <a:pt x="0" y="839"/>
                      <a:pt x="0" y="1875"/>
                    </a:cubicBezTo>
                    <a:cubicBezTo>
                      <a:pt x="0" y="2911"/>
                      <a:pt x="839" y="3750"/>
                      <a:pt x="1875" y="3750"/>
                    </a:cubicBezTo>
                    <a:cubicBezTo>
                      <a:pt x="2737" y="3750"/>
                      <a:pt x="3461" y="3167"/>
                      <a:pt x="3681" y="2375"/>
                    </a:cubicBezTo>
                  </a:path>
                </a:pathLst>
              </a:custGeom>
              <a:noFill/>
              <a:ln w="38100"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37" name="TextBox 10">
                <a:extLst>
                  <a:ext uri="{FF2B5EF4-FFF2-40B4-BE49-F238E27FC236}">
                    <a16:creationId xmlns:a16="http://schemas.microsoft.com/office/drawing/2014/main" id="{79AB55E4-7802-4E5E-90E1-9B34F0206507}"/>
                  </a:ext>
                </a:extLst>
              </p:cNvPr>
              <p:cNvSpPr txBox="1"/>
              <p:nvPr/>
            </p:nvSpPr>
            <p:spPr>
              <a:xfrm>
                <a:off x="9527688" y="2042238"/>
                <a:ext cx="2249446" cy="246221"/>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gradFill>
                      <a:gsLst>
                        <a:gs pos="2917">
                          <a:srgbClr val="1A1A1A"/>
                        </a:gs>
                        <a:gs pos="30000">
                          <a:srgbClr val="1A1A1A"/>
                        </a:gs>
                      </a:gsLst>
                      <a:lin ang="5400000" scaled="0"/>
                    </a:gradFill>
                    <a:effectLst/>
                    <a:uLnTx/>
                    <a:uFillTx/>
                    <a:latin typeface="+mj-lt"/>
                    <a:ea typeface="+mn-ea"/>
                    <a:cs typeface="+mn-cs"/>
                  </a:rPr>
                  <a:t>Background processes</a:t>
                </a:r>
              </a:p>
            </p:txBody>
          </p:sp>
          <p:cxnSp>
            <p:nvCxnSpPr>
              <p:cNvPr id="38" name="Straight Arrow Connector 37">
                <a:extLst>
                  <a:ext uri="{FF2B5EF4-FFF2-40B4-BE49-F238E27FC236}">
                    <a16:creationId xmlns:a16="http://schemas.microsoft.com/office/drawing/2014/main" id="{2F90BB5E-C933-4A1B-9D49-791966411FE2}"/>
                  </a:ext>
                </a:extLst>
              </p:cNvPr>
              <p:cNvCxnSpPr>
                <a:cxnSpLocks/>
              </p:cNvCxnSpPr>
              <p:nvPr/>
            </p:nvCxnSpPr>
            <p:spPr>
              <a:xfrm>
                <a:off x="10686277" y="2559687"/>
                <a:ext cx="0" cy="491732"/>
              </a:xfrm>
              <a:prstGeom prst="straightConnector1">
                <a:avLst/>
              </a:prstGeom>
              <a:ln w="57150">
                <a:solidFill>
                  <a:srgbClr val="D73B0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6A3202C6-3A54-490D-AAED-841F437865A2}"/>
                </a:ext>
              </a:extLst>
            </p:cNvPr>
            <p:cNvSpPr/>
            <p:nvPr/>
          </p:nvSpPr>
          <p:spPr>
            <a:xfrm>
              <a:off x="523847" y="1854547"/>
              <a:ext cx="1627369" cy="400110"/>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73B02"/>
                  </a:solidFill>
                  <a:effectLst/>
                  <a:uLnTx/>
                  <a:uFillTx/>
                  <a:latin typeface="Segoe UI Semibold" panose="020B0702040204020203" pitchFamily="34" charset="0"/>
                  <a:ea typeface="+mn-ea"/>
                  <a:cs typeface="Segoe UI Semibold" panose="020B0702040204020203" pitchFamily="34" charset="0"/>
                </a:rPr>
                <a:t>Applications</a:t>
              </a:r>
            </a:p>
          </p:txBody>
        </p:sp>
        <p:sp>
          <p:nvSpPr>
            <p:cNvPr id="12" name="Rectangle 11">
              <a:extLst>
                <a:ext uri="{FF2B5EF4-FFF2-40B4-BE49-F238E27FC236}">
                  <a16:creationId xmlns:a16="http://schemas.microsoft.com/office/drawing/2014/main" id="{557BFD44-0721-4A4E-A1C4-EB3091D186E6}"/>
                </a:ext>
              </a:extLst>
            </p:cNvPr>
            <p:cNvSpPr/>
            <p:nvPr/>
          </p:nvSpPr>
          <p:spPr>
            <a:xfrm>
              <a:off x="523847" y="3403488"/>
              <a:ext cx="1185068" cy="400110"/>
            </a:xfrm>
            <a:prstGeom prst="rect">
              <a:avLst/>
            </a:prstGeom>
          </p:spPr>
          <p:txBody>
            <a:bodyPr wrap="non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1A1A1A"/>
                  </a:solidFill>
                  <a:effectLst/>
                  <a:uLnTx/>
                  <a:uFillTx/>
                  <a:latin typeface="Segoe UI Semibold" panose="020B0702040204020203" pitchFamily="34" charset="0"/>
                  <a:ea typeface="+mn-ea"/>
                  <a:cs typeface="Segoe UI Semibold" panose="020B0702040204020203" pitchFamily="34" charset="0"/>
                </a:rPr>
                <a:t>Gateway</a:t>
              </a:r>
            </a:p>
          </p:txBody>
        </p:sp>
        <p:sp>
          <p:nvSpPr>
            <p:cNvPr id="13" name="Rectangle 12">
              <a:extLst>
                <a:ext uri="{FF2B5EF4-FFF2-40B4-BE49-F238E27FC236}">
                  <a16:creationId xmlns:a16="http://schemas.microsoft.com/office/drawing/2014/main" id="{24AFE7C5-6D85-46DC-B629-E6E8736DBD5D}"/>
                </a:ext>
              </a:extLst>
            </p:cNvPr>
            <p:cNvSpPr/>
            <p:nvPr/>
          </p:nvSpPr>
          <p:spPr>
            <a:xfrm>
              <a:off x="523847" y="5138248"/>
              <a:ext cx="1910666" cy="400110"/>
            </a:xfrm>
            <a:prstGeom prst="rect">
              <a:avLst/>
            </a:prstGeom>
          </p:spPr>
          <p:txBody>
            <a:bodyPr wrap="square">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73B02"/>
                  </a:solidFill>
                  <a:effectLst/>
                  <a:uLnTx/>
                  <a:uFillTx/>
                  <a:latin typeface="Segoe UI Semibold" panose="020B0702040204020203" pitchFamily="34" charset="0"/>
                  <a:ea typeface="+mn-ea"/>
                  <a:cs typeface="Segoe UI Semibold" panose="020B0702040204020203" pitchFamily="34" charset="0"/>
                </a:rPr>
                <a:t>Data</a:t>
              </a:r>
            </a:p>
          </p:txBody>
        </p:sp>
        <p:sp>
          <p:nvSpPr>
            <p:cNvPr id="14" name="Rectangle 13">
              <a:extLst>
                <a:ext uri="{FF2B5EF4-FFF2-40B4-BE49-F238E27FC236}">
                  <a16:creationId xmlns:a16="http://schemas.microsoft.com/office/drawing/2014/main" id="{F68BBB87-5AC2-4CEA-87CC-12B4E1A41211}"/>
                </a:ext>
              </a:extLst>
            </p:cNvPr>
            <p:cNvSpPr/>
            <p:nvPr/>
          </p:nvSpPr>
          <p:spPr>
            <a:xfrm>
              <a:off x="3673621" y="4118252"/>
              <a:ext cx="1284967" cy="4001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D73B02"/>
                  </a:solidFill>
                  <a:effectLst/>
                  <a:uLnTx/>
                  <a:uFillTx/>
                  <a:latin typeface="Segoe UI Semibold"/>
                  <a:ea typeface="Segoe UI" pitchFamily="34" charset="0"/>
                  <a:cs typeface="Segoe UI" pitchFamily="34" charset="0"/>
                </a:rPr>
                <a:t>Office 365</a:t>
              </a:r>
            </a:p>
          </p:txBody>
        </p:sp>
        <p:sp>
          <p:nvSpPr>
            <p:cNvPr id="15" name="Rectangle 14">
              <a:extLst>
                <a:ext uri="{FF2B5EF4-FFF2-40B4-BE49-F238E27FC236}">
                  <a16:creationId xmlns:a16="http://schemas.microsoft.com/office/drawing/2014/main" id="{BE33D879-237D-4622-84E5-484A60E488F8}"/>
                </a:ext>
              </a:extLst>
            </p:cNvPr>
            <p:cNvSpPr/>
            <p:nvPr/>
          </p:nvSpPr>
          <p:spPr>
            <a:xfrm>
              <a:off x="5589554" y="4118252"/>
              <a:ext cx="1485343" cy="4001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D73B02"/>
                  </a:solidFill>
                  <a:effectLst/>
                  <a:uLnTx/>
                  <a:uFillTx/>
                  <a:latin typeface="Segoe UI Semibold"/>
                  <a:ea typeface="+mn-ea"/>
                  <a:cs typeface="Segoe UI" pitchFamily="34" charset="0"/>
                </a:rPr>
                <a:t>Windows 10</a:t>
              </a:r>
            </a:p>
          </p:txBody>
        </p:sp>
        <p:sp>
          <p:nvSpPr>
            <p:cNvPr id="16" name="Rectangle 15">
              <a:extLst>
                <a:ext uri="{FF2B5EF4-FFF2-40B4-BE49-F238E27FC236}">
                  <a16:creationId xmlns:a16="http://schemas.microsoft.com/office/drawing/2014/main" id="{FE9F9575-F7E4-4176-915A-5EFA57683AC1}"/>
                </a:ext>
              </a:extLst>
            </p:cNvPr>
            <p:cNvSpPr/>
            <p:nvPr/>
          </p:nvSpPr>
          <p:spPr>
            <a:xfrm>
              <a:off x="7741120" y="4118252"/>
              <a:ext cx="3640868" cy="400110"/>
            </a:xfrm>
            <a:prstGeom prst="rect">
              <a:avLst/>
            </a:prstGeom>
          </p:spPr>
          <p:txBody>
            <a:bodyPr wrap="none" l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D73B02"/>
                  </a:solidFill>
                  <a:effectLst/>
                  <a:uLnTx/>
                  <a:uFillTx/>
                  <a:latin typeface="Segoe UI Semibold"/>
                  <a:ea typeface="+mn-ea"/>
                  <a:cs typeface="Segoe UI" pitchFamily="34" charset="0"/>
                </a:rPr>
                <a:t>Enterprise Mobility + Security</a:t>
              </a:r>
            </a:p>
          </p:txBody>
        </p:sp>
        <p:grpSp>
          <p:nvGrpSpPr>
            <p:cNvPr id="17" name="Group 16">
              <a:extLst>
                <a:ext uri="{FF2B5EF4-FFF2-40B4-BE49-F238E27FC236}">
                  <a16:creationId xmlns:a16="http://schemas.microsoft.com/office/drawing/2014/main" id="{80329689-F794-4486-8473-E4FD6A1C2E17}"/>
                </a:ext>
              </a:extLst>
            </p:cNvPr>
            <p:cNvGrpSpPr/>
            <p:nvPr/>
          </p:nvGrpSpPr>
          <p:grpSpPr>
            <a:xfrm>
              <a:off x="2425066" y="1298559"/>
              <a:ext cx="424939" cy="1598551"/>
              <a:chOff x="2155371" y="1453091"/>
              <a:chExt cx="662953" cy="966576"/>
            </a:xfrm>
          </p:grpSpPr>
          <p:sp>
            <p:nvSpPr>
              <p:cNvPr id="34" name="Left Bracket 33">
                <a:extLst>
                  <a:ext uri="{FF2B5EF4-FFF2-40B4-BE49-F238E27FC236}">
                    <a16:creationId xmlns:a16="http://schemas.microsoft.com/office/drawing/2014/main" id="{5EB217E6-2C5C-4D0C-9C32-ADC69B4792E4}"/>
                  </a:ext>
                </a:extLst>
              </p:cNvPr>
              <p:cNvSpPr/>
              <p:nvPr/>
            </p:nvSpPr>
            <p:spPr>
              <a:xfrm>
                <a:off x="2332708" y="1453091"/>
                <a:ext cx="485616" cy="966576"/>
              </a:xfrm>
              <a:prstGeom prst="leftBracket">
                <a:avLst>
                  <a:gd name="adj" fmla="val 0"/>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35" name="Straight Connector 34">
                <a:extLst>
                  <a:ext uri="{FF2B5EF4-FFF2-40B4-BE49-F238E27FC236}">
                    <a16:creationId xmlns:a16="http://schemas.microsoft.com/office/drawing/2014/main" id="{8393E949-BA14-4ACC-81F7-0F8D6CAC19AD}"/>
                  </a:ext>
                </a:extLst>
              </p:cNvPr>
              <p:cNvCxnSpPr>
                <a:cxnSpLocks/>
              </p:cNvCxnSpPr>
              <p:nvPr/>
            </p:nvCxnSpPr>
            <p:spPr>
              <a:xfrm>
                <a:off x="2155371" y="1920234"/>
                <a:ext cx="177336" cy="0"/>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C4382A5-F8F1-48FB-BCCA-83131B12E21E}"/>
                </a:ext>
              </a:extLst>
            </p:cNvPr>
            <p:cNvGrpSpPr/>
            <p:nvPr/>
          </p:nvGrpSpPr>
          <p:grpSpPr>
            <a:xfrm>
              <a:off x="2425066" y="3071685"/>
              <a:ext cx="424939" cy="1100479"/>
              <a:chOff x="2155371" y="1453091"/>
              <a:chExt cx="662953" cy="966576"/>
            </a:xfrm>
          </p:grpSpPr>
          <p:sp>
            <p:nvSpPr>
              <p:cNvPr id="32" name="Left Bracket 31">
                <a:extLst>
                  <a:ext uri="{FF2B5EF4-FFF2-40B4-BE49-F238E27FC236}">
                    <a16:creationId xmlns:a16="http://schemas.microsoft.com/office/drawing/2014/main" id="{F47BBB95-FC5F-4788-BF2D-1E0C5758CEAB}"/>
                  </a:ext>
                </a:extLst>
              </p:cNvPr>
              <p:cNvSpPr/>
              <p:nvPr/>
            </p:nvSpPr>
            <p:spPr>
              <a:xfrm>
                <a:off x="2332707" y="1453091"/>
                <a:ext cx="485617" cy="966576"/>
              </a:xfrm>
              <a:prstGeom prst="leftBracket">
                <a:avLst>
                  <a:gd name="adj" fmla="val 0"/>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33" name="Straight Connector 32">
                <a:extLst>
                  <a:ext uri="{FF2B5EF4-FFF2-40B4-BE49-F238E27FC236}">
                    <a16:creationId xmlns:a16="http://schemas.microsoft.com/office/drawing/2014/main" id="{7A08034C-1275-4987-8958-FF3C9D5F3401}"/>
                  </a:ext>
                </a:extLst>
              </p:cNvPr>
              <p:cNvCxnSpPr>
                <a:cxnSpLocks/>
              </p:cNvCxnSpPr>
              <p:nvPr/>
            </p:nvCxnSpPr>
            <p:spPr>
              <a:xfrm>
                <a:off x="2155371" y="1920234"/>
                <a:ext cx="177336" cy="0"/>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2127F51B-1B46-483A-9047-0257FDFFA5C6}"/>
                </a:ext>
              </a:extLst>
            </p:cNvPr>
            <p:cNvGrpSpPr/>
            <p:nvPr/>
          </p:nvGrpSpPr>
          <p:grpSpPr>
            <a:xfrm>
              <a:off x="2399999" y="4344499"/>
              <a:ext cx="429769" cy="2056301"/>
              <a:chOff x="2155371" y="1453091"/>
              <a:chExt cx="662953" cy="966576"/>
            </a:xfrm>
          </p:grpSpPr>
          <p:sp>
            <p:nvSpPr>
              <p:cNvPr id="30" name="Left Bracket 29">
                <a:extLst>
                  <a:ext uri="{FF2B5EF4-FFF2-40B4-BE49-F238E27FC236}">
                    <a16:creationId xmlns:a16="http://schemas.microsoft.com/office/drawing/2014/main" id="{90FCAA36-3A75-47A0-837A-8104C648867D}"/>
                  </a:ext>
                </a:extLst>
              </p:cNvPr>
              <p:cNvSpPr/>
              <p:nvPr/>
            </p:nvSpPr>
            <p:spPr>
              <a:xfrm>
                <a:off x="2332707" y="1453091"/>
                <a:ext cx="485617" cy="966576"/>
              </a:xfrm>
              <a:prstGeom prst="leftBracket">
                <a:avLst>
                  <a:gd name="adj" fmla="val 0"/>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cxnSp>
            <p:nvCxnSpPr>
              <p:cNvPr id="31" name="Straight Connector 30">
                <a:extLst>
                  <a:ext uri="{FF2B5EF4-FFF2-40B4-BE49-F238E27FC236}">
                    <a16:creationId xmlns:a16="http://schemas.microsoft.com/office/drawing/2014/main" id="{63A70DA0-2FB6-4852-807E-593916ED239D}"/>
                  </a:ext>
                </a:extLst>
              </p:cNvPr>
              <p:cNvCxnSpPr>
                <a:cxnSpLocks/>
              </p:cNvCxnSpPr>
              <p:nvPr/>
            </p:nvCxnSpPr>
            <p:spPr>
              <a:xfrm>
                <a:off x="2155371" y="1920234"/>
                <a:ext cx="177336" cy="0"/>
              </a:xfrm>
              <a:prstGeom prst="line">
                <a:avLst/>
              </a:prstGeom>
              <a:ln w="3810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4CCD234B-0046-4D0E-A1BE-53B393F58423}"/>
                </a:ext>
              </a:extLst>
            </p:cNvPr>
            <p:cNvGrpSpPr/>
            <p:nvPr/>
          </p:nvGrpSpPr>
          <p:grpSpPr>
            <a:xfrm>
              <a:off x="3218492" y="3071686"/>
              <a:ext cx="8259019" cy="926501"/>
              <a:chOff x="426689" y="5086787"/>
              <a:chExt cx="11338622" cy="1271972"/>
            </a:xfrm>
          </p:grpSpPr>
          <p:grpSp>
            <p:nvGrpSpPr>
              <p:cNvPr id="22" name="Group 21">
                <a:extLst>
                  <a:ext uri="{FF2B5EF4-FFF2-40B4-BE49-F238E27FC236}">
                    <a16:creationId xmlns:a16="http://schemas.microsoft.com/office/drawing/2014/main" id="{F9F52863-A3EF-43E8-ACC6-D12C9518B7F8}"/>
                  </a:ext>
                </a:extLst>
              </p:cNvPr>
              <p:cNvGrpSpPr/>
              <p:nvPr/>
            </p:nvGrpSpPr>
            <p:grpSpPr>
              <a:xfrm>
                <a:off x="426689" y="5097870"/>
                <a:ext cx="11338621" cy="1260889"/>
                <a:chOff x="426689" y="5097870"/>
                <a:chExt cx="11338621" cy="1260889"/>
              </a:xfrm>
            </p:grpSpPr>
            <p:pic>
              <p:nvPicPr>
                <p:cNvPr id="25" name="Picture 24">
                  <a:extLst>
                    <a:ext uri="{FF2B5EF4-FFF2-40B4-BE49-F238E27FC236}">
                      <a16:creationId xmlns:a16="http://schemas.microsoft.com/office/drawing/2014/main" id="{4C082F9B-E53F-46F5-BFED-887A35B6EFA5}"/>
                    </a:ext>
                  </a:extLst>
                </p:cNvPr>
                <p:cNvPicPr>
                  <a:picLocks noChangeAspect="1"/>
                </p:cNvPicPr>
                <p:nvPr/>
              </p:nvPicPr>
              <p:blipFill rotWithShape="1">
                <a:blip r:embed="rId3">
                  <a:lum bright="70000" contrast="-70000"/>
                </a:blip>
                <a:srcRect l="18804" t="8154" r="28547" b="10393"/>
                <a:stretch/>
              </p:blipFill>
              <p:spPr>
                <a:xfrm>
                  <a:off x="9959493" y="5097870"/>
                  <a:ext cx="1805817" cy="1243195"/>
                </a:xfrm>
                <a:prstGeom prst="rect">
                  <a:avLst/>
                </a:prstGeom>
              </p:spPr>
            </p:pic>
            <p:pic>
              <p:nvPicPr>
                <p:cNvPr id="26" name="Picture 25">
                  <a:extLst>
                    <a:ext uri="{FF2B5EF4-FFF2-40B4-BE49-F238E27FC236}">
                      <a16:creationId xmlns:a16="http://schemas.microsoft.com/office/drawing/2014/main" id="{1EC02462-E5F3-4BA8-ADCC-36269C64772F}"/>
                    </a:ext>
                  </a:extLst>
                </p:cNvPr>
                <p:cNvPicPr>
                  <a:picLocks noChangeAspect="1"/>
                </p:cNvPicPr>
                <p:nvPr/>
              </p:nvPicPr>
              <p:blipFill rotWithShape="1">
                <a:blip r:embed="rId3">
                  <a:lum bright="70000" contrast="-70000"/>
                </a:blip>
                <a:srcRect l="18804" t="9492" b="7896"/>
                <a:stretch/>
              </p:blipFill>
              <p:spPr>
                <a:xfrm>
                  <a:off x="7482873" y="5097870"/>
                  <a:ext cx="2784930" cy="1260888"/>
                </a:xfrm>
                <a:prstGeom prst="rect">
                  <a:avLst/>
                </a:prstGeom>
              </p:spPr>
            </p:pic>
            <p:pic>
              <p:nvPicPr>
                <p:cNvPr id="27" name="Picture 26">
                  <a:extLst>
                    <a:ext uri="{FF2B5EF4-FFF2-40B4-BE49-F238E27FC236}">
                      <a16:creationId xmlns:a16="http://schemas.microsoft.com/office/drawing/2014/main" id="{7EDA4EA4-E837-4873-A2AC-7794EE3AC21D}"/>
                    </a:ext>
                  </a:extLst>
                </p:cNvPr>
                <p:cNvPicPr>
                  <a:picLocks noChangeAspect="1"/>
                </p:cNvPicPr>
                <p:nvPr/>
              </p:nvPicPr>
              <p:blipFill rotWithShape="1">
                <a:blip r:embed="rId3">
                  <a:lum bright="70000" contrast="-70000"/>
                </a:blip>
                <a:srcRect l="18804" t="10637" b="6877"/>
                <a:stretch/>
              </p:blipFill>
              <p:spPr>
                <a:xfrm>
                  <a:off x="5006903" y="5099825"/>
                  <a:ext cx="2784930" cy="1258934"/>
                </a:xfrm>
                <a:prstGeom prst="rect">
                  <a:avLst/>
                </a:prstGeom>
              </p:spPr>
            </p:pic>
            <p:pic>
              <p:nvPicPr>
                <p:cNvPr id="28" name="Picture 27">
                  <a:extLst>
                    <a:ext uri="{FF2B5EF4-FFF2-40B4-BE49-F238E27FC236}">
                      <a16:creationId xmlns:a16="http://schemas.microsoft.com/office/drawing/2014/main" id="{839F849D-B9A9-489C-B6AA-B01131822E13}"/>
                    </a:ext>
                  </a:extLst>
                </p:cNvPr>
                <p:cNvPicPr>
                  <a:picLocks noChangeAspect="1"/>
                </p:cNvPicPr>
                <p:nvPr/>
              </p:nvPicPr>
              <p:blipFill rotWithShape="1">
                <a:blip r:embed="rId3">
                  <a:lum bright="70000" contrast="-70000"/>
                </a:blip>
                <a:srcRect l="18804" t="12869" b="5805"/>
                <a:stretch/>
              </p:blipFill>
              <p:spPr>
                <a:xfrm>
                  <a:off x="2520743" y="5106495"/>
                  <a:ext cx="2784930" cy="1241242"/>
                </a:xfrm>
                <a:prstGeom prst="rect">
                  <a:avLst/>
                </a:prstGeom>
              </p:spPr>
            </p:pic>
            <p:pic>
              <p:nvPicPr>
                <p:cNvPr id="29" name="Picture 28">
                  <a:extLst>
                    <a:ext uri="{FF2B5EF4-FFF2-40B4-BE49-F238E27FC236}">
                      <a16:creationId xmlns:a16="http://schemas.microsoft.com/office/drawing/2014/main" id="{E8302E3F-4F7B-4459-9693-40704D7805B4}"/>
                    </a:ext>
                  </a:extLst>
                </p:cNvPr>
                <p:cNvPicPr>
                  <a:picLocks noChangeAspect="1"/>
                </p:cNvPicPr>
                <p:nvPr/>
              </p:nvPicPr>
              <p:blipFill rotWithShape="1">
                <a:blip r:embed="rId3">
                  <a:lum bright="70000" contrast="-70000"/>
                </a:blip>
                <a:srcRect l="29939" t="12869" b="5805"/>
                <a:stretch/>
              </p:blipFill>
              <p:spPr>
                <a:xfrm>
                  <a:off x="426689" y="5099823"/>
                  <a:ext cx="2403013" cy="1241242"/>
                </a:xfrm>
                <a:prstGeom prst="rect">
                  <a:avLst/>
                </a:prstGeom>
              </p:spPr>
            </p:pic>
          </p:grpSp>
          <p:sp>
            <p:nvSpPr>
              <p:cNvPr id="23" name="Rectangle 22">
                <a:extLst>
                  <a:ext uri="{FF2B5EF4-FFF2-40B4-BE49-F238E27FC236}">
                    <a16:creationId xmlns:a16="http://schemas.microsoft.com/office/drawing/2014/main" id="{2C5E7312-BB03-4639-9131-AC5DA6FA6FAC}"/>
                  </a:ext>
                </a:extLst>
              </p:cNvPr>
              <p:cNvSpPr/>
              <p:nvPr/>
            </p:nvSpPr>
            <p:spPr>
              <a:xfrm>
                <a:off x="426690" y="5086787"/>
                <a:ext cx="11338621" cy="1258116"/>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24" name="Title 1">
                <a:extLst>
                  <a:ext uri="{FF2B5EF4-FFF2-40B4-BE49-F238E27FC236}">
                    <a16:creationId xmlns:a16="http://schemas.microsoft.com/office/drawing/2014/main" id="{C08B6008-8AF4-4265-906A-895E9DE1D1C6}"/>
                  </a:ext>
                </a:extLst>
              </p:cNvPr>
              <p:cNvSpPr txBox="1">
                <a:spLocks/>
              </p:cNvSpPr>
              <p:nvPr/>
            </p:nvSpPr>
            <p:spPr>
              <a:xfrm>
                <a:off x="3653581" y="5448364"/>
                <a:ext cx="4884840" cy="486533"/>
              </a:xfrm>
              <a:prstGeom prst="rect">
                <a:avLst/>
              </a:prstGeom>
            </p:spPr>
            <p:txBody>
              <a:bodyPr vert="horz" wrap="square" lIns="146284" tIns="91427" rIns="146284" bIns="91427" rtlCol="0" anchor="ctr">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896218" rtl="0" eaLnBrk="1" fontAlgn="auto" latinLnBrk="0" hangingPunct="1">
                  <a:lnSpc>
                    <a:spcPct val="90000"/>
                  </a:lnSpc>
                  <a:spcBef>
                    <a:spcPct val="0"/>
                  </a:spcBef>
                  <a:spcAft>
                    <a:spcPts val="0"/>
                  </a:spcAft>
                  <a:buClrTx/>
                  <a:buSzTx/>
                  <a:buFontTx/>
                  <a:buNone/>
                  <a:tabLst/>
                  <a:defRPr/>
                </a:pPr>
                <a:r>
                  <a:rPr kumimoji="0" lang="en-US" sz="2400" b="0" i="0" u="none" strike="noStrike" kern="0" cap="none" spc="-50" normalizeH="0" baseline="0" noProof="0" dirty="0">
                    <a:ln w="3175">
                      <a:noFill/>
                    </a:ln>
                    <a:solidFill>
                      <a:srgbClr val="1A1A1A"/>
                    </a:solidFill>
                    <a:effectLst/>
                    <a:uLnTx/>
                    <a:uFillTx/>
                    <a:latin typeface="Segoe UI Semibold" panose="020B0702040204020203" pitchFamily="34" charset="0"/>
                    <a:cs typeface="Segoe UI Semibold" panose="020B0702040204020203" pitchFamily="34" charset="0"/>
                  </a:rPr>
                  <a:t>Microsoft </a:t>
                </a:r>
                <a:r>
                  <a:rPr kumimoji="0" lang="en-US" sz="2400" b="0" i="0" u="none" strike="noStrike" kern="0" cap="none" spc="-5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Graph</a:t>
                </a:r>
                <a:endParaRPr kumimoji="0" lang="en-US" sz="2400" b="0" i="0" u="none" strike="noStrike" kern="1200" cap="none" spc="-147" normalizeH="0" baseline="0" noProof="0" dirty="0">
                  <a:ln w="3175">
                    <a:noFill/>
                  </a:ln>
                  <a:solidFill>
                    <a:srgbClr val="1A1A1A"/>
                  </a:solidFill>
                  <a:effectLst/>
                  <a:uLnTx/>
                  <a:uFillTx/>
                  <a:latin typeface="Segoe UI Semibold" charset="0"/>
                  <a:cs typeface="Segoe UI Semibold" charset="0"/>
                </a:endParaRPr>
              </a:p>
            </p:txBody>
          </p:sp>
        </p:grpSp>
        <p:cxnSp>
          <p:nvCxnSpPr>
            <p:cNvPr id="21" name="Straight Connector 20">
              <a:extLst>
                <a:ext uri="{FF2B5EF4-FFF2-40B4-BE49-F238E27FC236}">
                  <a16:creationId xmlns:a16="http://schemas.microsoft.com/office/drawing/2014/main" id="{30FF8580-DB36-4972-9C59-196FF58D96FB}"/>
                </a:ext>
              </a:extLst>
            </p:cNvPr>
            <p:cNvCxnSpPr/>
            <p:nvPr/>
          </p:nvCxnSpPr>
          <p:spPr>
            <a:xfrm>
              <a:off x="3218492" y="4663196"/>
              <a:ext cx="8259018" cy="0"/>
            </a:xfrm>
            <a:prstGeom prst="line">
              <a:avLst/>
            </a:prstGeom>
            <a:ln w="190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704526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Topics</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Azure Relay</a:t>
            </a:r>
          </a:p>
          <a:p>
            <a:pPr marL="342900" indent="-342900">
              <a:buFont typeface="Arial" panose="020B0604020202020204" pitchFamily="34" charset="0"/>
              <a:buChar char="•"/>
            </a:pPr>
            <a:r>
              <a:rPr lang="en-US" dirty="0"/>
              <a:t>Lab: Creating a multi-tier solution by using services in Azure</a:t>
            </a:r>
          </a:p>
        </p:txBody>
      </p:sp>
    </p:spTree>
    <p:extLst>
      <p:ext uri="{BB962C8B-B14F-4D97-AF65-F5344CB8AC3E}">
        <p14:creationId xmlns:p14="http://schemas.microsoft.com/office/powerpoint/2010/main" val="328312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4F07134-B509-4CC4-8C69-C0167B18753B}"/>
              </a:ext>
            </a:extLst>
          </p:cNvPr>
          <p:cNvSpPr>
            <a:spLocks noGrp="1"/>
          </p:cNvSpPr>
          <p:nvPr>
            <p:ph type="title"/>
          </p:nvPr>
        </p:nvSpPr>
        <p:spPr/>
        <p:txBody>
          <a:bodyPr/>
          <a:lstStyle/>
          <a:p>
            <a:r>
              <a:rPr lang="en-US" dirty="0"/>
              <a:t>Relationships in Microsoft Graph</a:t>
            </a:r>
          </a:p>
        </p:txBody>
      </p:sp>
      <p:grpSp>
        <p:nvGrpSpPr>
          <p:cNvPr id="2" name="Group 1" descr="This diagram depicts a sample graph of the relationship between different entities that would typically exist in a single organization. Entities include emails, groups, content, teams, sites, devices, and apps, among others.">
            <a:extLst>
              <a:ext uri="{FF2B5EF4-FFF2-40B4-BE49-F238E27FC236}">
                <a16:creationId xmlns:a16="http://schemas.microsoft.com/office/drawing/2014/main" id="{8D983F57-0AAA-46C6-B0BC-6DF20B8D7EF0}"/>
              </a:ext>
            </a:extLst>
          </p:cNvPr>
          <p:cNvGrpSpPr/>
          <p:nvPr/>
        </p:nvGrpSpPr>
        <p:grpSpPr>
          <a:xfrm>
            <a:off x="457400" y="760099"/>
            <a:ext cx="11763616" cy="5540144"/>
            <a:chOff x="457400" y="760099"/>
            <a:chExt cx="11763616" cy="5540144"/>
          </a:xfrm>
        </p:grpSpPr>
        <p:cxnSp>
          <p:nvCxnSpPr>
            <p:cNvPr id="35" name="Straight Connector 34">
              <a:extLst>
                <a:ext uri="{FF2B5EF4-FFF2-40B4-BE49-F238E27FC236}">
                  <a16:creationId xmlns:a16="http://schemas.microsoft.com/office/drawing/2014/main" id="{94CCF7D4-BD1A-4C95-847E-0C9A4AF831EE}"/>
                </a:ext>
              </a:extLst>
            </p:cNvPr>
            <p:cNvCxnSpPr>
              <a:cxnSpLocks/>
              <a:endCxn id="90" idx="7"/>
            </p:cNvCxnSpPr>
            <p:nvPr/>
          </p:nvCxnSpPr>
          <p:spPr>
            <a:xfrm flipH="1">
              <a:off x="3493968" y="1298251"/>
              <a:ext cx="2813533" cy="653561"/>
            </a:xfrm>
            <a:prstGeom prst="line">
              <a:avLst/>
            </a:prstGeom>
            <a:noFill/>
            <a:ln w="9525" cap="flat" cmpd="sng" algn="ctr">
              <a:solidFill>
                <a:srgbClr val="FFFFFF">
                  <a:lumMod val="65000"/>
                </a:srgbClr>
              </a:solidFill>
              <a:prstDash val="solid"/>
              <a:headEnd type="none"/>
              <a:tailEnd type="none"/>
            </a:ln>
            <a:effectLst/>
          </p:spPr>
        </p:cxnSp>
        <p:cxnSp>
          <p:nvCxnSpPr>
            <p:cNvPr id="37" name="Straight Connector 36">
              <a:extLst>
                <a:ext uri="{FF2B5EF4-FFF2-40B4-BE49-F238E27FC236}">
                  <a16:creationId xmlns:a16="http://schemas.microsoft.com/office/drawing/2014/main" id="{9C163BC8-8B3A-477A-8824-B7AD2157F6A6}"/>
                </a:ext>
              </a:extLst>
            </p:cNvPr>
            <p:cNvCxnSpPr>
              <a:cxnSpLocks/>
              <a:stCxn id="152" idx="2"/>
              <a:endCxn id="187" idx="11"/>
            </p:cNvCxnSpPr>
            <p:nvPr/>
          </p:nvCxnSpPr>
          <p:spPr>
            <a:xfrm flipH="1">
              <a:off x="3740105" y="4126311"/>
              <a:ext cx="4464565" cy="512978"/>
            </a:xfrm>
            <a:prstGeom prst="line">
              <a:avLst/>
            </a:prstGeom>
            <a:noFill/>
            <a:ln w="9525" cap="flat" cmpd="sng" algn="ctr">
              <a:solidFill>
                <a:srgbClr val="FFFFFF">
                  <a:lumMod val="65000"/>
                </a:srgbClr>
              </a:solidFill>
              <a:prstDash val="solid"/>
              <a:headEnd type="none"/>
              <a:tailEnd type="none"/>
            </a:ln>
            <a:effectLst/>
          </p:spPr>
        </p:cxnSp>
        <p:sp>
          <p:nvSpPr>
            <p:cNvPr id="40" name="Chord 39">
              <a:extLst>
                <a:ext uri="{FF2B5EF4-FFF2-40B4-BE49-F238E27FC236}">
                  <a16:creationId xmlns:a16="http://schemas.microsoft.com/office/drawing/2014/main" id="{E62667F0-3F69-4B47-BBF9-E260A82E457C}"/>
                </a:ext>
              </a:extLst>
            </p:cNvPr>
            <p:cNvSpPr/>
            <p:nvPr/>
          </p:nvSpPr>
          <p:spPr bwMode="auto">
            <a:xfrm>
              <a:off x="9267645" y="760099"/>
              <a:ext cx="2953371" cy="3829496"/>
            </a:xfrm>
            <a:prstGeom prst="chord">
              <a:avLst>
                <a:gd name="adj1" fmla="val 3599234"/>
                <a:gd name="adj2" fmla="val 17980240"/>
              </a:avLst>
            </a:prstGeom>
            <a:solidFill>
              <a:srgbClr val="0078D7">
                <a:alpha val="33000"/>
              </a:srgbClr>
            </a:solidFill>
            <a:ln w="9525" cap="flat" cmpd="sng" algn="ctr">
              <a:noFill/>
              <a:prstDash val="solid"/>
              <a:headEnd type="none" w="med" len="med"/>
              <a:tailEnd type="none" w="med" len="med"/>
            </a:ln>
            <a:effectLst/>
          </p:spPr>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927"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cxnSp>
          <p:nvCxnSpPr>
            <p:cNvPr id="42" name="Straight Connector 41">
              <a:extLst>
                <a:ext uri="{FF2B5EF4-FFF2-40B4-BE49-F238E27FC236}">
                  <a16:creationId xmlns:a16="http://schemas.microsoft.com/office/drawing/2014/main" id="{83F1D43B-1521-41A4-9214-478470D1EC10}"/>
                </a:ext>
              </a:extLst>
            </p:cNvPr>
            <p:cNvCxnSpPr>
              <a:cxnSpLocks/>
              <a:stCxn id="176" idx="2"/>
              <a:endCxn id="207" idx="15"/>
            </p:cNvCxnSpPr>
            <p:nvPr/>
          </p:nvCxnSpPr>
          <p:spPr>
            <a:xfrm flipH="1" flipV="1">
              <a:off x="4411168" y="1693159"/>
              <a:ext cx="3196998" cy="260903"/>
            </a:xfrm>
            <a:prstGeom prst="line">
              <a:avLst/>
            </a:prstGeom>
            <a:noFill/>
            <a:ln w="9525" cap="flat" cmpd="sng" algn="ctr">
              <a:solidFill>
                <a:srgbClr val="FFFFFF">
                  <a:lumMod val="65000"/>
                </a:srgbClr>
              </a:solidFill>
              <a:prstDash val="solid"/>
              <a:headEnd type="none"/>
              <a:tailEnd type="none"/>
            </a:ln>
            <a:effectLst/>
          </p:spPr>
        </p:cxnSp>
        <p:cxnSp>
          <p:nvCxnSpPr>
            <p:cNvPr id="45" name="Straight Connector 44">
              <a:extLst>
                <a:ext uri="{FF2B5EF4-FFF2-40B4-BE49-F238E27FC236}">
                  <a16:creationId xmlns:a16="http://schemas.microsoft.com/office/drawing/2014/main" id="{257675CD-4A6D-49A9-82CD-F7295D2EF8D3}"/>
                </a:ext>
              </a:extLst>
            </p:cNvPr>
            <p:cNvCxnSpPr>
              <a:cxnSpLocks/>
            </p:cNvCxnSpPr>
            <p:nvPr/>
          </p:nvCxnSpPr>
          <p:spPr>
            <a:xfrm flipH="1">
              <a:off x="6644632" y="1955230"/>
              <a:ext cx="1169414" cy="333950"/>
            </a:xfrm>
            <a:prstGeom prst="line">
              <a:avLst/>
            </a:prstGeom>
            <a:noFill/>
            <a:ln w="9525" cap="flat" cmpd="sng" algn="ctr">
              <a:solidFill>
                <a:srgbClr val="FFFFFF">
                  <a:lumMod val="65000"/>
                </a:srgbClr>
              </a:solidFill>
              <a:prstDash val="solid"/>
              <a:headEnd type="none"/>
              <a:tailEnd type="none"/>
            </a:ln>
            <a:effectLst/>
          </p:spPr>
        </p:cxnSp>
        <p:cxnSp>
          <p:nvCxnSpPr>
            <p:cNvPr id="47" name="Straight Connector 46">
              <a:extLst>
                <a:ext uri="{FF2B5EF4-FFF2-40B4-BE49-F238E27FC236}">
                  <a16:creationId xmlns:a16="http://schemas.microsoft.com/office/drawing/2014/main" id="{1A2817A0-7157-4C49-A97E-280C30EBC5FC}"/>
                </a:ext>
              </a:extLst>
            </p:cNvPr>
            <p:cNvCxnSpPr>
              <a:cxnSpLocks/>
            </p:cNvCxnSpPr>
            <p:nvPr/>
          </p:nvCxnSpPr>
          <p:spPr>
            <a:xfrm>
              <a:off x="6408862" y="1355991"/>
              <a:ext cx="1517387" cy="608909"/>
            </a:xfrm>
            <a:prstGeom prst="line">
              <a:avLst/>
            </a:prstGeom>
            <a:noFill/>
            <a:ln w="9525" cap="flat" cmpd="sng" algn="ctr">
              <a:solidFill>
                <a:srgbClr val="FFFFFF">
                  <a:lumMod val="65000"/>
                </a:srgbClr>
              </a:solidFill>
              <a:prstDash val="solid"/>
              <a:headEnd type="none"/>
              <a:tailEnd type="none"/>
            </a:ln>
            <a:effectLst/>
          </p:spPr>
        </p:cxnSp>
        <p:cxnSp>
          <p:nvCxnSpPr>
            <p:cNvPr id="49" name="Straight Connector 48">
              <a:extLst>
                <a:ext uri="{FF2B5EF4-FFF2-40B4-BE49-F238E27FC236}">
                  <a16:creationId xmlns:a16="http://schemas.microsoft.com/office/drawing/2014/main" id="{C2065FAA-B4A9-451D-B20E-8C9B91DDBAAB}"/>
                </a:ext>
              </a:extLst>
            </p:cNvPr>
            <p:cNvCxnSpPr>
              <a:cxnSpLocks/>
              <a:stCxn id="177" idx="1"/>
            </p:cNvCxnSpPr>
            <p:nvPr/>
          </p:nvCxnSpPr>
          <p:spPr>
            <a:xfrm>
              <a:off x="7814045" y="2066473"/>
              <a:ext cx="176917" cy="1372867"/>
            </a:xfrm>
            <a:prstGeom prst="line">
              <a:avLst/>
            </a:prstGeom>
            <a:noFill/>
            <a:ln w="9525" cap="flat" cmpd="sng" algn="ctr">
              <a:solidFill>
                <a:srgbClr val="FFFFFF">
                  <a:lumMod val="65000"/>
                </a:srgbClr>
              </a:solidFill>
              <a:prstDash val="solid"/>
              <a:headEnd type="none"/>
              <a:tailEnd type="none"/>
            </a:ln>
            <a:effectLst/>
          </p:spPr>
        </p:cxnSp>
        <p:cxnSp>
          <p:nvCxnSpPr>
            <p:cNvPr id="51" name="Straight Connector 50">
              <a:extLst>
                <a:ext uri="{FF2B5EF4-FFF2-40B4-BE49-F238E27FC236}">
                  <a16:creationId xmlns:a16="http://schemas.microsoft.com/office/drawing/2014/main" id="{D79C69A7-2232-4203-86E7-5C7590EC9556}"/>
                </a:ext>
              </a:extLst>
            </p:cNvPr>
            <p:cNvCxnSpPr>
              <a:cxnSpLocks/>
              <a:stCxn id="177" idx="5"/>
              <a:endCxn id="179" idx="1"/>
            </p:cNvCxnSpPr>
            <p:nvPr/>
          </p:nvCxnSpPr>
          <p:spPr>
            <a:xfrm flipV="1">
              <a:off x="7814043" y="1785331"/>
              <a:ext cx="1013591" cy="47873"/>
            </a:xfrm>
            <a:prstGeom prst="line">
              <a:avLst/>
            </a:prstGeom>
            <a:noFill/>
            <a:ln w="9525" cap="flat" cmpd="sng" algn="ctr">
              <a:solidFill>
                <a:srgbClr val="FFFFFF">
                  <a:lumMod val="65000"/>
                </a:srgbClr>
              </a:solidFill>
              <a:prstDash val="solid"/>
              <a:headEnd type="none"/>
              <a:tailEnd type="none"/>
            </a:ln>
            <a:effectLst/>
          </p:spPr>
        </p:cxnSp>
        <p:cxnSp>
          <p:nvCxnSpPr>
            <p:cNvPr id="53" name="Straight Connector 52">
              <a:extLst>
                <a:ext uri="{FF2B5EF4-FFF2-40B4-BE49-F238E27FC236}">
                  <a16:creationId xmlns:a16="http://schemas.microsoft.com/office/drawing/2014/main" id="{DF225E83-9336-47CC-9A9F-8E9406B604B3}"/>
                </a:ext>
              </a:extLst>
            </p:cNvPr>
            <p:cNvCxnSpPr>
              <a:cxnSpLocks/>
              <a:stCxn id="175" idx="1"/>
              <a:endCxn id="177" idx="0"/>
            </p:cNvCxnSpPr>
            <p:nvPr/>
          </p:nvCxnSpPr>
          <p:spPr>
            <a:xfrm flipH="1" flipV="1">
              <a:off x="7926250" y="1919311"/>
              <a:ext cx="486463" cy="245507"/>
            </a:xfrm>
            <a:prstGeom prst="line">
              <a:avLst/>
            </a:prstGeom>
            <a:noFill/>
            <a:ln w="9525" cap="flat" cmpd="sng" algn="ctr">
              <a:solidFill>
                <a:srgbClr val="FFFFFF">
                  <a:lumMod val="65000"/>
                </a:srgbClr>
              </a:solidFill>
              <a:prstDash val="solid"/>
              <a:headEnd type="none"/>
              <a:tailEnd type="none"/>
            </a:ln>
            <a:effectLst/>
          </p:spPr>
        </p:cxnSp>
        <p:cxnSp>
          <p:nvCxnSpPr>
            <p:cNvPr id="55" name="Straight Connector 54">
              <a:extLst>
                <a:ext uri="{FF2B5EF4-FFF2-40B4-BE49-F238E27FC236}">
                  <a16:creationId xmlns:a16="http://schemas.microsoft.com/office/drawing/2014/main" id="{4F4AB980-615E-4698-8BD3-87A22806B12C}"/>
                </a:ext>
              </a:extLst>
            </p:cNvPr>
            <p:cNvCxnSpPr>
              <a:cxnSpLocks/>
              <a:endCxn id="152" idx="7"/>
            </p:cNvCxnSpPr>
            <p:nvPr/>
          </p:nvCxnSpPr>
          <p:spPr>
            <a:xfrm flipH="1">
              <a:off x="8328858" y="3490072"/>
              <a:ext cx="2054656" cy="584799"/>
            </a:xfrm>
            <a:prstGeom prst="line">
              <a:avLst/>
            </a:prstGeom>
            <a:noFill/>
            <a:ln w="9525" cap="flat" cmpd="sng" algn="ctr">
              <a:solidFill>
                <a:srgbClr val="FFFFFF">
                  <a:lumMod val="65000"/>
                </a:srgbClr>
              </a:solidFill>
              <a:prstDash val="solid"/>
              <a:headEnd type="none"/>
              <a:tailEnd type="none"/>
            </a:ln>
            <a:effectLst/>
          </p:spPr>
        </p:cxnSp>
        <p:cxnSp>
          <p:nvCxnSpPr>
            <p:cNvPr id="77" name="Straight Connector 76">
              <a:extLst>
                <a:ext uri="{FF2B5EF4-FFF2-40B4-BE49-F238E27FC236}">
                  <a16:creationId xmlns:a16="http://schemas.microsoft.com/office/drawing/2014/main" id="{2591AD55-4761-4F77-BC53-05CBB4D31F53}"/>
                </a:ext>
              </a:extLst>
            </p:cNvPr>
            <p:cNvCxnSpPr>
              <a:cxnSpLocks/>
              <a:stCxn id="187" idx="26"/>
            </p:cNvCxnSpPr>
            <p:nvPr/>
          </p:nvCxnSpPr>
          <p:spPr>
            <a:xfrm flipV="1">
              <a:off x="3512356" y="4081723"/>
              <a:ext cx="1077201" cy="589805"/>
            </a:xfrm>
            <a:prstGeom prst="line">
              <a:avLst/>
            </a:prstGeom>
            <a:noFill/>
            <a:ln w="9525" cap="flat" cmpd="sng" algn="ctr">
              <a:solidFill>
                <a:srgbClr val="FFFFFF">
                  <a:lumMod val="65000"/>
                </a:srgbClr>
              </a:solidFill>
              <a:prstDash val="solid"/>
              <a:headEnd type="none"/>
              <a:tailEnd type="none"/>
            </a:ln>
            <a:effectLst/>
          </p:spPr>
        </p:cxnSp>
        <p:cxnSp>
          <p:nvCxnSpPr>
            <p:cNvPr id="78" name="Straight Connector 77">
              <a:extLst>
                <a:ext uri="{FF2B5EF4-FFF2-40B4-BE49-F238E27FC236}">
                  <a16:creationId xmlns:a16="http://schemas.microsoft.com/office/drawing/2014/main" id="{F3A0A1A3-741F-412C-A645-8928302B3B7A}"/>
                </a:ext>
              </a:extLst>
            </p:cNvPr>
            <p:cNvCxnSpPr>
              <a:cxnSpLocks/>
              <a:stCxn id="224" idx="6"/>
              <a:endCxn id="191" idx="2"/>
            </p:cNvCxnSpPr>
            <p:nvPr/>
          </p:nvCxnSpPr>
          <p:spPr>
            <a:xfrm flipV="1">
              <a:off x="8104430" y="3454517"/>
              <a:ext cx="2540681" cy="2306481"/>
            </a:xfrm>
            <a:prstGeom prst="line">
              <a:avLst/>
            </a:prstGeom>
            <a:noFill/>
            <a:ln w="9525" cap="flat" cmpd="sng" algn="ctr">
              <a:solidFill>
                <a:srgbClr val="FFFFFF">
                  <a:lumMod val="65000"/>
                </a:srgbClr>
              </a:solidFill>
              <a:prstDash val="solid"/>
              <a:headEnd type="none"/>
              <a:tailEnd type="none"/>
            </a:ln>
            <a:effectLst/>
          </p:spPr>
        </p:cxnSp>
        <p:cxnSp>
          <p:nvCxnSpPr>
            <p:cNvPr id="79" name="Straight Connector 78">
              <a:extLst>
                <a:ext uri="{FF2B5EF4-FFF2-40B4-BE49-F238E27FC236}">
                  <a16:creationId xmlns:a16="http://schemas.microsoft.com/office/drawing/2014/main" id="{CF63700D-EBB4-4A49-B36F-F355DBFA1A40}"/>
                </a:ext>
              </a:extLst>
            </p:cNvPr>
            <p:cNvCxnSpPr>
              <a:cxnSpLocks/>
              <a:stCxn id="190" idx="0"/>
              <a:endCxn id="208" idx="6"/>
            </p:cNvCxnSpPr>
            <p:nvPr/>
          </p:nvCxnSpPr>
          <p:spPr>
            <a:xfrm flipH="1">
              <a:off x="8220776" y="3316187"/>
              <a:ext cx="2365451" cy="137516"/>
            </a:xfrm>
            <a:prstGeom prst="line">
              <a:avLst/>
            </a:prstGeom>
            <a:noFill/>
            <a:ln w="9525" cap="flat" cmpd="sng" algn="ctr">
              <a:solidFill>
                <a:srgbClr val="FFFFFF">
                  <a:lumMod val="65000"/>
                </a:srgbClr>
              </a:solidFill>
              <a:prstDash val="solid"/>
              <a:headEnd type="none"/>
              <a:tailEnd type="none"/>
            </a:ln>
            <a:effectLst/>
          </p:spPr>
        </p:cxnSp>
        <p:cxnSp>
          <p:nvCxnSpPr>
            <p:cNvPr id="80" name="Straight Connector 79">
              <a:extLst>
                <a:ext uri="{FF2B5EF4-FFF2-40B4-BE49-F238E27FC236}">
                  <a16:creationId xmlns:a16="http://schemas.microsoft.com/office/drawing/2014/main" id="{58B79208-EA75-4041-92F8-036B062D3A2A}"/>
                </a:ext>
              </a:extLst>
            </p:cNvPr>
            <p:cNvCxnSpPr>
              <a:cxnSpLocks/>
            </p:cNvCxnSpPr>
            <p:nvPr/>
          </p:nvCxnSpPr>
          <p:spPr>
            <a:xfrm flipH="1">
              <a:off x="10630856" y="2419640"/>
              <a:ext cx="8880" cy="939541"/>
            </a:xfrm>
            <a:prstGeom prst="line">
              <a:avLst/>
            </a:prstGeom>
            <a:noFill/>
            <a:ln w="9525" cap="flat" cmpd="sng" algn="ctr">
              <a:solidFill>
                <a:srgbClr val="FFFFFF">
                  <a:lumMod val="65000"/>
                </a:srgbClr>
              </a:solidFill>
              <a:prstDash val="solid"/>
              <a:headEnd type="none"/>
              <a:tailEnd type="none"/>
            </a:ln>
            <a:effectLst/>
          </p:spPr>
        </p:cxnSp>
        <p:cxnSp>
          <p:nvCxnSpPr>
            <p:cNvPr id="81" name="Straight Connector 80">
              <a:extLst>
                <a:ext uri="{FF2B5EF4-FFF2-40B4-BE49-F238E27FC236}">
                  <a16:creationId xmlns:a16="http://schemas.microsoft.com/office/drawing/2014/main" id="{D05E0095-F4DF-4B36-A4AD-38DA0D73FD61}"/>
                </a:ext>
              </a:extLst>
            </p:cNvPr>
            <p:cNvCxnSpPr>
              <a:cxnSpLocks/>
              <a:endCxn id="183" idx="3"/>
            </p:cNvCxnSpPr>
            <p:nvPr/>
          </p:nvCxnSpPr>
          <p:spPr>
            <a:xfrm flipV="1">
              <a:off x="4589558" y="3059478"/>
              <a:ext cx="1147763" cy="1022246"/>
            </a:xfrm>
            <a:prstGeom prst="line">
              <a:avLst/>
            </a:prstGeom>
            <a:noFill/>
            <a:ln w="9525" cap="flat" cmpd="sng" algn="ctr">
              <a:solidFill>
                <a:srgbClr val="FFFFFF">
                  <a:lumMod val="65000"/>
                </a:srgbClr>
              </a:solidFill>
              <a:prstDash val="solid"/>
              <a:headEnd type="none"/>
              <a:tailEnd type="none"/>
            </a:ln>
            <a:effectLst/>
          </p:spPr>
        </p:cxnSp>
        <p:cxnSp>
          <p:nvCxnSpPr>
            <p:cNvPr id="82" name="Straight Connector 81">
              <a:extLst>
                <a:ext uri="{FF2B5EF4-FFF2-40B4-BE49-F238E27FC236}">
                  <a16:creationId xmlns:a16="http://schemas.microsoft.com/office/drawing/2014/main" id="{6875824B-D81F-428A-9AD4-B0E70D3BADB0}"/>
                </a:ext>
              </a:extLst>
            </p:cNvPr>
            <p:cNvCxnSpPr>
              <a:cxnSpLocks/>
              <a:endCxn id="183" idx="3"/>
            </p:cNvCxnSpPr>
            <p:nvPr/>
          </p:nvCxnSpPr>
          <p:spPr>
            <a:xfrm>
              <a:off x="4647507" y="2826504"/>
              <a:ext cx="1089813" cy="232974"/>
            </a:xfrm>
            <a:prstGeom prst="line">
              <a:avLst/>
            </a:prstGeom>
            <a:noFill/>
            <a:ln w="9525" cap="flat" cmpd="sng" algn="ctr">
              <a:solidFill>
                <a:srgbClr val="FFFFFF">
                  <a:lumMod val="65000"/>
                </a:srgbClr>
              </a:solidFill>
              <a:prstDash val="solid"/>
              <a:headEnd type="none"/>
              <a:tailEnd type="none"/>
            </a:ln>
            <a:effectLst/>
          </p:spPr>
        </p:cxnSp>
        <p:cxnSp>
          <p:nvCxnSpPr>
            <p:cNvPr id="83" name="Straight Connector 82">
              <a:extLst>
                <a:ext uri="{FF2B5EF4-FFF2-40B4-BE49-F238E27FC236}">
                  <a16:creationId xmlns:a16="http://schemas.microsoft.com/office/drawing/2014/main" id="{8A0B24E2-FF0A-4817-A3A2-1C95EED5CA58}"/>
                </a:ext>
              </a:extLst>
            </p:cNvPr>
            <p:cNvCxnSpPr>
              <a:cxnSpLocks/>
            </p:cNvCxnSpPr>
            <p:nvPr/>
          </p:nvCxnSpPr>
          <p:spPr>
            <a:xfrm flipH="1" flipV="1">
              <a:off x="1826941" y="3653127"/>
              <a:ext cx="2692895" cy="455322"/>
            </a:xfrm>
            <a:prstGeom prst="line">
              <a:avLst/>
            </a:prstGeom>
            <a:noFill/>
            <a:ln w="9525" cap="flat" cmpd="sng" algn="ctr">
              <a:solidFill>
                <a:srgbClr val="FFFFFF">
                  <a:lumMod val="65000"/>
                </a:srgbClr>
              </a:solidFill>
              <a:prstDash val="solid"/>
              <a:headEnd type="none"/>
              <a:tailEnd type="none"/>
            </a:ln>
            <a:effectLst/>
          </p:spPr>
        </p:cxnSp>
        <p:cxnSp>
          <p:nvCxnSpPr>
            <p:cNvPr id="84" name="Straight Connector 83">
              <a:extLst>
                <a:ext uri="{FF2B5EF4-FFF2-40B4-BE49-F238E27FC236}">
                  <a16:creationId xmlns:a16="http://schemas.microsoft.com/office/drawing/2014/main" id="{3E7D42BA-AEED-47C4-B202-F72307EB54E4}"/>
                </a:ext>
              </a:extLst>
            </p:cNvPr>
            <p:cNvCxnSpPr>
              <a:cxnSpLocks/>
            </p:cNvCxnSpPr>
            <p:nvPr/>
          </p:nvCxnSpPr>
          <p:spPr>
            <a:xfrm flipH="1">
              <a:off x="4561002" y="2926025"/>
              <a:ext cx="82284" cy="1087089"/>
            </a:xfrm>
            <a:prstGeom prst="line">
              <a:avLst/>
            </a:prstGeom>
            <a:noFill/>
            <a:ln w="9525" cap="flat" cmpd="sng" algn="ctr">
              <a:solidFill>
                <a:srgbClr val="FFFFFF">
                  <a:lumMod val="65000"/>
                </a:srgbClr>
              </a:solidFill>
              <a:prstDash val="solid"/>
              <a:headEnd type="none"/>
              <a:tailEnd type="none"/>
            </a:ln>
            <a:effectLst/>
          </p:spPr>
        </p:cxnSp>
        <p:cxnSp>
          <p:nvCxnSpPr>
            <p:cNvPr id="85" name="Straight Connector 84">
              <a:extLst>
                <a:ext uri="{FF2B5EF4-FFF2-40B4-BE49-F238E27FC236}">
                  <a16:creationId xmlns:a16="http://schemas.microsoft.com/office/drawing/2014/main" id="{ED855A2F-61FC-4DBD-9207-AE37D33AC998}"/>
                </a:ext>
              </a:extLst>
            </p:cNvPr>
            <p:cNvCxnSpPr>
              <a:cxnSpLocks/>
            </p:cNvCxnSpPr>
            <p:nvPr/>
          </p:nvCxnSpPr>
          <p:spPr>
            <a:xfrm flipV="1">
              <a:off x="4750292" y="2289181"/>
              <a:ext cx="1894341" cy="521998"/>
            </a:xfrm>
            <a:prstGeom prst="line">
              <a:avLst/>
            </a:prstGeom>
            <a:noFill/>
            <a:ln w="9525" cap="flat" cmpd="sng" algn="ctr">
              <a:solidFill>
                <a:srgbClr val="FFFFFF">
                  <a:lumMod val="65000"/>
                </a:srgbClr>
              </a:solidFill>
              <a:prstDash val="solid"/>
              <a:headEnd type="none"/>
              <a:tailEnd type="none"/>
            </a:ln>
            <a:effectLst/>
          </p:spPr>
        </p:cxnSp>
        <p:cxnSp>
          <p:nvCxnSpPr>
            <p:cNvPr id="86" name="Straight Connector 85">
              <a:extLst>
                <a:ext uri="{FF2B5EF4-FFF2-40B4-BE49-F238E27FC236}">
                  <a16:creationId xmlns:a16="http://schemas.microsoft.com/office/drawing/2014/main" id="{85E627D4-0EE1-4F1F-83D2-1282C04D0A72}"/>
                </a:ext>
              </a:extLst>
            </p:cNvPr>
            <p:cNvCxnSpPr>
              <a:cxnSpLocks/>
              <a:stCxn id="207" idx="15"/>
            </p:cNvCxnSpPr>
            <p:nvPr/>
          </p:nvCxnSpPr>
          <p:spPr>
            <a:xfrm>
              <a:off x="4411168" y="1693157"/>
              <a:ext cx="2183289" cy="545873"/>
            </a:xfrm>
            <a:prstGeom prst="line">
              <a:avLst/>
            </a:prstGeom>
            <a:noFill/>
            <a:ln w="9525" cap="flat" cmpd="sng" algn="ctr">
              <a:solidFill>
                <a:srgbClr val="FFFFFF">
                  <a:lumMod val="65000"/>
                </a:srgbClr>
              </a:solidFill>
              <a:prstDash val="solid"/>
              <a:headEnd type="none"/>
              <a:tailEnd type="none"/>
            </a:ln>
            <a:effectLst/>
          </p:spPr>
        </p:cxnSp>
        <p:cxnSp>
          <p:nvCxnSpPr>
            <p:cNvPr id="87" name="Straight Connector 86">
              <a:extLst>
                <a:ext uri="{FF2B5EF4-FFF2-40B4-BE49-F238E27FC236}">
                  <a16:creationId xmlns:a16="http://schemas.microsoft.com/office/drawing/2014/main" id="{5507E0B5-0EC3-45B4-A8F5-7EFEE763E8E2}"/>
                </a:ext>
              </a:extLst>
            </p:cNvPr>
            <p:cNvCxnSpPr>
              <a:cxnSpLocks/>
              <a:stCxn id="185" idx="0"/>
              <a:endCxn id="206" idx="3"/>
            </p:cNvCxnSpPr>
            <p:nvPr/>
          </p:nvCxnSpPr>
          <p:spPr>
            <a:xfrm flipV="1">
              <a:off x="3216916" y="1921418"/>
              <a:ext cx="1031792" cy="847422"/>
            </a:xfrm>
            <a:prstGeom prst="line">
              <a:avLst/>
            </a:prstGeom>
            <a:noFill/>
            <a:ln w="9525" cap="flat" cmpd="sng" algn="ctr">
              <a:solidFill>
                <a:srgbClr val="FFFFFF">
                  <a:lumMod val="65000"/>
                </a:srgbClr>
              </a:solidFill>
              <a:prstDash val="solid"/>
              <a:headEnd type="none"/>
              <a:tailEnd type="none"/>
            </a:ln>
            <a:effectLst/>
          </p:spPr>
        </p:cxnSp>
        <p:sp>
          <p:nvSpPr>
            <p:cNvPr id="88" name="Title 1">
              <a:extLst>
                <a:ext uri="{FF2B5EF4-FFF2-40B4-BE49-F238E27FC236}">
                  <a16:creationId xmlns:a16="http://schemas.microsoft.com/office/drawing/2014/main" id="{7477758D-DCB0-40B6-9533-0097FC2EF991}"/>
                </a:ext>
              </a:extLst>
            </p:cNvPr>
            <p:cNvSpPr txBox="1">
              <a:spLocks/>
            </p:cNvSpPr>
            <p:nvPr/>
          </p:nvSpPr>
          <p:spPr>
            <a:xfrm>
              <a:off x="7314754" y="6015403"/>
              <a:ext cx="1064338"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Sites</a:t>
              </a:r>
            </a:p>
          </p:txBody>
        </p:sp>
        <p:cxnSp>
          <p:nvCxnSpPr>
            <p:cNvPr id="89" name="Straight Connector 88">
              <a:extLst>
                <a:ext uri="{FF2B5EF4-FFF2-40B4-BE49-F238E27FC236}">
                  <a16:creationId xmlns:a16="http://schemas.microsoft.com/office/drawing/2014/main" id="{A24EE0E4-6B9D-4FB3-B2DF-FA01033E1F76}"/>
                </a:ext>
              </a:extLst>
            </p:cNvPr>
            <p:cNvCxnSpPr>
              <a:cxnSpLocks/>
              <a:stCxn id="90" idx="3"/>
              <a:endCxn id="184" idx="0"/>
            </p:cNvCxnSpPr>
            <p:nvPr/>
          </p:nvCxnSpPr>
          <p:spPr>
            <a:xfrm flipH="1">
              <a:off x="3174169" y="2054692"/>
              <a:ext cx="216919" cy="505499"/>
            </a:xfrm>
            <a:prstGeom prst="line">
              <a:avLst/>
            </a:prstGeom>
            <a:noFill/>
            <a:ln w="9525" cap="flat" cmpd="sng" algn="ctr">
              <a:solidFill>
                <a:srgbClr val="FFFFFF">
                  <a:lumMod val="65000"/>
                </a:srgbClr>
              </a:solidFill>
              <a:prstDash val="solid"/>
              <a:headEnd type="none"/>
              <a:tailEnd type="none"/>
            </a:ln>
            <a:effectLst/>
          </p:spPr>
        </p:cxnSp>
        <p:sp>
          <p:nvSpPr>
            <p:cNvPr id="90" name="Oval 89">
              <a:extLst>
                <a:ext uri="{FF2B5EF4-FFF2-40B4-BE49-F238E27FC236}">
                  <a16:creationId xmlns:a16="http://schemas.microsoft.com/office/drawing/2014/main" id="{7B102D78-ACE4-424D-A0D9-216854E26986}"/>
                </a:ext>
              </a:extLst>
            </p:cNvPr>
            <p:cNvSpPr>
              <a:spLocks noChangeAspect="1"/>
            </p:cNvSpPr>
            <p:nvPr/>
          </p:nvSpPr>
          <p:spPr bwMode="auto">
            <a:xfrm>
              <a:off x="3369781" y="1930505"/>
              <a:ext cx="145494" cy="145494"/>
            </a:xfrm>
            <a:prstGeom prst="ellipse">
              <a:avLst/>
            </a:prstGeom>
            <a:solidFill>
              <a:schemeClr val="accent1"/>
            </a:solid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cxnSp>
          <p:nvCxnSpPr>
            <p:cNvPr id="91" name="Straight Connector 90">
              <a:extLst>
                <a:ext uri="{FF2B5EF4-FFF2-40B4-BE49-F238E27FC236}">
                  <a16:creationId xmlns:a16="http://schemas.microsoft.com/office/drawing/2014/main" id="{1A9F1362-AD44-4C9A-AD30-5FEBB5F8C733}"/>
                </a:ext>
              </a:extLst>
            </p:cNvPr>
            <p:cNvCxnSpPr>
              <a:cxnSpLocks/>
            </p:cNvCxnSpPr>
            <p:nvPr/>
          </p:nvCxnSpPr>
          <p:spPr>
            <a:xfrm flipV="1">
              <a:off x="2670992" y="2996376"/>
              <a:ext cx="509650" cy="2524368"/>
            </a:xfrm>
            <a:prstGeom prst="line">
              <a:avLst/>
            </a:prstGeom>
            <a:noFill/>
            <a:ln w="9525" cap="flat" cmpd="sng" algn="ctr">
              <a:solidFill>
                <a:srgbClr val="FFFFFF">
                  <a:lumMod val="65000"/>
                </a:srgbClr>
              </a:solidFill>
              <a:prstDash val="solid"/>
              <a:headEnd type="none"/>
              <a:tailEnd type="none"/>
            </a:ln>
            <a:effectLst/>
          </p:spPr>
        </p:cxnSp>
        <p:cxnSp>
          <p:nvCxnSpPr>
            <p:cNvPr id="92" name="Straight Connector 91">
              <a:extLst>
                <a:ext uri="{FF2B5EF4-FFF2-40B4-BE49-F238E27FC236}">
                  <a16:creationId xmlns:a16="http://schemas.microsoft.com/office/drawing/2014/main" id="{AEA0ABBF-CF8E-4F83-B297-155D0B4C3636}"/>
                </a:ext>
              </a:extLst>
            </p:cNvPr>
            <p:cNvCxnSpPr>
              <a:cxnSpLocks/>
            </p:cNvCxnSpPr>
            <p:nvPr/>
          </p:nvCxnSpPr>
          <p:spPr>
            <a:xfrm flipH="1">
              <a:off x="1773576" y="2332761"/>
              <a:ext cx="428965" cy="1364644"/>
            </a:xfrm>
            <a:prstGeom prst="line">
              <a:avLst/>
            </a:prstGeom>
            <a:noFill/>
            <a:ln w="9525" cap="flat" cmpd="sng" algn="ctr">
              <a:solidFill>
                <a:srgbClr val="FFFFFF">
                  <a:lumMod val="65000"/>
                </a:srgbClr>
              </a:solidFill>
              <a:prstDash val="solid"/>
              <a:headEnd type="none"/>
              <a:tailEnd type="none"/>
            </a:ln>
            <a:effectLst/>
          </p:spPr>
        </p:cxnSp>
        <p:cxnSp>
          <p:nvCxnSpPr>
            <p:cNvPr id="93" name="Straight Connector 92">
              <a:extLst>
                <a:ext uri="{FF2B5EF4-FFF2-40B4-BE49-F238E27FC236}">
                  <a16:creationId xmlns:a16="http://schemas.microsoft.com/office/drawing/2014/main" id="{0C83FC2A-AF0E-469A-9906-30AA04EDBD7A}"/>
                </a:ext>
              </a:extLst>
            </p:cNvPr>
            <p:cNvCxnSpPr>
              <a:cxnSpLocks/>
            </p:cNvCxnSpPr>
            <p:nvPr/>
          </p:nvCxnSpPr>
          <p:spPr>
            <a:xfrm>
              <a:off x="2205866" y="2343206"/>
              <a:ext cx="963080" cy="516125"/>
            </a:xfrm>
            <a:prstGeom prst="line">
              <a:avLst/>
            </a:prstGeom>
            <a:noFill/>
            <a:ln w="9525" cap="flat" cmpd="sng" algn="ctr">
              <a:solidFill>
                <a:srgbClr val="FFFFFF">
                  <a:lumMod val="65000"/>
                </a:srgbClr>
              </a:solidFill>
              <a:prstDash val="solid"/>
              <a:headEnd type="none"/>
              <a:tailEnd type="none"/>
            </a:ln>
            <a:effectLst/>
          </p:spPr>
        </p:cxnSp>
        <p:cxnSp>
          <p:nvCxnSpPr>
            <p:cNvPr id="94" name="Straight Connector 93">
              <a:extLst>
                <a:ext uri="{FF2B5EF4-FFF2-40B4-BE49-F238E27FC236}">
                  <a16:creationId xmlns:a16="http://schemas.microsoft.com/office/drawing/2014/main" id="{733906EA-60B5-4938-AB2A-D3601F25B4BD}"/>
                </a:ext>
              </a:extLst>
            </p:cNvPr>
            <p:cNvCxnSpPr>
              <a:cxnSpLocks/>
            </p:cNvCxnSpPr>
            <p:nvPr/>
          </p:nvCxnSpPr>
          <p:spPr>
            <a:xfrm flipH="1">
              <a:off x="1301362" y="3667627"/>
              <a:ext cx="527518" cy="1667639"/>
            </a:xfrm>
            <a:prstGeom prst="line">
              <a:avLst/>
            </a:prstGeom>
            <a:noFill/>
            <a:ln w="9525" cap="flat" cmpd="sng" algn="ctr">
              <a:solidFill>
                <a:srgbClr val="FFFFFF">
                  <a:lumMod val="65000"/>
                </a:srgbClr>
              </a:solidFill>
              <a:prstDash val="solid"/>
              <a:headEnd type="none"/>
              <a:tailEnd type="none"/>
            </a:ln>
            <a:effectLst/>
          </p:spPr>
        </p:cxnSp>
        <p:cxnSp>
          <p:nvCxnSpPr>
            <p:cNvPr id="95" name="Straight Connector 94">
              <a:extLst>
                <a:ext uri="{FF2B5EF4-FFF2-40B4-BE49-F238E27FC236}">
                  <a16:creationId xmlns:a16="http://schemas.microsoft.com/office/drawing/2014/main" id="{EB2D54F6-B270-4A10-AC15-A93ED07C3EA8}"/>
                </a:ext>
              </a:extLst>
            </p:cNvPr>
            <p:cNvCxnSpPr>
              <a:cxnSpLocks/>
            </p:cNvCxnSpPr>
            <p:nvPr/>
          </p:nvCxnSpPr>
          <p:spPr>
            <a:xfrm>
              <a:off x="3180642" y="2996376"/>
              <a:ext cx="403596" cy="1642913"/>
            </a:xfrm>
            <a:prstGeom prst="line">
              <a:avLst/>
            </a:prstGeom>
            <a:noFill/>
            <a:ln w="9525" cap="flat" cmpd="sng" algn="ctr">
              <a:solidFill>
                <a:srgbClr val="FFFFFF">
                  <a:lumMod val="65000"/>
                </a:srgbClr>
              </a:solidFill>
              <a:prstDash val="solid"/>
              <a:headEnd type="none"/>
              <a:tailEnd type="none"/>
            </a:ln>
            <a:effectLst/>
          </p:spPr>
        </p:cxnSp>
        <p:cxnSp>
          <p:nvCxnSpPr>
            <p:cNvPr id="96" name="Straight Connector 95">
              <a:extLst>
                <a:ext uri="{FF2B5EF4-FFF2-40B4-BE49-F238E27FC236}">
                  <a16:creationId xmlns:a16="http://schemas.microsoft.com/office/drawing/2014/main" id="{6D2D7ECD-AAA8-4E72-856B-DD80C0AE9178}"/>
                </a:ext>
              </a:extLst>
            </p:cNvPr>
            <p:cNvCxnSpPr>
              <a:cxnSpLocks/>
            </p:cNvCxnSpPr>
            <p:nvPr/>
          </p:nvCxnSpPr>
          <p:spPr>
            <a:xfrm>
              <a:off x="1854497" y="3737947"/>
              <a:ext cx="772041" cy="1927016"/>
            </a:xfrm>
            <a:prstGeom prst="line">
              <a:avLst/>
            </a:prstGeom>
            <a:noFill/>
            <a:ln w="9525" cap="flat" cmpd="sng" algn="ctr">
              <a:solidFill>
                <a:srgbClr val="FFFFFF">
                  <a:lumMod val="65000"/>
                </a:srgbClr>
              </a:solidFill>
              <a:prstDash val="solid"/>
              <a:headEnd type="none"/>
              <a:tailEnd type="none"/>
            </a:ln>
            <a:effectLst/>
          </p:spPr>
        </p:cxnSp>
        <p:cxnSp>
          <p:nvCxnSpPr>
            <p:cNvPr id="97" name="Straight Connector 96">
              <a:extLst>
                <a:ext uri="{FF2B5EF4-FFF2-40B4-BE49-F238E27FC236}">
                  <a16:creationId xmlns:a16="http://schemas.microsoft.com/office/drawing/2014/main" id="{AB41F4AA-125E-4DAB-BDC7-67687A2E59E7}"/>
                </a:ext>
              </a:extLst>
            </p:cNvPr>
            <p:cNvCxnSpPr>
              <a:cxnSpLocks/>
            </p:cNvCxnSpPr>
            <p:nvPr/>
          </p:nvCxnSpPr>
          <p:spPr>
            <a:xfrm flipH="1">
              <a:off x="1223516" y="2334214"/>
              <a:ext cx="979595" cy="658920"/>
            </a:xfrm>
            <a:prstGeom prst="line">
              <a:avLst/>
            </a:prstGeom>
            <a:noFill/>
            <a:ln w="9525" cap="flat" cmpd="sng" algn="ctr">
              <a:solidFill>
                <a:srgbClr val="FFFFFF">
                  <a:lumMod val="65000"/>
                </a:srgbClr>
              </a:solidFill>
              <a:prstDash val="solid"/>
              <a:headEnd type="none"/>
              <a:tailEnd type="none"/>
            </a:ln>
            <a:effectLst/>
          </p:spPr>
        </p:cxnSp>
        <p:cxnSp>
          <p:nvCxnSpPr>
            <p:cNvPr id="98" name="Straight Connector 97">
              <a:extLst>
                <a:ext uri="{FF2B5EF4-FFF2-40B4-BE49-F238E27FC236}">
                  <a16:creationId xmlns:a16="http://schemas.microsoft.com/office/drawing/2014/main" id="{9F8855EE-BC1B-4BA0-BED4-27F2DDD8D4F7}"/>
                </a:ext>
              </a:extLst>
            </p:cNvPr>
            <p:cNvCxnSpPr>
              <a:cxnSpLocks/>
              <a:stCxn id="211" idx="1"/>
              <a:endCxn id="108" idx="1"/>
            </p:cNvCxnSpPr>
            <p:nvPr/>
          </p:nvCxnSpPr>
          <p:spPr>
            <a:xfrm>
              <a:off x="1787987" y="3577372"/>
              <a:ext cx="786244" cy="801612"/>
            </a:xfrm>
            <a:prstGeom prst="line">
              <a:avLst/>
            </a:prstGeom>
            <a:noFill/>
            <a:ln w="9525" cap="flat" cmpd="sng" algn="ctr">
              <a:solidFill>
                <a:srgbClr val="FFFFFF">
                  <a:lumMod val="65000"/>
                </a:srgbClr>
              </a:solidFill>
              <a:prstDash val="solid"/>
              <a:headEnd type="none"/>
              <a:tailEnd type="none"/>
            </a:ln>
            <a:effectLst/>
          </p:spPr>
        </p:cxnSp>
        <p:cxnSp>
          <p:nvCxnSpPr>
            <p:cNvPr id="99" name="Straight Connector 98">
              <a:extLst>
                <a:ext uri="{FF2B5EF4-FFF2-40B4-BE49-F238E27FC236}">
                  <a16:creationId xmlns:a16="http://schemas.microsoft.com/office/drawing/2014/main" id="{7DE0B34E-9689-41EF-93B3-672B91DD4FF1}"/>
                </a:ext>
              </a:extLst>
            </p:cNvPr>
            <p:cNvCxnSpPr>
              <a:cxnSpLocks/>
            </p:cNvCxnSpPr>
            <p:nvPr/>
          </p:nvCxnSpPr>
          <p:spPr>
            <a:xfrm>
              <a:off x="3202979" y="2884856"/>
              <a:ext cx="1442166" cy="1382608"/>
            </a:xfrm>
            <a:prstGeom prst="line">
              <a:avLst/>
            </a:prstGeom>
            <a:noFill/>
            <a:ln w="9525" cap="flat" cmpd="sng" algn="ctr">
              <a:solidFill>
                <a:srgbClr val="FFFFFF">
                  <a:lumMod val="65000"/>
                </a:srgbClr>
              </a:solidFill>
              <a:prstDash val="solid"/>
              <a:headEnd type="none"/>
              <a:tailEnd type="none"/>
            </a:ln>
            <a:effectLst/>
          </p:spPr>
        </p:cxnSp>
        <p:cxnSp>
          <p:nvCxnSpPr>
            <p:cNvPr id="100" name="Straight Connector 99">
              <a:extLst>
                <a:ext uri="{FF2B5EF4-FFF2-40B4-BE49-F238E27FC236}">
                  <a16:creationId xmlns:a16="http://schemas.microsoft.com/office/drawing/2014/main" id="{5A105B5D-70C4-4A52-B619-64D78336B7B4}"/>
                </a:ext>
              </a:extLst>
            </p:cNvPr>
            <p:cNvCxnSpPr>
              <a:cxnSpLocks/>
            </p:cNvCxnSpPr>
            <p:nvPr/>
          </p:nvCxnSpPr>
          <p:spPr>
            <a:xfrm flipH="1" flipV="1">
              <a:off x="4632382" y="4263212"/>
              <a:ext cx="910394" cy="1208185"/>
            </a:xfrm>
            <a:prstGeom prst="line">
              <a:avLst/>
            </a:prstGeom>
            <a:noFill/>
            <a:ln w="9525" cap="flat" cmpd="sng" algn="ctr">
              <a:solidFill>
                <a:srgbClr val="FFFFFF">
                  <a:lumMod val="65000"/>
                </a:srgbClr>
              </a:solidFill>
              <a:prstDash val="solid"/>
              <a:headEnd type="none"/>
              <a:tailEnd type="none"/>
            </a:ln>
            <a:effectLst/>
          </p:spPr>
        </p:cxnSp>
        <p:cxnSp>
          <p:nvCxnSpPr>
            <p:cNvPr id="101" name="Straight Connector 100">
              <a:extLst>
                <a:ext uri="{FF2B5EF4-FFF2-40B4-BE49-F238E27FC236}">
                  <a16:creationId xmlns:a16="http://schemas.microsoft.com/office/drawing/2014/main" id="{4C9537C8-E5F6-444B-B844-FA7DFB182947}"/>
                </a:ext>
              </a:extLst>
            </p:cNvPr>
            <p:cNvCxnSpPr>
              <a:cxnSpLocks/>
            </p:cNvCxnSpPr>
            <p:nvPr/>
          </p:nvCxnSpPr>
          <p:spPr>
            <a:xfrm flipH="1" flipV="1">
              <a:off x="6725176" y="2370344"/>
              <a:ext cx="1319059" cy="1063302"/>
            </a:xfrm>
            <a:prstGeom prst="line">
              <a:avLst/>
            </a:prstGeom>
            <a:noFill/>
            <a:ln w="9525" cap="flat" cmpd="sng" algn="ctr">
              <a:solidFill>
                <a:srgbClr val="FFFFFF">
                  <a:lumMod val="65000"/>
                </a:srgbClr>
              </a:solidFill>
              <a:prstDash val="solid"/>
              <a:headEnd type="none"/>
              <a:tailEnd type="none"/>
            </a:ln>
            <a:effectLst/>
          </p:spPr>
        </p:cxnSp>
        <p:cxnSp>
          <p:nvCxnSpPr>
            <p:cNvPr id="102" name="Straight Connector 101">
              <a:extLst>
                <a:ext uri="{FF2B5EF4-FFF2-40B4-BE49-F238E27FC236}">
                  <a16:creationId xmlns:a16="http://schemas.microsoft.com/office/drawing/2014/main" id="{07636521-34E7-4E4F-A68B-89BE4B5BF264}"/>
                </a:ext>
              </a:extLst>
            </p:cNvPr>
            <p:cNvCxnSpPr>
              <a:cxnSpLocks/>
            </p:cNvCxnSpPr>
            <p:nvPr/>
          </p:nvCxnSpPr>
          <p:spPr>
            <a:xfrm flipH="1">
              <a:off x="6496842" y="3459954"/>
              <a:ext cx="1494122" cy="360359"/>
            </a:xfrm>
            <a:prstGeom prst="line">
              <a:avLst/>
            </a:prstGeom>
            <a:noFill/>
            <a:ln w="9525" cap="flat" cmpd="sng" algn="ctr">
              <a:solidFill>
                <a:srgbClr val="FFFFFF">
                  <a:lumMod val="65000"/>
                </a:srgbClr>
              </a:solidFill>
              <a:prstDash val="solid"/>
              <a:headEnd type="none"/>
              <a:tailEnd type="none"/>
            </a:ln>
            <a:effectLst/>
          </p:spPr>
        </p:cxnSp>
        <p:cxnSp>
          <p:nvCxnSpPr>
            <p:cNvPr id="103" name="Straight Connector 102">
              <a:extLst>
                <a:ext uri="{FF2B5EF4-FFF2-40B4-BE49-F238E27FC236}">
                  <a16:creationId xmlns:a16="http://schemas.microsoft.com/office/drawing/2014/main" id="{4D076FB4-4693-493F-90D7-DABB70D39334}"/>
                </a:ext>
              </a:extLst>
            </p:cNvPr>
            <p:cNvCxnSpPr>
              <a:cxnSpLocks/>
            </p:cNvCxnSpPr>
            <p:nvPr/>
          </p:nvCxnSpPr>
          <p:spPr>
            <a:xfrm flipH="1">
              <a:off x="7846051" y="3518034"/>
              <a:ext cx="96601" cy="1984585"/>
            </a:xfrm>
            <a:prstGeom prst="line">
              <a:avLst/>
            </a:prstGeom>
            <a:noFill/>
            <a:ln w="9525" cap="flat" cmpd="sng" algn="ctr">
              <a:solidFill>
                <a:srgbClr val="FFFFFF">
                  <a:lumMod val="65000"/>
                </a:srgbClr>
              </a:solidFill>
              <a:prstDash val="solid"/>
              <a:headEnd type="none"/>
              <a:tailEnd type="none"/>
            </a:ln>
            <a:effectLst/>
          </p:spPr>
        </p:cxnSp>
        <p:cxnSp>
          <p:nvCxnSpPr>
            <p:cNvPr id="104" name="Straight Connector 103">
              <a:extLst>
                <a:ext uri="{FF2B5EF4-FFF2-40B4-BE49-F238E27FC236}">
                  <a16:creationId xmlns:a16="http://schemas.microsoft.com/office/drawing/2014/main" id="{0EB58862-E6E4-44CE-9F07-19CAF62635BD}"/>
                </a:ext>
              </a:extLst>
            </p:cNvPr>
            <p:cNvCxnSpPr>
              <a:cxnSpLocks/>
            </p:cNvCxnSpPr>
            <p:nvPr/>
          </p:nvCxnSpPr>
          <p:spPr>
            <a:xfrm>
              <a:off x="5525761" y="5496923"/>
              <a:ext cx="2061909" cy="264076"/>
            </a:xfrm>
            <a:prstGeom prst="line">
              <a:avLst/>
            </a:prstGeom>
            <a:noFill/>
            <a:ln w="9525" cap="flat" cmpd="sng" algn="ctr">
              <a:solidFill>
                <a:srgbClr val="FFFFFF">
                  <a:lumMod val="65000"/>
                </a:srgbClr>
              </a:solidFill>
              <a:prstDash val="solid"/>
              <a:headEnd type="none"/>
              <a:tailEnd type="none"/>
            </a:ln>
            <a:effectLst/>
          </p:spPr>
        </p:cxnSp>
        <p:cxnSp>
          <p:nvCxnSpPr>
            <p:cNvPr id="105" name="Straight Connector 104">
              <a:extLst>
                <a:ext uri="{FF2B5EF4-FFF2-40B4-BE49-F238E27FC236}">
                  <a16:creationId xmlns:a16="http://schemas.microsoft.com/office/drawing/2014/main" id="{36A36BF4-3FB1-452F-B9F2-57F06D3D0897}"/>
                </a:ext>
              </a:extLst>
            </p:cNvPr>
            <p:cNvCxnSpPr>
              <a:cxnSpLocks/>
            </p:cNvCxnSpPr>
            <p:nvPr/>
          </p:nvCxnSpPr>
          <p:spPr>
            <a:xfrm flipH="1">
              <a:off x="4461152" y="5475654"/>
              <a:ext cx="1162454" cy="237170"/>
            </a:xfrm>
            <a:prstGeom prst="line">
              <a:avLst/>
            </a:prstGeom>
            <a:noFill/>
            <a:ln w="9525" cap="flat" cmpd="sng" algn="ctr">
              <a:solidFill>
                <a:srgbClr val="FFFFFF">
                  <a:lumMod val="65000"/>
                </a:srgbClr>
              </a:solidFill>
              <a:prstDash val="solid"/>
              <a:headEnd type="none"/>
              <a:tailEnd type="none"/>
            </a:ln>
            <a:effectLst/>
          </p:spPr>
        </p:cxnSp>
        <p:cxnSp>
          <p:nvCxnSpPr>
            <p:cNvPr id="106" name="Straight Connector 105">
              <a:extLst>
                <a:ext uri="{FF2B5EF4-FFF2-40B4-BE49-F238E27FC236}">
                  <a16:creationId xmlns:a16="http://schemas.microsoft.com/office/drawing/2014/main" id="{1115891F-E124-4CC8-832D-72B55FF9DC2D}"/>
                </a:ext>
              </a:extLst>
            </p:cNvPr>
            <p:cNvCxnSpPr>
              <a:cxnSpLocks/>
            </p:cNvCxnSpPr>
            <p:nvPr/>
          </p:nvCxnSpPr>
          <p:spPr>
            <a:xfrm>
              <a:off x="1292851" y="5339517"/>
              <a:ext cx="1333685" cy="309493"/>
            </a:xfrm>
            <a:prstGeom prst="line">
              <a:avLst/>
            </a:prstGeom>
            <a:noFill/>
            <a:ln w="9525" cap="flat" cmpd="sng" algn="ctr">
              <a:solidFill>
                <a:srgbClr val="FFFFFF">
                  <a:lumMod val="65000"/>
                </a:srgbClr>
              </a:solidFill>
              <a:prstDash val="solid"/>
              <a:headEnd type="none"/>
              <a:tailEnd type="none"/>
            </a:ln>
            <a:effectLst/>
          </p:spPr>
        </p:cxnSp>
        <p:sp>
          <p:nvSpPr>
            <p:cNvPr id="107" name="Oval 106">
              <a:extLst>
                <a:ext uri="{FF2B5EF4-FFF2-40B4-BE49-F238E27FC236}">
                  <a16:creationId xmlns:a16="http://schemas.microsoft.com/office/drawing/2014/main" id="{B063020A-0791-444F-9DF3-BF960DF683DD}"/>
                </a:ext>
              </a:extLst>
            </p:cNvPr>
            <p:cNvSpPr>
              <a:spLocks noChangeAspect="1"/>
            </p:cNvSpPr>
            <p:nvPr/>
          </p:nvSpPr>
          <p:spPr bwMode="auto">
            <a:xfrm>
              <a:off x="4390327" y="5633785"/>
              <a:ext cx="145494" cy="145494"/>
            </a:xfrm>
            <a:prstGeom prst="ellipse">
              <a:avLst/>
            </a:prstGeom>
            <a:solidFill>
              <a:schemeClr val="accent1"/>
            </a:solid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108" name="Oval 107">
              <a:extLst>
                <a:ext uri="{FF2B5EF4-FFF2-40B4-BE49-F238E27FC236}">
                  <a16:creationId xmlns:a16="http://schemas.microsoft.com/office/drawing/2014/main" id="{C14F0844-B1DD-4700-AF80-6661D97EE6F6}"/>
                </a:ext>
              </a:extLst>
            </p:cNvPr>
            <p:cNvSpPr>
              <a:spLocks noChangeAspect="1"/>
            </p:cNvSpPr>
            <p:nvPr/>
          </p:nvSpPr>
          <p:spPr bwMode="auto">
            <a:xfrm>
              <a:off x="2552925" y="4357678"/>
              <a:ext cx="145494" cy="145494"/>
            </a:xfrm>
            <a:prstGeom prst="ellipse">
              <a:avLst/>
            </a:prstGeom>
            <a:solidFill>
              <a:schemeClr val="accent1"/>
            </a:solid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109" name="Oval 108">
              <a:extLst>
                <a:ext uri="{FF2B5EF4-FFF2-40B4-BE49-F238E27FC236}">
                  <a16:creationId xmlns:a16="http://schemas.microsoft.com/office/drawing/2014/main" id="{87741515-F648-4F8F-AACA-BB2B5F1FEBD5}"/>
                </a:ext>
              </a:extLst>
            </p:cNvPr>
            <p:cNvSpPr>
              <a:spLocks noChangeAspect="1"/>
            </p:cNvSpPr>
            <p:nvPr/>
          </p:nvSpPr>
          <p:spPr bwMode="auto">
            <a:xfrm>
              <a:off x="2098643" y="4471241"/>
              <a:ext cx="145494" cy="145494"/>
            </a:xfrm>
            <a:prstGeom prst="ellipse">
              <a:avLst/>
            </a:prstGeom>
            <a:solidFill>
              <a:schemeClr val="accent1"/>
            </a:solid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110" name="Oval 109">
              <a:extLst>
                <a:ext uri="{FF2B5EF4-FFF2-40B4-BE49-F238E27FC236}">
                  <a16:creationId xmlns:a16="http://schemas.microsoft.com/office/drawing/2014/main" id="{4610D737-A684-411D-9BD4-A6893D5BE1B4}"/>
                </a:ext>
              </a:extLst>
            </p:cNvPr>
            <p:cNvSpPr>
              <a:spLocks noChangeAspect="1"/>
            </p:cNvSpPr>
            <p:nvPr/>
          </p:nvSpPr>
          <p:spPr bwMode="auto">
            <a:xfrm>
              <a:off x="1136311" y="2913443"/>
              <a:ext cx="145494" cy="145494"/>
            </a:xfrm>
            <a:prstGeom prst="ellipse">
              <a:avLst/>
            </a:prstGeom>
            <a:solidFill>
              <a:schemeClr val="accent1"/>
            </a:solid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grpSp>
          <p:nvGrpSpPr>
            <p:cNvPr id="111" name="Group 110">
              <a:extLst>
                <a:ext uri="{FF2B5EF4-FFF2-40B4-BE49-F238E27FC236}">
                  <a16:creationId xmlns:a16="http://schemas.microsoft.com/office/drawing/2014/main" id="{4A4B649C-C245-40C3-88E4-71AF9BE7A921}"/>
                </a:ext>
              </a:extLst>
            </p:cNvPr>
            <p:cNvGrpSpPr/>
            <p:nvPr/>
          </p:nvGrpSpPr>
          <p:grpSpPr>
            <a:xfrm>
              <a:off x="1002053" y="5079011"/>
              <a:ext cx="516760" cy="516760"/>
              <a:chOff x="955412" y="5324057"/>
              <a:chExt cx="731877" cy="731877"/>
            </a:xfrm>
            <a:solidFill>
              <a:schemeClr val="accent1"/>
            </a:solidFill>
          </p:grpSpPr>
          <p:sp>
            <p:nvSpPr>
              <p:cNvPr id="226" name="Oval 225">
                <a:extLst>
                  <a:ext uri="{FF2B5EF4-FFF2-40B4-BE49-F238E27FC236}">
                    <a16:creationId xmlns:a16="http://schemas.microsoft.com/office/drawing/2014/main" id="{ED9A3F83-187C-4D35-859D-72C2C1614F90}"/>
                  </a:ext>
                </a:extLst>
              </p:cNvPr>
              <p:cNvSpPr/>
              <p:nvPr/>
            </p:nvSpPr>
            <p:spPr>
              <a:xfrm rot="5400000">
                <a:off x="955412" y="5324057"/>
                <a:ext cx="731877" cy="731877"/>
              </a:xfrm>
              <a:prstGeom prst="ellipse">
                <a:avLst/>
              </a:prstGeom>
              <a:grpFill/>
              <a:ln w="28575" cap="flat" cmpd="sng" algn="ctr">
                <a:noFill/>
                <a:prstDash val="soli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j-lt"/>
                  <a:ea typeface="+mn-ea"/>
                  <a:cs typeface="+mn-cs"/>
                </a:endParaRPr>
              </a:p>
            </p:txBody>
          </p:sp>
          <p:pic>
            <p:nvPicPr>
              <p:cNvPr id="227" name="Graphic 49" descr="Envelope">
                <a:extLst>
                  <a:ext uri="{FF2B5EF4-FFF2-40B4-BE49-F238E27FC236}">
                    <a16:creationId xmlns:a16="http://schemas.microsoft.com/office/drawing/2014/main" id="{4D41EC10-E10F-49D6-A538-AB81BA1B43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1099" y="5495929"/>
                <a:ext cx="407270" cy="407270"/>
              </a:xfrm>
              <a:prstGeom prst="rect">
                <a:avLst/>
              </a:prstGeom>
            </p:spPr>
          </p:pic>
        </p:grpSp>
        <p:grpSp>
          <p:nvGrpSpPr>
            <p:cNvPr id="112" name="Group 111">
              <a:extLst>
                <a:ext uri="{FF2B5EF4-FFF2-40B4-BE49-F238E27FC236}">
                  <a16:creationId xmlns:a16="http://schemas.microsoft.com/office/drawing/2014/main" id="{976735D8-C1E0-4610-9AE6-08ED7EC20B19}"/>
                </a:ext>
              </a:extLst>
            </p:cNvPr>
            <p:cNvGrpSpPr/>
            <p:nvPr/>
          </p:nvGrpSpPr>
          <p:grpSpPr>
            <a:xfrm>
              <a:off x="7587670" y="5502618"/>
              <a:ext cx="516760" cy="516760"/>
              <a:chOff x="8742516" y="1194042"/>
              <a:chExt cx="731877" cy="731877"/>
            </a:xfrm>
            <a:solidFill>
              <a:schemeClr val="accent1"/>
            </a:solidFill>
          </p:grpSpPr>
          <p:sp>
            <p:nvSpPr>
              <p:cNvPr id="224" name="Oval 223">
                <a:extLst>
                  <a:ext uri="{FF2B5EF4-FFF2-40B4-BE49-F238E27FC236}">
                    <a16:creationId xmlns:a16="http://schemas.microsoft.com/office/drawing/2014/main" id="{CDF7A4FA-ED2E-4812-BB7B-DE0BA57D3973}"/>
                  </a:ext>
                </a:extLst>
              </p:cNvPr>
              <p:cNvSpPr/>
              <p:nvPr/>
            </p:nvSpPr>
            <p:spPr>
              <a:xfrm>
                <a:off x="8742516" y="1194042"/>
                <a:ext cx="731877" cy="731877"/>
              </a:xfrm>
              <a:prstGeom prst="ellipse">
                <a:avLst/>
              </a:prstGeom>
              <a:grpFill/>
              <a:ln w="28575" cap="flat" cmpd="sng" algn="ctr">
                <a:noFill/>
                <a:prstDash val="soli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j-lt"/>
                  <a:ea typeface="+mn-ea"/>
                  <a:cs typeface="+mn-cs"/>
                </a:endParaRPr>
              </a:p>
            </p:txBody>
          </p:sp>
          <p:pic>
            <p:nvPicPr>
              <p:cNvPr id="225" name="Graphic 52" descr="Newspaper">
                <a:extLst>
                  <a:ext uri="{FF2B5EF4-FFF2-40B4-BE49-F238E27FC236}">
                    <a16:creationId xmlns:a16="http://schemas.microsoft.com/office/drawing/2014/main" id="{C28AACA5-A6AD-4E74-AB2A-B213916C44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79152" y="1350133"/>
                <a:ext cx="461208" cy="461208"/>
              </a:xfrm>
              <a:prstGeom prst="rect">
                <a:avLst/>
              </a:prstGeom>
            </p:spPr>
          </p:pic>
        </p:grpSp>
        <p:sp>
          <p:nvSpPr>
            <p:cNvPr id="113" name="Title 1">
              <a:extLst>
                <a:ext uri="{FF2B5EF4-FFF2-40B4-BE49-F238E27FC236}">
                  <a16:creationId xmlns:a16="http://schemas.microsoft.com/office/drawing/2014/main" id="{27C19844-1AAE-4A28-B117-EBEFA05B0950}"/>
                </a:ext>
              </a:extLst>
            </p:cNvPr>
            <p:cNvSpPr txBox="1">
              <a:spLocks/>
            </p:cNvSpPr>
            <p:nvPr/>
          </p:nvSpPr>
          <p:spPr>
            <a:xfrm>
              <a:off x="457400" y="3482034"/>
              <a:ext cx="1170608" cy="255913"/>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Groups</a:t>
              </a:r>
            </a:p>
          </p:txBody>
        </p:sp>
        <p:sp>
          <p:nvSpPr>
            <p:cNvPr id="114" name="Title 1">
              <a:extLst>
                <a:ext uri="{FF2B5EF4-FFF2-40B4-BE49-F238E27FC236}">
                  <a16:creationId xmlns:a16="http://schemas.microsoft.com/office/drawing/2014/main" id="{A28D9174-E4C7-4B60-A029-57A695A4901B}"/>
                </a:ext>
              </a:extLst>
            </p:cNvPr>
            <p:cNvSpPr txBox="1">
              <a:spLocks/>
            </p:cNvSpPr>
            <p:nvPr/>
          </p:nvSpPr>
          <p:spPr>
            <a:xfrm>
              <a:off x="6681177" y="2230053"/>
              <a:ext cx="1064338"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Users</a:t>
              </a:r>
            </a:p>
          </p:txBody>
        </p:sp>
        <p:cxnSp>
          <p:nvCxnSpPr>
            <p:cNvPr id="115" name="Straight Connector 114">
              <a:extLst>
                <a:ext uri="{FF2B5EF4-FFF2-40B4-BE49-F238E27FC236}">
                  <a16:creationId xmlns:a16="http://schemas.microsoft.com/office/drawing/2014/main" id="{78181A38-1A21-4F90-908E-94EC75A25FE3}"/>
                </a:ext>
              </a:extLst>
            </p:cNvPr>
            <p:cNvCxnSpPr>
              <a:cxnSpLocks/>
            </p:cNvCxnSpPr>
            <p:nvPr/>
          </p:nvCxnSpPr>
          <p:spPr>
            <a:xfrm flipV="1">
              <a:off x="1887934" y="2854225"/>
              <a:ext cx="1277685" cy="757936"/>
            </a:xfrm>
            <a:prstGeom prst="line">
              <a:avLst/>
            </a:prstGeom>
            <a:noFill/>
            <a:ln w="9525" cap="flat" cmpd="sng" algn="ctr">
              <a:solidFill>
                <a:srgbClr val="FFFFFF">
                  <a:lumMod val="65000"/>
                </a:srgbClr>
              </a:solidFill>
              <a:prstDash val="solid"/>
              <a:headEnd type="none"/>
              <a:tailEnd type="none"/>
            </a:ln>
            <a:effectLst/>
          </p:spPr>
        </p:cxnSp>
        <p:cxnSp>
          <p:nvCxnSpPr>
            <p:cNvPr id="116" name="Straight Connector 115">
              <a:extLst>
                <a:ext uri="{FF2B5EF4-FFF2-40B4-BE49-F238E27FC236}">
                  <a16:creationId xmlns:a16="http://schemas.microsoft.com/office/drawing/2014/main" id="{1C9C4D81-EB95-4943-B1BE-FD019A71F12C}"/>
                </a:ext>
              </a:extLst>
            </p:cNvPr>
            <p:cNvCxnSpPr>
              <a:cxnSpLocks/>
            </p:cNvCxnSpPr>
            <p:nvPr/>
          </p:nvCxnSpPr>
          <p:spPr>
            <a:xfrm flipV="1">
              <a:off x="2576713" y="5455043"/>
              <a:ext cx="2997743" cy="150800"/>
            </a:xfrm>
            <a:prstGeom prst="line">
              <a:avLst/>
            </a:prstGeom>
            <a:noFill/>
            <a:ln w="9525" cap="flat" cmpd="sng" algn="ctr">
              <a:solidFill>
                <a:srgbClr val="FFFFFF">
                  <a:lumMod val="65000"/>
                </a:srgbClr>
              </a:solidFill>
              <a:prstDash val="solid"/>
              <a:headEnd type="none"/>
              <a:tailEnd type="none"/>
            </a:ln>
            <a:effectLst/>
          </p:spPr>
        </p:cxnSp>
        <p:cxnSp>
          <p:nvCxnSpPr>
            <p:cNvPr id="117" name="Straight Connector 116">
              <a:extLst>
                <a:ext uri="{FF2B5EF4-FFF2-40B4-BE49-F238E27FC236}">
                  <a16:creationId xmlns:a16="http://schemas.microsoft.com/office/drawing/2014/main" id="{7B1EBEC4-6ED5-4646-9ABB-78D9D0EE3CC9}"/>
                </a:ext>
              </a:extLst>
            </p:cNvPr>
            <p:cNvCxnSpPr>
              <a:cxnSpLocks/>
            </p:cNvCxnSpPr>
            <p:nvPr/>
          </p:nvCxnSpPr>
          <p:spPr>
            <a:xfrm flipV="1">
              <a:off x="6456651" y="2239030"/>
              <a:ext cx="238816" cy="1541091"/>
            </a:xfrm>
            <a:prstGeom prst="line">
              <a:avLst/>
            </a:prstGeom>
            <a:noFill/>
            <a:ln w="9525" cap="flat" cmpd="sng" algn="ctr">
              <a:solidFill>
                <a:srgbClr val="FFFFFF">
                  <a:lumMod val="65000"/>
                </a:srgbClr>
              </a:solidFill>
              <a:prstDash val="solid"/>
              <a:headEnd type="none"/>
              <a:tailEnd type="none"/>
            </a:ln>
            <a:effectLst/>
          </p:spPr>
        </p:cxnSp>
        <p:cxnSp>
          <p:nvCxnSpPr>
            <p:cNvPr id="118" name="Straight Connector 117">
              <a:extLst>
                <a:ext uri="{FF2B5EF4-FFF2-40B4-BE49-F238E27FC236}">
                  <a16:creationId xmlns:a16="http://schemas.microsoft.com/office/drawing/2014/main" id="{983BA7D8-ED7F-4BAF-8904-331EC97C119A}"/>
                </a:ext>
              </a:extLst>
            </p:cNvPr>
            <p:cNvCxnSpPr>
              <a:cxnSpLocks/>
              <a:endCxn id="223" idx="3"/>
            </p:cNvCxnSpPr>
            <p:nvPr/>
          </p:nvCxnSpPr>
          <p:spPr>
            <a:xfrm flipV="1">
              <a:off x="5558638" y="4952868"/>
              <a:ext cx="1361664" cy="530582"/>
            </a:xfrm>
            <a:prstGeom prst="line">
              <a:avLst/>
            </a:prstGeom>
            <a:noFill/>
            <a:ln w="9525" cap="flat" cmpd="sng" algn="ctr">
              <a:solidFill>
                <a:srgbClr val="FFFFFF">
                  <a:lumMod val="65000"/>
                </a:srgbClr>
              </a:solidFill>
              <a:prstDash val="solid"/>
              <a:headEnd type="none"/>
              <a:tailEnd type="none"/>
            </a:ln>
            <a:effectLst/>
          </p:spPr>
        </p:cxnSp>
        <p:cxnSp>
          <p:nvCxnSpPr>
            <p:cNvPr id="119" name="Straight Connector 118">
              <a:extLst>
                <a:ext uri="{FF2B5EF4-FFF2-40B4-BE49-F238E27FC236}">
                  <a16:creationId xmlns:a16="http://schemas.microsoft.com/office/drawing/2014/main" id="{1608FB4A-8018-4392-86A0-EF7A5295F0E1}"/>
                </a:ext>
              </a:extLst>
            </p:cNvPr>
            <p:cNvCxnSpPr>
              <a:cxnSpLocks/>
              <a:endCxn id="223" idx="2"/>
            </p:cNvCxnSpPr>
            <p:nvPr/>
          </p:nvCxnSpPr>
          <p:spPr>
            <a:xfrm>
              <a:off x="6465172" y="3909624"/>
              <a:ext cx="494157" cy="1004394"/>
            </a:xfrm>
            <a:prstGeom prst="line">
              <a:avLst/>
            </a:prstGeom>
            <a:noFill/>
            <a:ln w="9525" cap="flat" cmpd="sng" algn="ctr">
              <a:solidFill>
                <a:srgbClr val="FFFFFF">
                  <a:lumMod val="65000"/>
                </a:srgbClr>
              </a:solidFill>
              <a:prstDash val="solid"/>
              <a:headEnd type="none"/>
              <a:tailEnd type="none"/>
            </a:ln>
            <a:effectLst/>
          </p:spPr>
        </p:cxnSp>
        <p:cxnSp>
          <p:nvCxnSpPr>
            <p:cNvPr id="120" name="Straight Connector 119">
              <a:extLst>
                <a:ext uri="{FF2B5EF4-FFF2-40B4-BE49-F238E27FC236}">
                  <a16:creationId xmlns:a16="http://schemas.microsoft.com/office/drawing/2014/main" id="{A68D1262-50B8-4136-9C7F-21DA5E09E937}"/>
                </a:ext>
              </a:extLst>
            </p:cNvPr>
            <p:cNvCxnSpPr>
              <a:cxnSpLocks/>
            </p:cNvCxnSpPr>
            <p:nvPr/>
          </p:nvCxnSpPr>
          <p:spPr>
            <a:xfrm flipV="1">
              <a:off x="3172801" y="2811178"/>
              <a:ext cx="1356309" cy="15326"/>
            </a:xfrm>
            <a:prstGeom prst="line">
              <a:avLst/>
            </a:prstGeom>
            <a:noFill/>
            <a:ln w="9525" cap="flat" cmpd="sng" algn="ctr">
              <a:solidFill>
                <a:srgbClr val="FFFFFF">
                  <a:lumMod val="65000"/>
                </a:srgbClr>
              </a:solidFill>
              <a:prstDash val="solid"/>
              <a:headEnd type="none"/>
              <a:tailEnd type="none"/>
            </a:ln>
            <a:effectLst/>
          </p:spPr>
        </p:cxnSp>
        <p:grpSp>
          <p:nvGrpSpPr>
            <p:cNvPr id="121" name="Group 120">
              <a:extLst>
                <a:ext uri="{FF2B5EF4-FFF2-40B4-BE49-F238E27FC236}">
                  <a16:creationId xmlns:a16="http://schemas.microsoft.com/office/drawing/2014/main" id="{B7052634-2A0F-4680-AE69-A1201BA570CD}"/>
                </a:ext>
              </a:extLst>
            </p:cNvPr>
            <p:cNvGrpSpPr>
              <a:grpSpLocks noChangeAspect="1"/>
            </p:cNvGrpSpPr>
            <p:nvPr/>
          </p:nvGrpSpPr>
          <p:grpSpPr>
            <a:xfrm>
              <a:off x="6717314" y="4626786"/>
              <a:ext cx="539087" cy="539085"/>
              <a:chOff x="4149299" y="2921794"/>
              <a:chExt cx="643734" cy="643732"/>
            </a:xfrm>
            <a:solidFill>
              <a:schemeClr val="accent1"/>
            </a:solidFill>
          </p:grpSpPr>
          <p:sp>
            <p:nvSpPr>
              <p:cNvPr id="222" name="Oval 221">
                <a:extLst>
                  <a:ext uri="{FF2B5EF4-FFF2-40B4-BE49-F238E27FC236}">
                    <a16:creationId xmlns:a16="http://schemas.microsoft.com/office/drawing/2014/main" id="{DA959CF7-27A6-4052-9BDF-AD7293ED63A7}"/>
                  </a:ext>
                </a:extLst>
              </p:cNvPr>
              <p:cNvSpPr/>
              <p:nvPr/>
            </p:nvSpPr>
            <p:spPr bwMode="auto">
              <a:xfrm>
                <a:off x="4149299" y="2921794"/>
                <a:ext cx="643734" cy="643732"/>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223" name="Freeform 20">
                <a:extLst>
                  <a:ext uri="{FF2B5EF4-FFF2-40B4-BE49-F238E27FC236}">
                    <a16:creationId xmlns:a16="http://schemas.microsoft.com/office/drawing/2014/main" id="{F9787FF7-C0D2-40A1-AC21-AB38916E7FC9}"/>
                  </a:ext>
                </a:extLst>
              </p:cNvPr>
              <p:cNvSpPr>
                <a:spLocks noEditPoints="1"/>
              </p:cNvSpPr>
              <p:nvPr/>
            </p:nvSpPr>
            <p:spPr bwMode="auto">
              <a:xfrm>
                <a:off x="4325115" y="3107385"/>
                <a:ext cx="292100" cy="272550"/>
              </a:xfrm>
              <a:custGeom>
                <a:avLst/>
                <a:gdLst>
                  <a:gd name="T0" fmla="*/ 24 w 351"/>
                  <a:gd name="T1" fmla="*/ 190 h 329"/>
                  <a:gd name="T2" fmla="*/ 80 w 351"/>
                  <a:gd name="T3" fmla="*/ 134 h 329"/>
                  <a:gd name="T4" fmla="*/ 136 w 351"/>
                  <a:gd name="T5" fmla="*/ 190 h 329"/>
                  <a:gd name="T6" fmla="*/ 80 w 351"/>
                  <a:gd name="T7" fmla="*/ 246 h 329"/>
                  <a:gd name="T8" fmla="*/ 24 w 351"/>
                  <a:gd name="T9" fmla="*/ 190 h 329"/>
                  <a:gd name="T10" fmla="*/ 163 w 351"/>
                  <a:gd name="T11" fmla="*/ 328 h 329"/>
                  <a:gd name="T12" fmla="*/ 81 w 351"/>
                  <a:gd name="T13" fmla="*/ 246 h 329"/>
                  <a:gd name="T14" fmla="*/ 0 w 351"/>
                  <a:gd name="T15" fmla="*/ 328 h 329"/>
                  <a:gd name="T16" fmla="*/ 217 w 351"/>
                  <a:gd name="T17" fmla="*/ 112 h 329"/>
                  <a:gd name="T18" fmla="*/ 273 w 351"/>
                  <a:gd name="T19" fmla="*/ 56 h 329"/>
                  <a:gd name="T20" fmla="*/ 217 w 351"/>
                  <a:gd name="T21" fmla="*/ 0 h 329"/>
                  <a:gd name="T22" fmla="*/ 161 w 351"/>
                  <a:gd name="T23" fmla="*/ 56 h 329"/>
                  <a:gd name="T24" fmla="*/ 217 w 351"/>
                  <a:gd name="T25" fmla="*/ 112 h 329"/>
                  <a:gd name="T26" fmla="*/ 300 w 351"/>
                  <a:gd name="T27" fmla="*/ 194 h 329"/>
                  <a:gd name="T28" fmla="*/ 218 w 351"/>
                  <a:gd name="T29" fmla="*/ 112 h 329"/>
                  <a:gd name="T30" fmla="*/ 136 w 351"/>
                  <a:gd name="T31" fmla="*/ 194 h 329"/>
                  <a:gd name="T32" fmla="*/ 296 w 351"/>
                  <a:gd name="T33" fmla="*/ 329 h 329"/>
                  <a:gd name="T34" fmla="*/ 351 w 351"/>
                  <a:gd name="T35" fmla="*/ 273 h 329"/>
                  <a:gd name="T36" fmla="*/ 296 w 351"/>
                  <a:gd name="T37" fmla="*/ 218 h 329"/>
                  <a:gd name="T38" fmla="*/ 351 w 351"/>
                  <a:gd name="T39" fmla="*/ 273 h 329"/>
                  <a:gd name="T40" fmla="*/ 249 w 351"/>
                  <a:gd name="T41" fmla="*/ 27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1" h="329">
                    <a:moveTo>
                      <a:pt x="24" y="190"/>
                    </a:moveTo>
                    <a:cubicBezTo>
                      <a:pt x="24" y="159"/>
                      <a:pt x="49" y="134"/>
                      <a:pt x="80" y="134"/>
                    </a:cubicBezTo>
                    <a:cubicBezTo>
                      <a:pt x="111" y="134"/>
                      <a:pt x="136" y="159"/>
                      <a:pt x="136" y="190"/>
                    </a:cubicBezTo>
                    <a:cubicBezTo>
                      <a:pt x="136" y="221"/>
                      <a:pt x="111" y="246"/>
                      <a:pt x="80" y="246"/>
                    </a:cubicBezTo>
                    <a:cubicBezTo>
                      <a:pt x="49" y="246"/>
                      <a:pt x="24" y="221"/>
                      <a:pt x="24" y="190"/>
                    </a:cubicBezTo>
                    <a:close/>
                    <a:moveTo>
                      <a:pt x="163" y="328"/>
                    </a:moveTo>
                    <a:cubicBezTo>
                      <a:pt x="163" y="283"/>
                      <a:pt x="127" y="246"/>
                      <a:pt x="81" y="246"/>
                    </a:cubicBezTo>
                    <a:cubicBezTo>
                      <a:pt x="36" y="246"/>
                      <a:pt x="0" y="283"/>
                      <a:pt x="0" y="328"/>
                    </a:cubicBezTo>
                    <a:moveTo>
                      <a:pt x="217" y="112"/>
                    </a:moveTo>
                    <a:cubicBezTo>
                      <a:pt x="248" y="112"/>
                      <a:pt x="273" y="87"/>
                      <a:pt x="273" y="56"/>
                    </a:cubicBezTo>
                    <a:cubicBezTo>
                      <a:pt x="273" y="25"/>
                      <a:pt x="248" y="0"/>
                      <a:pt x="217" y="0"/>
                    </a:cubicBezTo>
                    <a:cubicBezTo>
                      <a:pt x="186" y="0"/>
                      <a:pt x="161" y="25"/>
                      <a:pt x="161" y="56"/>
                    </a:cubicBezTo>
                    <a:cubicBezTo>
                      <a:pt x="161" y="87"/>
                      <a:pt x="186" y="112"/>
                      <a:pt x="217" y="112"/>
                    </a:cubicBezTo>
                    <a:close/>
                    <a:moveTo>
                      <a:pt x="300" y="194"/>
                    </a:moveTo>
                    <a:cubicBezTo>
                      <a:pt x="300" y="149"/>
                      <a:pt x="263" y="112"/>
                      <a:pt x="218" y="112"/>
                    </a:cubicBezTo>
                    <a:cubicBezTo>
                      <a:pt x="173" y="112"/>
                      <a:pt x="136" y="149"/>
                      <a:pt x="136" y="194"/>
                    </a:cubicBezTo>
                    <a:moveTo>
                      <a:pt x="296" y="329"/>
                    </a:moveTo>
                    <a:cubicBezTo>
                      <a:pt x="351" y="273"/>
                      <a:pt x="351" y="273"/>
                      <a:pt x="351" y="273"/>
                    </a:cubicBezTo>
                    <a:cubicBezTo>
                      <a:pt x="296" y="218"/>
                      <a:pt x="296" y="218"/>
                      <a:pt x="296" y="218"/>
                    </a:cubicBezTo>
                    <a:moveTo>
                      <a:pt x="351" y="273"/>
                    </a:moveTo>
                    <a:cubicBezTo>
                      <a:pt x="249" y="273"/>
                      <a:pt x="249" y="273"/>
                      <a:pt x="249" y="273"/>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grpSp>
        <p:cxnSp>
          <p:nvCxnSpPr>
            <p:cNvPr id="123" name="Straight Connector 122">
              <a:extLst>
                <a:ext uri="{FF2B5EF4-FFF2-40B4-BE49-F238E27FC236}">
                  <a16:creationId xmlns:a16="http://schemas.microsoft.com/office/drawing/2014/main" id="{2576FFAD-E623-4E28-9C5C-A1F6BE71DD43}"/>
                </a:ext>
              </a:extLst>
            </p:cNvPr>
            <p:cNvCxnSpPr>
              <a:cxnSpLocks/>
            </p:cNvCxnSpPr>
            <p:nvPr/>
          </p:nvCxnSpPr>
          <p:spPr>
            <a:xfrm flipV="1">
              <a:off x="2775336" y="3884285"/>
              <a:ext cx="3644862" cy="1634081"/>
            </a:xfrm>
            <a:prstGeom prst="line">
              <a:avLst/>
            </a:prstGeom>
            <a:noFill/>
            <a:ln w="9525" cap="flat" cmpd="sng" algn="ctr">
              <a:solidFill>
                <a:srgbClr val="FFFFFF">
                  <a:lumMod val="65000"/>
                </a:srgbClr>
              </a:solidFill>
              <a:prstDash val="solid"/>
              <a:headEnd type="none"/>
              <a:tailEnd type="none"/>
            </a:ln>
            <a:effectLst/>
          </p:spPr>
        </p:cxnSp>
        <p:cxnSp>
          <p:nvCxnSpPr>
            <p:cNvPr id="124" name="Straight Connector 123">
              <a:extLst>
                <a:ext uri="{FF2B5EF4-FFF2-40B4-BE49-F238E27FC236}">
                  <a16:creationId xmlns:a16="http://schemas.microsoft.com/office/drawing/2014/main" id="{4858474D-CD24-4E2F-AE48-5428CBF9233C}"/>
                </a:ext>
              </a:extLst>
            </p:cNvPr>
            <p:cNvCxnSpPr>
              <a:cxnSpLocks/>
            </p:cNvCxnSpPr>
            <p:nvPr/>
          </p:nvCxnSpPr>
          <p:spPr>
            <a:xfrm flipV="1">
              <a:off x="5569057" y="3878261"/>
              <a:ext cx="869835" cy="1471319"/>
            </a:xfrm>
            <a:prstGeom prst="line">
              <a:avLst/>
            </a:prstGeom>
            <a:noFill/>
            <a:ln w="9525" cap="flat" cmpd="sng" algn="ctr">
              <a:solidFill>
                <a:srgbClr val="FFFFFF">
                  <a:lumMod val="65000"/>
                </a:srgbClr>
              </a:solidFill>
              <a:prstDash val="solid"/>
              <a:headEnd type="none"/>
              <a:tailEnd type="none"/>
            </a:ln>
            <a:effectLst/>
          </p:spPr>
        </p:cxnSp>
        <p:grpSp>
          <p:nvGrpSpPr>
            <p:cNvPr id="125" name="Group 124">
              <a:extLst>
                <a:ext uri="{FF2B5EF4-FFF2-40B4-BE49-F238E27FC236}">
                  <a16:creationId xmlns:a16="http://schemas.microsoft.com/office/drawing/2014/main" id="{8FB60011-4B98-405F-942F-A07E19150DEB}"/>
                </a:ext>
              </a:extLst>
            </p:cNvPr>
            <p:cNvGrpSpPr>
              <a:grpSpLocks noChangeAspect="1"/>
            </p:cNvGrpSpPr>
            <p:nvPr/>
          </p:nvGrpSpPr>
          <p:grpSpPr>
            <a:xfrm>
              <a:off x="5260796" y="5220644"/>
              <a:ext cx="539087" cy="539085"/>
              <a:chOff x="2110945" y="1245128"/>
              <a:chExt cx="643734" cy="643732"/>
            </a:xfrm>
            <a:solidFill>
              <a:schemeClr val="accent1"/>
            </a:solidFill>
          </p:grpSpPr>
          <p:sp>
            <p:nvSpPr>
              <p:cNvPr id="218" name="Oval 217">
                <a:extLst>
                  <a:ext uri="{FF2B5EF4-FFF2-40B4-BE49-F238E27FC236}">
                    <a16:creationId xmlns:a16="http://schemas.microsoft.com/office/drawing/2014/main" id="{89C92275-4614-460B-9903-2EEA59081C39}"/>
                  </a:ext>
                </a:extLst>
              </p:cNvPr>
              <p:cNvSpPr/>
              <p:nvPr/>
            </p:nvSpPr>
            <p:spPr bwMode="auto">
              <a:xfrm>
                <a:off x="2110945" y="1245128"/>
                <a:ext cx="643734" cy="643732"/>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219" name="Freeform 5">
                <a:extLst>
                  <a:ext uri="{FF2B5EF4-FFF2-40B4-BE49-F238E27FC236}">
                    <a16:creationId xmlns:a16="http://schemas.microsoft.com/office/drawing/2014/main" id="{90E7A772-B213-4B06-AE8F-5C4867A60E47}"/>
                  </a:ext>
                </a:extLst>
              </p:cNvPr>
              <p:cNvSpPr>
                <a:spLocks noEditPoints="1"/>
              </p:cNvSpPr>
              <p:nvPr/>
            </p:nvSpPr>
            <p:spPr bwMode="auto">
              <a:xfrm>
                <a:off x="2279121" y="1439863"/>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grpSp>
        <p:cxnSp>
          <p:nvCxnSpPr>
            <p:cNvPr id="127" name="Straight Connector 126">
              <a:extLst>
                <a:ext uri="{FF2B5EF4-FFF2-40B4-BE49-F238E27FC236}">
                  <a16:creationId xmlns:a16="http://schemas.microsoft.com/office/drawing/2014/main" id="{39198447-CD05-45E0-A9F0-5E9EDF64CCBF}"/>
                </a:ext>
              </a:extLst>
            </p:cNvPr>
            <p:cNvCxnSpPr>
              <a:cxnSpLocks/>
              <a:endCxn id="110" idx="5"/>
            </p:cNvCxnSpPr>
            <p:nvPr/>
          </p:nvCxnSpPr>
          <p:spPr>
            <a:xfrm flipH="1" flipV="1">
              <a:off x="1260497" y="3037630"/>
              <a:ext cx="527489" cy="539745"/>
            </a:xfrm>
            <a:prstGeom prst="line">
              <a:avLst/>
            </a:prstGeom>
            <a:noFill/>
            <a:ln w="9525" cap="flat" cmpd="sng" algn="ctr">
              <a:solidFill>
                <a:srgbClr val="FFFFFF">
                  <a:lumMod val="65000"/>
                </a:srgbClr>
              </a:solidFill>
              <a:prstDash val="solid"/>
              <a:headEnd type="none"/>
              <a:tailEnd type="none"/>
            </a:ln>
            <a:effectLst/>
          </p:spPr>
        </p:cxnSp>
        <p:grpSp>
          <p:nvGrpSpPr>
            <p:cNvPr id="128" name="Group 127">
              <a:extLst>
                <a:ext uri="{FF2B5EF4-FFF2-40B4-BE49-F238E27FC236}">
                  <a16:creationId xmlns:a16="http://schemas.microsoft.com/office/drawing/2014/main" id="{DA1C5ECF-B5D0-4696-B448-7FD03C9B911B}"/>
                </a:ext>
              </a:extLst>
            </p:cNvPr>
            <p:cNvGrpSpPr>
              <a:grpSpLocks noChangeAspect="1"/>
            </p:cNvGrpSpPr>
            <p:nvPr/>
          </p:nvGrpSpPr>
          <p:grpSpPr>
            <a:xfrm>
              <a:off x="1518813" y="3359391"/>
              <a:ext cx="539087" cy="539085"/>
              <a:chOff x="2000878" y="4885795"/>
              <a:chExt cx="643734" cy="643732"/>
            </a:xfrm>
            <a:solidFill>
              <a:schemeClr val="accent1"/>
            </a:solidFill>
          </p:grpSpPr>
          <p:sp>
            <p:nvSpPr>
              <p:cNvPr id="210" name="Oval 209">
                <a:extLst>
                  <a:ext uri="{FF2B5EF4-FFF2-40B4-BE49-F238E27FC236}">
                    <a16:creationId xmlns:a16="http://schemas.microsoft.com/office/drawing/2014/main" id="{36FC759F-1261-488B-9A6F-0A0BF097E60B}"/>
                  </a:ext>
                </a:extLst>
              </p:cNvPr>
              <p:cNvSpPr/>
              <p:nvPr/>
            </p:nvSpPr>
            <p:spPr bwMode="auto">
              <a:xfrm>
                <a:off x="2000878" y="4885795"/>
                <a:ext cx="643734" cy="643732"/>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211" name="Freeform 5">
                <a:extLst>
                  <a:ext uri="{FF2B5EF4-FFF2-40B4-BE49-F238E27FC236}">
                    <a16:creationId xmlns:a16="http://schemas.microsoft.com/office/drawing/2014/main" id="{DEA9C65B-E388-485C-A5CA-66C715E13649}"/>
                  </a:ext>
                </a:extLst>
              </p:cNvPr>
              <p:cNvSpPr>
                <a:spLocks noEditPoints="1"/>
              </p:cNvSpPr>
              <p:nvPr/>
            </p:nvSpPr>
            <p:spPr bwMode="auto">
              <a:xfrm>
                <a:off x="2168758" y="5077486"/>
                <a:ext cx="307975" cy="260350"/>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grpSp>
        <p:grpSp>
          <p:nvGrpSpPr>
            <p:cNvPr id="129" name="Group 128">
              <a:extLst>
                <a:ext uri="{FF2B5EF4-FFF2-40B4-BE49-F238E27FC236}">
                  <a16:creationId xmlns:a16="http://schemas.microsoft.com/office/drawing/2014/main" id="{D446B896-5698-475F-BC74-EB84C7CE85BF}"/>
                </a:ext>
              </a:extLst>
            </p:cNvPr>
            <p:cNvGrpSpPr/>
            <p:nvPr/>
          </p:nvGrpSpPr>
          <p:grpSpPr>
            <a:xfrm>
              <a:off x="7704016" y="3195323"/>
              <a:ext cx="516760" cy="516760"/>
              <a:chOff x="9609760" y="4061544"/>
              <a:chExt cx="731877" cy="731877"/>
            </a:xfrm>
            <a:solidFill>
              <a:schemeClr val="accent1"/>
            </a:solidFill>
          </p:grpSpPr>
          <p:sp>
            <p:nvSpPr>
              <p:cNvPr id="208" name="Oval 207">
                <a:extLst>
                  <a:ext uri="{FF2B5EF4-FFF2-40B4-BE49-F238E27FC236}">
                    <a16:creationId xmlns:a16="http://schemas.microsoft.com/office/drawing/2014/main" id="{2AC3A302-6C34-4CE5-8E55-23CC706EB06E}"/>
                  </a:ext>
                </a:extLst>
              </p:cNvPr>
              <p:cNvSpPr/>
              <p:nvPr/>
            </p:nvSpPr>
            <p:spPr>
              <a:xfrm>
                <a:off x="9609760" y="4061544"/>
                <a:ext cx="731877" cy="731877"/>
              </a:xfrm>
              <a:prstGeom prst="ellipse">
                <a:avLst/>
              </a:prstGeom>
              <a:grpFill/>
              <a:ln w="28575" cap="flat" cmpd="sng" algn="ctr">
                <a:noFill/>
                <a:prstDash val="soli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j-lt"/>
                  <a:ea typeface="+mn-ea"/>
                  <a:cs typeface="+mn-cs"/>
                </a:endParaRPr>
              </a:p>
            </p:txBody>
          </p:sp>
          <p:pic>
            <p:nvPicPr>
              <p:cNvPr id="209" name="Graphic 85" descr="Document">
                <a:extLst>
                  <a:ext uri="{FF2B5EF4-FFF2-40B4-BE49-F238E27FC236}">
                    <a16:creationId xmlns:a16="http://schemas.microsoft.com/office/drawing/2014/main" id="{69C8499A-A639-4C5F-AB16-E0D680C28C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96597" y="4252688"/>
                <a:ext cx="381751" cy="381751"/>
              </a:xfrm>
              <a:prstGeom prst="rect">
                <a:avLst/>
              </a:prstGeom>
            </p:spPr>
          </p:pic>
        </p:grpSp>
        <p:sp>
          <p:nvSpPr>
            <p:cNvPr id="130" name="Title 1">
              <a:extLst>
                <a:ext uri="{FF2B5EF4-FFF2-40B4-BE49-F238E27FC236}">
                  <a16:creationId xmlns:a16="http://schemas.microsoft.com/office/drawing/2014/main" id="{9886C996-5B9C-4291-B4C2-CB7A7133B188}"/>
                </a:ext>
              </a:extLst>
            </p:cNvPr>
            <p:cNvSpPr txBox="1">
              <a:spLocks/>
            </p:cNvSpPr>
            <p:nvPr/>
          </p:nvSpPr>
          <p:spPr>
            <a:xfrm>
              <a:off x="904773" y="2141749"/>
              <a:ext cx="1093803"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Insights</a:t>
              </a:r>
            </a:p>
          </p:txBody>
        </p:sp>
        <p:sp>
          <p:nvSpPr>
            <p:cNvPr id="131" name="Title 1">
              <a:extLst>
                <a:ext uri="{FF2B5EF4-FFF2-40B4-BE49-F238E27FC236}">
                  <a16:creationId xmlns:a16="http://schemas.microsoft.com/office/drawing/2014/main" id="{433F4EE7-B407-459C-B2FF-FE42D7604BF7}"/>
                </a:ext>
              </a:extLst>
            </p:cNvPr>
            <p:cNvSpPr txBox="1">
              <a:spLocks/>
            </p:cNvSpPr>
            <p:nvPr/>
          </p:nvSpPr>
          <p:spPr>
            <a:xfrm>
              <a:off x="6448135" y="5274993"/>
              <a:ext cx="1171265" cy="278997"/>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Contacts</a:t>
              </a:r>
            </a:p>
          </p:txBody>
        </p:sp>
        <p:sp>
          <p:nvSpPr>
            <p:cNvPr id="132" name="Title 1">
              <a:extLst>
                <a:ext uri="{FF2B5EF4-FFF2-40B4-BE49-F238E27FC236}">
                  <a16:creationId xmlns:a16="http://schemas.microsoft.com/office/drawing/2014/main" id="{0A9EBBF3-7671-44DE-B648-94B7C26EEC3A}"/>
                </a:ext>
              </a:extLst>
            </p:cNvPr>
            <p:cNvSpPr txBox="1">
              <a:spLocks/>
            </p:cNvSpPr>
            <p:nvPr/>
          </p:nvSpPr>
          <p:spPr>
            <a:xfrm>
              <a:off x="5038438" y="5788515"/>
              <a:ext cx="1064338"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People</a:t>
              </a:r>
            </a:p>
          </p:txBody>
        </p:sp>
        <p:sp>
          <p:nvSpPr>
            <p:cNvPr id="133" name="Title 1">
              <a:extLst>
                <a:ext uri="{FF2B5EF4-FFF2-40B4-BE49-F238E27FC236}">
                  <a16:creationId xmlns:a16="http://schemas.microsoft.com/office/drawing/2014/main" id="{534ADCCC-804B-4423-BC5A-20FABA5DC9A3}"/>
                </a:ext>
              </a:extLst>
            </p:cNvPr>
            <p:cNvSpPr txBox="1">
              <a:spLocks/>
            </p:cNvSpPr>
            <p:nvPr/>
          </p:nvSpPr>
          <p:spPr>
            <a:xfrm>
              <a:off x="2278743" y="3236687"/>
              <a:ext cx="1591117" cy="101792"/>
            </a:xfrm>
            <a:prstGeom prst="rect">
              <a:avLst/>
            </a:prstGeom>
            <a:solidFill>
              <a:schemeClr val="bg1"/>
            </a:solidFill>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Organization</a:t>
              </a:r>
            </a:p>
          </p:txBody>
        </p:sp>
        <p:sp>
          <p:nvSpPr>
            <p:cNvPr id="134" name="Title 1">
              <a:extLst>
                <a:ext uri="{FF2B5EF4-FFF2-40B4-BE49-F238E27FC236}">
                  <a16:creationId xmlns:a16="http://schemas.microsoft.com/office/drawing/2014/main" id="{32612E38-DB38-4890-BCA3-A38C4D74620D}"/>
                </a:ext>
              </a:extLst>
            </p:cNvPr>
            <p:cNvSpPr txBox="1">
              <a:spLocks/>
            </p:cNvSpPr>
            <p:nvPr/>
          </p:nvSpPr>
          <p:spPr>
            <a:xfrm>
              <a:off x="696436" y="5629096"/>
              <a:ext cx="1064338"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Email</a:t>
              </a:r>
            </a:p>
          </p:txBody>
        </p:sp>
        <p:sp>
          <p:nvSpPr>
            <p:cNvPr id="135" name="Title 1">
              <a:extLst>
                <a:ext uri="{FF2B5EF4-FFF2-40B4-BE49-F238E27FC236}">
                  <a16:creationId xmlns:a16="http://schemas.microsoft.com/office/drawing/2014/main" id="{9E510BD7-FA90-41CA-8B55-EB78A9324ABD}"/>
                </a:ext>
              </a:extLst>
            </p:cNvPr>
            <p:cNvSpPr txBox="1">
              <a:spLocks/>
            </p:cNvSpPr>
            <p:nvPr/>
          </p:nvSpPr>
          <p:spPr>
            <a:xfrm>
              <a:off x="7512745" y="2671785"/>
              <a:ext cx="1064338" cy="284840"/>
            </a:xfrm>
            <a:prstGeom prst="rect">
              <a:avLst/>
            </a:prstGeom>
            <a:solidFill>
              <a:schemeClr val="bg1"/>
            </a:solidFill>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Content</a:t>
              </a:r>
            </a:p>
          </p:txBody>
        </p:sp>
        <p:sp>
          <p:nvSpPr>
            <p:cNvPr id="136" name="Title 1">
              <a:extLst>
                <a:ext uri="{FF2B5EF4-FFF2-40B4-BE49-F238E27FC236}">
                  <a16:creationId xmlns:a16="http://schemas.microsoft.com/office/drawing/2014/main" id="{A9B166FC-8A0C-47D4-ADD0-53934B51ABFC}"/>
                </a:ext>
              </a:extLst>
            </p:cNvPr>
            <p:cNvSpPr txBox="1">
              <a:spLocks/>
            </p:cNvSpPr>
            <p:nvPr/>
          </p:nvSpPr>
          <p:spPr>
            <a:xfrm>
              <a:off x="3685281" y="5840242"/>
              <a:ext cx="1416724" cy="260629"/>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Documents</a:t>
              </a:r>
            </a:p>
          </p:txBody>
        </p:sp>
        <p:grpSp>
          <p:nvGrpSpPr>
            <p:cNvPr id="137" name="Group 136">
              <a:extLst>
                <a:ext uri="{FF2B5EF4-FFF2-40B4-BE49-F238E27FC236}">
                  <a16:creationId xmlns:a16="http://schemas.microsoft.com/office/drawing/2014/main" id="{3D9F7C8F-933B-40F0-87C7-4BABF957CD7C}"/>
                </a:ext>
              </a:extLst>
            </p:cNvPr>
            <p:cNvGrpSpPr>
              <a:grpSpLocks noChangeAspect="1"/>
            </p:cNvGrpSpPr>
            <p:nvPr/>
          </p:nvGrpSpPr>
          <p:grpSpPr>
            <a:xfrm>
              <a:off x="4169749" y="1461213"/>
              <a:ext cx="539163" cy="539161"/>
              <a:chOff x="8869606" y="1761068"/>
              <a:chExt cx="643734" cy="643732"/>
            </a:xfrm>
            <a:solidFill>
              <a:schemeClr val="accent1"/>
            </a:solidFill>
          </p:grpSpPr>
          <p:sp>
            <p:nvSpPr>
              <p:cNvPr id="206" name="Oval 205">
                <a:extLst>
                  <a:ext uri="{FF2B5EF4-FFF2-40B4-BE49-F238E27FC236}">
                    <a16:creationId xmlns:a16="http://schemas.microsoft.com/office/drawing/2014/main" id="{9C1A4526-6AA0-4B25-9E9E-42FD745EBEBC}"/>
                  </a:ext>
                </a:extLst>
              </p:cNvPr>
              <p:cNvSpPr/>
              <p:nvPr/>
            </p:nvSpPr>
            <p:spPr bwMode="auto">
              <a:xfrm>
                <a:off x="8869606" y="1761068"/>
                <a:ext cx="643734" cy="643732"/>
              </a:xfrm>
              <a:prstGeom prst="ellipse">
                <a:avLst/>
              </a:prstGeom>
              <a:grp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76"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207" name="Freeform 9">
                <a:extLst>
                  <a:ext uri="{FF2B5EF4-FFF2-40B4-BE49-F238E27FC236}">
                    <a16:creationId xmlns:a16="http://schemas.microsoft.com/office/drawing/2014/main" id="{79BCDC03-5C04-41CA-82B7-04A8C92FD61B}"/>
                  </a:ext>
                </a:extLst>
              </p:cNvPr>
              <p:cNvSpPr>
                <a:spLocks noEditPoints="1"/>
              </p:cNvSpPr>
              <p:nvPr/>
            </p:nvSpPr>
            <p:spPr bwMode="auto">
              <a:xfrm>
                <a:off x="9022853" y="1948001"/>
                <a:ext cx="337240" cy="2698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grpFill/>
              <a:ln w="1905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grpSp>
        <p:sp>
          <p:nvSpPr>
            <p:cNvPr id="138" name="Title 1">
              <a:extLst>
                <a:ext uri="{FF2B5EF4-FFF2-40B4-BE49-F238E27FC236}">
                  <a16:creationId xmlns:a16="http://schemas.microsoft.com/office/drawing/2014/main" id="{C636D5F3-634B-44FC-AC40-B8CE11BADF8D}"/>
                </a:ext>
              </a:extLst>
            </p:cNvPr>
            <p:cNvSpPr txBox="1">
              <a:spLocks/>
            </p:cNvSpPr>
            <p:nvPr/>
          </p:nvSpPr>
          <p:spPr>
            <a:xfrm>
              <a:off x="3860630" y="1157681"/>
              <a:ext cx="1064338"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Devices</a:t>
              </a:r>
            </a:p>
          </p:txBody>
        </p:sp>
        <p:grpSp>
          <p:nvGrpSpPr>
            <p:cNvPr id="139" name="Group 138">
              <a:extLst>
                <a:ext uri="{FF2B5EF4-FFF2-40B4-BE49-F238E27FC236}">
                  <a16:creationId xmlns:a16="http://schemas.microsoft.com/office/drawing/2014/main" id="{AF3890C3-E683-427F-8F27-24851ACE8B52}"/>
                </a:ext>
              </a:extLst>
            </p:cNvPr>
            <p:cNvGrpSpPr/>
            <p:nvPr/>
          </p:nvGrpSpPr>
          <p:grpSpPr>
            <a:xfrm>
              <a:off x="2403438" y="5359536"/>
              <a:ext cx="539117" cy="539117"/>
              <a:chOff x="9874665" y="4331032"/>
              <a:chExt cx="820389" cy="822960"/>
            </a:xfrm>
            <a:solidFill>
              <a:schemeClr val="accent1"/>
            </a:solidFill>
          </p:grpSpPr>
          <p:sp>
            <p:nvSpPr>
              <p:cNvPr id="200" name="Oval 199">
                <a:extLst>
                  <a:ext uri="{FF2B5EF4-FFF2-40B4-BE49-F238E27FC236}">
                    <a16:creationId xmlns:a16="http://schemas.microsoft.com/office/drawing/2014/main" id="{8BE13DBD-CAD9-490C-B3B4-EC5A73881834}"/>
                  </a:ext>
                </a:extLst>
              </p:cNvPr>
              <p:cNvSpPr/>
              <p:nvPr/>
            </p:nvSpPr>
            <p:spPr bwMode="auto">
              <a:xfrm>
                <a:off x="9874665" y="4331032"/>
                <a:ext cx="820389" cy="822960"/>
              </a:xfrm>
              <a:prstGeom prst="ellipse">
                <a:avLst/>
              </a:prstGeom>
              <a:grpFill/>
              <a:ln w="9525" cap="flat" cmpd="sng" algn="ctr">
                <a:noFill/>
                <a:prstDash val="solid"/>
                <a:headEnd type="none" w="med" len="med"/>
                <a:tailEnd type="none" w="med" len="med"/>
              </a:ln>
              <a:effectLst/>
            </p:spPr>
            <p:txBody>
              <a:bodyPr rot="0" spcFirstLastPara="0" vert="horz" wrap="square" lIns="179234" tIns="143387" rIns="179234" bIns="143387"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751"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171C7"/>
                  </a:solidFill>
                  <a:effectLst/>
                  <a:uLnTx/>
                  <a:uFillTx/>
                  <a:latin typeface="+mj-lt"/>
                  <a:ea typeface="Segoe UI" pitchFamily="34" charset="0"/>
                  <a:cs typeface="Segoe UI" pitchFamily="34" charset="0"/>
                </a:endParaRPr>
              </a:p>
            </p:txBody>
          </p:sp>
          <p:grpSp>
            <p:nvGrpSpPr>
              <p:cNvPr id="201" name="Group 200">
                <a:extLst>
                  <a:ext uri="{FF2B5EF4-FFF2-40B4-BE49-F238E27FC236}">
                    <a16:creationId xmlns:a16="http://schemas.microsoft.com/office/drawing/2014/main" id="{FEF0A773-F1F0-4EDF-84D0-4DE04A1E1412}"/>
                  </a:ext>
                </a:extLst>
              </p:cNvPr>
              <p:cNvGrpSpPr/>
              <p:nvPr/>
            </p:nvGrpSpPr>
            <p:grpSpPr>
              <a:xfrm>
                <a:off x="10019746" y="4449016"/>
                <a:ext cx="520838" cy="488936"/>
                <a:chOff x="11364423" y="5182110"/>
                <a:chExt cx="530223" cy="523521"/>
              </a:xfrm>
              <a:grpFill/>
            </p:grpSpPr>
            <p:sp>
              <p:nvSpPr>
                <p:cNvPr id="202" name="Oval 201">
                  <a:extLst>
                    <a:ext uri="{FF2B5EF4-FFF2-40B4-BE49-F238E27FC236}">
                      <a16:creationId xmlns:a16="http://schemas.microsoft.com/office/drawing/2014/main" id="{1F64A244-EBDE-4D00-9107-0E3F45AB8693}"/>
                    </a:ext>
                  </a:extLst>
                </p:cNvPr>
                <p:cNvSpPr/>
                <p:nvPr/>
              </p:nvSpPr>
              <p:spPr bwMode="auto">
                <a:xfrm>
                  <a:off x="11402606" y="5248431"/>
                  <a:ext cx="457200" cy="457200"/>
                </a:xfrm>
                <a:prstGeom prst="ellipse">
                  <a:avLst/>
                </a:prstGeom>
                <a:grpFill/>
                <a:ln w="19050" cap="flat" cmpd="sng" algn="ctr">
                  <a:solidFill>
                    <a:srgbClr val="FFFFFF"/>
                  </a:solidFill>
                  <a:prstDash val="solid"/>
                  <a:headEnd type="none" w="med" len="med"/>
                  <a:tailEnd type="none" w="med" len="med"/>
                </a:ln>
                <a:effectLst/>
              </p:spPr>
              <p:txBody>
                <a:bodyPr rot="0" spcFirstLastPara="0" vert="horz" wrap="square" lIns="179234" tIns="143387" rIns="179234" bIns="143387"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751"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171C7"/>
                    </a:solidFill>
                    <a:effectLst/>
                    <a:uLnTx/>
                    <a:uFillTx/>
                    <a:latin typeface="+mj-lt"/>
                    <a:ea typeface="Segoe UI" pitchFamily="34" charset="0"/>
                    <a:cs typeface="Segoe UI" pitchFamily="34" charset="0"/>
                  </a:endParaRPr>
                </a:p>
              </p:txBody>
            </p:sp>
            <p:sp>
              <p:nvSpPr>
                <p:cNvPr id="203" name="Oval 202">
                  <a:extLst>
                    <a:ext uri="{FF2B5EF4-FFF2-40B4-BE49-F238E27FC236}">
                      <a16:creationId xmlns:a16="http://schemas.microsoft.com/office/drawing/2014/main" id="{57F15BB8-694B-4F0A-A88A-F612E53919CF}"/>
                    </a:ext>
                  </a:extLst>
                </p:cNvPr>
                <p:cNvSpPr/>
                <p:nvPr/>
              </p:nvSpPr>
              <p:spPr bwMode="auto">
                <a:xfrm>
                  <a:off x="11562626" y="5182110"/>
                  <a:ext cx="137160" cy="137160"/>
                </a:xfrm>
                <a:prstGeom prst="ellipse">
                  <a:avLst/>
                </a:prstGeom>
                <a:grpFill/>
                <a:ln w="19050" cap="flat" cmpd="sng" algn="ctr">
                  <a:solidFill>
                    <a:srgbClr val="FFFFFF"/>
                  </a:solidFill>
                  <a:prstDash val="solid"/>
                  <a:headEnd type="none" w="med" len="med"/>
                  <a:tailEnd type="none" w="med" len="med"/>
                </a:ln>
                <a:effectLst/>
              </p:spPr>
              <p:txBody>
                <a:bodyPr rot="0" spcFirstLastPara="0" vert="horz" wrap="square" lIns="179234" tIns="143387" rIns="179234" bIns="143387"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751"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171C7"/>
                    </a:solidFill>
                    <a:effectLst/>
                    <a:uLnTx/>
                    <a:uFillTx/>
                    <a:latin typeface="+mj-lt"/>
                    <a:ea typeface="Segoe UI" pitchFamily="34" charset="0"/>
                    <a:cs typeface="Segoe UI" pitchFamily="34" charset="0"/>
                  </a:endParaRPr>
                </a:p>
              </p:txBody>
            </p:sp>
            <p:sp>
              <p:nvSpPr>
                <p:cNvPr id="204" name="Oval 203">
                  <a:extLst>
                    <a:ext uri="{FF2B5EF4-FFF2-40B4-BE49-F238E27FC236}">
                      <a16:creationId xmlns:a16="http://schemas.microsoft.com/office/drawing/2014/main" id="{4D1E08EC-8B22-4BBE-A0DF-F991EC941756}"/>
                    </a:ext>
                  </a:extLst>
                </p:cNvPr>
                <p:cNvSpPr/>
                <p:nvPr/>
              </p:nvSpPr>
              <p:spPr bwMode="auto">
                <a:xfrm>
                  <a:off x="11364423" y="5521270"/>
                  <a:ext cx="137160" cy="137160"/>
                </a:xfrm>
                <a:prstGeom prst="ellipse">
                  <a:avLst/>
                </a:prstGeom>
                <a:grpFill/>
                <a:ln w="19050" cap="flat" cmpd="sng" algn="ctr">
                  <a:solidFill>
                    <a:srgbClr val="FFFFFF"/>
                  </a:solidFill>
                  <a:prstDash val="solid"/>
                  <a:headEnd type="none" w="med" len="med"/>
                  <a:tailEnd type="none" w="med" len="med"/>
                </a:ln>
                <a:effectLst/>
              </p:spPr>
              <p:txBody>
                <a:bodyPr rot="0" spcFirstLastPara="0" vert="horz" wrap="square" lIns="179234" tIns="143387" rIns="179234" bIns="143387"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751"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171C7"/>
                    </a:solidFill>
                    <a:effectLst/>
                    <a:uLnTx/>
                    <a:uFillTx/>
                    <a:latin typeface="+mj-lt"/>
                    <a:ea typeface="Segoe UI" pitchFamily="34" charset="0"/>
                    <a:cs typeface="Segoe UI" pitchFamily="34" charset="0"/>
                  </a:endParaRPr>
                </a:p>
              </p:txBody>
            </p:sp>
            <p:sp>
              <p:nvSpPr>
                <p:cNvPr id="205" name="Oval 204">
                  <a:extLst>
                    <a:ext uri="{FF2B5EF4-FFF2-40B4-BE49-F238E27FC236}">
                      <a16:creationId xmlns:a16="http://schemas.microsoft.com/office/drawing/2014/main" id="{0FDEA021-58C7-41D3-ADB5-088EDD60B41B}"/>
                    </a:ext>
                  </a:extLst>
                </p:cNvPr>
                <p:cNvSpPr/>
                <p:nvPr/>
              </p:nvSpPr>
              <p:spPr bwMode="auto">
                <a:xfrm>
                  <a:off x="11757486" y="5521270"/>
                  <a:ext cx="137160" cy="137160"/>
                </a:xfrm>
                <a:prstGeom prst="ellipse">
                  <a:avLst/>
                </a:prstGeom>
                <a:grpFill/>
                <a:ln w="19050" cap="flat" cmpd="sng" algn="ctr">
                  <a:solidFill>
                    <a:srgbClr val="FFFFFF"/>
                  </a:solidFill>
                  <a:prstDash val="solid"/>
                  <a:headEnd type="none" w="med" len="med"/>
                  <a:tailEnd type="none" w="med" len="med"/>
                </a:ln>
                <a:effectLst/>
              </p:spPr>
              <p:txBody>
                <a:bodyPr rot="0" spcFirstLastPara="0" vert="horz" wrap="square" lIns="179234" tIns="143387" rIns="179234" bIns="143387"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751"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171C7"/>
                    </a:solidFill>
                    <a:effectLst/>
                    <a:uLnTx/>
                    <a:uFillTx/>
                    <a:latin typeface="+mj-lt"/>
                    <a:ea typeface="Segoe UI" pitchFamily="34" charset="0"/>
                    <a:cs typeface="Segoe UI" pitchFamily="34" charset="0"/>
                  </a:endParaRPr>
                </a:p>
              </p:txBody>
            </p:sp>
          </p:grpSp>
        </p:grpSp>
        <p:sp>
          <p:nvSpPr>
            <p:cNvPr id="140" name="Title 1">
              <a:extLst>
                <a:ext uri="{FF2B5EF4-FFF2-40B4-BE49-F238E27FC236}">
                  <a16:creationId xmlns:a16="http://schemas.microsoft.com/office/drawing/2014/main" id="{053D996A-B914-47E8-B446-A946CF7D54A0}"/>
                </a:ext>
              </a:extLst>
            </p:cNvPr>
            <p:cNvSpPr txBox="1">
              <a:spLocks/>
            </p:cNvSpPr>
            <p:nvPr/>
          </p:nvSpPr>
          <p:spPr>
            <a:xfrm>
              <a:off x="1832062" y="5883935"/>
              <a:ext cx="1580303"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Teams</a:t>
              </a:r>
            </a:p>
          </p:txBody>
        </p:sp>
        <p:sp>
          <p:nvSpPr>
            <p:cNvPr id="141" name="Title 1">
              <a:extLst>
                <a:ext uri="{FF2B5EF4-FFF2-40B4-BE49-F238E27FC236}">
                  <a16:creationId xmlns:a16="http://schemas.microsoft.com/office/drawing/2014/main" id="{D03FA027-F09A-442E-AD28-AF8201FD7965}"/>
                </a:ext>
              </a:extLst>
            </p:cNvPr>
            <p:cNvSpPr txBox="1">
              <a:spLocks/>
            </p:cNvSpPr>
            <p:nvPr/>
          </p:nvSpPr>
          <p:spPr>
            <a:xfrm>
              <a:off x="6028882" y="3240335"/>
              <a:ext cx="1064338" cy="284840"/>
            </a:xfrm>
            <a:prstGeom prst="rect">
              <a:avLst/>
            </a:prstGeom>
            <a:solidFill>
              <a:schemeClr val="bg1"/>
            </a:solidFill>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Reports</a:t>
              </a:r>
            </a:p>
          </p:txBody>
        </p:sp>
        <p:sp>
          <p:nvSpPr>
            <p:cNvPr id="143" name="Title 1">
              <a:extLst>
                <a:ext uri="{FF2B5EF4-FFF2-40B4-BE49-F238E27FC236}">
                  <a16:creationId xmlns:a16="http://schemas.microsoft.com/office/drawing/2014/main" id="{C7762195-065A-4FD9-A9BD-9D79DD84DD31}"/>
                </a:ext>
              </a:extLst>
            </p:cNvPr>
            <p:cNvSpPr txBox="1">
              <a:spLocks/>
            </p:cNvSpPr>
            <p:nvPr/>
          </p:nvSpPr>
          <p:spPr>
            <a:xfrm>
              <a:off x="4255666" y="4440479"/>
              <a:ext cx="539706" cy="284840"/>
            </a:xfrm>
            <a:prstGeom prst="rect">
              <a:avLst/>
            </a:prstGeom>
            <a:solidFill>
              <a:schemeClr val="bg1"/>
            </a:solidFill>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Me</a:t>
              </a:r>
            </a:p>
          </p:txBody>
        </p:sp>
        <p:sp>
          <p:nvSpPr>
            <p:cNvPr id="144" name="Title 1">
              <a:extLst>
                <a:ext uri="{FF2B5EF4-FFF2-40B4-BE49-F238E27FC236}">
                  <a16:creationId xmlns:a16="http://schemas.microsoft.com/office/drawing/2014/main" id="{BD833726-DECF-4199-AD8F-59ED3EDAF707}"/>
                </a:ext>
              </a:extLst>
            </p:cNvPr>
            <p:cNvSpPr txBox="1">
              <a:spLocks/>
            </p:cNvSpPr>
            <p:nvPr/>
          </p:nvSpPr>
          <p:spPr>
            <a:xfrm>
              <a:off x="3910048" y="3099974"/>
              <a:ext cx="1451220" cy="284840"/>
            </a:xfrm>
            <a:prstGeom prst="rect">
              <a:avLst/>
            </a:prstGeom>
            <a:solidFill>
              <a:schemeClr val="bg1"/>
            </a:solidFill>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Admin units</a:t>
              </a:r>
            </a:p>
          </p:txBody>
        </p:sp>
        <p:sp>
          <p:nvSpPr>
            <p:cNvPr id="145" name="Title 1">
              <a:extLst>
                <a:ext uri="{FF2B5EF4-FFF2-40B4-BE49-F238E27FC236}">
                  <a16:creationId xmlns:a16="http://schemas.microsoft.com/office/drawing/2014/main" id="{8EE71627-340B-46E9-BA9D-F7AA22880BAB}"/>
                </a:ext>
              </a:extLst>
            </p:cNvPr>
            <p:cNvSpPr txBox="1">
              <a:spLocks/>
            </p:cNvSpPr>
            <p:nvPr/>
          </p:nvSpPr>
          <p:spPr>
            <a:xfrm>
              <a:off x="5363339" y="2576928"/>
              <a:ext cx="1064338"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Roles</a:t>
              </a:r>
            </a:p>
          </p:txBody>
        </p:sp>
        <p:grpSp>
          <p:nvGrpSpPr>
            <p:cNvPr id="146" name="Group 145">
              <a:extLst>
                <a:ext uri="{FF2B5EF4-FFF2-40B4-BE49-F238E27FC236}">
                  <a16:creationId xmlns:a16="http://schemas.microsoft.com/office/drawing/2014/main" id="{FB24E5FD-4487-4A29-A18A-0CDAAE076E89}"/>
                </a:ext>
              </a:extLst>
            </p:cNvPr>
            <p:cNvGrpSpPr>
              <a:grpSpLocks noChangeAspect="1"/>
            </p:cNvGrpSpPr>
            <p:nvPr/>
          </p:nvGrpSpPr>
          <p:grpSpPr>
            <a:xfrm>
              <a:off x="10365753" y="3068145"/>
              <a:ext cx="539087" cy="539085"/>
              <a:chOff x="3397878" y="3844395"/>
              <a:chExt cx="643734" cy="643732"/>
            </a:xfrm>
            <a:solidFill>
              <a:schemeClr val="accent2"/>
            </a:solidFill>
          </p:grpSpPr>
          <p:sp>
            <p:nvSpPr>
              <p:cNvPr id="188" name="Oval 187">
                <a:extLst>
                  <a:ext uri="{FF2B5EF4-FFF2-40B4-BE49-F238E27FC236}">
                    <a16:creationId xmlns:a16="http://schemas.microsoft.com/office/drawing/2014/main" id="{C8897C5E-FE34-4427-A26E-825F7AF39878}"/>
                  </a:ext>
                </a:extLst>
              </p:cNvPr>
              <p:cNvSpPr/>
              <p:nvPr/>
            </p:nvSpPr>
            <p:spPr bwMode="auto">
              <a:xfrm>
                <a:off x="3397878" y="3844395"/>
                <a:ext cx="643734" cy="643732"/>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grpSp>
            <p:nvGrpSpPr>
              <p:cNvPr id="189" name="Group 188">
                <a:extLst>
                  <a:ext uri="{FF2B5EF4-FFF2-40B4-BE49-F238E27FC236}">
                    <a16:creationId xmlns:a16="http://schemas.microsoft.com/office/drawing/2014/main" id="{EF03425D-EE00-410B-83FC-D05F13C567E2}"/>
                  </a:ext>
                </a:extLst>
              </p:cNvPr>
              <p:cNvGrpSpPr>
                <a:grpSpLocks noChangeAspect="1"/>
              </p:cNvGrpSpPr>
              <p:nvPr/>
            </p:nvGrpSpPr>
            <p:grpSpPr bwMode="auto">
              <a:xfrm>
                <a:off x="3591951" y="4026744"/>
                <a:ext cx="255588" cy="279025"/>
                <a:chOff x="1536" y="1515"/>
                <a:chExt cx="229" cy="250"/>
              </a:xfrm>
              <a:grpFill/>
            </p:grpSpPr>
            <p:sp>
              <p:nvSpPr>
                <p:cNvPr id="190" name="Oval 189">
                  <a:extLst>
                    <a:ext uri="{FF2B5EF4-FFF2-40B4-BE49-F238E27FC236}">
                      <a16:creationId xmlns:a16="http://schemas.microsoft.com/office/drawing/2014/main" id="{0158A5BA-A8C7-4433-8F48-72AACC252C09}"/>
                    </a:ext>
                  </a:extLst>
                </p:cNvPr>
                <p:cNvSpPr>
                  <a:spLocks noChangeArrowheads="1"/>
                </p:cNvSpPr>
                <p:nvPr/>
              </p:nvSpPr>
              <p:spPr bwMode="auto">
                <a:xfrm>
                  <a:off x="1555" y="1617"/>
                  <a:ext cx="86" cy="86"/>
                </a:xfrm>
                <a:prstGeom prst="ellipse">
                  <a:avLst/>
                </a:pr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sp>
              <p:nvSpPr>
                <p:cNvPr id="191" name="Freeform 10">
                  <a:extLst>
                    <a:ext uri="{FF2B5EF4-FFF2-40B4-BE49-F238E27FC236}">
                      <a16:creationId xmlns:a16="http://schemas.microsoft.com/office/drawing/2014/main" id="{0E570856-FEED-4760-B65A-555DA86CB3FA}"/>
                    </a:ext>
                  </a:extLst>
                </p:cNvPr>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sp>
              <p:nvSpPr>
                <p:cNvPr id="192" name="Oval 191">
                  <a:extLst>
                    <a:ext uri="{FF2B5EF4-FFF2-40B4-BE49-F238E27FC236}">
                      <a16:creationId xmlns:a16="http://schemas.microsoft.com/office/drawing/2014/main" id="{5D96F318-0913-45FB-864D-F9DF84021712}"/>
                    </a:ext>
                  </a:extLst>
                </p:cNvPr>
                <p:cNvSpPr>
                  <a:spLocks noChangeArrowheads="1"/>
                </p:cNvSpPr>
                <p:nvPr/>
              </p:nvSpPr>
              <p:spPr bwMode="auto">
                <a:xfrm>
                  <a:off x="1660" y="1515"/>
                  <a:ext cx="85" cy="86"/>
                </a:xfrm>
                <a:prstGeom prst="ellipse">
                  <a:avLst/>
                </a:pr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sp>
              <p:nvSpPr>
                <p:cNvPr id="193" name="Freeform 12">
                  <a:extLst>
                    <a:ext uri="{FF2B5EF4-FFF2-40B4-BE49-F238E27FC236}">
                      <a16:creationId xmlns:a16="http://schemas.microsoft.com/office/drawing/2014/main" id="{7C9870E5-D416-4A6A-A077-F2C9CD1D0F1B}"/>
                    </a:ext>
                  </a:extLst>
                </p:cNvPr>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grpSp>
        </p:grpSp>
        <p:grpSp>
          <p:nvGrpSpPr>
            <p:cNvPr id="147" name="Group 146">
              <a:extLst>
                <a:ext uri="{FF2B5EF4-FFF2-40B4-BE49-F238E27FC236}">
                  <a16:creationId xmlns:a16="http://schemas.microsoft.com/office/drawing/2014/main" id="{9EC73899-C288-4F5B-82C6-AFC21A24ADD0}"/>
                </a:ext>
              </a:extLst>
            </p:cNvPr>
            <p:cNvGrpSpPr/>
            <p:nvPr/>
          </p:nvGrpSpPr>
          <p:grpSpPr>
            <a:xfrm>
              <a:off x="3317497" y="4375598"/>
              <a:ext cx="539087" cy="538752"/>
              <a:chOff x="330615" y="3054134"/>
              <a:chExt cx="555485" cy="555485"/>
            </a:xfrm>
            <a:solidFill>
              <a:schemeClr val="accent1"/>
            </a:solidFill>
          </p:grpSpPr>
          <p:sp>
            <p:nvSpPr>
              <p:cNvPr id="186" name="Oval 185">
                <a:extLst>
                  <a:ext uri="{FF2B5EF4-FFF2-40B4-BE49-F238E27FC236}">
                    <a16:creationId xmlns:a16="http://schemas.microsoft.com/office/drawing/2014/main" id="{F9BA915A-482C-4B0D-97EC-B2F042923DC6}"/>
                  </a:ext>
                </a:extLst>
              </p:cNvPr>
              <p:cNvSpPr/>
              <p:nvPr/>
            </p:nvSpPr>
            <p:spPr>
              <a:xfrm rot="5400000">
                <a:off x="330615" y="3054134"/>
                <a:ext cx="555485" cy="555485"/>
              </a:xfrm>
              <a:prstGeom prst="ellipse">
                <a:avLst/>
              </a:prstGeom>
              <a:grpFill/>
              <a:ln w="28575" cap="flat" cmpd="sng" algn="ctr">
                <a:noFill/>
                <a:prstDash val="soli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j-lt"/>
                  <a:ea typeface="+mn-ea"/>
                  <a:cs typeface="+mn-cs"/>
                </a:endParaRPr>
              </a:p>
            </p:txBody>
          </p:sp>
          <p:sp>
            <p:nvSpPr>
              <p:cNvPr id="187" name="gear" descr="Optimize operations&#10;">
                <a:extLst>
                  <a:ext uri="{FF2B5EF4-FFF2-40B4-BE49-F238E27FC236}">
                    <a16:creationId xmlns:a16="http://schemas.microsoft.com/office/drawing/2014/main" id="{0E589512-7A69-420E-A708-004EEFC2A26C}"/>
                  </a:ext>
                </a:extLst>
              </p:cNvPr>
              <p:cNvSpPr>
                <a:spLocks noChangeAspect="1" noEditPoints="1"/>
              </p:cNvSpPr>
              <p:nvPr/>
            </p:nvSpPr>
            <p:spPr bwMode="auto">
              <a:xfrm>
                <a:off x="453831" y="3170568"/>
                <a:ext cx="312249" cy="310896"/>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grpFill/>
              <a:ln w="25400"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148" name="Title 1">
              <a:extLst>
                <a:ext uri="{FF2B5EF4-FFF2-40B4-BE49-F238E27FC236}">
                  <a16:creationId xmlns:a16="http://schemas.microsoft.com/office/drawing/2014/main" id="{339542D5-3474-4B04-B9B5-F6959687AB49}"/>
                </a:ext>
              </a:extLst>
            </p:cNvPr>
            <p:cNvSpPr txBox="1">
              <a:spLocks/>
            </p:cNvSpPr>
            <p:nvPr/>
          </p:nvSpPr>
          <p:spPr>
            <a:xfrm>
              <a:off x="2825813" y="4863541"/>
              <a:ext cx="1064338"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Apps</a:t>
              </a:r>
            </a:p>
          </p:txBody>
        </p:sp>
        <p:cxnSp>
          <p:nvCxnSpPr>
            <p:cNvPr id="149" name="Straight Connector 148">
              <a:extLst>
                <a:ext uri="{FF2B5EF4-FFF2-40B4-BE49-F238E27FC236}">
                  <a16:creationId xmlns:a16="http://schemas.microsoft.com/office/drawing/2014/main" id="{64FC5F75-AC71-489F-8688-EBA1BBE32AED}"/>
                </a:ext>
              </a:extLst>
            </p:cNvPr>
            <p:cNvCxnSpPr>
              <a:cxnSpLocks/>
              <a:stCxn id="186" idx="4"/>
              <a:endCxn id="108" idx="6"/>
            </p:cNvCxnSpPr>
            <p:nvPr/>
          </p:nvCxnSpPr>
          <p:spPr>
            <a:xfrm flipH="1" flipV="1">
              <a:off x="2698420" y="4430426"/>
              <a:ext cx="619078" cy="214549"/>
            </a:xfrm>
            <a:prstGeom prst="line">
              <a:avLst/>
            </a:prstGeom>
            <a:noFill/>
            <a:ln w="9525" cap="flat" cmpd="sng" algn="ctr">
              <a:solidFill>
                <a:srgbClr val="FFFFFF">
                  <a:lumMod val="65000"/>
                </a:srgbClr>
              </a:solidFill>
              <a:prstDash val="solid"/>
              <a:headEnd type="none"/>
              <a:tailEnd type="none"/>
            </a:ln>
            <a:effectLst/>
          </p:spPr>
        </p:cxnSp>
        <p:grpSp>
          <p:nvGrpSpPr>
            <p:cNvPr id="150" name="Group 149">
              <a:extLst>
                <a:ext uri="{FF2B5EF4-FFF2-40B4-BE49-F238E27FC236}">
                  <a16:creationId xmlns:a16="http://schemas.microsoft.com/office/drawing/2014/main" id="{B3179254-EA0F-435A-9F00-F3DC5DB9C163}"/>
                </a:ext>
              </a:extLst>
            </p:cNvPr>
            <p:cNvGrpSpPr/>
            <p:nvPr/>
          </p:nvGrpSpPr>
          <p:grpSpPr>
            <a:xfrm>
              <a:off x="2904625" y="2560192"/>
              <a:ext cx="539087" cy="539085"/>
              <a:chOff x="3647865" y="2198586"/>
              <a:chExt cx="643460" cy="643458"/>
            </a:xfrm>
            <a:solidFill>
              <a:schemeClr val="accent1"/>
            </a:solidFill>
          </p:grpSpPr>
          <p:sp>
            <p:nvSpPr>
              <p:cNvPr id="184" name="Oval 183">
                <a:extLst>
                  <a:ext uri="{FF2B5EF4-FFF2-40B4-BE49-F238E27FC236}">
                    <a16:creationId xmlns:a16="http://schemas.microsoft.com/office/drawing/2014/main" id="{82F59C2E-8C83-4CFA-ABB4-F2BBAE0FBA61}"/>
                  </a:ext>
                </a:extLst>
              </p:cNvPr>
              <p:cNvSpPr/>
              <p:nvPr/>
            </p:nvSpPr>
            <p:spPr bwMode="auto">
              <a:xfrm>
                <a:off x="3647865" y="2198586"/>
                <a:ext cx="643460" cy="643458"/>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185" name="building_7" descr="City, office, business&#10;">
                <a:extLst>
                  <a:ext uri="{FF2B5EF4-FFF2-40B4-BE49-F238E27FC236}">
                    <a16:creationId xmlns:a16="http://schemas.microsoft.com/office/drawing/2014/main" id="{7AD7466B-E40B-4B6E-8E0A-8602828B4E73}"/>
                  </a:ext>
                </a:extLst>
              </p:cNvPr>
              <p:cNvSpPr>
                <a:spLocks noChangeAspect="1" noEditPoints="1"/>
              </p:cNvSpPr>
              <p:nvPr/>
            </p:nvSpPr>
            <p:spPr bwMode="auto">
              <a:xfrm>
                <a:off x="3825431" y="2298062"/>
                <a:ext cx="323022" cy="365760"/>
              </a:xfrm>
              <a:custGeom>
                <a:avLst/>
                <a:gdLst>
                  <a:gd name="T0" fmla="*/ 142 w 235"/>
                  <a:gd name="T1" fmla="*/ 110 h 269"/>
                  <a:gd name="T2" fmla="*/ 168 w 235"/>
                  <a:gd name="T3" fmla="*/ 110 h 269"/>
                  <a:gd name="T4" fmla="*/ 235 w 235"/>
                  <a:gd name="T5" fmla="*/ 176 h 269"/>
                  <a:gd name="T6" fmla="*/ 235 w 235"/>
                  <a:gd name="T7" fmla="*/ 269 h 269"/>
                  <a:gd name="T8" fmla="*/ 142 w 235"/>
                  <a:gd name="T9" fmla="*/ 94 h 269"/>
                  <a:gd name="T10" fmla="*/ 142 w 235"/>
                  <a:gd name="T11" fmla="*/ 72 h 269"/>
                  <a:gd name="T12" fmla="*/ 0 w 235"/>
                  <a:gd name="T13" fmla="*/ 72 h 269"/>
                  <a:gd name="T14" fmla="*/ 0 w 235"/>
                  <a:gd name="T15" fmla="*/ 269 h 269"/>
                  <a:gd name="T16" fmla="*/ 54 w 235"/>
                  <a:gd name="T17" fmla="*/ 269 h 269"/>
                  <a:gd name="T18" fmla="*/ 54 w 235"/>
                  <a:gd name="T19" fmla="*/ 215 h 269"/>
                  <a:gd name="T20" fmla="*/ 91 w 235"/>
                  <a:gd name="T21" fmla="*/ 215 h 269"/>
                  <a:gd name="T22" fmla="*/ 91 w 235"/>
                  <a:gd name="T23" fmla="*/ 269 h 269"/>
                  <a:gd name="T24" fmla="*/ 142 w 235"/>
                  <a:gd name="T25" fmla="*/ 269 h 269"/>
                  <a:gd name="T26" fmla="*/ 142 w 235"/>
                  <a:gd name="T27" fmla="*/ 110 h 269"/>
                  <a:gd name="T28" fmla="*/ 142 w 235"/>
                  <a:gd name="T29" fmla="*/ 94 h 269"/>
                  <a:gd name="T30" fmla="*/ 127 w 235"/>
                  <a:gd name="T31" fmla="*/ 72 h 269"/>
                  <a:gd name="T32" fmla="*/ 127 w 235"/>
                  <a:gd name="T33" fmla="*/ 37 h 269"/>
                  <a:gd name="T34" fmla="*/ 16 w 235"/>
                  <a:gd name="T35" fmla="*/ 37 h 269"/>
                  <a:gd name="T36" fmla="*/ 16 w 235"/>
                  <a:gd name="T37" fmla="*/ 72 h 269"/>
                  <a:gd name="T38" fmla="*/ 90 w 235"/>
                  <a:gd name="T39" fmla="*/ 37 h 269"/>
                  <a:gd name="T40" fmla="*/ 90 w 235"/>
                  <a:gd name="T41" fmla="*/ 0 h 269"/>
                  <a:gd name="T42" fmla="*/ 53 w 235"/>
                  <a:gd name="T43" fmla="*/ 0 h 269"/>
                  <a:gd name="T44" fmla="*/ 53 w 235"/>
                  <a:gd name="T45" fmla="*/ 37 h 269"/>
                  <a:gd name="T46" fmla="*/ 36 w 235"/>
                  <a:gd name="T47" fmla="*/ 106 h 269"/>
                  <a:gd name="T48" fmla="*/ 36 w 235"/>
                  <a:gd name="T49" fmla="*/ 129 h 269"/>
                  <a:gd name="T50" fmla="*/ 71 w 235"/>
                  <a:gd name="T51" fmla="*/ 106 h 269"/>
                  <a:gd name="T52" fmla="*/ 71 w 235"/>
                  <a:gd name="T53" fmla="*/ 129 h 269"/>
                  <a:gd name="T54" fmla="*/ 108 w 235"/>
                  <a:gd name="T55" fmla="*/ 106 h 269"/>
                  <a:gd name="T56" fmla="*/ 108 w 235"/>
                  <a:gd name="T57" fmla="*/ 129 h 269"/>
                  <a:gd name="T58" fmla="*/ 36 w 235"/>
                  <a:gd name="T59" fmla="*/ 160 h 269"/>
                  <a:gd name="T60" fmla="*/ 36 w 235"/>
                  <a:gd name="T61" fmla="*/ 184 h 269"/>
                  <a:gd name="T62" fmla="*/ 71 w 235"/>
                  <a:gd name="T63" fmla="*/ 160 h 269"/>
                  <a:gd name="T64" fmla="*/ 71 w 235"/>
                  <a:gd name="T65" fmla="*/ 184 h 269"/>
                  <a:gd name="T66" fmla="*/ 108 w 235"/>
                  <a:gd name="T67" fmla="*/ 160 h 269"/>
                  <a:gd name="T68" fmla="*/ 108 w 235"/>
                  <a:gd name="T69" fmla="*/ 184 h 269"/>
                  <a:gd name="T70" fmla="*/ 175 w 235"/>
                  <a:gd name="T71" fmla="*/ 269 h 269"/>
                  <a:gd name="T72" fmla="*/ 201 w 235"/>
                  <a:gd name="T73" fmla="*/ 269 h 269"/>
                  <a:gd name="T74" fmla="*/ 175 w 235"/>
                  <a:gd name="T75" fmla="*/ 235 h 269"/>
                  <a:gd name="T76" fmla="*/ 201 w 235"/>
                  <a:gd name="T77" fmla="*/ 235 h 269"/>
                  <a:gd name="T78" fmla="*/ 175 w 235"/>
                  <a:gd name="T79" fmla="*/ 200 h 269"/>
                  <a:gd name="T80" fmla="*/ 201 w 235"/>
                  <a:gd name="T81" fmla="*/ 200 h 269"/>
                  <a:gd name="T82" fmla="*/ 175 w 235"/>
                  <a:gd name="T83" fmla="*/ 166 h 269"/>
                  <a:gd name="T84" fmla="*/ 201 w 235"/>
                  <a:gd name="T85" fmla="*/ 16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269">
                    <a:moveTo>
                      <a:pt x="142" y="110"/>
                    </a:moveTo>
                    <a:cubicBezTo>
                      <a:pt x="168" y="110"/>
                      <a:pt x="168" y="110"/>
                      <a:pt x="168" y="110"/>
                    </a:cubicBezTo>
                    <a:cubicBezTo>
                      <a:pt x="205" y="110"/>
                      <a:pt x="235" y="140"/>
                      <a:pt x="235" y="176"/>
                    </a:cubicBezTo>
                    <a:cubicBezTo>
                      <a:pt x="235" y="269"/>
                      <a:pt x="235" y="269"/>
                      <a:pt x="235" y="269"/>
                    </a:cubicBezTo>
                    <a:moveTo>
                      <a:pt x="142" y="94"/>
                    </a:moveTo>
                    <a:cubicBezTo>
                      <a:pt x="142" y="72"/>
                      <a:pt x="142" y="72"/>
                      <a:pt x="142" y="72"/>
                    </a:cubicBezTo>
                    <a:cubicBezTo>
                      <a:pt x="0" y="72"/>
                      <a:pt x="0" y="72"/>
                      <a:pt x="0" y="72"/>
                    </a:cubicBezTo>
                    <a:cubicBezTo>
                      <a:pt x="0" y="269"/>
                      <a:pt x="0" y="269"/>
                      <a:pt x="0" y="269"/>
                    </a:cubicBezTo>
                    <a:cubicBezTo>
                      <a:pt x="54" y="269"/>
                      <a:pt x="54" y="269"/>
                      <a:pt x="54" y="269"/>
                    </a:cubicBezTo>
                    <a:cubicBezTo>
                      <a:pt x="54" y="215"/>
                      <a:pt x="54" y="215"/>
                      <a:pt x="54" y="215"/>
                    </a:cubicBezTo>
                    <a:cubicBezTo>
                      <a:pt x="91" y="215"/>
                      <a:pt x="91" y="215"/>
                      <a:pt x="91" y="215"/>
                    </a:cubicBezTo>
                    <a:cubicBezTo>
                      <a:pt x="91" y="269"/>
                      <a:pt x="91" y="269"/>
                      <a:pt x="91" y="269"/>
                    </a:cubicBezTo>
                    <a:cubicBezTo>
                      <a:pt x="142" y="269"/>
                      <a:pt x="142" y="269"/>
                      <a:pt x="142" y="269"/>
                    </a:cubicBezTo>
                    <a:cubicBezTo>
                      <a:pt x="142" y="110"/>
                      <a:pt x="142" y="110"/>
                      <a:pt x="142" y="110"/>
                    </a:cubicBezTo>
                    <a:lnTo>
                      <a:pt x="142" y="94"/>
                    </a:lnTo>
                    <a:close/>
                    <a:moveTo>
                      <a:pt x="127" y="72"/>
                    </a:moveTo>
                    <a:cubicBezTo>
                      <a:pt x="127" y="37"/>
                      <a:pt x="127" y="37"/>
                      <a:pt x="127" y="37"/>
                    </a:cubicBezTo>
                    <a:cubicBezTo>
                      <a:pt x="16" y="37"/>
                      <a:pt x="16" y="37"/>
                      <a:pt x="16" y="37"/>
                    </a:cubicBezTo>
                    <a:cubicBezTo>
                      <a:pt x="16" y="72"/>
                      <a:pt x="16" y="72"/>
                      <a:pt x="16" y="72"/>
                    </a:cubicBezTo>
                    <a:moveTo>
                      <a:pt x="90" y="37"/>
                    </a:moveTo>
                    <a:cubicBezTo>
                      <a:pt x="90" y="0"/>
                      <a:pt x="90" y="0"/>
                      <a:pt x="90" y="0"/>
                    </a:cubicBezTo>
                    <a:cubicBezTo>
                      <a:pt x="53" y="0"/>
                      <a:pt x="53" y="0"/>
                      <a:pt x="53" y="0"/>
                    </a:cubicBezTo>
                    <a:cubicBezTo>
                      <a:pt x="53" y="37"/>
                      <a:pt x="53" y="37"/>
                      <a:pt x="53" y="37"/>
                    </a:cubicBezTo>
                    <a:moveTo>
                      <a:pt x="36" y="106"/>
                    </a:moveTo>
                    <a:cubicBezTo>
                      <a:pt x="36" y="129"/>
                      <a:pt x="36" y="129"/>
                      <a:pt x="36" y="129"/>
                    </a:cubicBezTo>
                    <a:moveTo>
                      <a:pt x="71" y="106"/>
                    </a:moveTo>
                    <a:cubicBezTo>
                      <a:pt x="71" y="129"/>
                      <a:pt x="71" y="129"/>
                      <a:pt x="71" y="129"/>
                    </a:cubicBezTo>
                    <a:moveTo>
                      <a:pt x="108" y="106"/>
                    </a:moveTo>
                    <a:cubicBezTo>
                      <a:pt x="108" y="129"/>
                      <a:pt x="108" y="129"/>
                      <a:pt x="108" y="129"/>
                    </a:cubicBezTo>
                    <a:moveTo>
                      <a:pt x="36" y="160"/>
                    </a:moveTo>
                    <a:cubicBezTo>
                      <a:pt x="36" y="184"/>
                      <a:pt x="36" y="184"/>
                      <a:pt x="36" y="184"/>
                    </a:cubicBezTo>
                    <a:moveTo>
                      <a:pt x="71" y="160"/>
                    </a:moveTo>
                    <a:cubicBezTo>
                      <a:pt x="71" y="184"/>
                      <a:pt x="71" y="184"/>
                      <a:pt x="71" y="184"/>
                    </a:cubicBezTo>
                    <a:moveTo>
                      <a:pt x="108" y="160"/>
                    </a:moveTo>
                    <a:cubicBezTo>
                      <a:pt x="108" y="184"/>
                      <a:pt x="108" y="184"/>
                      <a:pt x="108" y="184"/>
                    </a:cubicBezTo>
                    <a:moveTo>
                      <a:pt x="175" y="269"/>
                    </a:moveTo>
                    <a:cubicBezTo>
                      <a:pt x="201" y="269"/>
                      <a:pt x="201" y="269"/>
                      <a:pt x="201" y="269"/>
                    </a:cubicBezTo>
                    <a:moveTo>
                      <a:pt x="175" y="235"/>
                    </a:moveTo>
                    <a:cubicBezTo>
                      <a:pt x="201" y="235"/>
                      <a:pt x="201" y="235"/>
                      <a:pt x="201" y="235"/>
                    </a:cubicBezTo>
                    <a:moveTo>
                      <a:pt x="175" y="200"/>
                    </a:moveTo>
                    <a:cubicBezTo>
                      <a:pt x="201" y="200"/>
                      <a:pt x="201" y="200"/>
                      <a:pt x="201" y="200"/>
                    </a:cubicBezTo>
                    <a:moveTo>
                      <a:pt x="175" y="166"/>
                    </a:moveTo>
                    <a:cubicBezTo>
                      <a:pt x="201" y="166"/>
                      <a:pt x="201" y="166"/>
                      <a:pt x="201" y="166"/>
                    </a:cubicBezTo>
                  </a:path>
                </a:pathLst>
              </a:custGeom>
              <a:grpFill/>
              <a:ln w="19050"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151" name="Oval 150">
              <a:extLst>
                <a:ext uri="{FF2B5EF4-FFF2-40B4-BE49-F238E27FC236}">
                  <a16:creationId xmlns:a16="http://schemas.microsoft.com/office/drawing/2014/main" id="{7010EC64-40E3-4818-BA12-53BD7792D159}"/>
                </a:ext>
              </a:extLst>
            </p:cNvPr>
            <p:cNvSpPr/>
            <p:nvPr/>
          </p:nvSpPr>
          <p:spPr bwMode="auto">
            <a:xfrm>
              <a:off x="4362776" y="2557045"/>
              <a:ext cx="539087" cy="539085"/>
            </a:xfrm>
            <a:prstGeom prst="ellipse">
              <a:avLst/>
            </a:prstGeom>
            <a:solidFill>
              <a:schemeClr val="accent1"/>
            </a:solid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152" name="Oval 151">
              <a:extLst>
                <a:ext uri="{FF2B5EF4-FFF2-40B4-BE49-F238E27FC236}">
                  <a16:creationId xmlns:a16="http://schemas.microsoft.com/office/drawing/2014/main" id="{ABB0AC47-4DE1-44F9-A526-B5D750703CF3}"/>
                </a:ext>
              </a:extLst>
            </p:cNvPr>
            <p:cNvSpPr>
              <a:spLocks noChangeAspect="1"/>
            </p:cNvSpPr>
            <p:nvPr/>
          </p:nvSpPr>
          <p:spPr bwMode="auto">
            <a:xfrm>
              <a:off x="8204671" y="4053564"/>
              <a:ext cx="145494" cy="145494"/>
            </a:xfrm>
            <a:prstGeom prst="ellipse">
              <a:avLst/>
            </a:prstGeom>
            <a:solidFill>
              <a:schemeClr val="accent1"/>
            </a:solid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grpSp>
          <p:nvGrpSpPr>
            <p:cNvPr id="153" name="Group 152">
              <a:extLst>
                <a:ext uri="{FF2B5EF4-FFF2-40B4-BE49-F238E27FC236}">
                  <a16:creationId xmlns:a16="http://schemas.microsoft.com/office/drawing/2014/main" id="{2FC052C7-253A-4B2E-B223-03C0F5651432}"/>
                </a:ext>
              </a:extLst>
            </p:cNvPr>
            <p:cNvGrpSpPr/>
            <p:nvPr/>
          </p:nvGrpSpPr>
          <p:grpSpPr>
            <a:xfrm>
              <a:off x="5466978" y="2865636"/>
              <a:ext cx="539087" cy="539085"/>
              <a:chOff x="6706320" y="2563167"/>
              <a:chExt cx="643460" cy="643458"/>
            </a:xfrm>
            <a:solidFill>
              <a:schemeClr val="accent1"/>
            </a:solidFill>
          </p:grpSpPr>
          <p:grpSp>
            <p:nvGrpSpPr>
              <p:cNvPr id="180" name="Group 179">
                <a:extLst>
                  <a:ext uri="{FF2B5EF4-FFF2-40B4-BE49-F238E27FC236}">
                    <a16:creationId xmlns:a16="http://schemas.microsoft.com/office/drawing/2014/main" id="{A1009F8E-4BFE-45FD-9B98-A3B459B82D46}"/>
                  </a:ext>
                </a:extLst>
              </p:cNvPr>
              <p:cNvGrpSpPr>
                <a:grpSpLocks noChangeAspect="1"/>
              </p:cNvGrpSpPr>
              <p:nvPr/>
            </p:nvGrpSpPr>
            <p:grpSpPr>
              <a:xfrm>
                <a:off x="6706320" y="2563167"/>
                <a:ext cx="643460" cy="643458"/>
                <a:chOff x="3245478" y="4834995"/>
                <a:chExt cx="643734" cy="643732"/>
              </a:xfrm>
              <a:grpFill/>
            </p:grpSpPr>
            <p:sp>
              <p:nvSpPr>
                <p:cNvPr id="182" name="Oval 181">
                  <a:extLst>
                    <a:ext uri="{FF2B5EF4-FFF2-40B4-BE49-F238E27FC236}">
                      <a16:creationId xmlns:a16="http://schemas.microsoft.com/office/drawing/2014/main" id="{0247173E-6230-4695-8F78-8CCCA0985F17}"/>
                    </a:ext>
                  </a:extLst>
                </p:cNvPr>
                <p:cNvSpPr/>
                <p:nvPr/>
              </p:nvSpPr>
              <p:spPr bwMode="auto">
                <a:xfrm>
                  <a:off x="3245478" y="4834995"/>
                  <a:ext cx="643734" cy="643732"/>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183" name="Freeform 5">
                  <a:extLst>
                    <a:ext uri="{FF2B5EF4-FFF2-40B4-BE49-F238E27FC236}">
                      <a16:creationId xmlns:a16="http://schemas.microsoft.com/office/drawing/2014/main" id="{1CFF8876-8C48-43EB-B247-F82A38240237}"/>
                    </a:ext>
                  </a:extLst>
                </p:cNvPr>
                <p:cNvSpPr>
                  <a:spLocks noEditPoints="1"/>
                </p:cNvSpPr>
                <p:nvPr/>
              </p:nvSpPr>
              <p:spPr bwMode="auto">
                <a:xfrm>
                  <a:off x="3450013" y="4921545"/>
                  <a:ext cx="234662" cy="26219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grpSp>
          <p:sp>
            <p:nvSpPr>
              <p:cNvPr id="181" name="key" descr="Key, lock, secure, encrypt&#10;">
                <a:extLst>
                  <a:ext uri="{FF2B5EF4-FFF2-40B4-BE49-F238E27FC236}">
                    <a16:creationId xmlns:a16="http://schemas.microsoft.com/office/drawing/2014/main" id="{004A9E14-4EFF-41DB-8D5D-44815D81127C}"/>
                  </a:ext>
                </a:extLst>
              </p:cNvPr>
              <p:cNvSpPr>
                <a:spLocks noChangeAspect="1" noEditPoints="1"/>
              </p:cNvSpPr>
              <p:nvPr/>
            </p:nvSpPr>
            <p:spPr bwMode="auto">
              <a:xfrm>
                <a:off x="6961929" y="2890231"/>
                <a:ext cx="198982" cy="197961"/>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grpFill/>
              <a:ln w="25400" cap="sq">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53535"/>
                  </a:solidFill>
                  <a:effectLst/>
                  <a:uLnTx/>
                  <a:uFillTx/>
                  <a:latin typeface="+mj-lt"/>
                  <a:ea typeface="+mn-ea"/>
                  <a:cs typeface="+mn-cs"/>
                </a:endParaRPr>
              </a:p>
            </p:txBody>
          </p:sp>
        </p:grpSp>
        <p:grpSp>
          <p:nvGrpSpPr>
            <p:cNvPr id="154" name="Group 153">
              <a:extLst>
                <a:ext uri="{FF2B5EF4-FFF2-40B4-BE49-F238E27FC236}">
                  <a16:creationId xmlns:a16="http://schemas.microsoft.com/office/drawing/2014/main" id="{BA06A260-3902-4310-99EA-A93CB8469E9E}"/>
                </a:ext>
              </a:extLst>
            </p:cNvPr>
            <p:cNvGrpSpPr/>
            <p:nvPr/>
          </p:nvGrpSpPr>
          <p:grpSpPr>
            <a:xfrm>
              <a:off x="8621757" y="1478581"/>
              <a:ext cx="398095" cy="388674"/>
              <a:chOff x="11240169" y="213626"/>
              <a:chExt cx="609427" cy="609427"/>
            </a:xfrm>
            <a:solidFill>
              <a:schemeClr val="accent1"/>
            </a:solidFill>
          </p:grpSpPr>
          <p:sp>
            <p:nvSpPr>
              <p:cNvPr id="178" name="Oval 177">
                <a:extLst>
                  <a:ext uri="{FF2B5EF4-FFF2-40B4-BE49-F238E27FC236}">
                    <a16:creationId xmlns:a16="http://schemas.microsoft.com/office/drawing/2014/main" id="{32BFA5F4-C71A-42FD-BA7B-5C99F7F81BF3}"/>
                  </a:ext>
                </a:extLst>
              </p:cNvPr>
              <p:cNvSpPr/>
              <p:nvPr/>
            </p:nvSpPr>
            <p:spPr bwMode="auto">
              <a:xfrm>
                <a:off x="11240169" y="213626"/>
                <a:ext cx="609427" cy="609427"/>
              </a:xfrm>
              <a:prstGeom prst="ellipse">
                <a:avLst/>
              </a:prstGeom>
              <a:grpFill/>
              <a:ln w="9525" cap="flat" cmpd="sng" algn="ctr">
                <a:noFill/>
                <a:prstDash val="solid"/>
                <a:headEnd type="none" w="med" len="med"/>
                <a:tailEnd type="none" w="med" len="med"/>
              </a:ln>
              <a:effectLst/>
            </p:spPr>
            <p:txBody>
              <a:bodyPr rot="0" spcFirstLastPara="0" vert="horz" wrap="square" lIns="182802" tIns="146243" rIns="182802" bIns="146243"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1935"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79" name="Shield_EA18" descr="Shield, secure&#10;">
                <a:extLst>
                  <a:ext uri="{FF2B5EF4-FFF2-40B4-BE49-F238E27FC236}">
                    <a16:creationId xmlns:a16="http://schemas.microsoft.com/office/drawing/2014/main" id="{D3C083D8-F06E-4E50-83D5-EAA370CF9F2B}"/>
                  </a:ext>
                </a:extLst>
              </p:cNvPr>
              <p:cNvSpPr>
                <a:spLocks noChangeAspect="1"/>
              </p:cNvSpPr>
              <p:nvPr/>
            </p:nvSpPr>
            <p:spPr bwMode="auto">
              <a:xfrm>
                <a:off x="11383566" y="328839"/>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grpFill/>
              <a:ln w="25400" cap="sq">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latin typeface="+mj-lt"/>
                  <a:ea typeface="+mn-ea"/>
                  <a:cs typeface="+mn-cs"/>
                </a:endParaRPr>
              </a:p>
            </p:txBody>
          </p:sp>
        </p:grpSp>
        <p:grpSp>
          <p:nvGrpSpPr>
            <p:cNvPr id="155" name="Group 154">
              <a:extLst>
                <a:ext uri="{FF2B5EF4-FFF2-40B4-BE49-F238E27FC236}">
                  <a16:creationId xmlns:a16="http://schemas.microsoft.com/office/drawing/2014/main" id="{594C837F-EDDD-4C66-9511-037D15D38280}"/>
                </a:ext>
              </a:extLst>
            </p:cNvPr>
            <p:cNvGrpSpPr/>
            <p:nvPr/>
          </p:nvGrpSpPr>
          <p:grpSpPr>
            <a:xfrm>
              <a:off x="7608166" y="1759725"/>
              <a:ext cx="398095" cy="388674"/>
              <a:chOff x="11240169" y="213626"/>
              <a:chExt cx="609427" cy="609427"/>
            </a:xfrm>
            <a:solidFill>
              <a:schemeClr val="accent1"/>
            </a:solidFill>
          </p:grpSpPr>
          <p:sp>
            <p:nvSpPr>
              <p:cNvPr id="176" name="Oval 175">
                <a:extLst>
                  <a:ext uri="{FF2B5EF4-FFF2-40B4-BE49-F238E27FC236}">
                    <a16:creationId xmlns:a16="http://schemas.microsoft.com/office/drawing/2014/main" id="{DA6CC800-D66E-4D12-95F8-1D83B1139748}"/>
                  </a:ext>
                </a:extLst>
              </p:cNvPr>
              <p:cNvSpPr/>
              <p:nvPr/>
            </p:nvSpPr>
            <p:spPr bwMode="auto">
              <a:xfrm>
                <a:off x="11240169" y="213626"/>
                <a:ext cx="609427" cy="609427"/>
              </a:xfrm>
              <a:prstGeom prst="ellipse">
                <a:avLst/>
              </a:prstGeom>
              <a:grpFill/>
              <a:ln w="9525" cap="flat" cmpd="sng" algn="ctr">
                <a:noFill/>
                <a:prstDash val="solid"/>
                <a:headEnd type="none" w="med" len="med"/>
                <a:tailEnd type="none" w="med" len="med"/>
              </a:ln>
              <a:effectLst/>
            </p:spPr>
            <p:txBody>
              <a:bodyPr rot="0" spcFirstLastPara="0" vert="horz" wrap="square" lIns="182802" tIns="146243" rIns="182802" bIns="146243"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1935"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77" name="Shield_EA18" descr="Shield, secure&#10;">
                <a:extLst>
                  <a:ext uri="{FF2B5EF4-FFF2-40B4-BE49-F238E27FC236}">
                    <a16:creationId xmlns:a16="http://schemas.microsoft.com/office/drawing/2014/main" id="{02F609F1-4A7B-4C7C-80F0-BBB6C5677000}"/>
                  </a:ext>
                </a:extLst>
              </p:cNvPr>
              <p:cNvSpPr>
                <a:spLocks noChangeAspect="1"/>
              </p:cNvSpPr>
              <p:nvPr/>
            </p:nvSpPr>
            <p:spPr bwMode="auto">
              <a:xfrm>
                <a:off x="11383566" y="328839"/>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grpFill/>
              <a:ln w="25400" cap="sq">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latin typeface="+mj-lt"/>
                  <a:ea typeface="+mn-ea"/>
                  <a:cs typeface="+mn-cs"/>
                </a:endParaRPr>
              </a:p>
            </p:txBody>
          </p:sp>
        </p:grpSp>
        <p:grpSp>
          <p:nvGrpSpPr>
            <p:cNvPr id="156" name="Group 155">
              <a:extLst>
                <a:ext uri="{FF2B5EF4-FFF2-40B4-BE49-F238E27FC236}">
                  <a16:creationId xmlns:a16="http://schemas.microsoft.com/office/drawing/2014/main" id="{AD51E162-225F-4C6A-A924-D4802A387684}"/>
                </a:ext>
              </a:extLst>
            </p:cNvPr>
            <p:cNvGrpSpPr/>
            <p:nvPr/>
          </p:nvGrpSpPr>
          <p:grpSpPr>
            <a:xfrm>
              <a:off x="8206836" y="1858068"/>
              <a:ext cx="398095" cy="388674"/>
              <a:chOff x="11240169" y="213626"/>
              <a:chExt cx="609427" cy="609427"/>
            </a:xfrm>
            <a:solidFill>
              <a:schemeClr val="accent1"/>
            </a:solidFill>
          </p:grpSpPr>
          <p:sp>
            <p:nvSpPr>
              <p:cNvPr id="174" name="Oval 173">
                <a:extLst>
                  <a:ext uri="{FF2B5EF4-FFF2-40B4-BE49-F238E27FC236}">
                    <a16:creationId xmlns:a16="http://schemas.microsoft.com/office/drawing/2014/main" id="{17971143-63E0-461A-84F2-26DDCA84A25E}"/>
                  </a:ext>
                </a:extLst>
              </p:cNvPr>
              <p:cNvSpPr/>
              <p:nvPr/>
            </p:nvSpPr>
            <p:spPr bwMode="auto">
              <a:xfrm>
                <a:off x="11240169" y="213626"/>
                <a:ext cx="609427" cy="609427"/>
              </a:xfrm>
              <a:prstGeom prst="ellipse">
                <a:avLst/>
              </a:prstGeom>
              <a:grpFill/>
              <a:ln w="9525" cap="flat" cmpd="sng" algn="ctr">
                <a:noFill/>
                <a:prstDash val="solid"/>
                <a:headEnd type="none" w="med" len="med"/>
                <a:tailEnd type="none" w="med" len="med"/>
              </a:ln>
              <a:effectLst/>
            </p:spPr>
            <p:txBody>
              <a:bodyPr rot="0" spcFirstLastPara="0" vert="horz" wrap="square" lIns="182802" tIns="146243" rIns="182802" bIns="146243"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1935" rtl="0" eaLnBrk="1" fontAlgn="auto" latinLnBrk="0" hangingPunct="1">
                  <a:lnSpc>
                    <a:spcPct val="9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175" name="Shield_EA18" descr="Shield, secure&#10;">
                <a:extLst>
                  <a:ext uri="{FF2B5EF4-FFF2-40B4-BE49-F238E27FC236}">
                    <a16:creationId xmlns:a16="http://schemas.microsoft.com/office/drawing/2014/main" id="{5D28FD86-A33E-442B-9F09-952A86CE211A}"/>
                  </a:ext>
                </a:extLst>
              </p:cNvPr>
              <p:cNvSpPr>
                <a:spLocks noChangeAspect="1"/>
              </p:cNvSpPr>
              <p:nvPr/>
            </p:nvSpPr>
            <p:spPr bwMode="auto">
              <a:xfrm>
                <a:off x="11383566" y="328839"/>
                <a:ext cx="343544" cy="36576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grpFill/>
              <a:ln w="25400" cap="sq">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latin typeface="+mj-lt"/>
                  <a:ea typeface="+mn-ea"/>
                  <a:cs typeface="+mn-cs"/>
                </a:endParaRPr>
              </a:p>
            </p:txBody>
          </p:sp>
        </p:grpSp>
        <p:sp>
          <p:nvSpPr>
            <p:cNvPr id="157" name="Title 1">
              <a:extLst>
                <a:ext uri="{FF2B5EF4-FFF2-40B4-BE49-F238E27FC236}">
                  <a16:creationId xmlns:a16="http://schemas.microsoft.com/office/drawing/2014/main" id="{BFE4DB47-AEF8-4252-9A20-1917A5135EE4}"/>
                </a:ext>
              </a:extLst>
            </p:cNvPr>
            <p:cNvSpPr txBox="1">
              <a:spLocks/>
            </p:cNvSpPr>
            <p:nvPr/>
          </p:nvSpPr>
          <p:spPr>
            <a:xfrm>
              <a:off x="6928573" y="1112595"/>
              <a:ext cx="2011268" cy="546513"/>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Security data and automation</a:t>
              </a:r>
            </a:p>
          </p:txBody>
        </p:sp>
        <p:grpSp>
          <p:nvGrpSpPr>
            <p:cNvPr id="158" name="Group 157">
              <a:extLst>
                <a:ext uri="{FF2B5EF4-FFF2-40B4-BE49-F238E27FC236}">
                  <a16:creationId xmlns:a16="http://schemas.microsoft.com/office/drawing/2014/main" id="{2914BBE7-AC5E-40F5-9464-464BA92815C9}"/>
                </a:ext>
              </a:extLst>
            </p:cNvPr>
            <p:cNvGrpSpPr/>
            <p:nvPr/>
          </p:nvGrpSpPr>
          <p:grpSpPr>
            <a:xfrm>
              <a:off x="10365753" y="1880555"/>
              <a:ext cx="539087" cy="539085"/>
              <a:chOff x="11479031" y="1373930"/>
              <a:chExt cx="643460" cy="643458"/>
            </a:xfrm>
            <a:solidFill>
              <a:schemeClr val="accent2"/>
            </a:solidFill>
          </p:grpSpPr>
          <p:sp>
            <p:nvSpPr>
              <p:cNvPr id="172" name="Oval 171">
                <a:extLst>
                  <a:ext uri="{FF2B5EF4-FFF2-40B4-BE49-F238E27FC236}">
                    <a16:creationId xmlns:a16="http://schemas.microsoft.com/office/drawing/2014/main" id="{F9E49E98-F192-4706-B714-1CDEE20A2BF2}"/>
                  </a:ext>
                </a:extLst>
              </p:cNvPr>
              <p:cNvSpPr/>
              <p:nvPr/>
            </p:nvSpPr>
            <p:spPr bwMode="auto">
              <a:xfrm>
                <a:off x="11479031" y="1373930"/>
                <a:ext cx="643460" cy="643458"/>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173" name="building_7" descr="City, office, business&#10;">
                <a:extLst>
                  <a:ext uri="{FF2B5EF4-FFF2-40B4-BE49-F238E27FC236}">
                    <a16:creationId xmlns:a16="http://schemas.microsoft.com/office/drawing/2014/main" id="{A87E531A-C6BD-4891-8036-8ED69A158179}"/>
                  </a:ext>
                </a:extLst>
              </p:cNvPr>
              <p:cNvSpPr>
                <a:spLocks noChangeAspect="1" noEditPoints="1"/>
              </p:cNvSpPr>
              <p:nvPr/>
            </p:nvSpPr>
            <p:spPr bwMode="auto">
              <a:xfrm>
                <a:off x="11670739" y="1509344"/>
                <a:ext cx="323022" cy="365760"/>
              </a:xfrm>
              <a:custGeom>
                <a:avLst/>
                <a:gdLst>
                  <a:gd name="T0" fmla="*/ 142 w 235"/>
                  <a:gd name="T1" fmla="*/ 110 h 269"/>
                  <a:gd name="T2" fmla="*/ 168 w 235"/>
                  <a:gd name="T3" fmla="*/ 110 h 269"/>
                  <a:gd name="T4" fmla="*/ 235 w 235"/>
                  <a:gd name="T5" fmla="*/ 176 h 269"/>
                  <a:gd name="T6" fmla="*/ 235 w 235"/>
                  <a:gd name="T7" fmla="*/ 269 h 269"/>
                  <a:gd name="T8" fmla="*/ 142 w 235"/>
                  <a:gd name="T9" fmla="*/ 94 h 269"/>
                  <a:gd name="T10" fmla="*/ 142 w 235"/>
                  <a:gd name="T11" fmla="*/ 72 h 269"/>
                  <a:gd name="T12" fmla="*/ 0 w 235"/>
                  <a:gd name="T13" fmla="*/ 72 h 269"/>
                  <a:gd name="T14" fmla="*/ 0 w 235"/>
                  <a:gd name="T15" fmla="*/ 269 h 269"/>
                  <a:gd name="T16" fmla="*/ 54 w 235"/>
                  <a:gd name="T17" fmla="*/ 269 h 269"/>
                  <a:gd name="T18" fmla="*/ 54 w 235"/>
                  <a:gd name="T19" fmla="*/ 215 h 269"/>
                  <a:gd name="T20" fmla="*/ 91 w 235"/>
                  <a:gd name="T21" fmla="*/ 215 h 269"/>
                  <a:gd name="T22" fmla="*/ 91 w 235"/>
                  <a:gd name="T23" fmla="*/ 269 h 269"/>
                  <a:gd name="T24" fmla="*/ 142 w 235"/>
                  <a:gd name="T25" fmla="*/ 269 h 269"/>
                  <a:gd name="T26" fmla="*/ 142 w 235"/>
                  <a:gd name="T27" fmla="*/ 110 h 269"/>
                  <a:gd name="T28" fmla="*/ 142 w 235"/>
                  <a:gd name="T29" fmla="*/ 94 h 269"/>
                  <a:gd name="T30" fmla="*/ 127 w 235"/>
                  <a:gd name="T31" fmla="*/ 72 h 269"/>
                  <a:gd name="T32" fmla="*/ 127 w 235"/>
                  <a:gd name="T33" fmla="*/ 37 h 269"/>
                  <a:gd name="T34" fmla="*/ 16 w 235"/>
                  <a:gd name="T35" fmla="*/ 37 h 269"/>
                  <a:gd name="T36" fmla="*/ 16 w 235"/>
                  <a:gd name="T37" fmla="*/ 72 h 269"/>
                  <a:gd name="T38" fmla="*/ 90 w 235"/>
                  <a:gd name="T39" fmla="*/ 37 h 269"/>
                  <a:gd name="T40" fmla="*/ 90 w 235"/>
                  <a:gd name="T41" fmla="*/ 0 h 269"/>
                  <a:gd name="T42" fmla="*/ 53 w 235"/>
                  <a:gd name="T43" fmla="*/ 0 h 269"/>
                  <a:gd name="T44" fmla="*/ 53 w 235"/>
                  <a:gd name="T45" fmla="*/ 37 h 269"/>
                  <a:gd name="T46" fmla="*/ 36 w 235"/>
                  <a:gd name="T47" fmla="*/ 106 h 269"/>
                  <a:gd name="T48" fmla="*/ 36 w 235"/>
                  <a:gd name="T49" fmla="*/ 129 h 269"/>
                  <a:gd name="T50" fmla="*/ 71 w 235"/>
                  <a:gd name="T51" fmla="*/ 106 h 269"/>
                  <a:gd name="T52" fmla="*/ 71 w 235"/>
                  <a:gd name="T53" fmla="*/ 129 h 269"/>
                  <a:gd name="T54" fmla="*/ 108 w 235"/>
                  <a:gd name="T55" fmla="*/ 106 h 269"/>
                  <a:gd name="T56" fmla="*/ 108 w 235"/>
                  <a:gd name="T57" fmla="*/ 129 h 269"/>
                  <a:gd name="T58" fmla="*/ 36 w 235"/>
                  <a:gd name="T59" fmla="*/ 160 h 269"/>
                  <a:gd name="T60" fmla="*/ 36 w 235"/>
                  <a:gd name="T61" fmla="*/ 184 h 269"/>
                  <a:gd name="T62" fmla="*/ 71 w 235"/>
                  <a:gd name="T63" fmla="*/ 160 h 269"/>
                  <a:gd name="T64" fmla="*/ 71 w 235"/>
                  <a:gd name="T65" fmla="*/ 184 h 269"/>
                  <a:gd name="T66" fmla="*/ 108 w 235"/>
                  <a:gd name="T67" fmla="*/ 160 h 269"/>
                  <a:gd name="T68" fmla="*/ 108 w 235"/>
                  <a:gd name="T69" fmla="*/ 184 h 269"/>
                  <a:gd name="T70" fmla="*/ 175 w 235"/>
                  <a:gd name="T71" fmla="*/ 269 h 269"/>
                  <a:gd name="T72" fmla="*/ 201 w 235"/>
                  <a:gd name="T73" fmla="*/ 269 h 269"/>
                  <a:gd name="T74" fmla="*/ 175 w 235"/>
                  <a:gd name="T75" fmla="*/ 235 h 269"/>
                  <a:gd name="T76" fmla="*/ 201 w 235"/>
                  <a:gd name="T77" fmla="*/ 235 h 269"/>
                  <a:gd name="T78" fmla="*/ 175 w 235"/>
                  <a:gd name="T79" fmla="*/ 200 h 269"/>
                  <a:gd name="T80" fmla="*/ 201 w 235"/>
                  <a:gd name="T81" fmla="*/ 200 h 269"/>
                  <a:gd name="T82" fmla="*/ 175 w 235"/>
                  <a:gd name="T83" fmla="*/ 166 h 269"/>
                  <a:gd name="T84" fmla="*/ 201 w 235"/>
                  <a:gd name="T85" fmla="*/ 16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5" h="269">
                    <a:moveTo>
                      <a:pt x="142" y="110"/>
                    </a:moveTo>
                    <a:cubicBezTo>
                      <a:pt x="168" y="110"/>
                      <a:pt x="168" y="110"/>
                      <a:pt x="168" y="110"/>
                    </a:cubicBezTo>
                    <a:cubicBezTo>
                      <a:pt x="205" y="110"/>
                      <a:pt x="235" y="140"/>
                      <a:pt x="235" y="176"/>
                    </a:cubicBezTo>
                    <a:cubicBezTo>
                      <a:pt x="235" y="269"/>
                      <a:pt x="235" y="269"/>
                      <a:pt x="235" y="269"/>
                    </a:cubicBezTo>
                    <a:moveTo>
                      <a:pt x="142" y="94"/>
                    </a:moveTo>
                    <a:cubicBezTo>
                      <a:pt x="142" y="72"/>
                      <a:pt x="142" y="72"/>
                      <a:pt x="142" y="72"/>
                    </a:cubicBezTo>
                    <a:cubicBezTo>
                      <a:pt x="0" y="72"/>
                      <a:pt x="0" y="72"/>
                      <a:pt x="0" y="72"/>
                    </a:cubicBezTo>
                    <a:cubicBezTo>
                      <a:pt x="0" y="269"/>
                      <a:pt x="0" y="269"/>
                      <a:pt x="0" y="269"/>
                    </a:cubicBezTo>
                    <a:cubicBezTo>
                      <a:pt x="54" y="269"/>
                      <a:pt x="54" y="269"/>
                      <a:pt x="54" y="269"/>
                    </a:cubicBezTo>
                    <a:cubicBezTo>
                      <a:pt x="54" y="215"/>
                      <a:pt x="54" y="215"/>
                      <a:pt x="54" y="215"/>
                    </a:cubicBezTo>
                    <a:cubicBezTo>
                      <a:pt x="91" y="215"/>
                      <a:pt x="91" y="215"/>
                      <a:pt x="91" y="215"/>
                    </a:cubicBezTo>
                    <a:cubicBezTo>
                      <a:pt x="91" y="269"/>
                      <a:pt x="91" y="269"/>
                      <a:pt x="91" y="269"/>
                    </a:cubicBezTo>
                    <a:cubicBezTo>
                      <a:pt x="142" y="269"/>
                      <a:pt x="142" y="269"/>
                      <a:pt x="142" y="269"/>
                    </a:cubicBezTo>
                    <a:cubicBezTo>
                      <a:pt x="142" y="110"/>
                      <a:pt x="142" y="110"/>
                      <a:pt x="142" y="110"/>
                    </a:cubicBezTo>
                    <a:lnTo>
                      <a:pt x="142" y="94"/>
                    </a:lnTo>
                    <a:close/>
                    <a:moveTo>
                      <a:pt x="127" y="72"/>
                    </a:moveTo>
                    <a:cubicBezTo>
                      <a:pt x="127" y="37"/>
                      <a:pt x="127" y="37"/>
                      <a:pt x="127" y="37"/>
                    </a:cubicBezTo>
                    <a:cubicBezTo>
                      <a:pt x="16" y="37"/>
                      <a:pt x="16" y="37"/>
                      <a:pt x="16" y="37"/>
                    </a:cubicBezTo>
                    <a:cubicBezTo>
                      <a:pt x="16" y="72"/>
                      <a:pt x="16" y="72"/>
                      <a:pt x="16" y="72"/>
                    </a:cubicBezTo>
                    <a:moveTo>
                      <a:pt x="90" y="37"/>
                    </a:moveTo>
                    <a:cubicBezTo>
                      <a:pt x="90" y="0"/>
                      <a:pt x="90" y="0"/>
                      <a:pt x="90" y="0"/>
                    </a:cubicBezTo>
                    <a:cubicBezTo>
                      <a:pt x="53" y="0"/>
                      <a:pt x="53" y="0"/>
                      <a:pt x="53" y="0"/>
                    </a:cubicBezTo>
                    <a:cubicBezTo>
                      <a:pt x="53" y="37"/>
                      <a:pt x="53" y="37"/>
                      <a:pt x="53" y="37"/>
                    </a:cubicBezTo>
                    <a:moveTo>
                      <a:pt x="36" y="106"/>
                    </a:moveTo>
                    <a:cubicBezTo>
                      <a:pt x="36" y="129"/>
                      <a:pt x="36" y="129"/>
                      <a:pt x="36" y="129"/>
                    </a:cubicBezTo>
                    <a:moveTo>
                      <a:pt x="71" y="106"/>
                    </a:moveTo>
                    <a:cubicBezTo>
                      <a:pt x="71" y="129"/>
                      <a:pt x="71" y="129"/>
                      <a:pt x="71" y="129"/>
                    </a:cubicBezTo>
                    <a:moveTo>
                      <a:pt x="108" y="106"/>
                    </a:moveTo>
                    <a:cubicBezTo>
                      <a:pt x="108" y="129"/>
                      <a:pt x="108" y="129"/>
                      <a:pt x="108" y="129"/>
                    </a:cubicBezTo>
                    <a:moveTo>
                      <a:pt x="36" y="160"/>
                    </a:moveTo>
                    <a:cubicBezTo>
                      <a:pt x="36" y="184"/>
                      <a:pt x="36" y="184"/>
                      <a:pt x="36" y="184"/>
                    </a:cubicBezTo>
                    <a:moveTo>
                      <a:pt x="71" y="160"/>
                    </a:moveTo>
                    <a:cubicBezTo>
                      <a:pt x="71" y="184"/>
                      <a:pt x="71" y="184"/>
                      <a:pt x="71" y="184"/>
                    </a:cubicBezTo>
                    <a:moveTo>
                      <a:pt x="108" y="160"/>
                    </a:moveTo>
                    <a:cubicBezTo>
                      <a:pt x="108" y="184"/>
                      <a:pt x="108" y="184"/>
                      <a:pt x="108" y="184"/>
                    </a:cubicBezTo>
                    <a:moveTo>
                      <a:pt x="175" y="269"/>
                    </a:moveTo>
                    <a:cubicBezTo>
                      <a:pt x="201" y="269"/>
                      <a:pt x="201" y="269"/>
                      <a:pt x="201" y="269"/>
                    </a:cubicBezTo>
                    <a:moveTo>
                      <a:pt x="175" y="235"/>
                    </a:moveTo>
                    <a:cubicBezTo>
                      <a:pt x="201" y="235"/>
                      <a:pt x="201" y="235"/>
                      <a:pt x="201" y="235"/>
                    </a:cubicBezTo>
                    <a:moveTo>
                      <a:pt x="175" y="200"/>
                    </a:moveTo>
                    <a:cubicBezTo>
                      <a:pt x="201" y="200"/>
                      <a:pt x="201" y="200"/>
                      <a:pt x="201" y="200"/>
                    </a:cubicBezTo>
                    <a:moveTo>
                      <a:pt x="175" y="166"/>
                    </a:moveTo>
                    <a:cubicBezTo>
                      <a:pt x="201" y="166"/>
                      <a:pt x="201" y="166"/>
                      <a:pt x="201" y="166"/>
                    </a:cubicBezTo>
                  </a:path>
                </a:pathLst>
              </a:custGeom>
              <a:grpFill/>
              <a:ln w="19050" cap="flat">
                <a:solidFill>
                  <a:srgbClr val="FFFFFF"/>
                </a:solidFill>
                <a:prstDash val="solid"/>
                <a:miter lim="800000"/>
                <a:headEnd/>
                <a:tailEnd/>
              </a:ln>
            </p:spPr>
            <p:txBody>
              <a:bodyPr vert="horz" wrap="square" lIns="89630" tIns="44814" rIns="89630" bIns="44814"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mj-lt"/>
                  <a:ea typeface="+mn-ea"/>
                  <a:cs typeface="+mn-cs"/>
                </a:endParaRPr>
              </a:p>
            </p:txBody>
          </p:sp>
        </p:grpSp>
        <p:sp>
          <p:nvSpPr>
            <p:cNvPr id="159" name="Title 1">
              <a:extLst>
                <a:ext uri="{FF2B5EF4-FFF2-40B4-BE49-F238E27FC236}">
                  <a16:creationId xmlns:a16="http://schemas.microsoft.com/office/drawing/2014/main" id="{0FC091CF-97C5-413A-A3F9-76095391F2A5}"/>
                </a:ext>
              </a:extLst>
            </p:cNvPr>
            <p:cNvSpPr txBox="1">
              <a:spLocks/>
            </p:cNvSpPr>
            <p:nvPr/>
          </p:nvSpPr>
          <p:spPr>
            <a:xfrm>
              <a:off x="9834069" y="1584036"/>
              <a:ext cx="1602454" cy="262224"/>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lang="en-US" sz="1800" dirty="0">
                  <a:solidFill>
                    <a:srgbClr val="2C292A"/>
                  </a:solidFill>
                  <a:latin typeface="+mj-lt"/>
                  <a:ea typeface="+mj-ea"/>
                  <a:cs typeface="Segoe UI" panose="020B0502040204020203" pitchFamily="34" charset="0"/>
                </a:rPr>
                <a:t>o</a:t>
              </a: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rganization</a:t>
              </a:r>
            </a:p>
          </p:txBody>
        </p:sp>
        <p:sp>
          <p:nvSpPr>
            <p:cNvPr id="160" name="Title 1">
              <a:extLst>
                <a:ext uri="{FF2B5EF4-FFF2-40B4-BE49-F238E27FC236}">
                  <a16:creationId xmlns:a16="http://schemas.microsoft.com/office/drawing/2014/main" id="{B0D8A515-24AE-4DF3-A537-4A86D4DAA4C9}"/>
                </a:ext>
              </a:extLst>
            </p:cNvPr>
            <p:cNvSpPr txBox="1">
              <a:spLocks/>
            </p:cNvSpPr>
            <p:nvPr/>
          </p:nvSpPr>
          <p:spPr>
            <a:xfrm>
              <a:off x="10103127" y="3681291"/>
              <a:ext cx="1064338" cy="284840"/>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Users</a:t>
              </a:r>
            </a:p>
          </p:txBody>
        </p:sp>
        <p:sp>
          <p:nvSpPr>
            <p:cNvPr id="161" name="Title 1">
              <a:extLst>
                <a:ext uri="{FF2B5EF4-FFF2-40B4-BE49-F238E27FC236}">
                  <a16:creationId xmlns:a16="http://schemas.microsoft.com/office/drawing/2014/main" id="{47BAED71-294D-4093-84A3-0C815D85120A}"/>
                </a:ext>
              </a:extLst>
            </p:cNvPr>
            <p:cNvSpPr txBox="1">
              <a:spLocks/>
            </p:cNvSpPr>
            <p:nvPr/>
          </p:nvSpPr>
          <p:spPr>
            <a:xfrm>
              <a:off x="9909686" y="1138999"/>
              <a:ext cx="1451220" cy="387088"/>
            </a:xfrm>
            <a:prstGeom prst="rect">
              <a:avLst/>
            </a:prstGeom>
            <a:ln>
              <a:noFill/>
            </a:ln>
          </p:spPr>
          <p:txBody>
            <a:bodyPr vert="horz" lIns="91375" tIns="45688" rIns="91375" bIns="45688" rtlCol="0" anchor="ctr" anchorCtr="0">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Business</a:t>
              </a:r>
            </a:p>
            <a:p>
              <a:pPr marL="0" marR="0" lvl="0" indent="0" algn="ctr" defTabSz="913523" rtl="0" eaLnBrk="1" fontAlgn="auto" latinLnBrk="0" hangingPunct="1">
                <a:lnSpc>
                  <a:spcPct val="100000"/>
                </a:lnSpc>
                <a:spcBef>
                  <a:spcPct val="0"/>
                </a:spcBef>
                <a:spcAft>
                  <a:spcPts val="0"/>
                </a:spcAft>
                <a:buClrTx/>
                <a:buSzTx/>
                <a:buFontTx/>
                <a:buNone/>
                <a:tabLst/>
                <a:defRPr/>
              </a:pPr>
              <a:r>
                <a:rPr lang="en-US" sz="1800" dirty="0">
                  <a:solidFill>
                    <a:srgbClr val="2C292A"/>
                  </a:solidFill>
                  <a:latin typeface="+mj-lt"/>
                  <a:ea typeface="+mj-ea"/>
                  <a:cs typeface="Segoe UI" panose="020B0502040204020203" pitchFamily="34" charset="0"/>
                </a:rPr>
                <a:t>p</a:t>
              </a:r>
              <a:r>
                <a:rPr kumimoji="0" lang="en-US" sz="1800" b="0" i="0" u="none" strike="noStrike" kern="1200" cap="none" spc="0" normalizeH="0" baseline="0" noProof="0" dirty="0">
                  <a:ln>
                    <a:noFill/>
                  </a:ln>
                  <a:solidFill>
                    <a:srgbClr val="2C292A"/>
                  </a:solidFill>
                  <a:effectLst/>
                  <a:uLnTx/>
                  <a:uFillTx/>
                  <a:latin typeface="+mj-lt"/>
                  <a:ea typeface="+mj-ea"/>
                  <a:cs typeface="Segoe UI" panose="020B0502040204020203" pitchFamily="34" charset="0"/>
                </a:rPr>
                <a:t>artner</a:t>
              </a:r>
            </a:p>
          </p:txBody>
        </p:sp>
        <p:cxnSp>
          <p:nvCxnSpPr>
            <p:cNvPr id="162" name="Straight Connector 161">
              <a:extLst>
                <a:ext uri="{FF2B5EF4-FFF2-40B4-BE49-F238E27FC236}">
                  <a16:creationId xmlns:a16="http://schemas.microsoft.com/office/drawing/2014/main" id="{57CAF94A-D659-4547-A57A-89549DF5E500}"/>
                </a:ext>
              </a:extLst>
            </p:cNvPr>
            <p:cNvCxnSpPr>
              <a:cxnSpLocks/>
            </p:cNvCxnSpPr>
            <p:nvPr/>
          </p:nvCxnSpPr>
          <p:spPr>
            <a:xfrm flipV="1">
              <a:off x="4810030" y="3856770"/>
              <a:ext cx="1368198" cy="261410"/>
            </a:xfrm>
            <a:prstGeom prst="line">
              <a:avLst/>
            </a:prstGeom>
            <a:noFill/>
            <a:ln w="9525" cap="flat" cmpd="sng" algn="ctr">
              <a:solidFill>
                <a:srgbClr val="FFFFFF">
                  <a:lumMod val="65000"/>
                </a:srgbClr>
              </a:solidFill>
              <a:prstDash val="solid"/>
              <a:headEnd type="none"/>
              <a:tailEnd type="none"/>
            </a:ln>
            <a:effectLst/>
          </p:spPr>
        </p:cxnSp>
        <p:cxnSp>
          <p:nvCxnSpPr>
            <p:cNvPr id="163" name="Straight Connector 162">
              <a:extLst>
                <a:ext uri="{FF2B5EF4-FFF2-40B4-BE49-F238E27FC236}">
                  <a16:creationId xmlns:a16="http://schemas.microsoft.com/office/drawing/2014/main" id="{9F963A83-6275-4A3D-AE81-E9C04C75E3EB}"/>
                </a:ext>
              </a:extLst>
            </p:cNvPr>
            <p:cNvCxnSpPr>
              <a:cxnSpLocks/>
            </p:cNvCxnSpPr>
            <p:nvPr/>
          </p:nvCxnSpPr>
          <p:spPr>
            <a:xfrm flipV="1">
              <a:off x="2454693" y="2279612"/>
              <a:ext cx="3919736" cy="72564"/>
            </a:xfrm>
            <a:prstGeom prst="line">
              <a:avLst/>
            </a:prstGeom>
            <a:noFill/>
            <a:ln w="9525" cap="flat" cmpd="sng" algn="ctr">
              <a:solidFill>
                <a:srgbClr val="FFFFFF">
                  <a:lumMod val="65000"/>
                </a:srgbClr>
              </a:solidFill>
              <a:prstDash val="solid"/>
              <a:headEnd type="none"/>
              <a:tailEnd type="none"/>
            </a:ln>
            <a:effectLst/>
          </p:spPr>
        </p:cxnSp>
        <p:cxnSp>
          <p:nvCxnSpPr>
            <p:cNvPr id="164" name="Straight Connector 163">
              <a:extLst>
                <a:ext uri="{FF2B5EF4-FFF2-40B4-BE49-F238E27FC236}">
                  <a16:creationId xmlns:a16="http://schemas.microsoft.com/office/drawing/2014/main" id="{434780FC-0461-4C8D-9136-03C1EC896B26}"/>
                </a:ext>
              </a:extLst>
            </p:cNvPr>
            <p:cNvCxnSpPr>
              <a:cxnSpLocks/>
            </p:cNvCxnSpPr>
            <p:nvPr/>
          </p:nvCxnSpPr>
          <p:spPr>
            <a:xfrm>
              <a:off x="6338558" y="1372441"/>
              <a:ext cx="305415" cy="637629"/>
            </a:xfrm>
            <a:prstGeom prst="line">
              <a:avLst/>
            </a:prstGeom>
            <a:noFill/>
            <a:ln w="9525" cap="flat" cmpd="sng" algn="ctr">
              <a:solidFill>
                <a:srgbClr val="FFFFFF">
                  <a:lumMod val="65000"/>
                </a:srgbClr>
              </a:solidFill>
              <a:prstDash val="solid"/>
              <a:headEnd type="none"/>
              <a:tailEnd type="none"/>
            </a:ln>
            <a:effectLst/>
          </p:spPr>
        </p:cxnSp>
        <p:pic>
          <p:nvPicPr>
            <p:cNvPr id="165" name="Graphic 165" descr="Hierarchy">
              <a:extLst>
                <a:ext uri="{FF2B5EF4-FFF2-40B4-BE49-F238E27FC236}">
                  <a16:creationId xmlns:a16="http://schemas.microsoft.com/office/drawing/2014/main" id="{D9A823BF-3E6D-472C-96D3-FAD694C205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28157" y="2610150"/>
              <a:ext cx="397109" cy="397109"/>
            </a:xfrm>
            <a:prstGeom prst="rect">
              <a:avLst/>
            </a:prstGeom>
          </p:spPr>
        </p:pic>
        <p:grpSp>
          <p:nvGrpSpPr>
            <p:cNvPr id="166" name="Group 165">
              <a:extLst>
                <a:ext uri="{FF2B5EF4-FFF2-40B4-BE49-F238E27FC236}">
                  <a16:creationId xmlns:a16="http://schemas.microsoft.com/office/drawing/2014/main" id="{594EEA22-1EEF-4805-B263-D3B6C3FA4051}"/>
                </a:ext>
              </a:extLst>
            </p:cNvPr>
            <p:cNvGrpSpPr/>
            <p:nvPr/>
          </p:nvGrpSpPr>
          <p:grpSpPr>
            <a:xfrm>
              <a:off x="1984361" y="2079013"/>
              <a:ext cx="481774" cy="481774"/>
              <a:chOff x="3762817" y="3359680"/>
              <a:chExt cx="731876" cy="731876"/>
            </a:xfrm>
            <a:solidFill>
              <a:schemeClr val="accent1"/>
            </a:solidFill>
          </p:grpSpPr>
          <p:sp>
            <p:nvSpPr>
              <p:cNvPr id="170" name="Oval 169">
                <a:extLst>
                  <a:ext uri="{FF2B5EF4-FFF2-40B4-BE49-F238E27FC236}">
                    <a16:creationId xmlns:a16="http://schemas.microsoft.com/office/drawing/2014/main" id="{F1387616-3B66-4482-9A60-43DBEF229940}"/>
                  </a:ext>
                </a:extLst>
              </p:cNvPr>
              <p:cNvSpPr/>
              <p:nvPr/>
            </p:nvSpPr>
            <p:spPr>
              <a:xfrm rot="5400000">
                <a:off x="3762817" y="3359680"/>
                <a:ext cx="731876" cy="731876"/>
              </a:xfrm>
              <a:prstGeom prst="ellipse">
                <a:avLst/>
              </a:prstGeom>
              <a:grpFill/>
              <a:ln w="28575" cap="flat" cmpd="sng" algn="ctr">
                <a:noFill/>
                <a:prstDash val="soli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j-lt"/>
                  <a:ea typeface="+mn-ea"/>
                  <a:cs typeface="+mn-cs"/>
                </a:endParaRPr>
              </a:p>
            </p:txBody>
          </p:sp>
          <p:sp>
            <p:nvSpPr>
              <p:cNvPr id="171" name="Freeform 40">
                <a:extLst>
                  <a:ext uri="{FF2B5EF4-FFF2-40B4-BE49-F238E27FC236}">
                    <a16:creationId xmlns:a16="http://schemas.microsoft.com/office/drawing/2014/main" id="{38DAB4DC-4F74-4C6F-AF91-57DBE465C93B}"/>
                  </a:ext>
                </a:extLst>
              </p:cNvPr>
              <p:cNvSpPr>
                <a:spLocks noChangeAspect="1" noEditPoints="1"/>
              </p:cNvSpPr>
              <p:nvPr/>
            </p:nvSpPr>
            <p:spPr bwMode="auto">
              <a:xfrm>
                <a:off x="3997680" y="3557559"/>
                <a:ext cx="263671" cy="380856"/>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chemeClr val="bg1"/>
              </a:solidFill>
              <a:ln>
                <a:noFill/>
              </a:ln>
            </p:spPr>
            <p:txBody>
              <a:bodyPr vert="horz" wrap="square" lIns="93181" tIns="46592" rIns="93181" bIns="46592"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18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j-lt"/>
                  <a:ea typeface="+mn-ea"/>
                  <a:cs typeface="+mn-cs"/>
                </a:endParaRPr>
              </a:p>
            </p:txBody>
          </p:sp>
        </p:grpSp>
        <p:grpSp>
          <p:nvGrpSpPr>
            <p:cNvPr id="167" name="Group 166">
              <a:extLst>
                <a:ext uri="{FF2B5EF4-FFF2-40B4-BE49-F238E27FC236}">
                  <a16:creationId xmlns:a16="http://schemas.microsoft.com/office/drawing/2014/main" id="{B525774C-5FAD-4F43-88AC-0C1E9C0221E2}"/>
                </a:ext>
              </a:extLst>
            </p:cNvPr>
            <p:cNvGrpSpPr/>
            <p:nvPr/>
          </p:nvGrpSpPr>
          <p:grpSpPr>
            <a:xfrm>
              <a:off x="6094105" y="1090735"/>
              <a:ext cx="481774" cy="481774"/>
              <a:chOff x="3762817" y="3359680"/>
              <a:chExt cx="731876" cy="731876"/>
            </a:xfrm>
            <a:solidFill>
              <a:schemeClr val="accent1"/>
            </a:solidFill>
          </p:grpSpPr>
          <p:sp>
            <p:nvSpPr>
              <p:cNvPr id="168" name="Oval 167">
                <a:extLst>
                  <a:ext uri="{FF2B5EF4-FFF2-40B4-BE49-F238E27FC236}">
                    <a16:creationId xmlns:a16="http://schemas.microsoft.com/office/drawing/2014/main" id="{E1A284FB-49B5-4656-9EBF-61F37105792A}"/>
                  </a:ext>
                </a:extLst>
              </p:cNvPr>
              <p:cNvSpPr/>
              <p:nvPr/>
            </p:nvSpPr>
            <p:spPr>
              <a:xfrm rot="5400000">
                <a:off x="3762817" y="3359680"/>
                <a:ext cx="731876" cy="731876"/>
              </a:xfrm>
              <a:prstGeom prst="ellipse">
                <a:avLst/>
              </a:prstGeom>
              <a:grpFill/>
              <a:ln w="28575" cap="flat" cmpd="sng" algn="ctr">
                <a:noFill/>
                <a:prstDash val="soli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3206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j-lt"/>
                  <a:ea typeface="+mn-ea"/>
                  <a:cs typeface="+mn-cs"/>
                </a:endParaRPr>
              </a:p>
            </p:txBody>
          </p:sp>
          <p:sp>
            <p:nvSpPr>
              <p:cNvPr id="169" name="Freeform 40">
                <a:extLst>
                  <a:ext uri="{FF2B5EF4-FFF2-40B4-BE49-F238E27FC236}">
                    <a16:creationId xmlns:a16="http://schemas.microsoft.com/office/drawing/2014/main" id="{C5AE7FD4-472F-4774-B68D-26B4F5840D39}"/>
                  </a:ext>
                </a:extLst>
              </p:cNvPr>
              <p:cNvSpPr>
                <a:spLocks noChangeAspect="1" noEditPoints="1"/>
              </p:cNvSpPr>
              <p:nvPr/>
            </p:nvSpPr>
            <p:spPr bwMode="auto">
              <a:xfrm>
                <a:off x="3997680" y="3557559"/>
                <a:ext cx="263671" cy="380856"/>
              </a:xfrm>
              <a:custGeom>
                <a:avLst/>
                <a:gdLst>
                  <a:gd name="T0" fmla="*/ 76 w 152"/>
                  <a:gd name="T1" fmla="*/ 0 h 221"/>
                  <a:gd name="T2" fmla="*/ 96 w 152"/>
                  <a:gd name="T3" fmla="*/ 2 h 221"/>
                  <a:gd name="T4" fmla="*/ 115 w 152"/>
                  <a:gd name="T5" fmla="*/ 10 h 221"/>
                  <a:gd name="T6" fmla="*/ 130 w 152"/>
                  <a:gd name="T7" fmla="*/ 22 h 221"/>
                  <a:gd name="T8" fmla="*/ 142 w 152"/>
                  <a:gd name="T9" fmla="*/ 37 h 221"/>
                  <a:gd name="T10" fmla="*/ 150 w 152"/>
                  <a:gd name="T11" fmla="*/ 56 h 221"/>
                  <a:gd name="T12" fmla="*/ 152 w 152"/>
                  <a:gd name="T13" fmla="*/ 76 h 221"/>
                  <a:gd name="T14" fmla="*/ 146 w 152"/>
                  <a:gd name="T15" fmla="*/ 105 h 221"/>
                  <a:gd name="T16" fmla="*/ 129 w 152"/>
                  <a:gd name="T17" fmla="*/ 129 h 221"/>
                  <a:gd name="T18" fmla="*/ 115 w 152"/>
                  <a:gd name="T19" fmla="*/ 149 h 221"/>
                  <a:gd name="T20" fmla="*/ 111 w 152"/>
                  <a:gd name="T21" fmla="*/ 173 h 221"/>
                  <a:gd name="T22" fmla="*/ 111 w 152"/>
                  <a:gd name="T23" fmla="*/ 200 h 221"/>
                  <a:gd name="T24" fmla="*/ 109 w 152"/>
                  <a:gd name="T25" fmla="*/ 209 h 221"/>
                  <a:gd name="T26" fmla="*/ 105 w 152"/>
                  <a:gd name="T27" fmla="*/ 215 h 221"/>
                  <a:gd name="T28" fmla="*/ 98 w 152"/>
                  <a:gd name="T29" fmla="*/ 220 h 221"/>
                  <a:gd name="T30" fmla="*/ 90 w 152"/>
                  <a:gd name="T31" fmla="*/ 221 h 221"/>
                  <a:gd name="T32" fmla="*/ 62 w 152"/>
                  <a:gd name="T33" fmla="*/ 221 h 221"/>
                  <a:gd name="T34" fmla="*/ 54 w 152"/>
                  <a:gd name="T35" fmla="*/ 220 h 221"/>
                  <a:gd name="T36" fmla="*/ 48 w 152"/>
                  <a:gd name="T37" fmla="*/ 215 h 221"/>
                  <a:gd name="T38" fmla="*/ 43 w 152"/>
                  <a:gd name="T39" fmla="*/ 209 h 221"/>
                  <a:gd name="T40" fmla="*/ 41 w 152"/>
                  <a:gd name="T41" fmla="*/ 200 h 221"/>
                  <a:gd name="T42" fmla="*/ 41 w 152"/>
                  <a:gd name="T43" fmla="*/ 173 h 221"/>
                  <a:gd name="T44" fmla="*/ 37 w 152"/>
                  <a:gd name="T45" fmla="*/ 149 h 221"/>
                  <a:gd name="T46" fmla="*/ 23 w 152"/>
                  <a:gd name="T47" fmla="*/ 129 h 221"/>
                  <a:gd name="T48" fmla="*/ 6 w 152"/>
                  <a:gd name="T49" fmla="*/ 105 h 221"/>
                  <a:gd name="T50" fmla="*/ 0 w 152"/>
                  <a:gd name="T51" fmla="*/ 76 h 221"/>
                  <a:gd name="T52" fmla="*/ 3 w 152"/>
                  <a:gd name="T53" fmla="*/ 56 h 221"/>
                  <a:gd name="T54" fmla="*/ 10 w 152"/>
                  <a:gd name="T55" fmla="*/ 37 h 221"/>
                  <a:gd name="T56" fmla="*/ 22 w 152"/>
                  <a:gd name="T57" fmla="*/ 22 h 221"/>
                  <a:gd name="T58" fmla="*/ 38 w 152"/>
                  <a:gd name="T59" fmla="*/ 10 h 221"/>
                  <a:gd name="T60" fmla="*/ 56 w 152"/>
                  <a:gd name="T61" fmla="*/ 2 h 221"/>
                  <a:gd name="T62" fmla="*/ 76 w 152"/>
                  <a:gd name="T63" fmla="*/ 0 h 221"/>
                  <a:gd name="T64" fmla="*/ 90 w 152"/>
                  <a:gd name="T65" fmla="*/ 207 h 221"/>
                  <a:gd name="T66" fmla="*/ 95 w 152"/>
                  <a:gd name="T67" fmla="*/ 205 h 221"/>
                  <a:gd name="T68" fmla="*/ 97 w 152"/>
                  <a:gd name="T69" fmla="*/ 200 h 221"/>
                  <a:gd name="T70" fmla="*/ 97 w 152"/>
                  <a:gd name="T71" fmla="*/ 180 h 221"/>
                  <a:gd name="T72" fmla="*/ 55 w 152"/>
                  <a:gd name="T73" fmla="*/ 180 h 221"/>
                  <a:gd name="T74" fmla="*/ 55 w 152"/>
                  <a:gd name="T75" fmla="*/ 200 h 221"/>
                  <a:gd name="T76" fmla="*/ 57 w 152"/>
                  <a:gd name="T77" fmla="*/ 205 h 221"/>
                  <a:gd name="T78" fmla="*/ 62 w 152"/>
                  <a:gd name="T79" fmla="*/ 207 h 221"/>
                  <a:gd name="T80" fmla="*/ 90 w 152"/>
                  <a:gd name="T81" fmla="*/ 207 h 221"/>
                  <a:gd name="T82" fmla="*/ 97 w 152"/>
                  <a:gd name="T83" fmla="*/ 166 h 221"/>
                  <a:gd name="T84" fmla="*/ 104 w 152"/>
                  <a:gd name="T85" fmla="*/ 140 h 221"/>
                  <a:gd name="T86" fmla="*/ 120 w 152"/>
                  <a:gd name="T87" fmla="*/ 119 h 221"/>
                  <a:gd name="T88" fmla="*/ 134 w 152"/>
                  <a:gd name="T89" fmla="*/ 99 h 221"/>
                  <a:gd name="T90" fmla="*/ 138 w 152"/>
                  <a:gd name="T91" fmla="*/ 76 h 221"/>
                  <a:gd name="T92" fmla="*/ 133 w 152"/>
                  <a:gd name="T93" fmla="*/ 52 h 221"/>
                  <a:gd name="T94" fmla="*/ 120 w 152"/>
                  <a:gd name="T95" fmla="*/ 32 h 221"/>
                  <a:gd name="T96" fmla="*/ 100 w 152"/>
                  <a:gd name="T97" fmla="*/ 18 h 221"/>
                  <a:gd name="T98" fmla="*/ 76 w 152"/>
                  <a:gd name="T99" fmla="*/ 13 h 221"/>
                  <a:gd name="T100" fmla="*/ 52 w 152"/>
                  <a:gd name="T101" fmla="*/ 18 h 221"/>
                  <a:gd name="T102" fmla="*/ 32 w 152"/>
                  <a:gd name="T103" fmla="*/ 32 h 221"/>
                  <a:gd name="T104" fmla="*/ 19 w 152"/>
                  <a:gd name="T105" fmla="*/ 52 h 221"/>
                  <a:gd name="T106" fmla="*/ 14 w 152"/>
                  <a:gd name="T107" fmla="*/ 76 h 221"/>
                  <a:gd name="T108" fmla="*/ 19 w 152"/>
                  <a:gd name="T109" fmla="*/ 99 h 221"/>
                  <a:gd name="T110" fmla="*/ 32 w 152"/>
                  <a:gd name="T111" fmla="*/ 119 h 221"/>
                  <a:gd name="T112" fmla="*/ 48 w 152"/>
                  <a:gd name="T113" fmla="*/ 140 h 221"/>
                  <a:gd name="T114" fmla="*/ 55 w 152"/>
                  <a:gd name="T115" fmla="*/ 166 h 221"/>
                  <a:gd name="T116" fmla="*/ 97 w 152"/>
                  <a:gd name="T117" fmla="*/ 166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2" h="221">
                    <a:moveTo>
                      <a:pt x="76" y="0"/>
                    </a:moveTo>
                    <a:cubicBezTo>
                      <a:pt x="83" y="0"/>
                      <a:pt x="90" y="1"/>
                      <a:pt x="96" y="2"/>
                    </a:cubicBezTo>
                    <a:cubicBezTo>
                      <a:pt x="103" y="4"/>
                      <a:pt x="109" y="7"/>
                      <a:pt x="115" y="10"/>
                    </a:cubicBezTo>
                    <a:cubicBezTo>
                      <a:pt x="120" y="13"/>
                      <a:pt x="125" y="17"/>
                      <a:pt x="130" y="22"/>
                    </a:cubicBezTo>
                    <a:cubicBezTo>
                      <a:pt x="135" y="27"/>
                      <a:pt x="139" y="32"/>
                      <a:pt x="142" y="37"/>
                    </a:cubicBezTo>
                    <a:cubicBezTo>
                      <a:pt x="145" y="43"/>
                      <a:pt x="148" y="49"/>
                      <a:pt x="150" y="56"/>
                    </a:cubicBezTo>
                    <a:cubicBezTo>
                      <a:pt x="151" y="62"/>
                      <a:pt x="152" y="69"/>
                      <a:pt x="152" y="76"/>
                    </a:cubicBezTo>
                    <a:cubicBezTo>
                      <a:pt x="152" y="86"/>
                      <a:pt x="150" y="96"/>
                      <a:pt x="146" y="105"/>
                    </a:cubicBezTo>
                    <a:cubicBezTo>
                      <a:pt x="142" y="114"/>
                      <a:pt x="137" y="122"/>
                      <a:pt x="129" y="129"/>
                    </a:cubicBezTo>
                    <a:cubicBezTo>
                      <a:pt x="123" y="135"/>
                      <a:pt x="119" y="142"/>
                      <a:pt x="115" y="149"/>
                    </a:cubicBezTo>
                    <a:cubicBezTo>
                      <a:pt x="112" y="156"/>
                      <a:pt x="111" y="164"/>
                      <a:pt x="111" y="173"/>
                    </a:cubicBezTo>
                    <a:cubicBezTo>
                      <a:pt x="111" y="200"/>
                      <a:pt x="111" y="200"/>
                      <a:pt x="111" y="200"/>
                    </a:cubicBezTo>
                    <a:cubicBezTo>
                      <a:pt x="111" y="203"/>
                      <a:pt x="110" y="206"/>
                      <a:pt x="109" y="209"/>
                    </a:cubicBezTo>
                    <a:cubicBezTo>
                      <a:pt x="108" y="211"/>
                      <a:pt x="106" y="213"/>
                      <a:pt x="105" y="215"/>
                    </a:cubicBezTo>
                    <a:cubicBezTo>
                      <a:pt x="103" y="217"/>
                      <a:pt x="101" y="218"/>
                      <a:pt x="98" y="220"/>
                    </a:cubicBezTo>
                    <a:cubicBezTo>
                      <a:pt x="95" y="221"/>
                      <a:pt x="93" y="221"/>
                      <a:pt x="90" y="221"/>
                    </a:cubicBezTo>
                    <a:cubicBezTo>
                      <a:pt x="62" y="221"/>
                      <a:pt x="62" y="221"/>
                      <a:pt x="62" y="221"/>
                    </a:cubicBezTo>
                    <a:cubicBezTo>
                      <a:pt x="59" y="221"/>
                      <a:pt x="57" y="221"/>
                      <a:pt x="54" y="220"/>
                    </a:cubicBezTo>
                    <a:cubicBezTo>
                      <a:pt x="52" y="218"/>
                      <a:pt x="49" y="217"/>
                      <a:pt x="48" y="215"/>
                    </a:cubicBezTo>
                    <a:cubicBezTo>
                      <a:pt x="46" y="213"/>
                      <a:pt x="44" y="211"/>
                      <a:pt x="43" y="209"/>
                    </a:cubicBezTo>
                    <a:cubicBezTo>
                      <a:pt x="42" y="206"/>
                      <a:pt x="41" y="203"/>
                      <a:pt x="41" y="200"/>
                    </a:cubicBezTo>
                    <a:cubicBezTo>
                      <a:pt x="41" y="173"/>
                      <a:pt x="41" y="173"/>
                      <a:pt x="41" y="173"/>
                    </a:cubicBezTo>
                    <a:cubicBezTo>
                      <a:pt x="41" y="164"/>
                      <a:pt x="40" y="156"/>
                      <a:pt x="37" y="149"/>
                    </a:cubicBezTo>
                    <a:cubicBezTo>
                      <a:pt x="33" y="142"/>
                      <a:pt x="29" y="135"/>
                      <a:pt x="23" y="129"/>
                    </a:cubicBezTo>
                    <a:cubicBezTo>
                      <a:pt x="15" y="122"/>
                      <a:pt x="10" y="114"/>
                      <a:pt x="6" y="105"/>
                    </a:cubicBezTo>
                    <a:cubicBezTo>
                      <a:pt x="2" y="96"/>
                      <a:pt x="0" y="86"/>
                      <a:pt x="0" y="76"/>
                    </a:cubicBezTo>
                    <a:cubicBezTo>
                      <a:pt x="0" y="69"/>
                      <a:pt x="1" y="62"/>
                      <a:pt x="3" y="56"/>
                    </a:cubicBezTo>
                    <a:cubicBezTo>
                      <a:pt x="4" y="49"/>
                      <a:pt x="7" y="43"/>
                      <a:pt x="10" y="37"/>
                    </a:cubicBezTo>
                    <a:cubicBezTo>
                      <a:pt x="14" y="32"/>
                      <a:pt x="18" y="27"/>
                      <a:pt x="22" y="22"/>
                    </a:cubicBezTo>
                    <a:cubicBezTo>
                      <a:pt x="27" y="17"/>
                      <a:pt x="32" y="13"/>
                      <a:pt x="38" y="10"/>
                    </a:cubicBezTo>
                    <a:cubicBezTo>
                      <a:pt x="43" y="7"/>
                      <a:pt x="49" y="4"/>
                      <a:pt x="56" y="2"/>
                    </a:cubicBezTo>
                    <a:cubicBezTo>
                      <a:pt x="62" y="1"/>
                      <a:pt x="69" y="0"/>
                      <a:pt x="76" y="0"/>
                    </a:cubicBezTo>
                    <a:close/>
                    <a:moveTo>
                      <a:pt x="90" y="207"/>
                    </a:moveTo>
                    <a:cubicBezTo>
                      <a:pt x="92" y="207"/>
                      <a:pt x="93" y="207"/>
                      <a:pt x="95" y="205"/>
                    </a:cubicBezTo>
                    <a:cubicBezTo>
                      <a:pt x="96" y="204"/>
                      <a:pt x="97" y="202"/>
                      <a:pt x="97" y="200"/>
                    </a:cubicBezTo>
                    <a:cubicBezTo>
                      <a:pt x="97" y="180"/>
                      <a:pt x="97" y="180"/>
                      <a:pt x="97" y="180"/>
                    </a:cubicBezTo>
                    <a:cubicBezTo>
                      <a:pt x="55" y="180"/>
                      <a:pt x="55" y="180"/>
                      <a:pt x="55" y="180"/>
                    </a:cubicBezTo>
                    <a:cubicBezTo>
                      <a:pt x="55" y="200"/>
                      <a:pt x="55" y="200"/>
                      <a:pt x="55" y="200"/>
                    </a:cubicBezTo>
                    <a:cubicBezTo>
                      <a:pt x="55" y="202"/>
                      <a:pt x="56" y="204"/>
                      <a:pt x="57" y="205"/>
                    </a:cubicBezTo>
                    <a:cubicBezTo>
                      <a:pt x="59" y="207"/>
                      <a:pt x="60" y="207"/>
                      <a:pt x="62" y="207"/>
                    </a:cubicBezTo>
                    <a:cubicBezTo>
                      <a:pt x="90" y="207"/>
                      <a:pt x="90" y="207"/>
                      <a:pt x="90" y="207"/>
                    </a:cubicBezTo>
                    <a:close/>
                    <a:moveTo>
                      <a:pt x="97" y="166"/>
                    </a:moveTo>
                    <a:cubicBezTo>
                      <a:pt x="98" y="156"/>
                      <a:pt x="100" y="148"/>
                      <a:pt x="104" y="140"/>
                    </a:cubicBezTo>
                    <a:cubicBezTo>
                      <a:pt x="108" y="133"/>
                      <a:pt x="113" y="126"/>
                      <a:pt x="120" y="119"/>
                    </a:cubicBezTo>
                    <a:cubicBezTo>
                      <a:pt x="126" y="113"/>
                      <a:pt x="130" y="107"/>
                      <a:pt x="134" y="99"/>
                    </a:cubicBezTo>
                    <a:cubicBezTo>
                      <a:pt x="137" y="92"/>
                      <a:pt x="138" y="84"/>
                      <a:pt x="138" y="76"/>
                    </a:cubicBezTo>
                    <a:cubicBezTo>
                      <a:pt x="138" y="67"/>
                      <a:pt x="137" y="59"/>
                      <a:pt x="133" y="52"/>
                    </a:cubicBezTo>
                    <a:cubicBezTo>
                      <a:pt x="130" y="44"/>
                      <a:pt x="126" y="37"/>
                      <a:pt x="120" y="32"/>
                    </a:cubicBezTo>
                    <a:cubicBezTo>
                      <a:pt x="114" y="26"/>
                      <a:pt x="108" y="22"/>
                      <a:pt x="100" y="18"/>
                    </a:cubicBezTo>
                    <a:cubicBezTo>
                      <a:pt x="93" y="15"/>
                      <a:pt x="85" y="13"/>
                      <a:pt x="76" y="13"/>
                    </a:cubicBezTo>
                    <a:cubicBezTo>
                      <a:pt x="67" y="13"/>
                      <a:pt x="59" y="15"/>
                      <a:pt x="52" y="18"/>
                    </a:cubicBezTo>
                    <a:cubicBezTo>
                      <a:pt x="44" y="22"/>
                      <a:pt x="38" y="26"/>
                      <a:pt x="32" y="32"/>
                    </a:cubicBezTo>
                    <a:cubicBezTo>
                      <a:pt x="26" y="37"/>
                      <a:pt x="22" y="44"/>
                      <a:pt x="19" y="52"/>
                    </a:cubicBezTo>
                    <a:cubicBezTo>
                      <a:pt x="15" y="59"/>
                      <a:pt x="14" y="67"/>
                      <a:pt x="14" y="76"/>
                    </a:cubicBezTo>
                    <a:cubicBezTo>
                      <a:pt x="14" y="84"/>
                      <a:pt x="15" y="92"/>
                      <a:pt x="19" y="99"/>
                    </a:cubicBezTo>
                    <a:cubicBezTo>
                      <a:pt x="22" y="107"/>
                      <a:pt x="26" y="113"/>
                      <a:pt x="32" y="119"/>
                    </a:cubicBezTo>
                    <a:cubicBezTo>
                      <a:pt x="39" y="126"/>
                      <a:pt x="44" y="133"/>
                      <a:pt x="48" y="140"/>
                    </a:cubicBezTo>
                    <a:cubicBezTo>
                      <a:pt x="52" y="148"/>
                      <a:pt x="54" y="156"/>
                      <a:pt x="55" y="166"/>
                    </a:cubicBezTo>
                    <a:cubicBezTo>
                      <a:pt x="97" y="166"/>
                      <a:pt x="97" y="166"/>
                      <a:pt x="97" y="166"/>
                    </a:cubicBezTo>
                    <a:close/>
                  </a:path>
                </a:pathLst>
              </a:custGeom>
              <a:solidFill>
                <a:schemeClr val="bg1"/>
              </a:solidFill>
              <a:ln>
                <a:noFill/>
              </a:ln>
            </p:spPr>
            <p:txBody>
              <a:bodyPr vert="horz" wrap="square" lIns="93181" tIns="46592" rIns="93181" bIns="46592"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318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mj-lt"/>
                  <a:ea typeface="+mn-ea"/>
                  <a:cs typeface="+mn-cs"/>
                </a:endParaRPr>
              </a:p>
            </p:txBody>
          </p:sp>
        </p:grpSp>
        <p:grpSp>
          <p:nvGrpSpPr>
            <p:cNvPr id="228" name="Group 227">
              <a:extLst>
                <a:ext uri="{FF2B5EF4-FFF2-40B4-BE49-F238E27FC236}">
                  <a16:creationId xmlns:a16="http://schemas.microsoft.com/office/drawing/2014/main" id="{5C5A32F0-C12A-486B-8A4B-46DB63822225}"/>
                </a:ext>
              </a:extLst>
            </p:cNvPr>
            <p:cNvGrpSpPr/>
            <p:nvPr/>
          </p:nvGrpSpPr>
          <p:grpSpPr>
            <a:xfrm>
              <a:off x="6111630" y="3567363"/>
              <a:ext cx="516760" cy="516760"/>
              <a:chOff x="9609760" y="4061544"/>
              <a:chExt cx="731877" cy="731877"/>
            </a:xfrm>
            <a:solidFill>
              <a:schemeClr val="accent1"/>
            </a:solidFill>
          </p:grpSpPr>
          <p:sp>
            <p:nvSpPr>
              <p:cNvPr id="229" name="Oval 228">
                <a:extLst>
                  <a:ext uri="{FF2B5EF4-FFF2-40B4-BE49-F238E27FC236}">
                    <a16:creationId xmlns:a16="http://schemas.microsoft.com/office/drawing/2014/main" id="{65583D98-4209-4C59-BF31-8C50774A1FAB}"/>
                  </a:ext>
                </a:extLst>
              </p:cNvPr>
              <p:cNvSpPr/>
              <p:nvPr/>
            </p:nvSpPr>
            <p:spPr>
              <a:xfrm>
                <a:off x="9609760" y="4061544"/>
                <a:ext cx="731877" cy="731877"/>
              </a:xfrm>
              <a:prstGeom prst="ellipse">
                <a:avLst/>
              </a:prstGeom>
              <a:grpFill/>
              <a:ln w="28575" cap="flat" cmpd="sng" algn="ctr">
                <a:noFill/>
                <a:prstDash val="solid"/>
              </a:ln>
              <a:effectLst/>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523"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mj-lt"/>
                  <a:ea typeface="+mn-ea"/>
                  <a:cs typeface="+mn-cs"/>
                </a:endParaRPr>
              </a:p>
            </p:txBody>
          </p:sp>
          <p:pic>
            <p:nvPicPr>
              <p:cNvPr id="230" name="Graphic 85" descr="Document">
                <a:extLst>
                  <a:ext uri="{FF2B5EF4-FFF2-40B4-BE49-F238E27FC236}">
                    <a16:creationId xmlns:a16="http://schemas.microsoft.com/office/drawing/2014/main" id="{C560EB3B-3BF8-4ABA-9AF4-1AB640DC5B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96597" y="4252688"/>
                <a:ext cx="381751" cy="381751"/>
              </a:xfrm>
              <a:prstGeom prst="rect">
                <a:avLst/>
              </a:prstGeom>
            </p:spPr>
          </p:pic>
        </p:grpSp>
        <p:grpSp>
          <p:nvGrpSpPr>
            <p:cNvPr id="231" name="Group 230">
              <a:extLst>
                <a:ext uri="{FF2B5EF4-FFF2-40B4-BE49-F238E27FC236}">
                  <a16:creationId xmlns:a16="http://schemas.microsoft.com/office/drawing/2014/main" id="{1C87C4E0-8A9B-44A2-BBBE-81D8B24A9F1A}"/>
                </a:ext>
              </a:extLst>
            </p:cNvPr>
            <p:cNvGrpSpPr>
              <a:grpSpLocks noChangeAspect="1"/>
            </p:cNvGrpSpPr>
            <p:nvPr/>
          </p:nvGrpSpPr>
          <p:grpSpPr>
            <a:xfrm>
              <a:off x="4257921" y="3818593"/>
              <a:ext cx="539087" cy="539085"/>
              <a:chOff x="3245478" y="4834995"/>
              <a:chExt cx="643734" cy="643732"/>
            </a:xfrm>
            <a:solidFill>
              <a:schemeClr val="accent1"/>
            </a:solidFill>
          </p:grpSpPr>
          <p:sp>
            <p:nvSpPr>
              <p:cNvPr id="232" name="Oval 231">
                <a:extLst>
                  <a:ext uri="{FF2B5EF4-FFF2-40B4-BE49-F238E27FC236}">
                    <a16:creationId xmlns:a16="http://schemas.microsoft.com/office/drawing/2014/main" id="{FC77D5CA-B119-430C-95D8-FEA98139EC6A}"/>
                  </a:ext>
                </a:extLst>
              </p:cNvPr>
              <p:cNvSpPr/>
              <p:nvPr/>
            </p:nvSpPr>
            <p:spPr bwMode="auto">
              <a:xfrm>
                <a:off x="3245478" y="4834995"/>
                <a:ext cx="643734" cy="643732"/>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sp>
            <p:nvSpPr>
              <p:cNvPr id="233" name="Freeform 5">
                <a:extLst>
                  <a:ext uri="{FF2B5EF4-FFF2-40B4-BE49-F238E27FC236}">
                    <a16:creationId xmlns:a16="http://schemas.microsoft.com/office/drawing/2014/main" id="{40775E9B-E05D-4FD4-9450-A87C37D50D7C}"/>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grpSp>
        <p:grpSp>
          <p:nvGrpSpPr>
            <p:cNvPr id="234" name="Group 233">
              <a:extLst>
                <a:ext uri="{FF2B5EF4-FFF2-40B4-BE49-F238E27FC236}">
                  <a16:creationId xmlns:a16="http://schemas.microsoft.com/office/drawing/2014/main" id="{6A467ACF-3E5D-492F-A1B8-FBA1F3F87B5D}"/>
                </a:ext>
              </a:extLst>
            </p:cNvPr>
            <p:cNvGrpSpPr>
              <a:grpSpLocks noChangeAspect="1"/>
            </p:cNvGrpSpPr>
            <p:nvPr/>
          </p:nvGrpSpPr>
          <p:grpSpPr>
            <a:xfrm>
              <a:off x="6347091" y="2037585"/>
              <a:ext cx="539087" cy="539085"/>
              <a:chOff x="3397878" y="3844395"/>
              <a:chExt cx="643734" cy="643732"/>
            </a:xfrm>
            <a:solidFill>
              <a:schemeClr val="accent1"/>
            </a:solidFill>
          </p:grpSpPr>
          <p:sp>
            <p:nvSpPr>
              <p:cNvPr id="235" name="Oval 234">
                <a:extLst>
                  <a:ext uri="{FF2B5EF4-FFF2-40B4-BE49-F238E27FC236}">
                    <a16:creationId xmlns:a16="http://schemas.microsoft.com/office/drawing/2014/main" id="{FC34DEBA-5EA2-446F-8FEC-87799F03DEE0}"/>
                  </a:ext>
                </a:extLst>
              </p:cNvPr>
              <p:cNvSpPr/>
              <p:nvPr/>
            </p:nvSpPr>
            <p:spPr bwMode="auto">
              <a:xfrm>
                <a:off x="3397878" y="3844395"/>
                <a:ext cx="643734" cy="643732"/>
              </a:xfrm>
              <a:prstGeom prst="ellipse">
                <a:avLst/>
              </a:prstGeom>
              <a:grpFill/>
              <a:ln w="12700" cap="flat" cmpd="sng" algn="ctr">
                <a:noFill/>
                <a:prstDash val="solid"/>
                <a:headEnd type="none" w="med" len="med"/>
                <a:tailEnd type="none" w="med" len="med"/>
              </a:ln>
              <a:effectLst/>
            </p:spPr>
            <p:txBody>
              <a:bodyPr rot="0" spcFirstLastPara="0" vert="horz" wrap="square" lIns="0" tIns="45694" rIns="0" bIns="45694" numCol="1" spcCol="0" rtlCol="0" fromWordArt="0" anchor="ctr"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3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5439">
                        <a:srgbClr val="F8F8F8"/>
                      </a:gs>
                      <a:gs pos="10000">
                        <a:srgbClr val="F8F8F8"/>
                      </a:gs>
                    </a:gsLst>
                    <a:lin ang="5400000" scaled="0"/>
                  </a:gradFill>
                  <a:effectLst/>
                  <a:uLnTx/>
                  <a:uFillTx/>
                  <a:latin typeface="+mj-lt"/>
                  <a:ea typeface="+mn-ea"/>
                  <a:cs typeface="+mn-cs"/>
                </a:endParaRPr>
              </a:p>
            </p:txBody>
          </p:sp>
          <p:grpSp>
            <p:nvGrpSpPr>
              <p:cNvPr id="236" name="Group 235">
                <a:extLst>
                  <a:ext uri="{FF2B5EF4-FFF2-40B4-BE49-F238E27FC236}">
                    <a16:creationId xmlns:a16="http://schemas.microsoft.com/office/drawing/2014/main" id="{A796B3BA-B101-47BD-B238-B32C8D0A55E9}"/>
                  </a:ext>
                </a:extLst>
              </p:cNvPr>
              <p:cNvGrpSpPr>
                <a:grpSpLocks noChangeAspect="1"/>
              </p:cNvGrpSpPr>
              <p:nvPr/>
            </p:nvGrpSpPr>
            <p:grpSpPr bwMode="auto">
              <a:xfrm>
                <a:off x="3591951" y="4026744"/>
                <a:ext cx="255588" cy="279025"/>
                <a:chOff x="1536" y="1515"/>
                <a:chExt cx="229" cy="250"/>
              </a:xfrm>
              <a:grpFill/>
            </p:grpSpPr>
            <p:sp>
              <p:nvSpPr>
                <p:cNvPr id="237" name="Oval 236">
                  <a:extLst>
                    <a:ext uri="{FF2B5EF4-FFF2-40B4-BE49-F238E27FC236}">
                      <a16:creationId xmlns:a16="http://schemas.microsoft.com/office/drawing/2014/main" id="{30DE8701-1F39-479C-A14D-8F206652339B}"/>
                    </a:ext>
                  </a:extLst>
                </p:cNvPr>
                <p:cNvSpPr>
                  <a:spLocks noChangeArrowheads="1"/>
                </p:cNvSpPr>
                <p:nvPr/>
              </p:nvSpPr>
              <p:spPr bwMode="auto">
                <a:xfrm>
                  <a:off x="1555" y="1617"/>
                  <a:ext cx="86" cy="86"/>
                </a:xfrm>
                <a:prstGeom prst="ellipse">
                  <a:avLst/>
                </a:pr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sp>
              <p:nvSpPr>
                <p:cNvPr id="238" name="Freeform 10">
                  <a:extLst>
                    <a:ext uri="{FF2B5EF4-FFF2-40B4-BE49-F238E27FC236}">
                      <a16:creationId xmlns:a16="http://schemas.microsoft.com/office/drawing/2014/main" id="{6E3B947B-8421-4B7C-931E-A0A2A545D0F2}"/>
                    </a:ext>
                  </a:extLst>
                </p:cNvPr>
                <p:cNvSpPr>
                  <a:spLocks/>
                </p:cNvSpPr>
                <p:nvPr/>
              </p:nvSpPr>
              <p:spPr bwMode="auto">
                <a:xfrm>
                  <a:off x="1536" y="1703"/>
                  <a:ext cx="125"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sp>
              <p:nvSpPr>
                <p:cNvPr id="239" name="Oval 238">
                  <a:extLst>
                    <a:ext uri="{FF2B5EF4-FFF2-40B4-BE49-F238E27FC236}">
                      <a16:creationId xmlns:a16="http://schemas.microsoft.com/office/drawing/2014/main" id="{0FD15C0B-42C3-4748-A87D-97D787701169}"/>
                    </a:ext>
                  </a:extLst>
                </p:cNvPr>
                <p:cNvSpPr>
                  <a:spLocks noChangeArrowheads="1"/>
                </p:cNvSpPr>
                <p:nvPr/>
              </p:nvSpPr>
              <p:spPr bwMode="auto">
                <a:xfrm>
                  <a:off x="1660" y="1515"/>
                  <a:ext cx="85" cy="86"/>
                </a:xfrm>
                <a:prstGeom prst="ellipse">
                  <a:avLst/>
                </a:pr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sp>
              <p:nvSpPr>
                <p:cNvPr id="240" name="Freeform 12">
                  <a:extLst>
                    <a:ext uri="{FF2B5EF4-FFF2-40B4-BE49-F238E27FC236}">
                      <a16:creationId xmlns:a16="http://schemas.microsoft.com/office/drawing/2014/main" id="{15932882-6A58-4BA4-A1C9-26429FF1152B}"/>
                    </a:ext>
                  </a:extLst>
                </p:cNvPr>
                <p:cNvSpPr>
                  <a:spLocks/>
                </p:cNvSpPr>
                <p:nvPr/>
              </p:nvSpPr>
              <p:spPr bwMode="auto">
                <a:xfrm>
                  <a:off x="1641" y="1601"/>
                  <a:ext cx="124" cy="62"/>
                </a:xfrm>
                <a:custGeom>
                  <a:avLst/>
                  <a:gdLst>
                    <a:gd name="T0" fmla="*/ 0 w 172"/>
                    <a:gd name="T1" fmla="*/ 86 h 86"/>
                    <a:gd name="T2" fmla="*/ 86 w 172"/>
                    <a:gd name="T3" fmla="*/ 0 h 86"/>
                    <a:gd name="T4" fmla="*/ 172 w 172"/>
                    <a:gd name="T5" fmla="*/ 86 h 86"/>
                  </a:gdLst>
                  <a:ahLst/>
                  <a:cxnLst>
                    <a:cxn ang="0">
                      <a:pos x="T0" y="T1"/>
                    </a:cxn>
                    <a:cxn ang="0">
                      <a:pos x="T2" y="T3"/>
                    </a:cxn>
                    <a:cxn ang="0">
                      <a:pos x="T4" y="T5"/>
                    </a:cxn>
                  </a:cxnLst>
                  <a:rect l="0" t="0" r="r" b="b"/>
                  <a:pathLst>
                    <a:path w="172" h="86">
                      <a:moveTo>
                        <a:pt x="0" y="86"/>
                      </a:moveTo>
                      <a:cubicBezTo>
                        <a:pt x="0" y="39"/>
                        <a:pt x="38" y="0"/>
                        <a:pt x="86" y="0"/>
                      </a:cubicBezTo>
                      <a:cubicBezTo>
                        <a:pt x="133" y="0"/>
                        <a:pt x="172" y="39"/>
                        <a:pt x="172" y="86"/>
                      </a:cubicBezTo>
                    </a:path>
                  </a:pathLst>
                </a:custGeom>
                <a:grpFill/>
                <a:ln w="19050" cap="flat">
                  <a:solidFill>
                    <a:srgbClr val="FFFFFF"/>
                  </a:solidFill>
                  <a:prstDash val="solid"/>
                  <a:miter lim="800000"/>
                  <a:headEnd/>
                  <a:tailEnd/>
                </a:ln>
              </p:spPr>
              <p:txBody>
                <a:bodyPr vert="horz" wrap="square" lIns="89592" tIns="44796" rIns="89592" bIns="44796"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91366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mj-lt"/>
                    <a:ea typeface="+mn-ea"/>
                    <a:cs typeface="+mn-cs"/>
                  </a:endParaRPr>
                </a:p>
              </p:txBody>
            </p:sp>
          </p:grpSp>
        </p:grpSp>
      </p:grpSp>
    </p:spTree>
    <p:extLst>
      <p:ext uri="{BB962C8B-B14F-4D97-AF65-F5344CB8AC3E}">
        <p14:creationId xmlns:p14="http://schemas.microsoft.com/office/powerpoint/2010/main" val="6452737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FA06-F861-4B24-93B0-1657498C069A}"/>
              </a:ext>
            </a:extLst>
          </p:cNvPr>
          <p:cNvSpPr>
            <a:spLocks noGrp="1"/>
          </p:cNvSpPr>
          <p:nvPr>
            <p:ph type="title"/>
          </p:nvPr>
        </p:nvSpPr>
        <p:spPr/>
        <p:txBody>
          <a:bodyPr/>
          <a:lstStyle/>
          <a:p>
            <a:r>
              <a:rPr lang="en-US" dirty="0"/>
              <a:t>Using Microsoft Graph</a:t>
            </a:r>
          </a:p>
        </p:txBody>
      </p:sp>
      <p:sp>
        <p:nvSpPr>
          <p:cNvPr id="5" name="Text Placeholder 4">
            <a:extLst>
              <a:ext uri="{FF2B5EF4-FFF2-40B4-BE49-F238E27FC236}">
                <a16:creationId xmlns:a16="http://schemas.microsoft.com/office/drawing/2014/main" id="{6567BC3B-ABA6-4E02-90F4-3E659C8ED996}"/>
              </a:ext>
            </a:extLst>
          </p:cNvPr>
          <p:cNvSpPr>
            <a:spLocks noGrp="1"/>
          </p:cNvSpPr>
          <p:nvPr>
            <p:ph type="body" sz="quarter" idx="12"/>
          </p:nvPr>
        </p:nvSpPr>
        <p:spPr>
          <a:xfrm>
            <a:off x="588263" y="1449173"/>
            <a:ext cx="11018520" cy="861774"/>
          </a:xfrm>
        </p:spPr>
        <p:txBody>
          <a:bodyPr/>
          <a:lstStyle/>
          <a:p>
            <a:r>
              <a:rPr lang="en-US" dirty="0">
                <a:latin typeface="Segoe UI" panose="020B0502040204020203" pitchFamily="34" charset="0"/>
                <a:cs typeface="Segoe UI" panose="020B0502040204020203" pitchFamily="34" charset="0"/>
              </a:rPr>
              <a:t>Use Microsoft Graph to list and update profile information stored in various systems using a single endpoint</a:t>
            </a:r>
          </a:p>
        </p:txBody>
      </p:sp>
      <p:grpSp>
        <p:nvGrpSpPr>
          <p:cNvPr id="3" name="Group 2" descr="This diagram illustrates using Microsoft Graph APIs to update profile information stored in various locations through a single endpoint.">
            <a:extLst>
              <a:ext uri="{FF2B5EF4-FFF2-40B4-BE49-F238E27FC236}">
                <a16:creationId xmlns:a16="http://schemas.microsoft.com/office/drawing/2014/main" id="{E61B7038-E118-432D-8D89-7936F2424487}"/>
              </a:ext>
            </a:extLst>
          </p:cNvPr>
          <p:cNvGrpSpPr/>
          <p:nvPr/>
        </p:nvGrpSpPr>
        <p:grpSpPr>
          <a:xfrm>
            <a:off x="584200" y="2565400"/>
            <a:ext cx="11097758" cy="3703638"/>
            <a:chOff x="584200" y="2565400"/>
            <a:chExt cx="11097758" cy="3703638"/>
          </a:xfrm>
        </p:grpSpPr>
        <p:sp>
          <p:nvSpPr>
            <p:cNvPr id="18" name="Rectangle 17">
              <a:extLst>
                <a:ext uri="{FF2B5EF4-FFF2-40B4-BE49-F238E27FC236}">
                  <a16:creationId xmlns:a16="http://schemas.microsoft.com/office/drawing/2014/main" id="{09F08FEA-EFB1-4654-AD49-8961A9B04231}"/>
                </a:ext>
              </a:extLst>
            </p:cNvPr>
            <p:cNvSpPr/>
            <p:nvPr/>
          </p:nvSpPr>
          <p:spPr bwMode="auto">
            <a:xfrm>
              <a:off x="622298" y="3074474"/>
              <a:ext cx="3637282" cy="360000"/>
            </a:xfrm>
            <a:prstGeom prst="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1600" dirty="0">
                  <a:gradFill>
                    <a:gsLst>
                      <a:gs pos="0">
                        <a:srgbClr val="FFFFFF"/>
                      </a:gs>
                      <a:gs pos="100000">
                        <a:srgbClr val="FFFFFF"/>
                      </a:gs>
                    </a:gsLst>
                    <a:lin ang="5400000" scaled="0"/>
                  </a:gradFill>
                  <a:ea typeface="Segoe UI" pitchFamily="34" charset="0"/>
                  <a:cs typeface="Segoe UI" pitchFamily="34" charset="0"/>
                </a:rPr>
                <a:t>Azure AD</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F64B605-207F-4695-BF42-37729CD27B5E}"/>
                </a:ext>
              </a:extLst>
            </p:cNvPr>
            <p:cNvSpPr/>
            <p:nvPr/>
          </p:nvSpPr>
          <p:spPr bwMode="auto">
            <a:xfrm>
              <a:off x="622298" y="3414154"/>
              <a:ext cx="3637282" cy="624446"/>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622300" lvl="2" defTabSz="932472" fontAlgn="base">
                <a:spcBef>
                  <a:spcPct val="0"/>
                </a:spcBef>
                <a:spcAft>
                  <a:spcPct val="0"/>
                </a:spcAft>
              </a:pPr>
              <a:r>
                <a:rPr lang="en-IN" sz="1200" dirty="0">
                  <a:solidFill>
                    <a:schemeClr val="tx1"/>
                  </a:solidFill>
                  <a:latin typeface="+mj-lt"/>
                  <a:cs typeface="Segoe UI" pitchFamily="34" charset="0"/>
                </a:rPr>
                <a:t>Get user info</a:t>
              </a:r>
            </a:p>
            <a:p>
              <a:pPr marL="622300" lvl="2" defTabSz="932472" fontAlgn="base">
                <a:spcBef>
                  <a:spcPct val="0"/>
                </a:spcBef>
                <a:spcAft>
                  <a:spcPct val="0"/>
                </a:spcAft>
              </a:pPr>
              <a:r>
                <a:rPr lang="en-IN" sz="1200" dirty="0">
                  <a:solidFill>
                    <a:schemeClr val="tx1"/>
                  </a:solidFill>
                  <a:ea typeface="Segoe UI" pitchFamily="34" charset="0"/>
                  <a:cs typeface="Segoe UI" pitchFamily="34" charset="0"/>
                </a:rPr>
                <a:t>GET /users/{id}</a:t>
              </a:r>
              <a:endParaRPr lang="en-US" sz="1200" dirty="0">
                <a:solidFill>
                  <a:schemeClr val="tx1"/>
                </a:soli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609E5FC6-59B5-4769-A01E-9BEC9697D0D7}"/>
                </a:ext>
              </a:extLst>
            </p:cNvPr>
            <p:cNvSpPr/>
            <p:nvPr/>
          </p:nvSpPr>
          <p:spPr bwMode="auto">
            <a:xfrm>
              <a:off x="622298" y="3436691"/>
              <a:ext cx="648000" cy="603330"/>
            </a:xfrm>
            <a:prstGeom prst="rect">
              <a:avLst/>
            </a:prstGeom>
            <a:solidFill>
              <a:schemeClr val="tx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27" name="Rectangle 26">
              <a:extLst>
                <a:ext uri="{FF2B5EF4-FFF2-40B4-BE49-F238E27FC236}">
                  <a16:creationId xmlns:a16="http://schemas.microsoft.com/office/drawing/2014/main" id="{AFBDDA41-E2BA-40C4-880D-A6455D973362}"/>
                </a:ext>
              </a:extLst>
            </p:cNvPr>
            <p:cNvSpPr/>
            <p:nvPr/>
          </p:nvSpPr>
          <p:spPr bwMode="auto">
            <a:xfrm>
              <a:off x="622298" y="4230174"/>
              <a:ext cx="3637282" cy="360000"/>
            </a:xfrm>
            <a:prstGeom prst="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1600" dirty="0">
                  <a:gradFill>
                    <a:gsLst>
                      <a:gs pos="0">
                        <a:srgbClr val="FFFFFF"/>
                      </a:gs>
                      <a:gs pos="100000">
                        <a:srgbClr val="FFFFFF"/>
                      </a:gs>
                    </a:gsLst>
                    <a:lin ang="5400000" scaled="0"/>
                  </a:gradFill>
                  <a:ea typeface="Segoe UI" pitchFamily="34" charset="0"/>
                  <a:cs typeface="Segoe UI" pitchFamily="34" charset="0"/>
                </a:rPr>
                <a:t>Exchange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63B04FD1-CE57-44B2-B8BB-606C1BFBE2F1}"/>
                </a:ext>
              </a:extLst>
            </p:cNvPr>
            <p:cNvSpPr/>
            <p:nvPr/>
          </p:nvSpPr>
          <p:spPr bwMode="auto">
            <a:xfrm>
              <a:off x="622298" y="4569854"/>
              <a:ext cx="3637282" cy="624446"/>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622300" lvl="2" defTabSz="932472" fontAlgn="base">
                <a:spcBef>
                  <a:spcPct val="0"/>
                </a:spcBef>
                <a:spcAft>
                  <a:spcPct val="0"/>
                </a:spcAft>
              </a:pPr>
              <a:r>
                <a:rPr lang="en-IN" sz="1200" dirty="0">
                  <a:solidFill>
                    <a:schemeClr val="tx1"/>
                  </a:solidFill>
                  <a:latin typeface="+mj-lt"/>
                  <a:ea typeface="Segoe UI" pitchFamily="34" charset="0"/>
                  <a:cs typeface="Segoe UI" pitchFamily="34" charset="0"/>
                </a:rPr>
                <a:t>Fetch photo</a:t>
              </a:r>
            </a:p>
            <a:p>
              <a:pPr marL="622300" lvl="2" defTabSz="932472" fontAlgn="base">
                <a:spcBef>
                  <a:spcPct val="0"/>
                </a:spcBef>
                <a:spcAft>
                  <a:spcPct val="0"/>
                </a:spcAft>
              </a:pPr>
              <a:r>
                <a:rPr lang="en-IN" sz="1200" dirty="0">
                  <a:solidFill>
                    <a:schemeClr val="tx1"/>
                  </a:solidFill>
                  <a:ea typeface="Segoe UI" pitchFamily="34" charset="0"/>
                  <a:cs typeface="Segoe UI" pitchFamily="34" charset="0"/>
                </a:rPr>
                <a:t>GET /users/{id}/photo/$value</a:t>
              </a:r>
              <a:endParaRPr lang="en-US" sz="1200" dirty="0">
                <a:solidFill>
                  <a:schemeClr val="tx1"/>
                </a:soli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DBE5EC2D-D7AD-4B33-AED1-B6927418FC92}"/>
                </a:ext>
              </a:extLst>
            </p:cNvPr>
            <p:cNvSpPr/>
            <p:nvPr/>
          </p:nvSpPr>
          <p:spPr bwMode="auto">
            <a:xfrm>
              <a:off x="622298" y="4592391"/>
              <a:ext cx="648000" cy="603330"/>
            </a:xfrm>
            <a:prstGeom prst="rect">
              <a:avLst/>
            </a:prstGeom>
            <a:solidFill>
              <a:schemeClr val="tx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31" name="Rectangle 30">
              <a:extLst>
                <a:ext uri="{FF2B5EF4-FFF2-40B4-BE49-F238E27FC236}">
                  <a16:creationId xmlns:a16="http://schemas.microsoft.com/office/drawing/2014/main" id="{1BDE73BB-169F-4E01-8698-86D38A688113}"/>
                </a:ext>
              </a:extLst>
            </p:cNvPr>
            <p:cNvSpPr/>
            <p:nvPr/>
          </p:nvSpPr>
          <p:spPr bwMode="auto">
            <a:xfrm>
              <a:off x="622298" y="5303491"/>
              <a:ext cx="3637282" cy="360000"/>
            </a:xfrm>
            <a:prstGeom prst="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1600" dirty="0">
                  <a:gradFill>
                    <a:gsLst>
                      <a:gs pos="0">
                        <a:srgbClr val="FFFFFF"/>
                      </a:gs>
                      <a:gs pos="100000">
                        <a:srgbClr val="FFFFFF"/>
                      </a:gs>
                    </a:gsLst>
                    <a:lin ang="5400000" scaled="0"/>
                  </a:gradFill>
                  <a:ea typeface="Segoe UI" pitchFamily="34" charset="0"/>
                  <a:cs typeface="Segoe UI" pitchFamily="34" charset="0"/>
                </a:rPr>
                <a:t>SharePoint</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7A22E809-35FB-4B61-B4CF-65264D420F15}"/>
                </a:ext>
              </a:extLst>
            </p:cNvPr>
            <p:cNvSpPr/>
            <p:nvPr/>
          </p:nvSpPr>
          <p:spPr bwMode="auto">
            <a:xfrm>
              <a:off x="622298" y="5643171"/>
              <a:ext cx="3637282" cy="624446"/>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622300" lvl="2" defTabSz="932472" fontAlgn="base">
                <a:spcBef>
                  <a:spcPct val="0"/>
                </a:spcBef>
                <a:spcAft>
                  <a:spcPct val="0"/>
                </a:spcAft>
              </a:pPr>
              <a:r>
                <a:rPr lang="en-IN" sz="1200" dirty="0">
                  <a:solidFill>
                    <a:schemeClr val="tx1"/>
                  </a:solidFill>
                  <a:latin typeface="+mj-lt"/>
                  <a:cs typeface="Segoe UI" pitchFamily="34" charset="0"/>
                </a:rPr>
                <a:t>Get more user info</a:t>
              </a:r>
            </a:p>
            <a:p>
              <a:pPr marL="622300" lvl="2" defTabSz="932472" fontAlgn="base">
                <a:spcBef>
                  <a:spcPct val="0"/>
                </a:spcBef>
                <a:spcAft>
                  <a:spcPct val="0"/>
                </a:spcAft>
              </a:pPr>
              <a:r>
                <a:rPr lang="en-IN" sz="1200" dirty="0">
                  <a:solidFill>
                    <a:schemeClr val="tx1"/>
                  </a:solidFill>
                  <a:ea typeface="Segoe UI" pitchFamily="34" charset="0"/>
                  <a:cs typeface="Segoe UI" pitchFamily="34" charset="0"/>
                </a:rPr>
                <a:t>GET /users/{id}/?$Select=</a:t>
              </a:r>
            </a:p>
            <a:p>
              <a:pPr marL="622300" lvl="2" defTabSz="932472" fontAlgn="base">
                <a:spcBef>
                  <a:spcPct val="0"/>
                </a:spcBef>
                <a:spcAft>
                  <a:spcPct val="0"/>
                </a:spcAft>
              </a:pPr>
              <a:r>
                <a:rPr lang="en-IN" sz="1200" dirty="0">
                  <a:solidFill>
                    <a:schemeClr val="tx1"/>
                  </a:solidFill>
                  <a:ea typeface="Segoe UI" pitchFamily="34" charset="0"/>
                  <a:cs typeface="Segoe UI" pitchFamily="34" charset="0"/>
                </a:rPr>
                <a:t>skills,aboutMe</a:t>
              </a:r>
              <a:endParaRPr lang="en-US" sz="1200" dirty="0">
                <a:solidFill>
                  <a:schemeClr val="tx1"/>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5D8A242A-5831-45F4-B499-3EF50F9480DF}"/>
                </a:ext>
              </a:extLst>
            </p:cNvPr>
            <p:cNvSpPr/>
            <p:nvPr/>
          </p:nvSpPr>
          <p:spPr bwMode="auto">
            <a:xfrm>
              <a:off x="622298" y="5665708"/>
              <a:ext cx="648000" cy="603330"/>
            </a:xfrm>
            <a:prstGeom prst="rect">
              <a:avLst/>
            </a:prstGeom>
            <a:solidFill>
              <a:schemeClr val="tx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34" name="TextBox 33">
              <a:extLst>
                <a:ext uri="{FF2B5EF4-FFF2-40B4-BE49-F238E27FC236}">
                  <a16:creationId xmlns:a16="http://schemas.microsoft.com/office/drawing/2014/main" id="{3CAC7879-743C-4DE3-BDDE-6722206AB438}"/>
                </a:ext>
              </a:extLst>
            </p:cNvPr>
            <p:cNvSpPr txBox="1"/>
            <p:nvPr/>
          </p:nvSpPr>
          <p:spPr>
            <a:xfrm>
              <a:off x="584200" y="2565400"/>
              <a:ext cx="3683000"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latin typeface="+mj-lt"/>
                </a:rPr>
                <a:t>Retrieve profile</a:t>
              </a:r>
              <a:endParaRPr lang="en-US" sz="2000" dirty="0">
                <a:gradFill>
                  <a:gsLst>
                    <a:gs pos="2917">
                      <a:schemeClr val="tx1"/>
                    </a:gs>
                    <a:gs pos="30000">
                      <a:schemeClr val="tx1"/>
                    </a:gs>
                  </a:gsLst>
                  <a:lin ang="5400000" scaled="0"/>
                </a:gradFill>
                <a:latin typeface="+mj-lt"/>
              </a:endParaRPr>
            </a:p>
          </p:txBody>
        </p:sp>
        <p:sp>
          <p:nvSpPr>
            <p:cNvPr id="38" name="Rectangle 37">
              <a:extLst>
                <a:ext uri="{FF2B5EF4-FFF2-40B4-BE49-F238E27FC236}">
                  <a16:creationId xmlns:a16="http://schemas.microsoft.com/office/drawing/2014/main" id="{E0EC7F4C-32DF-471C-894D-9C81231F9F1B}"/>
                </a:ext>
              </a:extLst>
            </p:cNvPr>
            <p:cNvSpPr/>
            <p:nvPr/>
          </p:nvSpPr>
          <p:spPr bwMode="auto">
            <a:xfrm>
              <a:off x="7969928" y="3429000"/>
              <a:ext cx="3637282" cy="360000"/>
            </a:xfrm>
            <a:prstGeom prst="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1600" dirty="0">
                  <a:gradFill>
                    <a:gsLst>
                      <a:gs pos="0">
                        <a:srgbClr val="FFFFFF"/>
                      </a:gs>
                      <a:gs pos="100000">
                        <a:srgbClr val="FFFFFF"/>
                      </a:gs>
                    </a:gsLst>
                    <a:lin ang="5400000" scaled="0"/>
                  </a:gradFill>
                  <a:ea typeface="Segoe UI" pitchFamily="34" charset="0"/>
                  <a:cs typeface="Segoe UI" pitchFamily="34" charset="0"/>
                </a:rPr>
                <a:t>Exchange</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9C96562A-0A40-40F8-9FF6-A8B2FAF61EB7}"/>
                </a:ext>
              </a:extLst>
            </p:cNvPr>
            <p:cNvSpPr/>
            <p:nvPr/>
          </p:nvSpPr>
          <p:spPr bwMode="auto">
            <a:xfrm>
              <a:off x="7969928" y="3768680"/>
              <a:ext cx="3637282" cy="624446"/>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622300" lvl="2" defTabSz="932472" fontAlgn="base">
                <a:spcBef>
                  <a:spcPct val="0"/>
                </a:spcBef>
                <a:spcAft>
                  <a:spcPct val="0"/>
                </a:spcAft>
              </a:pPr>
              <a:r>
                <a:rPr lang="en-IN" sz="1200" dirty="0">
                  <a:solidFill>
                    <a:schemeClr val="tx1"/>
                  </a:solidFill>
                  <a:latin typeface="+mj-lt"/>
                  <a:ea typeface="Segoe UI" pitchFamily="34" charset="0"/>
                  <a:cs typeface="Segoe UI" pitchFamily="34" charset="0"/>
                </a:rPr>
                <a:t>Update photo</a:t>
              </a:r>
            </a:p>
            <a:p>
              <a:pPr marL="622300" lvl="2" defTabSz="932472" fontAlgn="base">
                <a:spcBef>
                  <a:spcPct val="0"/>
                </a:spcBef>
                <a:spcAft>
                  <a:spcPct val="0"/>
                </a:spcAft>
              </a:pPr>
              <a:r>
                <a:rPr lang="en-IN" sz="1200" dirty="0">
                  <a:solidFill>
                    <a:schemeClr val="tx1"/>
                  </a:solidFill>
                  <a:ea typeface="Segoe UI" pitchFamily="34" charset="0"/>
                  <a:cs typeface="Segoe UI" pitchFamily="34" charset="0"/>
                </a:rPr>
                <a:t>PATCH /users/{id}/photo/$value</a:t>
              </a:r>
              <a:endParaRPr lang="en-US" sz="1200" dirty="0">
                <a:solidFill>
                  <a:schemeClr val="tx1"/>
                </a:soli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F64ED03E-A533-4090-B8F5-65D77BF1BDBF}"/>
                </a:ext>
              </a:extLst>
            </p:cNvPr>
            <p:cNvSpPr/>
            <p:nvPr/>
          </p:nvSpPr>
          <p:spPr bwMode="auto">
            <a:xfrm>
              <a:off x="7969928" y="3791217"/>
              <a:ext cx="648000" cy="603330"/>
            </a:xfrm>
            <a:prstGeom prst="rect">
              <a:avLst/>
            </a:prstGeom>
            <a:solidFill>
              <a:schemeClr val="tx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1" name="Rectangle 40">
              <a:extLst>
                <a:ext uri="{FF2B5EF4-FFF2-40B4-BE49-F238E27FC236}">
                  <a16:creationId xmlns:a16="http://schemas.microsoft.com/office/drawing/2014/main" id="{05BAFC56-1412-4ACF-AC4F-BB2752025370}"/>
                </a:ext>
              </a:extLst>
            </p:cNvPr>
            <p:cNvSpPr/>
            <p:nvPr/>
          </p:nvSpPr>
          <p:spPr bwMode="auto">
            <a:xfrm>
              <a:off x="7969928" y="4763574"/>
              <a:ext cx="3637282" cy="360000"/>
            </a:xfrm>
            <a:prstGeom prst="rect">
              <a:avLst/>
            </a:prstGeom>
            <a:solidFill>
              <a:schemeClr val="accent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72000" rIns="182880" bIns="72000" numCol="1" spcCol="0" rtlCol="0" fromWordArt="0" anchor="ctr" anchorCtr="0" forceAA="0" compatLnSpc="1">
              <a:prstTxWarp prst="textNoShape">
                <a:avLst/>
              </a:prstTxWarp>
              <a:noAutofit/>
            </a:bodyPr>
            <a:lstStyle/>
            <a:p>
              <a:pPr algn="l" defTabSz="932472" fontAlgn="base">
                <a:spcBef>
                  <a:spcPct val="0"/>
                </a:spcBef>
                <a:spcAft>
                  <a:spcPct val="0"/>
                </a:spcAft>
              </a:pPr>
              <a:r>
                <a:rPr lang="en-IN" sz="1600" dirty="0">
                  <a:gradFill>
                    <a:gsLst>
                      <a:gs pos="0">
                        <a:srgbClr val="FFFFFF"/>
                      </a:gs>
                      <a:gs pos="100000">
                        <a:srgbClr val="FFFFFF"/>
                      </a:gs>
                    </a:gsLst>
                    <a:lin ang="5400000" scaled="0"/>
                  </a:gradFill>
                  <a:ea typeface="Segoe UI" pitchFamily="34" charset="0"/>
                  <a:cs typeface="Segoe UI" pitchFamily="34" charset="0"/>
                </a:rPr>
                <a:t>AZURE AD/SharePoint</a:t>
              </a: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1FC1E66-BBEC-4794-8FAA-7BB32CB504E2}"/>
                </a:ext>
              </a:extLst>
            </p:cNvPr>
            <p:cNvSpPr/>
            <p:nvPr/>
          </p:nvSpPr>
          <p:spPr bwMode="auto">
            <a:xfrm>
              <a:off x="7969928" y="5103254"/>
              <a:ext cx="3637282" cy="624446"/>
            </a:xfrm>
            <a:prstGeom prst="rect">
              <a:avLst/>
            </a:prstGeom>
            <a:solidFill>
              <a:schemeClr val="bg1"/>
            </a:solidFill>
            <a:ln w="28575">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marL="622300" lvl="2" defTabSz="932472" fontAlgn="base">
                <a:spcBef>
                  <a:spcPct val="0"/>
                </a:spcBef>
                <a:spcAft>
                  <a:spcPct val="0"/>
                </a:spcAft>
              </a:pPr>
              <a:r>
                <a:rPr lang="en-IN" sz="1200" dirty="0">
                  <a:solidFill>
                    <a:schemeClr val="tx1"/>
                  </a:solidFill>
                  <a:latin typeface="+mj-lt"/>
                  <a:cs typeface="Segoe UI" pitchFamily="34" charset="0"/>
                </a:rPr>
                <a:t>Update profile info</a:t>
              </a:r>
            </a:p>
            <a:p>
              <a:pPr marL="622300" lvl="2" defTabSz="932472" fontAlgn="base">
                <a:spcBef>
                  <a:spcPct val="0"/>
                </a:spcBef>
                <a:spcAft>
                  <a:spcPct val="0"/>
                </a:spcAft>
              </a:pPr>
              <a:r>
                <a:rPr lang="en-IN" sz="1200" dirty="0">
                  <a:solidFill>
                    <a:schemeClr val="tx1"/>
                  </a:solidFill>
                  <a:ea typeface="Segoe UI" pitchFamily="34" charset="0"/>
                  <a:cs typeface="Segoe UI" pitchFamily="34" charset="0"/>
                </a:rPr>
                <a:t>PATCH /users/{id}</a:t>
              </a:r>
            </a:p>
            <a:p>
              <a:pPr marL="622300" lvl="2" defTabSz="932472" fontAlgn="base">
                <a:spcBef>
                  <a:spcPct val="0"/>
                </a:spcBef>
                <a:spcAft>
                  <a:spcPct val="0"/>
                </a:spcAft>
              </a:pPr>
              <a:r>
                <a:rPr lang="en-IN" sz="1200" dirty="0">
                  <a:solidFill>
                    <a:schemeClr val="tx1"/>
                  </a:solidFill>
                  <a:ea typeface="Segoe UI" pitchFamily="34" charset="0"/>
                  <a:cs typeface="Segoe UI" pitchFamily="34" charset="0"/>
                </a:rPr>
                <a:t>Requestbody: {aboutMe:”Lorem…”}</a:t>
              </a:r>
              <a:endParaRPr lang="en-US" sz="1200" dirty="0">
                <a:solidFill>
                  <a:schemeClr val="tx1"/>
                </a:soli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9E39A36A-141F-4A05-AAB9-9CC70CE86E21}"/>
                </a:ext>
              </a:extLst>
            </p:cNvPr>
            <p:cNvSpPr/>
            <p:nvPr/>
          </p:nvSpPr>
          <p:spPr bwMode="auto">
            <a:xfrm>
              <a:off x="7969928" y="5125791"/>
              <a:ext cx="648000" cy="603330"/>
            </a:xfrm>
            <a:prstGeom prst="rect">
              <a:avLst/>
            </a:prstGeom>
            <a:solidFill>
              <a:schemeClr val="tx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0" numCol="1" spcCol="0" rtlCol="0" fromWordArt="0" anchor="ctr" anchorCtr="0" forceAA="0" compatLnSpc="1">
              <a:prstTxWarp prst="textNoShape">
                <a:avLst/>
              </a:prstTxWarp>
              <a:noAutofit/>
            </a:bodyPr>
            <a:lstStyle/>
            <a:p>
              <a:pPr defTabSz="932472" fontAlgn="base">
                <a:spcBef>
                  <a:spcPct val="0"/>
                </a:spcBef>
                <a:spcAft>
                  <a:spcPct val="0"/>
                </a:spcAft>
              </a:pPr>
              <a:endParaRPr lang="en-US" sz="2000" dirty="0">
                <a:gradFill>
                  <a:gsLst>
                    <a:gs pos="0">
                      <a:srgbClr val="FFFFFF"/>
                    </a:gs>
                    <a:gs pos="100000">
                      <a:srgbClr val="FFFFFF"/>
                    </a:gs>
                  </a:gsLst>
                  <a:lin ang="5400000" scaled="0"/>
                </a:gradFill>
                <a:cs typeface="Segoe UI" pitchFamily="34" charset="0"/>
              </a:endParaRPr>
            </a:p>
          </p:txBody>
        </p:sp>
        <p:sp>
          <p:nvSpPr>
            <p:cNvPr id="44" name="TextBox 43">
              <a:extLst>
                <a:ext uri="{FF2B5EF4-FFF2-40B4-BE49-F238E27FC236}">
                  <a16:creationId xmlns:a16="http://schemas.microsoft.com/office/drawing/2014/main" id="{521A31C3-628E-48A6-8F17-6DF1F869C7F6}"/>
                </a:ext>
              </a:extLst>
            </p:cNvPr>
            <p:cNvSpPr txBox="1"/>
            <p:nvPr/>
          </p:nvSpPr>
          <p:spPr>
            <a:xfrm>
              <a:off x="7864701" y="2931886"/>
              <a:ext cx="3817257" cy="307777"/>
            </a:xfrm>
            <a:prstGeom prst="rect">
              <a:avLst/>
            </a:prstGeom>
            <a:noFill/>
          </p:spPr>
          <p:txBody>
            <a:bodyPr wrap="square" lIns="0" tIns="0" rIns="0" bIns="0" rtlCol="0">
              <a:spAutoFit/>
            </a:bodyPr>
            <a:lstStyle/>
            <a:p>
              <a:pPr algn="ctr"/>
              <a:r>
                <a:rPr lang="en-IN" sz="2000" dirty="0">
                  <a:gradFill>
                    <a:gsLst>
                      <a:gs pos="2917">
                        <a:schemeClr val="tx1"/>
                      </a:gs>
                      <a:gs pos="30000">
                        <a:schemeClr val="tx1"/>
                      </a:gs>
                    </a:gsLst>
                    <a:lin ang="5400000" scaled="0"/>
                  </a:gradFill>
                  <a:latin typeface="+mj-lt"/>
                </a:rPr>
                <a:t>Update profile Information</a:t>
              </a:r>
              <a:endParaRPr lang="en-US" sz="2000" dirty="0">
                <a:gradFill>
                  <a:gsLst>
                    <a:gs pos="2917">
                      <a:schemeClr val="tx1"/>
                    </a:gs>
                    <a:gs pos="30000">
                      <a:schemeClr val="tx1"/>
                    </a:gs>
                  </a:gsLst>
                  <a:lin ang="5400000" scaled="0"/>
                </a:gradFill>
                <a:latin typeface="+mj-lt"/>
              </a:endParaRPr>
            </a:p>
          </p:txBody>
        </p:sp>
        <p:pic>
          <p:nvPicPr>
            <p:cNvPr id="45" name="Picture 44">
              <a:extLst>
                <a:ext uri="{FF2B5EF4-FFF2-40B4-BE49-F238E27FC236}">
                  <a16:creationId xmlns:a16="http://schemas.microsoft.com/office/drawing/2014/main" id="{9AFD8641-8BCC-463B-B0B3-0813463A2788}"/>
                </a:ext>
              </a:extLst>
            </p:cNvPr>
            <p:cNvPicPr>
              <a:picLocks noChangeAspect="1"/>
            </p:cNvPicPr>
            <p:nvPr/>
          </p:nvPicPr>
          <p:blipFill>
            <a:blip r:embed="rId3">
              <a:lum bright="70000" contrast="-70000"/>
            </a:blip>
            <a:stretch>
              <a:fillRect/>
            </a:stretch>
          </p:blipFill>
          <p:spPr>
            <a:xfrm>
              <a:off x="731752" y="3543300"/>
              <a:ext cx="461212" cy="476894"/>
            </a:xfrm>
            <a:prstGeom prst="rect">
              <a:avLst/>
            </a:prstGeom>
          </p:spPr>
        </p:pic>
        <p:pic>
          <p:nvPicPr>
            <p:cNvPr id="46" name="Picture 45">
              <a:extLst>
                <a:ext uri="{FF2B5EF4-FFF2-40B4-BE49-F238E27FC236}">
                  <a16:creationId xmlns:a16="http://schemas.microsoft.com/office/drawing/2014/main" id="{682E0B4B-5249-48EF-899E-F325F3BC08AE}"/>
                </a:ext>
              </a:extLst>
            </p:cNvPr>
            <p:cNvPicPr>
              <a:picLocks noChangeAspect="1"/>
            </p:cNvPicPr>
            <p:nvPr/>
          </p:nvPicPr>
          <p:blipFill>
            <a:blip r:embed="rId4">
              <a:lum bright="70000" contrast="-70000"/>
            </a:blip>
            <a:stretch>
              <a:fillRect/>
            </a:stretch>
          </p:blipFill>
          <p:spPr>
            <a:xfrm>
              <a:off x="722339" y="4671356"/>
              <a:ext cx="486265" cy="487088"/>
            </a:xfrm>
            <a:prstGeom prst="rect">
              <a:avLst/>
            </a:prstGeom>
          </p:spPr>
        </p:pic>
        <p:pic>
          <p:nvPicPr>
            <p:cNvPr id="47" name="Picture 46">
              <a:extLst>
                <a:ext uri="{FF2B5EF4-FFF2-40B4-BE49-F238E27FC236}">
                  <a16:creationId xmlns:a16="http://schemas.microsoft.com/office/drawing/2014/main" id="{3297CF33-0510-4CDE-AE63-3C23AADEB39D}"/>
                </a:ext>
              </a:extLst>
            </p:cNvPr>
            <p:cNvPicPr>
              <a:picLocks noChangeAspect="1"/>
            </p:cNvPicPr>
            <p:nvPr/>
          </p:nvPicPr>
          <p:blipFill>
            <a:blip r:embed="rId3">
              <a:lum bright="70000" contrast="-70000"/>
            </a:blip>
            <a:stretch>
              <a:fillRect/>
            </a:stretch>
          </p:blipFill>
          <p:spPr>
            <a:xfrm>
              <a:off x="719052" y="5741344"/>
              <a:ext cx="461212" cy="476894"/>
            </a:xfrm>
            <a:prstGeom prst="rect">
              <a:avLst/>
            </a:prstGeom>
          </p:spPr>
        </p:pic>
        <p:pic>
          <p:nvPicPr>
            <p:cNvPr id="48" name="Picture 47">
              <a:extLst>
                <a:ext uri="{FF2B5EF4-FFF2-40B4-BE49-F238E27FC236}">
                  <a16:creationId xmlns:a16="http://schemas.microsoft.com/office/drawing/2014/main" id="{BF3BEF0D-A783-4B68-BC59-579797F60B69}"/>
                </a:ext>
              </a:extLst>
            </p:cNvPr>
            <p:cNvPicPr>
              <a:picLocks noChangeAspect="1"/>
            </p:cNvPicPr>
            <p:nvPr/>
          </p:nvPicPr>
          <p:blipFill>
            <a:blip r:embed="rId4">
              <a:lum bright="70000" contrast="-70000"/>
            </a:blip>
            <a:stretch>
              <a:fillRect/>
            </a:stretch>
          </p:blipFill>
          <p:spPr>
            <a:xfrm>
              <a:off x="8044569" y="3858556"/>
              <a:ext cx="486265" cy="487088"/>
            </a:xfrm>
            <a:prstGeom prst="rect">
              <a:avLst/>
            </a:prstGeom>
          </p:spPr>
        </p:pic>
        <p:pic>
          <p:nvPicPr>
            <p:cNvPr id="60" name="Picture 59">
              <a:extLst>
                <a:ext uri="{FF2B5EF4-FFF2-40B4-BE49-F238E27FC236}">
                  <a16:creationId xmlns:a16="http://schemas.microsoft.com/office/drawing/2014/main" id="{A264ACF2-7787-47E6-A1D8-D5264A6C2792}"/>
                </a:ext>
              </a:extLst>
            </p:cNvPr>
            <p:cNvPicPr>
              <a:picLocks noChangeAspect="1"/>
            </p:cNvPicPr>
            <p:nvPr/>
          </p:nvPicPr>
          <p:blipFill>
            <a:blip r:embed="rId3">
              <a:lum bright="70000" contrast="-70000"/>
            </a:blip>
            <a:stretch>
              <a:fillRect/>
            </a:stretch>
          </p:blipFill>
          <p:spPr>
            <a:xfrm>
              <a:off x="8102968" y="5211572"/>
              <a:ext cx="461212" cy="476894"/>
            </a:xfrm>
            <a:prstGeom prst="rect">
              <a:avLst/>
            </a:prstGeom>
          </p:spPr>
        </p:pic>
        <p:grpSp>
          <p:nvGrpSpPr>
            <p:cNvPr id="68" name="Group 67">
              <a:extLst>
                <a:ext uri="{FF2B5EF4-FFF2-40B4-BE49-F238E27FC236}">
                  <a16:creationId xmlns:a16="http://schemas.microsoft.com/office/drawing/2014/main" id="{20A230DB-2DE0-4623-81A1-45D04069FAB6}"/>
                </a:ext>
              </a:extLst>
            </p:cNvPr>
            <p:cNvGrpSpPr/>
            <p:nvPr/>
          </p:nvGrpSpPr>
          <p:grpSpPr>
            <a:xfrm>
              <a:off x="5638801" y="3548111"/>
              <a:ext cx="1313543" cy="936803"/>
              <a:chOff x="5537200" y="3693254"/>
              <a:chExt cx="1313543" cy="936803"/>
            </a:xfrm>
          </p:grpSpPr>
          <p:pic>
            <p:nvPicPr>
              <p:cNvPr id="64" name="Picture 63">
                <a:extLst>
                  <a:ext uri="{FF2B5EF4-FFF2-40B4-BE49-F238E27FC236}">
                    <a16:creationId xmlns:a16="http://schemas.microsoft.com/office/drawing/2014/main" id="{C0784FA9-1E10-4767-9EA7-38EA87776929}"/>
                  </a:ext>
                </a:extLst>
              </p:cNvPr>
              <p:cNvPicPr>
                <a:picLocks noChangeAspect="1"/>
              </p:cNvPicPr>
              <p:nvPr/>
            </p:nvPicPr>
            <p:blipFill>
              <a:blip r:embed="rId4"/>
              <a:stretch>
                <a:fillRect/>
              </a:stretch>
            </p:blipFill>
            <p:spPr>
              <a:xfrm>
                <a:off x="5885534" y="3693254"/>
                <a:ext cx="616875" cy="617919"/>
              </a:xfrm>
              <a:prstGeom prst="rect">
                <a:avLst/>
              </a:prstGeom>
            </p:spPr>
          </p:pic>
          <p:sp>
            <p:nvSpPr>
              <p:cNvPr id="65" name="TextBox 64">
                <a:extLst>
                  <a:ext uri="{FF2B5EF4-FFF2-40B4-BE49-F238E27FC236}">
                    <a16:creationId xmlns:a16="http://schemas.microsoft.com/office/drawing/2014/main" id="{1D74DA47-64F8-40D4-8A2E-0DAD418E9AE2}"/>
                  </a:ext>
                </a:extLst>
              </p:cNvPr>
              <p:cNvSpPr txBox="1"/>
              <p:nvPr/>
            </p:nvSpPr>
            <p:spPr>
              <a:xfrm>
                <a:off x="5537200" y="4347029"/>
                <a:ext cx="1313543" cy="283028"/>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New photo</a:t>
                </a:r>
                <a:endParaRPr lang="en-US" sz="1800" dirty="0">
                  <a:gradFill>
                    <a:gsLst>
                      <a:gs pos="2917">
                        <a:schemeClr val="tx1"/>
                      </a:gs>
                      <a:gs pos="30000">
                        <a:schemeClr val="tx1"/>
                      </a:gs>
                    </a:gsLst>
                    <a:lin ang="5400000" scaled="0"/>
                  </a:gradFill>
                </a:endParaRPr>
              </a:p>
            </p:txBody>
          </p:sp>
        </p:grpSp>
        <p:grpSp>
          <p:nvGrpSpPr>
            <p:cNvPr id="67" name="Group 66">
              <a:extLst>
                <a:ext uri="{FF2B5EF4-FFF2-40B4-BE49-F238E27FC236}">
                  <a16:creationId xmlns:a16="http://schemas.microsoft.com/office/drawing/2014/main" id="{EAB6D5F0-313E-42E3-80D8-8320F76F9FA1}"/>
                </a:ext>
              </a:extLst>
            </p:cNvPr>
            <p:cNvGrpSpPr/>
            <p:nvPr/>
          </p:nvGrpSpPr>
          <p:grpSpPr>
            <a:xfrm>
              <a:off x="5617030" y="4804229"/>
              <a:ext cx="1313543" cy="979714"/>
              <a:chOff x="5573486" y="5167086"/>
              <a:chExt cx="1313543" cy="979714"/>
            </a:xfrm>
          </p:grpSpPr>
          <p:grpSp>
            <p:nvGrpSpPr>
              <p:cNvPr id="63" name="Group 62">
                <a:extLst>
                  <a:ext uri="{FF2B5EF4-FFF2-40B4-BE49-F238E27FC236}">
                    <a16:creationId xmlns:a16="http://schemas.microsoft.com/office/drawing/2014/main" id="{1D84E716-231C-473C-8773-9AECF82DEFC0}"/>
                  </a:ext>
                </a:extLst>
              </p:cNvPr>
              <p:cNvGrpSpPr/>
              <p:nvPr/>
            </p:nvGrpSpPr>
            <p:grpSpPr>
              <a:xfrm>
                <a:off x="5849308" y="5167086"/>
                <a:ext cx="812749" cy="659001"/>
                <a:chOff x="6023479" y="5210629"/>
                <a:chExt cx="812749" cy="659001"/>
              </a:xfrm>
            </p:grpSpPr>
            <p:grpSp>
              <p:nvGrpSpPr>
                <p:cNvPr id="56" name="Group 55">
                  <a:extLst>
                    <a:ext uri="{FF2B5EF4-FFF2-40B4-BE49-F238E27FC236}">
                      <a16:creationId xmlns:a16="http://schemas.microsoft.com/office/drawing/2014/main" id="{562FE7D5-8776-40E9-84C8-40980835B7A0}"/>
                    </a:ext>
                  </a:extLst>
                </p:cNvPr>
                <p:cNvGrpSpPr/>
                <p:nvPr/>
              </p:nvGrpSpPr>
              <p:grpSpPr>
                <a:xfrm>
                  <a:off x="6521449" y="5210629"/>
                  <a:ext cx="314779" cy="357413"/>
                  <a:chOff x="7486650" y="5003800"/>
                  <a:chExt cx="152400" cy="266700"/>
                </a:xfrm>
                <a:solidFill>
                  <a:schemeClr val="tx1"/>
                </a:solidFill>
              </p:grpSpPr>
              <p:sp>
                <p:nvSpPr>
                  <p:cNvPr id="57" name="Rectangle 56">
                    <a:extLst>
                      <a:ext uri="{FF2B5EF4-FFF2-40B4-BE49-F238E27FC236}">
                        <a16:creationId xmlns:a16="http://schemas.microsoft.com/office/drawing/2014/main" id="{F45D9680-6CE1-4034-A2C9-532F12A90519}"/>
                      </a:ext>
                    </a:extLst>
                  </p:cNvPr>
                  <p:cNvSpPr/>
                  <p:nvPr/>
                </p:nvSpPr>
                <p:spPr bwMode="auto">
                  <a:xfrm>
                    <a:off x="7486650" y="5003800"/>
                    <a:ext cx="152400" cy="571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8CB53382-A503-4694-B13B-4380976952B0}"/>
                      </a:ext>
                    </a:extLst>
                  </p:cNvPr>
                  <p:cNvSpPr/>
                  <p:nvPr/>
                </p:nvSpPr>
                <p:spPr bwMode="auto">
                  <a:xfrm>
                    <a:off x="7486650" y="5108575"/>
                    <a:ext cx="152400" cy="571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a:extLst>
                      <a:ext uri="{FF2B5EF4-FFF2-40B4-BE49-F238E27FC236}">
                        <a16:creationId xmlns:a16="http://schemas.microsoft.com/office/drawing/2014/main" id="{6368D1A5-7CB7-46FF-B8BD-08E70D6AF3EC}"/>
                      </a:ext>
                    </a:extLst>
                  </p:cNvPr>
                  <p:cNvSpPr/>
                  <p:nvPr/>
                </p:nvSpPr>
                <p:spPr bwMode="auto">
                  <a:xfrm>
                    <a:off x="7486650" y="5213350"/>
                    <a:ext cx="152400" cy="5715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62" name="Picture 61">
                  <a:extLst>
                    <a:ext uri="{FF2B5EF4-FFF2-40B4-BE49-F238E27FC236}">
                      <a16:creationId xmlns:a16="http://schemas.microsoft.com/office/drawing/2014/main" id="{327D4E87-6D12-4345-A3FD-8C30349C89FB}"/>
                    </a:ext>
                  </a:extLst>
                </p:cNvPr>
                <p:cNvPicPr>
                  <a:picLocks noChangeAspect="1"/>
                </p:cNvPicPr>
                <p:nvPr/>
              </p:nvPicPr>
              <p:blipFill>
                <a:blip r:embed="rId5"/>
                <a:stretch>
                  <a:fillRect/>
                </a:stretch>
              </p:blipFill>
              <p:spPr>
                <a:xfrm>
                  <a:off x="6023479" y="5327983"/>
                  <a:ext cx="478935" cy="541647"/>
                </a:xfrm>
                <a:prstGeom prst="rect">
                  <a:avLst/>
                </a:prstGeom>
              </p:spPr>
            </p:pic>
          </p:grpSp>
          <p:sp>
            <p:nvSpPr>
              <p:cNvPr id="66" name="TextBox 65">
                <a:extLst>
                  <a:ext uri="{FF2B5EF4-FFF2-40B4-BE49-F238E27FC236}">
                    <a16:creationId xmlns:a16="http://schemas.microsoft.com/office/drawing/2014/main" id="{8C0EDB94-2BAB-4D31-9256-8485BB8FA2E1}"/>
                  </a:ext>
                </a:extLst>
              </p:cNvPr>
              <p:cNvSpPr txBox="1"/>
              <p:nvPr/>
            </p:nvSpPr>
            <p:spPr>
              <a:xfrm>
                <a:off x="5573486" y="5863772"/>
                <a:ext cx="1313543" cy="283028"/>
              </a:xfrm>
              <a:prstGeom prst="rect">
                <a:avLst/>
              </a:prstGeom>
              <a:noFill/>
            </p:spPr>
            <p:txBody>
              <a:bodyPr wrap="square" lIns="0" tIns="0" rIns="0" bIns="0" rtlCol="0">
                <a:spAutoFit/>
              </a:bodyPr>
              <a:lstStyle/>
              <a:p>
                <a:pPr algn="ctr"/>
                <a:r>
                  <a:rPr lang="en-IN" sz="1800" dirty="0">
                    <a:gradFill>
                      <a:gsLst>
                        <a:gs pos="2917">
                          <a:schemeClr val="tx1"/>
                        </a:gs>
                        <a:gs pos="30000">
                          <a:schemeClr val="tx1"/>
                        </a:gs>
                      </a:gsLst>
                      <a:lin ang="5400000" scaled="0"/>
                    </a:gradFill>
                  </a:rPr>
                  <a:t>New info</a:t>
                </a:r>
                <a:endParaRPr lang="en-US" sz="1800" dirty="0">
                  <a:gradFill>
                    <a:gsLst>
                      <a:gs pos="2917">
                        <a:schemeClr val="tx1"/>
                      </a:gs>
                      <a:gs pos="30000">
                        <a:schemeClr val="tx1"/>
                      </a:gs>
                    </a:gsLst>
                    <a:lin ang="5400000" scaled="0"/>
                  </a:gradFill>
                </a:endParaRPr>
              </a:p>
            </p:txBody>
          </p:sp>
        </p:grpSp>
        <p:cxnSp>
          <p:nvCxnSpPr>
            <p:cNvPr id="70" name="Straight Arrow Connector 69">
              <a:extLst>
                <a:ext uri="{FF2B5EF4-FFF2-40B4-BE49-F238E27FC236}">
                  <a16:creationId xmlns:a16="http://schemas.microsoft.com/office/drawing/2014/main" id="{835D2BF0-821E-428D-9B90-FAECBB5E4B7B}"/>
                </a:ext>
              </a:extLst>
            </p:cNvPr>
            <p:cNvCxnSpPr>
              <a:cxnSpLocks/>
            </p:cNvCxnSpPr>
            <p:nvPr/>
          </p:nvCxnSpPr>
          <p:spPr>
            <a:xfrm>
              <a:off x="6807200" y="3831771"/>
              <a:ext cx="928914" cy="0"/>
            </a:xfrm>
            <a:prstGeom prst="straightConnector1">
              <a:avLst/>
            </a:prstGeom>
            <a:ln w="5715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406BB21-4A20-4AD4-9611-75CF541FA714}"/>
                </a:ext>
              </a:extLst>
            </p:cNvPr>
            <p:cNvCxnSpPr>
              <a:cxnSpLocks/>
            </p:cNvCxnSpPr>
            <p:nvPr/>
          </p:nvCxnSpPr>
          <p:spPr>
            <a:xfrm>
              <a:off x="6807200" y="5217885"/>
              <a:ext cx="936171" cy="0"/>
            </a:xfrm>
            <a:prstGeom prst="straightConnector1">
              <a:avLst/>
            </a:prstGeom>
            <a:ln w="57150">
              <a:solidFill>
                <a:srgbClr val="C00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34505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8431-ACE8-4282-A80B-C9F368C0E6F8}"/>
              </a:ext>
            </a:extLst>
          </p:cNvPr>
          <p:cNvSpPr>
            <a:spLocks noGrp="1"/>
          </p:cNvSpPr>
          <p:nvPr>
            <p:ph type="title"/>
          </p:nvPr>
        </p:nvSpPr>
        <p:spPr/>
        <p:txBody>
          <a:bodyPr/>
          <a:lstStyle/>
          <a:p>
            <a:r>
              <a:rPr lang="en-US" dirty="0"/>
              <a:t>Microsoft Graph requests</a:t>
            </a:r>
          </a:p>
        </p:txBody>
      </p:sp>
      <p:sp>
        <p:nvSpPr>
          <p:cNvPr id="3" name="Text Placeholder 2">
            <a:extLst>
              <a:ext uri="{FF2B5EF4-FFF2-40B4-BE49-F238E27FC236}">
                <a16:creationId xmlns:a16="http://schemas.microsoft.com/office/drawing/2014/main" id="{1BB344C1-8320-4334-A3EA-09F0F214B24E}"/>
              </a:ext>
            </a:extLst>
          </p:cNvPr>
          <p:cNvSpPr>
            <a:spLocks noGrp="1"/>
          </p:cNvSpPr>
          <p:nvPr>
            <p:ph type="body" sz="quarter" idx="10"/>
          </p:nvPr>
        </p:nvSpPr>
        <p:spPr>
          <a:xfrm>
            <a:off x="588263" y="1436688"/>
            <a:ext cx="11018520" cy="3323987"/>
          </a:xfrm>
        </p:spPr>
        <p:txBody>
          <a:bodyPr/>
          <a:lstStyle/>
          <a:p>
            <a:r>
              <a:rPr lang="en-US" sz="1800" dirty="0">
                <a:solidFill>
                  <a:srgbClr val="008000"/>
                </a:solidFill>
              </a:rPr>
              <a:t>// get first ten users in system</a:t>
            </a:r>
            <a:endParaRPr lang="en-US" sz="1800" dirty="0">
              <a:solidFill>
                <a:srgbClr val="000000"/>
              </a:solidFill>
            </a:endParaRPr>
          </a:p>
          <a:p>
            <a:r>
              <a:rPr lang="en-US" sz="1800" dirty="0">
                <a:solidFill>
                  <a:srgbClr val="001080"/>
                </a:solidFill>
              </a:rPr>
              <a:t>GET</a:t>
            </a:r>
            <a:r>
              <a:rPr lang="en-US" sz="1800" dirty="0">
                <a:solidFill>
                  <a:srgbClr val="000000"/>
                </a:solidFill>
              </a:rPr>
              <a:t> https</a:t>
            </a:r>
            <a:r>
              <a:rPr lang="en-US" sz="1800" dirty="0">
                <a:solidFill>
                  <a:schemeClr val="tx1"/>
                </a:solidFill>
              </a:rPr>
              <a:t>://graph.microsoft.com/v1.0/users?$top=5</a:t>
            </a:r>
          </a:p>
          <a:p>
            <a:br>
              <a:rPr lang="en-US" sz="1800" dirty="0">
                <a:solidFill>
                  <a:srgbClr val="000000"/>
                </a:solidFill>
              </a:rPr>
            </a:br>
            <a:r>
              <a:rPr lang="en-US" sz="1800" dirty="0">
                <a:solidFill>
                  <a:srgbClr val="008000"/>
                </a:solidFill>
              </a:rPr>
              <a:t>// result set will return an odata.nextLink property</a:t>
            </a:r>
            <a:endParaRPr lang="en-US" sz="1800" dirty="0">
              <a:solidFill>
                <a:srgbClr val="000000"/>
              </a:solidFill>
            </a:endParaRPr>
          </a:p>
          <a:p>
            <a:r>
              <a:rPr lang="en-US" sz="1800" dirty="0">
                <a:solidFill>
                  <a:srgbClr val="A31515"/>
                </a:solidFill>
              </a:rPr>
              <a:t>"@odata.nextLink"</a:t>
            </a:r>
            <a:r>
              <a:rPr lang="en-US" sz="1800" dirty="0">
                <a:solidFill>
                  <a:srgbClr val="000000"/>
                </a:solidFill>
              </a:rPr>
              <a:t>: </a:t>
            </a:r>
            <a:r>
              <a:rPr lang="en-US" sz="1800" dirty="0">
                <a:solidFill>
                  <a:srgbClr val="A31515"/>
                </a:solidFill>
              </a:rPr>
              <a:t>"https://graph.microsoft.com/v1.0/users?$top=5&amp;$skiptoken=X%274453707 ... 6633B900000000000000000000%27"</a:t>
            </a:r>
            <a:endParaRPr lang="en-US" sz="1800" dirty="0">
              <a:solidFill>
                <a:srgbClr val="000000"/>
              </a:solidFill>
            </a:endParaRPr>
          </a:p>
          <a:p>
            <a:br>
              <a:rPr lang="en-US" sz="1800" dirty="0">
                <a:solidFill>
                  <a:srgbClr val="000000"/>
                </a:solidFill>
              </a:rPr>
            </a:br>
            <a:r>
              <a:rPr lang="en-US" sz="1800" dirty="0">
                <a:solidFill>
                  <a:srgbClr val="008000"/>
                </a:solidFill>
              </a:rPr>
              <a:t>// issue a new request to the URL in the property to get the next group of users</a:t>
            </a:r>
            <a:endParaRPr lang="en-US" sz="1800" dirty="0">
              <a:solidFill>
                <a:srgbClr val="000000"/>
              </a:solidFill>
            </a:endParaRPr>
          </a:p>
          <a:p>
            <a:r>
              <a:rPr lang="en-US" sz="1800" dirty="0">
                <a:solidFill>
                  <a:srgbClr val="001080"/>
                </a:solidFill>
              </a:rPr>
              <a:t>GET</a:t>
            </a:r>
            <a:r>
              <a:rPr lang="en-US" sz="1800" dirty="0">
                <a:solidFill>
                  <a:srgbClr val="000000"/>
                </a:solidFill>
              </a:rPr>
              <a:t> https</a:t>
            </a:r>
            <a:r>
              <a:rPr lang="en-US" sz="1800" dirty="0">
                <a:solidFill>
                  <a:schemeClr val="tx1"/>
                </a:solidFill>
              </a:rPr>
              <a:t>://graph.microsoft.com/v1.0/users?$top=5&amp;$skiptoken=X%274453707 ... 6633B900000000000000000000%27</a:t>
            </a:r>
          </a:p>
        </p:txBody>
      </p:sp>
    </p:spTree>
    <p:extLst>
      <p:ext uri="{BB962C8B-B14F-4D97-AF65-F5344CB8AC3E}">
        <p14:creationId xmlns:p14="http://schemas.microsoft.com/office/powerpoint/2010/main" val="38172698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with Microsoft Graph </a:t>
            </a:r>
          </a:p>
        </p:txBody>
      </p:sp>
      <p:sp>
        <p:nvSpPr>
          <p:cNvPr id="19" name="Text Placeholder 18"/>
          <p:cNvSpPr>
            <a:spLocks noGrp="1"/>
          </p:cNvSpPr>
          <p:nvPr>
            <p:ph type="body" sz="quarter" idx="10"/>
          </p:nvPr>
        </p:nvSpPr>
        <p:spPr>
          <a:xfrm>
            <a:off x="584200" y="1435497"/>
            <a:ext cx="4572000" cy="553998"/>
          </a:xfrm>
        </p:spPr>
        <p:txBody>
          <a:bodyPr/>
          <a:lstStyle/>
          <a:p>
            <a:pPr marL="0" indent="0">
              <a:buNone/>
            </a:pPr>
            <a:r>
              <a:rPr lang="en-US" sz="3528" dirty="0">
                <a:gradFill>
                  <a:gsLst>
                    <a:gs pos="2917">
                      <a:schemeClr val="tx1"/>
                    </a:gs>
                    <a:gs pos="30000">
                      <a:schemeClr val="tx1"/>
                    </a:gs>
                  </a:gsLst>
                  <a:lin ang="5400000" scaled="0"/>
                </a:gradFill>
              </a:rPr>
              <a:t>Get the user </a:t>
            </a:r>
            <a:r>
              <a:rPr lang="en-US" sz="3600" dirty="0">
                <a:solidFill>
                  <a:schemeClr val="accent1"/>
                </a:solidFill>
                <a:latin typeface="+mj-lt"/>
              </a:rPr>
              <a:t>profile</a:t>
            </a:r>
            <a:endParaRPr lang="en-US" sz="3600" dirty="0">
              <a:gradFill>
                <a:gsLst>
                  <a:gs pos="2917">
                    <a:schemeClr val="tx1"/>
                  </a:gs>
                  <a:gs pos="30000">
                    <a:schemeClr val="tx1"/>
                  </a:gs>
                </a:gsLst>
                <a:lin ang="5400000" scaled="0"/>
              </a:gradFill>
              <a:latin typeface="+mj-lt"/>
            </a:endParaRPr>
          </a:p>
        </p:txBody>
      </p:sp>
      <p:sp>
        <p:nvSpPr>
          <p:cNvPr id="51" name="TextBox 50"/>
          <p:cNvSpPr txBox="1"/>
          <p:nvPr/>
        </p:nvSpPr>
        <p:spPr>
          <a:xfrm>
            <a:off x="6735136" y="488"/>
            <a:ext cx="5456864" cy="6857026"/>
          </a:xfrm>
          <a:prstGeom prst="rect">
            <a:avLst/>
          </a:prstGeom>
          <a:solidFill>
            <a:srgbClr val="FFFFFF">
              <a:alpha val="94902"/>
            </a:srgbClr>
          </a:solidFill>
          <a:effectLst>
            <a:outerShdw blurRad="50800" dist="38100" dir="10800000" algn="r" rotWithShape="0">
              <a:prstClr val="black">
                <a:alpha val="40000"/>
              </a:prstClr>
            </a:outerShdw>
          </a:effectLst>
        </p:spPr>
        <p:txBody>
          <a:bodyPr wrap="square" lIns="268927" tIns="146243" rIns="182802" bIns="146243" rtlCol="0">
            <a:noAutofit/>
          </a:bodyPr>
          <a:lstStyle/>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1" i="0" u="none" strike="noStrike" kern="1200" cap="none" spc="0" normalizeH="0" baseline="0" noProof="0" dirty="0">
                <a:ln>
                  <a:noFill/>
                </a:ln>
                <a:solidFill>
                  <a:srgbClr val="0078D4"/>
                </a:solidFill>
                <a:effectLst/>
                <a:uLnTx/>
                <a:uFillTx/>
                <a:latin typeface="Consolas" panose="020B0609020204030204" pitchFamily="49" charset="0"/>
                <a:ea typeface="Segoe UI" pitchFamily="34" charset="0"/>
                <a:cs typeface="Segoe UI" pitchFamily="34" charset="0"/>
              </a:rPr>
              <a:t>/users/mads </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"Mads Bjerregaard"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"jobTitle"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"Senior Program Manager"</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lvl="0" defTabSz="931869">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1" i="0" u="none" strike="noStrike" kern="1200" cap="none" spc="0" normalizeH="0" baseline="0" noProof="0" dirty="0">
                <a:ln>
                  <a:noFill/>
                </a:ln>
                <a:solidFill>
                  <a:srgbClr val="0078D4"/>
                </a:solidFill>
                <a:effectLst/>
                <a:uLnTx/>
                <a:uFillTx/>
                <a:latin typeface="Consolas" panose="020B0609020204030204" pitchFamily="49" charset="0"/>
                <a:ea typeface="Segoe UI" pitchFamily="34" charset="0"/>
                <a:cs typeface="Segoe UI" pitchFamily="34" charset="0"/>
              </a:rPr>
              <a:t>/users</a:t>
            </a:r>
            <a:r>
              <a:rPr lang="en-US" sz="1568" b="1" dirty="0">
                <a:solidFill>
                  <a:srgbClr val="0078D4"/>
                </a:solidFill>
                <a:latin typeface="Consolas" panose="020B0609020204030204" pitchFamily="49" charset="0"/>
                <a:ea typeface="Segoe UI" pitchFamily="34" charset="0"/>
                <a:cs typeface="Segoe UI" pitchFamily="34" charset="0"/>
              </a:rPr>
              <a:t>/mads/</a:t>
            </a:r>
            <a:r>
              <a:rPr kumimoji="0" lang="en-US" sz="1568" b="1" i="0" u="none" strike="noStrike" kern="1200" cap="none" spc="0" normalizeH="0" baseline="0" noProof="0" dirty="0">
                <a:ln>
                  <a:noFill/>
                </a:ln>
                <a:solidFill>
                  <a:srgbClr val="0078D4"/>
                </a:solidFill>
                <a:effectLst/>
                <a:uLnTx/>
                <a:uFillTx/>
                <a:latin typeface="Consolas" panose="020B0609020204030204" pitchFamily="49" charset="0"/>
                <a:ea typeface="Segoe UI" pitchFamily="34" charset="0"/>
                <a:cs typeface="Segoe UI" pitchFamily="34" charset="0"/>
              </a:rPr>
              <a:t>photo/$value</a:t>
            </a:r>
            <a:endParaRPr kumimoji="0" lang="en-US" sz="1568"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endParaRPr>
          </a:p>
          <a:p>
            <a:r>
              <a:rPr lang="en-US" sz="1400" dirty="0">
                <a:solidFill>
                  <a:srgbClr val="001080"/>
                </a:solidFill>
                <a:latin typeface="Consolas" panose="020B0609020204030204" pitchFamily="49" charset="0"/>
              </a:rPr>
              <a:t>Stream</a:t>
            </a:r>
            <a:r>
              <a:rPr lang="en-US" sz="1400" dirty="0">
                <a:solidFill>
                  <a:srgbClr val="000000"/>
                </a:solidFill>
                <a:latin typeface="Consolas" panose="020B0609020204030204" pitchFamily="49" charset="0"/>
              </a:rPr>
              <a:t> </a:t>
            </a:r>
            <a:r>
              <a:rPr lang="en-US" sz="1400" dirty="0">
                <a:solidFill>
                  <a:srgbClr val="001080"/>
                </a:solidFill>
                <a:latin typeface="Consolas" panose="020B0609020204030204" pitchFamily="49" charset="0"/>
              </a:rPr>
              <a:t>image</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jpeg</a:t>
            </a:r>
            <a:endParaRPr lang="en-US" sz="1400" dirty="0">
              <a:solidFill>
                <a:srgbClr val="000000"/>
              </a:solidFill>
              <a:latin typeface="Consolas" panose="020B0609020204030204" pitchFamily="49"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1" i="0" u="none" strike="noStrike" kern="1200" cap="none" spc="0" normalizeH="0" baseline="0" noProof="0" dirty="0">
                <a:ln>
                  <a:noFill/>
                </a:ln>
                <a:solidFill>
                  <a:srgbClr val="0078D4"/>
                </a:solidFill>
                <a:effectLst/>
                <a:uLnTx/>
                <a:uFillTx/>
                <a:latin typeface="Consolas" panose="020B0609020204030204" pitchFamily="49" charset="0"/>
                <a:ea typeface="Segoe UI" pitchFamily="34" charset="0"/>
                <a:cs typeface="Segoe UI" pitchFamily="34" charset="0"/>
              </a:rPr>
              <a:t>/users/mads/manager</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"Amalia Horvath"</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1" i="0" u="none" strike="noStrike" kern="1200" cap="none" spc="0" normalizeH="0" baseline="0" noProof="0" dirty="0">
                <a:ln>
                  <a:noFill/>
                </a:ln>
                <a:solidFill>
                  <a:srgbClr val="0078D4"/>
                </a:solidFill>
                <a:effectLst/>
                <a:uLnTx/>
                <a:uFillTx/>
                <a:latin typeface="Consolas" panose="020B0609020204030204" pitchFamily="49" charset="0"/>
                <a:ea typeface="Segoe UI" pitchFamily="34" charset="0"/>
                <a:cs typeface="Segoe UI" pitchFamily="34" charset="0"/>
              </a:rPr>
              <a:t>/users/mads/directReports</a:t>
            </a:r>
          </a:p>
          <a:p>
            <a:r>
              <a:rPr lang="en-US" sz="1400" dirty="0">
                <a:solidFill>
                  <a:srgbClr val="0451A5"/>
                </a:solidFill>
                <a:latin typeface="Consolas" panose="020B0609020204030204" pitchFamily="49" charset="0"/>
              </a:rPr>
              <a:t>"value"</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"Gyorgy"</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"Penny"</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0" i="0" u="none" strike="noStrike" kern="1200" cap="none" spc="0" normalizeH="0" baseline="0" noProof="0" dirty="0">
                <a:ln>
                  <a:noFill/>
                </a:ln>
                <a:solidFill>
                  <a:srgbClr val="0078D4"/>
                </a:solidFill>
                <a:effectLst/>
                <a:uLnTx/>
                <a:uFillTx/>
                <a:latin typeface="Consolas" panose="020B0609020204030204" pitchFamily="49" charset="0"/>
                <a:ea typeface="Segoe UI" pitchFamily="34" charset="0"/>
                <a:cs typeface="Segoe UI" pitchFamily="34" charset="0"/>
              </a:rPr>
              <a:t>/</a:t>
            </a:r>
            <a:r>
              <a:rPr kumimoji="0" lang="en-US" sz="1568" b="1" i="0" u="none" strike="noStrike" kern="1200" cap="none" spc="0" normalizeH="0" baseline="0" noProof="0" dirty="0">
                <a:ln>
                  <a:noFill/>
                </a:ln>
                <a:solidFill>
                  <a:srgbClr val="0078D4"/>
                </a:solidFill>
                <a:effectLst/>
                <a:uLnTx/>
                <a:uFillTx/>
                <a:latin typeface="Consolas" panose="020B0609020204030204" pitchFamily="49" charset="0"/>
                <a:ea typeface="Segoe UI" pitchFamily="34" charset="0"/>
                <a:cs typeface="Segoe UI" pitchFamily="34" charset="0"/>
              </a:rPr>
              <a:t>me/memberOf</a:t>
            </a:r>
            <a:endParaRPr kumimoji="0" lang="en-US" sz="1568" b="0"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endParaRPr>
          </a:p>
          <a:p>
            <a:r>
              <a:rPr lang="en-US" sz="1400" dirty="0">
                <a:solidFill>
                  <a:srgbClr val="0451A5"/>
                </a:solidFill>
                <a:latin typeface="Consolas" panose="020B0609020204030204" pitchFamily="49" charset="0"/>
              </a:rPr>
              <a:t>"value"</a:t>
            </a:r>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"Contoso Recreation"</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"Graph PM team"</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07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07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07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p:txBody>
      </p:sp>
      <p:grpSp>
        <p:nvGrpSpPr>
          <p:cNvPr id="3" name="Group 2" descr="This diagram illustrates retrieving metadata about the user, such as direct manager, group memberships, and direct reports.">
            <a:extLst>
              <a:ext uri="{FF2B5EF4-FFF2-40B4-BE49-F238E27FC236}">
                <a16:creationId xmlns:a16="http://schemas.microsoft.com/office/drawing/2014/main" id="{BBA4A9CF-9529-4D81-BE24-75E00E1FE94C}"/>
              </a:ext>
            </a:extLst>
          </p:cNvPr>
          <p:cNvGrpSpPr/>
          <p:nvPr/>
        </p:nvGrpSpPr>
        <p:grpSpPr>
          <a:xfrm>
            <a:off x="891337" y="2737519"/>
            <a:ext cx="5201863" cy="3564287"/>
            <a:chOff x="891337" y="2737519"/>
            <a:chExt cx="5201863" cy="3564287"/>
          </a:xfrm>
        </p:grpSpPr>
        <p:cxnSp>
          <p:nvCxnSpPr>
            <p:cNvPr id="9" name="Straight Connector 8"/>
            <p:cNvCxnSpPr>
              <a:cxnSpLocks/>
              <a:endCxn id="36" idx="5"/>
            </p:cNvCxnSpPr>
            <p:nvPr/>
          </p:nvCxnSpPr>
          <p:spPr>
            <a:xfrm flipH="1" flipV="1">
              <a:off x="1799737" y="3149552"/>
              <a:ext cx="1080743" cy="865241"/>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1337" y="3213833"/>
              <a:ext cx="903990" cy="430334"/>
            </a:xfrm>
            <a:prstGeom prst="rect">
              <a:avLst/>
            </a:prstGeom>
            <a:noFill/>
          </p:spPr>
          <p:txBody>
            <a:bodyPr wrap="none" lIns="89642" tIns="89642" rIns="89642" bIns="89642" rtlCol="0">
              <a:spAutoFit/>
            </a:bodyPr>
            <a:lstStyle>
              <a:defPPr>
                <a:defRPr lang="en-US"/>
              </a:defPPr>
              <a:lvl1pPr defTabSz="932563">
                <a:lnSpc>
                  <a:spcPct val="90000"/>
                </a:lnSpc>
                <a:spcAft>
                  <a:spcPts val="612"/>
                </a:spcAft>
                <a:defRPr>
                  <a:solidFill>
                    <a:srgbClr val="0171C7"/>
                  </a:solidFill>
                  <a:latin typeface="Calibri" panose="020F0502020204030204"/>
                </a:defRPr>
              </a:lvl1p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Amalia</a:t>
              </a:r>
            </a:p>
          </p:txBody>
        </p:sp>
        <p:sp>
          <p:nvSpPr>
            <p:cNvPr id="31" name="Rectangle 30"/>
            <p:cNvSpPr/>
            <p:nvPr/>
          </p:nvSpPr>
          <p:spPr bwMode="auto">
            <a:xfrm>
              <a:off x="1868681" y="3332125"/>
              <a:ext cx="880370"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none" lIns="91440" tIns="91440" rIns="91440" bIns="91440" rtlCol="0" anchor="ctr" anchorCtr="0">
              <a:spAutoFit/>
            </a:bodyPr>
            <a:lstStyle/>
            <a:p>
              <a:pPr marL="0" marR="0" lvl="0" indent="0" algn="ctr" defTabSz="931869"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manager</a:t>
              </a:r>
            </a:p>
          </p:txBody>
        </p:sp>
        <p:grpSp>
          <p:nvGrpSpPr>
            <p:cNvPr id="33" name="Group 32"/>
            <p:cNvGrpSpPr/>
            <p:nvPr/>
          </p:nvGrpSpPr>
          <p:grpSpPr>
            <a:xfrm>
              <a:off x="1409657" y="2759474"/>
              <a:ext cx="457006" cy="457005"/>
              <a:chOff x="916973" y="3607407"/>
              <a:chExt cx="820389" cy="822960"/>
            </a:xfrm>
          </p:grpSpPr>
          <p:sp>
            <p:nvSpPr>
              <p:cNvPr id="36" name="Oval 35"/>
              <p:cNvSpPr/>
              <p:nvPr/>
            </p:nvSpPr>
            <p:spPr bwMode="auto">
              <a:xfrm>
                <a:off x="916973" y="360740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37" name="Freeform 110"/>
              <p:cNvSpPr>
                <a:spLocks noEditPoints="1"/>
              </p:cNvSpPr>
              <p:nvPr/>
            </p:nvSpPr>
            <p:spPr bwMode="auto">
              <a:xfrm>
                <a:off x="1158610" y="3845419"/>
                <a:ext cx="337113" cy="346936"/>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cxnSp>
          <p:nvCxnSpPr>
            <p:cNvPr id="66" name="Straight Connector 65"/>
            <p:cNvCxnSpPr>
              <a:cxnSpLocks/>
              <a:stCxn id="64" idx="3"/>
            </p:cNvCxnSpPr>
            <p:nvPr/>
          </p:nvCxnSpPr>
          <p:spPr>
            <a:xfrm flipH="1">
              <a:off x="3182318" y="3127596"/>
              <a:ext cx="1585892" cy="962823"/>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701283" y="2737519"/>
              <a:ext cx="457006" cy="457004"/>
              <a:chOff x="1573571" y="4134409"/>
              <a:chExt cx="820389" cy="822960"/>
            </a:xfrm>
          </p:grpSpPr>
          <p:sp>
            <p:nvSpPr>
              <p:cNvPr id="64" name="Oval 63"/>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65" name="Freeform 107"/>
              <p:cNvSpPr>
                <a:spLocks noEditPoints="1"/>
              </p:cNvSpPr>
              <p:nvPr/>
            </p:nvSpPr>
            <p:spPr bwMode="auto">
              <a:xfrm>
                <a:off x="1751307" y="4360809"/>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67" name="TextBox 66"/>
            <p:cNvSpPr txBox="1"/>
            <p:nvPr/>
          </p:nvSpPr>
          <p:spPr>
            <a:xfrm>
              <a:off x="5157599" y="2765603"/>
              <a:ext cx="935601" cy="430334"/>
            </a:xfrm>
            <a:prstGeom prst="rect">
              <a:avLst/>
            </a:prstGeom>
            <a:noFill/>
          </p:spPr>
          <p:txBody>
            <a:bodyPr wrap="none" lIns="89642" tIns="89642" rIns="89642" bIns="89642" rtlCol="0">
              <a:spAutoFit/>
            </a:bodyPr>
            <a:lstStyle>
              <a:defPPr>
                <a:defRPr lang="en-US"/>
              </a:defPPr>
              <a:lvl1pPr defTabSz="932563">
                <a:lnSpc>
                  <a:spcPct val="90000"/>
                </a:lnSpc>
                <a:spcAft>
                  <a:spcPts val="612"/>
                </a:spcAft>
                <a:defRPr>
                  <a:solidFill>
                    <a:srgbClr val="0171C7"/>
                  </a:solidFill>
                  <a:latin typeface="Calibri" panose="020F0502020204030204"/>
                </a:defRPr>
              </a:lvl1pPr>
            </a:lstStyle>
            <a:p>
              <a:pPr marL="0" marR="0" lvl="0" indent="0" algn="ctr" defTabSz="932563" rtl="0" eaLnBrk="1" fontAlgn="auto" latinLnBrk="0" hangingPunct="1">
                <a:lnSpc>
                  <a:spcPct val="90000"/>
                </a:lnSpc>
                <a:spcBef>
                  <a:spcPts val="0"/>
                </a:spcBef>
                <a:spcAft>
                  <a:spcPts val="612"/>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Groups</a:t>
              </a:r>
            </a:p>
          </p:txBody>
        </p:sp>
        <p:sp>
          <p:nvSpPr>
            <p:cNvPr id="8" name="Rectangle 7"/>
            <p:cNvSpPr/>
            <p:nvPr/>
          </p:nvSpPr>
          <p:spPr bwMode="auto">
            <a:xfrm>
              <a:off x="3434318" y="3429000"/>
              <a:ext cx="979756" cy="400110"/>
            </a:xfrm>
            <a:prstGeom prst="rect">
              <a:avLst/>
            </a:prstGeom>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lIns="91440" tIns="91440" rIns="91440" bIns="91440" rtlCol="0" anchor="ctr" anchorCtr="0">
              <a:spAutoFit/>
            </a:bodyPr>
            <a:lstStyle/>
            <a:p>
              <a:pPr marL="0" marR="0" lvl="0" indent="0" algn="ctr" defTabSz="931869"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memberOf</a:t>
              </a:r>
            </a:p>
          </p:txBody>
        </p:sp>
        <p:grpSp>
          <p:nvGrpSpPr>
            <p:cNvPr id="57" name="Group 56">
              <a:extLst>
                <a:ext uri="{FF2B5EF4-FFF2-40B4-BE49-F238E27FC236}">
                  <a16:creationId xmlns:a16="http://schemas.microsoft.com/office/drawing/2014/main" id="{D055CA2C-774B-4B59-AEF7-6F2673CD3356}"/>
                </a:ext>
              </a:extLst>
            </p:cNvPr>
            <p:cNvGrpSpPr>
              <a:grpSpLocks noChangeAspect="1"/>
            </p:cNvGrpSpPr>
            <p:nvPr/>
          </p:nvGrpSpPr>
          <p:grpSpPr>
            <a:xfrm>
              <a:off x="2773676" y="3907491"/>
              <a:ext cx="474088" cy="474086"/>
              <a:chOff x="3245478" y="4834995"/>
              <a:chExt cx="643734" cy="643732"/>
            </a:xfrm>
            <a:solidFill>
              <a:schemeClr val="tx2"/>
            </a:solidFill>
          </p:grpSpPr>
          <p:sp>
            <p:nvSpPr>
              <p:cNvPr id="58" name="Oval 57">
                <a:extLst>
                  <a:ext uri="{FF2B5EF4-FFF2-40B4-BE49-F238E27FC236}">
                    <a16:creationId xmlns:a16="http://schemas.microsoft.com/office/drawing/2014/main" id="{4AD9D894-7033-4AF8-82F9-023CC5EB9ECC}"/>
                  </a:ext>
                </a:extLst>
              </p:cNvPr>
              <p:cNvSpPr/>
              <p:nvPr/>
            </p:nvSpPr>
            <p:spPr bwMode="auto">
              <a:xfrm>
                <a:off x="3245478" y="4834995"/>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0" rIns="0" bIns="45700" numCol="1" spcCol="0" rtlCol="0" fromWordArt="0" anchor="ctr" anchorCtr="0" forceAA="0" compatLnSpc="1">
                <a:prstTxWarp prst="textNoShape">
                  <a:avLst/>
                </a:prstTxWarp>
                <a:noAutofit/>
              </a:bodyPr>
              <a:lstStyle/>
              <a:p>
                <a:pPr marL="0" marR="0" lvl="0" indent="0" algn="ctr" defTabSz="913576" rtl="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59" name="Freeform 5">
                <a:extLst>
                  <a:ext uri="{FF2B5EF4-FFF2-40B4-BE49-F238E27FC236}">
                    <a16:creationId xmlns:a16="http://schemas.microsoft.com/office/drawing/2014/main" id="{FEBCD1E2-FA74-4D6C-968D-754C575F0105}"/>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bg1"/>
                </a:solidFill>
                <a:prstDash val="solid"/>
                <a:miter lim="800000"/>
                <a:headEnd/>
                <a:tailEnd/>
              </a:ln>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Semilight"/>
                  <a:ea typeface="+mn-ea"/>
                  <a:cs typeface="+mn-cs"/>
                </a:endParaRPr>
              </a:p>
            </p:txBody>
          </p:sp>
        </p:grpSp>
        <p:cxnSp>
          <p:nvCxnSpPr>
            <p:cNvPr id="53" name="Straight Connector 52">
              <a:extLst>
                <a:ext uri="{FF2B5EF4-FFF2-40B4-BE49-F238E27FC236}">
                  <a16:creationId xmlns:a16="http://schemas.microsoft.com/office/drawing/2014/main" id="{1908126F-EEF8-48AE-AD92-458FC9D40FF2}"/>
                </a:ext>
              </a:extLst>
            </p:cNvPr>
            <p:cNvCxnSpPr>
              <a:cxnSpLocks/>
              <a:stCxn id="43" idx="19"/>
            </p:cNvCxnSpPr>
            <p:nvPr/>
          </p:nvCxnSpPr>
          <p:spPr>
            <a:xfrm flipH="1" flipV="1">
              <a:off x="3222114" y="4845885"/>
              <a:ext cx="297932" cy="741666"/>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flipV="1">
              <a:off x="2376619" y="4805785"/>
              <a:ext cx="397059" cy="732901"/>
            </a:xfrm>
            <a:prstGeom prst="line">
              <a:avLst/>
            </a:prstGeom>
            <a:ln w="38100">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2130429" y="4800175"/>
              <a:ext cx="1699930"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lIns="91440" tIns="91440" rIns="91440" bIns="91440" rtlCol="0" anchor="ctr" anchorCtr="0">
              <a:spAutoFit/>
            </a:bodyPr>
            <a:lstStyle/>
            <a:p>
              <a:pPr marL="0" marR="0" lvl="0" indent="0" algn="ctr" defTabSz="931869"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onsolas" panose="020B0609020204030204" pitchFamily="49" charset="0"/>
                  <a:ea typeface="Segoe UI" pitchFamily="34" charset="0"/>
                  <a:cs typeface="Segoe UI" pitchFamily="34" charset="0"/>
                </a:rPr>
                <a:t>directReports</a:t>
              </a:r>
            </a:p>
          </p:txBody>
        </p:sp>
        <p:sp>
          <p:nvSpPr>
            <p:cNvPr id="15" name="TextBox 14"/>
            <p:cNvSpPr txBox="1"/>
            <p:nvPr/>
          </p:nvSpPr>
          <p:spPr>
            <a:xfrm>
              <a:off x="1901959" y="5867841"/>
              <a:ext cx="934871" cy="433965"/>
            </a:xfrm>
            <a:prstGeom prst="rect">
              <a:avLst/>
            </a:prstGeom>
            <a:noFill/>
          </p:spPr>
          <p:txBody>
            <a:bodyPr wrap="none" lIns="91440" tIns="91440" rIns="91440" bIns="91440" rtlCol="0">
              <a:spAutoFit/>
            </a:bodyPr>
            <a:lstStyle/>
            <a:p>
              <a:pPr marL="0" marR="0" lvl="0" indent="0" algn="ctr" defTabSz="91419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Gyorgy</a:t>
              </a:r>
            </a:p>
          </p:txBody>
        </p:sp>
        <p:sp>
          <p:nvSpPr>
            <p:cNvPr id="16" name="TextBox 15"/>
            <p:cNvSpPr txBox="1"/>
            <p:nvPr/>
          </p:nvSpPr>
          <p:spPr>
            <a:xfrm>
              <a:off x="3108483" y="5867841"/>
              <a:ext cx="821315" cy="433965"/>
            </a:xfrm>
            <a:prstGeom prst="rect">
              <a:avLst/>
            </a:prstGeom>
            <a:noFill/>
          </p:spPr>
          <p:txBody>
            <a:bodyPr wrap="none" lIns="91440" tIns="91440" rIns="91440" bIns="91440" rtlCol="0">
              <a:spAutoFit/>
            </a:bodyPr>
            <a:lstStyle/>
            <a:p>
              <a:pPr marL="0" marR="0" lvl="0" indent="0" algn="ctr" defTabSz="914192"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Segoe UI Semibold" panose="020B0702040204020203" pitchFamily="34" charset="0"/>
                  <a:cs typeface="Segoe UI Semibold" panose="020B0702040204020203" pitchFamily="34" charset="0"/>
                </a:rPr>
                <a:t>Penny</a:t>
              </a:r>
            </a:p>
          </p:txBody>
        </p:sp>
        <p:grpSp>
          <p:nvGrpSpPr>
            <p:cNvPr id="38" name="Group 37"/>
            <p:cNvGrpSpPr/>
            <p:nvPr/>
          </p:nvGrpSpPr>
          <p:grpSpPr>
            <a:xfrm>
              <a:off x="2165510" y="5429690"/>
              <a:ext cx="457006" cy="457005"/>
              <a:chOff x="287932" y="3607407"/>
              <a:chExt cx="820392" cy="822960"/>
            </a:xfrm>
          </p:grpSpPr>
          <p:sp>
            <p:nvSpPr>
              <p:cNvPr id="39" name="Oval 38"/>
              <p:cNvSpPr/>
              <p:nvPr/>
            </p:nvSpPr>
            <p:spPr bwMode="auto">
              <a:xfrm>
                <a:off x="287932" y="3607407"/>
                <a:ext cx="820392"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40" name="Freeform 110"/>
              <p:cNvSpPr>
                <a:spLocks noEditPoints="1"/>
              </p:cNvSpPr>
              <p:nvPr/>
            </p:nvSpPr>
            <p:spPr bwMode="auto">
              <a:xfrm>
                <a:off x="529566" y="3845418"/>
                <a:ext cx="337113" cy="346934"/>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91440" rIns="91440" bIns="914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grpSp>
          <p:nvGrpSpPr>
            <p:cNvPr id="41" name="Group 40"/>
            <p:cNvGrpSpPr/>
            <p:nvPr/>
          </p:nvGrpSpPr>
          <p:grpSpPr>
            <a:xfrm>
              <a:off x="3291542" y="5429690"/>
              <a:ext cx="457006" cy="457005"/>
              <a:chOff x="742190" y="3607407"/>
              <a:chExt cx="820392" cy="822960"/>
            </a:xfrm>
          </p:grpSpPr>
          <p:sp>
            <p:nvSpPr>
              <p:cNvPr id="42" name="Oval 41"/>
              <p:cNvSpPr/>
              <p:nvPr/>
            </p:nvSpPr>
            <p:spPr bwMode="auto">
              <a:xfrm>
                <a:off x="742190" y="3607407"/>
                <a:ext cx="820392"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43" name="Freeform 110"/>
              <p:cNvSpPr>
                <a:spLocks noEditPoints="1"/>
              </p:cNvSpPr>
              <p:nvPr/>
            </p:nvSpPr>
            <p:spPr bwMode="auto">
              <a:xfrm>
                <a:off x="983828" y="3845418"/>
                <a:ext cx="337113" cy="346934"/>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91440" tIns="91440" rIns="91440" bIns="9144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pic>
          <p:nvPicPr>
            <p:cNvPr id="44" name="Picture 43">
              <a:extLst>
                <a:ext uri="{FF2B5EF4-FFF2-40B4-BE49-F238E27FC236}">
                  <a16:creationId xmlns:a16="http://schemas.microsoft.com/office/drawing/2014/main" id="{B07BF2A6-0D7A-4D02-B011-3B80E9FF09EF}"/>
                </a:ext>
              </a:extLst>
            </p:cNvPr>
            <p:cNvPicPr>
              <a:picLocks noChangeAspect="1"/>
            </p:cNvPicPr>
            <p:nvPr/>
          </p:nvPicPr>
          <p:blipFill>
            <a:blip r:embed="rId3"/>
            <a:stretch>
              <a:fillRect/>
            </a:stretch>
          </p:blipFill>
          <p:spPr>
            <a:xfrm>
              <a:off x="2744952" y="3879533"/>
              <a:ext cx="577449" cy="573411"/>
            </a:xfrm>
            <a:prstGeom prst="ellipse">
              <a:avLst/>
            </a:prstGeom>
          </p:spPr>
        </p:pic>
        <p:sp>
          <p:nvSpPr>
            <p:cNvPr id="45" name="TextBox 44">
              <a:extLst>
                <a:ext uri="{FF2B5EF4-FFF2-40B4-BE49-F238E27FC236}">
                  <a16:creationId xmlns:a16="http://schemas.microsoft.com/office/drawing/2014/main" id="{E7E334E7-0906-4B23-81FA-870600A192A1}"/>
                </a:ext>
              </a:extLst>
            </p:cNvPr>
            <p:cNvSpPr txBox="1"/>
            <p:nvPr/>
          </p:nvSpPr>
          <p:spPr>
            <a:xfrm>
              <a:off x="2632735" y="4473264"/>
              <a:ext cx="759520" cy="363552"/>
            </a:xfrm>
            <a:prstGeom prst="rect">
              <a:avLst/>
            </a:prstGeom>
            <a:noFill/>
          </p:spPr>
          <p:txBody>
            <a:bodyPr wrap="square" lIns="36000" tIns="36000" rIns="36000" bIns="36000" rtlCol="0">
              <a:spAutoFit/>
            </a:bodyPr>
            <a:lstStyle>
              <a:defPPr>
                <a:defRPr lang="en-US"/>
              </a:defPPr>
              <a:lvl1pPr marR="0" lvl="0" indent="0" algn="ctr" defTabSz="914192" fontAlgn="auto">
                <a:lnSpc>
                  <a:spcPct val="90000"/>
                </a:lnSpc>
                <a:spcBef>
                  <a:spcPts val="0"/>
                </a:spcBef>
                <a:spcAft>
                  <a:spcPts val="600"/>
                </a:spcAft>
                <a:buClrTx/>
                <a:buSzTx/>
                <a:buFontTx/>
                <a:buNone/>
                <a:tabLst/>
                <a:defRPr kumimoji="0" sz="2745" b="0" i="0" u="none" strike="noStrike" cap="none" spc="0" normalizeH="0" baseline="0">
                  <a:ln>
                    <a:noFill/>
                  </a:ln>
                  <a:gradFill>
                    <a:gsLst>
                      <a:gs pos="2917">
                        <a:srgbClr val="353535"/>
                      </a:gs>
                      <a:gs pos="30000">
                        <a:srgbClr val="353535"/>
                      </a:gs>
                    </a:gsLst>
                    <a:lin ang="5400000" scaled="0"/>
                  </a:gradFill>
                  <a:effectLst/>
                  <a:uLnTx/>
                  <a:uFillTx/>
                  <a:latin typeface="Segoe UI Semibold"/>
                </a:defRPr>
              </a:lvl1pPr>
            </a:lstStyle>
            <a:p>
              <a:r>
                <a:rPr lang="en-US" sz="2100" dirty="0"/>
                <a:t>Mads</a:t>
              </a:r>
            </a:p>
          </p:txBody>
        </p:sp>
      </p:grpSp>
    </p:spTree>
    <p:extLst>
      <p:ext uri="{BB962C8B-B14F-4D97-AF65-F5344CB8AC3E}">
        <p14:creationId xmlns:p14="http://schemas.microsoft.com/office/powerpoint/2010/main" val="3407799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
                                            <p:txEl>
                                              <p:pRg st="2" end="2"/>
                                            </p:txEl>
                                          </p:spTgt>
                                        </p:tgtEl>
                                        <p:attrNameLst>
                                          <p:attrName>style.visibility</p:attrName>
                                        </p:attrNameLst>
                                      </p:cBhvr>
                                      <p:to>
                                        <p:strVal val="visible"/>
                                      </p:to>
                                    </p:set>
                                    <p:animEffect transition="in" filter="fade">
                                      <p:cBhvr>
                                        <p:cTn id="7" dur="500"/>
                                        <p:tgtEl>
                                          <p:spTgt spid="51">
                                            <p:txEl>
                                              <p:pRg st="2" end="2"/>
                                            </p:txEl>
                                          </p:spTgt>
                                        </p:tgtEl>
                                      </p:cBhvr>
                                    </p:animEffect>
                                    <p:anim calcmode="lin" valueType="num">
                                      <p:cBhvr>
                                        <p:cTn id="8" dur="500" fill="hold"/>
                                        <p:tgtEl>
                                          <p:spTgt spid="51">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
                                            <p:txEl>
                                              <p:pRg st="9" end="9"/>
                                            </p:txEl>
                                          </p:spTgt>
                                        </p:tgtEl>
                                        <p:attrNameLst>
                                          <p:attrName>style.visibility</p:attrName>
                                        </p:attrNameLst>
                                      </p:cBhvr>
                                      <p:to>
                                        <p:strVal val="visible"/>
                                      </p:to>
                                    </p:set>
                                    <p:animEffect transition="in" filter="fade">
                                      <p:cBhvr>
                                        <p:cTn id="14" dur="500"/>
                                        <p:tgtEl>
                                          <p:spTgt spid="51">
                                            <p:txEl>
                                              <p:pRg st="9" end="9"/>
                                            </p:txEl>
                                          </p:spTgt>
                                        </p:tgtEl>
                                      </p:cBhvr>
                                    </p:animEffect>
                                    <p:anim calcmode="lin" valueType="num">
                                      <p:cBhvr>
                                        <p:cTn id="15" dur="500" fill="hold"/>
                                        <p:tgtEl>
                                          <p:spTgt spid="51">
                                            <p:txEl>
                                              <p:pRg st="9" end="9"/>
                                            </p:txEl>
                                          </p:spTgt>
                                        </p:tgtEl>
                                        <p:attrNameLst>
                                          <p:attrName>ppt_x</p:attrName>
                                        </p:attrNameLst>
                                      </p:cBhvr>
                                      <p:tavLst>
                                        <p:tav tm="0">
                                          <p:val>
                                            <p:strVal val="#ppt_x"/>
                                          </p:val>
                                        </p:tav>
                                        <p:tav tm="100000">
                                          <p:val>
                                            <p:strVal val="#ppt_x"/>
                                          </p:val>
                                        </p:tav>
                                      </p:tavLst>
                                    </p:anim>
                                    <p:anim calcmode="lin" valueType="num">
                                      <p:cBhvr>
                                        <p:cTn id="16" dur="500" fill="hold"/>
                                        <p:tgtEl>
                                          <p:spTgt spid="5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xEl>
                                              <p:pRg st="13" end="13"/>
                                            </p:txEl>
                                          </p:spTgt>
                                        </p:tgtEl>
                                        <p:attrNameLst>
                                          <p:attrName>style.visibility</p:attrName>
                                        </p:attrNameLst>
                                      </p:cBhvr>
                                      <p:to>
                                        <p:strVal val="visible"/>
                                      </p:to>
                                    </p:set>
                                    <p:animEffect transition="in" filter="fade">
                                      <p:cBhvr>
                                        <p:cTn id="21" dur="500"/>
                                        <p:tgtEl>
                                          <p:spTgt spid="51">
                                            <p:txEl>
                                              <p:pRg st="13" end="13"/>
                                            </p:txEl>
                                          </p:spTgt>
                                        </p:tgtEl>
                                      </p:cBhvr>
                                    </p:animEffect>
                                    <p:anim calcmode="lin" valueType="num">
                                      <p:cBhvr>
                                        <p:cTn id="22" dur="500" fill="hold"/>
                                        <p:tgtEl>
                                          <p:spTgt spid="51">
                                            <p:txEl>
                                              <p:pRg st="13" end="13"/>
                                            </p:txEl>
                                          </p:spTgt>
                                        </p:tgtEl>
                                        <p:attrNameLst>
                                          <p:attrName>ppt_x</p:attrName>
                                        </p:attrNameLst>
                                      </p:cBhvr>
                                      <p:tavLst>
                                        <p:tav tm="0">
                                          <p:val>
                                            <p:strVal val="#ppt_x"/>
                                          </p:val>
                                        </p:tav>
                                        <p:tav tm="100000">
                                          <p:val>
                                            <p:strVal val="#ppt_x"/>
                                          </p:val>
                                        </p:tav>
                                      </p:tavLst>
                                    </p:anim>
                                    <p:anim calcmode="lin" valueType="num">
                                      <p:cBhvr>
                                        <p:cTn id="23" dur="500" fill="hold"/>
                                        <p:tgtEl>
                                          <p:spTgt spid="51">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
                                            <p:txEl>
                                              <p:pRg st="17" end="17"/>
                                            </p:txEl>
                                          </p:spTgt>
                                        </p:tgtEl>
                                        <p:attrNameLst>
                                          <p:attrName>style.visibility</p:attrName>
                                        </p:attrNameLst>
                                      </p:cBhvr>
                                      <p:to>
                                        <p:strVal val="visible"/>
                                      </p:to>
                                    </p:set>
                                    <p:animEffect transition="in" filter="fade">
                                      <p:cBhvr>
                                        <p:cTn id="28" dur="500"/>
                                        <p:tgtEl>
                                          <p:spTgt spid="51">
                                            <p:txEl>
                                              <p:pRg st="17" end="17"/>
                                            </p:txEl>
                                          </p:spTgt>
                                        </p:tgtEl>
                                      </p:cBhvr>
                                    </p:animEffect>
                                    <p:anim calcmode="lin" valueType="num">
                                      <p:cBhvr>
                                        <p:cTn id="29" dur="500" fill="hold"/>
                                        <p:tgtEl>
                                          <p:spTgt spid="51">
                                            <p:txEl>
                                              <p:pRg st="17" end="17"/>
                                            </p:txEl>
                                          </p:spTgt>
                                        </p:tgtEl>
                                        <p:attrNameLst>
                                          <p:attrName>ppt_x</p:attrName>
                                        </p:attrNameLst>
                                      </p:cBhvr>
                                      <p:tavLst>
                                        <p:tav tm="0">
                                          <p:val>
                                            <p:strVal val="#ppt_x"/>
                                          </p:val>
                                        </p:tav>
                                        <p:tav tm="100000">
                                          <p:val>
                                            <p:strVal val="#ppt_x"/>
                                          </p:val>
                                        </p:tav>
                                      </p:tavLst>
                                    </p:anim>
                                    <p:anim calcmode="lin" valueType="num">
                                      <p:cBhvr>
                                        <p:cTn id="30" dur="500" fill="hold"/>
                                        <p:tgtEl>
                                          <p:spTgt spid="51">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1">
                                            <p:txEl>
                                              <p:pRg st="24" end="24"/>
                                            </p:txEl>
                                          </p:spTgt>
                                        </p:tgtEl>
                                        <p:attrNameLst>
                                          <p:attrName>style.visibility</p:attrName>
                                        </p:attrNameLst>
                                      </p:cBhvr>
                                      <p:to>
                                        <p:strVal val="visible"/>
                                      </p:to>
                                    </p:set>
                                    <p:animEffect transition="in" filter="fade">
                                      <p:cBhvr>
                                        <p:cTn id="35" dur="500"/>
                                        <p:tgtEl>
                                          <p:spTgt spid="51">
                                            <p:txEl>
                                              <p:pRg st="24" end="24"/>
                                            </p:txEl>
                                          </p:spTgt>
                                        </p:tgtEl>
                                      </p:cBhvr>
                                    </p:animEffect>
                                    <p:anim calcmode="lin" valueType="num">
                                      <p:cBhvr>
                                        <p:cTn id="36" dur="500" fill="hold"/>
                                        <p:tgtEl>
                                          <p:spTgt spid="51">
                                            <p:txEl>
                                              <p:pRg st="24" end="24"/>
                                            </p:txEl>
                                          </p:spTgt>
                                        </p:tgtEl>
                                        <p:attrNameLst>
                                          <p:attrName>ppt_x</p:attrName>
                                        </p:attrNameLst>
                                      </p:cBhvr>
                                      <p:tavLst>
                                        <p:tav tm="0">
                                          <p:val>
                                            <p:strVal val="#ppt_x"/>
                                          </p:val>
                                        </p:tav>
                                        <p:tav tm="100000">
                                          <p:val>
                                            <p:strVal val="#ppt_x"/>
                                          </p:val>
                                        </p:tav>
                                      </p:tavLst>
                                    </p:anim>
                                    <p:anim calcmode="lin" valueType="num">
                                      <p:cBhvr>
                                        <p:cTn id="37" dur="500" fill="hold"/>
                                        <p:tgtEl>
                                          <p:spTgt spid="51">
                                            <p:txEl>
                                              <p:pRg st="24" end="2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 with Microsoft Graph </a:t>
            </a:r>
          </a:p>
        </p:txBody>
      </p:sp>
      <p:sp>
        <p:nvSpPr>
          <p:cNvPr id="3" name="Text Placeholder 2"/>
          <p:cNvSpPr>
            <a:spLocks noGrp="1"/>
          </p:cNvSpPr>
          <p:nvPr>
            <p:ph type="body" sz="quarter" idx="10"/>
          </p:nvPr>
        </p:nvSpPr>
        <p:spPr>
          <a:xfrm>
            <a:off x="584200" y="1435497"/>
            <a:ext cx="4572000" cy="1096903"/>
          </a:xfrm>
        </p:spPr>
        <p:txBody>
          <a:bodyPr/>
          <a:lstStyle/>
          <a:p>
            <a:pPr marL="0" indent="0">
              <a:buNone/>
            </a:pPr>
            <a:r>
              <a:rPr lang="en-US" sz="3528" dirty="0">
                <a:gradFill>
                  <a:gsLst>
                    <a:gs pos="2917">
                      <a:schemeClr val="tx1"/>
                    </a:gs>
                    <a:gs pos="30000">
                      <a:schemeClr val="tx1"/>
                    </a:gs>
                  </a:gsLst>
                  <a:lin ang="5400000" scaled="0"/>
                </a:gradFill>
              </a:rPr>
              <a:t>Get </a:t>
            </a:r>
            <a:r>
              <a:rPr lang="en-US" sz="3600" dirty="0">
                <a:solidFill>
                  <a:schemeClr val="accent1"/>
                </a:solidFill>
                <a:latin typeface="+mj-lt"/>
              </a:rPr>
              <a:t>insights</a:t>
            </a:r>
            <a:r>
              <a:rPr lang="en-US" sz="3528" dirty="0">
                <a:gradFill>
                  <a:gsLst>
                    <a:gs pos="2917">
                      <a:schemeClr val="tx1"/>
                    </a:gs>
                    <a:gs pos="30000">
                      <a:schemeClr val="tx1"/>
                    </a:gs>
                  </a:gsLst>
                  <a:lin ang="5400000" scaled="0"/>
                </a:gradFill>
              </a:rPr>
              <a:t> based on activities</a:t>
            </a:r>
          </a:p>
        </p:txBody>
      </p:sp>
      <p:sp>
        <p:nvSpPr>
          <p:cNvPr id="51" name="TextBox 50"/>
          <p:cNvSpPr txBox="1"/>
          <p:nvPr/>
        </p:nvSpPr>
        <p:spPr>
          <a:xfrm>
            <a:off x="7017257" y="487"/>
            <a:ext cx="5174744" cy="6857027"/>
          </a:xfrm>
          <a:prstGeom prst="rect">
            <a:avLst/>
          </a:prstGeom>
          <a:solidFill>
            <a:srgbClr val="FFFFFF">
              <a:alpha val="94902"/>
            </a:srgbClr>
          </a:solidFill>
          <a:effectLst>
            <a:outerShdw blurRad="50800" dist="38100" dir="10800000" algn="r" rotWithShape="0">
              <a:prstClr val="black">
                <a:alpha val="40000"/>
              </a:prstClr>
            </a:outerShdw>
          </a:effectLst>
        </p:spPr>
        <p:txBody>
          <a:bodyPr wrap="square" lIns="268927" tIns="146243" rIns="182802" bIns="146243" rtlCol="0">
            <a:noAutofit/>
          </a:bodyPr>
          <a:lstStyle/>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/me/insights/trending</a:t>
            </a:r>
          </a:p>
          <a:p>
            <a:r>
              <a:rPr lang="en-US" sz="1400" dirty="0">
                <a:solidFill>
                  <a:srgbClr val="0451A5"/>
                </a:solidFill>
                <a:latin typeface="Consolas" panose="020B0609020204030204" pitchFamily="49" charset="0"/>
              </a:rPr>
              <a:t>"value"</a:t>
            </a:r>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"presentation.pptx"</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"forecast.xlsx"</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/me/drive/recent</a:t>
            </a:r>
          </a:p>
          <a:p>
            <a:r>
              <a:rPr lang="en-US" sz="1400" dirty="0">
                <a:solidFill>
                  <a:srgbClr val="0451A5"/>
                </a:solidFill>
                <a:latin typeface="Consolas" panose="020B0609020204030204" pitchFamily="49" charset="0"/>
              </a:rPr>
              <a:t>"value"</a:t>
            </a:r>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"guidelines.pptx"</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"budget.xlsx"</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people/?$search="topic: planning"</a:t>
            </a:r>
          </a:p>
          <a:p>
            <a:r>
              <a:rPr lang="en-US" sz="1400" dirty="0">
                <a:solidFill>
                  <a:srgbClr val="0451A5"/>
                </a:solidFill>
                <a:latin typeface="Consolas" panose="020B0609020204030204" pitchFamily="49" charset="0"/>
              </a:rPr>
              <a:t>"value"</a:t>
            </a:r>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"Sami"</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"Liga"</a:t>
            </a:r>
            <a:r>
              <a:rPr lang="en-US" sz="1400" dirty="0">
                <a:solidFill>
                  <a:srgbClr val="000000"/>
                </a:solidFill>
                <a:latin typeface="Consolas" panose="020B0609020204030204" pitchFamily="49" charset="0"/>
              </a:rPr>
              <a:t>,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POST: </a:t>
            </a:r>
            <a:r>
              <a:rPr kumimoji="0" lang="en-US" sz="1568" b="1" i="0" u="none" strike="noStrike" kern="1200" cap="none" spc="0" normalizeH="0" baseline="0" noProof="0" dirty="0">
                <a:ln>
                  <a:noFill/>
                </a:ln>
                <a:solidFill>
                  <a:srgbClr val="0078D7"/>
                </a:solidFill>
                <a:effectLst/>
                <a:uLnTx/>
                <a:uFillTx/>
                <a:latin typeface="Consolas" panose="020B0609020204030204" pitchFamily="49" charset="0"/>
                <a:ea typeface="Segoe UI" pitchFamily="34" charset="0"/>
                <a:cs typeface="Segoe UI" pitchFamily="34" charset="0"/>
              </a:rPr>
              <a:t>/me/findMeetingTimes</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"attendees"</a:t>
            </a:r>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"type"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"required"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"emailAddress"</a:t>
            </a:r>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"address"</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"greta@contoso.com"</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 </a:t>
            </a:r>
          </a:p>
          <a:p>
            <a:r>
              <a:rPr lang="en-US" sz="1400" dirty="0">
                <a:solidFill>
                  <a:srgbClr val="000000"/>
                </a:solidFill>
                <a:latin typeface="Consolas" panose="020B0609020204030204" pitchFamily="49" charset="0"/>
              </a:rPr>
              <a:t>    ], </a:t>
            </a:r>
            <a:r>
              <a:rPr lang="en-US" sz="1400" dirty="0">
                <a:solidFill>
                  <a:srgbClr val="0451A5"/>
                </a:solidFill>
                <a:latin typeface="Consolas" panose="020B0609020204030204" pitchFamily="49" charset="0"/>
              </a:rPr>
              <a:t>"meetingDuration"</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"2h"</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07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p:txBody>
      </p:sp>
      <p:grpSp>
        <p:nvGrpSpPr>
          <p:cNvPr id="5" name="Group 4" descr="This diagram illustrates using a variety of data sources, such as files, calendar, mail, and topics to get insights on the user’s activities.">
            <a:extLst>
              <a:ext uri="{FF2B5EF4-FFF2-40B4-BE49-F238E27FC236}">
                <a16:creationId xmlns:a16="http://schemas.microsoft.com/office/drawing/2014/main" id="{BDB22809-2F7F-4D34-B3EA-31B60F263519}"/>
              </a:ext>
            </a:extLst>
          </p:cNvPr>
          <p:cNvGrpSpPr/>
          <p:nvPr/>
        </p:nvGrpSpPr>
        <p:grpSpPr>
          <a:xfrm>
            <a:off x="415507" y="2106384"/>
            <a:ext cx="6853137" cy="4069172"/>
            <a:chOff x="415507" y="2106384"/>
            <a:chExt cx="6853137" cy="4069172"/>
          </a:xfrm>
        </p:grpSpPr>
        <p:sp>
          <p:nvSpPr>
            <p:cNvPr id="67" name="TextBox 66"/>
            <p:cNvSpPr txBox="1"/>
            <p:nvPr/>
          </p:nvSpPr>
          <p:spPr>
            <a:xfrm>
              <a:off x="426642" y="2521489"/>
              <a:ext cx="1395854" cy="732730"/>
            </a:xfrm>
            <a:prstGeom prst="rect">
              <a:avLst/>
            </a:prstGeom>
            <a:noFill/>
          </p:spPr>
          <p:txBody>
            <a:bodyPr wrap="non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mj-lt"/>
                  <a:cs typeface="Segoe UI" panose="020B0502040204020203" pitchFamily="34" charset="0"/>
                </a:rPr>
                <a:t>Trending</a:t>
              </a:r>
              <a:br>
                <a:rPr kumimoji="0" lang="en-US" sz="1600" b="0" i="0" u="none" strike="noStrike" kern="1200" cap="none" spc="0" normalizeH="0" baseline="0" noProof="0" dirty="0">
                  <a:ln>
                    <a:noFill/>
                  </a:ln>
                  <a:solidFill>
                    <a:srgbClr val="505050"/>
                  </a:solidFill>
                  <a:effectLst/>
                  <a:uLnTx/>
                  <a:uFillTx/>
                  <a:latin typeface="+mj-lt"/>
                  <a:cs typeface="Segoe UI" panose="020B0502040204020203" pitchFamily="34" charset="0"/>
                </a:rPr>
              </a:br>
              <a:r>
                <a:rPr kumimoji="0" lang="en-US" sz="1600" b="0" i="0" u="none" strike="noStrike" kern="1200" cap="none" spc="0" normalizeH="0" baseline="0" noProof="0" dirty="0">
                  <a:ln>
                    <a:noFill/>
                  </a:ln>
                  <a:solidFill>
                    <a:srgbClr val="505050"/>
                  </a:solidFill>
                  <a:effectLst/>
                  <a:uLnTx/>
                  <a:uFillTx/>
                  <a:latin typeface="+mj-lt"/>
                  <a:cs typeface="Segoe UI" panose="020B0502040204020203" pitchFamily="34" charset="0"/>
                </a:rPr>
                <a:t>documents</a:t>
              </a:r>
            </a:p>
          </p:txBody>
        </p:sp>
        <p:sp>
          <p:nvSpPr>
            <p:cNvPr id="68" name="TextBox 67"/>
            <p:cNvSpPr txBox="1"/>
            <p:nvPr/>
          </p:nvSpPr>
          <p:spPr>
            <a:xfrm>
              <a:off x="4108006" y="4817953"/>
              <a:ext cx="1682872" cy="1037429"/>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t>People I’m working with</a:t>
              </a:r>
            </a:p>
          </p:txBody>
        </p:sp>
        <p:sp>
          <p:nvSpPr>
            <p:cNvPr id="77" name="TextBox 76"/>
            <p:cNvSpPr txBox="1"/>
            <p:nvPr/>
          </p:nvSpPr>
          <p:spPr>
            <a:xfrm>
              <a:off x="415507" y="3721070"/>
              <a:ext cx="1598759" cy="1286728"/>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t>Find me the best time to meet Ana</a:t>
              </a:r>
            </a:p>
          </p:txBody>
        </p:sp>
        <p:cxnSp>
          <p:nvCxnSpPr>
            <p:cNvPr id="78" name="Straight Connector 77"/>
            <p:cNvCxnSpPr>
              <a:cxnSpLocks/>
            </p:cNvCxnSpPr>
            <p:nvPr/>
          </p:nvCxnSpPr>
          <p:spPr>
            <a:xfrm>
              <a:off x="1943718" y="3132649"/>
              <a:ext cx="927553" cy="893648"/>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flipH="1" flipV="1">
              <a:off x="3160445" y="4278149"/>
              <a:ext cx="686337" cy="754789"/>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p:cNvCxnSpPr>
            <p:nvPr/>
          </p:nvCxnSpPr>
          <p:spPr>
            <a:xfrm flipV="1">
              <a:off x="1828912" y="4215779"/>
              <a:ext cx="1067030" cy="114771"/>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244621" y="2106384"/>
              <a:ext cx="1684714" cy="538831"/>
            </a:xfrm>
            <a:prstGeom prst="rect">
              <a:avLst/>
            </a:prstGeom>
            <a:noFill/>
          </p:spPr>
          <p:txBody>
            <a:bodyPr wrap="non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t>Out of office</a:t>
              </a:r>
            </a:p>
          </p:txBody>
        </p:sp>
        <p:cxnSp>
          <p:nvCxnSpPr>
            <p:cNvPr id="36" name="Straight Connector 35"/>
            <p:cNvCxnSpPr>
              <a:cxnSpLocks/>
            </p:cNvCxnSpPr>
            <p:nvPr/>
          </p:nvCxnSpPr>
          <p:spPr>
            <a:xfrm flipV="1">
              <a:off x="3041226" y="2954210"/>
              <a:ext cx="506595" cy="1075309"/>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4D728B8-AAE8-49C5-AFA7-9FC8BF67028D}"/>
                </a:ext>
              </a:extLst>
            </p:cNvPr>
            <p:cNvCxnSpPr>
              <a:cxnSpLocks/>
            </p:cNvCxnSpPr>
            <p:nvPr/>
          </p:nvCxnSpPr>
          <p:spPr>
            <a:xfrm flipH="1">
              <a:off x="3098730" y="3602083"/>
              <a:ext cx="1521979" cy="494951"/>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9BF4C4B0-7BCB-4339-A75C-467FFC707ECA}"/>
                </a:ext>
              </a:extLst>
            </p:cNvPr>
            <p:cNvSpPr txBox="1"/>
            <p:nvPr/>
          </p:nvSpPr>
          <p:spPr>
            <a:xfrm>
              <a:off x="4904814" y="3185408"/>
              <a:ext cx="2363830" cy="788130"/>
            </a:xfrm>
            <a:prstGeom prst="rect">
              <a:avLst/>
            </a:prstGeom>
            <a:noFill/>
          </p:spPr>
          <p:txBody>
            <a:bodyPr wrap="square" lIns="179208" tIns="143366" rIns="179208" bIns="143366" rtlCol="0">
              <a:spAutoFit/>
            </a:bodyPr>
            <a:lstStyle>
              <a:defPPr>
                <a:defRPr lang="en-US"/>
              </a:defPPr>
              <a:lvl1pPr defTabSz="932418">
                <a:lnSpc>
                  <a:spcPct val="90000"/>
                </a:lnSpc>
                <a:spcAft>
                  <a:spcPts val="600"/>
                </a:spcAft>
                <a:defRPr>
                  <a:solidFill>
                    <a:srgbClr val="0171C7"/>
                  </a:solidFill>
                  <a:latin typeface="Calibri" panose="020F0502020204030204"/>
                </a:defRPr>
              </a:lvl1p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t>Search people </a:t>
              </a:r>
              <a:b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t>based on topics</a:t>
              </a:r>
            </a:p>
          </p:txBody>
        </p:sp>
        <p:cxnSp>
          <p:nvCxnSpPr>
            <p:cNvPr id="49" name="Straight Connector 48"/>
            <p:cNvCxnSpPr>
              <a:cxnSpLocks/>
              <a:endCxn id="47" idx="7"/>
            </p:cNvCxnSpPr>
            <p:nvPr/>
          </p:nvCxnSpPr>
          <p:spPr>
            <a:xfrm flipH="1">
              <a:off x="1531989" y="4278148"/>
              <a:ext cx="1349640" cy="1281442"/>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785892" y="2971995"/>
              <a:ext cx="457005" cy="457005"/>
              <a:chOff x="4750202" y="3174487"/>
              <a:chExt cx="820389" cy="822960"/>
            </a:xfrm>
          </p:grpSpPr>
          <p:sp>
            <p:nvSpPr>
              <p:cNvPr id="58" name="Oval 57"/>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59"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grpSp>
          <p:nvGrpSpPr>
            <p:cNvPr id="72" name="Group 71"/>
            <p:cNvGrpSpPr/>
            <p:nvPr/>
          </p:nvGrpSpPr>
          <p:grpSpPr>
            <a:xfrm>
              <a:off x="1703057" y="4105149"/>
              <a:ext cx="457005" cy="457005"/>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1"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grpSp>
          <p:nvGrpSpPr>
            <p:cNvPr id="42" name="Group 41"/>
            <p:cNvGrpSpPr/>
            <p:nvPr/>
          </p:nvGrpSpPr>
          <p:grpSpPr>
            <a:xfrm>
              <a:off x="3663879" y="4879530"/>
              <a:ext cx="457005" cy="457005"/>
              <a:chOff x="2434265" y="3747764"/>
              <a:chExt cx="820389" cy="822960"/>
            </a:xfrm>
          </p:grpSpPr>
          <p:sp>
            <p:nvSpPr>
              <p:cNvPr id="43" name="Oval 42"/>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44"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grpSp>
          <p:nvGrpSpPr>
            <p:cNvPr id="10" name="Group 9"/>
            <p:cNvGrpSpPr/>
            <p:nvPr/>
          </p:nvGrpSpPr>
          <p:grpSpPr>
            <a:xfrm>
              <a:off x="3435376" y="2603673"/>
              <a:ext cx="457005" cy="468432"/>
              <a:chOff x="3336660" y="2862788"/>
              <a:chExt cx="466169" cy="477825"/>
            </a:xfrm>
          </p:grpSpPr>
          <p:sp>
            <p:nvSpPr>
              <p:cNvPr id="33" name="Oval 32"/>
              <p:cNvSpPr/>
              <p:nvPr/>
            </p:nvSpPr>
            <p:spPr bwMode="auto">
              <a:xfrm>
                <a:off x="3336660" y="2874444"/>
                <a:ext cx="466169" cy="46616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pic>
            <p:nvPicPr>
              <p:cNvPr id="4" name="Graphic 3" descr="Tent"/>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3104" y="2862788"/>
                <a:ext cx="413280" cy="413280"/>
              </a:xfrm>
              <a:prstGeom prst="rect">
                <a:avLst/>
              </a:prstGeom>
            </p:spPr>
          </p:pic>
        </p:grpSp>
        <p:grpSp>
          <p:nvGrpSpPr>
            <p:cNvPr id="82" name="Group 81">
              <a:extLst>
                <a:ext uri="{FF2B5EF4-FFF2-40B4-BE49-F238E27FC236}">
                  <a16:creationId xmlns:a16="http://schemas.microsoft.com/office/drawing/2014/main" id="{AB593001-5248-43FB-A8ED-A0F2F66CA1C9}"/>
                </a:ext>
              </a:extLst>
            </p:cNvPr>
            <p:cNvGrpSpPr/>
            <p:nvPr/>
          </p:nvGrpSpPr>
          <p:grpSpPr>
            <a:xfrm>
              <a:off x="4492048" y="3354298"/>
              <a:ext cx="457005" cy="457005"/>
              <a:chOff x="916972" y="3607402"/>
              <a:chExt cx="820389" cy="822959"/>
            </a:xfrm>
          </p:grpSpPr>
          <p:sp>
            <p:nvSpPr>
              <p:cNvPr id="83" name="Oval 82">
                <a:extLst>
                  <a:ext uri="{FF2B5EF4-FFF2-40B4-BE49-F238E27FC236}">
                    <a16:creationId xmlns:a16="http://schemas.microsoft.com/office/drawing/2014/main" id="{5BCF9302-DD56-4A93-9AAD-AB419CFD800C}"/>
                  </a:ext>
                </a:extLst>
              </p:cNvPr>
              <p:cNvSpPr/>
              <p:nvPr/>
            </p:nvSpPr>
            <p:spPr bwMode="auto">
              <a:xfrm>
                <a:off x="916972" y="3607402"/>
                <a:ext cx="820389" cy="82295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84" name="Freeform 110">
                <a:extLst>
                  <a:ext uri="{FF2B5EF4-FFF2-40B4-BE49-F238E27FC236}">
                    <a16:creationId xmlns:a16="http://schemas.microsoft.com/office/drawing/2014/main" id="{55249F3D-7353-4233-98EE-444AB175B5EB}"/>
                  </a:ext>
                </a:extLst>
              </p:cNvPr>
              <p:cNvSpPr>
                <a:spLocks noEditPoints="1"/>
              </p:cNvSpPr>
              <p:nvPr/>
            </p:nvSpPr>
            <p:spPr bwMode="auto">
              <a:xfrm>
                <a:off x="1158610" y="3845419"/>
                <a:ext cx="337112" cy="346935"/>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grpSp>
          <p:nvGrpSpPr>
            <p:cNvPr id="46" name="Group 45"/>
            <p:cNvGrpSpPr/>
            <p:nvPr/>
          </p:nvGrpSpPr>
          <p:grpSpPr>
            <a:xfrm>
              <a:off x="1141911" y="5492663"/>
              <a:ext cx="457005" cy="457005"/>
              <a:chOff x="4750202" y="3174487"/>
              <a:chExt cx="820389" cy="822960"/>
            </a:xfrm>
          </p:grpSpPr>
          <p:sp>
            <p:nvSpPr>
              <p:cNvPr id="47" name="Oval 46"/>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auto" latinLnBrk="0" hangingPunct="1">
                  <a:lnSpc>
                    <a:spcPct val="90000"/>
                  </a:lnSpc>
                  <a:spcBef>
                    <a:spcPts val="0"/>
                  </a:spcBef>
                  <a:spcAft>
                    <a:spcPts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48"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50" name="TextBox 49"/>
            <p:cNvSpPr txBox="1"/>
            <p:nvPr/>
          </p:nvSpPr>
          <p:spPr>
            <a:xfrm>
              <a:off x="1488414" y="5387426"/>
              <a:ext cx="1528902" cy="788130"/>
            </a:xfrm>
            <a:prstGeom prst="rect">
              <a:avLst/>
            </a:prstGeom>
            <a:noFill/>
          </p:spPr>
          <p:txBody>
            <a:bodyPr wrap="non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t>Recent</a:t>
              </a:r>
              <a:b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mj-lt"/>
                  <a:cs typeface="Segoe UI" panose="020B0502040204020203" pitchFamily="34" charset="0"/>
                </a:rPr>
                <a:t>documents</a:t>
              </a:r>
            </a:p>
          </p:txBody>
        </p:sp>
        <p:grpSp>
          <p:nvGrpSpPr>
            <p:cNvPr id="54" name="Group 53">
              <a:extLst>
                <a:ext uri="{FF2B5EF4-FFF2-40B4-BE49-F238E27FC236}">
                  <a16:creationId xmlns:a16="http://schemas.microsoft.com/office/drawing/2014/main" id="{3822A0DF-CBD4-4A68-B5AC-0621335C9130}"/>
                </a:ext>
              </a:extLst>
            </p:cNvPr>
            <p:cNvGrpSpPr>
              <a:grpSpLocks noChangeAspect="1"/>
            </p:cNvGrpSpPr>
            <p:nvPr/>
          </p:nvGrpSpPr>
          <p:grpSpPr>
            <a:xfrm>
              <a:off x="2773676" y="3907491"/>
              <a:ext cx="474088" cy="474086"/>
              <a:chOff x="3245478" y="4834995"/>
              <a:chExt cx="643734" cy="643732"/>
            </a:xfrm>
            <a:solidFill>
              <a:schemeClr val="tx2"/>
            </a:solidFill>
          </p:grpSpPr>
          <p:sp>
            <p:nvSpPr>
              <p:cNvPr id="55" name="Oval 54">
                <a:extLst>
                  <a:ext uri="{FF2B5EF4-FFF2-40B4-BE49-F238E27FC236}">
                    <a16:creationId xmlns:a16="http://schemas.microsoft.com/office/drawing/2014/main" id="{AB432F50-0522-45FC-AAFA-04A3F7DBE7C2}"/>
                  </a:ext>
                </a:extLst>
              </p:cNvPr>
              <p:cNvSpPr/>
              <p:nvPr/>
            </p:nvSpPr>
            <p:spPr bwMode="auto">
              <a:xfrm>
                <a:off x="3245478" y="4834995"/>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0" rIns="0" bIns="45700" numCol="1" spcCol="0" rtlCol="0" fromWordArt="0" anchor="ctr" anchorCtr="0" forceAA="0" compatLnSpc="1">
                <a:prstTxWarp prst="textNoShape">
                  <a:avLst/>
                </a:prstTxWarp>
                <a:noAutofit/>
              </a:bodyPr>
              <a:lstStyle/>
              <a:p>
                <a:pPr marL="0" marR="0" lvl="0" indent="0" algn="ctr" defTabSz="913576" rtl="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56" name="Freeform 5">
                <a:extLst>
                  <a:ext uri="{FF2B5EF4-FFF2-40B4-BE49-F238E27FC236}">
                    <a16:creationId xmlns:a16="http://schemas.microsoft.com/office/drawing/2014/main" id="{FA77FD3C-444A-4CCF-9633-4AA2DA284083}"/>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bg1"/>
                </a:solidFill>
                <a:prstDash val="solid"/>
                <a:miter lim="800000"/>
                <a:headEnd/>
                <a:tailEnd/>
              </a:ln>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Semilight"/>
                  <a:ea typeface="+mn-ea"/>
                  <a:cs typeface="+mn-cs"/>
                </a:endParaRPr>
              </a:p>
            </p:txBody>
          </p:sp>
        </p:grpSp>
        <p:pic>
          <p:nvPicPr>
            <p:cNvPr id="60" name="Picture 59">
              <a:extLst>
                <a:ext uri="{FF2B5EF4-FFF2-40B4-BE49-F238E27FC236}">
                  <a16:creationId xmlns:a16="http://schemas.microsoft.com/office/drawing/2014/main" id="{B50AC73A-5035-49FE-A65F-09CBB2E133F8}"/>
                </a:ext>
              </a:extLst>
            </p:cNvPr>
            <p:cNvPicPr>
              <a:picLocks noChangeAspect="1"/>
            </p:cNvPicPr>
            <p:nvPr/>
          </p:nvPicPr>
          <p:blipFill>
            <a:blip r:embed="rId5"/>
            <a:stretch>
              <a:fillRect/>
            </a:stretch>
          </p:blipFill>
          <p:spPr>
            <a:xfrm>
              <a:off x="2744952" y="3879533"/>
              <a:ext cx="577449" cy="573411"/>
            </a:xfrm>
            <a:prstGeom prst="ellipse">
              <a:avLst/>
            </a:prstGeom>
          </p:spPr>
        </p:pic>
        <p:sp>
          <p:nvSpPr>
            <p:cNvPr id="61" name="TextBox 60">
              <a:extLst>
                <a:ext uri="{FF2B5EF4-FFF2-40B4-BE49-F238E27FC236}">
                  <a16:creationId xmlns:a16="http://schemas.microsoft.com/office/drawing/2014/main" id="{8940692B-47F7-4F46-A15A-BF503ABEC57E}"/>
                </a:ext>
              </a:extLst>
            </p:cNvPr>
            <p:cNvSpPr txBox="1"/>
            <p:nvPr/>
          </p:nvSpPr>
          <p:spPr>
            <a:xfrm>
              <a:off x="2632735" y="4473264"/>
              <a:ext cx="759520" cy="363552"/>
            </a:xfrm>
            <a:prstGeom prst="rect">
              <a:avLst/>
            </a:prstGeom>
            <a:noFill/>
          </p:spPr>
          <p:txBody>
            <a:bodyPr wrap="square" lIns="36000" tIns="36000" rIns="36000" bIns="36000" rtlCol="0">
              <a:spAutoFit/>
            </a:bodyPr>
            <a:lstStyle>
              <a:defPPr>
                <a:defRPr lang="en-US"/>
              </a:defPPr>
              <a:lvl1pPr marR="0" lvl="0" indent="0" algn="ctr" defTabSz="914192" fontAlgn="auto">
                <a:lnSpc>
                  <a:spcPct val="90000"/>
                </a:lnSpc>
                <a:spcBef>
                  <a:spcPts val="0"/>
                </a:spcBef>
                <a:spcAft>
                  <a:spcPts val="600"/>
                </a:spcAft>
                <a:buClrTx/>
                <a:buSzTx/>
                <a:buFontTx/>
                <a:buNone/>
                <a:tabLst/>
                <a:defRPr kumimoji="0" sz="2745" b="0" i="0" u="none" strike="noStrike" cap="none" spc="0" normalizeH="0" baseline="0">
                  <a:ln>
                    <a:noFill/>
                  </a:ln>
                  <a:gradFill>
                    <a:gsLst>
                      <a:gs pos="2917">
                        <a:srgbClr val="353535"/>
                      </a:gs>
                      <a:gs pos="30000">
                        <a:srgbClr val="353535"/>
                      </a:gs>
                    </a:gsLst>
                    <a:lin ang="5400000" scaled="0"/>
                  </a:gradFill>
                  <a:effectLst/>
                  <a:uLnTx/>
                  <a:uFillTx/>
                  <a:latin typeface="Segoe UI Semibold"/>
                </a:defRPr>
              </a:lvl1pPr>
            </a:lstStyle>
            <a:p>
              <a:r>
                <a:rPr lang="en-US" sz="2100" dirty="0"/>
                <a:t>Mads</a:t>
              </a:r>
            </a:p>
          </p:txBody>
        </p:sp>
      </p:grpSp>
    </p:spTree>
    <p:extLst>
      <p:ext uri="{BB962C8B-B14F-4D97-AF65-F5344CB8AC3E}">
        <p14:creationId xmlns:p14="http://schemas.microsoft.com/office/powerpoint/2010/main" val="138317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 with Microsoft Graph</a:t>
            </a:r>
          </a:p>
        </p:txBody>
      </p:sp>
      <p:sp>
        <p:nvSpPr>
          <p:cNvPr id="4" name="Text Placeholder 3"/>
          <p:cNvSpPr>
            <a:spLocks noGrp="1"/>
          </p:cNvSpPr>
          <p:nvPr>
            <p:ph type="body" sz="quarter" idx="10"/>
          </p:nvPr>
        </p:nvSpPr>
        <p:spPr>
          <a:xfrm>
            <a:off x="584199" y="1435497"/>
            <a:ext cx="4572000" cy="1107996"/>
          </a:xfrm>
        </p:spPr>
        <p:txBody>
          <a:bodyPr/>
          <a:lstStyle/>
          <a:p>
            <a:pPr marL="0" indent="0">
              <a:buNone/>
            </a:pPr>
            <a:r>
              <a:rPr lang="en-US" sz="3528" dirty="0">
                <a:gradFill>
                  <a:gsLst>
                    <a:gs pos="2917">
                      <a:schemeClr val="tx1"/>
                    </a:gs>
                    <a:gs pos="30000">
                      <a:schemeClr val="tx1"/>
                    </a:gs>
                  </a:gsLst>
                  <a:lin ang="5400000" scaled="0"/>
                </a:gradFill>
              </a:rPr>
              <a:t>Get </a:t>
            </a:r>
            <a:r>
              <a:rPr lang="en-US" sz="3600" dirty="0">
                <a:solidFill>
                  <a:schemeClr val="accent1"/>
                </a:solidFill>
                <a:latin typeface="+mj-lt"/>
              </a:rPr>
              <a:t>notifications</a:t>
            </a:r>
            <a:r>
              <a:rPr lang="en-US" sz="3600" dirty="0">
                <a:gradFill>
                  <a:gsLst>
                    <a:gs pos="2917">
                      <a:schemeClr val="tx1"/>
                    </a:gs>
                    <a:gs pos="30000">
                      <a:schemeClr val="tx1"/>
                    </a:gs>
                  </a:gsLst>
                  <a:lin ang="5400000" scaled="0"/>
                </a:gradFill>
                <a:latin typeface="+mj-lt"/>
              </a:rPr>
              <a:t> and </a:t>
            </a:r>
            <a:r>
              <a:rPr lang="en-US" sz="3600" dirty="0">
                <a:solidFill>
                  <a:schemeClr val="accent1"/>
                </a:solidFill>
                <a:latin typeface="+mj-lt"/>
              </a:rPr>
              <a:t>track changes</a:t>
            </a:r>
            <a:endParaRPr lang="en-US" sz="3600" dirty="0">
              <a:latin typeface="+mj-lt"/>
            </a:endParaRPr>
          </a:p>
        </p:txBody>
      </p:sp>
      <p:sp>
        <p:nvSpPr>
          <p:cNvPr id="51" name="TextBox 50"/>
          <p:cNvSpPr txBox="1"/>
          <p:nvPr/>
        </p:nvSpPr>
        <p:spPr>
          <a:xfrm>
            <a:off x="6507025" y="487"/>
            <a:ext cx="5600310" cy="6857027"/>
          </a:xfrm>
          <a:prstGeom prst="rect">
            <a:avLst/>
          </a:prstGeom>
          <a:solidFill>
            <a:schemeClr val="bg1"/>
          </a:solidFill>
          <a:effectLst>
            <a:outerShdw blurRad="50800" dist="38100" dir="10800000" algn="r" rotWithShape="0">
              <a:prstClr val="black">
                <a:alpha val="40000"/>
              </a:prstClr>
            </a:outerShdw>
          </a:effectLst>
        </p:spPr>
        <p:txBody>
          <a:bodyPr wrap="square" lIns="268927" tIns="146243" rIns="182880" bIns="146243" rtlCol="0">
            <a:noAutofit/>
          </a:bodyPr>
          <a:lstStyle/>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a:t>
            </a:r>
            <a:r>
              <a:rPr kumimoji="0" lang="en-US" sz="1568" b="1" i="0" u="none" strike="noStrike" kern="1200" cap="none" spc="0" normalizeH="0" baseline="0" noProof="0" dirty="0">
                <a:ln>
                  <a:noFill/>
                </a:ln>
                <a:solidFill>
                  <a:srgbClr val="0D0D0D"/>
                </a:solidFill>
                <a:effectLst/>
                <a:uLnTx/>
                <a:uFillTx/>
                <a:latin typeface="Consolas" panose="020B0609020204030204" pitchFamily="49" charset="0"/>
                <a:ea typeface="Segoe UI" pitchFamily="34" charset="0"/>
                <a:cs typeface="Segoe UI" pitchFamily="34" charset="0"/>
              </a:rPr>
              <a:t>/me/mailFolders/{id}/messages/delta</a:t>
            </a:r>
          </a:p>
          <a:p>
            <a:r>
              <a:rPr lang="en-US" sz="1400" dirty="0">
                <a:solidFill>
                  <a:srgbClr val="A31515"/>
                </a:solidFill>
                <a:latin typeface="Consolas" panose="020B0609020204030204" pitchFamily="49" charset="0"/>
              </a:rPr>
              <a:t>"@odata.deltalink"</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"me/mailfolders('AA')/messages/delta?$</a:t>
            </a:r>
            <a:r>
              <a:rPr lang="en-US" sz="1400" u="sng" dirty="0">
                <a:solidFill>
                  <a:srgbClr val="A31515"/>
                </a:solidFill>
                <a:latin typeface="Consolas" panose="020B0609020204030204" pitchFamily="49" charset="0"/>
              </a:rPr>
              <a:t>deltatoken=BB</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451A5"/>
                </a:solidFill>
                <a:latin typeface="Consolas" panose="020B0609020204030204" pitchFamily="49" charset="0"/>
              </a:rPr>
              <a:t>"value"</a:t>
            </a:r>
            <a:r>
              <a:rPr lang="en-US" sz="1400" dirty="0">
                <a:solidFill>
                  <a:srgbClr val="000000"/>
                </a:solidFill>
                <a:latin typeface="Consolas" panose="020B0609020204030204" pitchFamily="49" charset="0"/>
              </a:rPr>
              <a:t> : [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POST </a:t>
            </a:r>
            <a:r>
              <a:rPr kumimoji="0" lang="en-US" sz="1568" b="1" i="0" u="none" strike="noStrike" kern="1200" cap="none" spc="0" normalizeH="0" baseline="0" noProof="0" dirty="0">
                <a:ln>
                  <a:noFill/>
                </a:ln>
                <a:solidFill>
                  <a:srgbClr val="0D0D0D"/>
                </a:solidFill>
                <a:effectLst/>
                <a:uLnTx/>
                <a:uFillTx/>
                <a:latin typeface="Consolas" panose="020B0609020204030204" pitchFamily="49" charset="0"/>
                <a:ea typeface="Segoe UI" pitchFamily="34" charset="0"/>
                <a:cs typeface="Segoe UI" pitchFamily="34" charset="0"/>
              </a:rPr>
              <a:t>/subscriptions</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"changeType"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"created,updated"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"notificationUrl"</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"https://app.net/callback"</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"resource"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"/me/mailfolders('AA')/messages"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a:t>
            </a:r>
            <a:r>
              <a:rPr kumimoji="0" lang="en-US" sz="1568" b="1" i="0" u="none" strike="noStrike" kern="1200" cap="none" spc="0" normalizeH="0" baseline="0" noProof="0" dirty="0">
                <a:ln>
                  <a:noFill/>
                </a:ln>
                <a:solidFill>
                  <a:srgbClr val="0D0D0D"/>
                </a:solidFill>
                <a:effectLst/>
                <a:uLnTx/>
                <a:uFillTx/>
                <a:latin typeface="Consolas" panose="020B0609020204030204" pitchFamily="49" charset="0"/>
                <a:ea typeface="Segoe UI" pitchFamily="34" charset="0"/>
                <a:cs typeface="Segoe UI" pitchFamily="34" charset="0"/>
              </a:rPr>
              <a:t>/me/mailFolders/{id}/messages/delta</a:t>
            </a:r>
            <a:r>
              <a:rPr kumimoji="0" lang="en-US" sz="1568" b="0" i="0" u="none" strike="noStrike" kern="1200" cap="none" spc="0" normalizeH="0" baseline="0" noProof="0" dirty="0">
                <a:ln>
                  <a:noFill/>
                </a:ln>
                <a:solidFill>
                  <a:srgbClr val="1A1A1A"/>
                </a:solidFill>
                <a:effectLst/>
                <a:uLnTx/>
                <a:uFillTx/>
                <a:latin typeface="Consolas" panose="020B0609020204030204" pitchFamily="49" charset="0"/>
                <a:ea typeface="Segoe UI" pitchFamily="34" charset="0"/>
                <a:cs typeface="Segoe UI" pitchFamily="34" charset="0"/>
              </a:rPr>
              <a:t> </a:t>
            </a:r>
            <a:r>
              <a:rPr lang="en-US" sz="1600" dirty="0">
                <a:solidFill>
                  <a:srgbClr val="A31515"/>
                </a:solidFill>
                <a:latin typeface="Consolas" panose="020B0609020204030204" pitchFamily="49" charset="0"/>
              </a:rPr>
              <a:t>"?$</a:t>
            </a:r>
            <a:r>
              <a:rPr lang="en-US" sz="1600" u="sng" dirty="0">
                <a:solidFill>
                  <a:srgbClr val="A31515"/>
                </a:solidFill>
                <a:latin typeface="Consolas" panose="020B0609020204030204" pitchFamily="49" charset="0"/>
              </a:rPr>
              <a:t>deltatoken=BB</a:t>
            </a:r>
            <a:r>
              <a:rPr lang="en-US" sz="1600" dirty="0">
                <a:solidFill>
                  <a:srgbClr val="A31515"/>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400" dirty="0">
                <a:solidFill>
                  <a:srgbClr val="0451A5"/>
                </a:solidFill>
                <a:latin typeface="Consolas" panose="020B0609020204030204" pitchFamily="49" charset="0"/>
              </a:rPr>
              <a:t>"value"</a:t>
            </a:r>
            <a:r>
              <a:rPr lang="en-US" sz="1400" dirty="0">
                <a:solidFill>
                  <a:srgbClr val="000000"/>
                </a:solidFill>
                <a:latin typeface="Consolas" panose="020B0609020204030204" pitchFamily="49" charset="0"/>
              </a:rPr>
              <a:t> : [ </a:t>
            </a:r>
            <a:r>
              <a:rPr lang="en-US" sz="1400" dirty="0">
                <a:solidFill>
                  <a:srgbClr val="CD3131"/>
                </a:solidFill>
                <a:latin typeface="Consolas" panose="020B0609020204030204" pitchFamily="49" charset="0"/>
              </a:rPr>
              <a:t>…</a:t>
            </a:r>
            <a:r>
              <a:rPr lang="en-US" sz="1400" dirty="0">
                <a:solidFill>
                  <a:srgbClr val="000000"/>
                </a:solidFill>
                <a:latin typeface="Consolas" panose="020B0609020204030204" pitchFamily="49" charset="0"/>
              </a:rPr>
              <a:t> ]</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p:txBody>
      </p:sp>
      <p:grpSp>
        <p:nvGrpSpPr>
          <p:cNvPr id="3" name="Group 2" descr="This diagram illustrates the history of notifications that are associated with the specified user, such as management of files and meeting events.">
            <a:extLst>
              <a:ext uri="{FF2B5EF4-FFF2-40B4-BE49-F238E27FC236}">
                <a16:creationId xmlns:a16="http://schemas.microsoft.com/office/drawing/2014/main" id="{F9D1A381-0D6B-46C6-97D1-2A037AF76EE6}"/>
              </a:ext>
            </a:extLst>
          </p:cNvPr>
          <p:cNvGrpSpPr/>
          <p:nvPr/>
        </p:nvGrpSpPr>
        <p:grpSpPr>
          <a:xfrm>
            <a:off x="806488" y="2944821"/>
            <a:ext cx="5532487" cy="3238350"/>
            <a:chOff x="806488" y="2944821"/>
            <a:chExt cx="5532487" cy="3238350"/>
          </a:xfrm>
        </p:grpSpPr>
        <p:cxnSp>
          <p:nvCxnSpPr>
            <p:cNvPr id="63" name="Straight Connector 62"/>
            <p:cNvCxnSpPr>
              <a:cxnSpLocks/>
              <a:stCxn id="55" idx="6"/>
              <a:endCxn id="38" idx="3"/>
            </p:cNvCxnSpPr>
            <p:nvPr/>
          </p:nvCxnSpPr>
          <p:spPr>
            <a:xfrm flipV="1">
              <a:off x="1834338" y="4368970"/>
              <a:ext cx="995179" cy="381367"/>
            </a:xfrm>
            <a:prstGeom prst="line">
              <a:avLst/>
            </a:prstGeom>
            <a:ln w="38100">
              <a:solidFill>
                <a:srgbClr val="73737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cxnSpLocks/>
              <a:stCxn id="48" idx="44"/>
              <a:endCxn id="38" idx="1"/>
            </p:cNvCxnSpPr>
            <p:nvPr/>
          </p:nvCxnSpPr>
          <p:spPr>
            <a:xfrm>
              <a:off x="2003322" y="3363412"/>
              <a:ext cx="826195" cy="600095"/>
            </a:xfrm>
            <a:prstGeom prst="line">
              <a:avLst/>
            </a:prstGeom>
            <a:ln w="38100">
              <a:solidFill>
                <a:srgbClr val="737373"/>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1779206" y="3086834"/>
              <a:ext cx="457005" cy="457005"/>
              <a:chOff x="4750202" y="3174487"/>
              <a:chExt cx="820389" cy="822960"/>
            </a:xfrm>
          </p:grpSpPr>
          <p:sp>
            <p:nvSpPr>
              <p:cNvPr id="47" name="Oval 46"/>
              <p:cNvSpPr/>
              <p:nvPr/>
            </p:nvSpPr>
            <p:spPr bwMode="auto">
              <a:xfrm>
                <a:off x="4750202" y="3174487"/>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48" name="Freeform 124"/>
              <p:cNvSpPr>
                <a:spLocks noEditPoints="1"/>
              </p:cNvSpPr>
              <p:nvPr/>
            </p:nvSpPr>
            <p:spPr bwMode="auto">
              <a:xfrm>
                <a:off x="4963544" y="3393709"/>
                <a:ext cx="393704" cy="386073"/>
              </a:xfrm>
              <a:custGeom>
                <a:avLst/>
                <a:gdLst>
                  <a:gd name="T0" fmla="*/ 36 w 100"/>
                  <a:gd name="T1" fmla="*/ 36 h 108"/>
                  <a:gd name="T2" fmla="*/ 16 w 100"/>
                  <a:gd name="T3" fmla="*/ 36 h 108"/>
                  <a:gd name="T4" fmla="*/ 16 w 100"/>
                  <a:gd name="T5" fmla="*/ 28 h 108"/>
                  <a:gd name="T6" fmla="*/ 36 w 100"/>
                  <a:gd name="T7" fmla="*/ 28 h 108"/>
                  <a:gd name="T8" fmla="*/ 36 w 100"/>
                  <a:gd name="T9" fmla="*/ 36 h 108"/>
                  <a:gd name="T10" fmla="*/ 16 w 100"/>
                  <a:gd name="T11" fmla="*/ 60 h 108"/>
                  <a:gd name="T12" fmla="*/ 52 w 100"/>
                  <a:gd name="T13" fmla="*/ 60 h 108"/>
                  <a:gd name="T14" fmla="*/ 52 w 100"/>
                  <a:gd name="T15" fmla="*/ 52 h 108"/>
                  <a:gd name="T16" fmla="*/ 16 w 100"/>
                  <a:gd name="T17" fmla="*/ 52 h 108"/>
                  <a:gd name="T18" fmla="*/ 16 w 100"/>
                  <a:gd name="T19" fmla="*/ 60 h 108"/>
                  <a:gd name="T20" fmla="*/ 16 w 100"/>
                  <a:gd name="T21" fmla="*/ 84 h 108"/>
                  <a:gd name="T22" fmla="*/ 40 w 100"/>
                  <a:gd name="T23" fmla="*/ 84 h 108"/>
                  <a:gd name="T24" fmla="*/ 40 w 100"/>
                  <a:gd name="T25" fmla="*/ 76 h 108"/>
                  <a:gd name="T26" fmla="*/ 16 w 100"/>
                  <a:gd name="T27" fmla="*/ 76 h 108"/>
                  <a:gd name="T28" fmla="*/ 16 w 100"/>
                  <a:gd name="T29" fmla="*/ 84 h 108"/>
                  <a:gd name="T30" fmla="*/ 99 w 100"/>
                  <a:gd name="T31" fmla="*/ 33 h 108"/>
                  <a:gd name="T32" fmla="*/ 93 w 100"/>
                  <a:gd name="T33" fmla="*/ 33 h 108"/>
                  <a:gd name="T34" fmla="*/ 92 w 100"/>
                  <a:gd name="T35" fmla="*/ 34 h 108"/>
                  <a:gd name="T36" fmla="*/ 97 w 100"/>
                  <a:gd name="T37" fmla="*/ 40 h 108"/>
                  <a:gd name="T38" fmla="*/ 99 w 100"/>
                  <a:gd name="T39" fmla="*/ 39 h 108"/>
                  <a:gd name="T40" fmla="*/ 99 w 100"/>
                  <a:gd name="T41" fmla="*/ 33 h 108"/>
                  <a:gd name="T42" fmla="*/ 80 w 100"/>
                  <a:gd name="T43" fmla="*/ 28 h 108"/>
                  <a:gd name="T44" fmla="*/ 80 w 100"/>
                  <a:gd name="T45" fmla="*/ 46 h 108"/>
                  <a:gd name="T46" fmla="*/ 86 w 100"/>
                  <a:gd name="T47" fmla="*/ 40 h 108"/>
                  <a:gd name="T48" fmla="*/ 92 w 100"/>
                  <a:gd name="T49" fmla="*/ 46 h 108"/>
                  <a:gd name="T50" fmla="*/ 80 w 100"/>
                  <a:gd name="T51" fmla="*/ 58 h 108"/>
                  <a:gd name="T52" fmla="*/ 80 w 100"/>
                  <a:gd name="T53" fmla="*/ 108 h 108"/>
                  <a:gd name="T54" fmla="*/ 0 w 100"/>
                  <a:gd name="T55" fmla="*/ 108 h 108"/>
                  <a:gd name="T56" fmla="*/ 0 w 100"/>
                  <a:gd name="T57" fmla="*/ 0 h 108"/>
                  <a:gd name="T58" fmla="*/ 52 w 100"/>
                  <a:gd name="T59" fmla="*/ 0 h 108"/>
                  <a:gd name="T60" fmla="*/ 80 w 100"/>
                  <a:gd name="T61" fmla="*/ 28 h 108"/>
                  <a:gd name="T62" fmla="*/ 52 w 100"/>
                  <a:gd name="T63" fmla="*/ 28 h 108"/>
                  <a:gd name="T64" fmla="*/ 68 w 100"/>
                  <a:gd name="T65" fmla="*/ 28 h 108"/>
                  <a:gd name="T66" fmla="*/ 52 w 100"/>
                  <a:gd name="T67" fmla="*/ 11 h 108"/>
                  <a:gd name="T68" fmla="*/ 52 w 100"/>
                  <a:gd name="T69" fmla="*/ 28 h 108"/>
                  <a:gd name="T70" fmla="*/ 72 w 100"/>
                  <a:gd name="T71" fmla="*/ 36 h 108"/>
                  <a:gd name="T72" fmla="*/ 44 w 100"/>
                  <a:gd name="T73" fmla="*/ 36 h 108"/>
                  <a:gd name="T74" fmla="*/ 44 w 100"/>
                  <a:gd name="T75" fmla="*/ 8 h 108"/>
                  <a:gd name="T76" fmla="*/ 8 w 100"/>
                  <a:gd name="T77" fmla="*/ 8 h 108"/>
                  <a:gd name="T78" fmla="*/ 8 w 100"/>
                  <a:gd name="T79" fmla="*/ 100 h 108"/>
                  <a:gd name="T80" fmla="*/ 72 w 100"/>
                  <a:gd name="T81" fmla="*/ 100 h 108"/>
                  <a:gd name="T82" fmla="*/ 72 w 100"/>
                  <a:gd name="T83" fmla="*/ 66 h 108"/>
                  <a:gd name="T84" fmla="*/ 53 w 100"/>
                  <a:gd name="T85" fmla="*/ 84 h 108"/>
                  <a:gd name="T86" fmla="*/ 48 w 100"/>
                  <a:gd name="T87" fmla="*/ 84 h 108"/>
                  <a:gd name="T88" fmla="*/ 48 w 100"/>
                  <a:gd name="T89" fmla="*/ 78 h 108"/>
                  <a:gd name="T90" fmla="*/ 72 w 100"/>
                  <a:gd name="T91" fmla="*/ 54 h 108"/>
                  <a:gd name="T92" fmla="*/ 72 w 100"/>
                  <a:gd name="T93" fmla="*/ 3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0" h="108">
                    <a:moveTo>
                      <a:pt x="36" y="36"/>
                    </a:moveTo>
                    <a:cubicBezTo>
                      <a:pt x="16" y="36"/>
                      <a:pt x="16" y="36"/>
                      <a:pt x="16" y="36"/>
                    </a:cubicBezTo>
                    <a:cubicBezTo>
                      <a:pt x="16" y="28"/>
                      <a:pt x="16" y="28"/>
                      <a:pt x="16" y="28"/>
                    </a:cubicBezTo>
                    <a:cubicBezTo>
                      <a:pt x="36" y="28"/>
                      <a:pt x="36" y="28"/>
                      <a:pt x="36" y="28"/>
                    </a:cubicBezTo>
                    <a:lnTo>
                      <a:pt x="36" y="36"/>
                    </a:lnTo>
                    <a:close/>
                    <a:moveTo>
                      <a:pt x="16" y="60"/>
                    </a:moveTo>
                    <a:cubicBezTo>
                      <a:pt x="52" y="60"/>
                      <a:pt x="52" y="60"/>
                      <a:pt x="52" y="60"/>
                    </a:cubicBezTo>
                    <a:cubicBezTo>
                      <a:pt x="52" y="52"/>
                      <a:pt x="52" y="52"/>
                      <a:pt x="52" y="52"/>
                    </a:cubicBezTo>
                    <a:cubicBezTo>
                      <a:pt x="16" y="52"/>
                      <a:pt x="16" y="52"/>
                      <a:pt x="16" y="52"/>
                    </a:cubicBezTo>
                    <a:lnTo>
                      <a:pt x="16" y="60"/>
                    </a:lnTo>
                    <a:close/>
                    <a:moveTo>
                      <a:pt x="16" y="84"/>
                    </a:moveTo>
                    <a:cubicBezTo>
                      <a:pt x="40" y="84"/>
                      <a:pt x="40" y="84"/>
                      <a:pt x="40" y="84"/>
                    </a:cubicBezTo>
                    <a:cubicBezTo>
                      <a:pt x="40" y="76"/>
                      <a:pt x="40" y="76"/>
                      <a:pt x="40" y="76"/>
                    </a:cubicBezTo>
                    <a:cubicBezTo>
                      <a:pt x="16" y="76"/>
                      <a:pt x="16" y="76"/>
                      <a:pt x="16" y="76"/>
                    </a:cubicBezTo>
                    <a:lnTo>
                      <a:pt x="16" y="84"/>
                    </a:lnTo>
                    <a:close/>
                    <a:moveTo>
                      <a:pt x="99" y="33"/>
                    </a:moveTo>
                    <a:cubicBezTo>
                      <a:pt x="97" y="31"/>
                      <a:pt x="95" y="31"/>
                      <a:pt x="93" y="33"/>
                    </a:cubicBezTo>
                    <a:cubicBezTo>
                      <a:pt x="92" y="34"/>
                      <a:pt x="92" y="34"/>
                      <a:pt x="92" y="34"/>
                    </a:cubicBezTo>
                    <a:cubicBezTo>
                      <a:pt x="97" y="40"/>
                      <a:pt x="97" y="40"/>
                      <a:pt x="97" y="40"/>
                    </a:cubicBezTo>
                    <a:cubicBezTo>
                      <a:pt x="99" y="39"/>
                      <a:pt x="99" y="39"/>
                      <a:pt x="99" y="39"/>
                    </a:cubicBezTo>
                    <a:cubicBezTo>
                      <a:pt x="100" y="37"/>
                      <a:pt x="100" y="35"/>
                      <a:pt x="99" y="33"/>
                    </a:cubicBezTo>
                    <a:close/>
                    <a:moveTo>
                      <a:pt x="80" y="28"/>
                    </a:moveTo>
                    <a:cubicBezTo>
                      <a:pt x="80" y="46"/>
                      <a:pt x="80" y="46"/>
                      <a:pt x="80" y="46"/>
                    </a:cubicBezTo>
                    <a:cubicBezTo>
                      <a:pt x="86" y="40"/>
                      <a:pt x="86" y="40"/>
                      <a:pt x="86" y="40"/>
                    </a:cubicBezTo>
                    <a:cubicBezTo>
                      <a:pt x="92" y="46"/>
                      <a:pt x="92" y="46"/>
                      <a:pt x="92" y="46"/>
                    </a:cubicBezTo>
                    <a:cubicBezTo>
                      <a:pt x="80" y="58"/>
                      <a:pt x="80" y="58"/>
                      <a:pt x="80" y="58"/>
                    </a:cubicBezTo>
                    <a:cubicBezTo>
                      <a:pt x="80" y="108"/>
                      <a:pt x="80" y="108"/>
                      <a:pt x="80" y="108"/>
                    </a:cubicBezTo>
                    <a:cubicBezTo>
                      <a:pt x="0" y="108"/>
                      <a:pt x="0" y="108"/>
                      <a:pt x="0" y="108"/>
                    </a:cubicBezTo>
                    <a:cubicBezTo>
                      <a:pt x="0" y="0"/>
                      <a:pt x="0" y="0"/>
                      <a:pt x="0" y="0"/>
                    </a:cubicBezTo>
                    <a:cubicBezTo>
                      <a:pt x="52" y="0"/>
                      <a:pt x="52" y="0"/>
                      <a:pt x="52" y="0"/>
                    </a:cubicBezTo>
                    <a:lnTo>
                      <a:pt x="80" y="28"/>
                    </a:lnTo>
                    <a:close/>
                    <a:moveTo>
                      <a:pt x="52" y="28"/>
                    </a:moveTo>
                    <a:cubicBezTo>
                      <a:pt x="68" y="28"/>
                      <a:pt x="68" y="28"/>
                      <a:pt x="68" y="28"/>
                    </a:cubicBezTo>
                    <a:cubicBezTo>
                      <a:pt x="52" y="11"/>
                      <a:pt x="52" y="11"/>
                      <a:pt x="52" y="11"/>
                    </a:cubicBezTo>
                    <a:lnTo>
                      <a:pt x="52" y="28"/>
                    </a:lnTo>
                    <a:close/>
                    <a:moveTo>
                      <a:pt x="72" y="36"/>
                    </a:moveTo>
                    <a:cubicBezTo>
                      <a:pt x="44" y="36"/>
                      <a:pt x="44" y="36"/>
                      <a:pt x="44" y="36"/>
                    </a:cubicBezTo>
                    <a:cubicBezTo>
                      <a:pt x="44" y="8"/>
                      <a:pt x="44" y="8"/>
                      <a:pt x="44" y="8"/>
                    </a:cubicBezTo>
                    <a:cubicBezTo>
                      <a:pt x="8" y="8"/>
                      <a:pt x="8" y="8"/>
                      <a:pt x="8" y="8"/>
                    </a:cubicBezTo>
                    <a:cubicBezTo>
                      <a:pt x="8" y="100"/>
                      <a:pt x="8" y="100"/>
                      <a:pt x="8" y="100"/>
                    </a:cubicBezTo>
                    <a:cubicBezTo>
                      <a:pt x="72" y="100"/>
                      <a:pt x="72" y="100"/>
                      <a:pt x="72" y="100"/>
                    </a:cubicBezTo>
                    <a:cubicBezTo>
                      <a:pt x="72" y="66"/>
                      <a:pt x="72" y="66"/>
                      <a:pt x="72" y="66"/>
                    </a:cubicBezTo>
                    <a:cubicBezTo>
                      <a:pt x="53" y="84"/>
                      <a:pt x="53" y="84"/>
                      <a:pt x="53" y="84"/>
                    </a:cubicBezTo>
                    <a:cubicBezTo>
                      <a:pt x="48" y="84"/>
                      <a:pt x="48" y="84"/>
                      <a:pt x="48" y="84"/>
                    </a:cubicBezTo>
                    <a:cubicBezTo>
                      <a:pt x="48" y="78"/>
                      <a:pt x="48" y="78"/>
                      <a:pt x="48" y="78"/>
                    </a:cubicBezTo>
                    <a:cubicBezTo>
                      <a:pt x="72" y="54"/>
                      <a:pt x="72" y="54"/>
                      <a:pt x="72" y="54"/>
                    </a:cubicBezTo>
                    <a:lnTo>
                      <a:pt x="72" y="36"/>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49" name="TextBox 48"/>
            <p:cNvSpPr txBox="1"/>
            <p:nvPr/>
          </p:nvSpPr>
          <p:spPr>
            <a:xfrm>
              <a:off x="806488" y="2944821"/>
              <a:ext cx="1079399" cy="788130"/>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mj-lt"/>
                  <a:ea typeface="+mn-ea"/>
                  <a:cs typeface="+mn-cs"/>
                </a:rPr>
                <a:t>Edited a file</a:t>
              </a:r>
            </a:p>
          </p:txBody>
        </p:sp>
        <p:sp>
          <p:nvSpPr>
            <p:cNvPr id="50" name="TextBox 49"/>
            <p:cNvSpPr txBox="1"/>
            <p:nvPr/>
          </p:nvSpPr>
          <p:spPr>
            <a:xfrm>
              <a:off x="4790170" y="4018353"/>
              <a:ext cx="1548805" cy="788130"/>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mj-lt"/>
                  <a:ea typeface="+mn-ea"/>
                  <a:cs typeface="+mn-cs"/>
                </a:rPr>
                <a:t>Got a new hire</a:t>
              </a:r>
            </a:p>
          </p:txBody>
        </p:sp>
        <p:grpSp>
          <p:nvGrpSpPr>
            <p:cNvPr id="52" name="Group 51"/>
            <p:cNvGrpSpPr/>
            <p:nvPr/>
          </p:nvGrpSpPr>
          <p:grpSpPr>
            <a:xfrm>
              <a:off x="1377333" y="4521834"/>
              <a:ext cx="457005" cy="457005"/>
              <a:chOff x="8955124" y="5214407"/>
              <a:chExt cx="820389" cy="822960"/>
            </a:xfrm>
          </p:grpSpPr>
          <p:grpSp>
            <p:nvGrpSpPr>
              <p:cNvPr id="53" name="Group 52"/>
              <p:cNvGrpSpPr/>
              <p:nvPr/>
            </p:nvGrpSpPr>
            <p:grpSpPr>
              <a:xfrm>
                <a:off x="8955124" y="5214407"/>
                <a:ext cx="820389" cy="822960"/>
                <a:chOff x="1573571" y="4134409"/>
                <a:chExt cx="820389" cy="822960"/>
              </a:xfrm>
            </p:grpSpPr>
            <p:sp>
              <p:nvSpPr>
                <p:cNvPr id="55" name="Oval 5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5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5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1"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60" name="TextBox 59"/>
            <p:cNvSpPr txBox="1"/>
            <p:nvPr/>
          </p:nvSpPr>
          <p:spPr>
            <a:xfrm>
              <a:off x="806488" y="4994184"/>
              <a:ext cx="1476421" cy="788130"/>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mj-lt"/>
                  <a:ea typeface="+mn-ea"/>
                  <a:cs typeface="+mn-cs"/>
                </a:rPr>
                <a:t>Added to a group</a:t>
              </a:r>
            </a:p>
          </p:txBody>
        </p:sp>
        <p:cxnSp>
          <p:nvCxnSpPr>
            <p:cNvPr id="62" name="Straight Connector 61"/>
            <p:cNvCxnSpPr>
              <a:cxnSpLocks/>
              <a:endCxn id="38" idx="6"/>
            </p:cNvCxnSpPr>
            <p:nvPr/>
          </p:nvCxnSpPr>
          <p:spPr>
            <a:xfrm flipH="1" flipV="1">
              <a:off x="3322401" y="4166239"/>
              <a:ext cx="1070440" cy="263570"/>
            </a:xfrm>
            <a:prstGeom prst="line">
              <a:avLst/>
            </a:prstGeom>
            <a:ln w="38100">
              <a:solidFill>
                <a:srgbClr val="737373"/>
              </a:solidFill>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4279246" y="4185401"/>
              <a:ext cx="457005" cy="457005"/>
              <a:chOff x="2434265" y="3747764"/>
              <a:chExt cx="820389" cy="822960"/>
            </a:xfrm>
          </p:grpSpPr>
          <p:sp>
            <p:nvSpPr>
              <p:cNvPr id="65" name="Oval 64"/>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66"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70" name="TextBox 69"/>
            <p:cNvSpPr txBox="1"/>
            <p:nvPr/>
          </p:nvSpPr>
          <p:spPr>
            <a:xfrm>
              <a:off x="4084738" y="3039835"/>
              <a:ext cx="1881507" cy="788130"/>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mj-lt"/>
                  <a:ea typeface="+mn-ea"/>
                  <a:cs typeface="+mn-cs"/>
                </a:rPr>
                <a:t>Scheduled a new meeting</a:t>
              </a:r>
            </a:p>
          </p:txBody>
        </p:sp>
        <p:cxnSp>
          <p:nvCxnSpPr>
            <p:cNvPr id="71" name="Straight Connector 70"/>
            <p:cNvCxnSpPr>
              <a:cxnSpLocks/>
              <a:stCxn id="38" idx="7"/>
            </p:cNvCxnSpPr>
            <p:nvPr/>
          </p:nvCxnSpPr>
          <p:spPr>
            <a:xfrm flipV="1">
              <a:off x="3237836" y="3456843"/>
              <a:ext cx="520709" cy="506664"/>
            </a:xfrm>
            <a:prstGeom prst="line">
              <a:avLst/>
            </a:prstGeom>
            <a:ln w="38100">
              <a:solidFill>
                <a:srgbClr val="737373"/>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cxnSpLocks/>
              <a:stCxn id="84" idx="0"/>
              <a:endCxn id="39" idx="0"/>
            </p:cNvCxnSpPr>
            <p:nvPr/>
          </p:nvCxnSpPr>
          <p:spPr>
            <a:xfrm flipH="1" flipV="1">
              <a:off x="3012495" y="4473264"/>
              <a:ext cx="38577" cy="1081063"/>
            </a:xfrm>
            <a:prstGeom prst="line">
              <a:avLst/>
            </a:prstGeom>
            <a:ln w="38100">
              <a:solidFill>
                <a:srgbClr val="737373"/>
              </a:solidFill>
            </a:ln>
          </p:spPr>
          <p:style>
            <a:lnRef idx="1">
              <a:schemeClr val="accent1"/>
            </a:lnRef>
            <a:fillRef idx="0">
              <a:schemeClr val="accent1"/>
            </a:fillRef>
            <a:effectRef idx="0">
              <a:schemeClr val="accent1"/>
            </a:effectRef>
            <a:fontRef idx="minor">
              <a:schemeClr val="tx1"/>
            </a:fontRef>
          </p:style>
        </p:cxnSp>
        <p:grpSp>
          <p:nvGrpSpPr>
            <p:cNvPr id="83" name="Group 82"/>
            <p:cNvGrpSpPr/>
            <p:nvPr/>
          </p:nvGrpSpPr>
          <p:grpSpPr>
            <a:xfrm>
              <a:off x="2822569" y="5554327"/>
              <a:ext cx="457005" cy="457005"/>
              <a:chOff x="942627" y="3529405"/>
              <a:chExt cx="820389" cy="822960"/>
            </a:xfrm>
          </p:grpSpPr>
          <p:sp>
            <p:nvSpPr>
              <p:cNvPr id="84" name="Oval 83"/>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85"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86" name="TextBox 85"/>
            <p:cNvSpPr txBox="1"/>
            <p:nvPr/>
          </p:nvSpPr>
          <p:spPr>
            <a:xfrm>
              <a:off x="3238296" y="5395041"/>
              <a:ext cx="2208650" cy="788130"/>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mj-lt"/>
                  <a:ea typeface="+mn-ea"/>
                  <a:cs typeface="+mn-cs"/>
                </a:rPr>
                <a:t>Got high- importance email</a:t>
              </a:r>
            </a:p>
          </p:txBody>
        </p:sp>
        <p:grpSp>
          <p:nvGrpSpPr>
            <p:cNvPr id="87" name="Group 86"/>
            <p:cNvGrpSpPr/>
            <p:nvPr/>
          </p:nvGrpSpPr>
          <p:grpSpPr>
            <a:xfrm>
              <a:off x="3563324" y="3218574"/>
              <a:ext cx="457005" cy="457005"/>
              <a:chOff x="5474685" y="1406711"/>
              <a:chExt cx="820389" cy="822960"/>
            </a:xfrm>
          </p:grpSpPr>
          <p:sp>
            <p:nvSpPr>
              <p:cNvPr id="88" name="Oval 87"/>
              <p:cNvSpPr/>
              <p:nvPr/>
            </p:nvSpPr>
            <p:spPr bwMode="auto">
              <a:xfrm>
                <a:off x="5474685" y="1406711"/>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pic>
            <p:nvPicPr>
              <p:cNvPr id="89" name="Graphic 88" descr="Flip Calenda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90309" y="1519840"/>
                <a:ext cx="595158" cy="595158"/>
              </a:xfrm>
              <a:prstGeom prst="rect">
                <a:avLst/>
              </a:prstGeom>
            </p:spPr>
          </p:pic>
        </p:grpSp>
        <p:grpSp>
          <p:nvGrpSpPr>
            <p:cNvPr id="35" name="Group 34">
              <a:extLst>
                <a:ext uri="{FF2B5EF4-FFF2-40B4-BE49-F238E27FC236}">
                  <a16:creationId xmlns:a16="http://schemas.microsoft.com/office/drawing/2014/main" id="{EE568951-D053-4794-88F8-6F583DE05C24}"/>
                </a:ext>
              </a:extLst>
            </p:cNvPr>
            <p:cNvGrpSpPr>
              <a:grpSpLocks noChangeAspect="1"/>
            </p:cNvGrpSpPr>
            <p:nvPr/>
          </p:nvGrpSpPr>
          <p:grpSpPr>
            <a:xfrm>
              <a:off x="2773676" y="3907491"/>
              <a:ext cx="474088" cy="474086"/>
              <a:chOff x="3245478" y="4834995"/>
              <a:chExt cx="643734" cy="643732"/>
            </a:xfrm>
            <a:solidFill>
              <a:schemeClr val="tx2"/>
            </a:solidFill>
          </p:grpSpPr>
          <p:sp>
            <p:nvSpPr>
              <p:cNvPr id="36" name="Oval 35">
                <a:extLst>
                  <a:ext uri="{FF2B5EF4-FFF2-40B4-BE49-F238E27FC236}">
                    <a16:creationId xmlns:a16="http://schemas.microsoft.com/office/drawing/2014/main" id="{EA10EC89-5910-4629-B89B-038BC3161DED}"/>
                  </a:ext>
                </a:extLst>
              </p:cNvPr>
              <p:cNvSpPr/>
              <p:nvPr/>
            </p:nvSpPr>
            <p:spPr bwMode="auto">
              <a:xfrm>
                <a:off x="3245478" y="4834995"/>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0" rIns="0" bIns="45700" numCol="1" spcCol="0" rtlCol="0" fromWordArt="0" anchor="ctr" anchorCtr="0" forceAA="0" compatLnSpc="1">
                <a:prstTxWarp prst="textNoShape">
                  <a:avLst/>
                </a:prstTxWarp>
                <a:noAutofit/>
              </a:bodyPr>
              <a:lstStyle/>
              <a:p>
                <a:pPr marL="0" marR="0" lvl="0" indent="0" algn="ctr" defTabSz="913576" rtl="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7" name="Freeform 5">
                <a:extLst>
                  <a:ext uri="{FF2B5EF4-FFF2-40B4-BE49-F238E27FC236}">
                    <a16:creationId xmlns:a16="http://schemas.microsoft.com/office/drawing/2014/main" id="{A53495EB-FCE1-43F0-9B9F-DF04D3058E09}"/>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bg1"/>
                </a:solidFill>
                <a:prstDash val="solid"/>
                <a:miter lim="800000"/>
                <a:headEnd/>
                <a:tailEnd/>
              </a:ln>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Semilight"/>
                  <a:ea typeface="+mn-ea"/>
                  <a:cs typeface="+mn-cs"/>
                </a:endParaRPr>
              </a:p>
            </p:txBody>
          </p:sp>
        </p:grpSp>
        <p:pic>
          <p:nvPicPr>
            <p:cNvPr id="38" name="Picture 37">
              <a:extLst>
                <a:ext uri="{FF2B5EF4-FFF2-40B4-BE49-F238E27FC236}">
                  <a16:creationId xmlns:a16="http://schemas.microsoft.com/office/drawing/2014/main" id="{30228616-508E-4387-8B60-D6B96AB25620}"/>
                </a:ext>
              </a:extLst>
            </p:cNvPr>
            <p:cNvPicPr>
              <a:picLocks noChangeAspect="1"/>
            </p:cNvPicPr>
            <p:nvPr/>
          </p:nvPicPr>
          <p:blipFill>
            <a:blip r:embed="rId5"/>
            <a:stretch>
              <a:fillRect/>
            </a:stretch>
          </p:blipFill>
          <p:spPr>
            <a:xfrm>
              <a:off x="2744952" y="3879533"/>
              <a:ext cx="577449" cy="573411"/>
            </a:xfrm>
            <a:prstGeom prst="ellipse">
              <a:avLst/>
            </a:prstGeom>
          </p:spPr>
        </p:pic>
        <p:sp>
          <p:nvSpPr>
            <p:cNvPr id="39" name="TextBox 38">
              <a:extLst>
                <a:ext uri="{FF2B5EF4-FFF2-40B4-BE49-F238E27FC236}">
                  <a16:creationId xmlns:a16="http://schemas.microsoft.com/office/drawing/2014/main" id="{E234965B-00F7-446D-A1EC-CDB44DFBB9D9}"/>
                </a:ext>
              </a:extLst>
            </p:cNvPr>
            <p:cNvSpPr txBox="1"/>
            <p:nvPr/>
          </p:nvSpPr>
          <p:spPr>
            <a:xfrm>
              <a:off x="2632735" y="4473264"/>
              <a:ext cx="759520" cy="363552"/>
            </a:xfrm>
            <a:prstGeom prst="rect">
              <a:avLst/>
            </a:prstGeom>
            <a:solidFill>
              <a:schemeClr val="bg1"/>
            </a:solidFill>
          </p:spPr>
          <p:txBody>
            <a:bodyPr wrap="square" lIns="36000" tIns="36000" rIns="36000" bIns="36000" rtlCol="0">
              <a:spAutoFit/>
            </a:bodyPr>
            <a:lstStyle>
              <a:defPPr>
                <a:defRPr lang="en-US"/>
              </a:defPPr>
              <a:lvl1pPr marR="0" lvl="0" indent="0" algn="ctr" defTabSz="914192" fontAlgn="auto">
                <a:lnSpc>
                  <a:spcPct val="90000"/>
                </a:lnSpc>
                <a:spcBef>
                  <a:spcPts val="0"/>
                </a:spcBef>
                <a:spcAft>
                  <a:spcPts val="600"/>
                </a:spcAft>
                <a:buClrTx/>
                <a:buSzTx/>
                <a:buFontTx/>
                <a:buNone/>
                <a:tabLst/>
                <a:defRPr kumimoji="0" sz="2745" b="0" i="0" u="none" strike="noStrike" cap="none" spc="0" normalizeH="0" baseline="0">
                  <a:ln>
                    <a:noFill/>
                  </a:ln>
                  <a:gradFill>
                    <a:gsLst>
                      <a:gs pos="2917">
                        <a:srgbClr val="353535"/>
                      </a:gs>
                      <a:gs pos="30000">
                        <a:srgbClr val="353535"/>
                      </a:gs>
                    </a:gsLst>
                    <a:lin ang="5400000" scaled="0"/>
                  </a:gradFill>
                  <a:effectLst/>
                  <a:uLnTx/>
                  <a:uFillTx/>
                  <a:latin typeface="Segoe UI Semibold"/>
                </a:defRPr>
              </a:lvl1pPr>
            </a:lstStyle>
            <a:p>
              <a:r>
                <a:rPr lang="en-US" sz="2100" dirty="0"/>
                <a:t>Mads</a:t>
              </a:r>
            </a:p>
          </p:txBody>
        </p:sp>
      </p:grpSp>
    </p:spTree>
    <p:extLst>
      <p:ext uri="{BB962C8B-B14F-4D97-AF65-F5344CB8AC3E}">
        <p14:creationId xmlns:p14="http://schemas.microsoft.com/office/powerpoint/2010/main" val="1442266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Extensions in Microsoft Graph</a:t>
            </a:r>
          </a:p>
        </p:txBody>
      </p:sp>
      <p:sp>
        <p:nvSpPr>
          <p:cNvPr id="4" name="Text Placeholder 3"/>
          <p:cNvSpPr>
            <a:spLocks noGrp="1"/>
          </p:cNvSpPr>
          <p:nvPr>
            <p:ph type="body" sz="quarter" idx="10"/>
          </p:nvPr>
        </p:nvSpPr>
        <p:spPr>
          <a:xfrm>
            <a:off x="584200" y="1435497"/>
            <a:ext cx="4902200" cy="1628716"/>
          </a:xfrm>
        </p:spPr>
        <p:txBody>
          <a:bodyPr/>
          <a:lstStyle/>
          <a:p>
            <a:pPr marL="0" indent="0">
              <a:buNone/>
            </a:pPr>
            <a:r>
              <a:rPr lang="en-US" sz="3528" dirty="0">
                <a:gradFill>
                  <a:gsLst>
                    <a:gs pos="2917">
                      <a:schemeClr val="tx1"/>
                    </a:gs>
                    <a:gs pos="30000">
                      <a:schemeClr val="tx1"/>
                    </a:gs>
                  </a:gsLst>
                  <a:lin ang="5400000" scaled="0"/>
                </a:gradFill>
              </a:rPr>
              <a:t>Add </a:t>
            </a:r>
            <a:r>
              <a:rPr lang="en-US" sz="3600" dirty="0">
                <a:solidFill>
                  <a:schemeClr val="accent1"/>
                </a:solidFill>
                <a:latin typeface="+mj-lt"/>
              </a:rPr>
              <a:t>extensions</a:t>
            </a:r>
            <a:r>
              <a:rPr lang="en-US" sz="3528" dirty="0">
                <a:gradFill>
                  <a:gsLst>
                    <a:gs pos="2917">
                      <a:schemeClr val="tx1"/>
                    </a:gs>
                    <a:gs pos="30000">
                      <a:schemeClr val="tx1"/>
                    </a:gs>
                  </a:gsLst>
                  <a:lin ang="5400000" scaled="0"/>
                </a:gradFill>
              </a:rPr>
              <a:t> to user, group, mail &amp; more</a:t>
            </a:r>
            <a:endParaRPr lang="en-US" dirty="0"/>
          </a:p>
        </p:txBody>
      </p:sp>
      <p:sp>
        <p:nvSpPr>
          <p:cNvPr id="51" name="TextBox 50"/>
          <p:cNvSpPr txBox="1"/>
          <p:nvPr/>
        </p:nvSpPr>
        <p:spPr>
          <a:xfrm>
            <a:off x="6711904" y="-67732"/>
            <a:ext cx="5512115" cy="6858000"/>
          </a:xfrm>
          <a:prstGeom prst="rect">
            <a:avLst/>
          </a:prstGeom>
          <a:solidFill>
            <a:schemeClr val="bg1"/>
          </a:solidFill>
          <a:effectLst>
            <a:outerShdw blurRad="50800" dist="38100" dir="10800000" algn="r" rotWithShape="0">
              <a:prstClr val="black">
                <a:alpha val="40000"/>
              </a:prstClr>
            </a:outerShdw>
          </a:effectLst>
        </p:spPr>
        <p:txBody>
          <a:bodyPr wrap="square" lIns="268927" tIns="146243" rIns="0" bIns="146243" rtlCol="0">
            <a:noAutofit/>
          </a:bodyPr>
          <a:lstStyle/>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568" b="0" i="0" u="none" strike="noStrike" kern="1200" cap="none" spc="0" normalizeH="0" baseline="0" noProof="0" dirty="0">
              <a:ln>
                <a:noFill/>
              </a:ln>
              <a:solidFill>
                <a:srgbClr val="353535"/>
              </a:solidFill>
              <a:effectLst/>
              <a:uLnTx/>
              <a:uFillTx/>
              <a:latin typeface="Segoe UI" panose="020B0502040204020203" pitchFamily="34" charset="0"/>
              <a:ea typeface="Segoe UI" panose="020B0502040204020203" pitchFamily="34" charset="0"/>
              <a:cs typeface="Segoe UI" panose="020B0502040204020203"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Segoe UI" panose="020B0502040204020203" pitchFamily="34" charset="0"/>
                <a:ea typeface="Segoe UI" panose="020B0502040204020203" pitchFamily="34" charset="0"/>
                <a:cs typeface="Segoe UI" panose="020B0502040204020203" pitchFamily="34" charset="0"/>
              </a:rPr>
              <a:t>Open Extensions</a:t>
            </a: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GET </a:t>
            </a:r>
            <a:r>
              <a:rPr kumimoji="0" lang="en-US" sz="1568" b="1" i="0" u="none" strike="noStrike" kern="1200" cap="none" spc="0" normalizeH="0" baseline="0" noProof="0" dirty="0">
                <a:ln>
                  <a:noFill/>
                </a:ln>
                <a:solidFill>
                  <a:srgbClr val="0078D4"/>
                </a:solidFill>
                <a:effectLst/>
                <a:uLnTx/>
                <a:uFillTx/>
                <a:latin typeface="Consolas" panose="020B0609020204030204" pitchFamily="49" charset="0"/>
                <a:ea typeface="Segoe UI" pitchFamily="34" charset="0"/>
                <a:cs typeface="Segoe UI" pitchFamily="34" charset="0"/>
              </a:rPr>
              <a:t>/me/message/&lt;id&gt;/?$expand=extensions</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"displayName"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"Mads"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"extensions"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"extensionName"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300" b="1" dirty="0">
                <a:solidFill>
                  <a:srgbClr val="A31515"/>
                </a:solidFill>
                <a:latin typeface="Consolas" panose="020B0609020204030204" pitchFamily="49" charset="0"/>
              </a:rPr>
              <a:t>Com.Contoso.Referral</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"companyName"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"Wingtip Toys"</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"expirationDate"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"2017-12-30T11"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"dealValue"</a:t>
            </a:r>
            <a:r>
              <a:rPr lang="en-US" sz="1400" dirty="0">
                <a:solidFill>
                  <a:srgbClr val="000000"/>
                </a:solidFill>
                <a:latin typeface="Consolas" panose="020B0609020204030204" pitchFamily="49" charset="0"/>
              </a:rPr>
              <a:t>: </a:t>
            </a:r>
            <a:r>
              <a:rPr lang="en-US" sz="1400" dirty="0">
                <a:solidFill>
                  <a:srgbClr val="09885A"/>
                </a:solidFill>
                <a:latin typeface="Consolas" panose="020B0609020204030204" pitchFamily="49" charset="0"/>
              </a:rPr>
              <a:t>10000</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372"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Segoe UI" panose="020B0502040204020203" pitchFamily="34" charset="0"/>
                <a:ea typeface="Segoe UI" panose="020B0502040204020203" pitchFamily="34" charset="0"/>
                <a:cs typeface="Segoe UI" panose="020B0502040204020203" pitchFamily="34" charset="0"/>
              </a:rPr>
              <a:t>Schema extensions</a:t>
            </a: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rPr>
              <a:t>POST </a:t>
            </a:r>
            <a:r>
              <a:rPr kumimoji="0" lang="en-US" sz="1568" b="1" i="0" u="none" strike="noStrike" kern="1200" cap="none" spc="0" normalizeH="0" baseline="0" noProof="0" dirty="0">
                <a:ln>
                  <a:noFill/>
                </a:ln>
                <a:solidFill>
                  <a:srgbClr val="0D0D0D"/>
                </a:solidFill>
                <a:effectLst/>
                <a:uLnTx/>
                <a:uFillTx/>
                <a:latin typeface="Consolas" panose="020B0609020204030204" pitchFamily="49" charset="0"/>
                <a:ea typeface="Segoe UI" pitchFamily="34" charset="0"/>
                <a:cs typeface="Segoe UI" pitchFamily="34" charset="0"/>
              </a:rPr>
              <a:t>/schemaExtensions</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"id"</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"graph_courses"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"targetTypes"</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"Group"</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"properties"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"name"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"name"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"type"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"String"</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07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a:p>
            <a:pPr marL="0" marR="0" lvl="0" indent="0" algn="l" defTabSz="931869" rtl="0" eaLnBrk="1" fontAlgn="auto" latinLnBrk="0" hangingPunct="1">
              <a:lnSpc>
                <a:spcPct val="100000"/>
              </a:lnSpc>
              <a:spcBef>
                <a:spcPts val="0"/>
              </a:spcBef>
              <a:spcAft>
                <a:spcPts val="0"/>
              </a:spcAft>
              <a:buClrTx/>
              <a:buSzTx/>
              <a:buFontTx/>
              <a:buNone/>
              <a:tabLst/>
              <a:defRPr/>
            </a:pPr>
            <a:r>
              <a:rPr kumimoji="0" lang="en-US" sz="1568" b="0" i="0" u="none" strike="noStrike" kern="1200" cap="none" spc="0" normalizeH="0" baseline="0" noProof="0" dirty="0">
                <a:ln>
                  <a:noFill/>
                </a:ln>
                <a:solidFill>
                  <a:srgbClr val="353535"/>
                </a:solidFill>
                <a:effectLst/>
                <a:uLnTx/>
                <a:uFillTx/>
                <a:latin typeface="Consolas" panose="020B0609020204030204" pitchFamily="49" charset="0"/>
                <a:ea typeface="+mn-ea"/>
                <a:cs typeface="Segoe UI" pitchFamily="34" charset="0"/>
              </a:rPr>
              <a:t>GET </a:t>
            </a:r>
            <a:r>
              <a:rPr kumimoji="0" lang="en-US" sz="1568" b="1" i="0" u="none" strike="noStrike" kern="1200" cap="none" spc="0" normalizeH="0" baseline="0" noProof="0" dirty="0">
                <a:ln>
                  <a:noFill/>
                </a:ln>
                <a:solidFill>
                  <a:srgbClr val="0078D4"/>
                </a:solidFill>
                <a:effectLst/>
                <a:uLnTx/>
                <a:uFillTx/>
                <a:latin typeface="Consolas" panose="020B0609020204030204" pitchFamily="49" charset="0"/>
                <a:ea typeface="+mn-ea"/>
                <a:cs typeface="Segoe UI" pitchFamily="34" charset="0"/>
              </a:rPr>
              <a:t>/groups?$filter=courses/name eq Math101</a:t>
            </a:r>
          </a:p>
          <a:p>
            <a:pPr marL="0" marR="0" lvl="0" indent="0" algn="l" defTabSz="931869" rtl="0" eaLnBrk="1" fontAlgn="auto" latinLnBrk="0" hangingPunct="1">
              <a:lnSpc>
                <a:spcPct val="100000"/>
              </a:lnSpc>
              <a:spcBef>
                <a:spcPts val="0"/>
              </a:spcBef>
              <a:spcAft>
                <a:spcPts val="0"/>
              </a:spcAft>
              <a:buClrTx/>
              <a:buSzTx/>
              <a:buFontTx/>
              <a:buNone/>
              <a:tabLst/>
              <a:defRPr/>
            </a:pPr>
            <a:endParaRPr kumimoji="0" lang="en-US" sz="1078" b="0" i="0" u="none" strike="noStrike" kern="1200" cap="none" spc="0" normalizeH="0" baseline="0" noProof="0" dirty="0">
              <a:ln>
                <a:noFill/>
              </a:ln>
              <a:solidFill>
                <a:srgbClr val="353535"/>
              </a:solidFill>
              <a:effectLst/>
              <a:uLnTx/>
              <a:uFillTx/>
              <a:latin typeface="Consolas" panose="020B0609020204030204" pitchFamily="49" charset="0"/>
              <a:ea typeface="Segoe UI" pitchFamily="34" charset="0"/>
              <a:cs typeface="Segoe UI" pitchFamily="34" charset="0"/>
            </a:endParaRPr>
          </a:p>
        </p:txBody>
      </p:sp>
      <p:grpSp>
        <p:nvGrpSpPr>
          <p:cNvPr id="5" name="Group 4" descr="This diagram illustrates using extensions to expand the metadata that is queried and stored for a specific user in Microsoft Graph.">
            <a:extLst>
              <a:ext uri="{FF2B5EF4-FFF2-40B4-BE49-F238E27FC236}">
                <a16:creationId xmlns:a16="http://schemas.microsoft.com/office/drawing/2014/main" id="{5185843F-3565-4033-B210-F4781C5E4A59}"/>
              </a:ext>
            </a:extLst>
          </p:cNvPr>
          <p:cNvGrpSpPr/>
          <p:nvPr/>
        </p:nvGrpSpPr>
        <p:grpSpPr>
          <a:xfrm>
            <a:off x="440111" y="2743578"/>
            <a:ext cx="5923925" cy="3069339"/>
            <a:chOff x="440111" y="2743578"/>
            <a:chExt cx="5923925" cy="3069339"/>
          </a:xfrm>
        </p:grpSpPr>
        <p:sp>
          <p:nvSpPr>
            <p:cNvPr id="67" name="TextBox 66"/>
            <p:cNvSpPr txBox="1"/>
            <p:nvPr/>
          </p:nvSpPr>
          <p:spPr>
            <a:xfrm>
              <a:off x="4108145" y="2743578"/>
              <a:ext cx="1942127" cy="788130"/>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mj-lt"/>
                  <a:ea typeface="+mn-ea"/>
                  <a:cs typeface="+mn-cs"/>
                </a:rPr>
                <a:t>Customer referral email</a:t>
              </a:r>
            </a:p>
          </p:txBody>
        </p:sp>
        <p:sp>
          <p:nvSpPr>
            <p:cNvPr id="68" name="TextBox 67"/>
            <p:cNvSpPr txBox="1"/>
            <p:nvPr/>
          </p:nvSpPr>
          <p:spPr>
            <a:xfrm>
              <a:off x="4684496" y="4155418"/>
              <a:ext cx="1679540" cy="788130"/>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mj-lt"/>
                  <a:ea typeface="+mn-ea"/>
                  <a:cs typeface="+mn-cs"/>
                </a:rPr>
                <a:t>PMP certified</a:t>
              </a:r>
            </a:p>
          </p:txBody>
        </p:sp>
        <p:cxnSp>
          <p:nvCxnSpPr>
            <p:cNvPr id="78" name="Straight Connector 77"/>
            <p:cNvCxnSpPr>
              <a:cxnSpLocks/>
              <a:endCxn id="36" idx="7"/>
            </p:cNvCxnSpPr>
            <p:nvPr/>
          </p:nvCxnSpPr>
          <p:spPr>
            <a:xfrm flipH="1">
              <a:off x="3237836" y="3201471"/>
              <a:ext cx="594380" cy="762036"/>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a:stCxn id="44" idx="24"/>
              <a:endCxn id="36" idx="6"/>
            </p:cNvCxnSpPr>
            <p:nvPr/>
          </p:nvCxnSpPr>
          <p:spPr>
            <a:xfrm flipH="1" flipV="1">
              <a:off x="3322401" y="4166239"/>
              <a:ext cx="1102085" cy="240737"/>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cxnSpLocks/>
              <a:endCxn id="36" idx="1"/>
            </p:cNvCxnSpPr>
            <p:nvPr/>
          </p:nvCxnSpPr>
          <p:spPr>
            <a:xfrm>
              <a:off x="1765432" y="3438028"/>
              <a:ext cx="1064085" cy="525479"/>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4257269" y="4193813"/>
              <a:ext cx="457005" cy="457005"/>
              <a:chOff x="2434265" y="3747764"/>
              <a:chExt cx="820389" cy="822960"/>
            </a:xfrm>
          </p:grpSpPr>
          <p:sp>
            <p:nvSpPr>
              <p:cNvPr id="43" name="Oval 42"/>
              <p:cNvSpPr/>
              <p:nvPr/>
            </p:nvSpPr>
            <p:spPr bwMode="auto">
              <a:xfrm>
                <a:off x="2434265" y="3747764"/>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44" name="Freeform 111"/>
              <p:cNvSpPr>
                <a:spLocks noEditPoints="1"/>
              </p:cNvSpPr>
              <p:nvPr/>
            </p:nvSpPr>
            <p:spPr bwMode="auto">
              <a:xfrm>
                <a:off x="2638179" y="4007312"/>
                <a:ext cx="412560" cy="303865"/>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grpSp>
          <p:nvGrpSpPr>
            <p:cNvPr id="30" name="Group 29"/>
            <p:cNvGrpSpPr/>
            <p:nvPr/>
          </p:nvGrpSpPr>
          <p:grpSpPr>
            <a:xfrm>
              <a:off x="3641352" y="2934858"/>
              <a:ext cx="457005" cy="457005"/>
              <a:chOff x="942627" y="3529405"/>
              <a:chExt cx="820389" cy="822960"/>
            </a:xfrm>
          </p:grpSpPr>
          <p:sp>
            <p:nvSpPr>
              <p:cNvPr id="31" name="Oval 30"/>
              <p:cNvSpPr/>
              <p:nvPr/>
            </p:nvSpPr>
            <p:spPr bwMode="auto">
              <a:xfrm>
                <a:off x="942627" y="3529405"/>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Segoe UI Semilight"/>
                  <a:ea typeface="Segoe UI" pitchFamily="34" charset="0"/>
                  <a:cs typeface="Segoe UI" pitchFamily="34" charset="0"/>
                </a:endParaRPr>
              </a:p>
            </p:txBody>
          </p:sp>
          <p:sp>
            <p:nvSpPr>
              <p:cNvPr id="32" name="Freeform 113"/>
              <p:cNvSpPr>
                <a:spLocks noChangeAspect="1" noEditPoints="1"/>
              </p:cNvSpPr>
              <p:nvPr/>
            </p:nvSpPr>
            <p:spPr bwMode="auto">
              <a:xfrm>
                <a:off x="1128148" y="3786655"/>
                <a:ext cx="449345" cy="308460"/>
              </a:xfrm>
              <a:custGeom>
                <a:avLst/>
                <a:gdLst>
                  <a:gd name="T0" fmla="*/ 0 w 303"/>
                  <a:gd name="T1" fmla="*/ 208 h 208"/>
                  <a:gd name="T2" fmla="*/ 303 w 303"/>
                  <a:gd name="T3" fmla="*/ 208 h 208"/>
                  <a:gd name="T4" fmla="*/ 303 w 303"/>
                  <a:gd name="T5" fmla="*/ 0 h 208"/>
                  <a:gd name="T6" fmla="*/ 0 w 303"/>
                  <a:gd name="T7" fmla="*/ 0 h 208"/>
                  <a:gd name="T8" fmla="*/ 0 w 303"/>
                  <a:gd name="T9" fmla="*/ 208 h 208"/>
                  <a:gd name="T10" fmla="*/ 263 w 303"/>
                  <a:gd name="T11" fmla="*/ 19 h 208"/>
                  <a:gd name="T12" fmla="*/ 152 w 303"/>
                  <a:gd name="T13" fmla="*/ 92 h 208"/>
                  <a:gd name="T14" fmla="*/ 41 w 303"/>
                  <a:gd name="T15" fmla="*/ 19 h 208"/>
                  <a:gd name="T16" fmla="*/ 263 w 303"/>
                  <a:gd name="T17" fmla="*/ 19 h 208"/>
                  <a:gd name="T18" fmla="*/ 19 w 303"/>
                  <a:gd name="T19" fmla="*/ 26 h 208"/>
                  <a:gd name="T20" fmla="*/ 152 w 303"/>
                  <a:gd name="T21" fmla="*/ 113 h 208"/>
                  <a:gd name="T22" fmla="*/ 284 w 303"/>
                  <a:gd name="T23" fmla="*/ 26 h 208"/>
                  <a:gd name="T24" fmla="*/ 284 w 303"/>
                  <a:gd name="T25" fmla="*/ 189 h 208"/>
                  <a:gd name="T26" fmla="*/ 19 w 303"/>
                  <a:gd name="T27" fmla="*/ 189 h 208"/>
                  <a:gd name="T28" fmla="*/ 19 w 303"/>
                  <a:gd name="T29" fmla="*/ 2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08">
                    <a:moveTo>
                      <a:pt x="0" y="208"/>
                    </a:moveTo>
                    <a:lnTo>
                      <a:pt x="303" y="208"/>
                    </a:lnTo>
                    <a:lnTo>
                      <a:pt x="303" y="0"/>
                    </a:lnTo>
                    <a:lnTo>
                      <a:pt x="0" y="0"/>
                    </a:lnTo>
                    <a:lnTo>
                      <a:pt x="0" y="208"/>
                    </a:lnTo>
                    <a:close/>
                    <a:moveTo>
                      <a:pt x="263" y="19"/>
                    </a:moveTo>
                    <a:lnTo>
                      <a:pt x="152" y="92"/>
                    </a:lnTo>
                    <a:lnTo>
                      <a:pt x="41" y="19"/>
                    </a:lnTo>
                    <a:lnTo>
                      <a:pt x="263" y="19"/>
                    </a:lnTo>
                    <a:close/>
                    <a:moveTo>
                      <a:pt x="19" y="26"/>
                    </a:moveTo>
                    <a:lnTo>
                      <a:pt x="152" y="113"/>
                    </a:lnTo>
                    <a:lnTo>
                      <a:pt x="284" y="26"/>
                    </a:lnTo>
                    <a:lnTo>
                      <a:pt x="284" y="189"/>
                    </a:lnTo>
                    <a:lnTo>
                      <a:pt x="19" y="189"/>
                    </a:lnTo>
                    <a:lnTo>
                      <a:pt x="19" y="26"/>
                    </a:ln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Segoe UI Semilight"/>
                  <a:ea typeface="+mn-ea"/>
                  <a:cs typeface="+mn-cs"/>
                </a:endParaRPr>
              </a:p>
            </p:txBody>
          </p:sp>
        </p:grpSp>
        <p:sp>
          <p:nvSpPr>
            <p:cNvPr id="3" name="Rectangle 2"/>
            <p:cNvSpPr/>
            <p:nvPr/>
          </p:nvSpPr>
          <p:spPr>
            <a:xfrm>
              <a:off x="584200" y="5283767"/>
              <a:ext cx="2295138" cy="529150"/>
            </a:xfrm>
            <a:prstGeom prst="rect">
              <a:avLst/>
            </a:prstGeom>
            <a:noFill/>
          </p:spPr>
          <p:txBody>
            <a:bodyPr wrap="none" lIns="179208" tIns="143366" rIns="179208" bIns="143366" rtlCol="0">
              <a:spAutoFit/>
            </a:bodyPr>
            <a:lstStyle/>
            <a:p>
              <a:pPr marL="0" marR="0" lvl="0" indent="0" algn="l" defTabSz="914192" rtl="0" eaLnBrk="1" fontAlgn="auto" latinLnBrk="0" hangingPunct="1">
                <a:lnSpc>
                  <a:spcPct val="90000"/>
                </a:lnSpc>
                <a:spcBef>
                  <a:spcPts val="0"/>
                </a:spcBef>
                <a:spcAft>
                  <a:spcPts val="588"/>
                </a:spcAft>
                <a:buClrTx/>
                <a:buSzTx/>
                <a:buFontTx/>
                <a:buNone/>
                <a:tabLst/>
                <a:defRPr/>
              </a:pPr>
              <a:r>
                <a:rPr kumimoji="0" lang="en-US" sz="1730" b="0" i="0" u="none" strike="noStrike" kern="1200" cap="none" spc="0" normalizeH="0" baseline="0" noProof="0" dirty="0">
                  <a:ln>
                    <a:noFill/>
                  </a:ln>
                  <a:solidFill>
                    <a:srgbClr val="1A1A1A"/>
                  </a:solidFill>
                  <a:effectLst/>
                  <a:uLnTx/>
                  <a:uFillTx/>
                  <a:latin typeface="+mj-lt"/>
                  <a:ea typeface="+mn-ea"/>
                  <a:cs typeface="+mn-cs"/>
                </a:rPr>
                <a:t>Favorite color: blue</a:t>
              </a:r>
            </a:p>
          </p:txBody>
        </p:sp>
        <p:cxnSp>
          <p:nvCxnSpPr>
            <p:cNvPr id="37" name="Straight Connector 36"/>
            <p:cNvCxnSpPr>
              <a:cxnSpLocks/>
              <a:stCxn id="36" idx="3"/>
              <a:endCxn id="45" idx="7"/>
            </p:cNvCxnSpPr>
            <p:nvPr/>
          </p:nvCxnSpPr>
          <p:spPr>
            <a:xfrm flipH="1">
              <a:off x="1957979" y="4368970"/>
              <a:ext cx="871538" cy="524720"/>
            </a:xfrm>
            <a:prstGeom prst="line">
              <a:avLst/>
            </a:prstGeom>
            <a:ln w="38100">
              <a:solidFill>
                <a:srgbClr val="737373"/>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72" name="Group 71"/>
            <p:cNvGrpSpPr/>
            <p:nvPr/>
          </p:nvGrpSpPr>
          <p:grpSpPr>
            <a:xfrm>
              <a:off x="1501307" y="3200497"/>
              <a:ext cx="457005" cy="457005"/>
              <a:chOff x="8955124" y="5214407"/>
              <a:chExt cx="820389" cy="822960"/>
            </a:xfrm>
          </p:grpSpPr>
          <p:grpSp>
            <p:nvGrpSpPr>
              <p:cNvPr id="73" name="Group 72"/>
              <p:cNvGrpSpPr/>
              <p:nvPr/>
            </p:nvGrpSpPr>
            <p:grpSpPr>
              <a:xfrm>
                <a:off x="8955124" y="5214407"/>
                <a:ext cx="820389" cy="822960"/>
                <a:chOff x="1573571" y="4134409"/>
                <a:chExt cx="820389" cy="822960"/>
              </a:xfrm>
            </p:grpSpPr>
            <p:sp>
              <p:nvSpPr>
                <p:cNvPr id="75" name="Oval 74"/>
                <p:cNvSpPr/>
                <p:nvPr/>
              </p:nvSpPr>
              <p:spPr bwMode="auto">
                <a:xfrm>
                  <a:off x="1573571" y="4134409"/>
                  <a:ext cx="820389" cy="82296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76" name="Freeform 107"/>
                <p:cNvSpPr>
                  <a:spLocks noEditPoints="1"/>
                </p:cNvSpPr>
                <p:nvPr/>
              </p:nvSpPr>
              <p:spPr bwMode="auto">
                <a:xfrm>
                  <a:off x="1738318" y="4482932"/>
                  <a:ext cx="464916" cy="370161"/>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no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74" name="Freeform 126"/>
              <p:cNvSpPr>
                <a:spLocks noChangeAspect="1" noEditPoints="1"/>
              </p:cNvSpPr>
              <p:nvPr/>
            </p:nvSpPr>
            <p:spPr bwMode="auto">
              <a:xfrm>
                <a:off x="9282556" y="5354119"/>
                <a:ext cx="262307" cy="230170"/>
              </a:xfrm>
              <a:custGeom>
                <a:avLst/>
                <a:gdLst>
                  <a:gd name="T0" fmla="*/ 0 w 302"/>
                  <a:gd name="T1" fmla="*/ 190 h 265"/>
                  <a:gd name="T2" fmla="*/ 37 w 302"/>
                  <a:gd name="T3" fmla="*/ 190 h 265"/>
                  <a:gd name="T4" fmla="*/ 37 w 302"/>
                  <a:gd name="T5" fmla="*/ 265 h 265"/>
                  <a:gd name="T6" fmla="*/ 113 w 302"/>
                  <a:gd name="T7" fmla="*/ 190 h 265"/>
                  <a:gd name="T8" fmla="*/ 302 w 302"/>
                  <a:gd name="T9" fmla="*/ 190 h 265"/>
                  <a:gd name="T10" fmla="*/ 302 w 302"/>
                  <a:gd name="T11" fmla="*/ 0 h 265"/>
                  <a:gd name="T12" fmla="*/ 0 w 302"/>
                  <a:gd name="T13" fmla="*/ 0 h 265"/>
                  <a:gd name="T14" fmla="*/ 0 w 302"/>
                  <a:gd name="T15" fmla="*/ 190 h 265"/>
                  <a:gd name="T16" fmla="*/ 19 w 302"/>
                  <a:gd name="T17" fmla="*/ 19 h 265"/>
                  <a:gd name="T18" fmla="*/ 283 w 302"/>
                  <a:gd name="T19" fmla="*/ 19 h 265"/>
                  <a:gd name="T20" fmla="*/ 283 w 302"/>
                  <a:gd name="T21" fmla="*/ 171 h 265"/>
                  <a:gd name="T22" fmla="*/ 113 w 302"/>
                  <a:gd name="T23" fmla="*/ 171 h 265"/>
                  <a:gd name="T24" fmla="*/ 104 w 302"/>
                  <a:gd name="T25" fmla="*/ 171 h 265"/>
                  <a:gd name="T26" fmla="*/ 99 w 302"/>
                  <a:gd name="T27" fmla="*/ 175 h 265"/>
                  <a:gd name="T28" fmla="*/ 56 w 302"/>
                  <a:gd name="T29" fmla="*/ 218 h 265"/>
                  <a:gd name="T30" fmla="*/ 56 w 302"/>
                  <a:gd name="T31" fmla="*/ 190 h 265"/>
                  <a:gd name="T32" fmla="*/ 56 w 302"/>
                  <a:gd name="T33" fmla="*/ 171 h 265"/>
                  <a:gd name="T34" fmla="*/ 37 w 302"/>
                  <a:gd name="T35" fmla="*/ 171 h 265"/>
                  <a:gd name="T36" fmla="*/ 19 w 302"/>
                  <a:gd name="T37" fmla="*/ 171 h 265"/>
                  <a:gd name="T38" fmla="*/ 19 w 302"/>
                  <a:gd name="T39" fmla="*/ 1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65">
                    <a:moveTo>
                      <a:pt x="0" y="190"/>
                    </a:moveTo>
                    <a:lnTo>
                      <a:pt x="37" y="190"/>
                    </a:lnTo>
                    <a:lnTo>
                      <a:pt x="37" y="265"/>
                    </a:lnTo>
                    <a:lnTo>
                      <a:pt x="113" y="190"/>
                    </a:lnTo>
                    <a:lnTo>
                      <a:pt x="302" y="190"/>
                    </a:lnTo>
                    <a:lnTo>
                      <a:pt x="302" y="0"/>
                    </a:lnTo>
                    <a:lnTo>
                      <a:pt x="0" y="0"/>
                    </a:lnTo>
                    <a:lnTo>
                      <a:pt x="0" y="190"/>
                    </a:lnTo>
                    <a:close/>
                    <a:moveTo>
                      <a:pt x="19" y="19"/>
                    </a:moveTo>
                    <a:lnTo>
                      <a:pt x="283" y="19"/>
                    </a:lnTo>
                    <a:lnTo>
                      <a:pt x="283" y="171"/>
                    </a:lnTo>
                    <a:lnTo>
                      <a:pt x="113" y="171"/>
                    </a:lnTo>
                    <a:lnTo>
                      <a:pt x="104" y="171"/>
                    </a:lnTo>
                    <a:lnTo>
                      <a:pt x="99" y="175"/>
                    </a:lnTo>
                    <a:lnTo>
                      <a:pt x="56" y="218"/>
                    </a:lnTo>
                    <a:lnTo>
                      <a:pt x="56" y="190"/>
                    </a:lnTo>
                    <a:lnTo>
                      <a:pt x="56" y="171"/>
                    </a:lnTo>
                    <a:lnTo>
                      <a:pt x="37" y="171"/>
                    </a:lnTo>
                    <a:lnTo>
                      <a:pt x="19" y="171"/>
                    </a:lnTo>
                    <a:lnTo>
                      <a:pt x="19" y="19"/>
                    </a:lnTo>
                    <a:close/>
                  </a:path>
                </a:pathLst>
              </a:custGeom>
              <a:solidFill>
                <a:srgbClr val="FFFFFF"/>
              </a:solidFill>
              <a:ln>
                <a:solidFill>
                  <a:schemeClr val="bg1"/>
                </a:solidFill>
              </a:ln>
            </p:spPr>
            <p:txBody>
              <a:bodyPr vert="horz" wrap="square" lIns="89604" tIns="44802" rIns="89604" bIns="44802"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95870" rtl="0" eaLnBrk="1" fontAlgn="auto" latinLnBrk="0" hangingPunct="1">
                  <a:lnSpc>
                    <a:spcPct val="100000"/>
                  </a:lnSpc>
                  <a:spcBef>
                    <a:spcPts val="0"/>
                  </a:spcBef>
                  <a:spcAft>
                    <a:spcPts val="0"/>
                  </a:spcAft>
                  <a:buClrTx/>
                  <a:buSzTx/>
                  <a:buFontTx/>
                  <a:buNone/>
                  <a:tabLst/>
                  <a:defRPr/>
                </a:pPr>
                <a:endParaRPr kumimoji="0" lang="en-US" sz="1765" b="1" i="0" u="none" strike="noStrike" kern="1200" cap="none" spc="0" normalizeH="0" baseline="0" noProof="0" dirty="0">
                  <a:ln>
                    <a:noFill/>
                  </a:ln>
                  <a:solidFill>
                    <a:srgbClr val="0171C7"/>
                  </a:solidFill>
                  <a:effectLst/>
                  <a:uLnTx/>
                  <a:uFillTx/>
                  <a:latin typeface="Calibri" panose="020F0502020204030204"/>
                  <a:ea typeface="+mn-ea"/>
                  <a:cs typeface="+mn-cs"/>
                </a:endParaRPr>
              </a:p>
            </p:txBody>
          </p:sp>
        </p:grpSp>
        <p:sp>
          <p:nvSpPr>
            <p:cNvPr id="77" name="TextBox 76"/>
            <p:cNvSpPr txBox="1"/>
            <p:nvPr/>
          </p:nvSpPr>
          <p:spPr>
            <a:xfrm>
              <a:off x="440111" y="2924808"/>
              <a:ext cx="1249325" cy="1037429"/>
            </a:xfrm>
            <a:prstGeom prst="rect">
              <a:avLst/>
            </a:prstGeom>
            <a:noFill/>
          </p:spPr>
          <p:txBody>
            <a:bodyPr wrap="square" lIns="179208" tIns="143366" rIns="179208" bIns="143366" rtlCol="0">
              <a:spAutoFit/>
            </a:bodyPr>
            <a:lstStyle/>
            <a:p>
              <a:pPr marL="0" marR="0" lvl="0" indent="0" algn="l" defTabSz="913874" rtl="0" eaLnBrk="1" fontAlgn="auto" latinLnBrk="0" hangingPunct="1">
                <a:lnSpc>
                  <a:spcPct val="90000"/>
                </a:lnSpc>
                <a:spcBef>
                  <a:spcPts val="0"/>
                </a:spcBef>
                <a:spcAft>
                  <a:spcPts val="588"/>
                </a:spcAft>
                <a:buClrTx/>
                <a:buSzTx/>
                <a:buFontTx/>
                <a:buNone/>
                <a:tabLst/>
                <a:defRPr/>
              </a:pPr>
              <a:r>
                <a:rPr kumimoji="0" lang="en-US" sz="1800" b="0" i="0" u="none" strike="noStrike" kern="1200" cap="none" spc="0" normalizeH="0" baseline="0" noProof="0" dirty="0">
                  <a:ln>
                    <a:noFill/>
                  </a:ln>
                  <a:solidFill>
                    <a:srgbClr val="1A1A1A"/>
                  </a:solidFill>
                  <a:effectLst/>
                  <a:uLnTx/>
                  <a:uFillTx/>
                  <a:latin typeface="+mj-lt"/>
                  <a:ea typeface="+mn-ea"/>
                  <a:cs typeface="+mn-cs"/>
                </a:rPr>
                <a:t>Group: math 101</a:t>
              </a:r>
            </a:p>
          </p:txBody>
        </p:sp>
        <p:grpSp>
          <p:nvGrpSpPr>
            <p:cNvPr id="16" name="Group 15"/>
            <p:cNvGrpSpPr/>
            <p:nvPr/>
          </p:nvGrpSpPr>
          <p:grpSpPr>
            <a:xfrm>
              <a:off x="1567901" y="4826763"/>
              <a:ext cx="457005" cy="457005"/>
              <a:chOff x="2396148" y="5333900"/>
              <a:chExt cx="466169" cy="466169"/>
            </a:xfrm>
            <a:solidFill>
              <a:schemeClr val="accent1"/>
            </a:solidFill>
          </p:grpSpPr>
          <p:sp>
            <p:nvSpPr>
              <p:cNvPr id="45" name="Oval 44"/>
              <p:cNvSpPr/>
              <p:nvPr/>
            </p:nvSpPr>
            <p:spPr bwMode="auto">
              <a:xfrm>
                <a:off x="2396148" y="5333900"/>
                <a:ext cx="466169" cy="466169"/>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marL="0" marR="0" lvl="0" indent="0" algn="ctr" defTabSz="913576"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solidFill>
                    <a:srgbClr val="0171C7"/>
                  </a:solidFill>
                  <a:effectLst/>
                  <a:uLnTx/>
                  <a:uFillTx/>
                  <a:latin typeface="Calibri" panose="020F0502020204030204"/>
                  <a:ea typeface="Segoe UI" pitchFamily="34" charset="0"/>
                  <a:cs typeface="Segoe UI" pitchFamily="34" charset="0"/>
                </a:endParaRPr>
              </a:p>
            </p:txBody>
          </p:sp>
          <p:sp>
            <p:nvSpPr>
              <p:cNvPr id="15" name="Star: 5 Points 14"/>
              <p:cNvSpPr/>
              <p:nvPr/>
            </p:nvSpPr>
            <p:spPr bwMode="auto">
              <a:xfrm>
                <a:off x="2496455" y="5427007"/>
                <a:ext cx="265554" cy="265554"/>
              </a:xfrm>
              <a:prstGeom prst="star5">
                <a:avLst/>
              </a:prstGeom>
              <a:grpFill/>
              <a:ln w="190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 name="Group 32">
              <a:extLst>
                <a:ext uri="{FF2B5EF4-FFF2-40B4-BE49-F238E27FC236}">
                  <a16:creationId xmlns:a16="http://schemas.microsoft.com/office/drawing/2014/main" id="{BA9811FD-E2F6-41E5-BD12-9F8AD5486C8D}"/>
                </a:ext>
              </a:extLst>
            </p:cNvPr>
            <p:cNvGrpSpPr>
              <a:grpSpLocks noChangeAspect="1"/>
            </p:cNvGrpSpPr>
            <p:nvPr/>
          </p:nvGrpSpPr>
          <p:grpSpPr>
            <a:xfrm>
              <a:off x="2773676" y="3907491"/>
              <a:ext cx="474088" cy="474086"/>
              <a:chOff x="3245478" y="4834995"/>
              <a:chExt cx="643734" cy="643732"/>
            </a:xfrm>
            <a:solidFill>
              <a:schemeClr val="tx2"/>
            </a:solidFill>
          </p:grpSpPr>
          <p:sp>
            <p:nvSpPr>
              <p:cNvPr id="34" name="Oval 33">
                <a:extLst>
                  <a:ext uri="{FF2B5EF4-FFF2-40B4-BE49-F238E27FC236}">
                    <a16:creationId xmlns:a16="http://schemas.microsoft.com/office/drawing/2014/main" id="{8252086E-8D75-4932-9DAE-B3556B181613}"/>
                  </a:ext>
                </a:extLst>
              </p:cNvPr>
              <p:cNvSpPr/>
              <p:nvPr/>
            </p:nvSpPr>
            <p:spPr bwMode="auto">
              <a:xfrm>
                <a:off x="3245478" y="4834995"/>
                <a:ext cx="643734" cy="643732"/>
              </a:xfrm>
              <a:prstGeom prst="ellipse">
                <a:avLst/>
              </a:prstGeom>
              <a:grpFill/>
              <a:ln w="127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0" rIns="0" bIns="45700" numCol="1" spcCol="0" rtlCol="0" fromWordArt="0" anchor="ctr" anchorCtr="0" forceAA="0" compatLnSpc="1">
                <a:prstTxWarp prst="textNoShape">
                  <a:avLst/>
                </a:prstTxWarp>
                <a:noAutofit/>
              </a:bodyPr>
              <a:lstStyle/>
              <a:p>
                <a:pPr marL="0" marR="0" lvl="0" indent="0" algn="ctr" defTabSz="913576" rtl="0" eaLnBrk="1" fontAlgn="auto" latinLnBrk="0" hangingPunct="1">
                  <a:lnSpc>
                    <a:spcPct val="100000"/>
                  </a:lnSpc>
                  <a:spcBef>
                    <a:spcPts val="0"/>
                  </a:spcBef>
                  <a:spcAft>
                    <a:spcPts val="0"/>
                  </a:spcAft>
                  <a:buClrTx/>
                  <a:buSzTx/>
                  <a:buFontTx/>
                  <a:buNone/>
                  <a:tabLst/>
                  <a:defRPr/>
                </a:pPr>
                <a:endParaRPr kumimoji="0" lang="en-US" sz="1961"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Semilight"/>
                  <a:ea typeface="+mn-ea"/>
                  <a:cs typeface="+mn-cs"/>
                </a:endParaRPr>
              </a:p>
            </p:txBody>
          </p:sp>
          <p:sp>
            <p:nvSpPr>
              <p:cNvPr id="35" name="Freeform 5">
                <a:extLst>
                  <a:ext uri="{FF2B5EF4-FFF2-40B4-BE49-F238E27FC236}">
                    <a16:creationId xmlns:a16="http://schemas.microsoft.com/office/drawing/2014/main" id="{AD958E9B-C5FD-4A69-BCA6-CF2057C515D9}"/>
                  </a:ext>
                </a:extLst>
              </p:cNvPr>
              <p:cNvSpPr>
                <a:spLocks noEditPoints="1"/>
              </p:cNvSpPr>
              <p:nvPr/>
            </p:nvSpPr>
            <p:spPr bwMode="auto">
              <a:xfrm>
                <a:off x="3470377" y="5048517"/>
                <a:ext cx="193936" cy="216688"/>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grpFill/>
              <a:ln w="12700" cap="flat">
                <a:solidFill>
                  <a:schemeClr val="bg1"/>
                </a:solidFill>
                <a:prstDash val="solid"/>
                <a:miter lim="800000"/>
                <a:headEnd/>
                <a:tailEnd/>
              </a:ln>
            </p:spPr>
            <p:txBody>
              <a:bodyPr vert="horz" wrap="square" lIns="89604" tIns="44802" rIns="89604" bIns="44802" numCol="1" anchor="t" anchorCtr="0" compatLnSpc="1">
                <a:prstTxWarp prst="textNoShape">
                  <a:avLst/>
                </a:prstTxWarp>
              </a:body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505050"/>
                  </a:solidFill>
                  <a:effectLst/>
                  <a:uLnTx/>
                  <a:uFillTx/>
                  <a:latin typeface="Segoe UI Semilight"/>
                  <a:ea typeface="+mn-ea"/>
                  <a:cs typeface="+mn-cs"/>
                </a:endParaRPr>
              </a:p>
            </p:txBody>
          </p:sp>
        </p:grpSp>
        <p:pic>
          <p:nvPicPr>
            <p:cNvPr id="36" name="Picture 35">
              <a:extLst>
                <a:ext uri="{FF2B5EF4-FFF2-40B4-BE49-F238E27FC236}">
                  <a16:creationId xmlns:a16="http://schemas.microsoft.com/office/drawing/2014/main" id="{A0BA0F88-09D5-428C-83A6-EB62CC22DB3D}"/>
                </a:ext>
              </a:extLst>
            </p:cNvPr>
            <p:cNvPicPr>
              <a:picLocks noChangeAspect="1"/>
            </p:cNvPicPr>
            <p:nvPr/>
          </p:nvPicPr>
          <p:blipFill>
            <a:blip r:embed="rId3"/>
            <a:stretch>
              <a:fillRect/>
            </a:stretch>
          </p:blipFill>
          <p:spPr>
            <a:xfrm>
              <a:off x="2744952" y="3879533"/>
              <a:ext cx="577449" cy="573411"/>
            </a:xfrm>
            <a:prstGeom prst="ellipse">
              <a:avLst/>
            </a:prstGeom>
          </p:spPr>
        </p:pic>
        <p:sp>
          <p:nvSpPr>
            <p:cNvPr id="38" name="TextBox 37">
              <a:extLst>
                <a:ext uri="{FF2B5EF4-FFF2-40B4-BE49-F238E27FC236}">
                  <a16:creationId xmlns:a16="http://schemas.microsoft.com/office/drawing/2014/main" id="{F85D38D3-32FF-4D97-9CC0-9F05D71F3693}"/>
                </a:ext>
              </a:extLst>
            </p:cNvPr>
            <p:cNvSpPr txBox="1"/>
            <p:nvPr/>
          </p:nvSpPr>
          <p:spPr>
            <a:xfrm>
              <a:off x="2632735" y="4473264"/>
              <a:ext cx="759520" cy="363552"/>
            </a:xfrm>
            <a:prstGeom prst="rect">
              <a:avLst/>
            </a:prstGeom>
            <a:noFill/>
          </p:spPr>
          <p:txBody>
            <a:bodyPr wrap="square" lIns="36000" tIns="36000" rIns="36000" bIns="36000" rtlCol="0">
              <a:spAutoFit/>
            </a:bodyPr>
            <a:lstStyle>
              <a:defPPr>
                <a:defRPr lang="en-US"/>
              </a:defPPr>
              <a:lvl1pPr marR="0" lvl="0" indent="0" algn="ctr" defTabSz="914192" fontAlgn="auto">
                <a:lnSpc>
                  <a:spcPct val="90000"/>
                </a:lnSpc>
                <a:spcBef>
                  <a:spcPts val="0"/>
                </a:spcBef>
                <a:spcAft>
                  <a:spcPts val="600"/>
                </a:spcAft>
                <a:buClrTx/>
                <a:buSzTx/>
                <a:buFontTx/>
                <a:buNone/>
                <a:tabLst/>
                <a:defRPr kumimoji="0" sz="2745" b="0" i="0" u="none" strike="noStrike" cap="none" spc="0" normalizeH="0" baseline="0">
                  <a:ln>
                    <a:noFill/>
                  </a:ln>
                  <a:gradFill>
                    <a:gsLst>
                      <a:gs pos="2917">
                        <a:srgbClr val="353535"/>
                      </a:gs>
                      <a:gs pos="30000">
                        <a:srgbClr val="353535"/>
                      </a:gs>
                    </a:gsLst>
                    <a:lin ang="5400000" scaled="0"/>
                  </a:gradFill>
                  <a:effectLst/>
                  <a:uLnTx/>
                  <a:uFillTx/>
                  <a:latin typeface="Segoe UI Semibold"/>
                </a:defRPr>
              </a:lvl1pPr>
            </a:lstStyle>
            <a:p>
              <a:r>
                <a:rPr lang="en-US" sz="2100" dirty="0"/>
                <a:t>Mads</a:t>
              </a:r>
            </a:p>
          </p:txBody>
        </p:sp>
      </p:grpSp>
    </p:spTree>
    <p:extLst>
      <p:ext uri="{BB962C8B-B14F-4D97-AF65-F5344CB8AC3E}">
        <p14:creationId xmlns:p14="http://schemas.microsoft.com/office/powerpoint/2010/main" val="3150691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A1DC-DF1C-4CFC-8B20-B82C677F18F1}"/>
              </a:ext>
            </a:extLst>
          </p:cNvPr>
          <p:cNvSpPr>
            <a:spLocks noGrp="1"/>
          </p:cNvSpPr>
          <p:nvPr>
            <p:ph type="title"/>
          </p:nvPr>
        </p:nvSpPr>
        <p:spPr/>
        <p:txBody>
          <a:bodyPr/>
          <a:lstStyle/>
          <a:p>
            <a:r>
              <a:rPr lang="en-US" dirty="0"/>
              <a:t>Lesson 04: Azure Relay</a:t>
            </a:r>
          </a:p>
        </p:txBody>
      </p:sp>
    </p:spTree>
    <p:extLst>
      <p:ext uri="{BB962C8B-B14F-4D97-AF65-F5344CB8AC3E}">
        <p14:creationId xmlns:p14="http://schemas.microsoft.com/office/powerpoint/2010/main" val="6800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65F0-82DF-4E19-9721-FFE5B1DF33D6}"/>
              </a:ext>
            </a:extLst>
          </p:cNvPr>
          <p:cNvSpPr>
            <a:spLocks noGrp="1"/>
          </p:cNvSpPr>
          <p:nvPr>
            <p:ph type="title"/>
          </p:nvPr>
        </p:nvSpPr>
        <p:spPr/>
        <p:txBody>
          <a:bodyPr/>
          <a:lstStyle/>
          <a:p>
            <a:r>
              <a:rPr lang="en-US" dirty="0"/>
              <a:t>Azure Relay</a:t>
            </a:r>
          </a:p>
        </p:txBody>
      </p:sp>
      <p:sp>
        <p:nvSpPr>
          <p:cNvPr id="3" name="Text Placeholder 2">
            <a:extLst>
              <a:ext uri="{FF2B5EF4-FFF2-40B4-BE49-F238E27FC236}">
                <a16:creationId xmlns:a16="http://schemas.microsoft.com/office/drawing/2014/main" id="{40CC8F31-ADF1-4B55-A4DC-3368F58D8D93}"/>
              </a:ext>
            </a:extLst>
          </p:cNvPr>
          <p:cNvSpPr>
            <a:spLocks noGrp="1"/>
          </p:cNvSpPr>
          <p:nvPr>
            <p:ph type="body" sz="quarter" idx="10"/>
          </p:nvPr>
        </p:nvSpPr>
        <p:spPr>
          <a:xfrm>
            <a:off x="584200" y="1435497"/>
            <a:ext cx="11018520" cy="2856167"/>
          </a:xfrm>
        </p:spPr>
        <p:txBody>
          <a:bodyPr/>
          <a:lstStyle/>
          <a:p>
            <a:r>
              <a:rPr lang="en-US" dirty="0">
                <a:latin typeface="+mn-lt"/>
              </a:rPr>
              <a:t>Securely exposes corporate network resources to the public cloud</a:t>
            </a:r>
          </a:p>
          <a:p>
            <a:pPr lvl="1"/>
            <a:r>
              <a:rPr lang="en-US" dirty="0"/>
              <a:t>Doesn’t require you to open a port on your firewall</a:t>
            </a:r>
          </a:p>
          <a:p>
            <a:r>
              <a:rPr lang="en-US" dirty="0">
                <a:latin typeface="+mn-lt"/>
              </a:rPr>
              <a:t>Supports multiple scenarios between cloud and on-premises applications:</a:t>
            </a:r>
          </a:p>
          <a:p>
            <a:pPr lvl="1"/>
            <a:r>
              <a:rPr lang="en-US" dirty="0"/>
              <a:t>Request/response and peer-to-peer communication over common protocols</a:t>
            </a:r>
          </a:p>
          <a:p>
            <a:pPr lvl="1"/>
            <a:r>
              <a:rPr lang="en-US" dirty="0"/>
              <a:t>Event distribution for pub-sub scenarios</a:t>
            </a:r>
          </a:p>
          <a:p>
            <a:pPr lvl="1"/>
            <a:r>
              <a:rPr lang="en-US" dirty="0"/>
              <a:t>Bidirectional and unbuffered socket communication</a:t>
            </a:r>
          </a:p>
        </p:txBody>
      </p:sp>
    </p:spTree>
    <p:extLst>
      <p:ext uri="{BB962C8B-B14F-4D97-AF65-F5344CB8AC3E}">
        <p14:creationId xmlns:p14="http://schemas.microsoft.com/office/powerpoint/2010/main" val="8876805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1F00-901C-4409-9FAC-BEF432F9187E}"/>
              </a:ext>
            </a:extLst>
          </p:cNvPr>
          <p:cNvSpPr>
            <a:spLocks noGrp="1"/>
          </p:cNvSpPr>
          <p:nvPr>
            <p:ph type="title"/>
          </p:nvPr>
        </p:nvSpPr>
        <p:spPr>
          <a:xfrm>
            <a:off x="588263" y="457200"/>
            <a:ext cx="11018520" cy="553998"/>
          </a:xfrm>
        </p:spPr>
        <p:txBody>
          <a:bodyPr/>
          <a:lstStyle/>
          <a:p>
            <a:r>
              <a:rPr lang="en-US" dirty="0"/>
              <a:t>Azure Relay service architecture</a:t>
            </a:r>
          </a:p>
        </p:txBody>
      </p:sp>
      <p:sp>
        <p:nvSpPr>
          <p:cNvPr id="3" name="Text Placeholder 2">
            <a:extLst>
              <a:ext uri="{FF2B5EF4-FFF2-40B4-BE49-F238E27FC236}">
                <a16:creationId xmlns:a16="http://schemas.microsoft.com/office/drawing/2014/main" id="{4DCF19E1-C184-46BD-A8E2-45A0540F2A2E}"/>
              </a:ext>
            </a:extLst>
          </p:cNvPr>
          <p:cNvSpPr>
            <a:spLocks noGrp="1"/>
          </p:cNvSpPr>
          <p:nvPr>
            <p:ph type="body" sz="quarter" idx="10"/>
          </p:nvPr>
        </p:nvSpPr>
        <p:spPr>
          <a:xfrm>
            <a:off x="594474" y="1445771"/>
            <a:ext cx="11018520" cy="3274743"/>
          </a:xfrm>
        </p:spPr>
        <p:txBody>
          <a:bodyPr/>
          <a:lstStyle/>
          <a:p>
            <a:r>
              <a:rPr lang="en-US" dirty="0">
                <a:latin typeface="Segoe UI" panose="020B0502040204020203" pitchFamily="34" charset="0"/>
                <a:cs typeface="Segoe UI" panose="020B0502040204020203" pitchFamily="34" charset="0"/>
              </a:rPr>
              <a:t>When requests are sent to the Azure Relay service, the Azure load balancer routes it to any of the gateway nodes</a:t>
            </a:r>
          </a:p>
          <a:p>
            <a:r>
              <a:rPr lang="en-US" dirty="0">
                <a:latin typeface="Segoe UI" panose="020B0502040204020203" pitchFamily="34" charset="0"/>
                <a:cs typeface="Segoe UI" panose="020B0502040204020203" pitchFamily="34" charset="0"/>
              </a:rPr>
              <a:t>New relay is made for listening requests</a:t>
            </a:r>
          </a:p>
          <a:p>
            <a:r>
              <a:rPr lang="en-US" dirty="0">
                <a:latin typeface="Segoe UI" panose="020B0502040204020203" pitchFamily="34" charset="0"/>
                <a:cs typeface="Segoe UI" panose="020B0502040204020203" pitchFamily="34" charset="0"/>
              </a:rPr>
              <a:t>The gateway node forwards the connection request to the gateway node that owns the relay for connection requests</a:t>
            </a:r>
          </a:p>
          <a:p>
            <a:r>
              <a:rPr lang="en-US" dirty="0">
                <a:latin typeface="Segoe UI" panose="020B0502040204020203" pitchFamily="34" charset="0"/>
                <a:cs typeface="Segoe UI" panose="020B0502040204020203" pitchFamily="34" charset="0"/>
              </a:rPr>
              <a:t>When the relay connection is established, the clients can exchange messages via the gateway node that is used for the rendezvous</a:t>
            </a:r>
          </a:p>
        </p:txBody>
      </p:sp>
    </p:spTree>
    <p:extLst>
      <p:ext uri="{BB962C8B-B14F-4D97-AF65-F5344CB8AC3E}">
        <p14:creationId xmlns:p14="http://schemas.microsoft.com/office/powerpoint/2010/main" val="8406116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a:noFill/>
        </p:spPr>
        <p:txBody>
          <a:bodyPr vert="horz" wrap="square" lIns="0" tIns="0" rIns="0" bIns="0" rtlCol="0" anchor="b" anchorCtr="0">
            <a:spAutoFit/>
          </a:bodyPr>
          <a:lstStyle/>
          <a:p>
            <a:r>
              <a:rPr lang="en-US" dirty="0"/>
              <a:t>Lesson 01: Azure Service Bus</a:t>
            </a:r>
          </a:p>
        </p:txBody>
      </p:sp>
    </p:spTree>
    <p:extLst>
      <p:ext uri="{BB962C8B-B14F-4D97-AF65-F5344CB8AC3E}">
        <p14:creationId xmlns:p14="http://schemas.microsoft.com/office/powerpoint/2010/main" val="315913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C5376B-082E-41F9-8F18-42176E247776}"/>
              </a:ext>
            </a:extLst>
          </p:cNvPr>
          <p:cNvSpPr>
            <a:spLocks noGrp="1"/>
          </p:cNvSpPr>
          <p:nvPr>
            <p:ph type="title"/>
          </p:nvPr>
        </p:nvSpPr>
        <p:spPr>
          <a:xfrm>
            <a:off x="588263" y="457200"/>
            <a:ext cx="11018520" cy="553998"/>
          </a:xfrm>
        </p:spPr>
        <p:txBody>
          <a:bodyPr/>
          <a:lstStyle/>
          <a:p>
            <a:r>
              <a:rPr lang="en-US" dirty="0"/>
              <a:t>Azure Relay breakdown</a:t>
            </a:r>
          </a:p>
        </p:txBody>
      </p:sp>
      <p:grpSp>
        <p:nvGrpSpPr>
          <p:cNvPr id="3" name="Group 2" descr="The diagram depicts multiple ways in which clients can communicate with secure services by using an Azure Relay middleware component.">
            <a:extLst>
              <a:ext uri="{FF2B5EF4-FFF2-40B4-BE49-F238E27FC236}">
                <a16:creationId xmlns:a16="http://schemas.microsoft.com/office/drawing/2014/main" id="{08B68B9A-B6D4-4094-B2ED-3884C96FB244}"/>
              </a:ext>
            </a:extLst>
          </p:cNvPr>
          <p:cNvGrpSpPr/>
          <p:nvPr/>
        </p:nvGrpSpPr>
        <p:grpSpPr>
          <a:xfrm>
            <a:off x="716872" y="1428750"/>
            <a:ext cx="11483835" cy="4840288"/>
            <a:chOff x="716872" y="1428750"/>
            <a:chExt cx="11483835" cy="4840288"/>
          </a:xfrm>
        </p:grpSpPr>
        <p:sp>
          <p:nvSpPr>
            <p:cNvPr id="36" name="Rectangle 35">
              <a:extLst>
                <a:ext uri="{FF2B5EF4-FFF2-40B4-BE49-F238E27FC236}">
                  <a16:creationId xmlns:a16="http://schemas.microsoft.com/office/drawing/2014/main" id="{262A22E8-64F8-4425-864F-A9CFE46EE881}"/>
                </a:ext>
              </a:extLst>
            </p:cNvPr>
            <p:cNvSpPr/>
            <p:nvPr/>
          </p:nvSpPr>
          <p:spPr>
            <a:xfrm>
              <a:off x="3984133" y="1428750"/>
              <a:ext cx="7622645" cy="4840288"/>
            </a:xfrm>
            <a:prstGeom prst="rect">
              <a:avLst/>
            </a:prstGeom>
            <a:solidFill>
              <a:srgbClr val="E6E6E6">
                <a:alpha val="50000"/>
              </a:srgbClr>
            </a:solidFill>
            <a:ln w="38100">
              <a:solidFill>
                <a:srgbClr val="00188D"/>
              </a:solidFill>
              <a:prstDash val="sysDash"/>
            </a:ln>
          </p:spPr>
          <p:style>
            <a:lnRef idx="2">
              <a:schemeClr val="dk1"/>
            </a:lnRef>
            <a:fillRef idx="1">
              <a:schemeClr val="lt1"/>
            </a:fillRef>
            <a:effectRef idx="0">
              <a:schemeClr val="dk1"/>
            </a:effectRef>
            <a:fontRef idx="minor">
              <a:schemeClr val="dk1"/>
            </a:fontRef>
          </p:style>
          <p:txBody>
            <a:bodyPr lIns="180000" tIns="108000" rIns="108000" rtlCol="0" anchor="t"/>
            <a:lstStyle/>
            <a:p>
              <a:r>
                <a:rPr lang="en-US" sz="2400" dirty="0">
                  <a:latin typeface="+mj-lt"/>
                </a:rPr>
                <a:t>Scale unit</a:t>
              </a:r>
            </a:p>
          </p:txBody>
        </p:sp>
        <p:cxnSp>
          <p:nvCxnSpPr>
            <p:cNvPr id="37" name="Straight Arrow Connector 36">
              <a:extLst>
                <a:ext uri="{FF2B5EF4-FFF2-40B4-BE49-F238E27FC236}">
                  <a16:creationId xmlns:a16="http://schemas.microsoft.com/office/drawing/2014/main" id="{EE4122B4-F764-453A-B9EE-88411B77792D}"/>
                </a:ext>
              </a:extLst>
            </p:cNvPr>
            <p:cNvCxnSpPr>
              <a:cxnSpLocks/>
            </p:cNvCxnSpPr>
            <p:nvPr/>
          </p:nvCxnSpPr>
          <p:spPr>
            <a:xfrm>
              <a:off x="1612009" y="2469594"/>
              <a:ext cx="3448364"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269E8A1F-2C5F-4F5A-93A3-2BE6B221C9CD}"/>
                </a:ext>
              </a:extLst>
            </p:cNvPr>
            <p:cNvCxnSpPr>
              <a:cxnSpLocks/>
            </p:cNvCxnSpPr>
            <p:nvPr/>
          </p:nvCxnSpPr>
          <p:spPr>
            <a:xfrm flipH="1">
              <a:off x="1612010" y="2772413"/>
              <a:ext cx="3448363"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755E969-A7B7-4A5F-A42F-418B6BBBF4C6}"/>
                </a:ext>
              </a:extLst>
            </p:cNvPr>
            <p:cNvCxnSpPr>
              <a:cxnSpLocks/>
              <a:stCxn id="78" idx="3"/>
            </p:cNvCxnSpPr>
            <p:nvPr/>
          </p:nvCxnSpPr>
          <p:spPr>
            <a:xfrm>
              <a:off x="1642421" y="5458110"/>
              <a:ext cx="3494497" cy="608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89899416-2BA7-4518-8B70-BEA7E6BD2DE8}"/>
                </a:ext>
              </a:extLst>
            </p:cNvPr>
            <p:cNvCxnSpPr>
              <a:cxnSpLocks/>
            </p:cNvCxnSpPr>
            <p:nvPr/>
          </p:nvCxnSpPr>
          <p:spPr>
            <a:xfrm flipH="1">
              <a:off x="1625806" y="5629181"/>
              <a:ext cx="3511112"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9B493092-55B5-40FF-96A0-DAC628FD4EE8}"/>
                </a:ext>
              </a:extLst>
            </p:cNvPr>
            <p:cNvCxnSpPr>
              <a:cxnSpLocks/>
            </p:cNvCxnSpPr>
            <p:nvPr/>
          </p:nvCxnSpPr>
          <p:spPr>
            <a:xfrm>
              <a:off x="1424150" y="3803028"/>
              <a:ext cx="3750121" cy="1378163"/>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C3DA9F8E-BF09-4078-926E-B9A6F6158FB8}"/>
                </a:ext>
              </a:extLst>
            </p:cNvPr>
            <p:cNvCxnSpPr>
              <a:cxnSpLocks/>
            </p:cNvCxnSpPr>
            <p:nvPr/>
          </p:nvCxnSpPr>
          <p:spPr>
            <a:xfrm flipH="1" flipV="1">
              <a:off x="1188846" y="3835767"/>
              <a:ext cx="3806614" cy="1447172"/>
            </a:xfrm>
            <a:prstGeom prst="straightConnector1">
              <a:avLst/>
            </a:prstGeom>
            <a:ln w="38100">
              <a:solidFill>
                <a:srgbClr val="D83B0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4C8F4629-8148-4D2F-AAD2-DA7E43C3B201}"/>
                </a:ext>
              </a:extLst>
            </p:cNvPr>
            <p:cNvCxnSpPr>
              <a:cxnSpLocks/>
            </p:cNvCxnSpPr>
            <p:nvPr/>
          </p:nvCxnSpPr>
          <p:spPr>
            <a:xfrm>
              <a:off x="1424870" y="2904661"/>
              <a:ext cx="0" cy="924586"/>
            </a:xfrm>
            <a:prstGeom prst="straightConnector1">
              <a:avLst/>
            </a:prstGeom>
            <a:ln w="38100">
              <a:solidFill>
                <a:srgbClr val="D83B01"/>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712D306A-6D1F-4C12-AA25-E5E2E86ADE0B}"/>
                </a:ext>
              </a:extLst>
            </p:cNvPr>
            <p:cNvCxnSpPr>
              <a:cxnSpLocks/>
            </p:cNvCxnSpPr>
            <p:nvPr/>
          </p:nvCxnSpPr>
          <p:spPr>
            <a:xfrm flipV="1">
              <a:off x="1188846" y="2909940"/>
              <a:ext cx="0" cy="938954"/>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6" name="Connector: Elbow 41">
              <a:extLst>
                <a:ext uri="{FF2B5EF4-FFF2-40B4-BE49-F238E27FC236}">
                  <a16:creationId xmlns:a16="http://schemas.microsoft.com/office/drawing/2014/main" id="{CAF4DCA3-D63E-4901-8246-F8C3F7991968}"/>
                </a:ext>
              </a:extLst>
            </p:cNvPr>
            <p:cNvCxnSpPr>
              <a:cxnSpLocks/>
              <a:stCxn id="76" idx="3"/>
            </p:cNvCxnSpPr>
            <p:nvPr/>
          </p:nvCxnSpPr>
          <p:spPr>
            <a:xfrm flipV="1">
              <a:off x="5870585" y="3058604"/>
              <a:ext cx="3773679" cy="2315642"/>
            </a:xfrm>
            <a:prstGeom prst="bentConnector3">
              <a:avLst>
                <a:gd name="adj1" fmla="val 99839"/>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C85CFD7F-EA69-4740-9DFA-3BE6CD21524B}"/>
                </a:ext>
              </a:extLst>
            </p:cNvPr>
            <p:cNvCxnSpPr>
              <a:cxnSpLocks/>
            </p:cNvCxnSpPr>
            <p:nvPr/>
          </p:nvCxnSpPr>
          <p:spPr>
            <a:xfrm flipV="1">
              <a:off x="5471809" y="2970851"/>
              <a:ext cx="0" cy="2021903"/>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87479B49-AEA1-42AD-93A1-84BF35C030E7}"/>
                </a:ext>
              </a:extLst>
            </p:cNvPr>
            <p:cNvCxnSpPr>
              <a:cxnSpLocks/>
              <a:stCxn id="75" idx="3"/>
            </p:cNvCxnSpPr>
            <p:nvPr/>
          </p:nvCxnSpPr>
          <p:spPr>
            <a:xfrm>
              <a:off x="5833232" y="2572026"/>
              <a:ext cx="3302915" cy="17717"/>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49" name="Oval 48">
              <a:extLst>
                <a:ext uri="{FF2B5EF4-FFF2-40B4-BE49-F238E27FC236}">
                  <a16:creationId xmlns:a16="http://schemas.microsoft.com/office/drawing/2014/main" id="{0989616D-033E-40F6-B35F-4A2911C109C4}"/>
                </a:ext>
              </a:extLst>
            </p:cNvPr>
            <p:cNvSpPr/>
            <p:nvPr/>
          </p:nvSpPr>
          <p:spPr>
            <a:xfrm>
              <a:off x="2168668" y="2304607"/>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1</a:t>
              </a:r>
            </a:p>
          </p:txBody>
        </p:sp>
        <p:sp>
          <p:nvSpPr>
            <p:cNvPr id="50" name="Oval 49">
              <a:extLst>
                <a:ext uri="{FF2B5EF4-FFF2-40B4-BE49-F238E27FC236}">
                  <a16:creationId xmlns:a16="http://schemas.microsoft.com/office/drawing/2014/main" id="{27CA4531-AA26-46B1-B45B-E9514EC2826D}"/>
                </a:ext>
              </a:extLst>
            </p:cNvPr>
            <p:cNvSpPr/>
            <p:nvPr/>
          </p:nvSpPr>
          <p:spPr>
            <a:xfrm>
              <a:off x="7961094" y="2409699"/>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2</a:t>
              </a:r>
            </a:p>
          </p:txBody>
        </p:sp>
        <p:sp>
          <p:nvSpPr>
            <p:cNvPr id="51" name="Oval 50">
              <a:extLst>
                <a:ext uri="{FF2B5EF4-FFF2-40B4-BE49-F238E27FC236}">
                  <a16:creationId xmlns:a16="http://schemas.microsoft.com/office/drawing/2014/main" id="{154CF4E4-B6A0-45CC-B9E6-C423A5CF8974}"/>
                </a:ext>
              </a:extLst>
            </p:cNvPr>
            <p:cNvSpPr/>
            <p:nvPr/>
          </p:nvSpPr>
          <p:spPr>
            <a:xfrm>
              <a:off x="2126492" y="5211949"/>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3</a:t>
              </a:r>
            </a:p>
          </p:txBody>
        </p:sp>
        <p:sp>
          <p:nvSpPr>
            <p:cNvPr id="52" name="Oval 51">
              <a:extLst>
                <a:ext uri="{FF2B5EF4-FFF2-40B4-BE49-F238E27FC236}">
                  <a16:creationId xmlns:a16="http://schemas.microsoft.com/office/drawing/2014/main" id="{47062E5F-6AB2-4164-B480-6C209AE3CEFF}"/>
                </a:ext>
              </a:extLst>
            </p:cNvPr>
            <p:cNvSpPr/>
            <p:nvPr/>
          </p:nvSpPr>
          <p:spPr>
            <a:xfrm>
              <a:off x="3545965" y="2645926"/>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6</a:t>
              </a:r>
            </a:p>
          </p:txBody>
        </p:sp>
        <p:sp>
          <p:nvSpPr>
            <p:cNvPr id="53" name="Oval 52">
              <a:extLst>
                <a:ext uri="{FF2B5EF4-FFF2-40B4-BE49-F238E27FC236}">
                  <a16:creationId xmlns:a16="http://schemas.microsoft.com/office/drawing/2014/main" id="{CA0CC9E5-7072-4FAD-B790-6668D84543E6}"/>
                </a:ext>
              </a:extLst>
            </p:cNvPr>
            <p:cNvSpPr/>
            <p:nvPr/>
          </p:nvSpPr>
          <p:spPr>
            <a:xfrm>
              <a:off x="3302560" y="5464194"/>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8</a:t>
              </a:r>
            </a:p>
          </p:txBody>
        </p:sp>
        <p:sp>
          <p:nvSpPr>
            <p:cNvPr id="54" name="Oval 53">
              <a:extLst>
                <a:ext uri="{FF2B5EF4-FFF2-40B4-BE49-F238E27FC236}">
                  <a16:creationId xmlns:a16="http://schemas.microsoft.com/office/drawing/2014/main" id="{6055605D-2B99-4A71-98C2-F01D4DA1D564}"/>
                </a:ext>
              </a:extLst>
            </p:cNvPr>
            <p:cNvSpPr/>
            <p:nvPr/>
          </p:nvSpPr>
          <p:spPr>
            <a:xfrm>
              <a:off x="5299123" y="3473053"/>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5</a:t>
              </a:r>
            </a:p>
          </p:txBody>
        </p:sp>
        <p:sp>
          <p:nvSpPr>
            <p:cNvPr id="57" name="Oval 56">
              <a:extLst>
                <a:ext uri="{FF2B5EF4-FFF2-40B4-BE49-F238E27FC236}">
                  <a16:creationId xmlns:a16="http://schemas.microsoft.com/office/drawing/2014/main" id="{82C844CC-6428-4567-A4EB-440B8DCC2D00}"/>
                </a:ext>
              </a:extLst>
            </p:cNvPr>
            <p:cNvSpPr/>
            <p:nvPr/>
          </p:nvSpPr>
          <p:spPr>
            <a:xfrm>
              <a:off x="9477705" y="4352196"/>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4</a:t>
              </a:r>
            </a:p>
          </p:txBody>
        </p:sp>
        <p:sp>
          <p:nvSpPr>
            <p:cNvPr id="58" name="Oval 57">
              <a:extLst>
                <a:ext uri="{FF2B5EF4-FFF2-40B4-BE49-F238E27FC236}">
                  <a16:creationId xmlns:a16="http://schemas.microsoft.com/office/drawing/2014/main" id="{A36C641E-564F-4A14-B57C-E1893A9A0C53}"/>
                </a:ext>
              </a:extLst>
            </p:cNvPr>
            <p:cNvSpPr/>
            <p:nvPr/>
          </p:nvSpPr>
          <p:spPr>
            <a:xfrm>
              <a:off x="1781120" y="4051438"/>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9</a:t>
              </a:r>
            </a:p>
          </p:txBody>
        </p:sp>
        <p:sp>
          <p:nvSpPr>
            <p:cNvPr id="68" name="Oval 67">
              <a:extLst>
                <a:ext uri="{FF2B5EF4-FFF2-40B4-BE49-F238E27FC236}">
                  <a16:creationId xmlns:a16="http://schemas.microsoft.com/office/drawing/2014/main" id="{06E4C0D5-B1CC-4B5C-80EB-40B3B8CE3492}"/>
                </a:ext>
              </a:extLst>
            </p:cNvPr>
            <p:cNvSpPr/>
            <p:nvPr/>
          </p:nvSpPr>
          <p:spPr>
            <a:xfrm>
              <a:off x="3811447" y="4451237"/>
              <a:ext cx="345372" cy="32997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atin typeface="+mj-lt"/>
                </a:rPr>
                <a:t>7</a:t>
              </a:r>
            </a:p>
          </p:txBody>
        </p:sp>
        <p:sp>
          <p:nvSpPr>
            <p:cNvPr id="72" name="TextBox 71">
              <a:extLst>
                <a:ext uri="{FF2B5EF4-FFF2-40B4-BE49-F238E27FC236}">
                  <a16:creationId xmlns:a16="http://schemas.microsoft.com/office/drawing/2014/main" id="{FDC787F3-BF31-447C-B675-FCBB0B06A2BA}"/>
                </a:ext>
              </a:extLst>
            </p:cNvPr>
            <p:cNvSpPr txBox="1"/>
            <p:nvPr/>
          </p:nvSpPr>
          <p:spPr>
            <a:xfrm>
              <a:off x="716872" y="5755737"/>
              <a:ext cx="1265639" cy="400110"/>
            </a:xfrm>
            <a:prstGeom prst="rect">
              <a:avLst/>
            </a:prstGeom>
            <a:noFill/>
          </p:spPr>
          <p:txBody>
            <a:bodyPr wrap="square" rtlCol="0">
              <a:spAutoFit/>
            </a:bodyPr>
            <a:lstStyle/>
            <a:p>
              <a:pPr algn="ctr"/>
              <a:r>
                <a:rPr lang="en-US" sz="2000" dirty="0">
                  <a:latin typeface="Segoe UI Semibold" panose="020B0702040204020203" pitchFamily="34" charset="0"/>
                  <a:cs typeface="Segoe UI Semibold" panose="020B0702040204020203" pitchFamily="34" charset="0"/>
                </a:rPr>
                <a:t>Client B</a:t>
              </a:r>
            </a:p>
          </p:txBody>
        </p:sp>
        <p:sp>
          <p:nvSpPr>
            <p:cNvPr id="73" name="TextBox 72">
              <a:extLst>
                <a:ext uri="{FF2B5EF4-FFF2-40B4-BE49-F238E27FC236}">
                  <a16:creationId xmlns:a16="http://schemas.microsoft.com/office/drawing/2014/main" id="{C23DDB40-AA8F-4A04-9718-E286D2912877}"/>
                </a:ext>
              </a:extLst>
            </p:cNvPr>
            <p:cNvSpPr txBox="1"/>
            <p:nvPr/>
          </p:nvSpPr>
          <p:spPr>
            <a:xfrm>
              <a:off x="4868876" y="5755737"/>
              <a:ext cx="1581143" cy="400110"/>
            </a:xfrm>
            <a:prstGeom prst="rect">
              <a:avLst/>
            </a:prstGeom>
            <a:noFill/>
          </p:spPr>
          <p:txBody>
            <a:bodyPr wrap="square" rtlCol="0">
              <a:spAutoFit/>
            </a:bodyPr>
            <a:lstStyle/>
            <a:p>
              <a:pPr algn="ctr"/>
              <a:r>
                <a:rPr lang="en-US" sz="2000" dirty="0">
                  <a:latin typeface="Segoe UI Semibold" panose="020B0702040204020203" pitchFamily="34" charset="0"/>
                  <a:cs typeface="Segoe UI Semibold" panose="020B0702040204020203" pitchFamily="34" charset="0"/>
                </a:rPr>
                <a:t>Gateways</a:t>
              </a:r>
            </a:p>
          </p:txBody>
        </p:sp>
        <p:sp>
          <p:nvSpPr>
            <p:cNvPr id="74" name="TextBox 73">
              <a:extLst>
                <a:ext uri="{FF2B5EF4-FFF2-40B4-BE49-F238E27FC236}">
                  <a16:creationId xmlns:a16="http://schemas.microsoft.com/office/drawing/2014/main" id="{3742E86A-555E-40F5-86E5-95B8D4BBADD4}"/>
                </a:ext>
              </a:extLst>
            </p:cNvPr>
            <p:cNvSpPr txBox="1"/>
            <p:nvPr/>
          </p:nvSpPr>
          <p:spPr>
            <a:xfrm>
              <a:off x="9252782" y="2299662"/>
              <a:ext cx="2947925" cy="707886"/>
            </a:xfrm>
            <a:prstGeom prst="rect">
              <a:avLst/>
            </a:prstGeom>
            <a:noFill/>
          </p:spPr>
          <p:txBody>
            <a:bodyPr wrap="square" rtlCol="0">
              <a:spAutoFit/>
            </a:bodyPr>
            <a:lstStyle/>
            <a:p>
              <a:pPr algn="ctr"/>
              <a:r>
                <a:rPr lang="en-US" sz="2000" dirty="0">
                  <a:latin typeface="Segoe UI Semibold" panose="020B0702040204020203" pitchFamily="34" charset="0"/>
                  <a:cs typeface="Segoe UI Semibold" panose="020B0702040204020203" pitchFamily="34" charset="0"/>
                </a:rPr>
                <a:t>Gateway</a:t>
              </a:r>
              <a:br>
                <a:rPr lang="en-US" sz="2000" dirty="0">
                  <a:latin typeface="Segoe UI Semibold" panose="020B0702040204020203" pitchFamily="34" charset="0"/>
                  <a:cs typeface="Segoe UI Semibold" panose="020B0702040204020203" pitchFamily="34" charset="0"/>
                </a:rPr>
              </a:br>
              <a:r>
                <a:rPr lang="en-US" sz="2000" dirty="0">
                  <a:latin typeface="Segoe UI Semibold" panose="020B0702040204020203" pitchFamily="34" charset="0"/>
                  <a:cs typeface="Segoe UI Semibold" panose="020B0702040204020203" pitchFamily="34" charset="0"/>
                </a:rPr>
                <a:t>store</a:t>
              </a:r>
            </a:p>
          </p:txBody>
        </p:sp>
        <p:pic>
          <p:nvPicPr>
            <p:cNvPr id="75" name="Picture 74">
              <a:extLst>
                <a:ext uri="{FF2B5EF4-FFF2-40B4-BE49-F238E27FC236}">
                  <a16:creationId xmlns:a16="http://schemas.microsoft.com/office/drawing/2014/main" id="{33826AAD-08AE-4A60-B8F4-9F16A0AB8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6918" y="2239390"/>
              <a:ext cx="696314" cy="665271"/>
            </a:xfrm>
            <a:prstGeom prst="rect">
              <a:avLst/>
            </a:prstGeom>
          </p:spPr>
        </p:pic>
        <p:pic>
          <p:nvPicPr>
            <p:cNvPr id="76" name="Picture 75">
              <a:extLst>
                <a:ext uri="{FF2B5EF4-FFF2-40B4-BE49-F238E27FC236}">
                  <a16:creationId xmlns:a16="http://schemas.microsoft.com/office/drawing/2014/main" id="{EE76DC08-2C2D-4F04-B413-B538E7C08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4271" y="5041610"/>
              <a:ext cx="696314" cy="665271"/>
            </a:xfrm>
            <a:prstGeom prst="rect">
              <a:avLst/>
            </a:prstGeom>
          </p:spPr>
        </p:pic>
        <p:pic>
          <p:nvPicPr>
            <p:cNvPr id="77" name="Picture 76">
              <a:extLst>
                <a:ext uri="{FF2B5EF4-FFF2-40B4-BE49-F238E27FC236}">
                  <a16:creationId xmlns:a16="http://schemas.microsoft.com/office/drawing/2014/main" id="{063A2E5E-8B91-4B5E-824E-9E9C6318C3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5645" y="2257076"/>
              <a:ext cx="579680" cy="553837"/>
            </a:xfrm>
            <a:prstGeom prst="rect">
              <a:avLst/>
            </a:prstGeom>
          </p:spPr>
        </p:pic>
        <p:pic>
          <p:nvPicPr>
            <p:cNvPr id="78" name="Picture 77">
              <a:extLst>
                <a:ext uri="{FF2B5EF4-FFF2-40B4-BE49-F238E27FC236}">
                  <a16:creationId xmlns:a16="http://schemas.microsoft.com/office/drawing/2014/main" id="{9F5EE4C4-B574-4DD7-BCE2-F5CEB6D6F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2741" y="5181191"/>
              <a:ext cx="579680" cy="553837"/>
            </a:xfrm>
            <a:prstGeom prst="rect">
              <a:avLst/>
            </a:prstGeom>
          </p:spPr>
        </p:pic>
        <p:pic>
          <p:nvPicPr>
            <p:cNvPr id="79" name="Picture 78">
              <a:extLst>
                <a:ext uri="{FF2B5EF4-FFF2-40B4-BE49-F238E27FC236}">
                  <a16:creationId xmlns:a16="http://schemas.microsoft.com/office/drawing/2014/main" id="{3B28CADE-A6AC-48F1-8B56-2BE93912C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2782" y="2149493"/>
              <a:ext cx="935729" cy="894013"/>
            </a:xfrm>
            <a:prstGeom prst="rect">
              <a:avLst/>
            </a:prstGeom>
          </p:spPr>
        </p:pic>
        <p:sp>
          <p:nvSpPr>
            <p:cNvPr id="2" name="Rectangle 1"/>
            <p:cNvSpPr/>
            <p:nvPr/>
          </p:nvSpPr>
          <p:spPr>
            <a:xfrm>
              <a:off x="841475" y="1800487"/>
              <a:ext cx="1098378" cy="400110"/>
            </a:xfrm>
            <a:prstGeom prst="rect">
              <a:avLst/>
            </a:prstGeom>
          </p:spPr>
          <p:txBody>
            <a:bodyPr wrap="none">
              <a:spAutoFit/>
            </a:bodyPr>
            <a:lstStyle/>
            <a:p>
              <a:r>
                <a:rPr lang="en-US" sz="2000" dirty="0">
                  <a:latin typeface="+mj-lt"/>
                </a:rPr>
                <a:t>Client A</a:t>
              </a:r>
              <a:endParaRPr lang="en-IN" sz="2000" dirty="0">
                <a:latin typeface="+mj-lt"/>
              </a:endParaRPr>
            </a:p>
          </p:txBody>
        </p:sp>
      </p:grpSp>
    </p:spTree>
    <p:extLst>
      <p:ext uri="{BB962C8B-B14F-4D97-AF65-F5344CB8AC3E}">
        <p14:creationId xmlns:p14="http://schemas.microsoft.com/office/powerpoint/2010/main" val="184690951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2D32-BAEE-412A-835D-212FB2ACD5C4}"/>
              </a:ext>
            </a:extLst>
          </p:cNvPr>
          <p:cNvSpPr>
            <a:spLocks noGrp="1"/>
          </p:cNvSpPr>
          <p:nvPr>
            <p:ph type="title"/>
          </p:nvPr>
        </p:nvSpPr>
        <p:spPr/>
        <p:txBody>
          <a:bodyPr/>
          <a:lstStyle/>
          <a:p>
            <a:r>
              <a:rPr lang="en-US" dirty="0"/>
              <a:t>Receive messages by using .NET</a:t>
            </a:r>
          </a:p>
        </p:txBody>
      </p:sp>
      <p:sp>
        <p:nvSpPr>
          <p:cNvPr id="3" name="Text Placeholder 2">
            <a:extLst>
              <a:ext uri="{FF2B5EF4-FFF2-40B4-BE49-F238E27FC236}">
                <a16:creationId xmlns:a16="http://schemas.microsoft.com/office/drawing/2014/main" id="{71B89B4C-5AB7-4883-AE59-516F56DF6E6C}"/>
              </a:ext>
            </a:extLst>
          </p:cNvPr>
          <p:cNvSpPr>
            <a:spLocks noGrp="1"/>
          </p:cNvSpPr>
          <p:nvPr>
            <p:ph type="body" sz="quarter" idx="10"/>
          </p:nvPr>
        </p:nvSpPr>
        <p:spPr>
          <a:xfrm>
            <a:off x="588263" y="1436688"/>
            <a:ext cx="11018520" cy="5041380"/>
          </a:xfrm>
        </p:spPr>
        <p:txBody>
          <a:bodyPr/>
          <a:lstStyle/>
          <a:p>
            <a:r>
              <a:rPr lang="en-US" sz="1800" dirty="0">
                <a:solidFill>
                  <a:srgbClr val="008000"/>
                </a:solidFill>
              </a:rPr>
              <a:t>// get your token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tokenProvider</a:t>
            </a:r>
            <a:r>
              <a:rPr lang="en-US" sz="1800" dirty="0">
                <a:solidFill>
                  <a:srgbClr val="000000"/>
                </a:solidFill>
              </a:rPr>
              <a:t> = </a:t>
            </a:r>
            <a:r>
              <a:rPr lang="en-US" sz="1800" dirty="0">
                <a:solidFill>
                  <a:srgbClr val="001080"/>
                </a:solidFill>
              </a:rPr>
              <a:t>TokenProvider</a:t>
            </a:r>
            <a:r>
              <a:rPr lang="en-US" sz="1800" dirty="0">
                <a:solidFill>
                  <a:srgbClr val="000000"/>
                </a:solidFill>
              </a:rPr>
              <a:t>.</a:t>
            </a:r>
            <a:r>
              <a:rPr lang="en-US" sz="1800" dirty="0">
                <a:solidFill>
                  <a:srgbClr val="795E26"/>
                </a:solidFill>
              </a:rPr>
              <a:t>CreateSharedAccessSignatureTokenProvider</a:t>
            </a:r>
            <a:r>
              <a:rPr lang="en-US" sz="1800" dirty="0">
                <a:solidFill>
                  <a:srgbClr val="000000"/>
                </a:solidFill>
              </a:rPr>
              <a:t>(</a:t>
            </a:r>
            <a:r>
              <a:rPr lang="en-US" sz="1800" dirty="0">
                <a:solidFill>
                  <a:srgbClr val="001080"/>
                </a:solidFill>
              </a:rPr>
              <a:t>name</a:t>
            </a:r>
            <a:r>
              <a:rPr lang="en-US" sz="1800" dirty="0">
                <a:solidFill>
                  <a:srgbClr val="000000"/>
                </a:solidFill>
              </a:rPr>
              <a:t>, </a:t>
            </a:r>
            <a:r>
              <a:rPr lang="en-US" sz="1800" dirty="0">
                <a:solidFill>
                  <a:srgbClr val="001080"/>
                </a:solidFill>
              </a:rPr>
              <a:t>key</a:t>
            </a:r>
            <a:r>
              <a:rPr lang="en-US" sz="1800" dirty="0">
                <a:solidFill>
                  <a:srgbClr val="000000"/>
                </a:solidFill>
              </a:rPr>
              <a:t>);</a:t>
            </a:r>
          </a:p>
          <a:p>
            <a:br>
              <a:rPr lang="en-US" sz="1800" dirty="0">
                <a:solidFill>
                  <a:srgbClr val="000000"/>
                </a:solidFill>
              </a:rPr>
            </a:br>
            <a:r>
              <a:rPr lang="en-US" sz="1800" dirty="0">
                <a:solidFill>
                  <a:srgbClr val="008000"/>
                </a:solidFill>
              </a:rPr>
              <a:t>// create a listener</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uri</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Uri</a:t>
            </a:r>
            <a:r>
              <a:rPr lang="en-US" sz="1800" dirty="0">
                <a:solidFill>
                  <a:srgbClr val="000000"/>
                </a:solidFill>
              </a:rPr>
              <a:t>(</a:t>
            </a:r>
            <a:r>
              <a:rPr lang="en-US" sz="1800" dirty="0">
                <a:solidFill>
                  <a:srgbClr val="001080"/>
                </a:solidFill>
              </a:rPr>
              <a:t>string</a:t>
            </a:r>
            <a:r>
              <a:rPr lang="en-US" sz="1800" dirty="0">
                <a:solidFill>
                  <a:srgbClr val="000000"/>
                </a:solidFill>
              </a:rPr>
              <a:t>.</a:t>
            </a:r>
            <a:r>
              <a:rPr lang="en-US" sz="1800" dirty="0">
                <a:solidFill>
                  <a:srgbClr val="795E26"/>
                </a:solidFill>
              </a:rPr>
              <a:t>Format</a:t>
            </a:r>
            <a:r>
              <a:rPr lang="en-US" sz="1800" dirty="0">
                <a:solidFill>
                  <a:srgbClr val="000000"/>
                </a:solidFill>
              </a:rPr>
              <a:t>(</a:t>
            </a:r>
            <a:r>
              <a:rPr lang="en-US" sz="1800" dirty="0">
                <a:solidFill>
                  <a:srgbClr val="A31515"/>
                </a:solidFill>
              </a:rPr>
              <a:t>"https://{0}/{1}"</a:t>
            </a:r>
            <a:r>
              <a:rPr lang="en-US" sz="1800" dirty="0">
                <a:solidFill>
                  <a:srgbClr val="000000"/>
                </a:solidFill>
              </a:rPr>
              <a:t>, </a:t>
            </a:r>
            <a:r>
              <a:rPr lang="en-US" sz="1800" dirty="0">
                <a:solidFill>
                  <a:srgbClr val="001080"/>
                </a:solidFill>
              </a:rPr>
              <a:t>RelayNamespace</a:t>
            </a:r>
            <a:r>
              <a:rPr lang="en-US" sz="1800" dirty="0">
                <a:solidFill>
                  <a:srgbClr val="000000"/>
                </a:solidFill>
              </a:rPr>
              <a:t>, </a:t>
            </a:r>
            <a:r>
              <a:rPr lang="en-US" sz="1800" dirty="0">
                <a:solidFill>
                  <a:srgbClr val="001080"/>
                </a:solidFill>
              </a:rPr>
              <a:t>ConnectionName</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listener</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HybridConnectionListener</a:t>
            </a:r>
            <a:r>
              <a:rPr lang="en-US" sz="1800" dirty="0">
                <a:solidFill>
                  <a:srgbClr val="000000"/>
                </a:solidFill>
              </a:rPr>
              <a:t>(</a:t>
            </a:r>
            <a:r>
              <a:rPr lang="en-US" sz="1800" dirty="0">
                <a:solidFill>
                  <a:srgbClr val="001080"/>
                </a:solidFill>
              </a:rPr>
              <a:t>uri</a:t>
            </a:r>
            <a:r>
              <a:rPr lang="en-US" sz="1800" dirty="0">
                <a:solidFill>
                  <a:srgbClr val="000000"/>
                </a:solidFill>
              </a:rPr>
              <a:t>, </a:t>
            </a:r>
            <a:r>
              <a:rPr lang="en-US" sz="1800" dirty="0">
                <a:solidFill>
                  <a:srgbClr val="001080"/>
                </a:solidFill>
              </a:rPr>
              <a:t>tokenProvider</a:t>
            </a:r>
            <a:r>
              <a:rPr lang="en-US" sz="1800" dirty="0">
                <a:solidFill>
                  <a:srgbClr val="000000"/>
                </a:solidFill>
              </a:rPr>
              <a:t>);</a:t>
            </a:r>
          </a:p>
          <a:p>
            <a:br>
              <a:rPr lang="en-US" sz="1800" dirty="0">
                <a:solidFill>
                  <a:srgbClr val="000000"/>
                </a:solidFill>
              </a:rPr>
            </a:br>
            <a:r>
              <a:rPr lang="en-US" sz="1800" dirty="0">
                <a:solidFill>
                  <a:srgbClr val="008000"/>
                </a:solidFill>
              </a:rPr>
              <a:t>// handle any incoming messages</a:t>
            </a:r>
            <a:endParaRPr lang="en-US" sz="1800" dirty="0">
              <a:solidFill>
                <a:srgbClr val="000000"/>
              </a:solidFill>
            </a:endParaRPr>
          </a:p>
          <a:p>
            <a:r>
              <a:rPr lang="en-US" sz="1800" dirty="0">
                <a:solidFill>
                  <a:srgbClr val="001080"/>
                </a:solidFill>
              </a:rPr>
              <a:t>listener</a:t>
            </a:r>
            <a:r>
              <a:rPr lang="en-US" sz="1800" dirty="0">
                <a:solidFill>
                  <a:srgbClr val="000000"/>
                </a:solidFill>
              </a:rPr>
              <a:t>.</a:t>
            </a:r>
            <a:r>
              <a:rPr lang="en-US" sz="1800" dirty="0">
                <a:solidFill>
                  <a:srgbClr val="001080"/>
                </a:solidFill>
              </a:rPr>
              <a:t>RequestHandler</a:t>
            </a:r>
            <a:r>
              <a:rPr lang="en-US" sz="1800" dirty="0">
                <a:solidFill>
                  <a:srgbClr val="000000"/>
                </a:solidFill>
              </a:rPr>
              <a:t> = (</a:t>
            </a:r>
            <a:r>
              <a:rPr lang="en-US" sz="1800" dirty="0">
                <a:solidFill>
                  <a:srgbClr val="001080"/>
                </a:solidFill>
              </a:rPr>
              <a:t>context</a:t>
            </a:r>
            <a:r>
              <a:rPr lang="en-US" sz="1800" dirty="0">
                <a:solidFill>
                  <a:srgbClr val="000000"/>
                </a:solidFill>
              </a:rPr>
              <a:t>) =&gt; { ... </a:t>
            </a:r>
            <a:r>
              <a:rPr lang="en-US" sz="1800" dirty="0">
                <a:solidFill>
                  <a:srgbClr val="001080"/>
                </a:solidFill>
              </a:rPr>
              <a:t>Process</a:t>
            </a:r>
            <a:r>
              <a:rPr lang="en-US" sz="1800" dirty="0">
                <a:solidFill>
                  <a:srgbClr val="000000"/>
                </a:solidFill>
              </a:rPr>
              <a:t> </a:t>
            </a:r>
            <a:r>
              <a:rPr lang="en-US" sz="1800" dirty="0">
                <a:solidFill>
                  <a:srgbClr val="001080"/>
                </a:solidFill>
              </a:rPr>
              <a:t>messages</a:t>
            </a:r>
            <a:r>
              <a:rPr lang="en-US" sz="1800" dirty="0">
                <a:solidFill>
                  <a:srgbClr val="000000"/>
                </a:solidFill>
              </a:rPr>
              <a:t> </a:t>
            </a:r>
            <a:r>
              <a:rPr lang="en-US" sz="1800" dirty="0">
                <a:solidFill>
                  <a:srgbClr val="001080"/>
                </a:solidFill>
              </a:rPr>
              <a:t>here</a:t>
            </a:r>
            <a:r>
              <a:rPr lang="en-US" sz="1800" dirty="0">
                <a:solidFill>
                  <a:srgbClr val="000000"/>
                </a:solidFill>
              </a:rPr>
              <a:t> ... };</a:t>
            </a:r>
          </a:p>
          <a:p>
            <a:br>
              <a:rPr lang="en-US" sz="1800" dirty="0">
                <a:solidFill>
                  <a:srgbClr val="000000"/>
                </a:solidFill>
              </a:rPr>
            </a:br>
            <a:r>
              <a:rPr lang="en-US" sz="1800" dirty="0">
                <a:solidFill>
                  <a:srgbClr val="008000"/>
                </a:solidFill>
              </a:rPr>
              <a:t>// establishes a control channel to the Azure Relay service</a:t>
            </a:r>
            <a:endParaRPr lang="en-US" sz="1800" dirty="0">
              <a:solidFill>
                <a:srgbClr val="000000"/>
              </a:solidFill>
            </a:endParaRPr>
          </a:p>
          <a:p>
            <a:r>
              <a:rPr lang="en-US" sz="1800" dirty="0">
                <a:solidFill>
                  <a:srgbClr val="267F99"/>
                </a:solidFill>
              </a:rPr>
              <a:t>await</a:t>
            </a:r>
            <a:r>
              <a:rPr lang="en-US" sz="1800" dirty="0">
                <a:solidFill>
                  <a:srgbClr val="000000"/>
                </a:solidFill>
              </a:rPr>
              <a:t> </a:t>
            </a:r>
            <a:r>
              <a:rPr lang="en-US" sz="1800" dirty="0">
                <a:solidFill>
                  <a:srgbClr val="267F99"/>
                </a:solidFill>
              </a:rPr>
              <a:t>listener</a:t>
            </a:r>
            <a:r>
              <a:rPr lang="en-US" sz="1800" dirty="0">
                <a:solidFill>
                  <a:srgbClr val="000000"/>
                </a:solidFill>
              </a:rPr>
              <a:t>.</a:t>
            </a:r>
            <a:r>
              <a:rPr lang="en-US" sz="1800" dirty="0">
                <a:solidFill>
                  <a:srgbClr val="795E26"/>
                </a:solidFill>
              </a:rPr>
              <a:t>OpenAsync</a:t>
            </a:r>
            <a:r>
              <a:rPr lang="en-US" sz="1800" dirty="0">
                <a:solidFill>
                  <a:srgbClr val="000000"/>
                </a:solidFill>
              </a:rPr>
              <a:t>();</a:t>
            </a:r>
          </a:p>
          <a:p>
            <a:r>
              <a:rPr lang="en-US" sz="1800" dirty="0">
                <a:solidFill>
                  <a:srgbClr val="000000"/>
                </a:solidFill>
              </a:rPr>
              <a:t>... </a:t>
            </a:r>
            <a:r>
              <a:rPr lang="en-US" sz="1800" dirty="0">
                <a:solidFill>
                  <a:srgbClr val="001080"/>
                </a:solidFill>
              </a:rPr>
              <a:t>Some</a:t>
            </a:r>
            <a:r>
              <a:rPr lang="en-US" sz="1800" dirty="0">
                <a:solidFill>
                  <a:srgbClr val="000000"/>
                </a:solidFill>
              </a:rPr>
              <a:t> </a:t>
            </a:r>
            <a:r>
              <a:rPr lang="en-US" sz="1800" dirty="0">
                <a:solidFill>
                  <a:srgbClr val="001080"/>
                </a:solidFill>
              </a:rPr>
              <a:t>waiting</a:t>
            </a:r>
            <a:r>
              <a:rPr lang="en-US" sz="1800" dirty="0">
                <a:solidFill>
                  <a:srgbClr val="000000"/>
                </a:solidFill>
              </a:rPr>
              <a:t> </a:t>
            </a:r>
            <a:r>
              <a:rPr lang="en-US" sz="1800" dirty="0">
                <a:solidFill>
                  <a:srgbClr val="001080"/>
                </a:solidFill>
              </a:rPr>
              <a:t>code</a:t>
            </a:r>
            <a:r>
              <a:rPr lang="en-US" sz="1800" dirty="0">
                <a:solidFill>
                  <a:srgbClr val="000000"/>
                </a:solidFill>
              </a:rPr>
              <a:t> ...</a:t>
            </a:r>
          </a:p>
          <a:p>
            <a:br>
              <a:rPr lang="en-US" sz="1800" dirty="0">
                <a:solidFill>
                  <a:srgbClr val="000000"/>
                </a:solidFill>
              </a:rPr>
            </a:br>
            <a:r>
              <a:rPr lang="en-US" sz="1800" dirty="0">
                <a:solidFill>
                  <a:srgbClr val="008000"/>
                </a:solidFill>
              </a:rPr>
              <a:t>// always close the listener</a:t>
            </a:r>
            <a:endParaRPr lang="en-US" sz="1800" dirty="0">
              <a:solidFill>
                <a:srgbClr val="000000"/>
              </a:solidFill>
            </a:endParaRPr>
          </a:p>
          <a:p>
            <a:r>
              <a:rPr lang="en-US" sz="1800" dirty="0">
                <a:solidFill>
                  <a:srgbClr val="267F99"/>
                </a:solidFill>
              </a:rPr>
              <a:t>await</a:t>
            </a:r>
            <a:r>
              <a:rPr lang="en-US" sz="1800" dirty="0">
                <a:solidFill>
                  <a:srgbClr val="000000"/>
                </a:solidFill>
              </a:rPr>
              <a:t> </a:t>
            </a:r>
            <a:r>
              <a:rPr lang="en-US" sz="1800" dirty="0">
                <a:solidFill>
                  <a:srgbClr val="267F99"/>
                </a:solidFill>
              </a:rPr>
              <a:t>listener</a:t>
            </a:r>
            <a:r>
              <a:rPr lang="en-US" sz="1800" dirty="0">
                <a:solidFill>
                  <a:srgbClr val="000000"/>
                </a:solidFill>
              </a:rPr>
              <a:t>.</a:t>
            </a:r>
            <a:r>
              <a:rPr lang="en-US" sz="1800" dirty="0">
                <a:solidFill>
                  <a:srgbClr val="795E26"/>
                </a:solidFill>
              </a:rPr>
              <a:t>CloseAsync</a:t>
            </a:r>
            <a:r>
              <a:rPr lang="en-US" sz="1800" dirty="0">
                <a:solidFill>
                  <a:srgbClr val="000000"/>
                </a:solidFill>
              </a:rPr>
              <a:t>();</a:t>
            </a:r>
          </a:p>
        </p:txBody>
      </p:sp>
    </p:spTree>
    <p:extLst>
      <p:ext uri="{BB962C8B-B14F-4D97-AF65-F5344CB8AC3E}">
        <p14:creationId xmlns:p14="http://schemas.microsoft.com/office/powerpoint/2010/main" val="100187411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2D32-BAEE-412A-835D-212FB2ACD5C4}"/>
              </a:ext>
            </a:extLst>
          </p:cNvPr>
          <p:cNvSpPr>
            <a:spLocks noGrp="1"/>
          </p:cNvSpPr>
          <p:nvPr>
            <p:ph type="title"/>
          </p:nvPr>
        </p:nvSpPr>
        <p:spPr/>
        <p:txBody>
          <a:bodyPr/>
          <a:lstStyle/>
          <a:p>
            <a:r>
              <a:rPr lang="en-US" dirty="0"/>
              <a:t>Send messages by using .NET</a:t>
            </a:r>
          </a:p>
        </p:txBody>
      </p:sp>
      <p:sp>
        <p:nvSpPr>
          <p:cNvPr id="3" name="Text Placeholder 2">
            <a:extLst>
              <a:ext uri="{FF2B5EF4-FFF2-40B4-BE49-F238E27FC236}">
                <a16:creationId xmlns:a16="http://schemas.microsoft.com/office/drawing/2014/main" id="{71B89B4C-5AB7-4883-AE59-516F56DF6E6C}"/>
              </a:ext>
            </a:extLst>
          </p:cNvPr>
          <p:cNvSpPr>
            <a:spLocks noGrp="1"/>
          </p:cNvSpPr>
          <p:nvPr>
            <p:ph type="body" sz="quarter" idx="10"/>
          </p:nvPr>
        </p:nvSpPr>
        <p:spPr>
          <a:xfrm>
            <a:off x="588263" y="1436688"/>
            <a:ext cx="11018520" cy="4708981"/>
          </a:xfrm>
        </p:spPr>
        <p:txBody>
          <a:bodyPr/>
          <a:lstStyle/>
          <a:p>
            <a:r>
              <a:rPr lang="en-US" sz="1800" dirty="0">
                <a:solidFill>
                  <a:srgbClr val="008000"/>
                </a:solidFill>
              </a:rPr>
              <a:t>// get your token</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tokenProvider</a:t>
            </a:r>
            <a:r>
              <a:rPr lang="en-US" sz="1800" dirty="0">
                <a:solidFill>
                  <a:srgbClr val="000000"/>
                </a:solidFill>
              </a:rPr>
              <a:t> = </a:t>
            </a:r>
            <a:r>
              <a:rPr lang="en-US" sz="1800" dirty="0">
                <a:solidFill>
                  <a:srgbClr val="001080"/>
                </a:solidFill>
              </a:rPr>
              <a:t>TokenProvider</a:t>
            </a:r>
            <a:r>
              <a:rPr lang="en-US" sz="1800" dirty="0">
                <a:solidFill>
                  <a:srgbClr val="000000"/>
                </a:solidFill>
              </a:rPr>
              <a:t>.</a:t>
            </a:r>
            <a:r>
              <a:rPr lang="en-US" sz="1800" dirty="0">
                <a:solidFill>
                  <a:srgbClr val="795E26"/>
                </a:solidFill>
              </a:rPr>
              <a:t>CreateSharedAccessSignatureTokenProvider</a:t>
            </a:r>
            <a:r>
              <a:rPr lang="en-US" sz="1800" dirty="0">
                <a:solidFill>
                  <a:srgbClr val="000000"/>
                </a:solidFill>
              </a:rPr>
              <a:t>(</a:t>
            </a:r>
            <a:r>
              <a:rPr lang="en-US" sz="1800" dirty="0">
                <a:solidFill>
                  <a:srgbClr val="001080"/>
                </a:solidFill>
              </a:rPr>
              <a:t>name</a:t>
            </a:r>
            <a:r>
              <a:rPr lang="en-US" sz="1800" dirty="0">
                <a:solidFill>
                  <a:srgbClr val="000000"/>
                </a:solidFill>
              </a:rPr>
              <a:t>, </a:t>
            </a:r>
            <a:r>
              <a:rPr lang="en-US" sz="1800" dirty="0">
                <a:solidFill>
                  <a:srgbClr val="001080"/>
                </a:solidFill>
              </a:rPr>
              <a:t>key</a:t>
            </a:r>
            <a:r>
              <a:rPr lang="en-US" sz="1800" dirty="0">
                <a:solidFill>
                  <a:srgbClr val="000000"/>
                </a:solidFill>
              </a:rPr>
              <a:t>);</a:t>
            </a:r>
          </a:p>
          <a:p>
            <a:br>
              <a:rPr lang="en-US" sz="1800" dirty="0">
                <a:solidFill>
                  <a:srgbClr val="000000"/>
                </a:solidFill>
              </a:rPr>
            </a:br>
            <a:r>
              <a:rPr lang="en-US" sz="1800" dirty="0">
                <a:solidFill>
                  <a:srgbClr val="008000"/>
                </a:solidFill>
              </a:rPr>
              <a:t>// create a request</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uri</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Uri</a:t>
            </a:r>
            <a:r>
              <a:rPr lang="en-US" sz="1800" dirty="0">
                <a:solidFill>
                  <a:srgbClr val="000000"/>
                </a:solidFill>
              </a:rPr>
              <a:t>(</a:t>
            </a:r>
            <a:r>
              <a:rPr lang="en-US" sz="1800" dirty="0">
                <a:solidFill>
                  <a:srgbClr val="001080"/>
                </a:solidFill>
              </a:rPr>
              <a:t>string</a:t>
            </a:r>
            <a:r>
              <a:rPr lang="en-US" sz="1800" dirty="0">
                <a:solidFill>
                  <a:srgbClr val="000000"/>
                </a:solidFill>
              </a:rPr>
              <a:t>.</a:t>
            </a:r>
            <a:r>
              <a:rPr lang="en-US" sz="1800" dirty="0">
                <a:solidFill>
                  <a:srgbClr val="795E26"/>
                </a:solidFill>
              </a:rPr>
              <a:t>Format</a:t>
            </a:r>
            <a:r>
              <a:rPr lang="en-US" sz="1800" dirty="0">
                <a:solidFill>
                  <a:srgbClr val="000000"/>
                </a:solidFill>
              </a:rPr>
              <a:t>(</a:t>
            </a:r>
            <a:r>
              <a:rPr lang="en-US" sz="1800" dirty="0">
                <a:solidFill>
                  <a:srgbClr val="A31515"/>
                </a:solidFill>
              </a:rPr>
              <a:t>"https://{0}/{1}"</a:t>
            </a:r>
            <a:r>
              <a:rPr lang="en-US" sz="1800" dirty="0">
                <a:solidFill>
                  <a:srgbClr val="000000"/>
                </a:solidFill>
              </a:rPr>
              <a:t>, </a:t>
            </a:r>
            <a:r>
              <a:rPr lang="en-US" sz="1800" dirty="0">
                <a:solidFill>
                  <a:srgbClr val="001080"/>
                </a:solidFill>
              </a:rPr>
              <a:t>RelayNamespace</a:t>
            </a:r>
            <a:r>
              <a:rPr lang="en-US" sz="1800" dirty="0">
                <a:solidFill>
                  <a:srgbClr val="000000"/>
                </a:solidFill>
              </a:rPr>
              <a:t>, </a:t>
            </a:r>
            <a:r>
              <a:rPr lang="en-US" sz="1800" dirty="0">
                <a:solidFill>
                  <a:srgbClr val="001080"/>
                </a:solidFill>
              </a:rPr>
              <a:t>ConnectionName</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token</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tokenProvider</a:t>
            </a:r>
            <a:r>
              <a:rPr lang="en-US" sz="1800" dirty="0">
                <a:solidFill>
                  <a:srgbClr val="000000"/>
                </a:solidFill>
              </a:rPr>
              <a:t>.</a:t>
            </a:r>
            <a:r>
              <a:rPr lang="en-US" sz="1800" dirty="0">
                <a:solidFill>
                  <a:srgbClr val="795E26"/>
                </a:solidFill>
              </a:rPr>
              <a:t>GetTokenAsync</a:t>
            </a:r>
            <a:r>
              <a:rPr lang="en-US" sz="1800" dirty="0">
                <a:solidFill>
                  <a:srgbClr val="000000"/>
                </a:solidFill>
              </a:rPr>
              <a:t>(</a:t>
            </a:r>
            <a:r>
              <a:rPr lang="en-US" sz="1800" dirty="0">
                <a:solidFill>
                  <a:srgbClr val="001080"/>
                </a:solidFill>
              </a:rPr>
              <a:t>uri</a:t>
            </a:r>
            <a:r>
              <a:rPr lang="en-US" sz="1800" dirty="0">
                <a:solidFill>
                  <a:srgbClr val="000000"/>
                </a:solidFill>
              </a:rPr>
              <a:t>.</a:t>
            </a:r>
            <a:r>
              <a:rPr lang="en-US" sz="1800" dirty="0">
                <a:solidFill>
                  <a:srgbClr val="001080"/>
                </a:solidFill>
              </a:rPr>
              <a:t>AbsoluteUri</a:t>
            </a:r>
            <a:r>
              <a:rPr lang="en-US" sz="1800" dirty="0">
                <a:solidFill>
                  <a:srgbClr val="000000"/>
                </a:solidFill>
              </a:rPr>
              <a:t>, </a:t>
            </a:r>
            <a:r>
              <a:rPr lang="en-US" sz="1800" dirty="0">
                <a:solidFill>
                  <a:srgbClr val="001080"/>
                </a:solidFill>
              </a:rPr>
              <a:t>TimeSpan</a:t>
            </a:r>
            <a:r>
              <a:rPr lang="en-US" sz="1800" dirty="0">
                <a:solidFill>
                  <a:srgbClr val="000000"/>
                </a:solidFill>
              </a:rPr>
              <a:t>.</a:t>
            </a:r>
            <a:r>
              <a:rPr lang="en-US" sz="1800" dirty="0">
                <a:solidFill>
                  <a:srgbClr val="795E26"/>
                </a:solidFill>
              </a:rPr>
              <a:t>FromHours</a:t>
            </a:r>
            <a:r>
              <a:rPr lang="en-US" sz="1800" dirty="0">
                <a:solidFill>
                  <a:srgbClr val="000000"/>
                </a:solidFill>
              </a:rPr>
              <a:t>(</a:t>
            </a:r>
            <a:r>
              <a:rPr lang="en-US" sz="1800" dirty="0">
                <a:solidFill>
                  <a:srgbClr val="09885A"/>
                </a:solidFill>
              </a:rPr>
              <a:t>1</a:t>
            </a:r>
            <a:r>
              <a:rPr lang="en-US" sz="1800" dirty="0">
                <a:solidFill>
                  <a:srgbClr val="000000"/>
                </a:solidFill>
              </a:rPr>
              <a:t>))).</a:t>
            </a:r>
            <a:r>
              <a:rPr lang="en-US" sz="1800" dirty="0">
                <a:solidFill>
                  <a:srgbClr val="001080"/>
                </a:solidFill>
              </a:rPr>
              <a:t>TokenString</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client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HttpClient</a:t>
            </a:r>
            <a:r>
              <a:rPr lang="en-US" sz="1800" dirty="0">
                <a:solidFill>
                  <a:srgbClr val="000000"/>
                </a:solidFill>
              </a:rPr>
              <a:t>();</a:t>
            </a:r>
          </a:p>
          <a:p>
            <a:r>
              <a:rPr lang="en-US" sz="1800" dirty="0">
                <a:solidFill>
                  <a:srgbClr val="0000FF"/>
                </a:solidFill>
              </a:rPr>
              <a:t>var</a:t>
            </a:r>
            <a:r>
              <a:rPr lang="en-US" sz="1800" dirty="0">
                <a:solidFill>
                  <a:srgbClr val="000000"/>
                </a:solidFill>
              </a:rPr>
              <a:t> </a:t>
            </a:r>
            <a:r>
              <a:rPr lang="en-US" sz="1800" dirty="0">
                <a:solidFill>
                  <a:srgbClr val="001080"/>
                </a:solidFill>
              </a:rPr>
              <a:t>request</a:t>
            </a:r>
            <a:r>
              <a:rPr lang="en-US" sz="1800" dirty="0">
                <a:solidFill>
                  <a:srgbClr val="000000"/>
                </a:solidFill>
              </a:rPr>
              <a:t> = </a:t>
            </a:r>
            <a:r>
              <a:rPr lang="en-US" sz="1800" dirty="0">
                <a:solidFill>
                  <a:srgbClr val="0000FF"/>
                </a:solidFill>
              </a:rPr>
              <a:t>new</a:t>
            </a:r>
            <a:r>
              <a:rPr lang="en-US" sz="1800" dirty="0">
                <a:solidFill>
                  <a:srgbClr val="000000"/>
                </a:solidFill>
              </a:rPr>
              <a:t> </a:t>
            </a:r>
            <a:r>
              <a:rPr lang="en-US" sz="1800" dirty="0">
                <a:solidFill>
                  <a:srgbClr val="267F99"/>
                </a:solidFill>
              </a:rPr>
              <a:t>HttpRequestMessage</a:t>
            </a:r>
            <a:r>
              <a:rPr lang="en-US" sz="1800" dirty="0">
                <a:solidFill>
                  <a:srgbClr val="000000"/>
                </a:solidFill>
              </a:rPr>
              <a:t>() { </a:t>
            </a:r>
            <a:r>
              <a:rPr lang="en-US" sz="1800" dirty="0">
                <a:solidFill>
                  <a:srgbClr val="001080"/>
                </a:solidFill>
              </a:rPr>
              <a:t>RequestUri</a:t>
            </a:r>
            <a:r>
              <a:rPr lang="en-US" sz="1800" dirty="0">
                <a:solidFill>
                  <a:srgbClr val="000000"/>
                </a:solidFill>
              </a:rPr>
              <a:t> = </a:t>
            </a:r>
            <a:r>
              <a:rPr lang="en-US" sz="1800" dirty="0">
                <a:solidFill>
                  <a:srgbClr val="001080"/>
                </a:solidFill>
              </a:rPr>
              <a:t>uri</a:t>
            </a:r>
            <a:r>
              <a:rPr lang="en-US" sz="1800" dirty="0">
                <a:solidFill>
                  <a:srgbClr val="000000"/>
                </a:solidFill>
              </a:rPr>
              <a:t>, </a:t>
            </a:r>
            <a:r>
              <a:rPr lang="en-US" sz="1800" dirty="0">
                <a:solidFill>
                  <a:srgbClr val="001080"/>
                </a:solidFill>
              </a:rPr>
              <a:t>Method</a:t>
            </a:r>
            <a:r>
              <a:rPr lang="en-US" sz="1800" dirty="0">
                <a:solidFill>
                  <a:srgbClr val="000000"/>
                </a:solidFill>
              </a:rPr>
              <a:t> = </a:t>
            </a:r>
            <a:r>
              <a:rPr lang="en-US" sz="1800" dirty="0">
                <a:solidFill>
                  <a:srgbClr val="001080"/>
                </a:solidFill>
              </a:rPr>
              <a:t>HttpMethod</a:t>
            </a:r>
            <a:r>
              <a:rPr lang="en-US" sz="1800" dirty="0">
                <a:solidFill>
                  <a:srgbClr val="000000"/>
                </a:solidFill>
              </a:rPr>
              <a:t>.</a:t>
            </a:r>
            <a:r>
              <a:rPr lang="en-US" sz="1800" dirty="0">
                <a:solidFill>
                  <a:srgbClr val="001080"/>
                </a:solidFill>
              </a:rPr>
              <a:t>Get</a:t>
            </a:r>
            <a:r>
              <a:rPr lang="en-US" sz="1800" dirty="0">
                <a:solidFill>
                  <a:srgbClr val="000000"/>
                </a:solidFill>
              </a:rPr>
              <a:t> };</a:t>
            </a:r>
          </a:p>
          <a:p>
            <a:br>
              <a:rPr lang="en-US" sz="1800" dirty="0">
                <a:solidFill>
                  <a:srgbClr val="000000"/>
                </a:solidFill>
              </a:rPr>
            </a:br>
            <a:r>
              <a:rPr lang="en-US" sz="1800" dirty="0">
                <a:solidFill>
                  <a:srgbClr val="008000"/>
                </a:solidFill>
              </a:rPr>
              <a:t>// add auth header</a:t>
            </a:r>
            <a:endParaRPr lang="en-US" sz="1800" dirty="0">
              <a:solidFill>
                <a:srgbClr val="000000"/>
              </a:solidFill>
            </a:endParaRPr>
          </a:p>
          <a:p>
            <a:r>
              <a:rPr lang="en-US" sz="1800" dirty="0">
                <a:solidFill>
                  <a:srgbClr val="001080"/>
                </a:solidFill>
              </a:rPr>
              <a:t>request</a:t>
            </a:r>
            <a:r>
              <a:rPr lang="en-US" sz="1800" dirty="0">
                <a:solidFill>
                  <a:srgbClr val="000000"/>
                </a:solidFill>
              </a:rPr>
              <a:t>.</a:t>
            </a:r>
            <a:r>
              <a:rPr lang="en-US" sz="1800" dirty="0">
                <a:solidFill>
                  <a:srgbClr val="001080"/>
                </a:solidFill>
              </a:rPr>
              <a:t>Headers</a:t>
            </a:r>
            <a:r>
              <a:rPr lang="en-US" sz="1800" dirty="0">
                <a:solidFill>
                  <a:srgbClr val="000000"/>
                </a:solidFill>
              </a:rPr>
              <a:t>.</a:t>
            </a:r>
            <a:r>
              <a:rPr lang="en-US" sz="1800" dirty="0">
                <a:solidFill>
                  <a:srgbClr val="795E26"/>
                </a:solidFill>
              </a:rPr>
              <a:t>Add</a:t>
            </a:r>
            <a:r>
              <a:rPr lang="en-US" sz="1800" dirty="0">
                <a:solidFill>
                  <a:srgbClr val="000000"/>
                </a:solidFill>
              </a:rPr>
              <a:t>(</a:t>
            </a:r>
            <a:r>
              <a:rPr lang="en-US" sz="1800" dirty="0">
                <a:solidFill>
                  <a:srgbClr val="A31515"/>
                </a:solidFill>
              </a:rPr>
              <a:t>"ServiceBusAuthorization"</a:t>
            </a:r>
            <a:r>
              <a:rPr lang="en-US" sz="1800" dirty="0">
                <a:solidFill>
                  <a:srgbClr val="000000"/>
                </a:solidFill>
              </a:rPr>
              <a:t>, </a:t>
            </a:r>
            <a:r>
              <a:rPr lang="en-US" sz="1800" dirty="0">
                <a:solidFill>
                  <a:srgbClr val="001080"/>
                </a:solidFill>
              </a:rPr>
              <a:t>token</a:t>
            </a:r>
            <a:r>
              <a:rPr lang="en-US" sz="1800" dirty="0">
                <a:solidFill>
                  <a:srgbClr val="000000"/>
                </a:solidFill>
              </a:rPr>
              <a:t>);</a:t>
            </a:r>
          </a:p>
          <a:p>
            <a:br>
              <a:rPr lang="en-US" sz="1800" dirty="0">
                <a:solidFill>
                  <a:srgbClr val="000000"/>
                </a:solidFill>
              </a:rPr>
            </a:br>
            <a:r>
              <a:rPr lang="en-US" sz="1800" dirty="0">
                <a:solidFill>
                  <a:srgbClr val="008000"/>
                </a:solidFill>
              </a:rPr>
              <a:t>// send message</a:t>
            </a:r>
            <a:endParaRPr lang="en-US" sz="1800" dirty="0">
              <a:solidFill>
                <a:srgbClr val="000000"/>
              </a:solidFill>
            </a:endParaRPr>
          </a:p>
          <a:p>
            <a:r>
              <a:rPr lang="en-US" sz="1800" dirty="0">
                <a:solidFill>
                  <a:srgbClr val="0000FF"/>
                </a:solidFill>
              </a:rPr>
              <a:t>var</a:t>
            </a:r>
            <a:r>
              <a:rPr lang="en-US" sz="1800" dirty="0">
                <a:solidFill>
                  <a:srgbClr val="000000"/>
                </a:solidFill>
              </a:rPr>
              <a:t> </a:t>
            </a:r>
            <a:r>
              <a:rPr lang="en-US" sz="1800" dirty="0">
                <a:solidFill>
                  <a:srgbClr val="001080"/>
                </a:solidFill>
              </a:rPr>
              <a:t>response</a:t>
            </a:r>
            <a:r>
              <a:rPr lang="en-US" sz="1800" dirty="0">
                <a:solidFill>
                  <a:srgbClr val="000000"/>
                </a:solidFill>
              </a:rPr>
              <a:t> = </a:t>
            </a:r>
            <a:r>
              <a:rPr lang="en-US" sz="1800" dirty="0">
                <a:solidFill>
                  <a:srgbClr val="0000FF"/>
                </a:solidFill>
              </a:rPr>
              <a:t>await</a:t>
            </a:r>
            <a:r>
              <a:rPr lang="en-US" sz="1800" dirty="0">
                <a:solidFill>
                  <a:srgbClr val="000000"/>
                </a:solidFill>
              </a:rPr>
              <a:t> </a:t>
            </a:r>
            <a:r>
              <a:rPr lang="en-US" sz="1800" dirty="0">
                <a:solidFill>
                  <a:srgbClr val="001080"/>
                </a:solidFill>
              </a:rPr>
              <a:t>client</a:t>
            </a:r>
            <a:r>
              <a:rPr lang="en-US" sz="1800" dirty="0">
                <a:solidFill>
                  <a:srgbClr val="000000"/>
                </a:solidFill>
              </a:rPr>
              <a:t>.</a:t>
            </a:r>
            <a:r>
              <a:rPr lang="en-US" sz="1800" dirty="0">
                <a:solidFill>
                  <a:srgbClr val="795E26"/>
                </a:solidFill>
              </a:rPr>
              <a:t>SendAsync</a:t>
            </a:r>
            <a:r>
              <a:rPr lang="en-US" sz="1800" dirty="0">
                <a:solidFill>
                  <a:srgbClr val="000000"/>
                </a:solidFill>
              </a:rPr>
              <a:t>(</a:t>
            </a:r>
            <a:r>
              <a:rPr lang="en-US" sz="1800" dirty="0">
                <a:solidFill>
                  <a:srgbClr val="001080"/>
                </a:solidFill>
              </a:rPr>
              <a:t>request</a:t>
            </a:r>
            <a:r>
              <a:rPr lang="en-US" sz="1800" dirty="0">
                <a:solidFill>
                  <a:srgbClr val="000000"/>
                </a:solidFill>
              </a:rPr>
              <a:t>);</a:t>
            </a:r>
          </a:p>
        </p:txBody>
      </p:sp>
    </p:spTree>
    <p:extLst>
      <p:ext uri="{BB962C8B-B14F-4D97-AF65-F5344CB8AC3E}">
        <p14:creationId xmlns:p14="http://schemas.microsoft.com/office/powerpoint/2010/main" val="39163846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p:txBody>
          <a:bodyPr/>
          <a:lstStyle/>
          <a:p>
            <a:r>
              <a:rPr lang="en-US" dirty="0"/>
              <a:t>Lab: Creating a multi-tier solution by using services in Azure</a:t>
            </a:r>
          </a:p>
        </p:txBody>
      </p:sp>
      <p:pic>
        <p:nvPicPr>
          <p:cNvPr id="4" name="Picture Placeholder 3">
            <a:extLst>
              <a:ext uri="{FF2B5EF4-FFF2-40B4-BE49-F238E27FC236}">
                <a16:creationId xmlns:a16="http://schemas.microsoft.com/office/drawing/2014/main" id="{7E5DE61E-EF60-4DF4-91D6-5B32A3D9A469}"/>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l="21875" r="21875"/>
          <a:stretch>
            <a:fillRect/>
          </a:stretch>
        </p:blipFill>
        <p:spPr/>
      </p:pic>
    </p:spTree>
    <p:extLst>
      <p:ext uri="{BB962C8B-B14F-4D97-AF65-F5344CB8AC3E}">
        <p14:creationId xmlns:p14="http://schemas.microsoft.com/office/powerpoint/2010/main" val="45232059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A3E6-2049-4DD8-B5A2-A282FE9CB288}"/>
              </a:ext>
            </a:extLst>
          </p:cNvPr>
          <p:cNvSpPr>
            <a:spLocks noGrp="1"/>
          </p:cNvSpPr>
          <p:nvPr>
            <p:ph type="title"/>
          </p:nvPr>
        </p:nvSpPr>
        <p:spPr>
          <a:xfrm>
            <a:off x="588263" y="457200"/>
            <a:ext cx="11018520" cy="553998"/>
          </a:xfrm>
        </p:spPr>
        <p:txBody>
          <a:bodyPr/>
          <a:lstStyle/>
          <a:p>
            <a:r>
              <a:rPr lang="en-US" dirty="0"/>
              <a:t>Lab </a:t>
            </a:r>
            <a:r>
              <a:rPr lang="en-US"/>
              <a:t>Login Information</a:t>
            </a:r>
            <a:endParaRPr lang="en-US" dirty="0"/>
          </a:p>
        </p:txBody>
      </p:sp>
      <p:sp>
        <p:nvSpPr>
          <p:cNvPr id="4" name="Text Placeholder 2">
            <a:extLst>
              <a:ext uri="{FF2B5EF4-FFF2-40B4-BE49-F238E27FC236}">
                <a16:creationId xmlns:a16="http://schemas.microsoft.com/office/drawing/2014/main" id="{18FAFFF1-D02E-4C18-BDD8-D8C3C9C341C4}"/>
              </a:ext>
            </a:extLst>
          </p:cNvPr>
          <p:cNvSpPr txBox="1">
            <a:spLocks/>
          </p:cNvSpPr>
          <p:nvPr/>
        </p:nvSpPr>
        <p:spPr>
          <a:xfrm>
            <a:off x="874221" y="2009670"/>
            <a:ext cx="3060285" cy="131728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pPr lvl="1"/>
            <a:endParaRPr lang="en-US" dirty="0"/>
          </a:p>
          <a:p>
            <a:r>
              <a:rPr lang="en-US" dirty="0"/>
              <a:t>Virtual Machine</a:t>
            </a:r>
          </a:p>
        </p:txBody>
      </p:sp>
      <p:grpSp>
        <p:nvGrpSpPr>
          <p:cNvPr id="5" name="Group 4" descr="A clock icon depicts the duration of the lab, and a laptop icon depicts the virtual machine that will be used for the lab exercise.&#10;"/>
          <p:cNvGrpSpPr/>
          <p:nvPr/>
        </p:nvGrpSpPr>
        <p:grpSpPr>
          <a:xfrm>
            <a:off x="3934506" y="2009670"/>
            <a:ext cx="4780178" cy="3030515"/>
            <a:chOff x="3623594" y="3250694"/>
            <a:chExt cx="4780178" cy="3030515"/>
          </a:xfrm>
        </p:grpSpPr>
        <p:pic>
          <p:nvPicPr>
            <p:cNvPr id="6" name="Picture 5" descr="Laptop graphic."/>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3594" y="3250694"/>
              <a:ext cx="4780178" cy="3030515"/>
            </a:xfrm>
            <a:prstGeom prst="rect">
              <a:avLst/>
            </a:prstGeom>
          </p:spPr>
        </p:pic>
        <p:sp>
          <p:nvSpPr>
            <p:cNvPr id="8" name="TextBox 7"/>
            <p:cNvSpPr txBox="1"/>
            <p:nvPr/>
          </p:nvSpPr>
          <p:spPr>
            <a:xfrm>
              <a:off x="4448619" y="3674978"/>
              <a:ext cx="3294762" cy="1772793"/>
            </a:xfrm>
            <a:prstGeom prst="rect">
              <a:avLst/>
            </a:prstGeom>
            <a:noFill/>
          </p:spPr>
          <p:txBody>
            <a:bodyPr wrap="square" lIns="0" tIns="0" rIns="0" bIns="0" rtlCol="0">
              <a:spAutoFit/>
            </a:bodyPr>
            <a:lstStyle/>
            <a:p>
              <a:pPr lvl="1">
                <a:lnSpc>
                  <a:spcPct val="140000"/>
                </a:lnSpc>
              </a:pPr>
              <a:r>
                <a:rPr lang="en-US" sz="2400" b="1" dirty="0">
                  <a:latin typeface="+mj-lt"/>
                </a:rPr>
                <a:t>AZ203-SEA-DEV</a:t>
              </a:r>
            </a:p>
            <a:p>
              <a:pPr lvl="1">
                <a:lnSpc>
                  <a:spcPct val="140000"/>
                </a:lnSpc>
              </a:pPr>
              <a:r>
                <a:rPr lang="en-US" sz="2200" dirty="0">
                  <a:latin typeface="+mj-lt"/>
                </a:rPr>
                <a:t>Username: </a:t>
              </a:r>
              <a:r>
                <a:rPr lang="en-US" sz="2200" dirty="0"/>
                <a:t>Admin</a:t>
              </a:r>
            </a:p>
            <a:p>
              <a:pPr lvl="1">
                <a:lnSpc>
                  <a:spcPct val="140000"/>
                </a:lnSpc>
              </a:pPr>
              <a:r>
                <a:rPr lang="en-US" sz="2200" dirty="0">
                  <a:latin typeface="+mj-lt"/>
                </a:rPr>
                <a:t>Password: </a:t>
              </a:r>
              <a:r>
                <a:rPr lang="en-US" sz="2200" dirty="0"/>
                <a:t>Pa55w.rd</a:t>
              </a:r>
            </a:p>
            <a:p>
              <a:pPr algn="l"/>
              <a:endParaRPr lang="en-US" sz="2000"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8652041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CC7E-6D13-4648-88AE-92D920D8B4B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965300A1-91CD-46DA-9163-C90027EED8B2}"/>
              </a:ext>
            </a:extLst>
          </p:cNvPr>
          <p:cNvSpPr>
            <a:spLocks noGrp="1"/>
          </p:cNvSpPr>
          <p:nvPr>
            <p:ph type="body" sz="quarter" idx="12"/>
          </p:nvPr>
        </p:nvSpPr>
        <p:spPr>
          <a:xfrm>
            <a:off x="584200" y="3962400"/>
            <a:ext cx="9144000" cy="1538883"/>
          </a:xfrm>
        </p:spPr>
        <p:txBody>
          <a:bodyPr/>
          <a:lstStyle/>
          <a:p>
            <a:pPr marL="342900" indent="-342900">
              <a:buFont typeface="Arial" panose="020B0604020202020204" pitchFamily="34" charset="0"/>
              <a:buChar char="•"/>
            </a:pPr>
            <a:r>
              <a:rPr lang="en-US" dirty="0"/>
              <a:t>Azure Service Bus</a:t>
            </a:r>
          </a:p>
          <a:p>
            <a:pPr marL="342900" indent="-342900">
              <a:buFont typeface="Arial" panose="020B0604020202020204" pitchFamily="34" charset="0"/>
              <a:buChar char="•"/>
            </a:pPr>
            <a:r>
              <a:rPr lang="en-US" dirty="0"/>
              <a:t>Azure Queue storage</a:t>
            </a:r>
          </a:p>
          <a:p>
            <a:pPr marL="342900" indent="-342900">
              <a:buFont typeface="Arial" panose="020B0604020202020204" pitchFamily="34" charset="0"/>
              <a:buChar char="•"/>
            </a:pPr>
            <a:r>
              <a:rPr lang="en-US" dirty="0"/>
              <a:t>Microsoft Graph</a:t>
            </a:r>
          </a:p>
          <a:p>
            <a:pPr marL="342900" indent="-342900">
              <a:buFont typeface="Arial" panose="020B0604020202020204" pitchFamily="34" charset="0"/>
              <a:buChar char="•"/>
            </a:pPr>
            <a:r>
              <a:rPr lang="en-US" dirty="0"/>
              <a:t>Azure Relay</a:t>
            </a:r>
          </a:p>
          <a:p>
            <a:pPr marL="342900" indent="-342900">
              <a:buFont typeface="Arial" panose="020B0604020202020204" pitchFamily="34" charset="0"/>
              <a:buChar char="•"/>
            </a:pPr>
            <a:r>
              <a:rPr lang="en-US" dirty="0"/>
              <a:t>Lab: Creating a multi-tier solution by using services in Azure</a:t>
            </a:r>
          </a:p>
        </p:txBody>
      </p:sp>
    </p:spTree>
    <p:extLst>
      <p:ext uri="{BB962C8B-B14F-4D97-AF65-F5344CB8AC3E}">
        <p14:creationId xmlns:p14="http://schemas.microsoft.com/office/powerpoint/2010/main" val="253070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946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349E-A731-48AB-8BC0-A4B5552E145C}"/>
              </a:ext>
            </a:extLst>
          </p:cNvPr>
          <p:cNvSpPr>
            <a:spLocks noGrp="1"/>
          </p:cNvSpPr>
          <p:nvPr>
            <p:ph type="title"/>
          </p:nvPr>
        </p:nvSpPr>
        <p:spPr/>
        <p:txBody>
          <a:bodyPr/>
          <a:lstStyle/>
          <a:p>
            <a:r>
              <a:rPr lang="en-US" dirty="0"/>
              <a:t>Azure Service Bus</a:t>
            </a:r>
          </a:p>
        </p:txBody>
      </p:sp>
      <p:sp>
        <p:nvSpPr>
          <p:cNvPr id="3" name="Text Placeholder 2">
            <a:extLst>
              <a:ext uri="{FF2B5EF4-FFF2-40B4-BE49-F238E27FC236}">
                <a16:creationId xmlns:a16="http://schemas.microsoft.com/office/drawing/2014/main" id="{7C4A0AD7-8C9B-4C22-B396-6B0DDB649B8A}"/>
              </a:ext>
            </a:extLst>
          </p:cNvPr>
          <p:cNvSpPr>
            <a:spLocks noGrp="1"/>
          </p:cNvSpPr>
          <p:nvPr>
            <p:ph type="body" sz="quarter" idx="10"/>
          </p:nvPr>
        </p:nvSpPr>
        <p:spPr>
          <a:xfrm>
            <a:off x="594474" y="1445770"/>
            <a:ext cx="11018520" cy="3003899"/>
          </a:xfrm>
        </p:spPr>
        <p:txBody>
          <a:bodyPr/>
          <a:lstStyle/>
          <a:p>
            <a:r>
              <a:rPr lang="en-US" dirty="0">
                <a:latin typeface="+mn-lt"/>
              </a:rPr>
              <a:t>Enables your applications to interact in several different ways</a:t>
            </a:r>
          </a:p>
          <a:p>
            <a:r>
              <a:rPr lang="en-US" dirty="0">
                <a:latin typeface="+mn-lt"/>
              </a:rPr>
              <a:t>Uses a namespace as a scoping container for all messaging components </a:t>
            </a:r>
          </a:p>
          <a:p>
            <a:r>
              <a:rPr lang="en-US" dirty="0">
                <a:latin typeface="+mn-lt"/>
              </a:rPr>
              <a:t>The three communication mechanisms are:</a:t>
            </a:r>
          </a:p>
          <a:p>
            <a:pPr lvl="1"/>
            <a:r>
              <a:rPr lang="en-US" dirty="0"/>
              <a:t>Queues</a:t>
            </a:r>
          </a:p>
          <a:p>
            <a:pPr lvl="1"/>
            <a:r>
              <a:rPr lang="en-US" dirty="0"/>
              <a:t>Topics</a:t>
            </a:r>
          </a:p>
          <a:p>
            <a:pPr lvl="1"/>
            <a:r>
              <a:rPr lang="en-US" dirty="0"/>
              <a:t>Relays</a:t>
            </a:r>
          </a:p>
        </p:txBody>
      </p:sp>
    </p:spTree>
    <p:extLst>
      <p:ext uri="{BB962C8B-B14F-4D97-AF65-F5344CB8AC3E}">
        <p14:creationId xmlns:p14="http://schemas.microsoft.com/office/powerpoint/2010/main" val="42296439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15A7-1AB9-44A6-B7A1-91FDBC0C672D}"/>
              </a:ext>
            </a:extLst>
          </p:cNvPr>
          <p:cNvSpPr>
            <a:spLocks noGrp="1"/>
          </p:cNvSpPr>
          <p:nvPr>
            <p:ph type="title"/>
          </p:nvPr>
        </p:nvSpPr>
        <p:spPr/>
        <p:txBody>
          <a:bodyPr/>
          <a:lstStyle/>
          <a:p>
            <a:r>
              <a:rPr lang="en-US" dirty="0"/>
              <a:t>Events vs. messaging services</a:t>
            </a:r>
          </a:p>
        </p:txBody>
      </p:sp>
      <p:graphicFrame>
        <p:nvGraphicFramePr>
          <p:cNvPr id="4" name="Table 3" descr="Table comparing the event and messaging services. Columns: Service (example, &quot;Event Grid&quot;), Purpose, Type, and When to use.">
            <a:extLst>
              <a:ext uri="{FF2B5EF4-FFF2-40B4-BE49-F238E27FC236}">
                <a16:creationId xmlns:a16="http://schemas.microsoft.com/office/drawing/2014/main" id="{A929AA8A-4753-4C35-A77F-C059CFD0D119}"/>
              </a:ext>
            </a:extLst>
          </p:cNvPr>
          <p:cNvGraphicFramePr>
            <a:graphicFrameLocks noGrp="1"/>
          </p:cNvGraphicFramePr>
          <p:nvPr>
            <p:extLst>
              <p:ext uri="{D42A27DB-BD31-4B8C-83A1-F6EECF244321}">
                <p14:modId xmlns:p14="http://schemas.microsoft.com/office/powerpoint/2010/main" val="3713736256"/>
              </p:ext>
            </p:extLst>
          </p:nvPr>
        </p:nvGraphicFramePr>
        <p:xfrm>
          <a:off x="588262" y="1838960"/>
          <a:ext cx="11018519" cy="3962400"/>
        </p:xfrm>
        <a:graphic>
          <a:graphicData uri="http://schemas.openxmlformats.org/drawingml/2006/table">
            <a:tbl>
              <a:tblPr firstRow="1" firstCol="1">
                <a:tableStyleId>{793D81CF-94F2-401A-BA57-92F5A7B2D0C5}</a:tableStyleId>
              </a:tblPr>
              <a:tblGrid>
                <a:gridCol w="2840738">
                  <a:extLst>
                    <a:ext uri="{9D8B030D-6E8A-4147-A177-3AD203B41FA5}">
                      <a16:colId xmlns:a16="http://schemas.microsoft.com/office/drawing/2014/main" val="742907964"/>
                    </a:ext>
                  </a:extLst>
                </a:gridCol>
                <a:gridCol w="2773680">
                  <a:extLst>
                    <a:ext uri="{9D8B030D-6E8A-4147-A177-3AD203B41FA5}">
                      <a16:colId xmlns:a16="http://schemas.microsoft.com/office/drawing/2014/main" val="3441730481"/>
                    </a:ext>
                  </a:extLst>
                </a:gridCol>
                <a:gridCol w="2499360">
                  <a:extLst>
                    <a:ext uri="{9D8B030D-6E8A-4147-A177-3AD203B41FA5}">
                      <a16:colId xmlns:a16="http://schemas.microsoft.com/office/drawing/2014/main" val="1819634464"/>
                    </a:ext>
                  </a:extLst>
                </a:gridCol>
                <a:gridCol w="2904741">
                  <a:extLst>
                    <a:ext uri="{9D8B030D-6E8A-4147-A177-3AD203B41FA5}">
                      <a16:colId xmlns:a16="http://schemas.microsoft.com/office/drawing/2014/main" val="3287356608"/>
                    </a:ext>
                  </a:extLst>
                </a:gridCol>
              </a:tblGrid>
              <a:tr h="534572">
                <a:tc>
                  <a:txBody>
                    <a:bodyPr/>
                    <a:lstStyle/>
                    <a:p>
                      <a:r>
                        <a:rPr lang="en-US" sz="2000" dirty="0">
                          <a:effectLst/>
                        </a:rPr>
                        <a:t>Service</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Purpose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Type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tc>
                  <a:txBody>
                    <a:bodyPr/>
                    <a:lstStyle/>
                    <a:p>
                      <a:r>
                        <a:rPr lang="en-US" sz="2000" dirty="0">
                          <a:effectLst/>
                        </a:rPr>
                        <a:t>When to use</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solidFill>
                      <a:srgbClr val="005B70"/>
                    </a:solidFill>
                  </a:tcPr>
                </a:tc>
                <a:extLst>
                  <a:ext uri="{0D108BD9-81ED-4DB2-BD59-A6C34878D82A}">
                    <a16:rowId xmlns:a16="http://schemas.microsoft.com/office/drawing/2014/main" val="3115606635"/>
                  </a:ext>
                </a:extLst>
              </a:tr>
              <a:tr h="1097280">
                <a:tc>
                  <a:txBody>
                    <a:bodyPr/>
                    <a:lstStyle/>
                    <a:p>
                      <a:r>
                        <a:rPr lang="en-US" sz="2000" dirty="0">
                          <a:effectLst/>
                        </a:rPr>
                        <a:t>Event Grid</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Reactive programming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distribution (discrete)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React to status changes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856676170"/>
                  </a:ext>
                </a:extLst>
              </a:tr>
              <a:tr h="1097280">
                <a:tc>
                  <a:txBody>
                    <a:bodyPr/>
                    <a:lstStyle/>
                    <a:p>
                      <a:r>
                        <a:rPr lang="en-US" sz="2000" dirty="0">
                          <a:effectLst/>
                        </a:rPr>
                        <a:t>Event Hubs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Big data pipeline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Event streaming (series)</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Telemetry and distributed data streaming</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3848334247"/>
                  </a:ext>
                </a:extLst>
              </a:tr>
              <a:tr h="1097280">
                <a:tc>
                  <a:txBody>
                    <a:bodyPr/>
                    <a:lstStyle/>
                    <a:p>
                      <a:r>
                        <a:rPr lang="en-US" sz="2000" dirty="0">
                          <a:effectLst/>
                        </a:rPr>
                        <a:t>Service Bus</a:t>
                      </a:r>
                    </a:p>
                  </a:txBody>
                  <a:tcPr marL="136800" marR="137160" marT="137160" marB="137160" anchor="ctr">
                    <a:lnL w="12700" cap="flat" cmpd="sng" algn="ctr">
                      <a:solidFill>
                        <a:srgbClr val="005B70"/>
                      </a:solidFill>
                      <a:prstDash val="solid"/>
                      <a:round/>
                      <a:headEnd type="none" w="med" len="med"/>
                      <a:tailEnd type="none" w="med" len="med"/>
                    </a:lnL>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High-value enterprise messaging</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Message</a:t>
                      </a:r>
                    </a:p>
                  </a:txBody>
                  <a:tcPr marL="136800" marR="137160" marT="137160" marB="137160" anchor="ct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tc>
                  <a:txBody>
                    <a:bodyPr/>
                    <a:lstStyle/>
                    <a:p>
                      <a:r>
                        <a:rPr lang="en-US" sz="2000" dirty="0">
                          <a:effectLst/>
                        </a:rPr>
                        <a:t>Order processing and financial transactions</a:t>
                      </a:r>
                    </a:p>
                  </a:txBody>
                  <a:tcPr marL="136800" marR="137160" marT="137160" marB="137160" anchor="ctr">
                    <a:lnR w="12700" cap="flat" cmpd="sng" algn="ctr">
                      <a:solidFill>
                        <a:srgbClr val="005B70"/>
                      </a:solidFill>
                      <a:prstDash val="solid"/>
                      <a:round/>
                      <a:headEnd type="none" w="med" len="med"/>
                      <a:tailEnd type="none" w="med" len="med"/>
                    </a:lnR>
                    <a:lnT w="12700" cap="flat" cmpd="sng" algn="ctr">
                      <a:solidFill>
                        <a:srgbClr val="005B70"/>
                      </a:solidFill>
                      <a:prstDash val="solid"/>
                      <a:round/>
                      <a:headEnd type="none" w="med" len="med"/>
                      <a:tailEnd type="none" w="med" len="med"/>
                    </a:lnT>
                    <a:lnB w="12700" cap="flat" cmpd="sng" algn="ctr">
                      <a:solidFill>
                        <a:srgbClr val="005B70"/>
                      </a:solidFill>
                      <a:prstDash val="solid"/>
                      <a:round/>
                      <a:headEnd type="none" w="med" len="med"/>
                      <a:tailEnd type="none" w="med" len="med"/>
                    </a:lnB>
                  </a:tcPr>
                </a:tc>
                <a:extLst>
                  <a:ext uri="{0D108BD9-81ED-4DB2-BD59-A6C34878D82A}">
                    <a16:rowId xmlns:a16="http://schemas.microsoft.com/office/drawing/2014/main" val="1478154582"/>
                  </a:ext>
                </a:extLst>
              </a:tr>
            </a:tbl>
          </a:graphicData>
        </a:graphic>
      </p:graphicFrame>
    </p:spTree>
    <p:extLst>
      <p:ext uri="{BB962C8B-B14F-4D97-AF65-F5344CB8AC3E}">
        <p14:creationId xmlns:p14="http://schemas.microsoft.com/office/powerpoint/2010/main" val="3036920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28C9-888B-4D8F-A069-AB4EFA0C456A}"/>
              </a:ext>
            </a:extLst>
          </p:cNvPr>
          <p:cNvSpPr>
            <a:spLocks noGrp="1"/>
          </p:cNvSpPr>
          <p:nvPr>
            <p:ph type="title"/>
          </p:nvPr>
        </p:nvSpPr>
        <p:spPr/>
        <p:txBody>
          <a:bodyPr/>
          <a:lstStyle/>
          <a:p>
            <a:r>
              <a:rPr lang="en-US" dirty="0"/>
              <a:t>Queues</a:t>
            </a:r>
          </a:p>
        </p:txBody>
      </p:sp>
      <p:sp>
        <p:nvSpPr>
          <p:cNvPr id="3" name="Text Placeholder 2">
            <a:extLst>
              <a:ext uri="{FF2B5EF4-FFF2-40B4-BE49-F238E27FC236}">
                <a16:creationId xmlns:a16="http://schemas.microsoft.com/office/drawing/2014/main" id="{BD2E3F9F-17A7-46C3-BA8A-72FB4FCCC78C}"/>
              </a:ext>
            </a:extLst>
          </p:cNvPr>
          <p:cNvSpPr>
            <a:spLocks noGrp="1"/>
          </p:cNvSpPr>
          <p:nvPr>
            <p:ph type="body" sz="quarter" idx="10"/>
          </p:nvPr>
        </p:nvSpPr>
        <p:spPr>
          <a:xfrm>
            <a:off x="594474" y="1445771"/>
            <a:ext cx="10881760" cy="2843855"/>
          </a:xfrm>
        </p:spPr>
        <p:txBody>
          <a:bodyPr/>
          <a:lstStyle/>
          <a:p>
            <a:r>
              <a:rPr lang="en-US" dirty="0">
                <a:latin typeface="Segoe UI" panose="020B0502040204020203" pitchFamily="34" charset="0"/>
                <a:cs typeface="Segoe UI" panose="020B0502040204020203" pitchFamily="34" charset="0"/>
              </a:rPr>
              <a:t>Messages are sent to and received from queues</a:t>
            </a:r>
          </a:p>
          <a:p>
            <a:r>
              <a:rPr lang="en-US" dirty="0">
                <a:latin typeface="Segoe UI" panose="020B0502040204020203" pitchFamily="34" charset="0"/>
                <a:cs typeface="Segoe UI" panose="020B0502040204020203" pitchFamily="34" charset="0"/>
              </a:rPr>
              <a:t>Enables you to store messages until the receiving application is available to receive and process them</a:t>
            </a:r>
          </a:p>
          <a:p>
            <a:r>
              <a:rPr lang="en-US" dirty="0">
                <a:latin typeface="Segoe UI" panose="020B0502040204020203" pitchFamily="34" charset="0"/>
                <a:cs typeface="Segoe UI" panose="020B0502040204020203" pitchFamily="34" charset="0"/>
              </a:rPr>
              <a:t>Supports a brokered messaging communication model</a:t>
            </a:r>
          </a:p>
          <a:p>
            <a:r>
              <a:rPr lang="en-US" dirty="0">
                <a:latin typeface="Segoe UI" panose="020B0502040204020203" pitchFamily="34" charset="0"/>
                <a:cs typeface="Segoe UI" panose="020B0502040204020203" pitchFamily="34" charset="0"/>
              </a:rPr>
              <a:t>A general-purpose technology that can be used for a wide variety of scenarios</a:t>
            </a:r>
          </a:p>
        </p:txBody>
      </p:sp>
      <p:grpSp>
        <p:nvGrpSpPr>
          <p:cNvPr id="4" name="Group 3" descr="The diagram illustrates a message entering the queue, and then eventually being consumed by a receiver.">
            <a:extLst>
              <a:ext uri="{FF2B5EF4-FFF2-40B4-BE49-F238E27FC236}">
                <a16:creationId xmlns:a16="http://schemas.microsoft.com/office/drawing/2014/main" id="{5945AF45-92A0-4908-96DA-0ED42138EBD7}"/>
              </a:ext>
            </a:extLst>
          </p:cNvPr>
          <p:cNvGrpSpPr/>
          <p:nvPr/>
        </p:nvGrpSpPr>
        <p:grpSpPr>
          <a:xfrm>
            <a:off x="1624733" y="4610100"/>
            <a:ext cx="8687673" cy="1658938"/>
            <a:chOff x="1624733" y="4610100"/>
            <a:chExt cx="8687673" cy="1658938"/>
          </a:xfrm>
        </p:grpSpPr>
        <p:sp>
          <p:nvSpPr>
            <p:cNvPr id="11" name="Rectangle 10">
              <a:extLst>
                <a:ext uri="{FF2B5EF4-FFF2-40B4-BE49-F238E27FC236}">
                  <a16:creationId xmlns:a16="http://schemas.microsoft.com/office/drawing/2014/main" id="{91FC8DF5-FD1B-41F3-B3D1-F4B3BAEB3D17}"/>
                </a:ext>
              </a:extLst>
            </p:cNvPr>
            <p:cNvSpPr/>
            <p:nvPr/>
          </p:nvSpPr>
          <p:spPr bwMode="auto">
            <a:xfrm>
              <a:off x="3901335" y="5745182"/>
              <a:ext cx="4490060"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E8BB772-02A5-4742-9FD7-F856C4ADF8DE}"/>
                </a:ext>
              </a:extLst>
            </p:cNvPr>
            <p:cNvSpPr/>
            <p:nvPr/>
          </p:nvSpPr>
          <p:spPr bwMode="auto">
            <a:xfrm>
              <a:off x="2153433"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7B120C58-0078-4A25-B406-384EEB20C975}"/>
                </a:ext>
              </a:extLst>
            </p:cNvPr>
            <p:cNvSpPr txBox="1"/>
            <p:nvPr/>
          </p:nvSpPr>
          <p:spPr>
            <a:xfrm>
              <a:off x="1624733" y="4955173"/>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sp>
          <p:nvSpPr>
            <p:cNvPr id="10" name="Rectangle 9">
              <a:extLst>
                <a:ext uri="{FF2B5EF4-FFF2-40B4-BE49-F238E27FC236}">
                  <a16:creationId xmlns:a16="http://schemas.microsoft.com/office/drawing/2014/main" id="{6DCB005B-5FFC-4E9B-A4A8-0270E6C279C1}"/>
                </a:ext>
              </a:extLst>
            </p:cNvPr>
            <p:cNvSpPr/>
            <p:nvPr/>
          </p:nvSpPr>
          <p:spPr bwMode="auto">
            <a:xfrm>
              <a:off x="9047277" y="4862522"/>
              <a:ext cx="1265129" cy="5238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2874E756-68EC-4F5E-A67A-6A690C2E6ABC}"/>
                </a:ext>
              </a:extLst>
            </p:cNvPr>
            <p:cNvSpPr txBox="1"/>
            <p:nvPr/>
          </p:nvSpPr>
          <p:spPr>
            <a:xfrm>
              <a:off x="8844704" y="4955173"/>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8" name="TextBox 7">
              <a:extLst>
                <a:ext uri="{FF2B5EF4-FFF2-40B4-BE49-F238E27FC236}">
                  <a16:creationId xmlns:a16="http://schemas.microsoft.com/office/drawing/2014/main" id="{C31CAC2A-D231-45E1-B8E8-E57D200F4269}"/>
                </a:ext>
              </a:extLst>
            </p:cNvPr>
            <p:cNvSpPr txBox="1"/>
            <p:nvPr/>
          </p:nvSpPr>
          <p:spPr>
            <a:xfrm>
              <a:off x="4061101" y="5746901"/>
              <a:ext cx="3500958" cy="307777"/>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Message queue with messages</a:t>
              </a:r>
            </a:p>
          </p:txBody>
        </p:sp>
        <p:grpSp>
          <p:nvGrpSpPr>
            <p:cNvPr id="58" name="Group 57">
              <a:extLst>
                <a:ext uri="{FF2B5EF4-FFF2-40B4-BE49-F238E27FC236}">
                  <a16:creationId xmlns:a16="http://schemas.microsoft.com/office/drawing/2014/main" id="{031F11B7-DD3B-473A-BCB6-86800C5A40E9}"/>
                </a:ext>
              </a:extLst>
            </p:cNvPr>
            <p:cNvGrpSpPr/>
            <p:nvPr/>
          </p:nvGrpSpPr>
          <p:grpSpPr>
            <a:xfrm>
              <a:off x="2684037" y="4798219"/>
              <a:ext cx="889000" cy="652463"/>
              <a:chOff x="2631449" y="4908841"/>
              <a:chExt cx="889000" cy="652463"/>
            </a:xfrm>
          </p:grpSpPr>
          <p:sp>
            <p:nvSpPr>
              <p:cNvPr id="13" name="Freeform 6">
                <a:extLst>
                  <a:ext uri="{FF2B5EF4-FFF2-40B4-BE49-F238E27FC236}">
                    <a16:creationId xmlns:a16="http://schemas.microsoft.com/office/drawing/2014/main" id="{D465EF5C-2042-4A08-A3B1-288B176D20A9}"/>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7">
                <a:extLst>
                  <a:ext uri="{FF2B5EF4-FFF2-40B4-BE49-F238E27FC236}">
                    <a16:creationId xmlns:a16="http://schemas.microsoft.com/office/drawing/2014/main" id="{987655F2-3A80-46C4-83AE-5B6122166CD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Arrow: Right 21">
              <a:extLst>
                <a:ext uri="{FF2B5EF4-FFF2-40B4-BE49-F238E27FC236}">
                  <a16:creationId xmlns:a16="http://schemas.microsoft.com/office/drawing/2014/main" id="{0B2E97B6-9F8A-4383-9BA9-525C892C0927}"/>
                </a:ext>
              </a:extLst>
            </p:cNvPr>
            <p:cNvSpPr/>
            <p:nvPr/>
          </p:nvSpPr>
          <p:spPr bwMode="auto">
            <a:xfrm>
              <a:off x="6452315" y="4899070"/>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7" name="Group 66">
              <a:extLst>
                <a:ext uri="{FF2B5EF4-FFF2-40B4-BE49-F238E27FC236}">
                  <a16:creationId xmlns:a16="http://schemas.microsoft.com/office/drawing/2014/main" id="{CE9FFD78-CCD5-44A2-9B38-1277B03BFEFE}"/>
                </a:ext>
              </a:extLst>
            </p:cNvPr>
            <p:cNvGrpSpPr/>
            <p:nvPr/>
          </p:nvGrpSpPr>
          <p:grpSpPr>
            <a:xfrm>
              <a:off x="7770387" y="4798219"/>
              <a:ext cx="889000" cy="652463"/>
              <a:chOff x="2631449" y="4908841"/>
              <a:chExt cx="889000" cy="652463"/>
            </a:xfrm>
          </p:grpSpPr>
          <p:sp>
            <p:nvSpPr>
              <p:cNvPr id="68" name="Freeform 6">
                <a:extLst>
                  <a:ext uri="{FF2B5EF4-FFF2-40B4-BE49-F238E27FC236}">
                    <a16:creationId xmlns:a16="http://schemas.microsoft.com/office/drawing/2014/main" id="{B925D17C-8B79-4AD5-9C3E-A3A5F548B27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E9CED6F4-9752-425D-BFF9-14113945D4B3}"/>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71" name="Graphic 70">
              <a:extLst>
                <a:ext uri="{FF2B5EF4-FFF2-40B4-BE49-F238E27FC236}">
                  <a16:creationId xmlns:a16="http://schemas.microsoft.com/office/drawing/2014/main" id="{A0F08C4D-CFB5-473E-8679-BD9DCAC903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78413" y="4610100"/>
              <a:ext cx="1028700" cy="1028700"/>
            </a:xfrm>
            <a:prstGeom prst="rect">
              <a:avLst/>
            </a:prstGeom>
          </p:spPr>
        </p:pic>
        <p:sp>
          <p:nvSpPr>
            <p:cNvPr id="72" name="Arrow: Right 71">
              <a:extLst>
                <a:ext uri="{FF2B5EF4-FFF2-40B4-BE49-F238E27FC236}">
                  <a16:creationId xmlns:a16="http://schemas.microsoft.com/office/drawing/2014/main" id="{D846E807-78B9-43F5-B442-9B277B77A16B}"/>
                </a:ext>
              </a:extLst>
            </p:cNvPr>
            <p:cNvSpPr/>
            <p:nvPr/>
          </p:nvSpPr>
          <p:spPr bwMode="auto">
            <a:xfrm>
              <a:off x="3690065" y="4899070"/>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959691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795A0B2-1D25-4DFD-958A-1CA37E259C6E}"/>
              </a:ext>
            </a:extLst>
          </p:cNvPr>
          <p:cNvSpPr>
            <a:spLocks noGrp="1"/>
          </p:cNvSpPr>
          <p:nvPr>
            <p:ph type="title"/>
          </p:nvPr>
        </p:nvSpPr>
        <p:spPr/>
        <p:txBody>
          <a:bodyPr/>
          <a:lstStyle/>
          <a:p>
            <a:r>
              <a:rPr lang="en-US" dirty="0"/>
              <a:t>Queue-based load leveling</a:t>
            </a:r>
          </a:p>
        </p:txBody>
      </p:sp>
      <p:sp>
        <p:nvSpPr>
          <p:cNvPr id="25" name="Rectangle: Rounded Corners 11">
            <a:extLst>
              <a:ext uri="{FF2B5EF4-FFF2-40B4-BE49-F238E27FC236}">
                <a16:creationId xmlns:a16="http://schemas.microsoft.com/office/drawing/2014/main" id="{D593929F-EDD1-4EDF-83B3-E9CD2DC3D18E}"/>
              </a:ext>
            </a:extLst>
          </p:cNvPr>
          <p:cNvSpPr/>
          <p:nvPr/>
        </p:nvSpPr>
        <p:spPr>
          <a:xfrm>
            <a:off x="3867821" y="3474366"/>
            <a:ext cx="4529204" cy="87239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73B901B3-B9C8-4E9D-82A7-717F2A58A78C}"/>
              </a:ext>
            </a:extLst>
          </p:cNvPr>
          <p:cNvCxnSpPr>
            <a:cxnSpLocks/>
          </p:cNvCxnSpPr>
          <p:nvPr/>
        </p:nvCxnSpPr>
        <p:spPr>
          <a:xfrm>
            <a:off x="8266147" y="3910562"/>
            <a:ext cx="597338"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998E9A2B-9F4E-4FBE-8444-04C595E71237}"/>
              </a:ext>
            </a:extLst>
          </p:cNvPr>
          <p:cNvSpPr txBox="1"/>
          <p:nvPr/>
        </p:nvSpPr>
        <p:spPr>
          <a:xfrm>
            <a:off x="4261176" y="2603755"/>
            <a:ext cx="3598884" cy="461665"/>
          </a:xfrm>
          <a:prstGeom prst="rect">
            <a:avLst/>
          </a:prstGeom>
          <a:noFill/>
        </p:spPr>
        <p:txBody>
          <a:bodyPr wrap="square" lIns="91440" tIns="91440" rIns="91440" bIns="91440" rtlCol="0">
            <a:spAutoFit/>
          </a:bodyPr>
          <a:lstStyle/>
          <a:p>
            <a:pPr algn="ctr"/>
            <a:r>
              <a:rPr lang="en-US" sz="1800" dirty="0">
                <a:latin typeface="Segoe UI (Body)"/>
                <a:cs typeface="Segoe UI Light" panose="020B0502040204020203" pitchFamily="34" charset="0"/>
              </a:rPr>
              <a:t>Message queue with messages</a:t>
            </a:r>
          </a:p>
        </p:txBody>
      </p:sp>
      <p:sp>
        <p:nvSpPr>
          <p:cNvPr id="36" name="TextBox 35">
            <a:extLst>
              <a:ext uri="{FF2B5EF4-FFF2-40B4-BE49-F238E27FC236}">
                <a16:creationId xmlns:a16="http://schemas.microsoft.com/office/drawing/2014/main" id="{166817CF-7333-41CA-A25D-9F5395D3BE0B}"/>
              </a:ext>
            </a:extLst>
          </p:cNvPr>
          <p:cNvSpPr txBox="1"/>
          <p:nvPr/>
        </p:nvSpPr>
        <p:spPr>
          <a:xfrm>
            <a:off x="8761649" y="2603755"/>
            <a:ext cx="1713611" cy="461665"/>
          </a:xfrm>
          <a:prstGeom prst="rect">
            <a:avLst/>
          </a:prstGeom>
          <a:noFill/>
        </p:spPr>
        <p:txBody>
          <a:bodyPr wrap="square" lIns="91440" tIns="91440" rIns="91440" bIns="91440" rtlCol="0">
            <a:spAutoFit/>
          </a:bodyPr>
          <a:lstStyle/>
          <a:p>
            <a:pPr algn="ctr"/>
            <a:r>
              <a:rPr lang="en-US" sz="1800" dirty="0">
                <a:latin typeface="Segoe UI (Body)"/>
                <a:cs typeface="Segoe UI Light" panose="020B0502040204020203" pitchFamily="34" charset="0"/>
              </a:rPr>
              <a:t>Receiver</a:t>
            </a:r>
          </a:p>
        </p:txBody>
      </p:sp>
      <p:sp>
        <p:nvSpPr>
          <p:cNvPr id="37" name="TextBox 36">
            <a:extLst>
              <a:ext uri="{FF2B5EF4-FFF2-40B4-BE49-F238E27FC236}">
                <a16:creationId xmlns:a16="http://schemas.microsoft.com/office/drawing/2014/main" id="{7CCEE7BD-3C76-4BF5-83BF-2700C9C8170B}"/>
              </a:ext>
            </a:extLst>
          </p:cNvPr>
          <p:cNvSpPr txBox="1"/>
          <p:nvPr/>
        </p:nvSpPr>
        <p:spPr>
          <a:xfrm>
            <a:off x="1716739" y="2603755"/>
            <a:ext cx="1713611" cy="461665"/>
          </a:xfrm>
          <a:prstGeom prst="rect">
            <a:avLst/>
          </a:prstGeom>
          <a:noFill/>
        </p:spPr>
        <p:txBody>
          <a:bodyPr wrap="square" lIns="91440" tIns="91440" rIns="91440" bIns="91440" rtlCol="0">
            <a:spAutoFit/>
          </a:bodyPr>
          <a:lstStyle/>
          <a:p>
            <a:pPr algn="ctr"/>
            <a:r>
              <a:rPr lang="en-US" sz="1800" dirty="0">
                <a:latin typeface="Segoe UI (Body)"/>
                <a:cs typeface="Segoe UI Light" panose="020B0502040204020203" pitchFamily="34" charset="0"/>
              </a:rPr>
              <a:t>Sender</a:t>
            </a:r>
          </a:p>
        </p:txBody>
      </p:sp>
      <p:grpSp>
        <p:nvGrpSpPr>
          <p:cNvPr id="38" name="Group 37">
            <a:extLst>
              <a:ext uri="{FF2B5EF4-FFF2-40B4-BE49-F238E27FC236}">
                <a16:creationId xmlns:a16="http://schemas.microsoft.com/office/drawing/2014/main" id="{D1CAEF98-34A1-45E7-B576-D0FA4448DE77}"/>
              </a:ext>
            </a:extLst>
          </p:cNvPr>
          <p:cNvGrpSpPr/>
          <p:nvPr/>
        </p:nvGrpSpPr>
        <p:grpSpPr>
          <a:xfrm>
            <a:off x="8940500" y="3217549"/>
            <a:ext cx="1355908" cy="1386025"/>
            <a:chOff x="3619171" y="2855961"/>
            <a:chExt cx="1698728" cy="1736459"/>
          </a:xfrm>
        </p:grpSpPr>
        <p:grpSp>
          <p:nvGrpSpPr>
            <p:cNvPr id="48" name="Group 47">
              <a:extLst>
                <a:ext uri="{FF2B5EF4-FFF2-40B4-BE49-F238E27FC236}">
                  <a16:creationId xmlns:a16="http://schemas.microsoft.com/office/drawing/2014/main" id="{4D5BCC03-6440-4DA7-ACE3-BBF39D7628C9}"/>
                </a:ext>
              </a:extLst>
            </p:cNvPr>
            <p:cNvGrpSpPr/>
            <p:nvPr/>
          </p:nvGrpSpPr>
          <p:grpSpPr>
            <a:xfrm>
              <a:off x="3619171" y="2855961"/>
              <a:ext cx="1698728" cy="1736459"/>
              <a:chOff x="831463" y="2011682"/>
              <a:chExt cx="2834640" cy="2897601"/>
            </a:xfrm>
          </p:grpSpPr>
          <p:sp>
            <p:nvSpPr>
              <p:cNvPr id="52" name="Oval 51">
                <a:extLst>
                  <a:ext uri="{FF2B5EF4-FFF2-40B4-BE49-F238E27FC236}">
                    <a16:creationId xmlns:a16="http://schemas.microsoft.com/office/drawing/2014/main" id="{C007B6C4-D46F-4F53-B1A2-9A84B4A5D4E6}"/>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Arrow: Circular 13">
                <a:extLst>
                  <a:ext uri="{FF2B5EF4-FFF2-40B4-BE49-F238E27FC236}">
                    <a16:creationId xmlns:a16="http://schemas.microsoft.com/office/drawing/2014/main" id="{FA971480-7AA9-4AE6-8B08-5C41E7B57C9B}"/>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54" name="Arrow: Circular 14">
                <a:extLst>
                  <a:ext uri="{FF2B5EF4-FFF2-40B4-BE49-F238E27FC236}">
                    <a16:creationId xmlns:a16="http://schemas.microsoft.com/office/drawing/2014/main" id="{83085889-9331-4B97-B709-E7E30CFBB7A9}"/>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9" name="Group 48">
              <a:extLst>
                <a:ext uri="{FF2B5EF4-FFF2-40B4-BE49-F238E27FC236}">
                  <a16:creationId xmlns:a16="http://schemas.microsoft.com/office/drawing/2014/main" id="{335D24DD-94C0-4338-9ADB-B42B60477547}"/>
                </a:ext>
              </a:extLst>
            </p:cNvPr>
            <p:cNvGrpSpPr/>
            <p:nvPr/>
          </p:nvGrpSpPr>
          <p:grpSpPr>
            <a:xfrm>
              <a:off x="4024600" y="3280255"/>
              <a:ext cx="887871" cy="887871"/>
              <a:chOff x="10520567" y="3638315"/>
              <a:chExt cx="783280" cy="783280"/>
            </a:xfrm>
          </p:grpSpPr>
          <p:sp>
            <p:nvSpPr>
              <p:cNvPr id="50" name="Oval 49">
                <a:extLst>
                  <a:ext uri="{FF2B5EF4-FFF2-40B4-BE49-F238E27FC236}">
                    <a16:creationId xmlns:a16="http://schemas.microsoft.com/office/drawing/2014/main" id="{A4BD85F5-1E69-4B59-A398-926EE86DF845}"/>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F7F2F220-A21A-4736-A04B-51BCE3445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cxnSp>
        <p:nvCxnSpPr>
          <p:cNvPr id="39" name="Straight Arrow Connector 38">
            <a:extLst>
              <a:ext uri="{FF2B5EF4-FFF2-40B4-BE49-F238E27FC236}">
                <a16:creationId xmlns:a16="http://schemas.microsoft.com/office/drawing/2014/main" id="{DCEB0212-F947-4606-AD8F-7CB40820435A}"/>
              </a:ext>
            </a:extLst>
          </p:cNvPr>
          <p:cNvCxnSpPr>
            <a:cxnSpLocks/>
          </p:cNvCxnSpPr>
          <p:nvPr/>
        </p:nvCxnSpPr>
        <p:spPr>
          <a:xfrm>
            <a:off x="3273569" y="3910562"/>
            <a:ext cx="597338" cy="0"/>
          </a:xfrm>
          <a:prstGeom prst="straightConnector1">
            <a:avLst/>
          </a:prstGeom>
          <a:ln w="38100">
            <a:solidFill>
              <a:srgbClr val="D83B01"/>
            </a:solidFill>
            <a:tailEnd type="triangle"/>
          </a:ln>
        </p:spPr>
        <p:style>
          <a:lnRef idx="3">
            <a:schemeClr val="dk1"/>
          </a:lnRef>
          <a:fillRef idx="0">
            <a:schemeClr val="dk1"/>
          </a:fillRef>
          <a:effectRef idx="2">
            <a:schemeClr val="dk1"/>
          </a:effectRef>
          <a:fontRef idx="minor">
            <a:schemeClr val="tx1"/>
          </a:fontRef>
        </p:style>
      </p:cxnSp>
      <p:grpSp>
        <p:nvGrpSpPr>
          <p:cNvPr id="40" name="Group 39">
            <a:extLst>
              <a:ext uri="{FF2B5EF4-FFF2-40B4-BE49-F238E27FC236}">
                <a16:creationId xmlns:a16="http://schemas.microsoft.com/office/drawing/2014/main" id="{12C1EFC4-6251-46D3-BE92-42D42055C958}"/>
              </a:ext>
            </a:extLst>
          </p:cNvPr>
          <p:cNvGrpSpPr/>
          <p:nvPr/>
        </p:nvGrpSpPr>
        <p:grpSpPr>
          <a:xfrm>
            <a:off x="1864235" y="3217549"/>
            <a:ext cx="1355908" cy="1386025"/>
            <a:chOff x="3619171" y="2855961"/>
            <a:chExt cx="1698728" cy="1736459"/>
          </a:xfrm>
        </p:grpSpPr>
        <p:grpSp>
          <p:nvGrpSpPr>
            <p:cNvPr id="41" name="Group 40">
              <a:extLst>
                <a:ext uri="{FF2B5EF4-FFF2-40B4-BE49-F238E27FC236}">
                  <a16:creationId xmlns:a16="http://schemas.microsoft.com/office/drawing/2014/main" id="{0C49BB06-DC85-44AD-8401-A30667C56252}"/>
                </a:ext>
              </a:extLst>
            </p:cNvPr>
            <p:cNvGrpSpPr/>
            <p:nvPr/>
          </p:nvGrpSpPr>
          <p:grpSpPr>
            <a:xfrm>
              <a:off x="3619171" y="2855961"/>
              <a:ext cx="1698728" cy="1736459"/>
              <a:chOff x="831463" y="2011682"/>
              <a:chExt cx="2834640" cy="2897601"/>
            </a:xfrm>
          </p:grpSpPr>
          <p:sp>
            <p:nvSpPr>
              <p:cNvPr id="45" name="Oval 44">
                <a:extLst>
                  <a:ext uri="{FF2B5EF4-FFF2-40B4-BE49-F238E27FC236}">
                    <a16:creationId xmlns:a16="http://schemas.microsoft.com/office/drawing/2014/main" id="{99EED412-671A-4809-9953-FDEFFC3A57F0}"/>
                  </a:ext>
                </a:extLst>
              </p:cNvPr>
              <p:cNvSpPr/>
              <p:nvPr/>
            </p:nvSpPr>
            <p:spPr>
              <a:xfrm>
                <a:off x="831463" y="2011682"/>
                <a:ext cx="2834640" cy="2834640"/>
              </a:xfrm>
              <a:prstGeom prst="ellipse">
                <a:avLst/>
              </a:prstGeom>
              <a:solidFill>
                <a:schemeClr val="bg1"/>
              </a:solidFill>
              <a:ln w="76200">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Circular 13">
                <a:extLst>
                  <a:ext uri="{FF2B5EF4-FFF2-40B4-BE49-F238E27FC236}">
                    <a16:creationId xmlns:a16="http://schemas.microsoft.com/office/drawing/2014/main" id="{5BFFE145-A504-4BDA-90D3-96D847C1228F}"/>
                  </a:ext>
                </a:extLst>
              </p:cNvPr>
              <p:cNvSpPr/>
              <p:nvPr/>
            </p:nvSpPr>
            <p:spPr>
              <a:xfrm rot="10800000" flipH="1">
                <a:off x="981686" y="2011682"/>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47" name="Arrow: Circular 14">
                <a:extLst>
                  <a:ext uri="{FF2B5EF4-FFF2-40B4-BE49-F238E27FC236}">
                    <a16:creationId xmlns:a16="http://schemas.microsoft.com/office/drawing/2014/main" id="{CE4A4331-5460-48FB-9345-8E1F2C304E62}"/>
                  </a:ext>
                </a:extLst>
              </p:cNvPr>
              <p:cNvSpPr/>
              <p:nvPr/>
            </p:nvSpPr>
            <p:spPr>
              <a:xfrm flipH="1">
                <a:off x="981686" y="2126017"/>
                <a:ext cx="2534194" cy="2783266"/>
              </a:xfrm>
              <a:prstGeom prst="circularArrow">
                <a:avLst>
                  <a:gd name="adj1" fmla="val 3466"/>
                  <a:gd name="adj2" fmla="val 1142319"/>
                  <a:gd name="adj3" fmla="val 20366810"/>
                  <a:gd name="adj4" fmla="val 16189692"/>
                  <a:gd name="adj5" fmla="val 770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grpSp>
        <p:grpSp>
          <p:nvGrpSpPr>
            <p:cNvPr id="42" name="Group 41">
              <a:extLst>
                <a:ext uri="{FF2B5EF4-FFF2-40B4-BE49-F238E27FC236}">
                  <a16:creationId xmlns:a16="http://schemas.microsoft.com/office/drawing/2014/main" id="{C9B6FAA1-D5E3-47E5-84F6-DE6DEF95D4A8}"/>
                </a:ext>
              </a:extLst>
            </p:cNvPr>
            <p:cNvGrpSpPr/>
            <p:nvPr/>
          </p:nvGrpSpPr>
          <p:grpSpPr>
            <a:xfrm>
              <a:off x="4024600" y="3280255"/>
              <a:ext cx="887871" cy="887871"/>
              <a:chOff x="10520567" y="3638315"/>
              <a:chExt cx="783280" cy="783280"/>
            </a:xfrm>
          </p:grpSpPr>
          <p:sp>
            <p:nvSpPr>
              <p:cNvPr id="43" name="Oval 42">
                <a:extLst>
                  <a:ext uri="{FF2B5EF4-FFF2-40B4-BE49-F238E27FC236}">
                    <a16:creationId xmlns:a16="http://schemas.microsoft.com/office/drawing/2014/main" id="{C7562019-D395-4BB6-A051-F32EEF6C2213}"/>
                  </a:ext>
                </a:extLst>
              </p:cNvPr>
              <p:cNvSpPr/>
              <p:nvPr/>
            </p:nvSpPr>
            <p:spPr bwMode="auto">
              <a:xfrm>
                <a:off x="10520567" y="3638315"/>
                <a:ext cx="783280" cy="783280"/>
              </a:xfrm>
              <a:prstGeom prst="ellipse">
                <a:avLst/>
              </a:prstGeom>
              <a:solidFill>
                <a:schemeClr val="bg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a:extLst>
                  <a:ext uri="{FF2B5EF4-FFF2-40B4-BE49-F238E27FC236}">
                    <a16:creationId xmlns:a16="http://schemas.microsoft.com/office/drawing/2014/main" id="{D7665C3D-20F9-48B8-8D3E-333F8EB9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3110" y="3710858"/>
                <a:ext cx="638195" cy="638195"/>
              </a:xfrm>
              <a:prstGeom prst="rect">
                <a:avLst/>
              </a:prstGeom>
            </p:spPr>
          </p:pic>
        </p:grpSp>
      </p:grpSp>
      <p:grpSp>
        <p:nvGrpSpPr>
          <p:cNvPr id="2" name="Group 1">
            <a:extLst>
              <a:ext uri="{FF2B5EF4-FFF2-40B4-BE49-F238E27FC236}">
                <a16:creationId xmlns:a16="http://schemas.microsoft.com/office/drawing/2014/main" id="{F0E4E3EE-F08F-4D55-B4F9-4C24145B485A}"/>
              </a:ext>
            </a:extLst>
          </p:cNvPr>
          <p:cNvGrpSpPr/>
          <p:nvPr/>
        </p:nvGrpSpPr>
        <p:grpSpPr>
          <a:xfrm>
            <a:off x="4035246" y="3659591"/>
            <a:ext cx="681654" cy="500286"/>
            <a:chOff x="4035246" y="3582317"/>
            <a:chExt cx="889000" cy="652463"/>
          </a:xfrm>
        </p:grpSpPr>
        <p:sp>
          <p:nvSpPr>
            <p:cNvPr id="55" name="Freeform 6">
              <a:extLst>
                <a:ext uri="{FF2B5EF4-FFF2-40B4-BE49-F238E27FC236}">
                  <a16:creationId xmlns:a16="http://schemas.microsoft.com/office/drawing/2014/main" id="{06DC3780-42B1-474C-9ECB-46CB2464C0E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
              <a:extLst>
                <a:ext uri="{FF2B5EF4-FFF2-40B4-BE49-F238E27FC236}">
                  <a16:creationId xmlns:a16="http://schemas.microsoft.com/office/drawing/2014/main" id="{3B98B81E-70CF-46B2-A375-2B4EC7509D6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a:extLst>
              <a:ext uri="{FF2B5EF4-FFF2-40B4-BE49-F238E27FC236}">
                <a16:creationId xmlns:a16="http://schemas.microsoft.com/office/drawing/2014/main" id="{896F0D51-76D5-4C46-BD90-6AB623C004AC}"/>
              </a:ext>
            </a:extLst>
          </p:cNvPr>
          <p:cNvGrpSpPr/>
          <p:nvPr/>
        </p:nvGrpSpPr>
        <p:grpSpPr>
          <a:xfrm>
            <a:off x="4921741" y="3644565"/>
            <a:ext cx="681654" cy="500286"/>
            <a:chOff x="4035246" y="3582317"/>
            <a:chExt cx="889000" cy="652463"/>
          </a:xfrm>
        </p:grpSpPr>
        <p:sp>
          <p:nvSpPr>
            <p:cNvPr id="58" name="Freeform 6">
              <a:extLst>
                <a:ext uri="{FF2B5EF4-FFF2-40B4-BE49-F238E27FC236}">
                  <a16:creationId xmlns:a16="http://schemas.microsoft.com/office/drawing/2014/main" id="{DC6662CC-7E6E-47B6-8650-E91B864E426C}"/>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7">
              <a:extLst>
                <a:ext uri="{FF2B5EF4-FFF2-40B4-BE49-F238E27FC236}">
                  <a16:creationId xmlns:a16="http://schemas.microsoft.com/office/drawing/2014/main" id="{12D9DB4E-4F4A-4E26-9F29-D467EB148FA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683087D3-04CB-4684-812D-23D6EFE2532B}"/>
              </a:ext>
            </a:extLst>
          </p:cNvPr>
          <p:cNvGrpSpPr/>
          <p:nvPr/>
        </p:nvGrpSpPr>
        <p:grpSpPr>
          <a:xfrm>
            <a:off x="5782479" y="3655297"/>
            <a:ext cx="681654" cy="500286"/>
            <a:chOff x="4035246" y="3582317"/>
            <a:chExt cx="889000" cy="652463"/>
          </a:xfrm>
        </p:grpSpPr>
        <p:sp>
          <p:nvSpPr>
            <p:cNvPr id="61" name="Freeform 6">
              <a:extLst>
                <a:ext uri="{FF2B5EF4-FFF2-40B4-BE49-F238E27FC236}">
                  <a16:creationId xmlns:a16="http://schemas.microsoft.com/office/drawing/2014/main" id="{5D467F0B-647C-4B99-8ECE-11B43AA10891}"/>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 name="Freeform 7">
              <a:extLst>
                <a:ext uri="{FF2B5EF4-FFF2-40B4-BE49-F238E27FC236}">
                  <a16:creationId xmlns:a16="http://schemas.microsoft.com/office/drawing/2014/main" id="{71DB8C6E-6233-426E-B2D2-C173BE9343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3" name="Group 62">
            <a:extLst>
              <a:ext uri="{FF2B5EF4-FFF2-40B4-BE49-F238E27FC236}">
                <a16:creationId xmlns:a16="http://schemas.microsoft.com/office/drawing/2014/main" id="{592FC064-49D9-4E28-8A92-97F436B7F7B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1125424D-D31E-4685-903A-3E511DE29EF4}"/>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B65567E3-778F-46B2-B6AF-6A41F2C1B10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3950AB8E-C8F6-427B-84BE-6FE467B94662}"/>
              </a:ext>
            </a:extLst>
          </p:cNvPr>
          <p:cNvGrpSpPr/>
          <p:nvPr/>
        </p:nvGrpSpPr>
        <p:grpSpPr>
          <a:xfrm>
            <a:off x="7555471" y="3663883"/>
            <a:ext cx="681654" cy="500286"/>
            <a:chOff x="4035246" y="3582317"/>
            <a:chExt cx="889000" cy="652463"/>
          </a:xfrm>
        </p:grpSpPr>
        <p:sp>
          <p:nvSpPr>
            <p:cNvPr id="67" name="Freeform 6">
              <a:extLst>
                <a:ext uri="{FF2B5EF4-FFF2-40B4-BE49-F238E27FC236}">
                  <a16:creationId xmlns:a16="http://schemas.microsoft.com/office/drawing/2014/main" id="{B1360A0B-B251-4626-B226-C13B13A9CAA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7">
              <a:extLst>
                <a:ext uri="{FF2B5EF4-FFF2-40B4-BE49-F238E27FC236}">
                  <a16:creationId xmlns:a16="http://schemas.microsoft.com/office/drawing/2014/main" id="{2213AF3B-8E6B-4233-95A2-710F91CBF26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5813892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6902-524C-4258-8567-691F2E94B7D9}"/>
              </a:ext>
            </a:extLst>
          </p:cNvPr>
          <p:cNvSpPr>
            <a:spLocks noGrp="1"/>
          </p:cNvSpPr>
          <p:nvPr>
            <p:ph type="title"/>
          </p:nvPr>
        </p:nvSpPr>
        <p:spPr/>
        <p:txBody>
          <a:bodyPr/>
          <a:lstStyle/>
          <a:p>
            <a:r>
              <a:rPr lang="en-US" dirty="0"/>
              <a:t>Topics and subscriptions</a:t>
            </a:r>
          </a:p>
        </p:txBody>
      </p:sp>
      <p:sp>
        <p:nvSpPr>
          <p:cNvPr id="3" name="Text Placeholder 2">
            <a:extLst>
              <a:ext uri="{FF2B5EF4-FFF2-40B4-BE49-F238E27FC236}">
                <a16:creationId xmlns:a16="http://schemas.microsoft.com/office/drawing/2014/main" id="{D5FE9133-E120-4CE9-A93E-B36F98CCCAAE}"/>
              </a:ext>
            </a:extLst>
          </p:cNvPr>
          <p:cNvSpPr>
            <a:spLocks noGrp="1"/>
          </p:cNvSpPr>
          <p:nvPr>
            <p:ph type="body" sz="quarter" idx="10"/>
          </p:nvPr>
        </p:nvSpPr>
        <p:spPr>
          <a:xfrm>
            <a:off x="584200" y="1435497"/>
            <a:ext cx="11018520" cy="2486835"/>
          </a:xfrm>
        </p:spPr>
        <p:txBody>
          <a:bodyPr/>
          <a:lstStyle/>
          <a:p>
            <a:r>
              <a:rPr lang="en-US" dirty="0">
                <a:latin typeface="+mn-lt"/>
              </a:rPr>
              <a:t>Implements publish/subscribe (pub-sub) model</a:t>
            </a:r>
          </a:p>
          <a:p>
            <a:pPr lvl="1"/>
            <a:r>
              <a:rPr lang="en-US" dirty="0"/>
              <a:t>Receivers subscribe to a topic, and they can even filter down by interest</a:t>
            </a:r>
          </a:p>
          <a:p>
            <a:pPr lvl="1"/>
            <a:r>
              <a:rPr lang="en-US" dirty="0"/>
              <a:t>A sender publishes messages to the topic</a:t>
            </a:r>
          </a:p>
          <a:p>
            <a:pPr lvl="1"/>
            <a:r>
              <a:rPr lang="en-US" dirty="0"/>
              <a:t>Asynchronously, receivers get their own copy of the message</a:t>
            </a:r>
          </a:p>
          <a:p>
            <a:r>
              <a:rPr lang="en-US" dirty="0">
                <a:latin typeface="+mn-lt"/>
              </a:rPr>
              <a:t>Subscriptions are independent, which allows for many independent “taps” into a message stream</a:t>
            </a:r>
          </a:p>
        </p:txBody>
      </p:sp>
      <p:grpSp>
        <p:nvGrpSpPr>
          <p:cNvPr id="105" name="Group 104" descr="This diagram illustrates the topics and subscriptions model. It depicts messages being sent to a topic, and then delivered to one or more associated subscriptions, depending on filter rules that can be set on a per-subscription basis.">
            <a:extLst>
              <a:ext uri="{FF2B5EF4-FFF2-40B4-BE49-F238E27FC236}">
                <a16:creationId xmlns:a16="http://schemas.microsoft.com/office/drawing/2014/main" id="{1CA4F5C9-F373-4CF7-9D1A-00B7AB0B6DE2}"/>
              </a:ext>
            </a:extLst>
          </p:cNvPr>
          <p:cNvGrpSpPr/>
          <p:nvPr/>
        </p:nvGrpSpPr>
        <p:grpSpPr>
          <a:xfrm>
            <a:off x="1780721" y="4077007"/>
            <a:ext cx="8851130" cy="2192031"/>
            <a:chOff x="1780721" y="4077007"/>
            <a:chExt cx="8851130" cy="2192031"/>
          </a:xfrm>
        </p:grpSpPr>
        <p:grpSp>
          <p:nvGrpSpPr>
            <p:cNvPr id="90" name="Group 89">
              <a:extLst>
                <a:ext uri="{FF2B5EF4-FFF2-40B4-BE49-F238E27FC236}">
                  <a16:creationId xmlns:a16="http://schemas.microsoft.com/office/drawing/2014/main" id="{66CB869C-7D5C-492D-9B17-8A75C1D83B35}"/>
                </a:ext>
              </a:extLst>
            </p:cNvPr>
            <p:cNvGrpSpPr/>
            <p:nvPr/>
          </p:nvGrpSpPr>
          <p:grpSpPr>
            <a:xfrm>
              <a:off x="7932772" y="4194994"/>
              <a:ext cx="2699079" cy="1345948"/>
              <a:chOff x="7932772" y="4005941"/>
              <a:chExt cx="3479312" cy="1735026"/>
            </a:xfrm>
          </p:grpSpPr>
          <p:sp>
            <p:nvSpPr>
              <p:cNvPr id="18" name="TextBox 17">
                <a:extLst>
                  <a:ext uri="{FF2B5EF4-FFF2-40B4-BE49-F238E27FC236}">
                    <a16:creationId xmlns:a16="http://schemas.microsoft.com/office/drawing/2014/main" id="{2B3E0E9C-3CA7-4E65-8EEA-D345EAAEFC22}"/>
                  </a:ext>
                </a:extLst>
              </p:cNvPr>
              <p:cNvSpPr txBox="1"/>
              <p:nvPr/>
            </p:nvSpPr>
            <p:spPr>
              <a:xfrm>
                <a:off x="10325161" y="4084316"/>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2" name="Arrow: Right 21">
                <a:extLst>
                  <a:ext uri="{FF2B5EF4-FFF2-40B4-BE49-F238E27FC236}">
                    <a16:creationId xmlns:a16="http://schemas.microsoft.com/office/drawing/2014/main" id="{540BBD69-75B0-46CB-BB72-8A053BF22621}"/>
                  </a:ext>
                </a:extLst>
              </p:cNvPr>
              <p:cNvSpPr/>
              <p:nvPr/>
            </p:nvSpPr>
            <p:spPr bwMode="auto">
              <a:xfrm>
                <a:off x="7932772" y="4028213"/>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a:extLst>
                  <a:ext uri="{FF2B5EF4-FFF2-40B4-BE49-F238E27FC236}">
                    <a16:creationId xmlns:a16="http://schemas.microsoft.com/office/drawing/2014/main" id="{07364BA1-F189-48F0-8EB8-E9F05DCCBC3E}"/>
                  </a:ext>
                </a:extLst>
              </p:cNvPr>
              <p:cNvGrpSpPr/>
              <p:nvPr/>
            </p:nvGrpSpPr>
            <p:grpSpPr>
              <a:xfrm>
                <a:off x="9458581" y="4005941"/>
                <a:ext cx="683051" cy="501311"/>
                <a:chOff x="2631449" y="4908841"/>
                <a:chExt cx="889000" cy="652463"/>
              </a:xfrm>
            </p:grpSpPr>
            <p:sp>
              <p:nvSpPr>
                <p:cNvPr id="24" name="Freeform 6">
                  <a:extLst>
                    <a:ext uri="{FF2B5EF4-FFF2-40B4-BE49-F238E27FC236}">
                      <a16:creationId xmlns:a16="http://schemas.microsoft.com/office/drawing/2014/main" id="{20637A40-EB39-4B18-9653-16C79FDC7AEA}"/>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7">
                  <a:extLst>
                    <a:ext uri="{FF2B5EF4-FFF2-40B4-BE49-F238E27FC236}">
                      <a16:creationId xmlns:a16="http://schemas.microsoft.com/office/drawing/2014/main" id="{5CDAC896-18B0-4C16-A33E-BDD167769EE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a:extLst>
                  <a:ext uri="{FF2B5EF4-FFF2-40B4-BE49-F238E27FC236}">
                    <a16:creationId xmlns:a16="http://schemas.microsoft.com/office/drawing/2014/main" id="{38A63C34-36E4-420A-B046-C45D4D072E67}"/>
                  </a:ext>
                </a:extLst>
              </p:cNvPr>
              <p:cNvSpPr txBox="1"/>
              <p:nvPr/>
            </p:nvSpPr>
            <p:spPr>
              <a:xfrm>
                <a:off x="10332418" y="4614088"/>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29" name="Arrow: Right 28">
                <a:extLst>
                  <a:ext uri="{FF2B5EF4-FFF2-40B4-BE49-F238E27FC236}">
                    <a16:creationId xmlns:a16="http://schemas.microsoft.com/office/drawing/2014/main" id="{E51DDA43-0A21-4D57-B9C9-8F77171A9964}"/>
                  </a:ext>
                </a:extLst>
              </p:cNvPr>
              <p:cNvSpPr/>
              <p:nvPr/>
            </p:nvSpPr>
            <p:spPr bwMode="auto">
              <a:xfrm>
                <a:off x="7940029" y="4557985"/>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0" name="Group 29">
                <a:extLst>
                  <a:ext uri="{FF2B5EF4-FFF2-40B4-BE49-F238E27FC236}">
                    <a16:creationId xmlns:a16="http://schemas.microsoft.com/office/drawing/2014/main" id="{3EDEC412-A66B-4060-8DE0-A57261F933EF}"/>
                  </a:ext>
                </a:extLst>
              </p:cNvPr>
              <p:cNvGrpSpPr/>
              <p:nvPr/>
            </p:nvGrpSpPr>
            <p:grpSpPr>
              <a:xfrm>
                <a:off x="9458581" y="4608285"/>
                <a:ext cx="683051" cy="501311"/>
                <a:chOff x="2631449" y="4908841"/>
                <a:chExt cx="889000" cy="652463"/>
              </a:xfrm>
            </p:grpSpPr>
            <p:sp>
              <p:nvSpPr>
                <p:cNvPr id="31" name="Freeform 6">
                  <a:extLst>
                    <a:ext uri="{FF2B5EF4-FFF2-40B4-BE49-F238E27FC236}">
                      <a16:creationId xmlns:a16="http://schemas.microsoft.com/office/drawing/2014/main" id="{DDFE1A0B-9C4E-49DB-838E-A9DD79C1C407}"/>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7">
                  <a:extLst>
                    <a:ext uri="{FF2B5EF4-FFF2-40B4-BE49-F238E27FC236}">
                      <a16:creationId xmlns:a16="http://schemas.microsoft.com/office/drawing/2014/main" id="{6EA21F40-EE73-4A07-9FA4-E48E08ED2E1A}"/>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4" name="TextBox 33">
                <a:extLst>
                  <a:ext uri="{FF2B5EF4-FFF2-40B4-BE49-F238E27FC236}">
                    <a16:creationId xmlns:a16="http://schemas.microsoft.com/office/drawing/2014/main" id="{B64507DD-6932-41E2-953F-084D7AB6C5FC}"/>
                  </a:ext>
                </a:extLst>
              </p:cNvPr>
              <p:cNvSpPr txBox="1"/>
              <p:nvPr/>
            </p:nvSpPr>
            <p:spPr>
              <a:xfrm>
                <a:off x="10339675" y="5230945"/>
                <a:ext cx="1072409"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Receiver</a:t>
                </a:r>
              </a:p>
            </p:txBody>
          </p:sp>
          <p:sp>
            <p:nvSpPr>
              <p:cNvPr id="35" name="Arrow: Right 34">
                <a:extLst>
                  <a:ext uri="{FF2B5EF4-FFF2-40B4-BE49-F238E27FC236}">
                    <a16:creationId xmlns:a16="http://schemas.microsoft.com/office/drawing/2014/main" id="{B38189E6-A7DB-44E0-8943-6AFBD9F2D3D6}"/>
                  </a:ext>
                </a:extLst>
              </p:cNvPr>
              <p:cNvSpPr/>
              <p:nvPr/>
            </p:nvSpPr>
            <p:spPr bwMode="auto">
              <a:xfrm>
                <a:off x="7947286" y="5174842"/>
                <a:ext cx="1187003" cy="450761"/>
              </a:xfrm>
              <a:prstGeom prst="rightArrow">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36" name="Group 35">
                <a:extLst>
                  <a:ext uri="{FF2B5EF4-FFF2-40B4-BE49-F238E27FC236}">
                    <a16:creationId xmlns:a16="http://schemas.microsoft.com/office/drawing/2014/main" id="{A06F103F-6A1A-40CD-860A-6B6097924EF9}"/>
                  </a:ext>
                </a:extLst>
              </p:cNvPr>
              <p:cNvGrpSpPr/>
              <p:nvPr/>
            </p:nvGrpSpPr>
            <p:grpSpPr>
              <a:xfrm>
                <a:off x="9458581" y="5239656"/>
                <a:ext cx="683051" cy="501311"/>
                <a:chOff x="2631449" y="4908841"/>
                <a:chExt cx="889000" cy="652463"/>
              </a:xfrm>
            </p:grpSpPr>
            <p:sp>
              <p:nvSpPr>
                <p:cNvPr id="37" name="Freeform 6">
                  <a:extLst>
                    <a:ext uri="{FF2B5EF4-FFF2-40B4-BE49-F238E27FC236}">
                      <a16:creationId xmlns:a16="http://schemas.microsoft.com/office/drawing/2014/main" id="{F15872CB-12C6-4B9D-BE78-84D16A742F1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Freeform 7">
                  <a:extLst>
                    <a:ext uri="{FF2B5EF4-FFF2-40B4-BE49-F238E27FC236}">
                      <a16:creationId xmlns:a16="http://schemas.microsoft.com/office/drawing/2014/main" id="{1B1E1C6F-DC08-48FC-B5E8-7A0247D397FD}"/>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4" name="Group 103">
              <a:extLst>
                <a:ext uri="{FF2B5EF4-FFF2-40B4-BE49-F238E27FC236}">
                  <a16:creationId xmlns:a16="http://schemas.microsoft.com/office/drawing/2014/main" id="{0FE325AF-CA8D-4BF2-8339-B79388B0CA4B}"/>
                </a:ext>
              </a:extLst>
            </p:cNvPr>
            <p:cNvGrpSpPr/>
            <p:nvPr/>
          </p:nvGrpSpPr>
          <p:grpSpPr>
            <a:xfrm>
              <a:off x="4810617" y="4077007"/>
              <a:ext cx="3070640" cy="1528682"/>
              <a:chOff x="4810617" y="4277032"/>
              <a:chExt cx="3070640" cy="1528682"/>
            </a:xfrm>
          </p:grpSpPr>
          <p:sp>
            <p:nvSpPr>
              <p:cNvPr id="39" name="Rectangle: Rounded Corners 11">
                <a:extLst>
                  <a:ext uri="{FF2B5EF4-FFF2-40B4-BE49-F238E27FC236}">
                    <a16:creationId xmlns:a16="http://schemas.microsoft.com/office/drawing/2014/main" id="{71EA9895-87F7-4040-8EF3-974B65283F94}"/>
                  </a:ext>
                </a:extLst>
              </p:cNvPr>
              <p:cNvSpPr/>
              <p:nvPr/>
            </p:nvSpPr>
            <p:spPr>
              <a:xfrm>
                <a:off x="4810617" y="4277032"/>
                <a:ext cx="3070640" cy="1528682"/>
              </a:xfrm>
              <a:prstGeom prst="roundRect">
                <a:avLst>
                  <a:gd name="adj" fmla="val 0"/>
                </a:avLst>
              </a:prstGeom>
              <a:solidFill>
                <a:srgbClr val="00188F"/>
              </a:solidFill>
              <a:ln>
                <a:solidFill>
                  <a:srgbClr val="00188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37BDD3F0-ABB4-4D33-9FCE-518C32F5DE30}"/>
                  </a:ext>
                </a:extLst>
              </p:cNvPr>
              <p:cNvGrpSpPr/>
              <p:nvPr/>
            </p:nvGrpSpPr>
            <p:grpSpPr>
              <a:xfrm>
                <a:off x="5194246" y="4422035"/>
                <a:ext cx="2564151" cy="317083"/>
                <a:chOff x="4035246" y="3644565"/>
                <a:chExt cx="4201879" cy="519604"/>
              </a:xfrm>
            </p:grpSpPr>
            <p:grpSp>
              <p:nvGrpSpPr>
                <p:cNvPr id="40" name="Group 39">
                  <a:extLst>
                    <a:ext uri="{FF2B5EF4-FFF2-40B4-BE49-F238E27FC236}">
                      <a16:creationId xmlns:a16="http://schemas.microsoft.com/office/drawing/2014/main" id="{6DF13F85-1472-49AE-9CCB-345F77165B1A}"/>
                    </a:ext>
                  </a:extLst>
                </p:cNvPr>
                <p:cNvGrpSpPr/>
                <p:nvPr/>
              </p:nvGrpSpPr>
              <p:grpSpPr>
                <a:xfrm>
                  <a:off x="4035246" y="3659591"/>
                  <a:ext cx="681654" cy="500286"/>
                  <a:chOff x="4035246" y="3582317"/>
                  <a:chExt cx="889000" cy="652463"/>
                </a:xfrm>
              </p:grpSpPr>
              <p:sp>
                <p:nvSpPr>
                  <p:cNvPr id="41" name="Freeform 6">
                    <a:extLst>
                      <a:ext uri="{FF2B5EF4-FFF2-40B4-BE49-F238E27FC236}">
                        <a16:creationId xmlns:a16="http://schemas.microsoft.com/office/drawing/2014/main" id="{3FB05459-B669-43B8-A7A4-23CDF413145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Freeform 7">
                    <a:extLst>
                      <a:ext uri="{FF2B5EF4-FFF2-40B4-BE49-F238E27FC236}">
                        <a16:creationId xmlns:a16="http://schemas.microsoft.com/office/drawing/2014/main" id="{132039BD-C30A-49E2-B58B-8C552420DF7B}"/>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a:extLst>
                    <a:ext uri="{FF2B5EF4-FFF2-40B4-BE49-F238E27FC236}">
                      <a16:creationId xmlns:a16="http://schemas.microsoft.com/office/drawing/2014/main" id="{8D9865A6-F4CE-4C46-A563-DE75C9BAE5AC}"/>
                    </a:ext>
                  </a:extLst>
                </p:cNvPr>
                <p:cNvGrpSpPr/>
                <p:nvPr/>
              </p:nvGrpSpPr>
              <p:grpSpPr>
                <a:xfrm>
                  <a:off x="4921741" y="3644565"/>
                  <a:ext cx="681654" cy="500286"/>
                  <a:chOff x="4035246" y="3582317"/>
                  <a:chExt cx="889000" cy="652463"/>
                </a:xfrm>
              </p:grpSpPr>
              <p:sp>
                <p:nvSpPr>
                  <p:cNvPr id="44" name="Freeform 6">
                    <a:extLst>
                      <a:ext uri="{FF2B5EF4-FFF2-40B4-BE49-F238E27FC236}">
                        <a16:creationId xmlns:a16="http://schemas.microsoft.com/office/drawing/2014/main" id="{F2A72755-AF72-4F15-88BB-D0192943901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7">
                    <a:extLst>
                      <a:ext uri="{FF2B5EF4-FFF2-40B4-BE49-F238E27FC236}">
                        <a16:creationId xmlns:a16="http://schemas.microsoft.com/office/drawing/2014/main" id="{8069C9A1-82A1-456E-BC78-4C3893C6F9C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45">
                  <a:extLst>
                    <a:ext uri="{FF2B5EF4-FFF2-40B4-BE49-F238E27FC236}">
                      <a16:creationId xmlns:a16="http://schemas.microsoft.com/office/drawing/2014/main" id="{24693EF6-D890-41BC-BC00-50E2B6BC6656}"/>
                    </a:ext>
                  </a:extLst>
                </p:cNvPr>
                <p:cNvGrpSpPr/>
                <p:nvPr/>
              </p:nvGrpSpPr>
              <p:grpSpPr>
                <a:xfrm>
                  <a:off x="5782479" y="3655297"/>
                  <a:ext cx="681654" cy="500286"/>
                  <a:chOff x="4035246" y="3582317"/>
                  <a:chExt cx="889000" cy="652463"/>
                </a:xfrm>
              </p:grpSpPr>
              <p:sp>
                <p:nvSpPr>
                  <p:cNvPr id="47" name="Freeform 6">
                    <a:extLst>
                      <a:ext uri="{FF2B5EF4-FFF2-40B4-BE49-F238E27FC236}">
                        <a16:creationId xmlns:a16="http://schemas.microsoft.com/office/drawing/2014/main" id="{3C93FCF2-CB5B-4B68-883B-2A172393B27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7">
                    <a:extLst>
                      <a:ext uri="{FF2B5EF4-FFF2-40B4-BE49-F238E27FC236}">
                        <a16:creationId xmlns:a16="http://schemas.microsoft.com/office/drawing/2014/main" id="{DE9B781B-EA9D-4542-82B2-9264A10927A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49" name="Group 48">
                  <a:extLst>
                    <a:ext uri="{FF2B5EF4-FFF2-40B4-BE49-F238E27FC236}">
                      <a16:creationId xmlns:a16="http://schemas.microsoft.com/office/drawing/2014/main" id="{9809CCDD-B9FF-4A86-8C7F-BA096DEB619D}"/>
                    </a:ext>
                  </a:extLst>
                </p:cNvPr>
                <p:cNvGrpSpPr/>
                <p:nvPr/>
              </p:nvGrpSpPr>
              <p:grpSpPr>
                <a:xfrm>
                  <a:off x="6668975" y="3653150"/>
                  <a:ext cx="681654" cy="500286"/>
                  <a:chOff x="4035246" y="3582317"/>
                  <a:chExt cx="889000" cy="652463"/>
                </a:xfrm>
              </p:grpSpPr>
              <p:sp>
                <p:nvSpPr>
                  <p:cNvPr id="50" name="Freeform 6">
                    <a:extLst>
                      <a:ext uri="{FF2B5EF4-FFF2-40B4-BE49-F238E27FC236}">
                        <a16:creationId xmlns:a16="http://schemas.microsoft.com/office/drawing/2014/main" id="{4E96777B-5D18-44F1-A039-5D0B985D07D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7">
                    <a:extLst>
                      <a:ext uri="{FF2B5EF4-FFF2-40B4-BE49-F238E27FC236}">
                        <a16:creationId xmlns:a16="http://schemas.microsoft.com/office/drawing/2014/main" id="{5131ABD4-9F67-4872-876B-C56D0EE837C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a:extLst>
                    <a:ext uri="{FF2B5EF4-FFF2-40B4-BE49-F238E27FC236}">
                      <a16:creationId xmlns:a16="http://schemas.microsoft.com/office/drawing/2014/main" id="{0E2B603F-13A2-4837-A9BB-D6E64A282420}"/>
                    </a:ext>
                  </a:extLst>
                </p:cNvPr>
                <p:cNvGrpSpPr/>
                <p:nvPr/>
              </p:nvGrpSpPr>
              <p:grpSpPr>
                <a:xfrm>
                  <a:off x="7555471" y="3663883"/>
                  <a:ext cx="681654" cy="500286"/>
                  <a:chOff x="4035246" y="3582317"/>
                  <a:chExt cx="889000" cy="652463"/>
                </a:xfrm>
              </p:grpSpPr>
              <p:sp>
                <p:nvSpPr>
                  <p:cNvPr id="53" name="Freeform 6">
                    <a:extLst>
                      <a:ext uri="{FF2B5EF4-FFF2-40B4-BE49-F238E27FC236}">
                        <a16:creationId xmlns:a16="http://schemas.microsoft.com/office/drawing/2014/main" id="{40081CEE-C94D-4415-B1CF-06518262A708}"/>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7">
                    <a:extLst>
                      <a:ext uri="{FF2B5EF4-FFF2-40B4-BE49-F238E27FC236}">
                        <a16:creationId xmlns:a16="http://schemas.microsoft.com/office/drawing/2014/main" id="{103EEFEF-B803-40C8-BB38-C5CBD6942B6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6" name="Group 55">
                <a:extLst>
                  <a:ext uri="{FF2B5EF4-FFF2-40B4-BE49-F238E27FC236}">
                    <a16:creationId xmlns:a16="http://schemas.microsoft.com/office/drawing/2014/main" id="{FB4F38F0-40E4-46C2-9DF6-E7475717E0C6}"/>
                  </a:ext>
                </a:extLst>
              </p:cNvPr>
              <p:cNvGrpSpPr/>
              <p:nvPr/>
            </p:nvGrpSpPr>
            <p:grpSpPr>
              <a:xfrm>
                <a:off x="5194246" y="4898108"/>
                <a:ext cx="2564151" cy="317083"/>
                <a:chOff x="4035246" y="3644565"/>
                <a:chExt cx="4201879" cy="519604"/>
              </a:xfrm>
            </p:grpSpPr>
            <p:grpSp>
              <p:nvGrpSpPr>
                <p:cNvPr id="57" name="Group 56">
                  <a:extLst>
                    <a:ext uri="{FF2B5EF4-FFF2-40B4-BE49-F238E27FC236}">
                      <a16:creationId xmlns:a16="http://schemas.microsoft.com/office/drawing/2014/main" id="{4766AA45-2445-4585-ABDE-C7A15C90A47D}"/>
                    </a:ext>
                  </a:extLst>
                </p:cNvPr>
                <p:cNvGrpSpPr/>
                <p:nvPr/>
              </p:nvGrpSpPr>
              <p:grpSpPr>
                <a:xfrm>
                  <a:off x="4035246" y="3659591"/>
                  <a:ext cx="681654" cy="500286"/>
                  <a:chOff x="4035246" y="3582317"/>
                  <a:chExt cx="889000" cy="652463"/>
                </a:xfrm>
              </p:grpSpPr>
              <p:sp>
                <p:nvSpPr>
                  <p:cNvPr id="70" name="Freeform 6">
                    <a:extLst>
                      <a:ext uri="{FF2B5EF4-FFF2-40B4-BE49-F238E27FC236}">
                        <a16:creationId xmlns:a16="http://schemas.microsoft.com/office/drawing/2014/main" id="{511D2491-63D0-477D-8493-F3C1A8676E5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7">
                    <a:extLst>
                      <a:ext uri="{FF2B5EF4-FFF2-40B4-BE49-F238E27FC236}">
                        <a16:creationId xmlns:a16="http://schemas.microsoft.com/office/drawing/2014/main" id="{11C6539E-22C0-4FAC-BD75-19AC4E5AA74F}"/>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99688C31-CFCA-4295-9EFC-C1AAC716C615}"/>
                    </a:ext>
                  </a:extLst>
                </p:cNvPr>
                <p:cNvGrpSpPr/>
                <p:nvPr/>
              </p:nvGrpSpPr>
              <p:grpSpPr>
                <a:xfrm>
                  <a:off x="4921741" y="3644565"/>
                  <a:ext cx="681654" cy="500286"/>
                  <a:chOff x="4035246" y="3582317"/>
                  <a:chExt cx="889000" cy="652463"/>
                </a:xfrm>
              </p:grpSpPr>
              <p:sp>
                <p:nvSpPr>
                  <p:cNvPr id="68" name="Freeform 6">
                    <a:extLst>
                      <a:ext uri="{FF2B5EF4-FFF2-40B4-BE49-F238E27FC236}">
                        <a16:creationId xmlns:a16="http://schemas.microsoft.com/office/drawing/2014/main" id="{9C0CCF2A-D76E-4C6E-8DD6-B213BC91C9E9}"/>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7">
                    <a:extLst>
                      <a:ext uri="{FF2B5EF4-FFF2-40B4-BE49-F238E27FC236}">
                        <a16:creationId xmlns:a16="http://schemas.microsoft.com/office/drawing/2014/main" id="{1C2B011F-5956-4923-A5B2-D1F5F357034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 name="Group 58">
                  <a:extLst>
                    <a:ext uri="{FF2B5EF4-FFF2-40B4-BE49-F238E27FC236}">
                      <a16:creationId xmlns:a16="http://schemas.microsoft.com/office/drawing/2014/main" id="{2C6A8AC4-2343-4D58-87B3-370CD1FC087E}"/>
                    </a:ext>
                  </a:extLst>
                </p:cNvPr>
                <p:cNvGrpSpPr/>
                <p:nvPr/>
              </p:nvGrpSpPr>
              <p:grpSpPr>
                <a:xfrm>
                  <a:off x="5782479" y="3655297"/>
                  <a:ext cx="681654" cy="500286"/>
                  <a:chOff x="4035246" y="3582317"/>
                  <a:chExt cx="889000" cy="652463"/>
                </a:xfrm>
              </p:grpSpPr>
              <p:sp>
                <p:nvSpPr>
                  <p:cNvPr id="66" name="Freeform 6">
                    <a:extLst>
                      <a:ext uri="{FF2B5EF4-FFF2-40B4-BE49-F238E27FC236}">
                        <a16:creationId xmlns:a16="http://schemas.microsoft.com/office/drawing/2014/main" id="{6E504DBD-FBBC-4BF1-ACAD-EA2E3C83F7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7">
                    <a:extLst>
                      <a:ext uri="{FF2B5EF4-FFF2-40B4-BE49-F238E27FC236}">
                        <a16:creationId xmlns:a16="http://schemas.microsoft.com/office/drawing/2014/main" id="{701E1D79-58C9-4EEB-B153-E9DC45C949A1}"/>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 name="Group 59">
                  <a:extLst>
                    <a:ext uri="{FF2B5EF4-FFF2-40B4-BE49-F238E27FC236}">
                      <a16:creationId xmlns:a16="http://schemas.microsoft.com/office/drawing/2014/main" id="{DF9D0DA7-06DA-4820-A99B-679D07BDFCE1}"/>
                    </a:ext>
                  </a:extLst>
                </p:cNvPr>
                <p:cNvGrpSpPr/>
                <p:nvPr/>
              </p:nvGrpSpPr>
              <p:grpSpPr>
                <a:xfrm>
                  <a:off x="6668975" y="3653150"/>
                  <a:ext cx="681654" cy="500286"/>
                  <a:chOff x="4035246" y="3582317"/>
                  <a:chExt cx="889000" cy="652463"/>
                </a:xfrm>
              </p:grpSpPr>
              <p:sp>
                <p:nvSpPr>
                  <p:cNvPr id="64" name="Freeform 6">
                    <a:extLst>
                      <a:ext uri="{FF2B5EF4-FFF2-40B4-BE49-F238E27FC236}">
                        <a16:creationId xmlns:a16="http://schemas.microsoft.com/office/drawing/2014/main" id="{0E3C75F2-8075-4A09-A6C4-31737EF6392D}"/>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5" name="Freeform 7">
                    <a:extLst>
                      <a:ext uri="{FF2B5EF4-FFF2-40B4-BE49-F238E27FC236}">
                        <a16:creationId xmlns:a16="http://schemas.microsoft.com/office/drawing/2014/main" id="{EC3E2BDD-5DA5-4E88-9B48-59F648E095E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60">
                  <a:extLst>
                    <a:ext uri="{FF2B5EF4-FFF2-40B4-BE49-F238E27FC236}">
                      <a16:creationId xmlns:a16="http://schemas.microsoft.com/office/drawing/2014/main" id="{F66FC878-637D-4BCE-A87B-DBBC1138E5A1}"/>
                    </a:ext>
                  </a:extLst>
                </p:cNvPr>
                <p:cNvGrpSpPr/>
                <p:nvPr/>
              </p:nvGrpSpPr>
              <p:grpSpPr>
                <a:xfrm>
                  <a:off x="7555471" y="3663883"/>
                  <a:ext cx="681654" cy="500286"/>
                  <a:chOff x="4035246" y="3582317"/>
                  <a:chExt cx="889000" cy="652463"/>
                </a:xfrm>
              </p:grpSpPr>
              <p:sp>
                <p:nvSpPr>
                  <p:cNvPr id="62" name="Freeform 6">
                    <a:extLst>
                      <a:ext uri="{FF2B5EF4-FFF2-40B4-BE49-F238E27FC236}">
                        <a16:creationId xmlns:a16="http://schemas.microsoft.com/office/drawing/2014/main" id="{7531B636-CAE3-481D-85FC-89474CFDB553}"/>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7">
                    <a:extLst>
                      <a:ext uri="{FF2B5EF4-FFF2-40B4-BE49-F238E27FC236}">
                        <a16:creationId xmlns:a16="http://schemas.microsoft.com/office/drawing/2014/main" id="{CCB02BF8-1E9A-4038-8234-C27F1EE29D73}"/>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72" name="Group 71">
                <a:extLst>
                  <a:ext uri="{FF2B5EF4-FFF2-40B4-BE49-F238E27FC236}">
                    <a16:creationId xmlns:a16="http://schemas.microsoft.com/office/drawing/2014/main" id="{7B69E51B-1103-4219-8BF5-AEF669A5A109}"/>
                  </a:ext>
                </a:extLst>
              </p:cNvPr>
              <p:cNvGrpSpPr/>
              <p:nvPr/>
            </p:nvGrpSpPr>
            <p:grpSpPr>
              <a:xfrm>
                <a:off x="5194246" y="5349450"/>
                <a:ext cx="2564151" cy="317083"/>
                <a:chOff x="4035246" y="3644565"/>
                <a:chExt cx="4201879" cy="519604"/>
              </a:xfrm>
            </p:grpSpPr>
            <p:grpSp>
              <p:nvGrpSpPr>
                <p:cNvPr id="73" name="Group 72">
                  <a:extLst>
                    <a:ext uri="{FF2B5EF4-FFF2-40B4-BE49-F238E27FC236}">
                      <a16:creationId xmlns:a16="http://schemas.microsoft.com/office/drawing/2014/main" id="{9768B3B7-1E76-4B43-9ED2-638A60F29836}"/>
                    </a:ext>
                  </a:extLst>
                </p:cNvPr>
                <p:cNvGrpSpPr/>
                <p:nvPr/>
              </p:nvGrpSpPr>
              <p:grpSpPr>
                <a:xfrm>
                  <a:off x="4035246" y="3659591"/>
                  <a:ext cx="681654" cy="500286"/>
                  <a:chOff x="4035246" y="3582317"/>
                  <a:chExt cx="889000" cy="652463"/>
                </a:xfrm>
              </p:grpSpPr>
              <p:sp>
                <p:nvSpPr>
                  <p:cNvPr id="86" name="Freeform 6">
                    <a:extLst>
                      <a:ext uri="{FF2B5EF4-FFF2-40B4-BE49-F238E27FC236}">
                        <a16:creationId xmlns:a16="http://schemas.microsoft.com/office/drawing/2014/main" id="{7AAFD258-F8A2-4180-87F6-2CED6D3F5CE6}"/>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7">
                    <a:extLst>
                      <a:ext uri="{FF2B5EF4-FFF2-40B4-BE49-F238E27FC236}">
                        <a16:creationId xmlns:a16="http://schemas.microsoft.com/office/drawing/2014/main" id="{495D35B0-463D-4AC8-85F0-02AE06275B6D}"/>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84EAD3F0-BA62-4856-9C52-EADE3FDA6EB3}"/>
                    </a:ext>
                  </a:extLst>
                </p:cNvPr>
                <p:cNvGrpSpPr/>
                <p:nvPr/>
              </p:nvGrpSpPr>
              <p:grpSpPr>
                <a:xfrm>
                  <a:off x="4921741" y="3644565"/>
                  <a:ext cx="681654" cy="500286"/>
                  <a:chOff x="4035246" y="3582317"/>
                  <a:chExt cx="889000" cy="652463"/>
                </a:xfrm>
              </p:grpSpPr>
              <p:sp>
                <p:nvSpPr>
                  <p:cNvPr id="84" name="Freeform 6">
                    <a:extLst>
                      <a:ext uri="{FF2B5EF4-FFF2-40B4-BE49-F238E27FC236}">
                        <a16:creationId xmlns:a16="http://schemas.microsoft.com/office/drawing/2014/main" id="{F4009B92-77DB-449D-A348-4F73B082D7DA}"/>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7">
                    <a:extLst>
                      <a:ext uri="{FF2B5EF4-FFF2-40B4-BE49-F238E27FC236}">
                        <a16:creationId xmlns:a16="http://schemas.microsoft.com/office/drawing/2014/main" id="{DC664D22-5DD8-4C7A-847B-2FD5D06B810E}"/>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5" name="Group 74">
                  <a:extLst>
                    <a:ext uri="{FF2B5EF4-FFF2-40B4-BE49-F238E27FC236}">
                      <a16:creationId xmlns:a16="http://schemas.microsoft.com/office/drawing/2014/main" id="{143F7E80-11CF-43EC-B002-C5CD08510A09}"/>
                    </a:ext>
                  </a:extLst>
                </p:cNvPr>
                <p:cNvGrpSpPr/>
                <p:nvPr/>
              </p:nvGrpSpPr>
              <p:grpSpPr>
                <a:xfrm>
                  <a:off x="5782479" y="3655297"/>
                  <a:ext cx="681654" cy="500286"/>
                  <a:chOff x="4035246" y="3582317"/>
                  <a:chExt cx="889000" cy="652463"/>
                </a:xfrm>
              </p:grpSpPr>
              <p:sp>
                <p:nvSpPr>
                  <p:cNvPr id="82" name="Freeform 6">
                    <a:extLst>
                      <a:ext uri="{FF2B5EF4-FFF2-40B4-BE49-F238E27FC236}">
                        <a16:creationId xmlns:a16="http://schemas.microsoft.com/office/drawing/2014/main" id="{1E7F4A01-80CB-46FB-AFC2-FA95A54E03F2}"/>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7">
                    <a:extLst>
                      <a:ext uri="{FF2B5EF4-FFF2-40B4-BE49-F238E27FC236}">
                        <a16:creationId xmlns:a16="http://schemas.microsoft.com/office/drawing/2014/main" id="{0DB11C92-0E75-4DBD-9C8A-FD43835BC2B4}"/>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6" name="Group 75">
                  <a:extLst>
                    <a:ext uri="{FF2B5EF4-FFF2-40B4-BE49-F238E27FC236}">
                      <a16:creationId xmlns:a16="http://schemas.microsoft.com/office/drawing/2014/main" id="{F8A04D76-ABC9-453D-A34A-048301170BEC}"/>
                    </a:ext>
                  </a:extLst>
                </p:cNvPr>
                <p:cNvGrpSpPr/>
                <p:nvPr/>
              </p:nvGrpSpPr>
              <p:grpSpPr>
                <a:xfrm>
                  <a:off x="6668975" y="3653150"/>
                  <a:ext cx="681654" cy="500286"/>
                  <a:chOff x="4035246" y="3582317"/>
                  <a:chExt cx="889000" cy="652463"/>
                </a:xfrm>
              </p:grpSpPr>
              <p:sp>
                <p:nvSpPr>
                  <p:cNvPr id="80" name="Freeform 6">
                    <a:extLst>
                      <a:ext uri="{FF2B5EF4-FFF2-40B4-BE49-F238E27FC236}">
                        <a16:creationId xmlns:a16="http://schemas.microsoft.com/office/drawing/2014/main" id="{60727C82-C8D0-4FCC-8B14-CE64DEDBF01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1" name="Freeform 7">
                    <a:extLst>
                      <a:ext uri="{FF2B5EF4-FFF2-40B4-BE49-F238E27FC236}">
                        <a16:creationId xmlns:a16="http://schemas.microsoft.com/office/drawing/2014/main" id="{8E09A02E-B16B-49DD-BBDA-C858B7BA75F6}"/>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a:extLst>
                    <a:ext uri="{FF2B5EF4-FFF2-40B4-BE49-F238E27FC236}">
                      <a16:creationId xmlns:a16="http://schemas.microsoft.com/office/drawing/2014/main" id="{93814332-A5BA-4BDD-8A56-8EE973526A4B}"/>
                    </a:ext>
                  </a:extLst>
                </p:cNvPr>
                <p:cNvGrpSpPr/>
                <p:nvPr/>
              </p:nvGrpSpPr>
              <p:grpSpPr>
                <a:xfrm>
                  <a:off x="7555471" y="3663883"/>
                  <a:ext cx="681654" cy="500286"/>
                  <a:chOff x="4035246" y="3582317"/>
                  <a:chExt cx="889000" cy="652463"/>
                </a:xfrm>
              </p:grpSpPr>
              <p:sp>
                <p:nvSpPr>
                  <p:cNvPr id="78" name="Freeform 6">
                    <a:extLst>
                      <a:ext uri="{FF2B5EF4-FFF2-40B4-BE49-F238E27FC236}">
                        <a16:creationId xmlns:a16="http://schemas.microsoft.com/office/drawing/2014/main" id="{B48FDF3C-611E-4FC3-95CE-8C7F129FBB5B}"/>
                      </a:ext>
                    </a:extLst>
                  </p:cNvPr>
                  <p:cNvSpPr>
                    <a:spLocks/>
                  </p:cNvSpPr>
                  <p:nvPr/>
                </p:nvSpPr>
                <p:spPr bwMode="auto">
                  <a:xfrm>
                    <a:off x="4035246" y="3582317"/>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Freeform 7">
                    <a:extLst>
                      <a:ext uri="{FF2B5EF4-FFF2-40B4-BE49-F238E27FC236}">
                        <a16:creationId xmlns:a16="http://schemas.microsoft.com/office/drawing/2014/main" id="{51262F38-5339-4584-A874-5303DD42B855}"/>
                      </a:ext>
                    </a:extLst>
                  </p:cNvPr>
                  <p:cNvSpPr>
                    <a:spLocks/>
                  </p:cNvSpPr>
                  <p:nvPr/>
                </p:nvSpPr>
                <p:spPr bwMode="auto">
                  <a:xfrm>
                    <a:off x="4035246" y="3582317"/>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2540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91" name="Group 90">
              <a:extLst>
                <a:ext uri="{FF2B5EF4-FFF2-40B4-BE49-F238E27FC236}">
                  <a16:creationId xmlns:a16="http://schemas.microsoft.com/office/drawing/2014/main" id="{9E091F1E-0A09-4A55-8785-E8389BE9B55E}"/>
                </a:ext>
              </a:extLst>
            </p:cNvPr>
            <p:cNvGrpSpPr/>
            <p:nvPr/>
          </p:nvGrpSpPr>
          <p:grpSpPr>
            <a:xfrm>
              <a:off x="1780721" y="4584616"/>
              <a:ext cx="3252335" cy="652463"/>
              <a:chOff x="1330778" y="4581441"/>
              <a:chExt cx="3252335" cy="652463"/>
            </a:xfrm>
          </p:grpSpPr>
          <p:sp>
            <p:nvSpPr>
              <p:cNvPr id="17" name="TextBox 16">
                <a:extLst>
                  <a:ext uri="{FF2B5EF4-FFF2-40B4-BE49-F238E27FC236}">
                    <a16:creationId xmlns:a16="http://schemas.microsoft.com/office/drawing/2014/main" id="{E80FB200-3569-4E1E-A688-2DCA2469650F}"/>
                  </a:ext>
                </a:extLst>
              </p:cNvPr>
              <p:cNvSpPr txBox="1"/>
              <p:nvPr/>
            </p:nvSpPr>
            <p:spPr>
              <a:xfrm>
                <a:off x="1330778" y="4738395"/>
                <a:ext cx="894476" cy="338554"/>
              </a:xfrm>
              <a:prstGeom prst="rect">
                <a:avLst/>
              </a:prstGeom>
              <a:noFill/>
            </p:spPr>
            <p:txBody>
              <a:bodyPr wrap="none" lIns="0" tIns="0" rIns="0" bIns="0" rtlCol="0">
                <a:spAutoFit/>
              </a:bodyPr>
              <a:lstStyle/>
              <a:p>
                <a:pPr algn="l"/>
                <a:r>
                  <a:rPr lang="en-IN" sz="22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Sender</a:t>
                </a:r>
              </a:p>
            </p:txBody>
          </p:sp>
          <p:grpSp>
            <p:nvGrpSpPr>
              <p:cNvPr id="19" name="Group 18">
                <a:extLst>
                  <a:ext uri="{FF2B5EF4-FFF2-40B4-BE49-F238E27FC236}">
                    <a16:creationId xmlns:a16="http://schemas.microsoft.com/office/drawing/2014/main" id="{BFB7A06F-E817-426D-B8AA-367D22EDE6B8}"/>
                  </a:ext>
                </a:extLst>
              </p:cNvPr>
              <p:cNvGrpSpPr/>
              <p:nvPr/>
            </p:nvGrpSpPr>
            <p:grpSpPr>
              <a:xfrm>
                <a:off x="2390082" y="4581441"/>
                <a:ext cx="889000" cy="652463"/>
                <a:chOff x="2631449" y="4908841"/>
                <a:chExt cx="889000" cy="652463"/>
              </a:xfrm>
            </p:grpSpPr>
            <p:sp>
              <p:nvSpPr>
                <p:cNvPr id="20" name="Freeform 6">
                  <a:extLst>
                    <a:ext uri="{FF2B5EF4-FFF2-40B4-BE49-F238E27FC236}">
                      <a16:creationId xmlns:a16="http://schemas.microsoft.com/office/drawing/2014/main" id="{1E2EC2C2-C4D8-411C-A6FD-46383BDEE9B5}"/>
                    </a:ext>
                  </a:extLst>
                </p:cNvPr>
                <p:cNvSpPr>
                  <a:spLocks/>
                </p:cNvSpPr>
                <p:nvPr/>
              </p:nvSpPr>
              <p:spPr bwMode="auto">
                <a:xfrm>
                  <a:off x="2631449" y="4908841"/>
                  <a:ext cx="889000" cy="652463"/>
                </a:xfrm>
                <a:custGeom>
                  <a:avLst/>
                  <a:gdLst>
                    <a:gd name="T0" fmla="*/ 0 w 560"/>
                    <a:gd name="T1" fmla="*/ 0 h 411"/>
                    <a:gd name="T2" fmla="*/ 560 w 560"/>
                    <a:gd name="T3" fmla="*/ 0 h 411"/>
                    <a:gd name="T4" fmla="*/ 560 w 560"/>
                    <a:gd name="T5" fmla="*/ 411 h 411"/>
                    <a:gd name="T6" fmla="*/ 0 w 560"/>
                    <a:gd name="T7" fmla="*/ 411 h 411"/>
                    <a:gd name="T8" fmla="*/ 0 w 560"/>
                    <a:gd name="T9" fmla="*/ 0 h 411"/>
                    <a:gd name="T10" fmla="*/ 0 w 560"/>
                    <a:gd name="T11" fmla="*/ 0 h 411"/>
                  </a:gdLst>
                  <a:ahLst/>
                  <a:cxnLst>
                    <a:cxn ang="0">
                      <a:pos x="T0" y="T1"/>
                    </a:cxn>
                    <a:cxn ang="0">
                      <a:pos x="T2" y="T3"/>
                    </a:cxn>
                    <a:cxn ang="0">
                      <a:pos x="T4" y="T5"/>
                    </a:cxn>
                    <a:cxn ang="0">
                      <a:pos x="T6" y="T7"/>
                    </a:cxn>
                    <a:cxn ang="0">
                      <a:pos x="T8" y="T9"/>
                    </a:cxn>
                    <a:cxn ang="0">
                      <a:pos x="T10" y="T11"/>
                    </a:cxn>
                  </a:cxnLst>
                  <a:rect l="0" t="0" r="r" b="b"/>
                  <a:pathLst>
                    <a:path w="560" h="411">
                      <a:moveTo>
                        <a:pt x="0" y="0"/>
                      </a:moveTo>
                      <a:lnTo>
                        <a:pt x="560" y="0"/>
                      </a:lnTo>
                      <a:lnTo>
                        <a:pt x="560" y="411"/>
                      </a:lnTo>
                      <a:lnTo>
                        <a:pt x="0" y="411"/>
                      </a:lnTo>
                      <a:lnTo>
                        <a:pt x="0" y="0"/>
                      </a:lnTo>
                      <a:lnTo>
                        <a:pt x="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7">
                  <a:extLst>
                    <a:ext uri="{FF2B5EF4-FFF2-40B4-BE49-F238E27FC236}">
                      <a16:creationId xmlns:a16="http://schemas.microsoft.com/office/drawing/2014/main" id="{E4D85D50-156C-4455-81AF-7F6D0BC96491}"/>
                    </a:ext>
                  </a:extLst>
                </p:cNvPr>
                <p:cNvSpPr>
                  <a:spLocks/>
                </p:cNvSpPr>
                <p:nvPr/>
              </p:nvSpPr>
              <p:spPr bwMode="auto">
                <a:xfrm>
                  <a:off x="2631449" y="4908841"/>
                  <a:ext cx="889000" cy="461963"/>
                </a:xfrm>
                <a:custGeom>
                  <a:avLst/>
                  <a:gdLst>
                    <a:gd name="T0" fmla="*/ 560 w 560"/>
                    <a:gd name="T1" fmla="*/ 0 h 291"/>
                    <a:gd name="T2" fmla="*/ 291 w 560"/>
                    <a:gd name="T3" fmla="*/ 291 h 291"/>
                    <a:gd name="T4" fmla="*/ 0 w 560"/>
                    <a:gd name="T5" fmla="*/ 0 h 291"/>
                    <a:gd name="T6" fmla="*/ 560 w 560"/>
                    <a:gd name="T7" fmla="*/ 0 h 291"/>
                    <a:gd name="T8" fmla="*/ 560 w 560"/>
                    <a:gd name="T9" fmla="*/ 0 h 291"/>
                  </a:gdLst>
                  <a:ahLst/>
                  <a:cxnLst>
                    <a:cxn ang="0">
                      <a:pos x="T0" y="T1"/>
                    </a:cxn>
                    <a:cxn ang="0">
                      <a:pos x="T2" y="T3"/>
                    </a:cxn>
                    <a:cxn ang="0">
                      <a:pos x="T4" y="T5"/>
                    </a:cxn>
                    <a:cxn ang="0">
                      <a:pos x="T6" y="T7"/>
                    </a:cxn>
                    <a:cxn ang="0">
                      <a:pos x="T8" y="T9"/>
                    </a:cxn>
                  </a:cxnLst>
                  <a:rect l="0" t="0" r="r" b="b"/>
                  <a:pathLst>
                    <a:path w="560" h="291">
                      <a:moveTo>
                        <a:pt x="560" y="0"/>
                      </a:moveTo>
                      <a:lnTo>
                        <a:pt x="291" y="291"/>
                      </a:lnTo>
                      <a:lnTo>
                        <a:pt x="0" y="0"/>
                      </a:lnTo>
                      <a:lnTo>
                        <a:pt x="560" y="0"/>
                      </a:lnTo>
                      <a:lnTo>
                        <a:pt x="560" y="0"/>
                      </a:lnTo>
                      <a:close/>
                    </a:path>
                  </a:pathLst>
                </a:custGeom>
                <a:solidFill>
                  <a:srgbClr val="0078D4"/>
                </a:solidFill>
                <a:ln w="39688"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6" name="Arrow: Right 25">
                <a:extLst>
                  <a:ext uri="{FF2B5EF4-FFF2-40B4-BE49-F238E27FC236}">
                    <a16:creationId xmlns:a16="http://schemas.microsoft.com/office/drawing/2014/main" id="{D85B10D2-E6CA-45FE-8E4D-8E13D7E3353B}"/>
                  </a:ext>
                </a:extLst>
              </p:cNvPr>
              <p:cNvSpPr/>
              <p:nvPr/>
            </p:nvSpPr>
            <p:spPr bwMode="auto">
              <a:xfrm>
                <a:off x="3396110" y="4682292"/>
                <a:ext cx="1187003" cy="450761"/>
              </a:xfrm>
              <a:prstGeom prst="rightArrow">
                <a:avLst/>
              </a:prstGeom>
              <a:solidFill>
                <a:srgbClr val="D73B0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9" name="TextBox 88">
              <a:extLst>
                <a:ext uri="{FF2B5EF4-FFF2-40B4-BE49-F238E27FC236}">
                  <a16:creationId xmlns:a16="http://schemas.microsoft.com/office/drawing/2014/main" id="{457727AF-964F-4F23-8C16-3FB80E72815D}"/>
                </a:ext>
              </a:extLst>
            </p:cNvPr>
            <p:cNvSpPr txBox="1"/>
            <p:nvPr/>
          </p:nvSpPr>
          <p:spPr>
            <a:xfrm>
              <a:off x="4583113" y="5653485"/>
              <a:ext cx="3537892" cy="615553"/>
            </a:xfrm>
            <a:prstGeom prst="rect">
              <a:avLst/>
            </a:prstGeom>
            <a:noFill/>
          </p:spPr>
          <p:txBody>
            <a:bodyPr wrap="none" lIns="0" tIns="0" rIns="0" bIns="0" rtlCol="0">
              <a:spAutoFit/>
            </a:bodyPr>
            <a:lstStyle/>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Topic with three subscriptions </a:t>
              </a:r>
            </a:p>
            <a:p>
              <a:pPr algn="ctr"/>
              <a:r>
                <a:rPr lang="en-IN" sz="20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with messages</a:t>
              </a:r>
            </a:p>
          </p:txBody>
        </p:sp>
      </p:grpSp>
    </p:spTree>
    <p:extLst>
      <p:ext uri="{BB962C8B-B14F-4D97-AF65-F5344CB8AC3E}">
        <p14:creationId xmlns:p14="http://schemas.microsoft.com/office/powerpoint/2010/main" val="40582786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5840-AD18-435F-8B39-81E033B53406}"/>
              </a:ext>
            </a:extLst>
          </p:cNvPr>
          <p:cNvSpPr>
            <a:spLocks noGrp="1"/>
          </p:cNvSpPr>
          <p:nvPr>
            <p:ph type="title"/>
          </p:nvPr>
        </p:nvSpPr>
        <p:spPr>
          <a:xfrm>
            <a:off x="588263" y="457200"/>
            <a:ext cx="11018520" cy="553998"/>
          </a:xfrm>
        </p:spPr>
        <p:txBody>
          <a:bodyPr/>
          <a:lstStyle/>
          <a:p>
            <a:r>
              <a:rPr lang="en-US" dirty="0"/>
              <a:t>Messages, payloads, and serialization</a:t>
            </a:r>
          </a:p>
        </p:txBody>
      </p:sp>
      <p:sp>
        <p:nvSpPr>
          <p:cNvPr id="3" name="Text Placeholder 2">
            <a:extLst>
              <a:ext uri="{FF2B5EF4-FFF2-40B4-BE49-F238E27FC236}">
                <a16:creationId xmlns:a16="http://schemas.microsoft.com/office/drawing/2014/main" id="{4F1ECD17-393B-4A6F-8990-302F4B32344B}"/>
              </a:ext>
            </a:extLst>
          </p:cNvPr>
          <p:cNvSpPr>
            <a:spLocks noGrp="1"/>
          </p:cNvSpPr>
          <p:nvPr>
            <p:ph type="body" sz="quarter" idx="10"/>
          </p:nvPr>
        </p:nvSpPr>
        <p:spPr>
          <a:xfrm>
            <a:off x="584200" y="1435497"/>
            <a:ext cx="11018520" cy="3163943"/>
          </a:xfrm>
        </p:spPr>
        <p:txBody>
          <a:bodyPr/>
          <a:lstStyle/>
          <a:p>
            <a:r>
              <a:rPr lang="en-US" dirty="0">
                <a:latin typeface="+mn-lt"/>
              </a:rPr>
              <a:t>Messages carry multiple things</a:t>
            </a:r>
          </a:p>
          <a:p>
            <a:pPr lvl="1"/>
            <a:r>
              <a:rPr lang="en-US" dirty="0"/>
              <a:t>Metadata about the message itself (in key-value pairs)</a:t>
            </a:r>
          </a:p>
          <a:p>
            <a:pPr lvl="1"/>
            <a:r>
              <a:rPr lang="en-US" dirty="0"/>
              <a:t>Predefined Broker properties</a:t>
            </a:r>
          </a:p>
          <a:p>
            <a:pPr lvl="1"/>
            <a:r>
              <a:rPr lang="en-US" dirty="0"/>
              <a:t>The message binary payload</a:t>
            </a:r>
          </a:p>
          <a:p>
            <a:r>
              <a:rPr lang="en-US" dirty="0">
                <a:latin typeface="+mn-lt"/>
              </a:rPr>
              <a:t>Message payload is not visible to Service Bus at any point</a:t>
            </a:r>
          </a:p>
          <a:p>
            <a:pPr lvl="1"/>
            <a:r>
              <a:rPr lang="en-US" dirty="0"/>
              <a:t>Serializes as opaque, binary content</a:t>
            </a:r>
          </a:p>
          <a:p>
            <a:pPr lvl="1"/>
            <a:r>
              <a:rPr lang="en-US" dirty="0"/>
              <a:t>Can be deserialized by using client SDK libraries</a:t>
            </a:r>
          </a:p>
          <a:p>
            <a:pPr lvl="1"/>
            <a:r>
              <a:rPr lang="en-US" dirty="0"/>
              <a:t>Gives you the flexibility to explicitly define how you want to serialize content</a:t>
            </a:r>
          </a:p>
        </p:txBody>
      </p:sp>
    </p:spTree>
    <p:extLst>
      <p:ext uri="{BB962C8B-B14F-4D97-AF65-F5344CB8AC3E}">
        <p14:creationId xmlns:p14="http://schemas.microsoft.com/office/powerpoint/2010/main" val="355620496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4743</Words>
  <Application>Microsoft Office PowerPoint</Application>
  <PresentationFormat>Widescreen</PresentationFormat>
  <Paragraphs>670</Paragraphs>
  <Slides>36</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Consolas</vt:lpstr>
      <vt:lpstr>Segoe UI</vt:lpstr>
      <vt:lpstr>Segoe UI (Body)</vt:lpstr>
      <vt:lpstr>Segoe UI Light</vt:lpstr>
      <vt:lpstr>Segoe UI Semibold</vt:lpstr>
      <vt:lpstr>Segoe UI Semilight</vt:lpstr>
      <vt:lpstr>Wingdings</vt:lpstr>
      <vt:lpstr>WHITE TEMPLATE</vt:lpstr>
      <vt:lpstr>AZ-203.6 Module 05: Develop message-based solutions</vt:lpstr>
      <vt:lpstr>Topics</vt:lpstr>
      <vt:lpstr>Lesson 01: Azure Service Bus</vt:lpstr>
      <vt:lpstr>Azure Service Bus</vt:lpstr>
      <vt:lpstr>Events vs. messaging services</vt:lpstr>
      <vt:lpstr>Queues</vt:lpstr>
      <vt:lpstr>Queue-based load leveling</vt:lpstr>
      <vt:lpstr>Topics and subscriptions</vt:lpstr>
      <vt:lpstr>Messages, payloads, and serialization</vt:lpstr>
      <vt:lpstr>Demo: Send and receive messages from a Service Bus queue</vt:lpstr>
      <vt:lpstr>Lesson 02: Azure Queue storage</vt:lpstr>
      <vt:lpstr>Azure Queue storage</vt:lpstr>
      <vt:lpstr>Components</vt:lpstr>
      <vt:lpstr>Code examples</vt:lpstr>
      <vt:lpstr>Code examples – create and get messages</vt:lpstr>
      <vt:lpstr>Code examples – retrieve and change message</vt:lpstr>
      <vt:lpstr>Lesson 03: Microsoft Graph</vt:lpstr>
      <vt:lpstr>Microsoft Graph</vt:lpstr>
      <vt:lpstr>Microsoft Graph as a data gateway</vt:lpstr>
      <vt:lpstr>Relationships in Microsoft Graph</vt:lpstr>
      <vt:lpstr>Using Microsoft Graph</vt:lpstr>
      <vt:lpstr>Microsoft Graph requests</vt:lpstr>
      <vt:lpstr>Query with Microsoft Graph </vt:lpstr>
      <vt:lpstr>Observe with Microsoft Graph </vt:lpstr>
      <vt:lpstr>Watch with Microsoft Graph</vt:lpstr>
      <vt:lpstr>Extensions in Microsoft Graph</vt:lpstr>
      <vt:lpstr>Lesson 04: Azure Relay</vt:lpstr>
      <vt:lpstr>Azure Relay</vt:lpstr>
      <vt:lpstr>Azure Relay service architecture</vt:lpstr>
      <vt:lpstr>Azure Relay breakdown</vt:lpstr>
      <vt:lpstr>Receive messages by using .NET</vt:lpstr>
      <vt:lpstr>Send messages by using .NET</vt:lpstr>
      <vt:lpstr>Lab: Creating a multi-tier solution by using services in Azure</vt:lpstr>
      <vt:lpstr>Lab Login Information</vt:lpstr>
      <vt:lpstr>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2019-10-07T23:39:27Z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jeffko@microsoft.com</vt:lpwstr>
  </property>
  <property fmtid="{D5CDD505-2E9C-101B-9397-08002B2CF9AE}" pid="5" name="MSIP_Label_f42aa342-8706-4288-bd11-ebb85995028c_SetDate">
    <vt:lpwstr>2019-09-27T17:13:42.5597035Z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6f34e5a9-a13e-4cd5-9528-46700fbbe17e</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