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57"/>
  </p:notesMasterIdLst>
  <p:handoutMasterIdLst>
    <p:handoutMasterId r:id="rId58"/>
  </p:handoutMasterIdLst>
  <p:sldIdLst>
    <p:sldId id="1719" r:id="rId6"/>
    <p:sldId id="1856" r:id="rId7"/>
    <p:sldId id="1660" r:id="rId8"/>
    <p:sldId id="1860" r:id="rId9"/>
    <p:sldId id="1857" r:id="rId10"/>
    <p:sldId id="1858" r:id="rId11"/>
    <p:sldId id="1903" r:id="rId12"/>
    <p:sldId id="1670" r:id="rId13"/>
    <p:sldId id="1904" r:id="rId14"/>
    <p:sldId id="1905" r:id="rId15"/>
    <p:sldId id="1863" r:id="rId16"/>
    <p:sldId id="1864" r:id="rId17"/>
    <p:sldId id="1865" r:id="rId18"/>
    <p:sldId id="1866" r:id="rId19"/>
    <p:sldId id="1871" r:id="rId20"/>
    <p:sldId id="1872" r:id="rId21"/>
    <p:sldId id="1868" r:id="rId22"/>
    <p:sldId id="1910" r:id="rId23"/>
    <p:sldId id="1897" r:id="rId24"/>
    <p:sldId id="1869" r:id="rId25"/>
    <p:sldId id="1873" r:id="rId26"/>
    <p:sldId id="1906" r:id="rId27"/>
    <p:sldId id="1874" r:id="rId28"/>
    <p:sldId id="1878" r:id="rId29"/>
    <p:sldId id="1879" r:id="rId30"/>
    <p:sldId id="1875" r:id="rId31"/>
    <p:sldId id="1880" r:id="rId32"/>
    <p:sldId id="1876" r:id="rId33"/>
    <p:sldId id="1881" r:id="rId34"/>
    <p:sldId id="1877" r:id="rId35"/>
    <p:sldId id="1911" r:id="rId36"/>
    <p:sldId id="1898" r:id="rId37"/>
    <p:sldId id="1882" r:id="rId38"/>
    <p:sldId id="1883" r:id="rId39"/>
    <p:sldId id="1884" r:id="rId40"/>
    <p:sldId id="1912" r:id="rId41"/>
    <p:sldId id="1899" r:id="rId42"/>
    <p:sldId id="1885" r:id="rId43"/>
    <p:sldId id="1888" r:id="rId44"/>
    <p:sldId id="1907" r:id="rId45"/>
    <p:sldId id="1889" r:id="rId46"/>
    <p:sldId id="1890" r:id="rId47"/>
    <p:sldId id="1913" r:id="rId48"/>
    <p:sldId id="1900" r:id="rId49"/>
    <p:sldId id="1915" r:id="rId50"/>
    <p:sldId id="1901" r:id="rId51"/>
    <p:sldId id="1908" r:id="rId52"/>
    <p:sldId id="1914" r:id="rId53"/>
    <p:sldId id="1902" r:id="rId54"/>
    <p:sldId id="1896" r:id="rId55"/>
    <p:sldId id="1891" r:id="rId5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19"/>
            <p14:sldId id="1856"/>
            <p14:sldId id="1660"/>
            <p14:sldId id="1860"/>
            <p14:sldId id="1857"/>
            <p14:sldId id="1858"/>
            <p14:sldId id="1903"/>
            <p14:sldId id="1670"/>
            <p14:sldId id="1904"/>
            <p14:sldId id="1905"/>
            <p14:sldId id="1863"/>
            <p14:sldId id="1864"/>
            <p14:sldId id="1865"/>
            <p14:sldId id="1866"/>
            <p14:sldId id="1871"/>
            <p14:sldId id="1872"/>
            <p14:sldId id="1868"/>
            <p14:sldId id="1910"/>
            <p14:sldId id="1897"/>
            <p14:sldId id="1869"/>
            <p14:sldId id="1873"/>
            <p14:sldId id="1906"/>
            <p14:sldId id="1874"/>
            <p14:sldId id="1878"/>
            <p14:sldId id="1879"/>
            <p14:sldId id="1875"/>
            <p14:sldId id="1880"/>
            <p14:sldId id="1876"/>
            <p14:sldId id="1881"/>
            <p14:sldId id="1877"/>
            <p14:sldId id="1911"/>
            <p14:sldId id="1898"/>
            <p14:sldId id="1882"/>
            <p14:sldId id="1883"/>
            <p14:sldId id="1884"/>
            <p14:sldId id="1912"/>
            <p14:sldId id="1899"/>
            <p14:sldId id="1885"/>
            <p14:sldId id="1888"/>
            <p14:sldId id="1907"/>
            <p14:sldId id="1889"/>
            <p14:sldId id="1890"/>
            <p14:sldId id="1913"/>
            <p14:sldId id="1900"/>
            <p14:sldId id="1915"/>
            <p14:sldId id="1901"/>
            <p14:sldId id="1908"/>
            <p14:sldId id="1914"/>
            <p14:sldId id="1902"/>
            <p14:sldId id="1896"/>
            <p14:sldId id="1891"/>
          </p14:sldIdLst>
        </p14:section>
        <p14:section name="Soft Black template" id="{888AB95E-1B7E-4E95-8F39-C5D0E8372BC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90" autoAdjust="0"/>
    <p:restoredTop sz="64141" autoAdjust="0"/>
  </p:normalViewPr>
  <p:slideViewPr>
    <p:cSldViewPr snapToGrid="0">
      <p:cViewPr varScale="1">
        <p:scale>
          <a:sx n="68" d="100"/>
          <a:sy n="68" d="100"/>
        </p:scale>
        <p:origin x="1704" y="60"/>
      </p:cViewPr>
      <p:guideLst/>
    </p:cSldViewPr>
  </p:slideViewPr>
  <p:outlineViewPr>
    <p:cViewPr>
      <p:scale>
        <a:sx n="33" d="100"/>
        <a:sy n="33" d="100"/>
      </p:scale>
      <p:origin x="0" y="-6516"/>
    </p:cViewPr>
  </p:outlineViewPr>
  <p:notesTextViewPr>
    <p:cViewPr>
      <p:scale>
        <a:sx n="3" d="2"/>
        <a:sy n="3" d="2"/>
      </p:scale>
      <p:origin x="0" y="-2118"/>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9/12/2019 12:19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9/12/2019 12:14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azure.microsoft.com/en-us/free/?ref=microsoft.com&amp;utm_source=microsoft.com&amp;utm_medium=docs&amp;utm_campaign=visualstudio"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portal.azure.com/"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azure.microsoft.com/fre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azure.microsoft.com/en-us/free/?ref=microsoft.com&amp;utm_source=microsoft.com&amp;utm_medium=docs&amp;utm_campaign=visualstudio"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portal.azure.com/"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azure.microsoft.com/en-us/free/?ref=microsoft.com&amp;utm_source=microsoft.com&amp;utm_medium=docs&amp;utm_campaign=visualstudio"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portal.azure.com/"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azure.microsoft.com/en-us/free/?ref=microsoft.com&amp;utm_source=microsoft.com&amp;utm_medium=docs&amp;utm_campaign=visualstudio"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portal.azure.com/"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azuremarketplace.microsoft.com/en-u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azure.microsoft.com/free/"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s://azure-samples.github.io/raspberry-pi-web-simulator/#Getstarted" TargetMode="External"/></Relationships>
</file>

<file path=ppt/notesSlides/_rels/notesSlide33.xml.rels><?xml version="1.0" encoding="UTF-8" standalone="yes"?>
<Relationships xmlns="http://schemas.openxmlformats.org/package/2006/relationships"><Relationship Id="rId8" Type="http://schemas.openxmlformats.org/officeDocument/2006/relationships/hyperlink" Target="https://docs.microsoft.com/en-us/azure/hdinsight/r-server/r-server-overview" TargetMode="External"/><Relationship Id="rId3" Type="http://schemas.openxmlformats.org/officeDocument/2006/relationships/hyperlink" Target="https://docs.microsoft.com/en-us/azure/hdinsight/spark/apache-spark-overview" TargetMode="External"/><Relationship Id="rId7" Type="http://schemas.openxmlformats.org/officeDocument/2006/relationships/hyperlink" Target="https://docs.microsoft.com/en-us/azure/hdinsight/storm/apache-storm-overview"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s://docs.microsoft.com/en-us/azure/hdinsight/hbase/apache-hbase-overview" TargetMode="External"/><Relationship Id="rId5" Type="http://schemas.openxmlformats.org/officeDocument/2006/relationships/hyperlink" Target="https://docs.microsoft.com/en-us/azure/hdinsight/kafka/apache-kafka-introduction" TargetMode="External"/><Relationship Id="rId4" Type="http://schemas.openxmlformats.org/officeDocument/2006/relationships/hyperlink" Target="https://docs.microsoft.com/en-us/azure/hdinsight/hadoop/apache-hadoop-introduction"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azure.microsoft.com/free/"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s://docs.microsoft.com/en-us/azure/azure-functions/functions-create-first-azure-function-azure-cli-linux"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shell.azure.com/"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azure.microsoft.com/en-us/free/?ref=microsoft.com&amp;utm_source=microsoft.com&amp;utm_medium=docs&amp;utm_campaign=visualstudio" TargetMode="External"/><Relationship Id="rId7" Type="http://schemas.openxmlformats.org/officeDocument/2006/relationships/hyperlink" Target="https://portal.azure.com/" TargetMode="External"/><Relationship Id="rId2" Type="http://schemas.openxmlformats.org/officeDocument/2006/relationships/slide" Target="../slides/slide42.xml"/><Relationship Id="rId1" Type="http://schemas.openxmlformats.org/officeDocument/2006/relationships/notesMaster" Target="../notesMasters/notesMaster1.xml"/><Relationship Id="rId6" Type="http://schemas.openxmlformats.org/officeDocument/2006/relationships/hyperlink" Target="https://raw.githubusercontent.com/Azure/azure-quickstart-templates/master/101-vm-simple-windows/azuredeploy.json" TargetMode="External"/><Relationship Id="rId5" Type="http://schemas.openxmlformats.org/officeDocument/2006/relationships/hyperlink" Target="https://aka.ms/installazurecliwindows" TargetMode="External"/><Relationship Id="rId4" Type="http://schemas.openxmlformats.org/officeDocument/2006/relationships/hyperlink" Target="https://docs.microsoft.com/cli/azure/install-azure-cli" TargetMode="Externa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azure.microsoft.com/free/" TargetMode="External"/><Relationship Id="rId2" Type="http://schemas.openxmlformats.org/officeDocument/2006/relationships/slide" Target="../slides/slide44.xml"/><Relationship Id="rId1" Type="http://schemas.openxmlformats.org/officeDocument/2006/relationships/notesMaster" Target="../notesMasters/notesMaster1.xml"/><Relationship Id="rId6" Type="http://schemas.openxmlformats.org/officeDocument/2006/relationships/hyperlink" Target="https://visualstudio.microsoft.com/" TargetMode="External"/><Relationship Id="rId5" Type="http://schemas.openxmlformats.org/officeDocument/2006/relationships/hyperlink" Target="https://docs.microsoft.com/en-us/powershell/scripting/components/ise/windows-powershell-integrated-scripting-environment--ise-?view=powershell-6" TargetMode="External"/><Relationship Id="rId4" Type="http://schemas.openxmlformats.org/officeDocument/2006/relationships/hyperlink" Target="https://docs.microsoft.com/en-us/powershell/scripting/install/installing-powershell?view=powershell-6" TargetMode="Externa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azure.microsoft.com/free/" TargetMode="External"/><Relationship Id="rId2" Type="http://schemas.openxmlformats.org/officeDocument/2006/relationships/slide" Target="../slides/slide46.xml"/><Relationship Id="rId1" Type="http://schemas.openxmlformats.org/officeDocument/2006/relationships/notesMaster" Target="../notesMasters/notesMaster1.xml"/><Relationship Id="rId4" Type="http://schemas.openxmlformats.org/officeDocument/2006/relationships/hyperlink" Target="https://shell.azure.com/" TargetMode="Externa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azure.microsoft.com/free/"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dirty="0"/>
              <a:t>Think of a</a:t>
            </a:r>
            <a:r>
              <a:rPr lang="en-IE" sz="900" baseline="0" dirty="0"/>
              <a:t> </a:t>
            </a:r>
            <a:r>
              <a:rPr lang="en-IE" sz="900" dirty="0"/>
              <a:t>resource group as a container that allows you to aggregate and manage all the resources required by your application, in a single manageable unit.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t>Every resource created in Azure </a:t>
            </a:r>
            <a:r>
              <a:rPr lang="en-US" sz="900" u="sng" dirty="0"/>
              <a:t>must exist in one and only one</a:t>
            </a:r>
            <a:r>
              <a:rPr lang="en-US" sz="900" dirty="0"/>
              <a:t> Resource Group.</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Azure Resource Manager, provides a consistent management layer that allows you to automate deployment and configuration of resources using different automation and scripting tools, such as Microsoft Azure PowerShell, Azure Command-Line Interface (Azure CLI), Azure portal, REST API, and client software development kits (SDKs).</a:t>
            </a:r>
          </a:p>
          <a:p>
            <a:endParaRPr lang="en-IE" dirty="0"/>
          </a:p>
          <a:p>
            <a:endParaRPr lang="en-IE" dirty="0"/>
          </a:p>
          <a:p>
            <a:r>
              <a:rPr lang="en-IE" dirty="0"/>
              <a:t>You can view more details about Azure Resource Manager at </a:t>
            </a:r>
            <a:r>
              <a:rPr lang="en-IE" u="sng" dirty="0"/>
              <a:t>https://docs.microsoft.com/en-us/azure/azure-resource-manager/resource-group-overview</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195919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kern="1200" dirty="0">
                <a:solidFill>
                  <a:schemeClr val="tx1"/>
                </a:solidFill>
                <a:effectLst/>
                <a:latin typeface="Segoe UI Light" pitchFamily="34" charset="0"/>
                <a:ea typeface="+mn-ea"/>
                <a:cs typeface="+mn-cs"/>
              </a:rPr>
              <a:t>For a full list of compute services available with Azure and the context on when to use them, visit </a:t>
            </a:r>
            <a:r>
              <a:rPr lang="en-IE" u="sng" dirty="0"/>
              <a:t>https://azure.microsoft.com/en-us/product-categories/compute/ </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Azure VMs</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Azure virtual machines (VMs) let you create and use virtual machines in the cloud. It provides infrastructure as a service (IaaS) and can be used in a variety of different ways. When you need total control over an operating system and environment, Azure VMs are an ideal choice. See https://azure.microsoft.com/en-us/services/virtual-machines/ 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VM scale sets</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VM scale sets are an Azure compute resource that you can use to deploy and manage a set of identical VMs. With all VMs configured the same, VM scale sets are designed to support true auto-scale—no pre-provisioning of VMs is required.. See https://azure.microsoft.com/en-us/services/virtual-machine-scale-sets/for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App Services</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With App Services, you can quickly build, deploy, and scale enterprise-grade web, mobile, and API apps running on any platform. You can meet rigorous performance, scalability, security and compliance requirements while using a fully managed platform to perform infrastructure maintenance. App Services is a platform as a service (PaaS) offering. See https://azure.microsoft.com/en-us/services/app-service/ 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Functions</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When you're concerned only about the code running your service and not the underlying platform or infrastructure, Azure Functions are ideal. They're commonly used when you need to perform work in response to an event (often via a REST request), timer, or message from another Azure service, and when that work can be completed quickly, within seconds or less. See https://azure.microsoft.com/en-us/services/functions/  for more details.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they work or actually step through them like a lab task.</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a:p>
            <a:endParaRPr lang="en-US" dirty="0"/>
          </a:p>
          <a:p>
            <a:r>
              <a:rPr lang="en-IE" sz="882" b="1" i="0" u="none" strike="noStrike" kern="1200" dirty="0">
                <a:solidFill>
                  <a:schemeClr val="tx1"/>
                </a:solidFill>
                <a:effectLst/>
                <a:latin typeface="Segoe UI Light" pitchFamily="34" charset="0"/>
                <a:ea typeface="+mn-ea"/>
                <a:cs typeface="+mn-cs"/>
              </a:rPr>
              <a:t>Prerequisites</a:t>
            </a:r>
          </a:p>
          <a:p>
            <a:r>
              <a:rPr lang="en-IE" sz="882" b="0" i="0" u="none" strike="noStrike" kern="1200" dirty="0">
                <a:solidFill>
                  <a:schemeClr val="tx1"/>
                </a:solidFill>
                <a:effectLst/>
                <a:latin typeface="Segoe UI Light" pitchFamily="34" charset="0"/>
                <a:ea typeface="+mn-ea"/>
                <a:cs typeface="+mn-cs"/>
              </a:rPr>
              <a:t>You require need an Azure subscription to perform these steps. If you don't have one you can create one by following the steps outlined on the </a:t>
            </a:r>
            <a:r>
              <a:rPr lang="en-IE" sz="882" b="0" i="0" u="none" strike="noStrike" kern="1200" dirty="0">
                <a:solidFill>
                  <a:schemeClr val="tx1"/>
                </a:solidFill>
                <a:effectLst/>
                <a:latin typeface="Segoe UI Light" pitchFamily="34" charset="0"/>
                <a:ea typeface="+mn-ea"/>
                <a:cs typeface="+mn-cs"/>
                <a:hlinkClick r:id="rId3"/>
              </a:rPr>
              <a:t>Create your Azure free account today</a:t>
            </a:r>
            <a:r>
              <a:rPr lang="en-IE" sz="882" b="0" i="0" u="none" strike="noStrike" kern="1200" dirty="0">
                <a:solidFill>
                  <a:schemeClr val="tx1"/>
                </a:solidFill>
                <a:effectLst/>
                <a:latin typeface="Segoe UI Light" pitchFamily="34" charset="0"/>
                <a:ea typeface="+mn-ea"/>
                <a:cs typeface="+mn-cs"/>
              </a:rPr>
              <a:t> webpage.</a:t>
            </a:r>
          </a:p>
          <a:p>
            <a:endParaRPr lang="en-IE" sz="882" b="1" i="0" u="none" strike="noStrike" kern="1200" dirty="0">
              <a:solidFill>
                <a:schemeClr val="tx1"/>
              </a:solidFill>
              <a:effectLst/>
              <a:latin typeface="Segoe UI Light" pitchFamily="34" charset="0"/>
              <a:ea typeface="+mn-ea"/>
              <a:cs typeface="+mn-cs"/>
            </a:endParaRPr>
          </a:p>
          <a:p>
            <a:r>
              <a:rPr lang="en-IE" sz="882" b="1" i="0" u="none" strike="noStrike" kern="1200" dirty="0">
                <a:solidFill>
                  <a:schemeClr val="tx1"/>
                </a:solidFill>
                <a:effectLst/>
                <a:latin typeface="Segoe UI Light" pitchFamily="34" charset="0"/>
                <a:ea typeface="+mn-ea"/>
                <a:cs typeface="+mn-cs"/>
              </a:rPr>
              <a:t>Steps</a:t>
            </a:r>
          </a:p>
          <a:p>
            <a:r>
              <a:rPr lang="en-IE" sz="882" b="1" i="0" u="none" strike="noStrike" kern="1200" dirty="0">
                <a:solidFill>
                  <a:schemeClr val="tx1"/>
                </a:solidFill>
                <a:effectLst/>
                <a:latin typeface="Segoe UI Light" pitchFamily="34" charset="0"/>
                <a:ea typeface="+mn-ea"/>
                <a:cs typeface="+mn-cs"/>
              </a:rPr>
              <a:t>1. </a:t>
            </a:r>
            <a:r>
              <a:rPr lang="en-IE" sz="882" b="0" i="0" u="none" strike="noStrike" kern="1200" dirty="0">
                <a:solidFill>
                  <a:schemeClr val="tx1"/>
                </a:solidFill>
                <a:effectLst/>
                <a:latin typeface="Segoe UI Light" pitchFamily="34" charset="0"/>
                <a:ea typeface="+mn-ea"/>
                <a:cs typeface="+mn-cs"/>
              </a:rPr>
              <a:t>Sign in to the Azure portal at </a:t>
            </a:r>
            <a:r>
              <a:rPr lang="en-IE" sz="882" b="0" i="0" u="none" strike="noStrike" kern="1200" dirty="0">
                <a:solidFill>
                  <a:schemeClr val="tx1"/>
                </a:solidFill>
                <a:effectLst/>
                <a:latin typeface="Segoe UI Light" pitchFamily="34" charset="0"/>
                <a:ea typeface="+mn-ea"/>
                <a:cs typeface="+mn-cs"/>
                <a:hlinkClick r:id="rId4"/>
              </a:rPr>
              <a:t>https://portal.azure.com</a:t>
            </a:r>
            <a:endParaRPr lang="en-IE" sz="882" b="0" i="0" u="none" strike="noStrike" kern="1200" dirty="0">
              <a:solidFill>
                <a:schemeClr val="tx1"/>
              </a:solidFill>
              <a:effectLst/>
              <a:latin typeface="Segoe UI Light" pitchFamily="34" charset="0"/>
              <a:ea typeface="+mn-ea"/>
              <a:cs typeface="+mn-cs"/>
            </a:endParaRPr>
          </a:p>
          <a:p>
            <a:r>
              <a:rPr lang="en-IE" sz="882" b="1" i="0" u="none" strike="noStrike" kern="1200" dirty="0">
                <a:solidFill>
                  <a:schemeClr val="tx1"/>
                </a:solidFill>
                <a:effectLst/>
                <a:latin typeface="Segoe UI Light" pitchFamily="34" charset="0"/>
                <a:ea typeface="+mn-ea"/>
                <a:cs typeface="+mn-cs"/>
              </a:rPr>
              <a:t>2. </a:t>
            </a:r>
            <a:r>
              <a:rPr lang="en-IE" sz="882" b="0" i="0" u="none" strike="noStrike" kern="1200" dirty="0">
                <a:solidFill>
                  <a:schemeClr val="tx1"/>
                </a:solidFill>
                <a:effectLst/>
                <a:latin typeface="Segoe UI Light" pitchFamily="34" charset="0"/>
                <a:ea typeface="+mn-ea"/>
                <a:cs typeface="+mn-cs"/>
              </a:rPr>
              <a:t>Choose </a:t>
            </a:r>
            <a:r>
              <a:rPr lang="en-IE" sz="882" b="1" i="0" u="none" strike="noStrike" kern="1200" dirty="0">
                <a:solidFill>
                  <a:schemeClr val="tx1"/>
                </a:solidFill>
                <a:effectLst/>
                <a:latin typeface="Segoe UI Light" pitchFamily="34" charset="0"/>
                <a:ea typeface="+mn-ea"/>
                <a:cs typeface="+mn-cs"/>
              </a:rPr>
              <a:t>Create a resource</a:t>
            </a:r>
            <a:r>
              <a:rPr lang="en-IE" sz="882" b="0" i="0" u="none" strike="noStrike" kern="1200" dirty="0">
                <a:solidFill>
                  <a:schemeClr val="tx1"/>
                </a:solidFill>
                <a:effectLst/>
                <a:latin typeface="Segoe UI Light" pitchFamily="34" charset="0"/>
                <a:ea typeface="+mn-ea"/>
                <a:cs typeface="+mn-cs"/>
              </a:rPr>
              <a:t> in the upper left-hand corner of the Azure portal.</a:t>
            </a:r>
          </a:p>
          <a:p>
            <a:r>
              <a:rPr lang="en-IE" sz="882" b="1" i="0" u="none" strike="noStrike" kern="1200" dirty="0">
                <a:solidFill>
                  <a:schemeClr val="tx1"/>
                </a:solidFill>
                <a:effectLst/>
                <a:latin typeface="Segoe UI Light" pitchFamily="34" charset="0"/>
                <a:ea typeface="+mn-ea"/>
                <a:cs typeface="+mn-cs"/>
              </a:rPr>
              <a:t>3. </a:t>
            </a:r>
            <a:r>
              <a:rPr lang="en-IE" sz="882" b="0" i="0" u="none" strike="noStrike" kern="1200" dirty="0">
                <a:solidFill>
                  <a:schemeClr val="tx1"/>
                </a:solidFill>
                <a:effectLst/>
                <a:latin typeface="Segoe UI Light" pitchFamily="34" charset="0"/>
                <a:ea typeface="+mn-ea"/>
                <a:cs typeface="+mn-cs"/>
              </a:rPr>
              <a:t>In the search box above the list of Azure Marketplace resources, search for and select </a:t>
            </a:r>
            <a:r>
              <a:rPr lang="en-IE" sz="882" b="1" i="0" u="none" strike="noStrike" kern="1200" dirty="0">
                <a:solidFill>
                  <a:schemeClr val="tx1"/>
                </a:solidFill>
                <a:effectLst/>
                <a:latin typeface="Segoe UI Light" pitchFamily="34" charset="0"/>
                <a:ea typeface="+mn-ea"/>
                <a:cs typeface="+mn-cs"/>
              </a:rPr>
              <a:t>Windows Server 2016 </a:t>
            </a:r>
            <a:r>
              <a:rPr lang="en-IE" sz="882" b="1" i="0" u="none" strike="noStrike" kern="1200" dirty="0" err="1">
                <a:solidFill>
                  <a:schemeClr val="tx1"/>
                </a:solidFill>
                <a:effectLst/>
                <a:latin typeface="Segoe UI Light" pitchFamily="34" charset="0"/>
                <a:ea typeface="+mn-ea"/>
                <a:cs typeface="+mn-cs"/>
              </a:rPr>
              <a:t>Datacenter</a:t>
            </a:r>
            <a:r>
              <a:rPr lang="en-IE" sz="882" b="0" i="0" u="none" strike="noStrike" kern="1200" dirty="0">
                <a:solidFill>
                  <a:schemeClr val="tx1"/>
                </a:solidFill>
                <a:effectLst/>
                <a:latin typeface="Segoe UI Light" pitchFamily="34" charset="0"/>
                <a:ea typeface="+mn-ea"/>
                <a:cs typeface="+mn-cs"/>
              </a:rPr>
              <a:t>, then choose </a:t>
            </a:r>
            <a:r>
              <a:rPr lang="en-IE" sz="882" b="1" i="0" u="none" strike="noStrike" kern="1200" dirty="0">
                <a:solidFill>
                  <a:schemeClr val="tx1"/>
                </a:solidFill>
                <a:effectLst/>
                <a:latin typeface="Segoe UI Light" pitchFamily="34" charset="0"/>
                <a:ea typeface="+mn-ea"/>
                <a:cs typeface="+mn-cs"/>
              </a:rPr>
              <a:t>Create</a:t>
            </a:r>
            <a:r>
              <a:rPr lang="en-IE" sz="882" b="0" i="0" u="none" strike="noStrike" kern="1200" dirty="0">
                <a:solidFill>
                  <a:schemeClr val="tx1"/>
                </a:solidFill>
                <a:effectLst/>
                <a:latin typeface="Segoe UI Light" pitchFamily="34" charset="0"/>
                <a:ea typeface="+mn-ea"/>
                <a:cs typeface="+mn-cs"/>
              </a:rPr>
              <a:t>.</a:t>
            </a:r>
          </a:p>
          <a:p>
            <a:r>
              <a:rPr lang="en-IE" sz="882" b="1" i="0" u="none" strike="noStrike" kern="1200" dirty="0">
                <a:solidFill>
                  <a:schemeClr val="tx1"/>
                </a:solidFill>
                <a:effectLst/>
                <a:latin typeface="Segoe UI Light" pitchFamily="34" charset="0"/>
                <a:ea typeface="+mn-ea"/>
                <a:cs typeface="+mn-cs"/>
              </a:rPr>
              <a:t>4. </a:t>
            </a:r>
            <a:r>
              <a:rPr lang="en-IE" sz="882" b="0" i="0" u="none" strike="noStrike" kern="1200" dirty="0">
                <a:solidFill>
                  <a:schemeClr val="tx1"/>
                </a:solidFill>
                <a:effectLst/>
                <a:latin typeface="Segoe UI Light" pitchFamily="34" charset="0"/>
                <a:ea typeface="+mn-ea"/>
                <a:cs typeface="+mn-cs"/>
              </a:rPr>
              <a:t>In the </a:t>
            </a:r>
            <a:r>
              <a:rPr lang="en-IE" sz="882" b="1" i="0" u="none" strike="noStrike" kern="1200" dirty="0">
                <a:solidFill>
                  <a:schemeClr val="tx1"/>
                </a:solidFill>
                <a:effectLst/>
                <a:latin typeface="Segoe UI Light" pitchFamily="34" charset="0"/>
                <a:ea typeface="+mn-ea"/>
                <a:cs typeface="+mn-cs"/>
              </a:rPr>
              <a:t>Basics</a:t>
            </a:r>
            <a:r>
              <a:rPr lang="en-IE" sz="882" b="0" i="0" u="none" strike="noStrike" kern="1200" dirty="0">
                <a:solidFill>
                  <a:schemeClr val="tx1"/>
                </a:solidFill>
                <a:effectLst/>
                <a:latin typeface="Segoe UI Light" pitchFamily="34" charset="0"/>
                <a:ea typeface="+mn-ea"/>
                <a:cs typeface="+mn-cs"/>
              </a:rPr>
              <a:t> tab, under Project details, make sure the correct subscription is selected and then choose to </a:t>
            </a:r>
            <a:r>
              <a:rPr lang="en-IE" sz="882" b="1" i="0" u="none" strike="noStrike" kern="1200" dirty="0">
                <a:solidFill>
                  <a:schemeClr val="tx1"/>
                </a:solidFill>
                <a:effectLst/>
                <a:latin typeface="Segoe UI Light" pitchFamily="34" charset="0"/>
                <a:ea typeface="+mn-ea"/>
                <a:cs typeface="+mn-cs"/>
              </a:rPr>
              <a:t>Create new resource group</a:t>
            </a:r>
            <a:r>
              <a:rPr lang="en-IE" sz="882" b="0" i="0" u="none" strike="noStrike" kern="1200" dirty="0">
                <a:solidFill>
                  <a:schemeClr val="tx1"/>
                </a:solidFill>
                <a:effectLst/>
                <a:latin typeface="Segoe UI Light" pitchFamily="34" charset="0"/>
                <a:ea typeface="+mn-ea"/>
                <a:cs typeface="+mn-cs"/>
              </a:rPr>
              <a:t>. Type </a:t>
            </a:r>
            <a:r>
              <a:rPr lang="en-IE" sz="882" b="0" i="1" u="none" strike="noStrike" kern="1200" dirty="0" err="1">
                <a:solidFill>
                  <a:schemeClr val="tx1"/>
                </a:solidFill>
                <a:effectLst/>
                <a:latin typeface="Segoe UI Light" pitchFamily="34" charset="0"/>
                <a:ea typeface="+mn-ea"/>
                <a:cs typeface="+mn-cs"/>
              </a:rPr>
              <a:t>myResourceGroup</a:t>
            </a:r>
            <a:r>
              <a:rPr lang="en-IE" sz="882" b="0" i="0" u="none" strike="noStrike" kern="1200" dirty="0">
                <a:solidFill>
                  <a:schemeClr val="tx1"/>
                </a:solidFill>
                <a:effectLst/>
                <a:latin typeface="Segoe UI Light" pitchFamily="34" charset="0"/>
                <a:ea typeface="+mn-ea"/>
                <a:cs typeface="+mn-cs"/>
              </a:rPr>
              <a:t> for the name.</a:t>
            </a:r>
          </a:p>
          <a:p>
            <a:r>
              <a:rPr lang="en-IE" sz="882" b="1" i="0" u="none" strike="noStrike" kern="1200" dirty="0">
                <a:solidFill>
                  <a:schemeClr val="tx1"/>
                </a:solidFill>
                <a:effectLst/>
                <a:latin typeface="Segoe UI Light" pitchFamily="34" charset="0"/>
                <a:ea typeface="+mn-ea"/>
                <a:cs typeface="+mn-cs"/>
              </a:rPr>
              <a:t>5. </a:t>
            </a:r>
            <a:r>
              <a:rPr lang="en-IE" sz="882" b="0" i="0" u="none" strike="noStrike" kern="1200" dirty="0">
                <a:solidFill>
                  <a:schemeClr val="tx1"/>
                </a:solidFill>
                <a:effectLst/>
                <a:latin typeface="Segoe UI Light" pitchFamily="34" charset="0"/>
                <a:ea typeface="+mn-ea"/>
                <a:cs typeface="+mn-cs"/>
              </a:rPr>
              <a:t>Under </a:t>
            </a:r>
            <a:r>
              <a:rPr lang="en-IE" sz="882" b="1" i="0" u="none" strike="noStrike" kern="1200" dirty="0">
                <a:solidFill>
                  <a:schemeClr val="tx1"/>
                </a:solidFill>
                <a:effectLst/>
                <a:latin typeface="Segoe UI Light" pitchFamily="34" charset="0"/>
                <a:ea typeface="+mn-ea"/>
                <a:cs typeface="+mn-cs"/>
              </a:rPr>
              <a:t>Instance details</a:t>
            </a:r>
            <a:r>
              <a:rPr lang="en-IE" sz="882" b="0" i="0" u="none" strike="noStrike" kern="1200" dirty="0">
                <a:solidFill>
                  <a:schemeClr val="tx1"/>
                </a:solidFill>
                <a:effectLst/>
                <a:latin typeface="Segoe UI Light" pitchFamily="34" charset="0"/>
                <a:ea typeface="+mn-ea"/>
                <a:cs typeface="+mn-cs"/>
              </a:rPr>
              <a:t>, type </a:t>
            </a:r>
            <a:r>
              <a:rPr lang="en-IE" sz="882" b="1" i="0" u="none" strike="noStrike" kern="1200" dirty="0" err="1">
                <a:solidFill>
                  <a:schemeClr val="tx1"/>
                </a:solidFill>
                <a:effectLst/>
                <a:latin typeface="Segoe UI Light" pitchFamily="34" charset="0"/>
                <a:ea typeface="+mn-ea"/>
                <a:cs typeface="+mn-cs"/>
              </a:rPr>
              <a:t>myVM</a:t>
            </a:r>
            <a:r>
              <a:rPr lang="en-IE" sz="882" b="0" i="0" u="none" strike="noStrike" kern="1200" dirty="0">
                <a:solidFill>
                  <a:schemeClr val="tx1"/>
                </a:solidFill>
                <a:effectLst/>
                <a:latin typeface="Segoe UI Light" pitchFamily="34" charset="0"/>
                <a:ea typeface="+mn-ea"/>
                <a:cs typeface="+mn-cs"/>
              </a:rPr>
              <a:t> for the Virtual machine name and choose </a:t>
            </a:r>
            <a:r>
              <a:rPr lang="en-IE" sz="882" b="1" i="0" u="none" strike="noStrike" kern="1200" dirty="0">
                <a:solidFill>
                  <a:schemeClr val="tx1"/>
                </a:solidFill>
                <a:effectLst/>
                <a:latin typeface="Segoe UI Light" pitchFamily="34" charset="0"/>
                <a:ea typeface="+mn-ea"/>
                <a:cs typeface="+mn-cs"/>
              </a:rPr>
              <a:t>East US</a:t>
            </a:r>
            <a:r>
              <a:rPr lang="en-IE" sz="882" b="0" i="0" u="none" strike="noStrike" kern="1200" dirty="0">
                <a:solidFill>
                  <a:schemeClr val="tx1"/>
                </a:solidFill>
                <a:effectLst/>
                <a:latin typeface="Segoe UI Light" pitchFamily="34" charset="0"/>
                <a:ea typeface="+mn-ea"/>
                <a:cs typeface="+mn-cs"/>
              </a:rPr>
              <a:t> for your Location. Leave the other defaults.</a:t>
            </a:r>
          </a:p>
          <a:p>
            <a:r>
              <a:rPr lang="en-IE" sz="882" b="1" i="0" u="none" strike="noStrike" kern="1200" dirty="0">
                <a:solidFill>
                  <a:schemeClr val="tx1"/>
                </a:solidFill>
                <a:effectLst/>
                <a:latin typeface="Segoe UI Light" pitchFamily="34" charset="0"/>
                <a:ea typeface="+mn-ea"/>
                <a:cs typeface="+mn-cs"/>
              </a:rPr>
              <a:t>6. </a:t>
            </a:r>
            <a:r>
              <a:rPr lang="en-IE" sz="882" b="0" i="0" u="none" strike="noStrike" kern="1200" dirty="0">
                <a:solidFill>
                  <a:schemeClr val="tx1"/>
                </a:solidFill>
                <a:effectLst/>
                <a:latin typeface="Segoe UI Light" pitchFamily="34" charset="0"/>
                <a:ea typeface="+mn-ea"/>
                <a:cs typeface="+mn-cs"/>
              </a:rPr>
              <a:t>Under the </a:t>
            </a:r>
            <a:r>
              <a:rPr lang="en-IE" sz="882" b="1" i="0" u="none" strike="noStrike" kern="1200" dirty="0">
                <a:solidFill>
                  <a:schemeClr val="tx1"/>
                </a:solidFill>
                <a:effectLst/>
                <a:latin typeface="Segoe UI Light" pitchFamily="34" charset="0"/>
                <a:ea typeface="+mn-ea"/>
                <a:cs typeface="+mn-cs"/>
              </a:rPr>
              <a:t>Administrator account</a:t>
            </a:r>
            <a:r>
              <a:rPr lang="en-IE" sz="882" b="0" i="0" u="none" strike="noStrike" kern="1200" dirty="0">
                <a:solidFill>
                  <a:schemeClr val="tx1"/>
                </a:solidFill>
                <a:effectLst/>
                <a:latin typeface="Segoe UI Light" pitchFamily="34" charset="0"/>
                <a:ea typeface="+mn-ea"/>
                <a:cs typeface="+mn-cs"/>
              </a:rPr>
              <a:t> section, provide a username, such as </a:t>
            </a:r>
            <a:r>
              <a:rPr lang="en-IE" sz="882" b="1" i="0" u="none" strike="noStrike" kern="1200" dirty="0" err="1">
                <a:solidFill>
                  <a:schemeClr val="tx1"/>
                </a:solidFill>
                <a:effectLst/>
                <a:latin typeface="Segoe UI Light" pitchFamily="34" charset="0"/>
                <a:ea typeface="+mn-ea"/>
                <a:cs typeface="+mn-cs"/>
              </a:rPr>
              <a:t>azureuser</a:t>
            </a:r>
            <a:r>
              <a:rPr lang="en-IE" sz="882" b="0" i="0" u="none" strike="noStrike" kern="1200" dirty="0">
                <a:solidFill>
                  <a:schemeClr val="tx1"/>
                </a:solidFill>
                <a:effectLst/>
                <a:latin typeface="Segoe UI Light" pitchFamily="34" charset="0"/>
                <a:ea typeface="+mn-ea"/>
                <a:cs typeface="+mn-cs"/>
              </a:rPr>
              <a:t> and a password. The password must be at least 12 characters long and meet the defined complexity requirements.</a:t>
            </a:r>
          </a:p>
          <a:p>
            <a:r>
              <a:rPr lang="en-IE" sz="882" b="1" i="0" u="none" strike="noStrike" kern="1200" dirty="0">
                <a:solidFill>
                  <a:schemeClr val="tx1"/>
                </a:solidFill>
                <a:effectLst/>
                <a:latin typeface="Segoe UI Light" pitchFamily="34" charset="0"/>
                <a:ea typeface="+mn-ea"/>
                <a:cs typeface="+mn-cs"/>
              </a:rPr>
              <a:t>7. </a:t>
            </a:r>
            <a:r>
              <a:rPr lang="en-IE" sz="882" b="0" i="0" u="none" strike="noStrike" kern="1200" dirty="0">
                <a:solidFill>
                  <a:schemeClr val="tx1"/>
                </a:solidFill>
                <a:effectLst/>
                <a:latin typeface="Segoe UI Light" pitchFamily="34" charset="0"/>
                <a:ea typeface="+mn-ea"/>
                <a:cs typeface="+mn-cs"/>
              </a:rPr>
              <a:t>Under </a:t>
            </a:r>
            <a:r>
              <a:rPr lang="en-IE" sz="882" b="1" i="0" u="none" strike="noStrike" kern="1200" dirty="0">
                <a:solidFill>
                  <a:schemeClr val="tx1"/>
                </a:solidFill>
                <a:effectLst/>
                <a:latin typeface="Segoe UI Light" pitchFamily="34" charset="0"/>
                <a:ea typeface="+mn-ea"/>
                <a:cs typeface="+mn-cs"/>
              </a:rPr>
              <a:t>Inbound port</a:t>
            </a:r>
            <a:r>
              <a:rPr lang="en-IE" sz="882" b="0" i="0" u="none" strike="noStrike" kern="1200" dirty="0">
                <a:solidFill>
                  <a:schemeClr val="tx1"/>
                </a:solidFill>
                <a:effectLst/>
                <a:latin typeface="Segoe UI Light" pitchFamily="34" charset="0"/>
                <a:ea typeface="+mn-ea"/>
                <a:cs typeface="+mn-cs"/>
              </a:rPr>
              <a:t> rules, choose </a:t>
            </a:r>
            <a:r>
              <a:rPr lang="en-IE" sz="882" b="1" i="0" u="none" strike="noStrike" kern="1200" dirty="0">
                <a:solidFill>
                  <a:schemeClr val="tx1"/>
                </a:solidFill>
                <a:effectLst/>
                <a:latin typeface="Segoe UI Light" pitchFamily="34" charset="0"/>
                <a:ea typeface="+mn-ea"/>
                <a:cs typeface="+mn-cs"/>
              </a:rPr>
              <a:t>Allow selected ports</a:t>
            </a:r>
            <a:r>
              <a:rPr lang="en-IE" sz="882" b="0" i="0" u="none" strike="noStrike" kern="1200" dirty="0">
                <a:solidFill>
                  <a:schemeClr val="tx1"/>
                </a:solidFill>
                <a:effectLst/>
                <a:latin typeface="Segoe UI Light" pitchFamily="34" charset="0"/>
                <a:ea typeface="+mn-ea"/>
                <a:cs typeface="+mn-cs"/>
              </a:rPr>
              <a:t> and then select </a:t>
            </a:r>
            <a:r>
              <a:rPr lang="en-IE" sz="882" b="1" i="0" u="none" strike="noStrike" kern="1200" dirty="0">
                <a:solidFill>
                  <a:schemeClr val="tx1"/>
                </a:solidFill>
                <a:effectLst/>
                <a:latin typeface="Segoe UI Light" pitchFamily="34" charset="0"/>
                <a:ea typeface="+mn-ea"/>
                <a:cs typeface="+mn-cs"/>
              </a:rPr>
              <a:t>RDP (3389)</a:t>
            </a:r>
            <a:r>
              <a:rPr lang="en-IE" sz="882" b="0" i="0" u="none" strike="noStrike" kern="1200" dirty="0">
                <a:solidFill>
                  <a:schemeClr val="tx1"/>
                </a:solidFill>
                <a:effectLst/>
                <a:latin typeface="Segoe UI Light" pitchFamily="34" charset="0"/>
                <a:ea typeface="+mn-ea"/>
                <a:cs typeface="+mn-cs"/>
              </a:rPr>
              <a:t> and </a:t>
            </a:r>
            <a:r>
              <a:rPr lang="en-IE" sz="882" b="1" i="0" u="none" strike="noStrike" kern="1200" dirty="0">
                <a:solidFill>
                  <a:schemeClr val="tx1"/>
                </a:solidFill>
                <a:effectLst/>
                <a:latin typeface="Segoe UI Light" pitchFamily="34" charset="0"/>
                <a:ea typeface="+mn-ea"/>
                <a:cs typeface="+mn-cs"/>
              </a:rPr>
              <a:t>HTTP (80)</a:t>
            </a:r>
            <a:r>
              <a:rPr lang="en-IE" sz="882" b="0" i="0" u="none" strike="noStrike" kern="1200" dirty="0">
                <a:solidFill>
                  <a:schemeClr val="tx1"/>
                </a:solidFill>
                <a:effectLst/>
                <a:latin typeface="Segoe UI Light" pitchFamily="34" charset="0"/>
                <a:ea typeface="+mn-ea"/>
                <a:cs typeface="+mn-cs"/>
              </a:rPr>
              <a:t> from the drop-down. These are to allow us to connect to the virtual machine using RDP over port 3389 and then to see a web page display over HTTP on port 80.</a:t>
            </a:r>
          </a:p>
          <a:p>
            <a:r>
              <a:rPr lang="en-IE" sz="882" b="1" i="0" u="none" strike="noStrike" kern="1200" dirty="0">
                <a:solidFill>
                  <a:schemeClr val="tx1"/>
                </a:solidFill>
                <a:effectLst/>
                <a:latin typeface="Segoe UI Light" pitchFamily="34" charset="0"/>
                <a:ea typeface="+mn-ea"/>
                <a:cs typeface="+mn-cs"/>
              </a:rPr>
              <a:t>8. </a:t>
            </a:r>
            <a:r>
              <a:rPr lang="en-IE" sz="882" b="0" i="0" u="none" strike="noStrike" kern="1200" dirty="0">
                <a:solidFill>
                  <a:schemeClr val="tx1"/>
                </a:solidFill>
                <a:effectLst/>
                <a:latin typeface="Segoe UI Light" pitchFamily="34" charset="0"/>
                <a:ea typeface="+mn-ea"/>
                <a:cs typeface="+mn-cs"/>
              </a:rPr>
              <a:t>Go to the Management tab and under the </a:t>
            </a:r>
            <a:r>
              <a:rPr lang="en-IE" sz="882" b="1" i="0" u="none" strike="noStrike" kern="1200" dirty="0">
                <a:solidFill>
                  <a:schemeClr val="tx1"/>
                </a:solidFill>
                <a:effectLst/>
                <a:latin typeface="Segoe UI Light" pitchFamily="34" charset="0"/>
                <a:ea typeface="+mn-ea"/>
                <a:cs typeface="+mn-cs"/>
              </a:rPr>
              <a:t>Monitoring</a:t>
            </a:r>
            <a:r>
              <a:rPr lang="en-IE" sz="882" b="0" i="0" u="none" strike="noStrike" kern="1200" dirty="0">
                <a:solidFill>
                  <a:schemeClr val="tx1"/>
                </a:solidFill>
                <a:effectLst/>
                <a:latin typeface="Segoe UI Light" pitchFamily="34" charset="0"/>
                <a:ea typeface="+mn-ea"/>
                <a:cs typeface="+mn-cs"/>
              </a:rPr>
              <a:t> section under </a:t>
            </a:r>
            <a:r>
              <a:rPr lang="en-IE" sz="882" b="1" i="0" u="none" strike="noStrike" kern="1200" dirty="0">
                <a:solidFill>
                  <a:schemeClr val="tx1"/>
                </a:solidFill>
                <a:effectLst/>
                <a:latin typeface="Segoe UI Light" pitchFamily="34" charset="0"/>
                <a:ea typeface="+mn-ea"/>
                <a:cs typeface="+mn-cs"/>
              </a:rPr>
              <a:t>Boot diagnostics</a:t>
            </a:r>
            <a:r>
              <a:rPr lang="en-IE" sz="882" b="0" i="0" u="none" strike="noStrike" kern="1200" dirty="0">
                <a:solidFill>
                  <a:schemeClr val="tx1"/>
                </a:solidFill>
                <a:effectLst/>
                <a:latin typeface="Segoe UI Light" pitchFamily="34" charset="0"/>
                <a:ea typeface="+mn-ea"/>
                <a:cs typeface="+mn-cs"/>
              </a:rPr>
              <a:t> select </a:t>
            </a:r>
            <a:r>
              <a:rPr lang="en-IE" sz="882" b="1" i="0" u="none" strike="noStrike" kern="1200" dirty="0">
                <a:solidFill>
                  <a:schemeClr val="tx1"/>
                </a:solidFill>
                <a:effectLst/>
                <a:latin typeface="Segoe UI Light" pitchFamily="34" charset="0"/>
                <a:ea typeface="+mn-ea"/>
                <a:cs typeface="+mn-cs"/>
              </a:rPr>
              <a:t>Off</a:t>
            </a:r>
            <a:endParaRPr lang="en-IE" sz="882" b="0" i="0" u="none" strike="noStrike" kern="1200" dirty="0">
              <a:solidFill>
                <a:schemeClr val="tx1"/>
              </a:solidFill>
              <a:effectLst/>
              <a:latin typeface="Segoe UI Light" pitchFamily="34" charset="0"/>
              <a:ea typeface="+mn-ea"/>
              <a:cs typeface="+mn-cs"/>
            </a:endParaRPr>
          </a:p>
          <a:p>
            <a:r>
              <a:rPr lang="en-IE" sz="882" b="1" i="0" u="none" strike="noStrike" kern="1200" dirty="0">
                <a:solidFill>
                  <a:schemeClr val="tx1"/>
                </a:solidFill>
                <a:effectLst/>
                <a:latin typeface="Segoe UI Light" pitchFamily="34" charset="0"/>
                <a:ea typeface="+mn-ea"/>
                <a:cs typeface="+mn-cs"/>
              </a:rPr>
              <a:t>9. </a:t>
            </a:r>
            <a:r>
              <a:rPr lang="en-IE" sz="882" b="0" i="0" u="none" strike="noStrike" kern="1200" dirty="0">
                <a:solidFill>
                  <a:schemeClr val="tx1"/>
                </a:solidFill>
                <a:effectLst/>
                <a:latin typeface="Segoe UI Light" pitchFamily="34" charset="0"/>
                <a:ea typeface="+mn-ea"/>
                <a:cs typeface="+mn-cs"/>
              </a:rPr>
              <a:t>Leave the remaining defaults and then select the </a:t>
            </a:r>
            <a:r>
              <a:rPr lang="en-IE" sz="882" b="1" i="0" u="none" strike="noStrike" kern="1200" dirty="0">
                <a:solidFill>
                  <a:schemeClr val="tx1"/>
                </a:solidFill>
                <a:effectLst/>
                <a:latin typeface="Segoe UI Light" pitchFamily="34" charset="0"/>
                <a:ea typeface="+mn-ea"/>
                <a:cs typeface="+mn-cs"/>
              </a:rPr>
              <a:t>Review + create</a:t>
            </a:r>
            <a:r>
              <a:rPr lang="en-IE" sz="882" b="0" i="0" u="none" strike="noStrike" kern="1200" dirty="0">
                <a:solidFill>
                  <a:schemeClr val="tx1"/>
                </a:solidFill>
                <a:effectLst/>
                <a:latin typeface="Segoe UI Light" pitchFamily="34" charset="0"/>
                <a:ea typeface="+mn-ea"/>
                <a:cs typeface="+mn-cs"/>
              </a:rPr>
              <a:t> button at the bottom of the page.</a:t>
            </a:r>
          </a:p>
          <a:p>
            <a:r>
              <a:rPr lang="en-IE" sz="882" b="1" i="0" u="none" strike="noStrike" kern="1200" dirty="0">
                <a:solidFill>
                  <a:schemeClr val="tx1"/>
                </a:solidFill>
                <a:effectLst/>
                <a:latin typeface="Segoe UI Light" pitchFamily="34" charset="0"/>
                <a:ea typeface="+mn-ea"/>
                <a:cs typeface="+mn-cs"/>
              </a:rPr>
              <a:t>10. </a:t>
            </a:r>
            <a:r>
              <a:rPr lang="en-IE" sz="882" b="0" i="0" u="none" strike="noStrike" kern="1200" dirty="0">
                <a:solidFill>
                  <a:schemeClr val="tx1"/>
                </a:solidFill>
                <a:effectLst/>
                <a:latin typeface="Segoe UI Light" pitchFamily="34" charset="0"/>
                <a:ea typeface="+mn-ea"/>
                <a:cs typeface="+mn-cs"/>
              </a:rPr>
              <a:t>Once Validation is passed click the </a:t>
            </a:r>
            <a:r>
              <a:rPr lang="en-IE" sz="882" b="1" i="0" u="none" strike="noStrike" kern="1200" dirty="0">
                <a:solidFill>
                  <a:schemeClr val="tx1"/>
                </a:solidFill>
                <a:effectLst/>
                <a:latin typeface="Segoe UI Light" pitchFamily="34" charset="0"/>
                <a:ea typeface="+mn-ea"/>
                <a:cs typeface="+mn-cs"/>
              </a:rPr>
              <a:t>Create</a:t>
            </a:r>
            <a:r>
              <a:rPr lang="en-IE" sz="882" b="0" i="0" u="none" strike="noStrike" kern="1200" dirty="0">
                <a:solidFill>
                  <a:schemeClr val="tx1"/>
                </a:solidFill>
                <a:effectLst/>
                <a:latin typeface="Segoe UI Light" pitchFamily="34" charset="0"/>
                <a:ea typeface="+mn-ea"/>
                <a:cs typeface="+mn-cs"/>
              </a:rPr>
              <a:t> button. It can take </a:t>
            </a:r>
            <a:r>
              <a:rPr lang="en-IE" sz="882" b="0" i="0" u="none" strike="noStrike" kern="1200" dirty="0" err="1">
                <a:solidFill>
                  <a:schemeClr val="tx1"/>
                </a:solidFill>
                <a:effectLst/>
                <a:latin typeface="Segoe UI Light" pitchFamily="34" charset="0"/>
                <a:ea typeface="+mn-ea"/>
                <a:cs typeface="+mn-cs"/>
              </a:rPr>
              <a:t>approx</a:t>
            </a:r>
            <a:r>
              <a:rPr lang="en-IE" sz="882" b="0" i="0" u="none" strike="noStrike" kern="1200" dirty="0">
                <a:solidFill>
                  <a:schemeClr val="tx1"/>
                </a:solidFill>
                <a:effectLst/>
                <a:latin typeface="Segoe UI Light" pitchFamily="34" charset="0"/>
                <a:ea typeface="+mn-ea"/>
                <a:cs typeface="+mn-cs"/>
              </a:rPr>
              <a:t> three to five minutes to deploy the virtual machine.</a:t>
            </a:r>
          </a:p>
          <a:p>
            <a:r>
              <a:rPr lang="en-IE" sz="882" b="1" i="0" u="none" strike="noStrike" kern="1200" dirty="0">
                <a:solidFill>
                  <a:schemeClr val="tx1"/>
                </a:solidFill>
                <a:effectLst/>
                <a:latin typeface="Segoe UI Light" pitchFamily="34" charset="0"/>
                <a:ea typeface="+mn-ea"/>
                <a:cs typeface="+mn-cs"/>
              </a:rPr>
              <a:t>11. </a:t>
            </a:r>
            <a:r>
              <a:rPr lang="en-IE" sz="882" b="0" i="0" u="none" strike="noStrike" kern="1200" dirty="0">
                <a:solidFill>
                  <a:schemeClr val="tx1"/>
                </a:solidFill>
                <a:effectLst/>
                <a:latin typeface="Segoe UI Light" pitchFamily="34" charset="0"/>
                <a:ea typeface="+mn-ea"/>
                <a:cs typeface="+mn-cs"/>
              </a:rPr>
              <a:t>Once the virtual machine is created, go to the resource group you placed the virtual machine in, and open up the virtual machine, then click the </a:t>
            </a:r>
            <a:r>
              <a:rPr lang="en-IE" sz="882" b="1" i="0" u="none" strike="noStrike" kern="1200" dirty="0">
                <a:solidFill>
                  <a:schemeClr val="tx1"/>
                </a:solidFill>
                <a:effectLst/>
                <a:latin typeface="Segoe UI Light" pitchFamily="34" charset="0"/>
                <a:ea typeface="+mn-ea"/>
                <a:cs typeface="+mn-cs"/>
              </a:rPr>
              <a:t>Connect</a:t>
            </a:r>
            <a:r>
              <a:rPr lang="en-IE" sz="882" b="0" i="0" u="none" strike="noStrike" kern="1200" dirty="0">
                <a:solidFill>
                  <a:schemeClr val="tx1"/>
                </a:solidFill>
                <a:effectLst/>
                <a:latin typeface="Segoe UI Light" pitchFamily="34" charset="0"/>
                <a:ea typeface="+mn-ea"/>
                <a:cs typeface="+mn-cs"/>
              </a:rPr>
              <a:t> button on the virtual machine properties page.</a:t>
            </a:r>
          </a:p>
          <a:p>
            <a:r>
              <a:rPr lang="en-IE" sz="882" b="1" kern="1200" dirty="0">
                <a:solidFill>
                  <a:schemeClr val="tx1"/>
                </a:solidFill>
                <a:effectLst/>
                <a:latin typeface="Segoe UI Light" pitchFamily="34" charset="0"/>
                <a:ea typeface="+mn-ea"/>
                <a:cs typeface="+mn-cs"/>
              </a:rPr>
              <a:t>Note</a:t>
            </a:r>
            <a:r>
              <a:rPr lang="en-IE" sz="882" kern="1200" dirty="0">
                <a:solidFill>
                  <a:schemeClr val="tx1"/>
                </a:solidFill>
                <a:effectLst/>
                <a:latin typeface="Segoe UI Light" pitchFamily="34" charset="0"/>
                <a:ea typeface="+mn-ea"/>
                <a:cs typeface="+mn-cs"/>
              </a:rPr>
              <a:t>: The following directions tell you how to connect to your VM from a Windows computer. On a Mac, you need an RDP client such as this Remote Desktop Client from the Mac App Store and on Linux virtual machine you could connect directly from a bash shell using </a:t>
            </a:r>
            <a:r>
              <a:rPr lang="en-IE" sz="882" kern="1200" dirty="0" err="1">
                <a:solidFill>
                  <a:schemeClr val="tx1"/>
                </a:solidFill>
                <a:effectLst/>
                <a:latin typeface="Segoe UI Light" pitchFamily="34" charset="0"/>
                <a:ea typeface="+mn-ea"/>
                <a:cs typeface="+mn-cs"/>
              </a:rPr>
              <a:t>ssh</a:t>
            </a:r>
            <a:r>
              <a:rPr lang="en-IE" sz="882" kern="1200" dirty="0">
                <a:solidFill>
                  <a:schemeClr val="tx1"/>
                </a:solidFill>
                <a:effectLst/>
                <a:latin typeface="Segoe UI Light" pitchFamily="34" charset="0"/>
                <a:ea typeface="+mn-ea"/>
                <a:cs typeface="+mn-cs"/>
              </a:rPr>
              <a:t>.</a:t>
            </a:r>
          </a:p>
          <a:p>
            <a:r>
              <a:rPr lang="en-IE" sz="882" b="1" i="0" u="none" strike="noStrike" kern="1200" dirty="0">
                <a:solidFill>
                  <a:schemeClr val="tx1"/>
                </a:solidFill>
                <a:effectLst/>
                <a:latin typeface="Segoe UI Light" pitchFamily="34" charset="0"/>
                <a:ea typeface="+mn-ea"/>
                <a:cs typeface="+mn-cs"/>
              </a:rPr>
              <a:t>12. </a:t>
            </a:r>
            <a:r>
              <a:rPr lang="en-IE" sz="882" b="0" i="0" u="none" strike="noStrike" kern="1200" dirty="0">
                <a:solidFill>
                  <a:schemeClr val="tx1"/>
                </a:solidFill>
                <a:effectLst/>
                <a:latin typeface="Segoe UI Light" pitchFamily="34" charset="0"/>
                <a:ea typeface="+mn-ea"/>
                <a:cs typeface="+mn-cs"/>
              </a:rPr>
              <a:t>In the </a:t>
            </a:r>
            <a:r>
              <a:rPr lang="en-IE" sz="882" b="1" i="0" u="none" strike="noStrike" kern="1200" dirty="0">
                <a:solidFill>
                  <a:schemeClr val="tx1"/>
                </a:solidFill>
                <a:effectLst/>
                <a:latin typeface="Segoe UI Light" pitchFamily="34" charset="0"/>
                <a:ea typeface="+mn-ea"/>
                <a:cs typeface="+mn-cs"/>
              </a:rPr>
              <a:t>Connect to virtual machine</a:t>
            </a:r>
            <a:r>
              <a:rPr lang="en-IE" sz="882" b="0" i="0" u="none" strike="noStrike" kern="1200" dirty="0">
                <a:solidFill>
                  <a:schemeClr val="tx1"/>
                </a:solidFill>
                <a:effectLst/>
                <a:latin typeface="Segoe UI Light" pitchFamily="34" charset="0"/>
                <a:ea typeface="+mn-ea"/>
                <a:cs typeface="+mn-cs"/>
              </a:rPr>
              <a:t> page, keep the default options to connect by DNS name over port 3389 and click </a:t>
            </a:r>
            <a:r>
              <a:rPr lang="en-IE" sz="882" b="1" i="0" u="none" strike="noStrike" kern="1200" dirty="0">
                <a:solidFill>
                  <a:schemeClr val="tx1"/>
                </a:solidFill>
                <a:effectLst/>
                <a:latin typeface="Segoe UI Light" pitchFamily="34" charset="0"/>
                <a:ea typeface="+mn-ea"/>
                <a:cs typeface="+mn-cs"/>
              </a:rPr>
              <a:t>Download RDP File</a:t>
            </a:r>
            <a:r>
              <a:rPr lang="en-IE" sz="882" b="0" i="0" u="none" strike="noStrike" kern="1200" dirty="0">
                <a:solidFill>
                  <a:schemeClr val="tx1"/>
                </a:solidFill>
                <a:effectLst/>
                <a:latin typeface="Segoe UI Light" pitchFamily="34" charset="0"/>
                <a:ea typeface="+mn-ea"/>
                <a:cs typeface="+mn-cs"/>
              </a:rPr>
              <a:t>.</a:t>
            </a:r>
          </a:p>
          <a:p>
            <a:r>
              <a:rPr lang="en-IE" sz="882" b="1" i="0" u="none" strike="noStrike" kern="1200" dirty="0">
                <a:solidFill>
                  <a:schemeClr val="tx1"/>
                </a:solidFill>
                <a:effectLst/>
                <a:latin typeface="Segoe UI Light" pitchFamily="34" charset="0"/>
                <a:ea typeface="+mn-ea"/>
                <a:cs typeface="+mn-cs"/>
              </a:rPr>
              <a:t>13. </a:t>
            </a:r>
            <a:r>
              <a:rPr lang="en-IE" sz="882" b="0" i="0" u="none" strike="noStrike" kern="1200" dirty="0">
                <a:solidFill>
                  <a:schemeClr val="tx1"/>
                </a:solidFill>
                <a:effectLst/>
                <a:latin typeface="Segoe UI Light" pitchFamily="34" charset="0"/>
                <a:ea typeface="+mn-ea"/>
                <a:cs typeface="+mn-cs"/>
              </a:rPr>
              <a:t>Open the downloaded RDP file and click </a:t>
            </a:r>
            <a:r>
              <a:rPr lang="en-IE" sz="882" b="1" i="0" u="none" strike="noStrike" kern="1200" dirty="0">
                <a:solidFill>
                  <a:schemeClr val="tx1"/>
                </a:solidFill>
                <a:effectLst/>
                <a:latin typeface="Segoe UI Light" pitchFamily="34" charset="0"/>
                <a:ea typeface="+mn-ea"/>
                <a:cs typeface="+mn-cs"/>
              </a:rPr>
              <a:t>Connect</a:t>
            </a:r>
            <a:r>
              <a:rPr lang="en-IE" sz="882" b="0" i="0" u="none" strike="noStrike" kern="1200" dirty="0">
                <a:solidFill>
                  <a:schemeClr val="tx1"/>
                </a:solidFill>
                <a:effectLst/>
                <a:latin typeface="Segoe UI Light" pitchFamily="34" charset="0"/>
                <a:ea typeface="+mn-ea"/>
                <a:cs typeface="+mn-cs"/>
              </a:rPr>
              <a:t> when prompted.</a:t>
            </a:r>
          </a:p>
          <a:p>
            <a:r>
              <a:rPr lang="en-IE" sz="882" b="1" i="0" u="none" strike="noStrike" kern="1200" dirty="0">
                <a:solidFill>
                  <a:schemeClr val="tx1"/>
                </a:solidFill>
                <a:effectLst/>
                <a:latin typeface="Segoe UI Light" pitchFamily="34" charset="0"/>
                <a:ea typeface="+mn-ea"/>
                <a:cs typeface="+mn-cs"/>
              </a:rPr>
              <a:t>14. </a:t>
            </a:r>
            <a:r>
              <a:rPr lang="en-IE" sz="882" b="0" i="0" u="none" strike="noStrike" kern="1200" dirty="0">
                <a:solidFill>
                  <a:schemeClr val="tx1"/>
                </a:solidFill>
                <a:effectLst/>
                <a:latin typeface="Segoe UI Light" pitchFamily="34" charset="0"/>
                <a:ea typeface="+mn-ea"/>
                <a:cs typeface="+mn-cs"/>
              </a:rPr>
              <a:t>In the </a:t>
            </a:r>
            <a:r>
              <a:rPr lang="en-IE" sz="882" b="1" i="0" u="none" strike="noStrike" kern="1200" dirty="0">
                <a:solidFill>
                  <a:schemeClr val="tx1"/>
                </a:solidFill>
                <a:effectLst/>
                <a:latin typeface="Segoe UI Light" pitchFamily="34" charset="0"/>
                <a:ea typeface="+mn-ea"/>
                <a:cs typeface="+mn-cs"/>
              </a:rPr>
              <a:t>Windows Security</a:t>
            </a:r>
            <a:r>
              <a:rPr lang="en-IE" sz="882" b="0" i="0" u="none" strike="noStrike" kern="1200" dirty="0">
                <a:solidFill>
                  <a:schemeClr val="tx1"/>
                </a:solidFill>
                <a:effectLst/>
                <a:latin typeface="Segoe UI Light" pitchFamily="34" charset="0"/>
                <a:ea typeface="+mn-ea"/>
                <a:cs typeface="+mn-cs"/>
              </a:rPr>
              <a:t> window, select </a:t>
            </a:r>
            <a:r>
              <a:rPr lang="en-IE" sz="882" b="1" i="0" u="none" strike="noStrike" kern="1200" dirty="0">
                <a:solidFill>
                  <a:schemeClr val="tx1"/>
                </a:solidFill>
                <a:effectLst/>
                <a:latin typeface="Segoe UI Light" pitchFamily="34" charset="0"/>
                <a:ea typeface="+mn-ea"/>
                <a:cs typeface="+mn-cs"/>
              </a:rPr>
              <a:t>More choices</a:t>
            </a:r>
            <a:r>
              <a:rPr lang="en-IE" sz="882" b="0" i="0" u="none" strike="noStrike" kern="1200" dirty="0">
                <a:solidFill>
                  <a:schemeClr val="tx1"/>
                </a:solidFill>
                <a:effectLst/>
                <a:latin typeface="Segoe UI Light" pitchFamily="34" charset="0"/>
                <a:ea typeface="+mn-ea"/>
                <a:cs typeface="+mn-cs"/>
              </a:rPr>
              <a:t> and then </a:t>
            </a:r>
            <a:r>
              <a:rPr lang="en-IE" sz="882" b="1" i="0" u="none" strike="noStrike" kern="1200" dirty="0">
                <a:solidFill>
                  <a:schemeClr val="tx1"/>
                </a:solidFill>
                <a:effectLst/>
                <a:latin typeface="Segoe UI Light" pitchFamily="34" charset="0"/>
                <a:ea typeface="+mn-ea"/>
                <a:cs typeface="+mn-cs"/>
              </a:rPr>
              <a:t>Use a different account</a:t>
            </a:r>
            <a:r>
              <a:rPr lang="en-IE" sz="882" b="0" i="0" u="none" strike="noStrike" kern="1200" dirty="0">
                <a:solidFill>
                  <a:schemeClr val="tx1"/>
                </a:solidFill>
                <a:effectLst/>
                <a:latin typeface="Segoe UI Light" pitchFamily="34" charset="0"/>
                <a:ea typeface="+mn-ea"/>
                <a:cs typeface="+mn-cs"/>
              </a:rPr>
              <a:t>. Type the username as localhost\username, (you could also type </a:t>
            </a:r>
            <a:r>
              <a:rPr lang="en-IE" sz="882" b="1" i="0" u="none" strike="noStrike" kern="1200" dirty="0">
                <a:solidFill>
                  <a:schemeClr val="tx1"/>
                </a:solidFill>
                <a:effectLst/>
                <a:latin typeface="Segoe UI Light" pitchFamily="34" charset="0"/>
                <a:ea typeface="+mn-ea"/>
                <a:cs typeface="+mn-cs"/>
              </a:rPr>
              <a:t>.\</a:t>
            </a:r>
            <a:r>
              <a:rPr lang="en-IE" sz="882" b="1" i="0" u="none" strike="noStrike" kern="1200" dirty="0" err="1">
                <a:solidFill>
                  <a:schemeClr val="tx1"/>
                </a:solidFill>
                <a:effectLst/>
                <a:latin typeface="Segoe UI Light" pitchFamily="34" charset="0"/>
                <a:ea typeface="+mn-ea"/>
                <a:cs typeface="+mn-cs"/>
              </a:rPr>
              <a:t>azureuser</a:t>
            </a:r>
            <a:r>
              <a:rPr lang="en-IE" sz="882" b="0" i="0" u="none" strike="noStrike" kern="1200" dirty="0">
                <a:solidFill>
                  <a:schemeClr val="tx1"/>
                </a:solidFill>
                <a:effectLst/>
                <a:latin typeface="Segoe UI Light" pitchFamily="34" charset="0"/>
                <a:ea typeface="+mn-ea"/>
                <a:cs typeface="+mn-cs"/>
              </a:rPr>
              <a:t>) enter password you created for the virtual machine, and then click </a:t>
            </a:r>
            <a:r>
              <a:rPr lang="en-IE" sz="882" b="1" i="0" u="none" strike="noStrike" kern="1200" dirty="0">
                <a:solidFill>
                  <a:schemeClr val="tx1"/>
                </a:solidFill>
                <a:effectLst/>
                <a:latin typeface="Segoe UI Light" pitchFamily="34" charset="0"/>
                <a:ea typeface="+mn-ea"/>
                <a:cs typeface="+mn-cs"/>
              </a:rPr>
              <a:t>OK</a:t>
            </a:r>
            <a:r>
              <a:rPr lang="en-IE" sz="882" b="0" i="0" u="none" strike="noStrike" kern="1200" dirty="0">
                <a:solidFill>
                  <a:schemeClr val="tx1"/>
                </a:solidFill>
                <a:effectLst/>
                <a:latin typeface="Segoe UI Light" pitchFamily="34" charset="0"/>
                <a:ea typeface="+mn-ea"/>
                <a:cs typeface="+mn-cs"/>
              </a:rPr>
              <a:t>.</a:t>
            </a:r>
          </a:p>
          <a:p>
            <a:r>
              <a:rPr lang="en-IE" sz="882" b="1" i="0" u="none" strike="noStrike" kern="1200" dirty="0">
                <a:solidFill>
                  <a:schemeClr val="tx1"/>
                </a:solidFill>
                <a:effectLst/>
                <a:latin typeface="Segoe UI Light" pitchFamily="34" charset="0"/>
                <a:ea typeface="+mn-ea"/>
                <a:cs typeface="+mn-cs"/>
              </a:rPr>
              <a:t>15. </a:t>
            </a:r>
            <a:r>
              <a:rPr lang="en-IE" sz="882" b="0" i="0" u="none" strike="noStrike" kern="1200" dirty="0">
                <a:solidFill>
                  <a:schemeClr val="tx1"/>
                </a:solidFill>
                <a:effectLst/>
                <a:latin typeface="Segoe UI Light" pitchFamily="34" charset="0"/>
                <a:ea typeface="+mn-ea"/>
                <a:cs typeface="+mn-cs"/>
              </a:rPr>
              <a:t>You may receive a certificate warning during the sign-in process. Click </a:t>
            </a:r>
            <a:r>
              <a:rPr lang="en-IE" sz="882" b="1" i="0" u="none" strike="noStrike" kern="1200" dirty="0">
                <a:solidFill>
                  <a:schemeClr val="tx1"/>
                </a:solidFill>
                <a:effectLst/>
                <a:latin typeface="Segoe UI Light" pitchFamily="34" charset="0"/>
                <a:ea typeface="+mn-ea"/>
                <a:cs typeface="+mn-cs"/>
              </a:rPr>
              <a:t>Yes</a:t>
            </a:r>
            <a:r>
              <a:rPr lang="en-IE" sz="882" b="0" i="0" u="none" strike="noStrike" kern="1200" dirty="0">
                <a:solidFill>
                  <a:schemeClr val="tx1"/>
                </a:solidFill>
                <a:effectLst/>
                <a:latin typeface="Segoe UI Light" pitchFamily="34" charset="0"/>
                <a:ea typeface="+mn-ea"/>
                <a:cs typeface="+mn-cs"/>
              </a:rPr>
              <a:t> or to create the connection and connect to your deployed VM. You should connect successfully.</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Congratulations! You have deployed and connected to a Windows Server virtual machine in Azure</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If you wish and have time you could also make the deployed server a functioning web server and make a web page available publicly, by continuing with the following steps</a:t>
            </a:r>
          </a:p>
          <a:p>
            <a:endParaRPr lang="en-IE" sz="882" b="0" i="0" u="none" strike="noStrike" kern="1200" dirty="0">
              <a:solidFill>
                <a:schemeClr val="tx1"/>
              </a:solidFill>
              <a:effectLst/>
              <a:latin typeface="Segoe UI Light" pitchFamily="34" charset="0"/>
              <a:ea typeface="+mn-ea"/>
              <a:cs typeface="+mn-cs"/>
            </a:endParaRPr>
          </a:p>
          <a:p>
            <a:r>
              <a:rPr lang="en-IE" sz="882" b="1" i="0" u="none" strike="noStrike" kern="1200" dirty="0">
                <a:solidFill>
                  <a:schemeClr val="tx1"/>
                </a:solidFill>
                <a:effectLst/>
                <a:latin typeface="Segoe UI Light" pitchFamily="34" charset="0"/>
                <a:ea typeface="+mn-ea"/>
                <a:cs typeface="+mn-cs"/>
              </a:rPr>
              <a:t>16. </a:t>
            </a:r>
            <a:r>
              <a:rPr lang="en-IE" sz="882" b="0" i="0" u="none" strike="noStrike" kern="1200" dirty="0">
                <a:solidFill>
                  <a:schemeClr val="tx1"/>
                </a:solidFill>
                <a:effectLst/>
                <a:latin typeface="Segoe UI Light" pitchFamily="34" charset="0"/>
                <a:ea typeface="+mn-ea"/>
                <a:cs typeface="+mn-cs"/>
              </a:rPr>
              <a:t>Open up a PowerShell command prompt on the virtual machine, by clicking the </a:t>
            </a:r>
            <a:r>
              <a:rPr lang="en-IE" sz="882" b="1" i="0" u="none" strike="noStrike" kern="1200" dirty="0">
                <a:solidFill>
                  <a:schemeClr val="tx1"/>
                </a:solidFill>
                <a:effectLst/>
                <a:latin typeface="Segoe UI Light" pitchFamily="34" charset="0"/>
                <a:ea typeface="+mn-ea"/>
                <a:cs typeface="+mn-cs"/>
              </a:rPr>
              <a:t>Start</a:t>
            </a:r>
            <a:r>
              <a:rPr lang="en-IE" sz="882" b="0" i="0" u="none" strike="noStrike" kern="1200" dirty="0">
                <a:solidFill>
                  <a:schemeClr val="tx1"/>
                </a:solidFill>
                <a:effectLst/>
                <a:latin typeface="Segoe UI Light" pitchFamily="34" charset="0"/>
                <a:ea typeface="+mn-ea"/>
                <a:cs typeface="+mn-cs"/>
              </a:rPr>
              <a:t> button, typing </a:t>
            </a:r>
            <a:r>
              <a:rPr lang="en-IE" sz="882" b="1" i="0" u="none" strike="noStrike" kern="1200" dirty="0">
                <a:solidFill>
                  <a:schemeClr val="tx1"/>
                </a:solidFill>
                <a:effectLst/>
                <a:latin typeface="Segoe UI Light" pitchFamily="34" charset="0"/>
                <a:ea typeface="+mn-ea"/>
                <a:cs typeface="+mn-cs"/>
              </a:rPr>
              <a:t>PowerShell</a:t>
            </a:r>
            <a:r>
              <a:rPr lang="en-IE" sz="882" b="0" i="0" u="none" strike="noStrike" kern="1200" dirty="0">
                <a:solidFill>
                  <a:schemeClr val="tx1"/>
                </a:solidFill>
                <a:effectLst/>
                <a:latin typeface="Segoe UI Light" pitchFamily="34" charset="0"/>
                <a:ea typeface="+mn-ea"/>
                <a:cs typeface="+mn-cs"/>
              </a:rPr>
              <a:t> right clicking </a:t>
            </a:r>
            <a:r>
              <a:rPr lang="en-IE" sz="882" b="1" i="0" u="none" strike="noStrike" kern="1200" dirty="0">
                <a:solidFill>
                  <a:schemeClr val="tx1"/>
                </a:solidFill>
                <a:effectLst/>
                <a:latin typeface="Segoe UI Light" pitchFamily="34" charset="0"/>
                <a:ea typeface="+mn-ea"/>
                <a:cs typeface="+mn-cs"/>
              </a:rPr>
              <a:t>Windows PowerShell</a:t>
            </a:r>
            <a:r>
              <a:rPr lang="en-IE" sz="882" b="0" i="0" u="none" strike="noStrike" kern="1200" dirty="0">
                <a:solidFill>
                  <a:schemeClr val="tx1"/>
                </a:solidFill>
                <a:effectLst/>
                <a:latin typeface="Segoe UI Light" pitchFamily="34" charset="0"/>
                <a:ea typeface="+mn-ea"/>
                <a:cs typeface="+mn-cs"/>
              </a:rPr>
              <a:t> in the menu and selecting </a:t>
            </a:r>
            <a:r>
              <a:rPr lang="en-IE" sz="882" b="1" i="0" u="none" strike="noStrike" kern="1200" dirty="0">
                <a:solidFill>
                  <a:schemeClr val="tx1"/>
                </a:solidFill>
                <a:effectLst/>
                <a:latin typeface="Segoe UI Light" pitchFamily="34" charset="0"/>
                <a:ea typeface="+mn-ea"/>
                <a:cs typeface="+mn-cs"/>
              </a:rPr>
              <a:t>Run as administrator</a:t>
            </a:r>
            <a:endParaRPr lang="en-IE" sz="882" b="0" i="0" u="none" strike="noStrike" kern="1200" dirty="0">
              <a:solidFill>
                <a:schemeClr val="tx1"/>
              </a:solidFill>
              <a:effectLst/>
              <a:latin typeface="Segoe UI Light" pitchFamily="34" charset="0"/>
              <a:ea typeface="+mn-ea"/>
              <a:cs typeface="+mn-cs"/>
            </a:endParaRPr>
          </a:p>
          <a:p>
            <a:r>
              <a:rPr lang="en-IE" sz="882" b="1" i="0" u="none" strike="noStrike" kern="1200" dirty="0">
                <a:solidFill>
                  <a:schemeClr val="tx1"/>
                </a:solidFill>
                <a:effectLst/>
                <a:latin typeface="Segoe UI Light" pitchFamily="34" charset="0"/>
                <a:ea typeface="+mn-ea"/>
                <a:cs typeface="+mn-cs"/>
              </a:rPr>
              <a:t>17. </a:t>
            </a:r>
            <a:r>
              <a:rPr lang="en-IE" sz="882" b="0" i="0" u="none" strike="noStrike" kern="1200" dirty="0">
                <a:solidFill>
                  <a:schemeClr val="tx1"/>
                </a:solidFill>
                <a:effectLst/>
                <a:latin typeface="Segoe UI Light" pitchFamily="34" charset="0"/>
                <a:ea typeface="+mn-ea"/>
                <a:cs typeface="+mn-cs"/>
              </a:rPr>
              <a:t>Install the </a:t>
            </a:r>
            <a:r>
              <a:rPr lang="en-IE" sz="882" b="1" i="0" u="none" strike="noStrike" kern="1200" dirty="0">
                <a:solidFill>
                  <a:schemeClr val="tx1"/>
                </a:solidFill>
                <a:effectLst/>
                <a:latin typeface="Segoe UI Light" pitchFamily="34" charset="0"/>
                <a:ea typeface="+mn-ea"/>
                <a:cs typeface="+mn-cs"/>
              </a:rPr>
              <a:t>Web-Server</a:t>
            </a:r>
            <a:r>
              <a:rPr lang="en-IE" sz="882" b="0" i="0" u="none" strike="noStrike" kern="1200" dirty="0">
                <a:solidFill>
                  <a:schemeClr val="tx1"/>
                </a:solidFill>
                <a:effectLst/>
                <a:latin typeface="Segoe UI Light" pitchFamily="34" charset="0"/>
                <a:ea typeface="+mn-ea"/>
                <a:cs typeface="+mn-cs"/>
              </a:rPr>
              <a:t> feature in the virtual machine by running the following command in the PowerShell command prompt: PowerShell</a:t>
            </a:r>
          </a:p>
          <a:p>
            <a:r>
              <a:rPr lang="en-IE" sz="882" b="0" i="0" u="none" strike="noStrike" kern="1200" dirty="0">
                <a:solidFill>
                  <a:schemeClr val="tx1"/>
                </a:solidFill>
                <a:effectLst/>
                <a:latin typeface="Segoe UI Light" pitchFamily="34" charset="0"/>
                <a:ea typeface="+mn-ea"/>
                <a:cs typeface="+mn-cs"/>
              </a:rPr>
              <a:t>Install-</a:t>
            </a:r>
            <a:r>
              <a:rPr lang="en-IE" sz="882" b="0" i="0" u="none" strike="noStrike" kern="1200" dirty="0" err="1">
                <a:solidFill>
                  <a:schemeClr val="tx1"/>
                </a:solidFill>
                <a:effectLst/>
                <a:latin typeface="Segoe UI Light" pitchFamily="34" charset="0"/>
                <a:ea typeface="+mn-ea"/>
                <a:cs typeface="+mn-cs"/>
              </a:rPr>
              <a:t>WindowsFeature</a:t>
            </a:r>
            <a:r>
              <a:rPr lang="en-IE" sz="882" b="0" i="0" u="none" strike="noStrike" kern="1200" dirty="0">
                <a:solidFill>
                  <a:schemeClr val="tx1"/>
                </a:solidFill>
                <a:effectLst/>
                <a:latin typeface="Segoe UI Light" pitchFamily="34" charset="0"/>
                <a:ea typeface="+mn-ea"/>
                <a:cs typeface="+mn-cs"/>
              </a:rPr>
              <a:t> -name Web-Server -</a:t>
            </a:r>
            <a:r>
              <a:rPr lang="en-IE" sz="882" b="0" i="0" u="none" strike="noStrike" kern="1200" dirty="0" err="1">
                <a:solidFill>
                  <a:schemeClr val="tx1"/>
                </a:solidFill>
                <a:effectLst/>
                <a:latin typeface="Segoe UI Light" pitchFamily="34" charset="0"/>
                <a:ea typeface="+mn-ea"/>
                <a:cs typeface="+mn-cs"/>
              </a:rPr>
              <a:t>IncludeManagementTools</a:t>
            </a:r>
            <a:r>
              <a:rPr lang="en-IE" sz="882" b="0" i="0" u="none" strike="noStrike" kern="1200" dirty="0">
                <a:solidFill>
                  <a:schemeClr val="tx1"/>
                </a:solidFill>
                <a:effectLst/>
                <a:latin typeface="Segoe UI Light" pitchFamily="34" charset="0"/>
                <a:ea typeface="+mn-ea"/>
                <a:cs typeface="+mn-cs"/>
              </a:rPr>
              <a:t> </a:t>
            </a:r>
          </a:p>
          <a:p>
            <a:r>
              <a:rPr lang="en-IE" sz="882" b="1" i="0" u="none" strike="noStrike" kern="1200" dirty="0">
                <a:solidFill>
                  <a:schemeClr val="tx1"/>
                </a:solidFill>
                <a:effectLst/>
                <a:latin typeface="Segoe UI Light" pitchFamily="34" charset="0"/>
                <a:ea typeface="+mn-ea"/>
                <a:cs typeface="+mn-cs"/>
              </a:rPr>
              <a:t>18. </a:t>
            </a:r>
            <a:r>
              <a:rPr lang="en-IE" sz="882" b="0" i="0" u="none" strike="noStrike" kern="1200" dirty="0">
                <a:solidFill>
                  <a:schemeClr val="tx1"/>
                </a:solidFill>
                <a:effectLst/>
                <a:latin typeface="Segoe UI Light" pitchFamily="34" charset="0"/>
                <a:ea typeface="+mn-ea"/>
                <a:cs typeface="+mn-cs"/>
              </a:rPr>
              <a:t>When completed you should see a prompt stating </a:t>
            </a:r>
            <a:r>
              <a:rPr lang="en-IE" sz="882" b="1" i="0" u="none" strike="noStrike" kern="1200" dirty="0">
                <a:solidFill>
                  <a:schemeClr val="tx1"/>
                </a:solidFill>
                <a:effectLst/>
                <a:latin typeface="Segoe UI Light" pitchFamily="34" charset="0"/>
                <a:ea typeface="+mn-ea"/>
                <a:cs typeface="+mn-cs"/>
              </a:rPr>
              <a:t>Success</a:t>
            </a:r>
            <a:r>
              <a:rPr lang="en-IE" sz="882" b="0" i="0" u="none" strike="noStrike" kern="1200" dirty="0">
                <a:solidFill>
                  <a:schemeClr val="tx1"/>
                </a:solidFill>
                <a:effectLst/>
                <a:latin typeface="Segoe UI Light" pitchFamily="34" charset="0"/>
                <a:ea typeface="+mn-ea"/>
                <a:cs typeface="+mn-cs"/>
              </a:rPr>
              <a:t> with a value </a:t>
            </a:r>
            <a:r>
              <a:rPr lang="en-IE" sz="882" b="1" i="0" u="none" strike="noStrike" kern="1200" dirty="0">
                <a:solidFill>
                  <a:schemeClr val="tx1"/>
                </a:solidFill>
                <a:effectLst/>
                <a:latin typeface="Segoe UI Light" pitchFamily="34" charset="0"/>
                <a:ea typeface="+mn-ea"/>
                <a:cs typeface="+mn-cs"/>
              </a:rPr>
              <a:t>True</a:t>
            </a:r>
            <a:r>
              <a:rPr lang="en-IE" sz="882" b="0" i="0" u="none" strike="noStrike" kern="1200" dirty="0">
                <a:solidFill>
                  <a:schemeClr val="tx1"/>
                </a:solidFill>
                <a:effectLst/>
                <a:latin typeface="Segoe UI Light" pitchFamily="34" charset="0"/>
                <a:ea typeface="+mn-ea"/>
                <a:cs typeface="+mn-cs"/>
              </a:rPr>
              <a:t>, among other items in the output. You do not need to restart the virtual machine to complete the installation. Close the RDP connection to the VM.</a:t>
            </a:r>
          </a:p>
          <a:p>
            <a:r>
              <a:rPr lang="en-IE" sz="882" b="1" i="0" u="none" strike="noStrike" kern="1200" dirty="0">
                <a:solidFill>
                  <a:schemeClr val="tx1"/>
                </a:solidFill>
                <a:effectLst/>
                <a:latin typeface="Segoe UI Light" pitchFamily="34" charset="0"/>
                <a:ea typeface="+mn-ea"/>
                <a:cs typeface="+mn-cs"/>
              </a:rPr>
              <a:t>19. </a:t>
            </a:r>
            <a:r>
              <a:rPr lang="en-IE" sz="882" b="0" i="0" u="none" strike="noStrike" kern="1200" dirty="0">
                <a:solidFill>
                  <a:schemeClr val="tx1"/>
                </a:solidFill>
                <a:effectLst/>
                <a:latin typeface="Segoe UI Light" pitchFamily="34" charset="0"/>
                <a:ea typeface="+mn-ea"/>
                <a:cs typeface="+mn-cs"/>
              </a:rPr>
              <a:t>Back in the portal, select the VM and in the overview pane of the VM, use the </a:t>
            </a:r>
            <a:r>
              <a:rPr lang="en-IE" sz="882" b="1" i="0" u="none" strike="noStrike" kern="1200" dirty="0">
                <a:solidFill>
                  <a:schemeClr val="tx1"/>
                </a:solidFill>
                <a:effectLst/>
                <a:latin typeface="Segoe UI Light" pitchFamily="34" charset="0"/>
                <a:ea typeface="+mn-ea"/>
                <a:cs typeface="+mn-cs"/>
              </a:rPr>
              <a:t>Click to copy</a:t>
            </a:r>
            <a:r>
              <a:rPr lang="en-IE" sz="882" b="0" i="0" u="none" strike="noStrike" kern="1200" dirty="0">
                <a:solidFill>
                  <a:schemeClr val="tx1"/>
                </a:solidFill>
                <a:effectLst/>
                <a:latin typeface="Segoe UI Light" pitchFamily="34" charset="0"/>
                <a:ea typeface="+mn-ea"/>
                <a:cs typeface="+mn-cs"/>
              </a:rPr>
              <a:t> button to the right of the IP address to copy it and paste it into a browser tab.</a:t>
            </a:r>
          </a:p>
          <a:p>
            <a:r>
              <a:rPr lang="en-IE" sz="882" b="1" i="0" u="none" strike="noStrike" kern="1200" dirty="0">
                <a:solidFill>
                  <a:schemeClr val="tx1"/>
                </a:solidFill>
                <a:effectLst/>
                <a:latin typeface="Segoe UI Light" pitchFamily="34" charset="0"/>
                <a:ea typeface="+mn-ea"/>
                <a:cs typeface="+mn-cs"/>
              </a:rPr>
              <a:t>20. </a:t>
            </a:r>
            <a:r>
              <a:rPr lang="en-IE" sz="882" b="0" i="0" u="none" strike="noStrike" kern="1200" dirty="0">
                <a:solidFill>
                  <a:schemeClr val="tx1"/>
                </a:solidFill>
                <a:effectLst/>
                <a:latin typeface="Segoe UI Light" pitchFamily="34" charset="0"/>
                <a:ea typeface="+mn-ea"/>
                <a:cs typeface="+mn-cs"/>
              </a:rPr>
              <a:t>The default IIS Web Server welcome page will open, and is available to connect to publicly via this IP address, or via the fully qualified domain name.</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Congratulations! You have created a web server that can be connected to publicly via this IP address, or via the fully qualified domain name. If you had a web page to host you could deploy those source files to the virtual machine and host them for public access on the deployed virtual machine.</a:t>
            </a:r>
          </a:p>
          <a:p>
            <a:endParaRPr lang="en-IE" sz="882" b="1" kern="1200" dirty="0">
              <a:solidFill>
                <a:schemeClr val="tx1"/>
              </a:solidFill>
              <a:effectLst/>
              <a:latin typeface="Segoe UI Light" pitchFamily="34" charset="0"/>
              <a:ea typeface="+mn-ea"/>
              <a:cs typeface="+mn-cs"/>
            </a:endParaRPr>
          </a:p>
          <a:p>
            <a:r>
              <a:rPr lang="en-IE" sz="882" b="1" kern="1200" dirty="0">
                <a:solidFill>
                  <a:schemeClr val="tx1"/>
                </a:solidFill>
                <a:effectLst/>
                <a:latin typeface="Segoe UI Light" pitchFamily="34" charset="0"/>
                <a:ea typeface="+mn-ea"/>
                <a:cs typeface="+mn-cs"/>
              </a:rPr>
              <a:t>Note</a:t>
            </a:r>
            <a:r>
              <a:rPr lang="en-IE" sz="882" kern="1200" dirty="0">
                <a:solidFill>
                  <a:schemeClr val="tx1"/>
                </a:solidFill>
                <a:effectLst/>
                <a:latin typeface="Segoe UI Light" pitchFamily="34" charset="0"/>
                <a:ea typeface="+mn-ea"/>
                <a:cs typeface="+mn-cs"/>
              </a:rPr>
              <a:t>: Remember to remove any newly created Azure resources that you no longer use. Removing unused resources ensures you will not incur unexpected costs. Remove unused resources by deleting the Resource Group that the unused resources belong to.</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Azure Container Instances</a:t>
            </a:r>
          </a:p>
          <a:p>
            <a:r>
              <a:rPr lang="en-IE" sz="900" b="0" i="0" u="none" strike="noStrike" kern="1200" dirty="0">
                <a:solidFill>
                  <a:schemeClr val="tx1"/>
                </a:solidFill>
                <a:effectLst/>
                <a:latin typeface="Segoe UI Light" pitchFamily="34" charset="0"/>
                <a:ea typeface="+mn-ea"/>
                <a:cs typeface="+mn-cs"/>
              </a:rPr>
              <a:t>Azure Container Instances offers the fastest and simplest way to run a container in Azure without having to manage any virtual machines or adopt any additional services. It’s a PaaS offering that allows you to upload your containers, which it will run for you. See </a:t>
            </a:r>
            <a:r>
              <a:rPr lang="en-IE" u="sng" dirty="0"/>
              <a:t>https://azure.microsoft.com/en-us/services/container-instances/</a:t>
            </a:r>
            <a:r>
              <a:rPr lang="en-IE" sz="900" b="0" i="0" u="none" strike="noStrike" kern="1200" dirty="0">
                <a:solidFill>
                  <a:schemeClr val="tx1"/>
                </a:solidFill>
                <a:effectLst/>
                <a:latin typeface="Segoe UI Light" pitchFamily="34" charset="0"/>
                <a:ea typeface="+mn-ea"/>
                <a:cs typeface="+mn-cs"/>
              </a:rPr>
              <a:t>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Kubernetes Service</a:t>
            </a:r>
          </a:p>
          <a:p>
            <a:r>
              <a:rPr lang="en-IE" sz="900" b="0" i="0" u="none" strike="noStrike" kern="1200" dirty="0">
                <a:solidFill>
                  <a:schemeClr val="tx1"/>
                </a:solidFill>
                <a:effectLst/>
                <a:latin typeface="Segoe UI Light" pitchFamily="34" charset="0"/>
                <a:ea typeface="+mn-ea"/>
                <a:cs typeface="+mn-cs"/>
              </a:rPr>
              <a:t>The task of automating and managing a large number of containers and how they interact is known as </a:t>
            </a:r>
            <a:r>
              <a:rPr lang="en-IE" sz="900" b="0" i="1" u="none" strike="noStrike" kern="1200" dirty="0">
                <a:solidFill>
                  <a:schemeClr val="tx1"/>
                </a:solidFill>
                <a:effectLst/>
                <a:latin typeface="Segoe UI Light" pitchFamily="34" charset="0"/>
                <a:ea typeface="+mn-ea"/>
                <a:cs typeface="+mn-cs"/>
              </a:rPr>
              <a:t>orchestration</a:t>
            </a:r>
            <a:r>
              <a:rPr lang="en-IE" sz="900" b="0" i="0" u="none" strike="noStrike" kern="1200" dirty="0">
                <a:solidFill>
                  <a:schemeClr val="tx1"/>
                </a:solidFill>
                <a:effectLst/>
                <a:latin typeface="Segoe UI Light" pitchFamily="34" charset="0"/>
                <a:ea typeface="+mn-ea"/>
                <a:cs typeface="+mn-cs"/>
              </a:rPr>
              <a:t>. Azure Kubernetes Service (AKS) is a complete orchestration service for containers with distributed architectures and large volumes of containers. See </a:t>
            </a:r>
            <a:r>
              <a:rPr lang="en-IE" u="sng" dirty="0"/>
              <a:t>https://azure.microsoft.com/en-us/services/kubernetes-service/ </a:t>
            </a:r>
            <a:r>
              <a:rPr lang="en-IE" sz="900" b="0" i="0" u="none" strike="noStrike" kern="1200" dirty="0">
                <a:solidFill>
                  <a:schemeClr val="tx1"/>
                </a:solidFill>
                <a:effectLst/>
                <a:latin typeface="Segoe UI Light" pitchFamily="34" charset="0"/>
                <a:ea typeface="+mn-ea"/>
                <a:cs typeface="+mn-cs"/>
              </a:rPr>
              <a:t>for more details.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0747967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they work or actually step through them like a lab task.</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a:p>
            <a:endParaRPr lang="en-US" dirty="0"/>
          </a:p>
          <a:p>
            <a:r>
              <a:rPr lang="en-IE" sz="882" b="1" i="0" u="none" strike="noStrike" kern="1200" dirty="0">
                <a:solidFill>
                  <a:schemeClr val="tx1"/>
                </a:solidFill>
                <a:effectLst/>
                <a:latin typeface="Segoe UI Light" pitchFamily="34" charset="0"/>
                <a:ea typeface="+mn-ea"/>
                <a:cs typeface="+mn-cs"/>
              </a:rPr>
              <a:t>Prerequisites</a:t>
            </a:r>
          </a:p>
          <a:p>
            <a:r>
              <a:rPr lang="en-IE" sz="882" b="0" i="0" u="none" strike="noStrike" kern="1200" dirty="0">
                <a:solidFill>
                  <a:schemeClr val="tx1"/>
                </a:solidFill>
                <a:effectLst/>
                <a:latin typeface="Segoe UI Light" pitchFamily="34" charset="0"/>
                <a:ea typeface="+mn-ea"/>
                <a:cs typeface="+mn-cs"/>
              </a:rPr>
              <a:t>An active Azure subscription is required. If you do not have an Azure subscription, create a </a:t>
            </a:r>
            <a:r>
              <a:rPr lang="en-IE" sz="882" b="0" i="0" u="none" strike="noStrike" kern="1200" dirty="0">
                <a:solidFill>
                  <a:schemeClr val="tx1"/>
                </a:solidFill>
                <a:effectLst/>
                <a:latin typeface="Segoe UI Light" pitchFamily="34" charset="0"/>
                <a:ea typeface="+mn-ea"/>
                <a:cs typeface="+mn-cs"/>
                <a:hlinkClick r:id="rId3"/>
              </a:rPr>
              <a:t>free Azure account</a:t>
            </a:r>
            <a:r>
              <a:rPr lang="en-IE" sz="882" b="0" i="0" u="none" strike="noStrike" kern="1200" dirty="0">
                <a:solidFill>
                  <a:schemeClr val="tx1"/>
                </a:solidFill>
                <a:effectLst/>
                <a:latin typeface="Segoe UI Light" pitchFamily="34" charset="0"/>
                <a:ea typeface="+mn-ea"/>
                <a:cs typeface="+mn-cs"/>
              </a:rPr>
              <a:t> before you begin.</a:t>
            </a:r>
          </a:p>
          <a:p>
            <a:endParaRPr lang="en-IE" sz="882" b="1" i="0" u="none" strike="noStrike" kern="1200" dirty="0">
              <a:solidFill>
                <a:schemeClr val="tx1"/>
              </a:solidFill>
              <a:effectLst/>
              <a:latin typeface="Segoe UI Light" pitchFamily="34" charset="0"/>
              <a:ea typeface="+mn-ea"/>
              <a:cs typeface="+mn-cs"/>
            </a:endParaRPr>
          </a:p>
          <a:p>
            <a:r>
              <a:rPr lang="en-IE" sz="882" b="1" i="0" u="none" strike="noStrike" kern="1200" dirty="0">
                <a:solidFill>
                  <a:schemeClr val="tx1"/>
                </a:solidFill>
                <a:effectLst/>
                <a:latin typeface="Segoe UI Light" pitchFamily="34" charset="0"/>
                <a:ea typeface="+mn-ea"/>
                <a:cs typeface="+mn-cs"/>
              </a:rPr>
              <a:t>Steps</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882" b="1" i="0" u="none" strike="noStrike" kern="1200" dirty="0">
                <a:solidFill>
                  <a:schemeClr val="tx1"/>
                </a:solidFill>
                <a:effectLst/>
                <a:latin typeface="Segoe UI Light" pitchFamily="34" charset="0"/>
                <a:ea typeface="+mn-ea"/>
                <a:cs typeface="+mn-cs"/>
              </a:rPr>
              <a:t>1. </a:t>
            </a:r>
            <a:r>
              <a:rPr lang="en-IE" sz="882" b="0" i="0" u="none" strike="noStrike" kern="1200" dirty="0">
                <a:solidFill>
                  <a:schemeClr val="tx1"/>
                </a:solidFill>
                <a:effectLst/>
                <a:latin typeface="Segoe UI Light" pitchFamily="34" charset="0"/>
                <a:ea typeface="+mn-ea"/>
                <a:cs typeface="+mn-cs"/>
              </a:rPr>
              <a:t>To create a new Azure Container Instance, sign in to the Azure Portal and locate the </a:t>
            </a:r>
            <a:r>
              <a:rPr lang="en-IE" sz="882" b="0" i="1" u="none" strike="noStrike" kern="1200" dirty="0">
                <a:solidFill>
                  <a:schemeClr val="tx1"/>
                </a:solidFill>
                <a:effectLst/>
                <a:latin typeface="Segoe UI Light" pitchFamily="34" charset="0"/>
                <a:ea typeface="+mn-ea"/>
                <a:cs typeface="+mn-cs"/>
              </a:rPr>
              <a:t>Azure Container Instance</a:t>
            </a:r>
            <a:r>
              <a:rPr lang="en-IE" sz="882" b="0" i="0" u="none" strike="noStrike" kern="1200" dirty="0">
                <a:solidFill>
                  <a:schemeClr val="tx1"/>
                </a:solidFill>
                <a:effectLst/>
                <a:latin typeface="Segoe UI Light" pitchFamily="34" charset="0"/>
                <a:ea typeface="+mn-ea"/>
                <a:cs typeface="+mn-cs"/>
              </a:rPr>
              <a:t> service, then select </a:t>
            </a:r>
            <a:r>
              <a:rPr lang="en-IE" sz="882" b="1" i="0" u="none" strike="noStrike" kern="1200" dirty="0">
                <a:solidFill>
                  <a:schemeClr val="tx1"/>
                </a:solidFill>
                <a:effectLst/>
                <a:latin typeface="Segoe UI Light" pitchFamily="34" charset="0"/>
                <a:ea typeface="+mn-ea"/>
                <a:cs typeface="+mn-cs"/>
              </a:rPr>
              <a:t>Create</a:t>
            </a:r>
            <a:r>
              <a:rPr lang="en-IE" sz="882" b="0" i="0" u="none" strike="noStrike" kern="1200" dirty="0">
                <a:solidFill>
                  <a:schemeClr val="tx1"/>
                </a:solidFill>
                <a:effectLst/>
                <a:latin typeface="Segoe UI Light" pitchFamily="34" charset="0"/>
                <a:ea typeface="+mn-ea"/>
                <a:cs typeface="+mn-cs"/>
              </a:rPr>
              <a:t>, or alternatively, click on the </a:t>
            </a:r>
            <a:r>
              <a:rPr lang="en-IE" sz="882" b="1" i="0" u="none" strike="noStrike" kern="1200" dirty="0">
                <a:solidFill>
                  <a:schemeClr val="tx1"/>
                </a:solidFill>
                <a:effectLst/>
                <a:latin typeface="Segoe UI Light" pitchFamily="34" charset="0"/>
                <a:ea typeface="+mn-ea"/>
                <a:cs typeface="+mn-cs"/>
              </a:rPr>
              <a:t>Deploy to Azure</a:t>
            </a:r>
            <a:r>
              <a:rPr lang="en-IE" sz="882" b="0" i="0" u="none" strike="noStrike" kern="1200" dirty="0">
                <a:solidFill>
                  <a:schemeClr val="tx1"/>
                </a:solidFill>
                <a:effectLst/>
                <a:latin typeface="Segoe UI Light" pitchFamily="34" charset="0"/>
                <a:ea typeface="+mn-ea"/>
                <a:cs typeface="+mn-cs"/>
              </a:rPr>
              <a:t> button to go to the </a:t>
            </a:r>
            <a:r>
              <a:rPr lang="en-IE" sz="882" b="0" i="0" u="none" strike="noStrike" kern="1200" dirty="0" err="1">
                <a:solidFill>
                  <a:schemeClr val="tx1"/>
                </a:solidFill>
                <a:effectLst/>
                <a:latin typeface="Segoe UI Light" pitchFamily="34" charset="0"/>
                <a:ea typeface="+mn-ea"/>
                <a:cs typeface="+mn-cs"/>
              </a:rPr>
              <a:t>url</a:t>
            </a:r>
            <a:r>
              <a:rPr lang="en-IE" sz="882" b="0" i="0" u="none" strike="noStrike" kern="1200" dirty="0">
                <a:solidFill>
                  <a:schemeClr val="tx1"/>
                </a:solidFill>
                <a:effectLst/>
                <a:latin typeface="Segoe UI Light" pitchFamily="34" charset="0"/>
                <a:ea typeface="+mn-ea"/>
                <a:cs typeface="+mn-cs"/>
              </a:rPr>
              <a:t> </a:t>
            </a:r>
            <a:r>
              <a:rPr lang="en-US" sz="882" b="0" kern="1200" dirty="0">
                <a:solidFill>
                  <a:schemeClr val="tx1"/>
                </a:solidFill>
                <a:effectLst/>
                <a:latin typeface="Segoe UI Light" pitchFamily="34" charset="0"/>
                <a:ea typeface="+mn-ea"/>
                <a:cs typeface="+mn-cs"/>
              </a:rPr>
              <a:t>https://portal.azure.com/#create/microsoft.containerinstances</a:t>
            </a:r>
          </a:p>
          <a:p>
            <a:r>
              <a:rPr lang="en-IE" sz="882" b="0" i="0" u="none" strike="noStrike" kern="1200" dirty="0">
                <a:solidFill>
                  <a:schemeClr val="tx1"/>
                </a:solidFill>
                <a:effectLst/>
                <a:latin typeface="Segoe UI Light" pitchFamily="34" charset="0"/>
                <a:ea typeface="+mn-ea"/>
                <a:cs typeface="+mn-cs"/>
              </a:rPr>
              <a:t> and when prompted, sign into Azure Portal.</a:t>
            </a:r>
          </a:p>
          <a:p>
            <a:r>
              <a:rPr lang="en-IE" sz="882" b="1" i="0" u="none" strike="noStrike" kern="1200" dirty="0">
                <a:solidFill>
                  <a:schemeClr val="tx1"/>
                </a:solidFill>
                <a:effectLst/>
                <a:latin typeface="Segoe UI Light" pitchFamily="34" charset="0"/>
                <a:ea typeface="+mn-ea"/>
                <a:cs typeface="+mn-cs"/>
              </a:rPr>
              <a:t>2. </a:t>
            </a:r>
            <a:r>
              <a:rPr lang="en-IE" sz="882" b="0" i="0" u="none" strike="noStrike" kern="1200" dirty="0">
                <a:solidFill>
                  <a:schemeClr val="tx1"/>
                </a:solidFill>
                <a:effectLst/>
                <a:latin typeface="Segoe UI Light" pitchFamily="34" charset="0"/>
                <a:ea typeface="+mn-ea"/>
                <a:cs typeface="+mn-cs"/>
              </a:rPr>
              <a:t>Provide the following basic details for the new container instance. The UI you encounter may be slightly different compared to the screenshots in this walkthrough, depending on if you accessed the Create New Container Instance via the </a:t>
            </a:r>
            <a:r>
              <a:rPr lang="en-IE" sz="882" b="0" i="1" u="none" strike="noStrike" kern="1200" dirty="0">
                <a:solidFill>
                  <a:schemeClr val="tx1"/>
                </a:solidFill>
                <a:effectLst/>
                <a:latin typeface="Segoe UI Light" pitchFamily="34" charset="0"/>
                <a:ea typeface="+mn-ea"/>
                <a:cs typeface="+mn-cs"/>
              </a:rPr>
              <a:t>Azure portal</a:t>
            </a:r>
            <a:r>
              <a:rPr lang="en-IE" sz="882" b="0" i="0" u="none" strike="noStrike" kern="1200" dirty="0">
                <a:solidFill>
                  <a:schemeClr val="tx1"/>
                </a:solidFill>
                <a:effectLst/>
                <a:latin typeface="Segoe UI Light" pitchFamily="34" charset="0"/>
                <a:ea typeface="+mn-ea"/>
                <a:cs typeface="+mn-cs"/>
              </a:rPr>
              <a:t> or via the </a:t>
            </a:r>
            <a:r>
              <a:rPr lang="en-IE" sz="882" b="0" i="1" u="none" strike="noStrike" kern="1200" dirty="0">
                <a:solidFill>
                  <a:schemeClr val="tx1"/>
                </a:solidFill>
                <a:effectLst/>
                <a:latin typeface="Segoe UI Light" pitchFamily="34" charset="0"/>
                <a:ea typeface="+mn-ea"/>
                <a:cs typeface="+mn-cs"/>
              </a:rPr>
              <a:t>Deploy to Azure</a:t>
            </a:r>
            <a:r>
              <a:rPr lang="en-IE" sz="882" b="0" i="0" u="none" strike="noStrike" kern="1200" dirty="0">
                <a:solidFill>
                  <a:schemeClr val="tx1"/>
                </a:solidFill>
                <a:effectLst/>
                <a:latin typeface="Segoe UI Light" pitchFamily="34" charset="0"/>
                <a:ea typeface="+mn-ea"/>
                <a:cs typeface="+mn-cs"/>
              </a:rPr>
              <a:t> button above, however the details provided will be the same.</a:t>
            </a:r>
          </a:p>
          <a:p>
            <a:pPr lvl="1"/>
            <a:r>
              <a:rPr lang="en-IE" sz="882" b="1" i="0" u="none" strike="noStrike" kern="1200" dirty="0">
                <a:solidFill>
                  <a:schemeClr val="tx1"/>
                </a:solidFill>
                <a:effectLst/>
                <a:latin typeface="Segoe UI Light" pitchFamily="34" charset="0"/>
                <a:ea typeface="+mn-ea"/>
                <a:cs typeface="+mn-cs"/>
              </a:rPr>
              <a:t>Container name</a:t>
            </a:r>
            <a:r>
              <a:rPr lang="en-IE" sz="882" b="0" i="0" u="none" strike="noStrike" kern="1200" dirty="0">
                <a:solidFill>
                  <a:schemeClr val="tx1"/>
                </a:solidFill>
                <a:effectLst/>
                <a:latin typeface="Segoe UI Light" pitchFamily="34" charset="0"/>
                <a:ea typeface="+mn-ea"/>
                <a:cs typeface="+mn-cs"/>
              </a:rPr>
              <a:t>: </a:t>
            </a:r>
            <a:r>
              <a:rPr lang="en-IE" sz="882" b="0" i="0" u="none" strike="noStrike" kern="1200" dirty="0" err="1">
                <a:solidFill>
                  <a:schemeClr val="tx1"/>
                </a:solidFill>
                <a:effectLst/>
                <a:latin typeface="Segoe UI Light" pitchFamily="34" charset="0"/>
                <a:ea typeface="+mn-ea"/>
                <a:cs typeface="+mn-cs"/>
              </a:rPr>
              <a:t>mycontainer</a:t>
            </a:r>
            <a:endParaRPr lang="en-IE" sz="882" b="0" i="0" u="none" strike="noStrike" kern="1200" dirty="0">
              <a:solidFill>
                <a:schemeClr val="tx1"/>
              </a:solidFill>
              <a:effectLst/>
              <a:latin typeface="Segoe UI Light" pitchFamily="34" charset="0"/>
              <a:ea typeface="+mn-ea"/>
              <a:cs typeface="+mn-cs"/>
            </a:endParaRPr>
          </a:p>
          <a:p>
            <a:pPr lvl="1"/>
            <a:r>
              <a:rPr lang="en-IE" sz="882" b="1" i="0" u="none" strike="noStrike" kern="1200" dirty="0">
                <a:solidFill>
                  <a:schemeClr val="tx1"/>
                </a:solidFill>
                <a:effectLst/>
                <a:latin typeface="Segoe UI Light" pitchFamily="34" charset="0"/>
                <a:ea typeface="+mn-ea"/>
                <a:cs typeface="+mn-cs"/>
              </a:rPr>
              <a:t>Container image type</a:t>
            </a:r>
            <a:r>
              <a:rPr lang="en-IE" sz="882" b="0" i="0" u="none" strike="noStrike" kern="1200" dirty="0">
                <a:solidFill>
                  <a:schemeClr val="tx1"/>
                </a:solidFill>
                <a:effectLst/>
                <a:latin typeface="Segoe UI Light" pitchFamily="34" charset="0"/>
                <a:ea typeface="+mn-ea"/>
                <a:cs typeface="+mn-cs"/>
              </a:rPr>
              <a:t>: Public</a:t>
            </a:r>
          </a:p>
          <a:p>
            <a:pPr lvl="1"/>
            <a:r>
              <a:rPr lang="en-IE" sz="882" b="1" i="0" u="none" strike="noStrike" kern="1200" dirty="0">
                <a:solidFill>
                  <a:schemeClr val="tx1"/>
                </a:solidFill>
                <a:effectLst/>
                <a:latin typeface="Segoe UI Light" pitchFamily="34" charset="0"/>
                <a:ea typeface="+mn-ea"/>
                <a:cs typeface="+mn-cs"/>
              </a:rPr>
              <a:t>Container image</a:t>
            </a:r>
            <a:r>
              <a:rPr lang="en-IE" sz="882" b="0" i="0" u="none" strike="noStrike" kern="1200" dirty="0">
                <a:solidFill>
                  <a:schemeClr val="tx1"/>
                </a:solidFill>
                <a:effectLst/>
                <a:latin typeface="Segoe UI Light" pitchFamily="34" charset="0"/>
                <a:ea typeface="+mn-ea"/>
                <a:cs typeface="+mn-cs"/>
              </a:rPr>
              <a:t>: </a:t>
            </a:r>
            <a:r>
              <a:rPr lang="en-IE" sz="882" b="0" i="0" u="none" strike="noStrike" kern="1200" dirty="0" err="1">
                <a:solidFill>
                  <a:schemeClr val="tx1"/>
                </a:solidFill>
                <a:effectLst/>
                <a:latin typeface="Segoe UI Light" pitchFamily="34" charset="0"/>
                <a:ea typeface="+mn-ea"/>
                <a:cs typeface="+mn-cs"/>
              </a:rPr>
              <a:t>microsoft</a:t>
            </a:r>
            <a:r>
              <a:rPr lang="en-IE" sz="882" b="0" i="0" u="none" strike="noStrike" kern="1200" dirty="0">
                <a:solidFill>
                  <a:schemeClr val="tx1"/>
                </a:solidFill>
                <a:effectLst/>
                <a:latin typeface="Segoe UI Light" pitchFamily="34" charset="0"/>
                <a:ea typeface="+mn-ea"/>
                <a:cs typeface="+mn-cs"/>
              </a:rPr>
              <a:t>/</a:t>
            </a:r>
            <a:r>
              <a:rPr lang="en-IE" sz="882" b="0" i="0" u="none" strike="noStrike" kern="1200" dirty="0" err="1">
                <a:solidFill>
                  <a:schemeClr val="tx1"/>
                </a:solidFill>
                <a:effectLst/>
                <a:latin typeface="Segoe UI Light" pitchFamily="34" charset="0"/>
                <a:ea typeface="+mn-ea"/>
                <a:cs typeface="+mn-cs"/>
              </a:rPr>
              <a:t>aci-helloworld</a:t>
            </a:r>
            <a:endParaRPr lang="en-IE" sz="882" b="0" i="0" u="none" strike="noStrike" kern="1200" dirty="0">
              <a:solidFill>
                <a:schemeClr val="tx1"/>
              </a:solidFill>
              <a:effectLst/>
              <a:latin typeface="Segoe UI Light" pitchFamily="34" charset="0"/>
              <a:ea typeface="+mn-ea"/>
              <a:cs typeface="+mn-cs"/>
            </a:endParaRPr>
          </a:p>
          <a:p>
            <a:pPr lvl="1"/>
            <a:r>
              <a:rPr lang="en-IE" sz="882" b="1" i="0" u="none" strike="noStrike" kern="1200" dirty="0">
                <a:solidFill>
                  <a:schemeClr val="tx1"/>
                </a:solidFill>
                <a:effectLst/>
                <a:latin typeface="Segoe UI Light" pitchFamily="34" charset="0"/>
                <a:ea typeface="+mn-ea"/>
                <a:cs typeface="+mn-cs"/>
              </a:rPr>
              <a:t>Subscription</a:t>
            </a:r>
            <a:r>
              <a:rPr lang="en-IE" sz="882" b="0" i="0" u="none" strike="noStrike" kern="1200" dirty="0">
                <a:solidFill>
                  <a:schemeClr val="tx1"/>
                </a:solidFill>
                <a:effectLst/>
                <a:latin typeface="Segoe UI Light" pitchFamily="34" charset="0"/>
                <a:ea typeface="+mn-ea"/>
                <a:cs typeface="+mn-cs"/>
              </a:rPr>
              <a:t>: Choose your subscription.</a:t>
            </a:r>
          </a:p>
          <a:p>
            <a:pPr lvl="1"/>
            <a:r>
              <a:rPr lang="en-IE" sz="882" b="1" i="0" u="none" strike="noStrike" kern="1200" dirty="0">
                <a:solidFill>
                  <a:schemeClr val="tx1"/>
                </a:solidFill>
                <a:effectLst/>
                <a:latin typeface="Segoe UI Light" pitchFamily="34" charset="0"/>
                <a:ea typeface="+mn-ea"/>
                <a:cs typeface="+mn-cs"/>
              </a:rPr>
              <a:t>Resource group</a:t>
            </a:r>
            <a:r>
              <a:rPr lang="en-IE" sz="882" b="0" i="0" u="none" strike="noStrike" kern="1200" dirty="0">
                <a:solidFill>
                  <a:schemeClr val="tx1"/>
                </a:solidFill>
                <a:effectLst/>
                <a:latin typeface="Segoe UI Light" pitchFamily="34" charset="0"/>
                <a:ea typeface="+mn-ea"/>
                <a:cs typeface="+mn-cs"/>
              </a:rPr>
              <a:t>: Select </a:t>
            </a:r>
            <a:r>
              <a:rPr lang="en-IE" sz="882" b="1" i="0" u="none" strike="noStrike" kern="1200" dirty="0">
                <a:solidFill>
                  <a:schemeClr val="tx1"/>
                </a:solidFill>
                <a:effectLst/>
                <a:latin typeface="Segoe UI Light" pitchFamily="34" charset="0"/>
                <a:ea typeface="+mn-ea"/>
                <a:cs typeface="+mn-cs"/>
              </a:rPr>
              <a:t>Create new</a:t>
            </a:r>
            <a:r>
              <a:rPr lang="en-IE" sz="882" b="0" i="0" u="none" strike="noStrike" kern="1200" dirty="0">
                <a:solidFill>
                  <a:schemeClr val="tx1"/>
                </a:solidFill>
                <a:effectLst/>
                <a:latin typeface="Segoe UI Light" pitchFamily="34" charset="0"/>
                <a:ea typeface="+mn-ea"/>
                <a:cs typeface="+mn-cs"/>
              </a:rPr>
              <a:t>, then type </a:t>
            </a:r>
            <a:r>
              <a:rPr lang="en-IE" sz="882" b="0" i="0" u="none" strike="noStrike" kern="1200" dirty="0" err="1">
                <a:solidFill>
                  <a:schemeClr val="tx1"/>
                </a:solidFill>
                <a:effectLst/>
                <a:latin typeface="Segoe UI Light" pitchFamily="34" charset="0"/>
                <a:ea typeface="+mn-ea"/>
                <a:cs typeface="+mn-cs"/>
              </a:rPr>
              <a:t>myResourceGroup</a:t>
            </a:r>
            <a:r>
              <a:rPr lang="en-IE" sz="882" b="0" i="0" u="none" strike="noStrike" kern="1200" dirty="0">
                <a:solidFill>
                  <a:schemeClr val="tx1"/>
                </a:solidFill>
                <a:effectLst/>
                <a:latin typeface="Segoe UI Light" pitchFamily="34" charset="0"/>
                <a:ea typeface="+mn-ea"/>
                <a:cs typeface="+mn-cs"/>
              </a:rPr>
              <a:t>, and select </a:t>
            </a:r>
            <a:r>
              <a:rPr lang="en-IE" sz="882" b="1" i="0" u="none" strike="noStrike" kern="1200" dirty="0">
                <a:solidFill>
                  <a:schemeClr val="tx1"/>
                </a:solidFill>
                <a:effectLst/>
                <a:latin typeface="Segoe UI Light" pitchFamily="34" charset="0"/>
                <a:ea typeface="+mn-ea"/>
                <a:cs typeface="+mn-cs"/>
              </a:rPr>
              <a:t>OK</a:t>
            </a:r>
            <a:r>
              <a:rPr lang="en-IE" sz="882" b="0" i="0" u="none" strike="noStrike" kern="1200" dirty="0">
                <a:solidFill>
                  <a:schemeClr val="tx1"/>
                </a:solidFill>
                <a:effectLst/>
                <a:latin typeface="Segoe UI Light" pitchFamily="34" charset="0"/>
                <a:ea typeface="+mn-ea"/>
                <a:cs typeface="+mn-cs"/>
              </a:rPr>
              <a:t>.</a:t>
            </a:r>
          </a:p>
          <a:p>
            <a:pPr lvl="1"/>
            <a:r>
              <a:rPr lang="en-IE" sz="882" b="1" i="0" u="none" strike="noStrike" kern="1200" dirty="0">
                <a:solidFill>
                  <a:schemeClr val="tx1"/>
                </a:solidFill>
                <a:effectLst/>
                <a:latin typeface="Segoe UI Light" pitchFamily="34" charset="0"/>
                <a:ea typeface="+mn-ea"/>
                <a:cs typeface="+mn-cs"/>
              </a:rPr>
              <a:t>Location</a:t>
            </a:r>
            <a:r>
              <a:rPr lang="en-IE" sz="882" b="0" i="0" u="none" strike="noStrike" kern="1200" dirty="0">
                <a:solidFill>
                  <a:schemeClr val="tx1"/>
                </a:solidFill>
                <a:effectLst/>
                <a:latin typeface="Segoe UI Light" pitchFamily="34" charset="0"/>
                <a:ea typeface="+mn-ea"/>
                <a:cs typeface="+mn-cs"/>
              </a:rPr>
              <a:t>: Use the dropdown to choose the Azure region that is closest to you.</a:t>
            </a:r>
          </a:p>
          <a:p>
            <a:pPr lvl="1"/>
            <a:r>
              <a:rPr lang="en-IE" sz="882" b="0" i="0" u="none" strike="noStrike" kern="1200" dirty="0">
                <a:solidFill>
                  <a:schemeClr val="tx1"/>
                </a:solidFill>
                <a:effectLst/>
                <a:latin typeface="Segoe UI Light" pitchFamily="34" charset="0"/>
                <a:ea typeface="+mn-ea"/>
                <a:cs typeface="+mn-cs"/>
              </a:rPr>
              <a:t>Press the </a:t>
            </a:r>
            <a:r>
              <a:rPr lang="en-IE" sz="882" b="1" i="0" u="none" strike="noStrike" kern="1200" dirty="0">
                <a:solidFill>
                  <a:schemeClr val="tx1"/>
                </a:solidFill>
                <a:effectLst/>
                <a:latin typeface="Segoe UI Light" pitchFamily="34" charset="0"/>
                <a:ea typeface="+mn-ea"/>
                <a:cs typeface="+mn-cs"/>
              </a:rPr>
              <a:t>OK</a:t>
            </a:r>
            <a:r>
              <a:rPr lang="en-IE" sz="882" b="0" i="0" u="none" strike="noStrike" kern="1200" dirty="0">
                <a:solidFill>
                  <a:schemeClr val="tx1"/>
                </a:solidFill>
                <a:effectLst/>
                <a:latin typeface="Segoe UI Light" pitchFamily="34" charset="0"/>
                <a:ea typeface="+mn-ea"/>
                <a:cs typeface="+mn-cs"/>
              </a:rPr>
              <a:t> button.</a:t>
            </a:r>
          </a:p>
          <a:p>
            <a:r>
              <a:rPr lang="en-IE" sz="882" b="1" i="0" u="none" strike="noStrike" kern="1200" dirty="0">
                <a:solidFill>
                  <a:schemeClr val="tx1"/>
                </a:solidFill>
                <a:effectLst/>
                <a:latin typeface="Segoe UI Light" pitchFamily="34" charset="0"/>
                <a:ea typeface="+mn-ea"/>
                <a:cs typeface="+mn-cs"/>
              </a:rPr>
              <a:t>3. </a:t>
            </a:r>
            <a:r>
              <a:rPr lang="en-IE" sz="882" b="0" i="0" u="none" strike="noStrike" kern="1200" dirty="0">
                <a:solidFill>
                  <a:schemeClr val="tx1"/>
                </a:solidFill>
                <a:effectLst/>
                <a:latin typeface="Segoe UI Light" pitchFamily="34" charset="0"/>
                <a:ea typeface="+mn-ea"/>
                <a:cs typeface="+mn-cs"/>
              </a:rPr>
              <a:t>Configure the new container instance as follows.</a:t>
            </a:r>
          </a:p>
          <a:p>
            <a:pPr lvl="1"/>
            <a:r>
              <a:rPr lang="en-IE" sz="882" b="1" i="0" u="none" strike="noStrike" kern="1200" dirty="0">
                <a:solidFill>
                  <a:schemeClr val="tx1"/>
                </a:solidFill>
                <a:effectLst/>
                <a:latin typeface="Segoe UI Light" pitchFamily="34" charset="0"/>
                <a:ea typeface="+mn-ea"/>
                <a:cs typeface="+mn-cs"/>
              </a:rPr>
              <a:t>DNS name label</a:t>
            </a:r>
            <a:r>
              <a:rPr lang="en-IE" sz="882" b="0" i="0" u="none" strike="noStrike" kern="1200" dirty="0">
                <a:solidFill>
                  <a:schemeClr val="tx1"/>
                </a:solidFill>
                <a:effectLst/>
                <a:latin typeface="Segoe UI Light" pitchFamily="34" charset="0"/>
                <a:ea typeface="+mn-ea"/>
                <a:cs typeface="+mn-cs"/>
              </a:rPr>
              <a:t>: Specify a DNS name label for your container. The DNS name label you specify must be unique within the Azure region where you create the container instance. Your container will be publicly reachable at http://&lt;dns-name-label&gt;.&lt;region&gt;.azurecontainer.io. If you receive a </a:t>
            </a:r>
            <a:r>
              <a:rPr lang="en-IE" sz="882" b="1" i="0" u="none" strike="noStrike" kern="1200" dirty="0">
                <a:solidFill>
                  <a:schemeClr val="tx1"/>
                </a:solidFill>
                <a:effectLst/>
                <a:latin typeface="Segoe UI Light" pitchFamily="34" charset="0"/>
                <a:ea typeface="+mn-ea"/>
                <a:cs typeface="+mn-cs"/>
              </a:rPr>
              <a:t>DNS name label not available</a:t>
            </a:r>
            <a:r>
              <a:rPr lang="en-IE" sz="882" b="0" i="0" u="none" strike="noStrike" kern="1200" dirty="0">
                <a:solidFill>
                  <a:schemeClr val="tx1"/>
                </a:solidFill>
                <a:effectLst/>
                <a:latin typeface="Segoe UI Light" pitchFamily="34" charset="0"/>
                <a:ea typeface="+mn-ea"/>
                <a:cs typeface="+mn-cs"/>
              </a:rPr>
              <a:t> error message, specify a different DNS name label.</a:t>
            </a:r>
          </a:p>
          <a:p>
            <a:pPr lvl="1"/>
            <a:r>
              <a:rPr lang="en-IE" sz="882" b="0" i="0" u="none" strike="noStrike" kern="1200" dirty="0">
                <a:solidFill>
                  <a:schemeClr val="tx1"/>
                </a:solidFill>
                <a:effectLst/>
                <a:latin typeface="Segoe UI Light" pitchFamily="34" charset="0"/>
                <a:ea typeface="+mn-ea"/>
                <a:cs typeface="+mn-cs"/>
              </a:rPr>
              <a:t>Leave all other settings in the </a:t>
            </a:r>
            <a:r>
              <a:rPr lang="en-IE" sz="882" b="1" i="0" u="none" strike="noStrike" kern="1200" dirty="0">
                <a:solidFill>
                  <a:schemeClr val="tx1"/>
                </a:solidFill>
                <a:effectLst/>
                <a:latin typeface="Segoe UI Light" pitchFamily="34" charset="0"/>
                <a:ea typeface="+mn-ea"/>
                <a:cs typeface="+mn-cs"/>
              </a:rPr>
              <a:t>Configuration</a:t>
            </a:r>
            <a:r>
              <a:rPr lang="en-IE" sz="882" b="0" i="0" u="none" strike="noStrike" kern="1200" dirty="0">
                <a:solidFill>
                  <a:schemeClr val="tx1"/>
                </a:solidFill>
                <a:effectLst/>
                <a:latin typeface="Segoe UI Light" pitchFamily="34" charset="0"/>
                <a:ea typeface="+mn-ea"/>
                <a:cs typeface="+mn-cs"/>
              </a:rPr>
              <a:t> pane at their default values.</a:t>
            </a:r>
          </a:p>
          <a:p>
            <a:pPr lvl="1"/>
            <a:r>
              <a:rPr lang="en-IE" sz="882" b="0" i="0" u="none" strike="noStrike" kern="1200" dirty="0">
                <a:solidFill>
                  <a:schemeClr val="tx1"/>
                </a:solidFill>
                <a:effectLst/>
                <a:latin typeface="Segoe UI Light" pitchFamily="34" charset="0"/>
                <a:ea typeface="+mn-ea"/>
                <a:cs typeface="+mn-cs"/>
              </a:rPr>
              <a:t>Select </a:t>
            </a:r>
            <a:r>
              <a:rPr lang="en-IE" sz="882" b="1" i="0" u="none" strike="noStrike" kern="1200" dirty="0">
                <a:solidFill>
                  <a:schemeClr val="tx1"/>
                </a:solidFill>
                <a:effectLst/>
                <a:latin typeface="Segoe UI Light" pitchFamily="34" charset="0"/>
                <a:ea typeface="+mn-ea"/>
                <a:cs typeface="+mn-cs"/>
              </a:rPr>
              <a:t>OK</a:t>
            </a:r>
            <a:r>
              <a:rPr lang="en-IE" sz="882" b="0" i="0" u="none" strike="noStrike" kern="1200" dirty="0">
                <a:solidFill>
                  <a:schemeClr val="tx1"/>
                </a:solidFill>
                <a:effectLst/>
                <a:latin typeface="Segoe UI Light" pitchFamily="34" charset="0"/>
                <a:ea typeface="+mn-ea"/>
                <a:cs typeface="+mn-cs"/>
              </a:rPr>
              <a:t> to start the automatic validation process.</a:t>
            </a:r>
          </a:p>
          <a:p>
            <a:r>
              <a:rPr lang="en-IE" sz="882" b="1" i="0" u="none" strike="noStrike" kern="1200" dirty="0">
                <a:solidFill>
                  <a:schemeClr val="tx1"/>
                </a:solidFill>
                <a:effectLst/>
                <a:latin typeface="Segoe UI Light" pitchFamily="34" charset="0"/>
                <a:ea typeface="+mn-ea"/>
                <a:cs typeface="+mn-cs"/>
              </a:rPr>
              <a:t>4. </a:t>
            </a:r>
            <a:r>
              <a:rPr lang="en-IE" sz="882" b="0" i="0" u="none" strike="noStrike" kern="1200" dirty="0">
                <a:solidFill>
                  <a:schemeClr val="tx1"/>
                </a:solidFill>
                <a:effectLst/>
                <a:latin typeface="Segoe UI Light" pitchFamily="34" charset="0"/>
                <a:ea typeface="+mn-ea"/>
                <a:cs typeface="+mn-cs"/>
              </a:rPr>
              <a:t>When the validation process has passed, review the configuration summary, and select the </a:t>
            </a:r>
            <a:r>
              <a:rPr lang="en-IE" sz="882" b="1" i="0" u="none" strike="noStrike" kern="1200" dirty="0">
                <a:solidFill>
                  <a:schemeClr val="tx1"/>
                </a:solidFill>
                <a:effectLst/>
                <a:latin typeface="Segoe UI Light" pitchFamily="34" charset="0"/>
                <a:ea typeface="+mn-ea"/>
                <a:cs typeface="+mn-cs"/>
              </a:rPr>
              <a:t>OK</a:t>
            </a:r>
            <a:r>
              <a:rPr lang="en-IE" sz="882" b="0" i="0" u="none" strike="noStrike" kern="1200" dirty="0">
                <a:solidFill>
                  <a:schemeClr val="tx1"/>
                </a:solidFill>
                <a:effectLst/>
                <a:latin typeface="Segoe UI Light" pitchFamily="34" charset="0"/>
                <a:ea typeface="+mn-ea"/>
                <a:cs typeface="+mn-cs"/>
              </a:rPr>
              <a:t> button to begin deploying the container.</a:t>
            </a:r>
          </a:p>
          <a:p>
            <a:r>
              <a:rPr lang="en-IE" sz="882" b="1" i="0" u="none" strike="noStrike" kern="1200" dirty="0">
                <a:solidFill>
                  <a:schemeClr val="tx1"/>
                </a:solidFill>
                <a:effectLst/>
                <a:latin typeface="Segoe UI Light" pitchFamily="34" charset="0"/>
                <a:ea typeface="+mn-ea"/>
                <a:cs typeface="+mn-cs"/>
              </a:rPr>
              <a:t>5. </a:t>
            </a:r>
            <a:r>
              <a:rPr lang="en-IE" sz="882" b="0" i="0" u="none" strike="noStrike" kern="1200" dirty="0">
                <a:solidFill>
                  <a:schemeClr val="tx1"/>
                </a:solidFill>
                <a:effectLst/>
                <a:latin typeface="Segoe UI Light" pitchFamily="34" charset="0"/>
                <a:ea typeface="+mn-ea"/>
                <a:cs typeface="+mn-cs"/>
              </a:rPr>
              <a:t>When the deployment starts, a notification appears in Azure Portal indicating the deployment is in progress. Another notification is displayed when the container deployment has completed successfully. Wait for the deployment succeeded notification </a:t>
            </a:r>
            <a:r>
              <a:rPr lang="en-IE" sz="882" b="0" i="1" u="none" strike="noStrike" kern="1200" dirty="0">
                <a:solidFill>
                  <a:schemeClr val="tx1"/>
                </a:solidFill>
                <a:effectLst/>
                <a:latin typeface="Segoe UI Light" pitchFamily="34" charset="0"/>
                <a:ea typeface="+mn-ea"/>
                <a:cs typeface="+mn-cs"/>
              </a:rPr>
              <a:t>before</a:t>
            </a:r>
            <a:r>
              <a:rPr lang="en-IE" sz="882" b="0" i="0" u="none" strike="noStrike" kern="1200" dirty="0">
                <a:solidFill>
                  <a:schemeClr val="tx1"/>
                </a:solidFill>
                <a:effectLst/>
                <a:latin typeface="Segoe UI Light" pitchFamily="34" charset="0"/>
                <a:ea typeface="+mn-ea"/>
                <a:cs typeface="+mn-cs"/>
              </a:rPr>
              <a:t> going to Step 6.</a:t>
            </a:r>
          </a:p>
          <a:p>
            <a:r>
              <a:rPr lang="en-IE" sz="882" b="1" i="0" u="none" strike="noStrike" kern="1200" dirty="0">
                <a:solidFill>
                  <a:schemeClr val="tx1"/>
                </a:solidFill>
                <a:effectLst/>
                <a:latin typeface="Segoe UI Light" pitchFamily="34" charset="0"/>
                <a:ea typeface="+mn-ea"/>
                <a:cs typeface="+mn-cs"/>
              </a:rPr>
              <a:t>6. </a:t>
            </a:r>
            <a:r>
              <a:rPr lang="en-IE" sz="882" b="0" i="0" u="none" strike="noStrike" kern="1200" dirty="0">
                <a:solidFill>
                  <a:schemeClr val="tx1"/>
                </a:solidFill>
                <a:effectLst/>
                <a:latin typeface="Segoe UI Light" pitchFamily="34" charset="0"/>
                <a:ea typeface="+mn-ea"/>
                <a:cs typeface="+mn-cs"/>
              </a:rPr>
              <a:t>Obtain the Fully Qualified Domain Name (FQDN), in Azure Portal, by opening the </a:t>
            </a:r>
            <a:r>
              <a:rPr lang="en-IE" sz="882" b="1" i="0" u="none" strike="noStrike" kern="1200" dirty="0">
                <a:solidFill>
                  <a:schemeClr val="tx1"/>
                </a:solidFill>
                <a:effectLst/>
                <a:latin typeface="Segoe UI Light" pitchFamily="34" charset="0"/>
                <a:ea typeface="+mn-ea"/>
                <a:cs typeface="+mn-cs"/>
              </a:rPr>
              <a:t>Overview</a:t>
            </a:r>
            <a:r>
              <a:rPr lang="en-IE" sz="882" b="0" i="0" u="none" strike="noStrike" kern="1200" dirty="0">
                <a:solidFill>
                  <a:schemeClr val="tx1"/>
                </a:solidFill>
                <a:effectLst/>
                <a:latin typeface="Segoe UI Light" pitchFamily="34" charset="0"/>
                <a:ea typeface="+mn-ea"/>
                <a:cs typeface="+mn-cs"/>
              </a:rPr>
              <a:t> pane for the container group and navigating to </a:t>
            </a:r>
            <a:r>
              <a:rPr lang="en-IE" sz="882" b="1" i="0" u="none" strike="noStrike" kern="1200" dirty="0">
                <a:solidFill>
                  <a:schemeClr val="tx1"/>
                </a:solidFill>
                <a:effectLst/>
                <a:latin typeface="Segoe UI Light" pitchFamily="34" charset="0"/>
                <a:ea typeface="+mn-ea"/>
                <a:cs typeface="+mn-cs"/>
              </a:rPr>
              <a:t>Resource Groups</a:t>
            </a:r>
            <a:r>
              <a:rPr lang="en-IE" sz="882" b="0" i="0" u="none" strike="noStrike" kern="1200" dirty="0">
                <a:solidFill>
                  <a:schemeClr val="tx1"/>
                </a:solidFill>
                <a:effectLst/>
                <a:latin typeface="Segoe UI Light" pitchFamily="34" charset="0"/>
                <a:ea typeface="+mn-ea"/>
                <a:cs typeface="+mn-cs"/>
              </a:rPr>
              <a:t> &gt; </a:t>
            </a:r>
            <a:r>
              <a:rPr lang="en-IE" sz="882" b="1" i="0" u="none" strike="noStrike" kern="1200" dirty="0" err="1">
                <a:solidFill>
                  <a:schemeClr val="tx1"/>
                </a:solidFill>
                <a:effectLst/>
                <a:latin typeface="Segoe UI Light" pitchFamily="34" charset="0"/>
                <a:ea typeface="+mn-ea"/>
                <a:cs typeface="+mn-cs"/>
              </a:rPr>
              <a:t>myResourceGroup</a:t>
            </a:r>
            <a:r>
              <a:rPr lang="en-IE" sz="882" b="0" i="0" u="none" strike="noStrike" kern="1200" dirty="0">
                <a:solidFill>
                  <a:schemeClr val="tx1"/>
                </a:solidFill>
                <a:effectLst/>
                <a:latin typeface="Segoe UI Light" pitchFamily="34" charset="0"/>
                <a:ea typeface="+mn-ea"/>
                <a:cs typeface="+mn-cs"/>
              </a:rPr>
              <a:t> &gt; </a:t>
            </a:r>
            <a:r>
              <a:rPr lang="en-IE" sz="882" b="1" i="0" u="none" strike="noStrike" kern="1200" dirty="0" err="1">
                <a:solidFill>
                  <a:schemeClr val="tx1"/>
                </a:solidFill>
                <a:effectLst/>
                <a:latin typeface="Segoe UI Light" pitchFamily="34" charset="0"/>
                <a:ea typeface="+mn-ea"/>
                <a:cs typeface="+mn-cs"/>
              </a:rPr>
              <a:t>mycontainer</a:t>
            </a:r>
            <a:r>
              <a:rPr lang="en-IE" sz="882" b="0" i="0" u="none" strike="noStrike" kern="1200" dirty="0">
                <a:solidFill>
                  <a:schemeClr val="tx1"/>
                </a:solidFill>
                <a:effectLst/>
                <a:latin typeface="Segoe UI Light" pitchFamily="34" charset="0"/>
                <a:ea typeface="+mn-ea"/>
                <a:cs typeface="+mn-cs"/>
              </a:rPr>
              <a:t>. Make a note of the </a:t>
            </a:r>
            <a:r>
              <a:rPr lang="en-IE" sz="882" b="1" i="0" u="none" strike="noStrike" kern="1200" dirty="0">
                <a:solidFill>
                  <a:schemeClr val="tx1"/>
                </a:solidFill>
                <a:effectLst/>
                <a:latin typeface="Segoe UI Light" pitchFamily="34" charset="0"/>
                <a:ea typeface="+mn-ea"/>
                <a:cs typeface="+mn-cs"/>
              </a:rPr>
              <a:t>FQDN</a:t>
            </a:r>
            <a:r>
              <a:rPr lang="en-IE" sz="882" b="0" i="0" u="none" strike="noStrike" kern="1200" dirty="0">
                <a:solidFill>
                  <a:schemeClr val="tx1"/>
                </a:solidFill>
                <a:effectLst/>
                <a:latin typeface="Segoe UI Light" pitchFamily="34" charset="0"/>
                <a:ea typeface="+mn-ea"/>
                <a:cs typeface="+mn-cs"/>
              </a:rPr>
              <a:t> of the container instance, as well its </a:t>
            </a:r>
            <a:r>
              <a:rPr lang="en-IE" sz="882" b="1" i="0" u="none" strike="noStrike" kern="1200" dirty="0">
                <a:solidFill>
                  <a:schemeClr val="tx1"/>
                </a:solidFill>
                <a:effectLst/>
                <a:latin typeface="Segoe UI Light" pitchFamily="34" charset="0"/>
                <a:ea typeface="+mn-ea"/>
                <a:cs typeface="+mn-cs"/>
              </a:rPr>
              <a:t>Status</a:t>
            </a:r>
            <a:r>
              <a:rPr lang="en-IE" sz="882" b="0" i="0" u="none" strike="noStrike" kern="1200" dirty="0">
                <a:solidFill>
                  <a:schemeClr val="tx1"/>
                </a:solidFill>
                <a:effectLst/>
                <a:latin typeface="Segoe UI Light" pitchFamily="34" charset="0"/>
                <a:ea typeface="+mn-ea"/>
                <a:cs typeface="+mn-cs"/>
              </a:rPr>
              <a:t>.</a:t>
            </a:r>
          </a:p>
          <a:p>
            <a:r>
              <a:rPr lang="en-IE" sz="882" b="1" i="0" u="none" strike="noStrike" kern="1200" dirty="0">
                <a:solidFill>
                  <a:schemeClr val="tx1"/>
                </a:solidFill>
                <a:effectLst/>
                <a:latin typeface="Segoe UI Light" pitchFamily="34" charset="0"/>
                <a:ea typeface="+mn-ea"/>
                <a:cs typeface="+mn-cs"/>
              </a:rPr>
              <a:t>7. </a:t>
            </a:r>
            <a:r>
              <a:rPr lang="en-IE" sz="882" b="0" i="0" u="none" strike="noStrike" kern="1200" dirty="0">
                <a:solidFill>
                  <a:schemeClr val="tx1"/>
                </a:solidFill>
                <a:effectLst/>
                <a:latin typeface="Segoe UI Light" pitchFamily="34" charset="0"/>
                <a:ea typeface="+mn-ea"/>
                <a:cs typeface="+mn-cs"/>
              </a:rPr>
              <a:t>When the </a:t>
            </a:r>
            <a:r>
              <a:rPr lang="en-IE" sz="882" b="1" i="0" u="none" strike="noStrike" kern="1200" dirty="0">
                <a:solidFill>
                  <a:schemeClr val="tx1"/>
                </a:solidFill>
                <a:effectLst/>
                <a:latin typeface="Segoe UI Light" pitchFamily="34" charset="0"/>
                <a:ea typeface="+mn-ea"/>
                <a:cs typeface="+mn-cs"/>
              </a:rPr>
              <a:t>Status</a:t>
            </a:r>
            <a:r>
              <a:rPr lang="en-IE" sz="882" b="0" i="0" u="none" strike="noStrike" kern="1200" dirty="0">
                <a:solidFill>
                  <a:schemeClr val="tx1"/>
                </a:solidFill>
                <a:effectLst/>
                <a:latin typeface="Segoe UI Light" pitchFamily="34" charset="0"/>
                <a:ea typeface="+mn-ea"/>
                <a:cs typeface="+mn-cs"/>
              </a:rPr>
              <a:t> value of the container instance is Running, navigate to the container's FQDN in a web browser.</a:t>
            </a:r>
          </a:p>
          <a:p>
            <a:r>
              <a:rPr lang="en-IE" sz="882" b="1" kern="1200" dirty="0">
                <a:solidFill>
                  <a:schemeClr val="tx1"/>
                </a:solidFill>
                <a:effectLst/>
                <a:latin typeface="Segoe UI Light" pitchFamily="34" charset="0"/>
                <a:ea typeface="+mn-ea"/>
                <a:cs typeface="+mn-cs"/>
              </a:rPr>
              <a:t>Note</a:t>
            </a:r>
            <a:r>
              <a:rPr lang="en-IE" sz="882" kern="1200" dirty="0">
                <a:solidFill>
                  <a:schemeClr val="tx1"/>
                </a:solidFill>
                <a:effectLst/>
                <a:latin typeface="Segoe UI Light" pitchFamily="34" charset="0"/>
                <a:ea typeface="+mn-ea"/>
                <a:cs typeface="+mn-cs"/>
              </a:rPr>
              <a:t>: You can also navigate to the container's IP address in your browser. You can obtain the IP address by following Step 6, and making a note of the </a:t>
            </a:r>
            <a:r>
              <a:rPr lang="en-IE" sz="882" b="1" kern="1200" dirty="0">
                <a:solidFill>
                  <a:schemeClr val="tx1"/>
                </a:solidFill>
                <a:effectLst/>
                <a:latin typeface="Segoe UI Light" pitchFamily="34" charset="0"/>
                <a:ea typeface="+mn-ea"/>
                <a:cs typeface="+mn-cs"/>
              </a:rPr>
              <a:t>IP address</a:t>
            </a:r>
            <a:r>
              <a:rPr lang="en-IE" sz="882" kern="1200" dirty="0">
                <a:solidFill>
                  <a:schemeClr val="tx1"/>
                </a:solidFill>
                <a:effectLst/>
                <a:latin typeface="Segoe UI Light" pitchFamily="34" charset="0"/>
                <a:ea typeface="+mn-ea"/>
                <a:cs typeface="+mn-cs"/>
              </a:rPr>
              <a:t> instead of the </a:t>
            </a:r>
            <a:r>
              <a:rPr lang="en-IE" sz="882" b="1" kern="1200" dirty="0">
                <a:solidFill>
                  <a:schemeClr val="tx1"/>
                </a:solidFill>
                <a:effectLst/>
                <a:latin typeface="Segoe UI Light" pitchFamily="34" charset="0"/>
                <a:ea typeface="+mn-ea"/>
                <a:cs typeface="+mn-cs"/>
              </a:rPr>
              <a:t>FQDN</a:t>
            </a:r>
            <a:r>
              <a:rPr lang="en-IE" sz="882" kern="1200" dirty="0">
                <a:solidFill>
                  <a:schemeClr val="tx1"/>
                </a:solidFill>
                <a:effectLst/>
                <a:latin typeface="Segoe UI Light" pitchFamily="34" charset="0"/>
                <a:ea typeface="+mn-ea"/>
                <a:cs typeface="+mn-cs"/>
              </a:rPr>
              <a:t>.</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Congratulations! You have used Azure Portal to deploy an application to a container in Azure Container Instances successfully.</a:t>
            </a:r>
          </a:p>
          <a:p>
            <a:endParaRPr lang="en-IE" sz="882" b="1" kern="1200" dirty="0">
              <a:solidFill>
                <a:schemeClr val="tx1"/>
              </a:solidFill>
              <a:effectLst/>
              <a:latin typeface="Segoe UI Light" pitchFamily="34" charset="0"/>
              <a:ea typeface="+mn-ea"/>
              <a:cs typeface="+mn-cs"/>
            </a:endParaRPr>
          </a:p>
          <a:p>
            <a:r>
              <a:rPr lang="en-IE" sz="882" b="1" kern="1200" dirty="0">
                <a:solidFill>
                  <a:schemeClr val="tx1"/>
                </a:solidFill>
                <a:effectLst/>
                <a:latin typeface="Segoe UI Light" pitchFamily="34" charset="0"/>
                <a:ea typeface="+mn-ea"/>
                <a:cs typeface="+mn-cs"/>
              </a:rPr>
              <a:t>Note</a:t>
            </a:r>
            <a:r>
              <a:rPr lang="en-IE" sz="882" kern="1200" dirty="0">
                <a:solidFill>
                  <a:schemeClr val="tx1"/>
                </a:solidFill>
                <a:effectLst/>
                <a:latin typeface="Segoe UI Light" pitchFamily="34" charset="0"/>
                <a:ea typeface="+mn-ea"/>
                <a:cs typeface="+mn-cs"/>
              </a:rPr>
              <a:t>: Remember to remove any newly created Azure resources that you no longer use. Removing unused resources ensures you will not incur unexpected costs. Remove unused resources by deleting the Resource Group that the unused resources belong to.</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08760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06568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Azure Virtual Network</a:t>
            </a:r>
          </a:p>
          <a:p>
            <a:r>
              <a:rPr lang="en-IE" sz="900" b="0" i="0" u="none" strike="noStrike" kern="1200" dirty="0">
                <a:solidFill>
                  <a:schemeClr val="tx1"/>
                </a:solidFill>
                <a:effectLst/>
                <a:latin typeface="Segoe UI Light" pitchFamily="34" charset="0"/>
                <a:ea typeface="+mn-ea"/>
                <a:cs typeface="+mn-cs"/>
              </a:rPr>
              <a:t>Azure Virtual Network enables many types of Azure resources such as Azure VMs to securely communicate with each other, the internet, and on-premises networks. A virtual network is scoped to a single region; however, multiple virtual networks from different regions can be connected together using virtual network peering. See </a:t>
            </a:r>
            <a:r>
              <a:rPr lang="en-IE" u="sng" dirty="0"/>
              <a:t>https://azure.microsoft.com/en-us/services/virtual-network/ </a:t>
            </a:r>
            <a:r>
              <a:rPr lang="en-IE" sz="900" b="0" i="0" u="none" strike="noStrike" kern="1200" dirty="0">
                <a:solidFill>
                  <a:schemeClr val="tx1"/>
                </a:solidFill>
                <a:effectLst/>
                <a:latin typeface="Segoe UI Light" pitchFamily="34" charset="0"/>
                <a:ea typeface="+mn-ea"/>
                <a:cs typeface="+mn-cs"/>
              </a:rPr>
              <a:t>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Load Balancer</a:t>
            </a:r>
          </a:p>
          <a:p>
            <a:r>
              <a:rPr lang="en-IE" sz="900" b="0" i="0" u="none" strike="noStrike" kern="1200" dirty="0">
                <a:solidFill>
                  <a:schemeClr val="tx1"/>
                </a:solidFill>
                <a:effectLst/>
                <a:latin typeface="Segoe UI Light" pitchFamily="34" charset="0"/>
                <a:ea typeface="+mn-ea"/>
                <a:cs typeface="+mn-cs"/>
              </a:rPr>
              <a:t>Azure Load Balancer can provide scale for your applications and create high availability for your services. See </a:t>
            </a:r>
            <a:r>
              <a:rPr lang="en-IE" u="sng" dirty="0"/>
              <a:t>https://azure.microsoft.com/en-us/services/load-balancer/ </a:t>
            </a:r>
            <a:r>
              <a:rPr lang="en-IE" sz="900" b="0" i="0" u="none" strike="noStrike" kern="1200" dirty="0">
                <a:solidFill>
                  <a:schemeClr val="tx1"/>
                </a:solidFill>
                <a:effectLst/>
                <a:latin typeface="Segoe UI Light" pitchFamily="34" charset="0"/>
                <a:ea typeface="+mn-ea"/>
                <a:cs typeface="+mn-cs"/>
              </a:rPr>
              <a:t>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VPN gateway</a:t>
            </a:r>
          </a:p>
          <a:p>
            <a:r>
              <a:rPr lang="en-IE" sz="900" b="0" i="0" u="none" strike="noStrike" kern="1200" dirty="0">
                <a:solidFill>
                  <a:schemeClr val="tx1"/>
                </a:solidFill>
                <a:effectLst/>
                <a:latin typeface="Segoe UI Light" pitchFamily="34" charset="0"/>
                <a:ea typeface="+mn-ea"/>
                <a:cs typeface="+mn-cs"/>
              </a:rPr>
              <a:t>A </a:t>
            </a:r>
            <a:r>
              <a:rPr lang="en-IE" sz="900" b="0" i="1" u="none" strike="noStrike" kern="1200" dirty="0">
                <a:solidFill>
                  <a:schemeClr val="tx1"/>
                </a:solidFill>
                <a:effectLst/>
                <a:latin typeface="Segoe UI Light" pitchFamily="34" charset="0"/>
                <a:ea typeface="+mn-ea"/>
                <a:cs typeface="+mn-cs"/>
              </a:rPr>
              <a:t>VPN gateway</a:t>
            </a:r>
            <a:r>
              <a:rPr lang="en-IE" sz="900" b="0" i="0" u="none" strike="noStrike" kern="1200" dirty="0">
                <a:solidFill>
                  <a:schemeClr val="tx1"/>
                </a:solidFill>
                <a:effectLst/>
                <a:latin typeface="Segoe UI Light" pitchFamily="34" charset="0"/>
                <a:ea typeface="+mn-ea"/>
                <a:cs typeface="+mn-cs"/>
              </a:rPr>
              <a:t> (also referred to as a </a:t>
            </a:r>
            <a:r>
              <a:rPr lang="en-IE" sz="900" i="1" u="none" strike="noStrike" kern="1200" dirty="0">
                <a:solidFill>
                  <a:schemeClr val="tx1"/>
                </a:solidFill>
                <a:effectLst/>
                <a:latin typeface="Segoe UI Light" pitchFamily="34" charset="0"/>
                <a:ea typeface="+mn-ea"/>
                <a:cs typeface="+mn-cs"/>
              </a:rPr>
              <a:t>virtual network gateway</a:t>
            </a:r>
            <a:r>
              <a:rPr lang="en-IE" dirty="0"/>
              <a:t>)</a:t>
            </a:r>
            <a:r>
              <a:rPr lang="en-IE" sz="900" b="0" i="0" u="none" strike="noStrike" kern="1200" dirty="0">
                <a:solidFill>
                  <a:schemeClr val="tx1"/>
                </a:solidFill>
                <a:effectLst/>
                <a:latin typeface="Segoe UI Light" pitchFamily="34" charset="0"/>
                <a:ea typeface="+mn-ea"/>
                <a:cs typeface="+mn-cs"/>
              </a:rPr>
              <a:t> is a more specific type of virtual network gateway that sends encrypted traffic between an Azure Virtual Network and an on-premises location over the public internet. It provides a more secure connection from on-premises to Azure over the internet. See </a:t>
            </a:r>
            <a:r>
              <a:rPr lang="en-IE" u="sng" dirty="0"/>
              <a:t>https://azure.microsoft.com/en-us/services/vpn-gateway/</a:t>
            </a:r>
            <a:r>
              <a:rPr lang="en-IE" sz="900" b="0" i="0" u="none" strike="noStrike" kern="1200" dirty="0">
                <a:solidFill>
                  <a:schemeClr val="tx1"/>
                </a:solidFill>
                <a:effectLst/>
                <a:latin typeface="Segoe UI Light" pitchFamily="34" charset="0"/>
                <a:ea typeface="+mn-ea"/>
                <a:cs typeface="+mn-cs"/>
              </a:rPr>
              <a:t>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Application Gateway</a:t>
            </a:r>
          </a:p>
          <a:p>
            <a:r>
              <a:rPr lang="en-IE" sz="900" b="0" i="0" u="none" strike="noStrike" kern="1200" dirty="0">
                <a:solidFill>
                  <a:schemeClr val="tx1"/>
                </a:solidFill>
                <a:effectLst/>
                <a:latin typeface="Segoe UI Light" pitchFamily="34" charset="0"/>
                <a:ea typeface="+mn-ea"/>
                <a:cs typeface="+mn-cs"/>
              </a:rPr>
              <a:t>Azure Application Gateway is a web traffic load balancer that enables you to manage traffic to your web applications. It is the connection through which users connect to your application.. See </a:t>
            </a:r>
            <a:r>
              <a:rPr lang="en-IE" u="sng" dirty="0"/>
              <a:t>https://azure.microsoft.com/en-us/services/application-gateway/ </a:t>
            </a:r>
            <a:r>
              <a:rPr lang="en-IE" sz="900" b="0" i="0" u="none" strike="noStrike" kern="1200" dirty="0">
                <a:solidFill>
                  <a:schemeClr val="tx1"/>
                </a:solidFill>
                <a:effectLst/>
                <a:latin typeface="Segoe UI Light" pitchFamily="34" charset="0"/>
                <a:ea typeface="+mn-ea"/>
                <a:cs typeface="+mn-cs"/>
              </a:rPr>
              <a:t>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Content Delivery Network</a:t>
            </a:r>
          </a:p>
          <a:p>
            <a:r>
              <a:rPr lang="en-IE" sz="900" b="0" i="0" u="none" strike="noStrike" kern="1200" dirty="0">
                <a:solidFill>
                  <a:schemeClr val="tx1"/>
                </a:solidFill>
                <a:effectLst/>
                <a:latin typeface="Segoe UI Light" pitchFamily="34" charset="0"/>
                <a:ea typeface="+mn-ea"/>
                <a:cs typeface="+mn-cs"/>
              </a:rPr>
              <a:t>A </a:t>
            </a:r>
            <a:r>
              <a:rPr lang="en-IE" sz="900" b="0" i="1" u="none" strike="noStrike" kern="1200" dirty="0">
                <a:solidFill>
                  <a:schemeClr val="tx1"/>
                </a:solidFill>
                <a:effectLst/>
                <a:latin typeface="Segoe UI Light" pitchFamily="34" charset="0"/>
                <a:ea typeface="+mn-ea"/>
                <a:cs typeface="+mn-cs"/>
              </a:rPr>
              <a:t>content delivery network</a:t>
            </a:r>
            <a:r>
              <a:rPr lang="en-IE" sz="900" b="0" i="0" u="none" strike="noStrike" kern="1200" dirty="0">
                <a:solidFill>
                  <a:schemeClr val="tx1"/>
                </a:solidFill>
                <a:effectLst/>
                <a:latin typeface="Segoe UI Light" pitchFamily="34" charset="0"/>
                <a:ea typeface="+mn-ea"/>
                <a:cs typeface="+mn-cs"/>
              </a:rPr>
              <a:t> (CDN) is a distributed network of servers that can efficiently deliver web content to users. It is a way to get content to users in their local region to minimize latency. CDN can be hosted in Azure or any other location. See </a:t>
            </a:r>
            <a:r>
              <a:rPr lang="en-US" u="sng" dirty="0"/>
              <a:t>https://azure.microsoft.com/en-us/services/cdn/ </a:t>
            </a:r>
            <a:r>
              <a:rPr lang="en-IE" sz="900" b="0" i="0" u="none" strike="noStrike" kern="1200" dirty="0">
                <a:solidFill>
                  <a:schemeClr val="tx1"/>
                </a:solidFill>
                <a:effectLst/>
                <a:latin typeface="Segoe UI Light" pitchFamily="34" charset="0"/>
                <a:ea typeface="+mn-ea"/>
                <a:cs typeface="+mn-cs"/>
              </a:rPr>
              <a:t>for more details.</a:t>
            </a:r>
            <a:endParaRPr lang="en-US"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US"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For a full list of networking services available with Azure, and context on when you use them, see </a:t>
            </a:r>
            <a:r>
              <a:rPr lang="en-IE" u="sng" dirty="0"/>
              <a:t>https://azure.microsoft.com/en-us/product-categories/networking/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9/12/2019 12:21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it works or actually step through it like a lab task.</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a:p>
            <a:endParaRPr lang="en-US" dirty="0"/>
          </a:p>
          <a:p>
            <a:pPr rtl="0"/>
            <a:endParaRPr lang="en-IE" b="1" dirty="0"/>
          </a:p>
          <a:p>
            <a:pPr rtl="0"/>
            <a:r>
              <a:rPr lang="en-IE" b="1" dirty="0"/>
              <a:t>Prerequisites</a:t>
            </a:r>
          </a:p>
          <a:p>
            <a:pPr rtl="0"/>
            <a:r>
              <a:rPr lang="en-IE" dirty="0"/>
              <a:t>You require need an Azure subscription to perform these steps. If you don't have one you can create one by following the steps outlined on the </a:t>
            </a:r>
            <a:r>
              <a:rPr lang="en-IE" sz="882" kern="1200" dirty="0">
                <a:solidFill>
                  <a:schemeClr val="tx1"/>
                </a:solidFill>
                <a:effectLst/>
                <a:latin typeface="Segoe UI Light" pitchFamily="34" charset="0"/>
                <a:ea typeface="+mn-ea"/>
                <a:cs typeface="+mn-cs"/>
                <a:hlinkClick r:id="rId3"/>
              </a:rPr>
              <a:t>Create your Azure free account today</a:t>
            </a:r>
            <a:r>
              <a:rPr lang="en-IE" dirty="0"/>
              <a:t> webpage.</a:t>
            </a:r>
          </a:p>
          <a:p>
            <a:pPr rtl="0"/>
            <a:endParaRPr lang="en-IE" b="1" dirty="0"/>
          </a:p>
          <a:p>
            <a:pPr rtl="0"/>
            <a:r>
              <a:rPr lang="en-IE" b="1" dirty="0"/>
              <a:t>Steps</a:t>
            </a:r>
          </a:p>
          <a:p>
            <a:pPr rtl="0"/>
            <a:r>
              <a:rPr lang="en-IE" b="1" dirty="0"/>
              <a:t>1. </a:t>
            </a:r>
            <a:r>
              <a:rPr lang="en-IE" dirty="0"/>
              <a:t>Sign in to the Azure portal at </a:t>
            </a:r>
            <a:r>
              <a:rPr lang="en-IE" sz="882" kern="1200" dirty="0">
                <a:solidFill>
                  <a:schemeClr val="tx1"/>
                </a:solidFill>
                <a:effectLst/>
                <a:latin typeface="Segoe UI Light" pitchFamily="34" charset="0"/>
                <a:ea typeface="+mn-ea"/>
                <a:cs typeface="+mn-cs"/>
                <a:hlinkClick r:id="rId4"/>
              </a:rPr>
              <a:t>https://portal.azure.com</a:t>
            </a:r>
            <a:endParaRPr lang="en-IE" dirty="0"/>
          </a:p>
          <a:p>
            <a:pPr rtl="0"/>
            <a:r>
              <a:rPr lang="en-IE" b="1" dirty="0"/>
              <a:t>2. </a:t>
            </a:r>
            <a:r>
              <a:rPr lang="en-IE" dirty="0"/>
              <a:t>Choose </a:t>
            </a:r>
            <a:r>
              <a:rPr lang="en-IE" b="1" dirty="0"/>
              <a:t>Create a resource</a:t>
            </a:r>
            <a:r>
              <a:rPr lang="en-IE" dirty="0"/>
              <a:t> in the upper left-hand corner of the Azure portal, then select </a:t>
            </a:r>
            <a:r>
              <a:rPr lang="en-IE" b="1" dirty="0"/>
              <a:t>Networking</a:t>
            </a:r>
            <a:r>
              <a:rPr lang="en-IE" dirty="0"/>
              <a:t> &gt; </a:t>
            </a:r>
            <a:r>
              <a:rPr lang="en-IE" b="1" dirty="0"/>
              <a:t>Virtual network</a:t>
            </a:r>
            <a:endParaRPr lang="en-IE" dirty="0"/>
          </a:p>
          <a:p>
            <a:pPr rtl="0"/>
            <a:r>
              <a:rPr lang="en-IE" b="1" dirty="0"/>
              <a:t>3. </a:t>
            </a:r>
            <a:r>
              <a:rPr lang="en-IE" dirty="0"/>
              <a:t>In the </a:t>
            </a:r>
            <a:r>
              <a:rPr lang="en-IE" b="1" dirty="0"/>
              <a:t>Create virtual network</a:t>
            </a:r>
            <a:r>
              <a:rPr lang="en-IE" dirty="0"/>
              <a:t> pane above the list of Azure Marketplace resources, search for and select </a:t>
            </a:r>
            <a:r>
              <a:rPr lang="en-IE" b="1" dirty="0"/>
              <a:t>Windows Server 2016 </a:t>
            </a:r>
            <a:r>
              <a:rPr lang="en-IE" b="1" dirty="0" err="1"/>
              <a:t>Datacenter</a:t>
            </a:r>
            <a:r>
              <a:rPr lang="en-IE" dirty="0"/>
              <a:t>, then choose </a:t>
            </a:r>
            <a:r>
              <a:rPr lang="en-IE" b="1" dirty="0"/>
              <a:t>Create </a:t>
            </a:r>
            <a:r>
              <a:rPr lang="en-IE" b="0" dirty="0"/>
              <a:t>using the following settings and values.</a:t>
            </a:r>
          </a:p>
          <a:p>
            <a:pPr marL="171450" indent="-171450" rtl="0">
              <a:buFont typeface="Arial" panose="020B0604020202020204" pitchFamily="34" charset="0"/>
              <a:buChar char="•"/>
            </a:pPr>
            <a:r>
              <a:rPr lang="en-IE" dirty="0"/>
              <a:t>Name=</a:t>
            </a:r>
            <a:r>
              <a:rPr lang="en-IE" b="1" dirty="0"/>
              <a:t>vnet1</a:t>
            </a:r>
          </a:p>
          <a:p>
            <a:pPr marL="171450" indent="-171450" rtl="0">
              <a:buFont typeface="Arial" panose="020B0604020202020204" pitchFamily="34" charset="0"/>
              <a:buChar char="•"/>
            </a:pPr>
            <a:r>
              <a:rPr lang="en-IE" dirty="0"/>
              <a:t>Address space=</a:t>
            </a:r>
            <a:r>
              <a:rPr lang="en-IE" b="1" dirty="0"/>
              <a:t>10.1.0.0/16</a:t>
            </a:r>
          </a:p>
          <a:p>
            <a:pPr marL="171450" indent="-171450" rtl="0">
              <a:buFont typeface="Arial" panose="020B0604020202020204" pitchFamily="34" charset="0"/>
              <a:buChar char="•"/>
            </a:pPr>
            <a:r>
              <a:rPr lang="en-IE" dirty="0"/>
              <a:t>Subscription=&lt; Select your subscription &gt;</a:t>
            </a:r>
          </a:p>
          <a:p>
            <a:pPr marL="171450" indent="-171450" rtl="0">
              <a:buFont typeface="Arial" panose="020B0604020202020204" pitchFamily="34" charset="0"/>
              <a:buChar char="•"/>
            </a:pPr>
            <a:r>
              <a:rPr lang="en-IE" dirty="0"/>
              <a:t>Resource group= Select </a:t>
            </a:r>
            <a:r>
              <a:rPr lang="en-IE" b="1" dirty="0"/>
              <a:t>Create new</a:t>
            </a:r>
            <a:r>
              <a:rPr lang="en-IE" dirty="0"/>
              <a:t>, enter </a:t>
            </a:r>
            <a:r>
              <a:rPr lang="en-IE" b="1" dirty="0"/>
              <a:t>vnet1-rg1</a:t>
            </a:r>
            <a:r>
              <a:rPr lang="en-IE" dirty="0"/>
              <a:t>, then select </a:t>
            </a:r>
            <a:r>
              <a:rPr lang="en-IE" b="1" dirty="0"/>
              <a:t>OK</a:t>
            </a:r>
            <a:r>
              <a:rPr lang="en-IE" dirty="0"/>
              <a:t>.</a:t>
            </a:r>
          </a:p>
          <a:p>
            <a:pPr marL="171450" indent="-171450" rtl="0">
              <a:buFont typeface="Arial" panose="020B0604020202020204" pitchFamily="34" charset="0"/>
              <a:buChar char="•"/>
            </a:pPr>
            <a:r>
              <a:rPr lang="en-IE" dirty="0"/>
              <a:t>Location=</a:t>
            </a:r>
            <a:r>
              <a:rPr lang="en-IE" b="1" dirty="0"/>
              <a:t>East US</a:t>
            </a:r>
          </a:p>
          <a:p>
            <a:pPr marL="171450" indent="-171450" rtl="0">
              <a:buFont typeface="Arial" panose="020B0604020202020204" pitchFamily="34" charset="0"/>
              <a:buChar char="•"/>
            </a:pPr>
            <a:r>
              <a:rPr lang="en-IE" dirty="0"/>
              <a:t>Subnet – Name= </a:t>
            </a:r>
            <a:r>
              <a:rPr lang="en-IE" b="1" dirty="0"/>
              <a:t>subnet1</a:t>
            </a:r>
          </a:p>
          <a:p>
            <a:pPr marL="171450" indent="-171450" rtl="0">
              <a:buFont typeface="Arial" panose="020B0604020202020204" pitchFamily="34" charset="0"/>
              <a:buChar char="•"/>
            </a:pPr>
            <a:r>
              <a:rPr lang="en-IE" dirty="0"/>
              <a:t>Subnet Address range=</a:t>
            </a:r>
            <a:r>
              <a:rPr lang="en-IE" b="1" dirty="0"/>
              <a:t>10.1.0.0/24</a:t>
            </a:r>
          </a:p>
          <a:p>
            <a:pPr marL="171450" indent="-171450" rtl="0">
              <a:buFont typeface="Arial" panose="020B0604020202020204" pitchFamily="34" charset="0"/>
              <a:buChar char="•"/>
            </a:pPr>
            <a:r>
              <a:rPr lang="en-IE" dirty="0"/>
              <a:t>Leave the rest of the settings at their default values and select </a:t>
            </a:r>
            <a:r>
              <a:rPr lang="en-IE" b="1" dirty="0"/>
              <a:t>Create</a:t>
            </a:r>
            <a:r>
              <a:rPr lang="en-IE" dirty="0"/>
              <a:t>.</a:t>
            </a:r>
          </a:p>
          <a:p>
            <a:pPr rtl="0"/>
            <a:r>
              <a:rPr lang="en-IE" b="1" dirty="0"/>
              <a:t>4. </a:t>
            </a:r>
            <a:r>
              <a:rPr lang="en-IE" dirty="0"/>
              <a:t>Verify the creation of the virtual network by going to the newly created resource group and viewing the virtual network is present, you can click on the virtual network and view its properties if you wish.</a:t>
            </a:r>
          </a:p>
          <a:p>
            <a:pPr rtl="0"/>
            <a:r>
              <a:rPr lang="en-IE" b="1" dirty="0"/>
              <a:t>5. </a:t>
            </a:r>
            <a:r>
              <a:rPr lang="en-IE" dirty="0"/>
              <a:t>Create a virtual machine by going to the </a:t>
            </a:r>
            <a:r>
              <a:rPr lang="en-IE" dirty="0" err="1"/>
              <a:t>the</a:t>
            </a:r>
            <a:r>
              <a:rPr lang="en-IE" dirty="0"/>
              <a:t> upper-left side of the Azure Portal and selecting </a:t>
            </a:r>
            <a:r>
              <a:rPr lang="en-IE" b="1" dirty="0"/>
              <a:t>Create a resource</a:t>
            </a:r>
            <a:r>
              <a:rPr lang="en-IE" dirty="0"/>
              <a:t> &gt; </a:t>
            </a:r>
            <a:r>
              <a:rPr lang="en-IE" b="1" dirty="0"/>
              <a:t>Compute</a:t>
            </a:r>
            <a:r>
              <a:rPr lang="en-IE" dirty="0"/>
              <a:t> &gt; </a:t>
            </a:r>
            <a:r>
              <a:rPr lang="en-IE" b="1" dirty="0"/>
              <a:t>Windows Server 2016 </a:t>
            </a:r>
            <a:r>
              <a:rPr lang="en-IE" b="1" dirty="0" err="1"/>
              <a:t>Datacenter</a:t>
            </a:r>
            <a:endParaRPr lang="en-IE" dirty="0"/>
          </a:p>
          <a:p>
            <a:pPr rtl="0"/>
            <a:r>
              <a:rPr lang="en-IE" b="1" dirty="0"/>
              <a:t>6. </a:t>
            </a:r>
            <a:r>
              <a:rPr lang="en-IE" dirty="0"/>
              <a:t>In Create a </a:t>
            </a:r>
            <a:r>
              <a:rPr lang="en-IE" b="1" dirty="0"/>
              <a:t>virtual machine</a:t>
            </a:r>
            <a:r>
              <a:rPr lang="en-IE" dirty="0"/>
              <a:t> - </a:t>
            </a:r>
            <a:r>
              <a:rPr lang="en-IE" b="1" dirty="0"/>
              <a:t>Basics</a:t>
            </a:r>
            <a:r>
              <a:rPr lang="en-IE" dirty="0"/>
              <a:t> tab, enter or select this information:</a:t>
            </a:r>
          </a:p>
          <a:p>
            <a:pPr marL="171450" indent="-171450" rtl="0">
              <a:buFont typeface="Arial" panose="020B0604020202020204" pitchFamily="34" charset="0"/>
              <a:buChar char="•"/>
            </a:pPr>
            <a:r>
              <a:rPr lang="en-IE" dirty="0"/>
              <a:t>Subscription=&lt; Select your subscription &gt;</a:t>
            </a:r>
          </a:p>
          <a:p>
            <a:pPr marL="171450" indent="-171450" rtl="0">
              <a:buFont typeface="Arial" panose="020B0604020202020204" pitchFamily="34" charset="0"/>
              <a:buChar char="•"/>
            </a:pPr>
            <a:r>
              <a:rPr lang="en-IE" dirty="0"/>
              <a:t>Resource group=The resource group you created it in the last section, i.e. </a:t>
            </a:r>
            <a:r>
              <a:rPr lang="en-IE" b="1" dirty="0"/>
              <a:t>vnet1-rg1</a:t>
            </a:r>
          </a:p>
          <a:p>
            <a:pPr marL="171450" indent="-171450" rtl="0">
              <a:buFont typeface="Arial" panose="020B0604020202020204" pitchFamily="34" charset="0"/>
              <a:buChar char="•"/>
            </a:pPr>
            <a:r>
              <a:rPr lang="en-IE" dirty="0"/>
              <a:t>Virtual machine name=</a:t>
            </a:r>
            <a:r>
              <a:rPr lang="en-IE" b="1" dirty="0"/>
              <a:t>vm1</a:t>
            </a:r>
          </a:p>
          <a:p>
            <a:pPr marL="171450" indent="-171450" rtl="0">
              <a:buFont typeface="Arial" panose="020B0604020202020204" pitchFamily="34" charset="0"/>
              <a:buChar char="•"/>
            </a:pPr>
            <a:r>
              <a:rPr lang="en-IE" dirty="0"/>
              <a:t>Region=</a:t>
            </a:r>
            <a:r>
              <a:rPr lang="en-IE" b="1" dirty="0"/>
              <a:t>East US</a:t>
            </a:r>
          </a:p>
          <a:p>
            <a:pPr marL="171450" indent="-171450" rtl="0">
              <a:buFont typeface="Arial" panose="020B0604020202020204" pitchFamily="34" charset="0"/>
              <a:buChar char="•"/>
            </a:pPr>
            <a:r>
              <a:rPr lang="en-IE" dirty="0"/>
              <a:t>Availability options=Leave the default </a:t>
            </a:r>
            <a:r>
              <a:rPr lang="en-IE" b="1" dirty="0"/>
              <a:t>No infrastructure redundancy required</a:t>
            </a:r>
          </a:p>
          <a:p>
            <a:pPr marL="171450" indent="-171450" rtl="0">
              <a:buFont typeface="Arial" panose="020B0604020202020204" pitchFamily="34" charset="0"/>
              <a:buChar char="•"/>
            </a:pPr>
            <a:r>
              <a:rPr lang="en-IE" dirty="0"/>
              <a:t>Image=Leave the default </a:t>
            </a:r>
            <a:r>
              <a:rPr lang="en-IE" b="1" dirty="0"/>
              <a:t>Windows Server 2016 </a:t>
            </a:r>
            <a:r>
              <a:rPr lang="en-IE" b="1" dirty="0" err="1"/>
              <a:t>Datacenter</a:t>
            </a:r>
            <a:endParaRPr lang="en-IE" b="1" dirty="0"/>
          </a:p>
          <a:p>
            <a:pPr marL="171450" indent="-171450" rtl="0">
              <a:buFont typeface="Arial" panose="020B0604020202020204" pitchFamily="34" charset="0"/>
              <a:buChar char="•"/>
            </a:pPr>
            <a:r>
              <a:rPr lang="en-IE" dirty="0"/>
              <a:t>Size=Leave the default </a:t>
            </a:r>
            <a:r>
              <a:rPr lang="en-IE" b="1" dirty="0"/>
              <a:t>Standard DS1 v2</a:t>
            </a:r>
          </a:p>
          <a:p>
            <a:pPr marL="171450" indent="-171450" rtl="0">
              <a:buFont typeface="Arial" panose="020B0604020202020204" pitchFamily="34" charset="0"/>
              <a:buChar char="•"/>
            </a:pPr>
            <a:r>
              <a:rPr lang="en-IE" dirty="0"/>
              <a:t>Username=</a:t>
            </a:r>
            <a:r>
              <a:rPr lang="en-IE" b="1" dirty="0" err="1"/>
              <a:t>azureuser</a:t>
            </a:r>
            <a:endParaRPr lang="en-IE" b="1" dirty="0"/>
          </a:p>
          <a:p>
            <a:pPr marL="171450" indent="-171450" rtl="0">
              <a:buFont typeface="Arial" panose="020B0604020202020204" pitchFamily="34" charset="0"/>
              <a:buChar char="•"/>
            </a:pPr>
            <a:r>
              <a:rPr lang="en-IE" dirty="0"/>
              <a:t>Password=enter a password that meets the complexity requirements.</a:t>
            </a:r>
          </a:p>
          <a:p>
            <a:pPr marL="171450" indent="-171450" rtl="0">
              <a:buFont typeface="Arial" panose="020B0604020202020204" pitchFamily="34" charset="0"/>
              <a:buChar char="•"/>
            </a:pPr>
            <a:r>
              <a:rPr lang="en-IE" dirty="0"/>
              <a:t>Public inbound ports=Select </a:t>
            </a:r>
            <a:r>
              <a:rPr lang="en-IE" b="1" dirty="0"/>
              <a:t>Allow selected ports</a:t>
            </a:r>
          </a:p>
          <a:p>
            <a:pPr marL="171450" indent="-171450" rtl="0">
              <a:buFont typeface="Arial" panose="020B0604020202020204" pitchFamily="34" charset="0"/>
              <a:buChar char="•"/>
            </a:pPr>
            <a:r>
              <a:rPr lang="en-IE" dirty="0"/>
              <a:t>Selected inbound ports=Select </a:t>
            </a:r>
            <a:r>
              <a:rPr lang="en-IE" b="1" dirty="0"/>
              <a:t>HTTP</a:t>
            </a:r>
            <a:r>
              <a:rPr lang="en-IE" dirty="0"/>
              <a:t>, </a:t>
            </a:r>
            <a:r>
              <a:rPr lang="en-IE" b="1" dirty="0"/>
              <a:t>HTTPS</a:t>
            </a:r>
            <a:r>
              <a:rPr lang="en-IE" dirty="0"/>
              <a:t>, </a:t>
            </a:r>
            <a:r>
              <a:rPr lang="en-IE" b="1" dirty="0"/>
              <a:t>SSH</a:t>
            </a:r>
            <a:r>
              <a:rPr lang="en-IE" dirty="0"/>
              <a:t> and </a:t>
            </a:r>
            <a:r>
              <a:rPr lang="en-IE" b="1" dirty="0"/>
              <a:t>RDP</a:t>
            </a:r>
            <a:endParaRPr lang="en-IE" dirty="0"/>
          </a:p>
          <a:p>
            <a:pPr rtl="0"/>
            <a:r>
              <a:rPr lang="en-IE" b="1" dirty="0"/>
              <a:t>7. </a:t>
            </a:r>
            <a:r>
              <a:rPr lang="en-IE" dirty="0"/>
              <a:t>Select </a:t>
            </a:r>
            <a:r>
              <a:rPr lang="en-IE" b="1" dirty="0"/>
              <a:t>Next</a:t>
            </a:r>
            <a:r>
              <a:rPr lang="en-IE" dirty="0"/>
              <a:t> : </a:t>
            </a:r>
            <a:r>
              <a:rPr lang="en-IE" b="1" dirty="0"/>
              <a:t>Disks</a:t>
            </a:r>
            <a:r>
              <a:rPr lang="en-IE" dirty="0"/>
              <a:t>, leave the default values.</a:t>
            </a:r>
          </a:p>
          <a:p>
            <a:pPr rtl="0"/>
            <a:r>
              <a:rPr lang="en-IE" b="1" dirty="0"/>
              <a:t>8. </a:t>
            </a:r>
            <a:r>
              <a:rPr lang="en-IE" dirty="0"/>
              <a:t>Select </a:t>
            </a:r>
            <a:r>
              <a:rPr lang="en-IE" b="1" dirty="0"/>
              <a:t>Next</a:t>
            </a:r>
            <a:r>
              <a:rPr lang="en-IE" dirty="0"/>
              <a:t> : </a:t>
            </a:r>
            <a:r>
              <a:rPr lang="en-IE" b="1" dirty="0"/>
              <a:t>Networking</a:t>
            </a:r>
            <a:r>
              <a:rPr lang="en-IE" dirty="0"/>
              <a:t>, complete the following details</a:t>
            </a:r>
          </a:p>
          <a:p>
            <a:pPr marL="171450" indent="-171450" rtl="0">
              <a:buFont typeface="Arial" panose="020B0604020202020204" pitchFamily="34" charset="0"/>
              <a:buChar char="•"/>
            </a:pPr>
            <a:r>
              <a:rPr lang="en-IE" dirty="0"/>
              <a:t>Virtual network=Leave the default </a:t>
            </a:r>
            <a:r>
              <a:rPr lang="en-IE" b="1" dirty="0"/>
              <a:t>vnet1</a:t>
            </a:r>
          </a:p>
          <a:p>
            <a:pPr marL="171450" indent="-171450" rtl="0">
              <a:buFont typeface="Arial" panose="020B0604020202020204" pitchFamily="34" charset="0"/>
              <a:buChar char="•"/>
            </a:pPr>
            <a:r>
              <a:rPr lang="en-IE" dirty="0"/>
              <a:t>Subnet=Leave the default </a:t>
            </a:r>
            <a:r>
              <a:rPr lang="en-IE" b="1" dirty="0"/>
              <a:t>subnet1 (10.1.0.0/24)</a:t>
            </a:r>
          </a:p>
          <a:p>
            <a:pPr marL="171450" indent="-171450" rtl="0">
              <a:buFont typeface="Arial" panose="020B0604020202020204" pitchFamily="34" charset="0"/>
              <a:buChar char="•"/>
            </a:pPr>
            <a:r>
              <a:rPr lang="en-IE" dirty="0"/>
              <a:t>Public IP=Leave the default (new) </a:t>
            </a:r>
            <a:r>
              <a:rPr lang="en-IE" b="1" dirty="0"/>
              <a:t>vm1-ip</a:t>
            </a:r>
          </a:p>
          <a:p>
            <a:pPr marL="171450" indent="-171450" rtl="0">
              <a:buFont typeface="Arial" panose="020B0604020202020204" pitchFamily="34" charset="0"/>
              <a:buChar char="•"/>
            </a:pPr>
            <a:r>
              <a:rPr lang="en-IE" dirty="0"/>
              <a:t>NIC network security group=accept the default </a:t>
            </a:r>
            <a:r>
              <a:rPr lang="en-IE" b="1" dirty="0"/>
              <a:t>Basic</a:t>
            </a:r>
          </a:p>
          <a:p>
            <a:pPr marL="171450" indent="-171450" rtl="0">
              <a:buFont typeface="Arial" panose="020B0604020202020204" pitchFamily="34" charset="0"/>
              <a:buChar char="•"/>
            </a:pPr>
            <a:r>
              <a:rPr lang="en-IE" dirty="0"/>
              <a:t>Public inbound ports=Select </a:t>
            </a:r>
            <a:r>
              <a:rPr lang="en-IE" b="1" dirty="0"/>
              <a:t>Allow selected ports</a:t>
            </a:r>
          </a:p>
          <a:p>
            <a:pPr marL="171450" indent="-171450" rtl="0">
              <a:buFont typeface="Arial" panose="020B0604020202020204" pitchFamily="34" charset="0"/>
              <a:buChar char="•"/>
            </a:pPr>
            <a:r>
              <a:rPr lang="en-IE" dirty="0"/>
              <a:t>Select inbound ports=Select </a:t>
            </a:r>
            <a:r>
              <a:rPr lang="en-IE" b="1" dirty="0"/>
              <a:t>HTTP</a:t>
            </a:r>
            <a:r>
              <a:rPr lang="en-IE" dirty="0"/>
              <a:t>, </a:t>
            </a:r>
            <a:r>
              <a:rPr lang="en-IE" b="1" dirty="0"/>
              <a:t>HTTPS</a:t>
            </a:r>
            <a:r>
              <a:rPr lang="en-IE" dirty="0"/>
              <a:t>, </a:t>
            </a:r>
            <a:r>
              <a:rPr lang="en-IE" b="1" dirty="0"/>
              <a:t>SSH</a:t>
            </a:r>
            <a:r>
              <a:rPr lang="en-IE" dirty="0"/>
              <a:t> and </a:t>
            </a:r>
            <a:r>
              <a:rPr lang="en-IE" b="1" dirty="0"/>
              <a:t>RDP</a:t>
            </a:r>
            <a:endParaRPr lang="en-IE" dirty="0">
              <a:effectLst/>
            </a:endParaRPr>
          </a:p>
          <a:p>
            <a:pPr rtl="0"/>
            <a:r>
              <a:rPr lang="en-IE" b="1" dirty="0"/>
              <a:t>9. </a:t>
            </a:r>
            <a:r>
              <a:rPr lang="en-IE" dirty="0"/>
              <a:t>Select </a:t>
            </a:r>
            <a:r>
              <a:rPr lang="en-IE" b="1" dirty="0"/>
              <a:t>Next</a:t>
            </a:r>
            <a:r>
              <a:rPr lang="en-IE" dirty="0"/>
              <a:t> : </a:t>
            </a:r>
            <a:r>
              <a:rPr lang="en-IE" b="1" dirty="0"/>
              <a:t>Management</a:t>
            </a:r>
            <a:r>
              <a:rPr lang="en-IE" dirty="0"/>
              <a:t>, accept all the </a:t>
            </a:r>
            <a:r>
              <a:rPr lang="en-IE" dirty="0" err="1"/>
              <a:t>defaut</a:t>
            </a:r>
            <a:r>
              <a:rPr lang="en-IE" dirty="0"/>
              <a:t> values except for the below settings:</a:t>
            </a:r>
          </a:p>
          <a:p>
            <a:pPr marL="171450" indent="-171450" rtl="0">
              <a:buFont typeface="Arial" panose="020B0604020202020204" pitchFamily="34" charset="0"/>
              <a:buChar char="•"/>
            </a:pPr>
            <a:r>
              <a:rPr lang="en-IE" dirty="0"/>
              <a:t>Boot diagnostics=accept the default value i.e. </a:t>
            </a:r>
            <a:r>
              <a:rPr lang="en-IE" b="1" dirty="0"/>
              <a:t>On</a:t>
            </a:r>
          </a:p>
          <a:p>
            <a:pPr marL="171450" indent="-171450" rtl="0">
              <a:buFont typeface="Arial" panose="020B0604020202020204" pitchFamily="34" charset="0"/>
              <a:buChar char="•"/>
            </a:pPr>
            <a:r>
              <a:rPr lang="en-IE" dirty="0"/>
              <a:t>Diagnostic storage account=accept the default value i.e. </a:t>
            </a:r>
            <a:r>
              <a:rPr lang="en-IE" b="1" dirty="0"/>
              <a:t>vnet1rgdiag</a:t>
            </a:r>
            <a:endParaRPr lang="en-IE" dirty="0">
              <a:effectLst/>
            </a:endParaRPr>
          </a:p>
          <a:p>
            <a:pPr rtl="0"/>
            <a:r>
              <a:rPr lang="en-IE" b="1" dirty="0"/>
              <a:t>10</a:t>
            </a:r>
            <a:r>
              <a:rPr lang="en-IE" dirty="0"/>
              <a:t>. Select </a:t>
            </a:r>
            <a:r>
              <a:rPr lang="en-IE" b="1" dirty="0"/>
              <a:t>Review</a:t>
            </a:r>
            <a:r>
              <a:rPr lang="en-IE" dirty="0"/>
              <a:t> + </a:t>
            </a:r>
            <a:r>
              <a:rPr lang="en-IE" b="1" dirty="0"/>
              <a:t>create</a:t>
            </a:r>
            <a:r>
              <a:rPr lang="en-IE" dirty="0"/>
              <a:t>. Azure will validate the configuration. When you see that Validation passed, select </a:t>
            </a:r>
            <a:r>
              <a:rPr lang="en-IE" b="1" dirty="0"/>
              <a:t>Create</a:t>
            </a:r>
            <a:r>
              <a:rPr lang="en-IE" dirty="0"/>
              <a:t>. Deployment times can vary but it can generally take between three to six minutes to deploy.</a:t>
            </a:r>
          </a:p>
          <a:p>
            <a:pPr rtl="0"/>
            <a:r>
              <a:rPr lang="en-IE" b="1" dirty="0"/>
              <a:t>11. </a:t>
            </a:r>
            <a:r>
              <a:rPr lang="en-IE" dirty="0"/>
              <a:t>Create a second Virtual machine by repeating steps </a:t>
            </a:r>
            <a:r>
              <a:rPr lang="en-IE" b="1" dirty="0"/>
              <a:t>5 to 9</a:t>
            </a:r>
            <a:r>
              <a:rPr lang="en-IE" dirty="0"/>
              <a:t> above, using the same values above </a:t>
            </a:r>
            <a:r>
              <a:rPr lang="en-IE" dirty="0" err="1"/>
              <a:t>above</a:t>
            </a:r>
            <a:r>
              <a:rPr lang="en-IE" dirty="0"/>
              <a:t> ensuring the below settings are set:</a:t>
            </a:r>
          </a:p>
          <a:p>
            <a:pPr marL="171450" indent="-171450" rtl="0">
              <a:buFont typeface="Arial" panose="020B0604020202020204" pitchFamily="34" charset="0"/>
              <a:buChar char="•"/>
            </a:pPr>
            <a:r>
              <a:rPr lang="en-IE" dirty="0"/>
              <a:t>Virtual machine name=</a:t>
            </a:r>
            <a:r>
              <a:rPr lang="en-IE" b="1" dirty="0"/>
              <a:t>vm2</a:t>
            </a:r>
          </a:p>
          <a:p>
            <a:pPr marL="171450" indent="-171450" rtl="0">
              <a:buFont typeface="Arial" panose="020B0604020202020204" pitchFamily="34" charset="0"/>
              <a:buChar char="•"/>
            </a:pPr>
            <a:r>
              <a:rPr lang="en-IE" dirty="0"/>
              <a:t>Public IP=Leave the default (new) </a:t>
            </a:r>
            <a:r>
              <a:rPr lang="en-IE" b="1" dirty="0"/>
              <a:t>vm2-ip</a:t>
            </a:r>
          </a:p>
          <a:p>
            <a:pPr marL="171450" indent="-171450" rtl="0">
              <a:buFont typeface="Arial" panose="020B0604020202020204" pitchFamily="34" charset="0"/>
              <a:buChar char="•"/>
            </a:pPr>
            <a:r>
              <a:rPr lang="en-IE" dirty="0"/>
              <a:t>Diagnostic storage account=Leave the default value i.e. </a:t>
            </a:r>
            <a:r>
              <a:rPr lang="en-IE" b="1" dirty="0"/>
              <a:t>vnet1rg1diag</a:t>
            </a:r>
          </a:p>
          <a:p>
            <a:pPr rtl="0"/>
            <a:r>
              <a:rPr lang="en-IE" b="1" dirty="0"/>
              <a:t>12. </a:t>
            </a:r>
            <a:r>
              <a:rPr lang="en-IE" dirty="0"/>
              <a:t>When finished filling in the details, validate the configuration by clicking </a:t>
            </a:r>
            <a:r>
              <a:rPr lang="en-IE" b="1" dirty="0"/>
              <a:t>Review + create</a:t>
            </a:r>
            <a:r>
              <a:rPr lang="en-IE" dirty="0"/>
              <a:t> and once successfully validated click </a:t>
            </a:r>
            <a:r>
              <a:rPr lang="en-IE" b="1" dirty="0"/>
              <a:t>Create</a:t>
            </a:r>
            <a:endParaRPr lang="en-IE" dirty="0"/>
          </a:p>
          <a:p>
            <a:pPr rtl="0"/>
            <a:r>
              <a:rPr lang="en-IE" b="1" dirty="0"/>
              <a:t>13. </a:t>
            </a:r>
            <a:r>
              <a:rPr lang="en-IE" dirty="0"/>
              <a:t>When both virtual machine have completed deployment connect to the first virtual machine, </a:t>
            </a:r>
            <a:r>
              <a:rPr lang="en-IE" b="1" dirty="0"/>
              <a:t>vm1</a:t>
            </a:r>
            <a:r>
              <a:rPr lang="en-IE" dirty="0"/>
              <a:t>, by going to the resource group you placed the virtual machine in, </a:t>
            </a:r>
            <a:r>
              <a:rPr lang="en-IE" b="1" dirty="0"/>
              <a:t>vnet-rg1</a:t>
            </a:r>
            <a:r>
              <a:rPr lang="en-IE" dirty="0"/>
              <a:t> and open up the virtual machine, then click the </a:t>
            </a:r>
            <a:r>
              <a:rPr lang="en-IE" b="1" dirty="0"/>
              <a:t>Connect</a:t>
            </a:r>
            <a:r>
              <a:rPr lang="en-IE" dirty="0"/>
              <a:t> button on the virtual machine properties page.</a:t>
            </a:r>
          </a:p>
          <a:p>
            <a:pPr rtl="0"/>
            <a:r>
              <a:rPr lang="en-IE" b="1" dirty="0"/>
              <a:t>Note</a:t>
            </a:r>
            <a:r>
              <a:rPr lang="en-IE" dirty="0"/>
              <a:t>: The following directions tell you how to connect to your VM from a Windows computer. On a Mac, you need an RDP client such as this Remote Desktop Client from the Mac App Store and on Linux virtual machine you could connect directly from a bash shell using </a:t>
            </a:r>
            <a:r>
              <a:rPr lang="en-IE" dirty="0" err="1"/>
              <a:t>ssh</a:t>
            </a:r>
            <a:r>
              <a:rPr lang="en-IE" dirty="0"/>
              <a:t>.</a:t>
            </a:r>
          </a:p>
          <a:p>
            <a:pPr rtl="0"/>
            <a:r>
              <a:rPr lang="en-IE" b="1" dirty="0"/>
              <a:t>14. </a:t>
            </a:r>
            <a:r>
              <a:rPr lang="en-IE" dirty="0"/>
              <a:t>In the </a:t>
            </a:r>
            <a:r>
              <a:rPr lang="en-IE" b="1" dirty="0"/>
              <a:t>Connect to virtual machine</a:t>
            </a:r>
            <a:r>
              <a:rPr lang="en-IE" dirty="0"/>
              <a:t> page, keep the default options to connect by DNS name over port 3389 and click </a:t>
            </a:r>
            <a:r>
              <a:rPr lang="en-IE" b="1" dirty="0"/>
              <a:t>Download RDP File</a:t>
            </a:r>
            <a:r>
              <a:rPr lang="en-IE" dirty="0"/>
              <a:t>.</a:t>
            </a:r>
          </a:p>
          <a:p>
            <a:pPr rtl="0"/>
            <a:r>
              <a:rPr lang="en-IE" b="1" dirty="0"/>
              <a:t>15. </a:t>
            </a:r>
            <a:r>
              <a:rPr lang="en-IE" dirty="0"/>
              <a:t>Open the downloaded RDP file and click </a:t>
            </a:r>
            <a:r>
              <a:rPr lang="en-IE" b="1" dirty="0"/>
              <a:t>Connect</a:t>
            </a:r>
            <a:r>
              <a:rPr lang="en-IE" dirty="0"/>
              <a:t> when prompted.</a:t>
            </a:r>
          </a:p>
          <a:p>
            <a:pPr rtl="0"/>
            <a:r>
              <a:rPr lang="en-IE" b="1" dirty="0"/>
              <a:t>16. </a:t>
            </a:r>
            <a:r>
              <a:rPr lang="en-IE" dirty="0"/>
              <a:t>In the </a:t>
            </a:r>
            <a:r>
              <a:rPr lang="en-IE" b="1" dirty="0"/>
              <a:t>Windows Security</a:t>
            </a:r>
            <a:r>
              <a:rPr lang="en-IE" dirty="0"/>
              <a:t> window, select </a:t>
            </a:r>
            <a:r>
              <a:rPr lang="en-IE" b="1" dirty="0"/>
              <a:t>More choices</a:t>
            </a:r>
            <a:r>
              <a:rPr lang="en-IE" dirty="0"/>
              <a:t> and then </a:t>
            </a:r>
            <a:r>
              <a:rPr lang="en-IE" b="1" dirty="0"/>
              <a:t>Use a different account</a:t>
            </a:r>
            <a:r>
              <a:rPr lang="en-IE" dirty="0"/>
              <a:t>. Type the username as localhost\username, (you could also type </a:t>
            </a:r>
            <a:r>
              <a:rPr lang="en-IE" b="1" dirty="0"/>
              <a:t>.\</a:t>
            </a:r>
            <a:r>
              <a:rPr lang="en-IE" b="1" dirty="0" err="1"/>
              <a:t>azureuser</a:t>
            </a:r>
            <a:r>
              <a:rPr lang="en-IE" dirty="0"/>
              <a:t>) enter password you created for the virtual machine, and then click </a:t>
            </a:r>
            <a:r>
              <a:rPr lang="en-IE" b="1" dirty="0"/>
              <a:t>OK</a:t>
            </a:r>
            <a:r>
              <a:rPr lang="en-IE" dirty="0"/>
              <a:t>.</a:t>
            </a:r>
          </a:p>
          <a:p>
            <a:pPr rtl="0"/>
            <a:r>
              <a:rPr lang="en-IE" b="1" dirty="0"/>
              <a:t>17. </a:t>
            </a:r>
            <a:r>
              <a:rPr lang="en-IE" dirty="0"/>
              <a:t>You may receive a certificate warning during the sign-in process. Click </a:t>
            </a:r>
            <a:r>
              <a:rPr lang="en-IE" b="1" dirty="0"/>
              <a:t>Yes</a:t>
            </a:r>
            <a:r>
              <a:rPr lang="en-IE" dirty="0"/>
              <a:t> or to create the connection and connect to your deployed VM. You should connect successfully.</a:t>
            </a:r>
          </a:p>
          <a:p>
            <a:pPr rtl="0"/>
            <a:r>
              <a:rPr lang="en-IE" b="1" dirty="0"/>
              <a:t>18. </a:t>
            </a:r>
            <a:r>
              <a:rPr lang="en-IE" dirty="0"/>
              <a:t>Open up a PowerShell command prompt on the virtual machine, by clicking the </a:t>
            </a:r>
            <a:r>
              <a:rPr lang="en-IE" b="1" dirty="0"/>
              <a:t>Start</a:t>
            </a:r>
            <a:r>
              <a:rPr lang="en-IE" dirty="0"/>
              <a:t> button, typing </a:t>
            </a:r>
            <a:r>
              <a:rPr lang="en-IE" b="1" dirty="0"/>
              <a:t>PowerShell</a:t>
            </a:r>
            <a:r>
              <a:rPr lang="en-IE" dirty="0"/>
              <a:t> right clicking </a:t>
            </a:r>
            <a:r>
              <a:rPr lang="en-IE" b="1" dirty="0"/>
              <a:t>Windows PowerShell</a:t>
            </a:r>
            <a:r>
              <a:rPr lang="en-IE" dirty="0"/>
              <a:t> in the menu and selecting </a:t>
            </a:r>
            <a:r>
              <a:rPr lang="en-IE" b="1" dirty="0"/>
              <a:t>Run as administrator</a:t>
            </a:r>
            <a:endParaRPr lang="en-IE" dirty="0"/>
          </a:p>
          <a:p>
            <a:pPr rtl="0"/>
            <a:r>
              <a:rPr lang="en-IE" b="1" dirty="0"/>
              <a:t>19. </a:t>
            </a:r>
            <a:r>
              <a:rPr lang="en-IE" dirty="0"/>
              <a:t>Run the command ping vm2 </a:t>
            </a:r>
          </a:p>
          <a:p>
            <a:pPr rtl="0"/>
            <a:r>
              <a:rPr lang="en-IE" dirty="0"/>
              <a:t>You receive an error, saying request timed out. The ping fails, because ping uses the </a:t>
            </a:r>
            <a:r>
              <a:rPr lang="en-IE" b="1" dirty="0"/>
              <a:t>Internet Control Message Protocol (ICMP)</a:t>
            </a:r>
            <a:r>
              <a:rPr lang="en-IE" dirty="0"/>
              <a:t>. By default, ICMP isn't allowed through the Windows firewall.</a:t>
            </a:r>
          </a:p>
          <a:p>
            <a:pPr rtl="0"/>
            <a:r>
              <a:rPr lang="en-IE" b="1" dirty="0"/>
              <a:t>20. </a:t>
            </a:r>
            <a:r>
              <a:rPr lang="en-IE" dirty="0"/>
              <a:t>To allow </a:t>
            </a:r>
            <a:r>
              <a:rPr lang="en-IE" i="1" dirty="0"/>
              <a:t>vm2</a:t>
            </a:r>
            <a:r>
              <a:rPr lang="en-IE" dirty="0"/>
              <a:t> to ping </a:t>
            </a:r>
            <a:r>
              <a:rPr lang="en-IE" i="1" dirty="0"/>
              <a:t>vm1</a:t>
            </a:r>
            <a:r>
              <a:rPr lang="en-IE" dirty="0"/>
              <a:t> enter the below command. This command allows ICMP inbound through the Windows firewall:</a:t>
            </a:r>
          </a:p>
          <a:p>
            <a:pPr rtl="0"/>
            <a:r>
              <a:rPr lang="en-IE" dirty="0"/>
              <a:t>New-</a:t>
            </a:r>
            <a:r>
              <a:rPr lang="en-IE" dirty="0" err="1"/>
              <a:t>NetFirewallRule</a:t>
            </a:r>
            <a:r>
              <a:rPr lang="en-IE" dirty="0"/>
              <a:t> –DisplayName “Allow ICMPv4-In” –Protocol ICMPv4 </a:t>
            </a:r>
            <a:endParaRPr lang="en-IE" dirty="0">
              <a:effectLst/>
            </a:endParaRPr>
          </a:p>
          <a:p>
            <a:pPr rtl="0"/>
            <a:r>
              <a:rPr lang="en-IE" b="1" dirty="0"/>
              <a:t>21. </a:t>
            </a:r>
            <a:r>
              <a:rPr lang="en-IE" dirty="0"/>
              <a:t>Connect to </a:t>
            </a:r>
            <a:r>
              <a:rPr lang="en-IE" i="1" dirty="0"/>
              <a:t>VM2</a:t>
            </a:r>
            <a:r>
              <a:rPr lang="en-IE" dirty="0"/>
              <a:t> as has been done for </a:t>
            </a:r>
            <a:r>
              <a:rPr lang="en-IE" i="1" dirty="0"/>
              <a:t>VM1</a:t>
            </a:r>
            <a:r>
              <a:rPr lang="en-IE" dirty="0"/>
              <a:t>, using </a:t>
            </a:r>
            <a:r>
              <a:rPr lang="en-IE" dirty="0" err="1"/>
              <a:t>rdp</a:t>
            </a:r>
            <a:r>
              <a:rPr lang="en-IE" dirty="0"/>
              <a:t>. i.e. open </a:t>
            </a:r>
            <a:r>
              <a:rPr lang="en-IE" b="1" dirty="0"/>
              <a:t>vm2</a:t>
            </a:r>
            <a:r>
              <a:rPr lang="en-IE" dirty="0"/>
              <a:t> properties and click the </a:t>
            </a:r>
            <a:r>
              <a:rPr lang="en-IE" b="1" dirty="0"/>
              <a:t>Connect</a:t>
            </a:r>
            <a:r>
              <a:rPr lang="en-IE" dirty="0"/>
              <a:t> button to download and then connect vis RDP</a:t>
            </a:r>
          </a:p>
          <a:p>
            <a:pPr rtl="0"/>
            <a:r>
              <a:rPr lang="en-IE" b="1" dirty="0"/>
              <a:t>22. </a:t>
            </a:r>
            <a:r>
              <a:rPr lang="en-IE" dirty="0"/>
              <a:t>Open up a PowerShell command prompt on the virtual machine, VM2, and run the command:</a:t>
            </a:r>
          </a:p>
          <a:p>
            <a:pPr rtl="0"/>
            <a:r>
              <a:rPr lang="en-IE" dirty="0"/>
              <a:t>ping vm1 You should now be able to ping the vm1 virtual machine successfully, because ICMP has been configured to be allowed through the Windows firewall on the </a:t>
            </a:r>
            <a:r>
              <a:rPr lang="en-IE" i="1" dirty="0"/>
              <a:t>vm1</a:t>
            </a:r>
            <a:r>
              <a:rPr lang="en-IE" dirty="0"/>
              <a:t> virtual machine in an earlier step.</a:t>
            </a:r>
          </a:p>
          <a:p>
            <a:pPr rtl="0"/>
            <a:endParaRPr lang="en-IE" dirty="0"/>
          </a:p>
          <a:p>
            <a:pPr rtl="0"/>
            <a:r>
              <a:rPr lang="en-IE" dirty="0"/>
              <a:t>Congratulations! This ping is being done using the </a:t>
            </a:r>
            <a:r>
              <a:rPr lang="en-IE" i="1" dirty="0"/>
              <a:t>virtual network</a:t>
            </a:r>
            <a:r>
              <a:rPr lang="en-IE" dirty="0"/>
              <a:t> you created and deployed the two virtual machines into. The two virtual machines are communicating over this </a:t>
            </a:r>
            <a:r>
              <a:rPr lang="en-IE" i="1" dirty="0"/>
              <a:t>virtual network</a:t>
            </a:r>
            <a:r>
              <a:rPr lang="en-IE" dirty="0"/>
              <a:t> that was created.</a:t>
            </a:r>
          </a:p>
          <a:p>
            <a:pPr rtl="0"/>
            <a:endParaRPr lang="en-IE" b="1" dirty="0"/>
          </a:p>
          <a:p>
            <a:pPr rtl="0"/>
            <a:r>
              <a:rPr lang="en-IE" b="1" dirty="0"/>
              <a:t>Note</a:t>
            </a:r>
            <a:r>
              <a:rPr lang="en-IE" dirty="0"/>
              <a:t>: Remember to remove any newly created Azure resources that you no longer use. Removing unused resources ensures you will not incur unexpected costs. Remove unused resources by deleting the Resource Group that the unused resources belong to.</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0739516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a:t>
            </a:r>
            <a:r>
              <a:rPr lang="en-US" baseline="0" dirty="0"/>
              <a:t> intends </a:t>
            </a:r>
            <a:r>
              <a:rPr lang="en-US" dirty="0"/>
              <a:t>to:</a:t>
            </a:r>
          </a:p>
          <a:p>
            <a:pPr marL="171450" indent="-171450">
              <a:buFont typeface="Arial" pitchFamily="34" charset="0"/>
              <a:buChar char="•"/>
            </a:pPr>
            <a:r>
              <a:rPr lang="en-US" dirty="0"/>
              <a:t>help students understand how data are structured and classified</a:t>
            </a:r>
          </a:p>
          <a:p>
            <a:pPr marL="171450" indent="-171450">
              <a:buFont typeface="Arial" pitchFamily="34" charset="0"/>
              <a:buChar char="•"/>
            </a:pPr>
            <a:r>
              <a:rPr lang="en-US" dirty="0"/>
              <a:t>explain why different storage services exist</a:t>
            </a:r>
          </a:p>
          <a:p>
            <a:pPr marL="171450" indent="-171450">
              <a:buFont typeface="Arial" pitchFamily="34" charset="0"/>
              <a:buChar char="•"/>
            </a:pPr>
            <a:r>
              <a:rPr lang="en-US" dirty="0"/>
              <a:t>illustrate</a:t>
            </a:r>
            <a:r>
              <a:rPr lang="en-US" baseline="0" dirty="0"/>
              <a:t> </a:t>
            </a:r>
            <a:r>
              <a:rPr lang="en-US" dirty="0"/>
              <a:t>how storage services are used </a:t>
            </a:r>
          </a:p>
          <a:p>
            <a:pPr marL="171450" indent="-171450">
              <a:buFont typeface="Arial" pitchFamily="34" charset="0"/>
              <a:buChar char="•"/>
            </a:pPr>
            <a:r>
              <a:rPr lang="en-US" dirty="0"/>
              <a:t>map</a:t>
            </a:r>
            <a:r>
              <a:rPr lang="en-US" baseline="0" dirty="0"/>
              <a:t> data structures to corresponding </a:t>
            </a:r>
            <a:r>
              <a:rPr lang="en-US" dirty="0"/>
              <a:t>storage services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Blob Storage</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Azure Blob Storage is </a:t>
            </a:r>
            <a:r>
              <a:rPr lang="en-IE" sz="900" b="0" i="1" u="none" strike="noStrike" kern="1200" dirty="0">
                <a:solidFill>
                  <a:schemeClr val="tx1"/>
                </a:solidFill>
                <a:effectLst/>
                <a:latin typeface="Segoe UI Light" pitchFamily="34" charset="0"/>
                <a:ea typeface="+mn-ea"/>
                <a:cs typeface="+mn-cs"/>
              </a:rPr>
              <a:t>unstructured</a:t>
            </a:r>
            <a:r>
              <a:rPr lang="en-IE" sz="900" b="0" i="0" u="none" strike="noStrike" kern="1200" dirty="0">
                <a:solidFill>
                  <a:schemeClr val="tx1"/>
                </a:solidFill>
                <a:effectLst/>
                <a:latin typeface="Segoe UI Light" pitchFamily="34" charset="0"/>
                <a:ea typeface="+mn-ea"/>
                <a:cs typeface="+mn-cs"/>
              </a:rPr>
              <a:t>, meaning that there are no restrictions on the kinds of data it can hold. Blobs are highly scalable and apps work with blobs in much the same way as they would work with files on a disk, such as reading and writing data. Blob Storage can manage thousands of simultaneous uploads, massive amounts of video data, constantly growing log files, and can be reached from anywhere with an internet connection.</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See https://azure.microsoft.com/en-us/services/storage/blobs/ 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Disk storage</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Disk storage provides disks for virtual machines, applications, and other services to access and use as they need, similar to how they would in on-premises scenarios. Details on pricing are available on the Managed Disks pricing page. See https://azure.microsoft.com/en-us/services/storage/disks/ for more general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File storage</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Azure Files offers fully managed file shares in the cloud that are accessible via the industry standard Server Message Block (SMB) protocol. See https://azure.microsoft.com/en-us/services/storage/files/ 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Archive storage</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Archive storage provides a storage facility for data that is rarely accessed. It allows you to archive legacy data at low cost to what it would traditionally have cost to create and maintain archives. See https://azure.microsoft.com/en-us/services/storage/archive/ for more details.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3615118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6830659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it works or actually step through it like a lab task.</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a:p>
            <a:endParaRPr lang="en-US" dirty="0"/>
          </a:p>
          <a:p>
            <a:r>
              <a:rPr lang="en-IE" sz="882" b="1" i="0" u="none" strike="noStrike" kern="1200" dirty="0">
                <a:solidFill>
                  <a:schemeClr val="tx1"/>
                </a:solidFill>
                <a:effectLst/>
                <a:latin typeface="Segoe UI Light" pitchFamily="34" charset="0"/>
                <a:ea typeface="+mn-ea"/>
                <a:cs typeface="+mn-cs"/>
              </a:rPr>
              <a:t>Prerequisites</a:t>
            </a:r>
          </a:p>
          <a:p>
            <a:r>
              <a:rPr lang="en-IE" sz="882" b="0" i="0" u="none" strike="noStrike" kern="1200" dirty="0">
                <a:solidFill>
                  <a:schemeClr val="tx1"/>
                </a:solidFill>
                <a:effectLst/>
                <a:latin typeface="Segoe UI Light" pitchFamily="34" charset="0"/>
                <a:ea typeface="+mn-ea"/>
                <a:cs typeface="+mn-cs"/>
              </a:rPr>
              <a:t>You require need an Azure subscription to perform these steps. If you don't have one you can create one by following the steps outlined on the </a:t>
            </a:r>
            <a:r>
              <a:rPr lang="en-IE" sz="882" b="0" i="0" u="none" strike="noStrike" kern="1200" dirty="0">
                <a:solidFill>
                  <a:schemeClr val="tx1"/>
                </a:solidFill>
                <a:effectLst/>
                <a:latin typeface="Segoe UI Light" pitchFamily="34" charset="0"/>
                <a:ea typeface="+mn-ea"/>
                <a:cs typeface="+mn-cs"/>
                <a:hlinkClick r:id="rId3"/>
              </a:rPr>
              <a:t>Create your Azure free account today</a:t>
            </a:r>
            <a:r>
              <a:rPr lang="en-IE" sz="882" b="0" i="0" u="none" strike="noStrike" kern="1200" dirty="0">
                <a:solidFill>
                  <a:schemeClr val="tx1"/>
                </a:solidFill>
                <a:effectLst/>
                <a:latin typeface="Segoe UI Light" pitchFamily="34" charset="0"/>
                <a:ea typeface="+mn-ea"/>
                <a:cs typeface="+mn-cs"/>
              </a:rPr>
              <a:t> webpage.</a:t>
            </a:r>
          </a:p>
          <a:p>
            <a:endParaRPr lang="en-IE" sz="882" b="1" i="0" u="none" strike="noStrike" kern="1200" dirty="0">
              <a:solidFill>
                <a:schemeClr val="tx1"/>
              </a:solidFill>
              <a:effectLst/>
              <a:latin typeface="Segoe UI Light" pitchFamily="34" charset="0"/>
              <a:ea typeface="+mn-ea"/>
              <a:cs typeface="+mn-cs"/>
            </a:endParaRPr>
          </a:p>
          <a:p>
            <a:r>
              <a:rPr lang="en-IE" sz="882" b="1" i="0" u="none" strike="noStrike" kern="1200" dirty="0">
                <a:solidFill>
                  <a:schemeClr val="tx1"/>
                </a:solidFill>
                <a:effectLst/>
                <a:latin typeface="Segoe UI Light" pitchFamily="34" charset="0"/>
                <a:ea typeface="+mn-ea"/>
                <a:cs typeface="+mn-cs"/>
              </a:rPr>
              <a:t>Steps</a:t>
            </a:r>
          </a:p>
          <a:p>
            <a:r>
              <a:rPr lang="en-IE" sz="882" b="1" i="0" u="none" strike="noStrike" kern="1200" dirty="0">
                <a:solidFill>
                  <a:schemeClr val="tx1"/>
                </a:solidFill>
                <a:effectLst/>
                <a:latin typeface="Segoe UI Light" pitchFamily="34" charset="0"/>
                <a:ea typeface="+mn-ea"/>
                <a:cs typeface="+mn-cs"/>
              </a:rPr>
              <a:t>1. </a:t>
            </a:r>
            <a:r>
              <a:rPr lang="en-IE" sz="882" b="0" i="0" u="none" strike="noStrike" kern="1200" dirty="0">
                <a:solidFill>
                  <a:schemeClr val="tx1"/>
                </a:solidFill>
                <a:effectLst/>
                <a:latin typeface="Segoe UI Light" pitchFamily="34" charset="0"/>
                <a:ea typeface="+mn-ea"/>
                <a:cs typeface="+mn-cs"/>
              </a:rPr>
              <a:t>Sign in to the Azure portal at </a:t>
            </a:r>
            <a:r>
              <a:rPr lang="en-IE" sz="882" b="0" i="0" u="none" strike="noStrike" kern="1200" dirty="0">
                <a:solidFill>
                  <a:schemeClr val="tx1"/>
                </a:solidFill>
                <a:effectLst/>
                <a:latin typeface="Segoe UI Light" pitchFamily="34" charset="0"/>
                <a:ea typeface="+mn-ea"/>
                <a:cs typeface="+mn-cs"/>
                <a:hlinkClick r:id="rId4"/>
              </a:rPr>
              <a:t>https://portal.azure.com</a:t>
            </a:r>
            <a:endParaRPr lang="en-IE" sz="882" b="0" i="0" u="none" strike="noStrike" kern="1200" dirty="0">
              <a:solidFill>
                <a:schemeClr val="tx1"/>
              </a:solidFill>
              <a:effectLst/>
              <a:latin typeface="Segoe UI Light" pitchFamily="34" charset="0"/>
              <a:ea typeface="+mn-ea"/>
              <a:cs typeface="+mn-cs"/>
            </a:endParaRPr>
          </a:p>
          <a:p>
            <a:r>
              <a:rPr lang="en-IE" sz="882" b="1" i="0" u="none" strike="noStrike" kern="1200" dirty="0">
                <a:solidFill>
                  <a:schemeClr val="tx1"/>
                </a:solidFill>
                <a:effectLst/>
                <a:latin typeface="Segoe UI Light" pitchFamily="34" charset="0"/>
                <a:ea typeface="+mn-ea"/>
                <a:cs typeface="+mn-cs"/>
              </a:rPr>
              <a:t>2. </a:t>
            </a:r>
            <a:r>
              <a:rPr lang="en-IE" sz="882" b="0" i="0" u="none" strike="noStrike" kern="1200" dirty="0">
                <a:solidFill>
                  <a:schemeClr val="tx1"/>
                </a:solidFill>
                <a:effectLst/>
                <a:latin typeface="Segoe UI Light" pitchFamily="34" charset="0"/>
                <a:ea typeface="+mn-ea"/>
                <a:cs typeface="+mn-cs"/>
              </a:rPr>
              <a:t>Select </a:t>
            </a:r>
            <a:r>
              <a:rPr lang="en-IE" sz="882" b="1" i="0" u="none" strike="noStrike" kern="1200" dirty="0">
                <a:solidFill>
                  <a:schemeClr val="tx1"/>
                </a:solidFill>
                <a:effectLst/>
                <a:latin typeface="Segoe UI Light" pitchFamily="34" charset="0"/>
                <a:ea typeface="+mn-ea"/>
                <a:cs typeface="+mn-cs"/>
              </a:rPr>
              <a:t>All services</a:t>
            </a:r>
            <a:r>
              <a:rPr lang="en-IE" sz="882" b="0" i="0" u="none" strike="noStrike" kern="1200" dirty="0">
                <a:solidFill>
                  <a:schemeClr val="tx1"/>
                </a:solidFill>
                <a:effectLst/>
                <a:latin typeface="Segoe UI Light" pitchFamily="34" charset="0"/>
                <a:ea typeface="+mn-ea"/>
                <a:cs typeface="+mn-cs"/>
              </a:rPr>
              <a:t> on the upper left hand side of the Azure Portal. In the </a:t>
            </a:r>
            <a:r>
              <a:rPr lang="en-IE" sz="882" b="1" i="0" u="none" strike="noStrike" kern="1200" dirty="0">
                <a:solidFill>
                  <a:schemeClr val="tx1"/>
                </a:solidFill>
                <a:effectLst/>
                <a:latin typeface="Segoe UI Light" pitchFamily="34" charset="0"/>
                <a:ea typeface="+mn-ea"/>
                <a:cs typeface="+mn-cs"/>
              </a:rPr>
              <a:t>All services</a:t>
            </a:r>
            <a:r>
              <a:rPr lang="en-IE" sz="882" b="0" i="0" u="none" strike="noStrike" kern="1200" dirty="0">
                <a:solidFill>
                  <a:schemeClr val="tx1"/>
                </a:solidFill>
                <a:effectLst/>
                <a:latin typeface="Segoe UI Light" pitchFamily="34" charset="0"/>
                <a:ea typeface="+mn-ea"/>
                <a:cs typeface="+mn-cs"/>
              </a:rPr>
              <a:t> filter box, type </a:t>
            </a:r>
            <a:r>
              <a:rPr lang="en-IE" sz="882" b="1" i="0" u="none" strike="noStrike" kern="1200" dirty="0">
                <a:solidFill>
                  <a:schemeClr val="tx1"/>
                </a:solidFill>
                <a:effectLst/>
                <a:latin typeface="Segoe UI Light" pitchFamily="34" charset="0"/>
                <a:ea typeface="+mn-ea"/>
                <a:cs typeface="+mn-cs"/>
              </a:rPr>
              <a:t>Storage Accounts</a:t>
            </a:r>
            <a:r>
              <a:rPr lang="en-IE" sz="882" b="0" i="0" u="none" strike="noStrike" kern="1200" dirty="0">
                <a:solidFill>
                  <a:schemeClr val="tx1"/>
                </a:solidFill>
                <a:effectLst/>
                <a:latin typeface="Segoe UI Light" pitchFamily="34" charset="0"/>
                <a:ea typeface="+mn-ea"/>
                <a:cs typeface="+mn-cs"/>
              </a:rPr>
              <a:t>. As you begin typing, the list filters based on your input. Select </a:t>
            </a:r>
            <a:r>
              <a:rPr lang="en-IE" sz="882" b="1" i="0" u="none" strike="noStrike" kern="1200" dirty="0">
                <a:solidFill>
                  <a:schemeClr val="tx1"/>
                </a:solidFill>
                <a:effectLst/>
                <a:latin typeface="Segoe UI Light" pitchFamily="34" charset="0"/>
                <a:ea typeface="+mn-ea"/>
                <a:cs typeface="+mn-cs"/>
              </a:rPr>
              <a:t>Storage Accounts</a:t>
            </a:r>
            <a:r>
              <a:rPr lang="en-IE" sz="882" b="0" i="0" u="none" strike="noStrike" kern="1200" dirty="0">
                <a:solidFill>
                  <a:schemeClr val="tx1"/>
                </a:solidFill>
                <a:effectLst/>
                <a:latin typeface="Segoe UI Light" pitchFamily="34" charset="0"/>
                <a:ea typeface="+mn-ea"/>
                <a:cs typeface="+mn-cs"/>
              </a:rPr>
              <a:t>.</a:t>
            </a:r>
          </a:p>
          <a:p>
            <a:r>
              <a:rPr lang="en-IE" sz="882" b="1" i="0" u="none" strike="noStrike" kern="1200" dirty="0">
                <a:solidFill>
                  <a:schemeClr val="tx1"/>
                </a:solidFill>
                <a:effectLst/>
                <a:latin typeface="Segoe UI Light" pitchFamily="34" charset="0"/>
                <a:ea typeface="+mn-ea"/>
                <a:cs typeface="+mn-cs"/>
              </a:rPr>
              <a:t>3. </a:t>
            </a:r>
            <a:r>
              <a:rPr lang="en-IE" sz="882" b="0" i="0" u="none" strike="noStrike" kern="1200" dirty="0">
                <a:solidFill>
                  <a:schemeClr val="tx1"/>
                </a:solidFill>
                <a:effectLst/>
                <a:latin typeface="Segoe UI Light" pitchFamily="34" charset="0"/>
                <a:ea typeface="+mn-ea"/>
                <a:cs typeface="+mn-cs"/>
              </a:rPr>
              <a:t>On the </a:t>
            </a:r>
            <a:r>
              <a:rPr lang="en-IE" sz="882" b="1" i="0" u="none" strike="noStrike" kern="1200" dirty="0">
                <a:solidFill>
                  <a:schemeClr val="tx1"/>
                </a:solidFill>
                <a:effectLst/>
                <a:latin typeface="Segoe UI Light" pitchFamily="34" charset="0"/>
                <a:ea typeface="+mn-ea"/>
                <a:cs typeface="+mn-cs"/>
              </a:rPr>
              <a:t>Storage Accounts</a:t>
            </a:r>
            <a:r>
              <a:rPr lang="en-IE" sz="882" b="0" i="0" u="none" strike="noStrike" kern="1200" dirty="0">
                <a:solidFill>
                  <a:schemeClr val="tx1"/>
                </a:solidFill>
                <a:effectLst/>
                <a:latin typeface="Segoe UI Light" pitchFamily="34" charset="0"/>
                <a:ea typeface="+mn-ea"/>
                <a:cs typeface="+mn-cs"/>
              </a:rPr>
              <a:t> window that appears, if there are no storage accounts present you can select </a:t>
            </a:r>
            <a:r>
              <a:rPr lang="en-IE" sz="882" b="1" i="0" u="none" strike="noStrike" kern="1200" dirty="0">
                <a:solidFill>
                  <a:schemeClr val="tx1"/>
                </a:solidFill>
                <a:effectLst/>
                <a:latin typeface="Segoe UI Light" pitchFamily="34" charset="0"/>
                <a:ea typeface="+mn-ea"/>
                <a:cs typeface="+mn-cs"/>
              </a:rPr>
              <a:t>Create storage account</a:t>
            </a:r>
            <a:r>
              <a:rPr lang="en-IE" sz="882" b="0" i="0" u="none" strike="noStrike" kern="1200" dirty="0">
                <a:solidFill>
                  <a:schemeClr val="tx1"/>
                </a:solidFill>
                <a:effectLst/>
                <a:latin typeface="Segoe UI Light" pitchFamily="34" charset="0"/>
                <a:ea typeface="+mn-ea"/>
                <a:cs typeface="+mn-cs"/>
              </a:rPr>
              <a:t>, or if there are already storage accounts present, this option will </a:t>
            </a:r>
            <a:r>
              <a:rPr lang="en-IE" sz="882" b="0" i="0" u="none" strike="noStrike" kern="1200" dirty="0" err="1">
                <a:solidFill>
                  <a:schemeClr val="tx1"/>
                </a:solidFill>
                <a:effectLst/>
                <a:latin typeface="Segoe UI Light" pitchFamily="34" charset="0"/>
                <a:ea typeface="+mn-ea"/>
                <a:cs typeface="+mn-cs"/>
              </a:rPr>
              <a:t>nt</a:t>
            </a:r>
            <a:r>
              <a:rPr lang="en-IE" sz="882" b="0" i="0" u="none" strike="noStrike" kern="1200" dirty="0">
                <a:solidFill>
                  <a:schemeClr val="tx1"/>
                </a:solidFill>
                <a:effectLst/>
                <a:latin typeface="Segoe UI Light" pitchFamily="34" charset="0"/>
                <a:ea typeface="+mn-ea"/>
                <a:cs typeface="+mn-cs"/>
              </a:rPr>
              <a:t> be present and you can choose the option </a:t>
            </a:r>
            <a:r>
              <a:rPr lang="en-IE" sz="882" b="1" i="0" u="none" strike="noStrike" kern="1200" dirty="0">
                <a:solidFill>
                  <a:schemeClr val="tx1"/>
                </a:solidFill>
                <a:effectLst/>
                <a:latin typeface="Segoe UI Light" pitchFamily="34" charset="0"/>
                <a:ea typeface="+mn-ea"/>
                <a:cs typeface="+mn-cs"/>
              </a:rPr>
              <a:t>+ Add</a:t>
            </a:r>
            <a:r>
              <a:rPr lang="en-IE" sz="882" b="0" i="0" u="none" strike="noStrike" kern="1200" dirty="0">
                <a:solidFill>
                  <a:schemeClr val="tx1"/>
                </a:solidFill>
                <a:effectLst/>
                <a:latin typeface="Segoe UI Light" pitchFamily="34" charset="0"/>
                <a:ea typeface="+mn-ea"/>
                <a:cs typeface="+mn-cs"/>
              </a:rPr>
              <a:t>.</a:t>
            </a:r>
          </a:p>
          <a:p>
            <a:r>
              <a:rPr lang="en-IE" sz="882" b="1" i="0" u="none" strike="noStrike" kern="1200" dirty="0">
                <a:solidFill>
                  <a:schemeClr val="tx1"/>
                </a:solidFill>
                <a:effectLst/>
                <a:latin typeface="Segoe UI Light" pitchFamily="34" charset="0"/>
                <a:ea typeface="+mn-ea"/>
                <a:cs typeface="+mn-cs"/>
              </a:rPr>
              <a:t>4. </a:t>
            </a:r>
            <a:r>
              <a:rPr lang="en-IE" sz="882" b="0" i="0" u="none" strike="noStrike" kern="1200" dirty="0">
                <a:solidFill>
                  <a:schemeClr val="tx1"/>
                </a:solidFill>
                <a:effectLst/>
                <a:latin typeface="Segoe UI Light" pitchFamily="34" charset="0"/>
                <a:ea typeface="+mn-ea"/>
                <a:cs typeface="+mn-cs"/>
              </a:rPr>
              <a:t>Complete the Create storage account blade with the following details</a:t>
            </a: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Subscription=&lt; Select your subscription &gt; </a:t>
            </a: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Resource group=Select </a:t>
            </a:r>
            <a:r>
              <a:rPr lang="en-IE" sz="882" b="1" i="0" u="none" strike="noStrike" kern="1200" dirty="0">
                <a:solidFill>
                  <a:schemeClr val="tx1"/>
                </a:solidFill>
                <a:effectLst/>
                <a:latin typeface="Segoe UI Light" pitchFamily="34" charset="0"/>
                <a:ea typeface="+mn-ea"/>
                <a:cs typeface="+mn-cs"/>
              </a:rPr>
              <a:t>Create new</a:t>
            </a:r>
            <a:r>
              <a:rPr lang="en-IE" sz="882" b="0" i="0" u="none" strike="noStrike" kern="1200" dirty="0">
                <a:solidFill>
                  <a:schemeClr val="tx1"/>
                </a:solidFill>
                <a:effectLst/>
                <a:latin typeface="Segoe UI Light" pitchFamily="34" charset="0"/>
                <a:ea typeface="+mn-ea"/>
                <a:cs typeface="+mn-cs"/>
              </a:rPr>
              <a:t>, enter </a:t>
            </a:r>
            <a:r>
              <a:rPr lang="en-IE" sz="882" b="1" i="0" u="none" strike="noStrike" kern="1200" dirty="0">
                <a:solidFill>
                  <a:schemeClr val="tx1"/>
                </a:solidFill>
                <a:effectLst/>
                <a:latin typeface="Segoe UI Light" pitchFamily="34" charset="0"/>
                <a:ea typeface="+mn-ea"/>
                <a:cs typeface="+mn-cs"/>
              </a:rPr>
              <a:t>strac-rg1</a:t>
            </a:r>
            <a:r>
              <a:rPr lang="en-IE" sz="882" b="0" i="0" u="none" strike="noStrike" kern="1200" dirty="0">
                <a:solidFill>
                  <a:schemeClr val="tx1"/>
                </a:solidFill>
                <a:effectLst/>
                <a:latin typeface="Segoe UI Light" pitchFamily="34" charset="0"/>
                <a:ea typeface="+mn-ea"/>
                <a:cs typeface="+mn-cs"/>
              </a:rPr>
              <a:t>, then select </a:t>
            </a:r>
            <a:r>
              <a:rPr lang="en-IE" sz="882" b="1" i="0" u="none" strike="noStrike" kern="1200" dirty="0">
                <a:solidFill>
                  <a:schemeClr val="tx1"/>
                </a:solidFill>
                <a:effectLst/>
                <a:latin typeface="Segoe UI Light" pitchFamily="34" charset="0"/>
                <a:ea typeface="+mn-ea"/>
                <a:cs typeface="+mn-cs"/>
              </a:rPr>
              <a:t>OK</a:t>
            </a:r>
            <a:r>
              <a:rPr lang="en-IE" sz="882" b="0" i="0" u="none" strike="noStrike" kern="1200" dirty="0">
                <a:solidFill>
                  <a:schemeClr val="tx1"/>
                </a:solidFill>
                <a:effectLst/>
                <a:latin typeface="Segoe UI Light" pitchFamily="34" charset="0"/>
                <a:ea typeface="+mn-ea"/>
                <a:cs typeface="+mn-cs"/>
              </a:rPr>
              <a:t>. </a:t>
            </a: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Storage account name=&lt; this must be between 3-24 characters in length, can be numbers and lowercase only, and must be unique across Azure &gt; </a:t>
            </a: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Location=</a:t>
            </a:r>
            <a:r>
              <a:rPr lang="en-IE" sz="882" b="1" i="0" u="none" strike="noStrike" kern="1200" dirty="0">
                <a:solidFill>
                  <a:schemeClr val="tx1"/>
                </a:solidFill>
                <a:effectLst/>
                <a:latin typeface="Segoe UI Light" pitchFamily="34" charset="0"/>
                <a:ea typeface="+mn-ea"/>
                <a:cs typeface="+mn-cs"/>
              </a:rPr>
              <a:t>East US</a:t>
            </a:r>
            <a:r>
              <a:rPr lang="en-IE" sz="882" b="0" i="0" u="none" strike="noStrike" kern="1200" dirty="0">
                <a:solidFill>
                  <a:schemeClr val="tx1"/>
                </a:solidFill>
                <a:effectLst/>
                <a:latin typeface="Segoe UI Light" pitchFamily="34" charset="0"/>
                <a:ea typeface="+mn-ea"/>
                <a:cs typeface="+mn-cs"/>
              </a:rPr>
              <a:t> </a:t>
            </a: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Performance=</a:t>
            </a:r>
            <a:r>
              <a:rPr lang="en-IE" sz="882" b="1" i="0" u="none" strike="noStrike" kern="1200" dirty="0">
                <a:solidFill>
                  <a:schemeClr val="tx1"/>
                </a:solidFill>
                <a:effectLst/>
                <a:latin typeface="Segoe UI Light" pitchFamily="34" charset="0"/>
                <a:ea typeface="+mn-ea"/>
                <a:cs typeface="+mn-cs"/>
              </a:rPr>
              <a:t>Standard</a:t>
            </a:r>
            <a:r>
              <a:rPr lang="en-IE" sz="882" b="0" i="0" u="none" strike="noStrike" kern="1200" dirty="0">
                <a:solidFill>
                  <a:schemeClr val="tx1"/>
                </a:solidFill>
                <a:effectLst/>
                <a:latin typeface="Segoe UI Light" pitchFamily="34" charset="0"/>
                <a:ea typeface="+mn-ea"/>
                <a:cs typeface="+mn-cs"/>
              </a:rPr>
              <a:t> </a:t>
            </a: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Account kind=Leave the default value </a:t>
            </a:r>
            <a:r>
              <a:rPr lang="en-IE" sz="882" b="1" i="0" u="none" strike="noStrike" kern="1200" dirty="0">
                <a:solidFill>
                  <a:schemeClr val="tx1"/>
                </a:solidFill>
                <a:effectLst/>
                <a:latin typeface="Segoe UI Light" pitchFamily="34" charset="0"/>
                <a:ea typeface="+mn-ea"/>
                <a:cs typeface="+mn-cs"/>
              </a:rPr>
              <a:t>StorageV2 (general purpose v2)</a:t>
            </a:r>
            <a:r>
              <a:rPr lang="en-IE" sz="882" b="0" i="0" u="none" strike="noStrike" kern="1200" dirty="0">
                <a:solidFill>
                  <a:schemeClr val="tx1"/>
                </a:solidFill>
                <a:effectLst/>
                <a:latin typeface="Segoe UI Light" pitchFamily="34" charset="0"/>
                <a:ea typeface="+mn-ea"/>
                <a:cs typeface="+mn-cs"/>
              </a:rPr>
              <a:t>* </a:t>
            </a: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Replication=</a:t>
            </a:r>
            <a:r>
              <a:rPr lang="en-IE" sz="882" b="1" i="0" u="none" strike="noStrike" kern="1200" dirty="0">
                <a:solidFill>
                  <a:schemeClr val="tx1"/>
                </a:solidFill>
                <a:effectLst/>
                <a:latin typeface="Segoe UI Light" pitchFamily="34" charset="0"/>
                <a:ea typeface="+mn-ea"/>
                <a:cs typeface="+mn-cs"/>
              </a:rPr>
              <a:t>Locally redundant storage (LRS)</a:t>
            </a:r>
            <a:r>
              <a:rPr lang="en-IE" sz="882" b="0" i="0" u="none" strike="noStrike" kern="1200" dirty="0">
                <a:solidFill>
                  <a:schemeClr val="tx1"/>
                </a:solidFill>
                <a:effectLst/>
                <a:latin typeface="Segoe UI Light" pitchFamily="34" charset="0"/>
                <a:ea typeface="+mn-ea"/>
                <a:cs typeface="+mn-cs"/>
              </a:rPr>
              <a:t> Access tier (default) </a:t>
            </a:r>
            <a:r>
              <a:rPr lang="en-IE" sz="882" b="1" i="0" u="none" strike="noStrike" kern="1200" dirty="0">
                <a:solidFill>
                  <a:schemeClr val="tx1"/>
                </a:solidFill>
                <a:effectLst/>
                <a:latin typeface="Segoe UI Light" pitchFamily="34" charset="0"/>
                <a:ea typeface="+mn-ea"/>
                <a:cs typeface="+mn-cs"/>
              </a:rPr>
              <a:t>Hot</a:t>
            </a:r>
            <a:r>
              <a:rPr lang="en-IE" sz="882" b="0" i="0" u="none" strike="noStrike" kern="1200" dirty="0">
                <a:solidFill>
                  <a:schemeClr val="tx1"/>
                </a:solidFill>
                <a:effectLst/>
                <a:latin typeface="Segoe UI Light" pitchFamily="34" charset="0"/>
                <a:ea typeface="+mn-ea"/>
                <a:cs typeface="+mn-cs"/>
              </a:rPr>
              <a:t> </a:t>
            </a:r>
          </a:p>
          <a:p>
            <a:r>
              <a:rPr lang="en-IE" sz="882" b="1" i="0" u="none" strike="noStrike" kern="1200" dirty="0">
                <a:solidFill>
                  <a:schemeClr val="tx1"/>
                </a:solidFill>
                <a:effectLst/>
                <a:latin typeface="Segoe UI Light" pitchFamily="34" charset="0"/>
                <a:ea typeface="+mn-ea"/>
                <a:cs typeface="+mn-cs"/>
              </a:rPr>
              <a:t>5. </a:t>
            </a:r>
            <a:r>
              <a:rPr lang="en-IE" sz="882" b="0" i="0" u="none" strike="noStrike" kern="1200" dirty="0">
                <a:solidFill>
                  <a:schemeClr val="tx1"/>
                </a:solidFill>
                <a:effectLst/>
                <a:latin typeface="Segoe UI Light" pitchFamily="34" charset="0"/>
                <a:ea typeface="+mn-ea"/>
                <a:cs typeface="+mn-cs"/>
              </a:rPr>
              <a:t>Select </a:t>
            </a:r>
            <a:r>
              <a:rPr lang="en-IE" sz="882" b="1" i="0" u="none" strike="noStrike" kern="1200" dirty="0">
                <a:solidFill>
                  <a:schemeClr val="tx1"/>
                </a:solidFill>
                <a:effectLst/>
                <a:latin typeface="Segoe UI Light" pitchFamily="34" charset="0"/>
                <a:ea typeface="+mn-ea"/>
                <a:cs typeface="+mn-cs"/>
              </a:rPr>
              <a:t>Review + Create</a:t>
            </a:r>
            <a:r>
              <a:rPr lang="en-IE" sz="882" b="0" i="0" u="none" strike="noStrike" kern="1200" dirty="0">
                <a:solidFill>
                  <a:schemeClr val="tx1"/>
                </a:solidFill>
                <a:effectLst/>
                <a:latin typeface="Segoe UI Light" pitchFamily="34" charset="0"/>
                <a:ea typeface="+mn-ea"/>
                <a:cs typeface="+mn-cs"/>
              </a:rPr>
              <a:t> to review your storage account settings and allow Azure to validate the configuration. Once validated select </a:t>
            </a:r>
            <a:r>
              <a:rPr lang="en-IE" sz="882" b="1" i="0" u="none" strike="noStrike" kern="1200" dirty="0">
                <a:solidFill>
                  <a:schemeClr val="tx1"/>
                </a:solidFill>
                <a:effectLst/>
                <a:latin typeface="Segoe UI Light" pitchFamily="34" charset="0"/>
                <a:ea typeface="+mn-ea"/>
                <a:cs typeface="+mn-cs"/>
              </a:rPr>
              <a:t>Create</a:t>
            </a:r>
            <a:r>
              <a:rPr lang="en-IE" sz="882" b="0" i="0" u="none" strike="noStrike" kern="1200" dirty="0">
                <a:solidFill>
                  <a:schemeClr val="tx1"/>
                </a:solidFill>
                <a:effectLst/>
                <a:latin typeface="Segoe UI Light" pitchFamily="34" charset="0"/>
                <a:ea typeface="+mn-ea"/>
                <a:cs typeface="+mn-cs"/>
              </a:rPr>
              <a:t>.</a:t>
            </a:r>
          </a:p>
          <a:p>
            <a:r>
              <a:rPr lang="en-IE" sz="882" b="1" i="0" u="none" strike="noStrike" kern="1200" dirty="0">
                <a:solidFill>
                  <a:schemeClr val="tx1"/>
                </a:solidFill>
                <a:effectLst/>
                <a:latin typeface="Segoe UI Light" pitchFamily="34" charset="0"/>
                <a:ea typeface="+mn-ea"/>
                <a:cs typeface="+mn-cs"/>
              </a:rPr>
              <a:t>6. </a:t>
            </a:r>
            <a:r>
              <a:rPr lang="en-IE" sz="882" b="0" i="0" u="none" strike="noStrike" kern="1200" dirty="0">
                <a:solidFill>
                  <a:schemeClr val="tx1"/>
                </a:solidFill>
                <a:effectLst/>
                <a:latin typeface="Segoe UI Light" pitchFamily="34" charset="0"/>
                <a:ea typeface="+mn-ea"/>
                <a:cs typeface="+mn-cs"/>
              </a:rPr>
              <a:t>Verify its successful creation by going to the resource group just created and locate the storage account.</a:t>
            </a:r>
          </a:p>
          <a:p>
            <a:r>
              <a:rPr lang="en-IE" sz="882" b="1" i="0" u="none" strike="noStrike" kern="1200" dirty="0">
                <a:solidFill>
                  <a:schemeClr val="tx1"/>
                </a:solidFill>
                <a:effectLst/>
                <a:latin typeface="Segoe UI Light" pitchFamily="34" charset="0"/>
                <a:ea typeface="+mn-ea"/>
                <a:cs typeface="+mn-cs"/>
              </a:rPr>
              <a:t>7. </a:t>
            </a:r>
            <a:r>
              <a:rPr lang="en-IE" sz="882" b="0" i="0" u="none" strike="noStrike" kern="1200" dirty="0">
                <a:solidFill>
                  <a:schemeClr val="tx1"/>
                </a:solidFill>
                <a:effectLst/>
                <a:latin typeface="Segoe UI Light" pitchFamily="34" charset="0"/>
                <a:ea typeface="+mn-ea"/>
                <a:cs typeface="+mn-cs"/>
              </a:rPr>
              <a:t>Open the storage account and scroll in the left menu for the storage account, scroll to the </a:t>
            </a:r>
            <a:r>
              <a:rPr lang="en-IE" sz="882" b="1" i="0" u="none" strike="noStrike" kern="1200" dirty="0">
                <a:solidFill>
                  <a:schemeClr val="tx1"/>
                </a:solidFill>
                <a:effectLst/>
                <a:latin typeface="Segoe UI Light" pitchFamily="34" charset="0"/>
                <a:ea typeface="+mn-ea"/>
                <a:cs typeface="+mn-cs"/>
              </a:rPr>
              <a:t>Blob</a:t>
            </a:r>
            <a:r>
              <a:rPr lang="en-IE" sz="882" b="0" i="0" u="none" strike="noStrike" kern="1200" dirty="0">
                <a:solidFill>
                  <a:schemeClr val="tx1"/>
                </a:solidFill>
                <a:effectLst/>
                <a:latin typeface="Segoe UI Light" pitchFamily="34" charset="0"/>
                <a:ea typeface="+mn-ea"/>
                <a:cs typeface="+mn-cs"/>
              </a:rPr>
              <a:t> service section, select </a:t>
            </a:r>
            <a:r>
              <a:rPr lang="en-IE" sz="882" b="1" i="0" u="none" strike="noStrike" kern="1200" dirty="0">
                <a:solidFill>
                  <a:schemeClr val="tx1"/>
                </a:solidFill>
                <a:effectLst/>
                <a:latin typeface="Segoe UI Light" pitchFamily="34" charset="0"/>
                <a:ea typeface="+mn-ea"/>
                <a:cs typeface="+mn-cs"/>
              </a:rPr>
              <a:t>Blobs</a:t>
            </a:r>
            <a:r>
              <a:rPr lang="en-IE" sz="882" b="0" i="0" u="none" strike="noStrike" kern="1200" dirty="0">
                <a:solidFill>
                  <a:schemeClr val="tx1"/>
                </a:solidFill>
                <a:effectLst/>
                <a:latin typeface="Segoe UI Light" pitchFamily="34" charset="0"/>
                <a:ea typeface="+mn-ea"/>
                <a:cs typeface="+mn-cs"/>
              </a:rPr>
              <a:t> and then select the </a:t>
            </a:r>
            <a:r>
              <a:rPr lang="en-IE" sz="882" b="1" i="0" u="none" strike="noStrike" kern="1200" dirty="0">
                <a:solidFill>
                  <a:schemeClr val="tx1"/>
                </a:solidFill>
                <a:effectLst/>
                <a:latin typeface="Segoe UI Light" pitchFamily="34" charset="0"/>
                <a:ea typeface="+mn-ea"/>
                <a:cs typeface="+mn-cs"/>
              </a:rPr>
              <a:t>+ Container</a:t>
            </a:r>
            <a:r>
              <a:rPr lang="en-IE" sz="882" b="0" i="0" u="none" strike="noStrike" kern="1200" dirty="0">
                <a:solidFill>
                  <a:schemeClr val="tx1"/>
                </a:solidFill>
                <a:effectLst/>
                <a:latin typeface="Segoe UI Light" pitchFamily="34" charset="0"/>
                <a:ea typeface="+mn-ea"/>
                <a:cs typeface="+mn-cs"/>
              </a:rPr>
              <a:t> button.</a:t>
            </a:r>
          </a:p>
          <a:p>
            <a:r>
              <a:rPr lang="en-IE" sz="882" b="1" i="0" u="none" strike="noStrike" kern="1200" dirty="0">
                <a:solidFill>
                  <a:schemeClr val="tx1"/>
                </a:solidFill>
                <a:effectLst/>
                <a:latin typeface="Segoe UI Light" pitchFamily="34" charset="0"/>
                <a:ea typeface="+mn-ea"/>
                <a:cs typeface="+mn-cs"/>
              </a:rPr>
              <a:t>8. </a:t>
            </a:r>
            <a:r>
              <a:rPr lang="en-IE" sz="882" b="0" i="0" u="none" strike="noStrike" kern="1200" dirty="0">
                <a:solidFill>
                  <a:schemeClr val="tx1"/>
                </a:solidFill>
                <a:effectLst/>
                <a:latin typeface="Segoe UI Light" pitchFamily="34" charset="0"/>
                <a:ea typeface="+mn-ea"/>
                <a:cs typeface="+mn-cs"/>
              </a:rPr>
              <a:t>Configure the blob container as </a:t>
            </a:r>
            <a:r>
              <a:rPr lang="en-IE" sz="882" b="0" i="0" u="none" strike="noStrike" kern="1200" dirty="0" err="1">
                <a:solidFill>
                  <a:schemeClr val="tx1"/>
                </a:solidFill>
                <a:effectLst/>
                <a:latin typeface="Segoe UI Light" pitchFamily="34" charset="0"/>
                <a:ea typeface="+mn-ea"/>
                <a:cs typeface="+mn-cs"/>
              </a:rPr>
              <a:t>belwo</a:t>
            </a:r>
            <a:r>
              <a:rPr lang="en-IE" sz="882" b="0" i="0" u="none" strike="noStrike" kern="1200" dirty="0">
                <a:solidFill>
                  <a:schemeClr val="tx1"/>
                </a:solidFill>
                <a:effectLst/>
                <a:latin typeface="Segoe UI Light" pitchFamily="34" charset="0"/>
                <a:ea typeface="+mn-ea"/>
                <a:cs typeface="+mn-cs"/>
              </a:rPr>
              <a:t> and select OK when complete to create the blob container.</a:t>
            </a:r>
          </a:p>
          <a:p>
            <a:r>
              <a:rPr lang="en-IE" sz="882" b="0" i="0" u="none" strike="noStrike" kern="1200" dirty="0">
                <a:solidFill>
                  <a:schemeClr val="tx1"/>
                </a:solidFill>
                <a:effectLst/>
                <a:latin typeface="Segoe UI Light" pitchFamily="34" charset="0"/>
                <a:ea typeface="+mn-ea"/>
                <a:cs typeface="+mn-cs"/>
              </a:rPr>
              <a:t>Setting Value Name i.e. </a:t>
            </a:r>
            <a:r>
              <a:rPr lang="en-IE" sz="882" b="1" i="0" u="none" strike="noStrike" kern="1200" dirty="0">
                <a:solidFill>
                  <a:schemeClr val="tx1"/>
                </a:solidFill>
                <a:effectLst/>
                <a:latin typeface="Segoe UI Light" pitchFamily="34" charset="0"/>
                <a:ea typeface="+mn-ea"/>
                <a:cs typeface="+mn-cs"/>
              </a:rPr>
              <a:t>blob1</a:t>
            </a:r>
            <a:r>
              <a:rPr lang="en-IE" sz="882" b="0" i="0" u="none" strike="noStrike" kern="1200" dirty="0">
                <a:solidFill>
                  <a:schemeClr val="tx1"/>
                </a:solidFill>
                <a:effectLst/>
                <a:latin typeface="Segoe UI Light" pitchFamily="34" charset="0"/>
                <a:ea typeface="+mn-ea"/>
                <a:cs typeface="+mn-cs"/>
              </a:rPr>
              <a:t> The container name must be lowercase, must start with a letter or number, and can include only letters, numbers, and the dash (-) character. public access level leave the default value i.e. The default level is </a:t>
            </a:r>
            <a:r>
              <a:rPr lang="en-IE" sz="882" b="1" i="0" u="none" strike="noStrike" kern="1200" dirty="0">
                <a:solidFill>
                  <a:schemeClr val="tx1"/>
                </a:solidFill>
                <a:effectLst/>
                <a:latin typeface="Segoe UI Light" pitchFamily="34" charset="0"/>
                <a:ea typeface="+mn-ea"/>
                <a:cs typeface="+mn-cs"/>
              </a:rPr>
              <a:t>Private (no anonymous access)</a:t>
            </a:r>
            <a:r>
              <a:rPr lang="en-IE" sz="882" b="0" i="0" u="none" strike="noStrike" kern="1200" dirty="0">
                <a:solidFill>
                  <a:schemeClr val="tx1"/>
                </a:solidFill>
                <a:effectLst/>
                <a:latin typeface="Segoe UI Light" pitchFamily="34" charset="0"/>
                <a:ea typeface="+mn-ea"/>
                <a:cs typeface="+mn-cs"/>
              </a:rPr>
              <a:t> </a:t>
            </a:r>
          </a:p>
          <a:p>
            <a:r>
              <a:rPr lang="en-IE" sz="882" b="1" i="0" u="none" strike="noStrike" kern="1200" dirty="0">
                <a:solidFill>
                  <a:schemeClr val="tx1"/>
                </a:solidFill>
                <a:effectLst/>
                <a:latin typeface="Segoe UI Light" pitchFamily="34" charset="0"/>
                <a:ea typeface="+mn-ea"/>
                <a:cs typeface="+mn-cs"/>
              </a:rPr>
              <a:t>9. </a:t>
            </a:r>
            <a:r>
              <a:rPr lang="en-IE" sz="882" b="0" i="0" u="none" strike="noStrike" kern="1200" dirty="0">
                <a:solidFill>
                  <a:schemeClr val="tx1"/>
                </a:solidFill>
                <a:effectLst/>
                <a:latin typeface="Segoe UI Light" pitchFamily="34" charset="0"/>
                <a:ea typeface="+mn-ea"/>
                <a:cs typeface="+mn-cs"/>
              </a:rPr>
              <a:t>The container should be created and available</a:t>
            </a:r>
          </a:p>
          <a:p>
            <a:r>
              <a:rPr lang="en-IE" sz="882" b="1" i="0" u="none" strike="noStrike" kern="1200" dirty="0">
                <a:solidFill>
                  <a:schemeClr val="tx1"/>
                </a:solidFill>
                <a:effectLst/>
                <a:latin typeface="Segoe UI Light" pitchFamily="34" charset="0"/>
                <a:ea typeface="+mn-ea"/>
                <a:cs typeface="+mn-cs"/>
              </a:rPr>
              <a:t>10. </a:t>
            </a:r>
            <a:r>
              <a:rPr lang="en-IE" sz="882" b="0" i="0" u="none" strike="noStrike" kern="1200" dirty="0">
                <a:solidFill>
                  <a:schemeClr val="tx1"/>
                </a:solidFill>
                <a:effectLst/>
                <a:latin typeface="Segoe UI Light" pitchFamily="34" charset="0"/>
                <a:ea typeface="+mn-ea"/>
                <a:cs typeface="+mn-cs"/>
              </a:rPr>
              <a:t>We will upload a block blob to your new container. Select the container to show a list of blobs it contains. Since this container is new, it won't yet contain any blobs</a:t>
            </a:r>
          </a:p>
          <a:p>
            <a:r>
              <a:rPr lang="en-IE" sz="882" b="1" kern="1200" dirty="0">
                <a:solidFill>
                  <a:schemeClr val="tx1"/>
                </a:solidFill>
                <a:effectLst/>
                <a:latin typeface="Segoe UI Light" pitchFamily="34" charset="0"/>
                <a:ea typeface="+mn-ea"/>
                <a:cs typeface="+mn-cs"/>
              </a:rPr>
              <a:t>Note</a:t>
            </a:r>
            <a:r>
              <a:rPr lang="en-IE" sz="882" kern="1200" dirty="0">
                <a:solidFill>
                  <a:schemeClr val="tx1"/>
                </a:solidFill>
                <a:effectLst/>
                <a:latin typeface="Segoe UI Light" pitchFamily="34" charset="0"/>
                <a:ea typeface="+mn-ea"/>
                <a:cs typeface="+mn-cs"/>
              </a:rPr>
              <a:t>: Block blobs consist of blocks of data assembled to make a blob. Most scenarios using Blob storage employ block blobs. Block blobs are ideal for storing text and binary data in the cloud, like files, images, and videos.</a:t>
            </a:r>
          </a:p>
          <a:p>
            <a:r>
              <a:rPr lang="en-IE" sz="882" b="1" i="0" u="none" strike="noStrike" kern="1200" dirty="0">
                <a:solidFill>
                  <a:schemeClr val="tx1"/>
                </a:solidFill>
                <a:effectLst/>
                <a:latin typeface="Segoe UI Light" pitchFamily="34" charset="0"/>
                <a:ea typeface="+mn-ea"/>
                <a:cs typeface="+mn-cs"/>
              </a:rPr>
              <a:t>11. </a:t>
            </a:r>
            <a:r>
              <a:rPr lang="en-IE" sz="882" b="0" i="0" u="none" strike="noStrike" kern="1200" dirty="0">
                <a:solidFill>
                  <a:schemeClr val="tx1"/>
                </a:solidFill>
                <a:effectLst/>
                <a:latin typeface="Segoe UI Light" pitchFamily="34" charset="0"/>
                <a:ea typeface="+mn-ea"/>
                <a:cs typeface="+mn-cs"/>
              </a:rPr>
              <a:t>Create a .txt file on your local machine, named </a:t>
            </a:r>
            <a:r>
              <a:rPr lang="en-IE" sz="882" b="1" i="0" u="none" strike="noStrike" kern="1200" dirty="0">
                <a:solidFill>
                  <a:schemeClr val="tx1"/>
                </a:solidFill>
                <a:effectLst/>
                <a:latin typeface="Segoe UI Light" pitchFamily="34" charset="0"/>
                <a:ea typeface="+mn-ea"/>
                <a:cs typeface="+mn-cs"/>
              </a:rPr>
              <a:t>blob1.txt</a:t>
            </a:r>
            <a:r>
              <a:rPr lang="en-IE" sz="882" b="0" i="0" u="none" strike="noStrike" kern="1200" dirty="0">
                <a:solidFill>
                  <a:schemeClr val="tx1"/>
                </a:solidFill>
                <a:effectLst/>
                <a:latin typeface="Segoe UI Light" pitchFamily="34" charset="0"/>
                <a:ea typeface="+mn-ea"/>
                <a:cs typeface="+mn-cs"/>
              </a:rPr>
              <a:t>, and enter some text into it, such as this is a blob file or something like that.</a:t>
            </a:r>
          </a:p>
          <a:p>
            <a:r>
              <a:rPr lang="en-IE" sz="882" b="1" i="0" u="none" strike="noStrike" kern="1200" dirty="0">
                <a:solidFill>
                  <a:schemeClr val="tx1"/>
                </a:solidFill>
                <a:effectLst/>
                <a:latin typeface="Segoe UI Light" pitchFamily="34" charset="0"/>
                <a:ea typeface="+mn-ea"/>
                <a:cs typeface="+mn-cs"/>
              </a:rPr>
              <a:t>12. </a:t>
            </a:r>
            <a:r>
              <a:rPr lang="en-IE" sz="882" b="0" i="0" u="none" strike="noStrike" kern="1200" dirty="0">
                <a:solidFill>
                  <a:schemeClr val="tx1"/>
                </a:solidFill>
                <a:effectLst/>
                <a:latin typeface="Segoe UI Light" pitchFamily="34" charset="0"/>
                <a:ea typeface="+mn-ea"/>
                <a:cs typeface="+mn-cs"/>
              </a:rPr>
              <a:t>Select the </a:t>
            </a:r>
            <a:r>
              <a:rPr lang="en-IE" sz="882" b="1" i="0" u="none" strike="noStrike" kern="1200" dirty="0">
                <a:solidFill>
                  <a:schemeClr val="tx1"/>
                </a:solidFill>
                <a:effectLst/>
                <a:latin typeface="Segoe UI Light" pitchFamily="34" charset="0"/>
                <a:ea typeface="+mn-ea"/>
                <a:cs typeface="+mn-cs"/>
              </a:rPr>
              <a:t>Upload</a:t>
            </a:r>
            <a:r>
              <a:rPr lang="en-IE" sz="882" b="0" i="0" u="none" strike="noStrike" kern="1200" dirty="0">
                <a:solidFill>
                  <a:schemeClr val="tx1"/>
                </a:solidFill>
                <a:effectLst/>
                <a:latin typeface="Segoe UI Light" pitchFamily="34" charset="0"/>
                <a:ea typeface="+mn-ea"/>
                <a:cs typeface="+mn-cs"/>
              </a:rPr>
              <a:t> button to upload a blob to the container. Browse your local file system to find the file you created in the previous steps to upload as a block blob, Click on the </a:t>
            </a:r>
            <a:r>
              <a:rPr lang="en-IE" sz="882" b="1" i="0" u="none" strike="noStrike" kern="1200" dirty="0">
                <a:solidFill>
                  <a:schemeClr val="tx1"/>
                </a:solidFill>
                <a:effectLst/>
                <a:latin typeface="Segoe UI Light" pitchFamily="34" charset="0"/>
                <a:ea typeface="+mn-ea"/>
                <a:cs typeface="+mn-cs"/>
              </a:rPr>
              <a:t>Advanced</a:t>
            </a:r>
            <a:r>
              <a:rPr lang="en-IE" sz="882" b="0" i="0" u="none" strike="noStrike" kern="1200" dirty="0">
                <a:solidFill>
                  <a:schemeClr val="tx1"/>
                </a:solidFill>
                <a:effectLst/>
                <a:latin typeface="Segoe UI Light" pitchFamily="34" charset="0"/>
                <a:ea typeface="+mn-ea"/>
                <a:cs typeface="+mn-cs"/>
              </a:rPr>
              <a:t> arrow, leave the default values as they are, just note them, and then select </a:t>
            </a:r>
            <a:r>
              <a:rPr lang="en-IE" sz="882" b="1" i="0" u="none" strike="noStrike" kern="1200" dirty="0">
                <a:solidFill>
                  <a:schemeClr val="tx1"/>
                </a:solidFill>
                <a:effectLst/>
                <a:latin typeface="Segoe UI Light" pitchFamily="34" charset="0"/>
                <a:ea typeface="+mn-ea"/>
                <a:cs typeface="+mn-cs"/>
              </a:rPr>
              <a:t>Upload</a:t>
            </a:r>
            <a:r>
              <a:rPr lang="en-IE" sz="882" b="0" i="0" u="none" strike="noStrike" kern="1200" dirty="0">
                <a:solidFill>
                  <a:schemeClr val="tx1"/>
                </a:solidFill>
                <a:effectLst/>
                <a:latin typeface="Segoe UI Light" pitchFamily="34" charset="0"/>
                <a:ea typeface="+mn-ea"/>
                <a:cs typeface="+mn-cs"/>
              </a:rPr>
              <a:t>.</a:t>
            </a:r>
          </a:p>
          <a:p>
            <a:r>
              <a:rPr lang="en-IE" sz="882" b="1" kern="1200" dirty="0">
                <a:solidFill>
                  <a:schemeClr val="tx1"/>
                </a:solidFill>
                <a:effectLst/>
                <a:latin typeface="Segoe UI Light" pitchFamily="34" charset="0"/>
                <a:ea typeface="+mn-ea"/>
                <a:cs typeface="+mn-cs"/>
              </a:rPr>
              <a:t>Note</a:t>
            </a:r>
            <a:r>
              <a:rPr lang="en-IE" sz="882" kern="1200" dirty="0">
                <a:solidFill>
                  <a:schemeClr val="tx1"/>
                </a:solidFill>
                <a:effectLst/>
                <a:latin typeface="Segoe UI Light" pitchFamily="34" charset="0"/>
                <a:ea typeface="+mn-ea"/>
                <a:cs typeface="+mn-cs"/>
              </a:rPr>
              <a:t>: You can upload as many blobs as you like in this way. You'll see that the new blobs are now listed within the container.</a:t>
            </a:r>
          </a:p>
          <a:p>
            <a:r>
              <a:rPr lang="en-IE" sz="882" b="1" i="0" u="none" strike="noStrike" kern="1200" dirty="0">
                <a:solidFill>
                  <a:schemeClr val="tx1"/>
                </a:solidFill>
                <a:effectLst/>
                <a:latin typeface="Segoe UI Light" pitchFamily="34" charset="0"/>
                <a:ea typeface="+mn-ea"/>
                <a:cs typeface="+mn-cs"/>
              </a:rPr>
              <a:t>13. </a:t>
            </a:r>
            <a:r>
              <a:rPr lang="en-IE" sz="882" b="0" i="0" u="none" strike="noStrike" kern="1200" dirty="0">
                <a:solidFill>
                  <a:schemeClr val="tx1"/>
                </a:solidFill>
                <a:effectLst/>
                <a:latin typeface="Segoe UI Light" pitchFamily="34" charset="0"/>
                <a:ea typeface="+mn-ea"/>
                <a:cs typeface="+mn-cs"/>
              </a:rPr>
              <a:t>View the uploaded block blob by right clicking on the blob file that was uploaded and selecting </a:t>
            </a:r>
            <a:r>
              <a:rPr lang="en-IE" sz="882" b="1" i="0" u="none" strike="noStrike" kern="1200" dirty="0">
                <a:solidFill>
                  <a:schemeClr val="tx1"/>
                </a:solidFill>
                <a:effectLst/>
                <a:latin typeface="Segoe UI Light" pitchFamily="34" charset="0"/>
                <a:ea typeface="+mn-ea"/>
                <a:cs typeface="+mn-cs"/>
              </a:rPr>
              <a:t>View/edit blob</a:t>
            </a:r>
            <a:endParaRPr lang="en-IE" sz="882" b="0" i="0" u="none" strike="noStrike" kern="1200" dirty="0">
              <a:solidFill>
                <a:schemeClr val="tx1"/>
              </a:solidFill>
              <a:effectLst/>
              <a:latin typeface="Segoe UI Light" pitchFamily="34" charset="0"/>
              <a:ea typeface="+mn-ea"/>
              <a:cs typeface="+mn-cs"/>
            </a:endParaRPr>
          </a:p>
          <a:p>
            <a:r>
              <a:rPr lang="en-IE" sz="882" b="1" i="0" u="none" strike="noStrike" kern="1200" dirty="0">
                <a:solidFill>
                  <a:schemeClr val="tx1"/>
                </a:solidFill>
                <a:effectLst/>
                <a:latin typeface="Segoe UI Light" pitchFamily="34" charset="0"/>
                <a:ea typeface="+mn-ea"/>
                <a:cs typeface="+mn-cs"/>
              </a:rPr>
              <a:t>14. </a:t>
            </a:r>
            <a:r>
              <a:rPr lang="en-IE" sz="882" b="0" i="0" u="none" strike="noStrike" kern="1200" dirty="0">
                <a:solidFill>
                  <a:schemeClr val="tx1"/>
                </a:solidFill>
                <a:effectLst/>
                <a:latin typeface="Segoe UI Light" pitchFamily="34" charset="0"/>
                <a:ea typeface="+mn-ea"/>
                <a:cs typeface="+mn-cs"/>
              </a:rPr>
              <a:t>You can download a block blob by right clicking on the block blob and selecting </a:t>
            </a:r>
            <a:r>
              <a:rPr lang="en-IE" sz="882" b="1" i="0" u="none" strike="noStrike" kern="1200" dirty="0">
                <a:solidFill>
                  <a:schemeClr val="tx1"/>
                </a:solidFill>
                <a:effectLst/>
                <a:latin typeface="Segoe UI Light" pitchFamily="34" charset="0"/>
                <a:ea typeface="+mn-ea"/>
                <a:cs typeface="+mn-cs"/>
              </a:rPr>
              <a:t>Download</a:t>
            </a:r>
            <a:r>
              <a:rPr lang="en-IE" sz="882" b="0" i="0" u="none" strike="noStrike" kern="1200" dirty="0">
                <a:solidFill>
                  <a:schemeClr val="tx1"/>
                </a:solidFill>
                <a:effectLst/>
                <a:latin typeface="Segoe UI Light" pitchFamily="34" charset="0"/>
                <a:ea typeface="+mn-ea"/>
                <a:cs typeface="+mn-cs"/>
              </a:rPr>
              <a:t>. The blob file opens in a browser and is then downloadable by right clicking on the file and selecting save as</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Congratulations! You have created a storage account, created a blob storage container within that storage account, then uploaded a block bob, viewed and edited the block blob in the blob container and then downloaded the block blob.</a:t>
            </a:r>
          </a:p>
          <a:p>
            <a:endParaRPr lang="en-IE" sz="882" b="1" kern="1200" dirty="0">
              <a:solidFill>
                <a:schemeClr val="tx1"/>
              </a:solidFill>
              <a:effectLst/>
              <a:latin typeface="Segoe UI Light" pitchFamily="34" charset="0"/>
              <a:ea typeface="+mn-ea"/>
              <a:cs typeface="+mn-cs"/>
            </a:endParaRPr>
          </a:p>
          <a:p>
            <a:r>
              <a:rPr lang="en-IE" sz="882" b="1" kern="1200" dirty="0">
                <a:solidFill>
                  <a:schemeClr val="tx1"/>
                </a:solidFill>
                <a:effectLst/>
                <a:latin typeface="Segoe UI Light" pitchFamily="34" charset="0"/>
                <a:ea typeface="+mn-ea"/>
                <a:cs typeface="+mn-cs"/>
              </a:rPr>
              <a:t>Note</a:t>
            </a:r>
            <a:r>
              <a:rPr lang="en-IE" sz="882" kern="1200" dirty="0">
                <a:solidFill>
                  <a:schemeClr val="tx1"/>
                </a:solidFill>
                <a:effectLst/>
                <a:latin typeface="Segoe UI Light" pitchFamily="34" charset="0"/>
                <a:ea typeface="+mn-ea"/>
                <a:cs typeface="+mn-cs"/>
              </a:rPr>
              <a:t>: Remember to remove any newly created Azure resources that you no longer use. Removing unused resources ensures you will not incur unexpected costs. Remove unused resources by deleting the Resource Group that the unused resources belong to.</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42136115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Azure Cosmos DB</a:t>
            </a:r>
          </a:p>
          <a:p>
            <a:r>
              <a:rPr lang="en-IE" sz="900" b="0" i="1" u="none" strike="noStrike" kern="1200" dirty="0">
                <a:solidFill>
                  <a:schemeClr val="tx1"/>
                </a:solidFill>
                <a:effectLst/>
                <a:latin typeface="Segoe UI Light" pitchFamily="34" charset="0"/>
                <a:ea typeface="+mn-ea"/>
                <a:cs typeface="+mn-cs"/>
              </a:rPr>
              <a:t>Azure Cosmos DB</a:t>
            </a:r>
            <a:r>
              <a:rPr lang="en-IE" sz="900" b="0" i="0" u="none" strike="noStrike" kern="1200" dirty="0">
                <a:solidFill>
                  <a:schemeClr val="tx1"/>
                </a:solidFill>
                <a:effectLst/>
                <a:latin typeface="Segoe UI Light" pitchFamily="34" charset="0"/>
                <a:ea typeface="+mn-ea"/>
                <a:cs typeface="+mn-cs"/>
              </a:rPr>
              <a:t> is a globally distributed database service that enables you to elastically and independently scale throughput and storage across any number of Azure's geographic regions. See </a:t>
            </a:r>
            <a:r>
              <a:rPr lang="en-IE" u="sng" dirty="0"/>
              <a:t>https://azure.microsoft.com/en-us/services/cosmos-db/ </a:t>
            </a:r>
            <a:r>
              <a:rPr lang="en-IE" sz="900" b="0" i="0" u="none" strike="noStrike" kern="1200" dirty="0">
                <a:solidFill>
                  <a:schemeClr val="tx1"/>
                </a:solidFill>
                <a:effectLst/>
                <a:latin typeface="Segoe UI Light" pitchFamily="34" charset="0"/>
                <a:ea typeface="+mn-ea"/>
                <a:cs typeface="+mn-cs"/>
              </a:rPr>
              <a:t>for more details.</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SQL Database</a:t>
            </a:r>
          </a:p>
          <a:p>
            <a:r>
              <a:rPr lang="en-IE" sz="900" b="0" i="0" u="none" strike="noStrike" kern="1200" dirty="0">
                <a:solidFill>
                  <a:schemeClr val="tx1"/>
                </a:solidFill>
                <a:effectLst/>
                <a:latin typeface="Segoe UI Light" pitchFamily="34" charset="0"/>
                <a:ea typeface="+mn-ea"/>
                <a:cs typeface="+mn-cs"/>
              </a:rPr>
              <a:t>Azure SQL Database is a relational database as a service (</a:t>
            </a:r>
            <a:r>
              <a:rPr lang="en-IE" sz="900" b="0" i="0" u="none" strike="noStrike" kern="1200" dirty="0" err="1">
                <a:solidFill>
                  <a:schemeClr val="tx1"/>
                </a:solidFill>
                <a:effectLst/>
                <a:latin typeface="Segoe UI Light" pitchFamily="34" charset="0"/>
                <a:ea typeface="+mn-ea"/>
                <a:cs typeface="+mn-cs"/>
              </a:rPr>
              <a:t>DaaS</a:t>
            </a:r>
            <a:r>
              <a:rPr lang="en-IE" sz="900" b="0" i="0" u="none" strike="noStrike" kern="1200" dirty="0">
                <a:solidFill>
                  <a:schemeClr val="tx1"/>
                </a:solidFill>
                <a:effectLst/>
                <a:latin typeface="Segoe UI Light" pitchFamily="34" charset="0"/>
                <a:ea typeface="+mn-ea"/>
                <a:cs typeface="+mn-cs"/>
              </a:rPr>
              <a:t>) based on the latest stable version of the Microsoft SQL Server database engine. SQL Database is a high-performance, reliable, fully managed and secure database. See </a:t>
            </a:r>
            <a:r>
              <a:rPr lang="en-IE" u="sng" dirty="0"/>
              <a:t>https://azure.microsoft.com/en-us/services/sql-database/ </a:t>
            </a:r>
            <a:r>
              <a:rPr lang="en-IE" sz="900" b="0" i="0" u="none" strike="noStrike" kern="1200" dirty="0">
                <a:solidFill>
                  <a:schemeClr val="tx1"/>
                </a:solidFill>
                <a:effectLst/>
                <a:latin typeface="Segoe UI Light" pitchFamily="34" charset="0"/>
                <a:ea typeface="+mn-ea"/>
                <a:cs typeface="+mn-cs"/>
              </a:rPr>
              <a:t>for more details.</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Database Migration Service</a:t>
            </a:r>
          </a:p>
          <a:p>
            <a:r>
              <a:rPr lang="en-IE" sz="900" b="0" i="0" u="none" strike="noStrike" kern="1200" dirty="0">
                <a:solidFill>
                  <a:schemeClr val="tx1"/>
                </a:solidFill>
                <a:effectLst/>
                <a:latin typeface="Segoe UI Light" pitchFamily="34" charset="0"/>
                <a:ea typeface="+mn-ea"/>
                <a:cs typeface="+mn-cs"/>
              </a:rPr>
              <a:t>The Azure Database Migration Service is a fully managed service designed to enable seamless migrations from multiple database sources to Azure data platforms with minimal downtime (online migrations). See </a:t>
            </a:r>
            <a:r>
              <a:rPr lang="en-US" u="sng" dirty="0"/>
              <a:t>https://azure.microsoft.com/en-us/services/database-migration/ </a:t>
            </a:r>
            <a:r>
              <a:rPr lang="en-IE" sz="900" b="0" i="0" u="none" strike="noStrike" kern="1200" dirty="0">
                <a:solidFill>
                  <a:schemeClr val="tx1"/>
                </a:solidFill>
                <a:effectLst/>
                <a:latin typeface="Segoe UI Light" pitchFamily="34" charset="0"/>
                <a:ea typeface="+mn-ea"/>
                <a:cs typeface="+mn-cs"/>
              </a:rPr>
              <a:t>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For a full list of data services available with Azure, and context on when you use them, see </a:t>
            </a:r>
            <a:r>
              <a:rPr lang="en-IE" u="sng" dirty="0"/>
              <a:t>https://azure.microsoft.com/en-us/product-categories/databases/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934237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it works or actually step through it like a lab task.</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a:p>
            <a:endParaRPr lang="en-US" dirty="0"/>
          </a:p>
          <a:p>
            <a:r>
              <a:rPr lang="en-IE" sz="882" b="1" i="0" u="none" strike="noStrike" kern="1200" dirty="0">
                <a:solidFill>
                  <a:schemeClr val="tx1"/>
                </a:solidFill>
                <a:effectLst/>
                <a:latin typeface="Segoe UI Light" pitchFamily="34" charset="0"/>
                <a:ea typeface="+mn-ea"/>
                <a:cs typeface="+mn-cs"/>
              </a:rPr>
              <a:t>Prerequisites</a:t>
            </a:r>
          </a:p>
          <a:p>
            <a:r>
              <a:rPr lang="en-IE" sz="882" b="0" i="0" u="none" strike="noStrike" kern="1200" dirty="0">
                <a:solidFill>
                  <a:schemeClr val="tx1"/>
                </a:solidFill>
                <a:effectLst/>
                <a:latin typeface="Segoe UI Light" pitchFamily="34" charset="0"/>
                <a:ea typeface="+mn-ea"/>
                <a:cs typeface="+mn-cs"/>
              </a:rPr>
              <a:t>You require need an Azure subscription to perform these steps. If you don't have one you can create one by following the steps outlined on the </a:t>
            </a:r>
            <a:r>
              <a:rPr lang="en-IE" sz="882" b="0" i="0" u="none" strike="noStrike" kern="1200" dirty="0">
                <a:solidFill>
                  <a:schemeClr val="tx1"/>
                </a:solidFill>
                <a:effectLst/>
                <a:latin typeface="Segoe UI Light" pitchFamily="34" charset="0"/>
                <a:ea typeface="+mn-ea"/>
                <a:cs typeface="+mn-cs"/>
                <a:hlinkClick r:id="rId3"/>
              </a:rPr>
              <a:t>Create your Azure free account today</a:t>
            </a:r>
            <a:r>
              <a:rPr lang="en-IE" sz="882" b="0" i="0" u="none" strike="noStrike" kern="1200" dirty="0">
                <a:solidFill>
                  <a:schemeClr val="tx1"/>
                </a:solidFill>
                <a:effectLst/>
                <a:latin typeface="Segoe UI Light" pitchFamily="34" charset="0"/>
                <a:ea typeface="+mn-ea"/>
                <a:cs typeface="+mn-cs"/>
              </a:rPr>
              <a:t> webpage.</a:t>
            </a:r>
          </a:p>
          <a:p>
            <a:endParaRPr lang="en-IE" sz="882" b="1" i="0" u="none" strike="noStrike" kern="1200" dirty="0">
              <a:solidFill>
                <a:schemeClr val="tx1"/>
              </a:solidFill>
              <a:effectLst/>
              <a:latin typeface="Segoe UI Light" pitchFamily="34" charset="0"/>
              <a:ea typeface="+mn-ea"/>
              <a:cs typeface="+mn-cs"/>
            </a:endParaRPr>
          </a:p>
          <a:p>
            <a:r>
              <a:rPr lang="en-IE" sz="882" b="1" i="0" u="none" strike="noStrike" kern="1200" dirty="0">
                <a:solidFill>
                  <a:schemeClr val="tx1"/>
                </a:solidFill>
                <a:effectLst/>
                <a:latin typeface="Segoe UI Light" pitchFamily="34" charset="0"/>
                <a:ea typeface="+mn-ea"/>
                <a:cs typeface="+mn-cs"/>
              </a:rPr>
              <a:t>Steps</a:t>
            </a:r>
          </a:p>
          <a:p>
            <a:r>
              <a:rPr lang="en-IE" sz="882" b="1" i="0" u="none" strike="noStrike" kern="1200" dirty="0">
                <a:solidFill>
                  <a:schemeClr val="tx1"/>
                </a:solidFill>
                <a:effectLst/>
                <a:latin typeface="Segoe UI Light" pitchFamily="34" charset="0"/>
                <a:ea typeface="+mn-ea"/>
                <a:cs typeface="+mn-cs"/>
              </a:rPr>
              <a:t>1. </a:t>
            </a:r>
            <a:r>
              <a:rPr lang="en-IE" sz="882" b="0" i="0" u="none" strike="noStrike" kern="1200" dirty="0">
                <a:solidFill>
                  <a:schemeClr val="tx1"/>
                </a:solidFill>
                <a:effectLst/>
                <a:latin typeface="Segoe UI Light" pitchFamily="34" charset="0"/>
                <a:ea typeface="+mn-ea"/>
                <a:cs typeface="+mn-cs"/>
              </a:rPr>
              <a:t>Sign in to the Azure portal at </a:t>
            </a:r>
            <a:r>
              <a:rPr lang="en-IE" sz="882" b="0" i="0" u="none" strike="noStrike" kern="1200" dirty="0">
                <a:solidFill>
                  <a:schemeClr val="tx1"/>
                </a:solidFill>
                <a:effectLst/>
                <a:latin typeface="Segoe UI Light" pitchFamily="34" charset="0"/>
                <a:ea typeface="+mn-ea"/>
                <a:cs typeface="+mn-cs"/>
                <a:hlinkClick r:id="rId4"/>
              </a:rPr>
              <a:t>https://portal.azure.com</a:t>
            </a:r>
            <a:endParaRPr lang="en-IE" sz="882" b="0" i="0" u="none" strike="noStrike" kern="1200" dirty="0">
              <a:solidFill>
                <a:schemeClr val="tx1"/>
              </a:solidFill>
              <a:effectLst/>
              <a:latin typeface="Segoe UI Light" pitchFamily="34" charset="0"/>
              <a:ea typeface="+mn-ea"/>
              <a:cs typeface="+mn-cs"/>
            </a:endParaRPr>
          </a:p>
          <a:p>
            <a:r>
              <a:rPr lang="en-IE" sz="882" b="1" i="0" u="none" strike="noStrike" kern="1200" dirty="0">
                <a:solidFill>
                  <a:schemeClr val="tx1"/>
                </a:solidFill>
                <a:effectLst/>
                <a:latin typeface="Segoe UI Light" pitchFamily="34" charset="0"/>
                <a:ea typeface="+mn-ea"/>
                <a:cs typeface="+mn-cs"/>
              </a:rPr>
              <a:t>2. </a:t>
            </a:r>
            <a:r>
              <a:rPr lang="en-IE" sz="882" b="0" i="0" u="none" strike="noStrike" kern="1200" dirty="0">
                <a:solidFill>
                  <a:schemeClr val="tx1"/>
                </a:solidFill>
                <a:effectLst/>
                <a:latin typeface="Segoe UI Light" pitchFamily="34" charset="0"/>
                <a:ea typeface="+mn-ea"/>
                <a:cs typeface="+mn-cs"/>
              </a:rPr>
              <a:t>Select </a:t>
            </a:r>
            <a:r>
              <a:rPr lang="en-IE" sz="882" b="1" i="0" u="none" strike="noStrike" kern="1200" dirty="0">
                <a:solidFill>
                  <a:schemeClr val="tx1"/>
                </a:solidFill>
                <a:effectLst/>
                <a:latin typeface="Segoe UI Light" pitchFamily="34" charset="0"/>
                <a:ea typeface="+mn-ea"/>
                <a:cs typeface="+mn-cs"/>
              </a:rPr>
              <a:t>Create a resource</a:t>
            </a:r>
            <a:r>
              <a:rPr lang="en-IE" sz="882" b="0" i="0" u="none" strike="noStrike" kern="1200" dirty="0">
                <a:solidFill>
                  <a:schemeClr val="tx1"/>
                </a:solidFill>
                <a:effectLst/>
                <a:latin typeface="Segoe UI Light" pitchFamily="34" charset="0"/>
                <a:ea typeface="+mn-ea"/>
                <a:cs typeface="+mn-cs"/>
              </a:rPr>
              <a:t> on the upper left hand side of the Azure Portal. Select </a:t>
            </a:r>
            <a:r>
              <a:rPr lang="en-IE" sz="882" b="1" i="0" u="none" strike="noStrike" kern="1200" dirty="0">
                <a:solidFill>
                  <a:schemeClr val="tx1"/>
                </a:solidFill>
                <a:effectLst/>
                <a:latin typeface="Segoe UI Light" pitchFamily="34" charset="0"/>
                <a:ea typeface="+mn-ea"/>
                <a:cs typeface="+mn-cs"/>
              </a:rPr>
              <a:t>Databases</a:t>
            </a:r>
            <a:r>
              <a:rPr lang="en-IE" sz="882" b="0" i="0" u="none" strike="noStrike" kern="1200" dirty="0">
                <a:solidFill>
                  <a:schemeClr val="tx1"/>
                </a:solidFill>
                <a:effectLst/>
                <a:latin typeface="Segoe UI Light" pitchFamily="34" charset="0"/>
                <a:ea typeface="+mn-ea"/>
                <a:cs typeface="+mn-cs"/>
              </a:rPr>
              <a:t> &gt; </a:t>
            </a:r>
            <a:r>
              <a:rPr lang="en-IE" sz="882" b="1" i="0" u="none" strike="noStrike" kern="1200" dirty="0">
                <a:solidFill>
                  <a:schemeClr val="tx1"/>
                </a:solidFill>
                <a:effectLst/>
                <a:latin typeface="Segoe UI Light" pitchFamily="34" charset="0"/>
                <a:ea typeface="+mn-ea"/>
                <a:cs typeface="+mn-cs"/>
              </a:rPr>
              <a:t>SQL Databases</a:t>
            </a:r>
            <a:r>
              <a:rPr lang="en-IE" sz="882" b="0" i="0" u="none" strike="noStrike" kern="1200" dirty="0">
                <a:solidFill>
                  <a:schemeClr val="tx1"/>
                </a:solidFill>
                <a:effectLst/>
                <a:latin typeface="Segoe UI Light" pitchFamily="34" charset="0"/>
                <a:ea typeface="+mn-ea"/>
                <a:cs typeface="+mn-cs"/>
              </a:rPr>
              <a:t> and in the </a:t>
            </a:r>
            <a:r>
              <a:rPr lang="en-IE" sz="882" b="1" i="0" u="none" strike="noStrike" kern="1200" dirty="0">
                <a:solidFill>
                  <a:schemeClr val="tx1"/>
                </a:solidFill>
                <a:effectLst/>
                <a:latin typeface="Segoe UI Light" pitchFamily="34" charset="0"/>
                <a:ea typeface="+mn-ea"/>
                <a:cs typeface="+mn-cs"/>
              </a:rPr>
              <a:t>SQL Database</a:t>
            </a:r>
            <a:r>
              <a:rPr lang="en-IE" sz="882" b="0" i="0" u="none" strike="noStrike" kern="1200" dirty="0">
                <a:solidFill>
                  <a:schemeClr val="tx1"/>
                </a:solidFill>
                <a:effectLst/>
                <a:latin typeface="Segoe UI Light" pitchFamily="34" charset="0"/>
                <a:ea typeface="+mn-ea"/>
                <a:cs typeface="+mn-cs"/>
              </a:rPr>
              <a:t> pane fill in the fields as per the below table, and then click </a:t>
            </a:r>
            <a:r>
              <a:rPr lang="en-IE" sz="882" b="1" i="0" u="none" strike="noStrike" kern="1200" dirty="0">
                <a:solidFill>
                  <a:schemeClr val="tx1"/>
                </a:solidFill>
                <a:effectLst/>
                <a:latin typeface="Segoe UI Light" pitchFamily="34" charset="0"/>
                <a:ea typeface="+mn-ea"/>
                <a:cs typeface="+mn-cs"/>
              </a:rPr>
              <a:t>Server</a:t>
            </a:r>
            <a:endParaRPr lang="en-IE" sz="882" b="0" i="0" u="none" strike="noStrike"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Database name=</a:t>
            </a:r>
            <a:r>
              <a:rPr lang="en-IE" sz="882" b="1" i="0" u="none" strike="noStrike" kern="1200" dirty="0">
                <a:solidFill>
                  <a:schemeClr val="tx1"/>
                </a:solidFill>
                <a:effectLst/>
                <a:latin typeface="Segoe UI Light" pitchFamily="34" charset="0"/>
                <a:ea typeface="+mn-ea"/>
                <a:cs typeface="+mn-cs"/>
              </a:rPr>
              <a:t>db1</a:t>
            </a:r>
            <a:r>
              <a:rPr lang="en-IE" sz="882" b="0" i="0" u="none" strike="noStrike" kern="1200" dirty="0">
                <a:solidFill>
                  <a:schemeClr val="tx1"/>
                </a:solidFill>
                <a:effectLst/>
                <a:latin typeface="Segoe UI Light" pitchFamily="34" charset="0"/>
                <a:ea typeface="+mn-ea"/>
                <a:cs typeface="+mn-cs"/>
              </a:rPr>
              <a:t> </a:t>
            </a: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Subscription=&lt; Select your subscription &gt; </a:t>
            </a: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Resource group=Select </a:t>
            </a:r>
            <a:r>
              <a:rPr lang="en-IE" sz="882" b="1" i="0" u="none" strike="noStrike" kern="1200" dirty="0">
                <a:solidFill>
                  <a:schemeClr val="tx1"/>
                </a:solidFill>
                <a:effectLst/>
                <a:latin typeface="Segoe UI Light" pitchFamily="34" charset="0"/>
                <a:ea typeface="+mn-ea"/>
                <a:cs typeface="+mn-cs"/>
              </a:rPr>
              <a:t>Create new</a:t>
            </a:r>
            <a:r>
              <a:rPr lang="en-IE" sz="882" b="0" i="0" u="none" strike="noStrike" kern="1200" dirty="0">
                <a:solidFill>
                  <a:schemeClr val="tx1"/>
                </a:solidFill>
                <a:effectLst/>
                <a:latin typeface="Segoe UI Light" pitchFamily="34" charset="0"/>
                <a:ea typeface="+mn-ea"/>
                <a:cs typeface="+mn-cs"/>
              </a:rPr>
              <a:t>, enter </a:t>
            </a:r>
            <a:r>
              <a:rPr lang="en-IE" sz="882" b="1" i="0" u="none" strike="noStrike" kern="1200" dirty="0">
                <a:solidFill>
                  <a:schemeClr val="tx1"/>
                </a:solidFill>
                <a:effectLst/>
                <a:latin typeface="Segoe UI Light" pitchFamily="34" charset="0"/>
                <a:ea typeface="+mn-ea"/>
                <a:cs typeface="+mn-cs"/>
              </a:rPr>
              <a:t>sqldb1-rg1</a:t>
            </a:r>
            <a:r>
              <a:rPr lang="en-IE" sz="882" b="0" i="0" u="none" strike="noStrike" kern="1200" dirty="0">
                <a:solidFill>
                  <a:schemeClr val="tx1"/>
                </a:solidFill>
                <a:effectLst/>
                <a:latin typeface="Segoe UI Light" pitchFamily="34" charset="0"/>
                <a:ea typeface="+mn-ea"/>
                <a:cs typeface="+mn-cs"/>
              </a:rPr>
              <a:t>, then select </a:t>
            </a:r>
            <a:r>
              <a:rPr lang="en-IE" sz="882" b="1" i="0" u="none" strike="noStrike" kern="1200" dirty="0">
                <a:solidFill>
                  <a:schemeClr val="tx1"/>
                </a:solidFill>
                <a:effectLst/>
                <a:latin typeface="Segoe UI Light" pitchFamily="34" charset="0"/>
                <a:ea typeface="+mn-ea"/>
                <a:cs typeface="+mn-cs"/>
              </a:rPr>
              <a:t>OK</a:t>
            </a:r>
            <a:r>
              <a:rPr lang="en-IE" sz="882" b="0" i="0" u="none" strike="noStrike" kern="1200" dirty="0">
                <a:solidFill>
                  <a:schemeClr val="tx1"/>
                </a:solidFill>
                <a:effectLst/>
                <a:latin typeface="Segoe UI Light" pitchFamily="34" charset="0"/>
                <a:ea typeface="+mn-ea"/>
                <a:cs typeface="+mn-cs"/>
              </a:rPr>
              <a:t>. </a:t>
            </a: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Select source=Select </a:t>
            </a:r>
            <a:r>
              <a:rPr lang="en-IE" sz="882" b="1" i="0" u="none" strike="noStrike" kern="1200" dirty="0">
                <a:solidFill>
                  <a:schemeClr val="tx1"/>
                </a:solidFill>
                <a:effectLst/>
                <a:latin typeface="Segoe UI Light" pitchFamily="34" charset="0"/>
                <a:ea typeface="+mn-ea"/>
                <a:cs typeface="+mn-cs"/>
              </a:rPr>
              <a:t>Sample </a:t>
            </a:r>
            <a:r>
              <a:rPr lang="en-IE" sz="882" b="1" i="0" u="none" strike="noStrike" kern="1200" dirty="0" err="1">
                <a:solidFill>
                  <a:schemeClr val="tx1"/>
                </a:solidFill>
                <a:effectLst/>
                <a:latin typeface="Segoe UI Light" pitchFamily="34" charset="0"/>
                <a:ea typeface="+mn-ea"/>
                <a:cs typeface="+mn-cs"/>
              </a:rPr>
              <a:t>AdventureWorksLT</a:t>
            </a:r>
            <a:r>
              <a:rPr lang="en-IE" sz="882" b="0" i="0" u="none" strike="noStrike" kern="1200" dirty="0">
                <a:solidFill>
                  <a:schemeClr val="tx1"/>
                </a:solidFill>
                <a:effectLst/>
                <a:latin typeface="Segoe UI Light" pitchFamily="34" charset="0"/>
                <a:ea typeface="+mn-ea"/>
                <a:cs typeface="+mn-cs"/>
              </a:rPr>
              <a:t> </a:t>
            </a:r>
          </a:p>
          <a:p>
            <a:r>
              <a:rPr lang="en-IE" sz="882" b="1" i="0" u="none" strike="noStrike" kern="1200" dirty="0">
                <a:solidFill>
                  <a:schemeClr val="tx1"/>
                </a:solidFill>
                <a:effectLst/>
                <a:latin typeface="Segoe UI Light" pitchFamily="34" charset="0"/>
                <a:ea typeface="+mn-ea"/>
                <a:cs typeface="+mn-cs"/>
              </a:rPr>
              <a:t>3. </a:t>
            </a:r>
            <a:r>
              <a:rPr lang="en-IE" sz="882" b="0" i="0" u="none" strike="noStrike" kern="1200" dirty="0">
                <a:solidFill>
                  <a:schemeClr val="tx1"/>
                </a:solidFill>
                <a:effectLst/>
                <a:latin typeface="Segoe UI Light" pitchFamily="34" charset="0"/>
                <a:ea typeface="+mn-ea"/>
                <a:cs typeface="+mn-cs"/>
              </a:rPr>
              <a:t>In the </a:t>
            </a:r>
            <a:r>
              <a:rPr lang="en-IE" sz="882" b="1" i="0" u="none" strike="noStrike" kern="1200" dirty="0">
                <a:solidFill>
                  <a:schemeClr val="tx1"/>
                </a:solidFill>
                <a:effectLst/>
                <a:latin typeface="Segoe UI Light" pitchFamily="34" charset="0"/>
                <a:ea typeface="+mn-ea"/>
                <a:cs typeface="+mn-cs"/>
              </a:rPr>
              <a:t>Server</a:t>
            </a:r>
            <a:r>
              <a:rPr lang="en-IE" sz="882" b="0" i="0" u="none" strike="noStrike" kern="1200" dirty="0">
                <a:solidFill>
                  <a:schemeClr val="tx1"/>
                </a:solidFill>
                <a:effectLst/>
                <a:latin typeface="Segoe UI Light" pitchFamily="34" charset="0"/>
                <a:ea typeface="+mn-ea"/>
                <a:cs typeface="+mn-cs"/>
              </a:rPr>
              <a:t> pane, choose </a:t>
            </a:r>
            <a:r>
              <a:rPr lang="en-IE" sz="882" b="1" i="0" u="none" strike="noStrike" kern="1200" dirty="0">
                <a:solidFill>
                  <a:schemeClr val="tx1"/>
                </a:solidFill>
                <a:effectLst/>
                <a:latin typeface="Segoe UI Light" pitchFamily="34" charset="0"/>
                <a:ea typeface="+mn-ea"/>
                <a:cs typeface="+mn-cs"/>
              </a:rPr>
              <a:t>Create a new server</a:t>
            </a:r>
            <a:r>
              <a:rPr lang="en-IE" sz="882" b="0" i="0" u="none" strike="noStrike" kern="1200" dirty="0">
                <a:solidFill>
                  <a:schemeClr val="tx1"/>
                </a:solidFill>
                <a:effectLst/>
                <a:latin typeface="Segoe UI Light" pitchFamily="34" charset="0"/>
                <a:ea typeface="+mn-ea"/>
                <a:cs typeface="+mn-cs"/>
              </a:rPr>
              <a:t> and complete the New server pane using below details and click </a:t>
            </a:r>
            <a:r>
              <a:rPr lang="en-IE" sz="882" b="1" i="0" u="none" strike="noStrike" kern="1200" dirty="0">
                <a:solidFill>
                  <a:schemeClr val="tx1"/>
                </a:solidFill>
                <a:effectLst/>
                <a:latin typeface="Segoe UI Light" pitchFamily="34" charset="0"/>
                <a:ea typeface="+mn-ea"/>
                <a:cs typeface="+mn-cs"/>
              </a:rPr>
              <a:t>Select</a:t>
            </a:r>
            <a:r>
              <a:rPr lang="en-IE" sz="882" b="0" i="0" u="none" strike="noStrike" kern="1200" dirty="0">
                <a:solidFill>
                  <a:schemeClr val="tx1"/>
                </a:solidFill>
                <a:effectLst/>
                <a:latin typeface="Segoe UI Light" pitchFamily="34" charset="0"/>
                <a:ea typeface="+mn-ea"/>
                <a:cs typeface="+mn-cs"/>
              </a:rPr>
              <a:t> when finished.</a:t>
            </a:r>
          </a:p>
          <a:p>
            <a:r>
              <a:rPr lang="en-IE" sz="882" b="0" i="0" u="none" strike="noStrike" kern="1200" dirty="0">
                <a:solidFill>
                  <a:schemeClr val="tx1"/>
                </a:solidFill>
                <a:effectLst/>
                <a:latin typeface="Segoe UI Light" pitchFamily="34" charset="0"/>
                <a:ea typeface="+mn-ea"/>
                <a:cs typeface="+mn-cs"/>
              </a:rPr>
              <a:t>Setting Value Server name &lt; this needs to be a unique name &gt; Server admin login </a:t>
            </a:r>
            <a:r>
              <a:rPr lang="en-IE" sz="882" b="1" i="0" u="none" strike="noStrike" kern="1200" dirty="0" err="1">
                <a:solidFill>
                  <a:schemeClr val="tx1"/>
                </a:solidFill>
                <a:effectLst/>
                <a:latin typeface="Segoe UI Light" pitchFamily="34" charset="0"/>
                <a:ea typeface="+mn-ea"/>
                <a:cs typeface="+mn-cs"/>
              </a:rPr>
              <a:t>azureuser</a:t>
            </a:r>
            <a:r>
              <a:rPr lang="en-IE" sz="882" b="0" i="0" u="none" strike="noStrike" kern="1200" dirty="0">
                <a:solidFill>
                  <a:schemeClr val="tx1"/>
                </a:solidFill>
                <a:effectLst/>
                <a:latin typeface="Segoe UI Light" pitchFamily="34" charset="0"/>
                <a:ea typeface="+mn-ea"/>
                <a:cs typeface="+mn-cs"/>
              </a:rPr>
              <a:t> Password Enter a password that meets the complexity requirements. Location </a:t>
            </a:r>
            <a:r>
              <a:rPr lang="en-IE" sz="882" b="1" i="0" u="none" strike="noStrike" kern="1200" dirty="0">
                <a:solidFill>
                  <a:schemeClr val="tx1"/>
                </a:solidFill>
                <a:effectLst/>
                <a:latin typeface="Segoe UI Light" pitchFamily="34" charset="0"/>
                <a:ea typeface="+mn-ea"/>
                <a:cs typeface="+mn-cs"/>
              </a:rPr>
              <a:t>East US</a:t>
            </a:r>
            <a:r>
              <a:rPr lang="en-IE" sz="882" b="0" i="0" u="none" strike="noStrike" kern="1200" dirty="0">
                <a:solidFill>
                  <a:schemeClr val="tx1"/>
                </a:solidFill>
                <a:effectLst/>
                <a:latin typeface="Segoe UI Light" pitchFamily="34" charset="0"/>
                <a:ea typeface="+mn-ea"/>
                <a:cs typeface="+mn-cs"/>
              </a:rPr>
              <a:t> </a:t>
            </a:r>
          </a:p>
          <a:p>
            <a:r>
              <a:rPr lang="en-IE" sz="882" b="1" i="0" u="none" strike="noStrike" kern="1200" dirty="0">
                <a:solidFill>
                  <a:schemeClr val="tx1"/>
                </a:solidFill>
                <a:effectLst/>
                <a:latin typeface="Segoe UI Light" pitchFamily="34" charset="0"/>
                <a:ea typeface="+mn-ea"/>
                <a:cs typeface="+mn-cs"/>
              </a:rPr>
              <a:t>4. </a:t>
            </a:r>
            <a:r>
              <a:rPr lang="en-IE" sz="882" b="0" i="0" u="none" strike="noStrike" kern="1200" dirty="0">
                <a:solidFill>
                  <a:schemeClr val="tx1"/>
                </a:solidFill>
                <a:effectLst/>
                <a:latin typeface="Segoe UI Light" pitchFamily="34" charset="0"/>
                <a:ea typeface="+mn-ea"/>
                <a:cs typeface="+mn-cs"/>
              </a:rPr>
              <a:t>On the </a:t>
            </a:r>
            <a:r>
              <a:rPr lang="en-IE" sz="882" b="1" i="0" u="none" strike="noStrike" kern="1200" dirty="0">
                <a:solidFill>
                  <a:schemeClr val="tx1"/>
                </a:solidFill>
                <a:effectLst/>
                <a:latin typeface="Segoe UI Light" pitchFamily="34" charset="0"/>
                <a:ea typeface="+mn-ea"/>
                <a:cs typeface="+mn-cs"/>
              </a:rPr>
              <a:t>Storage Accounts</a:t>
            </a:r>
            <a:r>
              <a:rPr lang="en-IE" sz="882" b="0" i="0" u="none" strike="noStrike" kern="1200" dirty="0">
                <a:solidFill>
                  <a:schemeClr val="tx1"/>
                </a:solidFill>
                <a:effectLst/>
                <a:latin typeface="Segoe UI Light" pitchFamily="34" charset="0"/>
                <a:ea typeface="+mn-ea"/>
                <a:cs typeface="+mn-cs"/>
              </a:rPr>
              <a:t> window that appears, if there are no storage accounts present you can select </a:t>
            </a:r>
            <a:r>
              <a:rPr lang="en-IE" sz="882" b="1" i="0" u="none" strike="noStrike" kern="1200" dirty="0">
                <a:solidFill>
                  <a:schemeClr val="tx1"/>
                </a:solidFill>
                <a:effectLst/>
                <a:latin typeface="Segoe UI Light" pitchFamily="34" charset="0"/>
                <a:ea typeface="+mn-ea"/>
                <a:cs typeface="+mn-cs"/>
              </a:rPr>
              <a:t>Create storage account</a:t>
            </a:r>
            <a:r>
              <a:rPr lang="en-IE" sz="882" b="0" i="0" u="none" strike="noStrike" kern="1200" dirty="0">
                <a:solidFill>
                  <a:schemeClr val="tx1"/>
                </a:solidFill>
                <a:effectLst/>
                <a:latin typeface="Segoe UI Light" pitchFamily="34" charset="0"/>
                <a:ea typeface="+mn-ea"/>
                <a:cs typeface="+mn-cs"/>
              </a:rPr>
              <a:t>, or if there are already storage accounts present, this option will </a:t>
            </a:r>
            <a:r>
              <a:rPr lang="en-IE" sz="882" b="0" i="0" u="none" strike="noStrike" kern="1200" dirty="0" err="1">
                <a:solidFill>
                  <a:schemeClr val="tx1"/>
                </a:solidFill>
                <a:effectLst/>
                <a:latin typeface="Segoe UI Light" pitchFamily="34" charset="0"/>
                <a:ea typeface="+mn-ea"/>
                <a:cs typeface="+mn-cs"/>
              </a:rPr>
              <a:t>nt</a:t>
            </a:r>
            <a:r>
              <a:rPr lang="en-IE" sz="882" b="0" i="0" u="none" strike="noStrike" kern="1200" dirty="0">
                <a:solidFill>
                  <a:schemeClr val="tx1"/>
                </a:solidFill>
                <a:effectLst/>
                <a:latin typeface="Segoe UI Light" pitchFamily="34" charset="0"/>
                <a:ea typeface="+mn-ea"/>
                <a:cs typeface="+mn-cs"/>
              </a:rPr>
              <a:t> be present and you can choose the option </a:t>
            </a:r>
            <a:r>
              <a:rPr lang="en-IE" sz="882" b="1" i="0" u="none" strike="noStrike" kern="1200" dirty="0">
                <a:solidFill>
                  <a:schemeClr val="tx1"/>
                </a:solidFill>
                <a:effectLst/>
                <a:latin typeface="Segoe UI Light" pitchFamily="34" charset="0"/>
                <a:ea typeface="+mn-ea"/>
                <a:cs typeface="+mn-cs"/>
              </a:rPr>
              <a:t>+ Add</a:t>
            </a:r>
            <a:r>
              <a:rPr lang="en-IE" sz="882" b="0" i="0" u="none" strike="noStrike" kern="1200" dirty="0">
                <a:solidFill>
                  <a:schemeClr val="tx1"/>
                </a:solidFill>
                <a:effectLst/>
                <a:latin typeface="Segoe UI Light" pitchFamily="34" charset="0"/>
                <a:ea typeface="+mn-ea"/>
                <a:cs typeface="+mn-cs"/>
              </a:rPr>
              <a:t>.</a:t>
            </a:r>
          </a:p>
          <a:p>
            <a:r>
              <a:rPr lang="en-IE" sz="882" b="1" i="0" u="none" strike="noStrike" kern="1200" dirty="0">
                <a:solidFill>
                  <a:schemeClr val="tx1"/>
                </a:solidFill>
                <a:effectLst/>
                <a:latin typeface="Segoe UI Light" pitchFamily="34" charset="0"/>
                <a:ea typeface="+mn-ea"/>
                <a:cs typeface="+mn-cs"/>
              </a:rPr>
              <a:t>5. </a:t>
            </a:r>
            <a:r>
              <a:rPr lang="en-IE" sz="882" b="0" i="0" u="none" strike="noStrike" kern="1200" dirty="0">
                <a:solidFill>
                  <a:schemeClr val="tx1"/>
                </a:solidFill>
                <a:effectLst/>
                <a:latin typeface="Segoe UI Light" pitchFamily="34" charset="0"/>
                <a:ea typeface="+mn-ea"/>
                <a:cs typeface="+mn-cs"/>
              </a:rPr>
              <a:t>On the </a:t>
            </a:r>
            <a:r>
              <a:rPr lang="en-IE" sz="882" b="1" i="0" u="none" strike="noStrike" kern="1200" dirty="0">
                <a:solidFill>
                  <a:schemeClr val="tx1"/>
                </a:solidFill>
                <a:effectLst/>
                <a:latin typeface="Segoe UI Light" pitchFamily="34" charset="0"/>
                <a:ea typeface="+mn-ea"/>
                <a:cs typeface="+mn-cs"/>
              </a:rPr>
              <a:t>SQL Database</a:t>
            </a:r>
            <a:r>
              <a:rPr lang="en-IE" sz="882" b="0" i="0" u="none" strike="noStrike" kern="1200" dirty="0">
                <a:solidFill>
                  <a:schemeClr val="tx1"/>
                </a:solidFill>
                <a:effectLst/>
                <a:latin typeface="Segoe UI Light" pitchFamily="34" charset="0"/>
                <a:ea typeface="+mn-ea"/>
                <a:cs typeface="+mn-cs"/>
              </a:rPr>
              <a:t> pane , select </a:t>
            </a:r>
            <a:r>
              <a:rPr lang="en-IE" sz="882" b="1" i="0" u="none" strike="noStrike" kern="1200" dirty="0">
                <a:solidFill>
                  <a:schemeClr val="tx1"/>
                </a:solidFill>
                <a:effectLst/>
                <a:latin typeface="Segoe UI Light" pitchFamily="34" charset="0"/>
                <a:ea typeface="+mn-ea"/>
                <a:cs typeface="+mn-cs"/>
              </a:rPr>
              <a:t>Pricing tier</a:t>
            </a:r>
            <a:r>
              <a:rPr lang="en-IE" sz="882" b="0" i="0" u="none" strike="noStrike" kern="1200" dirty="0">
                <a:solidFill>
                  <a:schemeClr val="tx1"/>
                </a:solidFill>
                <a:effectLst/>
                <a:latin typeface="Segoe UI Light" pitchFamily="34" charset="0"/>
                <a:ea typeface="+mn-ea"/>
                <a:cs typeface="+mn-cs"/>
              </a:rPr>
              <a:t>. Explore the amount of </a:t>
            </a:r>
            <a:r>
              <a:rPr lang="en-IE" sz="882" b="0" i="1" u="none" strike="noStrike" kern="1200" dirty="0">
                <a:solidFill>
                  <a:schemeClr val="tx1"/>
                </a:solidFill>
                <a:effectLst/>
                <a:latin typeface="Segoe UI Light" pitchFamily="34" charset="0"/>
                <a:ea typeface="+mn-ea"/>
                <a:cs typeface="+mn-cs"/>
              </a:rPr>
              <a:t>DTUs</a:t>
            </a:r>
            <a:r>
              <a:rPr lang="en-IE" sz="882" b="0" i="0" u="none" strike="noStrike" kern="1200" dirty="0">
                <a:solidFill>
                  <a:schemeClr val="tx1"/>
                </a:solidFill>
                <a:effectLst/>
                <a:latin typeface="Segoe UI Light" pitchFamily="34" charset="0"/>
                <a:ea typeface="+mn-ea"/>
                <a:cs typeface="+mn-cs"/>
              </a:rPr>
              <a:t> and </a:t>
            </a:r>
            <a:r>
              <a:rPr lang="en-IE" sz="882" b="0" i="1" u="none" strike="noStrike" kern="1200" dirty="0">
                <a:solidFill>
                  <a:schemeClr val="tx1"/>
                </a:solidFill>
                <a:effectLst/>
                <a:latin typeface="Segoe UI Light" pitchFamily="34" charset="0"/>
                <a:ea typeface="+mn-ea"/>
                <a:cs typeface="+mn-cs"/>
              </a:rPr>
              <a:t>storage</a:t>
            </a:r>
            <a:r>
              <a:rPr lang="en-IE" sz="882" b="0" i="0" u="none" strike="noStrike" kern="1200" dirty="0">
                <a:solidFill>
                  <a:schemeClr val="tx1"/>
                </a:solidFill>
                <a:effectLst/>
                <a:latin typeface="Segoe UI Light" pitchFamily="34" charset="0"/>
                <a:ea typeface="+mn-ea"/>
                <a:cs typeface="+mn-cs"/>
              </a:rPr>
              <a:t> available for each service tier.</a:t>
            </a:r>
          </a:p>
          <a:p>
            <a:r>
              <a:rPr lang="en-IE" sz="882" b="1" kern="1200" dirty="0">
                <a:solidFill>
                  <a:schemeClr val="tx1"/>
                </a:solidFill>
                <a:effectLst/>
                <a:latin typeface="Segoe UI Light" pitchFamily="34" charset="0"/>
                <a:ea typeface="+mn-ea"/>
                <a:cs typeface="+mn-cs"/>
              </a:rPr>
              <a:t>Note</a:t>
            </a:r>
            <a:r>
              <a:rPr lang="en-IE" sz="882" kern="1200" dirty="0">
                <a:solidFill>
                  <a:schemeClr val="tx1"/>
                </a:solidFill>
                <a:effectLst/>
                <a:latin typeface="Segoe UI Light" pitchFamily="34" charset="0"/>
                <a:ea typeface="+mn-ea"/>
                <a:cs typeface="+mn-cs"/>
              </a:rPr>
              <a:t>: This database uses the DTU-based purchasing model, but there is another, the </a:t>
            </a:r>
            <a:r>
              <a:rPr lang="en-IE" sz="882" kern="1200" dirty="0" err="1">
                <a:solidFill>
                  <a:schemeClr val="tx1"/>
                </a:solidFill>
                <a:effectLst/>
                <a:latin typeface="Segoe UI Light" pitchFamily="34" charset="0"/>
                <a:ea typeface="+mn-ea"/>
                <a:cs typeface="+mn-cs"/>
              </a:rPr>
              <a:t>vCore</a:t>
            </a:r>
            <a:r>
              <a:rPr lang="en-IE" sz="882" kern="1200" dirty="0">
                <a:solidFill>
                  <a:schemeClr val="tx1"/>
                </a:solidFill>
                <a:effectLst/>
                <a:latin typeface="Segoe UI Light" pitchFamily="34" charset="0"/>
                <a:ea typeface="+mn-ea"/>
                <a:cs typeface="+mn-cs"/>
              </a:rPr>
              <a:t>-based purchasing model, which is also available.</a:t>
            </a:r>
          </a:p>
          <a:p>
            <a:r>
              <a:rPr lang="en-IE" sz="882" b="1" i="0" u="none" strike="noStrike" kern="1200" dirty="0">
                <a:solidFill>
                  <a:schemeClr val="tx1"/>
                </a:solidFill>
                <a:effectLst/>
                <a:latin typeface="Segoe UI Light" pitchFamily="34" charset="0"/>
                <a:ea typeface="+mn-ea"/>
                <a:cs typeface="+mn-cs"/>
              </a:rPr>
              <a:t>6. </a:t>
            </a:r>
            <a:r>
              <a:rPr lang="en-IE" sz="882" b="0" i="0" u="none" strike="noStrike" kern="1200" dirty="0">
                <a:solidFill>
                  <a:schemeClr val="tx1"/>
                </a:solidFill>
                <a:effectLst/>
                <a:latin typeface="Segoe UI Light" pitchFamily="34" charset="0"/>
                <a:ea typeface="+mn-ea"/>
                <a:cs typeface="+mn-cs"/>
              </a:rPr>
              <a:t>Select the </a:t>
            </a:r>
            <a:r>
              <a:rPr lang="en-IE" sz="882" b="1" i="0" u="none" strike="noStrike" kern="1200" dirty="0">
                <a:solidFill>
                  <a:schemeClr val="tx1"/>
                </a:solidFill>
                <a:effectLst/>
                <a:latin typeface="Segoe UI Light" pitchFamily="34" charset="0"/>
                <a:ea typeface="+mn-ea"/>
                <a:cs typeface="+mn-cs"/>
              </a:rPr>
              <a:t>Standard</a:t>
            </a:r>
            <a:r>
              <a:rPr lang="en-IE" sz="882" b="0" i="0" u="none" strike="noStrike" kern="1200" dirty="0">
                <a:solidFill>
                  <a:schemeClr val="tx1"/>
                </a:solidFill>
                <a:effectLst/>
                <a:latin typeface="Segoe UI Light" pitchFamily="34" charset="0"/>
                <a:ea typeface="+mn-ea"/>
                <a:cs typeface="+mn-cs"/>
              </a:rPr>
              <a:t> service tier, and then use the slider to select </a:t>
            </a:r>
            <a:r>
              <a:rPr lang="en-IE" sz="882" b="1" i="0" u="none" strike="noStrike" kern="1200" dirty="0">
                <a:solidFill>
                  <a:schemeClr val="tx1"/>
                </a:solidFill>
                <a:effectLst/>
                <a:latin typeface="Segoe UI Light" pitchFamily="34" charset="0"/>
                <a:ea typeface="+mn-ea"/>
                <a:cs typeface="+mn-cs"/>
              </a:rPr>
              <a:t>10 DTUs</a:t>
            </a:r>
            <a:r>
              <a:rPr lang="en-IE" sz="882" b="0" i="0" u="none" strike="noStrike" kern="1200" dirty="0">
                <a:solidFill>
                  <a:schemeClr val="tx1"/>
                </a:solidFill>
                <a:effectLst/>
                <a:latin typeface="Segoe UI Light" pitchFamily="34" charset="0"/>
                <a:ea typeface="+mn-ea"/>
                <a:cs typeface="+mn-cs"/>
              </a:rPr>
              <a:t> (S0) and </a:t>
            </a:r>
            <a:r>
              <a:rPr lang="en-IE" sz="882" b="1" i="0" u="none" strike="noStrike" kern="1200" dirty="0">
                <a:solidFill>
                  <a:schemeClr val="tx1"/>
                </a:solidFill>
                <a:effectLst/>
                <a:latin typeface="Segoe UI Light" pitchFamily="34" charset="0"/>
                <a:ea typeface="+mn-ea"/>
                <a:cs typeface="+mn-cs"/>
              </a:rPr>
              <a:t>1 GB</a:t>
            </a:r>
            <a:r>
              <a:rPr lang="en-IE" sz="882" b="0" i="0" u="none" strike="noStrike" kern="1200" dirty="0">
                <a:solidFill>
                  <a:schemeClr val="tx1"/>
                </a:solidFill>
                <a:effectLst/>
                <a:latin typeface="Segoe UI Light" pitchFamily="34" charset="0"/>
                <a:ea typeface="+mn-ea"/>
                <a:cs typeface="+mn-cs"/>
              </a:rPr>
              <a:t> of storage and select </a:t>
            </a:r>
            <a:r>
              <a:rPr lang="en-IE" sz="882" b="1" i="0" u="none" strike="noStrike" kern="1200" dirty="0">
                <a:solidFill>
                  <a:schemeClr val="tx1"/>
                </a:solidFill>
                <a:effectLst/>
                <a:latin typeface="Segoe UI Light" pitchFamily="34" charset="0"/>
                <a:ea typeface="+mn-ea"/>
                <a:cs typeface="+mn-cs"/>
              </a:rPr>
              <a:t>Apply</a:t>
            </a:r>
            <a:r>
              <a:rPr lang="en-IE" sz="882" b="0" i="0" u="none" strike="noStrike" kern="1200" dirty="0">
                <a:solidFill>
                  <a:schemeClr val="tx1"/>
                </a:solidFill>
                <a:effectLst/>
                <a:latin typeface="Segoe UI Light" pitchFamily="34" charset="0"/>
                <a:ea typeface="+mn-ea"/>
                <a:cs typeface="+mn-cs"/>
              </a:rPr>
              <a:t>.</a:t>
            </a:r>
          </a:p>
          <a:p>
            <a:r>
              <a:rPr lang="en-IE" sz="882" b="1" i="0" u="none" strike="noStrike" kern="1200" dirty="0">
                <a:solidFill>
                  <a:schemeClr val="tx1"/>
                </a:solidFill>
                <a:effectLst/>
                <a:latin typeface="Segoe UI Light" pitchFamily="34" charset="0"/>
                <a:ea typeface="+mn-ea"/>
                <a:cs typeface="+mn-cs"/>
              </a:rPr>
              <a:t>7. </a:t>
            </a:r>
            <a:r>
              <a:rPr lang="en-IE" sz="882" b="0" i="0" u="none" strike="noStrike" kern="1200" dirty="0">
                <a:solidFill>
                  <a:schemeClr val="tx1"/>
                </a:solidFill>
                <a:effectLst/>
                <a:latin typeface="Segoe UI Light" pitchFamily="34" charset="0"/>
                <a:ea typeface="+mn-ea"/>
                <a:cs typeface="+mn-cs"/>
              </a:rPr>
              <a:t>Click </a:t>
            </a:r>
            <a:r>
              <a:rPr lang="en-IE" sz="882" b="1" i="0" u="none" strike="noStrike" kern="1200" dirty="0">
                <a:solidFill>
                  <a:schemeClr val="tx1"/>
                </a:solidFill>
                <a:effectLst/>
                <a:latin typeface="Segoe UI Light" pitchFamily="34" charset="0"/>
                <a:ea typeface="+mn-ea"/>
                <a:cs typeface="+mn-cs"/>
              </a:rPr>
              <a:t>Create</a:t>
            </a:r>
            <a:r>
              <a:rPr lang="en-IE" sz="882" b="0" i="0" u="none" strike="noStrike" kern="1200" dirty="0">
                <a:solidFill>
                  <a:schemeClr val="tx1"/>
                </a:solidFill>
                <a:effectLst/>
                <a:latin typeface="Segoe UI Light" pitchFamily="34" charset="0"/>
                <a:ea typeface="+mn-ea"/>
                <a:cs typeface="+mn-cs"/>
              </a:rPr>
              <a:t> to deploy and provision the resource group, server, and database. It can take </a:t>
            </a:r>
            <a:r>
              <a:rPr lang="en-IE" sz="882" b="0" i="0" u="none" strike="noStrike" kern="1200" dirty="0" err="1">
                <a:solidFill>
                  <a:schemeClr val="tx1"/>
                </a:solidFill>
                <a:effectLst/>
                <a:latin typeface="Segoe UI Light" pitchFamily="34" charset="0"/>
                <a:ea typeface="+mn-ea"/>
                <a:cs typeface="+mn-cs"/>
              </a:rPr>
              <a:t>approx</a:t>
            </a:r>
            <a:r>
              <a:rPr lang="en-IE" sz="882" b="0" i="0" u="none" strike="noStrike" kern="1200" dirty="0">
                <a:solidFill>
                  <a:schemeClr val="tx1"/>
                </a:solidFill>
                <a:effectLst/>
                <a:latin typeface="Segoe UI Light" pitchFamily="34" charset="0"/>
                <a:ea typeface="+mn-ea"/>
                <a:cs typeface="+mn-cs"/>
              </a:rPr>
              <a:t> 2 to 5 minutes to deploy.</a:t>
            </a:r>
          </a:p>
          <a:p>
            <a:r>
              <a:rPr lang="en-IE" sz="882" b="1" i="0" u="none" strike="noStrike" kern="1200" dirty="0">
                <a:solidFill>
                  <a:schemeClr val="tx1"/>
                </a:solidFill>
                <a:effectLst/>
                <a:latin typeface="Segoe UI Light" pitchFamily="34" charset="0"/>
                <a:ea typeface="+mn-ea"/>
                <a:cs typeface="+mn-cs"/>
              </a:rPr>
              <a:t>8. </a:t>
            </a:r>
            <a:r>
              <a:rPr lang="en-IE" sz="882" b="0" i="0" u="none" strike="noStrike" kern="1200" dirty="0">
                <a:solidFill>
                  <a:schemeClr val="tx1"/>
                </a:solidFill>
                <a:effectLst/>
                <a:latin typeface="Segoe UI Light" pitchFamily="34" charset="0"/>
                <a:ea typeface="+mn-ea"/>
                <a:cs typeface="+mn-cs"/>
              </a:rPr>
              <a:t>Once complete verify the successful deployment by going to the resource group you just created in the Azure Portal and verifying the presence of the server and database.</a:t>
            </a:r>
          </a:p>
          <a:p>
            <a:r>
              <a:rPr lang="en-IE" sz="882" b="1" i="0" u="none" strike="noStrike" kern="1200" dirty="0">
                <a:solidFill>
                  <a:schemeClr val="tx1"/>
                </a:solidFill>
                <a:effectLst/>
                <a:latin typeface="Segoe UI Light" pitchFamily="34" charset="0"/>
                <a:ea typeface="+mn-ea"/>
                <a:cs typeface="+mn-cs"/>
              </a:rPr>
              <a:t>9. </a:t>
            </a:r>
            <a:r>
              <a:rPr lang="en-IE" sz="882" b="0" i="0" u="none" strike="noStrike" kern="1200" dirty="0">
                <a:solidFill>
                  <a:schemeClr val="tx1"/>
                </a:solidFill>
                <a:effectLst/>
                <a:latin typeface="Segoe UI Light" pitchFamily="34" charset="0"/>
                <a:ea typeface="+mn-ea"/>
                <a:cs typeface="+mn-cs"/>
              </a:rPr>
              <a:t>Open the SQL database you crated </a:t>
            </a:r>
            <a:r>
              <a:rPr lang="en-IE" sz="882" b="1" i="0" u="none" strike="noStrike" kern="1200" dirty="0">
                <a:solidFill>
                  <a:schemeClr val="tx1"/>
                </a:solidFill>
                <a:effectLst/>
                <a:latin typeface="Segoe UI Light" pitchFamily="34" charset="0"/>
                <a:ea typeface="+mn-ea"/>
                <a:cs typeface="+mn-cs"/>
              </a:rPr>
              <a:t>db1</a:t>
            </a:r>
            <a:r>
              <a:rPr lang="en-IE" sz="882" b="0" i="0" u="none" strike="noStrike" kern="1200" dirty="0">
                <a:solidFill>
                  <a:schemeClr val="tx1"/>
                </a:solidFill>
                <a:effectLst/>
                <a:latin typeface="Segoe UI Light" pitchFamily="34" charset="0"/>
                <a:ea typeface="+mn-ea"/>
                <a:cs typeface="+mn-cs"/>
              </a:rPr>
              <a:t>, go to the </a:t>
            </a:r>
            <a:r>
              <a:rPr lang="en-IE" sz="882" b="1" i="0" u="none" strike="noStrike" kern="1200" dirty="0">
                <a:solidFill>
                  <a:schemeClr val="tx1"/>
                </a:solidFill>
                <a:effectLst/>
                <a:latin typeface="Segoe UI Light" pitchFamily="34" charset="0"/>
                <a:ea typeface="+mn-ea"/>
                <a:cs typeface="+mn-cs"/>
              </a:rPr>
              <a:t>Query Editor (preview)</a:t>
            </a:r>
            <a:r>
              <a:rPr lang="en-IE" sz="882" b="0" i="0" u="none" strike="noStrike" kern="1200" dirty="0">
                <a:solidFill>
                  <a:schemeClr val="tx1"/>
                </a:solidFill>
                <a:effectLst/>
                <a:latin typeface="Segoe UI Light" pitchFamily="34" charset="0"/>
                <a:ea typeface="+mn-ea"/>
                <a:cs typeface="+mn-cs"/>
              </a:rPr>
              <a:t> in the left hand pane, and enter the login details and password. then click </a:t>
            </a:r>
            <a:r>
              <a:rPr lang="en-IE" sz="882" b="1" i="0" u="none" strike="noStrike" kern="1200" dirty="0">
                <a:solidFill>
                  <a:schemeClr val="tx1"/>
                </a:solidFill>
                <a:effectLst/>
                <a:latin typeface="Segoe UI Light" pitchFamily="34" charset="0"/>
                <a:ea typeface="+mn-ea"/>
                <a:cs typeface="+mn-cs"/>
              </a:rPr>
              <a:t>OK</a:t>
            </a:r>
            <a:endParaRPr lang="en-IE" sz="882" b="0" i="0" u="none" strike="noStrike" kern="1200" dirty="0">
              <a:solidFill>
                <a:schemeClr val="tx1"/>
              </a:solidFill>
              <a:effectLst/>
              <a:latin typeface="Segoe UI Light" pitchFamily="34" charset="0"/>
              <a:ea typeface="+mn-ea"/>
              <a:cs typeface="+mn-cs"/>
            </a:endParaRPr>
          </a:p>
          <a:p>
            <a:r>
              <a:rPr lang="en-IE" sz="882" b="1" i="0" u="none" strike="noStrike" kern="1200" dirty="0">
                <a:solidFill>
                  <a:schemeClr val="tx1"/>
                </a:solidFill>
                <a:effectLst/>
                <a:latin typeface="Segoe UI Light" pitchFamily="34" charset="0"/>
                <a:ea typeface="+mn-ea"/>
                <a:cs typeface="+mn-cs"/>
              </a:rPr>
              <a:t>10. </a:t>
            </a:r>
            <a:r>
              <a:rPr lang="en-IE" sz="882" b="0" i="0" u="none" strike="noStrike" kern="1200" dirty="0">
                <a:solidFill>
                  <a:schemeClr val="tx1"/>
                </a:solidFill>
                <a:effectLst/>
                <a:latin typeface="Segoe UI Light" pitchFamily="34" charset="0"/>
                <a:ea typeface="+mn-ea"/>
                <a:cs typeface="+mn-cs"/>
              </a:rPr>
              <a:t>Once you log in successfully the query pane appears, enter the following query into the editor pane</a:t>
            </a:r>
          </a:p>
          <a:p>
            <a:r>
              <a:rPr lang="en-IE" sz="882" b="0" i="1" u="none" strike="noStrike" kern="1200" dirty="0">
                <a:solidFill>
                  <a:schemeClr val="tx1"/>
                </a:solidFill>
                <a:effectLst/>
                <a:latin typeface="Segoe UI Light" pitchFamily="34" charset="0"/>
                <a:ea typeface="+mn-ea"/>
                <a:cs typeface="+mn-cs"/>
              </a:rPr>
              <a:t>SELECT TOP 20 </a:t>
            </a:r>
            <a:r>
              <a:rPr lang="en-IE" sz="882" b="0" i="1" u="none" strike="noStrike" kern="1200" dirty="0" err="1">
                <a:solidFill>
                  <a:schemeClr val="tx1"/>
                </a:solidFill>
                <a:effectLst/>
                <a:latin typeface="Segoe UI Light" pitchFamily="34" charset="0"/>
                <a:ea typeface="+mn-ea"/>
                <a:cs typeface="+mn-cs"/>
              </a:rPr>
              <a:t>pc.Name</a:t>
            </a:r>
            <a:r>
              <a:rPr lang="en-IE" sz="882" b="0" i="1" u="none" strike="noStrike" kern="1200" dirty="0">
                <a:solidFill>
                  <a:schemeClr val="tx1"/>
                </a:solidFill>
                <a:effectLst/>
                <a:latin typeface="Segoe UI Light" pitchFamily="34" charset="0"/>
                <a:ea typeface="+mn-ea"/>
                <a:cs typeface="+mn-cs"/>
              </a:rPr>
              <a:t> as </a:t>
            </a:r>
            <a:r>
              <a:rPr lang="en-IE" sz="882" b="0" i="1" u="none" strike="noStrike" kern="1200" dirty="0" err="1">
                <a:solidFill>
                  <a:schemeClr val="tx1"/>
                </a:solidFill>
                <a:effectLst/>
                <a:latin typeface="Segoe UI Light" pitchFamily="34" charset="0"/>
                <a:ea typeface="+mn-ea"/>
                <a:cs typeface="+mn-cs"/>
              </a:rPr>
              <a:t>CategoryName</a:t>
            </a:r>
            <a:r>
              <a:rPr lang="en-IE" sz="882" b="0" i="1" u="none" strike="noStrike" kern="1200" dirty="0">
                <a:solidFill>
                  <a:schemeClr val="tx1"/>
                </a:solidFill>
                <a:effectLst/>
                <a:latin typeface="Segoe UI Light" pitchFamily="34" charset="0"/>
                <a:ea typeface="+mn-ea"/>
                <a:cs typeface="+mn-cs"/>
              </a:rPr>
              <a:t>, p.name as ProductName FROM </a:t>
            </a:r>
            <a:r>
              <a:rPr lang="en-IE" sz="882" b="0" i="1" u="none" strike="noStrike" kern="1200" dirty="0" err="1">
                <a:solidFill>
                  <a:schemeClr val="tx1"/>
                </a:solidFill>
                <a:effectLst/>
                <a:latin typeface="Segoe UI Light" pitchFamily="34" charset="0"/>
                <a:ea typeface="+mn-ea"/>
                <a:cs typeface="+mn-cs"/>
              </a:rPr>
              <a:t>SalesLT.ProductCategory</a:t>
            </a:r>
            <a:r>
              <a:rPr lang="en-IE" sz="882" b="0" i="1" u="none" strike="noStrike" kern="1200" dirty="0">
                <a:solidFill>
                  <a:schemeClr val="tx1"/>
                </a:solidFill>
                <a:effectLst/>
                <a:latin typeface="Segoe UI Light" pitchFamily="34" charset="0"/>
                <a:ea typeface="+mn-ea"/>
                <a:cs typeface="+mn-cs"/>
              </a:rPr>
              <a:t> pc JOIN </a:t>
            </a:r>
            <a:r>
              <a:rPr lang="en-IE" sz="882" b="0" i="1" u="none" strike="noStrike" kern="1200" dirty="0" err="1">
                <a:solidFill>
                  <a:schemeClr val="tx1"/>
                </a:solidFill>
                <a:effectLst/>
                <a:latin typeface="Segoe UI Light" pitchFamily="34" charset="0"/>
                <a:ea typeface="+mn-ea"/>
                <a:cs typeface="+mn-cs"/>
              </a:rPr>
              <a:t>SalesLT.Product</a:t>
            </a:r>
            <a:r>
              <a:rPr lang="en-IE" sz="882" b="0" i="1" u="none" strike="noStrike" kern="1200" dirty="0">
                <a:solidFill>
                  <a:schemeClr val="tx1"/>
                </a:solidFill>
                <a:effectLst/>
                <a:latin typeface="Segoe UI Light" pitchFamily="34" charset="0"/>
                <a:ea typeface="+mn-ea"/>
                <a:cs typeface="+mn-cs"/>
              </a:rPr>
              <a:t> p ON </a:t>
            </a:r>
            <a:r>
              <a:rPr lang="en-IE" sz="882" b="0" i="1" u="none" strike="noStrike" kern="1200" dirty="0" err="1">
                <a:solidFill>
                  <a:schemeClr val="tx1"/>
                </a:solidFill>
                <a:effectLst/>
                <a:latin typeface="Segoe UI Light" pitchFamily="34" charset="0"/>
                <a:ea typeface="+mn-ea"/>
                <a:cs typeface="+mn-cs"/>
              </a:rPr>
              <a:t>pc.productcategoryid</a:t>
            </a:r>
            <a:r>
              <a:rPr lang="en-IE" sz="882" b="0" i="1" u="none" strike="noStrike" kern="1200" dirty="0">
                <a:solidFill>
                  <a:schemeClr val="tx1"/>
                </a:solidFill>
                <a:effectLst/>
                <a:latin typeface="Segoe UI Light" pitchFamily="34" charset="0"/>
                <a:ea typeface="+mn-ea"/>
                <a:cs typeface="+mn-cs"/>
              </a:rPr>
              <a:t> = </a:t>
            </a:r>
            <a:r>
              <a:rPr lang="en-IE" sz="882" b="0" i="1" u="none" strike="noStrike" kern="1200" dirty="0" err="1">
                <a:solidFill>
                  <a:schemeClr val="tx1"/>
                </a:solidFill>
                <a:effectLst/>
                <a:latin typeface="Segoe UI Light" pitchFamily="34" charset="0"/>
                <a:ea typeface="+mn-ea"/>
                <a:cs typeface="+mn-cs"/>
              </a:rPr>
              <a:t>p.productcategoryid</a:t>
            </a:r>
            <a:r>
              <a:rPr lang="en-IE" sz="882" b="0" i="1" u="none" strike="noStrike" kern="1200" dirty="0">
                <a:solidFill>
                  <a:schemeClr val="tx1"/>
                </a:solidFill>
                <a:effectLst/>
                <a:latin typeface="Segoe UI Light" pitchFamily="34" charset="0"/>
                <a:ea typeface="+mn-ea"/>
                <a:cs typeface="+mn-cs"/>
              </a:rPr>
              <a:t>; </a:t>
            </a:r>
          </a:p>
          <a:p>
            <a:r>
              <a:rPr lang="en-IE" sz="882" b="1" i="0" u="none" strike="noStrike" kern="1200" dirty="0">
                <a:solidFill>
                  <a:schemeClr val="tx1"/>
                </a:solidFill>
                <a:effectLst/>
                <a:latin typeface="Segoe UI Light" pitchFamily="34" charset="0"/>
                <a:ea typeface="+mn-ea"/>
                <a:cs typeface="+mn-cs"/>
              </a:rPr>
              <a:t>11. </a:t>
            </a:r>
            <a:r>
              <a:rPr lang="en-IE" sz="882" b="0" i="0" u="none" strike="noStrike" kern="1200" dirty="0">
                <a:solidFill>
                  <a:schemeClr val="tx1"/>
                </a:solidFill>
                <a:effectLst/>
                <a:latin typeface="Segoe UI Light" pitchFamily="34" charset="0"/>
                <a:ea typeface="+mn-ea"/>
                <a:cs typeface="+mn-cs"/>
              </a:rPr>
              <a:t>Select </a:t>
            </a:r>
            <a:r>
              <a:rPr lang="en-IE" sz="882" b="0" i="1" u="none" strike="noStrike" kern="1200" dirty="0">
                <a:solidFill>
                  <a:schemeClr val="tx1"/>
                </a:solidFill>
                <a:effectLst/>
                <a:latin typeface="Segoe UI Light" pitchFamily="34" charset="0"/>
                <a:ea typeface="+mn-ea"/>
                <a:cs typeface="+mn-cs"/>
              </a:rPr>
              <a:t>Run</a:t>
            </a:r>
            <a:r>
              <a:rPr lang="en-IE" sz="882" b="0" i="0" u="none" strike="noStrike" kern="1200" dirty="0">
                <a:solidFill>
                  <a:schemeClr val="tx1"/>
                </a:solidFill>
                <a:effectLst/>
                <a:latin typeface="Segoe UI Light" pitchFamily="34" charset="0"/>
                <a:ea typeface="+mn-ea"/>
                <a:cs typeface="+mn-cs"/>
              </a:rPr>
              <a:t>*, and then review the query results in the </a:t>
            </a:r>
            <a:r>
              <a:rPr lang="en-IE" sz="882" b="1" i="0" u="none" strike="noStrike" kern="1200" dirty="0">
                <a:solidFill>
                  <a:schemeClr val="tx1"/>
                </a:solidFill>
                <a:effectLst/>
                <a:latin typeface="Segoe UI Light" pitchFamily="34" charset="0"/>
                <a:ea typeface="+mn-ea"/>
                <a:cs typeface="+mn-cs"/>
              </a:rPr>
              <a:t>Results</a:t>
            </a:r>
            <a:r>
              <a:rPr lang="en-IE" sz="882" b="0" i="0" u="none" strike="noStrike" kern="1200" dirty="0">
                <a:solidFill>
                  <a:schemeClr val="tx1"/>
                </a:solidFill>
                <a:effectLst/>
                <a:latin typeface="Segoe UI Light" pitchFamily="34" charset="0"/>
                <a:ea typeface="+mn-ea"/>
                <a:cs typeface="+mn-cs"/>
              </a:rPr>
              <a:t> pane. The query should run successfully.</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Congratulations! You have created a SQL database in Azure and successfully queried the data in that database.</a:t>
            </a:r>
          </a:p>
          <a:p>
            <a:endParaRPr lang="en-IE" sz="882" b="1" kern="1200" dirty="0">
              <a:solidFill>
                <a:schemeClr val="tx1"/>
              </a:solidFill>
              <a:effectLst/>
              <a:latin typeface="Segoe UI Light" pitchFamily="34" charset="0"/>
              <a:ea typeface="+mn-ea"/>
              <a:cs typeface="+mn-cs"/>
            </a:endParaRPr>
          </a:p>
          <a:p>
            <a:r>
              <a:rPr lang="en-IE" sz="882" b="1" kern="1200" dirty="0">
                <a:solidFill>
                  <a:schemeClr val="tx1"/>
                </a:solidFill>
                <a:effectLst/>
                <a:latin typeface="Segoe UI Light" pitchFamily="34" charset="0"/>
                <a:ea typeface="+mn-ea"/>
                <a:cs typeface="+mn-cs"/>
              </a:rPr>
              <a:t>Note</a:t>
            </a:r>
            <a:r>
              <a:rPr lang="en-IE" sz="882" kern="1200" dirty="0">
                <a:solidFill>
                  <a:schemeClr val="tx1"/>
                </a:solidFill>
                <a:effectLst/>
                <a:latin typeface="Segoe UI Light" pitchFamily="34" charset="0"/>
                <a:ea typeface="+mn-ea"/>
                <a:cs typeface="+mn-cs"/>
              </a:rPr>
              <a:t>: Remember to remove any newly created Azure resources that you no longer use. Removing unused resources ensures you will not incur unexpected costs. Remove unused resources by deleting the Resource Group that the unused resources belong to.</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3367146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There is also a Marketplace FAQ available at </a:t>
            </a:r>
            <a:r>
              <a:rPr lang="en-IE" u="sng" dirty="0"/>
              <a:t>https://azure.microsoft.com/en-us/marketplace/faq/ </a:t>
            </a:r>
          </a:p>
          <a:p>
            <a:endParaRPr lang="en-IE" sz="900" b="0" i="0" u="none" strike="noStrike"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You should go to the Azure Marketplace at Azure Marketplace services online at </a:t>
            </a:r>
            <a:r>
              <a:rPr lang="en-IE" dirty="0">
                <a:hlinkClick r:id="rId3"/>
              </a:rPr>
              <a:t>https://azuremarketplace.microsoft.com/en-us/</a:t>
            </a:r>
            <a:r>
              <a:rPr lang="en-IE" dirty="0"/>
              <a:t>  or also access via the Azure Portal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675148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335988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IoT Central</a:t>
            </a:r>
          </a:p>
          <a:p>
            <a:r>
              <a:rPr lang="en-IE" sz="900" b="0" i="1" u="none" strike="noStrike" kern="1200" dirty="0">
                <a:solidFill>
                  <a:schemeClr val="tx1"/>
                </a:solidFill>
                <a:effectLst/>
                <a:latin typeface="Segoe UI Light" pitchFamily="34" charset="0"/>
                <a:ea typeface="+mn-ea"/>
                <a:cs typeface="+mn-cs"/>
              </a:rPr>
              <a:t>Microsoft IoT Central </a:t>
            </a:r>
            <a:r>
              <a:rPr lang="en-IE" sz="900" b="0" i="0" u="none" strike="noStrike" kern="1200" dirty="0">
                <a:solidFill>
                  <a:schemeClr val="tx1"/>
                </a:solidFill>
                <a:effectLst/>
                <a:latin typeface="Segoe UI Light" pitchFamily="34" charset="0"/>
                <a:ea typeface="+mn-ea"/>
                <a:cs typeface="+mn-cs"/>
              </a:rPr>
              <a:t>is a fully managed global Internet of Things (IoT) software as a service (SaaS) solution that makes it easy to connect, monitor, and manage your IoT assets at scale. No cloud expertise is required to use IoT Central. As a result, you can bring your connected products to market faster while staying focused on your customers. See </a:t>
            </a:r>
            <a:r>
              <a:rPr lang="en-IE" sz="900" u="sng" dirty="0"/>
              <a:t>https://docs.microsoft.com/en-us/azure/iot-central/ </a:t>
            </a:r>
            <a:r>
              <a:rPr lang="en-IE" sz="900" b="0" i="0" u="none" strike="noStrike" kern="1200" dirty="0">
                <a:solidFill>
                  <a:schemeClr val="tx1"/>
                </a:solidFill>
                <a:effectLst/>
                <a:latin typeface="Segoe UI Light" pitchFamily="34" charset="0"/>
                <a:ea typeface="+mn-ea"/>
                <a:cs typeface="+mn-cs"/>
              </a:rPr>
              <a:t>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IoT Hub</a:t>
            </a:r>
          </a:p>
          <a:p>
            <a:pPr marL="0" indent="0">
              <a:buFont typeface="Arial" panose="020B0604020202020204" pitchFamily="34" charset="0"/>
              <a:buNone/>
            </a:pPr>
            <a:r>
              <a:rPr lang="en-IE" sz="900" b="0" i="1" u="none" strike="noStrike" kern="1200" dirty="0">
                <a:solidFill>
                  <a:schemeClr val="tx1"/>
                </a:solidFill>
                <a:effectLst/>
                <a:latin typeface="Segoe UI Light" pitchFamily="34" charset="0"/>
                <a:ea typeface="+mn-ea"/>
                <a:cs typeface="+mn-cs"/>
              </a:rPr>
              <a:t>Azure IoT Hub</a:t>
            </a:r>
            <a:r>
              <a:rPr lang="en-IE" sz="900" b="0" i="0" u="none" strike="noStrike" kern="1200" dirty="0">
                <a:solidFill>
                  <a:schemeClr val="tx1"/>
                </a:solidFill>
                <a:effectLst/>
                <a:latin typeface="Segoe UI Light" pitchFamily="34" charset="0"/>
                <a:ea typeface="+mn-ea"/>
                <a:cs typeface="+mn-cs"/>
              </a:rPr>
              <a:t> is a managed service hosted in the cloud that acts as a central message hub for bi-directional communication between your IoT application and the devices it manages. You can use Azure IoT Hub to build IoT solutions with reliable and secure communications between millions of IoT devices and a cloud-hosted solution backend. You can connect virtually any device to your IoT Hub. https://docs.microsoft.com/en-us/azure/iot-hub/ </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For a full list of IoT-related services available with Azure, and for context on when you use them, see the page </a:t>
            </a:r>
            <a:r>
              <a:rPr lang="en-IE" sz="900" u="sng" dirty="0"/>
              <a:t>https://azure.microsoft.com/en-us/overview/iot/ </a:t>
            </a:r>
            <a:endParaRPr lang="en-US" sz="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1690907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3977105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it works or actually step through it like a lab task.</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a:p>
            <a:endParaRPr lang="en-US" dirty="0"/>
          </a:p>
          <a:p>
            <a:r>
              <a:rPr lang="en-IE" sz="882" b="1" i="0" u="none" strike="noStrike" kern="1200" dirty="0">
                <a:solidFill>
                  <a:schemeClr val="tx1"/>
                </a:solidFill>
                <a:effectLst/>
                <a:latin typeface="Segoe UI Light" pitchFamily="34" charset="0"/>
                <a:ea typeface="+mn-ea"/>
                <a:cs typeface="+mn-cs"/>
              </a:rPr>
              <a:t>Prerequisites</a:t>
            </a:r>
          </a:p>
          <a:p>
            <a:r>
              <a:rPr lang="en-IE" sz="882" b="0" i="0" u="none" strike="noStrike" kern="1200" dirty="0">
                <a:solidFill>
                  <a:schemeClr val="tx1"/>
                </a:solidFill>
                <a:effectLst/>
                <a:latin typeface="Segoe UI Light" pitchFamily="34" charset="0"/>
                <a:ea typeface="+mn-ea"/>
                <a:cs typeface="+mn-cs"/>
              </a:rPr>
              <a:t>An active Azure subscription is required. If you do not have an Azure subscription, create a </a:t>
            </a:r>
            <a:r>
              <a:rPr lang="en-IE" sz="882" b="0" i="0" u="none" strike="noStrike" kern="1200" dirty="0">
                <a:solidFill>
                  <a:schemeClr val="tx1"/>
                </a:solidFill>
                <a:effectLst/>
                <a:latin typeface="Segoe UI Light" pitchFamily="34" charset="0"/>
                <a:ea typeface="+mn-ea"/>
                <a:cs typeface="+mn-cs"/>
                <a:hlinkClick r:id="rId3"/>
              </a:rPr>
              <a:t>free Azure account</a:t>
            </a:r>
            <a:r>
              <a:rPr lang="en-IE" sz="882" b="0" i="0" u="none" strike="noStrike" kern="1200" dirty="0">
                <a:solidFill>
                  <a:schemeClr val="tx1"/>
                </a:solidFill>
                <a:effectLst/>
                <a:latin typeface="Segoe UI Light" pitchFamily="34" charset="0"/>
                <a:ea typeface="+mn-ea"/>
                <a:cs typeface="+mn-cs"/>
              </a:rPr>
              <a:t> before you begin.</a:t>
            </a:r>
          </a:p>
          <a:p>
            <a:endParaRPr lang="en-IE" sz="882" b="1" i="0" u="none" strike="noStrike" kern="1200" dirty="0">
              <a:solidFill>
                <a:schemeClr val="tx1"/>
              </a:solidFill>
              <a:effectLst/>
              <a:latin typeface="Segoe UI Light" pitchFamily="34" charset="0"/>
              <a:ea typeface="+mn-ea"/>
              <a:cs typeface="+mn-cs"/>
            </a:endParaRPr>
          </a:p>
          <a:p>
            <a:r>
              <a:rPr lang="en-IE" sz="882" b="1" i="0" u="none" strike="noStrike" kern="1200" dirty="0">
                <a:solidFill>
                  <a:schemeClr val="tx1"/>
                </a:solidFill>
                <a:effectLst/>
                <a:latin typeface="Segoe UI Light" pitchFamily="34" charset="0"/>
                <a:ea typeface="+mn-ea"/>
                <a:cs typeface="+mn-cs"/>
              </a:rPr>
              <a:t>Steps</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882" b="1" i="0" u="none" strike="noStrike" kern="1200" dirty="0">
                <a:solidFill>
                  <a:schemeClr val="tx1"/>
                </a:solidFill>
                <a:effectLst/>
                <a:latin typeface="Segoe UI Light" pitchFamily="34" charset="0"/>
                <a:ea typeface="+mn-ea"/>
                <a:cs typeface="+mn-cs"/>
              </a:rPr>
              <a:t>1. </a:t>
            </a:r>
            <a:r>
              <a:rPr lang="en-IE" sz="882" b="0" i="0" u="none" strike="noStrike" kern="1200" dirty="0">
                <a:solidFill>
                  <a:schemeClr val="tx1"/>
                </a:solidFill>
                <a:effectLst/>
                <a:latin typeface="Segoe UI Light" pitchFamily="34" charset="0"/>
                <a:ea typeface="+mn-ea"/>
                <a:cs typeface="+mn-cs"/>
              </a:rPr>
              <a:t>To create a new Azure IoT Hub, select the </a:t>
            </a:r>
            <a:r>
              <a:rPr lang="en-IE" sz="882" b="1" i="0" u="none" strike="noStrike" kern="1200" dirty="0">
                <a:solidFill>
                  <a:schemeClr val="tx1"/>
                </a:solidFill>
                <a:effectLst/>
                <a:latin typeface="Segoe UI Light" pitchFamily="34" charset="0"/>
                <a:ea typeface="+mn-ea"/>
                <a:cs typeface="+mn-cs"/>
              </a:rPr>
              <a:t>Deploy to Azure</a:t>
            </a:r>
            <a:r>
              <a:rPr lang="en-IE" sz="882" b="0" i="0" u="none" strike="noStrike" kern="1200" dirty="0">
                <a:solidFill>
                  <a:schemeClr val="tx1"/>
                </a:solidFill>
                <a:effectLst/>
                <a:latin typeface="Segoe UI Light" pitchFamily="34" charset="0"/>
                <a:ea typeface="+mn-ea"/>
                <a:cs typeface="+mn-cs"/>
              </a:rPr>
              <a:t> button to go to the </a:t>
            </a:r>
            <a:r>
              <a:rPr lang="en-IE" sz="882" b="0" i="0" u="none" strike="noStrike" kern="1200" dirty="0" err="1">
                <a:solidFill>
                  <a:schemeClr val="tx1"/>
                </a:solidFill>
                <a:effectLst/>
                <a:latin typeface="Segoe UI Light" pitchFamily="34" charset="0"/>
                <a:ea typeface="+mn-ea"/>
                <a:cs typeface="+mn-cs"/>
              </a:rPr>
              <a:t>url</a:t>
            </a:r>
            <a:r>
              <a:rPr lang="en-IE" sz="882" b="0" i="0" u="none" strike="noStrike" kern="1200" dirty="0">
                <a:solidFill>
                  <a:schemeClr val="tx1"/>
                </a:solidFill>
                <a:effectLst/>
                <a:latin typeface="Segoe UI Light" pitchFamily="34" charset="0"/>
                <a:ea typeface="+mn-ea"/>
                <a:cs typeface="+mn-cs"/>
              </a:rPr>
              <a:t> </a:t>
            </a:r>
            <a:r>
              <a:rPr lang="en-US" sz="882" b="0" kern="1200" dirty="0">
                <a:solidFill>
                  <a:schemeClr val="tx1"/>
                </a:solidFill>
                <a:effectLst/>
                <a:latin typeface="Segoe UI Light" pitchFamily="34" charset="0"/>
                <a:ea typeface="+mn-ea"/>
                <a:cs typeface="+mn-cs"/>
              </a:rPr>
              <a:t>https://portal.azure.com/#create/microsoft.iothub and s</a:t>
            </a:r>
            <a:r>
              <a:rPr lang="en-IE" sz="882" b="0" i="0" u="none" strike="noStrike" kern="1200" dirty="0" err="1">
                <a:solidFill>
                  <a:schemeClr val="tx1"/>
                </a:solidFill>
                <a:effectLst/>
                <a:latin typeface="Segoe UI Light" pitchFamily="34" charset="0"/>
                <a:ea typeface="+mn-ea"/>
                <a:cs typeface="+mn-cs"/>
              </a:rPr>
              <a:t>ign</a:t>
            </a:r>
            <a:r>
              <a:rPr lang="en-IE" sz="882" b="0" i="0" u="none" strike="noStrike" kern="1200" dirty="0">
                <a:solidFill>
                  <a:schemeClr val="tx1"/>
                </a:solidFill>
                <a:effectLst/>
                <a:latin typeface="Segoe UI Light" pitchFamily="34" charset="0"/>
                <a:ea typeface="+mn-ea"/>
                <a:cs typeface="+mn-cs"/>
              </a:rPr>
              <a:t> into Azure Portal, when prompted.</a:t>
            </a:r>
          </a:p>
          <a:p>
            <a:r>
              <a:rPr lang="en-IE" sz="882" b="1" i="0" u="none" strike="noStrike" kern="1200" dirty="0">
                <a:solidFill>
                  <a:schemeClr val="tx1"/>
                </a:solidFill>
                <a:effectLst/>
                <a:latin typeface="Segoe UI Light" pitchFamily="34" charset="0"/>
                <a:ea typeface="+mn-ea"/>
                <a:cs typeface="+mn-cs"/>
              </a:rPr>
              <a:t>2. </a:t>
            </a:r>
            <a:r>
              <a:rPr lang="en-IE" sz="882" b="0" i="0" u="none" strike="noStrike" kern="1200" dirty="0">
                <a:solidFill>
                  <a:schemeClr val="tx1"/>
                </a:solidFill>
                <a:effectLst/>
                <a:latin typeface="Segoe UI Light" pitchFamily="34" charset="0"/>
                <a:ea typeface="+mn-ea"/>
                <a:cs typeface="+mn-cs"/>
              </a:rPr>
              <a:t>Fill in the fields with the following details.</a:t>
            </a:r>
          </a:p>
          <a:p>
            <a:pPr lvl="1"/>
            <a:r>
              <a:rPr lang="en-IE" sz="882" b="1" i="0" u="none" strike="noStrike" kern="1200" dirty="0">
                <a:solidFill>
                  <a:schemeClr val="tx1"/>
                </a:solidFill>
                <a:effectLst/>
                <a:latin typeface="Segoe UI Light" pitchFamily="34" charset="0"/>
                <a:ea typeface="+mn-ea"/>
                <a:cs typeface="+mn-cs"/>
              </a:rPr>
              <a:t>Subscription</a:t>
            </a:r>
            <a:r>
              <a:rPr lang="en-IE" sz="882" b="0" i="0" u="none" strike="noStrike" kern="1200" dirty="0">
                <a:solidFill>
                  <a:schemeClr val="tx1"/>
                </a:solidFill>
                <a:effectLst/>
                <a:latin typeface="Segoe UI Light" pitchFamily="34" charset="0"/>
                <a:ea typeface="+mn-ea"/>
                <a:cs typeface="+mn-cs"/>
              </a:rPr>
              <a:t>: Select the subscription to use for your new Azure IoT Hub.</a:t>
            </a:r>
          </a:p>
          <a:p>
            <a:pPr lvl="1"/>
            <a:r>
              <a:rPr lang="en-IE" sz="882" b="1" i="0" u="none" strike="noStrike" kern="1200" dirty="0">
                <a:solidFill>
                  <a:schemeClr val="tx1"/>
                </a:solidFill>
                <a:effectLst/>
                <a:latin typeface="Segoe UI Light" pitchFamily="34" charset="0"/>
                <a:ea typeface="+mn-ea"/>
                <a:cs typeface="+mn-cs"/>
              </a:rPr>
              <a:t>Resource Group</a:t>
            </a:r>
            <a:r>
              <a:rPr lang="en-IE" sz="882" b="0" i="0" u="none" strike="noStrike" kern="1200" dirty="0">
                <a:solidFill>
                  <a:schemeClr val="tx1"/>
                </a:solidFill>
                <a:effectLst/>
                <a:latin typeface="Segoe UI Light" pitchFamily="34" charset="0"/>
                <a:ea typeface="+mn-ea"/>
                <a:cs typeface="+mn-cs"/>
              </a:rPr>
              <a:t>: Choose </a:t>
            </a:r>
            <a:r>
              <a:rPr lang="en-IE" sz="882" b="1" i="0" u="none" strike="noStrike" kern="1200" dirty="0">
                <a:solidFill>
                  <a:schemeClr val="tx1"/>
                </a:solidFill>
                <a:effectLst/>
                <a:latin typeface="Segoe UI Light" pitchFamily="34" charset="0"/>
                <a:ea typeface="+mn-ea"/>
                <a:cs typeface="+mn-cs"/>
              </a:rPr>
              <a:t>Create new</a:t>
            </a:r>
            <a:r>
              <a:rPr lang="en-IE" sz="882" b="0" i="0" u="none" strike="noStrike" kern="1200" dirty="0">
                <a:solidFill>
                  <a:schemeClr val="tx1"/>
                </a:solidFill>
                <a:effectLst/>
                <a:latin typeface="Segoe UI Light" pitchFamily="34" charset="0"/>
                <a:ea typeface="+mn-ea"/>
                <a:cs typeface="+mn-cs"/>
              </a:rPr>
              <a:t> and provide a name for the resource group.</a:t>
            </a:r>
          </a:p>
          <a:p>
            <a:pPr lvl="1"/>
            <a:r>
              <a:rPr lang="en-IE" sz="882" b="1" i="0" u="none" strike="noStrike" kern="1200" dirty="0">
                <a:solidFill>
                  <a:schemeClr val="tx1"/>
                </a:solidFill>
                <a:effectLst/>
                <a:latin typeface="Segoe UI Light" pitchFamily="34" charset="0"/>
                <a:ea typeface="+mn-ea"/>
                <a:cs typeface="+mn-cs"/>
              </a:rPr>
              <a:t>Region</a:t>
            </a:r>
            <a:r>
              <a:rPr lang="en-IE" sz="882" b="0" i="0" u="none" strike="noStrike" kern="1200" dirty="0">
                <a:solidFill>
                  <a:schemeClr val="tx1"/>
                </a:solidFill>
                <a:effectLst/>
                <a:latin typeface="Segoe UI Light" pitchFamily="34" charset="0"/>
                <a:ea typeface="+mn-ea"/>
                <a:cs typeface="+mn-cs"/>
              </a:rPr>
              <a:t>: Select the Azure region that is closest to your location from the dropdown list.</a:t>
            </a:r>
          </a:p>
          <a:p>
            <a:pPr lvl="1"/>
            <a:r>
              <a:rPr lang="en-IE" sz="882" b="1" i="0" u="none" strike="noStrike" kern="1200" dirty="0">
                <a:solidFill>
                  <a:schemeClr val="tx1"/>
                </a:solidFill>
                <a:effectLst/>
                <a:latin typeface="Segoe UI Light" pitchFamily="34" charset="0"/>
                <a:ea typeface="+mn-ea"/>
                <a:cs typeface="+mn-cs"/>
              </a:rPr>
              <a:t>IoT Hub Name</a:t>
            </a:r>
            <a:r>
              <a:rPr lang="en-IE" sz="882" b="0" i="0" u="none" strike="noStrike" kern="1200" dirty="0">
                <a:solidFill>
                  <a:schemeClr val="tx1"/>
                </a:solidFill>
                <a:effectLst/>
                <a:latin typeface="Segoe UI Light" pitchFamily="34" charset="0"/>
                <a:ea typeface="+mn-ea"/>
                <a:cs typeface="+mn-cs"/>
              </a:rPr>
              <a:t>: Put in a name for your Azure IoT Hub. This name must be unique to your chosen region. If the name you enter is available, a green check mark appears.</a:t>
            </a:r>
          </a:p>
          <a:p>
            <a:pPr lvl="1"/>
            <a:r>
              <a:rPr lang="en-IE" sz="882" b="0" i="0" u="none" strike="noStrike" kern="1200" dirty="0">
                <a:solidFill>
                  <a:schemeClr val="tx1"/>
                </a:solidFill>
                <a:effectLst/>
                <a:latin typeface="Segoe UI Light" pitchFamily="34" charset="0"/>
                <a:ea typeface="+mn-ea"/>
                <a:cs typeface="+mn-cs"/>
              </a:rPr>
              <a:t>Select the </a:t>
            </a:r>
            <a:r>
              <a:rPr lang="en-IE" sz="882" b="1" i="0" u="none" strike="noStrike" kern="1200" dirty="0">
                <a:solidFill>
                  <a:schemeClr val="tx1"/>
                </a:solidFill>
                <a:effectLst/>
                <a:latin typeface="Segoe UI Light" pitchFamily="34" charset="0"/>
                <a:ea typeface="+mn-ea"/>
                <a:cs typeface="+mn-cs"/>
              </a:rPr>
              <a:t>Next: Size and scale</a:t>
            </a:r>
            <a:r>
              <a:rPr lang="en-IE" sz="882" b="0" i="0" u="none" strike="noStrike" kern="1200" dirty="0">
                <a:solidFill>
                  <a:schemeClr val="tx1"/>
                </a:solidFill>
                <a:effectLst/>
                <a:latin typeface="Segoe UI Light" pitchFamily="34" charset="0"/>
                <a:ea typeface="+mn-ea"/>
                <a:cs typeface="+mn-cs"/>
              </a:rPr>
              <a:t> button to continue.</a:t>
            </a:r>
          </a:p>
          <a:p>
            <a:r>
              <a:rPr lang="en-IE" sz="882" b="1" i="0" u="none" strike="noStrike" kern="1200" dirty="0">
                <a:solidFill>
                  <a:schemeClr val="tx1"/>
                </a:solidFill>
                <a:effectLst/>
                <a:latin typeface="Segoe UI Light" pitchFamily="34" charset="0"/>
                <a:ea typeface="+mn-ea"/>
                <a:cs typeface="+mn-cs"/>
              </a:rPr>
              <a:t>3. </a:t>
            </a:r>
            <a:r>
              <a:rPr lang="en-IE" sz="882" b="0" i="0" u="none" strike="noStrike" kern="1200" dirty="0">
                <a:solidFill>
                  <a:schemeClr val="tx1"/>
                </a:solidFill>
                <a:effectLst/>
                <a:latin typeface="Segoe UI Light" pitchFamily="34" charset="0"/>
                <a:ea typeface="+mn-ea"/>
                <a:cs typeface="+mn-cs"/>
              </a:rPr>
              <a:t>On the </a:t>
            </a:r>
            <a:r>
              <a:rPr lang="en-IE" sz="882" b="1" i="0" u="none" strike="noStrike" kern="1200" dirty="0">
                <a:solidFill>
                  <a:schemeClr val="tx1"/>
                </a:solidFill>
                <a:effectLst/>
                <a:latin typeface="Segoe UI Light" pitchFamily="34" charset="0"/>
                <a:ea typeface="+mn-ea"/>
                <a:cs typeface="+mn-cs"/>
              </a:rPr>
              <a:t>Size and scale</a:t>
            </a:r>
            <a:r>
              <a:rPr lang="en-IE" sz="882" b="0" i="0" u="none" strike="noStrike" kern="1200" dirty="0">
                <a:solidFill>
                  <a:schemeClr val="tx1"/>
                </a:solidFill>
                <a:effectLst/>
                <a:latin typeface="Segoe UI Light" pitchFamily="34" charset="0"/>
                <a:ea typeface="+mn-ea"/>
                <a:cs typeface="+mn-cs"/>
              </a:rPr>
              <a:t> tab, use the dropdown list to set the </a:t>
            </a:r>
            <a:r>
              <a:rPr lang="en-IE" sz="882" b="1" i="0" u="none" strike="noStrike" kern="1200" dirty="0">
                <a:solidFill>
                  <a:schemeClr val="tx1"/>
                </a:solidFill>
                <a:effectLst/>
                <a:latin typeface="Segoe UI Light" pitchFamily="34" charset="0"/>
                <a:ea typeface="+mn-ea"/>
                <a:cs typeface="+mn-cs"/>
              </a:rPr>
              <a:t>Pricing and scale tier</a:t>
            </a:r>
            <a:r>
              <a:rPr lang="en-IE" sz="882" b="0" i="0" u="none" strike="noStrike" kern="1200" dirty="0">
                <a:solidFill>
                  <a:schemeClr val="tx1"/>
                </a:solidFill>
                <a:effectLst/>
                <a:latin typeface="Segoe UI Light" pitchFamily="34" charset="0"/>
                <a:ea typeface="+mn-ea"/>
                <a:cs typeface="+mn-cs"/>
              </a:rPr>
              <a:t> to F1 - Free tier.</a:t>
            </a:r>
          </a:p>
          <a:p>
            <a:pPr lvl="1"/>
            <a:r>
              <a:rPr lang="en-IE" sz="882" b="0" i="0" u="none" strike="noStrike" kern="1200" dirty="0">
                <a:solidFill>
                  <a:schemeClr val="tx1"/>
                </a:solidFill>
                <a:effectLst/>
                <a:latin typeface="Segoe UI Light" pitchFamily="34" charset="0"/>
                <a:ea typeface="+mn-ea"/>
                <a:cs typeface="+mn-cs"/>
              </a:rPr>
              <a:t>Leave all other options set to their defaults.</a:t>
            </a:r>
          </a:p>
          <a:p>
            <a:pPr lvl="1"/>
            <a:r>
              <a:rPr lang="en-IE" sz="882" b="0" i="0" u="none" strike="noStrike" kern="1200" dirty="0">
                <a:solidFill>
                  <a:schemeClr val="tx1"/>
                </a:solidFill>
                <a:effectLst/>
                <a:latin typeface="Segoe UI Light" pitchFamily="34" charset="0"/>
                <a:ea typeface="+mn-ea"/>
                <a:cs typeface="+mn-cs"/>
              </a:rPr>
              <a:t>Select the </a:t>
            </a:r>
            <a:r>
              <a:rPr lang="en-IE" sz="882" b="1" i="0" u="none" strike="noStrike" kern="1200" dirty="0">
                <a:solidFill>
                  <a:schemeClr val="tx1"/>
                </a:solidFill>
                <a:effectLst/>
                <a:latin typeface="Segoe UI Light" pitchFamily="34" charset="0"/>
                <a:ea typeface="+mn-ea"/>
                <a:cs typeface="+mn-cs"/>
              </a:rPr>
              <a:t>Review + create</a:t>
            </a:r>
            <a:r>
              <a:rPr lang="en-IE" sz="882" b="0" i="0" u="none" strike="noStrike" kern="1200" dirty="0">
                <a:solidFill>
                  <a:schemeClr val="tx1"/>
                </a:solidFill>
                <a:effectLst/>
                <a:latin typeface="Segoe UI Light" pitchFamily="34" charset="0"/>
                <a:ea typeface="+mn-ea"/>
                <a:cs typeface="+mn-cs"/>
              </a:rPr>
              <a:t> button at the bottom.</a:t>
            </a:r>
          </a:p>
          <a:p>
            <a:r>
              <a:rPr lang="en-IE" sz="882" b="1" i="0" u="none" strike="noStrike" kern="1200" dirty="0">
                <a:solidFill>
                  <a:schemeClr val="tx1"/>
                </a:solidFill>
                <a:effectLst/>
                <a:latin typeface="Segoe UI Light" pitchFamily="34" charset="0"/>
                <a:ea typeface="+mn-ea"/>
                <a:cs typeface="+mn-cs"/>
              </a:rPr>
              <a:t>4. </a:t>
            </a:r>
            <a:r>
              <a:rPr lang="en-IE" sz="882" b="0" i="0" u="none" strike="noStrike" kern="1200" dirty="0">
                <a:solidFill>
                  <a:schemeClr val="tx1"/>
                </a:solidFill>
                <a:effectLst/>
                <a:latin typeface="Segoe UI Light" pitchFamily="34" charset="0"/>
                <a:ea typeface="+mn-ea"/>
                <a:cs typeface="+mn-cs"/>
              </a:rPr>
              <a:t>Review your choices on the </a:t>
            </a:r>
            <a:r>
              <a:rPr lang="en-IE" sz="882" b="1" i="0" u="none" strike="noStrike" kern="1200" dirty="0">
                <a:solidFill>
                  <a:schemeClr val="tx1"/>
                </a:solidFill>
                <a:effectLst/>
                <a:latin typeface="Segoe UI Light" pitchFamily="34" charset="0"/>
                <a:ea typeface="+mn-ea"/>
                <a:cs typeface="+mn-cs"/>
              </a:rPr>
              <a:t>Review + create</a:t>
            </a:r>
            <a:r>
              <a:rPr lang="en-IE" sz="882" b="0" i="0" u="none" strike="noStrike" kern="1200" dirty="0">
                <a:solidFill>
                  <a:schemeClr val="tx1"/>
                </a:solidFill>
                <a:effectLst/>
                <a:latin typeface="Segoe UI Light" pitchFamily="34" charset="0"/>
                <a:ea typeface="+mn-ea"/>
                <a:cs typeface="+mn-cs"/>
              </a:rPr>
              <a:t> tab, then select the </a:t>
            </a:r>
            <a:r>
              <a:rPr lang="en-IE" sz="882" b="1" i="0" u="none" strike="noStrike" kern="1200" dirty="0">
                <a:solidFill>
                  <a:schemeClr val="tx1"/>
                </a:solidFill>
                <a:effectLst/>
                <a:latin typeface="Segoe UI Light" pitchFamily="34" charset="0"/>
                <a:ea typeface="+mn-ea"/>
                <a:cs typeface="+mn-cs"/>
              </a:rPr>
              <a:t>Create</a:t>
            </a:r>
            <a:r>
              <a:rPr lang="en-IE" sz="882" b="0" i="0" u="none" strike="noStrike" kern="1200" dirty="0">
                <a:solidFill>
                  <a:schemeClr val="tx1"/>
                </a:solidFill>
                <a:effectLst/>
                <a:latin typeface="Segoe UI Light" pitchFamily="34" charset="0"/>
                <a:ea typeface="+mn-ea"/>
                <a:cs typeface="+mn-cs"/>
              </a:rPr>
              <a:t> button to begin creating your new Azure IoT Hub.</a:t>
            </a:r>
          </a:p>
          <a:p>
            <a:r>
              <a:rPr lang="en-IE" sz="882" b="1" kern="1200" dirty="0">
                <a:solidFill>
                  <a:schemeClr val="tx1"/>
                </a:solidFill>
                <a:effectLst/>
                <a:latin typeface="Segoe UI Light" pitchFamily="34" charset="0"/>
                <a:ea typeface="+mn-ea"/>
                <a:cs typeface="+mn-cs"/>
              </a:rPr>
              <a:t>Note</a:t>
            </a:r>
            <a:r>
              <a:rPr lang="en-IE" sz="882" kern="1200" dirty="0">
                <a:solidFill>
                  <a:schemeClr val="tx1"/>
                </a:solidFill>
                <a:effectLst/>
                <a:latin typeface="Segoe UI Light" pitchFamily="34" charset="0"/>
                <a:ea typeface="+mn-ea"/>
                <a:cs typeface="+mn-cs"/>
              </a:rPr>
              <a:t>: When the deployment starts, a notification appears in Azure Portal indicating the deployment is in progress. Another notification is displayed when the deployment has completed successfully.</a:t>
            </a:r>
          </a:p>
          <a:p>
            <a:r>
              <a:rPr lang="en-IE" sz="882" b="1" i="0" u="none" strike="noStrike" kern="1200" dirty="0">
                <a:solidFill>
                  <a:schemeClr val="tx1"/>
                </a:solidFill>
                <a:effectLst/>
                <a:latin typeface="Segoe UI Light" pitchFamily="34" charset="0"/>
                <a:ea typeface="+mn-ea"/>
                <a:cs typeface="+mn-cs"/>
              </a:rPr>
              <a:t>5. </a:t>
            </a:r>
            <a:r>
              <a:rPr lang="en-IE" sz="882" b="0" i="0" u="none" strike="noStrike" kern="1200" dirty="0">
                <a:solidFill>
                  <a:schemeClr val="tx1"/>
                </a:solidFill>
                <a:effectLst/>
                <a:latin typeface="Segoe UI Light" pitchFamily="34" charset="0"/>
                <a:ea typeface="+mn-ea"/>
                <a:cs typeface="+mn-cs"/>
              </a:rPr>
              <a:t>When the deployment has completed, choose </a:t>
            </a:r>
            <a:r>
              <a:rPr lang="en-IE" sz="882" b="1" i="0" u="none" strike="noStrike" kern="1200" dirty="0">
                <a:solidFill>
                  <a:schemeClr val="tx1"/>
                </a:solidFill>
                <a:effectLst/>
                <a:latin typeface="Segoe UI Light" pitchFamily="34" charset="0"/>
                <a:ea typeface="+mn-ea"/>
                <a:cs typeface="+mn-cs"/>
              </a:rPr>
              <a:t>Go to resource</a:t>
            </a:r>
            <a:r>
              <a:rPr lang="en-IE" sz="882" b="0" i="0" u="none" strike="noStrike" kern="1200" dirty="0">
                <a:solidFill>
                  <a:schemeClr val="tx1"/>
                </a:solidFill>
                <a:effectLst/>
                <a:latin typeface="Segoe UI Light" pitchFamily="34" charset="0"/>
                <a:ea typeface="+mn-ea"/>
                <a:cs typeface="+mn-cs"/>
              </a:rPr>
              <a:t> from the notification area to open the Azure IoT Hub </a:t>
            </a:r>
            <a:r>
              <a:rPr lang="en-IE" sz="882" b="1" i="0" u="none" strike="noStrike" kern="1200" dirty="0">
                <a:solidFill>
                  <a:schemeClr val="tx1"/>
                </a:solidFill>
                <a:effectLst/>
                <a:latin typeface="Segoe UI Light" pitchFamily="34" charset="0"/>
                <a:ea typeface="+mn-ea"/>
                <a:cs typeface="+mn-cs"/>
              </a:rPr>
              <a:t>Overview</a:t>
            </a:r>
            <a:r>
              <a:rPr lang="en-IE" sz="882" b="0" i="0" u="none" strike="noStrike" kern="1200" dirty="0">
                <a:solidFill>
                  <a:schemeClr val="tx1"/>
                </a:solidFill>
                <a:effectLst/>
                <a:latin typeface="Segoe UI Light" pitchFamily="34" charset="0"/>
                <a:ea typeface="+mn-ea"/>
                <a:cs typeface="+mn-cs"/>
              </a:rPr>
              <a:t> blade. You can also select </a:t>
            </a:r>
            <a:r>
              <a:rPr lang="en-IE" sz="882" b="1" i="0" u="none" strike="noStrike" kern="1200" dirty="0">
                <a:solidFill>
                  <a:schemeClr val="tx1"/>
                </a:solidFill>
                <a:effectLst/>
                <a:latin typeface="Segoe UI Light" pitchFamily="34" charset="0"/>
                <a:ea typeface="+mn-ea"/>
                <a:cs typeface="+mn-cs"/>
              </a:rPr>
              <a:t>All resources</a:t>
            </a:r>
            <a:r>
              <a:rPr lang="en-IE" sz="882" b="0" i="0" u="none" strike="noStrike" kern="1200" dirty="0">
                <a:solidFill>
                  <a:schemeClr val="tx1"/>
                </a:solidFill>
                <a:effectLst/>
                <a:latin typeface="Segoe UI Light" pitchFamily="34" charset="0"/>
                <a:ea typeface="+mn-ea"/>
                <a:cs typeface="+mn-cs"/>
              </a:rPr>
              <a:t> from the main menu, then choose your Azure IoT Hub from the list of resources.</a:t>
            </a:r>
          </a:p>
          <a:p>
            <a:r>
              <a:rPr lang="en-IE" sz="882" b="1" i="0" u="none" strike="noStrike" kern="1200" dirty="0">
                <a:solidFill>
                  <a:schemeClr val="tx1"/>
                </a:solidFill>
                <a:effectLst/>
                <a:latin typeface="Segoe UI Light" pitchFamily="34" charset="0"/>
                <a:ea typeface="+mn-ea"/>
                <a:cs typeface="+mn-cs"/>
              </a:rPr>
              <a:t>6. </a:t>
            </a:r>
            <a:r>
              <a:rPr lang="en-IE" sz="882" b="0" i="0" u="none" strike="noStrike" kern="1200" dirty="0">
                <a:solidFill>
                  <a:schemeClr val="tx1"/>
                </a:solidFill>
                <a:effectLst/>
                <a:latin typeface="Segoe UI Light" pitchFamily="34" charset="0"/>
                <a:ea typeface="+mn-ea"/>
                <a:cs typeface="+mn-cs"/>
              </a:rPr>
              <a:t>To add a new IoT device, select </a:t>
            </a:r>
            <a:r>
              <a:rPr lang="en-IE" sz="882" b="1" i="0" u="none" strike="noStrike" kern="1200" dirty="0">
                <a:solidFill>
                  <a:schemeClr val="tx1"/>
                </a:solidFill>
                <a:effectLst/>
                <a:latin typeface="Segoe UI Light" pitchFamily="34" charset="0"/>
                <a:ea typeface="+mn-ea"/>
                <a:cs typeface="+mn-cs"/>
              </a:rPr>
              <a:t>Explorers</a:t>
            </a:r>
            <a:r>
              <a:rPr lang="en-IE" sz="882" b="0" i="0" u="none" strike="noStrike" kern="1200" dirty="0">
                <a:solidFill>
                  <a:schemeClr val="tx1"/>
                </a:solidFill>
                <a:effectLst/>
                <a:latin typeface="Segoe UI Light" pitchFamily="34" charset="0"/>
                <a:ea typeface="+mn-ea"/>
                <a:cs typeface="+mn-cs"/>
              </a:rPr>
              <a:t> &gt; </a:t>
            </a:r>
            <a:r>
              <a:rPr lang="en-IE" sz="882" b="1" i="0" u="none" strike="noStrike" kern="1200" dirty="0">
                <a:solidFill>
                  <a:schemeClr val="tx1"/>
                </a:solidFill>
                <a:effectLst/>
                <a:latin typeface="Segoe UI Light" pitchFamily="34" charset="0"/>
                <a:ea typeface="+mn-ea"/>
                <a:cs typeface="+mn-cs"/>
              </a:rPr>
              <a:t>IoT Devices</a:t>
            </a:r>
            <a:r>
              <a:rPr lang="en-IE" sz="882" b="0" i="0" u="none" strike="noStrike" kern="1200" dirty="0">
                <a:solidFill>
                  <a:schemeClr val="tx1"/>
                </a:solidFill>
                <a:effectLst/>
                <a:latin typeface="Segoe UI Light" pitchFamily="34" charset="0"/>
                <a:ea typeface="+mn-ea"/>
                <a:cs typeface="+mn-cs"/>
              </a:rPr>
              <a:t> from the </a:t>
            </a:r>
            <a:r>
              <a:rPr lang="en-IE" sz="882" b="1" i="0" u="none" strike="noStrike" kern="1200" dirty="0">
                <a:solidFill>
                  <a:schemeClr val="tx1"/>
                </a:solidFill>
                <a:effectLst/>
                <a:latin typeface="Segoe UI Light" pitchFamily="34" charset="0"/>
                <a:ea typeface="+mn-ea"/>
                <a:cs typeface="+mn-cs"/>
              </a:rPr>
              <a:t>IoT Hub navigation</a:t>
            </a:r>
            <a:r>
              <a:rPr lang="en-IE" sz="882" b="0" i="0" u="none" strike="noStrike" kern="1200" dirty="0">
                <a:solidFill>
                  <a:schemeClr val="tx1"/>
                </a:solidFill>
                <a:effectLst/>
                <a:latin typeface="Segoe UI Light" pitchFamily="34" charset="0"/>
                <a:ea typeface="+mn-ea"/>
                <a:cs typeface="+mn-cs"/>
              </a:rPr>
              <a:t> blade. Then, choose the </a:t>
            </a:r>
            <a:r>
              <a:rPr lang="en-IE" sz="882" b="1" i="0" u="none" strike="noStrike" kern="1200" dirty="0">
                <a:solidFill>
                  <a:schemeClr val="tx1"/>
                </a:solidFill>
                <a:effectLst/>
                <a:latin typeface="Segoe UI Light" pitchFamily="34" charset="0"/>
                <a:ea typeface="+mn-ea"/>
                <a:cs typeface="+mn-cs"/>
              </a:rPr>
              <a:t>+ Add</a:t>
            </a:r>
            <a:r>
              <a:rPr lang="en-IE" sz="882" b="0" i="0" u="none" strike="noStrike" kern="1200" dirty="0">
                <a:solidFill>
                  <a:schemeClr val="tx1"/>
                </a:solidFill>
                <a:effectLst/>
                <a:latin typeface="Segoe UI Light" pitchFamily="34" charset="0"/>
                <a:ea typeface="+mn-ea"/>
                <a:cs typeface="+mn-cs"/>
              </a:rPr>
              <a:t> button.</a:t>
            </a:r>
          </a:p>
          <a:p>
            <a:r>
              <a:rPr lang="en-IE" sz="882" b="1" i="0" u="none" strike="noStrike" kern="1200" dirty="0">
                <a:solidFill>
                  <a:schemeClr val="tx1"/>
                </a:solidFill>
                <a:effectLst/>
                <a:latin typeface="Segoe UI Light" pitchFamily="34" charset="0"/>
                <a:ea typeface="+mn-ea"/>
                <a:cs typeface="+mn-cs"/>
              </a:rPr>
              <a:t>7. </a:t>
            </a:r>
            <a:r>
              <a:rPr lang="en-IE" sz="882" b="0" i="0" u="none" strike="noStrike" kern="1200" dirty="0">
                <a:solidFill>
                  <a:schemeClr val="tx1"/>
                </a:solidFill>
                <a:effectLst/>
                <a:latin typeface="Segoe UI Light" pitchFamily="34" charset="0"/>
                <a:ea typeface="+mn-ea"/>
                <a:cs typeface="+mn-cs"/>
              </a:rPr>
              <a:t>Provide a name for your new IoT device, for example </a:t>
            </a:r>
            <a:r>
              <a:rPr lang="en-IE" sz="882" b="0" i="0" u="none" strike="noStrike" kern="1200" dirty="0" err="1">
                <a:solidFill>
                  <a:schemeClr val="tx1"/>
                </a:solidFill>
                <a:effectLst/>
                <a:latin typeface="Segoe UI Light" pitchFamily="34" charset="0"/>
                <a:ea typeface="+mn-ea"/>
                <a:cs typeface="+mn-cs"/>
              </a:rPr>
              <a:t>myDeviceId</a:t>
            </a:r>
            <a:r>
              <a:rPr lang="en-IE" sz="882" b="0" i="0" u="none" strike="noStrike" kern="1200" dirty="0">
                <a:solidFill>
                  <a:schemeClr val="tx1"/>
                </a:solidFill>
                <a:effectLst/>
                <a:latin typeface="Segoe UI Light" pitchFamily="34" charset="0"/>
                <a:ea typeface="+mn-ea"/>
                <a:cs typeface="+mn-cs"/>
              </a:rPr>
              <a:t>, and select the </a:t>
            </a:r>
            <a:r>
              <a:rPr lang="en-IE" sz="882" b="1" i="0" u="none" strike="noStrike" kern="1200" dirty="0">
                <a:solidFill>
                  <a:schemeClr val="tx1"/>
                </a:solidFill>
                <a:effectLst/>
                <a:latin typeface="Segoe UI Light" pitchFamily="34" charset="0"/>
                <a:ea typeface="+mn-ea"/>
                <a:cs typeface="+mn-cs"/>
              </a:rPr>
              <a:t>Save</a:t>
            </a:r>
            <a:r>
              <a:rPr lang="en-IE" sz="882" b="0" i="0" u="none" strike="noStrike" kern="1200" dirty="0">
                <a:solidFill>
                  <a:schemeClr val="tx1"/>
                </a:solidFill>
                <a:effectLst/>
                <a:latin typeface="Segoe UI Light" pitchFamily="34" charset="0"/>
                <a:ea typeface="+mn-ea"/>
                <a:cs typeface="+mn-cs"/>
              </a:rPr>
              <a:t> button. This will create a new IoT device identity in your Azure IoT Hub.</a:t>
            </a:r>
          </a:p>
          <a:p>
            <a:r>
              <a:rPr lang="en-IE" sz="882" b="1" i="0" u="none" strike="noStrike" kern="1200" dirty="0">
                <a:solidFill>
                  <a:schemeClr val="tx1"/>
                </a:solidFill>
                <a:effectLst/>
                <a:latin typeface="Segoe UI Light" pitchFamily="34" charset="0"/>
                <a:ea typeface="+mn-ea"/>
                <a:cs typeface="+mn-cs"/>
              </a:rPr>
              <a:t>8. </a:t>
            </a:r>
            <a:r>
              <a:rPr lang="en-IE" sz="882" b="0" i="0" u="none" strike="noStrike" kern="1200" dirty="0">
                <a:solidFill>
                  <a:schemeClr val="tx1"/>
                </a:solidFill>
                <a:effectLst/>
                <a:latin typeface="Segoe UI Light" pitchFamily="34" charset="0"/>
                <a:ea typeface="+mn-ea"/>
                <a:cs typeface="+mn-cs"/>
              </a:rPr>
              <a:t>After the new device is created, select the new device from the list of IoT devices in the </a:t>
            </a:r>
            <a:r>
              <a:rPr lang="en-IE" sz="882" b="1" i="0" u="none" strike="noStrike" kern="1200" dirty="0">
                <a:solidFill>
                  <a:schemeClr val="tx1"/>
                </a:solidFill>
                <a:effectLst/>
                <a:latin typeface="Segoe UI Light" pitchFamily="34" charset="0"/>
                <a:ea typeface="+mn-ea"/>
                <a:cs typeface="+mn-cs"/>
              </a:rPr>
              <a:t>IoT devices</a:t>
            </a:r>
            <a:r>
              <a:rPr lang="en-IE" sz="882" b="0" i="0" u="none" strike="noStrike" kern="1200" dirty="0">
                <a:solidFill>
                  <a:schemeClr val="tx1"/>
                </a:solidFill>
                <a:effectLst/>
                <a:latin typeface="Segoe UI Light" pitchFamily="34" charset="0"/>
                <a:ea typeface="+mn-ea"/>
                <a:cs typeface="+mn-cs"/>
              </a:rPr>
              <a:t> pane. Copy the </a:t>
            </a:r>
            <a:r>
              <a:rPr lang="en-IE" sz="882" b="1" i="0" u="none" strike="noStrike" kern="1200" dirty="0">
                <a:solidFill>
                  <a:schemeClr val="tx1"/>
                </a:solidFill>
                <a:effectLst/>
                <a:latin typeface="Segoe UI Light" pitchFamily="34" charset="0"/>
                <a:ea typeface="+mn-ea"/>
                <a:cs typeface="+mn-cs"/>
              </a:rPr>
              <a:t>Connection string—primary key</a:t>
            </a:r>
            <a:r>
              <a:rPr lang="en-IE" sz="882" b="0" i="0" u="none" strike="noStrike" kern="1200" dirty="0">
                <a:solidFill>
                  <a:schemeClr val="tx1"/>
                </a:solidFill>
                <a:effectLst/>
                <a:latin typeface="Segoe UI Light" pitchFamily="34" charset="0"/>
                <a:ea typeface="+mn-ea"/>
                <a:cs typeface="+mn-cs"/>
              </a:rPr>
              <a:t> value. You will use this key in Step 10 to authenticate a connection to a Raspberry Pi device.</a:t>
            </a:r>
          </a:p>
          <a:p>
            <a:r>
              <a:rPr lang="en-IE" sz="882" b="1" i="0" u="none" strike="noStrike" kern="1200" dirty="0">
                <a:solidFill>
                  <a:schemeClr val="tx1"/>
                </a:solidFill>
                <a:effectLst/>
                <a:latin typeface="Segoe UI Light" pitchFamily="34" charset="0"/>
                <a:ea typeface="+mn-ea"/>
                <a:cs typeface="+mn-cs"/>
              </a:rPr>
              <a:t>9. </a:t>
            </a:r>
            <a:r>
              <a:rPr lang="en-IE" sz="882" b="0" i="0" u="none" strike="noStrike" kern="1200" dirty="0">
                <a:solidFill>
                  <a:schemeClr val="tx1"/>
                </a:solidFill>
                <a:effectLst/>
                <a:latin typeface="Segoe UI Light" pitchFamily="34" charset="0"/>
                <a:ea typeface="+mn-ea"/>
                <a:cs typeface="+mn-cs"/>
              </a:rPr>
              <a:t>In a web browser, open the </a:t>
            </a:r>
            <a:r>
              <a:rPr lang="en-IE" sz="882" b="0" i="0" u="none" strike="noStrike" kern="1200" dirty="0">
                <a:solidFill>
                  <a:schemeClr val="tx1"/>
                </a:solidFill>
                <a:effectLst/>
                <a:latin typeface="Segoe UI Light" pitchFamily="34" charset="0"/>
                <a:ea typeface="+mn-ea"/>
                <a:cs typeface="+mn-cs"/>
                <a:hlinkClick r:id="rId4"/>
              </a:rPr>
              <a:t>online Raspberry Pi simulator</a:t>
            </a:r>
            <a:r>
              <a:rPr lang="en-IE" sz="882" b="0" i="0" u="none" strike="noStrike" kern="1200" dirty="0">
                <a:solidFill>
                  <a:schemeClr val="tx1"/>
                </a:solidFill>
                <a:effectLst/>
                <a:latin typeface="Segoe UI Light" pitchFamily="34" charset="0"/>
                <a:ea typeface="+mn-ea"/>
                <a:cs typeface="+mn-cs"/>
              </a:rPr>
              <a:t> at https://azure-samples.github.io/raspberry-pi-web-simulator/#Getstarted . Select “</a:t>
            </a:r>
            <a:r>
              <a:rPr lang="en-IE" sz="882" b="1" i="0" u="none" strike="noStrike" kern="1200" dirty="0">
                <a:solidFill>
                  <a:schemeClr val="tx1"/>
                </a:solidFill>
                <a:effectLst/>
                <a:latin typeface="Segoe UI Light" pitchFamily="34" charset="0"/>
                <a:ea typeface="+mn-ea"/>
                <a:cs typeface="+mn-cs"/>
              </a:rPr>
              <a:t>X</a:t>
            </a:r>
            <a:r>
              <a:rPr lang="en-IE" sz="882" b="0" i="0" u="none" strike="noStrike" kern="1200" dirty="0">
                <a:solidFill>
                  <a:schemeClr val="tx1"/>
                </a:solidFill>
                <a:effectLst/>
                <a:latin typeface="Segoe UI Light" pitchFamily="34" charset="0"/>
                <a:ea typeface="+mn-ea"/>
                <a:cs typeface="+mn-cs"/>
              </a:rPr>
              <a:t>” to close the </a:t>
            </a:r>
            <a:r>
              <a:rPr lang="en-IE" sz="882" b="1" i="0" u="none" strike="noStrike" kern="1200" dirty="0">
                <a:solidFill>
                  <a:schemeClr val="tx1"/>
                </a:solidFill>
                <a:effectLst/>
                <a:latin typeface="Segoe UI Light" pitchFamily="34" charset="0"/>
                <a:ea typeface="+mn-ea"/>
                <a:cs typeface="+mn-cs"/>
              </a:rPr>
              <a:t>Overview of Raspberry Pi Simulator</a:t>
            </a:r>
            <a:r>
              <a:rPr lang="en-IE" sz="882" b="0" i="0" u="none" strike="noStrike" kern="1200" dirty="0">
                <a:solidFill>
                  <a:schemeClr val="tx1"/>
                </a:solidFill>
                <a:effectLst/>
                <a:latin typeface="Segoe UI Light" pitchFamily="34" charset="0"/>
                <a:ea typeface="+mn-ea"/>
                <a:cs typeface="+mn-cs"/>
              </a:rPr>
              <a:t> window or choose </a:t>
            </a:r>
            <a:r>
              <a:rPr lang="en-IE" sz="882" b="1" i="0" u="none" strike="noStrike" kern="1200" dirty="0">
                <a:solidFill>
                  <a:schemeClr val="tx1"/>
                </a:solidFill>
                <a:effectLst/>
                <a:latin typeface="Segoe UI Light" pitchFamily="34" charset="0"/>
                <a:ea typeface="+mn-ea"/>
                <a:cs typeface="+mn-cs"/>
              </a:rPr>
              <a:t>Next</a:t>
            </a:r>
            <a:r>
              <a:rPr lang="en-IE" sz="882" b="0" i="0" u="none" strike="noStrike" kern="1200" dirty="0">
                <a:solidFill>
                  <a:schemeClr val="tx1"/>
                </a:solidFill>
                <a:effectLst/>
                <a:latin typeface="Segoe UI Light" pitchFamily="34" charset="0"/>
                <a:ea typeface="+mn-ea"/>
                <a:cs typeface="+mn-cs"/>
              </a:rPr>
              <a:t> to step through the guide.</a:t>
            </a:r>
          </a:p>
          <a:p>
            <a:r>
              <a:rPr lang="en-IE" sz="882" b="1" i="0" u="none" strike="noStrike" kern="1200" dirty="0">
                <a:solidFill>
                  <a:schemeClr val="tx1"/>
                </a:solidFill>
                <a:effectLst/>
                <a:latin typeface="Segoe UI Light" pitchFamily="34" charset="0"/>
                <a:ea typeface="+mn-ea"/>
                <a:cs typeface="+mn-cs"/>
              </a:rPr>
              <a:t>10. </a:t>
            </a:r>
            <a:r>
              <a:rPr lang="en-IE" sz="882" b="0" i="0" u="none" strike="noStrike" kern="1200" dirty="0">
                <a:solidFill>
                  <a:schemeClr val="tx1"/>
                </a:solidFill>
                <a:effectLst/>
                <a:latin typeface="Segoe UI Light" pitchFamily="34" charset="0"/>
                <a:ea typeface="+mn-ea"/>
                <a:cs typeface="+mn-cs"/>
              </a:rPr>
              <a:t>In the coding area, make sure that you are working on the default, Microsoft sample code. Replace the placeholder code on Line 15 with the Azure IoT Hub connection string value that you copied from Step 8. Copy over the text that is present, including the brackets.</a:t>
            </a:r>
          </a:p>
          <a:p>
            <a:r>
              <a:rPr lang="en-IE" sz="882" b="1" i="0" u="none" strike="noStrike" kern="1200" dirty="0">
                <a:solidFill>
                  <a:schemeClr val="tx1"/>
                </a:solidFill>
                <a:effectLst/>
                <a:latin typeface="Segoe UI Light" pitchFamily="34" charset="0"/>
                <a:ea typeface="+mn-ea"/>
                <a:cs typeface="+mn-cs"/>
              </a:rPr>
              <a:t>11. </a:t>
            </a:r>
            <a:r>
              <a:rPr lang="en-IE" sz="882" b="0" i="0" u="none" strike="noStrike" kern="1200" dirty="0">
                <a:solidFill>
                  <a:schemeClr val="tx1"/>
                </a:solidFill>
                <a:effectLst/>
                <a:latin typeface="Segoe UI Light" pitchFamily="34" charset="0"/>
                <a:ea typeface="+mn-ea"/>
                <a:cs typeface="+mn-cs"/>
              </a:rPr>
              <a:t>Select </a:t>
            </a:r>
            <a:r>
              <a:rPr lang="en-IE" sz="882" b="1" i="0" u="none" strike="noStrike" kern="1200" dirty="0">
                <a:solidFill>
                  <a:schemeClr val="tx1"/>
                </a:solidFill>
                <a:effectLst/>
                <a:latin typeface="Segoe UI Light" pitchFamily="34" charset="0"/>
                <a:ea typeface="+mn-ea"/>
                <a:cs typeface="+mn-cs"/>
              </a:rPr>
              <a:t>Run</a:t>
            </a:r>
            <a:r>
              <a:rPr lang="en-IE" sz="882" b="0" i="0" u="none" strike="noStrike" kern="1200" dirty="0">
                <a:solidFill>
                  <a:schemeClr val="tx1"/>
                </a:solidFill>
                <a:effectLst/>
                <a:latin typeface="Segoe UI Light" pitchFamily="34" charset="0"/>
                <a:ea typeface="+mn-ea"/>
                <a:cs typeface="+mn-cs"/>
              </a:rPr>
              <a:t> or type </a:t>
            </a:r>
            <a:r>
              <a:rPr lang="en-IE" sz="882" b="0" i="0" u="none" strike="noStrike" kern="1200" dirty="0" err="1">
                <a:solidFill>
                  <a:schemeClr val="tx1"/>
                </a:solidFill>
                <a:effectLst/>
                <a:latin typeface="Segoe UI Light" pitchFamily="34" charset="0"/>
                <a:ea typeface="+mn-ea"/>
                <a:cs typeface="+mn-cs"/>
              </a:rPr>
              <a:t>npm</a:t>
            </a:r>
            <a:r>
              <a:rPr lang="en-IE" sz="882" b="0" i="0" u="none" strike="noStrike" kern="1200" dirty="0">
                <a:solidFill>
                  <a:schemeClr val="tx1"/>
                </a:solidFill>
                <a:effectLst/>
                <a:latin typeface="Segoe UI Light" pitchFamily="34" charset="0"/>
                <a:ea typeface="+mn-ea"/>
                <a:cs typeface="+mn-cs"/>
              </a:rPr>
              <a:t> start to run the application. The console output should show the sensor data and messages that are sent from the Raspberry Pi simulator to your Azure IoT Hub. Data and messages are sent each time the Raspberry Pi simulator LED flashes. Select </a:t>
            </a:r>
            <a:r>
              <a:rPr lang="en-IE" sz="882" b="1" i="0" u="none" strike="noStrike" kern="1200" dirty="0">
                <a:solidFill>
                  <a:schemeClr val="tx1"/>
                </a:solidFill>
                <a:effectLst/>
                <a:latin typeface="Segoe UI Light" pitchFamily="34" charset="0"/>
                <a:ea typeface="+mn-ea"/>
                <a:cs typeface="+mn-cs"/>
              </a:rPr>
              <a:t>Stop</a:t>
            </a:r>
            <a:r>
              <a:rPr lang="en-IE" sz="882" b="0" i="0" u="none" strike="noStrike" kern="1200" dirty="0">
                <a:solidFill>
                  <a:schemeClr val="tx1"/>
                </a:solidFill>
                <a:effectLst/>
                <a:latin typeface="Segoe UI Light" pitchFamily="34" charset="0"/>
                <a:ea typeface="+mn-ea"/>
                <a:cs typeface="+mn-cs"/>
              </a:rPr>
              <a:t> to stop sending data.</a:t>
            </a:r>
          </a:p>
          <a:p>
            <a:r>
              <a:rPr lang="en-IE" sz="882" b="1" i="0" u="none" strike="noStrike" kern="1200" dirty="0">
                <a:solidFill>
                  <a:schemeClr val="tx1"/>
                </a:solidFill>
                <a:effectLst/>
                <a:latin typeface="Segoe UI Light" pitchFamily="34" charset="0"/>
                <a:ea typeface="+mn-ea"/>
                <a:cs typeface="+mn-cs"/>
              </a:rPr>
              <a:t>12. </a:t>
            </a:r>
            <a:r>
              <a:rPr lang="en-IE" sz="882" b="0" i="0" u="none" strike="noStrike" kern="1200" dirty="0">
                <a:solidFill>
                  <a:schemeClr val="tx1"/>
                </a:solidFill>
                <a:effectLst/>
                <a:latin typeface="Segoe UI Light" pitchFamily="34" charset="0"/>
                <a:ea typeface="+mn-ea"/>
                <a:cs typeface="+mn-cs"/>
              </a:rPr>
              <a:t>To view metrics for the messaging activity in Azure Portal, select </a:t>
            </a:r>
            <a:r>
              <a:rPr lang="en-IE" sz="882" b="1" i="0" u="none" strike="noStrike" kern="1200" dirty="0">
                <a:solidFill>
                  <a:schemeClr val="tx1"/>
                </a:solidFill>
                <a:effectLst/>
                <a:latin typeface="Segoe UI Light" pitchFamily="34" charset="0"/>
                <a:ea typeface="+mn-ea"/>
                <a:cs typeface="+mn-cs"/>
              </a:rPr>
              <a:t>All resources</a:t>
            </a:r>
            <a:r>
              <a:rPr lang="en-IE" sz="882" b="0" i="0" u="none" strike="noStrike" kern="1200" dirty="0">
                <a:solidFill>
                  <a:schemeClr val="tx1"/>
                </a:solidFill>
                <a:effectLst/>
                <a:latin typeface="Segoe UI Light" pitchFamily="34" charset="0"/>
                <a:ea typeface="+mn-ea"/>
                <a:cs typeface="+mn-cs"/>
              </a:rPr>
              <a:t> from the main menu. Choose your Azure IoT Hub from the list of resources. Scroll down to the </a:t>
            </a:r>
            <a:r>
              <a:rPr lang="en-IE" sz="882" b="1" i="0" u="none" strike="noStrike" kern="1200" dirty="0">
                <a:solidFill>
                  <a:schemeClr val="tx1"/>
                </a:solidFill>
                <a:effectLst/>
                <a:latin typeface="Segoe UI Light" pitchFamily="34" charset="0"/>
                <a:ea typeface="+mn-ea"/>
                <a:cs typeface="+mn-cs"/>
              </a:rPr>
              <a:t>IoT Hub Usage</a:t>
            </a:r>
            <a:r>
              <a:rPr lang="en-IE" sz="882" b="0" i="0" u="none" strike="noStrike" kern="1200" dirty="0">
                <a:solidFill>
                  <a:schemeClr val="tx1"/>
                </a:solidFill>
                <a:effectLst/>
                <a:latin typeface="Segoe UI Light" pitchFamily="34" charset="0"/>
                <a:ea typeface="+mn-ea"/>
                <a:cs typeface="+mn-cs"/>
              </a:rPr>
              <a:t> pane of the </a:t>
            </a:r>
            <a:r>
              <a:rPr lang="en-IE" sz="882" b="1" i="0" u="none" strike="noStrike" kern="1200" dirty="0">
                <a:solidFill>
                  <a:schemeClr val="tx1"/>
                </a:solidFill>
                <a:effectLst/>
                <a:latin typeface="Segoe UI Light" pitchFamily="34" charset="0"/>
                <a:ea typeface="+mn-ea"/>
                <a:cs typeface="+mn-cs"/>
              </a:rPr>
              <a:t>IoT Hub Overview</a:t>
            </a:r>
            <a:r>
              <a:rPr lang="en-IE" sz="882" b="0" i="0" u="none" strike="noStrike" kern="1200" dirty="0">
                <a:solidFill>
                  <a:schemeClr val="tx1"/>
                </a:solidFill>
                <a:effectLst/>
                <a:latin typeface="Segoe UI Light" pitchFamily="34" charset="0"/>
                <a:ea typeface="+mn-ea"/>
                <a:cs typeface="+mn-cs"/>
              </a:rPr>
              <a:t> blade. To access these metrics from the </a:t>
            </a:r>
            <a:r>
              <a:rPr lang="en-IE" sz="882" b="1" i="0" u="none" strike="noStrike" kern="1200" dirty="0">
                <a:solidFill>
                  <a:schemeClr val="tx1"/>
                </a:solidFill>
                <a:effectLst/>
                <a:latin typeface="Segoe UI Light" pitchFamily="34" charset="0"/>
                <a:ea typeface="+mn-ea"/>
                <a:cs typeface="+mn-cs"/>
              </a:rPr>
              <a:t>IoT Hub navigation</a:t>
            </a:r>
            <a:r>
              <a:rPr lang="en-IE" sz="882" b="0" i="0" u="none" strike="noStrike" kern="1200" dirty="0">
                <a:solidFill>
                  <a:schemeClr val="tx1"/>
                </a:solidFill>
                <a:effectLst/>
                <a:latin typeface="Segoe UI Light" pitchFamily="34" charset="0"/>
                <a:ea typeface="+mn-ea"/>
                <a:cs typeface="+mn-cs"/>
              </a:rPr>
              <a:t> blade, select </a:t>
            </a:r>
            <a:r>
              <a:rPr lang="en-IE" sz="882" b="1" i="0" u="none" strike="noStrike" kern="1200" dirty="0">
                <a:solidFill>
                  <a:schemeClr val="tx1"/>
                </a:solidFill>
                <a:effectLst/>
                <a:latin typeface="Segoe UI Light" pitchFamily="34" charset="0"/>
                <a:ea typeface="+mn-ea"/>
                <a:cs typeface="+mn-cs"/>
              </a:rPr>
              <a:t>Metrics</a:t>
            </a:r>
            <a:r>
              <a:rPr lang="en-IE" sz="882" b="0" i="0" u="none" strike="noStrike" kern="1200" dirty="0">
                <a:solidFill>
                  <a:schemeClr val="tx1"/>
                </a:solidFill>
                <a:effectLst/>
                <a:latin typeface="Segoe UI Light" pitchFamily="34" charset="0"/>
                <a:ea typeface="+mn-ea"/>
                <a:cs typeface="+mn-cs"/>
              </a:rPr>
              <a:t> from the </a:t>
            </a:r>
            <a:r>
              <a:rPr lang="en-IE" sz="882" b="1" i="0" u="none" strike="noStrike" kern="1200" dirty="0">
                <a:solidFill>
                  <a:schemeClr val="tx1"/>
                </a:solidFill>
                <a:effectLst/>
                <a:latin typeface="Segoe UI Light" pitchFamily="34" charset="0"/>
                <a:ea typeface="+mn-ea"/>
                <a:cs typeface="+mn-cs"/>
              </a:rPr>
              <a:t>Monitoring</a:t>
            </a:r>
            <a:r>
              <a:rPr lang="en-IE" sz="882" b="0" i="0" u="none" strike="noStrike" kern="1200" dirty="0">
                <a:solidFill>
                  <a:schemeClr val="tx1"/>
                </a:solidFill>
                <a:effectLst/>
                <a:latin typeface="Segoe UI Light" pitchFamily="34" charset="0"/>
                <a:ea typeface="+mn-ea"/>
                <a:cs typeface="+mn-cs"/>
              </a:rPr>
              <a:t> section.</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Congratulations! You have set up Azure IoT Hub to collect sensor data from an IoT device.</a:t>
            </a:r>
          </a:p>
          <a:p>
            <a:endParaRPr lang="en-IE" sz="882" b="1" kern="1200" dirty="0">
              <a:solidFill>
                <a:schemeClr val="tx1"/>
              </a:solidFill>
              <a:effectLst/>
              <a:latin typeface="Segoe UI Light" pitchFamily="34" charset="0"/>
              <a:ea typeface="+mn-ea"/>
              <a:cs typeface="+mn-cs"/>
            </a:endParaRPr>
          </a:p>
          <a:p>
            <a:r>
              <a:rPr lang="en-IE" sz="882" b="1" kern="1200" dirty="0">
                <a:solidFill>
                  <a:schemeClr val="tx1"/>
                </a:solidFill>
                <a:effectLst/>
                <a:latin typeface="Segoe UI Light" pitchFamily="34" charset="0"/>
                <a:ea typeface="+mn-ea"/>
                <a:cs typeface="+mn-cs"/>
              </a:rPr>
              <a:t>Note</a:t>
            </a:r>
            <a:r>
              <a:rPr lang="en-IE" sz="882" kern="1200" dirty="0">
                <a:solidFill>
                  <a:schemeClr val="tx1"/>
                </a:solidFill>
                <a:effectLst/>
                <a:latin typeface="Segoe UI Light" pitchFamily="34" charset="0"/>
                <a:ea typeface="+mn-ea"/>
                <a:cs typeface="+mn-cs"/>
              </a:rPr>
              <a:t>: Remember to remove any newly created Azure resources that you no longer use. Removing unused resources ensures you will not incur unexpected costs. Remove unused resources by deleting the Resource Group that the unused resources belong to.</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64162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Azure SQL Data Warehouse</a:t>
            </a:r>
          </a:p>
          <a:p>
            <a:r>
              <a:rPr lang="en-IE" sz="900" b="0" i="1" u="none" strike="noStrike" kern="1200" dirty="0">
                <a:solidFill>
                  <a:schemeClr val="tx1"/>
                </a:solidFill>
                <a:effectLst/>
                <a:latin typeface="Segoe UI Light" pitchFamily="34" charset="0"/>
                <a:ea typeface="+mn-ea"/>
                <a:cs typeface="+mn-cs"/>
              </a:rPr>
              <a:t>Azure SQL Data Warehouse</a:t>
            </a:r>
            <a:r>
              <a:rPr lang="en-IE" sz="900" b="0" i="0" u="none" strike="noStrike" kern="1200" dirty="0">
                <a:solidFill>
                  <a:schemeClr val="tx1"/>
                </a:solidFill>
                <a:effectLst/>
                <a:latin typeface="Segoe UI Light" pitchFamily="34" charset="0"/>
                <a:ea typeface="+mn-ea"/>
                <a:cs typeface="+mn-cs"/>
              </a:rPr>
              <a:t> is a cloud-based enterprise data warehouse that leverages massively parallel processing (MPP) to run complex queries quickly across petabytes of data.. See </a:t>
            </a:r>
            <a:r>
              <a:rPr lang="en-IE" u="sng" dirty="0"/>
              <a:t>https://azure.microsoft.com/en-us/services/sql-data-warehouse/ </a:t>
            </a:r>
            <a:r>
              <a:rPr lang="en-IE" sz="900" b="0" i="0" u="none" strike="noStrike" kern="1200" dirty="0">
                <a:solidFill>
                  <a:schemeClr val="tx1"/>
                </a:solidFill>
                <a:effectLst/>
                <a:latin typeface="Segoe UI Light" pitchFamily="34" charset="0"/>
                <a:ea typeface="+mn-ea"/>
                <a:cs typeface="+mn-cs"/>
              </a:rPr>
              <a:t>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HDInsight</a:t>
            </a:r>
          </a:p>
          <a:p>
            <a:r>
              <a:rPr lang="en-IE" sz="900" b="0" i="1" u="none" strike="noStrike" kern="1200" dirty="0">
                <a:solidFill>
                  <a:schemeClr val="tx1"/>
                </a:solidFill>
                <a:effectLst/>
                <a:latin typeface="Segoe UI Light" pitchFamily="34" charset="0"/>
                <a:ea typeface="+mn-ea"/>
                <a:cs typeface="+mn-cs"/>
              </a:rPr>
              <a:t>Azure HDInsight</a:t>
            </a:r>
            <a:r>
              <a:rPr lang="en-IE" sz="900" b="0" i="0" u="none" strike="noStrike" kern="1200" dirty="0">
                <a:solidFill>
                  <a:schemeClr val="tx1"/>
                </a:solidFill>
                <a:effectLst/>
                <a:latin typeface="Segoe UI Light" pitchFamily="34" charset="0"/>
                <a:ea typeface="+mn-ea"/>
                <a:cs typeface="+mn-cs"/>
              </a:rPr>
              <a:t> is a fully managed, open-source analytics service for enterprises. It is a cloud service that makes it easier, faster, and more cost-effective to process massive amounts of data. HDInsight allows you run popular open-source frameworks and create cluster types such as </a:t>
            </a:r>
            <a:r>
              <a:rPr lang="en-IE" sz="900" b="0" i="0" u="none" strike="noStrike" kern="1200" dirty="0">
                <a:solidFill>
                  <a:schemeClr val="tx1"/>
                </a:solidFill>
                <a:effectLst/>
                <a:latin typeface="Segoe UI Light" pitchFamily="34" charset="0"/>
                <a:ea typeface="+mn-ea"/>
                <a:cs typeface="+mn-cs"/>
                <a:hlinkClick r:id="rId3">
                  <a:extLst>
                    <a:ext uri="{A12FA001-AC4F-418D-AE19-62706E023703}">
                      <ahyp:hlinkClr xmlns:ahyp="http://schemas.microsoft.com/office/drawing/2018/hyperlinkcolor" val="tx"/>
                    </a:ext>
                  </a:extLst>
                </a:hlinkClick>
              </a:rPr>
              <a:t>Apache Spark</a:t>
            </a:r>
            <a:r>
              <a:rPr lang="en-IE" sz="900" b="0" i="0" u="none" strike="noStrike"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hlinkClick r:id="rId4">
                  <a:extLst>
                    <a:ext uri="{A12FA001-AC4F-418D-AE19-62706E023703}">
                      <ahyp:hlinkClr xmlns:ahyp="http://schemas.microsoft.com/office/drawing/2018/hyperlinkcolor" val="tx"/>
                    </a:ext>
                  </a:extLst>
                </a:hlinkClick>
              </a:rPr>
              <a:t>Apache Hadoop</a:t>
            </a:r>
            <a:r>
              <a:rPr lang="en-IE" sz="900" b="0" i="0" u="none" strike="noStrike"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hlinkClick r:id="rId5">
                  <a:extLst>
                    <a:ext uri="{A12FA001-AC4F-418D-AE19-62706E023703}">
                      <ahyp:hlinkClr xmlns:ahyp="http://schemas.microsoft.com/office/drawing/2018/hyperlinkcolor" val="tx"/>
                    </a:ext>
                  </a:extLst>
                </a:hlinkClick>
              </a:rPr>
              <a:t>Apache Kafka</a:t>
            </a:r>
            <a:r>
              <a:rPr lang="en-IE" sz="900" b="0" i="0" u="none" strike="noStrike"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hlinkClick r:id="rId6">
                  <a:extLst>
                    <a:ext uri="{A12FA001-AC4F-418D-AE19-62706E023703}">
                      <ahyp:hlinkClr xmlns:ahyp="http://schemas.microsoft.com/office/drawing/2018/hyperlinkcolor" val="tx"/>
                    </a:ext>
                  </a:extLst>
                </a:hlinkClick>
              </a:rPr>
              <a:t>Apache HBase</a:t>
            </a:r>
            <a:r>
              <a:rPr lang="en-IE" sz="900" b="0" i="0" u="none" strike="noStrike"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hlinkClick r:id="rId7">
                  <a:extLst>
                    <a:ext uri="{A12FA001-AC4F-418D-AE19-62706E023703}">
                      <ahyp:hlinkClr xmlns:ahyp="http://schemas.microsoft.com/office/drawing/2018/hyperlinkcolor" val="tx"/>
                    </a:ext>
                  </a:extLst>
                </a:hlinkClick>
              </a:rPr>
              <a:t>Apache Storm</a:t>
            </a:r>
            <a:r>
              <a:rPr lang="en-IE" sz="900" b="0" i="0" u="none" strike="noStrike"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hlinkClick r:id="rId8">
                  <a:extLst>
                    <a:ext uri="{A12FA001-AC4F-418D-AE19-62706E023703}">
                      <ahyp:hlinkClr xmlns:ahyp="http://schemas.microsoft.com/office/drawing/2018/hyperlinkcolor" val="tx"/>
                    </a:ext>
                  </a:extLst>
                </a:hlinkClick>
              </a:rPr>
              <a:t>Machine Learning Services</a:t>
            </a:r>
            <a:r>
              <a:rPr lang="en-IE" sz="900" b="0" i="0" u="none" strike="noStrike" kern="1200" dirty="0">
                <a:solidFill>
                  <a:schemeClr val="tx1"/>
                </a:solidFill>
                <a:effectLst/>
                <a:latin typeface="Segoe UI Light" pitchFamily="34" charset="0"/>
                <a:ea typeface="+mn-ea"/>
                <a:cs typeface="+mn-cs"/>
              </a:rPr>
              <a:t>. See </a:t>
            </a:r>
            <a:r>
              <a:rPr lang="en-IE" u="sng" dirty="0"/>
              <a:t>https://azure.microsoft.com/en-us/services/hdinsight/ </a:t>
            </a:r>
            <a:r>
              <a:rPr lang="en-IE" sz="900" b="0" i="0" u="none" strike="noStrike" kern="1200" dirty="0">
                <a:solidFill>
                  <a:schemeClr val="tx1"/>
                </a:solidFill>
                <a:effectLst/>
                <a:latin typeface="Segoe UI Light" pitchFamily="34" charset="0"/>
                <a:ea typeface="+mn-ea"/>
                <a:cs typeface="+mn-cs"/>
              </a:rPr>
              <a:t> for more general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Data Lake Analytics</a:t>
            </a:r>
          </a:p>
          <a:p>
            <a:r>
              <a:rPr lang="en-IE" sz="900" b="0" i="0" u="none" strike="noStrike" kern="1200" dirty="0">
                <a:solidFill>
                  <a:schemeClr val="tx1"/>
                </a:solidFill>
                <a:effectLst/>
                <a:latin typeface="Segoe UI Light" pitchFamily="34" charset="0"/>
                <a:ea typeface="+mn-ea"/>
                <a:cs typeface="+mn-cs"/>
              </a:rPr>
              <a:t>Azure Data Lake Analytics is an on-demand analytics job service that simplifies big data. Instead of deploying, configuring, and tuning hardware, you write queries to transform your data and extract valuable insights.. See </a:t>
            </a:r>
            <a:r>
              <a:rPr lang="en-IE" u="sng" dirty="0"/>
              <a:t>https://azure.microsoft.com/en-us/services/data-lake-analytics/ </a:t>
            </a:r>
            <a:r>
              <a:rPr lang="en-IE" sz="900" b="0" i="0" u="none" strike="noStrike" kern="1200" dirty="0">
                <a:solidFill>
                  <a:schemeClr val="tx1"/>
                </a:solidFill>
                <a:effectLst/>
                <a:latin typeface="Segoe UI Light" pitchFamily="34" charset="0"/>
                <a:ea typeface="+mn-ea"/>
                <a:cs typeface="+mn-cs"/>
              </a:rPr>
              <a:t> 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For a full list of </a:t>
            </a:r>
            <a:r>
              <a:rPr lang="en-US" b="0" dirty="0"/>
              <a:t>Big Data and Analytics </a:t>
            </a:r>
            <a:r>
              <a:rPr lang="en-IE" sz="900" b="0" i="0" u="none" strike="noStrike" kern="1200" dirty="0">
                <a:solidFill>
                  <a:schemeClr val="tx1"/>
                </a:solidFill>
                <a:effectLst/>
                <a:latin typeface="Segoe UI Light" pitchFamily="34" charset="0"/>
                <a:ea typeface="+mn-ea"/>
                <a:cs typeface="+mn-cs"/>
              </a:rPr>
              <a:t>services available with Azure, and for context on when you use them, visit </a:t>
            </a:r>
            <a:r>
              <a:rPr lang="en-IE" u="sng" dirty="0"/>
              <a:t>https://azure.microsoft.com/en-us/product-categories/analytics/</a:t>
            </a:r>
            <a:endParaRPr lang="en-IE" sz="900" b="0" i="0" u="none"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Azure Machine Learning Service</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Azure Machine Learning service provides a cloud-based environment you can use to develop, train, test, deploy, manage, and track machine learning models. Azure Machine Learning service can auto-generate a model and auto-tune it for you. It will let you start training on your local machine, and then scale out to the cloud. When you have the right model, you can easily deploy it in a container such as Docker in Azure. See </a:t>
            </a:r>
            <a:r>
              <a:rPr lang="en-IE" sz="900" u="sng" dirty="0"/>
              <a:t>https://azure.microsoft.com/en-us/services/machine-learning-service/ </a:t>
            </a:r>
            <a:r>
              <a:rPr lang="en-IE" sz="900" b="0" i="0" u="none" strike="noStrike" kern="1200" dirty="0">
                <a:solidFill>
                  <a:schemeClr val="tx1"/>
                </a:solidFill>
                <a:effectLst/>
                <a:latin typeface="Segoe UI Light" pitchFamily="34" charset="0"/>
                <a:ea typeface="+mn-ea"/>
                <a:cs typeface="+mn-cs"/>
              </a:rPr>
              <a:t>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Machine Learning Studio</a:t>
            </a:r>
          </a:p>
          <a:p>
            <a:r>
              <a:rPr lang="en-IE" sz="900" b="0" i="0" u="none" strike="noStrike" kern="1200" dirty="0">
                <a:solidFill>
                  <a:schemeClr val="tx1"/>
                </a:solidFill>
                <a:effectLst/>
                <a:latin typeface="Segoe UI Light" pitchFamily="34" charset="0"/>
                <a:ea typeface="+mn-ea"/>
                <a:cs typeface="+mn-cs"/>
              </a:rPr>
              <a:t>Azure Machine Learning Studio is a collaborative, drag-and-drop visual workspace where you can build, test, and deploy machine learning solutions without needing to write code. It uses pre-built and pre-configured machine learning algorithms and data-handling modules. Use Machine Learning Studio when you want to experiment with machine learning models quickly and easily, and the built-in machine learning algorithms are sufficient for your solutions. It does not provide as much control over machine learning algorithms as the Machine Learning Service we discussed earlier. See </a:t>
            </a:r>
            <a:r>
              <a:rPr lang="en-IE" sz="900" u="sng" dirty="0"/>
              <a:t>https://azure.microsoft.com/en-us/services/machine-learning-studio/ </a:t>
            </a:r>
            <a:r>
              <a:rPr lang="en-IE" sz="900" b="0" i="0" u="none" strike="noStrike" kern="1200" dirty="0">
                <a:solidFill>
                  <a:schemeClr val="tx1"/>
                </a:solidFill>
                <a:effectLst/>
                <a:latin typeface="Segoe UI Light" pitchFamily="34" charset="0"/>
                <a:ea typeface="+mn-ea"/>
                <a:cs typeface="+mn-cs"/>
              </a:rPr>
              <a:t>for more general details.</a:t>
            </a:r>
          </a:p>
          <a:p>
            <a:endParaRPr lang="en-IE" sz="900" b="1"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For a full list of Artificial Intelligence and Machine Learning services available with Azure, see the AI + Machine Learning section on the </a:t>
            </a:r>
            <a:r>
              <a:rPr lang="en-IE" sz="900" u="sng" dirty="0"/>
              <a:t>https://azure.microsoft.com/en-us/overview/ai-platform/ </a:t>
            </a:r>
            <a:r>
              <a:rPr lang="en-IE" sz="900" kern="1200" dirty="0">
                <a:solidFill>
                  <a:schemeClr val="tx1"/>
                </a:solidFill>
                <a:effectLst/>
                <a:latin typeface="Segoe UI Light" pitchFamily="34" charset="0"/>
                <a:ea typeface="+mn-ea"/>
                <a:cs typeface="+mn-cs"/>
              </a:rPr>
              <a:t>page.</a:t>
            </a: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Azure Functions</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Azure Functions are ideal when you're only concerned with the code running your service and not the underlying platform or infrastructure. Azure Functions are commonly used when you need to perform work in response to an event—often via a REST request, timer, or message from another Azure service—and when that work can be completed quickly, within seconds or less. Seehttps://docs.microsoft.com/en-us/azure/azure-functions/ 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Logic Apps</a:t>
            </a:r>
          </a:p>
          <a:p>
            <a:pPr marL="0" indent="0">
              <a:buFont typeface="Arial" panose="020B0604020202020204" pitchFamily="34" charset="0"/>
              <a:buNone/>
            </a:pPr>
            <a:r>
              <a:rPr lang="en-IE" sz="900" b="0" i="1" u="none" strike="noStrike" kern="1200" dirty="0">
                <a:solidFill>
                  <a:schemeClr val="tx1"/>
                </a:solidFill>
                <a:effectLst/>
                <a:latin typeface="Segoe UI Light" pitchFamily="34" charset="0"/>
                <a:ea typeface="+mn-ea"/>
                <a:cs typeface="+mn-cs"/>
              </a:rPr>
              <a:t>Azure Logic Apps</a:t>
            </a:r>
            <a:r>
              <a:rPr lang="en-IE" sz="900" b="0" i="0" u="none" strike="noStrike" kern="1200" dirty="0">
                <a:solidFill>
                  <a:schemeClr val="tx1"/>
                </a:solidFill>
                <a:effectLst/>
                <a:latin typeface="Segoe UI Light" pitchFamily="34" charset="0"/>
                <a:ea typeface="+mn-ea"/>
                <a:cs typeface="+mn-cs"/>
              </a:rPr>
              <a:t> is a cloud service that helps you automate and orchestrate tasks, business processes, and workflows when you need to integrate apps, data, systems, and services across enterprises or organizations. Logic Apps simplifies how you design and build scalable solutions. See </a:t>
            </a:r>
            <a:r>
              <a:rPr lang="en-IE" sz="900" u="sng" dirty="0"/>
              <a:t>https://docs.microsoft.com/en-us/azure/logic-apps/ </a:t>
            </a:r>
            <a:r>
              <a:rPr lang="en-IE" sz="900" b="0" i="0" u="none" strike="noStrike" kern="1200" dirty="0">
                <a:solidFill>
                  <a:schemeClr val="tx1"/>
                </a:solidFill>
                <a:effectLst/>
                <a:latin typeface="Segoe UI Light" pitchFamily="34" charset="0"/>
                <a:ea typeface="+mn-ea"/>
                <a:cs typeface="+mn-cs"/>
              </a:rPr>
              <a:t>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Event Grid</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Azure Event Grid allows you to easily build applications with event-based architectures. It's a fully-managed, intelligent event routing service that uses a publish-subscribe model for uniform event consumption. See </a:t>
            </a:r>
            <a:r>
              <a:rPr lang="en-IE" sz="900" u="sng" dirty="0"/>
              <a:t>https://docs.microsoft.com/en-us/azure/event-grid/ </a:t>
            </a:r>
            <a:r>
              <a:rPr lang="en-IE" sz="900" b="0" i="0" u="none" strike="noStrike" kern="1200" dirty="0">
                <a:solidFill>
                  <a:schemeClr val="tx1"/>
                </a:solidFill>
                <a:effectLst/>
                <a:latin typeface="Segoe UI Light" pitchFamily="34" charset="0"/>
                <a:ea typeface="+mn-ea"/>
                <a:cs typeface="+mn-cs"/>
              </a:rPr>
              <a:t>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For more details about serverless services available with Azure, see </a:t>
            </a:r>
            <a:r>
              <a:rPr lang="en-IE" sz="900" u="sng" dirty="0"/>
              <a:t>https://azure.microsoft.com/en-us/solutions/serverless/ </a:t>
            </a: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3200576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it works or actually step through it like a lab task.</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a:p>
            <a:endParaRPr lang="en-US" dirty="0"/>
          </a:p>
          <a:p>
            <a:r>
              <a:rPr lang="en-IE" sz="882" b="1" i="0" u="none" strike="noStrike" kern="1200" dirty="0">
                <a:solidFill>
                  <a:schemeClr val="tx1"/>
                </a:solidFill>
                <a:effectLst/>
                <a:latin typeface="Segoe UI Light" pitchFamily="34" charset="0"/>
                <a:ea typeface="+mn-ea"/>
                <a:cs typeface="+mn-cs"/>
              </a:rPr>
              <a:t>Prerequisites</a:t>
            </a:r>
          </a:p>
          <a:p>
            <a:r>
              <a:rPr lang="en-IE" sz="882" b="0" i="0" u="none" strike="noStrike" kern="1200" dirty="0">
                <a:solidFill>
                  <a:schemeClr val="tx1"/>
                </a:solidFill>
                <a:effectLst/>
                <a:latin typeface="Segoe UI Light" pitchFamily="34" charset="0"/>
                <a:ea typeface="+mn-ea"/>
                <a:cs typeface="+mn-cs"/>
              </a:rPr>
              <a:t>An active Azure subscription is required. If you do not have an Azure subscription, create a </a:t>
            </a:r>
            <a:r>
              <a:rPr lang="en-IE" sz="882" b="0" i="0" u="none" strike="noStrike" kern="1200" dirty="0">
                <a:solidFill>
                  <a:schemeClr val="tx1"/>
                </a:solidFill>
                <a:effectLst/>
                <a:latin typeface="Segoe UI Light" pitchFamily="34" charset="0"/>
                <a:ea typeface="+mn-ea"/>
                <a:cs typeface="+mn-cs"/>
                <a:hlinkClick r:id="rId3"/>
              </a:rPr>
              <a:t>free Azure account</a:t>
            </a:r>
            <a:r>
              <a:rPr lang="en-IE" sz="882" b="0" i="0" u="none" strike="noStrike" kern="1200" dirty="0">
                <a:solidFill>
                  <a:schemeClr val="tx1"/>
                </a:solidFill>
                <a:effectLst/>
                <a:latin typeface="Segoe UI Light" pitchFamily="34" charset="0"/>
                <a:ea typeface="+mn-ea"/>
                <a:cs typeface="+mn-cs"/>
              </a:rPr>
              <a:t> before you begin.</a:t>
            </a:r>
          </a:p>
          <a:p>
            <a:endParaRPr lang="en-IE" sz="882" b="1" i="0" u="none" strike="noStrike" kern="1200" dirty="0">
              <a:solidFill>
                <a:schemeClr val="tx1"/>
              </a:solidFill>
              <a:effectLst/>
              <a:latin typeface="Segoe UI Light" pitchFamily="34" charset="0"/>
              <a:ea typeface="+mn-ea"/>
              <a:cs typeface="+mn-cs"/>
            </a:endParaRPr>
          </a:p>
          <a:p>
            <a:r>
              <a:rPr lang="en-IE" sz="882" b="1" i="0" u="none" strike="noStrike" kern="1200" dirty="0">
                <a:solidFill>
                  <a:schemeClr val="tx1"/>
                </a:solidFill>
                <a:effectLst/>
                <a:latin typeface="Segoe UI Light" pitchFamily="34" charset="0"/>
                <a:ea typeface="+mn-ea"/>
                <a:cs typeface="+mn-cs"/>
              </a:rPr>
              <a:t>Steps</a:t>
            </a:r>
          </a:p>
          <a:p>
            <a:r>
              <a:rPr lang="en-IE" sz="882" b="1" i="0" u="none" strike="noStrike" kern="1200" dirty="0">
                <a:solidFill>
                  <a:schemeClr val="tx1"/>
                </a:solidFill>
                <a:effectLst/>
                <a:latin typeface="Segoe UI Light" pitchFamily="34" charset="0"/>
                <a:ea typeface="+mn-ea"/>
                <a:cs typeface="+mn-cs"/>
              </a:rPr>
              <a:t>1. </a:t>
            </a:r>
            <a:r>
              <a:rPr lang="en-IE" sz="882" b="0" i="0" u="none" strike="noStrike" kern="1200" dirty="0">
                <a:solidFill>
                  <a:schemeClr val="tx1"/>
                </a:solidFill>
                <a:effectLst/>
                <a:latin typeface="Segoe UI Light" pitchFamily="34" charset="0"/>
                <a:ea typeface="+mn-ea"/>
                <a:cs typeface="+mn-cs"/>
              </a:rPr>
              <a:t>To create a new Azure Function App, select the </a:t>
            </a:r>
            <a:r>
              <a:rPr lang="en-IE" sz="882" b="1" i="0" u="none" strike="noStrike" kern="1200" dirty="0">
                <a:solidFill>
                  <a:schemeClr val="tx1"/>
                </a:solidFill>
                <a:effectLst/>
                <a:latin typeface="Segoe UI Light" pitchFamily="34" charset="0"/>
                <a:ea typeface="+mn-ea"/>
                <a:cs typeface="+mn-cs"/>
              </a:rPr>
              <a:t>Deploy to Azure</a:t>
            </a:r>
            <a:r>
              <a:rPr lang="en-IE" sz="882" b="0" i="0" u="none" strike="noStrike" kern="1200" dirty="0">
                <a:solidFill>
                  <a:schemeClr val="tx1"/>
                </a:solidFill>
                <a:effectLst/>
                <a:latin typeface="Segoe UI Light" pitchFamily="34" charset="0"/>
                <a:ea typeface="+mn-ea"/>
                <a:cs typeface="+mn-cs"/>
              </a:rPr>
              <a:t> button. Sign into Azure Portal, when prompted.</a:t>
            </a:r>
          </a:p>
          <a:p>
            <a:r>
              <a:rPr lang="en-IE" sz="882" b="1" i="0" u="none" strike="noStrike" kern="1200" dirty="0">
                <a:solidFill>
                  <a:schemeClr val="tx1"/>
                </a:solidFill>
                <a:effectLst/>
                <a:latin typeface="Segoe UI Light" pitchFamily="34" charset="0"/>
                <a:ea typeface="+mn-ea"/>
                <a:cs typeface="+mn-cs"/>
              </a:rPr>
              <a:t>2. </a:t>
            </a:r>
            <a:r>
              <a:rPr lang="en-IE" sz="882" b="0" i="0" u="none" strike="noStrike" kern="1200" dirty="0">
                <a:solidFill>
                  <a:schemeClr val="tx1"/>
                </a:solidFill>
                <a:effectLst/>
                <a:latin typeface="Segoe UI Light" pitchFamily="34" charset="0"/>
                <a:ea typeface="+mn-ea"/>
                <a:cs typeface="+mn-cs"/>
              </a:rPr>
              <a:t>Fill in the Azure Function App settings fields with the following details.</a:t>
            </a:r>
          </a:p>
          <a:p>
            <a:pPr lvl="1"/>
            <a:r>
              <a:rPr lang="en-IE" sz="882" b="1" i="0" u="none" strike="noStrike" kern="1200" dirty="0">
                <a:solidFill>
                  <a:schemeClr val="tx1"/>
                </a:solidFill>
                <a:effectLst/>
                <a:latin typeface="Segoe UI Light" pitchFamily="34" charset="0"/>
                <a:ea typeface="+mn-ea"/>
                <a:cs typeface="+mn-cs"/>
              </a:rPr>
              <a:t>App name</a:t>
            </a:r>
            <a:r>
              <a:rPr lang="en-IE" sz="882" b="0" i="0" u="none" strike="noStrike" kern="1200" dirty="0">
                <a:solidFill>
                  <a:schemeClr val="tx1"/>
                </a:solidFill>
                <a:effectLst/>
                <a:latin typeface="Segoe UI Light" pitchFamily="34" charset="0"/>
                <a:ea typeface="+mn-ea"/>
                <a:cs typeface="+mn-cs"/>
              </a:rPr>
              <a:t>: Provide a unique name that identifies your new Function App.</a:t>
            </a:r>
          </a:p>
          <a:p>
            <a:pPr lvl="1"/>
            <a:r>
              <a:rPr lang="en-IE" sz="882" b="1" i="0" u="none" strike="noStrike" kern="1200" dirty="0">
                <a:solidFill>
                  <a:schemeClr val="tx1"/>
                </a:solidFill>
                <a:effectLst/>
                <a:latin typeface="Segoe UI Light" pitchFamily="34" charset="0"/>
                <a:ea typeface="+mn-ea"/>
                <a:cs typeface="+mn-cs"/>
              </a:rPr>
              <a:t>Subscription</a:t>
            </a:r>
            <a:r>
              <a:rPr lang="en-IE" sz="882" b="0" i="0" u="none" strike="noStrike" kern="1200" dirty="0">
                <a:solidFill>
                  <a:schemeClr val="tx1"/>
                </a:solidFill>
                <a:effectLst/>
                <a:latin typeface="Segoe UI Light" pitchFamily="34" charset="0"/>
                <a:ea typeface="+mn-ea"/>
                <a:cs typeface="+mn-cs"/>
              </a:rPr>
              <a:t>: Select an Azure subscription for your Function App.</a:t>
            </a:r>
          </a:p>
          <a:p>
            <a:pPr lvl="1"/>
            <a:r>
              <a:rPr lang="en-IE" sz="882" b="1" i="0" u="none" strike="noStrike" kern="1200" dirty="0">
                <a:solidFill>
                  <a:schemeClr val="tx1"/>
                </a:solidFill>
                <a:effectLst/>
                <a:latin typeface="Segoe UI Light" pitchFamily="34" charset="0"/>
                <a:ea typeface="+mn-ea"/>
                <a:cs typeface="+mn-cs"/>
              </a:rPr>
              <a:t>Resource Group</a:t>
            </a:r>
            <a:r>
              <a:rPr lang="en-IE" sz="882" b="0" i="0" u="none" strike="noStrike" kern="1200" dirty="0">
                <a:solidFill>
                  <a:schemeClr val="tx1"/>
                </a:solidFill>
                <a:effectLst/>
                <a:latin typeface="Segoe UI Light" pitchFamily="34" charset="0"/>
                <a:ea typeface="+mn-ea"/>
                <a:cs typeface="+mn-cs"/>
              </a:rPr>
              <a:t>: Choose </a:t>
            </a:r>
            <a:r>
              <a:rPr lang="en-IE" sz="882" b="1" i="0" u="none" strike="noStrike" kern="1200" dirty="0">
                <a:solidFill>
                  <a:schemeClr val="tx1"/>
                </a:solidFill>
                <a:effectLst/>
                <a:latin typeface="Segoe UI Light" pitchFamily="34" charset="0"/>
                <a:ea typeface="+mn-ea"/>
                <a:cs typeface="+mn-cs"/>
              </a:rPr>
              <a:t>Create new</a:t>
            </a:r>
            <a:r>
              <a:rPr lang="en-IE" sz="882" b="0" i="0" u="none" strike="noStrike" kern="1200" dirty="0">
                <a:solidFill>
                  <a:schemeClr val="tx1"/>
                </a:solidFill>
                <a:effectLst/>
                <a:latin typeface="Segoe UI Light" pitchFamily="34" charset="0"/>
                <a:ea typeface="+mn-ea"/>
                <a:cs typeface="+mn-cs"/>
              </a:rPr>
              <a:t>. Provide a unique name for your new Resource Group, if Azure has not provided a name automatically.</a:t>
            </a:r>
          </a:p>
          <a:p>
            <a:pPr lvl="1"/>
            <a:r>
              <a:rPr lang="en-IE" sz="882" b="1" i="0" u="none" strike="noStrike" kern="1200" dirty="0">
                <a:solidFill>
                  <a:schemeClr val="tx1"/>
                </a:solidFill>
                <a:effectLst/>
                <a:latin typeface="Segoe UI Light" pitchFamily="34" charset="0"/>
                <a:ea typeface="+mn-ea"/>
                <a:cs typeface="+mn-cs"/>
              </a:rPr>
              <a:t>OS</a:t>
            </a:r>
            <a:r>
              <a:rPr lang="en-IE" sz="882" b="0" i="0" u="none" strike="noStrike" kern="1200" dirty="0">
                <a:solidFill>
                  <a:schemeClr val="tx1"/>
                </a:solidFill>
                <a:effectLst/>
                <a:latin typeface="Segoe UI Light" pitchFamily="34" charset="0"/>
                <a:ea typeface="+mn-ea"/>
                <a:cs typeface="+mn-cs"/>
              </a:rPr>
              <a:t>: Select Windows. For Linux hosting, see </a:t>
            </a:r>
            <a:r>
              <a:rPr lang="en-IE" sz="882" b="0" i="0" u="none" strike="noStrike" kern="1200" dirty="0">
                <a:solidFill>
                  <a:schemeClr val="tx1"/>
                </a:solidFill>
                <a:effectLst/>
                <a:latin typeface="Segoe UI Light" pitchFamily="34" charset="0"/>
                <a:ea typeface="+mn-ea"/>
                <a:cs typeface="+mn-cs"/>
                <a:hlinkClick r:id="rId4"/>
              </a:rPr>
              <a:t>Create your first function running on Linux using the Azure CLI</a:t>
            </a:r>
            <a:r>
              <a:rPr lang="en-IE" sz="882" b="0" i="0" u="none" strike="noStrike" kern="1200" dirty="0">
                <a:solidFill>
                  <a:schemeClr val="tx1"/>
                </a:solidFill>
                <a:effectLst/>
                <a:latin typeface="Segoe UI Light" pitchFamily="34" charset="0"/>
                <a:ea typeface="+mn-ea"/>
                <a:cs typeface="+mn-cs"/>
              </a:rPr>
              <a:t> at https://docs.microsoft.com/en-us/azure/azure-functions/functions-create-first-azure-function-azure-cli-linux</a:t>
            </a:r>
          </a:p>
          <a:p>
            <a:pPr lvl="1"/>
            <a:r>
              <a:rPr lang="en-IE" sz="882" b="1" i="0" u="none" strike="noStrike" kern="1200" dirty="0">
                <a:solidFill>
                  <a:schemeClr val="tx1"/>
                </a:solidFill>
                <a:effectLst/>
                <a:latin typeface="Segoe UI Light" pitchFamily="34" charset="0"/>
                <a:ea typeface="+mn-ea"/>
                <a:cs typeface="+mn-cs"/>
              </a:rPr>
              <a:t>Hosting plan</a:t>
            </a:r>
            <a:r>
              <a:rPr lang="en-IE" sz="882" b="0" i="0" u="none" strike="noStrike" kern="1200" dirty="0">
                <a:solidFill>
                  <a:schemeClr val="tx1"/>
                </a:solidFill>
                <a:effectLst/>
                <a:latin typeface="Segoe UI Light" pitchFamily="34" charset="0"/>
                <a:ea typeface="+mn-ea"/>
                <a:cs typeface="+mn-cs"/>
              </a:rPr>
              <a:t>: Choose Consumption plan. With Azure serverless hosting, you only pay for the time that your functions run. Using the default </a:t>
            </a:r>
            <a:r>
              <a:rPr lang="en-IE" sz="882" b="1" i="0" u="none" strike="noStrike" kern="1200" dirty="0">
                <a:solidFill>
                  <a:schemeClr val="tx1"/>
                </a:solidFill>
                <a:effectLst/>
                <a:latin typeface="Segoe UI Light" pitchFamily="34" charset="0"/>
                <a:ea typeface="+mn-ea"/>
                <a:cs typeface="+mn-cs"/>
              </a:rPr>
              <a:t>Consumption Plan</a:t>
            </a:r>
            <a:r>
              <a:rPr lang="en-IE" sz="882" b="0" i="0" u="none" strike="noStrike" kern="1200" dirty="0">
                <a:solidFill>
                  <a:schemeClr val="tx1"/>
                </a:solidFill>
                <a:effectLst/>
                <a:latin typeface="Segoe UI Light" pitchFamily="34" charset="0"/>
                <a:ea typeface="+mn-ea"/>
                <a:cs typeface="+mn-cs"/>
              </a:rPr>
              <a:t> means that resources are added dynamically as required by your functions.</a:t>
            </a:r>
          </a:p>
          <a:p>
            <a:pPr lvl="1"/>
            <a:r>
              <a:rPr lang="en-IE" sz="882" b="1" i="0" u="none" strike="noStrike" kern="1200" dirty="0">
                <a:solidFill>
                  <a:schemeClr val="tx1"/>
                </a:solidFill>
                <a:effectLst/>
                <a:latin typeface="Segoe UI Light" pitchFamily="34" charset="0"/>
                <a:ea typeface="+mn-ea"/>
                <a:cs typeface="+mn-cs"/>
              </a:rPr>
              <a:t>Location</a:t>
            </a:r>
            <a:r>
              <a:rPr lang="en-IE" sz="882" b="0" i="0" u="none" strike="noStrike" kern="1200" dirty="0">
                <a:solidFill>
                  <a:schemeClr val="tx1"/>
                </a:solidFill>
                <a:effectLst/>
                <a:latin typeface="Segoe UI Light" pitchFamily="34" charset="0"/>
                <a:ea typeface="+mn-ea"/>
                <a:cs typeface="+mn-cs"/>
              </a:rPr>
              <a:t>: Choose the Azure region that is closest to your location.</a:t>
            </a:r>
          </a:p>
          <a:p>
            <a:pPr lvl="1"/>
            <a:r>
              <a:rPr lang="en-IE" sz="882" b="1" i="0" u="none" strike="noStrike" kern="1200" dirty="0">
                <a:solidFill>
                  <a:schemeClr val="tx1"/>
                </a:solidFill>
                <a:effectLst/>
                <a:latin typeface="Segoe UI Light" pitchFamily="34" charset="0"/>
                <a:ea typeface="+mn-ea"/>
                <a:cs typeface="+mn-cs"/>
              </a:rPr>
              <a:t>Runtime stack</a:t>
            </a:r>
            <a:r>
              <a:rPr lang="en-IE" sz="882" b="0" i="0" u="none" strike="noStrike" kern="1200" dirty="0">
                <a:solidFill>
                  <a:schemeClr val="tx1"/>
                </a:solidFill>
                <a:effectLst/>
                <a:latin typeface="Segoe UI Light" pitchFamily="34" charset="0"/>
                <a:ea typeface="+mn-ea"/>
                <a:cs typeface="+mn-cs"/>
              </a:rPr>
              <a:t>: Select .NET (this is suitable for running C# and F# functions).</a:t>
            </a:r>
          </a:p>
          <a:p>
            <a:pPr lvl="1"/>
            <a:r>
              <a:rPr lang="en-IE" sz="882" b="1" i="0" u="none" strike="noStrike" kern="1200" dirty="0">
                <a:solidFill>
                  <a:schemeClr val="tx1"/>
                </a:solidFill>
                <a:effectLst/>
                <a:latin typeface="Segoe UI Light" pitchFamily="34" charset="0"/>
                <a:ea typeface="+mn-ea"/>
                <a:cs typeface="+mn-cs"/>
              </a:rPr>
              <a:t>Storage</a:t>
            </a:r>
            <a:r>
              <a:rPr lang="en-IE" sz="882" b="0" i="0" u="none" strike="noStrike" kern="1200" dirty="0">
                <a:solidFill>
                  <a:schemeClr val="tx1"/>
                </a:solidFill>
                <a:effectLst/>
                <a:latin typeface="Segoe UI Light" pitchFamily="34" charset="0"/>
                <a:ea typeface="+mn-ea"/>
                <a:cs typeface="+mn-cs"/>
              </a:rPr>
              <a:t>: Choose </a:t>
            </a:r>
            <a:r>
              <a:rPr lang="en-IE" sz="882" b="1" i="0" u="none" strike="noStrike" kern="1200" dirty="0">
                <a:solidFill>
                  <a:schemeClr val="tx1"/>
                </a:solidFill>
                <a:effectLst/>
                <a:latin typeface="Segoe UI Light" pitchFamily="34" charset="0"/>
                <a:ea typeface="+mn-ea"/>
                <a:cs typeface="+mn-cs"/>
              </a:rPr>
              <a:t>Create new</a:t>
            </a:r>
            <a:r>
              <a:rPr lang="en-IE" sz="882" b="0" i="0" u="none" strike="noStrike" kern="1200" dirty="0">
                <a:solidFill>
                  <a:schemeClr val="tx1"/>
                </a:solidFill>
                <a:effectLst/>
                <a:latin typeface="Segoe UI Light" pitchFamily="34" charset="0"/>
                <a:ea typeface="+mn-ea"/>
                <a:cs typeface="+mn-cs"/>
              </a:rPr>
              <a:t>. Provide a unique name for your new storage account, if Azure has not provided a name automatically.</a:t>
            </a:r>
          </a:p>
          <a:p>
            <a:pPr lvl="1"/>
            <a:r>
              <a:rPr lang="en-IE" sz="882" b="1" i="0" u="none" strike="noStrike" kern="1200" dirty="0">
                <a:solidFill>
                  <a:schemeClr val="tx1"/>
                </a:solidFill>
                <a:effectLst/>
                <a:latin typeface="Segoe UI Light" pitchFamily="34" charset="0"/>
                <a:ea typeface="+mn-ea"/>
                <a:cs typeface="+mn-cs"/>
              </a:rPr>
              <a:t>Application Insights</a:t>
            </a:r>
            <a:r>
              <a:rPr lang="en-IE" sz="882" b="0" i="0" u="none" strike="noStrike" kern="1200" dirty="0">
                <a:solidFill>
                  <a:schemeClr val="tx1"/>
                </a:solidFill>
                <a:effectLst/>
                <a:latin typeface="Segoe UI Light" pitchFamily="34" charset="0"/>
                <a:ea typeface="+mn-ea"/>
                <a:cs typeface="+mn-cs"/>
              </a:rPr>
              <a:t>: Leave this set to the default value, provided by Azure automatically.</a:t>
            </a:r>
          </a:p>
          <a:p>
            <a:r>
              <a:rPr lang="en-IE" sz="882" b="1" i="0" u="none" strike="noStrike" kern="1200" dirty="0">
                <a:solidFill>
                  <a:schemeClr val="tx1"/>
                </a:solidFill>
                <a:effectLst/>
                <a:latin typeface="Segoe UI Light" pitchFamily="34" charset="0"/>
                <a:ea typeface="+mn-ea"/>
                <a:cs typeface="+mn-cs"/>
              </a:rPr>
              <a:t>3. </a:t>
            </a:r>
            <a:r>
              <a:rPr lang="en-IE" sz="882" b="0" i="0" u="none" strike="noStrike" kern="1200" dirty="0">
                <a:solidFill>
                  <a:schemeClr val="tx1"/>
                </a:solidFill>
                <a:effectLst/>
                <a:latin typeface="Segoe UI Light" pitchFamily="34" charset="0"/>
                <a:ea typeface="+mn-ea"/>
                <a:cs typeface="+mn-cs"/>
              </a:rPr>
              <a:t>Select the </a:t>
            </a:r>
            <a:r>
              <a:rPr lang="en-IE" sz="882" b="1" i="0" u="none" strike="noStrike" kern="1200" dirty="0">
                <a:solidFill>
                  <a:schemeClr val="tx1"/>
                </a:solidFill>
                <a:effectLst/>
                <a:latin typeface="Segoe UI Light" pitchFamily="34" charset="0"/>
                <a:ea typeface="+mn-ea"/>
                <a:cs typeface="+mn-cs"/>
              </a:rPr>
              <a:t>Create</a:t>
            </a:r>
            <a:r>
              <a:rPr lang="en-IE" sz="882" b="0" i="0" u="none" strike="noStrike" kern="1200" dirty="0">
                <a:solidFill>
                  <a:schemeClr val="tx1"/>
                </a:solidFill>
                <a:effectLst/>
                <a:latin typeface="Segoe UI Light" pitchFamily="34" charset="0"/>
                <a:ea typeface="+mn-ea"/>
                <a:cs typeface="+mn-cs"/>
              </a:rPr>
              <a:t> button to begin provisioning and deploying your new Azure Function App.</a:t>
            </a:r>
          </a:p>
          <a:p>
            <a:r>
              <a:rPr lang="en-IE" sz="882" b="1" kern="1200" dirty="0">
                <a:solidFill>
                  <a:schemeClr val="tx1"/>
                </a:solidFill>
                <a:effectLst/>
                <a:latin typeface="Segoe UI Light" pitchFamily="34" charset="0"/>
                <a:ea typeface="+mn-ea"/>
                <a:cs typeface="+mn-cs"/>
              </a:rPr>
              <a:t>Note</a:t>
            </a:r>
            <a:r>
              <a:rPr lang="en-IE" sz="882" kern="1200" dirty="0">
                <a:solidFill>
                  <a:schemeClr val="tx1"/>
                </a:solidFill>
                <a:effectLst/>
                <a:latin typeface="Segoe UI Light" pitchFamily="34" charset="0"/>
                <a:ea typeface="+mn-ea"/>
                <a:cs typeface="+mn-cs"/>
              </a:rPr>
              <a:t>: When the deployment starts, a notification appears in Azure Portal indicating the deployment is in progress. Another notification is displayed when the deployment has completed successfully.</a:t>
            </a:r>
          </a:p>
          <a:p>
            <a:r>
              <a:rPr lang="en-IE" sz="882" b="1" i="0" u="none" strike="noStrike" kern="1200" dirty="0">
                <a:solidFill>
                  <a:schemeClr val="tx1"/>
                </a:solidFill>
                <a:effectLst/>
                <a:latin typeface="Segoe UI Light" pitchFamily="34" charset="0"/>
                <a:ea typeface="+mn-ea"/>
                <a:cs typeface="+mn-cs"/>
              </a:rPr>
              <a:t>4. </a:t>
            </a:r>
            <a:r>
              <a:rPr lang="en-IE" sz="882" b="0" i="0" u="none" strike="noStrike" kern="1200" dirty="0">
                <a:solidFill>
                  <a:schemeClr val="tx1"/>
                </a:solidFill>
                <a:effectLst/>
                <a:latin typeface="Segoe UI Light" pitchFamily="34" charset="0"/>
                <a:ea typeface="+mn-ea"/>
                <a:cs typeface="+mn-cs"/>
              </a:rPr>
              <a:t>When the deployment has completed, choose </a:t>
            </a:r>
            <a:r>
              <a:rPr lang="en-IE" sz="882" b="1" i="0" u="none" strike="noStrike" kern="1200" dirty="0">
                <a:solidFill>
                  <a:schemeClr val="tx1"/>
                </a:solidFill>
                <a:effectLst/>
                <a:latin typeface="Segoe UI Light" pitchFamily="34" charset="0"/>
                <a:ea typeface="+mn-ea"/>
                <a:cs typeface="+mn-cs"/>
              </a:rPr>
              <a:t>Go to resource</a:t>
            </a:r>
            <a:r>
              <a:rPr lang="en-IE" sz="882" b="0" i="0" u="none" strike="noStrike" kern="1200" dirty="0">
                <a:solidFill>
                  <a:schemeClr val="tx1"/>
                </a:solidFill>
                <a:effectLst/>
                <a:latin typeface="Segoe UI Light" pitchFamily="34" charset="0"/>
                <a:ea typeface="+mn-ea"/>
                <a:cs typeface="+mn-cs"/>
              </a:rPr>
              <a:t> from the notification area to view your new Azure Function App. You can also select </a:t>
            </a:r>
            <a:r>
              <a:rPr lang="en-IE" sz="882" b="1" i="0" u="none" strike="noStrike" kern="1200" dirty="0">
                <a:solidFill>
                  <a:schemeClr val="tx1"/>
                </a:solidFill>
                <a:effectLst/>
                <a:latin typeface="Segoe UI Light" pitchFamily="34" charset="0"/>
                <a:ea typeface="+mn-ea"/>
                <a:cs typeface="+mn-cs"/>
              </a:rPr>
              <a:t>All resources</a:t>
            </a:r>
            <a:r>
              <a:rPr lang="en-IE" sz="882" b="0" i="0" u="none" strike="noStrike" kern="1200" dirty="0">
                <a:solidFill>
                  <a:schemeClr val="tx1"/>
                </a:solidFill>
                <a:effectLst/>
                <a:latin typeface="Segoe UI Light" pitchFamily="34" charset="0"/>
                <a:ea typeface="+mn-ea"/>
                <a:cs typeface="+mn-cs"/>
              </a:rPr>
              <a:t> from the main Azure menu, then choose your Azure Function App from the list of resources.</a:t>
            </a:r>
          </a:p>
          <a:p>
            <a:r>
              <a:rPr lang="en-IE" sz="882" b="1" i="0" u="none" strike="noStrike" kern="1200" dirty="0">
                <a:solidFill>
                  <a:schemeClr val="tx1"/>
                </a:solidFill>
                <a:effectLst/>
                <a:latin typeface="Segoe UI Light" pitchFamily="34" charset="0"/>
                <a:ea typeface="+mn-ea"/>
                <a:cs typeface="+mn-cs"/>
              </a:rPr>
              <a:t>5. </a:t>
            </a:r>
            <a:r>
              <a:rPr lang="en-IE" sz="882" b="0" i="0" u="none" strike="noStrike" kern="1200" dirty="0">
                <a:solidFill>
                  <a:schemeClr val="tx1"/>
                </a:solidFill>
                <a:effectLst/>
                <a:latin typeface="Segoe UI Light" pitchFamily="34" charset="0"/>
                <a:ea typeface="+mn-ea"/>
                <a:cs typeface="+mn-cs"/>
              </a:rPr>
              <a:t>To create an </a:t>
            </a:r>
            <a:r>
              <a:rPr lang="en-IE" sz="882" b="0" i="1" u="none" strike="noStrike" kern="1200" dirty="0">
                <a:solidFill>
                  <a:schemeClr val="tx1"/>
                </a:solidFill>
                <a:effectLst/>
                <a:latin typeface="Segoe UI Light" pitchFamily="34" charset="0"/>
                <a:ea typeface="+mn-ea"/>
                <a:cs typeface="+mn-cs"/>
              </a:rPr>
              <a:t>HTTP Triggered Function</a:t>
            </a:r>
            <a:r>
              <a:rPr lang="en-IE" sz="882" b="0" i="0" u="none" strike="noStrike" kern="1200" dirty="0">
                <a:solidFill>
                  <a:schemeClr val="tx1"/>
                </a:solidFill>
                <a:effectLst/>
                <a:latin typeface="Segoe UI Light" pitchFamily="34" charset="0"/>
                <a:ea typeface="+mn-ea"/>
                <a:cs typeface="+mn-cs"/>
              </a:rPr>
              <a:t>, use the down arrow icon to expand your Azure Function App. Select the “</a:t>
            </a:r>
            <a:r>
              <a:rPr lang="en-IE" sz="882" b="1" i="0" u="none" strike="noStrike" kern="1200" dirty="0">
                <a:solidFill>
                  <a:schemeClr val="tx1"/>
                </a:solidFill>
                <a:effectLst/>
                <a:latin typeface="Segoe UI Light" pitchFamily="34" charset="0"/>
                <a:ea typeface="+mn-ea"/>
                <a:cs typeface="+mn-cs"/>
              </a:rPr>
              <a:t>+</a:t>
            </a:r>
            <a:r>
              <a:rPr lang="en-IE" sz="882" b="0" i="0" u="none" strike="noStrike" kern="1200" dirty="0">
                <a:solidFill>
                  <a:schemeClr val="tx1"/>
                </a:solidFill>
                <a:effectLst/>
                <a:latin typeface="Segoe UI Light" pitchFamily="34" charset="0"/>
                <a:ea typeface="+mn-ea"/>
                <a:cs typeface="+mn-cs"/>
              </a:rPr>
              <a:t>” button next to </a:t>
            </a:r>
            <a:r>
              <a:rPr lang="en-IE" sz="882" b="1" i="0" u="none" strike="noStrike" kern="1200" dirty="0">
                <a:solidFill>
                  <a:schemeClr val="tx1"/>
                </a:solidFill>
                <a:effectLst/>
                <a:latin typeface="Segoe UI Light" pitchFamily="34" charset="0"/>
                <a:ea typeface="+mn-ea"/>
                <a:cs typeface="+mn-cs"/>
              </a:rPr>
              <a:t>Functions</a:t>
            </a:r>
            <a:r>
              <a:rPr lang="en-IE" sz="882" b="0" i="0" u="none" strike="noStrike" kern="1200" dirty="0">
                <a:solidFill>
                  <a:schemeClr val="tx1"/>
                </a:solidFill>
                <a:effectLst/>
                <a:latin typeface="Segoe UI Light" pitchFamily="34" charset="0"/>
                <a:ea typeface="+mn-ea"/>
                <a:cs typeface="+mn-cs"/>
              </a:rPr>
              <a:t>. Choose </a:t>
            </a:r>
            <a:r>
              <a:rPr lang="en-IE" sz="882" b="1" i="0" u="none" strike="noStrike" kern="1200" dirty="0">
                <a:solidFill>
                  <a:schemeClr val="tx1"/>
                </a:solidFill>
                <a:effectLst/>
                <a:latin typeface="Segoe UI Light" pitchFamily="34" charset="0"/>
                <a:ea typeface="+mn-ea"/>
                <a:cs typeface="+mn-cs"/>
              </a:rPr>
              <a:t>In-portal</a:t>
            </a:r>
            <a:r>
              <a:rPr lang="en-IE" sz="882" b="0" i="0" u="none" strike="noStrike" kern="1200" dirty="0">
                <a:solidFill>
                  <a:schemeClr val="tx1"/>
                </a:solidFill>
                <a:effectLst/>
                <a:latin typeface="Segoe UI Light" pitchFamily="34" charset="0"/>
                <a:ea typeface="+mn-ea"/>
                <a:cs typeface="+mn-cs"/>
              </a:rPr>
              <a:t>, and select </a:t>
            </a:r>
            <a:r>
              <a:rPr lang="en-IE" sz="882" b="1" i="0" u="none" strike="noStrike" kern="1200" dirty="0">
                <a:solidFill>
                  <a:schemeClr val="tx1"/>
                </a:solidFill>
                <a:effectLst/>
                <a:latin typeface="Segoe UI Light" pitchFamily="34" charset="0"/>
                <a:ea typeface="+mn-ea"/>
                <a:cs typeface="+mn-cs"/>
              </a:rPr>
              <a:t>Continue</a:t>
            </a:r>
            <a:r>
              <a:rPr lang="en-IE" sz="882" b="0" i="0" u="none" strike="noStrike" kern="1200" dirty="0">
                <a:solidFill>
                  <a:schemeClr val="tx1"/>
                </a:solidFill>
                <a:effectLst/>
                <a:latin typeface="Segoe UI Light" pitchFamily="34" charset="0"/>
                <a:ea typeface="+mn-ea"/>
                <a:cs typeface="+mn-cs"/>
              </a:rPr>
              <a:t>.</a:t>
            </a:r>
          </a:p>
          <a:p>
            <a:r>
              <a:rPr lang="en-IE" sz="882" b="1" i="0" u="none" strike="noStrike" kern="1200" dirty="0">
                <a:solidFill>
                  <a:schemeClr val="tx1"/>
                </a:solidFill>
                <a:effectLst/>
                <a:latin typeface="Segoe UI Light" pitchFamily="34" charset="0"/>
                <a:ea typeface="+mn-ea"/>
                <a:cs typeface="+mn-cs"/>
              </a:rPr>
              <a:t>6. </a:t>
            </a:r>
            <a:r>
              <a:rPr lang="en-IE" sz="882" b="0" i="0" u="none" strike="noStrike" kern="1200" dirty="0">
                <a:solidFill>
                  <a:schemeClr val="tx1"/>
                </a:solidFill>
                <a:effectLst/>
                <a:latin typeface="Segoe UI Light" pitchFamily="34" charset="0"/>
                <a:ea typeface="+mn-ea"/>
                <a:cs typeface="+mn-cs"/>
              </a:rPr>
              <a:t>Choose </a:t>
            </a:r>
            <a:r>
              <a:rPr lang="en-IE" sz="882" b="1" i="0" u="none" strike="noStrike" kern="1200" dirty="0" err="1">
                <a:solidFill>
                  <a:schemeClr val="tx1"/>
                </a:solidFill>
                <a:effectLst/>
                <a:latin typeface="Segoe UI Light" pitchFamily="34" charset="0"/>
                <a:ea typeface="+mn-ea"/>
                <a:cs typeface="+mn-cs"/>
              </a:rPr>
              <a:t>WebHook</a:t>
            </a:r>
            <a:r>
              <a:rPr lang="en-IE" sz="882" b="1" i="0" u="none" strike="noStrike" kern="1200" dirty="0">
                <a:solidFill>
                  <a:schemeClr val="tx1"/>
                </a:solidFill>
                <a:effectLst/>
                <a:latin typeface="Segoe UI Light" pitchFamily="34" charset="0"/>
                <a:ea typeface="+mn-ea"/>
                <a:cs typeface="+mn-cs"/>
              </a:rPr>
              <a:t> + API</a:t>
            </a:r>
            <a:r>
              <a:rPr lang="en-IE" sz="882" b="0" i="0" u="none" strike="noStrike" kern="1200" dirty="0">
                <a:solidFill>
                  <a:schemeClr val="tx1"/>
                </a:solidFill>
                <a:effectLst/>
                <a:latin typeface="Segoe UI Light" pitchFamily="34" charset="0"/>
                <a:ea typeface="+mn-ea"/>
                <a:cs typeface="+mn-cs"/>
              </a:rPr>
              <a:t>, and then select </a:t>
            </a:r>
            <a:r>
              <a:rPr lang="en-IE" sz="882" b="1" i="0" u="none" strike="noStrike" kern="1200" dirty="0">
                <a:solidFill>
                  <a:schemeClr val="tx1"/>
                </a:solidFill>
                <a:effectLst/>
                <a:latin typeface="Segoe UI Light" pitchFamily="34" charset="0"/>
                <a:ea typeface="+mn-ea"/>
                <a:cs typeface="+mn-cs"/>
              </a:rPr>
              <a:t>Create</a:t>
            </a:r>
            <a:r>
              <a:rPr lang="en-IE" sz="882" b="0" i="0" u="none" strike="noStrike" kern="1200" dirty="0">
                <a:solidFill>
                  <a:schemeClr val="tx1"/>
                </a:solidFill>
                <a:effectLst/>
                <a:latin typeface="Segoe UI Light" pitchFamily="34" charset="0"/>
                <a:ea typeface="+mn-ea"/>
                <a:cs typeface="+mn-cs"/>
              </a:rPr>
              <a:t>.</a:t>
            </a:r>
          </a:p>
          <a:p>
            <a:r>
              <a:rPr lang="en-IE" sz="882" b="1" i="0" u="none" strike="noStrike" kern="1200" dirty="0">
                <a:solidFill>
                  <a:schemeClr val="tx1"/>
                </a:solidFill>
                <a:effectLst/>
                <a:latin typeface="Segoe UI Light" pitchFamily="34" charset="0"/>
                <a:ea typeface="+mn-ea"/>
                <a:cs typeface="+mn-cs"/>
              </a:rPr>
              <a:t>7. </a:t>
            </a:r>
            <a:r>
              <a:rPr lang="en-IE" sz="882" b="0" i="0" u="none" strike="noStrike" kern="1200" dirty="0">
                <a:solidFill>
                  <a:schemeClr val="tx1"/>
                </a:solidFill>
                <a:effectLst/>
                <a:latin typeface="Segoe UI Light" pitchFamily="34" charset="0"/>
                <a:ea typeface="+mn-ea"/>
                <a:cs typeface="+mn-cs"/>
              </a:rPr>
              <a:t>Select </a:t>
            </a:r>
            <a:r>
              <a:rPr lang="en-IE" sz="882" b="1" i="0" u="none" strike="noStrike" kern="1200" dirty="0">
                <a:solidFill>
                  <a:schemeClr val="tx1"/>
                </a:solidFill>
                <a:effectLst/>
                <a:latin typeface="Segoe UI Light" pitchFamily="34" charset="0"/>
                <a:ea typeface="+mn-ea"/>
                <a:cs typeface="+mn-cs"/>
              </a:rPr>
              <a:t>&lt;/&gt; Get function URL</a:t>
            </a:r>
            <a:r>
              <a:rPr lang="en-IE" sz="882" b="0" i="0" u="none" strike="noStrike" kern="1200" dirty="0">
                <a:solidFill>
                  <a:schemeClr val="tx1"/>
                </a:solidFill>
                <a:effectLst/>
                <a:latin typeface="Segoe UI Light" pitchFamily="34" charset="0"/>
                <a:ea typeface="+mn-ea"/>
                <a:cs typeface="+mn-cs"/>
              </a:rPr>
              <a:t> from the within the function editor. Set the </a:t>
            </a:r>
            <a:r>
              <a:rPr lang="en-IE" sz="882" b="1" i="0" u="none" strike="noStrike" kern="1200" dirty="0">
                <a:solidFill>
                  <a:schemeClr val="tx1"/>
                </a:solidFill>
                <a:effectLst/>
                <a:latin typeface="Segoe UI Light" pitchFamily="34" charset="0"/>
                <a:ea typeface="+mn-ea"/>
                <a:cs typeface="+mn-cs"/>
              </a:rPr>
              <a:t>Key</a:t>
            </a:r>
            <a:r>
              <a:rPr lang="en-IE" sz="882" b="0" i="0" u="none" strike="noStrike" kern="1200" dirty="0">
                <a:solidFill>
                  <a:schemeClr val="tx1"/>
                </a:solidFill>
                <a:effectLst/>
                <a:latin typeface="Segoe UI Light" pitchFamily="34" charset="0"/>
                <a:ea typeface="+mn-ea"/>
                <a:cs typeface="+mn-cs"/>
              </a:rPr>
              <a:t> value to default (Function key) using the dropdown. Then, select </a:t>
            </a:r>
            <a:r>
              <a:rPr lang="en-IE" sz="882" b="1" i="0" u="none" strike="noStrike" kern="1200" dirty="0">
                <a:solidFill>
                  <a:schemeClr val="tx1"/>
                </a:solidFill>
                <a:effectLst/>
                <a:latin typeface="Segoe UI Light" pitchFamily="34" charset="0"/>
                <a:ea typeface="+mn-ea"/>
                <a:cs typeface="+mn-cs"/>
              </a:rPr>
              <a:t>Copy</a:t>
            </a:r>
            <a:r>
              <a:rPr lang="en-IE" sz="882" b="0" i="0" u="none" strike="noStrike" kern="1200" dirty="0">
                <a:solidFill>
                  <a:schemeClr val="tx1"/>
                </a:solidFill>
                <a:effectLst/>
                <a:latin typeface="Segoe UI Light" pitchFamily="34" charset="0"/>
                <a:ea typeface="+mn-ea"/>
                <a:cs typeface="+mn-cs"/>
              </a:rPr>
              <a:t> to copy the function URL.</a:t>
            </a:r>
          </a:p>
          <a:p>
            <a:r>
              <a:rPr lang="en-IE" sz="882" b="1" i="0" u="none" strike="noStrike" kern="1200" dirty="0">
                <a:solidFill>
                  <a:schemeClr val="tx1"/>
                </a:solidFill>
                <a:effectLst/>
                <a:latin typeface="Segoe UI Light" pitchFamily="34" charset="0"/>
                <a:ea typeface="+mn-ea"/>
                <a:cs typeface="+mn-cs"/>
              </a:rPr>
              <a:t>8. </a:t>
            </a:r>
            <a:r>
              <a:rPr lang="en-IE" sz="882" b="0" i="0" u="none" strike="noStrike" kern="1200" dirty="0">
                <a:solidFill>
                  <a:schemeClr val="tx1"/>
                </a:solidFill>
                <a:effectLst/>
                <a:latin typeface="Segoe UI Light" pitchFamily="34" charset="0"/>
                <a:ea typeface="+mn-ea"/>
                <a:cs typeface="+mn-cs"/>
              </a:rPr>
              <a:t>Paste the copied function URL into your web browser's address bar. Append &amp;name=&lt;</a:t>
            </a:r>
            <a:r>
              <a:rPr lang="en-IE" sz="882" b="0" i="0" u="none" strike="noStrike" kern="1200" dirty="0" err="1">
                <a:solidFill>
                  <a:schemeClr val="tx1"/>
                </a:solidFill>
                <a:effectLst/>
                <a:latin typeface="Segoe UI Light" pitchFamily="34" charset="0"/>
                <a:ea typeface="+mn-ea"/>
                <a:cs typeface="+mn-cs"/>
              </a:rPr>
              <a:t>yourname</a:t>
            </a:r>
            <a:r>
              <a:rPr lang="en-IE" sz="882" b="0" i="0" u="none" strike="noStrike" kern="1200" dirty="0">
                <a:solidFill>
                  <a:schemeClr val="tx1"/>
                </a:solidFill>
                <a:effectLst/>
                <a:latin typeface="Segoe UI Light" pitchFamily="34" charset="0"/>
                <a:ea typeface="+mn-ea"/>
                <a:cs typeface="+mn-cs"/>
              </a:rPr>
              <a:t>&gt; to the end of the URL.</a:t>
            </a:r>
          </a:p>
          <a:p>
            <a:r>
              <a:rPr lang="en-IE" sz="882" b="1" i="0" u="none" strike="noStrike" kern="1200" dirty="0">
                <a:solidFill>
                  <a:schemeClr val="tx1"/>
                </a:solidFill>
                <a:effectLst/>
                <a:latin typeface="Segoe UI Light" pitchFamily="34" charset="0"/>
                <a:ea typeface="+mn-ea"/>
                <a:cs typeface="+mn-cs"/>
              </a:rPr>
              <a:t>Note</a:t>
            </a:r>
            <a:r>
              <a:rPr lang="en-IE" sz="882" b="0" i="0" u="none" strike="noStrike" kern="1200" dirty="0">
                <a:solidFill>
                  <a:schemeClr val="tx1"/>
                </a:solidFill>
                <a:effectLst/>
                <a:latin typeface="Segoe UI Light" pitchFamily="34" charset="0"/>
                <a:ea typeface="+mn-ea"/>
                <a:cs typeface="+mn-cs"/>
              </a:rPr>
              <a:t>: Here, &lt;</a:t>
            </a:r>
            <a:r>
              <a:rPr lang="en-IE" sz="882" b="0" i="0" u="none" strike="noStrike" kern="1200" dirty="0" err="1">
                <a:solidFill>
                  <a:schemeClr val="tx1"/>
                </a:solidFill>
                <a:effectLst/>
                <a:latin typeface="Segoe UI Light" pitchFamily="34" charset="0"/>
                <a:ea typeface="+mn-ea"/>
                <a:cs typeface="+mn-cs"/>
              </a:rPr>
              <a:t>yourname</a:t>
            </a:r>
            <a:r>
              <a:rPr lang="en-IE" sz="882" b="0" i="0" u="none" strike="noStrike" kern="1200" dirty="0">
                <a:solidFill>
                  <a:schemeClr val="tx1"/>
                </a:solidFill>
                <a:effectLst/>
                <a:latin typeface="Segoe UI Light" pitchFamily="34" charset="0"/>
                <a:ea typeface="+mn-ea"/>
                <a:cs typeface="+mn-cs"/>
              </a:rPr>
              <a:t>&gt; refers to your given first name. Navigate to the URL to see the “Hello” message, followed by the name you provided, displayed in your browser. The URL should be similar to https://azfuncek01.azurewebsites.net/api/HttpTrigger1?code=X9xx9999xXXXXX9x9xxxXX==&amp;name=glen</a:t>
            </a:r>
          </a:p>
          <a:p>
            <a:r>
              <a:rPr lang="en-IE" sz="882" b="1" i="0" u="none" strike="noStrike" kern="1200" dirty="0">
                <a:solidFill>
                  <a:schemeClr val="tx1"/>
                </a:solidFill>
                <a:effectLst/>
                <a:latin typeface="Segoe UI Light" pitchFamily="34" charset="0"/>
                <a:ea typeface="+mn-ea"/>
                <a:cs typeface="+mn-cs"/>
              </a:rPr>
              <a:t>9. </a:t>
            </a:r>
            <a:r>
              <a:rPr lang="en-IE" sz="882" b="0" i="0" u="none" strike="noStrike" kern="1200" dirty="0">
                <a:solidFill>
                  <a:schemeClr val="tx1"/>
                </a:solidFill>
                <a:effectLst/>
                <a:latin typeface="Segoe UI Light" pitchFamily="34" charset="0"/>
                <a:ea typeface="+mn-ea"/>
                <a:cs typeface="+mn-cs"/>
              </a:rPr>
              <a:t>When your function runs, trace information is written to log files in Azure. To view the logs in Azure portal, return to the function editor, and select the </a:t>
            </a:r>
            <a:r>
              <a:rPr lang="en-IE" sz="882" b="1" i="0" u="none" strike="noStrike" kern="1200" dirty="0">
                <a:solidFill>
                  <a:schemeClr val="tx1"/>
                </a:solidFill>
                <a:effectLst/>
                <a:latin typeface="Segoe UI Light" pitchFamily="34" charset="0"/>
                <a:ea typeface="+mn-ea"/>
                <a:cs typeface="+mn-cs"/>
              </a:rPr>
              <a:t>Logs</a:t>
            </a:r>
            <a:r>
              <a:rPr lang="en-IE" sz="882" b="0" i="0" u="none" strike="noStrike" kern="1200" dirty="0">
                <a:solidFill>
                  <a:schemeClr val="tx1"/>
                </a:solidFill>
                <a:effectLst/>
                <a:latin typeface="Segoe UI Light" pitchFamily="34" charset="0"/>
                <a:ea typeface="+mn-ea"/>
                <a:cs typeface="+mn-cs"/>
              </a:rPr>
              <a:t> button.</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Congratulations! You have written and run serverless code inside an Azure Function App, in Azure portal, successfully.</a:t>
            </a:r>
          </a:p>
          <a:p>
            <a:endParaRPr lang="en-IE" sz="882" b="1" kern="1200" dirty="0">
              <a:solidFill>
                <a:schemeClr val="tx1"/>
              </a:solidFill>
              <a:effectLst/>
              <a:latin typeface="Segoe UI Light" pitchFamily="34" charset="0"/>
              <a:ea typeface="+mn-ea"/>
              <a:cs typeface="+mn-cs"/>
            </a:endParaRPr>
          </a:p>
          <a:p>
            <a:r>
              <a:rPr lang="en-IE" sz="882" b="1" kern="1200" dirty="0">
                <a:solidFill>
                  <a:schemeClr val="tx1"/>
                </a:solidFill>
                <a:effectLst/>
                <a:latin typeface="Segoe UI Light" pitchFamily="34" charset="0"/>
                <a:ea typeface="+mn-ea"/>
                <a:cs typeface="+mn-cs"/>
              </a:rPr>
              <a:t>Note</a:t>
            </a:r>
            <a:r>
              <a:rPr lang="en-IE" sz="882" kern="1200" dirty="0">
                <a:solidFill>
                  <a:schemeClr val="tx1"/>
                </a:solidFill>
                <a:effectLst/>
                <a:latin typeface="Segoe UI Light" pitchFamily="34" charset="0"/>
                <a:ea typeface="+mn-ea"/>
                <a:cs typeface="+mn-cs"/>
              </a:rPr>
              <a:t>: Remember to remove any newly created Azure resources that you no longer use. Removing unused resources ensures you will not incur unexpected costs. Remove unused resources by deleting the Resource Group that the unused resources belong to.</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1096141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Azure DevOps Services</a:t>
            </a:r>
          </a:p>
          <a:p>
            <a:r>
              <a:rPr lang="en-IE" sz="900" b="0" i="0" u="none" strike="noStrike" kern="1200" dirty="0">
                <a:solidFill>
                  <a:schemeClr val="tx1"/>
                </a:solidFill>
                <a:effectLst/>
                <a:latin typeface="Segoe UI Light" pitchFamily="34" charset="0"/>
                <a:ea typeface="+mn-ea"/>
                <a:cs typeface="+mn-cs"/>
              </a:rPr>
              <a:t>Azure DevOps Services (formerly known as </a:t>
            </a:r>
            <a:r>
              <a:rPr lang="en-IE" sz="900" b="0" i="1" u="none" strike="noStrike" kern="1200" dirty="0">
                <a:solidFill>
                  <a:schemeClr val="tx1"/>
                </a:solidFill>
                <a:effectLst/>
                <a:latin typeface="Segoe UI Light" pitchFamily="34" charset="0"/>
                <a:ea typeface="+mn-ea"/>
                <a:cs typeface="+mn-cs"/>
              </a:rPr>
              <a:t>Visual Studio Team Services (VSTS)</a:t>
            </a:r>
            <a:r>
              <a:rPr lang="en-IE" sz="900" b="0" i="0" u="none" strike="noStrike" kern="1200" dirty="0">
                <a:solidFill>
                  <a:schemeClr val="tx1"/>
                </a:solidFill>
                <a:effectLst/>
                <a:latin typeface="Segoe UI Light" pitchFamily="34" charset="0"/>
                <a:ea typeface="+mn-ea"/>
                <a:cs typeface="+mn-cs"/>
              </a:rPr>
              <a:t>), provides development collaboration tools including high-performance pipelines, free private Git repositories, configurable Kanban boards, and extensive automated and cloud-based load testing. See </a:t>
            </a:r>
            <a:r>
              <a:rPr lang="en-IE" u="sng" dirty="0"/>
              <a:t>https://docs.microsoft.com/en-us/azure/devops/ </a:t>
            </a:r>
            <a:r>
              <a:rPr lang="en-IE" sz="900" b="0" i="0" u="none" strike="noStrike" kern="1200" dirty="0">
                <a:solidFill>
                  <a:schemeClr val="tx1"/>
                </a:solidFill>
                <a:effectLst/>
                <a:latin typeface="Segoe UI Light" pitchFamily="34" charset="0"/>
                <a:ea typeface="+mn-ea"/>
                <a:cs typeface="+mn-cs"/>
              </a:rPr>
              <a:t>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DevTest Labs</a:t>
            </a:r>
          </a:p>
          <a:p>
            <a:r>
              <a:rPr lang="en-IE" sz="900" b="0" i="0" u="none" strike="noStrike" kern="1200" dirty="0">
                <a:solidFill>
                  <a:schemeClr val="tx1"/>
                </a:solidFill>
                <a:effectLst/>
                <a:latin typeface="Segoe UI Light" pitchFamily="34" charset="0"/>
                <a:ea typeface="+mn-ea"/>
                <a:cs typeface="+mn-cs"/>
              </a:rPr>
              <a:t>Azure DevTest Labs is a service that helps developers and testers quickly create environments in Azure while minimizing waste and controlling cost. Users can test their latest application versions by quickly provisioning Windows and Linux environments using reusable templates and </a:t>
            </a:r>
            <a:r>
              <a:rPr lang="en-IE" sz="900" b="0" i="0" u="none" strike="noStrike" kern="1200" dirty="0" err="1">
                <a:solidFill>
                  <a:schemeClr val="tx1"/>
                </a:solidFill>
                <a:effectLst/>
                <a:latin typeface="Segoe UI Light" pitchFamily="34" charset="0"/>
                <a:ea typeface="+mn-ea"/>
                <a:cs typeface="+mn-cs"/>
              </a:rPr>
              <a:t>artifacts</a:t>
            </a:r>
            <a:r>
              <a:rPr lang="en-IE" sz="900" b="0" i="0" u="none" strike="noStrike" kern="1200" dirty="0">
                <a:solidFill>
                  <a:schemeClr val="tx1"/>
                </a:solidFill>
                <a:effectLst/>
                <a:latin typeface="Segoe UI Light" pitchFamily="34" charset="0"/>
                <a:ea typeface="+mn-ea"/>
                <a:cs typeface="+mn-cs"/>
              </a:rPr>
              <a:t>. See </a:t>
            </a:r>
            <a:r>
              <a:rPr lang="en-IE" u="sng" dirty="0"/>
              <a:t>https://azure.microsoft.com/en-us/services/devtest-lab/ </a:t>
            </a:r>
            <a:r>
              <a:rPr lang="en-IE" sz="900" b="0" i="0" u="none" strike="noStrike" kern="1200" dirty="0">
                <a:solidFill>
                  <a:schemeClr val="tx1"/>
                </a:solidFill>
                <a:effectLst/>
                <a:latin typeface="Segoe UI Light" pitchFamily="34" charset="0"/>
                <a:ea typeface="+mn-ea"/>
                <a:cs typeface="+mn-cs"/>
              </a:rPr>
              <a:t>for more general details.</a:t>
            </a:r>
          </a:p>
          <a:p>
            <a:endParaRPr lang="en-IE" sz="900" b="1"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For more general details on DevOps services available with Azure, see </a:t>
            </a:r>
            <a:r>
              <a:rPr lang="en-IE" u="sng" dirty="0"/>
              <a:t>https://docs.microsoft.com/en-us/azure/#pivot=products&amp;panel=devops </a:t>
            </a:r>
            <a:endParaRPr lang="en-IE" sz="900" b="0" i="0" u="none"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593115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6927089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You may provide more detail</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using</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the information below.</a:t>
            </a:r>
            <a:r>
              <a:rPr lang="en-IE" sz="900" b="0" i="0" u="none" strike="noStrike" kern="1200" baseline="0" dirty="0">
                <a:solidFill>
                  <a:schemeClr val="tx1"/>
                </a:solidFill>
                <a:effectLst/>
                <a:latin typeface="Segoe UI Light" pitchFamily="34" charset="0"/>
                <a:ea typeface="+mn-ea"/>
                <a:cs typeface="+mn-cs"/>
              </a:rPr>
              <a:t> I</a:t>
            </a:r>
            <a:r>
              <a:rPr lang="en-IE" sz="900" b="0" i="0" u="none" strike="noStrike" kern="1200" dirty="0">
                <a:solidFill>
                  <a:schemeClr val="tx1"/>
                </a:solidFill>
                <a:effectLst/>
                <a:latin typeface="Segoe UI Light" pitchFamily="34" charset="0"/>
                <a:ea typeface="+mn-ea"/>
                <a:cs typeface="+mn-cs"/>
              </a:rPr>
              <a:t>f you’ve time, consider showing students</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the tools and the </a:t>
            </a:r>
            <a:r>
              <a:rPr lang="en-IE" sz="900" b="0" i="0" u="none" strike="noStrike" kern="1200" baseline="0" dirty="0">
                <a:solidFill>
                  <a:schemeClr val="tx1"/>
                </a:solidFill>
                <a:effectLst/>
                <a:latin typeface="Segoe UI Light" pitchFamily="34" charset="0"/>
                <a:ea typeface="+mn-ea"/>
                <a:cs typeface="+mn-cs"/>
              </a:rPr>
              <a:t>URL</a:t>
            </a:r>
            <a:r>
              <a:rPr lang="en-IE" sz="900" b="0" i="0" u="none" strike="noStrike" kern="1200" dirty="0">
                <a:solidFill>
                  <a:schemeClr val="tx1"/>
                </a:solidFill>
                <a:effectLst/>
                <a:latin typeface="Segoe UI Light" pitchFamily="34" charset="0"/>
                <a:ea typeface="+mn-ea"/>
                <a:cs typeface="+mn-cs"/>
              </a:rPr>
              <a:t>s for accessing them (where</a:t>
            </a:r>
            <a:r>
              <a:rPr lang="en-IE" sz="900" b="0" i="0" u="none" strike="noStrike" kern="1200" baseline="0" dirty="0">
                <a:solidFill>
                  <a:schemeClr val="tx1"/>
                </a:solidFill>
                <a:effectLst/>
                <a:latin typeface="Segoe UI Light" pitchFamily="34" charset="0"/>
                <a:ea typeface="+mn-ea"/>
                <a:cs typeface="+mn-cs"/>
              </a:rPr>
              <a:t> applicable</a:t>
            </a:r>
            <a:r>
              <a:rPr lang="en-IE" sz="900" b="0" i="0" u="none" strike="noStrike" kern="1200" dirty="0">
                <a:solidFill>
                  <a:schemeClr val="tx1"/>
                </a:solidFill>
                <a:effectLst/>
                <a:latin typeface="Segoe UI Light" pitchFamily="34" charset="0"/>
                <a:ea typeface="+mn-ea"/>
                <a:cs typeface="+mn-cs"/>
              </a:rPr>
              <a:t>). </a:t>
            </a:r>
          </a:p>
          <a:p>
            <a:endParaRPr lang="en-IE" sz="900" b="0" i="0" u="none" strike="noStrike" kern="1200" dirty="0">
              <a:solidFill>
                <a:schemeClr val="tx1"/>
              </a:solidFill>
              <a:effectLst/>
              <a:latin typeface="Segoe UI Light" pitchFamily="34" charset="0"/>
              <a:ea typeface="+mn-ea"/>
              <a:cs typeface="+mn-cs"/>
            </a:endParaRPr>
          </a:p>
          <a:p>
            <a:pPr marL="171450" indent="-171450">
              <a:buFont typeface="Arial" pitchFamily="34" charset="0"/>
              <a:buChar char="•"/>
            </a:pPr>
            <a:r>
              <a:rPr lang="en-IE" sz="900" b="1" i="0" u="none" strike="noStrike" kern="1200" dirty="0">
                <a:solidFill>
                  <a:schemeClr val="tx1"/>
                </a:solidFill>
                <a:effectLst/>
                <a:latin typeface="Segoe UI Light" pitchFamily="34" charset="0"/>
                <a:ea typeface="+mn-ea"/>
                <a:cs typeface="+mn-cs"/>
              </a:rPr>
              <a:t>Azure Portal - </a:t>
            </a:r>
            <a:r>
              <a:rPr lang="en-IE" dirty="0">
                <a:hlinkClick r:id="rId3"/>
              </a:rPr>
              <a:t>https://portal.azure.com</a:t>
            </a:r>
            <a:endParaRPr lang="en-IE" dirty="0"/>
          </a:p>
          <a:p>
            <a:pPr marL="171450" indent="-171450">
              <a:buFont typeface="Arial" pitchFamily="34" charset="0"/>
              <a:buChar char="•"/>
            </a:pPr>
            <a:r>
              <a:rPr lang="en-IE" sz="900" b="1" i="0" u="none" strike="noStrike" kern="1200" dirty="0">
                <a:solidFill>
                  <a:schemeClr val="tx1"/>
                </a:solidFill>
                <a:effectLst/>
                <a:latin typeface="Segoe UI Light" pitchFamily="34" charset="0"/>
                <a:ea typeface="+mn-ea"/>
                <a:cs typeface="+mn-cs"/>
              </a:rPr>
              <a:t>Azure PowerShell - </a:t>
            </a:r>
            <a:r>
              <a:rPr lang="en-IE" sz="900" b="0" i="0" u="none" strike="noStrike" kern="1200" dirty="0">
                <a:solidFill>
                  <a:schemeClr val="tx1"/>
                </a:solidFill>
                <a:effectLst/>
                <a:latin typeface="Segoe UI Light" pitchFamily="34" charset="0"/>
                <a:ea typeface="+mn-ea"/>
                <a:cs typeface="+mn-cs"/>
              </a:rPr>
              <a:t>A module added to Windows PowerShell or PowerShell Core for</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connecting to your Azure subscription and managing Azure resources.</a:t>
            </a:r>
          </a:p>
          <a:p>
            <a:pPr marL="171450" indent="-171450">
              <a:buFont typeface="Arial" pitchFamily="34" charset="0"/>
              <a:buChar char="•"/>
            </a:pPr>
            <a:r>
              <a:rPr lang="en-IE" sz="900" b="1" i="0" u="none" strike="noStrike" kern="1200" dirty="0">
                <a:solidFill>
                  <a:schemeClr val="tx1"/>
                </a:solidFill>
                <a:effectLst/>
                <a:latin typeface="Segoe UI Light" pitchFamily="34" charset="0"/>
                <a:ea typeface="+mn-ea"/>
                <a:cs typeface="+mn-cs"/>
              </a:rPr>
              <a:t>Azure CLI - </a:t>
            </a:r>
            <a:r>
              <a:rPr lang="en-IE" sz="900" b="0" i="0" u="none" strike="noStrike" kern="1200" dirty="0">
                <a:solidFill>
                  <a:schemeClr val="tx1"/>
                </a:solidFill>
                <a:effectLst/>
                <a:latin typeface="Segoe UI Light" pitchFamily="34" charset="0"/>
                <a:ea typeface="+mn-ea"/>
                <a:cs typeface="+mn-cs"/>
              </a:rPr>
              <a:t>A cross-platform, command-line program that connects to Azure and executes administrative commands on Azure resources.</a:t>
            </a:r>
          </a:p>
          <a:p>
            <a:pPr marL="171450" indent="-171450">
              <a:buFont typeface="Arial" pitchFamily="34" charset="0"/>
              <a:buChar char="•"/>
            </a:pPr>
            <a:r>
              <a:rPr lang="en-IE" sz="900" b="1" i="0" u="none" strike="noStrike" kern="1200" dirty="0">
                <a:solidFill>
                  <a:schemeClr val="tx1"/>
                </a:solidFill>
                <a:effectLst/>
                <a:latin typeface="Segoe UI Light" pitchFamily="34" charset="0"/>
                <a:ea typeface="+mn-ea"/>
                <a:cs typeface="+mn-cs"/>
              </a:rPr>
              <a:t>Azure Cloud Shell - </a:t>
            </a:r>
            <a:r>
              <a:rPr lang="en-IE" sz="900" b="0" i="0" u="none" strike="noStrike" kern="1200" dirty="0">
                <a:solidFill>
                  <a:schemeClr val="tx1"/>
                </a:solidFill>
                <a:effectLst/>
                <a:latin typeface="Segoe UI Light" pitchFamily="34" charset="0"/>
                <a:ea typeface="+mn-ea"/>
                <a:cs typeface="+mn-cs"/>
              </a:rPr>
              <a:t> A browser-based scripting environment in Azure portal. It provides flexibility by allowing you</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to choose your preferred</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shell experience. Linux users can opt for a Bash experience, and Windows users can opt for PowerShell.</a:t>
            </a:r>
            <a:r>
              <a:rPr lang="en-IE" sz="900" b="0" i="0" u="none" strike="noStrike" kern="1200" baseline="0" dirty="0">
                <a:solidFill>
                  <a:schemeClr val="tx1"/>
                </a:solidFill>
                <a:effectLst/>
                <a:latin typeface="Segoe UI Light" pitchFamily="34" charset="0"/>
                <a:ea typeface="+mn-ea"/>
                <a:cs typeface="+mn-cs"/>
              </a:rPr>
              <a:t> </a:t>
            </a:r>
            <a:r>
              <a:rPr lang="en-IE" sz="900" kern="1200" dirty="0">
                <a:solidFill>
                  <a:schemeClr val="tx1"/>
                </a:solidFill>
                <a:effectLst/>
                <a:latin typeface="Segoe UI Light" pitchFamily="34" charset="0"/>
                <a:ea typeface="+mn-ea"/>
                <a:cs typeface="+mn-cs"/>
              </a:rPr>
              <a:t>Access Azure Cloud Shell from : </a:t>
            </a:r>
            <a:r>
              <a:rPr lang="en-IE" sz="900" b="0" i="0" u="none" strike="noStrike" kern="1200" dirty="0">
                <a:solidFill>
                  <a:schemeClr val="tx1"/>
                </a:solidFill>
                <a:effectLst/>
                <a:latin typeface="Segoe UI Light" pitchFamily="34" charset="0"/>
                <a:ea typeface="+mn-ea"/>
                <a:cs typeface="+mn-cs"/>
                <a:hlinkClick r:id="rId4"/>
              </a:rPr>
              <a:t>https://shell.azure.com/</a:t>
            </a:r>
            <a:endParaRPr lang="en-IE" sz="900" kern="1200" dirty="0">
              <a:solidFill>
                <a:schemeClr val="tx1"/>
              </a:solidFill>
              <a:effectLst/>
              <a:latin typeface="Segoe UI Light" pitchFamily="34" charset="0"/>
              <a:ea typeface="+mn-ea"/>
              <a:cs typeface="+mn-cs"/>
            </a:endParaRPr>
          </a:p>
          <a:p>
            <a:endParaRPr lang="en-IE" sz="900"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You can also</a:t>
            </a:r>
            <a:r>
              <a:rPr lang="en-IE" sz="900" kern="1200" baseline="0" dirty="0">
                <a:solidFill>
                  <a:schemeClr val="tx1"/>
                </a:solidFill>
                <a:effectLst/>
                <a:latin typeface="Segoe UI Light" pitchFamily="34" charset="0"/>
                <a:ea typeface="+mn-ea"/>
                <a:cs typeface="+mn-cs"/>
              </a:rPr>
              <a:t> use </a:t>
            </a:r>
            <a:r>
              <a:rPr lang="en-IE" sz="900" b="1" kern="1200" dirty="0">
                <a:solidFill>
                  <a:schemeClr val="tx1"/>
                </a:solidFill>
                <a:effectLst/>
                <a:latin typeface="Segoe UI Light" pitchFamily="34" charset="0"/>
                <a:ea typeface="+mn-ea"/>
                <a:cs typeface="+mn-cs"/>
              </a:rPr>
              <a:t>Azure SDKs</a:t>
            </a:r>
            <a:r>
              <a:rPr lang="en-IE" sz="900" kern="1200" dirty="0">
                <a:solidFill>
                  <a:schemeClr val="tx1"/>
                </a:solidFill>
                <a:effectLst/>
                <a:latin typeface="Segoe UI Light" pitchFamily="34" charset="0"/>
                <a:ea typeface="+mn-ea"/>
                <a:cs typeface="+mn-cs"/>
              </a:rPr>
              <a:t>, in a range of languages, and </a:t>
            </a:r>
            <a:r>
              <a:rPr lang="en-IE" sz="900" b="1" kern="1200" dirty="0">
                <a:solidFill>
                  <a:schemeClr val="tx1"/>
                </a:solidFill>
                <a:effectLst/>
                <a:latin typeface="Segoe UI Light" pitchFamily="34" charset="0"/>
                <a:ea typeface="+mn-ea"/>
                <a:cs typeface="+mn-cs"/>
              </a:rPr>
              <a:t>REST APIs</a:t>
            </a:r>
            <a:r>
              <a:rPr lang="en-IE" sz="900" kern="1200" dirty="0">
                <a:solidFill>
                  <a:schemeClr val="tx1"/>
                </a:solidFill>
                <a:effectLst/>
                <a:latin typeface="Segoe UI Light" pitchFamily="34" charset="0"/>
                <a:ea typeface="+mn-ea"/>
                <a:cs typeface="+mn-cs"/>
              </a:rPr>
              <a:t> to configure Azure. For a list Azure</a:t>
            </a:r>
            <a:r>
              <a:rPr lang="en-IE" sz="900" kern="1200" baseline="0" dirty="0">
                <a:solidFill>
                  <a:schemeClr val="tx1"/>
                </a:solidFill>
                <a:effectLst/>
                <a:latin typeface="Segoe UI Light" pitchFamily="34" charset="0"/>
                <a:ea typeface="+mn-ea"/>
                <a:cs typeface="+mn-cs"/>
              </a:rPr>
              <a:t> management </a:t>
            </a:r>
            <a:r>
              <a:rPr lang="en-IE" sz="900" kern="1200" dirty="0">
                <a:solidFill>
                  <a:schemeClr val="tx1"/>
                </a:solidFill>
                <a:effectLst/>
                <a:latin typeface="Segoe UI Light" pitchFamily="34" charset="0"/>
                <a:ea typeface="+mn-ea"/>
                <a:cs typeface="+mn-cs"/>
              </a:rPr>
              <a:t>tools, see : </a:t>
            </a:r>
            <a:r>
              <a:rPr lang="en-IE" sz="900" u="sng" kern="1200" dirty="0">
                <a:solidFill>
                  <a:schemeClr val="tx1"/>
                </a:solidFill>
                <a:effectLst/>
                <a:latin typeface="Segoe UI Light" pitchFamily="34" charset="0"/>
                <a:ea typeface="+mn-ea"/>
                <a:cs typeface="+mn-cs"/>
              </a:rPr>
              <a:t>https://azure.microsoft.com/en-us/downloads/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3728944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it works or actually step through it like a lab task.</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a:p>
            <a:endParaRPr lang="en-US" dirty="0"/>
          </a:p>
          <a:p>
            <a:r>
              <a:rPr lang="en-IE" sz="882" b="1" i="0" u="none" strike="noStrike" kern="1200" dirty="0">
                <a:solidFill>
                  <a:schemeClr val="tx1"/>
                </a:solidFill>
                <a:effectLst/>
                <a:latin typeface="Segoe UI Light" pitchFamily="34" charset="0"/>
                <a:ea typeface="+mn-ea"/>
                <a:cs typeface="+mn-cs"/>
              </a:rPr>
              <a:t>Prerequisites</a:t>
            </a: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You require need an Azure subscription to perform these steps. If you don't have one you can create one by following the steps outlined on the </a:t>
            </a:r>
            <a:r>
              <a:rPr lang="en-IE" sz="882" b="0" i="0" u="none" strike="noStrike" kern="1200" dirty="0">
                <a:solidFill>
                  <a:schemeClr val="tx1"/>
                </a:solidFill>
                <a:effectLst/>
                <a:latin typeface="Segoe UI Light" pitchFamily="34" charset="0"/>
                <a:ea typeface="+mn-ea"/>
                <a:cs typeface="+mn-cs"/>
                <a:hlinkClick r:id="rId3"/>
              </a:rPr>
              <a:t>Create your Azure free account today</a:t>
            </a:r>
            <a:r>
              <a:rPr lang="en-IE" sz="882" b="0" i="0" u="none" strike="noStrike" kern="1200" dirty="0">
                <a:solidFill>
                  <a:schemeClr val="tx1"/>
                </a:solidFill>
                <a:effectLst/>
                <a:latin typeface="Segoe UI Light" pitchFamily="34" charset="0"/>
                <a:ea typeface="+mn-ea"/>
                <a:cs typeface="+mn-cs"/>
              </a:rPr>
              <a:t> webpage.</a:t>
            </a: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A local environment is also needed such as a Windows, Linux or MacOS</a:t>
            </a:r>
          </a:p>
          <a:p>
            <a:r>
              <a:rPr lang="en-IE" sz="882" b="1" kern="1200" dirty="0">
                <a:solidFill>
                  <a:schemeClr val="tx1"/>
                </a:solidFill>
                <a:effectLst/>
                <a:latin typeface="Segoe UI Light" pitchFamily="34" charset="0"/>
                <a:ea typeface="+mn-ea"/>
                <a:cs typeface="+mn-cs"/>
              </a:rPr>
              <a:t>Note</a:t>
            </a:r>
            <a:r>
              <a:rPr lang="en-IE" sz="882" kern="1200" dirty="0">
                <a:solidFill>
                  <a:schemeClr val="tx1"/>
                </a:solidFill>
                <a:effectLst/>
                <a:latin typeface="Segoe UI Light" pitchFamily="34" charset="0"/>
                <a:ea typeface="+mn-ea"/>
                <a:cs typeface="+mn-cs"/>
              </a:rPr>
              <a:t>: The following steps are based on a Windows installation, however they could equally be applicable to a mac or </a:t>
            </a:r>
            <a:r>
              <a:rPr lang="en-IE" sz="882" kern="1200" dirty="0" err="1">
                <a:solidFill>
                  <a:schemeClr val="tx1"/>
                </a:solidFill>
                <a:effectLst/>
                <a:latin typeface="Segoe UI Light" pitchFamily="34" charset="0"/>
                <a:ea typeface="+mn-ea"/>
                <a:cs typeface="+mn-cs"/>
              </a:rPr>
              <a:t>linux</a:t>
            </a:r>
            <a:r>
              <a:rPr lang="en-IE" sz="882" kern="1200" dirty="0">
                <a:solidFill>
                  <a:schemeClr val="tx1"/>
                </a:solidFill>
                <a:effectLst/>
                <a:latin typeface="Segoe UI Light" pitchFamily="34" charset="0"/>
                <a:ea typeface="+mn-ea"/>
                <a:cs typeface="+mn-cs"/>
              </a:rPr>
              <a:t> environment. However there are specific installation steps for each environment. To see the installation steps for your particular environment see the </a:t>
            </a:r>
            <a:r>
              <a:rPr lang="en-IE" sz="882" b="0" i="0" u="none" strike="noStrike" kern="1200" dirty="0">
                <a:solidFill>
                  <a:schemeClr val="tx1"/>
                </a:solidFill>
                <a:effectLst/>
                <a:latin typeface="Segoe UI Light" pitchFamily="34" charset="0"/>
                <a:ea typeface="+mn-ea"/>
                <a:cs typeface="+mn-cs"/>
                <a:hlinkClick r:id="rId4"/>
              </a:rPr>
              <a:t>Install the Azure CLI</a:t>
            </a:r>
            <a:r>
              <a:rPr lang="en-IE" sz="882" kern="1200" dirty="0">
                <a:solidFill>
                  <a:schemeClr val="tx1"/>
                </a:solidFill>
                <a:effectLst/>
                <a:latin typeface="Segoe UI Light" pitchFamily="34" charset="0"/>
                <a:ea typeface="+mn-ea"/>
                <a:cs typeface="+mn-cs"/>
              </a:rPr>
              <a:t> page.</a:t>
            </a:r>
          </a:p>
          <a:p>
            <a:endParaRPr lang="en-IE" sz="882" b="1" i="0" u="none" strike="noStrike" kern="1200" dirty="0">
              <a:solidFill>
                <a:schemeClr val="tx1"/>
              </a:solidFill>
              <a:effectLst/>
              <a:latin typeface="Segoe UI Light" pitchFamily="34" charset="0"/>
              <a:ea typeface="+mn-ea"/>
              <a:cs typeface="+mn-cs"/>
            </a:endParaRPr>
          </a:p>
          <a:p>
            <a:r>
              <a:rPr lang="en-IE" sz="882" b="1" i="0" u="none" strike="noStrike" kern="1200" dirty="0">
                <a:solidFill>
                  <a:schemeClr val="tx1"/>
                </a:solidFill>
                <a:effectLst/>
                <a:latin typeface="Segoe UI Light" pitchFamily="34" charset="0"/>
                <a:ea typeface="+mn-ea"/>
                <a:cs typeface="+mn-cs"/>
              </a:rPr>
              <a:t>Steps</a:t>
            </a:r>
          </a:p>
          <a:p>
            <a:r>
              <a:rPr lang="en-IE" sz="882" b="0" i="0" u="none" strike="noStrike" kern="1200" dirty="0">
                <a:solidFill>
                  <a:schemeClr val="tx1"/>
                </a:solidFill>
                <a:effectLst/>
                <a:latin typeface="Segoe UI Light" pitchFamily="34" charset="0"/>
                <a:ea typeface="+mn-ea"/>
                <a:cs typeface="+mn-cs"/>
              </a:rPr>
              <a:t>We will install Azure CLI on the Windows operating system using the MSI installer:</a:t>
            </a:r>
          </a:p>
          <a:p>
            <a:r>
              <a:rPr lang="en-IE" sz="882" b="1" i="0" u="none" strike="noStrike" kern="1200" dirty="0">
                <a:solidFill>
                  <a:schemeClr val="tx1"/>
                </a:solidFill>
                <a:effectLst/>
                <a:latin typeface="Segoe UI Light" pitchFamily="34" charset="0"/>
                <a:ea typeface="+mn-ea"/>
                <a:cs typeface="+mn-cs"/>
              </a:rPr>
              <a:t>1. </a:t>
            </a:r>
            <a:r>
              <a:rPr lang="en-IE" sz="882" b="0" i="0" u="none" strike="noStrike" kern="1200" dirty="0">
                <a:solidFill>
                  <a:schemeClr val="tx1"/>
                </a:solidFill>
                <a:effectLst/>
                <a:latin typeface="Segoe UI Light" pitchFamily="34" charset="0"/>
                <a:ea typeface="+mn-ea"/>
                <a:cs typeface="+mn-cs"/>
              </a:rPr>
              <a:t>To download the Azure CLI </a:t>
            </a:r>
            <a:r>
              <a:rPr lang="en-IE" sz="882" b="0" i="0" u="none" strike="noStrike" kern="1200" dirty="0" err="1">
                <a:solidFill>
                  <a:schemeClr val="tx1"/>
                </a:solidFill>
                <a:effectLst/>
                <a:latin typeface="Segoe UI Light" pitchFamily="34" charset="0"/>
                <a:ea typeface="+mn-ea"/>
                <a:cs typeface="+mn-cs"/>
              </a:rPr>
              <a:t>msi</a:t>
            </a:r>
            <a:r>
              <a:rPr lang="en-IE" sz="882" b="0" i="0" u="none" strike="noStrike" kern="1200" dirty="0">
                <a:solidFill>
                  <a:schemeClr val="tx1"/>
                </a:solidFill>
                <a:effectLst/>
                <a:latin typeface="Segoe UI Light" pitchFamily="34" charset="0"/>
                <a:ea typeface="+mn-ea"/>
                <a:cs typeface="+mn-cs"/>
              </a:rPr>
              <a:t>, click on the URL </a:t>
            </a:r>
            <a:r>
              <a:rPr lang="en-IE" sz="882" b="0" i="0" u="none" strike="noStrike" kern="1200" dirty="0">
                <a:solidFill>
                  <a:schemeClr val="tx1"/>
                </a:solidFill>
                <a:effectLst/>
                <a:latin typeface="Segoe UI Light" pitchFamily="34" charset="0"/>
                <a:ea typeface="+mn-ea"/>
                <a:cs typeface="+mn-cs"/>
                <a:hlinkClick r:id="rId5"/>
              </a:rPr>
              <a:t>https://aka.ms/installazurecliwindows</a:t>
            </a:r>
            <a:r>
              <a:rPr lang="en-IE" sz="882" b="0" i="0" u="none" strike="noStrike" kern="1200" dirty="0">
                <a:solidFill>
                  <a:schemeClr val="tx1"/>
                </a:solidFill>
                <a:effectLst/>
                <a:latin typeface="Segoe UI Light" pitchFamily="34" charset="0"/>
                <a:ea typeface="+mn-ea"/>
                <a:cs typeface="+mn-cs"/>
              </a:rPr>
              <a:t>, and in the browser, select to </a:t>
            </a:r>
            <a:r>
              <a:rPr lang="en-IE" sz="882" b="1" i="0" u="none" strike="noStrike" kern="1200" dirty="0">
                <a:solidFill>
                  <a:schemeClr val="tx1"/>
                </a:solidFill>
                <a:effectLst/>
                <a:latin typeface="Segoe UI Light" pitchFamily="34" charset="0"/>
                <a:ea typeface="+mn-ea"/>
                <a:cs typeface="+mn-cs"/>
              </a:rPr>
              <a:t>Run</a:t>
            </a:r>
            <a:r>
              <a:rPr lang="en-IE" sz="882" b="0" i="0" u="none" strike="noStrike" kern="1200" dirty="0">
                <a:solidFill>
                  <a:schemeClr val="tx1"/>
                </a:solidFill>
                <a:effectLst/>
                <a:latin typeface="Segoe UI Light" pitchFamily="34" charset="0"/>
                <a:ea typeface="+mn-ea"/>
                <a:cs typeface="+mn-cs"/>
              </a:rPr>
              <a:t>.</a:t>
            </a:r>
          </a:p>
          <a:p>
            <a:r>
              <a:rPr lang="en-IE" sz="882" b="1" i="0" u="none" strike="noStrike" kern="1200" dirty="0">
                <a:solidFill>
                  <a:schemeClr val="tx1"/>
                </a:solidFill>
                <a:effectLst/>
                <a:latin typeface="Segoe UI Light" pitchFamily="34" charset="0"/>
                <a:ea typeface="+mn-ea"/>
                <a:cs typeface="+mn-cs"/>
              </a:rPr>
              <a:t>2. </a:t>
            </a:r>
            <a:r>
              <a:rPr lang="en-IE" sz="882" b="0" i="0" u="none" strike="noStrike" kern="1200" dirty="0">
                <a:solidFill>
                  <a:schemeClr val="tx1"/>
                </a:solidFill>
                <a:effectLst/>
                <a:latin typeface="Segoe UI Light" pitchFamily="34" charset="0"/>
                <a:ea typeface="+mn-ea"/>
                <a:cs typeface="+mn-cs"/>
              </a:rPr>
              <a:t>In the installation wizard, accept the license terms, and then click </a:t>
            </a:r>
            <a:r>
              <a:rPr lang="en-IE" sz="882" b="1" i="0" u="none" strike="noStrike" kern="1200" dirty="0">
                <a:solidFill>
                  <a:schemeClr val="tx1"/>
                </a:solidFill>
                <a:effectLst/>
                <a:latin typeface="Segoe UI Light" pitchFamily="34" charset="0"/>
                <a:ea typeface="+mn-ea"/>
                <a:cs typeface="+mn-cs"/>
              </a:rPr>
              <a:t>Install</a:t>
            </a:r>
            <a:r>
              <a:rPr lang="en-IE" sz="882" b="0" i="0" u="none" strike="noStrike" kern="1200" dirty="0">
                <a:solidFill>
                  <a:schemeClr val="tx1"/>
                </a:solidFill>
                <a:effectLst/>
                <a:latin typeface="Segoe UI Light" pitchFamily="34" charset="0"/>
                <a:ea typeface="+mn-ea"/>
                <a:cs typeface="+mn-cs"/>
              </a:rPr>
              <a:t>.</a:t>
            </a:r>
          </a:p>
          <a:p>
            <a:r>
              <a:rPr lang="en-IE" sz="882" b="1" i="0" u="none" strike="noStrike" kern="1200" dirty="0">
                <a:solidFill>
                  <a:schemeClr val="tx1"/>
                </a:solidFill>
                <a:effectLst/>
                <a:latin typeface="Segoe UI Light" pitchFamily="34" charset="0"/>
                <a:ea typeface="+mn-ea"/>
                <a:cs typeface="+mn-cs"/>
              </a:rPr>
              <a:t>3. </a:t>
            </a:r>
            <a:r>
              <a:rPr lang="en-IE" sz="882" b="0" i="0" u="none" strike="noStrike" kern="1200" dirty="0">
                <a:solidFill>
                  <a:schemeClr val="tx1"/>
                </a:solidFill>
                <a:effectLst/>
                <a:latin typeface="Segoe UI Light" pitchFamily="34" charset="0"/>
                <a:ea typeface="+mn-ea"/>
                <a:cs typeface="+mn-cs"/>
              </a:rPr>
              <a:t>In the </a:t>
            </a:r>
            <a:r>
              <a:rPr lang="en-IE" sz="882" b="1" i="0" u="none" strike="noStrike" kern="1200" dirty="0">
                <a:solidFill>
                  <a:schemeClr val="tx1"/>
                </a:solidFill>
                <a:effectLst/>
                <a:latin typeface="Segoe UI Light" pitchFamily="34" charset="0"/>
                <a:ea typeface="+mn-ea"/>
                <a:cs typeface="+mn-cs"/>
              </a:rPr>
              <a:t>User Account Control</a:t>
            </a:r>
            <a:r>
              <a:rPr lang="en-IE" sz="882" b="0" i="0" u="none" strike="noStrike" kern="1200" dirty="0">
                <a:solidFill>
                  <a:schemeClr val="tx1"/>
                </a:solidFill>
                <a:effectLst/>
                <a:latin typeface="Segoe UI Light" pitchFamily="34" charset="0"/>
                <a:ea typeface="+mn-ea"/>
                <a:cs typeface="+mn-cs"/>
              </a:rPr>
              <a:t> dialog, select </a:t>
            </a:r>
            <a:r>
              <a:rPr lang="en-IE" sz="882" b="1" i="0" u="none" strike="noStrike" kern="1200" dirty="0">
                <a:solidFill>
                  <a:schemeClr val="tx1"/>
                </a:solidFill>
                <a:effectLst/>
                <a:latin typeface="Segoe UI Light" pitchFamily="34" charset="0"/>
                <a:ea typeface="+mn-ea"/>
                <a:cs typeface="+mn-cs"/>
              </a:rPr>
              <a:t>Yes</a:t>
            </a:r>
            <a:r>
              <a:rPr lang="en-IE" sz="882" b="0" i="0" u="none" strike="noStrike" kern="1200" dirty="0">
                <a:solidFill>
                  <a:schemeClr val="tx1"/>
                </a:solidFill>
                <a:effectLst/>
                <a:latin typeface="Segoe UI Light" pitchFamily="34" charset="0"/>
                <a:ea typeface="+mn-ea"/>
                <a:cs typeface="+mn-cs"/>
              </a:rPr>
              <a:t>.</a:t>
            </a:r>
          </a:p>
          <a:p>
            <a:r>
              <a:rPr lang="en-IE" sz="882" b="1" i="0" u="none" strike="noStrike" kern="1200" dirty="0">
                <a:solidFill>
                  <a:schemeClr val="tx1"/>
                </a:solidFill>
                <a:effectLst/>
                <a:latin typeface="Segoe UI Light" pitchFamily="34" charset="0"/>
                <a:ea typeface="+mn-ea"/>
                <a:cs typeface="+mn-cs"/>
              </a:rPr>
              <a:t>4. </a:t>
            </a:r>
            <a:r>
              <a:rPr lang="en-IE" sz="882" b="0" i="0" u="none" strike="noStrike" kern="1200" dirty="0">
                <a:solidFill>
                  <a:schemeClr val="tx1"/>
                </a:solidFill>
                <a:effectLst/>
                <a:latin typeface="Segoe UI Light" pitchFamily="34" charset="0"/>
                <a:ea typeface="+mn-ea"/>
                <a:cs typeface="+mn-cs"/>
              </a:rPr>
              <a:t>Once successfully installed, the Azure CLI is run by opening a Bash shell for Linux or macOS, or from the command prompt or PowerShell for Windows. Open a command prompt as administrator.</a:t>
            </a:r>
          </a:p>
          <a:p>
            <a:r>
              <a:rPr lang="en-IE" sz="882" b="1" i="0" u="none" strike="noStrike" kern="1200" dirty="0">
                <a:solidFill>
                  <a:schemeClr val="tx1"/>
                </a:solidFill>
                <a:effectLst/>
                <a:latin typeface="Segoe UI Light" pitchFamily="34" charset="0"/>
                <a:ea typeface="+mn-ea"/>
                <a:cs typeface="+mn-cs"/>
              </a:rPr>
              <a:t>5. </a:t>
            </a:r>
            <a:r>
              <a:rPr lang="en-IE" sz="882" b="0" i="0" u="none" strike="noStrike" kern="1200" dirty="0">
                <a:solidFill>
                  <a:schemeClr val="tx1"/>
                </a:solidFill>
                <a:effectLst/>
                <a:latin typeface="Segoe UI Light" pitchFamily="34" charset="0"/>
                <a:ea typeface="+mn-ea"/>
                <a:cs typeface="+mn-cs"/>
              </a:rPr>
              <a:t>Login to your Azure subscription by running the below command and following the prompts</a:t>
            </a:r>
          </a:p>
          <a:p>
            <a:r>
              <a:rPr lang="en-IE" dirty="0" err="1"/>
              <a:t>az</a:t>
            </a:r>
            <a:r>
              <a:rPr lang="en-IE" dirty="0"/>
              <a:t> login </a:t>
            </a:r>
          </a:p>
          <a:p>
            <a:r>
              <a:rPr lang="en-IE" sz="882" b="1" i="0" u="none" strike="noStrike" kern="1200" dirty="0">
                <a:solidFill>
                  <a:schemeClr val="tx1"/>
                </a:solidFill>
                <a:effectLst/>
                <a:latin typeface="Segoe UI Light" pitchFamily="34" charset="0"/>
                <a:ea typeface="+mn-ea"/>
                <a:cs typeface="+mn-cs"/>
              </a:rPr>
              <a:t>6. </a:t>
            </a:r>
            <a:r>
              <a:rPr lang="en-IE" sz="882" b="0" i="0" u="none" strike="noStrike" kern="1200" dirty="0">
                <a:solidFill>
                  <a:schemeClr val="tx1"/>
                </a:solidFill>
                <a:effectLst/>
                <a:latin typeface="Segoe UI Light" pitchFamily="34" charset="0"/>
                <a:ea typeface="+mn-ea"/>
                <a:cs typeface="+mn-cs"/>
              </a:rPr>
              <a:t>Verify your installation by running the version check command and ensuring it runs successfully:</a:t>
            </a:r>
          </a:p>
          <a:p>
            <a:r>
              <a:rPr lang="en-IE" sz="882" b="0" i="0" u="none" strike="noStrike" kern="1200" dirty="0" err="1">
                <a:solidFill>
                  <a:schemeClr val="tx1"/>
                </a:solidFill>
                <a:effectLst/>
                <a:latin typeface="Segoe UI Light" pitchFamily="34" charset="0"/>
                <a:ea typeface="+mn-ea"/>
                <a:cs typeface="+mn-cs"/>
              </a:rPr>
              <a:t>az</a:t>
            </a:r>
            <a:r>
              <a:rPr lang="en-IE" sz="882" b="0" i="0" u="none" strike="noStrike" kern="1200" dirty="0">
                <a:solidFill>
                  <a:schemeClr val="tx1"/>
                </a:solidFill>
                <a:effectLst/>
                <a:latin typeface="Segoe UI Light" pitchFamily="34" charset="0"/>
                <a:ea typeface="+mn-ea"/>
                <a:cs typeface="+mn-cs"/>
              </a:rPr>
              <a:t> --version </a:t>
            </a:r>
          </a:p>
          <a:p>
            <a:r>
              <a:rPr lang="en-IE" sz="882" b="1" kern="1200" dirty="0">
                <a:solidFill>
                  <a:schemeClr val="tx1"/>
                </a:solidFill>
                <a:effectLst/>
                <a:latin typeface="Segoe UI Light" pitchFamily="34" charset="0"/>
                <a:ea typeface="+mn-ea"/>
                <a:cs typeface="+mn-cs"/>
              </a:rPr>
              <a:t>Note</a:t>
            </a:r>
            <a:r>
              <a:rPr lang="en-IE" sz="882" kern="1200" dirty="0">
                <a:solidFill>
                  <a:schemeClr val="tx1"/>
                </a:solidFill>
                <a:effectLst/>
                <a:latin typeface="Segoe UI Light" pitchFamily="34" charset="0"/>
                <a:ea typeface="+mn-ea"/>
                <a:cs typeface="+mn-cs"/>
              </a:rPr>
              <a:t>: Running Azure CLI from PowerShell has some advantages over running Azure CLI from the Windows command prompt. PowerShell provides more tab completion features than the command prompt.</a:t>
            </a:r>
          </a:p>
          <a:p>
            <a:r>
              <a:rPr lang="en-IE" sz="882" b="1" i="0" u="none" strike="noStrike" kern="1200" dirty="0">
                <a:solidFill>
                  <a:schemeClr val="tx1"/>
                </a:solidFill>
                <a:effectLst/>
                <a:latin typeface="Segoe UI Light" pitchFamily="34" charset="0"/>
                <a:ea typeface="+mn-ea"/>
                <a:cs typeface="+mn-cs"/>
              </a:rPr>
              <a:t>7. </a:t>
            </a:r>
            <a:r>
              <a:rPr lang="en-IE" sz="882" b="0" i="0" u="none" strike="noStrike" kern="1200" dirty="0">
                <a:solidFill>
                  <a:schemeClr val="tx1"/>
                </a:solidFill>
                <a:effectLst/>
                <a:latin typeface="Segoe UI Light" pitchFamily="34" charset="0"/>
                <a:ea typeface="+mn-ea"/>
                <a:cs typeface="+mn-cs"/>
              </a:rPr>
              <a:t>Create a resource group to deploy your resources to, by running the following command:</a:t>
            </a:r>
          </a:p>
          <a:p>
            <a:r>
              <a:rPr lang="en-IE" sz="882" b="0" i="0" u="none" strike="noStrike" kern="1200" dirty="0" err="1">
                <a:solidFill>
                  <a:schemeClr val="tx1"/>
                </a:solidFill>
                <a:effectLst/>
                <a:latin typeface="Segoe UI Light" pitchFamily="34" charset="0"/>
                <a:ea typeface="+mn-ea"/>
                <a:cs typeface="+mn-cs"/>
              </a:rPr>
              <a:t>az</a:t>
            </a:r>
            <a:r>
              <a:rPr lang="en-IE" sz="882" b="0" i="0" u="none" strike="noStrike" kern="1200" dirty="0">
                <a:solidFill>
                  <a:schemeClr val="tx1"/>
                </a:solidFill>
                <a:effectLst/>
                <a:latin typeface="Segoe UI Light" pitchFamily="34" charset="0"/>
                <a:ea typeface="+mn-ea"/>
                <a:cs typeface="+mn-cs"/>
              </a:rPr>
              <a:t> group create --name &lt; resource group name &gt; --location &lt; your nearest </a:t>
            </a:r>
            <a:r>
              <a:rPr lang="en-IE" sz="882" b="0" i="0" u="none" strike="noStrike" kern="1200" dirty="0" err="1">
                <a:solidFill>
                  <a:schemeClr val="tx1"/>
                </a:solidFill>
                <a:effectLst/>
                <a:latin typeface="Segoe UI Light" pitchFamily="34" charset="0"/>
                <a:ea typeface="+mn-ea"/>
                <a:cs typeface="+mn-cs"/>
              </a:rPr>
              <a:t>datacenter</a:t>
            </a:r>
            <a:r>
              <a:rPr lang="en-IE" sz="882" b="0" i="0" u="none" strike="noStrike" kern="1200" dirty="0">
                <a:solidFill>
                  <a:schemeClr val="tx1"/>
                </a:solidFill>
                <a:effectLst/>
                <a:latin typeface="Segoe UI Light" pitchFamily="34" charset="0"/>
                <a:ea typeface="+mn-ea"/>
                <a:cs typeface="+mn-cs"/>
              </a:rPr>
              <a:t> &gt; </a:t>
            </a:r>
          </a:p>
          <a:p>
            <a:r>
              <a:rPr lang="en-IE" sz="882" b="1" i="0" u="none" strike="noStrike" kern="1200" dirty="0">
                <a:solidFill>
                  <a:schemeClr val="tx1"/>
                </a:solidFill>
                <a:effectLst/>
                <a:latin typeface="Segoe UI Light" pitchFamily="34" charset="0"/>
                <a:ea typeface="+mn-ea"/>
                <a:cs typeface="+mn-cs"/>
              </a:rPr>
              <a:t>8. </a:t>
            </a:r>
            <a:r>
              <a:rPr lang="en-IE" sz="882" b="0" i="0" u="none" strike="noStrike" kern="1200" dirty="0">
                <a:solidFill>
                  <a:schemeClr val="tx1"/>
                </a:solidFill>
                <a:effectLst/>
                <a:latin typeface="Segoe UI Light" pitchFamily="34" charset="0"/>
                <a:ea typeface="+mn-ea"/>
                <a:cs typeface="+mn-cs"/>
              </a:rPr>
              <a:t>We will now deploy a virtual machine and configure it using an Azure Resource Manager template. The template is available on GitHub at the location </a:t>
            </a:r>
            <a:r>
              <a:rPr lang="en-IE" sz="882" b="0" i="0" u="none" strike="noStrike" kern="1200" dirty="0">
                <a:solidFill>
                  <a:schemeClr val="tx1"/>
                </a:solidFill>
                <a:effectLst/>
                <a:latin typeface="Segoe UI Light" pitchFamily="34" charset="0"/>
                <a:ea typeface="+mn-ea"/>
                <a:cs typeface="+mn-cs"/>
                <a:hlinkClick r:id="rId6"/>
              </a:rPr>
              <a:t>https://raw.githubusercontent.com/Azure/azure-quickstart-templates/master/101-vm-simple-windows/azuredeploy.json</a:t>
            </a:r>
            <a:r>
              <a:rPr lang="en-IE" sz="882" b="0" i="0" u="none" strike="noStrike" kern="1200" dirty="0">
                <a:solidFill>
                  <a:schemeClr val="tx1"/>
                </a:solidFill>
                <a:effectLst/>
                <a:latin typeface="Segoe UI Light" pitchFamily="34" charset="0"/>
                <a:ea typeface="+mn-ea"/>
                <a:cs typeface="+mn-cs"/>
              </a:rPr>
              <a:t>, and we will call the script using an Azure CLI command and some other parameters.</a:t>
            </a:r>
          </a:p>
          <a:p>
            <a:r>
              <a:rPr lang="en-IE" sz="882" b="1" i="0" u="none" strike="noStrike" kern="1200" dirty="0">
                <a:solidFill>
                  <a:schemeClr val="tx1"/>
                </a:solidFill>
                <a:effectLst/>
                <a:latin typeface="Segoe UI Light" pitchFamily="34" charset="0"/>
                <a:ea typeface="+mn-ea"/>
                <a:cs typeface="+mn-cs"/>
              </a:rPr>
              <a:t>9. </a:t>
            </a:r>
            <a:r>
              <a:rPr lang="en-IE" sz="882" b="0" i="0" u="none" strike="noStrike" kern="1200" dirty="0">
                <a:solidFill>
                  <a:schemeClr val="tx1"/>
                </a:solidFill>
                <a:effectLst/>
                <a:latin typeface="Segoe UI Light" pitchFamily="34" charset="0"/>
                <a:ea typeface="+mn-ea"/>
                <a:cs typeface="+mn-cs"/>
              </a:rPr>
              <a:t>Before deploying we will validate the template and command by running the following Azure CLI command, substituting the values with your own, specifying a username and password and a unique name for the virtual machine DNS label prefix value. The command should run successfully without error, identify what is causing the error, modify it and run the command again until it does validate successfully.</a:t>
            </a:r>
          </a:p>
          <a:p>
            <a:endParaRPr lang="en-IE" sz="882" b="0" i="0" u="none" strike="noStrike" kern="1200" dirty="0">
              <a:solidFill>
                <a:schemeClr val="tx1"/>
              </a:solidFill>
              <a:effectLst/>
              <a:latin typeface="Segoe UI Light" pitchFamily="34" charset="0"/>
              <a:ea typeface="+mn-ea"/>
              <a:cs typeface="+mn-cs"/>
            </a:endParaRPr>
          </a:p>
          <a:p>
            <a:r>
              <a:rPr lang="en-IE" sz="882" b="0" i="1" u="none" strike="noStrike" kern="1200" dirty="0">
                <a:solidFill>
                  <a:schemeClr val="tx1"/>
                </a:solidFill>
                <a:effectLst/>
                <a:latin typeface="Segoe UI Light" pitchFamily="34" charset="0"/>
                <a:ea typeface="+mn-ea"/>
                <a:cs typeface="+mn-cs"/>
              </a:rPr>
              <a:t>az group deployment validate ` </a:t>
            </a:r>
          </a:p>
          <a:p>
            <a:r>
              <a:rPr lang="en-IE" sz="882" b="0" i="1" u="none" strike="noStrike" kern="1200" dirty="0">
                <a:solidFill>
                  <a:schemeClr val="tx1"/>
                </a:solidFill>
                <a:effectLst/>
                <a:latin typeface="Segoe UI Light" pitchFamily="34" charset="0"/>
                <a:ea typeface="+mn-ea"/>
                <a:cs typeface="+mn-cs"/>
              </a:rPr>
              <a:t>--resource-group &lt; resource group created earlier &gt; ` </a:t>
            </a:r>
          </a:p>
          <a:p>
            <a:r>
              <a:rPr lang="en-IE" sz="882" b="0" i="1" u="none" strike="noStrike" kern="1200" dirty="0">
                <a:solidFill>
                  <a:schemeClr val="tx1"/>
                </a:solidFill>
                <a:effectLst/>
                <a:latin typeface="Segoe UI Light" pitchFamily="34" charset="0"/>
                <a:ea typeface="+mn-ea"/>
                <a:cs typeface="+mn-cs"/>
              </a:rPr>
              <a:t>--template-uri https://raw.githubusercontent.com/Azure/azure-quickstart-templates/master/101-vm-simple-windows/azuredeploy.json `</a:t>
            </a:r>
          </a:p>
          <a:p>
            <a:r>
              <a:rPr lang="en-IE" sz="882" b="0" i="1" u="none" strike="noStrike" kern="1200" dirty="0">
                <a:solidFill>
                  <a:schemeClr val="tx1"/>
                </a:solidFill>
                <a:effectLst/>
                <a:latin typeface="Segoe UI Light" pitchFamily="34" charset="0"/>
                <a:ea typeface="+mn-ea"/>
                <a:cs typeface="+mn-cs"/>
              </a:rPr>
              <a:t>--parameters adminUsername=$USERNAME ` </a:t>
            </a:r>
          </a:p>
          <a:p>
            <a:r>
              <a:rPr lang="en-IE" sz="882" b="0" i="1" u="none" strike="noStrike" kern="1200" dirty="0">
                <a:solidFill>
                  <a:schemeClr val="tx1"/>
                </a:solidFill>
                <a:effectLst/>
                <a:latin typeface="Segoe UI Light" pitchFamily="34" charset="0"/>
                <a:ea typeface="+mn-ea"/>
                <a:cs typeface="+mn-cs"/>
              </a:rPr>
              <a:t>--parameters adminPassword=$PASSWORD ` </a:t>
            </a:r>
          </a:p>
          <a:p>
            <a:r>
              <a:rPr lang="en-IE" sz="882" b="0" i="1" u="none" strike="noStrike" kern="1200" dirty="0">
                <a:solidFill>
                  <a:schemeClr val="tx1"/>
                </a:solidFill>
                <a:effectLst/>
                <a:latin typeface="Segoe UI Light" pitchFamily="34" charset="0"/>
                <a:ea typeface="+mn-ea"/>
                <a:cs typeface="+mn-cs"/>
              </a:rPr>
              <a:t>--parameters </a:t>
            </a:r>
            <a:r>
              <a:rPr lang="en-IE" sz="882" b="0" i="1" u="none" strike="noStrike" kern="1200" dirty="0" err="1">
                <a:solidFill>
                  <a:schemeClr val="tx1"/>
                </a:solidFill>
                <a:effectLst/>
                <a:latin typeface="Segoe UI Light" pitchFamily="34" charset="0"/>
                <a:ea typeface="+mn-ea"/>
                <a:cs typeface="+mn-cs"/>
              </a:rPr>
              <a:t>dnsLabelPrefix</a:t>
            </a:r>
            <a:r>
              <a:rPr lang="en-IE" sz="882" b="0" i="1" u="none" strike="noStrike" kern="1200" dirty="0">
                <a:solidFill>
                  <a:schemeClr val="tx1"/>
                </a:solidFill>
                <a:effectLst/>
                <a:latin typeface="Segoe UI Light" pitchFamily="34" charset="0"/>
                <a:ea typeface="+mn-ea"/>
                <a:cs typeface="+mn-cs"/>
              </a:rPr>
              <a:t>=$DNS_LABEL_PREFIX </a:t>
            </a:r>
          </a:p>
          <a:p>
            <a:r>
              <a:rPr lang="en-IE" sz="882" b="1" i="0" u="none" strike="noStrike" kern="1200" dirty="0">
                <a:solidFill>
                  <a:schemeClr val="tx1"/>
                </a:solidFill>
                <a:effectLst/>
                <a:latin typeface="Segoe UI Light" pitchFamily="34" charset="0"/>
                <a:ea typeface="+mn-ea"/>
                <a:cs typeface="+mn-cs"/>
              </a:rPr>
              <a:t>10. </a:t>
            </a:r>
            <a:r>
              <a:rPr lang="en-IE" sz="882" b="0" i="0" u="none" strike="noStrike" kern="1200" dirty="0">
                <a:solidFill>
                  <a:schemeClr val="tx1"/>
                </a:solidFill>
                <a:effectLst/>
                <a:latin typeface="Segoe UI Light" pitchFamily="34" charset="0"/>
                <a:ea typeface="+mn-ea"/>
                <a:cs typeface="+mn-cs"/>
              </a:rPr>
              <a:t>Deploy the resource by running the following command, substituting the same values as earlier:</a:t>
            </a:r>
          </a:p>
          <a:p>
            <a:endParaRPr lang="en-IE" sz="882" b="0" i="1" u="none" strike="noStrike" kern="1200" dirty="0">
              <a:solidFill>
                <a:schemeClr val="tx1"/>
              </a:solidFill>
              <a:effectLst/>
              <a:latin typeface="Segoe UI Light" pitchFamily="34" charset="0"/>
              <a:ea typeface="+mn-ea"/>
              <a:cs typeface="+mn-cs"/>
            </a:endParaRPr>
          </a:p>
          <a:p>
            <a:r>
              <a:rPr lang="en-IE" sz="882" b="0" i="1" u="none" strike="noStrike" kern="1200" dirty="0">
                <a:solidFill>
                  <a:schemeClr val="tx1"/>
                </a:solidFill>
                <a:effectLst/>
                <a:latin typeface="Segoe UI Light" pitchFamily="34" charset="0"/>
                <a:ea typeface="+mn-ea"/>
                <a:cs typeface="+mn-cs"/>
              </a:rPr>
              <a:t>az group deployment create ` </a:t>
            </a:r>
          </a:p>
          <a:p>
            <a:r>
              <a:rPr lang="en-IE" sz="882" b="0" i="1" u="none" strike="noStrike" kern="1200" dirty="0">
                <a:solidFill>
                  <a:schemeClr val="tx1"/>
                </a:solidFill>
                <a:effectLst/>
                <a:latin typeface="Segoe UI Light" pitchFamily="34" charset="0"/>
                <a:ea typeface="+mn-ea"/>
                <a:cs typeface="+mn-cs"/>
              </a:rPr>
              <a:t>--name MyDeployment `</a:t>
            </a:r>
          </a:p>
          <a:p>
            <a:r>
              <a:rPr lang="en-IE" sz="882" b="0" i="1" u="none" strike="noStrike" kern="1200" dirty="0">
                <a:solidFill>
                  <a:schemeClr val="tx1"/>
                </a:solidFill>
                <a:effectLst/>
                <a:latin typeface="Segoe UI Light" pitchFamily="34" charset="0"/>
                <a:ea typeface="+mn-ea"/>
                <a:cs typeface="+mn-cs"/>
              </a:rPr>
              <a:t>--resource-group &lt;rgn&gt;[sandbox resource group name]&lt;/rgn&gt; ` </a:t>
            </a:r>
          </a:p>
          <a:p>
            <a:r>
              <a:rPr lang="en-IE" sz="882" b="0" i="1" u="none" strike="noStrike" kern="1200" dirty="0">
                <a:solidFill>
                  <a:schemeClr val="tx1"/>
                </a:solidFill>
                <a:effectLst/>
                <a:latin typeface="Segoe UI Light" pitchFamily="34" charset="0"/>
                <a:ea typeface="+mn-ea"/>
                <a:cs typeface="+mn-cs"/>
              </a:rPr>
              <a:t>--template-uri https://raw.githubusercontent.com/Azure/azure-quickstart-templates/master/101-vm-simple-windows/azuredeploy.json ` </a:t>
            </a:r>
          </a:p>
          <a:p>
            <a:r>
              <a:rPr lang="en-IE" sz="882" b="0" i="1" u="none" strike="noStrike" kern="1200" dirty="0">
                <a:solidFill>
                  <a:schemeClr val="tx1"/>
                </a:solidFill>
                <a:effectLst/>
                <a:latin typeface="Segoe UI Light" pitchFamily="34" charset="0"/>
                <a:ea typeface="+mn-ea"/>
                <a:cs typeface="+mn-cs"/>
              </a:rPr>
              <a:t>--parameters adminUsername=$USERNAME `</a:t>
            </a:r>
          </a:p>
          <a:p>
            <a:r>
              <a:rPr lang="en-IE" sz="882" b="0" i="1" u="none" strike="noStrike" kern="1200" dirty="0">
                <a:solidFill>
                  <a:schemeClr val="tx1"/>
                </a:solidFill>
                <a:effectLst/>
                <a:latin typeface="Segoe UI Light" pitchFamily="34" charset="0"/>
                <a:ea typeface="+mn-ea"/>
                <a:cs typeface="+mn-cs"/>
              </a:rPr>
              <a:t>--parameters adminPassword=$PASSWORD ` </a:t>
            </a:r>
          </a:p>
          <a:p>
            <a:r>
              <a:rPr lang="en-IE" sz="882" b="0" i="1" u="none" strike="noStrike" kern="1200" dirty="0">
                <a:solidFill>
                  <a:schemeClr val="tx1"/>
                </a:solidFill>
                <a:effectLst/>
                <a:latin typeface="Segoe UI Light" pitchFamily="34" charset="0"/>
                <a:ea typeface="+mn-ea"/>
                <a:cs typeface="+mn-cs"/>
              </a:rPr>
              <a:t>--parameters </a:t>
            </a:r>
            <a:r>
              <a:rPr lang="en-IE" sz="882" b="0" i="1" u="none" strike="noStrike" kern="1200" dirty="0" err="1">
                <a:solidFill>
                  <a:schemeClr val="tx1"/>
                </a:solidFill>
                <a:effectLst/>
                <a:latin typeface="Segoe UI Light" pitchFamily="34" charset="0"/>
                <a:ea typeface="+mn-ea"/>
                <a:cs typeface="+mn-cs"/>
              </a:rPr>
              <a:t>dnsLabelPrefix</a:t>
            </a:r>
            <a:r>
              <a:rPr lang="en-IE" sz="882" b="0" i="1" u="none" strike="noStrike" kern="1200" dirty="0">
                <a:solidFill>
                  <a:schemeClr val="tx1"/>
                </a:solidFill>
                <a:effectLst/>
                <a:latin typeface="Segoe UI Light" pitchFamily="34" charset="0"/>
                <a:ea typeface="+mn-ea"/>
                <a:cs typeface="+mn-cs"/>
              </a:rPr>
              <a:t>=$DNS_LABEL_PREFIX </a:t>
            </a:r>
          </a:p>
          <a:p>
            <a:r>
              <a:rPr lang="en-IE" sz="882" b="1" i="0" u="none" strike="noStrike" kern="1200" dirty="0">
                <a:solidFill>
                  <a:schemeClr val="tx1"/>
                </a:solidFill>
                <a:effectLst/>
                <a:latin typeface="Segoe UI Light" pitchFamily="34" charset="0"/>
                <a:ea typeface="+mn-ea"/>
                <a:cs typeface="+mn-cs"/>
              </a:rPr>
              <a:t>11. </a:t>
            </a:r>
            <a:r>
              <a:rPr lang="en-IE" sz="882" b="0" i="0" u="none" strike="noStrike" kern="1200" dirty="0">
                <a:solidFill>
                  <a:schemeClr val="tx1"/>
                </a:solidFill>
                <a:effectLst/>
                <a:latin typeface="Segoe UI Light" pitchFamily="34" charset="0"/>
                <a:ea typeface="+mn-ea"/>
                <a:cs typeface="+mn-cs"/>
              </a:rPr>
              <a:t>Verify the deployment by signing into the Azure portal at </a:t>
            </a:r>
            <a:r>
              <a:rPr lang="en-IE" sz="882" b="0" i="0" u="none" strike="noStrike" kern="1200" dirty="0">
                <a:solidFill>
                  <a:schemeClr val="tx1"/>
                </a:solidFill>
                <a:effectLst/>
                <a:latin typeface="Segoe UI Light" pitchFamily="34" charset="0"/>
                <a:ea typeface="+mn-ea"/>
                <a:cs typeface="+mn-cs"/>
                <a:hlinkClick r:id="rId7"/>
              </a:rPr>
              <a:t>https://portal.azure.com</a:t>
            </a:r>
            <a:endParaRPr lang="en-IE" sz="882" b="0" i="0" u="none" strike="noStrike" kern="1200" dirty="0">
              <a:solidFill>
                <a:schemeClr val="tx1"/>
              </a:solidFill>
              <a:effectLst/>
              <a:latin typeface="Segoe UI Light" pitchFamily="34" charset="0"/>
              <a:ea typeface="+mn-ea"/>
              <a:cs typeface="+mn-cs"/>
            </a:endParaRPr>
          </a:p>
          <a:p>
            <a:r>
              <a:rPr lang="en-IE" sz="882" b="1" i="0" u="none" strike="noStrike" kern="1200" dirty="0">
                <a:solidFill>
                  <a:schemeClr val="tx1"/>
                </a:solidFill>
                <a:effectLst/>
                <a:latin typeface="Segoe UI Light" pitchFamily="34" charset="0"/>
                <a:ea typeface="+mn-ea"/>
                <a:cs typeface="+mn-cs"/>
              </a:rPr>
              <a:t>12. </a:t>
            </a:r>
            <a:r>
              <a:rPr lang="en-IE" sz="882" b="0" i="0" u="none" strike="noStrike" kern="1200" dirty="0">
                <a:solidFill>
                  <a:schemeClr val="tx1"/>
                </a:solidFill>
                <a:effectLst/>
                <a:latin typeface="Segoe UI Light" pitchFamily="34" charset="0"/>
                <a:ea typeface="+mn-ea"/>
                <a:cs typeface="+mn-cs"/>
              </a:rPr>
              <a:t>Go to the resource group you created and verify the virtual machine and resources are present, note the name of the virtual machine is </a:t>
            </a:r>
            <a:r>
              <a:rPr lang="en-IE" sz="882" b="0" i="1" u="none" strike="noStrike" kern="1200" dirty="0" err="1">
                <a:solidFill>
                  <a:schemeClr val="tx1"/>
                </a:solidFill>
                <a:effectLst/>
                <a:latin typeface="Segoe UI Light" pitchFamily="34" charset="0"/>
                <a:ea typeface="+mn-ea"/>
                <a:cs typeface="+mn-cs"/>
              </a:rPr>
              <a:t>SimpleWinVM</a:t>
            </a:r>
            <a:endParaRPr lang="en-IE" sz="882" b="0" i="0" u="none" strike="noStrike" kern="1200" dirty="0">
              <a:solidFill>
                <a:schemeClr val="tx1"/>
              </a:solidFill>
              <a:effectLst/>
              <a:latin typeface="Segoe UI Light" pitchFamily="34" charset="0"/>
              <a:ea typeface="+mn-ea"/>
              <a:cs typeface="+mn-cs"/>
            </a:endParaRPr>
          </a:p>
          <a:p>
            <a:r>
              <a:rPr lang="en-IE" sz="882" b="1" i="0" u="none" strike="noStrike" kern="1200" dirty="0">
                <a:solidFill>
                  <a:schemeClr val="tx1"/>
                </a:solidFill>
                <a:effectLst/>
                <a:latin typeface="Segoe UI Light" pitchFamily="34" charset="0"/>
                <a:ea typeface="+mn-ea"/>
                <a:cs typeface="+mn-cs"/>
              </a:rPr>
              <a:t>13. </a:t>
            </a:r>
            <a:r>
              <a:rPr lang="en-IE" sz="882" b="0" i="0" u="none" strike="noStrike" kern="1200" dirty="0">
                <a:solidFill>
                  <a:schemeClr val="tx1"/>
                </a:solidFill>
                <a:effectLst/>
                <a:latin typeface="Segoe UI Light" pitchFamily="34" charset="0"/>
                <a:ea typeface="+mn-ea"/>
                <a:cs typeface="+mn-cs"/>
              </a:rPr>
              <a:t>It is also possible to use the Azure CLI with the </a:t>
            </a:r>
            <a:r>
              <a:rPr lang="en-IE" sz="882" b="1" i="0" u="none" strike="noStrike" kern="1200" dirty="0">
                <a:solidFill>
                  <a:schemeClr val="tx1"/>
                </a:solidFill>
                <a:effectLst/>
                <a:latin typeface="Segoe UI Light" pitchFamily="34" charset="0"/>
                <a:ea typeface="+mn-ea"/>
                <a:cs typeface="+mn-cs"/>
              </a:rPr>
              <a:t>Azure Cloud Shell</a:t>
            </a:r>
            <a:r>
              <a:rPr lang="en-IE" sz="882" b="0" i="0" u="none" strike="noStrike" kern="1200" dirty="0">
                <a:solidFill>
                  <a:schemeClr val="tx1"/>
                </a:solidFill>
                <a:effectLst/>
                <a:latin typeface="Segoe UI Light" pitchFamily="34" charset="0"/>
                <a:ea typeface="+mn-ea"/>
                <a:cs typeface="+mn-cs"/>
              </a:rPr>
              <a:t>. The </a:t>
            </a:r>
            <a:r>
              <a:rPr lang="en-IE" sz="882" b="1" i="0" u="none" strike="noStrike" kern="1200" dirty="0">
                <a:solidFill>
                  <a:schemeClr val="tx1"/>
                </a:solidFill>
                <a:effectLst/>
                <a:latin typeface="Segoe UI Light" pitchFamily="34" charset="0"/>
                <a:ea typeface="+mn-ea"/>
                <a:cs typeface="+mn-cs"/>
              </a:rPr>
              <a:t>Azure Cloud Shell</a:t>
            </a:r>
            <a:r>
              <a:rPr lang="en-IE" sz="882" b="0" i="0" u="none" strike="noStrike" kern="1200" dirty="0">
                <a:solidFill>
                  <a:schemeClr val="tx1"/>
                </a:solidFill>
                <a:effectLst/>
                <a:latin typeface="Segoe UI Light" pitchFamily="34" charset="0"/>
                <a:ea typeface="+mn-ea"/>
                <a:cs typeface="+mn-cs"/>
              </a:rPr>
              <a:t> has the Azure CLI already installed. Open the </a:t>
            </a:r>
            <a:r>
              <a:rPr lang="en-IE" sz="882" b="1" i="0" u="none" strike="noStrike" kern="1200" dirty="0">
                <a:solidFill>
                  <a:schemeClr val="tx1"/>
                </a:solidFill>
                <a:effectLst/>
                <a:latin typeface="Segoe UI Light" pitchFamily="34" charset="0"/>
                <a:ea typeface="+mn-ea"/>
                <a:cs typeface="+mn-cs"/>
              </a:rPr>
              <a:t>Azure Cloud Shell</a:t>
            </a:r>
            <a:r>
              <a:rPr lang="en-IE" sz="882" b="0" i="0" u="none" strike="noStrike" kern="1200" dirty="0">
                <a:solidFill>
                  <a:schemeClr val="tx1"/>
                </a:solidFill>
                <a:effectLst/>
                <a:latin typeface="Segoe UI Light" pitchFamily="34" charset="0"/>
                <a:ea typeface="+mn-ea"/>
                <a:cs typeface="+mn-cs"/>
              </a:rPr>
              <a:t> by clicking on the </a:t>
            </a:r>
            <a:r>
              <a:rPr lang="en-IE" sz="882" b="0" i="1" u="none" strike="noStrike" kern="1200" dirty="0">
                <a:solidFill>
                  <a:schemeClr val="tx1"/>
                </a:solidFill>
                <a:effectLst/>
                <a:latin typeface="Segoe UI Light" pitchFamily="34" charset="0"/>
                <a:ea typeface="+mn-ea"/>
                <a:cs typeface="+mn-cs"/>
              </a:rPr>
              <a:t>Azure Cloud Shell icon</a:t>
            </a:r>
            <a:r>
              <a:rPr lang="en-IE" sz="882" b="0" i="0" u="none" strike="noStrike" kern="1200" dirty="0">
                <a:solidFill>
                  <a:schemeClr val="tx1"/>
                </a:solidFill>
                <a:effectLst/>
                <a:latin typeface="Segoe UI Light" pitchFamily="34" charset="0"/>
                <a:ea typeface="+mn-ea"/>
                <a:cs typeface="+mn-cs"/>
              </a:rPr>
              <a:t> in the top right of the Azure Portal.</a:t>
            </a:r>
          </a:p>
          <a:p>
            <a:r>
              <a:rPr lang="en-IE" sz="882" b="1" i="0" u="none" strike="noStrike" kern="1200" dirty="0">
                <a:solidFill>
                  <a:schemeClr val="tx1"/>
                </a:solidFill>
                <a:effectLst/>
                <a:latin typeface="Segoe UI Light" pitchFamily="34" charset="0"/>
                <a:ea typeface="+mn-ea"/>
                <a:cs typeface="+mn-cs"/>
              </a:rPr>
              <a:t>14. </a:t>
            </a:r>
            <a:r>
              <a:rPr lang="en-IE" sz="882" b="0" i="0" u="none" strike="noStrike" kern="1200" dirty="0">
                <a:solidFill>
                  <a:schemeClr val="tx1"/>
                </a:solidFill>
                <a:effectLst/>
                <a:latin typeface="Segoe UI Light" pitchFamily="34" charset="0"/>
                <a:ea typeface="+mn-ea"/>
                <a:cs typeface="+mn-cs"/>
              </a:rPr>
              <a:t>The browser becomes split and the Azure cloud Shell opens in the bottom half of your existing browser and you are prompted to select between </a:t>
            </a:r>
            <a:r>
              <a:rPr lang="en-IE" sz="882" b="1" i="0" u="none" strike="noStrike" kern="1200" dirty="0">
                <a:solidFill>
                  <a:schemeClr val="tx1"/>
                </a:solidFill>
                <a:effectLst/>
                <a:latin typeface="Segoe UI Light" pitchFamily="34" charset="0"/>
                <a:ea typeface="+mn-ea"/>
                <a:cs typeface="+mn-cs"/>
              </a:rPr>
              <a:t>Bash</a:t>
            </a:r>
            <a:r>
              <a:rPr lang="en-IE" sz="882" b="0" i="0" u="none" strike="noStrike" kern="1200" dirty="0">
                <a:solidFill>
                  <a:schemeClr val="tx1"/>
                </a:solidFill>
                <a:effectLst/>
                <a:latin typeface="Segoe UI Light" pitchFamily="34" charset="0"/>
                <a:ea typeface="+mn-ea"/>
                <a:cs typeface="+mn-cs"/>
              </a:rPr>
              <a:t> or </a:t>
            </a:r>
            <a:r>
              <a:rPr lang="en-IE" sz="882" b="1" i="0" u="none" strike="noStrike" kern="1200" dirty="0">
                <a:solidFill>
                  <a:schemeClr val="tx1"/>
                </a:solidFill>
                <a:effectLst/>
                <a:latin typeface="Segoe UI Light" pitchFamily="34" charset="0"/>
                <a:ea typeface="+mn-ea"/>
                <a:cs typeface="+mn-cs"/>
              </a:rPr>
              <a:t>PowerShell</a:t>
            </a:r>
            <a:r>
              <a:rPr lang="en-IE" sz="882" b="0" i="0" u="none" strike="noStrike" kern="1200" dirty="0">
                <a:solidFill>
                  <a:schemeClr val="tx1"/>
                </a:solidFill>
                <a:effectLst/>
                <a:latin typeface="Segoe UI Light" pitchFamily="34" charset="0"/>
                <a:ea typeface="+mn-ea"/>
                <a:cs typeface="+mn-cs"/>
              </a:rPr>
              <a:t>, select </a:t>
            </a:r>
            <a:r>
              <a:rPr lang="en-IE" sz="882" b="1" i="0" u="none" strike="noStrike" kern="1200" dirty="0">
                <a:solidFill>
                  <a:schemeClr val="tx1"/>
                </a:solidFill>
                <a:effectLst/>
                <a:latin typeface="Segoe UI Light" pitchFamily="34" charset="0"/>
                <a:ea typeface="+mn-ea"/>
                <a:cs typeface="+mn-cs"/>
              </a:rPr>
              <a:t>Bash</a:t>
            </a:r>
            <a:endParaRPr lang="en-IE" sz="882" b="0" i="0" u="none" strike="noStrike" kern="1200" dirty="0">
              <a:solidFill>
                <a:schemeClr val="tx1"/>
              </a:solidFill>
              <a:effectLst/>
              <a:latin typeface="Segoe UI Light" pitchFamily="34" charset="0"/>
              <a:ea typeface="+mn-ea"/>
              <a:cs typeface="+mn-cs"/>
            </a:endParaRPr>
          </a:p>
          <a:p>
            <a:r>
              <a:rPr lang="en-IE" sz="882" b="1" i="0" u="none" strike="noStrike" kern="1200" dirty="0">
                <a:solidFill>
                  <a:schemeClr val="tx1"/>
                </a:solidFill>
                <a:effectLst/>
                <a:latin typeface="Segoe UI Light" pitchFamily="34" charset="0"/>
                <a:ea typeface="+mn-ea"/>
                <a:cs typeface="+mn-cs"/>
              </a:rPr>
              <a:t>15. </a:t>
            </a:r>
            <a:r>
              <a:rPr lang="en-IE" sz="882" b="0" i="0" u="none" strike="noStrike" kern="1200" dirty="0">
                <a:solidFill>
                  <a:schemeClr val="tx1"/>
                </a:solidFill>
                <a:effectLst/>
                <a:latin typeface="Segoe UI Light" pitchFamily="34" charset="0"/>
                <a:ea typeface="+mn-ea"/>
                <a:cs typeface="+mn-cs"/>
              </a:rPr>
              <a:t>You are prompted to create storage, select </a:t>
            </a:r>
            <a:r>
              <a:rPr lang="en-IE" sz="882" b="1" i="0" u="none" strike="noStrike" kern="1200" dirty="0">
                <a:solidFill>
                  <a:schemeClr val="tx1"/>
                </a:solidFill>
                <a:effectLst/>
                <a:latin typeface="Segoe UI Light" pitchFamily="34" charset="0"/>
                <a:ea typeface="+mn-ea"/>
                <a:cs typeface="+mn-cs"/>
              </a:rPr>
              <a:t>Create storage</a:t>
            </a:r>
            <a:r>
              <a:rPr lang="en-IE" sz="882" b="0" i="0" u="none" strike="noStrike" kern="1200" dirty="0">
                <a:solidFill>
                  <a:schemeClr val="tx1"/>
                </a:solidFill>
                <a:effectLst/>
                <a:latin typeface="Segoe UI Light" pitchFamily="34" charset="0"/>
                <a:ea typeface="+mn-ea"/>
                <a:cs typeface="+mn-cs"/>
              </a:rPr>
              <a:t>, and allow the Azure Cloud Shell to initialize. You do not need to sign into the Azure Clod Shell, it does this automatically for you.</a:t>
            </a:r>
          </a:p>
          <a:p>
            <a:r>
              <a:rPr lang="en-IE" sz="882" b="1" i="0" u="none" strike="noStrike" kern="1200" dirty="0">
                <a:solidFill>
                  <a:schemeClr val="tx1"/>
                </a:solidFill>
                <a:effectLst/>
                <a:latin typeface="Segoe UI Light" pitchFamily="34" charset="0"/>
                <a:ea typeface="+mn-ea"/>
                <a:cs typeface="+mn-cs"/>
              </a:rPr>
              <a:t>16. </a:t>
            </a:r>
            <a:r>
              <a:rPr lang="en-IE" sz="882" b="0" i="0" u="none" strike="noStrike" kern="1200" dirty="0">
                <a:solidFill>
                  <a:schemeClr val="tx1"/>
                </a:solidFill>
                <a:effectLst/>
                <a:latin typeface="Segoe UI Light" pitchFamily="34" charset="0"/>
                <a:ea typeface="+mn-ea"/>
                <a:cs typeface="+mn-cs"/>
              </a:rPr>
              <a:t>Obtain a list of the virtual machines present in your subscription, and display only the resource group and virtual machine name by running the command:</a:t>
            </a:r>
          </a:p>
          <a:p>
            <a:r>
              <a:rPr lang="en-IE" sz="882" b="0" i="1" u="none" strike="noStrike" kern="1200" dirty="0" err="1">
                <a:solidFill>
                  <a:schemeClr val="tx1"/>
                </a:solidFill>
                <a:effectLst/>
                <a:latin typeface="Segoe UI Light" pitchFamily="34" charset="0"/>
                <a:ea typeface="+mn-ea"/>
                <a:cs typeface="+mn-cs"/>
              </a:rPr>
              <a:t>az</a:t>
            </a:r>
            <a:r>
              <a:rPr lang="en-IE" sz="882" b="0" i="1" u="none" strike="noStrike" kern="1200" dirty="0">
                <a:solidFill>
                  <a:schemeClr val="tx1"/>
                </a:solidFill>
                <a:effectLst/>
                <a:latin typeface="Segoe UI Light" pitchFamily="34" charset="0"/>
                <a:ea typeface="+mn-ea"/>
                <a:cs typeface="+mn-cs"/>
              </a:rPr>
              <a:t> </a:t>
            </a:r>
            <a:r>
              <a:rPr lang="en-IE" sz="882" b="0" i="1" u="none" strike="noStrike" kern="1200" dirty="0" err="1">
                <a:solidFill>
                  <a:schemeClr val="tx1"/>
                </a:solidFill>
                <a:effectLst/>
                <a:latin typeface="Segoe UI Light" pitchFamily="34" charset="0"/>
                <a:ea typeface="+mn-ea"/>
                <a:cs typeface="+mn-cs"/>
              </a:rPr>
              <a:t>vm</a:t>
            </a:r>
            <a:r>
              <a:rPr lang="en-IE" sz="882" b="0" i="1" u="none" strike="noStrike" kern="1200" dirty="0">
                <a:solidFill>
                  <a:schemeClr val="tx1"/>
                </a:solidFill>
                <a:effectLst/>
                <a:latin typeface="Segoe UI Light" pitchFamily="34" charset="0"/>
                <a:ea typeface="+mn-ea"/>
                <a:cs typeface="+mn-cs"/>
              </a:rPr>
              <a:t> list --query [].[</a:t>
            </a:r>
            <a:r>
              <a:rPr lang="en-IE" sz="882" b="0" i="1" u="none" strike="noStrike" kern="1200" dirty="0" err="1">
                <a:solidFill>
                  <a:schemeClr val="tx1"/>
                </a:solidFill>
                <a:effectLst/>
                <a:latin typeface="Segoe UI Light" pitchFamily="34" charset="0"/>
                <a:ea typeface="+mn-ea"/>
                <a:cs typeface="+mn-cs"/>
              </a:rPr>
              <a:t>resourceGroup,name</a:t>
            </a:r>
            <a:r>
              <a:rPr lang="en-IE" sz="882" b="0" i="1" u="none" strike="noStrike" kern="1200" dirty="0">
                <a:solidFill>
                  <a:schemeClr val="tx1"/>
                </a:solidFill>
                <a:effectLst/>
                <a:latin typeface="Segoe UI Light" pitchFamily="34" charset="0"/>
                <a:ea typeface="+mn-ea"/>
                <a:cs typeface="+mn-cs"/>
              </a:rPr>
              <a:t>] --out </a:t>
            </a:r>
            <a:r>
              <a:rPr lang="en-IE" sz="882" b="0" i="1" u="none" strike="noStrike" kern="1200" dirty="0" err="1">
                <a:solidFill>
                  <a:schemeClr val="tx1"/>
                </a:solidFill>
                <a:effectLst/>
                <a:latin typeface="Segoe UI Light" pitchFamily="34" charset="0"/>
                <a:ea typeface="+mn-ea"/>
                <a:cs typeface="+mn-cs"/>
              </a:rPr>
              <a:t>tsv</a:t>
            </a:r>
            <a:r>
              <a:rPr lang="en-IE" sz="882" b="0" i="1" u="none" strike="noStrike" kern="1200" dirty="0">
                <a:solidFill>
                  <a:schemeClr val="tx1"/>
                </a:solidFill>
                <a:effectLst/>
                <a:latin typeface="Segoe UI Light" pitchFamily="34" charset="0"/>
                <a:ea typeface="+mn-ea"/>
                <a:cs typeface="+mn-cs"/>
              </a:rPr>
              <a:t> </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Congratulations! You have installed the Azure CLI on your local machine, created a virtual machine using the Azure CLI and an Azure Resource Manager template, then verified that deployment using the Azure CLI in the Azure Cloud Shell.</a:t>
            </a:r>
          </a:p>
          <a:p>
            <a:endParaRPr lang="en-IE" sz="882" b="1" kern="1200" dirty="0">
              <a:solidFill>
                <a:schemeClr val="tx1"/>
              </a:solidFill>
              <a:effectLst/>
              <a:latin typeface="Segoe UI Light" pitchFamily="34" charset="0"/>
              <a:ea typeface="+mn-ea"/>
              <a:cs typeface="+mn-cs"/>
            </a:endParaRPr>
          </a:p>
          <a:p>
            <a:r>
              <a:rPr lang="en-IE" sz="882" b="1" kern="1200" dirty="0">
                <a:solidFill>
                  <a:schemeClr val="tx1"/>
                </a:solidFill>
                <a:effectLst/>
                <a:latin typeface="Segoe UI Light" pitchFamily="34" charset="0"/>
                <a:ea typeface="+mn-ea"/>
                <a:cs typeface="+mn-cs"/>
              </a:rPr>
              <a:t>Note</a:t>
            </a:r>
            <a:r>
              <a:rPr lang="en-IE" sz="882" kern="1200" dirty="0">
                <a:solidFill>
                  <a:schemeClr val="tx1"/>
                </a:solidFill>
                <a:effectLst/>
                <a:latin typeface="Segoe UI Light" pitchFamily="34" charset="0"/>
                <a:ea typeface="+mn-ea"/>
                <a:cs typeface="+mn-cs"/>
              </a:rPr>
              <a:t>: Don't forget to delete any resources you deployed to avoid incurring additional costs from them.</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5324897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37021389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it works or actually step through it like a lab task.</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a:p>
            <a:endParaRPr lang="en-US" dirty="0"/>
          </a:p>
          <a:p>
            <a:pPr rtl="0"/>
            <a:r>
              <a:rPr lang="en-IE" b="1" dirty="0"/>
              <a:t>Prerequisites</a:t>
            </a:r>
          </a:p>
          <a:p>
            <a:pPr marL="171450" indent="-171450" rtl="0">
              <a:buFont typeface="Arial" panose="020B0604020202020204" pitchFamily="34" charset="0"/>
              <a:buChar char="•"/>
            </a:pPr>
            <a:r>
              <a:rPr lang="en-IE" dirty="0"/>
              <a:t>An active Azure subscription is required. If you do not have an Azure subscription, create a </a:t>
            </a:r>
            <a:r>
              <a:rPr lang="en-IE" sz="882" kern="1200" dirty="0">
                <a:solidFill>
                  <a:schemeClr val="tx1"/>
                </a:solidFill>
                <a:effectLst/>
                <a:latin typeface="Segoe UI Light" pitchFamily="34" charset="0"/>
                <a:ea typeface="+mn-ea"/>
                <a:cs typeface="+mn-cs"/>
                <a:hlinkClick r:id="rId3"/>
              </a:rPr>
              <a:t>free Azure account</a:t>
            </a:r>
            <a:r>
              <a:rPr lang="en-IE" dirty="0"/>
              <a:t> before you begin.</a:t>
            </a:r>
          </a:p>
          <a:p>
            <a:pPr marL="171450" indent="-171450" rtl="0">
              <a:buFont typeface="Arial" panose="020B0604020202020204" pitchFamily="34" charset="0"/>
              <a:buChar char="•"/>
            </a:pPr>
            <a:r>
              <a:rPr lang="en-IE" dirty="0"/>
              <a:t>Installing the Azure PowerShell module requires </a:t>
            </a:r>
            <a:r>
              <a:rPr lang="en-IE" i="1" dirty="0"/>
              <a:t>Windows PowerShell</a:t>
            </a:r>
            <a:r>
              <a:rPr lang="en-IE" dirty="0"/>
              <a:t> 5.1 or higher on Windows, or </a:t>
            </a:r>
            <a:r>
              <a:rPr lang="en-IE" i="1" dirty="0"/>
              <a:t>PowerShell Core</a:t>
            </a:r>
            <a:r>
              <a:rPr lang="en-IE" dirty="0"/>
              <a:t> 6.0 on Windows, Linux, macOS and ARM. Follow these instructions for </a:t>
            </a:r>
            <a:r>
              <a:rPr lang="en-IE" sz="882" kern="1200" dirty="0">
                <a:solidFill>
                  <a:schemeClr val="tx1"/>
                </a:solidFill>
                <a:effectLst/>
                <a:latin typeface="Segoe UI Light" pitchFamily="34" charset="0"/>
                <a:ea typeface="+mn-ea"/>
                <a:cs typeface="+mn-cs"/>
                <a:hlinkClick r:id="rId4"/>
              </a:rPr>
              <a:t>Installing various versions of PowerShell</a:t>
            </a:r>
            <a:r>
              <a:rPr lang="en-IE" dirty="0"/>
              <a:t> on your local machine at https://docs.microsoft.com/en-us/powershell/scripting/install/installing-powershell?view=powershell-6 </a:t>
            </a:r>
          </a:p>
          <a:p>
            <a:pPr marL="171450" indent="-171450" rtl="0">
              <a:buFont typeface="Arial" panose="020B0604020202020204" pitchFamily="34" charset="0"/>
              <a:buChar char="•"/>
            </a:pPr>
            <a:r>
              <a:rPr lang="en-IE" dirty="0"/>
              <a:t>You must have a text editor installed to write a new PowerShell script. You could use the </a:t>
            </a:r>
            <a:r>
              <a:rPr lang="en-IE" sz="882" kern="1200" dirty="0">
                <a:solidFill>
                  <a:schemeClr val="tx1"/>
                </a:solidFill>
                <a:effectLst/>
                <a:latin typeface="Segoe UI Light" pitchFamily="34" charset="0"/>
                <a:ea typeface="+mn-ea"/>
                <a:cs typeface="+mn-cs"/>
                <a:hlinkClick r:id="rId5"/>
              </a:rPr>
              <a:t>PowerShell Integrated Scripting Environment (ISE)</a:t>
            </a:r>
            <a:r>
              <a:rPr lang="en-IE" dirty="0"/>
              <a:t> or another option could be to use </a:t>
            </a:r>
            <a:r>
              <a:rPr lang="en-IE" sz="882" kern="1200" dirty="0">
                <a:solidFill>
                  <a:schemeClr val="tx1"/>
                </a:solidFill>
                <a:effectLst/>
                <a:latin typeface="Segoe UI Light" pitchFamily="34" charset="0"/>
                <a:ea typeface="+mn-ea"/>
                <a:cs typeface="+mn-cs"/>
                <a:hlinkClick r:id="rId6"/>
              </a:rPr>
              <a:t>Visual Studio Code</a:t>
            </a:r>
            <a:r>
              <a:rPr lang="en-IE" dirty="0"/>
              <a:t>.</a:t>
            </a:r>
          </a:p>
          <a:p>
            <a:pPr rtl="0"/>
            <a:endParaRPr lang="en-IE" b="1" dirty="0"/>
          </a:p>
          <a:p>
            <a:pPr rtl="0"/>
            <a:r>
              <a:rPr lang="en-IE" b="1" dirty="0"/>
              <a:t>Steps</a:t>
            </a:r>
          </a:p>
          <a:p>
            <a:pPr rtl="0"/>
            <a:r>
              <a:rPr lang="en-IE" b="1" dirty="0"/>
              <a:t>1. </a:t>
            </a:r>
            <a:r>
              <a:rPr lang="en-IE" dirty="0"/>
              <a:t>Open a text editor. Make a new file, and add the following code into the new file. The comments explain each of the commands within the script file.</a:t>
            </a:r>
          </a:p>
          <a:p>
            <a:pPr rtl="0"/>
            <a:endParaRPr lang="en-IE" dirty="0"/>
          </a:p>
          <a:p>
            <a:pPr rtl="0"/>
            <a:r>
              <a:rPr lang="en-IE" i="1" dirty="0"/>
              <a:t># capture the input parameter in a variable </a:t>
            </a:r>
          </a:p>
          <a:p>
            <a:pPr rtl="0"/>
            <a:r>
              <a:rPr lang="en-IE" i="1" dirty="0"/>
              <a:t>param([string]$</a:t>
            </a:r>
            <a:r>
              <a:rPr lang="en-IE" i="1" dirty="0" err="1"/>
              <a:t>resourceGroup</a:t>
            </a:r>
            <a:r>
              <a:rPr lang="en-IE" i="1" dirty="0"/>
              <a:t>)</a:t>
            </a:r>
          </a:p>
          <a:p>
            <a:pPr rtl="0"/>
            <a:endParaRPr lang="en-IE" i="1" dirty="0"/>
          </a:p>
          <a:p>
            <a:pPr rtl="0"/>
            <a:r>
              <a:rPr lang="en-IE" i="1" dirty="0"/>
              <a:t># prompt for a username and password for the VMs admin account </a:t>
            </a:r>
          </a:p>
          <a:p>
            <a:pPr rtl="0"/>
            <a:r>
              <a:rPr lang="en-IE" i="1" dirty="0"/>
              <a:t># and capture the result in a variable $</a:t>
            </a:r>
            <a:r>
              <a:rPr lang="en-IE" i="1" dirty="0" err="1"/>
              <a:t>adminCredential</a:t>
            </a:r>
            <a:r>
              <a:rPr lang="en-IE" i="1" dirty="0"/>
              <a:t> = Get-Credential -Message "Enter a username and password for the VM administrator." </a:t>
            </a:r>
          </a:p>
          <a:p>
            <a:pPr rtl="0"/>
            <a:r>
              <a:rPr lang="en-IE" i="1" dirty="0"/>
              <a:t># Add a loop that executes three times to create a new VM for each loop iteration For ($</a:t>
            </a:r>
            <a:r>
              <a:rPr lang="en-IE" i="1" dirty="0" err="1"/>
              <a:t>i</a:t>
            </a:r>
            <a:r>
              <a:rPr lang="en-IE" i="1" dirty="0"/>
              <a:t> = 1; $</a:t>
            </a:r>
            <a:r>
              <a:rPr lang="en-IE" i="1" dirty="0" err="1"/>
              <a:t>i</a:t>
            </a:r>
            <a:r>
              <a:rPr lang="en-IE" i="1" dirty="0"/>
              <a:t> -le 3; $</a:t>
            </a:r>
            <a:r>
              <a:rPr lang="en-IE" i="1" dirty="0" err="1"/>
              <a:t>i</a:t>
            </a:r>
            <a:r>
              <a:rPr lang="en-IE" i="1" dirty="0"/>
              <a:t>++) { # create a name for each VM, store it in a variable and output it to the console $</a:t>
            </a:r>
            <a:r>
              <a:rPr lang="en-IE" i="1" dirty="0" err="1"/>
              <a:t>vmName</a:t>
            </a:r>
            <a:r>
              <a:rPr lang="en-IE" i="1" dirty="0"/>
              <a:t> = "</a:t>
            </a:r>
            <a:r>
              <a:rPr lang="en-IE" i="1" dirty="0" err="1"/>
              <a:t>AzDemo</a:t>
            </a:r>
            <a:r>
              <a:rPr lang="en-IE" i="1" dirty="0"/>
              <a:t>" + $</a:t>
            </a:r>
            <a:r>
              <a:rPr lang="en-IE" i="1" dirty="0" err="1"/>
              <a:t>i</a:t>
            </a:r>
            <a:r>
              <a:rPr lang="en-IE" i="1" dirty="0"/>
              <a:t> Write-Host "Creating VM: " $</a:t>
            </a:r>
            <a:r>
              <a:rPr lang="en-IE" i="1" dirty="0" err="1"/>
              <a:t>vmName</a:t>
            </a:r>
            <a:r>
              <a:rPr lang="en-IE" i="1" dirty="0"/>
              <a:t> # create a VM using the $</a:t>
            </a:r>
            <a:r>
              <a:rPr lang="en-IE" i="1" dirty="0" err="1"/>
              <a:t>vmName</a:t>
            </a:r>
            <a:r>
              <a:rPr lang="en-IE" i="1" dirty="0"/>
              <a:t> variable New-</a:t>
            </a:r>
            <a:r>
              <a:rPr lang="en-IE" i="1" dirty="0" err="1"/>
              <a:t>AzVm</a:t>
            </a:r>
            <a:r>
              <a:rPr lang="en-IE" i="1" dirty="0"/>
              <a:t> -</a:t>
            </a:r>
            <a:r>
              <a:rPr lang="en-IE" i="1" dirty="0" err="1"/>
              <a:t>ResourceGroupName</a:t>
            </a:r>
            <a:r>
              <a:rPr lang="en-IE" i="1" dirty="0"/>
              <a:t> $</a:t>
            </a:r>
            <a:r>
              <a:rPr lang="en-IE" i="1" dirty="0" err="1"/>
              <a:t>resourceGroup</a:t>
            </a:r>
            <a:r>
              <a:rPr lang="en-IE" i="1" dirty="0"/>
              <a:t> -Name $</a:t>
            </a:r>
            <a:r>
              <a:rPr lang="en-IE" i="1" dirty="0" err="1"/>
              <a:t>vmName</a:t>
            </a:r>
            <a:r>
              <a:rPr lang="en-IE" i="1" dirty="0"/>
              <a:t> -Credential $</a:t>
            </a:r>
            <a:r>
              <a:rPr lang="en-IE" i="1" dirty="0" err="1"/>
              <a:t>adminCredential</a:t>
            </a:r>
            <a:r>
              <a:rPr lang="en-IE" i="1" dirty="0"/>
              <a:t> -Image </a:t>
            </a:r>
            <a:r>
              <a:rPr lang="en-IE" i="1" dirty="0" err="1"/>
              <a:t>UbuntuLTS</a:t>
            </a:r>
            <a:r>
              <a:rPr lang="en-IE" i="1" dirty="0"/>
              <a:t> } </a:t>
            </a:r>
          </a:p>
          <a:p>
            <a:pPr rtl="0"/>
            <a:endParaRPr lang="en-IE" dirty="0"/>
          </a:p>
          <a:p>
            <a:pPr rtl="0"/>
            <a:r>
              <a:rPr lang="en-IE" b="1" dirty="0"/>
              <a:t>2. </a:t>
            </a:r>
            <a:r>
              <a:rPr lang="en-IE" dirty="0"/>
              <a:t>Save the new file as azdemo.ps1. Make a note of the directory location where you save the script file, you will be required to recall the directory location in Step 6.</a:t>
            </a:r>
          </a:p>
          <a:p>
            <a:pPr rtl="0"/>
            <a:r>
              <a:rPr lang="en-IE" b="1" dirty="0"/>
              <a:t>3. </a:t>
            </a:r>
            <a:r>
              <a:rPr lang="en-IE" dirty="0"/>
              <a:t>Open a new PowerShell session with </a:t>
            </a:r>
            <a:r>
              <a:rPr lang="en-IE" i="1" dirty="0"/>
              <a:t>elevated</a:t>
            </a:r>
            <a:r>
              <a:rPr lang="en-IE" dirty="0"/>
              <a:t> privileges.</a:t>
            </a:r>
          </a:p>
          <a:p>
            <a:pPr lvl="1" rtl="0"/>
            <a:r>
              <a:rPr lang="en-IE" b="1" dirty="0"/>
              <a:t>Windows</a:t>
            </a:r>
            <a:r>
              <a:rPr lang="en-IE" dirty="0"/>
              <a:t>: Select the </a:t>
            </a:r>
            <a:r>
              <a:rPr lang="en-IE" b="1" dirty="0"/>
              <a:t>Start</a:t>
            </a:r>
            <a:r>
              <a:rPr lang="en-IE" dirty="0"/>
              <a:t> icon from the task bar. Type </a:t>
            </a:r>
            <a:r>
              <a:rPr lang="en-IE" b="1" dirty="0"/>
              <a:t>PowerShell</a:t>
            </a:r>
            <a:r>
              <a:rPr lang="en-IE" dirty="0"/>
              <a:t>. Right select the </a:t>
            </a:r>
            <a:r>
              <a:rPr lang="en-IE" b="1" dirty="0"/>
              <a:t>Windows PowerShell Desktop App</a:t>
            </a:r>
            <a:r>
              <a:rPr lang="en-IE" dirty="0"/>
              <a:t> icon. Choose </a:t>
            </a:r>
            <a:r>
              <a:rPr lang="en-IE" b="1" dirty="0"/>
              <a:t>Run as administrator</a:t>
            </a:r>
            <a:r>
              <a:rPr lang="en-IE" dirty="0"/>
              <a:t>.</a:t>
            </a:r>
          </a:p>
          <a:p>
            <a:pPr lvl="1" rtl="0"/>
            <a:r>
              <a:rPr lang="en-IE" b="1" dirty="0"/>
              <a:t>Linux and macOS</a:t>
            </a:r>
            <a:r>
              <a:rPr lang="en-IE" dirty="0"/>
              <a:t>: In a terminal, launch PowerShell Core with elevated privileges using the following command.</a:t>
            </a:r>
          </a:p>
          <a:p>
            <a:pPr lvl="1" rtl="0"/>
            <a:r>
              <a:rPr lang="en-IE" dirty="0" err="1"/>
              <a:t>sudo</a:t>
            </a:r>
            <a:r>
              <a:rPr lang="en-IE" dirty="0"/>
              <a:t> </a:t>
            </a:r>
            <a:r>
              <a:rPr lang="en-IE" dirty="0" err="1"/>
              <a:t>pwsh</a:t>
            </a:r>
            <a:r>
              <a:rPr lang="en-IE" dirty="0"/>
              <a:t> </a:t>
            </a:r>
          </a:p>
          <a:p>
            <a:pPr rtl="0"/>
            <a:r>
              <a:rPr lang="en-IE" b="1" dirty="0"/>
              <a:t>4. </a:t>
            </a:r>
            <a:r>
              <a:rPr lang="en-IE" dirty="0"/>
              <a:t>At the PowerShell prompt, install the Azure PowerShell module (Az) by running the following command.</a:t>
            </a:r>
          </a:p>
          <a:p>
            <a:pPr rtl="0"/>
            <a:r>
              <a:rPr lang="en-IE" i="1" dirty="0"/>
              <a:t>Install-Module Az -</a:t>
            </a:r>
            <a:r>
              <a:rPr lang="en-IE" i="1" dirty="0" err="1"/>
              <a:t>AllowClobber</a:t>
            </a:r>
            <a:r>
              <a:rPr lang="en-IE" i="1" dirty="0"/>
              <a:t> </a:t>
            </a:r>
          </a:p>
          <a:p>
            <a:pPr rtl="0"/>
            <a:r>
              <a:rPr lang="en-IE" dirty="0"/>
              <a:t>Answer </a:t>
            </a:r>
            <a:r>
              <a:rPr lang="en-IE" b="1" dirty="0"/>
              <a:t>Yes</a:t>
            </a:r>
            <a:r>
              <a:rPr lang="en-IE" dirty="0"/>
              <a:t> or </a:t>
            </a:r>
            <a:r>
              <a:rPr lang="en-IE" b="1" dirty="0"/>
              <a:t>Yes to All</a:t>
            </a:r>
            <a:r>
              <a:rPr lang="en-IE" dirty="0"/>
              <a:t>, if prompted, to trust the Az module.</a:t>
            </a:r>
          </a:p>
          <a:p>
            <a:pPr rtl="0"/>
            <a:r>
              <a:rPr lang="en-IE" b="1" dirty="0"/>
              <a:t>Note</a:t>
            </a:r>
            <a:r>
              <a:rPr lang="en-IE" dirty="0"/>
              <a:t>: Windows users should agree to install the </a:t>
            </a:r>
            <a:r>
              <a:rPr lang="en-IE" i="1" dirty="0"/>
              <a:t>NuGet</a:t>
            </a:r>
            <a:r>
              <a:rPr lang="en-IE" dirty="0"/>
              <a:t> provider, and agree to install modules from the </a:t>
            </a:r>
            <a:r>
              <a:rPr lang="en-IE" i="1" dirty="0"/>
              <a:t>PowerShell Gallery</a:t>
            </a:r>
            <a:r>
              <a:rPr lang="en-IE" dirty="0"/>
              <a:t> (</a:t>
            </a:r>
            <a:r>
              <a:rPr lang="en-IE" dirty="0" err="1"/>
              <a:t>PSGallery</a:t>
            </a:r>
            <a:r>
              <a:rPr lang="en-IE" dirty="0"/>
              <a:t>), if prompted. If you receive script execution failures, run Set-</a:t>
            </a:r>
            <a:r>
              <a:rPr lang="en-IE" dirty="0" err="1"/>
              <a:t>ExecutionPolicy</a:t>
            </a:r>
            <a:r>
              <a:rPr lang="en-IE" dirty="0"/>
              <a:t> </a:t>
            </a:r>
            <a:r>
              <a:rPr lang="en-IE" dirty="0" err="1"/>
              <a:t>RemoteSigned</a:t>
            </a:r>
            <a:r>
              <a:rPr lang="en-IE" dirty="0"/>
              <a:t> in an elevated PowerShell session. Running the command will unrestricted your execution policy, and allow you to install and run modules from the </a:t>
            </a:r>
            <a:r>
              <a:rPr lang="en-IE" dirty="0" err="1"/>
              <a:t>PSGallery</a:t>
            </a:r>
            <a:r>
              <a:rPr lang="en-IE" dirty="0"/>
              <a:t>.</a:t>
            </a:r>
          </a:p>
          <a:p>
            <a:pPr rtl="0"/>
            <a:r>
              <a:rPr lang="en-IE" b="1" dirty="0"/>
              <a:t>5. </a:t>
            </a:r>
            <a:r>
              <a:rPr lang="en-IE" dirty="0"/>
              <a:t>Update the Az module by running the following command.</a:t>
            </a:r>
          </a:p>
          <a:p>
            <a:pPr rtl="0"/>
            <a:r>
              <a:rPr lang="en-IE" i="1" dirty="0"/>
              <a:t>Update-Module -Name Az </a:t>
            </a:r>
          </a:p>
          <a:p>
            <a:pPr rtl="0"/>
            <a:r>
              <a:rPr lang="en-IE" dirty="0"/>
              <a:t>Answer </a:t>
            </a:r>
            <a:r>
              <a:rPr lang="en-IE" b="1" dirty="0"/>
              <a:t>Yes</a:t>
            </a:r>
            <a:r>
              <a:rPr lang="en-IE" dirty="0"/>
              <a:t> or </a:t>
            </a:r>
            <a:r>
              <a:rPr lang="en-IE" b="1" dirty="0"/>
              <a:t>Yes to All</a:t>
            </a:r>
            <a:r>
              <a:rPr lang="en-IE" dirty="0"/>
              <a:t>, if prompted, to trust updates to the Az module. If you already have the latest version of the Az module installed, the prompt will be returned automatically.</a:t>
            </a:r>
          </a:p>
          <a:p>
            <a:pPr rtl="0"/>
            <a:r>
              <a:rPr lang="en-IE" b="1" dirty="0"/>
              <a:t>6. </a:t>
            </a:r>
            <a:r>
              <a:rPr lang="en-IE" dirty="0"/>
              <a:t>Use the cd command to change into the directory that contains the PowerShell script file azdemo.ps1 that you created in Step 1. Replace &lt;</a:t>
            </a:r>
            <a:r>
              <a:rPr lang="en-IE" dirty="0" err="1"/>
              <a:t>scriptsdir</a:t>
            </a:r>
            <a:r>
              <a:rPr lang="en-IE" dirty="0"/>
              <a:t>&gt; with the actual directory where you saved the script file.</a:t>
            </a:r>
          </a:p>
          <a:p>
            <a:pPr rtl="0"/>
            <a:r>
              <a:rPr lang="en-IE" i="1" dirty="0"/>
              <a:t>cd C:\&lt;scriptsdir&gt; </a:t>
            </a:r>
            <a:endParaRPr lang="en-IE" i="1" dirty="0">
              <a:effectLst/>
            </a:endParaRPr>
          </a:p>
          <a:p>
            <a:pPr rtl="0"/>
            <a:r>
              <a:rPr lang="en-IE" b="1" dirty="0"/>
              <a:t>7. </a:t>
            </a:r>
            <a:r>
              <a:rPr lang="en-IE" dirty="0"/>
              <a:t>Sign into Azure by running the following command. When prompted, provide your Azure login credentials and select the </a:t>
            </a:r>
            <a:r>
              <a:rPr lang="en-IE" b="1" dirty="0"/>
              <a:t>sign in</a:t>
            </a:r>
            <a:r>
              <a:rPr lang="en-IE" dirty="0"/>
              <a:t> button.</a:t>
            </a:r>
          </a:p>
          <a:p>
            <a:pPr rtl="0"/>
            <a:r>
              <a:rPr lang="en-IE" i="1" dirty="0"/>
              <a:t>Connect-</a:t>
            </a:r>
            <a:r>
              <a:rPr lang="en-IE" i="1" dirty="0" err="1"/>
              <a:t>AzAccount</a:t>
            </a:r>
            <a:r>
              <a:rPr lang="en-IE" i="1" dirty="0"/>
              <a:t> </a:t>
            </a:r>
            <a:endParaRPr lang="en-IE" i="1" dirty="0">
              <a:effectLst/>
            </a:endParaRPr>
          </a:p>
          <a:p>
            <a:pPr rtl="0"/>
            <a:r>
              <a:rPr lang="en-IE" b="1" dirty="0"/>
              <a:t>Note</a:t>
            </a:r>
            <a:r>
              <a:rPr lang="en-IE" dirty="0"/>
              <a:t>: The following Step 8 assumes that you have a single Azure subscription associated with your Azure account. If you have multiple subscriptions, you can get a list of your subscriptions using the command Get-</a:t>
            </a:r>
            <a:r>
              <a:rPr lang="en-IE" dirty="0" err="1"/>
              <a:t>AzSubscription</a:t>
            </a:r>
            <a:r>
              <a:rPr lang="en-IE" dirty="0"/>
              <a:t>. Specify which subscription to use with the command Select-</a:t>
            </a:r>
            <a:r>
              <a:rPr lang="en-IE" dirty="0" err="1"/>
              <a:t>AzSubscription</a:t>
            </a:r>
            <a:r>
              <a:rPr lang="en-IE" dirty="0"/>
              <a:t> -Subscription "&lt;Name of your subscription&gt;". Substitute the actual name of the subscription you want to use for &lt;Name of your subscription&gt;.</a:t>
            </a:r>
          </a:p>
          <a:p>
            <a:pPr rtl="0"/>
            <a:r>
              <a:rPr lang="en-IE" b="1" dirty="0"/>
              <a:t>8. </a:t>
            </a:r>
            <a:r>
              <a:rPr lang="en-IE" dirty="0"/>
              <a:t>Create a new resource group using the following command.</a:t>
            </a:r>
          </a:p>
          <a:p>
            <a:pPr rtl="0"/>
            <a:r>
              <a:rPr lang="en-IE" i="1" dirty="0"/>
              <a:t>New-</a:t>
            </a:r>
            <a:r>
              <a:rPr lang="en-IE" i="1" dirty="0" err="1"/>
              <a:t>AzResourceGroup</a:t>
            </a:r>
            <a:r>
              <a:rPr lang="en-IE" i="1" dirty="0"/>
              <a:t> -Name &lt;name&gt; -Location &lt;location&gt; </a:t>
            </a:r>
          </a:p>
          <a:p>
            <a:pPr rtl="0"/>
            <a:r>
              <a:rPr lang="en-IE" dirty="0"/>
              <a:t>Replace &lt;name&gt; with a suitable name for the new resource group. For example, </a:t>
            </a:r>
            <a:r>
              <a:rPr lang="en-IE" dirty="0" err="1"/>
              <a:t>AzDemo</a:t>
            </a:r>
            <a:r>
              <a:rPr lang="en-IE" dirty="0"/>
              <a:t>. Add a value for &lt;location&gt; that corresponds to the Azure region closest to you. For example, </a:t>
            </a:r>
            <a:r>
              <a:rPr lang="en-IE" dirty="0" err="1"/>
              <a:t>northeurope</a:t>
            </a:r>
            <a:r>
              <a:rPr lang="en-IE" dirty="0"/>
              <a:t>.</a:t>
            </a:r>
          </a:p>
          <a:p>
            <a:pPr rtl="0"/>
            <a:r>
              <a:rPr lang="en-IE" b="1" dirty="0"/>
              <a:t>9. </a:t>
            </a:r>
            <a:r>
              <a:rPr lang="en-IE" dirty="0"/>
              <a:t>Execute the azdemo.ps1 script by running the following command. Substitute the name of the resource group that you created in the previous Step 8 for &lt;resource group name&gt;.</a:t>
            </a:r>
          </a:p>
          <a:p>
            <a:pPr rtl="0"/>
            <a:r>
              <a:rPr lang="en-IE" i="1" dirty="0"/>
              <a:t>.\azdemo.ps1 &lt;resource group name&gt; </a:t>
            </a:r>
          </a:p>
          <a:p>
            <a:pPr rtl="0"/>
            <a:r>
              <a:rPr lang="en-IE" b="1" dirty="0"/>
              <a:t>10. </a:t>
            </a:r>
            <a:r>
              <a:rPr lang="en-IE" dirty="0"/>
              <a:t>When prompted, provide a username and password for the VM administrator, and select </a:t>
            </a:r>
            <a:r>
              <a:rPr lang="en-IE" b="1" dirty="0"/>
              <a:t>ok</a:t>
            </a:r>
            <a:r>
              <a:rPr lang="en-IE" dirty="0"/>
              <a:t>. For example, for the </a:t>
            </a:r>
            <a:r>
              <a:rPr lang="en-IE" b="1" dirty="0"/>
              <a:t>User name</a:t>
            </a:r>
            <a:r>
              <a:rPr lang="en-IE" dirty="0"/>
              <a:t> enter </a:t>
            </a:r>
            <a:r>
              <a:rPr lang="en-IE" dirty="0" err="1"/>
              <a:t>azdemoadmin</a:t>
            </a:r>
            <a:r>
              <a:rPr lang="en-IE" dirty="0"/>
              <a:t> and for the </a:t>
            </a:r>
            <a:r>
              <a:rPr lang="en-IE" b="1" dirty="0"/>
              <a:t>Password</a:t>
            </a:r>
            <a:r>
              <a:rPr lang="en-IE" dirty="0"/>
              <a:t> enter pa$$W0rd101.</a:t>
            </a:r>
          </a:p>
          <a:p>
            <a:pPr rtl="0"/>
            <a:r>
              <a:rPr lang="en-IE" b="1" dirty="0"/>
              <a:t>11. </a:t>
            </a:r>
            <a:r>
              <a:rPr lang="en-IE" dirty="0"/>
              <a:t>The script will begin creating the Azure resources required by each VM, and may take several minutes to complete. Wait for the script to finish before you go to Step 12.</a:t>
            </a:r>
          </a:p>
          <a:p>
            <a:pPr rtl="0"/>
            <a:r>
              <a:rPr lang="en-IE" b="1" dirty="0"/>
              <a:t>12. </a:t>
            </a:r>
            <a:r>
              <a:rPr lang="en-IE" dirty="0"/>
              <a:t>When the script is finished, verify that it ran successfully by looking at the resources listed in the resource group that you created in Step 8. When you run the following command you should see three VMs, each with a unique name.</a:t>
            </a:r>
          </a:p>
          <a:p>
            <a:pPr rtl="0"/>
            <a:r>
              <a:rPr lang="en-IE" i="1" dirty="0"/>
              <a:t>Get-</a:t>
            </a:r>
            <a:r>
              <a:rPr lang="en-IE" i="1" dirty="0" err="1"/>
              <a:t>AzResource</a:t>
            </a:r>
            <a:r>
              <a:rPr lang="en-IE" i="1" dirty="0"/>
              <a:t> -</a:t>
            </a:r>
            <a:r>
              <a:rPr lang="en-IE" i="1" dirty="0" err="1"/>
              <a:t>ResourceType</a:t>
            </a:r>
            <a:r>
              <a:rPr lang="en-IE" i="1" dirty="0"/>
              <a:t> </a:t>
            </a:r>
            <a:r>
              <a:rPr lang="en-IE" i="1" dirty="0" err="1"/>
              <a:t>Microsoft.Compute</a:t>
            </a:r>
            <a:r>
              <a:rPr lang="en-IE" i="1" dirty="0"/>
              <a:t>/</a:t>
            </a:r>
            <a:r>
              <a:rPr lang="en-IE" i="1" dirty="0" err="1"/>
              <a:t>virtualMachines</a:t>
            </a:r>
            <a:r>
              <a:rPr lang="en-IE" i="1" dirty="0"/>
              <a:t> </a:t>
            </a:r>
            <a:endParaRPr lang="en-IE" i="1" dirty="0">
              <a:effectLst/>
            </a:endParaRPr>
          </a:p>
          <a:p>
            <a:pPr rtl="0"/>
            <a:r>
              <a:rPr lang="en-IE" b="1" dirty="0"/>
              <a:t>13. </a:t>
            </a:r>
            <a:r>
              <a:rPr lang="en-IE" b="0" dirty="0"/>
              <a:t>The suffix </a:t>
            </a:r>
            <a:r>
              <a:rPr lang="en-IE" b="0" dirty="0" err="1"/>
              <a:t>AzVM</a:t>
            </a:r>
            <a:r>
              <a:rPr lang="en-IE" b="0" dirty="0"/>
              <a:t> is specific to VM-based commands in Azure PowerShell. </a:t>
            </a:r>
          </a:p>
          <a:p>
            <a:pPr rtl="0"/>
            <a:r>
              <a:rPr lang="en-IE" b="1" dirty="0"/>
              <a:t>14. </a:t>
            </a:r>
            <a:r>
              <a:rPr lang="en-IE" dirty="0"/>
              <a:t>When you are finished, use the following Azure PowerShell command to delete the resource group and all the resources within it.</a:t>
            </a:r>
          </a:p>
          <a:p>
            <a:pPr rtl="0"/>
            <a:r>
              <a:rPr lang="en-IE" i="1" dirty="0"/>
              <a:t>Remove-</a:t>
            </a:r>
            <a:r>
              <a:rPr lang="en-IE" i="1" dirty="0" err="1"/>
              <a:t>AzResourceGroup</a:t>
            </a:r>
            <a:r>
              <a:rPr lang="en-IE" i="1" dirty="0"/>
              <a:t> -Name &lt;Resource group name&gt; </a:t>
            </a:r>
          </a:p>
          <a:p>
            <a:pPr rtl="0"/>
            <a:r>
              <a:rPr lang="en-IE" dirty="0"/>
              <a:t>Substitute the name of the resource group you created in Step 8 for &lt;resource group name&gt;. When asked to confirm the deletion, answer </a:t>
            </a:r>
            <a:r>
              <a:rPr lang="en-IE" b="1" dirty="0"/>
              <a:t>Yes</a:t>
            </a:r>
            <a:r>
              <a:rPr lang="en-IE" dirty="0"/>
              <a:t>. The command may take several minutes to complete, and will return </a:t>
            </a:r>
            <a:r>
              <a:rPr lang="en-IE" b="1" dirty="0"/>
              <a:t>True</a:t>
            </a:r>
            <a:r>
              <a:rPr lang="en-IE" dirty="0"/>
              <a:t> when the resource group is deleted successfully.</a:t>
            </a:r>
          </a:p>
          <a:p>
            <a:pPr rtl="0"/>
            <a:r>
              <a:rPr lang="en-IE" b="1" dirty="0"/>
              <a:t>15. </a:t>
            </a:r>
            <a:r>
              <a:rPr lang="en-IE" dirty="0"/>
              <a:t>Run the following command to disconnect the PowerShell session from your Azure account. Then, exit or close the PowerShell terminal window.</a:t>
            </a:r>
          </a:p>
          <a:p>
            <a:pPr rtl="0"/>
            <a:r>
              <a:rPr lang="en-IE" b="1" dirty="0"/>
              <a:t>disconnect-</a:t>
            </a:r>
            <a:r>
              <a:rPr lang="en-IE" b="1" dirty="0" err="1"/>
              <a:t>AzAccount</a:t>
            </a:r>
            <a:r>
              <a:rPr lang="en-IE" b="1" dirty="0"/>
              <a:t> </a:t>
            </a:r>
            <a:endParaRPr lang="en-IE" b="1" dirty="0">
              <a:effectLst/>
            </a:endParaRPr>
          </a:p>
          <a:p>
            <a:pPr rtl="0"/>
            <a:endParaRPr lang="en-IE" dirty="0"/>
          </a:p>
          <a:p>
            <a:pPr rtl="0"/>
            <a:r>
              <a:rPr lang="en-IE" dirty="0"/>
              <a:t>Congratulations! You wrote and ran a local PowerShell script. The PowerShell script used the Azure PowerShell module to create three VMs in Azure from a Linux Ubuntu image.</a:t>
            </a:r>
          </a:p>
          <a:p>
            <a:pPr rtl="0"/>
            <a:endParaRPr lang="en-IE" b="1" dirty="0"/>
          </a:p>
          <a:p>
            <a:pPr rtl="0"/>
            <a:r>
              <a:rPr lang="en-IE" b="1" dirty="0"/>
              <a:t>Note</a:t>
            </a:r>
            <a:r>
              <a:rPr lang="en-IE" dirty="0"/>
              <a:t>: Remember to remove any newly created Azure resources that you no longer use. Removing unused resources ensures you will not incur unexpected costs. Remove unused resources by deleting the Resource Group that the unused resources belong to.</a:t>
            </a:r>
          </a:p>
          <a:p>
            <a:endParaRPr lang="en-US"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13138671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15144830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it works or actually step through it like a lab task.</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a:p>
            <a:endParaRPr lang="en-US" dirty="0"/>
          </a:p>
          <a:p>
            <a:r>
              <a:rPr lang="en-IE" sz="882" b="1" i="0" u="none" strike="noStrike" kern="1200" dirty="0">
                <a:solidFill>
                  <a:schemeClr val="tx1"/>
                </a:solidFill>
                <a:effectLst/>
                <a:latin typeface="Segoe UI Light" pitchFamily="34" charset="0"/>
                <a:ea typeface="+mn-ea"/>
                <a:cs typeface="+mn-cs"/>
              </a:rPr>
              <a:t>Prerequisites</a:t>
            </a:r>
          </a:p>
          <a:p>
            <a:r>
              <a:rPr lang="en-IE" sz="882" b="0" i="0" u="none" strike="noStrike" kern="1200" dirty="0">
                <a:solidFill>
                  <a:schemeClr val="tx1"/>
                </a:solidFill>
                <a:effectLst/>
                <a:latin typeface="Segoe UI Light" pitchFamily="34" charset="0"/>
                <a:ea typeface="+mn-ea"/>
                <a:cs typeface="+mn-cs"/>
              </a:rPr>
              <a:t>An active Azure subscription is required. If you do not have an Azure subscription, create a </a:t>
            </a:r>
            <a:r>
              <a:rPr lang="en-IE" sz="882" b="0" i="0" u="none" strike="noStrike" kern="1200" dirty="0">
                <a:solidFill>
                  <a:schemeClr val="tx1"/>
                </a:solidFill>
                <a:effectLst/>
                <a:latin typeface="Segoe UI Light" pitchFamily="34" charset="0"/>
                <a:ea typeface="+mn-ea"/>
                <a:cs typeface="+mn-cs"/>
                <a:hlinkClick r:id="rId3"/>
              </a:rPr>
              <a:t>free Azure account</a:t>
            </a:r>
            <a:r>
              <a:rPr lang="en-IE" sz="882" b="0" i="0" u="none" strike="noStrike" kern="1200" dirty="0">
                <a:solidFill>
                  <a:schemeClr val="tx1"/>
                </a:solidFill>
                <a:effectLst/>
                <a:latin typeface="Segoe UI Light" pitchFamily="34" charset="0"/>
                <a:ea typeface="+mn-ea"/>
                <a:cs typeface="+mn-cs"/>
              </a:rPr>
              <a:t> before you begin.</a:t>
            </a:r>
          </a:p>
          <a:p>
            <a:endParaRPr lang="en-IE" sz="882" b="1" i="0" u="none" strike="noStrike" kern="1200" dirty="0">
              <a:solidFill>
                <a:schemeClr val="tx1"/>
              </a:solidFill>
              <a:effectLst/>
              <a:latin typeface="Segoe UI Light" pitchFamily="34" charset="0"/>
              <a:ea typeface="+mn-ea"/>
              <a:cs typeface="+mn-cs"/>
            </a:endParaRPr>
          </a:p>
          <a:p>
            <a:r>
              <a:rPr lang="en-IE" sz="882" b="1" i="0" u="none" strike="noStrike" kern="1200" dirty="0">
                <a:solidFill>
                  <a:schemeClr val="tx1"/>
                </a:solidFill>
                <a:effectLst/>
                <a:latin typeface="Segoe UI Light" pitchFamily="34" charset="0"/>
                <a:ea typeface="+mn-ea"/>
                <a:cs typeface="+mn-cs"/>
              </a:rPr>
              <a:t>Steps</a:t>
            </a:r>
          </a:p>
          <a:p>
            <a:r>
              <a:rPr lang="en-IE" sz="882" b="1" i="0" u="none" strike="noStrike" kern="1200" dirty="0">
                <a:solidFill>
                  <a:schemeClr val="tx1"/>
                </a:solidFill>
                <a:effectLst/>
                <a:latin typeface="Segoe UI Light" pitchFamily="34" charset="0"/>
                <a:ea typeface="+mn-ea"/>
                <a:cs typeface="+mn-cs"/>
              </a:rPr>
              <a:t>1. </a:t>
            </a:r>
            <a:r>
              <a:rPr lang="en-IE" sz="882" b="0" i="0" u="none" strike="noStrike" kern="1200" dirty="0">
                <a:solidFill>
                  <a:schemeClr val="tx1"/>
                </a:solidFill>
                <a:effectLst/>
                <a:latin typeface="Segoe UI Light" pitchFamily="34" charset="0"/>
                <a:ea typeface="+mn-ea"/>
                <a:cs typeface="+mn-cs"/>
              </a:rPr>
              <a:t>To access </a:t>
            </a:r>
            <a:r>
              <a:rPr lang="en-IE" sz="882" b="1" i="0" u="none" strike="noStrike" kern="1200" dirty="0">
                <a:solidFill>
                  <a:schemeClr val="tx1"/>
                </a:solidFill>
                <a:effectLst/>
                <a:latin typeface="Segoe UI Light" pitchFamily="34" charset="0"/>
                <a:ea typeface="+mn-ea"/>
                <a:cs typeface="+mn-cs"/>
              </a:rPr>
              <a:t>Azure Cloud Shell</a:t>
            </a:r>
            <a:r>
              <a:rPr lang="en-IE" sz="882" b="0" i="0" u="none" strike="noStrike" kern="1200" dirty="0">
                <a:solidFill>
                  <a:schemeClr val="tx1"/>
                </a:solidFill>
                <a:effectLst/>
                <a:latin typeface="Segoe UI Light" pitchFamily="34" charset="0"/>
                <a:ea typeface="+mn-ea"/>
                <a:cs typeface="+mn-cs"/>
              </a:rPr>
              <a:t> go to the location </a:t>
            </a:r>
            <a:r>
              <a:rPr lang="en-IE" sz="882" b="0" i="0" u="none" strike="noStrike" kern="1200" dirty="0">
                <a:solidFill>
                  <a:schemeClr val="tx1"/>
                </a:solidFill>
                <a:effectLst/>
                <a:latin typeface="Segoe UI Light" pitchFamily="34" charset="0"/>
                <a:ea typeface="+mn-ea"/>
                <a:cs typeface="+mn-cs"/>
                <a:hlinkClick r:id="rId4"/>
              </a:rPr>
              <a:t>https://shell.azure.com</a:t>
            </a:r>
            <a:r>
              <a:rPr lang="en-IE" sz="882" b="0" i="0" u="none" strike="noStrike" kern="1200" dirty="0">
                <a:solidFill>
                  <a:schemeClr val="tx1"/>
                </a:solidFill>
                <a:effectLst/>
                <a:latin typeface="Segoe UI Light" pitchFamily="34" charset="0"/>
                <a:ea typeface="+mn-ea"/>
                <a:cs typeface="+mn-cs"/>
              </a:rPr>
              <a:t> and sign in with your Azure user login credentials.</a:t>
            </a:r>
          </a:p>
          <a:p>
            <a:r>
              <a:rPr lang="en-IE" sz="882" b="0" i="0" u="none" strike="noStrike" kern="1200" dirty="0">
                <a:solidFill>
                  <a:schemeClr val="tx1"/>
                </a:solidFill>
                <a:effectLst/>
                <a:latin typeface="Segoe UI Light" pitchFamily="34" charset="0"/>
                <a:ea typeface="+mn-ea"/>
                <a:cs typeface="+mn-cs"/>
              </a:rPr>
              <a:t>You can also run Azure Cloud Shell from within Azure Portal by using the Cloud Shell icon.</a:t>
            </a:r>
          </a:p>
          <a:p>
            <a:r>
              <a:rPr lang="en-IE" sz="882" b="1" i="0" u="none" strike="noStrike" kern="1200" dirty="0">
                <a:solidFill>
                  <a:schemeClr val="tx1"/>
                </a:solidFill>
                <a:effectLst/>
                <a:latin typeface="Segoe UI Light" pitchFamily="34" charset="0"/>
                <a:ea typeface="+mn-ea"/>
                <a:cs typeface="+mn-cs"/>
              </a:rPr>
              <a:t>2. </a:t>
            </a:r>
            <a:r>
              <a:rPr lang="en-IE" sz="882" b="0" i="0" u="none" strike="noStrike" kern="1200" dirty="0">
                <a:solidFill>
                  <a:schemeClr val="tx1"/>
                </a:solidFill>
                <a:effectLst/>
                <a:latin typeface="Segoe UI Light" pitchFamily="34" charset="0"/>
                <a:ea typeface="+mn-ea"/>
                <a:cs typeface="+mn-cs"/>
              </a:rPr>
              <a:t>If prompted, choose a </a:t>
            </a:r>
            <a:r>
              <a:rPr lang="en-IE" sz="882" b="1" i="0" u="none" strike="noStrike" kern="1200" dirty="0">
                <a:solidFill>
                  <a:schemeClr val="tx1"/>
                </a:solidFill>
                <a:effectLst/>
                <a:latin typeface="Segoe UI Light" pitchFamily="34" charset="0"/>
                <a:ea typeface="+mn-ea"/>
                <a:cs typeface="+mn-cs"/>
              </a:rPr>
              <a:t>Bash</a:t>
            </a:r>
            <a:r>
              <a:rPr lang="en-IE" sz="882" b="0" i="0" u="none" strike="noStrike" kern="1200" dirty="0">
                <a:solidFill>
                  <a:schemeClr val="tx1"/>
                </a:solidFill>
                <a:effectLst/>
                <a:latin typeface="Segoe UI Light" pitchFamily="34" charset="0"/>
                <a:ea typeface="+mn-ea"/>
                <a:cs typeface="+mn-cs"/>
              </a:rPr>
              <a:t> or </a:t>
            </a:r>
            <a:r>
              <a:rPr lang="en-IE" sz="882" b="1" i="0" u="none" strike="noStrike" kern="1200" dirty="0">
                <a:solidFill>
                  <a:schemeClr val="tx1"/>
                </a:solidFill>
                <a:effectLst/>
                <a:latin typeface="Segoe UI Light" pitchFamily="34" charset="0"/>
                <a:ea typeface="+mn-ea"/>
                <a:cs typeface="+mn-cs"/>
              </a:rPr>
              <a:t>PowerShell</a:t>
            </a:r>
            <a:r>
              <a:rPr lang="en-IE" sz="882" b="0" i="0" u="none" strike="noStrike" kern="1200" dirty="0">
                <a:solidFill>
                  <a:schemeClr val="tx1"/>
                </a:solidFill>
                <a:effectLst/>
                <a:latin typeface="Segoe UI Light" pitchFamily="34" charset="0"/>
                <a:ea typeface="+mn-ea"/>
                <a:cs typeface="+mn-cs"/>
              </a:rPr>
              <a:t> environment. This walkthrough uses </a:t>
            </a:r>
            <a:r>
              <a:rPr lang="en-IE" sz="882" b="1" i="0" u="none" strike="noStrike" kern="1200" dirty="0">
                <a:solidFill>
                  <a:schemeClr val="tx1"/>
                </a:solidFill>
                <a:effectLst/>
                <a:latin typeface="Segoe UI Light" pitchFamily="34" charset="0"/>
                <a:ea typeface="+mn-ea"/>
                <a:cs typeface="+mn-cs"/>
              </a:rPr>
              <a:t>PowerShell</a:t>
            </a:r>
            <a:r>
              <a:rPr lang="en-IE" sz="882" b="0" i="0" u="none" strike="noStrike" kern="1200" dirty="0">
                <a:solidFill>
                  <a:schemeClr val="tx1"/>
                </a:solidFill>
                <a:effectLst/>
                <a:latin typeface="Segoe UI Light" pitchFamily="34" charset="0"/>
                <a:ea typeface="+mn-ea"/>
                <a:cs typeface="+mn-cs"/>
              </a:rPr>
              <a:t>.</a:t>
            </a:r>
          </a:p>
          <a:p>
            <a:r>
              <a:rPr lang="en-IE" sz="882" b="1" i="0" u="none" strike="noStrike" kern="1200" dirty="0">
                <a:solidFill>
                  <a:schemeClr val="tx1"/>
                </a:solidFill>
                <a:effectLst/>
                <a:latin typeface="Segoe UI Light" pitchFamily="34" charset="0"/>
                <a:ea typeface="+mn-ea"/>
                <a:cs typeface="+mn-cs"/>
              </a:rPr>
              <a:t>3. </a:t>
            </a:r>
            <a:r>
              <a:rPr lang="en-IE" sz="882" b="0" i="0" u="none" strike="noStrike" kern="1200" dirty="0">
                <a:solidFill>
                  <a:schemeClr val="tx1"/>
                </a:solidFill>
                <a:effectLst/>
                <a:latin typeface="Segoe UI Light" pitchFamily="34" charset="0"/>
                <a:ea typeface="+mn-ea"/>
                <a:cs typeface="+mn-cs"/>
              </a:rPr>
              <a:t>First time Azure Cloud Shell users must create and configure Cloud Drive storage, to allow Azure Cloud Shell files to persist. To create and configure storage, select </a:t>
            </a:r>
            <a:r>
              <a:rPr lang="en-IE" sz="882" b="1" i="0" u="none" strike="noStrike" kern="1200" dirty="0">
                <a:solidFill>
                  <a:schemeClr val="tx1"/>
                </a:solidFill>
                <a:effectLst/>
                <a:latin typeface="Segoe UI Light" pitchFamily="34" charset="0"/>
                <a:ea typeface="+mn-ea"/>
                <a:cs typeface="+mn-cs"/>
              </a:rPr>
              <a:t>Show advanced settings</a:t>
            </a:r>
            <a:r>
              <a:rPr lang="en-IE" sz="882" b="0" i="0" u="none" strike="noStrike" kern="1200" dirty="0">
                <a:solidFill>
                  <a:schemeClr val="tx1"/>
                </a:solidFill>
                <a:effectLst/>
                <a:latin typeface="Segoe UI Light" pitchFamily="34" charset="0"/>
                <a:ea typeface="+mn-ea"/>
                <a:cs typeface="+mn-cs"/>
              </a:rPr>
              <a:t>. If you have created and configured storage already, go to Step 5.</a:t>
            </a:r>
          </a:p>
          <a:p>
            <a:r>
              <a:rPr lang="en-IE" sz="882" b="1" i="0" u="none" strike="noStrike" kern="1200" dirty="0">
                <a:solidFill>
                  <a:schemeClr val="tx1"/>
                </a:solidFill>
                <a:effectLst/>
                <a:latin typeface="Segoe UI Light" pitchFamily="34" charset="0"/>
                <a:ea typeface="+mn-ea"/>
                <a:cs typeface="+mn-cs"/>
              </a:rPr>
              <a:t>4. </a:t>
            </a:r>
            <a:r>
              <a:rPr lang="en-IE" sz="882" b="0" i="0" u="none" strike="noStrike" kern="1200" dirty="0">
                <a:solidFill>
                  <a:schemeClr val="tx1"/>
                </a:solidFill>
                <a:effectLst/>
                <a:latin typeface="Segoe UI Light" pitchFamily="34" charset="0"/>
                <a:ea typeface="+mn-ea"/>
                <a:cs typeface="+mn-cs"/>
              </a:rPr>
              <a:t>Provide the following details to create and configure storage.</a:t>
            </a:r>
          </a:p>
          <a:p>
            <a:pPr lvl="1"/>
            <a:r>
              <a:rPr lang="en-IE" sz="882" b="1" i="0" u="none" strike="noStrike" kern="1200" dirty="0">
                <a:solidFill>
                  <a:schemeClr val="tx1"/>
                </a:solidFill>
                <a:effectLst/>
                <a:latin typeface="Segoe UI Light" pitchFamily="34" charset="0"/>
                <a:ea typeface="+mn-ea"/>
                <a:cs typeface="+mn-cs"/>
              </a:rPr>
              <a:t>Subscription</a:t>
            </a:r>
            <a:r>
              <a:rPr lang="en-IE" sz="882" b="0" i="0" u="none" strike="noStrike" kern="1200" dirty="0">
                <a:solidFill>
                  <a:schemeClr val="tx1"/>
                </a:solidFill>
                <a:effectLst/>
                <a:latin typeface="Segoe UI Light" pitchFamily="34" charset="0"/>
                <a:ea typeface="+mn-ea"/>
                <a:cs typeface="+mn-cs"/>
              </a:rPr>
              <a:t>: Choose your subscription.</a:t>
            </a:r>
          </a:p>
          <a:p>
            <a:pPr lvl="1"/>
            <a:r>
              <a:rPr lang="en-IE" sz="882" b="1" i="0" u="none" strike="noStrike" kern="1200" dirty="0">
                <a:solidFill>
                  <a:schemeClr val="tx1"/>
                </a:solidFill>
                <a:effectLst/>
                <a:latin typeface="Segoe UI Light" pitchFamily="34" charset="0"/>
                <a:ea typeface="+mn-ea"/>
                <a:cs typeface="+mn-cs"/>
              </a:rPr>
              <a:t>Cloud Shell region</a:t>
            </a:r>
            <a:r>
              <a:rPr lang="en-IE" sz="882" b="0" i="0" u="none" strike="noStrike" kern="1200" dirty="0">
                <a:solidFill>
                  <a:schemeClr val="tx1"/>
                </a:solidFill>
                <a:effectLst/>
                <a:latin typeface="Segoe UI Light" pitchFamily="34" charset="0"/>
                <a:ea typeface="+mn-ea"/>
                <a:cs typeface="+mn-cs"/>
              </a:rPr>
              <a:t>: Select the location closest to you. For example, North Europe</a:t>
            </a:r>
          </a:p>
          <a:p>
            <a:pPr lvl="1"/>
            <a:r>
              <a:rPr lang="en-IE" sz="882" b="1" i="0" u="none" strike="noStrike" kern="1200" dirty="0">
                <a:solidFill>
                  <a:schemeClr val="tx1"/>
                </a:solidFill>
                <a:effectLst/>
                <a:latin typeface="Segoe UI Light" pitchFamily="34" charset="0"/>
                <a:ea typeface="+mn-ea"/>
                <a:cs typeface="+mn-cs"/>
              </a:rPr>
              <a:t>Resource group</a:t>
            </a:r>
            <a:r>
              <a:rPr lang="en-IE" sz="882" b="0" i="0" u="none" strike="noStrike" kern="1200" dirty="0">
                <a:solidFill>
                  <a:schemeClr val="tx1"/>
                </a:solidFill>
                <a:effectLst/>
                <a:latin typeface="Segoe UI Light" pitchFamily="34" charset="0"/>
                <a:ea typeface="+mn-ea"/>
                <a:cs typeface="+mn-cs"/>
              </a:rPr>
              <a:t>: Choose </a:t>
            </a:r>
            <a:r>
              <a:rPr lang="en-IE" sz="882" b="1" i="0" u="none" strike="noStrike" kern="1200" dirty="0">
                <a:solidFill>
                  <a:schemeClr val="tx1"/>
                </a:solidFill>
                <a:effectLst/>
                <a:latin typeface="Segoe UI Light" pitchFamily="34" charset="0"/>
                <a:ea typeface="+mn-ea"/>
                <a:cs typeface="+mn-cs"/>
              </a:rPr>
              <a:t>Create new</a:t>
            </a:r>
            <a:r>
              <a:rPr lang="en-IE" sz="882" b="0" i="0" u="none" strike="noStrike" kern="1200" dirty="0">
                <a:solidFill>
                  <a:schemeClr val="tx1"/>
                </a:solidFill>
                <a:effectLst/>
                <a:latin typeface="Segoe UI Light" pitchFamily="34" charset="0"/>
                <a:ea typeface="+mn-ea"/>
                <a:cs typeface="+mn-cs"/>
              </a:rPr>
              <a:t>, then provide a unique name for your new resource group.</a:t>
            </a:r>
          </a:p>
          <a:p>
            <a:pPr lvl="1"/>
            <a:r>
              <a:rPr lang="en-IE" sz="882" b="1" i="0" u="none" strike="noStrike" kern="1200" dirty="0">
                <a:solidFill>
                  <a:schemeClr val="tx1"/>
                </a:solidFill>
                <a:effectLst/>
                <a:latin typeface="Segoe UI Light" pitchFamily="34" charset="0"/>
                <a:ea typeface="+mn-ea"/>
                <a:cs typeface="+mn-cs"/>
              </a:rPr>
              <a:t>Storage account</a:t>
            </a:r>
            <a:r>
              <a:rPr lang="en-IE" sz="882" b="0" i="0" u="none" strike="noStrike" kern="1200" dirty="0">
                <a:solidFill>
                  <a:schemeClr val="tx1"/>
                </a:solidFill>
                <a:effectLst/>
                <a:latin typeface="Segoe UI Light" pitchFamily="34" charset="0"/>
                <a:ea typeface="+mn-ea"/>
                <a:cs typeface="+mn-cs"/>
              </a:rPr>
              <a:t>: Select </a:t>
            </a:r>
            <a:r>
              <a:rPr lang="en-IE" sz="882" b="1" i="0" u="none" strike="noStrike" kern="1200" dirty="0">
                <a:solidFill>
                  <a:schemeClr val="tx1"/>
                </a:solidFill>
                <a:effectLst/>
                <a:latin typeface="Segoe UI Light" pitchFamily="34" charset="0"/>
                <a:ea typeface="+mn-ea"/>
                <a:cs typeface="+mn-cs"/>
              </a:rPr>
              <a:t>Create new</a:t>
            </a:r>
            <a:r>
              <a:rPr lang="en-IE" sz="882" b="0" i="0" u="none" strike="noStrike" kern="1200" dirty="0">
                <a:solidFill>
                  <a:schemeClr val="tx1"/>
                </a:solidFill>
                <a:effectLst/>
                <a:latin typeface="Segoe UI Light" pitchFamily="34" charset="0"/>
                <a:ea typeface="+mn-ea"/>
                <a:cs typeface="+mn-cs"/>
              </a:rPr>
              <a:t>, and provide a unique name for your storage account.</a:t>
            </a:r>
          </a:p>
          <a:p>
            <a:pPr lvl="1"/>
            <a:r>
              <a:rPr lang="en-IE" sz="882" b="1" i="0" u="none" strike="noStrike" kern="1200" dirty="0">
                <a:solidFill>
                  <a:schemeClr val="tx1"/>
                </a:solidFill>
                <a:effectLst/>
                <a:latin typeface="Segoe UI Light" pitchFamily="34" charset="0"/>
                <a:ea typeface="+mn-ea"/>
                <a:cs typeface="+mn-cs"/>
              </a:rPr>
              <a:t>File share</a:t>
            </a:r>
            <a:r>
              <a:rPr lang="en-IE" sz="882" b="0" i="0" u="none" strike="noStrike" kern="1200" dirty="0">
                <a:solidFill>
                  <a:schemeClr val="tx1"/>
                </a:solidFill>
                <a:effectLst/>
                <a:latin typeface="Segoe UI Light" pitchFamily="34" charset="0"/>
                <a:ea typeface="+mn-ea"/>
                <a:cs typeface="+mn-cs"/>
              </a:rPr>
              <a:t>: Choose </a:t>
            </a:r>
            <a:r>
              <a:rPr lang="en-IE" sz="882" b="1" i="0" u="none" strike="noStrike" kern="1200" dirty="0">
                <a:solidFill>
                  <a:schemeClr val="tx1"/>
                </a:solidFill>
                <a:effectLst/>
                <a:latin typeface="Segoe UI Light" pitchFamily="34" charset="0"/>
                <a:ea typeface="+mn-ea"/>
                <a:cs typeface="+mn-cs"/>
              </a:rPr>
              <a:t>Create new</a:t>
            </a:r>
            <a:r>
              <a:rPr lang="en-IE" sz="882" b="0" i="0" u="none" strike="noStrike" kern="1200" dirty="0">
                <a:solidFill>
                  <a:schemeClr val="tx1"/>
                </a:solidFill>
                <a:effectLst/>
                <a:latin typeface="Segoe UI Light" pitchFamily="34" charset="0"/>
                <a:ea typeface="+mn-ea"/>
                <a:cs typeface="+mn-cs"/>
              </a:rPr>
              <a:t>, then enter a unique file share name.</a:t>
            </a:r>
          </a:p>
          <a:p>
            <a:pPr lvl="1"/>
            <a:r>
              <a:rPr lang="en-IE" sz="882" b="0" i="0" u="none" strike="noStrike" kern="1200" dirty="0">
                <a:solidFill>
                  <a:schemeClr val="tx1"/>
                </a:solidFill>
                <a:effectLst/>
                <a:latin typeface="Segoe UI Light" pitchFamily="34" charset="0"/>
                <a:ea typeface="+mn-ea"/>
                <a:cs typeface="+mn-cs"/>
              </a:rPr>
              <a:t>Select the </a:t>
            </a:r>
            <a:r>
              <a:rPr lang="en-IE" sz="882" b="1" i="0" u="none" strike="noStrike" kern="1200" dirty="0">
                <a:solidFill>
                  <a:schemeClr val="tx1"/>
                </a:solidFill>
                <a:effectLst/>
                <a:latin typeface="Segoe UI Light" pitchFamily="34" charset="0"/>
                <a:ea typeface="+mn-ea"/>
                <a:cs typeface="+mn-cs"/>
              </a:rPr>
              <a:t>Create storage</a:t>
            </a:r>
            <a:r>
              <a:rPr lang="en-IE" sz="882" b="0" i="0" u="none" strike="noStrike" kern="1200" dirty="0">
                <a:solidFill>
                  <a:schemeClr val="tx1"/>
                </a:solidFill>
                <a:effectLst/>
                <a:latin typeface="Segoe UI Light" pitchFamily="34" charset="0"/>
                <a:ea typeface="+mn-ea"/>
                <a:cs typeface="+mn-cs"/>
              </a:rPr>
              <a:t> button</a:t>
            </a:r>
          </a:p>
          <a:p>
            <a:r>
              <a:rPr lang="en-IE" sz="882" b="0" i="0" u="none" strike="noStrike" kern="1200" dirty="0">
                <a:solidFill>
                  <a:schemeClr val="tx1"/>
                </a:solidFill>
                <a:effectLst/>
                <a:latin typeface="Segoe UI Light" pitchFamily="34" charset="0"/>
                <a:ea typeface="+mn-ea"/>
                <a:cs typeface="+mn-cs"/>
              </a:rPr>
              <a:t>Wait for the storage setup to complete. When the storage setup is complete, the </a:t>
            </a:r>
            <a:r>
              <a:rPr lang="en-IE" sz="882" b="1" i="0" u="none" strike="noStrike" kern="1200" dirty="0">
                <a:solidFill>
                  <a:schemeClr val="tx1"/>
                </a:solidFill>
                <a:effectLst/>
                <a:latin typeface="Segoe UI Light" pitchFamily="34" charset="0"/>
                <a:ea typeface="+mn-ea"/>
                <a:cs typeface="+mn-cs"/>
              </a:rPr>
              <a:t>Welcome to Azure Cloud Shell</a:t>
            </a:r>
            <a:r>
              <a:rPr lang="en-IE" sz="882" b="0" i="0" u="none" strike="noStrike" kern="1200" dirty="0">
                <a:solidFill>
                  <a:schemeClr val="tx1"/>
                </a:solidFill>
                <a:effectLst/>
                <a:latin typeface="Segoe UI Light" pitchFamily="34" charset="0"/>
                <a:ea typeface="+mn-ea"/>
                <a:cs typeface="+mn-cs"/>
              </a:rPr>
              <a:t> message is shown in the terminal window.</a:t>
            </a:r>
          </a:p>
          <a:p>
            <a:r>
              <a:rPr lang="en-IE" sz="882" b="1" i="0" u="none" strike="noStrike" kern="1200" dirty="0">
                <a:solidFill>
                  <a:schemeClr val="tx1"/>
                </a:solidFill>
                <a:effectLst/>
                <a:latin typeface="Segoe UI Light" pitchFamily="34" charset="0"/>
                <a:ea typeface="+mn-ea"/>
                <a:cs typeface="+mn-cs"/>
              </a:rPr>
              <a:t>5. </a:t>
            </a:r>
            <a:r>
              <a:rPr lang="en-IE" sz="882" b="0" i="0" u="none" strike="noStrike" kern="1200" dirty="0">
                <a:solidFill>
                  <a:schemeClr val="tx1"/>
                </a:solidFill>
                <a:effectLst/>
                <a:latin typeface="Segoe UI Light" pitchFamily="34" charset="0"/>
                <a:ea typeface="+mn-ea"/>
                <a:cs typeface="+mn-cs"/>
              </a:rPr>
              <a:t>At the Azure Cloud Shell prompt, set a VM administrator username and password with the Get-Credential command. The credentials are assigned to the variable $cred. The variable is recalled when the new VM is created in the next Step 6.</a:t>
            </a:r>
          </a:p>
          <a:p>
            <a:r>
              <a:rPr lang="en-IE" sz="882" b="0" i="0" u="none" strike="noStrike" kern="1200" dirty="0">
                <a:solidFill>
                  <a:schemeClr val="tx1"/>
                </a:solidFill>
                <a:effectLst/>
                <a:latin typeface="Segoe UI Light" pitchFamily="34" charset="0"/>
                <a:ea typeface="+mn-ea"/>
                <a:cs typeface="+mn-cs"/>
              </a:rPr>
              <a:t>$cred = Get-Credential When prompted, enter a username and password for the VM administrator. For example,</a:t>
            </a:r>
          </a:p>
          <a:p>
            <a:pPr lvl="1"/>
            <a:r>
              <a:rPr lang="en-IE" sz="882" b="1" i="0" u="none" strike="noStrike" kern="1200" dirty="0">
                <a:solidFill>
                  <a:schemeClr val="tx1"/>
                </a:solidFill>
                <a:effectLst/>
                <a:latin typeface="Segoe UI Light" pitchFamily="34" charset="0"/>
                <a:ea typeface="+mn-ea"/>
                <a:cs typeface="+mn-cs"/>
              </a:rPr>
              <a:t>User</a:t>
            </a:r>
            <a:r>
              <a:rPr lang="en-IE" sz="882" b="0" i="0" u="none" strike="noStrike" kern="1200" dirty="0">
                <a:solidFill>
                  <a:schemeClr val="tx1"/>
                </a:solidFill>
                <a:effectLst/>
                <a:latin typeface="Segoe UI Light" pitchFamily="34" charset="0"/>
                <a:ea typeface="+mn-ea"/>
                <a:cs typeface="+mn-cs"/>
              </a:rPr>
              <a:t>: </a:t>
            </a:r>
            <a:r>
              <a:rPr lang="en-IE" sz="882" b="0" i="0" u="none" strike="noStrike" kern="1200" dirty="0" err="1">
                <a:solidFill>
                  <a:schemeClr val="tx1"/>
                </a:solidFill>
                <a:effectLst/>
                <a:latin typeface="Segoe UI Light" pitchFamily="34" charset="0"/>
                <a:ea typeface="+mn-ea"/>
                <a:cs typeface="+mn-cs"/>
              </a:rPr>
              <a:t>myVMAdmin</a:t>
            </a:r>
            <a:endParaRPr lang="en-IE" sz="882" b="0" i="0" u="none" strike="noStrike" kern="1200" dirty="0">
              <a:solidFill>
                <a:schemeClr val="tx1"/>
              </a:solidFill>
              <a:effectLst/>
              <a:latin typeface="Segoe UI Light" pitchFamily="34" charset="0"/>
              <a:ea typeface="+mn-ea"/>
              <a:cs typeface="+mn-cs"/>
            </a:endParaRPr>
          </a:p>
          <a:p>
            <a:pPr lvl="1"/>
            <a:r>
              <a:rPr lang="en-IE" sz="882" b="1" i="0" u="none" strike="noStrike" kern="1200" dirty="0">
                <a:solidFill>
                  <a:schemeClr val="tx1"/>
                </a:solidFill>
                <a:effectLst/>
                <a:latin typeface="Segoe UI Light" pitchFamily="34" charset="0"/>
                <a:ea typeface="+mn-ea"/>
                <a:cs typeface="+mn-cs"/>
              </a:rPr>
              <a:t>Password</a:t>
            </a:r>
            <a:r>
              <a:rPr lang="en-IE" sz="882" b="0" i="0" u="none" strike="noStrike" kern="1200" dirty="0">
                <a:solidFill>
                  <a:schemeClr val="tx1"/>
                </a:solidFill>
                <a:effectLst/>
                <a:latin typeface="Segoe UI Light" pitchFamily="34" charset="0"/>
                <a:ea typeface="+mn-ea"/>
                <a:cs typeface="+mn-cs"/>
              </a:rPr>
              <a:t>: pa$$W0rd101</a:t>
            </a:r>
          </a:p>
          <a:p>
            <a:r>
              <a:rPr lang="en-IE" sz="882" b="1" i="0" u="none" strike="noStrike" kern="1200" dirty="0">
                <a:solidFill>
                  <a:schemeClr val="tx1"/>
                </a:solidFill>
                <a:effectLst/>
                <a:latin typeface="Segoe UI Light" pitchFamily="34" charset="0"/>
                <a:ea typeface="+mn-ea"/>
                <a:cs typeface="+mn-cs"/>
              </a:rPr>
              <a:t>6. </a:t>
            </a:r>
            <a:r>
              <a:rPr lang="en-IE" sz="882" b="0" i="0" u="none" strike="noStrike" kern="1200" dirty="0">
                <a:solidFill>
                  <a:schemeClr val="tx1"/>
                </a:solidFill>
                <a:effectLst/>
                <a:latin typeface="Segoe UI Light" pitchFamily="34" charset="0"/>
                <a:ea typeface="+mn-ea"/>
                <a:cs typeface="+mn-cs"/>
              </a:rPr>
              <a:t>Create a VM with the New-</a:t>
            </a:r>
            <a:r>
              <a:rPr lang="en-IE" sz="882" b="0" i="0" u="none" strike="noStrike" kern="1200" dirty="0" err="1">
                <a:solidFill>
                  <a:schemeClr val="tx1"/>
                </a:solidFill>
                <a:effectLst/>
                <a:latin typeface="Segoe UI Light" pitchFamily="34" charset="0"/>
                <a:ea typeface="+mn-ea"/>
                <a:cs typeface="+mn-cs"/>
              </a:rPr>
              <a:t>AzVM</a:t>
            </a:r>
            <a:r>
              <a:rPr lang="en-IE" sz="882" b="0" i="0" u="none" strike="noStrike" kern="1200" dirty="0">
                <a:solidFill>
                  <a:schemeClr val="tx1"/>
                </a:solidFill>
                <a:effectLst/>
                <a:latin typeface="Segoe UI Light" pitchFamily="34" charset="0"/>
                <a:ea typeface="+mn-ea"/>
                <a:cs typeface="+mn-cs"/>
              </a:rPr>
              <a:t> command. The following example creates a VM named </a:t>
            </a:r>
            <a:r>
              <a:rPr lang="en-IE" sz="882" b="0" i="0" u="none" strike="noStrike" kern="1200" dirty="0" err="1">
                <a:solidFill>
                  <a:schemeClr val="tx1"/>
                </a:solidFill>
                <a:effectLst/>
                <a:latin typeface="Segoe UI Light" pitchFamily="34" charset="0"/>
                <a:ea typeface="+mn-ea"/>
                <a:cs typeface="+mn-cs"/>
              </a:rPr>
              <a:t>myVM</a:t>
            </a:r>
            <a:r>
              <a:rPr lang="en-IE" sz="882" b="0" i="0" u="none" strike="noStrike" kern="1200" dirty="0">
                <a:solidFill>
                  <a:schemeClr val="tx1"/>
                </a:solidFill>
                <a:effectLst/>
                <a:latin typeface="Segoe UI Light" pitchFamily="34" charset="0"/>
                <a:ea typeface="+mn-ea"/>
                <a:cs typeface="+mn-cs"/>
              </a:rPr>
              <a:t> in the North Europe location. If they do not exist, the resource group </a:t>
            </a:r>
            <a:r>
              <a:rPr lang="en-IE" sz="882" b="0" i="0" u="none" strike="noStrike" kern="1200" dirty="0" err="1">
                <a:solidFill>
                  <a:schemeClr val="tx1"/>
                </a:solidFill>
                <a:effectLst/>
                <a:latin typeface="Segoe UI Light" pitchFamily="34" charset="0"/>
                <a:ea typeface="+mn-ea"/>
                <a:cs typeface="+mn-cs"/>
              </a:rPr>
              <a:t>myResourceGroup</a:t>
            </a:r>
            <a:r>
              <a:rPr lang="en-IE" sz="882" b="0" i="0" u="none" strike="noStrike" kern="1200" dirty="0">
                <a:solidFill>
                  <a:schemeClr val="tx1"/>
                </a:solidFill>
                <a:effectLst/>
                <a:latin typeface="Segoe UI Light" pitchFamily="34" charset="0"/>
                <a:ea typeface="+mn-ea"/>
                <a:cs typeface="+mn-cs"/>
              </a:rPr>
              <a:t> and supporting network resources are created in Azure. To allow web traffic, the following command also opens port 80. Change these to more suitable settings, if you prefer.</a:t>
            </a:r>
          </a:p>
          <a:p>
            <a:r>
              <a:rPr lang="en-IE" sz="882" b="1" i="0" u="none" strike="noStrike" kern="1200" dirty="0">
                <a:solidFill>
                  <a:schemeClr val="tx1"/>
                </a:solidFill>
                <a:effectLst/>
                <a:latin typeface="Segoe UI Light" pitchFamily="34" charset="0"/>
                <a:ea typeface="+mn-ea"/>
                <a:cs typeface="+mn-cs"/>
              </a:rPr>
              <a:t>Note</a:t>
            </a:r>
            <a:r>
              <a:rPr lang="en-IE" sz="882" b="0" i="0" u="none" strike="noStrike" kern="1200" dirty="0">
                <a:solidFill>
                  <a:schemeClr val="tx1"/>
                </a:solidFill>
                <a:effectLst/>
                <a:latin typeface="Segoe UI Light" pitchFamily="34" charset="0"/>
                <a:ea typeface="+mn-ea"/>
                <a:cs typeface="+mn-cs"/>
              </a:rPr>
              <a:t>: Ensure you are signed into your Azure subscription. If you have multiple subscriptions, you can get a list of your subscriptions using the command Get-</a:t>
            </a:r>
            <a:r>
              <a:rPr lang="en-IE" sz="882" b="0" i="0" u="none" strike="noStrike" kern="1200" dirty="0" err="1">
                <a:solidFill>
                  <a:schemeClr val="tx1"/>
                </a:solidFill>
                <a:effectLst/>
                <a:latin typeface="Segoe UI Light" pitchFamily="34" charset="0"/>
                <a:ea typeface="+mn-ea"/>
                <a:cs typeface="+mn-cs"/>
              </a:rPr>
              <a:t>AzSubscription</a:t>
            </a:r>
            <a:r>
              <a:rPr lang="en-IE" sz="882" b="0" i="0" u="none" strike="noStrike" kern="1200" dirty="0">
                <a:solidFill>
                  <a:schemeClr val="tx1"/>
                </a:solidFill>
                <a:effectLst/>
                <a:latin typeface="Segoe UI Light" pitchFamily="34" charset="0"/>
                <a:ea typeface="+mn-ea"/>
                <a:cs typeface="+mn-cs"/>
              </a:rPr>
              <a:t>. Specify which subscription to use with the command Select-</a:t>
            </a:r>
            <a:r>
              <a:rPr lang="en-IE" sz="882" b="0" i="0" u="none" strike="noStrike" kern="1200" dirty="0" err="1">
                <a:solidFill>
                  <a:schemeClr val="tx1"/>
                </a:solidFill>
                <a:effectLst/>
                <a:latin typeface="Segoe UI Light" pitchFamily="34" charset="0"/>
                <a:ea typeface="+mn-ea"/>
                <a:cs typeface="+mn-cs"/>
              </a:rPr>
              <a:t>AzSubscription</a:t>
            </a:r>
            <a:r>
              <a:rPr lang="en-IE" sz="882" b="0" i="0" u="none" strike="noStrike" kern="1200" dirty="0">
                <a:solidFill>
                  <a:schemeClr val="tx1"/>
                </a:solidFill>
                <a:effectLst/>
                <a:latin typeface="Segoe UI Light" pitchFamily="34" charset="0"/>
                <a:ea typeface="+mn-ea"/>
                <a:cs typeface="+mn-cs"/>
              </a:rPr>
              <a:t> -Subscription "&lt;Name of your subscription&gt;". Substitute the actual name of the subscription you want to use for &lt;Name of your subscription&gt;.</a:t>
            </a:r>
          </a:p>
          <a:p>
            <a:endParaRPr lang="en-IE" sz="882" b="0" i="0" u="none" strike="noStrike" kern="1200" dirty="0">
              <a:solidFill>
                <a:schemeClr val="tx1"/>
              </a:solidFill>
              <a:effectLst/>
              <a:latin typeface="Segoe UI Light" pitchFamily="34" charset="0"/>
              <a:ea typeface="+mn-ea"/>
              <a:cs typeface="+mn-cs"/>
            </a:endParaRPr>
          </a:p>
          <a:p>
            <a:r>
              <a:rPr lang="en-IE" sz="882" b="0" i="1" u="none" strike="noStrike" kern="1200" dirty="0">
                <a:solidFill>
                  <a:schemeClr val="tx1"/>
                </a:solidFill>
                <a:effectLst/>
                <a:latin typeface="Segoe UI Light" pitchFamily="34" charset="0"/>
                <a:ea typeface="+mn-ea"/>
                <a:cs typeface="+mn-cs"/>
              </a:rPr>
              <a:t>New-</a:t>
            </a:r>
            <a:r>
              <a:rPr lang="en-IE" sz="882" b="0" i="1" u="none" strike="noStrike" kern="1200" dirty="0" err="1">
                <a:solidFill>
                  <a:schemeClr val="tx1"/>
                </a:solidFill>
                <a:effectLst/>
                <a:latin typeface="Segoe UI Light" pitchFamily="34" charset="0"/>
                <a:ea typeface="+mn-ea"/>
                <a:cs typeface="+mn-cs"/>
              </a:rPr>
              <a:t>AzVm</a:t>
            </a:r>
            <a:r>
              <a:rPr lang="en-IE" sz="882" b="0" i="1" u="none" strike="noStrike" kern="1200" dirty="0">
                <a:solidFill>
                  <a:schemeClr val="tx1"/>
                </a:solidFill>
                <a:effectLst/>
                <a:latin typeface="Segoe UI Light" pitchFamily="34" charset="0"/>
                <a:ea typeface="+mn-ea"/>
                <a:cs typeface="+mn-cs"/>
              </a:rPr>
              <a:t> ` </a:t>
            </a:r>
          </a:p>
          <a:p>
            <a:r>
              <a:rPr lang="en-IE" sz="882" b="0" i="1" u="none" strike="noStrike" kern="1200" dirty="0">
                <a:solidFill>
                  <a:schemeClr val="tx1"/>
                </a:solidFill>
                <a:effectLst/>
                <a:latin typeface="Segoe UI Light" pitchFamily="34" charset="0"/>
                <a:ea typeface="+mn-ea"/>
                <a:cs typeface="+mn-cs"/>
              </a:rPr>
              <a:t>-</a:t>
            </a:r>
            <a:r>
              <a:rPr lang="en-IE" sz="882" b="0" i="1" u="none" strike="noStrike" kern="1200" dirty="0" err="1">
                <a:solidFill>
                  <a:schemeClr val="tx1"/>
                </a:solidFill>
                <a:effectLst/>
                <a:latin typeface="Segoe UI Light" pitchFamily="34" charset="0"/>
                <a:ea typeface="+mn-ea"/>
                <a:cs typeface="+mn-cs"/>
              </a:rPr>
              <a:t>ResourceGroupName</a:t>
            </a:r>
            <a:r>
              <a:rPr lang="en-IE" sz="882" b="0" i="1" u="none" strike="noStrike" kern="1200" dirty="0">
                <a:solidFill>
                  <a:schemeClr val="tx1"/>
                </a:solidFill>
                <a:effectLst/>
                <a:latin typeface="Segoe UI Light" pitchFamily="34" charset="0"/>
                <a:ea typeface="+mn-ea"/>
                <a:cs typeface="+mn-cs"/>
              </a:rPr>
              <a:t> "</a:t>
            </a:r>
            <a:r>
              <a:rPr lang="en-IE" sz="882" b="0" i="1" u="none" strike="noStrike" kern="1200" dirty="0" err="1">
                <a:solidFill>
                  <a:schemeClr val="tx1"/>
                </a:solidFill>
                <a:effectLst/>
                <a:latin typeface="Segoe UI Light" pitchFamily="34" charset="0"/>
                <a:ea typeface="+mn-ea"/>
                <a:cs typeface="+mn-cs"/>
              </a:rPr>
              <a:t>myResourceGroup</a:t>
            </a:r>
            <a:r>
              <a:rPr lang="en-IE" sz="882" b="0" i="1" u="none" strike="noStrike" kern="1200" dirty="0">
                <a:solidFill>
                  <a:schemeClr val="tx1"/>
                </a:solidFill>
                <a:effectLst/>
                <a:latin typeface="Segoe UI Light" pitchFamily="34" charset="0"/>
                <a:ea typeface="+mn-ea"/>
                <a:cs typeface="+mn-cs"/>
              </a:rPr>
              <a:t>" ` </a:t>
            </a:r>
          </a:p>
          <a:p>
            <a:r>
              <a:rPr lang="en-IE" sz="882" b="0" i="1" u="none" strike="noStrike" kern="1200" dirty="0">
                <a:solidFill>
                  <a:schemeClr val="tx1"/>
                </a:solidFill>
                <a:effectLst/>
                <a:latin typeface="Segoe UI Light" pitchFamily="34" charset="0"/>
                <a:ea typeface="+mn-ea"/>
                <a:cs typeface="+mn-cs"/>
              </a:rPr>
              <a:t>-Name "</a:t>
            </a:r>
            <a:r>
              <a:rPr lang="en-IE" sz="882" b="0" i="1" u="none" strike="noStrike" kern="1200" dirty="0" err="1">
                <a:solidFill>
                  <a:schemeClr val="tx1"/>
                </a:solidFill>
                <a:effectLst/>
                <a:latin typeface="Segoe UI Light" pitchFamily="34" charset="0"/>
                <a:ea typeface="+mn-ea"/>
                <a:cs typeface="+mn-cs"/>
              </a:rPr>
              <a:t>myVM</a:t>
            </a:r>
            <a:r>
              <a:rPr lang="en-IE" sz="882" b="0" i="1" u="none" strike="noStrike" kern="1200" dirty="0">
                <a:solidFill>
                  <a:schemeClr val="tx1"/>
                </a:solidFill>
                <a:effectLst/>
                <a:latin typeface="Segoe UI Light" pitchFamily="34" charset="0"/>
                <a:ea typeface="+mn-ea"/>
                <a:cs typeface="+mn-cs"/>
              </a:rPr>
              <a:t>" ` </a:t>
            </a:r>
          </a:p>
          <a:p>
            <a:r>
              <a:rPr lang="en-IE" sz="882" b="0" i="1" u="none" strike="noStrike" kern="1200" dirty="0">
                <a:solidFill>
                  <a:schemeClr val="tx1"/>
                </a:solidFill>
                <a:effectLst/>
                <a:latin typeface="Segoe UI Light" pitchFamily="34" charset="0"/>
                <a:ea typeface="+mn-ea"/>
                <a:cs typeface="+mn-cs"/>
              </a:rPr>
              <a:t>-Location "North Europe" ` </a:t>
            </a:r>
          </a:p>
          <a:p>
            <a:r>
              <a:rPr lang="en-IE" sz="882" b="0" i="1" u="none" strike="noStrike" kern="1200" dirty="0">
                <a:solidFill>
                  <a:schemeClr val="tx1"/>
                </a:solidFill>
                <a:effectLst/>
                <a:latin typeface="Segoe UI Light" pitchFamily="34" charset="0"/>
                <a:ea typeface="+mn-ea"/>
                <a:cs typeface="+mn-cs"/>
              </a:rPr>
              <a:t>-</a:t>
            </a:r>
            <a:r>
              <a:rPr lang="en-IE" sz="882" b="0" i="1" u="none" strike="noStrike" kern="1200" dirty="0" err="1">
                <a:solidFill>
                  <a:schemeClr val="tx1"/>
                </a:solidFill>
                <a:effectLst/>
                <a:latin typeface="Segoe UI Light" pitchFamily="34" charset="0"/>
                <a:ea typeface="+mn-ea"/>
                <a:cs typeface="+mn-cs"/>
              </a:rPr>
              <a:t>VirtualNetworkName</a:t>
            </a:r>
            <a:r>
              <a:rPr lang="en-IE" sz="882" b="0" i="1" u="none" strike="noStrike" kern="1200" dirty="0">
                <a:solidFill>
                  <a:schemeClr val="tx1"/>
                </a:solidFill>
                <a:effectLst/>
                <a:latin typeface="Segoe UI Light" pitchFamily="34" charset="0"/>
                <a:ea typeface="+mn-ea"/>
                <a:cs typeface="+mn-cs"/>
              </a:rPr>
              <a:t> "</a:t>
            </a:r>
            <a:r>
              <a:rPr lang="en-IE" sz="882" b="0" i="1" u="none" strike="noStrike" kern="1200" dirty="0" err="1">
                <a:solidFill>
                  <a:schemeClr val="tx1"/>
                </a:solidFill>
                <a:effectLst/>
                <a:latin typeface="Segoe UI Light" pitchFamily="34" charset="0"/>
                <a:ea typeface="+mn-ea"/>
                <a:cs typeface="+mn-cs"/>
              </a:rPr>
              <a:t>myVnet</a:t>
            </a:r>
            <a:r>
              <a:rPr lang="en-IE" sz="882" b="0" i="1" u="none" strike="noStrike" kern="1200" dirty="0">
                <a:solidFill>
                  <a:schemeClr val="tx1"/>
                </a:solidFill>
                <a:effectLst/>
                <a:latin typeface="Segoe UI Light" pitchFamily="34" charset="0"/>
                <a:ea typeface="+mn-ea"/>
                <a:cs typeface="+mn-cs"/>
              </a:rPr>
              <a:t>" ` </a:t>
            </a:r>
          </a:p>
          <a:p>
            <a:r>
              <a:rPr lang="en-IE" sz="882" b="0" i="1" u="none" strike="noStrike" kern="1200" dirty="0">
                <a:solidFill>
                  <a:schemeClr val="tx1"/>
                </a:solidFill>
                <a:effectLst/>
                <a:latin typeface="Segoe UI Light" pitchFamily="34" charset="0"/>
                <a:ea typeface="+mn-ea"/>
                <a:cs typeface="+mn-cs"/>
              </a:rPr>
              <a:t>-</a:t>
            </a:r>
            <a:r>
              <a:rPr lang="en-IE" sz="882" b="0" i="1" u="none" strike="noStrike" kern="1200" dirty="0" err="1">
                <a:solidFill>
                  <a:schemeClr val="tx1"/>
                </a:solidFill>
                <a:effectLst/>
                <a:latin typeface="Segoe UI Light" pitchFamily="34" charset="0"/>
                <a:ea typeface="+mn-ea"/>
                <a:cs typeface="+mn-cs"/>
              </a:rPr>
              <a:t>SubnetName</a:t>
            </a:r>
            <a:r>
              <a:rPr lang="en-IE" sz="882" b="0" i="1" u="none" strike="noStrike" kern="1200" dirty="0">
                <a:solidFill>
                  <a:schemeClr val="tx1"/>
                </a:solidFill>
                <a:effectLst/>
                <a:latin typeface="Segoe UI Light" pitchFamily="34" charset="0"/>
                <a:ea typeface="+mn-ea"/>
                <a:cs typeface="+mn-cs"/>
              </a:rPr>
              <a:t> "</a:t>
            </a:r>
            <a:r>
              <a:rPr lang="en-IE" sz="882" b="0" i="1" u="none" strike="noStrike" kern="1200" dirty="0" err="1">
                <a:solidFill>
                  <a:schemeClr val="tx1"/>
                </a:solidFill>
                <a:effectLst/>
                <a:latin typeface="Segoe UI Light" pitchFamily="34" charset="0"/>
                <a:ea typeface="+mn-ea"/>
                <a:cs typeface="+mn-cs"/>
              </a:rPr>
              <a:t>mySubnet</a:t>
            </a:r>
            <a:r>
              <a:rPr lang="en-IE" sz="882" b="0" i="1" u="none" strike="noStrike" kern="1200" dirty="0">
                <a:solidFill>
                  <a:schemeClr val="tx1"/>
                </a:solidFill>
                <a:effectLst/>
                <a:latin typeface="Segoe UI Light" pitchFamily="34" charset="0"/>
                <a:ea typeface="+mn-ea"/>
                <a:cs typeface="+mn-cs"/>
              </a:rPr>
              <a:t>" ` </a:t>
            </a:r>
          </a:p>
          <a:p>
            <a:r>
              <a:rPr lang="en-IE" sz="882" b="0" i="1" u="none" strike="noStrike" kern="1200" dirty="0">
                <a:solidFill>
                  <a:schemeClr val="tx1"/>
                </a:solidFill>
                <a:effectLst/>
                <a:latin typeface="Segoe UI Light" pitchFamily="34" charset="0"/>
                <a:ea typeface="+mn-ea"/>
                <a:cs typeface="+mn-cs"/>
              </a:rPr>
              <a:t>-</a:t>
            </a:r>
            <a:r>
              <a:rPr lang="en-IE" sz="882" b="0" i="1" u="none" strike="noStrike" kern="1200" dirty="0" err="1">
                <a:solidFill>
                  <a:schemeClr val="tx1"/>
                </a:solidFill>
                <a:effectLst/>
                <a:latin typeface="Segoe UI Light" pitchFamily="34" charset="0"/>
                <a:ea typeface="+mn-ea"/>
                <a:cs typeface="+mn-cs"/>
              </a:rPr>
              <a:t>SecurityGroupName</a:t>
            </a:r>
            <a:r>
              <a:rPr lang="en-IE" sz="882" b="0" i="1" u="none" strike="noStrike" kern="1200" dirty="0">
                <a:solidFill>
                  <a:schemeClr val="tx1"/>
                </a:solidFill>
                <a:effectLst/>
                <a:latin typeface="Segoe UI Light" pitchFamily="34" charset="0"/>
                <a:ea typeface="+mn-ea"/>
                <a:cs typeface="+mn-cs"/>
              </a:rPr>
              <a:t> "</a:t>
            </a:r>
            <a:r>
              <a:rPr lang="en-IE" sz="882" b="0" i="1" u="none" strike="noStrike" kern="1200" dirty="0" err="1">
                <a:solidFill>
                  <a:schemeClr val="tx1"/>
                </a:solidFill>
                <a:effectLst/>
                <a:latin typeface="Segoe UI Light" pitchFamily="34" charset="0"/>
                <a:ea typeface="+mn-ea"/>
                <a:cs typeface="+mn-cs"/>
              </a:rPr>
              <a:t>myNetworkSecurityGroup</a:t>
            </a:r>
            <a:r>
              <a:rPr lang="en-IE" sz="882" b="0" i="1" u="none" strike="noStrike" kern="1200" dirty="0">
                <a:solidFill>
                  <a:schemeClr val="tx1"/>
                </a:solidFill>
                <a:effectLst/>
                <a:latin typeface="Segoe UI Light" pitchFamily="34" charset="0"/>
                <a:ea typeface="+mn-ea"/>
                <a:cs typeface="+mn-cs"/>
              </a:rPr>
              <a:t>" ` </a:t>
            </a:r>
          </a:p>
          <a:p>
            <a:r>
              <a:rPr lang="en-IE" sz="882" b="0" i="1" u="none" strike="noStrike" kern="1200" dirty="0">
                <a:solidFill>
                  <a:schemeClr val="tx1"/>
                </a:solidFill>
                <a:effectLst/>
                <a:latin typeface="Segoe UI Light" pitchFamily="34" charset="0"/>
                <a:ea typeface="+mn-ea"/>
                <a:cs typeface="+mn-cs"/>
              </a:rPr>
              <a:t>-</a:t>
            </a:r>
            <a:r>
              <a:rPr lang="en-IE" sz="882" b="0" i="1" u="none" strike="noStrike" kern="1200" dirty="0" err="1">
                <a:solidFill>
                  <a:schemeClr val="tx1"/>
                </a:solidFill>
                <a:effectLst/>
                <a:latin typeface="Segoe UI Light" pitchFamily="34" charset="0"/>
                <a:ea typeface="+mn-ea"/>
                <a:cs typeface="+mn-cs"/>
              </a:rPr>
              <a:t>PublicIpAddressName</a:t>
            </a:r>
            <a:r>
              <a:rPr lang="en-IE" sz="882" b="0" i="1" u="none" strike="noStrike" kern="1200" dirty="0">
                <a:solidFill>
                  <a:schemeClr val="tx1"/>
                </a:solidFill>
                <a:effectLst/>
                <a:latin typeface="Segoe UI Light" pitchFamily="34" charset="0"/>
                <a:ea typeface="+mn-ea"/>
                <a:cs typeface="+mn-cs"/>
              </a:rPr>
              <a:t> "</a:t>
            </a:r>
            <a:r>
              <a:rPr lang="en-IE" sz="882" b="0" i="1" u="none" strike="noStrike" kern="1200" dirty="0" err="1">
                <a:solidFill>
                  <a:schemeClr val="tx1"/>
                </a:solidFill>
                <a:effectLst/>
                <a:latin typeface="Segoe UI Light" pitchFamily="34" charset="0"/>
                <a:ea typeface="+mn-ea"/>
                <a:cs typeface="+mn-cs"/>
              </a:rPr>
              <a:t>myPublicIpAddress</a:t>
            </a:r>
            <a:r>
              <a:rPr lang="en-IE" sz="882" b="0" i="1" u="none" strike="noStrike" kern="1200" dirty="0">
                <a:solidFill>
                  <a:schemeClr val="tx1"/>
                </a:solidFill>
                <a:effectLst/>
                <a:latin typeface="Segoe UI Light" pitchFamily="34" charset="0"/>
                <a:ea typeface="+mn-ea"/>
                <a:cs typeface="+mn-cs"/>
              </a:rPr>
              <a:t>" ` </a:t>
            </a:r>
          </a:p>
          <a:p>
            <a:r>
              <a:rPr lang="en-IE" sz="882" b="0" i="1" u="none" strike="noStrike" kern="1200" dirty="0">
                <a:solidFill>
                  <a:schemeClr val="tx1"/>
                </a:solidFill>
                <a:effectLst/>
                <a:latin typeface="Segoe UI Light" pitchFamily="34" charset="0"/>
                <a:ea typeface="+mn-ea"/>
                <a:cs typeface="+mn-cs"/>
              </a:rPr>
              <a:t>-</a:t>
            </a:r>
            <a:r>
              <a:rPr lang="en-IE" sz="882" b="0" i="1" u="none" strike="noStrike" kern="1200" dirty="0" err="1">
                <a:solidFill>
                  <a:schemeClr val="tx1"/>
                </a:solidFill>
                <a:effectLst/>
                <a:latin typeface="Segoe UI Light" pitchFamily="34" charset="0"/>
                <a:ea typeface="+mn-ea"/>
                <a:cs typeface="+mn-cs"/>
              </a:rPr>
              <a:t>OpenPorts</a:t>
            </a:r>
            <a:r>
              <a:rPr lang="en-IE" sz="882" b="0" i="1" u="none" strike="noStrike" kern="1200" dirty="0">
                <a:solidFill>
                  <a:schemeClr val="tx1"/>
                </a:solidFill>
                <a:effectLst/>
                <a:latin typeface="Segoe UI Light" pitchFamily="34" charset="0"/>
                <a:ea typeface="+mn-ea"/>
                <a:cs typeface="+mn-cs"/>
              </a:rPr>
              <a:t> 80 ` </a:t>
            </a:r>
          </a:p>
          <a:p>
            <a:r>
              <a:rPr lang="en-IE" sz="882" b="0" i="1" u="none" strike="noStrike" kern="1200" dirty="0">
                <a:solidFill>
                  <a:schemeClr val="tx1"/>
                </a:solidFill>
                <a:effectLst/>
                <a:latin typeface="Segoe UI Light" pitchFamily="34" charset="0"/>
                <a:ea typeface="+mn-ea"/>
                <a:cs typeface="+mn-cs"/>
              </a:rPr>
              <a:t>-Credential $cred </a:t>
            </a:r>
          </a:p>
          <a:p>
            <a:r>
              <a:rPr lang="en-IE" sz="882" b="0" i="0" u="none" strike="noStrike" kern="1200" dirty="0">
                <a:solidFill>
                  <a:schemeClr val="tx1"/>
                </a:solidFill>
                <a:effectLst/>
                <a:latin typeface="Segoe UI Light" pitchFamily="34" charset="0"/>
                <a:ea typeface="+mn-ea"/>
                <a:cs typeface="+mn-cs"/>
              </a:rPr>
              <a:t>When the newly created resources and VM are ready, details about the resources and VM will be displayed in the Azure Cloud Shell window. Wait for the resources and VM to be created.</a:t>
            </a:r>
          </a:p>
          <a:p>
            <a:r>
              <a:rPr lang="en-IE" sz="882" b="1" i="0" u="none" strike="noStrike" kern="1200" dirty="0">
                <a:solidFill>
                  <a:schemeClr val="tx1"/>
                </a:solidFill>
                <a:effectLst/>
                <a:latin typeface="Segoe UI Light" pitchFamily="34" charset="0"/>
                <a:ea typeface="+mn-ea"/>
                <a:cs typeface="+mn-cs"/>
              </a:rPr>
              <a:t>7. </a:t>
            </a:r>
            <a:r>
              <a:rPr lang="en-IE" sz="882" b="0" i="0" u="none" strike="noStrike" kern="1200" dirty="0">
                <a:solidFill>
                  <a:schemeClr val="tx1"/>
                </a:solidFill>
                <a:effectLst/>
                <a:latin typeface="Segoe UI Light" pitchFamily="34" charset="0"/>
                <a:ea typeface="+mn-ea"/>
                <a:cs typeface="+mn-cs"/>
              </a:rPr>
              <a:t>Use the Set-</a:t>
            </a:r>
            <a:r>
              <a:rPr lang="en-IE" sz="882" b="0" i="0" u="none" strike="noStrike" kern="1200" dirty="0" err="1">
                <a:solidFill>
                  <a:schemeClr val="tx1"/>
                </a:solidFill>
                <a:effectLst/>
                <a:latin typeface="Segoe UI Light" pitchFamily="34" charset="0"/>
                <a:ea typeface="+mn-ea"/>
                <a:cs typeface="+mn-cs"/>
              </a:rPr>
              <a:t>AzVMExtension</a:t>
            </a:r>
            <a:r>
              <a:rPr lang="en-IE" sz="882" b="0" i="0" u="none" strike="noStrike" kern="1200" dirty="0">
                <a:solidFill>
                  <a:schemeClr val="tx1"/>
                </a:solidFill>
                <a:effectLst/>
                <a:latin typeface="Segoe UI Light" pitchFamily="34" charset="0"/>
                <a:ea typeface="+mn-ea"/>
                <a:cs typeface="+mn-cs"/>
              </a:rPr>
              <a:t> command to install the Custom Script Extension. The Custom Script Extension runs the command </a:t>
            </a:r>
            <a:r>
              <a:rPr lang="en-IE" sz="882" b="0" i="0" u="none" strike="noStrike" kern="1200" dirty="0" err="1">
                <a:solidFill>
                  <a:schemeClr val="tx1"/>
                </a:solidFill>
                <a:effectLst/>
                <a:latin typeface="Segoe UI Light" pitchFamily="34" charset="0"/>
                <a:ea typeface="+mn-ea"/>
                <a:cs typeface="+mn-cs"/>
              </a:rPr>
              <a:t>powershell</a:t>
            </a:r>
            <a:r>
              <a:rPr lang="en-IE" sz="882" b="0" i="0" u="none" strike="noStrike" kern="1200" dirty="0">
                <a:solidFill>
                  <a:schemeClr val="tx1"/>
                </a:solidFill>
                <a:effectLst/>
                <a:latin typeface="Segoe UI Light" pitchFamily="34" charset="0"/>
                <a:ea typeface="+mn-ea"/>
                <a:cs typeface="+mn-cs"/>
              </a:rPr>
              <a:t> Add-</a:t>
            </a:r>
            <a:r>
              <a:rPr lang="en-IE" sz="882" b="0" i="0" u="none" strike="noStrike" kern="1200" dirty="0" err="1">
                <a:solidFill>
                  <a:schemeClr val="tx1"/>
                </a:solidFill>
                <a:effectLst/>
                <a:latin typeface="Segoe UI Light" pitchFamily="34" charset="0"/>
                <a:ea typeface="+mn-ea"/>
                <a:cs typeface="+mn-cs"/>
              </a:rPr>
              <a:t>WindowsFeature</a:t>
            </a:r>
            <a:r>
              <a:rPr lang="en-IE" sz="882" b="0" i="0" u="none" strike="noStrike" kern="1200" dirty="0">
                <a:solidFill>
                  <a:schemeClr val="tx1"/>
                </a:solidFill>
                <a:effectLst/>
                <a:latin typeface="Segoe UI Light" pitchFamily="34" charset="0"/>
                <a:ea typeface="+mn-ea"/>
                <a:cs typeface="+mn-cs"/>
              </a:rPr>
              <a:t> Web-Server to install IIS to your new VM.</a:t>
            </a:r>
          </a:p>
          <a:p>
            <a:endParaRPr lang="en-IE" sz="882" b="0" i="0" u="none" strike="noStrike" kern="1200" dirty="0">
              <a:solidFill>
                <a:schemeClr val="tx1"/>
              </a:solidFill>
              <a:effectLst/>
              <a:latin typeface="Segoe UI Light" pitchFamily="34" charset="0"/>
              <a:ea typeface="+mn-ea"/>
              <a:cs typeface="+mn-cs"/>
            </a:endParaRPr>
          </a:p>
          <a:p>
            <a:r>
              <a:rPr lang="en-IE" sz="882" b="0" i="1" u="none" strike="noStrike" kern="1200" dirty="0">
                <a:solidFill>
                  <a:schemeClr val="tx1"/>
                </a:solidFill>
                <a:effectLst/>
                <a:latin typeface="Segoe UI Light" pitchFamily="34" charset="0"/>
                <a:ea typeface="+mn-ea"/>
                <a:cs typeface="+mn-cs"/>
              </a:rPr>
              <a:t>Set-</a:t>
            </a:r>
            <a:r>
              <a:rPr lang="en-IE" sz="882" b="0" i="1" u="none" strike="noStrike" kern="1200" dirty="0" err="1">
                <a:solidFill>
                  <a:schemeClr val="tx1"/>
                </a:solidFill>
                <a:effectLst/>
                <a:latin typeface="Segoe UI Light" pitchFamily="34" charset="0"/>
                <a:ea typeface="+mn-ea"/>
                <a:cs typeface="+mn-cs"/>
              </a:rPr>
              <a:t>AzVMExtension</a:t>
            </a:r>
            <a:r>
              <a:rPr lang="en-IE" sz="882" b="0" i="1" u="none" strike="noStrike" kern="1200" dirty="0">
                <a:solidFill>
                  <a:schemeClr val="tx1"/>
                </a:solidFill>
                <a:effectLst/>
                <a:latin typeface="Segoe UI Light" pitchFamily="34" charset="0"/>
                <a:ea typeface="+mn-ea"/>
                <a:cs typeface="+mn-cs"/>
              </a:rPr>
              <a:t> -</a:t>
            </a:r>
            <a:r>
              <a:rPr lang="en-IE" sz="882" b="0" i="1" u="none" strike="noStrike" kern="1200" dirty="0" err="1">
                <a:solidFill>
                  <a:schemeClr val="tx1"/>
                </a:solidFill>
                <a:effectLst/>
                <a:latin typeface="Segoe UI Light" pitchFamily="34" charset="0"/>
                <a:ea typeface="+mn-ea"/>
                <a:cs typeface="+mn-cs"/>
              </a:rPr>
              <a:t>ResourceGroupName</a:t>
            </a:r>
            <a:r>
              <a:rPr lang="en-IE" sz="882" b="0" i="1" u="none" strike="noStrike" kern="1200" dirty="0">
                <a:solidFill>
                  <a:schemeClr val="tx1"/>
                </a:solidFill>
                <a:effectLst/>
                <a:latin typeface="Segoe UI Light" pitchFamily="34" charset="0"/>
                <a:ea typeface="+mn-ea"/>
                <a:cs typeface="+mn-cs"/>
              </a:rPr>
              <a:t> "</a:t>
            </a:r>
            <a:r>
              <a:rPr lang="en-IE" sz="882" b="0" i="1" u="none" strike="noStrike" kern="1200" dirty="0" err="1">
                <a:solidFill>
                  <a:schemeClr val="tx1"/>
                </a:solidFill>
                <a:effectLst/>
                <a:latin typeface="Segoe UI Light" pitchFamily="34" charset="0"/>
                <a:ea typeface="+mn-ea"/>
                <a:cs typeface="+mn-cs"/>
              </a:rPr>
              <a:t>myResourceGroup</a:t>
            </a:r>
            <a:r>
              <a:rPr lang="en-IE" sz="882" b="0" i="1" u="none" strike="noStrike" kern="1200" dirty="0">
                <a:solidFill>
                  <a:schemeClr val="tx1"/>
                </a:solidFill>
                <a:effectLst/>
                <a:latin typeface="Segoe UI Light" pitchFamily="34" charset="0"/>
                <a:ea typeface="+mn-ea"/>
                <a:cs typeface="+mn-cs"/>
              </a:rPr>
              <a:t>" ` </a:t>
            </a:r>
          </a:p>
          <a:p>
            <a:r>
              <a:rPr lang="en-IE" sz="882" b="0" i="1" u="none" strike="noStrike" kern="1200" dirty="0">
                <a:solidFill>
                  <a:schemeClr val="tx1"/>
                </a:solidFill>
                <a:effectLst/>
                <a:latin typeface="Segoe UI Light" pitchFamily="34" charset="0"/>
                <a:ea typeface="+mn-ea"/>
                <a:cs typeface="+mn-cs"/>
              </a:rPr>
              <a:t>-</a:t>
            </a:r>
            <a:r>
              <a:rPr lang="en-IE" sz="882" b="0" i="1" u="none" strike="noStrike" kern="1200" dirty="0" err="1">
                <a:solidFill>
                  <a:schemeClr val="tx1"/>
                </a:solidFill>
                <a:effectLst/>
                <a:latin typeface="Segoe UI Light" pitchFamily="34" charset="0"/>
                <a:ea typeface="+mn-ea"/>
                <a:cs typeface="+mn-cs"/>
              </a:rPr>
              <a:t>ExtensionName</a:t>
            </a:r>
            <a:r>
              <a:rPr lang="en-IE" sz="882" b="0" i="1" u="none" strike="noStrike" kern="1200" dirty="0">
                <a:solidFill>
                  <a:schemeClr val="tx1"/>
                </a:solidFill>
                <a:effectLst/>
                <a:latin typeface="Segoe UI Light" pitchFamily="34" charset="0"/>
                <a:ea typeface="+mn-ea"/>
                <a:cs typeface="+mn-cs"/>
              </a:rPr>
              <a:t> "IIS" ` </a:t>
            </a:r>
          </a:p>
          <a:p>
            <a:r>
              <a:rPr lang="en-IE" sz="882" b="0" i="1" u="none" strike="noStrike" kern="1200" dirty="0">
                <a:solidFill>
                  <a:schemeClr val="tx1"/>
                </a:solidFill>
                <a:effectLst/>
                <a:latin typeface="Segoe UI Light" pitchFamily="34" charset="0"/>
                <a:ea typeface="+mn-ea"/>
                <a:cs typeface="+mn-cs"/>
              </a:rPr>
              <a:t>-</a:t>
            </a:r>
            <a:r>
              <a:rPr lang="en-IE" sz="882" b="0" i="1" u="none" strike="noStrike" kern="1200" dirty="0" err="1">
                <a:solidFill>
                  <a:schemeClr val="tx1"/>
                </a:solidFill>
                <a:effectLst/>
                <a:latin typeface="Segoe UI Light" pitchFamily="34" charset="0"/>
                <a:ea typeface="+mn-ea"/>
                <a:cs typeface="+mn-cs"/>
              </a:rPr>
              <a:t>VMName</a:t>
            </a:r>
            <a:r>
              <a:rPr lang="en-IE" sz="882" b="0" i="1" u="none" strike="noStrike" kern="1200" dirty="0">
                <a:solidFill>
                  <a:schemeClr val="tx1"/>
                </a:solidFill>
                <a:effectLst/>
                <a:latin typeface="Segoe UI Light" pitchFamily="34" charset="0"/>
                <a:ea typeface="+mn-ea"/>
                <a:cs typeface="+mn-cs"/>
              </a:rPr>
              <a:t> "</a:t>
            </a:r>
            <a:r>
              <a:rPr lang="en-IE" sz="882" b="0" i="1" u="none" strike="noStrike" kern="1200" dirty="0" err="1">
                <a:solidFill>
                  <a:schemeClr val="tx1"/>
                </a:solidFill>
                <a:effectLst/>
                <a:latin typeface="Segoe UI Light" pitchFamily="34" charset="0"/>
                <a:ea typeface="+mn-ea"/>
                <a:cs typeface="+mn-cs"/>
              </a:rPr>
              <a:t>myVM</a:t>
            </a:r>
            <a:r>
              <a:rPr lang="en-IE" sz="882" b="0" i="1" u="none" strike="noStrike" kern="1200" dirty="0">
                <a:solidFill>
                  <a:schemeClr val="tx1"/>
                </a:solidFill>
                <a:effectLst/>
                <a:latin typeface="Segoe UI Light" pitchFamily="34" charset="0"/>
                <a:ea typeface="+mn-ea"/>
                <a:cs typeface="+mn-cs"/>
              </a:rPr>
              <a:t>" ` </a:t>
            </a:r>
          </a:p>
          <a:p>
            <a:r>
              <a:rPr lang="en-IE" sz="882" b="0" i="1" u="none" strike="noStrike" kern="1200" dirty="0">
                <a:solidFill>
                  <a:schemeClr val="tx1"/>
                </a:solidFill>
                <a:effectLst/>
                <a:latin typeface="Segoe UI Light" pitchFamily="34" charset="0"/>
                <a:ea typeface="+mn-ea"/>
                <a:cs typeface="+mn-cs"/>
              </a:rPr>
              <a:t>-Location "North Europe" ` </a:t>
            </a:r>
          </a:p>
          <a:p>
            <a:r>
              <a:rPr lang="en-IE" sz="882" b="0" i="1" u="none" strike="noStrike" kern="1200" dirty="0">
                <a:solidFill>
                  <a:schemeClr val="tx1"/>
                </a:solidFill>
                <a:effectLst/>
                <a:latin typeface="Segoe UI Light" pitchFamily="34" charset="0"/>
                <a:ea typeface="+mn-ea"/>
                <a:cs typeface="+mn-cs"/>
              </a:rPr>
              <a:t>-Publisher </a:t>
            </a:r>
            <a:r>
              <a:rPr lang="en-IE" sz="882" b="0" i="1" u="none" strike="noStrike" kern="1200" dirty="0" err="1">
                <a:solidFill>
                  <a:schemeClr val="tx1"/>
                </a:solidFill>
                <a:effectLst/>
                <a:latin typeface="Segoe UI Light" pitchFamily="34" charset="0"/>
                <a:ea typeface="+mn-ea"/>
                <a:cs typeface="+mn-cs"/>
              </a:rPr>
              <a:t>Microsoft.Compute</a:t>
            </a:r>
            <a:r>
              <a:rPr lang="en-IE" sz="882" b="0" i="1" u="none" strike="noStrike" kern="1200" dirty="0">
                <a:solidFill>
                  <a:schemeClr val="tx1"/>
                </a:solidFill>
                <a:effectLst/>
                <a:latin typeface="Segoe UI Light" pitchFamily="34" charset="0"/>
                <a:ea typeface="+mn-ea"/>
                <a:cs typeface="+mn-cs"/>
              </a:rPr>
              <a:t> ` </a:t>
            </a:r>
          </a:p>
          <a:p>
            <a:r>
              <a:rPr lang="en-IE" sz="882" b="0" i="1" u="none" strike="noStrike" kern="1200" dirty="0">
                <a:solidFill>
                  <a:schemeClr val="tx1"/>
                </a:solidFill>
                <a:effectLst/>
                <a:latin typeface="Segoe UI Light" pitchFamily="34" charset="0"/>
                <a:ea typeface="+mn-ea"/>
                <a:cs typeface="+mn-cs"/>
              </a:rPr>
              <a:t>-</a:t>
            </a:r>
            <a:r>
              <a:rPr lang="en-IE" sz="882" b="0" i="1" u="none" strike="noStrike" kern="1200" dirty="0" err="1">
                <a:solidFill>
                  <a:schemeClr val="tx1"/>
                </a:solidFill>
                <a:effectLst/>
                <a:latin typeface="Segoe UI Light" pitchFamily="34" charset="0"/>
                <a:ea typeface="+mn-ea"/>
                <a:cs typeface="+mn-cs"/>
              </a:rPr>
              <a:t>ExtensionType</a:t>
            </a:r>
            <a:r>
              <a:rPr lang="en-IE" sz="882" b="0" i="1" u="none" strike="noStrike" kern="1200" dirty="0">
                <a:solidFill>
                  <a:schemeClr val="tx1"/>
                </a:solidFill>
                <a:effectLst/>
                <a:latin typeface="Segoe UI Light" pitchFamily="34" charset="0"/>
                <a:ea typeface="+mn-ea"/>
                <a:cs typeface="+mn-cs"/>
              </a:rPr>
              <a:t> </a:t>
            </a:r>
            <a:r>
              <a:rPr lang="en-IE" sz="882" b="0" i="1" u="none" strike="noStrike" kern="1200" dirty="0" err="1">
                <a:solidFill>
                  <a:schemeClr val="tx1"/>
                </a:solidFill>
                <a:effectLst/>
                <a:latin typeface="Segoe UI Light" pitchFamily="34" charset="0"/>
                <a:ea typeface="+mn-ea"/>
                <a:cs typeface="+mn-cs"/>
              </a:rPr>
              <a:t>CustomScriptExtension</a:t>
            </a:r>
            <a:r>
              <a:rPr lang="en-IE" sz="882" b="0" i="1" u="none" strike="noStrike" kern="1200" dirty="0">
                <a:solidFill>
                  <a:schemeClr val="tx1"/>
                </a:solidFill>
                <a:effectLst/>
                <a:latin typeface="Segoe UI Light" pitchFamily="34" charset="0"/>
                <a:ea typeface="+mn-ea"/>
                <a:cs typeface="+mn-cs"/>
              </a:rPr>
              <a:t> ` </a:t>
            </a:r>
          </a:p>
          <a:p>
            <a:r>
              <a:rPr lang="en-IE" sz="882" b="0" i="1" u="none" strike="noStrike" kern="1200" dirty="0">
                <a:solidFill>
                  <a:schemeClr val="tx1"/>
                </a:solidFill>
                <a:effectLst/>
                <a:latin typeface="Segoe UI Light" pitchFamily="34" charset="0"/>
                <a:ea typeface="+mn-ea"/>
                <a:cs typeface="+mn-cs"/>
              </a:rPr>
              <a:t>-</a:t>
            </a:r>
            <a:r>
              <a:rPr lang="en-IE" sz="882" b="0" i="1" u="none" strike="noStrike" kern="1200" dirty="0" err="1">
                <a:solidFill>
                  <a:schemeClr val="tx1"/>
                </a:solidFill>
                <a:effectLst/>
                <a:latin typeface="Segoe UI Light" pitchFamily="34" charset="0"/>
                <a:ea typeface="+mn-ea"/>
                <a:cs typeface="+mn-cs"/>
              </a:rPr>
              <a:t>TypeHandlerVersion</a:t>
            </a:r>
            <a:r>
              <a:rPr lang="en-IE" sz="882" b="0" i="1" u="none" strike="noStrike" kern="1200" dirty="0">
                <a:solidFill>
                  <a:schemeClr val="tx1"/>
                </a:solidFill>
                <a:effectLst/>
                <a:latin typeface="Segoe UI Light" pitchFamily="34" charset="0"/>
                <a:ea typeface="+mn-ea"/>
                <a:cs typeface="+mn-cs"/>
              </a:rPr>
              <a:t> 1.8 ` </a:t>
            </a:r>
          </a:p>
          <a:p>
            <a:r>
              <a:rPr lang="en-IE" sz="882" b="0" i="1" u="none" strike="noStrike" kern="1200" dirty="0">
                <a:solidFill>
                  <a:schemeClr val="tx1"/>
                </a:solidFill>
                <a:effectLst/>
                <a:latin typeface="Segoe UI Light" pitchFamily="34" charset="0"/>
                <a:ea typeface="+mn-ea"/>
                <a:cs typeface="+mn-cs"/>
              </a:rPr>
              <a:t>-</a:t>
            </a:r>
            <a:r>
              <a:rPr lang="en-IE" sz="882" b="0" i="1" u="none" strike="noStrike" kern="1200" dirty="0" err="1">
                <a:solidFill>
                  <a:schemeClr val="tx1"/>
                </a:solidFill>
                <a:effectLst/>
                <a:latin typeface="Segoe UI Light" pitchFamily="34" charset="0"/>
                <a:ea typeface="+mn-ea"/>
                <a:cs typeface="+mn-cs"/>
              </a:rPr>
              <a:t>SettingString</a:t>
            </a:r>
            <a:r>
              <a:rPr lang="en-IE" sz="882" b="0" i="1" u="none" strike="noStrike" kern="1200" dirty="0">
                <a:solidFill>
                  <a:schemeClr val="tx1"/>
                </a:solidFill>
                <a:effectLst/>
                <a:latin typeface="Segoe UI Light" pitchFamily="34" charset="0"/>
                <a:ea typeface="+mn-ea"/>
                <a:cs typeface="+mn-cs"/>
              </a:rPr>
              <a:t> '{"</a:t>
            </a:r>
            <a:r>
              <a:rPr lang="en-IE" sz="882" b="0" i="1" u="none" strike="noStrike" kern="1200" dirty="0" err="1">
                <a:solidFill>
                  <a:schemeClr val="tx1"/>
                </a:solidFill>
                <a:effectLst/>
                <a:latin typeface="Segoe UI Light" pitchFamily="34" charset="0"/>
                <a:ea typeface="+mn-ea"/>
                <a:cs typeface="+mn-cs"/>
              </a:rPr>
              <a:t>commandToExecute</a:t>
            </a:r>
            <a:r>
              <a:rPr lang="en-IE" sz="882" b="0" i="1" u="none" strike="noStrike" kern="1200" dirty="0">
                <a:solidFill>
                  <a:schemeClr val="tx1"/>
                </a:solidFill>
                <a:effectLst/>
                <a:latin typeface="Segoe UI Light" pitchFamily="34" charset="0"/>
                <a:ea typeface="+mn-ea"/>
                <a:cs typeface="+mn-cs"/>
              </a:rPr>
              <a:t>":"</a:t>
            </a:r>
            <a:r>
              <a:rPr lang="en-IE" sz="882" b="0" i="1" u="none" strike="noStrike" kern="1200" dirty="0" err="1">
                <a:solidFill>
                  <a:schemeClr val="tx1"/>
                </a:solidFill>
                <a:effectLst/>
                <a:latin typeface="Segoe UI Light" pitchFamily="34" charset="0"/>
                <a:ea typeface="+mn-ea"/>
                <a:cs typeface="+mn-cs"/>
              </a:rPr>
              <a:t>powershell</a:t>
            </a:r>
            <a:r>
              <a:rPr lang="en-IE" sz="882" b="0" i="1" u="none" strike="noStrike" kern="1200" dirty="0">
                <a:solidFill>
                  <a:schemeClr val="tx1"/>
                </a:solidFill>
                <a:effectLst/>
                <a:latin typeface="Segoe UI Light" pitchFamily="34" charset="0"/>
                <a:ea typeface="+mn-ea"/>
                <a:cs typeface="+mn-cs"/>
              </a:rPr>
              <a:t> Add-</a:t>
            </a:r>
            <a:r>
              <a:rPr lang="en-IE" sz="882" b="0" i="1" u="none" strike="noStrike" kern="1200" dirty="0" err="1">
                <a:solidFill>
                  <a:schemeClr val="tx1"/>
                </a:solidFill>
                <a:effectLst/>
                <a:latin typeface="Segoe UI Light" pitchFamily="34" charset="0"/>
                <a:ea typeface="+mn-ea"/>
                <a:cs typeface="+mn-cs"/>
              </a:rPr>
              <a:t>WindowsFeature</a:t>
            </a:r>
            <a:r>
              <a:rPr lang="en-IE" sz="882" b="0" i="1" u="none" strike="noStrike" kern="1200" dirty="0">
                <a:solidFill>
                  <a:schemeClr val="tx1"/>
                </a:solidFill>
                <a:effectLst/>
                <a:latin typeface="Segoe UI Light" pitchFamily="34" charset="0"/>
                <a:ea typeface="+mn-ea"/>
                <a:cs typeface="+mn-cs"/>
              </a:rPr>
              <a:t> Web-Server"}’ </a:t>
            </a:r>
          </a:p>
          <a:p>
            <a:r>
              <a:rPr lang="en-IE" sz="882" b="0" i="0" u="none" strike="noStrike" kern="1200" dirty="0">
                <a:solidFill>
                  <a:schemeClr val="tx1"/>
                </a:solidFill>
                <a:effectLst/>
                <a:latin typeface="Segoe UI Light" pitchFamily="34" charset="0"/>
                <a:ea typeface="+mn-ea"/>
                <a:cs typeface="+mn-cs"/>
              </a:rPr>
              <a:t>Wait for the Custom Script Extension and IIS to install. When the Custom Script Extension installs IIS successfully, </a:t>
            </a:r>
            <a:r>
              <a:rPr lang="en-IE" sz="882" b="0" i="0" u="none" strike="noStrike" kern="1200" dirty="0" err="1">
                <a:solidFill>
                  <a:schemeClr val="tx1"/>
                </a:solidFill>
                <a:effectLst/>
                <a:latin typeface="Segoe UI Light" pitchFamily="34" charset="0"/>
                <a:ea typeface="+mn-ea"/>
                <a:cs typeface="+mn-cs"/>
              </a:rPr>
              <a:t>IsSuccessStatusCode</a:t>
            </a:r>
            <a:r>
              <a:rPr lang="en-IE" sz="882" b="0" i="0" u="none" strike="noStrike" kern="1200" dirty="0">
                <a:solidFill>
                  <a:schemeClr val="tx1"/>
                </a:solidFill>
                <a:effectLst/>
                <a:latin typeface="Segoe UI Light" pitchFamily="34" charset="0"/>
                <a:ea typeface="+mn-ea"/>
                <a:cs typeface="+mn-cs"/>
              </a:rPr>
              <a:t> will return True in the Azure Cloud Shell window.</a:t>
            </a:r>
          </a:p>
          <a:p>
            <a:r>
              <a:rPr lang="en-IE" sz="882" b="1" i="0" u="none" strike="noStrike" kern="1200" dirty="0">
                <a:solidFill>
                  <a:schemeClr val="tx1"/>
                </a:solidFill>
                <a:effectLst/>
                <a:latin typeface="Segoe UI Light" pitchFamily="34" charset="0"/>
                <a:ea typeface="+mn-ea"/>
                <a:cs typeface="+mn-cs"/>
              </a:rPr>
              <a:t>8. </a:t>
            </a:r>
            <a:r>
              <a:rPr lang="en-IE" sz="882" b="0" i="0" u="none" strike="noStrike" kern="1200" dirty="0">
                <a:solidFill>
                  <a:schemeClr val="tx1"/>
                </a:solidFill>
                <a:effectLst/>
                <a:latin typeface="Segoe UI Light" pitchFamily="34" charset="0"/>
                <a:ea typeface="+mn-ea"/>
                <a:cs typeface="+mn-cs"/>
              </a:rPr>
              <a:t>Obtain the public IP address of your load balancer with the Get-</a:t>
            </a:r>
            <a:r>
              <a:rPr lang="en-IE" sz="882" b="0" i="0" u="none" strike="noStrike" kern="1200" dirty="0" err="1">
                <a:solidFill>
                  <a:schemeClr val="tx1"/>
                </a:solidFill>
                <a:effectLst/>
                <a:latin typeface="Segoe UI Light" pitchFamily="34" charset="0"/>
                <a:ea typeface="+mn-ea"/>
                <a:cs typeface="+mn-cs"/>
              </a:rPr>
              <a:t>AzPublicIPAddress</a:t>
            </a:r>
            <a:r>
              <a:rPr lang="en-IE" sz="882" b="0" i="0" u="none" strike="noStrike" kern="1200" dirty="0">
                <a:solidFill>
                  <a:schemeClr val="tx1"/>
                </a:solidFill>
                <a:effectLst/>
                <a:latin typeface="Segoe UI Light" pitchFamily="34" charset="0"/>
                <a:ea typeface="+mn-ea"/>
                <a:cs typeface="+mn-cs"/>
              </a:rPr>
              <a:t> command. The following example obtains the IP address for </a:t>
            </a:r>
            <a:r>
              <a:rPr lang="en-IE" sz="882" b="0" i="1" u="none" strike="noStrike" kern="1200" dirty="0" err="1">
                <a:solidFill>
                  <a:schemeClr val="tx1"/>
                </a:solidFill>
                <a:effectLst/>
                <a:latin typeface="Segoe UI Light" pitchFamily="34" charset="0"/>
                <a:ea typeface="+mn-ea"/>
                <a:cs typeface="+mn-cs"/>
              </a:rPr>
              <a:t>myPublicIPAddress</a:t>
            </a:r>
            <a:r>
              <a:rPr lang="en-IE" sz="882" b="0" i="0" u="none" strike="noStrike" kern="1200" dirty="0">
                <a:solidFill>
                  <a:schemeClr val="tx1"/>
                </a:solidFill>
                <a:effectLst/>
                <a:latin typeface="Segoe UI Light" pitchFamily="34" charset="0"/>
                <a:ea typeface="+mn-ea"/>
                <a:cs typeface="+mn-cs"/>
              </a:rPr>
              <a:t> created in Step 4.</a:t>
            </a:r>
          </a:p>
          <a:p>
            <a:endParaRPr lang="en-IE" sz="882" b="0" i="0" u="none" strike="noStrike" kern="1200" dirty="0">
              <a:solidFill>
                <a:schemeClr val="tx1"/>
              </a:solidFill>
              <a:effectLst/>
              <a:latin typeface="Segoe UI Light" pitchFamily="34" charset="0"/>
              <a:ea typeface="+mn-ea"/>
              <a:cs typeface="+mn-cs"/>
            </a:endParaRPr>
          </a:p>
          <a:p>
            <a:r>
              <a:rPr lang="en-IE" sz="882" b="0" i="1" u="none" strike="noStrike" kern="1200" dirty="0">
                <a:solidFill>
                  <a:schemeClr val="tx1"/>
                </a:solidFill>
                <a:effectLst/>
                <a:latin typeface="Segoe UI Light" pitchFamily="34" charset="0"/>
                <a:ea typeface="+mn-ea"/>
                <a:cs typeface="+mn-cs"/>
              </a:rPr>
              <a:t>Get-</a:t>
            </a:r>
            <a:r>
              <a:rPr lang="en-IE" sz="882" b="0" i="1" u="none" strike="noStrike" kern="1200" dirty="0" err="1">
                <a:solidFill>
                  <a:schemeClr val="tx1"/>
                </a:solidFill>
                <a:effectLst/>
                <a:latin typeface="Segoe UI Light" pitchFamily="34" charset="0"/>
                <a:ea typeface="+mn-ea"/>
                <a:cs typeface="+mn-cs"/>
              </a:rPr>
              <a:t>AzPublicIPAddress</a:t>
            </a:r>
            <a:r>
              <a:rPr lang="en-IE" sz="882" b="0" i="1" u="none" strike="noStrike" kern="1200" dirty="0">
                <a:solidFill>
                  <a:schemeClr val="tx1"/>
                </a:solidFill>
                <a:effectLst/>
                <a:latin typeface="Segoe UI Light" pitchFamily="34" charset="0"/>
                <a:ea typeface="+mn-ea"/>
                <a:cs typeface="+mn-cs"/>
              </a:rPr>
              <a:t> ` </a:t>
            </a:r>
          </a:p>
          <a:p>
            <a:r>
              <a:rPr lang="en-IE" sz="882" b="0" i="1" u="none" strike="noStrike" kern="1200" dirty="0">
                <a:solidFill>
                  <a:schemeClr val="tx1"/>
                </a:solidFill>
                <a:effectLst/>
                <a:latin typeface="Segoe UI Light" pitchFamily="34" charset="0"/>
                <a:ea typeface="+mn-ea"/>
                <a:cs typeface="+mn-cs"/>
              </a:rPr>
              <a:t>-</a:t>
            </a:r>
            <a:r>
              <a:rPr lang="en-IE" sz="882" b="0" i="1" u="none" strike="noStrike" kern="1200" dirty="0" err="1">
                <a:solidFill>
                  <a:schemeClr val="tx1"/>
                </a:solidFill>
                <a:effectLst/>
                <a:latin typeface="Segoe UI Light" pitchFamily="34" charset="0"/>
                <a:ea typeface="+mn-ea"/>
                <a:cs typeface="+mn-cs"/>
              </a:rPr>
              <a:t>ResourceGroupName</a:t>
            </a:r>
            <a:r>
              <a:rPr lang="en-IE" sz="882" b="0" i="1" u="none" strike="noStrike" kern="1200" dirty="0">
                <a:solidFill>
                  <a:schemeClr val="tx1"/>
                </a:solidFill>
                <a:effectLst/>
                <a:latin typeface="Segoe UI Light" pitchFamily="34" charset="0"/>
                <a:ea typeface="+mn-ea"/>
                <a:cs typeface="+mn-cs"/>
              </a:rPr>
              <a:t> "</a:t>
            </a:r>
            <a:r>
              <a:rPr lang="en-IE" sz="882" b="0" i="1" u="none" strike="noStrike" kern="1200" dirty="0" err="1">
                <a:solidFill>
                  <a:schemeClr val="tx1"/>
                </a:solidFill>
                <a:effectLst/>
                <a:latin typeface="Segoe UI Light" pitchFamily="34" charset="0"/>
                <a:ea typeface="+mn-ea"/>
                <a:cs typeface="+mn-cs"/>
              </a:rPr>
              <a:t>myResourceGroup</a:t>
            </a:r>
            <a:r>
              <a:rPr lang="en-IE" sz="882" b="0" i="1" u="none" strike="noStrike" kern="1200" dirty="0">
                <a:solidFill>
                  <a:schemeClr val="tx1"/>
                </a:solidFill>
                <a:effectLst/>
                <a:latin typeface="Segoe UI Light" pitchFamily="34" charset="0"/>
                <a:ea typeface="+mn-ea"/>
                <a:cs typeface="+mn-cs"/>
              </a:rPr>
              <a:t>" ` </a:t>
            </a:r>
          </a:p>
          <a:p>
            <a:r>
              <a:rPr lang="en-IE" sz="882" b="0" i="1" u="none" strike="noStrike" kern="1200" dirty="0">
                <a:solidFill>
                  <a:schemeClr val="tx1"/>
                </a:solidFill>
                <a:effectLst/>
                <a:latin typeface="Segoe UI Light" pitchFamily="34" charset="0"/>
                <a:ea typeface="+mn-ea"/>
                <a:cs typeface="+mn-cs"/>
              </a:rPr>
              <a:t>-Name "</a:t>
            </a:r>
            <a:r>
              <a:rPr lang="en-IE" sz="882" b="0" i="1" u="none" strike="noStrike" kern="1200" dirty="0" err="1">
                <a:solidFill>
                  <a:schemeClr val="tx1"/>
                </a:solidFill>
                <a:effectLst/>
                <a:latin typeface="Segoe UI Light" pitchFamily="34" charset="0"/>
                <a:ea typeface="+mn-ea"/>
                <a:cs typeface="+mn-cs"/>
              </a:rPr>
              <a:t>myPublicIPAddress</a:t>
            </a:r>
            <a:r>
              <a:rPr lang="en-IE" sz="882" b="0" i="1" u="none" strike="noStrike" kern="1200" dirty="0">
                <a:solidFill>
                  <a:schemeClr val="tx1"/>
                </a:solidFill>
                <a:effectLst/>
                <a:latin typeface="Segoe UI Light" pitchFamily="34" charset="0"/>
                <a:ea typeface="+mn-ea"/>
                <a:cs typeface="+mn-cs"/>
              </a:rPr>
              <a:t>" | select </a:t>
            </a:r>
            <a:r>
              <a:rPr lang="en-IE" sz="882" b="0" i="1" u="none" strike="noStrike" kern="1200" dirty="0" err="1">
                <a:solidFill>
                  <a:schemeClr val="tx1"/>
                </a:solidFill>
                <a:effectLst/>
                <a:latin typeface="Segoe UI Light" pitchFamily="34" charset="0"/>
                <a:ea typeface="+mn-ea"/>
                <a:cs typeface="+mn-cs"/>
              </a:rPr>
              <a:t>IpAddress</a:t>
            </a:r>
            <a:r>
              <a:rPr lang="en-IE" sz="882" b="0" i="1" u="none" strike="noStrike" kern="1200" dirty="0">
                <a:solidFill>
                  <a:schemeClr val="tx1"/>
                </a:solidFill>
                <a:effectLst/>
                <a:latin typeface="Segoe UI Light" pitchFamily="34" charset="0"/>
                <a:ea typeface="+mn-ea"/>
                <a:cs typeface="+mn-cs"/>
              </a:rPr>
              <a:t> </a:t>
            </a:r>
          </a:p>
          <a:p>
            <a:r>
              <a:rPr lang="en-IE" sz="882" b="1" i="0" u="none" strike="noStrike" kern="1200" dirty="0">
                <a:solidFill>
                  <a:schemeClr val="tx1"/>
                </a:solidFill>
                <a:effectLst/>
                <a:latin typeface="Segoe UI Light" pitchFamily="34" charset="0"/>
                <a:ea typeface="+mn-ea"/>
                <a:cs typeface="+mn-cs"/>
              </a:rPr>
              <a:t>9. </a:t>
            </a:r>
            <a:r>
              <a:rPr lang="en-IE" sz="882" b="0" i="0" u="none" strike="noStrike" kern="1200" dirty="0">
                <a:solidFill>
                  <a:schemeClr val="tx1"/>
                </a:solidFill>
                <a:effectLst/>
                <a:latin typeface="Segoe UI Light" pitchFamily="34" charset="0"/>
                <a:ea typeface="+mn-ea"/>
                <a:cs typeface="+mn-cs"/>
              </a:rPr>
              <a:t>Use a web browser to navigate to the public IP address. The Windows server </a:t>
            </a:r>
            <a:r>
              <a:rPr lang="en-IE" sz="882" b="1" i="0" u="none" strike="noStrike" kern="1200" dirty="0">
                <a:solidFill>
                  <a:schemeClr val="tx1"/>
                </a:solidFill>
                <a:effectLst/>
                <a:latin typeface="Segoe UI Light" pitchFamily="34" charset="0"/>
                <a:ea typeface="+mn-ea"/>
                <a:cs typeface="+mn-cs"/>
              </a:rPr>
              <a:t>IIS Welcome</a:t>
            </a:r>
            <a:r>
              <a:rPr lang="en-IE" sz="882" b="0" i="0" u="none" strike="noStrike" kern="1200" dirty="0">
                <a:solidFill>
                  <a:schemeClr val="tx1"/>
                </a:solidFill>
                <a:effectLst/>
                <a:latin typeface="Segoe UI Light" pitchFamily="34" charset="0"/>
                <a:ea typeface="+mn-ea"/>
                <a:cs typeface="+mn-cs"/>
              </a:rPr>
              <a:t> page should be displayed in your browser.</a:t>
            </a:r>
          </a:p>
          <a:p>
            <a:r>
              <a:rPr lang="en-IE" sz="882" b="1" i="0" u="none" strike="noStrike" kern="1200" dirty="0">
                <a:solidFill>
                  <a:schemeClr val="tx1"/>
                </a:solidFill>
                <a:effectLst/>
                <a:latin typeface="Segoe UI Light" pitchFamily="34" charset="0"/>
                <a:ea typeface="+mn-ea"/>
                <a:cs typeface="+mn-cs"/>
              </a:rPr>
              <a:t>10. </a:t>
            </a:r>
            <a:r>
              <a:rPr lang="en-IE" sz="882" b="0" i="0" u="none" strike="noStrike" kern="1200" dirty="0">
                <a:solidFill>
                  <a:schemeClr val="tx1"/>
                </a:solidFill>
                <a:effectLst/>
                <a:latin typeface="Segoe UI Light" pitchFamily="34" charset="0"/>
                <a:ea typeface="+mn-ea"/>
                <a:cs typeface="+mn-cs"/>
              </a:rPr>
              <a:t>Return to Azure Cloud Shell. Run the following command to remove the resource group </a:t>
            </a:r>
            <a:r>
              <a:rPr lang="en-IE" sz="882" b="0" i="0" u="none" strike="noStrike" kern="1200" dirty="0" err="1">
                <a:solidFill>
                  <a:schemeClr val="tx1"/>
                </a:solidFill>
                <a:effectLst/>
                <a:latin typeface="Segoe UI Light" pitchFamily="34" charset="0"/>
                <a:ea typeface="+mn-ea"/>
                <a:cs typeface="+mn-cs"/>
              </a:rPr>
              <a:t>myResourceGroup</a:t>
            </a:r>
            <a:r>
              <a:rPr lang="en-IE" sz="882" b="0" i="0" u="none" strike="noStrike" kern="1200" dirty="0">
                <a:solidFill>
                  <a:schemeClr val="tx1"/>
                </a:solidFill>
                <a:effectLst/>
                <a:latin typeface="Segoe UI Light" pitchFamily="34" charset="0"/>
                <a:ea typeface="+mn-ea"/>
                <a:cs typeface="+mn-cs"/>
              </a:rPr>
              <a:t>, VM, and all related resources. Choose </a:t>
            </a:r>
            <a:r>
              <a:rPr lang="en-IE" sz="882" b="1" i="0" u="none" strike="noStrike" kern="1200" dirty="0">
                <a:solidFill>
                  <a:schemeClr val="tx1"/>
                </a:solidFill>
                <a:effectLst/>
                <a:latin typeface="Segoe UI Light" pitchFamily="34" charset="0"/>
                <a:ea typeface="+mn-ea"/>
                <a:cs typeface="+mn-cs"/>
              </a:rPr>
              <a:t>Yes</a:t>
            </a:r>
            <a:r>
              <a:rPr lang="en-IE" sz="882" b="0" i="0" u="none" strike="noStrike" kern="1200" dirty="0">
                <a:solidFill>
                  <a:schemeClr val="tx1"/>
                </a:solidFill>
                <a:effectLst/>
                <a:latin typeface="Segoe UI Light" pitchFamily="34" charset="0"/>
                <a:ea typeface="+mn-ea"/>
                <a:cs typeface="+mn-cs"/>
              </a:rPr>
              <a:t> to confirm the deletion, when prompted.</a:t>
            </a:r>
          </a:p>
          <a:p>
            <a:endParaRPr lang="en-IE" sz="882" b="0" i="0" u="none" strike="noStrike" kern="1200" dirty="0">
              <a:solidFill>
                <a:schemeClr val="tx1"/>
              </a:solidFill>
              <a:effectLst/>
              <a:latin typeface="Segoe UI Light" pitchFamily="34" charset="0"/>
              <a:ea typeface="+mn-ea"/>
              <a:cs typeface="+mn-cs"/>
            </a:endParaRPr>
          </a:p>
          <a:p>
            <a:r>
              <a:rPr lang="en-IE" sz="882" b="0" i="1" u="none" strike="noStrike" kern="1200" dirty="0">
                <a:solidFill>
                  <a:schemeClr val="tx1"/>
                </a:solidFill>
                <a:effectLst/>
                <a:latin typeface="Segoe UI Light" pitchFamily="34" charset="0"/>
                <a:ea typeface="+mn-ea"/>
                <a:cs typeface="+mn-cs"/>
              </a:rPr>
              <a:t>Remove-</a:t>
            </a:r>
            <a:r>
              <a:rPr lang="en-IE" sz="882" b="0" i="1" u="none" strike="noStrike" kern="1200" dirty="0" err="1">
                <a:solidFill>
                  <a:schemeClr val="tx1"/>
                </a:solidFill>
                <a:effectLst/>
                <a:latin typeface="Segoe UI Light" pitchFamily="34" charset="0"/>
                <a:ea typeface="+mn-ea"/>
                <a:cs typeface="+mn-cs"/>
              </a:rPr>
              <a:t>AzResourceGroup</a:t>
            </a:r>
            <a:r>
              <a:rPr lang="en-IE" sz="882" b="0" i="1" u="none" strike="noStrike" kern="1200" dirty="0">
                <a:solidFill>
                  <a:schemeClr val="tx1"/>
                </a:solidFill>
                <a:effectLst/>
                <a:latin typeface="Segoe UI Light" pitchFamily="34" charset="0"/>
                <a:ea typeface="+mn-ea"/>
                <a:cs typeface="+mn-cs"/>
              </a:rPr>
              <a:t> -Name </a:t>
            </a:r>
            <a:r>
              <a:rPr lang="en-IE" sz="882" b="0" i="1" u="none" strike="noStrike" kern="1200" dirty="0" err="1">
                <a:solidFill>
                  <a:schemeClr val="tx1"/>
                </a:solidFill>
                <a:effectLst/>
                <a:latin typeface="Segoe UI Light" pitchFamily="34" charset="0"/>
                <a:ea typeface="+mn-ea"/>
                <a:cs typeface="+mn-cs"/>
              </a:rPr>
              <a:t>myResourceGroup</a:t>
            </a:r>
            <a:r>
              <a:rPr lang="en-IE" sz="882" b="0" i="1" u="none" strike="noStrike" kern="1200" dirty="0">
                <a:solidFill>
                  <a:schemeClr val="tx1"/>
                </a:solidFill>
                <a:effectLst/>
                <a:latin typeface="Segoe UI Light" pitchFamily="34" charset="0"/>
                <a:ea typeface="+mn-ea"/>
                <a:cs typeface="+mn-cs"/>
              </a:rPr>
              <a:t> </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Congratulations! You used Azure Cloud Shell to automate the installation of IIS on a new VM.</a:t>
            </a:r>
          </a:p>
          <a:p>
            <a:endParaRPr lang="en-IE" sz="882" b="1" kern="1200" dirty="0">
              <a:solidFill>
                <a:schemeClr val="tx1"/>
              </a:solidFill>
              <a:effectLst/>
              <a:latin typeface="Segoe UI Light" pitchFamily="34" charset="0"/>
              <a:ea typeface="+mn-ea"/>
              <a:cs typeface="+mn-cs"/>
            </a:endParaRPr>
          </a:p>
          <a:p>
            <a:r>
              <a:rPr lang="en-IE" sz="882" b="1" kern="1200" dirty="0">
                <a:solidFill>
                  <a:schemeClr val="tx1"/>
                </a:solidFill>
                <a:effectLst/>
                <a:latin typeface="Segoe UI Light" pitchFamily="34" charset="0"/>
                <a:ea typeface="+mn-ea"/>
                <a:cs typeface="+mn-cs"/>
              </a:rPr>
              <a:t>Note</a:t>
            </a:r>
            <a:r>
              <a:rPr lang="en-IE" sz="882" kern="1200" dirty="0">
                <a:solidFill>
                  <a:schemeClr val="tx1"/>
                </a:solidFill>
                <a:effectLst/>
                <a:latin typeface="Segoe UI Light" pitchFamily="34" charset="0"/>
                <a:ea typeface="+mn-ea"/>
                <a:cs typeface="+mn-cs"/>
              </a:rPr>
              <a:t>: Remember to remove any newly created Azure resources that you no longer use. Removing unused resources ensures you will not incur unexpected costs. Remove unused resources by deleting the Resource Group that the unused resources belong to.</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18314046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Azure Advisor is accessible through Azure portal.</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After you sign into Azure</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portal, either (a) select </a:t>
            </a:r>
            <a:r>
              <a:rPr lang="en-IE" sz="900" b="1" i="0" u="none" strike="noStrike" kern="1200" dirty="0">
                <a:solidFill>
                  <a:schemeClr val="tx1"/>
                </a:solidFill>
                <a:effectLst/>
                <a:latin typeface="Segoe UI Light" pitchFamily="34" charset="0"/>
                <a:ea typeface="+mn-ea"/>
                <a:cs typeface="+mn-cs"/>
              </a:rPr>
              <a:t>Advisor</a:t>
            </a:r>
            <a:r>
              <a:rPr lang="en-IE" sz="900" b="0" i="0" u="none" strike="noStrike" kern="1200" dirty="0">
                <a:solidFill>
                  <a:schemeClr val="tx1"/>
                </a:solidFill>
                <a:effectLst/>
                <a:latin typeface="Segoe UI Light" pitchFamily="34" charset="0"/>
                <a:ea typeface="+mn-ea"/>
                <a:cs typeface="+mn-cs"/>
              </a:rPr>
              <a:t> from the navigation menu, or (b) search for Advisor</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in the </a:t>
            </a:r>
            <a:r>
              <a:rPr lang="en-IE" sz="900" b="1" i="0" u="none" strike="noStrike" kern="1200" dirty="0">
                <a:solidFill>
                  <a:schemeClr val="tx1"/>
                </a:solidFill>
                <a:effectLst/>
                <a:latin typeface="Segoe UI Light" pitchFamily="34" charset="0"/>
                <a:ea typeface="+mn-ea"/>
                <a:cs typeface="+mn-cs"/>
              </a:rPr>
              <a:t>All services</a:t>
            </a:r>
            <a:r>
              <a:rPr lang="en-IE" sz="900" b="0" i="0" u="none" strike="noStrike" kern="1200" dirty="0">
                <a:solidFill>
                  <a:schemeClr val="tx1"/>
                </a:solidFill>
                <a:effectLst/>
                <a:latin typeface="Segoe UI Light" pitchFamily="34" charset="0"/>
                <a:ea typeface="+mn-ea"/>
                <a:cs typeface="+mn-cs"/>
              </a:rPr>
              <a:t> menu.</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You can download recommendations from Azure Advisor in PDF or CSV format, which you can then share.</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For</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details about Azure Advisor, see : </a:t>
            </a:r>
            <a:r>
              <a:rPr lang="en-IE" u="sng" dirty="0"/>
              <a:t>https://docs.microsoft.com/en-us/azure/advisor/</a:t>
            </a: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20255599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it works or actually step through it like a lab task.</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a:p>
            <a:endParaRPr lang="en-US" dirty="0"/>
          </a:p>
          <a:p>
            <a:r>
              <a:rPr lang="en-IE" sz="882" b="1" i="0" u="none" strike="noStrike" kern="1200" dirty="0">
                <a:solidFill>
                  <a:schemeClr val="tx1"/>
                </a:solidFill>
                <a:effectLst/>
                <a:latin typeface="Segoe UI Light" pitchFamily="34" charset="0"/>
                <a:ea typeface="+mn-ea"/>
                <a:cs typeface="+mn-cs"/>
              </a:rPr>
              <a:t>Prerequisites</a:t>
            </a:r>
          </a:p>
          <a:p>
            <a:r>
              <a:rPr lang="en-IE" sz="882" b="0" i="0" u="none" strike="noStrike" kern="1200" dirty="0">
                <a:solidFill>
                  <a:schemeClr val="tx1"/>
                </a:solidFill>
                <a:effectLst/>
                <a:latin typeface="Segoe UI Light" pitchFamily="34" charset="0"/>
                <a:ea typeface="+mn-ea"/>
                <a:cs typeface="+mn-cs"/>
              </a:rPr>
              <a:t>An active Azure subscription is required. If you do not have an Azure subscription, create a </a:t>
            </a:r>
            <a:r>
              <a:rPr lang="en-IE" sz="882" b="0" i="0" u="none" strike="noStrike" kern="1200" dirty="0">
                <a:solidFill>
                  <a:schemeClr val="tx1"/>
                </a:solidFill>
                <a:effectLst/>
                <a:latin typeface="Segoe UI Light" pitchFamily="34" charset="0"/>
                <a:ea typeface="+mn-ea"/>
                <a:cs typeface="+mn-cs"/>
                <a:hlinkClick r:id="rId3"/>
              </a:rPr>
              <a:t>free Azure account</a:t>
            </a:r>
            <a:r>
              <a:rPr lang="en-IE" sz="882" b="0" i="0" u="none" strike="noStrike" kern="1200" dirty="0">
                <a:solidFill>
                  <a:schemeClr val="tx1"/>
                </a:solidFill>
                <a:effectLst/>
                <a:latin typeface="Segoe UI Light" pitchFamily="34" charset="0"/>
                <a:ea typeface="+mn-ea"/>
                <a:cs typeface="+mn-cs"/>
              </a:rPr>
              <a:t> before you begin.</a:t>
            </a:r>
          </a:p>
          <a:p>
            <a:endParaRPr lang="en-IE" sz="882" b="1" i="0" u="none" strike="noStrike" kern="1200" dirty="0">
              <a:solidFill>
                <a:schemeClr val="tx1"/>
              </a:solidFill>
              <a:effectLst/>
              <a:latin typeface="Segoe UI Light" pitchFamily="34" charset="0"/>
              <a:ea typeface="+mn-ea"/>
              <a:cs typeface="+mn-cs"/>
            </a:endParaRPr>
          </a:p>
          <a:p>
            <a:r>
              <a:rPr lang="en-IE" sz="882" b="1" i="0" u="none" strike="noStrike" kern="1200" dirty="0">
                <a:solidFill>
                  <a:schemeClr val="tx1"/>
                </a:solidFill>
                <a:effectLst/>
                <a:latin typeface="Segoe UI Light" pitchFamily="34" charset="0"/>
                <a:ea typeface="+mn-ea"/>
                <a:cs typeface="+mn-cs"/>
              </a:rPr>
              <a:t>Steps</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882" b="1" i="0" u="none" strike="noStrike" kern="1200" dirty="0">
                <a:solidFill>
                  <a:schemeClr val="tx1"/>
                </a:solidFill>
                <a:effectLst/>
                <a:latin typeface="Segoe UI Light" pitchFamily="34" charset="0"/>
                <a:ea typeface="+mn-ea"/>
                <a:cs typeface="+mn-cs"/>
              </a:rPr>
              <a:t>1. </a:t>
            </a:r>
            <a:r>
              <a:rPr lang="en-IE" sz="882" b="0" i="0" u="none" strike="noStrike" kern="1200" dirty="0">
                <a:solidFill>
                  <a:schemeClr val="tx1"/>
                </a:solidFill>
                <a:effectLst/>
                <a:latin typeface="Segoe UI Light" pitchFamily="34" charset="0"/>
                <a:ea typeface="+mn-ea"/>
                <a:cs typeface="+mn-cs"/>
              </a:rPr>
              <a:t>Select the </a:t>
            </a:r>
            <a:r>
              <a:rPr lang="en-IE" sz="882" b="1" i="0" u="none" strike="noStrike" kern="1200" dirty="0">
                <a:solidFill>
                  <a:schemeClr val="tx1"/>
                </a:solidFill>
                <a:effectLst/>
                <a:latin typeface="Segoe UI Light" pitchFamily="34" charset="0"/>
                <a:ea typeface="+mn-ea"/>
                <a:cs typeface="+mn-cs"/>
              </a:rPr>
              <a:t>Deploy to Azure</a:t>
            </a:r>
            <a:r>
              <a:rPr lang="en-IE" sz="882" b="0" i="0" u="none" strike="noStrike" kern="1200" dirty="0">
                <a:solidFill>
                  <a:schemeClr val="tx1"/>
                </a:solidFill>
                <a:effectLst/>
                <a:latin typeface="Segoe UI Light" pitchFamily="34" charset="0"/>
                <a:ea typeface="+mn-ea"/>
                <a:cs typeface="+mn-cs"/>
              </a:rPr>
              <a:t> button to go to the </a:t>
            </a:r>
            <a:r>
              <a:rPr lang="en-IE" sz="882" b="0" i="0" u="none" strike="noStrike" kern="1200" dirty="0" err="1">
                <a:solidFill>
                  <a:schemeClr val="tx1"/>
                </a:solidFill>
                <a:effectLst/>
                <a:latin typeface="Segoe UI Light" pitchFamily="34" charset="0"/>
                <a:ea typeface="+mn-ea"/>
                <a:cs typeface="+mn-cs"/>
              </a:rPr>
              <a:t>url</a:t>
            </a:r>
            <a:r>
              <a:rPr lang="en-IE" sz="882" b="0" i="0" u="none" strike="noStrike" kern="1200" dirty="0">
                <a:solidFill>
                  <a:schemeClr val="tx1"/>
                </a:solidFill>
                <a:effectLst/>
                <a:latin typeface="Segoe UI Light" pitchFamily="34" charset="0"/>
                <a:ea typeface="+mn-ea"/>
                <a:cs typeface="+mn-cs"/>
              </a:rPr>
              <a:t> </a:t>
            </a:r>
            <a:r>
              <a:rPr lang="en-US" sz="882" b="0" kern="1200" dirty="0">
                <a:solidFill>
                  <a:schemeClr val="tx1"/>
                </a:solidFill>
                <a:effectLst/>
                <a:latin typeface="Segoe UI Light" pitchFamily="34" charset="0"/>
                <a:ea typeface="+mn-ea"/>
                <a:cs typeface="+mn-cs"/>
              </a:rPr>
              <a:t>https://portal.azure.com/#create/Microsoft.Template/uri/https%3A%2F%2Fraw.githubusercontent.com%2FAzure%2Fazure-quickstart-templates%2Fmaster%2F101-vm-simple-linux%2Fazuredeploy.json</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882" b="0" i="0" u="none" strike="noStrike" kern="1200" dirty="0">
                <a:solidFill>
                  <a:schemeClr val="tx1"/>
                </a:solidFill>
                <a:effectLst/>
                <a:latin typeface="Segoe UI Light" pitchFamily="34" charset="0"/>
                <a:ea typeface="+mn-ea"/>
                <a:cs typeface="+mn-cs"/>
              </a:rPr>
              <a:t>, to begin deploying a new VM to Azure from a template. Sign into the Azure Portal, when prompted. The </a:t>
            </a:r>
            <a:r>
              <a:rPr lang="en-IE" sz="882" b="1" i="0" u="none" strike="noStrike" kern="1200" dirty="0">
                <a:solidFill>
                  <a:schemeClr val="tx1"/>
                </a:solidFill>
                <a:effectLst/>
                <a:latin typeface="Segoe UI Light" pitchFamily="34" charset="0"/>
                <a:ea typeface="+mn-ea"/>
                <a:cs typeface="+mn-cs"/>
              </a:rPr>
              <a:t>Visualize</a:t>
            </a:r>
            <a:r>
              <a:rPr lang="en-IE" sz="882" b="0" i="0" u="none" strike="noStrike" kern="1200" dirty="0">
                <a:solidFill>
                  <a:schemeClr val="tx1"/>
                </a:solidFill>
                <a:effectLst/>
                <a:latin typeface="Segoe UI Light" pitchFamily="34" charset="0"/>
                <a:ea typeface="+mn-ea"/>
                <a:cs typeface="+mn-cs"/>
              </a:rPr>
              <a:t> button will bring you to the </a:t>
            </a:r>
            <a:r>
              <a:rPr lang="en-IE" sz="882" b="0" i="0" u="none" strike="noStrike" kern="1200" dirty="0" err="1">
                <a:solidFill>
                  <a:schemeClr val="tx1"/>
                </a:solidFill>
                <a:effectLst/>
                <a:latin typeface="Segoe UI Light" pitchFamily="34" charset="0"/>
                <a:ea typeface="+mn-ea"/>
                <a:cs typeface="+mn-cs"/>
              </a:rPr>
              <a:t>url</a:t>
            </a:r>
            <a:r>
              <a:rPr lang="en-IE" sz="882" b="0" i="0" u="none" strike="noStrike" kern="1200" dirty="0">
                <a:solidFill>
                  <a:schemeClr val="tx1"/>
                </a:solidFill>
                <a:effectLst/>
                <a:latin typeface="Segoe UI Light" pitchFamily="34" charset="0"/>
                <a:ea typeface="+mn-ea"/>
                <a:cs typeface="+mn-cs"/>
              </a:rPr>
              <a:t> </a:t>
            </a:r>
            <a:r>
              <a:rPr lang="en-US" sz="882" b="0" kern="1200" dirty="0">
                <a:solidFill>
                  <a:schemeClr val="tx1"/>
                </a:solidFill>
                <a:effectLst/>
                <a:latin typeface="Segoe UI Light" pitchFamily="34" charset="0"/>
                <a:ea typeface="+mn-ea"/>
                <a:cs typeface="+mn-cs"/>
              </a:rPr>
              <a:t>http://armviz.io/#/?load=https%3A%2F%2Fraw.githubusercontent.com%2FAzure%2Fazure-quickstart-templates%2Fmaster%2F101-vm-simple-linux%2Fazuredeploy.json</a:t>
            </a:r>
          </a:p>
          <a:p>
            <a:r>
              <a:rPr lang="en-IE" sz="882" b="0" i="0" u="none" strike="noStrike" kern="1200" dirty="0">
                <a:solidFill>
                  <a:schemeClr val="tx1"/>
                </a:solidFill>
                <a:effectLst/>
                <a:latin typeface="Segoe UI Light" pitchFamily="34" charset="0"/>
                <a:ea typeface="+mn-ea"/>
                <a:cs typeface="+mn-cs"/>
              </a:rPr>
              <a:t> and provide a visual representation of the deployment you will perform. This visualization is available with all template deployments to Azure and may be helpful when constructing templates and deployments to Azure to allow you view the architecture and relationships between resources.</a:t>
            </a:r>
          </a:p>
          <a:p>
            <a:r>
              <a:rPr lang="en-IE" sz="882" b="1" i="0" u="none" strike="noStrike" kern="1200" dirty="0">
                <a:solidFill>
                  <a:schemeClr val="tx1"/>
                </a:solidFill>
                <a:effectLst/>
                <a:latin typeface="Segoe UI Light" pitchFamily="34" charset="0"/>
                <a:ea typeface="+mn-ea"/>
                <a:cs typeface="+mn-cs"/>
              </a:rPr>
              <a:t>2. </a:t>
            </a:r>
            <a:r>
              <a:rPr lang="en-IE" sz="882" b="0" i="0" u="none" strike="noStrike" kern="1200" dirty="0">
                <a:solidFill>
                  <a:schemeClr val="tx1"/>
                </a:solidFill>
                <a:effectLst/>
                <a:latin typeface="Segoe UI Light" pitchFamily="34" charset="0"/>
                <a:ea typeface="+mn-ea"/>
                <a:cs typeface="+mn-cs"/>
              </a:rPr>
              <a:t>Enter the following details for the new VM.</a:t>
            </a:r>
          </a:p>
          <a:p>
            <a:pPr lvl="1"/>
            <a:r>
              <a:rPr lang="en-IE" sz="882" b="1" i="0" u="none" strike="noStrike" kern="1200" dirty="0">
                <a:solidFill>
                  <a:schemeClr val="tx1"/>
                </a:solidFill>
                <a:effectLst/>
                <a:latin typeface="Segoe UI Light" pitchFamily="34" charset="0"/>
                <a:ea typeface="+mn-ea"/>
                <a:cs typeface="+mn-cs"/>
              </a:rPr>
              <a:t>Subscription</a:t>
            </a:r>
            <a:r>
              <a:rPr lang="en-IE" sz="882" b="0" i="0" u="none" strike="noStrike" kern="1200" dirty="0">
                <a:solidFill>
                  <a:schemeClr val="tx1"/>
                </a:solidFill>
                <a:effectLst/>
                <a:latin typeface="Segoe UI Light" pitchFamily="34" charset="0"/>
                <a:ea typeface="+mn-ea"/>
                <a:cs typeface="+mn-cs"/>
              </a:rPr>
              <a:t>: Select your Azure subscription.</a:t>
            </a:r>
          </a:p>
          <a:p>
            <a:pPr lvl="1"/>
            <a:r>
              <a:rPr lang="en-IE" sz="882" b="1" i="0" u="none" strike="noStrike" kern="1200" dirty="0">
                <a:solidFill>
                  <a:schemeClr val="tx1"/>
                </a:solidFill>
                <a:effectLst/>
                <a:latin typeface="Segoe UI Light" pitchFamily="34" charset="0"/>
                <a:ea typeface="+mn-ea"/>
                <a:cs typeface="+mn-cs"/>
              </a:rPr>
              <a:t>Resource group</a:t>
            </a:r>
            <a:r>
              <a:rPr lang="en-IE" sz="882" b="0" i="0" u="none" strike="noStrike" kern="1200" dirty="0">
                <a:solidFill>
                  <a:schemeClr val="tx1"/>
                </a:solidFill>
                <a:effectLst/>
                <a:latin typeface="Segoe UI Light" pitchFamily="34" charset="0"/>
                <a:ea typeface="+mn-ea"/>
                <a:cs typeface="+mn-cs"/>
              </a:rPr>
              <a:t>: Choose </a:t>
            </a:r>
            <a:r>
              <a:rPr lang="en-IE" sz="882" b="1" i="0" u="none" strike="noStrike" kern="1200" dirty="0">
                <a:solidFill>
                  <a:schemeClr val="tx1"/>
                </a:solidFill>
                <a:effectLst/>
                <a:latin typeface="Segoe UI Light" pitchFamily="34" charset="0"/>
                <a:ea typeface="+mn-ea"/>
                <a:cs typeface="+mn-cs"/>
              </a:rPr>
              <a:t>Create new</a:t>
            </a:r>
            <a:r>
              <a:rPr lang="en-IE" sz="882" b="0" i="0" u="none" strike="noStrike" kern="1200" dirty="0">
                <a:solidFill>
                  <a:schemeClr val="tx1"/>
                </a:solidFill>
                <a:effectLst/>
                <a:latin typeface="Segoe UI Light" pitchFamily="34" charset="0"/>
                <a:ea typeface="+mn-ea"/>
                <a:cs typeface="+mn-cs"/>
              </a:rPr>
              <a:t>, and enter a name for the new resource group. Select the </a:t>
            </a:r>
            <a:r>
              <a:rPr lang="en-IE" sz="882" b="1" i="0" u="none" strike="noStrike" kern="1200" dirty="0">
                <a:solidFill>
                  <a:schemeClr val="tx1"/>
                </a:solidFill>
                <a:effectLst/>
                <a:latin typeface="Segoe UI Light" pitchFamily="34" charset="0"/>
                <a:ea typeface="+mn-ea"/>
                <a:cs typeface="+mn-cs"/>
              </a:rPr>
              <a:t>ok</a:t>
            </a:r>
            <a:r>
              <a:rPr lang="en-IE" sz="882" b="0" i="0" u="none" strike="noStrike" kern="1200" dirty="0">
                <a:solidFill>
                  <a:schemeClr val="tx1"/>
                </a:solidFill>
                <a:effectLst/>
                <a:latin typeface="Segoe UI Light" pitchFamily="34" charset="0"/>
                <a:ea typeface="+mn-ea"/>
                <a:cs typeface="+mn-cs"/>
              </a:rPr>
              <a:t> button.</a:t>
            </a:r>
          </a:p>
          <a:p>
            <a:pPr lvl="1"/>
            <a:r>
              <a:rPr lang="en-IE" sz="882" b="1" i="0" u="none" strike="noStrike" kern="1200" dirty="0">
                <a:solidFill>
                  <a:schemeClr val="tx1"/>
                </a:solidFill>
                <a:effectLst/>
                <a:latin typeface="Segoe UI Light" pitchFamily="34" charset="0"/>
                <a:ea typeface="+mn-ea"/>
                <a:cs typeface="+mn-cs"/>
              </a:rPr>
              <a:t>Location</a:t>
            </a:r>
            <a:r>
              <a:rPr lang="en-IE" sz="882" b="0" i="0" u="none" strike="noStrike" kern="1200" dirty="0">
                <a:solidFill>
                  <a:schemeClr val="tx1"/>
                </a:solidFill>
                <a:effectLst/>
                <a:latin typeface="Segoe UI Light" pitchFamily="34" charset="0"/>
                <a:ea typeface="+mn-ea"/>
                <a:cs typeface="+mn-cs"/>
              </a:rPr>
              <a:t>: Choose the Azure location that is closest to you. For example, Australia </a:t>
            </a:r>
            <a:r>
              <a:rPr lang="en-IE" sz="882" b="0" i="0" u="none" strike="noStrike" kern="1200" dirty="0" err="1">
                <a:solidFill>
                  <a:schemeClr val="tx1"/>
                </a:solidFill>
                <a:effectLst/>
                <a:latin typeface="Segoe UI Light" pitchFamily="34" charset="0"/>
                <a:ea typeface="+mn-ea"/>
                <a:cs typeface="+mn-cs"/>
              </a:rPr>
              <a:t>SouthEast</a:t>
            </a:r>
            <a:r>
              <a:rPr lang="en-IE" sz="882" b="0" i="0" u="none" strike="noStrike" kern="1200" dirty="0">
                <a:solidFill>
                  <a:schemeClr val="tx1"/>
                </a:solidFill>
                <a:effectLst/>
                <a:latin typeface="Segoe UI Light" pitchFamily="34" charset="0"/>
                <a:ea typeface="+mn-ea"/>
                <a:cs typeface="+mn-cs"/>
              </a:rPr>
              <a:t>.</a:t>
            </a:r>
          </a:p>
          <a:p>
            <a:pPr lvl="1"/>
            <a:r>
              <a:rPr lang="en-IE" sz="882" b="1" i="0" u="none" strike="noStrike" kern="1200" dirty="0">
                <a:solidFill>
                  <a:schemeClr val="tx1"/>
                </a:solidFill>
                <a:effectLst/>
                <a:latin typeface="Segoe UI Light" pitchFamily="34" charset="0"/>
                <a:ea typeface="+mn-ea"/>
                <a:cs typeface="+mn-cs"/>
              </a:rPr>
              <a:t>Admin Username</a:t>
            </a:r>
            <a:r>
              <a:rPr lang="en-IE" sz="882" b="0" i="0" u="none" strike="noStrike" kern="1200" dirty="0">
                <a:solidFill>
                  <a:schemeClr val="tx1"/>
                </a:solidFill>
                <a:effectLst/>
                <a:latin typeface="Segoe UI Light" pitchFamily="34" charset="0"/>
                <a:ea typeface="+mn-ea"/>
                <a:cs typeface="+mn-cs"/>
              </a:rPr>
              <a:t>: Enter a name for the VM administrator.</a:t>
            </a:r>
          </a:p>
          <a:p>
            <a:pPr lvl="1"/>
            <a:r>
              <a:rPr lang="en-IE" sz="882" b="1" i="0" u="none" strike="noStrike" kern="1200" dirty="0">
                <a:solidFill>
                  <a:schemeClr val="tx1"/>
                </a:solidFill>
                <a:effectLst/>
                <a:latin typeface="Segoe UI Light" pitchFamily="34" charset="0"/>
                <a:ea typeface="+mn-ea"/>
                <a:cs typeface="+mn-cs"/>
              </a:rPr>
              <a:t>Authentication Type</a:t>
            </a:r>
            <a:r>
              <a:rPr lang="en-IE" sz="882" b="0" i="0" u="none" strike="noStrike" kern="1200" dirty="0">
                <a:solidFill>
                  <a:schemeClr val="tx1"/>
                </a:solidFill>
                <a:effectLst/>
                <a:latin typeface="Segoe UI Light" pitchFamily="34" charset="0"/>
                <a:ea typeface="+mn-ea"/>
                <a:cs typeface="+mn-cs"/>
              </a:rPr>
              <a:t>: Select password.</a:t>
            </a:r>
          </a:p>
          <a:p>
            <a:pPr lvl="1"/>
            <a:r>
              <a:rPr lang="en-IE" sz="882" b="1" i="0" u="none" strike="noStrike" kern="1200" dirty="0">
                <a:solidFill>
                  <a:schemeClr val="tx1"/>
                </a:solidFill>
                <a:effectLst/>
                <a:latin typeface="Segoe UI Light" pitchFamily="34" charset="0"/>
                <a:ea typeface="+mn-ea"/>
                <a:cs typeface="+mn-cs"/>
              </a:rPr>
              <a:t>Admin Password Or Key</a:t>
            </a:r>
            <a:r>
              <a:rPr lang="en-IE" sz="882" b="0" i="0" u="none" strike="noStrike" kern="1200" dirty="0">
                <a:solidFill>
                  <a:schemeClr val="tx1"/>
                </a:solidFill>
                <a:effectLst/>
                <a:latin typeface="Segoe UI Light" pitchFamily="34" charset="0"/>
                <a:ea typeface="+mn-ea"/>
                <a:cs typeface="+mn-cs"/>
              </a:rPr>
              <a:t>: Enter a password for the VM administrator.</a:t>
            </a:r>
          </a:p>
          <a:p>
            <a:pPr lvl="1"/>
            <a:r>
              <a:rPr lang="en-IE" sz="882" b="1" i="0" u="none" strike="noStrike" kern="1200" dirty="0">
                <a:solidFill>
                  <a:schemeClr val="tx1"/>
                </a:solidFill>
                <a:effectLst/>
                <a:latin typeface="Segoe UI Light" pitchFamily="34" charset="0"/>
                <a:ea typeface="+mn-ea"/>
                <a:cs typeface="+mn-cs"/>
              </a:rPr>
              <a:t>DNS Label Prefix</a:t>
            </a:r>
            <a:r>
              <a:rPr lang="en-IE" sz="882" b="0" i="0" u="none" strike="noStrike" kern="1200" dirty="0">
                <a:solidFill>
                  <a:schemeClr val="tx1"/>
                </a:solidFill>
                <a:effectLst/>
                <a:latin typeface="Segoe UI Light" pitchFamily="34" charset="0"/>
                <a:ea typeface="+mn-ea"/>
                <a:cs typeface="+mn-cs"/>
              </a:rPr>
              <a:t>: Enter a DNS label prefix. For example, </a:t>
            </a:r>
            <a:r>
              <a:rPr lang="en-IE" sz="882" b="0" i="0" u="none" strike="noStrike" kern="1200" dirty="0" err="1">
                <a:solidFill>
                  <a:schemeClr val="tx1"/>
                </a:solidFill>
                <a:effectLst/>
                <a:latin typeface="Segoe UI Light" pitchFamily="34" charset="0"/>
                <a:ea typeface="+mn-ea"/>
                <a:cs typeface="+mn-cs"/>
              </a:rPr>
              <a:t>mydnsprefix</a:t>
            </a:r>
            <a:endParaRPr lang="en-IE" sz="882" b="0" i="0" u="none" strike="noStrike" kern="1200" dirty="0">
              <a:solidFill>
                <a:schemeClr val="tx1"/>
              </a:solidFill>
              <a:effectLst/>
              <a:latin typeface="Segoe UI Light" pitchFamily="34" charset="0"/>
              <a:ea typeface="+mn-ea"/>
              <a:cs typeface="+mn-cs"/>
            </a:endParaRPr>
          </a:p>
          <a:p>
            <a:pPr lvl="1"/>
            <a:r>
              <a:rPr lang="en-IE" sz="882" b="1" i="0" u="none" strike="noStrike" kern="1200" dirty="0">
                <a:solidFill>
                  <a:schemeClr val="tx1"/>
                </a:solidFill>
                <a:effectLst/>
                <a:latin typeface="Segoe UI Light" pitchFamily="34" charset="0"/>
                <a:ea typeface="+mn-ea"/>
                <a:cs typeface="+mn-cs"/>
              </a:rPr>
              <a:t>Ubuntu OS Version</a:t>
            </a:r>
            <a:r>
              <a:rPr lang="en-IE" sz="882" b="0" i="0" u="none" strike="noStrike" kern="1200" dirty="0">
                <a:solidFill>
                  <a:schemeClr val="tx1"/>
                </a:solidFill>
                <a:effectLst/>
                <a:latin typeface="Segoe UI Light" pitchFamily="34" charset="0"/>
                <a:ea typeface="+mn-ea"/>
                <a:cs typeface="+mn-cs"/>
              </a:rPr>
              <a:t>: Leave this at the default setting. For example, 16.04.0LTS</a:t>
            </a:r>
          </a:p>
          <a:p>
            <a:pPr lvl="1"/>
            <a:r>
              <a:rPr lang="en-IE" sz="882" b="1" i="0" u="none" strike="noStrike" kern="1200" dirty="0">
                <a:solidFill>
                  <a:schemeClr val="tx1"/>
                </a:solidFill>
                <a:effectLst/>
                <a:latin typeface="Segoe UI Light" pitchFamily="34" charset="0"/>
                <a:ea typeface="+mn-ea"/>
                <a:cs typeface="+mn-cs"/>
              </a:rPr>
              <a:t>Location</a:t>
            </a:r>
            <a:r>
              <a:rPr lang="en-IE" sz="882" b="0" i="0" u="none" strike="noStrike" kern="1200" dirty="0">
                <a:solidFill>
                  <a:schemeClr val="tx1"/>
                </a:solidFill>
                <a:effectLst/>
                <a:latin typeface="Segoe UI Light" pitchFamily="34" charset="0"/>
                <a:ea typeface="+mn-ea"/>
                <a:cs typeface="+mn-cs"/>
              </a:rPr>
              <a:t>: Leave this at the default setting [</a:t>
            </a:r>
            <a:r>
              <a:rPr lang="en-IE" sz="882" b="0" i="0" u="none" strike="noStrike" kern="1200" dirty="0" err="1">
                <a:solidFill>
                  <a:schemeClr val="tx1"/>
                </a:solidFill>
                <a:effectLst/>
                <a:latin typeface="Segoe UI Light" pitchFamily="34" charset="0"/>
                <a:ea typeface="+mn-ea"/>
                <a:cs typeface="+mn-cs"/>
              </a:rPr>
              <a:t>resourceGroup</a:t>
            </a:r>
            <a:r>
              <a:rPr lang="en-IE" sz="882" b="0" i="0" u="none" strike="noStrike" kern="1200" dirty="0">
                <a:solidFill>
                  <a:schemeClr val="tx1"/>
                </a:solidFill>
                <a:effectLst/>
                <a:latin typeface="Segoe UI Light" pitchFamily="34" charset="0"/>
                <a:ea typeface="+mn-ea"/>
                <a:cs typeface="+mn-cs"/>
              </a:rPr>
              <a:t>().location]</a:t>
            </a:r>
          </a:p>
          <a:p>
            <a:pPr lvl="1"/>
            <a:r>
              <a:rPr lang="en-IE" sz="882" b="0" i="0" u="none" strike="noStrike" kern="1200" dirty="0">
                <a:solidFill>
                  <a:schemeClr val="tx1"/>
                </a:solidFill>
                <a:effectLst/>
                <a:latin typeface="Segoe UI Light" pitchFamily="34" charset="0"/>
                <a:ea typeface="+mn-ea"/>
                <a:cs typeface="+mn-cs"/>
              </a:rPr>
              <a:t>Check the box to agree to the terms and conditions.</a:t>
            </a:r>
          </a:p>
          <a:p>
            <a:pPr lvl="1"/>
            <a:r>
              <a:rPr lang="en-IE" sz="882" b="0" i="0" u="none" strike="noStrike" kern="1200" dirty="0">
                <a:solidFill>
                  <a:schemeClr val="tx1"/>
                </a:solidFill>
                <a:effectLst/>
                <a:latin typeface="Segoe UI Light" pitchFamily="34" charset="0"/>
                <a:ea typeface="+mn-ea"/>
                <a:cs typeface="+mn-cs"/>
              </a:rPr>
              <a:t>Select the </a:t>
            </a:r>
            <a:r>
              <a:rPr lang="en-IE" sz="882" b="1" i="0" u="none" strike="noStrike" kern="1200" dirty="0">
                <a:solidFill>
                  <a:schemeClr val="tx1"/>
                </a:solidFill>
                <a:effectLst/>
                <a:latin typeface="Segoe UI Light" pitchFamily="34" charset="0"/>
                <a:ea typeface="+mn-ea"/>
                <a:cs typeface="+mn-cs"/>
              </a:rPr>
              <a:t>Purchase</a:t>
            </a:r>
            <a:r>
              <a:rPr lang="en-IE" sz="882" b="0" i="0" u="none" strike="noStrike" kern="1200" dirty="0">
                <a:solidFill>
                  <a:schemeClr val="tx1"/>
                </a:solidFill>
                <a:effectLst/>
                <a:latin typeface="Segoe UI Light" pitchFamily="34" charset="0"/>
                <a:ea typeface="+mn-ea"/>
                <a:cs typeface="+mn-cs"/>
              </a:rPr>
              <a:t> button.</a:t>
            </a:r>
          </a:p>
          <a:p>
            <a:r>
              <a:rPr lang="en-IE" sz="882" b="1" kern="1200" dirty="0">
                <a:solidFill>
                  <a:schemeClr val="tx1"/>
                </a:solidFill>
                <a:effectLst/>
                <a:latin typeface="Segoe UI Light" pitchFamily="34" charset="0"/>
                <a:ea typeface="+mn-ea"/>
                <a:cs typeface="+mn-cs"/>
              </a:rPr>
              <a:t>Note</a:t>
            </a:r>
            <a:r>
              <a:rPr lang="en-IE" sz="882" kern="1200" dirty="0">
                <a:solidFill>
                  <a:schemeClr val="tx1"/>
                </a:solidFill>
                <a:effectLst/>
                <a:latin typeface="Segoe UI Light" pitchFamily="34" charset="0"/>
                <a:ea typeface="+mn-ea"/>
                <a:cs typeface="+mn-cs"/>
              </a:rPr>
              <a:t>: When the deployment starts, a notification appears in Azure Portal indicating the deployment is in progress. Another notification is displayed when the deployment has completed successfully.</a:t>
            </a:r>
          </a:p>
          <a:p>
            <a:r>
              <a:rPr lang="en-IE" sz="882" b="1" i="0" u="none" strike="noStrike" kern="1200" dirty="0">
                <a:solidFill>
                  <a:schemeClr val="tx1"/>
                </a:solidFill>
                <a:effectLst/>
                <a:latin typeface="Segoe UI Light" pitchFamily="34" charset="0"/>
                <a:ea typeface="+mn-ea"/>
                <a:cs typeface="+mn-cs"/>
              </a:rPr>
              <a:t>3. </a:t>
            </a:r>
            <a:r>
              <a:rPr lang="en-IE" sz="882" b="0" i="0" u="none" strike="noStrike" kern="1200" dirty="0">
                <a:solidFill>
                  <a:schemeClr val="tx1"/>
                </a:solidFill>
                <a:effectLst/>
                <a:latin typeface="Segoe UI Light" pitchFamily="34" charset="0"/>
                <a:ea typeface="+mn-ea"/>
                <a:cs typeface="+mn-cs"/>
              </a:rPr>
              <a:t>When the deployment has completed, choose </a:t>
            </a:r>
            <a:r>
              <a:rPr lang="en-IE" sz="882" b="1" i="0" u="none" strike="noStrike" kern="1200" dirty="0">
                <a:solidFill>
                  <a:schemeClr val="tx1"/>
                </a:solidFill>
                <a:effectLst/>
                <a:latin typeface="Segoe UI Light" pitchFamily="34" charset="0"/>
                <a:ea typeface="+mn-ea"/>
                <a:cs typeface="+mn-cs"/>
              </a:rPr>
              <a:t>Go to resource group</a:t>
            </a:r>
            <a:r>
              <a:rPr lang="en-IE" sz="882" b="0" i="0" u="none" strike="noStrike" kern="1200" dirty="0">
                <a:solidFill>
                  <a:schemeClr val="tx1"/>
                </a:solidFill>
                <a:effectLst/>
                <a:latin typeface="Segoe UI Light" pitchFamily="34" charset="0"/>
                <a:ea typeface="+mn-ea"/>
                <a:cs typeface="+mn-cs"/>
              </a:rPr>
              <a:t> from the notification area to open the Azure resource group </a:t>
            </a:r>
            <a:r>
              <a:rPr lang="en-IE" sz="882" b="1" i="0" u="none" strike="noStrike" kern="1200" dirty="0">
                <a:solidFill>
                  <a:schemeClr val="tx1"/>
                </a:solidFill>
                <a:effectLst/>
                <a:latin typeface="Segoe UI Light" pitchFamily="34" charset="0"/>
                <a:ea typeface="+mn-ea"/>
                <a:cs typeface="+mn-cs"/>
              </a:rPr>
              <a:t>Overview</a:t>
            </a:r>
            <a:r>
              <a:rPr lang="en-IE" sz="882" b="0" i="0" u="none" strike="noStrike" kern="1200" dirty="0">
                <a:solidFill>
                  <a:schemeClr val="tx1"/>
                </a:solidFill>
                <a:effectLst/>
                <a:latin typeface="Segoe UI Light" pitchFamily="34" charset="0"/>
                <a:ea typeface="+mn-ea"/>
                <a:cs typeface="+mn-cs"/>
              </a:rPr>
              <a:t> blade. You can also select </a:t>
            </a:r>
            <a:r>
              <a:rPr lang="en-IE" sz="882" b="1" i="0" u="none" strike="noStrike" kern="1200" dirty="0">
                <a:solidFill>
                  <a:schemeClr val="tx1"/>
                </a:solidFill>
                <a:effectLst/>
                <a:latin typeface="Segoe UI Light" pitchFamily="34" charset="0"/>
                <a:ea typeface="+mn-ea"/>
                <a:cs typeface="+mn-cs"/>
              </a:rPr>
              <a:t>Resource groups</a:t>
            </a:r>
            <a:r>
              <a:rPr lang="en-IE" sz="882" b="0" i="0" u="none" strike="noStrike" kern="1200" dirty="0">
                <a:solidFill>
                  <a:schemeClr val="tx1"/>
                </a:solidFill>
                <a:effectLst/>
                <a:latin typeface="Segoe UI Light" pitchFamily="34" charset="0"/>
                <a:ea typeface="+mn-ea"/>
                <a:cs typeface="+mn-cs"/>
              </a:rPr>
              <a:t> from the main Azure menu, then choose your resource group from the list.</a:t>
            </a:r>
          </a:p>
          <a:p>
            <a:r>
              <a:rPr lang="en-IE" sz="882" b="1" i="0" u="none" strike="noStrike" kern="1200" dirty="0">
                <a:solidFill>
                  <a:schemeClr val="tx1"/>
                </a:solidFill>
                <a:effectLst/>
                <a:latin typeface="Segoe UI Light" pitchFamily="34" charset="0"/>
                <a:ea typeface="+mn-ea"/>
                <a:cs typeface="+mn-cs"/>
              </a:rPr>
              <a:t>4. </a:t>
            </a:r>
            <a:r>
              <a:rPr lang="en-IE" sz="882" b="0" i="0" u="none" strike="noStrike" kern="1200" dirty="0">
                <a:solidFill>
                  <a:schemeClr val="tx1"/>
                </a:solidFill>
                <a:effectLst/>
                <a:latin typeface="Segoe UI Light" pitchFamily="34" charset="0"/>
                <a:ea typeface="+mn-ea"/>
                <a:cs typeface="+mn-cs"/>
              </a:rPr>
              <a:t>Verify that the new VM and associated network resources are present in the Azure resource group </a:t>
            </a:r>
            <a:r>
              <a:rPr lang="en-IE" sz="882" b="1" i="0" u="none" strike="noStrike" kern="1200" dirty="0">
                <a:solidFill>
                  <a:schemeClr val="tx1"/>
                </a:solidFill>
                <a:effectLst/>
                <a:latin typeface="Segoe UI Light" pitchFamily="34" charset="0"/>
                <a:ea typeface="+mn-ea"/>
                <a:cs typeface="+mn-cs"/>
              </a:rPr>
              <a:t>Overview</a:t>
            </a:r>
            <a:r>
              <a:rPr lang="en-IE" sz="882" b="0" i="0" u="none" strike="noStrike" kern="1200" dirty="0">
                <a:solidFill>
                  <a:schemeClr val="tx1"/>
                </a:solidFill>
                <a:effectLst/>
                <a:latin typeface="Segoe UI Light" pitchFamily="34" charset="0"/>
                <a:ea typeface="+mn-ea"/>
                <a:cs typeface="+mn-cs"/>
              </a:rPr>
              <a:t> pane.</a:t>
            </a:r>
          </a:p>
          <a:p>
            <a:r>
              <a:rPr lang="en-IE" sz="882" b="1" i="0" u="none" strike="noStrike" kern="1200" dirty="0">
                <a:solidFill>
                  <a:schemeClr val="tx1"/>
                </a:solidFill>
                <a:effectLst/>
                <a:latin typeface="Segoe UI Light" pitchFamily="34" charset="0"/>
                <a:ea typeface="+mn-ea"/>
                <a:cs typeface="+mn-cs"/>
              </a:rPr>
              <a:t>5. </a:t>
            </a:r>
            <a:r>
              <a:rPr lang="en-IE" sz="882" b="0" i="0" u="none" strike="noStrike" kern="1200" dirty="0">
                <a:solidFill>
                  <a:schemeClr val="tx1"/>
                </a:solidFill>
                <a:effectLst/>
                <a:latin typeface="Segoe UI Light" pitchFamily="34" charset="0"/>
                <a:ea typeface="+mn-ea"/>
                <a:cs typeface="+mn-cs"/>
              </a:rPr>
              <a:t>Open </a:t>
            </a:r>
            <a:r>
              <a:rPr lang="en-IE" sz="882" b="1" i="0" u="none" strike="noStrike" kern="1200" dirty="0">
                <a:solidFill>
                  <a:schemeClr val="tx1"/>
                </a:solidFill>
                <a:effectLst/>
                <a:latin typeface="Segoe UI Light" pitchFamily="34" charset="0"/>
                <a:ea typeface="+mn-ea"/>
                <a:cs typeface="+mn-cs"/>
              </a:rPr>
              <a:t>Advisor</a:t>
            </a:r>
            <a:r>
              <a:rPr lang="en-IE" sz="882" b="0" i="0" u="none" strike="noStrike" kern="1200" dirty="0">
                <a:solidFill>
                  <a:schemeClr val="tx1"/>
                </a:solidFill>
                <a:effectLst/>
                <a:latin typeface="Segoe UI Light" pitchFamily="34" charset="0"/>
                <a:ea typeface="+mn-ea"/>
                <a:cs typeface="+mn-cs"/>
              </a:rPr>
              <a:t> from the main Azure menu. The </a:t>
            </a:r>
            <a:r>
              <a:rPr lang="en-IE" sz="882" b="1" i="0" u="none" strike="noStrike" kern="1200" dirty="0">
                <a:solidFill>
                  <a:schemeClr val="tx1"/>
                </a:solidFill>
                <a:effectLst/>
                <a:latin typeface="Segoe UI Light" pitchFamily="34" charset="0"/>
                <a:ea typeface="+mn-ea"/>
                <a:cs typeface="+mn-cs"/>
              </a:rPr>
              <a:t>Recommendations</a:t>
            </a:r>
            <a:r>
              <a:rPr lang="en-IE" sz="882" b="0" i="0" u="none" strike="noStrike" kern="1200" dirty="0">
                <a:solidFill>
                  <a:schemeClr val="tx1"/>
                </a:solidFill>
                <a:effectLst/>
                <a:latin typeface="Segoe UI Light" pitchFamily="34" charset="0"/>
                <a:ea typeface="+mn-ea"/>
                <a:cs typeface="+mn-cs"/>
              </a:rPr>
              <a:t> tile under </a:t>
            </a:r>
            <a:r>
              <a:rPr lang="en-IE" sz="882" b="1" i="0" u="none" strike="noStrike" kern="1200" dirty="0">
                <a:solidFill>
                  <a:schemeClr val="tx1"/>
                </a:solidFill>
                <a:effectLst/>
                <a:latin typeface="Segoe UI Light" pitchFamily="34" charset="0"/>
                <a:ea typeface="+mn-ea"/>
                <a:cs typeface="+mn-cs"/>
              </a:rPr>
              <a:t>Overview</a:t>
            </a:r>
            <a:r>
              <a:rPr lang="en-IE" sz="882" b="0" i="0" u="none" strike="noStrike" kern="1200" dirty="0">
                <a:solidFill>
                  <a:schemeClr val="tx1"/>
                </a:solidFill>
                <a:effectLst/>
                <a:latin typeface="Segoe UI Light" pitchFamily="34" charset="0"/>
                <a:ea typeface="+mn-ea"/>
                <a:cs typeface="+mn-cs"/>
              </a:rPr>
              <a:t>, and panels, allow you to filter the recommendations identified by Azure Advisor. For example, for an overview of Security </a:t>
            </a:r>
            <a:r>
              <a:rPr lang="en-IE" sz="882" b="0" i="0" u="none" strike="noStrike" kern="1200" dirty="0" err="1">
                <a:solidFill>
                  <a:schemeClr val="tx1"/>
                </a:solidFill>
                <a:effectLst/>
                <a:latin typeface="Segoe UI Light" pitchFamily="34" charset="0"/>
                <a:ea typeface="+mn-ea"/>
                <a:cs typeface="+mn-cs"/>
              </a:rPr>
              <a:t>Center</a:t>
            </a:r>
            <a:r>
              <a:rPr lang="en-IE" sz="882" b="0" i="0" u="none" strike="noStrike" kern="1200" dirty="0">
                <a:solidFill>
                  <a:schemeClr val="tx1"/>
                </a:solidFill>
                <a:effectLst/>
                <a:latin typeface="Segoe UI Light" pitchFamily="34" charset="0"/>
                <a:ea typeface="+mn-ea"/>
                <a:cs typeface="+mn-cs"/>
              </a:rPr>
              <a:t> recommendations, select the </a:t>
            </a:r>
            <a:r>
              <a:rPr lang="en-IE" sz="882" b="1" i="0" u="none" strike="noStrike" kern="1200" dirty="0">
                <a:solidFill>
                  <a:schemeClr val="tx1"/>
                </a:solidFill>
                <a:effectLst/>
                <a:latin typeface="Segoe UI Light" pitchFamily="34" charset="0"/>
                <a:ea typeface="+mn-ea"/>
                <a:cs typeface="+mn-cs"/>
              </a:rPr>
              <a:t>Security</a:t>
            </a:r>
            <a:r>
              <a:rPr lang="en-IE" sz="882" b="0" i="0" u="none" strike="noStrike" kern="1200" dirty="0">
                <a:solidFill>
                  <a:schemeClr val="tx1"/>
                </a:solidFill>
                <a:effectLst/>
                <a:latin typeface="Segoe UI Light" pitchFamily="34" charset="0"/>
                <a:ea typeface="+mn-ea"/>
                <a:cs typeface="+mn-cs"/>
              </a:rPr>
              <a:t> panel.</a:t>
            </a:r>
          </a:p>
          <a:p>
            <a:r>
              <a:rPr lang="en-IE" sz="882" b="1" kern="1200" dirty="0">
                <a:solidFill>
                  <a:schemeClr val="tx1"/>
                </a:solidFill>
                <a:effectLst/>
                <a:latin typeface="Segoe UI Light" pitchFamily="34" charset="0"/>
                <a:ea typeface="+mn-ea"/>
                <a:cs typeface="+mn-cs"/>
              </a:rPr>
              <a:t>Note</a:t>
            </a:r>
            <a:r>
              <a:rPr lang="en-IE" sz="882" kern="1200" dirty="0">
                <a:solidFill>
                  <a:schemeClr val="tx1"/>
                </a:solidFill>
                <a:effectLst/>
                <a:latin typeface="Segoe UI Light" pitchFamily="34" charset="0"/>
                <a:ea typeface="+mn-ea"/>
                <a:cs typeface="+mn-cs"/>
              </a:rPr>
              <a:t>: Azure Advisor recommendations are unique to your Azure configuration and usage history. More or less recommendations may be available, in accordance with your Azure resource configurations and usage telemetry.</a:t>
            </a:r>
          </a:p>
          <a:p>
            <a:r>
              <a:rPr lang="en-IE" sz="882" b="1" i="0" u="none" strike="noStrike" kern="1200" dirty="0">
                <a:solidFill>
                  <a:schemeClr val="tx1"/>
                </a:solidFill>
                <a:effectLst/>
                <a:latin typeface="Segoe UI Light" pitchFamily="34" charset="0"/>
                <a:ea typeface="+mn-ea"/>
                <a:cs typeface="+mn-cs"/>
              </a:rPr>
              <a:t>6. </a:t>
            </a:r>
            <a:r>
              <a:rPr lang="en-IE" sz="882" b="0" i="0" u="none" strike="noStrike" kern="1200" dirty="0">
                <a:solidFill>
                  <a:schemeClr val="tx1"/>
                </a:solidFill>
                <a:effectLst/>
                <a:latin typeface="Segoe UI Light" pitchFamily="34" charset="0"/>
                <a:ea typeface="+mn-ea"/>
                <a:cs typeface="+mn-cs"/>
              </a:rPr>
              <a:t>Choose </a:t>
            </a:r>
            <a:r>
              <a:rPr lang="en-IE" sz="882" b="1" i="0" u="none" strike="noStrike" kern="1200" dirty="0">
                <a:solidFill>
                  <a:schemeClr val="tx1"/>
                </a:solidFill>
                <a:effectLst/>
                <a:latin typeface="Segoe UI Light" pitchFamily="34" charset="0"/>
                <a:ea typeface="+mn-ea"/>
                <a:cs typeface="+mn-cs"/>
              </a:rPr>
              <a:t>Follow Security </a:t>
            </a:r>
            <a:r>
              <a:rPr lang="en-IE" sz="882" b="1" i="0" u="none" strike="noStrike" kern="1200" dirty="0" err="1">
                <a:solidFill>
                  <a:schemeClr val="tx1"/>
                </a:solidFill>
                <a:effectLst/>
                <a:latin typeface="Segoe UI Light" pitchFamily="34" charset="0"/>
                <a:ea typeface="+mn-ea"/>
                <a:cs typeface="+mn-cs"/>
              </a:rPr>
              <a:t>Center</a:t>
            </a:r>
            <a:r>
              <a:rPr lang="en-IE" sz="882" b="1" i="0" u="none" strike="noStrike" kern="1200" dirty="0">
                <a:solidFill>
                  <a:schemeClr val="tx1"/>
                </a:solidFill>
                <a:effectLst/>
                <a:latin typeface="Segoe UI Light" pitchFamily="34" charset="0"/>
                <a:ea typeface="+mn-ea"/>
                <a:cs typeface="+mn-cs"/>
              </a:rPr>
              <a:t> Recommendations</a:t>
            </a:r>
            <a:r>
              <a:rPr lang="en-IE" sz="882" b="0" i="0" u="none" strike="noStrike" kern="1200" dirty="0">
                <a:solidFill>
                  <a:schemeClr val="tx1"/>
                </a:solidFill>
                <a:effectLst/>
                <a:latin typeface="Segoe UI Light" pitchFamily="34" charset="0"/>
                <a:ea typeface="+mn-ea"/>
                <a:cs typeface="+mn-cs"/>
              </a:rPr>
              <a:t> to see a list of security </a:t>
            </a:r>
            <a:r>
              <a:rPr lang="en-IE" sz="882" b="0" i="0" u="none" strike="noStrike" kern="1200" dirty="0" err="1">
                <a:solidFill>
                  <a:schemeClr val="tx1"/>
                </a:solidFill>
                <a:effectLst/>
                <a:latin typeface="Segoe UI Light" pitchFamily="34" charset="0"/>
                <a:ea typeface="+mn-ea"/>
                <a:cs typeface="+mn-cs"/>
              </a:rPr>
              <a:t>center</a:t>
            </a:r>
            <a:r>
              <a:rPr lang="en-IE" sz="882" b="0" i="0" u="none" strike="noStrike" kern="1200" dirty="0">
                <a:solidFill>
                  <a:schemeClr val="tx1"/>
                </a:solidFill>
                <a:effectLst/>
                <a:latin typeface="Segoe UI Light" pitchFamily="34" charset="0"/>
                <a:ea typeface="+mn-ea"/>
                <a:cs typeface="+mn-cs"/>
              </a:rPr>
              <a:t> recommendations applicable to your subscription.</a:t>
            </a:r>
          </a:p>
          <a:p>
            <a:r>
              <a:rPr lang="en-IE" sz="882" b="1" i="0" u="none" strike="noStrike" kern="1200" dirty="0">
                <a:solidFill>
                  <a:schemeClr val="tx1"/>
                </a:solidFill>
                <a:effectLst/>
                <a:latin typeface="Segoe UI Light" pitchFamily="34" charset="0"/>
                <a:ea typeface="+mn-ea"/>
                <a:cs typeface="+mn-cs"/>
              </a:rPr>
              <a:t>7. </a:t>
            </a:r>
            <a:r>
              <a:rPr lang="en-IE" sz="882" b="0" i="0" u="none" strike="noStrike" kern="1200" dirty="0">
                <a:solidFill>
                  <a:schemeClr val="tx1"/>
                </a:solidFill>
                <a:effectLst/>
                <a:latin typeface="Segoe UI Light" pitchFamily="34" charset="0"/>
                <a:ea typeface="+mn-ea"/>
                <a:cs typeface="+mn-cs"/>
              </a:rPr>
              <a:t>Select a recommendation from the list for more information. The following example shows how to access information about applying disk encryption to VMs. Explore the other recommendations to learn about Azure Advisor.</a:t>
            </a:r>
          </a:p>
          <a:p>
            <a:r>
              <a:rPr lang="en-IE" sz="882" b="1" i="0" u="none" strike="noStrike" kern="1200" dirty="0">
                <a:solidFill>
                  <a:schemeClr val="tx1"/>
                </a:solidFill>
                <a:effectLst/>
                <a:latin typeface="Segoe UI Light" pitchFamily="34" charset="0"/>
                <a:ea typeface="+mn-ea"/>
                <a:cs typeface="+mn-cs"/>
              </a:rPr>
              <a:t>8. </a:t>
            </a:r>
            <a:r>
              <a:rPr lang="en-IE" sz="882" b="0" i="0" u="none" strike="noStrike" kern="1200" dirty="0">
                <a:solidFill>
                  <a:schemeClr val="tx1"/>
                </a:solidFill>
                <a:effectLst/>
                <a:latin typeface="Segoe UI Light" pitchFamily="34" charset="0"/>
                <a:ea typeface="+mn-ea"/>
                <a:cs typeface="+mn-cs"/>
              </a:rPr>
              <a:t>To download an Azure Advisor recommendations report, return to the </a:t>
            </a:r>
            <a:r>
              <a:rPr lang="en-IE" sz="882" b="1" i="0" u="none" strike="noStrike" kern="1200" dirty="0">
                <a:solidFill>
                  <a:schemeClr val="tx1"/>
                </a:solidFill>
                <a:effectLst/>
                <a:latin typeface="Segoe UI Light" pitchFamily="34" charset="0"/>
                <a:ea typeface="+mn-ea"/>
                <a:cs typeface="+mn-cs"/>
              </a:rPr>
              <a:t>Azure Advisor Overview</a:t>
            </a:r>
            <a:r>
              <a:rPr lang="en-IE" sz="882" b="0" i="0" u="none" strike="noStrike" kern="1200" dirty="0">
                <a:solidFill>
                  <a:schemeClr val="tx1"/>
                </a:solidFill>
                <a:effectLst/>
                <a:latin typeface="Segoe UI Light" pitchFamily="34" charset="0"/>
                <a:ea typeface="+mn-ea"/>
                <a:cs typeface="+mn-cs"/>
              </a:rPr>
              <a:t>. Select </a:t>
            </a:r>
            <a:r>
              <a:rPr lang="en-IE" sz="882" b="1" i="0" u="none" strike="noStrike" kern="1200" dirty="0">
                <a:solidFill>
                  <a:schemeClr val="tx1"/>
                </a:solidFill>
                <a:effectLst/>
                <a:latin typeface="Segoe UI Light" pitchFamily="34" charset="0"/>
                <a:ea typeface="+mn-ea"/>
                <a:cs typeface="+mn-cs"/>
              </a:rPr>
              <a:t>Download recommendations</a:t>
            </a:r>
            <a:r>
              <a:rPr lang="en-IE" sz="882" b="0" i="0" u="none" strike="noStrike" kern="1200" dirty="0">
                <a:solidFill>
                  <a:schemeClr val="tx1"/>
                </a:solidFill>
                <a:effectLst/>
                <a:latin typeface="Segoe UI Light" pitchFamily="34" charset="0"/>
                <a:ea typeface="+mn-ea"/>
                <a:cs typeface="+mn-cs"/>
              </a:rPr>
              <a:t> as PDF or CSV, and save the report file.</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Congratulations! You created and saved a personalized recommendations report with Azure Advisor.</a:t>
            </a:r>
          </a:p>
          <a:p>
            <a:endParaRPr lang="en-IE" sz="882" b="1" kern="1200" dirty="0">
              <a:solidFill>
                <a:schemeClr val="tx1"/>
              </a:solidFill>
              <a:effectLst/>
              <a:latin typeface="Segoe UI Light" pitchFamily="34" charset="0"/>
              <a:ea typeface="+mn-ea"/>
              <a:cs typeface="+mn-cs"/>
            </a:endParaRPr>
          </a:p>
          <a:p>
            <a:r>
              <a:rPr lang="en-IE" sz="882" b="1" kern="1200" dirty="0">
                <a:solidFill>
                  <a:schemeClr val="tx1"/>
                </a:solidFill>
                <a:effectLst/>
                <a:latin typeface="Segoe UI Light" pitchFamily="34" charset="0"/>
                <a:ea typeface="+mn-ea"/>
                <a:cs typeface="+mn-cs"/>
              </a:rPr>
              <a:t>Note</a:t>
            </a:r>
            <a:r>
              <a:rPr lang="en-IE" sz="882" kern="1200" dirty="0">
                <a:solidFill>
                  <a:schemeClr val="tx1"/>
                </a:solidFill>
                <a:effectLst/>
                <a:latin typeface="Segoe UI Light" pitchFamily="34" charset="0"/>
                <a:ea typeface="+mn-ea"/>
                <a:cs typeface="+mn-cs"/>
              </a:rPr>
              <a:t>: Remember to remove any newly created Azure resources that you no longer use. Removing unused resources ensures you will not incur unexpected costs. Remove unused resources by deleting the Resource Group that the unused resources belong to.</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521771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A list of regions and their locations is available at </a:t>
            </a:r>
            <a:r>
              <a:rPr lang="en-IE" sz="900" u="sng" dirty="0"/>
              <a:t>https://azure.microsoft.com/en-us/global-infrastructure/locations/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In the context of this course, this is what we mean by "region”.</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Microsoft Azure has more global regions than any other cloud provider. This provides customers the flexibility and scale needed to bring applications closer to users around the world, preserving data residency and offering comprehensive compliance and resiliency options for customer. At the time of writing this, Azure is generally available in 42 regions around the world, with plans announced for 12 additional regions.</a:t>
            </a:r>
          </a:p>
          <a:p>
            <a:endParaRPr lang="en-IE" sz="900" b="0" i="0" u="none" strike="noStrike"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dirty="0"/>
              <a:t>Special Azure regions</a:t>
            </a:r>
          </a:p>
          <a:p>
            <a:r>
              <a:rPr lang="en-IE" sz="900" b="0" i="0" u="none" strike="noStrike" kern="1200" dirty="0">
                <a:solidFill>
                  <a:schemeClr val="tx1"/>
                </a:solidFill>
                <a:effectLst/>
                <a:latin typeface="Segoe UI Light" pitchFamily="34" charset="0"/>
                <a:ea typeface="+mn-ea"/>
                <a:cs typeface="+mn-cs"/>
              </a:rPr>
              <a:t>Special regions include:</a:t>
            </a:r>
          </a:p>
          <a:p>
            <a:pPr marL="171450" indent="-171450">
              <a:buFont typeface="Arial" panose="020B0604020202020204" pitchFamily="34" charset="0"/>
              <a:buChar char="•"/>
            </a:pPr>
            <a:r>
              <a:rPr lang="en-IE" sz="900" u="none" strike="noStrike" kern="1200" dirty="0">
                <a:solidFill>
                  <a:schemeClr val="tx1"/>
                </a:solidFill>
                <a:effectLst/>
                <a:latin typeface="Segoe UI Light" pitchFamily="34" charset="0"/>
                <a:ea typeface="+mn-ea"/>
                <a:cs typeface="+mn-cs"/>
              </a:rPr>
              <a:t>US DoD Central, US Gov Virginia, US Gov Iowa </a:t>
            </a:r>
            <a:r>
              <a:rPr lang="en-IE" sz="900" b="0" i="0" u="none" strike="noStrike" kern="1200" dirty="0">
                <a:solidFill>
                  <a:schemeClr val="tx1"/>
                </a:solidFill>
                <a:effectLst/>
                <a:latin typeface="Segoe UI Light" pitchFamily="34" charset="0"/>
                <a:ea typeface="+mn-ea"/>
                <a:cs typeface="+mn-cs"/>
              </a:rPr>
              <a:t>and more in the US. These are physical and logical network-isolated instances of Azure for US government agencies and partners. They are operated by screened US personnel. Includes additional compliance certifications.</a:t>
            </a:r>
          </a:p>
          <a:p>
            <a:pPr marL="171450" indent="-171450">
              <a:buFont typeface="Arial" panose="020B0604020202020204" pitchFamily="34" charset="0"/>
              <a:buChar char="•"/>
            </a:pPr>
            <a:r>
              <a:rPr lang="en-IE" sz="900" u="none" strike="noStrike" kern="1200" dirty="0">
                <a:solidFill>
                  <a:schemeClr val="tx1"/>
                </a:solidFill>
                <a:effectLst/>
                <a:latin typeface="Segoe UI Light" pitchFamily="34" charset="0"/>
                <a:ea typeface="+mn-ea"/>
                <a:cs typeface="+mn-cs"/>
              </a:rPr>
              <a:t>China East, China North, </a:t>
            </a:r>
            <a:r>
              <a:rPr lang="en-IE" sz="900" b="0" i="0" u="none" strike="noStrike" kern="1200" dirty="0">
                <a:solidFill>
                  <a:schemeClr val="tx1"/>
                </a:solidFill>
                <a:effectLst/>
                <a:latin typeface="Segoe UI Light" pitchFamily="34" charset="0"/>
                <a:ea typeface="+mn-ea"/>
                <a:cs typeface="+mn-cs"/>
              </a:rPr>
              <a:t>and more in China. These regions are available through a unique partnership between Microsoft and 21Vianet, whereby Microsoft does not directly maintain the </a:t>
            </a:r>
            <a:r>
              <a:rPr lang="en-IE" sz="900" b="0" i="0" u="none" strike="noStrike" kern="1200" dirty="0" err="1">
                <a:solidFill>
                  <a:schemeClr val="tx1"/>
                </a:solidFill>
                <a:effectLst/>
                <a:latin typeface="Segoe UI Light" pitchFamily="34" charset="0"/>
                <a:ea typeface="+mn-ea"/>
                <a:cs typeface="+mn-cs"/>
              </a:rPr>
              <a:t>datacenters</a:t>
            </a:r>
            <a:r>
              <a:rPr lang="en-IE" sz="900" b="0" i="0" u="none" strike="noStrike"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IE" sz="900" u="none" strike="noStrike" kern="1200" dirty="0">
                <a:solidFill>
                  <a:schemeClr val="tx1"/>
                </a:solidFill>
                <a:effectLst/>
                <a:latin typeface="Segoe UI Light" pitchFamily="34" charset="0"/>
                <a:ea typeface="+mn-ea"/>
                <a:cs typeface="+mn-cs"/>
              </a:rPr>
              <a:t>Germany Central and Germany Northeast</a:t>
            </a:r>
            <a:r>
              <a:rPr lang="en-IE" sz="900" i="1" u="none" strike="noStrike" kern="1200" dirty="0">
                <a:solidFill>
                  <a:schemeClr val="tx1"/>
                </a:solidFill>
                <a:effectLst/>
                <a:latin typeface="Segoe UI Light" pitchFamily="34" charset="0"/>
                <a:ea typeface="+mn-ea"/>
                <a:cs typeface="+mn-cs"/>
              </a:rPr>
              <a:t>.</a:t>
            </a:r>
            <a:r>
              <a:rPr lang="en-IE" sz="900" b="1" i="0" u="none" strike="noStrike"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These regions are available through a data trustee model whereby customer data remains in Germany under control of T-Systems, a </a:t>
            </a:r>
            <a:r>
              <a:rPr lang="en-IE" dirty="0"/>
              <a:t>Deutsche Telekom company.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856812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27098845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kern="1200" dirty="0">
                <a:solidFill>
                  <a:schemeClr val="tx1"/>
                </a:solidFill>
                <a:effectLst/>
                <a:latin typeface="Segoe UI Light" pitchFamily="34" charset="0"/>
                <a:ea typeface="+mn-ea"/>
                <a:cs typeface="+mn-cs"/>
              </a:rPr>
              <a:t>Answers </a:t>
            </a:r>
          </a:p>
          <a:p>
            <a:endParaRPr lang="en-IE" sz="900" b="0"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sz="900" b="0" kern="1200" dirty="0">
                <a:solidFill>
                  <a:schemeClr val="tx1"/>
                </a:solidFill>
                <a:effectLst/>
                <a:latin typeface="Segoe UI Light" pitchFamily="34" charset="0"/>
                <a:ea typeface="+mn-ea"/>
                <a:cs typeface="+mn-cs"/>
              </a:rPr>
              <a:t>Question 1: Region, Geography, Availability zone, Availability Set, Resource group, and Azure Resource Manager are all </a:t>
            </a:r>
            <a:r>
              <a:rPr lang="en-IE" dirty="0"/>
              <a:t>core architectural components of Azure.</a:t>
            </a:r>
            <a:endParaRPr lang="en-IE" sz="900" b="0" kern="1200" dirty="0">
              <a:solidFill>
                <a:schemeClr val="tx1"/>
              </a:solidFill>
              <a:effectLst/>
              <a:latin typeface="Segoe UI Light" pitchFamily="34" charset="0"/>
              <a:ea typeface="+mn-ea"/>
              <a:cs typeface="+mn-cs"/>
            </a:endParaRPr>
          </a:p>
          <a:p>
            <a:endParaRPr lang="en-US" b="1" dirty="0"/>
          </a:p>
          <a:p>
            <a:r>
              <a:rPr lang="en-US" dirty="0"/>
              <a:t>Question 2: </a:t>
            </a:r>
            <a:r>
              <a:rPr lang="en-IE" sz="900" b="0" kern="1200" dirty="0">
                <a:solidFill>
                  <a:schemeClr val="tx1"/>
                </a:solidFill>
                <a:effectLst/>
                <a:latin typeface="Segoe UI Light" pitchFamily="34" charset="0"/>
                <a:ea typeface="+mn-ea"/>
                <a:cs typeface="+mn-cs"/>
              </a:rPr>
              <a:t>Resource group is the correct answer. Each resource must exist in one, and only one, resource group.</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3: </a:t>
            </a:r>
            <a:r>
              <a:rPr lang="en-IE" sz="900" b="0" kern="1200" dirty="0">
                <a:solidFill>
                  <a:schemeClr val="tx1"/>
                </a:solidFill>
                <a:effectLst/>
                <a:latin typeface="Segoe UI Light" pitchFamily="34" charset="0"/>
                <a:ea typeface="+mn-ea"/>
                <a:cs typeface="+mn-cs"/>
              </a:rPr>
              <a:t>Azure Virtual Machines is the correct answer, because it is an IaaS service and as such you are responsible for configuring and managing the virtual machine on which the application will run. This enables you to customize it as needed in this case.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939953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dirty="0"/>
              <a:t>Special Azure regions </a:t>
            </a:r>
            <a:r>
              <a:rPr lang="en-IE" sz="900" b="1" i="0" u="none" strike="noStrike" kern="1200" dirty="0">
                <a:solidFill>
                  <a:schemeClr val="tx1"/>
                </a:solidFill>
                <a:effectLst/>
                <a:latin typeface="Segoe UI Light" pitchFamily="34" charset="0"/>
                <a:ea typeface="+mn-ea"/>
                <a:cs typeface="+mn-cs"/>
              </a:rPr>
              <a:t>include</a:t>
            </a:r>
            <a:r>
              <a:rPr lang="en-IE" sz="900" b="0" i="0" u="none" strike="noStrike"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IE" sz="900" b="1" u="none" strike="noStrike" kern="1200" dirty="0">
                <a:solidFill>
                  <a:schemeClr val="tx1"/>
                </a:solidFill>
                <a:effectLst/>
                <a:latin typeface="Segoe UI Light" pitchFamily="34" charset="0"/>
                <a:ea typeface="+mn-ea"/>
                <a:cs typeface="+mn-cs"/>
              </a:rPr>
              <a:t>North America</a:t>
            </a:r>
            <a:r>
              <a:rPr lang="en-IE" sz="900" u="none" strike="noStrike" kern="1200" dirty="0">
                <a:solidFill>
                  <a:schemeClr val="tx1"/>
                </a:solidFill>
                <a:effectLst/>
                <a:latin typeface="Segoe UI Light" pitchFamily="34" charset="0"/>
                <a:ea typeface="+mn-ea"/>
                <a:cs typeface="+mn-cs"/>
              </a:rPr>
              <a:t> - US DoD Central, US Gov Virginia, US Gov Iowa, </a:t>
            </a:r>
            <a:r>
              <a:rPr lang="en-IE" sz="900" b="0" i="0" u="none" strike="noStrike" kern="1200" dirty="0">
                <a:solidFill>
                  <a:schemeClr val="tx1"/>
                </a:solidFill>
                <a:effectLst/>
                <a:latin typeface="Segoe UI Light" pitchFamily="34" charset="0"/>
                <a:ea typeface="+mn-ea"/>
                <a:cs typeface="+mn-cs"/>
              </a:rPr>
              <a:t>and more in the US. These are physical and logical network-isolated instances of Azure for US government agencies and partners. They are operated by screened US personnel,</a:t>
            </a:r>
            <a:r>
              <a:rPr lang="en-IE" sz="900" b="0" i="0" u="none" strike="noStrike" kern="1200" baseline="0" dirty="0">
                <a:solidFill>
                  <a:schemeClr val="tx1"/>
                </a:solidFill>
                <a:effectLst/>
                <a:latin typeface="Segoe UI Light" pitchFamily="34" charset="0"/>
                <a:ea typeface="+mn-ea"/>
                <a:cs typeface="+mn-cs"/>
              </a:rPr>
              <a:t> and require </a:t>
            </a:r>
            <a:r>
              <a:rPr lang="en-IE" sz="900" b="0" i="0" u="none" strike="noStrike" kern="1200" dirty="0">
                <a:solidFill>
                  <a:schemeClr val="tx1"/>
                </a:solidFill>
                <a:effectLst/>
                <a:latin typeface="Segoe UI Light" pitchFamily="34" charset="0"/>
                <a:ea typeface="+mn-ea"/>
                <a:cs typeface="+mn-cs"/>
              </a:rPr>
              <a:t>strict</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compliance certifications.</a:t>
            </a:r>
          </a:p>
          <a:p>
            <a:pPr marL="171450" indent="-171450">
              <a:buFont typeface="Arial" panose="020B0604020202020204" pitchFamily="34" charset="0"/>
              <a:buChar char="•"/>
            </a:pPr>
            <a:r>
              <a:rPr lang="en-IE" sz="900" b="1" u="none" strike="noStrike" kern="1200" dirty="0">
                <a:solidFill>
                  <a:schemeClr val="tx1"/>
                </a:solidFill>
                <a:effectLst/>
                <a:latin typeface="Segoe UI Light" pitchFamily="34" charset="0"/>
                <a:ea typeface="+mn-ea"/>
                <a:cs typeface="+mn-cs"/>
              </a:rPr>
              <a:t>Asia</a:t>
            </a:r>
            <a:r>
              <a:rPr lang="en-IE" sz="900" u="none" strike="noStrike" kern="1200" dirty="0">
                <a:solidFill>
                  <a:schemeClr val="tx1"/>
                </a:solidFill>
                <a:effectLst/>
                <a:latin typeface="Segoe UI Light" pitchFamily="34" charset="0"/>
                <a:ea typeface="+mn-ea"/>
                <a:cs typeface="+mn-cs"/>
              </a:rPr>
              <a:t> - China East, China North, </a:t>
            </a:r>
            <a:r>
              <a:rPr lang="en-IE" sz="900" b="0" i="0" u="none" strike="noStrike" kern="1200" dirty="0">
                <a:solidFill>
                  <a:schemeClr val="tx1"/>
                </a:solidFill>
                <a:effectLst/>
                <a:latin typeface="Segoe UI Light" pitchFamily="34" charset="0"/>
                <a:ea typeface="+mn-ea"/>
                <a:cs typeface="+mn-cs"/>
              </a:rPr>
              <a:t>and more in China. These regions are available through a unique partnership between Microsoft and 21 Vianet.</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Microsoft does not directly maintain these data </a:t>
            </a:r>
            <a:r>
              <a:rPr lang="en-IE" sz="900" b="0" i="0" u="none" strike="noStrike" kern="1200" dirty="0" err="1">
                <a:solidFill>
                  <a:schemeClr val="tx1"/>
                </a:solidFill>
                <a:effectLst/>
                <a:latin typeface="Segoe UI Light" pitchFamily="34" charset="0"/>
                <a:ea typeface="+mn-ea"/>
                <a:cs typeface="+mn-cs"/>
              </a:rPr>
              <a:t>centers</a:t>
            </a:r>
            <a:r>
              <a:rPr lang="en-IE" sz="900" b="0" i="0" u="none" strike="noStrike"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IE" sz="900" b="1" u="none" strike="noStrike" kern="1200" dirty="0">
                <a:solidFill>
                  <a:schemeClr val="tx1"/>
                </a:solidFill>
                <a:effectLst/>
                <a:latin typeface="Segoe UI Light" pitchFamily="34" charset="0"/>
                <a:ea typeface="+mn-ea"/>
                <a:cs typeface="+mn-cs"/>
              </a:rPr>
              <a:t>Europe</a:t>
            </a:r>
            <a:r>
              <a:rPr lang="en-IE" sz="900" u="none" strike="noStrike" kern="1200" dirty="0">
                <a:solidFill>
                  <a:schemeClr val="tx1"/>
                </a:solidFill>
                <a:effectLst/>
                <a:latin typeface="Segoe UI Light" pitchFamily="34" charset="0"/>
                <a:ea typeface="+mn-ea"/>
                <a:cs typeface="+mn-cs"/>
              </a:rPr>
              <a:t> - Germany Central and Germany Northeast</a:t>
            </a:r>
            <a:r>
              <a:rPr lang="en-IE" sz="900" i="1" u="none" strike="noStrike" kern="1200" dirty="0">
                <a:solidFill>
                  <a:schemeClr val="tx1"/>
                </a:solidFill>
                <a:effectLst/>
                <a:latin typeface="Segoe UI Light" pitchFamily="34" charset="0"/>
                <a:ea typeface="+mn-ea"/>
                <a:cs typeface="+mn-cs"/>
              </a:rPr>
              <a:t>.</a:t>
            </a:r>
            <a:r>
              <a:rPr lang="en-IE" sz="900" b="1" i="0" u="none" strike="noStrike"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These regions are available through a data trustee model. Customer data remains in Germany, under control of T-Systems</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a </a:t>
            </a:r>
            <a:r>
              <a:rPr lang="en-IE" sz="900" dirty="0"/>
              <a:t>Deutsche Telekom company).</a:t>
            </a:r>
            <a:endParaRPr lang="en-US" sz="900" dirty="0"/>
          </a:p>
          <a:p>
            <a:endParaRPr lang="en-IE" sz="900" dirty="0"/>
          </a:p>
          <a:p>
            <a:endParaRPr lang="en-IE" sz="900" dirty="0"/>
          </a:p>
          <a:p>
            <a:r>
              <a:rPr lang="en-IE" sz="900" dirty="0"/>
              <a:t>Additional advantages of region pairs include: </a:t>
            </a:r>
          </a:p>
          <a:p>
            <a:pPr marL="171450" indent="-171450">
              <a:buFont typeface="Arial" panose="020B0604020202020204" pitchFamily="34" charset="0"/>
              <a:buChar char="•"/>
            </a:pPr>
            <a:r>
              <a:rPr lang="en-IE" sz="900" dirty="0"/>
              <a:t>In the event of a wider Azure outage, one region out of every pair is prioritized to help reduce the time it takes to restore them for applications.</a:t>
            </a:r>
          </a:p>
          <a:p>
            <a:pPr marL="171450" indent="-171450">
              <a:buFont typeface="Arial" panose="020B0604020202020204" pitchFamily="34" charset="0"/>
              <a:buChar char="•"/>
            </a:pPr>
            <a:r>
              <a:rPr lang="en-IE" sz="900" dirty="0"/>
              <a:t>Planned Azure updates are rolled out to paired regions one region at a time to minimize downtime and risk of application outage.</a:t>
            </a:r>
          </a:p>
          <a:p>
            <a:pPr marL="171450" indent="-171450">
              <a:buFont typeface="Arial" panose="020B0604020202020204" pitchFamily="34" charset="0"/>
              <a:buChar char="•"/>
            </a:pPr>
            <a:r>
              <a:rPr lang="en-IE" sz="900" dirty="0"/>
              <a:t>Data continues to reside within the same geography as its pair (except for Brazil South) for tax and law enforcement jurisdiction purposes.</a:t>
            </a:r>
          </a:p>
          <a:p>
            <a:pPr marL="171450" indent="-171450">
              <a:buFont typeface="Arial" panose="020B0604020202020204" pitchFamily="34" charset="0"/>
              <a:buChar char="•"/>
            </a:pPr>
            <a:r>
              <a:rPr lang="en-IE" sz="900" dirty="0"/>
              <a:t>Examples of region pairs would be West US paired with East US, and Southeast Asia paired with East Asia.</a:t>
            </a:r>
          </a:p>
          <a:p>
            <a:endParaRPr lang="en-IE" sz="900" dirty="0"/>
          </a:p>
          <a:p>
            <a:r>
              <a:rPr lang="en-IE" sz="900" b="1" dirty="0"/>
              <a:t>Note</a:t>
            </a:r>
            <a:r>
              <a:rPr lang="en-IE" sz="900" dirty="0"/>
              <a:t>: A full list of region pairs is available at </a:t>
            </a:r>
            <a:r>
              <a:rPr lang="en-IE" sz="900" u="sng" dirty="0"/>
              <a:t>https://docs.microsoft.com/en-us/azure/best-practices-availability-paired-regions#what-are-paired-regions </a:t>
            </a:r>
            <a:endParaRPr lang="en-US" sz="900"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54814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A list of geography locations is available at : </a:t>
            </a:r>
            <a:r>
              <a:rPr lang="en-IE" u="sng" dirty="0"/>
              <a:t>https://azure.microsoft.com/en-us/global-infrastructure/geographies/ </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729614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The availability zones are typically connected to each other through very fast, private </a:t>
            </a:r>
            <a:r>
              <a:rPr lang="en-IE" sz="900" b="0" i="0" u="none" strike="noStrike" kern="1200" dirty="0" err="1">
                <a:solidFill>
                  <a:schemeClr val="tx1"/>
                </a:solidFill>
                <a:effectLst/>
                <a:latin typeface="Segoe UI Light" pitchFamily="34" charset="0"/>
                <a:ea typeface="+mn-ea"/>
                <a:cs typeface="+mn-cs"/>
              </a:rPr>
              <a:t>fiberoptic</a:t>
            </a:r>
            <a:r>
              <a:rPr lang="en-IE" sz="900" b="0" i="0" u="none" strike="noStrike" kern="1200" dirty="0">
                <a:solidFill>
                  <a:schemeClr val="tx1"/>
                </a:solidFill>
                <a:effectLst/>
                <a:latin typeface="Segoe UI Light" pitchFamily="34" charset="0"/>
                <a:ea typeface="+mn-ea"/>
                <a:cs typeface="+mn-cs"/>
              </a:rPr>
              <a:t> networks.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Availability zones allow customers to run mission-critical applications with high availability and low-latency replication.</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Availability zones are offered as a service within Azure, and to ensure resiliency, there’s a minimum of three separate zones in all enabled regions.</a:t>
            </a:r>
          </a:p>
          <a:p>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More details about Availability Zones in Azure are available at </a:t>
            </a:r>
            <a:r>
              <a:rPr lang="en-IE" sz="900" u="sng" dirty="0"/>
              <a:t>https://docs.microsoft.com/en-us/azure/availability-zones/az-overview </a:t>
            </a:r>
            <a:endParaRPr lang="en-US" sz="900"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9/12/2019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010896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rGGfRogOCJQ" TargetMode="External"/><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qqTRm3tC2Rw" TargetMode="External"/><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Y8hz0oIuWDs" TargetMode="External"/><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bCNBzsiA3MQ" TargetMode="External"/><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5.xml"/><Relationship Id="rId5" Type="http://schemas.openxmlformats.org/officeDocument/2006/relationships/image" Target="../media/image35.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5.xml"/><Relationship Id="rId5" Type="http://schemas.openxmlformats.org/officeDocument/2006/relationships/image" Target="../media/image35.png"/><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hyperlink" Target="https://www.youtube.com/watch?v=1H7aIJ57BfU" TargetMode="External"/><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5.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hyperlink" Target="https://www.youtube.com/watch?v=9XgJG_vUaXk" TargetMode="External"/><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3" Type="http://schemas.openxmlformats.org/officeDocument/2006/relationships/hyperlink" Target="https://www.youtube.com/watch?v=YlTj45mtYjA" TargetMode="External"/><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3" Type="http://schemas.openxmlformats.org/officeDocument/2006/relationships/hyperlink" Target="https://www.youtube.com/watch?v=MeOeGp7gS3Y" TargetMode="External"/><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hyperlink" Target="https://www.youtube.com/watch?v=wWSmUSwtcCA" TargetMode="External"/><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solidFill>
                  <a:schemeClr val="tx1"/>
                </a:solidFill>
                <a:latin typeface="Segoe UI Semibold (Headings)"/>
              </a:rPr>
              <a:t>AZ-900T01</a:t>
            </a:r>
            <a:br>
              <a:rPr lang="en-US" dirty="0">
                <a:solidFill>
                  <a:schemeClr val="tx1"/>
                </a:solidFill>
                <a:latin typeface="Segoe UI Semibold (Headings)"/>
              </a:rPr>
            </a:br>
            <a:r>
              <a:rPr lang="en-US" dirty="0">
                <a:solidFill>
                  <a:schemeClr val="tx1"/>
                </a:solidFill>
                <a:latin typeface="Segoe UI Semibold (Headings)"/>
              </a:rPr>
              <a:t>Module 02:</a:t>
            </a:r>
            <a:br>
              <a:rPr lang="en-US" dirty="0">
                <a:solidFill>
                  <a:schemeClr val="tx1"/>
                </a:solidFill>
                <a:latin typeface="Segoe UI Semibold (Headings)"/>
              </a:rPr>
            </a:br>
            <a:r>
              <a:rPr lang="en-US" dirty="0">
                <a:solidFill>
                  <a:schemeClr val="tx1"/>
                </a:solidFill>
                <a:latin typeface="Segoe UI Semibold (Headings)"/>
              </a:rPr>
              <a:t>Core Azure services</a:t>
            </a:r>
            <a:endParaRPr lang="en-US" dirty="0"/>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Resource groups</a:t>
            </a:r>
          </a:p>
        </p:txBody>
      </p:sp>
      <p:sp>
        <p:nvSpPr>
          <p:cNvPr id="4" name="Text Placeholder 5">
            <a:extLst>
              <a:ext uri="{FF2B5EF4-FFF2-40B4-BE49-F238E27FC236}">
                <a16:creationId xmlns:a16="http://schemas.microsoft.com/office/drawing/2014/main" id="{8FD00436-2CB6-4054-A448-6F71BA24BD54}"/>
              </a:ext>
            </a:extLst>
          </p:cNvPr>
          <p:cNvSpPr txBox="1">
            <a:spLocks/>
          </p:cNvSpPr>
          <p:nvPr/>
        </p:nvSpPr>
        <p:spPr>
          <a:xfrm>
            <a:off x="6479190" y="2218166"/>
            <a:ext cx="4513930" cy="405034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Resource group features:</a:t>
            </a:r>
          </a:p>
          <a:p>
            <a:pPr marL="457200" indent="-457200">
              <a:buFont typeface="Arial" panose="020B0604020202020204" pitchFamily="34" charset="0"/>
              <a:buChar char="•"/>
            </a:pPr>
            <a:r>
              <a:rPr lang="en-US" dirty="0"/>
              <a:t>Act as containers to aggregate the resources required by an application into a single, manageable unit.</a:t>
            </a:r>
          </a:p>
          <a:p>
            <a:pPr marL="457200" indent="-457200">
              <a:buFont typeface="Arial" panose="020B0604020202020204" pitchFamily="34" charset="0"/>
              <a:buChar char="•"/>
            </a:pPr>
            <a:r>
              <a:rPr lang="en-US" dirty="0"/>
              <a:t>Every Azure resource must exist in one (and only one) Resource Group.</a:t>
            </a:r>
          </a:p>
        </p:txBody>
      </p:sp>
      <p:pic>
        <p:nvPicPr>
          <p:cNvPr id="7" name="Picture 6" descr="A resource group is represented by various elements, including a server, a hard drive, and a database.">
            <a:extLst>
              <a:ext uri="{FF2B5EF4-FFF2-40B4-BE49-F238E27FC236}">
                <a16:creationId xmlns:a16="http://schemas.microsoft.com/office/drawing/2014/main" id="{20D0543C-2DA7-4CAA-8762-07344052DB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342" y="2236191"/>
            <a:ext cx="5010849" cy="4001058"/>
          </a:xfrm>
          <a:prstGeom prst="rect">
            <a:avLst/>
          </a:prstGeom>
        </p:spPr>
      </p:pic>
      <p:sp>
        <p:nvSpPr>
          <p:cNvPr id="5" name="Text Placeholder 5">
            <a:extLst>
              <a:ext uri="{FF2B5EF4-FFF2-40B4-BE49-F238E27FC236}">
                <a16:creationId xmlns:a16="http://schemas.microsoft.com/office/drawing/2014/main" id="{8FD00436-2CB6-4054-A448-6F71BA24BD54}"/>
              </a:ext>
            </a:extLst>
          </p:cNvPr>
          <p:cNvSpPr txBox="1">
            <a:spLocks/>
          </p:cNvSpPr>
          <p:nvPr/>
        </p:nvSpPr>
        <p:spPr>
          <a:xfrm>
            <a:off x="643192" y="1405556"/>
            <a:ext cx="10824908"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unit of management for resources in Azure.</a:t>
            </a:r>
          </a:p>
        </p:txBody>
      </p:sp>
    </p:spTree>
    <p:extLst>
      <p:ext uri="{BB962C8B-B14F-4D97-AF65-F5344CB8AC3E}">
        <p14:creationId xmlns:p14="http://schemas.microsoft.com/office/powerpoint/2010/main" val="389411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Resource Manager</a:t>
            </a:r>
          </a:p>
        </p:txBody>
      </p:sp>
      <p:sp>
        <p:nvSpPr>
          <p:cNvPr id="6" name="Text Placeholder 5"/>
          <p:cNvSpPr>
            <a:spLocks noGrp="1"/>
          </p:cNvSpPr>
          <p:nvPr>
            <p:ph type="body" sz="quarter" idx="10"/>
          </p:nvPr>
        </p:nvSpPr>
        <p:spPr>
          <a:xfrm>
            <a:off x="586390" y="1434370"/>
            <a:ext cx="11018520" cy="861774"/>
          </a:xfrm>
        </p:spPr>
        <p:txBody>
          <a:bodyPr/>
          <a:lstStyle/>
          <a:p>
            <a:r>
              <a:rPr lang="en-IE" dirty="0"/>
              <a:t>Provides a management layer in which resource groups and all the resources within it are created, configured, managed, and deleted</a:t>
            </a:r>
            <a:endParaRPr lang="en-US" sz="2800" dirty="0"/>
          </a:p>
        </p:txBody>
      </p:sp>
      <p:pic>
        <p:nvPicPr>
          <p:cNvPr id="4" name="Picture 3" descr="Graphic of various resources in azure structured in a tree format alongside blocks of text identifying each layer in the tree structure as Management groups, Subscriptions, Resource groups and resources.">
            <a:extLst>
              <a:ext uri="{FF2B5EF4-FFF2-40B4-BE49-F238E27FC236}">
                <a16:creationId xmlns:a16="http://schemas.microsoft.com/office/drawing/2014/main" id="{04964B78-EF3B-4C2A-ADEA-8CD4724B82A9}"/>
              </a:ext>
            </a:extLst>
          </p:cNvPr>
          <p:cNvPicPr/>
          <p:nvPr/>
        </p:nvPicPr>
        <p:blipFill>
          <a:blip r:embed="rId3"/>
          <a:stretch/>
        </p:blipFill>
        <p:spPr>
          <a:xfrm>
            <a:off x="6945086" y="2719315"/>
            <a:ext cx="5094514" cy="3747483"/>
          </a:xfrm>
          <a:prstGeom prst="rect">
            <a:avLst/>
          </a:prstGeom>
          <a:ln>
            <a:noFill/>
          </a:ln>
        </p:spPr>
      </p:pic>
      <p:sp>
        <p:nvSpPr>
          <p:cNvPr id="5" name="Text Placeholder 5">
            <a:extLst>
              <a:ext uri="{FF2B5EF4-FFF2-40B4-BE49-F238E27FC236}">
                <a16:creationId xmlns:a16="http://schemas.microsoft.com/office/drawing/2014/main" id="{57A18D5E-8296-4ECC-957B-A2CB7B2553A5}"/>
              </a:ext>
            </a:extLst>
          </p:cNvPr>
          <p:cNvSpPr txBox="1">
            <a:spLocks/>
          </p:cNvSpPr>
          <p:nvPr/>
        </p:nvSpPr>
        <p:spPr>
          <a:xfrm>
            <a:off x="586390" y="2768483"/>
            <a:ext cx="6162753" cy="379180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With Azure Resource Manager, you can:</a:t>
            </a:r>
          </a:p>
          <a:p>
            <a:pPr marL="685800" lvl="1" indent="-457200">
              <a:buFont typeface="Arial" panose="020B0604020202020204" pitchFamily="34" charset="0"/>
              <a:buChar char="•"/>
            </a:pPr>
            <a:r>
              <a:rPr lang="en-US" sz="2800" dirty="0"/>
              <a:t>Create, configure, manage and delete resources and resource groups</a:t>
            </a:r>
          </a:p>
          <a:p>
            <a:pPr marL="685800" lvl="1" indent="-457200">
              <a:buFont typeface="Arial" panose="020B0604020202020204" pitchFamily="34" charset="0"/>
              <a:buChar char="•"/>
            </a:pPr>
            <a:r>
              <a:rPr lang="en-US" sz="2800" dirty="0"/>
              <a:t>Organize resources</a:t>
            </a:r>
          </a:p>
          <a:p>
            <a:pPr marL="685800" lvl="1" indent="-457200">
              <a:buFont typeface="Arial" panose="020B0604020202020204" pitchFamily="34" charset="0"/>
              <a:buChar char="•"/>
            </a:pPr>
            <a:r>
              <a:rPr lang="en-US" sz="2800" dirty="0"/>
              <a:t>Control access and resources</a:t>
            </a:r>
          </a:p>
          <a:p>
            <a:pPr marL="685800" lvl="1" indent="-457200">
              <a:buFont typeface="Arial" panose="020B0604020202020204" pitchFamily="34" charset="0"/>
              <a:buChar char="•"/>
            </a:pPr>
            <a:r>
              <a:rPr lang="en-US" sz="2800" dirty="0"/>
              <a:t>Automate using different tools and SDKs</a:t>
            </a:r>
          </a:p>
        </p:txBody>
      </p:sp>
    </p:spTree>
    <p:extLst>
      <p:ext uri="{BB962C8B-B14F-4D97-AF65-F5344CB8AC3E}">
        <p14:creationId xmlns:p14="http://schemas.microsoft.com/office/powerpoint/2010/main" val="84506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03: Core Azure services and products</a:t>
            </a:r>
          </a:p>
        </p:txBody>
      </p:sp>
    </p:spTree>
    <p:extLst>
      <p:ext uri="{BB962C8B-B14F-4D97-AF65-F5344CB8AC3E}">
        <p14:creationId xmlns:p14="http://schemas.microsoft.com/office/powerpoint/2010/main" val="3528559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compute services</a:t>
            </a:r>
          </a:p>
        </p:txBody>
      </p:sp>
      <p:sp>
        <p:nvSpPr>
          <p:cNvPr id="6" name="Text Placeholder 5"/>
          <p:cNvSpPr>
            <a:spLocks noGrp="1"/>
          </p:cNvSpPr>
          <p:nvPr>
            <p:ph type="body" sz="quarter" idx="10"/>
          </p:nvPr>
        </p:nvSpPr>
        <p:spPr>
          <a:xfrm>
            <a:off x="574779" y="1318498"/>
            <a:ext cx="11018520" cy="430887"/>
          </a:xfrm>
        </p:spPr>
        <p:txBody>
          <a:bodyPr/>
          <a:lstStyle/>
          <a:p>
            <a:r>
              <a:rPr lang="en-US" dirty="0"/>
              <a:t>On-demand computing service for running cloud-based applications. </a:t>
            </a:r>
          </a:p>
        </p:txBody>
      </p:sp>
      <p:sp>
        <p:nvSpPr>
          <p:cNvPr id="4" name="Text Placeholder 5">
            <a:extLst>
              <a:ext uri="{FF2B5EF4-FFF2-40B4-BE49-F238E27FC236}">
                <a16:creationId xmlns:a16="http://schemas.microsoft.com/office/drawing/2014/main" id="{4F124D55-5187-427E-9234-D7778556E7A8}"/>
              </a:ext>
            </a:extLst>
          </p:cNvPr>
          <p:cNvSpPr txBox="1">
            <a:spLocks/>
          </p:cNvSpPr>
          <p:nvPr/>
        </p:nvSpPr>
        <p:spPr>
          <a:xfrm>
            <a:off x="586389" y="2056686"/>
            <a:ext cx="7142467" cy="441659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Azure compute services features:</a:t>
            </a:r>
          </a:p>
          <a:p>
            <a:endParaRPr lang="en-US" sz="1050" dirty="0"/>
          </a:p>
          <a:p>
            <a:pPr marL="457200" indent="-457200">
              <a:buFont typeface="Arial" panose="020B0604020202020204" pitchFamily="34" charset="0"/>
              <a:buChar char="•"/>
            </a:pPr>
            <a:r>
              <a:rPr lang="en-US" dirty="0"/>
              <a:t>provides computing resources such as disks, processors, memory, networking, and operating systems. </a:t>
            </a:r>
          </a:p>
          <a:p>
            <a:pPr marL="457200" indent="-457200">
              <a:buFont typeface="Arial" panose="020B0604020202020204" pitchFamily="34" charset="0"/>
              <a:buChar char="•"/>
            </a:pPr>
            <a:r>
              <a:rPr lang="en-US" dirty="0"/>
              <a:t>makes resources available in minutes or seconds. </a:t>
            </a:r>
          </a:p>
          <a:p>
            <a:pPr marL="457200" indent="-457200">
              <a:buFont typeface="Arial" panose="020B0604020202020204" pitchFamily="34" charset="0"/>
              <a:buChar char="•"/>
            </a:pPr>
            <a:r>
              <a:rPr lang="en-US" dirty="0"/>
              <a:t>pay-per-use.</a:t>
            </a:r>
          </a:p>
          <a:p>
            <a:pPr marL="457200" indent="-457200">
              <a:buFont typeface="Arial" panose="020B0604020202020204" pitchFamily="34" charset="0"/>
              <a:buChar char="•"/>
            </a:pPr>
            <a:r>
              <a:rPr lang="en-US" dirty="0"/>
              <a:t>common on-demand Azure services are : (a) Virtual Machines, and (b) Containers.</a:t>
            </a:r>
            <a:endParaRPr lang="en-IE" dirty="0"/>
          </a:p>
        </p:txBody>
      </p:sp>
      <p:pic>
        <p:nvPicPr>
          <p:cNvPr id="5" name="Picture 4" descr="Server icon.">
            <a:extLst>
              <a:ext uri="{FF2B5EF4-FFF2-40B4-BE49-F238E27FC236}">
                <a16:creationId xmlns:a16="http://schemas.microsoft.com/office/drawing/2014/main" id="{00E6E037-CCAB-452F-869A-1347BB56A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4401" y="2556296"/>
            <a:ext cx="1845382" cy="3417373"/>
          </a:xfrm>
          <a:prstGeom prst="rect">
            <a:avLst/>
          </a:prstGeom>
        </p:spPr>
      </p:pic>
    </p:spTree>
    <p:extLst>
      <p:ext uri="{BB962C8B-B14F-4D97-AF65-F5344CB8AC3E}">
        <p14:creationId xmlns:p14="http://schemas.microsoft.com/office/powerpoint/2010/main" val="975894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compute services </a:t>
            </a:r>
            <a:r>
              <a:rPr lang="en-US" b="1" dirty="0"/>
              <a:t>- </a:t>
            </a:r>
            <a:r>
              <a:rPr lang="en-US" dirty="0"/>
              <a:t>virtual machine services</a:t>
            </a:r>
          </a:p>
        </p:txBody>
      </p:sp>
      <p:sp>
        <p:nvSpPr>
          <p:cNvPr id="6" name="Text Placeholder 5"/>
          <p:cNvSpPr>
            <a:spLocks noGrp="1"/>
          </p:cNvSpPr>
          <p:nvPr>
            <p:ph type="body" sz="quarter" idx="10"/>
          </p:nvPr>
        </p:nvSpPr>
        <p:spPr>
          <a:xfrm>
            <a:off x="586390" y="1434370"/>
            <a:ext cx="11018520" cy="861774"/>
          </a:xfrm>
        </p:spPr>
        <p:txBody>
          <a:bodyPr/>
          <a:lstStyle/>
          <a:p>
            <a:r>
              <a:rPr lang="en-IE" i="1" dirty="0"/>
              <a:t>VMs</a:t>
            </a:r>
            <a:r>
              <a:rPr lang="en-IE" dirty="0"/>
              <a:t> are software emulations of physical computers. Examples of Azure services for virtual machines include:</a:t>
            </a:r>
          </a:p>
        </p:txBody>
      </p:sp>
      <p:sp>
        <p:nvSpPr>
          <p:cNvPr id="4" name="Text Placeholder 5">
            <a:extLst>
              <a:ext uri="{FF2B5EF4-FFF2-40B4-BE49-F238E27FC236}">
                <a16:creationId xmlns:a16="http://schemas.microsoft.com/office/drawing/2014/main" id="{FE418898-511D-4A08-9281-AC788B76060F}"/>
              </a:ext>
            </a:extLst>
          </p:cNvPr>
          <p:cNvSpPr txBox="1">
            <a:spLocks/>
          </p:cNvSpPr>
          <p:nvPr/>
        </p:nvSpPr>
        <p:spPr>
          <a:xfrm>
            <a:off x="2098198" y="2695170"/>
            <a:ext cx="9825578" cy="370563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b="1" dirty="0"/>
              <a:t>Azure VMs:</a:t>
            </a:r>
            <a:r>
              <a:rPr lang="en-IE" dirty="0"/>
              <a:t> Infrastructure as a service (IaaS) to create and use VMs in the cloud</a:t>
            </a:r>
          </a:p>
          <a:p>
            <a:pPr marL="457200" indent="-457200">
              <a:buFont typeface="Arial" panose="020B0604020202020204" pitchFamily="34" charset="0"/>
              <a:buChar char="•"/>
            </a:pPr>
            <a:r>
              <a:rPr lang="en-US" b="1" dirty="0"/>
              <a:t>VM scale sets: </a:t>
            </a:r>
            <a:r>
              <a:rPr lang="en-US" dirty="0"/>
              <a:t>Designed for automatic scaling of identical VMs</a:t>
            </a:r>
          </a:p>
          <a:p>
            <a:pPr marL="457200" indent="-457200">
              <a:buFont typeface="Arial" panose="020B0604020202020204" pitchFamily="34" charset="0"/>
              <a:buChar char="•"/>
            </a:pPr>
            <a:r>
              <a:rPr lang="en-US" b="1" dirty="0"/>
              <a:t>App services: </a:t>
            </a:r>
            <a:r>
              <a:rPr lang="en-US" dirty="0"/>
              <a:t>Platform as a service (PaaS) offering to </a:t>
            </a:r>
            <a:r>
              <a:rPr lang="en-IE" dirty="0"/>
              <a:t>build, deploy, and scale enterprise-grade web, mobile, and API apps </a:t>
            </a:r>
            <a:endParaRPr lang="en-US" dirty="0"/>
          </a:p>
          <a:p>
            <a:pPr marL="457200" indent="-457200">
              <a:buFont typeface="Arial" panose="020B0604020202020204" pitchFamily="34" charset="0"/>
              <a:buChar char="•"/>
            </a:pPr>
            <a:r>
              <a:rPr lang="en-US" b="1" dirty="0"/>
              <a:t>Functions: </a:t>
            </a:r>
            <a:r>
              <a:rPr lang="en-US" dirty="0"/>
              <a:t>Creates infrastructure based on an event</a:t>
            </a:r>
            <a:endParaRPr lang="en-IE" dirty="0"/>
          </a:p>
        </p:txBody>
      </p:sp>
      <p:pic>
        <p:nvPicPr>
          <p:cNvPr id="5" name="Picture 4" descr="Icon representing Azure VMs">
            <a:extLst>
              <a:ext uri="{FF2B5EF4-FFF2-40B4-BE49-F238E27FC236}">
                <a16:creationId xmlns:a16="http://schemas.microsoft.com/office/drawing/2014/main" id="{453E834D-86DF-4262-B2ED-5B5BB94C7740}"/>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852" y="2430482"/>
            <a:ext cx="757112" cy="757112"/>
          </a:xfrm>
          <a:prstGeom prst="rect">
            <a:avLst/>
          </a:prstGeom>
        </p:spPr>
      </p:pic>
      <p:pic>
        <p:nvPicPr>
          <p:cNvPr id="7" name="Picture 6" descr="Icon representing VM scale sets">
            <a:extLst>
              <a:ext uri="{FF2B5EF4-FFF2-40B4-BE49-F238E27FC236}">
                <a16:creationId xmlns:a16="http://schemas.microsoft.com/office/drawing/2014/main" id="{3827857E-4070-44A9-8325-C3CCC9B3856C}"/>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390" y="3321932"/>
            <a:ext cx="1124107" cy="981212"/>
          </a:xfrm>
          <a:prstGeom prst="rect">
            <a:avLst/>
          </a:prstGeom>
        </p:spPr>
      </p:pic>
      <p:pic>
        <p:nvPicPr>
          <p:cNvPr id="8" name="Picture 7" descr="Icon representing App services">
            <a:extLst>
              <a:ext uri="{FF2B5EF4-FFF2-40B4-BE49-F238E27FC236}">
                <a16:creationId xmlns:a16="http://schemas.microsoft.com/office/drawing/2014/main" id="{B28B6CEF-45B0-42BD-8B8F-BFE3FA0BCF6F}"/>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008" y="4549926"/>
            <a:ext cx="853644" cy="812800"/>
          </a:xfrm>
          <a:prstGeom prst="rect">
            <a:avLst/>
          </a:prstGeom>
        </p:spPr>
      </p:pic>
      <p:pic>
        <p:nvPicPr>
          <p:cNvPr id="9" name="Picture 8" descr="Icon representing Functions">
            <a:extLst>
              <a:ext uri="{FF2B5EF4-FFF2-40B4-BE49-F238E27FC236}">
                <a16:creationId xmlns:a16="http://schemas.microsoft.com/office/drawing/2014/main" id="{C30AB9B5-A623-43FC-A035-3E82016A41EA}"/>
              </a:ext>
              <a:ext uri="{C183D7F6-B498-43B3-948B-1728B52AA6E4}">
                <adec:decorative xmlns:adec="http://schemas.microsoft.com/office/drawing/2017/decorative" val="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7560" y="5657378"/>
            <a:ext cx="998489" cy="998489"/>
          </a:xfrm>
          <a:prstGeom prst="rect">
            <a:avLst/>
          </a:prstGeom>
        </p:spPr>
      </p:pic>
    </p:spTree>
    <p:extLst>
      <p:ext uri="{BB962C8B-B14F-4D97-AF65-F5344CB8AC3E}">
        <p14:creationId xmlns:p14="http://schemas.microsoft.com/office/powerpoint/2010/main" val="136066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dirty="0">
                <a:hlinkClick r:id="rId3"/>
              </a:rPr>
              <a:t>Demo</a:t>
            </a:r>
            <a:r>
              <a:rPr lang="en-US" dirty="0"/>
              <a:t>: Create an Azure virtual machine</a:t>
            </a:r>
          </a:p>
        </p:txBody>
      </p:sp>
    </p:spTree>
    <p:extLst>
      <p:ext uri="{BB962C8B-B14F-4D97-AF65-F5344CB8AC3E}">
        <p14:creationId xmlns:p14="http://schemas.microsoft.com/office/powerpoint/2010/main" val="2681899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706315"/>
            <a:ext cx="9144000" cy="997196"/>
          </a:xfrm>
        </p:spPr>
        <p:txBody>
          <a:bodyPr/>
          <a:lstStyle/>
          <a:p>
            <a:r>
              <a:rPr lang="en-IE" dirty="0"/>
              <a:t>Walkthrough-Create a Virtual machine using Azure Portal</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586740" y="2026189"/>
            <a:ext cx="11018520" cy="159428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dirty="0"/>
              <a:t>In this walkthrough task we will create a virtual machine in Azure via the Azure Portal, configure it as a web server and connect to the web server over the internet.</a:t>
            </a:r>
          </a:p>
          <a:p>
            <a:pPr marL="457200" indent="-457200">
              <a:buFont typeface="Arial" panose="020B0604020202020204" pitchFamily="34" charset="0"/>
              <a:buChar char="•"/>
            </a:pPr>
            <a:endParaRPr lang="en-IE" dirty="0"/>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586740" y="4034669"/>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dirty="0"/>
              <a:t>You can complete this walkthrough task by completing the steps outlined below, or you can simply read through them, depending on your available time</a:t>
            </a:r>
            <a:endParaRPr lang="en-US" dirty="0"/>
          </a:p>
        </p:txBody>
      </p:sp>
    </p:spTree>
    <p:extLst>
      <p:ext uri="{BB962C8B-B14F-4D97-AF65-F5344CB8AC3E}">
        <p14:creationId xmlns:p14="http://schemas.microsoft.com/office/powerpoint/2010/main" val="2395153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compute services – container services</a:t>
            </a:r>
          </a:p>
        </p:txBody>
      </p:sp>
      <p:sp>
        <p:nvSpPr>
          <p:cNvPr id="6" name="Text Placeholder 5"/>
          <p:cNvSpPr>
            <a:spLocks noGrp="1"/>
          </p:cNvSpPr>
          <p:nvPr>
            <p:ph type="body" sz="quarter" idx="10"/>
          </p:nvPr>
        </p:nvSpPr>
        <p:spPr>
          <a:xfrm>
            <a:off x="586390" y="1434370"/>
            <a:ext cx="11018520" cy="2154436"/>
          </a:xfrm>
        </p:spPr>
        <p:txBody>
          <a:bodyPr/>
          <a:lstStyle/>
          <a:p>
            <a:r>
              <a:rPr lang="en-IE" i="1" dirty="0"/>
              <a:t>Containers</a:t>
            </a:r>
            <a:r>
              <a:rPr lang="en-IE" dirty="0"/>
              <a:t> are a virtualization environment. However, unlike virtual machines, they do not include an operating system. Containers are meant to be lightweight, and are designed to be created, scaled out, and stopped dynamically. Examples of Azure services for containers include:</a:t>
            </a:r>
          </a:p>
        </p:txBody>
      </p:sp>
      <p:sp>
        <p:nvSpPr>
          <p:cNvPr id="4" name="Text Placeholder 5">
            <a:extLst>
              <a:ext uri="{FF2B5EF4-FFF2-40B4-BE49-F238E27FC236}">
                <a16:creationId xmlns:a16="http://schemas.microsoft.com/office/drawing/2014/main" id="{CC3EB775-F83E-4AAC-8717-BFDED75EB77C}"/>
              </a:ext>
            </a:extLst>
          </p:cNvPr>
          <p:cNvSpPr txBox="1">
            <a:spLocks/>
          </p:cNvSpPr>
          <p:nvPr/>
        </p:nvSpPr>
        <p:spPr>
          <a:xfrm>
            <a:off x="1960338" y="3847386"/>
            <a:ext cx="9644572" cy="232679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b="1" dirty="0"/>
              <a:t>Azure Container Instances</a:t>
            </a:r>
            <a:r>
              <a:rPr lang="en-IE" dirty="0"/>
              <a:t>: A PaaS offering that allows you to upload your containers, which it then will run for you</a:t>
            </a:r>
          </a:p>
          <a:p>
            <a:pPr marL="457200" indent="-457200">
              <a:buFont typeface="Arial" panose="020B0604020202020204" pitchFamily="34" charset="0"/>
              <a:buChar char="•"/>
            </a:pPr>
            <a:endParaRPr lang="en-IE" dirty="0"/>
          </a:p>
          <a:p>
            <a:pPr marL="457200" indent="-457200">
              <a:buFont typeface="Arial" panose="020B0604020202020204" pitchFamily="34" charset="0"/>
              <a:buChar char="•"/>
            </a:pPr>
            <a:r>
              <a:rPr lang="en-US" b="1" dirty="0"/>
              <a:t>Azure Kubernetes Service</a:t>
            </a:r>
            <a:r>
              <a:rPr lang="en-US" dirty="0"/>
              <a:t>: A container orchestrator service for managing large numbers of containers</a:t>
            </a:r>
          </a:p>
        </p:txBody>
      </p:sp>
      <p:pic>
        <p:nvPicPr>
          <p:cNvPr id="5" name="Picture 4" descr="Icon representing Azure Kubernetes Service">
            <a:extLst>
              <a:ext uri="{FF2B5EF4-FFF2-40B4-BE49-F238E27FC236}">
                <a16:creationId xmlns:a16="http://schemas.microsoft.com/office/drawing/2014/main" id="{F129C648-7909-405C-94F8-94833DAF97CE}"/>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681" y="5192964"/>
            <a:ext cx="1319398" cy="981213"/>
          </a:xfrm>
          <a:prstGeom prst="rect">
            <a:avLst/>
          </a:prstGeom>
        </p:spPr>
      </p:pic>
      <p:pic>
        <p:nvPicPr>
          <p:cNvPr id="7" name="Picture 6" descr="Icon representing Azure Container Instances">
            <a:extLst>
              <a:ext uri="{FF2B5EF4-FFF2-40B4-BE49-F238E27FC236}">
                <a16:creationId xmlns:a16="http://schemas.microsoft.com/office/drawing/2014/main" id="{72F1312C-D804-4C7C-8E8F-4840032DE05E}"/>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805" y="3803251"/>
            <a:ext cx="1686533" cy="987433"/>
          </a:xfrm>
          <a:prstGeom prst="rect">
            <a:avLst/>
          </a:prstGeom>
        </p:spPr>
      </p:pic>
    </p:spTree>
    <p:extLst>
      <p:ext uri="{BB962C8B-B14F-4D97-AF65-F5344CB8AC3E}">
        <p14:creationId xmlns:p14="http://schemas.microsoft.com/office/powerpoint/2010/main" val="177719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2534625"/>
            <a:ext cx="9144000" cy="997196"/>
          </a:xfrm>
        </p:spPr>
        <p:txBody>
          <a:bodyPr/>
          <a:lstStyle/>
          <a:p>
            <a:r>
              <a:rPr lang="en-US" dirty="0">
                <a:hlinkClick r:id="rId3"/>
              </a:rPr>
              <a:t>Demo</a:t>
            </a:r>
            <a:r>
              <a:rPr lang="en-US" dirty="0"/>
              <a:t>: Deploy Azure Container Instances (ACI) in Azure Portal.</a:t>
            </a:r>
          </a:p>
        </p:txBody>
      </p:sp>
    </p:spTree>
    <p:extLst>
      <p:ext uri="{BB962C8B-B14F-4D97-AF65-F5344CB8AC3E}">
        <p14:creationId xmlns:p14="http://schemas.microsoft.com/office/powerpoint/2010/main" val="3036567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706315"/>
            <a:ext cx="9144000" cy="997196"/>
          </a:xfrm>
        </p:spPr>
        <p:txBody>
          <a:bodyPr/>
          <a:lstStyle/>
          <a:p>
            <a:r>
              <a:rPr lang="en-IE" dirty="0"/>
              <a:t>Walkthrough-Deploy Azure Container Instances (ACI) in Azure Portal</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586740" y="1964877"/>
            <a:ext cx="11018520"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dirty="0"/>
              <a:t>In this walkthrough, you will create, configure, and deploy a Docker container to </a:t>
            </a:r>
            <a:r>
              <a:rPr lang="en-IE" i="1" dirty="0"/>
              <a:t>*Azure Container Instances*</a:t>
            </a:r>
            <a:r>
              <a:rPr lang="en-IE" dirty="0"/>
              <a:t> (ACI) in Azure Portal. The container is created from an image template called </a:t>
            </a:r>
            <a:r>
              <a:rPr lang="en-IE" i="1" dirty="0" err="1"/>
              <a:t>microsoft</a:t>
            </a:r>
            <a:r>
              <a:rPr lang="en-IE" i="1" dirty="0"/>
              <a:t>/</a:t>
            </a:r>
            <a:r>
              <a:rPr lang="en-IE" i="1" dirty="0" err="1"/>
              <a:t>aci-helloworld</a:t>
            </a:r>
            <a:r>
              <a:rPr lang="en-IE" dirty="0"/>
              <a:t>. The image packages a small web application, written in Node.js, and serves a static HTML page</a:t>
            </a:r>
          </a:p>
          <a:p>
            <a:pPr marL="457200" indent="-457200">
              <a:buFont typeface="Arial" panose="020B0604020202020204" pitchFamily="34" charset="0"/>
              <a:buChar char="•"/>
            </a:pPr>
            <a:endParaRPr lang="en-IE" dirty="0"/>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586740" y="4740984"/>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dirty="0"/>
              <a:t>You can complete this walkthrough task by completing the steps outlined below, or you can simply read through them, depending on your available time</a:t>
            </a:r>
            <a:endParaRPr lang="en-US" dirty="0"/>
          </a:p>
        </p:txBody>
      </p:sp>
    </p:spTree>
    <p:extLst>
      <p:ext uri="{BB962C8B-B14F-4D97-AF65-F5344CB8AC3E}">
        <p14:creationId xmlns:p14="http://schemas.microsoft.com/office/powerpoint/2010/main" val="371022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01: Learning objectives</a:t>
            </a:r>
          </a:p>
        </p:txBody>
      </p:sp>
    </p:spTree>
    <p:extLst>
      <p:ext uri="{BB962C8B-B14F-4D97-AF65-F5344CB8AC3E}">
        <p14:creationId xmlns:p14="http://schemas.microsoft.com/office/powerpoint/2010/main" val="3414614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network services</a:t>
            </a:r>
          </a:p>
        </p:txBody>
      </p:sp>
      <p:sp>
        <p:nvSpPr>
          <p:cNvPr id="6" name="Text Placeholder 5"/>
          <p:cNvSpPr>
            <a:spLocks noGrp="1"/>
          </p:cNvSpPr>
          <p:nvPr>
            <p:ph type="body" sz="quarter" idx="10"/>
          </p:nvPr>
        </p:nvSpPr>
        <p:spPr>
          <a:xfrm>
            <a:off x="588263" y="1281969"/>
            <a:ext cx="11018520" cy="861774"/>
          </a:xfrm>
        </p:spPr>
        <p:txBody>
          <a:bodyPr/>
          <a:lstStyle/>
          <a:p>
            <a:r>
              <a:rPr lang="en-IE" dirty="0"/>
              <a:t>Networking on Azure allows you to connect cloud and on-premises infrastructure and services.</a:t>
            </a:r>
          </a:p>
        </p:txBody>
      </p:sp>
      <p:sp>
        <p:nvSpPr>
          <p:cNvPr id="4" name="Text Placeholder 5">
            <a:extLst>
              <a:ext uri="{FF2B5EF4-FFF2-40B4-BE49-F238E27FC236}">
                <a16:creationId xmlns:a16="http://schemas.microsoft.com/office/drawing/2014/main" id="{245420B0-5563-4E73-AFFB-0201336C6B18}"/>
              </a:ext>
            </a:extLst>
          </p:cNvPr>
          <p:cNvSpPr txBox="1">
            <a:spLocks/>
          </p:cNvSpPr>
          <p:nvPr/>
        </p:nvSpPr>
        <p:spPr>
          <a:xfrm>
            <a:off x="1728436" y="2235066"/>
            <a:ext cx="10203530" cy="4521238"/>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sz="2700" b="1" dirty="0"/>
              <a:t>Azure Virtual Network</a:t>
            </a:r>
            <a:r>
              <a:rPr lang="en-IE" sz="2700" dirty="0"/>
              <a:t>: Provides secure communication between Azure resources</a:t>
            </a:r>
          </a:p>
          <a:p>
            <a:pPr marL="457200" indent="-457200">
              <a:buFont typeface="Arial" panose="020B0604020202020204" pitchFamily="34" charset="0"/>
              <a:buChar char="•"/>
            </a:pPr>
            <a:r>
              <a:rPr lang="en-US" sz="2700" b="1" dirty="0"/>
              <a:t>Azure Load Balancer</a:t>
            </a:r>
            <a:r>
              <a:rPr lang="en-US" sz="2700" dirty="0"/>
              <a:t>: Allows for the management of traffic to and from applications and services.</a:t>
            </a:r>
          </a:p>
          <a:p>
            <a:pPr marL="457200" indent="-457200">
              <a:buFont typeface="Arial" panose="020B0604020202020204" pitchFamily="34" charset="0"/>
              <a:buChar char="•"/>
            </a:pPr>
            <a:r>
              <a:rPr lang="en-US" sz="2700" b="1" dirty="0"/>
              <a:t>VPN Gateway</a:t>
            </a:r>
            <a:r>
              <a:rPr lang="en-US" sz="2700" dirty="0"/>
              <a:t>: Provides for secure traffic </a:t>
            </a:r>
            <a:r>
              <a:rPr lang="en-IE" dirty="0">
                <a:solidFill>
                  <a:schemeClr val="tx1"/>
                </a:solidFill>
                <a:latin typeface="Segoe UI Light" pitchFamily="34" charset="0"/>
              </a:rPr>
              <a:t>between Azure Virtual Networks and on-premises locations over the public internet</a:t>
            </a:r>
            <a:endParaRPr lang="en-US" sz="2700" dirty="0"/>
          </a:p>
          <a:p>
            <a:pPr marL="457200" indent="-457200">
              <a:buFont typeface="Arial" panose="020B0604020202020204" pitchFamily="34" charset="0"/>
              <a:buChar char="•"/>
            </a:pPr>
            <a:r>
              <a:rPr lang="en-US" sz="2700" b="1" dirty="0"/>
              <a:t>Azure Application Gateway</a:t>
            </a:r>
            <a:r>
              <a:rPr lang="en-US" sz="2700" dirty="0"/>
              <a:t>: Provides for the management of traffic to web applications</a:t>
            </a:r>
            <a:endParaRPr lang="en-IE" sz="2700" dirty="0"/>
          </a:p>
          <a:p>
            <a:pPr marL="457200" indent="-457200">
              <a:buFont typeface="Arial" panose="020B0604020202020204" pitchFamily="34" charset="0"/>
              <a:buChar char="•"/>
            </a:pPr>
            <a:r>
              <a:rPr lang="en-US" sz="2700" b="1" dirty="0"/>
              <a:t>Content Delivery Network</a:t>
            </a:r>
            <a:r>
              <a:rPr lang="en-US" sz="2700" dirty="0"/>
              <a:t>: Provides for efficient delivery of web content to geographically dispersed users.</a:t>
            </a:r>
            <a:endParaRPr lang="en-IE" sz="2700" dirty="0"/>
          </a:p>
        </p:txBody>
      </p:sp>
      <p:pic>
        <p:nvPicPr>
          <p:cNvPr id="5" name="Picture 4" descr="Icon representing VPN Gateway">
            <a:extLst>
              <a:ext uri="{FF2B5EF4-FFF2-40B4-BE49-F238E27FC236}">
                <a16:creationId xmlns:a16="http://schemas.microsoft.com/office/drawing/2014/main" id="{A30E7BF2-8943-45F9-BE64-A958A150F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511" y="3992536"/>
            <a:ext cx="798792" cy="798792"/>
          </a:xfrm>
          <a:prstGeom prst="rect">
            <a:avLst/>
          </a:prstGeom>
        </p:spPr>
      </p:pic>
      <p:pic>
        <p:nvPicPr>
          <p:cNvPr id="7" name="Picture 6" descr="Icon representing Azure Load Balancer">
            <a:extLst>
              <a:ext uri="{FF2B5EF4-FFF2-40B4-BE49-F238E27FC236}">
                <a16:creationId xmlns:a16="http://schemas.microsoft.com/office/drawing/2014/main" id="{9BD81EA1-EAE0-4D49-A18E-63B5017D3C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039" y="3200387"/>
            <a:ext cx="645736" cy="615349"/>
          </a:xfrm>
          <a:prstGeom prst="rect">
            <a:avLst/>
          </a:prstGeom>
        </p:spPr>
      </p:pic>
      <p:pic>
        <p:nvPicPr>
          <p:cNvPr id="8" name="Picture 7" descr="Icon representing Azure Virtual Network">
            <a:extLst>
              <a:ext uri="{FF2B5EF4-FFF2-40B4-BE49-F238E27FC236}">
                <a16:creationId xmlns:a16="http://schemas.microsoft.com/office/drawing/2014/main" id="{E82981D4-C8A0-4BA0-9E81-A003A720B7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686" y="2380784"/>
            <a:ext cx="1128442" cy="590551"/>
          </a:xfrm>
          <a:prstGeom prst="rect">
            <a:avLst/>
          </a:prstGeom>
        </p:spPr>
      </p:pic>
      <p:pic>
        <p:nvPicPr>
          <p:cNvPr id="9" name="Picture 8" descr="Icon representing Azure Application Gateway">
            <a:extLst>
              <a:ext uri="{FF2B5EF4-FFF2-40B4-BE49-F238E27FC236}">
                <a16:creationId xmlns:a16="http://schemas.microsoft.com/office/drawing/2014/main" id="{8E448DB2-4526-4C73-9191-05024970E3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2793" y="4914514"/>
            <a:ext cx="848510" cy="819501"/>
          </a:xfrm>
          <a:prstGeom prst="rect">
            <a:avLst/>
          </a:prstGeom>
        </p:spPr>
      </p:pic>
      <p:pic>
        <p:nvPicPr>
          <p:cNvPr id="10" name="Picture 9" descr="Icon representing Content Delivery Network">
            <a:extLst>
              <a:ext uri="{FF2B5EF4-FFF2-40B4-BE49-F238E27FC236}">
                <a16:creationId xmlns:a16="http://schemas.microsoft.com/office/drawing/2014/main" id="{349E985B-700F-48A8-91C6-1B890B8454A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7686" y="5803058"/>
            <a:ext cx="1054942" cy="1054942"/>
          </a:xfrm>
          <a:prstGeom prst="rect">
            <a:avLst/>
          </a:prstGeom>
        </p:spPr>
      </p:pic>
    </p:spTree>
    <p:extLst>
      <p:ext uri="{BB962C8B-B14F-4D97-AF65-F5344CB8AC3E}">
        <p14:creationId xmlns:p14="http://schemas.microsoft.com/office/powerpoint/2010/main" val="182964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706315"/>
            <a:ext cx="9144000" cy="997196"/>
          </a:xfrm>
        </p:spPr>
        <p:txBody>
          <a:bodyPr/>
          <a:lstStyle/>
          <a:p>
            <a:r>
              <a:rPr lang="en-IE" dirty="0"/>
              <a:t>Walkthrough-Create a virtual network via the Azure Portal</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586740" y="2026189"/>
            <a:ext cx="11018520" cy="159428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In this walkthrough task we will create a virtual network, deploy two virtual machines onto that virtual network and then configure them to allow one virtual machine to ping the other over that virtual network.</a:t>
            </a:r>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586740" y="4034669"/>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You can complete this walkthrough task by completing the steps outlined below, or you can simply read through them, depending on your available time</a:t>
            </a:r>
          </a:p>
        </p:txBody>
      </p:sp>
    </p:spTree>
    <p:extLst>
      <p:ext uri="{BB962C8B-B14F-4D97-AF65-F5344CB8AC3E}">
        <p14:creationId xmlns:p14="http://schemas.microsoft.com/office/powerpoint/2010/main" val="3306786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storage services – data categories</a:t>
            </a:r>
          </a:p>
        </p:txBody>
      </p:sp>
      <p:graphicFrame>
        <p:nvGraphicFramePr>
          <p:cNvPr id="2" name="Table 1"/>
          <p:cNvGraphicFramePr>
            <a:graphicFrameLocks noGrp="1"/>
          </p:cNvGraphicFramePr>
          <p:nvPr/>
        </p:nvGraphicFramePr>
        <p:xfrm>
          <a:off x="696000" y="1451610"/>
          <a:ext cx="10800000" cy="4754880"/>
        </p:xfrm>
        <a:graphic>
          <a:graphicData uri="http://schemas.openxmlformats.org/drawingml/2006/table">
            <a:tbl>
              <a:tblPr firstRow="1" bandRow="1">
                <a:tableStyleId>{7DF18680-E054-41AD-8BC1-D1AEF772440D}</a:tableStyleId>
              </a:tblPr>
              <a:tblGrid>
                <a:gridCol w="3600000">
                  <a:extLst>
                    <a:ext uri="{9D8B030D-6E8A-4147-A177-3AD203B41FA5}">
                      <a16:colId xmlns:a16="http://schemas.microsoft.com/office/drawing/2014/main" val="20000"/>
                    </a:ext>
                  </a:extLst>
                </a:gridCol>
                <a:gridCol w="3600000">
                  <a:extLst>
                    <a:ext uri="{9D8B030D-6E8A-4147-A177-3AD203B41FA5}">
                      <a16:colId xmlns:a16="http://schemas.microsoft.com/office/drawing/2014/main" val="20001"/>
                    </a:ext>
                  </a:extLst>
                </a:gridCol>
                <a:gridCol w="3600000">
                  <a:extLst>
                    <a:ext uri="{9D8B030D-6E8A-4147-A177-3AD203B41FA5}">
                      <a16:colId xmlns:a16="http://schemas.microsoft.com/office/drawing/2014/main" val="20002"/>
                    </a:ext>
                  </a:extLst>
                </a:gridCol>
              </a:tblGrid>
              <a:tr h="370840">
                <a:tc>
                  <a:txBody>
                    <a:bodyPr/>
                    <a:lstStyle/>
                    <a:p>
                      <a:r>
                        <a:rPr lang="en-US" sz="2400" dirty="0"/>
                        <a:t>Structured data</a:t>
                      </a:r>
                    </a:p>
                  </a:txBody>
                  <a:tcPr/>
                </a:tc>
                <a:tc>
                  <a:txBody>
                    <a:bodyPr/>
                    <a:lstStyle/>
                    <a:p>
                      <a:r>
                        <a:rPr lang="en-US" sz="2400" dirty="0"/>
                        <a:t>Semi-structured data</a:t>
                      </a:r>
                    </a:p>
                  </a:txBody>
                  <a:tcPr/>
                </a:tc>
                <a:tc>
                  <a:txBody>
                    <a:bodyPr/>
                    <a:lstStyle/>
                    <a:p>
                      <a:r>
                        <a:rPr lang="en-US" sz="2400" dirty="0"/>
                        <a:t>Unstructured data</a:t>
                      </a:r>
                    </a:p>
                  </a:txBody>
                  <a:tcPr/>
                </a:tc>
                <a:extLst>
                  <a:ext uri="{0D108BD9-81ED-4DB2-BD59-A6C34878D82A}">
                    <a16:rowId xmlns:a16="http://schemas.microsoft.com/office/drawing/2014/main" val="10000"/>
                  </a:ext>
                </a:extLst>
              </a:tr>
              <a:tr h="370840">
                <a:tc>
                  <a:txBody>
                    <a:bodyPr/>
                    <a:lstStyle/>
                    <a:p>
                      <a:r>
                        <a:rPr lang="en-US" sz="2400" dirty="0"/>
                        <a:t>Adhere to a schema, with same data fields or properties.</a:t>
                      </a:r>
                    </a:p>
                  </a:txBody>
                  <a:tcPr/>
                </a:tc>
                <a:tc>
                  <a:txBody>
                    <a:bodyPr/>
                    <a:lstStyle/>
                    <a:p>
                      <a:r>
                        <a:rPr lang="en-US" sz="2400" baseline="0" dirty="0"/>
                        <a:t>Ad hoc schema. </a:t>
                      </a:r>
                      <a:r>
                        <a:rPr lang="en-US" sz="2400" dirty="0"/>
                        <a:t>Less organized fields and properties than structured data.</a:t>
                      </a:r>
                    </a:p>
                  </a:txBody>
                  <a:tcPr/>
                </a:tc>
                <a:tc>
                  <a:txBody>
                    <a:bodyPr/>
                    <a:lstStyle/>
                    <a:p>
                      <a:r>
                        <a:rPr lang="en-US" sz="2400" dirty="0"/>
                        <a:t>No designated schema or data structure.</a:t>
                      </a:r>
                    </a:p>
                  </a:txBody>
                  <a:tcPr/>
                </a:tc>
                <a:extLst>
                  <a:ext uri="{0D108BD9-81ED-4DB2-BD59-A6C34878D82A}">
                    <a16:rowId xmlns:a16="http://schemas.microsoft.com/office/drawing/2014/main" val="10001"/>
                  </a:ext>
                </a:extLst>
              </a:tr>
              <a:tr h="370840">
                <a:tc>
                  <a:txBody>
                    <a:bodyPr/>
                    <a:lstStyle/>
                    <a:p>
                      <a:r>
                        <a:rPr lang="en-US" sz="2400" dirty="0"/>
                        <a:t>Storable in relational database tables, with rows and columns.</a:t>
                      </a:r>
                    </a:p>
                  </a:txBody>
                  <a:tcPr/>
                </a:tc>
                <a:tc>
                  <a:txBody>
                    <a:bodyPr/>
                    <a:lstStyle/>
                    <a:p>
                      <a:r>
                        <a:rPr lang="en-US" sz="2400" dirty="0"/>
                        <a:t>Non-relational or </a:t>
                      </a:r>
                      <a:r>
                        <a:rPr lang="en-US" sz="2400" dirty="0" err="1"/>
                        <a:t>NoSQL</a:t>
                      </a:r>
                      <a:r>
                        <a:rPr lang="en-US" sz="2400" dirty="0"/>
                        <a:t> data, not storable in tables, rows and columns.</a:t>
                      </a:r>
                    </a:p>
                  </a:txBody>
                  <a:tcPr/>
                </a:tc>
                <a:tc>
                  <a:txBody>
                    <a:bodyPr/>
                    <a:lstStyle/>
                    <a:p>
                      <a:r>
                        <a:rPr lang="en-US" sz="2400" dirty="0"/>
                        <a:t>Non-relational or blob data,</a:t>
                      </a:r>
                      <a:r>
                        <a:rPr lang="en-US" sz="2400" baseline="0" dirty="0"/>
                        <a:t> with n</a:t>
                      </a:r>
                      <a:r>
                        <a:rPr lang="en-US" sz="2400" dirty="0"/>
                        <a:t>o restrictions on kinds of data blobs contain.</a:t>
                      </a:r>
                    </a:p>
                  </a:txBody>
                  <a:tcPr/>
                </a:tc>
                <a:extLst>
                  <a:ext uri="{0D108BD9-81ED-4DB2-BD59-A6C34878D82A}">
                    <a16:rowId xmlns:a16="http://schemas.microsoft.com/office/drawing/2014/main" val="10002"/>
                  </a:ext>
                </a:extLst>
              </a:tr>
              <a:tr h="370840">
                <a:tc>
                  <a:txBody>
                    <a:bodyPr/>
                    <a:lstStyle/>
                    <a:p>
                      <a:r>
                        <a:rPr lang="en-US" sz="2400" dirty="0"/>
                        <a:t>Examples include, sensor or financial data.</a:t>
                      </a:r>
                    </a:p>
                  </a:txBody>
                  <a:tcPr/>
                </a:tc>
                <a:tc>
                  <a:txBody>
                    <a:bodyPr/>
                    <a:lstStyle/>
                    <a:p>
                      <a:r>
                        <a:rPr lang="en-US" sz="2400" dirty="0"/>
                        <a:t>Books, blogs, and HTML documents are examples of semi-structured data.</a:t>
                      </a:r>
                    </a:p>
                  </a:txBody>
                  <a:tcPr/>
                </a:tc>
                <a:tc>
                  <a:txBody>
                    <a:bodyPr/>
                    <a:lstStyle/>
                    <a:p>
                      <a:r>
                        <a:rPr lang="en-US" sz="2400" dirty="0"/>
                        <a:t>For example, a blob can hold a PDF, JPG, JSON object, or video.</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67673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storage services – Azure services</a:t>
            </a:r>
          </a:p>
        </p:txBody>
      </p:sp>
      <p:sp>
        <p:nvSpPr>
          <p:cNvPr id="6" name="Text Placeholder 5"/>
          <p:cNvSpPr>
            <a:spLocks noGrp="1"/>
          </p:cNvSpPr>
          <p:nvPr>
            <p:ph type="body" sz="quarter" idx="10"/>
          </p:nvPr>
        </p:nvSpPr>
        <p:spPr>
          <a:xfrm>
            <a:off x="584199" y="1213695"/>
            <a:ext cx="11018520" cy="861774"/>
          </a:xfrm>
        </p:spPr>
        <p:txBody>
          <a:bodyPr/>
          <a:lstStyle/>
          <a:p>
            <a:r>
              <a:rPr lang="en-IE" i="1" dirty="0"/>
              <a:t>Azure Storage</a:t>
            </a:r>
            <a:r>
              <a:rPr lang="en-IE" dirty="0"/>
              <a:t> is a service that you can use to store files, messages, tables, and other types of information.</a:t>
            </a:r>
          </a:p>
        </p:txBody>
      </p:sp>
      <p:sp>
        <p:nvSpPr>
          <p:cNvPr id="4" name="Text Placeholder 5">
            <a:extLst>
              <a:ext uri="{FF2B5EF4-FFF2-40B4-BE49-F238E27FC236}">
                <a16:creationId xmlns:a16="http://schemas.microsoft.com/office/drawing/2014/main" id="{7CEABA36-B656-4E70-936A-7947E38E414D}"/>
              </a:ext>
            </a:extLst>
          </p:cNvPr>
          <p:cNvSpPr txBox="1">
            <a:spLocks/>
          </p:cNvSpPr>
          <p:nvPr/>
        </p:nvSpPr>
        <p:spPr>
          <a:xfrm>
            <a:off x="2231315" y="2622891"/>
            <a:ext cx="9727602" cy="370563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b="1" dirty="0"/>
              <a:t>Blob storage:</a:t>
            </a:r>
            <a:r>
              <a:rPr lang="en-IE" dirty="0"/>
              <a:t> No restrictions on the kinds of data it can hold. </a:t>
            </a:r>
            <a:r>
              <a:rPr lang="en-US" dirty="0"/>
              <a:t>Blobs are highly scalable</a:t>
            </a:r>
          </a:p>
          <a:p>
            <a:pPr marL="457200" indent="-457200">
              <a:buFont typeface="Arial" panose="020B0604020202020204" pitchFamily="34" charset="0"/>
              <a:buChar char="•"/>
            </a:pPr>
            <a:r>
              <a:rPr lang="en-US" b="1" dirty="0"/>
              <a:t>Disk storage: </a:t>
            </a:r>
            <a:r>
              <a:rPr lang="en-US" dirty="0"/>
              <a:t>P</a:t>
            </a:r>
            <a:r>
              <a:rPr lang="en-IE" dirty="0" err="1"/>
              <a:t>rovides</a:t>
            </a:r>
            <a:r>
              <a:rPr lang="en-IE" dirty="0"/>
              <a:t> disks for virtual machines, applications, and other services</a:t>
            </a:r>
            <a:endParaRPr lang="en-US" dirty="0"/>
          </a:p>
          <a:p>
            <a:pPr marL="457200" indent="-457200">
              <a:buFont typeface="Arial" panose="020B0604020202020204" pitchFamily="34" charset="0"/>
              <a:buChar char="•"/>
            </a:pPr>
            <a:r>
              <a:rPr lang="en-US" b="1" dirty="0"/>
              <a:t>File storage: </a:t>
            </a:r>
            <a:r>
              <a:rPr lang="en-IE" dirty="0"/>
              <a:t>Azure Files offers fully-managed file shares in the cloud </a:t>
            </a:r>
            <a:endParaRPr lang="en-US" dirty="0"/>
          </a:p>
          <a:p>
            <a:pPr marL="457200" indent="-457200">
              <a:buFont typeface="Arial" panose="020B0604020202020204" pitchFamily="34" charset="0"/>
              <a:buChar char="•"/>
            </a:pPr>
            <a:r>
              <a:rPr lang="en-US" b="1" dirty="0"/>
              <a:t>Archive storage:</a:t>
            </a:r>
            <a:r>
              <a:rPr lang="en-US" dirty="0"/>
              <a:t> </a:t>
            </a:r>
            <a:r>
              <a:rPr lang="en-IE" dirty="0"/>
              <a:t>Storage facility for data that is rarely accessed</a:t>
            </a:r>
          </a:p>
        </p:txBody>
      </p:sp>
      <p:pic>
        <p:nvPicPr>
          <p:cNvPr id="5" name="Picture 4" descr="Icon representing Blob storage">
            <a:extLst>
              <a:ext uri="{FF2B5EF4-FFF2-40B4-BE49-F238E27FC236}">
                <a16:creationId xmlns:a16="http://schemas.microsoft.com/office/drawing/2014/main" id="{8F1556E1-AAD6-4570-990E-E2130C1A093F}"/>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780" y="2413966"/>
            <a:ext cx="948837" cy="794972"/>
          </a:xfrm>
          <a:prstGeom prst="rect">
            <a:avLst/>
          </a:prstGeom>
        </p:spPr>
      </p:pic>
      <p:pic>
        <p:nvPicPr>
          <p:cNvPr id="7" name="Picture 6" descr="Icon representing Disk storage">
            <a:extLst>
              <a:ext uri="{FF2B5EF4-FFF2-40B4-BE49-F238E27FC236}">
                <a16:creationId xmlns:a16="http://schemas.microsoft.com/office/drawing/2014/main" id="{4A434D35-6098-457E-8F14-617CE567B2C0}"/>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200" y="3400798"/>
            <a:ext cx="964489" cy="819501"/>
          </a:xfrm>
          <a:prstGeom prst="rect">
            <a:avLst/>
          </a:prstGeom>
        </p:spPr>
      </p:pic>
      <p:pic>
        <p:nvPicPr>
          <p:cNvPr id="8" name="Picture 7" descr="Icon representing File storage">
            <a:extLst>
              <a:ext uri="{FF2B5EF4-FFF2-40B4-BE49-F238E27FC236}">
                <a16:creationId xmlns:a16="http://schemas.microsoft.com/office/drawing/2014/main" id="{166E0C98-CF50-447C-B442-C1DDD667708D}"/>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199" y="4475706"/>
            <a:ext cx="964489" cy="832968"/>
          </a:xfrm>
          <a:prstGeom prst="rect">
            <a:avLst/>
          </a:prstGeom>
        </p:spPr>
      </p:pic>
      <p:pic>
        <p:nvPicPr>
          <p:cNvPr id="9" name="Picture 8" descr="Icon representing Archive storage">
            <a:extLst>
              <a:ext uri="{FF2B5EF4-FFF2-40B4-BE49-F238E27FC236}">
                <a16:creationId xmlns:a16="http://schemas.microsoft.com/office/drawing/2014/main" id="{B4F3F872-5332-4AD9-9191-FEF2C148ECD8}"/>
              </a:ext>
              <a:ext uri="{C183D7F6-B498-43B3-948B-1728B52AA6E4}">
                <adec:decorative xmlns:adec="http://schemas.microsoft.com/office/drawing/2017/decorative" val="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7797" y="5425310"/>
            <a:ext cx="1137291" cy="1137291"/>
          </a:xfrm>
          <a:prstGeom prst="rect">
            <a:avLst/>
          </a:prstGeom>
        </p:spPr>
      </p:pic>
    </p:spTree>
    <p:extLst>
      <p:ext uri="{BB962C8B-B14F-4D97-AF65-F5344CB8AC3E}">
        <p14:creationId xmlns:p14="http://schemas.microsoft.com/office/powerpoint/2010/main" val="4061887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dirty="0">
                <a:hlinkClick r:id="rId3"/>
              </a:rPr>
              <a:t>Demo</a:t>
            </a:r>
            <a:r>
              <a:rPr lang="en-US" dirty="0"/>
              <a:t>: Create Blob storage</a:t>
            </a:r>
          </a:p>
        </p:txBody>
      </p:sp>
    </p:spTree>
    <p:extLst>
      <p:ext uri="{BB962C8B-B14F-4D97-AF65-F5344CB8AC3E}">
        <p14:creationId xmlns:p14="http://schemas.microsoft.com/office/powerpoint/2010/main" val="1004909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1204913"/>
            <a:ext cx="9144000" cy="498598"/>
          </a:xfrm>
        </p:spPr>
        <p:txBody>
          <a:bodyPr/>
          <a:lstStyle/>
          <a:p>
            <a:r>
              <a:rPr lang="en-IE" dirty="0"/>
              <a:t>Walkthrough-Create Blob storage</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586740" y="2026189"/>
            <a:ext cx="11018520" cy="159428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In this walkthrough task we will create a storage account, then create a blob storage container within that storage account, then upload a block blob, view and edit the blob file within the blob container in Azure, and then download the block blob file.</a:t>
            </a:r>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586740" y="4034669"/>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You can complete this walkthrough task by completing the steps outlined below, or you can simply read through them, depending on your available time.</a:t>
            </a:r>
          </a:p>
        </p:txBody>
      </p:sp>
    </p:spTree>
    <p:extLst>
      <p:ext uri="{BB962C8B-B14F-4D97-AF65-F5344CB8AC3E}">
        <p14:creationId xmlns:p14="http://schemas.microsoft.com/office/powerpoint/2010/main" val="690492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database services</a:t>
            </a:r>
          </a:p>
        </p:txBody>
      </p:sp>
      <p:sp>
        <p:nvSpPr>
          <p:cNvPr id="6" name="Text Placeholder 5"/>
          <p:cNvSpPr>
            <a:spLocks noGrp="1"/>
          </p:cNvSpPr>
          <p:nvPr>
            <p:ph type="body" sz="quarter" idx="10"/>
          </p:nvPr>
        </p:nvSpPr>
        <p:spPr>
          <a:xfrm>
            <a:off x="586390" y="1259538"/>
            <a:ext cx="11018520" cy="861774"/>
          </a:xfrm>
        </p:spPr>
        <p:txBody>
          <a:bodyPr/>
          <a:lstStyle/>
          <a:p>
            <a:r>
              <a:rPr lang="en-IE" dirty="0"/>
              <a:t>Azure database services are fully-managed PaaS database services that free up valuable time you’d otherwise spend managing your database</a:t>
            </a:r>
          </a:p>
        </p:txBody>
      </p:sp>
      <p:sp>
        <p:nvSpPr>
          <p:cNvPr id="4" name="Text Placeholder 5">
            <a:extLst>
              <a:ext uri="{FF2B5EF4-FFF2-40B4-BE49-F238E27FC236}">
                <a16:creationId xmlns:a16="http://schemas.microsoft.com/office/drawing/2014/main" id="{15FC2C1C-A1FD-4487-A109-340B15FD8519}"/>
              </a:ext>
            </a:extLst>
          </p:cNvPr>
          <p:cNvSpPr txBox="1">
            <a:spLocks/>
          </p:cNvSpPr>
          <p:nvPr/>
        </p:nvSpPr>
        <p:spPr>
          <a:xfrm>
            <a:off x="1847850" y="2505706"/>
            <a:ext cx="10176160" cy="456740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b="1" dirty="0"/>
              <a:t>Azure Cosmos DB</a:t>
            </a:r>
            <a:r>
              <a:rPr lang="en-IE" dirty="0"/>
              <a:t>: A globally-distributed database service that enables you to elastically and independently scale throughput and storage </a:t>
            </a:r>
          </a:p>
          <a:p>
            <a:pPr marL="457200" indent="-457200">
              <a:buFont typeface="Arial" panose="020B0604020202020204" pitchFamily="34" charset="0"/>
              <a:buChar char="•"/>
            </a:pPr>
            <a:r>
              <a:rPr lang="en-US" b="1" dirty="0"/>
              <a:t>Azure SQL Database</a:t>
            </a:r>
            <a:r>
              <a:rPr lang="en-US" dirty="0"/>
              <a:t>: </a:t>
            </a:r>
            <a:r>
              <a:rPr lang="en-IE" dirty="0"/>
              <a:t>A relational database as a service (</a:t>
            </a:r>
            <a:r>
              <a:rPr lang="en-IE" dirty="0" err="1"/>
              <a:t>DaaS</a:t>
            </a:r>
            <a:r>
              <a:rPr lang="en-IE" dirty="0"/>
              <a:t>) based on the latest stable version of the Microsoft SQL Server database engine</a:t>
            </a:r>
            <a:endParaRPr lang="en-US" dirty="0"/>
          </a:p>
          <a:p>
            <a:pPr marL="457200" indent="-457200">
              <a:buFont typeface="Arial" panose="020B0604020202020204" pitchFamily="34" charset="0"/>
              <a:buChar char="•"/>
            </a:pPr>
            <a:r>
              <a:rPr lang="en-US" b="1" dirty="0"/>
              <a:t>Azure Database Migration</a:t>
            </a:r>
            <a:r>
              <a:rPr lang="en-US" dirty="0"/>
              <a:t>: A</a:t>
            </a:r>
            <a:r>
              <a:rPr lang="en-IE" dirty="0"/>
              <a:t> fully-managed service designed to enable seamless migrations from multiple database sources to Azure data platforms with minimal downtime</a:t>
            </a:r>
            <a:endParaRPr lang="en-US" dirty="0"/>
          </a:p>
          <a:p>
            <a:endParaRPr lang="en-IE" dirty="0"/>
          </a:p>
        </p:txBody>
      </p:sp>
      <p:pic>
        <p:nvPicPr>
          <p:cNvPr id="5" name="Picture 4" descr="Icon representing Azure Cosmos DBn">
            <a:extLst>
              <a:ext uri="{FF2B5EF4-FFF2-40B4-BE49-F238E27FC236}">
                <a16:creationId xmlns:a16="http://schemas.microsoft.com/office/drawing/2014/main" id="{20B4EC88-CB60-45AE-9688-095A9CA5326D}"/>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390" y="2494688"/>
            <a:ext cx="990236" cy="956090"/>
          </a:xfrm>
          <a:prstGeom prst="rect">
            <a:avLst/>
          </a:prstGeom>
        </p:spPr>
      </p:pic>
      <p:pic>
        <p:nvPicPr>
          <p:cNvPr id="7" name="Picture 6" descr="Icon representing Azure SQL Database">
            <a:extLst>
              <a:ext uri="{FF2B5EF4-FFF2-40B4-BE49-F238E27FC236}">
                <a16:creationId xmlns:a16="http://schemas.microsoft.com/office/drawing/2014/main" id="{1D4EA118-80BF-437D-9471-5D46BE79FF9B}"/>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574" y="3824154"/>
            <a:ext cx="1107332" cy="1107332"/>
          </a:xfrm>
          <a:prstGeom prst="rect">
            <a:avLst/>
          </a:prstGeom>
        </p:spPr>
      </p:pic>
      <p:pic>
        <p:nvPicPr>
          <p:cNvPr id="8" name="Picture 7" descr="Icon representing Azure Database Migration">
            <a:extLst>
              <a:ext uri="{FF2B5EF4-FFF2-40B4-BE49-F238E27FC236}">
                <a16:creationId xmlns:a16="http://schemas.microsoft.com/office/drawing/2014/main" id="{C38B0ADA-7A92-48D5-A273-02E2F425C3A7}"/>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574" y="5304862"/>
            <a:ext cx="1146524" cy="1043465"/>
          </a:xfrm>
          <a:prstGeom prst="rect">
            <a:avLst/>
          </a:prstGeom>
        </p:spPr>
      </p:pic>
    </p:spTree>
    <p:extLst>
      <p:ext uri="{BB962C8B-B14F-4D97-AF65-F5344CB8AC3E}">
        <p14:creationId xmlns:p14="http://schemas.microsoft.com/office/powerpoint/2010/main" val="158751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1204913"/>
            <a:ext cx="9144000" cy="498598"/>
          </a:xfrm>
        </p:spPr>
        <p:txBody>
          <a:bodyPr/>
          <a:lstStyle/>
          <a:p>
            <a:r>
              <a:rPr lang="en-IE" dirty="0"/>
              <a:t>Walkthrough-Create a SQL database</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586740" y="2026189"/>
            <a:ext cx="11018520" cy="200848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In this walkthrough task we will create a SQL database in Azure and then query the data in that database.</a:t>
            </a:r>
            <a:endParaRPr lang="en-IE" sz="3000" dirty="0"/>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586740" y="4034669"/>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You can complete this walkthrough task by completing the steps outlined below, or you can simply read through them, depending on your available time</a:t>
            </a:r>
          </a:p>
        </p:txBody>
      </p:sp>
    </p:spTree>
    <p:extLst>
      <p:ext uri="{BB962C8B-B14F-4D97-AF65-F5344CB8AC3E}">
        <p14:creationId xmlns:p14="http://schemas.microsoft.com/office/powerpoint/2010/main" val="32771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Marketplace</a:t>
            </a:r>
          </a:p>
        </p:txBody>
      </p:sp>
      <p:sp>
        <p:nvSpPr>
          <p:cNvPr id="6" name="Text Placeholder 5"/>
          <p:cNvSpPr>
            <a:spLocks noGrp="1"/>
          </p:cNvSpPr>
          <p:nvPr>
            <p:ph type="body" sz="quarter" idx="10"/>
          </p:nvPr>
        </p:nvSpPr>
        <p:spPr>
          <a:xfrm>
            <a:off x="586390" y="1434370"/>
            <a:ext cx="11018520" cy="3791807"/>
          </a:xfrm>
        </p:spPr>
        <p:txBody>
          <a:bodyPr/>
          <a:lstStyle/>
          <a:p>
            <a:r>
              <a:rPr lang="en-US" dirty="0"/>
              <a:t>Connects end users with Microsoft partners, Independent Software Vendors (ISVs), and start-ups that offer solutions and services for Azure.</a:t>
            </a:r>
          </a:p>
          <a:p>
            <a:endParaRPr lang="en-US" dirty="0"/>
          </a:p>
          <a:p>
            <a:r>
              <a:rPr lang="en-US" dirty="0"/>
              <a:t>Azure customers, IT professionals and cloud developers can find, try, purchase, and provision Azure applications and services from certified service providers. </a:t>
            </a:r>
          </a:p>
          <a:p>
            <a:endParaRPr lang="en-US" dirty="0"/>
          </a:p>
          <a:p>
            <a:r>
              <a:rPr lang="en-US" dirty="0"/>
              <a:t>Includes close to 10,000 product listings.</a:t>
            </a:r>
          </a:p>
        </p:txBody>
      </p:sp>
      <p:pic>
        <p:nvPicPr>
          <p:cNvPr id="4" name="Picture 3" descr="graphic of a shopping bag">
            <a:extLst>
              <a:ext uri="{FF2B5EF4-FFF2-40B4-BE49-F238E27FC236}">
                <a16:creationId xmlns:a16="http://schemas.microsoft.com/office/drawing/2014/main" id="{55B2B3E3-6398-4601-BD31-79A935A2AA14}"/>
              </a:ext>
            </a:extLst>
          </p:cNvPr>
          <p:cNvPicPr/>
          <p:nvPr/>
        </p:nvPicPr>
        <p:blipFill>
          <a:blip r:embed="rId3"/>
          <a:stretch/>
        </p:blipFill>
        <p:spPr>
          <a:xfrm>
            <a:off x="8400515" y="4163630"/>
            <a:ext cx="2520000" cy="2520000"/>
          </a:xfrm>
          <a:prstGeom prst="rect">
            <a:avLst/>
          </a:prstGeom>
          <a:ln>
            <a:noFill/>
          </a:ln>
        </p:spPr>
      </p:pic>
    </p:spTree>
    <p:extLst>
      <p:ext uri="{BB962C8B-B14F-4D97-AF65-F5344CB8AC3E}">
        <p14:creationId xmlns:p14="http://schemas.microsoft.com/office/powerpoint/2010/main" val="282589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04: Azure solutions</a:t>
            </a:r>
          </a:p>
        </p:txBody>
      </p:sp>
    </p:spTree>
    <p:extLst>
      <p:ext uri="{BB962C8B-B14F-4D97-AF65-F5344CB8AC3E}">
        <p14:creationId xmlns:p14="http://schemas.microsoft.com/office/powerpoint/2010/main" val="4252764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2 – Learning objectives</a:t>
            </a:r>
          </a:p>
        </p:txBody>
      </p:sp>
      <p:sp>
        <p:nvSpPr>
          <p:cNvPr id="6" name="Text Placeholder 5"/>
          <p:cNvSpPr>
            <a:spLocks noGrp="1"/>
          </p:cNvSpPr>
          <p:nvPr>
            <p:ph type="body" sz="quarter" idx="10"/>
          </p:nvPr>
        </p:nvSpPr>
        <p:spPr>
          <a:xfrm>
            <a:off x="586390" y="1434370"/>
            <a:ext cx="11018520" cy="1982081"/>
          </a:xfrm>
        </p:spPr>
        <p:txBody>
          <a:bodyPr/>
          <a:lstStyle/>
          <a:p>
            <a:pPr marL="457200" indent="-457200">
              <a:buFont typeface="Arial" panose="020B0604020202020204" pitchFamily="34" charset="0"/>
              <a:buChar char="•"/>
            </a:pPr>
            <a:r>
              <a:rPr lang="en-US" dirty="0"/>
              <a:t>Understand and describe core Azure architectural components</a:t>
            </a:r>
          </a:p>
          <a:p>
            <a:pPr marL="457200" indent="-457200">
              <a:buFont typeface="Arial" panose="020B0604020202020204" pitchFamily="34" charset="0"/>
              <a:buChar char="•"/>
            </a:pPr>
            <a:r>
              <a:rPr lang="en-US" dirty="0"/>
              <a:t>Understand and describe core Azure services and products</a:t>
            </a:r>
          </a:p>
          <a:p>
            <a:pPr marL="457200" indent="-457200">
              <a:buFont typeface="Arial" panose="020B0604020202020204" pitchFamily="34" charset="0"/>
              <a:buChar char="•"/>
            </a:pPr>
            <a:r>
              <a:rPr lang="en-US" dirty="0"/>
              <a:t>Understand and describe Azure solutions</a:t>
            </a:r>
          </a:p>
          <a:p>
            <a:pPr marL="457200" indent="-457200">
              <a:buFont typeface="Arial" panose="020B0604020202020204" pitchFamily="34" charset="0"/>
              <a:buChar char="•"/>
            </a:pPr>
            <a:r>
              <a:rPr lang="en-US" dirty="0"/>
              <a:t>Understand and describe Azure management tools</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Internet of Things</a:t>
            </a:r>
          </a:p>
        </p:txBody>
      </p:sp>
      <p:sp>
        <p:nvSpPr>
          <p:cNvPr id="6" name="Text Placeholder 5"/>
          <p:cNvSpPr>
            <a:spLocks noGrp="1"/>
          </p:cNvSpPr>
          <p:nvPr>
            <p:ph type="body" sz="quarter" idx="10"/>
          </p:nvPr>
        </p:nvSpPr>
        <p:spPr>
          <a:xfrm>
            <a:off x="586390" y="1434370"/>
            <a:ext cx="11018520" cy="1292662"/>
          </a:xfrm>
        </p:spPr>
        <p:txBody>
          <a:bodyPr/>
          <a:lstStyle/>
          <a:p>
            <a:r>
              <a:rPr lang="en-IE" dirty="0"/>
              <a:t>The internet allows any item that's online-capable to access valuable information. This ability for devices to garner and then relay information for data analysis is referred to as the </a:t>
            </a:r>
            <a:r>
              <a:rPr lang="en-IE" i="1" dirty="0"/>
              <a:t>Internet of Things</a:t>
            </a:r>
            <a:r>
              <a:rPr lang="en-IE" dirty="0"/>
              <a:t> (IoT)</a:t>
            </a:r>
          </a:p>
        </p:txBody>
      </p:sp>
      <p:sp>
        <p:nvSpPr>
          <p:cNvPr id="4" name="Text Placeholder 5">
            <a:extLst>
              <a:ext uri="{FF2B5EF4-FFF2-40B4-BE49-F238E27FC236}">
                <a16:creationId xmlns:a16="http://schemas.microsoft.com/office/drawing/2014/main" id="{28C8EF6A-E45F-43C3-9123-277EEE06AC80}"/>
              </a:ext>
            </a:extLst>
          </p:cNvPr>
          <p:cNvSpPr txBox="1">
            <a:spLocks/>
          </p:cNvSpPr>
          <p:nvPr/>
        </p:nvSpPr>
        <p:spPr>
          <a:xfrm>
            <a:off x="2293270" y="3150204"/>
            <a:ext cx="9085930" cy="353327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b="1" dirty="0"/>
              <a:t>Microsoft IoT Central</a:t>
            </a:r>
            <a:r>
              <a:rPr lang="en-US" dirty="0"/>
              <a:t>: </a:t>
            </a:r>
            <a:r>
              <a:rPr lang="en-IE" dirty="0"/>
              <a:t>A fully-managed global IoT software as a service (SaaS) solution that makes it easy to connect, monitor, and manage your IoT assets at scale</a:t>
            </a:r>
          </a:p>
          <a:p>
            <a:pPr marL="457200" indent="-457200">
              <a:buFont typeface="Arial" panose="020B0604020202020204" pitchFamily="34" charset="0"/>
              <a:buChar char="•"/>
            </a:pPr>
            <a:r>
              <a:rPr lang="en-US" b="1" dirty="0"/>
              <a:t>Azure IoT Hub</a:t>
            </a:r>
            <a:r>
              <a:rPr lang="en-US" dirty="0"/>
              <a:t>: </a:t>
            </a:r>
            <a:r>
              <a:rPr lang="en-IE" dirty="0"/>
              <a:t>A managed service hosted in the cloud that acts as a central message hub for bidirectional communication between your IoT application and the devices it manages</a:t>
            </a:r>
            <a:endParaRPr lang="en-US" dirty="0"/>
          </a:p>
        </p:txBody>
      </p:sp>
      <p:pic>
        <p:nvPicPr>
          <p:cNvPr id="5" name="Picture 4" descr="Icon representing Azure IoT Hub">
            <a:extLst>
              <a:ext uri="{FF2B5EF4-FFF2-40B4-BE49-F238E27FC236}">
                <a16:creationId xmlns:a16="http://schemas.microsoft.com/office/drawing/2014/main" id="{7099143F-3001-4870-8DE3-A330BEB369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265" y="5016631"/>
            <a:ext cx="981213" cy="981213"/>
          </a:xfrm>
          <a:prstGeom prst="rect">
            <a:avLst/>
          </a:prstGeom>
        </p:spPr>
      </p:pic>
      <p:pic>
        <p:nvPicPr>
          <p:cNvPr id="7" name="Picture 6" descr="Icon representing Microsoft IoT Central">
            <a:extLst>
              <a:ext uri="{FF2B5EF4-FFF2-40B4-BE49-F238E27FC236}">
                <a16:creationId xmlns:a16="http://schemas.microsoft.com/office/drawing/2014/main" id="{BBAAD6AC-A925-4B35-82B7-D268F83B69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553" y="3084164"/>
            <a:ext cx="1116638" cy="1137316"/>
          </a:xfrm>
          <a:prstGeom prst="rect">
            <a:avLst/>
          </a:prstGeom>
        </p:spPr>
      </p:pic>
    </p:spTree>
    <p:extLst>
      <p:ext uri="{BB962C8B-B14F-4D97-AF65-F5344CB8AC3E}">
        <p14:creationId xmlns:p14="http://schemas.microsoft.com/office/powerpoint/2010/main" val="1012441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dirty="0">
                <a:hlinkClick r:id="rId3"/>
              </a:rPr>
              <a:t>Demo</a:t>
            </a:r>
            <a:r>
              <a:rPr lang="en-US" dirty="0"/>
              <a:t>: Add IoT device to Azure IoT Hub</a:t>
            </a:r>
          </a:p>
        </p:txBody>
      </p:sp>
    </p:spTree>
    <p:extLst>
      <p:ext uri="{BB962C8B-B14F-4D97-AF65-F5344CB8AC3E}">
        <p14:creationId xmlns:p14="http://schemas.microsoft.com/office/powerpoint/2010/main" val="172616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706315"/>
            <a:ext cx="9144000" cy="997196"/>
          </a:xfrm>
        </p:spPr>
        <p:txBody>
          <a:bodyPr/>
          <a:lstStyle/>
          <a:p>
            <a:r>
              <a:rPr lang="en-IE" dirty="0"/>
              <a:t>Walkthrough-Add IoT device to Azure IoT Hub</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636447" y="1703511"/>
            <a:ext cx="11018520" cy="268129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In this walkthrough you will set up a new Azure IoT Hub in Azure Portal, and configure the hub to authenticate a connection to an IoT device using the online Raspberry Pi device simulator. Sensor data and messages are passed from the Raspberry Pi simulator to your Azure IoT Hub, and you view metrics for the messaging activity in Azure Portal.</a:t>
            </a:r>
            <a:endParaRPr lang="en-IE" sz="3000" dirty="0"/>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636447" y="4721238"/>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You can complete this walkthrough task by completing the steps outlined below, or you can simply read through them, depending on your available time</a:t>
            </a:r>
          </a:p>
        </p:txBody>
      </p:sp>
    </p:spTree>
    <p:extLst>
      <p:ext uri="{BB962C8B-B14F-4D97-AF65-F5344CB8AC3E}">
        <p14:creationId xmlns:p14="http://schemas.microsoft.com/office/powerpoint/2010/main" val="381901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Big data and analytics</a:t>
            </a:r>
          </a:p>
        </p:txBody>
      </p:sp>
      <p:sp>
        <p:nvSpPr>
          <p:cNvPr id="6" name="Text Placeholder 5"/>
          <p:cNvSpPr>
            <a:spLocks noGrp="1"/>
          </p:cNvSpPr>
          <p:nvPr>
            <p:ph type="body" sz="quarter" idx="10"/>
          </p:nvPr>
        </p:nvSpPr>
        <p:spPr>
          <a:xfrm>
            <a:off x="586740" y="1188987"/>
            <a:ext cx="11018520" cy="1292662"/>
          </a:xfrm>
        </p:spPr>
        <p:txBody>
          <a:bodyPr/>
          <a:lstStyle/>
          <a:p>
            <a:r>
              <a:rPr lang="en-IE" i="1" dirty="0"/>
              <a:t>Big data </a:t>
            </a:r>
            <a:r>
              <a:rPr lang="en-IE" dirty="0"/>
              <a:t>refers to large volumes of data that become increasingly hard to make sense of, or consequently make decisions about. Some big data and analytic services in Azure include:</a:t>
            </a:r>
          </a:p>
        </p:txBody>
      </p:sp>
      <p:sp>
        <p:nvSpPr>
          <p:cNvPr id="4" name="Text Placeholder 5">
            <a:extLst>
              <a:ext uri="{FF2B5EF4-FFF2-40B4-BE49-F238E27FC236}">
                <a16:creationId xmlns:a16="http://schemas.microsoft.com/office/drawing/2014/main" id="{ADE17920-BF77-4D97-B5B6-2D7771BC3C7D}"/>
              </a:ext>
            </a:extLst>
          </p:cNvPr>
          <p:cNvSpPr txBox="1">
            <a:spLocks/>
          </p:cNvSpPr>
          <p:nvPr/>
        </p:nvSpPr>
        <p:spPr>
          <a:xfrm>
            <a:off x="1988009" y="2628736"/>
            <a:ext cx="9742170" cy="416113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sz="2600" b="1" dirty="0"/>
              <a:t>Azure SQL Data Warehouse</a:t>
            </a:r>
            <a:r>
              <a:rPr lang="en-US" sz="2600" dirty="0"/>
              <a:t>: </a:t>
            </a:r>
            <a:r>
              <a:rPr lang="en-IE" sz="2600" dirty="0"/>
              <a:t>A cloud-based Enterprise Data Warehouse that leverages massively parallel processing (</a:t>
            </a:r>
            <a:r>
              <a:rPr lang="en-IE" sz="2600" dirty="0" err="1"/>
              <a:t>mpp</a:t>
            </a:r>
            <a:r>
              <a:rPr lang="en-IE" sz="2600" dirty="0"/>
              <a:t>) to run complex queries quickly across petabytes of data</a:t>
            </a:r>
          </a:p>
          <a:p>
            <a:pPr marL="457200" indent="-457200">
              <a:buFont typeface="Arial" panose="020B0604020202020204" pitchFamily="34" charset="0"/>
              <a:buChar char="•"/>
            </a:pPr>
            <a:r>
              <a:rPr lang="en-US" sz="2600" b="1" dirty="0"/>
              <a:t>Azure HDInsight</a:t>
            </a:r>
            <a:r>
              <a:rPr lang="en-US" sz="2600" dirty="0"/>
              <a:t>: </a:t>
            </a:r>
            <a:r>
              <a:rPr lang="en-IE" sz="2600" dirty="0"/>
              <a:t>A fully-managed, open-source analytics service for enterprises. It is a cloud service that makes it easier, faster, and more cost-effective to process massive amounts of data</a:t>
            </a:r>
            <a:endParaRPr lang="en-US" sz="2600" dirty="0"/>
          </a:p>
          <a:p>
            <a:pPr marL="457200" indent="-457200">
              <a:buFont typeface="Arial" panose="020B0604020202020204" pitchFamily="34" charset="0"/>
              <a:buChar char="•"/>
            </a:pPr>
            <a:r>
              <a:rPr lang="en-US" sz="2600" b="1" dirty="0"/>
              <a:t>Azure Data Lake Analytics</a:t>
            </a:r>
            <a:r>
              <a:rPr lang="en-US" sz="2600" dirty="0"/>
              <a:t>: </a:t>
            </a:r>
            <a:r>
              <a:rPr lang="en-IE" sz="2600" dirty="0"/>
              <a:t>An on-demand analytics job service that simplifies big data. Instead of deploying and tuning hardware, you write queries to transform your data and extract valuable insights.</a:t>
            </a:r>
          </a:p>
        </p:txBody>
      </p:sp>
      <p:pic>
        <p:nvPicPr>
          <p:cNvPr id="5" name="Picture 4" descr="Icon representing Azure SQL Data Warehouse">
            <a:extLst>
              <a:ext uri="{FF2B5EF4-FFF2-40B4-BE49-F238E27FC236}">
                <a16:creationId xmlns:a16="http://schemas.microsoft.com/office/drawing/2014/main" id="{1280D19C-0699-445A-BB62-C5B6ED08F139}"/>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 y="2608115"/>
            <a:ext cx="1255470" cy="1109202"/>
          </a:xfrm>
          <a:prstGeom prst="rect">
            <a:avLst/>
          </a:prstGeom>
        </p:spPr>
      </p:pic>
      <p:pic>
        <p:nvPicPr>
          <p:cNvPr id="7" name="Picture 6" descr="Icon representing Azure HDInsight">
            <a:extLst>
              <a:ext uri="{FF2B5EF4-FFF2-40B4-BE49-F238E27FC236}">
                <a16:creationId xmlns:a16="http://schemas.microsoft.com/office/drawing/2014/main" id="{6D25E338-C967-4ECF-BFD2-D154B21EF441}"/>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991" y="3915940"/>
            <a:ext cx="878967" cy="920823"/>
          </a:xfrm>
          <a:prstGeom prst="rect">
            <a:avLst/>
          </a:prstGeom>
        </p:spPr>
      </p:pic>
      <p:pic>
        <p:nvPicPr>
          <p:cNvPr id="8" name="Picture 7" descr="Icon representing Azure Data Lake Analytics">
            <a:extLst>
              <a:ext uri="{FF2B5EF4-FFF2-40B4-BE49-F238E27FC236}">
                <a16:creationId xmlns:a16="http://schemas.microsoft.com/office/drawing/2014/main" id="{800A2775-86C2-4C96-A7A3-94BA19F59C56}"/>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187" y="5137726"/>
            <a:ext cx="1062573" cy="1062573"/>
          </a:xfrm>
          <a:prstGeom prst="rect">
            <a:avLst/>
          </a:prstGeom>
        </p:spPr>
      </p:pic>
    </p:spTree>
    <p:extLst>
      <p:ext uri="{BB962C8B-B14F-4D97-AF65-F5344CB8AC3E}">
        <p14:creationId xmlns:p14="http://schemas.microsoft.com/office/powerpoint/2010/main" val="170178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Artificial Intelligence</a:t>
            </a:r>
          </a:p>
        </p:txBody>
      </p:sp>
      <p:sp>
        <p:nvSpPr>
          <p:cNvPr id="6" name="Text Placeholder 5"/>
          <p:cNvSpPr>
            <a:spLocks noGrp="1"/>
          </p:cNvSpPr>
          <p:nvPr>
            <p:ph type="body" sz="quarter" idx="10"/>
          </p:nvPr>
        </p:nvSpPr>
        <p:spPr>
          <a:xfrm>
            <a:off x="586740" y="1242554"/>
            <a:ext cx="11018520" cy="2154436"/>
          </a:xfrm>
        </p:spPr>
        <p:txBody>
          <a:bodyPr/>
          <a:lstStyle/>
          <a:p>
            <a:r>
              <a:rPr lang="en-IE" dirty="0"/>
              <a:t>Artificial Intelligence (AI), in the context of cloud computing, is based around a broad</a:t>
            </a:r>
            <a:r>
              <a:rPr lang="en-US" dirty="0"/>
              <a:t> range of applications, including Machine Learning, which use existing data to forecast future behaviors, outcomes, and trends. U</a:t>
            </a:r>
            <a:r>
              <a:rPr lang="en-IE" dirty="0"/>
              <a:t>sing machine learning, computers learn without being explicitly programmed. Some AI services in Azure include:</a:t>
            </a:r>
          </a:p>
        </p:txBody>
      </p:sp>
      <p:sp>
        <p:nvSpPr>
          <p:cNvPr id="4" name="Text Placeholder 5">
            <a:extLst>
              <a:ext uri="{FF2B5EF4-FFF2-40B4-BE49-F238E27FC236}">
                <a16:creationId xmlns:a16="http://schemas.microsoft.com/office/drawing/2014/main" id="{4582CA54-215F-426B-9F3E-2B1EE9FF0D5B}"/>
              </a:ext>
            </a:extLst>
          </p:cNvPr>
          <p:cNvSpPr txBox="1">
            <a:spLocks/>
          </p:cNvSpPr>
          <p:nvPr/>
        </p:nvSpPr>
        <p:spPr>
          <a:xfrm>
            <a:off x="1500790" y="4019693"/>
            <a:ext cx="9967310" cy="299774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sz="2600" b="1" dirty="0"/>
              <a:t>Azure Machine Learning service</a:t>
            </a:r>
            <a:r>
              <a:rPr lang="en-US" sz="2600" dirty="0"/>
              <a:t>: </a:t>
            </a:r>
            <a:r>
              <a:rPr lang="en-US" sz="2600" dirty="0" err="1"/>
              <a:t>Pr</a:t>
            </a:r>
            <a:r>
              <a:rPr lang="en-IE" sz="2600" dirty="0" err="1"/>
              <a:t>ovides</a:t>
            </a:r>
            <a:r>
              <a:rPr lang="en-IE" sz="2600" dirty="0"/>
              <a:t> a cloud-based environment used to develop, train, test, deploy, manage, and track machine learning models</a:t>
            </a:r>
          </a:p>
          <a:p>
            <a:pPr marL="457200" indent="-457200">
              <a:buFont typeface="Arial" panose="020B0604020202020204" pitchFamily="34" charset="0"/>
              <a:buChar char="•"/>
            </a:pPr>
            <a:r>
              <a:rPr lang="en-US" sz="2600" b="1" dirty="0"/>
              <a:t>Azure Machine Learning Studio</a:t>
            </a:r>
            <a:r>
              <a:rPr lang="en-US" sz="2600" dirty="0"/>
              <a:t>: A</a:t>
            </a:r>
            <a:r>
              <a:rPr lang="en-IE" sz="2600" dirty="0"/>
              <a:t> collaborative, drag-and-drop visual workspace where you can build, test, and deploy machine learning solutions without needing to write code</a:t>
            </a:r>
            <a:endParaRPr lang="en-US" sz="2600" dirty="0"/>
          </a:p>
          <a:p>
            <a:endParaRPr lang="en-US" dirty="0"/>
          </a:p>
        </p:txBody>
      </p:sp>
      <p:pic>
        <p:nvPicPr>
          <p:cNvPr id="5" name="Picture 4" descr="Icon representing Azure Machine Learning Studio">
            <a:extLst>
              <a:ext uri="{FF2B5EF4-FFF2-40B4-BE49-F238E27FC236}">
                <a16:creationId xmlns:a16="http://schemas.microsoft.com/office/drawing/2014/main" id="{97CFAC64-2CAB-4585-A9C0-FE2C8AF544DF}"/>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002" y="5339441"/>
            <a:ext cx="988162" cy="1061359"/>
          </a:xfrm>
          <a:prstGeom prst="rect">
            <a:avLst/>
          </a:prstGeom>
        </p:spPr>
      </p:pic>
      <p:pic>
        <p:nvPicPr>
          <p:cNvPr id="7" name="Picture 6" descr="Icon representing Azure Machine Learning service">
            <a:extLst>
              <a:ext uri="{FF2B5EF4-FFF2-40B4-BE49-F238E27FC236}">
                <a16:creationId xmlns:a16="http://schemas.microsoft.com/office/drawing/2014/main" id="{BA413AFC-BE62-48F5-9D34-7DB1D389BECD}"/>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002" y="4019693"/>
            <a:ext cx="988162" cy="1056526"/>
          </a:xfrm>
          <a:prstGeom prst="rect">
            <a:avLst/>
          </a:prstGeom>
        </p:spPr>
      </p:pic>
    </p:spTree>
    <p:extLst>
      <p:ext uri="{BB962C8B-B14F-4D97-AF65-F5344CB8AC3E}">
        <p14:creationId xmlns:p14="http://schemas.microsoft.com/office/powerpoint/2010/main" val="10197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Serverless computing</a:t>
            </a:r>
          </a:p>
        </p:txBody>
      </p:sp>
      <p:sp>
        <p:nvSpPr>
          <p:cNvPr id="6" name="Text Placeholder 5"/>
          <p:cNvSpPr>
            <a:spLocks noGrp="1"/>
          </p:cNvSpPr>
          <p:nvPr>
            <p:ph type="body" sz="quarter" idx="10"/>
          </p:nvPr>
        </p:nvSpPr>
        <p:spPr>
          <a:xfrm>
            <a:off x="588263" y="1171712"/>
            <a:ext cx="11018520" cy="1292662"/>
          </a:xfrm>
        </p:spPr>
        <p:txBody>
          <a:bodyPr/>
          <a:lstStyle/>
          <a:p>
            <a:r>
              <a:rPr lang="en-IE" dirty="0"/>
              <a:t>Serverless computing is a cloud-hosted execution environment that runs your code but abstracts the underlying hosting environment. Some serverless services in Azure include:</a:t>
            </a:r>
          </a:p>
        </p:txBody>
      </p:sp>
      <p:sp>
        <p:nvSpPr>
          <p:cNvPr id="4" name="Text Placeholder 5">
            <a:extLst>
              <a:ext uri="{FF2B5EF4-FFF2-40B4-BE49-F238E27FC236}">
                <a16:creationId xmlns:a16="http://schemas.microsoft.com/office/drawing/2014/main" id="{E7A9C661-0817-475E-95C2-EB39EEEDB50D}"/>
              </a:ext>
            </a:extLst>
          </p:cNvPr>
          <p:cNvSpPr txBox="1">
            <a:spLocks/>
          </p:cNvSpPr>
          <p:nvPr/>
        </p:nvSpPr>
        <p:spPr>
          <a:xfrm>
            <a:off x="1691290" y="2917532"/>
            <a:ext cx="10214960" cy="379180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sz="2600" b="1" dirty="0"/>
              <a:t>Azure Functions</a:t>
            </a:r>
            <a:r>
              <a:rPr lang="en-US" sz="2600" dirty="0"/>
              <a:t>: </a:t>
            </a:r>
            <a:r>
              <a:rPr lang="en-IE" sz="2600" dirty="0"/>
              <a:t>Concerned with the code running your service and not the underlying platform or infrastructure. </a:t>
            </a:r>
            <a:r>
              <a:rPr lang="en-US" sz="2600" dirty="0"/>
              <a:t>Creates infrastructure based on an event.</a:t>
            </a:r>
          </a:p>
          <a:p>
            <a:pPr marL="457200" indent="-457200">
              <a:buFont typeface="Arial" panose="020B0604020202020204" pitchFamily="34" charset="0"/>
              <a:buChar char="•"/>
            </a:pPr>
            <a:r>
              <a:rPr lang="en-US" sz="2600" b="1" dirty="0"/>
              <a:t>Azure Logic Apps</a:t>
            </a:r>
            <a:r>
              <a:rPr lang="en-US" sz="2600" dirty="0"/>
              <a:t>: A</a:t>
            </a:r>
            <a:r>
              <a:rPr lang="en-IE" sz="2600" dirty="0"/>
              <a:t> cloud service that helps you automate and orchestrate tasks, business processes, and workflows when you need to integrate apps, data, systems, and services across enterprises or organizations. </a:t>
            </a:r>
          </a:p>
          <a:p>
            <a:pPr marL="457200" indent="-457200">
              <a:buFont typeface="Arial" panose="020B0604020202020204" pitchFamily="34" charset="0"/>
              <a:buChar char="•"/>
            </a:pPr>
            <a:r>
              <a:rPr lang="en-US" sz="2600" b="1" dirty="0"/>
              <a:t>Azure Event Grid</a:t>
            </a:r>
            <a:r>
              <a:rPr lang="en-US" sz="2600" dirty="0"/>
              <a:t>: A </a:t>
            </a:r>
            <a:r>
              <a:rPr lang="en-IE" sz="2600" dirty="0"/>
              <a:t>fully-managed, intelligent event routing service that uses a publish-subscribe model for uniform event consumption</a:t>
            </a:r>
            <a:r>
              <a:rPr lang="en-IE" dirty="0"/>
              <a:t>.</a:t>
            </a:r>
            <a:endParaRPr lang="en-US" dirty="0"/>
          </a:p>
        </p:txBody>
      </p:sp>
      <p:pic>
        <p:nvPicPr>
          <p:cNvPr id="5" name="Picture 4" descr="Icon representing Azure Functions">
            <a:extLst>
              <a:ext uri="{FF2B5EF4-FFF2-40B4-BE49-F238E27FC236}">
                <a16:creationId xmlns:a16="http://schemas.microsoft.com/office/drawing/2014/main" id="{54ADAA8A-5AC2-4EDF-B596-1352C79932E8}"/>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151" y="2828037"/>
            <a:ext cx="1196760" cy="1057332"/>
          </a:xfrm>
          <a:prstGeom prst="rect">
            <a:avLst/>
          </a:prstGeom>
        </p:spPr>
      </p:pic>
      <p:pic>
        <p:nvPicPr>
          <p:cNvPr id="7" name="Picture 6" descr="Icon representing Azure Logic Apps">
            <a:extLst>
              <a:ext uri="{FF2B5EF4-FFF2-40B4-BE49-F238E27FC236}">
                <a16:creationId xmlns:a16="http://schemas.microsoft.com/office/drawing/2014/main" id="{F54797BC-F363-4C0B-8919-5D50E0A5B4C7}"/>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053" y="4249032"/>
            <a:ext cx="837863" cy="877762"/>
          </a:xfrm>
          <a:prstGeom prst="rect">
            <a:avLst/>
          </a:prstGeom>
        </p:spPr>
      </p:pic>
      <p:pic>
        <p:nvPicPr>
          <p:cNvPr id="8" name="Picture 7" descr="Icon representing Azure Event Grid">
            <a:extLst>
              <a:ext uri="{FF2B5EF4-FFF2-40B4-BE49-F238E27FC236}">
                <a16:creationId xmlns:a16="http://schemas.microsoft.com/office/drawing/2014/main" id="{8AE46911-359C-43CB-B2F8-1A9A586C6FE4}"/>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9089" y="5490457"/>
            <a:ext cx="1012884" cy="1012884"/>
          </a:xfrm>
          <a:prstGeom prst="rect">
            <a:avLst/>
          </a:prstGeom>
        </p:spPr>
      </p:pic>
    </p:spTree>
    <p:extLst>
      <p:ext uri="{BB962C8B-B14F-4D97-AF65-F5344CB8AC3E}">
        <p14:creationId xmlns:p14="http://schemas.microsoft.com/office/powerpoint/2010/main" val="758652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2534625"/>
            <a:ext cx="9144000" cy="997196"/>
          </a:xfrm>
        </p:spPr>
        <p:txBody>
          <a:bodyPr/>
          <a:lstStyle/>
          <a:p>
            <a:r>
              <a:rPr lang="en-US" dirty="0">
                <a:hlinkClick r:id="rId3"/>
              </a:rPr>
              <a:t>Demo</a:t>
            </a:r>
            <a:r>
              <a:rPr lang="en-US" dirty="0"/>
              <a:t>: </a:t>
            </a:r>
            <a:r>
              <a:rPr lang="en-IE" dirty="0"/>
              <a:t>Run serverless code with Azure Functions in Azure portal</a:t>
            </a:r>
            <a:endParaRPr lang="en-US" dirty="0"/>
          </a:p>
        </p:txBody>
      </p:sp>
    </p:spTree>
    <p:extLst>
      <p:ext uri="{BB962C8B-B14F-4D97-AF65-F5344CB8AC3E}">
        <p14:creationId xmlns:p14="http://schemas.microsoft.com/office/powerpoint/2010/main" val="38482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706315"/>
            <a:ext cx="9144000" cy="997196"/>
          </a:xfrm>
        </p:spPr>
        <p:txBody>
          <a:bodyPr/>
          <a:lstStyle/>
          <a:p>
            <a:r>
              <a:rPr lang="en-IE" dirty="0"/>
              <a:t>Walkthrough-Run serverless code with Azure Functions in Azure portal</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757217" y="2039941"/>
            <a:ext cx="11018520" cy="1389059"/>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In this walkthrough you will write and run serverless code inside an </a:t>
            </a:r>
            <a:r>
              <a:rPr lang="en-IE" i="1" dirty="0"/>
              <a:t>Azure Function App</a:t>
            </a:r>
            <a:r>
              <a:rPr lang="en-IE" dirty="0"/>
              <a:t> in Azure portal</a:t>
            </a:r>
            <a:r>
              <a:rPr lang="en-IE" sz="3000" dirty="0"/>
              <a:t>.</a:t>
            </a:r>
            <a:endParaRPr lang="en-IE" dirty="0"/>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895096" y="4034669"/>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You can complete this walkthrough task by completing the steps outlined below, or you can simply read through them, depending on your available time</a:t>
            </a:r>
          </a:p>
        </p:txBody>
      </p:sp>
    </p:spTree>
    <p:extLst>
      <p:ext uri="{BB962C8B-B14F-4D97-AF65-F5344CB8AC3E}">
        <p14:creationId xmlns:p14="http://schemas.microsoft.com/office/powerpoint/2010/main" val="4229698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DevOps</a:t>
            </a:r>
          </a:p>
        </p:txBody>
      </p:sp>
      <p:sp>
        <p:nvSpPr>
          <p:cNvPr id="6" name="Text Placeholder 5"/>
          <p:cNvSpPr>
            <a:spLocks noGrp="1"/>
          </p:cNvSpPr>
          <p:nvPr>
            <p:ph type="body" sz="quarter" idx="10"/>
          </p:nvPr>
        </p:nvSpPr>
        <p:spPr>
          <a:xfrm>
            <a:off x="586390" y="1434370"/>
            <a:ext cx="11018520" cy="1378839"/>
          </a:xfrm>
        </p:spPr>
        <p:txBody>
          <a:bodyPr/>
          <a:lstStyle/>
          <a:p>
            <a:r>
              <a:rPr lang="en-IE" dirty="0"/>
              <a:t>DevOps allows you to </a:t>
            </a:r>
            <a:r>
              <a:rPr lang="en-US" dirty="0"/>
              <a:t>create build and release pipelines that provide continuous integration, delivery, and deployment for applications.</a:t>
            </a:r>
          </a:p>
          <a:p>
            <a:endParaRPr lang="en-IE" dirty="0"/>
          </a:p>
        </p:txBody>
      </p:sp>
      <p:sp>
        <p:nvSpPr>
          <p:cNvPr id="4" name="Text Placeholder 5">
            <a:extLst>
              <a:ext uri="{FF2B5EF4-FFF2-40B4-BE49-F238E27FC236}">
                <a16:creationId xmlns:a16="http://schemas.microsoft.com/office/drawing/2014/main" id="{477FE11E-1579-47A3-A92E-FBE3D7F2E85C}"/>
              </a:ext>
            </a:extLst>
          </p:cNvPr>
          <p:cNvSpPr txBox="1">
            <a:spLocks/>
          </p:cNvSpPr>
          <p:nvPr/>
        </p:nvSpPr>
        <p:spPr>
          <a:xfrm>
            <a:off x="2662580" y="2969841"/>
            <a:ext cx="9266180" cy="3102388"/>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b="1" dirty="0"/>
              <a:t>Azure DevOps services:</a:t>
            </a:r>
            <a:r>
              <a:rPr lang="en-US" dirty="0"/>
              <a:t> </a:t>
            </a:r>
            <a:r>
              <a:rPr lang="en-IE" dirty="0"/>
              <a:t>Provides development collaboration tools including pipelines, Git repositories, Kanban boards, and extensive automated and cloud-based load testing.</a:t>
            </a:r>
          </a:p>
          <a:p>
            <a:pPr marL="457200" indent="-457200">
              <a:buFont typeface="Arial" panose="020B0604020202020204" pitchFamily="34" charset="0"/>
              <a:buChar char="•"/>
            </a:pPr>
            <a:r>
              <a:rPr lang="en-US" b="1" dirty="0"/>
              <a:t>Azure DevTest Labs</a:t>
            </a:r>
            <a:r>
              <a:rPr lang="en-US" dirty="0"/>
              <a:t>: Allows you to </a:t>
            </a:r>
            <a:r>
              <a:rPr lang="en-IE" dirty="0"/>
              <a:t>quickly create environments in Azure while minimizing waste and controlling cost</a:t>
            </a:r>
            <a:endParaRPr lang="en-US" dirty="0"/>
          </a:p>
        </p:txBody>
      </p:sp>
      <p:pic>
        <p:nvPicPr>
          <p:cNvPr id="3" name="Picture 2" descr="Icon representing Azure DevTest Labs">
            <a:extLst>
              <a:ext uri="{FF2B5EF4-FFF2-40B4-BE49-F238E27FC236}">
                <a16:creationId xmlns:a16="http://schemas.microsoft.com/office/drawing/2014/main" id="{8CF121F8-2A32-4EA6-BA16-4560995A0DE4}"/>
              </a:ext>
            </a:extLst>
          </p:cNvPr>
          <p:cNvPicPr>
            <a:picLocks noChangeAspect="1"/>
          </p:cNvPicPr>
          <p:nvPr/>
        </p:nvPicPr>
        <p:blipFill>
          <a:blip r:embed="rId3"/>
          <a:stretch>
            <a:fillRect/>
          </a:stretch>
        </p:blipFill>
        <p:spPr>
          <a:xfrm>
            <a:off x="263240" y="4238780"/>
            <a:ext cx="2076190" cy="1552381"/>
          </a:xfrm>
          <a:prstGeom prst="rect">
            <a:avLst/>
          </a:prstGeom>
        </p:spPr>
      </p:pic>
      <p:pic>
        <p:nvPicPr>
          <p:cNvPr id="7" name="Picture 6" descr="Icon representing Azure DevOps services">
            <a:extLst>
              <a:ext uri="{FF2B5EF4-FFF2-40B4-BE49-F238E27FC236}">
                <a16:creationId xmlns:a16="http://schemas.microsoft.com/office/drawing/2014/main" id="{07102762-A206-489C-9AEB-5CBE80399EAF}"/>
              </a:ext>
            </a:extLst>
          </p:cNvPr>
          <p:cNvPicPr>
            <a:picLocks noChangeAspect="1"/>
          </p:cNvPicPr>
          <p:nvPr/>
        </p:nvPicPr>
        <p:blipFill>
          <a:blip r:embed="rId4"/>
          <a:stretch>
            <a:fillRect/>
          </a:stretch>
        </p:blipFill>
        <p:spPr>
          <a:xfrm>
            <a:off x="586390" y="2832418"/>
            <a:ext cx="1466850" cy="1406362"/>
          </a:xfrm>
          <a:prstGeom prst="rect">
            <a:avLst/>
          </a:prstGeom>
        </p:spPr>
      </p:pic>
    </p:spTree>
    <p:extLst>
      <p:ext uri="{BB962C8B-B14F-4D97-AF65-F5344CB8AC3E}">
        <p14:creationId xmlns:p14="http://schemas.microsoft.com/office/powerpoint/2010/main" val="209370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05: Azure management solutions</a:t>
            </a:r>
          </a:p>
        </p:txBody>
      </p:sp>
    </p:spTree>
    <p:extLst>
      <p:ext uri="{BB962C8B-B14F-4D97-AF65-F5344CB8AC3E}">
        <p14:creationId xmlns:p14="http://schemas.microsoft.com/office/powerpoint/2010/main" val="44994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en-US" dirty="0">
                <a:latin typeface="Segoe UI Semibold (Headings)"/>
              </a:rPr>
              <a:t>Lesson 02: Core Azure architectural components</a:t>
            </a:r>
          </a:p>
        </p:txBody>
      </p:sp>
    </p:spTree>
    <p:extLst>
      <p:ext uri="{BB962C8B-B14F-4D97-AF65-F5344CB8AC3E}">
        <p14:creationId xmlns:p14="http://schemas.microsoft.com/office/powerpoint/2010/main" val="3571857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management tools</a:t>
            </a:r>
          </a:p>
        </p:txBody>
      </p:sp>
      <p:sp>
        <p:nvSpPr>
          <p:cNvPr id="6" name="Text Placeholder 5"/>
          <p:cNvSpPr>
            <a:spLocks noGrp="1"/>
          </p:cNvSpPr>
          <p:nvPr>
            <p:ph type="body" sz="quarter" idx="10"/>
          </p:nvPr>
        </p:nvSpPr>
        <p:spPr>
          <a:xfrm>
            <a:off x="586390" y="1434370"/>
            <a:ext cx="11018520" cy="2191369"/>
          </a:xfrm>
        </p:spPr>
        <p:txBody>
          <a:bodyPr/>
          <a:lstStyle/>
          <a:p>
            <a:r>
              <a:rPr lang="en-US" dirty="0"/>
              <a:t>Configure and manage Azure using a broad range of tools and platforms.</a:t>
            </a:r>
          </a:p>
          <a:p>
            <a:endParaRPr lang="en-US" sz="800" dirty="0"/>
          </a:p>
          <a:p>
            <a:r>
              <a:rPr lang="en-US" dirty="0"/>
              <a:t>Azure management tools include:</a:t>
            </a:r>
          </a:p>
          <a:p>
            <a:endParaRPr lang="en-US" dirty="0"/>
          </a:p>
          <a:p>
            <a:endParaRPr lang="en-US" sz="800" dirty="0"/>
          </a:p>
        </p:txBody>
      </p:sp>
      <p:sp>
        <p:nvSpPr>
          <p:cNvPr id="4" name="Text Placeholder 5"/>
          <p:cNvSpPr txBox="1">
            <a:spLocks/>
          </p:cNvSpPr>
          <p:nvPr/>
        </p:nvSpPr>
        <p:spPr>
          <a:xfrm>
            <a:off x="1431632" y="3363686"/>
            <a:ext cx="10306050" cy="271465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114000"/>
              </a:lnSpc>
              <a:buFont typeface="Arial" panose="020B0604020202020204" pitchFamily="34" charset="0"/>
              <a:buChar char="•"/>
            </a:pPr>
            <a:r>
              <a:rPr lang="en-US" b="1" dirty="0"/>
              <a:t>Azure Portal </a:t>
            </a:r>
            <a:r>
              <a:rPr lang="en-US" dirty="0"/>
              <a:t>: Management website accessed via a web browser. </a:t>
            </a:r>
          </a:p>
          <a:p>
            <a:pPr marL="457200" indent="-457200">
              <a:lnSpc>
                <a:spcPct val="114000"/>
              </a:lnSpc>
              <a:buFont typeface="Arial" panose="020B0604020202020204" pitchFamily="34" charset="0"/>
              <a:buChar char="•"/>
            </a:pPr>
            <a:r>
              <a:rPr lang="en-US" b="1" dirty="0"/>
              <a:t>Azure PowerShell </a:t>
            </a:r>
            <a:r>
              <a:rPr lang="en-US" dirty="0"/>
              <a:t>: Command shell scripting language.</a:t>
            </a:r>
          </a:p>
          <a:p>
            <a:pPr marL="457200" indent="-457200">
              <a:lnSpc>
                <a:spcPct val="114000"/>
              </a:lnSpc>
              <a:buFont typeface="Arial" panose="020B0604020202020204" pitchFamily="34" charset="0"/>
              <a:buChar char="•"/>
            </a:pPr>
            <a:r>
              <a:rPr lang="en-US" b="1" dirty="0"/>
              <a:t>Azure Command-Line Interface (CLI) </a:t>
            </a:r>
            <a:r>
              <a:rPr lang="en-US" dirty="0"/>
              <a:t>: Cross-platform, command-line scripting program for Windows, Linux, or </a:t>
            </a:r>
            <a:r>
              <a:rPr lang="en-US" dirty="0" err="1"/>
              <a:t>MacOS</a:t>
            </a:r>
            <a:r>
              <a:rPr lang="en-US" dirty="0"/>
              <a:t>.</a:t>
            </a:r>
          </a:p>
          <a:p>
            <a:pPr marL="457200" indent="-457200">
              <a:lnSpc>
                <a:spcPct val="114000"/>
              </a:lnSpc>
              <a:buFont typeface="Arial" panose="020B0604020202020204" pitchFamily="34" charset="0"/>
              <a:buChar char="•"/>
            </a:pPr>
            <a:r>
              <a:rPr lang="en-US" b="1" dirty="0"/>
              <a:t>Azure Cloud Shell</a:t>
            </a:r>
            <a:r>
              <a:rPr lang="en-US" dirty="0"/>
              <a:t> : Browser-based scripting environment.</a:t>
            </a:r>
          </a:p>
        </p:txBody>
      </p:sp>
      <p:pic>
        <p:nvPicPr>
          <p:cNvPr id="1026" name="Picture 2" descr="icon representing azure powershe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009" y="3869093"/>
            <a:ext cx="755385" cy="59623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icon representing Azure CL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008" y="4633155"/>
            <a:ext cx="755385" cy="5913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con representing azure porta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390" y="3171766"/>
            <a:ext cx="676354" cy="5295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icture containing object&#10;&#10;Description automatically generated">
            <a:extLst>
              <a:ext uri="{FF2B5EF4-FFF2-40B4-BE49-F238E27FC236}">
                <a16:creationId xmlns:a16="http://schemas.microsoft.com/office/drawing/2014/main" id="{0C7CD875-119A-46E9-8446-6DAE124DCF90}"/>
              </a:ext>
            </a:extLst>
          </p:cNvPr>
          <p:cNvPicPr>
            <a:picLocks noChangeAspect="1"/>
          </p:cNvPicPr>
          <p:nvPr/>
        </p:nvPicPr>
        <p:blipFill>
          <a:blip r:embed="rId6"/>
          <a:stretch>
            <a:fillRect/>
          </a:stretch>
        </p:blipFill>
        <p:spPr>
          <a:xfrm>
            <a:off x="530009" y="5472745"/>
            <a:ext cx="784522" cy="605595"/>
          </a:xfrm>
          <a:prstGeom prst="rect">
            <a:avLst/>
          </a:prstGeom>
        </p:spPr>
      </p:pic>
    </p:spTree>
    <p:extLst>
      <p:ext uri="{BB962C8B-B14F-4D97-AF65-F5344CB8AC3E}">
        <p14:creationId xmlns:p14="http://schemas.microsoft.com/office/powerpoint/2010/main" val="901478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dirty="0">
                <a:hlinkClick r:id="rId3"/>
              </a:rPr>
              <a:t>Demo</a:t>
            </a:r>
            <a:r>
              <a:rPr lang="en-US" dirty="0"/>
              <a:t>: Customize the Azure Portal</a:t>
            </a:r>
          </a:p>
        </p:txBody>
      </p:sp>
    </p:spTree>
    <p:extLst>
      <p:ext uri="{BB962C8B-B14F-4D97-AF65-F5344CB8AC3E}">
        <p14:creationId xmlns:p14="http://schemas.microsoft.com/office/powerpoint/2010/main" val="1518461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1204913"/>
            <a:ext cx="9144000" cy="498598"/>
          </a:xfrm>
        </p:spPr>
        <p:txBody>
          <a:bodyPr/>
          <a:lstStyle/>
          <a:p>
            <a:r>
              <a:rPr lang="en-IE" dirty="0"/>
              <a:t>Walkthrough-Working with the Azure CLI</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586740" y="2026189"/>
            <a:ext cx="11018520" cy="200848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In this walkthrough task we will install the Azure CLI on our local machine, then create a virtual machine using the Azure CLI and an Azure Resource Manager template, then verified that deployment using the Azure CLI in the Azure Cloud Shell</a:t>
            </a:r>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586740" y="4034669"/>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You can complete this walkthrough task by completing the steps outlined below, or you can simply read through them, depending on your available time</a:t>
            </a:r>
          </a:p>
        </p:txBody>
      </p:sp>
    </p:spTree>
    <p:extLst>
      <p:ext uri="{BB962C8B-B14F-4D97-AF65-F5344CB8AC3E}">
        <p14:creationId xmlns:p14="http://schemas.microsoft.com/office/powerpoint/2010/main" val="652313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2534625"/>
            <a:ext cx="9144000" cy="997196"/>
          </a:xfrm>
        </p:spPr>
        <p:txBody>
          <a:bodyPr/>
          <a:lstStyle/>
          <a:p>
            <a:r>
              <a:rPr lang="en-US" dirty="0">
                <a:hlinkClick r:id="rId3"/>
              </a:rPr>
              <a:t>Demo</a:t>
            </a:r>
            <a:r>
              <a:rPr lang="en-US" dirty="0"/>
              <a:t>: </a:t>
            </a:r>
            <a:r>
              <a:rPr lang="en-IE" dirty="0"/>
              <a:t>Create VMs from a script with Azure PowerShell</a:t>
            </a:r>
            <a:endParaRPr lang="en-US" dirty="0"/>
          </a:p>
        </p:txBody>
      </p:sp>
    </p:spTree>
    <p:extLst>
      <p:ext uri="{BB962C8B-B14F-4D97-AF65-F5344CB8AC3E}">
        <p14:creationId xmlns:p14="http://schemas.microsoft.com/office/powerpoint/2010/main" val="165852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706315"/>
            <a:ext cx="9144000" cy="997196"/>
          </a:xfrm>
        </p:spPr>
        <p:txBody>
          <a:bodyPr/>
          <a:lstStyle/>
          <a:p>
            <a:r>
              <a:rPr lang="en-IE" dirty="0"/>
              <a:t>Walkthrough-Create VMs from a script with Azure PowerShell</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586740" y="2026189"/>
            <a:ext cx="11018520" cy="200848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In this walkthrough you will write and run a local PowerShell script. The PowerShell script uses the </a:t>
            </a:r>
            <a:r>
              <a:rPr lang="en-IE" i="1" dirty="0"/>
              <a:t>Azure PowerShell</a:t>
            </a:r>
            <a:r>
              <a:rPr lang="en-IE" dirty="0"/>
              <a:t> module to create three virtual machines (VMs) in Azure from a Linux Ubuntu image.</a:t>
            </a:r>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586740" y="4034669"/>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You can complete this walkthrough task by completing the steps outlined below, or you can simply read through them, depending on your available time</a:t>
            </a:r>
          </a:p>
        </p:txBody>
      </p:sp>
    </p:spTree>
    <p:extLst>
      <p:ext uri="{BB962C8B-B14F-4D97-AF65-F5344CB8AC3E}">
        <p14:creationId xmlns:p14="http://schemas.microsoft.com/office/powerpoint/2010/main" val="182179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2534625"/>
            <a:ext cx="9144000" cy="997196"/>
          </a:xfrm>
        </p:spPr>
        <p:txBody>
          <a:bodyPr/>
          <a:lstStyle/>
          <a:p>
            <a:r>
              <a:rPr lang="en-US" dirty="0">
                <a:hlinkClick r:id="rId3"/>
              </a:rPr>
              <a:t>Demo</a:t>
            </a:r>
            <a:r>
              <a:rPr lang="en-US" dirty="0"/>
              <a:t>: </a:t>
            </a:r>
            <a:r>
              <a:rPr lang="en-IE" dirty="0"/>
              <a:t>Install IIS webserver on a VM with Azure Cloud Shell</a:t>
            </a:r>
            <a:endParaRPr lang="en-US" dirty="0"/>
          </a:p>
        </p:txBody>
      </p:sp>
    </p:spTree>
    <p:extLst>
      <p:ext uri="{BB962C8B-B14F-4D97-AF65-F5344CB8AC3E}">
        <p14:creationId xmlns:p14="http://schemas.microsoft.com/office/powerpoint/2010/main" val="70555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706315"/>
            <a:ext cx="9144000" cy="997196"/>
          </a:xfrm>
        </p:spPr>
        <p:txBody>
          <a:bodyPr/>
          <a:lstStyle/>
          <a:p>
            <a:r>
              <a:rPr lang="en-IE" dirty="0"/>
              <a:t>Walkthrough-Install IIS webserver on a VM with Azure Cloud Shell</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586740" y="2026189"/>
            <a:ext cx="11018520" cy="200848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In this walkthrough, you use </a:t>
            </a:r>
            <a:r>
              <a:rPr lang="en-IE" i="1" dirty="0"/>
              <a:t>Azure Cloud Shell</a:t>
            </a:r>
            <a:r>
              <a:rPr lang="en-IE" dirty="0"/>
              <a:t> to automate the installation of the Windows </a:t>
            </a:r>
            <a:r>
              <a:rPr lang="en-IE" i="1" dirty="0"/>
              <a:t>Internet Information Services </a:t>
            </a:r>
            <a:r>
              <a:rPr lang="en-IE" dirty="0"/>
              <a:t>webserver (IIS) on a new virtual machine (VM). Azure Cloud Shell creates a VM and uses the </a:t>
            </a:r>
            <a:r>
              <a:rPr lang="en-IE" i="1" dirty="0"/>
              <a:t>Custom Script Extension </a:t>
            </a:r>
            <a:r>
              <a:rPr lang="en-IE" dirty="0"/>
              <a:t>to install IIS.</a:t>
            </a:r>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586740" y="4034669"/>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You can complete this walkthrough task by completing the steps outlined below, or you can simply read through them, depending on your available time</a:t>
            </a:r>
          </a:p>
        </p:txBody>
      </p:sp>
    </p:spTree>
    <p:extLst>
      <p:ext uri="{BB962C8B-B14F-4D97-AF65-F5344CB8AC3E}">
        <p14:creationId xmlns:p14="http://schemas.microsoft.com/office/powerpoint/2010/main" val="137639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Advisor</a:t>
            </a:r>
          </a:p>
        </p:txBody>
      </p:sp>
      <p:sp>
        <p:nvSpPr>
          <p:cNvPr id="6" name="Text Placeholder 5"/>
          <p:cNvSpPr>
            <a:spLocks noGrp="1"/>
          </p:cNvSpPr>
          <p:nvPr>
            <p:ph type="body" sz="quarter" idx="10"/>
          </p:nvPr>
        </p:nvSpPr>
        <p:spPr>
          <a:xfrm>
            <a:off x="586390" y="1222784"/>
            <a:ext cx="11018520" cy="2117503"/>
          </a:xfrm>
        </p:spPr>
        <p:txBody>
          <a:bodyPr/>
          <a:lstStyle/>
          <a:p>
            <a:r>
              <a:rPr lang="en-US" dirty="0"/>
              <a:t>Analyzes your deployed Azure resources and recommends ways to improve availability, security, performance, and costs. </a:t>
            </a:r>
          </a:p>
          <a:p>
            <a:endParaRPr lang="en-US" sz="4000" dirty="0"/>
          </a:p>
          <a:p>
            <a:r>
              <a:rPr lang="en-US" dirty="0"/>
              <a:t>With Azure Advisor, you can:</a:t>
            </a:r>
            <a:endParaRPr lang="en-US" noProof="0" dirty="0"/>
          </a:p>
        </p:txBody>
      </p:sp>
      <p:sp>
        <p:nvSpPr>
          <p:cNvPr id="4" name="Text Placeholder 5" descr="Azure Advisor">
            <a:extLst>
              <a:ext uri="{FF2B5EF4-FFF2-40B4-BE49-F238E27FC236}">
                <a16:creationId xmlns:a16="http://schemas.microsoft.com/office/drawing/2014/main" id="{F385E4BB-A820-457D-9B1E-2E06C527BD47}"/>
              </a:ext>
            </a:extLst>
          </p:cNvPr>
          <p:cNvSpPr txBox="1">
            <a:spLocks/>
          </p:cNvSpPr>
          <p:nvPr/>
        </p:nvSpPr>
        <p:spPr>
          <a:xfrm>
            <a:off x="2626676" y="3157919"/>
            <a:ext cx="8978234" cy="302698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5000"/>
              </a:lnSpc>
              <a:spcBef>
                <a:spcPts val="567"/>
              </a:spcBef>
            </a:pPr>
            <a:endParaRPr lang="en-IE" sz="1800" spc="-1" dirty="0">
              <a:latin typeface="Arial"/>
            </a:endParaRPr>
          </a:p>
          <a:p>
            <a:pPr marL="457200" indent="-456840">
              <a:lnSpc>
                <a:spcPct val="115000"/>
              </a:lnSpc>
              <a:spcBef>
                <a:spcPts val="567"/>
              </a:spcBef>
              <a:buClr>
                <a:srgbClr val="1A1A1A"/>
              </a:buClr>
              <a:buFont typeface="Arial"/>
              <a:buChar char="•"/>
            </a:pPr>
            <a:r>
              <a:rPr lang="en-IE" spc="-1" dirty="0">
                <a:solidFill>
                  <a:srgbClr val="1A1A1A"/>
                </a:solidFill>
                <a:latin typeface="Segoe UI Semilight"/>
              </a:rPr>
              <a:t>Get proactive, actionable, and personalized best practice recommendations.</a:t>
            </a:r>
            <a:endParaRPr lang="en-IE" spc="-1" dirty="0">
              <a:latin typeface="Arial"/>
            </a:endParaRPr>
          </a:p>
          <a:p>
            <a:pPr marL="457200" indent="-456840">
              <a:lnSpc>
                <a:spcPct val="115000"/>
              </a:lnSpc>
              <a:spcBef>
                <a:spcPts val="567"/>
              </a:spcBef>
              <a:buClr>
                <a:srgbClr val="1A1A1A"/>
              </a:buClr>
              <a:buFont typeface="Arial"/>
              <a:buChar char="•"/>
            </a:pPr>
            <a:r>
              <a:rPr lang="en-IE" spc="-1" dirty="0">
                <a:solidFill>
                  <a:srgbClr val="1A1A1A"/>
                </a:solidFill>
                <a:latin typeface="Segoe UI Semilight"/>
              </a:rPr>
              <a:t>Improve the performance, security, and availability of your resources.</a:t>
            </a:r>
            <a:endParaRPr lang="en-IE" spc="-1" dirty="0">
              <a:latin typeface="Arial"/>
            </a:endParaRPr>
          </a:p>
          <a:p>
            <a:pPr marL="457200" indent="-456840">
              <a:lnSpc>
                <a:spcPct val="115000"/>
              </a:lnSpc>
              <a:spcBef>
                <a:spcPts val="567"/>
              </a:spcBef>
              <a:buClr>
                <a:srgbClr val="1A1A1A"/>
              </a:buClr>
              <a:buFont typeface="Arial"/>
              <a:buChar char="•"/>
            </a:pPr>
            <a:r>
              <a:rPr lang="en-IE" spc="-1" dirty="0">
                <a:solidFill>
                  <a:srgbClr val="1A1A1A"/>
                </a:solidFill>
                <a:latin typeface="Segoe UI Semilight"/>
              </a:rPr>
              <a:t>Identify opportunities to reduce your Azure costs.</a:t>
            </a:r>
            <a:endParaRPr lang="en-IE" spc="-1" dirty="0">
              <a:latin typeface="Arial"/>
            </a:endParaRPr>
          </a:p>
        </p:txBody>
      </p:sp>
      <p:pic>
        <p:nvPicPr>
          <p:cNvPr id="5" name="Picture 4" descr="Icon representing Azure DevTest Labs">
            <a:extLst>
              <a:ext uri="{FF2B5EF4-FFF2-40B4-BE49-F238E27FC236}">
                <a16:creationId xmlns:a16="http://schemas.microsoft.com/office/drawing/2014/main" id="{5F0DA6F5-E91D-4E5B-B535-89370F4AC4E7}"/>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540" y="4143239"/>
            <a:ext cx="1377003" cy="1304103"/>
          </a:xfrm>
          <a:prstGeom prst="rect">
            <a:avLst/>
          </a:prstGeom>
        </p:spPr>
      </p:pic>
    </p:spTree>
    <p:extLst>
      <p:ext uri="{BB962C8B-B14F-4D97-AF65-F5344CB8AC3E}">
        <p14:creationId xmlns:p14="http://schemas.microsoft.com/office/powerpoint/2010/main" val="33875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2534625"/>
            <a:ext cx="9144000" cy="997196"/>
          </a:xfrm>
        </p:spPr>
        <p:txBody>
          <a:bodyPr/>
          <a:lstStyle/>
          <a:p>
            <a:r>
              <a:rPr lang="en-US" dirty="0">
                <a:hlinkClick r:id="rId3"/>
              </a:rPr>
              <a:t>Demo</a:t>
            </a:r>
            <a:r>
              <a:rPr lang="en-US" dirty="0"/>
              <a:t>: </a:t>
            </a:r>
            <a:r>
              <a:rPr lang="en-IE" dirty="0"/>
              <a:t>Save a recommendations report with Azure Advisor</a:t>
            </a:r>
            <a:endParaRPr lang="en-US" dirty="0"/>
          </a:p>
        </p:txBody>
      </p:sp>
    </p:spTree>
    <p:extLst>
      <p:ext uri="{BB962C8B-B14F-4D97-AF65-F5344CB8AC3E}">
        <p14:creationId xmlns:p14="http://schemas.microsoft.com/office/powerpoint/2010/main" val="1439381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706315"/>
            <a:ext cx="9144000" cy="997196"/>
          </a:xfrm>
        </p:spPr>
        <p:txBody>
          <a:bodyPr/>
          <a:lstStyle/>
          <a:p>
            <a:r>
              <a:rPr lang="en-IE" dirty="0"/>
              <a:t>Walkthrough-Save a recommendations report with Azure Advisor</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586740" y="2026189"/>
            <a:ext cx="11018520" cy="200848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In this walkthrough, you create and save a personalized recommendations report with Azure Advisor. You deploy a Virtual Machine (VM) and network resources, which Azure Advisor </a:t>
            </a:r>
            <a:r>
              <a:rPr lang="en-IE" dirty="0" err="1"/>
              <a:t>analyzes</a:t>
            </a:r>
            <a:r>
              <a:rPr lang="en-IE" dirty="0"/>
              <a:t>, to get recommendations and generate the report.</a:t>
            </a:r>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586740" y="4034669"/>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You can complete this walkthrough task by completing the steps outlined below, or you can simply read through them, depending on your available time</a:t>
            </a:r>
          </a:p>
        </p:txBody>
      </p:sp>
    </p:spTree>
    <p:extLst>
      <p:ext uri="{BB962C8B-B14F-4D97-AF65-F5344CB8AC3E}">
        <p14:creationId xmlns:p14="http://schemas.microsoft.com/office/powerpoint/2010/main" val="818689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Regions</a:t>
            </a:r>
          </a:p>
        </p:txBody>
      </p:sp>
      <p:sp>
        <p:nvSpPr>
          <p:cNvPr id="6" name="Text Placeholder 5"/>
          <p:cNvSpPr>
            <a:spLocks noGrp="1"/>
          </p:cNvSpPr>
          <p:nvPr>
            <p:ph type="body" sz="quarter" idx="10"/>
          </p:nvPr>
        </p:nvSpPr>
        <p:spPr>
          <a:xfrm>
            <a:off x="588263" y="1149316"/>
            <a:ext cx="11018520" cy="3102388"/>
          </a:xfrm>
        </p:spPr>
        <p:txBody>
          <a:bodyPr/>
          <a:lstStyle/>
          <a:p>
            <a:pPr marL="457200" indent="-457200">
              <a:buFont typeface="Arial" panose="020B0604020202020204" pitchFamily="34" charset="0"/>
              <a:buChar char="•"/>
            </a:pPr>
            <a:r>
              <a:rPr lang="en-IE" dirty="0"/>
              <a:t>Azure is made up of </a:t>
            </a:r>
            <a:r>
              <a:rPr lang="en-IE" dirty="0" err="1"/>
              <a:t>datacenters</a:t>
            </a:r>
            <a:r>
              <a:rPr lang="en-IE" dirty="0"/>
              <a:t> located around the globe. These </a:t>
            </a:r>
            <a:r>
              <a:rPr lang="en-IE" dirty="0" err="1"/>
              <a:t>datacenters</a:t>
            </a:r>
            <a:r>
              <a:rPr lang="en-IE" dirty="0"/>
              <a:t> are organized and made available to end users by country/region</a:t>
            </a:r>
          </a:p>
          <a:p>
            <a:pPr marL="457200" indent="-457200">
              <a:buFont typeface="Arial" panose="020B0604020202020204" pitchFamily="34" charset="0"/>
              <a:buChar char="•"/>
            </a:pPr>
            <a:r>
              <a:rPr lang="en-IE" dirty="0"/>
              <a:t>In reference to </a:t>
            </a:r>
            <a:r>
              <a:rPr lang="en-IE" dirty="0" err="1"/>
              <a:t>datacenters</a:t>
            </a:r>
            <a:r>
              <a:rPr lang="en-IE" dirty="0"/>
              <a:t>, a </a:t>
            </a:r>
            <a:r>
              <a:rPr lang="en-IE" i="1" dirty="0"/>
              <a:t>region</a:t>
            </a:r>
            <a:r>
              <a:rPr lang="en-IE" dirty="0"/>
              <a:t> is a geographical area on the planet containing at least one—but potentially multiple —</a:t>
            </a:r>
            <a:r>
              <a:rPr lang="en-IE" dirty="0" err="1"/>
              <a:t>datacenters</a:t>
            </a:r>
            <a:r>
              <a:rPr lang="en-IE" dirty="0"/>
              <a:t> that are in close proximity and networked together with a low-latency network</a:t>
            </a:r>
          </a:p>
        </p:txBody>
      </p:sp>
      <p:sp>
        <p:nvSpPr>
          <p:cNvPr id="4" name="CustomShape 3">
            <a:extLst>
              <a:ext uri="{FF2B5EF4-FFF2-40B4-BE49-F238E27FC236}">
                <a16:creationId xmlns:a16="http://schemas.microsoft.com/office/drawing/2014/main" id="{E4FD49B7-2E89-4AF1-AB4E-237800275A55}"/>
              </a:ext>
            </a:extLst>
          </p:cNvPr>
          <p:cNvSpPr/>
          <p:nvPr/>
        </p:nvSpPr>
        <p:spPr>
          <a:xfrm>
            <a:off x="5067480" y="4572000"/>
            <a:ext cx="1846276" cy="1825410"/>
          </a:xfrm>
          <a:custGeom>
            <a:avLst/>
            <a:gdLst/>
            <a:ahLst/>
            <a:cxnLst/>
            <a:rect l="l" t="t" r="r" b="b"/>
            <a:pathLst>
              <a:path w="1704" h="1920">
                <a:moveTo>
                  <a:pt x="1578" y="389"/>
                </a:moveTo>
                <a:cubicBezTo>
                  <a:pt x="1576" y="385"/>
                  <a:pt x="1576" y="385"/>
                  <a:pt x="1576" y="385"/>
                </a:cubicBezTo>
                <a:cubicBezTo>
                  <a:pt x="1569" y="376"/>
                  <a:pt x="1559" y="370"/>
                  <a:pt x="1547" y="370"/>
                </a:cubicBezTo>
                <a:cubicBezTo>
                  <a:pt x="1124" y="370"/>
                  <a:pt x="1124" y="370"/>
                  <a:pt x="1124" y="370"/>
                </a:cubicBezTo>
                <a:cubicBezTo>
                  <a:pt x="1119" y="370"/>
                  <a:pt x="1116" y="366"/>
                  <a:pt x="1116" y="362"/>
                </a:cubicBezTo>
                <a:cubicBezTo>
                  <a:pt x="1116" y="357"/>
                  <a:pt x="1119" y="354"/>
                  <a:pt x="1124" y="354"/>
                </a:cubicBezTo>
                <a:cubicBezTo>
                  <a:pt x="1442" y="354"/>
                  <a:pt x="1442" y="354"/>
                  <a:pt x="1442" y="354"/>
                </a:cubicBezTo>
                <a:cubicBezTo>
                  <a:pt x="1461" y="354"/>
                  <a:pt x="1476" y="338"/>
                  <a:pt x="1476" y="319"/>
                </a:cubicBezTo>
                <a:cubicBezTo>
                  <a:pt x="1476" y="300"/>
                  <a:pt x="1461" y="285"/>
                  <a:pt x="1442" y="285"/>
                </a:cubicBezTo>
                <a:cubicBezTo>
                  <a:pt x="1070" y="285"/>
                  <a:pt x="1070" y="285"/>
                  <a:pt x="1070" y="285"/>
                </a:cubicBezTo>
                <a:cubicBezTo>
                  <a:pt x="1066" y="285"/>
                  <a:pt x="1063" y="281"/>
                  <a:pt x="1063" y="277"/>
                </a:cubicBezTo>
                <a:cubicBezTo>
                  <a:pt x="1063" y="272"/>
                  <a:pt x="1066" y="269"/>
                  <a:pt x="1070" y="269"/>
                </a:cubicBezTo>
                <a:cubicBezTo>
                  <a:pt x="1398" y="269"/>
                  <a:pt x="1398" y="269"/>
                  <a:pt x="1398" y="269"/>
                </a:cubicBezTo>
                <a:cubicBezTo>
                  <a:pt x="1417" y="269"/>
                  <a:pt x="1433" y="253"/>
                  <a:pt x="1433" y="234"/>
                </a:cubicBezTo>
                <a:cubicBezTo>
                  <a:pt x="1433" y="215"/>
                  <a:pt x="1417" y="199"/>
                  <a:pt x="1398" y="199"/>
                </a:cubicBezTo>
                <a:cubicBezTo>
                  <a:pt x="1125" y="199"/>
                  <a:pt x="1125" y="199"/>
                  <a:pt x="1125" y="199"/>
                </a:cubicBezTo>
                <a:cubicBezTo>
                  <a:pt x="1121" y="199"/>
                  <a:pt x="1117" y="196"/>
                  <a:pt x="1117" y="192"/>
                </a:cubicBezTo>
                <a:cubicBezTo>
                  <a:pt x="1117" y="187"/>
                  <a:pt x="1121" y="184"/>
                  <a:pt x="1125" y="184"/>
                </a:cubicBezTo>
                <a:cubicBezTo>
                  <a:pt x="1289" y="184"/>
                  <a:pt x="1289" y="184"/>
                  <a:pt x="1289" y="184"/>
                </a:cubicBezTo>
                <a:cubicBezTo>
                  <a:pt x="1308" y="184"/>
                  <a:pt x="1323" y="168"/>
                  <a:pt x="1323" y="149"/>
                </a:cubicBezTo>
                <a:cubicBezTo>
                  <a:pt x="1323" y="130"/>
                  <a:pt x="1308" y="114"/>
                  <a:pt x="1289" y="114"/>
                </a:cubicBezTo>
                <a:cubicBezTo>
                  <a:pt x="1066" y="114"/>
                  <a:pt x="1066" y="114"/>
                  <a:pt x="1066" y="114"/>
                </a:cubicBezTo>
                <a:cubicBezTo>
                  <a:pt x="1062" y="114"/>
                  <a:pt x="1058" y="111"/>
                  <a:pt x="1058" y="107"/>
                </a:cubicBezTo>
                <a:cubicBezTo>
                  <a:pt x="1058" y="102"/>
                  <a:pt x="1062" y="99"/>
                  <a:pt x="1066" y="99"/>
                </a:cubicBezTo>
                <a:cubicBezTo>
                  <a:pt x="1089" y="99"/>
                  <a:pt x="1089" y="99"/>
                  <a:pt x="1089" y="99"/>
                </a:cubicBezTo>
                <a:cubicBezTo>
                  <a:pt x="1109" y="99"/>
                  <a:pt x="1124" y="83"/>
                  <a:pt x="1124" y="64"/>
                </a:cubicBezTo>
                <a:cubicBezTo>
                  <a:pt x="1124" y="48"/>
                  <a:pt x="1115" y="35"/>
                  <a:pt x="1101" y="31"/>
                </a:cubicBezTo>
                <a:cubicBezTo>
                  <a:pt x="1099" y="30"/>
                  <a:pt x="1099" y="30"/>
                  <a:pt x="1099" y="30"/>
                </a:cubicBezTo>
                <a:cubicBezTo>
                  <a:pt x="1027" y="10"/>
                  <a:pt x="952" y="0"/>
                  <a:pt x="877" y="0"/>
                </a:cubicBezTo>
                <a:cubicBezTo>
                  <a:pt x="869" y="0"/>
                  <a:pt x="869" y="0"/>
                  <a:pt x="869" y="0"/>
                </a:cubicBezTo>
                <a:cubicBezTo>
                  <a:pt x="625" y="0"/>
                  <a:pt x="394" y="106"/>
                  <a:pt x="235" y="291"/>
                </a:cubicBezTo>
                <a:cubicBezTo>
                  <a:pt x="229" y="299"/>
                  <a:pt x="229" y="299"/>
                  <a:pt x="229" y="299"/>
                </a:cubicBezTo>
                <a:cubicBezTo>
                  <a:pt x="229" y="301"/>
                  <a:pt x="229" y="301"/>
                  <a:pt x="229" y="301"/>
                </a:cubicBezTo>
                <a:cubicBezTo>
                  <a:pt x="228" y="305"/>
                  <a:pt x="227" y="308"/>
                  <a:pt x="227" y="312"/>
                </a:cubicBezTo>
                <a:cubicBezTo>
                  <a:pt x="227" y="332"/>
                  <a:pt x="243" y="348"/>
                  <a:pt x="263" y="348"/>
                </a:cubicBezTo>
                <a:cubicBezTo>
                  <a:pt x="580" y="348"/>
                  <a:pt x="580" y="348"/>
                  <a:pt x="580" y="348"/>
                </a:cubicBezTo>
                <a:cubicBezTo>
                  <a:pt x="583" y="348"/>
                  <a:pt x="586" y="351"/>
                  <a:pt x="586" y="354"/>
                </a:cubicBezTo>
                <a:cubicBezTo>
                  <a:pt x="586" y="358"/>
                  <a:pt x="583" y="361"/>
                  <a:pt x="580" y="361"/>
                </a:cubicBezTo>
                <a:cubicBezTo>
                  <a:pt x="318" y="361"/>
                  <a:pt x="318" y="361"/>
                  <a:pt x="318" y="361"/>
                </a:cubicBezTo>
                <a:cubicBezTo>
                  <a:pt x="299" y="361"/>
                  <a:pt x="283" y="377"/>
                  <a:pt x="283" y="397"/>
                </a:cubicBezTo>
                <a:cubicBezTo>
                  <a:pt x="283" y="417"/>
                  <a:pt x="299" y="433"/>
                  <a:pt x="318" y="433"/>
                </a:cubicBezTo>
                <a:cubicBezTo>
                  <a:pt x="740" y="433"/>
                  <a:pt x="740" y="433"/>
                  <a:pt x="740" y="433"/>
                </a:cubicBezTo>
                <a:cubicBezTo>
                  <a:pt x="743" y="433"/>
                  <a:pt x="746" y="436"/>
                  <a:pt x="746" y="439"/>
                </a:cubicBezTo>
                <a:cubicBezTo>
                  <a:pt x="746" y="443"/>
                  <a:pt x="743" y="446"/>
                  <a:pt x="740" y="446"/>
                </a:cubicBezTo>
                <a:cubicBezTo>
                  <a:pt x="264" y="446"/>
                  <a:pt x="264" y="446"/>
                  <a:pt x="264" y="446"/>
                </a:cubicBezTo>
                <a:cubicBezTo>
                  <a:pt x="244" y="446"/>
                  <a:pt x="228" y="462"/>
                  <a:pt x="228" y="482"/>
                </a:cubicBezTo>
                <a:cubicBezTo>
                  <a:pt x="228" y="502"/>
                  <a:pt x="244" y="518"/>
                  <a:pt x="264" y="518"/>
                </a:cubicBezTo>
                <a:cubicBezTo>
                  <a:pt x="770" y="518"/>
                  <a:pt x="770" y="518"/>
                  <a:pt x="770" y="518"/>
                </a:cubicBezTo>
                <a:cubicBezTo>
                  <a:pt x="774" y="518"/>
                  <a:pt x="777" y="521"/>
                  <a:pt x="777" y="524"/>
                </a:cubicBezTo>
                <a:cubicBezTo>
                  <a:pt x="777" y="528"/>
                  <a:pt x="774" y="531"/>
                  <a:pt x="770" y="531"/>
                </a:cubicBezTo>
                <a:cubicBezTo>
                  <a:pt x="462" y="531"/>
                  <a:pt x="462" y="531"/>
                  <a:pt x="462" y="531"/>
                </a:cubicBezTo>
                <a:cubicBezTo>
                  <a:pt x="442" y="531"/>
                  <a:pt x="426" y="547"/>
                  <a:pt x="426" y="567"/>
                </a:cubicBezTo>
                <a:cubicBezTo>
                  <a:pt x="426" y="587"/>
                  <a:pt x="442" y="603"/>
                  <a:pt x="462" y="603"/>
                </a:cubicBezTo>
                <a:cubicBezTo>
                  <a:pt x="957" y="603"/>
                  <a:pt x="957" y="603"/>
                  <a:pt x="957" y="603"/>
                </a:cubicBezTo>
                <a:cubicBezTo>
                  <a:pt x="957" y="603"/>
                  <a:pt x="957" y="603"/>
                  <a:pt x="957" y="603"/>
                </a:cubicBezTo>
                <a:cubicBezTo>
                  <a:pt x="1001" y="603"/>
                  <a:pt x="1001" y="603"/>
                  <a:pt x="1001" y="603"/>
                </a:cubicBezTo>
                <a:cubicBezTo>
                  <a:pt x="1004" y="604"/>
                  <a:pt x="1005" y="607"/>
                  <a:pt x="1005" y="610"/>
                </a:cubicBezTo>
                <a:cubicBezTo>
                  <a:pt x="1005" y="613"/>
                  <a:pt x="1002" y="616"/>
                  <a:pt x="999" y="616"/>
                </a:cubicBezTo>
                <a:cubicBezTo>
                  <a:pt x="472" y="616"/>
                  <a:pt x="472" y="616"/>
                  <a:pt x="472" y="616"/>
                </a:cubicBezTo>
                <a:cubicBezTo>
                  <a:pt x="452" y="616"/>
                  <a:pt x="436" y="632"/>
                  <a:pt x="436" y="652"/>
                </a:cubicBezTo>
                <a:cubicBezTo>
                  <a:pt x="436" y="672"/>
                  <a:pt x="452" y="688"/>
                  <a:pt x="472" y="688"/>
                </a:cubicBezTo>
                <a:cubicBezTo>
                  <a:pt x="993" y="688"/>
                  <a:pt x="993" y="688"/>
                  <a:pt x="993" y="688"/>
                </a:cubicBezTo>
                <a:cubicBezTo>
                  <a:pt x="996" y="688"/>
                  <a:pt x="999" y="691"/>
                  <a:pt x="999" y="695"/>
                </a:cubicBezTo>
                <a:cubicBezTo>
                  <a:pt x="999" y="698"/>
                  <a:pt x="996" y="701"/>
                  <a:pt x="993" y="701"/>
                </a:cubicBezTo>
                <a:cubicBezTo>
                  <a:pt x="496" y="701"/>
                  <a:pt x="496" y="701"/>
                  <a:pt x="496" y="701"/>
                </a:cubicBezTo>
                <a:cubicBezTo>
                  <a:pt x="476" y="701"/>
                  <a:pt x="460" y="717"/>
                  <a:pt x="460" y="737"/>
                </a:cubicBezTo>
                <a:cubicBezTo>
                  <a:pt x="460" y="757"/>
                  <a:pt x="476" y="773"/>
                  <a:pt x="496" y="773"/>
                </a:cubicBezTo>
                <a:cubicBezTo>
                  <a:pt x="867" y="773"/>
                  <a:pt x="867" y="773"/>
                  <a:pt x="867" y="773"/>
                </a:cubicBezTo>
                <a:cubicBezTo>
                  <a:pt x="871" y="773"/>
                  <a:pt x="874" y="776"/>
                  <a:pt x="874" y="780"/>
                </a:cubicBezTo>
                <a:cubicBezTo>
                  <a:pt x="874" y="783"/>
                  <a:pt x="871" y="786"/>
                  <a:pt x="867" y="786"/>
                </a:cubicBezTo>
                <a:cubicBezTo>
                  <a:pt x="469" y="786"/>
                  <a:pt x="469" y="786"/>
                  <a:pt x="469" y="786"/>
                </a:cubicBezTo>
                <a:cubicBezTo>
                  <a:pt x="450" y="786"/>
                  <a:pt x="434" y="802"/>
                  <a:pt x="434" y="822"/>
                </a:cubicBezTo>
                <a:cubicBezTo>
                  <a:pt x="434" y="842"/>
                  <a:pt x="450" y="858"/>
                  <a:pt x="469" y="858"/>
                </a:cubicBezTo>
                <a:cubicBezTo>
                  <a:pt x="791" y="858"/>
                  <a:pt x="791" y="858"/>
                  <a:pt x="791" y="858"/>
                </a:cubicBezTo>
                <a:cubicBezTo>
                  <a:pt x="795" y="858"/>
                  <a:pt x="798" y="861"/>
                  <a:pt x="798" y="865"/>
                </a:cubicBezTo>
                <a:cubicBezTo>
                  <a:pt x="798" y="868"/>
                  <a:pt x="795" y="871"/>
                  <a:pt x="791" y="871"/>
                </a:cubicBezTo>
                <a:cubicBezTo>
                  <a:pt x="510" y="871"/>
                  <a:pt x="510" y="871"/>
                  <a:pt x="510" y="871"/>
                </a:cubicBezTo>
                <a:cubicBezTo>
                  <a:pt x="491" y="871"/>
                  <a:pt x="475" y="888"/>
                  <a:pt x="475" y="907"/>
                </a:cubicBezTo>
                <a:cubicBezTo>
                  <a:pt x="475" y="927"/>
                  <a:pt x="491" y="943"/>
                  <a:pt x="510" y="943"/>
                </a:cubicBezTo>
                <a:cubicBezTo>
                  <a:pt x="623" y="943"/>
                  <a:pt x="623" y="943"/>
                  <a:pt x="623" y="943"/>
                </a:cubicBezTo>
                <a:cubicBezTo>
                  <a:pt x="626" y="943"/>
                  <a:pt x="629" y="946"/>
                  <a:pt x="629" y="950"/>
                </a:cubicBezTo>
                <a:cubicBezTo>
                  <a:pt x="629" y="953"/>
                  <a:pt x="626" y="956"/>
                  <a:pt x="623" y="956"/>
                </a:cubicBezTo>
                <a:cubicBezTo>
                  <a:pt x="579" y="956"/>
                  <a:pt x="579" y="956"/>
                  <a:pt x="579" y="956"/>
                </a:cubicBezTo>
                <a:cubicBezTo>
                  <a:pt x="559" y="956"/>
                  <a:pt x="543" y="973"/>
                  <a:pt x="543" y="992"/>
                </a:cubicBezTo>
                <a:cubicBezTo>
                  <a:pt x="543" y="1012"/>
                  <a:pt x="559" y="1028"/>
                  <a:pt x="579" y="1028"/>
                </a:cubicBezTo>
                <a:cubicBezTo>
                  <a:pt x="637" y="1028"/>
                  <a:pt x="637" y="1028"/>
                  <a:pt x="637" y="1028"/>
                </a:cubicBezTo>
                <a:cubicBezTo>
                  <a:pt x="640" y="1028"/>
                  <a:pt x="643" y="1031"/>
                  <a:pt x="643" y="1035"/>
                </a:cubicBezTo>
                <a:cubicBezTo>
                  <a:pt x="643" y="1039"/>
                  <a:pt x="640" y="1042"/>
                  <a:pt x="637" y="1042"/>
                </a:cubicBezTo>
                <a:cubicBezTo>
                  <a:pt x="633" y="1042"/>
                  <a:pt x="633" y="1042"/>
                  <a:pt x="633" y="1042"/>
                </a:cubicBezTo>
                <a:cubicBezTo>
                  <a:pt x="613" y="1042"/>
                  <a:pt x="597" y="1058"/>
                  <a:pt x="597" y="1077"/>
                </a:cubicBezTo>
                <a:cubicBezTo>
                  <a:pt x="597" y="1097"/>
                  <a:pt x="613" y="1113"/>
                  <a:pt x="633" y="1113"/>
                </a:cubicBezTo>
                <a:cubicBezTo>
                  <a:pt x="750" y="1113"/>
                  <a:pt x="750" y="1113"/>
                  <a:pt x="750" y="1113"/>
                </a:cubicBezTo>
                <a:cubicBezTo>
                  <a:pt x="754" y="1113"/>
                  <a:pt x="757" y="1116"/>
                  <a:pt x="757" y="1120"/>
                </a:cubicBezTo>
                <a:cubicBezTo>
                  <a:pt x="757" y="1124"/>
                  <a:pt x="754" y="1127"/>
                  <a:pt x="750" y="1127"/>
                </a:cubicBezTo>
                <a:cubicBezTo>
                  <a:pt x="727" y="1127"/>
                  <a:pt x="727" y="1127"/>
                  <a:pt x="727" y="1127"/>
                </a:cubicBezTo>
                <a:cubicBezTo>
                  <a:pt x="707" y="1127"/>
                  <a:pt x="691" y="1143"/>
                  <a:pt x="691" y="1162"/>
                </a:cubicBezTo>
                <a:cubicBezTo>
                  <a:pt x="691" y="1182"/>
                  <a:pt x="707" y="1198"/>
                  <a:pt x="727" y="1198"/>
                </a:cubicBezTo>
                <a:cubicBezTo>
                  <a:pt x="1009" y="1198"/>
                  <a:pt x="1009" y="1198"/>
                  <a:pt x="1009" y="1198"/>
                </a:cubicBezTo>
                <a:cubicBezTo>
                  <a:pt x="1013" y="1198"/>
                  <a:pt x="1016" y="1201"/>
                  <a:pt x="1016" y="1205"/>
                </a:cubicBezTo>
                <a:cubicBezTo>
                  <a:pt x="1016" y="1209"/>
                  <a:pt x="1013" y="1212"/>
                  <a:pt x="1009" y="1212"/>
                </a:cubicBezTo>
                <a:cubicBezTo>
                  <a:pt x="786" y="1212"/>
                  <a:pt x="786" y="1212"/>
                  <a:pt x="786" y="1212"/>
                </a:cubicBezTo>
                <a:cubicBezTo>
                  <a:pt x="766" y="1212"/>
                  <a:pt x="750" y="1228"/>
                  <a:pt x="750" y="1247"/>
                </a:cubicBezTo>
                <a:cubicBezTo>
                  <a:pt x="750" y="1267"/>
                  <a:pt x="766" y="1283"/>
                  <a:pt x="786" y="1283"/>
                </a:cubicBezTo>
                <a:cubicBezTo>
                  <a:pt x="1124" y="1283"/>
                  <a:pt x="1124" y="1283"/>
                  <a:pt x="1124" y="1283"/>
                </a:cubicBezTo>
                <a:cubicBezTo>
                  <a:pt x="1127" y="1283"/>
                  <a:pt x="1130" y="1286"/>
                  <a:pt x="1130" y="1289"/>
                </a:cubicBezTo>
                <a:cubicBezTo>
                  <a:pt x="1129" y="1291"/>
                  <a:pt x="1125" y="1294"/>
                  <a:pt x="1120" y="1297"/>
                </a:cubicBezTo>
                <a:cubicBezTo>
                  <a:pt x="845" y="1297"/>
                  <a:pt x="845" y="1297"/>
                  <a:pt x="845" y="1297"/>
                </a:cubicBezTo>
                <a:cubicBezTo>
                  <a:pt x="825" y="1297"/>
                  <a:pt x="809" y="1313"/>
                  <a:pt x="809" y="1333"/>
                </a:cubicBezTo>
                <a:cubicBezTo>
                  <a:pt x="809" y="1352"/>
                  <a:pt x="825" y="1368"/>
                  <a:pt x="845" y="1368"/>
                </a:cubicBezTo>
                <a:cubicBezTo>
                  <a:pt x="1102" y="1368"/>
                  <a:pt x="1102" y="1368"/>
                  <a:pt x="1102" y="1368"/>
                </a:cubicBezTo>
                <a:cubicBezTo>
                  <a:pt x="1106" y="1368"/>
                  <a:pt x="1109" y="1371"/>
                  <a:pt x="1109" y="1375"/>
                </a:cubicBezTo>
                <a:cubicBezTo>
                  <a:pt x="1109" y="1379"/>
                  <a:pt x="1106" y="1382"/>
                  <a:pt x="1102" y="1382"/>
                </a:cubicBezTo>
                <a:cubicBezTo>
                  <a:pt x="887" y="1382"/>
                  <a:pt x="887" y="1382"/>
                  <a:pt x="887" y="1382"/>
                </a:cubicBezTo>
                <a:cubicBezTo>
                  <a:pt x="868" y="1382"/>
                  <a:pt x="852" y="1398"/>
                  <a:pt x="852" y="1418"/>
                </a:cubicBezTo>
                <a:cubicBezTo>
                  <a:pt x="852" y="1437"/>
                  <a:pt x="868" y="1453"/>
                  <a:pt x="887" y="1453"/>
                </a:cubicBezTo>
                <a:cubicBezTo>
                  <a:pt x="1040" y="1453"/>
                  <a:pt x="1040" y="1453"/>
                  <a:pt x="1040" y="1453"/>
                </a:cubicBezTo>
                <a:cubicBezTo>
                  <a:pt x="1044" y="1453"/>
                  <a:pt x="1047" y="1456"/>
                  <a:pt x="1047" y="1460"/>
                </a:cubicBezTo>
                <a:cubicBezTo>
                  <a:pt x="1047" y="1464"/>
                  <a:pt x="1044" y="1467"/>
                  <a:pt x="1040" y="1467"/>
                </a:cubicBezTo>
                <a:cubicBezTo>
                  <a:pt x="875" y="1467"/>
                  <a:pt x="875" y="1467"/>
                  <a:pt x="875" y="1467"/>
                </a:cubicBezTo>
                <a:cubicBezTo>
                  <a:pt x="856" y="1467"/>
                  <a:pt x="840" y="1483"/>
                  <a:pt x="840" y="1503"/>
                </a:cubicBezTo>
                <a:cubicBezTo>
                  <a:pt x="840" y="1522"/>
                  <a:pt x="856" y="1538"/>
                  <a:pt x="875" y="1538"/>
                </a:cubicBezTo>
                <a:cubicBezTo>
                  <a:pt x="959" y="1538"/>
                  <a:pt x="959" y="1538"/>
                  <a:pt x="959" y="1538"/>
                </a:cubicBezTo>
                <a:cubicBezTo>
                  <a:pt x="963" y="1538"/>
                  <a:pt x="966" y="1541"/>
                  <a:pt x="966" y="1545"/>
                </a:cubicBezTo>
                <a:cubicBezTo>
                  <a:pt x="966" y="1549"/>
                  <a:pt x="963" y="1552"/>
                  <a:pt x="959" y="1552"/>
                </a:cubicBezTo>
                <a:cubicBezTo>
                  <a:pt x="883" y="1552"/>
                  <a:pt x="883" y="1552"/>
                  <a:pt x="883" y="1552"/>
                </a:cubicBezTo>
                <a:cubicBezTo>
                  <a:pt x="863" y="1552"/>
                  <a:pt x="847" y="1568"/>
                  <a:pt x="847" y="1588"/>
                </a:cubicBezTo>
                <a:cubicBezTo>
                  <a:pt x="847" y="1607"/>
                  <a:pt x="863" y="1624"/>
                  <a:pt x="883" y="1624"/>
                </a:cubicBezTo>
                <a:cubicBezTo>
                  <a:pt x="925" y="1624"/>
                  <a:pt x="925" y="1624"/>
                  <a:pt x="925" y="1624"/>
                </a:cubicBezTo>
                <a:cubicBezTo>
                  <a:pt x="928" y="1624"/>
                  <a:pt x="931" y="1627"/>
                  <a:pt x="931" y="1630"/>
                </a:cubicBezTo>
                <a:cubicBezTo>
                  <a:pt x="931" y="1634"/>
                  <a:pt x="928" y="1637"/>
                  <a:pt x="925" y="1637"/>
                </a:cubicBezTo>
                <a:cubicBezTo>
                  <a:pt x="883" y="1637"/>
                  <a:pt x="883" y="1637"/>
                  <a:pt x="883" y="1637"/>
                </a:cubicBezTo>
                <a:cubicBezTo>
                  <a:pt x="878" y="1636"/>
                  <a:pt x="878" y="1636"/>
                  <a:pt x="878" y="1636"/>
                </a:cubicBezTo>
                <a:cubicBezTo>
                  <a:pt x="876" y="1636"/>
                  <a:pt x="876" y="1636"/>
                  <a:pt x="876" y="1636"/>
                </a:cubicBezTo>
                <a:cubicBezTo>
                  <a:pt x="660" y="1636"/>
                  <a:pt x="458" y="1552"/>
                  <a:pt x="305" y="1399"/>
                </a:cubicBezTo>
                <a:cubicBezTo>
                  <a:pt x="152" y="1246"/>
                  <a:pt x="68" y="1043"/>
                  <a:pt x="68" y="827"/>
                </a:cubicBezTo>
                <a:cubicBezTo>
                  <a:pt x="68" y="693"/>
                  <a:pt x="100" y="566"/>
                  <a:pt x="162" y="449"/>
                </a:cubicBezTo>
                <a:cubicBezTo>
                  <a:pt x="163" y="448"/>
                  <a:pt x="163" y="448"/>
                  <a:pt x="163" y="448"/>
                </a:cubicBezTo>
                <a:cubicBezTo>
                  <a:pt x="164" y="446"/>
                  <a:pt x="164" y="446"/>
                  <a:pt x="164" y="446"/>
                </a:cubicBezTo>
                <a:cubicBezTo>
                  <a:pt x="184" y="403"/>
                  <a:pt x="187" y="354"/>
                  <a:pt x="171" y="309"/>
                </a:cubicBezTo>
                <a:cubicBezTo>
                  <a:pt x="157" y="267"/>
                  <a:pt x="128" y="234"/>
                  <a:pt x="91" y="212"/>
                </a:cubicBezTo>
                <a:cubicBezTo>
                  <a:pt x="91" y="210"/>
                  <a:pt x="91" y="207"/>
                  <a:pt x="91" y="204"/>
                </a:cubicBezTo>
                <a:cubicBezTo>
                  <a:pt x="91" y="179"/>
                  <a:pt x="71" y="158"/>
                  <a:pt x="46" y="158"/>
                </a:cubicBezTo>
                <a:cubicBezTo>
                  <a:pt x="21" y="158"/>
                  <a:pt x="0" y="179"/>
                  <a:pt x="0" y="204"/>
                </a:cubicBezTo>
                <a:cubicBezTo>
                  <a:pt x="0" y="229"/>
                  <a:pt x="21" y="250"/>
                  <a:pt x="46" y="250"/>
                </a:cubicBezTo>
                <a:cubicBezTo>
                  <a:pt x="58" y="250"/>
                  <a:pt x="69" y="245"/>
                  <a:pt x="77" y="237"/>
                </a:cubicBezTo>
                <a:cubicBezTo>
                  <a:pt x="109" y="255"/>
                  <a:pt x="133" y="283"/>
                  <a:pt x="145" y="318"/>
                </a:cubicBezTo>
                <a:cubicBezTo>
                  <a:pt x="158" y="355"/>
                  <a:pt x="156" y="396"/>
                  <a:pt x="139" y="432"/>
                </a:cubicBezTo>
                <a:cubicBezTo>
                  <a:pt x="139" y="433"/>
                  <a:pt x="139" y="433"/>
                  <a:pt x="139" y="433"/>
                </a:cubicBezTo>
                <a:cubicBezTo>
                  <a:pt x="138" y="434"/>
                  <a:pt x="138" y="434"/>
                  <a:pt x="138" y="434"/>
                </a:cubicBezTo>
                <a:cubicBezTo>
                  <a:pt x="73" y="555"/>
                  <a:pt x="40" y="688"/>
                  <a:pt x="40" y="827"/>
                </a:cubicBezTo>
                <a:cubicBezTo>
                  <a:pt x="40" y="1051"/>
                  <a:pt x="127" y="1261"/>
                  <a:pt x="285" y="1419"/>
                </a:cubicBezTo>
                <a:cubicBezTo>
                  <a:pt x="443" y="1577"/>
                  <a:pt x="652" y="1664"/>
                  <a:pt x="875" y="1664"/>
                </a:cubicBezTo>
                <a:cubicBezTo>
                  <a:pt x="879" y="1665"/>
                  <a:pt x="879" y="1665"/>
                  <a:pt x="879" y="1665"/>
                </a:cubicBezTo>
                <a:cubicBezTo>
                  <a:pt x="925" y="1665"/>
                  <a:pt x="925" y="1665"/>
                  <a:pt x="925" y="1665"/>
                </a:cubicBezTo>
                <a:cubicBezTo>
                  <a:pt x="944" y="1665"/>
                  <a:pt x="959" y="1649"/>
                  <a:pt x="959" y="1630"/>
                </a:cubicBezTo>
                <a:cubicBezTo>
                  <a:pt x="959" y="1611"/>
                  <a:pt x="944" y="1596"/>
                  <a:pt x="925" y="1596"/>
                </a:cubicBezTo>
                <a:cubicBezTo>
                  <a:pt x="883" y="1596"/>
                  <a:pt x="883" y="1596"/>
                  <a:pt x="883" y="1596"/>
                </a:cubicBezTo>
                <a:cubicBezTo>
                  <a:pt x="879" y="1596"/>
                  <a:pt x="875" y="1592"/>
                  <a:pt x="875" y="1588"/>
                </a:cubicBezTo>
                <a:cubicBezTo>
                  <a:pt x="875" y="1583"/>
                  <a:pt x="879" y="1580"/>
                  <a:pt x="883" y="1580"/>
                </a:cubicBezTo>
                <a:cubicBezTo>
                  <a:pt x="959" y="1580"/>
                  <a:pt x="959" y="1580"/>
                  <a:pt x="959" y="1580"/>
                </a:cubicBezTo>
                <a:cubicBezTo>
                  <a:pt x="978" y="1580"/>
                  <a:pt x="994" y="1564"/>
                  <a:pt x="994" y="1545"/>
                </a:cubicBezTo>
                <a:cubicBezTo>
                  <a:pt x="994" y="1526"/>
                  <a:pt x="978" y="1510"/>
                  <a:pt x="959" y="1510"/>
                </a:cubicBezTo>
                <a:cubicBezTo>
                  <a:pt x="875" y="1510"/>
                  <a:pt x="875" y="1510"/>
                  <a:pt x="875" y="1510"/>
                </a:cubicBezTo>
                <a:cubicBezTo>
                  <a:pt x="871" y="1510"/>
                  <a:pt x="868" y="1507"/>
                  <a:pt x="868" y="1503"/>
                </a:cubicBezTo>
                <a:cubicBezTo>
                  <a:pt x="868" y="1498"/>
                  <a:pt x="871" y="1495"/>
                  <a:pt x="875" y="1495"/>
                </a:cubicBezTo>
                <a:cubicBezTo>
                  <a:pt x="1040" y="1495"/>
                  <a:pt x="1040" y="1495"/>
                  <a:pt x="1040" y="1495"/>
                </a:cubicBezTo>
                <a:cubicBezTo>
                  <a:pt x="1060" y="1495"/>
                  <a:pt x="1075" y="1479"/>
                  <a:pt x="1075" y="1460"/>
                </a:cubicBezTo>
                <a:cubicBezTo>
                  <a:pt x="1075" y="1441"/>
                  <a:pt x="1060" y="1425"/>
                  <a:pt x="1040" y="1425"/>
                </a:cubicBezTo>
                <a:cubicBezTo>
                  <a:pt x="887" y="1425"/>
                  <a:pt x="887" y="1425"/>
                  <a:pt x="887" y="1425"/>
                </a:cubicBezTo>
                <a:cubicBezTo>
                  <a:pt x="883" y="1425"/>
                  <a:pt x="880" y="1422"/>
                  <a:pt x="880" y="1418"/>
                </a:cubicBezTo>
                <a:cubicBezTo>
                  <a:pt x="880" y="1413"/>
                  <a:pt x="883" y="1410"/>
                  <a:pt x="887" y="1410"/>
                </a:cubicBezTo>
                <a:cubicBezTo>
                  <a:pt x="1102" y="1410"/>
                  <a:pt x="1102" y="1410"/>
                  <a:pt x="1102" y="1410"/>
                </a:cubicBezTo>
                <a:cubicBezTo>
                  <a:pt x="1121" y="1410"/>
                  <a:pt x="1137" y="1394"/>
                  <a:pt x="1137" y="1375"/>
                </a:cubicBezTo>
                <a:cubicBezTo>
                  <a:pt x="1137" y="1356"/>
                  <a:pt x="1121" y="1340"/>
                  <a:pt x="1102" y="1340"/>
                </a:cubicBezTo>
                <a:cubicBezTo>
                  <a:pt x="845" y="1340"/>
                  <a:pt x="845" y="1340"/>
                  <a:pt x="845" y="1340"/>
                </a:cubicBezTo>
                <a:cubicBezTo>
                  <a:pt x="840" y="1340"/>
                  <a:pt x="837" y="1337"/>
                  <a:pt x="837" y="1333"/>
                </a:cubicBezTo>
                <a:cubicBezTo>
                  <a:pt x="837" y="1328"/>
                  <a:pt x="840" y="1325"/>
                  <a:pt x="845" y="1325"/>
                </a:cubicBezTo>
                <a:cubicBezTo>
                  <a:pt x="1127" y="1325"/>
                  <a:pt x="1127" y="1325"/>
                  <a:pt x="1127" y="1325"/>
                </a:cubicBezTo>
                <a:cubicBezTo>
                  <a:pt x="1129" y="1323"/>
                  <a:pt x="1129" y="1323"/>
                  <a:pt x="1129" y="1323"/>
                </a:cubicBezTo>
                <a:cubicBezTo>
                  <a:pt x="1136" y="1320"/>
                  <a:pt x="1158" y="1309"/>
                  <a:pt x="1158" y="1290"/>
                </a:cubicBezTo>
                <a:cubicBezTo>
                  <a:pt x="1158" y="1271"/>
                  <a:pt x="1143" y="1255"/>
                  <a:pt x="1124" y="1255"/>
                </a:cubicBezTo>
                <a:cubicBezTo>
                  <a:pt x="786" y="1255"/>
                  <a:pt x="786" y="1255"/>
                  <a:pt x="786" y="1255"/>
                </a:cubicBezTo>
                <a:cubicBezTo>
                  <a:pt x="782" y="1255"/>
                  <a:pt x="778" y="1252"/>
                  <a:pt x="778" y="1247"/>
                </a:cubicBezTo>
                <a:cubicBezTo>
                  <a:pt x="778" y="1243"/>
                  <a:pt x="782" y="1240"/>
                  <a:pt x="786" y="1240"/>
                </a:cubicBezTo>
                <a:cubicBezTo>
                  <a:pt x="1009" y="1240"/>
                  <a:pt x="1009" y="1240"/>
                  <a:pt x="1009" y="1240"/>
                </a:cubicBezTo>
                <a:cubicBezTo>
                  <a:pt x="1029" y="1240"/>
                  <a:pt x="1044" y="1224"/>
                  <a:pt x="1044" y="1205"/>
                </a:cubicBezTo>
                <a:cubicBezTo>
                  <a:pt x="1044" y="1186"/>
                  <a:pt x="1029" y="1170"/>
                  <a:pt x="1009" y="1170"/>
                </a:cubicBezTo>
                <a:cubicBezTo>
                  <a:pt x="727" y="1170"/>
                  <a:pt x="727" y="1170"/>
                  <a:pt x="727" y="1170"/>
                </a:cubicBezTo>
                <a:cubicBezTo>
                  <a:pt x="723" y="1170"/>
                  <a:pt x="719" y="1167"/>
                  <a:pt x="719" y="1162"/>
                </a:cubicBezTo>
                <a:cubicBezTo>
                  <a:pt x="719" y="1158"/>
                  <a:pt x="723" y="1155"/>
                  <a:pt x="727" y="1155"/>
                </a:cubicBezTo>
                <a:cubicBezTo>
                  <a:pt x="750" y="1155"/>
                  <a:pt x="750" y="1155"/>
                  <a:pt x="750" y="1155"/>
                </a:cubicBezTo>
                <a:cubicBezTo>
                  <a:pt x="769" y="1155"/>
                  <a:pt x="785" y="1139"/>
                  <a:pt x="785" y="1120"/>
                </a:cubicBezTo>
                <a:cubicBezTo>
                  <a:pt x="785" y="1101"/>
                  <a:pt x="769" y="1085"/>
                  <a:pt x="750" y="1085"/>
                </a:cubicBezTo>
                <a:cubicBezTo>
                  <a:pt x="633" y="1085"/>
                  <a:pt x="633" y="1085"/>
                  <a:pt x="633" y="1085"/>
                </a:cubicBezTo>
                <a:cubicBezTo>
                  <a:pt x="629" y="1085"/>
                  <a:pt x="625" y="1082"/>
                  <a:pt x="625" y="1077"/>
                </a:cubicBezTo>
                <a:cubicBezTo>
                  <a:pt x="625" y="1073"/>
                  <a:pt x="629" y="1070"/>
                  <a:pt x="633" y="1070"/>
                </a:cubicBezTo>
                <a:cubicBezTo>
                  <a:pt x="637" y="1070"/>
                  <a:pt x="637" y="1070"/>
                  <a:pt x="637" y="1070"/>
                </a:cubicBezTo>
                <a:cubicBezTo>
                  <a:pt x="656" y="1070"/>
                  <a:pt x="671" y="1054"/>
                  <a:pt x="671" y="1035"/>
                </a:cubicBezTo>
                <a:cubicBezTo>
                  <a:pt x="671" y="1016"/>
                  <a:pt x="656" y="1000"/>
                  <a:pt x="637" y="1000"/>
                </a:cubicBezTo>
                <a:cubicBezTo>
                  <a:pt x="579" y="1000"/>
                  <a:pt x="579" y="1000"/>
                  <a:pt x="579" y="1000"/>
                </a:cubicBezTo>
                <a:cubicBezTo>
                  <a:pt x="575" y="1000"/>
                  <a:pt x="571" y="997"/>
                  <a:pt x="571" y="992"/>
                </a:cubicBezTo>
                <a:cubicBezTo>
                  <a:pt x="571" y="988"/>
                  <a:pt x="575" y="984"/>
                  <a:pt x="579" y="984"/>
                </a:cubicBezTo>
                <a:cubicBezTo>
                  <a:pt x="623" y="984"/>
                  <a:pt x="623" y="984"/>
                  <a:pt x="623" y="984"/>
                </a:cubicBezTo>
                <a:cubicBezTo>
                  <a:pt x="642" y="984"/>
                  <a:pt x="657" y="969"/>
                  <a:pt x="657" y="950"/>
                </a:cubicBezTo>
                <a:cubicBezTo>
                  <a:pt x="657" y="931"/>
                  <a:pt x="642" y="915"/>
                  <a:pt x="623" y="915"/>
                </a:cubicBezTo>
                <a:cubicBezTo>
                  <a:pt x="510" y="915"/>
                  <a:pt x="510" y="915"/>
                  <a:pt x="510" y="915"/>
                </a:cubicBezTo>
                <a:cubicBezTo>
                  <a:pt x="506" y="915"/>
                  <a:pt x="503" y="912"/>
                  <a:pt x="503" y="907"/>
                </a:cubicBezTo>
                <a:cubicBezTo>
                  <a:pt x="503" y="903"/>
                  <a:pt x="506" y="899"/>
                  <a:pt x="510" y="899"/>
                </a:cubicBezTo>
                <a:cubicBezTo>
                  <a:pt x="791" y="899"/>
                  <a:pt x="791" y="899"/>
                  <a:pt x="791" y="899"/>
                </a:cubicBezTo>
                <a:cubicBezTo>
                  <a:pt x="810" y="899"/>
                  <a:pt x="826" y="884"/>
                  <a:pt x="826" y="865"/>
                </a:cubicBezTo>
                <a:cubicBezTo>
                  <a:pt x="826" y="846"/>
                  <a:pt x="810" y="830"/>
                  <a:pt x="791" y="830"/>
                </a:cubicBezTo>
                <a:cubicBezTo>
                  <a:pt x="469" y="830"/>
                  <a:pt x="469" y="830"/>
                  <a:pt x="469" y="830"/>
                </a:cubicBezTo>
                <a:cubicBezTo>
                  <a:pt x="465" y="830"/>
                  <a:pt x="462" y="827"/>
                  <a:pt x="462" y="822"/>
                </a:cubicBezTo>
                <a:cubicBezTo>
                  <a:pt x="462" y="818"/>
                  <a:pt x="465" y="814"/>
                  <a:pt x="469" y="814"/>
                </a:cubicBezTo>
                <a:cubicBezTo>
                  <a:pt x="867" y="814"/>
                  <a:pt x="867" y="814"/>
                  <a:pt x="867" y="814"/>
                </a:cubicBezTo>
                <a:cubicBezTo>
                  <a:pt x="887" y="814"/>
                  <a:pt x="902" y="799"/>
                  <a:pt x="902" y="780"/>
                </a:cubicBezTo>
                <a:cubicBezTo>
                  <a:pt x="902" y="761"/>
                  <a:pt x="887" y="745"/>
                  <a:pt x="867" y="745"/>
                </a:cubicBezTo>
                <a:cubicBezTo>
                  <a:pt x="496" y="745"/>
                  <a:pt x="496" y="745"/>
                  <a:pt x="496" y="745"/>
                </a:cubicBezTo>
                <a:cubicBezTo>
                  <a:pt x="492" y="745"/>
                  <a:pt x="488" y="741"/>
                  <a:pt x="488" y="737"/>
                </a:cubicBezTo>
                <a:cubicBezTo>
                  <a:pt x="488" y="733"/>
                  <a:pt x="492" y="729"/>
                  <a:pt x="496" y="729"/>
                </a:cubicBezTo>
                <a:cubicBezTo>
                  <a:pt x="993" y="729"/>
                  <a:pt x="993" y="729"/>
                  <a:pt x="993" y="729"/>
                </a:cubicBezTo>
                <a:cubicBezTo>
                  <a:pt x="1012" y="729"/>
                  <a:pt x="1027" y="714"/>
                  <a:pt x="1027" y="695"/>
                </a:cubicBezTo>
                <a:cubicBezTo>
                  <a:pt x="1027" y="675"/>
                  <a:pt x="1012" y="660"/>
                  <a:pt x="993" y="660"/>
                </a:cubicBezTo>
                <a:cubicBezTo>
                  <a:pt x="472" y="660"/>
                  <a:pt x="472" y="660"/>
                  <a:pt x="472" y="660"/>
                </a:cubicBezTo>
                <a:cubicBezTo>
                  <a:pt x="468" y="660"/>
                  <a:pt x="464" y="656"/>
                  <a:pt x="464" y="652"/>
                </a:cubicBezTo>
                <a:cubicBezTo>
                  <a:pt x="464" y="648"/>
                  <a:pt x="468" y="644"/>
                  <a:pt x="472" y="644"/>
                </a:cubicBezTo>
                <a:cubicBezTo>
                  <a:pt x="999" y="644"/>
                  <a:pt x="999" y="644"/>
                  <a:pt x="999" y="644"/>
                </a:cubicBezTo>
                <a:cubicBezTo>
                  <a:pt x="1018" y="644"/>
                  <a:pt x="1033" y="629"/>
                  <a:pt x="1033" y="610"/>
                </a:cubicBezTo>
                <a:cubicBezTo>
                  <a:pt x="1033" y="594"/>
                  <a:pt x="1024" y="581"/>
                  <a:pt x="1009" y="576"/>
                </a:cubicBezTo>
                <a:cubicBezTo>
                  <a:pt x="1006" y="575"/>
                  <a:pt x="1006" y="575"/>
                  <a:pt x="1006" y="575"/>
                </a:cubicBezTo>
                <a:cubicBezTo>
                  <a:pt x="985" y="575"/>
                  <a:pt x="985" y="575"/>
                  <a:pt x="985" y="575"/>
                </a:cubicBezTo>
                <a:cubicBezTo>
                  <a:pt x="985" y="575"/>
                  <a:pt x="985" y="575"/>
                  <a:pt x="985" y="575"/>
                </a:cubicBezTo>
                <a:cubicBezTo>
                  <a:pt x="462" y="575"/>
                  <a:pt x="462" y="575"/>
                  <a:pt x="462" y="575"/>
                </a:cubicBezTo>
                <a:cubicBezTo>
                  <a:pt x="458" y="575"/>
                  <a:pt x="454" y="571"/>
                  <a:pt x="454" y="567"/>
                </a:cubicBezTo>
                <a:cubicBezTo>
                  <a:pt x="454" y="563"/>
                  <a:pt x="458" y="559"/>
                  <a:pt x="462" y="559"/>
                </a:cubicBezTo>
                <a:cubicBezTo>
                  <a:pt x="770" y="559"/>
                  <a:pt x="770" y="559"/>
                  <a:pt x="770" y="559"/>
                </a:cubicBezTo>
                <a:cubicBezTo>
                  <a:pt x="789" y="559"/>
                  <a:pt x="805" y="544"/>
                  <a:pt x="805" y="524"/>
                </a:cubicBezTo>
                <a:cubicBezTo>
                  <a:pt x="805" y="505"/>
                  <a:pt x="789" y="490"/>
                  <a:pt x="770" y="490"/>
                </a:cubicBezTo>
                <a:cubicBezTo>
                  <a:pt x="264" y="490"/>
                  <a:pt x="264" y="490"/>
                  <a:pt x="264" y="490"/>
                </a:cubicBezTo>
                <a:cubicBezTo>
                  <a:pt x="260" y="490"/>
                  <a:pt x="256" y="486"/>
                  <a:pt x="256" y="482"/>
                </a:cubicBezTo>
                <a:cubicBezTo>
                  <a:pt x="256" y="478"/>
                  <a:pt x="260" y="474"/>
                  <a:pt x="264" y="474"/>
                </a:cubicBezTo>
                <a:cubicBezTo>
                  <a:pt x="740" y="474"/>
                  <a:pt x="740" y="474"/>
                  <a:pt x="740" y="474"/>
                </a:cubicBezTo>
                <a:cubicBezTo>
                  <a:pt x="759" y="474"/>
                  <a:pt x="774" y="459"/>
                  <a:pt x="774" y="439"/>
                </a:cubicBezTo>
                <a:cubicBezTo>
                  <a:pt x="774" y="420"/>
                  <a:pt x="759" y="405"/>
                  <a:pt x="740" y="405"/>
                </a:cubicBezTo>
                <a:cubicBezTo>
                  <a:pt x="318" y="405"/>
                  <a:pt x="318" y="405"/>
                  <a:pt x="318" y="405"/>
                </a:cubicBezTo>
                <a:cubicBezTo>
                  <a:pt x="314" y="405"/>
                  <a:pt x="311" y="401"/>
                  <a:pt x="311" y="397"/>
                </a:cubicBezTo>
                <a:cubicBezTo>
                  <a:pt x="311" y="393"/>
                  <a:pt x="314" y="389"/>
                  <a:pt x="318" y="389"/>
                </a:cubicBezTo>
                <a:cubicBezTo>
                  <a:pt x="580" y="389"/>
                  <a:pt x="580" y="389"/>
                  <a:pt x="580" y="389"/>
                </a:cubicBezTo>
                <a:cubicBezTo>
                  <a:pt x="599" y="389"/>
                  <a:pt x="614" y="374"/>
                  <a:pt x="614" y="354"/>
                </a:cubicBezTo>
                <a:cubicBezTo>
                  <a:pt x="614" y="335"/>
                  <a:pt x="599" y="320"/>
                  <a:pt x="580" y="320"/>
                </a:cubicBezTo>
                <a:cubicBezTo>
                  <a:pt x="263" y="320"/>
                  <a:pt x="263" y="320"/>
                  <a:pt x="263" y="320"/>
                </a:cubicBezTo>
                <a:cubicBezTo>
                  <a:pt x="259" y="320"/>
                  <a:pt x="255" y="316"/>
                  <a:pt x="255" y="312"/>
                </a:cubicBezTo>
                <a:cubicBezTo>
                  <a:pt x="255" y="312"/>
                  <a:pt x="255" y="311"/>
                  <a:pt x="255" y="311"/>
                </a:cubicBezTo>
                <a:cubicBezTo>
                  <a:pt x="257" y="309"/>
                  <a:pt x="257" y="309"/>
                  <a:pt x="257" y="309"/>
                </a:cubicBezTo>
                <a:cubicBezTo>
                  <a:pt x="410" y="131"/>
                  <a:pt x="633" y="28"/>
                  <a:pt x="869" y="28"/>
                </a:cubicBezTo>
                <a:cubicBezTo>
                  <a:pt x="877" y="28"/>
                  <a:pt x="877" y="28"/>
                  <a:pt x="877" y="28"/>
                </a:cubicBezTo>
                <a:cubicBezTo>
                  <a:pt x="950" y="28"/>
                  <a:pt x="1022" y="38"/>
                  <a:pt x="1091" y="57"/>
                </a:cubicBezTo>
                <a:cubicBezTo>
                  <a:pt x="1093" y="58"/>
                  <a:pt x="1093" y="58"/>
                  <a:pt x="1093" y="58"/>
                </a:cubicBezTo>
                <a:cubicBezTo>
                  <a:pt x="1096" y="59"/>
                  <a:pt x="1096" y="62"/>
                  <a:pt x="1096" y="64"/>
                </a:cubicBezTo>
                <a:cubicBezTo>
                  <a:pt x="1096" y="68"/>
                  <a:pt x="1093" y="71"/>
                  <a:pt x="1089" y="71"/>
                </a:cubicBezTo>
                <a:cubicBezTo>
                  <a:pt x="1066" y="71"/>
                  <a:pt x="1066" y="71"/>
                  <a:pt x="1066" y="71"/>
                </a:cubicBezTo>
                <a:cubicBezTo>
                  <a:pt x="1046" y="71"/>
                  <a:pt x="1030" y="87"/>
                  <a:pt x="1030" y="107"/>
                </a:cubicBezTo>
                <a:cubicBezTo>
                  <a:pt x="1030" y="126"/>
                  <a:pt x="1046" y="142"/>
                  <a:pt x="1066" y="142"/>
                </a:cubicBezTo>
                <a:cubicBezTo>
                  <a:pt x="1289" y="142"/>
                  <a:pt x="1289" y="142"/>
                  <a:pt x="1289" y="142"/>
                </a:cubicBezTo>
                <a:cubicBezTo>
                  <a:pt x="1292" y="142"/>
                  <a:pt x="1295" y="145"/>
                  <a:pt x="1295" y="149"/>
                </a:cubicBezTo>
                <a:cubicBezTo>
                  <a:pt x="1295" y="153"/>
                  <a:pt x="1292" y="156"/>
                  <a:pt x="1289" y="156"/>
                </a:cubicBezTo>
                <a:cubicBezTo>
                  <a:pt x="1125" y="156"/>
                  <a:pt x="1125" y="156"/>
                  <a:pt x="1125" y="156"/>
                </a:cubicBezTo>
                <a:cubicBezTo>
                  <a:pt x="1105" y="156"/>
                  <a:pt x="1089" y="172"/>
                  <a:pt x="1089" y="192"/>
                </a:cubicBezTo>
                <a:cubicBezTo>
                  <a:pt x="1089" y="211"/>
                  <a:pt x="1105" y="227"/>
                  <a:pt x="1125" y="227"/>
                </a:cubicBezTo>
                <a:cubicBezTo>
                  <a:pt x="1398" y="227"/>
                  <a:pt x="1398" y="227"/>
                  <a:pt x="1398" y="227"/>
                </a:cubicBezTo>
                <a:cubicBezTo>
                  <a:pt x="1402" y="227"/>
                  <a:pt x="1405" y="230"/>
                  <a:pt x="1405" y="234"/>
                </a:cubicBezTo>
                <a:cubicBezTo>
                  <a:pt x="1405" y="238"/>
                  <a:pt x="1402" y="241"/>
                  <a:pt x="1398" y="241"/>
                </a:cubicBezTo>
                <a:cubicBezTo>
                  <a:pt x="1070" y="241"/>
                  <a:pt x="1070" y="241"/>
                  <a:pt x="1070" y="241"/>
                </a:cubicBezTo>
                <a:cubicBezTo>
                  <a:pt x="1051" y="241"/>
                  <a:pt x="1035" y="257"/>
                  <a:pt x="1035" y="277"/>
                </a:cubicBezTo>
                <a:cubicBezTo>
                  <a:pt x="1035" y="296"/>
                  <a:pt x="1051" y="313"/>
                  <a:pt x="1070" y="313"/>
                </a:cubicBezTo>
                <a:cubicBezTo>
                  <a:pt x="1442" y="313"/>
                  <a:pt x="1442" y="313"/>
                  <a:pt x="1442" y="313"/>
                </a:cubicBezTo>
                <a:cubicBezTo>
                  <a:pt x="1445" y="313"/>
                  <a:pt x="1448" y="316"/>
                  <a:pt x="1448" y="319"/>
                </a:cubicBezTo>
                <a:cubicBezTo>
                  <a:pt x="1448" y="323"/>
                  <a:pt x="1445" y="326"/>
                  <a:pt x="1442" y="326"/>
                </a:cubicBezTo>
                <a:cubicBezTo>
                  <a:pt x="1124" y="326"/>
                  <a:pt x="1124" y="326"/>
                  <a:pt x="1124" y="326"/>
                </a:cubicBezTo>
                <a:cubicBezTo>
                  <a:pt x="1104" y="326"/>
                  <a:pt x="1088" y="342"/>
                  <a:pt x="1088" y="362"/>
                </a:cubicBezTo>
                <a:cubicBezTo>
                  <a:pt x="1088" y="382"/>
                  <a:pt x="1104" y="398"/>
                  <a:pt x="1124" y="398"/>
                </a:cubicBezTo>
                <a:cubicBezTo>
                  <a:pt x="1547" y="398"/>
                  <a:pt x="1547" y="398"/>
                  <a:pt x="1547" y="398"/>
                </a:cubicBezTo>
                <a:cubicBezTo>
                  <a:pt x="1549" y="398"/>
                  <a:pt x="1551" y="399"/>
                  <a:pt x="1552" y="401"/>
                </a:cubicBezTo>
                <a:cubicBezTo>
                  <a:pt x="1555" y="404"/>
                  <a:pt x="1555" y="404"/>
                  <a:pt x="1555" y="404"/>
                </a:cubicBezTo>
                <a:cubicBezTo>
                  <a:pt x="1634" y="531"/>
                  <a:pt x="1676" y="677"/>
                  <a:pt x="1676" y="827"/>
                </a:cubicBezTo>
                <a:cubicBezTo>
                  <a:pt x="1676" y="835"/>
                  <a:pt x="1676" y="835"/>
                  <a:pt x="1676" y="835"/>
                </a:cubicBezTo>
                <a:cubicBezTo>
                  <a:pt x="1676" y="835"/>
                  <a:pt x="1676" y="835"/>
                  <a:pt x="1676" y="835"/>
                </a:cubicBezTo>
                <a:cubicBezTo>
                  <a:pt x="1676" y="1204"/>
                  <a:pt x="1427" y="1525"/>
                  <a:pt x="1071" y="1617"/>
                </a:cubicBezTo>
                <a:cubicBezTo>
                  <a:pt x="1062" y="1618"/>
                  <a:pt x="1062" y="1618"/>
                  <a:pt x="1062" y="1618"/>
                </a:cubicBezTo>
                <a:cubicBezTo>
                  <a:pt x="1061" y="1619"/>
                  <a:pt x="1061" y="1619"/>
                  <a:pt x="1061" y="1619"/>
                </a:cubicBezTo>
                <a:cubicBezTo>
                  <a:pt x="969" y="1641"/>
                  <a:pt x="911" y="1732"/>
                  <a:pt x="927" y="1824"/>
                </a:cubicBezTo>
                <a:cubicBezTo>
                  <a:pt x="897" y="1832"/>
                  <a:pt x="897" y="1832"/>
                  <a:pt x="897" y="1832"/>
                </a:cubicBezTo>
                <a:cubicBezTo>
                  <a:pt x="919" y="1920"/>
                  <a:pt x="919" y="1920"/>
                  <a:pt x="919" y="1920"/>
                </a:cubicBezTo>
                <a:cubicBezTo>
                  <a:pt x="1007" y="1898"/>
                  <a:pt x="1007" y="1898"/>
                  <a:pt x="1007" y="1898"/>
                </a:cubicBezTo>
                <a:cubicBezTo>
                  <a:pt x="985" y="1810"/>
                  <a:pt x="985" y="1810"/>
                  <a:pt x="985" y="1810"/>
                </a:cubicBezTo>
                <a:cubicBezTo>
                  <a:pt x="955" y="1817"/>
                  <a:pt x="955" y="1817"/>
                  <a:pt x="955" y="1817"/>
                </a:cubicBezTo>
                <a:cubicBezTo>
                  <a:pt x="942" y="1740"/>
                  <a:pt x="991" y="1665"/>
                  <a:pt x="1067" y="1646"/>
                </a:cubicBezTo>
                <a:cubicBezTo>
                  <a:pt x="1076" y="1644"/>
                  <a:pt x="1076" y="1644"/>
                  <a:pt x="1076" y="1644"/>
                </a:cubicBezTo>
                <a:cubicBezTo>
                  <a:pt x="1077" y="1644"/>
                  <a:pt x="1077" y="1644"/>
                  <a:pt x="1077" y="1644"/>
                </a:cubicBezTo>
                <a:cubicBezTo>
                  <a:pt x="1446" y="1549"/>
                  <a:pt x="1704" y="1217"/>
                  <a:pt x="1704" y="836"/>
                </a:cubicBezTo>
                <a:cubicBezTo>
                  <a:pt x="1704" y="828"/>
                  <a:pt x="1704" y="828"/>
                  <a:pt x="1704" y="828"/>
                </a:cubicBezTo>
                <a:cubicBezTo>
                  <a:pt x="1704" y="827"/>
                  <a:pt x="1704" y="827"/>
                  <a:pt x="1704" y="827"/>
                </a:cubicBezTo>
                <a:cubicBezTo>
                  <a:pt x="1704" y="672"/>
                  <a:pt x="1660" y="520"/>
                  <a:pt x="1578" y="389"/>
                </a:cubicBezTo>
                <a:close/>
                <a:moveTo>
                  <a:pt x="61" y="213"/>
                </a:moveTo>
                <a:cubicBezTo>
                  <a:pt x="61" y="213"/>
                  <a:pt x="61" y="213"/>
                  <a:pt x="61" y="213"/>
                </a:cubicBezTo>
                <a:cubicBezTo>
                  <a:pt x="61" y="213"/>
                  <a:pt x="61" y="213"/>
                  <a:pt x="61" y="213"/>
                </a:cubicBezTo>
                <a:cubicBezTo>
                  <a:pt x="58" y="218"/>
                  <a:pt x="52" y="222"/>
                  <a:pt x="46" y="222"/>
                </a:cubicBezTo>
                <a:cubicBezTo>
                  <a:pt x="36" y="222"/>
                  <a:pt x="28" y="214"/>
                  <a:pt x="28" y="204"/>
                </a:cubicBezTo>
                <a:cubicBezTo>
                  <a:pt x="28" y="194"/>
                  <a:pt x="36" y="186"/>
                  <a:pt x="46" y="186"/>
                </a:cubicBezTo>
                <a:cubicBezTo>
                  <a:pt x="55" y="186"/>
                  <a:pt x="63" y="194"/>
                  <a:pt x="63" y="204"/>
                </a:cubicBezTo>
                <a:cubicBezTo>
                  <a:pt x="63" y="207"/>
                  <a:pt x="62" y="210"/>
                  <a:pt x="61" y="213"/>
                </a:cubicBezTo>
                <a:close/>
                <a:moveTo>
                  <a:pt x="974" y="1878"/>
                </a:moveTo>
                <a:cubicBezTo>
                  <a:pt x="939" y="1886"/>
                  <a:pt x="939" y="1886"/>
                  <a:pt x="939" y="1886"/>
                </a:cubicBezTo>
                <a:cubicBezTo>
                  <a:pt x="931" y="1852"/>
                  <a:pt x="931" y="1852"/>
                  <a:pt x="931" y="1852"/>
                </a:cubicBezTo>
                <a:cubicBezTo>
                  <a:pt x="965" y="1844"/>
                  <a:pt x="965" y="1844"/>
                  <a:pt x="965" y="1844"/>
                </a:cubicBezTo>
                <a:lnTo>
                  <a:pt x="974" y="1878"/>
                </a:lnTo>
                <a:close/>
              </a:path>
            </a:pathLst>
          </a:custGeom>
          <a:solidFill>
            <a:srgbClr val="00BCF2"/>
          </a:solid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86742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06: Module 2 review questions</a:t>
            </a:r>
          </a:p>
        </p:txBody>
      </p:sp>
    </p:spTree>
    <p:extLst>
      <p:ext uri="{BB962C8B-B14F-4D97-AF65-F5344CB8AC3E}">
        <p14:creationId xmlns:p14="http://schemas.microsoft.com/office/powerpoint/2010/main" val="318103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2 review questions</a:t>
            </a:r>
          </a:p>
        </p:txBody>
      </p:sp>
      <p:sp>
        <p:nvSpPr>
          <p:cNvPr id="6" name="Text Placeholder 5"/>
          <p:cNvSpPr>
            <a:spLocks noGrp="1"/>
          </p:cNvSpPr>
          <p:nvPr>
            <p:ph type="body" sz="quarter" idx="10"/>
          </p:nvPr>
        </p:nvSpPr>
        <p:spPr>
          <a:xfrm>
            <a:off x="586390" y="1434370"/>
            <a:ext cx="11018520" cy="2757678"/>
          </a:xfrm>
        </p:spPr>
        <p:txBody>
          <a:bodyPr/>
          <a:lstStyle/>
          <a:p>
            <a:pPr marL="514350" indent="-514350">
              <a:buFont typeface="+mj-lt"/>
              <a:buAutoNum type="arabicPeriod"/>
            </a:pPr>
            <a:r>
              <a:rPr lang="en-IE" dirty="0"/>
              <a:t>What are the core architectural components of Azure?</a:t>
            </a:r>
          </a:p>
          <a:p>
            <a:pPr marL="514350" indent="-514350">
              <a:buFont typeface="+mj-lt"/>
              <a:buAutoNum type="arabicPeriod"/>
            </a:pPr>
            <a:r>
              <a:rPr lang="en-IE" dirty="0"/>
              <a:t>Every resource created in Azure must exist in one and only one what?</a:t>
            </a:r>
          </a:p>
          <a:p>
            <a:pPr marL="514350" indent="-514350">
              <a:buFont typeface="+mj-lt"/>
              <a:buAutoNum type="arabicPeriod"/>
            </a:pPr>
            <a:r>
              <a:rPr lang="en-IE" dirty="0"/>
              <a:t>You need to deploy a legacy application in Azure that has some customizations that are needed to ensure it runs successfully. The application will run on a VM running the Windows operating system. </a:t>
            </a:r>
          </a:p>
        </p:txBody>
      </p:sp>
      <p:sp>
        <p:nvSpPr>
          <p:cNvPr id="4" name="Text Placeholder 5">
            <a:extLst>
              <a:ext uri="{FF2B5EF4-FFF2-40B4-BE49-F238E27FC236}">
                <a16:creationId xmlns:a16="http://schemas.microsoft.com/office/drawing/2014/main" id="{CBB5D9E5-E791-48C2-B4E9-C660E58A3E83}"/>
              </a:ext>
            </a:extLst>
          </p:cNvPr>
          <p:cNvSpPr txBox="1">
            <a:spLocks/>
          </p:cNvSpPr>
          <p:nvPr/>
        </p:nvSpPr>
        <p:spPr>
          <a:xfrm>
            <a:off x="1144282" y="4441182"/>
            <a:ext cx="9186260" cy="982448"/>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4000"/>
              </a:lnSpc>
            </a:pPr>
            <a:r>
              <a:rPr lang="en-US" dirty="0"/>
              <a:t>Which Azure service do you recommend running the virtual machine in?</a:t>
            </a:r>
          </a:p>
        </p:txBody>
      </p:sp>
    </p:spTree>
    <p:extLst>
      <p:ext uri="{BB962C8B-B14F-4D97-AF65-F5344CB8AC3E}">
        <p14:creationId xmlns:p14="http://schemas.microsoft.com/office/powerpoint/2010/main" val="2199826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Regions - </a:t>
            </a:r>
            <a:r>
              <a:rPr lang="en-US" i="1" dirty="0"/>
              <a:t>continued</a:t>
            </a:r>
            <a:endParaRPr lang="en-US" dirty="0"/>
          </a:p>
        </p:txBody>
      </p:sp>
      <p:sp>
        <p:nvSpPr>
          <p:cNvPr id="6" name="Text Placeholder 5"/>
          <p:cNvSpPr>
            <a:spLocks noGrp="1"/>
          </p:cNvSpPr>
          <p:nvPr>
            <p:ph type="body" sz="quarter" idx="10"/>
          </p:nvPr>
        </p:nvSpPr>
        <p:spPr>
          <a:xfrm>
            <a:off x="586740" y="1322398"/>
            <a:ext cx="11018520" cy="5059847"/>
          </a:xfrm>
        </p:spPr>
        <p:txBody>
          <a:bodyPr/>
          <a:lstStyle/>
          <a:p>
            <a:r>
              <a:rPr lang="en-US" b="1" dirty="0"/>
              <a:t>Azure special regions</a:t>
            </a:r>
          </a:p>
          <a:p>
            <a:r>
              <a:rPr lang="en-US" dirty="0"/>
              <a:t>For applications with specific compliance or legal requirements. </a:t>
            </a:r>
          </a:p>
          <a:p>
            <a:endParaRPr lang="en-US" sz="800" dirty="0"/>
          </a:p>
          <a:p>
            <a:pPr marL="457200" indent="-457200">
              <a:buFont typeface="Arial" panose="020B0604020202020204" pitchFamily="34" charset="0"/>
              <a:buChar char="•"/>
            </a:pPr>
            <a:r>
              <a:rPr lang="en-US" dirty="0"/>
              <a:t>Azure Government (North America)</a:t>
            </a:r>
          </a:p>
          <a:p>
            <a:pPr marL="457200" indent="-457200">
              <a:buFont typeface="Arial" panose="020B0604020202020204" pitchFamily="34" charset="0"/>
              <a:buChar char="•"/>
            </a:pPr>
            <a:r>
              <a:rPr lang="en-US" dirty="0"/>
              <a:t>Azure China 21Vianet </a:t>
            </a:r>
          </a:p>
          <a:p>
            <a:pPr marL="457200" indent="-457200">
              <a:buFont typeface="Arial" panose="020B0604020202020204" pitchFamily="34" charset="0"/>
              <a:buChar char="•"/>
            </a:pPr>
            <a:r>
              <a:rPr lang="en-US" dirty="0"/>
              <a:t>Azure Germany </a:t>
            </a:r>
            <a:endParaRPr lang="en-US" sz="2400" dirty="0"/>
          </a:p>
          <a:p>
            <a:endParaRPr lang="en-US" b="1" dirty="0"/>
          </a:p>
          <a:p>
            <a:r>
              <a:rPr lang="en-US" b="1" dirty="0"/>
              <a:t>Region pairs</a:t>
            </a:r>
          </a:p>
          <a:p>
            <a:r>
              <a:rPr lang="en-US" dirty="0"/>
              <a:t>Each Azure region is paired with another region, within the same geography. Pairing replicates Azure resources to minimize service interruptions from natural disasters, power or network outages.</a:t>
            </a:r>
          </a:p>
        </p:txBody>
      </p:sp>
      <p:grpSp>
        <p:nvGrpSpPr>
          <p:cNvPr id="4" name="Group 3">
            <a:extLst>
              <a:ext uri="{FF2B5EF4-FFF2-40B4-BE49-F238E27FC236}">
                <a16:creationId xmlns:a16="http://schemas.microsoft.com/office/drawing/2014/main" id="{5D857E0F-D590-42C7-A38F-755A45397B12}"/>
              </a:ext>
            </a:extLst>
          </p:cNvPr>
          <p:cNvGrpSpPr/>
          <p:nvPr/>
        </p:nvGrpSpPr>
        <p:grpSpPr>
          <a:xfrm>
            <a:off x="8825948" y="2408178"/>
            <a:ext cx="2997623" cy="3416153"/>
            <a:chOff x="8132760" y="2114280"/>
            <a:chExt cx="3339720" cy="3492360"/>
          </a:xfrm>
        </p:grpSpPr>
        <p:pic>
          <p:nvPicPr>
            <p:cNvPr id="5" name="Picture 5">
              <a:extLst>
                <a:ext uri="{FF2B5EF4-FFF2-40B4-BE49-F238E27FC236}">
                  <a16:creationId xmlns:a16="http://schemas.microsoft.com/office/drawing/2014/main" id="{F8170ED1-4E27-47F1-B2FB-7B80F3A9BAD3}"/>
                </a:ext>
              </a:extLst>
            </p:cNvPr>
            <p:cNvPicPr/>
            <p:nvPr/>
          </p:nvPicPr>
          <p:blipFill>
            <a:blip r:embed="rId3"/>
            <a:stretch/>
          </p:blipFill>
          <p:spPr>
            <a:xfrm rot="13222200">
              <a:off x="8664120" y="2685600"/>
              <a:ext cx="2276280" cy="2478600"/>
            </a:xfrm>
            <a:prstGeom prst="rect">
              <a:avLst/>
            </a:prstGeom>
            <a:ln>
              <a:noFill/>
            </a:ln>
          </p:spPr>
        </p:pic>
        <p:grpSp>
          <p:nvGrpSpPr>
            <p:cNvPr id="7" name="Group 4">
              <a:extLst>
                <a:ext uri="{FF2B5EF4-FFF2-40B4-BE49-F238E27FC236}">
                  <a16:creationId xmlns:a16="http://schemas.microsoft.com/office/drawing/2014/main" id="{CC09E344-78BB-4F8F-B02C-F5D8916359C3}"/>
                </a:ext>
              </a:extLst>
            </p:cNvPr>
            <p:cNvGrpSpPr/>
            <p:nvPr/>
          </p:nvGrpSpPr>
          <p:grpSpPr>
            <a:xfrm>
              <a:off x="9099360" y="2114280"/>
              <a:ext cx="1223640" cy="2149560"/>
              <a:chOff x="9099360" y="2114280"/>
              <a:chExt cx="1223640" cy="2149560"/>
            </a:xfrm>
          </p:grpSpPr>
          <p:sp>
            <p:nvSpPr>
              <p:cNvPr id="8" name="CustomShape 5">
                <a:extLst>
                  <a:ext uri="{FF2B5EF4-FFF2-40B4-BE49-F238E27FC236}">
                    <a16:creationId xmlns:a16="http://schemas.microsoft.com/office/drawing/2014/main" id="{A15742D4-E3D4-416F-AB3E-768AEF5F937E}"/>
                  </a:ext>
                </a:extLst>
              </p:cNvPr>
              <p:cNvSpPr/>
              <p:nvPr/>
            </p:nvSpPr>
            <p:spPr>
              <a:xfrm>
                <a:off x="9104040" y="2119320"/>
                <a:ext cx="1218960" cy="2144520"/>
              </a:xfrm>
              <a:prstGeom prst="rect">
                <a:avLst/>
              </a:prstGeom>
              <a:noFill/>
              <a:ln>
                <a:noFill/>
              </a:ln>
            </p:spPr>
            <p:style>
              <a:lnRef idx="0">
                <a:scrgbClr r="0" g="0" b="0"/>
              </a:lnRef>
              <a:fillRef idx="0">
                <a:scrgbClr r="0" g="0" b="0"/>
              </a:fillRef>
              <a:effectRef idx="0">
                <a:scrgbClr r="0" g="0" b="0"/>
              </a:effectRef>
              <a:fontRef idx="minor"/>
            </p:style>
          </p:sp>
          <p:sp>
            <p:nvSpPr>
              <p:cNvPr id="9" name="CustomShape 6">
                <a:extLst>
                  <a:ext uri="{FF2B5EF4-FFF2-40B4-BE49-F238E27FC236}">
                    <a16:creationId xmlns:a16="http://schemas.microsoft.com/office/drawing/2014/main" id="{B819C428-1479-4FB9-BD58-F5DFF8583286}"/>
                  </a:ext>
                </a:extLst>
              </p:cNvPr>
              <p:cNvSpPr/>
              <p:nvPr/>
            </p:nvSpPr>
            <p:spPr>
              <a:xfrm>
                <a:off x="9099360" y="3574800"/>
                <a:ext cx="858600" cy="684000"/>
              </a:xfrm>
              <a:prstGeom prst="rect">
                <a:avLst/>
              </a:prstGeom>
              <a:solidFill>
                <a:srgbClr val="BFBFBF"/>
              </a:solidFill>
              <a:ln>
                <a:noFill/>
              </a:ln>
            </p:spPr>
            <p:style>
              <a:lnRef idx="0">
                <a:scrgbClr r="0" g="0" b="0"/>
              </a:lnRef>
              <a:fillRef idx="0">
                <a:scrgbClr r="0" g="0" b="0"/>
              </a:fillRef>
              <a:effectRef idx="0">
                <a:scrgbClr r="0" g="0" b="0"/>
              </a:effectRef>
              <a:fontRef idx="minor"/>
            </p:style>
          </p:sp>
          <p:sp>
            <p:nvSpPr>
              <p:cNvPr id="10" name="CustomShape 7">
                <a:extLst>
                  <a:ext uri="{FF2B5EF4-FFF2-40B4-BE49-F238E27FC236}">
                    <a16:creationId xmlns:a16="http://schemas.microsoft.com/office/drawing/2014/main" id="{55EF9DC9-9242-401C-9177-A2155D40F1A9}"/>
                  </a:ext>
                </a:extLst>
              </p:cNvPr>
              <p:cNvSpPr/>
              <p:nvPr/>
            </p:nvSpPr>
            <p:spPr>
              <a:xfrm>
                <a:off x="9593280" y="2336760"/>
                <a:ext cx="729720" cy="1922040"/>
              </a:xfrm>
              <a:custGeom>
                <a:avLst/>
                <a:gdLst/>
                <a:ahLst/>
                <a:cxnLst/>
                <a:rect l="l" t="t" r="r" b="b"/>
                <a:pathLst>
                  <a:path w="460" h="1211">
                    <a:moveTo>
                      <a:pt x="0" y="0"/>
                    </a:moveTo>
                    <a:lnTo>
                      <a:pt x="460" y="0"/>
                    </a:lnTo>
                    <a:lnTo>
                      <a:pt x="460" y="1211"/>
                    </a:lnTo>
                    <a:lnTo>
                      <a:pt x="0" y="1211"/>
                    </a:lnTo>
                    <a:lnTo>
                      <a:pt x="0" y="790"/>
                    </a:lnTo>
                    <a:lnTo>
                      <a:pt x="0" y="0"/>
                    </a:lnTo>
                    <a:close/>
                  </a:path>
                </a:pathLst>
              </a:custGeom>
              <a:solidFill>
                <a:srgbClr val="BFBFBF"/>
              </a:solidFill>
              <a:ln>
                <a:noFill/>
              </a:ln>
            </p:spPr>
            <p:style>
              <a:lnRef idx="0">
                <a:scrgbClr r="0" g="0" b="0"/>
              </a:lnRef>
              <a:fillRef idx="0">
                <a:scrgbClr r="0" g="0" b="0"/>
              </a:fillRef>
              <a:effectRef idx="0">
                <a:scrgbClr r="0" g="0" b="0"/>
              </a:effectRef>
              <a:fontRef idx="minor"/>
            </p:style>
          </p:sp>
          <p:sp>
            <p:nvSpPr>
              <p:cNvPr id="11" name="CustomShape 8">
                <a:extLst>
                  <a:ext uri="{FF2B5EF4-FFF2-40B4-BE49-F238E27FC236}">
                    <a16:creationId xmlns:a16="http://schemas.microsoft.com/office/drawing/2014/main" id="{9BDBA87A-ED3D-4C29-BF9B-1ED2C5AABD53}"/>
                  </a:ext>
                </a:extLst>
              </p:cNvPr>
              <p:cNvSpPr/>
              <p:nvPr/>
            </p:nvSpPr>
            <p:spPr>
              <a:xfrm>
                <a:off x="9099360" y="3590640"/>
                <a:ext cx="493200" cy="667800"/>
              </a:xfrm>
              <a:custGeom>
                <a:avLst/>
                <a:gdLst/>
                <a:ahLst/>
                <a:cxnLst/>
                <a:rect l="l" t="t" r="r" b="b"/>
                <a:pathLst>
                  <a:path w="311" h="421">
                    <a:moveTo>
                      <a:pt x="0" y="421"/>
                    </a:moveTo>
                    <a:lnTo>
                      <a:pt x="311" y="421"/>
                    </a:lnTo>
                    <a:lnTo>
                      <a:pt x="311" y="0"/>
                    </a:lnTo>
                    <a:lnTo>
                      <a:pt x="0" y="421"/>
                    </a:lnTo>
                    <a:close/>
                  </a:path>
                </a:pathLst>
              </a:custGeom>
              <a:solidFill>
                <a:srgbClr val="646464"/>
              </a:solidFill>
              <a:ln>
                <a:noFill/>
              </a:ln>
            </p:spPr>
            <p:style>
              <a:lnRef idx="0">
                <a:scrgbClr r="0" g="0" b="0"/>
              </a:lnRef>
              <a:fillRef idx="0">
                <a:scrgbClr r="0" g="0" b="0"/>
              </a:fillRef>
              <a:effectRef idx="0">
                <a:scrgbClr r="0" g="0" b="0"/>
              </a:effectRef>
              <a:fontRef idx="minor"/>
            </p:style>
          </p:sp>
          <p:sp>
            <p:nvSpPr>
              <p:cNvPr id="12" name="CustomShape 9">
                <a:extLst>
                  <a:ext uri="{FF2B5EF4-FFF2-40B4-BE49-F238E27FC236}">
                    <a16:creationId xmlns:a16="http://schemas.microsoft.com/office/drawing/2014/main" id="{47D3E944-2583-4EB9-BC9F-FB8DA638D588}"/>
                  </a:ext>
                </a:extLst>
              </p:cNvPr>
              <p:cNvSpPr/>
              <p:nvPr/>
            </p:nvSpPr>
            <p:spPr>
              <a:xfrm>
                <a:off x="9686880" y="2476440"/>
                <a:ext cx="72720" cy="134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3" name="CustomShape 10">
                <a:extLst>
                  <a:ext uri="{FF2B5EF4-FFF2-40B4-BE49-F238E27FC236}">
                    <a16:creationId xmlns:a16="http://schemas.microsoft.com/office/drawing/2014/main" id="{D54697F1-8C25-4A21-846F-EC7BEEB1C76A}"/>
                  </a:ext>
                </a:extLst>
              </p:cNvPr>
              <p:cNvSpPr/>
              <p:nvPr/>
            </p:nvSpPr>
            <p:spPr>
              <a:xfrm>
                <a:off x="9843840" y="2476440"/>
                <a:ext cx="72720" cy="134640"/>
              </a:xfrm>
              <a:prstGeom prst="rect">
                <a:avLst/>
              </a:prstGeom>
              <a:solidFill>
                <a:srgbClr val="00B0F0"/>
              </a:solidFill>
              <a:ln>
                <a:noFill/>
              </a:ln>
            </p:spPr>
            <p:style>
              <a:lnRef idx="0">
                <a:scrgbClr r="0" g="0" b="0"/>
              </a:lnRef>
              <a:fillRef idx="0">
                <a:scrgbClr r="0" g="0" b="0"/>
              </a:fillRef>
              <a:effectRef idx="0">
                <a:scrgbClr r="0" g="0" b="0"/>
              </a:effectRef>
              <a:fontRef idx="minor"/>
            </p:style>
          </p:sp>
          <p:sp>
            <p:nvSpPr>
              <p:cNvPr id="14" name="CustomShape 11">
                <a:extLst>
                  <a:ext uri="{FF2B5EF4-FFF2-40B4-BE49-F238E27FC236}">
                    <a16:creationId xmlns:a16="http://schemas.microsoft.com/office/drawing/2014/main" id="{3B25C444-7089-4A52-A3CF-53B99636A7B6}"/>
                  </a:ext>
                </a:extLst>
              </p:cNvPr>
              <p:cNvSpPr/>
              <p:nvPr/>
            </p:nvSpPr>
            <p:spPr>
              <a:xfrm>
                <a:off x="9999720" y="2476440"/>
                <a:ext cx="72720" cy="134640"/>
              </a:xfrm>
              <a:prstGeom prst="rect">
                <a:avLst/>
              </a:prstGeom>
              <a:solidFill>
                <a:srgbClr val="00B0F0"/>
              </a:solidFill>
              <a:ln>
                <a:noFill/>
              </a:ln>
            </p:spPr>
            <p:style>
              <a:lnRef idx="0">
                <a:scrgbClr r="0" g="0" b="0"/>
              </a:lnRef>
              <a:fillRef idx="0">
                <a:scrgbClr r="0" g="0" b="0"/>
              </a:fillRef>
              <a:effectRef idx="0">
                <a:scrgbClr r="0" g="0" b="0"/>
              </a:effectRef>
              <a:fontRef idx="minor"/>
            </p:style>
          </p:sp>
          <p:sp>
            <p:nvSpPr>
              <p:cNvPr id="15" name="CustomShape 12">
                <a:extLst>
                  <a:ext uri="{FF2B5EF4-FFF2-40B4-BE49-F238E27FC236}">
                    <a16:creationId xmlns:a16="http://schemas.microsoft.com/office/drawing/2014/main" id="{923F542D-E513-4822-9F67-CA3A9B8EF07C}"/>
                  </a:ext>
                </a:extLst>
              </p:cNvPr>
              <p:cNvSpPr/>
              <p:nvPr/>
            </p:nvSpPr>
            <p:spPr>
              <a:xfrm>
                <a:off x="10156680" y="2476440"/>
                <a:ext cx="72720" cy="134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6" name="CustomShape 13">
                <a:extLst>
                  <a:ext uri="{FF2B5EF4-FFF2-40B4-BE49-F238E27FC236}">
                    <a16:creationId xmlns:a16="http://schemas.microsoft.com/office/drawing/2014/main" id="{D041EF33-60C6-4B01-9AD7-F26EFB580292}"/>
                  </a:ext>
                </a:extLst>
              </p:cNvPr>
              <p:cNvSpPr/>
              <p:nvPr/>
            </p:nvSpPr>
            <p:spPr>
              <a:xfrm>
                <a:off x="9686880" y="2678040"/>
                <a:ext cx="72720" cy="1393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8" name="CustomShape 14">
                <a:extLst>
                  <a:ext uri="{FF2B5EF4-FFF2-40B4-BE49-F238E27FC236}">
                    <a16:creationId xmlns:a16="http://schemas.microsoft.com/office/drawing/2014/main" id="{A6AC9103-E620-4CF6-B824-7AF2EC7528B3}"/>
                  </a:ext>
                </a:extLst>
              </p:cNvPr>
              <p:cNvSpPr/>
              <p:nvPr/>
            </p:nvSpPr>
            <p:spPr>
              <a:xfrm>
                <a:off x="9843840" y="2678040"/>
                <a:ext cx="72720" cy="1393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9" name="CustomShape 15">
                <a:extLst>
                  <a:ext uri="{FF2B5EF4-FFF2-40B4-BE49-F238E27FC236}">
                    <a16:creationId xmlns:a16="http://schemas.microsoft.com/office/drawing/2014/main" id="{C4A9F7FB-7792-4BEB-8A1B-B102A07A9E35}"/>
                  </a:ext>
                </a:extLst>
              </p:cNvPr>
              <p:cNvSpPr/>
              <p:nvPr/>
            </p:nvSpPr>
            <p:spPr>
              <a:xfrm>
                <a:off x="9999720" y="2678040"/>
                <a:ext cx="72720" cy="139320"/>
              </a:xfrm>
              <a:prstGeom prst="rect">
                <a:avLst/>
              </a:prstGeom>
              <a:solidFill>
                <a:srgbClr val="00B0F0"/>
              </a:solidFill>
              <a:ln>
                <a:noFill/>
              </a:ln>
            </p:spPr>
            <p:style>
              <a:lnRef idx="0">
                <a:scrgbClr r="0" g="0" b="0"/>
              </a:lnRef>
              <a:fillRef idx="0">
                <a:scrgbClr r="0" g="0" b="0"/>
              </a:fillRef>
              <a:effectRef idx="0">
                <a:scrgbClr r="0" g="0" b="0"/>
              </a:effectRef>
              <a:fontRef idx="minor"/>
            </p:style>
          </p:sp>
          <p:sp>
            <p:nvSpPr>
              <p:cNvPr id="20" name="CustomShape 16">
                <a:extLst>
                  <a:ext uri="{FF2B5EF4-FFF2-40B4-BE49-F238E27FC236}">
                    <a16:creationId xmlns:a16="http://schemas.microsoft.com/office/drawing/2014/main" id="{EC09A232-0E26-4C1C-82C7-DF90A03EDEA8}"/>
                  </a:ext>
                </a:extLst>
              </p:cNvPr>
              <p:cNvSpPr/>
              <p:nvPr/>
            </p:nvSpPr>
            <p:spPr>
              <a:xfrm>
                <a:off x="10156680" y="2678040"/>
                <a:ext cx="72720" cy="1393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1" name="CustomShape 17">
                <a:extLst>
                  <a:ext uri="{FF2B5EF4-FFF2-40B4-BE49-F238E27FC236}">
                    <a16:creationId xmlns:a16="http://schemas.microsoft.com/office/drawing/2014/main" id="{E11F9EBA-BA85-4E8D-B919-6F7597094622}"/>
                  </a:ext>
                </a:extLst>
              </p:cNvPr>
              <p:cNvSpPr/>
              <p:nvPr/>
            </p:nvSpPr>
            <p:spPr>
              <a:xfrm>
                <a:off x="9686880" y="2885760"/>
                <a:ext cx="72720" cy="134640"/>
              </a:xfrm>
              <a:prstGeom prst="rect">
                <a:avLst/>
              </a:prstGeom>
              <a:solidFill>
                <a:srgbClr val="00B0F0"/>
              </a:solidFill>
              <a:ln>
                <a:noFill/>
              </a:ln>
            </p:spPr>
            <p:style>
              <a:lnRef idx="0">
                <a:scrgbClr r="0" g="0" b="0"/>
              </a:lnRef>
              <a:fillRef idx="0">
                <a:scrgbClr r="0" g="0" b="0"/>
              </a:fillRef>
              <a:effectRef idx="0">
                <a:scrgbClr r="0" g="0" b="0"/>
              </a:effectRef>
              <a:fontRef idx="minor"/>
            </p:style>
          </p:sp>
          <p:sp>
            <p:nvSpPr>
              <p:cNvPr id="22" name="CustomShape 18">
                <a:extLst>
                  <a:ext uri="{FF2B5EF4-FFF2-40B4-BE49-F238E27FC236}">
                    <a16:creationId xmlns:a16="http://schemas.microsoft.com/office/drawing/2014/main" id="{BCB47515-EEAE-4A06-AFFD-07F4EB5C13D9}"/>
                  </a:ext>
                </a:extLst>
              </p:cNvPr>
              <p:cNvSpPr/>
              <p:nvPr/>
            </p:nvSpPr>
            <p:spPr>
              <a:xfrm>
                <a:off x="9843840" y="2885760"/>
                <a:ext cx="72720" cy="134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3" name="CustomShape 19">
                <a:extLst>
                  <a:ext uri="{FF2B5EF4-FFF2-40B4-BE49-F238E27FC236}">
                    <a16:creationId xmlns:a16="http://schemas.microsoft.com/office/drawing/2014/main" id="{C20EA174-B51D-4D0F-859F-6F0221183419}"/>
                  </a:ext>
                </a:extLst>
              </p:cNvPr>
              <p:cNvSpPr/>
              <p:nvPr/>
            </p:nvSpPr>
            <p:spPr>
              <a:xfrm>
                <a:off x="9999720" y="2885760"/>
                <a:ext cx="72720" cy="134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4" name="CustomShape 20">
                <a:extLst>
                  <a:ext uri="{FF2B5EF4-FFF2-40B4-BE49-F238E27FC236}">
                    <a16:creationId xmlns:a16="http://schemas.microsoft.com/office/drawing/2014/main" id="{1FFF3DDB-E3D0-40CE-BDD4-6A8C15B4C6B2}"/>
                  </a:ext>
                </a:extLst>
              </p:cNvPr>
              <p:cNvSpPr/>
              <p:nvPr/>
            </p:nvSpPr>
            <p:spPr>
              <a:xfrm>
                <a:off x="10156680" y="2885760"/>
                <a:ext cx="72720" cy="134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5" name="CustomShape 21">
                <a:extLst>
                  <a:ext uri="{FF2B5EF4-FFF2-40B4-BE49-F238E27FC236}">
                    <a16:creationId xmlns:a16="http://schemas.microsoft.com/office/drawing/2014/main" id="{003470DC-D7A0-453F-82D3-5E0768EE170E}"/>
                  </a:ext>
                </a:extLst>
              </p:cNvPr>
              <p:cNvSpPr/>
              <p:nvPr/>
            </p:nvSpPr>
            <p:spPr>
              <a:xfrm>
                <a:off x="9686880" y="3087720"/>
                <a:ext cx="72720" cy="134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6" name="CustomShape 22">
                <a:extLst>
                  <a:ext uri="{FF2B5EF4-FFF2-40B4-BE49-F238E27FC236}">
                    <a16:creationId xmlns:a16="http://schemas.microsoft.com/office/drawing/2014/main" id="{F236F30D-C391-473C-B86F-8CBE41887046}"/>
                  </a:ext>
                </a:extLst>
              </p:cNvPr>
              <p:cNvSpPr/>
              <p:nvPr/>
            </p:nvSpPr>
            <p:spPr>
              <a:xfrm>
                <a:off x="9843840" y="3087720"/>
                <a:ext cx="72720" cy="134640"/>
              </a:xfrm>
              <a:prstGeom prst="rect">
                <a:avLst/>
              </a:prstGeom>
              <a:solidFill>
                <a:srgbClr val="00B0F0"/>
              </a:solidFill>
              <a:ln>
                <a:noFill/>
              </a:ln>
            </p:spPr>
            <p:style>
              <a:lnRef idx="0">
                <a:scrgbClr r="0" g="0" b="0"/>
              </a:lnRef>
              <a:fillRef idx="0">
                <a:scrgbClr r="0" g="0" b="0"/>
              </a:fillRef>
              <a:effectRef idx="0">
                <a:scrgbClr r="0" g="0" b="0"/>
              </a:effectRef>
              <a:fontRef idx="minor"/>
            </p:style>
          </p:sp>
          <p:sp>
            <p:nvSpPr>
              <p:cNvPr id="27" name="CustomShape 23">
                <a:extLst>
                  <a:ext uri="{FF2B5EF4-FFF2-40B4-BE49-F238E27FC236}">
                    <a16:creationId xmlns:a16="http://schemas.microsoft.com/office/drawing/2014/main" id="{8B40E792-BEFB-447D-A9B2-96FF1CF65588}"/>
                  </a:ext>
                </a:extLst>
              </p:cNvPr>
              <p:cNvSpPr/>
              <p:nvPr/>
            </p:nvSpPr>
            <p:spPr>
              <a:xfrm>
                <a:off x="9999720" y="3087720"/>
                <a:ext cx="72720" cy="134640"/>
              </a:xfrm>
              <a:prstGeom prst="rect">
                <a:avLst/>
              </a:prstGeom>
              <a:solidFill>
                <a:srgbClr val="00B0F0"/>
              </a:solidFill>
              <a:ln>
                <a:noFill/>
              </a:ln>
            </p:spPr>
            <p:style>
              <a:lnRef idx="0">
                <a:scrgbClr r="0" g="0" b="0"/>
              </a:lnRef>
              <a:fillRef idx="0">
                <a:scrgbClr r="0" g="0" b="0"/>
              </a:fillRef>
              <a:effectRef idx="0">
                <a:scrgbClr r="0" g="0" b="0"/>
              </a:effectRef>
              <a:fontRef idx="minor"/>
            </p:style>
          </p:sp>
          <p:sp>
            <p:nvSpPr>
              <p:cNvPr id="28" name="CustomShape 24">
                <a:extLst>
                  <a:ext uri="{FF2B5EF4-FFF2-40B4-BE49-F238E27FC236}">
                    <a16:creationId xmlns:a16="http://schemas.microsoft.com/office/drawing/2014/main" id="{37F4C408-48B8-42A2-8D94-2504545E5D78}"/>
                  </a:ext>
                </a:extLst>
              </p:cNvPr>
              <p:cNvSpPr/>
              <p:nvPr/>
            </p:nvSpPr>
            <p:spPr>
              <a:xfrm>
                <a:off x="10156680" y="3087720"/>
                <a:ext cx="72720" cy="134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9" name="CustomShape 25">
                <a:extLst>
                  <a:ext uri="{FF2B5EF4-FFF2-40B4-BE49-F238E27FC236}">
                    <a16:creationId xmlns:a16="http://schemas.microsoft.com/office/drawing/2014/main" id="{F5D406B8-7E8B-40DE-B031-8C926B871721}"/>
                  </a:ext>
                </a:extLst>
              </p:cNvPr>
              <p:cNvSpPr/>
              <p:nvPr/>
            </p:nvSpPr>
            <p:spPr>
              <a:xfrm>
                <a:off x="9686880" y="3295440"/>
                <a:ext cx="72720" cy="134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0" name="CustomShape 26">
                <a:extLst>
                  <a:ext uri="{FF2B5EF4-FFF2-40B4-BE49-F238E27FC236}">
                    <a16:creationId xmlns:a16="http://schemas.microsoft.com/office/drawing/2014/main" id="{D8CE4851-788A-40A0-A180-BAECD60A40DF}"/>
                  </a:ext>
                </a:extLst>
              </p:cNvPr>
              <p:cNvSpPr/>
              <p:nvPr/>
            </p:nvSpPr>
            <p:spPr>
              <a:xfrm>
                <a:off x="9843840" y="3295440"/>
                <a:ext cx="72720" cy="134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1" name="CustomShape 27">
                <a:extLst>
                  <a:ext uri="{FF2B5EF4-FFF2-40B4-BE49-F238E27FC236}">
                    <a16:creationId xmlns:a16="http://schemas.microsoft.com/office/drawing/2014/main" id="{C9E0466A-8D67-41D3-A6E6-5D918A7BAC12}"/>
                  </a:ext>
                </a:extLst>
              </p:cNvPr>
              <p:cNvSpPr/>
              <p:nvPr/>
            </p:nvSpPr>
            <p:spPr>
              <a:xfrm>
                <a:off x="9999720" y="3295440"/>
                <a:ext cx="72720" cy="134640"/>
              </a:xfrm>
              <a:prstGeom prst="rect">
                <a:avLst/>
              </a:prstGeom>
              <a:solidFill>
                <a:srgbClr val="00B0F0"/>
              </a:solidFill>
              <a:ln>
                <a:noFill/>
              </a:ln>
            </p:spPr>
            <p:style>
              <a:lnRef idx="0">
                <a:scrgbClr r="0" g="0" b="0"/>
              </a:lnRef>
              <a:fillRef idx="0">
                <a:scrgbClr r="0" g="0" b="0"/>
              </a:fillRef>
              <a:effectRef idx="0">
                <a:scrgbClr r="0" g="0" b="0"/>
              </a:effectRef>
              <a:fontRef idx="minor"/>
            </p:style>
          </p:sp>
          <p:sp>
            <p:nvSpPr>
              <p:cNvPr id="32" name="CustomShape 28">
                <a:extLst>
                  <a:ext uri="{FF2B5EF4-FFF2-40B4-BE49-F238E27FC236}">
                    <a16:creationId xmlns:a16="http://schemas.microsoft.com/office/drawing/2014/main" id="{ED87CB83-AF73-4721-9E0D-128951BCC4BB}"/>
                  </a:ext>
                </a:extLst>
              </p:cNvPr>
              <p:cNvSpPr/>
              <p:nvPr/>
            </p:nvSpPr>
            <p:spPr>
              <a:xfrm>
                <a:off x="10156680" y="3295440"/>
                <a:ext cx="72720" cy="134640"/>
              </a:xfrm>
              <a:prstGeom prst="rect">
                <a:avLst/>
              </a:prstGeom>
              <a:solidFill>
                <a:srgbClr val="00B0F0"/>
              </a:solidFill>
              <a:ln>
                <a:noFill/>
              </a:ln>
            </p:spPr>
            <p:style>
              <a:lnRef idx="0">
                <a:scrgbClr r="0" g="0" b="0"/>
              </a:lnRef>
              <a:fillRef idx="0">
                <a:scrgbClr r="0" g="0" b="0"/>
              </a:fillRef>
              <a:effectRef idx="0">
                <a:scrgbClr r="0" g="0" b="0"/>
              </a:effectRef>
              <a:fontRef idx="minor"/>
            </p:style>
          </p:sp>
          <p:sp>
            <p:nvSpPr>
              <p:cNvPr id="33" name="CustomShape 29">
                <a:extLst>
                  <a:ext uri="{FF2B5EF4-FFF2-40B4-BE49-F238E27FC236}">
                    <a16:creationId xmlns:a16="http://schemas.microsoft.com/office/drawing/2014/main" id="{E458F74F-FBD8-48E2-9F48-3E4219CB80A6}"/>
                  </a:ext>
                </a:extLst>
              </p:cNvPr>
              <p:cNvSpPr/>
              <p:nvPr/>
            </p:nvSpPr>
            <p:spPr>
              <a:xfrm>
                <a:off x="9686880" y="3497040"/>
                <a:ext cx="72720" cy="134640"/>
              </a:xfrm>
              <a:prstGeom prst="rect">
                <a:avLst/>
              </a:prstGeom>
              <a:solidFill>
                <a:srgbClr val="00B0F0"/>
              </a:solidFill>
              <a:ln>
                <a:noFill/>
              </a:ln>
            </p:spPr>
            <p:style>
              <a:lnRef idx="0">
                <a:scrgbClr r="0" g="0" b="0"/>
              </a:lnRef>
              <a:fillRef idx="0">
                <a:scrgbClr r="0" g="0" b="0"/>
              </a:fillRef>
              <a:effectRef idx="0">
                <a:scrgbClr r="0" g="0" b="0"/>
              </a:effectRef>
              <a:fontRef idx="minor"/>
            </p:style>
          </p:sp>
          <p:sp>
            <p:nvSpPr>
              <p:cNvPr id="34" name="CustomShape 30">
                <a:extLst>
                  <a:ext uri="{FF2B5EF4-FFF2-40B4-BE49-F238E27FC236}">
                    <a16:creationId xmlns:a16="http://schemas.microsoft.com/office/drawing/2014/main" id="{0DDC8B29-3575-4D94-91E2-C798365BD932}"/>
                  </a:ext>
                </a:extLst>
              </p:cNvPr>
              <p:cNvSpPr/>
              <p:nvPr/>
            </p:nvSpPr>
            <p:spPr>
              <a:xfrm>
                <a:off x="9843840" y="3497040"/>
                <a:ext cx="72720" cy="134640"/>
              </a:xfrm>
              <a:prstGeom prst="rect">
                <a:avLst/>
              </a:prstGeom>
              <a:solidFill>
                <a:srgbClr val="00B0F0"/>
              </a:solidFill>
              <a:ln>
                <a:noFill/>
              </a:ln>
            </p:spPr>
            <p:style>
              <a:lnRef idx="0">
                <a:scrgbClr r="0" g="0" b="0"/>
              </a:lnRef>
              <a:fillRef idx="0">
                <a:scrgbClr r="0" g="0" b="0"/>
              </a:fillRef>
              <a:effectRef idx="0">
                <a:scrgbClr r="0" g="0" b="0"/>
              </a:effectRef>
              <a:fontRef idx="minor"/>
            </p:style>
          </p:sp>
          <p:sp>
            <p:nvSpPr>
              <p:cNvPr id="35" name="CustomShape 31">
                <a:extLst>
                  <a:ext uri="{FF2B5EF4-FFF2-40B4-BE49-F238E27FC236}">
                    <a16:creationId xmlns:a16="http://schemas.microsoft.com/office/drawing/2014/main" id="{FC893659-D0A2-4249-9A2A-B40CBAD7BD85}"/>
                  </a:ext>
                </a:extLst>
              </p:cNvPr>
              <p:cNvSpPr/>
              <p:nvPr/>
            </p:nvSpPr>
            <p:spPr>
              <a:xfrm>
                <a:off x="9999720" y="3497040"/>
                <a:ext cx="72720" cy="134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6" name="CustomShape 32">
                <a:extLst>
                  <a:ext uri="{FF2B5EF4-FFF2-40B4-BE49-F238E27FC236}">
                    <a16:creationId xmlns:a16="http://schemas.microsoft.com/office/drawing/2014/main" id="{F9835CEB-EFF2-4CAF-8F1E-7FD757A13B73}"/>
                  </a:ext>
                </a:extLst>
              </p:cNvPr>
              <p:cNvSpPr/>
              <p:nvPr/>
            </p:nvSpPr>
            <p:spPr>
              <a:xfrm>
                <a:off x="10156680" y="3497040"/>
                <a:ext cx="72720" cy="134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7" name="CustomShape 33">
                <a:extLst>
                  <a:ext uri="{FF2B5EF4-FFF2-40B4-BE49-F238E27FC236}">
                    <a16:creationId xmlns:a16="http://schemas.microsoft.com/office/drawing/2014/main" id="{A02C1A00-5CB1-4A7B-837B-36CEB25B72D2}"/>
                  </a:ext>
                </a:extLst>
              </p:cNvPr>
              <p:cNvSpPr/>
              <p:nvPr/>
            </p:nvSpPr>
            <p:spPr>
              <a:xfrm>
                <a:off x="9686880" y="3705120"/>
                <a:ext cx="72720" cy="132840"/>
              </a:xfrm>
              <a:prstGeom prst="rect">
                <a:avLst/>
              </a:prstGeom>
              <a:solidFill>
                <a:srgbClr val="00B0F0"/>
              </a:solidFill>
              <a:ln>
                <a:noFill/>
              </a:ln>
            </p:spPr>
            <p:style>
              <a:lnRef idx="0">
                <a:scrgbClr r="0" g="0" b="0"/>
              </a:lnRef>
              <a:fillRef idx="0">
                <a:scrgbClr r="0" g="0" b="0"/>
              </a:fillRef>
              <a:effectRef idx="0">
                <a:scrgbClr r="0" g="0" b="0"/>
              </a:effectRef>
              <a:fontRef idx="minor"/>
            </p:style>
          </p:sp>
          <p:sp>
            <p:nvSpPr>
              <p:cNvPr id="38" name="CustomShape 34">
                <a:extLst>
                  <a:ext uri="{FF2B5EF4-FFF2-40B4-BE49-F238E27FC236}">
                    <a16:creationId xmlns:a16="http://schemas.microsoft.com/office/drawing/2014/main" id="{9C0D628A-45B7-4AF3-A0E6-51C9D11A5CFE}"/>
                  </a:ext>
                </a:extLst>
              </p:cNvPr>
              <p:cNvSpPr/>
              <p:nvPr/>
            </p:nvSpPr>
            <p:spPr>
              <a:xfrm>
                <a:off x="9843840" y="3705120"/>
                <a:ext cx="72720" cy="1328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9" name="CustomShape 35">
                <a:extLst>
                  <a:ext uri="{FF2B5EF4-FFF2-40B4-BE49-F238E27FC236}">
                    <a16:creationId xmlns:a16="http://schemas.microsoft.com/office/drawing/2014/main" id="{AEF19BFC-DAB3-431C-B06E-791204CAE57C}"/>
                  </a:ext>
                </a:extLst>
              </p:cNvPr>
              <p:cNvSpPr/>
              <p:nvPr/>
            </p:nvSpPr>
            <p:spPr>
              <a:xfrm>
                <a:off x="9999720" y="3705120"/>
                <a:ext cx="72720" cy="132840"/>
              </a:xfrm>
              <a:prstGeom prst="rect">
                <a:avLst/>
              </a:prstGeom>
              <a:solidFill>
                <a:srgbClr val="00B0F0"/>
              </a:solidFill>
              <a:ln>
                <a:noFill/>
              </a:ln>
            </p:spPr>
            <p:style>
              <a:lnRef idx="0">
                <a:scrgbClr r="0" g="0" b="0"/>
              </a:lnRef>
              <a:fillRef idx="0">
                <a:scrgbClr r="0" g="0" b="0"/>
              </a:fillRef>
              <a:effectRef idx="0">
                <a:scrgbClr r="0" g="0" b="0"/>
              </a:effectRef>
              <a:fontRef idx="minor"/>
            </p:style>
          </p:sp>
          <p:sp>
            <p:nvSpPr>
              <p:cNvPr id="40" name="CustomShape 36">
                <a:extLst>
                  <a:ext uri="{FF2B5EF4-FFF2-40B4-BE49-F238E27FC236}">
                    <a16:creationId xmlns:a16="http://schemas.microsoft.com/office/drawing/2014/main" id="{4AAA5AEC-265B-4350-95DE-8E7F3421993A}"/>
                  </a:ext>
                </a:extLst>
              </p:cNvPr>
              <p:cNvSpPr/>
              <p:nvPr/>
            </p:nvSpPr>
            <p:spPr>
              <a:xfrm>
                <a:off x="10156680" y="3705120"/>
                <a:ext cx="72720" cy="1328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1" name="CustomShape 37">
                <a:extLst>
                  <a:ext uri="{FF2B5EF4-FFF2-40B4-BE49-F238E27FC236}">
                    <a16:creationId xmlns:a16="http://schemas.microsoft.com/office/drawing/2014/main" id="{0F233C88-08D7-4354-B531-F198AA215B32}"/>
                  </a:ext>
                </a:extLst>
              </p:cNvPr>
              <p:cNvSpPr/>
              <p:nvPr/>
            </p:nvSpPr>
            <p:spPr>
              <a:xfrm>
                <a:off x="9151920" y="3705120"/>
                <a:ext cx="70920" cy="132840"/>
              </a:xfrm>
              <a:prstGeom prst="rect">
                <a:avLst/>
              </a:prstGeom>
              <a:solidFill>
                <a:srgbClr val="00B0F0"/>
              </a:solidFill>
              <a:ln>
                <a:noFill/>
              </a:ln>
            </p:spPr>
            <p:style>
              <a:lnRef idx="0">
                <a:scrgbClr r="0" g="0" b="0"/>
              </a:lnRef>
              <a:fillRef idx="0">
                <a:scrgbClr r="0" g="0" b="0"/>
              </a:fillRef>
              <a:effectRef idx="0">
                <a:scrgbClr r="0" g="0" b="0"/>
              </a:effectRef>
              <a:fontRef idx="minor"/>
            </p:style>
          </p:sp>
          <p:sp>
            <p:nvSpPr>
              <p:cNvPr id="42" name="CustomShape 38">
                <a:extLst>
                  <a:ext uri="{FF2B5EF4-FFF2-40B4-BE49-F238E27FC236}">
                    <a16:creationId xmlns:a16="http://schemas.microsoft.com/office/drawing/2014/main" id="{FD106F3E-97C1-49C6-A68C-E052BE6800A1}"/>
                  </a:ext>
                </a:extLst>
              </p:cNvPr>
              <p:cNvSpPr/>
              <p:nvPr/>
            </p:nvSpPr>
            <p:spPr>
              <a:xfrm>
                <a:off x="9307440" y="3705120"/>
                <a:ext cx="72720" cy="1328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3" name="CustomShape 39">
                <a:extLst>
                  <a:ext uri="{FF2B5EF4-FFF2-40B4-BE49-F238E27FC236}">
                    <a16:creationId xmlns:a16="http://schemas.microsoft.com/office/drawing/2014/main" id="{934A0A22-694C-4B81-BDD1-162E3B15FE4B}"/>
                  </a:ext>
                </a:extLst>
              </p:cNvPr>
              <p:cNvSpPr/>
              <p:nvPr/>
            </p:nvSpPr>
            <p:spPr>
              <a:xfrm>
                <a:off x="9469440" y="3705120"/>
                <a:ext cx="72720" cy="1328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4" name="CustomShape 40">
                <a:extLst>
                  <a:ext uri="{FF2B5EF4-FFF2-40B4-BE49-F238E27FC236}">
                    <a16:creationId xmlns:a16="http://schemas.microsoft.com/office/drawing/2014/main" id="{BCEB391F-CBD1-4FFD-BB4F-1C6B8665355B}"/>
                  </a:ext>
                </a:extLst>
              </p:cNvPr>
              <p:cNvSpPr/>
              <p:nvPr/>
            </p:nvSpPr>
            <p:spPr>
              <a:xfrm>
                <a:off x="9151920" y="3906720"/>
                <a:ext cx="70920" cy="134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5" name="CustomShape 41">
                <a:extLst>
                  <a:ext uri="{FF2B5EF4-FFF2-40B4-BE49-F238E27FC236}">
                    <a16:creationId xmlns:a16="http://schemas.microsoft.com/office/drawing/2014/main" id="{E2D22962-AF23-4713-8347-04ACB9409DA1}"/>
                  </a:ext>
                </a:extLst>
              </p:cNvPr>
              <p:cNvSpPr/>
              <p:nvPr/>
            </p:nvSpPr>
            <p:spPr>
              <a:xfrm>
                <a:off x="9307440" y="3906720"/>
                <a:ext cx="72720" cy="134640"/>
              </a:xfrm>
              <a:prstGeom prst="rect">
                <a:avLst/>
              </a:prstGeom>
              <a:solidFill>
                <a:srgbClr val="00B0F0"/>
              </a:solidFill>
              <a:ln>
                <a:noFill/>
              </a:ln>
            </p:spPr>
            <p:style>
              <a:lnRef idx="0">
                <a:scrgbClr r="0" g="0" b="0"/>
              </a:lnRef>
              <a:fillRef idx="0">
                <a:scrgbClr r="0" g="0" b="0"/>
              </a:fillRef>
              <a:effectRef idx="0">
                <a:scrgbClr r="0" g="0" b="0"/>
              </a:effectRef>
              <a:fontRef idx="minor"/>
            </p:style>
          </p:sp>
          <p:sp>
            <p:nvSpPr>
              <p:cNvPr id="46" name="CustomShape 42">
                <a:extLst>
                  <a:ext uri="{FF2B5EF4-FFF2-40B4-BE49-F238E27FC236}">
                    <a16:creationId xmlns:a16="http://schemas.microsoft.com/office/drawing/2014/main" id="{B5D4AD55-0867-420C-96F7-89148B545426}"/>
                  </a:ext>
                </a:extLst>
              </p:cNvPr>
              <p:cNvSpPr/>
              <p:nvPr/>
            </p:nvSpPr>
            <p:spPr>
              <a:xfrm>
                <a:off x="9469440" y="3906720"/>
                <a:ext cx="72720" cy="134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7" name="CustomShape 43">
                <a:extLst>
                  <a:ext uri="{FF2B5EF4-FFF2-40B4-BE49-F238E27FC236}">
                    <a16:creationId xmlns:a16="http://schemas.microsoft.com/office/drawing/2014/main" id="{3155E5CE-08FA-4ABB-B956-3240156DDF9C}"/>
                  </a:ext>
                </a:extLst>
              </p:cNvPr>
              <p:cNvSpPr/>
              <p:nvPr/>
            </p:nvSpPr>
            <p:spPr>
              <a:xfrm>
                <a:off x="9686880" y="3906720"/>
                <a:ext cx="72720" cy="134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8" name="CustomShape 44">
                <a:extLst>
                  <a:ext uri="{FF2B5EF4-FFF2-40B4-BE49-F238E27FC236}">
                    <a16:creationId xmlns:a16="http://schemas.microsoft.com/office/drawing/2014/main" id="{C6515140-4F9F-4D02-A2E8-B3C42FBF4FF9}"/>
                  </a:ext>
                </a:extLst>
              </p:cNvPr>
              <p:cNvSpPr/>
              <p:nvPr/>
            </p:nvSpPr>
            <p:spPr>
              <a:xfrm>
                <a:off x="9843840" y="3906720"/>
                <a:ext cx="72720" cy="134640"/>
              </a:xfrm>
              <a:prstGeom prst="rect">
                <a:avLst/>
              </a:prstGeom>
              <a:solidFill>
                <a:srgbClr val="00B0F0"/>
              </a:solidFill>
              <a:ln>
                <a:noFill/>
              </a:ln>
            </p:spPr>
            <p:style>
              <a:lnRef idx="0">
                <a:scrgbClr r="0" g="0" b="0"/>
              </a:lnRef>
              <a:fillRef idx="0">
                <a:scrgbClr r="0" g="0" b="0"/>
              </a:fillRef>
              <a:effectRef idx="0">
                <a:scrgbClr r="0" g="0" b="0"/>
              </a:effectRef>
              <a:fontRef idx="minor"/>
            </p:style>
          </p:sp>
          <p:sp>
            <p:nvSpPr>
              <p:cNvPr id="49" name="CustomShape 45">
                <a:extLst>
                  <a:ext uri="{FF2B5EF4-FFF2-40B4-BE49-F238E27FC236}">
                    <a16:creationId xmlns:a16="http://schemas.microsoft.com/office/drawing/2014/main" id="{E1A68B7C-D101-4DE9-A521-51B0923A5D1E}"/>
                  </a:ext>
                </a:extLst>
              </p:cNvPr>
              <p:cNvSpPr/>
              <p:nvPr/>
            </p:nvSpPr>
            <p:spPr>
              <a:xfrm>
                <a:off x="9999720" y="3906720"/>
                <a:ext cx="72720" cy="134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50" name="CustomShape 46">
                <a:extLst>
                  <a:ext uri="{FF2B5EF4-FFF2-40B4-BE49-F238E27FC236}">
                    <a16:creationId xmlns:a16="http://schemas.microsoft.com/office/drawing/2014/main" id="{A50C9028-420A-4562-BBFA-DF24055E9906}"/>
                  </a:ext>
                </a:extLst>
              </p:cNvPr>
              <p:cNvSpPr/>
              <p:nvPr/>
            </p:nvSpPr>
            <p:spPr>
              <a:xfrm>
                <a:off x="10156680" y="3906720"/>
                <a:ext cx="72720" cy="134640"/>
              </a:xfrm>
              <a:prstGeom prst="rect">
                <a:avLst/>
              </a:prstGeom>
              <a:solidFill>
                <a:srgbClr val="00B0F0"/>
              </a:solidFill>
              <a:ln>
                <a:noFill/>
              </a:ln>
            </p:spPr>
            <p:style>
              <a:lnRef idx="0">
                <a:scrgbClr r="0" g="0" b="0"/>
              </a:lnRef>
              <a:fillRef idx="0">
                <a:scrgbClr r="0" g="0" b="0"/>
              </a:fillRef>
              <a:effectRef idx="0">
                <a:scrgbClr r="0" g="0" b="0"/>
              </a:effectRef>
              <a:fontRef idx="minor"/>
            </p:style>
          </p:sp>
          <p:sp>
            <p:nvSpPr>
              <p:cNvPr id="51" name="CustomShape 47">
                <a:extLst>
                  <a:ext uri="{FF2B5EF4-FFF2-40B4-BE49-F238E27FC236}">
                    <a16:creationId xmlns:a16="http://schemas.microsoft.com/office/drawing/2014/main" id="{D3D9D205-3C8A-46DB-8AED-AADE9EBEADD9}"/>
                  </a:ext>
                </a:extLst>
              </p:cNvPr>
              <p:cNvSpPr/>
              <p:nvPr/>
            </p:nvSpPr>
            <p:spPr>
              <a:xfrm>
                <a:off x="9999720" y="2201760"/>
                <a:ext cx="229680" cy="134640"/>
              </a:xfrm>
              <a:prstGeom prst="rect">
                <a:avLst/>
              </a:prstGeom>
              <a:solidFill>
                <a:srgbClr val="646464"/>
              </a:solidFill>
              <a:ln>
                <a:noFill/>
              </a:ln>
            </p:spPr>
            <p:style>
              <a:lnRef idx="0">
                <a:scrgbClr r="0" g="0" b="0"/>
              </a:lnRef>
              <a:fillRef idx="0">
                <a:scrgbClr r="0" g="0" b="0"/>
              </a:fillRef>
              <a:effectRef idx="0">
                <a:scrgbClr r="0" g="0" b="0"/>
              </a:effectRef>
              <a:fontRef idx="minor"/>
            </p:style>
          </p:sp>
          <p:sp>
            <p:nvSpPr>
              <p:cNvPr id="52" name="CustomShape 48">
                <a:extLst>
                  <a:ext uri="{FF2B5EF4-FFF2-40B4-BE49-F238E27FC236}">
                    <a16:creationId xmlns:a16="http://schemas.microsoft.com/office/drawing/2014/main" id="{3559021B-898E-40DF-9A82-6F19CCCF49AD}"/>
                  </a:ext>
                </a:extLst>
              </p:cNvPr>
              <p:cNvSpPr/>
              <p:nvPr/>
            </p:nvSpPr>
            <p:spPr>
              <a:xfrm>
                <a:off x="9759960" y="2114280"/>
                <a:ext cx="42480" cy="221760"/>
              </a:xfrm>
              <a:prstGeom prst="rect">
                <a:avLst/>
              </a:prstGeom>
              <a:solidFill>
                <a:srgbClr val="00B0F0"/>
              </a:solidFill>
              <a:ln>
                <a:noFill/>
              </a:ln>
            </p:spPr>
            <p:style>
              <a:lnRef idx="0">
                <a:scrgbClr r="0" g="0" b="0"/>
              </a:lnRef>
              <a:fillRef idx="0">
                <a:scrgbClr r="0" g="0" b="0"/>
              </a:fillRef>
              <a:effectRef idx="0">
                <a:scrgbClr r="0" g="0" b="0"/>
              </a:effectRef>
              <a:fontRef idx="minor"/>
            </p:style>
          </p:sp>
        </p:grpSp>
      </p:grpSp>
    </p:spTree>
    <p:extLst>
      <p:ext uri="{BB962C8B-B14F-4D97-AF65-F5344CB8AC3E}">
        <p14:creationId xmlns:p14="http://schemas.microsoft.com/office/powerpoint/2010/main" val="318144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Geographies</a:t>
            </a:r>
          </a:p>
        </p:txBody>
      </p:sp>
      <p:sp>
        <p:nvSpPr>
          <p:cNvPr id="6" name="Text Placeholder 5"/>
          <p:cNvSpPr>
            <a:spLocks noGrp="1"/>
          </p:cNvSpPr>
          <p:nvPr>
            <p:ph type="body" sz="quarter" idx="10"/>
          </p:nvPr>
        </p:nvSpPr>
        <p:spPr>
          <a:xfrm>
            <a:off x="586390" y="1434370"/>
            <a:ext cx="10651946" cy="940963"/>
          </a:xfrm>
        </p:spPr>
        <p:txBody>
          <a:bodyPr/>
          <a:lstStyle/>
          <a:p>
            <a:pPr>
              <a:lnSpc>
                <a:spcPct val="114000"/>
              </a:lnSpc>
            </a:pPr>
            <a:r>
              <a:rPr lang="en-US" noProof="0" dirty="0"/>
              <a:t>Discrete markets that preserve data residency and compliance boundaries.</a:t>
            </a:r>
          </a:p>
        </p:txBody>
      </p:sp>
      <p:grpSp>
        <p:nvGrpSpPr>
          <p:cNvPr id="3" name="Group 2" descr="graphic of a globe sitting over a building representing datacenters around the globe"/>
          <p:cNvGrpSpPr/>
          <p:nvPr/>
        </p:nvGrpSpPr>
        <p:grpSpPr>
          <a:xfrm>
            <a:off x="8929296" y="2628960"/>
            <a:ext cx="2309040" cy="3352320"/>
            <a:chOff x="8929296" y="2628960"/>
            <a:chExt cx="2309040" cy="3352320"/>
          </a:xfrm>
        </p:grpSpPr>
        <p:grpSp>
          <p:nvGrpSpPr>
            <p:cNvPr id="4" name="Group 3"/>
            <p:cNvGrpSpPr/>
            <p:nvPr/>
          </p:nvGrpSpPr>
          <p:grpSpPr>
            <a:xfrm>
              <a:off x="8929296" y="5141760"/>
              <a:ext cx="2309040" cy="839520"/>
              <a:chOff x="9390960" y="5568480"/>
              <a:chExt cx="2309040" cy="839520"/>
            </a:xfrm>
          </p:grpSpPr>
          <p:sp>
            <p:nvSpPr>
              <p:cNvPr id="5" name="CustomShape 4"/>
              <p:cNvSpPr/>
              <p:nvPr/>
            </p:nvSpPr>
            <p:spPr>
              <a:xfrm>
                <a:off x="9390960" y="5787000"/>
                <a:ext cx="2309040" cy="621000"/>
              </a:xfrm>
              <a:prstGeom prst="rect">
                <a:avLst/>
              </a:prstGeom>
              <a:solidFill>
                <a:srgbClr val="00B050"/>
              </a:solidFill>
              <a:ln>
                <a:noFill/>
              </a:ln>
            </p:spPr>
            <p:style>
              <a:lnRef idx="0">
                <a:scrgbClr r="0" g="0" b="0"/>
              </a:lnRef>
              <a:fillRef idx="0">
                <a:scrgbClr r="0" g="0" b="0"/>
              </a:fillRef>
              <a:effectRef idx="0">
                <a:scrgbClr r="0" g="0" b="0"/>
              </a:effectRef>
              <a:fontRef idx="minor"/>
            </p:style>
          </p:sp>
          <p:sp>
            <p:nvSpPr>
              <p:cNvPr id="7" name="CustomShape 5"/>
              <p:cNvSpPr/>
              <p:nvPr/>
            </p:nvSpPr>
            <p:spPr>
              <a:xfrm>
                <a:off x="11177280" y="5568480"/>
                <a:ext cx="279720" cy="344520"/>
              </a:xfrm>
              <a:prstGeom prst="rect">
                <a:avLst/>
              </a:prstGeom>
              <a:solidFill>
                <a:srgbClr val="00B050"/>
              </a:solidFill>
              <a:ln>
                <a:noFill/>
              </a:ln>
            </p:spPr>
            <p:style>
              <a:lnRef idx="0">
                <a:scrgbClr r="0" g="0" b="0"/>
              </a:lnRef>
              <a:fillRef idx="0">
                <a:scrgbClr r="0" g="0" b="0"/>
              </a:fillRef>
              <a:effectRef idx="0">
                <a:scrgbClr r="0" g="0" b="0"/>
              </a:effectRef>
              <a:fontRef idx="minor"/>
            </p:style>
          </p:sp>
          <p:sp>
            <p:nvSpPr>
              <p:cNvPr id="8" name="CustomShape 6"/>
              <p:cNvSpPr/>
              <p:nvPr/>
            </p:nvSpPr>
            <p:spPr>
              <a:xfrm>
                <a:off x="11319120" y="6100920"/>
                <a:ext cx="168480" cy="307080"/>
              </a:xfrm>
              <a:prstGeom prst="rect">
                <a:avLst/>
              </a:prstGeom>
              <a:solidFill>
                <a:srgbClr val="00188F"/>
              </a:solidFill>
              <a:ln>
                <a:noFill/>
              </a:ln>
            </p:spPr>
            <p:style>
              <a:lnRef idx="0">
                <a:scrgbClr r="0" g="0" b="0"/>
              </a:lnRef>
              <a:fillRef idx="0">
                <a:scrgbClr r="0" g="0" b="0"/>
              </a:fillRef>
              <a:effectRef idx="0">
                <a:scrgbClr r="0" g="0" b="0"/>
              </a:effectRef>
              <a:fontRef idx="minor"/>
            </p:style>
          </p:sp>
          <p:sp>
            <p:nvSpPr>
              <p:cNvPr id="9" name="CustomShape 7"/>
              <p:cNvSpPr/>
              <p:nvPr/>
            </p:nvSpPr>
            <p:spPr>
              <a:xfrm>
                <a:off x="9522720" y="6094440"/>
                <a:ext cx="513000" cy="180720"/>
              </a:xfrm>
              <a:prstGeom prst="rect">
                <a:avLst/>
              </a:prstGeom>
              <a:solidFill>
                <a:srgbClr val="808080"/>
              </a:solidFill>
              <a:ln>
                <a:noFill/>
              </a:ln>
            </p:spPr>
            <p:style>
              <a:lnRef idx="0">
                <a:scrgbClr r="0" g="0" b="0"/>
              </a:lnRef>
              <a:fillRef idx="0">
                <a:scrgbClr r="0" g="0" b="0"/>
              </a:fillRef>
              <a:effectRef idx="0">
                <a:scrgbClr r="0" g="0" b="0"/>
              </a:effectRef>
              <a:fontRef idx="minor"/>
            </p:style>
          </p:sp>
          <p:sp>
            <p:nvSpPr>
              <p:cNvPr id="10" name="CustomShape 8"/>
              <p:cNvSpPr/>
              <p:nvPr/>
            </p:nvSpPr>
            <p:spPr>
              <a:xfrm>
                <a:off x="10093320" y="6094440"/>
                <a:ext cx="523080" cy="180720"/>
              </a:xfrm>
              <a:prstGeom prst="rect">
                <a:avLst/>
              </a:prstGeom>
              <a:solidFill>
                <a:srgbClr val="808080"/>
              </a:solidFill>
              <a:ln>
                <a:noFill/>
              </a:ln>
            </p:spPr>
            <p:style>
              <a:lnRef idx="0">
                <a:scrgbClr r="0" g="0" b="0"/>
              </a:lnRef>
              <a:fillRef idx="0">
                <a:scrgbClr r="0" g="0" b="0"/>
              </a:fillRef>
              <a:effectRef idx="0">
                <a:scrgbClr r="0" g="0" b="0"/>
              </a:effectRef>
              <a:fontRef idx="minor"/>
            </p:style>
          </p:sp>
          <p:sp>
            <p:nvSpPr>
              <p:cNvPr id="11" name="CustomShape 9"/>
              <p:cNvSpPr/>
              <p:nvPr/>
            </p:nvSpPr>
            <p:spPr>
              <a:xfrm>
                <a:off x="10674000" y="6094440"/>
                <a:ext cx="513000" cy="180720"/>
              </a:xfrm>
              <a:prstGeom prst="rect">
                <a:avLst/>
              </a:prstGeom>
              <a:solidFill>
                <a:srgbClr val="808080"/>
              </a:solidFill>
              <a:ln>
                <a:noFill/>
              </a:ln>
            </p:spPr>
            <p:style>
              <a:lnRef idx="0">
                <a:scrgbClr r="0" g="0" b="0"/>
              </a:lnRef>
              <a:fillRef idx="0">
                <a:scrgbClr r="0" g="0" b="0"/>
              </a:fillRef>
              <a:effectRef idx="0">
                <a:scrgbClr r="0" g="0" b="0"/>
              </a:effectRef>
              <a:fontRef idx="minor"/>
            </p:style>
          </p:sp>
        </p:grpSp>
        <p:sp>
          <p:nvSpPr>
            <p:cNvPr id="20" name="CustomShape 17"/>
            <p:cNvSpPr/>
            <p:nvPr/>
          </p:nvSpPr>
          <p:spPr>
            <a:xfrm rot="900000">
              <a:off x="9056016" y="2628960"/>
              <a:ext cx="2055600" cy="2239200"/>
            </a:xfrm>
            <a:custGeom>
              <a:avLst/>
              <a:gdLst/>
              <a:ahLst/>
              <a:cxnLst/>
              <a:rect l="l" t="t" r="r" b="b"/>
              <a:pathLst>
                <a:path w="1704" h="1920">
                  <a:moveTo>
                    <a:pt x="1578" y="389"/>
                  </a:moveTo>
                  <a:cubicBezTo>
                    <a:pt x="1576" y="385"/>
                    <a:pt x="1576" y="385"/>
                    <a:pt x="1576" y="385"/>
                  </a:cubicBezTo>
                  <a:cubicBezTo>
                    <a:pt x="1569" y="376"/>
                    <a:pt x="1559" y="370"/>
                    <a:pt x="1547" y="370"/>
                  </a:cubicBezTo>
                  <a:cubicBezTo>
                    <a:pt x="1124" y="370"/>
                    <a:pt x="1124" y="370"/>
                    <a:pt x="1124" y="370"/>
                  </a:cubicBezTo>
                  <a:cubicBezTo>
                    <a:pt x="1119" y="370"/>
                    <a:pt x="1116" y="366"/>
                    <a:pt x="1116" y="362"/>
                  </a:cubicBezTo>
                  <a:cubicBezTo>
                    <a:pt x="1116" y="357"/>
                    <a:pt x="1119" y="354"/>
                    <a:pt x="1124" y="354"/>
                  </a:cubicBezTo>
                  <a:cubicBezTo>
                    <a:pt x="1442" y="354"/>
                    <a:pt x="1442" y="354"/>
                    <a:pt x="1442" y="354"/>
                  </a:cubicBezTo>
                  <a:cubicBezTo>
                    <a:pt x="1461" y="354"/>
                    <a:pt x="1476" y="338"/>
                    <a:pt x="1476" y="319"/>
                  </a:cubicBezTo>
                  <a:cubicBezTo>
                    <a:pt x="1476" y="300"/>
                    <a:pt x="1461" y="285"/>
                    <a:pt x="1442" y="285"/>
                  </a:cubicBezTo>
                  <a:cubicBezTo>
                    <a:pt x="1070" y="285"/>
                    <a:pt x="1070" y="285"/>
                    <a:pt x="1070" y="285"/>
                  </a:cubicBezTo>
                  <a:cubicBezTo>
                    <a:pt x="1066" y="285"/>
                    <a:pt x="1063" y="281"/>
                    <a:pt x="1063" y="277"/>
                  </a:cubicBezTo>
                  <a:cubicBezTo>
                    <a:pt x="1063" y="272"/>
                    <a:pt x="1066" y="269"/>
                    <a:pt x="1070" y="269"/>
                  </a:cubicBezTo>
                  <a:cubicBezTo>
                    <a:pt x="1398" y="269"/>
                    <a:pt x="1398" y="269"/>
                    <a:pt x="1398" y="269"/>
                  </a:cubicBezTo>
                  <a:cubicBezTo>
                    <a:pt x="1417" y="269"/>
                    <a:pt x="1433" y="253"/>
                    <a:pt x="1433" y="234"/>
                  </a:cubicBezTo>
                  <a:cubicBezTo>
                    <a:pt x="1433" y="215"/>
                    <a:pt x="1417" y="199"/>
                    <a:pt x="1398" y="199"/>
                  </a:cubicBezTo>
                  <a:cubicBezTo>
                    <a:pt x="1125" y="199"/>
                    <a:pt x="1125" y="199"/>
                    <a:pt x="1125" y="199"/>
                  </a:cubicBezTo>
                  <a:cubicBezTo>
                    <a:pt x="1121" y="199"/>
                    <a:pt x="1117" y="196"/>
                    <a:pt x="1117" y="192"/>
                  </a:cubicBezTo>
                  <a:cubicBezTo>
                    <a:pt x="1117" y="187"/>
                    <a:pt x="1121" y="184"/>
                    <a:pt x="1125" y="184"/>
                  </a:cubicBezTo>
                  <a:cubicBezTo>
                    <a:pt x="1289" y="184"/>
                    <a:pt x="1289" y="184"/>
                    <a:pt x="1289" y="184"/>
                  </a:cubicBezTo>
                  <a:cubicBezTo>
                    <a:pt x="1308" y="184"/>
                    <a:pt x="1323" y="168"/>
                    <a:pt x="1323" y="149"/>
                  </a:cubicBezTo>
                  <a:cubicBezTo>
                    <a:pt x="1323" y="130"/>
                    <a:pt x="1308" y="114"/>
                    <a:pt x="1289" y="114"/>
                  </a:cubicBezTo>
                  <a:cubicBezTo>
                    <a:pt x="1066" y="114"/>
                    <a:pt x="1066" y="114"/>
                    <a:pt x="1066" y="114"/>
                  </a:cubicBezTo>
                  <a:cubicBezTo>
                    <a:pt x="1062" y="114"/>
                    <a:pt x="1058" y="111"/>
                    <a:pt x="1058" y="107"/>
                  </a:cubicBezTo>
                  <a:cubicBezTo>
                    <a:pt x="1058" y="102"/>
                    <a:pt x="1062" y="99"/>
                    <a:pt x="1066" y="99"/>
                  </a:cubicBezTo>
                  <a:cubicBezTo>
                    <a:pt x="1089" y="99"/>
                    <a:pt x="1089" y="99"/>
                    <a:pt x="1089" y="99"/>
                  </a:cubicBezTo>
                  <a:cubicBezTo>
                    <a:pt x="1109" y="99"/>
                    <a:pt x="1124" y="83"/>
                    <a:pt x="1124" y="64"/>
                  </a:cubicBezTo>
                  <a:cubicBezTo>
                    <a:pt x="1124" y="48"/>
                    <a:pt x="1115" y="35"/>
                    <a:pt x="1101" y="31"/>
                  </a:cubicBezTo>
                  <a:cubicBezTo>
                    <a:pt x="1099" y="30"/>
                    <a:pt x="1099" y="30"/>
                    <a:pt x="1099" y="30"/>
                  </a:cubicBezTo>
                  <a:cubicBezTo>
                    <a:pt x="1027" y="10"/>
                    <a:pt x="952" y="0"/>
                    <a:pt x="877" y="0"/>
                  </a:cubicBezTo>
                  <a:cubicBezTo>
                    <a:pt x="869" y="0"/>
                    <a:pt x="869" y="0"/>
                    <a:pt x="869" y="0"/>
                  </a:cubicBezTo>
                  <a:cubicBezTo>
                    <a:pt x="625" y="0"/>
                    <a:pt x="394" y="106"/>
                    <a:pt x="235" y="291"/>
                  </a:cubicBezTo>
                  <a:cubicBezTo>
                    <a:pt x="229" y="299"/>
                    <a:pt x="229" y="299"/>
                    <a:pt x="229" y="299"/>
                  </a:cubicBezTo>
                  <a:cubicBezTo>
                    <a:pt x="229" y="301"/>
                    <a:pt x="229" y="301"/>
                    <a:pt x="229" y="301"/>
                  </a:cubicBezTo>
                  <a:cubicBezTo>
                    <a:pt x="228" y="305"/>
                    <a:pt x="227" y="308"/>
                    <a:pt x="227" y="312"/>
                  </a:cubicBezTo>
                  <a:cubicBezTo>
                    <a:pt x="227" y="332"/>
                    <a:pt x="243" y="348"/>
                    <a:pt x="263" y="348"/>
                  </a:cubicBezTo>
                  <a:cubicBezTo>
                    <a:pt x="580" y="348"/>
                    <a:pt x="580" y="348"/>
                    <a:pt x="580" y="348"/>
                  </a:cubicBezTo>
                  <a:cubicBezTo>
                    <a:pt x="583" y="348"/>
                    <a:pt x="586" y="351"/>
                    <a:pt x="586" y="354"/>
                  </a:cubicBezTo>
                  <a:cubicBezTo>
                    <a:pt x="586" y="358"/>
                    <a:pt x="583" y="361"/>
                    <a:pt x="580" y="361"/>
                  </a:cubicBezTo>
                  <a:cubicBezTo>
                    <a:pt x="318" y="361"/>
                    <a:pt x="318" y="361"/>
                    <a:pt x="318" y="361"/>
                  </a:cubicBezTo>
                  <a:cubicBezTo>
                    <a:pt x="299" y="361"/>
                    <a:pt x="283" y="377"/>
                    <a:pt x="283" y="397"/>
                  </a:cubicBezTo>
                  <a:cubicBezTo>
                    <a:pt x="283" y="417"/>
                    <a:pt x="299" y="433"/>
                    <a:pt x="318" y="433"/>
                  </a:cubicBezTo>
                  <a:cubicBezTo>
                    <a:pt x="740" y="433"/>
                    <a:pt x="740" y="433"/>
                    <a:pt x="740" y="433"/>
                  </a:cubicBezTo>
                  <a:cubicBezTo>
                    <a:pt x="743" y="433"/>
                    <a:pt x="746" y="436"/>
                    <a:pt x="746" y="439"/>
                  </a:cubicBezTo>
                  <a:cubicBezTo>
                    <a:pt x="746" y="443"/>
                    <a:pt x="743" y="446"/>
                    <a:pt x="740" y="446"/>
                  </a:cubicBezTo>
                  <a:cubicBezTo>
                    <a:pt x="264" y="446"/>
                    <a:pt x="264" y="446"/>
                    <a:pt x="264" y="446"/>
                  </a:cubicBezTo>
                  <a:cubicBezTo>
                    <a:pt x="244" y="446"/>
                    <a:pt x="228" y="462"/>
                    <a:pt x="228" y="482"/>
                  </a:cubicBezTo>
                  <a:cubicBezTo>
                    <a:pt x="228" y="502"/>
                    <a:pt x="244" y="518"/>
                    <a:pt x="264" y="518"/>
                  </a:cubicBezTo>
                  <a:cubicBezTo>
                    <a:pt x="770" y="518"/>
                    <a:pt x="770" y="518"/>
                    <a:pt x="770" y="518"/>
                  </a:cubicBezTo>
                  <a:cubicBezTo>
                    <a:pt x="774" y="518"/>
                    <a:pt x="777" y="521"/>
                    <a:pt x="777" y="524"/>
                  </a:cubicBezTo>
                  <a:cubicBezTo>
                    <a:pt x="777" y="528"/>
                    <a:pt x="774" y="531"/>
                    <a:pt x="770" y="531"/>
                  </a:cubicBezTo>
                  <a:cubicBezTo>
                    <a:pt x="462" y="531"/>
                    <a:pt x="462" y="531"/>
                    <a:pt x="462" y="531"/>
                  </a:cubicBezTo>
                  <a:cubicBezTo>
                    <a:pt x="442" y="531"/>
                    <a:pt x="426" y="547"/>
                    <a:pt x="426" y="567"/>
                  </a:cubicBezTo>
                  <a:cubicBezTo>
                    <a:pt x="426" y="587"/>
                    <a:pt x="442" y="603"/>
                    <a:pt x="462" y="603"/>
                  </a:cubicBezTo>
                  <a:cubicBezTo>
                    <a:pt x="957" y="603"/>
                    <a:pt x="957" y="603"/>
                    <a:pt x="957" y="603"/>
                  </a:cubicBezTo>
                  <a:cubicBezTo>
                    <a:pt x="957" y="603"/>
                    <a:pt x="957" y="603"/>
                    <a:pt x="957" y="603"/>
                  </a:cubicBezTo>
                  <a:cubicBezTo>
                    <a:pt x="1001" y="603"/>
                    <a:pt x="1001" y="603"/>
                    <a:pt x="1001" y="603"/>
                  </a:cubicBezTo>
                  <a:cubicBezTo>
                    <a:pt x="1004" y="604"/>
                    <a:pt x="1005" y="607"/>
                    <a:pt x="1005" y="610"/>
                  </a:cubicBezTo>
                  <a:cubicBezTo>
                    <a:pt x="1005" y="613"/>
                    <a:pt x="1002" y="616"/>
                    <a:pt x="999" y="616"/>
                  </a:cubicBezTo>
                  <a:cubicBezTo>
                    <a:pt x="472" y="616"/>
                    <a:pt x="472" y="616"/>
                    <a:pt x="472" y="616"/>
                  </a:cubicBezTo>
                  <a:cubicBezTo>
                    <a:pt x="452" y="616"/>
                    <a:pt x="436" y="632"/>
                    <a:pt x="436" y="652"/>
                  </a:cubicBezTo>
                  <a:cubicBezTo>
                    <a:pt x="436" y="672"/>
                    <a:pt x="452" y="688"/>
                    <a:pt x="472" y="688"/>
                  </a:cubicBezTo>
                  <a:cubicBezTo>
                    <a:pt x="993" y="688"/>
                    <a:pt x="993" y="688"/>
                    <a:pt x="993" y="688"/>
                  </a:cubicBezTo>
                  <a:cubicBezTo>
                    <a:pt x="996" y="688"/>
                    <a:pt x="999" y="691"/>
                    <a:pt x="999" y="695"/>
                  </a:cubicBezTo>
                  <a:cubicBezTo>
                    <a:pt x="999" y="698"/>
                    <a:pt x="996" y="701"/>
                    <a:pt x="993" y="701"/>
                  </a:cubicBezTo>
                  <a:cubicBezTo>
                    <a:pt x="496" y="701"/>
                    <a:pt x="496" y="701"/>
                    <a:pt x="496" y="701"/>
                  </a:cubicBezTo>
                  <a:cubicBezTo>
                    <a:pt x="476" y="701"/>
                    <a:pt x="460" y="717"/>
                    <a:pt x="460" y="737"/>
                  </a:cubicBezTo>
                  <a:cubicBezTo>
                    <a:pt x="460" y="757"/>
                    <a:pt x="476" y="773"/>
                    <a:pt x="496" y="773"/>
                  </a:cubicBezTo>
                  <a:cubicBezTo>
                    <a:pt x="867" y="773"/>
                    <a:pt x="867" y="773"/>
                    <a:pt x="867" y="773"/>
                  </a:cubicBezTo>
                  <a:cubicBezTo>
                    <a:pt x="871" y="773"/>
                    <a:pt x="874" y="776"/>
                    <a:pt x="874" y="780"/>
                  </a:cubicBezTo>
                  <a:cubicBezTo>
                    <a:pt x="874" y="783"/>
                    <a:pt x="871" y="786"/>
                    <a:pt x="867" y="786"/>
                  </a:cubicBezTo>
                  <a:cubicBezTo>
                    <a:pt x="469" y="786"/>
                    <a:pt x="469" y="786"/>
                    <a:pt x="469" y="786"/>
                  </a:cubicBezTo>
                  <a:cubicBezTo>
                    <a:pt x="450" y="786"/>
                    <a:pt x="434" y="802"/>
                    <a:pt x="434" y="822"/>
                  </a:cubicBezTo>
                  <a:cubicBezTo>
                    <a:pt x="434" y="842"/>
                    <a:pt x="450" y="858"/>
                    <a:pt x="469" y="858"/>
                  </a:cubicBezTo>
                  <a:cubicBezTo>
                    <a:pt x="791" y="858"/>
                    <a:pt x="791" y="858"/>
                    <a:pt x="791" y="858"/>
                  </a:cubicBezTo>
                  <a:cubicBezTo>
                    <a:pt x="795" y="858"/>
                    <a:pt x="798" y="861"/>
                    <a:pt x="798" y="865"/>
                  </a:cubicBezTo>
                  <a:cubicBezTo>
                    <a:pt x="798" y="868"/>
                    <a:pt x="795" y="871"/>
                    <a:pt x="791" y="871"/>
                  </a:cubicBezTo>
                  <a:cubicBezTo>
                    <a:pt x="510" y="871"/>
                    <a:pt x="510" y="871"/>
                    <a:pt x="510" y="871"/>
                  </a:cubicBezTo>
                  <a:cubicBezTo>
                    <a:pt x="491" y="871"/>
                    <a:pt x="475" y="888"/>
                    <a:pt x="475" y="907"/>
                  </a:cubicBezTo>
                  <a:cubicBezTo>
                    <a:pt x="475" y="927"/>
                    <a:pt x="491" y="943"/>
                    <a:pt x="510" y="943"/>
                  </a:cubicBezTo>
                  <a:cubicBezTo>
                    <a:pt x="623" y="943"/>
                    <a:pt x="623" y="943"/>
                    <a:pt x="623" y="943"/>
                  </a:cubicBezTo>
                  <a:cubicBezTo>
                    <a:pt x="626" y="943"/>
                    <a:pt x="629" y="946"/>
                    <a:pt x="629" y="950"/>
                  </a:cubicBezTo>
                  <a:cubicBezTo>
                    <a:pt x="629" y="953"/>
                    <a:pt x="626" y="956"/>
                    <a:pt x="623" y="956"/>
                  </a:cubicBezTo>
                  <a:cubicBezTo>
                    <a:pt x="579" y="956"/>
                    <a:pt x="579" y="956"/>
                    <a:pt x="579" y="956"/>
                  </a:cubicBezTo>
                  <a:cubicBezTo>
                    <a:pt x="559" y="956"/>
                    <a:pt x="543" y="973"/>
                    <a:pt x="543" y="992"/>
                  </a:cubicBezTo>
                  <a:cubicBezTo>
                    <a:pt x="543" y="1012"/>
                    <a:pt x="559" y="1028"/>
                    <a:pt x="579" y="1028"/>
                  </a:cubicBezTo>
                  <a:cubicBezTo>
                    <a:pt x="637" y="1028"/>
                    <a:pt x="637" y="1028"/>
                    <a:pt x="637" y="1028"/>
                  </a:cubicBezTo>
                  <a:cubicBezTo>
                    <a:pt x="640" y="1028"/>
                    <a:pt x="643" y="1031"/>
                    <a:pt x="643" y="1035"/>
                  </a:cubicBezTo>
                  <a:cubicBezTo>
                    <a:pt x="643" y="1039"/>
                    <a:pt x="640" y="1042"/>
                    <a:pt x="637" y="1042"/>
                  </a:cubicBezTo>
                  <a:cubicBezTo>
                    <a:pt x="633" y="1042"/>
                    <a:pt x="633" y="1042"/>
                    <a:pt x="633" y="1042"/>
                  </a:cubicBezTo>
                  <a:cubicBezTo>
                    <a:pt x="613" y="1042"/>
                    <a:pt x="597" y="1058"/>
                    <a:pt x="597" y="1077"/>
                  </a:cubicBezTo>
                  <a:cubicBezTo>
                    <a:pt x="597" y="1097"/>
                    <a:pt x="613" y="1113"/>
                    <a:pt x="633" y="1113"/>
                  </a:cubicBezTo>
                  <a:cubicBezTo>
                    <a:pt x="750" y="1113"/>
                    <a:pt x="750" y="1113"/>
                    <a:pt x="750" y="1113"/>
                  </a:cubicBezTo>
                  <a:cubicBezTo>
                    <a:pt x="754" y="1113"/>
                    <a:pt x="757" y="1116"/>
                    <a:pt x="757" y="1120"/>
                  </a:cubicBezTo>
                  <a:cubicBezTo>
                    <a:pt x="757" y="1124"/>
                    <a:pt x="754" y="1127"/>
                    <a:pt x="750" y="1127"/>
                  </a:cubicBezTo>
                  <a:cubicBezTo>
                    <a:pt x="727" y="1127"/>
                    <a:pt x="727" y="1127"/>
                    <a:pt x="727" y="1127"/>
                  </a:cubicBezTo>
                  <a:cubicBezTo>
                    <a:pt x="707" y="1127"/>
                    <a:pt x="691" y="1143"/>
                    <a:pt x="691" y="1162"/>
                  </a:cubicBezTo>
                  <a:cubicBezTo>
                    <a:pt x="691" y="1182"/>
                    <a:pt x="707" y="1198"/>
                    <a:pt x="727" y="1198"/>
                  </a:cubicBezTo>
                  <a:cubicBezTo>
                    <a:pt x="1009" y="1198"/>
                    <a:pt x="1009" y="1198"/>
                    <a:pt x="1009" y="1198"/>
                  </a:cubicBezTo>
                  <a:cubicBezTo>
                    <a:pt x="1013" y="1198"/>
                    <a:pt x="1016" y="1201"/>
                    <a:pt x="1016" y="1205"/>
                  </a:cubicBezTo>
                  <a:cubicBezTo>
                    <a:pt x="1016" y="1209"/>
                    <a:pt x="1013" y="1212"/>
                    <a:pt x="1009" y="1212"/>
                  </a:cubicBezTo>
                  <a:cubicBezTo>
                    <a:pt x="786" y="1212"/>
                    <a:pt x="786" y="1212"/>
                    <a:pt x="786" y="1212"/>
                  </a:cubicBezTo>
                  <a:cubicBezTo>
                    <a:pt x="766" y="1212"/>
                    <a:pt x="750" y="1228"/>
                    <a:pt x="750" y="1247"/>
                  </a:cubicBezTo>
                  <a:cubicBezTo>
                    <a:pt x="750" y="1267"/>
                    <a:pt x="766" y="1283"/>
                    <a:pt x="786" y="1283"/>
                  </a:cubicBezTo>
                  <a:cubicBezTo>
                    <a:pt x="1124" y="1283"/>
                    <a:pt x="1124" y="1283"/>
                    <a:pt x="1124" y="1283"/>
                  </a:cubicBezTo>
                  <a:cubicBezTo>
                    <a:pt x="1127" y="1283"/>
                    <a:pt x="1130" y="1286"/>
                    <a:pt x="1130" y="1289"/>
                  </a:cubicBezTo>
                  <a:cubicBezTo>
                    <a:pt x="1129" y="1291"/>
                    <a:pt x="1125" y="1294"/>
                    <a:pt x="1120" y="1297"/>
                  </a:cubicBezTo>
                  <a:cubicBezTo>
                    <a:pt x="845" y="1297"/>
                    <a:pt x="845" y="1297"/>
                    <a:pt x="845" y="1297"/>
                  </a:cubicBezTo>
                  <a:cubicBezTo>
                    <a:pt x="825" y="1297"/>
                    <a:pt x="809" y="1313"/>
                    <a:pt x="809" y="1333"/>
                  </a:cubicBezTo>
                  <a:cubicBezTo>
                    <a:pt x="809" y="1352"/>
                    <a:pt x="825" y="1368"/>
                    <a:pt x="845" y="1368"/>
                  </a:cubicBezTo>
                  <a:cubicBezTo>
                    <a:pt x="1102" y="1368"/>
                    <a:pt x="1102" y="1368"/>
                    <a:pt x="1102" y="1368"/>
                  </a:cubicBezTo>
                  <a:cubicBezTo>
                    <a:pt x="1106" y="1368"/>
                    <a:pt x="1109" y="1371"/>
                    <a:pt x="1109" y="1375"/>
                  </a:cubicBezTo>
                  <a:cubicBezTo>
                    <a:pt x="1109" y="1379"/>
                    <a:pt x="1106" y="1382"/>
                    <a:pt x="1102" y="1382"/>
                  </a:cubicBezTo>
                  <a:cubicBezTo>
                    <a:pt x="887" y="1382"/>
                    <a:pt x="887" y="1382"/>
                    <a:pt x="887" y="1382"/>
                  </a:cubicBezTo>
                  <a:cubicBezTo>
                    <a:pt x="868" y="1382"/>
                    <a:pt x="852" y="1398"/>
                    <a:pt x="852" y="1418"/>
                  </a:cubicBezTo>
                  <a:cubicBezTo>
                    <a:pt x="852" y="1437"/>
                    <a:pt x="868" y="1453"/>
                    <a:pt x="887" y="1453"/>
                  </a:cubicBezTo>
                  <a:cubicBezTo>
                    <a:pt x="1040" y="1453"/>
                    <a:pt x="1040" y="1453"/>
                    <a:pt x="1040" y="1453"/>
                  </a:cubicBezTo>
                  <a:cubicBezTo>
                    <a:pt x="1044" y="1453"/>
                    <a:pt x="1047" y="1456"/>
                    <a:pt x="1047" y="1460"/>
                  </a:cubicBezTo>
                  <a:cubicBezTo>
                    <a:pt x="1047" y="1464"/>
                    <a:pt x="1044" y="1467"/>
                    <a:pt x="1040" y="1467"/>
                  </a:cubicBezTo>
                  <a:cubicBezTo>
                    <a:pt x="875" y="1467"/>
                    <a:pt x="875" y="1467"/>
                    <a:pt x="875" y="1467"/>
                  </a:cubicBezTo>
                  <a:cubicBezTo>
                    <a:pt x="856" y="1467"/>
                    <a:pt x="840" y="1483"/>
                    <a:pt x="840" y="1503"/>
                  </a:cubicBezTo>
                  <a:cubicBezTo>
                    <a:pt x="840" y="1522"/>
                    <a:pt x="856" y="1538"/>
                    <a:pt x="875" y="1538"/>
                  </a:cubicBezTo>
                  <a:cubicBezTo>
                    <a:pt x="959" y="1538"/>
                    <a:pt x="959" y="1538"/>
                    <a:pt x="959" y="1538"/>
                  </a:cubicBezTo>
                  <a:cubicBezTo>
                    <a:pt x="963" y="1538"/>
                    <a:pt x="966" y="1541"/>
                    <a:pt x="966" y="1545"/>
                  </a:cubicBezTo>
                  <a:cubicBezTo>
                    <a:pt x="966" y="1549"/>
                    <a:pt x="963" y="1552"/>
                    <a:pt x="959" y="1552"/>
                  </a:cubicBezTo>
                  <a:cubicBezTo>
                    <a:pt x="883" y="1552"/>
                    <a:pt x="883" y="1552"/>
                    <a:pt x="883" y="1552"/>
                  </a:cubicBezTo>
                  <a:cubicBezTo>
                    <a:pt x="863" y="1552"/>
                    <a:pt x="847" y="1568"/>
                    <a:pt x="847" y="1588"/>
                  </a:cubicBezTo>
                  <a:cubicBezTo>
                    <a:pt x="847" y="1607"/>
                    <a:pt x="863" y="1624"/>
                    <a:pt x="883" y="1624"/>
                  </a:cubicBezTo>
                  <a:cubicBezTo>
                    <a:pt x="925" y="1624"/>
                    <a:pt x="925" y="1624"/>
                    <a:pt x="925" y="1624"/>
                  </a:cubicBezTo>
                  <a:cubicBezTo>
                    <a:pt x="928" y="1624"/>
                    <a:pt x="931" y="1627"/>
                    <a:pt x="931" y="1630"/>
                  </a:cubicBezTo>
                  <a:cubicBezTo>
                    <a:pt x="931" y="1634"/>
                    <a:pt x="928" y="1637"/>
                    <a:pt x="925" y="1637"/>
                  </a:cubicBezTo>
                  <a:cubicBezTo>
                    <a:pt x="883" y="1637"/>
                    <a:pt x="883" y="1637"/>
                    <a:pt x="883" y="1637"/>
                  </a:cubicBezTo>
                  <a:cubicBezTo>
                    <a:pt x="878" y="1636"/>
                    <a:pt x="878" y="1636"/>
                    <a:pt x="878" y="1636"/>
                  </a:cubicBezTo>
                  <a:cubicBezTo>
                    <a:pt x="876" y="1636"/>
                    <a:pt x="876" y="1636"/>
                    <a:pt x="876" y="1636"/>
                  </a:cubicBezTo>
                  <a:cubicBezTo>
                    <a:pt x="660" y="1636"/>
                    <a:pt x="458" y="1552"/>
                    <a:pt x="305" y="1399"/>
                  </a:cubicBezTo>
                  <a:cubicBezTo>
                    <a:pt x="152" y="1246"/>
                    <a:pt x="68" y="1043"/>
                    <a:pt x="68" y="827"/>
                  </a:cubicBezTo>
                  <a:cubicBezTo>
                    <a:pt x="68" y="693"/>
                    <a:pt x="100" y="566"/>
                    <a:pt x="162" y="449"/>
                  </a:cubicBezTo>
                  <a:cubicBezTo>
                    <a:pt x="163" y="448"/>
                    <a:pt x="163" y="448"/>
                    <a:pt x="163" y="448"/>
                  </a:cubicBezTo>
                  <a:cubicBezTo>
                    <a:pt x="164" y="446"/>
                    <a:pt x="164" y="446"/>
                    <a:pt x="164" y="446"/>
                  </a:cubicBezTo>
                  <a:cubicBezTo>
                    <a:pt x="184" y="403"/>
                    <a:pt x="187" y="354"/>
                    <a:pt x="171" y="309"/>
                  </a:cubicBezTo>
                  <a:cubicBezTo>
                    <a:pt x="157" y="267"/>
                    <a:pt x="128" y="234"/>
                    <a:pt x="91" y="212"/>
                  </a:cubicBezTo>
                  <a:cubicBezTo>
                    <a:pt x="91" y="210"/>
                    <a:pt x="91" y="207"/>
                    <a:pt x="91" y="204"/>
                  </a:cubicBezTo>
                  <a:cubicBezTo>
                    <a:pt x="91" y="179"/>
                    <a:pt x="71" y="158"/>
                    <a:pt x="46" y="158"/>
                  </a:cubicBezTo>
                  <a:cubicBezTo>
                    <a:pt x="21" y="158"/>
                    <a:pt x="0" y="179"/>
                    <a:pt x="0" y="204"/>
                  </a:cubicBezTo>
                  <a:cubicBezTo>
                    <a:pt x="0" y="229"/>
                    <a:pt x="21" y="250"/>
                    <a:pt x="46" y="250"/>
                  </a:cubicBezTo>
                  <a:cubicBezTo>
                    <a:pt x="58" y="250"/>
                    <a:pt x="69" y="245"/>
                    <a:pt x="77" y="237"/>
                  </a:cubicBezTo>
                  <a:cubicBezTo>
                    <a:pt x="109" y="255"/>
                    <a:pt x="133" y="283"/>
                    <a:pt x="145" y="318"/>
                  </a:cubicBezTo>
                  <a:cubicBezTo>
                    <a:pt x="158" y="355"/>
                    <a:pt x="156" y="396"/>
                    <a:pt x="139" y="432"/>
                  </a:cubicBezTo>
                  <a:cubicBezTo>
                    <a:pt x="139" y="433"/>
                    <a:pt x="139" y="433"/>
                    <a:pt x="139" y="433"/>
                  </a:cubicBezTo>
                  <a:cubicBezTo>
                    <a:pt x="138" y="434"/>
                    <a:pt x="138" y="434"/>
                    <a:pt x="138" y="434"/>
                  </a:cubicBezTo>
                  <a:cubicBezTo>
                    <a:pt x="73" y="555"/>
                    <a:pt x="40" y="688"/>
                    <a:pt x="40" y="827"/>
                  </a:cubicBezTo>
                  <a:cubicBezTo>
                    <a:pt x="40" y="1051"/>
                    <a:pt x="127" y="1261"/>
                    <a:pt x="285" y="1419"/>
                  </a:cubicBezTo>
                  <a:cubicBezTo>
                    <a:pt x="443" y="1577"/>
                    <a:pt x="652" y="1664"/>
                    <a:pt x="875" y="1664"/>
                  </a:cubicBezTo>
                  <a:cubicBezTo>
                    <a:pt x="879" y="1665"/>
                    <a:pt x="879" y="1665"/>
                    <a:pt x="879" y="1665"/>
                  </a:cubicBezTo>
                  <a:cubicBezTo>
                    <a:pt x="925" y="1665"/>
                    <a:pt x="925" y="1665"/>
                    <a:pt x="925" y="1665"/>
                  </a:cubicBezTo>
                  <a:cubicBezTo>
                    <a:pt x="944" y="1665"/>
                    <a:pt x="959" y="1649"/>
                    <a:pt x="959" y="1630"/>
                  </a:cubicBezTo>
                  <a:cubicBezTo>
                    <a:pt x="959" y="1611"/>
                    <a:pt x="944" y="1596"/>
                    <a:pt x="925" y="1596"/>
                  </a:cubicBezTo>
                  <a:cubicBezTo>
                    <a:pt x="883" y="1596"/>
                    <a:pt x="883" y="1596"/>
                    <a:pt x="883" y="1596"/>
                  </a:cubicBezTo>
                  <a:cubicBezTo>
                    <a:pt x="879" y="1596"/>
                    <a:pt x="875" y="1592"/>
                    <a:pt x="875" y="1588"/>
                  </a:cubicBezTo>
                  <a:cubicBezTo>
                    <a:pt x="875" y="1583"/>
                    <a:pt x="879" y="1580"/>
                    <a:pt x="883" y="1580"/>
                  </a:cubicBezTo>
                  <a:cubicBezTo>
                    <a:pt x="959" y="1580"/>
                    <a:pt x="959" y="1580"/>
                    <a:pt x="959" y="1580"/>
                  </a:cubicBezTo>
                  <a:cubicBezTo>
                    <a:pt x="978" y="1580"/>
                    <a:pt x="994" y="1564"/>
                    <a:pt x="994" y="1545"/>
                  </a:cubicBezTo>
                  <a:cubicBezTo>
                    <a:pt x="994" y="1526"/>
                    <a:pt x="978" y="1510"/>
                    <a:pt x="959" y="1510"/>
                  </a:cubicBezTo>
                  <a:cubicBezTo>
                    <a:pt x="875" y="1510"/>
                    <a:pt x="875" y="1510"/>
                    <a:pt x="875" y="1510"/>
                  </a:cubicBezTo>
                  <a:cubicBezTo>
                    <a:pt x="871" y="1510"/>
                    <a:pt x="868" y="1507"/>
                    <a:pt x="868" y="1503"/>
                  </a:cubicBezTo>
                  <a:cubicBezTo>
                    <a:pt x="868" y="1498"/>
                    <a:pt x="871" y="1495"/>
                    <a:pt x="875" y="1495"/>
                  </a:cubicBezTo>
                  <a:cubicBezTo>
                    <a:pt x="1040" y="1495"/>
                    <a:pt x="1040" y="1495"/>
                    <a:pt x="1040" y="1495"/>
                  </a:cubicBezTo>
                  <a:cubicBezTo>
                    <a:pt x="1060" y="1495"/>
                    <a:pt x="1075" y="1479"/>
                    <a:pt x="1075" y="1460"/>
                  </a:cubicBezTo>
                  <a:cubicBezTo>
                    <a:pt x="1075" y="1441"/>
                    <a:pt x="1060" y="1425"/>
                    <a:pt x="1040" y="1425"/>
                  </a:cubicBezTo>
                  <a:cubicBezTo>
                    <a:pt x="887" y="1425"/>
                    <a:pt x="887" y="1425"/>
                    <a:pt x="887" y="1425"/>
                  </a:cubicBezTo>
                  <a:cubicBezTo>
                    <a:pt x="883" y="1425"/>
                    <a:pt x="880" y="1422"/>
                    <a:pt x="880" y="1418"/>
                  </a:cubicBezTo>
                  <a:cubicBezTo>
                    <a:pt x="880" y="1413"/>
                    <a:pt x="883" y="1410"/>
                    <a:pt x="887" y="1410"/>
                  </a:cubicBezTo>
                  <a:cubicBezTo>
                    <a:pt x="1102" y="1410"/>
                    <a:pt x="1102" y="1410"/>
                    <a:pt x="1102" y="1410"/>
                  </a:cubicBezTo>
                  <a:cubicBezTo>
                    <a:pt x="1121" y="1410"/>
                    <a:pt x="1137" y="1394"/>
                    <a:pt x="1137" y="1375"/>
                  </a:cubicBezTo>
                  <a:cubicBezTo>
                    <a:pt x="1137" y="1356"/>
                    <a:pt x="1121" y="1340"/>
                    <a:pt x="1102" y="1340"/>
                  </a:cubicBezTo>
                  <a:cubicBezTo>
                    <a:pt x="845" y="1340"/>
                    <a:pt x="845" y="1340"/>
                    <a:pt x="845" y="1340"/>
                  </a:cubicBezTo>
                  <a:cubicBezTo>
                    <a:pt x="840" y="1340"/>
                    <a:pt x="837" y="1337"/>
                    <a:pt x="837" y="1333"/>
                  </a:cubicBezTo>
                  <a:cubicBezTo>
                    <a:pt x="837" y="1328"/>
                    <a:pt x="840" y="1325"/>
                    <a:pt x="845" y="1325"/>
                  </a:cubicBezTo>
                  <a:cubicBezTo>
                    <a:pt x="1127" y="1325"/>
                    <a:pt x="1127" y="1325"/>
                    <a:pt x="1127" y="1325"/>
                  </a:cubicBezTo>
                  <a:cubicBezTo>
                    <a:pt x="1129" y="1323"/>
                    <a:pt x="1129" y="1323"/>
                    <a:pt x="1129" y="1323"/>
                  </a:cubicBezTo>
                  <a:cubicBezTo>
                    <a:pt x="1136" y="1320"/>
                    <a:pt x="1158" y="1309"/>
                    <a:pt x="1158" y="1290"/>
                  </a:cubicBezTo>
                  <a:cubicBezTo>
                    <a:pt x="1158" y="1271"/>
                    <a:pt x="1143" y="1255"/>
                    <a:pt x="1124" y="1255"/>
                  </a:cubicBezTo>
                  <a:cubicBezTo>
                    <a:pt x="786" y="1255"/>
                    <a:pt x="786" y="1255"/>
                    <a:pt x="786" y="1255"/>
                  </a:cubicBezTo>
                  <a:cubicBezTo>
                    <a:pt x="782" y="1255"/>
                    <a:pt x="778" y="1252"/>
                    <a:pt x="778" y="1247"/>
                  </a:cubicBezTo>
                  <a:cubicBezTo>
                    <a:pt x="778" y="1243"/>
                    <a:pt x="782" y="1240"/>
                    <a:pt x="786" y="1240"/>
                  </a:cubicBezTo>
                  <a:cubicBezTo>
                    <a:pt x="1009" y="1240"/>
                    <a:pt x="1009" y="1240"/>
                    <a:pt x="1009" y="1240"/>
                  </a:cubicBezTo>
                  <a:cubicBezTo>
                    <a:pt x="1029" y="1240"/>
                    <a:pt x="1044" y="1224"/>
                    <a:pt x="1044" y="1205"/>
                  </a:cubicBezTo>
                  <a:cubicBezTo>
                    <a:pt x="1044" y="1186"/>
                    <a:pt x="1029" y="1170"/>
                    <a:pt x="1009" y="1170"/>
                  </a:cubicBezTo>
                  <a:cubicBezTo>
                    <a:pt x="727" y="1170"/>
                    <a:pt x="727" y="1170"/>
                    <a:pt x="727" y="1170"/>
                  </a:cubicBezTo>
                  <a:cubicBezTo>
                    <a:pt x="723" y="1170"/>
                    <a:pt x="719" y="1167"/>
                    <a:pt x="719" y="1162"/>
                  </a:cubicBezTo>
                  <a:cubicBezTo>
                    <a:pt x="719" y="1158"/>
                    <a:pt x="723" y="1155"/>
                    <a:pt x="727" y="1155"/>
                  </a:cubicBezTo>
                  <a:cubicBezTo>
                    <a:pt x="750" y="1155"/>
                    <a:pt x="750" y="1155"/>
                    <a:pt x="750" y="1155"/>
                  </a:cubicBezTo>
                  <a:cubicBezTo>
                    <a:pt x="769" y="1155"/>
                    <a:pt x="785" y="1139"/>
                    <a:pt x="785" y="1120"/>
                  </a:cubicBezTo>
                  <a:cubicBezTo>
                    <a:pt x="785" y="1101"/>
                    <a:pt x="769" y="1085"/>
                    <a:pt x="750" y="1085"/>
                  </a:cubicBezTo>
                  <a:cubicBezTo>
                    <a:pt x="633" y="1085"/>
                    <a:pt x="633" y="1085"/>
                    <a:pt x="633" y="1085"/>
                  </a:cubicBezTo>
                  <a:cubicBezTo>
                    <a:pt x="629" y="1085"/>
                    <a:pt x="625" y="1082"/>
                    <a:pt x="625" y="1077"/>
                  </a:cubicBezTo>
                  <a:cubicBezTo>
                    <a:pt x="625" y="1073"/>
                    <a:pt x="629" y="1070"/>
                    <a:pt x="633" y="1070"/>
                  </a:cubicBezTo>
                  <a:cubicBezTo>
                    <a:pt x="637" y="1070"/>
                    <a:pt x="637" y="1070"/>
                    <a:pt x="637" y="1070"/>
                  </a:cubicBezTo>
                  <a:cubicBezTo>
                    <a:pt x="656" y="1070"/>
                    <a:pt x="671" y="1054"/>
                    <a:pt x="671" y="1035"/>
                  </a:cubicBezTo>
                  <a:cubicBezTo>
                    <a:pt x="671" y="1016"/>
                    <a:pt x="656" y="1000"/>
                    <a:pt x="637" y="1000"/>
                  </a:cubicBezTo>
                  <a:cubicBezTo>
                    <a:pt x="579" y="1000"/>
                    <a:pt x="579" y="1000"/>
                    <a:pt x="579" y="1000"/>
                  </a:cubicBezTo>
                  <a:cubicBezTo>
                    <a:pt x="575" y="1000"/>
                    <a:pt x="571" y="997"/>
                    <a:pt x="571" y="992"/>
                  </a:cubicBezTo>
                  <a:cubicBezTo>
                    <a:pt x="571" y="988"/>
                    <a:pt x="575" y="984"/>
                    <a:pt x="579" y="984"/>
                  </a:cubicBezTo>
                  <a:cubicBezTo>
                    <a:pt x="623" y="984"/>
                    <a:pt x="623" y="984"/>
                    <a:pt x="623" y="984"/>
                  </a:cubicBezTo>
                  <a:cubicBezTo>
                    <a:pt x="642" y="984"/>
                    <a:pt x="657" y="969"/>
                    <a:pt x="657" y="950"/>
                  </a:cubicBezTo>
                  <a:cubicBezTo>
                    <a:pt x="657" y="931"/>
                    <a:pt x="642" y="915"/>
                    <a:pt x="623" y="915"/>
                  </a:cubicBezTo>
                  <a:cubicBezTo>
                    <a:pt x="510" y="915"/>
                    <a:pt x="510" y="915"/>
                    <a:pt x="510" y="915"/>
                  </a:cubicBezTo>
                  <a:cubicBezTo>
                    <a:pt x="506" y="915"/>
                    <a:pt x="503" y="912"/>
                    <a:pt x="503" y="907"/>
                  </a:cubicBezTo>
                  <a:cubicBezTo>
                    <a:pt x="503" y="903"/>
                    <a:pt x="506" y="899"/>
                    <a:pt x="510" y="899"/>
                  </a:cubicBezTo>
                  <a:cubicBezTo>
                    <a:pt x="791" y="899"/>
                    <a:pt x="791" y="899"/>
                    <a:pt x="791" y="899"/>
                  </a:cubicBezTo>
                  <a:cubicBezTo>
                    <a:pt x="810" y="899"/>
                    <a:pt x="826" y="884"/>
                    <a:pt x="826" y="865"/>
                  </a:cubicBezTo>
                  <a:cubicBezTo>
                    <a:pt x="826" y="846"/>
                    <a:pt x="810" y="830"/>
                    <a:pt x="791" y="830"/>
                  </a:cubicBezTo>
                  <a:cubicBezTo>
                    <a:pt x="469" y="830"/>
                    <a:pt x="469" y="830"/>
                    <a:pt x="469" y="830"/>
                  </a:cubicBezTo>
                  <a:cubicBezTo>
                    <a:pt x="465" y="830"/>
                    <a:pt x="462" y="827"/>
                    <a:pt x="462" y="822"/>
                  </a:cubicBezTo>
                  <a:cubicBezTo>
                    <a:pt x="462" y="818"/>
                    <a:pt x="465" y="814"/>
                    <a:pt x="469" y="814"/>
                  </a:cubicBezTo>
                  <a:cubicBezTo>
                    <a:pt x="867" y="814"/>
                    <a:pt x="867" y="814"/>
                    <a:pt x="867" y="814"/>
                  </a:cubicBezTo>
                  <a:cubicBezTo>
                    <a:pt x="887" y="814"/>
                    <a:pt x="902" y="799"/>
                    <a:pt x="902" y="780"/>
                  </a:cubicBezTo>
                  <a:cubicBezTo>
                    <a:pt x="902" y="761"/>
                    <a:pt x="887" y="745"/>
                    <a:pt x="867" y="745"/>
                  </a:cubicBezTo>
                  <a:cubicBezTo>
                    <a:pt x="496" y="745"/>
                    <a:pt x="496" y="745"/>
                    <a:pt x="496" y="745"/>
                  </a:cubicBezTo>
                  <a:cubicBezTo>
                    <a:pt x="492" y="745"/>
                    <a:pt x="488" y="741"/>
                    <a:pt x="488" y="737"/>
                  </a:cubicBezTo>
                  <a:cubicBezTo>
                    <a:pt x="488" y="733"/>
                    <a:pt x="492" y="729"/>
                    <a:pt x="496" y="729"/>
                  </a:cubicBezTo>
                  <a:cubicBezTo>
                    <a:pt x="993" y="729"/>
                    <a:pt x="993" y="729"/>
                    <a:pt x="993" y="729"/>
                  </a:cubicBezTo>
                  <a:cubicBezTo>
                    <a:pt x="1012" y="729"/>
                    <a:pt x="1027" y="714"/>
                    <a:pt x="1027" y="695"/>
                  </a:cubicBezTo>
                  <a:cubicBezTo>
                    <a:pt x="1027" y="675"/>
                    <a:pt x="1012" y="660"/>
                    <a:pt x="993" y="660"/>
                  </a:cubicBezTo>
                  <a:cubicBezTo>
                    <a:pt x="472" y="660"/>
                    <a:pt x="472" y="660"/>
                    <a:pt x="472" y="660"/>
                  </a:cubicBezTo>
                  <a:cubicBezTo>
                    <a:pt x="468" y="660"/>
                    <a:pt x="464" y="656"/>
                    <a:pt x="464" y="652"/>
                  </a:cubicBezTo>
                  <a:cubicBezTo>
                    <a:pt x="464" y="648"/>
                    <a:pt x="468" y="644"/>
                    <a:pt x="472" y="644"/>
                  </a:cubicBezTo>
                  <a:cubicBezTo>
                    <a:pt x="999" y="644"/>
                    <a:pt x="999" y="644"/>
                    <a:pt x="999" y="644"/>
                  </a:cubicBezTo>
                  <a:cubicBezTo>
                    <a:pt x="1018" y="644"/>
                    <a:pt x="1033" y="629"/>
                    <a:pt x="1033" y="610"/>
                  </a:cubicBezTo>
                  <a:cubicBezTo>
                    <a:pt x="1033" y="594"/>
                    <a:pt x="1024" y="581"/>
                    <a:pt x="1009" y="576"/>
                  </a:cubicBezTo>
                  <a:cubicBezTo>
                    <a:pt x="1006" y="575"/>
                    <a:pt x="1006" y="575"/>
                    <a:pt x="1006" y="575"/>
                  </a:cubicBezTo>
                  <a:cubicBezTo>
                    <a:pt x="985" y="575"/>
                    <a:pt x="985" y="575"/>
                    <a:pt x="985" y="575"/>
                  </a:cubicBezTo>
                  <a:cubicBezTo>
                    <a:pt x="985" y="575"/>
                    <a:pt x="985" y="575"/>
                    <a:pt x="985" y="575"/>
                  </a:cubicBezTo>
                  <a:cubicBezTo>
                    <a:pt x="462" y="575"/>
                    <a:pt x="462" y="575"/>
                    <a:pt x="462" y="575"/>
                  </a:cubicBezTo>
                  <a:cubicBezTo>
                    <a:pt x="458" y="575"/>
                    <a:pt x="454" y="571"/>
                    <a:pt x="454" y="567"/>
                  </a:cubicBezTo>
                  <a:cubicBezTo>
                    <a:pt x="454" y="563"/>
                    <a:pt x="458" y="559"/>
                    <a:pt x="462" y="559"/>
                  </a:cubicBezTo>
                  <a:cubicBezTo>
                    <a:pt x="770" y="559"/>
                    <a:pt x="770" y="559"/>
                    <a:pt x="770" y="559"/>
                  </a:cubicBezTo>
                  <a:cubicBezTo>
                    <a:pt x="789" y="559"/>
                    <a:pt x="805" y="544"/>
                    <a:pt x="805" y="524"/>
                  </a:cubicBezTo>
                  <a:cubicBezTo>
                    <a:pt x="805" y="505"/>
                    <a:pt x="789" y="490"/>
                    <a:pt x="770" y="490"/>
                  </a:cubicBezTo>
                  <a:cubicBezTo>
                    <a:pt x="264" y="490"/>
                    <a:pt x="264" y="490"/>
                    <a:pt x="264" y="490"/>
                  </a:cubicBezTo>
                  <a:cubicBezTo>
                    <a:pt x="260" y="490"/>
                    <a:pt x="256" y="486"/>
                    <a:pt x="256" y="482"/>
                  </a:cubicBezTo>
                  <a:cubicBezTo>
                    <a:pt x="256" y="478"/>
                    <a:pt x="260" y="474"/>
                    <a:pt x="264" y="474"/>
                  </a:cubicBezTo>
                  <a:cubicBezTo>
                    <a:pt x="740" y="474"/>
                    <a:pt x="740" y="474"/>
                    <a:pt x="740" y="474"/>
                  </a:cubicBezTo>
                  <a:cubicBezTo>
                    <a:pt x="759" y="474"/>
                    <a:pt x="774" y="459"/>
                    <a:pt x="774" y="439"/>
                  </a:cubicBezTo>
                  <a:cubicBezTo>
                    <a:pt x="774" y="420"/>
                    <a:pt x="759" y="405"/>
                    <a:pt x="740" y="405"/>
                  </a:cubicBezTo>
                  <a:cubicBezTo>
                    <a:pt x="318" y="405"/>
                    <a:pt x="318" y="405"/>
                    <a:pt x="318" y="405"/>
                  </a:cubicBezTo>
                  <a:cubicBezTo>
                    <a:pt x="314" y="405"/>
                    <a:pt x="311" y="401"/>
                    <a:pt x="311" y="397"/>
                  </a:cubicBezTo>
                  <a:cubicBezTo>
                    <a:pt x="311" y="393"/>
                    <a:pt x="314" y="389"/>
                    <a:pt x="318" y="389"/>
                  </a:cubicBezTo>
                  <a:cubicBezTo>
                    <a:pt x="580" y="389"/>
                    <a:pt x="580" y="389"/>
                    <a:pt x="580" y="389"/>
                  </a:cubicBezTo>
                  <a:cubicBezTo>
                    <a:pt x="599" y="389"/>
                    <a:pt x="614" y="374"/>
                    <a:pt x="614" y="354"/>
                  </a:cubicBezTo>
                  <a:cubicBezTo>
                    <a:pt x="614" y="335"/>
                    <a:pt x="599" y="320"/>
                    <a:pt x="580" y="320"/>
                  </a:cubicBezTo>
                  <a:cubicBezTo>
                    <a:pt x="263" y="320"/>
                    <a:pt x="263" y="320"/>
                    <a:pt x="263" y="320"/>
                  </a:cubicBezTo>
                  <a:cubicBezTo>
                    <a:pt x="259" y="320"/>
                    <a:pt x="255" y="316"/>
                    <a:pt x="255" y="312"/>
                  </a:cubicBezTo>
                  <a:cubicBezTo>
                    <a:pt x="255" y="312"/>
                    <a:pt x="255" y="311"/>
                    <a:pt x="255" y="311"/>
                  </a:cubicBezTo>
                  <a:cubicBezTo>
                    <a:pt x="257" y="309"/>
                    <a:pt x="257" y="309"/>
                    <a:pt x="257" y="309"/>
                  </a:cubicBezTo>
                  <a:cubicBezTo>
                    <a:pt x="410" y="131"/>
                    <a:pt x="633" y="28"/>
                    <a:pt x="869" y="28"/>
                  </a:cubicBezTo>
                  <a:cubicBezTo>
                    <a:pt x="877" y="28"/>
                    <a:pt x="877" y="28"/>
                    <a:pt x="877" y="28"/>
                  </a:cubicBezTo>
                  <a:cubicBezTo>
                    <a:pt x="950" y="28"/>
                    <a:pt x="1022" y="38"/>
                    <a:pt x="1091" y="57"/>
                  </a:cubicBezTo>
                  <a:cubicBezTo>
                    <a:pt x="1093" y="58"/>
                    <a:pt x="1093" y="58"/>
                    <a:pt x="1093" y="58"/>
                  </a:cubicBezTo>
                  <a:cubicBezTo>
                    <a:pt x="1096" y="59"/>
                    <a:pt x="1096" y="62"/>
                    <a:pt x="1096" y="64"/>
                  </a:cubicBezTo>
                  <a:cubicBezTo>
                    <a:pt x="1096" y="68"/>
                    <a:pt x="1093" y="71"/>
                    <a:pt x="1089" y="71"/>
                  </a:cubicBezTo>
                  <a:cubicBezTo>
                    <a:pt x="1066" y="71"/>
                    <a:pt x="1066" y="71"/>
                    <a:pt x="1066" y="71"/>
                  </a:cubicBezTo>
                  <a:cubicBezTo>
                    <a:pt x="1046" y="71"/>
                    <a:pt x="1030" y="87"/>
                    <a:pt x="1030" y="107"/>
                  </a:cubicBezTo>
                  <a:cubicBezTo>
                    <a:pt x="1030" y="126"/>
                    <a:pt x="1046" y="142"/>
                    <a:pt x="1066" y="142"/>
                  </a:cubicBezTo>
                  <a:cubicBezTo>
                    <a:pt x="1289" y="142"/>
                    <a:pt x="1289" y="142"/>
                    <a:pt x="1289" y="142"/>
                  </a:cubicBezTo>
                  <a:cubicBezTo>
                    <a:pt x="1292" y="142"/>
                    <a:pt x="1295" y="145"/>
                    <a:pt x="1295" y="149"/>
                  </a:cubicBezTo>
                  <a:cubicBezTo>
                    <a:pt x="1295" y="153"/>
                    <a:pt x="1292" y="156"/>
                    <a:pt x="1289" y="156"/>
                  </a:cubicBezTo>
                  <a:cubicBezTo>
                    <a:pt x="1125" y="156"/>
                    <a:pt x="1125" y="156"/>
                    <a:pt x="1125" y="156"/>
                  </a:cubicBezTo>
                  <a:cubicBezTo>
                    <a:pt x="1105" y="156"/>
                    <a:pt x="1089" y="172"/>
                    <a:pt x="1089" y="192"/>
                  </a:cubicBezTo>
                  <a:cubicBezTo>
                    <a:pt x="1089" y="211"/>
                    <a:pt x="1105" y="227"/>
                    <a:pt x="1125" y="227"/>
                  </a:cubicBezTo>
                  <a:cubicBezTo>
                    <a:pt x="1398" y="227"/>
                    <a:pt x="1398" y="227"/>
                    <a:pt x="1398" y="227"/>
                  </a:cubicBezTo>
                  <a:cubicBezTo>
                    <a:pt x="1402" y="227"/>
                    <a:pt x="1405" y="230"/>
                    <a:pt x="1405" y="234"/>
                  </a:cubicBezTo>
                  <a:cubicBezTo>
                    <a:pt x="1405" y="238"/>
                    <a:pt x="1402" y="241"/>
                    <a:pt x="1398" y="241"/>
                  </a:cubicBezTo>
                  <a:cubicBezTo>
                    <a:pt x="1070" y="241"/>
                    <a:pt x="1070" y="241"/>
                    <a:pt x="1070" y="241"/>
                  </a:cubicBezTo>
                  <a:cubicBezTo>
                    <a:pt x="1051" y="241"/>
                    <a:pt x="1035" y="257"/>
                    <a:pt x="1035" y="277"/>
                  </a:cubicBezTo>
                  <a:cubicBezTo>
                    <a:pt x="1035" y="296"/>
                    <a:pt x="1051" y="313"/>
                    <a:pt x="1070" y="313"/>
                  </a:cubicBezTo>
                  <a:cubicBezTo>
                    <a:pt x="1442" y="313"/>
                    <a:pt x="1442" y="313"/>
                    <a:pt x="1442" y="313"/>
                  </a:cubicBezTo>
                  <a:cubicBezTo>
                    <a:pt x="1445" y="313"/>
                    <a:pt x="1448" y="316"/>
                    <a:pt x="1448" y="319"/>
                  </a:cubicBezTo>
                  <a:cubicBezTo>
                    <a:pt x="1448" y="323"/>
                    <a:pt x="1445" y="326"/>
                    <a:pt x="1442" y="326"/>
                  </a:cubicBezTo>
                  <a:cubicBezTo>
                    <a:pt x="1124" y="326"/>
                    <a:pt x="1124" y="326"/>
                    <a:pt x="1124" y="326"/>
                  </a:cubicBezTo>
                  <a:cubicBezTo>
                    <a:pt x="1104" y="326"/>
                    <a:pt x="1088" y="342"/>
                    <a:pt x="1088" y="362"/>
                  </a:cubicBezTo>
                  <a:cubicBezTo>
                    <a:pt x="1088" y="382"/>
                    <a:pt x="1104" y="398"/>
                    <a:pt x="1124" y="398"/>
                  </a:cubicBezTo>
                  <a:cubicBezTo>
                    <a:pt x="1547" y="398"/>
                    <a:pt x="1547" y="398"/>
                    <a:pt x="1547" y="398"/>
                  </a:cubicBezTo>
                  <a:cubicBezTo>
                    <a:pt x="1549" y="398"/>
                    <a:pt x="1551" y="399"/>
                    <a:pt x="1552" y="401"/>
                  </a:cubicBezTo>
                  <a:cubicBezTo>
                    <a:pt x="1555" y="404"/>
                    <a:pt x="1555" y="404"/>
                    <a:pt x="1555" y="404"/>
                  </a:cubicBezTo>
                  <a:cubicBezTo>
                    <a:pt x="1634" y="531"/>
                    <a:pt x="1676" y="677"/>
                    <a:pt x="1676" y="827"/>
                  </a:cubicBezTo>
                  <a:cubicBezTo>
                    <a:pt x="1676" y="835"/>
                    <a:pt x="1676" y="835"/>
                    <a:pt x="1676" y="835"/>
                  </a:cubicBezTo>
                  <a:cubicBezTo>
                    <a:pt x="1676" y="835"/>
                    <a:pt x="1676" y="835"/>
                    <a:pt x="1676" y="835"/>
                  </a:cubicBezTo>
                  <a:cubicBezTo>
                    <a:pt x="1676" y="1204"/>
                    <a:pt x="1427" y="1525"/>
                    <a:pt x="1071" y="1617"/>
                  </a:cubicBezTo>
                  <a:cubicBezTo>
                    <a:pt x="1062" y="1618"/>
                    <a:pt x="1062" y="1618"/>
                    <a:pt x="1062" y="1618"/>
                  </a:cubicBezTo>
                  <a:cubicBezTo>
                    <a:pt x="1061" y="1619"/>
                    <a:pt x="1061" y="1619"/>
                    <a:pt x="1061" y="1619"/>
                  </a:cubicBezTo>
                  <a:cubicBezTo>
                    <a:pt x="969" y="1641"/>
                    <a:pt x="911" y="1732"/>
                    <a:pt x="927" y="1824"/>
                  </a:cubicBezTo>
                  <a:cubicBezTo>
                    <a:pt x="897" y="1832"/>
                    <a:pt x="897" y="1832"/>
                    <a:pt x="897" y="1832"/>
                  </a:cubicBezTo>
                  <a:cubicBezTo>
                    <a:pt x="919" y="1920"/>
                    <a:pt x="919" y="1920"/>
                    <a:pt x="919" y="1920"/>
                  </a:cubicBezTo>
                  <a:cubicBezTo>
                    <a:pt x="1007" y="1898"/>
                    <a:pt x="1007" y="1898"/>
                    <a:pt x="1007" y="1898"/>
                  </a:cubicBezTo>
                  <a:cubicBezTo>
                    <a:pt x="985" y="1810"/>
                    <a:pt x="985" y="1810"/>
                    <a:pt x="985" y="1810"/>
                  </a:cubicBezTo>
                  <a:cubicBezTo>
                    <a:pt x="955" y="1817"/>
                    <a:pt x="955" y="1817"/>
                    <a:pt x="955" y="1817"/>
                  </a:cubicBezTo>
                  <a:cubicBezTo>
                    <a:pt x="942" y="1740"/>
                    <a:pt x="991" y="1665"/>
                    <a:pt x="1067" y="1646"/>
                  </a:cubicBezTo>
                  <a:cubicBezTo>
                    <a:pt x="1076" y="1644"/>
                    <a:pt x="1076" y="1644"/>
                    <a:pt x="1076" y="1644"/>
                  </a:cubicBezTo>
                  <a:cubicBezTo>
                    <a:pt x="1077" y="1644"/>
                    <a:pt x="1077" y="1644"/>
                    <a:pt x="1077" y="1644"/>
                  </a:cubicBezTo>
                  <a:cubicBezTo>
                    <a:pt x="1446" y="1549"/>
                    <a:pt x="1704" y="1217"/>
                    <a:pt x="1704" y="836"/>
                  </a:cubicBezTo>
                  <a:cubicBezTo>
                    <a:pt x="1704" y="828"/>
                    <a:pt x="1704" y="828"/>
                    <a:pt x="1704" y="828"/>
                  </a:cubicBezTo>
                  <a:cubicBezTo>
                    <a:pt x="1704" y="827"/>
                    <a:pt x="1704" y="827"/>
                    <a:pt x="1704" y="827"/>
                  </a:cubicBezTo>
                  <a:cubicBezTo>
                    <a:pt x="1704" y="672"/>
                    <a:pt x="1660" y="520"/>
                    <a:pt x="1578" y="389"/>
                  </a:cubicBezTo>
                  <a:close/>
                  <a:moveTo>
                    <a:pt x="61" y="213"/>
                  </a:moveTo>
                  <a:cubicBezTo>
                    <a:pt x="61" y="213"/>
                    <a:pt x="61" y="213"/>
                    <a:pt x="61" y="213"/>
                  </a:cubicBezTo>
                  <a:cubicBezTo>
                    <a:pt x="61" y="213"/>
                    <a:pt x="61" y="213"/>
                    <a:pt x="61" y="213"/>
                  </a:cubicBezTo>
                  <a:cubicBezTo>
                    <a:pt x="58" y="218"/>
                    <a:pt x="52" y="222"/>
                    <a:pt x="46" y="222"/>
                  </a:cubicBezTo>
                  <a:cubicBezTo>
                    <a:pt x="36" y="222"/>
                    <a:pt x="28" y="214"/>
                    <a:pt x="28" y="204"/>
                  </a:cubicBezTo>
                  <a:cubicBezTo>
                    <a:pt x="28" y="194"/>
                    <a:pt x="36" y="186"/>
                    <a:pt x="46" y="186"/>
                  </a:cubicBezTo>
                  <a:cubicBezTo>
                    <a:pt x="55" y="186"/>
                    <a:pt x="63" y="194"/>
                    <a:pt x="63" y="204"/>
                  </a:cubicBezTo>
                  <a:cubicBezTo>
                    <a:pt x="63" y="207"/>
                    <a:pt x="62" y="210"/>
                    <a:pt x="61" y="213"/>
                  </a:cubicBezTo>
                  <a:close/>
                  <a:moveTo>
                    <a:pt x="974" y="1878"/>
                  </a:moveTo>
                  <a:cubicBezTo>
                    <a:pt x="939" y="1886"/>
                    <a:pt x="939" y="1886"/>
                    <a:pt x="939" y="1886"/>
                  </a:cubicBezTo>
                  <a:cubicBezTo>
                    <a:pt x="931" y="1852"/>
                    <a:pt x="931" y="1852"/>
                    <a:pt x="931" y="1852"/>
                  </a:cubicBezTo>
                  <a:cubicBezTo>
                    <a:pt x="965" y="1844"/>
                    <a:pt x="965" y="1844"/>
                    <a:pt x="965" y="1844"/>
                  </a:cubicBezTo>
                  <a:lnTo>
                    <a:pt x="974" y="1878"/>
                  </a:lnTo>
                  <a:close/>
                </a:path>
              </a:pathLst>
            </a:custGeom>
            <a:solidFill>
              <a:srgbClr val="7FBA00"/>
            </a:solidFill>
            <a:ln>
              <a:noFill/>
            </a:ln>
          </p:spPr>
          <p:style>
            <a:lnRef idx="0">
              <a:scrgbClr r="0" g="0" b="0"/>
            </a:lnRef>
            <a:fillRef idx="0">
              <a:scrgbClr r="0" g="0" b="0"/>
            </a:fillRef>
            <a:effectRef idx="0">
              <a:scrgbClr r="0" g="0" b="0"/>
            </a:effectRef>
            <a:fontRef idx="minor"/>
          </p:style>
        </p:sp>
      </p:grpSp>
      <p:sp>
        <p:nvSpPr>
          <p:cNvPr id="21" name="Text Placeholder 5"/>
          <p:cNvSpPr txBox="1">
            <a:spLocks/>
          </p:cNvSpPr>
          <p:nvPr/>
        </p:nvSpPr>
        <p:spPr>
          <a:xfrm>
            <a:off x="624490" y="2666299"/>
            <a:ext cx="8049466" cy="386208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4000"/>
              </a:lnSpc>
            </a:pPr>
            <a:r>
              <a:rPr lang="en-US" dirty="0"/>
              <a:t>Geography features:</a:t>
            </a:r>
          </a:p>
          <a:p>
            <a:pPr>
              <a:lnSpc>
                <a:spcPct val="114000"/>
              </a:lnSpc>
            </a:pPr>
            <a:endParaRPr lang="en-US" sz="800" dirty="0"/>
          </a:p>
          <a:p>
            <a:pPr marL="457200" indent="-457200">
              <a:lnSpc>
                <a:spcPct val="114000"/>
              </a:lnSpc>
              <a:buFont typeface="Arial" panose="020B0604020202020204" pitchFamily="34" charset="0"/>
              <a:buChar char="•"/>
            </a:pPr>
            <a:r>
              <a:rPr lang="en-US" dirty="0"/>
              <a:t>Typically contain two or more regions.</a:t>
            </a:r>
          </a:p>
          <a:p>
            <a:pPr marL="457200" indent="-457200">
              <a:lnSpc>
                <a:spcPct val="114000"/>
              </a:lnSpc>
              <a:buFont typeface="Arial" panose="020B0604020202020204" pitchFamily="34" charset="0"/>
              <a:buChar char="•"/>
            </a:pPr>
            <a:r>
              <a:rPr lang="en-US" dirty="0"/>
              <a:t>Allow customers with specific data-residency and compliance needs to keep their data and applications in close proximity.</a:t>
            </a:r>
          </a:p>
          <a:p>
            <a:pPr marL="457200" indent="-457200">
              <a:lnSpc>
                <a:spcPct val="114000"/>
              </a:lnSpc>
              <a:buFont typeface="Arial" panose="020B0604020202020204" pitchFamily="34" charset="0"/>
              <a:buChar char="•"/>
            </a:pPr>
            <a:r>
              <a:rPr lang="en-US" dirty="0"/>
              <a:t>Categorized as Americas, Europe, Asia Pacific, Middle East, and Africa.</a:t>
            </a:r>
          </a:p>
        </p:txBody>
      </p:sp>
    </p:spTree>
    <p:extLst>
      <p:ext uri="{BB962C8B-B14F-4D97-AF65-F5344CB8AC3E}">
        <p14:creationId xmlns:p14="http://schemas.microsoft.com/office/powerpoint/2010/main" val="30423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Availability zones</a:t>
            </a:r>
          </a:p>
        </p:txBody>
      </p:sp>
      <p:sp>
        <p:nvSpPr>
          <p:cNvPr id="6" name="Text Placeholder 5"/>
          <p:cNvSpPr>
            <a:spLocks noGrp="1"/>
          </p:cNvSpPr>
          <p:nvPr>
            <p:ph type="body" sz="quarter" idx="10"/>
          </p:nvPr>
        </p:nvSpPr>
        <p:spPr>
          <a:xfrm>
            <a:off x="584200" y="1435497"/>
            <a:ext cx="5511800" cy="4136517"/>
          </a:xfrm>
        </p:spPr>
        <p:txBody>
          <a:bodyPr/>
          <a:lstStyle/>
          <a:p>
            <a:r>
              <a:rPr lang="en-IE" dirty="0"/>
              <a:t>Physically separate locations within an Azure region. </a:t>
            </a:r>
          </a:p>
          <a:p>
            <a:r>
              <a:rPr lang="en-IE" dirty="0"/>
              <a:t>Made up of one or more </a:t>
            </a:r>
            <a:r>
              <a:rPr lang="en-IE" dirty="0" err="1"/>
              <a:t>datacenters</a:t>
            </a:r>
            <a:r>
              <a:rPr lang="en-IE" dirty="0"/>
              <a:t>, equipped with independent power, cooling, and networking. </a:t>
            </a:r>
          </a:p>
          <a:p>
            <a:r>
              <a:rPr lang="en-IE" dirty="0"/>
              <a:t>Act as an isolation boundary. </a:t>
            </a:r>
          </a:p>
          <a:p>
            <a:r>
              <a:rPr lang="en-IE" dirty="0"/>
              <a:t>If one availability zone goes down, the other continues working.</a:t>
            </a:r>
            <a:endParaRPr lang="en-IE" b="1" dirty="0"/>
          </a:p>
        </p:txBody>
      </p:sp>
      <p:pic>
        <p:nvPicPr>
          <p:cNvPr id="4" name="Picture 3" descr="Diagram of an Azure region containing three Availability Zones. The three availability zones are connected bi-directionally to each other, making an Azure region.">
            <a:extLst>
              <a:ext uri="{FF2B5EF4-FFF2-40B4-BE49-F238E27FC236}">
                <a16:creationId xmlns:a16="http://schemas.microsoft.com/office/drawing/2014/main" id="{1268606E-909E-4E42-8C39-63A0ACD895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011198"/>
            <a:ext cx="5881951" cy="5057378"/>
          </a:xfrm>
          <a:prstGeom prst="rect">
            <a:avLst/>
          </a:prstGeom>
        </p:spPr>
      </p:pic>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Availability sets</a:t>
            </a:r>
          </a:p>
        </p:txBody>
      </p:sp>
      <p:sp>
        <p:nvSpPr>
          <p:cNvPr id="6" name="Text Placeholder 5"/>
          <p:cNvSpPr>
            <a:spLocks noGrp="1"/>
          </p:cNvSpPr>
          <p:nvPr>
            <p:ph type="body" sz="quarter" idx="10"/>
          </p:nvPr>
        </p:nvSpPr>
        <p:spPr>
          <a:xfrm>
            <a:off x="582972" y="1313600"/>
            <a:ext cx="10961328" cy="861774"/>
          </a:xfrm>
        </p:spPr>
        <p:txBody>
          <a:bodyPr/>
          <a:lstStyle/>
          <a:p>
            <a:r>
              <a:rPr lang="en-US" noProof="0" dirty="0"/>
              <a:t>Keep applications online during maintenance or hardware failure.</a:t>
            </a:r>
          </a:p>
        </p:txBody>
      </p:sp>
      <p:pic>
        <p:nvPicPr>
          <p:cNvPr id="4" name="Picture 3" descr="diagram of three fault domains, FD0, FD1 and FD1. FD0 contains one UD 0 and FD1 contains two update domains, UD1 and UD2.">
            <a:extLst>
              <a:ext uri="{FF2B5EF4-FFF2-40B4-BE49-F238E27FC236}">
                <a16:creationId xmlns:a16="http://schemas.microsoft.com/office/drawing/2014/main" id="{C00AA775-A8E8-45DA-A415-8DCE1E29F6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7" y="2477776"/>
            <a:ext cx="5091445" cy="2801200"/>
          </a:xfrm>
          <a:prstGeom prst="rect">
            <a:avLst/>
          </a:prstGeom>
        </p:spPr>
      </p:pic>
      <p:sp>
        <p:nvSpPr>
          <p:cNvPr id="5" name="Text Placeholder 5"/>
          <p:cNvSpPr txBox="1">
            <a:spLocks/>
          </p:cNvSpPr>
          <p:nvPr/>
        </p:nvSpPr>
        <p:spPr>
          <a:xfrm>
            <a:off x="609600" y="2170850"/>
            <a:ext cx="6362869" cy="376718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Comprised of:</a:t>
            </a:r>
          </a:p>
          <a:p>
            <a:pPr marL="171450" indent="-171450">
              <a:buFont typeface="Arial" panose="020B0604020202020204" pitchFamily="34" charset="0"/>
              <a:buChar char="•"/>
            </a:pPr>
            <a:endParaRPr lang="en-US" sz="800" dirty="0"/>
          </a:p>
          <a:p>
            <a:pPr marL="457200" indent="-457200">
              <a:buFont typeface="Arial" panose="020B0604020202020204" pitchFamily="34" charset="0"/>
              <a:buChar char="•"/>
            </a:pPr>
            <a:r>
              <a:rPr lang="en-US" b="1" dirty="0"/>
              <a:t>Update domains (UD)</a:t>
            </a:r>
            <a:r>
              <a:rPr lang="en-US" dirty="0"/>
              <a:t>: Scheduled maintenance, performance or security updates are sequenced through update domains.</a:t>
            </a:r>
          </a:p>
          <a:p>
            <a:pPr marL="457200" indent="-457200">
              <a:buFont typeface="Arial" panose="020B0604020202020204" pitchFamily="34" charset="0"/>
              <a:buChar char="•"/>
            </a:pPr>
            <a:r>
              <a:rPr lang="en-US" b="1" dirty="0"/>
              <a:t>Fault domains (FD)</a:t>
            </a:r>
            <a:r>
              <a:rPr lang="en-US" dirty="0"/>
              <a:t>: Provide a physical separation of workloads across different hardware in a data center.</a:t>
            </a:r>
            <a:endParaRPr lang="en-US" b="1" dirty="0"/>
          </a:p>
        </p:txBody>
      </p:sp>
    </p:spTree>
    <p:extLst>
      <p:ext uri="{BB962C8B-B14F-4D97-AF65-F5344CB8AC3E}">
        <p14:creationId xmlns:p14="http://schemas.microsoft.com/office/powerpoint/2010/main" val="3056408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602</TotalTime>
  <Words>17228</Words>
  <Application>Microsoft Office PowerPoint</Application>
  <PresentationFormat>Widescreen</PresentationFormat>
  <Paragraphs>984</Paragraphs>
  <Slides>51</Slides>
  <Notes>51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51</vt:i4>
      </vt:variant>
    </vt:vector>
  </HeadingPairs>
  <TitlesOfParts>
    <vt:vector size="61" baseType="lpstr">
      <vt:lpstr>Arial</vt:lpstr>
      <vt:lpstr>Consolas</vt:lpstr>
      <vt:lpstr>Segoe UI</vt:lpstr>
      <vt:lpstr>Segoe UI Light</vt:lpstr>
      <vt:lpstr>Segoe UI Semibold</vt:lpstr>
      <vt:lpstr>Segoe UI Semibold (Headings)</vt:lpstr>
      <vt:lpstr>Segoe UI Semilight</vt:lpstr>
      <vt:lpstr>Wingdings</vt:lpstr>
      <vt:lpstr>WHITE TEMPLATE</vt:lpstr>
      <vt:lpstr>SOFT BLACK TEMPLATE</vt:lpstr>
      <vt:lpstr>AZ-900T01 Module 02: Core Azure services</vt:lpstr>
      <vt:lpstr>Lesson 01: Learning objectives</vt:lpstr>
      <vt:lpstr>Module 2 – Learning objectives</vt:lpstr>
      <vt:lpstr>Lesson 02: Core Azure architectural components</vt:lpstr>
      <vt:lpstr>Regions</vt:lpstr>
      <vt:lpstr>Regions - continued</vt:lpstr>
      <vt:lpstr>Geographies</vt:lpstr>
      <vt:lpstr>Availability zones</vt:lpstr>
      <vt:lpstr>Availability sets</vt:lpstr>
      <vt:lpstr>Resource groups</vt:lpstr>
      <vt:lpstr>Azure Resource Manager</vt:lpstr>
      <vt:lpstr>Lesson 03: Core Azure services and products</vt:lpstr>
      <vt:lpstr>Azure compute services</vt:lpstr>
      <vt:lpstr>Azure compute services - virtual machine services</vt:lpstr>
      <vt:lpstr>Demo: Create an Azure virtual machine</vt:lpstr>
      <vt:lpstr>Walkthrough-Create a Virtual machine using Azure Portal</vt:lpstr>
      <vt:lpstr>Azure compute services – container services</vt:lpstr>
      <vt:lpstr>Demo: Deploy Azure Container Instances (ACI) in Azure Portal.</vt:lpstr>
      <vt:lpstr>Walkthrough-Deploy Azure Container Instances (ACI) in Azure Portal</vt:lpstr>
      <vt:lpstr>Azure network services</vt:lpstr>
      <vt:lpstr>Walkthrough-Create a virtual network via the Azure Portal</vt:lpstr>
      <vt:lpstr>Azure storage services – data categories</vt:lpstr>
      <vt:lpstr>Azure storage services – Azure services</vt:lpstr>
      <vt:lpstr>Demo: Create Blob storage</vt:lpstr>
      <vt:lpstr>Walkthrough-Create Blob storage</vt:lpstr>
      <vt:lpstr>Azure database services</vt:lpstr>
      <vt:lpstr>Walkthrough-Create a SQL database</vt:lpstr>
      <vt:lpstr>Azure Marketplace</vt:lpstr>
      <vt:lpstr>Lesson 04: Azure solutions</vt:lpstr>
      <vt:lpstr>Internet of Things</vt:lpstr>
      <vt:lpstr>Demo: Add IoT device to Azure IoT Hub</vt:lpstr>
      <vt:lpstr>Walkthrough-Add IoT device to Azure IoT Hub</vt:lpstr>
      <vt:lpstr>Big data and analytics</vt:lpstr>
      <vt:lpstr>Artificial Intelligence</vt:lpstr>
      <vt:lpstr>Serverless computing</vt:lpstr>
      <vt:lpstr>Demo: Run serverless code with Azure Functions in Azure portal</vt:lpstr>
      <vt:lpstr>Walkthrough-Run serverless code with Azure Functions in Azure portal</vt:lpstr>
      <vt:lpstr>DevOps</vt:lpstr>
      <vt:lpstr>Lesson 05: Azure management solutions</vt:lpstr>
      <vt:lpstr>Azure management tools</vt:lpstr>
      <vt:lpstr>Demo: Customize the Azure Portal</vt:lpstr>
      <vt:lpstr>Walkthrough-Working with the Azure CLI</vt:lpstr>
      <vt:lpstr>Demo: Create VMs from a script with Azure PowerShell</vt:lpstr>
      <vt:lpstr>Walkthrough-Create VMs from a script with Azure PowerShell</vt:lpstr>
      <vt:lpstr>Demo: Install IIS webserver on a VM with Azure Cloud Shell</vt:lpstr>
      <vt:lpstr>Walkthrough-Install IIS webserver on a VM with Azure Cloud Shell</vt:lpstr>
      <vt:lpstr>Azure Advisor</vt:lpstr>
      <vt:lpstr>Demo: Save a recommendations report with Azure Advisor</vt:lpstr>
      <vt:lpstr>Walkthrough-Save a recommendations report with Azure Advisor</vt:lpstr>
      <vt:lpstr>Lesson 06: Module 2 review questions</vt:lpstr>
      <vt:lpstr>Module 2 review questions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Eamonn Kelly</cp:lastModifiedBy>
  <cp:revision>137</cp:revision>
  <dcterms:created xsi:type="dcterms:W3CDTF">2018-07-31T14:16:34Z</dcterms:created>
  <dcterms:modified xsi:type="dcterms:W3CDTF">2019-09-12T11:36:40Z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