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62"/>
  </p:notesMasterIdLst>
  <p:handoutMasterIdLst>
    <p:handoutMasterId r:id="rId63"/>
  </p:handoutMasterIdLst>
  <p:sldIdLst>
    <p:sldId id="1719" r:id="rId6"/>
    <p:sldId id="1856" r:id="rId7"/>
    <p:sldId id="1660" r:id="rId8"/>
    <p:sldId id="1857" r:id="rId9"/>
    <p:sldId id="1899" r:id="rId10"/>
    <p:sldId id="1897" r:id="rId11"/>
    <p:sldId id="1900" r:id="rId12"/>
    <p:sldId id="1901" r:id="rId13"/>
    <p:sldId id="1926" r:id="rId14"/>
    <p:sldId id="1927" r:id="rId15"/>
    <p:sldId id="1860" r:id="rId16"/>
    <p:sldId id="1902" r:id="rId17"/>
    <p:sldId id="1863" r:id="rId18"/>
    <p:sldId id="1864" r:id="rId19"/>
    <p:sldId id="1903" r:id="rId20"/>
    <p:sldId id="1904" r:id="rId21"/>
    <p:sldId id="1866" r:id="rId22"/>
    <p:sldId id="1870" r:id="rId23"/>
    <p:sldId id="1905" r:id="rId24"/>
    <p:sldId id="1868" r:id="rId25"/>
    <p:sldId id="1928" r:id="rId26"/>
    <p:sldId id="1906" r:id="rId27"/>
    <p:sldId id="1929" r:id="rId28"/>
    <p:sldId id="1907" r:id="rId29"/>
    <p:sldId id="1908" r:id="rId30"/>
    <p:sldId id="1876" r:id="rId31"/>
    <p:sldId id="1909" r:id="rId32"/>
    <p:sldId id="1910" r:id="rId33"/>
    <p:sldId id="1911" r:id="rId34"/>
    <p:sldId id="1930" r:id="rId35"/>
    <p:sldId id="1912" r:id="rId36"/>
    <p:sldId id="1931" r:id="rId37"/>
    <p:sldId id="1913" r:id="rId38"/>
    <p:sldId id="1932" r:id="rId39"/>
    <p:sldId id="1914" r:id="rId40"/>
    <p:sldId id="1915" r:id="rId41"/>
    <p:sldId id="1898" r:id="rId42"/>
    <p:sldId id="1884" r:id="rId43"/>
    <p:sldId id="1916" r:id="rId44"/>
    <p:sldId id="1935" r:id="rId45"/>
    <p:sldId id="1933" r:id="rId46"/>
    <p:sldId id="1934" r:id="rId47"/>
    <p:sldId id="1918" r:id="rId48"/>
    <p:sldId id="1917" r:id="rId49"/>
    <p:sldId id="1888" r:id="rId50"/>
    <p:sldId id="1885" r:id="rId51"/>
    <p:sldId id="1919" r:id="rId52"/>
    <p:sldId id="1920" r:id="rId53"/>
    <p:sldId id="1921" r:id="rId54"/>
    <p:sldId id="1922" r:id="rId55"/>
    <p:sldId id="1936" r:id="rId56"/>
    <p:sldId id="1923" r:id="rId57"/>
    <p:sldId id="1924" r:id="rId58"/>
    <p:sldId id="1925" r:id="rId59"/>
    <p:sldId id="1896" r:id="rId60"/>
    <p:sldId id="1894" r:id="rId6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19"/>
            <p14:sldId id="1856"/>
            <p14:sldId id="1660"/>
            <p14:sldId id="1857"/>
            <p14:sldId id="1899"/>
            <p14:sldId id="1897"/>
            <p14:sldId id="1900"/>
            <p14:sldId id="1901"/>
            <p14:sldId id="1926"/>
            <p14:sldId id="1927"/>
            <p14:sldId id="1860"/>
            <p14:sldId id="1902"/>
            <p14:sldId id="1863"/>
            <p14:sldId id="1864"/>
            <p14:sldId id="1903"/>
            <p14:sldId id="1904"/>
            <p14:sldId id="1866"/>
            <p14:sldId id="1870"/>
            <p14:sldId id="1905"/>
            <p14:sldId id="1868"/>
            <p14:sldId id="1928"/>
            <p14:sldId id="1906"/>
            <p14:sldId id="1929"/>
            <p14:sldId id="1907"/>
            <p14:sldId id="1908"/>
            <p14:sldId id="1876"/>
            <p14:sldId id="1909"/>
            <p14:sldId id="1910"/>
            <p14:sldId id="1911"/>
            <p14:sldId id="1930"/>
            <p14:sldId id="1912"/>
            <p14:sldId id="1931"/>
            <p14:sldId id="1913"/>
            <p14:sldId id="1932"/>
            <p14:sldId id="1914"/>
            <p14:sldId id="1915"/>
            <p14:sldId id="1898"/>
            <p14:sldId id="1884"/>
            <p14:sldId id="1916"/>
            <p14:sldId id="1935"/>
            <p14:sldId id="1933"/>
            <p14:sldId id="1934"/>
            <p14:sldId id="1918"/>
            <p14:sldId id="1917"/>
            <p14:sldId id="1888"/>
            <p14:sldId id="1885"/>
            <p14:sldId id="1919"/>
            <p14:sldId id="1920"/>
            <p14:sldId id="1921"/>
            <p14:sldId id="1922"/>
            <p14:sldId id="1936"/>
            <p14:sldId id="1923"/>
            <p14:sldId id="1924"/>
            <p14:sldId id="1925"/>
            <p14:sldId id="1896"/>
            <p14:sldId id="1894"/>
          </p14:sldIdLst>
        </p14:section>
        <p14:section name="Soft Black template" id="{888AB95E-1B7E-4E95-8F39-C5D0E8372BC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BF7"/>
    <a:srgbClr val="0078D4"/>
    <a:srgbClr val="1A1A1A"/>
    <a:srgbClr val="FFFFFF"/>
    <a:srgbClr val="00BCF2"/>
    <a:srgbClr val="40CDF5"/>
    <a:srgbClr val="40587C"/>
    <a:srgbClr val="00B0E3"/>
    <a:srgbClr val="00188F"/>
    <a:srgbClr val="0052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5A799-C175-42AF-902A-0E88C6AFD372}" v="1" dt="2020-01-16T00:15:36.1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164" autoAdjust="0"/>
    <p:restoredTop sz="81684" autoAdjust="0"/>
  </p:normalViewPr>
  <p:slideViewPr>
    <p:cSldViewPr snapToGrid="0">
      <p:cViewPr varScale="1">
        <p:scale>
          <a:sx n="89" d="100"/>
          <a:sy n="89" d="100"/>
        </p:scale>
        <p:origin x="33" y="36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commentAuthors" Target="commentAuthors.xml"/><Relationship Id="rId69" Type="http://schemas.microsoft.com/office/2016/11/relationships/changesInfo" Target="changesInfos/changesInfo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notesMaster" Target="notesMasters/notesMaster1.xml"/><Relationship Id="rId7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Thompson" userId="10656d3e5992b539" providerId="LiveId" clId="{B7C5A799-C175-42AF-902A-0E88C6AFD372}"/>
    <pc:docChg chg="modSld">
      <pc:chgData name="Robert Thompson" userId="10656d3e5992b539" providerId="LiveId" clId="{B7C5A799-C175-42AF-902A-0E88C6AFD372}" dt="2020-01-16T00:15:36.163" v="1" actId="1038"/>
      <pc:docMkLst>
        <pc:docMk/>
      </pc:docMkLst>
      <pc:sldChg chg="modSp">
        <pc:chgData name="Robert Thompson" userId="10656d3e5992b539" providerId="LiveId" clId="{B7C5A799-C175-42AF-902A-0E88C6AFD372}" dt="2020-01-16T00:15:36.163" v="1" actId="1038"/>
        <pc:sldMkLst>
          <pc:docMk/>
          <pc:sldMk cId="4246368860" sldId="1908"/>
        </pc:sldMkLst>
        <pc:spChg chg="mod">
          <ac:chgData name="Robert Thompson" userId="10656d3e5992b539" providerId="LiveId" clId="{B7C5A799-C175-42AF-902A-0E88C6AFD372}" dt="2020-01-16T00:15:35" v="0" actId="1038"/>
          <ac:spMkLst>
            <pc:docMk/>
            <pc:sldMk cId="4246368860" sldId="1908"/>
            <ac:spMk id="6" creationId="{00000000-0000-0000-0000-000000000000}"/>
          </ac:spMkLst>
        </pc:spChg>
        <pc:picChg chg="mod">
          <ac:chgData name="Robert Thompson" userId="10656d3e5992b539" providerId="LiveId" clId="{B7C5A799-C175-42AF-902A-0E88C6AFD372}" dt="2020-01-16T00:15:36.163" v="1" actId="1038"/>
          <ac:picMkLst>
            <pc:docMk/>
            <pc:sldMk cId="4246368860" sldId="1908"/>
            <ac:picMk id="1026"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1/15/2020 6:15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1/15/2020 6:10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zure.microsoft.com/en-us/free/?ref=microsoft.com&amp;utm_source=microsoft.com&amp;utm_medium=docs&amp;utm_campaign=visualstudio"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azure.microsoft.com/en-us/services/active-directory/"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azure.microsoft.com/en-us/free/?ref=microsoft.com&amp;utm_source=microsoft.com&amp;utm_medium=docs&amp;utm_campaign=visualstudio"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azure.microsoft.com/en-us/free/?ref=microsoft.com&amp;utm_source=microsoft.com&amp;utm_medium=docs&amp;utm_campaign=visualstudio"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portal.atp.azure.com/"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instancename*.atp.azure.com/"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azure.microsoft.com/en-us/free/?ref=microsoft.com&amp;utm_source=microsoft.com&amp;utm_medium=docs&amp;utm_campaign=visualstudio"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azure.microsoft.com/en-us/free/?ref=microsoft.com&amp;utm_source=microsoft.com&amp;utm_medium=docs&amp;utm_campaign=visualstudio"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azure.microsoft.com/en-us/free/?ref=microsoft.com&amp;utm_source=microsoft.com&amp;utm_medium=docs&amp;utm_campaign=visualstudio"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docs.microsoft.com/en-us/azure/azure-resource-manager/tag-support"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azure.microsoft.com/en-us/free/?ref=microsoft.com&amp;utm_source=microsoft.com&amp;utm_medium=docs&amp;utm_campaign=visualstudio"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azure.microsoft.com/en-us/free/?ref=microsoft.com&amp;utm_source=microsoft.com&amp;utm_medium=docs&amp;utm_campaign=visualstudio"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azure.microsoft.com/en-us/free/?ref=microsoft.com&amp;utm_source=microsoft.com&amp;utm_medium=docs&amp;utm_campaign=visualstudio"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s://privacy.microsoft.com/en-us/privacystatement"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zure.microsoft.com/en-us/free/?ref=microsoft.com&amp;utm_source=microsoft.com&amp;utm_medium=docs&amp;utm_campaign=visualstudio"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docs.microsoft.com/en-us/azure/firewall/fqdn-tags" TargetMode="External"/><Relationship Id="rId5" Type="http://schemas.openxmlformats.org/officeDocument/2006/relationships/hyperlink" Target="https://docs.microsoft.com/en-us/azure/firewall/infrastructure-fqdns" TargetMode="External"/><Relationship Id="rId4" Type="http://schemas.openxmlformats.org/officeDocument/2006/relationships/hyperlink" Target="https://portal.azure.co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kern="1200" dirty="0">
                <a:solidFill>
                  <a:schemeClr val="tx1"/>
                </a:solidFill>
                <a:effectLst/>
                <a:latin typeface="Segoe UI Light" pitchFamily="34" charset="0"/>
                <a:ea typeface="+mn-ea"/>
                <a:cs typeface="+mn-cs"/>
              </a:rPr>
              <a:t>In this walkthrough task we will create a virtual network and subnet, we will create two application security groups, one for management servers and one for web servers, then create a Network Security group (NSG) and associate that NSG to the subnet. We will then create two inbound network security rules, </a:t>
            </a:r>
            <a:r>
              <a:rPr lang="en-IE" sz="882" b="0" i="1" kern="1200" dirty="0">
                <a:solidFill>
                  <a:schemeClr val="tx1"/>
                </a:solidFill>
                <a:effectLst/>
                <a:latin typeface="Segoe UI Light" pitchFamily="34" charset="0"/>
                <a:ea typeface="+mn-ea"/>
                <a:cs typeface="+mn-cs"/>
              </a:rPr>
              <a:t>*allow-</a:t>
            </a:r>
            <a:r>
              <a:rPr lang="en-IE" sz="882" b="0" i="1" kern="1200" dirty="0" err="1">
                <a:solidFill>
                  <a:schemeClr val="tx1"/>
                </a:solidFill>
                <a:effectLst/>
                <a:latin typeface="Segoe UI Light" pitchFamily="34" charset="0"/>
                <a:ea typeface="+mn-ea"/>
                <a:cs typeface="+mn-cs"/>
              </a:rPr>
              <a:t>rdp</a:t>
            </a:r>
            <a:r>
              <a:rPr lang="en-IE" sz="882" b="0" i="1" kern="1200" dirty="0">
                <a:solidFill>
                  <a:schemeClr val="tx1"/>
                </a:solidFill>
                <a:effectLst/>
                <a:latin typeface="Segoe UI Light" pitchFamily="34" charset="0"/>
                <a:ea typeface="+mn-ea"/>
                <a:cs typeface="+mn-cs"/>
              </a:rPr>
              <a:t>-all*</a:t>
            </a:r>
            <a:r>
              <a:rPr lang="en-IE" sz="882" b="0" kern="1200" dirty="0">
                <a:solidFill>
                  <a:schemeClr val="tx1"/>
                </a:solidFill>
                <a:effectLst/>
                <a:latin typeface="Segoe UI Light" pitchFamily="34" charset="0"/>
                <a:ea typeface="+mn-ea"/>
                <a:cs typeface="+mn-cs"/>
              </a:rPr>
              <a:t> and </a:t>
            </a:r>
            <a:r>
              <a:rPr lang="en-IE" sz="882" b="0" i="1" kern="1200" dirty="0">
                <a:solidFill>
                  <a:schemeClr val="tx1"/>
                </a:solidFill>
                <a:effectLst/>
                <a:latin typeface="Segoe UI Light" pitchFamily="34" charset="0"/>
                <a:ea typeface="+mn-ea"/>
                <a:cs typeface="+mn-cs"/>
              </a:rPr>
              <a:t>*allow-web-all*</a:t>
            </a:r>
            <a:r>
              <a:rPr lang="en-IE" sz="882" b="0" kern="1200" dirty="0">
                <a:solidFill>
                  <a:schemeClr val="tx1"/>
                </a:solidFill>
                <a:effectLst/>
                <a:latin typeface="Segoe UI Light" pitchFamily="34" charset="0"/>
                <a:ea typeface="+mn-ea"/>
                <a:cs typeface="+mn-cs"/>
              </a:rPr>
              <a:t> traffic. </a:t>
            </a:r>
          </a:p>
          <a:p>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We will then create two virtual machines, one to represent a management server, and one to represent a web server, associate those virtual machines with their respective application security groups, and then with the network security group (NSG). We will then test the network security rules we have created and applied.</a:t>
            </a:r>
          </a:p>
          <a:p>
            <a:endParaRPr lang="en-US" b="0" dirty="0"/>
          </a:p>
          <a:p>
            <a:endParaRPr lang="en-US" dirty="0"/>
          </a:p>
          <a:p>
            <a:pPr rtl="0"/>
            <a:r>
              <a:rPr lang="en-IE" b="1" dirty="0"/>
              <a:t>Prerequisites</a:t>
            </a:r>
          </a:p>
          <a:p>
            <a:pPr rtl="0"/>
            <a:r>
              <a:rPr lang="en-IE" dirty="0"/>
              <a:t>You require need an Azure subscription to perform these steps. If you don't have one you can create one by following the steps outlined on the </a:t>
            </a:r>
            <a:r>
              <a:rPr lang="en-IE" sz="882" kern="1200" dirty="0">
                <a:solidFill>
                  <a:schemeClr val="tx1"/>
                </a:solidFill>
                <a:effectLst/>
                <a:latin typeface="Segoe UI Light" pitchFamily="34" charset="0"/>
                <a:ea typeface="+mn-ea"/>
                <a:cs typeface="+mn-cs"/>
                <a:hlinkClick r:id="rId3"/>
              </a:rPr>
              <a:t>Create your Azure free account today</a:t>
            </a:r>
            <a:r>
              <a:rPr lang="en-IE" dirty="0"/>
              <a:t> webpage.</a:t>
            </a:r>
          </a:p>
          <a:p>
            <a:pPr rtl="0"/>
            <a:endParaRPr lang="en-IE" dirty="0"/>
          </a:p>
          <a:p>
            <a:pPr rtl="0"/>
            <a:endParaRPr lang="en-IE" dirty="0"/>
          </a:p>
          <a:p>
            <a:r>
              <a:rPr lang="en-IE" sz="882" b="1" kern="1200" dirty="0">
                <a:solidFill>
                  <a:schemeClr val="tx1"/>
                </a:solidFill>
                <a:effectLst/>
                <a:latin typeface="Segoe UI Light" pitchFamily="34" charset="0"/>
                <a:ea typeface="+mn-ea"/>
                <a:cs typeface="+mn-cs"/>
              </a:rPr>
              <a:t>Steps</a:t>
            </a:r>
            <a:endParaRPr lang="en-IE" sz="882" b="0" kern="1200" dirty="0">
              <a:solidFill>
                <a:schemeClr val="tx1"/>
              </a:solidFill>
              <a:effectLst/>
              <a:latin typeface="Segoe UI Light" pitchFamily="34" charset="0"/>
              <a:ea typeface="+mn-ea"/>
              <a:cs typeface="+mn-cs"/>
            </a:endParaRPr>
          </a:p>
          <a:p>
            <a:r>
              <a:rPr lang="en-IE" sz="882" b="1" kern="1200" dirty="0">
                <a:solidFill>
                  <a:schemeClr val="tx1"/>
                </a:solidFill>
                <a:effectLst/>
                <a:latin typeface="Segoe UI Light" pitchFamily="34" charset="0"/>
                <a:ea typeface="+mn-ea"/>
                <a:cs typeface="+mn-cs"/>
              </a:rPr>
              <a:t>Create a virtual network</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1. Sign into the Azure Portal</a:t>
            </a:r>
          </a:p>
          <a:p>
            <a:r>
              <a:rPr lang="en-IE" sz="882" b="0" kern="1200" dirty="0">
                <a:solidFill>
                  <a:schemeClr val="tx1"/>
                </a:solidFill>
                <a:effectLst/>
                <a:latin typeface="Segoe UI Light" pitchFamily="34" charset="0"/>
                <a:ea typeface="+mn-ea"/>
                <a:cs typeface="+mn-cs"/>
              </a:rPr>
              <a:t>2. Select </a:t>
            </a:r>
            <a:r>
              <a:rPr lang="en-IE" sz="882" b="1" kern="1200" dirty="0">
                <a:solidFill>
                  <a:schemeClr val="tx1"/>
                </a:solidFill>
                <a:effectLst/>
                <a:latin typeface="Segoe UI Light" pitchFamily="34" charset="0"/>
                <a:ea typeface="+mn-ea"/>
                <a:cs typeface="+mn-cs"/>
              </a:rPr>
              <a:t>+ Create a resource</a:t>
            </a:r>
            <a:r>
              <a:rPr lang="en-IE" sz="882" b="0" kern="1200" dirty="0">
                <a:solidFill>
                  <a:schemeClr val="tx1"/>
                </a:solidFill>
                <a:effectLst/>
                <a:latin typeface="Segoe UI Light" pitchFamily="34" charset="0"/>
                <a:ea typeface="+mn-ea"/>
                <a:cs typeface="+mn-cs"/>
              </a:rPr>
              <a:t> on the upper, left corner of the Azure portal, then select </a:t>
            </a:r>
            <a:r>
              <a:rPr lang="en-IE" sz="882" b="1" kern="1200" dirty="0">
                <a:solidFill>
                  <a:schemeClr val="tx1"/>
                </a:solidFill>
                <a:effectLst/>
                <a:latin typeface="Segoe UI Light" pitchFamily="34" charset="0"/>
                <a:ea typeface="+mn-ea"/>
                <a:cs typeface="+mn-cs"/>
              </a:rPr>
              <a:t>Networking</a:t>
            </a:r>
            <a:r>
              <a:rPr lang="en-IE" sz="882" b="0" kern="1200" dirty="0">
                <a:solidFill>
                  <a:schemeClr val="tx1"/>
                </a:solidFill>
                <a:effectLst/>
                <a:latin typeface="Segoe UI Light" pitchFamily="34" charset="0"/>
                <a:ea typeface="+mn-ea"/>
                <a:cs typeface="+mn-cs"/>
              </a:rPr>
              <a:t>, and then select </a:t>
            </a:r>
            <a:r>
              <a:rPr lang="en-IE" sz="882" b="1" kern="1200" dirty="0">
                <a:solidFill>
                  <a:schemeClr val="tx1"/>
                </a:solidFill>
                <a:effectLst/>
                <a:latin typeface="Segoe UI Light" pitchFamily="34" charset="0"/>
                <a:ea typeface="+mn-ea"/>
                <a:cs typeface="+mn-cs"/>
              </a:rPr>
              <a:t>Virtual network</a:t>
            </a:r>
            <a:r>
              <a:rPr lang="en-IE" sz="882" b="0" kern="1200" dirty="0">
                <a:solidFill>
                  <a:schemeClr val="tx1"/>
                </a:solidFill>
                <a:effectLst/>
                <a:latin typeface="Segoe UI Light" pitchFamily="34" charset="0"/>
                <a:ea typeface="+mn-ea"/>
                <a:cs typeface="+mn-cs"/>
              </a:rPr>
              <a:t>.</a:t>
            </a:r>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3. Enter, or select, the following information, accept the defaults for the remaining settings, and then select </a:t>
            </a:r>
            <a:r>
              <a:rPr lang="en-IE" sz="882" b="1" kern="1200" dirty="0">
                <a:solidFill>
                  <a:schemeClr val="tx1"/>
                </a:solidFill>
                <a:effectLst/>
                <a:latin typeface="Segoe UI Light" pitchFamily="34" charset="0"/>
                <a:ea typeface="+mn-ea"/>
                <a:cs typeface="+mn-cs"/>
              </a:rPr>
              <a:t>Create</a:t>
            </a:r>
            <a:r>
              <a:rPr lang="en-IE" sz="882" b="0" kern="1200" dirty="0">
                <a:solidFill>
                  <a:schemeClr val="tx1"/>
                </a:solidFill>
                <a:effectLst/>
                <a:latin typeface="Segoe UI Light" pitchFamily="34" charset="0"/>
                <a:ea typeface="+mn-ea"/>
                <a:cs typeface="+mn-cs"/>
              </a:rPr>
              <a:t>:</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Name</a:t>
            </a:r>
            <a:r>
              <a:rPr lang="en-IE" sz="882" b="0" kern="1200" dirty="0">
                <a:solidFill>
                  <a:schemeClr val="tx1"/>
                </a:solidFill>
                <a:effectLst/>
                <a:latin typeface="Segoe UI Light" pitchFamily="34" charset="0"/>
                <a:ea typeface="+mn-ea"/>
                <a:cs typeface="+mn-cs"/>
              </a:rPr>
              <a:t>: VNET1</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Address space</a:t>
            </a:r>
            <a:r>
              <a:rPr lang="en-IE" sz="882" b="0" kern="1200" dirty="0">
                <a:solidFill>
                  <a:schemeClr val="tx1"/>
                </a:solidFill>
                <a:effectLst/>
                <a:latin typeface="Segoe UI Light" pitchFamily="34" charset="0"/>
                <a:ea typeface="+mn-ea"/>
                <a:cs typeface="+mn-cs"/>
              </a:rPr>
              <a:t>: 10.0.0.0/16</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Subscription</a:t>
            </a:r>
            <a:r>
              <a:rPr lang="en-IE" sz="882" b="0" kern="1200" dirty="0">
                <a:solidFill>
                  <a:schemeClr val="tx1"/>
                </a:solidFill>
                <a:effectLst/>
                <a:latin typeface="Segoe UI Light" pitchFamily="34" charset="0"/>
                <a:ea typeface="+mn-ea"/>
                <a:cs typeface="+mn-cs"/>
              </a:rPr>
              <a:t> : &lt; select your subscription &gt;</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Resource group</a:t>
            </a:r>
            <a:r>
              <a:rPr lang="en-IE" sz="882" b="0" kern="1200" dirty="0">
                <a:solidFill>
                  <a:schemeClr val="tx1"/>
                </a:solidFill>
                <a:effectLst/>
                <a:latin typeface="Segoe UI Light" pitchFamily="34" charset="0"/>
                <a:ea typeface="+mn-ea"/>
                <a:cs typeface="+mn-cs"/>
              </a:rPr>
              <a:t>: &lt; Select </a:t>
            </a:r>
            <a:r>
              <a:rPr lang="en-IE" sz="882" b="0" i="1" kern="1200" dirty="0">
                <a:solidFill>
                  <a:schemeClr val="tx1"/>
                </a:solidFill>
                <a:effectLst/>
                <a:latin typeface="Segoe UI Light" pitchFamily="34" charset="0"/>
                <a:ea typeface="+mn-ea"/>
                <a:cs typeface="+mn-cs"/>
              </a:rPr>
              <a:t>*Create new*</a:t>
            </a:r>
            <a:r>
              <a:rPr lang="en-IE" sz="882" b="0" kern="1200" dirty="0">
                <a:solidFill>
                  <a:schemeClr val="tx1"/>
                </a:solidFill>
                <a:effectLst/>
                <a:latin typeface="Segoe UI Light" pitchFamily="34" charset="0"/>
                <a:ea typeface="+mn-ea"/>
                <a:cs typeface="+mn-cs"/>
              </a:rPr>
              <a:t> and enter </a:t>
            </a:r>
            <a:r>
              <a:rPr lang="en-IE" sz="882" b="1" kern="1200" dirty="0" err="1">
                <a:solidFill>
                  <a:schemeClr val="tx1"/>
                </a:solidFill>
                <a:effectLst/>
                <a:latin typeface="Segoe UI Light" pitchFamily="34" charset="0"/>
                <a:ea typeface="+mn-ea"/>
                <a:cs typeface="+mn-cs"/>
              </a:rPr>
              <a:t>netsecrg</a:t>
            </a:r>
            <a:r>
              <a:rPr lang="en-IE" sz="882" b="0" kern="1200" dirty="0">
                <a:solidFill>
                  <a:schemeClr val="tx1"/>
                </a:solidFill>
                <a:effectLst/>
                <a:latin typeface="Segoe UI Light" pitchFamily="34" charset="0"/>
                <a:ea typeface="+mn-ea"/>
                <a:cs typeface="+mn-cs"/>
              </a:rPr>
              <a:t>. &gt;</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Location</a:t>
            </a:r>
            <a:r>
              <a:rPr lang="en-IE" sz="882" b="0" kern="1200" dirty="0">
                <a:solidFill>
                  <a:schemeClr val="tx1"/>
                </a:solidFill>
                <a:effectLst/>
                <a:latin typeface="Segoe UI Light" pitchFamily="34" charset="0"/>
                <a:ea typeface="+mn-ea"/>
                <a:cs typeface="+mn-cs"/>
              </a:rPr>
              <a:t>: (US) East US (or a </a:t>
            </a:r>
            <a:r>
              <a:rPr lang="en-IE" sz="882" b="0" kern="1200" dirty="0" err="1">
                <a:solidFill>
                  <a:schemeClr val="tx1"/>
                </a:solidFill>
                <a:effectLst/>
                <a:latin typeface="Segoe UI Light" pitchFamily="34" charset="0"/>
                <a:ea typeface="+mn-ea"/>
                <a:cs typeface="+mn-cs"/>
              </a:rPr>
              <a:t>Datacenter</a:t>
            </a:r>
            <a:r>
              <a:rPr lang="en-IE" sz="882" b="0" kern="1200" dirty="0">
                <a:solidFill>
                  <a:schemeClr val="tx1"/>
                </a:solidFill>
                <a:effectLst/>
                <a:latin typeface="Segoe UI Light" pitchFamily="34" charset="0"/>
                <a:ea typeface="+mn-ea"/>
                <a:cs typeface="+mn-cs"/>
              </a:rPr>
              <a:t> location near you)</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Subnet</a:t>
            </a:r>
            <a:r>
              <a:rPr lang="en-IE" sz="882" b="0" kern="1200" dirty="0">
                <a:solidFill>
                  <a:schemeClr val="tx1"/>
                </a:solidFill>
                <a:effectLst/>
                <a:latin typeface="Segoe UI Light" pitchFamily="34" charset="0"/>
                <a:ea typeface="+mn-ea"/>
                <a:cs typeface="+mn-cs"/>
              </a:rPr>
              <a:t>: </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Name</a:t>
            </a:r>
            <a:r>
              <a:rPr lang="en-IE" sz="882" b="0" kern="1200" dirty="0">
                <a:solidFill>
                  <a:schemeClr val="tx1"/>
                </a:solidFill>
                <a:effectLst/>
                <a:latin typeface="Segoe UI Light" pitchFamily="34" charset="0"/>
                <a:ea typeface="+mn-ea"/>
                <a:cs typeface="+mn-cs"/>
              </a:rPr>
              <a:t>: subnet1</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Address range</a:t>
            </a:r>
            <a:r>
              <a:rPr lang="en-IE" sz="882" b="0" kern="1200" dirty="0">
                <a:solidFill>
                  <a:schemeClr val="tx1"/>
                </a:solidFill>
                <a:effectLst/>
                <a:latin typeface="Segoe UI Light" pitchFamily="34" charset="0"/>
                <a:ea typeface="+mn-ea"/>
                <a:cs typeface="+mn-cs"/>
              </a:rPr>
              <a:t>: 10.0.0.0/24</a:t>
            </a:r>
          </a:p>
          <a:p>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Create two application security groups</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An application security group enables you to group together servers with similar functions, such as web servers.</a:t>
            </a:r>
          </a:p>
          <a:p>
            <a:r>
              <a:rPr lang="en-IE" sz="882" b="0" kern="1200" dirty="0">
                <a:solidFill>
                  <a:schemeClr val="tx1"/>
                </a:solidFill>
                <a:effectLst/>
                <a:latin typeface="Segoe UI Light" pitchFamily="34" charset="0"/>
                <a:ea typeface="+mn-ea"/>
                <a:cs typeface="+mn-cs"/>
              </a:rPr>
              <a:t>1. Select </a:t>
            </a:r>
            <a:r>
              <a:rPr lang="en-IE" sz="882" b="1" kern="1200" dirty="0">
                <a:solidFill>
                  <a:schemeClr val="tx1"/>
                </a:solidFill>
                <a:effectLst/>
                <a:latin typeface="Segoe UI Light" pitchFamily="34" charset="0"/>
                <a:ea typeface="+mn-ea"/>
                <a:cs typeface="+mn-cs"/>
              </a:rPr>
              <a:t>+ Create a resource</a:t>
            </a:r>
            <a:r>
              <a:rPr lang="en-IE" sz="882" b="0" kern="1200" dirty="0">
                <a:solidFill>
                  <a:schemeClr val="tx1"/>
                </a:solidFill>
                <a:effectLst/>
                <a:latin typeface="Segoe UI Light" pitchFamily="34" charset="0"/>
                <a:ea typeface="+mn-ea"/>
                <a:cs typeface="+mn-cs"/>
              </a:rPr>
              <a:t> on the upper, left corner of the Azure portal.</a:t>
            </a:r>
          </a:p>
          <a:p>
            <a:r>
              <a:rPr lang="en-IE" sz="882" b="0" kern="1200" dirty="0">
                <a:solidFill>
                  <a:schemeClr val="tx1"/>
                </a:solidFill>
                <a:effectLst/>
                <a:latin typeface="Segoe UI Light" pitchFamily="34" charset="0"/>
                <a:ea typeface="+mn-ea"/>
                <a:cs typeface="+mn-cs"/>
              </a:rPr>
              <a:t>2. In the </a:t>
            </a:r>
            <a:r>
              <a:rPr lang="en-IE" sz="882" b="1" kern="1200" dirty="0">
                <a:solidFill>
                  <a:schemeClr val="tx1"/>
                </a:solidFill>
                <a:effectLst/>
                <a:latin typeface="Segoe UI Light" pitchFamily="34" charset="0"/>
                <a:ea typeface="+mn-ea"/>
                <a:cs typeface="+mn-cs"/>
              </a:rPr>
              <a:t>Search the Marketplace</a:t>
            </a:r>
            <a:r>
              <a:rPr lang="en-IE" sz="882" b="0" kern="1200" dirty="0">
                <a:solidFill>
                  <a:schemeClr val="tx1"/>
                </a:solidFill>
                <a:effectLst/>
                <a:latin typeface="Segoe UI Light" pitchFamily="34" charset="0"/>
                <a:ea typeface="+mn-ea"/>
                <a:cs typeface="+mn-cs"/>
              </a:rPr>
              <a:t> box, enter Application security group. When Application security group appears in the search results, select it, select Application security group again under Everything, and then select Create.</a:t>
            </a:r>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3. Enter the following values then click </a:t>
            </a:r>
            <a:r>
              <a:rPr lang="en-IE" sz="882" b="1" kern="1200" dirty="0">
                <a:solidFill>
                  <a:schemeClr val="tx1"/>
                </a:solidFill>
                <a:effectLst/>
                <a:latin typeface="Segoe UI Light" pitchFamily="34" charset="0"/>
                <a:ea typeface="+mn-ea"/>
                <a:cs typeface="+mn-cs"/>
              </a:rPr>
              <a:t>Review and Create</a:t>
            </a:r>
            <a:r>
              <a:rPr lang="en-IE" sz="882" b="0" kern="1200" dirty="0">
                <a:solidFill>
                  <a:schemeClr val="tx1"/>
                </a:solidFill>
                <a:effectLst/>
                <a:latin typeface="Segoe UI Light" pitchFamily="34" charset="0"/>
                <a:ea typeface="+mn-ea"/>
                <a:cs typeface="+mn-cs"/>
              </a:rPr>
              <a:t> followed by </a:t>
            </a:r>
            <a:r>
              <a:rPr lang="en-IE" sz="882" b="1" kern="1200" dirty="0">
                <a:solidFill>
                  <a:schemeClr val="tx1"/>
                </a:solidFill>
                <a:effectLst/>
                <a:latin typeface="Segoe UI Light" pitchFamily="34" charset="0"/>
                <a:ea typeface="+mn-ea"/>
                <a:cs typeface="+mn-cs"/>
              </a:rPr>
              <a:t>Create</a:t>
            </a:r>
            <a:endParaRPr lang="en-IE" sz="882" b="0" kern="1200" dirty="0">
              <a:solidFill>
                <a:schemeClr val="tx1"/>
              </a:solidFill>
              <a:effectLst/>
              <a:latin typeface="Segoe UI Light" pitchFamily="34" charset="0"/>
              <a:ea typeface="+mn-ea"/>
              <a:cs typeface="+mn-cs"/>
            </a:endParaRPr>
          </a:p>
          <a:p>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Subscription</a:t>
            </a:r>
            <a:r>
              <a:rPr lang="en-IE" sz="882" b="0" kern="1200" dirty="0">
                <a:solidFill>
                  <a:schemeClr val="tx1"/>
                </a:solidFill>
                <a:effectLst/>
                <a:latin typeface="Segoe UI Light" pitchFamily="34" charset="0"/>
                <a:ea typeface="+mn-ea"/>
                <a:cs typeface="+mn-cs"/>
              </a:rPr>
              <a:t> : &lt; select your subscription &gt;</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Resource group</a:t>
            </a:r>
            <a:r>
              <a:rPr lang="en-IE" sz="882" b="0" kern="1200" dirty="0">
                <a:solidFill>
                  <a:schemeClr val="tx1"/>
                </a:solidFill>
                <a:effectLst/>
                <a:latin typeface="Segoe UI Light" pitchFamily="34" charset="0"/>
                <a:ea typeface="+mn-ea"/>
                <a:cs typeface="+mn-cs"/>
              </a:rPr>
              <a:t>: &lt; </a:t>
            </a:r>
            <a:r>
              <a:rPr lang="en-IE" sz="882" b="0" i="1" kern="1200" dirty="0">
                <a:solidFill>
                  <a:schemeClr val="tx1"/>
                </a:solidFill>
                <a:effectLst/>
                <a:latin typeface="Segoe UI Light" pitchFamily="34" charset="0"/>
                <a:ea typeface="+mn-ea"/>
                <a:cs typeface="+mn-cs"/>
              </a:rPr>
              <a:t>*Select existing...*</a:t>
            </a:r>
            <a:r>
              <a:rPr lang="en-IE" sz="882" b="0" kern="1200" dirty="0">
                <a:solidFill>
                  <a:schemeClr val="tx1"/>
                </a:solidFill>
                <a:effectLst/>
                <a:latin typeface="Segoe UI Light" pitchFamily="34" charset="0"/>
                <a:ea typeface="+mn-ea"/>
                <a:cs typeface="+mn-cs"/>
              </a:rPr>
              <a:t> and then select </a:t>
            </a:r>
            <a:r>
              <a:rPr lang="en-IE" sz="882" b="0" i="1" kern="1200" dirty="0">
                <a:solidFill>
                  <a:schemeClr val="tx1"/>
                </a:solidFill>
                <a:effectLst/>
                <a:latin typeface="Segoe UI Light" pitchFamily="34" charset="0"/>
                <a:ea typeface="+mn-ea"/>
                <a:cs typeface="+mn-cs"/>
              </a:rPr>
              <a:t>*</a:t>
            </a:r>
            <a:r>
              <a:rPr lang="en-IE" sz="882" b="0" i="1" kern="1200" dirty="0" err="1">
                <a:solidFill>
                  <a:schemeClr val="tx1"/>
                </a:solidFill>
                <a:effectLst/>
                <a:latin typeface="Segoe UI Light" pitchFamily="34" charset="0"/>
                <a:ea typeface="+mn-ea"/>
                <a:cs typeface="+mn-cs"/>
              </a:rPr>
              <a:t>netsecrg</a:t>
            </a:r>
            <a:r>
              <a:rPr lang="en-IE" sz="882" b="0" i="1" kern="1200" dirty="0">
                <a:solidFill>
                  <a:schemeClr val="tx1"/>
                </a:solidFill>
                <a:effectLst/>
                <a:latin typeface="Segoe UI Light" pitchFamily="34" charset="0"/>
                <a:ea typeface="+mn-ea"/>
                <a:cs typeface="+mn-cs"/>
              </a:rPr>
              <a:t>*</a:t>
            </a:r>
            <a:r>
              <a:rPr lang="en-IE" sz="882" b="0" kern="1200" dirty="0">
                <a:solidFill>
                  <a:schemeClr val="tx1"/>
                </a:solidFill>
                <a:effectLst/>
                <a:latin typeface="Segoe UI Light" pitchFamily="34" charset="0"/>
                <a:ea typeface="+mn-ea"/>
                <a:cs typeface="+mn-cs"/>
              </a:rPr>
              <a:t> which you created earlier. &gt;</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Name</a:t>
            </a:r>
            <a:r>
              <a:rPr lang="en-IE" sz="882" b="0" kern="1200" dirty="0">
                <a:solidFill>
                  <a:schemeClr val="tx1"/>
                </a:solidFill>
                <a:effectLst/>
                <a:latin typeface="Segoe UI Light" pitchFamily="34" charset="0"/>
                <a:ea typeface="+mn-ea"/>
                <a:cs typeface="+mn-cs"/>
              </a:rPr>
              <a:t>: </a:t>
            </a:r>
            <a:r>
              <a:rPr lang="en-IE" sz="882" b="0" kern="1200" dirty="0" err="1">
                <a:solidFill>
                  <a:schemeClr val="tx1"/>
                </a:solidFill>
                <a:effectLst/>
                <a:latin typeface="Segoe UI Light" pitchFamily="34" charset="0"/>
                <a:ea typeface="+mn-ea"/>
                <a:cs typeface="+mn-cs"/>
              </a:rPr>
              <a:t>asgwebservers</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Region</a:t>
            </a:r>
            <a:r>
              <a:rPr lang="en-IE" sz="882" b="0" kern="1200" dirty="0">
                <a:solidFill>
                  <a:schemeClr val="tx1"/>
                </a:solidFill>
                <a:effectLst/>
                <a:latin typeface="Segoe UI Light" pitchFamily="34" charset="0"/>
                <a:ea typeface="+mn-ea"/>
                <a:cs typeface="+mn-cs"/>
              </a:rPr>
              <a:t>: (US) East US</a:t>
            </a:r>
          </a:p>
          <a:p>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4. Complete steps </a:t>
            </a:r>
            <a:r>
              <a:rPr lang="en-IE" sz="882" b="1" kern="1200" dirty="0">
                <a:solidFill>
                  <a:schemeClr val="tx1"/>
                </a:solidFill>
                <a:effectLst/>
                <a:latin typeface="Segoe UI Light" pitchFamily="34" charset="0"/>
                <a:ea typeface="+mn-ea"/>
                <a:cs typeface="+mn-cs"/>
              </a:rPr>
              <a:t>1</a:t>
            </a:r>
            <a:r>
              <a:rPr lang="en-IE" sz="882" b="0" kern="1200" dirty="0">
                <a:solidFill>
                  <a:schemeClr val="tx1"/>
                </a:solidFill>
                <a:effectLst/>
                <a:latin typeface="Segoe UI Light" pitchFamily="34" charset="0"/>
                <a:ea typeface="+mn-ea"/>
                <a:cs typeface="+mn-cs"/>
              </a:rPr>
              <a:t> to </a:t>
            </a:r>
            <a:r>
              <a:rPr lang="en-IE" sz="882" b="1" kern="1200" dirty="0">
                <a:solidFill>
                  <a:schemeClr val="tx1"/>
                </a:solidFill>
                <a:effectLst/>
                <a:latin typeface="Segoe UI Light" pitchFamily="34" charset="0"/>
                <a:ea typeface="+mn-ea"/>
                <a:cs typeface="+mn-cs"/>
              </a:rPr>
              <a:t>3</a:t>
            </a:r>
            <a:r>
              <a:rPr lang="en-IE" sz="882" b="0" kern="1200" dirty="0">
                <a:solidFill>
                  <a:schemeClr val="tx1"/>
                </a:solidFill>
                <a:effectLst/>
                <a:latin typeface="Segoe UI Light" pitchFamily="34" charset="0"/>
                <a:ea typeface="+mn-ea"/>
                <a:cs typeface="+mn-cs"/>
              </a:rPr>
              <a:t> again to create another Application security group, specifying the following values:</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Subscription</a:t>
            </a:r>
            <a:r>
              <a:rPr lang="en-IE" sz="882" b="0" kern="1200" dirty="0">
                <a:solidFill>
                  <a:schemeClr val="tx1"/>
                </a:solidFill>
                <a:effectLst/>
                <a:latin typeface="Segoe UI Light" pitchFamily="34" charset="0"/>
                <a:ea typeface="+mn-ea"/>
                <a:cs typeface="+mn-cs"/>
              </a:rPr>
              <a:t> : &lt; select your subscription &gt;</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Resource group</a:t>
            </a:r>
            <a:r>
              <a:rPr lang="en-IE" sz="882" b="0" kern="1200" dirty="0">
                <a:solidFill>
                  <a:schemeClr val="tx1"/>
                </a:solidFill>
                <a:effectLst/>
                <a:latin typeface="Segoe UI Light" pitchFamily="34" charset="0"/>
                <a:ea typeface="+mn-ea"/>
                <a:cs typeface="+mn-cs"/>
              </a:rPr>
              <a:t>: &lt; </a:t>
            </a:r>
            <a:r>
              <a:rPr lang="en-IE" sz="882" b="0" i="1" kern="1200" dirty="0">
                <a:solidFill>
                  <a:schemeClr val="tx1"/>
                </a:solidFill>
                <a:effectLst/>
                <a:latin typeface="Segoe UI Light" pitchFamily="34" charset="0"/>
                <a:ea typeface="+mn-ea"/>
                <a:cs typeface="+mn-cs"/>
              </a:rPr>
              <a:t>*Select existing...*</a:t>
            </a:r>
            <a:r>
              <a:rPr lang="en-IE" sz="882" b="0" kern="1200" dirty="0">
                <a:solidFill>
                  <a:schemeClr val="tx1"/>
                </a:solidFill>
                <a:effectLst/>
                <a:latin typeface="Segoe UI Light" pitchFamily="34" charset="0"/>
                <a:ea typeface="+mn-ea"/>
                <a:cs typeface="+mn-cs"/>
              </a:rPr>
              <a:t> and then select </a:t>
            </a:r>
            <a:r>
              <a:rPr lang="en-IE" sz="882" b="0" i="1" kern="1200" dirty="0">
                <a:solidFill>
                  <a:schemeClr val="tx1"/>
                </a:solidFill>
                <a:effectLst/>
                <a:latin typeface="Segoe UI Light" pitchFamily="34" charset="0"/>
                <a:ea typeface="+mn-ea"/>
                <a:cs typeface="+mn-cs"/>
              </a:rPr>
              <a:t>*</a:t>
            </a:r>
            <a:r>
              <a:rPr lang="en-IE" sz="882" b="0" i="1" kern="1200" dirty="0" err="1">
                <a:solidFill>
                  <a:schemeClr val="tx1"/>
                </a:solidFill>
                <a:effectLst/>
                <a:latin typeface="Segoe UI Light" pitchFamily="34" charset="0"/>
                <a:ea typeface="+mn-ea"/>
                <a:cs typeface="+mn-cs"/>
              </a:rPr>
              <a:t>netsecrg</a:t>
            </a:r>
            <a:r>
              <a:rPr lang="en-IE" sz="882" b="0" i="1" kern="1200" dirty="0">
                <a:solidFill>
                  <a:schemeClr val="tx1"/>
                </a:solidFill>
                <a:effectLst/>
                <a:latin typeface="Segoe UI Light" pitchFamily="34" charset="0"/>
                <a:ea typeface="+mn-ea"/>
                <a:cs typeface="+mn-cs"/>
              </a:rPr>
              <a:t>*</a:t>
            </a:r>
            <a:r>
              <a:rPr lang="en-IE" sz="882" b="0" kern="1200" dirty="0">
                <a:solidFill>
                  <a:schemeClr val="tx1"/>
                </a:solidFill>
                <a:effectLst/>
                <a:latin typeface="Segoe UI Light" pitchFamily="34" charset="0"/>
                <a:ea typeface="+mn-ea"/>
                <a:cs typeface="+mn-cs"/>
              </a:rPr>
              <a:t> which you created earlier. &gt;</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Name</a:t>
            </a:r>
            <a:r>
              <a:rPr lang="en-IE" sz="882" b="0" kern="1200" dirty="0">
                <a:solidFill>
                  <a:schemeClr val="tx1"/>
                </a:solidFill>
                <a:effectLst/>
                <a:latin typeface="Segoe UI Light" pitchFamily="34" charset="0"/>
                <a:ea typeface="+mn-ea"/>
                <a:cs typeface="+mn-cs"/>
              </a:rPr>
              <a:t>: </a:t>
            </a:r>
            <a:r>
              <a:rPr lang="en-IE" sz="882" b="0" kern="1200" dirty="0" err="1">
                <a:solidFill>
                  <a:schemeClr val="tx1"/>
                </a:solidFill>
                <a:effectLst/>
                <a:latin typeface="Segoe UI Light" pitchFamily="34" charset="0"/>
                <a:ea typeface="+mn-ea"/>
                <a:cs typeface="+mn-cs"/>
              </a:rPr>
              <a:t>asgmgmtservers</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Region</a:t>
            </a:r>
            <a:r>
              <a:rPr lang="en-IE" sz="882" b="0" kern="1200" dirty="0">
                <a:solidFill>
                  <a:schemeClr val="tx1"/>
                </a:solidFill>
                <a:effectLst/>
                <a:latin typeface="Segoe UI Light" pitchFamily="34" charset="0"/>
                <a:ea typeface="+mn-ea"/>
                <a:cs typeface="+mn-cs"/>
              </a:rPr>
              <a:t>: (US) East US</a:t>
            </a:r>
          </a:p>
          <a:p>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C</a:t>
            </a:r>
            <a:r>
              <a:rPr lang="en-IE" sz="882" b="1" kern="1200" dirty="0">
                <a:solidFill>
                  <a:schemeClr val="tx1"/>
                </a:solidFill>
                <a:effectLst/>
                <a:latin typeface="Segoe UI Light" pitchFamily="34" charset="0"/>
                <a:ea typeface="+mn-ea"/>
                <a:cs typeface="+mn-cs"/>
              </a:rPr>
              <a:t>reate a network security group</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1. Select </a:t>
            </a:r>
            <a:r>
              <a:rPr lang="en-IE" sz="882" b="1" kern="1200" dirty="0">
                <a:solidFill>
                  <a:schemeClr val="tx1"/>
                </a:solidFill>
                <a:effectLst/>
                <a:latin typeface="Segoe UI Light" pitchFamily="34" charset="0"/>
                <a:ea typeface="+mn-ea"/>
                <a:cs typeface="+mn-cs"/>
              </a:rPr>
              <a:t>+ Create a resource</a:t>
            </a:r>
            <a:r>
              <a:rPr lang="en-IE" sz="882" b="0" kern="1200" dirty="0">
                <a:solidFill>
                  <a:schemeClr val="tx1"/>
                </a:solidFill>
                <a:effectLst/>
                <a:latin typeface="Segoe UI Light" pitchFamily="34" charset="0"/>
                <a:ea typeface="+mn-ea"/>
                <a:cs typeface="+mn-cs"/>
              </a:rPr>
              <a:t> on the upper, left corner of the Azure portal, then select </a:t>
            </a:r>
            <a:r>
              <a:rPr lang="en-IE" sz="882" b="1" kern="1200" dirty="0">
                <a:solidFill>
                  <a:schemeClr val="tx1"/>
                </a:solidFill>
                <a:effectLst/>
                <a:latin typeface="Segoe UI Light" pitchFamily="34" charset="0"/>
                <a:ea typeface="+mn-ea"/>
                <a:cs typeface="+mn-cs"/>
              </a:rPr>
              <a:t>Networking</a:t>
            </a:r>
            <a:r>
              <a:rPr lang="en-IE" sz="882" b="0" kern="1200" dirty="0">
                <a:solidFill>
                  <a:schemeClr val="tx1"/>
                </a:solidFill>
                <a:effectLst/>
                <a:latin typeface="Segoe UI Light" pitchFamily="34" charset="0"/>
                <a:ea typeface="+mn-ea"/>
                <a:cs typeface="+mn-cs"/>
              </a:rPr>
              <a:t>, and then select </a:t>
            </a:r>
            <a:r>
              <a:rPr lang="en-IE" sz="882" b="1" kern="1200" dirty="0">
                <a:solidFill>
                  <a:schemeClr val="tx1"/>
                </a:solidFill>
                <a:effectLst/>
                <a:latin typeface="Segoe UI Light" pitchFamily="34" charset="0"/>
                <a:ea typeface="+mn-ea"/>
                <a:cs typeface="+mn-cs"/>
              </a:rPr>
              <a:t>Network security group</a:t>
            </a:r>
            <a:r>
              <a:rPr lang="en-IE" sz="882" b="0" kern="1200" dirty="0">
                <a:solidFill>
                  <a:schemeClr val="tx1"/>
                </a:solidFill>
                <a:effectLst/>
                <a:latin typeface="Segoe UI Light" pitchFamily="34" charset="0"/>
                <a:ea typeface="+mn-ea"/>
                <a:cs typeface="+mn-cs"/>
              </a:rPr>
              <a:t>.</a:t>
            </a:r>
          </a:p>
          <a:p>
            <a:r>
              <a:rPr lang="en-IE" sz="882" b="0" kern="1200" dirty="0">
                <a:solidFill>
                  <a:schemeClr val="tx1"/>
                </a:solidFill>
                <a:effectLst/>
                <a:latin typeface="Segoe UI Light" pitchFamily="34" charset="0"/>
                <a:ea typeface="+mn-ea"/>
                <a:cs typeface="+mn-cs"/>
              </a:rPr>
              <a:t>2. Enter, or select, the following information, and then select </a:t>
            </a:r>
            <a:r>
              <a:rPr lang="en-IE" sz="882" b="1" kern="1200" dirty="0">
                <a:solidFill>
                  <a:schemeClr val="tx1"/>
                </a:solidFill>
                <a:effectLst/>
                <a:latin typeface="Segoe UI Light" pitchFamily="34" charset="0"/>
                <a:ea typeface="+mn-ea"/>
                <a:cs typeface="+mn-cs"/>
              </a:rPr>
              <a:t>Create</a:t>
            </a:r>
            <a:r>
              <a:rPr lang="en-IE" sz="882" b="0" kern="1200" dirty="0">
                <a:solidFill>
                  <a:schemeClr val="tx1"/>
                </a:solidFill>
                <a:effectLst/>
                <a:latin typeface="Segoe UI Light" pitchFamily="34" charset="0"/>
                <a:ea typeface="+mn-ea"/>
                <a:cs typeface="+mn-cs"/>
              </a:rPr>
              <a:t>:</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Name</a:t>
            </a:r>
            <a:r>
              <a:rPr lang="en-IE" sz="882" b="0" kern="1200" dirty="0">
                <a:solidFill>
                  <a:schemeClr val="tx1"/>
                </a:solidFill>
                <a:effectLst/>
                <a:latin typeface="Segoe UI Light" pitchFamily="34" charset="0"/>
                <a:ea typeface="+mn-ea"/>
                <a:cs typeface="+mn-cs"/>
              </a:rPr>
              <a:t>: nsg1</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Subscription</a:t>
            </a:r>
            <a:r>
              <a:rPr lang="en-IE" sz="882" b="0" kern="1200" dirty="0">
                <a:solidFill>
                  <a:schemeClr val="tx1"/>
                </a:solidFill>
                <a:effectLst/>
                <a:latin typeface="Segoe UI Light" pitchFamily="34" charset="0"/>
                <a:ea typeface="+mn-ea"/>
                <a:cs typeface="+mn-cs"/>
              </a:rPr>
              <a:t> : &lt; select your subscription &gt;</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Resource group</a:t>
            </a:r>
            <a:r>
              <a:rPr lang="en-IE" sz="882" b="0" kern="1200" dirty="0">
                <a:solidFill>
                  <a:schemeClr val="tx1"/>
                </a:solidFill>
                <a:effectLst/>
                <a:latin typeface="Segoe UI Light" pitchFamily="34" charset="0"/>
                <a:ea typeface="+mn-ea"/>
                <a:cs typeface="+mn-cs"/>
              </a:rPr>
              <a:t>: &lt; </a:t>
            </a:r>
            <a:r>
              <a:rPr lang="en-IE" sz="882" b="0" i="1" kern="1200" dirty="0">
                <a:solidFill>
                  <a:schemeClr val="tx1"/>
                </a:solidFill>
                <a:effectLst/>
                <a:latin typeface="Segoe UI Light" pitchFamily="34" charset="0"/>
                <a:ea typeface="+mn-ea"/>
                <a:cs typeface="+mn-cs"/>
              </a:rPr>
              <a:t>*Select existing...*</a:t>
            </a:r>
            <a:r>
              <a:rPr lang="en-IE" sz="882" b="0" kern="1200" dirty="0">
                <a:solidFill>
                  <a:schemeClr val="tx1"/>
                </a:solidFill>
                <a:effectLst/>
                <a:latin typeface="Segoe UI Light" pitchFamily="34" charset="0"/>
                <a:ea typeface="+mn-ea"/>
                <a:cs typeface="+mn-cs"/>
              </a:rPr>
              <a:t> and then select </a:t>
            </a:r>
            <a:r>
              <a:rPr lang="en-IE" sz="882" b="1" kern="1200" dirty="0" err="1">
                <a:solidFill>
                  <a:schemeClr val="tx1"/>
                </a:solidFill>
                <a:effectLst/>
                <a:latin typeface="Segoe UI Light" pitchFamily="34" charset="0"/>
                <a:ea typeface="+mn-ea"/>
                <a:cs typeface="+mn-cs"/>
              </a:rPr>
              <a:t>netsecrg</a:t>
            </a:r>
            <a:r>
              <a:rPr lang="en-IE" sz="882" b="0" kern="1200" dirty="0">
                <a:solidFill>
                  <a:schemeClr val="tx1"/>
                </a:solidFill>
                <a:effectLst/>
                <a:latin typeface="Segoe UI Light" pitchFamily="34" charset="0"/>
                <a:ea typeface="+mn-ea"/>
                <a:cs typeface="+mn-cs"/>
              </a:rPr>
              <a:t> which you created earlier. &gt;</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Location</a:t>
            </a:r>
            <a:r>
              <a:rPr lang="en-IE" sz="882" b="0" kern="1200" dirty="0">
                <a:solidFill>
                  <a:schemeClr val="tx1"/>
                </a:solidFill>
                <a:effectLst/>
                <a:latin typeface="Segoe UI Light" pitchFamily="34" charset="0"/>
                <a:ea typeface="+mn-ea"/>
                <a:cs typeface="+mn-cs"/>
              </a:rPr>
              <a:t>: (US) East US</a:t>
            </a:r>
          </a:p>
          <a:p>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Associate the network security group to a subnet</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1. Open the Network security group you just created, </a:t>
            </a:r>
            <a:r>
              <a:rPr lang="en-IE" sz="882" b="1" kern="1200" dirty="0">
                <a:solidFill>
                  <a:schemeClr val="tx1"/>
                </a:solidFill>
                <a:effectLst/>
                <a:latin typeface="Segoe UI Light" pitchFamily="34" charset="0"/>
                <a:ea typeface="+mn-ea"/>
                <a:cs typeface="+mn-cs"/>
              </a:rPr>
              <a:t>nsg1</a:t>
            </a:r>
            <a:r>
              <a:rPr lang="en-IE" sz="882" b="0" kern="1200" dirty="0">
                <a:solidFill>
                  <a:schemeClr val="tx1"/>
                </a:solidFill>
                <a:effectLst/>
                <a:latin typeface="Segoe UI Light" pitchFamily="34" charset="0"/>
                <a:ea typeface="+mn-ea"/>
                <a:cs typeface="+mn-cs"/>
              </a:rPr>
              <a:t>, Under </a:t>
            </a:r>
            <a:r>
              <a:rPr lang="en-IE" sz="882" b="1" kern="1200" dirty="0">
                <a:solidFill>
                  <a:schemeClr val="tx1"/>
                </a:solidFill>
                <a:effectLst/>
                <a:latin typeface="Segoe UI Light" pitchFamily="34" charset="0"/>
                <a:ea typeface="+mn-ea"/>
                <a:cs typeface="+mn-cs"/>
              </a:rPr>
              <a:t>SETTINGS</a:t>
            </a:r>
            <a:r>
              <a:rPr lang="en-IE" sz="882" b="0" kern="1200" dirty="0">
                <a:solidFill>
                  <a:schemeClr val="tx1"/>
                </a:solidFill>
                <a:effectLst/>
                <a:latin typeface="Segoe UI Light" pitchFamily="34" charset="0"/>
                <a:ea typeface="+mn-ea"/>
                <a:cs typeface="+mn-cs"/>
              </a:rPr>
              <a:t>, select </a:t>
            </a:r>
            <a:r>
              <a:rPr lang="en-IE" sz="882" b="1" kern="1200" dirty="0">
                <a:solidFill>
                  <a:schemeClr val="tx1"/>
                </a:solidFill>
                <a:effectLst/>
                <a:latin typeface="Segoe UI Light" pitchFamily="34" charset="0"/>
                <a:ea typeface="+mn-ea"/>
                <a:cs typeface="+mn-cs"/>
              </a:rPr>
              <a:t>Subnets</a:t>
            </a:r>
            <a:r>
              <a:rPr lang="en-IE" sz="882" b="0" kern="1200" dirty="0">
                <a:solidFill>
                  <a:schemeClr val="tx1"/>
                </a:solidFill>
                <a:effectLst/>
                <a:latin typeface="Segoe UI Light" pitchFamily="34" charset="0"/>
                <a:ea typeface="+mn-ea"/>
                <a:cs typeface="+mn-cs"/>
              </a:rPr>
              <a:t> and then select </a:t>
            </a:r>
            <a:r>
              <a:rPr lang="en-IE" sz="882" b="1" kern="1200" dirty="0">
                <a:solidFill>
                  <a:schemeClr val="tx1"/>
                </a:solidFill>
                <a:effectLst/>
                <a:latin typeface="Segoe UI Light" pitchFamily="34" charset="0"/>
                <a:ea typeface="+mn-ea"/>
                <a:cs typeface="+mn-cs"/>
              </a:rPr>
              <a:t>+ Associate</a:t>
            </a:r>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2. Under </a:t>
            </a:r>
            <a:r>
              <a:rPr lang="en-IE" sz="882" b="1" kern="1200" dirty="0">
                <a:solidFill>
                  <a:schemeClr val="tx1"/>
                </a:solidFill>
                <a:effectLst/>
                <a:latin typeface="Segoe UI Light" pitchFamily="34" charset="0"/>
                <a:ea typeface="+mn-ea"/>
                <a:cs typeface="+mn-cs"/>
              </a:rPr>
              <a:t>Associate subnet</a:t>
            </a:r>
            <a:r>
              <a:rPr lang="en-IE" sz="882" b="0" kern="1200" dirty="0">
                <a:solidFill>
                  <a:schemeClr val="tx1"/>
                </a:solidFill>
                <a:effectLst/>
                <a:latin typeface="Segoe UI Light" pitchFamily="34" charset="0"/>
                <a:ea typeface="+mn-ea"/>
                <a:cs typeface="+mn-cs"/>
              </a:rPr>
              <a:t>, select Virtual network and then select the virtual network you created earlier i.e. </a:t>
            </a:r>
            <a:r>
              <a:rPr lang="en-IE" sz="882" b="1" kern="1200" dirty="0">
                <a:solidFill>
                  <a:schemeClr val="tx1"/>
                </a:solidFill>
                <a:effectLst/>
                <a:latin typeface="Segoe UI Light" pitchFamily="34" charset="0"/>
                <a:ea typeface="+mn-ea"/>
                <a:cs typeface="+mn-cs"/>
              </a:rPr>
              <a:t>VNET1</a:t>
            </a:r>
            <a:r>
              <a:rPr lang="en-IE" sz="882" b="0" kern="1200" dirty="0">
                <a:solidFill>
                  <a:schemeClr val="tx1"/>
                </a:solidFill>
                <a:effectLst/>
                <a:latin typeface="Segoe UI Light" pitchFamily="34" charset="0"/>
                <a:ea typeface="+mn-ea"/>
                <a:cs typeface="+mn-cs"/>
              </a:rPr>
              <a:t>. Then, select Subnet and choose the subnet you created earlier i.e. select </a:t>
            </a:r>
            <a:r>
              <a:rPr lang="en-IE" sz="882" b="1" kern="1200" dirty="0">
                <a:solidFill>
                  <a:schemeClr val="tx1"/>
                </a:solidFill>
                <a:effectLst/>
                <a:latin typeface="Segoe UI Light" pitchFamily="34" charset="0"/>
                <a:ea typeface="+mn-ea"/>
                <a:cs typeface="+mn-cs"/>
              </a:rPr>
              <a:t>subnet1</a:t>
            </a:r>
            <a:r>
              <a:rPr lang="en-IE" sz="882" b="0" kern="1200" dirty="0">
                <a:solidFill>
                  <a:schemeClr val="tx1"/>
                </a:solidFill>
                <a:effectLst/>
                <a:latin typeface="Segoe UI Light" pitchFamily="34" charset="0"/>
                <a:ea typeface="+mn-ea"/>
                <a:cs typeface="+mn-cs"/>
              </a:rPr>
              <a:t>, and then select </a:t>
            </a:r>
            <a:r>
              <a:rPr lang="en-IE" sz="882" b="1" kern="1200" dirty="0">
                <a:solidFill>
                  <a:schemeClr val="tx1"/>
                </a:solidFill>
                <a:effectLst/>
                <a:latin typeface="Segoe UI Light" pitchFamily="34" charset="0"/>
                <a:ea typeface="+mn-ea"/>
                <a:cs typeface="+mn-cs"/>
              </a:rPr>
              <a:t>OK</a:t>
            </a:r>
            <a:r>
              <a:rPr lang="en-IE" sz="882" b="0" kern="1200" dirty="0">
                <a:solidFill>
                  <a:schemeClr val="tx1"/>
                </a:solidFill>
                <a:effectLst/>
                <a:latin typeface="Segoe UI Light" pitchFamily="34" charset="0"/>
                <a:ea typeface="+mn-ea"/>
                <a:cs typeface="+mn-cs"/>
              </a:rPr>
              <a:t>.</a:t>
            </a:r>
          </a:p>
          <a:p>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Create security rules</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1. Still in the Network Security group, Under </a:t>
            </a:r>
            <a:r>
              <a:rPr lang="en-IE" sz="882" b="1" kern="1200" dirty="0">
                <a:solidFill>
                  <a:schemeClr val="tx1"/>
                </a:solidFill>
                <a:effectLst/>
                <a:latin typeface="Segoe UI Light" pitchFamily="34" charset="0"/>
                <a:ea typeface="+mn-ea"/>
                <a:cs typeface="+mn-cs"/>
              </a:rPr>
              <a:t>SETTINGS</a:t>
            </a:r>
            <a:r>
              <a:rPr lang="en-IE" sz="882" b="0" kern="1200" dirty="0">
                <a:solidFill>
                  <a:schemeClr val="tx1"/>
                </a:solidFill>
                <a:effectLst/>
                <a:latin typeface="Segoe UI Light" pitchFamily="34" charset="0"/>
                <a:ea typeface="+mn-ea"/>
                <a:cs typeface="+mn-cs"/>
              </a:rPr>
              <a:t>, select </a:t>
            </a:r>
            <a:r>
              <a:rPr lang="en-IE" sz="882" b="1" kern="1200" dirty="0">
                <a:solidFill>
                  <a:schemeClr val="tx1"/>
                </a:solidFill>
                <a:effectLst/>
                <a:latin typeface="Segoe UI Light" pitchFamily="34" charset="0"/>
                <a:ea typeface="+mn-ea"/>
                <a:cs typeface="+mn-cs"/>
              </a:rPr>
              <a:t>Inbound security rules</a:t>
            </a:r>
            <a:r>
              <a:rPr lang="en-IE" sz="882" b="0" kern="1200" dirty="0">
                <a:solidFill>
                  <a:schemeClr val="tx1"/>
                </a:solidFill>
                <a:effectLst/>
                <a:latin typeface="Segoe UI Light" pitchFamily="34" charset="0"/>
                <a:ea typeface="+mn-ea"/>
                <a:cs typeface="+mn-cs"/>
              </a:rPr>
              <a:t> and then select </a:t>
            </a:r>
            <a:r>
              <a:rPr lang="en-IE" sz="882" b="1" kern="1200" dirty="0">
                <a:solidFill>
                  <a:schemeClr val="tx1"/>
                </a:solidFill>
                <a:effectLst/>
                <a:latin typeface="Segoe UI Light" pitchFamily="34" charset="0"/>
                <a:ea typeface="+mn-ea"/>
                <a:cs typeface="+mn-cs"/>
              </a:rPr>
              <a:t>+ Add</a:t>
            </a:r>
            <a:r>
              <a:rPr lang="en-IE" sz="882" b="0" kern="1200" dirty="0">
                <a:solidFill>
                  <a:schemeClr val="tx1"/>
                </a:solidFill>
                <a:effectLst/>
                <a:latin typeface="Segoe UI Light" pitchFamily="34" charset="0"/>
                <a:ea typeface="+mn-ea"/>
                <a:cs typeface="+mn-cs"/>
              </a:rPr>
              <a:t>.</a:t>
            </a:r>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2. Create a security rule that allows ports </a:t>
            </a:r>
            <a:r>
              <a:rPr lang="en-IE" sz="882" b="1" kern="1200" dirty="0">
                <a:solidFill>
                  <a:schemeClr val="tx1"/>
                </a:solidFill>
                <a:effectLst/>
                <a:latin typeface="Segoe UI Light" pitchFamily="34" charset="0"/>
                <a:ea typeface="+mn-ea"/>
                <a:cs typeface="+mn-cs"/>
              </a:rPr>
              <a:t>80</a:t>
            </a:r>
            <a:r>
              <a:rPr lang="en-IE" sz="882" b="0" kern="1200" dirty="0">
                <a:solidFill>
                  <a:schemeClr val="tx1"/>
                </a:solidFill>
                <a:effectLst/>
                <a:latin typeface="Segoe UI Light" pitchFamily="34" charset="0"/>
                <a:ea typeface="+mn-ea"/>
                <a:cs typeface="+mn-cs"/>
              </a:rPr>
              <a:t> and </a:t>
            </a:r>
            <a:r>
              <a:rPr lang="en-IE" sz="882" b="1" kern="1200" dirty="0">
                <a:solidFill>
                  <a:schemeClr val="tx1"/>
                </a:solidFill>
                <a:effectLst/>
                <a:latin typeface="Segoe UI Light" pitchFamily="34" charset="0"/>
                <a:ea typeface="+mn-ea"/>
                <a:cs typeface="+mn-cs"/>
              </a:rPr>
              <a:t>443</a:t>
            </a:r>
            <a:r>
              <a:rPr lang="en-IE" sz="882" b="0" kern="1200" dirty="0">
                <a:solidFill>
                  <a:schemeClr val="tx1"/>
                </a:solidFill>
                <a:effectLst/>
                <a:latin typeface="Segoe UI Light" pitchFamily="34" charset="0"/>
                <a:ea typeface="+mn-ea"/>
                <a:cs typeface="+mn-cs"/>
              </a:rPr>
              <a:t> to the </a:t>
            </a:r>
            <a:r>
              <a:rPr lang="en-IE" sz="882" b="1" kern="1200" dirty="0" err="1">
                <a:solidFill>
                  <a:schemeClr val="tx1"/>
                </a:solidFill>
                <a:effectLst/>
                <a:latin typeface="Segoe UI Light" pitchFamily="34" charset="0"/>
                <a:ea typeface="+mn-ea"/>
                <a:cs typeface="+mn-cs"/>
              </a:rPr>
              <a:t>AsgWebServers</a:t>
            </a:r>
            <a:r>
              <a:rPr lang="en-IE" sz="882" b="0" kern="1200" dirty="0">
                <a:solidFill>
                  <a:schemeClr val="tx1"/>
                </a:solidFill>
                <a:effectLst/>
                <a:latin typeface="Segoe UI Light" pitchFamily="34" charset="0"/>
                <a:ea typeface="+mn-ea"/>
                <a:cs typeface="+mn-cs"/>
              </a:rPr>
              <a:t> application security group. Under Add inbound security rule, enter, or select the following values, accept the remaining defaults, and then select </a:t>
            </a:r>
            <a:r>
              <a:rPr lang="en-IE" sz="882" b="1" kern="1200" dirty="0">
                <a:solidFill>
                  <a:schemeClr val="tx1"/>
                </a:solidFill>
                <a:effectLst/>
                <a:latin typeface="Segoe UI Light" pitchFamily="34" charset="0"/>
                <a:ea typeface="+mn-ea"/>
                <a:cs typeface="+mn-cs"/>
              </a:rPr>
              <a:t>Add</a:t>
            </a:r>
            <a:r>
              <a:rPr lang="en-IE" sz="882" b="0" kern="1200" dirty="0">
                <a:solidFill>
                  <a:schemeClr val="tx1"/>
                </a:solidFill>
                <a:effectLst/>
                <a:latin typeface="Segoe UI Light" pitchFamily="34" charset="0"/>
                <a:ea typeface="+mn-ea"/>
                <a:cs typeface="+mn-cs"/>
              </a:rPr>
              <a:t> when finished.</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Source</a:t>
            </a:r>
            <a:r>
              <a:rPr lang="en-IE" sz="882" b="0" kern="1200" dirty="0">
                <a:solidFill>
                  <a:schemeClr val="tx1"/>
                </a:solidFill>
                <a:effectLst/>
                <a:latin typeface="Segoe UI Light" pitchFamily="34" charset="0"/>
                <a:ea typeface="+mn-ea"/>
                <a:cs typeface="+mn-cs"/>
              </a:rPr>
              <a:t>: Any</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Source port ranges</a:t>
            </a:r>
            <a:r>
              <a:rPr lang="en-IE" sz="882" b="0" kern="1200" dirty="0">
                <a:solidFill>
                  <a:schemeClr val="tx1"/>
                </a:solidFill>
                <a:effectLst/>
                <a:latin typeface="Segoe UI Light" pitchFamily="34" charset="0"/>
                <a:ea typeface="+mn-ea"/>
                <a:cs typeface="+mn-cs"/>
              </a:rPr>
              <a:t>: * </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Destination</a:t>
            </a:r>
            <a:r>
              <a:rPr lang="en-IE" sz="882" b="0" kern="1200" dirty="0">
                <a:solidFill>
                  <a:schemeClr val="tx1"/>
                </a:solidFill>
                <a:effectLst/>
                <a:latin typeface="Segoe UI Light" pitchFamily="34" charset="0"/>
                <a:ea typeface="+mn-ea"/>
                <a:cs typeface="+mn-cs"/>
              </a:rPr>
              <a:t>: Application security group </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Destination application security group</a:t>
            </a:r>
            <a:r>
              <a:rPr lang="en-IE" sz="882" b="0" kern="1200" dirty="0">
                <a:solidFill>
                  <a:schemeClr val="tx1"/>
                </a:solidFill>
                <a:effectLst/>
                <a:latin typeface="Segoe UI Light" pitchFamily="34" charset="0"/>
                <a:ea typeface="+mn-ea"/>
                <a:cs typeface="+mn-cs"/>
              </a:rPr>
              <a:t>: </a:t>
            </a:r>
            <a:r>
              <a:rPr lang="en-IE" sz="882" b="0" kern="1200" dirty="0" err="1">
                <a:solidFill>
                  <a:schemeClr val="tx1"/>
                </a:solidFill>
                <a:effectLst/>
                <a:latin typeface="Segoe UI Light" pitchFamily="34" charset="0"/>
                <a:ea typeface="+mn-ea"/>
                <a:cs typeface="+mn-cs"/>
              </a:rPr>
              <a:t>asgwebservers</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Destination port ranges</a:t>
            </a:r>
            <a:r>
              <a:rPr lang="en-IE" sz="882" b="0" kern="1200" dirty="0">
                <a:solidFill>
                  <a:schemeClr val="tx1"/>
                </a:solidFill>
                <a:effectLst/>
                <a:latin typeface="Segoe UI Light" pitchFamily="34" charset="0"/>
                <a:ea typeface="+mn-ea"/>
                <a:cs typeface="+mn-cs"/>
              </a:rPr>
              <a:t>: 80,443</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Protocol</a:t>
            </a:r>
            <a:r>
              <a:rPr lang="en-IE" sz="882" b="0" kern="1200" dirty="0">
                <a:solidFill>
                  <a:schemeClr val="tx1"/>
                </a:solidFill>
                <a:effectLst/>
                <a:latin typeface="Segoe UI Light" pitchFamily="34" charset="0"/>
                <a:ea typeface="+mn-ea"/>
                <a:cs typeface="+mn-cs"/>
              </a:rPr>
              <a:t>: TCP</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Action</a:t>
            </a:r>
            <a:r>
              <a:rPr lang="en-IE" sz="882" b="0" kern="1200" dirty="0">
                <a:solidFill>
                  <a:schemeClr val="tx1"/>
                </a:solidFill>
                <a:effectLst/>
                <a:latin typeface="Segoe UI Light" pitchFamily="34" charset="0"/>
                <a:ea typeface="+mn-ea"/>
                <a:cs typeface="+mn-cs"/>
              </a:rPr>
              <a:t>: Allow</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Priority</a:t>
            </a:r>
            <a:r>
              <a:rPr lang="en-IE" sz="882" b="0" kern="1200" dirty="0">
                <a:solidFill>
                  <a:schemeClr val="tx1"/>
                </a:solidFill>
                <a:effectLst/>
                <a:latin typeface="Segoe UI Light" pitchFamily="34" charset="0"/>
                <a:ea typeface="+mn-ea"/>
                <a:cs typeface="+mn-cs"/>
              </a:rPr>
              <a:t>: default</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Name</a:t>
            </a:r>
            <a:r>
              <a:rPr lang="en-IE" sz="882" b="0" kern="1200" dirty="0">
                <a:solidFill>
                  <a:schemeClr val="tx1"/>
                </a:solidFill>
                <a:effectLst/>
                <a:latin typeface="Segoe UI Light" pitchFamily="34" charset="0"/>
                <a:ea typeface="+mn-ea"/>
                <a:cs typeface="+mn-cs"/>
              </a:rPr>
              <a:t>: Allow-Web-All</a:t>
            </a:r>
          </a:p>
          <a:p>
            <a:r>
              <a:rPr lang="en-IE" sz="882" b="0" kern="1200" dirty="0">
                <a:solidFill>
                  <a:schemeClr val="tx1"/>
                </a:solidFill>
                <a:effectLst/>
                <a:latin typeface="Segoe UI Light" pitchFamily="34" charset="0"/>
                <a:ea typeface="+mn-ea"/>
                <a:cs typeface="+mn-cs"/>
              </a:rPr>
              <a:t>This allows us to connect to the web server from the internet over ports 80 and 443 only.</a:t>
            </a:r>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3. Create another inbound security rule by repeating steps </a:t>
            </a:r>
            <a:r>
              <a:rPr lang="en-IE" sz="882" b="1" kern="1200" dirty="0">
                <a:solidFill>
                  <a:schemeClr val="tx1"/>
                </a:solidFill>
                <a:effectLst/>
                <a:latin typeface="Segoe UI Light" pitchFamily="34" charset="0"/>
                <a:ea typeface="+mn-ea"/>
                <a:cs typeface="+mn-cs"/>
              </a:rPr>
              <a:t>1</a:t>
            </a:r>
            <a:r>
              <a:rPr lang="en-IE" sz="882" b="0" kern="1200" dirty="0">
                <a:solidFill>
                  <a:schemeClr val="tx1"/>
                </a:solidFill>
                <a:effectLst/>
                <a:latin typeface="Segoe UI Light" pitchFamily="34" charset="0"/>
                <a:ea typeface="+mn-ea"/>
                <a:cs typeface="+mn-cs"/>
              </a:rPr>
              <a:t> and </a:t>
            </a:r>
            <a:r>
              <a:rPr lang="en-IE" sz="882" b="1" kern="1200" dirty="0">
                <a:solidFill>
                  <a:schemeClr val="tx1"/>
                </a:solidFill>
                <a:effectLst/>
                <a:latin typeface="Segoe UI Light" pitchFamily="34" charset="0"/>
                <a:ea typeface="+mn-ea"/>
                <a:cs typeface="+mn-cs"/>
              </a:rPr>
              <a:t>2</a:t>
            </a:r>
            <a:r>
              <a:rPr lang="en-IE" sz="882" b="0" kern="1200" dirty="0">
                <a:solidFill>
                  <a:schemeClr val="tx1"/>
                </a:solidFill>
                <a:effectLst/>
                <a:latin typeface="Segoe UI Light" pitchFamily="34" charset="0"/>
                <a:ea typeface="+mn-ea"/>
                <a:cs typeface="+mn-cs"/>
              </a:rPr>
              <a:t> again, using the following values:</a:t>
            </a:r>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Source</a:t>
            </a:r>
            <a:r>
              <a:rPr lang="en-IE" sz="882" b="0" kern="1200" dirty="0">
                <a:solidFill>
                  <a:schemeClr val="tx1"/>
                </a:solidFill>
                <a:effectLst/>
                <a:latin typeface="Segoe UI Light" pitchFamily="34" charset="0"/>
                <a:ea typeface="+mn-ea"/>
                <a:cs typeface="+mn-cs"/>
              </a:rPr>
              <a:t>: Any</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Source port ranges</a:t>
            </a:r>
            <a:r>
              <a:rPr lang="en-IE" sz="882" b="0" kern="1200" dirty="0">
                <a:solidFill>
                  <a:schemeClr val="tx1"/>
                </a:solidFill>
                <a:effectLst/>
                <a:latin typeface="Segoe UI Light" pitchFamily="34" charset="0"/>
                <a:ea typeface="+mn-ea"/>
                <a:cs typeface="+mn-cs"/>
              </a:rPr>
              <a:t>: * </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Destination</a:t>
            </a:r>
            <a:r>
              <a:rPr lang="en-IE" sz="882" b="0" kern="1200" dirty="0">
                <a:solidFill>
                  <a:schemeClr val="tx1"/>
                </a:solidFill>
                <a:effectLst/>
                <a:latin typeface="Segoe UI Light" pitchFamily="34" charset="0"/>
                <a:ea typeface="+mn-ea"/>
                <a:cs typeface="+mn-cs"/>
              </a:rPr>
              <a:t>: Application security group </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Destination application security group</a:t>
            </a:r>
            <a:r>
              <a:rPr lang="en-IE" sz="882" b="0" kern="1200" dirty="0">
                <a:solidFill>
                  <a:schemeClr val="tx1"/>
                </a:solidFill>
                <a:effectLst/>
                <a:latin typeface="Segoe UI Light" pitchFamily="34" charset="0"/>
                <a:ea typeface="+mn-ea"/>
                <a:cs typeface="+mn-cs"/>
              </a:rPr>
              <a:t>: </a:t>
            </a:r>
            <a:r>
              <a:rPr lang="en-IE" sz="882" b="0" kern="1200" dirty="0" err="1">
                <a:solidFill>
                  <a:schemeClr val="tx1"/>
                </a:solidFill>
                <a:effectLst/>
                <a:latin typeface="Segoe UI Light" pitchFamily="34" charset="0"/>
                <a:ea typeface="+mn-ea"/>
                <a:cs typeface="+mn-cs"/>
              </a:rPr>
              <a:t>asgmgmtservers</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Destination port ranges</a:t>
            </a:r>
            <a:r>
              <a:rPr lang="en-IE" sz="882" b="0" kern="1200" dirty="0">
                <a:solidFill>
                  <a:schemeClr val="tx1"/>
                </a:solidFill>
                <a:effectLst/>
                <a:latin typeface="Segoe UI Light" pitchFamily="34" charset="0"/>
                <a:ea typeface="+mn-ea"/>
                <a:cs typeface="+mn-cs"/>
              </a:rPr>
              <a:t>: 3389</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Protocol</a:t>
            </a:r>
            <a:r>
              <a:rPr lang="en-IE" sz="882" b="0" kern="1200" dirty="0">
                <a:solidFill>
                  <a:schemeClr val="tx1"/>
                </a:solidFill>
                <a:effectLst/>
                <a:latin typeface="Segoe UI Light" pitchFamily="34" charset="0"/>
                <a:ea typeface="+mn-ea"/>
                <a:cs typeface="+mn-cs"/>
              </a:rPr>
              <a:t>: TCP</a:t>
            </a:r>
          </a:p>
          <a:p>
            <a:r>
              <a:rPr lang="en-IE" sz="882" b="0" kern="1200" dirty="0">
                <a:solidFill>
                  <a:schemeClr val="tx1"/>
                </a:solidFill>
                <a:effectLst/>
                <a:latin typeface="Segoe UI Light" pitchFamily="34" charset="0"/>
                <a:ea typeface="+mn-ea"/>
                <a:cs typeface="+mn-cs"/>
              </a:rPr>
              <a:t>- </a:t>
            </a:r>
            <a:r>
              <a:rPr lang="en-IE" sz="882" b="1" kern="1200" dirty="0" err="1">
                <a:solidFill>
                  <a:schemeClr val="tx1"/>
                </a:solidFill>
                <a:effectLst/>
                <a:latin typeface="Segoe UI Light" pitchFamily="34" charset="0"/>
                <a:ea typeface="+mn-ea"/>
                <a:cs typeface="+mn-cs"/>
              </a:rPr>
              <a:t>Priotity</a:t>
            </a:r>
            <a:r>
              <a:rPr lang="en-IE" sz="882" b="0" kern="1200" dirty="0">
                <a:solidFill>
                  <a:schemeClr val="tx1"/>
                </a:solidFill>
                <a:effectLst/>
                <a:latin typeface="Segoe UI Light" pitchFamily="34" charset="0"/>
                <a:ea typeface="+mn-ea"/>
                <a:cs typeface="+mn-cs"/>
              </a:rPr>
              <a:t>: 110</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Name</a:t>
            </a:r>
            <a:r>
              <a:rPr lang="en-IE" sz="882" b="0" kern="1200" dirty="0">
                <a:solidFill>
                  <a:schemeClr val="tx1"/>
                </a:solidFill>
                <a:effectLst/>
                <a:latin typeface="Segoe UI Light" pitchFamily="34" charset="0"/>
                <a:ea typeface="+mn-ea"/>
                <a:cs typeface="+mn-cs"/>
              </a:rPr>
              <a:t>: Allow-RDP-All</a:t>
            </a:r>
          </a:p>
          <a:p>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a:t>
            </a:r>
          </a:p>
          <a:p>
            <a:r>
              <a:rPr lang="en-IE" sz="882" b="0" kern="1200" dirty="0">
                <a:solidFill>
                  <a:schemeClr val="tx1"/>
                </a:solidFill>
                <a:effectLst/>
                <a:latin typeface="Segoe UI Light" pitchFamily="34" charset="0"/>
                <a:ea typeface="+mn-ea"/>
                <a:cs typeface="+mn-cs"/>
              </a:rPr>
              <a:t>- The port </a:t>
            </a:r>
            <a:r>
              <a:rPr lang="en-IE" sz="882" b="1" kern="1200" dirty="0">
                <a:solidFill>
                  <a:schemeClr val="tx1"/>
                </a:solidFill>
                <a:effectLst/>
                <a:latin typeface="Segoe UI Light" pitchFamily="34" charset="0"/>
                <a:ea typeface="+mn-ea"/>
                <a:cs typeface="+mn-cs"/>
              </a:rPr>
              <a:t>3339</a:t>
            </a:r>
            <a:r>
              <a:rPr lang="en-IE" sz="882" b="0" kern="1200" dirty="0">
                <a:solidFill>
                  <a:schemeClr val="tx1"/>
                </a:solidFill>
                <a:effectLst/>
                <a:latin typeface="Segoe UI Light" pitchFamily="34" charset="0"/>
                <a:ea typeface="+mn-ea"/>
                <a:cs typeface="+mn-cs"/>
              </a:rPr>
              <a:t>, the </a:t>
            </a:r>
            <a:r>
              <a:rPr lang="en-IE" sz="882" b="0" kern="1200" dirty="0" err="1">
                <a:solidFill>
                  <a:schemeClr val="tx1"/>
                </a:solidFill>
                <a:effectLst/>
                <a:latin typeface="Segoe UI Light" pitchFamily="34" charset="0"/>
                <a:ea typeface="+mn-ea"/>
                <a:cs typeface="+mn-cs"/>
              </a:rPr>
              <a:t>rdp</a:t>
            </a:r>
            <a:r>
              <a:rPr lang="en-IE" sz="882" b="0" kern="1200" dirty="0">
                <a:solidFill>
                  <a:schemeClr val="tx1"/>
                </a:solidFill>
                <a:effectLst/>
                <a:latin typeface="Segoe UI Light" pitchFamily="34" charset="0"/>
                <a:ea typeface="+mn-ea"/>
                <a:cs typeface="+mn-cs"/>
              </a:rPr>
              <a:t> port, is exposed to the internet for the VM that is assigned to the </a:t>
            </a:r>
            <a:r>
              <a:rPr lang="en-IE" sz="882" b="1" kern="1200" dirty="0" err="1">
                <a:solidFill>
                  <a:schemeClr val="tx1"/>
                </a:solidFill>
                <a:effectLst/>
                <a:latin typeface="Segoe UI Light" pitchFamily="34" charset="0"/>
                <a:ea typeface="+mn-ea"/>
                <a:cs typeface="+mn-cs"/>
              </a:rPr>
              <a:t>asgmgmtservers</a:t>
            </a:r>
            <a:r>
              <a:rPr lang="en-IE" sz="882" b="0" kern="1200" dirty="0">
                <a:solidFill>
                  <a:schemeClr val="tx1"/>
                </a:solidFill>
                <a:effectLst/>
                <a:latin typeface="Segoe UI Light" pitchFamily="34" charset="0"/>
                <a:ea typeface="+mn-ea"/>
                <a:cs typeface="+mn-cs"/>
              </a:rPr>
              <a:t> application security group. For production environments, instead of exposing port 3389 to the internet, it's recommended that you connect to Azure resources that you want to manage using a VPN or private network connection.</a:t>
            </a:r>
          </a:p>
          <a:p>
            <a:r>
              <a:rPr lang="en-IE" sz="882" b="0" kern="1200" dirty="0">
                <a:solidFill>
                  <a:schemeClr val="tx1"/>
                </a:solidFill>
                <a:effectLst/>
                <a:latin typeface="Segoe UI Light" pitchFamily="34" charset="0"/>
                <a:ea typeface="+mn-ea"/>
                <a:cs typeface="+mn-cs"/>
              </a:rPr>
              <a:t>- Also, we designated the value </a:t>
            </a:r>
            <a:r>
              <a:rPr lang="en-IE" sz="882" b="1" kern="1200" dirty="0">
                <a:solidFill>
                  <a:schemeClr val="tx1"/>
                </a:solidFill>
                <a:effectLst/>
                <a:latin typeface="Segoe UI Light" pitchFamily="34" charset="0"/>
                <a:ea typeface="+mn-ea"/>
                <a:cs typeface="+mn-cs"/>
              </a:rPr>
              <a:t>Any</a:t>
            </a:r>
            <a:r>
              <a:rPr lang="en-IE" sz="882" b="0" kern="1200" dirty="0">
                <a:solidFill>
                  <a:schemeClr val="tx1"/>
                </a:solidFill>
                <a:effectLst/>
                <a:latin typeface="Segoe UI Light" pitchFamily="34" charset="0"/>
                <a:ea typeface="+mn-ea"/>
                <a:cs typeface="+mn-cs"/>
              </a:rPr>
              <a:t> for source to indicate access from the internet.</a:t>
            </a:r>
          </a:p>
          <a:p>
            <a:r>
              <a:rPr lang="en-IE" sz="882" b="0" kern="1200" dirty="0">
                <a:solidFill>
                  <a:schemeClr val="tx1"/>
                </a:solidFill>
                <a:effectLst/>
                <a:latin typeface="Segoe UI Light" pitchFamily="34" charset="0"/>
                <a:ea typeface="+mn-ea"/>
                <a:cs typeface="+mn-cs"/>
              </a:rPr>
              <a:t>4. Review the rules you created. Your list should look like the list in the following picture:</a:t>
            </a:r>
          </a:p>
          <a:p>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Create virtual machines</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We will now create two VMs in the virtual network, to which we will apply our network security rules.</a:t>
            </a:r>
          </a:p>
          <a:p>
            <a:r>
              <a:rPr lang="en-IE" sz="882" b="0" kern="1200" dirty="0">
                <a:solidFill>
                  <a:schemeClr val="tx1"/>
                </a:solidFill>
                <a:effectLst/>
                <a:latin typeface="Segoe UI Light" pitchFamily="34" charset="0"/>
                <a:ea typeface="+mn-ea"/>
                <a:cs typeface="+mn-cs"/>
              </a:rPr>
              <a:t>1. In the Azure Portal, click on the </a:t>
            </a:r>
            <a:r>
              <a:rPr lang="en-IE" sz="882" b="1" kern="1200" dirty="0">
                <a:solidFill>
                  <a:schemeClr val="tx1"/>
                </a:solidFill>
                <a:effectLst/>
                <a:latin typeface="Segoe UI Light" pitchFamily="34" charset="0"/>
                <a:ea typeface="+mn-ea"/>
                <a:cs typeface="+mn-cs"/>
              </a:rPr>
              <a:t>Cloud Shell</a:t>
            </a:r>
            <a:r>
              <a:rPr lang="en-IE" sz="882" b="0" kern="1200" dirty="0">
                <a:solidFill>
                  <a:schemeClr val="tx1"/>
                </a:solidFill>
                <a:effectLst/>
                <a:latin typeface="Segoe UI Light" pitchFamily="34" charset="0"/>
                <a:ea typeface="+mn-ea"/>
                <a:cs typeface="+mn-cs"/>
              </a:rPr>
              <a:t> icon in the top right hand corner</a:t>
            </a:r>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2. The </a:t>
            </a:r>
            <a:r>
              <a:rPr lang="en-IE" sz="882" b="1" kern="1200" dirty="0">
                <a:solidFill>
                  <a:schemeClr val="tx1"/>
                </a:solidFill>
                <a:effectLst/>
                <a:latin typeface="Segoe UI Light" pitchFamily="34" charset="0"/>
                <a:ea typeface="+mn-ea"/>
                <a:cs typeface="+mn-cs"/>
              </a:rPr>
              <a:t>Cloud Shell</a:t>
            </a:r>
            <a:r>
              <a:rPr lang="en-IE" sz="882" b="0" kern="1200" dirty="0">
                <a:solidFill>
                  <a:schemeClr val="tx1"/>
                </a:solidFill>
                <a:effectLst/>
                <a:latin typeface="Segoe UI Light" pitchFamily="34" charset="0"/>
                <a:ea typeface="+mn-ea"/>
                <a:cs typeface="+mn-cs"/>
              </a:rPr>
              <a:t> is launched in the bottom of the browser window. </a:t>
            </a:r>
          </a:p>
          <a:p>
            <a:r>
              <a:rPr lang="en-IE" sz="882" b="0" kern="1200" dirty="0">
                <a:solidFill>
                  <a:schemeClr val="tx1"/>
                </a:solidFill>
                <a:effectLst/>
                <a:latin typeface="Segoe UI Light" pitchFamily="34" charset="0"/>
                <a:ea typeface="+mn-ea"/>
                <a:cs typeface="+mn-cs"/>
              </a:rPr>
              <a:t>3. Run the below Azure CLI command to create the first virtual machine, this command will run fine in either </a:t>
            </a:r>
            <a:r>
              <a:rPr lang="en-IE" sz="882" b="1" kern="1200" dirty="0" err="1">
                <a:solidFill>
                  <a:schemeClr val="tx1"/>
                </a:solidFill>
                <a:effectLst/>
                <a:latin typeface="Segoe UI Light" pitchFamily="34" charset="0"/>
                <a:ea typeface="+mn-ea"/>
                <a:cs typeface="+mn-cs"/>
              </a:rPr>
              <a:t>powershell</a:t>
            </a:r>
            <a:r>
              <a:rPr lang="en-IE" sz="882" b="0" kern="1200" dirty="0">
                <a:solidFill>
                  <a:schemeClr val="tx1"/>
                </a:solidFill>
                <a:effectLst/>
                <a:latin typeface="Segoe UI Light" pitchFamily="34" charset="0"/>
                <a:ea typeface="+mn-ea"/>
                <a:cs typeface="+mn-cs"/>
              </a:rPr>
              <a:t> </a:t>
            </a:r>
            <a:r>
              <a:rPr lang="en-IE" sz="882" b="0" i="1" kern="1200" dirty="0">
                <a:solidFill>
                  <a:schemeClr val="tx1"/>
                </a:solidFill>
                <a:effectLst/>
                <a:latin typeface="Segoe UI Light" pitchFamily="34" charset="0"/>
                <a:ea typeface="+mn-ea"/>
                <a:cs typeface="+mn-cs"/>
              </a:rPr>
              <a:t>*or*</a:t>
            </a:r>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bash</a:t>
            </a:r>
            <a:r>
              <a:rPr lang="en-IE" sz="882" b="0" kern="1200" dirty="0">
                <a:solidFill>
                  <a:schemeClr val="tx1"/>
                </a:solidFill>
                <a:effectLst/>
                <a:latin typeface="Segoe UI Light" pitchFamily="34" charset="0"/>
                <a:ea typeface="+mn-ea"/>
                <a:cs typeface="+mn-cs"/>
              </a:rPr>
              <a:t> console. You can copy and paste the command from below directly into the Cloud Shell console and press </a:t>
            </a:r>
            <a:r>
              <a:rPr lang="en-IE" sz="882" b="1" kern="1200" dirty="0">
                <a:solidFill>
                  <a:schemeClr val="tx1"/>
                </a:solidFill>
                <a:effectLst/>
                <a:latin typeface="Segoe UI Light" pitchFamily="34" charset="0"/>
                <a:ea typeface="+mn-ea"/>
                <a:cs typeface="+mn-cs"/>
              </a:rPr>
              <a:t>Enter</a:t>
            </a:r>
            <a:r>
              <a:rPr lang="en-IE" sz="882" b="0" kern="1200" dirty="0">
                <a:solidFill>
                  <a:schemeClr val="tx1"/>
                </a:solidFill>
                <a:effectLst/>
                <a:latin typeface="Segoe UI Light" pitchFamily="34" charset="0"/>
                <a:ea typeface="+mn-ea"/>
                <a:cs typeface="+mn-cs"/>
              </a:rPr>
              <a:t> to run it.</a:t>
            </a:r>
          </a:p>
          <a:p>
            <a:r>
              <a:rPr lang="en-IE" sz="882" b="0" kern="1200" dirty="0">
                <a:solidFill>
                  <a:schemeClr val="tx1"/>
                </a:solidFill>
                <a:effectLst/>
                <a:latin typeface="Segoe UI Light" pitchFamily="34" charset="0"/>
                <a:ea typeface="+mn-ea"/>
                <a:cs typeface="+mn-cs"/>
              </a:rPr>
              <a:t>```cli</a:t>
            </a:r>
          </a:p>
          <a:p>
            <a:r>
              <a:rPr lang="en-IE" sz="882" b="0" kern="1200" dirty="0" err="1">
                <a:solidFill>
                  <a:schemeClr val="tx1"/>
                </a:solidFill>
                <a:effectLst/>
                <a:latin typeface="Segoe UI Light" pitchFamily="34" charset="0"/>
                <a:ea typeface="+mn-ea"/>
                <a:cs typeface="+mn-cs"/>
              </a:rPr>
              <a:t>az</a:t>
            </a:r>
            <a:r>
              <a:rPr lang="en-IE" sz="882" b="0" kern="1200" dirty="0">
                <a:solidFill>
                  <a:schemeClr val="tx1"/>
                </a:solidFill>
                <a:effectLst/>
                <a:latin typeface="Segoe UI Light" pitchFamily="34" charset="0"/>
                <a:ea typeface="+mn-ea"/>
                <a:cs typeface="+mn-cs"/>
              </a:rPr>
              <a:t> </a:t>
            </a:r>
            <a:r>
              <a:rPr lang="en-IE" sz="882" b="0" kern="1200" dirty="0" err="1">
                <a:solidFill>
                  <a:schemeClr val="tx1"/>
                </a:solidFill>
                <a:effectLst/>
                <a:latin typeface="Segoe UI Light" pitchFamily="34" charset="0"/>
                <a:ea typeface="+mn-ea"/>
                <a:cs typeface="+mn-cs"/>
              </a:rPr>
              <a:t>vm</a:t>
            </a:r>
            <a:r>
              <a:rPr lang="en-IE" sz="882" b="0" kern="1200" dirty="0">
                <a:solidFill>
                  <a:schemeClr val="tx1"/>
                </a:solidFill>
                <a:effectLst/>
                <a:latin typeface="Segoe UI Light" pitchFamily="34" charset="0"/>
                <a:ea typeface="+mn-ea"/>
                <a:cs typeface="+mn-cs"/>
              </a:rPr>
              <a:t> create `</a:t>
            </a:r>
          </a:p>
          <a:p>
            <a:r>
              <a:rPr lang="en-IE" sz="882" b="0" kern="1200" dirty="0">
                <a:solidFill>
                  <a:schemeClr val="tx1"/>
                </a:solidFill>
                <a:effectLst/>
                <a:latin typeface="Segoe UI Light" pitchFamily="34" charset="0"/>
                <a:ea typeface="+mn-ea"/>
                <a:cs typeface="+mn-cs"/>
              </a:rPr>
              <a:t>--name vmmgmt1 `</a:t>
            </a:r>
          </a:p>
          <a:p>
            <a:r>
              <a:rPr lang="en-IE" sz="882" b="0" kern="1200" dirty="0">
                <a:solidFill>
                  <a:schemeClr val="tx1"/>
                </a:solidFill>
                <a:effectLst/>
                <a:latin typeface="Segoe UI Light" pitchFamily="34" charset="0"/>
                <a:ea typeface="+mn-ea"/>
                <a:cs typeface="+mn-cs"/>
              </a:rPr>
              <a:t>--resource-group </a:t>
            </a:r>
            <a:r>
              <a:rPr lang="en-IE" sz="882" b="0" kern="1200" dirty="0" err="1">
                <a:solidFill>
                  <a:schemeClr val="tx1"/>
                </a:solidFill>
                <a:effectLst/>
                <a:latin typeface="Segoe UI Light" pitchFamily="34" charset="0"/>
                <a:ea typeface="+mn-ea"/>
                <a:cs typeface="+mn-cs"/>
              </a:rPr>
              <a:t>netsecrg</a:t>
            </a:r>
            <a:r>
              <a:rPr lang="en-IE" sz="882" b="0" kern="1200" dirty="0">
                <a:solidFill>
                  <a:schemeClr val="tx1"/>
                </a:solidFill>
                <a:effectLst/>
                <a:latin typeface="Segoe UI Light" pitchFamily="34" charset="0"/>
                <a:ea typeface="+mn-ea"/>
                <a:cs typeface="+mn-cs"/>
              </a:rPr>
              <a:t> `</a:t>
            </a:r>
          </a:p>
          <a:p>
            <a:r>
              <a:rPr lang="en-IE" sz="882" b="0" kern="1200" dirty="0">
                <a:solidFill>
                  <a:schemeClr val="tx1"/>
                </a:solidFill>
                <a:effectLst/>
                <a:latin typeface="Segoe UI Light" pitchFamily="34" charset="0"/>
                <a:ea typeface="+mn-ea"/>
                <a:cs typeface="+mn-cs"/>
              </a:rPr>
              <a:t>--image Win2019Datacenter `</a:t>
            </a:r>
          </a:p>
          <a:p>
            <a:r>
              <a:rPr lang="en-IE" sz="882" b="0" kern="1200" dirty="0">
                <a:solidFill>
                  <a:schemeClr val="tx1"/>
                </a:solidFill>
                <a:effectLst/>
                <a:latin typeface="Segoe UI Light" pitchFamily="34" charset="0"/>
                <a:ea typeface="+mn-ea"/>
                <a:cs typeface="+mn-cs"/>
              </a:rPr>
              <a:t>--location </a:t>
            </a:r>
            <a:r>
              <a:rPr lang="en-IE" sz="882" b="0" kern="1200" dirty="0" err="1">
                <a:solidFill>
                  <a:schemeClr val="tx1"/>
                </a:solidFill>
                <a:effectLst/>
                <a:latin typeface="Segoe UI Light" pitchFamily="34" charset="0"/>
                <a:ea typeface="+mn-ea"/>
                <a:cs typeface="+mn-cs"/>
              </a:rPr>
              <a:t>eastus</a:t>
            </a:r>
            <a:r>
              <a:rPr lang="en-IE" sz="882" b="0" kern="1200" dirty="0">
                <a:solidFill>
                  <a:schemeClr val="tx1"/>
                </a:solidFill>
                <a:effectLst/>
                <a:latin typeface="Segoe UI Light" pitchFamily="34" charset="0"/>
                <a:ea typeface="+mn-ea"/>
                <a:cs typeface="+mn-cs"/>
              </a:rPr>
              <a:t> `</a:t>
            </a:r>
          </a:p>
          <a:p>
            <a:r>
              <a:rPr lang="en-IE" sz="882" b="0" kern="1200" dirty="0">
                <a:solidFill>
                  <a:schemeClr val="tx1"/>
                </a:solidFill>
                <a:effectLst/>
                <a:latin typeface="Segoe UI Light" pitchFamily="34" charset="0"/>
                <a:ea typeface="+mn-ea"/>
                <a:cs typeface="+mn-cs"/>
              </a:rPr>
              <a:t>--</a:t>
            </a:r>
            <a:r>
              <a:rPr lang="en-IE" sz="882" b="0" kern="1200" dirty="0" err="1">
                <a:solidFill>
                  <a:schemeClr val="tx1"/>
                </a:solidFill>
                <a:effectLst/>
                <a:latin typeface="Segoe UI Light" pitchFamily="34" charset="0"/>
                <a:ea typeface="+mn-ea"/>
                <a:cs typeface="+mn-cs"/>
              </a:rPr>
              <a:t>vnet</a:t>
            </a:r>
            <a:r>
              <a:rPr lang="en-IE" sz="882" b="0" kern="1200" dirty="0">
                <a:solidFill>
                  <a:schemeClr val="tx1"/>
                </a:solidFill>
                <a:effectLst/>
                <a:latin typeface="Segoe UI Light" pitchFamily="34" charset="0"/>
                <a:ea typeface="+mn-ea"/>
                <a:cs typeface="+mn-cs"/>
              </a:rPr>
              <a:t>-name VNET1 `</a:t>
            </a:r>
          </a:p>
          <a:p>
            <a:r>
              <a:rPr lang="en-IE" sz="882" b="0" kern="1200" dirty="0">
                <a:solidFill>
                  <a:schemeClr val="tx1"/>
                </a:solidFill>
                <a:effectLst/>
                <a:latin typeface="Segoe UI Light" pitchFamily="34" charset="0"/>
                <a:ea typeface="+mn-ea"/>
                <a:cs typeface="+mn-cs"/>
              </a:rPr>
              <a:t>--subnet subnet1 `</a:t>
            </a:r>
          </a:p>
          <a:p>
            <a:r>
              <a:rPr lang="en-IE" sz="882" b="0" kern="1200" dirty="0">
                <a:solidFill>
                  <a:schemeClr val="tx1"/>
                </a:solidFill>
                <a:effectLst/>
                <a:latin typeface="Segoe UI Light" pitchFamily="34" charset="0"/>
                <a:ea typeface="+mn-ea"/>
                <a:cs typeface="+mn-cs"/>
              </a:rPr>
              <a:t>--</a:t>
            </a:r>
            <a:r>
              <a:rPr lang="en-IE" sz="882" b="0" kern="1200" dirty="0" err="1">
                <a:solidFill>
                  <a:schemeClr val="tx1"/>
                </a:solidFill>
                <a:effectLst/>
                <a:latin typeface="Segoe UI Light" pitchFamily="34" charset="0"/>
                <a:ea typeface="+mn-ea"/>
                <a:cs typeface="+mn-cs"/>
              </a:rPr>
              <a:t>nsg</a:t>
            </a:r>
            <a:r>
              <a:rPr lang="en-IE" sz="882" b="0" kern="1200" dirty="0">
                <a:solidFill>
                  <a:schemeClr val="tx1"/>
                </a:solidFill>
                <a:effectLst/>
                <a:latin typeface="Segoe UI Light" pitchFamily="34" charset="0"/>
                <a:ea typeface="+mn-ea"/>
                <a:cs typeface="+mn-cs"/>
              </a:rPr>
              <a:t> nsg1 `</a:t>
            </a:r>
          </a:p>
          <a:p>
            <a:r>
              <a:rPr lang="en-IE" sz="882" b="0" kern="1200" dirty="0">
                <a:solidFill>
                  <a:schemeClr val="tx1"/>
                </a:solidFill>
                <a:effectLst/>
                <a:latin typeface="Segoe UI Light" pitchFamily="34" charset="0"/>
                <a:ea typeface="+mn-ea"/>
                <a:cs typeface="+mn-cs"/>
              </a:rPr>
              <a:t>--</a:t>
            </a:r>
            <a:r>
              <a:rPr lang="en-IE" sz="882" b="0" kern="1200" dirty="0" err="1">
                <a:solidFill>
                  <a:schemeClr val="tx1"/>
                </a:solidFill>
                <a:effectLst/>
                <a:latin typeface="Segoe UI Light" pitchFamily="34" charset="0"/>
                <a:ea typeface="+mn-ea"/>
                <a:cs typeface="+mn-cs"/>
              </a:rPr>
              <a:t>asg</a:t>
            </a:r>
            <a:r>
              <a:rPr lang="en-IE" sz="882" b="0" kern="1200" dirty="0">
                <a:solidFill>
                  <a:schemeClr val="tx1"/>
                </a:solidFill>
                <a:effectLst/>
                <a:latin typeface="Segoe UI Light" pitchFamily="34" charset="0"/>
                <a:ea typeface="+mn-ea"/>
                <a:cs typeface="+mn-cs"/>
              </a:rPr>
              <a:t> </a:t>
            </a:r>
            <a:r>
              <a:rPr lang="en-IE" sz="882" b="0" kern="1200" dirty="0" err="1">
                <a:solidFill>
                  <a:schemeClr val="tx1"/>
                </a:solidFill>
                <a:effectLst/>
                <a:latin typeface="Segoe UI Light" pitchFamily="34" charset="0"/>
                <a:ea typeface="+mn-ea"/>
                <a:cs typeface="+mn-cs"/>
              </a:rPr>
              <a:t>asgmgmtservers</a:t>
            </a:r>
            <a:r>
              <a:rPr lang="en-IE" sz="882" b="0" kern="1200" dirty="0">
                <a:solidFill>
                  <a:schemeClr val="tx1"/>
                </a:solidFill>
                <a:effectLst/>
                <a:latin typeface="Segoe UI Light" pitchFamily="34" charset="0"/>
                <a:ea typeface="+mn-ea"/>
                <a:cs typeface="+mn-cs"/>
              </a:rPr>
              <a:t> `</a:t>
            </a:r>
          </a:p>
          <a:p>
            <a:r>
              <a:rPr lang="en-IE" sz="882" b="0" kern="1200" dirty="0">
                <a:solidFill>
                  <a:schemeClr val="tx1"/>
                </a:solidFill>
                <a:effectLst/>
                <a:latin typeface="Segoe UI Light" pitchFamily="34" charset="0"/>
                <a:ea typeface="+mn-ea"/>
                <a:cs typeface="+mn-cs"/>
              </a:rPr>
              <a:t>--admin-username </a:t>
            </a:r>
            <a:r>
              <a:rPr lang="en-IE" sz="882" b="0" kern="1200" dirty="0" err="1">
                <a:solidFill>
                  <a:schemeClr val="tx1"/>
                </a:solidFill>
                <a:effectLst/>
                <a:latin typeface="Segoe UI Light" pitchFamily="34" charset="0"/>
                <a:ea typeface="+mn-ea"/>
                <a:cs typeface="+mn-cs"/>
              </a:rPr>
              <a:t>azureuser</a:t>
            </a:r>
            <a:r>
              <a:rPr lang="en-IE" sz="882" b="0" kern="1200" dirty="0">
                <a:solidFill>
                  <a:schemeClr val="tx1"/>
                </a:solidFill>
                <a:effectLst/>
                <a:latin typeface="Segoe UI Light" pitchFamily="34" charset="0"/>
                <a:ea typeface="+mn-ea"/>
                <a:cs typeface="+mn-cs"/>
              </a:rPr>
              <a:t> `</a:t>
            </a:r>
          </a:p>
          <a:p>
            <a:r>
              <a:rPr lang="en-IE" sz="882" b="0" kern="1200" dirty="0">
                <a:solidFill>
                  <a:schemeClr val="tx1"/>
                </a:solidFill>
                <a:effectLst/>
                <a:latin typeface="Segoe UI Light" pitchFamily="34" charset="0"/>
                <a:ea typeface="+mn-ea"/>
                <a:cs typeface="+mn-cs"/>
              </a:rPr>
              <a:t>--admin-password Password0134!</a:t>
            </a:r>
          </a:p>
          <a:p>
            <a:r>
              <a:rPr lang="en-IE" sz="882" b="0" kern="1200" dirty="0">
                <a:solidFill>
                  <a:schemeClr val="tx1"/>
                </a:solidFill>
                <a:effectLst/>
                <a:latin typeface="Segoe UI Light" pitchFamily="34" charset="0"/>
                <a:ea typeface="+mn-ea"/>
                <a:cs typeface="+mn-cs"/>
              </a:rPr>
              <a:t>```</a:t>
            </a:r>
          </a:p>
          <a:p>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Note: The command will take two to three minutes to complete and should run successfully. Do not continue to the next step until the VM is deployed.</a:t>
            </a:r>
          </a:p>
          <a:p>
            <a:r>
              <a:rPr lang="en-IE" sz="882" b="0" kern="1200" dirty="0">
                <a:solidFill>
                  <a:schemeClr val="tx1"/>
                </a:solidFill>
                <a:effectLst/>
                <a:latin typeface="Segoe UI Light" pitchFamily="34" charset="0"/>
                <a:ea typeface="+mn-ea"/>
                <a:cs typeface="+mn-cs"/>
              </a:rPr>
              <a:t>3. Create the second virtual machine by running the following command in the same cloud shell console in the browser window.</a:t>
            </a:r>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```cli</a:t>
            </a:r>
          </a:p>
          <a:p>
            <a:r>
              <a:rPr lang="en-IE" sz="882" b="0" kern="1200" dirty="0" err="1">
                <a:solidFill>
                  <a:schemeClr val="tx1"/>
                </a:solidFill>
                <a:effectLst/>
                <a:latin typeface="Segoe UI Light" pitchFamily="34" charset="0"/>
                <a:ea typeface="+mn-ea"/>
                <a:cs typeface="+mn-cs"/>
              </a:rPr>
              <a:t>az</a:t>
            </a:r>
            <a:r>
              <a:rPr lang="en-IE" sz="882" b="0" kern="1200" dirty="0">
                <a:solidFill>
                  <a:schemeClr val="tx1"/>
                </a:solidFill>
                <a:effectLst/>
                <a:latin typeface="Segoe UI Light" pitchFamily="34" charset="0"/>
                <a:ea typeface="+mn-ea"/>
                <a:cs typeface="+mn-cs"/>
              </a:rPr>
              <a:t> </a:t>
            </a:r>
            <a:r>
              <a:rPr lang="en-IE" sz="882" b="0" kern="1200" dirty="0" err="1">
                <a:solidFill>
                  <a:schemeClr val="tx1"/>
                </a:solidFill>
                <a:effectLst/>
                <a:latin typeface="Segoe UI Light" pitchFamily="34" charset="0"/>
                <a:ea typeface="+mn-ea"/>
                <a:cs typeface="+mn-cs"/>
              </a:rPr>
              <a:t>vm</a:t>
            </a:r>
            <a:r>
              <a:rPr lang="en-IE" sz="882" b="0" kern="1200" dirty="0">
                <a:solidFill>
                  <a:schemeClr val="tx1"/>
                </a:solidFill>
                <a:effectLst/>
                <a:latin typeface="Segoe UI Light" pitchFamily="34" charset="0"/>
                <a:ea typeface="+mn-ea"/>
                <a:cs typeface="+mn-cs"/>
              </a:rPr>
              <a:t> create `</a:t>
            </a:r>
          </a:p>
          <a:p>
            <a:r>
              <a:rPr lang="en-IE" sz="882" b="0" kern="1200" dirty="0">
                <a:solidFill>
                  <a:schemeClr val="tx1"/>
                </a:solidFill>
                <a:effectLst/>
                <a:latin typeface="Segoe UI Light" pitchFamily="34" charset="0"/>
                <a:ea typeface="+mn-ea"/>
                <a:cs typeface="+mn-cs"/>
              </a:rPr>
              <a:t>--name vmweb1 `</a:t>
            </a:r>
          </a:p>
          <a:p>
            <a:r>
              <a:rPr lang="en-IE" sz="882" b="0" kern="1200" dirty="0">
                <a:solidFill>
                  <a:schemeClr val="tx1"/>
                </a:solidFill>
                <a:effectLst/>
                <a:latin typeface="Segoe UI Light" pitchFamily="34" charset="0"/>
                <a:ea typeface="+mn-ea"/>
                <a:cs typeface="+mn-cs"/>
              </a:rPr>
              <a:t>--resource-group </a:t>
            </a:r>
            <a:r>
              <a:rPr lang="en-IE" sz="882" b="0" kern="1200" dirty="0" err="1">
                <a:solidFill>
                  <a:schemeClr val="tx1"/>
                </a:solidFill>
                <a:effectLst/>
                <a:latin typeface="Segoe UI Light" pitchFamily="34" charset="0"/>
                <a:ea typeface="+mn-ea"/>
                <a:cs typeface="+mn-cs"/>
              </a:rPr>
              <a:t>netsecrg</a:t>
            </a:r>
            <a:r>
              <a:rPr lang="en-IE" sz="882" b="0" kern="1200" dirty="0">
                <a:solidFill>
                  <a:schemeClr val="tx1"/>
                </a:solidFill>
                <a:effectLst/>
                <a:latin typeface="Segoe UI Light" pitchFamily="34" charset="0"/>
                <a:ea typeface="+mn-ea"/>
                <a:cs typeface="+mn-cs"/>
              </a:rPr>
              <a:t> `</a:t>
            </a:r>
          </a:p>
          <a:p>
            <a:r>
              <a:rPr lang="en-IE" sz="882" b="0" kern="1200" dirty="0">
                <a:solidFill>
                  <a:schemeClr val="tx1"/>
                </a:solidFill>
                <a:effectLst/>
                <a:latin typeface="Segoe UI Light" pitchFamily="34" charset="0"/>
                <a:ea typeface="+mn-ea"/>
                <a:cs typeface="+mn-cs"/>
              </a:rPr>
              <a:t>--image Win2019Datacenter `</a:t>
            </a:r>
          </a:p>
          <a:p>
            <a:r>
              <a:rPr lang="en-IE" sz="882" b="0" kern="1200" dirty="0">
                <a:solidFill>
                  <a:schemeClr val="tx1"/>
                </a:solidFill>
                <a:effectLst/>
                <a:latin typeface="Segoe UI Light" pitchFamily="34" charset="0"/>
                <a:ea typeface="+mn-ea"/>
                <a:cs typeface="+mn-cs"/>
              </a:rPr>
              <a:t>--location </a:t>
            </a:r>
            <a:r>
              <a:rPr lang="en-IE" sz="882" b="0" kern="1200" dirty="0" err="1">
                <a:solidFill>
                  <a:schemeClr val="tx1"/>
                </a:solidFill>
                <a:effectLst/>
                <a:latin typeface="Segoe UI Light" pitchFamily="34" charset="0"/>
                <a:ea typeface="+mn-ea"/>
                <a:cs typeface="+mn-cs"/>
              </a:rPr>
              <a:t>eastus</a:t>
            </a:r>
            <a:r>
              <a:rPr lang="en-IE" sz="882" b="0" kern="1200" dirty="0">
                <a:solidFill>
                  <a:schemeClr val="tx1"/>
                </a:solidFill>
                <a:effectLst/>
                <a:latin typeface="Segoe UI Light" pitchFamily="34" charset="0"/>
                <a:ea typeface="+mn-ea"/>
                <a:cs typeface="+mn-cs"/>
              </a:rPr>
              <a:t> `</a:t>
            </a:r>
          </a:p>
          <a:p>
            <a:r>
              <a:rPr lang="en-IE" sz="882" b="0" kern="1200" dirty="0">
                <a:solidFill>
                  <a:schemeClr val="tx1"/>
                </a:solidFill>
                <a:effectLst/>
                <a:latin typeface="Segoe UI Light" pitchFamily="34" charset="0"/>
                <a:ea typeface="+mn-ea"/>
                <a:cs typeface="+mn-cs"/>
              </a:rPr>
              <a:t>--</a:t>
            </a:r>
            <a:r>
              <a:rPr lang="en-IE" sz="882" b="0" kern="1200" dirty="0" err="1">
                <a:solidFill>
                  <a:schemeClr val="tx1"/>
                </a:solidFill>
                <a:effectLst/>
                <a:latin typeface="Segoe UI Light" pitchFamily="34" charset="0"/>
                <a:ea typeface="+mn-ea"/>
                <a:cs typeface="+mn-cs"/>
              </a:rPr>
              <a:t>vnet</a:t>
            </a:r>
            <a:r>
              <a:rPr lang="en-IE" sz="882" b="0" kern="1200" dirty="0">
                <a:solidFill>
                  <a:schemeClr val="tx1"/>
                </a:solidFill>
                <a:effectLst/>
                <a:latin typeface="Segoe UI Light" pitchFamily="34" charset="0"/>
                <a:ea typeface="+mn-ea"/>
                <a:cs typeface="+mn-cs"/>
              </a:rPr>
              <a:t>-name VNET1 `</a:t>
            </a:r>
          </a:p>
          <a:p>
            <a:r>
              <a:rPr lang="en-IE" sz="882" b="0" kern="1200" dirty="0">
                <a:solidFill>
                  <a:schemeClr val="tx1"/>
                </a:solidFill>
                <a:effectLst/>
                <a:latin typeface="Segoe UI Light" pitchFamily="34" charset="0"/>
                <a:ea typeface="+mn-ea"/>
                <a:cs typeface="+mn-cs"/>
              </a:rPr>
              <a:t>--subnet subnet1 `</a:t>
            </a:r>
          </a:p>
          <a:p>
            <a:r>
              <a:rPr lang="en-IE" sz="882" b="0" kern="1200" dirty="0">
                <a:solidFill>
                  <a:schemeClr val="tx1"/>
                </a:solidFill>
                <a:effectLst/>
                <a:latin typeface="Segoe UI Light" pitchFamily="34" charset="0"/>
                <a:ea typeface="+mn-ea"/>
                <a:cs typeface="+mn-cs"/>
              </a:rPr>
              <a:t>--</a:t>
            </a:r>
            <a:r>
              <a:rPr lang="en-IE" sz="882" b="0" kern="1200" dirty="0" err="1">
                <a:solidFill>
                  <a:schemeClr val="tx1"/>
                </a:solidFill>
                <a:effectLst/>
                <a:latin typeface="Segoe UI Light" pitchFamily="34" charset="0"/>
                <a:ea typeface="+mn-ea"/>
                <a:cs typeface="+mn-cs"/>
              </a:rPr>
              <a:t>nsg</a:t>
            </a:r>
            <a:r>
              <a:rPr lang="en-IE" sz="882" b="0" kern="1200" dirty="0">
                <a:solidFill>
                  <a:schemeClr val="tx1"/>
                </a:solidFill>
                <a:effectLst/>
                <a:latin typeface="Segoe UI Light" pitchFamily="34" charset="0"/>
                <a:ea typeface="+mn-ea"/>
                <a:cs typeface="+mn-cs"/>
              </a:rPr>
              <a:t> nsg1 `</a:t>
            </a:r>
          </a:p>
          <a:p>
            <a:r>
              <a:rPr lang="en-IE" sz="882" b="0" kern="1200" dirty="0">
                <a:solidFill>
                  <a:schemeClr val="tx1"/>
                </a:solidFill>
                <a:effectLst/>
                <a:latin typeface="Segoe UI Light" pitchFamily="34" charset="0"/>
                <a:ea typeface="+mn-ea"/>
                <a:cs typeface="+mn-cs"/>
              </a:rPr>
              <a:t>--</a:t>
            </a:r>
            <a:r>
              <a:rPr lang="en-IE" sz="882" b="0" kern="1200" dirty="0" err="1">
                <a:solidFill>
                  <a:schemeClr val="tx1"/>
                </a:solidFill>
                <a:effectLst/>
                <a:latin typeface="Segoe UI Light" pitchFamily="34" charset="0"/>
                <a:ea typeface="+mn-ea"/>
                <a:cs typeface="+mn-cs"/>
              </a:rPr>
              <a:t>asg</a:t>
            </a:r>
            <a:r>
              <a:rPr lang="en-IE" sz="882" b="0" kern="1200" dirty="0">
                <a:solidFill>
                  <a:schemeClr val="tx1"/>
                </a:solidFill>
                <a:effectLst/>
                <a:latin typeface="Segoe UI Light" pitchFamily="34" charset="0"/>
                <a:ea typeface="+mn-ea"/>
                <a:cs typeface="+mn-cs"/>
              </a:rPr>
              <a:t> </a:t>
            </a:r>
            <a:r>
              <a:rPr lang="en-IE" sz="882" b="0" kern="1200" dirty="0" err="1">
                <a:solidFill>
                  <a:schemeClr val="tx1"/>
                </a:solidFill>
                <a:effectLst/>
                <a:latin typeface="Segoe UI Light" pitchFamily="34" charset="0"/>
                <a:ea typeface="+mn-ea"/>
                <a:cs typeface="+mn-cs"/>
              </a:rPr>
              <a:t>asgwebservers</a:t>
            </a:r>
            <a:r>
              <a:rPr lang="en-IE" sz="882" b="0" kern="1200" dirty="0">
                <a:solidFill>
                  <a:schemeClr val="tx1"/>
                </a:solidFill>
                <a:effectLst/>
                <a:latin typeface="Segoe UI Light" pitchFamily="34" charset="0"/>
                <a:ea typeface="+mn-ea"/>
                <a:cs typeface="+mn-cs"/>
              </a:rPr>
              <a:t> `</a:t>
            </a:r>
          </a:p>
          <a:p>
            <a:r>
              <a:rPr lang="en-IE" sz="882" b="0" kern="1200" dirty="0">
                <a:solidFill>
                  <a:schemeClr val="tx1"/>
                </a:solidFill>
                <a:effectLst/>
                <a:latin typeface="Segoe UI Light" pitchFamily="34" charset="0"/>
                <a:ea typeface="+mn-ea"/>
                <a:cs typeface="+mn-cs"/>
              </a:rPr>
              <a:t>--admin-username </a:t>
            </a:r>
            <a:r>
              <a:rPr lang="en-IE" sz="882" b="0" kern="1200" dirty="0" err="1">
                <a:solidFill>
                  <a:schemeClr val="tx1"/>
                </a:solidFill>
                <a:effectLst/>
                <a:latin typeface="Segoe UI Light" pitchFamily="34" charset="0"/>
                <a:ea typeface="+mn-ea"/>
                <a:cs typeface="+mn-cs"/>
              </a:rPr>
              <a:t>azureuser</a:t>
            </a:r>
            <a:r>
              <a:rPr lang="en-IE" sz="882" b="0" kern="1200" dirty="0">
                <a:solidFill>
                  <a:schemeClr val="tx1"/>
                </a:solidFill>
                <a:effectLst/>
                <a:latin typeface="Segoe UI Light" pitchFamily="34" charset="0"/>
                <a:ea typeface="+mn-ea"/>
                <a:cs typeface="+mn-cs"/>
              </a:rPr>
              <a:t> `</a:t>
            </a:r>
          </a:p>
          <a:p>
            <a:r>
              <a:rPr lang="en-IE" sz="882" b="0" kern="1200" dirty="0">
                <a:solidFill>
                  <a:schemeClr val="tx1"/>
                </a:solidFill>
                <a:effectLst/>
                <a:latin typeface="Segoe UI Light" pitchFamily="34" charset="0"/>
                <a:ea typeface="+mn-ea"/>
                <a:cs typeface="+mn-cs"/>
              </a:rPr>
              <a:t>--admin-password Password0134!</a:t>
            </a:r>
          </a:p>
          <a:p>
            <a:r>
              <a:rPr lang="en-IE" sz="882" b="0" kern="1200" dirty="0">
                <a:solidFill>
                  <a:schemeClr val="tx1"/>
                </a:solidFill>
                <a:effectLst/>
                <a:latin typeface="Segoe UI Light" pitchFamily="34" charset="0"/>
                <a:ea typeface="+mn-ea"/>
                <a:cs typeface="+mn-cs"/>
              </a:rPr>
              <a:t>```</a:t>
            </a:r>
          </a:p>
          <a:p>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Items to note from the deployment:</a:t>
            </a:r>
          </a:p>
          <a:p>
            <a:r>
              <a:rPr lang="en-IE" sz="882" b="0" kern="1200" dirty="0">
                <a:solidFill>
                  <a:schemeClr val="tx1"/>
                </a:solidFill>
                <a:effectLst/>
                <a:latin typeface="Segoe UI Light" pitchFamily="34" charset="0"/>
                <a:ea typeface="+mn-ea"/>
                <a:cs typeface="+mn-cs"/>
              </a:rPr>
              <a:t>- We created a network interface for each VM, and attached the network interface to the VM.</a:t>
            </a:r>
          </a:p>
          <a:p>
            <a:r>
              <a:rPr lang="en-IE" sz="882" b="0" kern="1200" dirty="0">
                <a:solidFill>
                  <a:schemeClr val="tx1"/>
                </a:solidFill>
                <a:effectLst/>
                <a:latin typeface="Segoe UI Light" pitchFamily="34" charset="0"/>
                <a:ea typeface="+mn-ea"/>
                <a:cs typeface="+mn-cs"/>
              </a:rPr>
              <a:t>- Both network interfaces are in Virtual network </a:t>
            </a:r>
            <a:r>
              <a:rPr lang="en-IE" sz="882" b="1" kern="1200" dirty="0">
                <a:solidFill>
                  <a:schemeClr val="tx1"/>
                </a:solidFill>
                <a:effectLst/>
                <a:latin typeface="Segoe UI Light" pitchFamily="34" charset="0"/>
                <a:ea typeface="+mn-ea"/>
                <a:cs typeface="+mn-cs"/>
              </a:rPr>
              <a:t>VNET1</a:t>
            </a:r>
            <a:r>
              <a:rPr lang="en-IE" sz="882" b="0" kern="1200" dirty="0">
                <a:solidFill>
                  <a:schemeClr val="tx1"/>
                </a:solidFill>
                <a:effectLst/>
                <a:latin typeface="Segoe UI Light" pitchFamily="34" charset="0"/>
                <a:ea typeface="+mn-ea"/>
                <a:cs typeface="+mn-cs"/>
              </a:rPr>
              <a:t> and its subnet </a:t>
            </a:r>
            <a:r>
              <a:rPr lang="en-IE" sz="882" b="1" kern="1200" dirty="0">
                <a:solidFill>
                  <a:schemeClr val="tx1"/>
                </a:solidFill>
                <a:effectLst/>
                <a:latin typeface="Segoe UI Light" pitchFamily="34" charset="0"/>
                <a:ea typeface="+mn-ea"/>
                <a:cs typeface="+mn-cs"/>
              </a:rPr>
              <a:t>subnet1</a:t>
            </a:r>
            <a:r>
              <a:rPr lang="en-IE" sz="882" b="0" kern="1200" dirty="0">
                <a:solidFill>
                  <a:schemeClr val="tx1"/>
                </a:solidFill>
                <a:effectLst/>
                <a:latin typeface="Segoe UI Light" pitchFamily="34" charset="0"/>
                <a:ea typeface="+mn-ea"/>
                <a:cs typeface="+mn-cs"/>
              </a:rPr>
              <a:t>.</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subnet1</a:t>
            </a:r>
            <a:r>
              <a:rPr lang="en-IE" sz="882" b="0" kern="1200" dirty="0">
                <a:solidFill>
                  <a:schemeClr val="tx1"/>
                </a:solidFill>
                <a:effectLst/>
                <a:latin typeface="Segoe UI Light" pitchFamily="34" charset="0"/>
                <a:ea typeface="+mn-ea"/>
                <a:cs typeface="+mn-cs"/>
              </a:rPr>
              <a:t> is part of the Network Security Group, </a:t>
            </a:r>
            <a:r>
              <a:rPr lang="en-IE" sz="882" b="1" kern="1200" dirty="0">
                <a:solidFill>
                  <a:schemeClr val="tx1"/>
                </a:solidFill>
                <a:effectLst/>
                <a:latin typeface="Segoe UI Light" pitchFamily="34" charset="0"/>
                <a:ea typeface="+mn-ea"/>
                <a:cs typeface="+mn-cs"/>
              </a:rPr>
              <a:t>nsg1</a:t>
            </a:r>
            <a:r>
              <a:rPr lang="en-IE" sz="882" b="0" kern="1200" dirty="0">
                <a:solidFill>
                  <a:schemeClr val="tx1"/>
                </a:solidFill>
                <a:effectLst/>
                <a:latin typeface="Segoe UI Light" pitchFamily="34" charset="0"/>
                <a:ea typeface="+mn-ea"/>
                <a:cs typeface="+mn-cs"/>
              </a:rPr>
              <a:t>, so as such the </a:t>
            </a:r>
            <a:r>
              <a:rPr lang="en-IE" sz="882" b="1" kern="1200" dirty="0">
                <a:solidFill>
                  <a:schemeClr val="tx1"/>
                </a:solidFill>
                <a:effectLst/>
                <a:latin typeface="Segoe UI Light" pitchFamily="34" charset="0"/>
                <a:ea typeface="+mn-ea"/>
                <a:cs typeface="+mn-cs"/>
              </a:rPr>
              <a:t>nsg1</a:t>
            </a:r>
            <a:r>
              <a:rPr lang="en-IE" sz="882" b="0" kern="1200" dirty="0">
                <a:solidFill>
                  <a:schemeClr val="tx1"/>
                </a:solidFill>
                <a:effectLst/>
                <a:latin typeface="Segoe UI Light" pitchFamily="34" charset="0"/>
                <a:ea typeface="+mn-ea"/>
                <a:cs typeface="+mn-cs"/>
              </a:rPr>
              <a:t> security rules are applied to the two virtual machines.</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vmmgmt1</a:t>
            </a:r>
            <a:r>
              <a:rPr lang="en-IE" sz="882" b="0" kern="1200" dirty="0">
                <a:solidFill>
                  <a:schemeClr val="tx1"/>
                </a:solidFill>
                <a:effectLst/>
                <a:latin typeface="Segoe UI Light" pitchFamily="34" charset="0"/>
                <a:ea typeface="+mn-ea"/>
                <a:cs typeface="+mn-cs"/>
              </a:rPr>
              <a:t> has been associated with the application security group </a:t>
            </a:r>
            <a:r>
              <a:rPr lang="en-IE" sz="882" b="1" kern="1200" dirty="0" err="1">
                <a:solidFill>
                  <a:schemeClr val="tx1"/>
                </a:solidFill>
                <a:effectLst/>
                <a:latin typeface="Segoe UI Light" pitchFamily="34" charset="0"/>
                <a:ea typeface="+mn-ea"/>
                <a:cs typeface="+mn-cs"/>
              </a:rPr>
              <a:t>asgmgmtservers</a:t>
            </a:r>
            <a:endParaRPr lang="en-IE" sz="882" b="0" kern="1200" dirty="0">
              <a:solidFill>
                <a:schemeClr val="tx1"/>
              </a:solidFill>
              <a:effectLst/>
              <a:latin typeface="Segoe UI Light" pitchFamily="34" charset="0"/>
              <a:ea typeface="+mn-ea"/>
              <a:cs typeface="+mn-cs"/>
            </a:endParaRPr>
          </a:p>
          <a:p>
            <a:pPr marL="0" indent="0">
              <a:buFontTx/>
              <a:buNone/>
            </a:pPr>
            <a:r>
              <a:rPr lang="en-IE" sz="882" b="1" kern="1200" dirty="0">
                <a:solidFill>
                  <a:schemeClr val="tx1"/>
                </a:solidFill>
                <a:effectLst/>
                <a:latin typeface="Segoe UI Light" pitchFamily="34" charset="0"/>
                <a:ea typeface="+mn-ea"/>
                <a:cs typeface="+mn-cs"/>
              </a:rPr>
              <a:t>- vmweb1</a:t>
            </a:r>
            <a:r>
              <a:rPr lang="en-IE" sz="882" b="0" kern="1200" dirty="0">
                <a:solidFill>
                  <a:schemeClr val="tx1"/>
                </a:solidFill>
                <a:effectLst/>
                <a:latin typeface="Segoe UI Light" pitchFamily="34" charset="0"/>
                <a:ea typeface="+mn-ea"/>
                <a:cs typeface="+mn-cs"/>
              </a:rPr>
              <a:t> has been associated with the application security group </a:t>
            </a:r>
            <a:r>
              <a:rPr lang="en-IE" sz="882" b="1" kern="1200" dirty="0" err="1">
                <a:solidFill>
                  <a:schemeClr val="tx1"/>
                </a:solidFill>
                <a:effectLst/>
                <a:latin typeface="Segoe UI Light" pitchFamily="34" charset="0"/>
                <a:ea typeface="+mn-ea"/>
                <a:cs typeface="+mn-cs"/>
              </a:rPr>
              <a:t>asgwebservers</a:t>
            </a:r>
            <a:r>
              <a:rPr lang="en-IE" sz="882" b="1" kern="1200" dirty="0">
                <a:solidFill>
                  <a:schemeClr val="tx1"/>
                </a:solidFill>
                <a:effectLst/>
                <a:latin typeface="Segoe UI Light" pitchFamily="34" charset="0"/>
                <a:ea typeface="+mn-ea"/>
                <a:cs typeface="+mn-cs"/>
              </a:rPr>
              <a:t>*</a:t>
            </a:r>
          </a:p>
          <a:p>
            <a:pPr marL="0" indent="0">
              <a:buFontTx/>
              <a:buNone/>
            </a:pPr>
            <a:endParaRPr lang="en-IE" sz="882" b="1" kern="1200" dirty="0">
              <a:solidFill>
                <a:schemeClr val="tx1"/>
              </a:solidFill>
              <a:effectLst/>
              <a:latin typeface="Segoe UI Light" pitchFamily="34" charset="0"/>
              <a:ea typeface="+mn-ea"/>
              <a:cs typeface="+mn-cs"/>
            </a:endParaRPr>
          </a:p>
          <a:p>
            <a:pPr marL="0" indent="0">
              <a:buFontTx/>
              <a:buNone/>
            </a:pPr>
            <a:r>
              <a:rPr lang="en-IE" sz="882" b="1" kern="1200" dirty="0">
                <a:solidFill>
                  <a:schemeClr val="tx1"/>
                </a:solidFill>
                <a:effectLst/>
                <a:latin typeface="Segoe UI Light" pitchFamily="34" charset="0"/>
                <a:ea typeface="+mn-ea"/>
                <a:cs typeface="+mn-cs"/>
              </a:rPr>
              <a:t>Test traffic filters</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1. In the Azure Portal, go to your resource group, i.e. </a:t>
            </a:r>
            <a:r>
              <a:rPr lang="en-IE" sz="882" b="1" kern="1200" dirty="0" err="1">
                <a:solidFill>
                  <a:schemeClr val="tx1"/>
                </a:solidFill>
                <a:effectLst/>
                <a:latin typeface="Segoe UI Light" pitchFamily="34" charset="0"/>
                <a:ea typeface="+mn-ea"/>
                <a:cs typeface="+mn-cs"/>
              </a:rPr>
              <a:t>netsecrg</a:t>
            </a:r>
            <a:r>
              <a:rPr lang="en-IE" sz="882" b="0" kern="1200" dirty="0">
                <a:solidFill>
                  <a:schemeClr val="tx1"/>
                </a:solidFill>
                <a:effectLst/>
                <a:latin typeface="Segoe UI Light" pitchFamily="34" charset="0"/>
                <a:ea typeface="+mn-ea"/>
                <a:cs typeface="+mn-cs"/>
              </a:rPr>
              <a:t>, open the </a:t>
            </a:r>
            <a:r>
              <a:rPr lang="en-IE" sz="882" b="1" kern="1200" dirty="0">
                <a:solidFill>
                  <a:schemeClr val="tx1"/>
                </a:solidFill>
                <a:effectLst/>
                <a:latin typeface="Segoe UI Light" pitchFamily="34" charset="0"/>
                <a:ea typeface="+mn-ea"/>
                <a:cs typeface="+mn-cs"/>
              </a:rPr>
              <a:t>vmmgmt1</a:t>
            </a:r>
            <a:r>
              <a:rPr lang="en-IE" sz="882" b="0" kern="1200" dirty="0">
                <a:solidFill>
                  <a:schemeClr val="tx1"/>
                </a:solidFill>
                <a:effectLst/>
                <a:latin typeface="Segoe UI Light" pitchFamily="34" charset="0"/>
                <a:ea typeface="+mn-ea"/>
                <a:cs typeface="+mn-cs"/>
              </a:rPr>
              <a:t> virtual machine and connect to it by clicking on the </a:t>
            </a:r>
            <a:r>
              <a:rPr lang="en-IE" sz="882" b="1" kern="1200" dirty="0">
                <a:solidFill>
                  <a:schemeClr val="tx1"/>
                </a:solidFill>
                <a:effectLst/>
                <a:latin typeface="Segoe UI Light" pitchFamily="34" charset="0"/>
                <a:ea typeface="+mn-ea"/>
                <a:cs typeface="+mn-cs"/>
              </a:rPr>
              <a:t>Connect</a:t>
            </a:r>
            <a:r>
              <a:rPr lang="en-IE" sz="882" b="0" kern="1200" dirty="0">
                <a:solidFill>
                  <a:schemeClr val="tx1"/>
                </a:solidFill>
                <a:effectLst/>
                <a:latin typeface="Segoe UI Light" pitchFamily="34" charset="0"/>
                <a:ea typeface="+mn-ea"/>
                <a:cs typeface="+mn-cs"/>
              </a:rPr>
              <a:t> button.</a:t>
            </a:r>
          </a:p>
          <a:p>
            <a:r>
              <a:rPr lang="en-IE" sz="882" b="0" kern="1200" dirty="0">
                <a:solidFill>
                  <a:schemeClr val="tx1"/>
                </a:solidFill>
                <a:effectLst/>
                <a:latin typeface="Segoe UI Light" pitchFamily="34" charset="0"/>
                <a:ea typeface="+mn-ea"/>
                <a:cs typeface="+mn-cs"/>
              </a:rPr>
              <a:t>2. In the </a:t>
            </a:r>
            <a:r>
              <a:rPr lang="en-IE" sz="882" b="1" kern="1200" dirty="0">
                <a:solidFill>
                  <a:schemeClr val="tx1"/>
                </a:solidFill>
                <a:effectLst/>
                <a:latin typeface="Segoe UI Light" pitchFamily="34" charset="0"/>
                <a:ea typeface="+mn-ea"/>
                <a:cs typeface="+mn-cs"/>
              </a:rPr>
              <a:t>Connect to virtual machine</a:t>
            </a:r>
            <a:r>
              <a:rPr lang="en-IE" sz="882" b="0" kern="1200" dirty="0">
                <a:solidFill>
                  <a:schemeClr val="tx1"/>
                </a:solidFill>
                <a:effectLst/>
                <a:latin typeface="Segoe UI Light" pitchFamily="34" charset="0"/>
                <a:ea typeface="+mn-ea"/>
                <a:cs typeface="+mn-cs"/>
              </a:rPr>
              <a:t> blade select </a:t>
            </a:r>
            <a:r>
              <a:rPr lang="en-IE" sz="882" b="1" kern="1200" dirty="0">
                <a:solidFill>
                  <a:schemeClr val="tx1"/>
                </a:solidFill>
                <a:effectLst/>
                <a:latin typeface="Segoe UI Light" pitchFamily="34" charset="0"/>
                <a:ea typeface="+mn-ea"/>
                <a:cs typeface="+mn-cs"/>
              </a:rPr>
              <a:t>Download RDP File</a:t>
            </a:r>
            <a:r>
              <a:rPr lang="en-IE" sz="882" b="0" kern="1200" dirty="0">
                <a:solidFill>
                  <a:schemeClr val="tx1"/>
                </a:solidFill>
                <a:effectLst/>
                <a:latin typeface="Segoe UI Light" pitchFamily="34" charset="0"/>
                <a:ea typeface="+mn-ea"/>
                <a:cs typeface="+mn-cs"/>
              </a:rPr>
              <a:t> and click to open the </a:t>
            </a:r>
            <a:r>
              <a:rPr lang="en-IE" sz="882" b="0" kern="1200" dirty="0" err="1">
                <a:solidFill>
                  <a:schemeClr val="tx1"/>
                </a:solidFill>
                <a:effectLst/>
                <a:latin typeface="Segoe UI Light" pitchFamily="34" charset="0"/>
                <a:ea typeface="+mn-ea"/>
                <a:cs typeface="+mn-cs"/>
              </a:rPr>
              <a:t>rdp</a:t>
            </a:r>
            <a:r>
              <a:rPr lang="en-IE" sz="882" b="0" kern="1200" dirty="0">
                <a:solidFill>
                  <a:schemeClr val="tx1"/>
                </a:solidFill>
                <a:effectLst/>
                <a:latin typeface="Segoe UI Light" pitchFamily="34" charset="0"/>
                <a:ea typeface="+mn-ea"/>
                <a:cs typeface="+mn-cs"/>
              </a:rPr>
              <a:t> file when prompted to do so.</a:t>
            </a:r>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3. In the </a:t>
            </a:r>
            <a:r>
              <a:rPr lang="en-IE" sz="882" b="1" kern="1200" dirty="0">
                <a:solidFill>
                  <a:schemeClr val="tx1"/>
                </a:solidFill>
                <a:effectLst/>
                <a:latin typeface="Segoe UI Light" pitchFamily="34" charset="0"/>
                <a:ea typeface="+mn-ea"/>
                <a:cs typeface="+mn-cs"/>
              </a:rPr>
              <a:t>Remote Desktop Connection</a:t>
            </a:r>
            <a:r>
              <a:rPr lang="en-IE" sz="882" b="0" kern="1200" dirty="0">
                <a:solidFill>
                  <a:schemeClr val="tx1"/>
                </a:solidFill>
                <a:effectLst/>
                <a:latin typeface="Segoe UI Light" pitchFamily="34" charset="0"/>
                <a:ea typeface="+mn-ea"/>
                <a:cs typeface="+mn-cs"/>
              </a:rPr>
              <a:t> dialogue select </a:t>
            </a:r>
            <a:r>
              <a:rPr lang="en-IE" sz="882" b="1" kern="1200" dirty="0">
                <a:solidFill>
                  <a:schemeClr val="tx1"/>
                </a:solidFill>
                <a:effectLst/>
                <a:latin typeface="Segoe UI Light" pitchFamily="34" charset="0"/>
                <a:ea typeface="+mn-ea"/>
                <a:cs typeface="+mn-cs"/>
              </a:rPr>
              <a:t>Connect</a:t>
            </a:r>
            <a:r>
              <a:rPr lang="en-IE" sz="882" b="0" kern="1200" dirty="0">
                <a:solidFill>
                  <a:schemeClr val="tx1"/>
                </a:solidFill>
                <a:effectLst/>
                <a:latin typeface="Segoe UI Light" pitchFamily="34" charset="0"/>
                <a:ea typeface="+mn-ea"/>
                <a:cs typeface="+mn-cs"/>
              </a:rPr>
              <a:t>.</a:t>
            </a:r>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4. In the </a:t>
            </a:r>
            <a:r>
              <a:rPr lang="en-IE" sz="882" b="1" kern="1200" dirty="0">
                <a:solidFill>
                  <a:schemeClr val="tx1"/>
                </a:solidFill>
                <a:effectLst/>
                <a:latin typeface="Segoe UI Light" pitchFamily="34" charset="0"/>
                <a:ea typeface="+mn-ea"/>
                <a:cs typeface="+mn-cs"/>
              </a:rPr>
              <a:t>Windows Security &gt; Enter your credentials</a:t>
            </a:r>
            <a:r>
              <a:rPr lang="en-IE" sz="882" b="0" kern="1200" dirty="0">
                <a:solidFill>
                  <a:schemeClr val="tx1"/>
                </a:solidFill>
                <a:effectLst/>
                <a:latin typeface="Segoe UI Light" pitchFamily="34" charset="0"/>
                <a:ea typeface="+mn-ea"/>
                <a:cs typeface="+mn-cs"/>
              </a:rPr>
              <a:t> dialogue select </a:t>
            </a:r>
            <a:r>
              <a:rPr lang="en-IE" sz="882" b="1" kern="1200" dirty="0">
                <a:solidFill>
                  <a:schemeClr val="tx1"/>
                </a:solidFill>
                <a:effectLst/>
                <a:latin typeface="Segoe UI Light" pitchFamily="34" charset="0"/>
                <a:ea typeface="+mn-ea"/>
                <a:cs typeface="+mn-cs"/>
              </a:rPr>
              <a:t>More Choices</a:t>
            </a:r>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5. Select use a different account and enter the user name and password you specified when creating the VM, as below, then click </a:t>
            </a:r>
            <a:r>
              <a:rPr lang="en-IE" sz="882" b="1" kern="1200" dirty="0">
                <a:solidFill>
                  <a:schemeClr val="tx1"/>
                </a:solidFill>
                <a:effectLst/>
                <a:latin typeface="Segoe UI Light" pitchFamily="34" charset="0"/>
                <a:ea typeface="+mn-ea"/>
                <a:cs typeface="+mn-cs"/>
              </a:rPr>
              <a:t>OK</a:t>
            </a:r>
            <a:r>
              <a:rPr lang="en-IE" sz="882" b="0" kern="1200" dirty="0">
                <a:solidFill>
                  <a:schemeClr val="tx1"/>
                </a:solidFill>
                <a:effectLst/>
                <a:latin typeface="Segoe UI Light" pitchFamily="34" charset="0"/>
                <a:ea typeface="+mn-ea"/>
                <a:cs typeface="+mn-cs"/>
              </a:rPr>
              <a:t>.</a:t>
            </a:r>
          </a:p>
          <a:p>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username</a:t>
            </a:r>
            <a:r>
              <a:rPr lang="en-IE" sz="882" b="0" kern="1200" dirty="0">
                <a:solidFill>
                  <a:schemeClr val="tx1"/>
                </a:solidFill>
                <a:effectLst/>
                <a:latin typeface="Segoe UI Light" pitchFamily="34" charset="0"/>
                <a:ea typeface="+mn-ea"/>
                <a:cs typeface="+mn-cs"/>
              </a:rPr>
              <a:t>=.\</a:t>
            </a:r>
            <a:r>
              <a:rPr lang="en-IE" sz="882" b="0" kern="1200" dirty="0" err="1">
                <a:solidFill>
                  <a:schemeClr val="tx1"/>
                </a:solidFill>
                <a:effectLst/>
                <a:latin typeface="Segoe UI Light" pitchFamily="34" charset="0"/>
                <a:ea typeface="+mn-ea"/>
                <a:cs typeface="+mn-cs"/>
              </a:rPr>
              <a:t>azureuser</a:t>
            </a:r>
            <a:r>
              <a:rPr lang="en-IE" sz="882" b="0" kern="1200" dirty="0">
                <a:solidFill>
                  <a:schemeClr val="tx1"/>
                </a:solidFill>
                <a:effectLst/>
                <a:latin typeface="Segoe UI Light" pitchFamily="34" charset="0"/>
                <a:ea typeface="+mn-ea"/>
                <a:cs typeface="+mn-cs"/>
              </a:rPr>
              <a:t> (using the symbols `.\` indicate for the dialogue to take the context of the local machine)</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password</a:t>
            </a:r>
            <a:r>
              <a:rPr lang="en-IE" sz="882" b="0" kern="1200" dirty="0">
                <a:solidFill>
                  <a:schemeClr val="tx1"/>
                </a:solidFill>
                <a:effectLst/>
                <a:latin typeface="Segoe UI Light" pitchFamily="34" charset="0"/>
                <a:ea typeface="+mn-ea"/>
                <a:cs typeface="+mn-cs"/>
              </a:rPr>
              <a:t> = Password0134!</a:t>
            </a:r>
          </a:p>
          <a:p>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Note: You may receive a certificate warning during the sign-in process. If you receive the warning, select </a:t>
            </a:r>
            <a:r>
              <a:rPr lang="en-IE" sz="882" b="1" kern="1200" dirty="0">
                <a:solidFill>
                  <a:schemeClr val="tx1"/>
                </a:solidFill>
                <a:effectLst/>
                <a:latin typeface="Segoe UI Light" pitchFamily="34" charset="0"/>
                <a:ea typeface="+mn-ea"/>
                <a:cs typeface="+mn-cs"/>
              </a:rPr>
              <a:t>Yes</a:t>
            </a:r>
            <a:r>
              <a:rPr lang="en-IE" sz="882" b="0" kern="1200" dirty="0">
                <a:solidFill>
                  <a:schemeClr val="tx1"/>
                </a:solidFill>
                <a:effectLst/>
                <a:latin typeface="Segoe UI Light" pitchFamily="34" charset="0"/>
                <a:ea typeface="+mn-ea"/>
                <a:cs typeface="+mn-cs"/>
              </a:rPr>
              <a:t> or </a:t>
            </a:r>
            <a:r>
              <a:rPr lang="en-IE" sz="882" b="1" kern="1200" dirty="0">
                <a:solidFill>
                  <a:schemeClr val="tx1"/>
                </a:solidFill>
                <a:effectLst/>
                <a:latin typeface="Segoe UI Light" pitchFamily="34" charset="0"/>
                <a:ea typeface="+mn-ea"/>
                <a:cs typeface="+mn-cs"/>
              </a:rPr>
              <a:t>Continue</a:t>
            </a:r>
            <a:r>
              <a:rPr lang="en-IE" sz="882" b="0" kern="1200" dirty="0">
                <a:solidFill>
                  <a:schemeClr val="tx1"/>
                </a:solidFill>
                <a:effectLst/>
                <a:latin typeface="Segoe UI Light" pitchFamily="34" charset="0"/>
                <a:ea typeface="+mn-ea"/>
                <a:cs typeface="+mn-cs"/>
              </a:rPr>
              <a:t>, to proceed with the connection.</a:t>
            </a:r>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The connection succeeds, because port 3389 is allowed inbound connections from the internet to the </a:t>
            </a:r>
            <a:r>
              <a:rPr lang="en-IE" sz="882" b="1" kern="1200" dirty="0" err="1">
                <a:solidFill>
                  <a:schemeClr val="tx1"/>
                </a:solidFill>
                <a:effectLst/>
                <a:latin typeface="Segoe UI Light" pitchFamily="34" charset="0"/>
                <a:ea typeface="+mn-ea"/>
                <a:cs typeface="+mn-cs"/>
              </a:rPr>
              <a:t>asgmgmtservers</a:t>
            </a:r>
            <a:r>
              <a:rPr lang="en-IE" sz="882" b="0" kern="1200" dirty="0">
                <a:solidFill>
                  <a:schemeClr val="tx1"/>
                </a:solidFill>
                <a:effectLst/>
                <a:latin typeface="Segoe UI Light" pitchFamily="34" charset="0"/>
                <a:ea typeface="+mn-ea"/>
                <a:cs typeface="+mn-cs"/>
              </a:rPr>
              <a:t> application security group, i.e. the </a:t>
            </a:r>
            <a:r>
              <a:rPr lang="en-IE" sz="882" b="1" kern="1200" dirty="0">
                <a:solidFill>
                  <a:schemeClr val="tx1"/>
                </a:solidFill>
                <a:effectLst/>
                <a:latin typeface="Segoe UI Light" pitchFamily="34" charset="0"/>
                <a:ea typeface="+mn-ea"/>
                <a:cs typeface="+mn-cs"/>
              </a:rPr>
              <a:t>vmmgmt1</a:t>
            </a:r>
            <a:r>
              <a:rPr lang="en-IE" sz="882" b="0" kern="1200" dirty="0">
                <a:solidFill>
                  <a:schemeClr val="tx1"/>
                </a:solidFill>
                <a:effectLst/>
                <a:latin typeface="Segoe UI Light" pitchFamily="34" charset="0"/>
                <a:ea typeface="+mn-ea"/>
                <a:cs typeface="+mn-cs"/>
              </a:rPr>
              <a:t> virtual machine is in the </a:t>
            </a:r>
            <a:r>
              <a:rPr lang="en-IE" sz="882" b="1" kern="1200" dirty="0">
                <a:solidFill>
                  <a:schemeClr val="tx1"/>
                </a:solidFill>
                <a:effectLst/>
                <a:latin typeface="Segoe UI Light" pitchFamily="34" charset="0"/>
                <a:ea typeface="+mn-ea"/>
                <a:cs typeface="+mn-cs"/>
              </a:rPr>
              <a:t>VNET1</a:t>
            </a:r>
            <a:r>
              <a:rPr lang="en-IE" sz="882" b="0" kern="1200" dirty="0">
                <a:solidFill>
                  <a:schemeClr val="tx1"/>
                </a:solidFill>
                <a:effectLst/>
                <a:latin typeface="Segoe UI Light" pitchFamily="34" charset="0"/>
                <a:ea typeface="+mn-ea"/>
                <a:cs typeface="+mn-cs"/>
              </a:rPr>
              <a:t> virtual network and the subnet </a:t>
            </a:r>
            <a:r>
              <a:rPr lang="en-IE" sz="882" b="1" kern="1200" dirty="0">
                <a:solidFill>
                  <a:schemeClr val="tx1"/>
                </a:solidFill>
                <a:effectLst/>
                <a:latin typeface="Segoe UI Light" pitchFamily="34" charset="0"/>
                <a:ea typeface="+mn-ea"/>
                <a:cs typeface="+mn-cs"/>
              </a:rPr>
              <a:t>subnet1</a:t>
            </a:r>
            <a:r>
              <a:rPr lang="en-IE" sz="882" b="0" kern="1200" dirty="0">
                <a:solidFill>
                  <a:schemeClr val="tx1"/>
                </a:solidFill>
                <a:effectLst/>
                <a:latin typeface="Segoe UI Light" pitchFamily="34" charset="0"/>
                <a:ea typeface="+mn-ea"/>
                <a:cs typeface="+mn-cs"/>
              </a:rPr>
              <a:t> which has those security rules associated with it as defined by the Network Security group </a:t>
            </a:r>
            <a:r>
              <a:rPr lang="en-IE" sz="882" b="1" kern="1200" dirty="0">
                <a:solidFill>
                  <a:schemeClr val="tx1"/>
                </a:solidFill>
                <a:effectLst/>
                <a:latin typeface="Segoe UI Light" pitchFamily="34" charset="0"/>
                <a:ea typeface="+mn-ea"/>
                <a:cs typeface="+mn-cs"/>
              </a:rPr>
              <a:t>nsg1</a:t>
            </a:r>
            <a:r>
              <a:rPr lang="en-IE" sz="882" b="0" kern="1200" dirty="0">
                <a:solidFill>
                  <a:schemeClr val="tx1"/>
                </a:solidFill>
                <a:effectLst/>
                <a:latin typeface="Segoe UI Light" pitchFamily="34" charset="0"/>
                <a:ea typeface="+mn-ea"/>
                <a:cs typeface="+mn-cs"/>
              </a:rPr>
              <a:t>.</a:t>
            </a:r>
          </a:p>
          <a:p>
            <a:r>
              <a:rPr lang="en-IE" sz="882" b="0" kern="1200" dirty="0">
                <a:solidFill>
                  <a:schemeClr val="tx1"/>
                </a:solidFill>
                <a:effectLst/>
                <a:latin typeface="Segoe UI Light" pitchFamily="34" charset="0"/>
                <a:ea typeface="+mn-ea"/>
                <a:cs typeface="+mn-cs"/>
              </a:rPr>
              <a:t>6. From within the </a:t>
            </a:r>
            <a:r>
              <a:rPr lang="en-IE" sz="882" b="1" kern="1200" dirty="0">
                <a:solidFill>
                  <a:schemeClr val="tx1"/>
                </a:solidFill>
                <a:effectLst/>
                <a:latin typeface="Segoe UI Light" pitchFamily="34" charset="0"/>
                <a:ea typeface="+mn-ea"/>
                <a:cs typeface="+mn-cs"/>
              </a:rPr>
              <a:t>vmmgmt1</a:t>
            </a:r>
            <a:r>
              <a:rPr lang="en-IE" sz="882" b="0" kern="1200" dirty="0">
                <a:solidFill>
                  <a:schemeClr val="tx1"/>
                </a:solidFill>
                <a:effectLst/>
                <a:latin typeface="Segoe UI Light" pitchFamily="34" charset="0"/>
                <a:ea typeface="+mn-ea"/>
                <a:cs typeface="+mn-cs"/>
              </a:rPr>
              <a:t> virtual machine we will now connect via </a:t>
            </a:r>
            <a:r>
              <a:rPr lang="en-IE" sz="882" b="0" kern="1200" dirty="0" err="1">
                <a:solidFill>
                  <a:schemeClr val="tx1"/>
                </a:solidFill>
                <a:effectLst/>
                <a:latin typeface="Segoe UI Light" pitchFamily="34" charset="0"/>
                <a:ea typeface="+mn-ea"/>
                <a:cs typeface="+mn-cs"/>
              </a:rPr>
              <a:t>rdp</a:t>
            </a:r>
            <a:r>
              <a:rPr lang="en-IE" sz="882" b="0" kern="1200" dirty="0">
                <a:solidFill>
                  <a:schemeClr val="tx1"/>
                </a:solidFill>
                <a:effectLst/>
                <a:latin typeface="Segoe UI Light" pitchFamily="34" charset="0"/>
                <a:ea typeface="+mn-ea"/>
                <a:cs typeface="+mn-cs"/>
              </a:rPr>
              <a:t> to the </a:t>
            </a:r>
            <a:r>
              <a:rPr lang="en-IE" sz="882" b="1" kern="1200" dirty="0">
                <a:solidFill>
                  <a:schemeClr val="tx1"/>
                </a:solidFill>
                <a:effectLst/>
                <a:latin typeface="Segoe UI Light" pitchFamily="34" charset="0"/>
                <a:ea typeface="+mn-ea"/>
                <a:cs typeface="+mn-cs"/>
              </a:rPr>
              <a:t>vmweb1</a:t>
            </a:r>
            <a:r>
              <a:rPr lang="en-IE" sz="882" b="0" kern="1200" dirty="0">
                <a:solidFill>
                  <a:schemeClr val="tx1"/>
                </a:solidFill>
                <a:effectLst/>
                <a:latin typeface="Segoe UI Light" pitchFamily="34" charset="0"/>
                <a:ea typeface="+mn-ea"/>
                <a:cs typeface="+mn-cs"/>
              </a:rPr>
              <a:t> virtual machine. Still within the remote desktop connection to </a:t>
            </a:r>
            <a:r>
              <a:rPr lang="en-IE" sz="882" b="1" kern="1200" dirty="0">
                <a:solidFill>
                  <a:schemeClr val="tx1"/>
                </a:solidFill>
                <a:effectLst/>
                <a:latin typeface="Segoe UI Light" pitchFamily="34" charset="0"/>
                <a:ea typeface="+mn-ea"/>
                <a:cs typeface="+mn-cs"/>
              </a:rPr>
              <a:t>vmmgmt1</a:t>
            </a:r>
            <a:r>
              <a:rPr lang="en-IE" sz="882" b="0" kern="1200" dirty="0">
                <a:solidFill>
                  <a:schemeClr val="tx1"/>
                </a:solidFill>
                <a:effectLst/>
                <a:latin typeface="Segoe UI Light" pitchFamily="34" charset="0"/>
                <a:ea typeface="+mn-ea"/>
                <a:cs typeface="+mn-cs"/>
              </a:rPr>
              <a:t>, go to the start menu, type PowerShell, then locate and launch </a:t>
            </a:r>
            <a:r>
              <a:rPr lang="en-IE" sz="882" b="1" kern="1200" dirty="0" err="1">
                <a:solidFill>
                  <a:schemeClr val="tx1"/>
                </a:solidFill>
                <a:effectLst/>
                <a:latin typeface="Segoe UI Light" pitchFamily="34" charset="0"/>
                <a:ea typeface="+mn-ea"/>
                <a:cs typeface="+mn-cs"/>
              </a:rPr>
              <a:t>Powershell</a:t>
            </a:r>
            <a:r>
              <a:rPr lang="en-IE" sz="882" b="0" kern="1200" dirty="0">
                <a:solidFill>
                  <a:schemeClr val="tx1"/>
                </a:solidFill>
                <a:effectLst/>
                <a:latin typeface="Segoe UI Light" pitchFamily="34" charset="0"/>
                <a:ea typeface="+mn-ea"/>
                <a:cs typeface="+mn-cs"/>
              </a:rPr>
              <a:t>, by right clicking it and choosing </a:t>
            </a:r>
            <a:r>
              <a:rPr lang="en-IE" sz="882" b="1" kern="1200" dirty="0">
                <a:solidFill>
                  <a:schemeClr val="tx1"/>
                </a:solidFill>
                <a:effectLst/>
                <a:latin typeface="Segoe UI Light" pitchFamily="34" charset="0"/>
                <a:ea typeface="+mn-ea"/>
                <a:cs typeface="+mn-cs"/>
              </a:rPr>
              <a:t>Run as Administrator</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7. In that PowerShell console enter the below command to open a remote desktop connection to the other virtual machine you created, </a:t>
            </a:r>
            <a:r>
              <a:rPr lang="en-IE" sz="882" b="1" kern="1200" dirty="0">
                <a:solidFill>
                  <a:schemeClr val="tx1"/>
                </a:solidFill>
                <a:effectLst/>
                <a:latin typeface="Segoe UI Light" pitchFamily="34" charset="0"/>
                <a:ea typeface="+mn-ea"/>
                <a:cs typeface="+mn-cs"/>
              </a:rPr>
              <a:t>vmweb1</a:t>
            </a:r>
            <a:r>
              <a:rPr lang="en-IE" sz="882" b="0" kern="1200" dirty="0">
                <a:solidFill>
                  <a:schemeClr val="tx1"/>
                </a:solidFill>
                <a:effectLst/>
                <a:latin typeface="Segoe UI Light" pitchFamily="34" charset="0"/>
                <a:ea typeface="+mn-ea"/>
                <a:cs typeface="+mn-cs"/>
              </a:rPr>
              <a:t>.</a:t>
            </a:r>
          </a:p>
          <a:p>
            <a:r>
              <a:rPr lang="en-IE" sz="882" b="0" kern="1200" dirty="0">
                <a:solidFill>
                  <a:schemeClr val="tx1"/>
                </a:solidFill>
                <a:effectLst/>
                <a:latin typeface="Segoe UI Light" pitchFamily="34" charset="0"/>
                <a:ea typeface="+mn-ea"/>
                <a:cs typeface="+mn-cs"/>
              </a:rPr>
              <a:t>```</a:t>
            </a:r>
          </a:p>
          <a:p>
            <a:r>
              <a:rPr lang="en-IE" sz="882" b="0" kern="1200" dirty="0" err="1">
                <a:solidFill>
                  <a:schemeClr val="tx1"/>
                </a:solidFill>
                <a:effectLst/>
                <a:latin typeface="Segoe UI Light" pitchFamily="34" charset="0"/>
                <a:ea typeface="+mn-ea"/>
                <a:cs typeface="+mn-cs"/>
              </a:rPr>
              <a:t>mstsc</a:t>
            </a:r>
            <a:r>
              <a:rPr lang="en-IE" sz="882" b="0" kern="1200" dirty="0">
                <a:solidFill>
                  <a:schemeClr val="tx1"/>
                </a:solidFill>
                <a:effectLst/>
                <a:latin typeface="Segoe UI Light" pitchFamily="34" charset="0"/>
                <a:ea typeface="+mn-ea"/>
                <a:cs typeface="+mn-cs"/>
              </a:rPr>
              <a:t> /v:vmweb1</a:t>
            </a:r>
          </a:p>
          <a:p>
            <a:r>
              <a:rPr lang="en-IE" sz="882" b="0" kern="1200" dirty="0">
                <a:solidFill>
                  <a:schemeClr val="tx1"/>
                </a:solidFill>
                <a:effectLst/>
                <a:latin typeface="Segoe UI Light" pitchFamily="34" charset="0"/>
                <a:ea typeface="+mn-ea"/>
                <a:cs typeface="+mn-cs"/>
              </a:rPr>
              <a:t>```</a:t>
            </a:r>
          </a:p>
          <a:p>
            <a:r>
              <a:rPr lang="en-IE" sz="882" b="0" kern="1200" dirty="0">
                <a:solidFill>
                  <a:schemeClr val="tx1"/>
                </a:solidFill>
                <a:effectLst/>
                <a:latin typeface="Segoe UI Light" pitchFamily="34" charset="0"/>
                <a:ea typeface="+mn-ea"/>
                <a:cs typeface="+mn-cs"/>
              </a:rPr>
              <a:t>8. This will launch a remote desktop connection as before, and you will need to select the </a:t>
            </a:r>
            <a:r>
              <a:rPr lang="en-IE" sz="882" b="1" kern="1200" dirty="0">
                <a:solidFill>
                  <a:schemeClr val="tx1"/>
                </a:solidFill>
                <a:effectLst/>
                <a:latin typeface="Segoe UI Light" pitchFamily="34" charset="0"/>
                <a:ea typeface="+mn-ea"/>
                <a:cs typeface="+mn-cs"/>
              </a:rPr>
              <a:t>More choices</a:t>
            </a:r>
            <a:r>
              <a:rPr lang="en-IE" sz="882" b="0" kern="1200" dirty="0">
                <a:solidFill>
                  <a:schemeClr val="tx1"/>
                </a:solidFill>
                <a:effectLst/>
                <a:latin typeface="Segoe UI Light" pitchFamily="34" charset="0"/>
                <a:ea typeface="+mn-ea"/>
                <a:cs typeface="+mn-cs"/>
              </a:rPr>
              <a:t> option, then </a:t>
            </a:r>
            <a:r>
              <a:rPr lang="en-IE" sz="882" b="1" kern="1200" dirty="0">
                <a:solidFill>
                  <a:schemeClr val="tx1"/>
                </a:solidFill>
                <a:effectLst/>
                <a:latin typeface="Segoe UI Light" pitchFamily="34" charset="0"/>
                <a:ea typeface="+mn-ea"/>
                <a:cs typeface="+mn-cs"/>
              </a:rPr>
              <a:t>Use a different account</a:t>
            </a:r>
            <a:r>
              <a:rPr lang="en-IE" sz="882" b="0" kern="1200" dirty="0">
                <a:solidFill>
                  <a:schemeClr val="tx1"/>
                </a:solidFill>
                <a:effectLst/>
                <a:latin typeface="Segoe UI Light" pitchFamily="34" charset="0"/>
                <a:ea typeface="+mn-ea"/>
                <a:cs typeface="+mn-cs"/>
              </a:rPr>
              <a:t>, and then enter your credentials, as below.</a:t>
            </a:r>
          </a:p>
          <a:p>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username</a:t>
            </a:r>
            <a:r>
              <a:rPr lang="en-IE" sz="882" b="0" kern="1200" dirty="0">
                <a:solidFill>
                  <a:schemeClr val="tx1"/>
                </a:solidFill>
                <a:effectLst/>
                <a:latin typeface="Segoe UI Light" pitchFamily="34" charset="0"/>
                <a:ea typeface="+mn-ea"/>
                <a:cs typeface="+mn-cs"/>
              </a:rPr>
              <a:t> = .\</a:t>
            </a:r>
            <a:r>
              <a:rPr lang="en-IE" sz="882" b="0" kern="1200" dirty="0" err="1">
                <a:solidFill>
                  <a:schemeClr val="tx1"/>
                </a:solidFill>
                <a:effectLst/>
                <a:latin typeface="Segoe UI Light" pitchFamily="34" charset="0"/>
                <a:ea typeface="+mn-ea"/>
                <a:cs typeface="+mn-cs"/>
              </a:rPr>
              <a:t>azureuser</a:t>
            </a:r>
            <a:endParaRPr lang="en-IE" sz="882" b="0" kern="1200" dirty="0">
              <a:solidFill>
                <a:schemeClr val="tx1"/>
              </a:solidFill>
              <a:effectLst/>
              <a:latin typeface="Segoe UI Light" pitchFamily="34" charset="0"/>
              <a:ea typeface="+mn-ea"/>
              <a:cs typeface="+mn-cs"/>
            </a:endParaRPr>
          </a:p>
          <a:p>
            <a:r>
              <a:rPr lang="en-IE" sz="882" b="1" kern="1200" dirty="0">
                <a:solidFill>
                  <a:schemeClr val="tx1"/>
                </a:solidFill>
                <a:effectLst/>
                <a:latin typeface="Segoe UI Light" pitchFamily="34" charset="0"/>
                <a:ea typeface="+mn-ea"/>
                <a:cs typeface="+mn-cs"/>
              </a:rPr>
              <a:t>password</a:t>
            </a:r>
            <a:r>
              <a:rPr lang="en-IE" sz="882" b="0" kern="1200" dirty="0">
                <a:solidFill>
                  <a:schemeClr val="tx1"/>
                </a:solidFill>
                <a:effectLst/>
                <a:latin typeface="Segoe UI Light" pitchFamily="34" charset="0"/>
                <a:ea typeface="+mn-ea"/>
                <a:cs typeface="+mn-cs"/>
              </a:rPr>
              <a:t> = Password0134!</a:t>
            </a:r>
          </a:p>
          <a:p>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You are able to connect to the </a:t>
            </a:r>
            <a:r>
              <a:rPr lang="en-IE" sz="882" b="1" kern="1200" dirty="0">
                <a:solidFill>
                  <a:schemeClr val="tx1"/>
                </a:solidFill>
                <a:effectLst/>
                <a:latin typeface="Segoe UI Light" pitchFamily="34" charset="0"/>
                <a:ea typeface="+mn-ea"/>
                <a:cs typeface="+mn-cs"/>
              </a:rPr>
              <a:t>vmweb1</a:t>
            </a:r>
            <a:r>
              <a:rPr lang="en-IE" sz="882" b="0" kern="1200" dirty="0">
                <a:solidFill>
                  <a:schemeClr val="tx1"/>
                </a:solidFill>
                <a:effectLst/>
                <a:latin typeface="Segoe UI Light" pitchFamily="34" charset="0"/>
                <a:ea typeface="+mn-ea"/>
                <a:cs typeface="+mn-cs"/>
              </a:rPr>
              <a:t> virtual machine from the </a:t>
            </a:r>
            <a:r>
              <a:rPr lang="en-IE" sz="882" b="1" kern="1200" dirty="0">
                <a:solidFill>
                  <a:schemeClr val="tx1"/>
                </a:solidFill>
                <a:effectLst/>
                <a:latin typeface="Segoe UI Light" pitchFamily="34" charset="0"/>
                <a:ea typeface="+mn-ea"/>
                <a:cs typeface="+mn-cs"/>
              </a:rPr>
              <a:t>vmmgmt1</a:t>
            </a:r>
            <a:r>
              <a:rPr lang="en-IE" sz="882" b="0" kern="1200" dirty="0">
                <a:solidFill>
                  <a:schemeClr val="tx1"/>
                </a:solidFill>
                <a:effectLst/>
                <a:latin typeface="Segoe UI Light" pitchFamily="34" charset="0"/>
                <a:ea typeface="+mn-ea"/>
                <a:cs typeface="+mn-cs"/>
              </a:rPr>
              <a:t> virtual machine because virtual machines in the same virtual network can communicate with each other over any port, by default. Leave the remote desktop connections to the </a:t>
            </a:r>
            <a:r>
              <a:rPr lang="en-IE" sz="882" b="1" kern="1200" dirty="0">
                <a:solidFill>
                  <a:schemeClr val="tx1"/>
                </a:solidFill>
                <a:effectLst/>
                <a:latin typeface="Segoe UI Light" pitchFamily="34" charset="0"/>
                <a:ea typeface="+mn-ea"/>
                <a:cs typeface="+mn-cs"/>
              </a:rPr>
              <a:t>vmmgmt1</a:t>
            </a:r>
            <a:r>
              <a:rPr lang="en-IE" sz="882" b="0" kern="1200" dirty="0">
                <a:solidFill>
                  <a:schemeClr val="tx1"/>
                </a:solidFill>
                <a:effectLst/>
                <a:latin typeface="Segoe UI Light" pitchFamily="34" charset="0"/>
                <a:ea typeface="+mn-ea"/>
                <a:cs typeface="+mn-cs"/>
              </a:rPr>
              <a:t> and </a:t>
            </a:r>
            <a:r>
              <a:rPr lang="en-IE" sz="882" b="1" kern="1200" dirty="0">
                <a:solidFill>
                  <a:schemeClr val="tx1"/>
                </a:solidFill>
                <a:effectLst/>
                <a:latin typeface="Segoe UI Light" pitchFamily="34" charset="0"/>
                <a:ea typeface="+mn-ea"/>
                <a:cs typeface="+mn-cs"/>
              </a:rPr>
              <a:t>vmweb1</a:t>
            </a:r>
            <a:r>
              <a:rPr lang="en-IE" sz="882" b="0" kern="1200" dirty="0">
                <a:solidFill>
                  <a:schemeClr val="tx1"/>
                </a:solidFill>
                <a:effectLst/>
                <a:latin typeface="Segoe UI Light" pitchFamily="34" charset="0"/>
                <a:ea typeface="+mn-ea"/>
                <a:cs typeface="+mn-cs"/>
              </a:rPr>
              <a:t> virtual machines open as we will return to them.</a:t>
            </a:r>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9. Try to connect to the </a:t>
            </a:r>
            <a:r>
              <a:rPr lang="en-IE" sz="882" b="1" kern="1200" dirty="0">
                <a:solidFill>
                  <a:schemeClr val="tx1"/>
                </a:solidFill>
                <a:effectLst/>
                <a:latin typeface="Segoe UI Light" pitchFamily="34" charset="0"/>
                <a:ea typeface="+mn-ea"/>
                <a:cs typeface="+mn-cs"/>
              </a:rPr>
              <a:t>vmweb1</a:t>
            </a:r>
            <a:r>
              <a:rPr lang="en-IE" sz="882" b="0" kern="1200" dirty="0">
                <a:solidFill>
                  <a:schemeClr val="tx1"/>
                </a:solidFill>
                <a:effectLst/>
                <a:latin typeface="Segoe UI Light" pitchFamily="34" charset="0"/>
                <a:ea typeface="+mn-ea"/>
                <a:cs typeface="+mn-cs"/>
              </a:rPr>
              <a:t> virtual machine from the internet by returning to the Azure Portal, then open the </a:t>
            </a:r>
            <a:r>
              <a:rPr lang="en-IE" sz="882" b="1" kern="1200" dirty="0">
                <a:solidFill>
                  <a:schemeClr val="tx1"/>
                </a:solidFill>
                <a:effectLst/>
                <a:latin typeface="Segoe UI Light" pitchFamily="34" charset="0"/>
                <a:ea typeface="+mn-ea"/>
                <a:cs typeface="+mn-cs"/>
              </a:rPr>
              <a:t>vmmgmt1</a:t>
            </a:r>
            <a:r>
              <a:rPr lang="en-IE" sz="882" b="0" kern="1200" dirty="0">
                <a:solidFill>
                  <a:schemeClr val="tx1"/>
                </a:solidFill>
                <a:effectLst/>
                <a:latin typeface="Segoe UI Light" pitchFamily="34" charset="0"/>
                <a:ea typeface="+mn-ea"/>
                <a:cs typeface="+mn-cs"/>
              </a:rPr>
              <a:t> virtual machine and connect to it by clicking on the </a:t>
            </a:r>
            <a:r>
              <a:rPr lang="en-IE" sz="882" b="1" kern="1200" dirty="0">
                <a:solidFill>
                  <a:schemeClr val="tx1"/>
                </a:solidFill>
                <a:effectLst/>
                <a:latin typeface="Segoe UI Light" pitchFamily="34" charset="0"/>
                <a:ea typeface="+mn-ea"/>
                <a:cs typeface="+mn-cs"/>
              </a:rPr>
              <a:t>Connect</a:t>
            </a:r>
            <a:r>
              <a:rPr lang="en-IE" sz="882" b="0" kern="1200" dirty="0">
                <a:solidFill>
                  <a:schemeClr val="tx1"/>
                </a:solidFill>
                <a:effectLst/>
                <a:latin typeface="Segoe UI Light" pitchFamily="34" charset="0"/>
                <a:ea typeface="+mn-ea"/>
                <a:cs typeface="+mn-cs"/>
              </a:rPr>
              <a:t> button.</a:t>
            </a:r>
          </a:p>
          <a:p>
            <a:r>
              <a:rPr lang="en-IE" sz="882" b="0" kern="1200" dirty="0">
                <a:solidFill>
                  <a:schemeClr val="tx1"/>
                </a:solidFill>
                <a:effectLst/>
                <a:latin typeface="Segoe UI Light" pitchFamily="34" charset="0"/>
                <a:ea typeface="+mn-ea"/>
                <a:cs typeface="+mn-cs"/>
              </a:rPr>
              <a:t>10. Follow the prompts to </a:t>
            </a:r>
            <a:r>
              <a:rPr lang="en-IE" sz="882" b="1" kern="1200" dirty="0">
                <a:solidFill>
                  <a:schemeClr val="tx1"/>
                </a:solidFill>
                <a:effectLst/>
                <a:latin typeface="Segoe UI Light" pitchFamily="34" charset="0"/>
                <a:ea typeface="+mn-ea"/>
                <a:cs typeface="+mn-cs"/>
              </a:rPr>
              <a:t>Download </a:t>
            </a:r>
            <a:r>
              <a:rPr lang="en-IE" sz="882" b="1" kern="1200" dirty="0" err="1">
                <a:solidFill>
                  <a:schemeClr val="tx1"/>
                </a:solidFill>
                <a:effectLst/>
                <a:latin typeface="Segoe UI Light" pitchFamily="34" charset="0"/>
                <a:ea typeface="+mn-ea"/>
                <a:cs typeface="+mn-cs"/>
              </a:rPr>
              <a:t>rdp</a:t>
            </a:r>
            <a:r>
              <a:rPr lang="en-IE" sz="882" b="1" kern="1200" dirty="0">
                <a:solidFill>
                  <a:schemeClr val="tx1"/>
                </a:solidFill>
                <a:effectLst/>
                <a:latin typeface="Segoe UI Light" pitchFamily="34" charset="0"/>
                <a:ea typeface="+mn-ea"/>
                <a:cs typeface="+mn-cs"/>
              </a:rPr>
              <a:t> file</a:t>
            </a:r>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Open</a:t>
            </a:r>
            <a:r>
              <a:rPr lang="en-IE" sz="882" b="0" kern="1200" dirty="0">
                <a:solidFill>
                  <a:schemeClr val="tx1"/>
                </a:solidFill>
                <a:effectLst/>
                <a:latin typeface="Segoe UI Light" pitchFamily="34" charset="0"/>
                <a:ea typeface="+mn-ea"/>
                <a:cs typeface="+mn-cs"/>
              </a:rPr>
              <a:t> and </a:t>
            </a:r>
            <a:r>
              <a:rPr lang="en-IE" sz="882" b="1" kern="1200" dirty="0">
                <a:solidFill>
                  <a:schemeClr val="tx1"/>
                </a:solidFill>
                <a:effectLst/>
                <a:latin typeface="Segoe UI Light" pitchFamily="34" charset="0"/>
                <a:ea typeface="+mn-ea"/>
                <a:cs typeface="+mn-cs"/>
              </a:rPr>
              <a:t>Connect</a:t>
            </a:r>
            <a:r>
              <a:rPr lang="en-IE" sz="882" b="0" kern="1200" dirty="0">
                <a:solidFill>
                  <a:schemeClr val="tx1"/>
                </a:solidFill>
                <a:effectLst/>
                <a:latin typeface="Segoe UI Light" pitchFamily="34" charset="0"/>
                <a:ea typeface="+mn-ea"/>
                <a:cs typeface="+mn-cs"/>
              </a:rPr>
              <a:t>, as before. However, you cannot create a remote desktop connection to the </a:t>
            </a:r>
            <a:r>
              <a:rPr lang="en-IE" sz="882" b="1" kern="1200" dirty="0">
                <a:solidFill>
                  <a:schemeClr val="tx1"/>
                </a:solidFill>
                <a:effectLst/>
                <a:latin typeface="Segoe UI Light" pitchFamily="34" charset="0"/>
                <a:ea typeface="+mn-ea"/>
                <a:cs typeface="+mn-cs"/>
              </a:rPr>
              <a:t>vmweb1</a:t>
            </a:r>
            <a:r>
              <a:rPr lang="en-IE" sz="882" b="0" kern="1200" dirty="0">
                <a:solidFill>
                  <a:schemeClr val="tx1"/>
                </a:solidFill>
                <a:effectLst/>
                <a:latin typeface="Segoe UI Light" pitchFamily="34" charset="0"/>
                <a:ea typeface="+mn-ea"/>
                <a:cs typeface="+mn-cs"/>
              </a:rPr>
              <a:t> virtual machine from the internet, because the security rule for the </a:t>
            </a:r>
            <a:r>
              <a:rPr lang="en-IE" sz="882" b="1" kern="1200" dirty="0" err="1">
                <a:solidFill>
                  <a:schemeClr val="tx1"/>
                </a:solidFill>
                <a:effectLst/>
                <a:latin typeface="Segoe UI Light" pitchFamily="34" charset="0"/>
                <a:ea typeface="+mn-ea"/>
                <a:cs typeface="+mn-cs"/>
              </a:rPr>
              <a:t>asgwebservers</a:t>
            </a:r>
            <a:r>
              <a:rPr lang="en-IE" sz="882" b="0" kern="1200" dirty="0">
                <a:solidFill>
                  <a:schemeClr val="tx1"/>
                </a:solidFill>
                <a:effectLst/>
                <a:latin typeface="Segoe UI Light" pitchFamily="34" charset="0"/>
                <a:ea typeface="+mn-ea"/>
                <a:cs typeface="+mn-cs"/>
              </a:rPr>
              <a:t> doesn't allow port </a:t>
            </a:r>
            <a:r>
              <a:rPr lang="en-IE" sz="882" b="1" kern="1200" dirty="0">
                <a:solidFill>
                  <a:schemeClr val="tx1"/>
                </a:solidFill>
                <a:effectLst/>
                <a:latin typeface="Segoe UI Light" pitchFamily="34" charset="0"/>
                <a:ea typeface="+mn-ea"/>
                <a:cs typeface="+mn-cs"/>
              </a:rPr>
              <a:t>3389</a:t>
            </a:r>
            <a:r>
              <a:rPr lang="en-IE" sz="882" b="0" kern="1200" dirty="0">
                <a:solidFill>
                  <a:schemeClr val="tx1"/>
                </a:solidFill>
                <a:effectLst/>
                <a:latin typeface="Segoe UI Light" pitchFamily="34" charset="0"/>
                <a:ea typeface="+mn-ea"/>
                <a:cs typeface="+mn-cs"/>
              </a:rPr>
              <a:t> inbound from the internet, by default. </a:t>
            </a:r>
          </a:p>
          <a:p>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In the case of the </a:t>
            </a:r>
            <a:r>
              <a:rPr lang="en-IE" sz="882" b="1" kern="1200" dirty="0">
                <a:solidFill>
                  <a:schemeClr val="tx1"/>
                </a:solidFill>
                <a:effectLst/>
                <a:latin typeface="Segoe UI Light" pitchFamily="34" charset="0"/>
                <a:ea typeface="+mn-ea"/>
                <a:cs typeface="+mn-cs"/>
              </a:rPr>
              <a:t>vmmgmt1</a:t>
            </a:r>
            <a:r>
              <a:rPr lang="en-IE" sz="882" b="0" kern="1200" dirty="0">
                <a:solidFill>
                  <a:schemeClr val="tx1"/>
                </a:solidFill>
                <a:effectLst/>
                <a:latin typeface="Segoe UI Light" pitchFamily="34" charset="0"/>
                <a:ea typeface="+mn-ea"/>
                <a:cs typeface="+mn-cs"/>
              </a:rPr>
              <a:t> virtual machine, we specifically created a rule to allow connections over port 3389, and assigned that rule to the </a:t>
            </a:r>
            <a:r>
              <a:rPr lang="en-IE" sz="882" b="1" kern="1200" dirty="0" err="1">
                <a:solidFill>
                  <a:schemeClr val="tx1"/>
                </a:solidFill>
                <a:effectLst/>
                <a:latin typeface="Segoe UI Light" pitchFamily="34" charset="0"/>
                <a:ea typeface="+mn-ea"/>
                <a:cs typeface="+mn-cs"/>
              </a:rPr>
              <a:t>asgmgmtservers</a:t>
            </a:r>
            <a:r>
              <a:rPr lang="en-IE" sz="882" b="0" kern="1200" dirty="0">
                <a:solidFill>
                  <a:schemeClr val="tx1"/>
                </a:solidFill>
                <a:effectLst/>
                <a:latin typeface="Segoe UI Light" pitchFamily="34" charset="0"/>
                <a:ea typeface="+mn-ea"/>
                <a:cs typeface="+mn-cs"/>
              </a:rPr>
              <a:t> ASG, that the </a:t>
            </a:r>
            <a:r>
              <a:rPr lang="en-IE" sz="882" b="1" kern="1200" dirty="0">
                <a:solidFill>
                  <a:schemeClr val="tx1"/>
                </a:solidFill>
                <a:effectLst/>
                <a:latin typeface="Segoe UI Light" pitchFamily="34" charset="0"/>
                <a:ea typeface="+mn-ea"/>
                <a:cs typeface="+mn-cs"/>
              </a:rPr>
              <a:t>vmmgmt1</a:t>
            </a:r>
            <a:r>
              <a:rPr lang="en-IE" sz="882" b="0" kern="1200" dirty="0">
                <a:solidFill>
                  <a:schemeClr val="tx1"/>
                </a:solidFill>
                <a:effectLst/>
                <a:latin typeface="Segoe UI Light" pitchFamily="34" charset="0"/>
                <a:ea typeface="+mn-ea"/>
                <a:cs typeface="+mn-cs"/>
              </a:rPr>
              <a:t> virtual machine is a member of, thus we are able to connect to it from the internet over port 3389.</a:t>
            </a:r>
          </a:p>
          <a:p>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11. We will now install </a:t>
            </a:r>
            <a:r>
              <a:rPr lang="en-IE" sz="882" b="1" kern="1200" dirty="0">
                <a:solidFill>
                  <a:schemeClr val="tx1"/>
                </a:solidFill>
                <a:effectLst/>
                <a:latin typeface="Segoe UI Light" pitchFamily="34" charset="0"/>
                <a:ea typeface="+mn-ea"/>
                <a:cs typeface="+mn-cs"/>
              </a:rPr>
              <a:t>Internet Information Service (IIS)</a:t>
            </a:r>
            <a:r>
              <a:rPr lang="en-IE" sz="882" b="0" kern="1200" dirty="0">
                <a:solidFill>
                  <a:schemeClr val="tx1"/>
                </a:solidFill>
                <a:effectLst/>
                <a:latin typeface="Segoe UI Light" pitchFamily="34" charset="0"/>
                <a:ea typeface="+mn-ea"/>
                <a:cs typeface="+mn-cs"/>
              </a:rPr>
              <a:t> on the </a:t>
            </a:r>
            <a:r>
              <a:rPr lang="en-IE" sz="882" b="1" kern="1200" dirty="0">
                <a:solidFill>
                  <a:schemeClr val="tx1"/>
                </a:solidFill>
                <a:effectLst/>
                <a:latin typeface="Segoe UI Light" pitchFamily="34" charset="0"/>
                <a:ea typeface="+mn-ea"/>
                <a:cs typeface="+mn-cs"/>
              </a:rPr>
              <a:t>vmweb1</a:t>
            </a:r>
            <a:r>
              <a:rPr lang="en-IE" sz="882" b="0" kern="1200" dirty="0">
                <a:solidFill>
                  <a:schemeClr val="tx1"/>
                </a:solidFill>
                <a:effectLst/>
                <a:latin typeface="Segoe UI Light" pitchFamily="34" charset="0"/>
                <a:ea typeface="+mn-ea"/>
                <a:cs typeface="+mn-cs"/>
              </a:rPr>
              <a:t> to allow it function as a webserver. Return to the remote desktop connection to </a:t>
            </a:r>
            <a:r>
              <a:rPr lang="en-IE" sz="882" b="1" kern="1200" dirty="0">
                <a:solidFill>
                  <a:schemeClr val="tx1"/>
                </a:solidFill>
                <a:effectLst/>
                <a:latin typeface="Segoe UI Light" pitchFamily="34" charset="0"/>
                <a:ea typeface="+mn-ea"/>
                <a:cs typeface="+mn-cs"/>
              </a:rPr>
              <a:t>vmweb1</a:t>
            </a:r>
            <a:r>
              <a:rPr lang="en-IE" sz="882" b="0" kern="1200" dirty="0">
                <a:solidFill>
                  <a:schemeClr val="tx1"/>
                </a:solidFill>
                <a:effectLst/>
                <a:latin typeface="Segoe UI Light" pitchFamily="34" charset="0"/>
                <a:ea typeface="+mn-ea"/>
                <a:cs typeface="+mn-cs"/>
              </a:rPr>
              <a:t> virtual machine and open a </a:t>
            </a:r>
            <a:r>
              <a:rPr lang="en-IE" sz="882" b="1" kern="1200" dirty="0" err="1">
                <a:solidFill>
                  <a:schemeClr val="tx1"/>
                </a:solidFill>
                <a:effectLst/>
                <a:latin typeface="Segoe UI Light" pitchFamily="34" charset="0"/>
                <a:ea typeface="+mn-ea"/>
                <a:cs typeface="+mn-cs"/>
              </a:rPr>
              <a:t>Powershell</a:t>
            </a:r>
            <a:r>
              <a:rPr lang="en-IE" sz="882" b="0" kern="1200" dirty="0">
                <a:solidFill>
                  <a:schemeClr val="tx1"/>
                </a:solidFill>
                <a:effectLst/>
                <a:latin typeface="Segoe UI Light" pitchFamily="34" charset="0"/>
                <a:ea typeface="+mn-ea"/>
                <a:cs typeface="+mn-cs"/>
              </a:rPr>
              <a:t> prompt by clicking on the start button, typing </a:t>
            </a:r>
            <a:r>
              <a:rPr lang="en-IE" sz="882" b="1" kern="1200" dirty="0" err="1">
                <a:solidFill>
                  <a:schemeClr val="tx1"/>
                </a:solidFill>
                <a:effectLst/>
                <a:latin typeface="Segoe UI Light" pitchFamily="34" charset="0"/>
                <a:ea typeface="+mn-ea"/>
                <a:cs typeface="+mn-cs"/>
              </a:rPr>
              <a:t>Powershell</a:t>
            </a:r>
            <a:r>
              <a:rPr lang="en-IE" sz="882" b="0" kern="1200" dirty="0">
                <a:solidFill>
                  <a:schemeClr val="tx1"/>
                </a:solidFill>
                <a:effectLst/>
                <a:latin typeface="Segoe UI Light" pitchFamily="34" charset="0"/>
                <a:ea typeface="+mn-ea"/>
                <a:cs typeface="+mn-cs"/>
              </a:rPr>
              <a:t>, the right clicking it and choosing </a:t>
            </a:r>
            <a:r>
              <a:rPr lang="en-IE" sz="882" b="1" kern="1200" dirty="0">
                <a:solidFill>
                  <a:schemeClr val="tx1"/>
                </a:solidFill>
                <a:effectLst/>
                <a:latin typeface="Segoe UI Light" pitchFamily="34" charset="0"/>
                <a:ea typeface="+mn-ea"/>
                <a:cs typeface="+mn-cs"/>
              </a:rPr>
              <a:t>Run as administrator</a:t>
            </a:r>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12. In the resultant </a:t>
            </a:r>
            <a:r>
              <a:rPr lang="en-IE" sz="882" b="0" kern="1200" dirty="0" err="1">
                <a:solidFill>
                  <a:schemeClr val="tx1"/>
                </a:solidFill>
                <a:effectLst/>
                <a:latin typeface="Segoe UI Light" pitchFamily="34" charset="0"/>
                <a:ea typeface="+mn-ea"/>
                <a:cs typeface="+mn-cs"/>
              </a:rPr>
              <a:t>Powershell</a:t>
            </a:r>
            <a:r>
              <a:rPr lang="en-IE" sz="882" b="0" kern="1200" dirty="0">
                <a:solidFill>
                  <a:schemeClr val="tx1"/>
                </a:solidFill>
                <a:effectLst/>
                <a:latin typeface="Segoe UI Light" pitchFamily="34" charset="0"/>
                <a:ea typeface="+mn-ea"/>
                <a:cs typeface="+mn-cs"/>
              </a:rPr>
              <a:t> console prompt, install Microsoft </a:t>
            </a:r>
            <a:r>
              <a:rPr lang="en-IE" sz="882" b="1" kern="1200" dirty="0">
                <a:solidFill>
                  <a:schemeClr val="tx1"/>
                </a:solidFill>
                <a:effectLst/>
                <a:latin typeface="Segoe UI Light" pitchFamily="34" charset="0"/>
                <a:ea typeface="+mn-ea"/>
                <a:cs typeface="+mn-cs"/>
              </a:rPr>
              <a:t>Internet Information Service (IIS)</a:t>
            </a:r>
            <a:r>
              <a:rPr lang="en-IE" sz="882" b="0" kern="1200" dirty="0">
                <a:solidFill>
                  <a:schemeClr val="tx1"/>
                </a:solidFill>
                <a:effectLst/>
                <a:latin typeface="Segoe UI Light" pitchFamily="34" charset="0"/>
                <a:ea typeface="+mn-ea"/>
                <a:cs typeface="+mn-cs"/>
              </a:rPr>
              <a:t> on the </a:t>
            </a:r>
            <a:r>
              <a:rPr lang="en-IE" sz="882" b="1" kern="1200" dirty="0">
                <a:solidFill>
                  <a:schemeClr val="tx1"/>
                </a:solidFill>
                <a:effectLst/>
                <a:latin typeface="Segoe UI Light" pitchFamily="34" charset="0"/>
                <a:ea typeface="+mn-ea"/>
                <a:cs typeface="+mn-cs"/>
              </a:rPr>
              <a:t>vmweb1</a:t>
            </a:r>
            <a:r>
              <a:rPr lang="en-IE" sz="882" b="0" kern="1200" dirty="0">
                <a:solidFill>
                  <a:schemeClr val="tx1"/>
                </a:solidFill>
                <a:effectLst/>
                <a:latin typeface="Segoe UI Light" pitchFamily="34" charset="0"/>
                <a:ea typeface="+mn-ea"/>
                <a:cs typeface="+mn-cs"/>
              </a:rPr>
              <a:t> virtual machine, by running the following command within the PowerShell session</a:t>
            </a:r>
          </a:p>
          <a:p>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a:t>
            </a:r>
          </a:p>
          <a:p>
            <a:r>
              <a:rPr lang="en-IE" sz="882" b="0" kern="1200" dirty="0">
                <a:solidFill>
                  <a:schemeClr val="tx1"/>
                </a:solidFill>
                <a:effectLst/>
                <a:latin typeface="Segoe UI Light" pitchFamily="34" charset="0"/>
                <a:ea typeface="+mn-ea"/>
                <a:cs typeface="+mn-cs"/>
              </a:rPr>
              <a:t>Install-</a:t>
            </a:r>
            <a:r>
              <a:rPr lang="en-IE" sz="882" b="0" kern="1200" dirty="0" err="1">
                <a:solidFill>
                  <a:schemeClr val="tx1"/>
                </a:solidFill>
                <a:effectLst/>
                <a:latin typeface="Segoe UI Light" pitchFamily="34" charset="0"/>
                <a:ea typeface="+mn-ea"/>
                <a:cs typeface="+mn-cs"/>
              </a:rPr>
              <a:t>WindowsFeature</a:t>
            </a:r>
            <a:r>
              <a:rPr lang="en-IE" sz="882" b="0" kern="1200" dirty="0">
                <a:solidFill>
                  <a:schemeClr val="tx1"/>
                </a:solidFill>
                <a:effectLst/>
                <a:latin typeface="Segoe UI Light" pitchFamily="34" charset="0"/>
                <a:ea typeface="+mn-ea"/>
                <a:cs typeface="+mn-cs"/>
              </a:rPr>
              <a:t> -name Web-Server -</a:t>
            </a:r>
            <a:r>
              <a:rPr lang="en-IE" sz="882" b="0" kern="1200" dirty="0" err="1">
                <a:solidFill>
                  <a:schemeClr val="tx1"/>
                </a:solidFill>
                <a:effectLst/>
                <a:latin typeface="Segoe UI Light" pitchFamily="34" charset="0"/>
                <a:ea typeface="+mn-ea"/>
                <a:cs typeface="+mn-cs"/>
              </a:rPr>
              <a:t>IncludeManagementTools</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a:t>
            </a:r>
          </a:p>
          <a:p>
            <a:r>
              <a:rPr lang="en-IE" sz="882" b="0" kern="1200" dirty="0">
                <a:solidFill>
                  <a:schemeClr val="tx1"/>
                </a:solidFill>
                <a:effectLst/>
                <a:latin typeface="Segoe UI Light" pitchFamily="34" charset="0"/>
                <a:ea typeface="+mn-ea"/>
                <a:cs typeface="+mn-cs"/>
              </a:rPr>
              <a:t>13. The installation should complete successfully.</a:t>
            </a:r>
          </a:p>
          <a:p>
            <a:r>
              <a:rPr lang="en-IE" sz="882" b="0" kern="1200" dirty="0">
                <a:solidFill>
                  <a:schemeClr val="tx1"/>
                </a:solidFill>
                <a:effectLst/>
                <a:latin typeface="Segoe UI Light" pitchFamily="34" charset="0"/>
                <a:ea typeface="+mn-ea"/>
                <a:cs typeface="+mn-cs"/>
              </a:rPr>
              <a:t>14. Disconnect from the </a:t>
            </a:r>
            <a:r>
              <a:rPr lang="en-IE" sz="882" b="1" kern="1200" dirty="0">
                <a:solidFill>
                  <a:schemeClr val="tx1"/>
                </a:solidFill>
                <a:effectLst/>
                <a:latin typeface="Segoe UI Light" pitchFamily="34" charset="0"/>
                <a:ea typeface="+mn-ea"/>
                <a:cs typeface="+mn-cs"/>
              </a:rPr>
              <a:t>vmweb1</a:t>
            </a:r>
            <a:r>
              <a:rPr lang="en-IE" sz="882" b="0" kern="1200" dirty="0">
                <a:solidFill>
                  <a:schemeClr val="tx1"/>
                </a:solidFill>
                <a:effectLst/>
                <a:latin typeface="Segoe UI Light" pitchFamily="34" charset="0"/>
                <a:ea typeface="+mn-ea"/>
                <a:cs typeface="+mn-cs"/>
              </a:rPr>
              <a:t> virtual machine, which leaves you in the </a:t>
            </a:r>
            <a:r>
              <a:rPr lang="en-IE" sz="882" b="1" kern="1200" dirty="0">
                <a:solidFill>
                  <a:schemeClr val="tx1"/>
                </a:solidFill>
                <a:effectLst/>
                <a:latin typeface="Segoe UI Light" pitchFamily="34" charset="0"/>
                <a:ea typeface="+mn-ea"/>
                <a:cs typeface="+mn-cs"/>
              </a:rPr>
              <a:t>vmmgmt1</a:t>
            </a:r>
            <a:r>
              <a:rPr lang="en-IE" sz="882" b="0" kern="1200" dirty="0">
                <a:solidFill>
                  <a:schemeClr val="tx1"/>
                </a:solidFill>
                <a:effectLst/>
                <a:latin typeface="Segoe UI Light" pitchFamily="34" charset="0"/>
                <a:ea typeface="+mn-ea"/>
                <a:cs typeface="+mn-cs"/>
              </a:rPr>
              <a:t> remote desktop connection, then also disconnect from the </a:t>
            </a:r>
            <a:r>
              <a:rPr lang="en-IE" sz="882" b="1" kern="1200" dirty="0">
                <a:solidFill>
                  <a:schemeClr val="tx1"/>
                </a:solidFill>
                <a:effectLst/>
                <a:latin typeface="Segoe UI Light" pitchFamily="34" charset="0"/>
                <a:ea typeface="+mn-ea"/>
                <a:cs typeface="+mn-cs"/>
              </a:rPr>
              <a:t>vmmgmt1</a:t>
            </a:r>
            <a:r>
              <a:rPr lang="en-IE" sz="882" b="0" kern="1200" dirty="0">
                <a:solidFill>
                  <a:schemeClr val="tx1"/>
                </a:solidFill>
                <a:effectLst/>
                <a:latin typeface="Segoe UI Light" pitchFamily="34" charset="0"/>
                <a:ea typeface="+mn-ea"/>
                <a:cs typeface="+mn-cs"/>
              </a:rPr>
              <a:t> virtual machine.</a:t>
            </a:r>
          </a:p>
          <a:p>
            <a:r>
              <a:rPr lang="en-IE" sz="882" b="0" kern="1200" dirty="0">
                <a:solidFill>
                  <a:schemeClr val="tx1"/>
                </a:solidFill>
                <a:effectLst/>
                <a:latin typeface="Segoe UI Light" pitchFamily="34" charset="0"/>
                <a:ea typeface="+mn-ea"/>
                <a:cs typeface="+mn-cs"/>
              </a:rPr>
              <a:t>15. In the Azure portal open the </a:t>
            </a:r>
            <a:r>
              <a:rPr lang="en-IE" sz="882" b="1" kern="1200" dirty="0">
                <a:solidFill>
                  <a:schemeClr val="tx1"/>
                </a:solidFill>
                <a:effectLst/>
                <a:latin typeface="Segoe UI Light" pitchFamily="34" charset="0"/>
                <a:ea typeface="+mn-ea"/>
                <a:cs typeface="+mn-cs"/>
              </a:rPr>
              <a:t>vmweb1</a:t>
            </a:r>
            <a:r>
              <a:rPr lang="en-IE" sz="882" b="0" kern="1200" dirty="0">
                <a:solidFill>
                  <a:schemeClr val="tx1"/>
                </a:solidFill>
                <a:effectLst/>
                <a:latin typeface="Segoe UI Light" pitchFamily="34" charset="0"/>
                <a:ea typeface="+mn-ea"/>
                <a:cs typeface="+mn-cs"/>
              </a:rPr>
              <a:t> , go to </a:t>
            </a:r>
            <a:r>
              <a:rPr lang="en-IE" sz="882" b="1" kern="1200" dirty="0">
                <a:solidFill>
                  <a:schemeClr val="tx1"/>
                </a:solidFill>
                <a:effectLst/>
                <a:latin typeface="Segoe UI Light" pitchFamily="34" charset="0"/>
                <a:ea typeface="+mn-ea"/>
                <a:cs typeface="+mn-cs"/>
              </a:rPr>
              <a:t>Overview</a:t>
            </a:r>
            <a:r>
              <a:rPr lang="en-IE" sz="882" b="0" kern="1200" dirty="0">
                <a:solidFill>
                  <a:schemeClr val="tx1"/>
                </a:solidFill>
                <a:effectLst/>
                <a:latin typeface="Segoe UI Light" pitchFamily="34" charset="0"/>
                <a:ea typeface="+mn-ea"/>
                <a:cs typeface="+mn-cs"/>
              </a:rPr>
              <a:t> and note the </a:t>
            </a:r>
            <a:r>
              <a:rPr lang="en-IE" sz="882" b="1" kern="1200" dirty="0">
                <a:solidFill>
                  <a:schemeClr val="tx1"/>
                </a:solidFill>
                <a:effectLst/>
                <a:latin typeface="Segoe UI Light" pitchFamily="34" charset="0"/>
                <a:ea typeface="+mn-ea"/>
                <a:cs typeface="+mn-cs"/>
              </a:rPr>
              <a:t>Public IP address</a:t>
            </a:r>
            <a:r>
              <a:rPr lang="en-IE" sz="882" b="0" kern="1200" dirty="0">
                <a:solidFill>
                  <a:schemeClr val="tx1"/>
                </a:solidFill>
                <a:effectLst/>
                <a:latin typeface="Segoe UI Light" pitchFamily="34" charset="0"/>
                <a:ea typeface="+mn-ea"/>
                <a:cs typeface="+mn-cs"/>
              </a:rPr>
              <a:t> for the virtual machine. The address shown in the following picture is 23.96.25.165, but your address will be different:</a:t>
            </a:r>
          </a:p>
          <a:p>
            <a:r>
              <a:rPr lang="en-IE" sz="882" b="0" kern="1200" dirty="0">
                <a:solidFill>
                  <a:schemeClr val="tx1"/>
                </a:solidFill>
                <a:effectLst/>
                <a:latin typeface="Segoe UI Light" pitchFamily="34" charset="0"/>
                <a:ea typeface="+mn-ea"/>
                <a:cs typeface="+mn-cs"/>
              </a:rPr>
              <a:t>16. From your local machine access the </a:t>
            </a:r>
            <a:r>
              <a:rPr lang="en-IE" sz="882" b="1" kern="1200" dirty="0">
                <a:solidFill>
                  <a:schemeClr val="tx1"/>
                </a:solidFill>
                <a:effectLst/>
                <a:latin typeface="Segoe UI Light" pitchFamily="34" charset="0"/>
                <a:ea typeface="+mn-ea"/>
                <a:cs typeface="+mn-cs"/>
              </a:rPr>
              <a:t>vmweb1</a:t>
            </a:r>
            <a:r>
              <a:rPr lang="en-IE" sz="882" b="0" kern="1200" dirty="0">
                <a:solidFill>
                  <a:schemeClr val="tx1"/>
                </a:solidFill>
                <a:effectLst/>
                <a:latin typeface="Segoe UI Light" pitchFamily="34" charset="0"/>
                <a:ea typeface="+mn-ea"/>
                <a:cs typeface="+mn-cs"/>
              </a:rPr>
              <a:t> web server from the internet by opening an internet browser on your computer and browsing to http://&amp;lt;public-ip-address-from-previous-step&amp;gt;. You see the IIS welcome screen, </a:t>
            </a:r>
          </a:p>
          <a:p>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Port 80 is allowed inbound connections from the internet to the </a:t>
            </a:r>
            <a:r>
              <a:rPr lang="en-IE" sz="882" b="1" kern="1200" dirty="0" err="1">
                <a:solidFill>
                  <a:schemeClr val="tx1"/>
                </a:solidFill>
                <a:effectLst/>
                <a:latin typeface="Segoe UI Light" pitchFamily="34" charset="0"/>
                <a:ea typeface="+mn-ea"/>
                <a:cs typeface="+mn-cs"/>
              </a:rPr>
              <a:t>asgwebservers</a:t>
            </a:r>
            <a:r>
              <a:rPr lang="en-IE" sz="882" b="0" kern="1200" dirty="0">
                <a:solidFill>
                  <a:schemeClr val="tx1"/>
                </a:solidFill>
                <a:effectLst/>
                <a:latin typeface="Segoe UI Light" pitchFamily="34" charset="0"/>
                <a:ea typeface="+mn-ea"/>
                <a:cs typeface="+mn-cs"/>
              </a:rPr>
              <a:t> application security group, which the </a:t>
            </a:r>
            <a:r>
              <a:rPr lang="en-IE" sz="882" b="1" kern="1200" dirty="0">
                <a:solidFill>
                  <a:schemeClr val="tx1"/>
                </a:solidFill>
                <a:effectLst/>
                <a:latin typeface="Segoe UI Light" pitchFamily="34" charset="0"/>
                <a:ea typeface="+mn-ea"/>
                <a:cs typeface="+mn-cs"/>
              </a:rPr>
              <a:t>vmweb1</a:t>
            </a:r>
            <a:r>
              <a:rPr lang="en-IE" sz="882" b="0" kern="1200" dirty="0">
                <a:solidFill>
                  <a:schemeClr val="tx1"/>
                </a:solidFill>
                <a:effectLst/>
                <a:latin typeface="Segoe UI Light" pitchFamily="34" charset="0"/>
                <a:ea typeface="+mn-ea"/>
                <a:cs typeface="+mn-cs"/>
              </a:rPr>
              <a:t> virtual machine is a member of.</a:t>
            </a:r>
          </a:p>
          <a:p>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Congratulations! You have created a virtual network and subnet, and then two application security groups, one for management servers and one for web servers. You then created a Network Security group (NSG) and associated that NSG to the subnet we created earlier. You then created two inbound network security rules, to allow-</a:t>
            </a:r>
            <a:r>
              <a:rPr lang="en-IE" sz="882" b="0" kern="1200" dirty="0" err="1">
                <a:solidFill>
                  <a:schemeClr val="tx1"/>
                </a:solidFill>
                <a:effectLst/>
                <a:latin typeface="Segoe UI Light" pitchFamily="34" charset="0"/>
                <a:ea typeface="+mn-ea"/>
                <a:cs typeface="+mn-cs"/>
              </a:rPr>
              <a:t>rdp</a:t>
            </a:r>
            <a:r>
              <a:rPr lang="en-IE" sz="882" b="0" kern="1200" dirty="0">
                <a:solidFill>
                  <a:schemeClr val="tx1"/>
                </a:solidFill>
                <a:effectLst/>
                <a:latin typeface="Segoe UI Light" pitchFamily="34" charset="0"/>
                <a:ea typeface="+mn-ea"/>
                <a:cs typeface="+mn-cs"/>
              </a:rPr>
              <a:t>-all and allow-web-all traffic.</a:t>
            </a:r>
          </a:p>
          <a:p>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You then created two virtual machines, one to represent a management server, and one to represent a web server, and associated those virtual machines with their respective Application security groups (ASGs), and then with the network security group (NSG) containing the network security rules to control network traffic. You then tested the network security rules we have created and applied.</a:t>
            </a:r>
          </a:p>
          <a:p>
            <a:br>
              <a:rPr lang="en-IE" sz="882" b="0" kern="1200" dirty="0">
                <a:solidFill>
                  <a:schemeClr val="tx1"/>
                </a:solidFill>
                <a:effectLst/>
                <a:latin typeface="Segoe UI Light" pitchFamily="34" charset="0"/>
                <a:ea typeface="+mn-ea"/>
                <a:cs typeface="+mn-cs"/>
              </a:rPr>
            </a:br>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Remember to delete the resources you have just deployed if you are no longer using them to ensure you do not incur costs for running resources. You can delete all deployed resources by deleting the resource group in which they all reside.</a:t>
            </a:r>
          </a:p>
          <a:p>
            <a:pPr rtl="0"/>
            <a:endParaRPr lang="en-IE"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557347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i="0" u="none" strike="noStrike" kern="1200" dirty="0">
                <a:solidFill>
                  <a:schemeClr val="tx1"/>
                </a:solidFill>
                <a:effectLst/>
                <a:latin typeface="Segoe UI Light" pitchFamily="34" charset="0"/>
                <a:ea typeface="+mn-ea"/>
                <a:cs typeface="+mn-cs"/>
              </a:rPr>
              <a:t>This is conceptual, to be kept high level, explaining how security options can be targeted at each layer. We will discuss two layers in more depth in the next slide.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576915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The previous slide outlined “the defense in depth” layered approach. This </a:t>
            </a:r>
            <a:r>
              <a:rPr lang="en-US" baseline="0" dirty="0"/>
              <a:t>slide uses</a:t>
            </a:r>
            <a:r>
              <a:rPr lang="en-US" dirty="0"/>
              <a:t> the Perimeter and Networking</a:t>
            </a:r>
            <a:r>
              <a:rPr lang="en-US" baseline="0" dirty="0"/>
              <a:t> </a:t>
            </a:r>
            <a:r>
              <a:rPr lang="en-US" dirty="0"/>
              <a:t>layers as examples. Discussing Azure networking security solutions at each layer is beyond the</a:t>
            </a:r>
            <a:r>
              <a:rPr lang="en-US" baseline="0" dirty="0"/>
              <a:t> scope of this course</a:t>
            </a:r>
            <a:r>
              <a:rPr lang="en-US" dirty="0"/>
              <a:t>. </a:t>
            </a:r>
            <a:endParaRPr lang="en-US" b="1" dirty="0"/>
          </a:p>
          <a:p>
            <a:pPr marL="0" marR="0" lvl="0" indent="0" algn="l" defTabSz="914367" rtl="0" eaLnBrk="1" fontAlgn="auto" latinLnBrk="0" hangingPunct="1">
              <a:lnSpc>
                <a:spcPct val="90000"/>
              </a:lnSpc>
              <a:spcBef>
                <a:spcPts val="0"/>
              </a:spcBef>
              <a:spcAft>
                <a:spcPts val="333"/>
              </a:spcAft>
              <a:buClrTx/>
              <a:buSzTx/>
              <a:buFont typeface="Arial" pitchFamily="34" charset="0"/>
              <a:buNone/>
              <a:tabLst/>
              <a:defRPr/>
            </a:pPr>
            <a:r>
              <a:rPr lang="en-US" b="1" dirty="0"/>
              <a:t>Combining services</a:t>
            </a:r>
            <a:r>
              <a:rPr lang="en-US" b="1" baseline="0" dirty="0"/>
              <a:t> </a:t>
            </a:r>
            <a:r>
              <a:rPr lang="en-US" b="1" dirty="0"/>
              <a:t>: </a:t>
            </a:r>
          </a:p>
          <a:p>
            <a:pPr marL="171450" marR="0" lvl="0" indent="-171450" algn="l" defTabSz="914367" rtl="0" eaLnBrk="1" fontAlgn="auto" latinLnBrk="0" hangingPunct="1">
              <a:lnSpc>
                <a:spcPct val="90000"/>
              </a:lnSpc>
              <a:spcBef>
                <a:spcPts val="0"/>
              </a:spcBef>
              <a:spcAft>
                <a:spcPts val="333"/>
              </a:spcAft>
              <a:buClrTx/>
              <a:buSzTx/>
              <a:buFont typeface="Arial" pitchFamily="34" charset="0"/>
              <a:buChar char="•"/>
              <a:tabLst/>
              <a:defRPr/>
            </a:pPr>
            <a:r>
              <a:rPr lang="en-IE" sz="882" b="1" i="0" u="none" strike="noStrike" kern="1200" dirty="0">
                <a:solidFill>
                  <a:schemeClr val="tx1"/>
                </a:solidFill>
                <a:effectLst/>
                <a:latin typeface="Segoe UI Light" pitchFamily="34" charset="0"/>
                <a:ea typeface="+mn-ea"/>
                <a:cs typeface="+mn-cs"/>
              </a:rPr>
              <a:t>Azure Firewall </a:t>
            </a:r>
            <a:r>
              <a:rPr lang="en-IE" sz="882" b="0" i="0" u="none" strike="noStrike" kern="1200" dirty="0">
                <a:solidFill>
                  <a:schemeClr val="tx1"/>
                </a:solidFill>
                <a:effectLst/>
                <a:latin typeface="Segoe UI Light" pitchFamily="34" charset="0"/>
                <a:ea typeface="+mn-ea"/>
                <a:cs typeface="+mn-cs"/>
              </a:rPr>
              <a:t>complements the functionality of </a:t>
            </a:r>
            <a:r>
              <a:rPr lang="en-IE" sz="882" b="1" i="0" u="none" strike="noStrike" kern="1200" dirty="0">
                <a:solidFill>
                  <a:schemeClr val="tx1"/>
                </a:solidFill>
                <a:effectLst/>
                <a:latin typeface="Segoe UI Light" pitchFamily="34" charset="0"/>
                <a:ea typeface="+mn-ea"/>
                <a:cs typeface="+mn-cs"/>
              </a:rPr>
              <a:t>Azure Network Security Groups</a:t>
            </a:r>
            <a:r>
              <a:rPr lang="en-IE" sz="882" b="0" i="0" u="none" strike="noStrike" kern="1200" dirty="0">
                <a:solidFill>
                  <a:schemeClr val="tx1"/>
                </a:solidFill>
                <a:effectLst/>
                <a:latin typeface="Segoe UI Light" pitchFamily="34" charset="0"/>
                <a:ea typeface="+mn-ea"/>
                <a:cs typeface="+mn-cs"/>
              </a:rPr>
              <a:t> (NSG).</a:t>
            </a:r>
            <a:r>
              <a:rPr lang="en-IE" sz="882" b="0" i="0" u="none" strike="noStrike" kern="1200" baseline="0" dirty="0">
                <a:solidFill>
                  <a:schemeClr val="tx1"/>
                </a:solidFill>
                <a:effectLst/>
                <a:latin typeface="Segoe UI Light" pitchFamily="34" charset="0"/>
                <a:ea typeface="+mn-ea"/>
                <a:cs typeface="+mn-cs"/>
              </a:rPr>
              <a:t> </a:t>
            </a:r>
            <a:r>
              <a:rPr lang="en-IE" sz="882" b="0" i="0" u="none" strike="noStrike" kern="1200" dirty="0">
                <a:solidFill>
                  <a:schemeClr val="tx1"/>
                </a:solidFill>
                <a:effectLst/>
                <a:latin typeface="Segoe UI Light" pitchFamily="34" charset="0"/>
                <a:ea typeface="+mn-ea"/>
                <a:cs typeface="+mn-cs"/>
              </a:rPr>
              <a:t>Together, they provide robust</a:t>
            </a:r>
            <a:r>
              <a:rPr lang="en-IE" sz="882" b="0" i="0" u="none" strike="noStrike" kern="1200" baseline="0" dirty="0">
                <a:solidFill>
                  <a:schemeClr val="tx1"/>
                </a:solidFill>
                <a:effectLst/>
                <a:latin typeface="Segoe UI Light" pitchFamily="34" charset="0"/>
                <a:ea typeface="+mn-ea"/>
                <a:cs typeface="+mn-cs"/>
              </a:rPr>
              <a:t> “</a:t>
            </a:r>
            <a:r>
              <a:rPr lang="en-IE" sz="882" b="0" i="0" u="none" strike="noStrike" kern="1200" baseline="0" dirty="0" err="1">
                <a:solidFill>
                  <a:schemeClr val="tx1"/>
                </a:solidFill>
                <a:effectLst/>
                <a:latin typeface="Segoe UI Light" pitchFamily="34" charset="0"/>
                <a:ea typeface="+mn-ea"/>
                <a:cs typeface="+mn-cs"/>
              </a:rPr>
              <a:t>defense</a:t>
            </a:r>
            <a:r>
              <a:rPr lang="en-IE" sz="882" b="0" i="0" u="none" strike="noStrike" kern="1200" baseline="0" dirty="0">
                <a:solidFill>
                  <a:schemeClr val="tx1"/>
                </a:solidFill>
                <a:effectLst/>
                <a:latin typeface="Segoe UI Light" pitchFamily="34" charset="0"/>
                <a:ea typeface="+mn-ea"/>
                <a:cs typeface="+mn-cs"/>
              </a:rPr>
              <a:t> </a:t>
            </a:r>
            <a:r>
              <a:rPr lang="en-IE" sz="882" b="0" i="0" u="none" strike="noStrike" kern="1200" dirty="0">
                <a:solidFill>
                  <a:schemeClr val="tx1"/>
                </a:solidFill>
                <a:effectLst/>
                <a:latin typeface="Segoe UI Light" pitchFamily="34" charset="0"/>
                <a:ea typeface="+mn-ea"/>
                <a:cs typeface="+mn-cs"/>
              </a:rPr>
              <a:t>in</a:t>
            </a:r>
            <a:r>
              <a:rPr lang="en-IE" sz="882" b="0" i="0" u="none" strike="noStrike" kern="1200" baseline="0" dirty="0">
                <a:solidFill>
                  <a:schemeClr val="tx1"/>
                </a:solidFill>
                <a:effectLst/>
                <a:latin typeface="Segoe UI Light" pitchFamily="34" charset="0"/>
                <a:ea typeface="+mn-ea"/>
                <a:cs typeface="+mn-cs"/>
              </a:rPr>
              <a:t> </a:t>
            </a:r>
            <a:r>
              <a:rPr lang="en-IE" sz="882" b="0" i="0" u="none" strike="noStrike" kern="1200" dirty="0">
                <a:solidFill>
                  <a:schemeClr val="tx1"/>
                </a:solidFill>
                <a:effectLst/>
                <a:latin typeface="Segoe UI Light" pitchFamily="34" charset="0"/>
                <a:ea typeface="+mn-ea"/>
                <a:cs typeface="+mn-cs"/>
              </a:rPr>
              <a:t>depth” network security. Network Security Groups add distributed, network layer, traffic filtering to protect traffic between resources, on</a:t>
            </a:r>
            <a:r>
              <a:rPr lang="en-IE" sz="882" b="0" i="0" u="none" strike="noStrike" kern="1200" baseline="0" dirty="0">
                <a:solidFill>
                  <a:schemeClr val="tx1"/>
                </a:solidFill>
                <a:effectLst/>
                <a:latin typeface="Segoe UI Light" pitchFamily="34" charset="0"/>
                <a:ea typeface="+mn-ea"/>
                <a:cs typeface="+mn-cs"/>
              </a:rPr>
              <a:t> </a:t>
            </a:r>
            <a:r>
              <a:rPr lang="en-IE" sz="882" b="0" i="0" u="none" strike="noStrike" kern="1200" dirty="0">
                <a:solidFill>
                  <a:schemeClr val="tx1"/>
                </a:solidFill>
                <a:effectLst/>
                <a:latin typeface="Segoe UI Light" pitchFamily="34" charset="0"/>
                <a:ea typeface="+mn-ea"/>
                <a:cs typeface="+mn-cs"/>
              </a:rPr>
              <a:t>virtual networks, within an Azure subscription. </a:t>
            </a:r>
          </a:p>
          <a:p>
            <a:pPr marL="171450" marR="0" lvl="0" indent="-171450" algn="l" defTabSz="914367" rtl="0" eaLnBrk="1" fontAlgn="auto" latinLnBrk="0" hangingPunct="1">
              <a:lnSpc>
                <a:spcPct val="90000"/>
              </a:lnSpc>
              <a:spcBef>
                <a:spcPts val="0"/>
              </a:spcBef>
              <a:spcAft>
                <a:spcPts val="333"/>
              </a:spcAft>
              <a:buClrTx/>
              <a:buSzTx/>
              <a:buFont typeface="Arial" pitchFamily="34" charset="0"/>
              <a:buChar char="•"/>
              <a:tabLst/>
              <a:defRPr/>
            </a:pPr>
            <a:r>
              <a:rPr lang="en-IE" sz="882" b="1" i="0" u="none" strike="noStrike" kern="1200" dirty="0">
                <a:solidFill>
                  <a:schemeClr val="tx1"/>
                </a:solidFill>
                <a:effectLst/>
                <a:latin typeface="Segoe UI Light" pitchFamily="34" charset="0"/>
                <a:ea typeface="+mn-ea"/>
                <a:cs typeface="+mn-cs"/>
              </a:rPr>
              <a:t>Azure Firewall</a:t>
            </a:r>
            <a:r>
              <a:rPr lang="en-IE" sz="882" b="0" i="0" u="none" strike="noStrike" kern="1200" dirty="0">
                <a:solidFill>
                  <a:schemeClr val="tx1"/>
                </a:solidFill>
                <a:effectLst/>
                <a:latin typeface="Segoe UI Light" pitchFamily="34" charset="0"/>
                <a:ea typeface="+mn-ea"/>
                <a:cs typeface="+mn-cs"/>
              </a:rPr>
              <a:t> is a fully stateful, centralized, network Firewall-as-a-Service, which provides network and application-level protection across different subscriptions and virtual networks.</a:t>
            </a:r>
          </a:p>
          <a:p>
            <a:pPr marL="171450" marR="0" indent="-171450" algn="l" defTabSz="914367" rtl="0" eaLnBrk="1" fontAlgn="auto" latinLnBrk="0" hangingPunct="1">
              <a:lnSpc>
                <a:spcPct val="90000"/>
              </a:lnSpc>
              <a:spcBef>
                <a:spcPts val="0"/>
              </a:spcBef>
              <a:spcAft>
                <a:spcPts val="333"/>
              </a:spcAft>
              <a:buClrTx/>
              <a:buSzTx/>
              <a:buFont typeface="Arial" pitchFamily="34" charset="0"/>
              <a:buChar char="•"/>
              <a:tabLst/>
              <a:defRPr/>
            </a:pPr>
            <a:r>
              <a:rPr lang="en-IE" sz="882" b="1" i="0" u="none" strike="noStrike" kern="1200" dirty="0">
                <a:solidFill>
                  <a:schemeClr val="tx1"/>
                </a:solidFill>
                <a:effectLst/>
                <a:latin typeface="Segoe UI Light" pitchFamily="34" charset="0"/>
                <a:ea typeface="+mn-ea"/>
                <a:cs typeface="+mn-cs"/>
              </a:rPr>
              <a:t>WAF</a:t>
            </a:r>
            <a:r>
              <a:rPr lang="en-IE" sz="882" b="0" i="0" u="none" strike="noStrike" kern="1200" dirty="0">
                <a:solidFill>
                  <a:schemeClr val="tx1"/>
                </a:solidFill>
                <a:effectLst/>
                <a:latin typeface="Segoe UI Light" pitchFamily="34" charset="0"/>
                <a:ea typeface="+mn-ea"/>
                <a:cs typeface="+mn-cs"/>
              </a:rPr>
              <a:t> is a feature of </a:t>
            </a:r>
            <a:r>
              <a:rPr lang="en-IE" sz="882" b="1" i="0" u="none" strike="noStrike" kern="1200" dirty="0">
                <a:solidFill>
                  <a:schemeClr val="tx1"/>
                </a:solidFill>
                <a:effectLst/>
                <a:latin typeface="Segoe UI Light" pitchFamily="34" charset="0"/>
                <a:ea typeface="+mn-ea"/>
                <a:cs typeface="+mn-cs"/>
              </a:rPr>
              <a:t>Application Gateway</a:t>
            </a:r>
            <a:r>
              <a:rPr lang="en-IE" sz="882" b="0" i="0" u="none" strike="noStrike" kern="1200" dirty="0">
                <a:solidFill>
                  <a:schemeClr val="tx1"/>
                </a:solidFill>
                <a:effectLst/>
                <a:latin typeface="Segoe UI Light" pitchFamily="34" charset="0"/>
                <a:ea typeface="+mn-ea"/>
                <a:cs typeface="+mn-cs"/>
              </a:rPr>
              <a:t>. It provides web applications with centralized, inbound, protection against exploits and vulnerabilities. Combining WAF with Azure Firewall adds</a:t>
            </a:r>
            <a:r>
              <a:rPr lang="en-IE" sz="882" b="0" i="0" u="none" strike="noStrike" kern="1200" baseline="0" dirty="0">
                <a:solidFill>
                  <a:schemeClr val="tx1"/>
                </a:solidFill>
                <a:effectLst/>
                <a:latin typeface="Segoe UI Light" pitchFamily="34" charset="0"/>
                <a:ea typeface="+mn-ea"/>
                <a:cs typeface="+mn-cs"/>
              </a:rPr>
              <a:t> </a:t>
            </a:r>
            <a:r>
              <a:rPr lang="en-IE" sz="882" b="0" i="0" u="none" strike="noStrike" kern="1200" dirty="0">
                <a:solidFill>
                  <a:schemeClr val="tx1"/>
                </a:solidFill>
                <a:effectLst/>
                <a:latin typeface="Segoe UI Light" pitchFamily="34" charset="0"/>
                <a:ea typeface="+mn-ea"/>
                <a:cs typeface="+mn-cs"/>
              </a:rPr>
              <a:t>layers of protection. Azure Firewall provides </a:t>
            </a:r>
          </a:p>
          <a:p>
            <a:pPr marL="384432" lvl="1" indent="-171450">
              <a:buFont typeface="Arial" pitchFamily="34" charset="0"/>
              <a:buChar char="•"/>
            </a:pPr>
            <a:r>
              <a:rPr lang="en-IE" sz="882" b="0" i="0" u="none" strike="noStrike" kern="1200" dirty="0">
                <a:solidFill>
                  <a:schemeClr val="tx1"/>
                </a:solidFill>
                <a:effectLst/>
                <a:latin typeface="Segoe UI Light" pitchFamily="34" charset="0"/>
                <a:ea typeface="+mn-ea"/>
                <a:cs typeface="+mn-cs"/>
              </a:rPr>
              <a:t>inbound protection for non-HTTP/S protocols (for example, RDP, SSH, FTP).</a:t>
            </a:r>
          </a:p>
          <a:p>
            <a:pPr marL="384432" lvl="1" indent="-171450">
              <a:buFont typeface="Arial" pitchFamily="34" charset="0"/>
              <a:buChar char="•"/>
            </a:pPr>
            <a:r>
              <a:rPr lang="en-IE" sz="882" b="0" i="0" u="none" strike="noStrike" kern="1200" dirty="0">
                <a:solidFill>
                  <a:schemeClr val="tx1"/>
                </a:solidFill>
                <a:effectLst/>
                <a:latin typeface="Segoe UI Light" pitchFamily="34" charset="0"/>
                <a:ea typeface="+mn-ea"/>
                <a:cs typeface="+mn-cs"/>
              </a:rPr>
              <a:t>outbound network-level protection for all ports and protocols.</a:t>
            </a:r>
          </a:p>
          <a:p>
            <a:pPr marL="384432" lvl="1" indent="-171450">
              <a:buFont typeface="Arial" pitchFamily="34" charset="0"/>
              <a:buChar char="•"/>
            </a:pPr>
            <a:r>
              <a:rPr lang="en-IE" sz="882" b="0" i="0" u="none" strike="noStrike" kern="1200" dirty="0">
                <a:solidFill>
                  <a:schemeClr val="tx1"/>
                </a:solidFill>
                <a:effectLst/>
                <a:latin typeface="Segoe UI Light" pitchFamily="34" charset="0"/>
                <a:ea typeface="+mn-ea"/>
                <a:cs typeface="+mn-cs"/>
              </a:rPr>
              <a:t>application-level protection for outbound HTTP/S.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965072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347001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980802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1" i="0" u="none" strike="noStrike" kern="1200" dirty="0">
                <a:solidFill>
                  <a:schemeClr val="tx1"/>
                </a:solidFill>
                <a:effectLst/>
                <a:latin typeface="Segoe UI Light" pitchFamily="34" charset="0"/>
                <a:ea typeface="+mn-ea"/>
                <a:cs typeface="+mn-cs"/>
              </a:rPr>
              <a:t>Note </a:t>
            </a:r>
            <a:r>
              <a:rPr lang="en-IE" sz="900" b="0" i="0" u="none" strike="noStrike" kern="1200" dirty="0">
                <a:solidFill>
                  <a:schemeClr val="tx1"/>
                </a:solidFill>
                <a:effectLst/>
                <a:latin typeface="Segoe UI Light" pitchFamily="34" charset="0"/>
                <a:ea typeface="+mn-ea"/>
                <a:cs typeface="+mn-cs"/>
              </a:rPr>
              <a:t>: Authentication is sometimes shortened to </a:t>
            </a:r>
            <a:r>
              <a:rPr lang="en-IE" sz="900" b="0" i="1" u="none" strike="noStrike" kern="1200" dirty="0" err="1">
                <a:solidFill>
                  <a:schemeClr val="tx1"/>
                </a:solidFill>
                <a:effectLst/>
                <a:latin typeface="Segoe UI Light" pitchFamily="34" charset="0"/>
                <a:ea typeface="+mn-ea"/>
                <a:cs typeface="+mn-cs"/>
              </a:rPr>
              <a:t>AuthN</a:t>
            </a:r>
            <a:r>
              <a:rPr lang="en-IE" sz="900" b="0" i="0" u="none" strike="noStrike" kern="1200" dirty="0">
                <a:solidFill>
                  <a:schemeClr val="tx1"/>
                </a:solidFill>
                <a:effectLst/>
                <a:latin typeface="Segoe UI Light" pitchFamily="34" charset="0"/>
                <a:ea typeface="+mn-ea"/>
                <a:cs typeface="+mn-cs"/>
              </a:rPr>
              <a:t>, and authorization is sometimes shortened to </a:t>
            </a:r>
            <a:r>
              <a:rPr lang="en-IE" sz="900" b="0" i="1" u="none" strike="noStrike" kern="1200" dirty="0" err="1">
                <a:solidFill>
                  <a:schemeClr val="tx1"/>
                </a:solidFill>
                <a:effectLst/>
                <a:latin typeface="Segoe UI Light" pitchFamily="34" charset="0"/>
                <a:ea typeface="+mn-ea"/>
                <a:cs typeface="+mn-cs"/>
              </a:rPr>
              <a:t>AuthZ</a:t>
            </a:r>
            <a:r>
              <a:rPr lang="en-IE" sz="900" b="0" i="0" u="none" strike="noStrike" kern="1200" dirty="0">
                <a:solidFill>
                  <a:schemeClr val="tx1"/>
                </a:solidFill>
                <a:effectLst/>
                <a:latin typeface="Segoe UI Light" pitchFamily="34" charset="0"/>
                <a:ea typeface="+mn-ea"/>
                <a:cs typeface="+mn-cs"/>
              </a:rPr>
              <a:t>.</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098066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Examples of</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Azure AD services:</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Authentication</a:t>
            </a:r>
            <a:r>
              <a:rPr lang="en-IE" sz="900" b="0" i="0" u="none" strike="noStrike" kern="1200" dirty="0">
                <a:solidFill>
                  <a:schemeClr val="tx1"/>
                </a:solidFill>
                <a:effectLst/>
                <a:latin typeface="Segoe UI Light" pitchFamily="34" charset="0"/>
                <a:ea typeface="+mn-ea"/>
                <a:cs typeface="+mn-cs"/>
              </a:rPr>
              <a:t> – Add</a:t>
            </a:r>
            <a:r>
              <a:rPr lang="en-IE" sz="900" b="0" i="0" u="none" strike="noStrike" kern="1200" baseline="0" dirty="0">
                <a:solidFill>
                  <a:schemeClr val="tx1"/>
                </a:solidFill>
                <a:effectLst/>
                <a:latin typeface="Segoe UI Light" pitchFamily="34" charset="0"/>
                <a:ea typeface="+mn-ea"/>
                <a:cs typeface="+mn-cs"/>
              </a:rPr>
              <a:t>s </a:t>
            </a:r>
            <a:r>
              <a:rPr lang="en-IE" sz="900" b="0" i="0" u="none" strike="noStrike" kern="1200" dirty="0">
                <a:solidFill>
                  <a:schemeClr val="tx1"/>
                </a:solidFill>
                <a:effectLst/>
                <a:latin typeface="Segoe UI Light" pitchFamily="34" charset="0"/>
                <a:ea typeface="+mn-ea"/>
                <a:cs typeface="+mn-cs"/>
              </a:rPr>
              <a:t>functionalities</a:t>
            </a:r>
            <a:r>
              <a:rPr lang="en-IE" sz="900" b="0" i="0" u="none" strike="noStrike" kern="1200" baseline="0" dirty="0">
                <a:solidFill>
                  <a:schemeClr val="tx1"/>
                </a:solidFill>
                <a:effectLst/>
                <a:latin typeface="Segoe UI Light" pitchFamily="34" charset="0"/>
                <a:ea typeface="+mn-ea"/>
                <a:cs typeface="+mn-cs"/>
              </a:rPr>
              <a:t> such </a:t>
            </a:r>
            <a:r>
              <a:rPr lang="en-IE" sz="900" b="0" i="0" u="none" strike="noStrike" kern="1200" dirty="0">
                <a:solidFill>
                  <a:schemeClr val="tx1"/>
                </a:solidFill>
                <a:effectLst/>
                <a:latin typeface="Segoe UI Light" pitchFamily="34" charset="0"/>
                <a:ea typeface="+mn-ea"/>
                <a:cs typeface="+mn-cs"/>
              </a:rPr>
              <a:t>as: self-service user-password reset; multi-factor authentication (MFA); customized banned password lists; smart lockout services.</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Single-Sign-On (SSO)</a:t>
            </a:r>
            <a:r>
              <a:rPr lang="en-IE" sz="900" b="0" i="0" u="none" strike="noStrike" kern="1200" dirty="0">
                <a:solidFill>
                  <a:schemeClr val="tx1"/>
                </a:solidFill>
                <a:effectLst/>
                <a:latin typeface="Segoe UI Light" pitchFamily="34" charset="0"/>
                <a:ea typeface="+mn-ea"/>
                <a:cs typeface="+mn-cs"/>
              </a:rPr>
              <a:t> - Users only need one ID and password to access multiple applications.</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Application management</a:t>
            </a:r>
            <a:r>
              <a:rPr lang="en-IE" sz="900" b="0" i="0" u="none" strike="noStrike" kern="1200" dirty="0">
                <a:solidFill>
                  <a:schemeClr val="tx1"/>
                </a:solidFill>
                <a:effectLst/>
                <a:latin typeface="Segoe UI Light" pitchFamily="34" charset="0"/>
                <a:ea typeface="+mn-ea"/>
                <a:cs typeface="+mn-cs"/>
              </a:rPr>
              <a:t> - Manage cloud and on-premises apps using Azure AD’s Application Proxy, SSO, SaaS apps, and My Apps portal (also referred to as Access panel).</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Business to Business (B2B) identity services</a:t>
            </a:r>
            <a:r>
              <a:rPr lang="en-IE" sz="900" b="0" i="0" u="none" strike="noStrike" kern="1200" dirty="0">
                <a:solidFill>
                  <a:schemeClr val="tx1"/>
                </a:solidFill>
                <a:effectLst/>
                <a:latin typeface="Segoe UI Light" pitchFamily="34" charset="0"/>
                <a:ea typeface="+mn-ea"/>
                <a:cs typeface="+mn-cs"/>
              </a:rPr>
              <a:t>  - Manage user</a:t>
            </a:r>
            <a:r>
              <a:rPr lang="en-IE" sz="900" b="0" i="0" u="none" strike="noStrike" kern="1200" baseline="0" dirty="0">
                <a:solidFill>
                  <a:schemeClr val="tx1"/>
                </a:solidFill>
                <a:effectLst/>
                <a:latin typeface="Segoe UI Light" pitchFamily="34" charset="0"/>
                <a:ea typeface="+mn-ea"/>
                <a:cs typeface="+mn-cs"/>
              </a:rPr>
              <a:t> credentials for guests </a:t>
            </a:r>
            <a:r>
              <a:rPr lang="en-IE" sz="900" b="0" i="0" u="none" strike="noStrike" kern="1200" dirty="0">
                <a:solidFill>
                  <a:schemeClr val="tx1"/>
                </a:solidFill>
                <a:effectLst/>
                <a:latin typeface="Segoe UI Light" pitchFamily="34" charset="0"/>
                <a:ea typeface="+mn-ea"/>
                <a:cs typeface="+mn-cs"/>
              </a:rPr>
              <a:t>and external partners, while retaining control over internal</a:t>
            </a:r>
            <a:r>
              <a:rPr lang="en-IE" sz="900" b="0" i="0" u="none" strike="noStrike" kern="1200" baseline="0" dirty="0">
                <a:solidFill>
                  <a:schemeClr val="tx1"/>
                </a:solidFill>
                <a:effectLst/>
                <a:latin typeface="Segoe UI Light" pitchFamily="34" charset="0"/>
                <a:ea typeface="+mn-ea"/>
                <a:cs typeface="+mn-cs"/>
              </a:rPr>
              <a:t> user accounts</a:t>
            </a:r>
            <a:r>
              <a:rPr lang="en-IE" sz="900" b="0" i="0" u="none" strike="noStrike"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Business</a:t>
            </a:r>
            <a:r>
              <a:rPr lang="en-IE" sz="900" b="1" i="0" u="none" strike="noStrike" kern="1200" baseline="0" dirty="0">
                <a:solidFill>
                  <a:schemeClr val="tx1"/>
                </a:solidFill>
                <a:effectLst/>
                <a:latin typeface="Segoe UI Light" pitchFamily="34" charset="0"/>
                <a:ea typeface="+mn-ea"/>
                <a:cs typeface="+mn-cs"/>
              </a:rPr>
              <a:t> </a:t>
            </a:r>
            <a:r>
              <a:rPr lang="en-IE" sz="900" b="1" i="0" u="none" strike="noStrike" kern="1200" dirty="0">
                <a:solidFill>
                  <a:schemeClr val="tx1"/>
                </a:solidFill>
                <a:effectLst/>
                <a:latin typeface="Segoe UI Light" pitchFamily="34" charset="0"/>
                <a:ea typeface="+mn-ea"/>
                <a:cs typeface="+mn-cs"/>
              </a:rPr>
              <a:t>to</a:t>
            </a:r>
            <a:r>
              <a:rPr lang="en-IE" sz="900" b="1" i="0" u="none" strike="noStrike" kern="1200" baseline="0" dirty="0">
                <a:solidFill>
                  <a:schemeClr val="tx1"/>
                </a:solidFill>
                <a:effectLst/>
                <a:latin typeface="Segoe UI Light" pitchFamily="34" charset="0"/>
                <a:ea typeface="+mn-ea"/>
                <a:cs typeface="+mn-cs"/>
              </a:rPr>
              <a:t> </a:t>
            </a:r>
            <a:r>
              <a:rPr lang="en-IE" sz="900" b="1" i="0" u="none" strike="noStrike" kern="1200" dirty="0">
                <a:solidFill>
                  <a:schemeClr val="tx1"/>
                </a:solidFill>
                <a:effectLst/>
                <a:latin typeface="Segoe UI Light" pitchFamily="34" charset="0"/>
                <a:ea typeface="+mn-ea"/>
                <a:cs typeface="+mn-cs"/>
              </a:rPr>
              <a:t>Customer (B2C)</a:t>
            </a:r>
            <a:r>
              <a:rPr lang="en-IE" sz="900" b="0" i="0" u="none" strike="noStrike" kern="1200" dirty="0">
                <a:solidFill>
                  <a:schemeClr val="tx1"/>
                </a:solidFill>
                <a:effectLst/>
                <a:latin typeface="Segoe UI Light" pitchFamily="34" charset="0"/>
                <a:ea typeface="+mn-ea"/>
                <a:cs typeface="+mn-cs"/>
              </a:rPr>
              <a:t> </a:t>
            </a:r>
            <a:r>
              <a:rPr lang="en-IE" sz="900" b="1" i="0" u="none" strike="noStrike" kern="1200" dirty="0">
                <a:solidFill>
                  <a:schemeClr val="tx1"/>
                </a:solidFill>
                <a:effectLst/>
                <a:latin typeface="Segoe UI Light" pitchFamily="34" charset="0"/>
                <a:ea typeface="+mn-ea"/>
                <a:cs typeface="+mn-cs"/>
              </a:rPr>
              <a:t>identity services</a:t>
            </a:r>
            <a:r>
              <a:rPr lang="en-IE" sz="900" b="0" i="0" u="none" strike="noStrike" kern="1200" dirty="0">
                <a:solidFill>
                  <a:schemeClr val="tx1"/>
                </a:solidFill>
                <a:effectLst/>
                <a:latin typeface="Segoe UI Light" pitchFamily="34" charset="0"/>
                <a:ea typeface="+mn-ea"/>
                <a:cs typeface="+mn-cs"/>
              </a:rPr>
              <a:t> – Add</a:t>
            </a:r>
            <a:r>
              <a:rPr lang="en-IE" sz="900" b="0" i="0" u="none" strike="noStrike" kern="1200" baseline="0" dirty="0">
                <a:solidFill>
                  <a:schemeClr val="tx1"/>
                </a:solidFill>
                <a:effectLst/>
                <a:latin typeface="Segoe UI Light" pitchFamily="34" charset="0"/>
                <a:ea typeface="+mn-ea"/>
                <a:cs typeface="+mn-cs"/>
              </a:rPr>
              <a:t> s</a:t>
            </a:r>
            <a:r>
              <a:rPr lang="en-IE" sz="900" b="0" i="0" u="none" strike="noStrike" kern="1200" dirty="0">
                <a:solidFill>
                  <a:schemeClr val="tx1"/>
                </a:solidFill>
                <a:effectLst/>
                <a:latin typeface="Segoe UI Light" pitchFamily="34" charset="0"/>
                <a:ea typeface="+mn-ea"/>
                <a:cs typeface="+mn-cs"/>
              </a:rPr>
              <a:t>ervices that allow you to customize and control how users of your application sign up,</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sign in, and manage their user profiles.</a:t>
            </a:r>
            <a:r>
              <a:rPr lang="en-IE" sz="900" b="0" i="0" u="none" strike="noStrike" kern="1200" baseline="0" dirty="0">
                <a:solidFill>
                  <a:schemeClr val="tx1"/>
                </a:solidFill>
                <a:effectLst/>
                <a:latin typeface="Segoe UI Light" pitchFamily="34" charset="0"/>
                <a:ea typeface="+mn-ea"/>
                <a:cs typeface="+mn-cs"/>
              </a:rPr>
              <a:t> I</a:t>
            </a:r>
            <a:r>
              <a:rPr lang="en-IE" sz="900" b="0" i="0" u="none" strike="noStrike" kern="1200" dirty="0">
                <a:solidFill>
                  <a:schemeClr val="tx1"/>
                </a:solidFill>
                <a:effectLst/>
                <a:latin typeface="Segoe UI Light" pitchFamily="34" charset="0"/>
                <a:ea typeface="+mn-ea"/>
                <a:cs typeface="+mn-cs"/>
              </a:rPr>
              <a:t>ncludes integrated</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social identity, sign in experiences.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IE" sz="900" kern="1200" dirty="0">
                <a:solidFill>
                  <a:schemeClr val="tx1"/>
                </a:solidFill>
                <a:effectLst/>
                <a:latin typeface="Segoe UI Light" pitchFamily="34" charset="0"/>
                <a:ea typeface="+mn-ea"/>
                <a:cs typeface="+mn-cs"/>
              </a:rPr>
              <a:t>For details about Azure AD, see :</a:t>
            </a:r>
            <a:r>
              <a:rPr lang="en-IE" sz="900" b="0" i="0" u="none" strike="noStrike" kern="1200" dirty="0">
                <a:solidFill>
                  <a:schemeClr val="tx1"/>
                </a:solidFill>
                <a:effectLst/>
                <a:latin typeface="Segoe UI Light" pitchFamily="34" charset="0"/>
                <a:ea typeface="+mn-ea"/>
                <a:cs typeface="+mn-cs"/>
                <a:hlinkClick r:id="rId3"/>
              </a:rPr>
              <a:t> </a:t>
            </a:r>
            <a:r>
              <a:rPr lang="en-IE" sz="900" b="0" i="0" u="none" strike="noStrike" kern="1200" dirty="0">
                <a:solidFill>
                  <a:schemeClr val="tx1"/>
                </a:solidFill>
                <a:effectLst/>
                <a:latin typeface="Segoe UI Light" pitchFamily="34" charset="0"/>
                <a:ea typeface="+mn-ea"/>
                <a:cs typeface="+mn-cs"/>
              </a:rPr>
              <a:t>https://azure.microsoft.com/en-us/services/active-directory/</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538158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E" sz="900" b="0" i="1" dirty="0"/>
              <a:t>Discuss what could qualify for each of the items listed</a:t>
            </a:r>
          </a:p>
          <a:p>
            <a:pPr marL="171450" indent="-171450">
              <a:buFont typeface="Arial" panose="020B0604020202020204" pitchFamily="34" charset="0"/>
              <a:buChar char="•"/>
            </a:pPr>
            <a:r>
              <a:rPr lang="en-IE" sz="900" b="1" i="1" dirty="0"/>
              <a:t>Something you know</a:t>
            </a:r>
            <a:r>
              <a:rPr lang="en-IE" sz="900" i="1" dirty="0"/>
              <a:t>:</a:t>
            </a:r>
            <a:r>
              <a:rPr lang="en-IE" sz="900" dirty="0"/>
              <a:t> This could be a password or the answer to a security question.</a:t>
            </a:r>
          </a:p>
          <a:p>
            <a:pPr marL="171450" indent="-171450">
              <a:buFont typeface="Arial" panose="020B0604020202020204" pitchFamily="34" charset="0"/>
              <a:buChar char="•"/>
            </a:pPr>
            <a:r>
              <a:rPr lang="en-IE" sz="900" b="1" i="1" dirty="0"/>
              <a:t>Something you possess</a:t>
            </a:r>
            <a:r>
              <a:rPr lang="en-IE" sz="900" i="1" dirty="0"/>
              <a:t>:</a:t>
            </a:r>
            <a:r>
              <a:rPr lang="en-IE" sz="900" dirty="0"/>
              <a:t> This might be a mobile app that receives a notification, or a token-generating device.</a:t>
            </a:r>
          </a:p>
          <a:p>
            <a:pPr marL="171450" indent="-171450">
              <a:buFont typeface="Arial" panose="020B0604020202020204" pitchFamily="34" charset="0"/>
              <a:buChar char="•"/>
            </a:pPr>
            <a:r>
              <a:rPr lang="en-IE" sz="900" b="1" i="1" dirty="0"/>
              <a:t>Something you are</a:t>
            </a:r>
            <a:r>
              <a:rPr lang="en-IE" sz="900" i="1" dirty="0"/>
              <a:t>:</a:t>
            </a:r>
            <a:r>
              <a:rPr lang="en-IE" sz="900" dirty="0"/>
              <a:t> This is typically some sort of biometric property, such as a fingerprint or face scan used on many mobile devices.</a:t>
            </a:r>
          </a:p>
          <a:p>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MFA comes as part of the following Azure service offerings: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Azure Active Directory Premium licenses. These licenses provide full-featured use of Azure Multi-Factor Authentication Service (cloud) or Azure Multi-Factor Authentication Server (on-premises).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Multi-Factor Authentication for Office 365. A subset of Azure Multi-Factor Authentication capabilities are available as a part of your Office 365 subscription.</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Azure Active Directory global administrators. Because global administrator accounts are highly sensitive, a subset of Azure Multi-Factor Authentication capabilities are available as a means to protect these accounts.</a:t>
            </a:r>
          </a:p>
          <a:p>
            <a:endParaRPr lang="en-IE" sz="900" b="1"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You can read more about MFA at </a:t>
            </a:r>
            <a:r>
              <a:rPr lang="en-IE" sz="900" b="0" i="0" u="none" strike="noStrike" kern="1200" dirty="0">
                <a:solidFill>
                  <a:schemeClr val="tx1"/>
                </a:solidFill>
                <a:effectLst/>
                <a:latin typeface="Segoe UI Light" pitchFamily="34" charset="0"/>
                <a:ea typeface="+mn-ea"/>
                <a:cs typeface="+mn-cs"/>
              </a:rPr>
              <a:t>https://docs.microsoft.com/en-us/azure/active-directory/authentication/concept-mfa-howitworks</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960289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05797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Azure Security Center is part of the Center</a:t>
            </a:r>
            <a:r>
              <a:rPr lang="en-IE" sz="900" b="0" i="0" u="none" strike="noStrike" kern="1200" baseline="0" dirty="0">
                <a:solidFill>
                  <a:schemeClr val="tx1"/>
                </a:solidFill>
                <a:effectLst/>
                <a:latin typeface="Segoe UI Light" pitchFamily="34" charset="0"/>
                <a:ea typeface="+mn-ea"/>
                <a:cs typeface="+mn-cs"/>
              </a:rPr>
              <a:t> for Internet Security’s (CIS) benchmark </a:t>
            </a:r>
            <a:r>
              <a:rPr lang="en-IE" sz="900" b="0" i="0" u="none" strike="noStrike" kern="1200" dirty="0">
                <a:solidFill>
                  <a:schemeClr val="tx1"/>
                </a:solidFill>
                <a:effectLst/>
                <a:latin typeface="Segoe UI Light" pitchFamily="34" charset="0"/>
                <a:ea typeface="+mn-ea"/>
                <a:cs typeface="+mn-cs"/>
              </a:rPr>
              <a:t>recommendations :</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https://www.cisecurity.org/cis-benchmarks/</a:t>
            </a:r>
            <a:endParaRPr lang="en-IE" sz="900" b="1" i="0" u="none" strike="noStrike" kern="1200" dirty="0">
              <a:solidFill>
                <a:schemeClr val="tx1"/>
              </a:solidFill>
              <a:effectLst/>
              <a:latin typeface="Segoe UI Light" pitchFamily="34" charset="0"/>
              <a:ea typeface="+mn-ea"/>
              <a:cs typeface="+mn-cs"/>
            </a:endParaRP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Security Center versions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Azure Security Center is available in Free and Standard tiers:</a:t>
            </a:r>
          </a:p>
          <a:p>
            <a:pPr marL="384432" lvl="1"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Free</a:t>
            </a:r>
            <a:r>
              <a:rPr lang="en-IE" sz="900" b="0" i="0" u="none" strike="noStrike" kern="1200" dirty="0">
                <a:solidFill>
                  <a:schemeClr val="tx1"/>
                </a:solidFill>
                <a:effectLst/>
                <a:latin typeface="Segoe UI Light" pitchFamily="34" charset="0"/>
                <a:ea typeface="+mn-ea"/>
                <a:cs typeface="+mn-cs"/>
              </a:rPr>
              <a:t> </a:t>
            </a:r>
            <a:r>
              <a:rPr lang="en-IE" sz="900" b="1" i="0" u="none" strike="noStrike" kern="1200" dirty="0">
                <a:solidFill>
                  <a:schemeClr val="tx1"/>
                </a:solidFill>
                <a:effectLst/>
                <a:latin typeface="Segoe UI Light" pitchFamily="34" charset="0"/>
                <a:ea typeface="+mn-ea"/>
                <a:cs typeface="+mn-cs"/>
              </a:rPr>
              <a:t>tier</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 Available as part of your Azure subscription, this tier is limited to assessments and recommendations of Azure resources only.</a:t>
            </a:r>
          </a:p>
          <a:p>
            <a:pPr marL="384432" lvl="1"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Standard tier</a:t>
            </a:r>
            <a:r>
              <a:rPr lang="en-IE" sz="900" b="0" i="0" u="none" strike="noStrike" kern="1200" dirty="0">
                <a:solidFill>
                  <a:schemeClr val="tx1"/>
                </a:solidFill>
                <a:effectLst/>
                <a:latin typeface="Segoe UI Light" pitchFamily="34" charset="0"/>
                <a:ea typeface="+mn-ea"/>
                <a:cs typeface="+mn-cs"/>
              </a:rPr>
              <a:t> - Provides a full suite of security-related services, including: continuous monitoring, threat detection, just-in-time access control for ports.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To access the full suite of Azure Security Center services, upgrade to a Standard tier subscription. A 60-day free trial is accessible from the Azure Security Center dashboard in Azure Portal.</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For details about Azure Security Center, see : https://azure.microsoft.com/en-us/services/security-center/ </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084064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065685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IE" sz="1200" b="0" i="0" u="none" strike="noStrike" kern="1200" dirty="0">
                <a:solidFill>
                  <a:schemeClr val="tx1"/>
                </a:solidFill>
                <a:effectLst/>
                <a:latin typeface="Segoe UI Light" pitchFamily="34" charset="0"/>
                <a:ea typeface="+mn-ea"/>
                <a:cs typeface="+mn-cs"/>
              </a:rPr>
              <a:t>You can use Security Center during the detect, assess, and diagnose stages. Here are examples of how Security Center can be useful during the three initial incident response stages:</a:t>
            </a:r>
          </a:p>
          <a:p>
            <a:pPr marL="685800" lvl="1" indent="-228600">
              <a:buFont typeface="Arial" panose="020B0604020202020204" pitchFamily="34" charset="0"/>
              <a:buChar char="•"/>
            </a:pPr>
            <a:r>
              <a:rPr lang="en-IE" sz="1200" b="1" i="0" u="none" strike="noStrike" kern="1200" dirty="0">
                <a:solidFill>
                  <a:schemeClr val="tx1"/>
                </a:solidFill>
                <a:effectLst/>
                <a:latin typeface="Segoe UI Light" pitchFamily="34" charset="0"/>
                <a:ea typeface="+mn-ea"/>
                <a:cs typeface="+mn-cs"/>
              </a:rPr>
              <a:t>Detect. </a:t>
            </a:r>
            <a:r>
              <a:rPr lang="en-IE" sz="1200" b="0" i="0" u="none" strike="noStrike" kern="1200" dirty="0">
                <a:solidFill>
                  <a:schemeClr val="tx1"/>
                </a:solidFill>
                <a:effectLst/>
                <a:latin typeface="Segoe UI Light" pitchFamily="34" charset="0"/>
                <a:ea typeface="+mn-ea"/>
                <a:cs typeface="+mn-cs"/>
              </a:rPr>
              <a:t>Review the first indication of an event investigation. Example: Use the Security Center dashboard to review the initial verification that a high-priority security alert was raised.</a:t>
            </a:r>
          </a:p>
          <a:p>
            <a:pPr marL="685800" lvl="1" indent="-228600">
              <a:buFont typeface="Arial" panose="020B0604020202020204" pitchFamily="34" charset="0"/>
              <a:buChar char="•"/>
            </a:pPr>
            <a:r>
              <a:rPr lang="en-IE" sz="1200" b="1" i="0" u="none" strike="noStrike" kern="1200" dirty="0">
                <a:solidFill>
                  <a:schemeClr val="tx1"/>
                </a:solidFill>
                <a:effectLst/>
                <a:latin typeface="Segoe UI Light" pitchFamily="34" charset="0"/>
                <a:ea typeface="+mn-ea"/>
                <a:cs typeface="+mn-cs"/>
              </a:rPr>
              <a:t>Assess</a:t>
            </a:r>
            <a:r>
              <a:rPr lang="en-IE" sz="1200" b="0" i="0" u="none" strike="noStrike" kern="1200" dirty="0">
                <a:solidFill>
                  <a:schemeClr val="tx1"/>
                </a:solidFill>
                <a:effectLst/>
                <a:latin typeface="Segoe UI Light" pitchFamily="34" charset="0"/>
                <a:ea typeface="+mn-ea"/>
                <a:cs typeface="+mn-cs"/>
              </a:rPr>
              <a:t>. Perform the initial assessment to obtain more information about the suspicious activity. Example: Obtain more information about the security alert.</a:t>
            </a:r>
          </a:p>
          <a:p>
            <a:pPr marL="685800" lvl="1" indent="-228600">
              <a:buFont typeface="Arial" panose="020B0604020202020204" pitchFamily="34" charset="0"/>
              <a:buChar char="•"/>
            </a:pPr>
            <a:r>
              <a:rPr lang="en-IE" sz="1200" b="1" i="0" u="none" strike="noStrike" kern="1200" dirty="0">
                <a:solidFill>
                  <a:schemeClr val="tx1"/>
                </a:solidFill>
                <a:effectLst/>
                <a:latin typeface="Segoe UI Light" pitchFamily="34" charset="0"/>
                <a:ea typeface="+mn-ea"/>
                <a:cs typeface="+mn-cs"/>
              </a:rPr>
              <a:t>Diagnose</a:t>
            </a:r>
            <a:r>
              <a:rPr lang="en-IE" sz="1200" b="0" i="0" u="none" strike="noStrike" kern="1200" dirty="0">
                <a:solidFill>
                  <a:schemeClr val="tx1"/>
                </a:solidFill>
                <a:effectLst/>
                <a:latin typeface="Segoe UI Light" pitchFamily="34" charset="0"/>
                <a:ea typeface="+mn-ea"/>
                <a:cs typeface="+mn-cs"/>
              </a:rPr>
              <a:t>. Conduct a technical investigation and identify containment, mitigation, and workaround strategies. Example: Follow the remediation steps described by Security Center in that particular security alert.</a:t>
            </a:r>
          </a:p>
          <a:p>
            <a:endParaRPr lang="en-IE" sz="1200" b="0" i="0" u="none" strike="noStrike" kern="1200" dirty="0">
              <a:solidFill>
                <a:schemeClr val="tx1"/>
              </a:solidFill>
              <a:effectLst/>
              <a:latin typeface="Segoe UI Light" pitchFamily="34" charset="0"/>
              <a:ea typeface="+mn-ea"/>
              <a:cs typeface="+mn-cs"/>
            </a:endParaRPr>
          </a:p>
          <a:p>
            <a:r>
              <a:rPr lang="en-IE" sz="1200" b="0" i="0" u="none" strike="noStrike" kern="1200" dirty="0">
                <a:solidFill>
                  <a:schemeClr val="tx1"/>
                </a:solidFill>
                <a:effectLst/>
                <a:latin typeface="Segoe UI Light" pitchFamily="34" charset="0"/>
                <a:ea typeface="+mn-ea"/>
                <a:cs typeface="+mn-cs"/>
              </a:rPr>
              <a:t>2. Another usage example is to Use Security Center recommendations to enhance security.</a:t>
            </a:r>
          </a:p>
          <a:p>
            <a:pPr marL="628650" lvl="1" indent="-171450">
              <a:buFont typeface="Arial" panose="020B0604020202020204" pitchFamily="34" charset="0"/>
              <a:buChar char="•"/>
            </a:pPr>
            <a:r>
              <a:rPr lang="en-IE" sz="1200" b="0" i="0" u="none" strike="noStrike" kern="1200" dirty="0">
                <a:solidFill>
                  <a:schemeClr val="tx1"/>
                </a:solidFill>
                <a:effectLst/>
                <a:latin typeface="Segoe UI Light" pitchFamily="34" charset="0"/>
                <a:ea typeface="+mn-ea"/>
                <a:cs typeface="+mn-cs"/>
              </a:rPr>
              <a:t>You can reduce the chances of a significant security event by configuring a security policy, and then implementing the recommendations provided by Azure Security Center.</a:t>
            </a:r>
          </a:p>
          <a:p>
            <a:pPr marL="628650" lvl="1" indent="-171450">
              <a:buFont typeface="Arial" panose="020B0604020202020204" pitchFamily="34" charset="0"/>
              <a:buChar char="•"/>
            </a:pPr>
            <a:r>
              <a:rPr lang="en-IE" sz="1200" b="0" i="0" u="none" strike="noStrike" kern="1200" dirty="0">
                <a:solidFill>
                  <a:schemeClr val="tx1"/>
                </a:solidFill>
                <a:effectLst/>
                <a:latin typeface="Segoe UI Light" pitchFamily="34" charset="0"/>
                <a:ea typeface="+mn-ea"/>
                <a:cs typeface="+mn-cs"/>
              </a:rPr>
              <a:t>A </a:t>
            </a:r>
            <a:r>
              <a:rPr lang="en-IE" sz="1200" b="0" i="1" u="none" strike="noStrike" kern="1200" dirty="0">
                <a:solidFill>
                  <a:schemeClr val="tx1"/>
                </a:solidFill>
                <a:effectLst/>
                <a:latin typeface="Segoe UI Light" pitchFamily="34" charset="0"/>
                <a:ea typeface="+mn-ea"/>
                <a:cs typeface="+mn-cs"/>
              </a:rPr>
              <a:t>security policy</a:t>
            </a:r>
            <a:r>
              <a:rPr lang="en-IE" sz="1200" b="0" i="0" u="none" strike="noStrike" kern="1200" dirty="0">
                <a:solidFill>
                  <a:schemeClr val="tx1"/>
                </a:solidFill>
                <a:effectLst/>
                <a:latin typeface="Segoe UI Light" pitchFamily="34" charset="0"/>
                <a:ea typeface="+mn-ea"/>
                <a:cs typeface="+mn-cs"/>
              </a:rPr>
              <a:t> defines the set of controls that are recommended for resources within that specified subscription or resource group. In Security Center, you define policies according to your company's security requirements.</a:t>
            </a:r>
          </a:p>
          <a:p>
            <a:pPr marL="628650" lvl="1" indent="-171450">
              <a:buFont typeface="Arial" panose="020B0604020202020204" pitchFamily="34" charset="0"/>
              <a:buChar char="•"/>
            </a:pPr>
            <a:r>
              <a:rPr lang="en-IE" sz="1200" b="0" i="0" u="none" strike="noStrike" kern="1200" dirty="0">
                <a:solidFill>
                  <a:schemeClr val="tx1"/>
                </a:solidFill>
                <a:effectLst/>
                <a:latin typeface="Segoe UI Light" pitchFamily="34" charset="0"/>
                <a:ea typeface="+mn-ea"/>
                <a:cs typeface="+mn-cs"/>
              </a:rPr>
              <a:t>Security Center </a:t>
            </a:r>
            <a:r>
              <a:rPr lang="en-IE" sz="1200" b="0" i="0" u="none" strike="noStrike" kern="1200" dirty="0" err="1">
                <a:solidFill>
                  <a:schemeClr val="tx1"/>
                </a:solidFill>
                <a:effectLst/>
                <a:latin typeface="Segoe UI Light" pitchFamily="34" charset="0"/>
                <a:ea typeface="+mn-ea"/>
                <a:cs typeface="+mn-cs"/>
              </a:rPr>
              <a:t>analyzes</a:t>
            </a:r>
            <a:r>
              <a:rPr lang="en-IE" sz="1200" b="0" i="0" u="none" strike="noStrike" kern="1200" dirty="0">
                <a:solidFill>
                  <a:schemeClr val="tx1"/>
                </a:solidFill>
                <a:effectLst/>
                <a:latin typeface="Segoe UI Light" pitchFamily="34" charset="0"/>
                <a:ea typeface="+mn-ea"/>
                <a:cs typeface="+mn-cs"/>
              </a:rPr>
              <a:t> the security state of your Azure resources. When Security Center identifies potential security vulnerabilities, it creates recommendations based on the controls set in the security policy. The recommendations guide you through the process of configuring the needed security controls. For example, if you have workloads that do not require the Azure SQL Database Transparent Data Encryption (TDE) policy, turn off the policy at the subscription level and enable it only in the resources groups where SQL TDE is required.</a:t>
            </a:r>
          </a:p>
          <a:p>
            <a:pPr marL="457200" lvl="1" indent="0">
              <a:buFontTx/>
              <a:buNone/>
            </a:pPr>
            <a:endParaRPr lang="en-IE" sz="1200" b="0" i="0" u="none" strike="noStrike" kern="1200" dirty="0">
              <a:solidFill>
                <a:schemeClr val="tx1"/>
              </a:solidFill>
              <a:effectLst/>
              <a:latin typeface="Segoe UI Light" pitchFamily="34" charset="0"/>
              <a:ea typeface="+mn-ea"/>
              <a:cs typeface="+mn-cs"/>
            </a:endParaRPr>
          </a:p>
          <a:p>
            <a:pPr marL="0" lvl="0" indent="0">
              <a:buFontTx/>
              <a:buNone/>
            </a:pPr>
            <a:r>
              <a:rPr lang="en-IE" sz="1200" b="0" i="0" u="none" strike="noStrike" kern="1200" dirty="0">
                <a:solidFill>
                  <a:schemeClr val="tx1"/>
                </a:solidFill>
                <a:effectLst/>
                <a:latin typeface="Segoe UI Light" pitchFamily="34" charset="0"/>
                <a:ea typeface="+mn-ea"/>
                <a:cs typeface="+mn-cs"/>
              </a:rPr>
              <a:t>You can read more about Azure Security Center at https://azure.microsoft.com/en-us/services/security-center/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072214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kern="1200" dirty="0">
                <a:solidFill>
                  <a:schemeClr val="tx1"/>
                </a:solidFill>
                <a:effectLst/>
                <a:latin typeface="Segoe UI Light" pitchFamily="34" charset="0"/>
                <a:ea typeface="+mn-ea"/>
                <a:cs typeface="+mn-cs"/>
              </a:rPr>
              <a:t>In this walkthrough task we will create Azure resources to monitor, enable Security Center for your subscription and then from within Security Center, install Agents on a virtual machine to allow more detailed monitoring. We will then evaluate and apply a security recommendation to increase the Secure score value in Security Center.</a:t>
            </a:r>
          </a:p>
          <a:p>
            <a:endParaRPr lang="en-US" dirty="0"/>
          </a:p>
          <a:p>
            <a:pPr rtl="0"/>
            <a:r>
              <a:rPr lang="en-IE" b="1" dirty="0"/>
              <a:t>Prerequisites</a:t>
            </a:r>
          </a:p>
          <a:p>
            <a:pPr rtl="0"/>
            <a:r>
              <a:rPr lang="en-IE" dirty="0"/>
              <a:t>You require need an Azure subscription to perform these steps. If you don't have one you can create one by following the steps outlined on the </a:t>
            </a:r>
            <a:r>
              <a:rPr lang="en-IE" sz="882" kern="1200" dirty="0">
                <a:solidFill>
                  <a:schemeClr val="tx1"/>
                </a:solidFill>
                <a:effectLst/>
                <a:latin typeface="Segoe UI Light" pitchFamily="34" charset="0"/>
                <a:ea typeface="+mn-ea"/>
                <a:cs typeface="+mn-cs"/>
                <a:hlinkClick r:id="rId3"/>
              </a:rPr>
              <a:t>Create your Azure free account today</a:t>
            </a:r>
            <a:r>
              <a:rPr lang="en-IE" dirty="0"/>
              <a:t> webpage.</a:t>
            </a:r>
          </a:p>
          <a:p>
            <a:pPr rtl="0"/>
            <a:endParaRPr lang="en-IE" dirty="0"/>
          </a:p>
          <a:p>
            <a:pPr rtl="0"/>
            <a:endParaRPr lang="en-IE" dirty="0"/>
          </a:p>
          <a:p>
            <a:r>
              <a:rPr lang="en-IE" sz="882" b="1" kern="1200" dirty="0">
                <a:solidFill>
                  <a:schemeClr val="tx1"/>
                </a:solidFill>
                <a:effectLst/>
                <a:latin typeface="Segoe UI Light" pitchFamily="34" charset="0"/>
                <a:ea typeface="+mn-ea"/>
                <a:cs typeface="+mn-cs"/>
              </a:rPr>
              <a:t>Steps</a:t>
            </a:r>
            <a:endParaRPr lang="en-IE" sz="882" b="0" kern="1200" dirty="0">
              <a:solidFill>
                <a:schemeClr val="tx1"/>
              </a:solidFill>
              <a:effectLst/>
              <a:latin typeface="Segoe UI Light" pitchFamily="34" charset="0"/>
              <a:ea typeface="+mn-ea"/>
              <a:cs typeface="+mn-cs"/>
            </a:endParaRPr>
          </a:p>
          <a:p>
            <a:r>
              <a:rPr lang="en-IE" sz="882" b="1" kern="1200" dirty="0">
                <a:solidFill>
                  <a:schemeClr val="tx1"/>
                </a:solidFill>
                <a:effectLst/>
                <a:latin typeface="Segoe UI Light" pitchFamily="34" charset="0"/>
                <a:ea typeface="+mn-ea"/>
                <a:cs typeface="+mn-cs"/>
              </a:rPr>
              <a:t>Create Azure resources to monitor</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Firstly we will deploy some resources to Azure to provide us with some resources to monitor. </a:t>
            </a:r>
          </a:p>
          <a:p>
            <a:r>
              <a:rPr lang="en-IE" sz="882" b="0" kern="1200" dirty="0">
                <a:solidFill>
                  <a:schemeClr val="tx1"/>
                </a:solidFill>
                <a:effectLst/>
                <a:latin typeface="Segoe UI Light" pitchFamily="34" charset="0"/>
                <a:ea typeface="+mn-ea"/>
                <a:cs typeface="+mn-cs"/>
              </a:rPr>
              <a:t>1. Sign into the Azure Portal and click on the </a:t>
            </a:r>
            <a:r>
              <a:rPr lang="en-IE" sz="882" b="1" kern="1200" dirty="0">
                <a:solidFill>
                  <a:schemeClr val="tx1"/>
                </a:solidFill>
                <a:effectLst/>
                <a:latin typeface="Segoe UI Light" pitchFamily="34" charset="0"/>
                <a:ea typeface="+mn-ea"/>
                <a:cs typeface="+mn-cs"/>
              </a:rPr>
              <a:t>Cloud Shell</a:t>
            </a:r>
            <a:r>
              <a:rPr lang="en-IE" sz="882" b="0" kern="1200" dirty="0">
                <a:solidFill>
                  <a:schemeClr val="tx1"/>
                </a:solidFill>
                <a:effectLst/>
                <a:latin typeface="Segoe UI Light" pitchFamily="34" charset="0"/>
                <a:ea typeface="+mn-ea"/>
                <a:cs typeface="+mn-cs"/>
              </a:rPr>
              <a:t> icon in the top right hand corner</a:t>
            </a:r>
          </a:p>
          <a:p>
            <a:r>
              <a:rPr lang="en-IE" sz="882" b="0" kern="1200" dirty="0">
                <a:solidFill>
                  <a:schemeClr val="tx1"/>
                </a:solidFill>
                <a:effectLst/>
                <a:latin typeface="Segoe UI Light" pitchFamily="34" charset="0"/>
                <a:ea typeface="+mn-ea"/>
                <a:cs typeface="+mn-cs"/>
              </a:rPr>
              <a:t>2. The </a:t>
            </a:r>
            <a:r>
              <a:rPr lang="en-IE" sz="882" b="1" kern="1200" dirty="0">
                <a:solidFill>
                  <a:schemeClr val="tx1"/>
                </a:solidFill>
                <a:effectLst/>
                <a:latin typeface="Segoe UI Light" pitchFamily="34" charset="0"/>
                <a:ea typeface="+mn-ea"/>
                <a:cs typeface="+mn-cs"/>
              </a:rPr>
              <a:t>Cloud Shell</a:t>
            </a:r>
            <a:r>
              <a:rPr lang="en-IE" sz="882" b="0" kern="1200" dirty="0">
                <a:solidFill>
                  <a:schemeClr val="tx1"/>
                </a:solidFill>
                <a:effectLst/>
                <a:latin typeface="Segoe UI Light" pitchFamily="34" charset="0"/>
                <a:ea typeface="+mn-ea"/>
                <a:cs typeface="+mn-cs"/>
              </a:rPr>
              <a:t> is launched in the bottom of the browser window. </a:t>
            </a:r>
          </a:p>
          <a:p>
            <a:r>
              <a:rPr lang="en-IE" sz="882" b="0" kern="1200" dirty="0">
                <a:solidFill>
                  <a:schemeClr val="tx1"/>
                </a:solidFill>
                <a:effectLst/>
                <a:latin typeface="Segoe UI Light" pitchFamily="34" charset="0"/>
                <a:ea typeface="+mn-ea"/>
                <a:cs typeface="+mn-cs"/>
              </a:rPr>
              <a:t>3. Create a resource group into which we will place our resources by running the following Azure CLI command. You can copy and paste the command from the below directly into the Cloud Shell console, then press </a:t>
            </a:r>
            <a:r>
              <a:rPr lang="en-IE" sz="882" b="1" kern="1200" dirty="0">
                <a:solidFill>
                  <a:schemeClr val="tx1"/>
                </a:solidFill>
                <a:effectLst/>
                <a:latin typeface="Segoe UI Light" pitchFamily="34" charset="0"/>
                <a:ea typeface="+mn-ea"/>
                <a:cs typeface="+mn-cs"/>
              </a:rPr>
              <a:t>Enter</a:t>
            </a:r>
            <a:r>
              <a:rPr lang="en-IE" sz="882" b="0" kern="1200" dirty="0">
                <a:solidFill>
                  <a:schemeClr val="tx1"/>
                </a:solidFill>
                <a:effectLst/>
                <a:latin typeface="Segoe UI Light" pitchFamily="34" charset="0"/>
                <a:ea typeface="+mn-ea"/>
                <a:cs typeface="+mn-cs"/>
              </a:rPr>
              <a:t> to run the command. This command will run fine in either </a:t>
            </a:r>
            <a:r>
              <a:rPr lang="en-IE" sz="882" b="1" kern="1200" dirty="0" err="1">
                <a:solidFill>
                  <a:schemeClr val="tx1"/>
                </a:solidFill>
                <a:effectLst/>
                <a:latin typeface="Segoe UI Light" pitchFamily="34" charset="0"/>
                <a:ea typeface="+mn-ea"/>
                <a:cs typeface="+mn-cs"/>
              </a:rPr>
              <a:t>powershell</a:t>
            </a:r>
            <a:r>
              <a:rPr lang="en-IE" sz="882" b="0" kern="1200" dirty="0">
                <a:solidFill>
                  <a:schemeClr val="tx1"/>
                </a:solidFill>
                <a:effectLst/>
                <a:latin typeface="Segoe UI Light" pitchFamily="34" charset="0"/>
                <a:ea typeface="+mn-ea"/>
                <a:cs typeface="+mn-cs"/>
              </a:rPr>
              <a:t> </a:t>
            </a:r>
            <a:r>
              <a:rPr lang="en-IE" sz="882" b="0" i="1" kern="1200" dirty="0">
                <a:solidFill>
                  <a:schemeClr val="tx1"/>
                </a:solidFill>
                <a:effectLst/>
                <a:latin typeface="Segoe UI Light" pitchFamily="34" charset="0"/>
                <a:ea typeface="+mn-ea"/>
                <a:cs typeface="+mn-cs"/>
              </a:rPr>
              <a:t>*or*</a:t>
            </a:r>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bash</a:t>
            </a:r>
            <a:r>
              <a:rPr lang="en-IE" sz="882" b="0" kern="1200" dirty="0">
                <a:solidFill>
                  <a:schemeClr val="tx1"/>
                </a:solidFill>
                <a:effectLst/>
                <a:latin typeface="Segoe UI Light" pitchFamily="34" charset="0"/>
                <a:ea typeface="+mn-ea"/>
                <a:cs typeface="+mn-cs"/>
              </a:rPr>
              <a:t> console.</a:t>
            </a:r>
          </a:p>
          <a:p>
            <a:r>
              <a:rPr lang="en-IE" sz="882" b="0" kern="1200" dirty="0">
                <a:solidFill>
                  <a:schemeClr val="tx1"/>
                </a:solidFill>
                <a:effectLst/>
                <a:latin typeface="Segoe UI Light" pitchFamily="34" charset="0"/>
                <a:ea typeface="+mn-ea"/>
                <a:cs typeface="+mn-cs"/>
              </a:rPr>
              <a:t>```cli</a:t>
            </a:r>
          </a:p>
          <a:p>
            <a:r>
              <a:rPr lang="en-IE" sz="882" b="0" kern="1200" dirty="0" err="1">
                <a:solidFill>
                  <a:schemeClr val="tx1"/>
                </a:solidFill>
                <a:effectLst/>
                <a:latin typeface="Segoe UI Light" pitchFamily="34" charset="0"/>
                <a:ea typeface="+mn-ea"/>
                <a:cs typeface="+mn-cs"/>
              </a:rPr>
              <a:t>az</a:t>
            </a:r>
            <a:r>
              <a:rPr lang="en-IE" sz="882" b="0" kern="1200" dirty="0">
                <a:solidFill>
                  <a:schemeClr val="tx1"/>
                </a:solidFill>
                <a:effectLst/>
                <a:latin typeface="Segoe UI Light" pitchFamily="34" charset="0"/>
                <a:ea typeface="+mn-ea"/>
                <a:cs typeface="+mn-cs"/>
              </a:rPr>
              <a:t> group create `</a:t>
            </a:r>
          </a:p>
          <a:p>
            <a:r>
              <a:rPr lang="en-IE" sz="882" b="0" kern="1200" dirty="0">
                <a:solidFill>
                  <a:schemeClr val="tx1"/>
                </a:solidFill>
                <a:effectLst/>
                <a:latin typeface="Segoe UI Light" pitchFamily="34" charset="0"/>
                <a:ea typeface="+mn-ea"/>
                <a:cs typeface="+mn-cs"/>
              </a:rPr>
              <a:t>--name </a:t>
            </a:r>
            <a:r>
              <a:rPr lang="en-IE" sz="882" b="0" kern="1200" dirty="0" err="1">
                <a:solidFill>
                  <a:schemeClr val="tx1"/>
                </a:solidFill>
                <a:effectLst/>
                <a:latin typeface="Segoe UI Light" pitchFamily="34" charset="0"/>
                <a:ea typeface="+mn-ea"/>
                <a:cs typeface="+mn-cs"/>
              </a:rPr>
              <a:t>seccentrg</a:t>
            </a:r>
            <a:r>
              <a:rPr lang="en-IE" sz="882" b="0" kern="1200" dirty="0">
                <a:solidFill>
                  <a:schemeClr val="tx1"/>
                </a:solidFill>
                <a:effectLst/>
                <a:latin typeface="Segoe UI Light" pitchFamily="34" charset="0"/>
                <a:ea typeface="+mn-ea"/>
                <a:cs typeface="+mn-cs"/>
              </a:rPr>
              <a:t> `</a:t>
            </a:r>
          </a:p>
          <a:p>
            <a:r>
              <a:rPr lang="en-IE" sz="882" b="0" kern="1200" dirty="0">
                <a:solidFill>
                  <a:schemeClr val="tx1"/>
                </a:solidFill>
                <a:effectLst/>
                <a:latin typeface="Segoe UI Light" pitchFamily="34" charset="0"/>
                <a:ea typeface="+mn-ea"/>
                <a:cs typeface="+mn-cs"/>
              </a:rPr>
              <a:t>--location </a:t>
            </a:r>
            <a:r>
              <a:rPr lang="en-IE" sz="882" b="0" kern="1200" dirty="0" err="1">
                <a:solidFill>
                  <a:schemeClr val="tx1"/>
                </a:solidFill>
                <a:effectLst/>
                <a:latin typeface="Segoe UI Light" pitchFamily="34" charset="0"/>
                <a:ea typeface="+mn-ea"/>
                <a:cs typeface="+mn-cs"/>
              </a:rPr>
              <a:t>westeurope</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a:t>
            </a:r>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4. Run the below Azure CLI command to create a virtual machine. Again, you can copy and paste the command from below directly into the Cloud Shell console and press </a:t>
            </a:r>
            <a:r>
              <a:rPr lang="en-IE" sz="882" b="1" kern="1200" dirty="0">
                <a:solidFill>
                  <a:schemeClr val="tx1"/>
                </a:solidFill>
                <a:effectLst/>
                <a:latin typeface="Segoe UI Light" pitchFamily="34" charset="0"/>
                <a:ea typeface="+mn-ea"/>
                <a:cs typeface="+mn-cs"/>
              </a:rPr>
              <a:t>Enter</a:t>
            </a:r>
            <a:r>
              <a:rPr lang="en-IE" sz="882" b="0" kern="1200" dirty="0">
                <a:solidFill>
                  <a:schemeClr val="tx1"/>
                </a:solidFill>
                <a:effectLst/>
                <a:latin typeface="Segoe UI Light" pitchFamily="34" charset="0"/>
                <a:ea typeface="+mn-ea"/>
                <a:cs typeface="+mn-cs"/>
              </a:rPr>
              <a:t> to run it.</a:t>
            </a:r>
          </a:p>
          <a:p>
            <a:r>
              <a:rPr lang="en-IE" sz="882" b="0" kern="1200" dirty="0">
                <a:solidFill>
                  <a:schemeClr val="tx1"/>
                </a:solidFill>
                <a:effectLst/>
                <a:latin typeface="Segoe UI Light" pitchFamily="34" charset="0"/>
                <a:ea typeface="+mn-ea"/>
                <a:cs typeface="+mn-cs"/>
              </a:rPr>
              <a:t>```cli</a:t>
            </a:r>
          </a:p>
          <a:p>
            <a:r>
              <a:rPr lang="en-IE" sz="882" b="0" kern="1200" dirty="0" err="1">
                <a:solidFill>
                  <a:schemeClr val="tx1"/>
                </a:solidFill>
                <a:effectLst/>
                <a:latin typeface="Segoe UI Light" pitchFamily="34" charset="0"/>
                <a:ea typeface="+mn-ea"/>
                <a:cs typeface="+mn-cs"/>
              </a:rPr>
              <a:t>az</a:t>
            </a:r>
            <a:r>
              <a:rPr lang="en-IE" sz="882" b="0" kern="1200" dirty="0">
                <a:solidFill>
                  <a:schemeClr val="tx1"/>
                </a:solidFill>
                <a:effectLst/>
                <a:latin typeface="Segoe UI Light" pitchFamily="34" charset="0"/>
                <a:ea typeface="+mn-ea"/>
                <a:cs typeface="+mn-cs"/>
              </a:rPr>
              <a:t> </a:t>
            </a:r>
            <a:r>
              <a:rPr lang="en-IE" sz="882" b="0" kern="1200" dirty="0" err="1">
                <a:solidFill>
                  <a:schemeClr val="tx1"/>
                </a:solidFill>
                <a:effectLst/>
                <a:latin typeface="Segoe UI Light" pitchFamily="34" charset="0"/>
                <a:ea typeface="+mn-ea"/>
                <a:cs typeface="+mn-cs"/>
              </a:rPr>
              <a:t>vm</a:t>
            </a:r>
            <a:r>
              <a:rPr lang="en-IE" sz="882" b="0" kern="1200" dirty="0">
                <a:solidFill>
                  <a:schemeClr val="tx1"/>
                </a:solidFill>
                <a:effectLst/>
                <a:latin typeface="Segoe UI Light" pitchFamily="34" charset="0"/>
                <a:ea typeface="+mn-ea"/>
                <a:cs typeface="+mn-cs"/>
              </a:rPr>
              <a:t> create `</a:t>
            </a:r>
          </a:p>
          <a:p>
            <a:r>
              <a:rPr lang="en-IE" sz="882" b="0" kern="1200" dirty="0">
                <a:solidFill>
                  <a:schemeClr val="tx1"/>
                </a:solidFill>
                <a:effectLst/>
                <a:latin typeface="Segoe UI Light" pitchFamily="34" charset="0"/>
                <a:ea typeface="+mn-ea"/>
                <a:cs typeface="+mn-cs"/>
              </a:rPr>
              <a:t>--name vmseccent1 `</a:t>
            </a:r>
          </a:p>
          <a:p>
            <a:r>
              <a:rPr lang="en-IE" sz="882" b="0" kern="1200" dirty="0">
                <a:solidFill>
                  <a:schemeClr val="tx1"/>
                </a:solidFill>
                <a:effectLst/>
                <a:latin typeface="Segoe UI Light" pitchFamily="34" charset="0"/>
                <a:ea typeface="+mn-ea"/>
                <a:cs typeface="+mn-cs"/>
              </a:rPr>
              <a:t>--resource-group </a:t>
            </a:r>
            <a:r>
              <a:rPr lang="en-IE" sz="882" b="0" kern="1200" dirty="0" err="1">
                <a:solidFill>
                  <a:schemeClr val="tx1"/>
                </a:solidFill>
                <a:effectLst/>
                <a:latin typeface="Segoe UI Light" pitchFamily="34" charset="0"/>
                <a:ea typeface="+mn-ea"/>
                <a:cs typeface="+mn-cs"/>
              </a:rPr>
              <a:t>seccentrg</a:t>
            </a:r>
            <a:r>
              <a:rPr lang="en-IE" sz="882" b="0" kern="1200" dirty="0">
                <a:solidFill>
                  <a:schemeClr val="tx1"/>
                </a:solidFill>
                <a:effectLst/>
                <a:latin typeface="Segoe UI Light" pitchFamily="34" charset="0"/>
                <a:ea typeface="+mn-ea"/>
                <a:cs typeface="+mn-cs"/>
              </a:rPr>
              <a:t> `</a:t>
            </a:r>
          </a:p>
          <a:p>
            <a:r>
              <a:rPr lang="en-IE" sz="882" b="0" kern="1200" dirty="0">
                <a:solidFill>
                  <a:schemeClr val="tx1"/>
                </a:solidFill>
                <a:effectLst/>
                <a:latin typeface="Segoe UI Light" pitchFamily="34" charset="0"/>
                <a:ea typeface="+mn-ea"/>
                <a:cs typeface="+mn-cs"/>
              </a:rPr>
              <a:t>--image Win2019Datacenter `</a:t>
            </a:r>
          </a:p>
          <a:p>
            <a:r>
              <a:rPr lang="en-IE" sz="882" b="0" kern="1200" dirty="0">
                <a:solidFill>
                  <a:schemeClr val="tx1"/>
                </a:solidFill>
                <a:effectLst/>
                <a:latin typeface="Segoe UI Light" pitchFamily="34" charset="0"/>
                <a:ea typeface="+mn-ea"/>
                <a:cs typeface="+mn-cs"/>
              </a:rPr>
              <a:t>--location </a:t>
            </a:r>
            <a:r>
              <a:rPr lang="en-IE" sz="882" b="0" kern="1200" dirty="0" err="1">
                <a:solidFill>
                  <a:schemeClr val="tx1"/>
                </a:solidFill>
                <a:effectLst/>
                <a:latin typeface="Segoe UI Light" pitchFamily="34" charset="0"/>
                <a:ea typeface="+mn-ea"/>
                <a:cs typeface="+mn-cs"/>
              </a:rPr>
              <a:t>westeurope</a:t>
            </a:r>
            <a:r>
              <a:rPr lang="en-IE" sz="882" b="0" kern="1200" dirty="0">
                <a:solidFill>
                  <a:schemeClr val="tx1"/>
                </a:solidFill>
                <a:effectLst/>
                <a:latin typeface="Segoe UI Light" pitchFamily="34" charset="0"/>
                <a:ea typeface="+mn-ea"/>
                <a:cs typeface="+mn-cs"/>
              </a:rPr>
              <a:t> `</a:t>
            </a:r>
          </a:p>
          <a:p>
            <a:r>
              <a:rPr lang="en-IE" sz="882" b="0" kern="1200" dirty="0">
                <a:solidFill>
                  <a:schemeClr val="tx1"/>
                </a:solidFill>
                <a:effectLst/>
                <a:latin typeface="Segoe UI Light" pitchFamily="34" charset="0"/>
                <a:ea typeface="+mn-ea"/>
                <a:cs typeface="+mn-cs"/>
              </a:rPr>
              <a:t>--admin-username </a:t>
            </a:r>
            <a:r>
              <a:rPr lang="en-IE" sz="882" b="0" kern="1200" dirty="0" err="1">
                <a:solidFill>
                  <a:schemeClr val="tx1"/>
                </a:solidFill>
                <a:effectLst/>
                <a:latin typeface="Segoe UI Light" pitchFamily="34" charset="0"/>
                <a:ea typeface="+mn-ea"/>
                <a:cs typeface="+mn-cs"/>
              </a:rPr>
              <a:t>azureuser</a:t>
            </a:r>
            <a:r>
              <a:rPr lang="en-IE" sz="882" b="0" kern="1200" dirty="0">
                <a:solidFill>
                  <a:schemeClr val="tx1"/>
                </a:solidFill>
                <a:effectLst/>
                <a:latin typeface="Segoe UI Light" pitchFamily="34" charset="0"/>
                <a:ea typeface="+mn-ea"/>
                <a:cs typeface="+mn-cs"/>
              </a:rPr>
              <a:t> `</a:t>
            </a:r>
          </a:p>
          <a:p>
            <a:r>
              <a:rPr lang="en-IE" sz="882" b="0" kern="1200" dirty="0">
                <a:solidFill>
                  <a:schemeClr val="tx1"/>
                </a:solidFill>
                <a:effectLst/>
                <a:latin typeface="Segoe UI Light" pitchFamily="34" charset="0"/>
                <a:ea typeface="+mn-ea"/>
                <a:cs typeface="+mn-cs"/>
              </a:rPr>
              <a:t>--admin-password Password0134!</a:t>
            </a:r>
          </a:p>
          <a:p>
            <a:r>
              <a:rPr lang="en-IE" sz="882" b="0" kern="1200" dirty="0">
                <a:solidFill>
                  <a:schemeClr val="tx1"/>
                </a:solidFill>
                <a:effectLst/>
                <a:latin typeface="Segoe UI Light" pitchFamily="34" charset="0"/>
                <a:ea typeface="+mn-ea"/>
                <a:cs typeface="+mn-cs"/>
              </a:rPr>
              <a:t>```</a:t>
            </a:r>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The command will take 2 to 3 minutes to complete. The command will create a virtual machine and various resources associated with it such as storage, networking and security resources. Do not continue to the next step until the virtual machine deployment is complete. You can close the Azure Cloud Shell once it is complete.</a:t>
            </a:r>
          </a:p>
          <a:p>
            <a:br>
              <a:rPr lang="en-IE" sz="882" b="0" kern="1200" dirty="0">
                <a:solidFill>
                  <a:schemeClr val="tx1"/>
                </a:solidFill>
                <a:effectLst/>
                <a:latin typeface="Segoe UI Light" pitchFamily="34" charset="0"/>
                <a:ea typeface="+mn-ea"/>
                <a:cs typeface="+mn-cs"/>
              </a:rPr>
            </a:br>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Enable Security Center for your subscription</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We will now enable Security Center for our subscription</a:t>
            </a:r>
          </a:p>
          <a:p>
            <a:r>
              <a:rPr lang="en-IE" sz="882" b="0" kern="1200" dirty="0">
                <a:solidFill>
                  <a:schemeClr val="tx1"/>
                </a:solidFill>
                <a:effectLst/>
                <a:latin typeface="Segoe UI Light" pitchFamily="34" charset="0"/>
                <a:ea typeface="+mn-ea"/>
                <a:cs typeface="+mn-cs"/>
              </a:rPr>
              <a:t>1. Select </a:t>
            </a:r>
            <a:r>
              <a:rPr lang="en-IE" sz="882" b="1" kern="1200" dirty="0">
                <a:solidFill>
                  <a:schemeClr val="tx1"/>
                </a:solidFill>
                <a:effectLst/>
                <a:latin typeface="Segoe UI Light" pitchFamily="34" charset="0"/>
                <a:ea typeface="+mn-ea"/>
                <a:cs typeface="+mn-cs"/>
              </a:rPr>
              <a:t>All services</a:t>
            </a:r>
            <a:r>
              <a:rPr lang="en-IE" sz="882" b="0" kern="1200" dirty="0">
                <a:solidFill>
                  <a:schemeClr val="tx1"/>
                </a:solidFill>
                <a:effectLst/>
                <a:latin typeface="Segoe UI Light" pitchFamily="34" charset="0"/>
                <a:ea typeface="+mn-ea"/>
                <a:cs typeface="+mn-cs"/>
              </a:rPr>
              <a:t> in the upper, left corner of the Azure portal, then select </a:t>
            </a:r>
            <a:r>
              <a:rPr lang="en-IE" sz="882" b="1" kern="1200" dirty="0">
                <a:solidFill>
                  <a:schemeClr val="tx1"/>
                </a:solidFill>
                <a:effectLst/>
                <a:latin typeface="Segoe UI Light" pitchFamily="34" charset="0"/>
                <a:ea typeface="+mn-ea"/>
                <a:cs typeface="+mn-cs"/>
              </a:rPr>
              <a:t>Security</a:t>
            </a:r>
            <a:r>
              <a:rPr lang="en-IE" sz="882" b="0" kern="1200" dirty="0">
                <a:solidFill>
                  <a:schemeClr val="tx1"/>
                </a:solidFill>
                <a:effectLst/>
                <a:latin typeface="Segoe UI Light" pitchFamily="34" charset="0"/>
                <a:ea typeface="+mn-ea"/>
                <a:cs typeface="+mn-cs"/>
              </a:rPr>
              <a:t>, and then select </a:t>
            </a:r>
            <a:r>
              <a:rPr lang="en-IE" sz="882" b="1" kern="1200" dirty="0">
                <a:solidFill>
                  <a:schemeClr val="tx1"/>
                </a:solidFill>
                <a:effectLst/>
                <a:latin typeface="Segoe UI Light" pitchFamily="34" charset="0"/>
                <a:ea typeface="+mn-ea"/>
                <a:cs typeface="+mn-cs"/>
              </a:rPr>
              <a:t>Security Center</a:t>
            </a:r>
            <a:r>
              <a:rPr lang="en-IE" sz="882" b="0" kern="1200" dirty="0">
                <a:solidFill>
                  <a:schemeClr val="tx1"/>
                </a:solidFill>
                <a:effectLst/>
                <a:latin typeface="Segoe UI Light" pitchFamily="34" charset="0"/>
                <a:ea typeface="+mn-ea"/>
                <a:cs typeface="+mn-cs"/>
              </a:rPr>
              <a:t>.</a:t>
            </a:r>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2. In the </a:t>
            </a:r>
            <a:r>
              <a:rPr lang="en-IE" sz="882" b="1" kern="1200" dirty="0">
                <a:solidFill>
                  <a:schemeClr val="tx1"/>
                </a:solidFill>
                <a:effectLst/>
                <a:latin typeface="Segoe UI Light" pitchFamily="34" charset="0"/>
                <a:ea typeface="+mn-ea"/>
                <a:cs typeface="+mn-cs"/>
              </a:rPr>
              <a:t>Security Center</a:t>
            </a:r>
            <a:r>
              <a:rPr lang="en-IE" sz="882" b="0" kern="1200" dirty="0">
                <a:solidFill>
                  <a:schemeClr val="tx1"/>
                </a:solidFill>
                <a:effectLst/>
                <a:latin typeface="Segoe UI Light" pitchFamily="34" charset="0"/>
                <a:ea typeface="+mn-ea"/>
                <a:cs typeface="+mn-cs"/>
              </a:rPr>
              <a:t> pane click on the </a:t>
            </a:r>
            <a:r>
              <a:rPr lang="en-IE" sz="882" b="1" kern="1200" dirty="0">
                <a:solidFill>
                  <a:schemeClr val="tx1"/>
                </a:solidFill>
                <a:effectLst/>
                <a:latin typeface="Segoe UI Light" pitchFamily="34" charset="0"/>
                <a:ea typeface="+mn-ea"/>
                <a:cs typeface="+mn-cs"/>
              </a:rPr>
              <a:t>GENERAL &gt; Getting Started</a:t>
            </a:r>
            <a:r>
              <a:rPr lang="en-IE" sz="882" b="0" kern="1200" dirty="0">
                <a:solidFill>
                  <a:schemeClr val="tx1"/>
                </a:solidFill>
                <a:effectLst/>
                <a:latin typeface="Segoe UI Light" pitchFamily="34" charset="0"/>
                <a:ea typeface="+mn-ea"/>
                <a:cs typeface="+mn-cs"/>
              </a:rPr>
              <a:t> pane, expand the section </a:t>
            </a:r>
            <a:r>
              <a:rPr lang="en-IE" sz="882" b="1" kern="1200" dirty="0">
                <a:solidFill>
                  <a:schemeClr val="tx1"/>
                </a:solidFill>
                <a:effectLst/>
                <a:latin typeface="Segoe UI Light" pitchFamily="34" charset="0"/>
                <a:ea typeface="+mn-ea"/>
                <a:cs typeface="+mn-cs"/>
              </a:rPr>
              <a:t>Apply your trial on X subscriptions</a:t>
            </a:r>
            <a:r>
              <a:rPr lang="en-IE" sz="882" b="0" kern="1200" dirty="0">
                <a:solidFill>
                  <a:schemeClr val="tx1"/>
                </a:solidFill>
                <a:effectLst/>
                <a:latin typeface="Segoe UI Light" pitchFamily="34" charset="0"/>
                <a:ea typeface="+mn-ea"/>
                <a:cs typeface="+mn-cs"/>
              </a:rPr>
              <a:t>, and ensure you have the subscription that you wish to enable security </a:t>
            </a:r>
            <a:r>
              <a:rPr lang="en-IE" sz="882" b="0" kern="1200" dirty="0" err="1">
                <a:solidFill>
                  <a:schemeClr val="tx1"/>
                </a:solidFill>
                <a:effectLst/>
                <a:latin typeface="Segoe UI Light" pitchFamily="34" charset="0"/>
                <a:ea typeface="+mn-ea"/>
                <a:cs typeface="+mn-cs"/>
              </a:rPr>
              <a:t>center</a:t>
            </a:r>
            <a:r>
              <a:rPr lang="en-IE" sz="882" b="0" kern="1200" dirty="0">
                <a:solidFill>
                  <a:schemeClr val="tx1"/>
                </a:solidFill>
                <a:effectLst/>
                <a:latin typeface="Segoe UI Light" pitchFamily="34" charset="0"/>
                <a:ea typeface="+mn-ea"/>
                <a:cs typeface="+mn-cs"/>
              </a:rPr>
              <a:t> for checked, i.e. your free trial subscription, and any other subscription you do not wish to enable security </a:t>
            </a:r>
            <a:r>
              <a:rPr lang="en-IE" sz="882" b="0" kern="1200" dirty="0" err="1">
                <a:solidFill>
                  <a:schemeClr val="tx1"/>
                </a:solidFill>
                <a:effectLst/>
                <a:latin typeface="Segoe UI Light" pitchFamily="34" charset="0"/>
                <a:ea typeface="+mn-ea"/>
                <a:cs typeface="+mn-cs"/>
              </a:rPr>
              <a:t>center</a:t>
            </a:r>
            <a:r>
              <a:rPr lang="en-IE" sz="882" b="0" kern="1200" dirty="0">
                <a:solidFill>
                  <a:schemeClr val="tx1"/>
                </a:solidFill>
                <a:effectLst/>
                <a:latin typeface="Segoe UI Light" pitchFamily="34" charset="0"/>
                <a:ea typeface="+mn-ea"/>
                <a:cs typeface="+mn-cs"/>
              </a:rPr>
              <a:t> for, unchecked.</a:t>
            </a:r>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Note: the screenshot above selects a </a:t>
            </a:r>
            <a:r>
              <a:rPr lang="en-IE" sz="882" b="0" i="1" kern="1200" dirty="0">
                <a:solidFill>
                  <a:schemeClr val="tx1"/>
                </a:solidFill>
                <a:effectLst/>
                <a:latin typeface="Segoe UI Light" pitchFamily="34" charset="0"/>
                <a:ea typeface="+mn-ea"/>
                <a:cs typeface="+mn-cs"/>
              </a:rPr>
              <a:t>*Visual Studio Ultimate with MSDN*</a:t>
            </a:r>
            <a:r>
              <a:rPr lang="en-IE" sz="882" b="0" kern="1200" dirty="0">
                <a:solidFill>
                  <a:schemeClr val="tx1"/>
                </a:solidFill>
                <a:effectLst/>
                <a:latin typeface="Segoe UI Light" pitchFamily="34" charset="0"/>
                <a:ea typeface="+mn-ea"/>
                <a:cs typeface="+mn-cs"/>
              </a:rPr>
              <a:t> subscription, but the subscription you wish to enable Security Center for may be different i.e. </a:t>
            </a:r>
            <a:r>
              <a:rPr lang="en-IE" sz="882" b="0" i="1" kern="1200" dirty="0">
                <a:solidFill>
                  <a:schemeClr val="tx1"/>
                </a:solidFill>
                <a:effectLst/>
                <a:latin typeface="Segoe UI Light" pitchFamily="34" charset="0"/>
                <a:ea typeface="+mn-ea"/>
                <a:cs typeface="+mn-cs"/>
              </a:rPr>
              <a:t>*Azure-Free-Trial*</a:t>
            </a:r>
            <a:r>
              <a:rPr lang="en-IE" sz="882" b="0" kern="1200" dirty="0">
                <a:solidFill>
                  <a:schemeClr val="tx1"/>
                </a:solidFill>
                <a:effectLst/>
                <a:latin typeface="Segoe UI Light" pitchFamily="34" charset="0"/>
                <a:ea typeface="+mn-ea"/>
                <a:cs typeface="+mn-cs"/>
              </a:rPr>
              <a:t>, </a:t>
            </a:r>
            <a:r>
              <a:rPr lang="en-IE" sz="882" b="0" i="1" kern="1200" dirty="0">
                <a:solidFill>
                  <a:schemeClr val="tx1"/>
                </a:solidFill>
                <a:effectLst/>
                <a:latin typeface="Segoe UI Light" pitchFamily="34" charset="0"/>
                <a:ea typeface="+mn-ea"/>
                <a:cs typeface="+mn-cs"/>
              </a:rPr>
              <a:t>*Pay-As-You-Go*</a:t>
            </a:r>
            <a:r>
              <a:rPr lang="en-IE" sz="882" b="0" kern="1200" dirty="0">
                <a:solidFill>
                  <a:schemeClr val="tx1"/>
                </a:solidFill>
                <a:effectLst/>
                <a:latin typeface="Segoe UI Light" pitchFamily="34" charset="0"/>
                <a:ea typeface="+mn-ea"/>
                <a:cs typeface="+mn-cs"/>
              </a:rPr>
              <a:t>, or another type subscription</a:t>
            </a:r>
          </a:p>
          <a:p>
            <a:r>
              <a:rPr lang="en-IE" sz="882" b="0" kern="1200" dirty="0">
                <a:solidFill>
                  <a:schemeClr val="tx1"/>
                </a:solidFill>
                <a:effectLst/>
                <a:latin typeface="Segoe UI Light" pitchFamily="34" charset="0"/>
                <a:ea typeface="+mn-ea"/>
                <a:cs typeface="+mn-cs"/>
              </a:rPr>
              <a:t>3. Still in the </a:t>
            </a:r>
            <a:r>
              <a:rPr lang="en-IE" sz="882" b="1" kern="1200" dirty="0">
                <a:solidFill>
                  <a:schemeClr val="tx1"/>
                </a:solidFill>
                <a:effectLst/>
                <a:latin typeface="Segoe UI Light" pitchFamily="34" charset="0"/>
                <a:ea typeface="+mn-ea"/>
                <a:cs typeface="+mn-cs"/>
              </a:rPr>
              <a:t>Security Center - Getting Started</a:t>
            </a:r>
            <a:r>
              <a:rPr lang="en-IE" sz="882" b="0" kern="1200" dirty="0">
                <a:solidFill>
                  <a:schemeClr val="tx1"/>
                </a:solidFill>
                <a:effectLst/>
                <a:latin typeface="Segoe UI Light" pitchFamily="34" charset="0"/>
                <a:ea typeface="+mn-ea"/>
                <a:cs typeface="+mn-cs"/>
              </a:rPr>
              <a:t> pane, click the </a:t>
            </a:r>
            <a:r>
              <a:rPr lang="en-IE" sz="882" b="1" kern="1200" dirty="0">
                <a:solidFill>
                  <a:schemeClr val="tx1"/>
                </a:solidFill>
                <a:effectLst/>
                <a:latin typeface="Segoe UI Light" pitchFamily="34" charset="0"/>
                <a:ea typeface="+mn-ea"/>
                <a:cs typeface="+mn-cs"/>
              </a:rPr>
              <a:t>Start trial</a:t>
            </a:r>
            <a:r>
              <a:rPr lang="en-IE" sz="882" b="0" kern="1200" dirty="0">
                <a:solidFill>
                  <a:schemeClr val="tx1"/>
                </a:solidFill>
                <a:effectLst/>
                <a:latin typeface="Segoe UI Light" pitchFamily="34" charset="0"/>
                <a:ea typeface="+mn-ea"/>
                <a:cs typeface="+mn-cs"/>
              </a:rPr>
              <a:t> button.</a:t>
            </a:r>
          </a:p>
          <a:p>
            <a:r>
              <a:rPr lang="en-IE" sz="882" b="0" kern="1200" dirty="0">
                <a:solidFill>
                  <a:schemeClr val="tx1"/>
                </a:solidFill>
                <a:effectLst/>
                <a:latin typeface="Segoe UI Light" pitchFamily="34" charset="0"/>
                <a:ea typeface="+mn-ea"/>
                <a:cs typeface="+mn-cs"/>
              </a:rPr>
              <a:t>4. Security Center is now enabled on your subscription. Note the button text change to install agents onto your virtual machine. We have not yet installed any agents on our virtual machine and do not do so yet, we will install agents shortly.</a:t>
            </a:r>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5. Go to </a:t>
            </a:r>
            <a:r>
              <a:rPr lang="en-IE" sz="882" b="1" kern="1200" dirty="0">
                <a:solidFill>
                  <a:schemeClr val="tx1"/>
                </a:solidFill>
                <a:effectLst/>
                <a:latin typeface="Segoe UI Light" pitchFamily="34" charset="0"/>
                <a:ea typeface="+mn-ea"/>
                <a:cs typeface="+mn-cs"/>
              </a:rPr>
              <a:t>General &gt; Overview</a:t>
            </a:r>
            <a:r>
              <a:rPr lang="en-IE" sz="882" b="0" kern="1200" dirty="0">
                <a:solidFill>
                  <a:schemeClr val="tx1"/>
                </a:solidFill>
                <a:effectLst/>
                <a:latin typeface="Segoe UI Light" pitchFamily="34" charset="0"/>
                <a:ea typeface="+mn-ea"/>
                <a:cs typeface="+mn-cs"/>
              </a:rPr>
              <a:t> and note the various sections and dashboard detail that is available for areas such as the below. </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Policy &amp; compliance</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secure score</a:t>
            </a:r>
            <a:r>
              <a:rPr lang="en-IE" sz="882" b="0" kern="1200" dirty="0">
                <a:solidFill>
                  <a:schemeClr val="tx1"/>
                </a:solidFill>
                <a:effectLst/>
                <a:latin typeface="Segoe UI Light" pitchFamily="34" charset="0"/>
                <a:ea typeface="+mn-ea"/>
                <a:cs typeface="+mn-cs"/>
              </a:rPr>
              <a:t>: A numerical guide to indicate how secure your resources are. Note the current score value as we will perform an action to increase the score. The screenshot lists a value of </a:t>
            </a:r>
            <a:r>
              <a:rPr lang="en-IE" sz="882" b="1" kern="1200" dirty="0">
                <a:solidFill>
                  <a:schemeClr val="tx1"/>
                </a:solidFill>
                <a:effectLst/>
                <a:latin typeface="Segoe UI Light" pitchFamily="34" charset="0"/>
                <a:ea typeface="+mn-ea"/>
                <a:cs typeface="+mn-cs"/>
              </a:rPr>
              <a:t>220 our of 280</a:t>
            </a:r>
            <a:r>
              <a:rPr lang="en-IE" sz="882" b="0" kern="1200" dirty="0">
                <a:solidFill>
                  <a:schemeClr val="tx1"/>
                </a:solidFill>
                <a:effectLst/>
                <a:latin typeface="Segoe UI Light" pitchFamily="34" charset="0"/>
                <a:ea typeface="+mn-ea"/>
                <a:cs typeface="+mn-cs"/>
              </a:rPr>
              <a:t>. Your value may be different depending on your environment.</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Regulatory compliance</a:t>
            </a:r>
            <a:r>
              <a:rPr lang="en-IE" sz="882" b="0" kern="1200" dirty="0">
                <a:solidFill>
                  <a:schemeClr val="tx1"/>
                </a:solidFill>
                <a:effectLst/>
                <a:latin typeface="Segoe UI Light" pitchFamily="34" charset="0"/>
                <a:ea typeface="+mn-ea"/>
                <a:cs typeface="+mn-cs"/>
              </a:rPr>
              <a:t>: ISO, Azure CIS, PCI DDS etc</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Policy Management and governance</a:t>
            </a:r>
            <a:r>
              <a:rPr lang="en-IE" sz="882" b="0" kern="1200" dirty="0">
                <a:solidFill>
                  <a:schemeClr val="tx1"/>
                </a:solidFill>
                <a:effectLst/>
                <a:latin typeface="Segoe UI Light" pitchFamily="34" charset="0"/>
                <a:ea typeface="+mn-ea"/>
                <a:cs typeface="+mn-cs"/>
              </a:rPr>
              <a:t>: Ability to integrate policies</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Resource security Hygiene</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Recommendations</a:t>
            </a:r>
            <a:r>
              <a:rPr lang="en-IE" sz="882" b="0" kern="1200" dirty="0">
                <a:solidFill>
                  <a:schemeClr val="tx1"/>
                </a:solidFill>
                <a:effectLst/>
                <a:latin typeface="Segoe UI Light" pitchFamily="34" charset="0"/>
                <a:ea typeface="+mn-ea"/>
                <a:cs typeface="+mn-cs"/>
              </a:rPr>
              <a:t>: security recommendations to consider implementing</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Resource health monitoring</a:t>
            </a:r>
            <a:r>
              <a:rPr lang="en-IE" sz="882" b="0" kern="1200" dirty="0">
                <a:solidFill>
                  <a:schemeClr val="tx1"/>
                </a:solidFill>
                <a:effectLst/>
                <a:latin typeface="Segoe UI Light" pitchFamily="34" charset="0"/>
                <a:ea typeface="+mn-ea"/>
                <a:cs typeface="+mn-cs"/>
              </a:rPr>
              <a:t>: resource monitoring date</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Top recommendations by secure score impact</a:t>
            </a:r>
            <a:r>
              <a:rPr lang="en-IE" sz="882" b="0" kern="1200" dirty="0">
                <a:solidFill>
                  <a:schemeClr val="tx1"/>
                </a:solidFill>
                <a:effectLst/>
                <a:latin typeface="Segoe UI Light" pitchFamily="34" charset="0"/>
                <a:ea typeface="+mn-ea"/>
                <a:cs typeface="+mn-cs"/>
              </a:rPr>
              <a:t>:</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Threat Detection</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Security alerts by severity</a:t>
            </a:r>
            <a:r>
              <a:rPr lang="en-IE" sz="882" b="0" kern="1200" dirty="0">
                <a:solidFill>
                  <a:schemeClr val="tx1"/>
                </a:solidFill>
                <a:effectLst/>
                <a:latin typeface="Segoe UI Light" pitchFamily="34" charset="0"/>
                <a:ea typeface="+mn-ea"/>
                <a:cs typeface="+mn-cs"/>
              </a:rPr>
              <a:t>: security alert data prioritized.</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security alerts over time</a:t>
            </a:r>
            <a:r>
              <a:rPr lang="en-IE" sz="882" b="0" kern="1200" dirty="0">
                <a:solidFill>
                  <a:schemeClr val="tx1"/>
                </a:solidFill>
                <a:effectLst/>
                <a:latin typeface="Segoe UI Light" pitchFamily="34" charset="0"/>
                <a:ea typeface="+mn-ea"/>
                <a:cs typeface="+mn-cs"/>
              </a:rPr>
              <a:t>: cumulative security alert data to provide trend view.</a:t>
            </a:r>
          </a:p>
          <a:p>
            <a:r>
              <a:rPr lang="en-IE" sz="882" b="0" kern="1200" dirty="0">
                <a:solidFill>
                  <a:schemeClr val="tx1"/>
                </a:solidFill>
                <a:effectLst/>
                <a:latin typeface="Segoe UI Light" pitchFamily="34" charset="0"/>
                <a:ea typeface="+mn-ea"/>
                <a:cs typeface="+mn-cs"/>
              </a:rPr>
              <a:t>Take a few moments to click into some of the areas that interest you, some areas will not display detailed data as you drill through them, as they are only available on </a:t>
            </a:r>
            <a:r>
              <a:rPr lang="en-IE" sz="882" b="0" i="1" kern="1200" dirty="0">
                <a:solidFill>
                  <a:schemeClr val="tx1"/>
                </a:solidFill>
                <a:effectLst/>
                <a:latin typeface="Segoe UI Light" pitchFamily="34" charset="0"/>
                <a:ea typeface="+mn-ea"/>
                <a:cs typeface="+mn-cs"/>
              </a:rPr>
              <a:t>*Standard*</a:t>
            </a:r>
            <a:r>
              <a:rPr lang="en-IE" sz="882" b="0" kern="1200" dirty="0">
                <a:solidFill>
                  <a:schemeClr val="tx1"/>
                </a:solidFill>
                <a:effectLst/>
                <a:latin typeface="Segoe UI Light" pitchFamily="34" charset="0"/>
                <a:ea typeface="+mn-ea"/>
                <a:cs typeface="+mn-cs"/>
              </a:rPr>
              <a:t> tier, and we have only enabled the trial version. Many areas however, do have data available in the free tier, and without having any agents installed.</a:t>
            </a:r>
          </a:p>
          <a:p>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Install Agent on virtual machine</a:t>
            </a:r>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1. In Security Center go to </a:t>
            </a:r>
            <a:r>
              <a:rPr lang="en-IE" sz="882" b="1" kern="1200" dirty="0">
                <a:solidFill>
                  <a:schemeClr val="tx1"/>
                </a:solidFill>
                <a:effectLst/>
                <a:latin typeface="Segoe UI Light" pitchFamily="34" charset="0"/>
                <a:ea typeface="+mn-ea"/>
                <a:cs typeface="+mn-cs"/>
              </a:rPr>
              <a:t>RESOURCE SECURITY HYGIENE &gt; Compute &amp; apps</a:t>
            </a:r>
            <a:r>
              <a:rPr lang="en-IE" sz="882" b="0" kern="1200" dirty="0">
                <a:solidFill>
                  <a:schemeClr val="tx1"/>
                </a:solidFill>
                <a:effectLst/>
                <a:latin typeface="Segoe UI Light" pitchFamily="34" charset="0"/>
                <a:ea typeface="+mn-ea"/>
                <a:cs typeface="+mn-cs"/>
              </a:rPr>
              <a:t>, note the recommendations listed, and the tabs available i.e. </a:t>
            </a:r>
            <a:r>
              <a:rPr lang="en-IE" sz="882" b="1" kern="1200" dirty="0">
                <a:solidFill>
                  <a:schemeClr val="tx1"/>
                </a:solidFill>
                <a:effectLst/>
                <a:latin typeface="Segoe UI Light" pitchFamily="34" charset="0"/>
                <a:ea typeface="+mn-ea"/>
                <a:cs typeface="+mn-cs"/>
              </a:rPr>
              <a:t>Overview</a:t>
            </a:r>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VMs and Computers</a:t>
            </a:r>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VM Scale Sets</a:t>
            </a:r>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Cloud Services</a:t>
            </a:r>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App Services</a:t>
            </a:r>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Containers and Compute resources</a:t>
            </a:r>
            <a:r>
              <a:rPr lang="en-IE" sz="882" b="0" kern="1200" dirty="0">
                <a:solidFill>
                  <a:schemeClr val="tx1"/>
                </a:solidFill>
                <a:effectLst/>
                <a:latin typeface="Segoe UI Light" pitchFamily="34" charset="0"/>
                <a:ea typeface="+mn-ea"/>
                <a:cs typeface="+mn-cs"/>
              </a:rPr>
              <a:t>. Some will be greyed out as we have no resources relevant to that section and some data will can take several hours to populate when initially enabled. Select the </a:t>
            </a:r>
            <a:r>
              <a:rPr lang="en-IE" sz="882" b="1" kern="1200" dirty="0">
                <a:solidFill>
                  <a:schemeClr val="tx1"/>
                </a:solidFill>
                <a:effectLst/>
                <a:latin typeface="Segoe UI Light" pitchFamily="34" charset="0"/>
                <a:ea typeface="+mn-ea"/>
                <a:cs typeface="+mn-cs"/>
              </a:rPr>
              <a:t>Overview</a:t>
            </a:r>
            <a:r>
              <a:rPr lang="en-IE" sz="882" b="0" kern="1200" dirty="0">
                <a:solidFill>
                  <a:schemeClr val="tx1"/>
                </a:solidFill>
                <a:effectLst/>
                <a:latin typeface="Segoe UI Light" pitchFamily="34" charset="0"/>
                <a:ea typeface="+mn-ea"/>
                <a:cs typeface="+mn-cs"/>
              </a:rPr>
              <a:t> tab and click on </a:t>
            </a:r>
            <a:r>
              <a:rPr lang="en-IE" sz="882" b="1" kern="1200" dirty="0">
                <a:solidFill>
                  <a:schemeClr val="tx1"/>
                </a:solidFill>
                <a:effectLst/>
                <a:latin typeface="Segoe UI Light" pitchFamily="34" charset="0"/>
                <a:ea typeface="+mn-ea"/>
                <a:cs typeface="+mn-cs"/>
              </a:rPr>
              <a:t>Install monitoring agent on your virtual machines</a:t>
            </a:r>
            <a:endParaRPr lang="en-IE" sz="882" b="0" kern="1200" dirty="0">
              <a:solidFill>
                <a:schemeClr val="tx1"/>
              </a:solidFill>
              <a:effectLst/>
              <a:latin typeface="Segoe UI Light" pitchFamily="34" charset="0"/>
              <a:ea typeface="+mn-ea"/>
              <a:cs typeface="+mn-cs"/>
            </a:endParaRPr>
          </a:p>
          <a:p>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If you have already clicked </a:t>
            </a:r>
            <a:r>
              <a:rPr lang="en-IE" sz="882" b="1" kern="1200" dirty="0">
                <a:solidFill>
                  <a:schemeClr val="tx1"/>
                </a:solidFill>
                <a:effectLst/>
                <a:latin typeface="Segoe UI Light" pitchFamily="34" charset="0"/>
                <a:ea typeface="+mn-ea"/>
                <a:cs typeface="+mn-cs"/>
              </a:rPr>
              <a:t>Install agents</a:t>
            </a:r>
            <a:r>
              <a:rPr lang="en-IE" sz="882" b="0" kern="1200" dirty="0">
                <a:solidFill>
                  <a:schemeClr val="tx1"/>
                </a:solidFill>
                <a:effectLst/>
                <a:latin typeface="Segoe UI Light" pitchFamily="34" charset="0"/>
                <a:ea typeface="+mn-ea"/>
                <a:cs typeface="+mn-cs"/>
              </a:rPr>
              <a:t> for your subscription, this recommendation will not be present in your list of recommendations, even if you have a new virtual machine as it is enabled at subscription level. If the install agent is already enabled, you can proceed to the next task.</a:t>
            </a:r>
          </a:p>
          <a:p>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2. On the subsequent </a:t>
            </a:r>
            <a:r>
              <a:rPr lang="en-IE" sz="882" b="1" kern="1200" dirty="0">
                <a:solidFill>
                  <a:schemeClr val="tx1"/>
                </a:solidFill>
                <a:effectLst/>
                <a:latin typeface="Segoe UI Light" pitchFamily="34" charset="0"/>
                <a:ea typeface="+mn-ea"/>
                <a:cs typeface="+mn-cs"/>
              </a:rPr>
              <a:t>Getting started</a:t>
            </a:r>
            <a:r>
              <a:rPr lang="en-IE" sz="882" b="0" kern="1200" dirty="0">
                <a:solidFill>
                  <a:schemeClr val="tx1"/>
                </a:solidFill>
                <a:effectLst/>
                <a:latin typeface="Segoe UI Light" pitchFamily="34" charset="0"/>
                <a:ea typeface="+mn-ea"/>
                <a:cs typeface="+mn-cs"/>
              </a:rPr>
              <a:t> pane, select the subscription that you have selected for the Security Center trial period, and then click </a:t>
            </a:r>
            <a:r>
              <a:rPr lang="en-IE" sz="882" b="1" kern="1200" dirty="0">
                <a:solidFill>
                  <a:schemeClr val="tx1"/>
                </a:solidFill>
                <a:effectLst/>
                <a:latin typeface="Segoe UI Light" pitchFamily="34" charset="0"/>
                <a:ea typeface="+mn-ea"/>
                <a:cs typeface="+mn-cs"/>
              </a:rPr>
              <a:t>Install agents</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3. The agent may take 2 to 3 minutes to install, but continue to refresh the </a:t>
            </a:r>
            <a:r>
              <a:rPr lang="en-IE" sz="882" b="1" kern="1200" dirty="0">
                <a:solidFill>
                  <a:schemeClr val="tx1"/>
                </a:solidFill>
                <a:effectLst/>
                <a:latin typeface="Segoe UI Light" pitchFamily="34" charset="0"/>
                <a:ea typeface="+mn-ea"/>
                <a:cs typeface="+mn-cs"/>
              </a:rPr>
              <a:t>Compute &amp; apps</a:t>
            </a:r>
            <a:r>
              <a:rPr lang="en-IE" sz="882" b="0" kern="1200" dirty="0">
                <a:solidFill>
                  <a:schemeClr val="tx1"/>
                </a:solidFill>
                <a:effectLst/>
                <a:latin typeface="Segoe UI Light" pitchFamily="34" charset="0"/>
                <a:ea typeface="+mn-ea"/>
                <a:cs typeface="+mn-cs"/>
              </a:rPr>
              <a:t> pane until the </a:t>
            </a:r>
            <a:r>
              <a:rPr lang="en-IE" sz="882" b="1" kern="1200" dirty="0">
                <a:solidFill>
                  <a:schemeClr val="tx1"/>
                </a:solidFill>
                <a:effectLst/>
                <a:latin typeface="Segoe UI Light" pitchFamily="34" charset="0"/>
                <a:ea typeface="+mn-ea"/>
                <a:cs typeface="+mn-cs"/>
              </a:rPr>
              <a:t>Install monitoring agent on your virtual machines</a:t>
            </a:r>
            <a:r>
              <a:rPr lang="en-IE" sz="882" b="0" kern="1200" dirty="0">
                <a:solidFill>
                  <a:schemeClr val="tx1"/>
                </a:solidFill>
                <a:effectLst/>
                <a:latin typeface="Segoe UI Light" pitchFamily="34" charset="0"/>
                <a:ea typeface="+mn-ea"/>
                <a:cs typeface="+mn-cs"/>
              </a:rPr>
              <a:t> option is no longer present.</a:t>
            </a:r>
          </a:p>
          <a:p>
            <a:br>
              <a:rPr lang="en-IE" sz="882" b="0" kern="1200" dirty="0">
                <a:solidFill>
                  <a:schemeClr val="tx1"/>
                </a:solidFill>
                <a:effectLst/>
                <a:latin typeface="Segoe UI Light" pitchFamily="34" charset="0"/>
                <a:ea typeface="+mn-ea"/>
                <a:cs typeface="+mn-cs"/>
              </a:rPr>
            </a:br>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Evaluate and Apply a Security recommendation to increase the Secure score value</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1. In the </a:t>
            </a:r>
            <a:r>
              <a:rPr lang="en-IE" sz="882" b="1" kern="1200" dirty="0">
                <a:solidFill>
                  <a:schemeClr val="tx1"/>
                </a:solidFill>
                <a:effectLst/>
                <a:latin typeface="Segoe UI Light" pitchFamily="34" charset="0"/>
                <a:ea typeface="+mn-ea"/>
                <a:cs typeface="+mn-cs"/>
              </a:rPr>
              <a:t>RESOURCE SECURITY HYGIENE &gt; Compute &amp; apps</a:t>
            </a:r>
            <a:r>
              <a:rPr lang="en-IE" sz="882" b="0" kern="1200" dirty="0">
                <a:solidFill>
                  <a:schemeClr val="tx1"/>
                </a:solidFill>
                <a:effectLst/>
                <a:latin typeface="Segoe UI Light" pitchFamily="34" charset="0"/>
                <a:ea typeface="+mn-ea"/>
                <a:cs typeface="+mn-cs"/>
              </a:rPr>
              <a:t> blade, </a:t>
            </a:r>
            <a:r>
              <a:rPr lang="en-IE" sz="882" b="1" kern="1200" dirty="0">
                <a:solidFill>
                  <a:schemeClr val="tx1"/>
                </a:solidFill>
                <a:effectLst/>
                <a:latin typeface="Segoe UI Light" pitchFamily="34" charset="0"/>
                <a:ea typeface="+mn-ea"/>
                <a:cs typeface="+mn-cs"/>
              </a:rPr>
              <a:t>Overview</a:t>
            </a:r>
            <a:r>
              <a:rPr lang="en-IE" sz="882" b="0" kern="1200" dirty="0">
                <a:solidFill>
                  <a:schemeClr val="tx1"/>
                </a:solidFill>
                <a:effectLst/>
                <a:latin typeface="Segoe UI Light" pitchFamily="34" charset="0"/>
                <a:ea typeface="+mn-ea"/>
                <a:cs typeface="+mn-cs"/>
              </a:rPr>
              <a:t> tab, note the recommendations listed,</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Resolve monitoring agent health issues on your machines</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Install endpoint protection solution on virtual machines</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Apply disk encryption on your virtual machines</a:t>
            </a:r>
            <a:endParaRPr lang="en-IE" sz="882" b="0" kern="1200" dirty="0">
              <a:solidFill>
                <a:schemeClr val="tx1"/>
              </a:solidFill>
              <a:effectLst/>
              <a:latin typeface="Segoe UI Light" pitchFamily="34" charset="0"/>
              <a:ea typeface="+mn-ea"/>
              <a:cs typeface="+mn-cs"/>
            </a:endParaRPr>
          </a:p>
          <a:p>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2. Still in the </a:t>
            </a:r>
            <a:r>
              <a:rPr lang="en-IE" sz="882" b="1" kern="1200" dirty="0">
                <a:solidFill>
                  <a:schemeClr val="tx1"/>
                </a:solidFill>
                <a:effectLst/>
                <a:latin typeface="Segoe UI Light" pitchFamily="34" charset="0"/>
                <a:ea typeface="+mn-ea"/>
                <a:cs typeface="+mn-cs"/>
              </a:rPr>
              <a:t>Compute &amp; apps</a:t>
            </a:r>
            <a:r>
              <a:rPr lang="en-IE" sz="882" b="0" kern="1200" dirty="0">
                <a:solidFill>
                  <a:schemeClr val="tx1"/>
                </a:solidFill>
                <a:effectLst/>
                <a:latin typeface="Segoe UI Light" pitchFamily="34" charset="0"/>
                <a:ea typeface="+mn-ea"/>
                <a:cs typeface="+mn-cs"/>
              </a:rPr>
              <a:t> &gt; </a:t>
            </a:r>
            <a:r>
              <a:rPr lang="en-IE" sz="882" b="1" kern="1200" dirty="0">
                <a:solidFill>
                  <a:schemeClr val="tx1"/>
                </a:solidFill>
                <a:effectLst/>
                <a:latin typeface="Segoe UI Light" pitchFamily="34" charset="0"/>
                <a:ea typeface="+mn-ea"/>
                <a:cs typeface="+mn-cs"/>
              </a:rPr>
              <a:t>Overview</a:t>
            </a:r>
            <a:r>
              <a:rPr lang="en-IE" sz="882" b="0" kern="1200" dirty="0">
                <a:solidFill>
                  <a:schemeClr val="tx1"/>
                </a:solidFill>
                <a:effectLst/>
                <a:latin typeface="Segoe UI Light" pitchFamily="34" charset="0"/>
                <a:ea typeface="+mn-ea"/>
                <a:cs typeface="+mn-cs"/>
              </a:rPr>
              <a:t> section, select the </a:t>
            </a:r>
            <a:r>
              <a:rPr lang="en-IE" sz="882" b="1" kern="1200" dirty="0">
                <a:solidFill>
                  <a:schemeClr val="tx1"/>
                </a:solidFill>
                <a:effectLst/>
                <a:latin typeface="Segoe UI Light" pitchFamily="34" charset="0"/>
                <a:ea typeface="+mn-ea"/>
                <a:cs typeface="+mn-cs"/>
              </a:rPr>
              <a:t>Apply disk encryption on your virtual machines</a:t>
            </a:r>
            <a:r>
              <a:rPr lang="en-IE" sz="882" b="0" kern="1200" dirty="0">
                <a:solidFill>
                  <a:schemeClr val="tx1"/>
                </a:solidFill>
                <a:effectLst/>
                <a:latin typeface="Segoe UI Light" pitchFamily="34" charset="0"/>
                <a:ea typeface="+mn-ea"/>
                <a:cs typeface="+mn-cs"/>
              </a:rPr>
              <a:t> recommendation</a:t>
            </a:r>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3. In the subsequent </a:t>
            </a:r>
            <a:r>
              <a:rPr lang="en-IE" sz="882" b="1" kern="1200" dirty="0">
                <a:solidFill>
                  <a:schemeClr val="tx1"/>
                </a:solidFill>
                <a:effectLst/>
                <a:latin typeface="Segoe UI Light" pitchFamily="34" charset="0"/>
                <a:ea typeface="+mn-ea"/>
                <a:cs typeface="+mn-cs"/>
              </a:rPr>
              <a:t>Apply disk encryption on your virtual machines</a:t>
            </a:r>
            <a:r>
              <a:rPr lang="en-IE" sz="882" b="0" kern="1200" dirty="0">
                <a:solidFill>
                  <a:schemeClr val="tx1"/>
                </a:solidFill>
                <a:effectLst/>
                <a:latin typeface="Segoe UI Light" pitchFamily="34" charset="0"/>
                <a:ea typeface="+mn-ea"/>
                <a:cs typeface="+mn-cs"/>
              </a:rPr>
              <a:t> pane, note the detail that is presented, i.e. </a:t>
            </a:r>
            <a:r>
              <a:rPr lang="en-IE" sz="882" b="1" kern="1200" dirty="0">
                <a:solidFill>
                  <a:schemeClr val="tx1"/>
                </a:solidFill>
                <a:effectLst/>
                <a:latin typeface="Segoe UI Light" pitchFamily="34" charset="0"/>
                <a:ea typeface="+mn-ea"/>
                <a:cs typeface="+mn-cs"/>
              </a:rPr>
              <a:t>Description</a:t>
            </a:r>
            <a:r>
              <a:rPr lang="en-IE" sz="882" b="0" kern="1200" dirty="0">
                <a:solidFill>
                  <a:schemeClr val="tx1"/>
                </a:solidFill>
                <a:effectLst/>
                <a:latin typeface="Segoe UI Light" pitchFamily="34" charset="0"/>
                <a:ea typeface="+mn-ea"/>
                <a:cs typeface="+mn-cs"/>
              </a:rPr>
              <a:t> of the issue, </a:t>
            </a:r>
            <a:r>
              <a:rPr lang="en-IE" sz="882" b="1" kern="1200" dirty="0">
                <a:solidFill>
                  <a:schemeClr val="tx1"/>
                </a:solidFill>
                <a:effectLst/>
                <a:latin typeface="Segoe UI Light" pitchFamily="34" charset="0"/>
                <a:ea typeface="+mn-ea"/>
                <a:cs typeface="+mn-cs"/>
              </a:rPr>
              <a:t>General information</a:t>
            </a:r>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Threats</a:t>
            </a:r>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Remediation steps</a:t>
            </a:r>
            <a:r>
              <a:rPr lang="en-IE" sz="882" b="0" kern="1200" dirty="0">
                <a:solidFill>
                  <a:schemeClr val="tx1"/>
                </a:solidFill>
                <a:effectLst/>
                <a:latin typeface="Segoe UI Light" pitchFamily="34" charset="0"/>
                <a:ea typeface="+mn-ea"/>
                <a:cs typeface="+mn-cs"/>
              </a:rPr>
              <a:t>. In the </a:t>
            </a:r>
            <a:r>
              <a:rPr lang="en-IE" sz="882" b="1" kern="1200" dirty="0">
                <a:solidFill>
                  <a:schemeClr val="tx1"/>
                </a:solidFill>
                <a:effectLst/>
                <a:latin typeface="Segoe UI Light" pitchFamily="34" charset="0"/>
                <a:ea typeface="+mn-ea"/>
                <a:cs typeface="+mn-cs"/>
              </a:rPr>
              <a:t>Remediation steps</a:t>
            </a:r>
            <a:r>
              <a:rPr lang="en-IE" sz="882" b="0" kern="1200" dirty="0">
                <a:solidFill>
                  <a:schemeClr val="tx1"/>
                </a:solidFill>
                <a:effectLst/>
                <a:latin typeface="Segoe UI Light" pitchFamily="34" charset="0"/>
                <a:ea typeface="+mn-ea"/>
                <a:cs typeface="+mn-cs"/>
              </a:rPr>
              <a:t> section click on the link https://docs.microsoft.com/en-us/azure/security/azure-security-disk-encryption-overview. You are brought to an Azure docs page providing an overview of what disk encryption involves and detailing how to encrypt your disks. If you wish to enable disk encryption, you can follow the guidelines and steps outlined here.</a:t>
            </a:r>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4. Return to the </a:t>
            </a:r>
            <a:r>
              <a:rPr lang="en-IE" sz="882" b="1" kern="1200" dirty="0">
                <a:solidFill>
                  <a:schemeClr val="tx1"/>
                </a:solidFill>
                <a:effectLst/>
                <a:latin typeface="Segoe UI Light" pitchFamily="34" charset="0"/>
                <a:ea typeface="+mn-ea"/>
                <a:cs typeface="+mn-cs"/>
              </a:rPr>
              <a:t>Compute &amp; apps</a:t>
            </a:r>
            <a:r>
              <a:rPr lang="en-IE" sz="882" b="0" kern="1200" dirty="0">
                <a:solidFill>
                  <a:schemeClr val="tx1"/>
                </a:solidFill>
                <a:effectLst/>
                <a:latin typeface="Segoe UI Light" pitchFamily="34" charset="0"/>
                <a:ea typeface="+mn-ea"/>
                <a:cs typeface="+mn-cs"/>
              </a:rPr>
              <a:t> &gt; </a:t>
            </a:r>
            <a:r>
              <a:rPr lang="en-IE" sz="882" b="1" kern="1200" dirty="0">
                <a:solidFill>
                  <a:schemeClr val="tx1"/>
                </a:solidFill>
                <a:effectLst/>
                <a:latin typeface="Segoe UI Light" pitchFamily="34" charset="0"/>
                <a:ea typeface="+mn-ea"/>
                <a:cs typeface="+mn-cs"/>
              </a:rPr>
              <a:t>Overview</a:t>
            </a:r>
            <a:r>
              <a:rPr lang="en-IE" sz="882" b="0" kern="1200" dirty="0">
                <a:solidFill>
                  <a:schemeClr val="tx1"/>
                </a:solidFill>
                <a:effectLst/>
                <a:latin typeface="Segoe UI Light" pitchFamily="34" charset="0"/>
                <a:ea typeface="+mn-ea"/>
                <a:cs typeface="+mn-cs"/>
              </a:rPr>
              <a:t> section, select the </a:t>
            </a:r>
            <a:r>
              <a:rPr lang="en-IE" sz="882" b="1" kern="1200" dirty="0">
                <a:solidFill>
                  <a:schemeClr val="tx1"/>
                </a:solidFill>
                <a:effectLst/>
                <a:latin typeface="Segoe UI Light" pitchFamily="34" charset="0"/>
                <a:ea typeface="+mn-ea"/>
                <a:cs typeface="+mn-cs"/>
              </a:rPr>
              <a:t>Resolve monitoring agent health issues on your machines</a:t>
            </a:r>
            <a:r>
              <a:rPr lang="en-IE" sz="882" b="0" kern="1200" dirty="0">
                <a:solidFill>
                  <a:schemeClr val="tx1"/>
                </a:solidFill>
                <a:effectLst/>
                <a:latin typeface="Segoe UI Light" pitchFamily="34" charset="0"/>
                <a:ea typeface="+mn-ea"/>
                <a:cs typeface="+mn-cs"/>
              </a:rPr>
              <a:t> recommendation. Under the </a:t>
            </a:r>
            <a:r>
              <a:rPr lang="en-IE" sz="882" b="1" kern="1200" dirty="0">
                <a:solidFill>
                  <a:schemeClr val="tx1"/>
                </a:solidFill>
                <a:effectLst/>
                <a:latin typeface="Segoe UI Light" pitchFamily="34" charset="0"/>
                <a:ea typeface="+mn-ea"/>
                <a:cs typeface="+mn-cs"/>
              </a:rPr>
              <a:t>Unhealthy resources</a:t>
            </a:r>
            <a:r>
              <a:rPr lang="en-IE" sz="882" b="0" kern="1200" dirty="0">
                <a:solidFill>
                  <a:schemeClr val="tx1"/>
                </a:solidFill>
                <a:effectLst/>
                <a:latin typeface="Segoe UI Light" pitchFamily="34" charset="0"/>
                <a:ea typeface="+mn-ea"/>
                <a:cs typeface="+mn-cs"/>
              </a:rPr>
              <a:t> section at the bottom of the pane, under </a:t>
            </a:r>
            <a:r>
              <a:rPr lang="en-IE" sz="882" b="1" kern="1200" dirty="0">
                <a:solidFill>
                  <a:schemeClr val="tx1"/>
                </a:solidFill>
                <a:effectLst/>
                <a:latin typeface="Segoe UI Light" pitchFamily="34" charset="0"/>
                <a:ea typeface="+mn-ea"/>
                <a:cs typeface="+mn-cs"/>
              </a:rPr>
              <a:t>Monitoring State</a:t>
            </a:r>
            <a:r>
              <a:rPr lang="en-IE" sz="882" b="0" kern="1200" dirty="0">
                <a:solidFill>
                  <a:schemeClr val="tx1"/>
                </a:solidFill>
                <a:effectLst/>
                <a:latin typeface="Segoe UI Light" pitchFamily="34" charset="0"/>
                <a:ea typeface="+mn-ea"/>
                <a:cs typeface="+mn-cs"/>
              </a:rPr>
              <a:t>, note the message i.e. </a:t>
            </a:r>
            <a:r>
              <a:rPr lang="en-IE" sz="882" b="1" kern="1200" dirty="0">
                <a:solidFill>
                  <a:schemeClr val="tx1"/>
                </a:solidFill>
                <a:effectLst/>
                <a:latin typeface="Segoe UI Light" pitchFamily="34" charset="0"/>
                <a:ea typeface="+mn-ea"/>
                <a:cs typeface="+mn-cs"/>
              </a:rPr>
              <a:t>Agent not responsive or missing ID</a:t>
            </a:r>
            <a:r>
              <a:rPr lang="en-IE" sz="882" b="0" kern="1200" dirty="0">
                <a:solidFill>
                  <a:schemeClr val="tx1"/>
                </a:solidFill>
                <a:effectLst/>
                <a:latin typeface="Segoe UI Light" pitchFamily="34" charset="0"/>
                <a:ea typeface="+mn-ea"/>
                <a:cs typeface="+mn-cs"/>
              </a:rPr>
              <a:t>, then click on the link </a:t>
            </a:r>
            <a:r>
              <a:rPr lang="en-IE" sz="882" b="1" kern="1200" dirty="0">
                <a:solidFill>
                  <a:schemeClr val="tx1"/>
                </a:solidFill>
                <a:effectLst/>
                <a:latin typeface="Segoe UI Light" pitchFamily="34" charset="0"/>
                <a:ea typeface="+mn-ea"/>
                <a:cs typeface="+mn-cs"/>
              </a:rPr>
              <a:t>following instructions</a:t>
            </a:r>
            <a:r>
              <a:rPr lang="en-IE" sz="882" b="0" kern="1200" dirty="0">
                <a:solidFill>
                  <a:schemeClr val="tx1"/>
                </a:solidFill>
                <a:effectLst/>
                <a:latin typeface="Segoe UI Light" pitchFamily="34" charset="0"/>
                <a:ea typeface="+mn-ea"/>
                <a:cs typeface="+mn-cs"/>
              </a:rPr>
              <a:t>.</a:t>
            </a:r>
          </a:p>
          <a:p>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You may not have this message present depending on your subscription and environment, and as such you will not have the same link as outlined here present. You may have a message such as </a:t>
            </a:r>
            <a:r>
              <a:rPr lang="en-IE" sz="882" b="1" kern="1200" dirty="0">
                <a:solidFill>
                  <a:schemeClr val="tx1"/>
                </a:solidFill>
                <a:effectLst/>
                <a:latin typeface="Segoe UI Light" pitchFamily="34" charset="0"/>
                <a:ea typeface="+mn-ea"/>
                <a:cs typeface="+mn-cs"/>
              </a:rPr>
              <a:t>Pending automatic agent installation</a:t>
            </a:r>
            <a:r>
              <a:rPr lang="en-IE" sz="882" b="0" kern="1200" dirty="0">
                <a:solidFill>
                  <a:schemeClr val="tx1"/>
                </a:solidFill>
                <a:effectLst/>
                <a:latin typeface="Segoe UI Light" pitchFamily="34" charset="0"/>
                <a:ea typeface="+mn-ea"/>
                <a:cs typeface="+mn-cs"/>
              </a:rPr>
              <a:t>, or some other message. Regardless of the message present, you can proceed to the next step.</a:t>
            </a:r>
          </a:p>
          <a:p>
            <a:r>
              <a:rPr lang="en-IE" sz="882" b="0" kern="1200" dirty="0">
                <a:solidFill>
                  <a:schemeClr val="tx1"/>
                </a:solidFill>
                <a:effectLst/>
                <a:latin typeface="Segoe UI Light" pitchFamily="34" charset="0"/>
                <a:ea typeface="+mn-ea"/>
                <a:cs typeface="+mn-cs"/>
              </a:rPr>
              <a:t>5. On the subsequent https://docs.microsoft.com/en-us/azure/security-center/security-center-troubleshooting-guide#monitoring-agent-health-issues-page, under the </a:t>
            </a:r>
            <a:r>
              <a:rPr lang="en-IE" sz="882" b="1" kern="1200" dirty="0">
                <a:solidFill>
                  <a:schemeClr val="tx1"/>
                </a:solidFill>
                <a:effectLst/>
                <a:latin typeface="Segoe UI Light" pitchFamily="34" charset="0"/>
                <a:ea typeface="+mn-ea"/>
                <a:cs typeface="+mn-cs"/>
              </a:rPr>
              <a:t>Monitoring agent health issues</a:t>
            </a:r>
            <a:r>
              <a:rPr lang="en-IE" sz="882" b="0" kern="1200" dirty="0">
                <a:solidFill>
                  <a:schemeClr val="tx1"/>
                </a:solidFill>
                <a:effectLst/>
                <a:latin typeface="Segoe UI Light" pitchFamily="34" charset="0"/>
                <a:ea typeface="+mn-ea"/>
                <a:cs typeface="+mn-cs"/>
              </a:rPr>
              <a:t> section locate the error message and note the remediation steps listed.</a:t>
            </a:r>
          </a:p>
          <a:p>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Again, you can just view the list of potential messages and possible solution detail if you do not have the same message as included in the earlier screenshot. The detail here is provided just for informational purposes, and you can proceed to the next step. </a:t>
            </a:r>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6. Return to the </a:t>
            </a:r>
            <a:r>
              <a:rPr lang="en-IE" sz="882" b="1" kern="1200" dirty="0">
                <a:solidFill>
                  <a:schemeClr val="tx1"/>
                </a:solidFill>
                <a:effectLst/>
                <a:latin typeface="Segoe UI Light" pitchFamily="34" charset="0"/>
                <a:ea typeface="+mn-ea"/>
                <a:cs typeface="+mn-cs"/>
              </a:rPr>
              <a:t>Compute &amp; apps</a:t>
            </a:r>
            <a:r>
              <a:rPr lang="en-IE" sz="882" b="0" kern="1200" dirty="0">
                <a:solidFill>
                  <a:schemeClr val="tx1"/>
                </a:solidFill>
                <a:effectLst/>
                <a:latin typeface="Segoe UI Light" pitchFamily="34" charset="0"/>
                <a:ea typeface="+mn-ea"/>
                <a:cs typeface="+mn-cs"/>
              </a:rPr>
              <a:t> &gt; </a:t>
            </a:r>
            <a:r>
              <a:rPr lang="en-IE" sz="882" b="1" kern="1200" dirty="0">
                <a:solidFill>
                  <a:schemeClr val="tx1"/>
                </a:solidFill>
                <a:effectLst/>
                <a:latin typeface="Segoe UI Light" pitchFamily="34" charset="0"/>
                <a:ea typeface="+mn-ea"/>
                <a:cs typeface="+mn-cs"/>
              </a:rPr>
              <a:t>Overview</a:t>
            </a:r>
            <a:r>
              <a:rPr lang="en-IE" sz="882" b="0" kern="1200" dirty="0">
                <a:solidFill>
                  <a:schemeClr val="tx1"/>
                </a:solidFill>
                <a:effectLst/>
                <a:latin typeface="Segoe UI Light" pitchFamily="34" charset="0"/>
                <a:ea typeface="+mn-ea"/>
                <a:cs typeface="+mn-cs"/>
              </a:rPr>
              <a:t> section, select the </a:t>
            </a:r>
            <a:r>
              <a:rPr lang="en-IE" sz="882" b="1" kern="1200" dirty="0">
                <a:solidFill>
                  <a:schemeClr val="tx1"/>
                </a:solidFill>
                <a:effectLst/>
                <a:latin typeface="Segoe UI Light" pitchFamily="34" charset="0"/>
                <a:ea typeface="+mn-ea"/>
                <a:cs typeface="+mn-cs"/>
              </a:rPr>
              <a:t>Install endpoint protection solution on virtual machines</a:t>
            </a:r>
            <a:r>
              <a:rPr lang="en-IE" sz="882" b="0" kern="1200" dirty="0">
                <a:solidFill>
                  <a:schemeClr val="tx1"/>
                </a:solidFill>
                <a:effectLst/>
                <a:latin typeface="Segoe UI Light" pitchFamily="34" charset="0"/>
                <a:ea typeface="+mn-ea"/>
                <a:cs typeface="+mn-cs"/>
              </a:rPr>
              <a:t> recommendation. </a:t>
            </a:r>
          </a:p>
          <a:p>
            <a:r>
              <a:rPr lang="en-IE" sz="882" b="0" kern="1200" dirty="0">
                <a:solidFill>
                  <a:schemeClr val="tx1"/>
                </a:solidFill>
                <a:effectLst/>
                <a:latin typeface="Segoe UI Light" pitchFamily="34" charset="0"/>
                <a:ea typeface="+mn-ea"/>
                <a:cs typeface="+mn-cs"/>
              </a:rPr>
              <a:t>7. On the subsequent </a:t>
            </a:r>
            <a:r>
              <a:rPr lang="en-IE" sz="882" b="1" kern="1200" dirty="0">
                <a:solidFill>
                  <a:schemeClr val="tx1"/>
                </a:solidFill>
                <a:effectLst/>
                <a:latin typeface="Segoe UI Light" pitchFamily="34" charset="0"/>
                <a:ea typeface="+mn-ea"/>
                <a:cs typeface="+mn-cs"/>
              </a:rPr>
              <a:t>Endpoint Protection not installed on Azure VMs</a:t>
            </a:r>
            <a:r>
              <a:rPr lang="en-IE" sz="882" b="0" kern="1200" dirty="0">
                <a:solidFill>
                  <a:schemeClr val="tx1"/>
                </a:solidFill>
                <a:effectLst/>
                <a:latin typeface="Segoe UI Light" pitchFamily="34" charset="0"/>
                <a:ea typeface="+mn-ea"/>
                <a:cs typeface="+mn-cs"/>
              </a:rPr>
              <a:t> pane, ensure the virtual machine you created earlier is checked i.e. </a:t>
            </a:r>
            <a:r>
              <a:rPr lang="en-IE" sz="882" b="1" kern="1200" dirty="0">
                <a:solidFill>
                  <a:schemeClr val="tx1"/>
                </a:solidFill>
                <a:effectLst/>
                <a:latin typeface="Segoe UI Light" pitchFamily="34" charset="0"/>
                <a:ea typeface="+mn-ea"/>
                <a:cs typeface="+mn-cs"/>
              </a:rPr>
              <a:t>vmseccent1</a:t>
            </a:r>
            <a:r>
              <a:rPr lang="en-IE" sz="882" b="0" kern="1200" dirty="0">
                <a:solidFill>
                  <a:schemeClr val="tx1"/>
                </a:solidFill>
                <a:effectLst/>
                <a:latin typeface="Segoe UI Light" pitchFamily="34" charset="0"/>
                <a:ea typeface="+mn-ea"/>
                <a:cs typeface="+mn-cs"/>
              </a:rPr>
              <a:t>, and click on the </a:t>
            </a:r>
            <a:r>
              <a:rPr lang="en-IE" sz="882" b="1" kern="1200" dirty="0">
                <a:solidFill>
                  <a:schemeClr val="tx1"/>
                </a:solidFill>
                <a:effectLst/>
                <a:latin typeface="Segoe UI Light" pitchFamily="34" charset="0"/>
                <a:ea typeface="+mn-ea"/>
                <a:cs typeface="+mn-cs"/>
              </a:rPr>
              <a:t>Install on 1 VMs</a:t>
            </a:r>
            <a:r>
              <a:rPr lang="en-IE" sz="882" b="0" kern="1200" dirty="0">
                <a:solidFill>
                  <a:schemeClr val="tx1"/>
                </a:solidFill>
                <a:effectLst/>
                <a:latin typeface="Segoe UI Light" pitchFamily="34" charset="0"/>
                <a:ea typeface="+mn-ea"/>
                <a:cs typeface="+mn-cs"/>
              </a:rPr>
              <a:t> option.</a:t>
            </a:r>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8. In the subsequent </a:t>
            </a:r>
            <a:r>
              <a:rPr lang="en-IE" sz="882" b="1" kern="1200" dirty="0">
                <a:solidFill>
                  <a:schemeClr val="tx1"/>
                </a:solidFill>
                <a:effectLst/>
                <a:latin typeface="Segoe UI Light" pitchFamily="34" charset="0"/>
                <a:ea typeface="+mn-ea"/>
                <a:cs typeface="+mn-cs"/>
              </a:rPr>
              <a:t>Select Endpoint Protection</a:t>
            </a:r>
            <a:r>
              <a:rPr lang="en-IE" sz="882" b="0" kern="1200" dirty="0">
                <a:solidFill>
                  <a:schemeClr val="tx1"/>
                </a:solidFill>
                <a:effectLst/>
                <a:latin typeface="Segoe UI Light" pitchFamily="34" charset="0"/>
                <a:ea typeface="+mn-ea"/>
                <a:cs typeface="+mn-cs"/>
              </a:rPr>
              <a:t> pane, select </a:t>
            </a:r>
            <a:r>
              <a:rPr lang="en-IE" sz="882" b="1" kern="1200" dirty="0">
                <a:solidFill>
                  <a:schemeClr val="tx1"/>
                </a:solidFill>
                <a:effectLst/>
                <a:latin typeface="Segoe UI Light" pitchFamily="34" charset="0"/>
                <a:ea typeface="+mn-ea"/>
                <a:cs typeface="+mn-cs"/>
              </a:rPr>
              <a:t>Microsoft Antimalware</a:t>
            </a:r>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9. In the </a:t>
            </a:r>
            <a:r>
              <a:rPr lang="en-IE" sz="882" b="1" kern="1200" dirty="0">
                <a:solidFill>
                  <a:schemeClr val="tx1"/>
                </a:solidFill>
                <a:effectLst/>
                <a:latin typeface="Segoe UI Light" pitchFamily="34" charset="0"/>
                <a:ea typeface="+mn-ea"/>
                <a:cs typeface="+mn-cs"/>
              </a:rPr>
              <a:t>Microsoft Antimalware</a:t>
            </a:r>
            <a:r>
              <a:rPr lang="en-IE" sz="882" b="0" kern="1200" dirty="0">
                <a:solidFill>
                  <a:schemeClr val="tx1"/>
                </a:solidFill>
                <a:effectLst/>
                <a:latin typeface="Segoe UI Light" pitchFamily="34" charset="0"/>
                <a:ea typeface="+mn-ea"/>
                <a:cs typeface="+mn-cs"/>
              </a:rPr>
              <a:t> blade click </a:t>
            </a:r>
            <a:r>
              <a:rPr lang="en-IE" sz="882" b="1" kern="1200" dirty="0">
                <a:solidFill>
                  <a:schemeClr val="tx1"/>
                </a:solidFill>
                <a:effectLst/>
                <a:latin typeface="Segoe UI Light" pitchFamily="34" charset="0"/>
                <a:ea typeface="+mn-ea"/>
                <a:cs typeface="+mn-cs"/>
              </a:rPr>
              <a:t>Create</a:t>
            </a:r>
            <a:r>
              <a:rPr lang="en-IE" sz="882" b="0" kern="1200" dirty="0">
                <a:solidFill>
                  <a:schemeClr val="tx1"/>
                </a:solidFill>
                <a:effectLst/>
                <a:latin typeface="Segoe UI Light" pitchFamily="34" charset="0"/>
                <a:ea typeface="+mn-ea"/>
                <a:cs typeface="+mn-cs"/>
              </a:rPr>
              <a:t> and in the subsequent </a:t>
            </a:r>
            <a:r>
              <a:rPr lang="en-IE" sz="882" b="1" kern="1200" dirty="0">
                <a:solidFill>
                  <a:schemeClr val="tx1"/>
                </a:solidFill>
                <a:effectLst/>
                <a:latin typeface="Segoe UI Light" pitchFamily="34" charset="0"/>
                <a:ea typeface="+mn-ea"/>
                <a:cs typeface="+mn-cs"/>
              </a:rPr>
              <a:t>Install Microsoft Antimalware</a:t>
            </a:r>
            <a:r>
              <a:rPr lang="en-IE" sz="882" b="0" kern="1200" dirty="0">
                <a:solidFill>
                  <a:schemeClr val="tx1"/>
                </a:solidFill>
                <a:effectLst/>
                <a:latin typeface="Segoe UI Light" pitchFamily="34" charset="0"/>
                <a:ea typeface="+mn-ea"/>
                <a:cs typeface="+mn-cs"/>
              </a:rPr>
              <a:t> blade leave all the default values as they are, and click </a:t>
            </a:r>
            <a:r>
              <a:rPr lang="en-IE" sz="882" b="1" kern="1200" dirty="0">
                <a:solidFill>
                  <a:schemeClr val="tx1"/>
                </a:solidFill>
                <a:effectLst/>
                <a:latin typeface="Segoe UI Light" pitchFamily="34" charset="0"/>
                <a:ea typeface="+mn-ea"/>
                <a:cs typeface="+mn-cs"/>
              </a:rPr>
              <a:t>OK</a:t>
            </a:r>
            <a:r>
              <a:rPr lang="en-IE" sz="882" b="0" kern="1200" dirty="0">
                <a:solidFill>
                  <a:schemeClr val="tx1"/>
                </a:solidFill>
                <a:effectLst/>
                <a:latin typeface="Segoe UI Light" pitchFamily="34" charset="0"/>
                <a:ea typeface="+mn-ea"/>
                <a:cs typeface="+mn-cs"/>
              </a:rPr>
              <a:t>.</a:t>
            </a:r>
          </a:p>
          <a:p>
            <a:r>
              <a:rPr lang="en-IE" sz="882" b="0" kern="1200" dirty="0">
                <a:solidFill>
                  <a:schemeClr val="tx1"/>
                </a:solidFill>
                <a:effectLst/>
                <a:latin typeface="Segoe UI Light" pitchFamily="34" charset="0"/>
                <a:ea typeface="+mn-ea"/>
                <a:cs typeface="+mn-cs"/>
              </a:rPr>
              <a:t>10. Microsoft Antimalware will start installation.</a:t>
            </a:r>
          </a:p>
          <a:p>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It could take between 10 to 20 minutes to complete the installation, depending on the environment. If it is taking a prolonged period of time, you can continue with the next topic in the lesson and return to your Azure environment when it has completed.</a:t>
            </a:r>
          </a:p>
          <a:p>
            <a:r>
              <a:rPr lang="en-IE" sz="882" b="0" kern="1200" dirty="0">
                <a:solidFill>
                  <a:schemeClr val="tx1"/>
                </a:solidFill>
                <a:effectLst/>
                <a:latin typeface="Segoe UI Light" pitchFamily="34" charset="0"/>
                <a:ea typeface="+mn-ea"/>
                <a:cs typeface="+mn-cs"/>
              </a:rPr>
              <a:t>11. After the installation is complete return to the Return to the </a:t>
            </a:r>
            <a:r>
              <a:rPr lang="en-IE" sz="882" b="1" kern="1200" dirty="0">
                <a:solidFill>
                  <a:schemeClr val="tx1"/>
                </a:solidFill>
                <a:effectLst/>
                <a:latin typeface="Segoe UI Light" pitchFamily="34" charset="0"/>
                <a:ea typeface="+mn-ea"/>
                <a:cs typeface="+mn-cs"/>
              </a:rPr>
              <a:t>Compute &amp; apps</a:t>
            </a:r>
            <a:r>
              <a:rPr lang="en-IE" sz="882" b="0" kern="1200" dirty="0">
                <a:solidFill>
                  <a:schemeClr val="tx1"/>
                </a:solidFill>
                <a:effectLst/>
                <a:latin typeface="Segoe UI Light" pitchFamily="34" charset="0"/>
                <a:ea typeface="+mn-ea"/>
                <a:cs typeface="+mn-cs"/>
              </a:rPr>
              <a:t> &gt; </a:t>
            </a:r>
            <a:r>
              <a:rPr lang="en-IE" sz="882" b="1" kern="1200" dirty="0">
                <a:solidFill>
                  <a:schemeClr val="tx1"/>
                </a:solidFill>
                <a:effectLst/>
                <a:latin typeface="Segoe UI Light" pitchFamily="34" charset="0"/>
                <a:ea typeface="+mn-ea"/>
                <a:cs typeface="+mn-cs"/>
              </a:rPr>
              <a:t>Overview</a:t>
            </a:r>
            <a:r>
              <a:rPr lang="en-IE" sz="882" b="0" kern="1200" dirty="0">
                <a:solidFill>
                  <a:schemeClr val="tx1"/>
                </a:solidFill>
                <a:effectLst/>
                <a:latin typeface="Segoe UI Light" pitchFamily="34" charset="0"/>
                <a:ea typeface="+mn-ea"/>
                <a:cs typeface="+mn-cs"/>
              </a:rPr>
              <a:t> section and note the recommendation to </a:t>
            </a:r>
            <a:r>
              <a:rPr lang="en-IE" sz="882" b="1" kern="1200" dirty="0">
                <a:solidFill>
                  <a:schemeClr val="tx1"/>
                </a:solidFill>
                <a:effectLst/>
                <a:latin typeface="Segoe UI Light" pitchFamily="34" charset="0"/>
                <a:ea typeface="+mn-ea"/>
                <a:cs typeface="+mn-cs"/>
              </a:rPr>
              <a:t>Install endpoint protection solution on virtual machines</a:t>
            </a:r>
            <a:r>
              <a:rPr lang="en-IE" sz="882" b="0" kern="1200" dirty="0">
                <a:solidFill>
                  <a:schemeClr val="tx1"/>
                </a:solidFill>
                <a:effectLst/>
                <a:latin typeface="Segoe UI Light" pitchFamily="34" charset="0"/>
                <a:ea typeface="+mn-ea"/>
                <a:cs typeface="+mn-cs"/>
              </a:rPr>
              <a:t> is no longer present. You may need to refresh the console display if it is still present.</a:t>
            </a:r>
          </a:p>
          <a:p>
            <a:r>
              <a:rPr lang="en-IE" sz="882" b="0" kern="1200" dirty="0">
                <a:solidFill>
                  <a:schemeClr val="tx1"/>
                </a:solidFill>
                <a:effectLst/>
                <a:latin typeface="Segoe UI Light" pitchFamily="34" charset="0"/>
                <a:ea typeface="+mn-ea"/>
                <a:cs typeface="+mn-cs"/>
              </a:rPr>
              <a:t>12. Go to the </a:t>
            </a:r>
            <a:r>
              <a:rPr lang="en-IE" sz="882" b="1" kern="1200" dirty="0">
                <a:solidFill>
                  <a:schemeClr val="tx1"/>
                </a:solidFill>
                <a:effectLst/>
                <a:latin typeface="Segoe UI Light" pitchFamily="34" charset="0"/>
                <a:ea typeface="+mn-ea"/>
                <a:cs typeface="+mn-cs"/>
              </a:rPr>
              <a:t>GENERAL &gt; Overview</a:t>
            </a:r>
            <a:r>
              <a:rPr lang="en-IE" sz="882" b="0" kern="1200" dirty="0">
                <a:solidFill>
                  <a:schemeClr val="tx1"/>
                </a:solidFill>
                <a:effectLst/>
                <a:latin typeface="Segoe UI Light" pitchFamily="34" charset="0"/>
                <a:ea typeface="+mn-ea"/>
                <a:cs typeface="+mn-cs"/>
              </a:rPr>
              <a:t> blade and note the </a:t>
            </a:r>
            <a:r>
              <a:rPr lang="en-IE" sz="882" b="1" kern="1200" dirty="0">
                <a:solidFill>
                  <a:schemeClr val="tx1"/>
                </a:solidFill>
                <a:effectLst/>
                <a:latin typeface="Segoe UI Light" pitchFamily="34" charset="0"/>
                <a:ea typeface="+mn-ea"/>
                <a:cs typeface="+mn-cs"/>
              </a:rPr>
              <a:t>Secure score</a:t>
            </a:r>
            <a:r>
              <a:rPr lang="en-IE" sz="882" b="0" kern="1200" dirty="0">
                <a:solidFill>
                  <a:schemeClr val="tx1"/>
                </a:solidFill>
                <a:effectLst/>
                <a:latin typeface="Segoe UI Light" pitchFamily="34" charset="0"/>
                <a:ea typeface="+mn-ea"/>
                <a:cs typeface="+mn-cs"/>
              </a:rPr>
              <a:t> value. Since the completion of the security recommendation, the </a:t>
            </a:r>
            <a:r>
              <a:rPr lang="en-IE" sz="882" b="1" kern="1200" dirty="0">
                <a:solidFill>
                  <a:schemeClr val="tx1"/>
                </a:solidFill>
                <a:effectLst/>
                <a:latin typeface="Segoe UI Light" pitchFamily="34" charset="0"/>
                <a:ea typeface="+mn-ea"/>
                <a:cs typeface="+mn-cs"/>
              </a:rPr>
              <a:t>Secure score</a:t>
            </a:r>
            <a:r>
              <a:rPr lang="en-IE" sz="882" b="0" kern="1200" dirty="0">
                <a:solidFill>
                  <a:schemeClr val="tx1"/>
                </a:solidFill>
                <a:effectLst/>
                <a:latin typeface="Segoe UI Light" pitchFamily="34" charset="0"/>
                <a:ea typeface="+mn-ea"/>
                <a:cs typeface="+mn-cs"/>
              </a:rPr>
              <a:t> value has increased. In the screenshot it has gone up to a value of </a:t>
            </a:r>
            <a:r>
              <a:rPr lang="en-IE" sz="882" b="1" kern="1200" dirty="0">
                <a:solidFill>
                  <a:schemeClr val="tx1"/>
                </a:solidFill>
                <a:effectLst/>
                <a:latin typeface="Segoe UI Light" pitchFamily="34" charset="0"/>
                <a:ea typeface="+mn-ea"/>
                <a:cs typeface="+mn-cs"/>
              </a:rPr>
              <a:t>285 out of 385</a:t>
            </a:r>
            <a:r>
              <a:rPr lang="en-IE" sz="882" b="0" kern="1200" dirty="0">
                <a:solidFill>
                  <a:schemeClr val="tx1"/>
                </a:solidFill>
                <a:effectLst/>
                <a:latin typeface="Segoe UI Light" pitchFamily="34" charset="0"/>
                <a:ea typeface="+mn-ea"/>
                <a:cs typeface="+mn-cs"/>
              </a:rPr>
              <a:t>, again your value may be different depending on your environment.</a:t>
            </a:r>
          </a:p>
          <a:p>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Congratulations! You have created Azure resources to monitor, enabled Security Center for your subscription and from within Security Center, installed an agent on a virtual machine to allow more detailed monitoring. You then evaluated and applied security recommendations to increase the Secure score value in Security </a:t>
            </a:r>
            <a:r>
              <a:rPr lang="en-IE" sz="882" b="0" kern="1200" dirty="0" err="1">
                <a:solidFill>
                  <a:schemeClr val="tx1"/>
                </a:solidFill>
                <a:effectLst/>
                <a:latin typeface="Segoe UI Light" pitchFamily="34" charset="0"/>
                <a:ea typeface="+mn-ea"/>
                <a:cs typeface="+mn-cs"/>
              </a:rPr>
              <a:t>center</a:t>
            </a:r>
            <a:r>
              <a:rPr lang="en-IE" sz="882" b="0" kern="1200" dirty="0">
                <a:solidFill>
                  <a:schemeClr val="tx1"/>
                </a:solidFill>
                <a:effectLst/>
                <a:latin typeface="Segoe UI Light" pitchFamily="34" charset="0"/>
                <a:ea typeface="+mn-ea"/>
                <a:cs typeface="+mn-cs"/>
              </a:rPr>
              <a:t>.</a:t>
            </a:r>
          </a:p>
          <a:p>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Remember to delete the resources you have just deployed if you are no longer using them to ensure you do not incur costs for running resources. You can delete all deployed resources by deleting the resource group in which they all reside.</a:t>
            </a:r>
          </a:p>
          <a:p>
            <a:pPr rtl="0"/>
            <a:endParaRPr lang="en-IE"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4588478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The benefits to</a:t>
            </a:r>
            <a:r>
              <a:rPr lang="en-IE" sz="900" b="0" i="0" u="none" strike="noStrike" kern="1200" baseline="0" dirty="0">
                <a:solidFill>
                  <a:schemeClr val="tx1"/>
                </a:solidFill>
                <a:effectLst/>
                <a:latin typeface="Segoe UI Light" pitchFamily="34" charset="0"/>
                <a:ea typeface="+mn-ea"/>
                <a:cs typeface="+mn-cs"/>
              </a:rPr>
              <a:t> using</a:t>
            </a:r>
            <a:r>
              <a:rPr lang="en-IE" sz="900" b="0" i="0" u="none" strike="noStrike" kern="1200" dirty="0">
                <a:solidFill>
                  <a:schemeClr val="tx1"/>
                </a:solidFill>
                <a:effectLst/>
                <a:latin typeface="Segoe UI Light" pitchFamily="34" charset="0"/>
                <a:ea typeface="+mn-ea"/>
                <a:cs typeface="+mn-cs"/>
              </a:rPr>
              <a:t> Azure Key Vault include:</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Centralized application secrets</a:t>
            </a:r>
            <a:r>
              <a:rPr lang="en-IE" sz="900" b="0" i="0" u="none" strike="noStrike" kern="1200" dirty="0">
                <a:solidFill>
                  <a:schemeClr val="tx1"/>
                </a:solidFill>
                <a:effectLst/>
                <a:latin typeface="Segoe UI Light" pitchFamily="34" charset="0"/>
                <a:ea typeface="+mn-ea"/>
                <a:cs typeface="+mn-cs"/>
              </a:rPr>
              <a:t> - Centralizing storage for application secrets allows you to control their distribution, and reduces the chances that secrets may be leaked accidentally.</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Securely stored secrets and keys</a:t>
            </a:r>
            <a:r>
              <a:rPr lang="en-IE" sz="900" b="0" i="0" u="none" strike="noStrike" kern="1200" dirty="0">
                <a:solidFill>
                  <a:schemeClr val="tx1"/>
                </a:solidFill>
                <a:effectLst/>
                <a:latin typeface="Segoe UI Light" pitchFamily="34" charset="0"/>
                <a:ea typeface="+mn-ea"/>
                <a:cs typeface="+mn-cs"/>
              </a:rPr>
              <a:t> - Azure uses industry-standard encryption algorithms, key lengths, and HSMs. Proper authentication and authorization is required to access secrets and key.</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Monitor access and use</a:t>
            </a:r>
            <a:r>
              <a:rPr lang="en-IE" sz="900" b="0" i="0" u="none" strike="noStrike" kern="1200" dirty="0">
                <a:solidFill>
                  <a:schemeClr val="tx1"/>
                </a:solidFill>
                <a:effectLst/>
                <a:latin typeface="Segoe UI Light" pitchFamily="34" charset="0"/>
                <a:ea typeface="+mn-ea"/>
                <a:cs typeface="+mn-cs"/>
              </a:rPr>
              <a:t> – With Azure Key Vault, you can monitor and control access to company secrets.</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Simplified administration of application secrets</a:t>
            </a:r>
            <a:r>
              <a:rPr lang="en-IE" sz="900" b="0" i="0" u="none" strike="noStrike" kern="1200" dirty="0">
                <a:solidFill>
                  <a:schemeClr val="tx1"/>
                </a:solidFill>
                <a:effectLst/>
                <a:latin typeface="Segoe UI Light" pitchFamily="34" charset="0"/>
                <a:ea typeface="+mn-ea"/>
                <a:cs typeface="+mn-cs"/>
              </a:rPr>
              <a:t> - </a:t>
            </a:r>
            <a:r>
              <a:rPr lang="en-IE" sz="900" b="0" i="0" u="none" strike="noStrike" kern="1200" dirty="0" err="1">
                <a:solidFill>
                  <a:schemeClr val="tx1"/>
                </a:solidFill>
                <a:effectLst/>
                <a:latin typeface="Segoe UI Light" pitchFamily="34" charset="0"/>
                <a:ea typeface="+mn-ea"/>
                <a:cs typeface="+mn-cs"/>
              </a:rPr>
              <a:t>Enroll</a:t>
            </a:r>
            <a:r>
              <a:rPr lang="en-IE" sz="900" b="0" i="0" u="none" strike="noStrike" kern="1200" dirty="0">
                <a:solidFill>
                  <a:schemeClr val="tx1"/>
                </a:solidFill>
                <a:effectLst/>
                <a:latin typeface="Segoe UI Light" pitchFamily="34" charset="0"/>
                <a:ea typeface="+mn-ea"/>
                <a:cs typeface="+mn-cs"/>
              </a:rPr>
              <a:t> and renew certificates from public certificate authorities (CAs). Scale up and replicate content within regions. Manage application secrets</a:t>
            </a:r>
            <a:r>
              <a:rPr lang="en-IE" sz="900" b="0" i="0" u="none" strike="noStrike" kern="1200" baseline="0" dirty="0">
                <a:solidFill>
                  <a:schemeClr val="tx1"/>
                </a:solidFill>
                <a:effectLst/>
                <a:latin typeface="Segoe UI Light" pitchFamily="34" charset="0"/>
                <a:ea typeface="+mn-ea"/>
                <a:cs typeface="+mn-cs"/>
              </a:rPr>
              <a:t> with </a:t>
            </a:r>
            <a:r>
              <a:rPr lang="en-IE" sz="900" b="0" i="0" u="none" strike="noStrike" kern="1200" dirty="0">
                <a:solidFill>
                  <a:schemeClr val="tx1"/>
                </a:solidFill>
                <a:effectLst/>
                <a:latin typeface="Segoe UI Light" pitchFamily="34" charset="0"/>
                <a:ea typeface="+mn-ea"/>
                <a:cs typeface="+mn-cs"/>
              </a:rPr>
              <a:t>standard management tools.</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Integrate with other Azure services</a:t>
            </a:r>
            <a:r>
              <a:rPr lang="en-IE" sz="900" b="0" i="0" u="none" strike="noStrike" kern="1200" dirty="0">
                <a:solidFill>
                  <a:schemeClr val="tx1"/>
                </a:solidFill>
                <a:effectLst/>
                <a:latin typeface="Segoe UI Light" pitchFamily="34" charset="0"/>
                <a:ea typeface="+mn-ea"/>
                <a:cs typeface="+mn-cs"/>
              </a:rPr>
              <a:t> - Integrate Azure Key Vault with storage accounts, container registries, event hubs, and many other Azure services.</a:t>
            </a:r>
          </a:p>
          <a:p>
            <a:endParaRPr lang="en-IE" sz="900" kern="1200" dirty="0">
              <a:solidFill>
                <a:schemeClr val="tx1"/>
              </a:solidFill>
              <a:effectLst/>
              <a:latin typeface="Segoe UI Light" pitchFamily="34" charset="0"/>
              <a:ea typeface="+mn-ea"/>
              <a:cs typeface="+mn-cs"/>
            </a:endParaRPr>
          </a:p>
          <a:p>
            <a:r>
              <a:rPr lang="en-IE" sz="900" kern="1200" dirty="0">
                <a:solidFill>
                  <a:schemeClr val="tx1"/>
                </a:solidFill>
                <a:effectLst/>
                <a:latin typeface="Segoe UI Light" pitchFamily="34" charset="0"/>
                <a:ea typeface="+mn-ea"/>
                <a:cs typeface="+mn-cs"/>
              </a:rPr>
              <a:t>For</a:t>
            </a:r>
            <a:r>
              <a:rPr lang="en-IE" sz="900" kern="1200" baseline="0" dirty="0">
                <a:solidFill>
                  <a:schemeClr val="tx1"/>
                </a:solidFill>
                <a:effectLst/>
                <a:latin typeface="Segoe UI Light" pitchFamily="34" charset="0"/>
                <a:ea typeface="+mn-ea"/>
                <a:cs typeface="+mn-cs"/>
              </a:rPr>
              <a:t> details about Azure</a:t>
            </a:r>
            <a:r>
              <a:rPr lang="en-IE" sz="900" kern="1200" dirty="0">
                <a:solidFill>
                  <a:schemeClr val="tx1"/>
                </a:solidFill>
                <a:effectLst/>
                <a:latin typeface="Segoe UI Light" pitchFamily="34" charset="0"/>
                <a:ea typeface="+mn-ea"/>
                <a:cs typeface="+mn-cs"/>
              </a:rPr>
              <a:t> Key Vault, see : </a:t>
            </a:r>
            <a:r>
              <a:rPr lang="en-IE" sz="900" b="0" i="0" u="none" strike="noStrike" kern="1200" dirty="0">
                <a:solidFill>
                  <a:schemeClr val="tx1"/>
                </a:solidFill>
                <a:effectLst/>
                <a:latin typeface="Segoe UI Light" pitchFamily="34" charset="0"/>
                <a:ea typeface="+mn-ea"/>
                <a:cs typeface="+mn-cs"/>
              </a:rPr>
              <a:t>https://azure.microsoft.com/en-us/services/key-vault/ </a:t>
            </a:r>
            <a:r>
              <a:rPr lang="en-IE" sz="900" kern="1200" dirty="0">
                <a:solidFill>
                  <a:schemeClr val="tx1"/>
                </a:solidFill>
                <a:effectLst/>
                <a:latin typeface="Segoe UI Light" pitchFamily="34" charset="0"/>
                <a:ea typeface="+mn-ea"/>
                <a:cs typeface="+mn-cs"/>
              </a:rPr>
              <a:t>webpage.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8427587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kern="1200" dirty="0">
                <a:solidFill>
                  <a:schemeClr val="tx1"/>
                </a:solidFill>
                <a:effectLst/>
                <a:latin typeface="Segoe UI Light" pitchFamily="34" charset="0"/>
                <a:ea typeface="+mn-ea"/>
                <a:cs typeface="+mn-cs"/>
              </a:rPr>
              <a:t>In this walkthrough task we will create an Azure Key vault and then create a password secret within that key vault, providing a securely stored, centrally managed password for use with applications.</a:t>
            </a:r>
          </a:p>
          <a:p>
            <a:endParaRPr lang="en-US" dirty="0"/>
          </a:p>
          <a:p>
            <a:pPr rtl="0"/>
            <a:r>
              <a:rPr lang="en-IE" b="1" dirty="0"/>
              <a:t>Prerequisites</a:t>
            </a:r>
          </a:p>
          <a:p>
            <a:pPr rtl="0"/>
            <a:r>
              <a:rPr lang="en-IE" dirty="0"/>
              <a:t>You require need an Azure subscription to perform these steps. If you don't have one you can create one by following the steps outlined on the </a:t>
            </a:r>
            <a:r>
              <a:rPr lang="en-IE" sz="882" kern="1200" dirty="0">
                <a:solidFill>
                  <a:schemeClr val="tx1"/>
                </a:solidFill>
                <a:effectLst/>
                <a:latin typeface="Segoe UI Light" pitchFamily="34" charset="0"/>
                <a:ea typeface="+mn-ea"/>
                <a:cs typeface="+mn-cs"/>
                <a:hlinkClick r:id="rId3"/>
              </a:rPr>
              <a:t>Create your Azure free account today</a:t>
            </a:r>
            <a:r>
              <a:rPr lang="en-IE" dirty="0"/>
              <a:t> webpage.</a:t>
            </a:r>
          </a:p>
          <a:p>
            <a:pPr rtl="0"/>
            <a:endParaRPr lang="en-IE" dirty="0"/>
          </a:p>
          <a:p>
            <a:r>
              <a:rPr lang="en-IE" sz="882" b="1" kern="1200" dirty="0">
                <a:solidFill>
                  <a:schemeClr val="tx1"/>
                </a:solidFill>
                <a:effectLst/>
                <a:latin typeface="Segoe UI Light" pitchFamily="34" charset="0"/>
                <a:ea typeface="+mn-ea"/>
                <a:cs typeface="+mn-cs"/>
              </a:rPr>
              <a:t>Steps</a:t>
            </a:r>
            <a:endParaRPr lang="en-IE" sz="882" b="0" kern="1200" dirty="0">
              <a:solidFill>
                <a:schemeClr val="tx1"/>
              </a:solidFill>
              <a:effectLst/>
              <a:latin typeface="Segoe UI Light" pitchFamily="34" charset="0"/>
              <a:ea typeface="+mn-ea"/>
              <a:cs typeface="+mn-cs"/>
            </a:endParaRPr>
          </a:p>
          <a:p>
            <a:r>
              <a:rPr lang="en-IE" sz="882" b="1" kern="1200" dirty="0">
                <a:solidFill>
                  <a:schemeClr val="tx1"/>
                </a:solidFill>
                <a:effectLst/>
                <a:latin typeface="Segoe UI Light" pitchFamily="34" charset="0"/>
                <a:ea typeface="+mn-ea"/>
                <a:cs typeface="+mn-cs"/>
              </a:rPr>
              <a:t>Create a vault in Azure Key Vault</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Firstly we will create a vault</a:t>
            </a:r>
          </a:p>
          <a:p>
            <a:r>
              <a:rPr lang="en-IE" sz="882" b="0" kern="1200" dirty="0">
                <a:solidFill>
                  <a:schemeClr val="tx1"/>
                </a:solidFill>
                <a:effectLst/>
                <a:latin typeface="Segoe UI Light" pitchFamily="34" charset="0"/>
                <a:ea typeface="+mn-ea"/>
                <a:cs typeface="+mn-cs"/>
              </a:rPr>
              <a:t>1. Sign into the Azure Portal and go to </a:t>
            </a:r>
            <a:r>
              <a:rPr lang="en-IE" sz="882" b="1" kern="1200" dirty="0">
                <a:solidFill>
                  <a:schemeClr val="tx1"/>
                </a:solidFill>
                <a:effectLst/>
                <a:latin typeface="Segoe UI Light" pitchFamily="34" charset="0"/>
                <a:ea typeface="+mn-ea"/>
                <a:cs typeface="+mn-cs"/>
              </a:rPr>
              <a:t>All services</a:t>
            </a:r>
            <a:r>
              <a:rPr lang="en-IE" sz="882" b="0" kern="1200" dirty="0">
                <a:solidFill>
                  <a:schemeClr val="tx1"/>
                </a:solidFill>
                <a:effectLst/>
                <a:latin typeface="Segoe UI Light" pitchFamily="34" charset="0"/>
                <a:ea typeface="+mn-ea"/>
                <a:cs typeface="+mn-cs"/>
              </a:rPr>
              <a:t> &gt; </a:t>
            </a:r>
            <a:r>
              <a:rPr lang="en-IE" sz="882" b="1" kern="1200" dirty="0">
                <a:solidFill>
                  <a:schemeClr val="tx1"/>
                </a:solidFill>
                <a:effectLst/>
                <a:latin typeface="Segoe UI Light" pitchFamily="34" charset="0"/>
                <a:ea typeface="+mn-ea"/>
                <a:cs typeface="+mn-cs"/>
              </a:rPr>
              <a:t>Security</a:t>
            </a:r>
            <a:r>
              <a:rPr lang="en-IE" sz="882" b="0" kern="1200" dirty="0">
                <a:solidFill>
                  <a:schemeClr val="tx1"/>
                </a:solidFill>
                <a:effectLst/>
                <a:latin typeface="Segoe UI Light" pitchFamily="34" charset="0"/>
                <a:ea typeface="+mn-ea"/>
                <a:cs typeface="+mn-cs"/>
              </a:rPr>
              <a:t> and then select </a:t>
            </a:r>
            <a:r>
              <a:rPr lang="en-IE" sz="882" b="1" kern="1200" dirty="0">
                <a:solidFill>
                  <a:schemeClr val="tx1"/>
                </a:solidFill>
                <a:effectLst/>
                <a:latin typeface="Segoe UI Light" pitchFamily="34" charset="0"/>
                <a:ea typeface="+mn-ea"/>
                <a:cs typeface="+mn-cs"/>
              </a:rPr>
              <a:t>Key vaults</a:t>
            </a:r>
            <a:r>
              <a:rPr lang="en-IE" sz="882" b="0" kern="1200" dirty="0">
                <a:solidFill>
                  <a:schemeClr val="tx1"/>
                </a:solidFill>
                <a:effectLst/>
                <a:latin typeface="Segoe UI Light" pitchFamily="34" charset="0"/>
                <a:ea typeface="+mn-ea"/>
                <a:cs typeface="+mn-cs"/>
              </a:rPr>
              <a:t>.</a:t>
            </a:r>
          </a:p>
          <a:p>
            <a:r>
              <a:rPr lang="en-IE" sz="882" b="0" kern="1200" dirty="0">
                <a:solidFill>
                  <a:schemeClr val="tx1"/>
                </a:solidFill>
                <a:effectLst/>
                <a:latin typeface="Segoe UI Light" pitchFamily="34" charset="0"/>
                <a:ea typeface="+mn-ea"/>
                <a:cs typeface="+mn-cs"/>
              </a:rPr>
              <a:t>2. In the </a:t>
            </a:r>
            <a:r>
              <a:rPr lang="en-IE" sz="882" b="1" kern="1200" dirty="0">
                <a:solidFill>
                  <a:schemeClr val="tx1"/>
                </a:solidFill>
                <a:effectLst/>
                <a:latin typeface="Segoe UI Light" pitchFamily="34" charset="0"/>
                <a:ea typeface="+mn-ea"/>
                <a:cs typeface="+mn-cs"/>
              </a:rPr>
              <a:t>Key vaults</a:t>
            </a:r>
            <a:r>
              <a:rPr lang="en-IE" sz="882" b="0" kern="1200" dirty="0">
                <a:solidFill>
                  <a:schemeClr val="tx1"/>
                </a:solidFill>
                <a:effectLst/>
                <a:latin typeface="Segoe UI Light" pitchFamily="34" charset="0"/>
                <a:ea typeface="+mn-ea"/>
                <a:cs typeface="+mn-cs"/>
              </a:rPr>
              <a:t> pane click on </a:t>
            </a:r>
            <a:r>
              <a:rPr lang="en-IE" sz="882" b="1" kern="1200" dirty="0">
                <a:solidFill>
                  <a:schemeClr val="tx1"/>
                </a:solidFill>
                <a:effectLst/>
                <a:latin typeface="Segoe UI Light" pitchFamily="34" charset="0"/>
                <a:ea typeface="+mn-ea"/>
                <a:cs typeface="+mn-cs"/>
              </a:rPr>
              <a:t>Create key vault</a:t>
            </a:r>
            <a:r>
              <a:rPr lang="en-IE" sz="882" b="0" kern="1200" dirty="0">
                <a:solidFill>
                  <a:schemeClr val="tx1"/>
                </a:solidFill>
                <a:effectLst/>
                <a:latin typeface="Segoe UI Light" pitchFamily="34" charset="0"/>
                <a:ea typeface="+mn-ea"/>
                <a:cs typeface="+mn-cs"/>
              </a:rPr>
              <a:t>.</a:t>
            </a:r>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3. In the </a:t>
            </a:r>
            <a:r>
              <a:rPr lang="en-IE" sz="882" b="1" kern="1200" dirty="0">
                <a:solidFill>
                  <a:schemeClr val="tx1"/>
                </a:solidFill>
                <a:effectLst/>
                <a:latin typeface="Segoe UI Light" pitchFamily="34" charset="0"/>
                <a:ea typeface="+mn-ea"/>
                <a:cs typeface="+mn-cs"/>
              </a:rPr>
              <a:t>Create key vault</a:t>
            </a:r>
            <a:r>
              <a:rPr lang="en-IE" sz="882" b="0" kern="1200" dirty="0">
                <a:solidFill>
                  <a:schemeClr val="tx1"/>
                </a:solidFill>
                <a:effectLst/>
                <a:latin typeface="Segoe UI Light" pitchFamily="34" charset="0"/>
                <a:ea typeface="+mn-ea"/>
                <a:cs typeface="+mn-cs"/>
              </a:rPr>
              <a:t> blade, enter the details as below and click </a:t>
            </a:r>
            <a:r>
              <a:rPr lang="en-IE" sz="882" b="1" kern="1200" dirty="0">
                <a:solidFill>
                  <a:schemeClr val="tx1"/>
                </a:solidFill>
                <a:effectLst/>
                <a:latin typeface="Segoe UI Light" pitchFamily="34" charset="0"/>
                <a:ea typeface="+mn-ea"/>
                <a:cs typeface="+mn-cs"/>
              </a:rPr>
              <a:t>Create</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Name</a:t>
            </a:r>
            <a:r>
              <a:rPr lang="en-IE" sz="882" b="0" kern="1200" dirty="0">
                <a:solidFill>
                  <a:schemeClr val="tx1"/>
                </a:solidFill>
                <a:effectLst/>
                <a:latin typeface="Segoe UI Light" pitchFamily="34" charset="0"/>
                <a:ea typeface="+mn-ea"/>
                <a:cs typeface="+mn-cs"/>
              </a:rPr>
              <a:t>: a name for your vault i.e. </a:t>
            </a:r>
            <a:r>
              <a:rPr lang="en-IE" sz="882" b="1" kern="1200" dirty="0">
                <a:solidFill>
                  <a:schemeClr val="tx1"/>
                </a:solidFill>
                <a:effectLst/>
                <a:latin typeface="Segoe UI Light" pitchFamily="34" charset="0"/>
                <a:ea typeface="+mn-ea"/>
                <a:cs typeface="+mn-cs"/>
              </a:rPr>
              <a:t>akvtest1</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Subscription</a:t>
            </a:r>
            <a:r>
              <a:rPr lang="en-IE" sz="882" b="0" kern="1200" dirty="0">
                <a:solidFill>
                  <a:schemeClr val="tx1"/>
                </a:solidFill>
                <a:effectLst/>
                <a:latin typeface="Segoe UI Light" pitchFamily="34" charset="0"/>
                <a:ea typeface="+mn-ea"/>
                <a:cs typeface="+mn-cs"/>
              </a:rPr>
              <a:t>: &lt; your subscription &gt;</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Resource Group</a:t>
            </a:r>
            <a:r>
              <a:rPr lang="en-IE" sz="882" b="0" kern="1200" dirty="0">
                <a:solidFill>
                  <a:schemeClr val="tx1"/>
                </a:solidFill>
                <a:effectLst/>
                <a:latin typeface="Segoe UI Light" pitchFamily="34" charset="0"/>
                <a:ea typeface="+mn-ea"/>
                <a:cs typeface="+mn-cs"/>
              </a:rPr>
              <a:t>: select </a:t>
            </a:r>
            <a:r>
              <a:rPr lang="en-IE" sz="882" b="1" kern="1200" dirty="0">
                <a:solidFill>
                  <a:schemeClr val="tx1"/>
                </a:solidFill>
                <a:effectLst/>
                <a:latin typeface="Segoe UI Light" pitchFamily="34" charset="0"/>
                <a:ea typeface="+mn-ea"/>
                <a:cs typeface="+mn-cs"/>
              </a:rPr>
              <a:t>Create new</a:t>
            </a:r>
            <a:r>
              <a:rPr lang="en-IE" sz="882" b="0" kern="1200" dirty="0">
                <a:solidFill>
                  <a:schemeClr val="tx1"/>
                </a:solidFill>
                <a:effectLst/>
                <a:latin typeface="Segoe UI Light" pitchFamily="34" charset="0"/>
                <a:ea typeface="+mn-ea"/>
                <a:cs typeface="+mn-cs"/>
              </a:rPr>
              <a:t> and enter a new resource group name i.e. </a:t>
            </a:r>
            <a:r>
              <a:rPr lang="en-IE" sz="882" b="1" kern="1200" dirty="0" err="1">
                <a:solidFill>
                  <a:schemeClr val="tx1"/>
                </a:solidFill>
                <a:effectLst/>
                <a:latin typeface="Segoe UI Light" pitchFamily="34" charset="0"/>
                <a:ea typeface="+mn-ea"/>
                <a:cs typeface="+mn-cs"/>
              </a:rPr>
              <a:t>akvrg</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Location</a:t>
            </a:r>
            <a:r>
              <a:rPr lang="en-IE" sz="882" b="0" kern="1200" dirty="0">
                <a:solidFill>
                  <a:schemeClr val="tx1"/>
                </a:solidFill>
                <a:effectLst/>
                <a:latin typeface="Segoe UI Light" pitchFamily="34" charset="0"/>
                <a:ea typeface="+mn-ea"/>
                <a:cs typeface="+mn-cs"/>
              </a:rPr>
              <a:t>: &lt; a </a:t>
            </a:r>
            <a:r>
              <a:rPr lang="en-IE" sz="882" b="0" kern="1200" dirty="0" err="1">
                <a:solidFill>
                  <a:schemeClr val="tx1"/>
                </a:solidFill>
                <a:effectLst/>
                <a:latin typeface="Segoe UI Light" pitchFamily="34" charset="0"/>
                <a:ea typeface="+mn-ea"/>
                <a:cs typeface="+mn-cs"/>
              </a:rPr>
              <a:t>Datacenter</a:t>
            </a:r>
            <a:r>
              <a:rPr lang="en-IE" sz="882" b="0" kern="1200" dirty="0">
                <a:solidFill>
                  <a:schemeClr val="tx1"/>
                </a:solidFill>
                <a:effectLst/>
                <a:latin typeface="Segoe UI Light" pitchFamily="34" charset="0"/>
                <a:ea typeface="+mn-ea"/>
                <a:cs typeface="+mn-cs"/>
              </a:rPr>
              <a:t> location near you i.e. </a:t>
            </a:r>
            <a:r>
              <a:rPr lang="en-IE" sz="882" b="1" kern="1200" dirty="0">
                <a:solidFill>
                  <a:schemeClr val="tx1"/>
                </a:solidFill>
                <a:effectLst/>
                <a:latin typeface="Segoe UI Light" pitchFamily="34" charset="0"/>
                <a:ea typeface="+mn-ea"/>
                <a:cs typeface="+mn-cs"/>
              </a:rPr>
              <a:t>Central US</a:t>
            </a:r>
            <a:r>
              <a:rPr lang="en-IE" sz="882" b="0" kern="1200" dirty="0">
                <a:solidFill>
                  <a:schemeClr val="tx1"/>
                </a:solidFill>
                <a:effectLst/>
                <a:latin typeface="Segoe UI Light" pitchFamily="34" charset="0"/>
                <a:ea typeface="+mn-ea"/>
                <a:cs typeface="+mn-cs"/>
              </a:rPr>
              <a:t> &gt;</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Pricing Tier</a:t>
            </a:r>
            <a:r>
              <a:rPr lang="en-IE" sz="882" b="0" kern="1200" dirty="0">
                <a:solidFill>
                  <a:schemeClr val="tx1"/>
                </a:solidFill>
                <a:effectLst/>
                <a:latin typeface="Segoe UI Light" pitchFamily="34" charset="0"/>
                <a:ea typeface="+mn-ea"/>
                <a:cs typeface="+mn-cs"/>
              </a:rPr>
              <a:t>: Standard</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Access policies</a:t>
            </a:r>
            <a:r>
              <a:rPr lang="en-IE" sz="882" b="0" kern="1200" dirty="0">
                <a:solidFill>
                  <a:schemeClr val="tx1"/>
                </a:solidFill>
                <a:effectLst/>
                <a:latin typeface="Segoe UI Light" pitchFamily="34" charset="0"/>
                <a:ea typeface="+mn-ea"/>
                <a:cs typeface="+mn-cs"/>
              </a:rPr>
              <a:t>: &lt; accept default value i.e. </a:t>
            </a:r>
            <a:r>
              <a:rPr lang="en-IE" sz="882" b="1" kern="1200" dirty="0">
                <a:solidFill>
                  <a:schemeClr val="tx1"/>
                </a:solidFill>
                <a:effectLst/>
                <a:latin typeface="Segoe UI Light" pitchFamily="34" charset="0"/>
                <a:ea typeface="+mn-ea"/>
                <a:cs typeface="+mn-cs"/>
              </a:rPr>
              <a:t>1 principal selected</a:t>
            </a:r>
            <a:r>
              <a:rPr lang="en-IE" sz="882" b="0" kern="1200" dirty="0">
                <a:solidFill>
                  <a:schemeClr val="tx1"/>
                </a:solidFill>
                <a:effectLst/>
                <a:latin typeface="Segoe UI Light" pitchFamily="34" charset="0"/>
                <a:ea typeface="+mn-ea"/>
                <a:cs typeface="+mn-cs"/>
              </a:rPr>
              <a:t> &gt;</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Virtual Network Access</a:t>
            </a:r>
            <a:r>
              <a:rPr lang="en-IE" sz="882" b="0" kern="1200" dirty="0">
                <a:solidFill>
                  <a:schemeClr val="tx1"/>
                </a:solidFill>
                <a:effectLst/>
                <a:latin typeface="Segoe UI Light" pitchFamily="34" charset="0"/>
                <a:ea typeface="+mn-ea"/>
                <a:cs typeface="+mn-cs"/>
              </a:rPr>
              <a:t>: &lt; accept default value i.e. </a:t>
            </a:r>
            <a:r>
              <a:rPr lang="en-IE" sz="882" b="1" kern="1200" dirty="0">
                <a:solidFill>
                  <a:schemeClr val="tx1"/>
                </a:solidFill>
                <a:effectLst/>
                <a:latin typeface="Segoe UI Light" pitchFamily="34" charset="0"/>
                <a:ea typeface="+mn-ea"/>
                <a:cs typeface="+mn-cs"/>
              </a:rPr>
              <a:t>all networks can access</a:t>
            </a:r>
            <a:r>
              <a:rPr lang="en-IE" sz="882" b="0" kern="1200" dirty="0">
                <a:solidFill>
                  <a:schemeClr val="tx1"/>
                </a:solidFill>
                <a:effectLst/>
                <a:latin typeface="Segoe UI Light" pitchFamily="34" charset="0"/>
                <a:ea typeface="+mn-ea"/>
                <a:cs typeface="+mn-cs"/>
              </a:rPr>
              <a:t> &gt;</a:t>
            </a:r>
          </a:p>
          <a:p>
            <a:r>
              <a:rPr lang="en-IE" sz="882" b="0" kern="1200" dirty="0">
                <a:solidFill>
                  <a:schemeClr val="tx1"/>
                </a:solidFill>
                <a:effectLst/>
                <a:latin typeface="Segoe UI Light" pitchFamily="34" charset="0"/>
                <a:ea typeface="+mn-ea"/>
                <a:cs typeface="+mn-cs"/>
              </a:rPr>
              <a:t>4. Go to the newly created Key vault and verify it is present. You can take a moment to browse through some of the options available within it, primarily under </a:t>
            </a:r>
            <a:r>
              <a:rPr lang="en-IE" sz="882" b="1" kern="1200" dirty="0">
                <a:solidFill>
                  <a:schemeClr val="tx1"/>
                </a:solidFill>
                <a:effectLst/>
                <a:latin typeface="Segoe UI Light" pitchFamily="34" charset="0"/>
                <a:ea typeface="+mn-ea"/>
                <a:cs typeface="+mn-cs"/>
              </a:rPr>
              <a:t>Settings</a:t>
            </a:r>
            <a:r>
              <a:rPr lang="en-IE" sz="882" b="0" kern="1200" dirty="0">
                <a:solidFill>
                  <a:schemeClr val="tx1"/>
                </a:solidFill>
                <a:effectLst/>
                <a:latin typeface="Segoe UI Light" pitchFamily="34" charset="0"/>
                <a:ea typeface="+mn-ea"/>
                <a:cs typeface="+mn-cs"/>
              </a:rPr>
              <a:t> and then options concerning </a:t>
            </a:r>
            <a:r>
              <a:rPr lang="en-IE" sz="882" b="1" kern="1200" dirty="0">
                <a:solidFill>
                  <a:schemeClr val="tx1"/>
                </a:solidFill>
                <a:effectLst/>
                <a:latin typeface="Segoe UI Light" pitchFamily="34" charset="0"/>
                <a:ea typeface="+mn-ea"/>
                <a:cs typeface="+mn-cs"/>
              </a:rPr>
              <a:t>Keys</a:t>
            </a:r>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Secrets</a:t>
            </a:r>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Certificates</a:t>
            </a:r>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Access Policies</a:t>
            </a:r>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Firewalls and virtual networks</a:t>
            </a:r>
            <a:r>
              <a:rPr lang="en-IE" sz="882" b="0" kern="1200" dirty="0">
                <a:solidFill>
                  <a:schemeClr val="tx1"/>
                </a:solidFill>
                <a:effectLst/>
                <a:latin typeface="Segoe UI Light" pitchFamily="34" charset="0"/>
                <a:ea typeface="+mn-ea"/>
                <a:cs typeface="+mn-cs"/>
              </a:rPr>
              <a:t>.</a:t>
            </a:r>
          </a:p>
          <a:p>
            <a:r>
              <a:rPr lang="en-IE" sz="882" b="0" kern="1200" dirty="0">
                <a:solidFill>
                  <a:schemeClr val="tx1"/>
                </a:solidFill>
                <a:effectLst/>
                <a:latin typeface="Segoe UI Light" pitchFamily="34" charset="0"/>
                <a:ea typeface="+mn-ea"/>
                <a:cs typeface="+mn-cs"/>
              </a:rPr>
              <a:t>5. Take note of two values in the key vault</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Vault Name</a:t>
            </a:r>
            <a:r>
              <a:rPr lang="en-IE" sz="882" b="0" kern="1200" dirty="0">
                <a:solidFill>
                  <a:schemeClr val="tx1"/>
                </a:solidFill>
                <a:effectLst/>
                <a:latin typeface="Segoe UI Light" pitchFamily="34" charset="0"/>
                <a:ea typeface="+mn-ea"/>
                <a:cs typeface="+mn-cs"/>
              </a:rPr>
              <a:t>: In the example it is </a:t>
            </a:r>
            <a:r>
              <a:rPr lang="en-IE" sz="882" b="1" kern="1200" dirty="0">
                <a:solidFill>
                  <a:schemeClr val="tx1"/>
                </a:solidFill>
                <a:effectLst/>
                <a:latin typeface="Segoe UI Light" pitchFamily="34" charset="0"/>
                <a:ea typeface="+mn-ea"/>
                <a:cs typeface="+mn-cs"/>
              </a:rPr>
              <a:t>akvtest1</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DNS name</a:t>
            </a:r>
            <a:r>
              <a:rPr lang="en-IE" sz="882" b="0" kern="1200" dirty="0">
                <a:solidFill>
                  <a:schemeClr val="tx1"/>
                </a:solidFill>
                <a:effectLst/>
                <a:latin typeface="Segoe UI Light" pitchFamily="34" charset="0"/>
                <a:ea typeface="+mn-ea"/>
                <a:cs typeface="+mn-cs"/>
              </a:rPr>
              <a:t> (also sometimes referred to as the </a:t>
            </a:r>
            <a:r>
              <a:rPr lang="en-IE" sz="882" b="1" kern="1200" dirty="0">
                <a:solidFill>
                  <a:schemeClr val="tx1"/>
                </a:solidFill>
                <a:effectLst/>
                <a:latin typeface="Segoe UI Light" pitchFamily="34" charset="0"/>
                <a:ea typeface="+mn-ea"/>
                <a:cs typeface="+mn-cs"/>
              </a:rPr>
              <a:t>Vault URI</a:t>
            </a:r>
            <a:r>
              <a:rPr lang="en-IE" sz="882" b="0" kern="1200" dirty="0">
                <a:solidFill>
                  <a:schemeClr val="tx1"/>
                </a:solidFill>
                <a:effectLst/>
                <a:latin typeface="Segoe UI Light" pitchFamily="34" charset="0"/>
                <a:ea typeface="+mn-ea"/>
                <a:cs typeface="+mn-cs"/>
              </a:rPr>
              <a:t>): In this example it is `https://akvtest1.vault.azure.net/`. Applications that use your vault through its REST API must use this URI.</a:t>
            </a:r>
          </a:p>
          <a:p>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Your Azure account is the only one authorized to perform operations on this new vault. </a:t>
            </a:r>
            <a:r>
              <a:rPr lang="en-IE" sz="882" b="0" kern="1200" dirty="0" err="1">
                <a:solidFill>
                  <a:schemeClr val="tx1"/>
                </a:solidFill>
                <a:effectLst/>
                <a:latin typeface="Segoe UI Light" pitchFamily="34" charset="0"/>
                <a:ea typeface="+mn-ea"/>
                <a:cs typeface="+mn-cs"/>
              </a:rPr>
              <a:t>Yo</a:t>
            </a:r>
            <a:r>
              <a:rPr lang="en-IE" sz="882" b="0" kern="1200" dirty="0">
                <a:solidFill>
                  <a:schemeClr val="tx1"/>
                </a:solidFill>
                <a:effectLst/>
                <a:latin typeface="Segoe UI Light" pitchFamily="34" charset="0"/>
                <a:ea typeface="+mn-ea"/>
                <a:cs typeface="+mn-cs"/>
              </a:rPr>
              <a:t> can modify this if you wish in the </a:t>
            </a:r>
            <a:r>
              <a:rPr lang="en-IE" sz="882" b="1" kern="1200" dirty="0">
                <a:solidFill>
                  <a:schemeClr val="tx1"/>
                </a:solidFill>
                <a:effectLst/>
                <a:latin typeface="Segoe UI Light" pitchFamily="34" charset="0"/>
                <a:ea typeface="+mn-ea"/>
                <a:cs typeface="+mn-cs"/>
              </a:rPr>
              <a:t>Settings &gt; Access policies</a:t>
            </a:r>
            <a:r>
              <a:rPr lang="en-IE" sz="882" b="0" kern="1200" dirty="0">
                <a:solidFill>
                  <a:schemeClr val="tx1"/>
                </a:solidFill>
                <a:effectLst/>
                <a:latin typeface="Segoe UI Light" pitchFamily="34" charset="0"/>
                <a:ea typeface="+mn-ea"/>
                <a:cs typeface="+mn-cs"/>
              </a:rPr>
              <a:t> section</a:t>
            </a:r>
          </a:p>
          <a:p>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Add a secret to the Key Vault</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We will now add a password that could be used by an application.</a:t>
            </a:r>
          </a:p>
          <a:p>
            <a:r>
              <a:rPr lang="en-IE" sz="882" b="0" kern="1200" dirty="0">
                <a:solidFill>
                  <a:schemeClr val="tx1"/>
                </a:solidFill>
                <a:effectLst/>
                <a:latin typeface="Segoe UI Light" pitchFamily="34" charset="0"/>
                <a:ea typeface="+mn-ea"/>
                <a:cs typeface="+mn-cs"/>
              </a:rPr>
              <a:t>1. On the Key Vault properties pages select </a:t>
            </a:r>
            <a:r>
              <a:rPr lang="en-IE" sz="882" b="1" kern="1200" dirty="0">
                <a:solidFill>
                  <a:schemeClr val="tx1"/>
                </a:solidFill>
                <a:effectLst/>
                <a:latin typeface="Segoe UI Light" pitchFamily="34" charset="0"/>
                <a:ea typeface="+mn-ea"/>
                <a:cs typeface="+mn-cs"/>
              </a:rPr>
              <a:t>Secrets</a:t>
            </a:r>
            <a:r>
              <a:rPr lang="en-IE" sz="882" b="0" kern="1200" dirty="0">
                <a:solidFill>
                  <a:schemeClr val="tx1"/>
                </a:solidFill>
                <a:effectLst/>
                <a:latin typeface="Segoe UI Light" pitchFamily="34" charset="0"/>
                <a:ea typeface="+mn-ea"/>
                <a:cs typeface="+mn-cs"/>
              </a:rPr>
              <a:t>, then select </a:t>
            </a:r>
            <a:r>
              <a:rPr lang="en-IE" sz="882" b="1" kern="1200" dirty="0">
                <a:solidFill>
                  <a:schemeClr val="tx1"/>
                </a:solidFill>
                <a:effectLst/>
                <a:latin typeface="Segoe UI Light" pitchFamily="34" charset="0"/>
                <a:ea typeface="+mn-ea"/>
                <a:cs typeface="+mn-cs"/>
              </a:rPr>
              <a:t>Generate/Import</a:t>
            </a:r>
            <a:r>
              <a:rPr lang="en-IE" sz="882" b="0" kern="1200" dirty="0">
                <a:solidFill>
                  <a:schemeClr val="tx1"/>
                </a:solidFill>
                <a:effectLst/>
                <a:latin typeface="Segoe UI Light" pitchFamily="34" charset="0"/>
                <a:ea typeface="+mn-ea"/>
                <a:cs typeface="+mn-cs"/>
              </a:rPr>
              <a:t>.</a:t>
            </a:r>
          </a:p>
          <a:p>
            <a:r>
              <a:rPr lang="en-IE" sz="882" b="0" kern="1200" dirty="0">
                <a:solidFill>
                  <a:schemeClr val="tx1"/>
                </a:solidFill>
                <a:effectLst/>
                <a:latin typeface="Segoe UI Light" pitchFamily="34" charset="0"/>
                <a:ea typeface="+mn-ea"/>
                <a:cs typeface="+mn-cs"/>
              </a:rPr>
              <a:t>2. On the </a:t>
            </a:r>
            <a:r>
              <a:rPr lang="en-IE" sz="882" b="1" kern="1200" dirty="0">
                <a:solidFill>
                  <a:schemeClr val="tx1"/>
                </a:solidFill>
                <a:effectLst/>
                <a:latin typeface="Segoe UI Light" pitchFamily="34" charset="0"/>
                <a:ea typeface="+mn-ea"/>
                <a:cs typeface="+mn-cs"/>
              </a:rPr>
              <a:t>Create a secret</a:t>
            </a:r>
            <a:r>
              <a:rPr lang="en-IE" sz="882" b="0" kern="1200" dirty="0">
                <a:solidFill>
                  <a:schemeClr val="tx1"/>
                </a:solidFill>
                <a:effectLst/>
                <a:latin typeface="Segoe UI Light" pitchFamily="34" charset="0"/>
                <a:ea typeface="+mn-ea"/>
                <a:cs typeface="+mn-cs"/>
              </a:rPr>
              <a:t> blade enter the below values, leave the other values at their defaults and then click </a:t>
            </a:r>
            <a:r>
              <a:rPr lang="en-IE" sz="882" b="1" kern="1200" dirty="0">
                <a:solidFill>
                  <a:schemeClr val="tx1"/>
                </a:solidFill>
                <a:effectLst/>
                <a:latin typeface="Segoe UI Light" pitchFamily="34" charset="0"/>
                <a:ea typeface="+mn-ea"/>
                <a:cs typeface="+mn-cs"/>
              </a:rPr>
              <a:t>Create</a:t>
            </a:r>
            <a:r>
              <a:rPr lang="en-IE" sz="882" b="0" kern="1200" dirty="0">
                <a:solidFill>
                  <a:schemeClr val="tx1"/>
                </a:solidFill>
                <a:effectLst/>
                <a:latin typeface="Segoe UI Light" pitchFamily="34" charset="0"/>
                <a:ea typeface="+mn-ea"/>
                <a:cs typeface="+mn-cs"/>
              </a:rPr>
              <a:t>.</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Upload options</a:t>
            </a:r>
            <a:r>
              <a:rPr lang="en-IE" sz="882" b="0" kern="1200" dirty="0">
                <a:solidFill>
                  <a:schemeClr val="tx1"/>
                </a:solidFill>
                <a:effectLst/>
                <a:latin typeface="Segoe UI Light" pitchFamily="34" charset="0"/>
                <a:ea typeface="+mn-ea"/>
                <a:cs typeface="+mn-cs"/>
              </a:rPr>
              <a:t>: Manual</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Name</a:t>
            </a:r>
            <a:r>
              <a:rPr lang="en-IE" sz="882" b="0" kern="1200" dirty="0">
                <a:solidFill>
                  <a:schemeClr val="tx1"/>
                </a:solidFill>
                <a:effectLst/>
                <a:latin typeface="Segoe UI Light" pitchFamily="34" charset="0"/>
                <a:ea typeface="+mn-ea"/>
                <a:cs typeface="+mn-cs"/>
              </a:rPr>
              <a:t>: </a:t>
            </a:r>
            <a:r>
              <a:rPr lang="en-IE" sz="882" b="0" kern="1200" dirty="0" err="1">
                <a:solidFill>
                  <a:schemeClr val="tx1"/>
                </a:solidFill>
                <a:effectLst/>
                <a:latin typeface="Segoe UI Light" pitchFamily="34" charset="0"/>
                <a:ea typeface="+mn-ea"/>
                <a:cs typeface="+mn-cs"/>
              </a:rPr>
              <a:t>ExamplePassword</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Value</a:t>
            </a:r>
            <a:r>
              <a:rPr lang="en-IE" sz="882" b="0" kern="1200" dirty="0">
                <a:solidFill>
                  <a:schemeClr val="tx1"/>
                </a:solidFill>
                <a:effectLst/>
                <a:latin typeface="Segoe UI Light" pitchFamily="34" charset="0"/>
                <a:ea typeface="+mn-ea"/>
                <a:cs typeface="+mn-cs"/>
              </a:rPr>
              <a:t>: hVFkk965BuUv96!</a:t>
            </a:r>
          </a:p>
          <a:p>
            <a:r>
              <a:rPr lang="en-IE" sz="882" b="0" kern="1200" dirty="0">
                <a:solidFill>
                  <a:schemeClr val="tx1"/>
                </a:solidFill>
                <a:effectLst/>
                <a:latin typeface="Segoe UI Light" pitchFamily="34" charset="0"/>
                <a:ea typeface="+mn-ea"/>
                <a:cs typeface="+mn-cs"/>
              </a:rPr>
              <a:t>3. Once the secret has been successfully created, on the </a:t>
            </a:r>
            <a:r>
              <a:rPr lang="en-IE" sz="882" b="1" kern="1200" dirty="0">
                <a:solidFill>
                  <a:schemeClr val="tx1"/>
                </a:solidFill>
                <a:effectLst/>
                <a:latin typeface="Segoe UI Light" pitchFamily="34" charset="0"/>
                <a:ea typeface="+mn-ea"/>
                <a:cs typeface="+mn-cs"/>
              </a:rPr>
              <a:t>Secrets</a:t>
            </a:r>
            <a:r>
              <a:rPr lang="en-IE" sz="882" b="0" kern="1200" dirty="0">
                <a:solidFill>
                  <a:schemeClr val="tx1"/>
                </a:solidFill>
                <a:effectLst/>
                <a:latin typeface="Segoe UI Light" pitchFamily="34" charset="0"/>
                <a:ea typeface="+mn-ea"/>
                <a:cs typeface="+mn-cs"/>
              </a:rPr>
              <a:t> pane, click on the </a:t>
            </a:r>
            <a:r>
              <a:rPr lang="en-IE" sz="882" b="1" kern="1200" dirty="0" err="1">
                <a:solidFill>
                  <a:schemeClr val="tx1"/>
                </a:solidFill>
                <a:effectLst/>
                <a:latin typeface="Segoe UI Light" pitchFamily="34" charset="0"/>
                <a:ea typeface="+mn-ea"/>
                <a:cs typeface="+mn-cs"/>
              </a:rPr>
              <a:t>ExamplePassword</a:t>
            </a:r>
            <a:r>
              <a:rPr lang="en-IE" sz="882" b="0" kern="1200" dirty="0">
                <a:solidFill>
                  <a:schemeClr val="tx1"/>
                </a:solidFill>
                <a:effectLst/>
                <a:latin typeface="Segoe UI Light" pitchFamily="34" charset="0"/>
                <a:ea typeface="+mn-ea"/>
                <a:cs typeface="+mn-cs"/>
              </a:rPr>
              <a:t>, and note it has a status of </a:t>
            </a:r>
            <a:r>
              <a:rPr lang="en-IE" sz="882" b="1" kern="1200" dirty="0">
                <a:solidFill>
                  <a:schemeClr val="tx1"/>
                </a:solidFill>
                <a:effectLst/>
                <a:latin typeface="Segoe UI Light" pitchFamily="34" charset="0"/>
                <a:ea typeface="+mn-ea"/>
                <a:cs typeface="+mn-cs"/>
              </a:rPr>
              <a:t>Enabled</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4. Double click on the password and in the password pane, note the presence of the </a:t>
            </a:r>
            <a:r>
              <a:rPr lang="en-IE" sz="882" b="1" kern="1200" dirty="0">
                <a:solidFill>
                  <a:schemeClr val="tx1"/>
                </a:solidFill>
                <a:effectLst/>
                <a:latin typeface="Segoe UI Light" pitchFamily="34" charset="0"/>
                <a:ea typeface="+mn-ea"/>
                <a:cs typeface="+mn-cs"/>
              </a:rPr>
              <a:t>Secret Identifier</a:t>
            </a:r>
            <a:r>
              <a:rPr lang="en-IE" sz="882" b="0" kern="1200" dirty="0">
                <a:solidFill>
                  <a:schemeClr val="tx1"/>
                </a:solidFill>
                <a:effectLst/>
                <a:latin typeface="Segoe UI Light" pitchFamily="34" charset="0"/>
                <a:ea typeface="+mn-ea"/>
                <a:cs typeface="+mn-cs"/>
              </a:rPr>
              <a:t>. This is the </a:t>
            </a:r>
            <a:r>
              <a:rPr lang="en-IE" sz="882" b="0" kern="1200" dirty="0" err="1">
                <a:solidFill>
                  <a:schemeClr val="tx1"/>
                </a:solidFill>
                <a:effectLst/>
                <a:latin typeface="Segoe UI Light" pitchFamily="34" charset="0"/>
                <a:ea typeface="+mn-ea"/>
                <a:cs typeface="+mn-cs"/>
              </a:rPr>
              <a:t>url</a:t>
            </a:r>
            <a:r>
              <a:rPr lang="en-IE" sz="882" b="0" kern="1200" dirty="0">
                <a:solidFill>
                  <a:schemeClr val="tx1"/>
                </a:solidFill>
                <a:effectLst/>
                <a:latin typeface="Segoe UI Light" pitchFamily="34" charset="0"/>
                <a:ea typeface="+mn-ea"/>
                <a:cs typeface="+mn-cs"/>
              </a:rPr>
              <a:t> value that you can now use with applications. It provides a centrally managed and securely stored password for use with applications.</a:t>
            </a:r>
          </a:p>
          <a:p>
            <a:r>
              <a:rPr lang="en-IE" sz="882" b="0" kern="1200" dirty="0">
                <a:solidFill>
                  <a:schemeClr val="tx1"/>
                </a:solidFill>
                <a:effectLst/>
                <a:latin typeface="Segoe UI Light" pitchFamily="34" charset="0"/>
                <a:ea typeface="+mn-ea"/>
                <a:cs typeface="+mn-cs"/>
              </a:rPr>
              <a:t>5. In the same pane click the button </a:t>
            </a:r>
            <a:r>
              <a:rPr lang="en-IE" sz="882" b="1" kern="1200" dirty="0">
                <a:solidFill>
                  <a:schemeClr val="tx1"/>
                </a:solidFill>
                <a:effectLst/>
                <a:latin typeface="Segoe UI Light" pitchFamily="34" charset="0"/>
                <a:ea typeface="+mn-ea"/>
                <a:cs typeface="+mn-cs"/>
              </a:rPr>
              <a:t>Show Secret Value</a:t>
            </a:r>
            <a:r>
              <a:rPr lang="en-IE" sz="882" b="0" kern="1200" dirty="0">
                <a:solidFill>
                  <a:schemeClr val="tx1"/>
                </a:solidFill>
                <a:effectLst/>
                <a:latin typeface="Segoe UI Light" pitchFamily="34" charset="0"/>
                <a:ea typeface="+mn-ea"/>
                <a:cs typeface="+mn-cs"/>
              </a:rPr>
              <a:t>, to display the password you specified earlier.</a:t>
            </a:r>
          </a:p>
          <a:p>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It is also possible to set time limitations on when a password is available for use, using the activation and expiration date settings.</a:t>
            </a:r>
          </a:p>
          <a:p>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Congratulations! You have created an Azure Key vault and then created a password secret in that key vault, providing a securely stored, centrally managed password for use with applications.</a:t>
            </a:r>
          </a:p>
          <a:p>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Remember to delete the resources you have just deployed if you are no longer using them to ensure you do not incur costs for running resources. You can delete all deployed resources by deleting the resource group in which they all reside.</a:t>
            </a:r>
          </a:p>
          <a:p>
            <a:pPr rtl="0"/>
            <a:endParaRPr lang="en-IE"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37003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noProof="0" dirty="0"/>
              <a:t>Azure Information Protection (AIP) </a:t>
            </a:r>
            <a:r>
              <a:rPr lang="en-US" sz="900" b="1" kern="1200" dirty="0">
                <a:solidFill>
                  <a:schemeClr val="tx1"/>
                </a:solidFill>
                <a:effectLst/>
                <a:latin typeface="Segoe UI Light" pitchFamily="34" charset="0"/>
                <a:ea typeface="+mn-ea"/>
                <a:cs typeface="+mn-cs"/>
              </a:rPr>
              <a:t>usage scenario :</a:t>
            </a:r>
          </a:p>
          <a:p>
            <a:pPr marL="171450" indent="-171450">
              <a:buFont typeface="Arial" panose="020B0604020202020204" pitchFamily="34" charset="0"/>
              <a:buChar char="•"/>
            </a:pPr>
            <a:r>
              <a:rPr lang="en-US" sz="900" b="0" kern="1200" dirty="0">
                <a:solidFill>
                  <a:schemeClr val="tx1"/>
                </a:solidFill>
                <a:effectLst/>
                <a:latin typeface="Segoe UI Light" pitchFamily="34" charset="0"/>
                <a:ea typeface="+mn-ea"/>
                <a:cs typeface="+mn-cs"/>
              </a:rPr>
              <a:t>A user saves a Microsoft Word document that contains a credit card number.</a:t>
            </a:r>
          </a:p>
          <a:p>
            <a:pPr marL="171450" indent="-171450">
              <a:buFont typeface="Arial" panose="020B0604020202020204" pitchFamily="34" charset="0"/>
              <a:buChar char="•"/>
            </a:pPr>
            <a:r>
              <a:rPr lang="en-US" sz="900" b="0" kern="1200" dirty="0">
                <a:solidFill>
                  <a:schemeClr val="tx1"/>
                </a:solidFill>
                <a:effectLst/>
                <a:latin typeface="Segoe UI Light" pitchFamily="34" charset="0"/>
                <a:ea typeface="+mn-ea"/>
                <a:cs typeface="+mn-cs"/>
              </a:rPr>
              <a:t>A custom tooltip notification is</a:t>
            </a:r>
            <a:r>
              <a:rPr lang="en-US" sz="900" b="0" kern="1200" baseline="0" dirty="0">
                <a:solidFill>
                  <a:schemeClr val="tx1"/>
                </a:solidFill>
                <a:effectLst/>
                <a:latin typeface="Segoe UI Light" pitchFamily="34" charset="0"/>
                <a:ea typeface="+mn-ea"/>
                <a:cs typeface="+mn-cs"/>
              </a:rPr>
              <a:t> displayed to the user that </a:t>
            </a:r>
            <a:r>
              <a:rPr lang="en-US" sz="900" b="0" kern="1200" dirty="0">
                <a:solidFill>
                  <a:schemeClr val="tx1"/>
                </a:solidFill>
                <a:effectLst/>
                <a:latin typeface="Segoe UI Light" pitchFamily="34" charset="0"/>
                <a:ea typeface="+mn-ea"/>
                <a:cs typeface="+mn-cs"/>
              </a:rPr>
              <a:t>recommends labelling</a:t>
            </a:r>
            <a:r>
              <a:rPr lang="en-US" sz="900" b="0" kern="1200" baseline="0" dirty="0">
                <a:solidFill>
                  <a:schemeClr val="tx1"/>
                </a:solidFill>
                <a:effectLst/>
                <a:latin typeface="Segoe UI Light" pitchFamily="34" charset="0"/>
                <a:ea typeface="+mn-ea"/>
                <a:cs typeface="+mn-cs"/>
              </a:rPr>
              <a:t> the document </a:t>
            </a:r>
            <a:r>
              <a:rPr lang="en-US" sz="900" b="0" kern="1200" dirty="0">
                <a:solidFill>
                  <a:schemeClr val="tx1"/>
                </a:solidFill>
                <a:effectLst/>
                <a:latin typeface="Segoe UI Light" pitchFamily="34" charset="0"/>
                <a:ea typeface="+mn-ea"/>
                <a:cs typeface="+mn-cs"/>
              </a:rPr>
              <a:t>as “Confidential\ All Employees”.</a:t>
            </a:r>
          </a:p>
          <a:p>
            <a:pPr marL="171450" marR="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b="0" kern="1200" dirty="0">
                <a:solidFill>
                  <a:schemeClr val="tx1"/>
                </a:solidFill>
                <a:effectLst/>
                <a:latin typeface="Segoe UI Light" pitchFamily="34" charset="0"/>
                <a:ea typeface="+mn-ea"/>
                <a:cs typeface="+mn-cs"/>
              </a:rPr>
              <a:t>This label classifies the document file and protects it.</a:t>
            </a:r>
            <a:r>
              <a:rPr lang="en-US" sz="900" b="0" kern="1200" baseline="0" dirty="0">
                <a:solidFill>
                  <a:schemeClr val="tx1"/>
                </a:solidFill>
                <a:effectLst/>
                <a:latin typeface="Segoe UI Light" pitchFamily="34" charset="0"/>
                <a:ea typeface="+mn-ea"/>
                <a:cs typeface="+mn-cs"/>
              </a:rPr>
              <a:t> </a:t>
            </a:r>
          </a:p>
          <a:p>
            <a:pPr marL="171450" indent="-171450">
              <a:buFont typeface="Arial" panose="020B0604020202020204" pitchFamily="34" charset="0"/>
              <a:buChar char="•"/>
            </a:pPr>
            <a:r>
              <a:rPr lang="en-US" sz="900" b="0" kern="1200" baseline="0" dirty="0">
                <a:solidFill>
                  <a:schemeClr val="tx1"/>
                </a:solidFill>
                <a:effectLst/>
                <a:latin typeface="Segoe UI Light" pitchFamily="34" charset="0"/>
                <a:ea typeface="+mn-ea"/>
                <a:cs typeface="+mn-cs"/>
              </a:rPr>
              <a:t>The </a:t>
            </a:r>
            <a:r>
              <a:rPr lang="en-US" sz="900" b="0" kern="1200" dirty="0">
                <a:solidFill>
                  <a:schemeClr val="tx1"/>
                </a:solidFill>
                <a:effectLst/>
                <a:latin typeface="Segoe UI Light" pitchFamily="34" charset="0"/>
                <a:ea typeface="+mn-ea"/>
                <a:cs typeface="+mn-cs"/>
              </a:rPr>
              <a:t>recommended</a:t>
            </a:r>
            <a:r>
              <a:rPr lang="en-US" sz="900" b="0" kern="1200" baseline="0" dirty="0">
                <a:solidFill>
                  <a:schemeClr val="tx1"/>
                </a:solidFill>
                <a:effectLst/>
                <a:latin typeface="Segoe UI Light" pitchFamily="34" charset="0"/>
                <a:ea typeface="+mn-ea"/>
                <a:cs typeface="+mn-cs"/>
              </a:rPr>
              <a:t> label</a:t>
            </a:r>
            <a:r>
              <a:rPr lang="en-US" sz="900" b="0" kern="1200" dirty="0">
                <a:solidFill>
                  <a:schemeClr val="tx1"/>
                </a:solidFill>
                <a:effectLst/>
                <a:latin typeface="Segoe UI Light" pitchFamily="34" charset="0"/>
                <a:ea typeface="+mn-ea"/>
                <a:cs typeface="+mn-cs"/>
              </a:rPr>
              <a:t>,</a:t>
            </a:r>
            <a:r>
              <a:rPr lang="en-US" sz="900" b="0" kern="1200" baseline="0" dirty="0">
                <a:solidFill>
                  <a:schemeClr val="tx1"/>
                </a:solidFill>
                <a:effectLst/>
                <a:latin typeface="Segoe UI Light" pitchFamily="34" charset="0"/>
                <a:ea typeface="+mn-ea"/>
                <a:cs typeface="+mn-cs"/>
              </a:rPr>
              <a:t> and the rules for screening and protecting documents, are pre-</a:t>
            </a:r>
            <a:r>
              <a:rPr lang="en-US" sz="900" b="0" kern="1200" dirty="0">
                <a:solidFill>
                  <a:schemeClr val="tx1"/>
                </a:solidFill>
                <a:effectLst/>
                <a:latin typeface="Segoe UI Light" pitchFamily="34" charset="0"/>
                <a:ea typeface="+mn-ea"/>
                <a:cs typeface="+mn-cs"/>
              </a:rPr>
              <a:t>configured by an administrator</a:t>
            </a:r>
            <a:r>
              <a:rPr lang="en-US" sz="900" b="0" kern="1200" baseline="0" dirty="0">
                <a:solidFill>
                  <a:schemeClr val="tx1"/>
                </a:solidFill>
                <a:effectLst/>
                <a:latin typeface="Segoe UI Light" pitchFamily="34" charset="0"/>
                <a:ea typeface="+mn-ea"/>
                <a:cs typeface="+mn-cs"/>
              </a:rPr>
              <a:t>.</a:t>
            </a:r>
            <a:r>
              <a:rPr lang="en-US" sz="900" b="0" kern="1200" dirty="0">
                <a:solidFill>
                  <a:schemeClr val="tx1"/>
                </a:solidFill>
                <a:effectLst/>
                <a:latin typeface="Segoe UI Light" pitchFamily="34" charset="0"/>
                <a:ea typeface="+mn-ea"/>
                <a:cs typeface="+mn-cs"/>
              </a:rPr>
              <a:t> </a:t>
            </a:r>
            <a:endParaRPr lang="en-IE" sz="900" b="1" kern="1200" dirty="0">
              <a:solidFill>
                <a:schemeClr val="tx1"/>
              </a:solidFill>
              <a:effectLst/>
              <a:latin typeface="Segoe UI Light" pitchFamily="34" charset="0"/>
              <a:ea typeface="+mn-ea"/>
              <a:cs typeface="+mn-cs"/>
            </a:endParaRPr>
          </a:p>
          <a:p>
            <a:endParaRPr lang="en-US" sz="900" noProof="0" dirty="0"/>
          </a:p>
          <a:p>
            <a:r>
              <a:rPr lang="en-US" sz="900" noProof="0" dirty="0"/>
              <a:t>AIP can be purchased </a:t>
            </a:r>
            <a:r>
              <a:rPr lang="en-IE" sz="900" kern="1200" dirty="0">
                <a:solidFill>
                  <a:schemeClr val="tx1"/>
                </a:solidFill>
                <a:effectLst/>
                <a:latin typeface="Segoe UI Light" pitchFamily="34" charset="0"/>
                <a:ea typeface="+mn-ea"/>
                <a:cs typeface="+mn-cs"/>
              </a:rPr>
              <a:t>either as standalone, or through Microsoft licensing suites (Enterprise Mobility + Security, or Microsoft 365 Enterprise).</a:t>
            </a:r>
            <a:r>
              <a:rPr lang="en-IE" sz="900" kern="1200" baseline="0" dirty="0">
                <a:solidFill>
                  <a:schemeClr val="tx1"/>
                </a:solidFill>
                <a:effectLst/>
                <a:latin typeface="Segoe UI Light" pitchFamily="34" charset="0"/>
                <a:ea typeface="+mn-ea"/>
                <a:cs typeface="+mn-cs"/>
              </a:rPr>
              <a:t> For p</a:t>
            </a:r>
            <a:r>
              <a:rPr lang="en-IE" sz="900" kern="1200" dirty="0">
                <a:solidFill>
                  <a:schemeClr val="tx1"/>
                </a:solidFill>
                <a:effectLst/>
                <a:latin typeface="Segoe UI Light" pitchFamily="34" charset="0"/>
                <a:ea typeface="+mn-ea"/>
                <a:cs typeface="+mn-cs"/>
              </a:rPr>
              <a:t>urchasing details, see : </a:t>
            </a:r>
            <a:r>
              <a:rPr lang="en-IE" sz="900" b="0" i="0" u="none" strike="noStrike" kern="1200" dirty="0">
                <a:solidFill>
                  <a:schemeClr val="tx1"/>
                </a:solidFill>
                <a:effectLst/>
                <a:latin typeface="Segoe UI Light" pitchFamily="34" charset="0"/>
                <a:ea typeface="+mn-ea"/>
                <a:cs typeface="+mn-cs"/>
              </a:rPr>
              <a:t>https://azure.microsoft.com/en-us/pricing/details/information-protection/</a:t>
            </a:r>
            <a:endParaRPr lang="en-IE" sz="900" kern="1200" dirty="0">
              <a:solidFill>
                <a:schemeClr val="tx1"/>
              </a:solidFill>
              <a:effectLst/>
              <a:latin typeface="Segoe UI Light" pitchFamily="34" charset="0"/>
              <a:ea typeface="+mn-ea"/>
              <a:cs typeface="+mn-cs"/>
            </a:endParaRPr>
          </a:p>
          <a:p>
            <a:endParaRPr lang="en-IE" sz="900" kern="1200" dirty="0">
              <a:solidFill>
                <a:schemeClr val="tx1"/>
              </a:solidFill>
              <a:effectLst/>
              <a:latin typeface="Segoe UI Light" pitchFamily="34" charset="0"/>
              <a:ea typeface="+mn-ea"/>
              <a:cs typeface="+mn-cs"/>
            </a:endParaRPr>
          </a:p>
          <a:p>
            <a:r>
              <a:rPr lang="en-IE" sz="900" kern="1200" dirty="0">
                <a:solidFill>
                  <a:schemeClr val="tx1"/>
                </a:solidFill>
                <a:effectLst/>
                <a:latin typeface="Segoe UI Light" pitchFamily="34" charset="0"/>
                <a:ea typeface="+mn-ea"/>
                <a:cs typeface="+mn-cs"/>
              </a:rPr>
              <a:t>For general information about Microsoft AIP, see : </a:t>
            </a:r>
            <a:r>
              <a:rPr lang="en-IE" sz="900" b="0" i="0" u="none" strike="noStrike" kern="1200" dirty="0">
                <a:solidFill>
                  <a:schemeClr val="tx1"/>
                </a:solidFill>
                <a:effectLst/>
                <a:latin typeface="Segoe UI Light" pitchFamily="34" charset="0"/>
                <a:ea typeface="+mn-ea"/>
                <a:cs typeface="+mn-cs"/>
              </a:rPr>
              <a:t>https://docs.microsoft.com/en-us/azure/information-protection/what-is-information-protection</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7728522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Purchasing Azure</a:t>
            </a:r>
            <a:r>
              <a:rPr lang="en-IE" sz="900" b="1" i="0" u="none" strike="noStrike" kern="1200" baseline="0" dirty="0">
                <a:solidFill>
                  <a:schemeClr val="tx1"/>
                </a:solidFill>
                <a:effectLst/>
                <a:latin typeface="Segoe UI Light" pitchFamily="34" charset="0"/>
                <a:ea typeface="+mn-ea"/>
                <a:cs typeface="+mn-cs"/>
              </a:rPr>
              <a:t> ATP - </a:t>
            </a:r>
            <a:r>
              <a:rPr lang="en-IE" sz="900" b="0" i="0" u="none" strike="noStrike" kern="1200" dirty="0">
                <a:solidFill>
                  <a:schemeClr val="tx1"/>
                </a:solidFill>
                <a:effectLst/>
                <a:latin typeface="Segoe UI Light" pitchFamily="34" charset="0"/>
                <a:ea typeface="+mn-ea"/>
                <a:cs typeface="+mn-cs"/>
              </a:rPr>
              <a:t>Azure ATP is </a:t>
            </a:r>
            <a:r>
              <a:rPr lang="en-IE" sz="900" b="0" i="0" u="sng" strike="noStrike" kern="1200" dirty="0">
                <a:solidFill>
                  <a:schemeClr val="tx1"/>
                </a:solidFill>
                <a:effectLst/>
                <a:latin typeface="Segoe UI Light" pitchFamily="34" charset="0"/>
                <a:ea typeface="+mn-ea"/>
                <a:cs typeface="+mn-cs"/>
              </a:rPr>
              <a:t>not</a:t>
            </a:r>
            <a:r>
              <a:rPr lang="en-IE" sz="900" b="0" i="0" u="none" strike="noStrike" kern="1200" dirty="0">
                <a:solidFill>
                  <a:schemeClr val="tx1"/>
                </a:solidFill>
                <a:effectLst/>
                <a:latin typeface="Segoe UI Light" pitchFamily="34" charset="0"/>
                <a:ea typeface="+mn-ea"/>
                <a:cs typeface="+mn-cs"/>
              </a:rPr>
              <a:t> available to purchase via Azure Portal, but it </a:t>
            </a:r>
            <a:r>
              <a:rPr lang="en-IE" sz="900" b="0" i="0" u="sng" strike="noStrike" kern="1200" dirty="0">
                <a:solidFill>
                  <a:schemeClr val="tx1"/>
                </a:solidFill>
                <a:effectLst/>
                <a:latin typeface="Segoe UI Light" pitchFamily="34" charset="0"/>
                <a:ea typeface="+mn-ea"/>
                <a:cs typeface="+mn-cs"/>
              </a:rPr>
              <a:t>is</a:t>
            </a:r>
            <a:r>
              <a:rPr lang="en-IE" sz="900" b="0" i="0" u="none" strike="noStrike" kern="1200" dirty="0">
                <a:solidFill>
                  <a:schemeClr val="tx1"/>
                </a:solidFill>
                <a:effectLst/>
                <a:latin typeface="Segoe UI Light" pitchFamily="34" charset="0"/>
                <a:ea typeface="+mn-ea"/>
                <a:cs typeface="+mn-cs"/>
              </a:rPr>
              <a:t> available:</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as a standalone license</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as part of an Enterprise Mobility + Security 5 suite (EMS E5) license</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through the Cloud Solution Provider (CSP) licensing model</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Via direct licensing at : https://www.microsoft.com/en-ie/cloud-platform/enterprise-mobility-security-pricing</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Access Azure ATP Portal at </a:t>
            </a:r>
            <a:r>
              <a:rPr lang="en-IE" sz="900" b="0" i="0" u="sng" kern="1200" dirty="0">
                <a:solidFill>
                  <a:schemeClr val="tx1"/>
                </a:solidFill>
                <a:effectLst/>
                <a:latin typeface="Segoe UI Light" pitchFamily="34" charset="0"/>
                <a:ea typeface="+mn-ea"/>
                <a:cs typeface="+mn-cs"/>
                <a:hlinkClick r:id="rId3"/>
              </a:rPr>
              <a:t>https://portal.atp.azure.com</a:t>
            </a:r>
            <a:r>
              <a:rPr lang="en-IE" sz="900" b="0" i="0" u="none" strike="noStrike" kern="1200" dirty="0">
                <a:solidFill>
                  <a:schemeClr val="tx1"/>
                </a:solidFill>
                <a:effectLst/>
                <a:latin typeface="Segoe UI Light" pitchFamily="34" charset="0"/>
                <a:ea typeface="+mn-ea"/>
                <a:cs typeface="+mn-cs"/>
              </a:rPr>
              <a:t> and select your instance, OR browse to your instance URL: </a:t>
            </a:r>
            <a:r>
              <a:rPr lang="en-IE" sz="900" b="0" i="0" u="sng" kern="1200" dirty="0">
                <a:solidFill>
                  <a:schemeClr val="tx1"/>
                </a:solidFill>
                <a:effectLst/>
                <a:latin typeface="Segoe UI Light" pitchFamily="34" charset="0"/>
                <a:ea typeface="+mn-ea"/>
                <a:cs typeface="+mn-cs"/>
                <a:hlinkClick r:id="rId4"/>
              </a:rPr>
              <a:t>https://</a:t>
            </a:r>
            <a:r>
              <a:rPr lang="en-IE" sz="900" b="0" i="1" u="sng" kern="1200" dirty="0">
                <a:solidFill>
                  <a:schemeClr val="tx1"/>
                </a:solidFill>
                <a:effectLst/>
                <a:latin typeface="Segoe UI Light" pitchFamily="34" charset="0"/>
                <a:ea typeface="+mn-ea"/>
                <a:cs typeface="+mn-cs"/>
                <a:hlinkClick r:id="rId4"/>
              </a:rPr>
              <a:t>instancename</a:t>
            </a:r>
            <a:r>
              <a:rPr lang="en-IE" sz="900" b="0" i="0" u="sng" kern="1200" dirty="0">
                <a:solidFill>
                  <a:schemeClr val="tx1"/>
                </a:solidFill>
                <a:effectLst/>
                <a:latin typeface="Segoe UI Light" pitchFamily="34" charset="0"/>
                <a:ea typeface="+mn-ea"/>
                <a:cs typeface="+mn-cs"/>
                <a:hlinkClick r:id="rId4"/>
              </a:rPr>
              <a:t>.atp.azure.com</a:t>
            </a:r>
            <a:r>
              <a:rPr lang="en-IE" sz="900" b="0" i="0" u="none" strike="noStrike" kern="1200" dirty="0">
                <a:solidFill>
                  <a:schemeClr val="tx1"/>
                </a:solidFill>
                <a:effectLst/>
                <a:latin typeface="Segoe UI Light" pitchFamily="34" charset="0"/>
                <a:ea typeface="+mn-ea"/>
                <a:cs typeface="+mn-cs"/>
              </a:rPr>
              <a:t>.</a:t>
            </a:r>
          </a:p>
          <a:p>
            <a:r>
              <a:rPr lang="en-IE" sz="900" b="0" i="0" u="none" strike="noStrike" kern="1200" dirty="0">
                <a:solidFill>
                  <a:schemeClr val="tx1"/>
                </a:solidFill>
                <a:effectLst/>
                <a:latin typeface="Segoe UI Light" pitchFamily="34" charset="0"/>
                <a:ea typeface="+mn-ea"/>
                <a:cs typeface="+mn-cs"/>
              </a:rPr>
              <a:t>Only</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users assigned to an Azure Active Directory Security Group can log into</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Azure ATP Portal.</a:t>
            </a:r>
          </a:p>
          <a:p>
            <a:endParaRPr lang="en-IE" sz="900" b="0" i="0" u="none" strike="noStrike" kern="1200" dirty="0">
              <a:solidFill>
                <a:schemeClr val="tx1"/>
              </a:solidFill>
              <a:effectLst/>
              <a:latin typeface="Segoe UI Light" pitchFamily="34" charset="0"/>
              <a:ea typeface="+mn-ea"/>
              <a:cs typeface="+mn-cs"/>
            </a:endParaRPr>
          </a:p>
          <a:p>
            <a:r>
              <a:rPr lang="en-IE" sz="900" kern="1200" dirty="0">
                <a:solidFill>
                  <a:schemeClr val="tx1"/>
                </a:solidFill>
                <a:effectLst/>
                <a:latin typeface="Segoe UI Light" pitchFamily="34" charset="0"/>
                <a:ea typeface="+mn-ea"/>
                <a:cs typeface="+mn-cs"/>
              </a:rPr>
              <a:t>For details about Azure ATP, see : </a:t>
            </a:r>
            <a:r>
              <a:rPr lang="en-IE" sz="900" b="0" i="0" u="none" strike="noStrike" kern="1200" dirty="0">
                <a:solidFill>
                  <a:schemeClr val="tx1"/>
                </a:solidFill>
                <a:effectLst/>
                <a:latin typeface="Segoe UI Light" pitchFamily="34" charset="0"/>
                <a:ea typeface="+mn-ea"/>
                <a:cs typeface="+mn-cs"/>
              </a:rPr>
              <a:t>https://azure.microsoft.com/en-us/features/azure-advanced-threat-protection/</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3916927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3260382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Azure Policy can integrate with Azure </a:t>
            </a:r>
            <a:r>
              <a:rPr lang="en-IE" sz="900" b="0" i="0" u="none" strike="noStrike" kern="1200" dirty="0" err="1">
                <a:solidFill>
                  <a:schemeClr val="tx1"/>
                </a:solidFill>
                <a:effectLst/>
                <a:latin typeface="Segoe UI Light" pitchFamily="34" charset="0"/>
                <a:ea typeface="+mn-ea"/>
                <a:cs typeface="+mn-cs"/>
              </a:rPr>
              <a:t>DevOps</a:t>
            </a:r>
            <a:r>
              <a:rPr lang="en-IE" sz="900" b="0" i="0" u="none" strike="noStrike" kern="1200" dirty="0">
                <a:solidFill>
                  <a:schemeClr val="tx1"/>
                </a:solidFill>
                <a:effectLst/>
                <a:latin typeface="Segoe UI Light" pitchFamily="34" charset="0"/>
                <a:ea typeface="+mn-ea"/>
                <a:cs typeface="+mn-cs"/>
              </a:rPr>
              <a:t> to apply policies for your Continuous Integration and Delivery Pipelines (for the pre- and post-deployment of your apps).</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Azure Policy can remediate non-compliant resources and configurations automatically, to help maintain</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the state of your resources.</a:t>
            </a:r>
          </a:p>
          <a:p>
            <a:endParaRPr lang="en-IE" sz="900" kern="1200" dirty="0">
              <a:solidFill>
                <a:schemeClr val="tx1"/>
              </a:solidFill>
              <a:effectLst/>
              <a:latin typeface="Segoe UI Light" pitchFamily="34" charset="0"/>
              <a:ea typeface="+mn-ea"/>
              <a:cs typeface="+mn-cs"/>
            </a:endParaRPr>
          </a:p>
          <a:p>
            <a:r>
              <a:rPr lang="en-IE" sz="900" kern="1200" dirty="0">
                <a:solidFill>
                  <a:schemeClr val="tx1"/>
                </a:solidFill>
                <a:effectLst/>
                <a:latin typeface="Segoe UI Light" pitchFamily="34" charset="0"/>
                <a:ea typeface="+mn-ea"/>
                <a:cs typeface="+mn-cs"/>
              </a:rPr>
              <a:t>For details about Azure Policy, see : </a:t>
            </a:r>
            <a:r>
              <a:rPr lang="en-IE" sz="900" b="0" i="0" u="none" strike="noStrike" kern="1200" dirty="0">
                <a:solidFill>
                  <a:schemeClr val="tx1"/>
                </a:solidFill>
                <a:effectLst/>
                <a:latin typeface="Segoe UI Light" pitchFamily="34" charset="0"/>
                <a:ea typeface="+mn-ea"/>
                <a:cs typeface="+mn-cs"/>
              </a:rPr>
              <a:t>https://azure.microsoft.com/en-us/services/azure-policy</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3714948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u="none" strike="noStrike" kern="1200" dirty="0">
                <a:solidFill>
                  <a:schemeClr val="tx1"/>
                </a:solidFill>
                <a:effectLst/>
                <a:latin typeface="Segoe UI Light" pitchFamily="34" charset="0"/>
                <a:ea typeface="+mn-ea"/>
                <a:cs typeface="+mn-cs"/>
              </a:rPr>
              <a:t>Apply</a:t>
            </a:r>
            <a:r>
              <a:rPr lang="en-US" sz="900" b="1" i="0" u="none" strike="noStrike" kern="1200" baseline="0" dirty="0">
                <a:solidFill>
                  <a:schemeClr val="tx1"/>
                </a:solidFill>
                <a:effectLst/>
                <a:latin typeface="Segoe UI Light" pitchFamily="34" charset="0"/>
                <a:ea typeface="+mn-ea"/>
                <a:cs typeface="+mn-cs"/>
              </a:rPr>
              <a:t> </a:t>
            </a:r>
            <a:r>
              <a:rPr lang="en-US" sz="900" b="1" i="0" u="none" strike="noStrike" kern="1200" dirty="0">
                <a:solidFill>
                  <a:schemeClr val="tx1"/>
                </a:solidFill>
                <a:effectLst/>
                <a:latin typeface="Segoe UI Light" pitchFamily="34" charset="0"/>
                <a:ea typeface="+mn-ea"/>
                <a:cs typeface="+mn-cs"/>
              </a:rPr>
              <a:t>a policy</a:t>
            </a:r>
            <a:r>
              <a:rPr lang="en-US" sz="900" b="0" i="0" u="none" strike="noStrike" kern="1200" dirty="0">
                <a:solidFill>
                  <a:schemeClr val="tx1"/>
                </a:solidFill>
                <a:effectLst/>
                <a:latin typeface="Segoe UI Light" pitchFamily="34" charset="0"/>
                <a:ea typeface="+mn-ea"/>
                <a:cs typeface="+mn-cs"/>
              </a:rPr>
              <a:t> to your resources in three steps:</a:t>
            </a:r>
          </a:p>
          <a:p>
            <a:pPr marL="228600" indent="-228600">
              <a:buFont typeface="+mj-lt"/>
              <a:buAutoNum type="arabicPeriod"/>
            </a:pPr>
            <a:r>
              <a:rPr lang="en-US" sz="900" b="0" i="0" u="none" strike="noStrike" kern="1200" dirty="0">
                <a:solidFill>
                  <a:schemeClr val="tx1"/>
                </a:solidFill>
                <a:effectLst/>
                <a:latin typeface="Segoe UI Light" pitchFamily="34" charset="0"/>
                <a:ea typeface="+mn-ea"/>
                <a:cs typeface="+mn-cs"/>
              </a:rPr>
              <a:t>Create the policy definition.</a:t>
            </a:r>
          </a:p>
          <a:p>
            <a:pPr marL="228600" indent="-228600">
              <a:buFont typeface="+mj-lt"/>
              <a:buAutoNum type="arabicPeriod"/>
            </a:pPr>
            <a:r>
              <a:rPr lang="en-US" sz="900" b="0" i="0" u="none" strike="noStrike" kern="1200" dirty="0">
                <a:solidFill>
                  <a:schemeClr val="tx1"/>
                </a:solidFill>
                <a:effectLst/>
                <a:latin typeface="Segoe UI Light" pitchFamily="34" charset="0"/>
                <a:ea typeface="+mn-ea"/>
                <a:cs typeface="+mn-cs"/>
              </a:rPr>
              <a:t>Assign the</a:t>
            </a:r>
            <a:r>
              <a:rPr lang="en-US" sz="900" b="0" i="0" u="none" strike="noStrike" kern="1200" baseline="0" dirty="0">
                <a:solidFill>
                  <a:schemeClr val="tx1"/>
                </a:solidFill>
                <a:effectLst/>
                <a:latin typeface="Segoe UI Light" pitchFamily="34" charset="0"/>
                <a:ea typeface="+mn-ea"/>
                <a:cs typeface="+mn-cs"/>
              </a:rPr>
              <a:t> </a:t>
            </a:r>
            <a:r>
              <a:rPr lang="en-US" sz="900" b="0" i="0" u="none" strike="noStrike" kern="1200" dirty="0">
                <a:solidFill>
                  <a:schemeClr val="tx1"/>
                </a:solidFill>
                <a:effectLst/>
                <a:latin typeface="Segoe UI Light" pitchFamily="34" charset="0"/>
                <a:ea typeface="+mn-ea"/>
                <a:cs typeface="+mn-cs"/>
              </a:rPr>
              <a:t>definition to a scope of resources.</a:t>
            </a:r>
          </a:p>
          <a:p>
            <a:pPr marL="228600" indent="-228600">
              <a:buFont typeface="+mj-lt"/>
              <a:buAutoNum type="arabicPeriod"/>
            </a:pPr>
            <a:r>
              <a:rPr lang="en-US" sz="900" b="0" i="0" u="none" strike="noStrike" kern="1200" dirty="0">
                <a:solidFill>
                  <a:schemeClr val="tx1"/>
                </a:solidFill>
                <a:effectLst/>
                <a:latin typeface="Segoe UI Light" pitchFamily="34" charset="0"/>
                <a:ea typeface="+mn-ea"/>
                <a:cs typeface="+mn-cs"/>
              </a:rPr>
              <a:t>View the policy evaluation results.</a:t>
            </a:r>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Additional policy definition example</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 </a:t>
            </a:r>
            <a:r>
              <a:rPr lang="en-IE" sz="900" b="1" i="0" u="none" strike="noStrike" kern="1200" dirty="0">
                <a:solidFill>
                  <a:schemeClr val="tx1"/>
                </a:solidFill>
                <a:effectLst/>
                <a:latin typeface="Segoe UI Light" pitchFamily="34" charset="0"/>
                <a:ea typeface="+mn-ea"/>
                <a:cs typeface="+mn-cs"/>
              </a:rPr>
              <a:t>Allowed Virtual Machine (VM) SKUs</a:t>
            </a:r>
            <a:r>
              <a:rPr lang="en-IE" sz="900" b="0" i="0" u="none" strike="noStrike" kern="1200" dirty="0">
                <a:solidFill>
                  <a:schemeClr val="tx1"/>
                </a:solidFill>
                <a:effectLst/>
                <a:latin typeface="Segoe UI Light" pitchFamily="34" charset="0"/>
                <a:ea typeface="+mn-ea"/>
                <a:cs typeface="+mn-cs"/>
              </a:rPr>
              <a:t> - This policy specifies a set of VM SKUs that your organization can deploy.</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Consider </a:t>
            </a:r>
            <a:r>
              <a:rPr lang="en-IE" sz="900" b="1" i="0" u="none" strike="noStrike" kern="1200" dirty="0">
                <a:solidFill>
                  <a:schemeClr val="tx1"/>
                </a:solidFill>
                <a:effectLst/>
                <a:latin typeface="Segoe UI Light" pitchFamily="34" charset="0"/>
                <a:ea typeface="+mn-ea"/>
                <a:cs typeface="+mn-cs"/>
              </a:rPr>
              <a:t>browsing</a:t>
            </a:r>
            <a:r>
              <a:rPr lang="en-IE" sz="900" b="1" i="0" u="none" strike="noStrike" kern="1200" baseline="0" dirty="0">
                <a:solidFill>
                  <a:schemeClr val="tx1"/>
                </a:solidFill>
                <a:effectLst/>
                <a:latin typeface="Segoe UI Light" pitchFamily="34" charset="0"/>
                <a:ea typeface="+mn-ea"/>
                <a:cs typeface="+mn-cs"/>
              </a:rPr>
              <a:t> to the </a:t>
            </a:r>
            <a:r>
              <a:rPr lang="en-IE" sz="900" b="1" i="0" u="none" strike="noStrike" kern="1200" dirty="0">
                <a:solidFill>
                  <a:schemeClr val="tx1"/>
                </a:solidFill>
                <a:effectLst/>
                <a:latin typeface="Segoe UI Light" pitchFamily="34" charset="0"/>
                <a:ea typeface="+mn-ea"/>
                <a:cs typeface="+mn-cs"/>
              </a:rPr>
              <a:t>Azure Policy examples page</a:t>
            </a:r>
            <a:r>
              <a:rPr lang="en-IE" sz="900" b="0" i="0" u="none" strike="noStrike" kern="1200" dirty="0">
                <a:solidFill>
                  <a:schemeClr val="tx1"/>
                </a:solidFill>
                <a:effectLst/>
                <a:latin typeface="Segoe UI Light" pitchFamily="34" charset="0"/>
                <a:ea typeface="+mn-ea"/>
                <a:cs typeface="+mn-cs"/>
              </a:rPr>
              <a:t>, and scrolling through some of the sample policies.</a:t>
            </a:r>
          </a:p>
          <a:p>
            <a:pPr marL="0" indent="0">
              <a:buFont typeface="Arial" panose="020B0604020202020204" pitchFamily="34" charset="0"/>
              <a:buNone/>
            </a:pPr>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Policy assignment : </a:t>
            </a:r>
            <a:r>
              <a:rPr lang="en-IE" sz="900" b="0" i="0" u="none" strike="noStrike" kern="1200" dirty="0">
                <a:solidFill>
                  <a:schemeClr val="tx1"/>
                </a:solidFill>
                <a:effectLst/>
                <a:latin typeface="Segoe UI Light" pitchFamily="34" charset="0"/>
                <a:ea typeface="+mn-ea"/>
                <a:cs typeface="+mn-cs"/>
              </a:rPr>
              <a:t>To implement a policy definition, you must assign them first. A </a:t>
            </a:r>
            <a:r>
              <a:rPr lang="en-IE" sz="900" b="0" i="1" u="none" strike="noStrike" kern="1200" dirty="0">
                <a:solidFill>
                  <a:schemeClr val="tx1"/>
                </a:solidFill>
                <a:effectLst/>
                <a:latin typeface="Segoe UI Light" pitchFamily="34" charset="0"/>
                <a:ea typeface="+mn-ea"/>
                <a:cs typeface="+mn-cs"/>
              </a:rPr>
              <a:t>policy assignment</a:t>
            </a:r>
            <a:r>
              <a:rPr lang="en-IE" sz="900" b="0" i="0" u="none" strike="noStrike" kern="1200" dirty="0">
                <a:solidFill>
                  <a:schemeClr val="tx1"/>
                </a:solidFill>
                <a:effectLst/>
                <a:latin typeface="Segoe UI Light" pitchFamily="34" charset="0"/>
                <a:ea typeface="+mn-ea"/>
                <a:cs typeface="+mn-cs"/>
              </a:rPr>
              <a:t> is a policy definition that has been assigned to a specific scope. This scope could range over a management group or a resource group. Policy assignments are inherited by all child resources. </a:t>
            </a:r>
          </a:p>
          <a:p>
            <a:endParaRPr lang="en-IE" sz="900" b="1" kern="1200" dirty="0">
              <a:solidFill>
                <a:schemeClr val="tx1"/>
              </a:solidFill>
              <a:effectLst/>
              <a:latin typeface="Segoe UI Light" pitchFamily="34" charset="0"/>
              <a:ea typeface="+mn-ea"/>
              <a:cs typeface="+mn-cs"/>
            </a:endParaRPr>
          </a:p>
          <a:p>
            <a:r>
              <a:rPr lang="en-IE" sz="900" kern="1200" dirty="0">
                <a:solidFill>
                  <a:schemeClr val="tx1"/>
                </a:solidFill>
                <a:effectLst/>
                <a:latin typeface="Segoe UI Light" pitchFamily="34" charset="0"/>
                <a:ea typeface="+mn-ea"/>
                <a:cs typeface="+mn-cs"/>
              </a:rPr>
              <a:t>For details about Azure Policy, see : </a:t>
            </a:r>
            <a:r>
              <a:rPr lang="en-IE" sz="900" b="0" i="0" u="none" strike="noStrike" kern="1200" dirty="0">
                <a:solidFill>
                  <a:schemeClr val="tx1"/>
                </a:solidFill>
                <a:effectLst/>
                <a:latin typeface="Segoe UI Light" pitchFamily="34" charset="0"/>
                <a:ea typeface="+mn-ea"/>
                <a:cs typeface="+mn-cs"/>
              </a:rPr>
              <a:t>https://azure.microsoft.com/en-us/services/azure-policy/</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0722986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Even if you have a single policy, we recommend using initiatives if you anticipate adding more policies over time.</a:t>
            </a:r>
            <a:endParaRPr lang="en-IE" sz="900" b="1" i="0" u="none" strike="noStrike" kern="1200" dirty="0">
              <a:solidFill>
                <a:schemeClr val="tx1"/>
              </a:solidFill>
              <a:effectLst/>
              <a:latin typeface="Segoe UI Light" pitchFamily="34" charset="0"/>
              <a:ea typeface="+mn-ea"/>
              <a:cs typeface="+mn-cs"/>
            </a:endParaRP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Initiative definitions - </a:t>
            </a:r>
            <a:r>
              <a:rPr lang="en-IE" sz="900" b="0" i="0" u="none" strike="noStrike" kern="1200" dirty="0">
                <a:solidFill>
                  <a:schemeClr val="tx1"/>
                </a:solidFill>
                <a:effectLst/>
                <a:latin typeface="Segoe UI Light" pitchFamily="34" charset="0"/>
                <a:ea typeface="+mn-ea"/>
                <a:cs typeface="+mn-cs"/>
              </a:rPr>
              <a:t>Simplify the process of managing and assigning policy definitions, by grouping a set of policies into one single item. For example, you could create an initiative named </a:t>
            </a:r>
            <a:r>
              <a:rPr lang="en-IE" sz="900" b="0" i="1" u="none" strike="noStrike" kern="1200" dirty="0">
                <a:solidFill>
                  <a:schemeClr val="tx1"/>
                </a:solidFill>
                <a:effectLst/>
                <a:latin typeface="Segoe UI Light" pitchFamily="34" charset="0"/>
                <a:ea typeface="+mn-ea"/>
                <a:cs typeface="+mn-cs"/>
              </a:rPr>
              <a:t>Enable Monitoring in Azure Security Center</a:t>
            </a:r>
            <a:r>
              <a:rPr lang="en-IE" sz="900" b="0" i="0" u="none" strike="noStrike" kern="1200" dirty="0">
                <a:solidFill>
                  <a:schemeClr val="tx1"/>
                </a:solidFill>
                <a:effectLst/>
                <a:latin typeface="Segoe UI Light" pitchFamily="34" charset="0"/>
                <a:ea typeface="+mn-ea"/>
                <a:cs typeface="+mn-cs"/>
              </a:rPr>
              <a:t>, for the purpose</a:t>
            </a:r>
            <a:r>
              <a:rPr lang="en-IE" sz="900" b="0" i="0" u="none" strike="noStrike" kern="1200" baseline="0" dirty="0">
                <a:solidFill>
                  <a:schemeClr val="tx1"/>
                </a:solidFill>
                <a:effectLst/>
                <a:latin typeface="Segoe UI Light" pitchFamily="34" charset="0"/>
                <a:ea typeface="+mn-ea"/>
                <a:cs typeface="+mn-cs"/>
              </a:rPr>
              <a:t> of </a:t>
            </a:r>
            <a:r>
              <a:rPr lang="en-IE" sz="900" b="0" i="0" u="none" strike="noStrike" kern="1200" dirty="0">
                <a:solidFill>
                  <a:schemeClr val="tx1"/>
                </a:solidFill>
                <a:effectLst/>
                <a:latin typeface="Segoe UI Light" pitchFamily="34" charset="0"/>
                <a:ea typeface="+mn-ea"/>
                <a:cs typeface="+mn-cs"/>
              </a:rPr>
              <a:t>monitoring all the available security recommendations in your Azure Security Center.</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Under this initiative, you would have the following policy definitions:</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Monitor unencrypted SQL Database in Security Center </a:t>
            </a:r>
            <a:r>
              <a:rPr lang="en-IE" sz="900" b="0" i="0" u="none" strike="noStrike" kern="1200" dirty="0">
                <a:solidFill>
                  <a:schemeClr val="tx1"/>
                </a:solidFill>
                <a:effectLst/>
                <a:latin typeface="Segoe UI Light" pitchFamily="34" charset="0"/>
                <a:ea typeface="+mn-ea"/>
                <a:cs typeface="+mn-cs"/>
              </a:rPr>
              <a:t>– For monitoring unencrypted SQL databases and servers.</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Monitor OS vulnerabilities in Security Center</a:t>
            </a:r>
            <a:r>
              <a:rPr lang="en-IE" sz="900" b="0" i="0" u="none" strike="noStrike" kern="1200" dirty="0">
                <a:solidFill>
                  <a:schemeClr val="tx1"/>
                </a:solidFill>
                <a:effectLst/>
                <a:latin typeface="Segoe UI Light" pitchFamily="34" charset="0"/>
                <a:ea typeface="+mn-ea"/>
                <a:cs typeface="+mn-cs"/>
              </a:rPr>
              <a:t> – For monitoring servers that do not satisfy the configured baseline.</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Monitor missing Endpoint Protection in Security Center</a:t>
            </a:r>
            <a:r>
              <a:rPr lang="en-IE" sz="900" b="0" i="0" u="none" strike="noStrike" kern="1200" dirty="0">
                <a:solidFill>
                  <a:schemeClr val="tx1"/>
                </a:solidFill>
                <a:effectLst/>
                <a:latin typeface="Segoe UI Light" pitchFamily="34" charset="0"/>
                <a:ea typeface="+mn-ea"/>
                <a:cs typeface="+mn-cs"/>
              </a:rPr>
              <a:t> – For monitoring servers without an installed endpoint protection agent.</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Initiative assignments - </a:t>
            </a:r>
            <a:r>
              <a:rPr lang="en-IE" sz="900" b="0" i="0" u="none" strike="noStrike" kern="1200" dirty="0">
                <a:solidFill>
                  <a:schemeClr val="tx1"/>
                </a:solidFill>
                <a:effectLst/>
                <a:latin typeface="Segoe UI Light" pitchFamily="34" charset="0"/>
                <a:ea typeface="+mn-ea"/>
                <a:cs typeface="+mn-cs"/>
              </a:rPr>
              <a:t>Like a policy assignment, an initiative assignment is an initiative definition assigned to a specific scope. Initiative assignments reduce the need to make several initiative definitions for each scope. Scope could also range from a Management Group to a Resource Group.</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4074334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kern="1200" dirty="0">
                <a:solidFill>
                  <a:schemeClr val="tx1"/>
                </a:solidFill>
                <a:effectLst/>
                <a:latin typeface="Segoe UI Light" pitchFamily="34" charset="0"/>
                <a:ea typeface="+mn-ea"/>
                <a:cs typeface="+mn-cs"/>
              </a:rPr>
              <a:t>In this walkthrough task we will locate an Azure Policy to restrict deployment of Azure resources to a particular </a:t>
            </a:r>
            <a:r>
              <a:rPr lang="en-IE" sz="882" b="0" kern="1200" dirty="0" err="1">
                <a:solidFill>
                  <a:schemeClr val="tx1"/>
                </a:solidFill>
                <a:effectLst/>
                <a:latin typeface="Segoe UI Light" pitchFamily="34" charset="0"/>
                <a:ea typeface="+mn-ea"/>
                <a:cs typeface="+mn-cs"/>
              </a:rPr>
              <a:t>Datacenter</a:t>
            </a:r>
            <a:r>
              <a:rPr lang="en-IE" sz="882" b="0" kern="1200" dirty="0">
                <a:solidFill>
                  <a:schemeClr val="tx1"/>
                </a:solidFill>
                <a:effectLst/>
                <a:latin typeface="Segoe UI Light" pitchFamily="34" charset="0"/>
                <a:ea typeface="+mn-ea"/>
                <a:cs typeface="+mn-cs"/>
              </a:rPr>
              <a:t>, and then assign that allowed location policy to a subscription. We will then verify that creating an Azure resource, such as a virtual machine, outside of the allowed location is blocked. We will finally remove the allowed location policy assignment, to allow us deploy resources again to any </a:t>
            </a:r>
            <a:r>
              <a:rPr lang="en-IE" sz="882" b="0" kern="1200" dirty="0" err="1">
                <a:solidFill>
                  <a:schemeClr val="tx1"/>
                </a:solidFill>
                <a:effectLst/>
                <a:latin typeface="Segoe UI Light" pitchFamily="34" charset="0"/>
                <a:ea typeface="+mn-ea"/>
                <a:cs typeface="+mn-cs"/>
              </a:rPr>
              <a:t>Datacenter</a:t>
            </a:r>
            <a:r>
              <a:rPr lang="en-IE" sz="882" b="0" kern="1200" dirty="0">
                <a:solidFill>
                  <a:schemeClr val="tx1"/>
                </a:solidFill>
                <a:effectLst/>
                <a:latin typeface="Segoe UI Light" pitchFamily="34" charset="0"/>
                <a:ea typeface="+mn-ea"/>
                <a:cs typeface="+mn-cs"/>
              </a:rPr>
              <a:t> location using that same subscription. </a:t>
            </a:r>
          </a:p>
          <a:p>
            <a:endParaRPr lang="en-US" dirty="0"/>
          </a:p>
          <a:p>
            <a:pPr rtl="0"/>
            <a:r>
              <a:rPr lang="en-IE" b="1" dirty="0"/>
              <a:t>Prerequisites</a:t>
            </a:r>
          </a:p>
          <a:p>
            <a:pPr rtl="0"/>
            <a:r>
              <a:rPr lang="en-IE" dirty="0"/>
              <a:t>You require need an Azure subscription to perform these steps. If you don't have one you can create one by following the steps outlined on the </a:t>
            </a:r>
            <a:r>
              <a:rPr lang="en-IE" sz="882" kern="1200" dirty="0">
                <a:solidFill>
                  <a:schemeClr val="tx1"/>
                </a:solidFill>
                <a:effectLst/>
                <a:latin typeface="Segoe UI Light" pitchFamily="34" charset="0"/>
                <a:ea typeface="+mn-ea"/>
                <a:cs typeface="+mn-cs"/>
                <a:hlinkClick r:id="rId3"/>
              </a:rPr>
              <a:t>Create your Azure free account today</a:t>
            </a:r>
            <a:r>
              <a:rPr lang="en-IE" dirty="0"/>
              <a:t> webpage.</a:t>
            </a:r>
          </a:p>
          <a:p>
            <a:pPr rtl="0"/>
            <a:endParaRPr lang="en-IE" dirty="0"/>
          </a:p>
          <a:p>
            <a:r>
              <a:rPr lang="en-IE" sz="882" b="1" kern="1200" dirty="0">
                <a:solidFill>
                  <a:schemeClr val="tx1"/>
                </a:solidFill>
                <a:effectLst/>
                <a:latin typeface="Segoe UI Light" pitchFamily="34" charset="0"/>
                <a:ea typeface="+mn-ea"/>
                <a:cs typeface="+mn-cs"/>
              </a:rPr>
              <a:t>Steps</a:t>
            </a:r>
            <a:endParaRPr lang="en-IE" sz="882" b="0" kern="1200" dirty="0">
              <a:solidFill>
                <a:schemeClr val="tx1"/>
              </a:solidFill>
              <a:effectLst/>
              <a:latin typeface="Segoe UI Light" pitchFamily="34" charset="0"/>
              <a:ea typeface="+mn-ea"/>
              <a:cs typeface="+mn-cs"/>
            </a:endParaRPr>
          </a:p>
          <a:p>
            <a:r>
              <a:rPr lang="en-IE" sz="882" b="1" kern="1200" dirty="0">
                <a:solidFill>
                  <a:schemeClr val="tx1"/>
                </a:solidFill>
                <a:effectLst/>
                <a:latin typeface="Segoe UI Light" pitchFamily="34" charset="0"/>
                <a:ea typeface="+mn-ea"/>
                <a:cs typeface="+mn-cs"/>
              </a:rPr>
              <a:t>Create a Policy assignment</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1. Launch the Azure Policy service in the Azure portal by clicking </a:t>
            </a:r>
            <a:r>
              <a:rPr lang="en-IE" sz="882" b="1" kern="1200" dirty="0">
                <a:solidFill>
                  <a:schemeClr val="tx1"/>
                </a:solidFill>
                <a:effectLst/>
                <a:latin typeface="Segoe UI Light" pitchFamily="34" charset="0"/>
                <a:ea typeface="+mn-ea"/>
                <a:cs typeface="+mn-cs"/>
              </a:rPr>
              <a:t>All services</a:t>
            </a:r>
            <a:r>
              <a:rPr lang="en-IE" sz="882" b="0" kern="1200" dirty="0">
                <a:solidFill>
                  <a:schemeClr val="tx1"/>
                </a:solidFill>
                <a:effectLst/>
                <a:latin typeface="Segoe UI Light" pitchFamily="34" charset="0"/>
                <a:ea typeface="+mn-ea"/>
                <a:cs typeface="+mn-cs"/>
              </a:rPr>
              <a:t> then, </a:t>
            </a:r>
            <a:r>
              <a:rPr lang="en-IE" sz="882" b="1" kern="1200" dirty="0">
                <a:solidFill>
                  <a:schemeClr val="tx1"/>
                </a:solidFill>
                <a:effectLst/>
                <a:latin typeface="Segoe UI Light" pitchFamily="34" charset="0"/>
                <a:ea typeface="+mn-ea"/>
                <a:cs typeface="+mn-cs"/>
              </a:rPr>
              <a:t>Everything</a:t>
            </a:r>
            <a:r>
              <a:rPr lang="en-IE" sz="882" b="0" kern="1200" dirty="0">
                <a:solidFill>
                  <a:schemeClr val="tx1"/>
                </a:solidFill>
                <a:effectLst/>
                <a:latin typeface="Segoe UI Light" pitchFamily="34" charset="0"/>
                <a:ea typeface="+mn-ea"/>
                <a:cs typeface="+mn-cs"/>
              </a:rPr>
              <a:t>, then type </a:t>
            </a:r>
            <a:r>
              <a:rPr lang="en-IE" sz="882" b="1" kern="1200" dirty="0">
                <a:solidFill>
                  <a:schemeClr val="tx1"/>
                </a:solidFill>
                <a:effectLst/>
                <a:latin typeface="Segoe UI Light" pitchFamily="34" charset="0"/>
                <a:ea typeface="+mn-ea"/>
                <a:cs typeface="+mn-cs"/>
              </a:rPr>
              <a:t>Policy</a:t>
            </a:r>
            <a:r>
              <a:rPr lang="en-IE" sz="882" b="0" kern="1200" dirty="0">
                <a:solidFill>
                  <a:schemeClr val="tx1"/>
                </a:solidFill>
                <a:effectLst/>
                <a:latin typeface="Segoe UI Light" pitchFamily="34" charset="0"/>
                <a:ea typeface="+mn-ea"/>
                <a:cs typeface="+mn-cs"/>
              </a:rPr>
              <a:t> in the search box and select </a:t>
            </a:r>
            <a:r>
              <a:rPr lang="en-IE" sz="882" b="1" kern="1200" dirty="0">
                <a:solidFill>
                  <a:schemeClr val="tx1"/>
                </a:solidFill>
                <a:effectLst/>
                <a:latin typeface="Segoe UI Light" pitchFamily="34" charset="0"/>
                <a:ea typeface="+mn-ea"/>
                <a:cs typeface="+mn-cs"/>
              </a:rPr>
              <a:t>Policy</a:t>
            </a:r>
            <a:endParaRPr lang="en-IE" sz="882" b="0" kern="1200" dirty="0">
              <a:solidFill>
                <a:schemeClr val="tx1"/>
              </a:solidFill>
              <a:effectLst/>
              <a:latin typeface="Segoe UI Light" pitchFamily="34" charset="0"/>
              <a:ea typeface="+mn-ea"/>
              <a:cs typeface="+mn-cs"/>
            </a:endParaRPr>
          </a:p>
          <a:p>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Azure Policy is also accessible under the </a:t>
            </a:r>
            <a:r>
              <a:rPr lang="en-IE" sz="882" b="1" kern="1200" dirty="0">
                <a:solidFill>
                  <a:schemeClr val="tx1"/>
                </a:solidFill>
                <a:effectLst/>
                <a:latin typeface="Segoe UI Light" pitchFamily="34" charset="0"/>
                <a:ea typeface="+mn-ea"/>
                <a:cs typeface="+mn-cs"/>
              </a:rPr>
              <a:t>All services &gt; Management + governance</a:t>
            </a:r>
            <a:r>
              <a:rPr lang="en-IE" sz="882" b="0" kern="1200" dirty="0">
                <a:solidFill>
                  <a:schemeClr val="tx1"/>
                </a:solidFill>
                <a:effectLst/>
                <a:latin typeface="Segoe UI Light" pitchFamily="34" charset="0"/>
                <a:ea typeface="+mn-ea"/>
                <a:cs typeface="+mn-cs"/>
              </a:rPr>
              <a:t> section in the portal</a:t>
            </a:r>
          </a:p>
          <a:p>
            <a:r>
              <a:rPr lang="en-IE" sz="882" b="0" kern="1200" dirty="0">
                <a:solidFill>
                  <a:schemeClr val="tx1"/>
                </a:solidFill>
                <a:effectLst/>
                <a:latin typeface="Segoe UI Light" pitchFamily="34" charset="0"/>
                <a:ea typeface="+mn-ea"/>
                <a:cs typeface="+mn-cs"/>
              </a:rPr>
              <a:t>2. Go to </a:t>
            </a:r>
            <a:r>
              <a:rPr lang="en-IE" sz="882" b="1" kern="1200" dirty="0">
                <a:solidFill>
                  <a:schemeClr val="tx1"/>
                </a:solidFill>
                <a:effectLst/>
                <a:latin typeface="Segoe UI Light" pitchFamily="34" charset="0"/>
                <a:ea typeface="+mn-ea"/>
                <a:cs typeface="+mn-cs"/>
              </a:rPr>
              <a:t>Authoring &gt; Definitions</a:t>
            </a:r>
            <a:r>
              <a:rPr lang="en-IE" sz="882" b="0" kern="1200" dirty="0">
                <a:solidFill>
                  <a:schemeClr val="tx1"/>
                </a:solidFill>
                <a:effectLst/>
                <a:latin typeface="Segoe UI Light" pitchFamily="34" charset="0"/>
                <a:ea typeface="+mn-ea"/>
                <a:cs typeface="+mn-cs"/>
              </a:rPr>
              <a:t> and take a moment to have a quick browse through the list of built-in policy definitions that are available for you to use. </a:t>
            </a:r>
          </a:p>
          <a:p>
            <a:r>
              <a:rPr lang="en-IE" sz="882" b="0" kern="1200" dirty="0">
                <a:solidFill>
                  <a:schemeClr val="tx1"/>
                </a:solidFill>
                <a:effectLst/>
                <a:latin typeface="Segoe UI Light" pitchFamily="34" charset="0"/>
                <a:ea typeface="+mn-ea"/>
                <a:cs typeface="+mn-cs"/>
              </a:rPr>
              <a:t>3. Select </a:t>
            </a:r>
            <a:r>
              <a:rPr lang="en-IE" sz="882" b="1" kern="1200" dirty="0">
                <a:solidFill>
                  <a:schemeClr val="tx1"/>
                </a:solidFill>
                <a:effectLst/>
                <a:latin typeface="Segoe UI Light" pitchFamily="34" charset="0"/>
                <a:ea typeface="+mn-ea"/>
                <a:cs typeface="+mn-cs"/>
              </a:rPr>
              <a:t>Assignments</a:t>
            </a:r>
            <a:r>
              <a:rPr lang="en-IE" sz="882" b="0" kern="1200" dirty="0">
                <a:solidFill>
                  <a:schemeClr val="tx1"/>
                </a:solidFill>
                <a:effectLst/>
                <a:latin typeface="Segoe UI Light" pitchFamily="34" charset="0"/>
                <a:ea typeface="+mn-ea"/>
                <a:cs typeface="+mn-cs"/>
              </a:rPr>
              <a:t> on the left side of the </a:t>
            </a:r>
            <a:r>
              <a:rPr lang="en-IE" sz="882" b="1" kern="1200" dirty="0">
                <a:solidFill>
                  <a:schemeClr val="tx1"/>
                </a:solidFill>
                <a:effectLst/>
                <a:latin typeface="Segoe UI Light" pitchFamily="34" charset="0"/>
                <a:ea typeface="+mn-ea"/>
                <a:cs typeface="+mn-cs"/>
              </a:rPr>
              <a:t>Policy</a:t>
            </a:r>
            <a:r>
              <a:rPr lang="en-IE" sz="882" b="0" kern="1200" dirty="0">
                <a:solidFill>
                  <a:schemeClr val="tx1"/>
                </a:solidFill>
                <a:effectLst/>
                <a:latin typeface="Segoe UI Light" pitchFamily="34" charset="0"/>
                <a:ea typeface="+mn-ea"/>
                <a:cs typeface="+mn-cs"/>
              </a:rPr>
              <a:t> page. An assignment is a policy that has been assigned to take place within a specific scope.</a:t>
            </a:r>
          </a:p>
          <a:p>
            <a:r>
              <a:rPr lang="en-IE" sz="882" b="0" kern="1200" dirty="0">
                <a:solidFill>
                  <a:schemeClr val="tx1"/>
                </a:solidFill>
                <a:effectLst/>
                <a:latin typeface="Segoe UI Light" pitchFamily="34" charset="0"/>
                <a:ea typeface="+mn-ea"/>
                <a:cs typeface="+mn-cs"/>
              </a:rPr>
              <a:t>4. Select </a:t>
            </a:r>
            <a:r>
              <a:rPr lang="en-IE" sz="882" b="1" kern="1200" dirty="0">
                <a:solidFill>
                  <a:schemeClr val="tx1"/>
                </a:solidFill>
                <a:effectLst/>
                <a:latin typeface="Segoe UI Light" pitchFamily="34" charset="0"/>
                <a:ea typeface="+mn-ea"/>
                <a:cs typeface="+mn-cs"/>
              </a:rPr>
              <a:t>Assign Policy</a:t>
            </a:r>
            <a:r>
              <a:rPr lang="en-IE" sz="882" b="0" kern="1200" dirty="0">
                <a:solidFill>
                  <a:schemeClr val="tx1"/>
                </a:solidFill>
                <a:effectLst/>
                <a:latin typeface="Segoe UI Light" pitchFamily="34" charset="0"/>
                <a:ea typeface="+mn-ea"/>
                <a:cs typeface="+mn-cs"/>
              </a:rPr>
              <a:t> from the top of the </a:t>
            </a:r>
            <a:r>
              <a:rPr lang="en-IE" sz="882" b="1" kern="1200" dirty="0">
                <a:solidFill>
                  <a:schemeClr val="tx1"/>
                </a:solidFill>
                <a:effectLst/>
                <a:latin typeface="Segoe UI Light" pitchFamily="34" charset="0"/>
                <a:ea typeface="+mn-ea"/>
                <a:cs typeface="+mn-cs"/>
              </a:rPr>
              <a:t>Policy - Assignments</a:t>
            </a:r>
            <a:r>
              <a:rPr lang="en-IE" sz="882" b="0" kern="1200" dirty="0">
                <a:solidFill>
                  <a:schemeClr val="tx1"/>
                </a:solidFill>
                <a:effectLst/>
                <a:latin typeface="Segoe UI Light" pitchFamily="34" charset="0"/>
                <a:ea typeface="+mn-ea"/>
                <a:cs typeface="+mn-cs"/>
              </a:rPr>
              <a:t> page and on the subsequent </a:t>
            </a:r>
            <a:r>
              <a:rPr lang="en-IE" sz="882" b="1" kern="1200" dirty="0">
                <a:solidFill>
                  <a:schemeClr val="tx1"/>
                </a:solidFill>
                <a:effectLst/>
                <a:latin typeface="Segoe UI Light" pitchFamily="34" charset="0"/>
                <a:ea typeface="+mn-ea"/>
                <a:cs typeface="+mn-cs"/>
              </a:rPr>
              <a:t>Assign Policy</a:t>
            </a:r>
            <a:r>
              <a:rPr lang="en-IE" sz="882" b="0" kern="1200" dirty="0">
                <a:solidFill>
                  <a:schemeClr val="tx1"/>
                </a:solidFill>
                <a:effectLst/>
                <a:latin typeface="Segoe UI Light" pitchFamily="34" charset="0"/>
                <a:ea typeface="+mn-ea"/>
                <a:cs typeface="+mn-cs"/>
              </a:rPr>
              <a:t> page, select the Scope selector by clicking the ellipsis and setting the following values, then click </a:t>
            </a:r>
            <a:r>
              <a:rPr lang="en-IE" sz="882" b="1" kern="1200" dirty="0">
                <a:solidFill>
                  <a:schemeClr val="tx1"/>
                </a:solidFill>
                <a:effectLst/>
                <a:latin typeface="Segoe UI Light" pitchFamily="34" charset="0"/>
                <a:ea typeface="+mn-ea"/>
                <a:cs typeface="+mn-cs"/>
              </a:rPr>
              <a:t>Select</a:t>
            </a:r>
            <a:r>
              <a:rPr lang="en-IE" sz="882" b="0" kern="1200" dirty="0">
                <a:solidFill>
                  <a:schemeClr val="tx1"/>
                </a:solidFill>
                <a:effectLst/>
                <a:latin typeface="Segoe UI Light" pitchFamily="34" charset="0"/>
                <a:ea typeface="+mn-ea"/>
                <a:cs typeface="+mn-cs"/>
              </a:rPr>
              <a:t> at the bottom of the </a:t>
            </a:r>
            <a:r>
              <a:rPr lang="en-IE" sz="882" b="1" kern="1200" dirty="0">
                <a:solidFill>
                  <a:schemeClr val="tx1"/>
                </a:solidFill>
                <a:effectLst/>
                <a:latin typeface="Segoe UI Light" pitchFamily="34" charset="0"/>
                <a:ea typeface="+mn-ea"/>
                <a:cs typeface="+mn-cs"/>
              </a:rPr>
              <a:t>Scope</a:t>
            </a:r>
            <a:r>
              <a:rPr lang="en-IE" sz="882" b="0" kern="1200" dirty="0">
                <a:solidFill>
                  <a:schemeClr val="tx1"/>
                </a:solidFill>
                <a:effectLst/>
                <a:latin typeface="Segoe UI Light" pitchFamily="34" charset="0"/>
                <a:ea typeface="+mn-ea"/>
                <a:cs typeface="+mn-cs"/>
              </a:rPr>
              <a:t> page</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Subscription</a:t>
            </a:r>
            <a:r>
              <a:rPr lang="en-IE" sz="882" b="0" kern="1200" dirty="0">
                <a:solidFill>
                  <a:schemeClr val="tx1"/>
                </a:solidFill>
                <a:effectLst/>
                <a:latin typeface="Segoe UI Light" pitchFamily="34" charset="0"/>
                <a:ea typeface="+mn-ea"/>
                <a:cs typeface="+mn-cs"/>
              </a:rPr>
              <a:t>: &lt; choose your own subscription &gt;</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Resource Group</a:t>
            </a:r>
            <a:r>
              <a:rPr lang="en-IE" sz="882" b="0" kern="1200" dirty="0">
                <a:solidFill>
                  <a:schemeClr val="tx1"/>
                </a:solidFill>
                <a:effectLst/>
                <a:latin typeface="Segoe UI Light" pitchFamily="34" charset="0"/>
                <a:ea typeface="+mn-ea"/>
                <a:cs typeface="+mn-cs"/>
              </a:rPr>
              <a:t>: &lt; accept the default value i.e. leave blank &gt;</a:t>
            </a:r>
          </a:p>
          <a:p>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A scope determines what resources or grouping of resources the policy assignment gets enforced on. In our case we could assign this policy to a specific resource group, however we will assign the policy at subscription level. Also, be aware that resources can be excluded based on the Scope. Exclusions are optional.</a:t>
            </a:r>
          </a:p>
          <a:p>
            <a:r>
              <a:rPr lang="en-IE" sz="882" b="0" kern="1200" dirty="0">
                <a:solidFill>
                  <a:schemeClr val="tx1"/>
                </a:solidFill>
                <a:effectLst/>
                <a:latin typeface="Segoe UI Light" pitchFamily="34" charset="0"/>
                <a:ea typeface="+mn-ea"/>
                <a:cs typeface="+mn-cs"/>
              </a:rPr>
              <a:t>5. Select the </a:t>
            </a:r>
            <a:r>
              <a:rPr lang="en-IE" sz="882" b="1" kern="1200" dirty="0">
                <a:solidFill>
                  <a:schemeClr val="tx1"/>
                </a:solidFill>
                <a:effectLst/>
                <a:latin typeface="Segoe UI Light" pitchFamily="34" charset="0"/>
                <a:ea typeface="+mn-ea"/>
                <a:cs typeface="+mn-cs"/>
              </a:rPr>
              <a:t>Policy definition</a:t>
            </a:r>
            <a:r>
              <a:rPr lang="en-IE" sz="882" b="0" kern="1200" dirty="0">
                <a:solidFill>
                  <a:schemeClr val="tx1"/>
                </a:solidFill>
                <a:effectLst/>
                <a:latin typeface="Segoe UI Light" pitchFamily="34" charset="0"/>
                <a:ea typeface="+mn-ea"/>
                <a:cs typeface="+mn-cs"/>
              </a:rPr>
              <a:t> ellipsis button to open the list of available definitions. Azure Policy comes with built-in policy definitions you can use, this is the same list that we saw earlier in the </a:t>
            </a:r>
            <a:r>
              <a:rPr lang="en-IE" sz="882" b="1" kern="1200" dirty="0">
                <a:solidFill>
                  <a:schemeClr val="tx1"/>
                </a:solidFill>
                <a:effectLst/>
                <a:latin typeface="Segoe UI Light" pitchFamily="34" charset="0"/>
                <a:ea typeface="+mn-ea"/>
                <a:cs typeface="+mn-cs"/>
              </a:rPr>
              <a:t>Definitions</a:t>
            </a:r>
            <a:r>
              <a:rPr lang="en-IE" sz="882" b="0" kern="1200" dirty="0">
                <a:solidFill>
                  <a:schemeClr val="tx1"/>
                </a:solidFill>
                <a:effectLst/>
                <a:latin typeface="Segoe UI Light" pitchFamily="34" charset="0"/>
                <a:ea typeface="+mn-ea"/>
                <a:cs typeface="+mn-cs"/>
              </a:rPr>
              <a:t> pane. Many are available, such as the below, but again you can take a quick moment to scroll through and search for ones that may interest you:</a:t>
            </a:r>
          </a:p>
          <a:p>
            <a:r>
              <a:rPr lang="en-IE" sz="882" b="0" kern="1200" dirty="0">
                <a:solidFill>
                  <a:schemeClr val="tx1"/>
                </a:solidFill>
                <a:effectLst/>
                <a:latin typeface="Segoe UI Light" pitchFamily="34" charset="0"/>
                <a:ea typeface="+mn-ea"/>
                <a:cs typeface="+mn-cs"/>
              </a:rPr>
              <a:t>- Require tag and its value</a:t>
            </a:r>
          </a:p>
          <a:p>
            <a:r>
              <a:rPr lang="en-IE" sz="882" b="0" kern="1200" dirty="0">
                <a:solidFill>
                  <a:schemeClr val="tx1"/>
                </a:solidFill>
                <a:effectLst/>
                <a:latin typeface="Segoe UI Light" pitchFamily="34" charset="0"/>
                <a:ea typeface="+mn-ea"/>
                <a:cs typeface="+mn-cs"/>
              </a:rPr>
              <a:t>- Append tag and its value</a:t>
            </a:r>
          </a:p>
          <a:p>
            <a:r>
              <a:rPr lang="en-IE" sz="882" b="0" kern="1200" dirty="0">
                <a:solidFill>
                  <a:schemeClr val="tx1"/>
                </a:solidFill>
                <a:effectLst/>
                <a:latin typeface="Segoe UI Light" pitchFamily="34" charset="0"/>
                <a:ea typeface="+mn-ea"/>
                <a:cs typeface="+mn-cs"/>
              </a:rPr>
              <a:t>- Require SQL Server version 12.0</a:t>
            </a:r>
          </a:p>
          <a:p>
            <a:r>
              <a:rPr lang="en-IE" sz="882" b="0" kern="1200" dirty="0">
                <a:solidFill>
                  <a:schemeClr val="tx1"/>
                </a:solidFill>
                <a:effectLst/>
                <a:latin typeface="Segoe UI Light" pitchFamily="34" charset="0"/>
                <a:ea typeface="+mn-ea"/>
                <a:cs typeface="+mn-cs"/>
              </a:rPr>
              <a:t>In the </a:t>
            </a:r>
            <a:r>
              <a:rPr lang="en-IE" sz="882" b="1" kern="1200" dirty="0">
                <a:solidFill>
                  <a:schemeClr val="tx1"/>
                </a:solidFill>
                <a:effectLst/>
                <a:latin typeface="Segoe UI Light" pitchFamily="34" charset="0"/>
                <a:ea typeface="+mn-ea"/>
                <a:cs typeface="+mn-cs"/>
              </a:rPr>
              <a:t>Available Definitions</a:t>
            </a:r>
            <a:r>
              <a:rPr lang="en-IE" sz="882" b="0" kern="1200" dirty="0">
                <a:solidFill>
                  <a:schemeClr val="tx1"/>
                </a:solidFill>
                <a:effectLst/>
                <a:latin typeface="Segoe UI Light" pitchFamily="34" charset="0"/>
                <a:ea typeface="+mn-ea"/>
                <a:cs typeface="+mn-cs"/>
              </a:rPr>
              <a:t> pane in the </a:t>
            </a:r>
            <a:r>
              <a:rPr lang="en-IE" sz="882" b="1" kern="1200" dirty="0">
                <a:solidFill>
                  <a:schemeClr val="tx1"/>
                </a:solidFill>
                <a:effectLst/>
                <a:latin typeface="Segoe UI Light" pitchFamily="34" charset="0"/>
                <a:ea typeface="+mn-ea"/>
                <a:cs typeface="+mn-cs"/>
              </a:rPr>
              <a:t>Search</a:t>
            </a:r>
            <a:r>
              <a:rPr lang="en-IE" sz="882" b="0" kern="1200" dirty="0">
                <a:solidFill>
                  <a:schemeClr val="tx1"/>
                </a:solidFill>
                <a:effectLst/>
                <a:latin typeface="Segoe UI Light" pitchFamily="34" charset="0"/>
                <a:ea typeface="+mn-ea"/>
                <a:cs typeface="+mn-cs"/>
              </a:rPr>
              <a:t> box type </a:t>
            </a:r>
            <a:r>
              <a:rPr lang="en-IE" sz="882" b="1" kern="1200" dirty="0">
                <a:solidFill>
                  <a:schemeClr val="tx1"/>
                </a:solidFill>
                <a:effectLst/>
                <a:latin typeface="Segoe UI Light" pitchFamily="34" charset="0"/>
                <a:ea typeface="+mn-ea"/>
                <a:cs typeface="+mn-cs"/>
              </a:rPr>
              <a:t>location</a:t>
            </a:r>
            <a:r>
              <a:rPr lang="en-IE" sz="882" b="0" kern="1200" dirty="0">
                <a:solidFill>
                  <a:schemeClr val="tx1"/>
                </a:solidFill>
                <a:effectLst/>
                <a:latin typeface="Segoe UI Light" pitchFamily="34" charset="0"/>
                <a:ea typeface="+mn-ea"/>
                <a:cs typeface="+mn-cs"/>
              </a:rPr>
              <a:t> and click on the </a:t>
            </a:r>
            <a:r>
              <a:rPr lang="en-IE" sz="882" b="1" kern="1200" dirty="0">
                <a:solidFill>
                  <a:schemeClr val="tx1"/>
                </a:solidFill>
                <a:effectLst/>
                <a:latin typeface="Segoe UI Light" pitchFamily="34" charset="0"/>
                <a:ea typeface="+mn-ea"/>
                <a:cs typeface="+mn-cs"/>
              </a:rPr>
              <a:t>Allowed locations</a:t>
            </a:r>
            <a:r>
              <a:rPr lang="en-IE" sz="882" b="0" kern="1200" dirty="0">
                <a:solidFill>
                  <a:schemeClr val="tx1"/>
                </a:solidFill>
                <a:effectLst/>
                <a:latin typeface="Segoe UI Light" pitchFamily="34" charset="0"/>
                <a:ea typeface="+mn-ea"/>
                <a:cs typeface="+mn-cs"/>
              </a:rPr>
              <a:t> definition, then click </a:t>
            </a:r>
            <a:r>
              <a:rPr lang="en-IE" sz="882" b="1" kern="1200" dirty="0">
                <a:solidFill>
                  <a:schemeClr val="tx1"/>
                </a:solidFill>
                <a:effectLst/>
                <a:latin typeface="Segoe UI Light" pitchFamily="34" charset="0"/>
                <a:ea typeface="+mn-ea"/>
                <a:cs typeface="+mn-cs"/>
              </a:rPr>
              <a:t>Select</a:t>
            </a:r>
            <a:r>
              <a:rPr lang="en-IE" sz="882" b="0" kern="1200" dirty="0">
                <a:solidFill>
                  <a:schemeClr val="tx1"/>
                </a:solidFill>
                <a:effectLst/>
                <a:latin typeface="Segoe UI Light" pitchFamily="34" charset="0"/>
                <a:ea typeface="+mn-ea"/>
                <a:cs typeface="+mn-cs"/>
              </a:rPr>
              <a:t>.</a:t>
            </a:r>
          </a:p>
          <a:p>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This </a:t>
            </a:r>
            <a:r>
              <a:rPr lang="en-IE" sz="882" b="1" kern="1200" dirty="0">
                <a:solidFill>
                  <a:schemeClr val="tx1"/>
                </a:solidFill>
                <a:effectLst/>
                <a:latin typeface="Segoe UI Light" pitchFamily="34" charset="0"/>
                <a:ea typeface="+mn-ea"/>
                <a:cs typeface="+mn-cs"/>
              </a:rPr>
              <a:t>Allowed Locations</a:t>
            </a:r>
            <a:r>
              <a:rPr lang="en-IE" sz="882" b="0" kern="1200" dirty="0">
                <a:solidFill>
                  <a:schemeClr val="tx1"/>
                </a:solidFill>
                <a:effectLst/>
                <a:latin typeface="Segoe UI Light" pitchFamily="34" charset="0"/>
                <a:ea typeface="+mn-ea"/>
                <a:cs typeface="+mn-cs"/>
              </a:rPr>
              <a:t> policy definition will specify a location into which all resources must be deployed. If a different location is chosen deployment will not be allowed. For a partial list of available built-in policies, you can also see them at the https://docs.microsoft.com/en-us/azure/governance/policy/samples/index page.</a:t>
            </a:r>
          </a:p>
          <a:p>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6. In the </a:t>
            </a:r>
            <a:r>
              <a:rPr lang="en-IE" sz="882" b="1" kern="1200" dirty="0">
                <a:solidFill>
                  <a:schemeClr val="tx1"/>
                </a:solidFill>
                <a:effectLst/>
                <a:latin typeface="Segoe UI Light" pitchFamily="34" charset="0"/>
                <a:ea typeface="+mn-ea"/>
                <a:cs typeface="+mn-cs"/>
              </a:rPr>
              <a:t>Assign policy</a:t>
            </a:r>
            <a:r>
              <a:rPr lang="en-IE" sz="882" b="0" kern="1200" dirty="0">
                <a:solidFill>
                  <a:schemeClr val="tx1"/>
                </a:solidFill>
                <a:effectLst/>
                <a:latin typeface="Segoe UI Light" pitchFamily="34" charset="0"/>
                <a:ea typeface="+mn-ea"/>
                <a:cs typeface="+mn-cs"/>
              </a:rPr>
              <a:t> pane, in the </a:t>
            </a:r>
            <a:r>
              <a:rPr lang="en-IE" sz="882" b="1" kern="1200" dirty="0">
                <a:solidFill>
                  <a:schemeClr val="tx1"/>
                </a:solidFill>
                <a:effectLst/>
                <a:latin typeface="Segoe UI Light" pitchFamily="34" charset="0"/>
                <a:ea typeface="+mn-ea"/>
                <a:cs typeface="+mn-cs"/>
              </a:rPr>
              <a:t>PARAMETERS</a:t>
            </a:r>
            <a:r>
              <a:rPr lang="en-IE" sz="882" b="0" kern="1200" dirty="0">
                <a:solidFill>
                  <a:schemeClr val="tx1"/>
                </a:solidFill>
                <a:effectLst/>
                <a:latin typeface="Segoe UI Light" pitchFamily="34" charset="0"/>
                <a:ea typeface="+mn-ea"/>
                <a:cs typeface="+mn-cs"/>
              </a:rPr>
              <a:t> section, click on the arrow at the end of the </a:t>
            </a:r>
            <a:r>
              <a:rPr lang="en-IE" sz="882" b="1" kern="1200" dirty="0">
                <a:solidFill>
                  <a:schemeClr val="tx1"/>
                </a:solidFill>
                <a:effectLst/>
                <a:latin typeface="Segoe UI Light" pitchFamily="34" charset="0"/>
                <a:ea typeface="+mn-ea"/>
                <a:cs typeface="+mn-cs"/>
              </a:rPr>
              <a:t>Allowed locations</a:t>
            </a:r>
            <a:r>
              <a:rPr lang="en-IE" sz="882" b="0" kern="1200" dirty="0">
                <a:solidFill>
                  <a:schemeClr val="tx1"/>
                </a:solidFill>
                <a:effectLst/>
                <a:latin typeface="Segoe UI Light" pitchFamily="34" charset="0"/>
                <a:ea typeface="+mn-ea"/>
                <a:cs typeface="+mn-cs"/>
              </a:rPr>
              <a:t> box and from the subsequent list choose </a:t>
            </a:r>
            <a:r>
              <a:rPr lang="en-IE" sz="882" b="1" kern="1200" dirty="0">
                <a:solidFill>
                  <a:schemeClr val="tx1"/>
                </a:solidFill>
                <a:effectLst/>
                <a:latin typeface="Segoe UI Light" pitchFamily="34" charset="0"/>
                <a:ea typeface="+mn-ea"/>
                <a:cs typeface="+mn-cs"/>
              </a:rPr>
              <a:t>Japan West</a:t>
            </a:r>
            <a:r>
              <a:rPr lang="en-IE" sz="882" b="0" kern="1200" dirty="0">
                <a:solidFill>
                  <a:schemeClr val="tx1"/>
                </a:solidFill>
                <a:effectLst/>
                <a:latin typeface="Segoe UI Light" pitchFamily="34" charset="0"/>
                <a:ea typeface="+mn-ea"/>
                <a:cs typeface="+mn-cs"/>
              </a:rPr>
              <a:t>. Leave all other values as they are and Click </a:t>
            </a:r>
            <a:r>
              <a:rPr lang="en-IE" sz="882" b="1" kern="1200" dirty="0">
                <a:solidFill>
                  <a:schemeClr val="tx1"/>
                </a:solidFill>
                <a:effectLst/>
                <a:latin typeface="Segoe UI Light" pitchFamily="34" charset="0"/>
                <a:ea typeface="+mn-ea"/>
                <a:cs typeface="+mn-cs"/>
              </a:rPr>
              <a:t>Assign</a:t>
            </a:r>
            <a:r>
              <a:rPr lang="en-IE" sz="882" b="0" kern="1200" dirty="0">
                <a:solidFill>
                  <a:schemeClr val="tx1"/>
                </a:solidFill>
                <a:effectLst/>
                <a:latin typeface="Segoe UI Light" pitchFamily="34" charset="0"/>
                <a:ea typeface="+mn-ea"/>
                <a:cs typeface="+mn-cs"/>
              </a:rPr>
              <a:t>.</a:t>
            </a:r>
          </a:p>
          <a:p>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The </a:t>
            </a:r>
            <a:r>
              <a:rPr lang="en-IE" sz="882" b="1" kern="1200" dirty="0">
                <a:solidFill>
                  <a:schemeClr val="tx1"/>
                </a:solidFill>
                <a:effectLst/>
                <a:latin typeface="Segoe UI Light" pitchFamily="34" charset="0"/>
                <a:ea typeface="+mn-ea"/>
                <a:cs typeface="+mn-cs"/>
              </a:rPr>
              <a:t>Assignment name</a:t>
            </a:r>
            <a:r>
              <a:rPr lang="en-IE" sz="882" b="0" kern="1200" dirty="0">
                <a:solidFill>
                  <a:schemeClr val="tx1"/>
                </a:solidFill>
                <a:effectLst/>
                <a:latin typeface="Segoe UI Light" pitchFamily="34" charset="0"/>
                <a:ea typeface="+mn-ea"/>
                <a:cs typeface="+mn-cs"/>
              </a:rPr>
              <a:t> is automatically populated with the policy name you selected, but you can change it if you wish. You can also add an optional </a:t>
            </a:r>
            <a:r>
              <a:rPr lang="en-IE" sz="882" b="1" kern="1200" dirty="0">
                <a:solidFill>
                  <a:schemeClr val="tx1"/>
                </a:solidFill>
                <a:effectLst/>
                <a:latin typeface="Segoe UI Light" pitchFamily="34" charset="0"/>
                <a:ea typeface="+mn-ea"/>
                <a:cs typeface="+mn-cs"/>
              </a:rPr>
              <a:t>Description</a:t>
            </a:r>
            <a:r>
              <a:rPr lang="en-IE" sz="882" b="0" kern="1200" dirty="0">
                <a:solidFill>
                  <a:schemeClr val="tx1"/>
                </a:solidFill>
                <a:effectLst/>
                <a:latin typeface="Segoe UI Light" pitchFamily="34" charset="0"/>
                <a:ea typeface="+mn-ea"/>
                <a:cs typeface="+mn-cs"/>
              </a:rPr>
              <a:t> and </a:t>
            </a:r>
            <a:r>
              <a:rPr lang="en-IE" sz="882" b="1" kern="1200" dirty="0">
                <a:solidFill>
                  <a:schemeClr val="tx1"/>
                </a:solidFill>
                <a:effectLst/>
                <a:latin typeface="Segoe UI Light" pitchFamily="34" charset="0"/>
                <a:ea typeface="+mn-ea"/>
                <a:cs typeface="+mn-cs"/>
              </a:rPr>
              <a:t>Assigned by</a:t>
            </a:r>
            <a:r>
              <a:rPr lang="en-IE" sz="882" b="0" kern="1200" dirty="0">
                <a:solidFill>
                  <a:schemeClr val="tx1"/>
                </a:solidFill>
                <a:effectLst/>
                <a:latin typeface="Segoe UI Light" pitchFamily="34" charset="0"/>
                <a:ea typeface="+mn-ea"/>
                <a:cs typeface="+mn-cs"/>
              </a:rPr>
              <a:t> will automatically fill based on whoever is logged in. This field is optional, so custom values can be entered. Leave the </a:t>
            </a:r>
            <a:r>
              <a:rPr lang="en-IE" sz="882" b="1" kern="1200" dirty="0">
                <a:solidFill>
                  <a:schemeClr val="tx1"/>
                </a:solidFill>
                <a:effectLst/>
                <a:latin typeface="Segoe UI Light" pitchFamily="34" charset="0"/>
                <a:ea typeface="+mn-ea"/>
                <a:cs typeface="+mn-cs"/>
              </a:rPr>
              <a:t>Create a Managed Identity</a:t>
            </a:r>
            <a:r>
              <a:rPr lang="en-IE" sz="882" b="0" kern="1200" dirty="0">
                <a:solidFill>
                  <a:schemeClr val="tx1"/>
                </a:solidFill>
                <a:effectLst/>
                <a:latin typeface="Segoe UI Light" pitchFamily="34" charset="0"/>
                <a:ea typeface="+mn-ea"/>
                <a:cs typeface="+mn-cs"/>
              </a:rPr>
              <a:t> option unchecked. However, this box </a:t>
            </a:r>
            <a:r>
              <a:rPr lang="en-IE" sz="882" b="1" kern="1200" dirty="0">
                <a:solidFill>
                  <a:schemeClr val="tx1"/>
                </a:solidFill>
                <a:effectLst/>
                <a:latin typeface="Segoe UI Light" pitchFamily="34" charset="0"/>
                <a:ea typeface="+mn-ea"/>
                <a:cs typeface="+mn-cs"/>
              </a:rPr>
              <a:t>must</a:t>
            </a:r>
            <a:r>
              <a:rPr lang="en-IE" sz="882" b="0" kern="1200" dirty="0">
                <a:solidFill>
                  <a:schemeClr val="tx1"/>
                </a:solidFill>
                <a:effectLst/>
                <a:latin typeface="Segoe UI Light" pitchFamily="34" charset="0"/>
                <a:ea typeface="+mn-ea"/>
                <a:cs typeface="+mn-cs"/>
              </a:rPr>
              <a:t> be checked when the policy or initiative includes a policy with the </a:t>
            </a:r>
            <a:r>
              <a:rPr lang="en-IE" sz="882" b="1" kern="1200" dirty="0" err="1">
                <a:solidFill>
                  <a:schemeClr val="tx1"/>
                </a:solidFill>
                <a:effectLst/>
                <a:latin typeface="Segoe UI Light" pitchFamily="34" charset="0"/>
                <a:ea typeface="+mn-ea"/>
                <a:cs typeface="+mn-cs"/>
              </a:rPr>
              <a:t>deployIfNotExists</a:t>
            </a:r>
            <a:r>
              <a:rPr lang="en-IE" sz="882" b="0" kern="1200" dirty="0">
                <a:solidFill>
                  <a:schemeClr val="tx1"/>
                </a:solidFill>
                <a:effectLst/>
                <a:latin typeface="Segoe UI Light" pitchFamily="34" charset="0"/>
                <a:ea typeface="+mn-ea"/>
                <a:cs typeface="+mn-cs"/>
              </a:rPr>
              <a:t> effect.</a:t>
            </a:r>
          </a:p>
          <a:p>
            <a:r>
              <a:rPr lang="en-IE" sz="882" b="0" kern="1200" dirty="0">
                <a:solidFill>
                  <a:schemeClr val="tx1"/>
                </a:solidFill>
                <a:effectLst/>
                <a:latin typeface="Segoe UI Light" pitchFamily="34" charset="0"/>
                <a:ea typeface="+mn-ea"/>
                <a:cs typeface="+mn-cs"/>
              </a:rPr>
              <a:t>7. The </a:t>
            </a:r>
            <a:r>
              <a:rPr lang="en-IE" sz="882" b="1" kern="1200" dirty="0">
                <a:solidFill>
                  <a:schemeClr val="tx1"/>
                </a:solidFill>
                <a:effectLst/>
                <a:latin typeface="Segoe UI Light" pitchFamily="34" charset="0"/>
                <a:ea typeface="+mn-ea"/>
                <a:cs typeface="+mn-cs"/>
              </a:rPr>
              <a:t>Allowed locations</a:t>
            </a:r>
            <a:r>
              <a:rPr lang="en-IE" sz="882" b="0" kern="1200" dirty="0">
                <a:solidFill>
                  <a:schemeClr val="tx1"/>
                </a:solidFill>
                <a:effectLst/>
                <a:latin typeface="Segoe UI Light" pitchFamily="34" charset="0"/>
                <a:ea typeface="+mn-ea"/>
                <a:cs typeface="+mn-cs"/>
              </a:rPr>
              <a:t> policy assignment is now listed on the </a:t>
            </a:r>
            <a:r>
              <a:rPr lang="en-IE" sz="882" b="1" kern="1200" dirty="0">
                <a:solidFill>
                  <a:schemeClr val="tx1"/>
                </a:solidFill>
                <a:effectLst/>
                <a:latin typeface="Segoe UI Light" pitchFamily="34" charset="0"/>
                <a:ea typeface="+mn-ea"/>
                <a:cs typeface="+mn-cs"/>
              </a:rPr>
              <a:t>Policy - Assignments</a:t>
            </a:r>
            <a:r>
              <a:rPr lang="en-IE" sz="882" b="0" kern="1200" dirty="0">
                <a:solidFill>
                  <a:schemeClr val="tx1"/>
                </a:solidFill>
                <a:effectLst/>
                <a:latin typeface="Segoe UI Light" pitchFamily="34" charset="0"/>
                <a:ea typeface="+mn-ea"/>
                <a:cs typeface="+mn-cs"/>
              </a:rPr>
              <a:t> pane and it is now in place and available to enforce at the scope level we specified i.e. at subscription level.</a:t>
            </a:r>
          </a:p>
          <a:p>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Test Allowed location policy</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1. In the Azure Portal, in the </a:t>
            </a:r>
            <a:r>
              <a:rPr lang="en-IE" sz="882" b="1" kern="1200" dirty="0">
                <a:solidFill>
                  <a:schemeClr val="tx1"/>
                </a:solidFill>
                <a:effectLst/>
                <a:latin typeface="Segoe UI Light" pitchFamily="34" charset="0"/>
                <a:ea typeface="+mn-ea"/>
                <a:cs typeface="+mn-cs"/>
              </a:rPr>
              <a:t>FAVORITES</a:t>
            </a:r>
            <a:r>
              <a:rPr lang="en-IE" sz="882" b="0" kern="1200" dirty="0">
                <a:solidFill>
                  <a:schemeClr val="tx1"/>
                </a:solidFill>
                <a:effectLst/>
                <a:latin typeface="Segoe UI Light" pitchFamily="34" charset="0"/>
                <a:ea typeface="+mn-ea"/>
                <a:cs typeface="+mn-cs"/>
              </a:rPr>
              <a:t> list on the left hand side, then click </a:t>
            </a:r>
            <a:r>
              <a:rPr lang="en-IE" sz="882" b="1" kern="1200" dirty="0">
                <a:solidFill>
                  <a:schemeClr val="tx1"/>
                </a:solidFill>
                <a:effectLst/>
                <a:latin typeface="Segoe UI Light" pitchFamily="34" charset="0"/>
                <a:ea typeface="+mn-ea"/>
                <a:cs typeface="+mn-cs"/>
              </a:rPr>
              <a:t>Create virtual machine</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2. In the </a:t>
            </a:r>
            <a:r>
              <a:rPr lang="en-IE" sz="882" b="1" kern="1200" dirty="0">
                <a:solidFill>
                  <a:schemeClr val="tx1"/>
                </a:solidFill>
                <a:effectLst/>
                <a:latin typeface="Segoe UI Light" pitchFamily="34" charset="0"/>
                <a:ea typeface="+mn-ea"/>
                <a:cs typeface="+mn-cs"/>
              </a:rPr>
              <a:t>Create a virtual machine</a:t>
            </a:r>
            <a:r>
              <a:rPr lang="en-IE" sz="882" b="0" kern="1200" dirty="0">
                <a:solidFill>
                  <a:schemeClr val="tx1"/>
                </a:solidFill>
                <a:effectLst/>
                <a:latin typeface="Segoe UI Light" pitchFamily="34" charset="0"/>
                <a:ea typeface="+mn-ea"/>
                <a:cs typeface="+mn-cs"/>
              </a:rPr>
              <a:t> pane on the </a:t>
            </a:r>
            <a:r>
              <a:rPr lang="en-IE" sz="882" b="1" kern="1200" dirty="0">
                <a:solidFill>
                  <a:schemeClr val="tx1"/>
                </a:solidFill>
                <a:effectLst/>
                <a:latin typeface="Segoe UI Light" pitchFamily="34" charset="0"/>
                <a:ea typeface="+mn-ea"/>
                <a:cs typeface="+mn-cs"/>
              </a:rPr>
              <a:t>Basics</a:t>
            </a:r>
            <a:r>
              <a:rPr lang="en-IE" sz="882" b="0" kern="1200" dirty="0">
                <a:solidFill>
                  <a:schemeClr val="tx1"/>
                </a:solidFill>
                <a:effectLst/>
                <a:latin typeface="Segoe UI Light" pitchFamily="34" charset="0"/>
                <a:ea typeface="+mn-ea"/>
                <a:cs typeface="+mn-cs"/>
              </a:rPr>
              <a:t> tab fill in the fields with the following values, leaving all other values as default, and Click </a:t>
            </a:r>
            <a:r>
              <a:rPr lang="en-IE" sz="882" b="1" kern="1200" dirty="0">
                <a:solidFill>
                  <a:schemeClr val="tx1"/>
                </a:solidFill>
                <a:effectLst/>
                <a:latin typeface="Segoe UI Light" pitchFamily="34" charset="0"/>
                <a:ea typeface="+mn-ea"/>
                <a:cs typeface="+mn-cs"/>
              </a:rPr>
              <a:t>Review + create</a:t>
            </a:r>
            <a:r>
              <a:rPr lang="en-IE" sz="882" b="0" kern="1200" dirty="0">
                <a:solidFill>
                  <a:schemeClr val="tx1"/>
                </a:solidFill>
                <a:effectLst/>
                <a:latin typeface="Segoe UI Light" pitchFamily="34" charset="0"/>
                <a:ea typeface="+mn-ea"/>
                <a:cs typeface="+mn-cs"/>
              </a:rPr>
              <a:t>.</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Subscription</a:t>
            </a:r>
            <a:r>
              <a:rPr lang="en-IE" sz="882" b="0" kern="1200" dirty="0">
                <a:solidFill>
                  <a:schemeClr val="tx1"/>
                </a:solidFill>
                <a:effectLst/>
                <a:latin typeface="Segoe UI Light" pitchFamily="34" charset="0"/>
                <a:ea typeface="+mn-ea"/>
                <a:cs typeface="+mn-cs"/>
              </a:rPr>
              <a:t>: &lt; select your own subscription. Ensure it is the same subscription you assigned the allowed locations policy to earlier &gt;</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Resource group</a:t>
            </a:r>
            <a:r>
              <a:rPr lang="en-IE" sz="882" b="0" kern="1200" dirty="0">
                <a:solidFill>
                  <a:schemeClr val="tx1"/>
                </a:solidFill>
                <a:effectLst/>
                <a:latin typeface="Segoe UI Light" pitchFamily="34" charset="0"/>
                <a:ea typeface="+mn-ea"/>
                <a:cs typeface="+mn-cs"/>
              </a:rPr>
              <a:t>: &lt; click </a:t>
            </a:r>
            <a:r>
              <a:rPr lang="en-IE" sz="882" b="1" kern="1200" dirty="0">
                <a:solidFill>
                  <a:schemeClr val="tx1"/>
                </a:solidFill>
                <a:effectLst/>
                <a:latin typeface="Segoe UI Light" pitchFamily="34" charset="0"/>
                <a:ea typeface="+mn-ea"/>
                <a:cs typeface="+mn-cs"/>
              </a:rPr>
              <a:t>Create new</a:t>
            </a:r>
            <a:r>
              <a:rPr lang="en-IE" sz="882" b="0" kern="1200" dirty="0">
                <a:solidFill>
                  <a:schemeClr val="tx1"/>
                </a:solidFill>
                <a:effectLst/>
                <a:latin typeface="Segoe UI Light" pitchFamily="34" charset="0"/>
                <a:ea typeface="+mn-ea"/>
                <a:cs typeface="+mn-cs"/>
              </a:rPr>
              <a:t> and enter a value i.e. </a:t>
            </a:r>
            <a:r>
              <a:rPr lang="en-IE" sz="882" b="1" kern="1200" dirty="0" err="1">
                <a:solidFill>
                  <a:schemeClr val="tx1"/>
                </a:solidFill>
                <a:effectLst/>
                <a:latin typeface="Segoe UI Light" pitchFamily="34" charset="0"/>
                <a:ea typeface="+mn-ea"/>
                <a:cs typeface="+mn-cs"/>
              </a:rPr>
              <a:t>vmpolcheckrg</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Virtual machine name</a:t>
            </a:r>
            <a:r>
              <a:rPr lang="en-IE" sz="882" b="0" kern="1200" dirty="0">
                <a:solidFill>
                  <a:schemeClr val="tx1"/>
                </a:solidFill>
                <a:effectLst/>
                <a:latin typeface="Segoe UI Light" pitchFamily="34" charset="0"/>
                <a:ea typeface="+mn-ea"/>
                <a:cs typeface="+mn-cs"/>
              </a:rPr>
              <a:t>: vmpolcheck1</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Region</a:t>
            </a:r>
            <a:r>
              <a:rPr lang="en-IE" sz="882" b="0" kern="1200" dirty="0">
                <a:solidFill>
                  <a:schemeClr val="tx1"/>
                </a:solidFill>
                <a:effectLst/>
                <a:latin typeface="Segoe UI Light" pitchFamily="34" charset="0"/>
                <a:ea typeface="+mn-ea"/>
                <a:cs typeface="+mn-cs"/>
              </a:rPr>
              <a:t>: &lt; select any </a:t>
            </a:r>
            <a:r>
              <a:rPr lang="en-IE" sz="882" b="0" kern="1200" dirty="0" err="1">
                <a:solidFill>
                  <a:schemeClr val="tx1"/>
                </a:solidFill>
                <a:effectLst/>
                <a:latin typeface="Segoe UI Light" pitchFamily="34" charset="0"/>
                <a:ea typeface="+mn-ea"/>
                <a:cs typeface="+mn-cs"/>
              </a:rPr>
              <a:t>Datacenter</a:t>
            </a:r>
            <a:r>
              <a:rPr lang="en-IE" sz="882" b="0" kern="1200" dirty="0">
                <a:solidFill>
                  <a:schemeClr val="tx1"/>
                </a:solidFill>
                <a:effectLst/>
                <a:latin typeface="Segoe UI Light" pitchFamily="34" charset="0"/>
                <a:ea typeface="+mn-ea"/>
                <a:cs typeface="+mn-cs"/>
              </a:rPr>
              <a:t> location other than the one that you used as a parameter value earlier in the policy assignment i.e. we assigned </a:t>
            </a:r>
            <a:r>
              <a:rPr lang="en-IE" sz="882" b="1" kern="1200" dirty="0">
                <a:solidFill>
                  <a:schemeClr val="tx1"/>
                </a:solidFill>
                <a:effectLst/>
                <a:latin typeface="Segoe UI Light" pitchFamily="34" charset="0"/>
                <a:ea typeface="+mn-ea"/>
                <a:cs typeface="+mn-cs"/>
              </a:rPr>
              <a:t>Japan West</a:t>
            </a:r>
            <a:r>
              <a:rPr lang="en-IE" sz="882" b="0" kern="1200" dirty="0">
                <a:solidFill>
                  <a:schemeClr val="tx1"/>
                </a:solidFill>
                <a:effectLst/>
                <a:latin typeface="Segoe UI Light" pitchFamily="34" charset="0"/>
                <a:ea typeface="+mn-ea"/>
                <a:cs typeface="+mn-cs"/>
              </a:rPr>
              <a:t> earlier as the allowed </a:t>
            </a:r>
            <a:r>
              <a:rPr lang="en-IE" sz="882" b="0" kern="1200" dirty="0" err="1">
                <a:solidFill>
                  <a:schemeClr val="tx1"/>
                </a:solidFill>
                <a:effectLst/>
                <a:latin typeface="Segoe UI Light" pitchFamily="34" charset="0"/>
                <a:ea typeface="+mn-ea"/>
                <a:cs typeface="+mn-cs"/>
              </a:rPr>
              <a:t>Datacenter</a:t>
            </a:r>
            <a:r>
              <a:rPr lang="en-IE" sz="882" b="0" kern="1200" dirty="0">
                <a:solidFill>
                  <a:schemeClr val="tx1"/>
                </a:solidFill>
                <a:effectLst/>
                <a:latin typeface="Segoe UI Light" pitchFamily="34" charset="0"/>
                <a:ea typeface="+mn-ea"/>
                <a:cs typeface="+mn-cs"/>
              </a:rPr>
              <a:t> location, so use </a:t>
            </a:r>
            <a:r>
              <a:rPr lang="en-IE" sz="882" b="1" kern="1200" dirty="0">
                <a:solidFill>
                  <a:schemeClr val="tx1"/>
                </a:solidFill>
                <a:effectLst/>
                <a:latin typeface="Segoe UI Light" pitchFamily="34" charset="0"/>
                <a:ea typeface="+mn-ea"/>
                <a:cs typeface="+mn-cs"/>
              </a:rPr>
              <a:t>(Europe) North Europe</a:t>
            </a:r>
            <a:r>
              <a:rPr lang="en-IE" sz="882" b="0" kern="1200" dirty="0">
                <a:solidFill>
                  <a:schemeClr val="tx1"/>
                </a:solidFill>
                <a:effectLst/>
                <a:latin typeface="Segoe UI Light" pitchFamily="34" charset="0"/>
                <a:ea typeface="+mn-ea"/>
                <a:cs typeface="+mn-cs"/>
              </a:rPr>
              <a:t> now &gt;</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Authentication type</a:t>
            </a:r>
            <a:r>
              <a:rPr lang="en-IE" sz="882" b="0" kern="1200" dirty="0">
                <a:solidFill>
                  <a:schemeClr val="tx1"/>
                </a:solidFill>
                <a:effectLst/>
                <a:latin typeface="Segoe UI Light" pitchFamily="34" charset="0"/>
                <a:ea typeface="+mn-ea"/>
                <a:cs typeface="+mn-cs"/>
              </a:rPr>
              <a:t>: Password</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Username</a:t>
            </a:r>
            <a:r>
              <a:rPr lang="en-IE" sz="882" b="0" kern="1200" dirty="0">
                <a:solidFill>
                  <a:schemeClr val="tx1"/>
                </a:solidFill>
                <a:effectLst/>
                <a:latin typeface="Segoe UI Light" pitchFamily="34" charset="0"/>
                <a:ea typeface="+mn-ea"/>
                <a:cs typeface="+mn-cs"/>
              </a:rPr>
              <a:t>: </a:t>
            </a:r>
            <a:r>
              <a:rPr lang="en-IE" sz="882" b="0" kern="1200" dirty="0" err="1">
                <a:solidFill>
                  <a:schemeClr val="tx1"/>
                </a:solidFill>
                <a:effectLst/>
                <a:latin typeface="Segoe UI Light" pitchFamily="34" charset="0"/>
                <a:ea typeface="+mn-ea"/>
                <a:cs typeface="+mn-cs"/>
              </a:rPr>
              <a:t>azureuser</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Password</a:t>
            </a:r>
            <a:r>
              <a:rPr lang="en-IE" sz="882" b="0" kern="1200" dirty="0">
                <a:solidFill>
                  <a:schemeClr val="tx1"/>
                </a:solidFill>
                <a:effectLst/>
                <a:latin typeface="Segoe UI Light" pitchFamily="34" charset="0"/>
                <a:ea typeface="+mn-ea"/>
                <a:cs typeface="+mn-cs"/>
              </a:rPr>
              <a:t>: Password0134!</a:t>
            </a:r>
          </a:p>
          <a:p>
            <a:r>
              <a:rPr lang="en-IE" sz="882" b="0" kern="1200" dirty="0">
                <a:solidFill>
                  <a:schemeClr val="tx1"/>
                </a:solidFill>
                <a:effectLst/>
                <a:latin typeface="Segoe UI Light" pitchFamily="34" charset="0"/>
                <a:ea typeface="+mn-ea"/>
                <a:cs typeface="+mn-cs"/>
              </a:rPr>
              <a:t>3. You will receive a Validation failed message, and click on the </a:t>
            </a:r>
            <a:r>
              <a:rPr lang="en-IE" sz="882" b="1" kern="1200" dirty="0">
                <a:solidFill>
                  <a:schemeClr val="tx1"/>
                </a:solidFill>
                <a:effectLst/>
                <a:latin typeface="Segoe UI Light" pitchFamily="34" charset="0"/>
                <a:ea typeface="+mn-ea"/>
                <a:cs typeface="+mn-cs"/>
              </a:rPr>
              <a:t>Click here to view details</a:t>
            </a:r>
            <a:r>
              <a:rPr lang="en-IE" sz="882" b="0" kern="1200" dirty="0">
                <a:solidFill>
                  <a:schemeClr val="tx1"/>
                </a:solidFill>
                <a:effectLst/>
                <a:latin typeface="Segoe UI Light" pitchFamily="34" charset="0"/>
                <a:ea typeface="+mn-ea"/>
                <a:cs typeface="+mn-cs"/>
              </a:rPr>
              <a:t> message</a:t>
            </a:r>
          </a:p>
          <a:p>
            <a:r>
              <a:rPr lang="en-IE" sz="882" b="0" kern="1200" dirty="0">
                <a:solidFill>
                  <a:schemeClr val="tx1"/>
                </a:solidFill>
                <a:effectLst/>
                <a:latin typeface="Segoe UI Light" pitchFamily="34" charset="0"/>
                <a:ea typeface="+mn-ea"/>
                <a:cs typeface="+mn-cs"/>
              </a:rPr>
              <a:t>4. In the resultant </a:t>
            </a:r>
            <a:r>
              <a:rPr lang="en-IE" sz="882" b="1" kern="1200" dirty="0">
                <a:solidFill>
                  <a:schemeClr val="tx1"/>
                </a:solidFill>
                <a:effectLst/>
                <a:latin typeface="Segoe UI Light" pitchFamily="34" charset="0"/>
                <a:ea typeface="+mn-ea"/>
                <a:cs typeface="+mn-cs"/>
              </a:rPr>
              <a:t>Errors</a:t>
            </a:r>
            <a:r>
              <a:rPr lang="en-IE" sz="882" b="0" kern="1200" dirty="0">
                <a:solidFill>
                  <a:schemeClr val="tx1"/>
                </a:solidFill>
                <a:effectLst/>
                <a:latin typeface="Segoe UI Light" pitchFamily="34" charset="0"/>
                <a:ea typeface="+mn-ea"/>
                <a:cs typeface="+mn-cs"/>
              </a:rPr>
              <a:t> blade, on the </a:t>
            </a:r>
            <a:r>
              <a:rPr lang="en-IE" sz="882" b="1" kern="1200" dirty="0">
                <a:solidFill>
                  <a:schemeClr val="tx1"/>
                </a:solidFill>
                <a:effectLst/>
                <a:latin typeface="Segoe UI Light" pitchFamily="34" charset="0"/>
                <a:ea typeface="+mn-ea"/>
                <a:cs typeface="+mn-cs"/>
              </a:rPr>
              <a:t>Summary</a:t>
            </a:r>
            <a:r>
              <a:rPr lang="en-IE" sz="882" b="0" kern="1200" dirty="0">
                <a:solidFill>
                  <a:schemeClr val="tx1"/>
                </a:solidFill>
                <a:effectLst/>
                <a:latin typeface="Segoe UI Light" pitchFamily="34" charset="0"/>
                <a:ea typeface="+mn-ea"/>
                <a:cs typeface="+mn-cs"/>
              </a:rPr>
              <a:t> tab note the error message, </a:t>
            </a:r>
            <a:r>
              <a:rPr lang="en-IE" sz="882" b="1" kern="1200" dirty="0">
                <a:solidFill>
                  <a:schemeClr val="tx1"/>
                </a:solidFill>
                <a:effectLst/>
                <a:latin typeface="Segoe UI Light" pitchFamily="34" charset="0"/>
                <a:ea typeface="+mn-ea"/>
                <a:cs typeface="+mn-cs"/>
              </a:rPr>
              <a:t>Resource </a:t>
            </a:r>
            <a:r>
              <a:rPr lang="en-IE" sz="882" b="1" kern="1200" dirty="0" err="1">
                <a:solidFill>
                  <a:schemeClr val="tx1"/>
                </a:solidFill>
                <a:effectLst/>
                <a:latin typeface="Segoe UI Light" pitchFamily="34" charset="0"/>
                <a:ea typeface="+mn-ea"/>
                <a:cs typeface="+mn-cs"/>
              </a:rPr>
              <a:t>xyz</a:t>
            </a:r>
            <a:r>
              <a:rPr lang="en-IE" sz="882" b="1" kern="1200" dirty="0">
                <a:solidFill>
                  <a:schemeClr val="tx1"/>
                </a:solidFill>
                <a:effectLst/>
                <a:latin typeface="Segoe UI Light" pitchFamily="34" charset="0"/>
                <a:ea typeface="+mn-ea"/>
                <a:cs typeface="+mn-cs"/>
              </a:rPr>
              <a:t> was disallowed by Policy</a:t>
            </a:r>
            <a:r>
              <a:rPr lang="en-IE" sz="882" b="0" kern="1200" dirty="0">
                <a:solidFill>
                  <a:schemeClr val="tx1"/>
                </a:solidFill>
                <a:effectLst/>
                <a:latin typeface="Segoe UI Light" pitchFamily="34" charset="0"/>
                <a:ea typeface="+mn-ea"/>
                <a:cs typeface="+mn-cs"/>
              </a:rPr>
              <a:t> and the policy name listed as </a:t>
            </a:r>
            <a:r>
              <a:rPr lang="en-IE" sz="882" b="1" kern="1200" dirty="0">
                <a:solidFill>
                  <a:schemeClr val="tx1"/>
                </a:solidFill>
                <a:effectLst/>
                <a:latin typeface="Segoe UI Light" pitchFamily="34" charset="0"/>
                <a:ea typeface="+mn-ea"/>
                <a:cs typeface="+mn-cs"/>
              </a:rPr>
              <a:t>Allowed locations</a:t>
            </a:r>
            <a:endParaRPr lang="en-IE" sz="882" b="0" kern="1200" dirty="0">
              <a:solidFill>
                <a:schemeClr val="tx1"/>
              </a:solidFill>
              <a:effectLst/>
              <a:latin typeface="Segoe UI Light" pitchFamily="34" charset="0"/>
              <a:ea typeface="+mn-ea"/>
              <a:cs typeface="+mn-cs"/>
            </a:endParaRPr>
          </a:p>
          <a:p>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You can dig in further for specifics, by clicking on the </a:t>
            </a:r>
            <a:r>
              <a:rPr lang="en-IE" sz="882" b="1" kern="1200" dirty="0">
                <a:solidFill>
                  <a:schemeClr val="tx1"/>
                </a:solidFill>
                <a:effectLst/>
                <a:latin typeface="Segoe UI Light" pitchFamily="34" charset="0"/>
                <a:ea typeface="+mn-ea"/>
                <a:cs typeface="+mn-cs"/>
              </a:rPr>
              <a:t>Raw Error</a:t>
            </a:r>
            <a:r>
              <a:rPr lang="en-IE" sz="882" b="0" kern="1200" dirty="0">
                <a:solidFill>
                  <a:schemeClr val="tx1"/>
                </a:solidFill>
                <a:effectLst/>
                <a:latin typeface="Segoe UI Light" pitchFamily="34" charset="0"/>
                <a:ea typeface="+mn-ea"/>
                <a:cs typeface="+mn-cs"/>
              </a:rPr>
              <a:t> tab and viewing the output and also by clicking on the Allowed locations policy, to view the policy that blocked the deployment.</a:t>
            </a:r>
          </a:p>
          <a:p>
            <a:br>
              <a:rPr lang="en-IE" sz="882" b="0" kern="1200" dirty="0">
                <a:solidFill>
                  <a:schemeClr val="tx1"/>
                </a:solidFill>
                <a:effectLst/>
                <a:latin typeface="Segoe UI Light" pitchFamily="34" charset="0"/>
                <a:ea typeface="+mn-ea"/>
                <a:cs typeface="+mn-cs"/>
              </a:rPr>
            </a:br>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Delete the policy assignment</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We will delete the policy assignment to ensure we are not blocked on any future work we wish to do.</a:t>
            </a:r>
          </a:p>
          <a:p>
            <a:r>
              <a:rPr lang="en-IE" sz="882" b="0" kern="1200" dirty="0">
                <a:solidFill>
                  <a:schemeClr val="tx1"/>
                </a:solidFill>
                <a:effectLst/>
                <a:latin typeface="Segoe UI Light" pitchFamily="34" charset="0"/>
                <a:ea typeface="+mn-ea"/>
                <a:cs typeface="+mn-cs"/>
              </a:rPr>
              <a:t>1. In the Azure Portal click </a:t>
            </a:r>
            <a:r>
              <a:rPr lang="en-IE" sz="882" b="1" kern="1200" dirty="0">
                <a:solidFill>
                  <a:schemeClr val="tx1"/>
                </a:solidFill>
                <a:effectLst/>
                <a:latin typeface="Segoe UI Light" pitchFamily="34" charset="0"/>
                <a:ea typeface="+mn-ea"/>
                <a:cs typeface="+mn-cs"/>
              </a:rPr>
              <a:t>All Services</a:t>
            </a:r>
            <a:r>
              <a:rPr lang="en-IE" sz="882" b="0" kern="1200" dirty="0">
                <a:solidFill>
                  <a:schemeClr val="tx1"/>
                </a:solidFill>
                <a:effectLst/>
                <a:latin typeface="Segoe UI Light" pitchFamily="34" charset="0"/>
                <a:ea typeface="+mn-ea"/>
                <a:cs typeface="+mn-cs"/>
              </a:rPr>
              <a:t> &gt; </a:t>
            </a:r>
            <a:r>
              <a:rPr lang="en-IE" sz="882" b="1" kern="1200" dirty="0">
                <a:solidFill>
                  <a:schemeClr val="tx1"/>
                </a:solidFill>
                <a:effectLst/>
                <a:latin typeface="Segoe UI Light" pitchFamily="34" charset="0"/>
                <a:ea typeface="+mn-ea"/>
                <a:cs typeface="+mn-cs"/>
              </a:rPr>
              <a:t>Management + governance</a:t>
            </a:r>
            <a:r>
              <a:rPr lang="en-IE" sz="882" b="0" kern="1200" dirty="0">
                <a:solidFill>
                  <a:schemeClr val="tx1"/>
                </a:solidFill>
                <a:effectLst/>
                <a:latin typeface="Segoe UI Light" pitchFamily="34" charset="0"/>
                <a:ea typeface="+mn-ea"/>
                <a:cs typeface="+mn-cs"/>
              </a:rPr>
              <a:t> then </a:t>
            </a:r>
            <a:r>
              <a:rPr lang="en-IE" sz="882" b="1" kern="1200" dirty="0">
                <a:solidFill>
                  <a:schemeClr val="tx1"/>
                </a:solidFill>
                <a:effectLst/>
                <a:latin typeface="Segoe UI Light" pitchFamily="34" charset="0"/>
                <a:ea typeface="+mn-ea"/>
                <a:cs typeface="+mn-cs"/>
              </a:rPr>
              <a:t>Policy</a:t>
            </a:r>
            <a:r>
              <a:rPr lang="en-IE" sz="882" b="0" kern="1200" dirty="0">
                <a:solidFill>
                  <a:schemeClr val="tx1"/>
                </a:solidFill>
                <a:effectLst/>
                <a:latin typeface="Segoe UI Light" pitchFamily="34" charset="0"/>
                <a:ea typeface="+mn-ea"/>
                <a:cs typeface="+mn-cs"/>
              </a:rPr>
              <a:t> and on the </a:t>
            </a:r>
            <a:r>
              <a:rPr lang="en-IE" sz="882" b="1" kern="1200" dirty="0">
                <a:solidFill>
                  <a:schemeClr val="tx1"/>
                </a:solidFill>
                <a:effectLst/>
                <a:latin typeface="Segoe UI Light" pitchFamily="34" charset="0"/>
                <a:ea typeface="+mn-ea"/>
                <a:cs typeface="+mn-cs"/>
              </a:rPr>
              <a:t>Policy</a:t>
            </a:r>
            <a:r>
              <a:rPr lang="en-IE" sz="882" b="0" kern="1200" dirty="0">
                <a:solidFill>
                  <a:schemeClr val="tx1"/>
                </a:solidFill>
                <a:effectLst/>
                <a:latin typeface="Segoe UI Light" pitchFamily="34" charset="0"/>
                <a:ea typeface="+mn-ea"/>
                <a:cs typeface="+mn-cs"/>
              </a:rPr>
              <a:t> pane select </a:t>
            </a:r>
            <a:r>
              <a:rPr lang="en-IE" sz="882" b="1" kern="1200" dirty="0">
                <a:solidFill>
                  <a:schemeClr val="tx1"/>
                </a:solidFill>
                <a:effectLst/>
                <a:latin typeface="Segoe UI Light" pitchFamily="34" charset="0"/>
                <a:ea typeface="+mn-ea"/>
                <a:cs typeface="+mn-cs"/>
              </a:rPr>
              <a:t>Compliance</a:t>
            </a:r>
            <a:r>
              <a:rPr lang="en-IE" sz="882" b="0" kern="1200" dirty="0">
                <a:solidFill>
                  <a:schemeClr val="tx1"/>
                </a:solidFill>
                <a:effectLst/>
                <a:latin typeface="Segoe UI Light" pitchFamily="34" charset="0"/>
                <a:ea typeface="+mn-ea"/>
                <a:cs typeface="+mn-cs"/>
              </a:rPr>
              <a:t> in the left side of the page. Within this pane you can view the compliance state of the various policies you have assigned.</a:t>
            </a:r>
          </a:p>
          <a:p>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The Allowed location policy is listed as non-compliant in the screenshot, as there are pre-existing resources deployed outside of </a:t>
            </a:r>
            <a:r>
              <a:rPr lang="en-IE" sz="882" b="1" kern="1200" dirty="0">
                <a:solidFill>
                  <a:schemeClr val="tx1"/>
                </a:solidFill>
                <a:effectLst/>
                <a:latin typeface="Segoe UI Light" pitchFamily="34" charset="0"/>
                <a:ea typeface="+mn-ea"/>
                <a:cs typeface="+mn-cs"/>
              </a:rPr>
              <a:t>Japan West</a:t>
            </a:r>
            <a:r>
              <a:rPr lang="en-IE" sz="882" b="0" kern="1200" dirty="0">
                <a:solidFill>
                  <a:schemeClr val="tx1"/>
                </a:solidFill>
                <a:effectLst/>
                <a:latin typeface="Segoe UI Light" pitchFamily="34" charset="0"/>
                <a:ea typeface="+mn-ea"/>
                <a:cs typeface="+mn-cs"/>
              </a:rPr>
              <a:t>, which were created prior to the policy assignment, when using Azure Cloud Shell and other Azure resources.</a:t>
            </a:r>
          </a:p>
          <a:p>
            <a:r>
              <a:rPr lang="en-IE" sz="882" b="0" kern="1200" dirty="0">
                <a:solidFill>
                  <a:schemeClr val="tx1"/>
                </a:solidFill>
                <a:effectLst/>
                <a:latin typeface="Segoe UI Light" pitchFamily="34" charset="0"/>
                <a:ea typeface="+mn-ea"/>
                <a:cs typeface="+mn-cs"/>
              </a:rPr>
              <a:t>2. Go to </a:t>
            </a:r>
            <a:r>
              <a:rPr lang="en-IE" sz="882" b="1" kern="1200" dirty="0">
                <a:solidFill>
                  <a:schemeClr val="tx1"/>
                </a:solidFill>
                <a:effectLst/>
                <a:latin typeface="Segoe UI Light" pitchFamily="34" charset="0"/>
                <a:ea typeface="+mn-ea"/>
                <a:cs typeface="+mn-cs"/>
              </a:rPr>
              <a:t>Assignments</a:t>
            </a:r>
            <a:r>
              <a:rPr lang="en-IE" sz="882" b="0" kern="1200" dirty="0">
                <a:solidFill>
                  <a:schemeClr val="tx1"/>
                </a:solidFill>
                <a:effectLst/>
                <a:latin typeface="Segoe UI Light" pitchFamily="34" charset="0"/>
                <a:ea typeface="+mn-ea"/>
                <a:cs typeface="+mn-cs"/>
              </a:rPr>
              <a:t> and click on the ellipsis at the end of the </a:t>
            </a:r>
            <a:r>
              <a:rPr lang="en-IE" sz="882" b="1" kern="1200" dirty="0">
                <a:solidFill>
                  <a:schemeClr val="tx1"/>
                </a:solidFill>
                <a:effectLst/>
                <a:latin typeface="Segoe UI Light" pitchFamily="34" charset="0"/>
                <a:ea typeface="+mn-ea"/>
                <a:cs typeface="+mn-cs"/>
              </a:rPr>
              <a:t>Allowed locations</a:t>
            </a:r>
            <a:r>
              <a:rPr lang="en-IE" sz="882" b="0" kern="1200" dirty="0">
                <a:solidFill>
                  <a:schemeClr val="tx1"/>
                </a:solidFill>
                <a:effectLst/>
                <a:latin typeface="Segoe UI Light" pitchFamily="34" charset="0"/>
                <a:ea typeface="+mn-ea"/>
                <a:cs typeface="+mn-cs"/>
              </a:rPr>
              <a:t> policy assignment. Then select </a:t>
            </a:r>
            <a:r>
              <a:rPr lang="en-IE" sz="882" b="1" kern="1200" dirty="0">
                <a:solidFill>
                  <a:schemeClr val="tx1"/>
                </a:solidFill>
                <a:effectLst/>
                <a:latin typeface="Segoe UI Light" pitchFamily="34" charset="0"/>
                <a:ea typeface="+mn-ea"/>
                <a:cs typeface="+mn-cs"/>
              </a:rPr>
              <a:t>Delete Assignment</a:t>
            </a:r>
            <a:r>
              <a:rPr lang="en-IE" sz="882" b="0" kern="1200" dirty="0">
                <a:solidFill>
                  <a:schemeClr val="tx1"/>
                </a:solidFill>
                <a:effectLst/>
                <a:latin typeface="Segoe UI Light" pitchFamily="34" charset="0"/>
                <a:ea typeface="+mn-ea"/>
                <a:cs typeface="+mn-cs"/>
              </a:rPr>
              <a:t> from the resultant menu.</a:t>
            </a:r>
          </a:p>
          <a:p>
            <a:r>
              <a:rPr lang="en-IE" sz="882" b="0" kern="1200" dirty="0">
                <a:solidFill>
                  <a:schemeClr val="tx1"/>
                </a:solidFill>
                <a:effectLst/>
                <a:latin typeface="Segoe UI Light" pitchFamily="34" charset="0"/>
                <a:ea typeface="+mn-ea"/>
                <a:cs typeface="+mn-cs"/>
              </a:rPr>
              <a:t>3. Confirm you wish to delete the policy assignment in the </a:t>
            </a:r>
            <a:r>
              <a:rPr lang="en-IE" sz="882" b="1" kern="1200" dirty="0">
                <a:solidFill>
                  <a:schemeClr val="tx1"/>
                </a:solidFill>
                <a:effectLst/>
                <a:latin typeface="Segoe UI Light" pitchFamily="34" charset="0"/>
                <a:ea typeface="+mn-ea"/>
                <a:cs typeface="+mn-cs"/>
              </a:rPr>
              <a:t>Delete assignment</a:t>
            </a:r>
            <a:r>
              <a:rPr lang="en-IE" sz="882" b="0" kern="1200" dirty="0">
                <a:solidFill>
                  <a:schemeClr val="tx1"/>
                </a:solidFill>
                <a:effectLst/>
                <a:latin typeface="Segoe UI Light" pitchFamily="34" charset="0"/>
                <a:ea typeface="+mn-ea"/>
                <a:cs typeface="+mn-cs"/>
              </a:rPr>
              <a:t> dialogue by clicking </a:t>
            </a:r>
            <a:r>
              <a:rPr lang="en-IE" sz="882" b="1" kern="1200" dirty="0">
                <a:solidFill>
                  <a:schemeClr val="tx1"/>
                </a:solidFill>
                <a:effectLst/>
                <a:latin typeface="Segoe UI Light" pitchFamily="34" charset="0"/>
                <a:ea typeface="+mn-ea"/>
                <a:cs typeface="+mn-cs"/>
              </a:rPr>
              <a:t>Yes</a:t>
            </a:r>
            <a:endParaRPr lang="en-IE" sz="882" b="0" kern="1200" dirty="0">
              <a:solidFill>
                <a:schemeClr val="tx1"/>
              </a:solidFill>
              <a:effectLst/>
              <a:latin typeface="Segoe UI Light" pitchFamily="34" charset="0"/>
              <a:ea typeface="+mn-ea"/>
              <a:cs typeface="+mn-cs"/>
            </a:endParaRPr>
          </a:p>
          <a:p>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You are now able to create resources in your subscription in any location you wish again.</a:t>
            </a:r>
          </a:p>
          <a:p>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Some scenarios where the </a:t>
            </a:r>
            <a:r>
              <a:rPr lang="en-IE" sz="882" b="1" kern="1200" dirty="0">
                <a:solidFill>
                  <a:schemeClr val="tx1"/>
                </a:solidFill>
                <a:effectLst/>
                <a:latin typeface="Segoe UI Light" pitchFamily="34" charset="0"/>
                <a:ea typeface="+mn-ea"/>
                <a:cs typeface="+mn-cs"/>
              </a:rPr>
              <a:t>Allowed locations</a:t>
            </a:r>
            <a:r>
              <a:rPr lang="en-IE" sz="882" b="0" kern="1200" dirty="0">
                <a:solidFill>
                  <a:schemeClr val="tx1"/>
                </a:solidFill>
                <a:effectLst/>
                <a:latin typeface="Segoe UI Light" pitchFamily="34" charset="0"/>
                <a:ea typeface="+mn-ea"/>
                <a:cs typeface="+mn-cs"/>
              </a:rPr>
              <a:t> policy can be useful include: </a:t>
            </a:r>
          </a:p>
          <a:p>
            <a:r>
              <a:rPr lang="en-IE" sz="882" b="0" kern="1200" dirty="0">
                <a:solidFill>
                  <a:schemeClr val="tx1"/>
                </a:solidFill>
                <a:effectLst/>
                <a:latin typeface="Segoe UI Light" pitchFamily="34" charset="0"/>
                <a:ea typeface="+mn-ea"/>
                <a:cs typeface="+mn-cs"/>
              </a:rPr>
              <a:t>- </a:t>
            </a:r>
            <a:r>
              <a:rPr lang="en-IE" sz="882" b="0" i="1" kern="1200" dirty="0">
                <a:solidFill>
                  <a:schemeClr val="tx1"/>
                </a:solidFill>
                <a:effectLst/>
                <a:latin typeface="Segoe UI Light" pitchFamily="34" charset="0"/>
                <a:ea typeface="+mn-ea"/>
                <a:cs typeface="+mn-cs"/>
              </a:rPr>
              <a:t>*Cost Tracking*</a:t>
            </a:r>
            <a:r>
              <a:rPr lang="en-IE" sz="882" b="0" kern="1200" dirty="0">
                <a:solidFill>
                  <a:schemeClr val="tx1"/>
                </a:solidFill>
                <a:effectLst/>
                <a:latin typeface="Segoe UI Light" pitchFamily="34" charset="0"/>
                <a:ea typeface="+mn-ea"/>
                <a:cs typeface="+mn-cs"/>
              </a:rPr>
              <a:t>: You could have different subscriptions for different regional locations and ensuring that all resources are deployed in that region to help cost tracking. </a:t>
            </a:r>
          </a:p>
          <a:p>
            <a:r>
              <a:rPr lang="en-IE" sz="882" b="0" kern="1200" dirty="0">
                <a:solidFill>
                  <a:schemeClr val="tx1"/>
                </a:solidFill>
                <a:effectLst/>
                <a:latin typeface="Segoe UI Light" pitchFamily="34" charset="0"/>
                <a:ea typeface="+mn-ea"/>
                <a:cs typeface="+mn-cs"/>
              </a:rPr>
              <a:t>- </a:t>
            </a:r>
            <a:r>
              <a:rPr lang="en-IE" sz="882" b="0" i="1" kern="1200" dirty="0">
                <a:solidFill>
                  <a:schemeClr val="tx1"/>
                </a:solidFill>
                <a:effectLst/>
                <a:latin typeface="Segoe UI Light" pitchFamily="34" charset="0"/>
                <a:ea typeface="+mn-ea"/>
                <a:cs typeface="+mn-cs"/>
              </a:rPr>
              <a:t>*Data Residency and Security compliance*</a:t>
            </a:r>
            <a:r>
              <a:rPr lang="en-IE" sz="882" b="0" kern="1200" dirty="0">
                <a:solidFill>
                  <a:schemeClr val="tx1"/>
                </a:solidFill>
                <a:effectLst/>
                <a:latin typeface="Segoe UI Light" pitchFamily="34" charset="0"/>
                <a:ea typeface="+mn-ea"/>
                <a:cs typeface="+mn-cs"/>
              </a:rPr>
              <a:t>: You could also have data residency requirements, and create subscriptions per customer or specific workloads, and define that all resources must be deployed in a particular </a:t>
            </a:r>
            <a:r>
              <a:rPr lang="en-IE" sz="882" b="0" kern="1200" dirty="0" err="1">
                <a:solidFill>
                  <a:schemeClr val="tx1"/>
                </a:solidFill>
                <a:effectLst/>
                <a:latin typeface="Segoe UI Light" pitchFamily="34" charset="0"/>
                <a:ea typeface="+mn-ea"/>
                <a:cs typeface="+mn-cs"/>
              </a:rPr>
              <a:t>datacenter</a:t>
            </a:r>
            <a:r>
              <a:rPr lang="en-IE" sz="882" b="0" kern="1200" dirty="0">
                <a:solidFill>
                  <a:schemeClr val="tx1"/>
                </a:solidFill>
                <a:effectLst/>
                <a:latin typeface="Segoe UI Light" pitchFamily="34" charset="0"/>
                <a:ea typeface="+mn-ea"/>
                <a:cs typeface="+mn-cs"/>
              </a:rPr>
              <a:t> to ensure data and security compliance requirements.</a:t>
            </a:r>
          </a:p>
          <a:p>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Congratulations! You have located an Azure Policy to restrict deployment of Azure resources to a particular </a:t>
            </a:r>
            <a:r>
              <a:rPr lang="en-IE" sz="882" b="0" kern="1200" dirty="0" err="1">
                <a:solidFill>
                  <a:schemeClr val="tx1"/>
                </a:solidFill>
                <a:effectLst/>
                <a:latin typeface="Segoe UI Light" pitchFamily="34" charset="0"/>
                <a:ea typeface="+mn-ea"/>
                <a:cs typeface="+mn-cs"/>
              </a:rPr>
              <a:t>Datacenter</a:t>
            </a:r>
            <a:r>
              <a:rPr lang="en-IE" sz="882" b="0" kern="1200" dirty="0">
                <a:solidFill>
                  <a:schemeClr val="tx1"/>
                </a:solidFill>
                <a:effectLst/>
                <a:latin typeface="Segoe UI Light" pitchFamily="34" charset="0"/>
                <a:ea typeface="+mn-ea"/>
                <a:cs typeface="+mn-cs"/>
              </a:rPr>
              <a:t>, and then assigned that allowed location policy to a subscription. You then verified that creating an Azure resource, such as a virtual machine, outside of the allowed location was blocked. You finally removed the allowed location policy assignment, to allow you deploy resources again to any </a:t>
            </a:r>
            <a:r>
              <a:rPr lang="en-IE" sz="882" b="0" kern="1200" dirty="0" err="1">
                <a:solidFill>
                  <a:schemeClr val="tx1"/>
                </a:solidFill>
                <a:effectLst/>
                <a:latin typeface="Segoe UI Light" pitchFamily="34" charset="0"/>
                <a:ea typeface="+mn-ea"/>
                <a:cs typeface="+mn-cs"/>
              </a:rPr>
              <a:t>Datacenter</a:t>
            </a:r>
            <a:r>
              <a:rPr lang="en-IE" sz="882" b="0" kern="1200" dirty="0">
                <a:solidFill>
                  <a:schemeClr val="tx1"/>
                </a:solidFill>
                <a:effectLst/>
                <a:latin typeface="Segoe UI Light" pitchFamily="34" charset="0"/>
                <a:ea typeface="+mn-ea"/>
                <a:cs typeface="+mn-cs"/>
              </a:rPr>
              <a:t> location using that same subscription.</a:t>
            </a:r>
          </a:p>
          <a:p>
            <a:br>
              <a:rPr lang="en-IE" sz="882" b="0" kern="1200" dirty="0">
                <a:solidFill>
                  <a:schemeClr val="tx1"/>
                </a:solidFill>
                <a:effectLst/>
                <a:latin typeface="Segoe UI Light" pitchFamily="34" charset="0"/>
                <a:ea typeface="+mn-ea"/>
                <a:cs typeface="+mn-cs"/>
              </a:rPr>
            </a:br>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Remember to delete the resources you have just deployed if you are no longer using them to ensure you do not incur costs for running resources. You can delete all deployed resources by deleting the resource group in which they all reside.</a:t>
            </a:r>
          </a:p>
          <a:p>
            <a:pPr rtl="0"/>
            <a:endParaRPr lang="en-IE"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940723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367" rtl="0" eaLnBrk="1" fontAlgn="auto" latinLnBrk="0" hangingPunct="1">
              <a:lnSpc>
                <a:spcPct val="90000"/>
              </a:lnSpc>
              <a:spcBef>
                <a:spcPts val="0"/>
              </a:spcBef>
              <a:spcAft>
                <a:spcPts val="333"/>
              </a:spcAft>
              <a:buClrTx/>
              <a:buSzTx/>
              <a:buFontTx/>
              <a:buNone/>
              <a:tabLst/>
              <a:defRPr/>
            </a:pPr>
            <a:r>
              <a:rPr lang="en-IE" sz="900" b="1" i="0" u="none" strike="noStrike" kern="1200" dirty="0">
                <a:solidFill>
                  <a:schemeClr val="tx1"/>
                </a:solidFill>
                <a:effectLst/>
                <a:latin typeface="Segoe UI Light" pitchFamily="34" charset="0"/>
                <a:ea typeface="+mn-ea"/>
                <a:cs typeface="+mn-cs"/>
              </a:rPr>
              <a:t>Another example</a:t>
            </a:r>
            <a:r>
              <a:rPr lang="en-IE" sz="900" b="0" i="0" u="none" strike="noStrike" kern="1200" dirty="0">
                <a:solidFill>
                  <a:schemeClr val="tx1"/>
                </a:solidFill>
                <a:effectLst/>
                <a:latin typeface="Segoe UI Light" pitchFamily="34" charset="0"/>
                <a:ea typeface="+mn-ea"/>
                <a:cs typeface="+mn-cs"/>
              </a:rPr>
              <a:t> use</a:t>
            </a:r>
            <a:r>
              <a:rPr lang="en-IE" sz="900" b="0" i="0" u="none" strike="noStrike" kern="1200" baseline="0" dirty="0">
                <a:solidFill>
                  <a:schemeClr val="tx1"/>
                </a:solidFill>
                <a:effectLst/>
                <a:latin typeface="Segoe UI Light" pitchFamily="34" charset="0"/>
                <a:ea typeface="+mn-ea"/>
                <a:cs typeface="+mn-cs"/>
              </a:rPr>
              <a:t> of RBAC is </a:t>
            </a:r>
            <a:r>
              <a:rPr lang="en-US" sz="2800" dirty="0">
                <a:latin typeface="Segoe UI Semilight" panose="020B0402040204020203" pitchFamily="34" charset="0"/>
                <a:cs typeface="Segoe UI Semilight" panose="020B0402040204020203" pitchFamily="34" charset="0"/>
              </a:rPr>
              <a:t>allocating management control over all </a:t>
            </a:r>
            <a:r>
              <a:rPr lang="en-US" sz="2800" noProof="0" dirty="0">
                <a:latin typeface="Segoe UI Semilight" panose="020B0402040204020203" pitchFamily="34" charset="0"/>
                <a:cs typeface="Segoe UI Semilight" panose="020B0402040204020203" pitchFamily="34" charset="0"/>
              </a:rPr>
              <a:t>resources in a resource group</a:t>
            </a:r>
            <a:r>
              <a:rPr lang="en-US" sz="2800" baseline="0" noProof="0" dirty="0">
                <a:latin typeface="Segoe UI Semilight" panose="020B0402040204020203" pitchFamily="34" charset="0"/>
                <a:cs typeface="Segoe UI Semilight" panose="020B0402040204020203" pitchFamily="34" charset="0"/>
              </a:rPr>
              <a:t> to a specific user.</a:t>
            </a:r>
            <a:endParaRPr lang="en-US" sz="2800" noProof="0" dirty="0">
              <a:latin typeface="Segoe UI Semilight" panose="020B0402040204020203" pitchFamily="34" charset="0"/>
              <a:cs typeface="Segoe UI Semilight" panose="020B0402040204020203" pitchFamily="34" charset="0"/>
            </a:endParaRP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Consider demonstrating Azure RBAC in Azure Portal to students.</a:t>
            </a:r>
            <a:r>
              <a:rPr lang="en-IE" sz="900" b="0" i="0" u="none" strike="noStrike" kern="1200" baseline="0" dirty="0">
                <a:solidFill>
                  <a:schemeClr val="tx1"/>
                </a:solidFill>
                <a:effectLst/>
                <a:latin typeface="Segoe UI Light" pitchFamily="34" charset="0"/>
                <a:ea typeface="+mn-ea"/>
                <a:cs typeface="+mn-cs"/>
              </a:rPr>
              <a:t> </a:t>
            </a:r>
            <a:r>
              <a:rPr lang="en-IE" sz="900" b="1" i="0" u="none" strike="noStrike" kern="1200" dirty="0">
                <a:solidFill>
                  <a:schemeClr val="tx1"/>
                </a:solidFill>
                <a:effectLst/>
                <a:latin typeface="Segoe UI Light" pitchFamily="34" charset="0"/>
                <a:ea typeface="+mn-ea"/>
                <a:cs typeface="+mn-cs"/>
              </a:rPr>
              <a:t>To view access permissions</a:t>
            </a:r>
            <a:r>
              <a:rPr lang="en-IE" sz="900" b="0" i="0" u="none" strike="noStrike" kern="1200" dirty="0">
                <a:solidFill>
                  <a:schemeClr val="tx1"/>
                </a:solidFill>
                <a:effectLst/>
                <a:latin typeface="Segoe UI Light" pitchFamily="34" charset="0"/>
                <a:ea typeface="+mn-ea"/>
                <a:cs typeface="+mn-cs"/>
              </a:rPr>
              <a:t> : </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Open</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the Access Control (IAM) blade in Azure portal.</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View</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access permissions assigned</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to</a:t>
            </a:r>
            <a:r>
              <a:rPr lang="en-IE" sz="900" b="0" i="0" u="none" strike="noStrike" kern="1200" baseline="0" dirty="0">
                <a:solidFill>
                  <a:schemeClr val="tx1"/>
                </a:solidFill>
                <a:effectLst/>
                <a:latin typeface="Segoe UI Light" pitchFamily="34" charset="0"/>
                <a:ea typeface="+mn-ea"/>
                <a:cs typeface="+mn-cs"/>
              </a:rPr>
              <a:t> a resource, by user</a:t>
            </a:r>
            <a:r>
              <a:rPr lang="en-IE" sz="900" b="0" i="0" u="none" strike="noStrike" kern="1200" dirty="0">
                <a:solidFill>
                  <a:schemeClr val="tx1"/>
                </a:solidFill>
                <a:effectLst/>
                <a:latin typeface="Segoe UI Light" pitchFamily="34" charset="0"/>
                <a:ea typeface="+mn-ea"/>
                <a:cs typeface="+mn-cs"/>
              </a:rPr>
              <a:t> and by role. </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Grant or remove access</a:t>
            </a:r>
            <a:r>
              <a:rPr lang="en-IE" sz="900" b="0" i="0" u="none" strike="noStrike" kern="1200" baseline="0" dirty="0">
                <a:solidFill>
                  <a:schemeClr val="tx1"/>
                </a:solidFill>
                <a:effectLst/>
                <a:latin typeface="Segoe UI Light" pitchFamily="34" charset="0"/>
                <a:ea typeface="+mn-ea"/>
                <a:cs typeface="+mn-cs"/>
              </a:rPr>
              <a:t> to specific users/ groups.</a:t>
            </a:r>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RBAC best practices : </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Segregate duties by team.</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Grant users the least privileges necessary </a:t>
            </a:r>
            <a:r>
              <a:rPr lang="en-IE" sz="900" b="0" i="0" u="none" strike="noStrike" kern="1200" baseline="0" dirty="0">
                <a:solidFill>
                  <a:schemeClr val="tx1"/>
                </a:solidFill>
                <a:effectLst/>
                <a:latin typeface="Segoe UI Light" pitchFamily="34" charset="0"/>
                <a:ea typeface="+mn-ea"/>
                <a:cs typeface="+mn-cs"/>
              </a:rPr>
              <a:t>to </a:t>
            </a:r>
            <a:r>
              <a:rPr lang="en-IE" sz="900" b="0" i="0" u="none" strike="noStrike" kern="1200" dirty="0">
                <a:solidFill>
                  <a:schemeClr val="tx1"/>
                </a:solidFill>
                <a:effectLst/>
                <a:latin typeface="Segoe UI Light" pitchFamily="34" charset="0"/>
                <a:ea typeface="+mn-ea"/>
                <a:cs typeface="+mn-cs"/>
              </a:rPr>
              <a:t>perform their jobs. </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Restrict permissions to</a:t>
            </a:r>
            <a:r>
              <a:rPr lang="en-IE" sz="900" b="0" i="0" u="none" strike="noStrike" kern="1200" baseline="0" dirty="0">
                <a:solidFill>
                  <a:schemeClr val="tx1"/>
                </a:solidFill>
                <a:effectLst/>
                <a:latin typeface="Segoe UI Light" pitchFamily="34" charset="0"/>
                <a:ea typeface="+mn-ea"/>
                <a:cs typeface="+mn-cs"/>
              </a:rPr>
              <a:t> only allow certain actions </a:t>
            </a:r>
            <a:r>
              <a:rPr lang="en-IE" sz="900" b="0" i="0" u="none" strike="noStrike" kern="1200" dirty="0">
                <a:solidFill>
                  <a:schemeClr val="tx1"/>
                </a:solidFill>
                <a:effectLst/>
                <a:latin typeface="Segoe UI Light" pitchFamily="34" charset="0"/>
                <a:ea typeface="+mn-ea"/>
                <a:cs typeface="+mn-cs"/>
              </a:rPr>
              <a:t>at a particular scope.</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Plan your access control strategies carefully.</a:t>
            </a:r>
          </a:p>
          <a:p>
            <a:endParaRPr lang="en-IE" sz="900" b="0" i="0" u="none" strike="noStrike" kern="1200" dirty="0">
              <a:solidFill>
                <a:schemeClr val="tx1"/>
              </a:solidFill>
              <a:effectLst/>
              <a:latin typeface="Segoe UI Light" pitchFamily="34" charset="0"/>
              <a:ea typeface="+mn-ea"/>
              <a:cs typeface="+mn-cs"/>
            </a:endParaRPr>
          </a:p>
          <a:p>
            <a:r>
              <a:rPr lang="en-IE" sz="900" b="0" kern="1200" dirty="0">
                <a:solidFill>
                  <a:schemeClr val="tx1"/>
                </a:solidFill>
                <a:effectLst/>
                <a:latin typeface="Segoe UI Light" pitchFamily="34" charset="0"/>
                <a:ea typeface="+mn-ea"/>
                <a:cs typeface="+mn-cs"/>
              </a:rPr>
              <a:t>For details about Azure RBAC, see : </a:t>
            </a:r>
            <a:r>
              <a:rPr lang="en-IE" sz="900" b="0" i="0" u="none" strike="noStrike" kern="1200" dirty="0">
                <a:solidFill>
                  <a:schemeClr val="tx1"/>
                </a:solidFill>
                <a:effectLst/>
                <a:latin typeface="Segoe UI Light" pitchFamily="34" charset="0"/>
                <a:ea typeface="+mn-ea"/>
                <a:cs typeface="+mn-cs"/>
              </a:rPr>
              <a:t>https://docs.microsoft.com/en-us/azure/role-based-access-control/overview</a:t>
            </a:r>
            <a:endParaRPr lang="en-IE" sz="900"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kern="1200" dirty="0">
                <a:solidFill>
                  <a:schemeClr val="tx1"/>
                </a:solidFill>
                <a:effectLst/>
                <a:latin typeface="Segoe UI Light" pitchFamily="34" charset="0"/>
                <a:ea typeface="+mn-ea"/>
                <a:cs typeface="+mn-cs"/>
              </a:rPr>
              <a:t>In this walkthrough task we will create some Azure resources that we can manage using Role-Based-Access-Control (RBAC), then we will view access control at subscription level, then view roles and permissions at resource group level for azure resources, and view individual user and all role assignments. You will then add a new role assignment for the virtual machine contributor role and then remove a role assignment for the resources you deployed.</a:t>
            </a:r>
          </a:p>
          <a:p>
            <a:endParaRPr lang="en-US" dirty="0"/>
          </a:p>
          <a:p>
            <a:pPr rtl="0"/>
            <a:r>
              <a:rPr lang="en-IE" b="1" dirty="0"/>
              <a:t>Prerequisites</a:t>
            </a:r>
          </a:p>
          <a:p>
            <a:pPr rtl="0"/>
            <a:r>
              <a:rPr lang="en-IE" dirty="0"/>
              <a:t>You require need an Azure subscription to perform these steps. If you don't have one you can create one by following the steps outlined on the </a:t>
            </a:r>
            <a:r>
              <a:rPr lang="en-IE" sz="882" kern="1200" dirty="0">
                <a:solidFill>
                  <a:schemeClr val="tx1"/>
                </a:solidFill>
                <a:effectLst/>
                <a:latin typeface="Segoe UI Light" pitchFamily="34" charset="0"/>
                <a:ea typeface="+mn-ea"/>
                <a:cs typeface="+mn-cs"/>
                <a:hlinkClick r:id="rId3"/>
              </a:rPr>
              <a:t>Create your Azure free account today</a:t>
            </a:r>
            <a:r>
              <a:rPr lang="en-IE" dirty="0"/>
              <a:t> webpage.</a:t>
            </a:r>
          </a:p>
          <a:p>
            <a:pPr rtl="0"/>
            <a:endParaRPr lang="en-IE" dirty="0"/>
          </a:p>
          <a:p>
            <a:pPr rtl="0"/>
            <a:endParaRPr lang="en-IE" dirty="0"/>
          </a:p>
          <a:p>
            <a:r>
              <a:rPr lang="en-IE" sz="882" b="1" kern="1200" dirty="0">
                <a:solidFill>
                  <a:schemeClr val="tx1"/>
                </a:solidFill>
                <a:effectLst/>
                <a:latin typeface="Segoe UI Light" pitchFamily="34" charset="0"/>
                <a:ea typeface="+mn-ea"/>
                <a:cs typeface="+mn-cs"/>
              </a:rPr>
              <a:t>Steps</a:t>
            </a:r>
            <a:endParaRPr lang="en-IE" sz="882" b="0" kern="1200" dirty="0">
              <a:solidFill>
                <a:schemeClr val="tx1"/>
              </a:solidFill>
              <a:effectLst/>
              <a:latin typeface="Segoe UI Light" pitchFamily="34" charset="0"/>
              <a:ea typeface="+mn-ea"/>
              <a:cs typeface="+mn-cs"/>
            </a:endParaRPr>
          </a:p>
          <a:p>
            <a:r>
              <a:rPr lang="en-IE" sz="882" b="1" kern="1200" dirty="0">
                <a:solidFill>
                  <a:schemeClr val="tx1"/>
                </a:solidFill>
                <a:effectLst/>
                <a:latin typeface="Segoe UI Light" pitchFamily="34" charset="0"/>
                <a:ea typeface="+mn-ea"/>
                <a:cs typeface="+mn-cs"/>
              </a:rPr>
              <a:t>Create Azure resources to manage</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Firstly, we will deploy some resources to Azure to provide us with some resources to manage.</a:t>
            </a:r>
          </a:p>
          <a:p>
            <a:r>
              <a:rPr lang="en-IE" sz="882" b="0" kern="1200" dirty="0">
                <a:solidFill>
                  <a:schemeClr val="tx1"/>
                </a:solidFill>
                <a:effectLst/>
                <a:latin typeface="Segoe UI Light" pitchFamily="34" charset="0"/>
                <a:ea typeface="+mn-ea"/>
                <a:cs typeface="+mn-cs"/>
              </a:rPr>
              <a:t>1. Sign into the Azure Portal and click on the </a:t>
            </a:r>
            <a:r>
              <a:rPr lang="en-IE" sz="882" b="1" kern="1200" dirty="0">
                <a:solidFill>
                  <a:schemeClr val="tx1"/>
                </a:solidFill>
                <a:effectLst/>
                <a:latin typeface="Segoe UI Light" pitchFamily="34" charset="0"/>
                <a:ea typeface="+mn-ea"/>
                <a:cs typeface="+mn-cs"/>
              </a:rPr>
              <a:t>Cloud Shell</a:t>
            </a:r>
            <a:r>
              <a:rPr lang="en-IE" sz="882" b="0" kern="1200" dirty="0">
                <a:solidFill>
                  <a:schemeClr val="tx1"/>
                </a:solidFill>
                <a:effectLst/>
                <a:latin typeface="Segoe UI Light" pitchFamily="34" charset="0"/>
                <a:ea typeface="+mn-ea"/>
                <a:cs typeface="+mn-cs"/>
              </a:rPr>
              <a:t> icon in the top right hand corner</a:t>
            </a:r>
          </a:p>
          <a:p>
            <a:r>
              <a:rPr lang="en-IE" sz="882" b="0" kern="1200" dirty="0">
                <a:solidFill>
                  <a:schemeClr val="tx1"/>
                </a:solidFill>
                <a:effectLst/>
                <a:latin typeface="Segoe UI Light" pitchFamily="34" charset="0"/>
                <a:ea typeface="+mn-ea"/>
                <a:cs typeface="+mn-cs"/>
              </a:rPr>
              <a:t>2. The </a:t>
            </a:r>
            <a:r>
              <a:rPr lang="en-IE" sz="882" b="1" kern="1200" dirty="0">
                <a:solidFill>
                  <a:schemeClr val="tx1"/>
                </a:solidFill>
                <a:effectLst/>
                <a:latin typeface="Segoe UI Light" pitchFamily="34" charset="0"/>
                <a:ea typeface="+mn-ea"/>
                <a:cs typeface="+mn-cs"/>
              </a:rPr>
              <a:t>Cloud Shell</a:t>
            </a:r>
            <a:r>
              <a:rPr lang="en-IE" sz="882" b="0" kern="1200" dirty="0">
                <a:solidFill>
                  <a:schemeClr val="tx1"/>
                </a:solidFill>
                <a:effectLst/>
                <a:latin typeface="Segoe UI Light" pitchFamily="34" charset="0"/>
                <a:ea typeface="+mn-ea"/>
                <a:cs typeface="+mn-cs"/>
              </a:rPr>
              <a:t> is launched in the bottom of the browser window. </a:t>
            </a:r>
          </a:p>
          <a:p>
            <a:r>
              <a:rPr lang="en-IE" sz="882" b="0" kern="1200" dirty="0">
                <a:solidFill>
                  <a:schemeClr val="tx1"/>
                </a:solidFill>
                <a:effectLst/>
                <a:latin typeface="Segoe UI Light" pitchFamily="34" charset="0"/>
                <a:ea typeface="+mn-ea"/>
                <a:cs typeface="+mn-cs"/>
              </a:rPr>
              <a:t>3. Create a resource group into which we will place our resources by running the following Azure CLI command. You can copy and paste the command from the below directly into the Cloud Shell console, then press </a:t>
            </a:r>
            <a:r>
              <a:rPr lang="en-IE" sz="882" b="1" kern="1200" dirty="0">
                <a:solidFill>
                  <a:schemeClr val="tx1"/>
                </a:solidFill>
                <a:effectLst/>
                <a:latin typeface="Segoe UI Light" pitchFamily="34" charset="0"/>
                <a:ea typeface="+mn-ea"/>
                <a:cs typeface="+mn-cs"/>
              </a:rPr>
              <a:t>Enter</a:t>
            </a:r>
            <a:r>
              <a:rPr lang="en-IE" sz="882" b="0" kern="1200" dirty="0">
                <a:solidFill>
                  <a:schemeClr val="tx1"/>
                </a:solidFill>
                <a:effectLst/>
                <a:latin typeface="Segoe UI Light" pitchFamily="34" charset="0"/>
                <a:ea typeface="+mn-ea"/>
                <a:cs typeface="+mn-cs"/>
              </a:rPr>
              <a:t> to run the command. This command will run fine in either </a:t>
            </a:r>
            <a:r>
              <a:rPr lang="en-IE" sz="882" b="1" kern="1200" dirty="0" err="1">
                <a:solidFill>
                  <a:schemeClr val="tx1"/>
                </a:solidFill>
                <a:effectLst/>
                <a:latin typeface="Segoe UI Light" pitchFamily="34" charset="0"/>
                <a:ea typeface="+mn-ea"/>
                <a:cs typeface="+mn-cs"/>
              </a:rPr>
              <a:t>powershell</a:t>
            </a:r>
            <a:r>
              <a:rPr lang="en-IE" sz="882" b="0" kern="1200" dirty="0">
                <a:solidFill>
                  <a:schemeClr val="tx1"/>
                </a:solidFill>
                <a:effectLst/>
                <a:latin typeface="Segoe UI Light" pitchFamily="34" charset="0"/>
                <a:ea typeface="+mn-ea"/>
                <a:cs typeface="+mn-cs"/>
              </a:rPr>
              <a:t> </a:t>
            </a:r>
            <a:r>
              <a:rPr lang="en-IE" sz="882" b="0" i="1" kern="1200" dirty="0">
                <a:solidFill>
                  <a:schemeClr val="tx1"/>
                </a:solidFill>
                <a:effectLst/>
                <a:latin typeface="Segoe UI Light" pitchFamily="34" charset="0"/>
                <a:ea typeface="+mn-ea"/>
                <a:cs typeface="+mn-cs"/>
              </a:rPr>
              <a:t>*or*</a:t>
            </a:r>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bash</a:t>
            </a:r>
            <a:r>
              <a:rPr lang="en-IE" sz="882" b="0" kern="1200" dirty="0">
                <a:solidFill>
                  <a:schemeClr val="tx1"/>
                </a:solidFill>
                <a:effectLst/>
                <a:latin typeface="Segoe UI Light" pitchFamily="34" charset="0"/>
                <a:ea typeface="+mn-ea"/>
                <a:cs typeface="+mn-cs"/>
              </a:rPr>
              <a:t> console.</a:t>
            </a:r>
          </a:p>
          <a:p>
            <a:r>
              <a:rPr lang="en-IE" sz="882" b="0" kern="1200" dirty="0">
                <a:solidFill>
                  <a:schemeClr val="tx1"/>
                </a:solidFill>
                <a:effectLst/>
                <a:latin typeface="Segoe UI Light" pitchFamily="34" charset="0"/>
                <a:ea typeface="+mn-ea"/>
                <a:cs typeface="+mn-cs"/>
              </a:rPr>
              <a:t>```cli</a:t>
            </a:r>
          </a:p>
          <a:p>
            <a:r>
              <a:rPr lang="en-IE" sz="882" b="0" kern="1200" dirty="0" err="1">
                <a:solidFill>
                  <a:schemeClr val="tx1"/>
                </a:solidFill>
                <a:effectLst/>
                <a:latin typeface="Segoe UI Light" pitchFamily="34" charset="0"/>
                <a:ea typeface="+mn-ea"/>
                <a:cs typeface="+mn-cs"/>
              </a:rPr>
              <a:t>az</a:t>
            </a:r>
            <a:r>
              <a:rPr lang="en-IE" sz="882" b="0" kern="1200" dirty="0">
                <a:solidFill>
                  <a:schemeClr val="tx1"/>
                </a:solidFill>
                <a:effectLst/>
                <a:latin typeface="Segoe UI Light" pitchFamily="34" charset="0"/>
                <a:ea typeface="+mn-ea"/>
                <a:cs typeface="+mn-cs"/>
              </a:rPr>
              <a:t> group create `</a:t>
            </a:r>
          </a:p>
          <a:p>
            <a:r>
              <a:rPr lang="en-IE" sz="882" b="0" kern="1200" dirty="0">
                <a:solidFill>
                  <a:schemeClr val="tx1"/>
                </a:solidFill>
                <a:effectLst/>
                <a:latin typeface="Segoe UI Light" pitchFamily="34" charset="0"/>
                <a:ea typeface="+mn-ea"/>
                <a:cs typeface="+mn-cs"/>
              </a:rPr>
              <a:t>--name </a:t>
            </a:r>
            <a:r>
              <a:rPr lang="en-IE" sz="882" b="0" kern="1200" dirty="0" err="1">
                <a:solidFill>
                  <a:schemeClr val="tx1"/>
                </a:solidFill>
                <a:effectLst/>
                <a:latin typeface="Segoe UI Light" pitchFamily="34" charset="0"/>
                <a:ea typeface="+mn-ea"/>
                <a:cs typeface="+mn-cs"/>
              </a:rPr>
              <a:t>rbacrg</a:t>
            </a:r>
            <a:r>
              <a:rPr lang="en-IE" sz="882" b="0" kern="1200" dirty="0">
                <a:solidFill>
                  <a:schemeClr val="tx1"/>
                </a:solidFill>
                <a:effectLst/>
                <a:latin typeface="Segoe UI Light" pitchFamily="34" charset="0"/>
                <a:ea typeface="+mn-ea"/>
                <a:cs typeface="+mn-cs"/>
              </a:rPr>
              <a:t> `</a:t>
            </a:r>
          </a:p>
          <a:p>
            <a:r>
              <a:rPr lang="en-IE" sz="882" b="0" kern="1200" dirty="0">
                <a:solidFill>
                  <a:schemeClr val="tx1"/>
                </a:solidFill>
                <a:effectLst/>
                <a:latin typeface="Segoe UI Light" pitchFamily="34" charset="0"/>
                <a:ea typeface="+mn-ea"/>
                <a:cs typeface="+mn-cs"/>
              </a:rPr>
              <a:t>--location </a:t>
            </a:r>
            <a:r>
              <a:rPr lang="en-IE" sz="882" b="0" kern="1200" dirty="0" err="1">
                <a:solidFill>
                  <a:schemeClr val="tx1"/>
                </a:solidFill>
                <a:effectLst/>
                <a:latin typeface="Segoe UI Light" pitchFamily="34" charset="0"/>
                <a:ea typeface="+mn-ea"/>
                <a:cs typeface="+mn-cs"/>
              </a:rPr>
              <a:t>westeurope</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a:t>
            </a:r>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4. Run the below Azure CLI command to create a virtual machine. Again, you can copy and paste the command from below directly into the Cloud Shell console and press </a:t>
            </a:r>
            <a:r>
              <a:rPr lang="en-IE" sz="882" b="1" kern="1200" dirty="0">
                <a:solidFill>
                  <a:schemeClr val="tx1"/>
                </a:solidFill>
                <a:effectLst/>
                <a:latin typeface="Segoe UI Light" pitchFamily="34" charset="0"/>
                <a:ea typeface="+mn-ea"/>
                <a:cs typeface="+mn-cs"/>
              </a:rPr>
              <a:t>Enter</a:t>
            </a:r>
            <a:r>
              <a:rPr lang="en-IE" sz="882" b="0" kern="1200" dirty="0">
                <a:solidFill>
                  <a:schemeClr val="tx1"/>
                </a:solidFill>
                <a:effectLst/>
                <a:latin typeface="Segoe UI Light" pitchFamily="34" charset="0"/>
                <a:ea typeface="+mn-ea"/>
                <a:cs typeface="+mn-cs"/>
              </a:rPr>
              <a:t> to run it.</a:t>
            </a:r>
          </a:p>
          <a:p>
            <a:r>
              <a:rPr lang="en-IE" sz="882" b="0" kern="1200" dirty="0">
                <a:solidFill>
                  <a:schemeClr val="tx1"/>
                </a:solidFill>
                <a:effectLst/>
                <a:latin typeface="Segoe UI Light" pitchFamily="34" charset="0"/>
                <a:ea typeface="+mn-ea"/>
                <a:cs typeface="+mn-cs"/>
              </a:rPr>
              <a:t>```cli</a:t>
            </a:r>
          </a:p>
          <a:p>
            <a:r>
              <a:rPr lang="en-IE" sz="882" b="0" kern="1200" dirty="0" err="1">
                <a:solidFill>
                  <a:schemeClr val="tx1"/>
                </a:solidFill>
                <a:effectLst/>
                <a:latin typeface="Segoe UI Light" pitchFamily="34" charset="0"/>
                <a:ea typeface="+mn-ea"/>
                <a:cs typeface="+mn-cs"/>
              </a:rPr>
              <a:t>az</a:t>
            </a:r>
            <a:r>
              <a:rPr lang="en-IE" sz="882" b="0" kern="1200" dirty="0">
                <a:solidFill>
                  <a:schemeClr val="tx1"/>
                </a:solidFill>
                <a:effectLst/>
                <a:latin typeface="Segoe UI Light" pitchFamily="34" charset="0"/>
                <a:ea typeface="+mn-ea"/>
                <a:cs typeface="+mn-cs"/>
              </a:rPr>
              <a:t> </a:t>
            </a:r>
            <a:r>
              <a:rPr lang="en-IE" sz="882" b="0" kern="1200" dirty="0" err="1">
                <a:solidFill>
                  <a:schemeClr val="tx1"/>
                </a:solidFill>
                <a:effectLst/>
                <a:latin typeface="Segoe UI Light" pitchFamily="34" charset="0"/>
                <a:ea typeface="+mn-ea"/>
                <a:cs typeface="+mn-cs"/>
              </a:rPr>
              <a:t>vm</a:t>
            </a:r>
            <a:r>
              <a:rPr lang="en-IE" sz="882" b="0" kern="1200" dirty="0">
                <a:solidFill>
                  <a:schemeClr val="tx1"/>
                </a:solidFill>
                <a:effectLst/>
                <a:latin typeface="Segoe UI Light" pitchFamily="34" charset="0"/>
                <a:ea typeface="+mn-ea"/>
                <a:cs typeface="+mn-cs"/>
              </a:rPr>
              <a:t> create `</a:t>
            </a:r>
          </a:p>
          <a:p>
            <a:r>
              <a:rPr lang="en-IE" sz="882" b="0" kern="1200" dirty="0">
                <a:solidFill>
                  <a:schemeClr val="tx1"/>
                </a:solidFill>
                <a:effectLst/>
                <a:latin typeface="Segoe UI Light" pitchFamily="34" charset="0"/>
                <a:ea typeface="+mn-ea"/>
                <a:cs typeface="+mn-cs"/>
              </a:rPr>
              <a:t>--name vmrbac1 `</a:t>
            </a:r>
          </a:p>
          <a:p>
            <a:r>
              <a:rPr lang="en-IE" sz="882" b="0" kern="1200" dirty="0">
                <a:solidFill>
                  <a:schemeClr val="tx1"/>
                </a:solidFill>
                <a:effectLst/>
                <a:latin typeface="Segoe UI Light" pitchFamily="34" charset="0"/>
                <a:ea typeface="+mn-ea"/>
                <a:cs typeface="+mn-cs"/>
              </a:rPr>
              <a:t>--resource-group </a:t>
            </a:r>
            <a:r>
              <a:rPr lang="en-IE" sz="882" b="0" kern="1200" dirty="0" err="1">
                <a:solidFill>
                  <a:schemeClr val="tx1"/>
                </a:solidFill>
                <a:effectLst/>
                <a:latin typeface="Segoe UI Light" pitchFamily="34" charset="0"/>
                <a:ea typeface="+mn-ea"/>
                <a:cs typeface="+mn-cs"/>
              </a:rPr>
              <a:t>rbacrg</a:t>
            </a:r>
            <a:r>
              <a:rPr lang="en-IE" sz="882" b="0" kern="1200" dirty="0">
                <a:solidFill>
                  <a:schemeClr val="tx1"/>
                </a:solidFill>
                <a:effectLst/>
                <a:latin typeface="Segoe UI Light" pitchFamily="34" charset="0"/>
                <a:ea typeface="+mn-ea"/>
                <a:cs typeface="+mn-cs"/>
              </a:rPr>
              <a:t> `</a:t>
            </a:r>
          </a:p>
          <a:p>
            <a:r>
              <a:rPr lang="en-IE" sz="882" b="0" kern="1200" dirty="0">
                <a:solidFill>
                  <a:schemeClr val="tx1"/>
                </a:solidFill>
                <a:effectLst/>
                <a:latin typeface="Segoe UI Light" pitchFamily="34" charset="0"/>
                <a:ea typeface="+mn-ea"/>
                <a:cs typeface="+mn-cs"/>
              </a:rPr>
              <a:t>--image Win2019Datacenter `</a:t>
            </a:r>
          </a:p>
          <a:p>
            <a:r>
              <a:rPr lang="en-IE" sz="882" b="0" kern="1200" dirty="0">
                <a:solidFill>
                  <a:schemeClr val="tx1"/>
                </a:solidFill>
                <a:effectLst/>
                <a:latin typeface="Segoe UI Light" pitchFamily="34" charset="0"/>
                <a:ea typeface="+mn-ea"/>
                <a:cs typeface="+mn-cs"/>
              </a:rPr>
              <a:t>--location </a:t>
            </a:r>
            <a:r>
              <a:rPr lang="en-IE" sz="882" b="0" kern="1200" dirty="0" err="1">
                <a:solidFill>
                  <a:schemeClr val="tx1"/>
                </a:solidFill>
                <a:effectLst/>
                <a:latin typeface="Segoe UI Light" pitchFamily="34" charset="0"/>
                <a:ea typeface="+mn-ea"/>
                <a:cs typeface="+mn-cs"/>
              </a:rPr>
              <a:t>westeurope</a:t>
            </a:r>
            <a:r>
              <a:rPr lang="en-IE" sz="882" b="0" kern="1200" dirty="0">
                <a:solidFill>
                  <a:schemeClr val="tx1"/>
                </a:solidFill>
                <a:effectLst/>
                <a:latin typeface="Segoe UI Light" pitchFamily="34" charset="0"/>
                <a:ea typeface="+mn-ea"/>
                <a:cs typeface="+mn-cs"/>
              </a:rPr>
              <a:t> `</a:t>
            </a:r>
          </a:p>
          <a:p>
            <a:r>
              <a:rPr lang="en-IE" sz="882" b="0" kern="1200" dirty="0">
                <a:solidFill>
                  <a:schemeClr val="tx1"/>
                </a:solidFill>
                <a:effectLst/>
                <a:latin typeface="Segoe UI Light" pitchFamily="34" charset="0"/>
                <a:ea typeface="+mn-ea"/>
                <a:cs typeface="+mn-cs"/>
              </a:rPr>
              <a:t>--admin-username </a:t>
            </a:r>
            <a:r>
              <a:rPr lang="en-IE" sz="882" b="0" kern="1200" dirty="0" err="1">
                <a:solidFill>
                  <a:schemeClr val="tx1"/>
                </a:solidFill>
                <a:effectLst/>
                <a:latin typeface="Segoe UI Light" pitchFamily="34" charset="0"/>
                <a:ea typeface="+mn-ea"/>
                <a:cs typeface="+mn-cs"/>
              </a:rPr>
              <a:t>azureuser</a:t>
            </a:r>
            <a:r>
              <a:rPr lang="en-IE" sz="882" b="0" kern="1200" dirty="0">
                <a:solidFill>
                  <a:schemeClr val="tx1"/>
                </a:solidFill>
                <a:effectLst/>
                <a:latin typeface="Segoe UI Light" pitchFamily="34" charset="0"/>
                <a:ea typeface="+mn-ea"/>
                <a:cs typeface="+mn-cs"/>
              </a:rPr>
              <a:t> `</a:t>
            </a:r>
          </a:p>
          <a:p>
            <a:r>
              <a:rPr lang="en-IE" sz="882" b="0" kern="1200" dirty="0">
                <a:solidFill>
                  <a:schemeClr val="tx1"/>
                </a:solidFill>
                <a:effectLst/>
                <a:latin typeface="Segoe UI Light" pitchFamily="34" charset="0"/>
                <a:ea typeface="+mn-ea"/>
                <a:cs typeface="+mn-cs"/>
              </a:rPr>
              <a:t>--admin-password Password0134!</a:t>
            </a:r>
          </a:p>
          <a:p>
            <a:r>
              <a:rPr lang="en-IE" sz="882" b="0" kern="1200" dirty="0">
                <a:solidFill>
                  <a:schemeClr val="tx1"/>
                </a:solidFill>
                <a:effectLst/>
                <a:latin typeface="Segoe UI Light" pitchFamily="34" charset="0"/>
                <a:ea typeface="+mn-ea"/>
                <a:cs typeface="+mn-cs"/>
              </a:rPr>
              <a:t>```</a:t>
            </a:r>
          </a:p>
          <a:p>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The command will take 2 to 3 minutes to complete. The command will create a virtual machine and various resources associated with it such as storage, networking and security resources. You can close the Azure Cloud Shell once it is complete.</a:t>
            </a:r>
          </a:p>
          <a:p>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View access control at subscription level</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The next thing we need to do, in the context of access control, is to decide where to open the </a:t>
            </a:r>
            <a:r>
              <a:rPr lang="en-IE" sz="882" b="1" kern="1200" dirty="0">
                <a:solidFill>
                  <a:schemeClr val="tx1"/>
                </a:solidFill>
                <a:effectLst/>
                <a:latin typeface="Segoe UI Light" pitchFamily="34" charset="0"/>
                <a:ea typeface="+mn-ea"/>
                <a:cs typeface="+mn-cs"/>
              </a:rPr>
              <a:t>Access control (IAM)</a:t>
            </a:r>
            <a:r>
              <a:rPr lang="en-IE" sz="882" b="0" kern="1200" dirty="0">
                <a:solidFill>
                  <a:schemeClr val="tx1"/>
                </a:solidFill>
                <a:effectLst/>
                <a:latin typeface="Segoe UI Light" pitchFamily="34" charset="0"/>
                <a:ea typeface="+mn-ea"/>
                <a:cs typeface="+mn-cs"/>
              </a:rPr>
              <a:t> blade, through which we configure Role-Based-Access-Control (RBAC), and that depends on what resources you want to manage access for. i.e. do you want to manage access for everything in a management group, everything in a subscription, everything in a resource group, or a single resource? The </a:t>
            </a:r>
            <a:r>
              <a:rPr lang="en-IE" sz="882" b="1" kern="1200" dirty="0">
                <a:solidFill>
                  <a:schemeClr val="tx1"/>
                </a:solidFill>
                <a:effectLst/>
                <a:latin typeface="Segoe UI Light" pitchFamily="34" charset="0"/>
                <a:ea typeface="+mn-ea"/>
                <a:cs typeface="+mn-cs"/>
              </a:rPr>
              <a:t>Access control (IAM)</a:t>
            </a:r>
            <a:r>
              <a:rPr lang="en-IE" sz="882" b="0" kern="1200" dirty="0">
                <a:solidFill>
                  <a:schemeClr val="tx1"/>
                </a:solidFill>
                <a:effectLst/>
                <a:latin typeface="Segoe UI Light" pitchFamily="34" charset="0"/>
                <a:ea typeface="+mn-ea"/>
                <a:cs typeface="+mn-cs"/>
              </a:rPr>
              <a:t> blade is available at all of these levels and provides the same functionality in each. We will firstly have a look at the </a:t>
            </a:r>
            <a:r>
              <a:rPr lang="en-IE" sz="882" b="1" kern="1200" dirty="0">
                <a:solidFill>
                  <a:schemeClr val="tx1"/>
                </a:solidFill>
                <a:effectLst/>
                <a:latin typeface="Segoe UI Light" pitchFamily="34" charset="0"/>
                <a:ea typeface="+mn-ea"/>
                <a:cs typeface="+mn-cs"/>
              </a:rPr>
              <a:t>Access control (IAM)</a:t>
            </a:r>
            <a:r>
              <a:rPr lang="en-IE" sz="882" b="0" kern="1200" dirty="0">
                <a:solidFill>
                  <a:schemeClr val="tx1"/>
                </a:solidFill>
                <a:effectLst/>
                <a:latin typeface="Segoe UI Light" pitchFamily="34" charset="0"/>
                <a:ea typeface="+mn-ea"/>
                <a:cs typeface="+mn-cs"/>
              </a:rPr>
              <a:t> options for a subscription.</a:t>
            </a:r>
          </a:p>
          <a:p>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1. In the Azure portal, click </a:t>
            </a:r>
            <a:r>
              <a:rPr lang="en-IE" sz="882" b="1" kern="1200" dirty="0">
                <a:solidFill>
                  <a:schemeClr val="tx1"/>
                </a:solidFill>
                <a:effectLst/>
                <a:latin typeface="Segoe UI Light" pitchFamily="34" charset="0"/>
                <a:ea typeface="+mn-ea"/>
                <a:cs typeface="+mn-cs"/>
              </a:rPr>
              <a:t>All services</a:t>
            </a:r>
            <a:r>
              <a:rPr lang="en-IE" sz="882" b="0" kern="1200" dirty="0">
                <a:solidFill>
                  <a:schemeClr val="tx1"/>
                </a:solidFill>
                <a:effectLst/>
                <a:latin typeface="Segoe UI Light" pitchFamily="34" charset="0"/>
                <a:ea typeface="+mn-ea"/>
                <a:cs typeface="+mn-cs"/>
              </a:rPr>
              <a:t> and the </a:t>
            </a:r>
            <a:r>
              <a:rPr lang="en-IE" sz="882" b="1" kern="1200" dirty="0">
                <a:solidFill>
                  <a:schemeClr val="tx1"/>
                </a:solidFill>
                <a:effectLst/>
                <a:latin typeface="Segoe UI Light" pitchFamily="34" charset="0"/>
                <a:ea typeface="+mn-ea"/>
                <a:cs typeface="+mn-cs"/>
              </a:rPr>
              <a:t>Subscriptions</a:t>
            </a:r>
            <a:r>
              <a:rPr lang="en-IE" sz="882" b="0" kern="1200" dirty="0">
                <a:solidFill>
                  <a:schemeClr val="tx1"/>
                </a:solidFill>
                <a:effectLst/>
                <a:latin typeface="Segoe UI Light" pitchFamily="34" charset="0"/>
                <a:ea typeface="+mn-ea"/>
                <a:cs typeface="+mn-cs"/>
              </a:rPr>
              <a:t>, double click on a subscription from the subscriptions listed and then click on Access control (IAM)the scope. </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The screenshot above shows an example of the </a:t>
            </a:r>
            <a:r>
              <a:rPr lang="en-IE" sz="882" b="1" kern="1200" dirty="0">
                <a:solidFill>
                  <a:schemeClr val="tx1"/>
                </a:solidFill>
                <a:effectLst/>
                <a:latin typeface="Segoe UI Light" pitchFamily="34" charset="0"/>
                <a:ea typeface="+mn-ea"/>
                <a:cs typeface="+mn-cs"/>
              </a:rPr>
              <a:t>Access control (IAM)</a:t>
            </a:r>
            <a:r>
              <a:rPr lang="en-IE" sz="882" b="0" kern="1200" dirty="0">
                <a:solidFill>
                  <a:schemeClr val="tx1"/>
                </a:solidFill>
                <a:effectLst/>
                <a:latin typeface="Segoe UI Light" pitchFamily="34" charset="0"/>
                <a:ea typeface="+mn-ea"/>
                <a:cs typeface="+mn-cs"/>
              </a:rPr>
              <a:t> blade for a subscription. If you make any access control changes here, they would apply to the entire subscription. Likewise, any changes made at management group, resource group or individual resource level apply just at those levels. </a:t>
            </a:r>
          </a:p>
          <a:p>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View roles and permissions</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A role definition is a collection of permissions that you use for role assignments. Azure has over 70 built-in roles for Azure resources. Follow these steps to view the available roles and permissions for the resources we deployed earlier.</a:t>
            </a:r>
          </a:p>
          <a:p>
            <a:r>
              <a:rPr lang="en-IE" sz="882" b="0" kern="1200" dirty="0">
                <a:solidFill>
                  <a:schemeClr val="tx1"/>
                </a:solidFill>
                <a:effectLst/>
                <a:latin typeface="Segoe UI Light" pitchFamily="34" charset="0"/>
                <a:ea typeface="+mn-ea"/>
                <a:cs typeface="+mn-cs"/>
              </a:rPr>
              <a:t>1. Go to </a:t>
            </a:r>
            <a:r>
              <a:rPr lang="en-IE" sz="882" b="1" kern="1200" dirty="0">
                <a:solidFill>
                  <a:schemeClr val="tx1"/>
                </a:solidFill>
                <a:effectLst/>
                <a:latin typeface="Segoe UI Light" pitchFamily="34" charset="0"/>
                <a:ea typeface="+mn-ea"/>
                <a:cs typeface="+mn-cs"/>
              </a:rPr>
              <a:t>Resource groups</a:t>
            </a:r>
            <a:r>
              <a:rPr lang="en-IE" sz="882" b="0" kern="1200" dirty="0">
                <a:solidFill>
                  <a:schemeClr val="tx1"/>
                </a:solidFill>
                <a:effectLst/>
                <a:latin typeface="Segoe UI Light" pitchFamily="34" charset="0"/>
                <a:ea typeface="+mn-ea"/>
                <a:cs typeface="+mn-cs"/>
              </a:rPr>
              <a:t> and choose </a:t>
            </a:r>
            <a:r>
              <a:rPr lang="en-IE" sz="882" b="1" kern="1200" dirty="0" err="1">
                <a:solidFill>
                  <a:schemeClr val="tx1"/>
                </a:solidFill>
                <a:effectLst/>
                <a:latin typeface="Segoe UI Light" pitchFamily="34" charset="0"/>
                <a:ea typeface="+mn-ea"/>
                <a:cs typeface="+mn-cs"/>
              </a:rPr>
              <a:t>rbacrg</a:t>
            </a:r>
            <a:r>
              <a:rPr lang="en-IE" sz="882" b="0" kern="1200" dirty="0">
                <a:solidFill>
                  <a:schemeClr val="tx1"/>
                </a:solidFill>
                <a:effectLst/>
                <a:latin typeface="Segoe UI Light" pitchFamily="34" charset="0"/>
                <a:ea typeface="+mn-ea"/>
                <a:cs typeface="+mn-cs"/>
              </a:rPr>
              <a:t> i.e. the resource group you created earlier.</a:t>
            </a:r>
          </a:p>
          <a:p>
            <a:r>
              <a:rPr lang="en-IE" sz="882" b="0" kern="1200" dirty="0">
                <a:solidFill>
                  <a:schemeClr val="tx1"/>
                </a:solidFill>
                <a:effectLst/>
                <a:latin typeface="Segoe UI Light" pitchFamily="34" charset="0"/>
                <a:ea typeface="+mn-ea"/>
                <a:cs typeface="+mn-cs"/>
              </a:rPr>
              <a:t>2. Within the </a:t>
            </a:r>
            <a:r>
              <a:rPr lang="en-IE" sz="882" b="1" kern="1200" dirty="0" err="1">
                <a:solidFill>
                  <a:schemeClr val="tx1"/>
                </a:solidFill>
                <a:effectLst/>
                <a:latin typeface="Segoe UI Light" pitchFamily="34" charset="0"/>
                <a:ea typeface="+mn-ea"/>
                <a:cs typeface="+mn-cs"/>
              </a:rPr>
              <a:t>rbacrg</a:t>
            </a:r>
            <a:r>
              <a:rPr lang="en-IE" sz="882" b="0" kern="1200" dirty="0">
                <a:solidFill>
                  <a:schemeClr val="tx1"/>
                </a:solidFill>
                <a:effectLst/>
                <a:latin typeface="Segoe UI Light" pitchFamily="34" charset="0"/>
                <a:ea typeface="+mn-ea"/>
                <a:cs typeface="+mn-cs"/>
              </a:rPr>
              <a:t> resource group, click on </a:t>
            </a:r>
            <a:r>
              <a:rPr lang="en-IE" sz="882" b="1" kern="1200" dirty="0">
                <a:solidFill>
                  <a:schemeClr val="tx1"/>
                </a:solidFill>
                <a:effectLst/>
                <a:latin typeface="Segoe UI Light" pitchFamily="34" charset="0"/>
                <a:ea typeface="+mn-ea"/>
                <a:cs typeface="+mn-cs"/>
              </a:rPr>
              <a:t>Access control (IAM)</a:t>
            </a:r>
            <a:r>
              <a:rPr lang="en-IE" sz="882" b="0" kern="1200" dirty="0">
                <a:solidFill>
                  <a:schemeClr val="tx1"/>
                </a:solidFill>
                <a:effectLst/>
                <a:latin typeface="Segoe UI Light" pitchFamily="34" charset="0"/>
                <a:ea typeface="+mn-ea"/>
                <a:cs typeface="+mn-cs"/>
              </a:rPr>
              <a:t> and then select the </a:t>
            </a:r>
            <a:r>
              <a:rPr lang="en-IE" sz="882" b="1" kern="1200" dirty="0">
                <a:solidFill>
                  <a:schemeClr val="tx1"/>
                </a:solidFill>
                <a:effectLst/>
                <a:latin typeface="Segoe UI Light" pitchFamily="34" charset="0"/>
                <a:ea typeface="+mn-ea"/>
                <a:cs typeface="+mn-cs"/>
              </a:rPr>
              <a:t>Roles</a:t>
            </a:r>
            <a:r>
              <a:rPr lang="en-IE" sz="882" b="0" kern="1200" dirty="0">
                <a:solidFill>
                  <a:schemeClr val="tx1"/>
                </a:solidFill>
                <a:effectLst/>
                <a:latin typeface="Segoe UI Light" pitchFamily="34" charset="0"/>
                <a:ea typeface="+mn-ea"/>
                <a:cs typeface="+mn-cs"/>
              </a:rPr>
              <a:t> tab to see a list of all the built-in and custom roles.</a:t>
            </a:r>
          </a:p>
          <a:p>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You can see the number of users and groups that are assigned to each role at the current scope.</a:t>
            </a:r>
          </a:p>
          <a:p>
            <a:r>
              <a:rPr lang="en-IE" sz="882" b="0" kern="1200" dirty="0">
                <a:solidFill>
                  <a:schemeClr val="tx1"/>
                </a:solidFill>
                <a:effectLst/>
                <a:latin typeface="Segoe UI Light" pitchFamily="34" charset="0"/>
                <a:ea typeface="+mn-ea"/>
                <a:cs typeface="+mn-cs"/>
              </a:rPr>
              <a:t>3. Click on the </a:t>
            </a:r>
            <a:r>
              <a:rPr lang="en-IE" sz="882" b="1" kern="1200" dirty="0">
                <a:solidFill>
                  <a:schemeClr val="tx1"/>
                </a:solidFill>
                <a:effectLst/>
                <a:latin typeface="Segoe UI Light" pitchFamily="34" charset="0"/>
                <a:ea typeface="+mn-ea"/>
                <a:cs typeface="+mn-cs"/>
              </a:rPr>
              <a:t>Owner</a:t>
            </a:r>
            <a:r>
              <a:rPr lang="en-IE" sz="882" b="0" kern="1200" dirty="0">
                <a:solidFill>
                  <a:schemeClr val="tx1"/>
                </a:solidFill>
                <a:effectLst/>
                <a:latin typeface="Segoe UI Light" pitchFamily="34" charset="0"/>
                <a:ea typeface="+mn-ea"/>
                <a:cs typeface="+mn-cs"/>
              </a:rPr>
              <a:t> role to see who has been assigned this role and also view the permissions for the role.</a:t>
            </a:r>
          </a:p>
          <a:p>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As per the screenshot, there are two users listed who are assigned the Owner role. Your list of users will be different. </a:t>
            </a:r>
          </a:p>
          <a:p>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View individual user and all role assignments for a resource</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When managing access, you want to know who has access, what are their permissions, and at what scope. To list access for a user, group, service principal, or managed identity, you view their role assignments.</a:t>
            </a:r>
          </a:p>
          <a:p>
            <a:r>
              <a:rPr lang="en-IE" sz="882" b="0" kern="1200" dirty="0">
                <a:solidFill>
                  <a:schemeClr val="tx1"/>
                </a:solidFill>
                <a:effectLst/>
                <a:latin typeface="Segoe UI Light" pitchFamily="34" charset="0"/>
                <a:ea typeface="+mn-ea"/>
                <a:cs typeface="+mn-cs"/>
              </a:rPr>
              <a:t>1. In the resource group you created earlier i.e. </a:t>
            </a:r>
            <a:r>
              <a:rPr lang="en-IE" sz="882" b="1" kern="1200" dirty="0" err="1">
                <a:solidFill>
                  <a:schemeClr val="tx1"/>
                </a:solidFill>
                <a:effectLst/>
                <a:latin typeface="Segoe UI Light" pitchFamily="34" charset="0"/>
                <a:ea typeface="+mn-ea"/>
                <a:cs typeface="+mn-cs"/>
              </a:rPr>
              <a:t>rbacrg</a:t>
            </a:r>
            <a:r>
              <a:rPr lang="en-IE" sz="882" b="0" kern="1200" dirty="0">
                <a:solidFill>
                  <a:schemeClr val="tx1"/>
                </a:solidFill>
                <a:effectLst/>
                <a:latin typeface="Segoe UI Light" pitchFamily="34" charset="0"/>
                <a:ea typeface="+mn-ea"/>
                <a:cs typeface="+mn-cs"/>
              </a:rPr>
              <a:t> go to </a:t>
            </a:r>
            <a:r>
              <a:rPr lang="en-IE" sz="882" b="1" kern="1200" dirty="0">
                <a:solidFill>
                  <a:schemeClr val="tx1"/>
                </a:solidFill>
                <a:effectLst/>
                <a:latin typeface="Segoe UI Light" pitchFamily="34" charset="0"/>
                <a:ea typeface="+mn-ea"/>
                <a:cs typeface="+mn-cs"/>
              </a:rPr>
              <a:t>Access control (IAM)</a:t>
            </a:r>
            <a:r>
              <a:rPr lang="en-IE" sz="882" b="0" kern="1200" dirty="0">
                <a:solidFill>
                  <a:schemeClr val="tx1"/>
                </a:solidFill>
                <a:effectLst/>
                <a:latin typeface="Segoe UI Light" pitchFamily="34" charset="0"/>
                <a:ea typeface="+mn-ea"/>
                <a:cs typeface="+mn-cs"/>
              </a:rPr>
              <a:t> and select the </a:t>
            </a:r>
            <a:r>
              <a:rPr lang="en-IE" sz="882" b="1" kern="1200" dirty="0">
                <a:solidFill>
                  <a:schemeClr val="tx1"/>
                </a:solidFill>
                <a:effectLst/>
                <a:latin typeface="Segoe UI Light" pitchFamily="34" charset="0"/>
                <a:ea typeface="+mn-ea"/>
                <a:cs typeface="+mn-cs"/>
              </a:rPr>
              <a:t>Check Access</a:t>
            </a:r>
            <a:r>
              <a:rPr lang="en-IE" sz="882" b="0" kern="1200" dirty="0">
                <a:solidFill>
                  <a:schemeClr val="tx1"/>
                </a:solidFill>
                <a:effectLst/>
                <a:latin typeface="Segoe UI Light" pitchFamily="34" charset="0"/>
                <a:ea typeface="+mn-ea"/>
                <a:cs typeface="+mn-cs"/>
              </a:rPr>
              <a:t> tab</a:t>
            </a:r>
          </a:p>
          <a:p>
            <a:r>
              <a:rPr lang="en-IE" sz="882" b="0" kern="1200" dirty="0">
                <a:solidFill>
                  <a:schemeClr val="tx1"/>
                </a:solidFill>
                <a:effectLst/>
                <a:latin typeface="Segoe UI Light" pitchFamily="34" charset="0"/>
                <a:ea typeface="+mn-ea"/>
                <a:cs typeface="+mn-cs"/>
              </a:rPr>
              <a:t>2. In the </a:t>
            </a:r>
            <a:r>
              <a:rPr lang="en-IE" sz="882" b="1" kern="1200" dirty="0">
                <a:solidFill>
                  <a:schemeClr val="tx1"/>
                </a:solidFill>
                <a:effectLst/>
                <a:latin typeface="Segoe UI Light" pitchFamily="34" charset="0"/>
                <a:ea typeface="+mn-ea"/>
                <a:cs typeface="+mn-cs"/>
              </a:rPr>
              <a:t>Find</a:t>
            </a:r>
            <a:r>
              <a:rPr lang="en-IE" sz="882" b="0" kern="1200" dirty="0">
                <a:solidFill>
                  <a:schemeClr val="tx1"/>
                </a:solidFill>
                <a:effectLst/>
                <a:latin typeface="Segoe UI Light" pitchFamily="34" charset="0"/>
                <a:ea typeface="+mn-ea"/>
                <a:cs typeface="+mn-cs"/>
              </a:rPr>
              <a:t> boxes enter the below values, to search the directory for </a:t>
            </a:r>
            <a:r>
              <a:rPr lang="en-IE" sz="882" b="0" kern="1200" dirty="0" err="1">
                <a:solidFill>
                  <a:schemeClr val="tx1"/>
                </a:solidFill>
                <a:effectLst/>
                <a:latin typeface="Segoe UI Light" pitchFamily="34" charset="0"/>
                <a:ea typeface="+mn-ea"/>
                <a:cs typeface="+mn-cs"/>
              </a:rPr>
              <a:t>for</a:t>
            </a:r>
            <a:r>
              <a:rPr lang="en-IE" sz="882" b="0" kern="1200" dirty="0">
                <a:solidFill>
                  <a:schemeClr val="tx1"/>
                </a:solidFill>
                <a:effectLst/>
                <a:latin typeface="Segoe UI Light" pitchFamily="34" charset="0"/>
                <a:ea typeface="+mn-ea"/>
                <a:cs typeface="+mn-cs"/>
              </a:rPr>
              <a:t> display names, email addresses, or object identifiers. The matching results are displayed below the </a:t>
            </a:r>
            <a:r>
              <a:rPr lang="en-IE" sz="882" b="1" kern="1200" dirty="0">
                <a:solidFill>
                  <a:schemeClr val="tx1"/>
                </a:solidFill>
                <a:effectLst/>
                <a:latin typeface="Segoe UI Light" pitchFamily="34" charset="0"/>
                <a:ea typeface="+mn-ea"/>
                <a:cs typeface="+mn-cs"/>
              </a:rPr>
              <a:t>Find</a:t>
            </a:r>
            <a:r>
              <a:rPr lang="en-IE" sz="882" b="0" kern="1200" dirty="0">
                <a:solidFill>
                  <a:schemeClr val="tx1"/>
                </a:solidFill>
                <a:effectLst/>
                <a:latin typeface="Segoe UI Light" pitchFamily="34" charset="0"/>
                <a:ea typeface="+mn-ea"/>
                <a:cs typeface="+mn-cs"/>
              </a:rPr>
              <a:t> boxes</a:t>
            </a:r>
          </a:p>
          <a:p>
            <a:r>
              <a:rPr lang="en-IE" sz="882" b="0" kern="1200" dirty="0">
                <a:solidFill>
                  <a:schemeClr val="tx1"/>
                </a:solidFill>
                <a:effectLst/>
                <a:latin typeface="Segoe UI Light" pitchFamily="34" charset="0"/>
                <a:ea typeface="+mn-ea"/>
                <a:cs typeface="+mn-cs"/>
              </a:rPr>
              <a:t>- Azure AD user, group, or service principal</a:t>
            </a:r>
          </a:p>
          <a:p>
            <a:r>
              <a:rPr lang="en-IE" sz="882" b="0" kern="1200" dirty="0">
                <a:solidFill>
                  <a:schemeClr val="tx1"/>
                </a:solidFill>
                <a:effectLst/>
                <a:latin typeface="Segoe UI Light" pitchFamily="34" charset="0"/>
                <a:ea typeface="+mn-ea"/>
                <a:cs typeface="+mn-cs"/>
              </a:rPr>
              <a:t>- &lt; your own user name i.e. in this case we used </a:t>
            </a:r>
            <a:r>
              <a:rPr lang="en-IE" sz="882" b="0" kern="1200" dirty="0" err="1">
                <a:solidFill>
                  <a:schemeClr val="tx1"/>
                </a:solidFill>
                <a:effectLst/>
                <a:latin typeface="Segoe UI Light" pitchFamily="34" charset="0"/>
                <a:ea typeface="+mn-ea"/>
                <a:cs typeface="+mn-cs"/>
              </a:rPr>
              <a:t>eamonn</a:t>
            </a:r>
            <a:r>
              <a:rPr lang="en-IE" sz="882" b="0" kern="1200" dirty="0">
                <a:solidFill>
                  <a:schemeClr val="tx1"/>
                </a:solidFill>
                <a:effectLst/>
                <a:latin typeface="Segoe UI Light" pitchFamily="34" charset="0"/>
                <a:ea typeface="+mn-ea"/>
                <a:cs typeface="+mn-cs"/>
              </a:rPr>
              <a:t> </a:t>
            </a:r>
            <a:r>
              <a:rPr lang="en-IE" sz="882" b="0" kern="1200" dirty="0" err="1">
                <a:solidFill>
                  <a:schemeClr val="tx1"/>
                </a:solidFill>
                <a:effectLst/>
                <a:latin typeface="Segoe UI Light" pitchFamily="34" charset="0"/>
                <a:ea typeface="+mn-ea"/>
                <a:cs typeface="+mn-cs"/>
              </a:rPr>
              <a:t>kelly</a:t>
            </a:r>
            <a:r>
              <a:rPr lang="en-IE" sz="882" b="0" kern="1200" dirty="0">
                <a:solidFill>
                  <a:schemeClr val="tx1"/>
                </a:solidFill>
                <a:effectLst/>
                <a:latin typeface="Segoe UI Light" pitchFamily="34" charset="0"/>
                <a:ea typeface="+mn-ea"/>
                <a:cs typeface="+mn-cs"/>
              </a:rPr>
              <a:t> &gt; </a:t>
            </a:r>
          </a:p>
          <a:p>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Your results will be different and related to your own user account.</a:t>
            </a:r>
          </a:p>
          <a:p>
            <a:r>
              <a:rPr lang="en-IE" sz="882" b="0" kern="1200" dirty="0">
                <a:solidFill>
                  <a:schemeClr val="tx1"/>
                </a:solidFill>
                <a:effectLst/>
                <a:latin typeface="Segoe UI Light" pitchFamily="34" charset="0"/>
                <a:ea typeface="+mn-ea"/>
                <a:cs typeface="+mn-cs"/>
              </a:rPr>
              <a:t>3. Click the matching result to open the </a:t>
            </a:r>
            <a:r>
              <a:rPr lang="en-IE" sz="882" b="1" kern="1200" dirty="0">
                <a:solidFill>
                  <a:schemeClr val="tx1"/>
                </a:solidFill>
                <a:effectLst/>
                <a:latin typeface="Segoe UI Light" pitchFamily="34" charset="0"/>
                <a:ea typeface="+mn-ea"/>
                <a:cs typeface="+mn-cs"/>
              </a:rPr>
              <a:t>&lt; name &gt; assignments - scope</a:t>
            </a:r>
            <a:r>
              <a:rPr lang="en-IE" sz="882" b="0" kern="1200" dirty="0">
                <a:solidFill>
                  <a:schemeClr val="tx1"/>
                </a:solidFill>
                <a:effectLst/>
                <a:latin typeface="Segoe UI Light" pitchFamily="34" charset="0"/>
                <a:ea typeface="+mn-ea"/>
                <a:cs typeface="+mn-cs"/>
              </a:rPr>
              <a:t> pane. On this pane, you can see the roles assigned to the selected user and the scope. If there are any deny assignments at this scope or inherited to this scope, they will be listed. We can see the user has the role of </a:t>
            </a:r>
            <a:r>
              <a:rPr lang="en-IE" sz="882" b="1" kern="1200" dirty="0">
                <a:solidFill>
                  <a:schemeClr val="tx1"/>
                </a:solidFill>
                <a:effectLst/>
                <a:latin typeface="Segoe UI Light" pitchFamily="34" charset="0"/>
                <a:ea typeface="+mn-ea"/>
                <a:cs typeface="+mn-cs"/>
              </a:rPr>
              <a:t>Owner</a:t>
            </a:r>
            <a:r>
              <a:rPr lang="en-IE" sz="882" b="0" kern="1200" dirty="0">
                <a:solidFill>
                  <a:schemeClr val="tx1"/>
                </a:solidFill>
                <a:effectLst/>
                <a:latin typeface="Segoe UI Light" pitchFamily="34" charset="0"/>
                <a:ea typeface="+mn-ea"/>
                <a:cs typeface="+mn-cs"/>
              </a:rPr>
              <a:t> assigned and can manage everything.</a:t>
            </a:r>
          </a:p>
          <a:p>
            <a:r>
              <a:rPr lang="en-IE" sz="882" b="0" kern="1200" dirty="0">
                <a:solidFill>
                  <a:schemeClr val="tx1"/>
                </a:solidFill>
                <a:effectLst/>
                <a:latin typeface="Segoe UI Light" pitchFamily="34" charset="0"/>
                <a:ea typeface="+mn-ea"/>
                <a:cs typeface="+mn-cs"/>
              </a:rPr>
              <a:t>4. Still on the resource group </a:t>
            </a:r>
            <a:r>
              <a:rPr lang="en-IE" sz="882" b="1" kern="1200" dirty="0">
                <a:solidFill>
                  <a:schemeClr val="tx1"/>
                </a:solidFill>
                <a:effectLst/>
                <a:latin typeface="Segoe UI Light" pitchFamily="34" charset="0"/>
                <a:ea typeface="+mn-ea"/>
                <a:cs typeface="+mn-cs"/>
              </a:rPr>
              <a:t>Access control (IAM)</a:t>
            </a:r>
            <a:r>
              <a:rPr lang="en-IE" sz="882" b="0" kern="1200" dirty="0">
                <a:solidFill>
                  <a:schemeClr val="tx1"/>
                </a:solidFill>
                <a:effectLst/>
                <a:latin typeface="Segoe UI Light" pitchFamily="34" charset="0"/>
                <a:ea typeface="+mn-ea"/>
                <a:cs typeface="+mn-cs"/>
              </a:rPr>
              <a:t> pane, click the </a:t>
            </a:r>
            <a:r>
              <a:rPr lang="en-IE" sz="882" b="1" kern="1200" dirty="0">
                <a:solidFill>
                  <a:schemeClr val="tx1"/>
                </a:solidFill>
                <a:effectLst/>
                <a:latin typeface="Segoe UI Light" pitchFamily="34" charset="0"/>
                <a:ea typeface="+mn-ea"/>
                <a:cs typeface="+mn-cs"/>
              </a:rPr>
              <a:t>Role assignments</a:t>
            </a:r>
            <a:r>
              <a:rPr lang="en-IE" sz="882" b="0" kern="1200" dirty="0">
                <a:solidFill>
                  <a:schemeClr val="tx1"/>
                </a:solidFill>
                <a:effectLst/>
                <a:latin typeface="Segoe UI Light" pitchFamily="34" charset="0"/>
                <a:ea typeface="+mn-ea"/>
                <a:cs typeface="+mn-cs"/>
              </a:rPr>
              <a:t> tab to view all the role assignments at this scope. On the </a:t>
            </a:r>
            <a:r>
              <a:rPr lang="en-IE" sz="882" b="1" kern="1200" dirty="0">
                <a:solidFill>
                  <a:schemeClr val="tx1"/>
                </a:solidFill>
                <a:effectLst/>
                <a:latin typeface="Segoe UI Light" pitchFamily="34" charset="0"/>
                <a:ea typeface="+mn-ea"/>
                <a:cs typeface="+mn-cs"/>
              </a:rPr>
              <a:t>Role assignments</a:t>
            </a:r>
            <a:r>
              <a:rPr lang="en-IE" sz="882" b="0" kern="1200" dirty="0">
                <a:solidFill>
                  <a:schemeClr val="tx1"/>
                </a:solidFill>
                <a:effectLst/>
                <a:latin typeface="Segoe UI Light" pitchFamily="34" charset="0"/>
                <a:ea typeface="+mn-ea"/>
                <a:cs typeface="+mn-cs"/>
              </a:rPr>
              <a:t> tab, you can see who has access at this scope. </a:t>
            </a:r>
          </a:p>
          <a:p>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Some of roles present, are listed as </a:t>
            </a:r>
            <a:r>
              <a:rPr lang="en-IE" sz="882" b="1" kern="1200" dirty="0">
                <a:solidFill>
                  <a:schemeClr val="tx1"/>
                </a:solidFill>
                <a:effectLst/>
                <a:latin typeface="Segoe UI Light" pitchFamily="34" charset="0"/>
                <a:ea typeface="+mn-ea"/>
                <a:cs typeface="+mn-cs"/>
              </a:rPr>
              <a:t>(Inherited)</a:t>
            </a:r>
            <a:r>
              <a:rPr lang="en-IE" sz="882" b="0" kern="1200" dirty="0">
                <a:solidFill>
                  <a:schemeClr val="tx1"/>
                </a:solidFill>
                <a:effectLst/>
                <a:latin typeface="Segoe UI Light" pitchFamily="34" charset="0"/>
                <a:ea typeface="+mn-ea"/>
                <a:cs typeface="+mn-cs"/>
              </a:rPr>
              <a:t>. This means they are assigned from another scope. Access, in general, is either assigned specifically to this resource, or inherited from an assignment to the parent scope. Your values will be different to those displayed here.</a:t>
            </a:r>
          </a:p>
          <a:p>
            <a:br>
              <a:rPr lang="en-IE" sz="882" b="0" kern="1200" dirty="0">
                <a:solidFill>
                  <a:schemeClr val="tx1"/>
                </a:solidFill>
                <a:effectLst/>
                <a:latin typeface="Segoe UI Light" pitchFamily="34" charset="0"/>
                <a:ea typeface="+mn-ea"/>
                <a:cs typeface="+mn-cs"/>
              </a:rPr>
            </a:br>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Add a role assignment</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In RBAC, to grant access, you assign a </a:t>
            </a:r>
            <a:r>
              <a:rPr lang="en-IE" sz="882" b="1" kern="1200" dirty="0">
                <a:solidFill>
                  <a:schemeClr val="tx1"/>
                </a:solidFill>
                <a:effectLst/>
                <a:latin typeface="Segoe UI Light" pitchFamily="34" charset="0"/>
                <a:ea typeface="+mn-ea"/>
                <a:cs typeface="+mn-cs"/>
              </a:rPr>
              <a:t>Role</a:t>
            </a:r>
            <a:r>
              <a:rPr lang="en-IE" sz="882" b="0" kern="1200" dirty="0">
                <a:solidFill>
                  <a:schemeClr val="tx1"/>
                </a:solidFill>
                <a:effectLst/>
                <a:latin typeface="Segoe UI Light" pitchFamily="34" charset="0"/>
                <a:ea typeface="+mn-ea"/>
                <a:cs typeface="+mn-cs"/>
              </a:rPr>
              <a:t> to a user, group, service principal, or managed identity. We will assign the a role to a user in the following steps.</a:t>
            </a:r>
          </a:p>
          <a:p>
            <a:r>
              <a:rPr lang="en-IE" sz="882" b="0" kern="1200" dirty="0">
                <a:solidFill>
                  <a:schemeClr val="tx1"/>
                </a:solidFill>
                <a:effectLst/>
                <a:latin typeface="Segoe UI Light" pitchFamily="34" charset="0"/>
                <a:ea typeface="+mn-ea"/>
                <a:cs typeface="+mn-cs"/>
              </a:rPr>
              <a:t>1. Open the resource group </a:t>
            </a:r>
            <a:r>
              <a:rPr lang="en-IE" sz="882" b="1" kern="1200" dirty="0">
                <a:solidFill>
                  <a:schemeClr val="tx1"/>
                </a:solidFill>
                <a:effectLst/>
                <a:latin typeface="Segoe UI Light" pitchFamily="34" charset="0"/>
                <a:ea typeface="+mn-ea"/>
                <a:cs typeface="+mn-cs"/>
              </a:rPr>
              <a:t>Access control (IAM)</a:t>
            </a:r>
            <a:r>
              <a:rPr lang="en-IE" sz="882" b="0" kern="1200" dirty="0">
                <a:solidFill>
                  <a:schemeClr val="tx1"/>
                </a:solidFill>
                <a:effectLst/>
                <a:latin typeface="Segoe UI Light" pitchFamily="34" charset="0"/>
                <a:ea typeface="+mn-ea"/>
                <a:cs typeface="+mn-cs"/>
              </a:rPr>
              <a:t> and click the </a:t>
            </a:r>
            <a:r>
              <a:rPr lang="en-IE" sz="882" b="1" kern="1200" dirty="0">
                <a:solidFill>
                  <a:schemeClr val="tx1"/>
                </a:solidFill>
                <a:effectLst/>
                <a:latin typeface="Segoe UI Light" pitchFamily="34" charset="0"/>
                <a:ea typeface="+mn-ea"/>
                <a:cs typeface="+mn-cs"/>
              </a:rPr>
              <a:t>Role assignments</a:t>
            </a:r>
            <a:r>
              <a:rPr lang="en-IE" sz="882" b="0" kern="1200" dirty="0">
                <a:solidFill>
                  <a:schemeClr val="tx1"/>
                </a:solidFill>
                <a:effectLst/>
                <a:latin typeface="Segoe UI Light" pitchFamily="34" charset="0"/>
                <a:ea typeface="+mn-ea"/>
                <a:cs typeface="+mn-cs"/>
              </a:rPr>
              <a:t> tab, then click </a:t>
            </a:r>
            <a:r>
              <a:rPr lang="en-IE" sz="882" b="1" kern="1200" dirty="0">
                <a:solidFill>
                  <a:schemeClr val="tx1"/>
                </a:solidFill>
                <a:effectLst/>
                <a:latin typeface="Segoe UI Light" pitchFamily="34" charset="0"/>
                <a:ea typeface="+mn-ea"/>
                <a:cs typeface="+mn-cs"/>
              </a:rPr>
              <a:t>Add</a:t>
            </a:r>
            <a:r>
              <a:rPr lang="en-IE" sz="882" b="0" kern="1200" dirty="0">
                <a:solidFill>
                  <a:schemeClr val="tx1"/>
                </a:solidFill>
                <a:effectLst/>
                <a:latin typeface="Segoe UI Light" pitchFamily="34" charset="0"/>
                <a:ea typeface="+mn-ea"/>
                <a:cs typeface="+mn-cs"/>
              </a:rPr>
              <a:t> and choose </a:t>
            </a:r>
            <a:r>
              <a:rPr lang="en-IE" sz="882" b="1" kern="1200" dirty="0">
                <a:solidFill>
                  <a:schemeClr val="tx1"/>
                </a:solidFill>
                <a:effectLst/>
                <a:latin typeface="Segoe UI Light" pitchFamily="34" charset="0"/>
                <a:ea typeface="+mn-ea"/>
                <a:cs typeface="+mn-cs"/>
              </a:rPr>
              <a:t>Add role assignment</a:t>
            </a:r>
            <a:r>
              <a:rPr lang="en-IE" sz="882" b="0" kern="1200" dirty="0">
                <a:solidFill>
                  <a:schemeClr val="tx1"/>
                </a:solidFill>
                <a:effectLst/>
                <a:latin typeface="Segoe UI Light" pitchFamily="34" charset="0"/>
                <a:ea typeface="+mn-ea"/>
                <a:cs typeface="+mn-cs"/>
              </a:rPr>
              <a:t> to open the </a:t>
            </a:r>
            <a:r>
              <a:rPr lang="en-IE" sz="882" b="1" kern="1200" dirty="0">
                <a:solidFill>
                  <a:schemeClr val="tx1"/>
                </a:solidFill>
                <a:effectLst/>
                <a:latin typeface="Segoe UI Light" pitchFamily="34" charset="0"/>
                <a:ea typeface="+mn-ea"/>
                <a:cs typeface="+mn-cs"/>
              </a:rPr>
              <a:t>Add role assignment</a:t>
            </a:r>
            <a:r>
              <a:rPr lang="en-IE" sz="882" b="0" kern="1200" dirty="0">
                <a:solidFill>
                  <a:schemeClr val="tx1"/>
                </a:solidFill>
                <a:effectLst/>
                <a:latin typeface="Segoe UI Light" pitchFamily="34" charset="0"/>
                <a:ea typeface="+mn-ea"/>
                <a:cs typeface="+mn-cs"/>
              </a:rPr>
              <a:t> pane.</a:t>
            </a:r>
          </a:p>
          <a:p>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If you don't have permissions to assign roles, the </a:t>
            </a:r>
            <a:r>
              <a:rPr lang="en-IE" sz="882" b="1" kern="1200" dirty="0">
                <a:solidFill>
                  <a:schemeClr val="tx1"/>
                </a:solidFill>
                <a:effectLst/>
                <a:latin typeface="Segoe UI Light" pitchFamily="34" charset="0"/>
                <a:ea typeface="+mn-ea"/>
                <a:cs typeface="+mn-cs"/>
              </a:rPr>
              <a:t>Add role assignment</a:t>
            </a:r>
            <a:r>
              <a:rPr lang="en-IE" sz="882" b="0" kern="1200" dirty="0">
                <a:solidFill>
                  <a:schemeClr val="tx1"/>
                </a:solidFill>
                <a:effectLst/>
                <a:latin typeface="Segoe UI Light" pitchFamily="34" charset="0"/>
                <a:ea typeface="+mn-ea"/>
                <a:cs typeface="+mn-cs"/>
              </a:rPr>
              <a:t> option will be disabled.</a:t>
            </a:r>
          </a:p>
          <a:p>
            <a:r>
              <a:rPr lang="en-IE" sz="882" b="0" kern="1200" dirty="0">
                <a:solidFill>
                  <a:schemeClr val="tx1"/>
                </a:solidFill>
                <a:effectLst/>
                <a:latin typeface="Segoe UI Light" pitchFamily="34" charset="0"/>
                <a:ea typeface="+mn-ea"/>
                <a:cs typeface="+mn-cs"/>
              </a:rPr>
              <a:t>2. In the </a:t>
            </a:r>
            <a:r>
              <a:rPr lang="en-IE" sz="882" b="1" kern="1200" dirty="0">
                <a:solidFill>
                  <a:schemeClr val="tx1"/>
                </a:solidFill>
                <a:effectLst/>
                <a:latin typeface="Segoe UI Light" pitchFamily="34" charset="0"/>
                <a:ea typeface="+mn-ea"/>
                <a:cs typeface="+mn-cs"/>
              </a:rPr>
              <a:t>Add role assignment</a:t>
            </a:r>
            <a:r>
              <a:rPr lang="en-IE" sz="882" b="0" kern="1200" dirty="0">
                <a:solidFill>
                  <a:schemeClr val="tx1"/>
                </a:solidFill>
                <a:effectLst/>
                <a:latin typeface="Segoe UI Light" pitchFamily="34" charset="0"/>
                <a:ea typeface="+mn-ea"/>
                <a:cs typeface="+mn-cs"/>
              </a:rPr>
              <a:t> pane fill in the following values, then click </a:t>
            </a:r>
            <a:r>
              <a:rPr lang="en-IE" sz="882" b="1" kern="1200" dirty="0">
                <a:solidFill>
                  <a:schemeClr val="tx1"/>
                </a:solidFill>
                <a:effectLst/>
                <a:latin typeface="Segoe UI Light" pitchFamily="34" charset="0"/>
                <a:ea typeface="+mn-ea"/>
                <a:cs typeface="+mn-cs"/>
              </a:rPr>
              <a:t>Save</a:t>
            </a:r>
            <a:r>
              <a:rPr lang="en-IE" sz="882" b="0" kern="1200" dirty="0">
                <a:solidFill>
                  <a:schemeClr val="tx1"/>
                </a:solidFill>
                <a:effectLst/>
                <a:latin typeface="Segoe UI Light" pitchFamily="34" charset="0"/>
                <a:ea typeface="+mn-ea"/>
                <a:cs typeface="+mn-cs"/>
              </a:rPr>
              <a:t> to assign the role.</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Role</a:t>
            </a:r>
            <a:r>
              <a:rPr lang="en-IE" sz="882" b="0" kern="1200" dirty="0">
                <a:solidFill>
                  <a:schemeClr val="tx1"/>
                </a:solidFill>
                <a:effectLst/>
                <a:latin typeface="Segoe UI Light" pitchFamily="34" charset="0"/>
                <a:ea typeface="+mn-ea"/>
                <a:cs typeface="+mn-cs"/>
              </a:rPr>
              <a:t>: select a Role from the drop down list i.e. </a:t>
            </a:r>
            <a:r>
              <a:rPr lang="en-IE" sz="882" b="0" i="1" kern="1200" dirty="0">
                <a:solidFill>
                  <a:schemeClr val="tx1"/>
                </a:solidFill>
                <a:effectLst/>
                <a:latin typeface="Segoe UI Light" pitchFamily="34" charset="0"/>
                <a:ea typeface="+mn-ea"/>
                <a:cs typeface="+mn-cs"/>
              </a:rPr>
              <a:t>*Virtual Machine Contributor*</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Assign access to</a:t>
            </a:r>
            <a:r>
              <a:rPr lang="en-IE" sz="882" b="0" kern="1200" dirty="0">
                <a:solidFill>
                  <a:schemeClr val="tx1"/>
                </a:solidFill>
                <a:effectLst/>
                <a:latin typeface="Segoe UI Light" pitchFamily="34" charset="0"/>
                <a:ea typeface="+mn-ea"/>
                <a:cs typeface="+mn-cs"/>
              </a:rPr>
              <a:t>: Azure AD user, group, or service principal</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Select</a:t>
            </a:r>
            <a:r>
              <a:rPr lang="en-IE" sz="882" b="0" kern="1200" dirty="0">
                <a:solidFill>
                  <a:schemeClr val="tx1"/>
                </a:solidFill>
                <a:effectLst/>
                <a:latin typeface="Segoe UI Light" pitchFamily="34" charset="0"/>
                <a:ea typeface="+mn-ea"/>
                <a:cs typeface="+mn-cs"/>
              </a:rPr>
              <a:t>: &lt; type your own user name, and your user name should appear in the list, then click on a user name to select it &gt;</a:t>
            </a:r>
          </a:p>
          <a:p>
            <a:r>
              <a:rPr lang="en-IE" sz="882" b="0" kern="1200" dirty="0">
                <a:solidFill>
                  <a:schemeClr val="tx1"/>
                </a:solidFill>
                <a:effectLst/>
                <a:latin typeface="Segoe UI Light" pitchFamily="34" charset="0"/>
                <a:ea typeface="+mn-ea"/>
                <a:cs typeface="+mn-cs"/>
              </a:rPr>
              <a:t>3. The user is now assigned the specified role at the selected scope.</a:t>
            </a:r>
          </a:p>
          <a:p>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Remove role assignments</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In RBAC, to remove access, you remove a role assignment.</a:t>
            </a:r>
          </a:p>
          <a:p>
            <a:r>
              <a:rPr lang="en-IE" sz="882" b="0" kern="1200" dirty="0">
                <a:solidFill>
                  <a:schemeClr val="tx1"/>
                </a:solidFill>
                <a:effectLst/>
                <a:latin typeface="Segoe UI Light" pitchFamily="34" charset="0"/>
                <a:ea typeface="+mn-ea"/>
                <a:cs typeface="+mn-cs"/>
              </a:rPr>
              <a:t>1. Open the resource group </a:t>
            </a:r>
            <a:r>
              <a:rPr lang="en-IE" sz="882" b="1" kern="1200" dirty="0">
                <a:solidFill>
                  <a:schemeClr val="tx1"/>
                </a:solidFill>
                <a:effectLst/>
                <a:latin typeface="Segoe UI Light" pitchFamily="34" charset="0"/>
                <a:ea typeface="+mn-ea"/>
                <a:cs typeface="+mn-cs"/>
              </a:rPr>
              <a:t>Access control (IAM)</a:t>
            </a:r>
            <a:r>
              <a:rPr lang="en-IE" sz="882" b="0" kern="1200" dirty="0">
                <a:solidFill>
                  <a:schemeClr val="tx1"/>
                </a:solidFill>
                <a:effectLst/>
                <a:latin typeface="Segoe UI Light" pitchFamily="34" charset="0"/>
                <a:ea typeface="+mn-ea"/>
                <a:cs typeface="+mn-cs"/>
              </a:rPr>
              <a:t> and click the </a:t>
            </a:r>
            <a:r>
              <a:rPr lang="en-IE" sz="882" b="1" kern="1200" dirty="0">
                <a:solidFill>
                  <a:schemeClr val="tx1"/>
                </a:solidFill>
                <a:effectLst/>
                <a:latin typeface="Segoe UI Light" pitchFamily="34" charset="0"/>
                <a:ea typeface="+mn-ea"/>
                <a:cs typeface="+mn-cs"/>
              </a:rPr>
              <a:t>Role assignments</a:t>
            </a:r>
            <a:r>
              <a:rPr lang="en-IE" sz="882" b="0" kern="1200" dirty="0">
                <a:solidFill>
                  <a:schemeClr val="tx1"/>
                </a:solidFill>
                <a:effectLst/>
                <a:latin typeface="Segoe UI Light" pitchFamily="34" charset="0"/>
                <a:ea typeface="+mn-ea"/>
                <a:cs typeface="+mn-cs"/>
              </a:rPr>
              <a:t> tab, </a:t>
            </a:r>
          </a:p>
          <a:p>
            <a:r>
              <a:rPr lang="en-IE" sz="882" b="0" kern="1200" dirty="0">
                <a:solidFill>
                  <a:schemeClr val="tx1"/>
                </a:solidFill>
                <a:effectLst/>
                <a:latin typeface="Segoe UI Light" pitchFamily="34" charset="0"/>
                <a:ea typeface="+mn-ea"/>
                <a:cs typeface="+mn-cs"/>
              </a:rPr>
              <a:t>2. Scroll down through the list of users until you find the user you just added as a </a:t>
            </a:r>
            <a:r>
              <a:rPr lang="en-IE" sz="882" b="1" kern="1200" dirty="0">
                <a:solidFill>
                  <a:schemeClr val="tx1"/>
                </a:solidFill>
                <a:effectLst/>
                <a:latin typeface="Segoe UI Light" pitchFamily="34" charset="0"/>
                <a:ea typeface="+mn-ea"/>
                <a:cs typeface="+mn-cs"/>
              </a:rPr>
              <a:t>Virtual Machine Contributor</a:t>
            </a:r>
            <a:r>
              <a:rPr lang="en-IE" sz="882" b="0" kern="1200" dirty="0">
                <a:solidFill>
                  <a:schemeClr val="tx1"/>
                </a:solidFill>
                <a:effectLst/>
                <a:latin typeface="Segoe UI Light" pitchFamily="34" charset="0"/>
                <a:ea typeface="+mn-ea"/>
                <a:cs typeface="+mn-cs"/>
              </a:rPr>
              <a:t>, click on the user, then select </a:t>
            </a:r>
            <a:r>
              <a:rPr lang="en-IE" sz="882" b="1" kern="1200" dirty="0">
                <a:solidFill>
                  <a:schemeClr val="tx1"/>
                </a:solidFill>
                <a:effectLst/>
                <a:latin typeface="Segoe UI Light" pitchFamily="34" charset="0"/>
                <a:ea typeface="+mn-ea"/>
                <a:cs typeface="+mn-cs"/>
              </a:rPr>
              <a:t>Remove</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3. In the remove role assignment message that appears, click </a:t>
            </a:r>
            <a:r>
              <a:rPr lang="en-IE" sz="882" b="1" kern="1200" dirty="0">
                <a:solidFill>
                  <a:schemeClr val="tx1"/>
                </a:solidFill>
                <a:effectLst/>
                <a:latin typeface="Segoe UI Light" pitchFamily="34" charset="0"/>
                <a:ea typeface="+mn-ea"/>
                <a:cs typeface="+mn-cs"/>
              </a:rPr>
              <a:t>Yes</a:t>
            </a:r>
            <a:r>
              <a:rPr lang="en-IE" sz="882" b="0" kern="1200" dirty="0">
                <a:solidFill>
                  <a:schemeClr val="tx1"/>
                </a:solidFill>
                <a:effectLst/>
                <a:latin typeface="Segoe UI Light" pitchFamily="34" charset="0"/>
                <a:ea typeface="+mn-ea"/>
                <a:cs typeface="+mn-cs"/>
              </a:rPr>
              <a:t>.</a:t>
            </a:r>
          </a:p>
          <a:p>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Inherited role assignments cannot be removed. If you need to remove an inherited role assignment, you must do it at the scope where the role assignment was created. In the </a:t>
            </a:r>
            <a:r>
              <a:rPr lang="en-IE" sz="882" b="1" kern="1200" dirty="0">
                <a:solidFill>
                  <a:schemeClr val="tx1"/>
                </a:solidFill>
                <a:effectLst/>
                <a:latin typeface="Segoe UI Light" pitchFamily="34" charset="0"/>
                <a:ea typeface="+mn-ea"/>
                <a:cs typeface="+mn-cs"/>
              </a:rPr>
              <a:t>Scope</a:t>
            </a:r>
            <a:r>
              <a:rPr lang="en-IE" sz="882" b="0" kern="1200" dirty="0">
                <a:solidFill>
                  <a:schemeClr val="tx1"/>
                </a:solidFill>
                <a:effectLst/>
                <a:latin typeface="Segoe UI Light" pitchFamily="34" charset="0"/>
                <a:ea typeface="+mn-ea"/>
                <a:cs typeface="+mn-cs"/>
              </a:rPr>
              <a:t> column, the column where </a:t>
            </a:r>
            <a:r>
              <a:rPr lang="en-IE" sz="882" b="1" kern="1200" dirty="0">
                <a:solidFill>
                  <a:schemeClr val="tx1"/>
                </a:solidFill>
                <a:effectLst/>
                <a:latin typeface="Segoe UI Light" pitchFamily="34" charset="0"/>
                <a:ea typeface="+mn-ea"/>
                <a:cs typeface="+mn-cs"/>
              </a:rPr>
              <a:t>(Inherited)</a:t>
            </a:r>
            <a:r>
              <a:rPr lang="en-IE" sz="882" b="0" kern="1200" dirty="0">
                <a:solidFill>
                  <a:schemeClr val="tx1"/>
                </a:solidFill>
                <a:effectLst/>
                <a:latin typeface="Segoe UI Light" pitchFamily="34" charset="0"/>
                <a:ea typeface="+mn-ea"/>
                <a:cs typeface="+mn-cs"/>
              </a:rPr>
              <a:t> appears, there is a link that takes you to the scope where this role was assigned in this case the subscription, then you can go to the </a:t>
            </a:r>
            <a:r>
              <a:rPr lang="en-IE" sz="882" b="1" kern="1200" dirty="0">
                <a:solidFill>
                  <a:schemeClr val="tx1"/>
                </a:solidFill>
                <a:effectLst/>
                <a:latin typeface="Segoe UI Light" pitchFamily="34" charset="0"/>
                <a:ea typeface="+mn-ea"/>
                <a:cs typeface="+mn-cs"/>
              </a:rPr>
              <a:t>Access control (IAM)</a:t>
            </a:r>
            <a:r>
              <a:rPr lang="en-IE" sz="882" b="0" kern="1200" dirty="0">
                <a:solidFill>
                  <a:schemeClr val="tx1"/>
                </a:solidFill>
                <a:effectLst/>
                <a:latin typeface="Segoe UI Light" pitchFamily="34" charset="0"/>
                <a:ea typeface="+mn-ea"/>
                <a:cs typeface="+mn-cs"/>
              </a:rPr>
              <a:t> blade and remove the role assignment there.</a:t>
            </a:r>
          </a:p>
          <a:p>
            <a:br>
              <a:rPr lang="en-IE" sz="882" b="0" kern="1200" dirty="0">
                <a:solidFill>
                  <a:schemeClr val="tx1"/>
                </a:solidFill>
                <a:effectLst/>
                <a:latin typeface="Segoe UI Light" pitchFamily="34" charset="0"/>
                <a:ea typeface="+mn-ea"/>
                <a:cs typeface="+mn-cs"/>
              </a:rPr>
            </a:br>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Congratulations! You have created some Azure resources that you can manage using Role-Based-Access-Control (RBAC), you have viewed access control at subscription level, and then viewed roles and permissions at resource group level for azure resources, and viewed individual user and all role assignments. You then added a new role assignment for the virtual machine contributor role and finally removed a role assignment for the resources you deployed.</a:t>
            </a:r>
          </a:p>
          <a:p>
            <a:br>
              <a:rPr lang="en-IE" sz="882" b="0" kern="1200" dirty="0">
                <a:solidFill>
                  <a:schemeClr val="tx1"/>
                </a:solidFill>
                <a:effectLst/>
                <a:latin typeface="Segoe UI Light" pitchFamily="34" charset="0"/>
                <a:ea typeface="+mn-ea"/>
                <a:cs typeface="+mn-cs"/>
              </a:rPr>
            </a:br>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Remember to delete the resources you have just deployed if you are no longer using them to ensure you do not incur costs for running resources. You can delete all deployed resources by deleting the resource group in which they all reside.</a:t>
            </a:r>
          </a:p>
          <a:p>
            <a:pPr rtl="0"/>
            <a:endParaRPr lang="en-IE"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8008333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Consider showing students “Locks” in Azure Portal.</a:t>
            </a:r>
          </a:p>
          <a:p>
            <a:r>
              <a:rPr lang="en-IE" sz="900" b="0" i="0" u="none" strike="noStrike" kern="1200" dirty="0">
                <a:solidFill>
                  <a:schemeClr val="tx1"/>
                </a:solidFill>
                <a:effectLst/>
                <a:latin typeface="Segoe UI Light" pitchFamily="34" charset="0"/>
                <a:ea typeface="+mn-ea"/>
                <a:cs typeface="+mn-cs"/>
              </a:rPr>
              <a:t>In Azure portal, the lock types are called </a:t>
            </a:r>
            <a:r>
              <a:rPr lang="en-IE" sz="900" b="0" i="1" u="none" strike="noStrike" kern="1200" dirty="0">
                <a:solidFill>
                  <a:schemeClr val="tx1"/>
                </a:solidFill>
                <a:effectLst/>
                <a:latin typeface="Segoe UI Light" pitchFamily="34" charset="0"/>
                <a:ea typeface="+mn-ea"/>
                <a:cs typeface="+mn-cs"/>
              </a:rPr>
              <a:t>Delete</a:t>
            </a:r>
            <a:r>
              <a:rPr lang="en-IE" sz="900" b="0" i="0" u="none" strike="noStrike" kern="1200" dirty="0">
                <a:solidFill>
                  <a:schemeClr val="tx1"/>
                </a:solidFill>
                <a:effectLst/>
                <a:latin typeface="Segoe UI Light" pitchFamily="34" charset="0"/>
                <a:ea typeface="+mn-ea"/>
                <a:cs typeface="+mn-cs"/>
              </a:rPr>
              <a:t> and </a:t>
            </a:r>
            <a:r>
              <a:rPr lang="en-IE" sz="900" b="0" i="1" u="none" strike="noStrike" kern="1200" dirty="0">
                <a:solidFill>
                  <a:schemeClr val="tx1"/>
                </a:solidFill>
                <a:effectLst/>
                <a:latin typeface="Segoe UI Light" pitchFamily="34" charset="0"/>
                <a:ea typeface="+mn-ea"/>
                <a:cs typeface="+mn-cs"/>
              </a:rPr>
              <a:t>Read-only</a:t>
            </a:r>
            <a:r>
              <a:rPr lang="en-IE" sz="900" b="0" i="0" u="none" strike="noStrike" kern="1200" dirty="0">
                <a:solidFill>
                  <a:schemeClr val="tx1"/>
                </a:solidFill>
                <a:effectLst/>
                <a:latin typeface="Segoe UI Light" pitchFamily="34" charset="0"/>
                <a:ea typeface="+mn-ea"/>
                <a:cs typeface="+mn-cs"/>
              </a:rPr>
              <a:t>.</a:t>
            </a:r>
          </a:p>
          <a:p>
            <a:endParaRPr lang="en-IE" sz="900" kern="1200" dirty="0">
              <a:solidFill>
                <a:schemeClr val="tx1"/>
              </a:solidFill>
              <a:effectLst/>
              <a:latin typeface="Segoe UI Light" pitchFamily="34" charset="0"/>
              <a:ea typeface="+mn-ea"/>
              <a:cs typeface="+mn-cs"/>
            </a:endParaRPr>
          </a:p>
          <a:p>
            <a:r>
              <a:rPr lang="en-IE" sz="900" kern="1200" dirty="0">
                <a:solidFill>
                  <a:schemeClr val="tx1"/>
                </a:solidFill>
                <a:effectLst/>
                <a:latin typeface="Segoe UI Light" pitchFamily="34" charset="0"/>
                <a:ea typeface="+mn-ea"/>
                <a:cs typeface="+mn-cs"/>
              </a:rPr>
              <a:t>For details about Locks,</a:t>
            </a:r>
            <a:r>
              <a:rPr lang="en-IE" sz="900" kern="1200" baseline="0" dirty="0">
                <a:solidFill>
                  <a:schemeClr val="tx1"/>
                </a:solidFill>
                <a:effectLst/>
                <a:latin typeface="Segoe UI Light" pitchFamily="34" charset="0"/>
                <a:ea typeface="+mn-ea"/>
                <a:cs typeface="+mn-cs"/>
              </a:rPr>
              <a:t> see : </a:t>
            </a:r>
            <a:r>
              <a:rPr lang="en-IE" sz="900" b="0" i="0" u="none" strike="noStrike" kern="1200" dirty="0">
                <a:solidFill>
                  <a:schemeClr val="tx1"/>
                </a:solidFill>
                <a:effectLst/>
                <a:latin typeface="Segoe UI Light" pitchFamily="34" charset="0"/>
                <a:ea typeface="+mn-ea"/>
                <a:cs typeface="+mn-cs"/>
              </a:rPr>
              <a:t>https://docs.microsoft.com/en-us/azure/azure-resource-manager/resource-group-lock-resources</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kern="1200" dirty="0">
                <a:solidFill>
                  <a:schemeClr val="tx1"/>
                </a:solidFill>
                <a:effectLst/>
                <a:latin typeface="Segoe UI Light" pitchFamily="34" charset="0"/>
                <a:ea typeface="+mn-ea"/>
                <a:cs typeface="+mn-cs"/>
              </a:rPr>
              <a:t>In this walkthrough task we will create Azure resources to allow us to create a lock against them, then you will add a </a:t>
            </a:r>
            <a:r>
              <a:rPr lang="en-IE" sz="882" b="1" kern="1200" dirty="0">
                <a:solidFill>
                  <a:schemeClr val="tx1"/>
                </a:solidFill>
                <a:effectLst/>
                <a:latin typeface="Segoe UI Light" pitchFamily="34" charset="0"/>
                <a:ea typeface="+mn-ea"/>
                <a:cs typeface="+mn-cs"/>
              </a:rPr>
              <a:t>Delete</a:t>
            </a:r>
            <a:r>
              <a:rPr lang="en-IE" sz="882" b="0" kern="1200" dirty="0">
                <a:solidFill>
                  <a:schemeClr val="tx1"/>
                </a:solidFill>
                <a:effectLst/>
                <a:latin typeface="Segoe UI Light" pitchFamily="34" charset="0"/>
                <a:ea typeface="+mn-ea"/>
                <a:cs typeface="+mn-cs"/>
              </a:rPr>
              <a:t> Lock to prevent deletion of a resource group. You will then verify that deletion of the resource group is indeed blocked, and also that any resources within the resource group are also blocked from being deleted by the parent Lock. You will then remove the lock and verify it has been removed by deleting the resource group.</a:t>
            </a:r>
          </a:p>
          <a:p>
            <a:br>
              <a:rPr lang="en-IE" sz="882" b="0" kern="1200" dirty="0">
                <a:solidFill>
                  <a:schemeClr val="tx1"/>
                </a:solidFill>
                <a:effectLst/>
                <a:latin typeface="Segoe UI Light" pitchFamily="34" charset="0"/>
                <a:ea typeface="+mn-ea"/>
                <a:cs typeface="+mn-cs"/>
              </a:rPr>
            </a:br>
            <a:endParaRPr lang="en-IE" sz="882" b="0" kern="1200" dirty="0">
              <a:solidFill>
                <a:schemeClr val="tx1"/>
              </a:solidFill>
              <a:effectLst/>
              <a:latin typeface="Segoe UI Light" pitchFamily="34" charset="0"/>
              <a:ea typeface="+mn-ea"/>
              <a:cs typeface="+mn-cs"/>
            </a:endParaRPr>
          </a:p>
          <a:p>
            <a:pPr rtl="0"/>
            <a:r>
              <a:rPr lang="en-IE" b="1" dirty="0"/>
              <a:t>Prerequisites</a:t>
            </a:r>
          </a:p>
          <a:p>
            <a:pPr rtl="0"/>
            <a:r>
              <a:rPr lang="en-IE" dirty="0"/>
              <a:t>You require need an Azure subscription to perform these steps. If you don't have one you can create one by following the steps outlined on the </a:t>
            </a:r>
            <a:r>
              <a:rPr lang="en-IE" sz="882" kern="1200" dirty="0">
                <a:solidFill>
                  <a:schemeClr val="tx1"/>
                </a:solidFill>
                <a:effectLst/>
                <a:latin typeface="Segoe UI Light" pitchFamily="34" charset="0"/>
                <a:ea typeface="+mn-ea"/>
                <a:cs typeface="+mn-cs"/>
                <a:hlinkClick r:id="rId3"/>
              </a:rPr>
              <a:t>Create your Azure free account today</a:t>
            </a:r>
            <a:r>
              <a:rPr lang="en-IE" dirty="0"/>
              <a:t> webpage.</a:t>
            </a:r>
          </a:p>
          <a:p>
            <a:pPr rtl="0"/>
            <a:endParaRPr lang="en-IE" dirty="0"/>
          </a:p>
          <a:p>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Steps</a:t>
            </a:r>
            <a:endParaRPr lang="en-IE" sz="882" b="0" kern="1200" dirty="0">
              <a:solidFill>
                <a:schemeClr val="tx1"/>
              </a:solidFill>
              <a:effectLst/>
              <a:latin typeface="Segoe UI Light" pitchFamily="34" charset="0"/>
              <a:ea typeface="+mn-ea"/>
              <a:cs typeface="+mn-cs"/>
            </a:endParaRPr>
          </a:p>
          <a:p>
            <a:r>
              <a:rPr lang="en-IE" sz="882" b="1" kern="1200" dirty="0">
                <a:solidFill>
                  <a:schemeClr val="tx1"/>
                </a:solidFill>
                <a:effectLst/>
                <a:latin typeface="Segoe UI Light" pitchFamily="34" charset="0"/>
                <a:ea typeface="+mn-ea"/>
                <a:cs typeface="+mn-cs"/>
              </a:rPr>
              <a:t>Create Azure resources to allow us to create a lock against them</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Firstly, we will deploy some resources to Azure to provide us with some resources to manage. If you have resources available from a previous deployment, you can use those instead of deploying new ones.</a:t>
            </a:r>
          </a:p>
          <a:p>
            <a:r>
              <a:rPr lang="en-IE" sz="882" b="0" kern="1200" dirty="0">
                <a:solidFill>
                  <a:schemeClr val="tx1"/>
                </a:solidFill>
                <a:effectLst/>
                <a:latin typeface="Segoe UI Light" pitchFamily="34" charset="0"/>
                <a:ea typeface="+mn-ea"/>
                <a:cs typeface="+mn-cs"/>
              </a:rPr>
              <a:t>1. Sign into the Azure Portal and click on the </a:t>
            </a:r>
            <a:r>
              <a:rPr lang="en-IE" sz="882" b="1" kern="1200" dirty="0">
                <a:solidFill>
                  <a:schemeClr val="tx1"/>
                </a:solidFill>
                <a:effectLst/>
                <a:latin typeface="Segoe UI Light" pitchFamily="34" charset="0"/>
                <a:ea typeface="+mn-ea"/>
                <a:cs typeface="+mn-cs"/>
              </a:rPr>
              <a:t>Cloud Shell</a:t>
            </a:r>
            <a:r>
              <a:rPr lang="en-IE" sz="882" b="0" kern="1200" dirty="0">
                <a:solidFill>
                  <a:schemeClr val="tx1"/>
                </a:solidFill>
                <a:effectLst/>
                <a:latin typeface="Segoe UI Light" pitchFamily="34" charset="0"/>
                <a:ea typeface="+mn-ea"/>
                <a:cs typeface="+mn-cs"/>
              </a:rPr>
              <a:t> icon in the top right hand corner</a:t>
            </a:r>
          </a:p>
          <a:p>
            <a:r>
              <a:rPr lang="en-IE" sz="882" b="0" kern="1200" dirty="0">
                <a:solidFill>
                  <a:schemeClr val="tx1"/>
                </a:solidFill>
                <a:effectLst/>
                <a:latin typeface="Segoe UI Light" pitchFamily="34" charset="0"/>
                <a:ea typeface="+mn-ea"/>
                <a:cs typeface="+mn-cs"/>
              </a:rPr>
              <a:t>2. The </a:t>
            </a:r>
            <a:r>
              <a:rPr lang="en-IE" sz="882" b="1" kern="1200" dirty="0">
                <a:solidFill>
                  <a:schemeClr val="tx1"/>
                </a:solidFill>
                <a:effectLst/>
                <a:latin typeface="Segoe UI Light" pitchFamily="34" charset="0"/>
                <a:ea typeface="+mn-ea"/>
                <a:cs typeface="+mn-cs"/>
              </a:rPr>
              <a:t>Cloud Shell</a:t>
            </a:r>
            <a:r>
              <a:rPr lang="en-IE" sz="882" b="0" kern="1200" dirty="0">
                <a:solidFill>
                  <a:schemeClr val="tx1"/>
                </a:solidFill>
                <a:effectLst/>
                <a:latin typeface="Segoe UI Light" pitchFamily="34" charset="0"/>
                <a:ea typeface="+mn-ea"/>
                <a:cs typeface="+mn-cs"/>
              </a:rPr>
              <a:t> is launched in the bottom of the browser window. </a:t>
            </a:r>
          </a:p>
          <a:p>
            <a:r>
              <a:rPr lang="en-IE" sz="882" b="0" kern="1200" dirty="0">
                <a:solidFill>
                  <a:schemeClr val="tx1"/>
                </a:solidFill>
                <a:effectLst/>
                <a:latin typeface="Segoe UI Light" pitchFamily="34" charset="0"/>
                <a:ea typeface="+mn-ea"/>
                <a:cs typeface="+mn-cs"/>
              </a:rPr>
              <a:t>3. Create a resource group into which we will place our resources by running the following Azure CLI command. You can copy and paste the command from the below directly into the Cloud Shell console, then press </a:t>
            </a:r>
            <a:r>
              <a:rPr lang="en-IE" sz="882" b="1" kern="1200" dirty="0">
                <a:solidFill>
                  <a:schemeClr val="tx1"/>
                </a:solidFill>
                <a:effectLst/>
                <a:latin typeface="Segoe UI Light" pitchFamily="34" charset="0"/>
                <a:ea typeface="+mn-ea"/>
                <a:cs typeface="+mn-cs"/>
              </a:rPr>
              <a:t>Enter</a:t>
            </a:r>
            <a:r>
              <a:rPr lang="en-IE" sz="882" b="0" kern="1200" dirty="0">
                <a:solidFill>
                  <a:schemeClr val="tx1"/>
                </a:solidFill>
                <a:effectLst/>
                <a:latin typeface="Segoe UI Light" pitchFamily="34" charset="0"/>
                <a:ea typeface="+mn-ea"/>
                <a:cs typeface="+mn-cs"/>
              </a:rPr>
              <a:t> to run the command. This command will run fine in either </a:t>
            </a:r>
            <a:r>
              <a:rPr lang="en-IE" sz="882" b="1" kern="1200" dirty="0" err="1">
                <a:solidFill>
                  <a:schemeClr val="tx1"/>
                </a:solidFill>
                <a:effectLst/>
                <a:latin typeface="Segoe UI Light" pitchFamily="34" charset="0"/>
                <a:ea typeface="+mn-ea"/>
                <a:cs typeface="+mn-cs"/>
              </a:rPr>
              <a:t>powershell</a:t>
            </a:r>
            <a:r>
              <a:rPr lang="en-IE" sz="882" b="0" kern="1200" dirty="0">
                <a:solidFill>
                  <a:schemeClr val="tx1"/>
                </a:solidFill>
                <a:effectLst/>
                <a:latin typeface="Segoe UI Light" pitchFamily="34" charset="0"/>
                <a:ea typeface="+mn-ea"/>
                <a:cs typeface="+mn-cs"/>
              </a:rPr>
              <a:t> </a:t>
            </a:r>
            <a:r>
              <a:rPr lang="en-IE" sz="882" b="0" i="1" kern="1200" dirty="0">
                <a:solidFill>
                  <a:schemeClr val="tx1"/>
                </a:solidFill>
                <a:effectLst/>
                <a:latin typeface="Segoe UI Light" pitchFamily="34" charset="0"/>
                <a:ea typeface="+mn-ea"/>
                <a:cs typeface="+mn-cs"/>
              </a:rPr>
              <a:t>*or*</a:t>
            </a:r>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bash</a:t>
            </a:r>
            <a:r>
              <a:rPr lang="en-IE" sz="882" b="0" kern="1200" dirty="0">
                <a:solidFill>
                  <a:schemeClr val="tx1"/>
                </a:solidFill>
                <a:effectLst/>
                <a:latin typeface="Segoe UI Light" pitchFamily="34" charset="0"/>
                <a:ea typeface="+mn-ea"/>
                <a:cs typeface="+mn-cs"/>
              </a:rPr>
              <a:t> console.</a:t>
            </a:r>
          </a:p>
          <a:p>
            <a:r>
              <a:rPr lang="en-IE" sz="882" b="0" kern="1200" dirty="0">
                <a:solidFill>
                  <a:schemeClr val="tx1"/>
                </a:solidFill>
                <a:effectLst/>
                <a:latin typeface="Segoe UI Light" pitchFamily="34" charset="0"/>
                <a:ea typeface="+mn-ea"/>
                <a:cs typeface="+mn-cs"/>
              </a:rPr>
              <a:t>```cli</a:t>
            </a:r>
          </a:p>
          <a:p>
            <a:r>
              <a:rPr lang="en-IE" sz="882" b="0" kern="1200" dirty="0" err="1">
                <a:solidFill>
                  <a:schemeClr val="tx1"/>
                </a:solidFill>
                <a:effectLst/>
                <a:latin typeface="Segoe UI Light" pitchFamily="34" charset="0"/>
                <a:ea typeface="+mn-ea"/>
                <a:cs typeface="+mn-cs"/>
              </a:rPr>
              <a:t>az</a:t>
            </a:r>
            <a:r>
              <a:rPr lang="en-IE" sz="882" b="0" kern="1200" dirty="0">
                <a:solidFill>
                  <a:schemeClr val="tx1"/>
                </a:solidFill>
                <a:effectLst/>
                <a:latin typeface="Segoe UI Light" pitchFamily="34" charset="0"/>
                <a:ea typeface="+mn-ea"/>
                <a:cs typeface="+mn-cs"/>
              </a:rPr>
              <a:t> group create `</a:t>
            </a:r>
          </a:p>
          <a:p>
            <a:r>
              <a:rPr lang="en-IE" sz="882" b="0" kern="1200" dirty="0">
                <a:solidFill>
                  <a:schemeClr val="tx1"/>
                </a:solidFill>
                <a:effectLst/>
                <a:latin typeface="Segoe UI Light" pitchFamily="34" charset="0"/>
                <a:ea typeface="+mn-ea"/>
                <a:cs typeface="+mn-cs"/>
              </a:rPr>
              <a:t>--name </a:t>
            </a:r>
            <a:r>
              <a:rPr lang="en-IE" sz="882" b="0" kern="1200" dirty="0" err="1">
                <a:solidFill>
                  <a:schemeClr val="tx1"/>
                </a:solidFill>
                <a:effectLst/>
                <a:latin typeface="Segoe UI Light" pitchFamily="34" charset="0"/>
                <a:ea typeface="+mn-ea"/>
                <a:cs typeface="+mn-cs"/>
              </a:rPr>
              <a:t>lockscrg</a:t>
            </a:r>
            <a:r>
              <a:rPr lang="en-IE" sz="882" b="0" kern="1200" dirty="0">
                <a:solidFill>
                  <a:schemeClr val="tx1"/>
                </a:solidFill>
                <a:effectLst/>
                <a:latin typeface="Segoe UI Light" pitchFamily="34" charset="0"/>
                <a:ea typeface="+mn-ea"/>
                <a:cs typeface="+mn-cs"/>
              </a:rPr>
              <a:t> `</a:t>
            </a:r>
          </a:p>
          <a:p>
            <a:r>
              <a:rPr lang="en-IE" sz="882" b="0" kern="1200" dirty="0">
                <a:solidFill>
                  <a:schemeClr val="tx1"/>
                </a:solidFill>
                <a:effectLst/>
                <a:latin typeface="Segoe UI Light" pitchFamily="34" charset="0"/>
                <a:ea typeface="+mn-ea"/>
                <a:cs typeface="+mn-cs"/>
              </a:rPr>
              <a:t>--location </a:t>
            </a:r>
            <a:r>
              <a:rPr lang="en-IE" sz="882" b="0" kern="1200" dirty="0" err="1">
                <a:solidFill>
                  <a:schemeClr val="tx1"/>
                </a:solidFill>
                <a:effectLst/>
                <a:latin typeface="Segoe UI Light" pitchFamily="34" charset="0"/>
                <a:ea typeface="+mn-ea"/>
                <a:cs typeface="+mn-cs"/>
              </a:rPr>
              <a:t>westeurope</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a:t>
            </a:r>
          </a:p>
          <a:p>
            <a:r>
              <a:rPr lang="en-IE" sz="882" b="0" kern="1200" dirty="0">
                <a:solidFill>
                  <a:schemeClr val="tx1"/>
                </a:solidFill>
                <a:effectLst/>
                <a:latin typeface="Segoe UI Light" pitchFamily="34" charset="0"/>
                <a:ea typeface="+mn-ea"/>
                <a:cs typeface="+mn-cs"/>
              </a:rPr>
              <a:t>4. Run the below Azure CLI command to create a virtual machine. Again, you can copy and paste the command from below directly into the Cloud Shell console and press </a:t>
            </a:r>
            <a:r>
              <a:rPr lang="en-IE" sz="882" b="1" kern="1200" dirty="0">
                <a:solidFill>
                  <a:schemeClr val="tx1"/>
                </a:solidFill>
                <a:effectLst/>
                <a:latin typeface="Segoe UI Light" pitchFamily="34" charset="0"/>
                <a:ea typeface="+mn-ea"/>
                <a:cs typeface="+mn-cs"/>
              </a:rPr>
              <a:t>Enter</a:t>
            </a:r>
            <a:r>
              <a:rPr lang="en-IE" sz="882" b="0" kern="1200" dirty="0">
                <a:solidFill>
                  <a:schemeClr val="tx1"/>
                </a:solidFill>
                <a:effectLst/>
                <a:latin typeface="Segoe UI Light" pitchFamily="34" charset="0"/>
                <a:ea typeface="+mn-ea"/>
                <a:cs typeface="+mn-cs"/>
              </a:rPr>
              <a:t> to run it.</a:t>
            </a:r>
          </a:p>
          <a:p>
            <a:r>
              <a:rPr lang="en-IE" sz="882" b="0" kern="1200" dirty="0">
                <a:solidFill>
                  <a:schemeClr val="tx1"/>
                </a:solidFill>
                <a:effectLst/>
                <a:latin typeface="Segoe UI Light" pitchFamily="34" charset="0"/>
                <a:ea typeface="+mn-ea"/>
                <a:cs typeface="+mn-cs"/>
              </a:rPr>
              <a:t>```cli</a:t>
            </a:r>
          </a:p>
          <a:p>
            <a:r>
              <a:rPr lang="en-IE" sz="882" b="0" kern="1200" dirty="0" err="1">
                <a:solidFill>
                  <a:schemeClr val="tx1"/>
                </a:solidFill>
                <a:effectLst/>
                <a:latin typeface="Segoe UI Light" pitchFamily="34" charset="0"/>
                <a:ea typeface="+mn-ea"/>
                <a:cs typeface="+mn-cs"/>
              </a:rPr>
              <a:t>az</a:t>
            </a:r>
            <a:r>
              <a:rPr lang="en-IE" sz="882" b="0" kern="1200" dirty="0">
                <a:solidFill>
                  <a:schemeClr val="tx1"/>
                </a:solidFill>
                <a:effectLst/>
                <a:latin typeface="Segoe UI Light" pitchFamily="34" charset="0"/>
                <a:ea typeface="+mn-ea"/>
                <a:cs typeface="+mn-cs"/>
              </a:rPr>
              <a:t> </a:t>
            </a:r>
            <a:r>
              <a:rPr lang="en-IE" sz="882" b="0" kern="1200" dirty="0" err="1">
                <a:solidFill>
                  <a:schemeClr val="tx1"/>
                </a:solidFill>
                <a:effectLst/>
                <a:latin typeface="Segoe UI Light" pitchFamily="34" charset="0"/>
                <a:ea typeface="+mn-ea"/>
                <a:cs typeface="+mn-cs"/>
              </a:rPr>
              <a:t>vm</a:t>
            </a:r>
            <a:r>
              <a:rPr lang="en-IE" sz="882" b="0" kern="1200" dirty="0">
                <a:solidFill>
                  <a:schemeClr val="tx1"/>
                </a:solidFill>
                <a:effectLst/>
                <a:latin typeface="Segoe UI Light" pitchFamily="34" charset="0"/>
                <a:ea typeface="+mn-ea"/>
                <a:cs typeface="+mn-cs"/>
              </a:rPr>
              <a:t> create `</a:t>
            </a:r>
          </a:p>
          <a:p>
            <a:r>
              <a:rPr lang="en-IE" sz="882" b="0" kern="1200" dirty="0">
                <a:solidFill>
                  <a:schemeClr val="tx1"/>
                </a:solidFill>
                <a:effectLst/>
                <a:latin typeface="Segoe UI Light" pitchFamily="34" charset="0"/>
                <a:ea typeface="+mn-ea"/>
                <a:cs typeface="+mn-cs"/>
              </a:rPr>
              <a:t>--name vmlocks1 `</a:t>
            </a:r>
          </a:p>
          <a:p>
            <a:r>
              <a:rPr lang="en-IE" sz="882" b="0" kern="1200" dirty="0">
                <a:solidFill>
                  <a:schemeClr val="tx1"/>
                </a:solidFill>
                <a:effectLst/>
                <a:latin typeface="Segoe UI Light" pitchFamily="34" charset="0"/>
                <a:ea typeface="+mn-ea"/>
                <a:cs typeface="+mn-cs"/>
              </a:rPr>
              <a:t>--resource-group </a:t>
            </a:r>
            <a:r>
              <a:rPr lang="en-IE" sz="882" b="0" kern="1200" dirty="0" err="1">
                <a:solidFill>
                  <a:schemeClr val="tx1"/>
                </a:solidFill>
                <a:effectLst/>
                <a:latin typeface="Segoe UI Light" pitchFamily="34" charset="0"/>
                <a:ea typeface="+mn-ea"/>
                <a:cs typeface="+mn-cs"/>
              </a:rPr>
              <a:t>lockscrg</a:t>
            </a:r>
            <a:r>
              <a:rPr lang="en-IE" sz="882" b="0" kern="1200" dirty="0">
                <a:solidFill>
                  <a:schemeClr val="tx1"/>
                </a:solidFill>
                <a:effectLst/>
                <a:latin typeface="Segoe UI Light" pitchFamily="34" charset="0"/>
                <a:ea typeface="+mn-ea"/>
                <a:cs typeface="+mn-cs"/>
              </a:rPr>
              <a:t> `</a:t>
            </a:r>
          </a:p>
          <a:p>
            <a:r>
              <a:rPr lang="en-IE" sz="882" b="0" kern="1200" dirty="0">
                <a:solidFill>
                  <a:schemeClr val="tx1"/>
                </a:solidFill>
                <a:effectLst/>
                <a:latin typeface="Segoe UI Light" pitchFamily="34" charset="0"/>
                <a:ea typeface="+mn-ea"/>
                <a:cs typeface="+mn-cs"/>
              </a:rPr>
              <a:t>--image Win2019Datacenter `</a:t>
            </a:r>
          </a:p>
          <a:p>
            <a:r>
              <a:rPr lang="en-IE" sz="882" b="0" kern="1200" dirty="0">
                <a:solidFill>
                  <a:schemeClr val="tx1"/>
                </a:solidFill>
                <a:effectLst/>
                <a:latin typeface="Segoe UI Light" pitchFamily="34" charset="0"/>
                <a:ea typeface="+mn-ea"/>
                <a:cs typeface="+mn-cs"/>
              </a:rPr>
              <a:t>--location </a:t>
            </a:r>
            <a:r>
              <a:rPr lang="en-IE" sz="882" b="0" kern="1200" dirty="0" err="1">
                <a:solidFill>
                  <a:schemeClr val="tx1"/>
                </a:solidFill>
                <a:effectLst/>
                <a:latin typeface="Segoe UI Light" pitchFamily="34" charset="0"/>
                <a:ea typeface="+mn-ea"/>
                <a:cs typeface="+mn-cs"/>
              </a:rPr>
              <a:t>westeurope</a:t>
            </a:r>
            <a:r>
              <a:rPr lang="en-IE" sz="882" b="0" kern="1200" dirty="0">
                <a:solidFill>
                  <a:schemeClr val="tx1"/>
                </a:solidFill>
                <a:effectLst/>
                <a:latin typeface="Segoe UI Light" pitchFamily="34" charset="0"/>
                <a:ea typeface="+mn-ea"/>
                <a:cs typeface="+mn-cs"/>
              </a:rPr>
              <a:t> `</a:t>
            </a:r>
          </a:p>
          <a:p>
            <a:r>
              <a:rPr lang="en-IE" sz="882" b="0" kern="1200" dirty="0">
                <a:solidFill>
                  <a:schemeClr val="tx1"/>
                </a:solidFill>
                <a:effectLst/>
                <a:latin typeface="Segoe UI Light" pitchFamily="34" charset="0"/>
                <a:ea typeface="+mn-ea"/>
                <a:cs typeface="+mn-cs"/>
              </a:rPr>
              <a:t>--admin-username </a:t>
            </a:r>
            <a:r>
              <a:rPr lang="en-IE" sz="882" b="0" kern="1200" dirty="0" err="1">
                <a:solidFill>
                  <a:schemeClr val="tx1"/>
                </a:solidFill>
                <a:effectLst/>
                <a:latin typeface="Segoe UI Light" pitchFamily="34" charset="0"/>
                <a:ea typeface="+mn-ea"/>
                <a:cs typeface="+mn-cs"/>
              </a:rPr>
              <a:t>azureuser</a:t>
            </a:r>
            <a:r>
              <a:rPr lang="en-IE" sz="882" b="0" kern="1200" dirty="0">
                <a:solidFill>
                  <a:schemeClr val="tx1"/>
                </a:solidFill>
                <a:effectLst/>
                <a:latin typeface="Segoe UI Light" pitchFamily="34" charset="0"/>
                <a:ea typeface="+mn-ea"/>
                <a:cs typeface="+mn-cs"/>
              </a:rPr>
              <a:t> `</a:t>
            </a:r>
          </a:p>
          <a:p>
            <a:r>
              <a:rPr lang="en-IE" sz="882" b="0" kern="1200" dirty="0">
                <a:solidFill>
                  <a:schemeClr val="tx1"/>
                </a:solidFill>
                <a:effectLst/>
                <a:latin typeface="Segoe UI Light" pitchFamily="34" charset="0"/>
                <a:ea typeface="+mn-ea"/>
                <a:cs typeface="+mn-cs"/>
              </a:rPr>
              <a:t>--admin-password Password0134!</a:t>
            </a:r>
          </a:p>
          <a:p>
            <a:r>
              <a:rPr lang="en-IE" sz="882" b="0" kern="1200" dirty="0">
                <a:solidFill>
                  <a:schemeClr val="tx1"/>
                </a:solidFill>
                <a:effectLst/>
                <a:latin typeface="Segoe UI Light" pitchFamily="34" charset="0"/>
                <a:ea typeface="+mn-ea"/>
                <a:cs typeface="+mn-cs"/>
              </a:rPr>
              <a:t>```</a:t>
            </a:r>
          </a:p>
          <a:p>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The command will take 2 to 3 minutes to complete. The command will create a virtual machine and various resources associated with it such as storage, networking and security resources. You can close the Azure Cloud Shell once it is complete.</a:t>
            </a:r>
          </a:p>
          <a:p>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Add a Lock to prevent deletion of a resource</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You can apply a </a:t>
            </a:r>
            <a:r>
              <a:rPr lang="en-IE" sz="882" b="1" kern="1200" dirty="0">
                <a:solidFill>
                  <a:schemeClr val="tx1"/>
                </a:solidFill>
                <a:effectLst/>
                <a:latin typeface="Segoe UI Light" pitchFamily="34" charset="0"/>
                <a:ea typeface="+mn-ea"/>
                <a:cs typeface="+mn-cs"/>
              </a:rPr>
              <a:t>Lock</a:t>
            </a:r>
            <a:r>
              <a:rPr lang="en-IE" sz="882" b="0" kern="1200" dirty="0">
                <a:solidFill>
                  <a:schemeClr val="tx1"/>
                </a:solidFill>
                <a:effectLst/>
                <a:latin typeface="Segoe UI Light" pitchFamily="34" charset="0"/>
                <a:ea typeface="+mn-ea"/>
                <a:cs typeface="+mn-cs"/>
              </a:rPr>
              <a:t> to a subscription, resource group, or individual resource to prevent other users in your organization from accidentally deleting or modifying critical resources. We will apply a lock to a resource, however it is the same process regardless of the scope in which it is used.</a:t>
            </a:r>
          </a:p>
          <a:p>
            <a:r>
              <a:rPr lang="en-IE" sz="882" b="0" kern="1200" dirty="0">
                <a:solidFill>
                  <a:schemeClr val="tx1"/>
                </a:solidFill>
                <a:effectLst/>
                <a:latin typeface="Segoe UI Light" pitchFamily="34" charset="0"/>
                <a:ea typeface="+mn-ea"/>
                <a:cs typeface="+mn-cs"/>
              </a:rPr>
              <a:t>1. In the Azure Portal go to the resource group you just created i.e. </a:t>
            </a:r>
            <a:r>
              <a:rPr lang="en-IE" sz="882" b="1" kern="1200" dirty="0" err="1">
                <a:solidFill>
                  <a:schemeClr val="tx1"/>
                </a:solidFill>
                <a:effectLst/>
                <a:latin typeface="Segoe UI Light" pitchFamily="34" charset="0"/>
                <a:ea typeface="+mn-ea"/>
                <a:cs typeface="+mn-cs"/>
              </a:rPr>
              <a:t>lockscrg</a:t>
            </a:r>
            <a:r>
              <a:rPr lang="en-IE" sz="882" b="0" kern="1200" dirty="0">
                <a:solidFill>
                  <a:schemeClr val="tx1"/>
                </a:solidFill>
                <a:effectLst/>
                <a:latin typeface="Segoe UI Light" pitchFamily="34" charset="0"/>
                <a:ea typeface="+mn-ea"/>
                <a:cs typeface="+mn-cs"/>
              </a:rPr>
              <a:t>, then go to </a:t>
            </a:r>
            <a:r>
              <a:rPr lang="en-IE" sz="882" b="1" kern="1200" dirty="0">
                <a:solidFill>
                  <a:schemeClr val="tx1"/>
                </a:solidFill>
                <a:effectLst/>
                <a:latin typeface="Segoe UI Light" pitchFamily="34" charset="0"/>
                <a:ea typeface="+mn-ea"/>
                <a:cs typeface="+mn-cs"/>
              </a:rPr>
              <a:t>Settings</a:t>
            </a:r>
            <a:r>
              <a:rPr lang="en-IE" sz="882" b="0" kern="1200" dirty="0">
                <a:solidFill>
                  <a:schemeClr val="tx1"/>
                </a:solidFill>
                <a:effectLst/>
                <a:latin typeface="Segoe UI Light" pitchFamily="34" charset="0"/>
                <a:ea typeface="+mn-ea"/>
                <a:cs typeface="+mn-cs"/>
              </a:rPr>
              <a:t> &gt; </a:t>
            </a:r>
            <a:r>
              <a:rPr lang="en-IE" sz="882" b="1" kern="1200" dirty="0">
                <a:solidFill>
                  <a:schemeClr val="tx1"/>
                </a:solidFill>
                <a:effectLst/>
                <a:latin typeface="Segoe UI Light" pitchFamily="34" charset="0"/>
                <a:ea typeface="+mn-ea"/>
                <a:cs typeface="+mn-cs"/>
              </a:rPr>
              <a:t>Locks</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2. To add a lock, select </a:t>
            </a:r>
            <a:r>
              <a:rPr lang="en-IE" sz="882" b="1" kern="1200" dirty="0">
                <a:solidFill>
                  <a:schemeClr val="tx1"/>
                </a:solidFill>
                <a:effectLst/>
                <a:latin typeface="Segoe UI Light" pitchFamily="34" charset="0"/>
                <a:ea typeface="+mn-ea"/>
                <a:cs typeface="+mn-cs"/>
              </a:rPr>
              <a:t>Add</a:t>
            </a:r>
            <a:r>
              <a:rPr lang="en-IE" sz="882" b="0" kern="1200" dirty="0">
                <a:solidFill>
                  <a:schemeClr val="tx1"/>
                </a:solidFill>
                <a:effectLst/>
                <a:latin typeface="Segoe UI Light" pitchFamily="34" charset="0"/>
                <a:ea typeface="+mn-ea"/>
                <a:cs typeface="+mn-cs"/>
              </a:rPr>
              <a:t> and then enter the following values, clicking </a:t>
            </a:r>
            <a:r>
              <a:rPr lang="en-IE" sz="882" b="1" kern="1200" dirty="0">
                <a:solidFill>
                  <a:schemeClr val="tx1"/>
                </a:solidFill>
                <a:effectLst/>
                <a:latin typeface="Segoe UI Light" pitchFamily="34" charset="0"/>
                <a:ea typeface="+mn-ea"/>
                <a:cs typeface="+mn-cs"/>
              </a:rPr>
              <a:t>OK</a:t>
            </a:r>
            <a:r>
              <a:rPr lang="en-IE" sz="882" b="0" kern="1200" dirty="0">
                <a:solidFill>
                  <a:schemeClr val="tx1"/>
                </a:solidFill>
                <a:effectLst/>
                <a:latin typeface="Segoe UI Light" pitchFamily="34" charset="0"/>
                <a:ea typeface="+mn-ea"/>
                <a:cs typeface="+mn-cs"/>
              </a:rPr>
              <a:t> when finished.</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Lock name</a:t>
            </a:r>
            <a:r>
              <a:rPr lang="en-IE" sz="882" b="0" kern="1200" dirty="0">
                <a:solidFill>
                  <a:schemeClr val="tx1"/>
                </a:solidFill>
                <a:effectLst/>
                <a:latin typeface="Segoe UI Light" pitchFamily="34" charset="0"/>
                <a:ea typeface="+mn-ea"/>
                <a:cs typeface="+mn-cs"/>
              </a:rPr>
              <a:t>: resource group lock</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Lock Type</a:t>
            </a:r>
            <a:r>
              <a:rPr lang="en-IE" sz="882" b="0" kern="1200" dirty="0">
                <a:solidFill>
                  <a:schemeClr val="tx1"/>
                </a:solidFill>
                <a:effectLst/>
                <a:latin typeface="Segoe UI Light" pitchFamily="34" charset="0"/>
                <a:ea typeface="+mn-ea"/>
                <a:cs typeface="+mn-cs"/>
              </a:rPr>
              <a:t>: Delete ( the other lock type available to us here is </a:t>
            </a:r>
            <a:r>
              <a:rPr lang="en-IE" sz="882" b="0" i="1" kern="1200" dirty="0">
                <a:solidFill>
                  <a:schemeClr val="tx1"/>
                </a:solidFill>
                <a:effectLst/>
                <a:latin typeface="Segoe UI Light" pitchFamily="34" charset="0"/>
                <a:ea typeface="+mn-ea"/>
                <a:cs typeface="+mn-cs"/>
              </a:rPr>
              <a:t>*Read-only*</a:t>
            </a:r>
            <a:r>
              <a:rPr lang="en-IE" sz="882" b="0" kern="1200" dirty="0">
                <a:solidFill>
                  <a:schemeClr val="tx1"/>
                </a:solidFill>
                <a:effectLst/>
                <a:latin typeface="Segoe UI Light" pitchFamily="34" charset="0"/>
                <a:ea typeface="+mn-ea"/>
                <a:cs typeface="+mn-cs"/>
              </a:rPr>
              <a:t>)</a:t>
            </a:r>
          </a:p>
          <a:p>
            <a:r>
              <a:rPr lang="en-IE" sz="882" b="0" kern="1200" dirty="0">
                <a:solidFill>
                  <a:schemeClr val="tx1"/>
                </a:solidFill>
                <a:effectLst/>
                <a:latin typeface="Segoe UI Light" pitchFamily="34" charset="0"/>
                <a:ea typeface="+mn-ea"/>
                <a:cs typeface="+mn-cs"/>
              </a:rPr>
              <a:t>3. Now let us try delete the resource group we just created the </a:t>
            </a:r>
            <a:r>
              <a:rPr lang="en-IE" sz="882" b="1" kern="1200" dirty="0">
                <a:solidFill>
                  <a:schemeClr val="tx1"/>
                </a:solidFill>
                <a:effectLst/>
                <a:latin typeface="Segoe UI Light" pitchFamily="34" charset="0"/>
                <a:ea typeface="+mn-ea"/>
                <a:cs typeface="+mn-cs"/>
              </a:rPr>
              <a:t>Delete</a:t>
            </a:r>
            <a:r>
              <a:rPr lang="en-IE" sz="882" b="0" kern="1200" dirty="0">
                <a:solidFill>
                  <a:schemeClr val="tx1"/>
                </a:solidFill>
                <a:effectLst/>
                <a:latin typeface="Segoe UI Light" pitchFamily="34" charset="0"/>
                <a:ea typeface="+mn-ea"/>
                <a:cs typeface="+mn-cs"/>
              </a:rPr>
              <a:t> lock for, by going to the resource group i.e. </a:t>
            </a:r>
            <a:r>
              <a:rPr lang="en-IE" sz="882" b="1" kern="1200" dirty="0" err="1">
                <a:solidFill>
                  <a:schemeClr val="tx1"/>
                </a:solidFill>
                <a:effectLst/>
                <a:latin typeface="Segoe UI Light" pitchFamily="34" charset="0"/>
                <a:ea typeface="+mn-ea"/>
                <a:cs typeface="+mn-cs"/>
              </a:rPr>
              <a:t>lockscrg</a:t>
            </a:r>
            <a:r>
              <a:rPr lang="en-IE" sz="882" b="0" kern="1200" dirty="0">
                <a:solidFill>
                  <a:schemeClr val="tx1"/>
                </a:solidFill>
                <a:effectLst/>
                <a:latin typeface="Segoe UI Light" pitchFamily="34" charset="0"/>
                <a:ea typeface="+mn-ea"/>
                <a:cs typeface="+mn-cs"/>
              </a:rPr>
              <a:t>, then the clicking on </a:t>
            </a:r>
            <a:r>
              <a:rPr lang="en-IE" sz="882" b="1" kern="1200" dirty="0">
                <a:solidFill>
                  <a:schemeClr val="tx1"/>
                </a:solidFill>
                <a:effectLst/>
                <a:latin typeface="Segoe UI Light" pitchFamily="34" charset="0"/>
                <a:ea typeface="+mn-ea"/>
                <a:cs typeface="+mn-cs"/>
              </a:rPr>
              <a:t>Overview</a:t>
            </a:r>
            <a:r>
              <a:rPr lang="en-IE" sz="882" b="0" kern="1200" dirty="0">
                <a:solidFill>
                  <a:schemeClr val="tx1"/>
                </a:solidFill>
                <a:effectLst/>
                <a:latin typeface="Segoe UI Light" pitchFamily="34" charset="0"/>
                <a:ea typeface="+mn-ea"/>
                <a:cs typeface="+mn-cs"/>
              </a:rPr>
              <a:t> and selecting </a:t>
            </a:r>
            <a:r>
              <a:rPr lang="en-IE" sz="882" b="1" kern="1200" dirty="0">
                <a:solidFill>
                  <a:schemeClr val="tx1"/>
                </a:solidFill>
                <a:effectLst/>
                <a:latin typeface="Segoe UI Light" pitchFamily="34" charset="0"/>
                <a:ea typeface="+mn-ea"/>
                <a:cs typeface="+mn-cs"/>
              </a:rPr>
              <a:t>Delete resource group</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4. In the </a:t>
            </a:r>
            <a:r>
              <a:rPr lang="en-IE" sz="882" b="1" kern="1200" dirty="0">
                <a:solidFill>
                  <a:schemeClr val="tx1"/>
                </a:solidFill>
                <a:effectLst/>
                <a:latin typeface="Segoe UI Light" pitchFamily="34" charset="0"/>
                <a:ea typeface="+mn-ea"/>
                <a:cs typeface="+mn-cs"/>
              </a:rPr>
              <a:t>Are you sure you want to delete "</a:t>
            </a:r>
            <a:r>
              <a:rPr lang="en-IE" sz="882" b="1" kern="1200" dirty="0" err="1">
                <a:solidFill>
                  <a:schemeClr val="tx1"/>
                </a:solidFill>
                <a:effectLst/>
                <a:latin typeface="Segoe UI Light" pitchFamily="34" charset="0"/>
                <a:ea typeface="+mn-ea"/>
                <a:cs typeface="+mn-cs"/>
              </a:rPr>
              <a:t>lockscrg</a:t>
            </a:r>
            <a:r>
              <a:rPr lang="en-IE" sz="882" b="1" kern="1200" dirty="0">
                <a:solidFill>
                  <a:schemeClr val="tx1"/>
                </a:solidFill>
                <a:effectLst/>
                <a:latin typeface="Segoe UI Light" pitchFamily="34" charset="0"/>
                <a:ea typeface="+mn-ea"/>
                <a:cs typeface="+mn-cs"/>
              </a:rPr>
              <a:t>"?</a:t>
            </a:r>
            <a:r>
              <a:rPr lang="en-IE" sz="882" b="0" kern="1200" dirty="0">
                <a:solidFill>
                  <a:schemeClr val="tx1"/>
                </a:solidFill>
                <a:effectLst/>
                <a:latin typeface="Segoe UI Light" pitchFamily="34" charset="0"/>
                <a:ea typeface="+mn-ea"/>
                <a:cs typeface="+mn-cs"/>
              </a:rPr>
              <a:t> blade, type the name of the resource group </a:t>
            </a:r>
            <a:r>
              <a:rPr lang="en-IE" sz="882" b="0" kern="1200" dirty="0" err="1">
                <a:solidFill>
                  <a:schemeClr val="tx1"/>
                </a:solidFill>
                <a:effectLst/>
                <a:latin typeface="Segoe UI Light" pitchFamily="34" charset="0"/>
                <a:ea typeface="+mn-ea"/>
                <a:cs typeface="+mn-cs"/>
              </a:rPr>
              <a:t>i.e.</a:t>
            </a:r>
            <a:r>
              <a:rPr lang="en-IE" sz="882" b="1" kern="1200" dirty="0" err="1">
                <a:solidFill>
                  <a:schemeClr val="tx1"/>
                </a:solidFill>
                <a:effectLst/>
                <a:latin typeface="Segoe UI Light" pitchFamily="34" charset="0"/>
                <a:ea typeface="+mn-ea"/>
                <a:cs typeface="+mn-cs"/>
              </a:rPr>
              <a:t>lockscrg</a:t>
            </a:r>
            <a:r>
              <a:rPr lang="en-IE" sz="882" b="0" kern="1200" dirty="0">
                <a:solidFill>
                  <a:schemeClr val="tx1"/>
                </a:solidFill>
                <a:effectLst/>
                <a:latin typeface="Segoe UI Light" pitchFamily="34" charset="0"/>
                <a:ea typeface="+mn-ea"/>
                <a:cs typeface="+mn-cs"/>
              </a:rPr>
              <a:t> and click the </a:t>
            </a:r>
            <a:r>
              <a:rPr lang="en-IE" sz="882" b="1" kern="1200" dirty="0">
                <a:solidFill>
                  <a:schemeClr val="tx1"/>
                </a:solidFill>
                <a:effectLst/>
                <a:latin typeface="Segoe UI Light" pitchFamily="34" charset="0"/>
                <a:ea typeface="+mn-ea"/>
                <a:cs typeface="+mn-cs"/>
              </a:rPr>
              <a:t>Delete</a:t>
            </a:r>
            <a:r>
              <a:rPr lang="en-IE" sz="882" b="0" kern="1200" dirty="0">
                <a:solidFill>
                  <a:schemeClr val="tx1"/>
                </a:solidFill>
                <a:effectLst/>
                <a:latin typeface="Segoe UI Light" pitchFamily="34" charset="0"/>
                <a:ea typeface="+mn-ea"/>
                <a:cs typeface="+mn-cs"/>
              </a:rPr>
              <a:t> button</a:t>
            </a:r>
          </a:p>
          <a:p>
            <a:r>
              <a:rPr lang="en-IE" sz="882" b="0" kern="1200" dirty="0">
                <a:solidFill>
                  <a:schemeClr val="tx1"/>
                </a:solidFill>
                <a:effectLst/>
                <a:latin typeface="Segoe UI Light" pitchFamily="34" charset="0"/>
                <a:ea typeface="+mn-ea"/>
                <a:cs typeface="+mn-cs"/>
              </a:rPr>
              <a:t>5. You receive an error message stating the resource group is locked and can't be deleted</a:t>
            </a:r>
          </a:p>
          <a:p>
            <a:r>
              <a:rPr lang="en-IE" sz="882" b="0" kern="1200" dirty="0">
                <a:solidFill>
                  <a:schemeClr val="tx1"/>
                </a:solidFill>
                <a:effectLst/>
                <a:latin typeface="Segoe UI Light" pitchFamily="34" charset="0"/>
                <a:ea typeface="+mn-ea"/>
                <a:cs typeface="+mn-cs"/>
              </a:rPr>
              <a:t>6. Within the same resource group open the virtual machine i.e.</a:t>
            </a:r>
            <a:r>
              <a:rPr lang="en-IE" sz="882" b="1" kern="1200" dirty="0">
                <a:solidFill>
                  <a:schemeClr val="tx1"/>
                </a:solidFill>
                <a:effectLst/>
                <a:latin typeface="Segoe UI Light" pitchFamily="34" charset="0"/>
                <a:ea typeface="+mn-ea"/>
                <a:cs typeface="+mn-cs"/>
              </a:rPr>
              <a:t>vmlocks1</a:t>
            </a:r>
            <a:r>
              <a:rPr lang="en-IE" sz="882" b="0" kern="1200" dirty="0">
                <a:solidFill>
                  <a:schemeClr val="tx1"/>
                </a:solidFill>
                <a:effectLst/>
                <a:latin typeface="Segoe UI Light" pitchFamily="34" charset="0"/>
                <a:ea typeface="+mn-ea"/>
                <a:cs typeface="+mn-cs"/>
              </a:rPr>
              <a:t>, go to the </a:t>
            </a:r>
            <a:r>
              <a:rPr lang="en-IE" sz="882" b="1" kern="1200" dirty="0">
                <a:solidFill>
                  <a:schemeClr val="tx1"/>
                </a:solidFill>
                <a:effectLst/>
                <a:latin typeface="Segoe UI Light" pitchFamily="34" charset="0"/>
                <a:ea typeface="+mn-ea"/>
                <a:cs typeface="+mn-cs"/>
              </a:rPr>
              <a:t>Overview</a:t>
            </a:r>
            <a:r>
              <a:rPr lang="en-IE" sz="882" b="0" kern="1200" dirty="0">
                <a:solidFill>
                  <a:schemeClr val="tx1"/>
                </a:solidFill>
                <a:effectLst/>
                <a:latin typeface="Segoe UI Light" pitchFamily="34" charset="0"/>
                <a:ea typeface="+mn-ea"/>
                <a:cs typeface="+mn-cs"/>
              </a:rPr>
              <a:t> pane and select </a:t>
            </a:r>
            <a:r>
              <a:rPr lang="en-IE" sz="882" b="1" kern="1200" dirty="0">
                <a:solidFill>
                  <a:schemeClr val="tx1"/>
                </a:solidFill>
                <a:effectLst/>
                <a:latin typeface="Segoe UI Light" pitchFamily="34" charset="0"/>
                <a:ea typeface="+mn-ea"/>
                <a:cs typeface="+mn-cs"/>
              </a:rPr>
              <a:t>Delete</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7. In the resultant </a:t>
            </a:r>
            <a:r>
              <a:rPr lang="en-IE" sz="882" b="1" kern="1200" dirty="0">
                <a:solidFill>
                  <a:schemeClr val="tx1"/>
                </a:solidFill>
                <a:effectLst/>
                <a:latin typeface="Segoe UI Light" pitchFamily="34" charset="0"/>
                <a:ea typeface="+mn-ea"/>
                <a:cs typeface="+mn-cs"/>
              </a:rPr>
              <a:t>Delete virtual machine</a:t>
            </a:r>
            <a:r>
              <a:rPr lang="en-IE" sz="882" b="0" kern="1200" dirty="0">
                <a:solidFill>
                  <a:schemeClr val="tx1"/>
                </a:solidFill>
                <a:effectLst/>
                <a:latin typeface="Segoe UI Light" pitchFamily="34" charset="0"/>
                <a:ea typeface="+mn-ea"/>
                <a:cs typeface="+mn-cs"/>
              </a:rPr>
              <a:t> pane, select </a:t>
            </a:r>
            <a:r>
              <a:rPr lang="en-IE" sz="882" b="1" kern="1200" dirty="0">
                <a:solidFill>
                  <a:schemeClr val="tx1"/>
                </a:solidFill>
                <a:effectLst/>
                <a:latin typeface="Segoe UI Light" pitchFamily="34" charset="0"/>
                <a:ea typeface="+mn-ea"/>
                <a:cs typeface="+mn-cs"/>
              </a:rPr>
              <a:t>Yes</a:t>
            </a:r>
            <a:r>
              <a:rPr lang="en-IE" sz="882" b="0" kern="1200" dirty="0">
                <a:solidFill>
                  <a:schemeClr val="tx1"/>
                </a:solidFill>
                <a:effectLst/>
                <a:latin typeface="Segoe UI Light" pitchFamily="34" charset="0"/>
                <a:ea typeface="+mn-ea"/>
                <a:cs typeface="+mn-cs"/>
              </a:rPr>
              <a:t> to confirm your wish to delete the virtual machine.</a:t>
            </a:r>
          </a:p>
          <a:p>
            <a:r>
              <a:rPr lang="en-IE" sz="882" b="0" kern="1200" dirty="0">
                <a:solidFill>
                  <a:schemeClr val="tx1"/>
                </a:solidFill>
                <a:effectLst/>
                <a:latin typeface="Segoe UI Light" pitchFamily="34" charset="0"/>
                <a:ea typeface="+mn-ea"/>
                <a:cs typeface="+mn-cs"/>
              </a:rPr>
              <a:t>8. You receive an error message stating</a:t>
            </a:r>
          </a:p>
          <a:p>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Although we did not create a lock specifically for the virtual machine, we did create a lock at the resource group level, which contains the virtual machine resource. As such this </a:t>
            </a:r>
            <a:r>
              <a:rPr lang="en-IE" sz="882" b="0" i="1" kern="1200" dirty="0">
                <a:solidFill>
                  <a:schemeClr val="tx1"/>
                </a:solidFill>
                <a:effectLst/>
                <a:latin typeface="Segoe UI Light" pitchFamily="34" charset="0"/>
                <a:ea typeface="+mn-ea"/>
                <a:cs typeface="+mn-cs"/>
              </a:rPr>
              <a:t>*parent*</a:t>
            </a:r>
            <a:r>
              <a:rPr lang="en-IE" sz="882" b="0" kern="1200" dirty="0">
                <a:solidFill>
                  <a:schemeClr val="tx1"/>
                </a:solidFill>
                <a:effectLst/>
                <a:latin typeface="Segoe UI Light" pitchFamily="34" charset="0"/>
                <a:ea typeface="+mn-ea"/>
                <a:cs typeface="+mn-cs"/>
              </a:rPr>
              <a:t> level lock prevents us from deleting the virtual machine, the virtual machine resource inherits the lock from the parent.</a:t>
            </a:r>
          </a:p>
          <a:p>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Remove a lock</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1. Return to the resource group and go to </a:t>
            </a:r>
            <a:r>
              <a:rPr lang="en-IE" sz="882" b="1" kern="1200" dirty="0">
                <a:solidFill>
                  <a:schemeClr val="tx1"/>
                </a:solidFill>
                <a:effectLst/>
                <a:latin typeface="Segoe UI Light" pitchFamily="34" charset="0"/>
                <a:ea typeface="+mn-ea"/>
                <a:cs typeface="+mn-cs"/>
              </a:rPr>
              <a:t>Settings</a:t>
            </a:r>
            <a:r>
              <a:rPr lang="en-IE" sz="882" b="0" kern="1200" dirty="0">
                <a:solidFill>
                  <a:schemeClr val="tx1"/>
                </a:solidFill>
                <a:effectLst/>
                <a:latin typeface="Segoe UI Light" pitchFamily="34" charset="0"/>
                <a:ea typeface="+mn-ea"/>
                <a:cs typeface="+mn-cs"/>
              </a:rPr>
              <a:t> &gt; </a:t>
            </a:r>
            <a:r>
              <a:rPr lang="en-IE" sz="882" b="1" kern="1200" dirty="0">
                <a:solidFill>
                  <a:schemeClr val="tx1"/>
                </a:solidFill>
                <a:effectLst/>
                <a:latin typeface="Segoe UI Light" pitchFamily="34" charset="0"/>
                <a:ea typeface="+mn-ea"/>
                <a:cs typeface="+mn-cs"/>
              </a:rPr>
              <a:t>Locks</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2. Click the ellipsis at the end of the Delete lock that you created earlier and select </a:t>
            </a:r>
            <a:r>
              <a:rPr lang="en-IE" sz="882" b="1" kern="1200" dirty="0">
                <a:solidFill>
                  <a:schemeClr val="tx1"/>
                </a:solidFill>
                <a:effectLst/>
                <a:latin typeface="Segoe UI Light" pitchFamily="34" charset="0"/>
                <a:ea typeface="+mn-ea"/>
                <a:cs typeface="+mn-cs"/>
              </a:rPr>
              <a:t>Delete</a:t>
            </a:r>
            <a:r>
              <a:rPr lang="en-IE" sz="882" b="0" kern="1200" dirty="0">
                <a:solidFill>
                  <a:schemeClr val="tx1"/>
                </a:solidFill>
                <a:effectLst/>
                <a:latin typeface="Segoe UI Light" pitchFamily="34" charset="0"/>
                <a:ea typeface="+mn-ea"/>
                <a:cs typeface="+mn-cs"/>
              </a:rPr>
              <a:t> on the resultant menu</a:t>
            </a:r>
          </a:p>
          <a:p>
            <a:r>
              <a:rPr lang="en-IE" sz="882" b="0" kern="1200" dirty="0">
                <a:solidFill>
                  <a:schemeClr val="tx1"/>
                </a:solidFill>
                <a:effectLst/>
                <a:latin typeface="Segoe UI Light" pitchFamily="34" charset="0"/>
                <a:ea typeface="+mn-ea"/>
                <a:cs typeface="+mn-cs"/>
              </a:rPr>
              <a:t>3. In the </a:t>
            </a:r>
            <a:r>
              <a:rPr lang="en-IE" sz="882" b="0" kern="1200" dirty="0" err="1">
                <a:solidFill>
                  <a:schemeClr val="tx1"/>
                </a:solidFill>
                <a:effectLst/>
                <a:latin typeface="Segoe UI Light" pitchFamily="34" charset="0"/>
                <a:ea typeface="+mn-ea"/>
                <a:cs typeface="+mn-cs"/>
              </a:rPr>
              <a:t>ressource</a:t>
            </a:r>
            <a:r>
              <a:rPr lang="en-IE" sz="882" b="0" kern="1200" dirty="0">
                <a:solidFill>
                  <a:schemeClr val="tx1"/>
                </a:solidFill>
                <a:effectLst/>
                <a:latin typeface="Segoe UI Light" pitchFamily="34" charset="0"/>
                <a:ea typeface="+mn-ea"/>
                <a:cs typeface="+mn-cs"/>
              </a:rPr>
              <a:t> group </a:t>
            </a:r>
            <a:r>
              <a:rPr lang="en-IE" sz="882" b="1" kern="1200" dirty="0">
                <a:solidFill>
                  <a:schemeClr val="tx1"/>
                </a:solidFill>
                <a:effectLst/>
                <a:latin typeface="Segoe UI Light" pitchFamily="34" charset="0"/>
                <a:ea typeface="+mn-ea"/>
                <a:cs typeface="+mn-cs"/>
              </a:rPr>
              <a:t>Overview</a:t>
            </a:r>
            <a:r>
              <a:rPr lang="en-IE" sz="882" b="0" kern="1200" dirty="0">
                <a:solidFill>
                  <a:schemeClr val="tx1"/>
                </a:solidFill>
                <a:effectLst/>
                <a:latin typeface="Segoe UI Light" pitchFamily="34" charset="0"/>
                <a:ea typeface="+mn-ea"/>
                <a:cs typeface="+mn-cs"/>
              </a:rPr>
              <a:t> pane, click on </a:t>
            </a:r>
            <a:r>
              <a:rPr lang="en-IE" sz="882" b="1" kern="1200" dirty="0">
                <a:solidFill>
                  <a:schemeClr val="tx1"/>
                </a:solidFill>
                <a:effectLst/>
                <a:latin typeface="Segoe UI Light" pitchFamily="34" charset="0"/>
                <a:ea typeface="+mn-ea"/>
                <a:cs typeface="+mn-cs"/>
              </a:rPr>
              <a:t>Delete resource group</a:t>
            </a:r>
            <a:r>
              <a:rPr lang="en-IE" sz="882" b="0" kern="1200" dirty="0">
                <a:solidFill>
                  <a:schemeClr val="tx1"/>
                </a:solidFill>
                <a:effectLst/>
                <a:latin typeface="Segoe UI Light" pitchFamily="34" charset="0"/>
                <a:ea typeface="+mn-ea"/>
                <a:cs typeface="+mn-cs"/>
              </a:rPr>
              <a:t> an din the resultant </a:t>
            </a:r>
            <a:r>
              <a:rPr lang="en-IE" sz="882" b="1" kern="1200" dirty="0">
                <a:solidFill>
                  <a:schemeClr val="tx1"/>
                </a:solidFill>
                <a:effectLst/>
                <a:latin typeface="Segoe UI Light" pitchFamily="34" charset="0"/>
                <a:ea typeface="+mn-ea"/>
                <a:cs typeface="+mn-cs"/>
              </a:rPr>
              <a:t>Are you sure you want to delete "</a:t>
            </a:r>
            <a:r>
              <a:rPr lang="en-IE" sz="882" b="1" kern="1200" dirty="0" err="1">
                <a:solidFill>
                  <a:schemeClr val="tx1"/>
                </a:solidFill>
                <a:effectLst/>
                <a:latin typeface="Segoe UI Light" pitchFamily="34" charset="0"/>
                <a:ea typeface="+mn-ea"/>
                <a:cs typeface="+mn-cs"/>
              </a:rPr>
              <a:t>lockscrg</a:t>
            </a:r>
            <a:r>
              <a:rPr lang="en-IE" sz="882" b="1" kern="1200" dirty="0">
                <a:solidFill>
                  <a:schemeClr val="tx1"/>
                </a:solidFill>
                <a:effectLst/>
                <a:latin typeface="Segoe UI Light" pitchFamily="34" charset="0"/>
                <a:ea typeface="+mn-ea"/>
                <a:cs typeface="+mn-cs"/>
              </a:rPr>
              <a:t>"?</a:t>
            </a:r>
            <a:r>
              <a:rPr lang="en-IE" sz="882" b="0" kern="1200" dirty="0">
                <a:solidFill>
                  <a:schemeClr val="tx1"/>
                </a:solidFill>
                <a:effectLst/>
                <a:latin typeface="Segoe UI Light" pitchFamily="34" charset="0"/>
                <a:ea typeface="+mn-ea"/>
                <a:cs typeface="+mn-cs"/>
              </a:rPr>
              <a:t> pane, type in the name of the resource group and click </a:t>
            </a:r>
            <a:r>
              <a:rPr lang="en-IE" sz="882" b="1" kern="1200" dirty="0">
                <a:solidFill>
                  <a:schemeClr val="tx1"/>
                </a:solidFill>
                <a:effectLst/>
                <a:latin typeface="Segoe UI Light" pitchFamily="34" charset="0"/>
                <a:ea typeface="+mn-ea"/>
                <a:cs typeface="+mn-cs"/>
              </a:rPr>
              <a:t>Delete</a:t>
            </a:r>
            <a:r>
              <a:rPr lang="en-IE" sz="882" b="0" kern="1200" dirty="0">
                <a:solidFill>
                  <a:schemeClr val="tx1"/>
                </a:solidFill>
                <a:effectLst/>
                <a:latin typeface="Segoe UI Light" pitchFamily="34" charset="0"/>
                <a:ea typeface="+mn-ea"/>
                <a:cs typeface="+mn-cs"/>
              </a:rPr>
              <a:t> to delete the resource group.</a:t>
            </a:r>
          </a:p>
          <a:p>
            <a:r>
              <a:rPr lang="en-IE" sz="882" b="0" kern="1200" dirty="0">
                <a:solidFill>
                  <a:schemeClr val="tx1"/>
                </a:solidFill>
                <a:effectLst/>
                <a:latin typeface="Segoe UI Light" pitchFamily="34" charset="0"/>
                <a:ea typeface="+mn-ea"/>
                <a:cs typeface="+mn-cs"/>
              </a:rPr>
              <a:t>The resource group and all resources within it are successfully deleted now, because the delete lock has been removed.</a:t>
            </a:r>
          </a:p>
          <a:p>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Congratulations! You have created Azure resources to allow us to create a lock against them, then you added a </a:t>
            </a:r>
            <a:r>
              <a:rPr lang="en-IE" sz="882" b="1" kern="1200" dirty="0">
                <a:solidFill>
                  <a:schemeClr val="tx1"/>
                </a:solidFill>
                <a:effectLst/>
                <a:latin typeface="Segoe UI Light" pitchFamily="34" charset="0"/>
                <a:ea typeface="+mn-ea"/>
                <a:cs typeface="+mn-cs"/>
              </a:rPr>
              <a:t>Delete</a:t>
            </a:r>
            <a:r>
              <a:rPr lang="en-IE" sz="882" b="0" kern="1200" dirty="0">
                <a:solidFill>
                  <a:schemeClr val="tx1"/>
                </a:solidFill>
                <a:effectLst/>
                <a:latin typeface="Segoe UI Light" pitchFamily="34" charset="0"/>
                <a:ea typeface="+mn-ea"/>
                <a:cs typeface="+mn-cs"/>
              </a:rPr>
              <a:t> Lock to prevent deletion of a resource group. You then verified that deletion of the resource group was indeed blocked as a result of the created Lock, and also that any resources within the resource group were also blocked from being deleted by the parent Lock. You then removed the lock and verified it has been removed by successfully deleting the resource group.</a:t>
            </a:r>
          </a:p>
          <a:p>
            <a:br>
              <a:rPr lang="en-IE" sz="882" b="0" kern="1200" dirty="0">
                <a:solidFill>
                  <a:schemeClr val="tx1"/>
                </a:solidFill>
                <a:effectLst/>
                <a:latin typeface="Segoe UI Light" pitchFamily="34" charset="0"/>
                <a:ea typeface="+mn-ea"/>
                <a:cs typeface="+mn-cs"/>
              </a:rPr>
            </a:br>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Remember to delete the resources you have just deployed, if they are still present and you are no longer using them to ensure you do not incur costs for running resources. You can delete all deployed resources by deleting the resource group in which they all reside.</a:t>
            </a:r>
          </a:p>
          <a:p>
            <a:pPr rtl="0"/>
            <a:endParaRPr lang="en-IE"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598224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Azure Advisor provides security recommendations by integrating with Azure Security Center. Personalized security recommendations are visible on the </a:t>
            </a:r>
            <a:r>
              <a:rPr lang="en-IE" sz="900" b="1" i="0" u="none" strike="noStrike" kern="1200" dirty="0">
                <a:solidFill>
                  <a:schemeClr val="tx1"/>
                </a:solidFill>
                <a:effectLst/>
                <a:latin typeface="Segoe UI Light" pitchFamily="34" charset="0"/>
                <a:ea typeface="+mn-ea"/>
                <a:cs typeface="+mn-cs"/>
              </a:rPr>
              <a:t>Security</a:t>
            </a:r>
            <a:r>
              <a:rPr lang="en-IE" sz="900" b="0" i="0" u="none" strike="noStrike" kern="1200" dirty="0">
                <a:solidFill>
                  <a:schemeClr val="tx1"/>
                </a:solidFill>
                <a:effectLst/>
                <a:latin typeface="Segoe UI Light" pitchFamily="34" charset="0"/>
                <a:ea typeface="+mn-ea"/>
                <a:cs typeface="+mn-cs"/>
              </a:rPr>
              <a:t> tab of the Azure Advisor dashboard. You can “click into” each recommendation for greater detail.</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kern="1200" dirty="0">
                <a:solidFill>
                  <a:schemeClr val="tx1"/>
                </a:solidFill>
                <a:effectLst/>
                <a:latin typeface="Segoe UI Light" pitchFamily="34" charset="0"/>
                <a:ea typeface="+mn-ea"/>
                <a:cs typeface="+mn-cs"/>
              </a:rPr>
              <a:t>For details about Azure Advisor, see : https://docs.microsoft.com/en-us/azure/advisor/advisor-overview</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To</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implement an Azure Blueprint : (a) create the blueprint; (b) assign the blueprint; (c) track the blueprint’s assignments.</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Usage scenarios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Adhering to (government and industry) security and compliance requirements is challenging and time-consuming. Azure Blueprints provides </a:t>
            </a:r>
            <a:r>
              <a:rPr lang="en-IE" sz="900" b="0" i="0" u="none" strike="noStrike" kern="1200" dirty="0" err="1">
                <a:solidFill>
                  <a:schemeClr val="tx1"/>
                </a:solidFill>
                <a:effectLst/>
                <a:latin typeface="Segoe UI Light" pitchFamily="34" charset="0"/>
                <a:ea typeface="+mn-ea"/>
                <a:cs typeface="+mn-cs"/>
              </a:rPr>
              <a:t>artifacts</a:t>
            </a:r>
            <a:r>
              <a:rPr lang="en-IE" sz="900" b="0" i="0" u="none" strike="noStrike" kern="1200" dirty="0">
                <a:solidFill>
                  <a:schemeClr val="tx1"/>
                </a:solidFill>
                <a:effectLst/>
                <a:latin typeface="Segoe UI Light" pitchFamily="34" charset="0"/>
                <a:ea typeface="+mn-ea"/>
                <a:cs typeface="+mn-cs"/>
              </a:rPr>
              <a:t> and tools that </a:t>
            </a:r>
            <a:r>
              <a:rPr lang="en-IE" sz="900" b="0" i="0" u="none" strike="noStrike" kern="1200" baseline="0" dirty="0">
                <a:solidFill>
                  <a:schemeClr val="tx1"/>
                </a:solidFill>
                <a:effectLst/>
                <a:latin typeface="Segoe UI Light" pitchFamily="34" charset="0"/>
                <a:ea typeface="+mn-ea"/>
                <a:cs typeface="+mn-cs"/>
              </a:rPr>
              <a:t>improve your </a:t>
            </a:r>
            <a:r>
              <a:rPr lang="en-IE" sz="900" b="0" i="0" u="none" strike="noStrike" kern="1200" dirty="0">
                <a:solidFill>
                  <a:schemeClr val="tx1"/>
                </a:solidFill>
                <a:effectLst/>
                <a:latin typeface="Segoe UI Light" pitchFamily="34" charset="0"/>
                <a:ea typeface="+mn-ea"/>
                <a:cs typeface="+mn-cs"/>
              </a:rPr>
              <a:t>auditing</a:t>
            </a:r>
            <a:r>
              <a:rPr lang="en-IE" sz="900" b="0" i="0" u="none" strike="noStrike" kern="1200" baseline="0" dirty="0">
                <a:solidFill>
                  <a:schemeClr val="tx1"/>
                </a:solidFill>
                <a:effectLst/>
                <a:latin typeface="Segoe UI Light" pitchFamily="34" charset="0"/>
                <a:ea typeface="+mn-ea"/>
                <a:cs typeface="+mn-cs"/>
              </a:rPr>
              <a:t> and </a:t>
            </a:r>
            <a:r>
              <a:rPr lang="en-US" sz="900" b="0" i="0" u="none" strike="noStrike" kern="1200" noProof="0" dirty="0">
                <a:solidFill>
                  <a:schemeClr val="tx1"/>
                </a:solidFill>
                <a:effectLst/>
                <a:latin typeface="Segoe UI Light" pitchFamily="34" charset="0"/>
                <a:ea typeface="+mn-ea"/>
                <a:cs typeface="+mn-cs"/>
              </a:rPr>
              <a:t>traceability</a:t>
            </a:r>
            <a:r>
              <a:rPr lang="en-IE" sz="900" b="0" i="0" u="none" strike="noStrike" kern="1200" dirty="0">
                <a:solidFill>
                  <a:schemeClr val="tx1"/>
                </a:solidFill>
                <a:effectLst/>
                <a:latin typeface="Segoe UI Light" pitchFamily="34" charset="0"/>
                <a:ea typeface="+mn-ea"/>
                <a:cs typeface="+mn-cs"/>
              </a:rPr>
              <a:t> capabilities, to</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maintain compliance across your deployments. Azure Blueprints’ </a:t>
            </a:r>
            <a:r>
              <a:rPr lang="en-IE" sz="900" b="0" i="0" u="none" strike="noStrike" kern="1200" dirty="0" err="1">
                <a:solidFill>
                  <a:schemeClr val="tx1"/>
                </a:solidFill>
                <a:effectLst/>
                <a:latin typeface="Segoe UI Light" pitchFamily="34" charset="0"/>
                <a:ea typeface="+mn-ea"/>
                <a:cs typeface="+mn-cs"/>
              </a:rPr>
              <a:t>artifacts</a:t>
            </a:r>
            <a:r>
              <a:rPr lang="en-IE" sz="900" b="0" i="0" u="none" strike="noStrike" kern="1200" dirty="0">
                <a:solidFill>
                  <a:schemeClr val="tx1"/>
                </a:solidFill>
                <a:effectLst/>
                <a:latin typeface="Segoe UI Light" pitchFamily="34" charset="0"/>
                <a:ea typeface="+mn-ea"/>
                <a:cs typeface="+mn-cs"/>
              </a:rPr>
              <a:t> and tools can reduce the amount</a:t>
            </a:r>
            <a:r>
              <a:rPr lang="en-IE" sz="900" b="0" i="0" u="none" strike="noStrike" kern="1200" baseline="0" dirty="0">
                <a:solidFill>
                  <a:schemeClr val="tx1"/>
                </a:solidFill>
                <a:effectLst/>
                <a:latin typeface="Segoe UI Light" pitchFamily="34" charset="0"/>
                <a:ea typeface="+mn-ea"/>
                <a:cs typeface="+mn-cs"/>
              </a:rPr>
              <a:t> of </a:t>
            </a:r>
            <a:r>
              <a:rPr lang="en-IE" sz="900" b="0" i="0" u="none" strike="noStrike" kern="1200" dirty="0">
                <a:solidFill>
                  <a:schemeClr val="tx1"/>
                </a:solidFill>
                <a:effectLst/>
                <a:latin typeface="Segoe UI Light" pitchFamily="34" charset="0"/>
                <a:ea typeface="+mn-ea"/>
                <a:cs typeface="+mn-cs"/>
              </a:rPr>
              <a:t>time</a:t>
            </a:r>
            <a:r>
              <a:rPr lang="en-IE" sz="900" b="0" i="0" u="none" strike="noStrike" kern="1200" baseline="0" dirty="0">
                <a:solidFill>
                  <a:schemeClr val="tx1"/>
                </a:solidFill>
                <a:effectLst/>
                <a:latin typeface="Segoe UI Light" pitchFamily="34" charset="0"/>
                <a:ea typeface="+mn-ea"/>
                <a:cs typeface="+mn-cs"/>
              </a:rPr>
              <a:t> you spend completing</a:t>
            </a:r>
            <a:r>
              <a:rPr lang="en-IE" sz="900" b="0" i="0" u="none" strike="noStrike" kern="1200" dirty="0">
                <a:solidFill>
                  <a:schemeClr val="tx1"/>
                </a:solidFill>
                <a:effectLst/>
                <a:latin typeface="Segoe UI Light" pitchFamily="34" charset="0"/>
                <a:ea typeface="+mn-ea"/>
                <a:cs typeface="+mn-cs"/>
              </a:rPr>
              <a:t> paperwork, and expedite</a:t>
            </a:r>
            <a:r>
              <a:rPr lang="en-IE" sz="900" b="0" i="0" u="none" strike="noStrike" kern="1200" baseline="0" dirty="0">
                <a:solidFill>
                  <a:schemeClr val="tx1"/>
                </a:solidFill>
                <a:effectLst/>
                <a:latin typeface="Segoe UI Light" pitchFamily="34" charset="0"/>
                <a:ea typeface="+mn-ea"/>
                <a:cs typeface="+mn-cs"/>
              </a:rPr>
              <a:t> the certification process</a:t>
            </a:r>
            <a:r>
              <a:rPr lang="en-IE" sz="900" b="0" i="0" u="none" strike="noStrike"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Azure Blueprints can also be used in Azure </a:t>
            </a:r>
            <a:r>
              <a:rPr lang="en-IE" sz="900" b="0" i="0" u="none" strike="noStrike" kern="1200" dirty="0" err="1">
                <a:solidFill>
                  <a:schemeClr val="tx1"/>
                </a:solidFill>
                <a:effectLst/>
                <a:latin typeface="Segoe UI Light" pitchFamily="34" charset="0"/>
                <a:ea typeface="+mn-ea"/>
                <a:cs typeface="+mn-cs"/>
              </a:rPr>
              <a:t>DevOps</a:t>
            </a:r>
            <a:r>
              <a:rPr lang="en-IE" sz="900" b="0" i="0" u="none" strike="noStrike" kern="1200" dirty="0">
                <a:solidFill>
                  <a:schemeClr val="tx1"/>
                </a:solidFill>
                <a:effectLst/>
                <a:latin typeface="Segoe UI Light" pitchFamily="34" charset="0"/>
                <a:ea typeface="+mn-ea"/>
                <a:cs typeface="+mn-cs"/>
              </a:rPr>
              <a:t> scenarios. Associating</a:t>
            </a:r>
            <a:r>
              <a:rPr lang="en-IE" sz="900" b="0" i="0" u="none" strike="noStrike" kern="1200" baseline="0" dirty="0">
                <a:solidFill>
                  <a:schemeClr val="tx1"/>
                </a:solidFill>
                <a:effectLst/>
                <a:latin typeface="Segoe UI Light" pitchFamily="34" charset="0"/>
                <a:ea typeface="+mn-ea"/>
                <a:cs typeface="+mn-cs"/>
              </a:rPr>
              <a:t> blueprints </a:t>
            </a:r>
            <a:r>
              <a:rPr lang="en-IE" sz="900" b="0" i="0" u="none" strike="noStrike" kern="1200" dirty="0">
                <a:solidFill>
                  <a:schemeClr val="tx1"/>
                </a:solidFill>
                <a:effectLst/>
                <a:latin typeface="Segoe UI Light" pitchFamily="34" charset="0"/>
                <a:ea typeface="+mn-ea"/>
                <a:cs typeface="+mn-cs"/>
              </a:rPr>
              <a:t>with specific build </a:t>
            </a:r>
            <a:r>
              <a:rPr lang="en-IE" sz="900" b="0" i="0" u="none" strike="noStrike" kern="1200" dirty="0" err="1">
                <a:solidFill>
                  <a:schemeClr val="tx1"/>
                </a:solidFill>
                <a:effectLst/>
                <a:latin typeface="Segoe UI Light" pitchFamily="34" charset="0"/>
                <a:ea typeface="+mn-ea"/>
                <a:cs typeface="+mn-cs"/>
              </a:rPr>
              <a:t>artifacts</a:t>
            </a:r>
            <a:r>
              <a:rPr lang="en-IE" sz="900" b="0" i="0" u="none" strike="noStrike" kern="1200" dirty="0">
                <a:solidFill>
                  <a:schemeClr val="tx1"/>
                </a:solidFill>
                <a:effectLst/>
                <a:latin typeface="Segoe UI Light" pitchFamily="34" charset="0"/>
                <a:ea typeface="+mn-ea"/>
                <a:cs typeface="+mn-cs"/>
              </a:rPr>
              <a:t> and release pipelines, means they can be tracked more rigorously.</a:t>
            </a:r>
          </a:p>
          <a:p>
            <a:endParaRPr lang="en-IE" sz="900" b="1" kern="1200" dirty="0">
              <a:solidFill>
                <a:schemeClr val="tx1"/>
              </a:solidFill>
              <a:effectLst/>
              <a:latin typeface="Segoe UI Light" pitchFamily="34" charset="0"/>
              <a:ea typeface="+mn-ea"/>
              <a:cs typeface="+mn-cs"/>
            </a:endParaRPr>
          </a:p>
          <a:p>
            <a:r>
              <a:rPr lang="en-IE" sz="900" kern="1200" dirty="0">
                <a:solidFill>
                  <a:schemeClr val="tx1"/>
                </a:solidFill>
                <a:effectLst/>
                <a:latin typeface="Segoe UI Light" pitchFamily="34" charset="0"/>
                <a:ea typeface="+mn-ea"/>
                <a:cs typeface="+mn-cs"/>
              </a:rPr>
              <a:t>At the time of writing, Azure Blueprints is in preview and</a:t>
            </a:r>
            <a:r>
              <a:rPr lang="en-IE" sz="900" kern="1200" baseline="0" dirty="0">
                <a:solidFill>
                  <a:schemeClr val="tx1"/>
                </a:solidFill>
                <a:effectLst/>
                <a:latin typeface="Segoe UI Light" pitchFamily="34" charset="0"/>
                <a:ea typeface="+mn-ea"/>
                <a:cs typeface="+mn-cs"/>
              </a:rPr>
              <a:t> is not in general </a:t>
            </a:r>
            <a:r>
              <a:rPr lang="en-IE" sz="900" kern="1200" dirty="0">
                <a:solidFill>
                  <a:schemeClr val="tx1"/>
                </a:solidFill>
                <a:effectLst/>
                <a:latin typeface="Segoe UI Light" pitchFamily="34" charset="0"/>
                <a:ea typeface="+mn-ea"/>
                <a:cs typeface="+mn-cs"/>
              </a:rPr>
              <a:t>availability.</a:t>
            </a:r>
          </a:p>
          <a:p>
            <a:endParaRPr lang="en-IE" sz="900" kern="1200" dirty="0">
              <a:solidFill>
                <a:schemeClr val="tx1"/>
              </a:solidFill>
              <a:effectLst/>
              <a:latin typeface="Segoe UI Light" pitchFamily="34" charset="0"/>
              <a:ea typeface="+mn-ea"/>
              <a:cs typeface="+mn-cs"/>
            </a:endParaRPr>
          </a:p>
          <a:p>
            <a:r>
              <a:rPr lang="en-IE" sz="900" kern="1200" dirty="0">
                <a:solidFill>
                  <a:schemeClr val="tx1"/>
                </a:solidFill>
                <a:effectLst/>
                <a:latin typeface="Segoe UI Light" pitchFamily="34" charset="0"/>
                <a:ea typeface="+mn-ea"/>
                <a:cs typeface="+mn-cs"/>
              </a:rPr>
              <a:t>For details</a:t>
            </a:r>
            <a:r>
              <a:rPr lang="en-IE" sz="900" kern="1200" baseline="0" dirty="0">
                <a:solidFill>
                  <a:schemeClr val="tx1"/>
                </a:solidFill>
                <a:effectLst/>
                <a:latin typeface="Segoe UI Light" pitchFamily="34" charset="0"/>
                <a:ea typeface="+mn-ea"/>
                <a:cs typeface="+mn-cs"/>
              </a:rPr>
              <a:t> about</a:t>
            </a:r>
            <a:r>
              <a:rPr lang="en-IE" sz="900" kern="1200" dirty="0">
                <a:solidFill>
                  <a:schemeClr val="tx1"/>
                </a:solidFill>
                <a:effectLst/>
                <a:latin typeface="Segoe UI Light" pitchFamily="34" charset="0"/>
                <a:ea typeface="+mn-ea"/>
                <a:cs typeface="+mn-cs"/>
              </a:rPr>
              <a:t> Azure Blueprints, see : </a:t>
            </a:r>
            <a:r>
              <a:rPr lang="en-IE" sz="900" b="0" i="0" u="none" strike="noStrike" kern="1200" dirty="0">
                <a:solidFill>
                  <a:schemeClr val="tx1"/>
                </a:solidFill>
                <a:effectLst/>
                <a:latin typeface="Segoe UI Light" pitchFamily="34" charset="0"/>
                <a:ea typeface="+mn-ea"/>
                <a:cs typeface="+mn-cs"/>
              </a:rPr>
              <a:t>https://azure.microsoft.com/en-us/services/blueprints/ </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i="0" u="none" strike="noStrike" kern="1200" dirty="0">
                <a:solidFill>
                  <a:schemeClr val="tx1"/>
                </a:solidFill>
                <a:effectLst/>
                <a:latin typeface="Segoe UI Light" pitchFamily="34" charset="0"/>
                <a:ea typeface="+mn-ea"/>
                <a:cs typeface="+mn-cs"/>
              </a:rPr>
              <a:t>We will discuss and define subscriptions in more detail later in the course, however we will briefly mention subscriptions here in the context of governance.</a:t>
            </a:r>
          </a:p>
          <a:p>
            <a:endParaRPr lang="en-IE" sz="882" b="0"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There are mainly three aspects to consider in relation to creating and managing subscriptions: </a:t>
            </a:r>
            <a:r>
              <a:rPr lang="en-IE" sz="882" b="0" i="1" u="none" strike="noStrike" kern="1200" dirty="0">
                <a:solidFill>
                  <a:schemeClr val="tx1"/>
                </a:solidFill>
                <a:effectLst/>
                <a:latin typeface="Segoe UI Light" pitchFamily="34" charset="0"/>
                <a:ea typeface="+mn-ea"/>
                <a:cs typeface="+mn-cs"/>
              </a:rPr>
              <a:t>Billing</a:t>
            </a:r>
            <a:r>
              <a:rPr lang="en-IE" sz="882" b="0" i="0" u="none" strike="noStrike" kern="1200" dirty="0">
                <a:solidFill>
                  <a:schemeClr val="tx1"/>
                </a:solidFill>
                <a:effectLst/>
                <a:latin typeface="Segoe UI Light" pitchFamily="34" charset="0"/>
                <a:ea typeface="+mn-ea"/>
                <a:cs typeface="+mn-cs"/>
              </a:rPr>
              <a:t>, </a:t>
            </a:r>
            <a:r>
              <a:rPr lang="en-IE" sz="882" b="0" i="1" u="none" strike="noStrike" kern="1200" dirty="0">
                <a:solidFill>
                  <a:schemeClr val="tx1"/>
                </a:solidFill>
                <a:effectLst/>
                <a:latin typeface="Segoe UI Light" pitchFamily="34" charset="0"/>
                <a:ea typeface="+mn-ea"/>
                <a:cs typeface="+mn-cs"/>
              </a:rPr>
              <a:t>Access Control</a:t>
            </a:r>
            <a:r>
              <a:rPr lang="en-IE" sz="882" b="0" i="0" u="none" strike="noStrike" kern="1200" dirty="0">
                <a:solidFill>
                  <a:schemeClr val="tx1"/>
                </a:solidFill>
                <a:effectLst/>
                <a:latin typeface="Segoe UI Light" pitchFamily="34" charset="0"/>
                <a:ea typeface="+mn-ea"/>
                <a:cs typeface="+mn-cs"/>
              </a:rPr>
              <a:t> and </a:t>
            </a:r>
            <a:r>
              <a:rPr lang="en-IE" sz="882" b="0" i="1" u="none" strike="noStrike" kern="1200" dirty="0">
                <a:solidFill>
                  <a:schemeClr val="tx1"/>
                </a:solidFill>
                <a:effectLst/>
                <a:latin typeface="Segoe UI Light" pitchFamily="34" charset="0"/>
                <a:ea typeface="+mn-ea"/>
                <a:cs typeface="+mn-cs"/>
              </a:rPr>
              <a:t>Subscription limits</a:t>
            </a:r>
            <a:r>
              <a:rPr lang="en-IE" sz="882" b="0" i="0" u="none" strike="noStrike"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IE" sz="882" b="0" i="1" u="none" strike="noStrike" kern="1200" dirty="0">
                <a:solidFill>
                  <a:schemeClr val="tx1"/>
                </a:solidFill>
                <a:effectLst/>
                <a:latin typeface="Segoe UI Light" pitchFamily="34" charset="0"/>
                <a:ea typeface="+mn-ea"/>
                <a:cs typeface="+mn-cs"/>
              </a:rPr>
              <a:t>Billing</a:t>
            </a:r>
            <a:r>
              <a:rPr lang="en-IE" sz="882" b="0" i="0" u="none" strike="noStrike" kern="1200" dirty="0">
                <a:solidFill>
                  <a:schemeClr val="tx1"/>
                </a:solidFill>
                <a:effectLst/>
                <a:latin typeface="Segoe UI Light" pitchFamily="34" charset="0"/>
                <a:ea typeface="+mn-ea"/>
                <a:cs typeface="+mn-cs"/>
              </a:rPr>
              <a:t>: Reports can be generated by subscriptions, if you have multiple internal departments and need to do “chargeback”, a possible scenario is to create subscriptions by department or project.</a:t>
            </a:r>
          </a:p>
          <a:p>
            <a:pPr marL="171450" indent="-171450">
              <a:buFont typeface="Arial" panose="020B0604020202020204" pitchFamily="34" charset="0"/>
              <a:buChar char="•"/>
            </a:pPr>
            <a:r>
              <a:rPr lang="en-IE" sz="882" b="0" i="1" u="none" strike="noStrike" kern="1200" dirty="0">
                <a:solidFill>
                  <a:schemeClr val="tx1"/>
                </a:solidFill>
                <a:effectLst/>
                <a:latin typeface="Segoe UI Light" pitchFamily="34" charset="0"/>
                <a:ea typeface="+mn-ea"/>
                <a:cs typeface="+mn-cs"/>
              </a:rPr>
              <a:t>Access Control</a:t>
            </a:r>
            <a:r>
              <a:rPr lang="en-IE" sz="882" b="0" i="0" u="none" strike="noStrike" kern="1200" dirty="0">
                <a:solidFill>
                  <a:schemeClr val="tx1"/>
                </a:solidFill>
                <a:effectLst/>
                <a:latin typeface="Segoe UI Light" pitchFamily="34" charset="0"/>
                <a:ea typeface="+mn-ea"/>
                <a:cs typeface="+mn-cs"/>
              </a:rPr>
              <a:t>: A subscription is a deployment boundary for Azure resources and every subscription is associated with an Azure AD tenant that provides administrators the ability to set up role-based access control (RBAC). When designing a subscription model, one should consider the deployment boundary factor, some customers have separate subscriptions for Development and Production, each one is completely isolated from each other from a resource perspective and managed using RBAC.</a:t>
            </a:r>
          </a:p>
          <a:p>
            <a:pPr marL="171450" indent="-171450">
              <a:buFont typeface="Arial" panose="020B0604020202020204" pitchFamily="34" charset="0"/>
              <a:buChar char="•"/>
            </a:pPr>
            <a:r>
              <a:rPr lang="en-IE" sz="882" b="0" i="1" u="none" strike="noStrike" kern="1200" dirty="0">
                <a:solidFill>
                  <a:schemeClr val="tx1"/>
                </a:solidFill>
                <a:effectLst/>
                <a:latin typeface="Segoe UI Light" pitchFamily="34" charset="0"/>
                <a:ea typeface="+mn-ea"/>
                <a:cs typeface="+mn-cs"/>
              </a:rPr>
              <a:t>Subscription Limits</a:t>
            </a:r>
            <a:r>
              <a:rPr lang="en-IE" sz="882" b="0" i="0" u="none" strike="noStrike" kern="1200" dirty="0">
                <a:solidFill>
                  <a:schemeClr val="tx1"/>
                </a:solidFill>
                <a:effectLst/>
                <a:latin typeface="Segoe UI Light" pitchFamily="34" charset="0"/>
                <a:ea typeface="+mn-ea"/>
                <a:cs typeface="+mn-cs"/>
              </a:rPr>
              <a:t>: Subscriptions are also bound to some hard limitations. For example, the maximum number of Express Route circuits per subscription is 10. Those limits should be considered during the design phase, if there is a need to go over those limits in particular scenarios, then additional subscriptions may be needed. If you hit a hard limit, there is no flexibility.</a:t>
            </a:r>
          </a:p>
          <a:p>
            <a:endParaRPr lang="en-IE" sz="882" b="0"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Also available to assist with managing subscriptions are management groups, which manage access, policies, and compliance across multiple Azure subscription. We will discuss these in more detail later.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5437482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8720772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i="0" u="none" strike="noStrike" kern="1200" dirty="0">
                <a:solidFill>
                  <a:schemeClr val="tx1"/>
                </a:solidFill>
                <a:effectLst/>
                <a:latin typeface="Segoe UI Light" pitchFamily="34" charset="0"/>
                <a:ea typeface="+mn-ea"/>
                <a:cs typeface="+mn-cs"/>
              </a:rPr>
              <a:t>After you apply tags, you can retrieve all the resources in your subscription with that tag name and value. Tags enable you to retrieve related resources from different resource groups</a:t>
            </a:r>
          </a:p>
          <a:p>
            <a:endParaRPr lang="en-IE" sz="882"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IE" sz="882" b="0" i="0" u="none" strike="noStrike" kern="1200" dirty="0">
                <a:solidFill>
                  <a:schemeClr val="tx1"/>
                </a:solidFill>
                <a:effectLst/>
                <a:latin typeface="Segoe UI Light" pitchFamily="34" charset="0"/>
                <a:ea typeface="+mn-ea"/>
                <a:cs typeface="+mn-cs"/>
              </a:rPr>
              <a:t>You can use </a:t>
            </a:r>
            <a:r>
              <a:rPr lang="en-IE" sz="882" b="1" i="0" u="none" strike="noStrike" kern="1200" dirty="0">
                <a:solidFill>
                  <a:schemeClr val="tx1"/>
                </a:solidFill>
                <a:effectLst/>
                <a:latin typeface="Segoe UI Light" pitchFamily="34" charset="0"/>
                <a:ea typeface="+mn-ea"/>
                <a:cs typeface="+mn-cs"/>
              </a:rPr>
              <a:t>Azure Policy</a:t>
            </a:r>
            <a:r>
              <a:rPr lang="en-IE" sz="882" b="0" i="0" u="none" strike="noStrike" kern="1200" dirty="0">
                <a:solidFill>
                  <a:schemeClr val="tx1"/>
                </a:solidFill>
                <a:effectLst/>
                <a:latin typeface="Segoe UI Light" pitchFamily="34" charset="0"/>
                <a:ea typeface="+mn-ea"/>
                <a:cs typeface="+mn-cs"/>
              </a:rPr>
              <a:t> to enforce tagging values and rules on resources.</a:t>
            </a:r>
          </a:p>
          <a:p>
            <a:endParaRPr lang="en-IE" sz="882" b="0" i="0" u="none" strike="noStrike" kern="1200" dirty="0">
              <a:solidFill>
                <a:schemeClr val="tx1"/>
              </a:solidFill>
              <a:effectLst/>
              <a:latin typeface="Segoe UI Light" pitchFamily="34" charset="0"/>
              <a:ea typeface="+mn-ea"/>
              <a:cs typeface="+mn-cs"/>
            </a:endParaRPr>
          </a:p>
          <a:p>
            <a:endParaRPr lang="en-IE" sz="882" b="0" i="0" u="none" strike="noStrike" kern="1200" dirty="0">
              <a:solidFill>
                <a:schemeClr val="tx1"/>
              </a:solidFill>
              <a:effectLst/>
              <a:latin typeface="Segoe UI Light" pitchFamily="34" charset="0"/>
              <a:ea typeface="+mn-ea"/>
              <a:cs typeface="+mn-cs"/>
            </a:endParaRPr>
          </a:p>
          <a:p>
            <a:r>
              <a:rPr lang="en-IE" sz="882" b="1" i="0" u="none" strike="noStrike" kern="1200" dirty="0">
                <a:solidFill>
                  <a:schemeClr val="tx1"/>
                </a:solidFill>
                <a:effectLst/>
                <a:latin typeface="Segoe UI Light" pitchFamily="34" charset="0"/>
                <a:ea typeface="+mn-ea"/>
                <a:cs typeface="+mn-cs"/>
              </a:rPr>
              <a:t>Tag Limitations</a:t>
            </a:r>
          </a:p>
          <a:p>
            <a:r>
              <a:rPr lang="en-IE" sz="882" b="0" i="0" u="none" strike="noStrike" kern="1200" dirty="0">
                <a:solidFill>
                  <a:schemeClr val="tx1"/>
                </a:solidFill>
                <a:effectLst/>
                <a:latin typeface="Segoe UI Light" pitchFamily="34" charset="0"/>
                <a:ea typeface="+mn-ea"/>
                <a:cs typeface="+mn-cs"/>
              </a:rPr>
              <a:t>There are some limitations with using </a:t>
            </a:r>
            <a:r>
              <a:rPr lang="en-IE" sz="882" b="1" i="0" u="none" strike="noStrike" kern="1200" dirty="0">
                <a:solidFill>
                  <a:schemeClr val="tx1"/>
                </a:solidFill>
                <a:effectLst/>
                <a:latin typeface="Segoe UI Light" pitchFamily="34" charset="0"/>
                <a:ea typeface="+mn-ea"/>
                <a:cs typeface="+mn-cs"/>
              </a:rPr>
              <a:t>Tags</a:t>
            </a:r>
            <a:r>
              <a:rPr lang="en-IE" sz="882" b="0" i="0" u="none" strike="noStrike" kern="1200" dirty="0">
                <a:solidFill>
                  <a:schemeClr val="tx1"/>
                </a:solidFill>
                <a:effectLst/>
                <a:latin typeface="Segoe UI Light" pitchFamily="34" charset="0"/>
                <a:ea typeface="+mn-ea"/>
                <a:cs typeface="+mn-cs"/>
              </a:rPr>
              <a:t>, such as:</a:t>
            </a:r>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Not all resource types support tags. To determine if you can apply a tag to a resource type, see Tag support for Azure resources. </a:t>
            </a:r>
            <a:r>
              <a:rPr lang="en-IE" sz="882" b="0" i="0" u="none" strike="noStrike" kern="1200" dirty="0">
                <a:solidFill>
                  <a:schemeClr val="tx1"/>
                </a:solidFill>
                <a:effectLst/>
                <a:latin typeface="Segoe UI Light" pitchFamily="34" charset="0"/>
                <a:ea typeface="+mn-ea"/>
                <a:cs typeface="+mn-cs"/>
                <a:hlinkClick r:id="rId3"/>
              </a:rPr>
              <a:t>Tag support for Azure resources</a:t>
            </a:r>
            <a:endParaRPr lang="en-IE" sz="882" b="0" i="0" u="none" strike="noStrike"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Each resource or resource group can have a maximum of 15 tag name/value pairs. This limitation applies only to tags directly applied to the resource group or resource. A resource group can contain many resources that each have 15 tag name/value pairs. If you have more than 15 values that you need to associate with a resource, use a JSON string for the tag value. The JSON string can contain many values that are applied to a single tag name.</a:t>
            </a:r>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The tag name is limited to 512 characters, and the tag value is limited to 256 characters. For storage accounts, the tag name is limited to 128 characters, and the tag value is limited to 256 characters.</a:t>
            </a:r>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Virtual Machines and Virtual Machine Scale Sets are limited to a total of 2048 characters for all tag names and values.</a:t>
            </a:r>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Tags applied to the resource group are not inherited by the resources in that resource group.</a:t>
            </a:r>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Tags can't be applied to classic resources such as Cloud Services.</a:t>
            </a:r>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Tag names can't contain these characters: </a:t>
            </a:r>
            <a:r>
              <a:rPr lang="en-IE" dirty="0"/>
              <a:t>&lt;</a:t>
            </a:r>
            <a:r>
              <a:rPr lang="en-IE" sz="882" b="0" i="0" u="none" strike="noStrike" kern="1200" dirty="0">
                <a:solidFill>
                  <a:schemeClr val="tx1"/>
                </a:solidFill>
                <a:effectLst/>
                <a:latin typeface="Segoe UI Light" pitchFamily="34" charset="0"/>
                <a:ea typeface="+mn-ea"/>
                <a:cs typeface="+mn-cs"/>
              </a:rPr>
              <a:t>, </a:t>
            </a:r>
            <a:r>
              <a:rPr lang="en-IE" dirty="0"/>
              <a:t>&gt;</a:t>
            </a:r>
            <a:r>
              <a:rPr lang="en-IE" sz="882" b="0" i="0" u="none" strike="noStrike" kern="1200" dirty="0">
                <a:solidFill>
                  <a:schemeClr val="tx1"/>
                </a:solidFill>
                <a:effectLst/>
                <a:latin typeface="Segoe UI Light" pitchFamily="34" charset="0"/>
                <a:ea typeface="+mn-ea"/>
                <a:cs typeface="+mn-cs"/>
              </a:rPr>
              <a:t>, </a:t>
            </a:r>
            <a:r>
              <a:rPr lang="en-IE" dirty="0"/>
              <a:t>%</a:t>
            </a:r>
            <a:r>
              <a:rPr lang="en-IE" sz="882" b="0" i="0" u="none" strike="noStrike" kern="1200" dirty="0">
                <a:solidFill>
                  <a:schemeClr val="tx1"/>
                </a:solidFill>
                <a:effectLst/>
                <a:latin typeface="Segoe UI Light" pitchFamily="34" charset="0"/>
                <a:ea typeface="+mn-ea"/>
                <a:cs typeface="+mn-cs"/>
              </a:rPr>
              <a:t>, </a:t>
            </a:r>
            <a:r>
              <a:rPr lang="en-IE" dirty="0"/>
              <a:t>&amp;</a:t>
            </a:r>
            <a:r>
              <a:rPr lang="en-IE" sz="882" b="0" i="0" u="none" strike="noStrike" kern="1200" dirty="0">
                <a:solidFill>
                  <a:schemeClr val="tx1"/>
                </a:solidFill>
                <a:effectLst/>
                <a:latin typeface="Segoe UI Light" pitchFamily="34" charset="0"/>
                <a:ea typeface="+mn-ea"/>
                <a:cs typeface="+mn-cs"/>
              </a:rPr>
              <a:t>, </a:t>
            </a:r>
            <a:r>
              <a:rPr lang="en-IE" dirty="0"/>
              <a:t>\</a:t>
            </a:r>
            <a:r>
              <a:rPr lang="en-IE" sz="882" b="0" i="0" u="none" strike="noStrike" kern="1200" dirty="0">
                <a:solidFill>
                  <a:schemeClr val="tx1"/>
                </a:solidFill>
                <a:effectLst/>
                <a:latin typeface="Segoe UI Light" pitchFamily="34" charset="0"/>
                <a:ea typeface="+mn-ea"/>
                <a:cs typeface="+mn-cs"/>
              </a:rPr>
              <a:t>, </a:t>
            </a:r>
            <a:r>
              <a:rPr lang="en-IE" dirty="0"/>
              <a:t>?</a:t>
            </a:r>
            <a:r>
              <a:rPr lang="en-IE" sz="882" b="0" i="0" u="none" strike="noStrike" kern="1200" dirty="0">
                <a:solidFill>
                  <a:schemeClr val="tx1"/>
                </a:solidFill>
                <a:effectLst/>
                <a:latin typeface="Segoe UI Light" pitchFamily="34" charset="0"/>
                <a:ea typeface="+mn-ea"/>
                <a:cs typeface="+mn-cs"/>
              </a:rPr>
              <a:t>, </a:t>
            </a:r>
            <a:r>
              <a:rPr lang="en-IE" dirty="0"/>
              <a:t>/</a:t>
            </a:r>
            <a:endParaRPr lang="en-IE" sz="882" b="0" i="0" u="none" strike="noStrike" kern="1200" dirty="0">
              <a:solidFill>
                <a:schemeClr val="tx1"/>
              </a:solidFill>
              <a:effectLst/>
              <a:latin typeface="Segoe UI Light" pitchFamily="34" charset="0"/>
              <a:ea typeface="+mn-ea"/>
              <a:cs typeface="+mn-cs"/>
            </a:endParaRPr>
          </a:p>
          <a:p>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386572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8183807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kern="1200" dirty="0">
                <a:solidFill>
                  <a:schemeClr val="tx1"/>
                </a:solidFill>
                <a:effectLst/>
                <a:latin typeface="Segoe UI Light" pitchFamily="34" charset="0"/>
                <a:ea typeface="+mn-ea"/>
                <a:cs typeface="+mn-cs"/>
              </a:rPr>
              <a:t>In this walkthrough task we will create Azure resources to allow us to create a lock against them, then you will add a </a:t>
            </a:r>
            <a:r>
              <a:rPr lang="en-IE" sz="882" b="1" kern="1200" dirty="0">
                <a:solidFill>
                  <a:schemeClr val="tx1"/>
                </a:solidFill>
                <a:effectLst/>
                <a:latin typeface="Segoe UI Light" pitchFamily="34" charset="0"/>
                <a:ea typeface="+mn-ea"/>
                <a:cs typeface="+mn-cs"/>
              </a:rPr>
              <a:t>Delete</a:t>
            </a:r>
            <a:r>
              <a:rPr lang="en-IE" sz="882" b="0" kern="1200" dirty="0">
                <a:solidFill>
                  <a:schemeClr val="tx1"/>
                </a:solidFill>
                <a:effectLst/>
                <a:latin typeface="Segoe UI Light" pitchFamily="34" charset="0"/>
                <a:ea typeface="+mn-ea"/>
                <a:cs typeface="+mn-cs"/>
              </a:rPr>
              <a:t> Lock to prevent deletion of a resource group. You will then verify that deletion of the resource group is indeed blocked, and also that any resources within the resource group are also blocked from being deleted by the parent Lock. You will then remove the lock and verify it has been removed by deleting the resource group.</a:t>
            </a:r>
          </a:p>
          <a:p>
            <a:br>
              <a:rPr lang="en-IE" sz="882" b="0" kern="1200" dirty="0">
                <a:solidFill>
                  <a:schemeClr val="tx1"/>
                </a:solidFill>
                <a:effectLst/>
                <a:latin typeface="Segoe UI Light" pitchFamily="34" charset="0"/>
                <a:ea typeface="+mn-ea"/>
                <a:cs typeface="+mn-cs"/>
              </a:rPr>
            </a:br>
            <a:endParaRPr lang="en-IE" sz="882" b="0" kern="1200" dirty="0">
              <a:solidFill>
                <a:schemeClr val="tx1"/>
              </a:solidFill>
              <a:effectLst/>
              <a:latin typeface="Segoe UI Light" pitchFamily="34" charset="0"/>
              <a:ea typeface="+mn-ea"/>
              <a:cs typeface="+mn-cs"/>
            </a:endParaRPr>
          </a:p>
          <a:p>
            <a:pPr rtl="0"/>
            <a:r>
              <a:rPr lang="en-IE" b="1" dirty="0"/>
              <a:t>Prerequisites</a:t>
            </a:r>
          </a:p>
          <a:p>
            <a:pPr rtl="0"/>
            <a:r>
              <a:rPr lang="en-IE" dirty="0"/>
              <a:t>You require need an Azure subscription to perform these steps. If you don't have one you can create one by following the steps outlined on the </a:t>
            </a:r>
            <a:r>
              <a:rPr lang="en-IE" sz="882" kern="1200" dirty="0">
                <a:solidFill>
                  <a:schemeClr val="tx1"/>
                </a:solidFill>
                <a:effectLst/>
                <a:latin typeface="Segoe UI Light" pitchFamily="34" charset="0"/>
                <a:ea typeface="+mn-ea"/>
                <a:cs typeface="+mn-cs"/>
                <a:hlinkClick r:id="rId3"/>
              </a:rPr>
              <a:t>Create your Azure free account today</a:t>
            </a:r>
            <a:r>
              <a:rPr lang="en-IE" dirty="0"/>
              <a:t> webpage.</a:t>
            </a:r>
          </a:p>
          <a:p>
            <a:pPr rtl="0"/>
            <a:endParaRPr lang="en-IE" dirty="0"/>
          </a:p>
          <a:p>
            <a:r>
              <a:rPr lang="en-IE" sz="882" b="1" kern="1200" dirty="0">
                <a:solidFill>
                  <a:schemeClr val="tx1"/>
                </a:solidFill>
                <a:effectLst/>
                <a:latin typeface="Segoe UI Light" pitchFamily="34" charset="0"/>
                <a:ea typeface="+mn-ea"/>
                <a:cs typeface="+mn-cs"/>
              </a:rPr>
              <a:t>Steps</a:t>
            </a:r>
            <a:endParaRPr lang="en-IE" sz="882" b="0" kern="1200" dirty="0">
              <a:solidFill>
                <a:schemeClr val="tx1"/>
              </a:solidFill>
              <a:effectLst/>
              <a:latin typeface="Segoe UI Light" pitchFamily="34" charset="0"/>
              <a:ea typeface="+mn-ea"/>
              <a:cs typeface="+mn-cs"/>
            </a:endParaRPr>
          </a:p>
          <a:p>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Create Azure resources to allow us to apply Tags to them</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Firstly, we will deploy some resources to Azure to provide us with some resources to use Tags with. If you have resources available from a previous deployment, you can use those instead of deploying new ones.</a:t>
            </a:r>
          </a:p>
          <a:p>
            <a:r>
              <a:rPr lang="en-IE" sz="882" b="0" kern="1200" dirty="0">
                <a:solidFill>
                  <a:schemeClr val="tx1"/>
                </a:solidFill>
                <a:effectLst/>
                <a:latin typeface="Segoe UI Light" pitchFamily="34" charset="0"/>
                <a:ea typeface="+mn-ea"/>
                <a:cs typeface="+mn-cs"/>
              </a:rPr>
              <a:t>1. Sign into the Azure Portal and click on the </a:t>
            </a:r>
            <a:r>
              <a:rPr lang="en-IE" sz="882" b="1" kern="1200" dirty="0">
                <a:solidFill>
                  <a:schemeClr val="tx1"/>
                </a:solidFill>
                <a:effectLst/>
                <a:latin typeface="Segoe UI Light" pitchFamily="34" charset="0"/>
                <a:ea typeface="+mn-ea"/>
                <a:cs typeface="+mn-cs"/>
              </a:rPr>
              <a:t>Cloud Shell</a:t>
            </a:r>
            <a:r>
              <a:rPr lang="en-IE" sz="882" b="0" kern="1200" dirty="0">
                <a:solidFill>
                  <a:schemeClr val="tx1"/>
                </a:solidFill>
                <a:effectLst/>
                <a:latin typeface="Segoe UI Light" pitchFamily="34" charset="0"/>
                <a:ea typeface="+mn-ea"/>
                <a:cs typeface="+mn-cs"/>
              </a:rPr>
              <a:t> icon in the top right hand corner</a:t>
            </a:r>
          </a:p>
          <a:p>
            <a:r>
              <a:rPr lang="en-IE" sz="882" b="0" kern="1200" dirty="0">
                <a:solidFill>
                  <a:schemeClr val="tx1"/>
                </a:solidFill>
                <a:effectLst/>
                <a:latin typeface="Segoe UI Light" pitchFamily="34" charset="0"/>
                <a:ea typeface="+mn-ea"/>
                <a:cs typeface="+mn-cs"/>
              </a:rPr>
              <a:t>2. The </a:t>
            </a:r>
            <a:r>
              <a:rPr lang="en-IE" sz="882" b="1" kern="1200" dirty="0">
                <a:solidFill>
                  <a:schemeClr val="tx1"/>
                </a:solidFill>
                <a:effectLst/>
                <a:latin typeface="Segoe UI Light" pitchFamily="34" charset="0"/>
                <a:ea typeface="+mn-ea"/>
                <a:cs typeface="+mn-cs"/>
              </a:rPr>
              <a:t>Cloud Shell</a:t>
            </a:r>
            <a:r>
              <a:rPr lang="en-IE" sz="882" b="0" kern="1200" dirty="0">
                <a:solidFill>
                  <a:schemeClr val="tx1"/>
                </a:solidFill>
                <a:effectLst/>
                <a:latin typeface="Segoe UI Light" pitchFamily="34" charset="0"/>
                <a:ea typeface="+mn-ea"/>
                <a:cs typeface="+mn-cs"/>
              </a:rPr>
              <a:t> is launched in the bottom of the browser window. </a:t>
            </a:r>
          </a:p>
          <a:p>
            <a:r>
              <a:rPr lang="en-IE" sz="882" b="0" kern="1200" dirty="0">
                <a:solidFill>
                  <a:schemeClr val="tx1"/>
                </a:solidFill>
                <a:effectLst/>
                <a:latin typeface="Segoe UI Light" pitchFamily="34" charset="0"/>
                <a:ea typeface="+mn-ea"/>
                <a:cs typeface="+mn-cs"/>
              </a:rPr>
              <a:t>3. Create a resource group into which we will place our resources by running the following Azure CLI command. You can copy and paste the command from the below directly into the Cloud Shell console, then press </a:t>
            </a:r>
            <a:r>
              <a:rPr lang="en-IE" sz="882" b="1" kern="1200" dirty="0">
                <a:solidFill>
                  <a:schemeClr val="tx1"/>
                </a:solidFill>
                <a:effectLst/>
                <a:latin typeface="Segoe UI Light" pitchFamily="34" charset="0"/>
                <a:ea typeface="+mn-ea"/>
                <a:cs typeface="+mn-cs"/>
              </a:rPr>
              <a:t>Enter</a:t>
            </a:r>
            <a:r>
              <a:rPr lang="en-IE" sz="882" b="0" kern="1200" dirty="0">
                <a:solidFill>
                  <a:schemeClr val="tx1"/>
                </a:solidFill>
                <a:effectLst/>
                <a:latin typeface="Segoe UI Light" pitchFamily="34" charset="0"/>
                <a:ea typeface="+mn-ea"/>
                <a:cs typeface="+mn-cs"/>
              </a:rPr>
              <a:t> to run the command. This command will run fine in either </a:t>
            </a:r>
            <a:r>
              <a:rPr lang="en-IE" sz="882" b="1" kern="1200" dirty="0" err="1">
                <a:solidFill>
                  <a:schemeClr val="tx1"/>
                </a:solidFill>
                <a:effectLst/>
                <a:latin typeface="Segoe UI Light" pitchFamily="34" charset="0"/>
                <a:ea typeface="+mn-ea"/>
                <a:cs typeface="+mn-cs"/>
              </a:rPr>
              <a:t>powershell</a:t>
            </a:r>
            <a:r>
              <a:rPr lang="en-IE" sz="882" b="0" kern="1200" dirty="0">
                <a:solidFill>
                  <a:schemeClr val="tx1"/>
                </a:solidFill>
                <a:effectLst/>
                <a:latin typeface="Segoe UI Light" pitchFamily="34" charset="0"/>
                <a:ea typeface="+mn-ea"/>
                <a:cs typeface="+mn-cs"/>
              </a:rPr>
              <a:t> </a:t>
            </a:r>
            <a:r>
              <a:rPr lang="en-IE" sz="882" b="0" i="1" kern="1200" dirty="0">
                <a:solidFill>
                  <a:schemeClr val="tx1"/>
                </a:solidFill>
                <a:effectLst/>
                <a:latin typeface="Segoe UI Light" pitchFamily="34" charset="0"/>
                <a:ea typeface="+mn-ea"/>
                <a:cs typeface="+mn-cs"/>
              </a:rPr>
              <a:t>or</a:t>
            </a:r>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bash</a:t>
            </a:r>
            <a:r>
              <a:rPr lang="en-IE" sz="882" b="0" kern="1200" dirty="0">
                <a:solidFill>
                  <a:schemeClr val="tx1"/>
                </a:solidFill>
                <a:effectLst/>
                <a:latin typeface="Segoe UI Light" pitchFamily="34" charset="0"/>
                <a:ea typeface="+mn-ea"/>
                <a:cs typeface="+mn-cs"/>
              </a:rPr>
              <a:t> console.</a:t>
            </a:r>
          </a:p>
          <a:p>
            <a:r>
              <a:rPr lang="en-IE" sz="882" b="0" kern="1200" dirty="0">
                <a:solidFill>
                  <a:schemeClr val="tx1"/>
                </a:solidFill>
                <a:effectLst/>
                <a:latin typeface="Segoe UI Light" pitchFamily="34" charset="0"/>
                <a:ea typeface="+mn-ea"/>
                <a:cs typeface="+mn-cs"/>
              </a:rPr>
              <a:t>```cli</a:t>
            </a:r>
          </a:p>
          <a:p>
            <a:r>
              <a:rPr lang="en-IE" sz="882" b="0" kern="1200" dirty="0" err="1">
                <a:solidFill>
                  <a:schemeClr val="tx1"/>
                </a:solidFill>
                <a:effectLst/>
                <a:latin typeface="Segoe UI Light" pitchFamily="34" charset="0"/>
                <a:ea typeface="+mn-ea"/>
                <a:cs typeface="+mn-cs"/>
              </a:rPr>
              <a:t>az</a:t>
            </a:r>
            <a:r>
              <a:rPr lang="en-IE" sz="882" b="0" kern="1200" dirty="0">
                <a:solidFill>
                  <a:schemeClr val="tx1"/>
                </a:solidFill>
                <a:effectLst/>
                <a:latin typeface="Segoe UI Light" pitchFamily="34" charset="0"/>
                <a:ea typeface="+mn-ea"/>
                <a:cs typeface="+mn-cs"/>
              </a:rPr>
              <a:t> group create `</a:t>
            </a:r>
          </a:p>
          <a:p>
            <a:r>
              <a:rPr lang="en-IE" sz="882" b="0" kern="1200" dirty="0">
                <a:solidFill>
                  <a:schemeClr val="tx1"/>
                </a:solidFill>
                <a:effectLst/>
                <a:latin typeface="Segoe UI Light" pitchFamily="34" charset="0"/>
                <a:ea typeface="+mn-ea"/>
                <a:cs typeface="+mn-cs"/>
              </a:rPr>
              <a:t>--name </a:t>
            </a:r>
            <a:r>
              <a:rPr lang="en-IE" sz="882" b="0" kern="1200" dirty="0" err="1">
                <a:solidFill>
                  <a:schemeClr val="tx1"/>
                </a:solidFill>
                <a:effectLst/>
                <a:latin typeface="Segoe UI Light" pitchFamily="34" charset="0"/>
                <a:ea typeface="+mn-ea"/>
                <a:cs typeface="+mn-cs"/>
              </a:rPr>
              <a:t>tagrg</a:t>
            </a:r>
            <a:r>
              <a:rPr lang="en-IE" sz="882" b="0" kern="1200" dirty="0">
                <a:solidFill>
                  <a:schemeClr val="tx1"/>
                </a:solidFill>
                <a:effectLst/>
                <a:latin typeface="Segoe UI Light" pitchFamily="34" charset="0"/>
                <a:ea typeface="+mn-ea"/>
                <a:cs typeface="+mn-cs"/>
              </a:rPr>
              <a:t> `</a:t>
            </a:r>
          </a:p>
          <a:p>
            <a:r>
              <a:rPr lang="en-IE" sz="882" b="0" kern="1200" dirty="0">
                <a:solidFill>
                  <a:schemeClr val="tx1"/>
                </a:solidFill>
                <a:effectLst/>
                <a:latin typeface="Segoe UI Light" pitchFamily="34" charset="0"/>
                <a:ea typeface="+mn-ea"/>
                <a:cs typeface="+mn-cs"/>
              </a:rPr>
              <a:t>--location </a:t>
            </a:r>
            <a:r>
              <a:rPr lang="en-IE" sz="882" b="0" kern="1200" dirty="0" err="1">
                <a:solidFill>
                  <a:schemeClr val="tx1"/>
                </a:solidFill>
                <a:effectLst/>
                <a:latin typeface="Segoe UI Light" pitchFamily="34" charset="0"/>
                <a:ea typeface="+mn-ea"/>
                <a:cs typeface="+mn-cs"/>
              </a:rPr>
              <a:t>westeurope</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a:t>
            </a:r>
          </a:p>
          <a:p>
            <a:r>
              <a:rPr lang="en-IE" sz="882" b="0" kern="1200" dirty="0">
                <a:solidFill>
                  <a:schemeClr val="tx1"/>
                </a:solidFill>
                <a:effectLst/>
                <a:latin typeface="Segoe UI Light" pitchFamily="34" charset="0"/>
                <a:ea typeface="+mn-ea"/>
                <a:cs typeface="+mn-cs"/>
              </a:rPr>
              <a:t>4. Run the below Azure CLI command to create a virtual machine. Again, you can copy and paste the command from below directly into the Cloud Shell console and press </a:t>
            </a:r>
            <a:r>
              <a:rPr lang="en-IE" sz="882" b="1" kern="1200" dirty="0">
                <a:solidFill>
                  <a:schemeClr val="tx1"/>
                </a:solidFill>
                <a:effectLst/>
                <a:latin typeface="Segoe UI Light" pitchFamily="34" charset="0"/>
                <a:ea typeface="+mn-ea"/>
                <a:cs typeface="+mn-cs"/>
              </a:rPr>
              <a:t>Enter</a:t>
            </a:r>
            <a:r>
              <a:rPr lang="en-IE" sz="882" b="0" kern="1200" dirty="0">
                <a:solidFill>
                  <a:schemeClr val="tx1"/>
                </a:solidFill>
                <a:effectLst/>
                <a:latin typeface="Segoe UI Light" pitchFamily="34" charset="0"/>
                <a:ea typeface="+mn-ea"/>
                <a:cs typeface="+mn-cs"/>
              </a:rPr>
              <a:t> to run it.</a:t>
            </a:r>
          </a:p>
          <a:p>
            <a:r>
              <a:rPr lang="en-IE" sz="882" b="0" kern="1200" dirty="0">
                <a:solidFill>
                  <a:schemeClr val="tx1"/>
                </a:solidFill>
                <a:effectLst/>
                <a:latin typeface="Segoe UI Light" pitchFamily="34" charset="0"/>
                <a:ea typeface="+mn-ea"/>
                <a:cs typeface="+mn-cs"/>
              </a:rPr>
              <a:t>```cli</a:t>
            </a:r>
          </a:p>
          <a:p>
            <a:r>
              <a:rPr lang="en-IE" sz="882" b="0" kern="1200" dirty="0" err="1">
                <a:solidFill>
                  <a:schemeClr val="tx1"/>
                </a:solidFill>
                <a:effectLst/>
                <a:latin typeface="Segoe UI Light" pitchFamily="34" charset="0"/>
                <a:ea typeface="+mn-ea"/>
                <a:cs typeface="+mn-cs"/>
              </a:rPr>
              <a:t>az</a:t>
            </a:r>
            <a:r>
              <a:rPr lang="en-IE" sz="882" b="0" kern="1200" dirty="0">
                <a:solidFill>
                  <a:schemeClr val="tx1"/>
                </a:solidFill>
                <a:effectLst/>
                <a:latin typeface="Segoe UI Light" pitchFamily="34" charset="0"/>
                <a:ea typeface="+mn-ea"/>
                <a:cs typeface="+mn-cs"/>
              </a:rPr>
              <a:t> </a:t>
            </a:r>
            <a:r>
              <a:rPr lang="en-IE" sz="882" b="0" kern="1200" dirty="0" err="1">
                <a:solidFill>
                  <a:schemeClr val="tx1"/>
                </a:solidFill>
                <a:effectLst/>
                <a:latin typeface="Segoe UI Light" pitchFamily="34" charset="0"/>
                <a:ea typeface="+mn-ea"/>
                <a:cs typeface="+mn-cs"/>
              </a:rPr>
              <a:t>vm</a:t>
            </a:r>
            <a:r>
              <a:rPr lang="en-IE" sz="882" b="0" kern="1200" dirty="0">
                <a:solidFill>
                  <a:schemeClr val="tx1"/>
                </a:solidFill>
                <a:effectLst/>
                <a:latin typeface="Segoe UI Light" pitchFamily="34" charset="0"/>
                <a:ea typeface="+mn-ea"/>
                <a:cs typeface="+mn-cs"/>
              </a:rPr>
              <a:t> create `</a:t>
            </a:r>
          </a:p>
          <a:p>
            <a:r>
              <a:rPr lang="en-IE" sz="882" b="0" kern="1200" dirty="0">
                <a:solidFill>
                  <a:schemeClr val="tx1"/>
                </a:solidFill>
                <a:effectLst/>
                <a:latin typeface="Segoe UI Light" pitchFamily="34" charset="0"/>
                <a:ea typeface="+mn-ea"/>
                <a:cs typeface="+mn-cs"/>
              </a:rPr>
              <a:t>--name vmtag1 `</a:t>
            </a:r>
          </a:p>
          <a:p>
            <a:r>
              <a:rPr lang="en-IE" sz="882" b="0" kern="1200" dirty="0">
                <a:solidFill>
                  <a:schemeClr val="tx1"/>
                </a:solidFill>
                <a:effectLst/>
                <a:latin typeface="Segoe UI Light" pitchFamily="34" charset="0"/>
                <a:ea typeface="+mn-ea"/>
                <a:cs typeface="+mn-cs"/>
              </a:rPr>
              <a:t>--resource-group </a:t>
            </a:r>
            <a:r>
              <a:rPr lang="en-IE" sz="882" b="0" kern="1200" dirty="0" err="1">
                <a:solidFill>
                  <a:schemeClr val="tx1"/>
                </a:solidFill>
                <a:effectLst/>
                <a:latin typeface="Segoe UI Light" pitchFamily="34" charset="0"/>
                <a:ea typeface="+mn-ea"/>
                <a:cs typeface="+mn-cs"/>
              </a:rPr>
              <a:t>tagrg</a:t>
            </a:r>
            <a:r>
              <a:rPr lang="en-IE" sz="882" b="0" kern="1200" dirty="0">
                <a:solidFill>
                  <a:schemeClr val="tx1"/>
                </a:solidFill>
                <a:effectLst/>
                <a:latin typeface="Segoe UI Light" pitchFamily="34" charset="0"/>
                <a:ea typeface="+mn-ea"/>
                <a:cs typeface="+mn-cs"/>
              </a:rPr>
              <a:t> `</a:t>
            </a:r>
          </a:p>
          <a:p>
            <a:r>
              <a:rPr lang="en-IE" sz="882" b="0" kern="1200" dirty="0">
                <a:solidFill>
                  <a:schemeClr val="tx1"/>
                </a:solidFill>
                <a:effectLst/>
                <a:latin typeface="Segoe UI Light" pitchFamily="34" charset="0"/>
                <a:ea typeface="+mn-ea"/>
                <a:cs typeface="+mn-cs"/>
              </a:rPr>
              <a:t>--image Win2019Datacenter `</a:t>
            </a:r>
          </a:p>
          <a:p>
            <a:r>
              <a:rPr lang="en-IE" sz="882" b="0" kern="1200" dirty="0">
                <a:solidFill>
                  <a:schemeClr val="tx1"/>
                </a:solidFill>
                <a:effectLst/>
                <a:latin typeface="Segoe UI Light" pitchFamily="34" charset="0"/>
                <a:ea typeface="+mn-ea"/>
                <a:cs typeface="+mn-cs"/>
              </a:rPr>
              <a:t>--location </a:t>
            </a:r>
            <a:r>
              <a:rPr lang="en-IE" sz="882" b="0" kern="1200" dirty="0" err="1">
                <a:solidFill>
                  <a:schemeClr val="tx1"/>
                </a:solidFill>
                <a:effectLst/>
                <a:latin typeface="Segoe UI Light" pitchFamily="34" charset="0"/>
                <a:ea typeface="+mn-ea"/>
                <a:cs typeface="+mn-cs"/>
              </a:rPr>
              <a:t>westeurope</a:t>
            </a:r>
            <a:r>
              <a:rPr lang="en-IE" sz="882" b="0" kern="1200" dirty="0">
                <a:solidFill>
                  <a:schemeClr val="tx1"/>
                </a:solidFill>
                <a:effectLst/>
                <a:latin typeface="Segoe UI Light" pitchFamily="34" charset="0"/>
                <a:ea typeface="+mn-ea"/>
                <a:cs typeface="+mn-cs"/>
              </a:rPr>
              <a:t> `</a:t>
            </a:r>
          </a:p>
          <a:p>
            <a:r>
              <a:rPr lang="en-IE" sz="882" b="0" kern="1200" dirty="0">
                <a:solidFill>
                  <a:schemeClr val="tx1"/>
                </a:solidFill>
                <a:effectLst/>
                <a:latin typeface="Segoe UI Light" pitchFamily="34" charset="0"/>
                <a:ea typeface="+mn-ea"/>
                <a:cs typeface="+mn-cs"/>
              </a:rPr>
              <a:t>--admin-username </a:t>
            </a:r>
            <a:r>
              <a:rPr lang="en-IE" sz="882" b="0" kern="1200" dirty="0" err="1">
                <a:solidFill>
                  <a:schemeClr val="tx1"/>
                </a:solidFill>
                <a:effectLst/>
                <a:latin typeface="Segoe UI Light" pitchFamily="34" charset="0"/>
                <a:ea typeface="+mn-ea"/>
                <a:cs typeface="+mn-cs"/>
              </a:rPr>
              <a:t>azureuser</a:t>
            </a:r>
            <a:r>
              <a:rPr lang="en-IE" sz="882" b="0" kern="1200" dirty="0">
                <a:solidFill>
                  <a:schemeClr val="tx1"/>
                </a:solidFill>
                <a:effectLst/>
                <a:latin typeface="Segoe UI Light" pitchFamily="34" charset="0"/>
                <a:ea typeface="+mn-ea"/>
                <a:cs typeface="+mn-cs"/>
              </a:rPr>
              <a:t> `</a:t>
            </a:r>
          </a:p>
          <a:p>
            <a:r>
              <a:rPr lang="en-IE" sz="882" b="0" kern="1200" dirty="0">
                <a:solidFill>
                  <a:schemeClr val="tx1"/>
                </a:solidFill>
                <a:effectLst/>
                <a:latin typeface="Segoe UI Light" pitchFamily="34" charset="0"/>
                <a:ea typeface="+mn-ea"/>
                <a:cs typeface="+mn-cs"/>
              </a:rPr>
              <a:t>--admin-password Password0134!</a:t>
            </a:r>
          </a:p>
          <a:p>
            <a:r>
              <a:rPr lang="en-IE" sz="882" b="0" kern="1200" dirty="0">
                <a:solidFill>
                  <a:schemeClr val="tx1"/>
                </a:solidFill>
                <a:effectLst/>
                <a:latin typeface="Segoe UI Light" pitchFamily="34" charset="0"/>
                <a:ea typeface="+mn-ea"/>
                <a:cs typeface="+mn-cs"/>
              </a:rPr>
              <a:t>```</a:t>
            </a:r>
          </a:p>
          <a:p>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The command will take 2 to 3 minutes to complete. The command will create a virtual machine and various resources associated with it such as storage, networking and security resources. You can close the Azure Cloud Shell once it is complete. </a:t>
            </a:r>
          </a:p>
          <a:p>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View the tags for a resource or a resource group</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1. In the Azure Portal, open the resource group we just created i.e. </a:t>
            </a:r>
            <a:r>
              <a:rPr lang="en-IE" sz="882" b="1" kern="1200" dirty="0" err="1">
                <a:solidFill>
                  <a:schemeClr val="tx1"/>
                </a:solidFill>
                <a:effectLst/>
                <a:latin typeface="Segoe UI Light" pitchFamily="34" charset="0"/>
                <a:ea typeface="+mn-ea"/>
                <a:cs typeface="+mn-cs"/>
              </a:rPr>
              <a:t>tagrg</a:t>
            </a:r>
            <a:r>
              <a:rPr lang="en-IE" sz="882" b="0" kern="1200" dirty="0">
                <a:solidFill>
                  <a:schemeClr val="tx1"/>
                </a:solidFill>
                <a:effectLst/>
                <a:latin typeface="Segoe UI Light" pitchFamily="34" charset="0"/>
                <a:ea typeface="+mn-ea"/>
                <a:cs typeface="+mn-cs"/>
              </a:rPr>
              <a:t>, on the </a:t>
            </a:r>
            <a:r>
              <a:rPr lang="en-IE" sz="882" b="1" kern="1200" dirty="0">
                <a:solidFill>
                  <a:schemeClr val="tx1"/>
                </a:solidFill>
                <a:effectLst/>
                <a:latin typeface="Segoe UI Light" pitchFamily="34" charset="0"/>
                <a:ea typeface="+mn-ea"/>
                <a:cs typeface="+mn-cs"/>
              </a:rPr>
              <a:t>Overview</a:t>
            </a:r>
            <a:r>
              <a:rPr lang="en-IE" sz="882" b="0" kern="1200" dirty="0">
                <a:solidFill>
                  <a:schemeClr val="tx1"/>
                </a:solidFill>
                <a:effectLst/>
                <a:latin typeface="Segoe UI Light" pitchFamily="34" charset="0"/>
                <a:ea typeface="+mn-ea"/>
                <a:cs typeface="+mn-cs"/>
              </a:rPr>
              <a:t> pane alongside </a:t>
            </a:r>
            <a:r>
              <a:rPr lang="en-IE" sz="882" b="1" kern="1200" dirty="0">
                <a:solidFill>
                  <a:schemeClr val="tx1"/>
                </a:solidFill>
                <a:effectLst/>
                <a:latin typeface="Segoe UI Light" pitchFamily="34" charset="0"/>
                <a:ea typeface="+mn-ea"/>
                <a:cs typeface="+mn-cs"/>
              </a:rPr>
              <a:t>Tags</a:t>
            </a:r>
            <a:r>
              <a:rPr lang="en-IE" sz="882" b="0" kern="1200" dirty="0">
                <a:solidFill>
                  <a:schemeClr val="tx1"/>
                </a:solidFill>
                <a:effectLst/>
                <a:latin typeface="Segoe UI Light" pitchFamily="34" charset="0"/>
                <a:ea typeface="+mn-ea"/>
                <a:cs typeface="+mn-cs"/>
              </a:rPr>
              <a:t>, note there are no values listed and a message reads </a:t>
            </a:r>
            <a:r>
              <a:rPr lang="en-IE" sz="882" b="1" kern="1200" dirty="0">
                <a:solidFill>
                  <a:schemeClr val="tx1"/>
                </a:solidFill>
                <a:effectLst/>
                <a:latin typeface="Segoe UI Light" pitchFamily="34" charset="0"/>
                <a:ea typeface="+mn-ea"/>
                <a:cs typeface="+mn-cs"/>
              </a:rPr>
              <a:t>Click here to add tags</a:t>
            </a:r>
            <a:r>
              <a:rPr lang="en-IE" sz="882" b="0" kern="1200" dirty="0">
                <a:solidFill>
                  <a:schemeClr val="tx1"/>
                </a:solidFill>
                <a:effectLst/>
                <a:latin typeface="Segoe UI Light" pitchFamily="34" charset="0"/>
                <a:ea typeface="+mn-ea"/>
                <a:cs typeface="+mn-cs"/>
              </a:rPr>
              <a:t>. This indicates no tags have been applied to the resource group or resources.</a:t>
            </a:r>
          </a:p>
          <a:p>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Add tags </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1. Still in the </a:t>
            </a:r>
            <a:r>
              <a:rPr lang="en-IE" sz="882" b="1" kern="1200" dirty="0" err="1">
                <a:solidFill>
                  <a:schemeClr val="tx1"/>
                </a:solidFill>
                <a:effectLst/>
                <a:latin typeface="Segoe UI Light" pitchFamily="34" charset="0"/>
                <a:ea typeface="+mn-ea"/>
                <a:cs typeface="+mn-cs"/>
              </a:rPr>
              <a:t>Tagrg</a:t>
            </a:r>
            <a:r>
              <a:rPr lang="en-IE" sz="882" b="0" kern="1200" dirty="0">
                <a:solidFill>
                  <a:schemeClr val="tx1"/>
                </a:solidFill>
                <a:effectLst/>
                <a:latin typeface="Segoe UI Light" pitchFamily="34" charset="0"/>
                <a:ea typeface="+mn-ea"/>
                <a:cs typeface="+mn-cs"/>
              </a:rPr>
              <a:t> resource group click on the </a:t>
            </a:r>
            <a:r>
              <a:rPr lang="en-IE" sz="882" b="1" kern="1200" dirty="0">
                <a:solidFill>
                  <a:schemeClr val="tx1"/>
                </a:solidFill>
                <a:effectLst/>
                <a:latin typeface="Segoe UI Light" pitchFamily="34" charset="0"/>
                <a:ea typeface="+mn-ea"/>
                <a:cs typeface="+mn-cs"/>
              </a:rPr>
              <a:t>Click here to add tags</a:t>
            </a:r>
            <a:r>
              <a:rPr lang="en-IE" sz="882" b="0" kern="1200" dirty="0">
                <a:solidFill>
                  <a:schemeClr val="tx1"/>
                </a:solidFill>
                <a:effectLst/>
                <a:latin typeface="Segoe UI Light" pitchFamily="34" charset="0"/>
                <a:ea typeface="+mn-ea"/>
                <a:cs typeface="+mn-cs"/>
              </a:rPr>
              <a:t> link and in the subsequent </a:t>
            </a:r>
            <a:r>
              <a:rPr lang="en-IE" sz="882" b="1" kern="1200" dirty="0">
                <a:solidFill>
                  <a:schemeClr val="tx1"/>
                </a:solidFill>
                <a:effectLst/>
                <a:latin typeface="Segoe UI Light" pitchFamily="34" charset="0"/>
                <a:ea typeface="+mn-ea"/>
                <a:cs typeface="+mn-cs"/>
              </a:rPr>
              <a:t>Tags</a:t>
            </a:r>
            <a:r>
              <a:rPr lang="en-IE" sz="882" b="0" kern="1200" dirty="0">
                <a:solidFill>
                  <a:schemeClr val="tx1"/>
                </a:solidFill>
                <a:effectLst/>
                <a:latin typeface="Segoe UI Light" pitchFamily="34" charset="0"/>
                <a:ea typeface="+mn-ea"/>
                <a:cs typeface="+mn-cs"/>
              </a:rPr>
              <a:t> pane enter the values below, click </a:t>
            </a:r>
            <a:r>
              <a:rPr lang="en-IE" sz="882" b="1" kern="1200" dirty="0">
                <a:solidFill>
                  <a:schemeClr val="tx1"/>
                </a:solidFill>
                <a:effectLst/>
                <a:latin typeface="Segoe UI Light" pitchFamily="34" charset="0"/>
                <a:ea typeface="+mn-ea"/>
                <a:cs typeface="+mn-cs"/>
              </a:rPr>
              <a:t>Save</a:t>
            </a:r>
            <a:r>
              <a:rPr lang="en-IE" sz="882" b="0" kern="1200" dirty="0">
                <a:solidFill>
                  <a:schemeClr val="tx1"/>
                </a:solidFill>
                <a:effectLst/>
                <a:latin typeface="Segoe UI Light" pitchFamily="34" charset="0"/>
                <a:ea typeface="+mn-ea"/>
                <a:cs typeface="+mn-cs"/>
              </a:rPr>
              <a:t> and then </a:t>
            </a:r>
            <a:r>
              <a:rPr lang="en-IE" sz="882" b="1" kern="1200" dirty="0">
                <a:solidFill>
                  <a:schemeClr val="tx1"/>
                </a:solidFill>
                <a:effectLst/>
                <a:latin typeface="Segoe UI Light" pitchFamily="34" charset="0"/>
                <a:ea typeface="+mn-ea"/>
                <a:cs typeface="+mn-cs"/>
              </a:rPr>
              <a:t>Close</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Name</a:t>
            </a:r>
            <a:r>
              <a:rPr lang="en-IE" sz="882" b="0" kern="1200" dirty="0">
                <a:solidFill>
                  <a:schemeClr val="tx1"/>
                </a:solidFill>
                <a:effectLst/>
                <a:latin typeface="Segoe UI Light" pitchFamily="34" charset="0"/>
                <a:ea typeface="+mn-ea"/>
                <a:cs typeface="+mn-cs"/>
              </a:rPr>
              <a:t>: Environment</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Value</a:t>
            </a:r>
            <a:r>
              <a:rPr lang="en-IE" sz="882" b="0" kern="1200" dirty="0">
                <a:solidFill>
                  <a:schemeClr val="tx1"/>
                </a:solidFill>
                <a:effectLst/>
                <a:latin typeface="Segoe UI Light" pitchFamily="34" charset="0"/>
                <a:ea typeface="+mn-ea"/>
                <a:cs typeface="+mn-cs"/>
              </a:rPr>
              <a:t>: Production</a:t>
            </a:r>
          </a:p>
          <a:p>
            <a:r>
              <a:rPr lang="en-IE" sz="882" b="0" kern="1200" dirty="0">
                <a:solidFill>
                  <a:schemeClr val="tx1"/>
                </a:solidFill>
                <a:effectLst/>
                <a:latin typeface="Segoe UI Light" pitchFamily="34" charset="0"/>
                <a:ea typeface="+mn-ea"/>
                <a:cs typeface="+mn-cs"/>
              </a:rPr>
              <a:t>2. In the </a:t>
            </a:r>
            <a:r>
              <a:rPr lang="en-IE" sz="882" b="1" kern="1200" dirty="0" err="1">
                <a:solidFill>
                  <a:schemeClr val="tx1"/>
                </a:solidFill>
                <a:effectLst/>
                <a:latin typeface="Segoe UI Light" pitchFamily="34" charset="0"/>
                <a:ea typeface="+mn-ea"/>
                <a:cs typeface="+mn-cs"/>
              </a:rPr>
              <a:t>Tagrg</a:t>
            </a:r>
            <a:r>
              <a:rPr lang="en-IE" sz="882" b="0" kern="1200" dirty="0">
                <a:solidFill>
                  <a:schemeClr val="tx1"/>
                </a:solidFill>
                <a:effectLst/>
                <a:latin typeface="Segoe UI Light" pitchFamily="34" charset="0"/>
                <a:ea typeface="+mn-ea"/>
                <a:cs typeface="+mn-cs"/>
              </a:rPr>
              <a:t> resource group </a:t>
            </a:r>
            <a:r>
              <a:rPr lang="en-IE" sz="882" b="1" kern="1200" dirty="0">
                <a:solidFill>
                  <a:schemeClr val="tx1"/>
                </a:solidFill>
                <a:effectLst/>
                <a:latin typeface="Segoe UI Light" pitchFamily="34" charset="0"/>
                <a:ea typeface="+mn-ea"/>
                <a:cs typeface="+mn-cs"/>
              </a:rPr>
              <a:t>Overview</a:t>
            </a:r>
            <a:r>
              <a:rPr lang="en-IE" sz="882" b="0" kern="1200" dirty="0">
                <a:solidFill>
                  <a:schemeClr val="tx1"/>
                </a:solidFill>
                <a:effectLst/>
                <a:latin typeface="Segoe UI Light" pitchFamily="34" charset="0"/>
                <a:ea typeface="+mn-ea"/>
                <a:cs typeface="+mn-cs"/>
              </a:rPr>
              <a:t> section, the </a:t>
            </a:r>
            <a:r>
              <a:rPr lang="en-IE" sz="882" b="1" kern="1200" dirty="0">
                <a:solidFill>
                  <a:schemeClr val="tx1"/>
                </a:solidFill>
                <a:effectLst/>
                <a:latin typeface="Segoe UI Light" pitchFamily="34" charset="0"/>
                <a:ea typeface="+mn-ea"/>
                <a:cs typeface="+mn-cs"/>
              </a:rPr>
              <a:t>Tags</a:t>
            </a:r>
            <a:r>
              <a:rPr lang="en-IE" sz="882" b="0" kern="1200" dirty="0">
                <a:solidFill>
                  <a:schemeClr val="tx1"/>
                </a:solidFill>
                <a:effectLst/>
                <a:latin typeface="Segoe UI Light" pitchFamily="34" charset="0"/>
                <a:ea typeface="+mn-ea"/>
                <a:cs typeface="+mn-cs"/>
              </a:rPr>
              <a:t> section now has the tag </a:t>
            </a:r>
            <a:r>
              <a:rPr lang="en-IE" sz="882" b="0" kern="1200" dirty="0" err="1">
                <a:solidFill>
                  <a:schemeClr val="tx1"/>
                </a:solidFill>
                <a:effectLst/>
                <a:latin typeface="Segoe UI Light" pitchFamily="34" charset="0"/>
                <a:ea typeface="+mn-ea"/>
                <a:cs typeface="+mn-cs"/>
              </a:rPr>
              <a:t>Name:Value</a:t>
            </a:r>
            <a:r>
              <a:rPr lang="en-IE" sz="882" b="0" kern="1200" dirty="0">
                <a:solidFill>
                  <a:schemeClr val="tx1"/>
                </a:solidFill>
                <a:effectLst/>
                <a:latin typeface="Segoe UI Light" pitchFamily="34" charset="0"/>
                <a:ea typeface="+mn-ea"/>
                <a:cs typeface="+mn-cs"/>
              </a:rPr>
              <a:t> pair of </a:t>
            </a:r>
            <a:r>
              <a:rPr lang="en-IE" sz="882" b="1" kern="1200" dirty="0">
                <a:solidFill>
                  <a:schemeClr val="tx1"/>
                </a:solidFill>
                <a:effectLst/>
                <a:latin typeface="Segoe UI Light" pitchFamily="34" charset="0"/>
                <a:ea typeface="+mn-ea"/>
                <a:cs typeface="+mn-cs"/>
              </a:rPr>
              <a:t>Environment: Production</a:t>
            </a:r>
            <a:r>
              <a:rPr lang="en-IE" sz="882" b="0" kern="1200" dirty="0">
                <a:solidFill>
                  <a:schemeClr val="tx1"/>
                </a:solidFill>
                <a:effectLst/>
                <a:latin typeface="Segoe UI Light" pitchFamily="34" charset="0"/>
                <a:ea typeface="+mn-ea"/>
                <a:cs typeface="+mn-cs"/>
              </a:rPr>
              <a:t> present</a:t>
            </a:r>
          </a:p>
          <a:p>
            <a:r>
              <a:rPr lang="en-IE" sz="882" b="0" kern="1200" dirty="0">
                <a:solidFill>
                  <a:schemeClr val="tx1"/>
                </a:solidFill>
                <a:effectLst/>
                <a:latin typeface="Segoe UI Light" pitchFamily="34" charset="0"/>
                <a:ea typeface="+mn-ea"/>
                <a:cs typeface="+mn-cs"/>
              </a:rPr>
              <a:t>3. Open up the virtual machine resource and in the </a:t>
            </a:r>
            <a:r>
              <a:rPr lang="en-IE" sz="882" b="1" kern="1200" dirty="0">
                <a:solidFill>
                  <a:schemeClr val="tx1"/>
                </a:solidFill>
                <a:effectLst/>
                <a:latin typeface="Segoe UI Light" pitchFamily="34" charset="0"/>
                <a:ea typeface="+mn-ea"/>
                <a:cs typeface="+mn-cs"/>
              </a:rPr>
              <a:t>Overview</a:t>
            </a:r>
            <a:r>
              <a:rPr lang="en-IE" sz="882" b="0" kern="1200" dirty="0">
                <a:solidFill>
                  <a:schemeClr val="tx1"/>
                </a:solidFill>
                <a:effectLst/>
                <a:latin typeface="Segoe UI Light" pitchFamily="34" charset="0"/>
                <a:ea typeface="+mn-ea"/>
                <a:cs typeface="+mn-cs"/>
              </a:rPr>
              <a:t> pane note that the tags assigned to the resource group are </a:t>
            </a:r>
            <a:r>
              <a:rPr lang="en-IE" sz="882" b="1" kern="1200" dirty="0">
                <a:solidFill>
                  <a:schemeClr val="tx1"/>
                </a:solidFill>
                <a:effectLst/>
                <a:latin typeface="Segoe UI Light" pitchFamily="34" charset="0"/>
                <a:ea typeface="+mn-ea"/>
                <a:cs typeface="+mn-cs"/>
              </a:rPr>
              <a:t>not</a:t>
            </a:r>
            <a:r>
              <a:rPr lang="en-IE" sz="882" b="0" kern="1200" dirty="0">
                <a:solidFill>
                  <a:schemeClr val="tx1"/>
                </a:solidFill>
                <a:effectLst/>
                <a:latin typeface="Segoe UI Light" pitchFamily="34" charset="0"/>
                <a:ea typeface="+mn-ea"/>
                <a:cs typeface="+mn-cs"/>
              </a:rPr>
              <a:t> present in the resource beneath it.</a:t>
            </a:r>
          </a:p>
          <a:p>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Bulk assign tags to resources</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1. Return to the resource group </a:t>
            </a:r>
            <a:r>
              <a:rPr lang="en-IE" sz="882" b="1" kern="1200" dirty="0" err="1">
                <a:solidFill>
                  <a:schemeClr val="tx1"/>
                </a:solidFill>
                <a:effectLst/>
                <a:latin typeface="Segoe UI Light" pitchFamily="34" charset="0"/>
                <a:ea typeface="+mn-ea"/>
                <a:cs typeface="+mn-cs"/>
              </a:rPr>
              <a:t>tagrg</a:t>
            </a:r>
            <a:r>
              <a:rPr lang="en-IE" sz="882" b="0" kern="1200" dirty="0">
                <a:solidFill>
                  <a:schemeClr val="tx1"/>
                </a:solidFill>
                <a:effectLst/>
                <a:latin typeface="Segoe UI Light" pitchFamily="34" charset="0"/>
                <a:ea typeface="+mn-ea"/>
                <a:cs typeface="+mn-cs"/>
              </a:rPr>
              <a:t> check the checkboxes beside all resources listed under the resource group by clicking on the </a:t>
            </a:r>
            <a:r>
              <a:rPr lang="en-IE" sz="882" b="1" kern="1200" dirty="0">
                <a:solidFill>
                  <a:schemeClr val="tx1"/>
                </a:solidFill>
                <a:effectLst/>
                <a:latin typeface="Segoe UI Light" pitchFamily="34" charset="0"/>
                <a:ea typeface="+mn-ea"/>
                <a:cs typeface="+mn-cs"/>
              </a:rPr>
              <a:t>NAME</a:t>
            </a:r>
            <a:r>
              <a:rPr lang="en-IE" sz="882" b="0" kern="1200" dirty="0">
                <a:solidFill>
                  <a:schemeClr val="tx1"/>
                </a:solidFill>
                <a:effectLst/>
                <a:latin typeface="Segoe UI Light" pitchFamily="34" charset="0"/>
                <a:ea typeface="+mn-ea"/>
                <a:cs typeface="+mn-cs"/>
              </a:rPr>
              <a:t> checkbox then click the </a:t>
            </a:r>
            <a:r>
              <a:rPr lang="en-IE" sz="882" b="1" kern="1200" dirty="0">
                <a:solidFill>
                  <a:schemeClr val="tx1"/>
                </a:solidFill>
                <a:effectLst/>
                <a:latin typeface="Segoe UI Light" pitchFamily="34" charset="0"/>
                <a:ea typeface="+mn-ea"/>
                <a:cs typeface="+mn-cs"/>
              </a:rPr>
              <a:t>Assign Tags</a:t>
            </a:r>
            <a:r>
              <a:rPr lang="en-IE" sz="882" b="0" kern="1200" dirty="0">
                <a:solidFill>
                  <a:schemeClr val="tx1"/>
                </a:solidFill>
                <a:effectLst/>
                <a:latin typeface="Segoe UI Light" pitchFamily="34" charset="0"/>
                <a:ea typeface="+mn-ea"/>
                <a:cs typeface="+mn-cs"/>
              </a:rPr>
              <a:t> button</a:t>
            </a:r>
          </a:p>
          <a:p>
            <a:r>
              <a:rPr lang="en-IE" sz="882" b="0" kern="1200" dirty="0">
                <a:solidFill>
                  <a:schemeClr val="tx1"/>
                </a:solidFill>
                <a:effectLst/>
                <a:latin typeface="Segoe UI Light" pitchFamily="34" charset="0"/>
                <a:ea typeface="+mn-ea"/>
                <a:cs typeface="+mn-cs"/>
              </a:rPr>
              <a:t>2. In the </a:t>
            </a:r>
            <a:r>
              <a:rPr lang="en-IE" sz="882" b="1" kern="1200" dirty="0">
                <a:solidFill>
                  <a:schemeClr val="tx1"/>
                </a:solidFill>
                <a:effectLst/>
                <a:latin typeface="Segoe UI Light" pitchFamily="34" charset="0"/>
                <a:ea typeface="+mn-ea"/>
                <a:cs typeface="+mn-cs"/>
              </a:rPr>
              <a:t>Tags</a:t>
            </a:r>
            <a:r>
              <a:rPr lang="en-IE" sz="882" b="0" kern="1200" dirty="0">
                <a:solidFill>
                  <a:schemeClr val="tx1"/>
                </a:solidFill>
                <a:effectLst/>
                <a:latin typeface="Segoe UI Light" pitchFamily="34" charset="0"/>
                <a:ea typeface="+mn-ea"/>
                <a:cs typeface="+mn-cs"/>
              </a:rPr>
              <a:t> pane enter the values below, click </a:t>
            </a:r>
            <a:r>
              <a:rPr lang="en-IE" sz="882" b="1" kern="1200" dirty="0">
                <a:solidFill>
                  <a:schemeClr val="tx1"/>
                </a:solidFill>
                <a:effectLst/>
                <a:latin typeface="Segoe UI Light" pitchFamily="34" charset="0"/>
                <a:ea typeface="+mn-ea"/>
                <a:cs typeface="+mn-cs"/>
              </a:rPr>
              <a:t>Save</a:t>
            </a:r>
            <a:r>
              <a:rPr lang="en-IE" sz="882" b="0" kern="1200" dirty="0">
                <a:solidFill>
                  <a:schemeClr val="tx1"/>
                </a:solidFill>
                <a:effectLst/>
                <a:latin typeface="Segoe UI Light" pitchFamily="34" charset="0"/>
                <a:ea typeface="+mn-ea"/>
                <a:cs typeface="+mn-cs"/>
              </a:rPr>
              <a:t> and then </a:t>
            </a:r>
            <a:r>
              <a:rPr lang="en-IE" sz="882" b="1" kern="1200" dirty="0">
                <a:solidFill>
                  <a:schemeClr val="tx1"/>
                </a:solidFill>
                <a:effectLst/>
                <a:latin typeface="Segoe UI Light" pitchFamily="34" charset="0"/>
                <a:ea typeface="+mn-ea"/>
                <a:cs typeface="+mn-cs"/>
              </a:rPr>
              <a:t>Close</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Name</a:t>
            </a:r>
            <a:r>
              <a:rPr lang="en-IE" sz="882" b="0" kern="1200" dirty="0">
                <a:solidFill>
                  <a:schemeClr val="tx1"/>
                </a:solidFill>
                <a:effectLst/>
                <a:latin typeface="Segoe UI Light" pitchFamily="34" charset="0"/>
                <a:ea typeface="+mn-ea"/>
                <a:cs typeface="+mn-cs"/>
              </a:rPr>
              <a:t>: Department</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Value</a:t>
            </a:r>
            <a:r>
              <a:rPr lang="en-IE" sz="882" b="0" kern="1200" dirty="0">
                <a:solidFill>
                  <a:schemeClr val="tx1"/>
                </a:solidFill>
                <a:effectLst/>
                <a:latin typeface="Segoe UI Light" pitchFamily="34" charset="0"/>
                <a:ea typeface="+mn-ea"/>
                <a:cs typeface="+mn-cs"/>
              </a:rPr>
              <a:t>: IT</a:t>
            </a:r>
          </a:p>
          <a:p>
            <a:r>
              <a:rPr lang="en-IE" sz="882" b="0" kern="1200" dirty="0">
                <a:solidFill>
                  <a:schemeClr val="tx1"/>
                </a:solidFill>
                <a:effectLst/>
                <a:latin typeface="Segoe UI Light" pitchFamily="34" charset="0"/>
                <a:ea typeface="+mn-ea"/>
                <a:cs typeface="+mn-cs"/>
              </a:rPr>
              <a:t>and</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Name</a:t>
            </a:r>
            <a:r>
              <a:rPr lang="en-IE" sz="882" b="0" kern="1200" dirty="0">
                <a:solidFill>
                  <a:schemeClr val="tx1"/>
                </a:solidFill>
                <a:effectLst/>
                <a:latin typeface="Segoe UI Light" pitchFamily="34" charset="0"/>
                <a:ea typeface="+mn-ea"/>
                <a:cs typeface="+mn-cs"/>
              </a:rPr>
              <a:t>: Environment</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Value</a:t>
            </a:r>
            <a:r>
              <a:rPr lang="en-IE" sz="882" b="0" kern="1200" dirty="0">
                <a:solidFill>
                  <a:schemeClr val="tx1"/>
                </a:solidFill>
                <a:effectLst/>
                <a:latin typeface="Segoe UI Light" pitchFamily="34" charset="0"/>
                <a:ea typeface="+mn-ea"/>
                <a:cs typeface="+mn-cs"/>
              </a:rPr>
              <a:t>: Production</a:t>
            </a:r>
          </a:p>
          <a:p>
            <a:r>
              <a:rPr lang="en-IE" sz="882" b="0" kern="1200" dirty="0">
                <a:solidFill>
                  <a:schemeClr val="tx1"/>
                </a:solidFill>
                <a:effectLst/>
                <a:latin typeface="Segoe UI Light" pitchFamily="34" charset="0"/>
                <a:ea typeface="+mn-ea"/>
                <a:cs typeface="+mn-cs"/>
              </a:rPr>
              <a:t>3. Open up the virtual machine resource and note the presence of the two tags </a:t>
            </a:r>
            <a:r>
              <a:rPr lang="en-IE" sz="882" b="1" kern="1200" dirty="0" err="1">
                <a:solidFill>
                  <a:schemeClr val="tx1"/>
                </a:solidFill>
                <a:effectLst/>
                <a:latin typeface="Segoe UI Light" pitchFamily="34" charset="0"/>
                <a:ea typeface="+mn-ea"/>
                <a:cs typeface="+mn-cs"/>
              </a:rPr>
              <a:t>Department:IT</a:t>
            </a:r>
            <a:r>
              <a:rPr lang="en-IE" sz="882" b="0" kern="1200" dirty="0">
                <a:solidFill>
                  <a:schemeClr val="tx1"/>
                </a:solidFill>
                <a:effectLst/>
                <a:latin typeface="Segoe UI Light" pitchFamily="34" charset="0"/>
                <a:ea typeface="+mn-ea"/>
                <a:cs typeface="+mn-cs"/>
              </a:rPr>
              <a:t> and </a:t>
            </a:r>
            <a:r>
              <a:rPr lang="en-IE" sz="882" b="1" kern="1200" dirty="0" err="1">
                <a:solidFill>
                  <a:schemeClr val="tx1"/>
                </a:solidFill>
                <a:effectLst/>
                <a:latin typeface="Segoe UI Light" pitchFamily="34" charset="0"/>
                <a:ea typeface="+mn-ea"/>
                <a:cs typeface="+mn-cs"/>
              </a:rPr>
              <a:t>Environment:Production</a:t>
            </a:r>
            <a:endParaRPr lang="en-IE" sz="882" b="0" kern="1200" dirty="0">
              <a:solidFill>
                <a:schemeClr val="tx1"/>
              </a:solidFill>
              <a:effectLst/>
              <a:latin typeface="Segoe UI Light" pitchFamily="34" charset="0"/>
              <a:ea typeface="+mn-ea"/>
              <a:cs typeface="+mn-cs"/>
            </a:endParaRPr>
          </a:p>
          <a:p>
            <a:br>
              <a:rPr lang="en-IE" sz="882" b="0" kern="1200" dirty="0">
                <a:solidFill>
                  <a:schemeClr val="tx1"/>
                </a:solidFill>
                <a:effectLst/>
                <a:latin typeface="Segoe UI Light" pitchFamily="34" charset="0"/>
                <a:ea typeface="+mn-ea"/>
                <a:cs typeface="+mn-cs"/>
              </a:rPr>
            </a:br>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View all resources with a specific tag</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1. In the azure Portal go to </a:t>
            </a:r>
            <a:r>
              <a:rPr lang="en-IE" sz="882" b="1" kern="1200" dirty="0">
                <a:solidFill>
                  <a:schemeClr val="tx1"/>
                </a:solidFill>
                <a:effectLst/>
                <a:latin typeface="Segoe UI Light" pitchFamily="34" charset="0"/>
                <a:ea typeface="+mn-ea"/>
                <a:cs typeface="+mn-cs"/>
              </a:rPr>
              <a:t>All Services</a:t>
            </a:r>
            <a:r>
              <a:rPr lang="en-IE" sz="882" b="0" kern="1200" dirty="0">
                <a:solidFill>
                  <a:schemeClr val="tx1"/>
                </a:solidFill>
                <a:effectLst/>
                <a:latin typeface="Segoe UI Light" pitchFamily="34" charset="0"/>
                <a:ea typeface="+mn-ea"/>
                <a:cs typeface="+mn-cs"/>
              </a:rPr>
              <a:t> type the text tags in the search box. The </a:t>
            </a:r>
            <a:r>
              <a:rPr lang="en-IE" sz="882" b="1" kern="1200" dirty="0">
                <a:solidFill>
                  <a:schemeClr val="tx1"/>
                </a:solidFill>
                <a:effectLst/>
                <a:latin typeface="Segoe UI Light" pitchFamily="34" charset="0"/>
                <a:ea typeface="+mn-ea"/>
                <a:cs typeface="+mn-cs"/>
              </a:rPr>
              <a:t>Tags</a:t>
            </a:r>
            <a:r>
              <a:rPr lang="en-IE" sz="882" b="0" kern="1200" dirty="0">
                <a:solidFill>
                  <a:schemeClr val="tx1"/>
                </a:solidFill>
                <a:effectLst/>
                <a:latin typeface="Segoe UI Light" pitchFamily="34" charset="0"/>
                <a:ea typeface="+mn-ea"/>
                <a:cs typeface="+mn-cs"/>
              </a:rPr>
              <a:t> service appears and you can open it.</a:t>
            </a:r>
          </a:p>
          <a:p>
            <a:r>
              <a:rPr lang="en-IE" sz="882" b="0" kern="1200" dirty="0">
                <a:solidFill>
                  <a:schemeClr val="tx1"/>
                </a:solidFill>
                <a:effectLst/>
                <a:latin typeface="Segoe UI Light" pitchFamily="34" charset="0"/>
                <a:ea typeface="+mn-ea"/>
                <a:cs typeface="+mn-cs"/>
              </a:rPr>
              <a:t>2. In the </a:t>
            </a:r>
            <a:r>
              <a:rPr lang="en-IE" sz="882" b="1" kern="1200" dirty="0">
                <a:solidFill>
                  <a:schemeClr val="tx1"/>
                </a:solidFill>
                <a:effectLst/>
                <a:latin typeface="Segoe UI Light" pitchFamily="34" charset="0"/>
                <a:ea typeface="+mn-ea"/>
                <a:cs typeface="+mn-cs"/>
              </a:rPr>
              <a:t>Tags</a:t>
            </a:r>
            <a:r>
              <a:rPr lang="en-IE" sz="882" b="0" kern="1200" dirty="0">
                <a:solidFill>
                  <a:schemeClr val="tx1"/>
                </a:solidFill>
                <a:effectLst/>
                <a:latin typeface="Segoe UI Light" pitchFamily="34" charset="0"/>
                <a:ea typeface="+mn-ea"/>
                <a:cs typeface="+mn-cs"/>
              </a:rPr>
              <a:t> pane a number of tags are listed. To view all resources with a specific tag, click the </a:t>
            </a:r>
            <a:r>
              <a:rPr lang="en-IE" sz="882" b="1" kern="1200" dirty="0" err="1">
                <a:solidFill>
                  <a:schemeClr val="tx1"/>
                </a:solidFill>
                <a:effectLst/>
                <a:latin typeface="Segoe UI Light" pitchFamily="34" charset="0"/>
                <a:ea typeface="+mn-ea"/>
                <a:cs typeface="+mn-cs"/>
              </a:rPr>
              <a:t>Name:Value</a:t>
            </a:r>
            <a:r>
              <a:rPr lang="en-IE" sz="882" b="0" kern="1200" dirty="0">
                <a:solidFill>
                  <a:schemeClr val="tx1"/>
                </a:solidFill>
                <a:effectLst/>
                <a:latin typeface="Segoe UI Light" pitchFamily="34" charset="0"/>
                <a:ea typeface="+mn-ea"/>
                <a:cs typeface="+mn-cs"/>
              </a:rPr>
              <a:t> pair that you want to view resources for i.e. click </a:t>
            </a:r>
            <a:r>
              <a:rPr lang="en-IE" sz="882" b="1" kern="1200" dirty="0" err="1">
                <a:solidFill>
                  <a:schemeClr val="tx1"/>
                </a:solidFill>
                <a:effectLst/>
                <a:latin typeface="Segoe UI Light" pitchFamily="34" charset="0"/>
                <a:ea typeface="+mn-ea"/>
                <a:cs typeface="+mn-cs"/>
              </a:rPr>
              <a:t>Department:IT</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3. After clicking on the Name Value pair </a:t>
            </a:r>
            <a:r>
              <a:rPr lang="en-IE" sz="882" b="1" kern="1200" dirty="0" err="1">
                <a:solidFill>
                  <a:schemeClr val="tx1"/>
                </a:solidFill>
                <a:effectLst/>
                <a:latin typeface="Segoe UI Light" pitchFamily="34" charset="0"/>
                <a:ea typeface="+mn-ea"/>
                <a:cs typeface="+mn-cs"/>
              </a:rPr>
              <a:t>Department:IT</a:t>
            </a:r>
            <a:r>
              <a:rPr lang="en-IE" sz="882" b="0" kern="1200" dirty="0">
                <a:solidFill>
                  <a:schemeClr val="tx1"/>
                </a:solidFill>
                <a:effectLst/>
                <a:latin typeface="Segoe UI Light" pitchFamily="34" charset="0"/>
                <a:ea typeface="+mn-ea"/>
                <a:cs typeface="+mn-cs"/>
              </a:rPr>
              <a:t>, in the resultant </a:t>
            </a:r>
            <a:r>
              <a:rPr lang="en-IE" sz="882" b="1" kern="1200" dirty="0" err="1">
                <a:solidFill>
                  <a:schemeClr val="tx1"/>
                </a:solidFill>
                <a:effectLst/>
                <a:latin typeface="Segoe UI Light" pitchFamily="34" charset="0"/>
                <a:ea typeface="+mn-ea"/>
                <a:cs typeface="+mn-cs"/>
              </a:rPr>
              <a:t>Department:IT</a:t>
            </a:r>
            <a:r>
              <a:rPr lang="en-IE" sz="882" b="0" kern="1200" dirty="0">
                <a:solidFill>
                  <a:schemeClr val="tx1"/>
                </a:solidFill>
                <a:effectLst/>
                <a:latin typeface="Segoe UI Light" pitchFamily="34" charset="0"/>
                <a:ea typeface="+mn-ea"/>
                <a:cs typeface="+mn-cs"/>
              </a:rPr>
              <a:t> pane, all resources with this </a:t>
            </a:r>
            <a:r>
              <a:rPr lang="en-IE" sz="882" b="0" i="1" kern="1200" dirty="0">
                <a:solidFill>
                  <a:schemeClr val="tx1"/>
                </a:solidFill>
                <a:effectLst/>
                <a:latin typeface="Segoe UI Light" pitchFamily="34" charset="0"/>
                <a:ea typeface="+mn-ea"/>
                <a:cs typeface="+mn-cs"/>
              </a:rPr>
              <a:t>*</a:t>
            </a:r>
            <a:r>
              <a:rPr lang="en-IE" sz="882" b="0" i="1" kern="1200" dirty="0" err="1">
                <a:solidFill>
                  <a:schemeClr val="tx1"/>
                </a:solidFill>
                <a:effectLst/>
                <a:latin typeface="Segoe UI Light" pitchFamily="34" charset="0"/>
                <a:ea typeface="+mn-ea"/>
                <a:cs typeface="+mn-cs"/>
              </a:rPr>
              <a:t>Name:Value</a:t>
            </a:r>
            <a:r>
              <a:rPr lang="en-IE" sz="882" b="0" i="1" kern="1200" dirty="0">
                <a:solidFill>
                  <a:schemeClr val="tx1"/>
                </a:solidFill>
                <a:effectLst/>
                <a:latin typeface="Segoe UI Light" pitchFamily="34" charset="0"/>
                <a:ea typeface="+mn-ea"/>
                <a:cs typeface="+mn-cs"/>
              </a:rPr>
              <a:t>*</a:t>
            </a:r>
            <a:r>
              <a:rPr lang="en-IE" sz="882" b="0" kern="1200" dirty="0">
                <a:solidFill>
                  <a:schemeClr val="tx1"/>
                </a:solidFill>
                <a:effectLst/>
                <a:latin typeface="Segoe UI Light" pitchFamily="34" charset="0"/>
                <a:ea typeface="+mn-ea"/>
                <a:cs typeface="+mn-cs"/>
              </a:rPr>
              <a:t> pair are listed</a:t>
            </a:r>
          </a:p>
          <a:p>
            <a:r>
              <a:rPr lang="en-IE" sz="882" b="0" kern="1200" dirty="0">
                <a:solidFill>
                  <a:schemeClr val="tx1"/>
                </a:solidFill>
                <a:effectLst/>
                <a:latin typeface="Segoe UI Light" pitchFamily="34" charset="0"/>
                <a:ea typeface="+mn-ea"/>
                <a:cs typeface="+mn-cs"/>
              </a:rPr>
              <a:t>Note: For quick access, you could pin the </a:t>
            </a:r>
            <a:r>
              <a:rPr lang="en-IE" sz="882" b="1" kern="1200" dirty="0">
                <a:solidFill>
                  <a:schemeClr val="tx1"/>
                </a:solidFill>
                <a:effectLst/>
                <a:latin typeface="Segoe UI Light" pitchFamily="34" charset="0"/>
                <a:ea typeface="+mn-ea"/>
                <a:cs typeface="+mn-cs"/>
              </a:rPr>
              <a:t>Tags</a:t>
            </a:r>
            <a:r>
              <a:rPr lang="en-IE" sz="882" b="0" kern="1200" dirty="0">
                <a:solidFill>
                  <a:schemeClr val="tx1"/>
                </a:solidFill>
                <a:effectLst/>
                <a:latin typeface="Segoe UI Light" pitchFamily="34" charset="0"/>
                <a:ea typeface="+mn-ea"/>
                <a:cs typeface="+mn-cs"/>
              </a:rPr>
              <a:t> service view to the dashboard.</a:t>
            </a:r>
          </a:p>
          <a:p>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Delete tags</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1. In the resource group you created earlier i.e. </a:t>
            </a:r>
            <a:r>
              <a:rPr lang="en-IE" sz="882" b="1" kern="1200" dirty="0" err="1">
                <a:solidFill>
                  <a:schemeClr val="tx1"/>
                </a:solidFill>
                <a:effectLst/>
                <a:latin typeface="Segoe UI Light" pitchFamily="34" charset="0"/>
                <a:ea typeface="+mn-ea"/>
                <a:cs typeface="+mn-cs"/>
              </a:rPr>
              <a:t>tagrg</a:t>
            </a:r>
            <a:r>
              <a:rPr lang="en-IE" sz="882" b="0" kern="1200" dirty="0">
                <a:solidFill>
                  <a:schemeClr val="tx1"/>
                </a:solidFill>
                <a:effectLst/>
                <a:latin typeface="Segoe UI Light" pitchFamily="34" charset="0"/>
                <a:ea typeface="+mn-ea"/>
                <a:cs typeface="+mn-cs"/>
              </a:rPr>
              <a:t>, open the virtual machine and click on the </a:t>
            </a:r>
            <a:r>
              <a:rPr lang="en-IE" sz="882" b="1" kern="1200" dirty="0">
                <a:solidFill>
                  <a:schemeClr val="tx1"/>
                </a:solidFill>
                <a:effectLst/>
                <a:latin typeface="Segoe UI Light" pitchFamily="34" charset="0"/>
                <a:ea typeface="+mn-ea"/>
                <a:cs typeface="+mn-cs"/>
              </a:rPr>
              <a:t>Tags</a:t>
            </a:r>
            <a:r>
              <a:rPr lang="en-IE" sz="882" b="0" kern="1200" dirty="0">
                <a:solidFill>
                  <a:schemeClr val="tx1"/>
                </a:solidFill>
                <a:effectLst/>
                <a:latin typeface="Segoe UI Light" pitchFamily="34" charset="0"/>
                <a:ea typeface="+mn-ea"/>
                <a:cs typeface="+mn-cs"/>
              </a:rPr>
              <a:t> section. In the resultant </a:t>
            </a:r>
            <a:r>
              <a:rPr lang="en-IE" sz="882" b="1" kern="1200" dirty="0">
                <a:solidFill>
                  <a:schemeClr val="tx1"/>
                </a:solidFill>
                <a:effectLst/>
                <a:latin typeface="Segoe UI Light" pitchFamily="34" charset="0"/>
                <a:ea typeface="+mn-ea"/>
                <a:cs typeface="+mn-cs"/>
              </a:rPr>
              <a:t>Tags</a:t>
            </a:r>
            <a:r>
              <a:rPr lang="en-IE" sz="882" b="0" kern="1200" dirty="0">
                <a:solidFill>
                  <a:schemeClr val="tx1"/>
                </a:solidFill>
                <a:effectLst/>
                <a:latin typeface="Segoe UI Light" pitchFamily="34" charset="0"/>
                <a:ea typeface="+mn-ea"/>
                <a:cs typeface="+mn-cs"/>
              </a:rPr>
              <a:t> pane we have an option to </a:t>
            </a:r>
            <a:r>
              <a:rPr lang="en-IE" sz="882" b="1" kern="1200" dirty="0">
                <a:solidFill>
                  <a:schemeClr val="tx1"/>
                </a:solidFill>
                <a:effectLst/>
                <a:latin typeface="Segoe UI Light" pitchFamily="34" charset="0"/>
                <a:ea typeface="+mn-ea"/>
                <a:cs typeface="+mn-cs"/>
              </a:rPr>
              <a:t>Delete All</a:t>
            </a:r>
            <a:r>
              <a:rPr lang="en-IE" sz="882" b="0" kern="1200" dirty="0">
                <a:solidFill>
                  <a:schemeClr val="tx1"/>
                </a:solidFill>
                <a:effectLst/>
                <a:latin typeface="Segoe UI Light" pitchFamily="34" charset="0"/>
                <a:ea typeface="+mn-ea"/>
                <a:cs typeface="+mn-cs"/>
              </a:rPr>
              <a:t> tags, or click the </a:t>
            </a:r>
            <a:r>
              <a:rPr lang="en-IE" sz="882" b="0" i="1" kern="1200" dirty="0">
                <a:solidFill>
                  <a:schemeClr val="tx1"/>
                </a:solidFill>
                <a:effectLst/>
                <a:latin typeface="Segoe UI Light" pitchFamily="34" charset="0"/>
                <a:ea typeface="+mn-ea"/>
                <a:cs typeface="+mn-cs"/>
              </a:rPr>
              <a:t>*dustbin icon*</a:t>
            </a:r>
            <a:r>
              <a:rPr lang="en-IE" sz="882" b="0" kern="1200" dirty="0">
                <a:solidFill>
                  <a:schemeClr val="tx1"/>
                </a:solidFill>
                <a:effectLst/>
                <a:latin typeface="Segoe UI Light" pitchFamily="34" charset="0"/>
                <a:ea typeface="+mn-ea"/>
                <a:cs typeface="+mn-cs"/>
              </a:rPr>
              <a:t> beside individual </a:t>
            </a:r>
            <a:r>
              <a:rPr lang="en-IE" sz="882" b="0" i="1" kern="1200" dirty="0">
                <a:solidFill>
                  <a:schemeClr val="tx1"/>
                </a:solidFill>
                <a:effectLst/>
                <a:latin typeface="Segoe UI Light" pitchFamily="34" charset="0"/>
                <a:ea typeface="+mn-ea"/>
                <a:cs typeface="+mn-cs"/>
              </a:rPr>
              <a:t>*</a:t>
            </a:r>
            <a:r>
              <a:rPr lang="en-IE" sz="882" b="0" i="1" kern="1200" dirty="0" err="1">
                <a:solidFill>
                  <a:schemeClr val="tx1"/>
                </a:solidFill>
                <a:effectLst/>
                <a:latin typeface="Segoe UI Light" pitchFamily="34" charset="0"/>
                <a:ea typeface="+mn-ea"/>
                <a:cs typeface="+mn-cs"/>
              </a:rPr>
              <a:t>Name:Value</a:t>
            </a:r>
            <a:r>
              <a:rPr lang="en-IE" sz="882" b="0" i="1" kern="1200" dirty="0">
                <a:solidFill>
                  <a:schemeClr val="tx1"/>
                </a:solidFill>
                <a:effectLst/>
                <a:latin typeface="Segoe UI Light" pitchFamily="34" charset="0"/>
                <a:ea typeface="+mn-ea"/>
                <a:cs typeface="+mn-cs"/>
              </a:rPr>
              <a:t>*</a:t>
            </a:r>
            <a:r>
              <a:rPr lang="en-IE" sz="882" b="0" kern="1200" dirty="0">
                <a:solidFill>
                  <a:schemeClr val="tx1"/>
                </a:solidFill>
                <a:effectLst/>
                <a:latin typeface="Segoe UI Light" pitchFamily="34" charset="0"/>
                <a:ea typeface="+mn-ea"/>
                <a:cs typeface="+mn-cs"/>
              </a:rPr>
              <a:t> pairs, to delete individual tags. Click </a:t>
            </a:r>
            <a:r>
              <a:rPr lang="en-IE" sz="882" b="1" kern="1200" dirty="0">
                <a:solidFill>
                  <a:schemeClr val="tx1"/>
                </a:solidFill>
                <a:effectLst/>
                <a:latin typeface="Segoe UI Light" pitchFamily="34" charset="0"/>
                <a:ea typeface="+mn-ea"/>
                <a:cs typeface="+mn-cs"/>
              </a:rPr>
              <a:t>Delete All</a:t>
            </a:r>
            <a:r>
              <a:rPr lang="en-IE" sz="882" b="0" kern="1200" dirty="0">
                <a:solidFill>
                  <a:schemeClr val="tx1"/>
                </a:solidFill>
                <a:effectLst/>
                <a:latin typeface="Segoe UI Light" pitchFamily="34" charset="0"/>
                <a:ea typeface="+mn-ea"/>
                <a:cs typeface="+mn-cs"/>
              </a:rPr>
              <a:t> then </a:t>
            </a:r>
            <a:r>
              <a:rPr lang="en-IE" sz="882" b="1" kern="1200" dirty="0">
                <a:solidFill>
                  <a:schemeClr val="tx1"/>
                </a:solidFill>
                <a:effectLst/>
                <a:latin typeface="Segoe UI Light" pitchFamily="34" charset="0"/>
                <a:ea typeface="+mn-ea"/>
                <a:cs typeface="+mn-cs"/>
              </a:rPr>
              <a:t>click Save</a:t>
            </a:r>
            <a:r>
              <a:rPr lang="en-IE" sz="882" b="0" kern="1200" dirty="0">
                <a:solidFill>
                  <a:schemeClr val="tx1"/>
                </a:solidFill>
                <a:effectLst/>
                <a:latin typeface="Segoe UI Light" pitchFamily="34" charset="0"/>
                <a:ea typeface="+mn-ea"/>
                <a:cs typeface="+mn-cs"/>
              </a:rPr>
              <a:t> and </a:t>
            </a:r>
            <a:r>
              <a:rPr lang="en-IE" sz="882" b="1" kern="1200" dirty="0">
                <a:solidFill>
                  <a:schemeClr val="tx1"/>
                </a:solidFill>
                <a:effectLst/>
                <a:latin typeface="Segoe UI Light" pitchFamily="34" charset="0"/>
                <a:ea typeface="+mn-ea"/>
                <a:cs typeface="+mn-cs"/>
              </a:rPr>
              <a:t>Close</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2. In the virtual machine </a:t>
            </a:r>
            <a:r>
              <a:rPr lang="en-IE" sz="882" b="1" kern="1200" dirty="0">
                <a:solidFill>
                  <a:schemeClr val="tx1"/>
                </a:solidFill>
                <a:effectLst/>
                <a:latin typeface="Segoe UI Light" pitchFamily="34" charset="0"/>
                <a:ea typeface="+mn-ea"/>
                <a:cs typeface="+mn-cs"/>
              </a:rPr>
              <a:t>Overview</a:t>
            </a:r>
            <a:r>
              <a:rPr lang="en-IE" sz="882" b="0" kern="1200" dirty="0">
                <a:solidFill>
                  <a:schemeClr val="tx1"/>
                </a:solidFill>
                <a:effectLst/>
                <a:latin typeface="Segoe UI Light" pitchFamily="34" charset="0"/>
                <a:ea typeface="+mn-ea"/>
                <a:cs typeface="+mn-cs"/>
              </a:rPr>
              <a:t> pane note that the values for </a:t>
            </a:r>
            <a:r>
              <a:rPr lang="en-IE" sz="882" b="1" kern="1200" dirty="0">
                <a:solidFill>
                  <a:schemeClr val="tx1"/>
                </a:solidFill>
                <a:effectLst/>
                <a:latin typeface="Segoe UI Light" pitchFamily="34" charset="0"/>
                <a:ea typeface="+mn-ea"/>
                <a:cs typeface="+mn-cs"/>
              </a:rPr>
              <a:t>Tags</a:t>
            </a:r>
            <a:r>
              <a:rPr lang="en-IE" sz="882" b="0" kern="1200" dirty="0">
                <a:solidFill>
                  <a:schemeClr val="tx1"/>
                </a:solidFill>
                <a:effectLst/>
                <a:latin typeface="Segoe UI Light" pitchFamily="34" charset="0"/>
                <a:ea typeface="+mn-ea"/>
                <a:cs typeface="+mn-cs"/>
              </a:rPr>
              <a:t> has returned of the link stating </a:t>
            </a:r>
            <a:r>
              <a:rPr lang="en-IE" sz="882" b="1" kern="1200" dirty="0">
                <a:solidFill>
                  <a:schemeClr val="tx1"/>
                </a:solidFill>
                <a:effectLst/>
                <a:latin typeface="Segoe UI Light" pitchFamily="34" charset="0"/>
                <a:ea typeface="+mn-ea"/>
                <a:cs typeface="+mn-cs"/>
              </a:rPr>
              <a:t>Click here to add tags</a:t>
            </a:r>
            <a:r>
              <a:rPr lang="en-IE" sz="882" b="0" kern="1200" dirty="0">
                <a:solidFill>
                  <a:schemeClr val="tx1"/>
                </a:solidFill>
                <a:effectLst/>
                <a:latin typeface="Segoe UI Light" pitchFamily="34" charset="0"/>
                <a:ea typeface="+mn-ea"/>
                <a:cs typeface="+mn-cs"/>
              </a:rPr>
              <a:t>., indicating there are no tags now present.</a:t>
            </a:r>
          </a:p>
          <a:p>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Congratulations! You have created Azure resources to allow us to apply Tags to them, you then viewed the tags for a resource and a resource group, and then added Tags. You then bulk assigned tags to resource groups and resources and viewed all resources with a specific tag. You finally deleted assigned tags.</a:t>
            </a:r>
          </a:p>
          <a:p>
            <a:br>
              <a:rPr lang="en-IE" sz="882" b="0" kern="1200" dirty="0">
                <a:solidFill>
                  <a:schemeClr val="tx1"/>
                </a:solidFill>
                <a:effectLst/>
                <a:latin typeface="Segoe UI Light" pitchFamily="34" charset="0"/>
                <a:ea typeface="+mn-ea"/>
                <a:cs typeface="+mn-cs"/>
              </a:rPr>
            </a:br>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Remember to delete the resources you have just deployed, if they are still present and you are no longer using them to ensure you do not incur costs for running resources. You can delete all deployed resources by deleting the resource group in which they all reside.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9650684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What data does Azure Monitor collect? - </a:t>
            </a:r>
            <a:r>
              <a:rPr lang="en-IE" sz="900" b="0" i="0" u="none" strike="noStrike" kern="1200" dirty="0">
                <a:solidFill>
                  <a:schemeClr val="tx1"/>
                </a:solidFill>
                <a:effectLst/>
                <a:latin typeface="Segoe UI Light" pitchFamily="34" charset="0"/>
                <a:ea typeface="+mn-ea"/>
                <a:cs typeface="+mn-cs"/>
              </a:rPr>
              <a:t>Azure Monitor collects data from many sources. The types</a:t>
            </a:r>
            <a:r>
              <a:rPr lang="en-IE" sz="900" b="0" i="0" u="none" strike="noStrike" kern="1200" baseline="0" dirty="0">
                <a:solidFill>
                  <a:schemeClr val="tx1"/>
                </a:solidFill>
                <a:effectLst/>
                <a:latin typeface="Segoe UI Light" pitchFamily="34" charset="0"/>
                <a:ea typeface="+mn-ea"/>
                <a:cs typeface="+mn-cs"/>
              </a:rPr>
              <a:t> of data collected by </a:t>
            </a:r>
            <a:r>
              <a:rPr lang="en-IE" sz="900" b="0" i="0" u="none" strike="noStrike" kern="1200" dirty="0">
                <a:solidFill>
                  <a:schemeClr val="tx1"/>
                </a:solidFill>
                <a:effectLst/>
                <a:latin typeface="Segoe UI Light" pitchFamily="34" charset="0"/>
                <a:ea typeface="+mn-ea"/>
                <a:cs typeface="+mn-cs"/>
              </a:rPr>
              <a:t>Azure Monitor include</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(not a full list) :</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Application monitoring data</a:t>
            </a:r>
            <a:r>
              <a:rPr lang="en-IE" sz="900" b="0" i="0" u="none" strike="noStrike" kern="1200" dirty="0">
                <a:solidFill>
                  <a:schemeClr val="tx1"/>
                </a:solidFill>
                <a:effectLst/>
                <a:latin typeface="Segoe UI Light" pitchFamily="34" charset="0"/>
                <a:ea typeface="+mn-ea"/>
                <a:cs typeface="+mn-cs"/>
              </a:rPr>
              <a:t> : Data about the performance and functionality of the code you have written, regardless of its platform.</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Azure resource monitoring data</a:t>
            </a:r>
            <a:r>
              <a:rPr lang="en-IE" sz="900" b="0" i="0" u="none" strike="noStrike" kern="1200" dirty="0">
                <a:solidFill>
                  <a:schemeClr val="tx1"/>
                </a:solidFill>
                <a:effectLst/>
                <a:latin typeface="Segoe UI Light" pitchFamily="34" charset="0"/>
                <a:ea typeface="+mn-ea"/>
                <a:cs typeface="+mn-cs"/>
              </a:rPr>
              <a:t> : Data about the operation of an Azure resource.</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Azure subscription monitoring data</a:t>
            </a:r>
            <a:r>
              <a:rPr lang="en-IE" sz="900" b="0" i="0" u="none" strike="noStrike" kern="1200" dirty="0">
                <a:solidFill>
                  <a:schemeClr val="tx1"/>
                </a:solidFill>
                <a:effectLst/>
                <a:latin typeface="Segoe UI Light" pitchFamily="34" charset="0"/>
                <a:ea typeface="+mn-ea"/>
                <a:cs typeface="+mn-cs"/>
              </a:rPr>
              <a:t> : Data about the operation and management of an Azure subscription, as well as data about the overall health and operation of Azure itself.</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Diagnostic settings - </a:t>
            </a:r>
            <a:r>
              <a:rPr lang="en-IE" sz="900" b="0" i="0" u="none" strike="noStrike" kern="1200" dirty="0">
                <a:solidFill>
                  <a:schemeClr val="tx1"/>
                </a:solidFill>
                <a:effectLst/>
                <a:latin typeface="Segoe UI Light" pitchFamily="34" charset="0"/>
                <a:ea typeface="+mn-ea"/>
                <a:cs typeface="+mn-cs"/>
              </a:rPr>
              <a:t>As soon as you create an Azure subscription and start adding resources, such as virtual machines and web apps, Azure Monitor starts collecting data.</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Activity Logs record when resources are created or modified.</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Metrics tell you how a resource is performing, and how much the resource is</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consuming (for example, network</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bandwidth consumption, etc.).</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You can extend the data you're collecting into the </a:t>
            </a:r>
            <a:r>
              <a:rPr lang="en-IE" sz="900" b="0" i="1" u="none" strike="noStrike" kern="1200" dirty="0">
                <a:solidFill>
                  <a:schemeClr val="tx1"/>
                </a:solidFill>
                <a:effectLst/>
                <a:latin typeface="Segoe UI Light" pitchFamily="34" charset="0"/>
                <a:ea typeface="+mn-ea"/>
                <a:cs typeface="+mn-cs"/>
              </a:rPr>
              <a:t>actual</a:t>
            </a:r>
            <a:r>
              <a:rPr lang="en-IE" sz="900" b="0" i="0" u="none" strike="noStrike" kern="1200" dirty="0">
                <a:solidFill>
                  <a:schemeClr val="tx1"/>
                </a:solidFill>
                <a:effectLst/>
                <a:latin typeface="Segoe UI Light" pitchFamily="34" charset="0"/>
                <a:ea typeface="+mn-ea"/>
                <a:cs typeface="+mn-cs"/>
              </a:rPr>
              <a:t> operation of a resource.</a:t>
            </a:r>
            <a:r>
              <a:rPr lang="en-IE" sz="900" b="0" i="0" u="none" strike="noStrike" kern="1200" baseline="0" dirty="0">
                <a:solidFill>
                  <a:schemeClr val="tx1"/>
                </a:solidFill>
                <a:effectLst/>
                <a:latin typeface="Segoe UI Light" pitchFamily="34" charset="0"/>
                <a:ea typeface="+mn-ea"/>
                <a:cs typeface="+mn-cs"/>
              </a:rPr>
              <a:t> Do this</a:t>
            </a:r>
            <a:r>
              <a:rPr lang="en-IE" sz="900" b="0" i="0" u="none" strike="noStrike" kern="1200" dirty="0">
                <a:solidFill>
                  <a:schemeClr val="tx1"/>
                </a:solidFill>
                <a:effectLst/>
                <a:latin typeface="Segoe UI Light" pitchFamily="34" charset="0"/>
                <a:ea typeface="+mn-ea"/>
                <a:cs typeface="+mn-cs"/>
              </a:rPr>
              <a:t> by enabling </a:t>
            </a:r>
            <a:r>
              <a:rPr lang="en-IE" sz="900" b="1" i="0" u="none" strike="noStrike" kern="1200" dirty="0">
                <a:solidFill>
                  <a:schemeClr val="tx1"/>
                </a:solidFill>
                <a:effectLst/>
                <a:latin typeface="Segoe UI Light" pitchFamily="34" charset="0"/>
                <a:ea typeface="+mn-ea"/>
                <a:cs typeface="+mn-cs"/>
              </a:rPr>
              <a:t>diagnostics</a:t>
            </a:r>
            <a:r>
              <a:rPr lang="en-IE" sz="900" b="0" i="0" u="none" strike="noStrike" kern="1200" dirty="0">
                <a:solidFill>
                  <a:schemeClr val="tx1"/>
                </a:solidFill>
                <a:effectLst/>
                <a:latin typeface="Segoe UI Light" pitchFamily="34" charset="0"/>
                <a:ea typeface="+mn-ea"/>
                <a:cs typeface="+mn-cs"/>
              </a:rPr>
              <a:t>, and adding a</a:t>
            </a:r>
            <a:r>
              <a:rPr lang="en-IE" sz="900" b="0" i="0" u="none" strike="noStrike" kern="1200" baseline="0" dirty="0">
                <a:solidFill>
                  <a:schemeClr val="tx1"/>
                </a:solidFill>
                <a:effectLst/>
                <a:latin typeface="Segoe UI Light" pitchFamily="34" charset="0"/>
                <a:ea typeface="+mn-ea"/>
                <a:cs typeface="+mn-cs"/>
              </a:rPr>
              <a:t> monitoring</a:t>
            </a:r>
            <a:r>
              <a:rPr lang="en-IE" sz="900" b="0" i="0" u="none" strike="noStrike" kern="1200" dirty="0">
                <a:solidFill>
                  <a:schemeClr val="tx1"/>
                </a:solidFill>
                <a:effectLst/>
                <a:latin typeface="Segoe UI Light" pitchFamily="34" charset="0"/>
                <a:ea typeface="+mn-ea"/>
                <a:cs typeface="+mn-cs"/>
              </a:rPr>
              <a:t> agent to the resource. </a:t>
            </a:r>
          </a:p>
          <a:p>
            <a:endParaRPr lang="en-IE" sz="900" b="1" kern="1200" dirty="0">
              <a:solidFill>
                <a:schemeClr val="tx1"/>
              </a:solidFill>
              <a:effectLst/>
              <a:latin typeface="Segoe UI Light" pitchFamily="34" charset="0"/>
              <a:ea typeface="+mn-ea"/>
              <a:cs typeface="+mn-cs"/>
            </a:endParaRPr>
          </a:p>
          <a:p>
            <a:r>
              <a:rPr lang="en-IE" sz="900" kern="1200" dirty="0">
                <a:solidFill>
                  <a:schemeClr val="tx1"/>
                </a:solidFill>
                <a:effectLst/>
                <a:latin typeface="Segoe UI Light" pitchFamily="34" charset="0"/>
                <a:ea typeface="+mn-ea"/>
                <a:cs typeface="+mn-cs"/>
              </a:rPr>
              <a:t>For details about Azure Monitor, see : </a:t>
            </a:r>
            <a:r>
              <a:rPr lang="en-IE" sz="900" b="0" i="0" u="none" strike="noStrike" kern="1200" dirty="0">
                <a:solidFill>
                  <a:schemeClr val="tx1"/>
                </a:solidFill>
                <a:effectLst/>
                <a:latin typeface="Segoe UI Light" pitchFamily="34" charset="0"/>
                <a:ea typeface="+mn-ea"/>
                <a:cs typeface="+mn-cs"/>
              </a:rPr>
              <a:t>https://azure.microsoft.com/en-us/services/monitor/</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38240403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kern="1200" dirty="0">
                <a:solidFill>
                  <a:schemeClr val="tx1"/>
                </a:solidFill>
                <a:effectLst/>
                <a:latin typeface="Segoe UI Light" pitchFamily="34" charset="0"/>
                <a:ea typeface="+mn-ea"/>
                <a:cs typeface="+mn-cs"/>
              </a:rPr>
              <a:t>In this walkthrough task we will create Azure resources to provide some resources to us to monitor, then we will view the default available monitoring data from within the virtual machine resource data and then from within Azure Monitor. We will then view some of the monitoring options available in Azure Monitor. </a:t>
            </a:r>
          </a:p>
          <a:p>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We will then create a Log Analytics workspace, and enable Insights in our virtual machine, we will review the retrieved data in Azure Monitor. Then we will enable diagnostic settings in the virtual machine and query and </a:t>
            </a:r>
            <a:r>
              <a:rPr lang="en-IE" sz="882" b="0" kern="1200" dirty="0" err="1">
                <a:solidFill>
                  <a:schemeClr val="tx1"/>
                </a:solidFill>
                <a:effectLst/>
                <a:latin typeface="Segoe UI Light" pitchFamily="34" charset="0"/>
                <a:ea typeface="+mn-ea"/>
                <a:cs typeface="+mn-cs"/>
              </a:rPr>
              <a:t>analyze</a:t>
            </a:r>
            <a:r>
              <a:rPr lang="en-IE" sz="882" b="0" kern="1200" dirty="0">
                <a:solidFill>
                  <a:schemeClr val="tx1"/>
                </a:solidFill>
                <a:effectLst/>
                <a:latin typeface="Segoe UI Light" pitchFamily="34" charset="0"/>
                <a:ea typeface="+mn-ea"/>
                <a:cs typeface="+mn-cs"/>
              </a:rPr>
              <a:t> virtual machine logs in Log Analytics workspace and Azure Monitor Logs.</a:t>
            </a:r>
          </a:p>
          <a:p>
            <a:br>
              <a:rPr lang="en-IE" sz="882" b="0" kern="1200" dirty="0">
                <a:solidFill>
                  <a:schemeClr val="tx1"/>
                </a:solidFill>
                <a:effectLst/>
                <a:latin typeface="Segoe UI Light" pitchFamily="34" charset="0"/>
                <a:ea typeface="+mn-ea"/>
                <a:cs typeface="+mn-cs"/>
              </a:rPr>
            </a:br>
            <a:endParaRPr lang="en-IE" sz="882" b="0" kern="1200" dirty="0">
              <a:solidFill>
                <a:schemeClr val="tx1"/>
              </a:solidFill>
              <a:effectLst/>
              <a:latin typeface="Segoe UI Light" pitchFamily="34" charset="0"/>
              <a:ea typeface="+mn-ea"/>
              <a:cs typeface="+mn-cs"/>
            </a:endParaRPr>
          </a:p>
          <a:p>
            <a:pPr rtl="0"/>
            <a:r>
              <a:rPr lang="en-IE" b="1" dirty="0"/>
              <a:t>Prerequisites</a:t>
            </a:r>
          </a:p>
          <a:p>
            <a:pPr rtl="0"/>
            <a:r>
              <a:rPr lang="en-IE" dirty="0"/>
              <a:t>You require need an Azure subscription to perform these steps. If you don't have one you can create one by following the steps outlined on the </a:t>
            </a:r>
            <a:r>
              <a:rPr lang="en-IE" sz="882" kern="1200" dirty="0">
                <a:solidFill>
                  <a:schemeClr val="tx1"/>
                </a:solidFill>
                <a:effectLst/>
                <a:latin typeface="Segoe UI Light" pitchFamily="34" charset="0"/>
                <a:ea typeface="+mn-ea"/>
                <a:cs typeface="+mn-cs"/>
                <a:hlinkClick r:id="rId3"/>
              </a:rPr>
              <a:t>Create your Azure free account today</a:t>
            </a:r>
            <a:r>
              <a:rPr lang="en-IE" dirty="0"/>
              <a:t> webpage.</a:t>
            </a:r>
          </a:p>
          <a:p>
            <a:pPr rtl="0"/>
            <a:endParaRPr lang="en-IE" dirty="0"/>
          </a:p>
          <a:p>
            <a:pPr rtl="0"/>
            <a:endParaRPr lang="en-IE" dirty="0"/>
          </a:p>
          <a:p>
            <a:r>
              <a:rPr lang="en-IE" sz="882" b="1" kern="1200" dirty="0">
                <a:solidFill>
                  <a:schemeClr val="tx1"/>
                </a:solidFill>
                <a:effectLst/>
                <a:latin typeface="Segoe UI Light" pitchFamily="34" charset="0"/>
                <a:ea typeface="+mn-ea"/>
                <a:cs typeface="+mn-cs"/>
              </a:rPr>
              <a:t>Steps</a:t>
            </a:r>
            <a:endParaRPr lang="en-IE" sz="882" b="0" kern="1200" dirty="0">
              <a:solidFill>
                <a:schemeClr val="tx1"/>
              </a:solidFill>
              <a:effectLst/>
              <a:latin typeface="Segoe UI Light" pitchFamily="34" charset="0"/>
              <a:ea typeface="+mn-ea"/>
              <a:cs typeface="+mn-cs"/>
            </a:endParaRPr>
          </a:p>
          <a:p>
            <a:r>
              <a:rPr lang="en-IE" sz="882" b="1" kern="1200" dirty="0">
                <a:solidFill>
                  <a:schemeClr val="tx1"/>
                </a:solidFill>
                <a:effectLst/>
                <a:latin typeface="Segoe UI Light" pitchFamily="34" charset="0"/>
                <a:ea typeface="+mn-ea"/>
                <a:cs typeface="+mn-cs"/>
              </a:rPr>
              <a:t>Create Azure resources to allow us to monitor them</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Firstly, we will deploy some resources to Azure to provide us with some resources to manage. If you have resources available from a previous deployment, you can use those instead of deploying new ones.</a:t>
            </a:r>
          </a:p>
          <a:p>
            <a:r>
              <a:rPr lang="en-IE" sz="882" b="0" kern="1200" dirty="0">
                <a:solidFill>
                  <a:schemeClr val="tx1"/>
                </a:solidFill>
                <a:effectLst/>
                <a:latin typeface="Segoe UI Light" pitchFamily="34" charset="0"/>
                <a:ea typeface="+mn-ea"/>
                <a:cs typeface="+mn-cs"/>
              </a:rPr>
              <a:t>1. Sign into the Azure Portal and click on the </a:t>
            </a:r>
            <a:r>
              <a:rPr lang="en-IE" sz="882" b="1" kern="1200" dirty="0">
                <a:solidFill>
                  <a:schemeClr val="tx1"/>
                </a:solidFill>
                <a:effectLst/>
                <a:latin typeface="Segoe UI Light" pitchFamily="34" charset="0"/>
                <a:ea typeface="+mn-ea"/>
                <a:cs typeface="+mn-cs"/>
              </a:rPr>
              <a:t>Cloud Shell</a:t>
            </a:r>
            <a:r>
              <a:rPr lang="en-IE" sz="882" b="0" kern="1200" dirty="0">
                <a:solidFill>
                  <a:schemeClr val="tx1"/>
                </a:solidFill>
                <a:effectLst/>
                <a:latin typeface="Segoe UI Light" pitchFamily="34" charset="0"/>
                <a:ea typeface="+mn-ea"/>
                <a:cs typeface="+mn-cs"/>
              </a:rPr>
              <a:t> icon in the top right hand corner</a:t>
            </a:r>
          </a:p>
          <a:p>
            <a:r>
              <a:rPr lang="en-IE" sz="882" b="0" kern="1200" dirty="0">
                <a:solidFill>
                  <a:schemeClr val="tx1"/>
                </a:solidFill>
                <a:effectLst/>
                <a:latin typeface="Segoe UI Light" pitchFamily="34" charset="0"/>
                <a:ea typeface="+mn-ea"/>
                <a:cs typeface="+mn-cs"/>
              </a:rPr>
              <a:t>2. The </a:t>
            </a:r>
            <a:r>
              <a:rPr lang="en-IE" sz="882" b="1" kern="1200" dirty="0">
                <a:solidFill>
                  <a:schemeClr val="tx1"/>
                </a:solidFill>
                <a:effectLst/>
                <a:latin typeface="Segoe UI Light" pitchFamily="34" charset="0"/>
                <a:ea typeface="+mn-ea"/>
                <a:cs typeface="+mn-cs"/>
              </a:rPr>
              <a:t>Cloud Shell</a:t>
            </a:r>
            <a:r>
              <a:rPr lang="en-IE" sz="882" b="0" kern="1200" dirty="0">
                <a:solidFill>
                  <a:schemeClr val="tx1"/>
                </a:solidFill>
                <a:effectLst/>
                <a:latin typeface="Segoe UI Light" pitchFamily="34" charset="0"/>
                <a:ea typeface="+mn-ea"/>
                <a:cs typeface="+mn-cs"/>
              </a:rPr>
              <a:t> is launched in the bottom of the browser window. </a:t>
            </a:r>
          </a:p>
          <a:p>
            <a:r>
              <a:rPr lang="en-IE" sz="882" b="0" kern="1200" dirty="0">
                <a:solidFill>
                  <a:schemeClr val="tx1"/>
                </a:solidFill>
                <a:effectLst/>
                <a:latin typeface="Segoe UI Light" pitchFamily="34" charset="0"/>
                <a:ea typeface="+mn-ea"/>
                <a:cs typeface="+mn-cs"/>
              </a:rPr>
              <a:t>3. Create a resource group into which we will place our resources by running the following Azure CLI command. You can copy and paste the command from the below directly into the Cloud Shell console, then press </a:t>
            </a:r>
            <a:r>
              <a:rPr lang="en-IE" sz="882" b="1" kern="1200" dirty="0">
                <a:solidFill>
                  <a:schemeClr val="tx1"/>
                </a:solidFill>
                <a:effectLst/>
                <a:latin typeface="Segoe UI Light" pitchFamily="34" charset="0"/>
                <a:ea typeface="+mn-ea"/>
                <a:cs typeface="+mn-cs"/>
              </a:rPr>
              <a:t>Enter</a:t>
            </a:r>
            <a:r>
              <a:rPr lang="en-IE" sz="882" b="0" kern="1200" dirty="0">
                <a:solidFill>
                  <a:schemeClr val="tx1"/>
                </a:solidFill>
                <a:effectLst/>
                <a:latin typeface="Segoe UI Light" pitchFamily="34" charset="0"/>
                <a:ea typeface="+mn-ea"/>
                <a:cs typeface="+mn-cs"/>
              </a:rPr>
              <a:t> to run the command. This command will run fine in either </a:t>
            </a:r>
            <a:r>
              <a:rPr lang="en-IE" sz="882" b="1" kern="1200" dirty="0" err="1">
                <a:solidFill>
                  <a:schemeClr val="tx1"/>
                </a:solidFill>
                <a:effectLst/>
                <a:latin typeface="Segoe UI Light" pitchFamily="34" charset="0"/>
                <a:ea typeface="+mn-ea"/>
                <a:cs typeface="+mn-cs"/>
              </a:rPr>
              <a:t>powershell</a:t>
            </a:r>
            <a:r>
              <a:rPr lang="en-IE" sz="882" b="0" kern="1200" dirty="0">
                <a:solidFill>
                  <a:schemeClr val="tx1"/>
                </a:solidFill>
                <a:effectLst/>
                <a:latin typeface="Segoe UI Light" pitchFamily="34" charset="0"/>
                <a:ea typeface="+mn-ea"/>
                <a:cs typeface="+mn-cs"/>
              </a:rPr>
              <a:t> </a:t>
            </a:r>
            <a:r>
              <a:rPr lang="en-IE" sz="882" b="0" i="1" kern="1200" dirty="0">
                <a:solidFill>
                  <a:schemeClr val="tx1"/>
                </a:solidFill>
                <a:effectLst/>
                <a:latin typeface="Segoe UI Light" pitchFamily="34" charset="0"/>
                <a:ea typeface="+mn-ea"/>
                <a:cs typeface="+mn-cs"/>
              </a:rPr>
              <a:t>*or*</a:t>
            </a:r>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bash</a:t>
            </a:r>
            <a:r>
              <a:rPr lang="en-IE" sz="882" b="0" kern="1200" dirty="0">
                <a:solidFill>
                  <a:schemeClr val="tx1"/>
                </a:solidFill>
                <a:effectLst/>
                <a:latin typeface="Segoe UI Light" pitchFamily="34" charset="0"/>
                <a:ea typeface="+mn-ea"/>
                <a:cs typeface="+mn-cs"/>
              </a:rPr>
              <a:t> console.</a:t>
            </a:r>
          </a:p>
          <a:p>
            <a:r>
              <a:rPr lang="en-IE" sz="882" b="0" kern="1200" dirty="0">
                <a:solidFill>
                  <a:schemeClr val="tx1"/>
                </a:solidFill>
                <a:effectLst/>
                <a:latin typeface="Segoe UI Light" pitchFamily="34" charset="0"/>
                <a:ea typeface="+mn-ea"/>
                <a:cs typeface="+mn-cs"/>
              </a:rPr>
              <a:t>```cli</a:t>
            </a:r>
          </a:p>
          <a:p>
            <a:r>
              <a:rPr lang="en-IE" sz="882" b="0" kern="1200" dirty="0" err="1">
                <a:solidFill>
                  <a:schemeClr val="tx1"/>
                </a:solidFill>
                <a:effectLst/>
                <a:latin typeface="Segoe UI Light" pitchFamily="34" charset="0"/>
                <a:ea typeface="+mn-ea"/>
                <a:cs typeface="+mn-cs"/>
              </a:rPr>
              <a:t>az</a:t>
            </a:r>
            <a:r>
              <a:rPr lang="en-IE" sz="882" b="0" kern="1200" dirty="0">
                <a:solidFill>
                  <a:schemeClr val="tx1"/>
                </a:solidFill>
                <a:effectLst/>
                <a:latin typeface="Segoe UI Light" pitchFamily="34" charset="0"/>
                <a:ea typeface="+mn-ea"/>
                <a:cs typeface="+mn-cs"/>
              </a:rPr>
              <a:t> group create `</a:t>
            </a:r>
          </a:p>
          <a:p>
            <a:r>
              <a:rPr lang="en-IE" sz="882" b="0" kern="1200" dirty="0">
                <a:solidFill>
                  <a:schemeClr val="tx1"/>
                </a:solidFill>
                <a:effectLst/>
                <a:latin typeface="Segoe UI Light" pitchFamily="34" charset="0"/>
                <a:ea typeface="+mn-ea"/>
                <a:cs typeface="+mn-cs"/>
              </a:rPr>
              <a:t>--name </a:t>
            </a:r>
            <a:r>
              <a:rPr lang="en-IE" sz="882" b="0" kern="1200" dirty="0" err="1">
                <a:solidFill>
                  <a:schemeClr val="tx1"/>
                </a:solidFill>
                <a:effectLst/>
                <a:latin typeface="Segoe UI Light" pitchFamily="34" charset="0"/>
                <a:ea typeface="+mn-ea"/>
                <a:cs typeface="+mn-cs"/>
              </a:rPr>
              <a:t>monitorrg</a:t>
            </a:r>
            <a:r>
              <a:rPr lang="en-IE" sz="882" b="0" kern="1200" dirty="0">
                <a:solidFill>
                  <a:schemeClr val="tx1"/>
                </a:solidFill>
                <a:effectLst/>
                <a:latin typeface="Segoe UI Light" pitchFamily="34" charset="0"/>
                <a:ea typeface="+mn-ea"/>
                <a:cs typeface="+mn-cs"/>
              </a:rPr>
              <a:t> `</a:t>
            </a:r>
          </a:p>
          <a:p>
            <a:r>
              <a:rPr lang="en-IE" sz="882" b="0" kern="1200" dirty="0">
                <a:solidFill>
                  <a:schemeClr val="tx1"/>
                </a:solidFill>
                <a:effectLst/>
                <a:latin typeface="Segoe UI Light" pitchFamily="34" charset="0"/>
                <a:ea typeface="+mn-ea"/>
                <a:cs typeface="+mn-cs"/>
              </a:rPr>
              <a:t>--location </a:t>
            </a:r>
            <a:r>
              <a:rPr lang="en-IE" sz="882" b="0" kern="1200" dirty="0" err="1">
                <a:solidFill>
                  <a:schemeClr val="tx1"/>
                </a:solidFill>
                <a:effectLst/>
                <a:latin typeface="Segoe UI Light" pitchFamily="34" charset="0"/>
                <a:ea typeface="+mn-ea"/>
                <a:cs typeface="+mn-cs"/>
              </a:rPr>
              <a:t>westeurope</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a:t>
            </a:r>
          </a:p>
          <a:p>
            <a:r>
              <a:rPr lang="en-IE" sz="882" b="0" kern="1200" dirty="0">
                <a:solidFill>
                  <a:schemeClr val="tx1"/>
                </a:solidFill>
                <a:effectLst/>
                <a:latin typeface="Segoe UI Light" pitchFamily="34" charset="0"/>
                <a:ea typeface="+mn-ea"/>
                <a:cs typeface="+mn-cs"/>
              </a:rPr>
              <a:t>4. Run the below Azure CLI command to create a virtual machine. Again, you can copy and paste the command from below directly into the Cloud Shell console and press </a:t>
            </a:r>
            <a:r>
              <a:rPr lang="en-IE" sz="882" b="1" kern="1200" dirty="0">
                <a:solidFill>
                  <a:schemeClr val="tx1"/>
                </a:solidFill>
                <a:effectLst/>
                <a:latin typeface="Segoe UI Light" pitchFamily="34" charset="0"/>
                <a:ea typeface="+mn-ea"/>
                <a:cs typeface="+mn-cs"/>
              </a:rPr>
              <a:t>Enter</a:t>
            </a:r>
            <a:r>
              <a:rPr lang="en-IE" sz="882" b="0" kern="1200" dirty="0">
                <a:solidFill>
                  <a:schemeClr val="tx1"/>
                </a:solidFill>
                <a:effectLst/>
                <a:latin typeface="Segoe UI Light" pitchFamily="34" charset="0"/>
                <a:ea typeface="+mn-ea"/>
                <a:cs typeface="+mn-cs"/>
              </a:rPr>
              <a:t> to run it.</a:t>
            </a:r>
          </a:p>
          <a:p>
            <a:r>
              <a:rPr lang="en-IE" sz="882" b="0" kern="1200" dirty="0">
                <a:solidFill>
                  <a:schemeClr val="tx1"/>
                </a:solidFill>
                <a:effectLst/>
                <a:latin typeface="Segoe UI Light" pitchFamily="34" charset="0"/>
                <a:ea typeface="+mn-ea"/>
                <a:cs typeface="+mn-cs"/>
              </a:rPr>
              <a:t>```cli</a:t>
            </a:r>
          </a:p>
          <a:p>
            <a:r>
              <a:rPr lang="en-IE" sz="882" b="0" kern="1200" dirty="0" err="1">
                <a:solidFill>
                  <a:schemeClr val="tx1"/>
                </a:solidFill>
                <a:effectLst/>
                <a:latin typeface="Segoe UI Light" pitchFamily="34" charset="0"/>
                <a:ea typeface="+mn-ea"/>
                <a:cs typeface="+mn-cs"/>
              </a:rPr>
              <a:t>az</a:t>
            </a:r>
            <a:r>
              <a:rPr lang="en-IE" sz="882" b="0" kern="1200" dirty="0">
                <a:solidFill>
                  <a:schemeClr val="tx1"/>
                </a:solidFill>
                <a:effectLst/>
                <a:latin typeface="Segoe UI Light" pitchFamily="34" charset="0"/>
                <a:ea typeface="+mn-ea"/>
                <a:cs typeface="+mn-cs"/>
              </a:rPr>
              <a:t> </a:t>
            </a:r>
            <a:r>
              <a:rPr lang="en-IE" sz="882" b="0" kern="1200" dirty="0" err="1">
                <a:solidFill>
                  <a:schemeClr val="tx1"/>
                </a:solidFill>
                <a:effectLst/>
                <a:latin typeface="Segoe UI Light" pitchFamily="34" charset="0"/>
                <a:ea typeface="+mn-ea"/>
                <a:cs typeface="+mn-cs"/>
              </a:rPr>
              <a:t>vm</a:t>
            </a:r>
            <a:r>
              <a:rPr lang="en-IE" sz="882" b="0" kern="1200" dirty="0">
                <a:solidFill>
                  <a:schemeClr val="tx1"/>
                </a:solidFill>
                <a:effectLst/>
                <a:latin typeface="Segoe UI Light" pitchFamily="34" charset="0"/>
                <a:ea typeface="+mn-ea"/>
                <a:cs typeface="+mn-cs"/>
              </a:rPr>
              <a:t> create `</a:t>
            </a:r>
          </a:p>
          <a:p>
            <a:r>
              <a:rPr lang="en-IE" sz="882" b="0" kern="1200" dirty="0">
                <a:solidFill>
                  <a:schemeClr val="tx1"/>
                </a:solidFill>
                <a:effectLst/>
                <a:latin typeface="Segoe UI Light" pitchFamily="34" charset="0"/>
                <a:ea typeface="+mn-ea"/>
                <a:cs typeface="+mn-cs"/>
              </a:rPr>
              <a:t>--name vmmonitor1 `</a:t>
            </a:r>
          </a:p>
          <a:p>
            <a:r>
              <a:rPr lang="en-IE" sz="882" b="0" kern="1200" dirty="0">
                <a:solidFill>
                  <a:schemeClr val="tx1"/>
                </a:solidFill>
                <a:effectLst/>
                <a:latin typeface="Segoe UI Light" pitchFamily="34" charset="0"/>
                <a:ea typeface="+mn-ea"/>
                <a:cs typeface="+mn-cs"/>
              </a:rPr>
              <a:t>--resource-group </a:t>
            </a:r>
            <a:r>
              <a:rPr lang="en-IE" sz="882" b="0" kern="1200" dirty="0" err="1">
                <a:solidFill>
                  <a:schemeClr val="tx1"/>
                </a:solidFill>
                <a:effectLst/>
                <a:latin typeface="Segoe UI Light" pitchFamily="34" charset="0"/>
                <a:ea typeface="+mn-ea"/>
                <a:cs typeface="+mn-cs"/>
              </a:rPr>
              <a:t>monitorrg</a:t>
            </a:r>
            <a:r>
              <a:rPr lang="en-IE" sz="882" b="0" kern="1200" dirty="0">
                <a:solidFill>
                  <a:schemeClr val="tx1"/>
                </a:solidFill>
                <a:effectLst/>
                <a:latin typeface="Segoe UI Light" pitchFamily="34" charset="0"/>
                <a:ea typeface="+mn-ea"/>
                <a:cs typeface="+mn-cs"/>
              </a:rPr>
              <a:t> `</a:t>
            </a:r>
          </a:p>
          <a:p>
            <a:r>
              <a:rPr lang="en-IE" sz="882" b="0" kern="1200" dirty="0">
                <a:solidFill>
                  <a:schemeClr val="tx1"/>
                </a:solidFill>
                <a:effectLst/>
                <a:latin typeface="Segoe UI Light" pitchFamily="34" charset="0"/>
                <a:ea typeface="+mn-ea"/>
                <a:cs typeface="+mn-cs"/>
              </a:rPr>
              <a:t>--image Win2019Datacenter `</a:t>
            </a:r>
          </a:p>
          <a:p>
            <a:r>
              <a:rPr lang="en-IE" sz="882" b="0" kern="1200" dirty="0">
                <a:solidFill>
                  <a:schemeClr val="tx1"/>
                </a:solidFill>
                <a:effectLst/>
                <a:latin typeface="Segoe UI Light" pitchFamily="34" charset="0"/>
                <a:ea typeface="+mn-ea"/>
                <a:cs typeface="+mn-cs"/>
              </a:rPr>
              <a:t>--location </a:t>
            </a:r>
            <a:r>
              <a:rPr lang="en-IE" sz="882" b="0" kern="1200" dirty="0" err="1">
                <a:solidFill>
                  <a:schemeClr val="tx1"/>
                </a:solidFill>
                <a:effectLst/>
                <a:latin typeface="Segoe UI Light" pitchFamily="34" charset="0"/>
                <a:ea typeface="+mn-ea"/>
                <a:cs typeface="+mn-cs"/>
              </a:rPr>
              <a:t>westeurope</a:t>
            </a:r>
            <a:r>
              <a:rPr lang="en-IE" sz="882" b="0" kern="1200" dirty="0">
                <a:solidFill>
                  <a:schemeClr val="tx1"/>
                </a:solidFill>
                <a:effectLst/>
                <a:latin typeface="Segoe UI Light" pitchFamily="34" charset="0"/>
                <a:ea typeface="+mn-ea"/>
                <a:cs typeface="+mn-cs"/>
              </a:rPr>
              <a:t> `</a:t>
            </a:r>
          </a:p>
          <a:p>
            <a:r>
              <a:rPr lang="en-IE" sz="882" b="0" kern="1200" dirty="0">
                <a:solidFill>
                  <a:schemeClr val="tx1"/>
                </a:solidFill>
                <a:effectLst/>
                <a:latin typeface="Segoe UI Light" pitchFamily="34" charset="0"/>
                <a:ea typeface="+mn-ea"/>
                <a:cs typeface="+mn-cs"/>
              </a:rPr>
              <a:t>--admin-username </a:t>
            </a:r>
            <a:r>
              <a:rPr lang="en-IE" sz="882" b="0" kern="1200" dirty="0" err="1">
                <a:solidFill>
                  <a:schemeClr val="tx1"/>
                </a:solidFill>
                <a:effectLst/>
                <a:latin typeface="Segoe UI Light" pitchFamily="34" charset="0"/>
                <a:ea typeface="+mn-ea"/>
                <a:cs typeface="+mn-cs"/>
              </a:rPr>
              <a:t>azureuser</a:t>
            </a:r>
            <a:r>
              <a:rPr lang="en-IE" sz="882" b="0" kern="1200" dirty="0">
                <a:solidFill>
                  <a:schemeClr val="tx1"/>
                </a:solidFill>
                <a:effectLst/>
                <a:latin typeface="Segoe UI Light" pitchFamily="34" charset="0"/>
                <a:ea typeface="+mn-ea"/>
                <a:cs typeface="+mn-cs"/>
              </a:rPr>
              <a:t> `</a:t>
            </a:r>
          </a:p>
          <a:p>
            <a:r>
              <a:rPr lang="en-IE" sz="882" b="0" kern="1200" dirty="0">
                <a:solidFill>
                  <a:schemeClr val="tx1"/>
                </a:solidFill>
                <a:effectLst/>
                <a:latin typeface="Segoe UI Light" pitchFamily="34" charset="0"/>
                <a:ea typeface="+mn-ea"/>
                <a:cs typeface="+mn-cs"/>
              </a:rPr>
              <a:t>--admin-password Password0134!</a:t>
            </a:r>
          </a:p>
          <a:p>
            <a:r>
              <a:rPr lang="en-IE" sz="882" b="0" kern="1200" dirty="0">
                <a:solidFill>
                  <a:schemeClr val="tx1"/>
                </a:solidFill>
                <a:effectLst/>
                <a:latin typeface="Segoe UI Light" pitchFamily="34" charset="0"/>
                <a:ea typeface="+mn-ea"/>
                <a:cs typeface="+mn-cs"/>
              </a:rPr>
              <a:t>```</a:t>
            </a:r>
          </a:p>
          <a:p>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The command will take 2 to 3 minutes to complete. The command will create a virtual machine and various resources associated with it such as storage, networking and security resources. You can close the Azure Cloud Shell once it is complete.</a:t>
            </a:r>
          </a:p>
          <a:p>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View default available monitoring data within the virtual machine resource</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1. Go to the resource group you just created i.e. </a:t>
            </a:r>
            <a:r>
              <a:rPr lang="en-IE" sz="882" b="1" kern="1200" dirty="0" err="1">
                <a:solidFill>
                  <a:schemeClr val="tx1"/>
                </a:solidFill>
                <a:effectLst/>
                <a:latin typeface="Segoe UI Light" pitchFamily="34" charset="0"/>
                <a:ea typeface="+mn-ea"/>
                <a:cs typeface="+mn-cs"/>
              </a:rPr>
              <a:t>monitorrg</a:t>
            </a:r>
            <a:r>
              <a:rPr lang="en-IE" sz="882" b="0" kern="1200" dirty="0">
                <a:solidFill>
                  <a:schemeClr val="tx1"/>
                </a:solidFill>
                <a:effectLst/>
                <a:latin typeface="Segoe UI Light" pitchFamily="34" charset="0"/>
                <a:ea typeface="+mn-ea"/>
                <a:cs typeface="+mn-cs"/>
              </a:rPr>
              <a:t>, then open the virtual machine and go to the </a:t>
            </a:r>
            <a:r>
              <a:rPr lang="en-IE" sz="882" b="1" kern="1200" dirty="0">
                <a:solidFill>
                  <a:schemeClr val="tx1"/>
                </a:solidFill>
                <a:effectLst/>
                <a:latin typeface="Segoe UI Light" pitchFamily="34" charset="0"/>
                <a:ea typeface="+mn-ea"/>
                <a:cs typeface="+mn-cs"/>
              </a:rPr>
              <a:t>Overview</a:t>
            </a:r>
            <a:r>
              <a:rPr lang="en-IE" sz="882" b="0" kern="1200" dirty="0">
                <a:solidFill>
                  <a:schemeClr val="tx1"/>
                </a:solidFill>
                <a:effectLst/>
                <a:latin typeface="Segoe UI Light" pitchFamily="34" charset="0"/>
                <a:ea typeface="+mn-ea"/>
                <a:cs typeface="+mn-cs"/>
              </a:rPr>
              <a:t> pane</a:t>
            </a:r>
          </a:p>
          <a:p>
            <a:r>
              <a:rPr lang="en-IE" sz="882" b="0" kern="1200" dirty="0">
                <a:solidFill>
                  <a:schemeClr val="tx1"/>
                </a:solidFill>
                <a:effectLst/>
                <a:latin typeface="Segoe UI Light" pitchFamily="34" charset="0"/>
                <a:ea typeface="+mn-ea"/>
                <a:cs typeface="+mn-cs"/>
              </a:rPr>
              <a:t>Note the presence of default metric data for </a:t>
            </a:r>
            <a:r>
              <a:rPr lang="en-IE" sz="882" b="1" kern="1200" dirty="0">
                <a:solidFill>
                  <a:schemeClr val="tx1"/>
                </a:solidFill>
                <a:effectLst/>
                <a:latin typeface="Segoe UI Light" pitchFamily="34" charset="0"/>
                <a:ea typeface="+mn-ea"/>
                <a:cs typeface="+mn-cs"/>
              </a:rPr>
              <a:t>CPU</a:t>
            </a:r>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Network</a:t>
            </a:r>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Disk bytes</a:t>
            </a:r>
            <a:r>
              <a:rPr lang="en-IE" sz="882" b="0" kern="1200" dirty="0">
                <a:solidFill>
                  <a:schemeClr val="tx1"/>
                </a:solidFill>
                <a:effectLst/>
                <a:latin typeface="Segoe UI Light" pitchFamily="34" charset="0"/>
                <a:ea typeface="+mn-ea"/>
                <a:cs typeface="+mn-cs"/>
              </a:rPr>
              <a:t> and </a:t>
            </a:r>
            <a:r>
              <a:rPr lang="en-IE" sz="882" b="1" kern="1200" dirty="0">
                <a:solidFill>
                  <a:schemeClr val="tx1"/>
                </a:solidFill>
                <a:effectLst/>
                <a:latin typeface="Segoe UI Light" pitchFamily="34" charset="0"/>
                <a:ea typeface="+mn-ea"/>
                <a:cs typeface="+mn-cs"/>
              </a:rPr>
              <a:t>Disk operations/sec</a:t>
            </a:r>
            <a:r>
              <a:rPr lang="en-IE" sz="882" b="0" kern="1200" dirty="0">
                <a:solidFill>
                  <a:schemeClr val="tx1"/>
                </a:solidFill>
                <a:effectLst/>
                <a:latin typeface="Segoe UI Light" pitchFamily="34" charset="0"/>
                <a:ea typeface="+mn-ea"/>
                <a:cs typeface="+mn-cs"/>
              </a:rPr>
              <a:t> present by default in the virtual machine resource.</a:t>
            </a:r>
          </a:p>
          <a:p>
            <a:r>
              <a:rPr lang="en-IE" sz="882" b="0" kern="1200" dirty="0">
                <a:solidFill>
                  <a:schemeClr val="tx1"/>
                </a:solidFill>
                <a:effectLst/>
                <a:latin typeface="Segoe UI Light" pitchFamily="34" charset="0"/>
                <a:ea typeface="+mn-ea"/>
                <a:cs typeface="+mn-cs"/>
              </a:rPr>
              <a:t>2. Now click on the </a:t>
            </a:r>
            <a:r>
              <a:rPr lang="en-IE" sz="882" b="1" kern="1200" dirty="0">
                <a:solidFill>
                  <a:schemeClr val="tx1"/>
                </a:solidFill>
                <a:effectLst/>
                <a:latin typeface="Segoe UI Light" pitchFamily="34" charset="0"/>
                <a:ea typeface="+mn-ea"/>
                <a:cs typeface="+mn-cs"/>
              </a:rPr>
              <a:t>Activity log</a:t>
            </a:r>
            <a:r>
              <a:rPr lang="en-IE" sz="882" b="0" kern="1200" dirty="0">
                <a:solidFill>
                  <a:schemeClr val="tx1"/>
                </a:solidFill>
                <a:effectLst/>
                <a:latin typeface="Segoe UI Light" pitchFamily="34" charset="0"/>
                <a:ea typeface="+mn-ea"/>
                <a:cs typeface="+mn-cs"/>
              </a:rPr>
              <a:t> and note the presence of operations listed i.e. </a:t>
            </a:r>
            <a:r>
              <a:rPr lang="en-IE" sz="882" b="1" kern="1200" dirty="0">
                <a:solidFill>
                  <a:schemeClr val="tx1"/>
                </a:solidFill>
                <a:effectLst/>
                <a:latin typeface="Segoe UI Light" pitchFamily="34" charset="0"/>
                <a:ea typeface="+mn-ea"/>
                <a:cs typeface="+mn-cs"/>
              </a:rPr>
              <a:t>Activity logs</a:t>
            </a:r>
            <a:r>
              <a:rPr lang="en-IE" sz="882" b="0" kern="1200" dirty="0">
                <a:solidFill>
                  <a:schemeClr val="tx1"/>
                </a:solidFill>
                <a:effectLst/>
                <a:latin typeface="Segoe UI Light" pitchFamily="34" charset="0"/>
                <a:ea typeface="+mn-ea"/>
                <a:cs typeface="+mn-cs"/>
              </a:rPr>
              <a:t> record when resources are created or modified. These are subscription level events in Azure, written to an </a:t>
            </a:r>
            <a:r>
              <a:rPr lang="en-IE" sz="882" b="1" kern="1200" dirty="0">
                <a:solidFill>
                  <a:schemeClr val="tx1"/>
                </a:solidFill>
                <a:effectLst/>
                <a:latin typeface="Segoe UI Light" pitchFamily="34" charset="0"/>
                <a:ea typeface="+mn-ea"/>
                <a:cs typeface="+mn-cs"/>
              </a:rPr>
              <a:t>Activity log</a:t>
            </a:r>
            <a:r>
              <a:rPr lang="en-IE" sz="882" b="0" kern="1200" dirty="0">
                <a:solidFill>
                  <a:schemeClr val="tx1"/>
                </a:solidFill>
                <a:effectLst/>
                <a:latin typeface="Segoe UI Light" pitchFamily="34" charset="0"/>
                <a:ea typeface="+mn-ea"/>
                <a:cs typeface="+mn-cs"/>
              </a:rPr>
              <a:t> .</a:t>
            </a:r>
          </a:p>
          <a:p>
            <a:r>
              <a:rPr lang="en-IE" sz="882" b="0" kern="1200" dirty="0">
                <a:solidFill>
                  <a:schemeClr val="tx1"/>
                </a:solidFill>
                <a:effectLst/>
                <a:latin typeface="Segoe UI Light" pitchFamily="34" charset="0"/>
                <a:ea typeface="+mn-ea"/>
                <a:cs typeface="+mn-cs"/>
              </a:rPr>
              <a:t>Subscription level events in Azure are written to an </a:t>
            </a:r>
            <a:r>
              <a:rPr lang="en-IE" sz="882" b="1" kern="1200" dirty="0">
                <a:solidFill>
                  <a:schemeClr val="tx1"/>
                </a:solidFill>
                <a:effectLst/>
                <a:latin typeface="Segoe UI Light" pitchFamily="34" charset="0"/>
                <a:ea typeface="+mn-ea"/>
                <a:cs typeface="+mn-cs"/>
              </a:rPr>
              <a:t>Activity log</a:t>
            </a:r>
            <a:r>
              <a:rPr lang="en-IE" sz="882" b="0" kern="1200" dirty="0">
                <a:solidFill>
                  <a:schemeClr val="tx1"/>
                </a:solidFill>
                <a:effectLst/>
                <a:latin typeface="Segoe UI Light" pitchFamily="34" charset="0"/>
                <a:ea typeface="+mn-ea"/>
                <a:cs typeface="+mn-cs"/>
              </a:rPr>
              <a:t> that you can view from the Azure Monitor menu</a:t>
            </a:r>
          </a:p>
          <a:p>
            <a:r>
              <a:rPr lang="en-IE" sz="882" b="0" kern="1200" dirty="0">
                <a:solidFill>
                  <a:schemeClr val="tx1"/>
                </a:solidFill>
                <a:effectLst/>
                <a:latin typeface="Segoe UI Light" pitchFamily="34" charset="0"/>
                <a:ea typeface="+mn-ea"/>
                <a:cs typeface="+mn-cs"/>
              </a:rPr>
              <a:t>3. Now click on the </a:t>
            </a:r>
            <a:r>
              <a:rPr lang="en-IE" sz="882" b="1" kern="1200" dirty="0">
                <a:solidFill>
                  <a:schemeClr val="tx1"/>
                </a:solidFill>
                <a:effectLst/>
                <a:latin typeface="Segoe UI Light" pitchFamily="34" charset="0"/>
                <a:ea typeface="+mn-ea"/>
                <a:cs typeface="+mn-cs"/>
              </a:rPr>
              <a:t>Monitoring</a:t>
            </a:r>
            <a:r>
              <a:rPr lang="en-IE" sz="882" b="0" kern="1200" dirty="0">
                <a:solidFill>
                  <a:schemeClr val="tx1"/>
                </a:solidFill>
                <a:effectLst/>
                <a:latin typeface="Segoe UI Light" pitchFamily="34" charset="0"/>
                <a:ea typeface="+mn-ea"/>
                <a:cs typeface="+mn-cs"/>
              </a:rPr>
              <a:t> &gt; </a:t>
            </a:r>
            <a:r>
              <a:rPr lang="en-IE" sz="882" b="1" kern="1200" dirty="0">
                <a:solidFill>
                  <a:schemeClr val="tx1"/>
                </a:solidFill>
                <a:effectLst/>
                <a:latin typeface="Segoe UI Light" pitchFamily="34" charset="0"/>
                <a:ea typeface="+mn-ea"/>
                <a:cs typeface="+mn-cs"/>
              </a:rPr>
              <a:t>Metrics</a:t>
            </a:r>
            <a:r>
              <a:rPr lang="en-IE" sz="882" b="0" kern="1200" dirty="0">
                <a:solidFill>
                  <a:schemeClr val="tx1"/>
                </a:solidFill>
                <a:effectLst/>
                <a:latin typeface="Segoe UI Light" pitchFamily="34" charset="0"/>
                <a:ea typeface="+mn-ea"/>
                <a:cs typeface="+mn-cs"/>
              </a:rPr>
              <a:t> and select the following </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Resource</a:t>
            </a:r>
            <a:r>
              <a:rPr lang="en-IE" sz="882" b="0" kern="1200" dirty="0">
                <a:solidFill>
                  <a:schemeClr val="tx1"/>
                </a:solidFill>
                <a:effectLst/>
                <a:latin typeface="Segoe UI Light" pitchFamily="34" charset="0"/>
                <a:ea typeface="+mn-ea"/>
                <a:cs typeface="+mn-cs"/>
              </a:rPr>
              <a:t>: &lt; your virtual machine i.e. vmmonitor1 &gt;</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Metric Namespace</a:t>
            </a:r>
            <a:r>
              <a:rPr lang="en-IE" sz="882" b="0" kern="1200" dirty="0">
                <a:solidFill>
                  <a:schemeClr val="tx1"/>
                </a:solidFill>
                <a:effectLst/>
                <a:latin typeface="Segoe UI Light" pitchFamily="34" charset="0"/>
                <a:ea typeface="+mn-ea"/>
                <a:cs typeface="+mn-cs"/>
              </a:rPr>
              <a:t>: virtual machine host</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Metric</a:t>
            </a:r>
            <a:r>
              <a:rPr lang="en-IE" sz="882" b="0" kern="1200" dirty="0">
                <a:solidFill>
                  <a:schemeClr val="tx1"/>
                </a:solidFill>
                <a:effectLst/>
                <a:latin typeface="Segoe UI Light" pitchFamily="34" charset="0"/>
                <a:ea typeface="+mn-ea"/>
                <a:cs typeface="+mn-cs"/>
              </a:rPr>
              <a:t>: Disk Write Operations/Sec (or any other metric you wish to view)</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Aggregation</a:t>
            </a:r>
            <a:r>
              <a:rPr lang="en-IE" sz="882" b="0" kern="1200" dirty="0">
                <a:solidFill>
                  <a:schemeClr val="tx1"/>
                </a:solidFill>
                <a:effectLst/>
                <a:latin typeface="Segoe UI Light" pitchFamily="34" charset="0"/>
                <a:ea typeface="+mn-ea"/>
                <a:cs typeface="+mn-cs"/>
              </a:rPr>
              <a:t>: </a:t>
            </a:r>
            <a:r>
              <a:rPr lang="en-IE" sz="882" b="0" kern="1200" dirty="0" err="1">
                <a:solidFill>
                  <a:schemeClr val="tx1"/>
                </a:solidFill>
                <a:effectLst/>
                <a:latin typeface="Segoe UI Light" pitchFamily="34" charset="0"/>
                <a:ea typeface="+mn-ea"/>
                <a:cs typeface="+mn-cs"/>
              </a:rPr>
              <a:t>Avg</a:t>
            </a:r>
            <a:endParaRPr lang="en-IE" sz="882" b="0" kern="1200" dirty="0">
              <a:solidFill>
                <a:schemeClr val="tx1"/>
              </a:solidFill>
              <a:effectLst/>
              <a:latin typeface="Segoe UI Light" pitchFamily="34" charset="0"/>
              <a:ea typeface="+mn-ea"/>
              <a:cs typeface="+mn-cs"/>
            </a:endParaRPr>
          </a:p>
          <a:p>
            <a:endParaRPr lang="en-IE" sz="882" b="1" kern="1200" dirty="0">
              <a:solidFill>
                <a:schemeClr val="tx1"/>
              </a:solidFill>
              <a:effectLst/>
              <a:latin typeface="Segoe UI Light" pitchFamily="34" charset="0"/>
              <a:ea typeface="+mn-ea"/>
              <a:cs typeface="+mn-cs"/>
            </a:endParaRPr>
          </a:p>
          <a:p>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Metric</a:t>
            </a:r>
            <a:r>
              <a:rPr lang="en-IE" sz="882" b="0" kern="1200" dirty="0">
                <a:solidFill>
                  <a:schemeClr val="tx1"/>
                </a:solidFill>
                <a:effectLst/>
                <a:latin typeface="Segoe UI Light" pitchFamily="34" charset="0"/>
                <a:ea typeface="+mn-ea"/>
                <a:cs typeface="+mn-cs"/>
              </a:rPr>
              <a:t> data tells you how the resource is performing and the resources that it's consuming. Both the </a:t>
            </a:r>
            <a:r>
              <a:rPr lang="en-IE" sz="882" b="1" kern="1200" dirty="0">
                <a:solidFill>
                  <a:schemeClr val="tx1"/>
                </a:solidFill>
                <a:effectLst/>
                <a:latin typeface="Segoe UI Light" pitchFamily="34" charset="0"/>
                <a:ea typeface="+mn-ea"/>
                <a:cs typeface="+mn-cs"/>
              </a:rPr>
              <a:t>Activity log</a:t>
            </a:r>
            <a:r>
              <a:rPr lang="en-IE" sz="882" b="0" kern="1200" dirty="0">
                <a:solidFill>
                  <a:schemeClr val="tx1"/>
                </a:solidFill>
                <a:effectLst/>
                <a:latin typeface="Segoe UI Light" pitchFamily="34" charset="0"/>
                <a:ea typeface="+mn-ea"/>
                <a:cs typeface="+mn-cs"/>
              </a:rPr>
              <a:t> and some </a:t>
            </a:r>
            <a:r>
              <a:rPr lang="en-IE" sz="882" b="1" kern="1200" dirty="0">
                <a:solidFill>
                  <a:schemeClr val="tx1"/>
                </a:solidFill>
                <a:effectLst/>
                <a:latin typeface="Segoe UI Light" pitchFamily="34" charset="0"/>
                <a:ea typeface="+mn-ea"/>
                <a:cs typeface="+mn-cs"/>
              </a:rPr>
              <a:t>Metric</a:t>
            </a:r>
            <a:r>
              <a:rPr lang="en-IE" sz="882" b="0" kern="1200" dirty="0">
                <a:solidFill>
                  <a:schemeClr val="tx1"/>
                </a:solidFill>
                <a:effectLst/>
                <a:latin typeface="Segoe UI Light" pitchFamily="34" charset="0"/>
                <a:ea typeface="+mn-ea"/>
                <a:cs typeface="+mn-cs"/>
              </a:rPr>
              <a:t> data is available by default and visible from within the resource being monitored i.e. the virtual machine in this case. There not be a lot of data to display for the virtual machine at this point as it has just been installed and no actions have been performed by or to the virtual machine.</a:t>
            </a:r>
          </a:p>
          <a:p>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View default available monitoring data for resources using Azure Monitor</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The default metric data is also available for view and analysis via Azure Monitor.</a:t>
            </a:r>
          </a:p>
          <a:p>
            <a:r>
              <a:rPr lang="en-IE" sz="882" b="0" kern="1200" dirty="0">
                <a:solidFill>
                  <a:schemeClr val="tx1"/>
                </a:solidFill>
                <a:effectLst/>
                <a:latin typeface="Segoe UI Light" pitchFamily="34" charset="0"/>
                <a:ea typeface="+mn-ea"/>
                <a:cs typeface="+mn-cs"/>
              </a:rPr>
              <a:t>1. In the Azure Portal on the left hand side select </a:t>
            </a:r>
            <a:r>
              <a:rPr lang="en-IE" sz="882" b="1" kern="1200" dirty="0">
                <a:solidFill>
                  <a:schemeClr val="tx1"/>
                </a:solidFill>
                <a:effectLst/>
                <a:latin typeface="Segoe UI Light" pitchFamily="34" charset="0"/>
                <a:ea typeface="+mn-ea"/>
                <a:cs typeface="+mn-cs"/>
              </a:rPr>
              <a:t>Monitor</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2. Now click on the </a:t>
            </a:r>
            <a:r>
              <a:rPr lang="en-IE" sz="882" b="1" kern="1200" dirty="0">
                <a:solidFill>
                  <a:schemeClr val="tx1"/>
                </a:solidFill>
                <a:effectLst/>
                <a:latin typeface="Segoe UI Light" pitchFamily="34" charset="0"/>
                <a:ea typeface="+mn-ea"/>
                <a:cs typeface="+mn-cs"/>
              </a:rPr>
              <a:t>Activity</a:t>
            </a:r>
            <a:r>
              <a:rPr lang="en-IE" sz="882" b="0" kern="1200" dirty="0">
                <a:solidFill>
                  <a:schemeClr val="tx1"/>
                </a:solidFill>
                <a:effectLst/>
                <a:latin typeface="Segoe UI Light" pitchFamily="34" charset="0"/>
                <a:ea typeface="+mn-ea"/>
                <a:cs typeface="+mn-cs"/>
              </a:rPr>
              <a:t> log and note the presence of operations listed. There are more </a:t>
            </a:r>
            <a:r>
              <a:rPr lang="en-IE" sz="882" b="1" kern="1200" dirty="0">
                <a:solidFill>
                  <a:schemeClr val="tx1"/>
                </a:solidFill>
                <a:effectLst/>
                <a:latin typeface="Segoe UI Light" pitchFamily="34" charset="0"/>
                <a:ea typeface="+mn-ea"/>
                <a:cs typeface="+mn-cs"/>
              </a:rPr>
              <a:t>Activity log</a:t>
            </a:r>
            <a:r>
              <a:rPr lang="en-IE" sz="882" b="0" kern="1200" dirty="0">
                <a:solidFill>
                  <a:schemeClr val="tx1"/>
                </a:solidFill>
                <a:effectLst/>
                <a:latin typeface="Segoe UI Light" pitchFamily="34" charset="0"/>
                <a:ea typeface="+mn-ea"/>
                <a:cs typeface="+mn-cs"/>
              </a:rPr>
              <a:t> operations present here, as they are being pulled at subscription level, not just the single resource level, the virtual machine, that we saw earlier.</a:t>
            </a:r>
          </a:p>
          <a:p>
            <a:r>
              <a:rPr lang="en-IE" sz="882" b="0" kern="1200" dirty="0">
                <a:solidFill>
                  <a:schemeClr val="tx1"/>
                </a:solidFill>
                <a:effectLst/>
                <a:latin typeface="Segoe UI Light" pitchFamily="34" charset="0"/>
                <a:ea typeface="+mn-ea"/>
                <a:cs typeface="+mn-cs"/>
              </a:rPr>
              <a:t>3. Now click on the </a:t>
            </a:r>
            <a:r>
              <a:rPr lang="en-IE" sz="882" b="1" kern="1200" dirty="0">
                <a:solidFill>
                  <a:schemeClr val="tx1"/>
                </a:solidFill>
                <a:effectLst/>
                <a:latin typeface="Segoe UI Light" pitchFamily="34" charset="0"/>
                <a:ea typeface="+mn-ea"/>
                <a:cs typeface="+mn-cs"/>
              </a:rPr>
              <a:t>Metrics</a:t>
            </a:r>
            <a:r>
              <a:rPr lang="en-IE" sz="882" b="0" kern="1200" dirty="0">
                <a:solidFill>
                  <a:schemeClr val="tx1"/>
                </a:solidFill>
                <a:effectLst/>
                <a:latin typeface="Segoe UI Light" pitchFamily="34" charset="0"/>
                <a:ea typeface="+mn-ea"/>
                <a:cs typeface="+mn-cs"/>
              </a:rPr>
              <a:t>, click </a:t>
            </a:r>
            <a:r>
              <a:rPr lang="en-IE" sz="882" b="1" kern="1200" dirty="0">
                <a:solidFill>
                  <a:schemeClr val="tx1"/>
                </a:solidFill>
                <a:effectLst/>
                <a:latin typeface="Segoe UI Light" pitchFamily="34" charset="0"/>
                <a:ea typeface="+mn-ea"/>
                <a:cs typeface="+mn-cs"/>
              </a:rPr>
              <a:t>select a resource</a:t>
            </a:r>
            <a:r>
              <a:rPr lang="en-IE" sz="882" b="0" kern="1200" dirty="0">
                <a:solidFill>
                  <a:schemeClr val="tx1"/>
                </a:solidFill>
                <a:effectLst/>
                <a:latin typeface="Segoe UI Light" pitchFamily="34" charset="0"/>
                <a:ea typeface="+mn-ea"/>
                <a:cs typeface="+mn-cs"/>
              </a:rPr>
              <a:t> and in the resultant </a:t>
            </a:r>
            <a:r>
              <a:rPr lang="en-IE" sz="882" b="1" kern="1200" dirty="0">
                <a:solidFill>
                  <a:schemeClr val="tx1"/>
                </a:solidFill>
                <a:effectLst/>
                <a:latin typeface="Segoe UI Light" pitchFamily="34" charset="0"/>
                <a:ea typeface="+mn-ea"/>
                <a:cs typeface="+mn-cs"/>
              </a:rPr>
              <a:t>select a resource</a:t>
            </a:r>
            <a:r>
              <a:rPr lang="en-IE" sz="882" b="0" kern="1200" dirty="0">
                <a:solidFill>
                  <a:schemeClr val="tx1"/>
                </a:solidFill>
                <a:effectLst/>
                <a:latin typeface="Segoe UI Light" pitchFamily="34" charset="0"/>
                <a:ea typeface="+mn-ea"/>
                <a:cs typeface="+mn-cs"/>
              </a:rPr>
              <a:t> pane and fill in the data as below and click </a:t>
            </a:r>
            <a:r>
              <a:rPr lang="en-IE" sz="882" b="1" kern="1200" dirty="0">
                <a:solidFill>
                  <a:schemeClr val="tx1"/>
                </a:solidFill>
                <a:effectLst/>
                <a:latin typeface="Segoe UI Light" pitchFamily="34" charset="0"/>
                <a:ea typeface="+mn-ea"/>
                <a:cs typeface="+mn-cs"/>
              </a:rPr>
              <a:t>Apply</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subscription</a:t>
            </a:r>
            <a:r>
              <a:rPr lang="en-IE" sz="882" b="0" kern="1200" dirty="0">
                <a:solidFill>
                  <a:schemeClr val="tx1"/>
                </a:solidFill>
                <a:effectLst/>
                <a:latin typeface="Segoe UI Light" pitchFamily="34" charset="0"/>
                <a:ea typeface="+mn-ea"/>
                <a:cs typeface="+mn-cs"/>
              </a:rPr>
              <a:t>: &lt; select your subscription &gt;</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resource group</a:t>
            </a:r>
            <a:r>
              <a:rPr lang="en-IE" sz="882" b="0" kern="1200" dirty="0">
                <a:solidFill>
                  <a:schemeClr val="tx1"/>
                </a:solidFill>
                <a:effectLst/>
                <a:latin typeface="Segoe UI Light" pitchFamily="34" charset="0"/>
                <a:ea typeface="+mn-ea"/>
                <a:cs typeface="+mn-cs"/>
              </a:rPr>
              <a:t>: &lt; select the resource group you created earlier i.e. </a:t>
            </a:r>
            <a:r>
              <a:rPr lang="en-IE" sz="882" b="0" kern="1200" dirty="0" err="1">
                <a:solidFill>
                  <a:schemeClr val="tx1"/>
                </a:solidFill>
                <a:effectLst/>
                <a:latin typeface="Segoe UI Light" pitchFamily="34" charset="0"/>
                <a:ea typeface="+mn-ea"/>
                <a:cs typeface="+mn-cs"/>
              </a:rPr>
              <a:t>monitorrg</a:t>
            </a:r>
            <a:r>
              <a:rPr lang="en-IE" sz="882" b="0" kern="1200" dirty="0">
                <a:solidFill>
                  <a:schemeClr val="tx1"/>
                </a:solidFill>
                <a:effectLst/>
                <a:latin typeface="Segoe UI Light" pitchFamily="34" charset="0"/>
                <a:ea typeface="+mn-ea"/>
                <a:cs typeface="+mn-cs"/>
              </a:rPr>
              <a:t> &gt;</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resource type</a:t>
            </a:r>
            <a:r>
              <a:rPr lang="en-IE" sz="882" b="0" kern="1200" dirty="0">
                <a:solidFill>
                  <a:schemeClr val="tx1"/>
                </a:solidFill>
                <a:effectLst/>
                <a:latin typeface="Segoe UI Light" pitchFamily="34" charset="0"/>
                <a:ea typeface="+mn-ea"/>
                <a:cs typeface="+mn-cs"/>
              </a:rPr>
              <a:t>: All types</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Resource</a:t>
            </a:r>
            <a:r>
              <a:rPr lang="en-IE" sz="882" b="0" kern="1200" dirty="0">
                <a:solidFill>
                  <a:schemeClr val="tx1"/>
                </a:solidFill>
                <a:effectLst/>
                <a:latin typeface="Segoe UI Light" pitchFamily="34" charset="0"/>
                <a:ea typeface="+mn-ea"/>
                <a:cs typeface="+mn-cs"/>
              </a:rPr>
              <a:t>: &lt; select the virtual machine i.e. vmmonitor1 &gt;</a:t>
            </a:r>
          </a:p>
          <a:p>
            <a:endParaRPr lang="en-IE" sz="882" b="1" kern="1200" dirty="0">
              <a:solidFill>
                <a:schemeClr val="tx1"/>
              </a:solidFill>
              <a:effectLst/>
              <a:latin typeface="Segoe UI Light" pitchFamily="34" charset="0"/>
              <a:ea typeface="+mn-ea"/>
              <a:cs typeface="+mn-cs"/>
            </a:endParaRPr>
          </a:p>
          <a:p>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Metric data tells you how the resource is performing and the resources that it's consuming</a:t>
            </a:r>
          </a:p>
          <a:p>
            <a:r>
              <a:rPr lang="en-IE" sz="882" b="0" kern="1200" dirty="0">
                <a:solidFill>
                  <a:schemeClr val="tx1"/>
                </a:solidFill>
                <a:effectLst/>
                <a:latin typeface="Segoe UI Light" pitchFamily="34" charset="0"/>
                <a:ea typeface="+mn-ea"/>
                <a:cs typeface="+mn-cs"/>
              </a:rPr>
              <a:t>4. Fill in the remainder of the fields as below</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Resource</a:t>
            </a:r>
            <a:r>
              <a:rPr lang="en-IE" sz="882" b="0" kern="1200" dirty="0">
                <a:solidFill>
                  <a:schemeClr val="tx1"/>
                </a:solidFill>
                <a:effectLst/>
                <a:latin typeface="Segoe UI Light" pitchFamily="34" charset="0"/>
                <a:ea typeface="+mn-ea"/>
                <a:cs typeface="+mn-cs"/>
              </a:rPr>
              <a:t>: &lt; your virtual machine i.e. </a:t>
            </a:r>
            <a:r>
              <a:rPr lang="en-IE" sz="882" b="1" kern="1200" dirty="0">
                <a:solidFill>
                  <a:schemeClr val="tx1"/>
                </a:solidFill>
                <a:effectLst/>
                <a:latin typeface="Segoe UI Light" pitchFamily="34" charset="0"/>
                <a:ea typeface="+mn-ea"/>
                <a:cs typeface="+mn-cs"/>
              </a:rPr>
              <a:t>vmmonitor1</a:t>
            </a:r>
            <a:r>
              <a:rPr lang="en-IE" sz="882" b="0" kern="1200" dirty="0">
                <a:solidFill>
                  <a:schemeClr val="tx1"/>
                </a:solidFill>
                <a:effectLst/>
                <a:latin typeface="Segoe UI Light" pitchFamily="34" charset="0"/>
                <a:ea typeface="+mn-ea"/>
                <a:cs typeface="+mn-cs"/>
              </a:rPr>
              <a:t> should now be selected &gt;</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Metric Namespace</a:t>
            </a:r>
            <a:r>
              <a:rPr lang="en-IE" sz="882" b="0" kern="1200" dirty="0">
                <a:solidFill>
                  <a:schemeClr val="tx1"/>
                </a:solidFill>
                <a:effectLst/>
                <a:latin typeface="Segoe UI Light" pitchFamily="34" charset="0"/>
                <a:ea typeface="+mn-ea"/>
                <a:cs typeface="+mn-cs"/>
              </a:rPr>
              <a:t>: Virtual Machine Host</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Metric</a:t>
            </a:r>
            <a:r>
              <a:rPr lang="en-IE" sz="882" b="0" kern="1200" dirty="0">
                <a:solidFill>
                  <a:schemeClr val="tx1"/>
                </a:solidFill>
                <a:effectLst/>
                <a:latin typeface="Segoe UI Light" pitchFamily="34" charset="0"/>
                <a:ea typeface="+mn-ea"/>
                <a:cs typeface="+mn-cs"/>
              </a:rPr>
              <a:t>: Disk Write Operations/Sec</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Aggregation</a:t>
            </a:r>
            <a:r>
              <a:rPr lang="en-IE" sz="882" b="0" kern="1200" dirty="0">
                <a:solidFill>
                  <a:schemeClr val="tx1"/>
                </a:solidFill>
                <a:effectLst/>
                <a:latin typeface="Segoe UI Light" pitchFamily="34" charset="0"/>
                <a:ea typeface="+mn-ea"/>
                <a:cs typeface="+mn-cs"/>
              </a:rPr>
              <a:t>: </a:t>
            </a:r>
            <a:r>
              <a:rPr lang="en-IE" sz="882" b="0" kern="1200" dirty="0" err="1">
                <a:solidFill>
                  <a:schemeClr val="tx1"/>
                </a:solidFill>
                <a:effectLst/>
                <a:latin typeface="Segoe UI Light" pitchFamily="34" charset="0"/>
                <a:ea typeface="+mn-ea"/>
                <a:cs typeface="+mn-cs"/>
              </a:rPr>
              <a:t>Avg</a:t>
            </a:r>
            <a:endParaRPr lang="en-IE" sz="882" b="0" kern="1200" dirty="0">
              <a:solidFill>
                <a:schemeClr val="tx1"/>
              </a:solidFill>
              <a:effectLst/>
              <a:latin typeface="Segoe UI Light" pitchFamily="34" charset="0"/>
              <a:ea typeface="+mn-ea"/>
              <a:cs typeface="+mn-cs"/>
            </a:endParaRPr>
          </a:p>
          <a:p>
            <a:endParaRPr lang="en-IE" sz="882" b="1" kern="1200" dirty="0">
              <a:solidFill>
                <a:schemeClr val="tx1"/>
              </a:solidFill>
              <a:effectLst/>
              <a:latin typeface="Segoe UI Light" pitchFamily="34" charset="0"/>
              <a:ea typeface="+mn-ea"/>
              <a:cs typeface="+mn-cs"/>
            </a:endParaRPr>
          </a:p>
          <a:p>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Both </a:t>
            </a:r>
            <a:r>
              <a:rPr lang="en-IE" sz="882" b="1" kern="1200" dirty="0">
                <a:solidFill>
                  <a:schemeClr val="tx1"/>
                </a:solidFill>
                <a:effectLst/>
                <a:latin typeface="Segoe UI Light" pitchFamily="34" charset="0"/>
                <a:ea typeface="+mn-ea"/>
                <a:cs typeface="+mn-cs"/>
              </a:rPr>
              <a:t>Activity Log</a:t>
            </a:r>
            <a:r>
              <a:rPr lang="en-IE" sz="882" b="0" kern="1200" dirty="0">
                <a:solidFill>
                  <a:schemeClr val="tx1"/>
                </a:solidFill>
                <a:effectLst/>
                <a:latin typeface="Segoe UI Light" pitchFamily="34" charset="0"/>
                <a:ea typeface="+mn-ea"/>
                <a:cs typeface="+mn-cs"/>
              </a:rPr>
              <a:t> and </a:t>
            </a:r>
            <a:r>
              <a:rPr lang="en-IE" sz="882" b="1" kern="1200" dirty="0">
                <a:solidFill>
                  <a:schemeClr val="tx1"/>
                </a:solidFill>
                <a:effectLst/>
                <a:latin typeface="Segoe UI Light" pitchFamily="34" charset="0"/>
                <a:ea typeface="+mn-ea"/>
                <a:cs typeface="+mn-cs"/>
              </a:rPr>
              <a:t>Metric</a:t>
            </a:r>
            <a:r>
              <a:rPr lang="en-IE" sz="882" b="0" kern="1200" dirty="0">
                <a:solidFill>
                  <a:schemeClr val="tx1"/>
                </a:solidFill>
                <a:effectLst/>
                <a:latin typeface="Segoe UI Light" pitchFamily="34" charset="0"/>
                <a:ea typeface="+mn-ea"/>
                <a:cs typeface="+mn-cs"/>
              </a:rPr>
              <a:t> data is available for resources within the Azure Monitor pane as well as via the individual resource pane. Most resources will write operational information to a diagnostic log that you can forward to different locations. Azure Monitor Logs is a log data platform that collects activity logs and diagnostic logs along with other monitoring data to provide deep analysis across your entire set of resources.</a:t>
            </a:r>
          </a:p>
          <a:p>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View Monitoring options within Azure Monitor</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In Azure Monitor we are able to monitor all resource types, and we also have available some default scenarios configured for us to use. Take a moment to have a quick look through them. The data available within these requires collection and analysis of logs beyond the default metrics and additional configuration is required.</a:t>
            </a:r>
          </a:p>
          <a:p>
            <a:r>
              <a:rPr lang="en-IE" sz="882" b="0" kern="1200" dirty="0">
                <a:solidFill>
                  <a:schemeClr val="tx1"/>
                </a:solidFill>
                <a:effectLst/>
                <a:latin typeface="Segoe UI Light" pitchFamily="34" charset="0"/>
                <a:ea typeface="+mn-ea"/>
                <a:cs typeface="+mn-cs"/>
              </a:rPr>
              <a:t>1. In Azure Monitor go to </a:t>
            </a:r>
            <a:r>
              <a:rPr lang="en-IE" sz="882" b="1" kern="1200" dirty="0">
                <a:solidFill>
                  <a:schemeClr val="tx1"/>
                </a:solidFill>
                <a:effectLst/>
                <a:latin typeface="Segoe UI Light" pitchFamily="34" charset="0"/>
                <a:ea typeface="+mn-ea"/>
                <a:cs typeface="+mn-cs"/>
              </a:rPr>
              <a:t>Insights</a:t>
            </a:r>
            <a:r>
              <a:rPr lang="en-IE" sz="882" b="0" kern="1200" dirty="0">
                <a:solidFill>
                  <a:schemeClr val="tx1"/>
                </a:solidFill>
                <a:effectLst/>
                <a:latin typeface="Segoe UI Light" pitchFamily="34" charset="0"/>
                <a:ea typeface="+mn-ea"/>
                <a:cs typeface="+mn-cs"/>
              </a:rPr>
              <a:t> &gt; </a:t>
            </a:r>
            <a:r>
              <a:rPr lang="en-IE" sz="882" b="1" kern="1200" dirty="0">
                <a:solidFill>
                  <a:schemeClr val="tx1"/>
                </a:solidFill>
                <a:effectLst/>
                <a:latin typeface="Segoe UI Light" pitchFamily="34" charset="0"/>
                <a:ea typeface="+mn-ea"/>
                <a:cs typeface="+mn-cs"/>
              </a:rPr>
              <a:t>Applications</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2. In Azure Monitor go to </a:t>
            </a:r>
            <a:r>
              <a:rPr lang="en-IE" sz="882" b="1" kern="1200" dirty="0">
                <a:solidFill>
                  <a:schemeClr val="tx1"/>
                </a:solidFill>
                <a:effectLst/>
                <a:latin typeface="Segoe UI Light" pitchFamily="34" charset="0"/>
                <a:ea typeface="+mn-ea"/>
                <a:cs typeface="+mn-cs"/>
              </a:rPr>
              <a:t>Insights</a:t>
            </a:r>
            <a:r>
              <a:rPr lang="en-IE" sz="882" b="0" kern="1200" dirty="0">
                <a:solidFill>
                  <a:schemeClr val="tx1"/>
                </a:solidFill>
                <a:effectLst/>
                <a:latin typeface="Segoe UI Light" pitchFamily="34" charset="0"/>
                <a:ea typeface="+mn-ea"/>
                <a:cs typeface="+mn-cs"/>
              </a:rPr>
              <a:t> &gt; </a:t>
            </a:r>
            <a:r>
              <a:rPr lang="en-IE" sz="882" b="1" kern="1200" dirty="0">
                <a:solidFill>
                  <a:schemeClr val="tx1"/>
                </a:solidFill>
                <a:effectLst/>
                <a:latin typeface="Segoe UI Light" pitchFamily="34" charset="0"/>
                <a:ea typeface="+mn-ea"/>
                <a:cs typeface="+mn-cs"/>
              </a:rPr>
              <a:t>Virtual machine (Preview)</a:t>
            </a:r>
            <a:r>
              <a:rPr lang="en-IE" sz="882" b="0" kern="1200" dirty="0">
                <a:solidFill>
                  <a:schemeClr val="tx1"/>
                </a:solidFill>
                <a:effectLst/>
                <a:latin typeface="Segoe UI Light" pitchFamily="34" charset="0"/>
                <a:ea typeface="+mn-ea"/>
                <a:cs typeface="+mn-cs"/>
              </a:rPr>
              <a:t> </a:t>
            </a:r>
          </a:p>
          <a:p>
            <a:r>
              <a:rPr lang="en-IE" sz="882" b="0" kern="1200" dirty="0">
                <a:solidFill>
                  <a:schemeClr val="tx1"/>
                </a:solidFill>
                <a:effectLst/>
                <a:latin typeface="Segoe UI Light" pitchFamily="34" charset="0"/>
                <a:ea typeface="+mn-ea"/>
                <a:cs typeface="+mn-cs"/>
              </a:rPr>
              <a:t>3. In Azure Monitor go to </a:t>
            </a:r>
            <a:r>
              <a:rPr lang="en-IE" sz="882" b="1" kern="1200" dirty="0">
                <a:solidFill>
                  <a:schemeClr val="tx1"/>
                </a:solidFill>
                <a:effectLst/>
                <a:latin typeface="Segoe UI Light" pitchFamily="34" charset="0"/>
                <a:ea typeface="+mn-ea"/>
                <a:cs typeface="+mn-cs"/>
              </a:rPr>
              <a:t>Insights</a:t>
            </a:r>
            <a:r>
              <a:rPr lang="en-IE" sz="882" b="0" kern="1200" dirty="0">
                <a:solidFill>
                  <a:schemeClr val="tx1"/>
                </a:solidFill>
                <a:effectLst/>
                <a:latin typeface="Segoe UI Light" pitchFamily="34" charset="0"/>
                <a:ea typeface="+mn-ea"/>
                <a:cs typeface="+mn-cs"/>
              </a:rPr>
              <a:t> &gt; </a:t>
            </a:r>
            <a:r>
              <a:rPr lang="en-IE" sz="882" b="1" kern="1200" dirty="0">
                <a:solidFill>
                  <a:schemeClr val="tx1"/>
                </a:solidFill>
                <a:effectLst/>
                <a:latin typeface="Segoe UI Light" pitchFamily="34" charset="0"/>
                <a:ea typeface="+mn-ea"/>
                <a:cs typeface="+mn-cs"/>
              </a:rPr>
              <a:t>Container</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4. In Azure Monitor go to </a:t>
            </a:r>
            <a:r>
              <a:rPr lang="en-IE" sz="882" b="1" kern="1200" dirty="0">
                <a:solidFill>
                  <a:schemeClr val="tx1"/>
                </a:solidFill>
                <a:effectLst/>
                <a:latin typeface="Segoe UI Light" pitchFamily="34" charset="0"/>
                <a:ea typeface="+mn-ea"/>
                <a:cs typeface="+mn-cs"/>
              </a:rPr>
              <a:t>Insights</a:t>
            </a:r>
            <a:r>
              <a:rPr lang="en-IE" sz="882" b="0" kern="1200" dirty="0">
                <a:solidFill>
                  <a:schemeClr val="tx1"/>
                </a:solidFill>
                <a:effectLst/>
                <a:latin typeface="Segoe UI Light" pitchFamily="34" charset="0"/>
                <a:ea typeface="+mn-ea"/>
                <a:cs typeface="+mn-cs"/>
              </a:rPr>
              <a:t> &gt; </a:t>
            </a:r>
            <a:r>
              <a:rPr lang="en-IE" sz="882" b="1" kern="1200" dirty="0">
                <a:solidFill>
                  <a:schemeClr val="tx1"/>
                </a:solidFill>
                <a:effectLst/>
                <a:latin typeface="Segoe UI Light" pitchFamily="34" charset="0"/>
                <a:ea typeface="+mn-ea"/>
                <a:cs typeface="+mn-cs"/>
              </a:rPr>
              <a:t>Network</a:t>
            </a:r>
            <a:r>
              <a:rPr lang="en-IE" sz="882" b="0" kern="1200" dirty="0">
                <a:solidFill>
                  <a:schemeClr val="tx1"/>
                </a:solidFill>
                <a:effectLst/>
                <a:latin typeface="Segoe UI Light" pitchFamily="34" charset="0"/>
                <a:ea typeface="+mn-ea"/>
                <a:cs typeface="+mn-cs"/>
              </a:rPr>
              <a:t>. This uses the </a:t>
            </a:r>
            <a:r>
              <a:rPr lang="en-IE" sz="882" b="1" kern="1200" dirty="0">
                <a:solidFill>
                  <a:schemeClr val="tx1"/>
                </a:solidFill>
                <a:effectLst/>
                <a:latin typeface="Segoe UI Light" pitchFamily="34" charset="0"/>
                <a:ea typeface="+mn-ea"/>
                <a:cs typeface="+mn-cs"/>
              </a:rPr>
              <a:t>Network Watcher</a:t>
            </a:r>
            <a:r>
              <a:rPr lang="en-IE" sz="882" b="0" kern="1200" dirty="0">
                <a:solidFill>
                  <a:schemeClr val="tx1"/>
                </a:solidFill>
                <a:effectLst/>
                <a:latin typeface="Segoe UI Light" pitchFamily="34" charset="0"/>
                <a:ea typeface="+mn-ea"/>
                <a:cs typeface="+mn-cs"/>
              </a:rPr>
              <a:t> service, which is a regional service that enables you to monitor and diagnose conditions at a network level.</a:t>
            </a:r>
          </a:p>
          <a:p>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Network Watcher</a:t>
            </a:r>
            <a:r>
              <a:rPr lang="en-IE" sz="882" b="0" kern="1200" dirty="0">
                <a:solidFill>
                  <a:schemeClr val="tx1"/>
                </a:solidFill>
                <a:effectLst/>
                <a:latin typeface="Segoe UI Light" pitchFamily="34" charset="0"/>
                <a:ea typeface="+mn-ea"/>
                <a:cs typeface="+mn-cs"/>
              </a:rPr>
              <a:t> provides for investigating and </a:t>
            </a:r>
            <a:r>
              <a:rPr lang="en-IE" sz="882" b="0" kern="1200" dirty="0" err="1">
                <a:solidFill>
                  <a:schemeClr val="tx1"/>
                </a:solidFill>
                <a:effectLst/>
                <a:latin typeface="Segoe UI Light" pitchFamily="34" charset="0"/>
                <a:ea typeface="+mn-ea"/>
                <a:cs typeface="+mn-cs"/>
              </a:rPr>
              <a:t>analyzing</a:t>
            </a:r>
            <a:r>
              <a:rPr lang="en-IE" sz="882" b="0" kern="1200" dirty="0">
                <a:solidFill>
                  <a:schemeClr val="tx1"/>
                </a:solidFill>
                <a:effectLst/>
                <a:latin typeface="Segoe UI Light" pitchFamily="34" charset="0"/>
                <a:ea typeface="+mn-ea"/>
                <a:cs typeface="+mn-cs"/>
              </a:rPr>
              <a:t> areas such as network </a:t>
            </a:r>
            <a:r>
              <a:rPr lang="en-IE" sz="882" b="1" kern="1200" dirty="0">
                <a:solidFill>
                  <a:schemeClr val="tx1"/>
                </a:solidFill>
                <a:effectLst/>
                <a:latin typeface="Segoe UI Light" pitchFamily="34" charset="0"/>
                <a:ea typeface="+mn-ea"/>
                <a:cs typeface="+mn-cs"/>
              </a:rPr>
              <a:t>Topology</a:t>
            </a:r>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Packet capture</a:t>
            </a:r>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IP flow</a:t>
            </a:r>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Virtual Network Gateway and Connection</a:t>
            </a:r>
            <a:r>
              <a:rPr lang="en-IE" sz="882" b="0" kern="1200" dirty="0">
                <a:solidFill>
                  <a:schemeClr val="tx1"/>
                </a:solidFill>
                <a:effectLst/>
                <a:latin typeface="Segoe UI Light" pitchFamily="34" charset="0"/>
                <a:ea typeface="+mn-ea"/>
                <a:cs typeface="+mn-cs"/>
              </a:rPr>
              <a:t> troubleshooting as well as other areas. </a:t>
            </a:r>
          </a:p>
          <a:p>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Create an Azure Monitor log workspace (also known as Log Analytics workspace)</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Log data collected by Azure Monitor is stored in a Log Analytics workspace. It collects telemetry from a variety of sources and uses the https://docs.microsoft.com/en-us/azure/kusto/query/ query language used by https://docs.microsoft.com/en-us/azure/data-explorer/data-explorer-overview to retrieve and </a:t>
            </a:r>
            <a:r>
              <a:rPr lang="en-IE" sz="882" b="0" kern="1200" dirty="0" err="1">
                <a:solidFill>
                  <a:schemeClr val="tx1"/>
                </a:solidFill>
                <a:effectLst/>
                <a:latin typeface="Segoe UI Light" pitchFamily="34" charset="0"/>
                <a:ea typeface="+mn-ea"/>
                <a:cs typeface="+mn-cs"/>
              </a:rPr>
              <a:t>analyze</a:t>
            </a:r>
            <a:r>
              <a:rPr lang="en-IE" sz="882" b="0" kern="1200" dirty="0">
                <a:solidFill>
                  <a:schemeClr val="tx1"/>
                </a:solidFill>
                <a:effectLst/>
                <a:latin typeface="Segoe UI Light" pitchFamily="34" charset="0"/>
                <a:ea typeface="+mn-ea"/>
                <a:cs typeface="+mn-cs"/>
              </a:rPr>
              <a:t> data.</a:t>
            </a:r>
          </a:p>
          <a:p>
            <a:r>
              <a:rPr lang="en-IE" sz="882" b="0" kern="1200" dirty="0">
                <a:solidFill>
                  <a:schemeClr val="tx1"/>
                </a:solidFill>
                <a:effectLst/>
                <a:latin typeface="Segoe UI Light" pitchFamily="34" charset="0"/>
                <a:ea typeface="+mn-ea"/>
                <a:cs typeface="+mn-cs"/>
              </a:rPr>
              <a:t>Once the obtained data is stored and organized, we can then monitor, </a:t>
            </a:r>
            <a:r>
              <a:rPr lang="en-IE" sz="882" b="0" kern="1200" dirty="0" err="1">
                <a:solidFill>
                  <a:schemeClr val="tx1"/>
                </a:solidFill>
                <a:effectLst/>
                <a:latin typeface="Segoe UI Light" pitchFamily="34" charset="0"/>
                <a:ea typeface="+mn-ea"/>
                <a:cs typeface="+mn-cs"/>
              </a:rPr>
              <a:t>analyze</a:t>
            </a:r>
            <a:r>
              <a:rPr lang="en-IE" sz="882" b="0" kern="1200" dirty="0">
                <a:solidFill>
                  <a:schemeClr val="tx1"/>
                </a:solidFill>
                <a:effectLst/>
                <a:latin typeface="Segoe UI Light" pitchFamily="34" charset="0"/>
                <a:ea typeface="+mn-ea"/>
                <a:cs typeface="+mn-cs"/>
              </a:rPr>
              <a:t>, visualize and create alerts for that data.</a:t>
            </a:r>
          </a:p>
          <a:p>
            <a:r>
              <a:rPr lang="en-IE" sz="882" b="0" kern="1200" dirty="0">
                <a:solidFill>
                  <a:schemeClr val="tx1"/>
                </a:solidFill>
                <a:effectLst/>
                <a:latin typeface="Segoe UI Light" pitchFamily="34" charset="0"/>
                <a:ea typeface="+mn-ea"/>
                <a:cs typeface="+mn-cs"/>
              </a:rPr>
              <a:t>We create a </a:t>
            </a:r>
            <a:r>
              <a:rPr lang="en-IE" sz="882" b="0" i="1" kern="1200" dirty="0">
                <a:solidFill>
                  <a:schemeClr val="tx1"/>
                </a:solidFill>
                <a:effectLst/>
                <a:latin typeface="Segoe UI Light" pitchFamily="34" charset="0"/>
                <a:ea typeface="+mn-ea"/>
                <a:cs typeface="+mn-cs"/>
              </a:rPr>
              <a:t>*workspace*</a:t>
            </a:r>
            <a:r>
              <a:rPr lang="en-IE" sz="882" b="0" kern="1200" dirty="0">
                <a:solidFill>
                  <a:schemeClr val="tx1"/>
                </a:solidFill>
                <a:effectLst/>
                <a:latin typeface="Segoe UI Light" pitchFamily="34" charset="0"/>
                <a:ea typeface="+mn-ea"/>
                <a:cs typeface="+mn-cs"/>
              </a:rPr>
              <a:t> to allow us to store and process the data collected. Each workspace has its own data repository and configuration, and data sources and solutions are configured to store their data in a particular workspace. You require a Log Analytics workspace if you intend on collecting data from, Azure resources in your subscription, On-premises computers or Diagnostics or log data from Azure storage.</a:t>
            </a:r>
          </a:p>
          <a:p>
            <a:r>
              <a:rPr lang="en-IE" sz="882" b="0" kern="1200" dirty="0">
                <a:solidFill>
                  <a:schemeClr val="tx1"/>
                </a:solidFill>
                <a:effectLst/>
                <a:latin typeface="Segoe UI Light" pitchFamily="34" charset="0"/>
                <a:ea typeface="+mn-ea"/>
                <a:cs typeface="+mn-cs"/>
              </a:rPr>
              <a:t>Note: You will see references to </a:t>
            </a:r>
            <a:r>
              <a:rPr lang="en-IE" sz="882" b="1" kern="1200" dirty="0">
                <a:solidFill>
                  <a:schemeClr val="tx1"/>
                </a:solidFill>
                <a:effectLst/>
                <a:latin typeface="Segoe UI Light" pitchFamily="34" charset="0"/>
                <a:ea typeface="+mn-ea"/>
                <a:cs typeface="+mn-cs"/>
              </a:rPr>
              <a:t>Azure Monitor logs</a:t>
            </a:r>
            <a:r>
              <a:rPr lang="en-IE" sz="882" b="0" kern="1200" dirty="0">
                <a:solidFill>
                  <a:schemeClr val="tx1"/>
                </a:solidFill>
                <a:effectLst/>
                <a:latin typeface="Segoe UI Light" pitchFamily="34" charset="0"/>
                <a:ea typeface="+mn-ea"/>
                <a:cs typeface="+mn-cs"/>
              </a:rPr>
              <a:t> in documentation as well as </a:t>
            </a:r>
            <a:r>
              <a:rPr lang="en-IE" sz="882" b="1" kern="1200" dirty="0">
                <a:solidFill>
                  <a:schemeClr val="tx1"/>
                </a:solidFill>
                <a:effectLst/>
                <a:latin typeface="Segoe UI Light" pitchFamily="34" charset="0"/>
                <a:ea typeface="+mn-ea"/>
                <a:cs typeface="+mn-cs"/>
              </a:rPr>
              <a:t>Log Analytics</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1. In the Azure portal, click </a:t>
            </a:r>
            <a:r>
              <a:rPr lang="en-IE" sz="882" b="1" kern="1200" dirty="0">
                <a:solidFill>
                  <a:schemeClr val="tx1"/>
                </a:solidFill>
                <a:effectLst/>
                <a:latin typeface="Segoe UI Light" pitchFamily="34" charset="0"/>
                <a:ea typeface="+mn-ea"/>
                <a:cs typeface="+mn-cs"/>
              </a:rPr>
              <a:t>All services</a:t>
            </a:r>
            <a:r>
              <a:rPr lang="en-IE" sz="882" b="0" kern="1200" dirty="0">
                <a:solidFill>
                  <a:schemeClr val="tx1"/>
                </a:solidFill>
                <a:effectLst/>
                <a:latin typeface="Segoe UI Light" pitchFamily="34" charset="0"/>
                <a:ea typeface="+mn-ea"/>
                <a:cs typeface="+mn-cs"/>
              </a:rPr>
              <a:t>, then in the search box type </a:t>
            </a:r>
            <a:r>
              <a:rPr lang="en-IE" sz="882" b="1" kern="1200" dirty="0">
                <a:solidFill>
                  <a:schemeClr val="tx1"/>
                </a:solidFill>
                <a:effectLst/>
                <a:latin typeface="Segoe UI Light" pitchFamily="34" charset="0"/>
                <a:ea typeface="+mn-ea"/>
                <a:cs typeface="+mn-cs"/>
              </a:rPr>
              <a:t>Log Analytics</a:t>
            </a:r>
            <a:r>
              <a:rPr lang="en-IE" sz="882" b="0" kern="1200" dirty="0">
                <a:solidFill>
                  <a:schemeClr val="tx1"/>
                </a:solidFill>
                <a:effectLst/>
                <a:latin typeface="Segoe UI Light" pitchFamily="34" charset="0"/>
                <a:ea typeface="+mn-ea"/>
                <a:cs typeface="+mn-cs"/>
              </a:rPr>
              <a:t>. As you begin typing, the list filters based on your input, and select </a:t>
            </a:r>
            <a:r>
              <a:rPr lang="en-IE" sz="882" b="1" kern="1200" dirty="0">
                <a:solidFill>
                  <a:schemeClr val="tx1"/>
                </a:solidFill>
                <a:effectLst/>
                <a:latin typeface="Segoe UI Light" pitchFamily="34" charset="0"/>
                <a:ea typeface="+mn-ea"/>
                <a:cs typeface="+mn-cs"/>
              </a:rPr>
              <a:t>Log Analytics workspaces</a:t>
            </a:r>
            <a:r>
              <a:rPr lang="en-IE" sz="882" b="0" kern="1200" dirty="0">
                <a:solidFill>
                  <a:schemeClr val="tx1"/>
                </a:solidFill>
                <a:effectLst/>
                <a:latin typeface="Segoe UI Light" pitchFamily="34" charset="0"/>
                <a:ea typeface="+mn-ea"/>
                <a:cs typeface="+mn-cs"/>
              </a:rPr>
              <a:t>.</a:t>
            </a:r>
          </a:p>
          <a:p>
            <a:r>
              <a:rPr lang="en-IE" sz="882" b="0" kern="1200" dirty="0">
                <a:solidFill>
                  <a:schemeClr val="tx1"/>
                </a:solidFill>
                <a:effectLst/>
                <a:latin typeface="Segoe UI Light" pitchFamily="34" charset="0"/>
                <a:ea typeface="+mn-ea"/>
                <a:cs typeface="+mn-cs"/>
              </a:rPr>
              <a:t>2. Click </a:t>
            </a:r>
            <a:r>
              <a:rPr lang="en-IE" sz="882" b="1" kern="1200" dirty="0">
                <a:solidFill>
                  <a:schemeClr val="tx1"/>
                </a:solidFill>
                <a:effectLst/>
                <a:latin typeface="Segoe UI Light" pitchFamily="34" charset="0"/>
                <a:ea typeface="+mn-ea"/>
                <a:cs typeface="+mn-cs"/>
              </a:rPr>
              <a:t>Create log analytics workspace</a:t>
            </a:r>
            <a:r>
              <a:rPr lang="en-IE" sz="882" b="0" kern="1200" dirty="0">
                <a:solidFill>
                  <a:schemeClr val="tx1"/>
                </a:solidFill>
                <a:effectLst/>
                <a:latin typeface="Segoe UI Light" pitchFamily="34" charset="0"/>
                <a:ea typeface="+mn-ea"/>
                <a:cs typeface="+mn-cs"/>
              </a:rPr>
              <a:t>. If there is a default workspace present already, click the </a:t>
            </a:r>
            <a:r>
              <a:rPr lang="en-IE" sz="882" b="1" kern="1200" dirty="0">
                <a:solidFill>
                  <a:schemeClr val="tx1"/>
                </a:solidFill>
                <a:effectLst/>
                <a:latin typeface="Segoe UI Light" pitchFamily="34" charset="0"/>
                <a:ea typeface="+mn-ea"/>
                <a:cs typeface="+mn-cs"/>
              </a:rPr>
              <a:t>+ Add</a:t>
            </a:r>
            <a:r>
              <a:rPr lang="en-IE" sz="882" b="0" kern="1200" dirty="0">
                <a:solidFill>
                  <a:schemeClr val="tx1"/>
                </a:solidFill>
                <a:effectLst/>
                <a:latin typeface="Segoe UI Light" pitchFamily="34" charset="0"/>
                <a:ea typeface="+mn-ea"/>
                <a:cs typeface="+mn-cs"/>
              </a:rPr>
              <a:t> button instead.</a:t>
            </a:r>
          </a:p>
          <a:p>
            <a:r>
              <a:rPr lang="en-IE" sz="882" b="0" kern="1200" dirty="0">
                <a:solidFill>
                  <a:schemeClr val="tx1"/>
                </a:solidFill>
                <a:effectLst/>
                <a:latin typeface="Segoe UI Light" pitchFamily="34" charset="0"/>
                <a:ea typeface="+mn-ea"/>
                <a:cs typeface="+mn-cs"/>
              </a:rPr>
              <a:t>3. In the </a:t>
            </a:r>
            <a:r>
              <a:rPr lang="en-IE" sz="882" b="1" kern="1200" dirty="0">
                <a:solidFill>
                  <a:schemeClr val="tx1"/>
                </a:solidFill>
                <a:effectLst/>
                <a:latin typeface="Segoe UI Light" pitchFamily="34" charset="0"/>
                <a:ea typeface="+mn-ea"/>
                <a:cs typeface="+mn-cs"/>
              </a:rPr>
              <a:t>Log Analytics workspace</a:t>
            </a:r>
            <a:r>
              <a:rPr lang="en-IE" sz="882" b="0" kern="1200" dirty="0">
                <a:solidFill>
                  <a:schemeClr val="tx1"/>
                </a:solidFill>
                <a:effectLst/>
                <a:latin typeface="Segoe UI Light" pitchFamily="34" charset="0"/>
                <a:ea typeface="+mn-ea"/>
                <a:cs typeface="+mn-cs"/>
              </a:rPr>
              <a:t> pane enter the following values and click </a:t>
            </a:r>
            <a:r>
              <a:rPr lang="en-IE" sz="882" b="1" kern="1200" dirty="0">
                <a:solidFill>
                  <a:schemeClr val="tx1"/>
                </a:solidFill>
                <a:effectLst/>
                <a:latin typeface="Segoe UI Light" pitchFamily="34" charset="0"/>
                <a:ea typeface="+mn-ea"/>
                <a:cs typeface="+mn-cs"/>
              </a:rPr>
              <a:t>OK</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Create new</a:t>
            </a:r>
            <a:r>
              <a:rPr lang="en-IE" sz="882" b="0" kern="1200" dirty="0">
                <a:solidFill>
                  <a:schemeClr val="tx1"/>
                </a:solidFill>
                <a:effectLst/>
                <a:latin typeface="Segoe UI Light" pitchFamily="34" charset="0"/>
                <a:ea typeface="+mn-ea"/>
                <a:cs typeface="+mn-cs"/>
              </a:rPr>
              <a:t>: &lt; select the radio button to indicate Yes &gt;</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Log Analytics workspace</a:t>
            </a:r>
            <a:r>
              <a:rPr lang="en-IE" sz="882" b="0" kern="1200" dirty="0">
                <a:solidFill>
                  <a:schemeClr val="tx1"/>
                </a:solidFill>
                <a:effectLst/>
                <a:latin typeface="Segoe UI Light" pitchFamily="34" charset="0"/>
                <a:ea typeface="+mn-ea"/>
                <a:cs typeface="+mn-cs"/>
              </a:rPr>
              <a:t>: azmon1-lawrkspc</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Subscription</a:t>
            </a:r>
            <a:r>
              <a:rPr lang="en-IE" sz="882" b="0" kern="1200" dirty="0">
                <a:solidFill>
                  <a:schemeClr val="tx1"/>
                </a:solidFill>
                <a:effectLst/>
                <a:latin typeface="Segoe UI Light" pitchFamily="34" charset="0"/>
                <a:ea typeface="+mn-ea"/>
                <a:cs typeface="+mn-cs"/>
              </a:rPr>
              <a:t>: &lt; select your own subscription &gt; </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Resource group</a:t>
            </a:r>
            <a:r>
              <a:rPr lang="en-IE" sz="882" b="0" kern="1200" dirty="0">
                <a:solidFill>
                  <a:schemeClr val="tx1"/>
                </a:solidFill>
                <a:effectLst/>
                <a:latin typeface="Segoe UI Light" pitchFamily="34" charset="0"/>
                <a:ea typeface="+mn-ea"/>
                <a:cs typeface="+mn-cs"/>
              </a:rPr>
              <a:t>: select </a:t>
            </a:r>
            <a:r>
              <a:rPr lang="en-IE" sz="882" b="1" kern="1200" dirty="0">
                <a:solidFill>
                  <a:schemeClr val="tx1"/>
                </a:solidFill>
                <a:effectLst/>
                <a:latin typeface="Segoe UI Light" pitchFamily="34" charset="0"/>
                <a:ea typeface="+mn-ea"/>
                <a:cs typeface="+mn-cs"/>
              </a:rPr>
              <a:t>Use Existing</a:t>
            </a:r>
            <a:r>
              <a:rPr lang="en-IE" sz="882" b="0" kern="1200" dirty="0">
                <a:solidFill>
                  <a:schemeClr val="tx1"/>
                </a:solidFill>
                <a:effectLst/>
                <a:latin typeface="Segoe UI Light" pitchFamily="34" charset="0"/>
                <a:ea typeface="+mn-ea"/>
                <a:cs typeface="+mn-cs"/>
              </a:rPr>
              <a:t> and specify the resource group you created earlier that contains your virtual machine i.e. </a:t>
            </a:r>
            <a:r>
              <a:rPr lang="en-IE" sz="882" b="1" kern="1200" dirty="0" err="1">
                <a:solidFill>
                  <a:schemeClr val="tx1"/>
                </a:solidFill>
                <a:effectLst/>
                <a:latin typeface="Segoe UI Light" pitchFamily="34" charset="0"/>
                <a:ea typeface="+mn-ea"/>
                <a:cs typeface="+mn-cs"/>
              </a:rPr>
              <a:t>monitorrg</a:t>
            </a:r>
            <a:r>
              <a:rPr lang="en-IE" sz="882" b="0" kern="1200" dirty="0">
                <a:solidFill>
                  <a:schemeClr val="tx1"/>
                </a:solidFill>
                <a:effectLst/>
                <a:latin typeface="Segoe UI Light" pitchFamily="34" charset="0"/>
                <a:ea typeface="+mn-ea"/>
                <a:cs typeface="+mn-cs"/>
              </a:rPr>
              <a:t>.</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Location</a:t>
            </a:r>
            <a:r>
              <a:rPr lang="en-IE" sz="882" b="0" kern="1200" dirty="0">
                <a:solidFill>
                  <a:schemeClr val="tx1"/>
                </a:solidFill>
                <a:effectLst/>
                <a:latin typeface="Segoe UI Light" pitchFamily="34" charset="0"/>
                <a:ea typeface="+mn-ea"/>
                <a:cs typeface="+mn-cs"/>
              </a:rPr>
              <a:t>: &lt; a data </a:t>
            </a:r>
            <a:r>
              <a:rPr lang="en-IE" sz="882" b="0" kern="1200" dirty="0" err="1">
                <a:solidFill>
                  <a:schemeClr val="tx1"/>
                </a:solidFill>
                <a:effectLst/>
                <a:latin typeface="Segoe UI Light" pitchFamily="34" charset="0"/>
                <a:ea typeface="+mn-ea"/>
                <a:cs typeface="+mn-cs"/>
              </a:rPr>
              <a:t>center</a:t>
            </a:r>
            <a:r>
              <a:rPr lang="en-IE" sz="882" b="0" kern="1200" dirty="0">
                <a:solidFill>
                  <a:schemeClr val="tx1"/>
                </a:solidFill>
                <a:effectLst/>
                <a:latin typeface="Segoe UI Light" pitchFamily="34" charset="0"/>
                <a:ea typeface="+mn-ea"/>
                <a:cs typeface="+mn-cs"/>
              </a:rPr>
              <a:t> near you that supports </a:t>
            </a:r>
            <a:r>
              <a:rPr lang="en-IE" sz="882" b="1" kern="1200" dirty="0">
                <a:solidFill>
                  <a:schemeClr val="tx1"/>
                </a:solidFill>
                <a:effectLst/>
                <a:latin typeface="Segoe UI Light" pitchFamily="34" charset="0"/>
                <a:ea typeface="+mn-ea"/>
                <a:cs typeface="+mn-cs"/>
              </a:rPr>
              <a:t>Log Analytics</a:t>
            </a:r>
            <a:r>
              <a:rPr lang="en-IE" sz="882" b="0" kern="1200" dirty="0">
                <a:solidFill>
                  <a:schemeClr val="tx1"/>
                </a:solidFill>
                <a:effectLst/>
                <a:latin typeface="Segoe UI Light" pitchFamily="34" charset="0"/>
                <a:ea typeface="+mn-ea"/>
                <a:cs typeface="+mn-cs"/>
              </a:rPr>
              <a:t> - Not all regions support </a:t>
            </a:r>
            <a:r>
              <a:rPr lang="en-IE" sz="882" b="1" kern="1200" dirty="0">
                <a:solidFill>
                  <a:schemeClr val="tx1"/>
                </a:solidFill>
                <a:effectLst/>
                <a:latin typeface="Segoe UI Light" pitchFamily="34" charset="0"/>
                <a:ea typeface="+mn-ea"/>
                <a:cs typeface="+mn-cs"/>
              </a:rPr>
              <a:t>Log Analytics</a:t>
            </a:r>
            <a:r>
              <a:rPr lang="en-IE" sz="882" b="0" kern="1200" dirty="0">
                <a:solidFill>
                  <a:schemeClr val="tx1"/>
                </a:solidFill>
                <a:effectLst/>
                <a:latin typeface="Segoe UI Light" pitchFamily="34" charset="0"/>
                <a:ea typeface="+mn-ea"/>
                <a:cs typeface="+mn-cs"/>
              </a:rPr>
              <a:t>, to see supported regions, go to the page https://azure.microsoft.com/en-us/global-infrastructure/services/ and search for Azure Monitor from the Search for a product field.</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Pricing tier</a:t>
            </a:r>
            <a:r>
              <a:rPr lang="en-IE" sz="882" b="0" kern="1200" dirty="0">
                <a:solidFill>
                  <a:schemeClr val="tx1"/>
                </a:solidFill>
                <a:effectLst/>
                <a:latin typeface="Segoe UI Light" pitchFamily="34" charset="0"/>
                <a:ea typeface="+mn-ea"/>
                <a:cs typeface="+mn-cs"/>
              </a:rPr>
              <a:t>: Per GB (Standalone) or Per GB (2018), depending on which is available to you - see the page https://azure.microsoft.com/en-us/pricing/details/monitor/" for more details on pricing.</a:t>
            </a:r>
          </a:p>
          <a:p>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We have now created somewhere for the log data to be collected and organized. It will take 1 to 2 minutes to created the Log Analytics workspace and it should display in the Log Analytics workspace pane once created. You may need to refresh the workspace pane to see it, if it is not present after completion.</a:t>
            </a:r>
          </a:p>
          <a:p>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Enable Insights in the virtual machine resource</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To allow us to view monitoring data in Azure Monitor for our virtual machine, outside of the core metrics that are available for CPU, Network and Disk metrics, we need to enable the </a:t>
            </a:r>
            <a:r>
              <a:rPr lang="en-IE" sz="882" b="1" kern="1200" dirty="0">
                <a:solidFill>
                  <a:schemeClr val="tx1"/>
                </a:solidFill>
                <a:effectLst/>
                <a:latin typeface="Segoe UI Light" pitchFamily="34" charset="0"/>
                <a:ea typeface="+mn-ea"/>
                <a:cs typeface="+mn-cs"/>
              </a:rPr>
              <a:t>Insights</a:t>
            </a:r>
            <a:r>
              <a:rPr lang="en-IE" sz="882" b="0" kern="1200" dirty="0">
                <a:solidFill>
                  <a:schemeClr val="tx1"/>
                </a:solidFill>
                <a:effectLst/>
                <a:latin typeface="Segoe UI Light" pitchFamily="34" charset="0"/>
                <a:ea typeface="+mn-ea"/>
                <a:cs typeface="+mn-cs"/>
              </a:rPr>
              <a:t> settings within our virtual machine. Enabling these additional monitoring capabilities provides insights into the performance, topology, and health for one or many virtual machines. There are several options available to us to do that for example, using ARM templates, PowerShell or Azure Policy, but we will enable it directly in the resource itself, in the Azure portal.</a:t>
            </a:r>
          </a:p>
          <a:p>
            <a:r>
              <a:rPr lang="en-IE" sz="882" b="0" kern="1200" dirty="0">
                <a:solidFill>
                  <a:schemeClr val="tx1"/>
                </a:solidFill>
                <a:effectLst/>
                <a:latin typeface="Segoe UI Light" pitchFamily="34" charset="0"/>
                <a:ea typeface="+mn-ea"/>
                <a:cs typeface="+mn-cs"/>
              </a:rPr>
              <a:t>1. Go to the resource group you created earlier i.e. </a:t>
            </a:r>
            <a:r>
              <a:rPr lang="en-IE" sz="882" b="1" kern="1200" dirty="0" err="1">
                <a:solidFill>
                  <a:schemeClr val="tx1"/>
                </a:solidFill>
                <a:effectLst/>
                <a:latin typeface="Segoe UI Light" pitchFamily="34" charset="0"/>
                <a:ea typeface="+mn-ea"/>
                <a:cs typeface="+mn-cs"/>
              </a:rPr>
              <a:t>monitorrg</a:t>
            </a:r>
            <a:r>
              <a:rPr lang="en-IE" sz="882" b="0" kern="1200" dirty="0">
                <a:solidFill>
                  <a:schemeClr val="tx1"/>
                </a:solidFill>
                <a:effectLst/>
                <a:latin typeface="Segoe UI Light" pitchFamily="34" charset="0"/>
                <a:ea typeface="+mn-ea"/>
                <a:cs typeface="+mn-cs"/>
              </a:rPr>
              <a:t>, then open the virtual machine i.e. </a:t>
            </a:r>
            <a:r>
              <a:rPr lang="en-IE" sz="882" b="1" kern="1200" dirty="0">
                <a:solidFill>
                  <a:schemeClr val="tx1"/>
                </a:solidFill>
                <a:effectLst/>
                <a:latin typeface="Segoe UI Light" pitchFamily="34" charset="0"/>
                <a:ea typeface="+mn-ea"/>
                <a:cs typeface="+mn-cs"/>
              </a:rPr>
              <a:t>vmmonitor1</a:t>
            </a:r>
            <a:r>
              <a:rPr lang="en-IE" sz="882" b="0" kern="1200" dirty="0">
                <a:solidFill>
                  <a:schemeClr val="tx1"/>
                </a:solidFill>
                <a:effectLst/>
                <a:latin typeface="Segoe UI Light" pitchFamily="34" charset="0"/>
                <a:ea typeface="+mn-ea"/>
                <a:cs typeface="+mn-cs"/>
              </a:rPr>
              <a:t>, and go to </a:t>
            </a:r>
            <a:r>
              <a:rPr lang="en-IE" sz="882" b="1" kern="1200" dirty="0">
                <a:solidFill>
                  <a:schemeClr val="tx1"/>
                </a:solidFill>
                <a:effectLst/>
                <a:latin typeface="Segoe UI Light" pitchFamily="34" charset="0"/>
                <a:ea typeface="+mn-ea"/>
                <a:cs typeface="+mn-cs"/>
              </a:rPr>
              <a:t>Monitoring</a:t>
            </a:r>
            <a:r>
              <a:rPr lang="en-IE" sz="882" b="0" kern="1200" dirty="0">
                <a:solidFill>
                  <a:schemeClr val="tx1"/>
                </a:solidFill>
                <a:effectLst/>
                <a:latin typeface="Segoe UI Light" pitchFamily="34" charset="0"/>
                <a:ea typeface="+mn-ea"/>
                <a:cs typeface="+mn-cs"/>
              </a:rPr>
              <a:t> &gt; </a:t>
            </a:r>
            <a:r>
              <a:rPr lang="en-IE" sz="882" b="1" kern="1200" dirty="0">
                <a:solidFill>
                  <a:schemeClr val="tx1"/>
                </a:solidFill>
                <a:effectLst/>
                <a:latin typeface="Segoe UI Light" pitchFamily="34" charset="0"/>
                <a:ea typeface="+mn-ea"/>
                <a:cs typeface="+mn-cs"/>
              </a:rPr>
              <a:t>Insights (Preview)</a:t>
            </a:r>
            <a:r>
              <a:rPr lang="en-IE" sz="882" b="0" kern="1200" dirty="0">
                <a:solidFill>
                  <a:schemeClr val="tx1"/>
                </a:solidFill>
                <a:effectLst/>
                <a:latin typeface="Segoe UI Light" pitchFamily="34" charset="0"/>
                <a:ea typeface="+mn-ea"/>
                <a:cs typeface="+mn-cs"/>
              </a:rPr>
              <a:t>. The </a:t>
            </a:r>
            <a:r>
              <a:rPr lang="en-IE" sz="882" b="1" kern="1200" dirty="0">
                <a:solidFill>
                  <a:schemeClr val="tx1"/>
                </a:solidFill>
                <a:effectLst/>
                <a:latin typeface="Segoe UI Light" pitchFamily="34" charset="0"/>
                <a:ea typeface="+mn-ea"/>
                <a:cs typeface="+mn-cs"/>
              </a:rPr>
              <a:t>Azure Monitor - Insights Onboarding</a:t>
            </a:r>
            <a:r>
              <a:rPr lang="en-IE" sz="882" b="0" kern="1200" dirty="0">
                <a:solidFill>
                  <a:schemeClr val="tx1"/>
                </a:solidFill>
                <a:effectLst/>
                <a:latin typeface="Segoe UI Light" pitchFamily="34" charset="0"/>
                <a:ea typeface="+mn-ea"/>
                <a:cs typeface="+mn-cs"/>
              </a:rPr>
              <a:t> pane automatically launches read the messages that appear, fill in the fields as below, then click </a:t>
            </a:r>
            <a:r>
              <a:rPr lang="en-IE" sz="882" b="1" kern="1200" dirty="0">
                <a:solidFill>
                  <a:schemeClr val="tx1"/>
                </a:solidFill>
                <a:effectLst/>
                <a:latin typeface="Segoe UI Light" pitchFamily="34" charset="0"/>
                <a:ea typeface="+mn-ea"/>
                <a:cs typeface="+mn-cs"/>
              </a:rPr>
              <a:t>Enable</a:t>
            </a:r>
            <a:r>
              <a:rPr lang="en-IE" sz="882" b="0" kern="1200" dirty="0">
                <a:solidFill>
                  <a:schemeClr val="tx1"/>
                </a:solidFill>
                <a:effectLst/>
                <a:latin typeface="Segoe UI Light" pitchFamily="34" charset="0"/>
                <a:ea typeface="+mn-ea"/>
                <a:cs typeface="+mn-cs"/>
              </a:rPr>
              <a:t> and click the </a:t>
            </a:r>
            <a:r>
              <a:rPr lang="en-IE" sz="882" b="1" kern="1200" dirty="0">
                <a:solidFill>
                  <a:schemeClr val="tx1"/>
                </a:solidFill>
                <a:effectLst/>
                <a:latin typeface="Segoe UI Light" pitchFamily="34" charset="0"/>
                <a:ea typeface="+mn-ea"/>
                <a:cs typeface="+mn-cs"/>
              </a:rPr>
              <a:t>Try Now</a:t>
            </a:r>
            <a:r>
              <a:rPr lang="en-IE" sz="882" b="0" kern="1200" dirty="0">
                <a:solidFill>
                  <a:schemeClr val="tx1"/>
                </a:solidFill>
                <a:effectLst/>
                <a:latin typeface="Segoe UI Light" pitchFamily="34" charset="0"/>
                <a:ea typeface="+mn-ea"/>
                <a:cs typeface="+mn-cs"/>
              </a:rPr>
              <a:t> button.</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Workspace subscription</a:t>
            </a:r>
            <a:r>
              <a:rPr lang="en-IE" sz="882" b="0" kern="1200" dirty="0">
                <a:solidFill>
                  <a:schemeClr val="tx1"/>
                </a:solidFill>
                <a:effectLst/>
                <a:latin typeface="Segoe UI Light" pitchFamily="34" charset="0"/>
                <a:ea typeface="+mn-ea"/>
                <a:cs typeface="+mn-cs"/>
              </a:rPr>
              <a:t>: &lt; your subscription &gt;</a:t>
            </a:r>
          </a:p>
          <a:p>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Choose a Log Analytics Workspace</a:t>
            </a:r>
            <a:r>
              <a:rPr lang="en-IE" sz="882" b="0" kern="1200" dirty="0">
                <a:solidFill>
                  <a:schemeClr val="tx1"/>
                </a:solidFill>
                <a:effectLst/>
                <a:latin typeface="Segoe UI Light" pitchFamily="34" charset="0"/>
                <a:ea typeface="+mn-ea"/>
                <a:cs typeface="+mn-cs"/>
              </a:rPr>
              <a:t>: azmon1-lawrkspc (the Log Analytics workspace you created earlier )</a:t>
            </a:r>
          </a:p>
          <a:p>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Note: If the </a:t>
            </a:r>
            <a:r>
              <a:rPr lang="en-IE" sz="882" b="1" kern="1200" dirty="0">
                <a:solidFill>
                  <a:schemeClr val="tx1"/>
                </a:solidFill>
                <a:effectLst/>
                <a:latin typeface="Segoe UI Light" pitchFamily="34" charset="0"/>
                <a:ea typeface="+mn-ea"/>
                <a:cs typeface="+mn-cs"/>
              </a:rPr>
              <a:t>Azure Monitor - Insights Onboarding</a:t>
            </a:r>
            <a:r>
              <a:rPr lang="en-IE" sz="882" b="0" kern="1200" dirty="0">
                <a:solidFill>
                  <a:schemeClr val="tx1"/>
                </a:solidFill>
                <a:effectLst/>
                <a:latin typeface="Segoe UI Light" pitchFamily="34" charset="0"/>
                <a:ea typeface="+mn-ea"/>
                <a:cs typeface="+mn-cs"/>
              </a:rPr>
              <a:t> pane does not launch automatically, you can click the </a:t>
            </a:r>
            <a:r>
              <a:rPr lang="en-IE" sz="882" b="1" kern="1200" dirty="0">
                <a:solidFill>
                  <a:schemeClr val="tx1"/>
                </a:solidFill>
                <a:effectLst/>
                <a:latin typeface="Segoe UI Light" pitchFamily="34" charset="0"/>
                <a:ea typeface="+mn-ea"/>
                <a:cs typeface="+mn-cs"/>
              </a:rPr>
              <a:t>Try now</a:t>
            </a:r>
            <a:r>
              <a:rPr lang="en-IE" sz="882" b="0" kern="1200" dirty="0">
                <a:solidFill>
                  <a:schemeClr val="tx1"/>
                </a:solidFill>
                <a:effectLst/>
                <a:latin typeface="Segoe UI Light" pitchFamily="34" charset="0"/>
                <a:ea typeface="+mn-ea"/>
                <a:cs typeface="+mn-cs"/>
              </a:rPr>
              <a:t> button on the </a:t>
            </a:r>
            <a:r>
              <a:rPr lang="en-IE" sz="882" b="1" kern="1200" dirty="0">
                <a:solidFill>
                  <a:schemeClr val="tx1"/>
                </a:solidFill>
                <a:effectLst/>
                <a:latin typeface="Segoe UI Light" pitchFamily="34" charset="0"/>
                <a:ea typeface="+mn-ea"/>
                <a:cs typeface="+mn-cs"/>
              </a:rPr>
              <a:t>Insights (preview)</a:t>
            </a:r>
            <a:r>
              <a:rPr lang="en-IE" sz="882" b="0" kern="1200" dirty="0">
                <a:solidFill>
                  <a:schemeClr val="tx1"/>
                </a:solidFill>
                <a:effectLst/>
                <a:latin typeface="Segoe UI Light" pitchFamily="34" charset="0"/>
                <a:ea typeface="+mn-ea"/>
                <a:cs typeface="+mn-cs"/>
              </a:rPr>
              <a:t> pane to launch it.</a:t>
            </a:r>
          </a:p>
          <a:p>
            <a:r>
              <a:rPr lang="en-IE" sz="882" b="0" kern="1200" dirty="0">
                <a:solidFill>
                  <a:schemeClr val="tx1"/>
                </a:solidFill>
                <a:effectLst/>
                <a:latin typeface="Segoe UI Light" pitchFamily="34" charset="0"/>
                <a:ea typeface="+mn-ea"/>
                <a:cs typeface="+mn-cs"/>
              </a:rPr>
              <a:t>It will take 2 to 3 minutes to complete the deployment.</a:t>
            </a:r>
          </a:p>
          <a:p>
            <a:r>
              <a:rPr lang="en-IE" sz="882" b="0" kern="1200" dirty="0">
                <a:solidFill>
                  <a:schemeClr val="tx1"/>
                </a:solidFill>
                <a:effectLst/>
                <a:latin typeface="Segoe UI Light" pitchFamily="34" charset="0"/>
                <a:ea typeface="+mn-ea"/>
                <a:cs typeface="+mn-cs"/>
              </a:rPr>
              <a:t>2. You will receive a message saying deployment was successful and then a message will display on the </a:t>
            </a:r>
            <a:r>
              <a:rPr lang="en-IE" sz="882" b="1" kern="1200" dirty="0">
                <a:solidFill>
                  <a:schemeClr val="tx1"/>
                </a:solidFill>
                <a:effectLst/>
                <a:latin typeface="Segoe UI Light" pitchFamily="34" charset="0"/>
                <a:ea typeface="+mn-ea"/>
                <a:cs typeface="+mn-cs"/>
              </a:rPr>
              <a:t>Azure Monitor - Insights Onboarding</a:t>
            </a:r>
            <a:r>
              <a:rPr lang="en-IE" sz="882" b="0" kern="1200" dirty="0">
                <a:solidFill>
                  <a:schemeClr val="tx1"/>
                </a:solidFill>
                <a:effectLst/>
                <a:latin typeface="Segoe UI Light" pitchFamily="34" charset="0"/>
                <a:ea typeface="+mn-ea"/>
                <a:cs typeface="+mn-cs"/>
              </a:rPr>
              <a:t> stating that </a:t>
            </a:r>
            <a:r>
              <a:rPr lang="en-IE" sz="882" b="1" kern="1200" dirty="0">
                <a:solidFill>
                  <a:schemeClr val="tx1"/>
                </a:solidFill>
                <a:effectLst/>
                <a:latin typeface="Segoe UI Light" pitchFamily="34" charset="0"/>
                <a:ea typeface="+mn-ea"/>
                <a:cs typeface="+mn-cs"/>
              </a:rPr>
              <a:t>Monitoring data is being collected and routed to Insights and that it can take up to 20 minutes to arrive......</a:t>
            </a:r>
            <a:r>
              <a:rPr lang="en-IE" sz="882" b="0" kern="1200" dirty="0">
                <a:solidFill>
                  <a:schemeClr val="tx1"/>
                </a:solidFill>
                <a:effectLst/>
                <a:latin typeface="Segoe UI Light" pitchFamily="34" charset="0"/>
                <a:ea typeface="+mn-ea"/>
                <a:cs typeface="+mn-cs"/>
              </a:rPr>
              <a:t>, additional messages may also display then as the process progresses, stating the </a:t>
            </a:r>
            <a:r>
              <a:rPr lang="en-IE" sz="882" b="1" kern="1200" dirty="0">
                <a:solidFill>
                  <a:schemeClr val="tx1"/>
                </a:solidFill>
                <a:effectLst/>
                <a:latin typeface="Segoe UI Light" pitchFamily="34" charset="0"/>
                <a:ea typeface="+mn-ea"/>
                <a:cs typeface="+mn-cs"/>
              </a:rPr>
              <a:t>..virtual machine is already collecting data... and to return shortly</a:t>
            </a:r>
            <a:r>
              <a:rPr lang="en-IE" sz="882" b="0" kern="1200" dirty="0">
                <a:solidFill>
                  <a:schemeClr val="tx1"/>
                </a:solidFill>
                <a:effectLst/>
                <a:latin typeface="Segoe UI Light" pitchFamily="34" charset="0"/>
                <a:ea typeface="+mn-ea"/>
                <a:cs typeface="+mn-cs"/>
              </a:rPr>
              <a:t>, and possibly others. With a simple single VM configuration as ours, it may take </a:t>
            </a:r>
            <a:r>
              <a:rPr lang="en-IE" sz="882" b="0" kern="1200" dirty="0" err="1">
                <a:solidFill>
                  <a:schemeClr val="tx1"/>
                </a:solidFill>
                <a:effectLst/>
                <a:latin typeface="Segoe UI Light" pitchFamily="34" charset="0"/>
                <a:ea typeface="+mn-ea"/>
                <a:cs typeface="+mn-cs"/>
              </a:rPr>
              <a:t>approx</a:t>
            </a:r>
            <a:r>
              <a:rPr lang="en-IE" sz="882" b="0" kern="1200" dirty="0">
                <a:solidFill>
                  <a:schemeClr val="tx1"/>
                </a:solidFill>
                <a:effectLst/>
                <a:latin typeface="Segoe UI Light" pitchFamily="34" charset="0"/>
                <a:ea typeface="+mn-ea"/>
                <a:cs typeface="+mn-cs"/>
              </a:rPr>
              <a:t> 10 minutes.</a:t>
            </a:r>
          </a:p>
          <a:p>
            <a:endParaRPr lang="en-IE" sz="882" b="1" kern="1200" dirty="0">
              <a:solidFill>
                <a:schemeClr val="tx1"/>
              </a:solidFill>
              <a:effectLst/>
              <a:latin typeface="Segoe UI Light" pitchFamily="34" charset="0"/>
              <a:ea typeface="+mn-ea"/>
              <a:cs typeface="+mn-cs"/>
            </a:endParaRPr>
          </a:p>
          <a:p>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As stated, It can take up to 20 minutes for log data to appear, while it is collected and organized. If there is no data present at the moment you can proceed through the next series of tasks below and return to this section later, when it is completed and ready to view the retrieved data.</a:t>
            </a:r>
          </a:p>
          <a:p>
            <a:r>
              <a:rPr lang="en-IE" sz="882" b="0" kern="1200" dirty="0">
                <a:solidFill>
                  <a:schemeClr val="tx1"/>
                </a:solidFill>
                <a:effectLst/>
                <a:latin typeface="Segoe UI Light" pitchFamily="34" charset="0"/>
                <a:ea typeface="+mn-ea"/>
                <a:cs typeface="+mn-cs"/>
              </a:rPr>
              <a:t>3. Data will eventually display and be available from within this </a:t>
            </a:r>
            <a:r>
              <a:rPr lang="en-IE" sz="882" b="1" kern="1200" dirty="0">
                <a:solidFill>
                  <a:schemeClr val="tx1"/>
                </a:solidFill>
                <a:effectLst/>
                <a:latin typeface="Segoe UI Light" pitchFamily="34" charset="0"/>
                <a:ea typeface="+mn-ea"/>
                <a:cs typeface="+mn-cs"/>
              </a:rPr>
              <a:t>Insights (preview)</a:t>
            </a:r>
            <a:r>
              <a:rPr lang="en-IE" sz="882" b="0" kern="1200" dirty="0">
                <a:solidFill>
                  <a:schemeClr val="tx1"/>
                </a:solidFill>
                <a:effectLst/>
                <a:latin typeface="Segoe UI Light" pitchFamily="34" charset="0"/>
                <a:ea typeface="+mn-ea"/>
                <a:cs typeface="+mn-cs"/>
              </a:rPr>
              <a:t> pane as per the below screenshot.</a:t>
            </a:r>
          </a:p>
          <a:p>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View Insights data in Azure Monitor</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1. Return to </a:t>
            </a:r>
            <a:r>
              <a:rPr lang="en-IE" sz="882" b="1" kern="1200" dirty="0">
                <a:solidFill>
                  <a:schemeClr val="tx1"/>
                </a:solidFill>
                <a:effectLst/>
                <a:latin typeface="Segoe UI Light" pitchFamily="34" charset="0"/>
                <a:ea typeface="+mn-ea"/>
                <a:cs typeface="+mn-cs"/>
              </a:rPr>
              <a:t>Azure Monitor</a:t>
            </a:r>
            <a:r>
              <a:rPr lang="en-IE" sz="882" b="0" kern="1200" dirty="0">
                <a:solidFill>
                  <a:schemeClr val="tx1"/>
                </a:solidFill>
                <a:effectLst/>
                <a:latin typeface="Segoe UI Light" pitchFamily="34" charset="0"/>
                <a:ea typeface="+mn-ea"/>
                <a:cs typeface="+mn-cs"/>
              </a:rPr>
              <a:t> and select </a:t>
            </a:r>
            <a:r>
              <a:rPr lang="en-IE" sz="882" b="1" kern="1200" dirty="0">
                <a:solidFill>
                  <a:schemeClr val="tx1"/>
                </a:solidFill>
                <a:effectLst/>
                <a:latin typeface="Segoe UI Light" pitchFamily="34" charset="0"/>
                <a:ea typeface="+mn-ea"/>
                <a:cs typeface="+mn-cs"/>
              </a:rPr>
              <a:t>Virtual Machines (preview)</a:t>
            </a:r>
            <a:r>
              <a:rPr lang="en-IE" sz="882" b="0" kern="1200" dirty="0">
                <a:solidFill>
                  <a:schemeClr val="tx1"/>
                </a:solidFill>
                <a:effectLst/>
                <a:latin typeface="Segoe UI Light" pitchFamily="34" charset="0"/>
                <a:ea typeface="+mn-ea"/>
                <a:cs typeface="+mn-cs"/>
              </a:rPr>
              <a:t> and go to the </a:t>
            </a:r>
            <a:r>
              <a:rPr lang="en-IE" sz="882" b="1" kern="1200" dirty="0">
                <a:solidFill>
                  <a:schemeClr val="tx1"/>
                </a:solidFill>
                <a:effectLst/>
                <a:latin typeface="Segoe UI Light" pitchFamily="34" charset="0"/>
                <a:ea typeface="+mn-ea"/>
                <a:cs typeface="+mn-cs"/>
              </a:rPr>
              <a:t>Health</a:t>
            </a:r>
            <a:r>
              <a:rPr lang="en-IE" sz="882" b="0" kern="1200" dirty="0">
                <a:solidFill>
                  <a:schemeClr val="tx1"/>
                </a:solidFill>
                <a:effectLst/>
                <a:latin typeface="Segoe UI Light" pitchFamily="34" charset="0"/>
                <a:ea typeface="+mn-ea"/>
                <a:cs typeface="+mn-cs"/>
              </a:rPr>
              <a:t> tab and ensure your subscription and resource group are selected, then view the health data for the virtual machine.</a:t>
            </a:r>
          </a:p>
          <a:p>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It can take up to 20 minutes for log data to appear, if there is no data present at the moment you can proceed to the next task below and return to this section later, when complete to view the retrieved data. With a simple single VM configuration as ours however, it should take </a:t>
            </a:r>
            <a:r>
              <a:rPr lang="en-IE" sz="882" b="0" kern="1200" dirty="0" err="1">
                <a:solidFill>
                  <a:schemeClr val="tx1"/>
                </a:solidFill>
                <a:effectLst/>
                <a:latin typeface="Segoe UI Light" pitchFamily="34" charset="0"/>
                <a:ea typeface="+mn-ea"/>
                <a:cs typeface="+mn-cs"/>
              </a:rPr>
              <a:t>approx</a:t>
            </a:r>
            <a:r>
              <a:rPr lang="en-IE" sz="882" b="0" kern="1200" dirty="0">
                <a:solidFill>
                  <a:schemeClr val="tx1"/>
                </a:solidFill>
                <a:effectLst/>
                <a:latin typeface="Segoe UI Light" pitchFamily="34" charset="0"/>
                <a:ea typeface="+mn-ea"/>
                <a:cs typeface="+mn-cs"/>
              </a:rPr>
              <a:t> 10 minutes.</a:t>
            </a:r>
          </a:p>
          <a:p>
            <a:r>
              <a:rPr lang="en-IE" sz="882" b="0" kern="1200" dirty="0">
                <a:solidFill>
                  <a:schemeClr val="tx1"/>
                </a:solidFill>
                <a:effectLst/>
                <a:latin typeface="Segoe UI Light" pitchFamily="34" charset="0"/>
                <a:ea typeface="+mn-ea"/>
                <a:cs typeface="+mn-cs"/>
              </a:rPr>
              <a:t>2. Click on the link </a:t>
            </a:r>
            <a:r>
              <a:rPr lang="en-IE" sz="882" b="1" kern="1200" dirty="0">
                <a:solidFill>
                  <a:schemeClr val="tx1"/>
                </a:solidFill>
                <a:effectLst/>
                <a:latin typeface="Segoe UI Light" pitchFamily="34" charset="0"/>
                <a:ea typeface="+mn-ea"/>
                <a:cs typeface="+mn-cs"/>
              </a:rPr>
              <a:t>View all health criteria</a:t>
            </a:r>
            <a:r>
              <a:rPr lang="en-IE" sz="882" b="0" kern="1200" dirty="0">
                <a:solidFill>
                  <a:schemeClr val="tx1"/>
                </a:solidFill>
                <a:effectLst/>
                <a:latin typeface="Segoe UI Light" pitchFamily="34" charset="0"/>
                <a:ea typeface="+mn-ea"/>
                <a:cs typeface="+mn-cs"/>
              </a:rPr>
              <a:t> and view the listed health criteria and the state of the various listed components.</a:t>
            </a:r>
          </a:p>
          <a:p>
            <a:r>
              <a:rPr lang="en-IE" sz="882" b="0" kern="1200" dirty="0">
                <a:solidFill>
                  <a:schemeClr val="tx1"/>
                </a:solidFill>
                <a:effectLst/>
                <a:latin typeface="Segoe UI Light" pitchFamily="34" charset="0"/>
                <a:ea typeface="+mn-ea"/>
                <a:cs typeface="+mn-cs"/>
              </a:rPr>
              <a:t>3. Select the </a:t>
            </a:r>
            <a:r>
              <a:rPr lang="en-IE" sz="882" b="1" kern="1200" dirty="0">
                <a:solidFill>
                  <a:schemeClr val="tx1"/>
                </a:solidFill>
                <a:effectLst/>
                <a:latin typeface="Segoe UI Light" pitchFamily="34" charset="0"/>
                <a:ea typeface="+mn-ea"/>
                <a:cs typeface="+mn-cs"/>
              </a:rPr>
              <a:t>Performance</a:t>
            </a:r>
            <a:r>
              <a:rPr lang="en-IE" sz="882" b="0" kern="1200" dirty="0">
                <a:solidFill>
                  <a:schemeClr val="tx1"/>
                </a:solidFill>
                <a:effectLst/>
                <a:latin typeface="Segoe UI Light" pitchFamily="34" charset="0"/>
                <a:ea typeface="+mn-ea"/>
                <a:cs typeface="+mn-cs"/>
              </a:rPr>
              <a:t> and </a:t>
            </a:r>
            <a:r>
              <a:rPr lang="en-IE" sz="882" b="1" kern="1200" dirty="0">
                <a:solidFill>
                  <a:schemeClr val="tx1"/>
                </a:solidFill>
                <a:effectLst/>
                <a:latin typeface="Segoe UI Light" pitchFamily="34" charset="0"/>
                <a:ea typeface="+mn-ea"/>
                <a:cs typeface="+mn-cs"/>
              </a:rPr>
              <a:t>Map</a:t>
            </a:r>
            <a:r>
              <a:rPr lang="en-IE" sz="882" b="0" kern="1200" dirty="0">
                <a:solidFill>
                  <a:schemeClr val="tx1"/>
                </a:solidFill>
                <a:effectLst/>
                <a:latin typeface="Segoe UI Light" pitchFamily="34" charset="0"/>
                <a:ea typeface="+mn-ea"/>
                <a:cs typeface="+mn-cs"/>
              </a:rPr>
              <a:t> tabs also, and view the data </a:t>
            </a:r>
            <a:r>
              <a:rPr lang="en-IE" sz="882" b="0" kern="1200" dirty="0" err="1">
                <a:solidFill>
                  <a:schemeClr val="tx1"/>
                </a:solidFill>
                <a:effectLst/>
                <a:latin typeface="Segoe UI Light" pitchFamily="34" charset="0"/>
                <a:ea typeface="+mn-ea"/>
                <a:cs typeface="+mn-cs"/>
              </a:rPr>
              <a:t>thats</a:t>
            </a:r>
            <a:r>
              <a:rPr lang="en-IE" sz="882" b="0" kern="1200" dirty="0">
                <a:solidFill>
                  <a:schemeClr val="tx1"/>
                </a:solidFill>
                <a:effectLst/>
                <a:latin typeface="Segoe UI Light" pitchFamily="34" charset="0"/>
                <a:ea typeface="+mn-ea"/>
                <a:cs typeface="+mn-cs"/>
              </a:rPr>
              <a:t> present there. You will need to specify a specific resource group and resource to view data for in those tabs. If you have time you should also click deeper into the various components listed under these tabs to view the data and detail.</a:t>
            </a:r>
          </a:p>
          <a:p>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Enable Diagnostic settings in virtual machine</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As mentioned earlier, Azure Monitoring collects host-level metrics like CPU utilization, disk and network usage, for all virtual machines without any additional software. For more insight into this virtual machine, you can also collect guest-level metrics, logs, and other diagnostic data using the </a:t>
            </a:r>
            <a:r>
              <a:rPr lang="en-IE" sz="882" b="1" kern="1200" dirty="0">
                <a:solidFill>
                  <a:schemeClr val="tx1"/>
                </a:solidFill>
                <a:effectLst/>
                <a:latin typeface="Segoe UI Light" pitchFamily="34" charset="0"/>
                <a:ea typeface="+mn-ea"/>
                <a:cs typeface="+mn-cs"/>
              </a:rPr>
              <a:t>Azure Diagnostics agent</a:t>
            </a:r>
            <a:r>
              <a:rPr lang="en-IE" sz="882" b="0" kern="1200" dirty="0">
                <a:solidFill>
                  <a:schemeClr val="tx1"/>
                </a:solidFill>
                <a:effectLst/>
                <a:latin typeface="Segoe UI Light" pitchFamily="34" charset="0"/>
                <a:ea typeface="+mn-ea"/>
                <a:cs typeface="+mn-cs"/>
              </a:rPr>
              <a:t>. You can also then send diagnostic data to other services like </a:t>
            </a:r>
            <a:r>
              <a:rPr lang="en-IE" sz="882" b="1" kern="1200" dirty="0">
                <a:solidFill>
                  <a:schemeClr val="tx1"/>
                </a:solidFill>
                <a:effectLst/>
                <a:latin typeface="Segoe UI Light" pitchFamily="34" charset="0"/>
                <a:ea typeface="+mn-ea"/>
                <a:cs typeface="+mn-cs"/>
              </a:rPr>
              <a:t>Application Insights</a:t>
            </a:r>
            <a:r>
              <a:rPr lang="en-IE" sz="882" b="0" kern="1200" dirty="0">
                <a:solidFill>
                  <a:schemeClr val="tx1"/>
                </a:solidFill>
                <a:effectLst/>
                <a:latin typeface="Segoe UI Light" pitchFamily="34" charset="0"/>
                <a:ea typeface="+mn-ea"/>
                <a:cs typeface="+mn-cs"/>
              </a:rPr>
              <a:t>. We will now enable collection of </a:t>
            </a:r>
            <a:r>
              <a:rPr lang="en-IE" sz="882" b="1" kern="1200" dirty="0">
                <a:solidFill>
                  <a:schemeClr val="tx1"/>
                </a:solidFill>
                <a:effectLst/>
                <a:latin typeface="Segoe UI Light" pitchFamily="34" charset="0"/>
                <a:ea typeface="+mn-ea"/>
                <a:cs typeface="+mn-cs"/>
              </a:rPr>
              <a:t>Diagnostic data</a:t>
            </a:r>
            <a:r>
              <a:rPr lang="en-IE" sz="882" b="0" kern="1200" dirty="0">
                <a:solidFill>
                  <a:schemeClr val="tx1"/>
                </a:solidFill>
                <a:effectLst/>
                <a:latin typeface="Segoe UI Light" pitchFamily="34" charset="0"/>
                <a:ea typeface="+mn-ea"/>
                <a:cs typeface="+mn-cs"/>
              </a:rPr>
              <a:t>.</a:t>
            </a:r>
          </a:p>
          <a:p>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Extend the data you're collecting into the actual operation of the resources by enabling diagnostics and adding an agent to compute resources. This will collect telemetry for the internal operation of the resource and allow you to configure different data sources to collect logs and metrics from Windows and Linux guest operating system.</a:t>
            </a:r>
          </a:p>
          <a:p>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1. Return to the resource group you created earlier i.e. </a:t>
            </a:r>
            <a:r>
              <a:rPr lang="en-IE" sz="882" b="1" kern="1200" dirty="0" err="1">
                <a:solidFill>
                  <a:schemeClr val="tx1"/>
                </a:solidFill>
                <a:effectLst/>
                <a:latin typeface="Segoe UI Light" pitchFamily="34" charset="0"/>
                <a:ea typeface="+mn-ea"/>
                <a:cs typeface="+mn-cs"/>
              </a:rPr>
              <a:t>monitorrg</a:t>
            </a:r>
            <a:r>
              <a:rPr lang="en-IE" sz="882" b="0" kern="1200" dirty="0">
                <a:solidFill>
                  <a:schemeClr val="tx1"/>
                </a:solidFill>
                <a:effectLst/>
                <a:latin typeface="Segoe UI Light" pitchFamily="34" charset="0"/>
                <a:ea typeface="+mn-ea"/>
                <a:cs typeface="+mn-cs"/>
              </a:rPr>
              <a:t>, then open the virtual machine i.e. </a:t>
            </a:r>
            <a:r>
              <a:rPr lang="en-IE" sz="882" b="1" kern="1200" dirty="0">
                <a:solidFill>
                  <a:schemeClr val="tx1"/>
                </a:solidFill>
                <a:effectLst/>
                <a:latin typeface="Segoe UI Light" pitchFamily="34" charset="0"/>
                <a:ea typeface="+mn-ea"/>
                <a:cs typeface="+mn-cs"/>
              </a:rPr>
              <a:t>vmmonitor1</a:t>
            </a:r>
            <a:r>
              <a:rPr lang="en-IE" sz="882" b="0" kern="1200" dirty="0">
                <a:solidFill>
                  <a:schemeClr val="tx1"/>
                </a:solidFill>
                <a:effectLst/>
                <a:latin typeface="Segoe UI Light" pitchFamily="34" charset="0"/>
                <a:ea typeface="+mn-ea"/>
                <a:cs typeface="+mn-cs"/>
              </a:rPr>
              <a:t>, and go to </a:t>
            </a:r>
            <a:r>
              <a:rPr lang="en-IE" sz="882" b="1" kern="1200" dirty="0">
                <a:solidFill>
                  <a:schemeClr val="tx1"/>
                </a:solidFill>
                <a:effectLst/>
                <a:latin typeface="Segoe UI Light" pitchFamily="34" charset="0"/>
                <a:ea typeface="+mn-ea"/>
                <a:cs typeface="+mn-cs"/>
              </a:rPr>
              <a:t>Monitoring</a:t>
            </a:r>
            <a:r>
              <a:rPr lang="en-IE" sz="882" b="0" kern="1200" dirty="0">
                <a:solidFill>
                  <a:schemeClr val="tx1"/>
                </a:solidFill>
                <a:effectLst/>
                <a:latin typeface="Segoe UI Light" pitchFamily="34" charset="0"/>
                <a:ea typeface="+mn-ea"/>
                <a:cs typeface="+mn-cs"/>
              </a:rPr>
              <a:t> &gt; </a:t>
            </a:r>
            <a:r>
              <a:rPr lang="en-IE" sz="882" b="1" kern="1200" dirty="0">
                <a:solidFill>
                  <a:schemeClr val="tx1"/>
                </a:solidFill>
                <a:effectLst/>
                <a:latin typeface="Segoe UI Light" pitchFamily="34" charset="0"/>
                <a:ea typeface="+mn-ea"/>
                <a:cs typeface="+mn-cs"/>
              </a:rPr>
              <a:t>Diagnostic settings</a:t>
            </a:r>
            <a:r>
              <a:rPr lang="en-IE" sz="882" b="0" kern="1200" dirty="0">
                <a:solidFill>
                  <a:schemeClr val="tx1"/>
                </a:solidFill>
                <a:effectLst/>
                <a:latin typeface="Segoe UI Light" pitchFamily="34" charset="0"/>
                <a:ea typeface="+mn-ea"/>
                <a:cs typeface="+mn-cs"/>
              </a:rPr>
              <a:t> and click the </a:t>
            </a:r>
            <a:r>
              <a:rPr lang="en-IE" sz="882" b="1" kern="1200" dirty="0">
                <a:solidFill>
                  <a:schemeClr val="tx1"/>
                </a:solidFill>
                <a:effectLst/>
                <a:latin typeface="Segoe UI Light" pitchFamily="34" charset="0"/>
                <a:ea typeface="+mn-ea"/>
                <a:cs typeface="+mn-cs"/>
              </a:rPr>
              <a:t>Enable guest-level monitoring</a:t>
            </a:r>
            <a:r>
              <a:rPr lang="en-IE" sz="882" b="0" kern="1200" dirty="0">
                <a:solidFill>
                  <a:schemeClr val="tx1"/>
                </a:solidFill>
                <a:effectLst/>
                <a:latin typeface="Segoe UI Light" pitchFamily="34" charset="0"/>
                <a:ea typeface="+mn-ea"/>
                <a:cs typeface="+mn-cs"/>
              </a:rPr>
              <a:t> button. It can take </a:t>
            </a:r>
            <a:r>
              <a:rPr lang="en-IE" sz="882" b="0" kern="1200" dirty="0" err="1">
                <a:solidFill>
                  <a:schemeClr val="tx1"/>
                </a:solidFill>
                <a:effectLst/>
                <a:latin typeface="Segoe UI Light" pitchFamily="34" charset="0"/>
                <a:ea typeface="+mn-ea"/>
                <a:cs typeface="+mn-cs"/>
              </a:rPr>
              <a:t>approx</a:t>
            </a:r>
            <a:r>
              <a:rPr lang="en-IE" sz="882" b="0" kern="1200" dirty="0">
                <a:solidFill>
                  <a:schemeClr val="tx1"/>
                </a:solidFill>
                <a:effectLst/>
                <a:latin typeface="Segoe UI Light" pitchFamily="34" charset="0"/>
                <a:ea typeface="+mn-ea"/>
                <a:cs typeface="+mn-cs"/>
              </a:rPr>
              <a:t> 2 to 3 minutes to complete.</a:t>
            </a:r>
          </a:p>
          <a:p>
            <a:r>
              <a:rPr lang="en-IE" sz="882" b="0" kern="1200" dirty="0">
                <a:solidFill>
                  <a:schemeClr val="tx1"/>
                </a:solidFill>
                <a:effectLst/>
                <a:latin typeface="Segoe UI Light" pitchFamily="34" charset="0"/>
                <a:ea typeface="+mn-ea"/>
                <a:cs typeface="+mn-cs"/>
              </a:rPr>
              <a:t>2. Once enabled, on the </a:t>
            </a:r>
            <a:r>
              <a:rPr lang="en-IE" sz="882" b="1" kern="1200" dirty="0">
                <a:solidFill>
                  <a:schemeClr val="tx1"/>
                </a:solidFill>
                <a:effectLst/>
                <a:latin typeface="Segoe UI Light" pitchFamily="34" charset="0"/>
                <a:ea typeface="+mn-ea"/>
                <a:cs typeface="+mn-cs"/>
              </a:rPr>
              <a:t>Overview</a:t>
            </a:r>
            <a:r>
              <a:rPr lang="en-IE" sz="882" b="0" kern="1200" dirty="0">
                <a:solidFill>
                  <a:schemeClr val="tx1"/>
                </a:solidFill>
                <a:effectLst/>
                <a:latin typeface="Segoe UI Light" pitchFamily="34" charset="0"/>
                <a:ea typeface="+mn-ea"/>
                <a:cs typeface="+mn-cs"/>
              </a:rPr>
              <a:t> tab, details about </a:t>
            </a:r>
            <a:r>
              <a:rPr lang="en-IE" sz="882" b="1" kern="1200" dirty="0">
                <a:solidFill>
                  <a:schemeClr val="tx1"/>
                </a:solidFill>
                <a:effectLst/>
                <a:latin typeface="Segoe UI Light" pitchFamily="34" charset="0"/>
                <a:ea typeface="+mn-ea"/>
                <a:cs typeface="+mn-cs"/>
              </a:rPr>
              <a:t>Performance counters</a:t>
            </a:r>
            <a:r>
              <a:rPr lang="en-IE" sz="882" b="0" kern="1200" dirty="0">
                <a:solidFill>
                  <a:schemeClr val="tx1"/>
                </a:solidFill>
                <a:effectLst/>
                <a:latin typeface="Segoe UI Light" pitchFamily="34" charset="0"/>
                <a:ea typeface="+mn-ea"/>
                <a:cs typeface="+mn-cs"/>
              </a:rPr>
              <a:t> and </a:t>
            </a:r>
            <a:r>
              <a:rPr lang="en-IE" sz="882" b="1" kern="1200" dirty="0">
                <a:solidFill>
                  <a:schemeClr val="tx1"/>
                </a:solidFill>
                <a:effectLst/>
                <a:latin typeface="Segoe UI Light" pitchFamily="34" charset="0"/>
                <a:ea typeface="+mn-ea"/>
                <a:cs typeface="+mn-cs"/>
              </a:rPr>
              <a:t>Event Logs</a:t>
            </a:r>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Crash Dumps</a:t>
            </a:r>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Sinks</a:t>
            </a:r>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Agents</a:t>
            </a:r>
            <a:r>
              <a:rPr lang="en-IE" sz="882" b="0" kern="1200" dirty="0">
                <a:solidFill>
                  <a:schemeClr val="tx1"/>
                </a:solidFill>
                <a:effectLst/>
                <a:latin typeface="Segoe UI Light" pitchFamily="34" charset="0"/>
                <a:ea typeface="+mn-ea"/>
                <a:cs typeface="+mn-cs"/>
              </a:rPr>
              <a:t> etc are listed and you are able to configure them within the VM, to decide what type of data you wish to collect.</a:t>
            </a:r>
          </a:p>
          <a:p>
            <a:r>
              <a:rPr lang="en-IE" sz="882" b="0" kern="1200" dirty="0">
                <a:solidFill>
                  <a:schemeClr val="tx1"/>
                </a:solidFill>
                <a:effectLst/>
                <a:latin typeface="Segoe UI Light" pitchFamily="34" charset="0"/>
                <a:ea typeface="+mn-ea"/>
                <a:cs typeface="+mn-cs"/>
              </a:rPr>
              <a:t>Take a moment to click on the various tabs available i.e. </a:t>
            </a:r>
            <a:r>
              <a:rPr lang="en-IE" sz="882" b="1" kern="1200" dirty="0">
                <a:solidFill>
                  <a:schemeClr val="tx1"/>
                </a:solidFill>
                <a:effectLst/>
                <a:latin typeface="Segoe UI Light" pitchFamily="34" charset="0"/>
                <a:ea typeface="+mn-ea"/>
                <a:cs typeface="+mn-cs"/>
              </a:rPr>
              <a:t>Performance counters</a:t>
            </a:r>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Logs</a:t>
            </a:r>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Crash Dumps</a:t>
            </a:r>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Sinks</a:t>
            </a:r>
            <a:r>
              <a:rPr lang="en-IE" sz="882" b="0" kern="1200" dirty="0">
                <a:solidFill>
                  <a:schemeClr val="tx1"/>
                </a:solidFill>
                <a:effectLst/>
                <a:latin typeface="Segoe UI Light" pitchFamily="34" charset="0"/>
                <a:ea typeface="+mn-ea"/>
                <a:cs typeface="+mn-cs"/>
              </a:rPr>
              <a:t> and </a:t>
            </a:r>
            <a:r>
              <a:rPr lang="en-IE" sz="882" b="1" kern="1200" dirty="0">
                <a:solidFill>
                  <a:schemeClr val="tx1"/>
                </a:solidFill>
                <a:effectLst/>
                <a:latin typeface="Segoe UI Light" pitchFamily="34" charset="0"/>
                <a:ea typeface="+mn-ea"/>
                <a:cs typeface="+mn-cs"/>
              </a:rPr>
              <a:t>Agent</a:t>
            </a:r>
            <a:r>
              <a:rPr lang="en-IE" sz="882" b="0" kern="1200" dirty="0">
                <a:solidFill>
                  <a:schemeClr val="tx1"/>
                </a:solidFill>
                <a:effectLst/>
                <a:latin typeface="Segoe UI Light" pitchFamily="34" charset="0"/>
                <a:ea typeface="+mn-ea"/>
                <a:cs typeface="+mn-cs"/>
              </a:rPr>
              <a:t> and view their content and the items we can configure and collect.</a:t>
            </a:r>
          </a:p>
          <a:p>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Query and </a:t>
            </a:r>
            <a:r>
              <a:rPr lang="en-IE" sz="882" b="1" kern="1200" dirty="0" err="1">
                <a:solidFill>
                  <a:schemeClr val="tx1"/>
                </a:solidFill>
                <a:effectLst/>
                <a:latin typeface="Segoe UI Light" pitchFamily="34" charset="0"/>
                <a:ea typeface="+mn-ea"/>
                <a:cs typeface="+mn-cs"/>
              </a:rPr>
              <a:t>Analyze</a:t>
            </a:r>
            <a:r>
              <a:rPr lang="en-IE" sz="882" b="1" kern="1200" dirty="0">
                <a:solidFill>
                  <a:schemeClr val="tx1"/>
                </a:solidFill>
                <a:effectLst/>
                <a:latin typeface="Segoe UI Light" pitchFamily="34" charset="0"/>
                <a:ea typeface="+mn-ea"/>
                <a:cs typeface="+mn-cs"/>
              </a:rPr>
              <a:t> virtual machine logs in Log Analytics workspace and Azure Monitor Logs</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Now we will access the Log Analytics workspace and query and </a:t>
            </a:r>
            <a:r>
              <a:rPr lang="en-IE" sz="882" b="0" kern="1200" dirty="0" err="1">
                <a:solidFill>
                  <a:schemeClr val="tx1"/>
                </a:solidFill>
                <a:effectLst/>
                <a:latin typeface="Segoe UI Light" pitchFamily="34" charset="0"/>
                <a:ea typeface="+mn-ea"/>
                <a:cs typeface="+mn-cs"/>
              </a:rPr>
              <a:t>analyze</a:t>
            </a:r>
            <a:r>
              <a:rPr lang="en-IE" sz="882" b="0" kern="1200" dirty="0">
                <a:solidFill>
                  <a:schemeClr val="tx1"/>
                </a:solidFill>
                <a:effectLst/>
                <a:latin typeface="Segoe UI Light" pitchFamily="34" charset="0"/>
                <a:ea typeface="+mn-ea"/>
                <a:cs typeface="+mn-cs"/>
              </a:rPr>
              <a:t> some of the log data that we configured earlier to be collected. </a:t>
            </a:r>
          </a:p>
          <a:p>
            <a:r>
              <a:rPr lang="en-IE" sz="882" b="0" kern="1200" dirty="0">
                <a:solidFill>
                  <a:schemeClr val="tx1"/>
                </a:solidFill>
                <a:effectLst/>
                <a:latin typeface="Segoe UI Light" pitchFamily="34" charset="0"/>
                <a:ea typeface="+mn-ea"/>
                <a:cs typeface="+mn-cs"/>
              </a:rPr>
              <a:t>1. In the Azure portal, click </a:t>
            </a:r>
            <a:r>
              <a:rPr lang="en-IE" sz="882" b="1" kern="1200" dirty="0">
                <a:solidFill>
                  <a:schemeClr val="tx1"/>
                </a:solidFill>
                <a:effectLst/>
                <a:latin typeface="Segoe UI Light" pitchFamily="34" charset="0"/>
                <a:ea typeface="+mn-ea"/>
                <a:cs typeface="+mn-cs"/>
              </a:rPr>
              <a:t>All services</a:t>
            </a:r>
            <a:r>
              <a:rPr lang="en-IE" sz="882" b="0" kern="1200" dirty="0">
                <a:solidFill>
                  <a:schemeClr val="tx1"/>
                </a:solidFill>
                <a:effectLst/>
                <a:latin typeface="Segoe UI Light" pitchFamily="34" charset="0"/>
                <a:ea typeface="+mn-ea"/>
                <a:cs typeface="+mn-cs"/>
              </a:rPr>
              <a:t>, then in the search box type </a:t>
            </a:r>
            <a:r>
              <a:rPr lang="en-IE" sz="882" b="1" kern="1200" dirty="0">
                <a:solidFill>
                  <a:schemeClr val="tx1"/>
                </a:solidFill>
                <a:effectLst/>
                <a:latin typeface="Segoe UI Light" pitchFamily="34" charset="0"/>
                <a:ea typeface="+mn-ea"/>
                <a:cs typeface="+mn-cs"/>
              </a:rPr>
              <a:t>Log Analytics</a:t>
            </a:r>
            <a:r>
              <a:rPr lang="en-IE" sz="882" b="0" kern="1200" dirty="0">
                <a:solidFill>
                  <a:schemeClr val="tx1"/>
                </a:solidFill>
                <a:effectLst/>
                <a:latin typeface="Segoe UI Light" pitchFamily="34" charset="0"/>
                <a:ea typeface="+mn-ea"/>
                <a:cs typeface="+mn-cs"/>
              </a:rPr>
              <a:t>. As you begin typing, the list filters based on your input, and select </a:t>
            </a:r>
            <a:r>
              <a:rPr lang="en-IE" sz="882" b="1" kern="1200" dirty="0">
                <a:solidFill>
                  <a:schemeClr val="tx1"/>
                </a:solidFill>
                <a:effectLst/>
                <a:latin typeface="Segoe UI Light" pitchFamily="34" charset="0"/>
                <a:ea typeface="+mn-ea"/>
                <a:cs typeface="+mn-cs"/>
              </a:rPr>
              <a:t>Log Analytics workspaces</a:t>
            </a:r>
            <a:r>
              <a:rPr lang="en-IE" sz="882" b="0" kern="1200" dirty="0">
                <a:solidFill>
                  <a:schemeClr val="tx1"/>
                </a:solidFill>
                <a:effectLst/>
                <a:latin typeface="Segoe UI Light" pitchFamily="34" charset="0"/>
                <a:ea typeface="+mn-ea"/>
                <a:cs typeface="+mn-cs"/>
              </a:rPr>
              <a:t>.</a:t>
            </a:r>
          </a:p>
          <a:p>
            <a:r>
              <a:rPr lang="en-IE" sz="882" b="0" kern="1200" dirty="0">
                <a:solidFill>
                  <a:schemeClr val="tx1"/>
                </a:solidFill>
                <a:effectLst/>
                <a:latin typeface="Segoe UI Light" pitchFamily="34" charset="0"/>
                <a:ea typeface="+mn-ea"/>
                <a:cs typeface="+mn-cs"/>
              </a:rPr>
              <a:t>2. From the list of workspaces displayed open the Log Analytics workspace we created earlier i.e. </a:t>
            </a:r>
            <a:r>
              <a:rPr lang="en-IE" sz="882" b="1" kern="1200" dirty="0" err="1">
                <a:solidFill>
                  <a:schemeClr val="tx1"/>
                </a:solidFill>
                <a:effectLst/>
                <a:latin typeface="Segoe UI Light" pitchFamily="34" charset="0"/>
                <a:ea typeface="+mn-ea"/>
                <a:cs typeface="+mn-cs"/>
              </a:rPr>
              <a:t>azmon-lawrkspc</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3. Go to </a:t>
            </a:r>
            <a:r>
              <a:rPr lang="en-IE" sz="882" b="1" kern="1200" dirty="0">
                <a:solidFill>
                  <a:schemeClr val="tx1"/>
                </a:solidFill>
                <a:effectLst/>
                <a:latin typeface="Segoe UI Light" pitchFamily="34" charset="0"/>
                <a:ea typeface="+mn-ea"/>
                <a:cs typeface="+mn-cs"/>
              </a:rPr>
              <a:t>General</a:t>
            </a:r>
            <a:r>
              <a:rPr lang="en-IE" sz="882" b="0" kern="1200" dirty="0">
                <a:solidFill>
                  <a:schemeClr val="tx1"/>
                </a:solidFill>
                <a:effectLst/>
                <a:latin typeface="Segoe UI Light" pitchFamily="34" charset="0"/>
                <a:ea typeface="+mn-ea"/>
                <a:cs typeface="+mn-cs"/>
              </a:rPr>
              <a:t> &gt; </a:t>
            </a:r>
            <a:r>
              <a:rPr lang="en-IE" sz="882" b="1" kern="1200" dirty="0">
                <a:solidFill>
                  <a:schemeClr val="tx1"/>
                </a:solidFill>
                <a:effectLst/>
                <a:latin typeface="Segoe UI Light" pitchFamily="34" charset="0"/>
                <a:ea typeface="+mn-ea"/>
                <a:cs typeface="+mn-cs"/>
              </a:rPr>
              <a:t>Performance</a:t>
            </a:r>
            <a:r>
              <a:rPr lang="en-IE" sz="882" b="0" kern="1200" dirty="0">
                <a:solidFill>
                  <a:schemeClr val="tx1"/>
                </a:solidFill>
                <a:effectLst/>
                <a:latin typeface="Segoe UI Light" pitchFamily="34" charset="0"/>
                <a:ea typeface="+mn-ea"/>
                <a:cs typeface="+mn-cs"/>
              </a:rPr>
              <a:t> and select </a:t>
            </a:r>
            <a:r>
              <a:rPr lang="en-IE" sz="882" b="1" kern="1200" dirty="0">
                <a:solidFill>
                  <a:schemeClr val="tx1"/>
                </a:solidFill>
                <a:effectLst/>
                <a:latin typeface="Segoe UI Light" pitchFamily="34" charset="0"/>
                <a:ea typeface="+mn-ea"/>
                <a:cs typeface="+mn-cs"/>
              </a:rPr>
              <a:t>Logs</a:t>
            </a:r>
            <a:r>
              <a:rPr lang="en-IE" sz="882" b="0" kern="1200" dirty="0">
                <a:solidFill>
                  <a:schemeClr val="tx1"/>
                </a:solidFill>
                <a:effectLst/>
                <a:latin typeface="Segoe UI Light" pitchFamily="34" charset="0"/>
                <a:ea typeface="+mn-ea"/>
                <a:cs typeface="+mn-cs"/>
              </a:rPr>
              <a:t> and under </a:t>
            </a:r>
            <a:r>
              <a:rPr lang="en-IE" sz="882" b="1" kern="1200" dirty="0">
                <a:solidFill>
                  <a:schemeClr val="tx1"/>
                </a:solidFill>
                <a:effectLst/>
                <a:latin typeface="Segoe UI Light" pitchFamily="34" charset="0"/>
                <a:ea typeface="+mn-ea"/>
                <a:cs typeface="+mn-cs"/>
              </a:rPr>
              <a:t>Getting started with sample queries</a:t>
            </a:r>
            <a:r>
              <a:rPr lang="en-IE" sz="882" b="0" kern="1200" dirty="0">
                <a:solidFill>
                  <a:schemeClr val="tx1"/>
                </a:solidFill>
                <a:effectLst/>
                <a:latin typeface="Segoe UI Light" pitchFamily="34" charset="0"/>
                <a:ea typeface="+mn-ea"/>
                <a:cs typeface="+mn-cs"/>
              </a:rPr>
              <a:t> click on </a:t>
            </a:r>
            <a:r>
              <a:rPr lang="en-IE" sz="882" b="1" kern="1200" dirty="0">
                <a:solidFill>
                  <a:schemeClr val="tx1"/>
                </a:solidFill>
                <a:effectLst/>
                <a:latin typeface="Segoe UI Light" pitchFamily="34" charset="0"/>
                <a:ea typeface="+mn-ea"/>
                <a:cs typeface="+mn-cs"/>
              </a:rPr>
              <a:t>Computer Performance</a:t>
            </a:r>
            <a:r>
              <a:rPr lang="en-IE" sz="882" b="0" kern="1200" dirty="0">
                <a:solidFill>
                  <a:schemeClr val="tx1"/>
                </a:solidFill>
                <a:effectLst/>
                <a:latin typeface="Segoe UI Light" pitchFamily="34" charset="0"/>
                <a:ea typeface="+mn-ea"/>
                <a:cs typeface="+mn-cs"/>
              </a:rPr>
              <a:t> and under </a:t>
            </a:r>
            <a:r>
              <a:rPr lang="en-IE" sz="882" b="1" kern="1200" dirty="0">
                <a:solidFill>
                  <a:schemeClr val="tx1"/>
                </a:solidFill>
                <a:effectLst/>
                <a:latin typeface="Segoe UI Light" pitchFamily="34" charset="0"/>
                <a:ea typeface="+mn-ea"/>
                <a:cs typeface="+mn-cs"/>
              </a:rPr>
              <a:t>Memory and CPU usage</a:t>
            </a:r>
            <a:r>
              <a:rPr lang="en-IE" sz="882" b="0" kern="1200" dirty="0">
                <a:solidFill>
                  <a:schemeClr val="tx1"/>
                </a:solidFill>
                <a:effectLst/>
                <a:latin typeface="Segoe UI Light" pitchFamily="34" charset="0"/>
                <a:ea typeface="+mn-ea"/>
                <a:cs typeface="+mn-cs"/>
              </a:rPr>
              <a:t> click </a:t>
            </a:r>
            <a:r>
              <a:rPr lang="en-IE" sz="882" b="1" kern="1200" dirty="0">
                <a:solidFill>
                  <a:schemeClr val="tx1"/>
                </a:solidFill>
                <a:effectLst/>
                <a:latin typeface="Segoe UI Light" pitchFamily="34" charset="0"/>
                <a:ea typeface="+mn-ea"/>
                <a:cs typeface="+mn-cs"/>
              </a:rPr>
              <a:t>Run</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4. The sample query is run, the query is displayed along with the log data output.</a:t>
            </a:r>
          </a:p>
          <a:p>
            <a:r>
              <a:rPr lang="en-IE" sz="882" b="0" kern="1200" dirty="0">
                <a:solidFill>
                  <a:schemeClr val="tx1"/>
                </a:solidFill>
                <a:effectLst/>
                <a:latin typeface="Segoe UI Light" pitchFamily="34" charset="0"/>
                <a:ea typeface="+mn-ea"/>
                <a:cs typeface="+mn-cs"/>
              </a:rPr>
              <a:t>5. This workspace query and analysis can also be performed directly within </a:t>
            </a:r>
            <a:r>
              <a:rPr lang="en-IE" sz="882" b="1" kern="1200" dirty="0">
                <a:solidFill>
                  <a:schemeClr val="tx1"/>
                </a:solidFill>
                <a:effectLst/>
                <a:latin typeface="Segoe UI Light" pitchFamily="34" charset="0"/>
                <a:ea typeface="+mn-ea"/>
                <a:cs typeface="+mn-cs"/>
              </a:rPr>
              <a:t>Azure Monitor</a:t>
            </a:r>
            <a:r>
              <a:rPr lang="en-IE" sz="882" b="0" kern="1200" dirty="0">
                <a:solidFill>
                  <a:schemeClr val="tx1"/>
                </a:solidFill>
                <a:effectLst/>
                <a:latin typeface="Segoe UI Light" pitchFamily="34" charset="0"/>
                <a:ea typeface="+mn-ea"/>
                <a:cs typeface="+mn-cs"/>
              </a:rPr>
              <a:t> and the same results achieved. To do this, in the Azure Portal go to </a:t>
            </a:r>
            <a:r>
              <a:rPr lang="en-IE" sz="882" b="1" kern="1200" dirty="0">
                <a:solidFill>
                  <a:schemeClr val="tx1"/>
                </a:solidFill>
                <a:effectLst/>
                <a:latin typeface="Segoe UI Light" pitchFamily="34" charset="0"/>
                <a:ea typeface="+mn-ea"/>
                <a:cs typeface="+mn-cs"/>
              </a:rPr>
              <a:t>Monitor</a:t>
            </a:r>
            <a:r>
              <a:rPr lang="en-IE" sz="882" b="0" kern="1200" dirty="0">
                <a:solidFill>
                  <a:schemeClr val="tx1"/>
                </a:solidFill>
                <a:effectLst/>
                <a:latin typeface="Segoe UI Light" pitchFamily="34" charset="0"/>
                <a:ea typeface="+mn-ea"/>
                <a:cs typeface="+mn-cs"/>
              </a:rPr>
              <a:t>, and in Azure Monitor select </a:t>
            </a:r>
            <a:r>
              <a:rPr lang="en-IE" sz="882" b="1" kern="1200" dirty="0">
                <a:solidFill>
                  <a:schemeClr val="tx1"/>
                </a:solidFill>
                <a:effectLst/>
                <a:latin typeface="Segoe UI Light" pitchFamily="34" charset="0"/>
                <a:ea typeface="+mn-ea"/>
                <a:cs typeface="+mn-cs"/>
              </a:rPr>
              <a:t>Logs</a:t>
            </a:r>
            <a:r>
              <a:rPr lang="en-IE" sz="882" b="0" kern="1200" dirty="0">
                <a:solidFill>
                  <a:schemeClr val="tx1"/>
                </a:solidFill>
                <a:effectLst/>
                <a:latin typeface="Segoe UI Light" pitchFamily="34" charset="0"/>
                <a:ea typeface="+mn-ea"/>
                <a:cs typeface="+mn-cs"/>
              </a:rPr>
              <a:t>, and as before under </a:t>
            </a:r>
            <a:r>
              <a:rPr lang="en-IE" sz="882" b="1" kern="1200" dirty="0">
                <a:solidFill>
                  <a:schemeClr val="tx1"/>
                </a:solidFill>
                <a:effectLst/>
                <a:latin typeface="Segoe UI Light" pitchFamily="34" charset="0"/>
                <a:ea typeface="+mn-ea"/>
                <a:cs typeface="+mn-cs"/>
              </a:rPr>
              <a:t>Getting started with sample queries</a:t>
            </a:r>
            <a:r>
              <a:rPr lang="en-IE" sz="882" b="0" kern="1200" dirty="0">
                <a:solidFill>
                  <a:schemeClr val="tx1"/>
                </a:solidFill>
                <a:effectLst/>
                <a:latin typeface="Segoe UI Light" pitchFamily="34" charset="0"/>
                <a:ea typeface="+mn-ea"/>
                <a:cs typeface="+mn-cs"/>
              </a:rPr>
              <a:t> click on </a:t>
            </a:r>
            <a:r>
              <a:rPr lang="en-IE" sz="882" b="1" kern="1200" dirty="0">
                <a:solidFill>
                  <a:schemeClr val="tx1"/>
                </a:solidFill>
                <a:effectLst/>
                <a:latin typeface="Segoe UI Light" pitchFamily="34" charset="0"/>
                <a:ea typeface="+mn-ea"/>
                <a:cs typeface="+mn-cs"/>
              </a:rPr>
              <a:t>Computer Performance</a:t>
            </a:r>
            <a:r>
              <a:rPr lang="en-IE" sz="882" b="0" kern="1200" dirty="0">
                <a:solidFill>
                  <a:schemeClr val="tx1"/>
                </a:solidFill>
                <a:effectLst/>
                <a:latin typeface="Segoe UI Light" pitchFamily="34" charset="0"/>
                <a:ea typeface="+mn-ea"/>
                <a:cs typeface="+mn-cs"/>
              </a:rPr>
              <a:t> and under </a:t>
            </a:r>
            <a:r>
              <a:rPr lang="en-IE" sz="882" b="1" kern="1200" dirty="0">
                <a:solidFill>
                  <a:schemeClr val="tx1"/>
                </a:solidFill>
                <a:effectLst/>
                <a:latin typeface="Segoe UI Light" pitchFamily="34" charset="0"/>
                <a:ea typeface="+mn-ea"/>
                <a:cs typeface="+mn-cs"/>
              </a:rPr>
              <a:t>Memory and CPU usage</a:t>
            </a:r>
            <a:r>
              <a:rPr lang="en-IE" sz="882" b="0" kern="1200" dirty="0">
                <a:solidFill>
                  <a:schemeClr val="tx1"/>
                </a:solidFill>
                <a:effectLst/>
                <a:latin typeface="Segoe UI Light" pitchFamily="34" charset="0"/>
                <a:ea typeface="+mn-ea"/>
                <a:cs typeface="+mn-cs"/>
              </a:rPr>
              <a:t> click </a:t>
            </a:r>
            <a:r>
              <a:rPr lang="en-IE" sz="882" b="1" kern="1200" dirty="0">
                <a:solidFill>
                  <a:schemeClr val="tx1"/>
                </a:solidFill>
                <a:effectLst/>
                <a:latin typeface="Segoe UI Light" pitchFamily="34" charset="0"/>
                <a:ea typeface="+mn-ea"/>
                <a:cs typeface="+mn-cs"/>
              </a:rPr>
              <a:t>Run</a:t>
            </a:r>
            <a:r>
              <a:rPr lang="en-IE" sz="882" b="0" kern="1200" dirty="0">
                <a:solidFill>
                  <a:schemeClr val="tx1"/>
                </a:solidFill>
                <a:effectLst/>
                <a:latin typeface="Segoe UI Light" pitchFamily="34" charset="0"/>
                <a:ea typeface="+mn-ea"/>
                <a:cs typeface="+mn-cs"/>
              </a:rPr>
              <a:t>.</a:t>
            </a:r>
          </a:p>
          <a:p>
            <a:r>
              <a:rPr lang="en-IE" sz="882" b="0" kern="1200" dirty="0">
                <a:solidFill>
                  <a:schemeClr val="tx1"/>
                </a:solidFill>
                <a:effectLst/>
                <a:latin typeface="Segoe UI Light" pitchFamily="34" charset="0"/>
                <a:ea typeface="+mn-ea"/>
                <a:cs typeface="+mn-cs"/>
              </a:rPr>
              <a:t>6. The resultant query displays along with the charted output of the query for you to analyse. If you have time you can browse and run some of the other sample queries available and view the output.</a:t>
            </a:r>
          </a:p>
          <a:p>
            <a:br>
              <a:rPr lang="en-IE" sz="882" b="0" kern="1200" dirty="0">
                <a:solidFill>
                  <a:schemeClr val="tx1"/>
                </a:solidFill>
                <a:effectLst/>
                <a:latin typeface="Segoe UI Light" pitchFamily="34" charset="0"/>
                <a:ea typeface="+mn-ea"/>
                <a:cs typeface="+mn-cs"/>
              </a:rPr>
            </a:br>
            <a:br>
              <a:rPr lang="en-IE" sz="882" b="0" kern="1200" dirty="0">
                <a:solidFill>
                  <a:schemeClr val="tx1"/>
                </a:solidFill>
                <a:effectLst/>
                <a:latin typeface="Segoe UI Light" pitchFamily="34" charset="0"/>
                <a:ea typeface="+mn-ea"/>
                <a:cs typeface="+mn-cs"/>
              </a:rPr>
            </a:br>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Congratulations! You have created Azure resources to provide some resources to us to monitor, then you viewed the default available monitoring data from within the virtual machine resource data, and the viewed the default available monitoring data from with Azure Monitor. You then viewed some of the monitoring options from within Azure Monitor. You then created a Log Analytics workspace, enabled Insights in your virtual machine and then reviewed the retrieved data in Azure Monitor. You then enabled diagnostic settings in the virtual machine and queried and </a:t>
            </a:r>
            <a:r>
              <a:rPr lang="en-IE" sz="882" b="0" kern="1200" dirty="0" err="1">
                <a:solidFill>
                  <a:schemeClr val="tx1"/>
                </a:solidFill>
                <a:effectLst/>
                <a:latin typeface="Segoe UI Light" pitchFamily="34" charset="0"/>
                <a:ea typeface="+mn-ea"/>
                <a:cs typeface="+mn-cs"/>
              </a:rPr>
              <a:t>analyzed</a:t>
            </a:r>
            <a:r>
              <a:rPr lang="en-IE" sz="882" b="0" kern="1200" dirty="0">
                <a:solidFill>
                  <a:schemeClr val="tx1"/>
                </a:solidFill>
                <a:effectLst/>
                <a:latin typeface="Segoe UI Light" pitchFamily="34" charset="0"/>
                <a:ea typeface="+mn-ea"/>
                <a:cs typeface="+mn-cs"/>
              </a:rPr>
              <a:t> virtual machine logs in Log Analytics workspace and Azure Monitor Logs.</a:t>
            </a:r>
          </a:p>
          <a:p>
            <a:br>
              <a:rPr lang="en-IE" sz="882" b="0" kern="1200" dirty="0">
                <a:solidFill>
                  <a:schemeClr val="tx1"/>
                </a:solidFill>
                <a:effectLst/>
                <a:latin typeface="Segoe UI Light" pitchFamily="34" charset="0"/>
                <a:ea typeface="+mn-ea"/>
                <a:cs typeface="+mn-cs"/>
              </a:rPr>
            </a:br>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Remember to delete the resources you have just deployed, if they are still present and you are no longer using them to ensure you do not incur costs for running resources. You can delete all deployed resources by deleting the resource group in which they all reside.</a:t>
            </a:r>
          </a:p>
          <a:p>
            <a:br>
              <a:rPr lang="en-IE" sz="882" b="0" kern="1200" dirty="0">
                <a:solidFill>
                  <a:schemeClr val="tx1"/>
                </a:solidFill>
                <a:effectLst/>
                <a:latin typeface="Segoe UI Light" pitchFamily="34" charset="0"/>
                <a:ea typeface="+mn-ea"/>
                <a:cs typeface="+mn-cs"/>
              </a:rPr>
            </a:br>
            <a:endParaRPr lang="en-IE" sz="882" b="0" kern="1200" dirty="0">
              <a:solidFill>
                <a:schemeClr val="tx1"/>
              </a:solidFill>
              <a:effectLst/>
              <a:latin typeface="Segoe UI Light" pitchFamily="34" charset="0"/>
              <a:ea typeface="+mn-ea"/>
              <a:cs typeface="+mn-cs"/>
            </a:endParaRPr>
          </a:p>
          <a:p>
            <a:pPr rtl="0"/>
            <a:endParaRPr lang="en-IE"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9290533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Together, these components provide comprehensive insights</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into Azure’s state of health. You can choose the level of granularity that</a:t>
            </a:r>
            <a:r>
              <a:rPr lang="en-IE" sz="900" b="0" i="0" u="none" strike="noStrike" kern="1200" baseline="0" dirty="0">
                <a:solidFill>
                  <a:schemeClr val="tx1"/>
                </a:solidFill>
                <a:effectLst/>
                <a:latin typeface="Segoe UI Light" pitchFamily="34" charset="0"/>
                <a:ea typeface="+mn-ea"/>
                <a:cs typeface="+mn-cs"/>
              </a:rPr>
              <a:t> is</a:t>
            </a:r>
            <a:r>
              <a:rPr lang="en-IE" sz="900" b="0" i="0" u="none" strike="noStrike" kern="1200" dirty="0">
                <a:solidFill>
                  <a:schemeClr val="tx1"/>
                </a:solidFill>
                <a:effectLst/>
                <a:latin typeface="Segoe UI Light" pitchFamily="34" charset="0"/>
                <a:ea typeface="+mn-ea"/>
                <a:cs typeface="+mn-cs"/>
              </a:rPr>
              <a:t> most relevant to your</a:t>
            </a:r>
            <a:r>
              <a:rPr lang="en-IE" sz="900" b="0" i="0" u="none" strike="noStrike" kern="1200" baseline="0" dirty="0">
                <a:solidFill>
                  <a:schemeClr val="tx1"/>
                </a:solidFill>
                <a:effectLst/>
                <a:latin typeface="Segoe UI Light" pitchFamily="34" charset="0"/>
                <a:ea typeface="+mn-ea"/>
                <a:cs typeface="+mn-cs"/>
              </a:rPr>
              <a:t> requirements.</a:t>
            </a:r>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kern="1200" dirty="0">
                <a:solidFill>
                  <a:schemeClr val="tx1"/>
                </a:solidFill>
                <a:effectLst/>
                <a:latin typeface="Segoe UI Light" pitchFamily="34" charset="0"/>
                <a:ea typeface="+mn-ea"/>
                <a:cs typeface="+mn-cs"/>
              </a:rPr>
              <a:t>For details about Azure Service Health, see : </a:t>
            </a:r>
            <a:r>
              <a:rPr lang="en-IE" sz="900" b="0" i="0" u="none" strike="noStrike" kern="1200" dirty="0">
                <a:solidFill>
                  <a:schemeClr val="tx1"/>
                </a:solidFill>
                <a:effectLst/>
                <a:latin typeface="Segoe UI Light" pitchFamily="34" charset="0"/>
                <a:ea typeface="+mn-ea"/>
                <a:cs typeface="+mn-cs"/>
              </a:rPr>
              <a:t>https://azure.microsoft.com/en-us/services/monitor/</a:t>
            </a:r>
            <a:endParaRPr lang="en-IE" sz="9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4572593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err="1">
                <a:solidFill>
                  <a:schemeClr val="tx1"/>
                </a:solidFill>
                <a:effectLst/>
                <a:latin typeface="Segoe UI Light" pitchFamily="34" charset="0"/>
                <a:ea typeface="+mn-ea"/>
                <a:cs typeface="+mn-cs"/>
              </a:rPr>
              <a:t>Analyze</a:t>
            </a:r>
            <a:endParaRPr lang="en-IE" sz="900" b="1" i="0" u="none" strike="noStrike"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Azure Application Insights</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 A service that monitors the availability, performance, and usage of your web applications (hosted, cloud-based, or on-premises).</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Azure Monitor for Containers : </a:t>
            </a:r>
            <a:r>
              <a:rPr lang="en-IE" sz="900" b="0" i="0" u="none" strike="noStrike" kern="1200" dirty="0">
                <a:solidFill>
                  <a:schemeClr val="tx1"/>
                </a:solidFill>
                <a:effectLst/>
                <a:latin typeface="Segoe UI Light" pitchFamily="34" charset="0"/>
                <a:ea typeface="+mn-ea"/>
                <a:cs typeface="+mn-cs"/>
              </a:rPr>
              <a:t>Monitors the performance of container workloads that are deployed to managed </a:t>
            </a:r>
            <a:r>
              <a:rPr lang="en-IE" sz="900" b="0" i="0" u="none" strike="noStrike" kern="1200" dirty="0" err="1">
                <a:solidFill>
                  <a:schemeClr val="tx1"/>
                </a:solidFill>
                <a:effectLst/>
                <a:latin typeface="Segoe UI Light" pitchFamily="34" charset="0"/>
                <a:ea typeface="+mn-ea"/>
                <a:cs typeface="+mn-cs"/>
              </a:rPr>
              <a:t>Kubernetes</a:t>
            </a:r>
            <a:r>
              <a:rPr lang="en-IE" sz="900" b="0" i="0" u="none" strike="noStrike" kern="1200" dirty="0">
                <a:solidFill>
                  <a:schemeClr val="tx1"/>
                </a:solidFill>
                <a:effectLst/>
                <a:latin typeface="Segoe UI Light" pitchFamily="34" charset="0"/>
                <a:ea typeface="+mn-ea"/>
                <a:cs typeface="+mn-cs"/>
              </a:rPr>
              <a:t> clusters, and not hosted on Azure Kubernetes Service (AKS). </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Azure Monitor for VM</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 Monitors your Azure VMs, at scale, by </a:t>
            </a:r>
            <a:r>
              <a:rPr lang="en-IE" sz="900" b="0" i="0" u="none" strike="noStrike" kern="1200" dirty="0" err="1">
                <a:solidFill>
                  <a:schemeClr val="tx1"/>
                </a:solidFill>
                <a:effectLst/>
                <a:latin typeface="Segoe UI Light" pitchFamily="34" charset="0"/>
                <a:ea typeface="+mn-ea"/>
                <a:cs typeface="+mn-cs"/>
              </a:rPr>
              <a:t>analyzing</a:t>
            </a:r>
            <a:r>
              <a:rPr lang="en-IE" sz="900" b="0" i="0" u="none" strike="noStrike" kern="1200" dirty="0">
                <a:solidFill>
                  <a:schemeClr val="tx1"/>
                </a:solidFill>
                <a:effectLst/>
                <a:latin typeface="Segoe UI Light" pitchFamily="34" charset="0"/>
                <a:ea typeface="+mn-ea"/>
                <a:cs typeface="+mn-cs"/>
              </a:rPr>
              <a:t> their performance and health, processes, dependencies on other resources, and external processes. </a:t>
            </a:r>
          </a:p>
          <a:p>
            <a:r>
              <a:rPr lang="en-IE" sz="900" b="1" i="0" u="none" strike="noStrike" kern="1200" dirty="0">
                <a:solidFill>
                  <a:schemeClr val="tx1"/>
                </a:solidFill>
                <a:effectLst/>
                <a:latin typeface="Segoe UI Light" pitchFamily="34" charset="0"/>
                <a:ea typeface="+mn-ea"/>
                <a:cs typeface="+mn-cs"/>
              </a:rPr>
              <a:t>Respond - </a:t>
            </a:r>
            <a:r>
              <a:rPr lang="en-IE" sz="900" b="0" i="0" u="none" strike="noStrike" kern="1200" dirty="0">
                <a:solidFill>
                  <a:schemeClr val="tx1"/>
                </a:solidFill>
                <a:effectLst/>
                <a:latin typeface="Segoe UI Light" pitchFamily="34" charset="0"/>
                <a:ea typeface="+mn-ea"/>
                <a:cs typeface="+mn-cs"/>
              </a:rPr>
              <a:t>In addition to allowing</a:t>
            </a:r>
            <a:r>
              <a:rPr lang="en-IE" sz="900" b="0" i="0" u="none" strike="noStrike" kern="1200" baseline="0" dirty="0">
                <a:solidFill>
                  <a:schemeClr val="tx1"/>
                </a:solidFill>
                <a:effectLst/>
                <a:latin typeface="Segoe UI Light" pitchFamily="34" charset="0"/>
                <a:ea typeface="+mn-ea"/>
                <a:cs typeface="+mn-cs"/>
              </a:rPr>
              <a:t> you to </a:t>
            </a:r>
            <a:r>
              <a:rPr lang="en-IE" sz="900" b="0" i="0" u="none" strike="noStrike" kern="1200" dirty="0" err="1">
                <a:solidFill>
                  <a:schemeClr val="tx1"/>
                </a:solidFill>
                <a:effectLst/>
                <a:latin typeface="Segoe UI Light" pitchFamily="34" charset="0"/>
                <a:ea typeface="+mn-ea"/>
                <a:cs typeface="+mn-cs"/>
              </a:rPr>
              <a:t>analyze</a:t>
            </a:r>
            <a:r>
              <a:rPr lang="en-IE" sz="900" b="0" i="0" u="none" strike="noStrike" kern="1200" dirty="0">
                <a:solidFill>
                  <a:schemeClr val="tx1"/>
                </a:solidFill>
                <a:effectLst/>
                <a:latin typeface="Segoe UI Light" pitchFamily="34" charset="0"/>
                <a:ea typeface="+mn-ea"/>
                <a:cs typeface="+mn-cs"/>
              </a:rPr>
              <a:t> monitoring data interactively, an</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effective monitoring solution should</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respond proactively to critical conditions identified in the data that it collects. This might involve</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sending a text or email alert</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to the administrator responsible for investigating an issue, or launching an automated process to</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correct an error condition.</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Alerts</a:t>
            </a:r>
            <a:r>
              <a:rPr lang="en-IE" sz="900" b="0" i="0" u="none" strike="noStrike" kern="1200" dirty="0">
                <a:solidFill>
                  <a:schemeClr val="tx1"/>
                </a:solidFill>
                <a:effectLst/>
                <a:latin typeface="Segoe UI Light" pitchFamily="34" charset="0"/>
                <a:ea typeface="+mn-ea"/>
                <a:cs typeface="+mn-cs"/>
              </a:rPr>
              <a:t> : Alerts in Azure Monitor notify you of critical conditions proactively, and can be used to implement corrective actions.</a:t>
            </a:r>
          </a:p>
          <a:p>
            <a:pPr marL="171450" indent="-171450">
              <a:buFont typeface="Arial" panose="020B0604020202020204" pitchFamily="34" charset="0"/>
              <a:buChar char="•"/>
            </a:pPr>
            <a:r>
              <a:rPr lang="en-IE" sz="900" b="1" i="0" u="none" strike="noStrike" kern="1200" dirty="0" err="1">
                <a:solidFill>
                  <a:schemeClr val="tx1"/>
                </a:solidFill>
                <a:effectLst/>
                <a:latin typeface="Segoe UI Light" pitchFamily="34" charset="0"/>
                <a:ea typeface="+mn-ea"/>
                <a:cs typeface="+mn-cs"/>
              </a:rPr>
              <a:t>Autoscale</a:t>
            </a:r>
            <a:r>
              <a:rPr lang="en-IE" sz="900" b="0" i="0" u="none" strike="noStrike" kern="1200" dirty="0">
                <a:solidFill>
                  <a:schemeClr val="tx1"/>
                </a:solidFill>
                <a:effectLst/>
                <a:latin typeface="Segoe UI Light" pitchFamily="34" charset="0"/>
                <a:ea typeface="+mn-ea"/>
                <a:cs typeface="+mn-cs"/>
              </a:rPr>
              <a:t> : Ensures you have the right amount of resources running to manage the workload on your application. </a:t>
            </a:r>
          </a:p>
          <a:p>
            <a:pPr marL="171450" indent="-171450">
              <a:buFont typeface="Arial" panose="020B0604020202020204" pitchFamily="34" charset="0"/>
              <a:buChar char="•"/>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Visualize - </a:t>
            </a:r>
            <a:r>
              <a:rPr lang="en-IE" sz="900" b="0" i="0" u="none" strike="noStrike" kern="1200" dirty="0">
                <a:solidFill>
                  <a:schemeClr val="tx1"/>
                </a:solidFill>
                <a:effectLst/>
                <a:latin typeface="Segoe UI Light" pitchFamily="34" charset="0"/>
                <a:ea typeface="+mn-ea"/>
                <a:cs typeface="+mn-cs"/>
              </a:rPr>
              <a:t>Visualizations, such as charts and tables, are effective tools for summarizing monitor data and for presenting it to different audiences. Other tools you can use to visualize data are</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Dashboards, Views, and Power BI.</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Integrate – </a:t>
            </a:r>
            <a:r>
              <a:rPr lang="en-IE" sz="900" b="0" i="0" u="none" strike="noStrike" kern="1200" dirty="0">
                <a:solidFill>
                  <a:schemeClr val="tx1"/>
                </a:solidFill>
                <a:effectLst/>
                <a:latin typeface="Segoe UI Light" pitchFamily="34" charset="0"/>
                <a:ea typeface="+mn-ea"/>
                <a:cs typeface="+mn-cs"/>
              </a:rPr>
              <a:t>You may often need to integrate Azure Monitor with other systems, and build custom solutions to use your monitoring data. Other Azure services work well with Azure Monitor to provide these</a:t>
            </a:r>
            <a:r>
              <a:rPr lang="en-IE" sz="900" b="0" i="0" u="none" strike="noStrike" kern="1200" baseline="0" dirty="0">
                <a:solidFill>
                  <a:schemeClr val="tx1"/>
                </a:solidFill>
                <a:effectLst/>
                <a:latin typeface="Segoe UI Light" pitchFamily="34" charset="0"/>
                <a:ea typeface="+mn-ea"/>
                <a:cs typeface="+mn-cs"/>
              </a:rPr>
              <a:t> kinds of</a:t>
            </a:r>
            <a:r>
              <a:rPr lang="en-IE" sz="900" b="0" i="0" u="none" strike="noStrike" kern="1200" dirty="0">
                <a:solidFill>
                  <a:schemeClr val="tx1"/>
                </a:solidFill>
                <a:effectLst/>
                <a:latin typeface="Segoe UI Light" pitchFamily="34" charset="0"/>
                <a:ea typeface="+mn-ea"/>
                <a:cs typeface="+mn-cs"/>
              </a:rPr>
              <a:t> integrations. For example,</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integrating </a:t>
            </a:r>
            <a:r>
              <a:rPr lang="en-US" sz="900" b="0" i="0" u="none" strike="noStrike" kern="1200" baseline="0" dirty="0">
                <a:solidFill>
                  <a:schemeClr val="tx1"/>
                </a:solidFill>
                <a:effectLst/>
                <a:latin typeface="Segoe UI Light" pitchFamily="34" charset="0"/>
                <a:ea typeface="+mn-ea"/>
                <a:cs typeface="+mn-cs"/>
              </a:rPr>
              <a:t>monitoring services with Azure Service Health (on the next slide) can add really value. </a:t>
            </a: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28479205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10763432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Should discuss the questions below with students. When selecting a cloud provider to host your solutions, you should understand how that provider can help you comply with regulations and standards. Some questions to ask about a potential provider include:</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How compliant is the cloud provider when it comes to handling sensitive data?</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How compliant are the services offered by the cloud provider?</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How can I deploy my own cloud-based solutions to scenarios that have accreditation or compliance requirements?</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Microsoft invests heavily in the development of robust and innovative compliance processes.</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Should go to the URL on the slide and briefly scroll through the compliance offerings.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2391933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browsing</a:t>
            </a:r>
            <a:r>
              <a:rPr lang="en-US" baseline="0" dirty="0"/>
              <a:t> to the URL in this slide, and looking through </a:t>
            </a:r>
            <a:r>
              <a:rPr lang="en-US" dirty="0"/>
              <a:t>Microsoft's Privacy Statement with students (</a:t>
            </a:r>
            <a:r>
              <a:rPr lang="en-US" baseline="0" dirty="0"/>
              <a:t>briefly)</a:t>
            </a:r>
            <a:r>
              <a:rPr lang="en-US" dirty="0"/>
              <a: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6869640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Consider browsing to the Trust Center website</a:t>
            </a:r>
            <a:r>
              <a:rPr lang="en-IE" sz="900" b="0" i="0" u="none" strike="noStrike" kern="1200" baseline="0" dirty="0">
                <a:solidFill>
                  <a:schemeClr val="tx1"/>
                </a:solidFill>
                <a:effectLst/>
                <a:latin typeface="Segoe UI Light" pitchFamily="34" charset="0"/>
                <a:ea typeface="+mn-ea"/>
                <a:cs typeface="+mn-cs"/>
              </a:rPr>
              <a:t> with students.</a:t>
            </a:r>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For more details</a:t>
            </a:r>
            <a:r>
              <a:rPr lang="en-IE" sz="900" b="0" i="0" u="none" strike="noStrike" kern="1200" baseline="0" dirty="0">
                <a:solidFill>
                  <a:schemeClr val="tx1"/>
                </a:solidFill>
                <a:effectLst/>
                <a:latin typeface="Segoe UI Light" pitchFamily="34" charset="0"/>
                <a:ea typeface="+mn-ea"/>
                <a:cs typeface="+mn-cs"/>
              </a:rPr>
              <a:t> about Trust Center, see :</a:t>
            </a:r>
            <a:r>
              <a:rPr lang="en-IE" sz="900" b="0" i="0" u="none" strike="noStrike" kern="1200" dirty="0">
                <a:solidFill>
                  <a:schemeClr val="tx1"/>
                </a:solidFill>
                <a:effectLst/>
                <a:latin typeface="Segoe UI Light" pitchFamily="34" charset="0"/>
                <a:ea typeface="+mn-ea"/>
                <a:cs typeface="+mn-cs"/>
              </a:rPr>
              <a:t> https://www.microsoft.com/trustcenter</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4911504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Accessing the STP - </a:t>
            </a:r>
            <a:r>
              <a:rPr lang="en-IE" sz="900" b="0" i="0" u="none" strike="noStrike" kern="1200" dirty="0">
                <a:solidFill>
                  <a:schemeClr val="tx1"/>
                </a:solidFill>
                <a:effectLst/>
                <a:latin typeface="Segoe UI Light" pitchFamily="34" charset="0"/>
                <a:ea typeface="+mn-ea"/>
                <a:cs typeface="+mn-cs"/>
              </a:rPr>
              <a:t>To access some STP materials, you must sign-in as an authenticated user with your Microsoft cloud services account (an Azure AD organization account or a Microsoft account).</a:t>
            </a:r>
            <a:r>
              <a:rPr lang="en-IE" sz="900" b="0" i="0" u="none" strike="noStrike" kern="1200" baseline="0" dirty="0">
                <a:solidFill>
                  <a:schemeClr val="tx1"/>
                </a:solidFill>
                <a:effectLst/>
                <a:latin typeface="Segoe UI Light" pitchFamily="34" charset="0"/>
                <a:ea typeface="+mn-ea"/>
                <a:cs typeface="+mn-cs"/>
              </a:rPr>
              <a:t> T</a:t>
            </a:r>
            <a:r>
              <a:rPr lang="en-IE" sz="900" b="0" i="0" u="none" strike="noStrike" kern="1200" dirty="0">
                <a:solidFill>
                  <a:schemeClr val="tx1"/>
                </a:solidFill>
                <a:effectLst/>
                <a:latin typeface="Segoe UI Light" pitchFamily="34" charset="0"/>
                <a:ea typeface="+mn-ea"/>
                <a:cs typeface="+mn-cs"/>
              </a:rPr>
              <a:t>hen, review and accept the Microsoft Non-Disclosure Agreement for Compliance Materials.</a:t>
            </a:r>
          </a:p>
          <a:p>
            <a:r>
              <a:rPr lang="en-IE" sz="900" b="0" i="0" u="none" strike="noStrike" kern="1200" dirty="0">
                <a:solidFill>
                  <a:schemeClr val="tx1"/>
                </a:solidFill>
                <a:effectLst/>
                <a:latin typeface="Segoe UI Light" pitchFamily="34" charset="0"/>
                <a:ea typeface="+mn-ea"/>
                <a:cs typeface="+mn-cs"/>
              </a:rPr>
              <a:t>Existing customers can access STP at : https://servicetrust.microsoft.com/</a:t>
            </a:r>
          </a:p>
          <a:p>
            <a:r>
              <a:rPr lang="en-IE" sz="900" b="0" i="0" u="none" strike="noStrike" kern="1200" dirty="0">
                <a:solidFill>
                  <a:schemeClr val="tx1"/>
                </a:solidFill>
                <a:effectLst/>
                <a:latin typeface="Segoe UI Light" pitchFamily="34" charset="0"/>
                <a:ea typeface="+mn-ea"/>
                <a:cs typeface="+mn-cs"/>
              </a:rPr>
              <a:t>with an</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Office 365, Dynamics 365 or Azure subscription</a:t>
            </a:r>
            <a:r>
              <a:rPr lang="en-IE" sz="900" b="0" i="0" u="none" strike="noStrike" kern="1200" baseline="0" dirty="0">
                <a:solidFill>
                  <a:schemeClr val="tx1"/>
                </a:solidFill>
                <a:effectLst/>
                <a:latin typeface="Segoe UI Light" pitchFamily="34" charset="0"/>
                <a:ea typeface="+mn-ea"/>
                <a:cs typeface="+mn-cs"/>
              </a:rPr>
              <a:t> (trial or paid).</a:t>
            </a: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773241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Common Usage Scenarios - </a:t>
            </a:r>
            <a:r>
              <a:rPr lang="en-IE" sz="900" b="0" i="0" u="none" strike="noStrike" kern="1200" dirty="0">
                <a:solidFill>
                  <a:schemeClr val="tx1"/>
                </a:solidFill>
                <a:effectLst/>
                <a:latin typeface="Segoe UI Light" pitchFamily="34" charset="0"/>
                <a:ea typeface="+mn-ea"/>
                <a:cs typeface="+mn-cs"/>
              </a:rPr>
              <a:t>You typically deploy Azure Firewall on a central virtual network, to control general network access.</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With Azure Firewall you can configure:</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Application rules that define Fully Qualified Domain Names (FQDNs) which</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can be accessed from a subnet.</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Network rules based</a:t>
            </a:r>
            <a:r>
              <a:rPr lang="en-IE" sz="900" b="0" i="0" u="none" strike="noStrike" kern="1200" baseline="0" dirty="0">
                <a:solidFill>
                  <a:schemeClr val="tx1"/>
                </a:solidFill>
                <a:effectLst/>
                <a:latin typeface="Segoe UI Light" pitchFamily="34" charset="0"/>
                <a:ea typeface="+mn-ea"/>
                <a:cs typeface="+mn-cs"/>
              </a:rPr>
              <a:t> on </a:t>
            </a:r>
            <a:r>
              <a:rPr lang="en-IE" sz="900" b="0" i="0" u="none" strike="noStrike" kern="1200" dirty="0">
                <a:solidFill>
                  <a:schemeClr val="tx1"/>
                </a:solidFill>
                <a:effectLst/>
                <a:latin typeface="Segoe UI Light" pitchFamily="34" charset="0"/>
                <a:ea typeface="+mn-ea"/>
                <a:cs typeface="+mn-cs"/>
              </a:rPr>
              <a:t>source address, protocol, destination port, and destination address.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Azure Application Gateway also provides a firewall, called the Web Application Firewall (WAF). WAF is different to Azure Firewall. WAF protects your web applications from common exploits and vulnerabilities,</a:t>
            </a:r>
            <a:r>
              <a:rPr lang="en-IE" sz="900" b="0" i="0" u="none" strike="noStrike" kern="1200" baseline="0" dirty="0">
                <a:solidFill>
                  <a:schemeClr val="tx1"/>
                </a:solidFill>
                <a:effectLst/>
                <a:latin typeface="Segoe UI Light" pitchFamily="34" charset="0"/>
                <a:ea typeface="+mn-ea"/>
                <a:cs typeface="+mn-cs"/>
              </a:rPr>
              <a:t> w</a:t>
            </a:r>
            <a:r>
              <a:rPr lang="en-IE" sz="900" b="0" i="0" u="none" strike="noStrike" kern="1200" dirty="0">
                <a:solidFill>
                  <a:schemeClr val="tx1"/>
                </a:solidFill>
                <a:effectLst/>
                <a:latin typeface="Segoe UI Light" pitchFamily="34" charset="0"/>
                <a:ea typeface="+mn-ea"/>
                <a:cs typeface="+mn-cs"/>
              </a:rPr>
              <a:t>hereas Azure Firewall provides: </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Inbound protection for non-HTTP/S protocols</a:t>
            </a:r>
            <a:r>
              <a:rPr lang="en-IE" sz="900" b="0" i="0" u="none" strike="noStrike" kern="1200" baseline="0" dirty="0">
                <a:solidFill>
                  <a:schemeClr val="tx1"/>
                </a:solidFill>
                <a:effectLst/>
                <a:latin typeface="Segoe UI Light" pitchFamily="34" charset="0"/>
                <a:ea typeface="+mn-ea"/>
                <a:cs typeface="+mn-cs"/>
              </a:rPr>
              <a:t>, such as </a:t>
            </a:r>
            <a:r>
              <a:rPr lang="en-IE" sz="900" b="0" i="0" u="none" strike="noStrike" kern="1200" dirty="0">
                <a:solidFill>
                  <a:schemeClr val="tx1"/>
                </a:solidFill>
                <a:effectLst/>
                <a:latin typeface="Segoe UI Light" pitchFamily="34" charset="0"/>
                <a:ea typeface="+mn-ea"/>
                <a:cs typeface="+mn-cs"/>
              </a:rPr>
              <a:t>File Transfer Protocol (FTP)</a:t>
            </a:r>
            <a:r>
              <a:rPr lang="en-IE" sz="900" b="0" i="0" u="none" strike="noStrike" kern="1200" baseline="0" dirty="0">
                <a:solidFill>
                  <a:schemeClr val="tx1"/>
                </a:solidFill>
                <a:effectLst/>
                <a:latin typeface="Segoe UI Light" pitchFamily="34" charset="0"/>
                <a:ea typeface="+mn-ea"/>
                <a:cs typeface="+mn-cs"/>
              </a:rPr>
              <a:t> and </a:t>
            </a:r>
            <a:r>
              <a:rPr lang="en-IE" sz="900" b="0" i="0" u="none" strike="noStrike" kern="1200" dirty="0">
                <a:solidFill>
                  <a:schemeClr val="tx1"/>
                </a:solidFill>
                <a:effectLst/>
                <a:latin typeface="Segoe UI Light" pitchFamily="34" charset="0"/>
                <a:ea typeface="+mn-ea"/>
                <a:cs typeface="+mn-cs"/>
              </a:rPr>
              <a:t>Secure Shell (SSH).</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Outbound network-level protection for all ports and protocols.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Application-level protection for outbound HTTP/S.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The</a:t>
            </a:r>
            <a:r>
              <a:rPr lang="en-IE" sz="900" b="0" i="0" u="none" strike="noStrike" kern="1200" baseline="0" dirty="0">
                <a:solidFill>
                  <a:schemeClr val="tx1"/>
                </a:solidFill>
                <a:effectLst/>
                <a:latin typeface="Segoe UI Light" pitchFamily="34" charset="0"/>
                <a:ea typeface="+mn-ea"/>
                <a:cs typeface="+mn-cs"/>
              </a:rPr>
              <a:t> distinct </a:t>
            </a:r>
            <a:r>
              <a:rPr lang="en-IE" sz="900" b="0" i="0" u="none" strike="noStrike" kern="1200" dirty="0">
                <a:solidFill>
                  <a:schemeClr val="tx1"/>
                </a:solidFill>
                <a:effectLst/>
                <a:latin typeface="Segoe UI Light" pitchFamily="34" charset="0"/>
                <a:ea typeface="+mn-ea"/>
                <a:cs typeface="+mn-cs"/>
              </a:rPr>
              <a:t>features and functions of Azure</a:t>
            </a:r>
            <a:r>
              <a:rPr lang="en-IE" sz="900" b="0" i="0" u="none" strike="noStrike" kern="1200" baseline="0" dirty="0">
                <a:solidFill>
                  <a:schemeClr val="tx1"/>
                </a:solidFill>
                <a:effectLst/>
                <a:latin typeface="Segoe UI Light" pitchFamily="34" charset="0"/>
                <a:ea typeface="+mn-ea"/>
                <a:cs typeface="+mn-cs"/>
              </a:rPr>
              <a:t> Firewall make it suited to </a:t>
            </a:r>
            <a:r>
              <a:rPr lang="en-IE" sz="900" b="0" i="0" u="none" strike="noStrike" kern="1200" dirty="0">
                <a:solidFill>
                  <a:schemeClr val="tx1"/>
                </a:solidFill>
                <a:effectLst/>
                <a:latin typeface="Segoe UI Light" pitchFamily="34" charset="0"/>
                <a:ea typeface="+mn-ea"/>
                <a:cs typeface="+mn-cs"/>
              </a:rPr>
              <a:t>different use cases</a:t>
            </a:r>
            <a:r>
              <a:rPr lang="en-IE" sz="900" b="0" i="0" u="none" strike="noStrike" kern="1200" baseline="0" dirty="0">
                <a:solidFill>
                  <a:schemeClr val="tx1"/>
                </a:solidFill>
                <a:effectLst/>
                <a:latin typeface="Segoe UI Light" pitchFamily="34" charset="0"/>
                <a:ea typeface="+mn-ea"/>
                <a:cs typeface="+mn-cs"/>
              </a:rPr>
              <a:t> than WAF.</a:t>
            </a:r>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For details, see : https://azure.microsoft.com/en-us/services/azure-firewall/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Compliance Manager provides ongoing risk assessments for regulations and standards,</a:t>
            </a:r>
            <a:r>
              <a:rPr lang="en-IE" sz="900" b="0" i="0" u="none" strike="noStrike" kern="1200" baseline="0" dirty="0">
                <a:solidFill>
                  <a:schemeClr val="tx1"/>
                </a:solidFill>
                <a:effectLst/>
                <a:latin typeface="Segoe UI Light" pitchFamily="34" charset="0"/>
                <a:ea typeface="+mn-ea"/>
                <a:cs typeface="+mn-cs"/>
              </a:rPr>
              <a:t> and provides </a:t>
            </a:r>
            <a:r>
              <a:rPr lang="en-IE" sz="900" b="0" i="0" u="none" strike="noStrike" kern="1200" dirty="0">
                <a:solidFill>
                  <a:schemeClr val="tx1"/>
                </a:solidFill>
                <a:effectLst/>
                <a:latin typeface="Segoe UI Light" pitchFamily="34" charset="0"/>
                <a:ea typeface="+mn-ea"/>
                <a:cs typeface="+mn-cs"/>
              </a:rPr>
              <a:t>risk-based scores</a:t>
            </a:r>
            <a:r>
              <a:rPr lang="en-IE" sz="900" b="0" i="0" u="none" strike="noStrike" kern="1200" baseline="0" dirty="0">
                <a:solidFill>
                  <a:schemeClr val="tx1"/>
                </a:solidFill>
                <a:effectLst/>
                <a:latin typeface="Segoe UI Light" pitchFamily="34" charset="0"/>
                <a:ea typeface="+mn-ea"/>
                <a:cs typeface="+mn-cs"/>
              </a:rPr>
              <a:t> in a</a:t>
            </a:r>
            <a:r>
              <a:rPr lang="en-IE" sz="900" b="0" i="0" u="none" strike="noStrike" kern="1200" dirty="0">
                <a:solidFill>
                  <a:schemeClr val="tx1"/>
                </a:solidFill>
                <a:effectLst/>
                <a:latin typeface="Segoe UI Light" pitchFamily="34" charset="0"/>
                <a:ea typeface="+mn-ea"/>
                <a:cs typeface="+mn-cs"/>
              </a:rPr>
              <a:t> dashboard. </a:t>
            </a:r>
          </a:p>
          <a:p>
            <a:r>
              <a:rPr lang="en-IE" sz="900" b="0" i="0" u="none" strike="noStrike" kern="1200" dirty="0">
                <a:solidFill>
                  <a:schemeClr val="tx1"/>
                </a:solidFill>
                <a:effectLst/>
                <a:latin typeface="Segoe UI Light" pitchFamily="34" charset="0"/>
                <a:ea typeface="+mn-ea"/>
                <a:cs typeface="+mn-cs"/>
              </a:rPr>
              <a:t>As part of its risk assessments, Compliance Manager provides recommended actions that you can take to improve your regulatory compliance</a:t>
            </a:r>
            <a:r>
              <a:rPr lang="en-IE" sz="900" b="0" i="0" u="none" strike="noStrike" kern="1200" baseline="0" dirty="0">
                <a:solidFill>
                  <a:schemeClr val="tx1"/>
                </a:solidFill>
                <a:effectLst/>
                <a:latin typeface="Segoe UI Light" pitchFamily="34" charset="0"/>
                <a:ea typeface="+mn-ea"/>
                <a:cs typeface="+mn-cs"/>
              </a:rPr>
              <a:t> status (</a:t>
            </a:r>
            <a:r>
              <a:rPr lang="en-IE" sz="900" b="0" i="0" u="sng" strike="noStrike" kern="1200" baseline="0" dirty="0">
                <a:solidFill>
                  <a:schemeClr val="tx1"/>
                </a:solidFill>
                <a:effectLst/>
                <a:latin typeface="Segoe UI Light" pitchFamily="34" charset="0"/>
                <a:ea typeface="+mn-ea"/>
                <a:cs typeface="+mn-cs"/>
              </a:rPr>
              <a:t>please see important note below</a:t>
            </a:r>
            <a:r>
              <a:rPr lang="en-IE" sz="900" b="0" i="0" u="none" strike="noStrike" kern="1200" baseline="0" dirty="0">
                <a:solidFill>
                  <a:schemeClr val="tx1"/>
                </a:solidFill>
                <a:effectLst/>
                <a:latin typeface="Segoe UI Light" pitchFamily="34" charset="0"/>
                <a:ea typeface="+mn-ea"/>
                <a:cs typeface="+mn-cs"/>
              </a:rPr>
              <a:t>).</a:t>
            </a:r>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Compliance Manager</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features (additional</a:t>
            </a:r>
            <a:r>
              <a:rPr lang="en-IE" sz="900" b="0" i="0" u="none" strike="noStrike" kern="1200" baseline="0" dirty="0">
                <a:solidFill>
                  <a:schemeClr val="tx1"/>
                </a:solidFill>
                <a:effectLst/>
                <a:latin typeface="Segoe UI Light" pitchFamily="34" charset="0"/>
                <a:ea typeface="+mn-ea"/>
                <a:cs typeface="+mn-cs"/>
              </a:rPr>
              <a:t> features not shown on this slide, are listed last</a:t>
            </a:r>
            <a:r>
              <a:rPr lang="en-IE" sz="900" b="0" i="0" u="none" strike="noStrike" kern="1200" dirty="0">
                <a:solidFill>
                  <a:schemeClr val="tx1"/>
                </a:solidFill>
                <a:effectLst/>
                <a:latin typeface="Segoe UI Light" pitchFamily="34" charset="0"/>
                <a:ea typeface="+mn-ea"/>
                <a:cs typeface="+mn-cs"/>
              </a:rPr>
              <a:t>) :</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Lets</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you assign, track, and record your compliance and assessment-related activities. This helps your organization</a:t>
            </a:r>
            <a:r>
              <a:rPr lang="en-IE" sz="900" b="0" i="0" u="none" strike="noStrike" kern="1200" baseline="0" dirty="0">
                <a:solidFill>
                  <a:schemeClr val="tx1"/>
                </a:solidFill>
                <a:effectLst/>
                <a:latin typeface="Segoe UI Light" pitchFamily="34" charset="0"/>
                <a:ea typeface="+mn-ea"/>
                <a:cs typeface="+mn-cs"/>
              </a:rPr>
              <a:t> meet its </a:t>
            </a:r>
            <a:r>
              <a:rPr lang="en-IE" sz="900" b="0" i="0" u="none" strike="noStrike" kern="1200" dirty="0">
                <a:solidFill>
                  <a:schemeClr val="tx1"/>
                </a:solidFill>
                <a:effectLst/>
                <a:latin typeface="Segoe UI Light" pitchFamily="34" charset="0"/>
                <a:ea typeface="+mn-ea"/>
                <a:cs typeface="+mn-cs"/>
              </a:rPr>
              <a:t>compliance goals.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Provides a Compliance Score to help track your auditing processes and prioritize compliance targets.</a:t>
            </a:r>
            <a:r>
              <a:rPr lang="en-IE" sz="900" b="0" i="0" u="none" strike="noStrike" kern="1200" baseline="0" dirty="0">
                <a:solidFill>
                  <a:schemeClr val="tx1"/>
                </a:solidFill>
                <a:effectLst/>
                <a:latin typeface="Segoe UI Light" pitchFamily="34" charset="0"/>
                <a:ea typeface="+mn-ea"/>
                <a:cs typeface="+mn-cs"/>
              </a:rPr>
              <a:t> These additional </a:t>
            </a:r>
            <a:r>
              <a:rPr lang="en-IE" sz="900" b="0" i="0" u="none" strike="noStrike" kern="1200" dirty="0">
                <a:solidFill>
                  <a:schemeClr val="tx1"/>
                </a:solidFill>
                <a:effectLst/>
                <a:latin typeface="Segoe UI Light" pitchFamily="34" charset="0"/>
                <a:ea typeface="+mn-ea"/>
                <a:cs typeface="+mn-cs"/>
              </a:rPr>
              <a:t>controls can reduce your organization's exposure to risk.</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Provides a secure repository where</a:t>
            </a:r>
            <a:r>
              <a:rPr lang="en-IE" sz="900" b="0" i="0" u="none" strike="noStrike" kern="1200" baseline="0" dirty="0">
                <a:solidFill>
                  <a:schemeClr val="tx1"/>
                </a:solidFill>
                <a:effectLst/>
                <a:latin typeface="Segoe UI Light" pitchFamily="34" charset="0"/>
                <a:ea typeface="+mn-ea"/>
                <a:cs typeface="+mn-cs"/>
              </a:rPr>
              <a:t> you can </a:t>
            </a:r>
            <a:r>
              <a:rPr lang="en-IE" sz="900" b="0" i="0" u="none" strike="noStrike" kern="1200" dirty="0">
                <a:solidFill>
                  <a:schemeClr val="tx1"/>
                </a:solidFill>
                <a:effectLst/>
                <a:latin typeface="Segoe UI Light" pitchFamily="34" charset="0"/>
                <a:ea typeface="+mn-ea"/>
                <a:cs typeface="+mn-cs"/>
              </a:rPr>
              <a:t>upload, and manage, evidence and </a:t>
            </a:r>
            <a:r>
              <a:rPr lang="en-IE" sz="900" b="0" i="0" u="none" strike="noStrike" kern="1200" dirty="0" err="1">
                <a:solidFill>
                  <a:schemeClr val="tx1"/>
                </a:solidFill>
                <a:effectLst/>
                <a:latin typeface="Segoe UI Light" pitchFamily="34" charset="0"/>
                <a:ea typeface="+mn-ea"/>
                <a:cs typeface="+mn-cs"/>
              </a:rPr>
              <a:t>artifacts</a:t>
            </a:r>
            <a:r>
              <a:rPr lang="en-IE" sz="900" b="0" i="0" u="none" strike="noStrike" kern="1200" dirty="0">
                <a:solidFill>
                  <a:schemeClr val="tx1"/>
                </a:solidFill>
                <a:effectLst/>
                <a:latin typeface="Segoe UI Light" pitchFamily="34" charset="0"/>
                <a:ea typeface="+mn-ea"/>
                <a:cs typeface="+mn-cs"/>
              </a:rPr>
              <a:t> related to your compliance activities.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Produces richly detailed reports for Microsoft Excel that document your compliance activities.</a:t>
            </a:r>
            <a:r>
              <a:rPr lang="en-IE" sz="900" b="0" i="0" u="none" strike="noStrike" kern="1200" baseline="0" dirty="0">
                <a:solidFill>
                  <a:schemeClr val="tx1"/>
                </a:solidFill>
                <a:effectLst/>
                <a:latin typeface="Segoe UI Light" pitchFamily="34" charset="0"/>
                <a:ea typeface="+mn-ea"/>
                <a:cs typeface="+mn-cs"/>
              </a:rPr>
              <a:t> Y</a:t>
            </a:r>
            <a:r>
              <a:rPr lang="en-IE" sz="900" b="0" i="0" u="none" strike="noStrike" kern="1200" dirty="0">
                <a:solidFill>
                  <a:schemeClr val="tx1"/>
                </a:solidFill>
                <a:effectLst/>
                <a:latin typeface="Segoe UI Light" pitchFamily="34" charset="0"/>
                <a:ea typeface="+mn-ea"/>
                <a:cs typeface="+mn-cs"/>
              </a:rPr>
              <a:t>ou can send the reports to auditors, regulators, and other compliance stakeholders.</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Provides</a:t>
            </a:r>
            <a:r>
              <a:rPr lang="en-US" sz="900" b="0" i="0" u="none" strike="noStrike" kern="1200" baseline="0" dirty="0">
                <a:solidFill>
                  <a:schemeClr val="tx1"/>
                </a:solidFill>
                <a:effectLst/>
                <a:latin typeface="Segoe UI Light" pitchFamily="34" charset="0"/>
                <a:ea typeface="+mn-ea"/>
                <a:cs typeface="+mn-cs"/>
              </a:rPr>
              <a:t> </a:t>
            </a:r>
            <a:r>
              <a:rPr lang="en-US" sz="900" b="0" i="0" u="none" strike="noStrike" kern="1200" dirty="0">
                <a:solidFill>
                  <a:schemeClr val="tx1"/>
                </a:solidFill>
                <a:effectLst/>
                <a:latin typeface="Segoe UI Light" pitchFamily="34" charset="0"/>
                <a:ea typeface="+mn-ea"/>
                <a:cs typeface="+mn-cs"/>
              </a:rPr>
              <a:t>access to assessment and compliance-related information about Azure, Office 365, Dynamics 365, and other Microsoft products and services.</a:t>
            </a:r>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IMPORTANT NOTE</a:t>
            </a:r>
            <a:r>
              <a:rPr lang="en-IE" sz="900" kern="1200" dirty="0">
                <a:solidFill>
                  <a:schemeClr val="tx1"/>
                </a:solidFill>
                <a:effectLst/>
                <a:latin typeface="Segoe UI Light" pitchFamily="34" charset="0"/>
                <a:ea typeface="+mn-ea"/>
                <a:cs typeface="+mn-cs"/>
              </a:rPr>
              <a:t>: Compliance Manager is a dashboard that provides a summary of your data protection and compliance status, as well as recommendations to improve your data protection and compliance status. The Customer Actions provided in Compliance Manager are recommendations only.</a:t>
            </a:r>
            <a:r>
              <a:rPr lang="en-IE" sz="900" kern="1200" baseline="0" dirty="0">
                <a:solidFill>
                  <a:schemeClr val="tx1"/>
                </a:solidFill>
                <a:effectLst/>
                <a:latin typeface="Segoe UI Light" pitchFamily="34" charset="0"/>
                <a:ea typeface="+mn-ea"/>
                <a:cs typeface="+mn-cs"/>
              </a:rPr>
              <a:t> E</a:t>
            </a:r>
            <a:r>
              <a:rPr lang="en-IE" sz="900" kern="1200" dirty="0">
                <a:solidFill>
                  <a:schemeClr val="tx1"/>
                </a:solidFill>
                <a:effectLst/>
                <a:latin typeface="Segoe UI Light" pitchFamily="34" charset="0"/>
                <a:ea typeface="+mn-ea"/>
                <a:cs typeface="+mn-cs"/>
              </a:rPr>
              <a:t>ach organization </a:t>
            </a:r>
            <a:r>
              <a:rPr lang="en-IE" sz="900" u="sng" kern="1200" dirty="0">
                <a:solidFill>
                  <a:schemeClr val="tx1"/>
                </a:solidFill>
                <a:effectLst/>
                <a:latin typeface="Segoe UI Light" pitchFamily="34" charset="0"/>
                <a:ea typeface="+mn-ea"/>
                <a:cs typeface="+mn-cs"/>
              </a:rPr>
              <a:t>must</a:t>
            </a:r>
            <a:r>
              <a:rPr lang="en-IE" sz="900" kern="1200" dirty="0">
                <a:solidFill>
                  <a:schemeClr val="tx1"/>
                </a:solidFill>
                <a:effectLst/>
                <a:latin typeface="Segoe UI Light" pitchFamily="34" charset="0"/>
                <a:ea typeface="+mn-ea"/>
                <a:cs typeface="+mn-cs"/>
              </a:rPr>
              <a:t> evaluate the effectiveness of these recommendations, in their respective regulatory environment, prior to implementation. </a:t>
            </a:r>
            <a:r>
              <a:rPr lang="en-IE" sz="900" u="sng" kern="1200" dirty="0">
                <a:solidFill>
                  <a:schemeClr val="tx1"/>
                </a:solidFill>
                <a:effectLst/>
                <a:latin typeface="Segoe UI Light" pitchFamily="34" charset="0"/>
                <a:ea typeface="+mn-ea"/>
                <a:cs typeface="+mn-cs"/>
              </a:rPr>
              <a:t>Compliance Manager recommendations should not be interpreted as a guarantee of compliance</a:t>
            </a:r>
            <a:r>
              <a:rPr lang="en-IE" sz="900" kern="1200" dirty="0">
                <a:solidFill>
                  <a:schemeClr val="tx1"/>
                </a:solidFill>
                <a:effectLst/>
                <a:latin typeface="Segoe UI Light" pitchFamily="34" charset="0"/>
                <a:ea typeface="+mn-ea"/>
                <a:cs typeface="+mn-cs"/>
              </a:rPr>
              <a: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32477418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IE" dirty="0"/>
              <a:t>In this walkthrough task we will access the Trust Center and browse through some of its content. Then we will access the Service Trust Portal (STP) and some of its resources and content, and finally we will access Compliance Manager and some of its available resources.</a:t>
            </a:r>
          </a:p>
          <a:p>
            <a:br>
              <a:rPr lang="en-IE" sz="882" b="0" kern="1200" dirty="0">
                <a:solidFill>
                  <a:schemeClr val="tx1"/>
                </a:solidFill>
                <a:effectLst/>
                <a:latin typeface="Segoe UI Light" pitchFamily="34" charset="0"/>
                <a:ea typeface="+mn-ea"/>
                <a:cs typeface="+mn-cs"/>
              </a:rPr>
            </a:br>
            <a:endParaRPr lang="en-IE" sz="882" b="0" kern="1200" dirty="0">
              <a:solidFill>
                <a:schemeClr val="tx1"/>
              </a:solidFill>
              <a:effectLst/>
              <a:latin typeface="Segoe UI Light" pitchFamily="34" charset="0"/>
              <a:ea typeface="+mn-ea"/>
              <a:cs typeface="+mn-cs"/>
            </a:endParaRPr>
          </a:p>
          <a:p>
            <a:pPr rtl="0"/>
            <a:r>
              <a:rPr lang="en-IE" b="1" dirty="0"/>
              <a:t>Prerequisites</a:t>
            </a:r>
          </a:p>
          <a:p>
            <a:pPr rtl="0"/>
            <a:r>
              <a:rPr lang="en-IE" dirty="0"/>
              <a:t>You require need an Azure subscription to perform these steps. If you don't have one you can create one by following the steps outlined on the </a:t>
            </a:r>
            <a:r>
              <a:rPr lang="en-IE" sz="882" kern="1200" dirty="0">
                <a:solidFill>
                  <a:schemeClr val="tx1"/>
                </a:solidFill>
                <a:effectLst/>
                <a:latin typeface="Segoe UI Light" pitchFamily="34" charset="0"/>
                <a:ea typeface="+mn-ea"/>
                <a:cs typeface="+mn-cs"/>
                <a:hlinkClick r:id="rId3"/>
              </a:rPr>
              <a:t>Create your Azure free account today</a:t>
            </a:r>
            <a:r>
              <a:rPr lang="en-IE" dirty="0"/>
              <a:t> webpage.</a:t>
            </a:r>
          </a:p>
          <a:p>
            <a:pPr rtl="0"/>
            <a:endParaRPr lang="en-IE" dirty="0"/>
          </a:p>
          <a:p>
            <a:r>
              <a:rPr lang="en-IE" sz="882" b="1" kern="1200" dirty="0">
                <a:solidFill>
                  <a:schemeClr val="tx1"/>
                </a:solidFill>
                <a:effectLst/>
                <a:latin typeface="Segoe UI Light" pitchFamily="34" charset="0"/>
                <a:ea typeface="+mn-ea"/>
                <a:cs typeface="+mn-cs"/>
              </a:rPr>
              <a:t>Steps</a:t>
            </a:r>
            <a:endParaRPr lang="en-IE" sz="882" b="0" kern="1200" dirty="0">
              <a:solidFill>
                <a:schemeClr val="tx1"/>
              </a:solidFill>
              <a:effectLst/>
              <a:latin typeface="Segoe UI Light" pitchFamily="34" charset="0"/>
              <a:ea typeface="+mn-ea"/>
              <a:cs typeface="+mn-cs"/>
            </a:endParaRPr>
          </a:p>
          <a:p>
            <a:r>
              <a:rPr lang="en-IE" sz="882" b="1" kern="1200" dirty="0">
                <a:solidFill>
                  <a:schemeClr val="tx1"/>
                </a:solidFill>
                <a:effectLst/>
                <a:latin typeface="Segoe UI Light" pitchFamily="34" charset="0"/>
                <a:ea typeface="+mn-ea"/>
                <a:cs typeface="+mn-cs"/>
              </a:rPr>
              <a:t>Access the Trust Center</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1. Go to the </a:t>
            </a:r>
            <a:r>
              <a:rPr lang="en-IE" sz="882" b="1" kern="1200" dirty="0">
                <a:solidFill>
                  <a:schemeClr val="tx1"/>
                </a:solidFill>
                <a:effectLst/>
                <a:latin typeface="Segoe UI Light" pitchFamily="34" charset="0"/>
                <a:ea typeface="+mn-ea"/>
                <a:cs typeface="+mn-cs"/>
              </a:rPr>
              <a:t>Microsoft Trust Center</a:t>
            </a:r>
            <a:r>
              <a:rPr lang="en-IE" sz="882" b="0" kern="1200" dirty="0">
                <a:solidFill>
                  <a:schemeClr val="tx1"/>
                </a:solidFill>
                <a:effectLst/>
                <a:latin typeface="Segoe UI Light" pitchFamily="34" charset="0"/>
                <a:ea typeface="+mn-ea"/>
                <a:cs typeface="+mn-cs"/>
              </a:rPr>
              <a:t> at the URL https://www.microsoft.com/en-us/trust-center</a:t>
            </a:r>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2. Scroll down through the </a:t>
            </a:r>
            <a:r>
              <a:rPr lang="en-IE" sz="882" b="1" kern="1200" dirty="0">
                <a:solidFill>
                  <a:schemeClr val="tx1"/>
                </a:solidFill>
                <a:effectLst/>
                <a:latin typeface="Segoe UI Light" pitchFamily="34" charset="0"/>
                <a:ea typeface="+mn-ea"/>
                <a:cs typeface="+mn-cs"/>
              </a:rPr>
              <a:t>Trust Center</a:t>
            </a:r>
            <a:r>
              <a:rPr lang="en-IE" sz="882" b="0" kern="1200" dirty="0">
                <a:solidFill>
                  <a:schemeClr val="tx1"/>
                </a:solidFill>
                <a:effectLst/>
                <a:latin typeface="Segoe UI Light" pitchFamily="34" charset="0"/>
                <a:ea typeface="+mn-ea"/>
                <a:cs typeface="+mn-cs"/>
              </a:rPr>
              <a:t>, and select some of the items such as </a:t>
            </a:r>
            <a:r>
              <a:rPr lang="en-IE" sz="882" b="1" kern="1200" dirty="0">
                <a:solidFill>
                  <a:schemeClr val="tx1"/>
                </a:solidFill>
                <a:effectLst/>
                <a:latin typeface="Segoe UI Light" pitchFamily="34" charset="0"/>
                <a:ea typeface="+mn-ea"/>
                <a:cs typeface="+mn-cs"/>
              </a:rPr>
              <a:t>Security</a:t>
            </a:r>
            <a:r>
              <a:rPr lang="en-IE" sz="882" b="0" kern="1200" dirty="0">
                <a:solidFill>
                  <a:schemeClr val="tx1"/>
                </a:solidFill>
                <a:effectLst/>
                <a:latin typeface="Segoe UI Light" pitchFamily="34" charset="0"/>
                <a:ea typeface="+mn-ea"/>
                <a:cs typeface="+mn-cs"/>
              </a:rPr>
              <a:t>, or </a:t>
            </a:r>
            <a:r>
              <a:rPr lang="en-IE" sz="882" b="1" kern="1200" dirty="0">
                <a:solidFill>
                  <a:schemeClr val="tx1"/>
                </a:solidFill>
                <a:effectLst/>
                <a:latin typeface="Segoe UI Light" pitchFamily="34" charset="0"/>
                <a:ea typeface="+mn-ea"/>
                <a:cs typeface="+mn-cs"/>
              </a:rPr>
              <a:t>Privacy</a:t>
            </a:r>
            <a:r>
              <a:rPr lang="en-IE" sz="882" b="0" kern="1200" dirty="0">
                <a:solidFill>
                  <a:schemeClr val="tx1"/>
                </a:solidFill>
                <a:effectLst/>
                <a:latin typeface="Segoe UI Light" pitchFamily="34" charset="0"/>
                <a:ea typeface="+mn-ea"/>
                <a:cs typeface="+mn-cs"/>
              </a:rPr>
              <a:t> and follow the links to download and browse some of the available reports.</a:t>
            </a:r>
          </a:p>
          <a:p>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Access Service Trust Portal (STP)</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1. Go to the </a:t>
            </a:r>
            <a:r>
              <a:rPr lang="en-IE" sz="882" b="1" kern="1200" dirty="0">
                <a:solidFill>
                  <a:schemeClr val="tx1"/>
                </a:solidFill>
                <a:effectLst/>
                <a:latin typeface="Segoe UI Light" pitchFamily="34" charset="0"/>
                <a:ea typeface="+mn-ea"/>
                <a:cs typeface="+mn-cs"/>
              </a:rPr>
              <a:t>Service Trust Portal (STP)</a:t>
            </a:r>
            <a:r>
              <a:rPr lang="en-IE" sz="882" b="0" kern="1200" dirty="0">
                <a:solidFill>
                  <a:schemeClr val="tx1"/>
                </a:solidFill>
                <a:effectLst/>
                <a:latin typeface="Segoe UI Light" pitchFamily="34" charset="0"/>
                <a:ea typeface="+mn-ea"/>
                <a:cs typeface="+mn-cs"/>
              </a:rPr>
              <a:t> at the URL https://servicetrust.microsoft.com/" </a:t>
            </a:r>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2. Scroll down through the </a:t>
            </a:r>
            <a:r>
              <a:rPr lang="en-IE" sz="882" b="1" kern="1200" dirty="0">
                <a:solidFill>
                  <a:schemeClr val="tx1"/>
                </a:solidFill>
                <a:effectLst/>
                <a:latin typeface="Segoe UI Light" pitchFamily="34" charset="0"/>
                <a:ea typeface="+mn-ea"/>
                <a:cs typeface="+mn-cs"/>
              </a:rPr>
              <a:t>Trust Center</a:t>
            </a:r>
            <a:r>
              <a:rPr lang="en-IE" sz="882" b="0" kern="1200" dirty="0">
                <a:solidFill>
                  <a:schemeClr val="tx1"/>
                </a:solidFill>
                <a:effectLst/>
                <a:latin typeface="Segoe UI Light" pitchFamily="34" charset="0"/>
                <a:ea typeface="+mn-ea"/>
                <a:cs typeface="+mn-cs"/>
              </a:rPr>
              <a:t>, and click on </a:t>
            </a:r>
            <a:r>
              <a:rPr lang="en-IE" sz="882" b="1" kern="1200" dirty="0">
                <a:solidFill>
                  <a:schemeClr val="tx1"/>
                </a:solidFill>
                <a:effectLst/>
                <a:latin typeface="Segoe UI Light" pitchFamily="34" charset="0"/>
                <a:ea typeface="+mn-ea"/>
                <a:cs typeface="+mn-cs"/>
              </a:rPr>
              <a:t>View all audit reports</a:t>
            </a:r>
            <a:r>
              <a:rPr lang="en-IE" sz="882" b="0" kern="1200" dirty="0">
                <a:solidFill>
                  <a:schemeClr val="tx1"/>
                </a:solidFill>
                <a:effectLst/>
                <a:latin typeface="Segoe UI Light" pitchFamily="34" charset="0"/>
                <a:ea typeface="+mn-ea"/>
                <a:cs typeface="+mn-cs"/>
              </a:rPr>
              <a:t>, and the select some of the industries to filter some of the audit reports.</a:t>
            </a:r>
          </a:p>
          <a:p>
            <a:r>
              <a:rPr lang="en-IE" sz="882" b="0" kern="1200" dirty="0">
                <a:solidFill>
                  <a:schemeClr val="tx1"/>
                </a:solidFill>
                <a:effectLst/>
                <a:latin typeface="Segoe UI Light" pitchFamily="34" charset="0"/>
                <a:ea typeface="+mn-ea"/>
                <a:cs typeface="+mn-cs"/>
              </a:rPr>
              <a:t>3. Browse through some of the audit reports, and when finished return to the </a:t>
            </a:r>
            <a:r>
              <a:rPr lang="en-IE" sz="882" b="1" kern="1200" dirty="0">
                <a:solidFill>
                  <a:schemeClr val="tx1"/>
                </a:solidFill>
                <a:effectLst/>
                <a:latin typeface="Segoe UI Light" pitchFamily="34" charset="0"/>
                <a:ea typeface="+mn-ea"/>
                <a:cs typeface="+mn-cs"/>
              </a:rPr>
              <a:t>Trust Center</a:t>
            </a:r>
            <a:r>
              <a:rPr lang="en-IE" sz="882" b="0" kern="1200" dirty="0">
                <a:solidFill>
                  <a:schemeClr val="tx1"/>
                </a:solidFill>
                <a:effectLst/>
                <a:latin typeface="Segoe UI Light" pitchFamily="34" charset="0"/>
                <a:ea typeface="+mn-ea"/>
                <a:cs typeface="+mn-cs"/>
              </a:rPr>
              <a:t> home page and browse through some of the other items available on the page, such as </a:t>
            </a:r>
            <a:r>
              <a:rPr lang="en-IE" sz="882" b="1" kern="1200" dirty="0">
                <a:solidFill>
                  <a:schemeClr val="tx1"/>
                </a:solidFill>
                <a:effectLst/>
                <a:latin typeface="Segoe UI Light" pitchFamily="34" charset="0"/>
                <a:ea typeface="+mn-ea"/>
                <a:cs typeface="+mn-cs"/>
              </a:rPr>
              <a:t>Documents and Resources</a:t>
            </a:r>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Industry Compliance</a:t>
            </a:r>
            <a:r>
              <a:rPr lang="en-IE" sz="882" b="0" kern="1200" dirty="0">
                <a:solidFill>
                  <a:schemeClr val="tx1"/>
                </a:solidFill>
                <a:effectLst/>
                <a:latin typeface="Segoe UI Light" pitchFamily="34" charset="0"/>
                <a:ea typeface="+mn-ea"/>
                <a:cs typeface="+mn-cs"/>
              </a:rPr>
              <a:t>, </a:t>
            </a:r>
            <a:r>
              <a:rPr lang="en-IE" sz="882" b="1" kern="1200" dirty="0">
                <a:solidFill>
                  <a:schemeClr val="tx1"/>
                </a:solidFill>
                <a:effectLst/>
                <a:latin typeface="Segoe UI Light" pitchFamily="34" charset="0"/>
                <a:ea typeface="+mn-ea"/>
                <a:cs typeface="+mn-cs"/>
              </a:rPr>
              <a:t>Services Risk Assessment</a:t>
            </a:r>
            <a:r>
              <a:rPr lang="en-IE" sz="882" b="0" kern="1200" dirty="0">
                <a:solidFill>
                  <a:schemeClr val="tx1"/>
                </a:solidFill>
                <a:effectLst/>
                <a:latin typeface="Segoe UI Light" pitchFamily="34" charset="0"/>
                <a:ea typeface="+mn-ea"/>
                <a:cs typeface="+mn-cs"/>
              </a:rPr>
              <a:t> etc</a:t>
            </a:r>
          </a:p>
          <a:p>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A</a:t>
            </a:r>
            <a:r>
              <a:rPr lang="en-IE" sz="882" b="1" kern="1200" dirty="0">
                <a:solidFill>
                  <a:schemeClr val="tx1"/>
                </a:solidFill>
                <a:effectLst/>
                <a:latin typeface="Segoe UI Light" pitchFamily="34" charset="0"/>
                <a:ea typeface="+mn-ea"/>
                <a:cs typeface="+mn-cs"/>
              </a:rPr>
              <a:t>ccess Compliance Manager</a:t>
            </a:r>
            <a:endParaRPr lang="en-IE" sz="882" b="0" kern="1200" dirty="0">
              <a:solidFill>
                <a:schemeClr val="tx1"/>
              </a:solidFill>
              <a:effectLst/>
              <a:latin typeface="Segoe UI Light" pitchFamily="34" charset="0"/>
              <a:ea typeface="+mn-ea"/>
              <a:cs typeface="+mn-cs"/>
            </a:endParaRPr>
          </a:p>
          <a:p>
            <a:r>
              <a:rPr lang="en-IE" sz="882" b="0" kern="1200" dirty="0">
                <a:solidFill>
                  <a:schemeClr val="tx1"/>
                </a:solidFill>
                <a:effectLst/>
                <a:latin typeface="Segoe UI Light" pitchFamily="34" charset="0"/>
                <a:ea typeface="+mn-ea"/>
                <a:cs typeface="+mn-cs"/>
              </a:rPr>
              <a:t>1. On the </a:t>
            </a:r>
            <a:r>
              <a:rPr lang="en-IE" sz="882" b="1" kern="1200" dirty="0">
                <a:solidFill>
                  <a:schemeClr val="tx1"/>
                </a:solidFill>
                <a:effectLst/>
                <a:latin typeface="Segoe UI Light" pitchFamily="34" charset="0"/>
                <a:ea typeface="+mn-ea"/>
                <a:cs typeface="+mn-cs"/>
              </a:rPr>
              <a:t>Microsoft Service Trust Portal</a:t>
            </a:r>
            <a:r>
              <a:rPr lang="en-IE" sz="882" b="0" kern="1200" dirty="0">
                <a:solidFill>
                  <a:schemeClr val="tx1"/>
                </a:solidFill>
                <a:effectLst/>
                <a:latin typeface="Segoe UI Light" pitchFamily="34" charset="0"/>
                <a:ea typeface="+mn-ea"/>
                <a:cs typeface="+mn-cs"/>
              </a:rPr>
              <a:t> at the URL https://servicetrust.microsoft.com/" select </a:t>
            </a:r>
            <a:r>
              <a:rPr lang="en-IE" sz="882" b="1" kern="1200" dirty="0">
                <a:solidFill>
                  <a:schemeClr val="tx1"/>
                </a:solidFill>
                <a:effectLst/>
                <a:latin typeface="Segoe UI Light" pitchFamily="34" charset="0"/>
                <a:ea typeface="+mn-ea"/>
                <a:cs typeface="+mn-cs"/>
              </a:rPr>
              <a:t>Compliance Manager</a:t>
            </a:r>
            <a:r>
              <a:rPr lang="en-IE" sz="882" b="0" kern="1200" dirty="0">
                <a:solidFill>
                  <a:schemeClr val="tx1"/>
                </a:solidFill>
                <a:effectLst/>
                <a:latin typeface="Segoe UI Light" pitchFamily="34" charset="0"/>
                <a:ea typeface="+mn-ea"/>
                <a:cs typeface="+mn-cs"/>
              </a:rPr>
              <a:t> from the list of options at the top.</a:t>
            </a:r>
          </a:p>
          <a:p>
            <a:r>
              <a:rPr lang="en-IE" sz="882" b="0" kern="1200" dirty="0">
                <a:solidFill>
                  <a:schemeClr val="tx1"/>
                </a:solidFill>
                <a:effectLst/>
                <a:latin typeface="Segoe UI Light" pitchFamily="34" charset="0"/>
                <a:ea typeface="+mn-ea"/>
                <a:cs typeface="+mn-cs"/>
              </a:rPr>
              <a:t>2. When prompted to sign in enter your credentials for your Microsoft account i.e. as stated in the message when signing in to Compliance Manager, </a:t>
            </a:r>
            <a:r>
              <a:rPr lang="en-IE" sz="882" b="1" kern="1200" dirty="0">
                <a:solidFill>
                  <a:schemeClr val="tx1"/>
                </a:solidFill>
                <a:effectLst/>
                <a:latin typeface="Segoe UI Light" pitchFamily="34" charset="0"/>
                <a:ea typeface="+mn-ea"/>
                <a:cs typeface="+mn-cs"/>
              </a:rPr>
              <a:t>To access this resource, you must be signed in to your cloud service (Office 365, Dynamics 365, Azure, or other)</a:t>
            </a:r>
            <a:r>
              <a:rPr lang="en-IE" sz="882" b="0" kern="1200" dirty="0">
                <a:solidFill>
                  <a:schemeClr val="tx1"/>
                </a:solidFill>
                <a:effectLst/>
                <a:latin typeface="Segoe UI Light" pitchFamily="34" charset="0"/>
                <a:ea typeface="+mn-ea"/>
                <a:cs typeface="+mn-cs"/>
              </a:rPr>
              <a:t>, click </a:t>
            </a:r>
            <a:r>
              <a:rPr lang="en-IE" sz="882" b="1" kern="1200" dirty="0">
                <a:solidFill>
                  <a:schemeClr val="tx1"/>
                </a:solidFill>
                <a:effectLst/>
                <a:latin typeface="Segoe UI Light" pitchFamily="34" charset="0"/>
                <a:ea typeface="+mn-ea"/>
                <a:cs typeface="+mn-cs"/>
              </a:rPr>
              <a:t>Sign In</a:t>
            </a:r>
            <a:r>
              <a:rPr lang="en-IE" sz="882" b="0" kern="1200" dirty="0">
                <a:solidFill>
                  <a:schemeClr val="tx1"/>
                </a:solidFill>
                <a:effectLst/>
                <a:latin typeface="Segoe UI Light" pitchFamily="34" charset="0"/>
                <a:ea typeface="+mn-ea"/>
                <a:cs typeface="+mn-cs"/>
              </a:rPr>
              <a:t>. </a:t>
            </a:r>
          </a:p>
          <a:p>
            <a:r>
              <a:rPr lang="en-IE" sz="882" b="0" kern="1200" dirty="0">
                <a:solidFill>
                  <a:schemeClr val="tx1"/>
                </a:solidFill>
                <a:effectLst/>
                <a:latin typeface="Segoe UI Light" pitchFamily="34" charset="0"/>
                <a:ea typeface="+mn-ea"/>
                <a:cs typeface="+mn-cs"/>
              </a:rPr>
              <a:t>3. Once logged in, take some time to browse through the various elements available within </a:t>
            </a:r>
            <a:r>
              <a:rPr lang="en-IE" sz="882" b="1" kern="1200" dirty="0">
                <a:solidFill>
                  <a:schemeClr val="tx1"/>
                </a:solidFill>
                <a:effectLst/>
                <a:latin typeface="Segoe UI Light" pitchFamily="34" charset="0"/>
                <a:ea typeface="+mn-ea"/>
                <a:cs typeface="+mn-cs"/>
              </a:rPr>
              <a:t>Compliance Manager</a:t>
            </a:r>
            <a:endParaRPr lang="en-IE" sz="882" b="0" kern="1200" dirty="0">
              <a:solidFill>
                <a:schemeClr val="tx1"/>
              </a:solidFill>
              <a:effectLst/>
              <a:latin typeface="Segoe UI Light" pitchFamily="34" charset="0"/>
              <a:ea typeface="+mn-ea"/>
              <a:cs typeface="+mn-cs"/>
            </a:endParaRPr>
          </a:p>
          <a:p>
            <a:br>
              <a:rPr lang="en-IE" sz="882" b="0" kern="1200" dirty="0">
                <a:solidFill>
                  <a:schemeClr val="tx1"/>
                </a:solidFill>
                <a:effectLst/>
                <a:latin typeface="Segoe UI Light" pitchFamily="34" charset="0"/>
                <a:ea typeface="+mn-ea"/>
                <a:cs typeface="+mn-cs"/>
              </a:rPr>
            </a:br>
            <a:r>
              <a:rPr lang="en-IE" sz="882" b="0" kern="1200" dirty="0">
                <a:solidFill>
                  <a:schemeClr val="tx1"/>
                </a:solidFill>
                <a:effectLst/>
                <a:latin typeface="Segoe UI Light" pitchFamily="34" charset="0"/>
                <a:ea typeface="+mn-ea"/>
                <a:cs typeface="+mn-cs"/>
              </a:rPr>
              <a:t>Congratulations! In this walkthrough task you accessed the Trust Center and browsed through some of its content. You then accessed the Service Trust Portal (STP) and some of its resources and content, and finally you accessed Compliance Manager and some of its available resources.</a:t>
            </a:r>
          </a:p>
          <a:p>
            <a:br>
              <a:rPr lang="en-IE" sz="882" b="0" kern="1200" dirty="0">
                <a:solidFill>
                  <a:schemeClr val="tx1"/>
                </a:solidFill>
                <a:effectLst/>
                <a:latin typeface="Segoe UI Light" pitchFamily="34" charset="0"/>
                <a:ea typeface="+mn-ea"/>
                <a:cs typeface="+mn-cs"/>
              </a:rPr>
            </a:br>
            <a:r>
              <a:rPr lang="en-IE" sz="882" b="1" kern="1200" dirty="0">
                <a:solidFill>
                  <a:schemeClr val="tx1"/>
                </a:solidFill>
                <a:effectLst/>
                <a:latin typeface="Segoe UI Light" pitchFamily="34" charset="0"/>
                <a:ea typeface="+mn-ea"/>
                <a:cs typeface="+mn-cs"/>
              </a:rPr>
              <a:t>Note</a:t>
            </a:r>
            <a:r>
              <a:rPr lang="en-IE" sz="882" b="0" kern="1200" dirty="0">
                <a:solidFill>
                  <a:schemeClr val="tx1"/>
                </a:solidFill>
                <a:effectLst/>
                <a:latin typeface="Segoe UI Light" pitchFamily="34" charset="0"/>
                <a:ea typeface="+mn-ea"/>
                <a:cs typeface="+mn-cs"/>
              </a:rPr>
              <a:t>: Remember to delete the resources you have just deployed, if they are still present and you are no longer using them to ensure you do not incur costs for running resources. You can delete all deployed resources by deleting the resource group in which they all reside.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346863634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For details about Azure Government, see : https://azure.microsoft.com/en-us/global-infrastructure/government/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1"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1" i="0" u="none" strike="noStrike" kern="1200" dirty="0">
                <a:solidFill>
                  <a:schemeClr val="tx1"/>
                </a:solidFill>
                <a:effectLst/>
                <a:latin typeface="Segoe UI Light" pitchFamily="34" charset="0"/>
                <a:ea typeface="+mn-ea"/>
                <a:cs typeface="+mn-cs"/>
              </a:rPr>
              <a:t>Acronym explanations</a:t>
            </a:r>
            <a:endParaRPr lang="en-IE" sz="900" b="0" i="0" u="none" strike="noStrike" kern="1200" dirty="0">
              <a:solidFill>
                <a:schemeClr val="tx1"/>
              </a:solidFill>
              <a:effectLst/>
              <a:latin typeface="Segoe UI Light" pitchFamily="34" charset="0"/>
              <a:ea typeface="+mn-ea"/>
              <a:cs typeface="+mn-cs"/>
            </a:endParaRP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b="1" dirty="0" err="1"/>
              <a:t>FedRAMP</a:t>
            </a:r>
            <a:r>
              <a:rPr lang="en-US" sz="900" baseline="0" dirty="0"/>
              <a:t> : US Federal Risk and Authorization Management Program (</a:t>
            </a:r>
            <a:r>
              <a:rPr lang="en-US" sz="900" dirty="0" err="1"/>
              <a:t>FedRAMP</a:t>
            </a:r>
            <a:r>
              <a:rPr lang="en-US" sz="900" baseline="0" dirty="0"/>
              <a:t>) is a standardized approach for assessing, monitoring, and authorizing cloud computing products and services under the US Federal Information Security Management Act (FISMA).</a:t>
            </a:r>
            <a:endParaRPr lang="en-US" sz="900" dirty="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b="1" dirty="0"/>
              <a:t>NIST 800.171 (DIB)</a:t>
            </a:r>
            <a:r>
              <a:rPr lang="en-US" sz="900" dirty="0"/>
              <a:t> : National Institute of Standards and Technology (NIST) 800.171 standardizes</a:t>
            </a:r>
            <a:r>
              <a:rPr lang="en-US" sz="900" baseline="0" dirty="0"/>
              <a:t> </a:t>
            </a:r>
            <a:r>
              <a:rPr lang="en-US" sz="900" dirty="0"/>
              <a:t>security requirements for handling US Federal controlled unclassified information. </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b="1" dirty="0"/>
              <a:t>ITAR</a:t>
            </a:r>
            <a:r>
              <a:rPr lang="en-US" sz="900" dirty="0"/>
              <a:t> : International Traffic in Arms Regulations (ITAR) relate</a:t>
            </a:r>
            <a:r>
              <a:rPr lang="en-US" sz="900" baseline="0" dirty="0"/>
              <a:t> to </a:t>
            </a:r>
            <a:r>
              <a:rPr lang="en-US" sz="900" dirty="0"/>
              <a:t>managing the export and import of defense articles</a:t>
            </a:r>
            <a:r>
              <a:rPr lang="en-US" sz="900" baseline="0" dirty="0"/>
              <a:t>.</a:t>
            </a:r>
            <a:endParaRPr lang="en-US" sz="900" dirty="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b="1" dirty="0"/>
              <a:t>IRS 1075</a:t>
            </a:r>
            <a:r>
              <a:rPr lang="en-US" sz="900" dirty="0"/>
              <a:t> : US Internal Revenue Service Publication 1075 contains guidelines for US government agencies to protect Federal tax information.</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b="1" dirty="0" err="1"/>
              <a:t>DoD</a:t>
            </a:r>
            <a:r>
              <a:rPr lang="en-US" sz="900" b="1" dirty="0"/>
              <a:t> L2, L4 &amp; L5</a:t>
            </a:r>
            <a:r>
              <a:rPr lang="en-US" sz="900" dirty="0"/>
              <a:t> : US Department of Defense (</a:t>
            </a:r>
            <a:r>
              <a:rPr lang="en-US" sz="900" dirty="0" err="1"/>
              <a:t>DoD</a:t>
            </a:r>
            <a:r>
              <a:rPr lang="en-US" sz="900" dirty="0"/>
              <a:t>) Levels 2, 4, and 5 are</a:t>
            </a:r>
            <a:r>
              <a:rPr lang="en-US" sz="900" baseline="0" dirty="0"/>
              <a:t> </a:t>
            </a:r>
            <a:r>
              <a:rPr lang="en-US" sz="900" dirty="0"/>
              <a:t>security authorization</a:t>
            </a:r>
            <a:r>
              <a:rPr lang="en-US" sz="900" baseline="0" dirty="0"/>
              <a:t> requirements </a:t>
            </a:r>
            <a:r>
              <a:rPr lang="en-US" sz="900" dirty="0"/>
              <a:t>for cloud service providers that host </a:t>
            </a:r>
            <a:r>
              <a:rPr lang="en-US" sz="900" dirty="0" err="1"/>
              <a:t>DoD</a:t>
            </a:r>
            <a:r>
              <a:rPr lang="en-US" sz="900" dirty="0"/>
              <a:t> information, systems, and applications.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b="1" dirty="0"/>
              <a:t>CJIS</a:t>
            </a:r>
            <a:r>
              <a:rPr lang="en-US" sz="900" baseline="0" dirty="0"/>
              <a:t> : US </a:t>
            </a:r>
            <a:r>
              <a:rPr lang="en-US" sz="900" b="0" dirty="0"/>
              <a:t>Criminal Justice Information Services’ (CJIS) policies establish security requirements and controls to safeguard criminal justice information.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11059826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Microsoft Azure Germany builds upon the Microsoft cloud principles of trust, security, privacy, compliance, and transparency.  </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It provides data residency in Germany,</a:t>
            </a:r>
            <a:r>
              <a:rPr lang="en-US" sz="900" b="0" i="0" u="none" strike="noStrike" kern="1200" baseline="0" dirty="0">
                <a:solidFill>
                  <a:schemeClr val="tx1"/>
                </a:solidFill>
                <a:effectLst/>
                <a:latin typeface="Segoe UI Light" pitchFamily="34" charset="0"/>
                <a:ea typeface="+mn-ea"/>
                <a:cs typeface="+mn-cs"/>
              </a:rPr>
              <a:t> </a:t>
            </a:r>
            <a:r>
              <a:rPr lang="en-US" sz="900" b="0" i="0" u="none" strike="noStrike" kern="1200" dirty="0">
                <a:solidFill>
                  <a:schemeClr val="tx1"/>
                </a:solidFill>
                <a:effectLst/>
                <a:latin typeface="Segoe UI Light" pitchFamily="34" charset="0"/>
                <a:ea typeface="+mn-ea"/>
                <a:cs typeface="+mn-cs"/>
              </a:rPr>
              <a:t>as well as data replication across German datacenters for business continuity.</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Customer data, and supporting systems, reside in two German datacenters.</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Data centers are managed by an</a:t>
            </a:r>
            <a:r>
              <a:rPr lang="en-US" sz="900" b="0" i="0" u="none" strike="noStrike" kern="1200" baseline="0" dirty="0">
                <a:solidFill>
                  <a:schemeClr val="tx1"/>
                </a:solidFill>
                <a:effectLst/>
                <a:latin typeface="Segoe UI Light" pitchFamily="34" charset="0"/>
                <a:ea typeface="+mn-ea"/>
                <a:cs typeface="+mn-cs"/>
              </a:rPr>
              <a:t> independent,</a:t>
            </a:r>
            <a:r>
              <a:rPr lang="en-US" sz="900" b="0" i="0" u="none" strike="noStrike" kern="1200" dirty="0">
                <a:solidFill>
                  <a:schemeClr val="tx1"/>
                </a:solidFill>
                <a:effectLst/>
                <a:latin typeface="Segoe UI Light" pitchFamily="34" charset="0"/>
                <a:ea typeface="+mn-ea"/>
                <a:cs typeface="+mn-cs"/>
              </a:rPr>
              <a:t> German, data trustee (T-Systems International, a subsidiary of Deutsche Telekom).</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Anyone who requires data to reside in Germany can use this service.</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Consider showing</a:t>
            </a:r>
            <a:r>
              <a:rPr lang="en-IE" sz="900" b="0" i="0" u="none" strike="noStrike" kern="1200" baseline="0" dirty="0">
                <a:solidFill>
                  <a:schemeClr val="tx1"/>
                </a:solidFill>
                <a:effectLst/>
                <a:latin typeface="Segoe UI Light" pitchFamily="34" charset="0"/>
                <a:ea typeface="+mn-ea"/>
                <a:cs typeface="+mn-cs"/>
              </a:rPr>
              <a:t> s</a:t>
            </a:r>
            <a:r>
              <a:rPr lang="en-IE" sz="900" b="0" i="0" u="none" strike="noStrike" kern="1200" dirty="0">
                <a:solidFill>
                  <a:schemeClr val="tx1"/>
                </a:solidFill>
                <a:effectLst/>
                <a:latin typeface="Segoe UI Light" pitchFamily="34" charset="0"/>
                <a:ea typeface="+mn-ea"/>
                <a:cs typeface="+mn-cs"/>
              </a:rPr>
              <a:t>tudents the Microsoft Azure Germany homepage, at : https://azure.microsoft.com/en-us/global-infrastructure/germany/</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31145686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According to telecommunication regulations in China, cloud service providers must have value-added telecom permits. Only locally-registered companies, with less than 50</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per cent foreign investment, can qualify for permits. To comply with these regulations, Azure services in China are operated by 21Vianet</a:t>
            </a:r>
            <a:r>
              <a:rPr lang="en-IE" sz="900" b="0" i="0" u="none" strike="noStrike" kern="1200" baseline="0" dirty="0">
                <a:solidFill>
                  <a:schemeClr val="tx1"/>
                </a:solidFill>
                <a:effectLst/>
                <a:latin typeface="Segoe UI Light" pitchFamily="34" charset="0"/>
                <a:ea typeface="+mn-ea"/>
                <a:cs typeface="+mn-cs"/>
              </a:rPr>
              <a:t> with </a:t>
            </a:r>
            <a:r>
              <a:rPr lang="en-IE" sz="900" b="0" i="0" u="none" strike="noStrike" kern="1200" dirty="0">
                <a:solidFill>
                  <a:schemeClr val="tx1"/>
                </a:solidFill>
                <a:effectLst/>
                <a:latin typeface="Segoe UI Light" pitchFamily="34" charset="0"/>
                <a:ea typeface="+mn-ea"/>
                <a:cs typeface="+mn-cs"/>
              </a:rPr>
              <a:t>technologies licensed by</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Microsoft.</a:t>
            </a:r>
          </a:p>
          <a:p>
            <a:pPr marL="0" marR="0" indent="0" algn="l" defTabSz="914367" rtl="0" eaLnBrk="1" fontAlgn="auto" latinLnBrk="0" hangingPunct="1">
              <a:lnSpc>
                <a:spcPct val="90000"/>
              </a:lnSpc>
              <a:spcBef>
                <a:spcPts val="0"/>
              </a:spcBef>
              <a:spcAft>
                <a:spcPts val="333"/>
              </a:spcAft>
              <a:buClrTx/>
              <a:buSzTx/>
              <a:buFontTx/>
              <a:buNone/>
              <a:tabLst/>
              <a:defRPr/>
            </a:pPr>
            <a:endParaRPr lang="en-US" sz="900" dirty="0"/>
          </a:p>
          <a:p>
            <a:pPr marL="0" marR="0" indent="0" algn="l" defTabSz="914367" rtl="0" eaLnBrk="1" fontAlgn="auto" latinLnBrk="0" hangingPunct="1">
              <a:lnSpc>
                <a:spcPct val="90000"/>
              </a:lnSpc>
              <a:spcBef>
                <a:spcPts val="0"/>
              </a:spcBef>
              <a:spcAft>
                <a:spcPts val="333"/>
              </a:spcAft>
              <a:buClrTx/>
              <a:buSzTx/>
              <a:buFontTx/>
              <a:buNone/>
              <a:tabLst/>
              <a:defRPr/>
            </a:pPr>
            <a:r>
              <a:rPr lang="en-US" sz="900" b="1" dirty="0"/>
              <a:t>Azure China 21Vianet features </a:t>
            </a:r>
            <a:r>
              <a:rPr lang="en-US" sz="900" dirty="0"/>
              <a:t>:</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Microsoft Azure China 21Vianet provides physically separated instances of Azure cloud services, located in China. </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Azure is the first foreign, public cloud service licensed</a:t>
            </a:r>
            <a:r>
              <a:rPr lang="en-US" sz="900" b="0" i="0" u="none" strike="noStrike" kern="1200" baseline="0" dirty="0">
                <a:solidFill>
                  <a:schemeClr val="tx1"/>
                </a:solidFill>
                <a:effectLst/>
                <a:latin typeface="Segoe UI Light" pitchFamily="34" charset="0"/>
                <a:ea typeface="+mn-ea"/>
                <a:cs typeface="+mn-cs"/>
              </a:rPr>
              <a:t> to operate </a:t>
            </a:r>
            <a:r>
              <a:rPr lang="en-US" sz="900" b="0" i="0" u="none" strike="noStrike" kern="1200" dirty="0">
                <a:solidFill>
                  <a:schemeClr val="tx1"/>
                </a:solidFill>
                <a:effectLst/>
                <a:latin typeface="Segoe UI Light" pitchFamily="34" charset="0"/>
                <a:ea typeface="+mn-ea"/>
                <a:cs typeface="+mn-cs"/>
              </a:rPr>
              <a:t>in China to comply with government regulations.</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Azure China 21Vianet provides world-class security, to meet</a:t>
            </a:r>
            <a:r>
              <a:rPr lang="en-US" sz="900" b="0" i="0" u="none" strike="noStrike" kern="1200" baseline="0" dirty="0">
                <a:solidFill>
                  <a:schemeClr val="tx1"/>
                </a:solidFill>
                <a:effectLst/>
                <a:latin typeface="Segoe UI Light" pitchFamily="34" charset="0"/>
                <a:ea typeface="+mn-ea"/>
                <a:cs typeface="+mn-cs"/>
              </a:rPr>
              <a:t> strict Chinese </a:t>
            </a:r>
            <a:r>
              <a:rPr lang="en-US" sz="900" b="0" i="0" u="none" strike="noStrike" kern="1200" dirty="0">
                <a:solidFill>
                  <a:schemeClr val="tx1"/>
                </a:solidFill>
                <a:effectLst/>
                <a:latin typeface="Segoe UI Light" pitchFamily="34" charset="0"/>
                <a:ea typeface="+mn-ea"/>
                <a:cs typeface="+mn-cs"/>
              </a:rPr>
              <a:t>requirements</a:t>
            </a:r>
            <a:r>
              <a:rPr lang="en-US" sz="900" b="0" i="0" u="none" strike="noStrike" kern="1200" baseline="0" dirty="0">
                <a:solidFill>
                  <a:schemeClr val="tx1"/>
                </a:solidFill>
                <a:effectLst/>
                <a:latin typeface="Segoe UI Light" pitchFamily="34" charset="0"/>
                <a:ea typeface="+mn-ea"/>
                <a:cs typeface="+mn-cs"/>
              </a:rPr>
              <a:t> for cloud</a:t>
            </a:r>
            <a:r>
              <a:rPr lang="en-US" sz="900" b="0" i="0" u="none" strike="noStrike" kern="1200" dirty="0">
                <a:solidFill>
                  <a:schemeClr val="tx1"/>
                </a:solidFill>
                <a:effectLst/>
                <a:latin typeface="Segoe UI Light" pitchFamily="34" charset="0"/>
                <a:ea typeface="+mn-ea"/>
                <a:cs typeface="+mn-cs"/>
              </a:rPr>
              <a:t> services,</a:t>
            </a:r>
            <a:r>
              <a:rPr lang="en-US" sz="900" b="0" i="0" u="none" strike="noStrike" kern="1200" baseline="0" dirty="0">
                <a:solidFill>
                  <a:schemeClr val="tx1"/>
                </a:solidFill>
                <a:effectLst/>
                <a:latin typeface="Segoe UI Light" pitchFamily="34" charset="0"/>
                <a:ea typeface="+mn-ea"/>
                <a:cs typeface="+mn-cs"/>
              </a:rPr>
              <a:t> </a:t>
            </a:r>
            <a:r>
              <a:rPr lang="en-US" sz="900" b="0" i="0" u="none" strike="noStrike" kern="1200" dirty="0">
                <a:solidFill>
                  <a:schemeClr val="tx1"/>
                </a:solidFill>
                <a:effectLst/>
                <a:latin typeface="Segoe UI Light" pitchFamily="34" charset="0"/>
                <a:ea typeface="+mn-ea"/>
                <a:cs typeface="+mn-cs"/>
              </a:rPr>
              <a:t>systems, and applications.</a:t>
            </a:r>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For</a:t>
            </a:r>
            <a:r>
              <a:rPr lang="en-IE" sz="900" b="0" i="0" u="none" strike="noStrike" kern="1200" baseline="0" dirty="0">
                <a:solidFill>
                  <a:schemeClr val="tx1"/>
                </a:solidFill>
                <a:effectLst/>
                <a:latin typeface="Segoe UI Light" pitchFamily="34" charset="0"/>
                <a:ea typeface="+mn-ea"/>
                <a:cs typeface="+mn-cs"/>
              </a:rPr>
              <a:t> details about </a:t>
            </a:r>
            <a:r>
              <a:rPr lang="en-IE" sz="900" b="0" i="0" u="none" strike="noStrike" kern="1200" dirty="0">
                <a:solidFill>
                  <a:schemeClr val="tx1"/>
                </a:solidFill>
                <a:effectLst/>
                <a:latin typeface="Segoe UI Light" pitchFamily="34" charset="0"/>
                <a:ea typeface="+mn-ea"/>
                <a:cs typeface="+mn-cs"/>
              </a:rPr>
              <a:t>Azure China 21Vianet, see : https://docs.microsoft.com/en-us/azure/china/</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37295291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21179805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1: </a:t>
            </a:r>
            <a:r>
              <a:rPr lang="en-IE" sz="900" b="1" kern="1200" dirty="0">
                <a:solidFill>
                  <a:schemeClr val="tx1"/>
                </a:solidFill>
                <a:effectLst/>
                <a:latin typeface="Segoe UI Light" pitchFamily="34" charset="0"/>
                <a:ea typeface="+mn-ea"/>
                <a:cs typeface="+mn-cs"/>
              </a:rPr>
              <a:t>Answer: </a:t>
            </a:r>
            <a:endParaRPr lang="en-IE" sz="900" b="0" kern="1200" dirty="0">
              <a:solidFill>
                <a:schemeClr val="tx1"/>
              </a:solidFill>
              <a:effectLst/>
              <a:latin typeface="Segoe UI Light" pitchFamily="34" charset="0"/>
              <a:ea typeface="+mn-ea"/>
              <a:cs typeface="+mn-cs"/>
            </a:endParaRPr>
          </a:p>
          <a:p>
            <a:endParaRPr lang="en-IE" sz="900" b="0" kern="1200" dirty="0">
              <a:solidFill>
                <a:schemeClr val="tx1"/>
              </a:solidFill>
              <a:effectLst/>
              <a:latin typeface="Segoe UI Light" pitchFamily="34" charset="0"/>
              <a:ea typeface="+mn-ea"/>
              <a:cs typeface="+mn-cs"/>
            </a:endParaRPr>
          </a:p>
          <a:p>
            <a:r>
              <a:rPr lang="en-IE" sz="900" b="0" kern="1200" dirty="0">
                <a:solidFill>
                  <a:schemeClr val="tx1"/>
                </a:solidFill>
                <a:effectLst/>
                <a:latin typeface="Segoe UI Light" pitchFamily="34" charset="0"/>
                <a:ea typeface="+mn-ea"/>
                <a:cs typeface="+mn-cs"/>
              </a:rPr>
              <a:t>DDoS protection is the correct answer, because it will help prevent DDoS attacks</a:t>
            </a:r>
          </a:p>
          <a:p>
            <a:endParaRPr lang="en-IE" sz="900" b="1" kern="1200" dirty="0">
              <a:solidFill>
                <a:schemeClr val="tx1"/>
              </a:solidFill>
              <a:effectLst/>
              <a:latin typeface="Segoe UI Light" pitchFamily="34" charset="0"/>
              <a:ea typeface="+mn-ea"/>
              <a:cs typeface="+mn-cs"/>
            </a:endParaRPr>
          </a:p>
          <a:p>
            <a:r>
              <a:rPr lang="en-IE" sz="900" b="0" kern="1200" dirty="0">
                <a:solidFill>
                  <a:schemeClr val="tx1"/>
                </a:solidFill>
                <a:effectLst/>
                <a:latin typeface="Segoe UI Light" pitchFamily="34" charset="0"/>
                <a:ea typeface="+mn-ea"/>
                <a:cs typeface="+mn-cs"/>
              </a:rPr>
              <a:t>Azure Firewall is incorrect. It will helps control access to your network, but may not prevent DDoS attacks.</a:t>
            </a:r>
          </a:p>
          <a:p>
            <a:br>
              <a:rPr lang="en-IE" sz="900" b="0" kern="1200" dirty="0">
                <a:solidFill>
                  <a:schemeClr val="tx1"/>
                </a:solidFill>
                <a:effectLst/>
                <a:latin typeface="Segoe UI Light" pitchFamily="34" charset="0"/>
                <a:ea typeface="+mn-ea"/>
                <a:cs typeface="+mn-cs"/>
              </a:rPr>
            </a:br>
            <a:r>
              <a:rPr lang="en-IE" sz="900" b="0" kern="1200" dirty="0">
                <a:solidFill>
                  <a:schemeClr val="tx1"/>
                </a:solidFill>
                <a:effectLst/>
                <a:latin typeface="Segoe UI Light" pitchFamily="34" charset="0"/>
                <a:ea typeface="+mn-ea"/>
                <a:cs typeface="+mn-cs"/>
              </a:rPr>
              <a:t>Network security group is incorrect, because while it will help protect access to your virtual network, it may not prevent a DDoS attack.</a:t>
            </a:r>
          </a:p>
          <a:p>
            <a:br>
              <a:rPr lang="en-IE" sz="900" b="0" kern="1200" dirty="0">
                <a:solidFill>
                  <a:schemeClr val="tx1"/>
                </a:solidFill>
                <a:effectLst/>
                <a:latin typeface="Segoe UI Light" pitchFamily="34" charset="0"/>
                <a:ea typeface="+mn-ea"/>
                <a:cs typeface="+mn-cs"/>
              </a:rPr>
            </a:br>
            <a:r>
              <a:rPr lang="en-IE" sz="900" b="0" kern="1200" dirty="0">
                <a:solidFill>
                  <a:schemeClr val="tx1"/>
                </a:solidFill>
                <a:effectLst/>
                <a:latin typeface="Segoe UI Light" pitchFamily="34" charset="0"/>
                <a:ea typeface="+mn-ea"/>
                <a:cs typeface="+mn-cs"/>
              </a:rPr>
              <a:t>Application Gateway is incorrect. While it will help make an application available and help protect it, and it also has a built in web application firewall, it may not prevent DDoS-style attacks.</a:t>
            </a:r>
          </a:p>
          <a:p>
            <a:endParaRPr lang="en-IE" sz="900" b="1" kern="1200" dirty="0">
              <a:solidFill>
                <a:schemeClr val="tx1"/>
              </a:solidFill>
              <a:effectLst/>
              <a:latin typeface="Segoe UI Light" pitchFamily="34" charset="0"/>
              <a:ea typeface="+mn-ea"/>
              <a:cs typeface="+mn-cs"/>
            </a:endParaRPr>
          </a:p>
          <a:p>
            <a:endParaRPr lang="en-IE" sz="900" b="1" kern="1200" dirty="0">
              <a:solidFill>
                <a:schemeClr val="tx1"/>
              </a:solidFill>
              <a:effectLst/>
              <a:latin typeface="Segoe UI Light" pitchFamily="34" charset="0"/>
              <a:ea typeface="+mn-ea"/>
              <a:cs typeface="+mn-cs"/>
            </a:endParaRPr>
          </a:p>
          <a:p>
            <a:endParaRPr lang="en-US" b="1" dirty="0"/>
          </a:p>
          <a:p>
            <a:r>
              <a:rPr lang="en-US" b="1" dirty="0"/>
              <a:t>Question 2: </a:t>
            </a:r>
            <a:r>
              <a:rPr lang="en-IE" sz="900" b="1" kern="1200" dirty="0">
                <a:solidFill>
                  <a:schemeClr val="tx1"/>
                </a:solidFill>
                <a:effectLst/>
                <a:latin typeface="Segoe UI Light" pitchFamily="34" charset="0"/>
                <a:ea typeface="+mn-ea"/>
                <a:cs typeface="+mn-cs"/>
              </a:rPr>
              <a:t>Answer: </a:t>
            </a:r>
            <a:endParaRPr lang="en-IE" sz="900" b="0"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Authentication</a:t>
            </a:r>
          </a:p>
          <a:p>
            <a:r>
              <a:rPr lang="en-US" sz="900" b="0" kern="1200" dirty="0">
                <a:solidFill>
                  <a:schemeClr val="tx1"/>
                </a:solidFill>
                <a:effectLst/>
                <a:latin typeface="Segoe UI Light" pitchFamily="34" charset="0"/>
                <a:ea typeface="+mn-ea"/>
                <a:cs typeface="+mn-cs"/>
              </a:rPr>
              <a:t>SSO</a:t>
            </a:r>
          </a:p>
          <a:p>
            <a:r>
              <a:rPr lang="en-US" sz="900" b="0" kern="1200" dirty="0">
                <a:solidFill>
                  <a:schemeClr val="tx1"/>
                </a:solidFill>
                <a:effectLst/>
                <a:latin typeface="Segoe UI Light" pitchFamily="34" charset="0"/>
                <a:ea typeface="+mn-ea"/>
                <a:cs typeface="+mn-cs"/>
              </a:rPr>
              <a:t>Application management</a:t>
            </a:r>
          </a:p>
          <a:p>
            <a:r>
              <a:rPr lang="en-US" sz="900" b="0" kern="1200" dirty="0">
                <a:solidFill>
                  <a:schemeClr val="tx1"/>
                </a:solidFill>
                <a:effectLst/>
                <a:latin typeface="Segoe UI Light" pitchFamily="34" charset="0"/>
                <a:ea typeface="+mn-ea"/>
                <a:cs typeface="+mn-cs"/>
              </a:rPr>
              <a:t>B2B</a:t>
            </a:r>
          </a:p>
          <a:p>
            <a:r>
              <a:rPr lang="en-US" sz="900" b="0" kern="1200" dirty="0">
                <a:solidFill>
                  <a:schemeClr val="tx1"/>
                </a:solidFill>
                <a:effectLst/>
                <a:latin typeface="Segoe UI Light" pitchFamily="34" charset="0"/>
                <a:ea typeface="+mn-ea"/>
                <a:cs typeface="+mn-cs"/>
              </a:rPr>
              <a:t>B2B identity services</a:t>
            </a:r>
          </a:p>
          <a:p>
            <a:r>
              <a:rPr lang="en-US" sz="900" b="0" kern="1200" dirty="0">
                <a:solidFill>
                  <a:schemeClr val="tx1"/>
                </a:solidFill>
                <a:effectLst/>
                <a:latin typeface="Segoe UI Light" pitchFamily="34" charset="0"/>
                <a:ea typeface="+mn-ea"/>
                <a:cs typeface="+mn-cs"/>
              </a:rPr>
              <a:t>B2C identity services</a:t>
            </a:r>
          </a:p>
          <a:p>
            <a:r>
              <a:rPr lang="en-US" sz="900" b="0" kern="1200" dirty="0">
                <a:solidFill>
                  <a:schemeClr val="tx1"/>
                </a:solidFill>
                <a:effectLst/>
                <a:latin typeface="Segoe UI Light" pitchFamily="34" charset="0"/>
                <a:ea typeface="+mn-ea"/>
                <a:cs typeface="+mn-cs"/>
              </a:rPr>
              <a:t>Device management – this is not listed in the slide but is also part of its capabilities</a:t>
            </a:r>
          </a:p>
          <a:p>
            <a:endParaRPr lang="en-US" dirty="0"/>
          </a:p>
          <a:p>
            <a:endParaRPr lang="en-US" dirty="0"/>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Question 3: </a:t>
            </a:r>
            <a:r>
              <a:rPr lang="en-IE" sz="900" b="1" kern="1200" dirty="0">
                <a:solidFill>
                  <a:schemeClr val="tx1"/>
                </a:solidFill>
                <a:effectLst/>
                <a:latin typeface="Segoe UI Light" pitchFamily="34" charset="0"/>
                <a:ea typeface="+mn-ea"/>
                <a:cs typeface="+mn-cs"/>
              </a:rPr>
              <a:t>Answer: </a:t>
            </a:r>
            <a:endParaRPr lang="en-IE" sz="900" b="0" kern="1200" dirty="0">
              <a:solidFill>
                <a:schemeClr val="tx1"/>
              </a:solidFill>
              <a:effectLst/>
              <a:latin typeface="Segoe UI Light"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sz="900" b="0" kern="1200" dirty="0">
                <a:solidFill>
                  <a:schemeClr val="tx1"/>
                </a:solidFill>
                <a:effectLst/>
                <a:latin typeface="Segoe UI Light" pitchFamily="34" charset="0"/>
                <a:ea typeface="+mn-ea"/>
                <a:cs typeface="+mn-cs"/>
              </a:rPr>
              <a:t>Microsoft Privacy Statement is the correct answer. </a:t>
            </a:r>
            <a:r>
              <a:rPr lang="en-IE" dirty="0"/>
              <a:t>You can read the entire Microsoft Privacy Statement at </a:t>
            </a:r>
            <a:r>
              <a:rPr lang="en-IE" dirty="0">
                <a:hlinkClick r:id="rId3"/>
              </a:rPr>
              <a:t>https://privacy.microsoft.com/en-us/privacystatement</a:t>
            </a:r>
            <a:r>
              <a:rPr lang="en-IE" dirty="0"/>
              <a:t> </a:t>
            </a:r>
          </a:p>
          <a:p>
            <a:endParaRPr lang="en-IE" sz="900" b="0" kern="1200" dirty="0">
              <a:solidFill>
                <a:schemeClr val="tx1"/>
              </a:solidFill>
              <a:effectLst/>
              <a:latin typeface="Segoe UI Light" pitchFamily="34" charset="0"/>
              <a:ea typeface="+mn-ea"/>
              <a:cs typeface="+mn-cs"/>
            </a:endParaRPr>
          </a:p>
          <a:p>
            <a:br>
              <a:rPr lang="en-IE" sz="900" b="0" kern="1200" dirty="0">
                <a:solidFill>
                  <a:schemeClr val="tx1"/>
                </a:solidFill>
                <a:effectLst/>
                <a:latin typeface="Segoe UI Light" pitchFamily="34" charset="0"/>
                <a:ea typeface="+mn-ea"/>
                <a:cs typeface="+mn-cs"/>
              </a:rPr>
            </a:br>
            <a:r>
              <a:rPr lang="en-IE" sz="900" b="0" kern="1200" dirty="0">
                <a:solidFill>
                  <a:schemeClr val="tx1"/>
                </a:solidFill>
                <a:effectLst/>
                <a:latin typeface="Segoe UI Light" pitchFamily="34" charset="0"/>
                <a:ea typeface="+mn-ea"/>
                <a:cs typeface="+mn-cs"/>
              </a:rPr>
              <a:t>Compliance Manager enables you to track, assign, and verify your organization's regulatory compliance activities related to Microsoft professional services and Microsoft cloud services.</a:t>
            </a:r>
          </a:p>
          <a:p>
            <a:br>
              <a:rPr lang="en-IE" sz="900" b="0" kern="1200" dirty="0">
                <a:solidFill>
                  <a:schemeClr val="tx1"/>
                </a:solidFill>
                <a:effectLst/>
                <a:latin typeface="Segoe UI Light" pitchFamily="34" charset="0"/>
                <a:ea typeface="+mn-ea"/>
                <a:cs typeface="+mn-cs"/>
              </a:rPr>
            </a:br>
            <a:r>
              <a:rPr lang="en-IE" sz="900" b="0" kern="1200" dirty="0">
                <a:solidFill>
                  <a:schemeClr val="tx1"/>
                </a:solidFill>
                <a:effectLst/>
                <a:latin typeface="Segoe UI Light" pitchFamily="34" charset="0"/>
                <a:ea typeface="+mn-ea"/>
                <a:cs typeface="+mn-cs"/>
              </a:rPr>
              <a:t>Azure Service Health will provide you with a global view of the health of your Azure services.</a:t>
            </a:r>
          </a:p>
          <a:p>
            <a:br>
              <a:rPr lang="en-IE" sz="900" b="0" kern="1200" dirty="0">
                <a:solidFill>
                  <a:schemeClr val="tx1"/>
                </a:solidFill>
                <a:effectLst/>
                <a:latin typeface="Segoe UI Light" pitchFamily="34" charset="0"/>
                <a:ea typeface="+mn-ea"/>
                <a:cs typeface="+mn-cs"/>
              </a:rPr>
            </a:br>
            <a:r>
              <a:rPr lang="en-IE" sz="900" b="0" kern="1200" dirty="0">
                <a:solidFill>
                  <a:schemeClr val="tx1"/>
                </a:solidFill>
                <a:effectLst/>
                <a:latin typeface="Segoe UI Light" pitchFamily="34" charset="0"/>
                <a:ea typeface="+mn-ea"/>
                <a:cs typeface="+mn-cs"/>
              </a:rPr>
              <a:t>Azure Government is a separate instance of the Microsoft Azure service that addresses the security and compliance needs of United States federal agencies, state and local governments, and their solution providers.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477717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just read through the tasks and get a feel for how they work or actually step through them like a lab task.</a:t>
            </a:r>
          </a:p>
          <a:p>
            <a:endParaRPr lang="en-US" dirty="0"/>
          </a:p>
          <a:p>
            <a:r>
              <a:rPr lang="en-US" dirty="0"/>
              <a:t>Another option could be to complete the walkthrough at the end of the module, and complete all or some of the walkthroughs in the module together at that stage, like an end of module or even end of course lab.</a:t>
            </a:r>
          </a:p>
          <a:p>
            <a:endParaRPr lang="en-US" dirty="0"/>
          </a:p>
          <a:p>
            <a:pPr marL="0" indent="0">
              <a:buFont typeface="Arial" panose="020B0604020202020204" pitchFamily="34" charset="0"/>
              <a:buNone/>
            </a:pPr>
            <a:r>
              <a:rPr lang="en-IE" sz="882" b="0" i="0" u="none" strike="noStrike" kern="1200" dirty="0">
                <a:solidFill>
                  <a:schemeClr val="tx1"/>
                </a:solidFill>
                <a:effectLst/>
                <a:latin typeface="Segoe UI Light" pitchFamily="34" charset="0"/>
                <a:ea typeface="+mn-ea"/>
                <a:cs typeface="+mn-cs"/>
              </a:rPr>
              <a:t>From a network architecture perspective, we will create a single Virtual Network (VNET) which will contain three subnets. The three subnets will be</a:t>
            </a:r>
          </a:p>
          <a:p>
            <a:pPr marL="171450" indent="-171450">
              <a:buFont typeface="Arial" panose="020B0604020202020204" pitchFamily="34" charset="0"/>
              <a:buChar char="•"/>
            </a:pPr>
            <a:r>
              <a:rPr lang="en-IE" sz="882" b="1" i="0" u="none" strike="noStrike" kern="1200" dirty="0" err="1">
                <a:solidFill>
                  <a:schemeClr val="tx1"/>
                </a:solidFill>
                <a:effectLst/>
                <a:latin typeface="Segoe UI Light" pitchFamily="34" charset="0"/>
                <a:ea typeface="+mn-ea"/>
                <a:cs typeface="+mn-cs"/>
              </a:rPr>
              <a:t>AzureFirewallSubnet</a:t>
            </a:r>
            <a:r>
              <a:rPr lang="en-IE" sz="882" b="0" i="0" u="none" strike="noStrike" kern="1200" dirty="0">
                <a:solidFill>
                  <a:schemeClr val="tx1"/>
                </a:solidFill>
                <a:effectLst/>
                <a:latin typeface="Segoe UI Light" pitchFamily="34" charset="0"/>
                <a:ea typeface="+mn-ea"/>
                <a:cs typeface="+mn-cs"/>
              </a:rPr>
              <a:t>: Contains Azure Firewall and all workload server traffic will be routed through Azure Firewall.</a:t>
            </a:r>
          </a:p>
          <a:p>
            <a:pPr marL="171450" indent="-171450">
              <a:buFont typeface="Arial" panose="020B0604020202020204" pitchFamily="34" charset="0"/>
              <a:buChar char="•"/>
            </a:pPr>
            <a:r>
              <a:rPr lang="en-IE" sz="882" b="1" i="0" u="none" strike="noStrike" kern="1200" dirty="0">
                <a:solidFill>
                  <a:schemeClr val="tx1"/>
                </a:solidFill>
                <a:effectLst/>
                <a:latin typeface="Segoe UI Light" pitchFamily="34" charset="0"/>
                <a:ea typeface="+mn-ea"/>
                <a:cs typeface="+mn-cs"/>
              </a:rPr>
              <a:t>Workload-SN</a:t>
            </a:r>
            <a:r>
              <a:rPr lang="en-IE" sz="882" b="0" i="0" u="none" strike="noStrike" kern="1200" dirty="0">
                <a:solidFill>
                  <a:schemeClr val="tx1"/>
                </a:solidFill>
                <a:effectLst/>
                <a:latin typeface="Segoe UI Light" pitchFamily="34" charset="0"/>
                <a:ea typeface="+mn-ea"/>
                <a:cs typeface="+mn-cs"/>
              </a:rPr>
              <a:t>: Contains the Workload server i.e. a server where a production application would run. We create a default route so that this subnet's network traffic is configured to go through the firewall. The workload server will not have a publicly accessible connection available to it and will only be accessible via a </a:t>
            </a:r>
            <a:r>
              <a:rPr lang="en-IE" sz="882" b="0" i="1" u="none" strike="noStrike" kern="1200" dirty="0">
                <a:solidFill>
                  <a:schemeClr val="tx1"/>
                </a:solidFill>
                <a:effectLst/>
                <a:latin typeface="Segoe UI Light" pitchFamily="34" charset="0"/>
                <a:ea typeface="+mn-ea"/>
                <a:cs typeface="+mn-cs"/>
              </a:rPr>
              <a:t>Jump server</a:t>
            </a:r>
            <a:r>
              <a:rPr lang="en-IE" sz="882" b="0" i="0" u="none" strike="noStrike" kern="1200" dirty="0">
                <a:solidFill>
                  <a:schemeClr val="tx1"/>
                </a:solidFill>
                <a:effectLst/>
                <a:latin typeface="Segoe UI Light" pitchFamily="34" charset="0"/>
                <a:ea typeface="+mn-ea"/>
                <a:cs typeface="+mn-cs"/>
              </a:rPr>
              <a:t>(</a:t>
            </a:r>
            <a:r>
              <a:rPr lang="en-IE" sz="882" b="0" i="1" u="none" strike="noStrike" kern="1200" dirty="0">
                <a:solidFill>
                  <a:schemeClr val="tx1"/>
                </a:solidFill>
                <a:effectLst/>
                <a:latin typeface="Segoe UI Light" pitchFamily="34" charset="0"/>
                <a:ea typeface="+mn-ea"/>
                <a:cs typeface="+mn-cs"/>
              </a:rPr>
              <a:t>Jump box</a:t>
            </a:r>
            <a:r>
              <a:rPr lang="en-IE" sz="882" b="0" i="0" u="none" strike="noStrike" kern="1200" dirty="0">
                <a:solidFill>
                  <a:schemeClr val="tx1"/>
                </a:solidFill>
                <a:effectLst/>
                <a:latin typeface="Segoe UI Light" pitchFamily="34" charset="0"/>
                <a:ea typeface="+mn-ea"/>
                <a:cs typeface="+mn-cs"/>
              </a:rPr>
              <a:t>). We will configure Azure Firewall to allow the workload server to access DNS servers over port 53 to allow it access web sites on the internet.</a:t>
            </a:r>
          </a:p>
          <a:p>
            <a:pPr marL="171450" indent="-171450">
              <a:buFont typeface="Arial" panose="020B0604020202020204" pitchFamily="34" charset="0"/>
              <a:buChar char="•"/>
            </a:pPr>
            <a:r>
              <a:rPr lang="en-IE" sz="882" b="1" i="0" u="none" strike="noStrike" kern="1200" dirty="0">
                <a:solidFill>
                  <a:schemeClr val="tx1"/>
                </a:solidFill>
                <a:effectLst/>
                <a:latin typeface="Segoe UI Light" pitchFamily="34" charset="0"/>
                <a:ea typeface="+mn-ea"/>
                <a:cs typeface="+mn-cs"/>
              </a:rPr>
              <a:t>Jump-SN</a:t>
            </a:r>
            <a:r>
              <a:rPr lang="en-IE" sz="882" b="0" i="0" u="none" strike="noStrike" kern="1200" dirty="0">
                <a:solidFill>
                  <a:schemeClr val="tx1"/>
                </a:solidFill>
                <a:effectLst/>
                <a:latin typeface="Segoe UI Light" pitchFamily="34" charset="0"/>
                <a:ea typeface="+mn-ea"/>
                <a:cs typeface="+mn-cs"/>
              </a:rPr>
              <a:t>: Contains a </a:t>
            </a:r>
            <a:r>
              <a:rPr lang="en-IE" sz="882" b="0" i="1" u="none" strike="noStrike" kern="1200" dirty="0">
                <a:solidFill>
                  <a:schemeClr val="tx1"/>
                </a:solidFill>
                <a:effectLst/>
                <a:latin typeface="Segoe UI Light" pitchFamily="34" charset="0"/>
                <a:ea typeface="+mn-ea"/>
                <a:cs typeface="+mn-cs"/>
              </a:rPr>
              <a:t>Jump server</a:t>
            </a:r>
            <a:r>
              <a:rPr lang="en-IE" sz="882" b="0" i="0" u="none" strike="noStrike" kern="1200" dirty="0">
                <a:solidFill>
                  <a:schemeClr val="tx1"/>
                </a:solidFill>
                <a:effectLst/>
                <a:latin typeface="Segoe UI Light" pitchFamily="34" charset="0"/>
                <a:ea typeface="+mn-ea"/>
                <a:cs typeface="+mn-cs"/>
              </a:rPr>
              <a:t> which has a public IP address that you can connect to using Remote Desktop. From there, you can then connect to (using another Remote Desktop) the workload server.</a:t>
            </a:r>
          </a:p>
          <a:p>
            <a:endParaRPr lang="en-US" b="0" dirty="0"/>
          </a:p>
          <a:p>
            <a:endParaRPr lang="en-US" dirty="0"/>
          </a:p>
          <a:p>
            <a:pPr rtl="0"/>
            <a:r>
              <a:rPr lang="en-IE" b="1" dirty="0"/>
              <a:t>Prerequisites</a:t>
            </a:r>
          </a:p>
          <a:p>
            <a:pPr rtl="0"/>
            <a:r>
              <a:rPr lang="en-IE" dirty="0"/>
              <a:t>You require need an Azure subscription to perform these steps. If you don't have one you can create one by following the steps outlined on the </a:t>
            </a:r>
            <a:r>
              <a:rPr lang="en-IE" sz="882" kern="1200" dirty="0">
                <a:solidFill>
                  <a:schemeClr val="tx1"/>
                </a:solidFill>
                <a:effectLst/>
                <a:latin typeface="Segoe UI Light" pitchFamily="34" charset="0"/>
                <a:ea typeface="+mn-ea"/>
                <a:cs typeface="+mn-cs"/>
                <a:hlinkClick r:id="rId3"/>
              </a:rPr>
              <a:t>Create your Azure free account today</a:t>
            </a:r>
            <a:r>
              <a:rPr lang="en-IE" dirty="0"/>
              <a:t> webpage.</a:t>
            </a:r>
          </a:p>
          <a:p>
            <a:pPr rtl="0"/>
            <a:endParaRPr lang="en-IE" b="1" dirty="0"/>
          </a:p>
          <a:p>
            <a:pPr rtl="0"/>
            <a:r>
              <a:rPr lang="en-IE" b="1" dirty="0"/>
              <a:t>Steps</a:t>
            </a:r>
          </a:p>
          <a:p>
            <a:pPr rtl="0"/>
            <a:r>
              <a:rPr lang="en-IE" b="1" dirty="0"/>
              <a:t>Create Resource group</a:t>
            </a:r>
          </a:p>
          <a:p>
            <a:pPr rtl="0"/>
            <a:r>
              <a:rPr lang="en-IE" b="1" dirty="0"/>
              <a:t>1. </a:t>
            </a:r>
            <a:r>
              <a:rPr lang="en-IE" dirty="0"/>
              <a:t>Sign in to the Azure portal at </a:t>
            </a:r>
            <a:r>
              <a:rPr lang="en-IE" sz="882" kern="1200" dirty="0">
                <a:solidFill>
                  <a:schemeClr val="tx1"/>
                </a:solidFill>
                <a:effectLst/>
                <a:latin typeface="Segoe UI Light" pitchFamily="34" charset="0"/>
                <a:ea typeface="+mn-ea"/>
                <a:cs typeface="+mn-cs"/>
                <a:hlinkClick r:id="rId4"/>
              </a:rPr>
              <a:t>https://portal.azure.com</a:t>
            </a:r>
            <a:endParaRPr lang="en-IE" dirty="0"/>
          </a:p>
          <a:p>
            <a:pPr rtl="0"/>
            <a:r>
              <a:rPr lang="en-IE" b="1" dirty="0"/>
              <a:t>2. </a:t>
            </a:r>
            <a:r>
              <a:rPr lang="en-IE" dirty="0"/>
              <a:t>On the Azure portal home page, click </a:t>
            </a:r>
            <a:r>
              <a:rPr lang="en-IE" b="1" dirty="0"/>
              <a:t>Resource groups</a:t>
            </a:r>
            <a:r>
              <a:rPr lang="en-IE" dirty="0"/>
              <a:t> &gt; </a:t>
            </a:r>
            <a:r>
              <a:rPr lang="en-IE" b="1" dirty="0"/>
              <a:t>Add</a:t>
            </a:r>
            <a:r>
              <a:rPr lang="en-IE" dirty="0"/>
              <a:t> and use the following details and click </a:t>
            </a:r>
            <a:r>
              <a:rPr lang="en-IE" b="1" dirty="0"/>
              <a:t>Review and Create</a:t>
            </a:r>
            <a:r>
              <a:rPr lang="en-IE" dirty="0"/>
              <a:t> and then </a:t>
            </a:r>
            <a:r>
              <a:rPr lang="en-IE" b="1" dirty="0"/>
              <a:t>Create</a:t>
            </a:r>
            <a:r>
              <a:rPr lang="en-IE" dirty="0"/>
              <a:t>.</a:t>
            </a:r>
          </a:p>
          <a:p>
            <a:pPr lvl="1" rtl="0"/>
            <a:r>
              <a:rPr lang="en-IE" b="1" dirty="0"/>
              <a:t>Subscription</a:t>
            </a:r>
            <a:r>
              <a:rPr lang="en-IE" dirty="0"/>
              <a:t>: &lt; select your own subscription &gt;</a:t>
            </a:r>
          </a:p>
          <a:p>
            <a:pPr lvl="1" rtl="0"/>
            <a:r>
              <a:rPr lang="en-IE" b="1" dirty="0"/>
              <a:t>Resource group</a:t>
            </a:r>
            <a:r>
              <a:rPr lang="en-IE" dirty="0"/>
              <a:t>: Test-FW-RG</a:t>
            </a:r>
          </a:p>
          <a:p>
            <a:pPr lvl="1" rtl="0"/>
            <a:r>
              <a:rPr lang="en-IE" b="1" dirty="0"/>
              <a:t>Region</a:t>
            </a:r>
            <a:r>
              <a:rPr lang="en-IE" dirty="0"/>
              <a:t>: &lt; select a </a:t>
            </a:r>
            <a:r>
              <a:rPr lang="en-IE" dirty="0" err="1"/>
              <a:t>Datacenter</a:t>
            </a:r>
            <a:r>
              <a:rPr lang="en-IE" dirty="0"/>
              <a:t> location nearest to you. Note: All subsequent resources that you create must be in the same location. &gt;</a:t>
            </a:r>
          </a:p>
          <a:p>
            <a:pPr rtl="0"/>
            <a:endParaRPr lang="en-IE" b="1" dirty="0"/>
          </a:p>
          <a:p>
            <a:pPr rtl="0"/>
            <a:r>
              <a:rPr lang="en-IE" b="1" dirty="0"/>
              <a:t>Create a VNET</a:t>
            </a:r>
          </a:p>
          <a:p>
            <a:pPr rtl="0"/>
            <a:r>
              <a:rPr lang="en-IE" b="1" dirty="0"/>
              <a:t>1. </a:t>
            </a:r>
            <a:r>
              <a:rPr lang="en-IE" dirty="0"/>
              <a:t>From the Azure portal home page, click </a:t>
            </a:r>
            <a:r>
              <a:rPr lang="en-IE" b="1" dirty="0"/>
              <a:t>All services</a:t>
            </a:r>
            <a:r>
              <a:rPr lang="en-IE" dirty="0"/>
              <a:t> &gt; </a:t>
            </a:r>
            <a:r>
              <a:rPr lang="en-IE" b="1" dirty="0"/>
              <a:t>Networking</a:t>
            </a:r>
            <a:r>
              <a:rPr lang="en-IE" dirty="0"/>
              <a:t> &gt; </a:t>
            </a:r>
            <a:r>
              <a:rPr lang="en-IE" b="1" dirty="0"/>
              <a:t>Virtual networks</a:t>
            </a:r>
            <a:r>
              <a:rPr lang="en-IE" dirty="0"/>
              <a:t>.</a:t>
            </a:r>
          </a:p>
          <a:p>
            <a:pPr rtl="0"/>
            <a:r>
              <a:rPr lang="en-IE" b="1" dirty="0"/>
              <a:t>2. </a:t>
            </a:r>
            <a:r>
              <a:rPr lang="en-IE" dirty="0"/>
              <a:t>Click </a:t>
            </a:r>
            <a:r>
              <a:rPr lang="en-IE" b="1" dirty="0"/>
              <a:t>Add</a:t>
            </a:r>
            <a:r>
              <a:rPr lang="en-IE" dirty="0"/>
              <a:t> and use the following details, leaving any other values as their default an click </a:t>
            </a:r>
            <a:r>
              <a:rPr lang="en-IE" b="1" dirty="0"/>
              <a:t>Create</a:t>
            </a:r>
            <a:r>
              <a:rPr lang="en-IE" dirty="0"/>
              <a:t> when finished</a:t>
            </a:r>
          </a:p>
          <a:p>
            <a:pPr lvl="1" rtl="0"/>
            <a:r>
              <a:rPr lang="en-IE" b="1" dirty="0"/>
              <a:t>Name</a:t>
            </a:r>
            <a:r>
              <a:rPr lang="en-IE" dirty="0"/>
              <a:t>: Test-FW-VN</a:t>
            </a:r>
          </a:p>
          <a:p>
            <a:pPr lvl="1" rtl="0"/>
            <a:r>
              <a:rPr lang="en-IE" b="1" dirty="0"/>
              <a:t>Address space</a:t>
            </a:r>
            <a:r>
              <a:rPr lang="en-IE" dirty="0"/>
              <a:t>: 10.0.0.0/16</a:t>
            </a:r>
          </a:p>
          <a:p>
            <a:pPr lvl="1" rtl="0"/>
            <a:r>
              <a:rPr lang="en-IE" b="1" dirty="0"/>
              <a:t>Subscription</a:t>
            </a:r>
            <a:r>
              <a:rPr lang="en-IE" dirty="0"/>
              <a:t> : &lt; select your subscription &gt;</a:t>
            </a:r>
          </a:p>
          <a:p>
            <a:pPr lvl="1" rtl="0"/>
            <a:r>
              <a:rPr lang="en-IE" b="1" dirty="0"/>
              <a:t>Resource group</a:t>
            </a:r>
            <a:r>
              <a:rPr lang="en-IE" dirty="0"/>
              <a:t>: &lt; select resource group created earlier i.e. </a:t>
            </a:r>
            <a:r>
              <a:rPr lang="en-IE" i="1" dirty="0"/>
              <a:t>Test-FW-RG</a:t>
            </a:r>
            <a:r>
              <a:rPr lang="en-IE" dirty="0"/>
              <a:t> &gt;</a:t>
            </a:r>
          </a:p>
          <a:p>
            <a:pPr lvl="1" rtl="0"/>
            <a:r>
              <a:rPr lang="en-IE" b="1" dirty="0"/>
              <a:t>Location</a:t>
            </a:r>
            <a:r>
              <a:rPr lang="en-IE" dirty="0"/>
              <a:t>: &lt; select the same location that you used previously &gt;</a:t>
            </a:r>
          </a:p>
          <a:p>
            <a:pPr lvl="1" rtl="0"/>
            <a:r>
              <a:rPr lang="en-IE" b="1" dirty="0"/>
              <a:t>Subnet</a:t>
            </a:r>
            <a:r>
              <a:rPr lang="en-IE" dirty="0"/>
              <a:t>&gt;</a:t>
            </a:r>
          </a:p>
          <a:p>
            <a:pPr lvl="2" rtl="0"/>
            <a:r>
              <a:rPr lang="en-IE" b="1" dirty="0"/>
              <a:t>Name</a:t>
            </a:r>
            <a:r>
              <a:rPr lang="en-IE" dirty="0"/>
              <a:t>: </a:t>
            </a:r>
            <a:r>
              <a:rPr lang="en-IE" dirty="0" err="1"/>
              <a:t>AzureFirewallSubnet</a:t>
            </a:r>
            <a:r>
              <a:rPr lang="en-IE" dirty="0"/>
              <a:t> (The firewall will be in this subnet, and the subnet name must be </a:t>
            </a:r>
            <a:r>
              <a:rPr lang="en-IE" i="1" dirty="0" err="1"/>
              <a:t>AzureFirewallSubnet</a:t>
            </a:r>
            <a:r>
              <a:rPr lang="en-IE" dirty="0"/>
              <a:t>).</a:t>
            </a:r>
          </a:p>
          <a:p>
            <a:pPr lvl="2" rtl="0"/>
            <a:r>
              <a:rPr lang="en-IE" b="1" dirty="0"/>
              <a:t>Address range</a:t>
            </a:r>
            <a:r>
              <a:rPr lang="en-IE" dirty="0"/>
              <a:t>: 10.0.1.0/24</a:t>
            </a:r>
          </a:p>
          <a:p>
            <a:pPr rtl="0"/>
            <a:endParaRPr lang="en-IE" b="1" dirty="0"/>
          </a:p>
          <a:p>
            <a:pPr rtl="0"/>
            <a:r>
              <a:rPr lang="en-IE" b="1" dirty="0"/>
              <a:t>Create additional subnets</a:t>
            </a:r>
          </a:p>
          <a:p>
            <a:pPr rtl="0"/>
            <a:r>
              <a:rPr lang="en-IE" dirty="0"/>
              <a:t>Next we will create some additional subnets, into which we will subsequently place two virtual machines.</a:t>
            </a:r>
          </a:p>
          <a:p>
            <a:pPr rtl="0"/>
            <a:r>
              <a:rPr lang="en-IE" b="1" dirty="0"/>
              <a:t>1. </a:t>
            </a:r>
            <a:r>
              <a:rPr lang="en-IE" dirty="0"/>
              <a:t>On the Azure portal home page, click </a:t>
            </a:r>
            <a:r>
              <a:rPr lang="en-IE" b="1" dirty="0"/>
              <a:t>Resource groups</a:t>
            </a:r>
            <a:r>
              <a:rPr lang="en-IE" dirty="0"/>
              <a:t> &gt; </a:t>
            </a:r>
            <a:r>
              <a:rPr lang="en-IE" b="1" dirty="0"/>
              <a:t>Test-FW-RG</a:t>
            </a:r>
            <a:r>
              <a:rPr lang="en-IE" dirty="0"/>
              <a:t>.</a:t>
            </a:r>
          </a:p>
          <a:p>
            <a:pPr rtl="0"/>
            <a:r>
              <a:rPr lang="en-IE" b="1" dirty="0"/>
              <a:t>2. </a:t>
            </a:r>
            <a:r>
              <a:rPr lang="en-IE" dirty="0"/>
              <a:t>Click the </a:t>
            </a:r>
            <a:r>
              <a:rPr lang="en-IE" b="1" dirty="0"/>
              <a:t>Test-FW-VN</a:t>
            </a:r>
            <a:r>
              <a:rPr lang="en-IE" dirty="0"/>
              <a:t> virtual network.</a:t>
            </a:r>
          </a:p>
          <a:p>
            <a:pPr rtl="0"/>
            <a:r>
              <a:rPr lang="en-IE" b="1" dirty="0"/>
              <a:t>3. </a:t>
            </a:r>
            <a:r>
              <a:rPr lang="en-IE" dirty="0"/>
              <a:t>Click </a:t>
            </a:r>
            <a:r>
              <a:rPr lang="en-IE" b="1" dirty="0"/>
              <a:t>Subnets</a:t>
            </a:r>
            <a:r>
              <a:rPr lang="en-IE" dirty="0"/>
              <a:t> &gt; </a:t>
            </a:r>
            <a:r>
              <a:rPr lang="en-IE" b="1" dirty="0"/>
              <a:t>+ Subnet</a:t>
            </a:r>
            <a:r>
              <a:rPr lang="en-IE" dirty="0"/>
              <a:t> and use the following details, leaving the remaining items at their default values and click </a:t>
            </a:r>
            <a:r>
              <a:rPr lang="en-IE" b="1" dirty="0"/>
              <a:t>OK</a:t>
            </a:r>
            <a:r>
              <a:rPr lang="en-IE" dirty="0"/>
              <a:t> when completed</a:t>
            </a:r>
          </a:p>
          <a:p>
            <a:pPr lvl="1" rtl="0"/>
            <a:r>
              <a:rPr lang="en-IE" b="1" dirty="0"/>
              <a:t>Name</a:t>
            </a:r>
            <a:r>
              <a:rPr lang="en-IE" dirty="0"/>
              <a:t>: Workload-SN</a:t>
            </a:r>
          </a:p>
          <a:p>
            <a:pPr lvl="1" rtl="0"/>
            <a:r>
              <a:rPr lang="en-IE" b="1" dirty="0"/>
              <a:t>Address range</a:t>
            </a:r>
            <a:r>
              <a:rPr lang="en-IE" dirty="0"/>
              <a:t>: 10.0.2.0/24</a:t>
            </a:r>
          </a:p>
          <a:p>
            <a:pPr rtl="0"/>
            <a:r>
              <a:rPr lang="en-IE" b="1" dirty="0"/>
              <a:t>4. </a:t>
            </a:r>
            <a:r>
              <a:rPr lang="en-IE" dirty="0"/>
              <a:t>Create another subnet by repeating steps 1-3 above, using the values</a:t>
            </a:r>
          </a:p>
          <a:p>
            <a:pPr lvl="1" rtl="0"/>
            <a:r>
              <a:rPr lang="en-IE" b="1" dirty="0"/>
              <a:t>Name</a:t>
            </a:r>
            <a:r>
              <a:rPr lang="en-IE" dirty="0"/>
              <a:t>: Jump-SN</a:t>
            </a:r>
          </a:p>
          <a:p>
            <a:pPr lvl="1" rtl="0"/>
            <a:r>
              <a:rPr lang="en-IE" b="1" dirty="0"/>
              <a:t>Address range</a:t>
            </a:r>
            <a:r>
              <a:rPr lang="en-IE" dirty="0"/>
              <a:t>: 10.0.3.0/24</a:t>
            </a:r>
          </a:p>
          <a:p>
            <a:pPr rtl="0"/>
            <a:endParaRPr lang="en-IE" b="1" dirty="0"/>
          </a:p>
          <a:p>
            <a:pPr rtl="0"/>
            <a:r>
              <a:rPr lang="en-IE" b="1" dirty="0"/>
              <a:t>Create a virtual machine in each subnet</a:t>
            </a:r>
          </a:p>
          <a:p>
            <a:pPr rtl="0"/>
            <a:r>
              <a:rPr lang="en-IE" dirty="0"/>
              <a:t>Now we will create two virtual machines and place them in the two additional subnets created in the previous section, one for the </a:t>
            </a:r>
            <a:r>
              <a:rPr lang="en-IE" i="1" dirty="0"/>
              <a:t>Jump-SN</a:t>
            </a:r>
            <a:r>
              <a:rPr lang="en-IE" dirty="0"/>
              <a:t> subnet, and one for the </a:t>
            </a:r>
            <a:r>
              <a:rPr lang="en-IE" i="1" dirty="0"/>
              <a:t>Workload-SN</a:t>
            </a:r>
            <a:r>
              <a:rPr lang="en-IE" dirty="0"/>
              <a:t> subnet.</a:t>
            </a:r>
          </a:p>
          <a:p>
            <a:pPr rtl="0"/>
            <a:r>
              <a:rPr lang="en-IE" b="1" dirty="0"/>
              <a:t>1. </a:t>
            </a:r>
            <a:r>
              <a:rPr lang="en-IE" dirty="0"/>
              <a:t>On the Azure portal, click </a:t>
            </a:r>
            <a:r>
              <a:rPr lang="en-IE" b="1" dirty="0"/>
              <a:t>Create a resource</a:t>
            </a:r>
            <a:r>
              <a:rPr lang="en-IE" dirty="0"/>
              <a:t>.</a:t>
            </a:r>
          </a:p>
          <a:p>
            <a:pPr rtl="0"/>
            <a:r>
              <a:rPr lang="en-IE" b="1" dirty="0"/>
              <a:t>2. </a:t>
            </a:r>
            <a:r>
              <a:rPr lang="en-IE" dirty="0"/>
              <a:t>Click </a:t>
            </a:r>
            <a:r>
              <a:rPr lang="en-IE" b="1" dirty="0"/>
              <a:t>Compute</a:t>
            </a:r>
            <a:r>
              <a:rPr lang="en-IE" dirty="0"/>
              <a:t> and then select </a:t>
            </a:r>
            <a:r>
              <a:rPr lang="en-IE" b="1" dirty="0"/>
              <a:t>Windows Server 2016 </a:t>
            </a:r>
            <a:r>
              <a:rPr lang="en-IE" b="1" dirty="0" err="1"/>
              <a:t>Datacenter</a:t>
            </a:r>
            <a:r>
              <a:rPr lang="en-IE" dirty="0"/>
              <a:t> in the Featured list.</a:t>
            </a:r>
          </a:p>
          <a:p>
            <a:pPr rtl="0"/>
            <a:r>
              <a:rPr lang="en-IE" b="1" dirty="0"/>
              <a:t>3. </a:t>
            </a:r>
            <a:r>
              <a:rPr lang="en-IE" dirty="0"/>
              <a:t>Enter these values for the virtual machine, accepting the default values for items not listed below. When finished click </a:t>
            </a:r>
            <a:r>
              <a:rPr lang="en-IE" b="1" dirty="0"/>
              <a:t>Review + Create</a:t>
            </a:r>
            <a:r>
              <a:rPr lang="en-IE" dirty="0"/>
              <a:t>, then click </a:t>
            </a:r>
            <a:r>
              <a:rPr lang="en-IE" b="1" dirty="0"/>
              <a:t>Create</a:t>
            </a:r>
            <a:endParaRPr lang="en-IE" dirty="0"/>
          </a:p>
          <a:p>
            <a:pPr rtl="0"/>
            <a:r>
              <a:rPr lang="en-IE" b="1" dirty="0"/>
              <a:t>Basics</a:t>
            </a:r>
            <a:endParaRPr lang="en-IE" dirty="0"/>
          </a:p>
          <a:p>
            <a:pPr lvl="1" rtl="0"/>
            <a:r>
              <a:rPr lang="en-IE" b="1" dirty="0"/>
              <a:t>Subscription</a:t>
            </a:r>
            <a:r>
              <a:rPr lang="en-IE" dirty="0"/>
              <a:t>: &lt; select your subscription &gt;</a:t>
            </a:r>
          </a:p>
          <a:p>
            <a:pPr lvl="1" rtl="0"/>
            <a:r>
              <a:rPr lang="en-IE" b="1" dirty="0"/>
              <a:t>Resource group</a:t>
            </a:r>
            <a:r>
              <a:rPr lang="en-IE" dirty="0"/>
              <a:t>: Test-FW-RG &lt; the resource group you created earlier &gt;</a:t>
            </a:r>
          </a:p>
          <a:p>
            <a:pPr lvl="1" rtl="0"/>
            <a:r>
              <a:rPr lang="en-IE" b="1" dirty="0"/>
              <a:t>Virtual machine name</a:t>
            </a:r>
            <a:r>
              <a:rPr lang="en-IE" dirty="0"/>
              <a:t>: </a:t>
            </a:r>
            <a:r>
              <a:rPr lang="en-IE" dirty="0" err="1"/>
              <a:t>Srv</a:t>
            </a:r>
            <a:r>
              <a:rPr lang="en-IE" dirty="0"/>
              <a:t>-Jump</a:t>
            </a:r>
          </a:p>
          <a:p>
            <a:pPr lvl="1" rtl="0"/>
            <a:r>
              <a:rPr lang="en-IE" b="1" dirty="0"/>
              <a:t>Region</a:t>
            </a:r>
            <a:r>
              <a:rPr lang="en-IE" dirty="0"/>
              <a:t>: &lt; The region you selected earlier &gt;</a:t>
            </a:r>
          </a:p>
          <a:p>
            <a:pPr lvl="1" rtl="0"/>
            <a:r>
              <a:rPr lang="en-IE" b="1" dirty="0"/>
              <a:t>Username</a:t>
            </a:r>
            <a:r>
              <a:rPr lang="en-IE" dirty="0"/>
              <a:t>: </a:t>
            </a:r>
            <a:r>
              <a:rPr lang="en-IE" dirty="0" err="1"/>
              <a:t>azureuser</a:t>
            </a:r>
            <a:endParaRPr lang="en-IE" dirty="0"/>
          </a:p>
          <a:p>
            <a:pPr lvl="1" rtl="0"/>
            <a:r>
              <a:rPr lang="en-IE" b="1" dirty="0"/>
              <a:t>Password</a:t>
            </a:r>
            <a:r>
              <a:rPr lang="en-IE" dirty="0"/>
              <a:t>: Password0134!</a:t>
            </a:r>
          </a:p>
          <a:p>
            <a:pPr lvl="1" rtl="0"/>
            <a:r>
              <a:rPr lang="en-IE" b="1" dirty="0"/>
              <a:t>Public inbound ports</a:t>
            </a:r>
            <a:r>
              <a:rPr lang="en-IE" dirty="0"/>
              <a:t>: RDP (3389).</a:t>
            </a:r>
          </a:p>
          <a:p>
            <a:pPr rtl="0"/>
            <a:r>
              <a:rPr lang="en-IE" b="1" dirty="0"/>
              <a:t>Networking</a:t>
            </a:r>
            <a:endParaRPr lang="en-IE" dirty="0"/>
          </a:p>
          <a:p>
            <a:pPr lvl="1" rtl="0"/>
            <a:r>
              <a:rPr lang="en-IE" b="1" dirty="0"/>
              <a:t>Virtual Network</a:t>
            </a:r>
            <a:r>
              <a:rPr lang="en-IE" dirty="0"/>
              <a:t>: Test-FW-VN</a:t>
            </a:r>
          </a:p>
          <a:p>
            <a:pPr lvl="1" rtl="0"/>
            <a:r>
              <a:rPr lang="en-IE" b="1" dirty="0"/>
              <a:t>Subnet</a:t>
            </a:r>
            <a:r>
              <a:rPr lang="en-IE" dirty="0"/>
              <a:t>: Jump-SN</a:t>
            </a:r>
          </a:p>
          <a:p>
            <a:pPr lvl="1" rtl="0"/>
            <a:r>
              <a:rPr lang="en-IE" b="1" dirty="0"/>
              <a:t>Public IP</a:t>
            </a:r>
            <a:r>
              <a:rPr lang="en-IE" dirty="0"/>
              <a:t>: click Create new then type </a:t>
            </a:r>
            <a:r>
              <a:rPr lang="en-IE" b="1" dirty="0" err="1"/>
              <a:t>Srv</a:t>
            </a:r>
            <a:r>
              <a:rPr lang="en-IE" b="1" dirty="0"/>
              <a:t>-Jump-PIP</a:t>
            </a:r>
            <a:r>
              <a:rPr lang="en-IE" dirty="0"/>
              <a:t> for the public IP address name and click </a:t>
            </a:r>
            <a:r>
              <a:rPr lang="en-IE" b="1" dirty="0"/>
              <a:t>OK</a:t>
            </a:r>
            <a:r>
              <a:rPr lang="en-IE" dirty="0"/>
              <a:t>.</a:t>
            </a:r>
          </a:p>
          <a:p>
            <a:pPr rtl="0"/>
            <a:r>
              <a:rPr lang="en-IE" b="1" dirty="0"/>
              <a:t>Management</a:t>
            </a:r>
            <a:endParaRPr lang="en-IE" dirty="0"/>
          </a:p>
          <a:p>
            <a:pPr lvl="1" rtl="0"/>
            <a:r>
              <a:rPr lang="en-IE" dirty="0"/>
              <a:t>Boot diagnostics: Off</a:t>
            </a:r>
          </a:p>
          <a:p>
            <a:pPr rtl="0"/>
            <a:r>
              <a:rPr lang="en-IE" b="1" dirty="0"/>
              <a:t>4. </a:t>
            </a:r>
            <a:r>
              <a:rPr lang="en-IE" dirty="0"/>
              <a:t>While the virtual machine is being created, repeat steps 1-3 above to create another virtual machine with the following settings:</a:t>
            </a:r>
          </a:p>
          <a:p>
            <a:pPr rtl="0"/>
            <a:r>
              <a:rPr lang="en-IE" b="1" dirty="0"/>
              <a:t>Basics</a:t>
            </a:r>
            <a:endParaRPr lang="en-IE" dirty="0"/>
          </a:p>
          <a:p>
            <a:pPr lvl="1" rtl="0"/>
            <a:r>
              <a:rPr lang="en-IE" b="1" dirty="0"/>
              <a:t>Subscription</a:t>
            </a:r>
            <a:r>
              <a:rPr lang="en-IE" dirty="0"/>
              <a:t>: &lt; select your subscription &gt;</a:t>
            </a:r>
          </a:p>
          <a:p>
            <a:pPr lvl="1" rtl="0"/>
            <a:r>
              <a:rPr lang="en-IE" b="1" dirty="0"/>
              <a:t>Resource group</a:t>
            </a:r>
            <a:r>
              <a:rPr lang="en-IE" dirty="0"/>
              <a:t>: Test-FW-RG &lt; the resource group you created earlier &gt;</a:t>
            </a:r>
          </a:p>
          <a:p>
            <a:pPr lvl="1" rtl="0"/>
            <a:r>
              <a:rPr lang="en-IE" b="1" dirty="0"/>
              <a:t>Virtual machine name</a:t>
            </a:r>
            <a:r>
              <a:rPr lang="en-IE" dirty="0"/>
              <a:t>: </a:t>
            </a:r>
            <a:r>
              <a:rPr lang="en-IE" dirty="0" err="1"/>
              <a:t>Srv</a:t>
            </a:r>
            <a:r>
              <a:rPr lang="en-IE" dirty="0"/>
              <a:t>-Work</a:t>
            </a:r>
          </a:p>
          <a:p>
            <a:pPr lvl="1" rtl="0"/>
            <a:r>
              <a:rPr lang="en-IE" b="1" dirty="0"/>
              <a:t>Region</a:t>
            </a:r>
            <a:r>
              <a:rPr lang="en-IE" dirty="0"/>
              <a:t>: &lt; The region you selected earlier &gt;</a:t>
            </a:r>
          </a:p>
          <a:p>
            <a:pPr lvl="1" rtl="0"/>
            <a:r>
              <a:rPr lang="en-IE" b="1" dirty="0"/>
              <a:t>Username</a:t>
            </a:r>
            <a:r>
              <a:rPr lang="en-IE" dirty="0"/>
              <a:t>: </a:t>
            </a:r>
            <a:r>
              <a:rPr lang="en-IE" dirty="0" err="1"/>
              <a:t>azureuser</a:t>
            </a:r>
            <a:endParaRPr lang="en-IE" dirty="0"/>
          </a:p>
          <a:p>
            <a:pPr lvl="1" rtl="0"/>
            <a:r>
              <a:rPr lang="en-IE" b="1" dirty="0"/>
              <a:t>Password</a:t>
            </a:r>
            <a:r>
              <a:rPr lang="en-IE" dirty="0"/>
              <a:t>: Password0134!</a:t>
            </a:r>
          </a:p>
          <a:p>
            <a:pPr lvl="1" rtl="0"/>
            <a:r>
              <a:rPr lang="en-IE" b="1" dirty="0"/>
              <a:t>Public inbound ports</a:t>
            </a:r>
            <a:r>
              <a:rPr lang="en-IE" dirty="0"/>
              <a:t>: None</a:t>
            </a:r>
          </a:p>
          <a:p>
            <a:pPr rtl="0"/>
            <a:r>
              <a:rPr lang="en-IE" b="1" dirty="0"/>
              <a:t>Networking</a:t>
            </a:r>
            <a:endParaRPr lang="en-IE" dirty="0"/>
          </a:p>
          <a:p>
            <a:pPr lvl="1" rtl="0"/>
            <a:r>
              <a:rPr lang="en-IE" b="1" dirty="0"/>
              <a:t>Virtual Network</a:t>
            </a:r>
            <a:r>
              <a:rPr lang="en-IE" dirty="0"/>
              <a:t>: Test-FW-VN</a:t>
            </a:r>
          </a:p>
          <a:p>
            <a:pPr lvl="1" rtl="0"/>
            <a:r>
              <a:rPr lang="en-IE" b="1" dirty="0"/>
              <a:t>Subnet</a:t>
            </a:r>
            <a:r>
              <a:rPr lang="en-IE" dirty="0"/>
              <a:t>: Workload-SN</a:t>
            </a:r>
          </a:p>
          <a:p>
            <a:pPr lvl="1" rtl="0"/>
            <a:r>
              <a:rPr lang="en-IE" b="1" dirty="0"/>
              <a:t>Public IP</a:t>
            </a:r>
            <a:r>
              <a:rPr lang="en-IE" dirty="0"/>
              <a:t>: None</a:t>
            </a:r>
          </a:p>
          <a:p>
            <a:pPr rtl="0"/>
            <a:r>
              <a:rPr lang="en-IE" b="1" dirty="0"/>
              <a:t>Management</a:t>
            </a:r>
            <a:endParaRPr lang="en-IE" dirty="0"/>
          </a:p>
          <a:p>
            <a:pPr lvl="1" rtl="0"/>
            <a:r>
              <a:rPr lang="en-IE" b="1" dirty="0"/>
              <a:t>Boot diagnostics</a:t>
            </a:r>
            <a:r>
              <a:rPr lang="en-IE" dirty="0"/>
              <a:t>: Off</a:t>
            </a:r>
          </a:p>
          <a:p>
            <a:pPr rtl="0"/>
            <a:endParaRPr lang="en-IE" b="1" dirty="0"/>
          </a:p>
          <a:p>
            <a:pPr rtl="0"/>
            <a:r>
              <a:rPr lang="en-IE" b="1" dirty="0"/>
              <a:t>Deploy the Firewall into the VNET</a:t>
            </a:r>
          </a:p>
          <a:p>
            <a:pPr rtl="0"/>
            <a:r>
              <a:rPr lang="en-IE" dirty="0"/>
              <a:t>This will take approx. 5 mins to configure and deploy</a:t>
            </a:r>
          </a:p>
          <a:p>
            <a:pPr rtl="0"/>
            <a:r>
              <a:rPr lang="en-IE" b="1" dirty="0"/>
              <a:t>1. </a:t>
            </a:r>
            <a:r>
              <a:rPr lang="en-IE" dirty="0"/>
              <a:t>From the portal home page, click </a:t>
            </a:r>
            <a:r>
              <a:rPr lang="en-IE" b="1" dirty="0"/>
              <a:t>Create a resource</a:t>
            </a:r>
            <a:r>
              <a:rPr lang="en-IE" dirty="0"/>
              <a:t> and in the </a:t>
            </a:r>
            <a:r>
              <a:rPr lang="en-IE" b="1" dirty="0"/>
              <a:t>New</a:t>
            </a:r>
            <a:r>
              <a:rPr lang="en-IE" dirty="0"/>
              <a:t> pane type </a:t>
            </a:r>
            <a:r>
              <a:rPr lang="en-IE" b="1" dirty="0"/>
              <a:t>Firewall</a:t>
            </a:r>
            <a:r>
              <a:rPr lang="en-IE" dirty="0"/>
              <a:t>, then click </a:t>
            </a:r>
            <a:r>
              <a:rPr lang="en-IE" b="1" dirty="0"/>
              <a:t>Create</a:t>
            </a:r>
            <a:endParaRPr lang="en-IE" dirty="0"/>
          </a:p>
          <a:p>
            <a:pPr rtl="0"/>
            <a:r>
              <a:rPr lang="en-IE" b="1" dirty="0"/>
              <a:t>2. </a:t>
            </a:r>
            <a:r>
              <a:rPr lang="en-IE" dirty="0"/>
              <a:t>Click </a:t>
            </a:r>
            <a:r>
              <a:rPr lang="en-IE" b="1" dirty="0"/>
              <a:t>Networking</a:t>
            </a:r>
            <a:r>
              <a:rPr lang="en-IE" dirty="0"/>
              <a:t> and in the </a:t>
            </a:r>
            <a:r>
              <a:rPr lang="en-IE" b="1" dirty="0"/>
              <a:t>Featured</a:t>
            </a:r>
            <a:r>
              <a:rPr lang="en-IE" dirty="0"/>
              <a:t> section click </a:t>
            </a:r>
            <a:r>
              <a:rPr lang="en-IE" b="1" dirty="0"/>
              <a:t>See all</a:t>
            </a:r>
            <a:r>
              <a:rPr lang="en-IE" dirty="0"/>
              <a:t> &gt; </a:t>
            </a:r>
            <a:r>
              <a:rPr lang="en-IE" b="1" dirty="0"/>
              <a:t>Firewall</a:t>
            </a:r>
            <a:r>
              <a:rPr lang="en-IE" dirty="0"/>
              <a:t> &gt; </a:t>
            </a:r>
            <a:r>
              <a:rPr lang="en-IE" b="1" dirty="0"/>
              <a:t>Create</a:t>
            </a:r>
            <a:r>
              <a:rPr lang="en-IE" dirty="0"/>
              <a:t>.</a:t>
            </a:r>
          </a:p>
          <a:p>
            <a:pPr rtl="0"/>
            <a:r>
              <a:rPr lang="en-IE" b="1" dirty="0"/>
              <a:t>3. </a:t>
            </a:r>
            <a:r>
              <a:rPr lang="en-IE" dirty="0"/>
              <a:t> the </a:t>
            </a:r>
            <a:r>
              <a:rPr lang="en-IE" b="1" dirty="0"/>
              <a:t>Create a Firewall</a:t>
            </a:r>
            <a:r>
              <a:rPr lang="en-IE" dirty="0"/>
              <a:t> page, use the following table to configure the firewall, when finished click </a:t>
            </a:r>
            <a:r>
              <a:rPr lang="en-IE" b="1" dirty="0"/>
              <a:t>Review + create</a:t>
            </a:r>
            <a:r>
              <a:rPr lang="en-IE" dirty="0"/>
              <a:t> then </a:t>
            </a:r>
            <a:r>
              <a:rPr lang="en-IE" b="1" dirty="0"/>
              <a:t>Create</a:t>
            </a:r>
            <a:endParaRPr lang="en-IE" dirty="0"/>
          </a:p>
          <a:p>
            <a:pPr lvl="1" rtl="0"/>
            <a:r>
              <a:rPr lang="en-IE" b="1" dirty="0"/>
              <a:t>Subscription:</a:t>
            </a:r>
            <a:r>
              <a:rPr lang="en-IE" dirty="0"/>
              <a:t> &lt; your Azure subscription &gt;</a:t>
            </a:r>
          </a:p>
          <a:p>
            <a:pPr lvl="1" rtl="0"/>
            <a:r>
              <a:rPr lang="en-IE" b="1" dirty="0"/>
              <a:t>Resource group</a:t>
            </a:r>
            <a:r>
              <a:rPr lang="en-IE" dirty="0"/>
              <a:t>: Test-FW-RG &lt; the resource group you created earlier &gt;</a:t>
            </a:r>
          </a:p>
          <a:p>
            <a:pPr lvl="1" rtl="0"/>
            <a:r>
              <a:rPr lang="en-IE" b="1" dirty="0"/>
              <a:t>Name</a:t>
            </a:r>
            <a:r>
              <a:rPr lang="en-IE" dirty="0"/>
              <a:t>: Test-FW01</a:t>
            </a:r>
          </a:p>
          <a:p>
            <a:pPr lvl="1" rtl="0"/>
            <a:r>
              <a:rPr lang="en-IE" b="1" dirty="0"/>
              <a:t>Region</a:t>
            </a:r>
            <a:r>
              <a:rPr lang="en-IE" dirty="0"/>
              <a:t>: &lt; Select the same location that you used previously &gt;</a:t>
            </a:r>
          </a:p>
          <a:p>
            <a:pPr lvl="1" rtl="0"/>
            <a:r>
              <a:rPr lang="en-IE" b="1" dirty="0"/>
              <a:t>Choose a virtual network</a:t>
            </a:r>
            <a:r>
              <a:rPr lang="en-IE" dirty="0"/>
              <a:t>: Test-FW-VN &lt; the VNET you created earlier &gt;</a:t>
            </a:r>
          </a:p>
          <a:p>
            <a:pPr lvl="1" rtl="0"/>
            <a:r>
              <a:rPr lang="en-IE" b="1" dirty="0"/>
              <a:t>Public IP address</a:t>
            </a:r>
            <a:r>
              <a:rPr lang="en-IE" dirty="0"/>
              <a:t>: &lt; select </a:t>
            </a:r>
            <a:r>
              <a:rPr lang="en-IE" b="1" dirty="0"/>
              <a:t>Create new</a:t>
            </a:r>
            <a:r>
              <a:rPr lang="en-IE" dirty="0"/>
              <a:t> radio button &gt;</a:t>
            </a:r>
          </a:p>
          <a:p>
            <a:pPr lvl="1" rtl="0"/>
            <a:r>
              <a:rPr lang="en-IE" b="1" dirty="0"/>
              <a:t>Public IP address</a:t>
            </a:r>
            <a:r>
              <a:rPr lang="en-IE" dirty="0"/>
              <a:t>: &lt; accept the default value &gt;</a:t>
            </a:r>
          </a:p>
          <a:p>
            <a:pPr lvl="1" rtl="0"/>
            <a:r>
              <a:rPr lang="en-IE" b="1" dirty="0"/>
              <a:t>Public IP address SKU</a:t>
            </a:r>
            <a:r>
              <a:rPr lang="en-IE" dirty="0"/>
              <a:t>: Standard</a:t>
            </a:r>
          </a:p>
          <a:p>
            <a:pPr rtl="0"/>
            <a:r>
              <a:rPr lang="en-IE" b="1" dirty="0"/>
              <a:t>4. </a:t>
            </a:r>
            <a:r>
              <a:rPr lang="en-IE" dirty="0"/>
              <a:t>After deployment completes, go to the </a:t>
            </a:r>
            <a:r>
              <a:rPr lang="en-IE" b="1" dirty="0"/>
              <a:t>Test-FW-RG</a:t>
            </a:r>
            <a:r>
              <a:rPr lang="en-IE" dirty="0"/>
              <a:t> resource group, and click the </a:t>
            </a:r>
            <a:r>
              <a:rPr lang="en-IE" b="1" dirty="0"/>
              <a:t>Test-FW01</a:t>
            </a:r>
            <a:r>
              <a:rPr lang="en-IE" dirty="0"/>
              <a:t> firewall.</a:t>
            </a:r>
          </a:p>
          <a:p>
            <a:pPr rtl="0"/>
            <a:r>
              <a:rPr lang="en-IE" b="1" dirty="0"/>
              <a:t>5. </a:t>
            </a:r>
            <a:r>
              <a:rPr lang="en-IE" dirty="0"/>
              <a:t>Take note of the private IP address. You will use it later when you create the default route.</a:t>
            </a:r>
          </a:p>
          <a:p>
            <a:pPr rtl="0"/>
            <a:endParaRPr lang="en-IE" b="1" dirty="0"/>
          </a:p>
          <a:p>
            <a:pPr rtl="0"/>
            <a:r>
              <a:rPr lang="en-IE" b="1" dirty="0"/>
              <a:t>Create a default route</a:t>
            </a:r>
          </a:p>
          <a:p>
            <a:pPr rtl="0"/>
            <a:r>
              <a:rPr lang="en-IE" dirty="0"/>
              <a:t>For the </a:t>
            </a:r>
            <a:r>
              <a:rPr lang="en-IE" b="1" dirty="0"/>
              <a:t>Workload-SN</a:t>
            </a:r>
            <a:r>
              <a:rPr lang="en-IE" dirty="0"/>
              <a:t> subnet, configure the outbound default route to go through the firewall.</a:t>
            </a:r>
          </a:p>
          <a:p>
            <a:pPr rtl="0"/>
            <a:r>
              <a:rPr lang="en-IE" b="1" dirty="0"/>
              <a:t>1. </a:t>
            </a:r>
            <a:r>
              <a:rPr lang="en-IE" dirty="0"/>
              <a:t>From the Azure portal home page, click </a:t>
            </a:r>
            <a:r>
              <a:rPr lang="en-IE" b="1" dirty="0"/>
              <a:t>All services</a:t>
            </a:r>
            <a:r>
              <a:rPr lang="en-IE" dirty="0"/>
              <a:t>. Under </a:t>
            </a:r>
            <a:r>
              <a:rPr lang="en-IE" b="1" dirty="0"/>
              <a:t>Networking</a:t>
            </a:r>
            <a:r>
              <a:rPr lang="en-IE" dirty="0"/>
              <a:t>, click </a:t>
            </a:r>
            <a:r>
              <a:rPr lang="en-IE" b="1" dirty="0"/>
              <a:t>Route tables</a:t>
            </a:r>
            <a:r>
              <a:rPr lang="en-IE" dirty="0"/>
              <a:t>.</a:t>
            </a:r>
          </a:p>
          <a:p>
            <a:pPr rtl="0"/>
            <a:r>
              <a:rPr lang="en-IE" b="1" dirty="0"/>
              <a:t>2. </a:t>
            </a:r>
            <a:r>
              <a:rPr lang="en-IE" dirty="0"/>
              <a:t>In the Route tables pane click </a:t>
            </a:r>
            <a:r>
              <a:rPr lang="en-IE" b="1" dirty="0"/>
              <a:t>+ Add</a:t>
            </a:r>
            <a:r>
              <a:rPr lang="en-IE" dirty="0"/>
              <a:t> and enter the following details and </a:t>
            </a:r>
            <a:r>
              <a:rPr lang="en-IE" dirty="0" err="1"/>
              <a:t>whe</a:t>
            </a:r>
            <a:r>
              <a:rPr lang="en-IE" dirty="0"/>
              <a:t> finished click </a:t>
            </a:r>
            <a:r>
              <a:rPr lang="en-IE" b="1" dirty="0"/>
              <a:t>Create</a:t>
            </a:r>
            <a:endParaRPr lang="en-IE" dirty="0"/>
          </a:p>
          <a:p>
            <a:pPr lvl="1" rtl="0"/>
            <a:r>
              <a:rPr lang="en-IE" b="1" dirty="0"/>
              <a:t>Name</a:t>
            </a:r>
            <a:r>
              <a:rPr lang="en-IE" dirty="0"/>
              <a:t>: Firewall-route</a:t>
            </a:r>
          </a:p>
          <a:p>
            <a:pPr lvl="1" rtl="0"/>
            <a:r>
              <a:rPr lang="en-IE" b="1" dirty="0"/>
              <a:t>Subscription</a:t>
            </a:r>
            <a:r>
              <a:rPr lang="en-IE" dirty="0"/>
              <a:t>: &lt; select your subscription &gt;</a:t>
            </a:r>
          </a:p>
          <a:p>
            <a:pPr lvl="1" rtl="0"/>
            <a:r>
              <a:rPr lang="en-IE" b="1" dirty="0"/>
              <a:t>Resource group</a:t>
            </a:r>
            <a:r>
              <a:rPr lang="en-IE" dirty="0"/>
              <a:t>: Test-FW-RG &lt; the resource group you created earlier &gt;</a:t>
            </a:r>
          </a:p>
          <a:p>
            <a:pPr lvl="1" rtl="0"/>
            <a:r>
              <a:rPr lang="en-IE" b="1" dirty="0"/>
              <a:t>Location</a:t>
            </a:r>
            <a:r>
              <a:rPr lang="en-IE" dirty="0"/>
              <a:t>: &lt; select the same location that you used previously &gt;</a:t>
            </a:r>
          </a:p>
          <a:p>
            <a:pPr rtl="0"/>
            <a:r>
              <a:rPr lang="en-IE" b="1" dirty="0"/>
              <a:t>3. </a:t>
            </a:r>
            <a:r>
              <a:rPr lang="en-IE" dirty="0"/>
              <a:t>When it is finished click </a:t>
            </a:r>
            <a:r>
              <a:rPr lang="en-IE" b="1" dirty="0"/>
              <a:t>Refresh</a:t>
            </a:r>
            <a:r>
              <a:rPr lang="en-IE" dirty="0"/>
              <a:t>, and then click the </a:t>
            </a:r>
            <a:r>
              <a:rPr lang="en-IE" b="1" dirty="0"/>
              <a:t>Firewall-route</a:t>
            </a:r>
            <a:r>
              <a:rPr lang="en-IE" dirty="0"/>
              <a:t> route table.</a:t>
            </a:r>
          </a:p>
          <a:p>
            <a:pPr rtl="0"/>
            <a:r>
              <a:rPr lang="en-IE" b="1" dirty="0"/>
              <a:t>4. </a:t>
            </a:r>
            <a:r>
              <a:rPr lang="en-IE" dirty="0"/>
              <a:t>Click </a:t>
            </a:r>
            <a:r>
              <a:rPr lang="en-IE" b="1" dirty="0"/>
              <a:t>Subnets</a:t>
            </a:r>
            <a:r>
              <a:rPr lang="en-IE" dirty="0"/>
              <a:t> &gt; </a:t>
            </a:r>
            <a:r>
              <a:rPr lang="en-IE" b="1" dirty="0"/>
              <a:t>+ Associate</a:t>
            </a:r>
            <a:r>
              <a:rPr lang="en-IE" dirty="0"/>
              <a:t>.</a:t>
            </a:r>
          </a:p>
          <a:p>
            <a:pPr rtl="0"/>
            <a:r>
              <a:rPr lang="en-IE" b="1" dirty="0"/>
              <a:t>5. </a:t>
            </a:r>
            <a:r>
              <a:rPr lang="en-IE" dirty="0"/>
              <a:t>Click </a:t>
            </a:r>
            <a:r>
              <a:rPr lang="en-IE" b="1" dirty="0"/>
              <a:t>Virtual network</a:t>
            </a:r>
            <a:r>
              <a:rPr lang="en-IE" dirty="0"/>
              <a:t> &gt; </a:t>
            </a:r>
            <a:r>
              <a:rPr lang="en-IE" b="1" dirty="0"/>
              <a:t>Test-FW-VN</a:t>
            </a:r>
            <a:r>
              <a:rPr lang="en-IE" dirty="0"/>
              <a:t>.</a:t>
            </a:r>
          </a:p>
          <a:p>
            <a:pPr rtl="0"/>
            <a:r>
              <a:rPr lang="en-IE" b="1" dirty="0"/>
              <a:t>6. </a:t>
            </a:r>
            <a:r>
              <a:rPr lang="en-IE" dirty="0"/>
              <a:t>For </a:t>
            </a:r>
            <a:r>
              <a:rPr lang="en-IE" b="1" dirty="0"/>
              <a:t>Subnet</a:t>
            </a:r>
            <a:r>
              <a:rPr lang="en-IE" dirty="0"/>
              <a:t>, click </a:t>
            </a:r>
            <a:r>
              <a:rPr lang="en-IE" b="1" dirty="0"/>
              <a:t>Workload-SN</a:t>
            </a:r>
            <a:r>
              <a:rPr lang="en-IE" dirty="0"/>
              <a:t>. Make sure that you select </a:t>
            </a:r>
            <a:r>
              <a:rPr lang="en-IE" b="1" dirty="0"/>
              <a:t>only</a:t>
            </a:r>
            <a:r>
              <a:rPr lang="en-IE" dirty="0"/>
              <a:t> the </a:t>
            </a:r>
            <a:r>
              <a:rPr lang="en-IE" b="1" dirty="0"/>
              <a:t>Workload-SN</a:t>
            </a:r>
            <a:r>
              <a:rPr lang="en-IE" dirty="0"/>
              <a:t> subnet for this route, otherwise your firewall won't work correctly.</a:t>
            </a:r>
          </a:p>
          <a:p>
            <a:pPr rtl="0"/>
            <a:r>
              <a:rPr lang="en-IE" b="1" dirty="0"/>
              <a:t>7. </a:t>
            </a:r>
            <a:r>
              <a:rPr lang="en-IE" dirty="0"/>
              <a:t>Click </a:t>
            </a:r>
            <a:r>
              <a:rPr lang="en-IE" b="1" dirty="0"/>
              <a:t>OK</a:t>
            </a:r>
            <a:r>
              <a:rPr lang="en-IE" dirty="0"/>
              <a:t>.</a:t>
            </a:r>
          </a:p>
          <a:p>
            <a:pPr rtl="0"/>
            <a:r>
              <a:rPr lang="en-IE" b="1" dirty="0"/>
              <a:t>8. </a:t>
            </a:r>
            <a:r>
              <a:rPr lang="en-IE" dirty="0"/>
              <a:t>Click </a:t>
            </a:r>
            <a:r>
              <a:rPr lang="en-IE" b="1" dirty="0"/>
              <a:t>Routes</a:t>
            </a:r>
            <a:r>
              <a:rPr lang="en-IE" dirty="0"/>
              <a:t> &gt; </a:t>
            </a:r>
            <a:r>
              <a:rPr lang="en-IE" b="1" dirty="0"/>
              <a:t>+ Add</a:t>
            </a:r>
            <a:r>
              <a:rPr lang="en-IE" dirty="0"/>
              <a:t> and enter the following details and click </a:t>
            </a:r>
            <a:r>
              <a:rPr lang="en-IE" b="1" dirty="0"/>
              <a:t>OK</a:t>
            </a:r>
            <a:r>
              <a:rPr lang="en-IE" dirty="0"/>
              <a:t> when finished</a:t>
            </a:r>
          </a:p>
          <a:p>
            <a:pPr lvl="1" rtl="0"/>
            <a:r>
              <a:rPr lang="en-IE" b="1" dirty="0"/>
              <a:t>Route name</a:t>
            </a:r>
            <a:r>
              <a:rPr lang="en-IE" dirty="0"/>
              <a:t>: FW-DG</a:t>
            </a:r>
          </a:p>
          <a:p>
            <a:pPr lvl="1" rtl="0"/>
            <a:r>
              <a:rPr lang="en-IE" b="1" dirty="0"/>
              <a:t>Address prefix</a:t>
            </a:r>
            <a:r>
              <a:rPr lang="en-IE" dirty="0"/>
              <a:t>: 0.0.0.0/0</a:t>
            </a:r>
          </a:p>
          <a:p>
            <a:pPr lvl="1" rtl="0"/>
            <a:r>
              <a:rPr lang="en-IE" b="1" dirty="0"/>
              <a:t>Next hop type</a:t>
            </a:r>
            <a:r>
              <a:rPr lang="en-IE" dirty="0"/>
              <a:t>: Virtual appliance. (Azure Firewall is actually a managed service, but </a:t>
            </a:r>
            <a:r>
              <a:rPr lang="en-IE" i="1" dirty="0"/>
              <a:t>virtual appliance</a:t>
            </a:r>
            <a:r>
              <a:rPr lang="en-IE" dirty="0"/>
              <a:t> works in this situation.)</a:t>
            </a:r>
          </a:p>
          <a:p>
            <a:pPr lvl="1" rtl="0"/>
            <a:r>
              <a:rPr lang="en-IE" b="1" dirty="0"/>
              <a:t>Next hop address</a:t>
            </a:r>
            <a:r>
              <a:rPr lang="en-IE" dirty="0"/>
              <a:t> &lt; enter the private IP address for the firewall that you noted previously &gt;</a:t>
            </a:r>
          </a:p>
          <a:p>
            <a:pPr rtl="0"/>
            <a:endParaRPr lang="en-IE" b="1" dirty="0"/>
          </a:p>
          <a:p>
            <a:pPr rtl="0"/>
            <a:r>
              <a:rPr lang="en-IE" b="1" dirty="0"/>
              <a:t>Configure an application rule</a:t>
            </a:r>
          </a:p>
          <a:p>
            <a:pPr rtl="0"/>
            <a:r>
              <a:rPr lang="en-IE" dirty="0"/>
              <a:t>Now we will create an </a:t>
            </a:r>
            <a:r>
              <a:rPr lang="en-IE" i="1" dirty="0"/>
              <a:t>application rule</a:t>
            </a:r>
            <a:r>
              <a:rPr lang="en-IE" dirty="0"/>
              <a:t> that allows outbound access to </a:t>
            </a:r>
            <a:r>
              <a:rPr lang="en-IE" i="1" dirty="0"/>
              <a:t>msn.com</a:t>
            </a:r>
            <a:endParaRPr lang="en-IE" dirty="0"/>
          </a:p>
          <a:p>
            <a:pPr rtl="0"/>
            <a:r>
              <a:rPr lang="en-IE" b="1" dirty="0"/>
              <a:t>1. </a:t>
            </a:r>
            <a:r>
              <a:rPr lang="en-IE" dirty="0"/>
              <a:t>Open the </a:t>
            </a:r>
            <a:r>
              <a:rPr lang="en-IE" b="1" dirty="0"/>
              <a:t>Test-FW-RG</a:t>
            </a:r>
            <a:r>
              <a:rPr lang="en-IE" dirty="0"/>
              <a:t>, and click the </a:t>
            </a:r>
            <a:r>
              <a:rPr lang="en-IE" b="1" dirty="0"/>
              <a:t>Test-FW01</a:t>
            </a:r>
            <a:r>
              <a:rPr lang="en-IE" dirty="0"/>
              <a:t> firewall.</a:t>
            </a:r>
          </a:p>
          <a:p>
            <a:pPr rtl="0"/>
            <a:r>
              <a:rPr lang="en-IE" b="1" dirty="0"/>
              <a:t>2. </a:t>
            </a:r>
            <a:r>
              <a:rPr lang="en-IE" dirty="0"/>
              <a:t>On the </a:t>
            </a:r>
            <a:r>
              <a:rPr lang="en-IE" b="1" dirty="0"/>
              <a:t>Test-FW01</a:t>
            </a:r>
            <a:r>
              <a:rPr lang="en-IE" dirty="0"/>
              <a:t> page, under </a:t>
            </a:r>
            <a:r>
              <a:rPr lang="en-IE" b="1" dirty="0"/>
              <a:t>Settings</a:t>
            </a:r>
            <a:r>
              <a:rPr lang="en-IE" dirty="0"/>
              <a:t>, click </a:t>
            </a:r>
            <a:r>
              <a:rPr lang="en-IE" b="1" dirty="0"/>
              <a:t>Rules</a:t>
            </a:r>
            <a:r>
              <a:rPr lang="en-IE" dirty="0"/>
              <a:t>.</a:t>
            </a:r>
          </a:p>
          <a:p>
            <a:pPr rtl="0"/>
            <a:r>
              <a:rPr lang="en-IE" b="1" dirty="0"/>
              <a:t>3. </a:t>
            </a:r>
            <a:r>
              <a:rPr lang="en-IE" dirty="0"/>
              <a:t>Click the </a:t>
            </a:r>
            <a:r>
              <a:rPr lang="en-IE" b="1" dirty="0"/>
              <a:t>Application rule collection</a:t>
            </a:r>
            <a:r>
              <a:rPr lang="en-IE" dirty="0"/>
              <a:t> tab.</a:t>
            </a:r>
          </a:p>
          <a:p>
            <a:pPr rtl="0"/>
            <a:r>
              <a:rPr lang="en-IE" b="1" dirty="0"/>
              <a:t>4. </a:t>
            </a:r>
            <a:r>
              <a:rPr lang="en-IE" dirty="0"/>
              <a:t>Click </a:t>
            </a:r>
            <a:r>
              <a:rPr lang="en-IE" b="1" dirty="0"/>
              <a:t>+ Add application rule collection</a:t>
            </a:r>
            <a:r>
              <a:rPr lang="en-IE" dirty="0"/>
              <a:t> and enter the following values, then click </a:t>
            </a:r>
            <a:r>
              <a:rPr lang="en-IE" b="1" dirty="0"/>
              <a:t>Add</a:t>
            </a:r>
            <a:r>
              <a:rPr lang="en-IE" dirty="0"/>
              <a:t> when finished</a:t>
            </a:r>
          </a:p>
          <a:p>
            <a:pPr lvl="1" rtl="0"/>
            <a:r>
              <a:rPr lang="en-IE" b="1" dirty="0"/>
              <a:t>Name</a:t>
            </a:r>
            <a:r>
              <a:rPr lang="en-IE" dirty="0"/>
              <a:t>: App-Coll01</a:t>
            </a:r>
          </a:p>
          <a:p>
            <a:pPr lvl="1" rtl="0"/>
            <a:r>
              <a:rPr lang="en-IE" b="1" dirty="0"/>
              <a:t>Priority</a:t>
            </a:r>
            <a:r>
              <a:rPr lang="en-IE" dirty="0"/>
              <a:t>: 200</a:t>
            </a:r>
          </a:p>
          <a:p>
            <a:pPr lvl="1" rtl="0"/>
            <a:r>
              <a:rPr lang="en-IE" b="1" dirty="0"/>
              <a:t>Action</a:t>
            </a:r>
            <a:r>
              <a:rPr lang="en-IE" dirty="0"/>
              <a:t>: Allow</a:t>
            </a:r>
          </a:p>
          <a:p>
            <a:pPr lvl="1" rtl="0"/>
            <a:r>
              <a:rPr lang="en-IE" b="1" dirty="0"/>
              <a:t>Rules</a:t>
            </a:r>
            <a:r>
              <a:rPr lang="en-IE" dirty="0"/>
              <a:t> </a:t>
            </a:r>
          </a:p>
          <a:p>
            <a:pPr lvl="2" rtl="0"/>
            <a:r>
              <a:rPr lang="en-IE" b="1" dirty="0"/>
              <a:t>Target FQDNs</a:t>
            </a:r>
            <a:r>
              <a:rPr lang="en-IE" dirty="0"/>
              <a:t> </a:t>
            </a:r>
          </a:p>
          <a:p>
            <a:pPr lvl="3" rtl="0"/>
            <a:r>
              <a:rPr lang="en-IE" b="1" dirty="0"/>
              <a:t>NAME</a:t>
            </a:r>
            <a:r>
              <a:rPr lang="en-IE" dirty="0"/>
              <a:t>: </a:t>
            </a:r>
            <a:r>
              <a:rPr lang="en-IE" dirty="0" err="1"/>
              <a:t>AllowWebsite</a:t>
            </a:r>
            <a:endParaRPr lang="en-IE" dirty="0"/>
          </a:p>
          <a:p>
            <a:pPr lvl="3" rtl="0"/>
            <a:r>
              <a:rPr lang="en-IE" b="1" dirty="0"/>
              <a:t>SOURCE ADDRESS</a:t>
            </a:r>
            <a:r>
              <a:rPr lang="en-IE" dirty="0"/>
              <a:t>: 10.0.2.0/24.</a:t>
            </a:r>
          </a:p>
          <a:p>
            <a:pPr lvl="3" rtl="0"/>
            <a:r>
              <a:rPr lang="en-IE" b="1" dirty="0"/>
              <a:t>PROTOCOL:PORT</a:t>
            </a:r>
            <a:r>
              <a:rPr lang="en-IE" dirty="0"/>
              <a:t>: http, https.</a:t>
            </a:r>
          </a:p>
          <a:p>
            <a:pPr lvl="3" rtl="0"/>
            <a:r>
              <a:rPr lang="en-IE" b="1" dirty="0"/>
              <a:t>TARGET FQDNS</a:t>
            </a:r>
            <a:r>
              <a:rPr lang="en-IE" dirty="0"/>
              <a:t>: www.microsoft.com (You can specify part of all or a URL, including wild characters, or just a single wild character to indicate all internet sites )</a:t>
            </a:r>
          </a:p>
          <a:p>
            <a:pPr rtl="0"/>
            <a:r>
              <a:rPr lang="en-IE" b="1" dirty="0"/>
              <a:t>Note</a:t>
            </a:r>
            <a:r>
              <a:rPr lang="en-IE" dirty="0"/>
              <a:t>: Azure Firewall includes a built-in rule collection for infrastructure FQDNs that are allowed by default. These FQDNs are specific for the platform and can't be used for other purposes. For more information, see </a:t>
            </a:r>
            <a:r>
              <a:rPr lang="en-IE" sz="882" kern="1200" dirty="0">
                <a:solidFill>
                  <a:schemeClr val="tx1"/>
                </a:solidFill>
                <a:effectLst/>
                <a:latin typeface="Segoe UI Light" pitchFamily="34" charset="0"/>
                <a:ea typeface="+mn-ea"/>
                <a:cs typeface="+mn-cs"/>
                <a:hlinkClick r:id="rId5"/>
              </a:rPr>
              <a:t>Infrastructure FQDNs</a:t>
            </a:r>
            <a:r>
              <a:rPr lang="en-IE" dirty="0"/>
              <a:t>. You can also use </a:t>
            </a:r>
            <a:r>
              <a:rPr lang="en-IE" sz="882" kern="1200" dirty="0">
                <a:solidFill>
                  <a:schemeClr val="tx1"/>
                </a:solidFill>
                <a:effectLst/>
                <a:latin typeface="Segoe UI Light" pitchFamily="34" charset="0"/>
                <a:ea typeface="+mn-ea"/>
                <a:cs typeface="+mn-cs"/>
                <a:hlinkClick r:id="rId6"/>
              </a:rPr>
              <a:t>FQDN tags</a:t>
            </a:r>
            <a:r>
              <a:rPr lang="en-IE" dirty="0"/>
              <a:t> to represent a group of fully qualified domain names (FQDNs) associated with well known Microsoft services, such as Windows Update, Azure Backup etc</a:t>
            </a:r>
          </a:p>
          <a:p>
            <a:pPr rtl="0"/>
            <a:endParaRPr lang="en-IE" b="1" dirty="0"/>
          </a:p>
          <a:p>
            <a:pPr rtl="0"/>
            <a:r>
              <a:rPr lang="en-IE" b="1" dirty="0"/>
              <a:t>Configure a network rule</a:t>
            </a:r>
          </a:p>
          <a:p>
            <a:pPr rtl="0"/>
            <a:r>
              <a:rPr lang="en-IE" dirty="0"/>
              <a:t>Now we will create a </a:t>
            </a:r>
            <a:r>
              <a:rPr lang="en-IE" i="1" dirty="0"/>
              <a:t>network rule</a:t>
            </a:r>
            <a:r>
              <a:rPr lang="en-IE" dirty="0"/>
              <a:t> that allows outbound access to two IP addresses over port 53, to allow our workload server access DNS servers.</a:t>
            </a:r>
          </a:p>
          <a:p>
            <a:pPr rtl="0"/>
            <a:r>
              <a:rPr lang="en-IE" b="1" dirty="0"/>
              <a:t>1. </a:t>
            </a:r>
            <a:r>
              <a:rPr lang="en-IE" dirty="0"/>
              <a:t>Open the </a:t>
            </a:r>
            <a:r>
              <a:rPr lang="en-IE" b="1" dirty="0"/>
              <a:t>Test-FW-RG</a:t>
            </a:r>
            <a:r>
              <a:rPr lang="en-IE" dirty="0"/>
              <a:t>, and click the </a:t>
            </a:r>
            <a:r>
              <a:rPr lang="en-IE" b="1" dirty="0"/>
              <a:t>Test-FW01</a:t>
            </a:r>
            <a:r>
              <a:rPr lang="en-IE" dirty="0"/>
              <a:t> firewall.</a:t>
            </a:r>
          </a:p>
          <a:p>
            <a:pPr rtl="0"/>
            <a:r>
              <a:rPr lang="en-IE" b="1" dirty="0"/>
              <a:t>2. </a:t>
            </a:r>
            <a:r>
              <a:rPr lang="en-IE" dirty="0"/>
              <a:t>On the </a:t>
            </a:r>
            <a:r>
              <a:rPr lang="en-IE" b="1" dirty="0"/>
              <a:t>Test-FW01</a:t>
            </a:r>
            <a:r>
              <a:rPr lang="en-IE" dirty="0"/>
              <a:t> page, under </a:t>
            </a:r>
            <a:r>
              <a:rPr lang="en-IE" b="1" dirty="0"/>
              <a:t>Settings</a:t>
            </a:r>
            <a:r>
              <a:rPr lang="en-IE" dirty="0"/>
              <a:t>, click </a:t>
            </a:r>
            <a:r>
              <a:rPr lang="en-IE" b="1" dirty="0"/>
              <a:t>Rules</a:t>
            </a:r>
            <a:r>
              <a:rPr lang="en-IE" dirty="0"/>
              <a:t>.</a:t>
            </a:r>
          </a:p>
          <a:p>
            <a:pPr rtl="0"/>
            <a:r>
              <a:rPr lang="en-IE" b="1" dirty="0"/>
              <a:t>3. </a:t>
            </a:r>
            <a:r>
              <a:rPr lang="en-IE" dirty="0"/>
              <a:t>Click the </a:t>
            </a:r>
            <a:r>
              <a:rPr lang="en-IE" b="1" dirty="0"/>
              <a:t>Network rule collection</a:t>
            </a:r>
            <a:r>
              <a:rPr lang="en-IE" dirty="0"/>
              <a:t> tab.</a:t>
            </a:r>
          </a:p>
          <a:p>
            <a:pPr rtl="0"/>
            <a:r>
              <a:rPr lang="en-IE" b="1" dirty="0"/>
              <a:t>4. </a:t>
            </a:r>
            <a:r>
              <a:rPr lang="en-IE" dirty="0"/>
              <a:t>Click </a:t>
            </a:r>
            <a:r>
              <a:rPr lang="en-IE" b="1" dirty="0"/>
              <a:t>+ Add network rule collection</a:t>
            </a:r>
            <a:r>
              <a:rPr lang="en-IE" dirty="0"/>
              <a:t> and enter the following details, when finished click </a:t>
            </a:r>
            <a:r>
              <a:rPr lang="en-IE" b="1" dirty="0"/>
              <a:t>Add</a:t>
            </a:r>
            <a:endParaRPr lang="en-IE" dirty="0"/>
          </a:p>
          <a:p>
            <a:pPr lvl="1" rtl="0"/>
            <a:r>
              <a:rPr lang="en-IE" b="1" dirty="0"/>
              <a:t>Name</a:t>
            </a:r>
            <a:r>
              <a:rPr lang="en-IE" dirty="0"/>
              <a:t>: Net-Coll01</a:t>
            </a:r>
          </a:p>
          <a:p>
            <a:pPr lvl="1" rtl="0"/>
            <a:r>
              <a:rPr lang="en-IE" b="1" dirty="0"/>
              <a:t>Priority</a:t>
            </a:r>
            <a:r>
              <a:rPr lang="en-IE" dirty="0"/>
              <a:t>: 200</a:t>
            </a:r>
          </a:p>
          <a:p>
            <a:pPr lvl="1" rtl="0"/>
            <a:r>
              <a:rPr lang="en-IE" b="1" dirty="0"/>
              <a:t>Action</a:t>
            </a:r>
            <a:r>
              <a:rPr lang="en-IE" dirty="0"/>
              <a:t>: Allow</a:t>
            </a:r>
          </a:p>
          <a:p>
            <a:pPr lvl="1" rtl="0"/>
            <a:r>
              <a:rPr lang="en-IE" b="1" dirty="0"/>
              <a:t>Rules</a:t>
            </a:r>
            <a:r>
              <a:rPr lang="en-IE" dirty="0"/>
              <a:t>: </a:t>
            </a:r>
          </a:p>
          <a:p>
            <a:pPr lvl="2" rtl="0"/>
            <a:r>
              <a:rPr lang="en-IE" b="1" dirty="0"/>
              <a:t>IP Addresses</a:t>
            </a:r>
            <a:r>
              <a:rPr lang="en-IE" dirty="0"/>
              <a:t>: </a:t>
            </a:r>
          </a:p>
          <a:p>
            <a:pPr lvl="3" rtl="0"/>
            <a:r>
              <a:rPr lang="en-IE" b="1" dirty="0"/>
              <a:t>NAME</a:t>
            </a:r>
            <a:r>
              <a:rPr lang="en-IE" dirty="0"/>
              <a:t>: </a:t>
            </a:r>
            <a:r>
              <a:rPr lang="en-IE" dirty="0" err="1"/>
              <a:t>AllowDNS</a:t>
            </a:r>
            <a:endParaRPr lang="en-IE" dirty="0"/>
          </a:p>
          <a:p>
            <a:pPr lvl="3" rtl="0"/>
            <a:r>
              <a:rPr lang="en-IE" b="1" dirty="0"/>
              <a:t>PROTOCOL</a:t>
            </a:r>
            <a:r>
              <a:rPr lang="en-IE" dirty="0"/>
              <a:t>: UDP</a:t>
            </a:r>
          </a:p>
          <a:p>
            <a:pPr lvl="3" rtl="0"/>
            <a:r>
              <a:rPr lang="en-IE" b="1" dirty="0"/>
              <a:t>SOURCE ADDRESSES</a:t>
            </a:r>
            <a:r>
              <a:rPr lang="en-IE" dirty="0"/>
              <a:t>: 10.0.2.0/24</a:t>
            </a:r>
          </a:p>
          <a:p>
            <a:pPr lvl="3" rtl="0"/>
            <a:r>
              <a:rPr lang="en-IE" b="1" dirty="0"/>
              <a:t>DESTINATION ADDRESSES</a:t>
            </a:r>
            <a:r>
              <a:rPr lang="en-IE" dirty="0"/>
              <a:t>: 209.244.0.3,209.244.0.4</a:t>
            </a:r>
          </a:p>
          <a:p>
            <a:pPr lvl="3" rtl="0"/>
            <a:r>
              <a:rPr lang="en-IE" b="1" dirty="0"/>
              <a:t>DESTINATION PORTS</a:t>
            </a:r>
            <a:r>
              <a:rPr lang="en-IE" dirty="0"/>
              <a:t>: 53</a:t>
            </a:r>
          </a:p>
          <a:p>
            <a:pPr rtl="0"/>
            <a:endParaRPr lang="en-IE" b="1" dirty="0"/>
          </a:p>
          <a:p>
            <a:pPr rtl="0"/>
            <a:r>
              <a:rPr lang="en-IE" b="1" dirty="0"/>
              <a:t>Change the primary and secondary DNS address for the </a:t>
            </a:r>
            <a:r>
              <a:rPr lang="en-IE" b="1" dirty="0" err="1"/>
              <a:t>Srv</a:t>
            </a:r>
            <a:r>
              <a:rPr lang="en-IE" b="1" dirty="0"/>
              <a:t>-Work network interface</a:t>
            </a:r>
          </a:p>
          <a:p>
            <a:pPr rtl="0"/>
            <a:r>
              <a:rPr lang="en-IE" dirty="0"/>
              <a:t>For testing purposes in this tutorial, you configure the primary and secondary DNS addresses. This isn't a general Azure Firewall requirement.</a:t>
            </a:r>
          </a:p>
          <a:p>
            <a:pPr rtl="0"/>
            <a:r>
              <a:rPr lang="en-IE" b="1" dirty="0"/>
              <a:t>1. </a:t>
            </a:r>
            <a:r>
              <a:rPr lang="en-IE" dirty="0"/>
              <a:t>From the Azure portal, open the </a:t>
            </a:r>
            <a:r>
              <a:rPr lang="en-IE" b="1" dirty="0"/>
              <a:t>Test-FW-RG</a:t>
            </a:r>
            <a:r>
              <a:rPr lang="en-IE" dirty="0"/>
              <a:t> resource group.</a:t>
            </a:r>
          </a:p>
          <a:p>
            <a:pPr rtl="0"/>
            <a:r>
              <a:rPr lang="en-IE" b="1" dirty="0"/>
              <a:t>2. </a:t>
            </a:r>
            <a:r>
              <a:rPr lang="en-IE" dirty="0"/>
              <a:t>Click the </a:t>
            </a:r>
            <a:r>
              <a:rPr lang="en-IE" b="1" dirty="0"/>
              <a:t>network interface</a:t>
            </a:r>
            <a:r>
              <a:rPr lang="en-IE" dirty="0"/>
              <a:t> for the </a:t>
            </a:r>
            <a:r>
              <a:rPr lang="en-IE" b="1" dirty="0" err="1"/>
              <a:t>Srv</a:t>
            </a:r>
            <a:r>
              <a:rPr lang="en-IE" b="1" dirty="0"/>
              <a:t>-Work</a:t>
            </a:r>
            <a:r>
              <a:rPr lang="en-IE" dirty="0"/>
              <a:t> virtual machine, it should be named something like </a:t>
            </a:r>
            <a:r>
              <a:rPr lang="en-IE" i="1" dirty="0" err="1"/>
              <a:t>Srv</a:t>
            </a:r>
            <a:r>
              <a:rPr lang="en-IE" i="1" dirty="0"/>
              <a:t>-Work-</a:t>
            </a:r>
            <a:r>
              <a:rPr lang="en-IE" i="1" dirty="0" err="1"/>
              <a:t>xyz</a:t>
            </a:r>
            <a:r>
              <a:rPr lang="en-IE" dirty="0"/>
              <a:t>.</a:t>
            </a:r>
          </a:p>
          <a:p>
            <a:pPr rtl="0"/>
            <a:r>
              <a:rPr lang="en-IE" b="1" dirty="0"/>
              <a:t>3. </a:t>
            </a:r>
            <a:r>
              <a:rPr lang="en-IE" dirty="0"/>
              <a:t>Under </a:t>
            </a:r>
            <a:r>
              <a:rPr lang="en-IE" b="1" dirty="0"/>
              <a:t>Settings</a:t>
            </a:r>
            <a:r>
              <a:rPr lang="en-IE" dirty="0"/>
              <a:t>, click </a:t>
            </a:r>
            <a:r>
              <a:rPr lang="en-IE" b="1" dirty="0"/>
              <a:t>DNS servers</a:t>
            </a:r>
            <a:r>
              <a:rPr lang="en-IE" dirty="0"/>
              <a:t>.</a:t>
            </a:r>
          </a:p>
          <a:p>
            <a:pPr rtl="0"/>
            <a:r>
              <a:rPr lang="en-IE" b="1" dirty="0"/>
              <a:t>4. </a:t>
            </a:r>
            <a:r>
              <a:rPr lang="en-IE" dirty="0"/>
              <a:t>Under </a:t>
            </a:r>
            <a:r>
              <a:rPr lang="en-IE" b="1" dirty="0"/>
              <a:t>DNS servers</a:t>
            </a:r>
            <a:r>
              <a:rPr lang="en-IE" dirty="0"/>
              <a:t>, click </a:t>
            </a:r>
            <a:r>
              <a:rPr lang="en-IE" b="1" dirty="0"/>
              <a:t>Custom</a:t>
            </a:r>
            <a:r>
              <a:rPr lang="en-IE" dirty="0"/>
              <a:t> and add the following details and click </a:t>
            </a:r>
            <a:r>
              <a:rPr lang="en-IE" b="1" dirty="0"/>
              <a:t>Save</a:t>
            </a:r>
            <a:r>
              <a:rPr lang="en-IE" dirty="0"/>
              <a:t> when finished.</a:t>
            </a:r>
          </a:p>
          <a:p>
            <a:pPr lvl="1" rtl="0"/>
            <a:r>
              <a:rPr lang="en-IE" b="1" dirty="0"/>
              <a:t>Box 1 - Add DNS Server</a:t>
            </a:r>
            <a:r>
              <a:rPr lang="en-IE" dirty="0"/>
              <a:t>: 209.244.0.3</a:t>
            </a:r>
          </a:p>
          <a:p>
            <a:pPr lvl="1" rtl="0"/>
            <a:r>
              <a:rPr lang="en-IE" b="1" dirty="0"/>
              <a:t>Box 2 - Add DNS Server</a:t>
            </a:r>
            <a:r>
              <a:rPr lang="en-IE" dirty="0"/>
              <a:t>: 209.244.0.4</a:t>
            </a:r>
          </a:p>
          <a:p>
            <a:pPr rtl="0"/>
            <a:r>
              <a:rPr lang="en-IE" dirty="0"/>
              <a:t>Note: Updating the DNS records for the Network interface will automatically restart the virtual machine to which it is attached, you should see a message indicating such. Also the IP Addresses we are adding here are pre-existing publicly accessible DNS Server addresses. When our virtual machine looks for an external address it will refer to these DNS servers for the address details.</a:t>
            </a:r>
          </a:p>
          <a:p>
            <a:pPr rtl="0"/>
            <a:r>
              <a:rPr lang="en-IE" b="1" dirty="0"/>
              <a:t>5. </a:t>
            </a:r>
            <a:r>
              <a:rPr lang="en-IE" dirty="0"/>
              <a:t>Go to the </a:t>
            </a:r>
            <a:r>
              <a:rPr lang="en-IE" dirty="0" err="1"/>
              <a:t>Srv</a:t>
            </a:r>
            <a:r>
              <a:rPr lang="en-IE" dirty="0"/>
              <a:t>-Work virtual machine and ensure it has a status of running, if it is de-allocated click </a:t>
            </a:r>
            <a:r>
              <a:rPr lang="en-IE" b="1" dirty="0"/>
              <a:t>Start</a:t>
            </a:r>
            <a:r>
              <a:rPr lang="en-IE" dirty="0"/>
              <a:t>, or if it has not re-started click </a:t>
            </a:r>
            <a:r>
              <a:rPr lang="en-IE" b="1" dirty="0"/>
              <a:t>Restart</a:t>
            </a:r>
            <a:endParaRPr lang="en-IE" dirty="0"/>
          </a:p>
          <a:p>
            <a:pPr rtl="0"/>
            <a:endParaRPr lang="en-IE" b="1" dirty="0"/>
          </a:p>
          <a:p>
            <a:pPr rtl="0"/>
            <a:r>
              <a:rPr lang="en-IE" b="1" dirty="0"/>
              <a:t>Test the firewall</a:t>
            </a:r>
          </a:p>
          <a:p>
            <a:pPr rtl="0"/>
            <a:r>
              <a:rPr lang="en-IE" dirty="0"/>
              <a:t>Now test the firewall to confirm that it works as expected.</a:t>
            </a:r>
          </a:p>
          <a:p>
            <a:pPr rtl="0"/>
            <a:r>
              <a:rPr lang="en-IE" b="1" dirty="0"/>
              <a:t>1. </a:t>
            </a:r>
            <a:r>
              <a:rPr lang="en-IE" dirty="0"/>
              <a:t>From the Azure portal, review the network settings for the </a:t>
            </a:r>
            <a:r>
              <a:rPr lang="en-IE" b="1" dirty="0" err="1"/>
              <a:t>Srv</a:t>
            </a:r>
            <a:r>
              <a:rPr lang="en-IE" b="1" dirty="0"/>
              <a:t>-Work</a:t>
            </a:r>
            <a:r>
              <a:rPr lang="en-IE" dirty="0"/>
              <a:t> virtual machine and note the private IP address.</a:t>
            </a:r>
          </a:p>
          <a:p>
            <a:pPr rtl="0"/>
            <a:r>
              <a:rPr lang="en-IE" b="1" dirty="0"/>
              <a:t>2. </a:t>
            </a:r>
            <a:r>
              <a:rPr lang="en-IE" dirty="0"/>
              <a:t>In the Azure Portal go to the </a:t>
            </a:r>
            <a:r>
              <a:rPr lang="en-IE" b="1" dirty="0" err="1"/>
              <a:t>Srv</a:t>
            </a:r>
            <a:r>
              <a:rPr lang="en-IE" b="1" dirty="0"/>
              <a:t>-Jump</a:t>
            </a:r>
            <a:r>
              <a:rPr lang="en-IE" dirty="0"/>
              <a:t> virtual machine and click </a:t>
            </a:r>
            <a:r>
              <a:rPr lang="en-IE" b="1" dirty="0"/>
              <a:t>Connect</a:t>
            </a:r>
            <a:r>
              <a:rPr lang="en-IE" dirty="0"/>
              <a:t>, followed by </a:t>
            </a:r>
            <a:r>
              <a:rPr lang="en-IE" b="1" dirty="0"/>
              <a:t>Download RDP File</a:t>
            </a:r>
            <a:r>
              <a:rPr lang="en-IE" dirty="0"/>
              <a:t> to open an RDP session to the </a:t>
            </a:r>
            <a:r>
              <a:rPr lang="en-IE" b="1" dirty="0"/>
              <a:t>SRV-Jump</a:t>
            </a:r>
            <a:r>
              <a:rPr lang="en-IE" dirty="0"/>
              <a:t> virtual machine, using the credentials you specified earlier when creating the VM.</a:t>
            </a:r>
          </a:p>
          <a:p>
            <a:pPr rtl="0"/>
            <a:r>
              <a:rPr lang="en-IE" b="1" dirty="0"/>
              <a:t>3. </a:t>
            </a:r>
            <a:r>
              <a:rPr lang="en-IE" dirty="0"/>
              <a:t>From within the </a:t>
            </a:r>
            <a:r>
              <a:rPr lang="en-IE" b="1" dirty="0" err="1"/>
              <a:t>Srv</a:t>
            </a:r>
            <a:r>
              <a:rPr lang="en-IE" b="1" dirty="0"/>
              <a:t>-Jump</a:t>
            </a:r>
            <a:r>
              <a:rPr lang="en-IE" dirty="0"/>
              <a:t> virtual machine open a remote desktop connection to the </a:t>
            </a:r>
            <a:r>
              <a:rPr lang="en-IE" b="1" dirty="0" err="1"/>
              <a:t>Srv</a:t>
            </a:r>
            <a:r>
              <a:rPr lang="en-IE" b="1" dirty="0"/>
              <a:t>-Work</a:t>
            </a:r>
            <a:r>
              <a:rPr lang="en-IE" dirty="0"/>
              <a:t> private IP address that you noted earlier.</a:t>
            </a:r>
          </a:p>
          <a:p>
            <a:pPr rtl="0"/>
            <a:r>
              <a:rPr lang="en-IE" b="1" dirty="0"/>
              <a:t>4. </a:t>
            </a:r>
            <a:r>
              <a:rPr lang="en-IE" dirty="0"/>
              <a:t>Once logged into the SRV-Jump virtual machine, allow </a:t>
            </a:r>
            <a:r>
              <a:rPr lang="en-IE" b="1" dirty="0"/>
              <a:t>Server Manager</a:t>
            </a:r>
            <a:r>
              <a:rPr lang="en-IE" dirty="0"/>
              <a:t> to open, which it will do after log in automatically, then go to </a:t>
            </a:r>
            <a:r>
              <a:rPr lang="en-IE" b="1" dirty="0"/>
              <a:t>Local server</a:t>
            </a:r>
            <a:r>
              <a:rPr lang="en-IE" dirty="0"/>
              <a:t> and turn off </a:t>
            </a:r>
            <a:r>
              <a:rPr lang="en-IE" b="1" dirty="0"/>
              <a:t>IE Enhanced Security Configuration</a:t>
            </a:r>
            <a:endParaRPr lang="en-IE" dirty="0"/>
          </a:p>
          <a:p>
            <a:pPr rtl="0"/>
            <a:r>
              <a:rPr lang="en-IE" dirty="0"/>
              <a:t>Note: In production environments you would not do this, this is to allow use access the workload server a bit more easily in this test scenario and reduce and prevent pop-ups. In a production you may use a workload server with no GUI environment present.</a:t>
            </a:r>
          </a:p>
          <a:p>
            <a:pPr rtl="0"/>
            <a:r>
              <a:rPr lang="en-IE" b="1" dirty="0"/>
              <a:t>5. </a:t>
            </a:r>
            <a:r>
              <a:rPr lang="en-IE" dirty="0"/>
              <a:t>Open </a:t>
            </a:r>
            <a:r>
              <a:rPr lang="en-IE" b="1" dirty="0"/>
              <a:t>Internet Explorer</a:t>
            </a:r>
            <a:r>
              <a:rPr lang="en-IE" dirty="0"/>
              <a:t> and browse to https://www.microsoft.com</a:t>
            </a:r>
          </a:p>
          <a:p>
            <a:pPr rtl="0"/>
            <a:r>
              <a:rPr lang="en-IE" b="1" dirty="0"/>
              <a:t>6. </a:t>
            </a:r>
            <a:r>
              <a:rPr lang="en-IE" dirty="0"/>
              <a:t>Click </a:t>
            </a:r>
            <a:r>
              <a:rPr lang="en-IE" b="1" dirty="0"/>
              <a:t>OK</a:t>
            </a:r>
            <a:r>
              <a:rPr lang="en-IE" dirty="0"/>
              <a:t> &gt; </a:t>
            </a:r>
            <a:r>
              <a:rPr lang="en-IE" b="1" dirty="0"/>
              <a:t>Close</a:t>
            </a:r>
            <a:r>
              <a:rPr lang="en-IE" dirty="0"/>
              <a:t> on the security alerts that may pop-up.</a:t>
            </a:r>
          </a:p>
          <a:p>
            <a:pPr rtl="0"/>
            <a:r>
              <a:rPr lang="en-IE" b="1" dirty="0"/>
              <a:t>7. </a:t>
            </a:r>
            <a:r>
              <a:rPr lang="en-IE" dirty="0"/>
              <a:t>You should see the Microsoft.com home page.</a:t>
            </a:r>
          </a:p>
          <a:p>
            <a:pPr rtl="0"/>
            <a:r>
              <a:rPr lang="en-IE" b="1" dirty="0"/>
              <a:t>8. </a:t>
            </a:r>
            <a:r>
              <a:rPr lang="en-IE" dirty="0"/>
              <a:t>Now browse to https://www.azure.com, You should be blocked by the firewall.</a:t>
            </a:r>
          </a:p>
          <a:p>
            <a:pPr rtl="0"/>
            <a:endParaRPr lang="en-IE" dirty="0"/>
          </a:p>
          <a:p>
            <a:pPr rtl="0"/>
            <a:r>
              <a:rPr lang="en-IE" dirty="0"/>
              <a:t>Congratulations! You have created two virtual machines, one which represented a virtual machine running a workload in Azure, and which was isolated by running it in a separate network, and another virtual machine which acted as a jump server, which was used to connect to the workload server. You configured the workload virtual machine network interface to allow it to resolve DNS names using the configured external DNS server and you created and configured Azure Firewall through which all traffic from the workload server was routed. You also created rules in Azure Firewall to </a:t>
            </a:r>
            <a:r>
              <a:rPr lang="en-IE" i="1" dirty="0"/>
              <a:t>allow</a:t>
            </a:r>
            <a:r>
              <a:rPr lang="en-IE" dirty="0"/>
              <a:t> access to a particular website and then verified Azure Firewall functionality.</a:t>
            </a:r>
          </a:p>
          <a:p>
            <a:pPr rtl="0"/>
            <a:endParaRPr lang="en-IE" b="1" dirty="0"/>
          </a:p>
          <a:p>
            <a:pPr rtl="0"/>
            <a:r>
              <a:rPr lang="en-IE" b="1" dirty="0"/>
              <a:t>Note</a:t>
            </a:r>
            <a:r>
              <a:rPr lang="en-IE" dirty="0"/>
              <a:t>: Remember to delete the resources you have just deployed if you are no longer using them to ensure you do not incur costs for running resources. You can delete all deployed resources by deleting the resource group in which they all reside.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08760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Azure </a:t>
            </a:r>
            <a:r>
              <a:rPr lang="en-IE" sz="900" b="0" i="0" u="none" strike="noStrike" kern="1200" dirty="0" err="1">
                <a:solidFill>
                  <a:schemeClr val="tx1"/>
                </a:solidFill>
                <a:effectLst/>
                <a:latin typeface="Segoe UI Light" pitchFamily="34" charset="0"/>
                <a:ea typeface="+mn-ea"/>
                <a:cs typeface="+mn-cs"/>
              </a:rPr>
              <a:t>DDoS</a:t>
            </a:r>
            <a:r>
              <a:rPr lang="en-IE" sz="900" b="0" i="0" u="none" strike="noStrike" kern="1200" dirty="0">
                <a:solidFill>
                  <a:schemeClr val="tx1"/>
                </a:solidFill>
                <a:effectLst/>
                <a:latin typeface="Segoe UI Light" pitchFamily="34" charset="0"/>
                <a:ea typeface="+mn-ea"/>
                <a:cs typeface="+mn-cs"/>
              </a:rPr>
              <a:t> standard protection mitigates against the following attacks:</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Volumetric attacks</a:t>
            </a:r>
            <a:r>
              <a:rPr lang="en-IE" sz="900" b="0" i="0" u="none" strike="noStrike" kern="1200" dirty="0">
                <a:solidFill>
                  <a:schemeClr val="tx1"/>
                </a:solidFill>
                <a:effectLst/>
                <a:latin typeface="Segoe UI Light" pitchFamily="34" charset="0"/>
                <a:ea typeface="+mn-ea"/>
                <a:cs typeface="+mn-cs"/>
              </a:rPr>
              <a:t> – Aims to flood the network layer with high volumes of</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seemingly legitimate traffic.</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Protocol attacks</a:t>
            </a:r>
            <a:r>
              <a:rPr lang="en-IE" sz="900" b="0" i="0" u="none" strike="noStrike" kern="1200" dirty="0">
                <a:solidFill>
                  <a:schemeClr val="tx1"/>
                </a:solidFill>
                <a:effectLst/>
                <a:latin typeface="Segoe UI Light" pitchFamily="34" charset="0"/>
                <a:ea typeface="+mn-ea"/>
                <a:cs typeface="+mn-cs"/>
              </a:rPr>
              <a:t> - Render network</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targets inaccessible by exploiting weaknesses in the layer 3 and layer 4 protocol stack.</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Resource (application) layer attacks</a:t>
            </a:r>
            <a:r>
              <a:rPr lang="en-IE" sz="900" b="0" i="0" u="none" strike="noStrike" kern="1200" dirty="0">
                <a:solidFill>
                  <a:schemeClr val="tx1"/>
                </a:solidFill>
                <a:effectLst/>
                <a:latin typeface="Segoe UI Light" pitchFamily="34" charset="0"/>
                <a:ea typeface="+mn-ea"/>
                <a:cs typeface="+mn-cs"/>
              </a:rPr>
              <a:t> - Target web application packets to disrupt the data transmission between hosts.</a:t>
            </a:r>
          </a:p>
          <a:p>
            <a:endParaRPr lang="en-IE" sz="900" kern="1200" dirty="0">
              <a:solidFill>
                <a:schemeClr val="tx1"/>
              </a:solidFill>
              <a:effectLst/>
              <a:latin typeface="Segoe UI Light" pitchFamily="34" charset="0"/>
              <a:ea typeface="+mn-ea"/>
              <a:cs typeface="+mn-cs"/>
            </a:endParaRPr>
          </a:p>
          <a:p>
            <a:r>
              <a:rPr lang="en-IE" sz="900" kern="1200" dirty="0">
                <a:solidFill>
                  <a:schemeClr val="tx1"/>
                </a:solidFill>
                <a:effectLst/>
                <a:latin typeface="Segoe UI Light" pitchFamily="34" charset="0"/>
                <a:ea typeface="+mn-ea"/>
                <a:cs typeface="+mn-cs"/>
              </a:rPr>
              <a:t>For details about Azure </a:t>
            </a:r>
            <a:r>
              <a:rPr lang="en-IE" sz="900" kern="1200" dirty="0" err="1">
                <a:solidFill>
                  <a:schemeClr val="tx1"/>
                </a:solidFill>
                <a:effectLst/>
                <a:latin typeface="Segoe UI Light" pitchFamily="34" charset="0"/>
                <a:ea typeface="+mn-ea"/>
                <a:cs typeface="+mn-cs"/>
              </a:rPr>
              <a:t>DDoS</a:t>
            </a:r>
            <a:r>
              <a:rPr lang="en-IE" sz="900" kern="1200" dirty="0">
                <a:solidFill>
                  <a:schemeClr val="tx1"/>
                </a:solidFill>
                <a:effectLst/>
                <a:latin typeface="Segoe UI Light" pitchFamily="34" charset="0"/>
                <a:ea typeface="+mn-ea"/>
                <a:cs typeface="+mn-cs"/>
              </a:rPr>
              <a:t> Protection, see : </a:t>
            </a:r>
            <a:r>
              <a:rPr lang="en-IE" sz="900" b="0" i="0" u="none" strike="noStrike" kern="1200" dirty="0">
                <a:solidFill>
                  <a:schemeClr val="tx1"/>
                </a:solidFill>
                <a:effectLst/>
                <a:latin typeface="Segoe UI Light" pitchFamily="34" charset="0"/>
                <a:ea typeface="+mn-ea"/>
                <a:cs typeface="+mn-cs"/>
              </a:rPr>
              <a:t>https://azure.microsoft.com/en-us/services/ddos-protection/</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522065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NSG rules have the following properties:</a:t>
            </a:r>
          </a:p>
          <a:p>
            <a:pPr marL="171450" indent="-171450">
              <a:buFont typeface="Arial" panose="020B0604020202020204" pitchFamily="34" charset="0"/>
              <a:buChar char="•"/>
            </a:pPr>
            <a:r>
              <a:rPr lang="en-IE" b="1" dirty="0">
                <a:effectLst/>
              </a:rPr>
              <a:t>Name</a:t>
            </a:r>
            <a:r>
              <a:rPr lang="en-IE" dirty="0"/>
              <a:t> : </a:t>
            </a:r>
            <a:r>
              <a:rPr lang="en-IE" dirty="0">
                <a:effectLst/>
              </a:rPr>
              <a:t>Unique NSG</a:t>
            </a:r>
            <a:r>
              <a:rPr lang="en-IE" baseline="0" dirty="0">
                <a:effectLst/>
              </a:rPr>
              <a:t> </a:t>
            </a:r>
            <a:r>
              <a:rPr lang="en-IE" dirty="0">
                <a:effectLst/>
              </a:rPr>
              <a:t>name.</a:t>
            </a:r>
            <a:r>
              <a:rPr lang="en-IE" dirty="0"/>
              <a:t> </a:t>
            </a:r>
          </a:p>
          <a:p>
            <a:pPr marL="171450" indent="-171450">
              <a:buFont typeface="Arial" panose="020B0604020202020204" pitchFamily="34" charset="0"/>
              <a:buChar char="•"/>
            </a:pPr>
            <a:r>
              <a:rPr lang="en-IE" b="1" dirty="0">
                <a:effectLst/>
              </a:rPr>
              <a:t>Priority</a:t>
            </a:r>
            <a:r>
              <a:rPr lang="en-IE" dirty="0">
                <a:effectLst/>
              </a:rPr>
              <a:t> :</a:t>
            </a:r>
            <a:r>
              <a:rPr lang="en-IE" dirty="0"/>
              <a:t> A n</a:t>
            </a:r>
            <a:r>
              <a:rPr lang="en-IE" dirty="0">
                <a:effectLst/>
              </a:rPr>
              <a:t>umber between 100 and 4096. Rules are processed in</a:t>
            </a:r>
            <a:r>
              <a:rPr lang="en-IE" baseline="0" dirty="0">
                <a:effectLst/>
              </a:rPr>
              <a:t> order of </a:t>
            </a:r>
            <a:r>
              <a:rPr lang="en-IE" dirty="0">
                <a:effectLst/>
              </a:rPr>
              <a:t>priority;</a:t>
            </a:r>
            <a:r>
              <a:rPr lang="en-IE" baseline="0" dirty="0">
                <a:effectLst/>
              </a:rPr>
              <a:t> </a:t>
            </a:r>
            <a:r>
              <a:rPr lang="en-IE" dirty="0">
                <a:effectLst/>
              </a:rPr>
              <a:t>lower numbers are processed before higher numbers.</a:t>
            </a:r>
          </a:p>
          <a:p>
            <a:pPr marL="171450" indent="-171450">
              <a:buFont typeface="Arial" panose="020B0604020202020204" pitchFamily="34" charset="0"/>
              <a:buChar char="•"/>
            </a:pPr>
            <a:r>
              <a:rPr lang="en-IE" b="1" dirty="0">
                <a:effectLst/>
              </a:rPr>
              <a:t>Source or Destination</a:t>
            </a:r>
            <a:r>
              <a:rPr lang="en-IE" dirty="0"/>
              <a:t> : Apply</a:t>
            </a:r>
            <a:r>
              <a:rPr lang="en-IE" baseline="0" dirty="0"/>
              <a:t> the rule to an i</a:t>
            </a:r>
            <a:r>
              <a:rPr lang="en-IE" dirty="0">
                <a:effectLst/>
              </a:rPr>
              <a:t>ndividual IP address or IP address range, service tag, or application security group.</a:t>
            </a:r>
            <a:r>
              <a:rPr lang="en-IE" dirty="0"/>
              <a:t> </a:t>
            </a:r>
          </a:p>
          <a:p>
            <a:pPr marL="171450" indent="-171450">
              <a:buFont typeface="Arial" panose="020B0604020202020204" pitchFamily="34" charset="0"/>
              <a:buChar char="•"/>
            </a:pPr>
            <a:r>
              <a:rPr lang="en-IE" b="1" dirty="0">
                <a:effectLst/>
              </a:rPr>
              <a:t>Protocol</a:t>
            </a:r>
            <a:r>
              <a:rPr lang="en-IE" dirty="0"/>
              <a:t> : Specifies</a:t>
            </a:r>
            <a:r>
              <a:rPr lang="en-IE" baseline="0" dirty="0"/>
              <a:t> a network protocol for the rule (can be </a:t>
            </a:r>
            <a:r>
              <a:rPr lang="en-IE" dirty="0">
                <a:effectLst/>
              </a:rPr>
              <a:t>TCP, UDP, or Any).</a:t>
            </a:r>
            <a:r>
              <a:rPr lang="en-IE" dirty="0"/>
              <a:t> </a:t>
            </a:r>
          </a:p>
          <a:p>
            <a:pPr marL="171450" indent="-171450">
              <a:buFont typeface="Arial" panose="020B0604020202020204" pitchFamily="34" charset="0"/>
              <a:buChar char="•"/>
            </a:pPr>
            <a:r>
              <a:rPr lang="en-IE" b="1" dirty="0">
                <a:effectLst/>
              </a:rPr>
              <a:t>Direction</a:t>
            </a:r>
            <a:r>
              <a:rPr lang="en-IE" dirty="0"/>
              <a:t> : A</a:t>
            </a:r>
            <a:r>
              <a:rPr lang="en-IE" dirty="0">
                <a:effectLst/>
              </a:rPr>
              <a:t>pplies the rule to either inbound or outbound traffic.</a:t>
            </a:r>
            <a:r>
              <a:rPr lang="en-IE" dirty="0"/>
              <a:t> </a:t>
            </a:r>
          </a:p>
          <a:p>
            <a:pPr marL="171450" indent="-171450">
              <a:buFont typeface="Arial" panose="020B0604020202020204" pitchFamily="34" charset="0"/>
              <a:buChar char="•"/>
            </a:pPr>
            <a:r>
              <a:rPr lang="en-IE" b="1" dirty="0">
                <a:effectLst/>
              </a:rPr>
              <a:t>Port Range</a:t>
            </a:r>
            <a:r>
              <a:rPr lang="en-IE" dirty="0"/>
              <a:t> : </a:t>
            </a:r>
            <a:r>
              <a:rPr lang="en-IE" dirty="0">
                <a:effectLst/>
              </a:rPr>
              <a:t>Enforces the rule on</a:t>
            </a:r>
            <a:r>
              <a:rPr lang="en-IE" baseline="0" dirty="0">
                <a:effectLst/>
              </a:rPr>
              <a:t> </a:t>
            </a:r>
            <a:r>
              <a:rPr lang="en-IE" dirty="0">
                <a:effectLst/>
              </a:rPr>
              <a:t>a specific port or range of ports.</a:t>
            </a:r>
            <a:r>
              <a:rPr lang="en-IE" dirty="0"/>
              <a:t> </a:t>
            </a:r>
          </a:p>
          <a:p>
            <a:pPr marL="171450" indent="-171450">
              <a:buFont typeface="Arial" panose="020B0604020202020204" pitchFamily="34" charset="0"/>
              <a:buChar char="•"/>
            </a:pPr>
            <a:r>
              <a:rPr lang="en-IE" b="1" dirty="0">
                <a:effectLst/>
              </a:rPr>
              <a:t>Action</a:t>
            </a:r>
            <a:r>
              <a:rPr lang="en-IE" dirty="0"/>
              <a:t> :</a:t>
            </a:r>
            <a:r>
              <a:rPr lang="en-IE" baseline="0" dirty="0"/>
              <a:t> Sets the rule to either a</a:t>
            </a:r>
            <a:r>
              <a:rPr lang="en-IE" dirty="0">
                <a:effectLst/>
              </a:rPr>
              <a:t>llow or deny traffic.</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For details about</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NSG, see : https://docs.microsoft.com/en-us/azure/virtual-network/security-overview#network-security-groups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216989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For details about</a:t>
            </a:r>
            <a:r>
              <a:rPr lang="en-IE" sz="900" b="0" i="0" u="none" strike="noStrike" kern="1200" baseline="0" dirty="0">
                <a:solidFill>
                  <a:schemeClr val="tx1"/>
                </a:solidFill>
                <a:effectLst/>
                <a:latin typeface="Segoe UI Light" pitchFamily="34" charset="0"/>
                <a:ea typeface="+mn-ea"/>
                <a:cs typeface="+mn-cs"/>
              </a:rPr>
              <a:t> A</a:t>
            </a:r>
            <a:r>
              <a:rPr lang="en-IE" sz="900" b="0" i="0" u="none" strike="noStrike" kern="1200" dirty="0">
                <a:solidFill>
                  <a:schemeClr val="tx1"/>
                </a:solidFill>
                <a:effectLst/>
                <a:latin typeface="Segoe UI Light" pitchFamily="34" charset="0"/>
                <a:ea typeface="+mn-ea"/>
                <a:cs typeface="+mn-cs"/>
              </a:rPr>
              <a:t>SG, see : https://docs.microsoft.com/en-us/azure/virtual-network/security-overview#application-security-groups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1/15/2020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1390565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azure/governance/policy/samples/" TargetMode="External"/><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3" Type="http://schemas.openxmlformats.org/officeDocument/2006/relationships/hyperlink" Target="https://www.microsoft.com/en-us/trustcenter/compliance/complianceofferings" TargetMode="External"/><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hyperlink" Target="https://microsoft.com/privacystatement" TargetMode="External"/><Relationship Id="rId2" Type="http://schemas.openxmlformats.org/officeDocument/2006/relationships/notesSlide" Target="../notesSlides/notesSlide47.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8.xml.rels><?xml version="1.0" encoding="UTF-8" standalone="yes"?>
<Relationships xmlns="http://schemas.openxmlformats.org/package/2006/relationships"><Relationship Id="rId3" Type="http://schemas.openxmlformats.org/officeDocument/2006/relationships/hyperlink" Target="https://microsoft.com/trustcenter" TargetMode="External"/><Relationship Id="rId2" Type="http://schemas.openxmlformats.org/officeDocument/2006/relationships/notesSlide" Target="../notesSlides/notesSlide48.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5.xml"/><Relationship Id="rId4" Type="http://schemas.openxmlformats.org/officeDocument/2006/relationships/hyperlink" Target="https://servicetrust.microsoft.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9158" y="2317553"/>
            <a:ext cx="4167887" cy="2769989"/>
          </a:xfrm>
        </p:spPr>
        <p:txBody>
          <a:bodyPr/>
          <a:lstStyle/>
          <a:p>
            <a:r>
              <a:rPr lang="en-US" dirty="0">
                <a:solidFill>
                  <a:schemeClr val="tx1"/>
                </a:solidFill>
                <a:latin typeface="Segoe UI Semibold (Headings)"/>
              </a:rPr>
              <a:t>AZ-900T01</a:t>
            </a:r>
            <a:br>
              <a:rPr lang="en-US" dirty="0">
                <a:solidFill>
                  <a:schemeClr val="tx1"/>
                </a:solidFill>
                <a:latin typeface="Segoe UI Semibold (Headings)"/>
              </a:rPr>
            </a:br>
            <a:r>
              <a:rPr lang="en-US" dirty="0">
                <a:solidFill>
                  <a:schemeClr val="tx1"/>
                </a:solidFill>
                <a:latin typeface="Segoe UI Semibold (Headings)"/>
              </a:rPr>
              <a:t>Module 03: </a:t>
            </a:r>
            <a:br>
              <a:rPr lang="en-US" dirty="0">
                <a:solidFill>
                  <a:schemeClr val="tx1"/>
                </a:solidFill>
                <a:latin typeface="Segoe UI Semibold (Headings)"/>
              </a:rPr>
            </a:br>
            <a:r>
              <a:rPr lang="en-US" dirty="0">
                <a:solidFill>
                  <a:schemeClr val="tx1"/>
                </a:solidFill>
                <a:latin typeface="Segoe UI Semibold (Headings)"/>
              </a:rPr>
              <a:t>Security, privacy, compliance, and trust</a:t>
            </a:r>
            <a:endParaRPr lang="en-US" dirty="0"/>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533" y="286083"/>
            <a:ext cx="9144000" cy="997196"/>
          </a:xfrm>
        </p:spPr>
        <p:txBody>
          <a:bodyPr/>
          <a:lstStyle/>
          <a:p>
            <a:r>
              <a:rPr lang="en-IE" dirty="0"/>
              <a:t>Walkthrough-Secure Network traffic using NSGs and ASGs</a:t>
            </a:r>
            <a:endParaRPr lang="en-US" dirty="0"/>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586739" y="1474135"/>
            <a:ext cx="11369733" cy="273546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IE" dirty="0"/>
              <a:t>In this walkthrough task we will create a virtual network and subnet, we will create two ASGs, then create a NSG and associate that NSG to the subnet. We will then create two inbound network security rules. </a:t>
            </a:r>
            <a:br>
              <a:rPr lang="en-IE" dirty="0"/>
            </a:br>
            <a:r>
              <a:rPr lang="en-IE" dirty="0"/>
              <a:t>We will then create two virtual machines and associate those virtual machines with their respective application security groups, and then with the network security group (NSG). We will then test the network security rules we have created and applied</a:t>
            </a:r>
          </a:p>
          <a:p>
            <a:pPr marL="457200" indent="-457200">
              <a:buFont typeface="Arial" panose="020B0604020202020204" pitchFamily="34" charset="0"/>
              <a:buChar char="•"/>
            </a:pPr>
            <a:endParaRPr lang="en-IE" dirty="0"/>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434340" y="4740984"/>
            <a:ext cx="9097587" cy="16598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IE" dirty="0"/>
              <a:t>You can complete this walkthrough task by completing the steps outlined below, or you can simply read through them, depending on your available time</a:t>
            </a:r>
            <a:endParaRPr lang="en-US" dirty="0"/>
          </a:p>
        </p:txBody>
      </p:sp>
    </p:spTree>
    <p:extLst>
      <p:ext uri="{BB962C8B-B14F-4D97-AF65-F5344CB8AC3E}">
        <p14:creationId xmlns:p14="http://schemas.microsoft.com/office/powerpoint/2010/main" val="1356175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solidFill>
                  <a:schemeClr val="tx1"/>
                </a:solidFill>
              </a:rPr>
              <a:t>Defense in Depth</a:t>
            </a:r>
          </a:p>
        </p:txBody>
      </p:sp>
      <p:sp>
        <p:nvSpPr>
          <p:cNvPr id="6" name="Text Placeholder 5"/>
          <p:cNvSpPr>
            <a:spLocks noGrp="1"/>
          </p:cNvSpPr>
          <p:nvPr>
            <p:ph type="body" sz="quarter" idx="10"/>
          </p:nvPr>
        </p:nvSpPr>
        <p:spPr>
          <a:xfrm>
            <a:off x="585217" y="1659050"/>
            <a:ext cx="4838032" cy="3965829"/>
          </a:xfrm>
        </p:spPr>
        <p:txBody>
          <a:bodyPr/>
          <a:lstStyle/>
          <a:p>
            <a:pPr marL="0" indent="0">
              <a:buNone/>
            </a:pPr>
            <a:r>
              <a:rPr lang="en-US" dirty="0">
                <a:solidFill>
                  <a:schemeClr val="tx1"/>
                </a:solidFill>
              </a:rPr>
              <a:t>A layered approach to securing computer systems.</a:t>
            </a:r>
          </a:p>
          <a:p>
            <a:pPr marL="0" indent="0">
              <a:buNone/>
            </a:pPr>
            <a:endParaRPr lang="en-US" dirty="0">
              <a:solidFill>
                <a:schemeClr val="tx1"/>
              </a:solidFill>
            </a:endParaRPr>
          </a:p>
          <a:p>
            <a:pPr>
              <a:lnSpc>
                <a:spcPct val="114000"/>
              </a:lnSpc>
            </a:pPr>
            <a:r>
              <a:rPr lang="en-US" dirty="0">
                <a:solidFill>
                  <a:schemeClr val="tx1"/>
                </a:solidFill>
              </a:rPr>
              <a:t>Provides multiple levels of protection. </a:t>
            </a:r>
          </a:p>
          <a:p>
            <a:pPr>
              <a:lnSpc>
                <a:spcPct val="114000"/>
              </a:lnSpc>
            </a:pPr>
            <a:r>
              <a:rPr lang="en-US" dirty="0">
                <a:solidFill>
                  <a:schemeClr val="tx1"/>
                </a:solidFill>
              </a:rPr>
              <a:t>Attacks against one layer are isolated from subsequent layers. </a:t>
            </a:r>
          </a:p>
        </p:txBody>
      </p:sp>
      <p:pic>
        <p:nvPicPr>
          <p:cNvPr id="5" name="Picture 2" descr="Image representing the defense in depth concept with seven layers, each one on top of the other. From top to bottom: Physical security, Identity and access, perimeter, network, compute, application, and data.">
            <a:extLst>
              <a:ext uri="{FF2B5EF4-FFF2-40B4-BE49-F238E27FC236}">
                <a16:creationId xmlns:a16="http://schemas.microsoft.com/office/drawing/2014/main" id="{652F3B15-C685-4DA7-BAD9-569D69C16F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1519" y="1046594"/>
            <a:ext cx="5325264" cy="530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89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69387"/>
          </a:xfrm>
        </p:spPr>
        <p:txBody>
          <a:bodyPr/>
          <a:lstStyle/>
          <a:p>
            <a:r>
              <a:rPr lang="en-US" noProof="0" dirty="0"/>
              <a:t>Choosing Azure network security solutions</a:t>
            </a:r>
          </a:p>
        </p:txBody>
      </p:sp>
      <p:sp>
        <p:nvSpPr>
          <p:cNvPr id="6" name="Text Placeholder 5"/>
          <p:cNvSpPr>
            <a:spLocks noGrp="1"/>
          </p:cNvSpPr>
          <p:nvPr>
            <p:ph type="body" sz="quarter" idx="10"/>
          </p:nvPr>
        </p:nvSpPr>
        <p:spPr>
          <a:xfrm>
            <a:off x="4704714" y="1417847"/>
            <a:ext cx="6744335" cy="3689728"/>
          </a:xfrm>
        </p:spPr>
        <p:txBody>
          <a:bodyPr/>
          <a:lstStyle/>
          <a:p>
            <a:pPr>
              <a:lnSpc>
                <a:spcPct val="114000"/>
              </a:lnSpc>
            </a:pPr>
            <a:r>
              <a:rPr lang="en-US" b="1" noProof="0" dirty="0"/>
              <a:t>Perimeter layer</a:t>
            </a:r>
            <a:r>
              <a:rPr lang="en-US" noProof="0" dirty="0"/>
              <a:t>:  protect your networks’ boundaries with Azure DDoS Protection and Azure Firewall.</a:t>
            </a:r>
          </a:p>
          <a:p>
            <a:pPr>
              <a:lnSpc>
                <a:spcPct val="114000"/>
              </a:lnSpc>
            </a:pPr>
            <a:endParaRPr lang="en-US" sz="800" noProof="0" dirty="0"/>
          </a:p>
          <a:p>
            <a:pPr>
              <a:lnSpc>
                <a:spcPct val="114000"/>
              </a:lnSpc>
            </a:pPr>
            <a:r>
              <a:rPr lang="en-US" b="1" noProof="0" dirty="0"/>
              <a:t>Networking layer</a:t>
            </a:r>
            <a:r>
              <a:rPr lang="en-US" noProof="0" dirty="0"/>
              <a:t>: only permitted traffic should pass between networked resources with Network Security Group (NSG) inbound and outbound rules.</a:t>
            </a:r>
          </a:p>
        </p:txBody>
      </p:sp>
      <p:sp>
        <p:nvSpPr>
          <p:cNvPr id="4" name="Text Placeholder 5"/>
          <p:cNvSpPr txBox="1">
            <a:spLocks/>
          </p:cNvSpPr>
          <p:nvPr/>
        </p:nvSpPr>
        <p:spPr>
          <a:xfrm>
            <a:off x="736600" y="5359797"/>
            <a:ext cx="11018520" cy="129266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t>Azure supports combined network security solutions. For example, NSGs with Azure Firewall; Web Application Firewall (WAF) with Azure Firewall.</a:t>
            </a:r>
            <a:endParaRPr lang="en-US" sz="2200" b="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0308" y="1181907"/>
            <a:ext cx="3144000" cy="39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8246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solidFill>
                  <a:schemeClr val="tx1"/>
                </a:solidFill>
              </a:rPr>
              <a:t>Shared responsibility</a:t>
            </a:r>
          </a:p>
        </p:txBody>
      </p:sp>
      <p:sp>
        <p:nvSpPr>
          <p:cNvPr id="6" name="Text Placeholder 5"/>
          <p:cNvSpPr>
            <a:spLocks noGrp="1"/>
          </p:cNvSpPr>
          <p:nvPr>
            <p:ph type="body" sz="quarter" idx="10"/>
          </p:nvPr>
        </p:nvSpPr>
        <p:spPr>
          <a:xfrm>
            <a:off x="588263" y="1555948"/>
            <a:ext cx="4404895" cy="3746103"/>
          </a:xfrm>
        </p:spPr>
        <p:txBody>
          <a:bodyPr/>
          <a:lstStyle/>
          <a:p>
            <a:pPr marL="0" indent="0">
              <a:buNone/>
            </a:pPr>
            <a:r>
              <a:rPr lang="en-US" dirty="0">
                <a:solidFill>
                  <a:schemeClr val="tx1"/>
                </a:solidFill>
              </a:rPr>
              <a:t>Migrating from customer-controlled to cloud-based data centers shifts the responsibility for security.</a:t>
            </a:r>
          </a:p>
          <a:p>
            <a:pPr marL="0" indent="0">
              <a:buNone/>
            </a:pPr>
            <a:r>
              <a:rPr lang="en-US" dirty="0">
                <a:solidFill>
                  <a:schemeClr val="tx1"/>
                </a:solidFill>
              </a:rPr>
              <a:t> </a:t>
            </a:r>
          </a:p>
          <a:p>
            <a:pPr marL="0" indent="0">
              <a:buNone/>
            </a:pPr>
            <a:r>
              <a:rPr lang="en-US" dirty="0">
                <a:solidFill>
                  <a:schemeClr val="tx1"/>
                </a:solidFill>
              </a:rPr>
              <a:t>Security becomes a shared concern between cloud providers and customers.</a:t>
            </a:r>
            <a:endParaRPr lang="en-US" b="1" dirty="0">
              <a:solidFill>
                <a:schemeClr val="tx1"/>
              </a:solidFill>
            </a:endParaRPr>
          </a:p>
        </p:txBody>
      </p:sp>
      <p:pic>
        <p:nvPicPr>
          <p:cNvPr id="3" name="Picture 2" descr="A table image representing the sharing of control over security between the cloud provider, Microsoft, and the customer across On-premises, IaaS, PaaS and SaaS.">
            <a:extLst>
              <a:ext uri="{FF2B5EF4-FFF2-40B4-BE49-F238E27FC236}">
                <a16:creationId xmlns:a16="http://schemas.microsoft.com/office/drawing/2014/main" id="{47E6CC6D-B03D-4C5A-8A42-D96D1503B7D0}"/>
              </a:ext>
            </a:extLst>
          </p:cNvPr>
          <p:cNvPicPr>
            <a:picLocks noChangeAspect="1"/>
          </p:cNvPicPr>
          <p:nvPr/>
        </p:nvPicPr>
        <p:blipFill>
          <a:blip r:embed="rId3"/>
          <a:stretch>
            <a:fillRect/>
          </a:stretch>
        </p:blipFill>
        <p:spPr>
          <a:xfrm>
            <a:off x="5198205" y="762761"/>
            <a:ext cx="6560658" cy="5964235"/>
          </a:xfrm>
          <a:prstGeom prst="rect">
            <a:avLst/>
          </a:prstGeom>
        </p:spPr>
      </p:pic>
    </p:spTree>
    <p:extLst>
      <p:ext uri="{BB962C8B-B14F-4D97-AF65-F5344CB8AC3E}">
        <p14:creationId xmlns:p14="http://schemas.microsoft.com/office/powerpoint/2010/main" val="482162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03: Core Azure identity services</a:t>
            </a:r>
          </a:p>
        </p:txBody>
      </p:sp>
    </p:spTree>
    <p:extLst>
      <p:ext uri="{BB962C8B-B14F-4D97-AF65-F5344CB8AC3E}">
        <p14:creationId xmlns:p14="http://schemas.microsoft.com/office/powerpoint/2010/main" val="1484334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Authentication and authorization</a:t>
            </a:r>
          </a:p>
        </p:txBody>
      </p:sp>
      <p:sp>
        <p:nvSpPr>
          <p:cNvPr id="6" name="Text Placeholder 5"/>
          <p:cNvSpPr>
            <a:spLocks noGrp="1"/>
          </p:cNvSpPr>
          <p:nvPr>
            <p:ph type="body" sz="quarter" idx="10"/>
          </p:nvPr>
        </p:nvSpPr>
        <p:spPr>
          <a:xfrm>
            <a:off x="584200" y="1435497"/>
            <a:ext cx="11018520" cy="430887"/>
          </a:xfrm>
        </p:spPr>
        <p:txBody>
          <a:bodyPr/>
          <a:lstStyle/>
          <a:p>
            <a:pPr marL="0" indent="0">
              <a:buNone/>
            </a:pPr>
            <a:r>
              <a:rPr lang="en-US" noProof="0" dirty="0"/>
              <a:t>Two concepts are fundamental to understanding identity and access.</a:t>
            </a:r>
          </a:p>
        </p:txBody>
      </p:sp>
      <p:sp>
        <p:nvSpPr>
          <p:cNvPr id="4" name="Text Placeholder 5"/>
          <p:cNvSpPr txBox="1">
            <a:spLocks/>
          </p:cNvSpPr>
          <p:nvPr/>
        </p:nvSpPr>
        <p:spPr>
          <a:xfrm>
            <a:off x="508000" y="2382179"/>
            <a:ext cx="5509260" cy="3422475"/>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Authentication</a:t>
            </a:r>
          </a:p>
          <a:p>
            <a:pPr marL="0" indent="0">
              <a:buNone/>
            </a:pPr>
            <a:endParaRPr lang="en-US" sz="800" b="1" dirty="0"/>
          </a:p>
          <a:p>
            <a:r>
              <a:rPr lang="en-US" dirty="0"/>
              <a:t>identifies the person or service seeking access to a resource. </a:t>
            </a:r>
          </a:p>
          <a:p>
            <a:r>
              <a:rPr lang="en-US" dirty="0"/>
              <a:t>requests legitimate access credentials.</a:t>
            </a:r>
          </a:p>
          <a:p>
            <a:r>
              <a:rPr lang="en-US" dirty="0"/>
              <a:t>basis for creating secure identity and access control principles.</a:t>
            </a:r>
          </a:p>
        </p:txBody>
      </p:sp>
      <p:sp>
        <p:nvSpPr>
          <p:cNvPr id="5" name="Text Placeholder 5"/>
          <p:cNvSpPr txBox="1">
            <a:spLocks/>
          </p:cNvSpPr>
          <p:nvPr/>
        </p:nvSpPr>
        <p:spPr>
          <a:xfrm>
            <a:off x="6337300" y="2382179"/>
            <a:ext cx="5509260" cy="333629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Authorization</a:t>
            </a:r>
          </a:p>
          <a:p>
            <a:pPr marL="0" indent="0">
              <a:buNone/>
            </a:pPr>
            <a:endParaRPr lang="en-US" sz="800" b="1" dirty="0"/>
          </a:p>
          <a:p>
            <a:r>
              <a:rPr lang="en-US" dirty="0"/>
              <a:t>determines an authenticated person’s or service’s level of access.</a:t>
            </a:r>
          </a:p>
          <a:p>
            <a:r>
              <a:rPr lang="en-US" dirty="0"/>
              <a:t>defines which data they can access, and what they can do with it.</a:t>
            </a:r>
          </a:p>
        </p:txBody>
      </p:sp>
      <p:cxnSp>
        <p:nvCxnSpPr>
          <p:cNvPr id="3" name="Straight Connector 2"/>
          <p:cNvCxnSpPr/>
          <p:nvPr/>
        </p:nvCxnSpPr>
        <p:spPr>
          <a:xfrm>
            <a:off x="6134100" y="2533650"/>
            <a:ext cx="0" cy="3028950"/>
          </a:xfrm>
          <a:prstGeom prst="line">
            <a:avLst/>
          </a:prstGeom>
          <a:ln>
            <a:solidFill>
              <a:schemeClr val="tx1">
                <a:lumMod val="10000"/>
                <a:lumOff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146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Active Directory (AD)</a:t>
            </a:r>
          </a:p>
        </p:txBody>
      </p:sp>
      <p:sp>
        <p:nvSpPr>
          <p:cNvPr id="6" name="Text Placeholder 5"/>
          <p:cNvSpPr>
            <a:spLocks noGrp="1"/>
          </p:cNvSpPr>
          <p:nvPr>
            <p:ph type="body" sz="quarter" idx="10"/>
          </p:nvPr>
        </p:nvSpPr>
        <p:spPr>
          <a:xfrm>
            <a:off x="584200" y="1435497"/>
            <a:ext cx="11018520" cy="3163943"/>
          </a:xfrm>
        </p:spPr>
        <p:txBody>
          <a:bodyPr/>
          <a:lstStyle/>
          <a:p>
            <a:pPr marL="0" indent="0">
              <a:buNone/>
            </a:pPr>
            <a:r>
              <a:rPr lang="en-US" noProof="0" dirty="0"/>
              <a:t>Microsoft Azure’s cloud-based identity and access management service. </a:t>
            </a:r>
          </a:p>
          <a:p>
            <a:pPr marL="0" indent="0">
              <a:buNone/>
            </a:pPr>
            <a:endParaRPr lang="en-US" noProof="0" dirty="0"/>
          </a:p>
          <a:p>
            <a:pPr marL="0" indent="0">
              <a:buNone/>
            </a:pPr>
            <a:r>
              <a:rPr lang="en-US" noProof="0" dirty="0"/>
              <a:t>Services provided by Azure AD include :</a:t>
            </a:r>
          </a:p>
          <a:p>
            <a:pPr marL="0" indent="0">
              <a:buNone/>
            </a:pPr>
            <a:endParaRPr lang="en-US" sz="800" noProof="0" dirty="0"/>
          </a:p>
          <a:p>
            <a:pPr lvl="1"/>
            <a:r>
              <a:rPr lang="en-US" sz="2800" noProof="0" dirty="0">
                <a:latin typeface="Segoe UI Semilight" pitchFamily="34" charset="0"/>
                <a:cs typeface="Segoe UI Semilight" pitchFamily="34" charset="0"/>
              </a:rPr>
              <a:t>authentication (employees sign-in to access resources)</a:t>
            </a:r>
          </a:p>
          <a:p>
            <a:pPr lvl="1"/>
            <a:r>
              <a:rPr lang="en-US" sz="2800" noProof="0" dirty="0">
                <a:latin typeface="Segoe UI Semilight" pitchFamily="34" charset="0"/>
                <a:cs typeface="Segoe UI Semilight" pitchFamily="34" charset="0"/>
              </a:rPr>
              <a:t>single sign-on (SSO)</a:t>
            </a:r>
          </a:p>
          <a:p>
            <a:pPr lvl="1"/>
            <a:r>
              <a:rPr lang="en-US" sz="2800" noProof="0" dirty="0">
                <a:latin typeface="Segoe UI Semilight" pitchFamily="34" charset="0"/>
                <a:cs typeface="Segoe UI Semilight" pitchFamily="34" charset="0"/>
              </a:rPr>
              <a:t>application management</a:t>
            </a:r>
          </a:p>
        </p:txBody>
      </p:sp>
      <p:pic>
        <p:nvPicPr>
          <p:cNvPr id="3" name="Picture 2" descr="Icon representing Azure Active Directory">
            <a:extLst>
              <a:ext uri="{FF2B5EF4-FFF2-40B4-BE49-F238E27FC236}">
                <a16:creationId xmlns:a16="http://schemas.microsoft.com/office/drawing/2014/main" id="{632756FD-6D41-413F-946E-5E7916C7A5BD}"/>
              </a:ext>
            </a:extLst>
          </p:cNvPr>
          <p:cNvPicPr>
            <a:picLocks noChangeAspect="1"/>
          </p:cNvPicPr>
          <p:nvPr/>
        </p:nvPicPr>
        <p:blipFill>
          <a:blip r:embed="rId3"/>
          <a:stretch>
            <a:fillRect/>
          </a:stretch>
        </p:blipFill>
        <p:spPr>
          <a:xfrm>
            <a:off x="9105334" y="3854156"/>
            <a:ext cx="2054957" cy="2075927"/>
          </a:xfrm>
          <a:prstGeom prst="rect">
            <a:avLst/>
          </a:prstGeom>
        </p:spPr>
      </p:pic>
      <p:sp>
        <p:nvSpPr>
          <p:cNvPr id="5" name="Text Placeholder 5"/>
          <p:cNvSpPr txBox="1">
            <a:spLocks/>
          </p:cNvSpPr>
          <p:nvPr/>
        </p:nvSpPr>
        <p:spPr>
          <a:xfrm>
            <a:off x="584200" y="4546743"/>
            <a:ext cx="8197850" cy="86177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2800" dirty="0">
                <a:latin typeface="Segoe UI Semilight" panose="020B0402040204020203" pitchFamily="34" charset="0"/>
                <a:cs typeface="Segoe UI Semilight" panose="020B0402040204020203" pitchFamily="34" charset="0"/>
              </a:rPr>
              <a:t>Business to Business (B2B) and Business to Customer (B2C) identity services </a:t>
            </a:r>
          </a:p>
        </p:txBody>
      </p:sp>
    </p:spTree>
    <p:extLst>
      <p:ext uri="{BB962C8B-B14F-4D97-AF65-F5344CB8AC3E}">
        <p14:creationId xmlns:p14="http://schemas.microsoft.com/office/powerpoint/2010/main" val="593257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Multi-Factor Authentication</a:t>
            </a:r>
          </a:p>
        </p:txBody>
      </p:sp>
      <p:sp>
        <p:nvSpPr>
          <p:cNvPr id="6" name="Text Placeholder 5"/>
          <p:cNvSpPr>
            <a:spLocks noGrp="1"/>
          </p:cNvSpPr>
          <p:nvPr>
            <p:ph type="body" sz="quarter" idx="10"/>
          </p:nvPr>
        </p:nvSpPr>
        <p:spPr>
          <a:xfrm>
            <a:off x="586740" y="1223347"/>
            <a:ext cx="11018520" cy="2843855"/>
          </a:xfrm>
        </p:spPr>
        <p:txBody>
          <a:bodyPr/>
          <a:lstStyle/>
          <a:p>
            <a:pPr marL="0" indent="0">
              <a:buNone/>
            </a:pPr>
            <a:r>
              <a:rPr lang="en-IE" dirty="0"/>
              <a:t>Provides additional security for your identities by requiring two or more elements for full authentication. These elements fall into three categories:</a:t>
            </a:r>
          </a:p>
          <a:p>
            <a:r>
              <a:rPr lang="en-IE" b="1" i="1" dirty="0"/>
              <a:t>Something you know</a:t>
            </a:r>
            <a:r>
              <a:rPr lang="en-IE" i="1" dirty="0"/>
              <a:t>:</a:t>
            </a:r>
            <a:endParaRPr lang="en-IE" dirty="0"/>
          </a:p>
          <a:p>
            <a:r>
              <a:rPr lang="en-IE" b="1" i="1" dirty="0"/>
              <a:t>Something you possess</a:t>
            </a:r>
            <a:r>
              <a:rPr lang="en-IE" i="1" dirty="0"/>
              <a:t>: </a:t>
            </a:r>
          </a:p>
          <a:p>
            <a:r>
              <a:rPr lang="en-IE" b="1" i="1" dirty="0"/>
              <a:t>Something you are</a:t>
            </a:r>
            <a:r>
              <a:rPr lang="en-IE" i="1" dirty="0"/>
              <a:t>:</a:t>
            </a:r>
            <a:endParaRPr lang="en-IE" dirty="0"/>
          </a:p>
        </p:txBody>
      </p:sp>
      <p:pic>
        <p:nvPicPr>
          <p:cNvPr id="3" name="Picture 2" descr="Image of a username and password entry screen, mobile phone, usb key, smart card, image representing various types of biometric authentication, and certificate all in a line, representing how they can all be tied together to provide MFA">
            <a:extLst>
              <a:ext uri="{FF2B5EF4-FFF2-40B4-BE49-F238E27FC236}">
                <a16:creationId xmlns:a16="http://schemas.microsoft.com/office/drawing/2014/main" id="{9BF9CC26-404C-4BDF-84AF-4B9DB2CC7694}"/>
              </a:ext>
            </a:extLst>
          </p:cNvPr>
          <p:cNvPicPr>
            <a:picLocks noChangeAspect="1"/>
          </p:cNvPicPr>
          <p:nvPr/>
        </p:nvPicPr>
        <p:blipFill>
          <a:blip r:embed="rId3"/>
          <a:stretch>
            <a:fillRect/>
          </a:stretch>
        </p:blipFill>
        <p:spPr>
          <a:xfrm>
            <a:off x="853260" y="4067202"/>
            <a:ext cx="10485480" cy="2621369"/>
          </a:xfrm>
          <a:prstGeom prst="rect">
            <a:avLst/>
          </a:prstGeom>
        </p:spPr>
      </p:pic>
    </p:spTree>
    <p:extLst>
      <p:ext uri="{BB962C8B-B14F-4D97-AF65-F5344CB8AC3E}">
        <p14:creationId xmlns:p14="http://schemas.microsoft.com/office/powerpoint/2010/main" val="55379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04: Security tools and features</a:t>
            </a:r>
          </a:p>
        </p:txBody>
      </p:sp>
    </p:spTree>
    <p:extLst>
      <p:ext uri="{BB962C8B-B14F-4D97-AF65-F5344CB8AC3E}">
        <p14:creationId xmlns:p14="http://schemas.microsoft.com/office/powerpoint/2010/main" val="4247893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Security Center</a:t>
            </a:r>
          </a:p>
        </p:txBody>
      </p:sp>
      <p:sp>
        <p:nvSpPr>
          <p:cNvPr id="6" name="Text Placeholder 5"/>
          <p:cNvSpPr>
            <a:spLocks noGrp="1"/>
          </p:cNvSpPr>
          <p:nvPr>
            <p:ph type="body" sz="quarter" idx="10"/>
          </p:nvPr>
        </p:nvSpPr>
        <p:spPr>
          <a:xfrm>
            <a:off x="584200" y="1435497"/>
            <a:ext cx="10541000" cy="861774"/>
          </a:xfrm>
        </p:spPr>
        <p:txBody>
          <a:bodyPr/>
          <a:lstStyle/>
          <a:p>
            <a:pPr marL="0" indent="0">
              <a:buNone/>
            </a:pPr>
            <a:r>
              <a:rPr lang="en-US" noProof="0" dirty="0"/>
              <a:t>A monitoring service that provides threat protection across all your Azure, and on-premises, services.</a:t>
            </a:r>
            <a:endParaRPr lang="en-US" sz="2800" noProof="0" dirty="0">
              <a:latin typeface="Segoe UI Semilight" pitchFamily="34" charset="0"/>
              <a:cs typeface="Segoe UI Semilight" pitchFamily="34" charset="0"/>
            </a:endParaRPr>
          </a:p>
        </p:txBody>
      </p:sp>
      <p:pic>
        <p:nvPicPr>
          <p:cNvPr id="4" name="Picture 3" descr="icon representing Azure Security Center">
            <a:extLst>
              <a:ext uri="{FF2B5EF4-FFF2-40B4-BE49-F238E27FC236}">
                <a16:creationId xmlns:a16="http://schemas.microsoft.com/office/drawing/2014/main" id="{DCC03043-BD46-4F9F-AF26-68C5A9D27199}"/>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7405" y="2601484"/>
            <a:ext cx="1517989" cy="1655031"/>
          </a:xfrm>
          <a:prstGeom prst="rect">
            <a:avLst/>
          </a:prstGeom>
        </p:spPr>
      </p:pic>
      <p:sp>
        <p:nvSpPr>
          <p:cNvPr id="5" name="Text Placeholder 5"/>
          <p:cNvSpPr txBox="1">
            <a:spLocks/>
          </p:cNvSpPr>
          <p:nvPr/>
        </p:nvSpPr>
        <p:spPr>
          <a:xfrm>
            <a:off x="603250" y="2791984"/>
            <a:ext cx="8543758" cy="3422475"/>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t>Azure Security Center features :</a:t>
            </a:r>
          </a:p>
          <a:p>
            <a:pPr marL="0" indent="0">
              <a:buFont typeface="Wingdings" panose="05000000000000000000" pitchFamily="2" charset="2"/>
              <a:buNone/>
            </a:pPr>
            <a:endParaRPr lang="en-US" sz="800" dirty="0"/>
          </a:p>
          <a:p>
            <a:pPr lvl="1"/>
            <a:r>
              <a:rPr lang="en-US" sz="2800" dirty="0">
                <a:latin typeface="Segoe UI Semilight" pitchFamily="34" charset="0"/>
                <a:cs typeface="Segoe UI Semilight" pitchFamily="34" charset="0"/>
              </a:rPr>
              <a:t>provides security recommendations based on your configurations, resources, and networks.</a:t>
            </a:r>
          </a:p>
          <a:p>
            <a:pPr lvl="1"/>
            <a:r>
              <a:rPr lang="en-US" sz="2800" dirty="0">
                <a:latin typeface="Segoe UI Semilight" pitchFamily="34" charset="0"/>
                <a:cs typeface="Segoe UI Semilight" pitchFamily="34" charset="0"/>
              </a:rPr>
              <a:t>monitors security settings across your on-premises and cloud workloads.</a:t>
            </a:r>
          </a:p>
          <a:p>
            <a:pPr lvl="1"/>
            <a:r>
              <a:rPr lang="en-US" sz="2800" dirty="0">
                <a:latin typeface="Segoe UI Semilight" pitchFamily="34" charset="0"/>
                <a:cs typeface="Segoe UI Semilight" pitchFamily="34" charset="0"/>
              </a:rPr>
              <a:t>automatically applies your security policies to any new services you provision.</a:t>
            </a:r>
          </a:p>
        </p:txBody>
      </p:sp>
    </p:spTree>
    <p:extLst>
      <p:ext uri="{BB962C8B-B14F-4D97-AF65-F5344CB8AC3E}">
        <p14:creationId xmlns:p14="http://schemas.microsoft.com/office/powerpoint/2010/main" val="415582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01: Learning objectives</a:t>
            </a:r>
          </a:p>
        </p:txBody>
      </p:sp>
    </p:spTree>
    <p:extLst>
      <p:ext uri="{BB962C8B-B14F-4D97-AF65-F5344CB8AC3E}">
        <p14:creationId xmlns:p14="http://schemas.microsoft.com/office/powerpoint/2010/main" val="3414614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Security Center usage scenarios</a:t>
            </a:r>
          </a:p>
        </p:txBody>
      </p:sp>
      <p:sp>
        <p:nvSpPr>
          <p:cNvPr id="6" name="Text Placeholder 5"/>
          <p:cNvSpPr>
            <a:spLocks noGrp="1"/>
          </p:cNvSpPr>
          <p:nvPr>
            <p:ph type="body" sz="quarter" idx="10"/>
          </p:nvPr>
        </p:nvSpPr>
        <p:spPr>
          <a:xfrm>
            <a:off x="584200" y="1435497"/>
            <a:ext cx="11018520" cy="861774"/>
          </a:xfrm>
        </p:spPr>
        <p:txBody>
          <a:bodyPr/>
          <a:lstStyle/>
          <a:p>
            <a:r>
              <a:rPr lang="en-IE" dirty="0"/>
              <a:t>You can use Security Center in the D</a:t>
            </a:r>
            <a:r>
              <a:rPr lang="en-IE" i="1" dirty="0"/>
              <a:t>etect</a:t>
            </a:r>
            <a:r>
              <a:rPr lang="en-IE" dirty="0"/>
              <a:t>, </a:t>
            </a:r>
            <a:r>
              <a:rPr lang="en-IE" i="1" dirty="0"/>
              <a:t>Assess</a:t>
            </a:r>
            <a:r>
              <a:rPr lang="en-IE" dirty="0"/>
              <a:t>, and </a:t>
            </a:r>
            <a:r>
              <a:rPr lang="en-IE" i="1" dirty="0"/>
              <a:t>Diagnose</a:t>
            </a:r>
            <a:r>
              <a:rPr lang="en-IE" dirty="0"/>
              <a:t> stages of an incident response. </a:t>
            </a:r>
          </a:p>
        </p:txBody>
      </p:sp>
      <p:sp>
        <p:nvSpPr>
          <p:cNvPr id="4" name="Text Placeholder 5">
            <a:extLst>
              <a:ext uri="{FF2B5EF4-FFF2-40B4-BE49-F238E27FC236}">
                <a16:creationId xmlns:a16="http://schemas.microsoft.com/office/drawing/2014/main" id="{29C7CEB2-BCF1-460F-8357-2EF2B0852923}"/>
              </a:ext>
            </a:extLst>
          </p:cNvPr>
          <p:cNvSpPr txBox="1">
            <a:spLocks/>
          </p:cNvSpPr>
          <p:nvPr/>
        </p:nvSpPr>
        <p:spPr>
          <a:xfrm>
            <a:off x="584200" y="5422503"/>
            <a:ext cx="11018520"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Use Security Center recommendations to enhance security.</a:t>
            </a:r>
          </a:p>
        </p:txBody>
      </p:sp>
      <p:pic>
        <p:nvPicPr>
          <p:cNvPr id="3" name="Picture 2" descr="Circular arrows point from the words detect, to assess, to diagnose, to stabilize, to close.">
            <a:extLst>
              <a:ext uri="{FF2B5EF4-FFF2-40B4-BE49-F238E27FC236}">
                <a16:creationId xmlns:a16="http://schemas.microsoft.com/office/drawing/2014/main" id="{9834318F-DB24-4804-A398-2D744FD4A4CA}"/>
              </a:ext>
            </a:extLst>
          </p:cNvPr>
          <p:cNvPicPr>
            <a:picLocks noChangeAspect="1"/>
          </p:cNvPicPr>
          <p:nvPr/>
        </p:nvPicPr>
        <p:blipFill>
          <a:blip r:embed="rId3"/>
          <a:stretch>
            <a:fillRect/>
          </a:stretch>
        </p:blipFill>
        <p:spPr>
          <a:xfrm>
            <a:off x="2083583" y="2656924"/>
            <a:ext cx="8019753" cy="2405925"/>
          </a:xfrm>
          <a:prstGeom prst="rect">
            <a:avLst/>
          </a:prstGeom>
        </p:spPr>
      </p:pic>
    </p:spTree>
    <p:extLst>
      <p:ext uri="{BB962C8B-B14F-4D97-AF65-F5344CB8AC3E}">
        <p14:creationId xmlns:p14="http://schemas.microsoft.com/office/powerpoint/2010/main" val="1453404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533" y="286083"/>
            <a:ext cx="9144000" cy="997196"/>
          </a:xfrm>
        </p:spPr>
        <p:txBody>
          <a:bodyPr/>
          <a:lstStyle/>
          <a:p>
            <a:r>
              <a:rPr lang="en-IE" dirty="0"/>
              <a:t>Walkthrough-Implement Azure Security Center.</a:t>
            </a:r>
            <a:endParaRPr lang="en-US" dirty="0"/>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586739" y="1474135"/>
            <a:ext cx="11369733" cy="2432848"/>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IE" dirty="0"/>
              <a:t>In this walkthrough task we will create Azure resources to monitor, enable Security Center for your subscription and then from within Security Center, install Agents on a virtual machine to allow more detailed monitoring. We will then evaluate and apply a security recommendation to increase the Secure score value in Security Center.</a:t>
            </a:r>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586739" y="4097839"/>
            <a:ext cx="9097587" cy="16598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IE" dirty="0"/>
              <a:t>You can complete this walkthrough task by completing the steps outlined below, or you can simply read through them, depending on your available time</a:t>
            </a:r>
            <a:endParaRPr lang="en-US" dirty="0"/>
          </a:p>
        </p:txBody>
      </p:sp>
    </p:spTree>
    <p:extLst>
      <p:ext uri="{BB962C8B-B14F-4D97-AF65-F5344CB8AC3E}">
        <p14:creationId xmlns:p14="http://schemas.microsoft.com/office/powerpoint/2010/main" val="58502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Key Vault</a:t>
            </a:r>
          </a:p>
        </p:txBody>
      </p:sp>
      <p:sp>
        <p:nvSpPr>
          <p:cNvPr id="6" name="Text Placeholder 5"/>
          <p:cNvSpPr>
            <a:spLocks noGrp="1"/>
          </p:cNvSpPr>
          <p:nvPr>
            <p:ph type="body" sz="quarter" idx="10"/>
          </p:nvPr>
        </p:nvSpPr>
        <p:spPr>
          <a:xfrm>
            <a:off x="607312" y="2759974"/>
            <a:ext cx="8523653" cy="3077766"/>
          </a:xfrm>
        </p:spPr>
        <p:txBody>
          <a:bodyPr/>
          <a:lstStyle/>
          <a:p>
            <a:pPr marL="0" indent="0">
              <a:buNone/>
            </a:pPr>
            <a:r>
              <a:rPr lang="en-US" noProof="0" dirty="0"/>
              <a:t>Use Azure Key Vault for :</a:t>
            </a:r>
          </a:p>
          <a:p>
            <a:pPr marL="0" indent="0">
              <a:buNone/>
            </a:pPr>
            <a:endParaRPr lang="en-US" sz="800" noProof="0" dirty="0"/>
          </a:p>
          <a:p>
            <a:pPr lvl="1"/>
            <a:r>
              <a:rPr lang="en-US" sz="2800" noProof="0" dirty="0">
                <a:latin typeface="Segoe UI Semilight" panose="020B0402040204020203" pitchFamily="34" charset="0"/>
                <a:cs typeface="Segoe UI Semilight" panose="020B0402040204020203" pitchFamily="34" charset="0"/>
              </a:rPr>
              <a:t>secrets management.</a:t>
            </a:r>
          </a:p>
          <a:p>
            <a:pPr lvl="1"/>
            <a:r>
              <a:rPr lang="en-US" sz="2800" noProof="0" dirty="0">
                <a:latin typeface="Segoe UI Semilight" panose="020B0402040204020203" pitchFamily="34" charset="0"/>
                <a:cs typeface="Segoe UI Semilight" panose="020B0402040204020203" pitchFamily="34" charset="0"/>
              </a:rPr>
              <a:t>key management.</a:t>
            </a:r>
          </a:p>
          <a:p>
            <a:pPr lvl="1"/>
            <a:r>
              <a:rPr lang="en-US" sz="2800" noProof="0" dirty="0">
                <a:latin typeface="Segoe UI Semilight" panose="020B0402040204020203" pitchFamily="34" charset="0"/>
                <a:cs typeface="Segoe UI Semilight" panose="020B0402040204020203" pitchFamily="34" charset="0"/>
              </a:rPr>
              <a:t>certificate management. </a:t>
            </a:r>
          </a:p>
          <a:p>
            <a:pPr lvl="1"/>
            <a:r>
              <a:rPr lang="en-US" sz="2800" noProof="0" dirty="0">
                <a:latin typeface="Segoe UI Semilight" panose="020B0402040204020203" pitchFamily="34" charset="0"/>
                <a:cs typeface="Segoe UI Semilight" panose="020B0402040204020203" pitchFamily="34" charset="0"/>
              </a:rPr>
              <a:t>storing secrets backed by hardware security modules (HSMs).</a:t>
            </a:r>
          </a:p>
        </p:txBody>
      </p:sp>
      <p:pic>
        <p:nvPicPr>
          <p:cNvPr id="4" name="Picture 3" descr="Icon representing Azure Key Vault">
            <a:extLst>
              <a:ext uri="{FF2B5EF4-FFF2-40B4-BE49-F238E27FC236}">
                <a16:creationId xmlns:a16="http://schemas.microsoft.com/office/drawing/2014/main" id="{3940FE5B-E5F1-495B-B1ED-5B6F49BDC205}"/>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7244" y="2523790"/>
            <a:ext cx="1891657" cy="1810419"/>
          </a:xfrm>
          <a:prstGeom prst="rect">
            <a:avLst/>
          </a:prstGeom>
        </p:spPr>
      </p:pic>
      <p:sp>
        <p:nvSpPr>
          <p:cNvPr id="5" name="Text Placeholder 5"/>
          <p:cNvSpPr txBox="1">
            <a:spLocks/>
          </p:cNvSpPr>
          <p:nvPr/>
        </p:nvSpPr>
        <p:spPr>
          <a:xfrm>
            <a:off x="588262" y="1178824"/>
            <a:ext cx="10860639" cy="86177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t>Stores application secrets in a centralized cloud location, to securely control access permissions, and access logging.</a:t>
            </a:r>
          </a:p>
        </p:txBody>
      </p:sp>
    </p:spTree>
    <p:extLst>
      <p:ext uri="{BB962C8B-B14F-4D97-AF65-F5344CB8AC3E}">
        <p14:creationId xmlns:p14="http://schemas.microsoft.com/office/powerpoint/2010/main" val="32284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533" y="286083"/>
            <a:ext cx="9144000" cy="997196"/>
          </a:xfrm>
        </p:spPr>
        <p:txBody>
          <a:bodyPr/>
          <a:lstStyle/>
          <a:p>
            <a:r>
              <a:rPr lang="en-IE" dirty="0"/>
              <a:t>Walkthrough-Create Password secret with Azure Key Vault</a:t>
            </a:r>
            <a:endParaRPr lang="en-US" dirty="0"/>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678273" y="1782728"/>
            <a:ext cx="11369733" cy="1954865"/>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IE" dirty="0"/>
              <a:t>In this walkthrough task we will create an Azure Key vault and then create a password secret within that key vault, providing a securely stored, centrally managed password for use with applications.</a:t>
            </a:r>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586739" y="4097839"/>
            <a:ext cx="9097587" cy="16598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IE" dirty="0"/>
              <a:t>You can complete this walkthrough task by completing the steps outlined below, or you can simply read through them, depending on your available time</a:t>
            </a:r>
            <a:endParaRPr lang="en-US" dirty="0"/>
          </a:p>
        </p:txBody>
      </p:sp>
    </p:spTree>
    <p:extLst>
      <p:ext uri="{BB962C8B-B14F-4D97-AF65-F5344CB8AC3E}">
        <p14:creationId xmlns:p14="http://schemas.microsoft.com/office/powerpoint/2010/main" val="3754287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Information Protection (AIP)</a:t>
            </a:r>
          </a:p>
        </p:txBody>
      </p:sp>
      <p:sp>
        <p:nvSpPr>
          <p:cNvPr id="6" name="Text Placeholder 5"/>
          <p:cNvSpPr>
            <a:spLocks noGrp="1"/>
          </p:cNvSpPr>
          <p:nvPr>
            <p:ph type="body" sz="quarter" idx="10"/>
          </p:nvPr>
        </p:nvSpPr>
        <p:spPr>
          <a:xfrm>
            <a:off x="588263" y="1262252"/>
            <a:ext cx="10917937" cy="861774"/>
          </a:xfrm>
        </p:spPr>
        <p:txBody>
          <a:bodyPr/>
          <a:lstStyle/>
          <a:p>
            <a:pPr marL="0" indent="0">
              <a:buNone/>
            </a:pPr>
            <a:r>
              <a:rPr lang="en-US" noProof="0" dirty="0"/>
              <a:t>Classifies and protects documents, and emails, by applying labels.</a:t>
            </a:r>
            <a:endParaRPr lang="en-US" sz="2800" noProof="0" dirty="0">
              <a:latin typeface="Segoe UI Semilight" panose="020B0402040204020203" pitchFamily="34" charset="0"/>
              <a:cs typeface="Segoe UI Semilight" panose="020B0402040204020203" pitchFamily="34" charset="0"/>
            </a:endParaRPr>
          </a:p>
        </p:txBody>
      </p:sp>
      <p:pic>
        <p:nvPicPr>
          <p:cNvPr id="4" name="Picture 3" descr="icon representing Azure Information Protection">
            <a:extLst>
              <a:ext uri="{FF2B5EF4-FFF2-40B4-BE49-F238E27FC236}">
                <a16:creationId xmlns:a16="http://schemas.microsoft.com/office/drawing/2014/main" id="{D8D695EF-83E9-4169-85BA-65AEFF16DCCE}"/>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2290" y="2819646"/>
            <a:ext cx="1752353" cy="1752353"/>
          </a:xfrm>
          <a:prstGeom prst="rect">
            <a:avLst/>
          </a:prstGeom>
        </p:spPr>
      </p:pic>
      <p:sp>
        <p:nvSpPr>
          <p:cNvPr id="5" name="Text Placeholder 5"/>
          <p:cNvSpPr txBox="1">
            <a:spLocks/>
          </p:cNvSpPr>
          <p:nvPr/>
        </p:nvSpPr>
        <p:spPr>
          <a:xfrm>
            <a:off x="569213" y="2481452"/>
            <a:ext cx="9634621" cy="344100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t>AIP labels can be applied : </a:t>
            </a:r>
          </a:p>
          <a:p>
            <a:pPr marL="0" indent="0">
              <a:buFont typeface="Wingdings" panose="05000000000000000000" pitchFamily="2" charset="2"/>
              <a:buNone/>
            </a:pPr>
            <a:endParaRPr lang="en-US" sz="800" dirty="0"/>
          </a:p>
          <a:p>
            <a:pPr marL="0" indent="0">
              <a:buFont typeface="Wingdings" panose="05000000000000000000" pitchFamily="2" charset="2"/>
              <a:buNone/>
            </a:pPr>
            <a:endParaRPr lang="en-US" sz="800" dirty="0"/>
          </a:p>
          <a:p>
            <a:pPr lvl="1">
              <a:lnSpc>
                <a:spcPct val="114000"/>
              </a:lnSpc>
            </a:pPr>
            <a:r>
              <a:rPr lang="en-US" sz="2800" dirty="0">
                <a:latin typeface="Segoe UI Semilight" panose="020B0402040204020203" pitchFamily="34" charset="0"/>
                <a:cs typeface="Segoe UI Semilight" panose="020B0402040204020203" pitchFamily="34" charset="0"/>
              </a:rPr>
              <a:t>automatically using rules and conditions defined by administrators.</a:t>
            </a:r>
          </a:p>
          <a:p>
            <a:pPr lvl="1">
              <a:lnSpc>
                <a:spcPct val="114000"/>
              </a:lnSpc>
            </a:pPr>
            <a:r>
              <a:rPr lang="en-US" sz="2800" dirty="0">
                <a:latin typeface="Segoe UI Semilight" panose="020B0402040204020203" pitchFamily="34" charset="0"/>
                <a:cs typeface="Segoe UI Semilight" panose="020B0402040204020203" pitchFamily="34" charset="0"/>
              </a:rPr>
              <a:t>manually, by users.</a:t>
            </a:r>
          </a:p>
          <a:p>
            <a:pPr lvl="1">
              <a:lnSpc>
                <a:spcPct val="114000"/>
              </a:lnSpc>
            </a:pPr>
            <a:r>
              <a:rPr lang="en-US" sz="2800" dirty="0">
                <a:latin typeface="Segoe UI Semilight" panose="020B0402040204020203" pitchFamily="34" charset="0"/>
                <a:cs typeface="Segoe UI Semilight" panose="020B0402040204020203" pitchFamily="34" charset="0"/>
              </a:rPr>
              <a:t>by combining automatic and manual methods, guided by recommendations.</a:t>
            </a:r>
          </a:p>
        </p:txBody>
      </p:sp>
    </p:spTree>
    <p:extLst>
      <p:ext uri="{BB962C8B-B14F-4D97-AF65-F5344CB8AC3E}">
        <p14:creationId xmlns:p14="http://schemas.microsoft.com/office/powerpoint/2010/main" val="3762180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Advanced Threat Protection (Azure ATP)</a:t>
            </a:r>
          </a:p>
        </p:txBody>
      </p:sp>
      <p:sp>
        <p:nvSpPr>
          <p:cNvPr id="6" name="Text Placeholder 5"/>
          <p:cNvSpPr>
            <a:spLocks noGrp="1"/>
          </p:cNvSpPr>
          <p:nvPr>
            <p:ph type="body" sz="quarter" idx="10"/>
          </p:nvPr>
        </p:nvSpPr>
        <p:spPr>
          <a:xfrm>
            <a:off x="589579" y="1435497"/>
            <a:ext cx="11018520" cy="1292662"/>
          </a:xfrm>
        </p:spPr>
        <p:txBody>
          <a:bodyPr/>
          <a:lstStyle/>
          <a:p>
            <a:pPr marL="0" indent="0">
              <a:buNone/>
            </a:pPr>
            <a:r>
              <a:rPr lang="en-US" noProof="0" dirty="0"/>
              <a:t>Cloud-based security solution for identifying, detecting, and investigating advanced threats, compromised identities, and malicious insider actions.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8412" y="2876551"/>
            <a:ext cx="2586530"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5"/>
          <p:cNvSpPr txBox="1">
            <a:spLocks/>
          </p:cNvSpPr>
          <p:nvPr/>
        </p:nvSpPr>
        <p:spPr>
          <a:xfrm>
            <a:off x="584200" y="3169047"/>
            <a:ext cx="9150350" cy="287963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1" indent="0">
              <a:lnSpc>
                <a:spcPct val="114000"/>
              </a:lnSpc>
              <a:buNone/>
            </a:pPr>
            <a:r>
              <a:rPr lang="en-US" sz="2800" dirty="0">
                <a:latin typeface="Segoe UI Semilight" panose="020B0402040204020203" pitchFamily="34" charset="0"/>
                <a:cs typeface="Segoe UI Semilight" panose="020B0402040204020203" pitchFamily="34" charset="0"/>
              </a:rPr>
              <a:t>Consists of Azure ATP : </a:t>
            </a:r>
          </a:p>
          <a:p>
            <a:pPr marL="228600" lvl="1" indent="0">
              <a:lnSpc>
                <a:spcPct val="114000"/>
              </a:lnSpc>
              <a:buNone/>
            </a:pPr>
            <a:endParaRPr lang="en-US" sz="800" dirty="0">
              <a:latin typeface="Segoe UI Semilight" panose="020B0402040204020203" pitchFamily="34" charset="0"/>
              <a:cs typeface="Segoe UI Semilight" panose="020B0402040204020203" pitchFamily="34" charset="0"/>
            </a:endParaRPr>
          </a:p>
          <a:p>
            <a:pPr lvl="1">
              <a:lnSpc>
                <a:spcPct val="114000"/>
              </a:lnSpc>
            </a:pPr>
            <a:r>
              <a:rPr lang="en-US" sz="2800" b="1" dirty="0">
                <a:latin typeface="Segoe UI Semilight" panose="020B0402040204020203" pitchFamily="34" charset="0"/>
                <a:cs typeface="Segoe UI Semilight" panose="020B0402040204020203" pitchFamily="34" charset="0"/>
              </a:rPr>
              <a:t>Portal</a:t>
            </a:r>
            <a:r>
              <a:rPr lang="en-US" sz="2800" dirty="0">
                <a:latin typeface="Segoe UI Semilight" panose="020B0402040204020203" pitchFamily="34" charset="0"/>
                <a:cs typeface="Segoe UI Semilight" panose="020B0402040204020203" pitchFamily="34" charset="0"/>
              </a:rPr>
              <a:t> : dedicated portal for monitoring and responding to suspicious activity.</a:t>
            </a:r>
          </a:p>
          <a:p>
            <a:pPr lvl="1">
              <a:lnSpc>
                <a:spcPct val="114000"/>
              </a:lnSpc>
            </a:pPr>
            <a:r>
              <a:rPr lang="en-US" sz="2800" b="1" dirty="0">
                <a:latin typeface="Segoe UI Semilight" panose="020B0402040204020203" pitchFamily="34" charset="0"/>
                <a:cs typeface="Segoe UI Semilight" panose="020B0402040204020203" pitchFamily="34" charset="0"/>
              </a:rPr>
              <a:t>Sensors </a:t>
            </a:r>
            <a:r>
              <a:rPr lang="en-US" sz="2800" dirty="0">
                <a:latin typeface="Segoe UI Semilight" panose="020B0402040204020203" pitchFamily="34" charset="0"/>
                <a:cs typeface="Segoe UI Semilight" panose="020B0402040204020203" pitchFamily="34" charset="0"/>
              </a:rPr>
              <a:t>: installed directly onto your domain controllers.</a:t>
            </a:r>
          </a:p>
          <a:p>
            <a:pPr lvl="1">
              <a:lnSpc>
                <a:spcPct val="114000"/>
              </a:lnSpc>
            </a:pPr>
            <a:r>
              <a:rPr lang="en-US" sz="2800" b="1" dirty="0">
                <a:latin typeface="Segoe UI Semilight" panose="020B0402040204020203" pitchFamily="34" charset="0"/>
                <a:cs typeface="Segoe UI Semilight" panose="020B0402040204020203" pitchFamily="34" charset="0"/>
              </a:rPr>
              <a:t>Cloud service </a:t>
            </a:r>
            <a:r>
              <a:rPr lang="en-US" sz="2800" dirty="0">
                <a:latin typeface="Segoe UI Semilight" panose="020B0402040204020203" pitchFamily="34" charset="0"/>
                <a:cs typeface="Segoe UI Semilight" panose="020B0402040204020203" pitchFamily="34" charset="0"/>
              </a:rPr>
              <a:t>: runs on Azure infrastructure.</a:t>
            </a:r>
          </a:p>
        </p:txBody>
      </p:sp>
    </p:spTree>
    <p:extLst>
      <p:ext uri="{BB962C8B-B14F-4D97-AF65-F5344CB8AC3E}">
        <p14:creationId xmlns:p14="http://schemas.microsoft.com/office/powerpoint/2010/main" val="4246368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05: Azure governance methodologies</a:t>
            </a:r>
          </a:p>
        </p:txBody>
      </p:sp>
    </p:spTree>
    <p:extLst>
      <p:ext uri="{BB962C8B-B14F-4D97-AF65-F5344CB8AC3E}">
        <p14:creationId xmlns:p14="http://schemas.microsoft.com/office/powerpoint/2010/main" val="442354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Policy</a:t>
            </a:r>
          </a:p>
        </p:txBody>
      </p:sp>
      <p:sp>
        <p:nvSpPr>
          <p:cNvPr id="6" name="Text Placeholder 5"/>
          <p:cNvSpPr>
            <a:spLocks noGrp="1"/>
          </p:cNvSpPr>
          <p:nvPr>
            <p:ph type="body" sz="quarter" idx="10"/>
          </p:nvPr>
        </p:nvSpPr>
        <p:spPr>
          <a:xfrm>
            <a:off x="588263" y="1162781"/>
            <a:ext cx="10616492" cy="1292662"/>
          </a:xfrm>
        </p:spPr>
        <p:txBody>
          <a:bodyPr/>
          <a:lstStyle/>
          <a:p>
            <a:pPr marL="0" indent="0">
              <a:buNone/>
            </a:pPr>
            <a:r>
              <a:rPr lang="en-US" noProof="0" dirty="0"/>
              <a:t>Stay compliant with your corporate standards and service level agreements (SLAs) by using policy definitions to enforce rules and effects for your Azure resources.</a:t>
            </a:r>
            <a:endParaRPr lang="en-US" sz="2800" noProof="0" dirty="0">
              <a:latin typeface="Segoe UI Semilight" panose="020B0402040204020203" pitchFamily="34" charset="0"/>
              <a:cs typeface="Segoe UI Semilight" panose="020B0402040204020203" pitchFamily="34" charset="0"/>
            </a:endParaRPr>
          </a:p>
        </p:txBody>
      </p:sp>
      <p:pic>
        <p:nvPicPr>
          <p:cNvPr id="4" name="Picture 3" descr="Icon representing Azure Policy">
            <a:extLst>
              <a:ext uri="{FF2B5EF4-FFF2-40B4-BE49-F238E27FC236}">
                <a16:creationId xmlns:a16="http://schemas.microsoft.com/office/drawing/2014/main" id="{A1199454-6EBB-473B-A542-21830179E446}"/>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3937" y="2940891"/>
            <a:ext cx="1830818" cy="1681798"/>
          </a:xfrm>
          <a:prstGeom prst="rect">
            <a:avLst/>
          </a:prstGeom>
        </p:spPr>
      </p:pic>
      <p:sp>
        <p:nvSpPr>
          <p:cNvPr id="5" name="Text Placeholder 5"/>
          <p:cNvSpPr txBox="1">
            <a:spLocks/>
          </p:cNvSpPr>
          <p:nvPr/>
        </p:nvSpPr>
        <p:spPr>
          <a:xfrm>
            <a:off x="592608" y="3055922"/>
            <a:ext cx="8571779" cy="3207096"/>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t>Azure Policy features :</a:t>
            </a:r>
          </a:p>
          <a:p>
            <a:pPr marL="0" indent="0">
              <a:buFont typeface="Wingdings" panose="05000000000000000000" pitchFamily="2" charset="2"/>
              <a:buNone/>
            </a:pPr>
            <a:endParaRPr lang="en-US" sz="800" dirty="0"/>
          </a:p>
          <a:p>
            <a:pPr lvl="1">
              <a:lnSpc>
                <a:spcPct val="114000"/>
              </a:lnSpc>
            </a:pPr>
            <a:r>
              <a:rPr lang="en-US" sz="2800" dirty="0">
                <a:latin typeface="Segoe UI Semilight" panose="020B0402040204020203" pitchFamily="34" charset="0"/>
                <a:cs typeface="Segoe UI Semilight" panose="020B0402040204020203" pitchFamily="34" charset="0"/>
              </a:rPr>
              <a:t>evaluates and identifies Azure resources that do not comply with your policies.</a:t>
            </a:r>
          </a:p>
          <a:p>
            <a:pPr lvl="1">
              <a:lnSpc>
                <a:spcPct val="114000"/>
              </a:lnSpc>
            </a:pPr>
            <a:r>
              <a:rPr lang="en-US" sz="2800" dirty="0">
                <a:latin typeface="Segoe UI Semilight" panose="020B0402040204020203" pitchFamily="34" charset="0"/>
                <a:cs typeface="Segoe UI Semilight" panose="020B0402040204020203" pitchFamily="34" charset="0"/>
              </a:rPr>
              <a:t>provides built-in policy and initiative definitions, under categories such as Storage, Networking, Compute, Security Center, and Monitoring.</a:t>
            </a:r>
          </a:p>
        </p:txBody>
      </p:sp>
    </p:spTree>
    <p:extLst>
      <p:ext uri="{BB962C8B-B14F-4D97-AF65-F5344CB8AC3E}">
        <p14:creationId xmlns:p14="http://schemas.microsoft.com/office/powerpoint/2010/main" val="2195474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Policies : Example policy definitions</a:t>
            </a:r>
          </a:p>
        </p:txBody>
      </p:sp>
      <p:sp>
        <p:nvSpPr>
          <p:cNvPr id="6" name="Text Placeholder 5"/>
          <p:cNvSpPr>
            <a:spLocks noGrp="1"/>
          </p:cNvSpPr>
          <p:nvPr>
            <p:ph type="body" sz="quarter" idx="10"/>
          </p:nvPr>
        </p:nvSpPr>
        <p:spPr>
          <a:xfrm>
            <a:off x="586740" y="5525256"/>
            <a:ext cx="11018520" cy="947952"/>
          </a:xfrm>
        </p:spPr>
        <p:txBody>
          <a:bodyPr/>
          <a:lstStyle/>
          <a:p>
            <a:pPr marL="0" indent="0">
              <a:buNone/>
            </a:pPr>
            <a:r>
              <a:rPr lang="en-US" noProof="0" dirty="0"/>
              <a:t>More Azure Policy examples :</a:t>
            </a:r>
          </a:p>
          <a:p>
            <a:pPr marL="0" indent="0">
              <a:buNone/>
            </a:pPr>
            <a:r>
              <a:rPr lang="en-US" noProof="0" dirty="0">
                <a:hlinkClick r:id="rId3"/>
              </a:rPr>
              <a:t>docs.microsoft.com/azure/governance/policy/samples/</a:t>
            </a:r>
            <a:endParaRPr lang="en-US" noProof="0" dirty="0"/>
          </a:p>
        </p:txBody>
      </p:sp>
      <p:sp>
        <p:nvSpPr>
          <p:cNvPr id="4" name="Text Placeholder 5">
            <a:extLst>
              <a:ext uri="{FF2B5EF4-FFF2-40B4-BE49-F238E27FC236}">
                <a16:creationId xmlns:a16="http://schemas.microsoft.com/office/drawing/2014/main" id="{BA4B4D19-56D4-4C6C-9680-87CACFF4F1FA}"/>
              </a:ext>
            </a:extLst>
          </p:cNvPr>
          <p:cNvSpPr txBox="1">
            <a:spLocks/>
          </p:cNvSpPr>
          <p:nvPr/>
        </p:nvSpPr>
        <p:spPr>
          <a:xfrm>
            <a:off x="6323077" y="1412796"/>
            <a:ext cx="5509260" cy="391491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b="1" dirty="0">
                <a:solidFill>
                  <a:schemeClr val="tx1"/>
                </a:solidFill>
              </a:rPr>
              <a:t>Allowed Locations</a:t>
            </a:r>
            <a:endParaRPr lang="en-US" b="1" i="1" dirty="0">
              <a:solidFill>
                <a:schemeClr val="tx1"/>
              </a:solidFill>
            </a:endParaRPr>
          </a:p>
          <a:p>
            <a:pPr marL="0" indent="0">
              <a:buNone/>
            </a:pPr>
            <a:endParaRPr lang="en-US" sz="800" i="1" dirty="0">
              <a:solidFill>
                <a:schemeClr val="tx1"/>
              </a:solidFill>
            </a:endParaRPr>
          </a:p>
          <a:p>
            <a:r>
              <a:rPr lang="en-US" dirty="0">
                <a:solidFill>
                  <a:schemeClr val="tx1"/>
                </a:solidFill>
              </a:rPr>
              <a:t>defines the Azure locations where your organization can deploy resources, to enforce geographic compliance requirements.</a:t>
            </a:r>
          </a:p>
          <a:p>
            <a:endParaRPr lang="en-US" sz="800" dirty="0">
              <a:solidFill>
                <a:schemeClr val="tx1"/>
              </a:solidFill>
            </a:endParaRPr>
          </a:p>
          <a:p>
            <a:r>
              <a:rPr lang="en-US" dirty="0">
                <a:solidFill>
                  <a:schemeClr val="tx1"/>
                </a:solidFill>
              </a:rPr>
              <a:t>requests to deploy resources outside the defined locations are denied.</a:t>
            </a:r>
            <a:endParaRPr lang="en-IE" dirty="0">
              <a:solidFill>
                <a:schemeClr val="tx1"/>
              </a:solidFill>
              <a:latin typeface="Segoe UI Light" pitchFamily="34" charset="0"/>
            </a:endParaRPr>
          </a:p>
        </p:txBody>
      </p:sp>
      <p:sp>
        <p:nvSpPr>
          <p:cNvPr id="7" name="Text Placeholder 5">
            <a:extLst>
              <a:ext uri="{FF2B5EF4-FFF2-40B4-BE49-F238E27FC236}">
                <a16:creationId xmlns:a16="http://schemas.microsoft.com/office/drawing/2014/main" id="{BA4B4D19-56D4-4C6C-9680-87CACFF4F1FA}"/>
              </a:ext>
            </a:extLst>
          </p:cNvPr>
          <p:cNvSpPr txBox="1">
            <a:spLocks/>
          </p:cNvSpPr>
          <p:nvPr/>
        </p:nvSpPr>
        <p:spPr>
          <a:xfrm>
            <a:off x="528067" y="1412796"/>
            <a:ext cx="5509260" cy="3484031"/>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b="1" dirty="0">
                <a:solidFill>
                  <a:schemeClr val="tx1"/>
                </a:solidFill>
              </a:rPr>
              <a:t>Allowed Storage Account size</a:t>
            </a:r>
          </a:p>
          <a:p>
            <a:pPr marL="0" indent="0">
              <a:buNone/>
            </a:pPr>
            <a:endParaRPr lang="en-US" sz="800" dirty="0">
              <a:solidFill>
                <a:schemeClr val="tx1"/>
              </a:solidFill>
            </a:endParaRPr>
          </a:p>
          <a:p>
            <a:r>
              <a:rPr lang="en-US" dirty="0">
                <a:solidFill>
                  <a:schemeClr val="tx1"/>
                </a:solidFill>
              </a:rPr>
              <a:t>conditions and rules define acceptable sizes for new storage accounts.</a:t>
            </a:r>
          </a:p>
          <a:p>
            <a:endParaRPr lang="en-US" sz="800" dirty="0">
              <a:solidFill>
                <a:schemeClr val="tx1"/>
              </a:solidFill>
            </a:endParaRPr>
          </a:p>
          <a:p>
            <a:r>
              <a:rPr lang="en-US" dirty="0">
                <a:solidFill>
                  <a:schemeClr val="tx1"/>
                </a:solidFill>
              </a:rPr>
              <a:t>requests to create storage accounts outside the defined sizes are denied.</a:t>
            </a:r>
            <a:endParaRPr lang="en-IE" dirty="0">
              <a:solidFill>
                <a:schemeClr val="tx1"/>
              </a:solidFill>
              <a:latin typeface="Segoe UI Light" pitchFamily="34" charset="0"/>
            </a:endParaRPr>
          </a:p>
        </p:txBody>
      </p:sp>
      <p:cxnSp>
        <p:nvCxnSpPr>
          <p:cNvPr id="5" name="Straight Connector 4"/>
          <p:cNvCxnSpPr/>
          <p:nvPr/>
        </p:nvCxnSpPr>
        <p:spPr>
          <a:xfrm>
            <a:off x="6135756" y="1468290"/>
            <a:ext cx="0" cy="3188565"/>
          </a:xfrm>
          <a:prstGeom prst="line">
            <a:avLst/>
          </a:prstGeom>
          <a:ln w="3175">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284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Initiatives</a:t>
            </a:r>
          </a:p>
        </p:txBody>
      </p:sp>
      <p:sp>
        <p:nvSpPr>
          <p:cNvPr id="6" name="Text Placeholder 5"/>
          <p:cNvSpPr>
            <a:spLocks noGrp="1"/>
          </p:cNvSpPr>
          <p:nvPr>
            <p:ph type="body" sz="quarter" idx="10"/>
          </p:nvPr>
        </p:nvSpPr>
        <p:spPr>
          <a:xfrm>
            <a:off x="588263" y="1188386"/>
            <a:ext cx="11018520" cy="4481227"/>
          </a:xfrm>
        </p:spPr>
        <p:txBody>
          <a:bodyPr/>
          <a:lstStyle/>
          <a:p>
            <a:pPr marL="0" indent="0">
              <a:buNone/>
            </a:pPr>
            <a:r>
              <a:rPr lang="en-US" noProof="0" dirty="0"/>
              <a:t>Initiatives work alongside policies in Azure Policy. </a:t>
            </a:r>
          </a:p>
          <a:p>
            <a:pPr marL="0" indent="0">
              <a:buNone/>
            </a:pPr>
            <a:endParaRPr lang="en-US" sz="800" noProof="0" dirty="0"/>
          </a:p>
          <a:p>
            <a:pPr marL="0" indent="0">
              <a:buNone/>
            </a:pPr>
            <a:endParaRPr lang="en-US" sz="1800" noProof="0" dirty="0"/>
          </a:p>
          <a:p>
            <a:pPr lvl="1"/>
            <a:r>
              <a:rPr lang="en-US" sz="2800" b="1" noProof="0" dirty="0">
                <a:latin typeface="Segoe UI Semilight" panose="020B0402040204020203" pitchFamily="34" charset="0"/>
                <a:cs typeface="Segoe UI Semilight" panose="020B0402040204020203" pitchFamily="34" charset="0"/>
              </a:rPr>
              <a:t>Initiative definitions</a:t>
            </a:r>
            <a:r>
              <a:rPr lang="en-US" sz="2800" noProof="0" dirty="0">
                <a:latin typeface="Segoe UI Semilight" panose="020B0402040204020203" pitchFamily="34" charset="0"/>
                <a:cs typeface="Segoe UI Semilight" panose="020B0402040204020203" pitchFamily="34" charset="0"/>
              </a:rPr>
              <a:t> : Group multiple policy definitions into a single unit, to track compliance at greater/ macro-level scope. </a:t>
            </a:r>
          </a:p>
          <a:p>
            <a:pPr lvl="1"/>
            <a:endParaRPr lang="en-US" sz="800" noProof="0" dirty="0">
              <a:latin typeface="Segoe UI Semilight" panose="020B0402040204020203" pitchFamily="34" charset="0"/>
              <a:cs typeface="Segoe UI Semilight" panose="020B0402040204020203" pitchFamily="34" charset="0"/>
            </a:endParaRPr>
          </a:p>
          <a:p>
            <a:pPr lvl="1" indent="0">
              <a:buNone/>
            </a:pPr>
            <a:r>
              <a:rPr lang="en-US" sz="2800" noProof="0" dirty="0">
                <a:latin typeface="Segoe UI Semilight" panose="020B0402040204020203" pitchFamily="34" charset="0"/>
                <a:cs typeface="Segoe UI Semilight" panose="020B0402040204020203" pitchFamily="34" charset="0"/>
              </a:rPr>
              <a:t>For example, one initiative can monitor all of your Azure Security Center recommendations.</a:t>
            </a:r>
          </a:p>
          <a:p>
            <a:pPr lvl="1" indent="0">
              <a:buNone/>
            </a:pPr>
            <a:endParaRPr lang="en-US" sz="800" noProof="0" dirty="0">
              <a:latin typeface="Segoe UI Semilight" panose="020B0402040204020203" pitchFamily="34" charset="0"/>
              <a:cs typeface="Segoe UI Semilight" panose="020B0402040204020203" pitchFamily="34" charset="0"/>
            </a:endParaRPr>
          </a:p>
          <a:p>
            <a:pPr lvl="1"/>
            <a:r>
              <a:rPr lang="en-US" sz="2800" b="1" noProof="0" dirty="0">
                <a:latin typeface="Segoe UI Semilight" panose="020B0402040204020203" pitchFamily="34" charset="0"/>
                <a:cs typeface="Segoe UI Semilight" panose="020B0402040204020203" pitchFamily="34" charset="0"/>
              </a:rPr>
              <a:t>Initiative assignments </a:t>
            </a:r>
            <a:r>
              <a:rPr lang="en-US" sz="2800" noProof="0" dirty="0">
                <a:latin typeface="Segoe UI Semilight" panose="020B0402040204020203" pitchFamily="34" charset="0"/>
                <a:cs typeface="Segoe UI Semilight" panose="020B0402040204020203" pitchFamily="34" charset="0"/>
              </a:rPr>
              <a:t>: Initiative definitions that are assigned to a specific scope. Initiative assignments reduce the need to make an initiative definition for each scope. </a:t>
            </a:r>
          </a:p>
        </p:txBody>
      </p:sp>
    </p:spTree>
    <p:extLst>
      <p:ext uri="{BB962C8B-B14F-4D97-AF65-F5344CB8AC3E}">
        <p14:creationId xmlns:p14="http://schemas.microsoft.com/office/powerpoint/2010/main" val="2201678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3 – Learning objectives</a:t>
            </a:r>
          </a:p>
        </p:txBody>
      </p:sp>
      <p:sp>
        <p:nvSpPr>
          <p:cNvPr id="6" name="Text Placeholder 5"/>
          <p:cNvSpPr>
            <a:spLocks noGrp="1"/>
          </p:cNvSpPr>
          <p:nvPr>
            <p:ph type="body" sz="quarter" idx="10"/>
          </p:nvPr>
        </p:nvSpPr>
        <p:spPr>
          <a:xfrm>
            <a:off x="586390" y="1434370"/>
            <a:ext cx="11018520" cy="3877985"/>
          </a:xfrm>
        </p:spPr>
        <p:txBody>
          <a:bodyPr/>
          <a:lstStyle/>
          <a:p>
            <a:pPr marL="457200" indent="-457200">
              <a:buFont typeface="Arial" panose="020B0604020202020204" pitchFamily="34" charset="0"/>
              <a:buChar char="•"/>
            </a:pPr>
            <a:r>
              <a:rPr lang="en-US" dirty="0"/>
              <a:t>Understand and describe how to secure network connectivity in Microsoft Azure.</a:t>
            </a:r>
          </a:p>
          <a:p>
            <a:pPr marL="457200" indent="-457200">
              <a:buFont typeface="Arial" panose="020B0604020202020204" pitchFamily="34" charset="0"/>
              <a:buChar char="•"/>
            </a:pPr>
            <a:r>
              <a:rPr lang="en-US" dirty="0"/>
              <a:t>Understand and describe core Azure identity services.</a:t>
            </a:r>
          </a:p>
          <a:p>
            <a:pPr marL="457200" indent="-457200">
              <a:buFont typeface="Arial" panose="020B0604020202020204" pitchFamily="34" charset="0"/>
              <a:buChar char="•"/>
            </a:pPr>
            <a:r>
              <a:rPr lang="en-US" dirty="0"/>
              <a:t>Understand and describe security tools and features.</a:t>
            </a:r>
          </a:p>
          <a:p>
            <a:pPr marL="457200" indent="-457200">
              <a:buFont typeface="Arial" panose="020B0604020202020204" pitchFamily="34" charset="0"/>
              <a:buChar char="•"/>
            </a:pPr>
            <a:r>
              <a:rPr lang="en-US" dirty="0"/>
              <a:t>Understand and describe Azure governance methodologies.</a:t>
            </a:r>
          </a:p>
          <a:p>
            <a:pPr marL="457200" indent="-457200">
              <a:buFont typeface="Arial" panose="020B0604020202020204" pitchFamily="34" charset="0"/>
              <a:buChar char="•"/>
            </a:pPr>
            <a:r>
              <a:rPr lang="en-US" dirty="0"/>
              <a:t>Understand and describe monitoring and reporting in Azure.</a:t>
            </a:r>
          </a:p>
          <a:p>
            <a:pPr marL="457200" indent="-457200">
              <a:buFont typeface="Arial" panose="020B0604020202020204" pitchFamily="34" charset="0"/>
              <a:buChar char="•"/>
            </a:pPr>
            <a:r>
              <a:rPr lang="en-US" dirty="0"/>
              <a:t>Understand and describe privacy, compliance, and data protection standards in Azure.</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533" y="286083"/>
            <a:ext cx="9144000" cy="997196"/>
          </a:xfrm>
        </p:spPr>
        <p:txBody>
          <a:bodyPr/>
          <a:lstStyle/>
          <a:p>
            <a:r>
              <a:rPr lang="en-IE" dirty="0"/>
              <a:t>Walkthrough-Create a policy assignment with Azure Policy</a:t>
            </a:r>
            <a:endParaRPr lang="en-US" dirty="0"/>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678273" y="1474135"/>
            <a:ext cx="11369733" cy="1954865"/>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IE" dirty="0"/>
              <a:t>In this walkthrough task we will locate an Azure Policy to restrict deployment of Azure resources to a particular </a:t>
            </a:r>
            <a:r>
              <a:rPr lang="en-IE" dirty="0" err="1"/>
              <a:t>Datacenter</a:t>
            </a:r>
            <a:r>
              <a:rPr lang="en-IE" dirty="0"/>
              <a:t>, and then assign that allowed location policy to a subscription. We will then verify that creating an Azure resource, such as a virtual machine, outside of the allowed location is blocked. We will finally remove the allowed location policy assignment, to allow us deploy resources again to any </a:t>
            </a:r>
            <a:r>
              <a:rPr lang="en-IE" dirty="0" err="1"/>
              <a:t>Datacenter</a:t>
            </a:r>
            <a:r>
              <a:rPr lang="en-IE" dirty="0"/>
              <a:t> location using that same subscription. </a:t>
            </a:r>
          </a:p>
          <a:p>
            <a:pPr>
              <a:buFont typeface="Arial" panose="020B0604020202020204" pitchFamily="34" charset="0"/>
              <a:buChar char="•"/>
            </a:pPr>
            <a:endParaRPr lang="en-IE" dirty="0"/>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678273" y="4912101"/>
            <a:ext cx="8770527" cy="16598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IE" dirty="0"/>
              <a:t>You can complete this walkthrough task by completing the steps outlined below, or you can simply read through them, depending on your available time</a:t>
            </a:r>
            <a:endParaRPr lang="en-US" dirty="0"/>
          </a:p>
        </p:txBody>
      </p:sp>
    </p:spTree>
    <p:extLst>
      <p:ext uri="{BB962C8B-B14F-4D97-AF65-F5344CB8AC3E}">
        <p14:creationId xmlns:p14="http://schemas.microsoft.com/office/powerpoint/2010/main" val="3719899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Role-based access control (RBAC)</a:t>
            </a:r>
          </a:p>
        </p:txBody>
      </p:sp>
      <p:sp>
        <p:nvSpPr>
          <p:cNvPr id="6" name="Text Placeholder 5"/>
          <p:cNvSpPr>
            <a:spLocks noGrp="1"/>
          </p:cNvSpPr>
          <p:nvPr>
            <p:ph type="body" sz="quarter" idx="10"/>
          </p:nvPr>
        </p:nvSpPr>
        <p:spPr>
          <a:xfrm>
            <a:off x="586390" y="1434370"/>
            <a:ext cx="11018520" cy="1095685"/>
          </a:xfrm>
        </p:spPr>
        <p:txBody>
          <a:bodyPr/>
          <a:lstStyle/>
          <a:p>
            <a:r>
              <a:rPr lang="en-US" noProof="0" dirty="0"/>
              <a:t>Fine-grained access management control over your Azure resources. </a:t>
            </a:r>
          </a:p>
          <a:p>
            <a:endParaRPr lang="en-US" sz="800" noProof="0" dirty="0"/>
          </a:p>
          <a:p>
            <a:r>
              <a:rPr lang="en-US" noProof="0" dirty="0"/>
              <a:t>Available to </a:t>
            </a:r>
            <a:r>
              <a:rPr lang="en-US" i="1" noProof="0" dirty="0"/>
              <a:t>all</a:t>
            </a:r>
            <a:r>
              <a:rPr lang="en-US" noProof="0" dirty="0"/>
              <a:t> Azure subscribers, at no additional cost.</a:t>
            </a:r>
            <a:endParaRPr lang="en-US" sz="2800" noProof="0" dirty="0">
              <a:latin typeface="Segoe UI Semilight" panose="020B0402040204020203" pitchFamily="34" charset="0"/>
              <a:cs typeface="Segoe UI Semilight" panose="020B0402040204020203" pitchFamily="34" charset="0"/>
            </a:endParaRPr>
          </a:p>
        </p:txBody>
      </p:sp>
      <p:sp>
        <p:nvSpPr>
          <p:cNvPr id="4" name="Text Placeholder 5"/>
          <p:cNvSpPr txBox="1">
            <a:spLocks/>
          </p:cNvSpPr>
          <p:nvPr/>
        </p:nvSpPr>
        <p:spPr>
          <a:xfrm>
            <a:off x="3405790" y="2882170"/>
            <a:ext cx="7719410" cy="328468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4000"/>
              </a:lnSpc>
            </a:pPr>
            <a:r>
              <a:rPr lang="en-US" dirty="0"/>
              <a:t>Example uses of Azure RBAC :</a:t>
            </a:r>
          </a:p>
          <a:p>
            <a:pPr>
              <a:lnSpc>
                <a:spcPct val="114000"/>
              </a:lnSpc>
            </a:pPr>
            <a:endParaRPr lang="en-US" sz="800" dirty="0"/>
          </a:p>
          <a:p>
            <a:pPr marL="571500" lvl="1" indent="-342900">
              <a:lnSpc>
                <a:spcPct val="114000"/>
              </a:lnSpc>
              <a:buFont typeface="Arial" panose="020B0604020202020204" pitchFamily="34" charset="0"/>
              <a:buChar char="•"/>
            </a:pPr>
            <a:r>
              <a:rPr lang="en-US" sz="2800" dirty="0">
                <a:latin typeface="Segoe UI Semilight" panose="020B0402040204020203" pitchFamily="34" charset="0"/>
                <a:cs typeface="Segoe UI Semilight" panose="020B0402040204020203" pitchFamily="34" charset="0"/>
              </a:rPr>
              <a:t>Grant specific access rights to particular users for certain jobs. One user can manage VMs, while another manages virtual networks.</a:t>
            </a:r>
          </a:p>
          <a:p>
            <a:pPr marL="571500" lvl="1" indent="-342900">
              <a:lnSpc>
                <a:spcPct val="114000"/>
              </a:lnSpc>
              <a:buFont typeface="Arial" panose="020B0604020202020204" pitchFamily="34" charset="0"/>
              <a:buChar char="•"/>
            </a:pPr>
            <a:r>
              <a:rPr lang="en-US" sz="2800" dirty="0">
                <a:latin typeface="Segoe UI Semilight" panose="020B0402040204020203" pitchFamily="34" charset="0"/>
                <a:cs typeface="Segoe UI Semilight" panose="020B0402040204020203" pitchFamily="34" charset="0"/>
              </a:rPr>
              <a:t>Allocate particular database types to certain database administration groups.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0102" y="2971800"/>
            <a:ext cx="2846725" cy="3072496"/>
          </a:xfrm>
          <a:prstGeom prst="rect">
            <a:avLst/>
          </a:prstGeom>
        </p:spPr>
      </p:pic>
    </p:spTree>
    <p:extLst>
      <p:ext uri="{BB962C8B-B14F-4D97-AF65-F5344CB8AC3E}">
        <p14:creationId xmlns:p14="http://schemas.microsoft.com/office/powerpoint/2010/main" val="2188913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533" y="286083"/>
            <a:ext cx="9144000" cy="997196"/>
          </a:xfrm>
        </p:spPr>
        <p:txBody>
          <a:bodyPr/>
          <a:lstStyle/>
          <a:p>
            <a:r>
              <a:rPr lang="en-IE" dirty="0"/>
              <a:t>Walkthrough-Manage access to Azure resources using RBAC</a:t>
            </a:r>
            <a:endParaRPr lang="en-US" dirty="0"/>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678273" y="1474135"/>
            <a:ext cx="11369733" cy="1954865"/>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In this walkthrough task we will create some Azure resources that we can manage using Role-Based-Access-Control (RBAC), then we will view access control at subscription level, then view roles and permissions at resource group level for azure resources, and view individual user and all role assignments. You will then add a new role assignment for the virtual machine contributor role and then remove a role assignment for the resources you deployed.</a:t>
            </a:r>
          </a:p>
          <a:p>
            <a:pPr>
              <a:buFont typeface="Arial" panose="020B0604020202020204" pitchFamily="34" charset="0"/>
              <a:buChar char="•"/>
            </a:pPr>
            <a:endParaRPr lang="en-IE" dirty="0"/>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678273" y="4912101"/>
            <a:ext cx="8770527" cy="16598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IE" dirty="0"/>
              <a:t>You can complete this walkthrough task by completing the steps outlined below, or you can simply read through them, depending on your available time</a:t>
            </a:r>
            <a:endParaRPr lang="en-US" dirty="0"/>
          </a:p>
        </p:txBody>
      </p:sp>
    </p:spTree>
    <p:extLst>
      <p:ext uri="{BB962C8B-B14F-4D97-AF65-F5344CB8AC3E}">
        <p14:creationId xmlns:p14="http://schemas.microsoft.com/office/powerpoint/2010/main" val="230895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Locks</a:t>
            </a:r>
          </a:p>
        </p:txBody>
      </p:sp>
      <p:sp>
        <p:nvSpPr>
          <p:cNvPr id="6" name="Text Placeholder 5"/>
          <p:cNvSpPr>
            <a:spLocks noGrp="1"/>
          </p:cNvSpPr>
          <p:nvPr>
            <p:ph type="body" sz="quarter" idx="10"/>
          </p:nvPr>
        </p:nvSpPr>
        <p:spPr>
          <a:xfrm>
            <a:off x="586390" y="1434370"/>
            <a:ext cx="11018520" cy="1822037"/>
          </a:xfrm>
        </p:spPr>
        <p:txBody>
          <a:bodyPr/>
          <a:lstStyle/>
          <a:p>
            <a:r>
              <a:rPr lang="en-US" noProof="0" dirty="0"/>
              <a:t>Protect your Azure resources from accidental deletion or modification .</a:t>
            </a:r>
          </a:p>
          <a:p>
            <a:endParaRPr lang="en-US" sz="2400" noProof="0" dirty="0"/>
          </a:p>
          <a:p>
            <a:r>
              <a:rPr lang="en-US" noProof="0" dirty="0"/>
              <a:t>Manage locks at subscription, resource group, or individual resource levels within Azure Portal.</a:t>
            </a:r>
          </a:p>
        </p:txBody>
      </p:sp>
      <p:graphicFrame>
        <p:nvGraphicFramePr>
          <p:cNvPr id="2" name="Table 1"/>
          <p:cNvGraphicFramePr>
            <a:graphicFrameLocks noGrp="1"/>
          </p:cNvGraphicFramePr>
          <p:nvPr/>
        </p:nvGraphicFramePr>
        <p:xfrm>
          <a:off x="2032000" y="3500966"/>
          <a:ext cx="8128000" cy="2072640"/>
        </p:xfrm>
        <a:graphic>
          <a:graphicData uri="http://schemas.openxmlformats.org/drawingml/2006/table">
            <a:tbl>
              <a:tblPr firstRow="1" firstCol="1" bandRow="1">
                <a:tableStyleId>{7DF18680-E054-41AD-8BC1-D1AEF772440D}</a:tableStyleId>
              </a:tblPr>
              <a:tblGrid>
                <a:gridCol w="26924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endParaRPr lang="en-US" sz="2800" dirty="0"/>
                    </a:p>
                  </a:txBody>
                  <a:tcPr>
                    <a:solidFill>
                      <a:schemeClr val="bg1"/>
                    </a:solidFill>
                  </a:tcPr>
                </a:tc>
                <a:tc gridSpan="3">
                  <a:txBody>
                    <a:bodyPr/>
                    <a:lstStyle/>
                    <a:p>
                      <a:pPr algn="ctr"/>
                      <a:r>
                        <a:rPr lang="en-US" sz="2800" dirty="0"/>
                        <a:t>User Actions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r>
                        <a:rPr lang="en-US" sz="2800" dirty="0"/>
                        <a:t>Lock Types</a:t>
                      </a:r>
                      <a:endParaRPr lang="en-US" sz="2800" b="1" dirty="0">
                        <a:solidFill>
                          <a:schemeClr val="bg1"/>
                        </a:solidFill>
                      </a:endParaRPr>
                    </a:p>
                  </a:txBody>
                  <a:tcPr/>
                </a:tc>
                <a:tc>
                  <a:txBody>
                    <a:bodyPr/>
                    <a:lstStyle/>
                    <a:p>
                      <a:pPr algn="ctr"/>
                      <a:r>
                        <a:rPr lang="en-US" sz="2800" b="1" dirty="0"/>
                        <a:t>Read</a:t>
                      </a:r>
                      <a:endParaRPr lang="en-US" sz="2800" b="1" dirty="0">
                        <a:solidFill>
                          <a:schemeClr val="bg1"/>
                        </a:solidFill>
                      </a:endParaRPr>
                    </a:p>
                  </a:txBody>
                  <a:tcPr/>
                </a:tc>
                <a:tc>
                  <a:txBody>
                    <a:bodyPr/>
                    <a:lstStyle/>
                    <a:p>
                      <a:pPr algn="ctr"/>
                      <a:r>
                        <a:rPr lang="en-US" sz="2800" b="1" dirty="0"/>
                        <a:t>Update</a:t>
                      </a:r>
                      <a:endParaRPr lang="en-US" sz="2800" b="1" dirty="0">
                        <a:solidFill>
                          <a:schemeClr val="bg1"/>
                        </a:solidFill>
                      </a:endParaRPr>
                    </a:p>
                  </a:txBody>
                  <a:tcPr/>
                </a:tc>
                <a:tc>
                  <a:txBody>
                    <a:bodyPr/>
                    <a:lstStyle/>
                    <a:p>
                      <a:pPr algn="ctr"/>
                      <a:r>
                        <a:rPr lang="en-US" sz="2800" b="1" dirty="0"/>
                        <a:t>Delete</a:t>
                      </a:r>
                      <a:endParaRPr lang="en-US" sz="2800" b="1" dirty="0">
                        <a:solidFill>
                          <a:schemeClr val="bg1"/>
                        </a:solidFill>
                      </a:endParaRPr>
                    </a:p>
                  </a:txBody>
                  <a:tcPr/>
                </a:tc>
                <a:extLst>
                  <a:ext uri="{0D108BD9-81ED-4DB2-BD59-A6C34878D82A}">
                    <a16:rowId xmlns:a16="http://schemas.microsoft.com/office/drawing/2014/main" val="10001"/>
                  </a:ext>
                </a:extLst>
              </a:tr>
              <a:tr h="370840">
                <a:tc>
                  <a:txBody>
                    <a:bodyPr/>
                    <a:lstStyle/>
                    <a:p>
                      <a:r>
                        <a:rPr lang="en-US" sz="2800" dirty="0" err="1"/>
                        <a:t>CanNotDelete</a:t>
                      </a:r>
                      <a:endParaRPr lang="en-US" sz="2800" b="1" dirty="0"/>
                    </a:p>
                  </a:txBody>
                  <a:tcPr/>
                </a:tc>
                <a:tc>
                  <a:txBody>
                    <a:bodyPr/>
                    <a:lstStyle/>
                    <a:p>
                      <a:pPr algn="ctr"/>
                      <a:r>
                        <a:rPr lang="en-US" sz="2800" dirty="0"/>
                        <a:t>Yes</a:t>
                      </a:r>
                    </a:p>
                  </a:txBody>
                  <a:tcPr/>
                </a:tc>
                <a:tc>
                  <a:txBody>
                    <a:bodyPr/>
                    <a:lstStyle/>
                    <a:p>
                      <a:pPr algn="ctr"/>
                      <a:r>
                        <a:rPr lang="en-US" sz="2800" dirty="0"/>
                        <a:t>Yes</a:t>
                      </a:r>
                    </a:p>
                  </a:txBody>
                  <a:tcPr/>
                </a:tc>
                <a:tc>
                  <a:txBody>
                    <a:bodyPr/>
                    <a:lstStyle/>
                    <a:p>
                      <a:pPr algn="ctr"/>
                      <a:r>
                        <a:rPr lang="en-US" sz="2800" dirty="0"/>
                        <a:t>No</a:t>
                      </a:r>
                    </a:p>
                  </a:txBody>
                  <a:tcPr/>
                </a:tc>
                <a:extLst>
                  <a:ext uri="{0D108BD9-81ED-4DB2-BD59-A6C34878D82A}">
                    <a16:rowId xmlns:a16="http://schemas.microsoft.com/office/drawing/2014/main" val="10002"/>
                  </a:ext>
                </a:extLst>
              </a:tr>
              <a:tr h="370840">
                <a:tc>
                  <a:txBody>
                    <a:bodyPr/>
                    <a:lstStyle/>
                    <a:p>
                      <a:r>
                        <a:rPr lang="en-US" sz="2800" dirty="0" err="1"/>
                        <a:t>ReadOnly</a:t>
                      </a:r>
                      <a:endParaRPr lang="en-US" sz="2800" b="1" dirty="0"/>
                    </a:p>
                  </a:txBody>
                  <a:tcPr/>
                </a:tc>
                <a:tc>
                  <a:txBody>
                    <a:bodyPr/>
                    <a:lstStyle/>
                    <a:p>
                      <a:pPr algn="ctr"/>
                      <a:r>
                        <a:rPr lang="en-US" sz="2800" dirty="0"/>
                        <a:t>Yes</a:t>
                      </a:r>
                    </a:p>
                  </a:txBody>
                  <a:tcPr/>
                </a:tc>
                <a:tc>
                  <a:txBody>
                    <a:bodyPr/>
                    <a:lstStyle/>
                    <a:p>
                      <a:pPr algn="ctr"/>
                      <a:r>
                        <a:rPr lang="en-US" sz="2800" dirty="0"/>
                        <a:t>No</a:t>
                      </a:r>
                    </a:p>
                  </a:txBody>
                  <a:tcPr/>
                </a:tc>
                <a:tc>
                  <a:txBody>
                    <a:bodyPr/>
                    <a:lstStyle/>
                    <a:p>
                      <a:pPr algn="ctr"/>
                      <a:r>
                        <a:rPr lang="en-US" sz="2800" dirty="0"/>
                        <a:t>No</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30139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533" y="286083"/>
            <a:ext cx="9144000" cy="997196"/>
          </a:xfrm>
        </p:spPr>
        <p:txBody>
          <a:bodyPr/>
          <a:lstStyle/>
          <a:p>
            <a:r>
              <a:rPr lang="en-IE" dirty="0"/>
              <a:t>Walkthrough-Manage Azure resources using Locks</a:t>
            </a:r>
            <a:endParaRPr lang="en-US" dirty="0"/>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678273" y="1474135"/>
            <a:ext cx="11369733" cy="3045614"/>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IE" dirty="0">
                <a:solidFill>
                  <a:schemeClr val="tx1"/>
                </a:solidFill>
                <a:latin typeface="Segoe UI Light" pitchFamily="34" charset="0"/>
              </a:rPr>
              <a:t>In this walkthrough task we will create Azure resources to allow us to create a lock against them, then you will add a </a:t>
            </a:r>
            <a:r>
              <a:rPr lang="en-IE" b="1" dirty="0">
                <a:solidFill>
                  <a:schemeClr val="tx1"/>
                </a:solidFill>
                <a:latin typeface="Segoe UI Light" pitchFamily="34" charset="0"/>
              </a:rPr>
              <a:t>Delete</a:t>
            </a:r>
            <a:r>
              <a:rPr lang="en-IE" dirty="0">
                <a:solidFill>
                  <a:schemeClr val="tx1"/>
                </a:solidFill>
                <a:latin typeface="Segoe UI Light" pitchFamily="34" charset="0"/>
              </a:rPr>
              <a:t> Lock to prevent deletion of a resource group. You will then verify that deletion of the resource group is indeed blocked, and also that any resources within the resource group are also blocked from being deleted by the parent Lock. You will then remove the lock and verify it has been removed by deleting the resource group.</a:t>
            </a:r>
          </a:p>
          <a:p>
            <a:pPr marL="0" indent="0">
              <a:buNone/>
            </a:pPr>
            <a:endParaRPr lang="en-IE" dirty="0"/>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678273" y="4710605"/>
            <a:ext cx="8770527" cy="16598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IE" dirty="0"/>
              <a:t>You can complete this walkthrough task by completing the steps outlined below, or you can simply read through them, depending on your available time</a:t>
            </a:r>
            <a:endParaRPr lang="en-US" dirty="0"/>
          </a:p>
        </p:txBody>
      </p:sp>
    </p:spTree>
    <p:extLst>
      <p:ext uri="{BB962C8B-B14F-4D97-AF65-F5344CB8AC3E}">
        <p14:creationId xmlns:p14="http://schemas.microsoft.com/office/powerpoint/2010/main" val="2468382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Advisor security assistance</a:t>
            </a:r>
          </a:p>
        </p:txBody>
      </p:sp>
      <p:sp>
        <p:nvSpPr>
          <p:cNvPr id="6" name="Text Placeholder 5"/>
          <p:cNvSpPr>
            <a:spLocks noGrp="1"/>
          </p:cNvSpPr>
          <p:nvPr>
            <p:ph type="body" sz="quarter" idx="10"/>
          </p:nvPr>
        </p:nvSpPr>
        <p:spPr>
          <a:xfrm>
            <a:off x="586390" y="1434370"/>
            <a:ext cx="11018520" cy="2840201"/>
          </a:xfrm>
        </p:spPr>
        <p:txBody>
          <a:bodyPr/>
          <a:lstStyle/>
          <a:p>
            <a:r>
              <a:rPr lang="en-US" noProof="0" dirty="0"/>
              <a:t>Get personalized advice and recommendations to improve and enhance security.</a:t>
            </a:r>
          </a:p>
          <a:p>
            <a:endParaRPr lang="en-US" sz="800" noProof="0" dirty="0"/>
          </a:p>
          <a:p>
            <a:endParaRPr lang="en-US" sz="1000" noProof="0" dirty="0"/>
          </a:p>
          <a:p>
            <a:pPr marL="457200" indent="-457200">
              <a:lnSpc>
                <a:spcPct val="114000"/>
              </a:lnSpc>
              <a:buFont typeface="Arial" panose="020B0604020202020204" pitchFamily="34" charset="0"/>
              <a:buChar char="•"/>
            </a:pPr>
            <a:r>
              <a:rPr lang="en-US" noProof="0" dirty="0"/>
              <a:t>Integrates with Azure Security Center to provide in-depth security recommendations.</a:t>
            </a:r>
          </a:p>
          <a:p>
            <a:pPr marL="457200" indent="-457200">
              <a:lnSpc>
                <a:spcPct val="114000"/>
              </a:lnSpc>
              <a:buFont typeface="Arial" panose="020B0604020202020204" pitchFamily="34" charset="0"/>
              <a:buChar char="•"/>
            </a:pPr>
            <a:r>
              <a:rPr lang="en-US" noProof="0" dirty="0"/>
              <a:t>View recommendations in the Azure Advisor dashboard.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2048" y="4352930"/>
            <a:ext cx="5507905" cy="20420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6291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Blueprints</a:t>
            </a:r>
          </a:p>
        </p:txBody>
      </p:sp>
      <p:sp>
        <p:nvSpPr>
          <p:cNvPr id="6" name="Text Placeholder 5"/>
          <p:cNvSpPr>
            <a:spLocks noGrp="1"/>
          </p:cNvSpPr>
          <p:nvPr>
            <p:ph type="body" sz="quarter" idx="10"/>
          </p:nvPr>
        </p:nvSpPr>
        <p:spPr>
          <a:xfrm>
            <a:off x="586390" y="1434370"/>
            <a:ext cx="10843610" cy="861774"/>
          </a:xfrm>
        </p:spPr>
        <p:txBody>
          <a:bodyPr/>
          <a:lstStyle/>
          <a:p>
            <a:r>
              <a:rPr lang="en-US" noProof="0" dirty="0"/>
              <a:t>Create reusable environment definitions that can recreate your Azure resources and apply your policies instantly.</a:t>
            </a:r>
            <a:endParaRPr lang="en-US" sz="2800" noProof="0" dirty="0">
              <a:latin typeface="Segoe UI Semilight" panose="020B0402040204020203" pitchFamily="34" charset="0"/>
              <a:cs typeface="Segoe UI Semilight" panose="020B0402040204020203"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2050" y="3028950"/>
            <a:ext cx="2704337" cy="2600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5"/>
          <p:cNvSpPr txBox="1">
            <a:spLocks/>
          </p:cNvSpPr>
          <p:nvPr/>
        </p:nvSpPr>
        <p:spPr>
          <a:xfrm>
            <a:off x="586390" y="2691670"/>
            <a:ext cx="8108431" cy="369832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Semilight" panose="020B0402040204020203" pitchFamily="34" charset="0"/>
                <a:cs typeface="Segoe UI Semilight" panose="020B0402040204020203" pitchFamily="34" charset="0"/>
              </a:rPr>
              <a:t>Use Azure Blueprints to:  </a:t>
            </a:r>
          </a:p>
          <a:p>
            <a:endParaRPr lang="en-US" sz="800" dirty="0">
              <a:latin typeface="Segoe UI Semilight" panose="020B0402040204020203" pitchFamily="34" charset="0"/>
              <a:cs typeface="Segoe UI Semilight" panose="020B0402040204020203" pitchFamily="34" charset="0"/>
            </a:endParaRPr>
          </a:p>
          <a:p>
            <a:pPr marL="571500" lvl="1" indent="-342900">
              <a:lnSpc>
                <a:spcPct val="114000"/>
              </a:lnSpc>
              <a:buFont typeface="Arial" panose="020B0604020202020204" pitchFamily="34" charset="0"/>
              <a:buChar char="•"/>
            </a:pPr>
            <a:r>
              <a:rPr lang="en-US" sz="2800" dirty="0">
                <a:latin typeface="Segoe UI Semilight" panose="020B0402040204020203" pitchFamily="34" charset="0"/>
                <a:cs typeface="Segoe UI Semilight" panose="020B0402040204020203" pitchFamily="34" charset="0"/>
              </a:rPr>
              <a:t>help audit and trace your deployments, and maintain compliance using built-in tools and artifacts.</a:t>
            </a:r>
          </a:p>
          <a:p>
            <a:pPr marL="571500" lvl="1" indent="-342900">
              <a:lnSpc>
                <a:spcPct val="114000"/>
              </a:lnSpc>
              <a:buFont typeface="Arial" panose="020B0604020202020204" pitchFamily="34" charset="0"/>
              <a:buChar char="•"/>
            </a:pPr>
            <a:r>
              <a:rPr lang="en-US" sz="2800" dirty="0">
                <a:latin typeface="Segoe UI Semilight" panose="020B0402040204020203" pitchFamily="34" charset="0"/>
                <a:cs typeface="Segoe UI Semilight" panose="020B0402040204020203" pitchFamily="34" charset="0"/>
              </a:rPr>
              <a:t>associate blueprints with specific Azure </a:t>
            </a:r>
            <a:r>
              <a:rPr lang="en-US" sz="2800" dirty="0" err="1">
                <a:latin typeface="Segoe UI Semilight" panose="020B0402040204020203" pitchFamily="34" charset="0"/>
                <a:cs typeface="Segoe UI Semilight" panose="020B0402040204020203" pitchFamily="34" charset="0"/>
              </a:rPr>
              <a:t>DevOps</a:t>
            </a:r>
            <a:r>
              <a:rPr lang="en-US" sz="2800" dirty="0">
                <a:latin typeface="Segoe UI Semilight" panose="020B0402040204020203" pitchFamily="34" charset="0"/>
                <a:cs typeface="Segoe UI Semilight" panose="020B0402040204020203" pitchFamily="34" charset="0"/>
              </a:rPr>
              <a:t> build artifacts, and release pipelines, for rigorous tracking.</a:t>
            </a:r>
          </a:p>
        </p:txBody>
      </p:sp>
    </p:spTree>
    <p:extLst>
      <p:ext uri="{BB962C8B-B14F-4D97-AF65-F5344CB8AC3E}">
        <p14:creationId xmlns:p14="http://schemas.microsoft.com/office/powerpoint/2010/main" val="212414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Subscription governance</a:t>
            </a:r>
          </a:p>
        </p:txBody>
      </p:sp>
      <p:sp>
        <p:nvSpPr>
          <p:cNvPr id="6" name="Text Placeholder 5"/>
          <p:cNvSpPr>
            <a:spLocks noGrp="1"/>
          </p:cNvSpPr>
          <p:nvPr>
            <p:ph type="body" sz="quarter" idx="10"/>
          </p:nvPr>
        </p:nvSpPr>
        <p:spPr>
          <a:xfrm>
            <a:off x="586390" y="1434371"/>
            <a:ext cx="11793179" cy="4136517"/>
          </a:xfrm>
        </p:spPr>
        <p:txBody>
          <a:bodyPr/>
          <a:lstStyle/>
          <a:p>
            <a:r>
              <a:rPr lang="en-IE" dirty="0"/>
              <a:t>There are mainly three aspects to consider in relation to creating and managing subscriptions:</a:t>
            </a:r>
          </a:p>
          <a:p>
            <a:pPr marL="457200" indent="-457200">
              <a:buFont typeface="Arial" panose="020B0604020202020204" pitchFamily="34" charset="0"/>
              <a:buChar char="•"/>
            </a:pPr>
            <a:r>
              <a:rPr lang="en-IE" i="1" dirty="0"/>
              <a:t>Billing</a:t>
            </a:r>
            <a:r>
              <a:rPr lang="en-IE" dirty="0"/>
              <a:t>: Reports and chargeback can be generated per subscriptions</a:t>
            </a:r>
          </a:p>
          <a:p>
            <a:pPr marL="457200" indent="-457200">
              <a:buFont typeface="Arial" panose="020B0604020202020204" pitchFamily="34" charset="0"/>
              <a:buChar char="•"/>
            </a:pPr>
            <a:r>
              <a:rPr lang="en-IE" i="1" dirty="0"/>
              <a:t>Access Control</a:t>
            </a:r>
            <a:r>
              <a:rPr lang="en-IE" dirty="0"/>
              <a:t>: A subscription is a deployment boundary for Azure resources and has the ability to set up role-based access control (RBAC</a:t>
            </a:r>
          </a:p>
          <a:p>
            <a:pPr marL="457200" indent="-457200">
              <a:buFont typeface="Arial" panose="020B0604020202020204" pitchFamily="34" charset="0"/>
              <a:buChar char="•"/>
            </a:pPr>
            <a:r>
              <a:rPr lang="en-IE" i="1" dirty="0"/>
              <a:t>Subscription Limits</a:t>
            </a:r>
            <a:r>
              <a:rPr lang="en-IE" dirty="0"/>
              <a:t>: Subscriptions are also bound to some hard limitations. If there is a need to go over those limits in particular scenarios, then additional subscriptions may be needed. If you hit a hard limit, there is no flexibility.</a:t>
            </a:r>
          </a:p>
        </p:txBody>
      </p:sp>
    </p:spTree>
    <p:extLst>
      <p:ext uri="{BB962C8B-B14F-4D97-AF65-F5344CB8AC3E}">
        <p14:creationId xmlns:p14="http://schemas.microsoft.com/office/powerpoint/2010/main" val="3091014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2535115"/>
            <a:ext cx="9554411" cy="997196"/>
          </a:xfrm>
        </p:spPr>
        <p:txBody>
          <a:bodyPr/>
          <a:lstStyle/>
          <a:p>
            <a:r>
              <a:rPr lang="en-US" dirty="0">
                <a:latin typeface="Segoe UI Semibold (Headings)"/>
              </a:rPr>
              <a:t>Lesson 06: Monitoring and reporting in Azure</a:t>
            </a:r>
          </a:p>
        </p:txBody>
      </p:sp>
    </p:spTree>
    <p:extLst>
      <p:ext uri="{BB962C8B-B14F-4D97-AF65-F5344CB8AC3E}">
        <p14:creationId xmlns:p14="http://schemas.microsoft.com/office/powerpoint/2010/main" val="1467804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a:t>
            </a:r>
            <a:r>
              <a:rPr lang="en-US" noProof="0" dirty="0" err="1"/>
              <a:t>ags</a:t>
            </a:r>
            <a:endParaRPr lang="en-US" noProof="0" dirty="0"/>
          </a:p>
        </p:txBody>
      </p:sp>
      <p:sp>
        <p:nvSpPr>
          <p:cNvPr id="6" name="Text Placeholder 5"/>
          <p:cNvSpPr>
            <a:spLocks noGrp="1"/>
          </p:cNvSpPr>
          <p:nvPr>
            <p:ph type="body" sz="quarter" idx="10"/>
          </p:nvPr>
        </p:nvSpPr>
        <p:spPr>
          <a:xfrm>
            <a:off x="2869158" y="2748990"/>
            <a:ext cx="8946631" cy="430887"/>
          </a:xfrm>
        </p:spPr>
        <p:txBody>
          <a:bodyPr/>
          <a:lstStyle/>
          <a:p>
            <a:r>
              <a:rPr lang="en-IE" dirty="0"/>
              <a:t>Each tag consists of a name and a value pair</a:t>
            </a:r>
          </a:p>
        </p:txBody>
      </p:sp>
      <p:sp>
        <p:nvSpPr>
          <p:cNvPr id="5" name="Text Placeholder 5">
            <a:extLst>
              <a:ext uri="{FF2B5EF4-FFF2-40B4-BE49-F238E27FC236}">
                <a16:creationId xmlns:a16="http://schemas.microsoft.com/office/drawing/2014/main" id="{5CFD5310-0FB1-4E69-9816-4452E2D43961}"/>
              </a:ext>
            </a:extLst>
          </p:cNvPr>
          <p:cNvSpPr txBox="1">
            <a:spLocks/>
          </p:cNvSpPr>
          <p:nvPr/>
        </p:nvSpPr>
        <p:spPr>
          <a:xfrm>
            <a:off x="588263" y="1198350"/>
            <a:ext cx="10730462" cy="129266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You can apply tags to your Azure resources providing metadata to logically organize them into a taxonomy such as an organization structure, workload, geography or any other logical grouping.</a:t>
            </a:r>
          </a:p>
        </p:txBody>
      </p:sp>
      <p:pic>
        <p:nvPicPr>
          <p:cNvPr id="3" name="Picture 2" descr="A close up of a logo&#10;&#10;Description automatically generated">
            <a:extLst>
              <a:ext uri="{FF2B5EF4-FFF2-40B4-BE49-F238E27FC236}">
                <a16:creationId xmlns:a16="http://schemas.microsoft.com/office/drawing/2014/main" id="{9F635F7F-856D-4E19-A397-2DCF4FB0DCD6}"/>
              </a:ext>
            </a:extLst>
          </p:cNvPr>
          <p:cNvPicPr>
            <a:picLocks noChangeAspect="1"/>
          </p:cNvPicPr>
          <p:nvPr/>
        </p:nvPicPr>
        <p:blipFill>
          <a:blip r:embed="rId3"/>
          <a:stretch>
            <a:fillRect/>
          </a:stretch>
        </p:blipFill>
        <p:spPr>
          <a:xfrm>
            <a:off x="246994" y="3246769"/>
            <a:ext cx="2078195" cy="2213144"/>
          </a:xfrm>
          <a:prstGeom prst="rect">
            <a:avLst/>
          </a:prstGeom>
        </p:spPr>
      </p:pic>
      <p:graphicFrame>
        <p:nvGraphicFramePr>
          <p:cNvPr id="7" name="Table 6">
            <a:extLst>
              <a:ext uri="{FF2B5EF4-FFF2-40B4-BE49-F238E27FC236}">
                <a16:creationId xmlns:a16="http://schemas.microsoft.com/office/drawing/2014/main" id="{1E0E4ECD-3304-45EB-8FC4-817E956A9865}"/>
              </a:ext>
            </a:extLst>
          </p:cNvPr>
          <p:cNvGraphicFramePr>
            <a:graphicFrameLocks noGrp="1"/>
          </p:cNvGraphicFramePr>
          <p:nvPr>
            <p:extLst>
              <p:ext uri="{D42A27DB-BD31-4B8C-83A1-F6EECF244321}">
                <p14:modId xmlns:p14="http://schemas.microsoft.com/office/powerpoint/2010/main" val="1494902186"/>
              </p:ext>
            </p:extLst>
          </p:nvPr>
        </p:nvGraphicFramePr>
        <p:xfrm>
          <a:off x="2869158" y="3429000"/>
          <a:ext cx="7328568" cy="2073512"/>
        </p:xfrm>
        <a:graphic>
          <a:graphicData uri="http://schemas.openxmlformats.org/drawingml/2006/table">
            <a:tbl>
              <a:tblPr firstRow="1" bandRow="1">
                <a:tableStyleId>{5C22544A-7EE6-4342-B048-85BDC9FD1C3A}</a:tableStyleId>
              </a:tblPr>
              <a:tblGrid>
                <a:gridCol w="3664284">
                  <a:extLst>
                    <a:ext uri="{9D8B030D-6E8A-4147-A177-3AD203B41FA5}">
                      <a16:colId xmlns:a16="http://schemas.microsoft.com/office/drawing/2014/main" val="1935583811"/>
                    </a:ext>
                  </a:extLst>
                </a:gridCol>
                <a:gridCol w="3664284">
                  <a:extLst>
                    <a:ext uri="{9D8B030D-6E8A-4147-A177-3AD203B41FA5}">
                      <a16:colId xmlns:a16="http://schemas.microsoft.com/office/drawing/2014/main" val="1505476391"/>
                    </a:ext>
                  </a:extLst>
                </a:gridCol>
              </a:tblGrid>
              <a:tr h="684830">
                <a:tc>
                  <a:txBody>
                    <a:bodyPr/>
                    <a:lstStyle/>
                    <a:p>
                      <a:r>
                        <a:rPr lang="en-US" sz="2800" dirty="0"/>
                        <a:t>Name</a:t>
                      </a:r>
                    </a:p>
                  </a:txBody>
                  <a:tcPr/>
                </a:tc>
                <a:tc>
                  <a:txBody>
                    <a:bodyPr/>
                    <a:lstStyle/>
                    <a:p>
                      <a:r>
                        <a:rPr lang="en-US" sz="2800" dirty="0"/>
                        <a:t>Value</a:t>
                      </a:r>
                    </a:p>
                  </a:txBody>
                  <a:tcPr/>
                </a:tc>
                <a:extLst>
                  <a:ext uri="{0D108BD9-81ED-4DB2-BD59-A6C34878D82A}">
                    <a16:rowId xmlns:a16="http://schemas.microsoft.com/office/drawing/2014/main" val="2714033211"/>
                  </a:ext>
                </a:extLst>
              </a:tr>
              <a:tr h="694341">
                <a:tc>
                  <a:txBody>
                    <a:bodyPr/>
                    <a:lstStyle/>
                    <a:p>
                      <a:r>
                        <a:rPr lang="en-US" sz="2800" dirty="0"/>
                        <a:t>Environment</a:t>
                      </a:r>
                    </a:p>
                  </a:txBody>
                  <a:tcPr/>
                </a:tc>
                <a:tc>
                  <a:txBody>
                    <a:bodyPr/>
                    <a:lstStyle/>
                    <a:p>
                      <a:r>
                        <a:rPr lang="en-US" sz="2800" dirty="0"/>
                        <a:t>Production</a:t>
                      </a:r>
                    </a:p>
                  </a:txBody>
                  <a:tcPr/>
                </a:tc>
                <a:extLst>
                  <a:ext uri="{0D108BD9-81ED-4DB2-BD59-A6C34878D82A}">
                    <a16:rowId xmlns:a16="http://schemas.microsoft.com/office/drawing/2014/main" val="2627693535"/>
                  </a:ext>
                </a:extLst>
              </a:tr>
              <a:tr h="694341">
                <a:tc>
                  <a:txBody>
                    <a:bodyPr/>
                    <a:lstStyle/>
                    <a:p>
                      <a:r>
                        <a:rPr lang="en-US" sz="2800" dirty="0"/>
                        <a:t>Department</a:t>
                      </a:r>
                    </a:p>
                  </a:txBody>
                  <a:tcPr/>
                </a:tc>
                <a:tc>
                  <a:txBody>
                    <a:bodyPr/>
                    <a:lstStyle/>
                    <a:p>
                      <a:r>
                        <a:rPr lang="en-US" sz="2800" dirty="0"/>
                        <a:t>IT</a:t>
                      </a:r>
                    </a:p>
                  </a:txBody>
                  <a:tcPr/>
                </a:tc>
                <a:extLst>
                  <a:ext uri="{0D108BD9-81ED-4DB2-BD59-A6C34878D82A}">
                    <a16:rowId xmlns:a16="http://schemas.microsoft.com/office/drawing/2014/main" val="1555154635"/>
                  </a:ext>
                </a:extLst>
              </a:tr>
            </a:tbl>
          </a:graphicData>
        </a:graphic>
      </p:graphicFrame>
      <p:sp>
        <p:nvSpPr>
          <p:cNvPr id="9" name="Text Placeholder 5">
            <a:extLst>
              <a:ext uri="{FF2B5EF4-FFF2-40B4-BE49-F238E27FC236}">
                <a16:creationId xmlns:a16="http://schemas.microsoft.com/office/drawing/2014/main" id="{B4D722D2-1FD0-4E41-A843-D67D10997F31}"/>
              </a:ext>
            </a:extLst>
          </p:cNvPr>
          <p:cNvSpPr txBox="1">
            <a:spLocks/>
          </p:cNvSpPr>
          <p:nvPr/>
        </p:nvSpPr>
        <p:spPr>
          <a:xfrm>
            <a:off x="588263" y="5709036"/>
            <a:ext cx="10410663" cy="86177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IE" dirty="0"/>
              <a:t>Tags are useful when you need to organize resources for billing or management.</a:t>
            </a:r>
          </a:p>
        </p:txBody>
      </p:sp>
    </p:spTree>
    <p:extLst>
      <p:ext uri="{BB962C8B-B14F-4D97-AF65-F5344CB8AC3E}">
        <p14:creationId xmlns:p14="http://schemas.microsoft.com/office/powerpoint/2010/main" val="221535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en-US" dirty="0">
                <a:latin typeface="Segoe UI Semibold (Headings)"/>
              </a:rPr>
              <a:t>Lesson 02: Securing network connectivity in Azure</a:t>
            </a:r>
          </a:p>
        </p:txBody>
      </p:sp>
    </p:spTree>
    <p:extLst>
      <p:ext uri="{BB962C8B-B14F-4D97-AF65-F5344CB8AC3E}">
        <p14:creationId xmlns:p14="http://schemas.microsoft.com/office/powerpoint/2010/main" val="2605703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533" y="784681"/>
            <a:ext cx="9144000" cy="498598"/>
          </a:xfrm>
        </p:spPr>
        <p:txBody>
          <a:bodyPr/>
          <a:lstStyle/>
          <a:p>
            <a:r>
              <a:rPr lang="en-IE" dirty="0"/>
              <a:t>Walkthrough-Use Tags with Azure resources</a:t>
            </a:r>
            <a:endParaRPr lang="en-US" dirty="0"/>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678273" y="1582815"/>
            <a:ext cx="11369733" cy="2531985"/>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IE" dirty="0"/>
              <a:t>In this walkthrough task we will create Azure resources to allow us to apply Tags to them. We will then view the tags for a resource and a resource group, and then add Tags to resource groups and resources. We will then bulk assign tags to resources and view all resources with a specific tag. We will finally delete assigned tags.</a:t>
            </a:r>
          </a:p>
          <a:p>
            <a:pPr marL="0" indent="0">
              <a:buNone/>
            </a:pPr>
            <a:endParaRPr lang="en-IE" dirty="0"/>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678273" y="4445277"/>
            <a:ext cx="9319260" cy="16598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IE" dirty="0"/>
              <a:t>You can complete this walkthrough task by completing the steps outlined below, or you can simply read through them, depending on your available time</a:t>
            </a:r>
            <a:endParaRPr lang="en-US" dirty="0"/>
          </a:p>
        </p:txBody>
      </p:sp>
    </p:spTree>
    <p:extLst>
      <p:ext uri="{BB962C8B-B14F-4D97-AF65-F5344CB8AC3E}">
        <p14:creationId xmlns:p14="http://schemas.microsoft.com/office/powerpoint/2010/main" val="1058684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Monitor</a:t>
            </a:r>
          </a:p>
        </p:txBody>
      </p:sp>
      <p:sp>
        <p:nvSpPr>
          <p:cNvPr id="6" name="Text Placeholder 5"/>
          <p:cNvSpPr>
            <a:spLocks noGrp="1"/>
          </p:cNvSpPr>
          <p:nvPr>
            <p:ph type="body" sz="quarter" idx="10"/>
          </p:nvPr>
        </p:nvSpPr>
        <p:spPr>
          <a:xfrm>
            <a:off x="730769" y="2731399"/>
            <a:ext cx="8946631" cy="3705630"/>
          </a:xfrm>
        </p:spPr>
        <p:txBody>
          <a:bodyPr/>
          <a:lstStyle/>
          <a:p>
            <a:pPr marL="457200" indent="-457200">
              <a:buFont typeface="Arial" panose="020B0604020202020204" pitchFamily="34" charset="0"/>
              <a:buChar char="•"/>
            </a:pPr>
            <a:r>
              <a:rPr lang="en-US" dirty="0"/>
              <a:t>starts collecting data as soon as </a:t>
            </a:r>
            <a:r>
              <a:rPr lang="en-US" noProof="0" dirty="0"/>
              <a:t>you create an Azure subscription and add resources</a:t>
            </a:r>
            <a:r>
              <a:rPr lang="en-US" dirty="0"/>
              <a:t>.</a:t>
            </a:r>
            <a:r>
              <a:rPr lang="en-US" noProof="0" dirty="0"/>
              <a:t> </a:t>
            </a:r>
          </a:p>
          <a:p>
            <a:pPr marL="457200" indent="-457200">
              <a:buFont typeface="Arial" panose="020B0604020202020204" pitchFamily="34" charset="0"/>
              <a:buChar char="•"/>
            </a:pPr>
            <a:r>
              <a:rPr lang="en-US" sz="2800" i="1" noProof="0" dirty="0">
                <a:latin typeface="Segoe UI Semilight" panose="020B0402040204020203" pitchFamily="34" charset="0"/>
                <a:cs typeface="Segoe UI Semilight" panose="020B0402040204020203" pitchFamily="34" charset="0"/>
              </a:rPr>
              <a:t>Activity Logs</a:t>
            </a:r>
            <a:r>
              <a:rPr lang="en-US" sz="2800" noProof="0" dirty="0">
                <a:latin typeface="Segoe UI Semilight" panose="020B0402040204020203" pitchFamily="34" charset="0"/>
                <a:cs typeface="Segoe UI Semilight" panose="020B0402040204020203" pitchFamily="34" charset="0"/>
              </a:rPr>
              <a:t> record all resource </a:t>
            </a:r>
            <a:r>
              <a:rPr lang="en-US" sz="2800" dirty="0">
                <a:latin typeface="Segoe UI Semilight" panose="020B0402040204020203" pitchFamily="34" charset="0"/>
                <a:cs typeface="Segoe UI Semilight" panose="020B0402040204020203" pitchFamily="34" charset="0"/>
              </a:rPr>
              <a:t>creation and </a:t>
            </a:r>
            <a:r>
              <a:rPr lang="en-US" sz="2800" noProof="0" dirty="0">
                <a:latin typeface="Segoe UI Semilight" panose="020B0402040204020203" pitchFamily="34" charset="0"/>
                <a:cs typeface="Segoe UI Semilight" panose="020B0402040204020203" pitchFamily="34" charset="0"/>
              </a:rPr>
              <a:t>modification events.</a:t>
            </a:r>
            <a:endParaRPr lang="en-US" dirty="0"/>
          </a:p>
          <a:p>
            <a:pPr marL="457200" indent="-457200">
              <a:buFont typeface="Arial" panose="020B0604020202020204" pitchFamily="34" charset="0"/>
              <a:buChar char="•"/>
            </a:pPr>
            <a:r>
              <a:rPr lang="en-US" sz="2800" i="1" noProof="0" dirty="0">
                <a:latin typeface="Segoe UI Semilight" panose="020B0402040204020203" pitchFamily="34" charset="0"/>
                <a:cs typeface="Segoe UI Semilight" panose="020B0402040204020203" pitchFamily="34" charset="0"/>
              </a:rPr>
              <a:t>Metrics</a:t>
            </a:r>
            <a:r>
              <a:rPr lang="en-US" sz="2800" noProof="0" dirty="0">
                <a:latin typeface="Segoe UI Semilight" panose="020B0402040204020203" pitchFamily="34" charset="0"/>
                <a:cs typeface="Segoe UI Semilight" panose="020B0402040204020203" pitchFamily="34" charset="0"/>
              </a:rPr>
              <a:t> </a:t>
            </a:r>
            <a:r>
              <a:rPr lang="en-US" dirty="0"/>
              <a:t>measure</a:t>
            </a:r>
            <a:r>
              <a:rPr lang="en-US" sz="2800" noProof="0" dirty="0">
                <a:latin typeface="Segoe UI Semilight" panose="020B0402040204020203" pitchFamily="34" charset="0"/>
                <a:cs typeface="Segoe UI Semilight" panose="020B0402040204020203" pitchFamily="34" charset="0"/>
              </a:rPr>
              <a:t> resource performance and consumption.</a:t>
            </a:r>
          </a:p>
          <a:p>
            <a:pPr marL="457200" indent="-457200">
              <a:buFont typeface="Arial" panose="020B0604020202020204" pitchFamily="34" charset="0"/>
              <a:buChar char="•"/>
            </a:pPr>
            <a:r>
              <a:rPr lang="en-US" dirty="0"/>
              <a:t>add an Azure monitor agent to collect operational data for a resource.</a:t>
            </a:r>
            <a:endParaRPr lang="en-US" noProof="0" dirty="0"/>
          </a:p>
        </p:txBody>
      </p:sp>
      <p:pic>
        <p:nvPicPr>
          <p:cNvPr id="4" name="Picture 3">
            <a:extLst>
              <a:ext uri="{FF2B5EF4-FFF2-40B4-BE49-F238E27FC236}">
                <a16:creationId xmlns:a16="http://schemas.microsoft.com/office/drawing/2014/main" id="{9CDE0C7A-1B61-407D-AFB5-19913C403F85}"/>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1520" y="3506470"/>
            <a:ext cx="1635760" cy="1635760"/>
          </a:xfrm>
          <a:prstGeom prst="rect">
            <a:avLst/>
          </a:prstGeom>
        </p:spPr>
      </p:pic>
      <p:sp>
        <p:nvSpPr>
          <p:cNvPr id="5" name="Text Placeholder 5">
            <a:extLst>
              <a:ext uri="{FF2B5EF4-FFF2-40B4-BE49-F238E27FC236}">
                <a16:creationId xmlns:a16="http://schemas.microsoft.com/office/drawing/2014/main" id="{5CFD5310-0FB1-4E69-9816-4452E2D43961}"/>
              </a:ext>
            </a:extLst>
          </p:cNvPr>
          <p:cNvSpPr txBox="1">
            <a:spLocks/>
          </p:cNvSpPr>
          <p:nvPr/>
        </p:nvSpPr>
        <p:spPr>
          <a:xfrm>
            <a:off x="730769" y="1198350"/>
            <a:ext cx="10730462" cy="129266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Collect, </a:t>
            </a:r>
            <a:r>
              <a:rPr lang="en-IE" dirty="0" err="1"/>
              <a:t>analyze</a:t>
            </a:r>
            <a:r>
              <a:rPr lang="en-IE" dirty="0"/>
              <a:t>, </a:t>
            </a:r>
            <a:r>
              <a:rPr lang="en-US" dirty="0"/>
              <a:t>and</a:t>
            </a:r>
            <a:r>
              <a:rPr lang="en-IE" dirty="0"/>
              <a:t> act on telemetry from cloud and on-premises environments, to maximize your applications’ availability and performance.</a:t>
            </a:r>
          </a:p>
        </p:txBody>
      </p:sp>
    </p:spTree>
    <p:extLst>
      <p:ext uri="{BB962C8B-B14F-4D97-AF65-F5344CB8AC3E}">
        <p14:creationId xmlns:p14="http://schemas.microsoft.com/office/powerpoint/2010/main" val="424621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533" y="286083"/>
            <a:ext cx="9144000" cy="997196"/>
          </a:xfrm>
        </p:spPr>
        <p:txBody>
          <a:bodyPr/>
          <a:lstStyle/>
          <a:p>
            <a:r>
              <a:rPr lang="en-IE" dirty="0"/>
              <a:t>Walkthrough-Monitor VMs using Azure Monitor</a:t>
            </a:r>
            <a:endParaRPr lang="en-US" dirty="0"/>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678273" y="1283279"/>
            <a:ext cx="11369733" cy="3045614"/>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IE" dirty="0"/>
              <a:t>In this walkthrough task we will view the default available monitoring data from within the VM resource data and then from within Azure Monitor. We will view some of the monitoring options available in Azure Monitor, create a Log Analytics workspace, enable Insights in our VM, then review the retrieved data in Azure Monitor. We will enable diagnostic settings in the VM and query and </a:t>
            </a:r>
            <a:r>
              <a:rPr lang="en-IE" dirty="0" err="1"/>
              <a:t>analyze</a:t>
            </a:r>
            <a:r>
              <a:rPr lang="en-IE" dirty="0"/>
              <a:t> virtual machine logs in Log Analytics workspace and Azure Monitor Logs.</a:t>
            </a:r>
          </a:p>
          <a:p>
            <a:pPr marL="0" indent="0">
              <a:buNone/>
            </a:pPr>
            <a:endParaRPr lang="en-IE" dirty="0"/>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678273" y="4912101"/>
            <a:ext cx="9319260" cy="16598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IE" dirty="0"/>
              <a:t>You can complete this walkthrough task by completing the steps outlined below, or you can simply read through them, depending on your available time</a:t>
            </a:r>
            <a:endParaRPr lang="en-US" dirty="0"/>
          </a:p>
        </p:txBody>
      </p:sp>
    </p:spTree>
    <p:extLst>
      <p:ext uri="{BB962C8B-B14F-4D97-AF65-F5344CB8AC3E}">
        <p14:creationId xmlns:p14="http://schemas.microsoft.com/office/powerpoint/2010/main" val="380581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service health</a:t>
            </a:r>
          </a:p>
        </p:txBody>
      </p:sp>
      <p:sp>
        <p:nvSpPr>
          <p:cNvPr id="6" name="Text Placeholder 5"/>
          <p:cNvSpPr>
            <a:spLocks noGrp="1"/>
          </p:cNvSpPr>
          <p:nvPr>
            <p:ph type="body" sz="quarter" idx="10"/>
          </p:nvPr>
        </p:nvSpPr>
        <p:spPr>
          <a:xfrm>
            <a:off x="586390" y="1434370"/>
            <a:ext cx="10500710" cy="861774"/>
          </a:xfrm>
        </p:spPr>
        <p:txBody>
          <a:bodyPr/>
          <a:lstStyle/>
          <a:p>
            <a:r>
              <a:rPr lang="en-US" dirty="0"/>
              <a:t>Evaluate the impact of Azure service issues with personalized guidance and support, notifications, and issue resolution updates.</a:t>
            </a:r>
            <a:endParaRPr lang="en-US" noProof="0" dirty="0"/>
          </a:p>
        </p:txBody>
      </p:sp>
      <p:pic>
        <p:nvPicPr>
          <p:cNvPr id="4" name="Picture 3">
            <a:extLst>
              <a:ext uri="{FF2B5EF4-FFF2-40B4-BE49-F238E27FC236}">
                <a16:creationId xmlns:a16="http://schemas.microsoft.com/office/drawing/2014/main" id="{548EF610-4EC2-460A-85DE-77190BE1F209}"/>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4943" y="3600423"/>
            <a:ext cx="1832355" cy="1644955"/>
          </a:xfrm>
          <a:prstGeom prst="rect">
            <a:avLst/>
          </a:prstGeom>
        </p:spPr>
      </p:pic>
      <p:sp>
        <p:nvSpPr>
          <p:cNvPr id="5" name="Text Placeholder 5"/>
          <p:cNvSpPr txBox="1">
            <a:spLocks/>
          </p:cNvSpPr>
          <p:nvPr/>
        </p:nvSpPr>
        <p:spPr>
          <a:xfrm>
            <a:off x="586390" y="2686702"/>
            <a:ext cx="8669905" cy="385336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Components of Azure service health :</a:t>
            </a:r>
          </a:p>
          <a:p>
            <a:endParaRPr lang="en-US" sz="800" dirty="0">
              <a:latin typeface="Segoe UI Semilight" panose="020B0402040204020203" pitchFamily="34" charset="0"/>
              <a:cs typeface="Segoe UI Semilight" panose="020B0402040204020203" pitchFamily="34" charset="0"/>
            </a:endParaRPr>
          </a:p>
          <a:p>
            <a:pPr marL="571500" lvl="1" indent="-342900">
              <a:buFont typeface="Arial" panose="020B0604020202020204" pitchFamily="34" charset="0"/>
              <a:buChar char="•"/>
            </a:pPr>
            <a:r>
              <a:rPr lang="en-US" sz="2800" b="1" dirty="0">
                <a:latin typeface="Segoe UI Semilight" panose="020B0402040204020203" pitchFamily="34" charset="0"/>
                <a:cs typeface="Segoe UI Semilight" panose="020B0402040204020203" pitchFamily="34" charset="0"/>
              </a:rPr>
              <a:t>Azure Status</a:t>
            </a:r>
            <a:r>
              <a:rPr lang="en-US" sz="2800" dirty="0">
                <a:latin typeface="Segoe UI Semilight" panose="020B0402040204020203" pitchFamily="34" charset="0"/>
                <a:cs typeface="Segoe UI Semilight" panose="020B0402040204020203" pitchFamily="34" charset="0"/>
              </a:rPr>
              <a:t> : provides a global overview Azure services’ state of health. </a:t>
            </a:r>
          </a:p>
          <a:p>
            <a:pPr marL="571500" lvl="1" indent="-342900">
              <a:buFont typeface="Arial" panose="020B0604020202020204" pitchFamily="34" charset="0"/>
              <a:buChar char="•"/>
            </a:pPr>
            <a:r>
              <a:rPr lang="en-US" sz="2800" b="1" dirty="0">
                <a:latin typeface="Segoe UI Semilight" panose="020B0402040204020203" pitchFamily="34" charset="0"/>
                <a:cs typeface="Segoe UI Semilight" panose="020B0402040204020203" pitchFamily="34" charset="0"/>
              </a:rPr>
              <a:t>Service Health</a:t>
            </a:r>
            <a:r>
              <a:rPr lang="en-US" sz="2800" dirty="0">
                <a:latin typeface="Segoe UI Semilight" panose="020B0402040204020203" pitchFamily="34" charset="0"/>
                <a:cs typeface="Segoe UI Semilight" panose="020B0402040204020203" pitchFamily="34" charset="0"/>
              </a:rPr>
              <a:t> : customizable dashboard for tracking the state of services in the regions you use.</a:t>
            </a:r>
          </a:p>
          <a:p>
            <a:pPr marL="571500" lvl="1" indent="-342900">
              <a:buFont typeface="Arial" panose="020B0604020202020204" pitchFamily="34" charset="0"/>
              <a:buChar char="•"/>
            </a:pPr>
            <a:r>
              <a:rPr lang="en-US" sz="2800" b="1" dirty="0">
                <a:latin typeface="Segoe UI Semilight" panose="020B0402040204020203" pitchFamily="34" charset="0"/>
                <a:cs typeface="Segoe UI Semilight" panose="020B0402040204020203" pitchFamily="34" charset="0"/>
              </a:rPr>
              <a:t>Azure Resource Health</a:t>
            </a:r>
            <a:r>
              <a:rPr lang="en-US" sz="2800" dirty="0">
                <a:latin typeface="Segoe UI Semilight" panose="020B0402040204020203" pitchFamily="34" charset="0"/>
                <a:cs typeface="Segoe UI Semilight" panose="020B0402040204020203" pitchFamily="34" charset="0"/>
              </a:rPr>
              <a:t> : diagnose and obtain support for Azure service issues affecting your resources.</a:t>
            </a:r>
          </a:p>
        </p:txBody>
      </p:sp>
    </p:spTree>
    <p:extLst>
      <p:ext uri="{BB962C8B-B14F-4D97-AF65-F5344CB8AC3E}">
        <p14:creationId xmlns:p14="http://schemas.microsoft.com/office/powerpoint/2010/main" val="3174001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Monitoring applications and services</a:t>
            </a:r>
          </a:p>
        </p:txBody>
      </p:sp>
      <p:sp>
        <p:nvSpPr>
          <p:cNvPr id="6" name="Text Placeholder 5"/>
          <p:cNvSpPr>
            <a:spLocks noGrp="1"/>
          </p:cNvSpPr>
          <p:nvPr>
            <p:ph type="body" sz="quarter" idx="10"/>
          </p:nvPr>
        </p:nvSpPr>
        <p:spPr>
          <a:xfrm>
            <a:off x="586740" y="1434370"/>
            <a:ext cx="11018520" cy="861774"/>
          </a:xfrm>
        </p:spPr>
        <p:txBody>
          <a:bodyPr/>
          <a:lstStyle/>
          <a:p>
            <a:r>
              <a:rPr lang="en-US" dirty="0"/>
              <a:t>Integrate Azure Monitor with other Azure services to improve </a:t>
            </a:r>
            <a:r>
              <a:rPr lang="en-US" noProof="0" dirty="0"/>
              <a:t>your data monitoring capabilities, and gain better insights into your </a:t>
            </a:r>
            <a:r>
              <a:rPr lang="en-US" dirty="0"/>
              <a:t>operations.</a:t>
            </a:r>
            <a:endParaRPr lang="en-US" noProof="0" dirty="0"/>
          </a:p>
        </p:txBody>
      </p:sp>
      <p:graphicFrame>
        <p:nvGraphicFramePr>
          <p:cNvPr id="2" name="Table 1"/>
          <p:cNvGraphicFramePr>
            <a:graphicFrameLocks noGrp="1"/>
          </p:cNvGraphicFramePr>
          <p:nvPr/>
        </p:nvGraphicFramePr>
        <p:xfrm>
          <a:off x="755372" y="2522876"/>
          <a:ext cx="10614993" cy="4132369"/>
        </p:xfrm>
        <a:graphic>
          <a:graphicData uri="http://schemas.openxmlformats.org/drawingml/2006/table">
            <a:tbl>
              <a:tblPr firstCol="1" bandRow="1">
                <a:tableStyleId>{7DF18680-E054-41AD-8BC1-D1AEF772440D}</a:tableStyleId>
              </a:tblPr>
              <a:tblGrid>
                <a:gridCol w="1709532">
                  <a:extLst>
                    <a:ext uri="{9D8B030D-6E8A-4147-A177-3AD203B41FA5}">
                      <a16:colId xmlns:a16="http://schemas.microsoft.com/office/drawing/2014/main" val="20000"/>
                    </a:ext>
                  </a:extLst>
                </a:gridCol>
                <a:gridCol w="8905461">
                  <a:extLst>
                    <a:ext uri="{9D8B030D-6E8A-4147-A177-3AD203B41FA5}">
                      <a16:colId xmlns:a16="http://schemas.microsoft.com/office/drawing/2014/main" val="20001"/>
                    </a:ext>
                  </a:extLst>
                </a:gridCol>
              </a:tblGrid>
              <a:tr h="995579">
                <a:tc>
                  <a:txBody>
                    <a:bodyPr/>
                    <a:lstStyle/>
                    <a:p>
                      <a:pPr algn="ctr"/>
                      <a:r>
                        <a:rPr lang="en-US" sz="2400" dirty="0"/>
                        <a:t>Analyze</a:t>
                      </a:r>
                      <a:endParaRPr lang="en-US" sz="2400" dirty="0">
                        <a:latin typeface="Segoe UI Semilight" panose="020B0402040204020203" pitchFamily="34" charset="0"/>
                        <a:cs typeface="Segoe UI Semilight" panose="020B0402040204020203" pitchFamily="34" charset="0"/>
                      </a:endParaRPr>
                    </a:p>
                  </a:txBody>
                  <a:tcPr anchor="ctr"/>
                </a:tc>
                <a:tc>
                  <a:txBody>
                    <a:bodyPr/>
                    <a:lstStyle/>
                    <a:p>
                      <a:r>
                        <a:rPr lang="en-US" sz="2400" dirty="0"/>
                        <a:t>Use variants of Azure Monitor for resources (containers, virtual machines, etc.), with Azure Application Insights for applications.</a:t>
                      </a:r>
                      <a:endParaRPr lang="en-US" sz="2400" dirty="0">
                        <a:latin typeface="Segoe UI Semilight" panose="020B0402040204020203" pitchFamily="34" charset="0"/>
                        <a:cs typeface="Segoe UI Semilight" panose="020B0402040204020203" pitchFamily="34" charset="0"/>
                      </a:endParaRPr>
                    </a:p>
                  </a:txBody>
                  <a:tcPr anchor="ctr"/>
                </a:tc>
                <a:extLst>
                  <a:ext uri="{0D108BD9-81ED-4DB2-BD59-A6C34878D82A}">
                    <a16:rowId xmlns:a16="http://schemas.microsoft.com/office/drawing/2014/main" val="10000"/>
                  </a:ext>
                </a:extLst>
              </a:tr>
              <a:tr h="974035">
                <a:tc>
                  <a:txBody>
                    <a:bodyPr/>
                    <a:lstStyle/>
                    <a:p>
                      <a:pPr algn="ctr"/>
                      <a:r>
                        <a:rPr lang="en-US" sz="2400" dirty="0"/>
                        <a:t>Respond</a:t>
                      </a:r>
                      <a:endParaRPr lang="en-US" sz="2400" dirty="0">
                        <a:latin typeface="Segoe UI Semilight" panose="020B0402040204020203" pitchFamily="34" charset="0"/>
                        <a:cs typeface="Segoe UI Semilight" panose="020B0402040204020203" pitchFamily="34" charset="0"/>
                      </a:endParaRPr>
                    </a:p>
                  </a:txBody>
                  <a:tcPr anchor="ctr"/>
                </a:tc>
                <a:tc>
                  <a:txBody>
                    <a:bodyPr/>
                    <a:lstStyle/>
                    <a:p>
                      <a:r>
                        <a:rPr lang="en-US" sz="2400" dirty="0"/>
                        <a:t>Azure Alerts</a:t>
                      </a:r>
                      <a:r>
                        <a:rPr lang="en-US" sz="2400" baseline="0" dirty="0"/>
                        <a:t> can respond proactively to critical conditions identified in your monitor data, and use Auto-scale with Azure Monitor Metrics.</a:t>
                      </a:r>
                      <a:endParaRPr lang="en-US" sz="2400" dirty="0">
                        <a:latin typeface="Segoe UI Semilight" panose="020B0402040204020203" pitchFamily="34" charset="0"/>
                        <a:cs typeface="Segoe UI Semilight" panose="020B0402040204020203" pitchFamily="34" charset="0"/>
                      </a:endParaRPr>
                    </a:p>
                  </a:txBody>
                  <a:tcPr anchor="ctr"/>
                </a:tc>
                <a:extLst>
                  <a:ext uri="{0D108BD9-81ED-4DB2-BD59-A6C34878D82A}">
                    <a16:rowId xmlns:a16="http://schemas.microsoft.com/office/drawing/2014/main" val="10001"/>
                  </a:ext>
                </a:extLst>
              </a:tr>
              <a:tr h="974035">
                <a:tc>
                  <a:txBody>
                    <a:bodyPr/>
                    <a:lstStyle/>
                    <a:p>
                      <a:pPr algn="ctr"/>
                      <a:r>
                        <a:rPr lang="en-US" sz="2400" dirty="0"/>
                        <a:t>Visualize</a:t>
                      </a:r>
                      <a:endParaRPr lang="en-US" sz="2400" dirty="0">
                        <a:latin typeface="Segoe UI Semilight" panose="020B0402040204020203" pitchFamily="34" charset="0"/>
                        <a:cs typeface="Segoe UI Semilight" panose="020B0402040204020203" pitchFamily="34" charset="0"/>
                      </a:endParaRPr>
                    </a:p>
                  </a:txBody>
                  <a:tcPr anchor="ctr"/>
                </a:tc>
                <a:tc>
                  <a:txBody>
                    <a:bodyPr/>
                    <a:lstStyle/>
                    <a:p>
                      <a:r>
                        <a:rPr lang="en-US" sz="2400" dirty="0"/>
                        <a:t>Use Azure Monitor data to create interactive visualizations, charts, and tables with Power BI.</a:t>
                      </a:r>
                      <a:endParaRPr lang="en-US" sz="2400" dirty="0">
                        <a:latin typeface="Segoe UI Semilight" panose="020B0402040204020203" pitchFamily="34" charset="0"/>
                        <a:cs typeface="Segoe UI Semilight" panose="020B0402040204020203" pitchFamily="34" charset="0"/>
                      </a:endParaRPr>
                    </a:p>
                  </a:txBody>
                  <a:tcPr anchor="ctr"/>
                </a:tc>
                <a:extLst>
                  <a:ext uri="{0D108BD9-81ED-4DB2-BD59-A6C34878D82A}">
                    <a16:rowId xmlns:a16="http://schemas.microsoft.com/office/drawing/2014/main" val="10002"/>
                  </a:ext>
                </a:extLst>
              </a:tr>
              <a:tr h="974035">
                <a:tc>
                  <a:txBody>
                    <a:bodyPr/>
                    <a:lstStyle/>
                    <a:p>
                      <a:pPr algn="ctr"/>
                      <a:r>
                        <a:rPr lang="en-US" sz="2400" dirty="0"/>
                        <a:t>Integrate</a:t>
                      </a:r>
                      <a:endParaRPr lang="en-US" sz="2400" dirty="0">
                        <a:latin typeface="Segoe UI Semilight" panose="020B0402040204020203" pitchFamily="34" charset="0"/>
                        <a:cs typeface="Segoe UI Semilight" panose="020B0402040204020203" pitchFamily="34" charset="0"/>
                      </a:endParaRPr>
                    </a:p>
                  </a:txBody>
                  <a:tcPr anchor="ctr"/>
                </a:tc>
                <a:tc>
                  <a:txBody>
                    <a:bodyPr/>
                    <a:lstStyle/>
                    <a:p>
                      <a:r>
                        <a:rPr lang="en-US" sz="2400" dirty="0"/>
                        <a:t>Integrate Azure Monitor with other systems to</a:t>
                      </a:r>
                      <a:r>
                        <a:rPr lang="en-US" sz="2400" baseline="0" dirty="0"/>
                        <a:t> </a:t>
                      </a:r>
                      <a:r>
                        <a:rPr lang="en-US" sz="2400" dirty="0"/>
                        <a:t>build customized solutions</a:t>
                      </a:r>
                      <a:r>
                        <a:rPr lang="en-US" sz="2400" baseline="0" dirty="0"/>
                        <a:t> to suit your needs and requirements.</a:t>
                      </a:r>
                      <a:endParaRPr lang="en-US" sz="2400" dirty="0">
                        <a:latin typeface="Segoe UI Semilight" panose="020B0402040204020203" pitchFamily="34" charset="0"/>
                        <a:cs typeface="Segoe UI Semilight" panose="020B0402040204020203" pitchFamily="34" charset="0"/>
                      </a:endParaRP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51757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2535115"/>
            <a:ext cx="10516938" cy="997196"/>
          </a:xfrm>
        </p:spPr>
        <p:txBody>
          <a:bodyPr/>
          <a:lstStyle/>
          <a:p>
            <a:r>
              <a:rPr lang="en-US" dirty="0">
                <a:latin typeface="Segoe UI Semibold (Headings)"/>
              </a:rPr>
              <a:t>Lesson 07: </a:t>
            </a:r>
            <a:r>
              <a:rPr lang="en-IE" dirty="0">
                <a:latin typeface="Segoe UI Semibold (Headings)"/>
              </a:rPr>
              <a:t>Privacy, compliance and data protection standards in Azure</a:t>
            </a:r>
            <a:endParaRPr lang="en-US" dirty="0">
              <a:latin typeface="Segoe UI Semibold (Headings)"/>
            </a:endParaRPr>
          </a:p>
        </p:txBody>
      </p:sp>
    </p:spTree>
    <p:extLst>
      <p:ext uri="{BB962C8B-B14F-4D97-AF65-F5344CB8AC3E}">
        <p14:creationId xmlns:p14="http://schemas.microsoft.com/office/powerpoint/2010/main" val="3441866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Compliance Terms and Requirements</a:t>
            </a:r>
          </a:p>
        </p:txBody>
      </p:sp>
      <p:sp>
        <p:nvSpPr>
          <p:cNvPr id="6" name="Text Placeholder 5"/>
          <p:cNvSpPr>
            <a:spLocks noGrp="1"/>
          </p:cNvSpPr>
          <p:nvPr>
            <p:ph type="body" sz="quarter" idx="10"/>
          </p:nvPr>
        </p:nvSpPr>
        <p:spPr>
          <a:xfrm>
            <a:off x="586390" y="1434370"/>
            <a:ext cx="11018520" cy="1292662"/>
          </a:xfrm>
        </p:spPr>
        <p:txBody>
          <a:bodyPr/>
          <a:lstStyle/>
          <a:p>
            <a:r>
              <a:rPr lang="en-IE" dirty="0"/>
              <a:t>Microsoft provides the most comprehensive set of compliance offerings (including certifications and attestations) of any cloud service provider. Some compliance offering include:</a:t>
            </a:r>
          </a:p>
        </p:txBody>
      </p:sp>
      <p:sp>
        <p:nvSpPr>
          <p:cNvPr id="4" name="Text Placeholder 5">
            <a:extLst>
              <a:ext uri="{FF2B5EF4-FFF2-40B4-BE49-F238E27FC236}">
                <a16:creationId xmlns:a16="http://schemas.microsoft.com/office/drawing/2014/main" id="{9F657309-6B0C-4933-8DDD-96D273842752}"/>
              </a:ext>
            </a:extLst>
          </p:cNvPr>
          <p:cNvSpPr txBox="1">
            <a:spLocks/>
          </p:cNvSpPr>
          <p:nvPr/>
        </p:nvSpPr>
        <p:spPr>
          <a:xfrm>
            <a:off x="586390" y="5539026"/>
            <a:ext cx="11018520" cy="86177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You can view all the Microsoft compliance offerings at </a:t>
            </a:r>
            <a:r>
              <a:rPr lang="en-IE" dirty="0">
                <a:hlinkClick r:id="rId3"/>
              </a:rPr>
              <a:t>Microsoft Compliance Center - Compliance Offerings</a:t>
            </a:r>
            <a:r>
              <a:rPr lang="en-IE" dirty="0"/>
              <a:t>.</a:t>
            </a:r>
          </a:p>
        </p:txBody>
      </p:sp>
      <p:graphicFrame>
        <p:nvGraphicFramePr>
          <p:cNvPr id="5" name="Table 4">
            <a:extLst>
              <a:ext uri="{FF2B5EF4-FFF2-40B4-BE49-F238E27FC236}">
                <a16:creationId xmlns:a16="http://schemas.microsoft.com/office/drawing/2014/main" id="{376401FF-6693-42BF-B772-366B7488381A}"/>
              </a:ext>
            </a:extLst>
          </p:cNvPr>
          <p:cNvGraphicFramePr>
            <a:graphicFrameLocks noGrp="1"/>
          </p:cNvGraphicFramePr>
          <p:nvPr>
            <p:extLst>
              <p:ext uri="{D42A27DB-BD31-4B8C-83A1-F6EECF244321}">
                <p14:modId xmlns:p14="http://schemas.microsoft.com/office/powerpoint/2010/main" val="3561450211"/>
              </p:ext>
            </p:extLst>
          </p:nvPr>
        </p:nvGraphicFramePr>
        <p:xfrm>
          <a:off x="980366" y="3132499"/>
          <a:ext cx="9611360" cy="1996940"/>
        </p:xfrm>
        <a:graphic>
          <a:graphicData uri="http://schemas.openxmlformats.org/drawingml/2006/table">
            <a:tbl>
              <a:tblPr firstRow="1" bandRow="1">
                <a:tableStyleId>{5C22544A-7EE6-4342-B048-85BDC9FD1C3A}</a:tableStyleId>
              </a:tblPr>
              <a:tblGrid>
                <a:gridCol w="4805680">
                  <a:extLst>
                    <a:ext uri="{9D8B030D-6E8A-4147-A177-3AD203B41FA5}">
                      <a16:colId xmlns:a16="http://schemas.microsoft.com/office/drawing/2014/main" val="197318970"/>
                    </a:ext>
                  </a:extLst>
                </a:gridCol>
                <a:gridCol w="4805680">
                  <a:extLst>
                    <a:ext uri="{9D8B030D-6E8A-4147-A177-3AD203B41FA5}">
                      <a16:colId xmlns:a16="http://schemas.microsoft.com/office/drawing/2014/main" val="1780205784"/>
                    </a:ext>
                  </a:extLst>
                </a:gridCol>
              </a:tblGrid>
              <a:tr h="446812">
                <a:tc>
                  <a:txBody>
                    <a:bodyPr/>
                    <a:lstStyle/>
                    <a:p>
                      <a:r>
                        <a:rPr lang="en-US" sz="2200" b="1" i="0" u="none" strike="noStrike" kern="1200" dirty="0">
                          <a:solidFill>
                            <a:schemeClr val="tx1"/>
                          </a:solidFill>
                          <a:effectLst/>
                          <a:latin typeface="+mn-lt"/>
                          <a:ea typeface="+mn-ea"/>
                          <a:cs typeface="+mn-cs"/>
                        </a:rPr>
                        <a:t>CJIS </a:t>
                      </a:r>
                      <a:r>
                        <a:rPr lang="en-US" sz="2200" b="0" i="0" u="none" strike="noStrike" kern="1200" dirty="0">
                          <a:solidFill>
                            <a:schemeClr val="tx1"/>
                          </a:solidFill>
                          <a:effectLst/>
                          <a:latin typeface="+mn-lt"/>
                          <a:ea typeface="+mn-ea"/>
                          <a:cs typeface="+mn-cs"/>
                        </a:rPr>
                        <a:t>(Criminal Justice Information Services )</a:t>
                      </a:r>
                      <a:endParaRPr lang="en-US" sz="2200" b="1" dirty="0">
                        <a:solidFill>
                          <a:schemeClr val="tx1"/>
                        </a:solidFill>
                      </a:endParaRPr>
                    </a:p>
                  </a:txBody>
                  <a:tcPr>
                    <a:solidFill>
                      <a:srgbClr val="DEEBF7"/>
                    </a:solidFill>
                  </a:tcPr>
                </a:tc>
                <a:tc>
                  <a:txBody>
                    <a:bodyPr/>
                    <a:lstStyle/>
                    <a:p>
                      <a:r>
                        <a:rPr lang="en-US" sz="2200" b="1" i="0" u="none" strike="noStrike" kern="1200" dirty="0">
                          <a:solidFill>
                            <a:schemeClr val="tx1"/>
                          </a:solidFill>
                          <a:effectLst/>
                          <a:latin typeface="+mn-lt"/>
                          <a:ea typeface="+mn-ea"/>
                          <a:cs typeface="+mn-cs"/>
                        </a:rPr>
                        <a:t>HIPAA </a:t>
                      </a:r>
                      <a:r>
                        <a:rPr lang="en-US" sz="2200" b="0" i="0" u="none" strike="noStrike" kern="1200" dirty="0">
                          <a:solidFill>
                            <a:schemeClr val="tx1"/>
                          </a:solidFill>
                          <a:effectLst/>
                          <a:latin typeface="+mn-lt"/>
                          <a:ea typeface="+mn-ea"/>
                          <a:cs typeface="+mn-cs"/>
                        </a:rPr>
                        <a:t>(</a:t>
                      </a:r>
                      <a:r>
                        <a:rPr lang="en-IE" sz="1800" b="0" i="0" u="none" strike="noStrike" kern="1200" dirty="0">
                          <a:solidFill>
                            <a:schemeClr val="tx1"/>
                          </a:solidFill>
                          <a:effectLst/>
                          <a:latin typeface="+mn-lt"/>
                          <a:ea typeface="+mn-ea"/>
                          <a:cs typeface="+mn-cs"/>
                        </a:rPr>
                        <a:t>Health Insurance Portability and Accountability Act)</a:t>
                      </a:r>
                      <a:endParaRPr lang="en-US" sz="2200" b="0" dirty="0">
                        <a:solidFill>
                          <a:schemeClr val="tx1"/>
                        </a:solidFill>
                      </a:endParaRPr>
                    </a:p>
                  </a:txBody>
                  <a:tcPr>
                    <a:solidFill>
                      <a:srgbClr val="DEEBF7"/>
                    </a:solidFill>
                  </a:tcPr>
                </a:tc>
                <a:extLst>
                  <a:ext uri="{0D108BD9-81ED-4DB2-BD59-A6C34878D82A}">
                    <a16:rowId xmlns:a16="http://schemas.microsoft.com/office/drawing/2014/main" val="3643159280"/>
                  </a:ext>
                </a:extLst>
              </a:tr>
              <a:tr h="453018">
                <a:tc>
                  <a:txBody>
                    <a:bodyPr/>
                    <a:lstStyle/>
                    <a:p>
                      <a:r>
                        <a:rPr lang="en-US" sz="2200" b="1" i="0" u="none" strike="noStrike" kern="1200" dirty="0">
                          <a:solidFill>
                            <a:schemeClr val="tx1"/>
                          </a:solidFill>
                          <a:effectLst/>
                          <a:latin typeface="+mn-lt"/>
                          <a:ea typeface="+mn-ea"/>
                          <a:cs typeface="+mn-cs"/>
                        </a:rPr>
                        <a:t>CSA STAR Certification</a:t>
                      </a:r>
                      <a:endParaRPr lang="en-US" sz="2200" b="1" dirty="0">
                        <a:solidFill>
                          <a:schemeClr val="tx1"/>
                        </a:solidFill>
                      </a:endParaRPr>
                    </a:p>
                  </a:txBody>
                  <a:tcPr>
                    <a:solidFill>
                      <a:srgbClr val="DEEBF7"/>
                    </a:solidFill>
                  </a:tcPr>
                </a:tc>
                <a:tc>
                  <a:txBody>
                    <a:bodyPr/>
                    <a:lstStyle/>
                    <a:p>
                      <a:r>
                        <a:rPr lang="en-US" sz="2200" b="1" i="0" u="none" strike="noStrike" kern="1200" dirty="0">
                          <a:solidFill>
                            <a:schemeClr val="tx1"/>
                          </a:solidFill>
                          <a:effectLst/>
                          <a:latin typeface="+mn-lt"/>
                          <a:ea typeface="+mn-ea"/>
                          <a:cs typeface="+mn-cs"/>
                        </a:rPr>
                        <a:t>ISO/IEC 27018</a:t>
                      </a:r>
                      <a:endParaRPr lang="en-US" sz="2200" b="1" dirty="0">
                        <a:solidFill>
                          <a:schemeClr val="tx1"/>
                        </a:solidFill>
                      </a:endParaRPr>
                    </a:p>
                  </a:txBody>
                  <a:tcPr>
                    <a:solidFill>
                      <a:srgbClr val="DEEBF7"/>
                    </a:solidFill>
                  </a:tcPr>
                </a:tc>
                <a:extLst>
                  <a:ext uri="{0D108BD9-81ED-4DB2-BD59-A6C34878D82A}">
                    <a16:rowId xmlns:a16="http://schemas.microsoft.com/office/drawing/2014/main" val="1269128114"/>
                  </a:ext>
                </a:extLst>
              </a:tr>
              <a:tr h="781922">
                <a:tc>
                  <a:txBody>
                    <a:bodyPr/>
                    <a:lstStyle/>
                    <a:p>
                      <a:r>
                        <a:rPr lang="en-IE" sz="2200" b="1" i="0" u="none" strike="noStrike" kern="1200" dirty="0">
                          <a:solidFill>
                            <a:schemeClr val="tx1"/>
                          </a:solidFill>
                          <a:effectLst/>
                          <a:latin typeface="+mn-lt"/>
                          <a:ea typeface="+mn-ea"/>
                          <a:cs typeface="+mn-cs"/>
                        </a:rPr>
                        <a:t>General Data Protection Regulation (GDPR)</a:t>
                      </a:r>
                      <a:endParaRPr lang="en-US" sz="2200" b="1" dirty="0">
                        <a:solidFill>
                          <a:schemeClr val="tx1"/>
                        </a:solidFill>
                      </a:endParaRPr>
                    </a:p>
                  </a:txBody>
                  <a:tcPr>
                    <a:solidFill>
                      <a:srgbClr val="DEEBF7"/>
                    </a:solidFill>
                  </a:tcPr>
                </a:tc>
                <a:tc>
                  <a:txBody>
                    <a:bodyPr/>
                    <a:lstStyle/>
                    <a:p>
                      <a:r>
                        <a:rPr lang="en-IE" sz="2200" b="1" i="0" u="none" strike="noStrike" kern="1200" dirty="0">
                          <a:solidFill>
                            <a:schemeClr val="tx1"/>
                          </a:solidFill>
                          <a:effectLst/>
                          <a:latin typeface="+mn-lt"/>
                          <a:ea typeface="+mn-ea"/>
                          <a:cs typeface="+mn-cs"/>
                        </a:rPr>
                        <a:t>National Institute of Standards and Technology (NIST) </a:t>
                      </a:r>
                      <a:endParaRPr lang="en-US" sz="2200" b="1" dirty="0">
                        <a:solidFill>
                          <a:schemeClr val="tx1"/>
                        </a:solidFill>
                      </a:endParaRPr>
                    </a:p>
                  </a:txBody>
                  <a:tcPr>
                    <a:solidFill>
                      <a:srgbClr val="DEEBF7"/>
                    </a:solidFill>
                  </a:tcPr>
                </a:tc>
                <a:extLst>
                  <a:ext uri="{0D108BD9-81ED-4DB2-BD59-A6C34878D82A}">
                    <a16:rowId xmlns:a16="http://schemas.microsoft.com/office/drawing/2014/main" val="1300742416"/>
                  </a:ext>
                </a:extLst>
              </a:tr>
            </a:tbl>
          </a:graphicData>
        </a:graphic>
      </p:graphicFrame>
    </p:spTree>
    <p:extLst>
      <p:ext uri="{BB962C8B-B14F-4D97-AF65-F5344CB8AC3E}">
        <p14:creationId xmlns:p14="http://schemas.microsoft.com/office/powerpoint/2010/main" val="135056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Microsoft privacy statement</a:t>
            </a:r>
          </a:p>
        </p:txBody>
      </p:sp>
      <p:sp>
        <p:nvSpPr>
          <p:cNvPr id="4" name="Text Placeholder 5"/>
          <p:cNvSpPr txBox="1">
            <a:spLocks/>
          </p:cNvSpPr>
          <p:nvPr/>
        </p:nvSpPr>
        <p:spPr>
          <a:xfrm>
            <a:off x="586740" y="2685610"/>
            <a:ext cx="11018520" cy="198208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Microsoft privacy statement explains :</a:t>
            </a:r>
          </a:p>
          <a:p>
            <a:pPr marL="457200" indent="-457200">
              <a:buFont typeface="Arial" panose="020B0604020202020204" pitchFamily="34" charset="0"/>
              <a:buChar char="•"/>
            </a:pPr>
            <a:r>
              <a:rPr lang="en-US" dirty="0"/>
              <a:t>which data Microsoft process,</a:t>
            </a:r>
          </a:p>
          <a:p>
            <a:pPr marL="457200" indent="-457200">
              <a:buFont typeface="Arial" panose="020B0604020202020204" pitchFamily="34" charset="0"/>
              <a:buChar char="•"/>
            </a:pPr>
            <a:r>
              <a:rPr lang="en-US" dirty="0"/>
              <a:t>how Microsoft processes it,</a:t>
            </a:r>
          </a:p>
          <a:p>
            <a:pPr marL="457200" indent="-457200">
              <a:buFont typeface="Arial" panose="020B0604020202020204" pitchFamily="34" charset="0"/>
              <a:buChar char="•"/>
            </a:pPr>
            <a:r>
              <a:rPr lang="en-US" dirty="0"/>
              <a:t>and for what purposes.</a:t>
            </a:r>
          </a:p>
        </p:txBody>
      </p:sp>
      <p:sp>
        <p:nvSpPr>
          <p:cNvPr id="5" name="Text Placeholder 5"/>
          <p:cNvSpPr txBox="1">
            <a:spLocks/>
          </p:cNvSpPr>
          <p:nvPr/>
        </p:nvSpPr>
        <p:spPr>
          <a:xfrm>
            <a:off x="586740" y="1434370"/>
            <a:ext cx="11018520" cy="86177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Provides openness and honesty about how Microsoft handles the user data collected from its products and services.</a:t>
            </a:r>
          </a:p>
        </p:txBody>
      </p:sp>
      <p:sp>
        <p:nvSpPr>
          <p:cNvPr id="7" name="Text Placeholder 5"/>
          <p:cNvSpPr txBox="1">
            <a:spLocks/>
          </p:cNvSpPr>
          <p:nvPr/>
        </p:nvSpPr>
        <p:spPr>
          <a:xfrm>
            <a:off x="586740" y="5168170"/>
            <a:ext cx="11018520" cy="94795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Review Microsoft's Privacy Statement at : </a:t>
            </a:r>
          </a:p>
          <a:p>
            <a:r>
              <a:rPr lang="en-US" dirty="0">
                <a:hlinkClick r:id="rId3"/>
              </a:rPr>
              <a:t>microsoft.com/</a:t>
            </a:r>
            <a:r>
              <a:rPr lang="en-US" dirty="0" err="1">
                <a:hlinkClick r:id="rId3"/>
              </a:rPr>
              <a:t>privacystatement</a:t>
            </a:r>
            <a:endParaRPr lang="en-US"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0462" y="2533650"/>
            <a:ext cx="35623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958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Trust Center : </a:t>
            </a:r>
            <a:r>
              <a:rPr lang="en-US" dirty="0">
                <a:hlinkClick r:id="rId3"/>
              </a:rPr>
              <a:t>microsoft.com/</a:t>
            </a:r>
            <a:r>
              <a:rPr lang="en-US" dirty="0" err="1">
                <a:hlinkClick r:id="rId3"/>
              </a:rPr>
              <a:t>trustcenter</a:t>
            </a:r>
            <a:r>
              <a:rPr lang="en-US" dirty="0"/>
              <a:t> </a:t>
            </a:r>
            <a:endParaRPr lang="en-US" noProof="0" dirty="0"/>
          </a:p>
        </p:txBody>
      </p:sp>
      <p:sp>
        <p:nvSpPr>
          <p:cNvPr id="6" name="Text Placeholder 5"/>
          <p:cNvSpPr>
            <a:spLocks noGrp="1"/>
          </p:cNvSpPr>
          <p:nvPr>
            <p:ph type="body" sz="quarter" idx="10"/>
          </p:nvPr>
        </p:nvSpPr>
        <p:spPr>
          <a:xfrm>
            <a:off x="586390" y="1434370"/>
            <a:ext cx="11018520" cy="861774"/>
          </a:xfrm>
        </p:spPr>
        <p:txBody>
          <a:bodyPr/>
          <a:lstStyle/>
          <a:p>
            <a:r>
              <a:rPr lang="en-US" dirty="0"/>
              <a:t>Learn about security, privacy, compliance, policies, features, and practices across Microsoft’s cloud products.</a:t>
            </a:r>
            <a:endParaRPr lang="en-US" sz="2800" noProof="0" dirty="0">
              <a:latin typeface="Segoe UI Semilight" panose="020B0402040204020203" pitchFamily="34" charset="0"/>
              <a:cs typeface="Segoe UI Semilight" panose="020B0402040204020203" pitchFamily="34" charset="0"/>
            </a:endParaRPr>
          </a:p>
        </p:txBody>
      </p:sp>
      <p:sp>
        <p:nvSpPr>
          <p:cNvPr id="4" name="Text Placeholder 5"/>
          <p:cNvSpPr txBox="1">
            <a:spLocks/>
          </p:cNvSpPr>
          <p:nvPr/>
        </p:nvSpPr>
        <p:spPr>
          <a:xfrm>
            <a:off x="3364230" y="2577370"/>
            <a:ext cx="8046720" cy="3820598"/>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4000"/>
              </a:lnSpc>
            </a:pPr>
            <a:r>
              <a:rPr lang="en-US" dirty="0"/>
              <a:t>Trust Center website provides :</a:t>
            </a:r>
          </a:p>
          <a:p>
            <a:pPr>
              <a:lnSpc>
                <a:spcPct val="114000"/>
              </a:lnSpc>
            </a:pPr>
            <a:endParaRPr lang="en-US" sz="800" dirty="0"/>
          </a:p>
          <a:p>
            <a:pPr marL="571500" lvl="1" indent="-342900">
              <a:lnSpc>
                <a:spcPct val="114000"/>
              </a:lnSpc>
              <a:buFont typeface="Arial" panose="020B0604020202020204" pitchFamily="34" charset="0"/>
              <a:buChar char="•"/>
            </a:pPr>
            <a:r>
              <a:rPr lang="en-US" sz="2800" dirty="0">
                <a:latin typeface="Segoe UI Semilight" panose="020B0402040204020203" pitchFamily="34" charset="0"/>
                <a:cs typeface="Segoe UI Semilight" panose="020B0402040204020203" pitchFamily="34" charset="0"/>
              </a:rPr>
              <a:t>in-depth, expert information.</a:t>
            </a:r>
          </a:p>
          <a:p>
            <a:pPr marL="571500" lvl="1" indent="-342900">
              <a:lnSpc>
                <a:spcPct val="114000"/>
              </a:lnSpc>
              <a:buFont typeface="Arial" panose="020B0604020202020204" pitchFamily="34" charset="0"/>
              <a:buChar char="•"/>
            </a:pPr>
            <a:r>
              <a:rPr lang="en-US" sz="2800" dirty="0">
                <a:latin typeface="Segoe UI Semilight" panose="020B0402040204020203" pitchFamily="34" charset="0"/>
                <a:cs typeface="Segoe UI Semilight" panose="020B0402040204020203" pitchFamily="34" charset="0"/>
              </a:rPr>
              <a:t>curated lists of recommended resources, arranged by topic.</a:t>
            </a:r>
          </a:p>
          <a:p>
            <a:pPr marL="571500" lvl="1" indent="-342900" algn="just">
              <a:lnSpc>
                <a:spcPct val="114000"/>
              </a:lnSpc>
              <a:buFont typeface="Arial" panose="020B0604020202020204" pitchFamily="34" charset="0"/>
              <a:buChar char="•"/>
            </a:pPr>
            <a:r>
              <a:rPr lang="en-US" sz="2800" dirty="0">
                <a:latin typeface="Segoe UI Semilight" panose="020B0402040204020203" pitchFamily="34" charset="0"/>
                <a:cs typeface="Segoe UI Semilight" panose="020B0402040204020203" pitchFamily="34" charset="0"/>
              </a:rPr>
              <a:t>role-specific information for business managers, administrators, engineers, risk assessors, privacy officers, legal teams, and more.</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571875"/>
            <a:ext cx="2476500"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543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5873" y="3028952"/>
            <a:ext cx="2478667" cy="26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itle 16"/>
          <p:cNvSpPr>
            <a:spLocks noGrp="1"/>
          </p:cNvSpPr>
          <p:nvPr>
            <p:ph type="title"/>
          </p:nvPr>
        </p:nvSpPr>
        <p:spPr/>
        <p:txBody>
          <a:bodyPr/>
          <a:lstStyle/>
          <a:p>
            <a:r>
              <a:rPr lang="en-US" noProof="0" dirty="0"/>
              <a:t>Service Trust Portal (</a:t>
            </a:r>
            <a:r>
              <a:rPr lang="en-US" dirty="0"/>
              <a:t>STP) : </a:t>
            </a:r>
            <a:r>
              <a:rPr lang="en-US" b="1" dirty="0">
                <a:hlinkClick r:id="rId4"/>
              </a:rPr>
              <a:t>servicetrust.microsoft.com</a:t>
            </a:r>
            <a:endParaRPr lang="en-US" b="1" noProof="0" dirty="0"/>
          </a:p>
        </p:txBody>
      </p:sp>
      <p:sp>
        <p:nvSpPr>
          <p:cNvPr id="6" name="Text Placeholder 5"/>
          <p:cNvSpPr>
            <a:spLocks noGrp="1"/>
          </p:cNvSpPr>
          <p:nvPr>
            <p:ph type="body" sz="quarter" idx="10"/>
          </p:nvPr>
        </p:nvSpPr>
        <p:spPr>
          <a:xfrm>
            <a:off x="586390" y="1434370"/>
            <a:ext cx="11018520" cy="861774"/>
          </a:xfrm>
        </p:spPr>
        <p:txBody>
          <a:bodyPr/>
          <a:lstStyle/>
          <a:p>
            <a:r>
              <a:rPr lang="en-US" dirty="0"/>
              <a:t>A Trust Center companion website for compliance-related publications about Microsoft cloud services. Hosts the Compliance Manager service.</a:t>
            </a:r>
            <a:endParaRPr lang="en-US" noProof="0" dirty="0"/>
          </a:p>
        </p:txBody>
      </p:sp>
      <p:sp>
        <p:nvSpPr>
          <p:cNvPr id="4" name="Text Placeholder 5"/>
          <p:cNvSpPr txBox="1">
            <a:spLocks/>
          </p:cNvSpPr>
          <p:nvPr/>
        </p:nvSpPr>
        <p:spPr>
          <a:xfrm>
            <a:off x="609600" y="2805970"/>
            <a:ext cx="8046720" cy="329327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Use STP to access :</a:t>
            </a:r>
          </a:p>
          <a:p>
            <a:endParaRPr lang="en-US" sz="800" dirty="0"/>
          </a:p>
          <a:p>
            <a:pPr marL="457200" indent="-457200">
              <a:lnSpc>
                <a:spcPct val="114000"/>
              </a:lnSpc>
              <a:buFont typeface="Arial" panose="020B0604020202020204" pitchFamily="34" charset="0"/>
              <a:buChar char="•"/>
            </a:pPr>
            <a:r>
              <a:rPr lang="en-US" dirty="0"/>
              <a:t>audit reports across Microsoft cloud services.</a:t>
            </a:r>
          </a:p>
          <a:p>
            <a:pPr marL="457200" indent="-457200">
              <a:lnSpc>
                <a:spcPct val="114000"/>
              </a:lnSpc>
              <a:buFont typeface="Arial" panose="020B0604020202020204" pitchFamily="34" charset="0"/>
              <a:buChar char="•"/>
            </a:pPr>
            <a:r>
              <a:rPr lang="en-US" dirty="0"/>
              <a:t>guides to using Microsoft cloud services for regulatory compliance.</a:t>
            </a:r>
          </a:p>
          <a:p>
            <a:pPr marL="457200" indent="-457200">
              <a:lnSpc>
                <a:spcPct val="114000"/>
              </a:lnSpc>
              <a:buFont typeface="Arial" panose="020B0604020202020204" pitchFamily="34" charset="0"/>
              <a:buChar char="•"/>
            </a:pPr>
            <a:r>
              <a:rPr lang="en-US" dirty="0"/>
              <a:t>publications about trust, and how Microsoft cloud services protect your data.</a:t>
            </a:r>
          </a:p>
        </p:txBody>
      </p:sp>
    </p:spTree>
    <p:extLst>
      <p:ext uri="{BB962C8B-B14F-4D97-AF65-F5344CB8AC3E}">
        <p14:creationId xmlns:p14="http://schemas.microsoft.com/office/powerpoint/2010/main" val="271585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Firewall</a:t>
            </a:r>
          </a:p>
        </p:txBody>
      </p:sp>
      <p:sp>
        <p:nvSpPr>
          <p:cNvPr id="6" name="Text Placeholder 5"/>
          <p:cNvSpPr>
            <a:spLocks noGrp="1"/>
          </p:cNvSpPr>
          <p:nvPr>
            <p:ph type="body" sz="quarter" idx="10"/>
          </p:nvPr>
        </p:nvSpPr>
        <p:spPr>
          <a:xfrm>
            <a:off x="588262" y="1242992"/>
            <a:ext cx="10803637" cy="1473673"/>
          </a:xfrm>
        </p:spPr>
        <p:txBody>
          <a:bodyPr/>
          <a:lstStyle/>
          <a:p>
            <a:pPr marL="0" indent="0">
              <a:lnSpc>
                <a:spcPct val="114000"/>
              </a:lnSpc>
              <a:buNone/>
            </a:pPr>
            <a:r>
              <a:rPr lang="en-US" noProof="0" dirty="0"/>
              <a:t>Stateful, managed, Firewall as a Service (</a:t>
            </a:r>
            <a:r>
              <a:rPr lang="en-US" noProof="0" dirty="0" err="1"/>
              <a:t>FaaS</a:t>
            </a:r>
            <a:r>
              <a:rPr lang="en-US" noProof="0" dirty="0"/>
              <a:t>) that grants/ denies server access based on originating IP address, to protect network resources.</a:t>
            </a:r>
          </a:p>
        </p:txBody>
      </p:sp>
      <p:pic>
        <p:nvPicPr>
          <p:cNvPr id="4" name="Picture 3" descr="icon representing Azure Firewall">
            <a:extLst>
              <a:ext uri="{FF2B5EF4-FFF2-40B4-BE49-F238E27FC236}">
                <a16:creationId xmlns:a16="http://schemas.microsoft.com/office/drawing/2014/main" id="{DFF47A67-0E72-469C-8DAB-14BEA75E1E30}"/>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9011" y="3122562"/>
            <a:ext cx="2871537" cy="1760167"/>
          </a:xfrm>
          <a:prstGeom prst="rect">
            <a:avLst/>
          </a:prstGeom>
        </p:spPr>
      </p:pic>
      <p:sp>
        <p:nvSpPr>
          <p:cNvPr id="5" name="Text Placeholder 5"/>
          <p:cNvSpPr txBox="1">
            <a:spLocks/>
          </p:cNvSpPr>
          <p:nvPr/>
        </p:nvSpPr>
        <p:spPr>
          <a:xfrm>
            <a:off x="588263" y="3167042"/>
            <a:ext cx="8623968" cy="296581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buNone/>
            </a:pPr>
            <a:r>
              <a:rPr lang="en-US" dirty="0"/>
              <a:t>Azure Firewall features : </a:t>
            </a:r>
          </a:p>
          <a:p>
            <a:pPr marL="0" indent="0">
              <a:lnSpc>
                <a:spcPct val="114000"/>
              </a:lnSpc>
              <a:buNone/>
            </a:pPr>
            <a:endParaRPr lang="en-US" sz="800" dirty="0"/>
          </a:p>
          <a:p>
            <a:pPr>
              <a:lnSpc>
                <a:spcPct val="114000"/>
              </a:lnSpc>
            </a:pPr>
            <a:r>
              <a:rPr lang="en-US" dirty="0"/>
              <a:t>applies inbound and outbound traffic filtering rules.</a:t>
            </a:r>
          </a:p>
          <a:p>
            <a:pPr>
              <a:lnSpc>
                <a:spcPct val="114000"/>
              </a:lnSpc>
            </a:pPr>
            <a:r>
              <a:rPr lang="en-US" dirty="0"/>
              <a:t>built-in high availability.</a:t>
            </a:r>
          </a:p>
          <a:p>
            <a:pPr>
              <a:lnSpc>
                <a:spcPct val="114000"/>
              </a:lnSpc>
            </a:pPr>
            <a:r>
              <a:rPr lang="en-US" dirty="0"/>
              <a:t>unrestricted cloud scalability.</a:t>
            </a:r>
          </a:p>
          <a:p>
            <a:pPr>
              <a:lnSpc>
                <a:spcPct val="114000"/>
              </a:lnSpc>
            </a:pPr>
            <a:r>
              <a:rPr lang="en-US" dirty="0"/>
              <a:t>uses Azure Monitor logging.</a:t>
            </a:r>
          </a:p>
        </p:txBody>
      </p:sp>
    </p:spTree>
    <p:extLst>
      <p:ext uri="{BB962C8B-B14F-4D97-AF65-F5344CB8AC3E}">
        <p14:creationId xmlns:p14="http://schemas.microsoft.com/office/powerpoint/2010/main" val="425594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Compliance Manager</a:t>
            </a:r>
          </a:p>
        </p:txBody>
      </p:sp>
      <p:sp>
        <p:nvSpPr>
          <p:cNvPr id="6" name="Text Placeholder 5"/>
          <p:cNvSpPr>
            <a:spLocks noGrp="1"/>
          </p:cNvSpPr>
          <p:nvPr>
            <p:ph type="body" sz="quarter" idx="10"/>
          </p:nvPr>
        </p:nvSpPr>
        <p:spPr>
          <a:xfrm>
            <a:off x="586390" y="1434370"/>
            <a:ext cx="11018520" cy="861774"/>
          </a:xfrm>
        </p:spPr>
        <p:txBody>
          <a:bodyPr/>
          <a:lstStyle/>
          <a:p>
            <a:r>
              <a:rPr lang="en-US" noProof="0" dirty="0"/>
              <a:t>Workflow-based, risk assessment tool in Trust Portal </a:t>
            </a:r>
            <a:r>
              <a:rPr lang="en-US" dirty="0"/>
              <a:t>that supports </a:t>
            </a:r>
            <a:r>
              <a:rPr lang="en-US" noProof="0" dirty="0"/>
              <a:t>your organization's regulatory compliance activities. </a:t>
            </a:r>
            <a:endParaRPr lang="en-US" sz="2800" dirty="0">
              <a:latin typeface="Segoe UI Semilight" panose="020B0402040204020203" pitchFamily="34" charset="0"/>
              <a:cs typeface="Segoe UI Semilight" panose="020B0402040204020203" pitchFamily="34" charset="0"/>
            </a:endParaRPr>
          </a:p>
        </p:txBody>
      </p:sp>
      <p:sp>
        <p:nvSpPr>
          <p:cNvPr id="4" name="Text Placeholder 5"/>
          <p:cNvSpPr txBox="1">
            <a:spLocks/>
          </p:cNvSpPr>
          <p:nvPr/>
        </p:nvSpPr>
        <p:spPr>
          <a:xfrm>
            <a:off x="647700" y="2615470"/>
            <a:ext cx="8046720" cy="3422475"/>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Compliance Manager features :</a:t>
            </a:r>
          </a:p>
          <a:p>
            <a:endParaRPr lang="en-US" sz="800" dirty="0"/>
          </a:p>
          <a:p>
            <a:pPr marL="571500" lvl="1" indent="-342900">
              <a:buFont typeface="Arial" panose="020B0604020202020204" pitchFamily="34" charset="0"/>
              <a:buChar char="•"/>
            </a:pPr>
            <a:r>
              <a:rPr lang="en-US" sz="2800" dirty="0">
                <a:latin typeface="Segoe UI Semilight" panose="020B0402040204020203" pitchFamily="34" charset="0"/>
                <a:cs typeface="Segoe UI Semilight" panose="020B0402040204020203" pitchFamily="34" charset="0"/>
              </a:rPr>
              <a:t>assign, track, and verify your compliance and assessment-related activities.</a:t>
            </a:r>
          </a:p>
          <a:p>
            <a:pPr marL="571500" lvl="1" indent="-342900">
              <a:buFont typeface="Arial" panose="020B0604020202020204" pitchFamily="34" charset="0"/>
              <a:buChar char="•"/>
            </a:pPr>
            <a:r>
              <a:rPr lang="en-US" sz="2800" dirty="0">
                <a:latin typeface="Segoe UI Semilight" panose="020B0402040204020203" pitchFamily="34" charset="0"/>
                <a:cs typeface="Segoe UI Semilight" panose="020B0402040204020203" pitchFamily="34" charset="0"/>
              </a:rPr>
              <a:t>provides a score by evaluating your compliance status.</a:t>
            </a:r>
          </a:p>
          <a:p>
            <a:pPr marL="571500" lvl="1" indent="-342900">
              <a:buFont typeface="Arial" panose="020B0604020202020204" pitchFamily="34" charset="0"/>
              <a:buChar char="•"/>
            </a:pPr>
            <a:r>
              <a:rPr lang="en-US" sz="2800" dirty="0">
                <a:latin typeface="Segoe UI Semilight" panose="020B0402040204020203" pitchFamily="34" charset="0"/>
                <a:cs typeface="Segoe UI Semilight" panose="020B0402040204020203" pitchFamily="34" charset="0"/>
              </a:rPr>
              <a:t>stores and manages your compliance-related artifacts in a secure digital repository.</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4902" y="3303908"/>
            <a:ext cx="2748952" cy="1796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4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533" y="286083"/>
            <a:ext cx="9144000" cy="997196"/>
          </a:xfrm>
        </p:spPr>
        <p:txBody>
          <a:bodyPr/>
          <a:lstStyle/>
          <a:p>
            <a:r>
              <a:rPr lang="en-IE" dirty="0"/>
              <a:t>Walkthrough-Accessing Trust Center, STP and Compliance Manager</a:t>
            </a:r>
            <a:endParaRPr lang="en-US" dirty="0"/>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678273" y="1582815"/>
            <a:ext cx="11369733" cy="2195101"/>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IE" dirty="0"/>
              <a:t>In this walkthrough task we will access the Trust Center and browse through some of its content. Then we will access the Service Trust Portal (STP) and some of its resources and content, and finally we will access Compliance Manager and some of its available resources.</a:t>
            </a:r>
          </a:p>
          <a:p>
            <a:pPr marL="0" indent="0">
              <a:buNone/>
            </a:pPr>
            <a:endParaRPr lang="en-IE" dirty="0"/>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678273" y="4077452"/>
            <a:ext cx="9319260" cy="16598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IE" dirty="0"/>
              <a:t>You can complete this walkthrough task by completing the steps outlined below, or you can simply read through them, depending on your available time</a:t>
            </a:r>
            <a:endParaRPr lang="en-US" dirty="0"/>
          </a:p>
        </p:txBody>
      </p:sp>
    </p:spTree>
    <p:extLst>
      <p:ext uri="{BB962C8B-B14F-4D97-AF65-F5344CB8AC3E}">
        <p14:creationId xmlns:p14="http://schemas.microsoft.com/office/powerpoint/2010/main" val="1693435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Government services</a:t>
            </a:r>
          </a:p>
        </p:txBody>
      </p:sp>
      <p:sp>
        <p:nvSpPr>
          <p:cNvPr id="6" name="Text Placeholder 5"/>
          <p:cNvSpPr>
            <a:spLocks noGrp="1"/>
          </p:cNvSpPr>
          <p:nvPr>
            <p:ph type="body" sz="quarter" idx="10"/>
          </p:nvPr>
        </p:nvSpPr>
        <p:spPr>
          <a:xfrm>
            <a:off x="586740" y="1434370"/>
            <a:ext cx="11018520" cy="861774"/>
          </a:xfrm>
        </p:spPr>
        <p:txBody>
          <a:bodyPr/>
          <a:lstStyle/>
          <a:p>
            <a:r>
              <a:rPr lang="en-US" dirty="0"/>
              <a:t>Meets the security and compliance needs of US federal agencies, state and local governments, and their solution providers.</a:t>
            </a:r>
            <a:endParaRPr lang="en-US" noProof="0" dirty="0"/>
          </a:p>
        </p:txBody>
      </p:sp>
      <p:sp>
        <p:nvSpPr>
          <p:cNvPr id="4" name="Text Placeholder 5"/>
          <p:cNvSpPr txBox="1">
            <a:spLocks/>
          </p:cNvSpPr>
          <p:nvPr/>
        </p:nvSpPr>
        <p:spPr>
          <a:xfrm>
            <a:off x="3848099" y="2556808"/>
            <a:ext cx="8157337" cy="276056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Azure Government :</a:t>
            </a:r>
          </a:p>
          <a:p>
            <a:endParaRPr lang="en-US" sz="800" dirty="0"/>
          </a:p>
          <a:p>
            <a:pPr marL="457200" indent="-457200">
              <a:lnSpc>
                <a:spcPct val="114000"/>
              </a:lnSpc>
              <a:buFont typeface="Arial" panose="020B0604020202020204" pitchFamily="34" charset="0"/>
              <a:buChar char="•"/>
            </a:pPr>
            <a:r>
              <a:rPr lang="en-US" dirty="0"/>
              <a:t>separate instance of Azure.</a:t>
            </a:r>
          </a:p>
          <a:p>
            <a:pPr marL="457200" indent="-457200">
              <a:lnSpc>
                <a:spcPct val="114000"/>
              </a:lnSpc>
              <a:buFont typeface="Arial" panose="020B0604020202020204" pitchFamily="34" charset="0"/>
              <a:buChar char="•"/>
            </a:pPr>
            <a:r>
              <a:rPr lang="en-US" dirty="0"/>
              <a:t>physically isolated from non-US government deployments.</a:t>
            </a:r>
          </a:p>
          <a:p>
            <a:pPr marL="457200" indent="-457200">
              <a:lnSpc>
                <a:spcPct val="114000"/>
              </a:lnSpc>
              <a:buFont typeface="Arial" panose="020B0604020202020204" pitchFamily="34" charset="0"/>
              <a:buChar char="•"/>
            </a:pPr>
            <a:r>
              <a:rPr lang="en-US" dirty="0"/>
              <a:t>accessible only to screened, authorized personnel.</a:t>
            </a:r>
          </a:p>
        </p:txBody>
      </p:sp>
      <p:grpSp>
        <p:nvGrpSpPr>
          <p:cNvPr id="5" name="Group 4"/>
          <p:cNvGrpSpPr>
            <a:grpSpLocks noChangeAspect="1"/>
          </p:cNvGrpSpPr>
          <p:nvPr/>
        </p:nvGrpSpPr>
        <p:grpSpPr bwMode="auto">
          <a:xfrm>
            <a:off x="554032" y="3231631"/>
            <a:ext cx="2790365" cy="1235331"/>
            <a:chOff x="5526" y="820"/>
            <a:chExt cx="1283" cy="568"/>
          </a:xfrm>
        </p:grpSpPr>
        <p:sp>
          <p:nvSpPr>
            <p:cNvPr id="7" name="AutoShape 3"/>
            <p:cNvSpPr>
              <a:spLocks noChangeAspect="1" noChangeArrowheads="1" noTextEdit="1"/>
            </p:cNvSpPr>
            <p:nvPr/>
          </p:nvSpPr>
          <p:spPr bwMode="auto">
            <a:xfrm>
              <a:off x="5526" y="820"/>
              <a:ext cx="1283"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5"/>
            <p:cNvSpPr>
              <a:spLocks/>
            </p:cNvSpPr>
            <p:nvPr/>
          </p:nvSpPr>
          <p:spPr bwMode="auto">
            <a:xfrm>
              <a:off x="6467" y="1118"/>
              <a:ext cx="331" cy="267"/>
            </a:xfrm>
            <a:custGeom>
              <a:avLst/>
              <a:gdLst>
                <a:gd name="T0" fmla="*/ 331 w 331"/>
                <a:gd name="T1" fmla="*/ 0 h 267"/>
                <a:gd name="T2" fmla="*/ 25 w 331"/>
                <a:gd name="T3" fmla="*/ 0 h 267"/>
                <a:gd name="T4" fmla="*/ 0 w 331"/>
                <a:gd name="T5" fmla="*/ 0 h 267"/>
                <a:gd name="T6" fmla="*/ 0 w 331"/>
                <a:gd name="T7" fmla="*/ 267 h 267"/>
                <a:gd name="T8" fmla="*/ 331 w 331"/>
                <a:gd name="T9" fmla="*/ 267 h 267"/>
                <a:gd name="T10" fmla="*/ 331 w 331"/>
                <a:gd name="T11" fmla="*/ 0 h 267"/>
              </a:gdLst>
              <a:ahLst/>
              <a:cxnLst>
                <a:cxn ang="0">
                  <a:pos x="T0" y="T1"/>
                </a:cxn>
                <a:cxn ang="0">
                  <a:pos x="T2" y="T3"/>
                </a:cxn>
                <a:cxn ang="0">
                  <a:pos x="T4" y="T5"/>
                </a:cxn>
                <a:cxn ang="0">
                  <a:pos x="T6" y="T7"/>
                </a:cxn>
                <a:cxn ang="0">
                  <a:pos x="T8" y="T9"/>
                </a:cxn>
                <a:cxn ang="0">
                  <a:pos x="T10" y="T11"/>
                </a:cxn>
              </a:cxnLst>
              <a:rect l="0" t="0" r="r" b="b"/>
              <a:pathLst>
                <a:path w="331" h="267">
                  <a:moveTo>
                    <a:pt x="331" y="0"/>
                  </a:moveTo>
                  <a:lnTo>
                    <a:pt x="25" y="0"/>
                  </a:lnTo>
                  <a:lnTo>
                    <a:pt x="0" y="0"/>
                  </a:lnTo>
                  <a:lnTo>
                    <a:pt x="0" y="267"/>
                  </a:lnTo>
                  <a:lnTo>
                    <a:pt x="331" y="267"/>
                  </a:lnTo>
                  <a:lnTo>
                    <a:pt x="331" y="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6726" y="1210"/>
              <a:ext cx="28" cy="4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6668" y="1210"/>
              <a:ext cx="28" cy="47"/>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6610" y="1210"/>
              <a:ext cx="28" cy="47"/>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6555" y="1210"/>
              <a:ext cx="25" cy="4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6467" y="1163"/>
              <a:ext cx="345" cy="11"/>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p:cNvSpPr>
            <p:nvPr/>
          </p:nvSpPr>
          <p:spPr bwMode="auto">
            <a:xfrm>
              <a:off x="5540" y="1118"/>
              <a:ext cx="331" cy="267"/>
            </a:xfrm>
            <a:custGeom>
              <a:avLst/>
              <a:gdLst>
                <a:gd name="T0" fmla="*/ 0 w 331"/>
                <a:gd name="T1" fmla="*/ 0 h 267"/>
                <a:gd name="T2" fmla="*/ 309 w 331"/>
                <a:gd name="T3" fmla="*/ 0 h 267"/>
                <a:gd name="T4" fmla="*/ 331 w 331"/>
                <a:gd name="T5" fmla="*/ 0 h 267"/>
                <a:gd name="T6" fmla="*/ 331 w 331"/>
                <a:gd name="T7" fmla="*/ 267 h 267"/>
                <a:gd name="T8" fmla="*/ 0 w 331"/>
                <a:gd name="T9" fmla="*/ 267 h 267"/>
                <a:gd name="T10" fmla="*/ 0 w 331"/>
                <a:gd name="T11" fmla="*/ 0 h 267"/>
              </a:gdLst>
              <a:ahLst/>
              <a:cxnLst>
                <a:cxn ang="0">
                  <a:pos x="T0" y="T1"/>
                </a:cxn>
                <a:cxn ang="0">
                  <a:pos x="T2" y="T3"/>
                </a:cxn>
                <a:cxn ang="0">
                  <a:pos x="T4" y="T5"/>
                </a:cxn>
                <a:cxn ang="0">
                  <a:pos x="T6" y="T7"/>
                </a:cxn>
                <a:cxn ang="0">
                  <a:pos x="T8" y="T9"/>
                </a:cxn>
                <a:cxn ang="0">
                  <a:pos x="T10" y="T11"/>
                </a:cxn>
              </a:cxnLst>
              <a:rect l="0" t="0" r="r" b="b"/>
              <a:pathLst>
                <a:path w="331" h="267">
                  <a:moveTo>
                    <a:pt x="0" y="0"/>
                  </a:moveTo>
                  <a:lnTo>
                    <a:pt x="309" y="0"/>
                  </a:lnTo>
                  <a:lnTo>
                    <a:pt x="331" y="0"/>
                  </a:lnTo>
                  <a:lnTo>
                    <a:pt x="331" y="267"/>
                  </a:lnTo>
                  <a:lnTo>
                    <a:pt x="0" y="267"/>
                  </a:lnTo>
                  <a:lnTo>
                    <a:pt x="0" y="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p:cNvSpPr>
            <p:nvPr/>
          </p:nvSpPr>
          <p:spPr bwMode="auto">
            <a:xfrm>
              <a:off x="5612" y="1121"/>
              <a:ext cx="259" cy="264"/>
            </a:xfrm>
            <a:custGeom>
              <a:avLst/>
              <a:gdLst>
                <a:gd name="T0" fmla="*/ 0 w 259"/>
                <a:gd name="T1" fmla="*/ 264 h 264"/>
                <a:gd name="T2" fmla="*/ 259 w 259"/>
                <a:gd name="T3" fmla="*/ 0 h 264"/>
                <a:gd name="T4" fmla="*/ 259 w 259"/>
                <a:gd name="T5" fmla="*/ 264 h 264"/>
                <a:gd name="T6" fmla="*/ 0 w 259"/>
                <a:gd name="T7" fmla="*/ 264 h 264"/>
              </a:gdLst>
              <a:ahLst/>
              <a:cxnLst>
                <a:cxn ang="0">
                  <a:pos x="T0" y="T1"/>
                </a:cxn>
                <a:cxn ang="0">
                  <a:pos x="T2" y="T3"/>
                </a:cxn>
                <a:cxn ang="0">
                  <a:pos x="T4" y="T5"/>
                </a:cxn>
                <a:cxn ang="0">
                  <a:pos x="T6" y="T7"/>
                </a:cxn>
              </a:cxnLst>
              <a:rect l="0" t="0" r="r" b="b"/>
              <a:pathLst>
                <a:path w="259" h="264">
                  <a:moveTo>
                    <a:pt x="0" y="264"/>
                  </a:moveTo>
                  <a:lnTo>
                    <a:pt x="259" y="0"/>
                  </a:lnTo>
                  <a:lnTo>
                    <a:pt x="259" y="264"/>
                  </a:lnTo>
                  <a:lnTo>
                    <a:pt x="0" y="264"/>
                  </a:lnTo>
                  <a:close/>
                </a:path>
              </a:pathLst>
            </a:custGeom>
            <a:solidFill>
              <a:srgbClr val="008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6467" y="1279"/>
              <a:ext cx="33" cy="106"/>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4"/>
            <p:cNvSpPr>
              <a:spLocks noChangeArrowheads="1"/>
            </p:cNvSpPr>
            <p:nvPr/>
          </p:nvSpPr>
          <p:spPr bwMode="auto">
            <a:xfrm>
              <a:off x="6500" y="1279"/>
              <a:ext cx="41" cy="106"/>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5"/>
            <p:cNvSpPr>
              <a:spLocks noChangeArrowheads="1"/>
            </p:cNvSpPr>
            <p:nvPr/>
          </p:nvSpPr>
          <p:spPr bwMode="auto">
            <a:xfrm>
              <a:off x="5838" y="1279"/>
              <a:ext cx="33" cy="106"/>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6"/>
            <p:cNvSpPr>
              <a:spLocks noChangeArrowheads="1"/>
            </p:cNvSpPr>
            <p:nvPr/>
          </p:nvSpPr>
          <p:spPr bwMode="auto">
            <a:xfrm>
              <a:off x="5871" y="931"/>
              <a:ext cx="596" cy="393"/>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6114" y="1118"/>
              <a:ext cx="110" cy="206"/>
            </a:xfrm>
            <a:custGeom>
              <a:avLst/>
              <a:gdLst>
                <a:gd name="T0" fmla="*/ 20 w 40"/>
                <a:gd name="T1" fmla="*/ 0 h 74"/>
                <a:gd name="T2" fmla="*/ 0 w 40"/>
                <a:gd name="T3" fmla="*/ 21 h 74"/>
                <a:gd name="T4" fmla="*/ 0 w 40"/>
                <a:gd name="T5" fmla="*/ 74 h 74"/>
                <a:gd name="T6" fmla="*/ 40 w 40"/>
                <a:gd name="T7" fmla="*/ 74 h 74"/>
                <a:gd name="T8" fmla="*/ 40 w 40"/>
                <a:gd name="T9" fmla="*/ 21 h 74"/>
                <a:gd name="T10" fmla="*/ 20 w 40"/>
                <a:gd name="T11" fmla="*/ 0 h 74"/>
              </a:gdLst>
              <a:ahLst/>
              <a:cxnLst>
                <a:cxn ang="0">
                  <a:pos x="T0" y="T1"/>
                </a:cxn>
                <a:cxn ang="0">
                  <a:pos x="T2" y="T3"/>
                </a:cxn>
                <a:cxn ang="0">
                  <a:pos x="T4" y="T5"/>
                </a:cxn>
                <a:cxn ang="0">
                  <a:pos x="T6" y="T7"/>
                </a:cxn>
                <a:cxn ang="0">
                  <a:pos x="T8" y="T9"/>
                </a:cxn>
                <a:cxn ang="0">
                  <a:pos x="T10" y="T11"/>
                </a:cxn>
              </a:cxnLst>
              <a:rect l="0" t="0" r="r" b="b"/>
              <a:pathLst>
                <a:path w="40" h="74">
                  <a:moveTo>
                    <a:pt x="20" y="0"/>
                  </a:moveTo>
                  <a:cubicBezTo>
                    <a:pt x="9" y="0"/>
                    <a:pt x="0" y="9"/>
                    <a:pt x="0" y="21"/>
                  </a:cubicBezTo>
                  <a:cubicBezTo>
                    <a:pt x="0" y="74"/>
                    <a:pt x="0" y="74"/>
                    <a:pt x="0" y="74"/>
                  </a:cubicBezTo>
                  <a:cubicBezTo>
                    <a:pt x="40" y="74"/>
                    <a:pt x="40" y="74"/>
                    <a:pt x="40" y="74"/>
                  </a:cubicBezTo>
                  <a:cubicBezTo>
                    <a:pt x="40" y="21"/>
                    <a:pt x="40" y="21"/>
                    <a:pt x="40" y="21"/>
                  </a:cubicBezTo>
                  <a:cubicBezTo>
                    <a:pt x="40" y="9"/>
                    <a:pt x="31" y="0"/>
                    <a:pt x="20" y="0"/>
                  </a:cubicBezTo>
                  <a:close/>
                </a:path>
              </a:pathLst>
            </a:custGeom>
            <a:solidFill>
              <a:srgbClr val="008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p:nvSpPr>
          <p:spPr bwMode="auto">
            <a:xfrm>
              <a:off x="6288" y="1118"/>
              <a:ext cx="113" cy="206"/>
            </a:xfrm>
            <a:custGeom>
              <a:avLst/>
              <a:gdLst>
                <a:gd name="T0" fmla="*/ 21 w 41"/>
                <a:gd name="T1" fmla="*/ 0 h 74"/>
                <a:gd name="T2" fmla="*/ 0 w 41"/>
                <a:gd name="T3" fmla="*/ 21 h 74"/>
                <a:gd name="T4" fmla="*/ 0 w 41"/>
                <a:gd name="T5" fmla="*/ 74 h 74"/>
                <a:gd name="T6" fmla="*/ 41 w 41"/>
                <a:gd name="T7" fmla="*/ 74 h 74"/>
                <a:gd name="T8" fmla="*/ 41 w 41"/>
                <a:gd name="T9" fmla="*/ 21 h 74"/>
                <a:gd name="T10" fmla="*/ 21 w 41"/>
                <a:gd name="T11" fmla="*/ 0 h 74"/>
              </a:gdLst>
              <a:ahLst/>
              <a:cxnLst>
                <a:cxn ang="0">
                  <a:pos x="T0" y="T1"/>
                </a:cxn>
                <a:cxn ang="0">
                  <a:pos x="T2" y="T3"/>
                </a:cxn>
                <a:cxn ang="0">
                  <a:pos x="T4" y="T5"/>
                </a:cxn>
                <a:cxn ang="0">
                  <a:pos x="T6" y="T7"/>
                </a:cxn>
                <a:cxn ang="0">
                  <a:pos x="T8" y="T9"/>
                </a:cxn>
                <a:cxn ang="0">
                  <a:pos x="T10" y="T11"/>
                </a:cxn>
              </a:cxnLst>
              <a:rect l="0" t="0" r="r" b="b"/>
              <a:pathLst>
                <a:path w="41" h="74">
                  <a:moveTo>
                    <a:pt x="21" y="0"/>
                  </a:moveTo>
                  <a:cubicBezTo>
                    <a:pt x="9" y="0"/>
                    <a:pt x="0" y="9"/>
                    <a:pt x="0" y="21"/>
                  </a:cubicBezTo>
                  <a:cubicBezTo>
                    <a:pt x="0" y="74"/>
                    <a:pt x="0" y="74"/>
                    <a:pt x="0" y="74"/>
                  </a:cubicBezTo>
                  <a:cubicBezTo>
                    <a:pt x="41" y="74"/>
                    <a:pt x="41" y="74"/>
                    <a:pt x="41" y="74"/>
                  </a:cubicBezTo>
                  <a:cubicBezTo>
                    <a:pt x="41" y="21"/>
                    <a:pt x="41" y="21"/>
                    <a:pt x="41" y="21"/>
                  </a:cubicBezTo>
                  <a:cubicBezTo>
                    <a:pt x="41" y="9"/>
                    <a:pt x="32" y="0"/>
                    <a:pt x="21" y="0"/>
                  </a:cubicBezTo>
                  <a:close/>
                </a:path>
              </a:pathLst>
            </a:custGeom>
            <a:solidFill>
              <a:srgbClr val="008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p:nvSpPr>
          <p:spPr bwMode="auto">
            <a:xfrm>
              <a:off x="5937" y="1118"/>
              <a:ext cx="113" cy="206"/>
            </a:xfrm>
            <a:custGeom>
              <a:avLst/>
              <a:gdLst>
                <a:gd name="T0" fmla="*/ 21 w 41"/>
                <a:gd name="T1" fmla="*/ 0 h 74"/>
                <a:gd name="T2" fmla="*/ 0 w 41"/>
                <a:gd name="T3" fmla="*/ 21 h 74"/>
                <a:gd name="T4" fmla="*/ 0 w 41"/>
                <a:gd name="T5" fmla="*/ 74 h 74"/>
                <a:gd name="T6" fmla="*/ 41 w 41"/>
                <a:gd name="T7" fmla="*/ 74 h 74"/>
                <a:gd name="T8" fmla="*/ 41 w 41"/>
                <a:gd name="T9" fmla="*/ 21 h 74"/>
                <a:gd name="T10" fmla="*/ 21 w 41"/>
                <a:gd name="T11" fmla="*/ 0 h 74"/>
              </a:gdLst>
              <a:ahLst/>
              <a:cxnLst>
                <a:cxn ang="0">
                  <a:pos x="T0" y="T1"/>
                </a:cxn>
                <a:cxn ang="0">
                  <a:pos x="T2" y="T3"/>
                </a:cxn>
                <a:cxn ang="0">
                  <a:pos x="T4" y="T5"/>
                </a:cxn>
                <a:cxn ang="0">
                  <a:pos x="T6" y="T7"/>
                </a:cxn>
                <a:cxn ang="0">
                  <a:pos x="T8" y="T9"/>
                </a:cxn>
                <a:cxn ang="0">
                  <a:pos x="T10" y="T11"/>
                </a:cxn>
              </a:cxnLst>
              <a:rect l="0" t="0" r="r" b="b"/>
              <a:pathLst>
                <a:path w="41" h="74">
                  <a:moveTo>
                    <a:pt x="21" y="0"/>
                  </a:moveTo>
                  <a:cubicBezTo>
                    <a:pt x="9" y="0"/>
                    <a:pt x="0" y="9"/>
                    <a:pt x="0" y="21"/>
                  </a:cubicBezTo>
                  <a:cubicBezTo>
                    <a:pt x="0" y="74"/>
                    <a:pt x="0" y="74"/>
                    <a:pt x="0" y="74"/>
                  </a:cubicBezTo>
                  <a:cubicBezTo>
                    <a:pt x="41" y="74"/>
                    <a:pt x="41" y="74"/>
                    <a:pt x="41" y="74"/>
                  </a:cubicBezTo>
                  <a:cubicBezTo>
                    <a:pt x="41" y="21"/>
                    <a:pt x="41" y="21"/>
                    <a:pt x="41" y="21"/>
                  </a:cubicBezTo>
                  <a:cubicBezTo>
                    <a:pt x="41" y="9"/>
                    <a:pt x="32" y="0"/>
                    <a:pt x="21" y="0"/>
                  </a:cubicBezTo>
                  <a:close/>
                </a:path>
              </a:pathLst>
            </a:custGeom>
            <a:solidFill>
              <a:srgbClr val="008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
            <p:cNvSpPr>
              <a:spLocks noChangeArrowheads="1"/>
            </p:cNvSpPr>
            <p:nvPr/>
          </p:nvSpPr>
          <p:spPr bwMode="auto">
            <a:xfrm>
              <a:off x="5584" y="1210"/>
              <a:ext cx="28" cy="4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1"/>
            <p:cNvSpPr>
              <a:spLocks noChangeArrowheads="1"/>
            </p:cNvSpPr>
            <p:nvPr/>
          </p:nvSpPr>
          <p:spPr bwMode="auto">
            <a:xfrm>
              <a:off x="5642" y="1210"/>
              <a:ext cx="28" cy="47"/>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2"/>
            <p:cNvSpPr>
              <a:spLocks noChangeArrowheads="1"/>
            </p:cNvSpPr>
            <p:nvPr/>
          </p:nvSpPr>
          <p:spPr bwMode="auto">
            <a:xfrm>
              <a:off x="5700" y="1210"/>
              <a:ext cx="27" cy="47"/>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3"/>
            <p:cNvSpPr>
              <a:spLocks noChangeArrowheads="1"/>
            </p:cNvSpPr>
            <p:nvPr/>
          </p:nvSpPr>
          <p:spPr bwMode="auto">
            <a:xfrm>
              <a:off x="5758" y="1210"/>
              <a:ext cx="27" cy="4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4"/>
            <p:cNvSpPr>
              <a:spLocks noChangeArrowheads="1"/>
            </p:cNvSpPr>
            <p:nvPr/>
          </p:nvSpPr>
          <p:spPr bwMode="auto">
            <a:xfrm>
              <a:off x="5871" y="1324"/>
              <a:ext cx="596" cy="1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5"/>
            <p:cNvSpPr>
              <a:spLocks noChangeArrowheads="1"/>
            </p:cNvSpPr>
            <p:nvPr/>
          </p:nvSpPr>
          <p:spPr bwMode="auto">
            <a:xfrm>
              <a:off x="5857" y="1341"/>
              <a:ext cx="624" cy="14"/>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26"/>
            <p:cNvSpPr>
              <a:spLocks noChangeArrowheads="1"/>
            </p:cNvSpPr>
            <p:nvPr/>
          </p:nvSpPr>
          <p:spPr bwMode="auto">
            <a:xfrm>
              <a:off x="5849" y="1355"/>
              <a:ext cx="643" cy="14"/>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27"/>
            <p:cNvSpPr>
              <a:spLocks noChangeArrowheads="1"/>
            </p:cNvSpPr>
            <p:nvPr/>
          </p:nvSpPr>
          <p:spPr bwMode="auto">
            <a:xfrm>
              <a:off x="5838" y="1369"/>
              <a:ext cx="662" cy="16"/>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28"/>
            <p:cNvSpPr>
              <a:spLocks noChangeArrowheads="1"/>
            </p:cNvSpPr>
            <p:nvPr/>
          </p:nvSpPr>
          <p:spPr bwMode="auto">
            <a:xfrm>
              <a:off x="5796" y="1279"/>
              <a:ext cx="42" cy="106"/>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p:cNvSpPr>
            <p:nvPr/>
          </p:nvSpPr>
          <p:spPr bwMode="auto">
            <a:xfrm>
              <a:off x="5976" y="823"/>
              <a:ext cx="386" cy="97"/>
            </a:xfrm>
            <a:custGeom>
              <a:avLst/>
              <a:gdLst>
                <a:gd name="T0" fmla="*/ 196 w 386"/>
                <a:gd name="T1" fmla="*/ 0 h 97"/>
                <a:gd name="T2" fmla="*/ 0 w 386"/>
                <a:gd name="T3" fmla="*/ 97 h 97"/>
                <a:gd name="T4" fmla="*/ 386 w 386"/>
                <a:gd name="T5" fmla="*/ 97 h 97"/>
                <a:gd name="T6" fmla="*/ 196 w 386"/>
                <a:gd name="T7" fmla="*/ 0 h 97"/>
              </a:gdLst>
              <a:ahLst/>
              <a:cxnLst>
                <a:cxn ang="0">
                  <a:pos x="T0" y="T1"/>
                </a:cxn>
                <a:cxn ang="0">
                  <a:pos x="T2" y="T3"/>
                </a:cxn>
                <a:cxn ang="0">
                  <a:pos x="T4" y="T5"/>
                </a:cxn>
                <a:cxn ang="0">
                  <a:pos x="T6" y="T7"/>
                </a:cxn>
              </a:cxnLst>
              <a:rect l="0" t="0" r="r" b="b"/>
              <a:pathLst>
                <a:path w="386" h="97">
                  <a:moveTo>
                    <a:pt x="196" y="0"/>
                  </a:moveTo>
                  <a:lnTo>
                    <a:pt x="0" y="97"/>
                  </a:lnTo>
                  <a:lnTo>
                    <a:pt x="386" y="97"/>
                  </a:lnTo>
                  <a:lnTo>
                    <a:pt x="196"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30"/>
            <p:cNvSpPr>
              <a:spLocks noChangeArrowheads="1"/>
            </p:cNvSpPr>
            <p:nvPr/>
          </p:nvSpPr>
          <p:spPr bwMode="auto">
            <a:xfrm>
              <a:off x="5857" y="1046"/>
              <a:ext cx="624" cy="13"/>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1"/>
            <p:cNvSpPr>
              <a:spLocks noChangeArrowheads="1"/>
            </p:cNvSpPr>
            <p:nvPr/>
          </p:nvSpPr>
          <p:spPr bwMode="auto">
            <a:xfrm>
              <a:off x="5857" y="931"/>
              <a:ext cx="624" cy="14"/>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32"/>
            <p:cNvSpPr>
              <a:spLocks noChangeArrowheads="1"/>
            </p:cNvSpPr>
            <p:nvPr/>
          </p:nvSpPr>
          <p:spPr bwMode="auto">
            <a:xfrm>
              <a:off x="5529" y="1163"/>
              <a:ext cx="342" cy="11"/>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 name="Text Placeholder 5"/>
          <p:cNvSpPr txBox="1">
            <a:spLocks/>
          </p:cNvSpPr>
          <p:nvPr/>
        </p:nvSpPr>
        <p:spPr>
          <a:xfrm>
            <a:off x="586740" y="5607963"/>
            <a:ext cx="11018520" cy="86177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Examples of compliant standards : </a:t>
            </a:r>
            <a:r>
              <a:rPr lang="en-US" dirty="0" err="1"/>
              <a:t>FedRAMP</a:t>
            </a:r>
            <a:r>
              <a:rPr lang="en-US" dirty="0"/>
              <a:t>, NIST 800.171 (DIB), ITAR, IRS 1075, </a:t>
            </a:r>
            <a:r>
              <a:rPr lang="en-US" dirty="0" err="1"/>
              <a:t>DoD</a:t>
            </a:r>
            <a:r>
              <a:rPr lang="en-US" dirty="0"/>
              <a:t> L2, L4 &amp; L5, and CJIS.</a:t>
            </a:r>
          </a:p>
        </p:txBody>
      </p:sp>
    </p:spTree>
    <p:extLst>
      <p:ext uri="{BB962C8B-B14F-4D97-AF65-F5344CB8AC3E}">
        <p14:creationId xmlns:p14="http://schemas.microsoft.com/office/powerpoint/2010/main" val="2078853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Germany services</a:t>
            </a:r>
          </a:p>
        </p:txBody>
      </p:sp>
      <p:sp>
        <p:nvSpPr>
          <p:cNvPr id="6" name="Text Placeholder 5"/>
          <p:cNvSpPr>
            <a:spLocks noGrp="1"/>
          </p:cNvSpPr>
          <p:nvPr>
            <p:ph type="body" sz="quarter" idx="10"/>
          </p:nvPr>
        </p:nvSpPr>
        <p:spPr>
          <a:xfrm>
            <a:off x="588263" y="1157893"/>
            <a:ext cx="11018520" cy="1378839"/>
          </a:xfrm>
        </p:spPr>
        <p:txBody>
          <a:bodyPr/>
          <a:lstStyle/>
          <a:p>
            <a:r>
              <a:rPr lang="en-US" dirty="0"/>
              <a:t>Meets strict data protection, access, and control requirements under German law. Features of Azure Germany include: </a:t>
            </a:r>
          </a:p>
          <a:p>
            <a:endParaRPr lang="en-US" dirty="0"/>
          </a:p>
        </p:txBody>
      </p:sp>
      <p:sp>
        <p:nvSpPr>
          <p:cNvPr id="4" name="Text Placeholder 5"/>
          <p:cNvSpPr txBox="1">
            <a:spLocks/>
          </p:cNvSpPr>
          <p:nvPr/>
        </p:nvSpPr>
        <p:spPr>
          <a:xfrm>
            <a:off x="588262" y="2209300"/>
            <a:ext cx="8681861" cy="435612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800" dirty="0"/>
          </a:p>
          <a:p>
            <a:pPr marL="457200" indent="-457200">
              <a:lnSpc>
                <a:spcPct val="114000"/>
              </a:lnSpc>
              <a:buFont typeface="Arial" panose="020B0604020202020204" pitchFamily="34" charset="0"/>
              <a:buChar char="•"/>
            </a:pPr>
            <a:r>
              <a:rPr lang="en-US" dirty="0"/>
              <a:t>customer data and supporting systems reside in German data centers.</a:t>
            </a:r>
          </a:p>
          <a:p>
            <a:pPr marL="457200" indent="-457200">
              <a:lnSpc>
                <a:spcPct val="114000"/>
              </a:lnSpc>
              <a:buFont typeface="Arial" panose="020B0604020202020204" pitchFamily="34" charset="0"/>
              <a:buChar char="•"/>
            </a:pPr>
            <a:r>
              <a:rPr lang="en-US" dirty="0"/>
              <a:t>data centers are managed by an independent, German data trustee.</a:t>
            </a:r>
          </a:p>
          <a:p>
            <a:pPr marL="457200" indent="-457200">
              <a:lnSpc>
                <a:spcPct val="114000"/>
              </a:lnSpc>
              <a:buFont typeface="Arial" panose="020B0604020202020204" pitchFamily="34" charset="0"/>
              <a:buChar char="•"/>
            </a:pPr>
            <a:r>
              <a:rPr lang="en-US" dirty="0"/>
              <a:t>data replication confined to German data centers to support business continuity.</a:t>
            </a:r>
          </a:p>
          <a:p>
            <a:pPr marL="457200" indent="-457200">
              <a:lnSpc>
                <a:spcPct val="114000"/>
              </a:lnSpc>
              <a:buFont typeface="Arial" panose="020B0604020202020204" pitchFamily="34" charset="0"/>
              <a:buChar char="•"/>
            </a:pPr>
            <a:r>
              <a:rPr lang="en-IE" dirty="0"/>
              <a:t>anyone who requires data to reside in Germany can use this service</a:t>
            </a:r>
            <a:endParaRPr lang="en-US" dirty="0"/>
          </a:p>
        </p:txBody>
      </p:sp>
      <p:grpSp>
        <p:nvGrpSpPr>
          <p:cNvPr id="5" name="Group 4"/>
          <p:cNvGrpSpPr>
            <a:grpSpLocks noChangeAspect="1"/>
          </p:cNvGrpSpPr>
          <p:nvPr/>
        </p:nvGrpSpPr>
        <p:grpSpPr>
          <a:xfrm>
            <a:off x="9783398" y="2761395"/>
            <a:ext cx="976292" cy="2981859"/>
            <a:chOff x="10198887" y="589261"/>
            <a:chExt cx="1095159" cy="3344909"/>
          </a:xfrm>
        </p:grpSpPr>
        <p:sp>
          <p:nvSpPr>
            <p:cNvPr id="7" name="Rectangle 6"/>
            <p:cNvSpPr/>
            <p:nvPr/>
          </p:nvSpPr>
          <p:spPr bwMode="auto">
            <a:xfrm>
              <a:off x="10371750" y="1406176"/>
              <a:ext cx="373101" cy="371498"/>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p:cNvGrpSpPr>
              <a:grpSpLocks noChangeAspect="1"/>
            </p:cNvGrpSpPr>
            <p:nvPr/>
          </p:nvGrpSpPr>
          <p:grpSpPr>
            <a:xfrm>
              <a:off x="10268601" y="800892"/>
              <a:ext cx="801688" cy="798513"/>
              <a:chOff x="7296944" y="5021262"/>
              <a:chExt cx="801688" cy="798513"/>
            </a:xfrm>
          </p:grpSpPr>
          <p:sp>
            <p:nvSpPr>
              <p:cNvPr id="97" name="Rectangle 25"/>
              <p:cNvSpPr>
                <a:spLocks noChangeArrowheads="1"/>
              </p:cNvSpPr>
              <p:nvPr/>
            </p:nvSpPr>
            <p:spPr bwMode="auto">
              <a:xfrm>
                <a:off x="7296944" y="5021262"/>
                <a:ext cx="801688" cy="798513"/>
              </a:xfrm>
              <a:prstGeom prst="rect">
                <a:avLst/>
              </a:prstGeom>
              <a:solidFill>
                <a:srgbClr val="E81123"/>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 name="Group 8"/>
            <p:cNvGrpSpPr>
              <a:grpSpLocks noChangeAspect="1"/>
            </p:cNvGrpSpPr>
            <p:nvPr/>
          </p:nvGrpSpPr>
          <p:grpSpPr>
            <a:xfrm>
              <a:off x="10602212" y="3317866"/>
              <a:ext cx="618755" cy="616304"/>
              <a:chOff x="7296944" y="5021262"/>
              <a:chExt cx="801688" cy="798513"/>
            </a:xfrm>
          </p:grpSpPr>
          <p:sp>
            <p:nvSpPr>
              <p:cNvPr id="81" name="Rectangle 25"/>
              <p:cNvSpPr>
                <a:spLocks noChangeArrowheads="1"/>
              </p:cNvSpPr>
              <p:nvPr/>
            </p:nvSpPr>
            <p:spPr bwMode="auto">
              <a:xfrm>
                <a:off x="7296944" y="5021262"/>
                <a:ext cx="801688" cy="798513"/>
              </a:xfrm>
              <a:prstGeom prst="rect">
                <a:avLst/>
              </a:prstGeom>
              <a:solidFill>
                <a:srgbClr val="00D8CC"/>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Rectangle 9"/>
            <p:cNvSpPr/>
            <p:nvPr/>
          </p:nvSpPr>
          <p:spPr bwMode="auto">
            <a:xfrm>
              <a:off x="10689959" y="2861581"/>
              <a:ext cx="373101" cy="371498"/>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1" name="Group 10"/>
            <p:cNvGrpSpPr>
              <a:grpSpLocks noChangeAspect="1"/>
            </p:cNvGrpSpPr>
            <p:nvPr/>
          </p:nvGrpSpPr>
          <p:grpSpPr>
            <a:xfrm>
              <a:off x="10664264" y="1705353"/>
              <a:ext cx="526116" cy="524032"/>
              <a:chOff x="7296944" y="5021262"/>
              <a:chExt cx="801688" cy="798513"/>
            </a:xfrm>
          </p:grpSpPr>
          <p:sp>
            <p:nvSpPr>
              <p:cNvPr id="65" name="Rectangle 25"/>
              <p:cNvSpPr>
                <a:spLocks noChangeArrowheads="1"/>
              </p:cNvSpPr>
              <p:nvPr/>
            </p:nvSpPr>
            <p:spPr bwMode="auto">
              <a:xfrm>
                <a:off x="7296944" y="5021262"/>
                <a:ext cx="801688" cy="798513"/>
              </a:xfrm>
              <a:prstGeom prst="rect">
                <a:avLst/>
              </a:prstGeom>
              <a:solidFill>
                <a:srgbClr val="002060"/>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Rectangle 11"/>
            <p:cNvSpPr/>
            <p:nvPr/>
          </p:nvSpPr>
          <p:spPr bwMode="auto">
            <a:xfrm>
              <a:off x="10198887" y="2483751"/>
              <a:ext cx="373101" cy="371498"/>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p:cNvGrpSpPr>
              <a:grpSpLocks noChangeAspect="1"/>
            </p:cNvGrpSpPr>
            <p:nvPr/>
          </p:nvGrpSpPr>
          <p:grpSpPr>
            <a:xfrm>
              <a:off x="10818042" y="2668681"/>
              <a:ext cx="452965" cy="451171"/>
              <a:chOff x="7296944" y="5021262"/>
              <a:chExt cx="801688" cy="798513"/>
            </a:xfrm>
          </p:grpSpPr>
          <p:sp>
            <p:nvSpPr>
              <p:cNvPr id="49" name="Rectangle 25"/>
              <p:cNvSpPr>
                <a:spLocks noChangeArrowheads="1"/>
              </p:cNvSpPr>
              <p:nvPr/>
            </p:nvSpPr>
            <p:spPr bwMode="auto">
              <a:xfrm>
                <a:off x="7296944" y="5021262"/>
                <a:ext cx="801688" cy="798513"/>
              </a:xfrm>
              <a:prstGeom prst="rect">
                <a:avLst/>
              </a:prstGeom>
              <a:solidFill>
                <a:srgbClr val="008272"/>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 name="Group 13"/>
            <p:cNvGrpSpPr>
              <a:grpSpLocks noChangeAspect="1"/>
            </p:cNvGrpSpPr>
            <p:nvPr/>
          </p:nvGrpSpPr>
          <p:grpSpPr>
            <a:xfrm>
              <a:off x="10252696" y="1979478"/>
              <a:ext cx="701055" cy="698279"/>
              <a:chOff x="7296944" y="5021262"/>
              <a:chExt cx="801688" cy="798513"/>
            </a:xfrm>
          </p:grpSpPr>
          <p:sp>
            <p:nvSpPr>
              <p:cNvPr id="33" name="Rectangle 25"/>
              <p:cNvSpPr>
                <a:spLocks noChangeArrowheads="1"/>
              </p:cNvSpPr>
              <p:nvPr/>
            </p:nvSpPr>
            <p:spPr bwMode="auto">
              <a:xfrm>
                <a:off x="7296944" y="5021262"/>
                <a:ext cx="801688" cy="798513"/>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 name="Group 14"/>
            <p:cNvGrpSpPr>
              <a:grpSpLocks noChangeAspect="1"/>
            </p:cNvGrpSpPr>
            <p:nvPr/>
          </p:nvGrpSpPr>
          <p:grpSpPr>
            <a:xfrm>
              <a:off x="10860530" y="589261"/>
              <a:ext cx="433516" cy="431799"/>
              <a:chOff x="7296944" y="5021262"/>
              <a:chExt cx="801688" cy="798513"/>
            </a:xfrm>
          </p:grpSpPr>
          <p:sp>
            <p:nvSpPr>
              <p:cNvPr id="16" name="Rectangle 25"/>
              <p:cNvSpPr>
                <a:spLocks noChangeArrowheads="1"/>
              </p:cNvSpPr>
              <p:nvPr/>
            </p:nvSpPr>
            <p:spPr bwMode="auto">
              <a:xfrm>
                <a:off x="7296944" y="5021262"/>
                <a:ext cx="801688" cy="798513"/>
              </a:xfrm>
              <a:prstGeom prst="rect">
                <a:avLst/>
              </a:prstGeom>
              <a:solidFill>
                <a:srgbClr val="7030A0"/>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78122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China 21Vianet</a:t>
            </a:r>
          </a:p>
        </p:txBody>
      </p:sp>
      <p:sp>
        <p:nvSpPr>
          <p:cNvPr id="6" name="Text Placeholder 5"/>
          <p:cNvSpPr>
            <a:spLocks noGrp="1"/>
          </p:cNvSpPr>
          <p:nvPr>
            <p:ph type="body" sz="quarter" idx="10"/>
          </p:nvPr>
        </p:nvSpPr>
        <p:spPr>
          <a:xfrm>
            <a:off x="586390" y="1434370"/>
            <a:ext cx="11018520" cy="861774"/>
          </a:xfrm>
        </p:spPr>
        <p:txBody>
          <a:bodyPr/>
          <a:lstStyle/>
          <a:p>
            <a:r>
              <a:rPr lang="en-US" dirty="0"/>
              <a:t>China’s first foreign public cloud service provider, in compliance with government regulations.</a:t>
            </a:r>
            <a:endParaRPr lang="en-US" noProof="0" dirty="0"/>
          </a:p>
        </p:txBody>
      </p:sp>
      <p:sp>
        <p:nvSpPr>
          <p:cNvPr id="4" name="Text Placeholder 5"/>
          <p:cNvSpPr txBox="1">
            <a:spLocks/>
          </p:cNvSpPr>
          <p:nvPr/>
        </p:nvSpPr>
        <p:spPr>
          <a:xfrm>
            <a:off x="2791825" y="2892718"/>
            <a:ext cx="8046720" cy="20436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Azure China 21Vianet features :</a:t>
            </a:r>
          </a:p>
          <a:p>
            <a:endParaRPr lang="en-US" sz="800" dirty="0"/>
          </a:p>
          <a:p>
            <a:pPr marL="457200" indent="-457200">
              <a:buFont typeface="Arial" panose="020B0604020202020204" pitchFamily="34" charset="0"/>
              <a:buChar char="•"/>
            </a:pPr>
            <a:r>
              <a:rPr lang="en-US" dirty="0"/>
              <a:t>physically separated instance of Azure cloud services, located in China. </a:t>
            </a:r>
          </a:p>
          <a:p>
            <a:pPr marL="457200" indent="-457200">
              <a:buFont typeface="Arial" panose="020B0604020202020204" pitchFamily="34" charset="0"/>
              <a:buChar char="•"/>
            </a:pPr>
            <a:r>
              <a:rPr lang="en-US" dirty="0"/>
              <a:t>operated by 21Vianet (Azure China 21Vianet).</a:t>
            </a:r>
          </a:p>
        </p:txBody>
      </p:sp>
      <p:grpSp>
        <p:nvGrpSpPr>
          <p:cNvPr id="5" name="Group 4"/>
          <p:cNvGrpSpPr>
            <a:grpSpLocks noChangeAspect="1"/>
          </p:cNvGrpSpPr>
          <p:nvPr/>
        </p:nvGrpSpPr>
        <p:grpSpPr>
          <a:xfrm>
            <a:off x="1226455" y="3584336"/>
            <a:ext cx="801688" cy="798513"/>
            <a:chOff x="7296944" y="5021262"/>
            <a:chExt cx="801688" cy="798513"/>
          </a:xfrm>
        </p:grpSpPr>
        <p:sp>
          <p:nvSpPr>
            <p:cNvPr id="7" name="Rectangle 25"/>
            <p:cNvSpPr>
              <a:spLocks noChangeArrowheads="1"/>
            </p:cNvSpPr>
            <p:nvPr/>
          </p:nvSpPr>
          <p:spPr bwMode="auto">
            <a:xfrm>
              <a:off x="7296944" y="5021262"/>
              <a:ext cx="801688" cy="798513"/>
            </a:xfrm>
            <a:prstGeom prst="rect">
              <a:avLst/>
            </a:prstGeom>
            <a:solidFill>
              <a:srgbClr val="008272"/>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p:cNvGrpSpPr>
            <a:grpSpLocks noChangeAspect="1"/>
          </p:cNvGrpSpPr>
          <p:nvPr/>
        </p:nvGrpSpPr>
        <p:grpSpPr>
          <a:xfrm>
            <a:off x="1247889" y="4567482"/>
            <a:ext cx="801682" cy="798506"/>
            <a:chOff x="7296944" y="5021262"/>
            <a:chExt cx="801688" cy="798513"/>
          </a:xfrm>
        </p:grpSpPr>
        <p:sp>
          <p:nvSpPr>
            <p:cNvPr id="25" name="Rectangle 25"/>
            <p:cNvSpPr>
              <a:spLocks noChangeArrowheads="1"/>
            </p:cNvSpPr>
            <p:nvPr/>
          </p:nvSpPr>
          <p:spPr bwMode="auto">
            <a:xfrm>
              <a:off x="7296944" y="5021262"/>
              <a:ext cx="801688" cy="798513"/>
            </a:xfrm>
            <a:prstGeom prst="rect">
              <a:avLst/>
            </a:prstGeom>
            <a:solidFill>
              <a:srgbClr val="7030A0"/>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1" name="Group 40"/>
          <p:cNvGrpSpPr>
            <a:grpSpLocks noChangeAspect="1"/>
          </p:cNvGrpSpPr>
          <p:nvPr/>
        </p:nvGrpSpPr>
        <p:grpSpPr>
          <a:xfrm>
            <a:off x="1226455" y="2630487"/>
            <a:ext cx="801688" cy="798513"/>
            <a:chOff x="7296944" y="5021262"/>
            <a:chExt cx="801688" cy="798513"/>
          </a:xfrm>
        </p:grpSpPr>
        <p:sp>
          <p:nvSpPr>
            <p:cNvPr id="42" name="Rectangle 25"/>
            <p:cNvSpPr>
              <a:spLocks noChangeArrowheads="1"/>
            </p:cNvSpPr>
            <p:nvPr/>
          </p:nvSpPr>
          <p:spPr bwMode="auto">
            <a:xfrm>
              <a:off x="7296944" y="5021262"/>
              <a:ext cx="801688" cy="798513"/>
            </a:xfrm>
            <a:prstGeom prst="rect">
              <a:avLst/>
            </a:prstGeom>
            <a:solidFill>
              <a:srgbClr val="00D8CC"/>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78962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3033713"/>
            <a:ext cx="10516938" cy="498598"/>
          </a:xfrm>
        </p:spPr>
        <p:txBody>
          <a:bodyPr/>
          <a:lstStyle/>
          <a:p>
            <a:r>
              <a:rPr lang="en-US" dirty="0">
                <a:latin typeface="Segoe UI Semibold (Headings)"/>
              </a:rPr>
              <a:t>Lesson 08: Module 3 review questions</a:t>
            </a:r>
          </a:p>
        </p:txBody>
      </p:sp>
    </p:spTree>
    <p:extLst>
      <p:ext uri="{BB962C8B-B14F-4D97-AF65-F5344CB8AC3E}">
        <p14:creationId xmlns:p14="http://schemas.microsoft.com/office/powerpoint/2010/main" val="2307764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3 review questions</a:t>
            </a:r>
          </a:p>
        </p:txBody>
      </p:sp>
      <p:sp>
        <p:nvSpPr>
          <p:cNvPr id="6" name="Text Placeholder 5"/>
          <p:cNvSpPr>
            <a:spLocks noGrp="1"/>
          </p:cNvSpPr>
          <p:nvPr>
            <p:ph type="body" sz="quarter" idx="10"/>
          </p:nvPr>
        </p:nvSpPr>
        <p:spPr>
          <a:xfrm>
            <a:off x="586390" y="1434370"/>
            <a:ext cx="11018520" cy="3188565"/>
          </a:xfrm>
        </p:spPr>
        <p:txBody>
          <a:bodyPr/>
          <a:lstStyle/>
          <a:p>
            <a:pPr marL="514350" indent="-514350">
              <a:buFont typeface="+mj-lt"/>
              <a:buAutoNum type="arabicPeriod"/>
            </a:pPr>
            <a:r>
              <a:rPr lang="en-IE" dirty="0"/>
              <a:t>There has been an attack on your public-facing website. The application's resources have been overwhelmed and exhausted, and are now unavailable to users. What service should you use to prevent this type of attack?</a:t>
            </a:r>
          </a:p>
          <a:p>
            <a:pPr marL="514350" indent="-514350">
              <a:buFont typeface="+mj-lt"/>
              <a:buAutoNum type="arabicPeriod"/>
            </a:pPr>
            <a:r>
              <a:rPr lang="en-IE" dirty="0"/>
              <a:t>Azure AD is capable of providing which services?</a:t>
            </a:r>
          </a:p>
          <a:p>
            <a:pPr marL="514350" indent="-514350">
              <a:buFont typeface="+mj-lt"/>
              <a:buAutoNum type="arabicPeriod"/>
            </a:pPr>
            <a:r>
              <a:rPr lang="en-IE" dirty="0"/>
              <a:t>Where can you obtain details about the personal data Microsoft processes, how Microsoft processes it, and for what purposes?</a:t>
            </a:r>
          </a:p>
        </p:txBody>
      </p:sp>
    </p:spTree>
    <p:extLst>
      <p:ext uri="{BB962C8B-B14F-4D97-AF65-F5344CB8AC3E}">
        <p14:creationId xmlns:p14="http://schemas.microsoft.com/office/powerpoint/2010/main" val="2975796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706315"/>
            <a:ext cx="9144000" cy="997196"/>
          </a:xfrm>
        </p:spPr>
        <p:txBody>
          <a:bodyPr/>
          <a:lstStyle/>
          <a:p>
            <a:r>
              <a:rPr lang="en-IE" dirty="0"/>
              <a:t>Walkthrough-Implement an Azure Firewall using Azure Portal</a:t>
            </a:r>
            <a:endParaRPr lang="en-US" dirty="0"/>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586740" y="1820498"/>
            <a:ext cx="11018520" cy="273546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IE" dirty="0"/>
              <a:t>In this walkthrough task you will create two virtual machines, one which will simulate running a workload, and another which will act as a jump server, which we will use to connect to our workload server. We will then create an Azure Firewall through which all traffic from our workload server will be routed and create rules in Azure Firewall to </a:t>
            </a:r>
            <a:r>
              <a:rPr lang="en-IE" i="1" dirty="0"/>
              <a:t>allow</a:t>
            </a:r>
            <a:r>
              <a:rPr lang="en-IE" dirty="0"/>
              <a:t> access to a particular website.</a:t>
            </a:r>
          </a:p>
          <a:p>
            <a:pPr marL="457200" indent="-457200">
              <a:buFont typeface="Arial" panose="020B0604020202020204" pitchFamily="34" charset="0"/>
              <a:buChar char="•"/>
            </a:pPr>
            <a:endParaRPr lang="en-IE" dirty="0"/>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586740" y="4740984"/>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IE" dirty="0"/>
              <a:t>You can complete this walkthrough task by completing the steps outlined below, or you can simply read through them, depending on your available time</a:t>
            </a:r>
            <a:endParaRPr lang="en-US" dirty="0"/>
          </a:p>
        </p:txBody>
      </p:sp>
    </p:spTree>
    <p:extLst>
      <p:ext uri="{BB962C8B-B14F-4D97-AF65-F5344CB8AC3E}">
        <p14:creationId xmlns:p14="http://schemas.microsoft.com/office/powerpoint/2010/main" val="371022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Distributed Denial of Service (</a:t>
            </a:r>
            <a:r>
              <a:rPr lang="en-US" noProof="0" dirty="0" err="1"/>
              <a:t>DDoS</a:t>
            </a:r>
            <a:r>
              <a:rPr lang="en-US" noProof="0" dirty="0"/>
              <a:t>) protection</a:t>
            </a:r>
          </a:p>
        </p:txBody>
      </p:sp>
      <p:sp>
        <p:nvSpPr>
          <p:cNvPr id="6" name="Text Placeholder 5"/>
          <p:cNvSpPr>
            <a:spLocks noGrp="1"/>
          </p:cNvSpPr>
          <p:nvPr>
            <p:ph type="body" sz="quarter" idx="10"/>
          </p:nvPr>
        </p:nvSpPr>
        <p:spPr>
          <a:xfrm>
            <a:off x="584200" y="1435497"/>
            <a:ext cx="10769599" cy="861774"/>
          </a:xfrm>
        </p:spPr>
        <p:txBody>
          <a:bodyPr/>
          <a:lstStyle/>
          <a:p>
            <a:pPr marL="0" indent="0">
              <a:buNone/>
            </a:pPr>
            <a:r>
              <a:rPr lang="en-US" noProof="0" dirty="0" err="1"/>
              <a:t>DDoS</a:t>
            </a:r>
            <a:r>
              <a:rPr lang="en-US" noProof="0" dirty="0"/>
              <a:t> attacks overwhelm and exhaust network resources, making apps slow or unresponsive.</a:t>
            </a:r>
            <a:endParaRPr lang="en-US" sz="2800" noProof="0" dirty="0">
              <a:latin typeface="Segoe UI Semilight" pitchFamily="34" charset="0"/>
              <a:cs typeface="Segoe UI Semilight" pitchFamily="34" charset="0"/>
            </a:endParaRPr>
          </a:p>
        </p:txBody>
      </p:sp>
      <p:pic>
        <p:nvPicPr>
          <p:cNvPr id="4" name="Picture 3" descr="Image representing DDoS Protection service">
            <a:extLst>
              <a:ext uri="{FF2B5EF4-FFF2-40B4-BE49-F238E27FC236}">
                <a16:creationId xmlns:a16="http://schemas.microsoft.com/office/drawing/2014/main" id="{7F83A409-013A-4FC0-BC4C-C32EC89413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2849" y="2533517"/>
            <a:ext cx="1768151" cy="1790967"/>
          </a:xfrm>
          <a:prstGeom prst="rect">
            <a:avLst/>
          </a:prstGeom>
        </p:spPr>
      </p:pic>
      <p:sp>
        <p:nvSpPr>
          <p:cNvPr id="5" name="Text Placeholder 5"/>
          <p:cNvSpPr txBox="1">
            <a:spLocks/>
          </p:cNvSpPr>
          <p:nvPr/>
        </p:nvSpPr>
        <p:spPr>
          <a:xfrm>
            <a:off x="584201" y="2845197"/>
            <a:ext cx="9653494" cy="3370859"/>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buNone/>
            </a:pPr>
            <a:r>
              <a:rPr lang="en-US" dirty="0"/>
              <a:t>Azure </a:t>
            </a:r>
            <a:r>
              <a:rPr lang="en-US" dirty="0" err="1"/>
              <a:t>DDoS</a:t>
            </a:r>
            <a:r>
              <a:rPr lang="en-US" dirty="0"/>
              <a:t> Protection features :</a:t>
            </a:r>
          </a:p>
          <a:p>
            <a:pPr marL="0" indent="0">
              <a:lnSpc>
                <a:spcPct val="114000"/>
              </a:lnSpc>
              <a:buNone/>
            </a:pPr>
            <a:endParaRPr lang="en-US" sz="800" dirty="0"/>
          </a:p>
          <a:p>
            <a:pPr>
              <a:lnSpc>
                <a:spcPct val="114000"/>
              </a:lnSpc>
            </a:pPr>
            <a:r>
              <a:rPr lang="en-US" dirty="0"/>
              <a:t>sanitizes unwanted network traffic, before it impacts service availability.</a:t>
            </a:r>
          </a:p>
          <a:p>
            <a:pPr>
              <a:lnSpc>
                <a:spcPct val="114000"/>
              </a:lnSpc>
            </a:pPr>
            <a:r>
              <a:rPr lang="en-US" dirty="0"/>
              <a:t>basic service tier is automatically enabled in Azure.</a:t>
            </a:r>
          </a:p>
          <a:p>
            <a:pPr>
              <a:lnSpc>
                <a:spcPct val="114000"/>
              </a:lnSpc>
            </a:pPr>
            <a:r>
              <a:rPr lang="en-US" dirty="0"/>
              <a:t>standard service tier</a:t>
            </a:r>
            <a:r>
              <a:rPr lang="en-US" i="1" dirty="0"/>
              <a:t> </a:t>
            </a:r>
            <a:r>
              <a:rPr lang="en-US" dirty="0"/>
              <a:t>adds mitigation capabilities, tuned to protect Azure Virtual Network resources.</a:t>
            </a:r>
          </a:p>
        </p:txBody>
      </p:sp>
    </p:spTree>
    <p:extLst>
      <p:ext uri="{BB962C8B-B14F-4D97-AF65-F5344CB8AC3E}">
        <p14:creationId xmlns:p14="http://schemas.microsoft.com/office/powerpoint/2010/main" val="768203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Network security groups (NSGs)</a:t>
            </a:r>
          </a:p>
        </p:txBody>
      </p:sp>
      <p:sp>
        <p:nvSpPr>
          <p:cNvPr id="6" name="Text Placeholder 5"/>
          <p:cNvSpPr>
            <a:spLocks noGrp="1"/>
          </p:cNvSpPr>
          <p:nvPr>
            <p:ph type="body" sz="quarter" idx="10"/>
          </p:nvPr>
        </p:nvSpPr>
        <p:spPr>
          <a:xfrm>
            <a:off x="584200" y="1435497"/>
            <a:ext cx="10941050" cy="861774"/>
          </a:xfrm>
        </p:spPr>
        <p:txBody>
          <a:bodyPr/>
          <a:lstStyle/>
          <a:p>
            <a:pPr marL="0" indent="0">
              <a:buNone/>
            </a:pPr>
            <a:r>
              <a:rPr lang="en-US" noProof="0" dirty="0"/>
              <a:t>Filters network traffic to, and from, Azure resources on Azure Virtual Networks.</a:t>
            </a:r>
            <a:endParaRPr lang="en-US" sz="2800" noProof="0" dirty="0">
              <a:latin typeface="Segoe UI Semilight" pitchFamily="34" charset="0"/>
              <a:cs typeface="Segoe UI Semilight" pitchFamily="34" charset="0"/>
            </a:endParaRPr>
          </a:p>
        </p:txBody>
      </p:sp>
      <p:pic>
        <p:nvPicPr>
          <p:cNvPr id="4" name="Picture 3" descr="Image representing Network Security Group (NSG)">
            <a:extLst>
              <a:ext uri="{FF2B5EF4-FFF2-40B4-BE49-F238E27FC236}">
                <a16:creationId xmlns:a16="http://schemas.microsoft.com/office/drawing/2014/main" id="{AB314C1E-84BC-469E-95BE-241BC8902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1755" y="2533525"/>
            <a:ext cx="1869245" cy="1790951"/>
          </a:xfrm>
          <a:prstGeom prst="rect">
            <a:avLst/>
          </a:prstGeom>
        </p:spPr>
      </p:pic>
      <p:sp>
        <p:nvSpPr>
          <p:cNvPr id="5" name="Text Placeholder 5"/>
          <p:cNvSpPr txBox="1">
            <a:spLocks/>
          </p:cNvSpPr>
          <p:nvPr/>
        </p:nvSpPr>
        <p:spPr>
          <a:xfrm>
            <a:off x="584200" y="2826141"/>
            <a:ext cx="9602537" cy="3379451"/>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t>Network security group features :</a:t>
            </a:r>
          </a:p>
          <a:p>
            <a:pPr marL="0" indent="0">
              <a:buFont typeface="Wingdings" panose="05000000000000000000" pitchFamily="2" charset="2"/>
              <a:buNone/>
            </a:pPr>
            <a:endParaRPr lang="en-US" sz="800" dirty="0"/>
          </a:p>
          <a:p>
            <a:pPr>
              <a:lnSpc>
                <a:spcPct val="114000"/>
              </a:lnSpc>
            </a:pPr>
            <a:r>
              <a:rPr lang="en-US" dirty="0"/>
              <a:t>set inbound and outbound rules to filter by source and destination IP address, port, and protocol.</a:t>
            </a:r>
          </a:p>
          <a:p>
            <a:pPr>
              <a:lnSpc>
                <a:spcPct val="114000"/>
              </a:lnSpc>
            </a:pPr>
            <a:r>
              <a:rPr lang="en-US" dirty="0"/>
              <a:t>add multiple rules, as needed, within subscription limits. </a:t>
            </a:r>
          </a:p>
          <a:p>
            <a:pPr>
              <a:lnSpc>
                <a:spcPct val="114000"/>
              </a:lnSpc>
            </a:pPr>
            <a:r>
              <a:rPr lang="en-US" dirty="0"/>
              <a:t>Azure applies default, baseline, security rules to new NSGs.</a:t>
            </a:r>
          </a:p>
          <a:p>
            <a:pPr>
              <a:lnSpc>
                <a:spcPct val="114000"/>
              </a:lnSpc>
            </a:pPr>
            <a:r>
              <a:rPr lang="en-US" dirty="0"/>
              <a:t>override default rules with new, higher priority, rules.</a:t>
            </a:r>
          </a:p>
        </p:txBody>
      </p:sp>
    </p:spTree>
    <p:extLst>
      <p:ext uri="{BB962C8B-B14F-4D97-AF65-F5344CB8AC3E}">
        <p14:creationId xmlns:p14="http://schemas.microsoft.com/office/powerpoint/2010/main" val="297023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Application Security Groups</a:t>
            </a:r>
          </a:p>
        </p:txBody>
      </p:sp>
      <p:sp>
        <p:nvSpPr>
          <p:cNvPr id="6" name="Text Placeholder 5"/>
          <p:cNvSpPr>
            <a:spLocks noGrp="1"/>
          </p:cNvSpPr>
          <p:nvPr>
            <p:ph type="body" sz="quarter" idx="10"/>
          </p:nvPr>
        </p:nvSpPr>
        <p:spPr>
          <a:xfrm>
            <a:off x="584200" y="1435497"/>
            <a:ext cx="10941050" cy="1292662"/>
          </a:xfrm>
        </p:spPr>
        <p:txBody>
          <a:bodyPr/>
          <a:lstStyle/>
          <a:p>
            <a:pPr marL="0" indent="0">
              <a:buNone/>
            </a:pPr>
            <a:r>
              <a:rPr lang="en-IE" dirty="0"/>
              <a:t>Provides for the grouping of servers with similar port filtering requirements, and group together servers with similar functions, such as web servers</a:t>
            </a:r>
          </a:p>
        </p:txBody>
      </p:sp>
      <p:sp>
        <p:nvSpPr>
          <p:cNvPr id="5" name="Text Placeholder 5"/>
          <p:cNvSpPr txBox="1">
            <a:spLocks/>
          </p:cNvSpPr>
          <p:nvPr/>
        </p:nvSpPr>
        <p:spPr>
          <a:xfrm>
            <a:off x="2349205" y="3174032"/>
            <a:ext cx="9602537" cy="247452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t>Application security group features :</a:t>
            </a:r>
          </a:p>
          <a:p>
            <a:pPr marL="0" indent="0">
              <a:buFont typeface="Wingdings" panose="05000000000000000000" pitchFamily="2" charset="2"/>
              <a:buNone/>
            </a:pPr>
            <a:endParaRPr lang="en-US" sz="800" dirty="0"/>
          </a:p>
          <a:p>
            <a:r>
              <a:rPr lang="en-IE" dirty="0"/>
              <a:t>Allows you to reuse your security policy at scale without manual maintenance of explicit IP addresses</a:t>
            </a:r>
          </a:p>
          <a:p>
            <a:r>
              <a:rPr lang="en-IE" dirty="0"/>
              <a:t>handles the complexity of explicit IP addresses and multiple rule sets, allowing you to focus on your business logic</a:t>
            </a:r>
          </a:p>
        </p:txBody>
      </p:sp>
      <p:pic>
        <p:nvPicPr>
          <p:cNvPr id="3" name="Picture 2" descr="A picture containing clipart&#10;&#10;Description automatically generated">
            <a:extLst>
              <a:ext uri="{FF2B5EF4-FFF2-40B4-BE49-F238E27FC236}">
                <a16:creationId xmlns:a16="http://schemas.microsoft.com/office/drawing/2014/main" id="{B46C1133-F69C-429F-B7D0-EA5B00E1EC4A}"/>
              </a:ext>
            </a:extLst>
          </p:cNvPr>
          <p:cNvPicPr>
            <a:picLocks noChangeAspect="1"/>
          </p:cNvPicPr>
          <p:nvPr/>
        </p:nvPicPr>
        <p:blipFill>
          <a:blip r:embed="rId3"/>
          <a:stretch>
            <a:fillRect/>
          </a:stretch>
        </p:blipFill>
        <p:spPr>
          <a:xfrm>
            <a:off x="410379" y="3352999"/>
            <a:ext cx="1676991" cy="2116591"/>
          </a:xfrm>
          <a:prstGeom prst="rect">
            <a:avLst/>
          </a:prstGeom>
        </p:spPr>
      </p:pic>
    </p:spTree>
    <p:extLst>
      <p:ext uri="{BB962C8B-B14F-4D97-AF65-F5344CB8AC3E}">
        <p14:creationId xmlns:p14="http://schemas.microsoft.com/office/powerpoint/2010/main" val="40224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1045</TotalTime>
  <Words>25482</Words>
  <Application>Microsoft Office PowerPoint</Application>
  <PresentationFormat>Widescreen</PresentationFormat>
  <Paragraphs>1520</Paragraphs>
  <Slides>56</Slides>
  <Notes>56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56</vt:i4>
      </vt:variant>
    </vt:vector>
  </HeadingPairs>
  <TitlesOfParts>
    <vt:vector size="66" baseType="lpstr">
      <vt:lpstr>Arial</vt:lpstr>
      <vt:lpstr>Consolas</vt:lpstr>
      <vt:lpstr>Segoe UI</vt:lpstr>
      <vt:lpstr>Segoe UI Light</vt:lpstr>
      <vt:lpstr>Segoe UI Semibold</vt:lpstr>
      <vt:lpstr>Segoe UI Semibold (Headings)</vt:lpstr>
      <vt:lpstr>Segoe UI Semilight</vt:lpstr>
      <vt:lpstr>Wingdings</vt:lpstr>
      <vt:lpstr>WHITE TEMPLATE</vt:lpstr>
      <vt:lpstr>SOFT BLACK TEMPLATE</vt:lpstr>
      <vt:lpstr>AZ-900T01 Module 03:  Security, privacy, compliance, and trust</vt:lpstr>
      <vt:lpstr>Lesson 01: Learning objectives</vt:lpstr>
      <vt:lpstr>Module 3 – Learning objectives</vt:lpstr>
      <vt:lpstr>Lesson 02: Securing network connectivity in Azure</vt:lpstr>
      <vt:lpstr>Azure Firewall</vt:lpstr>
      <vt:lpstr>Walkthrough-Implement an Azure Firewall using Azure Portal</vt:lpstr>
      <vt:lpstr>Azure Distributed Denial of Service (DDoS) protection</vt:lpstr>
      <vt:lpstr>Network security groups (NSGs)</vt:lpstr>
      <vt:lpstr>Application Security Groups</vt:lpstr>
      <vt:lpstr>Walkthrough-Secure Network traffic using NSGs and ASGs</vt:lpstr>
      <vt:lpstr>Defense in Depth</vt:lpstr>
      <vt:lpstr>Choosing Azure network security solutions</vt:lpstr>
      <vt:lpstr>Shared responsibility</vt:lpstr>
      <vt:lpstr>Lesson 03: Core Azure identity services</vt:lpstr>
      <vt:lpstr>Authentication and authorization</vt:lpstr>
      <vt:lpstr>Azure Active Directory (AD)</vt:lpstr>
      <vt:lpstr>Azure Multi-Factor Authentication</vt:lpstr>
      <vt:lpstr>Lesson 04: Security tools and features</vt:lpstr>
      <vt:lpstr>Azure Security Center</vt:lpstr>
      <vt:lpstr>Azure Security Center usage scenarios</vt:lpstr>
      <vt:lpstr>Walkthrough-Implement Azure Security Center.</vt:lpstr>
      <vt:lpstr>Azure Key Vault</vt:lpstr>
      <vt:lpstr>Walkthrough-Create Password secret with Azure Key Vault</vt:lpstr>
      <vt:lpstr>Azure Information Protection (AIP)</vt:lpstr>
      <vt:lpstr>Azure Advanced Threat Protection (Azure ATP)</vt:lpstr>
      <vt:lpstr>Lesson 05: Azure governance methodologies</vt:lpstr>
      <vt:lpstr>Azure Policy</vt:lpstr>
      <vt:lpstr>Policies : Example policy definitions</vt:lpstr>
      <vt:lpstr>Initiatives</vt:lpstr>
      <vt:lpstr>Walkthrough-Create a policy assignment with Azure Policy</vt:lpstr>
      <vt:lpstr>Role-based access control (RBAC)</vt:lpstr>
      <vt:lpstr>Walkthrough-Manage access to Azure resources using RBAC</vt:lpstr>
      <vt:lpstr>Locks</vt:lpstr>
      <vt:lpstr>Walkthrough-Manage Azure resources using Locks</vt:lpstr>
      <vt:lpstr>Azure Advisor security assistance</vt:lpstr>
      <vt:lpstr>Azure Blueprints</vt:lpstr>
      <vt:lpstr>Subscription governance</vt:lpstr>
      <vt:lpstr>Lesson 06: Monitoring and reporting in Azure</vt:lpstr>
      <vt:lpstr>Tags</vt:lpstr>
      <vt:lpstr>Walkthrough-Use Tags with Azure resources</vt:lpstr>
      <vt:lpstr>Azure Monitor</vt:lpstr>
      <vt:lpstr>Walkthrough-Monitor VMs using Azure Monitor</vt:lpstr>
      <vt:lpstr>Azure service health</vt:lpstr>
      <vt:lpstr>Monitoring applications and services</vt:lpstr>
      <vt:lpstr>Lesson 07: Privacy, compliance and data protection standards in Azure</vt:lpstr>
      <vt:lpstr>Compliance Terms and Requirements</vt:lpstr>
      <vt:lpstr>Microsoft privacy statement</vt:lpstr>
      <vt:lpstr>Trust Center : microsoft.com/trustcenter </vt:lpstr>
      <vt:lpstr>Service Trust Portal (STP) : servicetrust.microsoft.com</vt:lpstr>
      <vt:lpstr>Compliance Manager</vt:lpstr>
      <vt:lpstr>Walkthrough-Accessing Trust Center, STP and Compliance Manager</vt:lpstr>
      <vt:lpstr>Azure Government services</vt:lpstr>
      <vt:lpstr>Azure Germany services</vt:lpstr>
      <vt:lpstr>Azure China 21Vianet</vt:lpstr>
      <vt:lpstr>Lesson 08: Module 3 review questions</vt:lpstr>
      <vt:lpstr>Module 3 review questions</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Robert Thompson</cp:lastModifiedBy>
  <cp:revision>145</cp:revision>
  <dcterms:created xsi:type="dcterms:W3CDTF">2018-07-31T14:16:34Z</dcterms:created>
  <dcterms:modified xsi:type="dcterms:W3CDTF">2020-01-16T00:15:45Z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