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67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Merriweather" panose="020B060402020202020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  <p:embeddedFont>
      <p:font typeface="Overpass Mono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4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 autoAdjust="0"/>
    <p:restoredTop sz="95983" autoAdjust="0"/>
  </p:normalViewPr>
  <p:slideViewPr>
    <p:cSldViewPr snapToGrid="0">
      <p:cViewPr>
        <p:scale>
          <a:sx n="112" d="100"/>
          <a:sy n="112" d="100"/>
        </p:scale>
        <p:origin x="528" y="370"/>
      </p:cViewPr>
      <p:guideLst>
        <p:guide orient="horz" pos="304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68746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0511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bd4544040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bd4544040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3801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bd4544040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bd4544040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5640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bd454404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bd454404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9845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bd4544040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bd4544040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2779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bd4544040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bd4544040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0831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bd4544040_0_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bd4544040_0_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7741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bd4544040_2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bd4544040_2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2081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bd4544040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bd4544040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7157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bd4544040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bd4544040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8257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bd4544040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bd4544040_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099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en.berlin.de/datensaetze?field_publisher_tid=19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riminalitaetsatlas.berlin.de/K-Atlas/atla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hyperlink" Target="https://the-red-relocators.com/wp-content/uploads/Berlin-districts.p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Crime in Berlin 2012-2019</a:t>
            </a:r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432000" y="2048985"/>
            <a:ext cx="4242600" cy="19359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666666"/>
                </a:solidFill>
                <a:highlight>
                  <a:srgbClr val="F9F9F9"/>
                </a:highlight>
              </a:rPr>
              <a:t>Şelale </a:t>
            </a:r>
            <a:r>
              <a:rPr lang="en" sz="1700" dirty="0">
                <a:solidFill>
                  <a:srgbClr val="666666"/>
                </a:solidFill>
              </a:rPr>
              <a:t>&amp; </a:t>
            </a:r>
            <a:r>
              <a:rPr lang="en" sz="1700" dirty="0" smtClean="0">
                <a:solidFill>
                  <a:srgbClr val="666666"/>
                </a:solidFill>
              </a:rPr>
              <a:t>Milena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700" dirty="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700" dirty="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700" dirty="0" smtClean="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700" dirty="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solidFill>
                  <a:schemeClr val="accent5">
                    <a:lumMod val="75000"/>
                  </a:schemeClr>
                </a:solidFill>
              </a:rPr>
              <a:t>			Berlin, 10.07.2020</a:t>
            </a:r>
            <a:endParaRPr lang="en" sz="1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700" dirty="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700" dirty="0" smtClean="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666666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5884675" y="4271200"/>
            <a:ext cx="3354900" cy="10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accent5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Data Sources: </a:t>
            </a:r>
            <a:endParaRPr sz="1000" b="1" dirty="0">
              <a:solidFill>
                <a:schemeClr val="accent5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 smtClean="0">
              <a:solidFill>
                <a:srgbClr val="F4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accent4">
                    <a:lumMod val="60000"/>
                    <a:lumOff val="40000"/>
                  </a:schemeClr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Amt für Statistik Berlin-Brandenburg</a:t>
            </a:r>
            <a:endParaRPr sz="1000" dirty="0" smtClean="0">
              <a:solidFill>
                <a:schemeClr val="accent4">
                  <a:lumMod val="60000"/>
                  <a:lumOff val="4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accent5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Kriminalitätsatlas </a:t>
            </a:r>
            <a:r>
              <a:rPr lang="en" sz="1000" dirty="0">
                <a:solidFill>
                  <a:schemeClr val="accent5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Berlin</a:t>
            </a:r>
            <a:endParaRPr sz="1000" dirty="0">
              <a:solidFill>
                <a:schemeClr val="accent5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F4CCC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011150" y="3984975"/>
            <a:ext cx="223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F4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4CCC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738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844775" y="494900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is the Temporal</a:t>
            </a:r>
            <a:br>
              <a:rPr lang="en" sz="2000"/>
            </a:br>
            <a:r>
              <a:rPr lang="en" sz="2000"/>
              <a:t>Trend of Crimes?</a:t>
            </a:r>
            <a:endParaRPr sz="2000"/>
          </a:p>
        </p:txBody>
      </p:sp>
      <p:sp>
        <p:nvSpPr>
          <p:cNvPr id="149" name="Google Shape;149;p22"/>
          <p:cNvSpPr/>
          <p:nvPr/>
        </p:nvSpPr>
        <p:spPr>
          <a:xfrm>
            <a:off x="177875" y="571100"/>
            <a:ext cx="590700" cy="481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F3F3F3"/>
                </a:solidFill>
                <a:latin typeface="Overpass Mono"/>
                <a:ea typeface="Overpass Mono"/>
                <a:cs typeface="Overpass Mono"/>
                <a:sym typeface="Overpass Mono"/>
              </a:rPr>
              <a:t>06</a:t>
            </a:r>
            <a:endParaRPr>
              <a:highlight>
                <a:srgbClr val="FF9900"/>
              </a:highlight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250" y="1760150"/>
            <a:ext cx="4081150" cy="277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0700" y="1820463"/>
            <a:ext cx="1079000" cy="265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125" y="1760150"/>
            <a:ext cx="3504800" cy="27788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0;p18"/>
          <p:cNvSpPr txBox="1"/>
          <p:nvPr/>
        </p:nvSpPr>
        <p:spPr>
          <a:xfrm>
            <a:off x="7506100" y="180775"/>
            <a:ext cx="130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latin typeface="Roboto"/>
                <a:ea typeface="Roboto"/>
                <a:cs typeface="Roboto"/>
                <a:sym typeface="Roboto"/>
              </a:rPr>
              <a:t>Crime Frequency: </a:t>
            </a:r>
            <a:r>
              <a:rPr lang="en" sz="900" dirty="0">
                <a:latin typeface="Roboto"/>
                <a:ea typeface="Roboto"/>
                <a:cs typeface="Roboto"/>
                <a:sym typeface="Roboto"/>
              </a:rPr>
              <a:t>Number of Crimes per 100k people</a:t>
            </a:r>
            <a:endParaRPr sz="9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3368700" y="1764625"/>
            <a:ext cx="5775300" cy="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Merriweather"/>
                <a:ea typeface="Merriweather"/>
                <a:cs typeface="Merriweather"/>
                <a:sym typeface="Merriweather"/>
              </a:rPr>
              <a:t>Thank you!</a:t>
            </a:r>
            <a:endParaRPr sz="2400"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932450" y="500925"/>
            <a:ext cx="30858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Questions</a:t>
            </a:r>
            <a:endParaRPr sz="200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Types of Crime in Berlin</a:t>
            </a:r>
            <a:endParaRPr sz="1000" b="1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erriweather"/>
              <a:buAutoNum type="arabicPeriod"/>
            </a:pPr>
            <a:r>
              <a:rPr lang="en" sz="10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What crime types are the most common in Berlin?</a:t>
            </a:r>
            <a:endParaRPr sz="10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erriweather"/>
              <a:buAutoNum type="arabicPeriod"/>
            </a:pPr>
            <a:r>
              <a:rPr lang="en" sz="10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Can crime be correlated to the areas of districts, population size,or number of tourists?</a:t>
            </a:r>
            <a:endParaRPr sz="10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000" b="1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Spatial Distribution of Crime</a:t>
            </a:r>
            <a:endParaRPr sz="1000" b="1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9370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AutoNum type="arabicPeriod" startAt="3"/>
            </a:pPr>
            <a:r>
              <a:rPr lang="en" sz="1000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What </a:t>
            </a:r>
            <a:r>
              <a:rPr lang="en" sz="10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are the differences between </a:t>
            </a:r>
            <a:r>
              <a:rPr lang="en" sz="1000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districts?</a:t>
            </a:r>
            <a:endParaRPr lang="en" sz="10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9370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AutoNum type="arabicPeriod" startAt="3"/>
            </a:pPr>
            <a:r>
              <a:rPr lang="en" sz="1000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What </a:t>
            </a:r>
            <a:r>
              <a:rPr lang="en" sz="10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are the ‘dangerous’ neighbourhoods in Berlin?</a:t>
            </a:r>
            <a:endParaRPr sz="10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Diachronic Overview of Crime</a:t>
            </a:r>
            <a:endParaRPr sz="1000" b="1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rPr lang="en" sz="1000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5.     Does </a:t>
            </a:r>
            <a:r>
              <a:rPr lang="en" sz="10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and in what ways crime rate change through time? </a:t>
            </a:r>
            <a:endParaRPr sz="1200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902375" y="500925"/>
            <a:ext cx="31158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Crime Types are the Most Common?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6250" y="1588175"/>
            <a:ext cx="4589475" cy="34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/>
          <p:nvPr/>
        </p:nvSpPr>
        <p:spPr>
          <a:xfrm>
            <a:off x="177875" y="571100"/>
            <a:ext cx="590700" cy="481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F3F3F3"/>
                </a:solidFill>
                <a:latin typeface="Overpass Mono"/>
                <a:ea typeface="Overpass Mono"/>
                <a:cs typeface="Overpass Mono"/>
                <a:sym typeface="Overpass Mono"/>
              </a:rPr>
              <a:t>01</a:t>
            </a:r>
            <a:endParaRPr>
              <a:highlight>
                <a:srgbClr val="FF99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852225" y="500925"/>
            <a:ext cx="31659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Can Crime be Correlated to the Area of District ?</a:t>
            </a:r>
            <a:endParaRPr sz="2000"/>
          </a:p>
        </p:txBody>
      </p:sp>
      <p:sp>
        <p:nvSpPr>
          <p:cNvPr id="86" name="Google Shape;86;p16"/>
          <p:cNvSpPr txBox="1"/>
          <p:nvPr/>
        </p:nvSpPr>
        <p:spPr>
          <a:xfrm>
            <a:off x="1011925" y="2497850"/>
            <a:ext cx="2008500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Result: </a:t>
            </a:r>
            <a:r>
              <a:rPr lang="en" sz="1000" b="1" dirty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Moderate Negative Correlation</a:t>
            </a:r>
            <a:endParaRPr sz="1000" b="1" dirty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(r= -0.57)</a:t>
            </a:r>
            <a:endParaRPr sz="800" dirty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5175" y="2497850"/>
            <a:ext cx="3265875" cy="23200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177875" y="571100"/>
            <a:ext cx="590700" cy="481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F3F3F3"/>
                </a:solidFill>
                <a:latin typeface="Overpass Mono"/>
                <a:ea typeface="Overpass Mono"/>
                <a:cs typeface="Overpass Mono"/>
                <a:sym typeface="Overpass Mono"/>
              </a:rPr>
              <a:t>02</a:t>
            </a:r>
            <a:endParaRPr>
              <a:highlight>
                <a:srgbClr val="FF99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826175" y="500925"/>
            <a:ext cx="29106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Can Crime be Correlated to the Size of Population?</a:t>
            </a:r>
            <a:endParaRPr sz="20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325" y="1693125"/>
            <a:ext cx="5416226" cy="36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177875" y="571100"/>
            <a:ext cx="590700" cy="481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F3F3F3"/>
                </a:solidFill>
                <a:latin typeface="Overpass Mono"/>
                <a:ea typeface="Overpass Mono"/>
                <a:cs typeface="Overpass Mono"/>
                <a:sym typeface="Overpass Mono"/>
              </a:rPr>
              <a:t>02</a:t>
            </a:r>
            <a:endParaRPr>
              <a:highlight>
                <a:srgbClr val="FF9900"/>
              </a:highlight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1011925" y="2497850"/>
            <a:ext cx="2008500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Result: </a:t>
            </a:r>
            <a:r>
              <a:rPr lang="en" sz="1000" b="1" dirty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Moderate Positive Correlation</a:t>
            </a:r>
            <a:endParaRPr sz="1000" b="1" dirty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(r = 0.63)</a:t>
            </a:r>
            <a:endParaRPr sz="800" dirty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6000" y="151575"/>
            <a:ext cx="2523225" cy="167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842200" y="500925"/>
            <a:ext cx="34191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are the differences among districts?</a:t>
            </a:r>
            <a:endParaRPr sz="2000"/>
          </a:p>
        </p:txBody>
      </p:sp>
      <p:sp>
        <p:nvSpPr>
          <p:cNvPr id="116" name="Google Shape;116;p19"/>
          <p:cNvSpPr txBox="1"/>
          <p:nvPr/>
        </p:nvSpPr>
        <p:spPr>
          <a:xfrm>
            <a:off x="177875" y="1840475"/>
            <a:ext cx="6147000" cy="35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Crime Frequency  </a:t>
            </a: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</a:t>
            </a:r>
            <a:endParaRPr sz="9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 dirty="0" smtClean="0">
                <a:solidFill>
                  <a:schemeClr val="hlink"/>
                </a:solidFill>
                <a:hlinkClick r:id="rId3"/>
              </a:rPr>
              <a:t>https</a:t>
            </a:r>
            <a:r>
              <a:rPr lang="en" sz="900" u="sng" dirty="0">
                <a:solidFill>
                  <a:schemeClr val="hlink"/>
                </a:solidFill>
                <a:hlinkClick r:id="rId3"/>
              </a:rPr>
              <a:t>://www.kriminalitaetsatlas.berlin.de/K-Atlas/atlas.html</a:t>
            </a:r>
            <a:endParaRPr sz="9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675" y="1104500"/>
            <a:ext cx="3509225" cy="398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/>
          <p:nvPr/>
        </p:nvSpPr>
        <p:spPr>
          <a:xfrm>
            <a:off x="177875" y="571100"/>
            <a:ext cx="590700" cy="481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F3F3F3"/>
                </a:solidFill>
                <a:latin typeface="Overpass Mono"/>
                <a:ea typeface="Overpass Mono"/>
                <a:cs typeface="Overpass Mono"/>
                <a:sym typeface="Overpass Mono"/>
              </a:rPr>
              <a:t>03</a:t>
            </a:r>
            <a:endParaRPr>
              <a:highlight>
                <a:srgbClr val="FF9900"/>
              </a:highlight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6745700" y="3598800"/>
            <a:ext cx="213600" cy="435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7292500" y="3598800"/>
            <a:ext cx="213600" cy="1240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8052925" y="3598800"/>
            <a:ext cx="213600" cy="1347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7506100" y="180775"/>
            <a:ext cx="130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Crime Frequency: 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Number of Crimes per 100k people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5">
            <a:alphaModFix/>
          </a:blip>
          <a:srcRect l="6305" b="6410"/>
          <a:stretch/>
        </p:blipFill>
        <p:spPr>
          <a:xfrm>
            <a:off x="301200" y="2355575"/>
            <a:ext cx="2839525" cy="21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842200" y="500925"/>
            <a:ext cx="34191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are the differences among districts?</a:t>
            </a:r>
            <a:endParaRPr sz="2000"/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l="11566" r="13761"/>
          <a:stretch/>
        </p:blipFill>
        <p:spPr>
          <a:xfrm>
            <a:off x="258075" y="2376526"/>
            <a:ext cx="3030548" cy="228477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152400" y="1853600"/>
            <a:ext cx="6172200" cy="3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             ‘Tourist Attractions’  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https://the-red-relocators.com/wp-content/uploads/Berlin-districts.png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0675" y="1104500"/>
            <a:ext cx="3509225" cy="398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/>
          <p:nvPr/>
        </p:nvSpPr>
        <p:spPr>
          <a:xfrm>
            <a:off x="177875" y="571100"/>
            <a:ext cx="590700" cy="481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F3F3F3"/>
                </a:solidFill>
                <a:latin typeface="Overpass Mono"/>
                <a:ea typeface="Overpass Mono"/>
                <a:cs typeface="Overpass Mono"/>
                <a:sym typeface="Overpass Mono"/>
              </a:rPr>
              <a:t>03</a:t>
            </a:r>
            <a:endParaRPr>
              <a:highlight>
                <a:srgbClr val="FF9900"/>
              </a:highlight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6745700" y="3598800"/>
            <a:ext cx="213600" cy="435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7292500" y="3598800"/>
            <a:ext cx="213600" cy="1240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8052925" y="3598800"/>
            <a:ext cx="213600" cy="1347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7506100" y="180775"/>
            <a:ext cx="130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latin typeface="Roboto"/>
                <a:ea typeface="Roboto"/>
                <a:cs typeface="Roboto"/>
                <a:sym typeface="Roboto"/>
              </a:rPr>
              <a:t>Crime Frequency: </a:t>
            </a:r>
            <a:r>
              <a:rPr lang="en" sz="900" dirty="0">
                <a:latin typeface="Roboto"/>
                <a:ea typeface="Roboto"/>
                <a:cs typeface="Roboto"/>
                <a:sym typeface="Roboto"/>
              </a:rPr>
              <a:t>Number of Crimes per 100k people</a:t>
            </a:r>
            <a:endParaRPr sz="9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844775" y="500925"/>
            <a:ext cx="39321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are the Most ‘Dangerous’ Neighbourhoods?</a:t>
            </a:r>
            <a:endParaRPr sz="2000"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30" name="Google Shape;130;p20"/>
          <p:cNvSpPr/>
          <p:nvPr/>
        </p:nvSpPr>
        <p:spPr>
          <a:xfrm>
            <a:off x="177875" y="571100"/>
            <a:ext cx="590700" cy="481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F3F3F3"/>
                </a:solidFill>
                <a:latin typeface="Overpass Mono"/>
                <a:ea typeface="Overpass Mono"/>
                <a:cs typeface="Overpass Mono"/>
                <a:sym typeface="Overpass Mono"/>
              </a:rPr>
              <a:t>04</a:t>
            </a:r>
            <a:endParaRPr>
              <a:highlight>
                <a:srgbClr val="FF9900"/>
              </a:highlight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l="5900" t="9682"/>
          <a:stretch/>
        </p:blipFill>
        <p:spPr>
          <a:xfrm>
            <a:off x="129775" y="2260207"/>
            <a:ext cx="4108825" cy="264639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3124925" y="1737150"/>
            <a:ext cx="1113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Crime Frequency: </a:t>
            </a: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Number of Crimes per 100k people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4467" y="832513"/>
            <a:ext cx="2495973" cy="18278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utoShape 4" descr="data:image/png;base64,iVBORw0KGgoAAAANSUhEUgAAA78AAAKaCAYAAAD29u6rAAAABHNCSVQICAgIfAhkiAAAAAlwSFlzAAALEgAACxIB0t1+/AAAADh0RVh0U29mdHdhcmUAbWF0cGxvdGxpYiB2ZXJzaW9uMy4xLjMsIGh0dHA6Ly9tYXRwbG90bGliLm9yZy+AADFEAAAgAElEQVR4nOzde7zlZV0v8M+eGwwyXB0ERDFDvuKVUqkTiFh4O6ZmShbkLS95r0w7dcTjJdNjdcDoSHU0pCLFAtFS6Xjykle8lOhJ5Mk6iBGkiAIDOjDDzPnj99vNcrtn2GvYe63Zv/1+v177tdd61vNb6/usvWDPZz/P7/nNbN++PQAAADBkq6ZdAAAAACw14RcAAIDBE34BAAAYPOEXAACAwRN+AQAAGDzhFwAAgMFbM+0CAJi+qjogycuT/FSSH0iyNck/Jjk3yVtba9sW+DwfSfKwJJ9urf3okhS7BKrq3CRPT/L11tqhi/i8+yb5tSQ/ne59XZXkyiTvS/L61tp1i/VaC6jlvq21L43c/0juwM9qCd+zO1TXtM19nxfh+c7NTt7nxX4tgKETfgFWuKq6T5IPJLnrnIf+U//1uKr6qdbabRMvbhnrg+/Hkzxw7kP9109X1XGttWuXuI4NSV6d5CVJ1i7la61kk3yfq+ouSd6Y5MQk91zK1wIYEsueAVawPqD9Vbrg+60kz05yryQnJ/ls3+0nk7x0gU95SpK7JXnc4la65H4lXd0/tIjP+YJ0wXdbkl9Pcr8k909yZv/4PZL8xiK+3s7813Q/v+XyB+/l+hma5Pv8pnSzwf4dBzCG5fKLEICl8YtJfrC//cTW2kf72/9cVY9M0pIckuTnk/zO7T3ZUs9iLpXW2reTfHuRn/ahO56+vXGk/aVV9Yh0Yfhhi/ya85mZwGssmuX6Gcpk3+dl9TMF2FMIvwAr28/23/9+JPgmSVpr11fVU9OFwr+fba+qryY5Msnr0i25fFK6WeNjk/xF5pyvOdL/5X2/X083s/fZJM9Ncn2S30vy2CQ3J/nTJL/RWts68ponJPnNJMcl2ZLko0le0Vr7vyN99u37PDHJ4UluTBfe/0dr7V27ehPmO69ypO2D6ZayvinJ8f3z/mn/+lvne77eLf33Y6rq9UnOaq39e9/2Y0n2SvI9S8mrau8kL0tyarpzhDf1r//q1lrbVb3ztY/cn318e5I/aa09Y87rPrgf34OSXJ3kzNba/9zF2Mays/N452vfSdtdkrwhyaOSbEz3mfxikt9qrX1kzmst5LNybhb4s13I52pX73NVzST5pSTPSjfbvyrJ15L8eZI3tta2jBz3mP617tf3+c1dvJdJcmT/Wq9prb16bl8AvpfwC7BCVdWa7Dgf9XPz9WmtfWAXT/HiJPv3t69trX2jqnb1kr+Q5JiR+w9N8v50AeXovu1O6cLft5O8vq/zUUn+Ot97HuXjkjy8qk5orX2hb/vTdAFl1sHpQuZ/qqqntNb+clfF7cLdknwsyUH9/X3SbWJ1XZLf3sVxF6b7w0DSLW/+L1X1uXRj/ovW2pdHO/fB96NJHjLSvHe6P1A8tqoe2Vq7ZDfHsCtHJvlIuvc+6f6g8ftV9bXW2l8tweuNpapWJXlvkgePNB+Sbmn+iVX18NbaJ/u+C/2szFrIz/aOfq5emeQ1c9runS7Y7p3k9L72n0zynuxYynyv/rX/PQAsCueKAKxcB2VHSPjmbhy/f7pZ3PumC8K355h0/9C/b5J3920/kOSAJI9IN5t1Q9/++OQ/gs8f9HV+JsmPppud/ESSfdPN2KWq9ku3U3X61zgqXYj8XLqdq2dD6O44Ot3M97FJntI/X7Jj1nxnzk/yxyP3V6WbjXx1ki9V1dv7WcVZp2dH8P3tdLN/pyT5RpINSd5RVeNupPQrSc4euX+3vm3UoUkuSHKfdDPxszt7nzrmay2V+2RH8H1mumX6Jya5Il2tP50s/LMyxy5/tmN8ruZ9n/s/MP1C3/bOdBud/XB2/LHp0SPH/Ha6z8jNSZ6W7uf/h+l+PqNOSXeefpJc1b/WGfOMDYA5zPwCrFyrR27vzh9Dr0ry26217Qvsf1lr7beSpKrOyY5QcWZr7W/79k8k+c9J7tw/dmy6gJx04eXf+ttnpFum+rCqOjTdUtRb0y0lPj7J59PNov54ks2jS0t30zNba/+W5AtV9fS+xo27OqB/X55dVRckeX66gL++f3gmyc+lm/WeXS777P77B1pr/6W//aU+8L493ZLZR6SbOV6Q1tq3q2rTyP2r5ul2c5JfbK3dkuTLVfXCdCsCDl/o6yyx747c/ol0l4r6VLoQuWlkF/IFfVZGlp7P2tXPdmsW8Lm6nff5HlX1A0m+2VrbVFVH9GN4cJIDk6Sq7pYdqyLOaq39Wd/+oiSPSTc7P/vc11bV7Hty205+pgDMw8wvwMr1rSSzwXXeINfPpu3M5WME3yT5ysjtm0dut5HbN/XfZ/84e9TIY29P8q/914V920yS+7fWvpNuafH2dGHhfenOJf5AkhdW1frsvhv7cDTrW/33Bc3Cttb+prX2hHQz7Y9IN0M4ez7waVV156q6c5K79G0fnvMUo/fvezsvtzsbIf1LH3xn3dh/n8RlkW633tbav2THrO3PJ/lQup/tu5I8vapm/4izoM/KnKff5c92MT5X/R8vTkzytqr6t76m2Rnj2dqPGDnkP86v74P9pbf3GgAsjPALsEL1gedL/d0H76TbO6rqw1X1/Hkeu3Getl3ZPHJ728jt0Zm9uWF6VxtKzTo4SVprZ6ZbKvqGdDN0M+mWvp6Z5P/cTpDfle/OuX+71zuuqgOr6o+q6r1V9bS+vs2ttb9trb0wOy4dtTrdOba7Gudo3XPfn7lj2uv2apvH3PHN/myWYkfh3aq3tfYrSX4k3cZoX+6Pe3i6ZeXn9d0W/FkZcbs/2zvyueqD+d8mOTfdsv73pAvwfzin6+jPde7zub42wCIRfgFWtr/ovx9bVSeOPlBV90y3WdBJ6c61nOuOLiVeiCtGbv94a22mtTaTbpb0PknWttbOr6oN/S6/JyR5Q2vth9PNtL6+P/b4vv+kbEp3zuxj080Q7ur37fWtteuTzF7i56Q5j49eDml2x+Jb++/7zul7RL7ffwSrfufhaZitd8Oc9rve3oFVdVBVPTzdNZhf2lq7T7oNr97Wd3lKVW3IAj8r4xQ95udqvvf54elmfZPklNbaC1prf57vD7Sjtf/wyPOsSXfe8lyzr+WSRwBjcM4vwMr2++k2OToiybuq6uXpdr+tJP8jO85RfeP8hy+5LyT5p3QbE51RVS9J8p10s3CPSHJdfz7l/dPVnSQn9ZcW2pbv3SxoEmE9SdJa21pVf57uOsrHJfmzqvq9dBt6/Vi6y0QlyeXZsRz8vHQbJz2qqt6Q5M/S7Qp8Zv/4v6S7NE+SXNN/X19Vz0y3K/DP98891+iS5uOr6luttcvu4BBHrauqR+/ksS+31q7MjnqPrqqTk/xdul2V5wvrcz063WWBkuTeVfWH6T6Xh/Rtt6ULgwv6rLTWNmXhxvlcfd/7nO/948TP9Muej0/yjL5tTZK01r5eVZ9Nt5nWL1VVS3cpsF/KyPm+I2Zf66CqekCS77TW/nmMcQGsSGZ+AVawfsbx8el2FD44yTnpwth70wXgJHlza+3C+Z9hyevblu76wNvSbWj00XQ75T6i7/La1tqm/lI3s8tffy7dDOmXsmOn3XePXid3Qk7PjvOZT03y6XRh95x0Gx1tTvKckfOm/1u6a9cm3S7aX0p3vupd0i0x/7mR6wq/OzuWJ5+TLoCdm+Qf5qnjSyO3P5bkd+/IoOZxYJKLd/I1e4mg2essr0ryf9KFt9dkYeez/mW683yT5JfTvYefTzerniT/s7V200I/K+MMbMzP1Xzv88ez4zzi56cL52/LjstKHTSyKuCl6WbI1/d9/jHJc9KF+rlmX2vf/vGXztMHgDmEX4AVrrX2+XTnNJ6Rbnbx1nRh6yNJfqa19qLpVZf015p9RLpZzxvTbYr12SQ/21o7a6TrM5O8KF0AvCFdwLo83aWFbu+yRIuutfbNdLO+r0sXZDb3NV2ZLqge21r7+Ej/m9KdS/rfklzW9/9mknckeXBr7bMjfT+fLox9uX/OL6a7VM9sUBv1V+lmkb+V7v2b+O7ArbX3pLsc1lfTjeuSJI9KNwN8e8duSfcHmlekC303989xabqZ0V8d6bvQz8o4Fvq5+r73uf8M/Od0IfjmJF9Pdx3i2eC+Pv2y9v6zcHK6P5Lcku4PJ89M91mZ663989zYv55rAQMswMz27eNs1AkAAADLj5lfAAAABk/4BQAAYPCEXwAAAAZP+AUAAGDwVtJ1fvdKd/28a/L9F5cHAABgeVud5LB0O/3fMvfBlRR+H5IdF6oHAABgmB6a7jJz32Mlhd9rkuTb374527a5vBMAAMCQrFo1kwMPvFPSZ7+5VlL4vS1Jtm3bLvwCAAAM17ynudrwCgAAgMETfgEAABg84RcAAIDBE34BAAAYPOEXAACAwRN+AQAAGDzhFwAAgMETfgEAABg84RcAAIDBE34BAAAYPOEXAACAwRN+AQAAGDzhFwAAgMETfgEAABg84RcAAIDBE34BAAAYPOEXAACAwRN+AQAAGLw10y4AAACAyTto//VZvW55RsLbbt2ab93w3bGOWZ4jBQAA4A5ZvW5Nvn7WR6Zdxm65y0tOGvsYy54BAAAYPOEXAACAwRN+AQAAGDzhFwAAgMETfgEAABi8ie/2XFW/m+TOrbVnVNWxSd6aZL8kH03yvNba1qq6e5LzkhySpCU5rbV2U1UdkOTPk9wzybVJfqa19u+THgMAAADLy0RnfqvqJ5I8faTpvCQvaq0dnWQmyXP69rOTnN1au3eSzyV5Zd/+uiQfa60dk+QtSX5vIoUDAACwrE0s/FbVQUl+K8nr+/tHJlnfWruk73JuklOqam2SE5NcMNre335supnfJHlHksf0/QEAAGCnJrns+Y+SvCLJ3fr7hye5ZuTxa5IckeTOSW5srW2d0/49x/TLo29MsjHJ1Qst4uCD993d+gEAANhDbNy4Yaz+Ewm/VfXsJP/aWvtgVT2jb16VZPtIt5kk2+ZpT98+22fUzMhjC3LddTdl27a5Tw8AALCyjBse9zTXXrvpe+6vWjWzy8nOSc38PiXJYVV1aZKDkuybLuAeNtLn0HQzuN9Isn9VrW6t3db3mZ3Z/be+31VVtSbJhiTXTWYIAAAALFcTOee3tfaI1tr9WmvHJvlvSf6qtfbMJJur6vi+21OTXNxa25LkY+kCc5I8LcnF/e339/fTP/6xvj8AAADs1MQvdTTHaUneUlX7JfmHJGf17S9I8idVdXqSryX5ub79lUnOraovJbm+Px4AAAB2aWb79hVz/us9klzhnF8AAIDunN+vn/WRaZexW+7ykpN2dc7vDyT56txjJnqdXwAAAJgG4RcAAIDBE34BAAAYPOEXAACAwZv2bs8AAAB7hIP23yer162edhm77bZbb8u3bvjOtMvYYwm/AAAASVavW51//91/nnYZu+3Qlx017RL2aJY9AwAAMHjCLwAAAIMn/AIAADB4wi8AAACDJ/wCAAAweMIvAAAAgyf8AgAAMHjCLwAAAIMn/AIAADB4wi8AAACDJ/wCAAAweMIvAAAAgyf8AgAAMHjCLwAAAIMn/AIAADB4wi8AAACDJ/wCAAAweMIvAAAAgyf8AgAAMHjCLwAAAIMn/AIAADB4wi8AAACDJ/wCAAAweMIvAAAAgyf8AgAAMHjCLwAAAIMn/AIAADB4wi8AAACDJ/wCAAAweMIvAAAAgyf8AgAAMHjCLwAAAIMn/AIAADB4wi8AAACDJ/wCAAAweGsm+WJV9dokT06yPckft9bOqKq3JTkhyc19t9e01i6qqpOTnJFkfZJ3ttZO75/j2CRvTbJfko8meV5rbeskxwEAAMDyMrGZ36p6WJIfT/KAJA9O8uKqqv72ia21Y/uvi6pqfZJzkjwhyTFJHlJVj+mf6rwkL2qtHZ1kJslzJjUGAAAAlqeJhd/W2t8leXg/S3tIulnn7ya5e5JzquqLVfWaqlqV5LgkX2mtXdH3Py/JKVV1ZJL1rbVL+qc9N8kpkxoDAAAAy9NEz/ltrW2pqtckuSzJB5OsTfKhJL+Q5EeTPDTJs5IcnuSakUOvSXLELtoBAABgpyZ6zm+StNZeVVVvTPLXSX6itfbE2ceq6veTPC3JBenOC541k2RburA+X/uCHXzwvrtZOQAAwJ5t48YN0y5hYsYd68TCb1XdO8nerbVLW2vfqap3JXlKVV3XWruw7zaTZEuSq5IcNnL4oUmu3kX7gl133U3Ztm377XcEAABWlCEEx2uv3bTgvst9vHPHumrVzC4nOye57PmeSd5SVXtV1bp0m1n9XZI3VdWBVbU2yXOTXJTk00mqqo6qqtVJTk1ycWvtyiSbq+r4/jmfmuTiCY4BAACAZWiSG169P8n7knw+yd8n+WRr7bVJ3pDkE+nOA760tfaO1trmJM9IcmHffnm6pdBJclqSM6vq8iT7JjlrUmMAAABgeZroOb+ttVcnefWctrOTnD1P3w8meeA87V9Itxs0AAAALMhEd3sGAACAaRB+AQAAGDzhFwAAgMETfgEAABg84RcAAIDBE34BAAAYPOEXAACAwRN+AQAAGDzhFwAAgMETfgEAABg84RcAAIDBE34BAAAYPOEXAACAwRN+AQAAGDzhFwAAgMETfgEAABg84RcAAIDBE34BAAAYPOEXAACAwRN+AQAAGDzhFwAAgMETfgEAABg84RcAAIDBE34BAAAYPOEXAACAwRN+AQAAGDzhFwAAgMETfgEAABg84RcAAIDBE34BAAAYPOEXAACAwRN+AQAAGDzhFwAAgMETfgEAABg84RcAAIDBE34BAAAYPOEXAACAwRN+AQAAGDzhFwAAgMETfgEAABg84RcAAIDBE34BAAAYvDWTfLGqem2SJyfZnuSPW2tnVNXJSc5Isj7JO1trp/d9j03y1iT7Jflokue11rZW1d2TnJfkkCQtyWmttZsmOQ4AAACWl4nN/FbVw5L8eJIHJHlwkhdX1QOTnJPkCUmOSfKQqnpMf8h5SV7UWjs6yUyS5/TtZyc5u7V27ySfS/LKSY0BAACA5Wli4be19ndJHt5a25pu1nZNkgOSfKW1dkXffl6SU6rqyCTrW2uX9Ief27evTXJikgtG2yc1BgAAAJaniS57bq1tqarXJHlZkr9McniSa0a6XJPkiF203znJjX1QHm1fsIMP3nf3igcAANjDbdy4YdolTMy4Y51o+E2S1tqrquqNSf46ydHpzv+dNZNkW7oZ6YW0p29fsOuuuynbts19CgAAYKUbQnC89tpNC+673Mc7d6yrVs3scrJzkuf83rvfxCqtte8keVeSk5IcNtLt0CRXJ7lqJ+3fSLJ/Va3u2w/r2wEAAGCnJnmpo3smeUtV7VVV69JtcvVHSaqqjuoD7alJLm6tXZlkc1Ud3x/71L59S5KPJXlK3/60JBdPcAwAAAAsQ5Pc8Or9Sd6X5PNJ/j7JJ1tr5yd5RpILk1yW5PLs2MzqtCRnVtXlSfZNclbf/oIkz62qy5I8NMnpkxoDAAAAy9OkN7x6dZJXz2n7YJIHztP3C0mOm6f9ynTLpQEAAGBBJrnsGQAAAKZC+AUAAGDwhF8AAAAGT/gFAABg8IRfAAAABk/4BQAAYPCEXwAAAAZP+AUAAGDwhF8AAAAGT/gFAABg8IRfAAAABk/4BQAAYPCEXwAAAAZP+AUAAGDwhF8AAAAGT/gFAABg8IRfAAAABk/4BQAAYPCEXwAAAAZP+AUAAGDwhF8AAAAGT/gFAABg8IRfAAAABk/4BQAAYPCEXwAAAAZP+AUAAGDwhF8AAAAGT/gFAABg8IRfAAAABk/4BQAAYPCEXwAAAAZP+AUAAGDwhF8AAAAGT/gFAABg8IRfAAAABk/4BQAAYPCEXwAAAAZP+AUAAGDwhF8AAAAGT/gFAABg8IRfAAAABm/NJF+sql6V5Gf6u+9rrf1aVb0tyQlJbu7bX9Nau6iqTk5yRpL1Sd7ZWju9f45jk7w1yX5JPprkea21rZMcBwAAAMvLxGZ++zD7yCQ/lOTYJA+qqicmeXCSE1trx/ZfF1XV+iTnJHlCkmOSPKSqHtM/1XlJXtRaOzrJTJLnTGoMAAAALE+TnPm9JsmvttZuTZKq+nKSu/df51TVXZNclOQ1SY5L8pXW2hV93/OSnFJVlyVZ31q7pH/Oc/v+fzDBcQAAALDMTCz8tta+NHu7qu6VbvnzQ5OclOQFSW5I8t4kz0pyU7qwPOuaJEckOXwn7QAAALBTEz3nN0mq6r5J3pfk5a21luSJI4/9fpKnJbkgyfaRw2aSbEu3THu+9gU7+OB9d69wAACAPdzGjRumXcLEjDvWBYffqvpqkncm+YvW2t+P9So7nuP4JBcm+eXW2vlVdf8kR7fWLuy7zCTZkuSqJIeNHHpokqt30b5g1113U7Zt2377HQEAgBVlCMHx2ms3Lbjvch/v3LGuWjWzy8nOcTa8uluSlyf5TFX9c1W9rqoesNCDq+puSd6d5NTW2vl980ySN1XVgVW1Nslz0533++nukDqqqlYnOTXJxa21K5Ns7kN0kjw1ycVjjAEAAIAVaJxlz3dJ8vj+6+Qk/zXJb1TVPyU5P8lfttYu28XxL0uyd5Izqmq27Q+TvCHJJ5KsTXJha+0dSVJVz0g3S7x3kvenWwqdJKcleUtV7ZfkH5KcNcYYAAAAWIFmtm8ffwlwVe2d5MlJ3phu6fGsTyR5+uwuzXuYeyS5wrJnAABgPhs3bsi//+4/T7uM3Xboy44ae9nz18/6yNIVtITu8pKTdrXs+QeSfHXuMWNteFVVh6e79u5PJXlYknXpNqC6JMk9k5yQ5G3pdnAGAACAPcI4G159OsmD0p2nO5PkH5O8PcnbW2tf62eDP53kIUtRKAAAAOyucWZ+H5Ju6vj8dIH3H0cfbK1trqrPJvnm4pUHAAAAd9w44feE1tonRxuqaqa19h8n0LbWnr1olQEAAMAiGedSR5+pqt+pqtePtH2xqs7sL1MEAAAAe6RxZn5/O8kvJ/lY8h87Ph+Z5CVJbkt3KSMAAADY44wz8/uz6c75fULSneOb5O5JrkzylEWvDAAAABbJOOH3wCRfa61dP9vQ374qyZ0XuzAAAABYLOMse/6HJA+tqtcm+VB/7KOSHJ/kM0tQGwAAACyKccLvy5L87ySv6L+S7nq/30ny8kWuCwAAABbNgsNva+1TVXWvJC9Ocky64HtZkrNba1cvUX0AAABwh40z85vW2teTnL5EtQAAAMCSWHD47a/l+7QkD0qyV7qZ31nbW2vPWuTaAAAAYFGMM/P7v9KF35l5HtueRPgFAABgjzRO+H1cki1JfjfJl5NsXZKKAAAAYJGNE343JflCa805vwAAACwrq8bo++tJfriqHl1V4xwHAAAAUzXOzO8r0oXl9yVJVd2a7lzfpNvw6k6LXBsAAAAsinHC7/3m3N9rMQsBAACApbLg8Ntas9QZAACAZWmcmd8kSVXdL8mDk1yX5NNJbmit3bLYhQEAAMBiWXD4raoDkvxlkh/vm96Tbin0L1bVI1prX1mC+gAAAOAOG2cp8++lC77nJ5np27YnuXv/GAAAAOyRxgm/j0/y6dbaabMNrbX/nuSzSU5Y7MIAAABgsYwTfmeS7DPa0F/v98AkWxazKAAAAFhM44Tfdye5f1V9rL//Q0k+l+QHk/z1YhcGAAAAi2Wc3Z5fnOROSZ7U3z+y//o/SX5lkesCAACARTPOdX43JTmlqu6Z5D5J1ib5cmvt8qUqDgAAABbDOJc6unt/c2uSL85tb619bXFLAwAAgMUxzrLnr6a7tNF8to/5XAAAADAx4wTWf8qO8DuTZK8khyW5NclHFrcsAAAAWDzjnPN777ltVXVEkg8l+fBiFgUAAACLaZxLHX2f1tpVST6T5FcXpxwAAABYfONsePVrc5pWJTk83aWPNi9mUQAAALCYxjnn97/n+ze8mum//97ilAMAAACLb5zw+9p8f/j9bpJLW2sfWLySAAAAYHGNs+HVq5ewDgAAAFgy45zze/YCu25vrb1wN+sBAACARTfOsufn5Xuv85t57s+2Cb8AAADsMcYJv09L8j+TvD/J+5KsS/KzSU5K8ook1y52cQAAALAYxgm/L07yT621U2cbqupPklya5BGttUctdnEAAACwGMYJvw9I8rWqWt1au61v255kdZIfW8gTVNWrkvxMf/d9rbVfq6qTk5yRZH2Sd7bWTu/7HpvkrUn2S/LRJM9rrW2tqrsnOS/JIUlaktNaazeNMQ4AAABWmFVj9P1ckqOSfLaqXldVv5nkU0nuneQzt3dwH3IfmeSHkhyb5EFV9XNJzknyhCTHJHlIVT2mP+S8JC9qrR2d7pzi5/TtZyc5u7V2776mV44xBgAAAFagccLvc5P8S7rg+l/Tned7XJIvJXnWAo6/JsmvttZuba1tSfLlJEcn+Upr7YrW2tZ0gfeUqjoyyfrW2iX9sef27WuTnJjkgtH2McYAAADACjTOdX6/XFXHJHl0knsl2Zrk8iQfbK1t3+XB3fFfmr1dVfdKt/z599OF4lnXJDkiyeE7ab9zkhv7oDzaDgAAADs1zjm/aa3dVlWfSHJzku8m+b8LCb6jquq+6XaLfnm6AH30yMMzSbalm5HevoD29O0LdvDB+47THQAAYNnYuHHDtEuYmHHHuuDwW1Xrkrw53SWP1iR5T5KPV9XPJHl8a+0bC3iO45NcmOSXW2vnV9XDkhw20uXQJFcnuWon7d9Isv/IpluH9e0Ldt11N2XbtrHyOgAAsAIMIThee+2mBfdd7uOdO9ZVq2Z2Odk5zjm/v5PkF5J8Nt1MbNLtuHxcuuXLu1RVd0vy7iSnttbO75s/3T1UR1XV6iSnJrm4tXZlks19WE6Sp/btW5J8LMlT+vanJbl4jDEAAACwAo0Tfn8u3TLnE2YbWmu/nuQfkzxiAce/LMneSc6oqkur6tIkz+i/LkxyWbpziGc3s1AB00kAACAASURBVDotyZlVdXmSfZOc1be/IMlzq+qyJA9NcvoYYwAAAGAFGuec332SfGee9m3prvW7S621X0rySzt5+IHz9P9Culnlue1XJjnp9l4PAAAAZo0z8/u3SX6kqs7r71dVvSfJ/ZN8cNErAwAAgEUyzszv89NtMHVqf/+Y/uvyJL+8yHUBAADAohkn/F7bWvuRqnp4kvsmWZvuPN0PjHu5IwAAAJikccLvZVX1qdba05N8eKkKAgAAgMU2zjm/G5L84FIVAgAAAEtlnJnfP0xyelW9LcklSW5Mctvsg621v1jk2gAAAGBRjBN+X9V/f3qSp83zuPALAADAHmmc8PunSWxsBQAAwLKz4PDbWnvGEtYBAAAAS2aXG15V1f+rqj+Y0/aAqjpyacsCAACAxXN7uz3fI8ld5rRdmuSMJakGAAAAlsA4lzoaNbOoVQAAAMAS2t3wCwAAAMuG8AsAAMDgLWS358dV1XdG7m+fr621dqfFLQ0AAJi2A/e/U9asW55zZltv3ZZv33DztMtgD7GQ8Lu6/7q9NgAAYGDWrFuVz7/1G9MuY7f80LMPmXYJ7EF2GX5ba8vzTzwAAAAwQrgFAABg8Bay7BkAAOgdcMCdsnbt8p1D2rJlW66/3nmwrDzCLwAAjGHt2lV51wXfnHYZu+2nn3znaZcAU7F8/2QFAAAACyT8AgAAMHjCLwAAAIMn/AIAADB4wi8AAACDJ/wCAAAweMIvAAAAgyf8AgAAMHjCLwAAAIMn/AIAADB4wi8AAACDJ/wCAAAweMIvAAAAgyf8AgAAMHjCLwAAAIMn/AIAADB4wi8AAACDJ/wCAAAweMIvAAAAgyf8AgAAMHjCLwAAAIMn/AIAADB4ayb9glW1X5JPJvnJ1tpXq+ptSU5IcnPf5TWttYuq6uQkZyRZn+SdrbXT++OPTfLWJPsl+WiS57XWtk56HAAAACwfE535raofSfLxJEePND84yYmttWP7r4uqan2Sc5I8IckxSR5SVY/p+5+X5EWttaOTzCR5zuRGAAAAwHI06WXPz0nywiRXJ0lV7ZPk7knOqaovVtVrqmpVkuOSfKW1dkU/q3teklOq6sgk61trl/TPd26SUyY8BgAAAJaZiS57bq09O0mqarbp0CQfSvKCJDckeW+SZyW5Kck1I4dek+SIJIfvpH3BDj54392oHACAndly2/asXT0z7TJ223Kvf3ds3Lhh2iVMzEoaa7KyxjvuWCd+zu+o1tr/S/LE2ftV9ftJnpbkgiTbR7rOJNmWbqZ6vvYFu+66m7Jt2/bb7wgAwIJs3LghL7noX6ddxm4764l3y7XXblpw/yGEi5U03pU01mRljXfuWFetmtnlZOdUd3uuqvtX1ZNGmmaSbElyVZLDRtoPTbdUemftAAAAsFPTvtTRTJI3VdWBVbU2yXOTXJTk00mqqo6qqtVJTk1ycWvtyiSbq+r4/vinJrl4GoUDAACwfEw1/LbWvpjkDUk+keSyJJe21t7RWtuc5BlJLuzbL0+3FDpJTktyZlVdnmTfJGdNum4AAACWl6mc89tau8fI7bOTnD1Pnw8meeA87V9Itxs0AAAALMi0lz0DAADAkhN+AQAAGDzhFwAAgMETfgEAABg84RcAAIDBE34BAAAYPOEXAACAwRN+AQAAGDzhFwAAgMETfgEAABg84RcAAIDBE34BAAAYPOEXAACAwRN+AQAAGDzhFwAAgMETfgEAABg84RcAAIDBE34BAAAYPOEXAACAwRN+AQAAGDzhFwAAgMETfgEAABg84RcAAIDBE34BAAAYPOEXAACAwRN+AQAAGDzhFwAAgMETfgEAABg84RcAAIDBE34BAAAYPOEXAACAwRN+AQAAGDzhFwAAgMETfgEAABg84RcAAIDBE34BAAAYPOEXAACAwRN+AQAAGDzhFwAAgMETfgEAABg84RcAAIDBWzPpF6yq/ZJ8MslPtta+WlUnJzkjyfok72ytnd73OzbJW5Psl+SjSZ7XWttaVXdPcl6SQ5K0JKe11m6a9DgAAABYPiY681tVP5Lk40mO7u+vT3JOkickOSbJQ6rqMX3385K8qLV2dJKZJM/p289OcnZr7d5JPpfklZMbAQAAAMvRpJc9PyfJC5Nc3d8/LslXWmtXtNa2pgu8p1TVkUnWt9Yu6fud27evTXJikgtG2ydUOwAAAMvURJc9t9aenSRVNdt0eJJrRrpck+SIXbTfOcmNfVAebQcAAICdmvg5v3OsSrJ95P5Mkm1jtKdvX7CDD953/CoBABi0jRs3TLuEiVpJ411JY01W1njHHeu0w+9VSQ4buX9ouiXRO2v/RpL9q2p1a+22vs/VGcN1192Ubdvm5mcAAHbXEP6xfe21mxbc13iXl5U01mRljXfuWFetmtnlZOe0L3X06SRVVUdV1eokpya5uLV2ZZLNVXV83++pffuWJB9L8pS+/WlJLp500QAAACwvUw2/rbXNSZ6R5MIklyW5PDs2szotyZlVdXmSfZOc1be/IMlzq+qyJA9NcvokawYAAGD5mcqy59baPUZufzDJA+fp84V0u0HPbb8yyUlLWB4AAAADM+1lzwAAALDkhF8AAAAGT/gFAABg8IRfAAAABk/4BQAAYPCEXwAAAAZP+AUAAGDwhF8AAAAGT/gFAABg8IRfAAAABm/NtAsAABiiDQesz95rl+8/tTZv2ZpN13932mUALJrl+39kAIA92N5r1+SJF3582mXstouedEI2TbsIgEVk2TMAAACDJ/wCAAAweMIvAAAAgyf8AgAAMHjCLwAAAIMn/AIAADB4wi8AAACDJ/wCAAAweMIvAAAAgyf8AgAAMHhrpl0AALAybDhgffZeu3z/6bF5y9Zsuv670y4DgN20fH8DAQDLyt5r1+RxF7xr2mXstr9+8k9n07SLAGC3WfYMAADA4Am/AAAADJ7wCwAAwOAJvwAAAAye8AsAAMDgCb8AAAAMnvALAADA4Am/AAAADJ7wCwAAwOAJvwAAAAye8AsAAMDgCb8AAAAMnvALAADA4Am/AAAADJ7wCwAAwOCtmXYBADBqwwF7Ze+166Zdxm7bvOXWbLr+lgX333DA3tl77dolrGhpbd6yJZuu3zztMgDgdgm/AOxR9l67Lv/5otdNu4zd9v4nnp5NWXj43Xvt2jz2wrcuYUVL631PenY2RfgFYM9n2TMAAACDt0fM/FbVh5MckmRL3/SLSX4wyelJ1iZ5U2vtzX3fk5OckWR9kne21k6ffMUAAAAsJ1MPv1U1k+ToJEe21rb2bXdNcn6SByW5Jckn+4B8RZJzkjwsyb8meV9VPaa1dvFUigcAAGBZmHr4TVL99w9U1cFJ3pJkU5IPtda+lSRVdUGSJyf5uyRfaa1d0befl+SUJMIvAAAAO7UnhN8Dk3wwyYvTLXH+SJJ3JrlmpM81SY5Lcvg87UeM82IHH7zvHSgVAG7fxo0bpl3CRK2k8a6ksSYra7wraazJyhrvShprsrLGO+5Ypx5+W2ufSvKp2ftV9cfpzukd3epzJsm2dBt0bZ+nfcGuu+6mbNu2/fY7AjAVQ/ilfe21mxbcdyWNdyWNNVlZ411JY02Md7lZSWNNVtZ454511aqZXU52Tn2356o6oap+YqRpJslXkxw20nZokquTXLWTdgAAANipqc/8JjkgyWur6sfSLXt+epKfT3JeVW1McnOSJyV5bpIvJqmqOird5lenptsACwAAAHZq6jO/rbX3Jnlfks8n+fsk57TWPpHkFUk+nOTSJG9vrX2mtbY5yTOSXJjksiSXJ7lgGnUDAACwfOwJM79prb0yySvntL09ydvn6fvBJA+cUGkAAAAMwNRnfgEAAGCpCb8AAAAMnvALAADA4O0R5/wCsGv7HbAue63da9pl7JZbttySG6+/ddplAAArnPALLEv7H7A269buPe0ydtutWzbnhuu3LLj/Xmv3yjMvevQSVrR03vbEv0ki/AIA0yX8AsvSurV756w/f9S0y9htLzntfydZePgFAOCOcc4vAAAAgyf8AgAAMHjCLwAAAIMn/AIAADB4wi8AAACDJ/wCAAAweMIvAAAAg+c6vzAgB+y/LmvX7TXtMnbLlltvyfU33DrtMgAAGCjhFwZk7bq9csHbHj3tMnbLk5/5N0mEXwAAloZlzwAAAAye8AsAAMDgCb8AAAAMnvALAADA4Am/AAAADJ7wCwAAwOAJvwAAAAye8AsAAMDgCb8AAAAMnvALAADA4Am/AAAADJ7wCwAAwOAJvwAAAAye8AsAAMDgCb8AAAAM3pppFwBL6cD912XNur2mXcZu23rrLfn2DbdOuwwAAFj2hF8Gbc26vfKp//WT0y5jt/2n5743ifALAAB3lGXPAAAADJ6Z3xXooP33yup166Zdxm657dZb860bbpl2GQAAwDIj/K5Aq9ety9Vvfum0y9gth7/wjCTCLwAAMB7LngEAABg84RcAAIDBE34BAAAYPOEXAACAwRN+AQAAGDy7PSc5aP+9s3rd2mmXsdtuu3VLvnXD5mmXAQAAsMdaluG3qk5NcnqStUne1Fp78x15vtXr1ubaPzhvUWqbho3P//kkwi8AAMDOLLtlz1V11yS/leSEJMcmeW5V3We6VQEAALAnW3bhN8nJST7UWvtWa+3mJBckefKUawIAAGAPthyXPR+e5JqR+9ckOW4Bx61OklWrZuZ9cNWGO93hwqZpZ+PamdUbDlyiSpbeuGPda99DlqiSyRh3vPvse5clqmTpjTvWDXdavmNNxh/vwfss3/GOO9ZD9tl/iSqZjPHHu+8SVTIZ44z3kH32WcJKlt64P9uN++y1RJVMxjjjPWif1UtYydIb+/ftPstxDmmHcce7bt/lO96x/52833KMSDuMO95VG/ZeokqW3tyxjtyf939IM9u3b1/ikhZXVb0iyd6ttVf295+T5EGttefdzqEnJPnYUtcHAADAVD00ycfnNi7HP2tclW4wsw5NcvUCjvtsf9w1SW5bgroAAACYntVJDkuX/b7Pcpz5vWu6FH9ckpuTfDLJc1trn5lqYQAAAOyxlt3i/dbavyV5RZIPJ7k0ydsFXwAAAHZl2c38AgAAwLiW3cwvAAAAjEv4BQAAYPCEXwAAAAZP+AUAAGDwhF8AAAAGT/gFAABg8IRfFk1Vra6qO027jqVUVSdW1X120v6oadQE46qqe067BmA8VfX6qnritOuYlKq6e1XdeZ72H6yq+0+jJhbH0P+tyJ5tzbQLGLKqOiTJXklmRttba1+bTkVLo6pOS/IrSR6Q5L1VdVGS+yX5jdbatqkWt/g+kuSiJE+a0/6GJJXk+35RL2dV9XdJzk9yYWvtG9OuZ6lU1f9L8r9ba8+f035xkiNba9/3B49l7p+r6rNJ3pnkL1tr/zrtgpbSSvgcV9X7k3yitfZb/e2d2d5ae+yk6lpqVfWhJB9rrb1qTvu5SQ5rrQ3pj5IvTPKFdL+DVoIrkrw73//79m1Jjkpy+MQrWmJVtTrJY5I8OMm/pvs3x02tta9Ps64l8I2qem+630Hvb61tnnZBS6mq1iVZ01r7TlX9UJKTkny8tfbZ6Va2OKrqOwvsur21NvU/fAi/S6CqHpnkLUmOmOfh7RnQ+15Vz0vy5iTfzY5x/UiS56cb669PqbRFU1UvTfK6kabHz/kPfVWStUmum2hhk/HQJCckOauqPpLuF9W7WmvfmmpVi6CqnpLkYf3deyR5ZFWdPdJlVZLj0v0Ba2guS/KQ/ut3quqSdOHwgtbaNVOtbGkM9nM84tFJNo/c3pntE6hlSVXVY5LMzvydlGRjVd080mVVkpOTHDTh0pba+UlOqaqHJbmktXbLtAtabFX1wnQhP+kmDk6uqstGuqxKcq8kN0y6tqVWVXdLcnGSY/qm9yS5a5JfqapHDiUo9W5NckqSJye5uar+KslfJLm4tbZlqpUtsqp6cJL3JnlxVf3fJJ9OsjrJtqr62dbahVMtcHHsPe0CxjGYELaH+e0kd0vynSTXJNk63XKW1MuS/Fu6Wd/Zf0i+OslPJXlqBhB+k5yV5FnZ8Qtpdf81a3uSbyZ5VYbnIUmekOTxSX6i/3pzP9vyziTvbq1dP8X67ohLkvxxkn3S/QzvkeR58/R77wRrmojW2v2q6h7p/jt9QpLjk/xokjOr6uPpfrbvWMY/27mG/Dme9fB0/x+avT1kV6ULBqvT/bd7n3Srb2bNrrb6+ITrWmrHJ9kvyYeSpKr+P3v3GSVZWbV9/N9DziAIgkRRLqISlCwgWRDkFVEQVIQHFAEflCwSVUBQERAfcQwIiAQVRkURiUMOksNc5CBRBMnIMNPvh32KqenpngG6qu6uU/u3Vq2pOlXN2kWlc4e99xvAhOq+EbGi0gKnAPsTiwf9wBzA0gMeM4GYdK+bE4nnejRwYHXsCeL/wQ+AdQrF1Q7zEc+n8b38OWA74AVJ5wHnABfUZPfgD4F3AzMCuxLfW8cCewLfBLp+8Gu7q9Jo+/r7u34SeMSR9BLxhbWK7RdKx9NOkl4DLre9iaSJxEnkp6rVlVVtz1o2wuGTtBjwhO3XJT1IbI8dbJBUa5IWJQZL+wPvqQ6PJ2Zr9+rGVTRJ6wDvA34J3ExMdDRMJAYTl9RxhaVB0gzAZ4hJuwWrw/3AC8C2tv9WKrZ2qOP7eCBJXwAesX3ZgOPbArPa/mWRwFqoei5LA4cAJlZFGxqf3d/Z/leB8Nqi+o0dUredgA5G0kzEhORcwAPAhcCXmx4yEXjO9ksFwmur6tzxBtsfG3A+NRZY2fbshUNsm2on1g+J36DGwOQh4DO2/1EqrlaQ9ALwj+p1vQt42fZHJF0ArGV7jsIhtpykPmKCY2YmTUbODqxh+xfFAqvkym97XAC8v+4D38ptwLqS/qe6PW+1TfijwPXlwmqpq4DbiTych4Ba5gwOpRocbUgMGLZg0oDhMeLLbXtgnuq+rmJ7LDC2mtR4xvadpWPqBElzApsTr+mmxI9SH5FjdyawHDEb/8Pqeter8/sYQNJcTNqifwrwl0G2i+4NLEVM9nQ122cCVJ/dhwcO9OuoDoPbt+BOYqDwWUm/rq4/XDqoDnkFWEjSm+fmkmYldiW9WCqodpG0BvF9vBWRw90HvAz8kdhptyJwMpH/3M3GA33VxOvSwPer4wsRz7dWqtTPM4jf08Hk4Lem/kbkqVwFXER8ob25xG77mFKBtcFexPM9ubq9NjHw/S/12PIMMC/wIUk7ETmic0i6b7AH2j61o5G1maSzmHxw9CzwM+AM22MlvYfYWrju0P+VrnAtsJukrzLlTOWqthcvFVib/Iv4/u8jJnN+Tbym1zYeIOkiYM0y4bVWj7yPt2HS9zDEZN3A/O0+4PGORdQmkvYbcGgBSasO9tia/d4iaV5it8rA76nVbR9SLLDWWRhA0vrAF4ElJd022AOrycs6OZ04pzJxzrgWcC+xGnrCVP6u60h6ApifeA+PB84nBkxjbL9aPeZqYgDc7W4ANiIWhPqB30saTUws/7ZkYG1yDFFv4XaiNsN1wGLEhHPxgS/k4LddGicga1SXxsC3r7pemx9j21dLWhLYg8i7moEopvMz2w8WDa51riNyU0YTr99KRLXJZo3XtlaDX+KE+hUiL/IMIgfnzRx2209KupXu/4E6CfgSk17H5grttZuZJQojnUu8phcNkVd1PrHroQ5q/z62/fOqDc6yxInGa0y+S6WxFfioQf682xzNtAt31e73VtIOxKr9dEM8pA6D37uIz+Hfq9trAZcO8dih/j90q/2JfOY9iPfvu4nCUKOpz2JCw/zAFcT38Tm2nxvkMZcREwHd7mvE81wCOML2dZJ2JAaH+5YMrE2WIjoPfFTSw0Q9nGuBO4BFi0ZWycFvexxBDSpqvhWSTgOur8mM81C2JXKO5ieqWD9ErHb3gh2BS6fRCucztidM5f5usCUxUPgqMRO7O7HifySTV/qui78DN9m+cKgH2D6ug/G02470wPu40cKoqrlwhe2Dy0bUNj3zGzvAt4jt638mtuefS2wXXYFIUaiD7YH9iN/bjxO7VG4uGlGHVFWO95V0MPG6zgDcX9MUul8B59sesm2X7W92MJ62sX0PU27dPqRO9QgGeBWYpbp+BbCR7QslPUJ0gykuC16lYZH0HHCr7fVKx9IJkn5FDBpOLB1LJ0j6D/CQ7a5dEXsrqsJtl9netCoucprt0ZIuBRa1vWThEFuq+tzeYrvuVYGB3ngfV33lX7P9QnV9SHXtdVx31ffUlbY3lGRi1eh8YrX0X7bXLhpgi/XAJM5kqkJ1Q3kdeIpocfVqh0JqG0nPE+eOdapgPShJU1scaryuF01jcrZrVNW6tyB2KzxD7Ia9BVgF+KftxQqGB+TKb9tUifxHEO1D+oGriZmeuhSBajgO2E/SF4ltDS8wqfVC7U6ybH9J0tyS9iBm8kz05Ztoe9C8pC53O1GAYzbbddz+2/AosJqklYncz10lPUZsIe36iuWD6KnPLb3xPn6SWAncmilzfZvVrdf81E4s+21/u2PBtN8LxPt4FPE9tbntP1ZVgj9UNrTWs72epOkkfYL4vX2U2Ar7ku2nigbXHqcw7R0Nz1Y9f7t9Nbz2PaubHMbk6Y8wZTrkeEmb2b6kw7G1w27Eyu+TRMuqnYj0hTcYIakZtfkBHEmqD/OFxJaVho2B9SRtYLsueXQQM88zM3j10FqdZAFIWp4oYjY/8fzGALMB+0j6ZN3awgCPEHnrT0i6k8kHSf2NbZY18D2iANJGRMubfYA/ET9MfykYV7v01OeW3ngfP0JsEYUYJPTKtq7DmDJPv/m512nwewGxLfhg4hzjt5K2JH6PBi3C2M0kLUw852WqQ2OA9wJfrwaANxQLrj32J7a2P05MqgN8gnjOPwMWINKwjiUq13ezXuhZ3bAz8CPgRuI9DPBpYiX0O0Qf532JNKvVSwTYSrafADZp3K7GRCsBj9l+slhgTep2gjNSHE3k5XwZOK069gXgJ8RJdp22Jv2b3jnJgqi4ODfx2jYKm91U/Xsk9csF3q76d3amzNWozeteFQu6C3jW9jhJnyJe44eBw8tG1xa99rnthffxPsQAmBpWJ5+aA5uu9xHtnlYjfmfrVkzmq0Q+3c1E3u9WwGeB54H/LRhXu/yYaA1zNJNe5yeIwcIPiEKUdfJhYpvoSrZfA6jyf+8E5rT9OUlLUIMBErGrqtkMTL5gVCfbEROSG9ruB5D0E2JH0qq2/1+1W3RE5MO2QrVbYx7bp9meKOnLRIrGmGn8aUfk4Lc9ViTyckY3HfuZpM8Bg7Zj6FY9dpIF8aMztsoHPRnA9h+qkvx1+EEaqCdyQiEqlwNIWpw42diy8UNVNz34ue2F9/FoojL9ppImAOfZ3rpwTG1n+3uDHZf0Z2ADJm//1NVsv0RMyjVsV6Xg/Kfbi7UNYUMi5/cgSQcCVL+9nwdWLhtaW3wCuLkx8AWw/XKVgvNZYgXxJWowSOyRntUNawN3N59P2H5D0qtMWiFttB7sepJ2JnYqXAycJmlGopvGzpJ2tV283VEOftvjWeB9kmZumr2bhejN9++ikbWApM8QSetXV9eH0m/7nE7F1SHPAktLmqtxQNKCwPJM2nJYG7YvH+y4pFmJbaS1IekgYvVkXmJ28mJJ6wBfsv1K0eDaQNLcwA70QO56431cPecVidWz22v2uk4PrC3pVOIkahVJg25rt71zZ0PrLEnTA3MB6xUOpeUk7Q7M2FSN/TfEZ/f4clG1zStEjvOb56rVb8/iwIulgmqjfwJrSPoRk9JutiB+a++XtDkxkfdAuRBbQ9JUW97YfqRTsXTAOGBFSecSOzb6iImODwF3SNqO2AZ+R7kQW2o/IrXoSADbr0vaFPgdsUMpB781dRbRqPymquoZwP8j8jbq8AN1JlFY5erq+tRWx+o2+P0JkaPRyKnbCLifyJ88rFxY7SFpFeKL6gPEcxyoFn0Wq6I5hxLbRuerDi9N9Id9Hti1UGht0Wu569XM80lE+sn0xPO9spq827ImBb7OJmbXdyBe00WIFk8D9RMrSLVQpSs0G0V8hucB7u18RO0j6ZtEDvMVwHGSZiZ+gzaSNKvtOvRwbnY6cS5l4n27FvGaLkikINXNN4DfA3tWF4iB0nhiC//yxPu7DrsZHmLq5461OLeo7EYMej9JtFWEeF2fJ1IZ1iX6sNelJ/mixA7JyxoHbF8s6Qbgo8WiapKD3/b4JnHivCmTNya/nChm0O1+Dfyjun4q9cmZmybbR1Yl+vcn8gdnI8rUf5vIS6qbE4EPAs8R1fseI04sZwLOm8rfdZtdiYIxywONqpN7E5/hrajZ4Jfey10/lqg4eQ2wZnVsfiIN5URiS2G324X4Pl6AmJS8kciLrLulhzj+BHHSWSe7Ev3IdwWw/ZokEYPhXYC6DX73J4og7UEMFt5NtIYZzeTnVrVg+3xJSxEDog8Q5+jjgJ/bvlfS+sDHazI5eQ+TVzyeiZjUeJ2o6F0btq+rcrV3YPLX9be2/yPpFSJNZeBEXrd6FFizer9eRkxkbExMXo2Idk45+G2DaqvzZpLWJPJAJxIFKsbWJIfw38QXFES12Gdq9KGdJtsnASdJmh2YwfZzpWNqow8S791ViYHv9sCDxORHnXLM5gXusT0+ziXf3KrzDPGDXDe9lru+HbHNeW1JEwFsHyBpM2LlrA5+SzzH71RpNg83z7zX2BKDHHu1Jqv5Ay1A1BO5p3HA9n3V6veaQ/9Zd7I9Hti3Kvr0fiLX9X7bL5SNrH2q7b5TDOyrNm11aIMDgO0pJq2q6t6XAJd2PqL2qvL1fzrEfd3etmqgo4gdg39n8kr8fcREdHE5+G2va6u82IWIKm4LM0JmPYbpq0RhlZ8RszqN3pI9ocpV+QjR/7WvMVgCsH1qqbjaZALwiu0Jkq4EPmZ7rKTbgfULx9ZK1wDrE8Lj5gAAIABJREFUSPpOdXsRSScQn9vanHA06ancdeKzOlh+70Tqs71uS2AxSUcCvyK+ly8rGlEH2H54sOONugS2L+5wSO10D/E9tRPxvTQ9UTBnHaCWE9DVRE6j33ofkTsJgO2xBUNrOUnzEm2sGmlGjUHD7MByxE6z2rL9T0nXE7uujpvW47uFpKmdQ/Tb3qBjwXSA7V9Jepqo0N5oU3Y3cKztrPZcV5KWJPI2DpX0D6Kc+ZzAq5I+UYPZ+BeIH+BGQYJNJA1WgKHf9pIdjKvtJO1JfCkPrMrXaFRet8HvjUR/6l2I2djvSlqOKCRTp0HS7sRW329Wt1epLv8Gvl4qqDbqqdx1Ir95C0mnV7claQywAiOk9UILPEVMyo2vbm9VVX0eqN92bX77e6UuQeUgYlJj9CD3HdLhWNpO0jbEc51jiIfU6bWFWBn8FJPOJ5rPM7q+yFUzSfsNODQKWIhYSHltyr/oautN5b467Aadgu3zidZGI1JtfgBHmBOJk6oFga8QVSfPJr7Uvs0ISfgehm8DPyRWsvuJGdnFB3lcHT/UBxFf0hcT23/rtPV3MHsSEzn9RFXRPYjm7BBN22vB9t2SPkBs616W2F53F3CG7dpVFe3B3PXdiO/jz1W3l6ku44iCOnWwN/B9Ipd5ZuIzO36qf1EPvVKXANt/lrQy8bldhhgc3QX8oIZbJyHez3MSK96PUP/f2w2I5/kpIo97W+L86lTqVzz0aKY8R2wM9utQGLZZc2eM5l7k+zLpN6lWJL2PWPldnXidrwaOtv1Qybga+vr76zg+KUvSs0T+4OrVyu+MtleQdDGwiu25C4c4bJJmIKppPkm0WdhpsMfZfqqTcbWbpH8Tr22t2vxMS6Ntl6Q5iVXCh23fWDquVpF0OXCN7doVUZmWHsldB0DSx4jtg43JjQtrUodhMlVe83m2P1U6lnaT9BJRDbhRl+AzTKpLcLntbQqG13FVBfOlbR9ROpbhkvQiUYhw5Tp+TgeqCh9dZXsjSX8H/mj7xOr60rYXKRxiy0g6jCkHv68Ct9i+sPMRdZ6k04D31+18UtIHiQK/cw246zlgHdt3dj6qyeXKb3tMB7wo6d1EH6//q47PDrxRLKoWqgpRPF1VsHvF9pBbYCV9G1izJnkNxwO7SZqzrkU3JK06xPHG1UeBUZJWtX19xwJrr2Wp506FIUlai1gRXRJ4Q5KBH9u+pWxk7SGpj/huHk+cZL1S1xNq26MGO17TPNheqUvwVm1H5H93/eCX6CyxObHbqu6rvhAD/TUkbQiMBfaoUhdWpWa/T7YPKx1Dp0iaf8Chxhbv1YkWqHXzfWLgexSxa6GPaDN4ANGBYNNyoYUc/LbHbUQBiouIF/08SUcR+Vh/KhlYqw1VbGSA5Zl6zsOIJukvAw7NAzwk6VbiJLqh3/bmnYusba7lrf3Q9lOf75AfAIdJOpR4/i/QdLJVo0E+AJJ2JSblmnPK1gK+JGlH26eViaw9JC1N5EouNeD4rcA2tu8vElibVFtjf0lv5MH2Sl2CniDpJ003ZyDSFe6qKtEP/L3dvaPBtd/BwFlE2twZxLbYE4nv6TMKxtUSVZ7vPbbPGyTnt1k/8Vo/AFxge2JHAmyfJxn8nKqPmOSom7WInXQHNR37pqT1gLXLhDS5upy4jjR7E4PcFYBfV82dtyP6Dk7tA59GpsFmqWYkGpM3q8vM7Fjq81zeqiOJ5zxY0Zg6DfIbvkU8r4OBPxMD/c2ImdrvALUa/AI/BwTcSbRfmEBs31+xuu9j5UJrix/TI3mw9Ehdgh7ylUGOfaC6NOsnChXWhu0xVd/mCVXl4/WBHYGHiM90tzua+P45j8FzfgfzG2LVsJs9whBbvIn8/bp5BZhXUl9jd5Wk6YiWki8XjaxStxO6keINohjULE1bY78H7FX1+krdpW4nxlNle73SMRTQawP+uYErbB/ZdOzOqu/tioViaqdViKI5K1cpG0iantils1rJwNqkV/pzU/WYX6apLsFq1LAuQQ/5UukASmreTVe9f+v0Hj6cKDIIsS1/ar+5CwK7EtWfu33wu1rd6t9Mw5+ALwIXSzqzOrYt0av7lFJBNcvBb3tcCDxo+yONA7bvLRhPGgbblzeuS/oC8MjAdlWSGlUZL6dGquc7lNeJCsHX2n51Ko8b8XpwwD8a+JykBRo/ypIWJwZNJ5cMrE3+AczcGPgC2H6jyqe7rlxYbdNTebCSZiTy6CBy2BclVltSl7H968Z1SesAz1QTHAw4PkunY2s3ScsT6SjLE7s0mvXb7uo+v7YPb7p+2LQeL+mjwLvaGVOH3CzpdtublA6kQ/YBViZSTxo7JPuIwoQjYqU7B7/t8Rgwc/OSf+pekuZi0g/RKcBfJDX/GI8itrovReTZ1ckpTHtF9FlJG3d7qw1JixJ5+bMyeS5sfx1yYAfkro8C3g3cK+lmIgd0ZeC/RNujrldVvW34C3C4pHOq69MRKwoLU8++xj2TByvpw8TW/T2rwf11xOs7UdK2tn9fNMA0HJcRufpbDzh+FJHGMF+nA2qz04giqT1B0gbErpyZmPI399u2l5M0cBKgG71GPQbxb4ntZyV9hKi8vxowkdiJdPZIWSjJwW97XAl8mTixvIHJi+fUsUhD3W3D5KthHyfyt5v1AY93LKLO2Z/ID32caGkF8AmiQuHPgAWI7SzHAhuWCLAVJO0JHMfkP8BUt/upRw7sYLnrszN53/GZga8SeZTd7kwmn7jpI06iP9V0G6IHe50KQEFv5cH+kJjImZHYJjkd8X20J/BN4v9D6hKSvkHUHWjYsmoB1DCKeK2f6WhgnSHgXmJ3xuN1XjyR9H3g69XNgb+7/UTPeWz/t5NxtcnZwD6SLmXwgprHlAqsXapdVr+pLiNODn7bY7fq3/dVl2a1K9LwFgz8Yusqtn8u6f8R7XAWI2bxnm56yETih/ioAuG124eJ57aS7dcAJB1MFA6a0/bnqnZXqxeMsRUOIk6qLiZyI2uVF1npqdx1osVCbU8ep+HftnslD3ZFYKzt30g6CLjJ9gGSViSqjvaaM4lCOt3qBGBnYBni8zsdk09O9RO7Fw7tfGhtdwmwOPBEnQe+lc9V//4WuJuatAEdQqPQ7boMXii16we/AyaopmZEbN/PwW97TK1gQy/+Pz+IWFXrWo0WRpIuIwoFHVw2oo75BHBzY+ALYPtlSY8BnyVOUl4iWlJ0sxmA62xvVDqQdmnOXW+Q9H6qPr/AvbZrkydpe8fSMRR0i6TbGjlmVeHFuq6Ajgf6qrSFpYkekxB9NEdEZdFWkTQn0f5mqJzQzW2f1fnIWsf2G8ByAJIeIlrdDFYBuo52JSaW75J0LVE1t6GOuwavtL1D6SA64PCp3FeXSY7BWuqNWL04EOuEK4itWI0ei42Vz9mJUt+/KBRXS7zdGR7bd7Y1oA56K4WRJJ0LbGG7Dp+vfwJrSPoRUcGvD9gCWAO4X9LmxIriA+VCbInjgd0kzdlUob22JL2HWBndYMDxPwK72K7dlkJJnyO2dDcG+wZOtD2maGDt8Sq9k2N2A7GqfT1xIvl7SaOJAdRvSwbWBqcDmzP4bqq6nES/yfbi03qMpJOBDW0v2f6I2u5oYK7qstSA++q2a/Bo4GBJyw4saFYHki55Gw8/om2BdIjtUdN+1MhRh5Pzkej/iB/jwVzVyUDapKtmeArp6q3eTb5BrBjtyaQ80D5itaWxAjGKLqwQPKAAFMA8wEOSbiUGDw39jZX/GvkFkaP9DFGjYALRfH5L4vXdqlxorVdt1T+MyT+X7wU+JukA28cWCax9einH7GvAGcASwBG2r5O0I3A78R1VJxsCzwJ7EXUYJpYNZ0SYn9gqXAdbE7sVvkcUTq3z67sRMQa5VdLjxCp3YwKn3/ZyxSJrjfUG3O6nRyatukEOfttjdaKX2VrEitimxBv8IiK3oat12wxPeudsny9pKSKPfSniO2Mc8HPb90paH/i47b+VjPMdGqwA1IwMnpNTNx8DHgU+aPt5AElzEH1vNy4ZWJvsSbTm2pmoDDwB2Az4NdGWoW6D34E5Zo33cKOAW20Gv7bvIWoTNDu4jrsXiGJIz9sekUVk0rA9QLy+35nmI7tf84TyIgPuq8Nv7hpN11chctlPIn5/JhKFF3cgKiKnDsvBb3tMBzxl+7mqx+K6to+pcji2JPI6akNSH9FyYOAW7zVsd/UW714n6UjgBtsHDna/7beztWekaS4AtTjRF3TgTPtC1LCfJHAfcZL1fOOA7Rcl/YtYWaqbUcBVts9oOnaOpN2o8gtr5gjqcQL5lkhaBXjS9mOS9gA2knQ5cFzNCgftBFws6RdEetVkKUi2zy4SVWqV/YAzJR1CtHl6rflO29eXCKpNligdQDvZfrN/fLU1/1rbX2t6yEVVUb7vABd0Or5el4Pf9rgDWFPSNsBYYC9J8wHrUL8CHBsTW87mGeIhOfjtbrsDtxK9FuvmFib1F7yEaOW0U9P9o4jiOR+gBv2bJa3adPNk4EdVu4nziQm7bYjn+ulB/rzbHQMcKOmDtm8DkLQW0df5kKKRtYHtw0rH0CmStidW8HeR9E9ihQWiWN9sVC1TamI9YA5gx+oyUA5+u9v5xKTVoUxZzbqfGp2z2364dAwdtBTwtKRZGn1uJc1O9Jmft2hkPao2H6QRZm/gj0QuyulE3uQ+1X0/LRVUmxxDFFa5HVgBuI5oB/QecuBbB2cC20hal5i5rEPPvYbm/s191L9/87VM2ff260zqtdg49jdq8NsgaWARlTmAm6pK5dMBCxK5sOvR5dXoB5pGsZXXgaeA82uyUvhNIkf/AWLy6lUid/JXwBep1+D3oOrfS6l/TmgvGkuNd2xUxVLH2N5uGoVTR0Q7nBYaS6QTjas6hvQR6SgLE4VEU4d1/QnOSGT7qqrtwky2n5W0OrGa8rDt3xUOr9WWIrYTflTSw8Rs5bXE6veiRSNLrbAWMCexMoqkN5hUOKerf6B6sH9zrU+sBrH0EMeb88vmIlYI62Y9Bi+w0nxsB0nz2f5JJwNrgyWAS21fLukM4BrbF0i6ifr1tn4NuNP2hqUDSa33VrpJdLmZmdSiq5cKp+5CVJ5fE/h80/ELiDoUqcNy8Nsmtl+m2uJcbe/4QdmI2uZVJuVEXgFsZPtCSY8Aq5ULqz0kLWD7qWk8rI/6VHtedsDtGej+nr5v6qX+zT1wYjVQrXPKpmFDIlXhOOAP1bHtgP8l+tA/R2yR/QbQ7YPf54DFJG1CrOafKOldwIeIFe46ORQ4VtI6tseWDmaEqMtvLQCStmLwNpmr216nWGAt0FwstZcKp9p+FFhb0vJEq71+YFxVrC8V0Nff30sLAanVJJ1H9H09gFglO5nIpVwF+KftxQqG13KSngBus71J6VhSGg5J7wMOJKrT9wNXA0fVOReryvNtPN9rbF9TOKS2kHQH8OzAk2VJVwEz216lavW1ge2ZBv2PdImqp+/OxGs6nljxP4FY0T/K9kFT+fOuIulmYrfVzMTzfb3p7q7eiTM11aDhw8C/idSq5xspOJLeDcxah+8tSccQaXMNjersANieruNBpVRDufKbhuurxMrvk8A5RM7VWsAbTFmwoQ5eJXKce0K1fX9Ith/pVCypdSR9ELic2PbbsDyR372O7TvLRNYekmYGfkfkdTcf/xPwGduvD/qH3et9wOySZrX9CoCk2Ygcs/kkzUlUOK9DDv9ewPPESv9PbTd6dT9E/X6DPtR0vY+abx2VNDdxXrF+dWgM8T31ZUkb2r7P9r+KBdh62xN1CI4g2q8dQvQj/wqxwJBSaoEc/KZhsf048OYqaFUYaSXgMdtPFgusfc4G9pF0KZHb/AKTcmCxXZv+mZWHmHqeaM5Ed6fvEwPfo4BTiRPpLxAnWD9g8B7I3ewooq/vvcQ24D6iz+IWwHeBfcuF1hYXESuf91TfVX1EHvCCwIXAZ4kV0q7fOlulGO0z4NjB8OaA/40ScbVDL20VrRxPDHzPJLbtQ/weLUqs7m9WKK52mZfIXz9O0rbAo7a/W7XE2ZEa9edOqaQc/KZhkfQA8DfbuwHYngj8Q9JfJC1ue2DOaLfbr/p33erSGBg2tifV7cfpHiZ/jjMRJ9CvE30IU3dai9j227wl9JuS1gPWLhNSW20LPAqs1LQS+m3gbmAH6jf4/R/gNGAjYjWpYSyxO+crRGXzvaf80+4iaV7gYAbPk1yOaHdUG5KmJyYvmtMVzrE9Yap/2J22BK6zvb2k7QBsH10VKqzj99STwEqSFgOuBD4v6Uai3/x8RSNLqUZy8JveNkmfJQZ+EFvnNpbUXDRlFFHsqqtzyYZwBD1UMdf2FBVzJS1MVH++tPMRpRZ5BZhXUp/tfgBJ0xErD7XqRV6ZE7i+MfCFWDGsJu8+XC6s9rD9NLCJJBE5otMTBVbuBpD0A+Cwxmvf5X5KtDaCKStcP9D5cNqnKuT1d2BFJj3P3YFvSNrY9n+KBdcefcCszQckjQLmIfK762Y00Zrri8B5RBu624n/D1cWjCulWsnBb3onriV6+M5KnGwsTqwkDPTnDsbUEbYPG+q+aotd7dn+p6TriVWjWvVH7SF/Ik6wLpZ0ZnVsW+D9wCmlgmqjW4hqmzsBv6mO7UCsHl1dLKo2s23Agxx/QdK5kraw3e3nARsADxPb2K8g3sezEtv5zykYVzv8gEgrGku0TukjtgN/lEhl+J9yobXFecTq5xXV7ZWAG4mKuacVi6pNqi3ODwD32r5R0leBPYj0o72KBpdSjXT7j14qwPbDkjYjiqr8EriZyL9paPRHvaRAeG3Vg1vs9htwaBSxBWtroudk6k77ACsTeaCNXRx9xEBp/0IxtdNBxIrZ6OrSWCHsBw4vGFdpdWgTMzPwD9s3S7oGWML2iZJ2ISY4DiwbXkttSaSirF+lGDWqXd8FbEX9Br97Er+pjZX9xarL34k2XbVj+7dN139K7GxIKbVQDn7TO1L1GBwr6UHgmbpVh52KntliVzmaKZ9nw/EdjiW1iO1nJX0E2IbIHZxITGKdbfvVosG1xzJE4ZxDiJSMxvP9ru2LSwaWhu0+YA1JGxIrontImgCsSv1SVGYA/t0Y+ALYniDp38B7yoXVHrZfJCrQv4/oOT8DcLftcWUjax1Jb3WRoN/2Bm0NJqUekYPfNCy2L5e0gaTNiRzfvgH3H1EmsrbppS12MHiO86vALbYvLBBPagFJlxMFrw4AzigdTwccTeS8rlY6kNRyBwNnASsQ7+V9gROJ36K6vbevATaUdARwenXs88SETu2+jyXtYnu07QdomlyWtAYxcbX+0H/dNdYbcHuoyea6TeSkVEyvlc1PLSbp+8SP7lHE9sHDmi5167EIscXuPts3EyciS9g+mxgI71A0sjaocpzvI6rGfoXYVrcJ0ds5da9liRXfXnEJsIikxUsHklrL9hhARMXj+4GPAT8hKvPXbRvw/kSxuoOISuV3V9dfA75ZMK52Obk6xwCiP3nVm/tKJqVrdLs1mi57EIPcHxPt5jYmdpu9BGxeKsCU6qavvz8nk9I7J+lxYAGi+MbdDOipaPt7JeJqF0m3EbnOWxE/VjsQ23+PIrYlzV0wvJaT9C1iUmPgTHQ/cIDtYzsfVRouSQcQE1RHMXi/6uvLRNYekv5G7NroA55m8ufbb3u5UrGVIulcYEvbte/VLelkYEPbS5aOZbiqLcAHMvn2/e/XMfVI0n3AEsBfiAHgNsSize3AobbPKxhey0m6BXjJ9toDjl8NzGi7dpXpUyohtz2nVrjSdu1WPYfQS1vsAL5G9PTdmajePQHYDPg1UTQpB7/d6UhiAuOQQe7rp36/DRs1XV+gujTkDHD9zU90Jehqko4EbrC9S+lYOuTDwJnEqmc/cC9wsO06phhBtCV7WtIsjdoLkmYHFiba0KWUWqBuJzip844GDpa0rO27SgfTbrbHSFoRmNf2/ZLWJwaCZxBtKOpmFHCV7eaB/TmSdiOqW6fuNJbeGvQtUTqAEaiPelR77iW7A7cC55YOpF0krTrg0OHAdMTOjTmAVxqPqdsOFeJ7eWNgnKTLiM/nusTg908F40qpVnLwm4ZrI+J9dGu1BfoVJp1U1247oaRlgQuAq4hB4Y2S3gt8mTghqdsEwDHAgZI+aPs2AElrAR9h8FXD1AVsrzetx0haD1jU9qltD6jNbD9cOoZOkzQd8HFi9exR4DJiS+VTALa3KhddeofOJKofrwtca/u/pQNqg2sZemJuQeCP1fU67lDZhUghW5MoZNZwAbH7KqXUAnX74kid11yEYZEB99VxZel4Yhb2cQBJMxEzstsDPySKVHQ1SQMH8HMAN0l6jJiBX5DImVwPOK6z0aUO+l+ir2jXD357jaRFgL8SLZ4AxgDvBb4uaWPbNxQLLg3HWsCcRAE3JL3B5Lnrdegz32u7Ut5k+1FgbUnLA0sS/x/G2b6nbGQp1UsOftNw9dp2wtWIHOe9AaqZ989LWoz6VM9deojjzZMbcwGf6EAsKaW370Tic3w0URwJ4AliIusHwDqF4krDs+yA2zNUl9p4K7tS6s72HcAdg91XFarbwnaev6f0DuWHJw1LYzuhpLmBFYkesLfbfqVoYO3zOrCQpOltvwFvrv4uTFO13C7XaxMaKdXNhsAVtg+SdCCA7dGSPg+sXDa09HZI2hp41Pb1tmvfnlLSfoCr+hr7TeWh/T3cbSBz9VMahhz8pmGRNCNwEvAF4v00BrhS0meINhpPl4yvDc4DdgLulnQV8Zw/Sgx+a7E9tBfzI1OqmVeoJukaByTNSlQ8frFUUAV182Dh58B1wKaSJgDn2d66cEztdDTxOzumut7P4K9fP9ltIKX0DuTgNw3XscRg8BqiSANEW4lVia13ny0UV7t8ndjyuzWRk9MwBtirSEQppTS504nvIxODhLWINjELAicUjKvlJC06lbtfB/5NFBKatTMRtdz0RB7oqcQgcBVJvxzkcf2261AU6XBgXHX9CHo0/zel1D45+E3DtR2xzXltSRMBbB8gaTMm761ZC7ZfJKptLknkX/UBd9m+r2xkKaX0pv2JNIw9iO+odxMDwdHAAQXjaoeHmPoAaQJwEbBjJ4Jpg7OBLwE7EM9zEQZ/Lv3UoCKw7cObrh8maXtgN2Ky+Q3gHuBE2+cVCjGl1OVy8JuGa1Zii91AE4nKwLVk+37g/tJxpJTSQLbHA/tKOhh4P1EU6X7bL5SNrC3OJlo6zcKkIkHLA+OB24jV7k2Itm07FohvuHYhUmoWIFod3UB0Fqg9Sd8iVoKbtz2/F1hP0gE9nPObUhqGHPym4boI2ELS6dVtSRoDrEBsBU4pjTDVVtFXbD8z4PiSwKy2byfaqfynRHxpeCR9YZDDK0iCWAF+iugT+2pHA2uPu4ldRsvZvhdA0nJEL/azifSbO+nS6vS2JwKXA0iaBXjE9qVDPb6qt7G07SM6FGI7fY14v+4M/JlYxd8M+DWwD5nzm1J6B3Lwm4ZrN2Jm/XPV7WWqyzgyBzalkepBoqjMwMI5vyJWCheyfWLHo0qtcgrTzpV8tur5e3MH4mmn/wVuagx8AWzfKekfwAG2j5N0HzWoYm/712/hYdsR/bnrMPgdBVxl+4ymY+dI2g1YrlBMpfXR3QXcUiouB79pWGw/Aawm6WPEj9EMwF3AhbazUEVKI4Sk3YHdq5t9wIaS7mp6yCjgA8DznY4ttdz+wLeAx4G/Vsc+QWwZ/RmxhXZbYuVswxIBttDrwJqStiJWB/uI57om8JKklYiCX88M/Z9II9QxwIGSPmj7NgBJawEfAQ4pGlkbSLqc2Nr++6E6ZdjeqrNRpVQ/OfhNb9sQ1TUH5sAuIgnbj3QorJTS1J1CDIoWJlYF5wCWHvCYCUTrstTdPkwM9lay/RpAlf97JzCn7c9JWgJYvWCMrXI88F3g90xa7W6sjh0NrAvMSWyBTiPcgAk5iO+pmyQ9RtQRWRB4AVgPOK6z0bXdR4G1gRMkXQacBfzB9rNFo0qpZmrfMD21xUPEtslpXR4oFF9KaQDbLwMfAt5HDAz+TmwFbVwWA+axfXCxIFOrfAJ4ojHwhTdf/8eY1H7uJWKnTlezfRSwPVEI6nngZeBGYKeqcvCLwPeI/NE08i094DKquiwCLER8d81Fl+ZwT8NHiImcO4ENiF0aT0j6q6QdJc1dNLqUaqKvvz93pqa3R9I4Js8n+wDx4/QkUeV5IeIE5FLbW3Y+wpTSWyVpcaDP9oOlY0mtIclE7vaJwJ+IAcMWwJ7EDp29iIKED9heqlScqfUknQtsabsruy1IWuytPtb2w+2MpaRqh91WxG6d91SHxxM7GPbK1eCU3rnc9pzeNttvbpWUtC/wTWBD2/+ojq1KrCpdWSbClNK0SDqIKBY0LzBG0sXAOsCXbA/Wvix1j28Q24D3rC4QA+DxwL5EK6BRwMlFomshSVPL/WxUtr7I9qMdCikNQ50HtG+FpBmIPPytiAmrxsD3MWA+YpfDPNV9KaV3IAe/abj2B/7RGPgC2L6+qrS5N1GwIqU0glQDhkOBR4gTKogthtsQW0d3LRRaagHb50taCvgqsTNneqIC/89t3ytpfeDjtv9WMs4WOYzJc30Z5PbrkjazfUknA0vp7ZB0FrApMDvx3n2W2Pp8hu2xkt5DLCqsWy7KlLpfDn7TcE0kKm1+gklVRbcgCqm8WCyqlNLU7ArcR6wA/rc6tjdx4rUVOfjtelWxwQMGHpc0W80GgTsDPyLyfBu95T8NrAJ8hyiYtC9wJF1e4EvSOsAztu8a5Pgs1WTGmcAtJeJLw7YN8ApR6OoM4ALbbzTutP2kpFuBFQvFl1It5OA3DdfJwEHESUc/k2ba+4gZ+ZTSyDMvcI/t8ZIAsP26pGeIaqqpi0maFziYWPWdmUnfy7MTLelmKxRaO2wHPEqk3vQDSPoJcDuwqu3/J2k8gWrMAAAY1UlEQVQNYLWCMbbKZcC5TNmf+yhAwHy2z+p0UKlldgDOtf1q80FJMwFz2H4G+IztCUWiS6kmcvCbhsX2wZIeBnYjqsj2E9vrfmQ7W0ukNDJdA6wj6TvV7UUknUAMEOq0Ktirfgp8ihj0Nk9KQv2q8K8N3N3cV972G5JeBTapDk3P5P8PuoakbxAr2A1bSmrOyR9FVO3+d0cDS+1wGnAeU05uXEy0qFs8B74pDV8OftOw2f458PPScaSU3rKvAhcSxeogtoiuQpxAf71UUKllNiDyuT8FXAFsC8wKnAqcUzCudhgHrFhVOf4zMcj9BNHW6w5J2wFrAXeUC3FYTiC2di9T3Z6uujT0Ez2dD+1wXKkFJO1EbNOHeO+uKekvTQ8ZBawMvDHwb1NK70wOftPbJmk/YsvkedX1IdnOglcpjTC2x0n6AFE5dFli5eguorBK5up3v5mJQoQ3S7oGWML2iZJ2IbZWHlg2vJbajRj0fhJotNbrIwq3fZUoDjSR7i2++F5gpSot4UHgb7a/Ujqo1DJ/JN6b7yImMhYgai8MdEoHY0qp1nLwm96Jo4mtOedV1wduq2vc7qd7TzhSqjXb/5X0B2Ib7KvA7dniqDbuA9aQtCEwFthD0gRgVSbv0d71bF8naQliImcp4rzmbuC3RCXzvwLnDSwS1UWuIvKXPw48BDxdNJrUUrafkbQmsBCRcnIlka/fMJEocnZ3ifhSqqMc/KZ34nBiqxnAEdTsZCqlupM0I3AS8AXid2AMcKWkzwBb2s4T7O52MFExdgWiauy+wInEpOQZBeNquWrgexyTF/fagvhtepftbj/PmRf4ULU9dl1gDkn3DfZA26d2NLLUErbvAe6pWh39wfblpWNKqc66/UchFWD78Kbrhw28X1Jfc/GRlNKIcyywE1H4as3q2PzEyuCJwGcLxZVawPYYRRnvCbb/WfX13ZFYOfxxydja4KfARtX1gbuQrup8OC13HbAOMJp4fisBvxrwmMZOqxz8drfNiG3udcvLT2lEycFvGhZJ0xFbn8fbbhTPuU3SRcB+tseXiy6lNITtiG3Oa0uaCGD7AEmbMWkgkbqY7Yebrt9I9MGto9WJnUhrEVv4NyUGghcR25+73bbAl4nJqd2ICYy/lQwotc2ZwDaS1gWutf3faf1BSunty8FvGq5jgb2IiqJImhlYDPgaMAHYp1xoKaUhzAoMlt87kckryaYuJGl54P+A5YGZBtzdb7tOfX6nA56y/ZykK4F1bR8j6VqiANauZcMbHttPEqlGSJoVuMn2iWWjSm2yFjAnVbs5SW8Q51FQv89tSsXk4DcN17bETPQnAWy/JmlR4CZi62QOflMaeS4CtpB0enVbksYQOaJjyoWVWuQ0otVPL7iDaA+zDVHcay9J8xFbhV8uGlmL2f6SpLkl7QF8GDBR0Gui7dvKRpdaYNkBt2eoLimlFsrBbxqueYDrbP+nccD2fyT9E/hIubBSSlOxG7Ag8Lnq9jLVZRyxkyN1NwH3AusDj9e8BsPeRLuY+YHTgW8wadL1p6WCaodqRf8i4rn2ExNVswH7SPqk7dwO3cVsjyodQ0q9IAe/abhuAj4q6Qhiq870wCbE9p3rSwaWUhrSv2yvJuljwHJM6vN7Yc0HSr3iEmBx4Im6v562r6p2G81k+1lJqwOfBh62/bvC4bXaCcDcRA7wydWxm6p/jyRzgbteVUfl48TK/qPAZcBLtp8qGVdKddLX31/r38XUZpLWIH5wm3NR+oh8wk1tX1kksJTSkCTdA1xj+4ulY0mtJ2kh4E7gKeBaJs/v7re9e5HA0rBIegW40vbGVaG682x/StIlwOq2Zy0cYhoGSYsQ29iXqQ6NAW4Bvg5sbPuGUrGlVCe58puGxfY1kj4A7El8YfcRK0g/sf140eBSSkOZA1iydBCpbY4G5qouSw24rx/IwW93ehZYWtJcjQOSFiQKm/2rWFSpVU4EliY+vwdWx54gvq9/QOSxp5SGKQe/adhsPyXpUNsTACTN3ZwDnFIacX4KfEvSr4iVwReYVFUU22eXCiy1xNZEsafvAY8RVbxT9/sJ8B1iO2w/0ZbsfmBm4LByYaUW2RC4wvZBkg4EsD1a0ueBlcuGllJ95OA3DYukOYFfAM8QRXQA7pB0A7Cj7eeLBZdSGsqh1b9fBL4wyP05+O1uDwDP2/5O6UBS69g+UtLzwP7A7ES60VPAt4nVwtTdXgEWkvTmuXnV3mpx4MVSQaVUNzn4TcN1PLHKcAG82ef3daK/4g+BncuFllIawqnEylGqp/2AMyUdQhTMea35TttZjLBL2T4JOEnS7MAMtp8rHVNqmdOJavsmvp/XIqq2L0gUO0sptUAOftNwbQ7czeR9fkUUadi8ZGAppSEdArxi+5nmg5LeD8xSJqTUQucTJ8+HMmmVv6Gf/O3vWlVl648AswJ98XMbbJ9aKq7UEvsT6Sd7EPVT3k0sJoyu7ksptUD+AKbhmg140Pb4xgHb46uqlIsXiyqlNDUPAucRuzaa/RJ4P7BQxyNKrTSWXNmvHUl7AscRA6NmfcTrnYPfLladR+0r6WDie3gG4H7bL5SNLKV6ycFvGq4rgQ0lncqkPr8bE8UZLikZWEppEkm7M6nKbx/xub2r6SGjgA8Amaff5WyvVzqG1BYHEZ/Ti4kJrAlTf3jqNlWbsl2IKu0TgXGSRtt+umxkKdVHDn7TcH0NuBDYAdi+OtYHPA78b6mgUkpTOIXYOrcwsUo0B9FWo9kE4KTOhpXaQdJWxGTGzExaKZyd6AebLVO60wzAdbY3Kh1Iaj1JmwK/Z/LPLMABkj5pOxcUUmqBHPymYbHtKsd3e2BZ4gv7TuA3wHtLxpZSmsT2y5I+RPR+fYCYtPpy00MmAs/ZfqlEfKl1JB0D7N10qLEtNnW344HdJM2ZW2Fr6Xii5sLPgT9Vxz4OfAX4MXGOlVIaphz8pmGRtASRg9S8wrAVcBTwLvI9ltKIUVWGfa5qn/E9YhX4JiJHdGXgzmqF4cGCYabh257o3XwEcCxR4Oy9xEn0AQXjSm+TpL8MODQP8JCkW4FXm473284ik91tYeAa27s2HfuTpA8CKxWKKaXayYFJGq6fAo0tWP1MvlXnqs6Hk1J6C44H/gd4CFilujwBLE8Mlj5dLLLUCvMCl9o+TtK2wKO2vytpRWBH4Jii0aW3Y9NBjs0IrDvgWK7sd7/fAetKmtX2KwCS5iKKh55VMrCU6iQHv2m4VgfGEf3oHiB+qPuBi4gWSCmlkWdL4vP6SyLH7DFgUeBG4KMF40qt8SSwkqTFiKKEn5d0I1HFe76ikaW362NN1xcHHiFSFJotRLYoq4P7iJ1z4yRdSkxyrE+s9iPpJ9Xj+m3vPvh/IqU0LaNKB5C63nTAU9V2yiuBdW1fD1xLnGCnlEaeuQADrwFrApfb7geeJU+i62A0MD/wRaKl1QbA7cQEx00F40pv3y3ERPI4YrJq7+p242LgG8APSwWYWuZwohDhwsDngc8SvX6nJ3ZsfKXpklJ6h3LlNw3XHcCakrYh8gb3kjQfsA7wctHIUkpDeRBYA/g/YCbgL5K2Iz63N5cMLA1ftcX5AeBe2zdK+iqwB7HNfa+iwaW3axvg5Op6H1EA6YkBj2l0WEjd7UulA0ipF/T192eaSHrnJK0F/JEoqPIHYlVhgeruE2zniVZKI4ykLwC/Ik6abwdWI1aVPg180vZfC4aXUmoi6Xyi0u9iRJGr5p6vE4FngKNsn1cgvNQGkuYltjc/WzqWlOomB79p2CTNBsxk+9kqx+zTwMO2f1c4tJTSECStQOQQXmr7parH5LNV2kLqMpLeag/QftsbtDWY1BaSLgOusH1w6VhSe1S76I4E3lcduhc40Pa55aJKqV5y8JtSSil1OUkDiyANrL7/5nHb03UgpJTS2yBpa+Cc6uZTxOd3fmJ1f2vbY0rFllKdZMGrlFJKqfut0XTZgxj8/piowL8x0ZbuJSB7waY0Mh1CFCHc2PaCtt8DbAKMBw4rGVhKdZIrvymllFKNSLoFeMn22gOOXw3MaPvDZSJLKQ1F0mvAlbY3HHD8YmBN21mJP6UWyJXflFJKqV6WAhaW9ObJsqTZiRYqyxSLKqU0NY8DK1QdMwCQ9G5gBbKad0otk62OUkoppXoZS2x1HlcVSeoD1iUGv38qGFdKaWi/BI4gPrcXVsc2At4FnFAsqpRqJge/KaWUUr3sAvwWWBP4fNPxC4Cdi0SUUpqWI4H3Ep/fbZuOnw4cVSSilGooc35TSimlGpK0PLAkUfxqnO17CoeUUhqCpAVsPyVpYWBVosrzzbYfLhxaSrWSg9+UUkqpx0g6F9jCdu4AS2kEkPQEcJvtTUrHklKdZcGrlFJKqTcN1gc4pVTGq0R+b0qpjXLGN6WUUkoppbLOBvaRdClwLfACMKFxp+1jSgWWUp3k4DellFJKKaWy9qv+Xbe6NPIS+6rrOfhNqQVy8JtSSimllFJZRzBpwJtSapMc/KaUUkoppVSQ7cMa1yXNBEy0Pb5cRCnVUw5+U0oppZRSKkhSH/B1YE9gkerYg8CPbJ9UMraU6iSrPaeUUkq9p4+s9pzSSHJsdVkMeL66LAmcIOmokoGlVCfZ5zellFKqEUmXA2cCv7f9dOl4UkrTJuk5YlHq47avro6tClxIbIHONkgptUCu/KaUUkr18lHgx8Bjkv4u6X8k5YlzSiPbK8ANjYEvgO3rgZuq+1JKLZA5vymllFK9fAT4JLAlsEF1OUnSJcBZwHm2/1MwvpTSlL4BjJa0JXA+cY6+DbA6sFPJwFKqk9z2nFJKKdWUpEWBrYD9gfdUh8cDZwN72X62VGwppUkk3QUsCsxCtDxq5OT3A683PbTf9mwdDi+l2siV35RSSqlmJM0AbEgMfLdg0sD3MWA+YHtgnuq+lFJ5Szdd7xtwfeYOx5JSbeXKb0oppVQjks4CNgVmJ06cnwV+B5xhe6yk9wBXAvPbnrNcpCmllFJn5cpvSimlVC/bEAVyzgLOAC6w/UbjTttPSroVWLFQfCmllFIROfhNKaWU6mUH4FzbrzYflDQTMIftZ4DP2J5QJLqUUkqpkGx1lFJKKdXLacDpgxy/GLgRIAe+KaWUelGu/KaUUkpdTtJOwKerm33AmpL+0vSQUcDKwBsD/zallFLqFTn4TSmllLrfH4FjgHcRrVEWIIpeDXRKB2NKKaWURpSs9pxSSinVgKSlgIWAS4hqzgc33T0ReMb23SViSymllEaCHPymlFJKNSLpt8AfbJ9TOpaUUkppJMmCVymllFK9bAbsWTqIlFJKaaTJwW9KKaVUL2cCy0tat2pvlFJKKSVy23NKKaVUK5LuAJYmqj5DVHhutDbqtz1bkcBSSimlwrLac0oppVQvyw64PUN1SSmllHparvymlFJKKaWUUqq9XPlNKaWUakbSdMDHgQ8DjwKXAS/ZfqpkXCmllFJJufKbUkop1YikRYC/AstUh8YAtwBfBza2fUOp2FJKKaWSstpzSimlVC8nEgWvjmZS0asngDmAH5QKKqWUUiotB78ppZRSvWwIXGH7oMYB26OBq4GVi0WVUkopFZaD35RSSqleXgEWkvRmXQ9JswKLAy+WCiqllFIqLQe/KaWUUr2cDnwAMNAPrAXcCywMnFUwrpRSSqmorPacUkop1cv+wARgDyLn993A68Do6r6UUkqpJ2W155RSSqmGJM0MvB+YAbjf9guFQ0oppZSKysFvSimlVDOSFgJ2AZYCJgLjgNG2ny4aWEoppVRQDn5TSimlGpG0KfB7YGYmtToCeBn4pO1LigSWUkopFZYFr1JKKaV6OR6YBfgF8Mnq8lNgNuDHBeNKKaWUisqCVymllFK9LAxcY3vXpmN/kvRBYKVCMaWUUkrF5cpvSimlVC+/A95b9fYFQNJcRJ/fbHWUUkqpZ2XOb0oppVQjkg4G9gGeBy4FZgTWB+YhegC/Vj203/buRYJMKaWUCsjBb0oppVQjkia+xYf2256urcGklFJKI0jm/KaUUkr18qXSAaSUUkojUa78ppRSSjUlaV5ihffZ0rGklFJKpeXgN6WUUqoZSdsARwLvqw7dCxxo+9xyUaWUUkpl5eA3pZRSqhFJWwPnVDefAvqA+YGJwNa2x5SKLaWUUiopWx2llFJK9XIIUdF5Y9sL2n4PsAkwHjisZGAppZRSSTn4TSmllOpFwNW2L2ocsP134Gpg6WJRpZRSSoXl4DellFKql8eBFSTN1zgg6d3ACtV9KaWUUk/KVkcppZRSvfwSOAIYJ+nC6thGwLuAE4pFlVJKKRWWg9+UUkqpXo4E3gvsAmzbdPx04KgiEaWUUkojQFZ7TimllGpE0gK2n5K0MLAqUeX5ZtsPFw4tpZRSKioHvymllFKNSHoCuM32JqVjSSmllEaSLHiVUkop1curRH5vSimllJpkzm9KKaVUL2cD+0i6FLgWeAGY0LjT9jGlAksppZRKym3PKaWUUo1ImjjgUOOHvg/otz1dh0NKKaWURoRc+U0ppZTq5QgmDXhTSimlVMmV35RSSqmmJM0ETLQ9vnQsKaWUUmk5+E0ppZRqRFIf8HVgT2CR6vCDwI9sn1QssJRSSqmwrPacUkop1cux/7+9uw3RvCrjOP6dtCetTCUiM60sro2iNljWWK2o7AlEtydze2GhSAZtQmgRKEUvdKEloihcFtQg3LZabYmkp0UXSiEjbM3FX8oWUS0ES2yraz7N3Ytzhv032TA79zi33n0/cHP+c/4P9/V/NXPNOec6/XM6cLB/zgC+XlXXTjIwSZImyeRXkqTpcgnwIHB2kpOTnAy8BTgEfHKikUmSNEEmv5IkTZfDwF1J7pjrSPJr4Lf9nCRJ/5es9ixJ0nT5LLC1qs4Dfkz7Xf8R2ujvxZMMTJKkSbLglSRJU6Sq9gKnAc+nbXk000+NgEcHl46SHL/C4UmSNDGO/EqSNF1WDY5n5h0/b4VjkSTpacORX0mSJEnS1LPglSRJkiRp6pn8SpIkSZKmnmt+JUlaJlV1OvBl4L3AicCfgOuBzUmeWOC+TwA3AFuSXLYCcS645inJzELnJUl6JjL5lSRpGVTVa4A7gJcA+4C9wDpgE1AsvM3Qn4GdwN1PcZhzdg6OzwdmgR+t0HdLkjQRFrySJGkZVNXPgXOAbwIbk4yqajVwJ63K8huS3DvJGJ9MHwV+JImVoCVJU82RX0mSxlRVp9IS34eBzycZASS5u6ouBv4G3N+vHdFGhX8FXAh8C7iPwbTnqroR+DiwAbgcWA3cDlxCG0n+MPAX4FNJdvXnntKf9W7gMLANuDLJI0t4ny8CXwI2JflC77uwP/NG4FLgMeBe4FrgK8BxwNb+/rP9nvXANcAZ/f2vSvLDo41HkqTlYMErSZLGt7q3SfLQ8ESSbUl2J3l00P064ALgHuCuBZ57PXAMLal+Hy1pfhvwAPBa4NsAVTUD3EKbwvx7YD+wkZYML8VNvV0/6Duvt9sHfa8CttCS92OAK4DP9JjeDOwAXgHsBl4G7Kiqs5YYkyRJYzH5lSRpfCf09tAir58BPpjkrCQ7Frju+0nW0kZ/57wJWEMb3X15VZ0IvANYC2xLcmaSN9LWH19UVScdzYsAJLkf+A2wqppjgfcDB4BfDC49DtiQ5J3Aub1vY2+vpP2dcX6S9wBv7T8P30WSpBVj8itJ0vge7O2LjuKeOxdxzW29/Wtv9yQ52EeRD/S+5wKv78cbqmrUp1avoy1vWs3SDEd/3w68GLg5yeODa54AbgVIshv4J/DKqnrOIKZdPZ659c5rlhiPJEljcc2vJEnj29Pbqqrjh1Ofq+oW2rTlq5Ls692PJ3l4Ec/9V29ne3t4cG52cPzs3t4HZN4zFvM9T+a7wGZa8ntK79s+75pn0aY7z23jNAOM+mcupp9y5D3gyD8KJElaUY78SpI0piR/BH5Jq+q8qa/BpareRVsr+wHg4OCW/7nn7xLt7e0DSdb370uP6Z6lPDDJflqRrTOBjwJ/7z8PzQAfAqiqdcALgX1JHhvEdF2P6WravsffW0o8kiSNy+RXkqTlcRnwD+DTwB+q6nbgJ7TftVcnObDAveP6GW3U99yq+h1tJPpzwAVJxhlpvYmW4L4U+EGS+Un7CLihqm6jvSvA13r7jX5+e1XtohW9upxW+EqSpBVn8itJ0jLoe/iupU0NPom2tnUPcFGSzU/xd8/SClLtBF5Nq7C8gyMVmpdqB21LI/jvKc/QpmFfCqyiTcPeBFzXY9oNfIxWmfps2nrgK5JsGTMmSZKWZGY0Gk06BkmS9DRUVWtoWzHtB04d7N97LC0pfijJCyYYoiRJi2bBK0mS9B+q6jTgq7QRW4Ctc4mvJEnPVCa/kiRpvkPAObT1vt8BrplsOJIkjc9pz5IkSZKkqWfBK0mSJEnS1DP5lSRJkiRNPZNfSZIkSdLUM/mVJEmSJE09k19JkiRJ0tQz+ZUkSZIkTb1/A1g6MQNPcl7bAAAAAElFTkSuQmCC"/>
          <p:cNvSpPr>
            <a:spLocks noChangeAspect="1" noChangeArrowheads="1"/>
          </p:cNvSpPr>
          <p:nvPr/>
        </p:nvSpPr>
        <p:spPr bwMode="auto">
          <a:xfrm>
            <a:off x="5721222" y="2550225"/>
            <a:ext cx="2477897" cy="247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467" y="2742874"/>
            <a:ext cx="2554651" cy="1774137"/>
          </a:xfrm>
          <a:prstGeom prst="rect">
            <a:avLst/>
          </a:prstGeom>
        </p:spPr>
      </p:pic>
      <p:sp>
        <p:nvSpPr>
          <p:cNvPr id="13" name="Google Shape;110;p18"/>
          <p:cNvSpPr txBox="1"/>
          <p:nvPr/>
        </p:nvSpPr>
        <p:spPr>
          <a:xfrm>
            <a:off x="7506100" y="180775"/>
            <a:ext cx="130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latin typeface="Roboto"/>
                <a:ea typeface="Roboto"/>
                <a:cs typeface="Roboto"/>
                <a:sym typeface="Roboto"/>
              </a:rPr>
              <a:t>Crime Frequency: </a:t>
            </a:r>
            <a:r>
              <a:rPr lang="en" sz="900" dirty="0">
                <a:latin typeface="Roboto"/>
                <a:ea typeface="Roboto"/>
                <a:cs typeface="Roboto"/>
                <a:sym typeface="Roboto"/>
              </a:rPr>
              <a:t>Number of Crimes per 100k people</a:t>
            </a:r>
            <a:endParaRPr sz="9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826175" y="500925"/>
            <a:ext cx="29106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Can Crime be Correlated to the Number of Tourists?</a:t>
            </a:r>
            <a:endParaRPr sz="2000" dirty="0"/>
          </a:p>
        </p:txBody>
      </p:sp>
      <p:sp>
        <p:nvSpPr>
          <p:cNvPr id="140" name="Google Shape;140;p21"/>
          <p:cNvSpPr/>
          <p:nvPr/>
        </p:nvSpPr>
        <p:spPr>
          <a:xfrm>
            <a:off x="177875" y="571100"/>
            <a:ext cx="590700" cy="481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F3F3F3"/>
                </a:solidFill>
                <a:latin typeface="Overpass Mono"/>
                <a:ea typeface="Overpass Mono"/>
                <a:cs typeface="Overpass Mono"/>
                <a:sym typeface="Overpass Mono"/>
              </a:rPr>
              <a:t>05</a:t>
            </a:r>
            <a:endParaRPr>
              <a:highlight>
                <a:srgbClr val="FF9900"/>
              </a:highlight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1011925" y="2497850"/>
            <a:ext cx="2008500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Result: </a:t>
            </a:r>
            <a:r>
              <a:rPr lang="en" sz="1000" b="1" dirty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Strong Positive Correlation</a:t>
            </a:r>
            <a:endParaRPr sz="1000" b="1" dirty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(r = 0.89)</a:t>
            </a:r>
            <a:endParaRPr sz="800" dirty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999" y="2673550"/>
            <a:ext cx="3668001" cy="221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8649" y="205125"/>
            <a:ext cx="2690575" cy="24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1;p21"/>
          <p:cNvSpPr txBox="1"/>
          <p:nvPr/>
        </p:nvSpPr>
        <p:spPr>
          <a:xfrm>
            <a:off x="1366767" y="4359332"/>
            <a:ext cx="2952470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Tourists &amp;  Population &amp; Area &amp; Crime: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Adj. R-squared = 0.870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800" dirty="0" smtClean="0">
              <a:solidFill>
                <a:srgbClr val="FFFFFF"/>
              </a:solidFill>
              <a:latin typeface="Merriweather"/>
              <a:ea typeface="Roboto"/>
              <a:cs typeface="Roboto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800" dirty="0">
              <a:solidFill>
                <a:srgbClr val="FFFFFF"/>
              </a:solidFill>
              <a:latin typeface="Merriweather"/>
              <a:ea typeface="Roboto"/>
              <a:cs typeface="Roboto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270</Words>
  <Application>Microsoft Office PowerPoint</Application>
  <PresentationFormat>On-screen Show (16:9)</PresentationFormat>
  <Paragraphs>98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Merriweather</vt:lpstr>
      <vt:lpstr>Arial</vt:lpstr>
      <vt:lpstr>Roboto</vt:lpstr>
      <vt:lpstr>Overpass Mono</vt:lpstr>
      <vt:lpstr>Paradigm</vt:lpstr>
      <vt:lpstr>Crime in Berlin 2012-2019</vt:lpstr>
      <vt:lpstr>Questions</vt:lpstr>
      <vt:lpstr>What Crime Types are the Most Common? </vt:lpstr>
      <vt:lpstr>Can Crime be Correlated to the Area of District ?</vt:lpstr>
      <vt:lpstr>Can Crime be Correlated to the Size of Population?</vt:lpstr>
      <vt:lpstr>What are the differences among districts?</vt:lpstr>
      <vt:lpstr>What are the differences among districts?</vt:lpstr>
      <vt:lpstr>What are the Most ‘Dangerous’ Neighbourhoods?</vt:lpstr>
      <vt:lpstr>Can Crime be Correlated to the Number of Tourists?</vt:lpstr>
      <vt:lpstr>What is the Temporal Trend of Crimes?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in Berlin 2012-2019</dc:title>
  <dc:creator>MilenaROG</dc:creator>
  <cp:lastModifiedBy>MilenaROG</cp:lastModifiedBy>
  <cp:revision>13</cp:revision>
  <dcterms:modified xsi:type="dcterms:W3CDTF">2020-07-11T17:38:03Z</dcterms:modified>
</cp:coreProperties>
</file>