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307" r:id="rId7"/>
    <p:sldId id="281" r:id="rId8"/>
    <p:sldId id="282" r:id="rId9"/>
    <p:sldId id="315" r:id="rId10"/>
    <p:sldId id="314" r:id="rId11"/>
    <p:sldId id="317" r:id="rId12"/>
    <p:sldId id="318" r:id="rId13"/>
    <p:sldId id="319" r:id="rId14"/>
    <p:sldId id="321"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66" d="100"/>
          <a:sy n="66" d="100"/>
        </p:scale>
        <p:origin x="1330" y="23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Tensorflow.js and brain.js </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two handed Macedonian sign language recognition </a:t>
            </a:r>
            <a:endParaRPr lang="en-US" sz="6600"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925975" y="2331958"/>
            <a:ext cx="7456025" cy="3704266"/>
          </a:xfrm>
        </p:spPr>
        <p:txBody>
          <a:bodyPr/>
          <a:lstStyle/>
          <a:p>
            <a:pPr marL="0" marR="0" indent="45720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 this example TensorFlow.js is used to load a pre-trained base model, specifically </a:t>
            </a:r>
            <a:r>
              <a:rPr lang="en-US" sz="2000" b="1" kern="100" dirty="0" err="1">
                <a:effectLst/>
                <a:latin typeface="Calibri" panose="020F0502020204030204" pitchFamily="34" charset="0"/>
                <a:ea typeface="Calibri" panose="020F0502020204030204" pitchFamily="34" charset="0"/>
                <a:cs typeface="Times New Roman" panose="02020603050405020304" pitchFamily="18" charset="0"/>
              </a:rPr>
              <a:t>MobileNet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to generate image features that can be used in transfer learning, and then to create and define a multi-layer perceptron that takes the image features and learns to classify new objects using them. On the other hand, this example uses the </a:t>
            </a:r>
            <a:r>
              <a:rPr lang="en-US" sz="2000" b="1" kern="100" dirty="0" err="1">
                <a:effectLst/>
                <a:latin typeface="Calibri" panose="020F0502020204030204" pitchFamily="34" charset="0"/>
                <a:ea typeface="Calibri" panose="020F0502020204030204" pitchFamily="34" charset="0"/>
                <a:cs typeface="Times New Roman" panose="02020603050405020304" pitchFamily="18" charset="0"/>
              </a:rPr>
              <a:t>HandLandmarker</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model</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from </a:t>
            </a:r>
            <a:r>
              <a:rPr lang="en-US" sz="2000" b="1" kern="100" dirty="0" err="1">
                <a:effectLst/>
                <a:latin typeface="Calibri" panose="020F0502020204030204" pitchFamily="34" charset="0"/>
                <a:ea typeface="Calibri" panose="020F0502020204030204" pitchFamily="34" charset="0"/>
                <a:cs typeface="Times New Roman" panose="02020603050405020304" pitchFamily="18" charset="0"/>
              </a:rPr>
              <a:t>MediaPipe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to detect the landmarks on both hands.</a:t>
            </a:r>
          </a:p>
          <a:p>
            <a:pPr marL="285750" marR="0" indent="-285750">
              <a:lnSpc>
                <a:spcPct val="107000"/>
              </a:lnSpc>
              <a:spcBef>
                <a:spcPts val="0"/>
              </a:spcBef>
              <a:spcAft>
                <a:spcPts val="800"/>
              </a:spcAft>
              <a:buFont typeface="Arial" panose="020B0604020202020204" pitchFamily="34" charset="0"/>
              <a:buChar char="•"/>
            </a:pPr>
            <a:r>
              <a:rPr lang="en-US" sz="2400" b="1" kern="100" dirty="0">
                <a:latin typeface="Calibri" panose="020F0502020204030204" pitchFamily="34" charset="0"/>
                <a:ea typeface="Calibri" panose="020F0502020204030204" pitchFamily="34" charset="0"/>
                <a:cs typeface="Times New Roman" panose="02020603050405020304" pitchFamily="18" charset="0"/>
              </a:rPr>
              <a:t>Input layer</a:t>
            </a:r>
            <a:r>
              <a:rPr lang="en-US" sz="2400" kern="100" dirty="0">
                <a:latin typeface="Calibri" panose="020F0502020204030204" pitchFamily="34" charset="0"/>
                <a:ea typeface="Calibri" panose="020F0502020204030204" pitchFamily="34" charset="0"/>
                <a:cs typeface="Times New Roman" panose="02020603050405020304" pitchFamily="18" charset="0"/>
              </a:rPr>
              <a:t>: 128 neurons, </a:t>
            </a:r>
            <a:r>
              <a:rPr lang="en-US" sz="2400" kern="100" dirty="0" err="1">
                <a:latin typeface="Calibri" panose="020F0502020204030204" pitchFamily="34" charset="0"/>
                <a:ea typeface="Calibri" panose="020F0502020204030204" pitchFamily="34" charset="0"/>
                <a:cs typeface="Times New Roman" panose="02020603050405020304" pitchFamily="18" charset="0"/>
              </a:rPr>
              <a:t>ReLU</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Outpu</a:t>
            </a:r>
            <a:r>
              <a:rPr lang="en-US" sz="2400" b="1" kern="100" dirty="0">
                <a:latin typeface="Calibri" panose="020F0502020204030204" pitchFamily="34" charset="0"/>
                <a:ea typeface="Calibri" panose="020F0502020204030204" pitchFamily="34" charset="0"/>
                <a:cs typeface="Times New Roman" panose="02020603050405020304" pitchFamily="18" charset="0"/>
              </a:rPr>
              <a:t>t layer</a:t>
            </a:r>
            <a:r>
              <a:rPr lang="en-US" sz="2400" kern="100" dirty="0">
                <a:latin typeface="Calibri" panose="020F0502020204030204" pitchFamily="34" charset="0"/>
                <a:ea typeface="Calibri" panose="020F0502020204030204" pitchFamily="34" charset="0"/>
                <a:cs typeface="Times New Roman" panose="02020603050405020304" pitchFamily="18" charset="0"/>
              </a:rPr>
              <a:t>: 5 neurons, </a:t>
            </a:r>
            <a:r>
              <a:rPr lang="en-US" sz="2400" kern="100" dirty="0" err="1">
                <a:latin typeface="Calibri" panose="020F0502020204030204" pitchFamily="34" charset="0"/>
                <a:ea typeface="Calibri" panose="020F0502020204030204" pitchFamily="34" charset="0"/>
                <a:cs typeface="Times New Roman" panose="02020603050405020304" pitchFamily="18" charset="0"/>
              </a:rPr>
              <a:t>Softmax</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feature/two-hand-msl-detection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9" name="Content Placeholder 8">
            <a:extLst>
              <a:ext uri="{FF2B5EF4-FFF2-40B4-BE49-F238E27FC236}">
                <a16:creationId xmlns:a16="http://schemas.microsoft.com/office/drawing/2014/main" id="{EF8AEF32-D64E-8BE0-63D1-A090A5512088}"/>
              </a:ext>
            </a:extLst>
          </p:cNvPr>
          <p:cNvPicPr>
            <a:picLocks noGrp="1" noChangeAspect="1"/>
          </p:cNvPicPr>
          <p:nvPr>
            <p:ph sz="half" idx="1"/>
          </p:nvPr>
        </p:nvPicPr>
        <p:blipFill>
          <a:blip r:embed="rId3"/>
          <a:stretch>
            <a:fillRect/>
          </a:stretch>
        </p:blipFill>
        <p:spPr>
          <a:xfrm>
            <a:off x="8578769" y="2425519"/>
            <a:ext cx="3048000" cy="3048000"/>
          </a:xfrm>
        </p:spPr>
      </p:pic>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effectLst/>
                <a:latin typeface="Calibri" panose="020F0502020204030204" pitchFamily="34" charset="0"/>
                <a:ea typeface="Calibri" panose="020F0502020204030204" pitchFamily="34" charset="0"/>
                <a:cs typeface="Times New Roman" panose="02020603050405020304" pitchFamily="18" charset="0"/>
              </a:rPr>
              <a:t>he field of machine learning (ML) is rapidly expanding</a:t>
            </a:r>
          </a:p>
          <a:p>
            <a:r>
              <a:rPr lang="en-US" sz="2400" dirty="0">
                <a:latin typeface="Calibri" panose="020F0502020204030204" pitchFamily="34" charset="0"/>
                <a:ea typeface="Calibri" panose="020F0502020204030204" pitchFamily="34" charset="0"/>
                <a:cs typeface="Times New Roman" panose="02020603050405020304" pitchFamily="18" charset="0"/>
              </a:rPr>
              <a:t>G</a:t>
            </a:r>
            <a:r>
              <a:rPr lang="en-US" sz="2400" dirty="0">
                <a:effectLst/>
                <a:latin typeface="Calibri" panose="020F0502020204030204" pitchFamily="34" charset="0"/>
                <a:ea typeface="Calibri" panose="020F0502020204030204" pitchFamily="34" charset="0"/>
                <a:cs typeface="Times New Roman" panose="02020603050405020304" pitchFamily="18" charset="0"/>
              </a:rPr>
              <a:t>rowing potential and versatility of ML in accessible environments</a:t>
            </a:r>
          </a:p>
          <a:p>
            <a:r>
              <a:rPr lang="en-US" sz="2400" dirty="0">
                <a:latin typeface="Calibri" panose="020F0502020204030204" pitchFamily="34" charset="0"/>
                <a:ea typeface="Calibri" panose="020F0502020204030204" pitchFamily="34" charset="0"/>
                <a:cs typeface="Times New Roman" panose="02020603050405020304" pitchFamily="18" charset="0"/>
              </a:rPr>
              <a:t>P</a:t>
            </a:r>
            <a:r>
              <a:rPr lang="en-US" sz="2400" dirty="0">
                <a:effectLst/>
                <a:latin typeface="Calibri" panose="020F0502020204030204" pitchFamily="34" charset="0"/>
                <a:ea typeface="Calibri" panose="020F0502020204030204" pitchFamily="34" charset="0"/>
                <a:cs typeface="Times New Roman" panose="02020603050405020304" pitchFamily="18" charset="0"/>
              </a:rPr>
              <a:t>articularly significant application in the realm of sign language translation</a:t>
            </a:r>
          </a:p>
          <a:p>
            <a:r>
              <a:rPr lang="en-US" sz="2400" dirty="0">
                <a:latin typeface="Calibri" panose="020F0502020204030204" pitchFamily="34" charset="0"/>
                <a:ea typeface="Calibri" panose="020F0502020204030204" pitchFamily="34" charset="0"/>
                <a:cs typeface="Times New Roman" panose="02020603050405020304" pitchFamily="18" charset="0"/>
              </a:rPr>
              <a:t>B</a:t>
            </a:r>
            <a:r>
              <a:rPr lang="en-US" sz="2400" dirty="0">
                <a:effectLst/>
                <a:latin typeface="Calibri" panose="020F0502020204030204" pitchFamily="34" charset="0"/>
                <a:ea typeface="Calibri" panose="020F0502020204030204" pitchFamily="34" charset="0"/>
                <a:cs typeface="Times New Roman" panose="02020603050405020304" pitchFamily="18" charset="0"/>
              </a:rPr>
              <a:t>rowser-based ML technologies continue to evolve</a:t>
            </a:r>
            <a:endParaRPr lang="en-US" sz="2400" dirty="0"/>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pPr marL="0" indent="0">
              <a:buNone/>
            </a:pPr>
            <a:r>
              <a:rPr lang="en-US" dirty="0"/>
              <a:t>Key points:</a:t>
            </a:r>
          </a:p>
          <a:p>
            <a:r>
              <a:rPr lang="en-US" dirty="0"/>
              <a:t>ML</a:t>
            </a:r>
          </a:p>
          <a:p>
            <a:r>
              <a:rPr lang="en-US" dirty="0"/>
              <a:t>Browser</a:t>
            </a:r>
          </a:p>
          <a:p>
            <a:r>
              <a:rPr lang="en-US" dirty="0"/>
              <a:t>Versatility</a:t>
            </a:r>
          </a:p>
          <a:p>
            <a:r>
              <a:rPr lang="en-US" dirty="0"/>
              <a:t>Accessibility </a:t>
            </a:r>
          </a:p>
          <a:p>
            <a:r>
              <a:rPr lang="en-US" dirty="0"/>
              <a:t>Sign Language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Matej </a:t>
            </a:r>
            <a:r>
              <a:rPr lang="en-US" dirty="0" err="1"/>
              <a:t>Melovski</a:t>
            </a:r>
            <a:r>
              <a:rPr lang="en-US" dirty="0"/>
              <a:t> (216034)</a:t>
            </a:r>
          </a:p>
          <a:p>
            <a:r>
              <a:rPr lang="en-US" dirty="0"/>
              <a:t>Mila </a:t>
            </a:r>
            <a:r>
              <a:rPr lang="en-US" dirty="0" err="1"/>
              <a:t>Slavkovska</a:t>
            </a:r>
            <a:r>
              <a:rPr lang="en-US" dirty="0"/>
              <a:t> (216067)</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dirty="0"/>
              <a:t>Introduction</a:t>
            </a:r>
          </a:p>
          <a:p>
            <a:r>
              <a:rPr lang="en-US" dirty="0"/>
              <a:t>CNNs</a:t>
            </a:r>
          </a:p>
          <a:p>
            <a:r>
              <a:rPr lang="en-US" dirty="0"/>
              <a:t>TensorFlow.js and Brain.js</a:t>
            </a:r>
          </a:p>
          <a:p>
            <a:r>
              <a:rPr lang="en-US" dirty="0"/>
              <a:t>Examples</a:t>
            </a:r>
          </a:p>
          <a:p>
            <a:r>
              <a:rPr lang="en-US" dirty="0"/>
              <a:t>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The power of image recognition and object detection</a:t>
            </a:r>
          </a:p>
        </p:txBody>
      </p:sp>
      <p:pic>
        <p:nvPicPr>
          <p:cNvPr id="7" name="Picture Placeholder 6">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srcRect l="31536" r="31536"/>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52354" y="1057275"/>
            <a:ext cx="5259554" cy="2495028"/>
          </a:xfrm>
        </p:spPr>
        <p:txBody>
          <a:bodyPr/>
          <a:lstStyle/>
          <a:p>
            <a:r>
              <a:rPr lang="en-US" sz="5400" dirty="0">
                <a:effectLst/>
                <a:latin typeface="Calibri" panose="020F0502020204030204" pitchFamily="34" charset="0"/>
                <a:ea typeface="Calibri" panose="020F0502020204030204" pitchFamily="34" charset="0"/>
                <a:cs typeface="Times New Roman" panose="02020603050405020304" pitchFamily="18" charset="0"/>
              </a:rPr>
              <a:t>convolutional neural networks </a:t>
            </a:r>
            <a:endParaRPr lang="en-US" sz="8800"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52354" y="3832578"/>
            <a:ext cx="5259554" cy="2233233"/>
          </a:xfrm>
        </p:spPr>
        <p:txBody>
          <a:bodyPr/>
          <a:lstStyle/>
          <a:p>
            <a:pPr marL="457200" indent="-457200">
              <a:buFont typeface="+mj-lt"/>
              <a:buAutoNum type="arabicPeriod"/>
            </a:pPr>
            <a:r>
              <a:rPr lang="en-US" dirty="0"/>
              <a:t>Feature selection:</a:t>
            </a:r>
          </a:p>
          <a:p>
            <a:pPr marL="690372" lvl="1" indent="-342900"/>
            <a:r>
              <a:rPr lang="en-US" dirty="0"/>
              <a:t>Convolutional layer</a:t>
            </a:r>
          </a:p>
          <a:p>
            <a:pPr marL="690372" lvl="1" indent="-342900"/>
            <a:r>
              <a:rPr lang="en-US" dirty="0"/>
              <a:t>Pooling layer</a:t>
            </a:r>
          </a:p>
          <a:p>
            <a:pPr marL="457200" indent="-457200">
              <a:buFont typeface="+mj-lt"/>
              <a:buAutoNum type="arabicPeriod"/>
            </a:pPr>
            <a:r>
              <a:rPr lang="en-US" dirty="0"/>
              <a:t>Classification/Regression</a:t>
            </a:r>
          </a:p>
          <a:p>
            <a:pPr marL="690372" lvl="1" indent="-342900"/>
            <a:r>
              <a:rPr lang="en-US" dirty="0"/>
              <a:t>Fully-connected layer</a:t>
            </a:r>
          </a:p>
        </p:txBody>
      </p:sp>
      <p:pic>
        <p:nvPicPr>
          <p:cNvPr id="6" name="Picture Placeholder 5">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a:blip r:embed="rId3"/>
          <a:srcRect l="21708" r="19713"/>
          <a:stretch/>
        </p:blipFill>
        <p:spPr>
          <a:xfrm>
            <a:off x="6096000" y="410780"/>
            <a:ext cx="6396151"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Brain.js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Brain.js is a lightweight neural network library for JavaScript, designed for simplicity and ease of use.</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 It is suitable for quick prototyping and smaller machine learning tasks. </a:t>
            </a:r>
          </a:p>
          <a:p>
            <a:r>
              <a:rPr lang="en-US" sz="2000" b="1" dirty="0"/>
              <a:t>Strengths</a:t>
            </a:r>
            <a:r>
              <a:rPr lang="en-US" sz="2000" dirty="0"/>
              <a:t>: Simplicity, Ease of Integration, Visualization</a:t>
            </a:r>
          </a:p>
          <a:p>
            <a:r>
              <a:rPr lang="en-US" sz="2000" b="1" dirty="0"/>
              <a:t>Limitations</a:t>
            </a:r>
            <a:r>
              <a:rPr lang="en-US" sz="2000" dirty="0"/>
              <a:t>: Performance, Limited Functionality</a:t>
            </a:r>
          </a:p>
          <a:p>
            <a:endParaRPr lang="en-US" sz="20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5" name="Rectangle 2">
            <a:extLst>
              <a:ext uri="{FF2B5EF4-FFF2-40B4-BE49-F238E27FC236}">
                <a16:creationId xmlns:a16="http://schemas.microsoft.com/office/drawing/2014/main" id="{F90F7CB6-A714-9175-D567-9A10FFC50BF8}"/>
              </a:ext>
            </a:extLst>
          </p:cNvPr>
          <p:cNvSpPr>
            <a:spLocks noChangeArrowheads="1"/>
          </p:cNvSpPr>
          <p:nvPr/>
        </p:nvSpPr>
        <p:spPr bwMode="auto">
          <a:xfrm>
            <a:off x="5338067" y="4652676"/>
            <a:ext cx="36034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F5871F"/>
                </a:solidFill>
                <a:effectLst/>
                <a:latin typeface="IBM Plex Mono" panose="020B0509050203000203" pitchFamily="49" charset="0"/>
                <a:ea typeface="Times New Roman" panose="02020603050405020304" pitchFamily="18" charset="0"/>
                <a:cs typeface="Courier New" panose="02070309020205020404" pitchFamily="49" charset="0"/>
              </a:rPr>
              <a:t>npm</a:t>
            </a:r>
            <a:r>
              <a:rPr kumimoji="0" lang="en-US" altLang="en-US" sz="2000" b="0" i="0" u="none" strike="noStrike" cap="none" normalizeH="0" baseline="0" dirty="0">
                <a:ln>
                  <a:noFill/>
                </a:ln>
                <a:solidFill>
                  <a:srgbClr val="000000"/>
                </a:solidFill>
                <a:effectLst/>
                <a:latin typeface="IBM Plex Mono" panose="020B0509050203000203" pitchFamily="49" charset="0"/>
                <a:ea typeface="Times New Roman" panose="02020603050405020304" pitchFamily="18" charset="0"/>
                <a:cs typeface="Courier New" panose="02070309020205020404" pitchFamily="49" charset="0"/>
              </a:rPr>
              <a:t> install brain</a:t>
            </a:r>
            <a:r>
              <a:rPr kumimoji="0" lang="en-US" altLang="en-US" sz="2000" b="0" i="0" u="none" strike="noStrike" cap="none" normalizeH="0" baseline="0" dirty="0">
                <a:ln>
                  <a:noFill/>
                </a:ln>
                <a:solidFill>
                  <a:srgbClr val="666600"/>
                </a:solidFill>
                <a:effectLst/>
                <a:latin typeface="IBM Plex Mono" panose="020B0509050203000203"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IBM Plex Mono" panose="020B0509050203000203" pitchFamily="49" charset="0"/>
                <a:ea typeface="Times New Roman" panose="02020603050405020304" pitchFamily="18" charset="0"/>
                <a:cs typeface="Courier New" panose="02070309020205020404" pitchFamily="49" charset="0"/>
              </a:rPr>
              <a:t>js</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3C0F1AB-B131-F05E-EB6B-E06FAAC2C018}"/>
              </a:ext>
            </a:extLst>
          </p:cNvPr>
          <p:cNvSpPr>
            <a:spLocks noChangeArrowheads="1"/>
          </p:cNvSpPr>
          <p:nvPr/>
        </p:nvSpPr>
        <p:spPr bwMode="auto">
          <a:xfrm>
            <a:off x="4100072" y="5616061"/>
            <a:ext cx="68896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&lt;script</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2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src</a:t>
            </a:r>
            <a:r>
              <a:rPr kumimoji="0" lang="en-US" altLang="en-US" sz="20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a:t>
            </a:r>
            <a:r>
              <a:rPr kumimoji="0" lang="en-US" altLang="en-US" sz="2000" b="0" i="0" u="none" strike="noStrike" cap="none" normalizeH="0" baseline="0" dirty="0">
                <a:ln>
                  <a:noFill/>
                </a:ln>
                <a:solidFill>
                  <a:srgbClr val="718C00"/>
                </a:solidFill>
                <a:effectLst/>
                <a:latin typeface="IBM Plex Mono" panose="020B0509050203000203" pitchFamily="49" charset="0"/>
                <a:ea typeface="Times New Roman" panose="02020603050405020304" pitchFamily="18" charset="0"/>
                <a:cs typeface="Courier New" panose="02070309020205020404" pitchFamily="49" charset="0"/>
              </a:rPr>
              <a:t>"//unpkg.com/brain.js"</a:t>
            </a:r>
            <a:r>
              <a:rPr kumimoji="0" lang="en-US" altLang="en-US" sz="20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&gt;</a:t>
            </a:r>
            <a:r>
              <a:rPr kumimoji="0" lang="en-US" altLang="en-US" sz="2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r>
              <a:rPr kumimoji="0" lang="en-US" altLang="en-US" sz="20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script&gt;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6EF5D2B-799E-34D0-F1D4-1601E7A16E9C}"/>
              </a:ext>
            </a:extLst>
          </p:cNvPr>
          <p:cNvSpPr>
            <a:spLocks noChangeArrowheads="1"/>
          </p:cNvSpPr>
          <p:nvPr/>
        </p:nvSpPr>
        <p:spPr bwMode="auto">
          <a:xfrm>
            <a:off x="7025644" y="5134368"/>
            <a:ext cx="5385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or</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Tensorflow.js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TensorFlow.js is a more comprehensive and powerful library for machine learning in JavaScript, developed by Google. It allows you to develop and execute ML models in the browser and Node.js, leveraging TensorFlow’s powerful ecosystem. </a:t>
            </a:r>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pPr lvl="1"/>
            <a:r>
              <a:rPr lang="en-US" b="1" dirty="0"/>
              <a:t>Strengths</a:t>
            </a:r>
            <a:r>
              <a:rPr lang="en-US" dirty="0"/>
              <a:t>: Performance, Flexibility, Pre-trained Models, Extensive Ecosystem</a:t>
            </a:r>
          </a:p>
          <a:p>
            <a:pPr lvl="1"/>
            <a:r>
              <a:rPr lang="en-US" b="1" dirty="0"/>
              <a:t>Limitations</a:t>
            </a:r>
            <a:r>
              <a:rPr lang="en-US" dirty="0"/>
              <a:t>: Complexity, Size</a:t>
            </a:r>
          </a:p>
          <a:p>
            <a:pPr lvl="1"/>
            <a:r>
              <a:rPr lang="en-US" dirty="0"/>
              <a:t>The Tensor class</a:t>
            </a:r>
          </a:p>
        </p:txBody>
      </p:sp>
      <p:sp>
        <p:nvSpPr>
          <p:cNvPr id="4" name="Rectangle 1">
            <a:extLst>
              <a:ext uri="{FF2B5EF4-FFF2-40B4-BE49-F238E27FC236}">
                <a16:creationId xmlns:a16="http://schemas.microsoft.com/office/drawing/2014/main" id="{EE5DF72D-CF36-B43D-4DE5-816A1148013F}"/>
              </a:ext>
            </a:extLst>
          </p:cNvPr>
          <p:cNvSpPr>
            <a:spLocks noChangeArrowheads="1"/>
          </p:cNvSpPr>
          <p:nvPr/>
        </p:nvSpPr>
        <p:spPr bwMode="auto">
          <a:xfrm>
            <a:off x="1786675" y="4959229"/>
            <a:ext cx="48216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F5871F"/>
                </a:solidFill>
                <a:effectLst/>
                <a:latin typeface="IBM Plex Mono" panose="020B0509050203000203" pitchFamily="49" charset="0"/>
                <a:ea typeface="Times New Roman" panose="02020603050405020304" pitchFamily="18" charset="0"/>
                <a:cs typeface="Courier New" panose="02070309020205020404" pitchFamily="49" charset="0"/>
              </a:rPr>
              <a:t>npm</a:t>
            </a:r>
            <a:r>
              <a:rPr kumimoji="0" lang="en-US" altLang="en-US" sz="2000" b="0" i="0" u="none" strike="noStrike" cap="none" normalizeH="0" baseline="0" dirty="0">
                <a:ln>
                  <a:noFill/>
                </a:ln>
                <a:solidFill>
                  <a:srgbClr val="000000"/>
                </a:solidFill>
                <a:effectLst/>
                <a:latin typeface="IBM Plex Mono" panose="020B0509050203000203" pitchFamily="49" charset="0"/>
                <a:ea typeface="Times New Roman" panose="02020603050405020304" pitchFamily="18" charset="0"/>
                <a:cs typeface="Courier New" panose="02070309020205020404" pitchFamily="49" charset="0"/>
              </a:rPr>
              <a:t> install @tensorflow/tfjs</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EAC9CDF-FE61-3B08-5236-D5CCA0A0A168}"/>
              </a:ext>
            </a:extLst>
          </p:cNvPr>
          <p:cNvSpPr>
            <a:spLocks noChangeArrowheads="1"/>
          </p:cNvSpPr>
          <p:nvPr/>
        </p:nvSpPr>
        <p:spPr bwMode="auto">
          <a:xfrm>
            <a:off x="158082" y="5933052"/>
            <a:ext cx="854233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&lt;script</a:t>
            </a:r>
            <a:r>
              <a:rPr kumimoji="0" lang="en-US" altLang="en-US" sz="1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src</a:t>
            </a:r>
            <a:r>
              <a:rPr kumimoji="0" lang="en-US" altLang="en-US" sz="12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a:t>
            </a:r>
            <a:r>
              <a:rPr kumimoji="0" lang="en-US" altLang="en-US" sz="1200" b="0" i="0" u="none" strike="noStrike" cap="none" normalizeH="0" baseline="0" dirty="0">
                <a:ln>
                  <a:noFill/>
                </a:ln>
                <a:solidFill>
                  <a:srgbClr val="718C00"/>
                </a:solidFill>
                <a:effectLst/>
                <a:latin typeface="IBM Plex Mono" panose="020B0509050203000203" pitchFamily="49" charset="0"/>
                <a:ea typeface="Times New Roman" panose="02020603050405020304" pitchFamily="18" charset="0"/>
                <a:cs typeface="Courier New" panose="02070309020205020404" pitchFamily="49" charset="0"/>
              </a:rPr>
              <a:t>"https://cdn.jsdelivr.net/</a:t>
            </a:r>
            <a:r>
              <a:rPr kumimoji="0" lang="en-US" altLang="en-US" sz="1200" b="0" i="0" u="none" strike="noStrike" cap="none" normalizeH="0" baseline="0" dirty="0" err="1">
                <a:ln>
                  <a:noFill/>
                </a:ln>
                <a:solidFill>
                  <a:srgbClr val="718C00"/>
                </a:solidFill>
                <a:effectLst/>
                <a:latin typeface="IBM Plex Mono" panose="020B0509050203000203" pitchFamily="49" charset="0"/>
                <a:ea typeface="Times New Roman" panose="02020603050405020304" pitchFamily="18" charset="0"/>
                <a:cs typeface="Courier New" panose="02070309020205020404" pitchFamily="49" charset="0"/>
              </a:rPr>
              <a:t>npm</a:t>
            </a:r>
            <a:r>
              <a:rPr kumimoji="0" lang="en-US" altLang="en-US" sz="1200" b="0" i="0" u="none" strike="noStrike" cap="none" normalizeH="0" baseline="0" dirty="0">
                <a:ln>
                  <a:noFill/>
                </a:ln>
                <a:solidFill>
                  <a:srgbClr val="718C00"/>
                </a:solidFill>
                <a:effectLst/>
                <a:latin typeface="IBM Plex Mono" panose="020B0509050203000203" pitchFamily="49" charset="0"/>
                <a:ea typeface="Times New Roman" panose="02020603050405020304" pitchFamily="18" charset="0"/>
                <a:cs typeface="Courier New" panose="02070309020205020404" pitchFamily="49" charset="0"/>
              </a:rPr>
              <a:t>/@tensorflow/tfjs@latest/dist/tf.min.js"</a:t>
            </a:r>
            <a:r>
              <a:rPr kumimoji="0" lang="en-US" altLang="en-US" sz="12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&gt;</a:t>
            </a:r>
            <a:r>
              <a:rPr kumimoji="0" lang="en-US" altLang="en-US" sz="1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&lt;/</a:t>
            </a:r>
            <a:r>
              <a:rPr kumimoji="0" lang="en-US" altLang="en-US" sz="12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script&gt;</a:t>
            </a:r>
            <a:r>
              <a:rPr kumimoji="0" lang="en-US" altLang="en-US" sz="14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F55FDF8-F487-490C-54CB-66ACDAD80E13}"/>
              </a:ext>
            </a:extLst>
          </p:cNvPr>
          <p:cNvSpPr>
            <a:spLocks noChangeArrowheads="1"/>
          </p:cNvSpPr>
          <p:nvPr/>
        </p:nvSpPr>
        <p:spPr bwMode="auto">
          <a:xfrm>
            <a:off x="3725657" y="5446140"/>
            <a:ext cx="5385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82829"/>
                </a:solidFill>
                <a:effectLst/>
                <a:latin typeface="IBM Plex Mono" panose="020B0509050203000203" pitchFamily="49" charset="0"/>
                <a:ea typeface="Times New Roman" panose="02020603050405020304" pitchFamily="18" charset="0"/>
                <a:cs typeface="Courier New" panose="02070309020205020404" pitchFamily="49" charset="0"/>
              </a:rPr>
              <a:t>or</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Examples </a:t>
            </a:r>
            <a:br>
              <a:rPr lang="en-US" dirty="0"/>
            </a:br>
            <a:r>
              <a:rPr lang="en-US"/>
              <a:t>with tensorflow</a:t>
            </a:r>
            <a:r>
              <a:rPr lang="en-US" dirty="0"/>
              <a:t>.js and brain.js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Gesture recognition and Macedonian sign language detection</a:t>
            </a: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Gesture recognition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err="1"/>
              <a:t>Handpose</a:t>
            </a:r>
            <a:r>
              <a:rPr lang="en-US" dirty="0"/>
              <a:t> model</a:t>
            </a:r>
          </a:p>
          <a:p>
            <a:r>
              <a:rPr lang="en-US" dirty="0" err="1"/>
              <a:t>Fingerpose</a:t>
            </a:r>
            <a:r>
              <a:rPr lang="en-US" dirty="0"/>
              <a:t> library</a:t>
            </a:r>
          </a:p>
          <a:p>
            <a:r>
              <a:rPr lang="en-US" dirty="0"/>
              <a:t>21 hand landmarks</a:t>
            </a:r>
          </a:p>
          <a:p>
            <a:r>
              <a:rPr lang="en-US" dirty="0"/>
              <a:t>Thumbs up gesture</a:t>
            </a:r>
          </a:p>
          <a:p>
            <a:r>
              <a:rPr lang="en-US" dirty="0"/>
              <a:t>Victory gesture</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dirty="0"/>
              <a:t>Tutorial by Nicholas </a:t>
            </a:r>
            <a:r>
              <a:rPr lang="en-US" dirty="0" err="1"/>
              <a:t>Renotte</a:t>
            </a:r>
            <a:endParaRPr lang="en-US" dirty="0"/>
          </a:p>
          <a:p>
            <a:r>
              <a:rPr lang="en-US" dirty="0"/>
              <a:t>Real time AI Hand pose estimation and Gesture recognition</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feature/</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handpose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-detection</a:t>
            </a:r>
            <a:endParaRPr lang="en-US" dirty="0"/>
          </a:p>
        </p:txBody>
      </p:sp>
      <p:pic>
        <p:nvPicPr>
          <p:cNvPr id="10" name="Picture Placeholder 9">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a:blip r:embed="rId3"/>
          <a:srcRect l="16179" r="26897"/>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One handed Macedonian sign language recognition </a:t>
            </a:r>
            <a:endParaRPr lang="en-US" sz="6000"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This model leverages TensorFlow.js and the </a:t>
            </a:r>
            <a:r>
              <a:rPr lang="en-US" b="1" dirty="0" err="1">
                <a:effectLst/>
                <a:latin typeface="Calibri" panose="020F0502020204030204" pitchFamily="34" charset="0"/>
                <a:ea typeface="Calibri" panose="020F0502020204030204" pitchFamily="34" charset="0"/>
                <a:cs typeface="Times New Roman" panose="02020603050405020304" pitchFamily="18" charset="0"/>
              </a:rPr>
              <a:t>HandPose</a:t>
            </a:r>
            <a:r>
              <a:rPr lang="en-US" b="1" dirty="0">
                <a:effectLst/>
                <a:latin typeface="Calibri" panose="020F0502020204030204" pitchFamily="34" charset="0"/>
                <a:ea typeface="Calibri" panose="020F0502020204030204" pitchFamily="34" charset="0"/>
                <a:cs typeface="Times New Roman" panose="02020603050405020304" pitchFamily="18" charset="0"/>
              </a:rPr>
              <a:t> model</a:t>
            </a:r>
            <a:r>
              <a:rPr lang="en-US" dirty="0">
                <a:effectLst/>
                <a:latin typeface="Calibri" panose="020F0502020204030204" pitchFamily="34" charset="0"/>
                <a:ea typeface="Calibri" panose="020F0502020204030204" pitchFamily="34" charset="0"/>
                <a:cs typeface="Times New Roman" panose="02020603050405020304" pitchFamily="18" charset="0"/>
              </a:rPr>
              <a:t> as its foundational base. By incorporating </a:t>
            </a:r>
            <a:r>
              <a:rPr lang="en-US" b="1" dirty="0">
                <a:effectLst/>
                <a:latin typeface="Calibri" panose="020F0502020204030204" pitchFamily="34" charset="0"/>
                <a:ea typeface="Calibri" panose="020F0502020204030204" pitchFamily="34" charset="0"/>
                <a:cs typeface="Times New Roman" panose="02020603050405020304" pitchFamily="18" charset="0"/>
              </a:rPr>
              <a:t>Brain.js</a:t>
            </a:r>
            <a:r>
              <a:rPr lang="en-US" dirty="0">
                <a:effectLst/>
                <a:latin typeface="Calibri" panose="020F0502020204030204" pitchFamily="34" charset="0"/>
                <a:ea typeface="Calibri" panose="020F0502020204030204" pitchFamily="34" charset="0"/>
                <a:cs typeface="Times New Roman" panose="02020603050405020304" pitchFamily="18" charset="0"/>
              </a:rPr>
              <a:t> and applying transfer learning techniques, the model is trained to recognize the first five letters from the one-handed Macedonian sign language alphabet.</a:t>
            </a:r>
          </a:p>
          <a:p>
            <a:pPr marL="285750" marR="0" indent="-285750">
              <a:lnSpc>
                <a:spcPct val="107000"/>
              </a:lnSpc>
              <a:spcBef>
                <a:spcPts val="0"/>
              </a:spcBef>
              <a:spcAft>
                <a:spcPts val="800"/>
              </a:spcAft>
              <a:buFont typeface="Arial" panose="020B0604020202020204" pitchFamily="34" charset="0"/>
              <a:buChar char="•"/>
            </a:pPr>
            <a:r>
              <a:rPr lang="en-US" sz="2800" b="1" kern="100" dirty="0">
                <a:latin typeface="Calibri" panose="020F0502020204030204" pitchFamily="34" charset="0"/>
                <a:ea typeface="Calibri" panose="020F0502020204030204" pitchFamily="34" charset="0"/>
                <a:cs typeface="Times New Roman" panose="02020603050405020304" pitchFamily="18" charset="0"/>
              </a:rPr>
              <a:t>Input layer</a:t>
            </a:r>
            <a:r>
              <a:rPr lang="en-US" sz="2800" kern="100" dirty="0">
                <a:latin typeface="Calibri" panose="020F0502020204030204" pitchFamily="34" charset="0"/>
                <a:ea typeface="Calibri" panose="020F0502020204030204" pitchFamily="34" charset="0"/>
                <a:cs typeface="Times New Roman" panose="02020603050405020304" pitchFamily="18" charset="0"/>
              </a:rPr>
              <a:t>: 128 neurons, </a:t>
            </a:r>
            <a:r>
              <a:rPr lang="en-US" sz="2800" kern="100" dirty="0" err="1">
                <a:latin typeface="Calibri" panose="020F0502020204030204" pitchFamily="34" charset="0"/>
                <a:ea typeface="Calibri" panose="020F0502020204030204" pitchFamily="34" charset="0"/>
                <a:cs typeface="Times New Roman" panose="02020603050405020304" pitchFamily="18" charset="0"/>
              </a:rPr>
              <a:t>ReLU</a:t>
            </a: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Outpu</a:t>
            </a:r>
            <a:r>
              <a:rPr lang="en-US" sz="2800" b="1" kern="100" dirty="0">
                <a:latin typeface="Calibri" panose="020F0502020204030204" pitchFamily="34" charset="0"/>
                <a:ea typeface="Calibri" panose="020F0502020204030204" pitchFamily="34" charset="0"/>
                <a:cs typeface="Times New Roman" panose="02020603050405020304" pitchFamily="18" charset="0"/>
              </a:rPr>
              <a:t>t layer</a:t>
            </a:r>
            <a:r>
              <a:rPr lang="en-US" sz="2800" kern="100" dirty="0">
                <a:latin typeface="Calibri" panose="020F0502020204030204" pitchFamily="34" charset="0"/>
                <a:ea typeface="Calibri" panose="020F0502020204030204" pitchFamily="34" charset="0"/>
                <a:cs typeface="Times New Roman" panose="02020603050405020304" pitchFamily="18" charset="0"/>
              </a:rPr>
              <a:t>: 5 neurons, </a:t>
            </a:r>
            <a:r>
              <a:rPr lang="en-US" sz="2800" kern="100" dirty="0" err="1">
                <a:latin typeface="Calibri" panose="020F0502020204030204" pitchFamily="34" charset="0"/>
                <a:ea typeface="Calibri" panose="020F0502020204030204" pitchFamily="34" charset="0"/>
                <a:cs typeface="Times New Roman" panose="02020603050405020304" pitchFamily="18" charset="0"/>
              </a:rPr>
              <a:t>Softmax</a:t>
            </a: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b="1" dirty="0">
                <a:effectLst/>
                <a:latin typeface="Calibri" panose="020F0502020204030204" pitchFamily="34" charset="0"/>
                <a:ea typeface="Calibri" panose="020F0502020204030204" pitchFamily="34" charset="0"/>
                <a:cs typeface="Times New Roman" panose="02020603050405020304" pitchFamily="18" charset="0"/>
              </a:rPr>
              <a:t>feature/one-hand-msl-</a:t>
            </a:r>
            <a:r>
              <a:rPr lang="en-US" b="1" dirty="0" err="1">
                <a:effectLst/>
                <a:latin typeface="Calibri" panose="020F0502020204030204" pitchFamily="34" charset="0"/>
                <a:ea typeface="Calibri" panose="020F0502020204030204" pitchFamily="34" charset="0"/>
                <a:cs typeface="Times New Roman" panose="02020603050405020304" pitchFamily="18" charset="0"/>
              </a:rPr>
              <a:t>detectio</a:t>
            </a:r>
            <a:endParaRPr lang="en-US" sz="3600" dirty="0"/>
          </a:p>
        </p:txBody>
      </p:sp>
      <p:pic>
        <p:nvPicPr>
          <p:cNvPr id="7" name="Picture Placeholder 6">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a:blip r:embed="rId3"/>
          <a:srcRect t="6425" b="6425"/>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{894F1EB6-78A5-4C18-BAA8-93864F1DA317}tf78438558_win32</Template>
  <TotalTime>89</TotalTime>
  <Words>492</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Arial Unicode MS</vt:lpstr>
      <vt:lpstr>Calibri</vt:lpstr>
      <vt:lpstr>IBM Plex Mono</vt:lpstr>
      <vt:lpstr>Sabon Next LT</vt:lpstr>
      <vt:lpstr>Custom</vt:lpstr>
      <vt:lpstr>Tensorflow.js and brain.js </vt:lpstr>
      <vt:lpstr>agenda</vt:lpstr>
      <vt:lpstr>The power of image recognition and object detection</vt:lpstr>
      <vt:lpstr>convolutional neural networks </vt:lpstr>
      <vt:lpstr>Brain.js</vt:lpstr>
      <vt:lpstr>Tensorflow.js</vt:lpstr>
      <vt:lpstr>Examples  with tensorflow.js and brain.js</vt:lpstr>
      <vt:lpstr>Gesture recognition</vt:lpstr>
      <vt:lpstr>One handed Macedonian sign language recognition </vt:lpstr>
      <vt:lpstr>two handed Macedonian sign language recognition </vt:lpstr>
      <vt:lpstr>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Mila</dc:creator>
  <cp:lastModifiedBy>Mila</cp:lastModifiedBy>
  <cp:revision>7</cp:revision>
  <dcterms:created xsi:type="dcterms:W3CDTF">2024-09-08T13:54:33Z</dcterms:created>
  <dcterms:modified xsi:type="dcterms:W3CDTF">2024-09-08T15:23:40Z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