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" panose="020B0604020202020204" charset="0"/>
      <p:regular r:id="rId18"/>
    </p:embeddedFont>
    <p:embeddedFont>
      <p:font typeface="Clear Sans Bold" panose="020B0604020202020204" charset="0"/>
      <p:regular r:id="rId19"/>
    </p:embeddedFont>
    <p:embeddedFont>
      <p:font typeface="Clear Sans Medium" panose="020B0604020202020204" charset="0"/>
      <p:regular r:id="rId20"/>
    </p:embeddedFont>
    <p:embeddedFont>
      <p:font typeface="Cormorant Garamond Bold" panose="020B0604020202020204" charset="0"/>
      <p:regular r:id="rId21"/>
    </p:embeddedFont>
    <p:embeddedFont>
      <p:font typeface="Open Sans" panose="020B0606030504020204" pitchFamily="34" charset="0"/>
      <p:regular r:id="rId22"/>
    </p:embeddedFont>
    <p:embeddedFont>
      <p:font typeface="The Youngest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laHalko/S7_CourseWork_SMB/blob/main/Reports/%D0%9A%D1%83%D1%80%D1%81%D0%BE%D0%B2%D0%B0_%D1%80%D0%BE%D0%B1%D0%BE%D1%82%D0%B0_%D0%93%D0%B0%D0%BB%D1%8C%D0%BA%D0%BE_%D0%9C%D1%96%D0%BB%D0%B0_%D0%86%D0%9F_01.pdf" TargetMode="External"/><Relationship Id="rId2" Type="http://schemas.openxmlformats.org/officeDocument/2006/relationships/hyperlink" Target="https://github.com/MilaHalko/S7_CourseWork_SMB/tree/main/CourseWorkApp/CourseWorkAp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833539"/>
            <a:ext cx="16230600" cy="703233"/>
            <a:chOff x="0" y="0"/>
            <a:chExt cx="21640800" cy="93764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1640800" cy="41400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376964"/>
              <a:ext cx="13063310" cy="560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  <a:spcBef>
                  <a:spcPct val="0"/>
                </a:spcBef>
              </a:pPr>
              <a:r>
                <a:rPr lang="en-US" sz="2500" dirty="0" err="1">
                  <a:solidFill>
                    <a:srgbClr val="1A1B18"/>
                  </a:solidFill>
                  <a:latin typeface="Clear Sans"/>
                </a:rPr>
                <a:t>Ки</a:t>
              </a:r>
              <a:r>
                <a:rPr lang="uk-UA" sz="2500" dirty="0">
                  <a:solidFill>
                    <a:srgbClr val="1A1B18"/>
                  </a:solidFill>
                  <a:latin typeface="Clear Sans"/>
                </a:rPr>
                <a:t>ї</a:t>
              </a:r>
              <a:r>
                <a:rPr lang="en-US" sz="2500" dirty="0">
                  <a:solidFill>
                    <a:srgbClr val="1A1B18"/>
                  </a:solidFill>
                  <a:latin typeface="Clear Sans"/>
                </a:rPr>
                <a:t>в 2023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16672463" y="5034406"/>
            <a:ext cx="955485" cy="218188"/>
            <a:chOff x="0" y="0"/>
            <a:chExt cx="1273980" cy="290918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1028700" y="3052942"/>
            <a:ext cx="11716860" cy="3960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99"/>
              </a:lnSpc>
            </a:pPr>
            <a:r>
              <a:rPr lang="en-US" sz="7799">
                <a:solidFill>
                  <a:srgbClr val="1A1B18"/>
                </a:solidFill>
                <a:latin typeface="Cormorant Garamond Bold"/>
              </a:rPr>
              <a:t>Метод оптимізації параметрів імітаційної моделі еволюційним методом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050304"/>
            <a:ext cx="4237516" cy="42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8"/>
              </a:lnSpc>
            </a:pPr>
            <a:r>
              <a:rPr lang="en-US" sz="3043">
                <a:solidFill>
                  <a:srgbClr val="545454"/>
                </a:solidFill>
                <a:latin typeface="Cormorant Garamond Bold"/>
              </a:rPr>
              <a:t>MІЛА ГАЛЬКО ІП-01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14412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3" name="Freeform 3"/>
          <p:cNvSpPr/>
          <p:nvPr/>
        </p:nvSpPr>
        <p:spPr>
          <a:xfrm>
            <a:off x="4027686" y="1991982"/>
            <a:ext cx="5116314" cy="300077"/>
          </a:xfrm>
          <a:custGeom>
            <a:avLst/>
            <a:gdLst/>
            <a:ahLst/>
            <a:cxnLst/>
            <a:rect l="l" t="t" r="r" b="b"/>
            <a:pathLst>
              <a:path w="5116314" h="300077">
                <a:moveTo>
                  <a:pt x="0" y="0"/>
                </a:moveTo>
                <a:lnTo>
                  <a:pt x="5116314" y="0"/>
                </a:lnTo>
                <a:lnTo>
                  <a:pt x="5116314" y="300077"/>
                </a:lnTo>
                <a:lnTo>
                  <a:pt x="0" y="3000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64680" y="2271770"/>
            <a:ext cx="7879320" cy="3899309"/>
          </a:xfrm>
          <a:custGeom>
            <a:avLst/>
            <a:gdLst/>
            <a:ahLst/>
            <a:cxnLst/>
            <a:rect l="l" t="t" r="r" b="b"/>
            <a:pathLst>
              <a:path w="7879320" h="3899309">
                <a:moveTo>
                  <a:pt x="0" y="0"/>
                </a:moveTo>
                <a:lnTo>
                  <a:pt x="7879320" y="0"/>
                </a:lnTo>
                <a:lnTo>
                  <a:pt x="7879320" y="3899309"/>
                </a:lnTo>
                <a:lnTo>
                  <a:pt x="0" y="38993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0" t="-60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64680" y="6152029"/>
            <a:ext cx="7879320" cy="3064526"/>
          </a:xfrm>
          <a:custGeom>
            <a:avLst/>
            <a:gdLst/>
            <a:ahLst/>
            <a:cxnLst/>
            <a:rect l="l" t="t" r="r" b="b"/>
            <a:pathLst>
              <a:path w="7879320" h="3064526">
                <a:moveTo>
                  <a:pt x="0" y="0"/>
                </a:moveTo>
                <a:lnTo>
                  <a:pt x="7879320" y="0"/>
                </a:lnTo>
                <a:lnTo>
                  <a:pt x="7879320" y="3064526"/>
                </a:lnTo>
                <a:lnTo>
                  <a:pt x="0" y="30645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37314" y="1076325"/>
            <a:ext cx="9710727" cy="71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>
                <a:solidFill>
                  <a:srgbClr val="1A1B18"/>
                </a:solidFill>
                <a:latin typeface="Cormorant Garamond Bold"/>
              </a:rPr>
              <a:t>Експерименти над Model   задача №1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13800" y="1163638"/>
            <a:ext cx="330073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99"/>
              </a:lnSpc>
            </a:pPr>
            <a:r>
              <a:rPr lang="en-US" sz="3999">
                <a:solidFill>
                  <a:srgbClr val="1A1B18"/>
                </a:solidFill>
                <a:latin typeface="The Youngest"/>
              </a:rPr>
              <a:t>2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839388" y="2473621"/>
            <a:ext cx="4635960" cy="1365433"/>
            <a:chOff x="0" y="0"/>
            <a:chExt cx="6181280" cy="1820577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6181280" cy="53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-37">
                  <a:solidFill>
                    <a:srgbClr val="1A1B18"/>
                  </a:solidFill>
                  <a:latin typeface="Clear Sans Medium"/>
                </a:rPr>
                <a:t>Задача “Пріоритет – клієнт”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6345"/>
              <a:ext cx="6181280" cy="1079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1) Зменшення вірогідності відмов; 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2) Зменшення часу пацієнта у системі; 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3) Зменшення кількості працівників.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9388" y="4833021"/>
            <a:ext cx="7934024" cy="2194108"/>
            <a:chOff x="0" y="0"/>
            <a:chExt cx="10578699" cy="292547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10578699" cy="53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-37">
                  <a:solidFill>
                    <a:srgbClr val="1A1B18"/>
                  </a:solidFill>
                  <a:latin typeface="Clear Sans Medium"/>
                </a:rPr>
                <a:t>Висновки по тестах: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56345"/>
              <a:ext cx="10578699" cy="2183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1) Базова збалансована система;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2) Позбавлення відмов; 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3) KT=500 &amp;&amp; KxQ=10 =&gt; найкращий результат часу у системі, проте черги – 33; 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4) Коригування KxQ  =&gt;  без покращень чи погіршень;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5) KT === KxQ  =&gt; найкращий результат;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6) KT=100 &amp;&amp; KxQ=500  =&gt;  найгірший час у системі при малих чергах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501201" y="4375982"/>
            <a:ext cx="10215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1A1B18"/>
                </a:solidFill>
                <a:latin typeface="Open Sans"/>
              </a:rPr>
              <a:t>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14412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3" name="Freeform 3"/>
          <p:cNvSpPr/>
          <p:nvPr/>
        </p:nvSpPr>
        <p:spPr>
          <a:xfrm>
            <a:off x="4022935" y="2119442"/>
            <a:ext cx="5256256" cy="314589"/>
          </a:xfrm>
          <a:custGeom>
            <a:avLst/>
            <a:gdLst/>
            <a:ahLst/>
            <a:cxnLst/>
            <a:rect l="l" t="t" r="r" b="b"/>
            <a:pathLst>
              <a:path w="5256256" h="314589">
                <a:moveTo>
                  <a:pt x="0" y="0"/>
                </a:moveTo>
                <a:lnTo>
                  <a:pt x="5256256" y="0"/>
                </a:lnTo>
                <a:lnTo>
                  <a:pt x="5256256" y="314589"/>
                </a:lnTo>
                <a:lnTo>
                  <a:pt x="0" y="3145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37314" y="2434031"/>
            <a:ext cx="8032352" cy="6360459"/>
          </a:xfrm>
          <a:custGeom>
            <a:avLst/>
            <a:gdLst/>
            <a:ahLst/>
            <a:cxnLst/>
            <a:rect l="l" t="t" r="r" b="b"/>
            <a:pathLst>
              <a:path w="8032352" h="6360459">
                <a:moveTo>
                  <a:pt x="0" y="0"/>
                </a:moveTo>
                <a:lnTo>
                  <a:pt x="8032352" y="0"/>
                </a:lnTo>
                <a:lnTo>
                  <a:pt x="8032352" y="6360459"/>
                </a:lnTo>
                <a:lnTo>
                  <a:pt x="0" y="63604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95276" y="8794490"/>
            <a:ext cx="7954527" cy="588126"/>
          </a:xfrm>
          <a:custGeom>
            <a:avLst/>
            <a:gdLst/>
            <a:ahLst/>
            <a:cxnLst/>
            <a:rect l="l" t="t" r="r" b="b"/>
            <a:pathLst>
              <a:path w="7954527" h="588126">
                <a:moveTo>
                  <a:pt x="0" y="0"/>
                </a:moveTo>
                <a:lnTo>
                  <a:pt x="7954528" y="0"/>
                </a:lnTo>
                <a:lnTo>
                  <a:pt x="7954528" y="588126"/>
                </a:lnTo>
                <a:lnTo>
                  <a:pt x="0" y="5881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31" t="-4730" r="-388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37314" y="1076325"/>
            <a:ext cx="9710727" cy="71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>
                <a:solidFill>
                  <a:srgbClr val="1A1B18"/>
                </a:solidFill>
                <a:latin typeface="Cormorant Garamond Bold"/>
              </a:rPr>
              <a:t>Експерименти над Model   задача №2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13800" y="1163638"/>
            <a:ext cx="330073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99"/>
              </a:lnSpc>
            </a:pPr>
            <a:r>
              <a:rPr lang="en-US" sz="3999">
                <a:solidFill>
                  <a:srgbClr val="1A1B18"/>
                </a:solidFill>
                <a:latin typeface="The Youngest"/>
              </a:rPr>
              <a:t>2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822588" y="2434031"/>
            <a:ext cx="4635960" cy="1365433"/>
            <a:chOff x="0" y="0"/>
            <a:chExt cx="6181280" cy="1820577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6181280" cy="53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-37">
                  <a:solidFill>
                    <a:srgbClr val="1A1B18"/>
                  </a:solidFill>
                  <a:latin typeface="Clear Sans Medium"/>
                </a:rPr>
                <a:t>Задача “Пріоритет – гроші”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6345"/>
              <a:ext cx="6181280" cy="1079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1) Зменшення вірогідності відмов; 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2) Зменшення кількості працівників; 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3) Зменшення часу пацієнта у системі.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22588" y="4793432"/>
            <a:ext cx="6938921" cy="1917883"/>
            <a:chOff x="0" y="0"/>
            <a:chExt cx="9251894" cy="255717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9251894" cy="53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-37">
                  <a:solidFill>
                    <a:srgbClr val="1A1B18"/>
                  </a:solidFill>
                  <a:latin typeface="Clear Sans Medium"/>
                </a:rPr>
                <a:t>Висновки по тестах: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56345"/>
              <a:ext cx="9251894" cy="1815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1) Позбавлення відмов; 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2) Більший KxC =&gt; 5 робітників, великі черги; 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3) KxC == KxQ  &amp;&amp; KT=1  =&gt;  найгірша кількість робітників;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4) KF &gt; KxC &gt; KxQ &gt; KT  =&gt; найкращий результат;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5) Експериментування із параметрами генетичного метода.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2950" y="1028700"/>
            <a:ext cx="1007226" cy="1004911"/>
            <a:chOff x="0" y="0"/>
            <a:chExt cx="1342968" cy="1339881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342968" cy="1339881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186956" y="387318"/>
              <a:ext cx="969055" cy="587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>
                  <a:solidFill>
                    <a:srgbClr val="FAFAFA"/>
                  </a:solidFill>
                  <a:latin typeface="Cormorant Garamond Bold"/>
                </a:rPr>
                <a:t>MГ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768820" y="8671463"/>
            <a:ext cx="955485" cy="218188"/>
            <a:chOff x="0" y="0"/>
            <a:chExt cx="1273980" cy="290918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3" name="AutoShape 13"/>
          <p:cNvSpPr/>
          <p:nvPr/>
        </p:nvSpPr>
        <p:spPr>
          <a:xfrm>
            <a:off x="5471367" y="6122166"/>
            <a:ext cx="7345265" cy="28699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14" name="TextBox 14"/>
          <p:cNvSpPr txBox="1"/>
          <p:nvPr/>
        </p:nvSpPr>
        <p:spPr>
          <a:xfrm>
            <a:off x="5235186" y="4063724"/>
            <a:ext cx="7817629" cy="135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50"/>
              </a:lnSpc>
            </a:pPr>
            <a:r>
              <a:rPr lang="en-US" sz="9500">
                <a:solidFill>
                  <a:srgbClr val="1A1B18"/>
                </a:solidFill>
                <a:latin typeface="Cormorant Garamond Bold"/>
              </a:rPr>
              <a:t>Дякую за увагу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471367" y="6372119"/>
            <a:ext cx="9299134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2000" spc="-30">
                <a:solidFill>
                  <a:srgbClr val="545454"/>
                </a:solidFill>
                <a:latin typeface="Cormorant Garamond Bold"/>
              </a:rPr>
              <a:t>Код: </a:t>
            </a:r>
            <a:r>
              <a:rPr lang="en-US" sz="2000" u="sng" spc="-30">
                <a:solidFill>
                  <a:srgbClr val="545454"/>
                </a:solidFill>
                <a:latin typeface="Cormorant Garamond Bold"/>
                <a:hlinkClick r:id="rId2" tooltip="https://github.com/MilaHalko/S7_CourseWork_SMB/tree/main/CourseWorkApp/CourseWorkApp"/>
              </a:rPr>
              <a:t>https://github.com/MilaHalko/S7_CourseWork_SMB/CourseWorkApp/CourseWorkApp</a:t>
            </a:r>
          </a:p>
          <a:p>
            <a:pPr>
              <a:lnSpc>
                <a:spcPts val="2500"/>
              </a:lnSpc>
            </a:pPr>
            <a:r>
              <a:rPr lang="en-US" sz="2000" spc="-30">
                <a:solidFill>
                  <a:srgbClr val="545454"/>
                </a:solidFill>
                <a:latin typeface="Cormorant Garamond Bold"/>
              </a:rPr>
              <a:t>Звіт: </a:t>
            </a:r>
            <a:r>
              <a:rPr lang="en-US" sz="2000" u="sng" spc="-30">
                <a:solidFill>
                  <a:srgbClr val="545454"/>
                </a:solidFill>
                <a:latin typeface="Cormorant Garamond Bold"/>
                <a:hlinkClick r:id="rId3" tooltip="https://github.com/MilaHalko/S7_CourseWork_SMB/blob/main/Reports/%D0%9A%D1%83%D1%80%D1%81%D0%BE%D0%B2%D0%B0_%D1%80%D0%BE%D0%B1%D0%BE%D1%82%D0%B0_%D0%93%D0%B0%D0%BB%D1%8C%D0%BA%D0%BE_%D0%9C%D1%96%D0%BB%D0%B0_%D0%86%D0%9F_01.pdf"/>
              </a:rPr>
              <a:t>https://github.com/MilaHalko/S7_CourseWork_SMB/tree/main/Reports</a:t>
            </a:r>
            <a:r>
              <a:rPr lang="en-US" sz="2000" spc="-30">
                <a:solidFill>
                  <a:srgbClr val="545454"/>
                </a:solidFill>
                <a:latin typeface="Cormorant Garamond Bold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55011" y="1114425"/>
            <a:ext cx="11738426" cy="1357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9500">
                <a:solidFill>
                  <a:srgbClr val="1A1B18"/>
                </a:solidFill>
                <a:latin typeface="Cormorant Garamond Bold"/>
              </a:rPr>
              <a:t>Задача та етапи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004923" y="8671463"/>
            <a:ext cx="955485" cy="218188"/>
            <a:chOff x="0" y="0"/>
            <a:chExt cx="1273980" cy="290918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2355011" y="2831375"/>
            <a:ext cx="13577977" cy="2447592"/>
            <a:chOff x="0" y="0"/>
            <a:chExt cx="18103970" cy="3263455"/>
          </a:xfrm>
        </p:grpSpPr>
        <p:sp>
          <p:nvSpPr>
            <p:cNvPr id="11" name="AutoShape 11"/>
            <p:cNvSpPr/>
            <p:nvPr/>
          </p:nvSpPr>
          <p:spPr>
            <a:xfrm>
              <a:off x="0" y="0"/>
              <a:ext cx="18103970" cy="41466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1883371"/>
              <a:ext cx="18103970" cy="1380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1A1B18"/>
                  </a:solidFill>
                  <a:latin typeface="Clear Sans"/>
                </a:rPr>
                <a:t>Розробка та оптимізація параметрів імітаційної моделі шляхом використання еволюційного методу. Основні завдання включають вивчення функціонування системи та створення формалізованої моделі для подальших досліджень, а також аналіз впливу різних параметрів на поведінку системи.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56215"/>
              <a:ext cx="18103970" cy="62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3000" spc="-45">
                  <a:solidFill>
                    <a:srgbClr val="1A1B18"/>
                  </a:solidFill>
                  <a:latin typeface="Cormorant Garamond Bold"/>
                </a:rPr>
                <a:t>Мета</a:t>
              </a:r>
            </a:p>
          </p:txBody>
        </p:sp>
        <p:sp>
          <p:nvSpPr>
            <p:cNvPr id="14" name="AutoShape 14"/>
            <p:cNvSpPr/>
            <p:nvPr/>
          </p:nvSpPr>
          <p:spPr>
            <a:xfrm>
              <a:off x="0" y="1518691"/>
              <a:ext cx="18103970" cy="41466"/>
            </a:xfrm>
            <a:prstGeom prst="rect">
              <a:avLst/>
            </a:prstGeom>
            <a:solidFill>
              <a:srgbClr val="CDA63C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2355011" y="5495668"/>
            <a:ext cx="13577977" cy="2807147"/>
            <a:chOff x="0" y="0"/>
            <a:chExt cx="18103970" cy="3742863"/>
          </a:xfrm>
        </p:grpSpPr>
        <p:sp>
          <p:nvSpPr>
            <p:cNvPr id="16" name="AutoShape 16"/>
            <p:cNvSpPr/>
            <p:nvPr/>
          </p:nvSpPr>
          <p:spPr>
            <a:xfrm>
              <a:off x="0" y="0"/>
              <a:ext cx="18103970" cy="41466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1883371"/>
              <a:ext cx="18103970" cy="185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1A1B18"/>
                  </a:solidFill>
                  <a:latin typeface="Clear Sans"/>
                </a:rPr>
                <a:t>Принципи генетичного алгоритму</a:t>
              </a:r>
            </a:p>
            <a:p>
              <a:pPr marL="431801" lvl="1" indent="-215900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1A1B18"/>
                  </a:solidFill>
                  <a:latin typeface="Clear Sans"/>
                </a:rPr>
                <a:t>Реалізація еволюційного методу</a:t>
              </a:r>
            </a:p>
            <a:p>
              <a:pPr marL="431801" lvl="1" indent="-215900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1A1B18"/>
                  </a:solidFill>
                  <a:latin typeface="Clear Sans"/>
                </a:rPr>
                <a:t>Реалізація тестованих моделей</a:t>
              </a:r>
            </a:p>
            <a:p>
              <a:pPr marL="431801" lvl="1" indent="-215900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1A1B18"/>
                  </a:solidFill>
                  <a:latin typeface="Clear Sans"/>
                </a:rPr>
                <a:t>Проведення експериментів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56215"/>
              <a:ext cx="18103970" cy="62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3000" spc="-45">
                  <a:solidFill>
                    <a:srgbClr val="1A1B18"/>
                  </a:solidFill>
                  <a:latin typeface="Cormorant Garamond Bold"/>
                </a:rPr>
                <a:t>Етапи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1518691"/>
              <a:ext cx="18103970" cy="41466"/>
            </a:xfrm>
            <a:prstGeom prst="rect">
              <a:avLst/>
            </a:prstGeom>
            <a:solidFill>
              <a:srgbClr val="CDA63C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46829"/>
            <a:ext cx="28575" cy="8229600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3" name="TextBox 3"/>
          <p:cNvSpPr txBox="1"/>
          <p:nvPr/>
        </p:nvSpPr>
        <p:spPr>
          <a:xfrm>
            <a:off x="2011565" y="1095375"/>
            <a:ext cx="7132435" cy="83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3"/>
              </a:lnSpc>
            </a:pPr>
            <a:r>
              <a:rPr lang="en-US" sz="5993">
                <a:solidFill>
                  <a:srgbClr val="1A1B18"/>
                </a:solidFill>
                <a:latin typeface="Cormorant Garamond Bold"/>
              </a:rPr>
              <a:t>Генетичний алгоритм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11565" y="3986369"/>
            <a:ext cx="5819030" cy="1194001"/>
            <a:chOff x="0" y="0"/>
            <a:chExt cx="7758707" cy="159200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60856" cy="510379"/>
            </a:xfrm>
            <a:custGeom>
              <a:avLst/>
              <a:gdLst/>
              <a:ahLst/>
              <a:cxnLst/>
              <a:rect l="l" t="t" r="r" b="b"/>
              <a:pathLst>
                <a:path w="560856" h="510379">
                  <a:moveTo>
                    <a:pt x="0" y="0"/>
                  </a:moveTo>
                  <a:lnTo>
                    <a:pt x="560856" y="0"/>
                  </a:lnTo>
                  <a:lnTo>
                    <a:pt x="560856" y="510379"/>
                  </a:lnTo>
                  <a:lnTo>
                    <a:pt x="0" y="510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814856" y="-26309"/>
              <a:ext cx="6943851" cy="53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-37">
                  <a:solidFill>
                    <a:srgbClr val="1A1B18"/>
                  </a:solidFill>
                  <a:latin typeface="Clear Sans Medium"/>
                </a:rPr>
                <a:t>Ініціалізація популяції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20678"/>
              <a:ext cx="7758707" cy="771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71"/>
                </a:lnSpc>
              </a:pPr>
              <a:r>
                <a:rPr lang="en-US" sz="1693">
                  <a:solidFill>
                    <a:srgbClr val="1A1B18"/>
                  </a:solidFill>
                  <a:latin typeface="Clear Sans"/>
                </a:rPr>
                <a:t>Створення початкової популяції імітаційних моделей з різними наборами параметрів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662666"/>
              <a:ext cx="7758707" cy="34186"/>
            </a:xfrm>
            <a:prstGeom prst="rect">
              <a:avLst/>
            </a:prstGeom>
            <a:solidFill>
              <a:srgbClr val="CDA63C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011565" y="1916729"/>
            <a:ext cx="6737881" cy="1461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71"/>
              </a:lnSpc>
            </a:pPr>
            <a:r>
              <a:rPr lang="en-US" sz="1693">
                <a:solidFill>
                  <a:srgbClr val="1A1B18"/>
                </a:solidFill>
                <a:latin typeface="Clear Sans"/>
              </a:rPr>
              <a:t>Це еволюційний алгоритм пошуку, що використовується для вирішення задач оптимізації і моделювання шляхом послідовного підбору, комбінування і варіації шуканих параметрів з використанням механізмів, що нагадують біологічну еволюцію.</a:t>
            </a:r>
          </a:p>
          <a:p>
            <a:pPr algn="just">
              <a:lnSpc>
                <a:spcPts val="2371"/>
              </a:lnSpc>
            </a:pPr>
            <a:r>
              <a:rPr lang="en-US" sz="1693">
                <a:solidFill>
                  <a:srgbClr val="1A1B18"/>
                </a:solidFill>
                <a:latin typeface="Clear Sans"/>
              </a:rPr>
              <a:t>Отже, алгоритм має наступні важливі етапи: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011565" y="6324393"/>
            <a:ext cx="5819030" cy="1494042"/>
            <a:chOff x="0" y="0"/>
            <a:chExt cx="7758707" cy="199205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0856" cy="510379"/>
            </a:xfrm>
            <a:custGeom>
              <a:avLst/>
              <a:gdLst/>
              <a:ahLst/>
              <a:cxnLst/>
              <a:rect l="l" t="t" r="r" b="b"/>
              <a:pathLst>
                <a:path w="560856" h="510379">
                  <a:moveTo>
                    <a:pt x="0" y="0"/>
                  </a:moveTo>
                  <a:lnTo>
                    <a:pt x="560856" y="0"/>
                  </a:lnTo>
                  <a:lnTo>
                    <a:pt x="560856" y="510379"/>
                  </a:lnTo>
                  <a:lnTo>
                    <a:pt x="0" y="510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814856" y="-26309"/>
              <a:ext cx="6943851" cy="53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-37">
                  <a:solidFill>
                    <a:srgbClr val="1A1B18"/>
                  </a:solidFill>
                  <a:latin typeface="Clear Sans Medium"/>
                </a:rPr>
                <a:t>Оцінювання пристосованості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20678"/>
              <a:ext cx="7758707" cy="11713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71"/>
                </a:lnSpc>
              </a:pPr>
              <a:r>
                <a:rPr lang="en-US" sz="1693">
                  <a:solidFill>
                    <a:srgbClr val="1A1B18"/>
                  </a:solidFill>
                  <a:latin typeface="Clear Sans"/>
                </a:rPr>
                <a:t>Процес надання кожній імітаційній моделі рейтингу відповідно до її пристосованості, яка визначається за певною функцією оцінювання</a:t>
              </a:r>
            </a:p>
          </p:txBody>
        </p:sp>
        <p:sp>
          <p:nvSpPr>
            <p:cNvPr id="14" name="AutoShape 14"/>
            <p:cNvSpPr/>
            <p:nvPr/>
          </p:nvSpPr>
          <p:spPr>
            <a:xfrm>
              <a:off x="0" y="662666"/>
              <a:ext cx="7758707" cy="34186"/>
            </a:xfrm>
            <a:prstGeom prst="rect">
              <a:avLst/>
            </a:prstGeom>
            <a:solidFill>
              <a:srgbClr val="CDA63C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0096500" y="1348303"/>
            <a:ext cx="5819030" cy="1794083"/>
            <a:chOff x="0" y="0"/>
            <a:chExt cx="7758707" cy="239211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60856" cy="510379"/>
            </a:xfrm>
            <a:custGeom>
              <a:avLst/>
              <a:gdLst/>
              <a:ahLst/>
              <a:cxnLst/>
              <a:rect l="l" t="t" r="r" b="b"/>
              <a:pathLst>
                <a:path w="560856" h="510379">
                  <a:moveTo>
                    <a:pt x="0" y="0"/>
                  </a:moveTo>
                  <a:lnTo>
                    <a:pt x="560856" y="0"/>
                  </a:lnTo>
                  <a:lnTo>
                    <a:pt x="560856" y="510379"/>
                  </a:lnTo>
                  <a:lnTo>
                    <a:pt x="0" y="510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814856" y="-26309"/>
              <a:ext cx="6943851" cy="53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-37">
                  <a:solidFill>
                    <a:srgbClr val="1A1B18"/>
                  </a:solidFill>
                  <a:latin typeface="Clear Sans Medium"/>
                </a:rPr>
                <a:t>Селекція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20678"/>
              <a:ext cx="7758707" cy="15714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71"/>
                </a:lnSpc>
              </a:pPr>
              <a:r>
                <a:rPr lang="en-US" sz="1693">
                  <a:solidFill>
                    <a:srgbClr val="1A1B18"/>
                  </a:solidFill>
                  <a:latin typeface="Clear Sans"/>
                </a:rPr>
                <a:t>Процес формування нового покоління з попередніх моделей на основі їхньої пристосованості. Вибір відбувається таким чином, що більш пристосовані моделі мають більше шансів потрапити у нове покоління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662666"/>
              <a:ext cx="7758707" cy="34186"/>
            </a:xfrm>
            <a:prstGeom prst="rect">
              <a:avLst/>
            </a:prstGeom>
            <a:solidFill>
              <a:srgbClr val="CDA63C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0096500" y="3986369"/>
            <a:ext cx="5819030" cy="1494042"/>
            <a:chOff x="0" y="0"/>
            <a:chExt cx="7758707" cy="199205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60856" cy="510379"/>
            </a:xfrm>
            <a:custGeom>
              <a:avLst/>
              <a:gdLst/>
              <a:ahLst/>
              <a:cxnLst/>
              <a:rect l="l" t="t" r="r" b="b"/>
              <a:pathLst>
                <a:path w="560856" h="510379">
                  <a:moveTo>
                    <a:pt x="0" y="0"/>
                  </a:moveTo>
                  <a:lnTo>
                    <a:pt x="560856" y="0"/>
                  </a:lnTo>
                  <a:lnTo>
                    <a:pt x="560856" y="510379"/>
                  </a:lnTo>
                  <a:lnTo>
                    <a:pt x="0" y="510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TextBox 22"/>
            <p:cNvSpPr txBox="1"/>
            <p:nvPr/>
          </p:nvSpPr>
          <p:spPr>
            <a:xfrm>
              <a:off x="814856" y="-26309"/>
              <a:ext cx="6943851" cy="53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-37">
                  <a:solidFill>
                    <a:srgbClr val="1A1B18"/>
                  </a:solidFill>
                  <a:latin typeface="Clear Sans Medium"/>
                </a:rPr>
                <a:t>Кросовер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820678"/>
              <a:ext cx="7758707" cy="11713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71"/>
                </a:lnSpc>
              </a:pPr>
              <a:r>
                <a:rPr lang="en-US" sz="1693">
                  <a:solidFill>
                    <a:srgbClr val="1A1B18"/>
                  </a:solidFill>
                  <a:latin typeface="Clear Sans"/>
                </a:rPr>
                <a:t>Процес спрямований на об'єднання параметрів обраних випадковим чином моделей для створення нових імітаційних моделей</a:t>
              </a:r>
            </a:p>
          </p:txBody>
        </p:sp>
        <p:sp>
          <p:nvSpPr>
            <p:cNvPr id="24" name="AutoShape 24"/>
            <p:cNvSpPr/>
            <p:nvPr/>
          </p:nvSpPr>
          <p:spPr>
            <a:xfrm>
              <a:off x="0" y="662666"/>
              <a:ext cx="7758707" cy="34186"/>
            </a:xfrm>
            <a:prstGeom prst="rect">
              <a:avLst/>
            </a:prstGeom>
            <a:solidFill>
              <a:srgbClr val="CDA63C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0096500" y="6324393"/>
            <a:ext cx="5819030" cy="1194001"/>
            <a:chOff x="0" y="0"/>
            <a:chExt cx="7758707" cy="159200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60856" cy="510379"/>
            </a:xfrm>
            <a:custGeom>
              <a:avLst/>
              <a:gdLst/>
              <a:ahLst/>
              <a:cxnLst/>
              <a:rect l="l" t="t" r="r" b="b"/>
              <a:pathLst>
                <a:path w="560856" h="510379">
                  <a:moveTo>
                    <a:pt x="0" y="0"/>
                  </a:moveTo>
                  <a:lnTo>
                    <a:pt x="560856" y="0"/>
                  </a:lnTo>
                  <a:lnTo>
                    <a:pt x="560856" y="510379"/>
                  </a:lnTo>
                  <a:lnTo>
                    <a:pt x="0" y="510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TextBox 27"/>
            <p:cNvSpPr txBox="1"/>
            <p:nvPr/>
          </p:nvSpPr>
          <p:spPr>
            <a:xfrm>
              <a:off x="814856" y="-26309"/>
              <a:ext cx="6943851" cy="53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-37">
                  <a:solidFill>
                    <a:srgbClr val="1A1B18"/>
                  </a:solidFill>
                  <a:latin typeface="Clear Sans Medium"/>
                </a:rPr>
                <a:t>Мутація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820678"/>
              <a:ext cx="7758707" cy="771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71"/>
                </a:lnSpc>
              </a:pPr>
              <a:r>
                <a:rPr lang="en-US" sz="1693">
                  <a:solidFill>
                    <a:srgbClr val="1A1B18"/>
                  </a:solidFill>
                  <a:latin typeface="Clear Sans"/>
                </a:rPr>
                <a:t>Піддавання мутаціям моделей, що включає випадкові зміни параметрів для розширення різноманітності</a:t>
              </a:r>
            </a:p>
          </p:txBody>
        </p:sp>
        <p:sp>
          <p:nvSpPr>
            <p:cNvPr id="29" name="AutoShape 29"/>
            <p:cNvSpPr/>
            <p:nvPr/>
          </p:nvSpPr>
          <p:spPr>
            <a:xfrm>
              <a:off x="0" y="662666"/>
              <a:ext cx="7758707" cy="34186"/>
            </a:xfrm>
            <a:prstGeom prst="rect">
              <a:avLst/>
            </a:prstGeom>
            <a:solidFill>
              <a:srgbClr val="CDA63C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769111"/>
            <a:ext cx="16230600" cy="29294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114425"/>
            <a:ext cx="16230600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1A1B18"/>
                </a:solidFill>
                <a:latin typeface="Cormorant Garamond Bold"/>
              </a:rPr>
              <a:t>Особливості реалізації алгоритму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3730273"/>
            <a:ext cx="420642" cy="382784"/>
          </a:xfrm>
          <a:custGeom>
            <a:avLst/>
            <a:gdLst/>
            <a:ahLst/>
            <a:cxnLst/>
            <a:rect l="l" t="t" r="r" b="b"/>
            <a:pathLst>
              <a:path w="420642" h="382784">
                <a:moveTo>
                  <a:pt x="0" y="0"/>
                </a:moveTo>
                <a:lnTo>
                  <a:pt x="420642" y="0"/>
                </a:lnTo>
                <a:lnTo>
                  <a:pt x="420642" y="382784"/>
                </a:lnTo>
                <a:lnTo>
                  <a:pt x="0" y="382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17915" y="3733544"/>
            <a:ext cx="3298954" cy="3022783"/>
            <a:chOff x="0" y="0"/>
            <a:chExt cx="4398605" cy="4030377"/>
          </a:xfrm>
        </p:grpSpPr>
        <p:sp>
          <p:nvSpPr>
            <p:cNvPr id="6" name="TextBox 6"/>
            <p:cNvSpPr txBox="1"/>
            <p:nvPr/>
          </p:nvSpPr>
          <p:spPr>
            <a:xfrm>
              <a:off x="0" y="-28575"/>
              <a:ext cx="4398605" cy="53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-37">
                  <a:solidFill>
                    <a:srgbClr val="1A1B18"/>
                  </a:solidFill>
                  <a:latin typeface="Clear Sans Medium"/>
                </a:rPr>
                <a:t>IGeneticModel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6345"/>
              <a:ext cx="4398605" cy="3288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Є основою для реалізації конкретних моделей, які піддаватимуться оптимізації.</a:t>
              </a:r>
            </a:p>
            <a:p>
              <a:pPr>
                <a:lnSpc>
                  <a:spcPts val="2248"/>
                </a:lnSpc>
              </a:pPr>
              <a:endParaRPr lang="en-US" sz="1606">
                <a:solidFill>
                  <a:srgbClr val="1A1B18"/>
                </a:solidFill>
                <a:latin typeface="Clear Sans"/>
              </a:endParaRP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Має методи:</a:t>
              </a:r>
            </a:p>
            <a:p>
              <a:pPr marL="346788" lvl="1" indent="-173394">
                <a:lnSpc>
                  <a:spcPts val="2248"/>
                </a:lnSpc>
                <a:buFont typeface="Arial"/>
                <a:buChar char="•"/>
              </a:pPr>
              <a:r>
                <a:rPr lang="en-US" sz="1606">
                  <a:solidFill>
                    <a:srgbClr val="1A1B18"/>
                  </a:solidFill>
                  <a:latin typeface="Clear Sans Bold"/>
                </a:rPr>
                <a:t>Mutate() </a:t>
              </a:r>
              <a:r>
                <a:rPr lang="en-US" sz="1606">
                  <a:solidFill>
                    <a:srgbClr val="1A1B18"/>
                  </a:solidFill>
                  <a:latin typeface="Clear Sans"/>
                </a:rPr>
                <a:t>(зміни в параметрах)</a:t>
              </a:r>
            </a:p>
            <a:p>
              <a:pPr marL="346788" lvl="1" indent="-173394">
                <a:lnSpc>
                  <a:spcPts val="2248"/>
                </a:lnSpc>
                <a:buFont typeface="Arial"/>
                <a:buChar char="•"/>
              </a:pPr>
              <a:r>
                <a:rPr lang="en-US" sz="1606">
                  <a:solidFill>
                    <a:srgbClr val="1A1B18"/>
                  </a:solidFill>
                  <a:latin typeface="Clear Sans Bold"/>
                </a:rPr>
                <a:t>Simulate() </a:t>
              </a:r>
              <a:r>
                <a:rPr lang="en-US" sz="1606">
                  <a:solidFill>
                    <a:srgbClr val="1A1B18"/>
                  </a:solidFill>
                  <a:latin typeface="Clear Sans"/>
                </a:rPr>
                <a:t>(запуск симуляції)</a:t>
              </a:r>
            </a:p>
            <a:p>
              <a:pPr marL="346788" lvl="1" indent="-173394">
                <a:lnSpc>
                  <a:spcPts val="2248"/>
                </a:lnSpc>
                <a:buFont typeface="Arial"/>
                <a:buChar char="•"/>
              </a:pPr>
              <a:r>
                <a:rPr lang="en-US" sz="1606">
                  <a:solidFill>
                    <a:srgbClr val="1A1B18"/>
                  </a:solidFill>
                  <a:latin typeface="Clear Sans Bold"/>
                </a:rPr>
                <a:t>CalculateProfit() </a:t>
              </a:r>
              <a:r>
                <a:rPr lang="en-US" sz="1606">
                  <a:solidFill>
                    <a:srgbClr val="1A1B18"/>
                  </a:solidFill>
                  <a:latin typeface="Clear Sans"/>
                </a:rPr>
                <a:t>(обчислює показник прибутковості) 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6127810" y="3730273"/>
            <a:ext cx="420642" cy="382784"/>
          </a:xfrm>
          <a:custGeom>
            <a:avLst/>
            <a:gdLst/>
            <a:ahLst/>
            <a:cxnLst/>
            <a:rect l="l" t="t" r="r" b="b"/>
            <a:pathLst>
              <a:path w="420642" h="382784">
                <a:moveTo>
                  <a:pt x="0" y="0"/>
                </a:moveTo>
                <a:lnTo>
                  <a:pt x="420642" y="0"/>
                </a:lnTo>
                <a:lnTo>
                  <a:pt x="420642" y="382784"/>
                </a:lnTo>
                <a:lnTo>
                  <a:pt x="0" y="382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6817025" y="3733544"/>
            <a:ext cx="3298954" cy="2190218"/>
            <a:chOff x="0" y="0"/>
            <a:chExt cx="4398605" cy="292029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9050"/>
              <a:ext cx="4398605" cy="5108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3"/>
                </a:lnSpc>
              </a:pPr>
              <a:r>
                <a:rPr lang="en-US" sz="2456" spc="-36">
                  <a:solidFill>
                    <a:srgbClr val="1A1B18"/>
                  </a:solidFill>
                  <a:latin typeface="Clear Sans Medium"/>
                </a:rPr>
                <a:t>Individual&lt;T&gt;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51159"/>
              <a:ext cx="4398605" cy="2183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Cам клас GeneticAlgorithm, що реалізує алгоритм, буде використовувати об'єкти типу Individual, де T є конкретною реалізацією інтерфейсу </a:t>
              </a:r>
              <a:r>
                <a:rPr lang="en-US" sz="1606">
                  <a:solidFill>
                    <a:srgbClr val="1A1B18"/>
                  </a:solidFill>
                  <a:latin typeface="Clear Sans Bold"/>
                </a:rPr>
                <a:t>IGeneticModel</a:t>
              </a:r>
              <a:r>
                <a:rPr lang="en-US" sz="1606">
                  <a:solidFill>
                    <a:srgbClr val="1A1B18"/>
                  </a:solidFill>
                  <a:latin typeface="Clear Sans"/>
                </a:rPr>
                <a:t>.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11312645" y="3730273"/>
            <a:ext cx="420642" cy="382784"/>
          </a:xfrm>
          <a:custGeom>
            <a:avLst/>
            <a:gdLst/>
            <a:ahLst/>
            <a:cxnLst/>
            <a:rect l="l" t="t" r="r" b="b"/>
            <a:pathLst>
              <a:path w="420642" h="382784">
                <a:moveTo>
                  <a:pt x="0" y="0"/>
                </a:moveTo>
                <a:lnTo>
                  <a:pt x="420642" y="0"/>
                </a:lnTo>
                <a:lnTo>
                  <a:pt x="420642" y="382784"/>
                </a:lnTo>
                <a:lnTo>
                  <a:pt x="0" y="382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2001859" y="3733544"/>
            <a:ext cx="3298954" cy="4538851"/>
            <a:chOff x="0" y="0"/>
            <a:chExt cx="4398605" cy="6051801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28575"/>
              <a:ext cx="4398605" cy="10826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-37">
                  <a:solidFill>
                    <a:srgbClr val="1A1B18"/>
                  </a:solidFill>
                  <a:latin typeface="Clear Sans Medium"/>
                </a:rPr>
                <a:t>Створення моделі та нащадку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504568"/>
              <a:ext cx="4398605" cy="4762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Логіку створення моделі та нащадку винесені в окремі  відповідні інтерфейси IGeneticModelFactory&lt;T&gt; та ICrossoverLogic&lt;T&gt;, де T є є конкретною реалізацією інтерфейсу </a:t>
              </a:r>
              <a:r>
                <a:rPr lang="en-US" sz="1606">
                  <a:solidFill>
                    <a:srgbClr val="1A1B18"/>
                  </a:solidFill>
                  <a:latin typeface="Clear Sans Bold"/>
                </a:rPr>
                <a:t>IGeneticModel</a:t>
              </a:r>
              <a:r>
                <a:rPr lang="en-US" sz="1606">
                  <a:solidFill>
                    <a:srgbClr val="1A1B18"/>
                  </a:solidFill>
                  <a:latin typeface="Clear Sans"/>
                </a:rPr>
                <a:t>. </a:t>
              </a:r>
            </a:p>
            <a:p>
              <a:pPr>
                <a:lnSpc>
                  <a:spcPts val="2248"/>
                </a:lnSpc>
              </a:pPr>
              <a:endParaRPr lang="en-US" sz="1606">
                <a:solidFill>
                  <a:srgbClr val="1A1B18"/>
                </a:solidFill>
                <a:latin typeface="Clear Sans"/>
              </a:endParaRP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Такий підхід дозволить гнучко та легко впроваджувати зміни у створення моделі та нащадку, не роблячи значних змін в загальній структурі.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 rot="5400000">
            <a:off x="16672463" y="8671463"/>
            <a:ext cx="955485" cy="218188"/>
            <a:chOff x="0" y="0"/>
            <a:chExt cx="1273980" cy="290918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15994824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grpSp>
        <p:nvGrpSpPr>
          <p:cNvPr id="3" name="Group 3"/>
          <p:cNvGrpSpPr/>
          <p:nvPr/>
        </p:nvGrpSpPr>
        <p:grpSpPr>
          <a:xfrm rot="5400000">
            <a:off x="16613342" y="8671463"/>
            <a:ext cx="955485" cy="218188"/>
            <a:chOff x="0" y="0"/>
            <a:chExt cx="1273980" cy="290918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290918" cy="290918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493118" y="1587"/>
              <a:ext cx="287744" cy="287744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0" name="Freeform 10"/>
          <p:cNvSpPr/>
          <p:nvPr/>
        </p:nvSpPr>
        <p:spPr>
          <a:xfrm>
            <a:off x="889173" y="4255608"/>
            <a:ext cx="4426454" cy="5002692"/>
          </a:xfrm>
          <a:custGeom>
            <a:avLst/>
            <a:gdLst/>
            <a:ahLst/>
            <a:cxnLst/>
            <a:rect l="l" t="t" r="r" b="b"/>
            <a:pathLst>
              <a:path w="4426454" h="5002692">
                <a:moveTo>
                  <a:pt x="0" y="0"/>
                </a:moveTo>
                <a:lnTo>
                  <a:pt x="4426454" y="0"/>
                </a:lnTo>
                <a:lnTo>
                  <a:pt x="4426454" y="5002692"/>
                </a:lnTo>
                <a:lnTo>
                  <a:pt x="0" y="5002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087" t="-242624" r="-157368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81075" y="2120038"/>
            <a:ext cx="2999751" cy="1902599"/>
          </a:xfrm>
          <a:custGeom>
            <a:avLst/>
            <a:gdLst/>
            <a:ahLst/>
            <a:cxnLst/>
            <a:rect l="l" t="t" r="r" b="b"/>
            <a:pathLst>
              <a:path w="2999751" h="1902599">
                <a:moveTo>
                  <a:pt x="0" y="0"/>
                </a:moveTo>
                <a:lnTo>
                  <a:pt x="2999751" y="0"/>
                </a:lnTo>
                <a:lnTo>
                  <a:pt x="2999751" y="1902599"/>
                </a:lnTo>
                <a:lnTo>
                  <a:pt x="0" y="19025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622" t="-622214" r="-128150" b="-168464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10800" y="502097"/>
            <a:ext cx="8721999" cy="8756203"/>
          </a:xfrm>
          <a:custGeom>
            <a:avLst/>
            <a:gdLst/>
            <a:ahLst/>
            <a:cxnLst/>
            <a:rect l="l" t="t" r="r" b="b"/>
            <a:pathLst>
              <a:path w="8721999" h="8756203">
                <a:moveTo>
                  <a:pt x="0" y="0"/>
                </a:moveTo>
                <a:lnTo>
                  <a:pt x="8721999" y="0"/>
                </a:lnTo>
                <a:lnTo>
                  <a:pt x="8721999" y="8756203"/>
                </a:lnTo>
                <a:lnTo>
                  <a:pt x="0" y="87562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77" t="-1083" r="-3521" b="-46968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591232"/>
            <a:ext cx="9055579" cy="31072"/>
          </a:xfrm>
          <a:prstGeom prst="rect">
            <a:avLst/>
          </a:prstGeom>
          <a:solidFill>
            <a:srgbClr val="CDA63C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028700" y="1373571"/>
            <a:ext cx="955485" cy="218188"/>
            <a:chOff x="0" y="0"/>
            <a:chExt cx="1273980" cy="290918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0" name="Freeform 10"/>
          <p:cNvSpPr/>
          <p:nvPr/>
        </p:nvSpPr>
        <p:spPr>
          <a:xfrm>
            <a:off x="1028700" y="4016072"/>
            <a:ext cx="10382100" cy="4356178"/>
          </a:xfrm>
          <a:custGeom>
            <a:avLst/>
            <a:gdLst/>
            <a:ahLst/>
            <a:cxnLst/>
            <a:rect l="l" t="t" r="r" b="b"/>
            <a:pathLst>
              <a:path w="10382100" h="4356178">
                <a:moveTo>
                  <a:pt x="0" y="0"/>
                </a:moveTo>
                <a:lnTo>
                  <a:pt x="10382100" y="0"/>
                </a:lnTo>
                <a:lnTo>
                  <a:pt x="10382100" y="4356178"/>
                </a:lnTo>
                <a:lnTo>
                  <a:pt x="0" y="4356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046968" y="7456429"/>
            <a:ext cx="5212332" cy="915820"/>
          </a:xfrm>
          <a:custGeom>
            <a:avLst/>
            <a:gdLst/>
            <a:ahLst/>
            <a:cxnLst/>
            <a:rect l="l" t="t" r="r" b="b"/>
            <a:pathLst>
              <a:path w="5212332" h="915820">
                <a:moveTo>
                  <a:pt x="0" y="0"/>
                </a:moveTo>
                <a:lnTo>
                  <a:pt x="5212332" y="0"/>
                </a:lnTo>
                <a:lnTo>
                  <a:pt x="5212332" y="915821"/>
                </a:lnTo>
                <a:lnTo>
                  <a:pt x="0" y="9158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29" b="-629"/>
            </a:stretch>
          </a:blipFill>
        </p:spPr>
      </p:sp>
      <p:sp>
        <p:nvSpPr>
          <p:cNvPr id="12" name="AutoShape 12"/>
          <p:cNvSpPr/>
          <p:nvPr/>
        </p:nvSpPr>
        <p:spPr>
          <a:xfrm>
            <a:off x="2368285" y="8591232"/>
            <a:ext cx="9055579" cy="31072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13" name="Freeform 13"/>
          <p:cNvSpPr/>
          <p:nvPr/>
        </p:nvSpPr>
        <p:spPr>
          <a:xfrm>
            <a:off x="1028700" y="2331826"/>
            <a:ext cx="7183515" cy="1277283"/>
          </a:xfrm>
          <a:custGeom>
            <a:avLst/>
            <a:gdLst/>
            <a:ahLst/>
            <a:cxnLst/>
            <a:rect l="l" t="t" r="r" b="b"/>
            <a:pathLst>
              <a:path w="7183515" h="1277283">
                <a:moveTo>
                  <a:pt x="0" y="0"/>
                </a:moveTo>
                <a:lnTo>
                  <a:pt x="7183515" y="0"/>
                </a:lnTo>
                <a:lnTo>
                  <a:pt x="7183515" y="1277283"/>
                </a:lnTo>
                <a:lnTo>
                  <a:pt x="0" y="12772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2046968" y="3078152"/>
            <a:ext cx="5212332" cy="1099938"/>
            <a:chOff x="0" y="0"/>
            <a:chExt cx="6949775" cy="1466584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28575"/>
              <a:ext cx="6949775" cy="5137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36"/>
                </a:lnSpc>
              </a:pPr>
              <a:r>
                <a:rPr lang="en-US" sz="2412" spc="-36">
                  <a:solidFill>
                    <a:srgbClr val="1A1B18"/>
                  </a:solidFill>
                  <a:latin typeface="Clear Sans Medium"/>
                </a:rPr>
                <a:t>Генерація та границі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785643"/>
              <a:ext cx="6949775" cy="675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64"/>
                </a:lnSpc>
              </a:pPr>
              <a:r>
                <a:rPr lang="en-US" sz="1474">
                  <a:solidFill>
                    <a:srgbClr val="1A1B18"/>
                  </a:solidFill>
                  <a:latin typeface="Clear Sans"/>
                </a:rPr>
                <a:t>Черга: генерація 0-30, границі Queue &gt;= 0</a:t>
              </a:r>
            </a:p>
            <a:p>
              <a:pPr>
                <a:lnSpc>
                  <a:spcPts val="2064"/>
                </a:lnSpc>
              </a:pPr>
              <a:r>
                <a:rPr lang="en-US" sz="1474">
                  <a:solidFill>
                    <a:srgbClr val="1A1B18"/>
                  </a:solidFill>
                  <a:latin typeface="Clear Sans"/>
                </a:rPr>
                <a:t>Підпроцеси: генерація 1-30, границі SubProcessCount &gt;= 1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046968" y="4768640"/>
            <a:ext cx="5658860" cy="1604677"/>
            <a:chOff x="0" y="0"/>
            <a:chExt cx="7545146" cy="2139569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9050"/>
              <a:ext cx="7545146" cy="5108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3"/>
                </a:lnSpc>
              </a:pPr>
              <a:r>
                <a:rPr lang="en-US" sz="2456" spc="-36">
                  <a:solidFill>
                    <a:srgbClr val="1A1B18"/>
                  </a:solidFill>
                  <a:latin typeface="Clear Sans Medium"/>
                </a:rPr>
                <a:t>Мутація та кросовер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783421"/>
              <a:ext cx="7545146" cy="1350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64"/>
                </a:lnSpc>
              </a:pPr>
              <a:r>
                <a:rPr lang="en-US" sz="1474">
                  <a:solidFill>
                    <a:srgbClr val="1A1B18"/>
                  </a:solidFill>
                  <a:latin typeface="Clear Sans Bold"/>
                </a:rPr>
                <a:t>Мутація: </a:t>
              </a:r>
              <a:r>
                <a:rPr lang="en-US" sz="1474">
                  <a:solidFill>
                    <a:srgbClr val="1A1B18"/>
                  </a:solidFill>
                  <a:latin typeface="Clear Sans"/>
                </a:rPr>
                <a:t>зміна випадкового параметра на ціле число від -1 до 1</a:t>
              </a:r>
            </a:p>
            <a:p>
              <a:pPr>
                <a:lnSpc>
                  <a:spcPts val="2064"/>
                </a:lnSpc>
              </a:pPr>
              <a:r>
                <a:rPr lang="en-US" sz="1474">
                  <a:solidFill>
                    <a:srgbClr val="1A1B18"/>
                  </a:solidFill>
                  <a:latin typeface="Clear Sans Bold"/>
                </a:rPr>
                <a:t>Кросовер</a:t>
              </a:r>
              <a:r>
                <a:rPr lang="en-US" sz="1474">
                  <a:solidFill>
                    <a:srgbClr val="1A1B18"/>
                  </a:solidFill>
                  <a:latin typeface="Clear Sans"/>
                </a:rPr>
                <a:t>: об’єднання першої половини параметрів parent1 та другої – parent2.</a:t>
              </a:r>
            </a:p>
            <a:p>
              <a:pPr>
                <a:lnSpc>
                  <a:spcPts val="2064"/>
                </a:lnSpc>
              </a:pPr>
              <a:endParaRPr lang="en-US" sz="1474">
                <a:solidFill>
                  <a:srgbClr val="1A1B18"/>
                </a:solidFill>
                <a:latin typeface="Clear Sans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046968" y="1124604"/>
            <a:ext cx="3124484" cy="1363307"/>
            <a:chOff x="0" y="0"/>
            <a:chExt cx="4165978" cy="1817743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28575"/>
              <a:ext cx="4165978" cy="53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-37">
                  <a:solidFill>
                    <a:srgbClr val="1A1B18"/>
                  </a:solidFill>
                  <a:latin typeface="Clear Sans Medium"/>
                </a:rPr>
                <a:t>Параметри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88607"/>
              <a:ext cx="4165978" cy="1023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64"/>
                </a:lnSpc>
              </a:pPr>
              <a:r>
                <a:rPr lang="en-US" sz="1474">
                  <a:solidFill>
                    <a:srgbClr val="1A1B18"/>
                  </a:solidFill>
                  <a:latin typeface="Clear Sans"/>
                </a:rPr>
                <a:t>SubProcessCount1, MaxQueue1, </a:t>
              </a:r>
            </a:p>
            <a:p>
              <a:pPr>
                <a:lnSpc>
                  <a:spcPts val="2064"/>
                </a:lnSpc>
              </a:pPr>
              <a:r>
                <a:rPr lang="en-US" sz="1474">
                  <a:solidFill>
                    <a:srgbClr val="1A1B18"/>
                  </a:solidFill>
                  <a:latin typeface="Clear Sans"/>
                </a:rPr>
                <a:t>SubProcessCount2, MaxQueue2, </a:t>
              </a:r>
            </a:p>
            <a:p>
              <a:pPr>
                <a:lnSpc>
                  <a:spcPts val="2064"/>
                </a:lnSpc>
              </a:pPr>
              <a:r>
                <a:rPr lang="en-US" sz="1474">
                  <a:solidFill>
                    <a:srgbClr val="1A1B18"/>
                  </a:solidFill>
                  <a:latin typeface="Clear Sans"/>
                </a:rPr>
                <a:t>SubProcessCount3, MaxQueue3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368285" y="1018950"/>
            <a:ext cx="2357656" cy="99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58"/>
              </a:lnSpc>
            </a:pPr>
            <a:r>
              <a:rPr lang="en-US" sz="6962">
                <a:solidFill>
                  <a:srgbClr val="1A1B18"/>
                </a:solidFill>
                <a:latin typeface="Cormorant Garamond Bold"/>
              </a:rPr>
              <a:t>Model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725941" y="1172229"/>
            <a:ext cx="2357656" cy="75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88"/>
              </a:lnSpc>
            </a:pPr>
            <a:r>
              <a:rPr lang="en-US" sz="5262">
                <a:solidFill>
                  <a:srgbClr val="1A1B18"/>
                </a:solidFill>
                <a:latin typeface="The Youngest"/>
              </a:rPr>
              <a:t>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046968" y="6895196"/>
            <a:ext cx="4871768" cy="387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3"/>
              </a:lnSpc>
            </a:pPr>
            <a:r>
              <a:rPr lang="en-US" sz="2456" spc="-36">
                <a:solidFill>
                  <a:srgbClr val="1A1B18"/>
                </a:solidFill>
                <a:latin typeface="Clear Sans Medium"/>
              </a:rPr>
              <a:t>Значущість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14412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grpSp>
        <p:nvGrpSpPr>
          <p:cNvPr id="3" name="Group 3"/>
          <p:cNvGrpSpPr/>
          <p:nvPr/>
        </p:nvGrpSpPr>
        <p:grpSpPr>
          <a:xfrm>
            <a:off x="1237314" y="1979621"/>
            <a:ext cx="10442308" cy="7278679"/>
            <a:chOff x="0" y="0"/>
            <a:chExt cx="13923077" cy="9704906"/>
          </a:xfrm>
        </p:grpSpPr>
        <p:sp>
          <p:nvSpPr>
            <p:cNvPr id="4" name="Freeform 4"/>
            <p:cNvSpPr/>
            <p:nvPr/>
          </p:nvSpPr>
          <p:spPr>
            <a:xfrm>
              <a:off x="3774424" y="0"/>
              <a:ext cx="10123252" cy="605880"/>
            </a:xfrm>
            <a:custGeom>
              <a:avLst/>
              <a:gdLst/>
              <a:ahLst/>
              <a:cxnLst/>
              <a:rect l="l" t="t" r="r" b="b"/>
              <a:pathLst>
                <a:path w="10123252" h="605880">
                  <a:moveTo>
                    <a:pt x="0" y="0"/>
                  </a:moveTo>
                  <a:lnTo>
                    <a:pt x="10123253" y="0"/>
                  </a:lnTo>
                  <a:lnTo>
                    <a:pt x="10123253" y="605880"/>
                  </a:lnTo>
                  <a:lnTo>
                    <a:pt x="0" y="605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593180"/>
              <a:ext cx="13897677" cy="5353520"/>
            </a:xfrm>
            <a:custGeom>
              <a:avLst/>
              <a:gdLst/>
              <a:ahLst/>
              <a:cxnLst/>
              <a:rect l="l" t="t" r="r" b="b"/>
              <a:pathLst>
                <a:path w="13897677" h="5353520">
                  <a:moveTo>
                    <a:pt x="0" y="0"/>
                  </a:moveTo>
                  <a:lnTo>
                    <a:pt x="13897677" y="0"/>
                  </a:lnTo>
                  <a:lnTo>
                    <a:pt x="13897677" y="5353520"/>
                  </a:lnTo>
                  <a:lnTo>
                    <a:pt x="0" y="53535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007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21747" y="5895900"/>
              <a:ext cx="13901329" cy="3809005"/>
            </a:xfrm>
            <a:custGeom>
              <a:avLst/>
              <a:gdLst/>
              <a:ahLst/>
              <a:cxnLst/>
              <a:rect l="l" t="t" r="r" b="b"/>
              <a:pathLst>
                <a:path w="13901329" h="3809005">
                  <a:moveTo>
                    <a:pt x="0" y="0"/>
                  </a:moveTo>
                  <a:lnTo>
                    <a:pt x="13901330" y="0"/>
                  </a:lnTo>
                  <a:lnTo>
                    <a:pt x="13901330" y="3809006"/>
                  </a:lnTo>
                  <a:lnTo>
                    <a:pt x="0" y="38090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525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237314" y="1028700"/>
            <a:ext cx="8513947" cy="758825"/>
            <a:chOff x="0" y="0"/>
            <a:chExt cx="11351929" cy="1011767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8921047" cy="964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1A1B18"/>
                  </a:solidFill>
                  <a:latin typeface="Cormorant Garamond Bold"/>
                </a:rPr>
                <a:t>Експерименти над Model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768647" y="167217"/>
              <a:ext cx="2583281" cy="766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99"/>
                </a:lnSpc>
              </a:pPr>
              <a:r>
                <a:rPr lang="en-US" sz="3999">
                  <a:solidFill>
                    <a:srgbClr val="1A1B18"/>
                  </a:solidFill>
                  <a:latin typeface="The Youngest"/>
                </a:rPr>
                <a:t>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623340" y="1979621"/>
            <a:ext cx="4635960" cy="1365433"/>
            <a:chOff x="0" y="0"/>
            <a:chExt cx="6181280" cy="182057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28575"/>
              <a:ext cx="6181280" cy="53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-37">
                  <a:solidFill>
                    <a:srgbClr val="1A1B18"/>
                  </a:solidFill>
                  <a:latin typeface="Clear Sans Medium"/>
                </a:rPr>
                <a:t>Задача оптимізації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56345"/>
              <a:ext cx="6181280" cy="1079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1) Зменшення показника відмови; 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2) Мінімізація черги; 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3) Зменшення кількості підпроцесів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623340" y="4303819"/>
            <a:ext cx="4635960" cy="1679363"/>
            <a:chOff x="0" y="0"/>
            <a:chExt cx="6181280" cy="2239150"/>
          </a:xfrm>
        </p:grpSpPr>
        <p:sp>
          <p:nvSpPr>
            <p:cNvPr id="14" name="Freeform 14"/>
            <p:cNvSpPr/>
            <p:nvPr/>
          </p:nvSpPr>
          <p:spPr>
            <a:xfrm>
              <a:off x="0" y="885908"/>
              <a:ext cx="6016328" cy="1353243"/>
            </a:xfrm>
            <a:custGeom>
              <a:avLst/>
              <a:gdLst/>
              <a:ahLst/>
              <a:cxnLst/>
              <a:rect l="l" t="t" r="r" b="b"/>
              <a:pathLst>
                <a:path w="6016328" h="1353243">
                  <a:moveTo>
                    <a:pt x="0" y="0"/>
                  </a:moveTo>
                  <a:lnTo>
                    <a:pt x="6016328" y="0"/>
                  </a:lnTo>
                  <a:lnTo>
                    <a:pt x="6016328" y="1353242"/>
                  </a:lnTo>
                  <a:lnTo>
                    <a:pt x="0" y="1353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6181280" cy="53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-37">
                  <a:solidFill>
                    <a:srgbClr val="1A1B18"/>
                  </a:solidFill>
                  <a:latin typeface="Clear Sans Medium"/>
                </a:rPr>
                <a:t>Profit =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623340" y="6755836"/>
            <a:ext cx="4934271" cy="1641658"/>
            <a:chOff x="0" y="0"/>
            <a:chExt cx="6579028" cy="2188877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8575"/>
              <a:ext cx="6579028" cy="53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-37">
                  <a:solidFill>
                    <a:srgbClr val="1A1B18"/>
                  </a:solidFill>
                  <a:latin typeface="Clear Sans Medium"/>
                </a:rPr>
                <a:t>Висновки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56345"/>
              <a:ext cx="6579028" cy="14473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1) Позбавлення відмов; 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2) Наявність черги не має переваг (тест №5); 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3) Найкращий результат тест №5, </a:t>
              </a:r>
            </a:p>
            <a:p>
              <a:pPr>
                <a:lnSpc>
                  <a:spcPts val="2248"/>
                </a:lnSpc>
              </a:pPr>
              <a:r>
                <a:rPr lang="en-US" sz="1606">
                  <a:solidFill>
                    <a:srgbClr val="1A1B18"/>
                  </a:solidFill>
                  <a:latin typeface="Clear Sans"/>
                </a:rPr>
                <a:t>    Найгірший – №3 (шанс мутації та схрещування)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591232"/>
            <a:ext cx="9055579" cy="31072"/>
          </a:xfrm>
          <a:prstGeom prst="rect">
            <a:avLst/>
          </a:prstGeom>
          <a:solidFill>
            <a:srgbClr val="CDA63C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028700" y="1373571"/>
            <a:ext cx="955485" cy="218188"/>
            <a:chOff x="0" y="0"/>
            <a:chExt cx="1273980" cy="290918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0" name="AutoShape 10"/>
          <p:cNvSpPr/>
          <p:nvPr/>
        </p:nvSpPr>
        <p:spPr>
          <a:xfrm>
            <a:off x="2193556" y="9227228"/>
            <a:ext cx="9055579" cy="31072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11" name="Freeform 11"/>
          <p:cNvSpPr/>
          <p:nvPr/>
        </p:nvSpPr>
        <p:spPr>
          <a:xfrm>
            <a:off x="1028700" y="4019410"/>
            <a:ext cx="10220435" cy="4847811"/>
          </a:xfrm>
          <a:custGeom>
            <a:avLst/>
            <a:gdLst/>
            <a:ahLst/>
            <a:cxnLst/>
            <a:rect l="l" t="t" r="r" b="b"/>
            <a:pathLst>
              <a:path w="10220435" h="4847811">
                <a:moveTo>
                  <a:pt x="0" y="0"/>
                </a:moveTo>
                <a:lnTo>
                  <a:pt x="10220435" y="0"/>
                </a:lnTo>
                <a:lnTo>
                  <a:pt x="10220435" y="4847811"/>
                </a:lnTo>
                <a:lnTo>
                  <a:pt x="0" y="4847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153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1789856" y="5781121"/>
            <a:ext cx="6014101" cy="3086100"/>
            <a:chOff x="0" y="0"/>
            <a:chExt cx="8018802" cy="4114800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8018802" cy="1932575"/>
              <a:chOff x="0" y="0"/>
              <a:chExt cx="1583961" cy="38174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583961" cy="381743"/>
              </a:xfrm>
              <a:custGeom>
                <a:avLst/>
                <a:gdLst/>
                <a:ahLst/>
                <a:cxnLst/>
                <a:rect l="l" t="t" r="r" b="b"/>
                <a:pathLst>
                  <a:path w="1583961" h="381743">
                    <a:moveTo>
                      <a:pt x="0" y="0"/>
                    </a:moveTo>
                    <a:lnTo>
                      <a:pt x="1583961" y="0"/>
                    </a:lnTo>
                    <a:lnTo>
                      <a:pt x="1583961" y="381743"/>
                    </a:lnTo>
                    <a:lnTo>
                      <a:pt x="0" y="3817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1583961" cy="4103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sp>
          <p:nvSpPr>
            <p:cNvPr id="16" name="Freeform 16"/>
            <p:cNvSpPr/>
            <p:nvPr/>
          </p:nvSpPr>
          <p:spPr>
            <a:xfrm>
              <a:off x="0" y="538039"/>
              <a:ext cx="8018802" cy="3576761"/>
            </a:xfrm>
            <a:custGeom>
              <a:avLst/>
              <a:gdLst/>
              <a:ahLst/>
              <a:cxnLst/>
              <a:rect l="l" t="t" r="r" b="b"/>
              <a:pathLst>
                <a:path w="8018802" h="3576761">
                  <a:moveTo>
                    <a:pt x="0" y="0"/>
                  </a:moveTo>
                  <a:lnTo>
                    <a:pt x="8018802" y="0"/>
                  </a:lnTo>
                  <a:lnTo>
                    <a:pt x="8018802" y="3576761"/>
                  </a:lnTo>
                  <a:lnTo>
                    <a:pt x="0" y="3576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7431" t="-1096" b="-1096"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0" y="6747"/>
              <a:ext cx="1456119" cy="531292"/>
            </a:xfrm>
            <a:custGeom>
              <a:avLst/>
              <a:gdLst/>
              <a:ahLst/>
              <a:cxnLst/>
              <a:rect l="l" t="t" r="r" b="b"/>
              <a:pathLst>
                <a:path w="1456119" h="531292">
                  <a:moveTo>
                    <a:pt x="0" y="0"/>
                  </a:moveTo>
                  <a:lnTo>
                    <a:pt x="1456119" y="0"/>
                  </a:lnTo>
                  <a:lnTo>
                    <a:pt x="1456119" y="531292"/>
                  </a:lnTo>
                  <a:lnTo>
                    <a:pt x="0" y="5312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598606" b="-643211"/>
              </a:stretch>
            </a:blipFill>
          </p:spPr>
        </p:sp>
      </p:grpSp>
      <p:grpSp>
        <p:nvGrpSpPr>
          <p:cNvPr id="18" name="Group 18"/>
          <p:cNvGrpSpPr/>
          <p:nvPr/>
        </p:nvGrpSpPr>
        <p:grpSpPr>
          <a:xfrm>
            <a:off x="11789856" y="1124604"/>
            <a:ext cx="5212332" cy="1091994"/>
            <a:chOff x="0" y="0"/>
            <a:chExt cx="6949775" cy="1455992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28575"/>
              <a:ext cx="6949775" cy="5137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36"/>
                </a:lnSpc>
              </a:pPr>
              <a:r>
                <a:rPr lang="en-US" sz="2412" spc="-36">
                  <a:solidFill>
                    <a:srgbClr val="1A1B18"/>
                  </a:solidFill>
                  <a:latin typeface="Clear Sans Medium"/>
                </a:rPr>
                <a:t>Генерація та границі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785643"/>
              <a:ext cx="6949775" cy="6644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64"/>
                </a:lnSpc>
              </a:pPr>
              <a:r>
                <a:rPr lang="en-US" sz="1474">
                  <a:solidFill>
                    <a:srgbClr val="1A1B18"/>
                  </a:solidFill>
                  <a:latin typeface="Clear Sans Bold"/>
                </a:rPr>
                <a:t>Черга: </a:t>
              </a:r>
              <a:r>
                <a:rPr lang="en-US" sz="1474">
                  <a:solidFill>
                    <a:srgbClr val="1A1B18"/>
                  </a:solidFill>
                  <a:latin typeface="Clear Sans"/>
                </a:rPr>
                <a:t>генерація 0-100, границі ..Queue &gt;= 0</a:t>
              </a:r>
            </a:p>
            <a:p>
              <a:pPr>
                <a:lnSpc>
                  <a:spcPts val="2064"/>
                </a:lnSpc>
              </a:pPr>
              <a:r>
                <a:rPr lang="en-US" sz="1474">
                  <a:solidFill>
                    <a:srgbClr val="1A1B18"/>
                  </a:solidFill>
                  <a:latin typeface="Clear Sans Bold"/>
                </a:rPr>
                <a:t>Робітники</a:t>
              </a:r>
              <a:r>
                <a:rPr lang="en-US" sz="1474">
                  <a:solidFill>
                    <a:srgbClr val="1A1B18"/>
                  </a:solidFill>
                  <a:latin typeface="Clear Sans"/>
                </a:rPr>
                <a:t>: генерація 1-5, границі ..Count &gt;= 1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789856" y="3024135"/>
            <a:ext cx="5678274" cy="1347502"/>
            <a:chOff x="0" y="0"/>
            <a:chExt cx="7571032" cy="1796669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19050"/>
              <a:ext cx="7571032" cy="5108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93"/>
                </a:lnSpc>
              </a:pPr>
              <a:r>
                <a:rPr lang="en-US" sz="2456" spc="-36">
                  <a:solidFill>
                    <a:srgbClr val="1A1B18"/>
                  </a:solidFill>
                  <a:latin typeface="Clear Sans Medium"/>
                </a:rPr>
                <a:t>Мутація та кросовер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783421"/>
              <a:ext cx="7571032" cy="1007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64"/>
                </a:lnSpc>
              </a:pPr>
              <a:r>
                <a:rPr lang="en-US" sz="1474">
                  <a:solidFill>
                    <a:srgbClr val="1A1B18"/>
                  </a:solidFill>
                  <a:latin typeface="Clear Sans Bold"/>
                </a:rPr>
                <a:t>Мутація:</a:t>
              </a:r>
              <a:r>
                <a:rPr lang="en-US" sz="1474">
                  <a:solidFill>
                    <a:srgbClr val="1A1B18"/>
                  </a:solidFill>
                  <a:latin typeface="Clear Sans"/>
                </a:rPr>
                <a:t> зміна випадкового параметра на ціле число від -1 до 1</a:t>
              </a:r>
            </a:p>
            <a:p>
              <a:pPr>
                <a:lnSpc>
                  <a:spcPts val="2064"/>
                </a:lnSpc>
              </a:pPr>
              <a:r>
                <a:rPr lang="en-US" sz="1474">
                  <a:solidFill>
                    <a:srgbClr val="1A1B18"/>
                  </a:solidFill>
                  <a:latin typeface="Clear Sans Bold"/>
                </a:rPr>
                <a:t>Кросовер:</a:t>
              </a:r>
              <a:r>
                <a:rPr lang="en-US" sz="1474">
                  <a:solidFill>
                    <a:srgbClr val="1A1B18"/>
                  </a:solidFill>
                  <a:latin typeface="Clear Sans"/>
                </a:rPr>
                <a:t> об’єднання першої половини параметрів parent1 та другої – parent2.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3809812" y="2334579"/>
            <a:ext cx="7439323" cy="1102160"/>
            <a:chOff x="0" y="0"/>
            <a:chExt cx="9919098" cy="1469547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28575"/>
              <a:ext cx="9919098" cy="53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-37">
                  <a:solidFill>
                    <a:srgbClr val="1A1B18"/>
                  </a:solidFill>
                  <a:latin typeface="Clear Sans Medium"/>
                </a:rPr>
                <a:t>Параметри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788607"/>
              <a:ext cx="9919098" cy="675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64"/>
                </a:lnSpc>
              </a:pPr>
              <a:r>
                <a:rPr lang="en-US" sz="1474">
                  <a:solidFill>
                    <a:srgbClr val="1A1B18"/>
                  </a:solidFill>
                  <a:latin typeface="Clear Sans"/>
                </a:rPr>
                <a:t>DoctorsCount, DoctorsQueue, AttendantsCount, AttendantsQueue, RegistryWorkersCount, RegistryQueue, AssistantsCount, AssistantsQueue,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368285" y="1018950"/>
            <a:ext cx="2357656" cy="99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58"/>
              </a:lnSpc>
            </a:pPr>
            <a:r>
              <a:rPr lang="en-US" sz="6962">
                <a:solidFill>
                  <a:srgbClr val="1A1B18"/>
                </a:solidFill>
                <a:latin typeface="Cormorant Garamond Bold"/>
              </a:rPr>
              <a:t>Model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725941" y="1172229"/>
            <a:ext cx="2357656" cy="75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88"/>
              </a:lnSpc>
            </a:pPr>
            <a:r>
              <a:rPr lang="en-US" sz="5262">
                <a:solidFill>
                  <a:srgbClr val="1A1B18"/>
                </a:solidFill>
                <a:latin typeface="The Youngest"/>
              </a:rPr>
              <a:t>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789856" y="5095812"/>
            <a:ext cx="1989555" cy="387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3"/>
              </a:lnSpc>
            </a:pPr>
            <a:r>
              <a:rPr lang="en-US" sz="2456" spc="-36">
                <a:solidFill>
                  <a:srgbClr val="1A1B18"/>
                </a:solidFill>
                <a:latin typeface="Clear Sans Medium"/>
              </a:rPr>
              <a:t>Значущість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028700" y="2334579"/>
            <a:ext cx="2076113" cy="1363307"/>
            <a:chOff x="0" y="0"/>
            <a:chExt cx="2768151" cy="1817743"/>
          </a:xfrm>
        </p:grpSpPr>
        <p:sp>
          <p:nvSpPr>
            <p:cNvPr id="31" name="TextBox 31"/>
            <p:cNvSpPr txBox="1"/>
            <p:nvPr/>
          </p:nvSpPr>
          <p:spPr>
            <a:xfrm>
              <a:off x="0" y="-28575"/>
              <a:ext cx="2768151" cy="53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-37">
                  <a:solidFill>
                    <a:srgbClr val="1A1B18"/>
                  </a:solidFill>
                  <a:latin typeface="Clear Sans Medium"/>
                </a:rPr>
                <a:t>Типи хворих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788607"/>
              <a:ext cx="2768151" cy="1023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64"/>
                </a:lnSpc>
              </a:pPr>
              <a:r>
                <a:rPr lang="en-US" sz="1474">
                  <a:solidFill>
                    <a:srgbClr val="1A1B18"/>
                  </a:solidFill>
                  <a:latin typeface="Clear Sans"/>
                </a:rPr>
                <a:t>Chamber (50%),</a:t>
              </a:r>
            </a:p>
            <a:p>
              <a:pPr>
                <a:lnSpc>
                  <a:spcPts val="2064"/>
                </a:lnSpc>
              </a:pPr>
              <a:r>
                <a:rPr lang="en-US" sz="1474">
                  <a:solidFill>
                    <a:srgbClr val="1A1B18"/>
                  </a:solidFill>
                  <a:latin typeface="Clear Sans"/>
                </a:rPr>
                <a:t> NotExamined (10%), </a:t>
              </a:r>
            </a:p>
            <a:p>
              <a:pPr>
                <a:lnSpc>
                  <a:spcPts val="2064"/>
                </a:lnSpc>
              </a:pPr>
              <a:r>
                <a:rPr lang="en-US" sz="1474">
                  <a:solidFill>
                    <a:srgbClr val="1A1B18"/>
                  </a:solidFill>
                  <a:latin typeface="Clear Sans"/>
                </a:rPr>
                <a:t>Lab (40%)</a:t>
              </a:r>
            </a:p>
          </p:txBody>
        </p:sp>
      </p:grpSp>
      <p:sp>
        <p:nvSpPr>
          <p:cNvPr id="33" name="AutoShape 33"/>
          <p:cNvSpPr/>
          <p:nvPr/>
        </p:nvSpPr>
        <p:spPr>
          <a:xfrm>
            <a:off x="1028700" y="9227228"/>
            <a:ext cx="9055579" cy="31072"/>
          </a:xfrm>
          <a:prstGeom prst="rect">
            <a:avLst/>
          </a:prstGeom>
          <a:solidFill>
            <a:srgbClr val="CDA63C"/>
          </a:solid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0125" y="1444686"/>
            <a:ext cx="28575" cy="8229600"/>
          </a:xfrm>
          <a:prstGeom prst="rect">
            <a:avLst/>
          </a:prstGeom>
          <a:solidFill>
            <a:srgbClr val="CDA63C"/>
          </a:solidFill>
        </p:spPr>
      </p:sp>
      <p:grpSp>
        <p:nvGrpSpPr>
          <p:cNvPr id="3" name="Group 3"/>
          <p:cNvGrpSpPr/>
          <p:nvPr/>
        </p:nvGrpSpPr>
        <p:grpSpPr>
          <a:xfrm>
            <a:off x="1564787" y="2101565"/>
            <a:ext cx="10843866" cy="4172295"/>
            <a:chOff x="0" y="0"/>
            <a:chExt cx="14458487" cy="5563060"/>
          </a:xfrm>
        </p:grpSpPr>
        <p:sp>
          <p:nvSpPr>
            <p:cNvPr id="4" name="Freeform 4"/>
            <p:cNvSpPr/>
            <p:nvPr/>
          </p:nvSpPr>
          <p:spPr>
            <a:xfrm>
              <a:off x="0" y="1506833"/>
              <a:ext cx="14458487" cy="4056227"/>
            </a:xfrm>
            <a:custGeom>
              <a:avLst/>
              <a:gdLst/>
              <a:ahLst/>
              <a:cxnLst/>
              <a:rect l="l" t="t" r="r" b="b"/>
              <a:pathLst>
                <a:path w="14458487" h="4056227">
                  <a:moveTo>
                    <a:pt x="0" y="0"/>
                  </a:moveTo>
                  <a:lnTo>
                    <a:pt x="14458487" y="0"/>
                  </a:lnTo>
                  <a:lnTo>
                    <a:pt x="14458487" y="4056227"/>
                  </a:lnTo>
                  <a:lnTo>
                    <a:pt x="0" y="4056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4449036" cy="1595733"/>
            </a:xfrm>
            <a:custGeom>
              <a:avLst/>
              <a:gdLst/>
              <a:ahLst/>
              <a:cxnLst/>
              <a:rect l="l" t="t" r="r" b="b"/>
              <a:pathLst>
                <a:path w="14449036" h="1595733">
                  <a:moveTo>
                    <a:pt x="0" y="0"/>
                  </a:moveTo>
                  <a:lnTo>
                    <a:pt x="14449036" y="0"/>
                  </a:lnTo>
                  <a:lnTo>
                    <a:pt x="14449036" y="1595733"/>
                  </a:lnTo>
                  <a:lnTo>
                    <a:pt x="0" y="15957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564787" y="1028700"/>
            <a:ext cx="8513947" cy="758825"/>
            <a:chOff x="0" y="0"/>
            <a:chExt cx="11351929" cy="1011767"/>
          </a:xfrm>
        </p:grpSpPr>
        <p:sp>
          <p:nvSpPr>
            <p:cNvPr id="7" name="TextBox 7"/>
            <p:cNvSpPr txBox="1"/>
            <p:nvPr/>
          </p:nvSpPr>
          <p:spPr>
            <a:xfrm>
              <a:off x="0" y="47625"/>
              <a:ext cx="8921047" cy="964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1A1B18"/>
                  </a:solidFill>
                  <a:latin typeface="Cormorant Garamond Bold"/>
                </a:rPr>
                <a:t>Експерименти над Model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8768647" y="167217"/>
              <a:ext cx="2583281" cy="766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99"/>
                </a:lnSpc>
              </a:pPr>
              <a:r>
                <a:rPr lang="en-US" sz="3999">
                  <a:solidFill>
                    <a:srgbClr val="1A1B18"/>
                  </a:solidFill>
                  <a:latin typeface="The Youngest"/>
                </a:rPr>
                <a:t>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64787" y="6588186"/>
            <a:ext cx="6014101" cy="3086100"/>
            <a:chOff x="0" y="0"/>
            <a:chExt cx="8018802" cy="41148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8018802" cy="1932575"/>
              <a:chOff x="0" y="0"/>
              <a:chExt cx="1583961" cy="38174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583961" cy="381743"/>
              </a:xfrm>
              <a:custGeom>
                <a:avLst/>
                <a:gdLst/>
                <a:ahLst/>
                <a:cxnLst/>
                <a:rect l="l" t="t" r="r" b="b"/>
                <a:pathLst>
                  <a:path w="1583961" h="381743">
                    <a:moveTo>
                      <a:pt x="0" y="0"/>
                    </a:moveTo>
                    <a:lnTo>
                      <a:pt x="1583961" y="0"/>
                    </a:lnTo>
                    <a:lnTo>
                      <a:pt x="1583961" y="381743"/>
                    </a:lnTo>
                    <a:lnTo>
                      <a:pt x="0" y="3817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28575"/>
                <a:ext cx="1583961" cy="4103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0" y="538039"/>
              <a:ext cx="8018802" cy="3576761"/>
            </a:xfrm>
            <a:custGeom>
              <a:avLst/>
              <a:gdLst/>
              <a:ahLst/>
              <a:cxnLst/>
              <a:rect l="l" t="t" r="r" b="b"/>
              <a:pathLst>
                <a:path w="8018802" h="3576761">
                  <a:moveTo>
                    <a:pt x="0" y="0"/>
                  </a:moveTo>
                  <a:lnTo>
                    <a:pt x="8018802" y="0"/>
                  </a:lnTo>
                  <a:lnTo>
                    <a:pt x="8018802" y="3576761"/>
                  </a:lnTo>
                  <a:lnTo>
                    <a:pt x="0" y="3576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7431" t="-1096" b="-1096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0" y="6747"/>
              <a:ext cx="1456119" cy="531292"/>
            </a:xfrm>
            <a:custGeom>
              <a:avLst/>
              <a:gdLst/>
              <a:ahLst/>
              <a:cxnLst/>
              <a:rect l="l" t="t" r="r" b="b"/>
              <a:pathLst>
                <a:path w="1456119" h="531292">
                  <a:moveTo>
                    <a:pt x="0" y="0"/>
                  </a:moveTo>
                  <a:lnTo>
                    <a:pt x="1456119" y="0"/>
                  </a:lnTo>
                  <a:lnTo>
                    <a:pt x="1456119" y="531292"/>
                  </a:lnTo>
                  <a:lnTo>
                    <a:pt x="0" y="5312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-598606" b="-643211"/>
              </a:stretch>
            </a:blipFill>
          </p:spPr>
        </p:sp>
      </p:grpSp>
      <p:sp>
        <p:nvSpPr>
          <p:cNvPr id="15" name="AutoShape 15"/>
          <p:cNvSpPr/>
          <p:nvPr/>
        </p:nvSpPr>
        <p:spPr>
          <a:xfrm>
            <a:off x="1000125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764</Words>
  <Application>Microsoft Office PowerPoint</Application>
  <PresentationFormat>Custom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Clear Sans Bold</vt:lpstr>
      <vt:lpstr>Clear Sans Medium</vt:lpstr>
      <vt:lpstr>Clear Sans</vt:lpstr>
      <vt:lpstr>Cormorant Garamond Bold</vt:lpstr>
      <vt:lpstr>Open Sans</vt:lpstr>
      <vt:lpstr>The Youngest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оптимізації параметрів імітаційної моделі еволюційним методом</dc:title>
  <cp:lastModifiedBy>milagalko</cp:lastModifiedBy>
  <cp:revision>2</cp:revision>
  <dcterms:created xsi:type="dcterms:W3CDTF">2006-08-16T00:00:00Z</dcterms:created>
  <dcterms:modified xsi:type="dcterms:W3CDTF">2023-12-18T13:26:27Z</dcterms:modified>
  <dc:identifier>DAF3U0gG07A</dc:identifier>
</cp:coreProperties>
</file>