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456"/>
  </p:normalViewPr>
  <p:slideViewPr>
    <p:cSldViewPr snapToGrid="0" snapToObjects="1">
      <p:cViewPr varScale="1">
        <p:scale>
          <a:sx n="136" d="100"/>
          <a:sy n="136" d="100"/>
        </p:scale>
        <p:origin x="960"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3A587-5D94-8A45-9A82-B881D658D230}" type="datetimeFigureOut">
              <a:rPr lang="en-US" smtClean="0"/>
              <a:t>7/14/18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C11D1-EC25-E142-B6E5-E16AD53AEC85}" type="slidenum">
              <a:rPr lang="en-US" smtClean="0"/>
              <a:t>‹#›</a:t>
            </a:fld>
            <a:endParaRPr lang="en-US"/>
          </a:p>
        </p:txBody>
      </p:sp>
    </p:spTree>
    <p:extLst>
      <p:ext uri="{BB962C8B-B14F-4D97-AF65-F5344CB8AC3E}">
        <p14:creationId xmlns:p14="http://schemas.microsoft.com/office/powerpoint/2010/main" val="83615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 End</a:t>
            </a:r>
          </a:p>
          <a:p>
            <a:r>
              <a:rPr lang="en-US" b="0" dirty="0"/>
              <a:t>These are running a customized version of ARR and they act as a load balancer using round robin load balancing.</a:t>
            </a:r>
          </a:p>
          <a:p>
            <a:endParaRPr lang="en-US" b="0" dirty="0"/>
          </a:p>
          <a:p>
            <a:r>
              <a:rPr lang="en-US" b="1" dirty="0"/>
              <a:t>Controller</a:t>
            </a:r>
            <a:endParaRPr lang="en-US" b="0" dirty="0"/>
          </a:p>
          <a:p>
            <a:r>
              <a:rPr lang="en-US" b="0" dirty="0"/>
              <a:t>These roles make the API calls to provision sites, etc.</a:t>
            </a:r>
          </a:p>
          <a:p>
            <a:endParaRPr lang="en-US" b="0" dirty="0"/>
          </a:p>
          <a:p>
            <a:r>
              <a:rPr lang="en-US" b="1" dirty="0"/>
              <a:t>Data Role</a:t>
            </a:r>
          </a:p>
          <a:p>
            <a:r>
              <a:rPr lang="en-US" b="0" dirty="0"/>
              <a:t>Caches data from the databases in the stamp.</a:t>
            </a:r>
          </a:p>
          <a:p>
            <a:endParaRPr lang="en-US" b="0" dirty="0"/>
          </a:p>
          <a:p>
            <a:r>
              <a:rPr lang="en-US" b="1" dirty="0"/>
              <a:t>File Server</a:t>
            </a:r>
            <a:endParaRPr lang="en-US" b="0" dirty="0"/>
          </a:p>
          <a:p>
            <a:r>
              <a:rPr lang="en-US" b="0" dirty="0"/>
              <a:t>Makes Azure Storage available as a mapped drive to all workers. This storage is used to store files for the app on the file system.</a:t>
            </a:r>
          </a:p>
          <a:p>
            <a:endParaRPr lang="en-US" b="0" dirty="0"/>
          </a:p>
          <a:p>
            <a:r>
              <a:rPr lang="en-US" b="1" dirty="0"/>
              <a:t>Publisher</a:t>
            </a:r>
            <a:endParaRPr lang="en-US" b="0" dirty="0"/>
          </a:p>
          <a:p>
            <a:r>
              <a:rPr lang="en-US" b="0" dirty="0"/>
              <a:t>Provides the ability to FTP into the Web App. Their purpose is to provide FTP access to Azure Storage content.</a:t>
            </a:r>
          </a:p>
          <a:p>
            <a:endParaRPr lang="en-US" b="0" dirty="0"/>
          </a:p>
          <a:p>
            <a:r>
              <a:rPr lang="en-US" b="1" dirty="0"/>
              <a:t>Hosting Database</a:t>
            </a:r>
          </a:p>
          <a:p>
            <a:r>
              <a:rPr lang="en-US" b="0" dirty="0"/>
              <a:t>Hold information about each Web App, which worker it’s on, etc.</a:t>
            </a:r>
          </a:p>
          <a:p>
            <a:endParaRPr lang="en-US" b="0" dirty="0"/>
          </a:p>
          <a:p>
            <a:r>
              <a:rPr lang="en-US" b="1" dirty="0"/>
              <a:t>Metering Database</a:t>
            </a:r>
          </a:p>
          <a:p>
            <a:r>
              <a:rPr lang="en-US" b="0" dirty="0"/>
              <a:t>Hold information about resource usage for each Web App.</a:t>
            </a:r>
          </a:p>
          <a:p>
            <a:endParaRPr lang="en-US" b="0" dirty="0"/>
          </a:p>
          <a:p>
            <a:r>
              <a:rPr lang="en-US" b="1" dirty="0"/>
              <a:t>Workers</a:t>
            </a:r>
            <a:endParaRPr lang="en-US" b="0" dirty="0"/>
          </a:p>
          <a:p>
            <a:r>
              <a:rPr lang="en-US" b="0" dirty="0"/>
              <a:t>VMs that host Web Apps. These are running either Windows Server 2016 or Ubuntu. Workers are allocated when the stamp is created. They do not have to be explicitly spun up when you need them.</a:t>
            </a:r>
          </a:p>
          <a:p>
            <a:endParaRPr lang="en-US" b="1" dirty="0"/>
          </a:p>
        </p:txBody>
      </p:sp>
      <p:sp>
        <p:nvSpPr>
          <p:cNvPr id="4" name="Slide Number Placeholder 3"/>
          <p:cNvSpPr>
            <a:spLocks noGrp="1"/>
          </p:cNvSpPr>
          <p:nvPr>
            <p:ph type="sldNum" sz="quarter" idx="10"/>
          </p:nvPr>
        </p:nvSpPr>
        <p:spPr/>
        <p:txBody>
          <a:bodyPr/>
          <a:lstStyle/>
          <a:p>
            <a:fld id="{91EC11D1-EC25-E142-B6E5-E16AD53AEC85}" type="slidenum">
              <a:rPr lang="en-US" smtClean="0"/>
              <a:t>4</a:t>
            </a:fld>
            <a:endParaRPr lang="en-US"/>
          </a:p>
        </p:txBody>
      </p:sp>
    </p:spTree>
    <p:extLst>
      <p:ext uri="{BB962C8B-B14F-4D97-AF65-F5344CB8AC3E}">
        <p14:creationId xmlns:p14="http://schemas.microsoft.com/office/powerpoint/2010/main" val="198665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EC11D1-EC25-E142-B6E5-E16AD53AEC85}" type="slidenum">
              <a:rPr lang="en-US" smtClean="0"/>
              <a:t>5</a:t>
            </a:fld>
            <a:endParaRPr lang="en-US"/>
          </a:p>
        </p:txBody>
      </p:sp>
    </p:spTree>
    <p:extLst>
      <p:ext uri="{BB962C8B-B14F-4D97-AF65-F5344CB8AC3E}">
        <p14:creationId xmlns:p14="http://schemas.microsoft.com/office/powerpoint/2010/main" val="1154176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Ttitle Slide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3836832" y="1597819"/>
            <a:ext cx="4975394" cy="1102519"/>
          </a:xfrm>
          <a:prstGeom prst="rect">
            <a:avLst/>
          </a:prstGeom>
        </p:spPr>
        <p:txBody>
          <a:bodyPr>
            <a:noAutofit/>
          </a:bodyPr>
          <a:lstStyle>
            <a:lvl1pPr algn="l">
              <a:defRPr sz="3600" b="0" baseline="0">
                <a:solidFill>
                  <a:schemeClr val="tx1"/>
                </a:solidFill>
              </a:defRPr>
            </a:lvl1pPr>
          </a:lstStyle>
          <a:p>
            <a:r>
              <a:rPr lang="en-US" dirty="0"/>
              <a:t>Lesson #: Lesson Name</a:t>
            </a:r>
          </a:p>
        </p:txBody>
      </p:sp>
      <p:sp>
        <p:nvSpPr>
          <p:cNvPr id="3" name="Subtitle 2"/>
          <p:cNvSpPr>
            <a:spLocks noGrp="1"/>
          </p:cNvSpPr>
          <p:nvPr>
            <p:ph type="subTitle" idx="1" hasCustomPrompt="1"/>
          </p:nvPr>
        </p:nvSpPr>
        <p:spPr>
          <a:xfrm>
            <a:off x="3836831" y="2788538"/>
            <a:ext cx="4975395" cy="1314450"/>
          </a:xfrm>
        </p:spPr>
        <p:txBody>
          <a:bodyPr>
            <a:normAutofit/>
          </a:bodyPr>
          <a:lstStyle>
            <a:lvl1pPr marL="685800" indent="-630936" algn="l">
              <a:buNone/>
              <a:tabLst>
                <a:tab pos="574675" algn="l"/>
              </a:tabLst>
              <a:defRPr sz="2800" b="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 	Learning objective or      Sub-lesson Title</a:t>
            </a:r>
          </a:p>
        </p:txBody>
      </p:sp>
    </p:spTree>
    <p:extLst>
      <p:ext uri="{BB962C8B-B14F-4D97-AF65-F5344CB8AC3E}">
        <p14:creationId xmlns:p14="http://schemas.microsoft.com/office/powerpoint/2010/main" val="312825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Content (box)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138620" y="1"/>
            <a:ext cx="7548179" cy="560552"/>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7379" y="814771"/>
            <a:ext cx="6839712" cy="3547021"/>
          </a:xfrm>
        </p:spPr>
        <p:txBody>
          <a:bodyPr>
            <a:noAutofit/>
          </a:bodyPr>
          <a:lstStyle>
            <a:lvl1pPr>
              <a:defRPr sz="2200"/>
            </a:lvl1pPr>
            <a:lvl2pPr>
              <a:defRPr sz="20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77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_Two Content">
    <p:spTree>
      <p:nvGrpSpPr>
        <p:cNvPr id="1" name=""/>
        <p:cNvGrpSpPr/>
        <p:nvPr/>
      </p:nvGrpSpPr>
      <p:grpSpPr>
        <a:xfrm>
          <a:off x="0" y="0"/>
          <a:ext cx="0" cy="0"/>
          <a:chOff x="0" y="0"/>
          <a:chExt cx="0" cy="0"/>
        </a:xfrm>
      </p:grpSpPr>
      <p:pic>
        <p:nvPicPr>
          <p:cNvPr id="5" name="Picture 4" descr="Content (blank)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143000" y="0"/>
            <a:ext cx="7552944"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946140"/>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344" y="946356"/>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039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Images or Charts">
    <p:spTree>
      <p:nvGrpSpPr>
        <p:cNvPr id="1" name=""/>
        <p:cNvGrpSpPr/>
        <p:nvPr/>
      </p:nvGrpSpPr>
      <p:grpSpPr>
        <a:xfrm>
          <a:off x="0" y="0"/>
          <a:ext cx="0" cy="0"/>
          <a:chOff x="0" y="0"/>
          <a:chExt cx="0" cy="0"/>
        </a:xfrm>
      </p:grpSpPr>
      <p:pic>
        <p:nvPicPr>
          <p:cNvPr id="3" name="Picture 2" descr="Content (blank)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143000" y="1"/>
            <a:ext cx="7556938"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7"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618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Content_No Gray Background">
    <p:spTree>
      <p:nvGrpSpPr>
        <p:cNvPr id="1" name=""/>
        <p:cNvGrpSpPr/>
        <p:nvPr/>
      </p:nvGrpSpPr>
      <p:grpSpPr>
        <a:xfrm>
          <a:off x="0" y="0"/>
          <a:ext cx="0" cy="0"/>
          <a:chOff x="0" y="0"/>
          <a:chExt cx="0" cy="0"/>
        </a:xfrm>
      </p:grpSpPr>
      <p:pic>
        <p:nvPicPr>
          <p:cNvPr id="3" name="Picture 2" descr="Content (blank)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p:nvPr>
        </p:nvSpPr>
        <p:spPr>
          <a:xfrm>
            <a:off x="1138620" y="1"/>
            <a:ext cx="7548179" cy="560552"/>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9"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31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Content_No Bottom Bar">
    <p:spTree>
      <p:nvGrpSpPr>
        <p:cNvPr id="1" name=""/>
        <p:cNvGrpSpPr/>
        <p:nvPr/>
      </p:nvGrpSpPr>
      <p:grpSpPr>
        <a:xfrm>
          <a:off x="0" y="0"/>
          <a:ext cx="0" cy="0"/>
          <a:chOff x="0" y="0"/>
          <a:chExt cx="0" cy="0"/>
        </a:xfrm>
      </p:grpSpPr>
      <p:pic>
        <p:nvPicPr>
          <p:cNvPr id="2" name="Picture 1" descr="Content (blank_no bottom)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tle 1"/>
          <p:cNvSpPr>
            <a:spLocks noGrp="1"/>
          </p:cNvSpPr>
          <p:nvPr>
            <p:ph type="title"/>
          </p:nvPr>
        </p:nvSpPr>
        <p:spPr>
          <a:xfrm>
            <a:off x="1138620" y="1"/>
            <a:ext cx="7548179" cy="560552"/>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1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_Content">
    <p:spTree>
      <p:nvGrpSpPr>
        <p:cNvPr id="1" name=""/>
        <p:cNvGrpSpPr/>
        <p:nvPr/>
      </p:nvGrpSpPr>
      <p:grpSpPr>
        <a:xfrm>
          <a:off x="0" y="0"/>
          <a:ext cx="0" cy="0"/>
          <a:chOff x="0" y="0"/>
          <a:chExt cx="0" cy="0"/>
        </a:xfrm>
      </p:grpSpPr>
      <p:pic>
        <p:nvPicPr>
          <p:cNvPr id="2" name="Picture 1" descr="Content (open)_20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74633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alphaModFix amt="0"/>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28B0A6C-EF38-9441-ADBF-8FE45FA6C46E}" type="datetimeFigureOut">
              <a:rPr lang="en-US" smtClean="0"/>
              <a:t>7/14/18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D032D76-6BE4-154B-A130-37D069E42354}" type="slidenum">
              <a:rPr lang="en-US" smtClean="0"/>
              <a:t>‹#›</a:t>
            </a:fld>
            <a:endParaRPr lang="en-US"/>
          </a:p>
        </p:txBody>
      </p:sp>
      <p:sp>
        <p:nvSpPr>
          <p:cNvPr id="7" name="Title 1"/>
          <p:cNvSpPr txBox="1">
            <a:spLocks/>
          </p:cNvSpPr>
          <p:nvPr userDrawn="1"/>
        </p:nvSpPr>
        <p:spPr>
          <a:xfrm>
            <a:off x="457200" y="210636"/>
            <a:ext cx="8229600"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pPr algn="ctr"/>
            <a:r>
              <a:rPr lang="en-US" dirty="0">
                <a:solidFill>
                  <a:schemeClr val="tx1"/>
                </a:solidFill>
              </a:rPr>
              <a:t>Click to edit Master title style</a:t>
            </a:r>
          </a:p>
        </p:txBody>
      </p:sp>
    </p:spTree>
    <p:extLst>
      <p:ext uri="{BB962C8B-B14F-4D97-AF65-F5344CB8AC3E}">
        <p14:creationId xmlns:p14="http://schemas.microsoft.com/office/powerpoint/2010/main" val="3037476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5" r:id="rId7"/>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svg"/><Relationship Id="rId7"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tiff"/><Relationship Id="rId4" Type="http://schemas.openxmlformats.org/officeDocument/2006/relationships/image" Target="../media/image10.emf"/><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9437" y="133584"/>
            <a:ext cx="5260329" cy="815181"/>
          </a:xfrm>
        </p:spPr>
        <p:txBody>
          <a:bodyPr/>
          <a:lstStyle/>
          <a:p>
            <a:r>
              <a:rPr lang="en-US" dirty="0">
                <a:solidFill>
                  <a:schemeClr val="bg1"/>
                </a:solidFill>
              </a:rPr>
              <a:t>Lesson 1: App Service Intro</a:t>
            </a:r>
          </a:p>
        </p:txBody>
      </p:sp>
      <p:sp>
        <p:nvSpPr>
          <p:cNvPr id="3" name="Subtitle 2"/>
          <p:cNvSpPr>
            <a:spLocks noGrp="1"/>
          </p:cNvSpPr>
          <p:nvPr>
            <p:ph type="subTitle" idx="1"/>
          </p:nvPr>
        </p:nvSpPr>
        <p:spPr>
          <a:xfrm>
            <a:off x="3988259" y="1555824"/>
            <a:ext cx="4523086" cy="1314450"/>
          </a:xfrm>
        </p:spPr>
        <p:txBody>
          <a:bodyPr/>
          <a:lstStyle/>
          <a:p>
            <a:r>
              <a:rPr lang="en-US" dirty="0"/>
              <a:t>1.1 App Service Overview</a:t>
            </a:r>
          </a:p>
        </p:txBody>
      </p:sp>
    </p:spTree>
    <p:extLst>
      <p:ext uri="{BB962C8B-B14F-4D97-AF65-F5344CB8AC3E}">
        <p14:creationId xmlns:p14="http://schemas.microsoft.com/office/powerpoint/2010/main" val="130628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Azure App Service?</a:t>
            </a:r>
          </a:p>
        </p:txBody>
      </p:sp>
      <p:pic>
        <p:nvPicPr>
          <p:cNvPr id="4" name="Content Placeholder 3">
            <a:extLst>
              <a:ext uri="{FF2B5EF4-FFF2-40B4-BE49-F238E27FC236}">
                <a16:creationId xmlns:a16="http://schemas.microsoft.com/office/drawing/2014/main" id="{97B848B4-E912-7E40-B301-5F0F4228AA55}"/>
              </a:ext>
            </a:extLst>
          </p:cNvPr>
          <p:cNvPicPr>
            <a:picLocks noGrp="1" noChangeAspect="1"/>
          </p:cNvPicPr>
          <p:nvPr>
            <p:ph idx="1"/>
          </p:nvPr>
        </p:nvPicPr>
        <p:blipFill>
          <a:blip r:embed="rId2">
            <a:alphaModFix amt="50000"/>
          </a:blip>
          <a:stretch>
            <a:fillRect/>
          </a:stretch>
        </p:blipFill>
        <p:spPr>
          <a:xfrm>
            <a:off x="2662238" y="1591469"/>
            <a:ext cx="3810000" cy="1993900"/>
          </a:xfrm>
          <a:prstGeom prst="rect">
            <a:avLst/>
          </a:prstGeom>
        </p:spPr>
      </p:pic>
      <p:sp>
        <p:nvSpPr>
          <p:cNvPr id="5" name="TextBox 4">
            <a:extLst>
              <a:ext uri="{FF2B5EF4-FFF2-40B4-BE49-F238E27FC236}">
                <a16:creationId xmlns:a16="http://schemas.microsoft.com/office/drawing/2014/main" id="{372F764D-BA42-5F4B-B97C-81022CBDAE35}"/>
              </a:ext>
            </a:extLst>
          </p:cNvPr>
          <p:cNvSpPr txBox="1"/>
          <p:nvPr/>
        </p:nvSpPr>
        <p:spPr>
          <a:xfrm>
            <a:off x="1465372" y="1711256"/>
            <a:ext cx="62037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Platform as a Service (PaaS) for hosting web applications.</a:t>
            </a:r>
          </a:p>
          <a:p>
            <a:pPr marL="285750" indent="-285750">
              <a:buFont typeface="Arial" panose="020B0604020202020204" pitchFamily="34" charset="0"/>
              <a:buChar char="•"/>
            </a:pPr>
            <a:r>
              <a:rPr lang="en-US" dirty="0"/>
              <a:t>Designed for ease of deployment and scaling.</a:t>
            </a:r>
          </a:p>
          <a:p>
            <a:pPr marL="285750" indent="-285750">
              <a:buFont typeface="Arial" panose="020B0604020202020204" pitchFamily="34" charset="0"/>
              <a:buChar char="•"/>
            </a:pPr>
            <a:r>
              <a:rPr lang="en-US" dirty="0"/>
              <a:t>Rich features such as turnkey authentication, testing features, SSL management, and more.</a:t>
            </a:r>
          </a:p>
          <a:p>
            <a:pPr marL="285750" indent="-285750">
              <a:buFont typeface="Arial" panose="020B0604020202020204" pitchFamily="34" charset="0"/>
              <a:buChar char="•"/>
            </a:pPr>
            <a:r>
              <a:rPr lang="en-US" dirty="0"/>
              <a:t>Easily connects cloud applications to on-premises resources.</a:t>
            </a:r>
          </a:p>
          <a:p>
            <a:pPr marL="285750" indent="-285750">
              <a:buFont typeface="Arial" panose="020B0604020202020204" pitchFamily="34" charset="0"/>
              <a:buChar char="•"/>
            </a:pPr>
            <a:r>
              <a:rPr lang="en-US" dirty="0"/>
              <a:t>Numerous pricing plans based on needs.</a:t>
            </a:r>
          </a:p>
        </p:txBody>
      </p:sp>
    </p:spTree>
    <p:extLst>
      <p:ext uri="{BB962C8B-B14F-4D97-AF65-F5344CB8AC3E}">
        <p14:creationId xmlns:p14="http://schemas.microsoft.com/office/powerpoint/2010/main" val="333375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A3A4-9C6A-5440-B9D3-A80EE045FD8B}"/>
              </a:ext>
            </a:extLst>
          </p:cNvPr>
          <p:cNvSpPr>
            <a:spLocks noGrp="1"/>
          </p:cNvSpPr>
          <p:nvPr>
            <p:ph type="title"/>
          </p:nvPr>
        </p:nvSpPr>
        <p:spPr/>
        <p:txBody>
          <a:bodyPr/>
          <a:lstStyle/>
          <a:p>
            <a:r>
              <a:rPr lang="en-US" dirty="0"/>
              <a:t>Basic Architecture</a:t>
            </a:r>
          </a:p>
        </p:txBody>
      </p:sp>
      <p:pic>
        <p:nvPicPr>
          <p:cNvPr id="5" name="Graphic 4" descr="User">
            <a:extLst>
              <a:ext uri="{FF2B5EF4-FFF2-40B4-BE49-F238E27FC236}">
                <a16:creationId xmlns:a16="http://schemas.microsoft.com/office/drawing/2014/main" id="{A48FD9F7-4A0A-F747-8827-1F2B922360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6844" y="2033033"/>
            <a:ext cx="977258" cy="977258"/>
          </a:xfrm>
          <a:prstGeom prst="rect">
            <a:avLst/>
          </a:prstGeom>
          <a:effectLst>
            <a:outerShdw blurRad="63500" sx="102000" sy="102000" algn="ctr" rotWithShape="0">
              <a:prstClr val="black">
                <a:alpha val="40000"/>
              </a:prstClr>
            </a:outerShdw>
          </a:effectLst>
        </p:spPr>
      </p:pic>
      <p:grpSp>
        <p:nvGrpSpPr>
          <p:cNvPr id="46" name="Group 45">
            <a:extLst>
              <a:ext uri="{FF2B5EF4-FFF2-40B4-BE49-F238E27FC236}">
                <a16:creationId xmlns:a16="http://schemas.microsoft.com/office/drawing/2014/main" id="{292CA78E-FD50-A14B-9D1E-B6CF8FD3B6D8}"/>
              </a:ext>
            </a:extLst>
          </p:cNvPr>
          <p:cNvGrpSpPr/>
          <p:nvPr/>
        </p:nvGrpSpPr>
        <p:grpSpPr>
          <a:xfrm>
            <a:off x="5883188" y="1006161"/>
            <a:ext cx="1541254" cy="1496402"/>
            <a:chOff x="5805844" y="1185228"/>
            <a:chExt cx="1541254" cy="1496402"/>
          </a:xfrm>
        </p:grpSpPr>
        <p:grpSp>
          <p:nvGrpSpPr>
            <p:cNvPr id="8" name="Group 7">
              <a:extLst>
                <a:ext uri="{FF2B5EF4-FFF2-40B4-BE49-F238E27FC236}">
                  <a16:creationId xmlns:a16="http://schemas.microsoft.com/office/drawing/2014/main" id="{8566EEC4-1F53-874C-9707-5E1A9F607A49}"/>
                </a:ext>
              </a:extLst>
            </p:cNvPr>
            <p:cNvGrpSpPr/>
            <p:nvPr/>
          </p:nvGrpSpPr>
          <p:grpSpPr>
            <a:xfrm>
              <a:off x="5805844" y="1185228"/>
              <a:ext cx="1541254" cy="1496402"/>
              <a:chOff x="4912709" y="1116419"/>
              <a:chExt cx="1541254" cy="1212111"/>
            </a:xfrm>
          </p:grpSpPr>
          <p:sp>
            <p:nvSpPr>
              <p:cNvPr id="6" name="Rectangle 5">
                <a:extLst>
                  <a:ext uri="{FF2B5EF4-FFF2-40B4-BE49-F238E27FC236}">
                    <a16:creationId xmlns:a16="http://schemas.microsoft.com/office/drawing/2014/main" id="{378C7EDD-177E-6748-94C8-E076FA47BFFA}"/>
                  </a:ext>
                </a:extLst>
              </p:cNvPr>
              <p:cNvSpPr/>
              <p:nvPr/>
            </p:nvSpPr>
            <p:spPr>
              <a:xfrm>
                <a:off x="4912709" y="1116419"/>
                <a:ext cx="1541254" cy="12121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3DF61F9-1606-6B4F-9558-DDAA2F02F53E}"/>
                  </a:ext>
                </a:extLst>
              </p:cNvPr>
              <p:cNvSpPr txBox="1"/>
              <p:nvPr/>
            </p:nvSpPr>
            <p:spPr>
              <a:xfrm>
                <a:off x="4912709" y="1116419"/>
                <a:ext cx="1371600" cy="276999"/>
              </a:xfrm>
              <a:prstGeom prst="rect">
                <a:avLst/>
              </a:prstGeom>
              <a:noFill/>
            </p:spPr>
            <p:txBody>
              <a:bodyPr wrap="square" rtlCol="0">
                <a:spAutoFit/>
              </a:bodyPr>
              <a:lstStyle/>
              <a:p>
                <a:r>
                  <a:rPr lang="en-US" sz="1200" dirty="0"/>
                  <a:t>Central US</a:t>
                </a:r>
              </a:p>
            </p:txBody>
          </p:sp>
        </p:grpSp>
        <p:grpSp>
          <p:nvGrpSpPr>
            <p:cNvPr id="16" name="Group 15">
              <a:extLst>
                <a:ext uri="{FF2B5EF4-FFF2-40B4-BE49-F238E27FC236}">
                  <a16:creationId xmlns:a16="http://schemas.microsoft.com/office/drawing/2014/main" id="{2CA39F52-5BA0-3E46-B698-E3CE511A76B0}"/>
                </a:ext>
              </a:extLst>
            </p:cNvPr>
            <p:cNvGrpSpPr/>
            <p:nvPr/>
          </p:nvGrpSpPr>
          <p:grpSpPr>
            <a:xfrm>
              <a:off x="6007445" y="1483223"/>
              <a:ext cx="535172" cy="484053"/>
              <a:chOff x="5893981" y="1597136"/>
              <a:chExt cx="535172" cy="484053"/>
            </a:xfrm>
          </p:grpSpPr>
          <p:sp>
            <p:nvSpPr>
              <p:cNvPr id="12" name="Rectangle 11">
                <a:extLst>
                  <a:ext uri="{FF2B5EF4-FFF2-40B4-BE49-F238E27FC236}">
                    <a16:creationId xmlns:a16="http://schemas.microsoft.com/office/drawing/2014/main" id="{00A41E41-512F-F142-8C75-A642EC4C63A5}"/>
                  </a:ext>
                </a:extLst>
              </p:cNvPr>
              <p:cNvSpPr/>
              <p:nvPr/>
            </p:nvSpPr>
            <p:spPr>
              <a:xfrm>
                <a:off x="5932967" y="1623989"/>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7B8A1DD4-56A0-214E-B8D9-75A2B8B59CBF}"/>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15" name="TextBox 14">
                <a:extLst>
                  <a:ext uri="{FF2B5EF4-FFF2-40B4-BE49-F238E27FC236}">
                    <a16:creationId xmlns:a16="http://schemas.microsoft.com/office/drawing/2014/main" id="{7CC09737-EE48-0A4A-9247-144778B5DBDE}"/>
                  </a:ext>
                </a:extLst>
              </p:cNvPr>
              <p:cNvSpPr txBox="1"/>
              <p:nvPr/>
            </p:nvSpPr>
            <p:spPr>
              <a:xfrm>
                <a:off x="5913474" y="1597136"/>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17" name="Group 16">
              <a:extLst>
                <a:ext uri="{FF2B5EF4-FFF2-40B4-BE49-F238E27FC236}">
                  <a16:creationId xmlns:a16="http://schemas.microsoft.com/office/drawing/2014/main" id="{D2BEBB5A-3708-5C4A-97B8-0B6076933F90}"/>
                </a:ext>
              </a:extLst>
            </p:cNvPr>
            <p:cNvGrpSpPr/>
            <p:nvPr/>
          </p:nvGrpSpPr>
          <p:grpSpPr>
            <a:xfrm>
              <a:off x="6609487" y="1483223"/>
              <a:ext cx="535172" cy="484053"/>
              <a:chOff x="5893981" y="1610561"/>
              <a:chExt cx="535172" cy="484053"/>
            </a:xfrm>
          </p:grpSpPr>
          <p:sp>
            <p:nvSpPr>
              <p:cNvPr id="18" name="Rectangle 17">
                <a:extLst>
                  <a:ext uri="{FF2B5EF4-FFF2-40B4-BE49-F238E27FC236}">
                    <a16:creationId xmlns:a16="http://schemas.microsoft.com/office/drawing/2014/main" id="{02A375F3-F895-8048-BABF-AC1D95FFEAB9}"/>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9" name="Picture 18">
                <a:extLst>
                  <a:ext uri="{FF2B5EF4-FFF2-40B4-BE49-F238E27FC236}">
                    <a16:creationId xmlns:a16="http://schemas.microsoft.com/office/drawing/2014/main" id="{F37E5FE2-EF6D-6E4E-A6FE-BE2DBC0657FA}"/>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20" name="TextBox 19">
                <a:extLst>
                  <a:ext uri="{FF2B5EF4-FFF2-40B4-BE49-F238E27FC236}">
                    <a16:creationId xmlns:a16="http://schemas.microsoft.com/office/drawing/2014/main" id="{D161B67B-131E-EC40-92F0-62EA635EFDA6}"/>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21" name="Group 20">
              <a:extLst>
                <a:ext uri="{FF2B5EF4-FFF2-40B4-BE49-F238E27FC236}">
                  <a16:creationId xmlns:a16="http://schemas.microsoft.com/office/drawing/2014/main" id="{774F26B5-1849-1949-8A3B-236190D97902}"/>
                </a:ext>
              </a:extLst>
            </p:cNvPr>
            <p:cNvGrpSpPr/>
            <p:nvPr/>
          </p:nvGrpSpPr>
          <p:grpSpPr>
            <a:xfrm>
              <a:off x="6007445" y="2062498"/>
              <a:ext cx="535172" cy="484053"/>
              <a:chOff x="5893981" y="1610561"/>
              <a:chExt cx="535172" cy="484053"/>
            </a:xfrm>
          </p:grpSpPr>
          <p:sp>
            <p:nvSpPr>
              <p:cNvPr id="22" name="Rectangle 21">
                <a:extLst>
                  <a:ext uri="{FF2B5EF4-FFF2-40B4-BE49-F238E27FC236}">
                    <a16:creationId xmlns:a16="http://schemas.microsoft.com/office/drawing/2014/main" id="{6F4C72E3-3668-2F47-86F1-B2F5DE09A5A1}"/>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3" name="Picture 22">
                <a:extLst>
                  <a:ext uri="{FF2B5EF4-FFF2-40B4-BE49-F238E27FC236}">
                    <a16:creationId xmlns:a16="http://schemas.microsoft.com/office/drawing/2014/main" id="{9D6A6E98-DC27-B449-9140-66AD8EE42871}"/>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24" name="TextBox 23">
                <a:extLst>
                  <a:ext uri="{FF2B5EF4-FFF2-40B4-BE49-F238E27FC236}">
                    <a16:creationId xmlns:a16="http://schemas.microsoft.com/office/drawing/2014/main" id="{222EC612-6896-154D-8C8D-B53336165610}"/>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25" name="Group 24">
              <a:extLst>
                <a:ext uri="{FF2B5EF4-FFF2-40B4-BE49-F238E27FC236}">
                  <a16:creationId xmlns:a16="http://schemas.microsoft.com/office/drawing/2014/main" id="{EBF82C9D-2910-3C4C-8F6B-5E39030F2115}"/>
                </a:ext>
              </a:extLst>
            </p:cNvPr>
            <p:cNvGrpSpPr/>
            <p:nvPr/>
          </p:nvGrpSpPr>
          <p:grpSpPr>
            <a:xfrm>
              <a:off x="6615245" y="2062498"/>
              <a:ext cx="535172" cy="484053"/>
              <a:chOff x="5893981" y="1610561"/>
              <a:chExt cx="535172" cy="484053"/>
            </a:xfrm>
          </p:grpSpPr>
          <p:sp>
            <p:nvSpPr>
              <p:cNvPr id="26" name="Rectangle 25">
                <a:extLst>
                  <a:ext uri="{FF2B5EF4-FFF2-40B4-BE49-F238E27FC236}">
                    <a16:creationId xmlns:a16="http://schemas.microsoft.com/office/drawing/2014/main" id="{10CE5957-28AB-9D4C-BCC7-9E36CDF6D526}"/>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7" name="Picture 26">
                <a:extLst>
                  <a:ext uri="{FF2B5EF4-FFF2-40B4-BE49-F238E27FC236}">
                    <a16:creationId xmlns:a16="http://schemas.microsoft.com/office/drawing/2014/main" id="{981DFD22-B5CD-0E43-ACAD-BC9353C092BA}"/>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28" name="TextBox 27">
                <a:extLst>
                  <a:ext uri="{FF2B5EF4-FFF2-40B4-BE49-F238E27FC236}">
                    <a16:creationId xmlns:a16="http://schemas.microsoft.com/office/drawing/2014/main" id="{F464E1E8-B437-D147-A556-3663185997F5}"/>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grpSp>
        <p:nvGrpSpPr>
          <p:cNvPr id="45" name="Group 44">
            <a:extLst>
              <a:ext uri="{FF2B5EF4-FFF2-40B4-BE49-F238E27FC236}">
                <a16:creationId xmlns:a16="http://schemas.microsoft.com/office/drawing/2014/main" id="{E7081FB4-D3CD-9943-8FB1-8DA4390529ED}"/>
              </a:ext>
            </a:extLst>
          </p:cNvPr>
          <p:cNvGrpSpPr/>
          <p:nvPr/>
        </p:nvGrpSpPr>
        <p:grpSpPr>
          <a:xfrm>
            <a:off x="5883188" y="2669444"/>
            <a:ext cx="1541254" cy="1488559"/>
            <a:chOff x="5805844" y="2828260"/>
            <a:chExt cx="1541254" cy="1488559"/>
          </a:xfrm>
        </p:grpSpPr>
        <p:grpSp>
          <p:nvGrpSpPr>
            <p:cNvPr id="9" name="Group 8">
              <a:extLst>
                <a:ext uri="{FF2B5EF4-FFF2-40B4-BE49-F238E27FC236}">
                  <a16:creationId xmlns:a16="http://schemas.microsoft.com/office/drawing/2014/main" id="{DD72FD78-1636-F74D-8907-56627C1D5A10}"/>
                </a:ext>
              </a:extLst>
            </p:cNvPr>
            <p:cNvGrpSpPr/>
            <p:nvPr/>
          </p:nvGrpSpPr>
          <p:grpSpPr>
            <a:xfrm>
              <a:off x="5805844" y="2828260"/>
              <a:ext cx="1541254" cy="1488559"/>
              <a:chOff x="4912709" y="1116419"/>
              <a:chExt cx="1541254" cy="1212111"/>
            </a:xfrm>
          </p:grpSpPr>
          <p:sp>
            <p:nvSpPr>
              <p:cNvPr id="10" name="Rectangle 9">
                <a:extLst>
                  <a:ext uri="{FF2B5EF4-FFF2-40B4-BE49-F238E27FC236}">
                    <a16:creationId xmlns:a16="http://schemas.microsoft.com/office/drawing/2014/main" id="{6A19F21F-86A5-4040-BEDB-83229417FB41}"/>
                  </a:ext>
                </a:extLst>
              </p:cNvPr>
              <p:cNvSpPr/>
              <p:nvPr/>
            </p:nvSpPr>
            <p:spPr>
              <a:xfrm>
                <a:off x="4912709" y="1116419"/>
                <a:ext cx="1541254" cy="12121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E99E4B3-F604-AB4F-B4AE-85B31BF2730E}"/>
                  </a:ext>
                </a:extLst>
              </p:cNvPr>
              <p:cNvSpPr txBox="1"/>
              <p:nvPr/>
            </p:nvSpPr>
            <p:spPr>
              <a:xfrm>
                <a:off x="4912709" y="1116419"/>
                <a:ext cx="1371600" cy="276999"/>
              </a:xfrm>
              <a:prstGeom prst="rect">
                <a:avLst/>
              </a:prstGeom>
              <a:noFill/>
            </p:spPr>
            <p:txBody>
              <a:bodyPr wrap="square" rtlCol="0">
                <a:spAutoFit/>
              </a:bodyPr>
              <a:lstStyle/>
              <a:p>
                <a:r>
                  <a:rPr lang="en-US" sz="1200" dirty="0"/>
                  <a:t>North Europe</a:t>
                </a:r>
              </a:p>
            </p:txBody>
          </p:sp>
        </p:grpSp>
        <p:grpSp>
          <p:nvGrpSpPr>
            <p:cNvPr id="29" name="Group 28">
              <a:extLst>
                <a:ext uri="{FF2B5EF4-FFF2-40B4-BE49-F238E27FC236}">
                  <a16:creationId xmlns:a16="http://schemas.microsoft.com/office/drawing/2014/main" id="{BD87F2EA-1D6D-7244-A976-74937DA64505}"/>
                </a:ext>
              </a:extLst>
            </p:cNvPr>
            <p:cNvGrpSpPr/>
            <p:nvPr/>
          </p:nvGrpSpPr>
          <p:grpSpPr>
            <a:xfrm>
              <a:off x="6012787" y="3101844"/>
              <a:ext cx="535172" cy="484053"/>
              <a:chOff x="5893981" y="1597136"/>
              <a:chExt cx="535172" cy="484053"/>
            </a:xfrm>
          </p:grpSpPr>
          <p:sp>
            <p:nvSpPr>
              <p:cNvPr id="30" name="Rectangle 29">
                <a:extLst>
                  <a:ext uri="{FF2B5EF4-FFF2-40B4-BE49-F238E27FC236}">
                    <a16:creationId xmlns:a16="http://schemas.microsoft.com/office/drawing/2014/main" id="{C4FDF117-1564-D940-A274-C3AF48348F8C}"/>
                  </a:ext>
                </a:extLst>
              </p:cNvPr>
              <p:cNvSpPr/>
              <p:nvPr/>
            </p:nvSpPr>
            <p:spPr>
              <a:xfrm>
                <a:off x="5932967" y="1623989"/>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1" name="Picture 30">
                <a:extLst>
                  <a:ext uri="{FF2B5EF4-FFF2-40B4-BE49-F238E27FC236}">
                    <a16:creationId xmlns:a16="http://schemas.microsoft.com/office/drawing/2014/main" id="{E6166111-AB6E-304E-8438-0057E980CCB8}"/>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32" name="TextBox 31">
                <a:extLst>
                  <a:ext uri="{FF2B5EF4-FFF2-40B4-BE49-F238E27FC236}">
                    <a16:creationId xmlns:a16="http://schemas.microsoft.com/office/drawing/2014/main" id="{4E0F1408-C4C7-BA4E-8C98-2FD33E804BA2}"/>
                  </a:ext>
                </a:extLst>
              </p:cNvPr>
              <p:cNvSpPr txBox="1"/>
              <p:nvPr/>
            </p:nvSpPr>
            <p:spPr>
              <a:xfrm>
                <a:off x="5913474" y="1597136"/>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33" name="Group 32">
              <a:extLst>
                <a:ext uri="{FF2B5EF4-FFF2-40B4-BE49-F238E27FC236}">
                  <a16:creationId xmlns:a16="http://schemas.microsoft.com/office/drawing/2014/main" id="{D3CCC14D-C5B3-5144-81C4-C2568A0EBE71}"/>
                </a:ext>
              </a:extLst>
            </p:cNvPr>
            <p:cNvGrpSpPr/>
            <p:nvPr/>
          </p:nvGrpSpPr>
          <p:grpSpPr>
            <a:xfrm>
              <a:off x="6614829" y="3101844"/>
              <a:ext cx="535172" cy="484053"/>
              <a:chOff x="5893981" y="1610561"/>
              <a:chExt cx="535172" cy="484053"/>
            </a:xfrm>
          </p:grpSpPr>
          <p:sp>
            <p:nvSpPr>
              <p:cNvPr id="34" name="Rectangle 33">
                <a:extLst>
                  <a:ext uri="{FF2B5EF4-FFF2-40B4-BE49-F238E27FC236}">
                    <a16:creationId xmlns:a16="http://schemas.microsoft.com/office/drawing/2014/main" id="{8D1F7D69-686A-1947-8EF9-94DE15D29686}"/>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5" name="Picture 34">
                <a:extLst>
                  <a:ext uri="{FF2B5EF4-FFF2-40B4-BE49-F238E27FC236}">
                    <a16:creationId xmlns:a16="http://schemas.microsoft.com/office/drawing/2014/main" id="{BFCEE4CA-851C-4C43-A95F-D8A6BDA503AC}"/>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36" name="TextBox 35">
                <a:extLst>
                  <a:ext uri="{FF2B5EF4-FFF2-40B4-BE49-F238E27FC236}">
                    <a16:creationId xmlns:a16="http://schemas.microsoft.com/office/drawing/2014/main" id="{0BC79BC9-AE8E-8540-8319-981E4B5C87E9}"/>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37" name="Group 36">
              <a:extLst>
                <a:ext uri="{FF2B5EF4-FFF2-40B4-BE49-F238E27FC236}">
                  <a16:creationId xmlns:a16="http://schemas.microsoft.com/office/drawing/2014/main" id="{EACEA6B1-DDD5-CD4A-BD43-BCA3150871EB}"/>
                </a:ext>
              </a:extLst>
            </p:cNvPr>
            <p:cNvGrpSpPr/>
            <p:nvPr/>
          </p:nvGrpSpPr>
          <p:grpSpPr>
            <a:xfrm>
              <a:off x="6012787" y="3681119"/>
              <a:ext cx="535172" cy="484053"/>
              <a:chOff x="5893981" y="1610561"/>
              <a:chExt cx="535172" cy="484053"/>
            </a:xfrm>
          </p:grpSpPr>
          <p:sp>
            <p:nvSpPr>
              <p:cNvPr id="38" name="Rectangle 37">
                <a:extLst>
                  <a:ext uri="{FF2B5EF4-FFF2-40B4-BE49-F238E27FC236}">
                    <a16:creationId xmlns:a16="http://schemas.microsoft.com/office/drawing/2014/main" id="{04C27122-FA8B-B943-8E2E-02E70BA0D004}"/>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9" name="Picture 38">
                <a:extLst>
                  <a:ext uri="{FF2B5EF4-FFF2-40B4-BE49-F238E27FC236}">
                    <a16:creationId xmlns:a16="http://schemas.microsoft.com/office/drawing/2014/main" id="{836C2789-750B-7D42-A5FD-623BE4FDFA23}"/>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40" name="TextBox 39">
                <a:extLst>
                  <a:ext uri="{FF2B5EF4-FFF2-40B4-BE49-F238E27FC236}">
                    <a16:creationId xmlns:a16="http://schemas.microsoft.com/office/drawing/2014/main" id="{BEACDFDC-D641-0B4D-B34C-69DEAF0318BD}"/>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nvGrpSpPr>
            <p:cNvPr id="41" name="Group 40">
              <a:extLst>
                <a:ext uri="{FF2B5EF4-FFF2-40B4-BE49-F238E27FC236}">
                  <a16:creationId xmlns:a16="http://schemas.microsoft.com/office/drawing/2014/main" id="{B9C915C7-A102-6142-A8D7-2E6C36CA4EB3}"/>
                </a:ext>
              </a:extLst>
            </p:cNvPr>
            <p:cNvGrpSpPr/>
            <p:nvPr/>
          </p:nvGrpSpPr>
          <p:grpSpPr>
            <a:xfrm>
              <a:off x="6620587" y="3681119"/>
              <a:ext cx="535172" cy="484053"/>
              <a:chOff x="5893981" y="1610561"/>
              <a:chExt cx="535172" cy="484053"/>
            </a:xfrm>
          </p:grpSpPr>
          <p:sp>
            <p:nvSpPr>
              <p:cNvPr id="42" name="Rectangle 41">
                <a:extLst>
                  <a:ext uri="{FF2B5EF4-FFF2-40B4-BE49-F238E27FC236}">
                    <a16:creationId xmlns:a16="http://schemas.microsoft.com/office/drawing/2014/main" id="{149EA6FE-9812-DC4A-96F2-6BCE94AF06F2}"/>
                  </a:ext>
                </a:extLst>
              </p:cNvPr>
              <p:cNvSpPr/>
              <p:nvPr/>
            </p:nvSpPr>
            <p:spPr>
              <a:xfrm>
                <a:off x="5932967" y="1637414"/>
                <a:ext cx="457200" cy="457200"/>
              </a:xfrm>
              <a:prstGeom prst="rect">
                <a:avLst/>
              </a:prstGeom>
              <a:ln w="9525"/>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3" name="Picture 42">
                <a:extLst>
                  <a:ext uri="{FF2B5EF4-FFF2-40B4-BE49-F238E27FC236}">
                    <a16:creationId xmlns:a16="http://schemas.microsoft.com/office/drawing/2014/main" id="{D6341FAA-1F7E-FA4D-B0B7-6793989C28DE}"/>
                  </a:ext>
                </a:extLst>
              </p:cNvPr>
              <p:cNvPicPr>
                <a:picLocks noChangeAspect="1"/>
              </p:cNvPicPr>
              <p:nvPr/>
            </p:nvPicPr>
            <p:blipFill>
              <a:blip r:embed="rId4">
                <a:alphaModFix/>
              </a:blip>
              <a:stretch>
                <a:fillRect/>
              </a:stretch>
            </p:blipFill>
            <p:spPr>
              <a:xfrm>
                <a:off x="5893981" y="1725977"/>
                <a:ext cx="535172" cy="280073"/>
              </a:xfrm>
              <a:prstGeom prst="rect">
                <a:avLst/>
              </a:prstGeom>
            </p:spPr>
          </p:pic>
          <p:sp>
            <p:nvSpPr>
              <p:cNvPr id="44" name="TextBox 43">
                <a:extLst>
                  <a:ext uri="{FF2B5EF4-FFF2-40B4-BE49-F238E27FC236}">
                    <a16:creationId xmlns:a16="http://schemas.microsoft.com/office/drawing/2014/main" id="{6B295BC6-54E9-AC4B-B9F8-BFFEBCA3477C}"/>
                  </a:ext>
                </a:extLst>
              </p:cNvPr>
              <p:cNvSpPr txBox="1"/>
              <p:nvPr/>
            </p:nvSpPr>
            <p:spPr>
              <a:xfrm>
                <a:off x="5913474" y="1610561"/>
                <a:ext cx="496186" cy="230832"/>
              </a:xfrm>
              <a:prstGeom prst="rect">
                <a:avLst/>
              </a:prstGeom>
              <a:noFill/>
            </p:spPr>
            <p:txBody>
              <a:bodyPr wrap="square" rtlCol="0">
                <a:spAutoFit/>
              </a:bodyPr>
              <a:lstStyle/>
              <a:p>
                <a:pPr algn="ctr"/>
                <a:r>
                  <a:rPr lang="en-US" sz="900" dirty="0"/>
                  <a:t>Stamp</a:t>
                </a:r>
                <a:endParaRPr lang="en-US" sz="800" dirty="0"/>
              </a:p>
            </p:txBody>
          </p:sp>
        </p:grpSp>
      </p:grpSp>
      <p:grpSp>
        <p:nvGrpSpPr>
          <p:cNvPr id="53" name="Group 52">
            <a:extLst>
              <a:ext uri="{FF2B5EF4-FFF2-40B4-BE49-F238E27FC236}">
                <a16:creationId xmlns:a16="http://schemas.microsoft.com/office/drawing/2014/main" id="{7E250F5C-59B0-7D41-B0BD-B6E562CDCAEA}"/>
              </a:ext>
            </a:extLst>
          </p:cNvPr>
          <p:cNvGrpSpPr/>
          <p:nvPr/>
        </p:nvGrpSpPr>
        <p:grpSpPr>
          <a:xfrm>
            <a:off x="3133141" y="2223586"/>
            <a:ext cx="2218147" cy="2218147"/>
            <a:chOff x="4176178" y="2131795"/>
            <a:chExt cx="2287401" cy="2287401"/>
          </a:xfrm>
          <a:effectLst>
            <a:outerShdw blurRad="63500" sx="102000" sy="102000" algn="ctr" rotWithShape="0">
              <a:prstClr val="black">
                <a:alpha val="40000"/>
              </a:prstClr>
            </a:outerShdw>
          </a:effectLst>
        </p:grpSpPr>
        <p:grpSp>
          <p:nvGrpSpPr>
            <p:cNvPr id="50" name="Group 49">
              <a:extLst>
                <a:ext uri="{FF2B5EF4-FFF2-40B4-BE49-F238E27FC236}">
                  <a16:creationId xmlns:a16="http://schemas.microsoft.com/office/drawing/2014/main" id="{A7844833-87CC-024A-88E4-AC96D50F151C}"/>
                </a:ext>
              </a:extLst>
            </p:cNvPr>
            <p:cNvGrpSpPr/>
            <p:nvPr/>
          </p:nvGrpSpPr>
          <p:grpSpPr>
            <a:xfrm>
              <a:off x="4486940" y="2805233"/>
              <a:ext cx="917419" cy="657728"/>
              <a:chOff x="3931957" y="1992188"/>
              <a:chExt cx="1648231" cy="1181672"/>
            </a:xfrm>
          </p:grpSpPr>
          <p:sp>
            <p:nvSpPr>
              <p:cNvPr id="47" name="Rectangle 46">
                <a:extLst>
                  <a:ext uri="{FF2B5EF4-FFF2-40B4-BE49-F238E27FC236}">
                    <a16:creationId xmlns:a16="http://schemas.microsoft.com/office/drawing/2014/main" id="{E21B3E2E-56C7-984A-A07A-5C2ED44A2444}"/>
                  </a:ext>
                </a:extLst>
              </p:cNvPr>
              <p:cNvSpPr/>
              <p:nvPr/>
            </p:nvSpPr>
            <p:spPr>
              <a:xfrm>
                <a:off x="4123343" y="1992188"/>
                <a:ext cx="1275907" cy="11816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9" name="Picture 48">
                <a:extLst>
                  <a:ext uri="{FF2B5EF4-FFF2-40B4-BE49-F238E27FC236}">
                    <a16:creationId xmlns:a16="http://schemas.microsoft.com/office/drawing/2014/main" id="{ED5A2B70-ED04-7345-B5BE-97BE761A56AB}"/>
                  </a:ext>
                </a:extLst>
              </p:cNvPr>
              <p:cNvPicPr>
                <a:picLocks noChangeAspect="1"/>
              </p:cNvPicPr>
              <p:nvPr/>
            </p:nvPicPr>
            <p:blipFill>
              <a:blip r:embed="rId5">
                <a:alphaModFix amt="50000"/>
              </a:blip>
              <a:stretch>
                <a:fillRect/>
              </a:stretch>
            </p:blipFill>
            <p:spPr>
              <a:xfrm>
                <a:off x="3931957" y="2229753"/>
                <a:ext cx="1648231" cy="862574"/>
              </a:xfrm>
              <a:prstGeom prst="rect">
                <a:avLst/>
              </a:prstGeom>
            </p:spPr>
          </p:pic>
          <p:sp>
            <p:nvSpPr>
              <p:cNvPr id="48" name="TextBox 47">
                <a:extLst>
                  <a:ext uri="{FF2B5EF4-FFF2-40B4-BE49-F238E27FC236}">
                    <a16:creationId xmlns:a16="http://schemas.microsoft.com/office/drawing/2014/main" id="{FC9883ED-A886-B942-A55F-46E2E662E9E4}"/>
                  </a:ext>
                </a:extLst>
              </p:cNvPr>
              <p:cNvSpPr txBox="1"/>
              <p:nvPr/>
            </p:nvSpPr>
            <p:spPr>
              <a:xfrm>
                <a:off x="4199382" y="2195958"/>
                <a:ext cx="1113377" cy="774130"/>
              </a:xfrm>
              <a:prstGeom prst="rect">
                <a:avLst/>
              </a:prstGeom>
              <a:noFill/>
            </p:spPr>
            <p:txBody>
              <a:bodyPr wrap="square" rtlCol="0">
                <a:spAutoFit/>
              </a:bodyPr>
              <a:lstStyle/>
              <a:p>
                <a:pPr algn="ctr"/>
                <a:r>
                  <a:rPr lang="en-US" sz="1100" dirty="0"/>
                  <a:t>Geo Master</a:t>
                </a:r>
              </a:p>
            </p:txBody>
          </p:sp>
        </p:grpSp>
        <p:pic>
          <p:nvPicPr>
            <p:cNvPr id="52" name="Graphic 51" descr="Computer">
              <a:extLst>
                <a:ext uri="{FF2B5EF4-FFF2-40B4-BE49-F238E27FC236}">
                  <a16:creationId xmlns:a16="http://schemas.microsoft.com/office/drawing/2014/main" id="{437D6EC0-2EB0-C247-8DE7-9B8F691894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6178" y="2131795"/>
              <a:ext cx="2287401" cy="2287401"/>
            </a:xfrm>
            <a:prstGeom prst="rect">
              <a:avLst/>
            </a:prstGeom>
          </p:spPr>
        </p:pic>
      </p:grpSp>
      <p:pic>
        <p:nvPicPr>
          <p:cNvPr id="55" name="Graphic 54" descr="Cloud">
            <a:extLst>
              <a:ext uri="{FF2B5EF4-FFF2-40B4-BE49-F238E27FC236}">
                <a16:creationId xmlns:a16="http://schemas.microsoft.com/office/drawing/2014/main" id="{BE9E5CDF-2C52-BC4A-BD53-CD98462863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50748" y="610740"/>
            <a:ext cx="1951454" cy="1951454"/>
          </a:xfrm>
          <a:prstGeom prst="rect">
            <a:avLst/>
          </a:prstGeom>
          <a:effectLst>
            <a:outerShdw blurRad="50800" dist="38100" dir="2700000" algn="tl" rotWithShape="0">
              <a:prstClr val="black">
                <a:alpha val="40000"/>
              </a:prstClr>
            </a:outerShdw>
          </a:effectLst>
        </p:spPr>
      </p:pic>
      <p:sp>
        <p:nvSpPr>
          <p:cNvPr id="56" name="TextBox 55">
            <a:extLst>
              <a:ext uri="{FF2B5EF4-FFF2-40B4-BE49-F238E27FC236}">
                <a16:creationId xmlns:a16="http://schemas.microsoft.com/office/drawing/2014/main" id="{F0A66BB1-A6E4-1340-AAA0-6D5191FB65F0}"/>
              </a:ext>
            </a:extLst>
          </p:cNvPr>
          <p:cNvSpPr txBox="1"/>
          <p:nvPr/>
        </p:nvSpPr>
        <p:spPr>
          <a:xfrm>
            <a:off x="3667655" y="1276444"/>
            <a:ext cx="1024270" cy="338554"/>
          </a:xfrm>
          <a:prstGeom prst="rect">
            <a:avLst/>
          </a:prstGeom>
          <a:noFill/>
        </p:spPr>
        <p:txBody>
          <a:bodyPr wrap="square" rtlCol="0">
            <a:spAutoFit/>
          </a:bodyPr>
          <a:lstStyle/>
          <a:p>
            <a:pPr algn="ctr"/>
            <a:r>
              <a:rPr lang="en-US" sz="1600" b="1" dirty="0">
                <a:solidFill>
                  <a:schemeClr val="bg1"/>
                </a:solidFill>
              </a:rPr>
              <a:t>ARM</a:t>
            </a:r>
            <a:endParaRPr lang="en-US" sz="1050" b="1" dirty="0">
              <a:solidFill>
                <a:schemeClr val="bg1"/>
              </a:solidFill>
            </a:endParaRPr>
          </a:p>
        </p:txBody>
      </p:sp>
      <p:sp>
        <p:nvSpPr>
          <p:cNvPr id="61" name="Bent Arrow 60">
            <a:extLst>
              <a:ext uri="{FF2B5EF4-FFF2-40B4-BE49-F238E27FC236}">
                <a16:creationId xmlns:a16="http://schemas.microsoft.com/office/drawing/2014/main" id="{361732E7-BB49-AE43-AE82-959C41E89313}"/>
              </a:ext>
            </a:extLst>
          </p:cNvPr>
          <p:cNvSpPr/>
          <p:nvPr/>
        </p:nvSpPr>
        <p:spPr>
          <a:xfrm>
            <a:off x="1659622" y="1276444"/>
            <a:ext cx="1766608" cy="731747"/>
          </a:xfrm>
          <a:prstGeom prst="bentArrow">
            <a:avLst>
              <a:gd name="adj1" fmla="val 25000"/>
              <a:gd name="adj2" fmla="val 25687"/>
              <a:gd name="adj3" fmla="val 25000"/>
              <a:gd name="adj4" fmla="val 43750"/>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1"/>
              </a:solidFill>
            </a:endParaRPr>
          </a:p>
        </p:txBody>
      </p:sp>
      <p:sp>
        <p:nvSpPr>
          <p:cNvPr id="62" name="Down Arrow 61">
            <a:extLst>
              <a:ext uri="{FF2B5EF4-FFF2-40B4-BE49-F238E27FC236}">
                <a16:creationId xmlns:a16="http://schemas.microsoft.com/office/drawing/2014/main" id="{335129E2-5128-5D41-9CEC-D4865AFF30B5}"/>
              </a:ext>
            </a:extLst>
          </p:cNvPr>
          <p:cNvSpPr/>
          <p:nvPr/>
        </p:nvSpPr>
        <p:spPr>
          <a:xfrm>
            <a:off x="4062058" y="2124674"/>
            <a:ext cx="360312" cy="685982"/>
          </a:xfrm>
          <a:prstGeom prst="downArrow">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64" name="Curved Connector 63">
            <a:extLst>
              <a:ext uri="{FF2B5EF4-FFF2-40B4-BE49-F238E27FC236}">
                <a16:creationId xmlns:a16="http://schemas.microsoft.com/office/drawing/2014/main" id="{CFEEE1B2-5E7B-B343-81E4-7710C3168C2E}"/>
              </a:ext>
            </a:extLst>
          </p:cNvPr>
          <p:cNvCxnSpPr>
            <a:stCxn id="52" idx="3"/>
            <a:endCxn id="14" idx="1"/>
          </p:cNvCxnSpPr>
          <p:nvPr/>
        </p:nvCxnSpPr>
        <p:spPr>
          <a:xfrm flipV="1">
            <a:off x="5351288" y="1573034"/>
            <a:ext cx="733501" cy="1759626"/>
          </a:xfrm>
          <a:prstGeom prst="curvedConnector3">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89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F301-9EBE-7B44-93F9-8673F39048DD}"/>
              </a:ext>
            </a:extLst>
          </p:cNvPr>
          <p:cNvSpPr>
            <a:spLocks noGrp="1"/>
          </p:cNvSpPr>
          <p:nvPr>
            <p:ph type="title"/>
          </p:nvPr>
        </p:nvSpPr>
        <p:spPr/>
        <p:txBody>
          <a:bodyPr/>
          <a:lstStyle/>
          <a:p>
            <a:r>
              <a:rPr lang="en-US" dirty="0"/>
              <a:t>Architecture of a Stamp</a:t>
            </a:r>
          </a:p>
        </p:txBody>
      </p:sp>
      <p:sp>
        <p:nvSpPr>
          <p:cNvPr id="4" name="Rectangle 3">
            <a:extLst>
              <a:ext uri="{FF2B5EF4-FFF2-40B4-BE49-F238E27FC236}">
                <a16:creationId xmlns:a16="http://schemas.microsoft.com/office/drawing/2014/main" id="{03AAFE3F-5EC6-8A4C-A382-938E54C482F3}"/>
              </a:ext>
            </a:extLst>
          </p:cNvPr>
          <p:cNvSpPr/>
          <p:nvPr/>
        </p:nvSpPr>
        <p:spPr>
          <a:xfrm>
            <a:off x="2339163" y="946298"/>
            <a:ext cx="4593265" cy="3338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588F66E6-5407-F446-8F28-BCE5CA82F6B2}"/>
              </a:ext>
            </a:extLst>
          </p:cNvPr>
          <p:cNvPicPr>
            <a:picLocks noChangeAspect="1"/>
          </p:cNvPicPr>
          <p:nvPr/>
        </p:nvPicPr>
        <p:blipFill>
          <a:blip r:embed="rId3">
            <a:alphaModFix amt="50000"/>
          </a:blip>
          <a:stretch>
            <a:fillRect/>
          </a:stretch>
        </p:blipFill>
        <p:spPr>
          <a:xfrm>
            <a:off x="2130315" y="1304408"/>
            <a:ext cx="5010959" cy="2622402"/>
          </a:xfrm>
          <a:prstGeom prst="rect">
            <a:avLst/>
          </a:prstGeom>
        </p:spPr>
      </p:pic>
      <p:sp>
        <p:nvSpPr>
          <p:cNvPr id="6" name="Rectangle 5">
            <a:extLst>
              <a:ext uri="{FF2B5EF4-FFF2-40B4-BE49-F238E27FC236}">
                <a16:creationId xmlns:a16="http://schemas.microsoft.com/office/drawing/2014/main" id="{5C4E2980-E304-1B42-85C4-6C111E3E44CD}"/>
              </a:ext>
            </a:extLst>
          </p:cNvPr>
          <p:cNvSpPr/>
          <p:nvPr/>
        </p:nvSpPr>
        <p:spPr>
          <a:xfrm>
            <a:off x="2466753" y="2291316"/>
            <a:ext cx="720773" cy="6432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Front End</a:t>
            </a:r>
          </a:p>
        </p:txBody>
      </p:sp>
      <p:grpSp>
        <p:nvGrpSpPr>
          <p:cNvPr id="19" name="Group 18">
            <a:extLst>
              <a:ext uri="{FF2B5EF4-FFF2-40B4-BE49-F238E27FC236}">
                <a16:creationId xmlns:a16="http://schemas.microsoft.com/office/drawing/2014/main" id="{CE373A20-97B3-E343-8F52-0E600E4576A6}"/>
              </a:ext>
            </a:extLst>
          </p:cNvPr>
          <p:cNvGrpSpPr/>
          <p:nvPr/>
        </p:nvGrpSpPr>
        <p:grpSpPr>
          <a:xfrm>
            <a:off x="5383623" y="1641839"/>
            <a:ext cx="1407039" cy="1942224"/>
            <a:chOff x="4766928" y="1158949"/>
            <a:chExt cx="1407039" cy="1942224"/>
          </a:xfrm>
        </p:grpSpPr>
        <p:sp>
          <p:nvSpPr>
            <p:cNvPr id="7" name="Rectangle 6">
              <a:extLst>
                <a:ext uri="{FF2B5EF4-FFF2-40B4-BE49-F238E27FC236}">
                  <a16:creationId xmlns:a16="http://schemas.microsoft.com/office/drawing/2014/main" id="{38C38548-B0B2-A648-B886-CA4F1C9F4C6F}"/>
                </a:ext>
              </a:extLst>
            </p:cNvPr>
            <p:cNvSpPr/>
            <p:nvPr/>
          </p:nvSpPr>
          <p:spPr>
            <a:xfrm>
              <a:off x="4774019" y="115894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8" name="Rectangle 7">
              <a:extLst>
                <a:ext uri="{FF2B5EF4-FFF2-40B4-BE49-F238E27FC236}">
                  <a16:creationId xmlns:a16="http://schemas.microsoft.com/office/drawing/2014/main" id="{3C54018B-9578-6A4D-BE37-408B2F211E3A}"/>
                </a:ext>
              </a:extLst>
            </p:cNvPr>
            <p:cNvSpPr/>
            <p:nvPr/>
          </p:nvSpPr>
          <p:spPr>
            <a:xfrm>
              <a:off x="5287926" y="115894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9" name="Rectangle 8">
              <a:extLst>
                <a:ext uri="{FF2B5EF4-FFF2-40B4-BE49-F238E27FC236}">
                  <a16:creationId xmlns:a16="http://schemas.microsoft.com/office/drawing/2014/main" id="{93764283-1322-8141-9DF7-3337D1413BBB}"/>
                </a:ext>
              </a:extLst>
            </p:cNvPr>
            <p:cNvSpPr/>
            <p:nvPr/>
          </p:nvSpPr>
          <p:spPr>
            <a:xfrm>
              <a:off x="5787657" y="115894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0" name="Rectangle 9">
              <a:extLst>
                <a:ext uri="{FF2B5EF4-FFF2-40B4-BE49-F238E27FC236}">
                  <a16:creationId xmlns:a16="http://schemas.microsoft.com/office/drawing/2014/main" id="{03789647-D4CD-3346-BB73-B4A99FA9D6B3}"/>
                </a:ext>
              </a:extLst>
            </p:cNvPr>
            <p:cNvSpPr/>
            <p:nvPr/>
          </p:nvSpPr>
          <p:spPr>
            <a:xfrm>
              <a:off x="4777557" y="167285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1" name="Rectangle 10">
              <a:extLst>
                <a:ext uri="{FF2B5EF4-FFF2-40B4-BE49-F238E27FC236}">
                  <a16:creationId xmlns:a16="http://schemas.microsoft.com/office/drawing/2014/main" id="{741CE740-83CC-9A40-8E99-71E5E155EBA3}"/>
                </a:ext>
              </a:extLst>
            </p:cNvPr>
            <p:cNvSpPr/>
            <p:nvPr/>
          </p:nvSpPr>
          <p:spPr>
            <a:xfrm>
              <a:off x="5291464" y="167285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2" name="Rectangle 11">
              <a:extLst>
                <a:ext uri="{FF2B5EF4-FFF2-40B4-BE49-F238E27FC236}">
                  <a16:creationId xmlns:a16="http://schemas.microsoft.com/office/drawing/2014/main" id="{28B30ADF-87A3-F545-82D6-CBEEECF974F2}"/>
                </a:ext>
              </a:extLst>
            </p:cNvPr>
            <p:cNvSpPr/>
            <p:nvPr/>
          </p:nvSpPr>
          <p:spPr>
            <a:xfrm>
              <a:off x="5791195" y="1672859"/>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3" name="Rectangle 12">
              <a:extLst>
                <a:ext uri="{FF2B5EF4-FFF2-40B4-BE49-F238E27FC236}">
                  <a16:creationId xmlns:a16="http://schemas.microsoft.com/office/drawing/2014/main" id="{F2D1E217-7004-B149-AB94-E70EF733A462}"/>
                </a:ext>
              </a:extLst>
            </p:cNvPr>
            <p:cNvSpPr/>
            <p:nvPr/>
          </p:nvSpPr>
          <p:spPr>
            <a:xfrm>
              <a:off x="4766928" y="218322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B61F723A-5490-8A4F-887B-F6AE2816CB71}"/>
                </a:ext>
              </a:extLst>
            </p:cNvPr>
            <p:cNvSpPr/>
            <p:nvPr/>
          </p:nvSpPr>
          <p:spPr>
            <a:xfrm>
              <a:off x="5280835" y="218322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5" name="Rectangle 14">
              <a:extLst>
                <a:ext uri="{FF2B5EF4-FFF2-40B4-BE49-F238E27FC236}">
                  <a16:creationId xmlns:a16="http://schemas.microsoft.com/office/drawing/2014/main" id="{AAE2EBD2-3F7F-2748-BD87-6580CC643D68}"/>
                </a:ext>
              </a:extLst>
            </p:cNvPr>
            <p:cNvSpPr/>
            <p:nvPr/>
          </p:nvSpPr>
          <p:spPr>
            <a:xfrm>
              <a:off x="5780566" y="218322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6" name="Rectangle 15">
              <a:extLst>
                <a:ext uri="{FF2B5EF4-FFF2-40B4-BE49-F238E27FC236}">
                  <a16:creationId xmlns:a16="http://schemas.microsoft.com/office/drawing/2014/main" id="{6BE3173A-268F-4941-8DE2-66CAA4B554C5}"/>
                </a:ext>
              </a:extLst>
            </p:cNvPr>
            <p:cNvSpPr/>
            <p:nvPr/>
          </p:nvSpPr>
          <p:spPr>
            <a:xfrm>
              <a:off x="4770466" y="269713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7" name="Rectangle 16">
              <a:extLst>
                <a:ext uri="{FF2B5EF4-FFF2-40B4-BE49-F238E27FC236}">
                  <a16:creationId xmlns:a16="http://schemas.microsoft.com/office/drawing/2014/main" id="{AAAD1F09-B275-7A46-BD1D-A049785B7997}"/>
                </a:ext>
              </a:extLst>
            </p:cNvPr>
            <p:cNvSpPr/>
            <p:nvPr/>
          </p:nvSpPr>
          <p:spPr>
            <a:xfrm>
              <a:off x="5284373" y="269713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sp>
          <p:nvSpPr>
            <p:cNvPr id="18" name="Rectangle 17">
              <a:extLst>
                <a:ext uri="{FF2B5EF4-FFF2-40B4-BE49-F238E27FC236}">
                  <a16:creationId xmlns:a16="http://schemas.microsoft.com/office/drawing/2014/main" id="{8BA8AD59-087C-6045-8E55-8DC8B5122F08}"/>
                </a:ext>
              </a:extLst>
            </p:cNvPr>
            <p:cNvSpPr/>
            <p:nvPr/>
          </p:nvSpPr>
          <p:spPr>
            <a:xfrm>
              <a:off x="5784104" y="2697136"/>
              <a:ext cx="382772" cy="4040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W</a:t>
              </a:r>
            </a:p>
          </p:txBody>
        </p:sp>
      </p:grpSp>
      <p:sp>
        <p:nvSpPr>
          <p:cNvPr id="20" name="Rectangle 19">
            <a:extLst>
              <a:ext uri="{FF2B5EF4-FFF2-40B4-BE49-F238E27FC236}">
                <a16:creationId xmlns:a16="http://schemas.microsoft.com/office/drawing/2014/main" id="{E1BD4A09-6A51-D241-9B93-C0D2732A330B}"/>
              </a:ext>
            </a:extLst>
          </p:cNvPr>
          <p:cNvSpPr/>
          <p:nvPr/>
        </p:nvSpPr>
        <p:spPr>
          <a:xfrm>
            <a:off x="3330409" y="1477927"/>
            <a:ext cx="946298" cy="47225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a:t>Controller</a:t>
            </a:r>
          </a:p>
        </p:txBody>
      </p:sp>
      <p:sp>
        <p:nvSpPr>
          <p:cNvPr id="21" name="Rectangle 20">
            <a:extLst>
              <a:ext uri="{FF2B5EF4-FFF2-40B4-BE49-F238E27FC236}">
                <a16:creationId xmlns:a16="http://schemas.microsoft.com/office/drawing/2014/main" id="{86676A7B-D08B-C341-ABE3-62A25D26D568}"/>
              </a:ext>
            </a:extLst>
          </p:cNvPr>
          <p:cNvSpPr/>
          <p:nvPr/>
        </p:nvSpPr>
        <p:spPr>
          <a:xfrm>
            <a:off x="3330409" y="2068168"/>
            <a:ext cx="946298" cy="4722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dirty="0"/>
              <a:t>Data</a:t>
            </a:r>
          </a:p>
        </p:txBody>
      </p:sp>
      <p:sp>
        <p:nvSpPr>
          <p:cNvPr id="22" name="Rectangle 21">
            <a:extLst>
              <a:ext uri="{FF2B5EF4-FFF2-40B4-BE49-F238E27FC236}">
                <a16:creationId xmlns:a16="http://schemas.microsoft.com/office/drawing/2014/main" id="{7D890EC1-F206-9E42-9942-269CE9ABD135}"/>
              </a:ext>
            </a:extLst>
          </p:cNvPr>
          <p:cNvSpPr/>
          <p:nvPr/>
        </p:nvSpPr>
        <p:spPr>
          <a:xfrm>
            <a:off x="3330409" y="2691379"/>
            <a:ext cx="946298" cy="47225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a:t>File Server</a:t>
            </a:r>
          </a:p>
        </p:txBody>
      </p:sp>
      <p:sp>
        <p:nvSpPr>
          <p:cNvPr id="23" name="Rectangle 22">
            <a:extLst>
              <a:ext uri="{FF2B5EF4-FFF2-40B4-BE49-F238E27FC236}">
                <a16:creationId xmlns:a16="http://schemas.microsoft.com/office/drawing/2014/main" id="{C2B7A935-85F3-D341-B5E9-9F4E417741AD}"/>
              </a:ext>
            </a:extLst>
          </p:cNvPr>
          <p:cNvSpPr/>
          <p:nvPr/>
        </p:nvSpPr>
        <p:spPr>
          <a:xfrm>
            <a:off x="3330409" y="3314590"/>
            <a:ext cx="946298" cy="4722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t>Publisher</a:t>
            </a:r>
          </a:p>
        </p:txBody>
      </p:sp>
      <p:sp>
        <p:nvSpPr>
          <p:cNvPr id="24" name="Can 23">
            <a:extLst>
              <a:ext uri="{FF2B5EF4-FFF2-40B4-BE49-F238E27FC236}">
                <a16:creationId xmlns:a16="http://schemas.microsoft.com/office/drawing/2014/main" id="{9A024BA9-B26B-B34D-9044-CFCD5905FADB}"/>
              </a:ext>
            </a:extLst>
          </p:cNvPr>
          <p:cNvSpPr/>
          <p:nvPr/>
        </p:nvSpPr>
        <p:spPr>
          <a:xfrm>
            <a:off x="4439741" y="1939934"/>
            <a:ext cx="742127" cy="590241"/>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Hosting</a:t>
            </a:r>
          </a:p>
        </p:txBody>
      </p:sp>
      <p:sp>
        <p:nvSpPr>
          <p:cNvPr id="25" name="Can 24">
            <a:extLst>
              <a:ext uri="{FF2B5EF4-FFF2-40B4-BE49-F238E27FC236}">
                <a16:creationId xmlns:a16="http://schemas.microsoft.com/office/drawing/2014/main" id="{ED2949BC-CF2B-1345-8B8A-FFCEB747FE88}"/>
              </a:ext>
            </a:extLst>
          </p:cNvPr>
          <p:cNvSpPr/>
          <p:nvPr/>
        </p:nvSpPr>
        <p:spPr>
          <a:xfrm>
            <a:off x="4439741" y="2704680"/>
            <a:ext cx="742127" cy="590241"/>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Metering</a:t>
            </a:r>
          </a:p>
        </p:txBody>
      </p:sp>
    </p:spTree>
    <p:extLst>
      <p:ext uri="{BB962C8B-B14F-4D97-AF65-F5344CB8AC3E}">
        <p14:creationId xmlns:p14="http://schemas.microsoft.com/office/powerpoint/2010/main" val="18787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128A-7671-164D-98E5-7F5D8C9E920A}"/>
              </a:ext>
            </a:extLst>
          </p:cNvPr>
          <p:cNvSpPr>
            <a:spLocks noGrp="1"/>
          </p:cNvSpPr>
          <p:nvPr>
            <p:ph type="title"/>
          </p:nvPr>
        </p:nvSpPr>
        <p:spPr/>
        <p:txBody>
          <a:bodyPr/>
          <a:lstStyle/>
          <a:p>
            <a:r>
              <a:rPr lang="en-US" dirty="0"/>
              <a:t>App Service Plans and Resource Groups</a:t>
            </a:r>
          </a:p>
        </p:txBody>
      </p:sp>
      <p:sp>
        <p:nvSpPr>
          <p:cNvPr id="3" name="Content Placeholder 2">
            <a:extLst>
              <a:ext uri="{FF2B5EF4-FFF2-40B4-BE49-F238E27FC236}">
                <a16:creationId xmlns:a16="http://schemas.microsoft.com/office/drawing/2014/main" id="{1D13B804-770F-774E-A0FF-1A4E7EF49D69}"/>
              </a:ext>
            </a:extLst>
          </p:cNvPr>
          <p:cNvSpPr>
            <a:spLocks noGrp="1"/>
          </p:cNvSpPr>
          <p:nvPr>
            <p:ph idx="1"/>
          </p:nvPr>
        </p:nvSpPr>
        <p:spPr/>
        <p:txBody>
          <a:bodyPr/>
          <a:lstStyle/>
          <a:p>
            <a:r>
              <a:rPr lang="en-US" dirty="0"/>
              <a:t>A Resource Group is a logical container for any number of Azure resources.</a:t>
            </a:r>
          </a:p>
          <a:p>
            <a:r>
              <a:rPr lang="en-US" dirty="0"/>
              <a:t>An App Service Plan contains one or more Web Apps.</a:t>
            </a:r>
          </a:p>
          <a:p>
            <a:pPr lvl="1"/>
            <a:r>
              <a:rPr lang="en-US" dirty="0"/>
              <a:t>An App Service Plan is tied to a worker VM.</a:t>
            </a:r>
          </a:p>
          <a:p>
            <a:pPr lvl="1"/>
            <a:r>
              <a:rPr lang="en-US" dirty="0"/>
              <a:t>Scale operations in App Service apply to App Service Plans.</a:t>
            </a:r>
          </a:p>
          <a:p>
            <a:pPr marL="457200" lvl="1" indent="0">
              <a:buNone/>
            </a:pPr>
            <a:endParaRPr lang="en-US" dirty="0"/>
          </a:p>
          <a:p>
            <a:pPr marL="457200" lvl="1" indent="0" algn="ctr">
              <a:buNone/>
            </a:pPr>
            <a:r>
              <a:rPr lang="en-US" sz="3200" b="1" dirty="0"/>
              <a:t>DEMO</a:t>
            </a:r>
            <a:endParaRPr lang="en-US" b="1" dirty="0"/>
          </a:p>
        </p:txBody>
      </p:sp>
    </p:spTree>
    <p:extLst>
      <p:ext uri="{BB962C8B-B14F-4D97-AF65-F5344CB8AC3E}">
        <p14:creationId xmlns:p14="http://schemas.microsoft.com/office/powerpoint/2010/main" val="2335595985"/>
      </p:ext>
    </p:extLst>
  </p:cSld>
  <p:clrMapOvr>
    <a:masterClrMapping/>
  </p:clrMapOvr>
</p:sld>
</file>

<file path=ppt/theme/theme1.xml><?xml version="1.0" encoding="utf-8"?>
<a:theme xmlns:a="http://schemas.openxmlformats.org/drawingml/2006/main" name="Standard_LiveLessons_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_LiveLessons_Slide_Template_INTERABANG" id="{C5103AD7-C579-7443-A62F-31EE1BD297DB}" vid="{A6E708AC-55B9-2542-AA56-4987C44DED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Standard_LiveLessons_2017</Template>
  <TotalTime>170</TotalTime>
  <Words>332</Words>
  <Application>Microsoft Macintosh PowerPoint</Application>
  <PresentationFormat>On-screen Show (16:9)</PresentationFormat>
  <Paragraphs>73</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Standard_LiveLessons_2017</vt:lpstr>
      <vt:lpstr>Lesson 1: App Service Intro</vt:lpstr>
      <vt:lpstr>What is Azure App Service?</vt:lpstr>
      <vt:lpstr>Basic Architecture</vt:lpstr>
      <vt:lpstr>Architecture of a Stamp</vt:lpstr>
      <vt:lpstr>App Service Plans and Resource Groups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App Service Intro</dc:title>
  <dc:creator>Jim Cheshire</dc:creator>
  <cp:lastModifiedBy>Jim Cheshire</cp:lastModifiedBy>
  <cp:revision>12</cp:revision>
  <dcterms:created xsi:type="dcterms:W3CDTF">2018-07-14T18:33:13Z</dcterms:created>
  <dcterms:modified xsi:type="dcterms:W3CDTF">2018-07-14T21:23:57Z</dcterms:modified>
</cp:coreProperties>
</file>