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Lst>
  <p:notesMasterIdLst>
    <p:notesMasterId r:id="rId12"/>
  </p:notesMasterIdLst>
  <p:sldIdLst>
    <p:sldId id="256" r:id="rId3"/>
    <p:sldId id="266" r:id="rId4"/>
    <p:sldId id="291" r:id="rId5"/>
    <p:sldId id="289" r:id="rId6"/>
    <p:sldId id="296" r:id="rId7"/>
    <p:sldId id="297" r:id="rId8"/>
    <p:sldId id="293" r:id="rId9"/>
    <p:sldId id="298" r:id="rId10"/>
    <p:sldId id="258" r:id="rId11"/>
  </p:sldIdLst>
  <p:sldSz cx="9144000" cy="5143500" type="screen16x9"/>
  <p:notesSz cx="6858000" cy="9144000"/>
  <p:embeddedFontLst>
    <p:embeddedFont>
      <p:font typeface="Bebas Neue" panose="020B0604020202020204" charset="0"/>
      <p:regular r:id="rId13"/>
    </p:embeddedFont>
    <p:embeddedFont>
      <p:font typeface="Calibri" panose="020F0502020204030204" pitchFamily="34" charset="0"/>
      <p:regular r:id="rId14"/>
      <p:bold r:id="rId15"/>
      <p:italic r:id="rId16"/>
      <p:boldItalic r:id="rId17"/>
    </p:embeddedFont>
    <p:embeddedFont>
      <p:font typeface="Fira Sans Extra Condensed Medium" panose="020B0604020202020204" charset="0"/>
      <p:regular r:id="rId18"/>
      <p:bold r:id="rId19"/>
      <p:italic r:id="rId20"/>
      <p:boldItalic r:id="rId21"/>
    </p:embeddedFont>
    <p:embeddedFont>
      <p:font typeface="Lato Light" panose="020B0604020202020204" charset="0"/>
      <p:regular r:id="rId22"/>
      <p:bold r:id="rId23"/>
      <p:italic r:id="rId24"/>
      <p:boldItalic r:id="rId25"/>
    </p:embeddedFont>
    <p:embeddedFont>
      <p:font typeface="Robo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B07F5D-C858-4103-84FD-70CA2E1D02C1}">
  <a:tblStyle styleId="{FAB07F5D-C858-4103-84FD-70CA2E1D02C1}" styleName="Table_0">
    <a:wholeTbl>
      <a:tcTxStyle b="off" i="off">
        <a:font>
          <a:latin typeface="Calibri"/>
          <a:ea typeface="Calibri"/>
          <a:cs typeface="Calibri"/>
        </a:font>
        <a:srgbClr val="737572"/>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FF6"/>
          </a:solidFill>
        </a:fill>
      </a:tcStyle>
    </a:wholeTbl>
    <a:band1H>
      <a:tcTxStyle/>
      <a:tcStyle>
        <a:tcBdr/>
        <a:fill>
          <a:solidFill>
            <a:srgbClr val="CBDEED"/>
          </a:solidFill>
        </a:fill>
      </a:tcStyle>
    </a:band1H>
    <a:band2H>
      <a:tcTxStyle/>
      <a:tcStyle>
        <a:tcBdr/>
      </a:tcStyle>
    </a:band2H>
    <a:band1V>
      <a:tcTxStyle/>
      <a:tcStyle>
        <a:tcBdr/>
        <a:fill>
          <a:solidFill>
            <a:srgbClr val="CBDEED"/>
          </a:solidFill>
        </a:fill>
      </a:tcStyle>
    </a:band1V>
    <a:band2V>
      <a:tcTxStyle/>
      <a:tcStyle>
        <a:tcBdr/>
      </a:tcStyle>
    </a:band2V>
    <a:lastCol>
      <a:tcTxStyle b="on" i="off">
        <a:font>
          <a:latin typeface="Calibri"/>
          <a:ea typeface="Calibri"/>
          <a:cs typeface="Calibri"/>
        </a:font>
        <a:srgbClr val="FFFFFF"/>
      </a:tcTxStyle>
      <a:tcStyle>
        <a:tcBdr/>
        <a:fill>
          <a:solidFill>
            <a:srgbClr val="229DCE"/>
          </a:solidFill>
        </a:fill>
      </a:tcStyle>
    </a:lastCol>
    <a:firstCol>
      <a:tcTxStyle b="on" i="off">
        <a:font>
          <a:latin typeface="Calibri"/>
          <a:ea typeface="Calibri"/>
          <a:cs typeface="Calibri"/>
        </a:font>
        <a:srgbClr val="FFFFFF"/>
      </a:tcTxStyle>
      <a:tcStyle>
        <a:tcBdr/>
        <a:fill>
          <a:solidFill>
            <a:srgbClr val="229DCE"/>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229DCE"/>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229DCE"/>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237" autoAdjust="0"/>
  </p:normalViewPr>
  <p:slideViewPr>
    <p:cSldViewPr snapToGrid="0">
      <p:cViewPr varScale="1">
        <p:scale>
          <a:sx n="118" d="100"/>
          <a:sy n="118" d="100"/>
        </p:scale>
        <p:origin x="140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72F510-9FBB-4E69-B5C9-9C134637DFA9}" type="doc">
      <dgm:prSet loTypeId="urn:microsoft.com/office/officeart/2005/8/layout/hProcess11" loCatId="process" qsTypeId="urn:microsoft.com/office/officeart/2005/8/quickstyle/simple1" qsCatId="simple" csTypeId="urn:microsoft.com/office/officeart/2005/8/colors/colorful5" csCatId="colorful" phldr="1"/>
      <dgm:spPr/>
      <dgm:t>
        <a:bodyPr/>
        <a:lstStyle/>
        <a:p>
          <a:endParaRPr lang="en-US"/>
        </a:p>
      </dgm:t>
    </dgm:pt>
    <dgm:pt modelId="{D6C49445-0B73-4D33-B59E-E3FFDDFBF15B}">
      <dgm:prSet phldrT="[Text]" custT="1"/>
      <dgm:spPr/>
      <dgm:t>
        <a:bodyPr/>
        <a:lstStyle/>
        <a:p>
          <a:pPr algn="l"/>
          <a:r>
            <a:rPr lang="en-US" sz="1400" b="1" dirty="0">
              <a:solidFill>
                <a:schemeClr val="tx1"/>
              </a:solidFill>
              <a:latin typeface="Roboto" panose="020B0604020202020204" charset="0"/>
              <a:ea typeface="Roboto" panose="020B0604020202020204" charset="0"/>
              <a:cs typeface="Arial" panose="020B0604020202020204" pitchFamily="34" charset="0"/>
            </a:rPr>
            <a:t>DATA WRANGLING</a:t>
          </a:r>
        </a:p>
        <a:p>
          <a:pPr algn="l"/>
          <a:r>
            <a:rPr lang="en-US" sz="1400" b="0" dirty="0">
              <a:solidFill>
                <a:schemeClr val="tx1"/>
              </a:solidFill>
              <a:latin typeface="Roboto" panose="020B0604020202020204" charset="0"/>
              <a:ea typeface="Roboto" panose="020B0604020202020204" charset="0"/>
              <a:cs typeface="Arial" panose="020B0604020202020204" pitchFamily="34" charset="0"/>
            </a:rPr>
            <a:t>Cleaning and transforming the dataset</a:t>
          </a:r>
        </a:p>
      </dgm:t>
    </dgm:pt>
    <dgm:pt modelId="{2107E3E2-CC1B-4940-9469-092518BEE74E}" type="parTrans" cxnId="{96470EA9-EF9C-4F95-A070-AB2663A41794}">
      <dgm:prSet/>
      <dgm:spPr/>
      <dgm:t>
        <a:bodyPr/>
        <a:lstStyle/>
        <a:p>
          <a:endParaRPr lang="en-US">
            <a:solidFill>
              <a:schemeClr val="bg1"/>
            </a:solidFill>
            <a:latin typeface="Arial" panose="020B0604020202020204" pitchFamily="34" charset="0"/>
            <a:cs typeface="Arial" panose="020B0604020202020204" pitchFamily="34" charset="0"/>
          </a:endParaRPr>
        </a:p>
      </dgm:t>
    </dgm:pt>
    <dgm:pt modelId="{3BAF43D2-9627-450F-A3BF-222D25F4B94D}" type="sibTrans" cxnId="{96470EA9-EF9C-4F95-A070-AB2663A41794}">
      <dgm:prSet/>
      <dgm:spPr/>
      <dgm:t>
        <a:bodyPr/>
        <a:lstStyle/>
        <a:p>
          <a:endParaRPr lang="en-US">
            <a:solidFill>
              <a:schemeClr val="bg1"/>
            </a:solidFill>
            <a:latin typeface="Arial" panose="020B0604020202020204" pitchFamily="34" charset="0"/>
            <a:cs typeface="Arial" panose="020B0604020202020204" pitchFamily="34" charset="0"/>
          </a:endParaRPr>
        </a:p>
      </dgm:t>
    </dgm:pt>
    <dgm:pt modelId="{F0095A03-EC1A-4627-A664-B08717680BA7}">
      <dgm:prSet phldrT="[Text]" custT="1"/>
      <dgm:spPr/>
      <dgm:t>
        <a:bodyPr/>
        <a:lstStyle/>
        <a:p>
          <a:pPr algn="l"/>
          <a:r>
            <a:rPr lang="en-US" sz="1400" b="1" dirty="0">
              <a:solidFill>
                <a:schemeClr val="tx1"/>
              </a:solidFill>
              <a:latin typeface="Roboto" panose="020B0604020202020204" charset="0"/>
              <a:ea typeface="Roboto" panose="020B0604020202020204" charset="0"/>
              <a:cs typeface="Arial" panose="020B0604020202020204" pitchFamily="34" charset="0"/>
            </a:rPr>
            <a:t>EXPLORATORY DATA ANALYSIS</a:t>
          </a:r>
        </a:p>
        <a:p>
          <a:pPr algn="l"/>
          <a:r>
            <a:rPr lang="en-US" sz="1400" dirty="0">
              <a:solidFill>
                <a:schemeClr val="tx1"/>
              </a:solidFill>
              <a:latin typeface="Roboto" panose="020B0604020202020204" charset="0"/>
              <a:ea typeface="Roboto" panose="020B0604020202020204" charset="0"/>
              <a:cs typeface="Arial" panose="020B0604020202020204" pitchFamily="34" charset="0"/>
            </a:rPr>
            <a:t>Spotting outliers, observing relationships between variables</a:t>
          </a:r>
        </a:p>
      </dgm:t>
    </dgm:pt>
    <dgm:pt modelId="{0E08D27D-AFC4-4690-8AEA-2DAD1E8BED57}" type="parTrans" cxnId="{5A31392F-F3C4-45E6-B34E-A284F9B9079A}">
      <dgm:prSet/>
      <dgm:spPr/>
      <dgm:t>
        <a:bodyPr/>
        <a:lstStyle/>
        <a:p>
          <a:endParaRPr lang="en-US">
            <a:solidFill>
              <a:schemeClr val="bg1"/>
            </a:solidFill>
            <a:latin typeface="Arial" panose="020B0604020202020204" pitchFamily="34" charset="0"/>
            <a:cs typeface="Arial" panose="020B0604020202020204" pitchFamily="34" charset="0"/>
          </a:endParaRPr>
        </a:p>
      </dgm:t>
    </dgm:pt>
    <dgm:pt modelId="{3C2F9811-756A-4027-8C8B-10266A1A40C6}" type="sibTrans" cxnId="{5A31392F-F3C4-45E6-B34E-A284F9B9079A}">
      <dgm:prSet/>
      <dgm:spPr/>
      <dgm:t>
        <a:bodyPr/>
        <a:lstStyle/>
        <a:p>
          <a:endParaRPr lang="en-US">
            <a:solidFill>
              <a:schemeClr val="bg1"/>
            </a:solidFill>
            <a:latin typeface="Arial" panose="020B0604020202020204" pitchFamily="34" charset="0"/>
            <a:cs typeface="Arial" panose="020B0604020202020204" pitchFamily="34" charset="0"/>
          </a:endParaRPr>
        </a:p>
      </dgm:t>
    </dgm:pt>
    <dgm:pt modelId="{6BE7EE5E-8785-4295-8810-07F91AE8AB60}">
      <dgm:prSet phldrT="[Text]" custT="1"/>
      <dgm:spPr/>
      <dgm:t>
        <a:bodyPr/>
        <a:lstStyle/>
        <a:p>
          <a:pPr algn="l"/>
          <a:r>
            <a:rPr lang="en-US" sz="1400" b="1" dirty="0">
              <a:solidFill>
                <a:schemeClr val="tx1"/>
              </a:solidFill>
              <a:latin typeface="Roboto" panose="020B0604020202020204" charset="0"/>
              <a:ea typeface="Roboto" panose="020B0604020202020204" charset="0"/>
              <a:cs typeface="Arial" panose="020B0604020202020204" pitchFamily="34" charset="0"/>
            </a:rPr>
            <a:t>PREPROCESSING AND TRAINING</a:t>
          </a:r>
        </a:p>
        <a:p>
          <a:pPr algn="l"/>
          <a:r>
            <a:rPr lang="en-US" sz="1400" dirty="0">
              <a:solidFill>
                <a:schemeClr val="tx1"/>
              </a:solidFill>
              <a:latin typeface="Roboto" panose="020B0604020202020204" charset="0"/>
              <a:ea typeface="Roboto" panose="020B0604020202020204" charset="0"/>
              <a:cs typeface="Arial" panose="020B0604020202020204" pitchFamily="34" charset="0"/>
            </a:rPr>
            <a:t>Preparing the dataset and training  models</a:t>
          </a:r>
          <a:endParaRPr lang="en-US" sz="1600" dirty="0">
            <a:solidFill>
              <a:schemeClr val="tx1"/>
            </a:solidFill>
            <a:latin typeface="Roboto" panose="020B0604020202020204" charset="0"/>
            <a:ea typeface="Roboto" panose="020B0604020202020204" charset="0"/>
            <a:cs typeface="Arial" panose="020B0604020202020204" pitchFamily="34" charset="0"/>
          </a:endParaRPr>
        </a:p>
      </dgm:t>
    </dgm:pt>
    <dgm:pt modelId="{10DE7E68-234F-488D-9B07-887D87CE97D7}" type="parTrans" cxnId="{19756325-4459-4F64-9044-7762D1CB3B80}">
      <dgm:prSet/>
      <dgm:spPr/>
      <dgm:t>
        <a:bodyPr/>
        <a:lstStyle/>
        <a:p>
          <a:endParaRPr lang="en-US">
            <a:solidFill>
              <a:schemeClr val="bg1"/>
            </a:solidFill>
            <a:latin typeface="Arial" panose="020B0604020202020204" pitchFamily="34" charset="0"/>
            <a:cs typeface="Arial" panose="020B0604020202020204" pitchFamily="34" charset="0"/>
          </a:endParaRPr>
        </a:p>
      </dgm:t>
    </dgm:pt>
    <dgm:pt modelId="{7564EF50-6976-446D-8978-F58181E798F0}" type="sibTrans" cxnId="{19756325-4459-4F64-9044-7762D1CB3B80}">
      <dgm:prSet/>
      <dgm:spPr/>
      <dgm:t>
        <a:bodyPr/>
        <a:lstStyle/>
        <a:p>
          <a:endParaRPr lang="en-US">
            <a:solidFill>
              <a:schemeClr val="bg1"/>
            </a:solidFill>
            <a:latin typeface="Arial" panose="020B0604020202020204" pitchFamily="34" charset="0"/>
            <a:cs typeface="Arial" panose="020B0604020202020204" pitchFamily="34" charset="0"/>
          </a:endParaRPr>
        </a:p>
      </dgm:t>
    </dgm:pt>
    <dgm:pt modelId="{2AD22E95-ADF5-4D4F-918F-1D413A418C71}">
      <dgm:prSet custT="1"/>
      <dgm:spPr/>
      <dgm:t>
        <a:bodyPr/>
        <a:lstStyle/>
        <a:p>
          <a:pPr algn="l"/>
          <a:r>
            <a:rPr lang="en-US" sz="1400" b="1" dirty="0">
              <a:solidFill>
                <a:schemeClr val="tx1"/>
              </a:solidFill>
              <a:latin typeface="Roboto" panose="020B0604020202020204" charset="0"/>
              <a:ea typeface="Roboto" panose="020B0604020202020204" charset="0"/>
              <a:cs typeface="Arial" panose="020B0604020202020204" pitchFamily="34" charset="0"/>
            </a:rPr>
            <a:t>MODELING</a:t>
          </a:r>
        </a:p>
        <a:p>
          <a:pPr algn="l"/>
          <a:r>
            <a:rPr lang="en-US" sz="1400" dirty="0">
              <a:solidFill>
                <a:schemeClr val="tx1"/>
              </a:solidFill>
              <a:latin typeface="Roboto" panose="020B0604020202020204" charset="0"/>
              <a:ea typeface="Roboto" panose="020B0604020202020204" charset="0"/>
              <a:cs typeface="Arial" panose="020B0604020202020204" pitchFamily="34" charset="0"/>
            </a:rPr>
            <a:t>Model deployment</a:t>
          </a:r>
          <a:endParaRPr lang="en-US" sz="1400" dirty="0">
            <a:solidFill>
              <a:schemeClr val="tx1"/>
            </a:solidFill>
          </a:endParaRPr>
        </a:p>
      </dgm:t>
    </dgm:pt>
    <dgm:pt modelId="{D0693951-68F1-4426-AA2A-4CF798985ABC}" type="parTrans" cxnId="{B200E883-4546-46E0-9BCA-AA2C94A0825B}">
      <dgm:prSet/>
      <dgm:spPr/>
      <dgm:t>
        <a:bodyPr/>
        <a:lstStyle/>
        <a:p>
          <a:endParaRPr lang="en-US">
            <a:solidFill>
              <a:schemeClr val="bg1"/>
            </a:solidFill>
          </a:endParaRPr>
        </a:p>
      </dgm:t>
    </dgm:pt>
    <dgm:pt modelId="{E862733E-84DB-435C-978A-901AA339C406}" type="sibTrans" cxnId="{B200E883-4546-46E0-9BCA-AA2C94A0825B}">
      <dgm:prSet/>
      <dgm:spPr/>
      <dgm:t>
        <a:bodyPr/>
        <a:lstStyle/>
        <a:p>
          <a:endParaRPr lang="en-US">
            <a:solidFill>
              <a:schemeClr val="bg1"/>
            </a:solidFill>
          </a:endParaRPr>
        </a:p>
      </dgm:t>
    </dgm:pt>
    <dgm:pt modelId="{F3020326-180F-4F30-ABA9-FDA727BB2A98}">
      <dgm:prSet custT="1"/>
      <dgm:spPr/>
      <dgm:t>
        <a:bodyPr/>
        <a:lstStyle/>
        <a:p>
          <a:pPr algn="l"/>
          <a:r>
            <a:rPr lang="en-US" sz="1400" b="1" dirty="0">
              <a:solidFill>
                <a:schemeClr val="tx1"/>
              </a:solidFill>
              <a:latin typeface="Roboto" panose="020B0604020202020204" charset="0"/>
              <a:ea typeface="Roboto" panose="020B0604020202020204" charset="0"/>
              <a:cs typeface="Arial" panose="020B0604020202020204" pitchFamily="34" charset="0"/>
            </a:rPr>
            <a:t>EXTRACTING INSIGHTS</a:t>
          </a:r>
        </a:p>
        <a:p>
          <a:pPr algn="l"/>
          <a:r>
            <a:rPr lang="en-US" sz="1600" dirty="0">
              <a:solidFill>
                <a:schemeClr val="tx1"/>
              </a:solidFill>
              <a:latin typeface="Roboto" panose="020B0604020202020204" charset="0"/>
              <a:ea typeface="Roboto" panose="020B0604020202020204" charset="0"/>
            </a:rPr>
            <a:t>Preparing recommendations for leadership</a:t>
          </a:r>
        </a:p>
      </dgm:t>
    </dgm:pt>
    <dgm:pt modelId="{6ECBE06B-C087-4077-9467-1955F21EEFA0}" type="parTrans" cxnId="{45C3838B-ACE0-485C-8ECB-012ACC6E9D84}">
      <dgm:prSet/>
      <dgm:spPr/>
      <dgm:t>
        <a:bodyPr/>
        <a:lstStyle/>
        <a:p>
          <a:endParaRPr lang="en-US">
            <a:solidFill>
              <a:schemeClr val="bg1"/>
            </a:solidFill>
          </a:endParaRPr>
        </a:p>
      </dgm:t>
    </dgm:pt>
    <dgm:pt modelId="{D2327C0E-A896-48A1-9904-651C56013453}" type="sibTrans" cxnId="{45C3838B-ACE0-485C-8ECB-012ACC6E9D84}">
      <dgm:prSet/>
      <dgm:spPr/>
      <dgm:t>
        <a:bodyPr/>
        <a:lstStyle/>
        <a:p>
          <a:endParaRPr lang="en-US">
            <a:solidFill>
              <a:schemeClr val="bg1"/>
            </a:solidFill>
          </a:endParaRPr>
        </a:p>
      </dgm:t>
    </dgm:pt>
    <dgm:pt modelId="{E6B656D8-84C1-4789-A179-D143B35BB669}" type="pres">
      <dgm:prSet presAssocID="{5872F510-9FBB-4E69-B5C9-9C134637DFA9}" presName="Name0" presStyleCnt="0">
        <dgm:presLayoutVars>
          <dgm:dir/>
          <dgm:resizeHandles val="exact"/>
        </dgm:presLayoutVars>
      </dgm:prSet>
      <dgm:spPr/>
    </dgm:pt>
    <dgm:pt modelId="{E7C0B486-1A4B-4FD0-8143-30E2AD8E0C55}" type="pres">
      <dgm:prSet presAssocID="{5872F510-9FBB-4E69-B5C9-9C134637DFA9}" presName="arrow" presStyleLbl="bgShp" presStyleIdx="0" presStyleCnt="1"/>
      <dgm:spPr>
        <a:solidFill>
          <a:schemeClr val="bg2">
            <a:lumMod val="90000"/>
          </a:schemeClr>
        </a:solidFill>
      </dgm:spPr>
    </dgm:pt>
    <dgm:pt modelId="{D35884C7-8EAD-4AC1-AED8-C6D9350A3E0B}" type="pres">
      <dgm:prSet presAssocID="{5872F510-9FBB-4E69-B5C9-9C134637DFA9}" presName="points" presStyleCnt="0"/>
      <dgm:spPr/>
    </dgm:pt>
    <dgm:pt modelId="{39EBBEC9-AF81-47CD-907F-C835B6072619}" type="pres">
      <dgm:prSet presAssocID="{D6C49445-0B73-4D33-B59E-E3FFDDFBF15B}" presName="compositeA" presStyleCnt="0"/>
      <dgm:spPr/>
    </dgm:pt>
    <dgm:pt modelId="{D6FA262A-2A75-4BC0-BF3A-A50F4BACA4A2}" type="pres">
      <dgm:prSet presAssocID="{D6C49445-0B73-4D33-B59E-E3FFDDFBF15B}" presName="textA" presStyleLbl="revTx" presStyleIdx="0" presStyleCnt="5" custScaleX="132087">
        <dgm:presLayoutVars>
          <dgm:bulletEnabled val="1"/>
        </dgm:presLayoutVars>
      </dgm:prSet>
      <dgm:spPr/>
    </dgm:pt>
    <dgm:pt modelId="{3977BA41-92BC-4569-8C12-463F89DD98DF}" type="pres">
      <dgm:prSet presAssocID="{D6C49445-0B73-4D33-B59E-E3FFDDFBF15B}" presName="circleA" presStyleLbl="node1" presStyleIdx="0" presStyleCnt="5"/>
      <dgm:spPr>
        <a:solidFill>
          <a:schemeClr val="accent5"/>
        </a:solidFill>
        <a:ln>
          <a:noFill/>
        </a:ln>
      </dgm:spPr>
    </dgm:pt>
    <dgm:pt modelId="{65131686-8E10-4B63-BE25-3B1D3702A2AF}" type="pres">
      <dgm:prSet presAssocID="{D6C49445-0B73-4D33-B59E-E3FFDDFBF15B}" presName="spaceA" presStyleCnt="0"/>
      <dgm:spPr/>
    </dgm:pt>
    <dgm:pt modelId="{805EC770-75F3-4356-9057-147FD2C7CA7E}" type="pres">
      <dgm:prSet presAssocID="{3BAF43D2-9627-450F-A3BF-222D25F4B94D}" presName="space" presStyleCnt="0"/>
      <dgm:spPr/>
    </dgm:pt>
    <dgm:pt modelId="{54B5456C-D372-43AE-82FB-ABF474FF53CB}" type="pres">
      <dgm:prSet presAssocID="{F0095A03-EC1A-4627-A664-B08717680BA7}" presName="compositeB" presStyleCnt="0"/>
      <dgm:spPr/>
    </dgm:pt>
    <dgm:pt modelId="{F491E484-F65B-497A-8BE0-9689D99834CB}" type="pres">
      <dgm:prSet presAssocID="{F0095A03-EC1A-4627-A664-B08717680BA7}" presName="textB" presStyleLbl="revTx" presStyleIdx="1" presStyleCnt="5" custScaleX="160887">
        <dgm:presLayoutVars>
          <dgm:bulletEnabled val="1"/>
        </dgm:presLayoutVars>
      </dgm:prSet>
      <dgm:spPr/>
    </dgm:pt>
    <dgm:pt modelId="{ACD756BE-16C2-4929-B9A3-4C8B9F4E8327}" type="pres">
      <dgm:prSet presAssocID="{F0095A03-EC1A-4627-A664-B08717680BA7}" presName="circleB" presStyleLbl="node1" presStyleIdx="1" presStyleCnt="5"/>
      <dgm:spPr>
        <a:solidFill>
          <a:schemeClr val="accent6"/>
        </a:solidFill>
        <a:ln>
          <a:noFill/>
        </a:ln>
      </dgm:spPr>
    </dgm:pt>
    <dgm:pt modelId="{2AE0D736-F815-4AB3-8FF1-E789408D02F0}" type="pres">
      <dgm:prSet presAssocID="{F0095A03-EC1A-4627-A664-B08717680BA7}" presName="spaceB" presStyleCnt="0"/>
      <dgm:spPr/>
    </dgm:pt>
    <dgm:pt modelId="{03DB9ACE-F044-411D-92E5-0462F8953D43}" type="pres">
      <dgm:prSet presAssocID="{3C2F9811-756A-4027-8C8B-10266A1A40C6}" presName="space" presStyleCnt="0"/>
      <dgm:spPr/>
    </dgm:pt>
    <dgm:pt modelId="{07B0C573-FC90-4840-AD95-F0C4DE9EA7F5}" type="pres">
      <dgm:prSet presAssocID="{6BE7EE5E-8785-4295-8810-07F91AE8AB60}" presName="compositeA" presStyleCnt="0"/>
      <dgm:spPr/>
    </dgm:pt>
    <dgm:pt modelId="{32E89FD5-44CF-401D-9CB7-10B5E10168B7}" type="pres">
      <dgm:prSet presAssocID="{6BE7EE5E-8785-4295-8810-07F91AE8AB60}" presName="textA" presStyleLbl="revTx" presStyleIdx="2" presStyleCnt="5" custScaleX="156984">
        <dgm:presLayoutVars>
          <dgm:bulletEnabled val="1"/>
        </dgm:presLayoutVars>
      </dgm:prSet>
      <dgm:spPr/>
    </dgm:pt>
    <dgm:pt modelId="{FB6E1ACD-3720-4C53-A8A2-58744AB64823}" type="pres">
      <dgm:prSet presAssocID="{6BE7EE5E-8785-4295-8810-07F91AE8AB60}" presName="circleA" presStyleLbl="node1" presStyleIdx="2" presStyleCnt="5"/>
      <dgm:spPr>
        <a:solidFill>
          <a:schemeClr val="accent4"/>
        </a:solidFill>
        <a:ln>
          <a:noFill/>
        </a:ln>
      </dgm:spPr>
    </dgm:pt>
    <dgm:pt modelId="{10DC6139-159A-49BA-B3B1-6BB6C41AEBB8}" type="pres">
      <dgm:prSet presAssocID="{6BE7EE5E-8785-4295-8810-07F91AE8AB60}" presName="spaceA" presStyleCnt="0"/>
      <dgm:spPr/>
    </dgm:pt>
    <dgm:pt modelId="{C863CDB0-0616-4713-80D8-8B7521A1B2F1}" type="pres">
      <dgm:prSet presAssocID="{7564EF50-6976-446D-8978-F58181E798F0}" presName="space" presStyleCnt="0"/>
      <dgm:spPr/>
    </dgm:pt>
    <dgm:pt modelId="{0E5895E6-66E0-4848-A83D-BCCDD5C9D0BE}" type="pres">
      <dgm:prSet presAssocID="{2AD22E95-ADF5-4D4F-918F-1D413A418C71}" presName="compositeB" presStyleCnt="0"/>
      <dgm:spPr/>
    </dgm:pt>
    <dgm:pt modelId="{435004AA-49E8-4F78-A41C-4C6FFA1ED19B}" type="pres">
      <dgm:prSet presAssocID="{2AD22E95-ADF5-4D4F-918F-1D413A418C71}" presName="textB" presStyleLbl="revTx" presStyleIdx="3" presStyleCnt="5" custScaleX="147394">
        <dgm:presLayoutVars>
          <dgm:bulletEnabled val="1"/>
        </dgm:presLayoutVars>
      </dgm:prSet>
      <dgm:spPr/>
    </dgm:pt>
    <dgm:pt modelId="{6C862811-862C-48F1-91EC-322CD8C8BB6F}" type="pres">
      <dgm:prSet presAssocID="{2AD22E95-ADF5-4D4F-918F-1D413A418C71}" presName="circleB" presStyleLbl="node1" presStyleIdx="3" presStyleCnt="5"/>
      <dgm:spPr>
        <a:solidFill>
          <a:schemeClr val="accent1"/>
        </a:solidFill>
        <a:ln>
          <a:noFill/>
        </a:ln>
      </dgm:spPr>
    </dgm:pt>
    <dgm:pt modelId="{1AFAB90C-39EB-4E67-B248-C7C5E839B818}" type="pres">
      <dgm:prSet presAssocID="{2AD22E95-ADF5-4D4F-918F-1D413A418C71}" presName="spaceB" presStyleCnt="0"/>
      <dgm:spPr/>
    </dgm:pt>
    <dgm:pt modelId="{8027DEB7-4644-4D96-AC2D-676CF1925741}" type="pres">
      <dgm:prSet presAssocID="{E862733E-84DB-435C-978A-901AA339C406}" presName="space" presStyleCnt="0"/>
      <dgm:spPr/>
    </dgm:pt>
    <dgm:pt modelId="{167104E0-F916-4C55-BC4B-5265B58412D7}" type="pres">
      <dgm:prSet presAssocID="{F3020326-180F-4F30-ABA9-FDA727BB2A98}" presName="compositeA" presStyleCnt="0"/>
      <dgm:spPr/>
    </dgm:pt>
    <dgm:pt modelId="{21204661-17B3-4CF5-AC41-BA7E3DDE00DF}" type="pres">
      <dgm:prSet presAssocID="{F3020326-180F-4F30-ABA9-FDA727BB2A98}" presName="textA" presStyleLbl="revTx" presStyleIdx="4" presStyleCnt="5" custScaleX="128347">
        <dgm:presLayoutVars>
          <dgm:bulletEnabled val="1"/>
        </dgm:presLayoutVars>
      </dgm:prSet>
      <dgm:spPr/>
    </dgm:pt>
    <dgm:pt modelId="{4EBBD826-73A4-4356-9F24-534FF44510E0}" type="pres">
      <dgm:prSet presAssocID="{F3020326-180F-4F30-ABA9-FDA727BB2A98}" presName="circleA" presStyleLbl="node1" presStyleIdx="4" presStyleCnt="5"/>
      <dgm:spPr>
        <a:solidFill>
          <a:schemeClr val="accent2"/>
        </a:solidFill>
        <a:ln>
          <a:noFill/>
        </a:ln>
      </dgm:spPr>
    </dgm:pt>
    <dgm:pt modelId="{01EFA1C2-518E-4EB2-BDB5-902FB60EE85B}" type="pres">
      <dgm:prSet presAssocID="{F3020326-180F-4F30-ABA9-FDA727BB2A98}" presName="spaceA" presStyleCnt="0"/>
      <dgm:spPr/>
    </dgm:pt>
  </dgm:ptLst>
  <dgm:cxnLst>
    <dgm:cxn modelId="{A5370907-E71F-4927-8F45-DDC1E447C2F1}" type="presOf" srcId="{2AD22E95-ADF5-4D4F-918F-1D413A418C71}" destId="{435004AA-49E8-4F78-A41C-4C6FFA1ED19B}" srcOrd="0" destOrd="0" presId="urn:microsoft.com/office/officeart/2005/8/layout/hProcess11"/>
    <dgm:cxn modelId="{19756325-4459-4F64-9044-7762D1CB3B80}" srcId="{5872F510-9FBB-4E69-B5C9-9C134637DFA9}" destId="{6BE7EE5E-8785-4295-8810-07F91AE8AB60}" srcOrd="2" destOrd="0" parTransId="{10DE7E68-234F-488D-9B07-887D87CE97D7}" sibTransId="{7564EF50-6976-446D-8978-F58181E798F0}"/>
    <dgm:cxn modelId="{D0F8BF27-5888-4E77-A737-BFB38C724084}" type="presOf" srcId="{F0095A03-EC1A-4627-A664-B08717680BA7}" destId="{F491E484-F65B-497A-8BE0-9689D99834CB}" srcOrd="0" destOrd="0" presId="urn:microsoft.com/office/officeart/2005/8/layout/hProcess11"/>
    <dgm:cxn modelId="{5A31392F-F3C4-45E6-B34E-A284F9B9079A}" srcId="{5872F510-9FBB-4E69-B5C9-9C134637DFA9}" destId="{F0095A03-EC1A-4627-A664-B08717680BA7}" srcOrd="1" destOrd="0" parTransId="{0E08D27D-AFC4-4690-8AEA-2DAD1E8BED57}" sibTransId="{3C2F9811-756A-4027-8C8B-10266A1A40C6}"/>
    <dgm:cxn modelId="{C378377B-E1AE-48E0-AB2A-A7AE271A530B}" type="presOf" srcId="{F3020326-180F-4F30-ABA9-FDA727BB2A98}" destId="{21204661-17B3-4CF5-AC41-BA7E3DDE00DF}" srcOrd="0" destOrd="0" presId="urn:microsoft.com/office/officeart/2005/8/layout/hProcess11"/>
    <dgm:cxn modelId="{C474277F-F091-4430-94F0-EF616348F818}" type="presOf" srcId="{6BE7EE5E-8785-4295-8810-07F91AE8AB60}" destId="{32E89FD5-44CF-401D-9CB7-10B5E10168B7}" srcOrd="0" destOrd="0" presId="urn:microsoft.com/office/officeart/2005/8/layout/hProcess11"/>
    <dgm:cxn modelId="{B200E883-4546-46E0-9BCA-AA2C94A0825B}" srcId="{5872F510-9FBB-4E69-B5C9-9C134637DFA9}" destId="{2AD22E95-ADF5-4D4F-918F-1D413A418C71}" srcOrd="3" destOrd="0" parTransId="{D0693951-68F1-4426-AA2A-4CF798985ABC}" sibTransId="{E862733E-84DB-435C-978A-901AA339C406}"/>
    <dgm:cxn modelId="{45C3838B-ACE0-485C-8ECB-012ACC6E9D84}" srcId="{5872F510-9FBB-4E69-B5C9-9C134637DFA9}" destId="{F3020326-180F-4F30-ABA9-FDA727BB2A98}" srcOrd="4" destOrd="0" parTransId="{6ECBE06B-C087-4077-9467-1955F21EEFA0}" sibTransId="{D2327C0E-A896-48A1-9904-651C56013453}"/>
    <dgm:cxn modelId="{96470EA9-EF9C-4F95-A070-AB2663A41794}" srcId="{5872F510-9FBB-4E69-B5C9-9C134637DFA9}" destId="{D6C49445-0B73-4D33-B59E-E3FFDDFBF15B}" srcOrd="0" destOrd="0" parTransId="{2107E3E2-CC1B-4940-9469-092518BEE74E}" sibTransId="{3BAF43D2-9627-450F-A3BF-222D25F4B94D}"/>
    <dgm:cxn modelId="{BB537ED5-2735-4220-A610-509C9540A2F3}" type="presOf" srcId="{D6C49445-0B73-4D33-B59E-E3FFDDFBF15B}" destId="{D6FA262A-2A75-4BC0-BF3A-A50F4BACA4A2}" srcOrd="0" destOrd="0" presId="urn:microsoft.com/office/officeart/2005/8/layout/hProcess11"/>
    <dgm:cxn modelId="{4E15A6DC-315A-4B01-BB5F-7B51582C70E1}" type="presOf" srcId="{5872F510-9FBB-4E69-B5C9-9C134637DFA9}" destId="{E6B656D8-84C1-4789-A179-D143B35BB669}" srcOrd="0" destOrd="0" presId="urn:microsoft.com/office/officeart/2005/8/layout/hProcess11"/>
    <dgm:cxn modelId="{84FF7212-8AC0-4D0F-91DB-02A78501429E}" type="presParOf" srcId="{E6B656D8-84C1-4789-A179-D143B35BB669}" destId="{E7C0B486-1A4B-4FD0-8143-30E2AD8E0C55}" srcOrd="0" destOrd="0" presId="urn:microsoft.com/office/officeart/2005/8/layout/hProcess11"/>
    <dgm:cxn modelId="{2B30ABFB-2A85-449D-A44A-7C546770C888}" type="presParOf" srcId="{E6B656D8-84C1-4789-A179-D143B35BB669}" destId="{D35884C7-8EAD-4AC1-AED8-C6D9350A3E0B}" srcOrd="1" destOrd="0" presId="urn:microsoft.com/office/officeart/2005/8/layout/hProcess11"/>
    <dgm:cxn modelId="{F919582C-4662-41BF-AAF0-334A277DBC5F}" type="presParOf" srcId="{D35884C7-8EAD-4AC1-AED8-C6D9350A3E0B}" destId="{39EBBEC9-AF81-47CD-907F-C835B6072619}" srcOrd="0" destOrd="0" presId="urn:microsoft.com/office/officeart/2005/8/layout/hProcess11"/>
    <dgm:cxn modelId="{F16C53BF-3DB7-47EA-BF6F-A2418E1AD36A}" type="presParOf" srcId="{39EBBEC9-AF81-47CD-907F-C835B6072619}" destId="{D6FA262A-2A75-4BC0-BF3A-A50F4BACA4A2}" srcOrd="0" destOrd="0" presId="urn:microsoft.com/office/officeart/2005/8/layout/hProcess11"/>
    <dgm:cxn modelId="{F6D275DA-8801-4505-81A3-1C3FDDCAC6D0}" type="presParOf" srcId="{39EBBEC9-AF81-47CD-907F-C835B6072619}" destId="{3977BA41-92BC-4569-8C12-463F89DD98DF}" srcOrd="1" destOrd="0" presId="urn:microsoft.com/office/officeart/2005/8/layout/hProcess11"/>
    <dgm:cxn modelId="{4D9188E6-EBA7-4661-BDD1-C8908726022C}" type="presParOf" srcId="{39EBBEC9-AF81-47CD-907F-C835B6072619}" destId="{65131686-8E10-4B63-BE25-3B1D3702A2AF}" srcOrd="2" destOrd="0" presId="urn:microsoft.com/office/officeart/2005/8/layout/hProcess11"/>
    <dgm:cxn modelId="{2F279D02-4463-4A6C-9487-E571D0F744BC}" type="presParOf" srcId="{D35884C7-8EAD-4AC1-AED8-C6D9350A3E0B}" destId="{805EC770-75F3-4356-9057-147FD2C7CA7E}" srcOrd="1" destOrd="0" presId="urn:microsoft.com/office/officeart/2005/8/layout/hProcess11"/>
    <dgm:cxn modelId="{EA675C46-6BC8-4E46-8DBE-5FD5D0A1E3ED}" type="presParOf" srcId="{D35884C7-8EAD-4AC1-AED8-C6D9350A3E0B}" destId="{54B5456C-D372-43AE-82FB-ABF474FF53CB}" srcOrd="2" destOrd="0" presId="urn:microsoft.com/office/officeart/2005/8/layout/hProcess11"/>
    <dgm:cxn modelId="{FBCC29E7-F8D8-413F-91BF-6922AA00D082}" type="presParOf" srcId="{54B5456C-D372-43AE-82FB-ABF474FF53CB}" destId="{F491E484-F65B-497A-8BE0-9689D99834CB}" srcOrd="0" destOrd="0" presId="urn:microsoft.com/office/officeart/2005/8/layout/hProcess11"/>
    <dgm:cxn modelId="{1033A6BC-0613-47B9-8A3F-76CEFFC73932}" type="presParOf" srcId="{54B5456C-D372-43AE-82FB-ABF474FF53CB}" destId="{ACD756BE-16C2-4929-B9A3-4C8B9F4E8327}" srcOrd="1" destOrd="0" presId="urn:microsoft.com/office/officeart/2005/8/layout/hProcess11"/>
    <dgm:cxn modelId="{E7F110DC-5AEA-432D-A594-19EF7D37B598}" type="presParOf" srcId="{54B5456C-D372-43AE-82FB-ABF474FF53CB}" destId="{2AE0D736-F815-4AB3-8FF1-E789408D02F0}" srcOrd="2" destOrd="0" presId="urn:microsoft.com/office/officeart/2005/8/layout/hProcess11"/>
    <dgm:cxn modelId="{C2652EF6-43C7-47D8-B6FB-D2174D77C43A}" type="presParOf" srcId="{D35884C7-8EAD-4AC1-AED8-C6D9350A3E0B}" destId="{03DB9ACE-F044-411D-92E5-0462F8953D43}" srcOrd="3" destOrd="0" presId="urn:microsoft.com/office/officeart/2005/8/layout/hProcess11"/>
    <dgm:cxn modelId="{C37C8267-8FA6-437B-9BBB-0A1A5995350E}" type="presParOf" srcId="{D35884C7-8EAD-4AC1-AED8-C6D9350A3E0B}" destId="{07B0C573-FC90-4840-AD95-F0C4DE9EA7F5}" srcOrd="4" destOrd="0" presId="urn:microsoft.com/office/officeart/2005/8/layout/hProcess11"/>
    <dgm:cxn modelId="{14D621CB-B40F-4AEC-BF07-F5535DE4F06C}" type="presParOf" srcId="{07B0C573-FC90-4840-AD95-F0C4DE9EA7F5}" destId="{32E89FD5-44CF-401D-9CB7-10B5E10168B7}" srcOrd="0" destOrd="0" presId="urn:microsoft.com/office/officeart/2005/8/layout/hProcess11"/>
    <dgm:cxn modelId="{504E8B55-6C0E-4C70-87F3-1C7AA070C511}" type="presParOf" srcId="{07B0C573-FC90-4840-AD95-F0C4DE9EA7F5}" destId="{FB6E1ACD-3720-4C53-A8A2-58744AB64823}" srcOrd="1" destOrd="0" presId="urn:microsoft.com/office/officeart/2005/8/layout/hProcess11"/>
    <dgm:cxn modelId="{DCCC1D73-258C-4B12-B653-904DA28747BA}" type="presParOf" srcId="{07B0C573-FC90-4840-AD95-F0C4DE9EA7F5}" destId="{10DC6139-159A-49BA-B3B1-6BB6C41AEBB8}" srcOrd="2" destOrd="0" presId="urn:microsoft.com/office/officeart/2005/8/layout/hProcess11"/>
    <dgm:cxn modelId="{C72109FB-4772-494B-8603-27135E105354}" type="presParOf" srcId="{D35884C7-8EAD-4AC1-AED8-C6D9350A3E0B}" destId="{C863CDB0-0616-4713-80D8-8B7521A1B2F1}" srcOrd="5" destOrd="0" presId="urn:microsoft.com/office/officeart/2005/8/layout/hProcess11"/>
    <dgm:cxn modelId="{224725CC-638D-48CE-8C5D-E45631568F85}" type="presParOf" srcId="{D35884C7-8EAD-4AC1-AED8-C6D9350A3E0B}" destId="{0E5895E6-66E0-4848-A83D-BCCDD5C9D0BE}" srcOrd="6" destOrd="0" presId="urn:microsoft.com/office/officeart/2005/8/layout/hProcess11"/>
    <dgm:cxn modelId="{18C87F90-A4AC-401A-9D1F-A502DDBBFB89}" type="presParOf" srcId="{0E5895E6-66E0-4848-A83D-BCCDD5C9D0BE}" destId="{435004AA-49E8-4F78-A41C-4C6FFA1ED19B}" srcOrd="0" destOrd="0" presId="urn:microsoft.com/office/officeart/2005/8/layout/hProcess11"/>
    <dgm:cxn modelId="{5AAF97BC-CC3F-4AB4-9835-B420C1C8DAA1}" type="presParOf" srcId="{0E5895E6-66E0-4848-A83D-BCCDD5C9D0BE}" destId="{6C862811-862C-48F1-91EC-322CD8C8BB6F}" srcOrd="1" destOrd="0" presId="urn:microsoft.com/office/officeart/2005/8/layout/hProcess11"/>
    <dgm:cxn modelId="{C7A2F409-CF62-40B3-9447-836CB34B90CD}" type="presParOf" srcId="{0E5895E6-66E0-4848-A83D-BCCDD5C9D0BE}" destId="{1AFAB90C-39EB-4E67-B248-C7C5E839B818}" srcOrd="2" destOrd="0" presId="urn:microsoft.com/office/officeart/2005/8/layout/hProcess11"/>
    <dgm:cxn modelId="{67AF9A23-3C75-4902-80FE-3FF8A2588335}" type="presParOf" srcId="{D35884C7-8EAD-4AC1-AED8-C6D9350A3E0B}" destId="{8027DEB7-4644-4D96-AC2D-676CF1925741}" srcOrd="7" destOrd="0" presId="urn:microsoft.com/office/officeart/2005/8/layout/hProcess11"/>
    <dgm:cxn modelId="{9122A420-ADC6-4F55-AE61-4856F4CDAF0F}" type="presParOf" srcId="{D35884C7-8EAD-4AC1-AED8-C6D9350A3E0B}" destId="{167104E0-F916-4C55-BC4B-5265B58412D7}" srcOrd="8" destOrd="0" presId="urn:microsoft.com/office/officeart/2005/8/layout/hProcess11"/>
    <dgm:cxn modelId="{2CC1DBB5-85EC-4C4E-8B92-3737A8CF8B1D}" type="presParOf" srcId="{167104E0-F916-4C55-BC4B-5265B58412D7}" destId="{21204661-17B3-4CF5-AC41-BA7E3DDE00DF}" srcOrd="0" destOrd="0" presId="urn:microsoft.com/office/officeart/2005/8/layout/hProcess11"/>
    <dgm:cxn modelId="{92537072-40C8-4C64-A118-00E54DAE6D19}" type="presParOf" srcId="{167104E0-F916-4C55-BC4B-5265B58412D7}" destId="{4EBBD826-73A4-4356-9F24-534FF44510E0}" srcOrd="1" destOrd="0" presId="urn:microsoft.com/office/officeart/2005/8/layout/hProcess11"/>
    <dgm:cxn modelId="{34D74467-A3DD-4730-90D2-B6A6F7BDB170}" type="presParOf" srcId="{167104E0-F916-4C55-BC4B-5265B58412D7}" destId="{01EFA1C2-518E-4EB2-BDB5-902FB60EE85B}"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C0B486-1A4B-4FD0-8143-30E2AD8E0C55}">
      <dsp:nvSpPr>
        <dsp:cNvPr id="0" name=""/>
        <dsp:cNvSpPr/>
      </dsp:nvSpPr>
      <dsp:spPr>
        <a:xfrm>
          <a:off x="0" y="1287194"/>
          <a:ext cx="8842549" cy="1716258"/>
        </a:xfrm>
        <a:prstGeom prst="notchedRightArrow">
          <a:avLst/>
        </a:prstGeom>
        <a:solidFill>
          <a:schemeClr val="bg2">
            <a:lumMod val="90000"/>
          </a:schemeClr>
        </a:solidFill>
        <a:ln>
          <a:noFill/>
        </a:ln>
        <a:effectLst/>
      </dsp:spPr>
      <dsp:style>
        <a:lnRef idx="0">
          <a:scrgbClr r="0" g="0" b="0"/>
        </a:lnRef>
        <a:fillRef idx="1">
          <a:scrgbClr r="0" g="0" b="0"/>
        </a:fillRef>
        <a:effectRef idx="0">
          <a:scrgbClr r="0" g="0" b="0"/>
        </a:effectRef>
        <a:fontRef idx="minor"/>
      </dsp:style>
    </dsp:sp>
    <dsp:sp modelId="{D6FA262A-2A75-4BC0-BF3A-A50F4BACA4A2}">
      <dsp:nvSpPr>
        <dsp:cNvPr id="0" name=""/>
        <dsp:cNvSpPr/>
      </dsp:nvSpPr>
      <dsp:spPr>
        <a:xfrm>
          <a:off x="2052" y="0"/>
          <a:ext cx="1408939" cy="1716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l" defTabSz="622300">
            <a:lnSpc>
              <a:spcPct val="90000"/>
            </a:lnSpc>
            <a:spcBef>
              <a:spcPct val="0"/>
            </a:spcBef>
            <a:spcAft>
              <a:spcPct val="35000"/>
            </a:spcAft>
            <a:buNone/>
          </a:pPr>
          <a:r>
            <a:rPr lang="en-US" sz="1400" b="1" kern="1200" dirty="0">
              <a:solidFill>
                <a:schemeClr val="tx1"/>
              </a:solidFill>
              <a:latin typeface="Roboto" panose="020B0604020202020204" charset="0"/>
              <a:ea typeface="Roboto" panose="020B0604020202020204" charset="0"/>
              <a:cs typeface="Arial" panose="020B0604020202020204" pitchFamily="34" charset="0"/>
            </a:rPr>
            <a:t>DATA WRANGLING</a:t>
          </a:r>
        </a:p>
        <a:p>
          <a:pPr marL="0" lvl="0" indent="0" algn="l" defTabSz="622300">
            <a:lnSpc>
              <a:spcPct val="90000"/>
            </a:lnSpc>
            <a:spcBef>
              <a:spcPct val="0"/>
            </a:spcBef>
            <a:spcAft>
              <a:spcPct val="35000"/>
            </a:spcAft>
            <a:buNone/>
          </a:pPr>
          <a:r>
            <a:rPr lang="en-US" sz="1400" b="0" kern="1200" dirty="0">
              <a:solidFill>
                <a:schemeClr val="tx1"/>
              </a:solidFill>
              <a:latin typeface="Roboto" panose="020B0604020202020204" charset="0"/>
              <a:ea typeface="Roboto" panose="020B0604020202020204" charset="0"/>
              <a:cs typeface="Arial" panose="020B0604020202020204" pitchFamily="34" charset="0"/>
            </a:rPr>
            <a:t>Cleaning and transforming the dataset</a:t>
          </a:r>
        </a:p>
      </dsp:txBody>
      <dsp:txXfrm>
        <a:off x="2052" y="0"/>
        <a:ext cx="1408939" cy="1716258"/>
      </dsp:txXfrm>
    </dsp:sp>
    <dsp:sp modelId="{3977BA41-92BC-4569-8C12-463F89DD98DF}">
      <dsp:nvSpPr>
        <dsp:cNvPr id="0" name=""/>
        <dsp:cNvSpPr/>
      </dsp:nvSpPr>
      <dsp:spPr>
        <a:xfrm>
          <a:off x="491989" y="1930791"/>
          <a:ext cx="429064" cy="429064"/>
        </a:xfrm>
        <a:prstGeom prst="ellipse">
          <a:avLst/>
        </a:prstGeom>
        <a:solidFill>
          <a:schemeClr val="accent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91E484-F65B-497A-8BE0-9689D99834CB}">
      <dsp:nvSpPr>
        <dsp:cNvPr id="0" name=""/>
        <dsp:cNvSpPr/>
      </dsp:nvSpPr>
      <dsp:spPr>
        <a:xfrm>
          <a:off x="1464325" y="2574388"/>
          <a:ext cx="1716142" cy="1716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en-US" sz="1400" b="1" kern="1200" dirty="0">
              <a:solidFill>
                <a:schemeClr val="tx1"/>
              </a:solidFill>
              <a:latin typeface="Roboto" panose="020B0604020202020204" charset="0"/>
              <a:ea typeface="Roboto" panose="020B0604020202020204" charset="0"/>
              <a:cs typeface="Arial" panose="020B0604020202020204" pitchFamily="34" charset="0"/>
            </a:rPr>
            <a:t>EXPLORATORY DATA ANALYSIS</a:t>
          </a:r>
        </a:p>
        <a:p>
          <a:pPr marL="0" lvl="0" indent="0" algn="l" defTabSz="622300">
            <a:lnSpc>
              <a:spcPct val="90000"/>
            </a:lnSpc>
            <a:spcBef>
              <a:spcPct val="0"/>
            </a:spcBef>
            <a:spcAft>
              <a:spcPct val="35000"/>
            </a:spcAft>
            <a:buNone/>
          </a:pPr>
          <a:r>
            <a:rPr lang="en-US" sz="1400" kern="1200" dirty="0">
              <a:solidFill>
                <a:schemeClr val="tx1"/>
              </a:solidFill>
              <a:latin typeface="Roboto" panose="020B0604020202020204" charset="0"/>
              <a:ea typeface="Roboto" panose="020B0604020202020204" charset="0"/>
              <a:cs typeface="Arial" panose="020B0604020202020204" pitchFamily="34" charset="0"/>
            </a:rPr>
            <a:t>Spotting outliers, observing relationships between variables</a:t>
          </a:r>
        </a:p>
      </dsp:txBody>
      <dsp:txXfrm>
        <a:off x="1464325" y="2574388"/>
        <a:ext cx="1716142" cy="1716258"/>
      </dsp:txXfrm>
    </dsp:sp>
    <dsp:sp modelId="{ACD756BE-16C2-4929-B9A3-4C8B9F4E8327}">
      <dsp:nvSpPr>
        <dsp:cNvPr id="0" name=""/>
        <dsp:cNvSpPr/>
      </dsp:nvSpPr>
      <dsp:spPr>
        <a:xfrm>
          <a:off x="2107864" y="1930791"/>
          <a:ext cx="429064" cy="429064"/>
        </a:xfrm>
        <a:prstGeom prst="ellipse">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E89FD5-44CF-401D-9CB7-10B5E10168B7}">
      <dsp:nvSpPr>
        <dsp:cNvPr id="0" name=""/>
        <dsp:cNvSpPr/>
      </dsp:nvSpPr>
      <dsp:spPr>
        <a:xfrm>
          <a:off x="3233802" y="0"/>
          <a:ext cx="1674510" cy="1716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l" defTabSz="622300">
            <a:lnSpc>
              <a:spcPct val="90000"/>
            </a:lnSpc>
            <a:spcBef>
              <a:spcPct val="0"/>
            </a:spcBef>
            <a:spcAft>
              <a:spcPct val="35000"/>
            </a:spcAft>
            <a:buNone/>
          </a:pPr>
          <a:r>
            <a:rPr lang="en-US" sz="1400" b="1" kern="1200" dirty="0">
              <a:solidFill>
                <a:schemeClr val="tx1"/>
              </a:solidFill>
              <a:latin typeface="Roboto" panose="020B0604020202020204" charset="0"/>
              <a:ea typeface="Roboto" panose="020B0604020202020204" charset="0"/>
              <a:cs typeface="Arial" panose="020B0604020202020204" pitchFamily="34" charset="0"/>
            </a:rPr>
            <a:t>PREPROCESSING AND TRAINING</a:t>
          </a:r>
        </a:p>
        <a:p>
          <a:pPr marL="0" lvl="0" indent="0" algn="l" defTabSz="622300">
            <a:lnSpc>
              <a:spcPct val="90000"/>
            </a:lnSpc>
            <a:spcBef>
              <a:spcPct val="0"/>
            </a:spcBef>
            <a:spcAft>
              <a:spcPct val="35000"/>
            </a:spcAft>
            <a:buNone/>
          </a:pPr>
          <a:r>
            <a:rPr lang="en-US" sz="1400" kern="1200" dirty="0">
              <a:solidFill>
                <a:schemeClr val="tx1"/>
              </a:solidFill>
              <a:latin typeface="Roboto" panose="020B0604020202020204" charset="0"/>
              <a:ea typeface="Roboto" panose="020B0604020202020204" charset="0"/>
              <a:cs typeface="Arial" panose="020B0604020202020204" pitchFamily="34" charset="0"/>
            </a:rPr>
            <a:t>Preparing the dataset and training  models</a:t>
          </a:r>
          <a:endParaRPr lang="en-US" sz="1600" kern="1200" dirty="0">
            <a:solidFill>
              <a:schemeClr val="tx1"/>
            </a:solidFill>
            <a:latin typeface="Roboto" panose="020B0604020202020204" charset="0"/>
            <a:ea typeface="Roboto" panose="020B0604020202020204" charset="0"/>
            <a:cs typeface="Arial" panose="020B0604020202020204" pitchFamily="34" charset="0"/>
          </a:endParaRPr>
        </a:p>
      </dsp:txBody>
      <dsp:txXfrm>
        <a:off x="3233802" y="0"/>
        <a:ext cx="1674510" cy="1716258"/>
      </dsp:txXfrm>
    </dsp:sp>
    <dsp:sp modelId="{FB6E1ACD-3720-4C53-A8A2-58744AB64823}">
      <dsp:nvSpPr>
        <dsp:cNvPr id="0" name=""/>
        <dsp:cNvSpPr/>
      </dsp:nvSpPr>
      <dsp:spPr>
        <a:xfrm>
          <a:off x="3856524" y="1930791"/>
          <a:ext cx="429064" cy="429064"/>
        </a:xfrm>
        <a:prstGeom prst="ellipse">
          <a:avLst/>
        </a:prstGeom>
        <a:solidFill>
          <a:schemeClr val="accent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5004AA-49E8-4F78-A41C-4C6FFA1ED19B}">
      <dsp:nvSpPr>
        <dsp:cNvPr id="0" name=""/>
        <dsp:cNvSpPr/>
      </dsp:nvSpPr>
      <dsp:spPr>
        <a:xfrm>
          <a:off x="4961645" y="2574388"/>
          <a:ext cx="1572215" cy="1716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en-US" sz="1400" b="1" kern="1200" dirty="0">
              <a:solidFill>
                <a:schemeClr val="tx1"/>
              </a:solidFill>
              <a:latin typeface="Roboto" panose="020B0604020202020204" charset="0"/>
              <a:ea typeface="Roboto" panose="020B0604020202020204" charset="0"/>
              <a:cs typeface="Arial" panose="020B0604020202020204" pitchFamily="34" charset="0"/>
            </a:rPr>
            <a:t>MODELING</a:t>
          </a:r>
        </a:p>
        <a:p>
          <a:pPr marL="0" lvl="0" indent="0" algn="l" defTabSz="622300">
            <a:lnSpc>
              <a:spcPct val="90000"/>
            </a:lnSpc>
            <a:spcBef>
              <a:spcPct val="0"/>
            </a:spcBef>
            <a:spcAft>
              <a:spcPct val="35000"/>
            </a:spcAft>
            <a:buNone/>
          </a:pPr>
          <a:r>
            <a:rPr lang="en-US" sz="1400" kern="1200" dirty="0">
              <a:solidFill>
                <a:schemeClr val="tx1"/>
              </a:solidFill>
              <a:latin typeface="Roboto" panose="020B0604020202020204" charset="0"/>
              <a:ea typeface="Roboto" panose="020B0604020202020204" charset="0"/>
              <a:cs typeface="Arial" panose="020B0604020202020204" pitchFamily="34" charset="0"/>
            </a:rPr>
            <a:t>Model deployment</a:t>
          </a:r>
          <a:endParaRPr lang="en-US" sz="1400" kern="1200" dirty="0">
            <a:solidFill>
              <a:schemeClr val="tx1"/>
            </a:solidFill>
          </a:endParaRPr>
        </a:p>
      </dsp:txBody>
      <dsp:txXfrm>
        <a:off x="4961645" y="2574388"/>
        <a:ext cx="1572215" cy="1716258"/>
      </dsp:txXfrm>
    </dsp:sp>
    <dsp:sp modelId="{6C862811-862C-48F1-91EC-322CD8C8BB6F}">
      <dsp:nvSpPr>
        <dsp:cNvPr id="0" name=""/>
        <dsp:cNvSpPr/>
      </dsp:nvSpPr>
      <dsp:spPr>
        <a:xfrm>
          <a:off x="5533221" y="1930791"/>
          <a:ext cx="429064" cy="429064"/>
        </a:xfrm>
        <a:prstGeom prst="ellipse">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204661-17B3-4CF5-AC41-BA7E3DDE00DF}">
      <dsp:nvSpPr>
        <dsp:cNvPr id="0" name=""/>
        <dsp:cNvSpPr/>
      </dsp:nvSpPr>
      <dsp:spPr>
        <a:xfrm>
          <a:off x="6587195" y="0"/>
          <a:ext cx="1369046" cy="1716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l" defTabSz="622300">
            <a:lnSpc>
              <a:spcPct val="90000"/>
            </a:lnSpc>
            <a:spcBef>
              <a:spcPct val="0"/>
            </a:spcBef>
            <a:spcAft>
              <a:spcPct val="35000"/>
            </a:spcAft>
            <a:buNone/>
          </a:pPr>
          <a:r>
            <a:rPr lang="en-US" sz="1400" b="1" kern="1200" dirty="0">
              <a:solidFill>
                <a:schemeClr val="tx1"/>
              </a:solidFill>
              <a:latin typeface="Roboto" panose="020B0604020202020204" charset="0"/>
              <a:ea typeface="Roboto" panose="020B0604020202020204" charset="0"/>
              <a:cs typeface="Arial" panose="020B0604020202020204" pitchFamily="34" charset="0"/>
            </a:rPr>
            <a:t>EXTRACTING INSIGHTS</a:t>
          </a:r>
        </a:p>
        <a:p>
          <a:pPr marL="0" lvl="0" indent="0" algn="l" defTabSz="622300">
            <a:lnSpc>
              <a:spcPct val="90000"/>
            </a:lnSpc>
            <a:spcBef>
              <a:spcPct val="0"/>
            </a:spcBef>
            <a:spcAft>
              <a:spcPct val="35000"/>
            </a:spcAft>
            <a:buNone/>
          </a:pPr>
          <a:r>
            <a:rPr lang="en-US" sz="1600" kern="1200" dirty="0">
              <a:solidFill>
                <a:schemeClr val="tx1"/>
              </a:solidFill>
              <a:latin typeface="Roboto" panose="020B0604020202020204" charset="0"/>
              <a:ea typeface="Roboto" panose="020B0604020202020204" charset="0"/>
            </a:rPr>
            <a:t>Preparing recommendations for leadership</a:t>
          </a:r>
        </a:p>
      </dsp:txBody>
      <dsp:txXfrm>
        <a:off x="6587195" y="0"/>
        <a:ext cx="1369046" cy="1716258"/>
      </dsp:txXfrm>
    </dsp:sp>
    <dsp:sp modelId="{4EBBD826-73A4-4356-9F24-534FF44510E0}">
      <dsp:nvSpPr>
        <dsp:cNvPr id="0" name=""/>
        <dsp:cNvSpPr/>
      </dsp:nvSpPr>
      <dsp:spPr>
        <a:xfrm>
          <a:off x="7057186" y="1930791"/>
          <a:ext cx="429064" cy="429064"/>
        </a:xfrm>
        <a:prstGeom prst="ellipse">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Highlight keywords, add recommendations, add </a:t>
            </a:r>
            <a:r>
              <a:rPr lang="en-US" dirty="0" err="1"/>
              <a:t>subse</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906f9a1bfb_0_2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906f9a1bfb_0_2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2402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6125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025ac6416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025ac6416_2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2473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025ac6416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025ac6416_2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30921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025ac6416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025ac6416_2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2409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7ae687167_0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7ae687167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22350" y="1752600"/>
            <a:ext cx="3699300" cy="16383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0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676625" y="3602425"/>
            <a:ext cx="3790800" cy="32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2"/>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2"/>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2"/>
        <p:cNvGrpSpPr/>
        <p:nvPr/>
      </p:nvGrpSpPr>
      <p:grpSpPr>
        <a:xfrm>
          <a:off x="0" y="0"/>
          <a:ext cx="0" cy="0"/>
          <a:chOff x="0" y="0"/>
          <a:chExt cx="0" cy="0"/>
        </a:xfrm>
      </p:grpSpPr>
      <p:sp>
        <p:nvSpPr>
          <p:cNvPr id="53" name="Google Shape;53;p15"/>
          <p:cNvSpPr txBox="1">
            <a:spLocks noGrp="1"/>
          </p:cNvSpPr>
          <p:nvPr>
            <p:ph type="ctrTitle"/>
          </p:nvPr>
        </p:nvSpPr>
        <p:spPr>
          <a:xfrm>
            <a:off x="2722350" y="1752600"/>
            <a:ext cx="3699300" cy="16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000">
                <a:solidFill>
                  <a:schemeClr val="dk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4" name="Google Shape;54;p15"/>
          <p:cNvSpPr txBox="1">
            <a:spLocks noGrp="1"/>
          </p:cNvSpPr>
          <p:nvPr>
            <p:ph type="subTitle" idx="1"/>
          </p:nvPr>
        </p:nvSpPr>
        <p:spPr>
          <a:xfrm>
            <a:off x="2676625" y="3602425"/>
            <a:ext cx="3790800" cy="32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7" name="Google Shape;57;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7"/>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5" name="Google Shape;65;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9"/>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solidFill>
                  <a:schemeClr val="dk1"/>
                </a:solidFill>
                <a:latin typeface="Bebas Neue"/>
                <a:ea typeface="Bebas Neue"/>
                <a:cs typeface="Bebas Neue"/>
                <a:sym typeface="Bebas Neu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69"/>
        <p:cNvGrpSpPr/>
        <p:nvPr/>
      </p:nvGrpSpPr>
      <p:grpSpPr>
        <a:xfrm>
          <a:off x="0" y="0"/>
          <a:ext cx="0" cy="0"/>
          <a:chOff x="0" y="0"/>
          <a:chExt cx="0" cy="0"/>
        </a:xfrm>
      </p:grpSpPr>
      <p:sp>
        <p:nvSpPr>
          <p:cNvPr id="70" name="Google Shape;70;p20"/>
          <p:cNvSpPr txBox="1">
            <a:spLocks noGrp="1"/>
          </p:cNvSpPr>
          <p:nvPr>
            <p:ph type="title"/>
          </p:nvPr>
        </p:nvSpPr>
        <p:spPr>
          <a:xfrm>
            <a:off x="457200" y="261001"/>
            <a:ext cx="4114800" cy="513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1"/>
        <p:cNvGrpSpPr/>
        <p:nvPr/>
      </p:nvGrpSpPr>
      <p:grpSpPr>
        <a:xfrm>
          <a:off x="0" y="0"/>
          <a:ext cx="0" cy="0"/>
          <a:chOff x="0" y="0"/>
          <a:chExt cx="0" cy="0"/>
        </a:xfrm>
      </p:grpSpPr>
      <p:sp>
        <p:nvSpPr>
          <p:cNvPr id="72" name="Google Shape;72;p2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3" name="Google Shape;73;p2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4" name="Google Shape;74;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7" name="Google Shape;77;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2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2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1" name="Google Shape;81;p23"/>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2" name="Google Shape;82;p23"/>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3" name="Google Shape;83;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Google Shape;85;p24"/>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6" name="Google Shape;86;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7"/>
        <p:cNvGrpSpPr/>
        <p:nvPr/>
      </p:nvGrpSpPr>
      <p:grpSpPr>
        <a:xfrm>
          <a:off x="0" y="0"/>
          <a:ext cx="0" cy="0"/>
          <a:chOff x="0" y="0"/>
          <a:chExt cx="0" cy="0"/>
        </a:xfrm>
      </p:grpSpPr>
      <p:sp>
        <p:nvSpPr>
          <p:cNvPr id="88" name="Google Shape;88;p2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9" name="Google Shape;89;p25"/>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0" name="Google Shape;90;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3000">
                <a:solidFill>
                  <a:schemeClr val="dk1"/>
                </a:solidFill>
                <a:latin typeface="Bebas Neue"/>
                <a:ea typeface="Bebas Neue"/>
                <a:cs typeface="Bebas Neue"/>
                <a:sym typeface="Bebas Neu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457200" y="261001"/>
            <a:ext cx="4114800" cy="513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1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10"/>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1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guide id="6" orient="horz" pos="1620">
          <p15:clr>
            <a:srgbClr val="EA4335"/>
          </p15:clr>
        </p15:guide>
        <p15:guide id="7" pos="4176">
          <p15:clr>
            <a:srgbClr val="EA4335"/>
          </p15:clr>
        </p15:guide>
        <p15:guide id="8" pos="1584">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51" name="Google Shape;51;p14"/>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guide id="6" orient="horz" pos="1620">
          <p15:clr>
            <a:srgbClr val="EA4335"/>
          </p15:clr>
        </p15:guide>
        <p15:guide id="7" pos="4176">
          <p15:clr>
            <a:srgbClr val="EA4335"/>
          </p15:clr>
        </p15:guide>
        <p15:guide id="8" pos="1584">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9"/>
          <p:cNvSpPr txBox="1">
            <a:spLocks noGrp="1"/>
          </p:cNvSpPr>
          <p:nvPr>
            <p:ph type="ctrTitle"/>
          </p:nvPr>
        </p:nvSpPr>
        <p:spPr>
          <a:xfrm>
            <a:off x="1208543" y="1605630"/>
            <a:ext cx="6850659" cy="163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dirty="0">
                <a:latin typeface="Bebas Neue"/>
                <a:ea typeface="Bebas Neue"/>
                <a:cs typeface="Bebas Neue"/>
                <a:sym typeface="Bebas Neue"/>
              </a:rPr>
              <a:t>Mountain Ski Resort</a:t>
            </a:r>
          </a:p>
        </p:txBody>
      </p:sp>
      <p:sp>
        <p:nvSpPr>
          <p:cNvPr id="102" name="Google Shape;102;p29"/>
          <p:cNvSpPr txBox="1">
            <a:spLocks noGrp="1"/>
          </p:cNvSpPr>
          <p:nvPr>
            <p:ph type="subTitle" idx="1"/>
          </p:nvPr>
        </p:nvSpPr>
        <p:spPr>
          <a:xfrm>
            <a:off x="2436621" y="3423648"/>
            <a:ext cx="4115130" cy="32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Capstone Project II by Liudmila Khalitova</a:t>
            </a:r>
          </a:p>
          <a:p>
            <a:pPr marL="0" lvl="0" indent="0" algn="ctr" rtl="0">
              <a:spcBef>
                <a:spcPts val="0"/>
              </a:spcBef>
              <a:spcAft>
                <a:spcPts val="0"/>
              </a:spcAft>
              <a:buNone/>
            </a:pPr>
            <a:r>
              <a:rPr lang="en-US" dirty="0"/>
              <a:t>Supervisor Varun Bhatia</a:t>
            </a:r>
            <a:endParaRPr dirty="0"/>
          </a:p>
        </p:txBody>
      </p:sp>
      <p:grpSp>
        <p:nvGrpSpPr>
          <p:cNvPr id="103" name="Google Shape;103;p29"/>
          <p:cNvGrpSpPr/>
          <p:nvPr/>
        </p:nvGrpSpPr>
        <p:grpSpPr>
          <a:xfrm rot="10800000">
            <a:off x="-9346" y="-4077"/>
            <a:ext cx="2608341" cy="1282554"/>
            <a:chOff x="5444350" y="3319496"/>
            <a:chExt cx="3698725" cy="1818709"/>
          </a:xfrm>
        </p:grpSpPr>
        <p:sp>
          <p:nvSpPr>
            <p:cNvPr id="104" name="Google Shape;104;p29"/>
            <p:cNvSpPr/>
            <p:nvPr/>
          </p:nvSpPr>
          <p:spPr>
            <a:xfrm>
              <a:off x="6750682" y="3319496"/>
              <a:ext cx="1096283" cy="1031802"/>
            </a:xfrm>
            <a:custGeom>
              <a:avLst/>
              <a:gdLst/>
              <a:ahLst/>
              <a:cxnLst/>
              <a:rect l="l" t="t" r="r" b="b"/>
              <a:pathLst>
                <a:path w="3024229" h="2846350" extrusionOk="0">
                  <a:moveTo>
                    <a:pt x="1498741" y="0"/>
                  </a:moveTo>
                  <a:cubicBezTo>
                    <a:pt x="2023629" y="0"/>
                    <a:pt x="2529883" y="79782"/>
                    <a:pt x="3006037" y="227882"/>
                  </a:cubicBezTo>
                  <a:lnTo>
                    <a:pt x="3024229" y="234038"/>
                  </a:lnTo>
                  <a:lnTo>
                    <a:pt x="2158334" y="2846350"/>
                  </a:lnTo>
                  <a:lnTo>
                    <a:pt x="1966093" y="2796919"/>
                  </a:lnTo>
                  <a:cubicBezTo>
                    <a:pt x="1815134" y="2766029"/>
                    <a:pt x="1658832" y="2749806"/>
                    <a:pt x="1498741" y="2749806"/>
                  </a:cubicBezTo>
                  <a:cubicBezTo>
                    <a:pt x="1338650" y="2749806"/>
                    <a:pt x="1182348" y="2766029"/>
                    <a:pt x="1031389" y="2796919"/>
                  </a:cubicBezTo>
                  <a:lnTo>
                    <a:pt x="851609" y="2843146"/>
                  </a:lnTo>
                  <a:lnTo>
                    <a:pt x="0" y="225453"/>
                  </a:lnTo>
                  <a:lnTo>
                    <a:pt x="231977" y="159578"/>
                  </a:lnTo>
                  <a:cubicBezTo>
                    <a:pt x="636868" y="55405"/>
                    <a:pt x="1061334" y="0"/>
                    <a:pt x="149874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dirty="0">
                <a:solidFill>
                  <a:srgbClr val="AAAAAA"/>
                </a:solidFill>
                <a:latin typeface="Calibri"/>
                <a:ea typeface="Calibri"/>
                <a:cs typeface="Calibri"/>
                <a:sym typeface="Calibri"/>
              </a:endParaRPr>
            </a:p>
          </p:txBody>
        </p:sp>
        <p:sp>
          <p:nvSpPr>
            <p:cNvPr id="105" name="Google Shape;105;p29"/>
            <p:cNvSpPr/>
            <p:nvPr/>
          </p:nvSpPr>
          <p:spPr>
            <a:xfrm>
              <a:off x="5824318" y="3419049"/>
              <a:ext cx="1175623" cy="1217918"/>
            </a:xfrm>
            <a:custGeom>
              <a:avLst/>
              <a:gdLst/>
              <a:ahLst/>
              <a:cxnLst/>
              <a:rect l="l" t="t" r="r" b="b"/>
              <a:pathLst>
                <a:path w="3243097" h="3359774" extrusionOk="0">
                  <a:moveTo>
                    <a:pt x="2391581" y="0"/>
                  </a:moveTo>
                  <a:lnTo>
                    <a:pt x="3243097" y="2617405"/>
                  </a:lnTo>
                  <a:lnTo>
                    <a:pt x="3126410" y="2660112"/>
                  </a:lnTo>
                  <a:cubicBezTo>
                    <a:pt x="2779614" y="2806795"/>
                    <a:pt x="2475926" y="3035440"/>
                    <a:pt x="2239631" y="3321763"/>
                  </a:cubicBezTo>
                  <a:lnTo>
                    <a:pt x="2211207" y="3359774"/>
                  </a:lnTo>
                  <a:lnTo>
                    <a:pt x="0" y="1722466"/>
                  </a:lnTo>
                  <a:lnTo>
                    <a:pt x="117747" y="1572631"/>
                  </a:lnTo>
                  <a:cubicBezTo>
                    <a:pt x="685889" y="884203"/>
                    <a:pt x="1432270" y="348323"/>
                    <a:pt x="2286242" y="35642"/>
                  </a:cubicBezTo>
                  <a:lnTo>
                    <a:pt x="2391581"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dirty="0">
                <a:solidFill>
                  <a:srgbClr val="AAAAAA"/>
                </a:solidFill>
                <a:latin typeface="Calibri"/>
                <a:ea typeface="Calibri"/>
                <a:cs typeface="Calibri"/>
                <a:sym typeface="Calibri"/>
              </a:endParaRPr>
            </a:p>
          </p:txBody>
        </p:sp>
        <p:sp>
          <p:nvSpPr>
            <p:cNvPr id="106" name="Google Shape;106;p29"/>
            <p:cNvSpPr/>
            <p:nvPr/>
          </p:nvSpPr>
          <p:spPr>
            <a:xfrm>
              <a:off x="7591539" y="3422345"/>
              <a:ext cx="1185878" cy="1223423"/>
            </a:xfrm>
            <a:custGeom>
              <a:avLst/>
              <a:gdLst/>
              <a:ahLst/>
              <a:cxnLst/>
              <a:rect l="l" t="t" r="r" b="b"/>
              <a:pathLst>
                <a:path w="3271388" h="3374959" extrusionOk="0">
                  <a:moveTo>
                    <a:pt x="866062" y="0"/>
                  </a:moveTo>
                  <a:lnTo>
                    <a:pt x="944797" y="26641"/>
                  </a:lnTo>
                  <a:cubicBezTo>
                    <a:pt x="1876403" y="367748"/>
                    <a:pt x="2679967" y="974479"/>
                    <a:pt x="3263768" y="1755113"/>
                  </a:cubicBezTo>
                  <a:lnTo>
                    <a:pt x="3271388" y="1765829"/>
                  </a:lnTo>
                  <a:lnTo>
                    <a:pt x="1037918" y="3374959"/>
                  </a:lnTo>
                  <a:lnTo>
                    <a:pt x="991408" y="3312762"/>
                  </a:lnTo>
                  <a:cubicBezTo>
                    <a:pt x="755113" y="3026439"/>
                    <a:pt x="451425" y="2797794"/>
                    <a:pt x="104629" y="2651111"/>
                  </a:cubicBezTo>
                  <a:lnTo>
                    <a:pt x="0" y="2612817"/>
                  </a:lnTo>
                  <a:lnTo>
                    <a:pt x="866062"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dirty="0">
                <a:solidFill>
                  <a:srgbClr val="AAAAAA"/>
                </a:solidFill>
                <a:latin typeface="Calibri"/>
                <a:ea typeface="Calibri"/>
                <a:cs typeface="Calibri"/>
                <a:sym typeface="Calibri"/>
              </a:endParaRPr>
            </a:p>
          </p:txBody>
        </p:sp>
        <p:sp>
          <p:nvSpPr>
            <p:cNvPr id="107" name="Google Shape;107;p29"/>
            <p:cNvSpPr/>
            <p:nvPr/>
          </p:nvSpPr>
          <p:spPr>
            <a:xfrm>
              <a:off x="5444350" y="4092751"/>
              <a:ext cx="1146027" cy="1045260"/>
            </a:xfrm>
            <a:custGeom>
              <a:avLst/>
              <a:gdLst/>
              <a:ahLst/>
              <a:cxnLst/>
              <a:rect l="l" t="t" r="r" b="b"/>
              <a:pathLst>
                <a:path w="3161453" h="2883477" extrusionOk="0">
                  <a:moveTo>
                    <a:pt x="951022" y="0"/>
                  </a:moveTo>
                  <a:lnTo>
                    <a:pt x="3161453" y="1636734"/>
                  </a:lnTo>
                  <a:lnTo>
                    <a:pt x="3143998" y="1660075"/>
                  </a:lnTo>
                  <a:cubicBezTo>
                    <a:pt x="2935631" y="1968499"/>
                    <a:pt x="2799513" y="2329744"/>
                    <a:pt x="2759929" y="2719528"/>
                  </a:cubicBezTo>
                  <a:lnTo>
                    <a:pt x="2751650" y="2883477"/>
                  </a:lnTo>
                  <a:lnTo>
                    <a:pt x="0" y="2883477"/>
                  </a:lnTo>
                  <a:lnTo>
                    <a:pt x="4745" y="2695790"/>
                  </a:lnTo>
                  <a:cubicBezTo>
                    <a:pt x="52918" y="1745467"/>
                    <a:pt x="362824" y="864198"/>
                    <a:pt x="863816" y="122632"/>
                  </a:cubicBezTo>
                  <a:lnTo>
                    <a:pt x="951022"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dirty="0">
                <a:solidFill>
                  <a:srgbClr val="AAAAAA"/>
                </a:solidFill>
                <a:latin typeface="Calibri"/>
                <a:ea typeface="Calibri"/>
                <a:cs typeface="Calibri"/>
                <a:sym typeface="Calibri"/>
              </a:endParaRPr>
            </a:p>
          </p:txBody>
        </p:sp>
        <p:sp>
          <p:nvSpPr>
            <p:cNvPr id="108" name="Google Shape;108;p29"/>
            <p:cNvSpPr/>
            <p:nvPr/>
          </p:nvSpPr>
          <p:spPr>
            <a:xfrm>
              <a:off x="8003579" y="4112466"/>
              <a:ext cx="1139497" cy="1025739"/>
            </a:xfrm>
            <a:custGeom>
              <a:avLst/>
              <a:gdLst/>
              <a:ahLst/>
              <a:cxnLst/>
              <a:rect l="l" t="t" r="r" b="b"/>
              <a:pathLst>
                <a:path w="3143439" h="2829624" extrusionOk="0">
                  <a:moveTo>
                    <a:pt x="2230713" y="0"/>
                  </a:moveTo>
                  <a:lnTo>
                    <a:pt x="2279623" y="68779"/>
                  </a:lnTo>
                  <a:cubicBezTo>
                    <a:pt x="2780615" y="810345"/>
                    <a:pt x="3090521" y="1691614"/>
                    <a:pt x="3138693" y="2641937"/>
                  </a:cubicBezTo>
                  <a:lnTo>
                    <a:pt x="3143439" y="2829624"/>
                  </a:lnTo>
                  <a:lnTo>
                    <a:pt x="391788" y="2829624"/>
                  </a:lnTo>
                  <a:lnTo>
                    <a:pt x="383509" y="2665675"/>
                  </a:lnTo>
                  <a:cubicBezTo>
                    <a:pt x="351842" y="2353848"/>
                    <a:pt x="258393" y="2060286"/>
                    <a:pt x="115596" y="1797420"/>
                  </a:cubicBezTo>
                  <a:lnTo>
                    <a:pt x="0" y="1607144"/>
                  </a:lnTo>
                  <a:lnTo>
                    <a:pt x="223071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dirty="0">
                <a:solidFill>
                  <a:srgbClr val="AAAAAA"/>
                </a:solidFill>
                <a:latin typeface="Calibri"/>
                <a:ea typeface="Calibri"/>
                <a:cs typeface="Calibri"/>
                <a:sym typeface="Calibri"/>
              </a:endParaRPr>
            </a:p>
          </p:txBody>
        </p:sp>
      </p:grpSp>
      <p:grpSp>
        <p:nvGrpSpPr>
          <p:cNvPr id="109" name="Google Shape;109;p29"/>
          <p:cNvGrpSpPr/>
          <p:nvPr/>
        </p:nvGrpSpPr>
        <p:grpSpPr>
          <a:xfrm rot="10800000">
            <a:off x="6551751" y="48"/>
            <a:ext cx="2579338" cy="1482696"/>
            <a:chOff x="5811200" y="77788"/>
            <a:chExt cx="3076500" cy="1482696"/>
          </a:xfrm>
        </p:grpSpPr>
        <p:sp>
          <p:nvSpPr>
            <p:cNvPr id="110" name="Google Shape;110;p29"/>
            <p:cNvSpPr/>
            <p:nvPr/>
          </p:nvSpPr>
          <p:spPr>
            <a:xfrm>
              <a:off x="5811200" y="77788"/>
              <a:ext cx="1571700" cy="30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29"/>
            <p:cNvSpPr/>
            <p:nvPr/>
          </p:nvSpPr>
          <p:spPr>
            <a:xfrm>
              <a:off x="5811200" y="380216"/>
              <a:ext cx="2095500" cy="30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29"/>
            <p:cNvSpPr/>
            <p:nvPr/>
          </p:nvSpPr>
          <p:spPr>
            <a:xfrm>
              <a:off x="5811200" y="653227"/>
              <a:ext cx="2400300" cy="30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29"/>
            <p:cNvSpPr/>
            <p:nvPr/>
          </p:nvSpPr>
          <p:spPr>
            <a:xfrm>
              <a:off x="5811200" y="955655"/>
              <a:ext cx="2722200" cy="30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29"/>
            <p:cNvSpPr/>
            <p:nvPr/>
          </p:nvSpPr>
          <p:spPr>
            <a:xfrm>
              <a:off x="5811200" y="1258084"/>
              <a:ext cx="3076500" cy="302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5" name="Google Shape;115;p29"/>
          <p:cNvGrpSpPr/>
          <p:nvPr/>
        </p:nvGrpSpPr>
        <p:grpSpPr>
          <a:xfrm>
            <a:off x="6545004" y="3865023"/>
            <a:ext cx="2608341" cy="1282554"/>
            <a:chOff x="5444350" y="3319496"/>
            <a:chExt cx="3698725" cy="1818709"/>
          </a:xfrm>
        </p:grpSpPr>
        <p:sp>
          <p:nvSpPr>
            <p:cNvPr id="116" name="Google Shape;116;p29"/>
            <p:cNvSpPr/>
            <p:nvPr/>
          </p:nvSpPr>
          <p:spPr>
            <a:xfrm>
              <a:off x="6750682" y="3319496"/>
              <a:ext cx="1096283" cy="1031802"/>
            </a:xfrm>
            <a:custGeom>
              <a:avLst/>
              <a:gdLst/>
              <a:ahLst/>
              <a:cxnLst/>
              <a:rect l="l" t="t" r="r" b="b"/>
              <a:pathLst>
                <a:path w="3024229" h="2846350" extrusionOk="0">
                  <a:moveTo>
                    <a:pt x="1498741" y="0"/>
                  </a:moveTo>
                  <a:cubicBezTo>
                    <a:pt x="2023629" y="0"/>
                    <a:pt x="2529883" y="79782"/>
                    <a:pt x="3006037" y="227882"/>
                  </a:cubicBezTo>
                  <a:lnTo>
                    <a:pt x="3024229" y="234038"/>
                  </a:lnTo>
                  <a:lnTo>
                    <a:pt x="2158334" y="2846350"/>
                  </a:lnTo>
                  <a:lnTo>
                    <a:pt x="1966093" y="2796919"/>
                  </a:lnTo>
                  <a:cubicBezTo>
                    <a:pt x="1815134" y="2766029"/>
                    <a:pt x="1658832" y="2749806"/>
                    <a:pt x="1498741" y="2749806"/>
                  </a:cubicBezTo>
                  <a:cubicBezTo>
                    <a:pt x="1338650" y="2749806"/>
                    <a:pt x="1182348" y="2766029"/>
                    <a:pt x="1031389" y="2796919"/>
                  </a:cubicBezTo>
                  <a:lnTo>
                    <a:pt x="851609" y="2843146"/>
                  </a:lnTo>
                  <a:lnTo>
                    <a:pt x="0" y="225453"/>
                  </a:lnTo>
                  <a:lnTo>
                    <a:pt x="231977" y="159578"/>
                  </a:lnTo>
                  <a:cubicBezTo>
                    <a:pt x="636868" y="55405"/>
                    <a:pt x="1061334" y="0"/>
                    <a:pt x="149874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dirty="0">
                <a:solidFill>
                  <a:srgbClr val="AAAAAA"/>
                </a:solidFill>
                <a:latin typeface="Calibri"/>
                <a:ea typeface="Calibri"/>
                <a:cs typeface="Calibri"/>
                <a:sym typeface="Calibri"/>
              </a:endParaRPr>
            </a:p>
          </p:txBody>
        </p:sp>
        <p:sp>
          <p:nvSpPr>
            <p:cNvPr id="117" name="Google Shape;117;p29"/>
            <p:cNvSpPr/>
            <p:nvPr/>
          </p:nvSpPr>
          <p:spPr>
            <a:xfrm>
              <a:off x="5824318" y="3419049"/>
              <a:ext cx="1175623" cy="1217918"/>
            </a:xfrm>
            <a:custGeom>
              <a:avLst/>
              <a:gdLst/>
              <a:ahLst/>
              <a:cxnLst/>
              <a:rect l="l" t="t" r="r" b="b"/>
              <a:pathLst>
                <a:path w="3243097" h="3359774" extrusionOk="0">
                  <a:moveTo>
                    <a:pt x="2391581" y="0"/>
                  </a:moveTo>
                  <a:lnTo>
                    <a:pt x="3243097" y="2617405"/>
                  </a:lnTo>
                  <a:lnTo>
                    <a:pt x="3126410" y="2660112"/>
                  </a:lnTo>
                  <a:cubicBezTo>
                    <a:pt x="2779614" y="2806795"/>
                    <a:pt x="2475926" y="3035440"/>
                    <a:pt x="2239631" y="3321763"/>
                  </a:cubicBezTo>
                  <a:lnTo>
                    <a:pt x="2211207" y="3359774"/>
                  </a:lnTo>
                  <a:lnTo>
                    <a:pt x="0" y="1722466"/>
                  </a:lnTo>
                  <a:lnTo>
                    <a:pt x="117747" y="1572631"/>
                  </a:lnTo>
                  <a:cubicBezTo>
                    <a:pt x="685889" y="884203"/>
                    <a:pt x="1432270" y="348323"/>
                    <a:pt x="2286242" y="35642"/>
                  </a:cubicBezTo>
                  <a:lnTo>
                    <a:pt x="2391581"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dirty="0">
                <a:solidFill>
                  <a:srgbClr val="AAAAAA"/>
                </a:solidFill>
                <a:latin typeface="Calibri"/>
                <a:ea typeface="Calibri"/>
                <a:cs typeface="Calibri"/>
                <a:sym typeface="Calibri"/>
              </a:endParaRPr>
            </a:p>
          </p:txBody>
        </p:sp>
        <p:sp>
          <p:nvSpPr>
            <p:cNvPr id="118" name="Google Shape;118;p29"/>
            <p:cNvSpPr/>
            <p:nvPr/>
          </p:nvSpPr>
          <p:spPr>
            <a:xfrm>
              <a:off x="7591539" y="3422345"/>
              <a:ext cx="1185878" cy="1223423"/>
            </a:xfrm>
            <a:custGeom>
              <a:avLst/>
              <a:gdLst/>
              <a:ahLst/>
              <a:cxnLst/>
              <a:rect l="l" t="t" r="r" b="b"/>
              <a:pathLst>
                <a:path w="3271388" h="3374959" extrusionOk="0">
                  <a:moveTo>
                    <a:pt x="866062" y="0"/>
                  </a:moveTo>
                  <a:lnTo>
                    <a:pt x="944797" y="26641"/>
                  </a:lnTo>
                  <a:cubicBezTo>
                    <a:pt x="1876403" y="367748"/>
                    <a:pt x="2679967" y="974479"/>
                    <a:pt x="3263768" y="1755113"/>
                  </a:cubicBezTo>
                  <a:lnTo>
                    <a:pt x="3271388" y="1765829"/>
                  </a:lnTo>
                  <a:lnTo>
                    <a:pt x="1037918" y="3374959"/>
                  </a:lnTo>
                  <a:lnTo>
                    <a:pt x="991408" y="3312762"/>
                  </a:lnTo>
                  <a:cubicBezTo>
                    <a:pt x="755113" y="3026439"/>
                    <a:pt x="451425" y="2797794"/>
                    <a:pt x="104629" y="2651111"/>
                  </a:cubicBezTo>
                  <a:lnTo>
                    <a:pt x="0" y="2612817"/>
                  </a:lnTo>
                  <a:lnTo>
                    <a:pt x="866062"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dirty="0">
                <a:solidFill>
                  <a:srgbClr val="AAAAAA"/>
                </a:solidFill>
                <a:latin typeface="Calibri"/>
                <a:ea typeface="Calibri"/>
                <a:cs typeface="Calibri"/>
                <a:sym typeface="Calibri"/>
              </a:endParaRPr>
            </a:p>
          </p:txBody>
        </p:sp>
        <p:sp>
          <p:nvSpPr>
            <p:cNvPr id="119" name="Google Shape;119;p29"/>
            <p:cNvSpPr/>
            <p:nvPr/>
          </p:nvSpPr>
          <p:spPr>
            <a:xfrm>
              <a:off x="5444350" y="4092751"/>
              <a:ext cx="1146027" cy="1045260"/>
            </a:xfrm>
            <a:custGeom>
              <a:avLst/>
              <a:gdLst/>
              <a:ahLst/>
              <a:cxnLst/>
              <a:rect l="l" t="t" r="r" b="b"/>
              <a:pathLst>
                <a:path w="3161453" h="2883477" extrusionOk="0">
                  <a:moveTo>
                    <a:pt x="951022" y="0"/>
                  </a:moveTo>
                  <a:lnTo>
                    <a:pt x="3161453" y="1636734"/>
                  </a:lnTo>
                  <a:lnTo>
                    <a:pt x="3143998" y="1660075"/>
                  </a:lnTo>
                  <a:cubicBezTo>
                    <a:pt x="2935631" y="1968499"/>
                    <a:pt x="2799513" y="2329744"/>
                    <a:pt x="2759929" y="2719528"/>
                  </a:cubicBezTo>
                  <a:lnTo>
                    <a:pt x="2751650" y="2883477"/>
                  </a:lnTo>
                  <a:lnTo>
                    <a:pt x="0" y="2883477"/>
                  </a:lnTo>
                  <a:lnTo>
                    <a:pt x="4745" y="2695790"/>
                  </a:lnTo>
                  <a:cubicBezTo>
                    <a:pt x="52918" y="1745467"/>
                    <a:pt x="362824" y="864198"/>
                    <a:pt x="863816" y="122632"/>
                  </a:cubicBezTo>
                  <a:lnTo>
                    <a:pt x="951022"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dirty="0">
                <a:solidFill>
                  <a:srgbClr val="AAAAAA"/>
                </a:solidFill>
                <a:latin typeface="Calibri"/>
                <a:ea typeface="Calibri"/>
                <a:cs typeface="Calibri"/>
                <a:sym typeface="Calibri"/>
              </a:endParaRPr>
            </a:p>
          </p:txBody>
        </p:sp>
        <p:sp>
          <p:nvSpPr>
            <p:cNvPr id="120" name="Google Shape;120;p29"/>
            <p:cNvSpPr/>
            <p:nvPr/>
          </p:nvSpPr>
          <p:spPr>
            <a:xfrm>
              <a:off x="8003579" y="4112466"/>
              <a:ext cx="1139497" cy="1025739"/>
            </a:xfrm>
            <a:custGeom>
              <a:avLst/>
              <a:gdLst/>
              <a:ahLst/>
              <a:cxnLst/>
              <a:rect l="l" t="t" r="r" b="b"/>
              <a:pathLst>
                <a:path w="3143439" h="2829624" extrusionOk="0">
                  <a:moveTo>
                    <a:pt x="2230713" y="0"/>
                  </a:moveTo>
                  <a:lnTo>
                    <a:pt x="2279623" y="68779"/>
                  </a:lnTo>
                  <a:cubicBezTo>
                    <a:pt x="2780615" y="810345"/>
                    <a:pt x="3090521" y="1691614"/>
                    <a:pt x="3138693" y="2641937"/>
                  </a:cubicBezTo>
                  <a:lnTo>
                    <a:pt x="3143439" y="2829624"/>
                  </a:lnTo>
                  <a:lnTo>
                    <a:pt x="391788" y="2829624"/>
                  </a:lnTo>
                  <a:lnTo>
                    <a:pt x="383509" y="2665675"/>
                  </a:lnTo>
                  <a:cubicBezTo>
                    <a:pt x="351842" y="2353848"/>
                    <a:pt x="258393" y="2060286"/>
                    <a:pt x="115596" y="1797420"/>
                  </a:cubicBezTo>
                  <a:lnTo>
                    <a:pt x="0" y="1607144"/>
                  </a:lnTo>
                  <a:lnTo>
                    <a:pt x="223071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dirty="0">
                <a:solidFill>
                  <a:srgbClr val="AAAAAA"/>
                </a:solidFill>
                <a:latin typeface="Calibri"/>
                <a:ea typeface="Calibri"/>
                <a:cs typeface="Calibri"/>
                <a:sym typeface="Calibri"/>
              </a:endParaRPr>
            </a:p>
          </p:txBody>
        </p:sp>
      </p:grpSp>
      <p:grpSp>
        <p:nvGrpSpPr>
          <p:cNvPr id="121" name="Google Shape;121;p29"/>
          <p:cNvGrpSpPr/>
          <p:nvPr/>
        </p:nvGrpSpPr>
        <p:grpSpPr>
          <a:xfrm>
            <a:off x="12912" y="3660756"/>
            <a:ext cx="2578722" cy="1482696"/>
            <a:chOff x="5811200" y="77788"/>
            <a:chExt cx="3076500" cy="1482696"/>
          </a:xfrm>
        </p:grpSpPr>
        <p:sp>
          <p:nvSpPr>
            <p:cNvPr id="122" name="Google Shape;122;p29"/>
            <p:cNvSpPr/>
            <p:nvPr/>
          </p:nvSpPr>
          <p:spPr>
            <a:xfrm>
              <a:off x="5811200" y="77788"/>
              <a:ext cx="1571700" cy="30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29"/>
            <p:cNvSpPr/>
            <p:nvPr/>
          </p:nvSpPr>
          <p:spPr>
            <a:xfrm>
              <a:off x="5811200" y="380216"/>
              <a:ext cx="2095500" cy="30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29"/>
            <p:cNvSpPr/>
            <p:nvPr/>
          </p:nvSpPr>
          <p:spPr>
            <a:xfrm>
              <a:off x="5811200" y="653227"/>
              <a:ext cx="2400300" cy="30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29"/>
            <p:cNvSpPr/>
            <p:nvPr/>
          </p:nvSpPr>
          <p:spPr>
            <a:xfrm>
              <a:off x="5811200" y="955655"/>
              <a:ext cx="2722200" cy="30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29"/>
            <p:cNvSpPr/>
            <p:nvPr/>
          </p:nvSpPr>
          <p:spPr>
            <a:xfrm>
              <a:off x="5811200" y="1258084"/>
              <a:ext cx="3076500" cy="302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extBox 1">
            <a:extLst>
              <a:ext uri="{FF2B5EF4-FFF2-40B4-BE49-F238E27FC236}">
                <a16:creationId xmlns:a16="http://schemas.microsoft.com/office/drawing/2014/main" id="{8B913227-01A3-44DA-AA30-BA7C1ED4C415}"/>
              </a:ext>
            </a:extLst>
          </p:cNvPr>
          <p:cNvSpPr txBox="1"/>
          <p:nvPr/>
        </p:nvSpPr>
        <p:spPr>
          <a:xfrm>
            <a:off x="3552890" y="4663299"/>
            <a:ext cx="1662546" cy="261610"/>
          </a:xfrm>
          <a:prstGeom prst="rect">
            <a:avLst/>
          </a:prstGeom>
          <a:noFill/>
        </p:spPr>
        <p:txBody>
          <a:bodyPr wrap="square" rtlCol="0">
            <a:spAutoFit/>
          </a:bodyPr>
          <a:lstStyle/>
          <a:p>
            <a:r>
              <a:rPr lang="en-US" sz="1100" dirty="0"/>
              <a:t>Springboard 2020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9"/>
          <p:cNvSpPr txBox="1">
            <a:spLocks noGrp="1"/>
          </p:cNvSpPr>
          <p:nvPr>
            <p:ph type="title"/>
          </p:nvPr>
        </p:nvSpPr>
        <p:spPr>
          <a:xfrm>
            <a:off x="1291525" y="361950"/>
            <a:ext cx="6835765"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PROBLEM STATEMENT</a:t>
            </a:r>
            <a:endParaRPr dirty="0"/>
          </a:p>
        </p:txBody>
      </p:sp>
      <p:grpSp>
        <p:nvGrpSpPr>
          <p:cNvPr id="699" name="Google Shape;699;p39"/>
          <p:cNvGrpSpPr/>
          <p:nvPr/>
        </p:nvGrpSpPr>
        <p:grpSpPr>
          <a:xfrm>
            <a:off x="1161891" y="1028044"/>
            <a:ext cx="3555766" cy="1602388"/>
            <a:chOff x="1161891" y="961369"/>
            <a:chExt cx="3555766" cy="1602388"/>
          </a:xfrm>
        </p:grpSpPr>
        <p:cxnSp>
          <p:nvCxnSpPr>
            <p:cNvPr id="700" name="Google Shape;700;p39"/>
            <p:cNvCxnSpPr/>
            <p:nvPr/>
          </p:nvCxnSpPr>
          <p:spPr>
            <a:xfrm>
              <a:off x="3175313" y="1598209"/>
              <a:ext cx="431700" cy="0"/>
            </a:xfrm>
            <a:prstGeom prst="straightConnector1">
              <a:avLst/>
            </a:prstGeom>
            <a:noFill/>
            <a:ln w="19050" cap="flat" cmpd="sng">
              <a:solidFill>
                <a:schemeClr val="accent1"/>
              </a:solidFill>
              <a:prstDash val="solid"/>
              <a:round/>
              <a:headEnd type="oval" w="med" len="med"/>
              <a:tailEnd type="none" w="med" len="med"/>
            </a:ln>
          </p:spPr>
        </p:cxnSp>
        <p:sp>
          <p:nvSpPr>
            <p:cNvPr id="701" name="Google Shape;701;p39"/>
            <p:cNvSpPr/>
            <p:nvPr/>
          </p:nvSpPr>
          <p:spPr>
            <a:xfrm rot="21408036">
              <a:off x="3443069" y="961369"/>
              <a:ext cx="1274588" cy="1602388"/>
            </a:xfrm>
            <a:custGeom>
              <a:avLst/>
              <a:gdLst/>
              <a:ahLst/>
              <a:cxnLst/>
              <a:rect l="l" t="t" r="r" b="b"/>
              <a:pathLst>
                <a:path w="68236" h="85785" extrusionOk="0">
                  <a:moveTo>
                    <a:pt x="59103" y="1"/>
                  </a:moveTo>
                  <a:cubicBezTo>
                    <a:pt x="26433" y="239"/>
                    <a:pt x="1" y="26790"/>
                    <a:pt x="1" y="59532"/>
                  </a:cubicBezTo>
                  <a:cubicBezTo>
                    <a:pt x="1" y="68950"/>
                    <a:pt x="2203" y="77867"/>
                    <a:pt x="6097" y="85785"/>
                  </a:cubicBezTo>
                  <a:lnTo>
                    <a:pt x="15729" y="69926"/>
                  </a:lnTo>
                  <a:lnTo>
                    <a:pt x="35469" y="69402"/>
                  </a:lnTo>
                  <a:cubicBezTo>
                    <a:pt x="34219" y="66354"/>
                    <a:pt x="33517" y="63020"/>
                    <a:pt x="33517" y="59532"/>
                  </a:cubicBezTo>
                  <a:cubicBezTo>
                    <a:pt x="33517" y="45316"/>
                    <a:pt x="44923" y="33767"/>
                    <a:pt x="59091" y="33529"/>
                  </a:cubicBezTo>
                  <a:lnTo>
                    <a:pt x="68235" y="16646"/>
                  </a:lnTo>
                  <a:lnTo>
                    <a:pt x="591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39"/>
            <p:cNvSpPr txBox="1"/>
            <p:nvPr/>
          </p:nvSpPr>
          <p:spPr>
            <a:xfrm>
              <a:off x="2171725" y="1157325"/>
              <a:ext cx="10044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700" dirty="0">
                  <a:solidFill>
                    <a:schemeClr val="accent1"/>
                  </a:solidFill>
                  <a:latin typeface="Fira Sans Extra Condensed Medium"/>
                  <a:ea typeface="Fira Sans Extra Condensed Medium"/>
                  <a:cs typeface="Fira Sans Extra Condensed Medium"/>
                  <a:sym typeface="Fira Sans Extra Condensed Medium"/>
                </a:rPr>
                <a:t>CURRENT PRICING </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703" name="Google Shape;703;p39"/>
            <p:cNvSpPr txBox="1"/>
            <p:nvPr/>
          </p:nvSpPr>
          <p:spPr>
            <a:xfrm>
              <a:off x="1161891" y="1533500"/>
              <a:ext cx="2022775" cy="70994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latin typeface="Roboto"/>
                  <a:ea typeface="Roboto"/>
                  <a:cs typeface="Roboto"/>
                  <a:sym typeface="Roboto"/>
                </a:rPr>
                <a:t>Assessing the adequacy of the current pricing strategy</a:t>
              </a:r>
              <a:endParaRPr sz="1200" dirty="0">
                <a:latin typeface="Roboto"/>
                <a:ea typeface="Roboto"/>
                <a:cs typeface="Roboto"/>
                <a:sym typeface="Roboto"/>
              </a:endParaRPr>
            </a:p>
          </p:txBody>
        </p:sp>
        <p:grpSp>
          <p:nvGrpSpPr>
            <p:cNvPr id="704" name="Google Shape;704;p39"/>
            <p:cNvGrpSpPr/>
            <p:nvPr/>
          </p:nvGrpSpPr>
          <p:grpSpPr>
            <a:xfrm>
              <a:off x="3730242" y="1421424"/>
              <a:ext cx="353557" cy="353557"/>
              <a:chOff x="-31164450" y="2657050"/>
              <a:chExt cx="291425" cy="291425"/>
            </a:xfrm>
          </p:grpSpPr>
          <p:sp>
            <p:nvSpPr>
              <p:cNvPr id="705" name="Google Shape;705;p39"/>
              <p:cNvSpPr/>
              <p:nvPr/>
            </p:nvSpPr>
            <p:spPr>
              <a:xfrm>
                <a:off x="-31028975" y="2761000"/>
                <a:ext cx="18125" cy="17350"/>
              </a:xfrm>
              <a:custGeom>
                <a:avLst/>
                <a:gdLst/>
                <a:ahLst/>
                <a:cxnLst/>
                <a:rect l="l" t="t" r="r" b="b"/>
                <a:pathLst>
                  <a:path w="725" h="694" extrusionOk="0">
                    <a:moveTo>
                      <a:pt x="378" y="1"/>
                    </a:moveTo>
                    <a:cubicBezTo>
                      <a:pt x="158" y="1"/>
                      <a:pt x="0" y="158"/>
                      <a:pt x="0" y="347"/>
                    </a:cubicBezTo>
                    <a:cubicBezTo>
                      <a:pt x="63" y="536"/>
                      <a:pt x="221" y="694"/>
                      <a:pt x="378" y="694"/>
                    </a:cubicBezTo>
                    <a:cubicBezTo>
                      <a:pt x="567" y="694"/>
                      <a:pt x="725" y="536"/>
                      <a:pt x="725" y="347"/>
                    </a:cubicBezTo>
                    <a:cubicBezTo>
                      <a:pt x="725" y="158"/>
                      <a:pt x="567"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39"/>
              <p:cNvSpPr/>
              <p:nvPr/>
            </p:nvSpPr>
            <p:spPr>
              <a:xfrm>
                <a:off x="-31028975" y="2794075"/>
                <a:ext cx="18125" cy="52025"/>
              </a:xfrm>
              <a:custGeom>
                <a:avLst/>
                <a:gdLst/>
                <a:ahLst/>
                <a:cxnLst/>
                <a:rect l="l" t="t" r="r" b="b"/>
                <a:pathLst>
                  <a:path w="725" h="2081" extrusionOk="0">
                    <a:moveTo>
                      <a:pt x="378" y="1"/>
                    </a:moveTo>
                    <a:cubicBezTo>
                      <a:pt x="158" y="1"/>
                      <a:pt x="0" y="158"/>
                      <a:pt x="0" y="347"/>
                    </a:cubicBezTo>
                    <a:lnTo>
                      <a:pt x="0" y="1734"/>
                    </a:lnTo>
                    <a:cubicBezTo>
                      <a:pt x="63" y="1923"/>
                      <a:pt x="221" y="2080"/>
                      <a:pt x="378" y="2080"/>
                    </a:cubicBezTo>
                    <a:cubicBezTo>
                      <a:pt x="567" y="2080"/>
                      <a:pt x="725" y="1923"/>
                      <a:pt x="725" y="1734"/>
                    </a:cubicBezTo>
                    <a:lnTo>
                      <a:pt x="725" y="347"/>
                    </a:lnTo>
                    <a:cubicBezTo>
                      <a:pt x="725" y="158"/>
                      <a:pt x="567"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39"/>
              <p:cNvSpPr/>
              <p:nvPr/>
            </p:nvSpPr>
            <p:spPr>
              <a:xfrm>
                <a:off x="-31164450" y="2657050"/>
                <a:ext cx="291425" cy="291425"/>
              </a:xfrm>
              <a:custGeom>
                <a:avLst/>
                <a:gdLst/>
                <a:ahLst/>
                <a:cxnLst/>
                <a:rect l="l" t="t" r="r" b="b"/>
                <a:pathLst>
                  <a:path w="11657" h="11657" extrusionOk="0">
                    <a:moveTo>
                      <a:pt x="1323" y="4852"/>
                    </a:moveTo>
                    <a:lnTo>
                      <a:pt x="1323" y="8286"/>
                    </a:lnTo>
                    <a:lnTo>
                      <a:pt x="977" y="8286"/>
                    </a:lnTo>
                    <a:cubicBezTo>
                      <a:pt x="788" y="8286"/>
                      <a:pt x="630" y="8128"/>
                      <a:pt x="630" y="7939"/>
                    </a:cubicBezTo>
                    <a:lnTo>
                      <a:pt x="630" y="5198"/>
                    </a:lnTo>
                    <a:cubicBezTo>
                      <a:pt x="630" y="5009"/>
                      <a:pt x="788" y="4852"/>
                      <a:pt x="977" y="4852"/>
                    </a:cubicBezTo>
                    <a:close/>
                    <a:moveTo>
                      <a:pt x="10554" y="4852"/>
                    </a:moveTo>
                    <a:cubicBezTo>
                      <a:pt x="10743" y="4852"/>
                      <a:pt x="10901" y="5009"/>
                      <a:pt x="10901" y="5198"/>
                    </a:cubicBezTo>
                    <a:lnTo>
                      <a:pt x="10901" y="7939"/>
                    </a:lnTo>
                    <a:lnTo>
                      <a:pt x="10932" y="7939"/>
                    </a:lnTo>
                    <a:cubicBezTo>
                      <a:pt x="10932" y="8128"/>
                      <a:pt x="10775" y="8286"/>
                      <a:pt x="10586" y="8286"/>
                    </a:cubicBezTo>
                    <a:lnTo>
                      <a:pt x="10239" y="8286"/>
                    </a:lnTo>
                    <a:lnTo>
                      <a:pt x="10239" y="4852"/>
                    </a:lnTo>
                    <a:close/>
                    <a:moveTo>
                      <a:pt x="5797" y="10302"/>
                    </a:moveTo>
                    <a:cubicBezTo>
                      <a:pt x="5986" y="10302"/>
                      <a:pt x="6144" y="10460"/>
                      <a:pt x="6144" y="10649"/>
                    </a:cubicBezTo>
                    <a:cubicBezTo>
                      <a:pt x="6144" y="10838"/>
                      <a:pt x="5986" y="10995"/>
                      <a:pt x="5797" y="10995"/>
                    </a:cubicBezTo>
                    <a:cubicBezTo>
                      <a:pt x="5577" y="10995"/>
                      <a:pt x="5419" y="10838"/>
                      <a:pt x="5419" y="10649"/>
                    </a:cubicBezTo>
                    <a:cubicBezTo>
                      <a:pt x="5419" y="10460"/>
                      <a:pt x="5577" y="10302"/>
                      <a:pt x="5797" y="10302"/>
                    </a:cubicBezTo>
                    <a:close/>
                    <a:moveTo>
                      <a:pt x="5829" y="0"/>
                    </a:moveTo>
                    <a:cubicBezTo>
                      <a:pt x="3371" y="0"/>
                      <a:pt x="1260" y="1796"/>
                      <a:pt x="788" y="4190"/>
                    </a:cubicBezTo>
                    <a:cubicBezTo>
                      <a:pt x="347" y="4316"/>
                      <a:pt x="0" y="4694"/>
                      <a:pt x="0" y="5167"/>
                    </a:cubicBezTo>
                    <a:lnTo>
                      <a:pt x="0" y="7876"/>
                    </a:lnTo>
                    <a:cubicBezTo>
                      <a:pt x="0" y="8443"/>
                      <a:pt x="473" y="8916"/>
                      <a:pt x="1008" y="8916"/>
                    </a:cubicBezTo>
                    <a:lnTo>
                      <a:pt x="1702" y="8916"/>
                    </a:lnTo>
                    <a:cubicBezTo>
                      <a:pt x="1891" y="8916"/>
                      <a:pt x="2048" y="8758"/>
                      <a:pt x="2048" y="8569"/>
                    </a:cubicBezTo>
                    <a:lnTo>
                      <a:pt x="2048" y="4474"/>
                    </a:lnTo>
                    <a:cubicBezTo>
                      <a:pt x="2048" y="4253"/>
                      <a:pt x="1891" y="4096"/>
                      <a:pt x="1702" y="4096"/>
                    </a:cubicBezTo>
                    <a:lnTo>
                      <a:pt x="1449" y="4096"/>
                    </a:lnTo>
                    <a:cubicBezTo>
                      <a:pt x="1922" y="2111"/>
                      <a:pt x="3749" y="630"/>
                      <a:pt x="5797" y="630"/>
                    </a:cubicBezTo>
                    <a:cubicBezTo>
                      <a:pt x="7876" y="630"/>
                      <a:pt x="9641" y="2079"/>
                      <a:pt x="10113" y="4096"/>
                    </a:cubicBezTo>
                    <a:lnTo>
                      <a:pt x="9893" y="4096"/>
                    </a:lnTo>
                    <a:cubicBezTo>
                      <a:pt x="9672" y="4096"/>
                      <a:pt x="9515" y="4253"/>
                      <a:pt x="9515" y="4474"/>
                    </a:cubicBezTo>
                    <a:lnTo>
                      <a:pt x="9515" y="8569"/>
                    </a:lnTo>
                    <a:cubicBezTo>
                      <a:pt x="9515" y="8758"/>
                      <a:pt x="9672" y="8916"/>
                      <a:pt x="9893" y="8916"/>
                    </a:cubicBezTo>
                    <a:lnTo>
                      <a:pt x="10208" y="8916"/>
                    </a:lnTo>
                    <a:cubicBezTo>
                      <a:pt x="10050" y="9704"/>
                      <a:pt x="9326" y="10302"/>
                      <a:pt x="8507" y="10302"/>
                    </a:cubicBezTo>
                    <a:lnTo>
                      <a:pt x="6742" y="10302"/>
                    </a:lnTo>
                    <a:cubicBezTo>
                      <a:pt x="6585" y="9893"/>
                      <a:pt x="6207" y="9609"/>
                      <a:pt x="5734" y="9609"/>
                    </a:cubicBezTo>
                    <a:cubicBezTo>
                      <a:pt x="5199" y="9609"/>
                      <a:pt x="4726" y="10082"/>
                      <a:pt x="4726" y="10649"/>
                    </a:cubicBezTo>
                    <a:cubicBezTo>
                      <a:pt x="4726" y="11184"/>
                      <a:pt x="5199" y="11657"/>
                      <a:pt x="5734" y="11657"/>
                    </a:cubicBezTo>
                    <a:cubicBezTo>
                      <a:pt x="6175" y="11657"/>
                      <a:pt x="6585" y="11405"/>
                      <a:pt x="6742" y="10995"/>
                    </a:cubicBezTo>
                    <a:lnTo>
                      <a:pt x="8507" y="10995"/>
                    </a:lnTo>
                    <a:cubicBezTo>
                      <a:pt x="9735" y="10995"/>
                      <a:pt x="10743" y="10082"/>
                      <a:pt x="10869" y="8916"/>
                    </a:cubicBezTo>
                    <a:cubicBezTo>
                      <a:pt x="11248" y="8790"/>
                      <a:pt x="11563" y="8412"/>
                      <a:pt x="11563" y="7939"/>
                    </a:cubicBezTo>
                    <a:lnTo>
                      <a:pt x="11563" y="5198"/>
                    </a:lnTo>
                    <a:cubicBezTo>
                      <a:pt x="11657" y="4694"/>
                      <a:pt x="11311" y="4316"/>
                      <a:pt x="10869" y="4190"/>
                    </a:cubicBezTo>
                    <a:cubicBezTo>
                      <a:pt x="10397" y="1796"/>
                      <a:pt x="8255" y="0"/>
                      <a:pt x="5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39"/>
              <p:cNvSpPr/>
              <p:nvPr/>
            </p:nvSpPr>
            <p:spPr>
              <a:xfrm>
                <a:off x="-31097500" y="2727125"/>
                <a:ext cx="156750" cy="153925"/>
              </a:xfrm>
              <a:custGeom>
                <a:avLst/>
                <a:gdLst/>
                <a:ahLst/>
                <a:cxnLst/>
                <a:rect l="l" t="t" r="r" b="b"/>
                <a:pathLst>
                  <a:path w="6270" h="6157" extrusionOk="0">
                    <a:moveTo>
                      <a:pt x="3119" y="663"/>
                    </a:moveTo>
                    <a:cubicBezTo>
                      <a:pt x="4442" y="663"/>
                      <a:pt x="5514" y="1734"/>
                      <a:pt x="5514" y="3088"/>
                    </a:cubicBezTo>
                    <a:cubicBezTo>
                      <a:pt x="5514" y="4412"/>
                      <a:pt x="4411" y="5483"/>
                      <a:pt x="3119" y="5483"/>
                    </a:cubicBezTo>
                    <a:cubicBezTo>
                      <a:pt x="2647" y="5483"/>
                      <a:pt x="2206" y="5357"/>
                      <a:pt x="1796" y="5136"/>
                    </a:cubicBezTo>
                    <a:cubicBezTo>
                      <a:pt x="1750" y="5090"/>
                      <a:pt x="1670" y="5061"/>
                      <a:pt x="1606" y="5061"/>
                    </a:cubicBezTo>
                    <a:cubicBezTo>
                      <a:pt x="1582" y="5061"/>
                      <a:pt x="1561" y="5065"/>
                      <a:pt x="1544" y="5073"/>
                    </a:cubicBezTo>
                    <a:lnTo>
                      <a:pt x="914" y="5294"/>
                    </a:lnTo>
                    <a:lnTo>
                      <a:pt x="1103" y="4664"/>
                    </a:lnTo>
                    <a:cubicBezTo>
                      <a:pt x="1134" y="4569"/>
                      <a:pt x="1103" y="4443"/>
                      <a:pt x="1071" y="4380"/>
                    </a:cubicBezTo>
                    <a:cubicBezTo>
                      <a:pt x="819" y="3971"/>
                      <a:pt x="693" y="3561"/>
                      <a:pt x="693" y="3120"/>
                    </a:cubicBezTo>
                    <a:cubicBezTo>
                      <a:pt x="693" y="1734"/>
                      <a:pt x="1796" y="663"/>
                      <a:pt x="3119" y="663"/>
                    </a:cubicBezTo>
                    <a:close/>
                    <a:moveTo>
                      <a:pt x="3151" y="1"/>
                    </a:moveTo>
                    <a:cubicBezTo>
                      <a:pt x="1449" y="1"/>
                      <a:pt x="32" y="1387"/>
                      <a:pt x="32" y="3057"/>
                    </a:cubicBezTo>
                    <a:cubicBezTo>
                      <a:pt x="32" y="3593"/>
                      <a:pt x="158" y="4097"/>
                      <a:pt x="441" y="4569"/>
                    </a:cubicBezTo>
                    <a:lnTo>
                      <a:pt x="32" y="5703"/>
                    </a:lnTo>
                    <a:cubicBezTo>
                      <a:pt x="0" y="5829"/>
                      <a:pt x="32" y="5955"/>
                      <a:pt x="126" y="6081"/>
                    </a:cubicBezTo>
                    <a:cubicBezTo>
                      <a:pt x="172" y="6128"/>
                      <a:pt x="269" y="6157"/>
                      <a:pt x="367" y="6157"/>
                    </a:cubicBezTo>
                    <a:cubicBezTo>
                      <a:pt x="403" y="6157"/>
                      <a:pt x="439" y="6153"/>
                      <a:pt x="473" y="6144"/>
                    </a:cubicBezTo>
                    <a:lnTo>
                      <a:pt x="1607" y="5735"/>
                    </a:lnTo>
                    <a:cubicBezTo>
                      <a:pt x="2080" y="5987"/>
                      <a:pt x="2584" y="6144"/>
                      <a:pt x="3151" y="6144"/>
                    </a:cubicBezTo>
                    <a:cubicBezTo>
                      <a:pt x="4852" y="6144"/>
                      <a:pt x="6270" y="4758"/>
                      <a:pt x="6270" y="3057"/>
                    </a:cubicBezTo>
                    <a:cubicBezTo>
                      <a:pt x="6270" y="1387"/>
                      <a:pt x="4883" y="1"/>
                      <a:pt x="3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709" name="Google Shape;709;p39"/>
          <p:cNvGrpSpPr/>
          <p:nvPr/>
        </p:nvGrpSpPr>
        <p:grpSpPr>
          <a:xfrm>
            <a:off x="4615194" y="970623"/>
            <a:ext cx="4177114" cy="1664010"/>
            <a:chOff x="4615194" y="903948"/>
            <a:chExt cx="4177114" cy="1664010"/>
          </a:xfrm>
        </p:grpSpPr>
        <p:cxnSp>
          <p:nvCxnSpPr>
            <p:cNvPr id="710" name="Google Shape;710;p39"/>
            <p:cNvCxnSpPr/>
            <p:nvPr/>
          </p:nvCxnSpPr>
          <p:spPr>
            <a:xfrm rot="10800000">
              <a:off x="5555888" y="1598209"/>
              <a:ext cx="412800" cy="0"/>
            </a:xfrm>
            <a:prstGeom prst="straightConnector1">
              <a:avLst/>
            </a:prstGeom>
            <a:noFill/>
            <a:ln w="19050" cap="flat" cmpd="sng">
              <a:solidFill>
                <a:schemeClr val="accent2"/>
              </a:solidFill>
              <a:prstDash val="solid"/>
              <a:round/>
              <a:headEnd type="oval" w="med" len="med"/>
              <a:tailEnd type="none" w="med" len="med"/>
            </a:ln>
          </p:spPr>
        </p:cxnSp>
        <p:sp>
          <p:nvSpPr>
            <p:cNvPr id="711" name="Google Shape;711;p39"/>
            <p:cNvSpPr/>
            <p:nvPr/>
          </p:nvSpPr>
          <p:spPr>
            <a:xfrm rot="-191964">
              <a:off x="4615194" y="903948"/>
              <a:ext cx="1052195" cy="1664010"/>
            </a:xfrm>
            <a:custGeom>
              <a:avLst/>
              <a:gdLst/>
              <a:ahLst/>
              <a:cxnLst/>
              <a:rect l="l" t="t" r="r" b="b"/>
              <a:pathLst>
                <a:path w="56330" h="89084" extrusionOk="0">
                  <a:moveTo>
                    <a:pt x="179" y="1"/>
                  </a:moveTo>
                  <a:lnTo>
                    <a:pt x="9264" y="16539"/>
                  </a:lnTo>
                  <a:lnTo>
                    <a:pt x="1" y="33624"/>
                  </a:lnTo>
                  <a:cubicBezTo>
                    <a:pt x="12859" y="35196"/>
                    <a:pt x="22813" y="46149"/>
                    <a:pt x="22813" y="59437"/>
                  </a:cubicBezTo>
                  <a:cubicBezTo>
                    <a:pt x="22813" y="64223"/>
                    <a:pt x="21515" y="68700"/>
                    <a:pt x="19265" y="72557"/>
                  </a:cubicBezTo>
                  <a:lnTo>
                    <a:pt x="29147" y="88667"/>
                  </a:lnTo>
                  <a:lnTo>
                    <a:pt x="48435" y="89083"/>
                  </a:lnTo>
                  <a:cubicBezTo>
                    <a:pt x="53460" y="80356"/>
                    <a:pt x="56329" y="70236"/>
                    <a:pt x="56329" y="59437"/>
                  </a:cubicBezTo>
                  <a:cubicBezTo>
                    <a:pt x="56329" y="27695"/>
                    <a:pt x="31481" y="1763"/>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9"/>
            <p:cNvSpPr txBox="1"/>
            <p:nvPr/>
          </p:nvSpPr>
          <p:spPr>
            <a:xfrm>
              <a:off x="5968700" y="1157325"/>
              <a:ext cx="1090724"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700" dirty="0">
                  <a:solidFill>
                    <a:schemeClr val="accent2"/>
                  </a:solidFill>
                  <a:latin typeface="Fira Sans Extra Condensed Medium"/>
                  <a:ea typeface="Fira Sans Extra Condensed Medium"/>
                  <a:cs typeface="Fira Sans Extra Condensed Medium"/>
                  <a:sym typeface="Fira Sans Extra Condensed Medium"/>
                </a:rPr>
                <a:t>MAKING CHANGES</a:t>
              </a:r>
              <a:endParaRPr sz="17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713" name="Google Shape;713;p39"/>
            <p:cNvSpPr txBox="1"/>
            <p:nvPr/>
          </p:nvSpPr>
          <p:spPr>
            <a:xfrm>
              <a:off x="5968700" y="1504175"/>
              <a:ext cx="2823608" cy="89739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Roboto"/>
                  <a:ea typeface="Roboto"/>
                  <a:cs typeface="Roboto"/>
                  <a:sym typeface="Roboto"/>
                </a:rPr>
                <a:t>Analyzing potential changes in the resort’s infrastructure from revenue generation perspective. </a:t>
              </a:r>
              <a:endParaRPr sz="1200" dirty="0">
                <a:latin typeface="Roboto"/>
                <a:ea typeface="Roboto"/>
                <a:cs typeface="Roboto"/>
                <a:sym typeface="Roboto"/>
              </a:endParaRPr>
            </a:p>
          </p:txBody>
        </p:sp>
        <p:grpSp>
          <p:nvGrpSpPr>
            <p:cNvPr id="714" name="Google Shape;714;p39"/>
            <p:cNvGrpSpPr/>
            <p:nvPr/>
          </p:nvGrpSpPr>
          <p:grpSpPr>
            <a:xfrm>
              <a:off x="5144768" y="1623581"/>
              <a:ext cx="353557" cy="353557"/>
              <a:chOff x="-30064925" y="2332550"/>
              <a:chExt cx="291425" cy="291425"/>
            </a:xfrm>
          </p:grpSpPr>
          <p:sp>
            <p:nvSpPr>
              <p:cNvPr id="715" name="Google Shape;715;p39"/>
              <p:cNvSpPr/>
              <p:nvPr/>
            </p:nvSpPr>
            <p:spPr>
              <a:xfrm>
                <a:off x="-30064925" y="2332550"/>
                <a:ext cx="291425" cy="291425"/>
              </a:xfrm>
              <a:custGeom>
                <a:avLst/>
                <a:gdLst/>
                <a:ahLst/>
                <a:cxnLst/>
                <a:rect l="l" t="t" r="r" b="b"/>
                <a:pathLst>
                  <a:path w="11657" h="11657" extrusionOk="0">
                    <a:moveTo>
                      <a:pt x="5829" y="662"/>
                    </a:moveTo>
                    <a:cubicBezTo>
                      <a:pt x="8664" y="662"/>
                      <a:pt x="10995" y="2993"/>
                      <a:pt x="10995" y="5828"/>
                    </a:cubicBezTo>
                    <a:cubicBezTo>
                      <a:pt x="10995" y="8695"/>
                      <a:pt x="8664" y="10995"/>
                      <a:pt x="5829" y="10995"/>
                    </a:cubicBezTo>
                    <a:cubicBezTo>
                      <a:pt x="2993" y="10995"/>
                      <a:pt x="662" y="8664"/>
                      <a:pt x="662" y="5828"/>
                    </a:cubicBezTo>
                    <a:cubicBezTo>
                      <a:pt x="662" y="2993"/>
                      <a:pt x="2993" y="662"/>
                      <a:pt x="5829" y="662"/>
                    </a:cubicBezTo>
                    <a:close/>
                    <a:moveTo>
                      <a:pt x="5829" y="0"/>
                    </a:moveTo>
                    <a:cubicBezTo>
                      <a:pt x="2615" y="0"/>
                      <a:pt x="0" y="2615"/>
                      <a:pt x="0" y="5828"/>
                    </a:cubicBezTo>
                    <a:cubicBezTo>
                      <a:pt x="0" y="9042"/>
                      <a:pt x="2647" y="11657"/>
                      <a:pt x="5829" y="11657"/>
                    </a:cubicBezTo>
                    <a:cubicBezTo>
                      <a:pt x="9074" y="11657"/>
                      <a:pt x="11657" y="9010"/>
                      <a:pt x="11657" y="5828"/>
                    </a:cubicBezTo>
                    <a:cubicBezTo>
                      <a:pt x="11657" y="2646"/>
                      <a:pt x="9074" y="0"/>
                      <a:pt x="5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39"/>
              <p:cNvSpPr/>
              <p:nvPr/>
            </p:nvSpPr>
            <p:spPr>
              <a:xfrm>
                <a:off x="-29944425" y="2384525"/>
                <a:ext cx="51225" cy="51225"/>
              </a:xfrm>
              <a:custGeom>
                <a:avLst/>
                <a:gdLst/>
                <a:ahLst/>
                <a:cxnLst/>
                <a:rect l="l" t="t" r="r" b="b"/>
                <a:pathLst>
                  <a:path w="2049" h="2049" extrusionOk="0">
                    <a:moveTo>
                      <a:pt x="1009" y="662"/>
                    </a:moveTo>
                    <a:cubicBezTo>
                      <a:pt x="1198" y="662"/>
                      <a:pt x="1355" y="819"/>
                      <a:pt x="1355" y="1040"/>
                    </a:cubicBezTo>
                    <a:cubicBezTo>
                      <a:pt x="1355" y="1229"/>
                      <a:pt x="1198" y="1387"/>
                      <a:pt x="1009" y="1387"/>
                    </a:cubicBezTo>
                    <a:cubicBezTo>
                      <a:pt x="820" y="1387"/>
                      <a:pt x="662" y="1229"/>
                      <a:pt x="662" y="1040"/>
                    </a:cubicBezTo>
                    <a:cubicBezTo>
                      <a:pt x="662" y="819"/>
                      <a:pt x="820" y="662"/>
                      <a:pt x="1009" y="662"/>
                    </a:cubicBezTo>
                    <a:close/>
                    <a:moveTo>
                      <a:pt x="1009" y="0"/>
                    </a:moveTo>
                    <a:cubicBezTo>
                      <a:pt x="473" y="0"/>
                      <a:pt x="0" y="473"/>
                      <a:pt x="0" y="1040"/>
                    </a:cubicBezTo>
                    <a:cubicBezTo>
                      <a:pt x="0" y="1576"/>
                      <a:pt x="473" y="2048"/>
                      <a:pt x="1009" y="2048"/>
                    </a:cubicBezTo>
                    <a:cubicBezTo>
                      <a:pt x="1576" y="2048"/>
                      <a:pt x="2048" y="1576"/>
                      <a:pt x="2048" y="1040"/>
                    </a:cubicBezTo>
                    <a:cubicBezTo>
                      <a:pt x="2048" y="473"/>
                      <a:pt x="1607" y="0"/>
                      <a:pt x="10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39"/>
              <p:cNvSpPr/>
              <p:nvPr/>
            </p:nvSpPr>
            <p:spPr>
              <a:xfrm>
                <a:off x="-29944425" y="2452250"/>
                <a:ext cx="51225" cy="119750"/>
              </a:xfrm>
              <a:custGeom>
                <a:avLst/>
                <a:gdLst/>
                <a:ahLst/>
                <a:cxnLst/>
                <a:rect l="l" t="t" r="r" b="b"/>
                <a:pathLst>
                  <a:path w="2049" h="4790" extrusionOk="0">
                    <a:moveTo>
                      <a:pt x="1009" y="725"/>
                    </a:moveTo>
                    <a:cubicBezTo>
                      <a:pt x="1198" y="725"/>
                      <a:pt x="1355" y="883"/>
                      <a:pt x="1355" y="1072"/>
                    </a:cubicBezTo>
                    <a:lnTo>
                      <a:pt x="1355" y="3781"/>
                    </a:lnTo>
                    <a:cubicBezTo>
                      <a:pt x="1355" y="4002"/>
                      <a:pt x="1198" y="4159"/>
                      <a:pt x="1009" y="4159"/>
                    </a:cubicBezTo>
                    <a:cubicBezTo>
                      <a:pt x="820" y="4159"/>
                      <a:pt x="662" y="4002"/>
                      <a:pt x="662" y="3781"/>
                    </a:cubicBezTo>
                    <a:lnTo>
                      <a:pt x="662" y="1072"/>
                    </a:lnTo>
                    <a:cubicBezTo>
                      <a:pt x="662" y="883"/>
                      <a:pt x="820" y="725"/>
                      <a:pt x="1009" y="725"/>
                    </a:cubicBezTo>
                    <a:close/>
                    <a:moveTo>
                      <a:pt x="1009" y="1"/>
                    </a:moveTo>
                    <a:cubicBezTo>
                      <a:pt x="473" y="1"/>
                      <a:pt x="0" y="473"/>
                      <a:pt x="0" y="1040"/>
                    </a:cubicBezTo>
                    <a:lnTo>
                      <a:pt x="0" y="3750"/>
                    </a:lnTo>
                    <a:cubicBezTo>
                      <a:pt x="0" y="4317"/>
                      <a:pt x="473" y="4790"/>
                      <a:pt x="1009" y="4790"/>
                    </a:cubicBezTo>
                    <a:cubicBezTo>
                      <a:pt x="1576" y="4790"/>
                      <a:pt x="2048" y="4317"/>
                      <a:pt x="2048" y="3750"/>
                    </a:cubicBezTo>
                    <a:lnTo>
                      <a:pt x="2048" y="1040"/>
                    </a:lnTo>
                    <a:cubicBezTo>
                      <a:pt x="2048" y="473"/>
                      <a:pt x="1607" y="1"/>
                      <a:pt x="10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743" name="Google Shape;743;p39"/>
          <p:cNvGrpSpPr/>
          <p:nvPr/>
        </p:nvGrpSpPr>
        <p:grpSpPr>
          <a:xfrm>
            <a:off x="1291525" y="2358264"/>
            <a:ext cx="4244949" cy="912311"/>
            <a:chOff x="1291525" y="2291589"/>
            <a:chExt cx="4244949" cy="912311"/>
          </a:xfrm>
        </p:grpSpPr>
        <p:sp>
          <p:nvSpPr>
            <p:cNvPr id="744" name="Google Shape;744;p39"/>
            <p:cNvSpPr/>
            <p:nvPr/>
          </p:nvSpPr>
          <p:spPr>
            <a:xfrm rot="-191964">
              <a:off x="3645176" y="2291589"/>
              <a:ext cx="1891298" cy="866692"/>
            </a:xfrm>
            <a:custGeom>
              <a:avLst/>
              <a:gdLst/>
              <a:ahLst/>
              <a:cxnLst/>
              <a:rect l="l" t="t" r="r" b="b"/>
              <a:pathLst>
                <a:path w="101252" h="46399" extrusionOk="0">
                  <a:moveTo>
                    <a:pt x="29183" y="0"/>
                  </a:moveTo>
                  <a:lnTo>
                    <a:pt x="9704" y="524"/>
                  </a:lnTo>
                  <a:lnTo>
                    <a:pt x="0" y="16514"/>
                  </a:lnTo>
                  <a:cubicBezTo>
                    <a:pt x="10276" y="34374"/>
                    <a:pt x="29552" y="46399"/>
                    <a:pt x="51638" y="46399"/>
                  </a:cubicBezTo>
                  <a:cubicBezTo>
                    <a:pt x="72343" y="46399"/>
                    <a:pt x="90583" y="35826"/>
                    <a:pt x="101251" y="19777"/>
                  </a:cubicBezTo>
                  <a:lnTo>
                    <a:pt x="82106" y="19360"/>
                  </a:lnTo>
                  <a:lnTo>
                    <a:pt x="72057" y="2977"/>
                  </a:lnTo>
                  <a:cubicBezTo>
                    <a:pt x="67295" y="9013"/>
                    <a:pt x="59913" y="12883"/>
                    <a:pt x="51638" y="12883"/>
                  </a:cubicBezTo>
                  <a:cubicBezTo>
                    <a:pt x="42053" y="12883"/>
                    <a:pt x="33695" y="7704"/>
                    <a:pt x="291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39"/>
            <p:cNvSpPr txBox="1"/>
            <p:nvPr/>
          </p:nvSpPr>
          <p:spPr>
            <a:xfrm>
              <a:off x="1354272" y="2322150"/>
              <a:ext cx="1821853"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700" dirty="0">
                  <a:solidFill>
                    <a:schemeClr val="accent3"/>
                  </a:solidFill>
                  <a:latin typeface="Fira Sans Extra Condensed Medium"/>
                  <a:ea typeface="Fira Sans Extra Condensed Medium"/>
                  <a:cs typeface="Fira Sans Extra Condensed Medium"/>
                  <a:sym typeface="Fira Sans Extra Condensed Medium"/>
                </a:rPr>
                <a:t>COMPETITVE ADVANTAGES</a:t>
              </a:r>
              <a:endParaRPr sz="1700" dirty="0">
                <a:solidFill>
                  <a:schemeClr val="accent3"/>
                </a:solidFill>
                <a:latin typeface="Fira Sans Extra Condensed Medium"/>
                <a:ea typeface="Fira Sans Extra Condensed Medium"/>
                <a:cs typeface="Fira Sans Extra Condensed Medium"/>
                <a:sym typeface="Fira Sans Extra Condensed Medium"/>
              </a:endParaRPr>
            </a:p>
          </p:txBody>
        </p:sp>
        <p:sp>
          <p:nvSpPr>
            <p:cNvPr id="746" name="Google Shape;746;p39"/>
            <p:cNvSpPr txBox="1"/>
            <p:nvPr/>
          </p:nvSpPr>
          <p:spPr>
            <a:xfrm>
              <a:off x="1291525" y="2669000"/>
              <a:ext cx="1884600" cy="534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latin typeface="Roboto"/>
                  <a:ea typeface="Roboto"/>
                  <a:cs typeface="Roboto"/>
                  <a:sym typeface="Roboto"/>
                </a:rPr>
                <a:t>Discovering key features influencing ticket price</a:t>
              </a:r>
              <a:endParaRPr sz="1200" dirty="0">
                <a:latin typeface="Roboto"/>
                <a:ea typeface="Roboto"/>
                <a:cs typeface="Roboto"/>
                <a:sym typeface="Roboto"/>
              </a:endParaRPr>
            </a:p>
          </p:txBody>
        </p:sp>
        <p:grpSp>
          <p:nvGrpSpPr>
            <p:cNvPr id="747" name="Google Shape;747;p39"/>
            <p:cNvGrpSpPr/>
            <p:nvPr/>
          </p:nvGrpSpPr>
          <p:grpSpPr>
            <a:xfrm>
              <a:off x="4436783" y="2668994"/>
              <a:ext cx="270453" cy="353587"/>
              <a:chOff x="-35101800" y="2631050"/>
              <a:chExt cx="222925" cy="291450"/>
            </a:xfrm>
          </p:grpSpPr>
          <p:sp>
            <p:nvSpPr>
              <p:cNvPr id="748" name="Google Shape;748;p39"/>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39"/>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39"/>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39"/>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752" name="Google Shape;752;p39"/>
            <p:cNvCxnSpPr/>
            <p:nvPr/>
          </p:nvCxnSpPr>
          <p:spPr>
            <a:xfrm>
              <a:off x="3175313" y="2755497"/>
              <a:ext cx="772800" cy="0"/>
            </a:xfrm>
            <a:prstGeom prst="straightConnector1">
              <a:avLst/>
            </a:prstGeom>
            <a:noFill/>
            <a:ln w="19050" cap="flat" cmpd="sng">
              <a:solidFill>
                <a:schemeClr val="accent3"/>
              </a:solidFill>
              <a:prstDash val="solid"/>
              <a:round/>
              <a:headEnd type="oval" w="med" len="med"/>
              <a:tailEnd type="none" w="med" len="med"/>
            </a:ln>
          </p:spPr>
        </p:cxnSp>
      </p:grpSp>
      <p:sp>
        <p:nvSpPr>
          <p:cNvPr id="2" name="TextBox 1">
            <a:extLst>
              <a:ext uri="{FF2B5EF4-FFF2-40B4-BE49-F238E27FC236}">
                <a16:creationId xmlns:a16="http://schemas.microsoft.com/office/drawing/2014/main" id="{94896131-AFBE-4EF4-A9FE-4698C76373E8}"/>
              </a:ext>
            </a:extLst>
          </p:cNvPr>
          <p:cNvSpPr txBox="1"/>
          <p:nvPr/>
        </p:nvSpPr>
        <p:spPr>
          <a:xfrm>
            <a:off x="489652" y="3831846"/>
            <a:ext cx="8351094" cy="400110"/>
          </a:xfrm>
          <a:prstGeom prst="rect">
            <a:avLst/>
          </a:prstGeom>
          <a:noFill/>
        </p:spPr>
        <p:txBody>
          <a:bodyPr wrap="square" rtlCol="0">
            <a:spAutoFit/>
          </a:bodyPr>
          <a:lstStyle/>
          <a:p>
            <a:r>
              <a:rPr lang="en-US" sz="1000" dirty="0">
                <a:latin typeface="Roboto" panose="020B0604020202020204" charset="0"/>
                <a:ea typeface="Roboto" panose="020B0604020202020204" charset="0"/>
              </a:rPr>
              <a:t>The purpose of this project is to provide data-driven guidance on how to select a better value for Big Mountain Resort ticket price and test potential scenarios for implementing changes that would either cut operating costs or allow charging premium for tickets.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B1EC-73F5-43B6-AC82-8BF55F7650D8}"/>
              </a:ext>
            </a:extLst>
          </p:cNvPr>
          <p:cNvSpPr>
            <a:spLocks noGrp="1"/>
          </p:cNvSpPr>
          <p:nvPr>
            <p:ph type="title"/>
          </p:nvPr>
        </p:nvSpPr>
        <p:spPr/>
        <p:txBody>
          <a:bodyPr/>
          <a:lstStyle/>
          <a:p>
            <a:pPr algn="ctr"/>
            <a:r>
              <a:rPr lang="en-US" sz="3000" dirty="0">
                <a:latin typeface="Bebas Neue"/>
                <a:sym typeface="Bebas Neue"/>
              </a:rPr>
              <a:t>RESEARCH QUESTIONS</a:t>
            </a:r>
          </a:p>
        </p:txBody>
      </p:sp>
      <p:sp>
        <p:nvSpPr>
          <p:cNvPr id="5" name="Google Shape;1599;p49">
            <a:extLst>
              <a:ext uri="{FF2B5EF4-FFF2-40B4-BE49-F238E27FC236}">
                <a16:creationId xmlns:a16="http://schemas.microsoft.com/office/drawing/2014/main" id="{9F57542D-7B10-4056-81A9-3A9EE73C5D57}"/>
              </a:ext>
            </a:extLst>
          </p:cNvPr>
          <p:cNvSpPr/>
          <p:nvPr/>
        </p:nvSpPr>
        <p:spPr>
          <a:xfrm>
            <a:off x="412348" y="2173853"/>
            <a:ext cx="8316700" cy="64008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7" name="Google Shape;1601;p49">
            <a:extLst>
              <a:ext uri="{FF2B5EF4-FFF2-40B4-BE49-F238E27FC236}">
                <a16:creationId xmlns:a16="http://schemas.microsoft.com/office/drawing/2014/main" id="{EC60DF40-71FF-450A-90D5-5C20FE1EFE65}"/>
              </a:ext>
            </a:extLst>
          </p:cNvPr>
          <p:cNvSpPr txBox="1"/>
          <p:nvPr/>
        </p:nvSpPr>
        <p:spPr>
          <a:xfrm>
            <a:off x="1367790" y="2328794"/>
            <a:ext cx="5746786" cy="3600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100" dirty="0">
                <a:solidFill>
                  <a:schemeClr val="lt1"/>
                </a:solidFill>
                <a:latin typeface="Bebas Neue"/>
                <a:ea typeface="Bebas Neue"/>
                <a:cs typeface="Bebas Neue"/>
                <a:sym typeface="Bebas Neue"/>
              </a:rPr>
              <a:t>What resorts features people are willing to pay extra for?</a:t>
            </a:r>
            <a:endParaRPr sz="2100" dirty="0">
              <a:solidFill>
                <a:schemeClr val="lt1"/>
              </a:solidFill>
              <a:latin typeface="Bebas Neue"/>
              <a:ea typeface="Bebas Neue"/>
              <a:cs typeface="Bebas Neue"/>
              <a:sym typeface="Bebas Neue"/>
            </a:endParaRPr>
          </a:p>
        </p:txBody>
      </p:sp>
      <p:grpSp>
        <p:nvGrpSpPr>
          <p:cNvPr id="4" name="Group 3">
            <a:extLst>
              <a:ext uri="{FF2B5EF4-FFF2-40B4-BE49-F238E27FC236}">
                <a16:creationId xmlns:a16="http://schemas.microsoft.com/office/drawing/2014/main" id="{45D1DD9A-2008-42AA-B162-F51FEA0EC2AE}"/>
              </a:ext>
            </a:extLst>
          </p:cNvPr>
          <p:cNvGrpSpPr/>
          <p:nvPr/>
        </p:nvGrpSpPr>
        <p:grpSpPr>
          <a:xfrm>
            <a:off x="512008" y="2308555"/>
            <a:ext cx="529313" cy="429768"/>
            <a:chOff x="527908" y="2717692"/>
            <a:chExt cx="585000" cy="585000"/>
          </a:xfrm>
        </p:grpSpPr>
        <p:sp>
          <p:nvSpPr>
            <p:cNvPr id="6" name="Google Shape;1600;p49">
              <a:extLst>
                <a:ext uri="{FF2B5EF4-FFF2-40B4-BE49-F238E27FC236}">
                  <a16:creationId xmlns:a16="http://schemas.microsoft.com/office/drawing/2014/main" id="{28D120B6-A593-47C9-A097-4AF570A39987}"/>
                </a:ext>
              </a:extLst>
            </p:cNvPr>
            <p:cNvSpPr/>
            <p:nvPr/>
          </p:nvSpPr>
          <p:spPr>
            <a:xfrm>
              <a:off x="527908" y="2717692"/>
              <a:ext cx="585000" cy="585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10" name="Google Shape;1604;p49">
              <a:extLst>
                <a:ext uri="{FF2B5EF4-FFF2-40B4-BE49-F238E27FC236}">
                  <a16:creationId xmlns:a16="http://schemas.microsoft.com/office/drawing/2014/main" id="{84397886-93FF-43BE-B042-A95B2F620A41}"/>
                </a:ext>
              </a:extLst>
            </p:cNvPr>
            <p:cNvSpPr/>
            <p:nvPr/>
          </p:nvSpPr>
          <p:spPr>
            <a:xfrm>
              <a:off x="615393" y="2780024"/>
              <a:ext cx="410030" cy="411421"/>
            </a:xfrm>
            <a:custGeom>
              <a:avLst/>
              <a:gdLst/>
              <a:ahLst/>
              <a:cxnLst/>
              <a:rect l="l" t="t" r="r" b="b"/>
              <a:pathLst>
                <a:path w="12666" h="12708" extrusionOk="0">
                  <a:moveTo>
                    <a:pt x="6347" y="841"/>
                  </a:moveTo>
                  <a:cubicBezTo>
                    <a:pt x="6876" y="841"/>
                    <a:pt x="7350" y="1172"/>
                    <a:pt x="7530" y="1712"/>
                  </a:cubicBezTo>
                  <a:cubicBezTo>
                    <a:pt x="7719" y="2405"/>
                    <a:pt x="7372" y="3067"/>
                    <a:pt x="6679" y="3256"/>
                  </a:cubicBezTo>
                  <a:cubicBezTo>
                    <a:pt x="6569" y="3289"/>
                    <a:pt x="6457" y="3305"/>
                    <a:pt x="6345" y="3305"/>
                  </a:cubicBezTo>
                  <a:cubicBezTo>
                    <a:pt x="5822" y="3305"/>
                    <a:pt x="5323" y="2956"/>
                    <a:pt x="5167" y="2437"/>
                  </a:cubicBezTo>
                  <a:cubicBezTo>
                    <a:pt x="4947" y="1775"/>
                    <a:pt x="5325" y="1082"/>
                    <a:pt x="5986" y="893"/>
                  </a:cubicBezTo>
                  <a:cubicBezTo>
                    <a:pt x="6108" y="858"/>
                    <a:pt x="6229" y="841"/>
                    <a:pt x="6347" y="841"/>
                  </a:cubicBezTo>
                  <a:close/>
                  <a:moveTo>
                    <a:pt x="6353" y="5919"/>
                  </a:moveTo>
                  <a:cubicBezTo>
                    <a:pt x="7021" y="5919"/>
                    <a:pt x="7624" y="6459"/>
                    <a:pt x="7624" y="7162"/>
                  </a:cubicBezTo>
                  <a:cubicBezTo>
                    <a:pt x="7593" y="7698"/>
                    <a:pt x="7215" y="8170"/>
                    <a:pt x="6742" y="8328"/>
                  </a:cubicBezTo>
                  <a:cubicBezTo>
                    <a:pt x="6608" y="8371"/>
                    <a:pt x="6474" y="8391"/>
                    <a:pt x="6345" y="8391"/>
                  </a:cubicBezTo>
                  <a:cubicBezTo>
                    <a:pt x="5810" y="8391"/>
                    <a:pt x="5351" y="8042"/>
                    <a:pt x="5199" y="7509"/>
                  </a:cubicBezTo>
                  <a:cubicBezTo>
                    <a:pt x="5010" y="6847"/>
                    <a:pt x="5356" y="6186"/>
                    <a:pt x="6018" y="5965"/>
                  </a:cubicBezTo>
                  <a:cubicBezTo>
                    <a:pt x="6130" y="5934"/>
                    <a:pt x="6242" y="5919"/>
                    <a:pt x="6353" y="5919"/>
                  </a:cubicBezTo>
                  <a:close/>
                  <a:moveTo>
                    <a:pt x="2079" y="9351"/>
                  </a:moveTo>
                  <a:cubicBezTo>
                    <a:pt x="2744" y="9351"/>
                    <a:pt x="3340" y="9871"/>
                    <a:pt x="3340" y="10596"/>
                  </a:cubicBezTo>
                  <a:cubicBezTo>
                    <a:pt x="3308" y="11163"/>
                    <a:pt x="2962" y="11604"/>
                    <a:pt x="2426" y="11762"/>
                  </a:cubicBezTo>
                  <a:cubicBezTo>
                    <a:pt x="2305" y="11797"/>
                    <a:pt x="2183" y="11813"/>
                    <a:pt x="2065" y="11813"/>
                  </a:cubicBezTo>
                  <a:cubicBezTo>
                    <a:pt x="1538" y="11813"/>
                    <a:pt x="1068" y="11483"/>
                    <a:pt x="914" y="10943"/>
                  </a:cubicBezTo>
                  <a:cubicBezTo>
                    <a:pt x="693" y="10281"/>
                    <a:pt x="1071" y="9588"/>
                    <a:pt x="1733" y="9399"/>
                  </a:cubicBezTo>
                  <a:cubicBezTo>
                    <a:pt x="1849" y="9367"/>
                    <a:pt x="1965" y="9351"/>
                    <a:pt x="2079" y="9351"/>
                  </a:cubicBezTo>
                  <a:close/>
                  <a:moveTo>
                    <a:pt x="10617" y="9351"/>
                  </a:moveTo>
                  <a:cubicBezTo>
                    <a:pt x="11281" y="9351"/>
                    <a:pt x="11878" y="9871"/>
                    <a:pt x="11878" y="10596"/>
                  </a:cubicBezTo>
                  <a:cubicBezTo>
                    <a:pt x="11846" y="11163"/>
                    <a:pt x="11500" y="11604"/>
                    <a:pt x="10995" y="11762"/>
                  </a:cubicBezTo>
                  <a:cubicBezTo>
                    <a:pt x="10868" y="11797"/>
                    <a:pt x="10742" y="11813"/>
                    <a:pt x="10620" y="11813"/>
                  </a:cubicBezTo>
                  <a:cubicBezTo>
                    <a:pt x="10076" y="11813"/>
                    <a:pt x="9606" y="11483"/>
                    <a:pt x="9452" y="10943"/>
                  </a:cubicBezTo>
                  <a:cubicBezTo>
                    <a:pt x="9263" y="10281"/>
                    <a:pt x="9609" y="9588"/>
                    <a:pt x="10271" y="9399"/>
                  </a:cubicBezTo>
                  <a:cubicBezTo>
                    <a:pt x="10387" y="9367"/>
                    <a:pt x="10503" y="9351"/>
                    <a:pt x="10617" y="9351"/>
                  </a:cubicBezTo>
                  <a:close/>
                  <a:moveTo>
                    <a:pt x="6344" y="0"/>
                  </a:moveTo>
                  <a:cubicBezTo>
                    <a:pt x="5677" y="0"/>
                    <a:pt x="5021" y="308"/>
                    <a:pt x="4631" y="893"/>
                  </a:cubicBezTo>
                  <a:cubicBezTo>
                    <a:pt x="3812" y="2122"/>
                    <a:pt x="4474" y="3760"/>
                    <a:pt x="5955" y="4075"/>
                  </a:cubicBezTo>
                  <a:lnTo>
                    <a:pt x="5955" y="5146"/>
                  </a:lnTo>
                  <a:cubicBezTo>
                    <a:pt x="4600" y="5430"/>
                    <a:pt x="3907" y="6910"/>
                    <a:pt x="4537" y="8107"/>
                  </a:cubicBezTo>
                  <a:lnTo>
                    <a:pt x="3434" y="9021"/>
                  </a:lnTo>
                  <a:cubicBezTo>
                    <a:pt x="3025" y="8706"/>
                    <a:pt x="2584" y="8548"/>
                    <a:pt x="2080" y="8548"/>
                  </a:cubicBezTo>
                  <a:cubicBezTo>
                    <a:pt x="945" y="8548"/>
                    <a:pt x="0" y="9494"/>
                    <a:pt x="0" y="10628"/>
                  </a:cubicBezTo>
                  <a:cubicBezTo>
                    <a:pt x="0" y="11762"/>
                    <a:pt x="945" y="12707"/>
                    <a:pt x="2080" y="12707"/>
                  </a:cubicBezTo>
                  <a:cubicBezTo>
                    <a:pt x="3214" y="12707"/>
                    <a:pt x="4159" y="11793"/>
                    <a:pt x="4159" y="10628"/>
                  </a:cubicBezTo>
                  <a:cubicBezTo>
                    <a:pt x="4159" y="10281"/>
                    <a:pt x="4096" y="9966"/>
                    <a:pt x="3938" y="9683"/>
                  </a:cubicBezTo>
                  <a:lnTo>
                    <a:pt x="5041" y="8769"/>
                  </a:lnTo>
                  <a:cubicBezTo>
                    <a:pt x="5435" y="9084"/>
                    <a:pt x="5907" y="9242"/>
                    <a:pt x="6376" y="9242"/>
                  </a:cubicBezTo>
                  <a:cubicBezTo>
                    <a:pt x="6845" y="9242"/>
                    <a:pt x="7309" y="9084"/>
                    <a:pt x="7687" y="8769"/>
                  </a:cubicBezTo>
                  <a:lnTo>
                    <a:pt x="8790" y="9683"/>
                  </a:lnTo>
                  <a:cubicBezTo>
                    <a:pt x="8318" y="10596"/>
                    <a:pt x="8570" y="11730"/>
                    <a:pt x="9452" y="12361"/>
                  </a:cubicBezTo>
                  <a:cubicBezTo>
                    <a:pt x="9803" y="12595"/>
                    <a:pt x="10203" y="12707"/>
                    <a:pt x="10598" y="12707"/>
                  </a:cubicBezTo>
                  <a:cubicBezTo>
                    <a:pt x="11266" y="12707"/>
                    <a:pt x="11923" y="12387"/>
                    <a:pt x="12319" y="11793"/>
                  </a:cubicBezTo>
                  <a:cubicBezTo>
                    <a:pt x="12571" y="11478"/>
                    <a:pt x="12665" y="11069"/>
                    <a:pt x="12665" y="10659"/>
                  </a:cubicBezTo>
                  <a:cubicBezTo>
                    <a:pt x="12665" y="9431"/>
                    <a:pt x="11783" y="8548"/>
                    <a:pt x="10617" y="8548"/>
                  </a:cubicBezTo>
                  <a:cubicBezTo>
                    <a:pt x="10113" y="8548"/>
                    <a:pt x="9672" y="8706"/>
                    <a:pt x="9294" y="9021"/>
                  </a:cubicBezTo>
                  <a:lnTo>
                    <a:pt x="8192" y="8107"/>
                  </a:lnTo>
                  <a:cubicBezTo>
                    <a:pt x="8822" y="6879"/>
                    <a:pt x="8097" y="5398"/>
                    <a:pt x="6774" y="5146"/>
                  </a:cubicBezTo>
                  <a:lnTo>
                    <a:pt x="6774" y="4075"/>
                  </a:lnTo>
                  <a:cubicBezTo>
                    <a:pt x="7530" y="3917"/>
                    <a:pt x="8097" y="3382"/>
                    <a:pt x="8349" y="2657"/>
                  </a:cubicBezTo>
                  <a:cubicBezTo>
                    <a:pt x="8633" y="1806"/>
                    <a:pt x="8318" y="861"/>
                    <a:pt x="7530" y="357"/>
                  </a:cubicBezTo>
                  <a:cubicBezTo>
                    <a:pt x="7170" y="117"/>
                    <a:pt x="6755" y="0"/>
                    <a:pt x="63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 name="Group 10">
            <a:extLst>
              <a:ext uri="{FF2B5EF4-FFF2-40B4-BE49-F238E27FC236}">
                <a16:creationId xmlns:a16="http://schemas.microsoft.com/office/drawing/2014/main" id="{0C97940C-83EA-4BBC-AA76-C749FC0EFB82}"/>
              </a:ext>
            </a:extLst>
          </p:cNvPr>
          <p:cNvGrpSpPr/>
          <p:nvPr/>
        </p:nvGrpSpPr>
        <p:grpSpPr>
          <a:xfrm>
            <a:off x="413649" y="1165363"/>
            <a:ext cx="8315399" cy="640080"/>
            <a:chOff x="413649" y="1165363"/>
            <a:chExt cx="8315399" cy="640080"/>
          </a:xfrm>
        </p:grpSpPr>
        <p:sp>
          <p:nvSpPr>
            <p:cNvPr id="12" name="Google Shape;1615;p49">
              <a:extLst>
                <a:ext uri="{FF2B5EF4-FFF2-40B4-BE49-F238E27FC236}">
                  <a16:creationId xmlns:a16="http://schemas.microsoft.com/office/drawing/2014/main" id="{FCAD2EAC-6B8E-49F1-920A-CD800C235C5A}"/>
                </a:ext>
              </a:extLst>
            </p:cNvPr>
            <p:cNvSpPr/>
            <p:nvPr/>
          </p:nvSpPr>
          <p:spPr>
            <a:xfrm>
              <a:off x="413649" y="1165363"/>
              <a:ext cx="8315399" cy="64008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14" name="Google Shape;1617;p49">
              <a:extLst>
                <a:ext uri="{FF2B5EF4-FFF2-40B4-BE49-F238E27FC236}">
                  <a16:creationId xmlns:a16="http://schemas.microsoft.com/office/drawing/2014/main" id="{02307D19-5E3E-49E1-804C-9F286E34E4B1}"/>
                </a:ext>
              </a:extLst>
            </p:cNvPr>
            <p:cNvSpPr txBox="1"/>
            <p:nvPr/>
          </p:nvSpPr>
          <p:spPr>
            <a:xfrm>
              <a:off x="1367790" y="1312055"/>
              <a:ext cx="5851983" cy="46436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100" dirty="0">
                  <a:solidFill>
                    <a:schemeClr val="lt1"/>
                  </a:solidFill>
                  <a:latin typeface="Bebas Neue"/>
                  <a:ea typeface="Bebas Neue"/>
                  <a:cs typeface="Bebas Neue"/>
                  <a:sym typeface="Bebas Neue"/>
                </a:rPr>
                <a:t>Is the resort's current pricing strategy to base their pricing in the market's average adequate?   </a:t>
              </a:r>
            </a:p>
          </p:txBody>
        </p:sp>
        <p:grpSp>
          <p:nvGrpSpPr>
            <p:cNvPr id="27" name="Group 26">
              <a:extLst>
                <a:ext uri="{FF2B5EF4-FFF2-40B4-BE49-F238E27FC236}">
                  <a16:creationId xmlns:a16="http://schemas.microsoft.com/office/drawing/2014/main" id="{3DB6E7D1-637E-4FF9-A860-86903DA73674}"/>
                </a:ext>
              </a:extLst>
            </p:cNvPr>
            <p:cNvGrpSpPr/>
            <p:nvPr/>
          </p:nvGrpSpPr>
          <p:grpSpPr>
            <a:xfrm>
              <a:off x="527906" y="1270519"/>
              <a:ext cx="497515" cy="429768"/>
              <a:chOff x="1022957" y="1921520"/>
              <a:chExt cx="673434" cy="585000"/>
            </a:xfrm>
          </p:grpSpPr>
          <p:sp>
            <p:nvSpPr>
              <p:cNvPr id="13" name="Google Shape;1616;p49">
                <a:extLst>
                  <a:ext uri="{FF2B5EF4-FFF2-40B4-BE49-F238E27FC236}">
                    <a16:creationId xmlns:a16="http://schemas.microsoft.com/office/drawing/2014/main" id="{E0552CAF-24CA-4134-AADF-737672120BD5}"/>
                  </a:ext>
                </a:extLst>
              </p:cNvPr>
              <p:cNvSpPr/>
              <p:nvPr/>
            </p:nvSpPr>
            <p:spPr>
              <a:xfrm>
                <a:off x="1022957" y="1921520"/>
                <a:ext cx="673434" cy="585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17" name="Google Shape;1620;p49">
                <a:extLst>
                  <a:ext uri="{FF2B5EF4-FFF2-40B4-BE49-F238E27FC236}">
                    <a16:creationId xmlns:a16="http://schemas.microsoft.com/office/drawing/2014/main" id="{58F6DEFE-D5FC-445A-B8A7-5982414739EA}"/>
                  </a:ext>
                </a:extLst>
              </p:cNvPr>
              <p:cNvSpPr/>
              <p:nvPr/>
            </p:nvSpPr>
            <p:spPr>
              <a:xfrm>
                <a:off x="1189405" y="2026550"/>
                <a:ext cx="340539" cy="408022"/>
              </a:xfrm>
              <a:custGeom>
                <a:avLst/>
                <a:gdLst/>
                <a:ahLst/>
                <a:cxnLst/>
                <a:rect l="l" t="t" r="r" b="b"/>
                <a:pathLst>
                  <a:path w="9138" h="12603" extrusionOk="0">
                    <a:moveTo>
                      <a:pt x="5420" y="788"/>
                    </a:moveTo>
                    <a:cubicBezTo>
                      <a:pt x="7026" y="788"/>
                      <a:pt x="8287" y="2080"/>
                      <a:pt x="8287" y="3655"/>
                    </a:cubicBezTo>
                    <a:lnTo>
                      <a:pt x="8287" y="4978"/>
                    </a:lnTo>
                    <a:lnTo>
                      <a:pt x="5829" y="4978"/>
                    </a:lnTo>
                    <a:lnTo>
                      <a:pt x="5829" y="3718"/>
                    </a:lnTo>
                    <a:cubicBezTo>
                      <a:pt x="5829" y="3151"/>
                      <a:pt x="5451" y="2710"/>
                      <a:pt x="4979" y="2521"/>
                    </a:cubicBezTo>
                    <a:lnTo>
                      <a:pt x="4979" y="788"/>
                    </a:lnTo>
                    <a:close/>
                    <a:moveTo>
                      <a:pt x="4159" y="882"/>
                    </a:moveTo>
                    <a:lnTo>
                      <a:pt x="4159" y="2615"/>
                    </a:lnTo>
                    <a:cubicBezTo>
                      <a:pt x="3687" y="2773"/>
                      <a:pt x="3340" y="3245"/>
                      <a:pt x="3340" y="3781"/>
                    </a:cubicBezTo>
                    <a:lnTo>
                      <a:pt x="3340" y="5041"/>
                    </a:lnTo>
                    <a:lnTo>
                      <a:pt x="851" y="5041"/>
                    </a:lnTo>
                    <a:lnTo>
                      <a:pt x="851" y="3749"/>
                    </a:lnTo>
                    <a:cubicBezTo>
                      <a:pt x="851" y="2143"/>
                      <a:pt x="2175" y="882"/>
                      <a:pt x="3781" y="882"/>
                    </a:cubicBezTo>
                    <a:close/>
                    <a:moveTo>
                      <a:pt x="4569" y="3308"/>
                    </a:moveTo>
                    <a:cubicBezTo>
                      <a:pt x="4790" y="3308"/>
                      <a:pt x="4947" y="3497"/>
                      <a:pt x="4947" y="3749"/>
                    </a:cubicBezTo>
                    <a:lnTo>
                      <a:pt x="4947" y="5388"/>
                    </a:lnTo>
                    <a:cubicBezTo>
                      <a:pt x="4947" y="5620"/>
                      <a:pt x="4736" y="5830"/>
                      <a:pt x="4504" y="5830"/>
                    </a:cubicBezTo>
                    <a:cubicBezTo>
                      <a:pt x="4453" y="5830"/>
                      <a:pt x="4400" y="5820"/>
                      <a:pt x="4348" y="5797"/>
                    </a:cubicBezTo>
                    <a:cubicBezTo>
                      <a:pt x="4191" y="5703"/>
                      <a:pt x="4128" y="5608"/>
                      <a:pt x="4128" y="5388"/>
                    </a:cubicBezTo>
                    <a:lnTo>
                      <a:pt x="4128" y="3718"/>
                    </a:lnTo>
                    <a:cubicBezTo>
                      <a:pt x="4159" y="3466"/>
                      <a:pt x="4348" y="3308"/>
                      <a:pt x="4569" y="3308"/>
                    </a:cubicBezTo>
                    <a:close/>
                    <a:moveTo>
                      <a:pt x="8287" y="5797"/>
                    </a:moveTo>
                    <a:lnTo>
                      <a:pt x="8287" y="8948"/>
                    </a:lnTo>
                    <a:cubicBezTo>
                      <a:pt x="8287" y="10554"/>
                      <a:pt x="6995" y="11815"/>
                      <a:pt x="5420" y="11815"/>
                    </a:cubicBezTo>
                    <a:lnTo>
                      <a:pt x="3781" y="11815"/>
                    </a:lnTo>
                    <a:cubicBezTo>
                      <a:pt x="2143" y="11815"/>
                      <a:pt x="883" y="10523"/>
                      <a:pt x="851" y="8948"/>
                    </a:cubicBezTo>
                    <a:lnTo>
                      <a:pt x="851" y="5797"/>
                    </a:lnTo>
                    <a:lnTo>
                      <a:pt x="3403" y="5797"/>
                    </a:lnTo>
                    <a:cubicBezTo>
                      <a:pt x="3498" y="6018"/>
                      <a:pt x="3655" y="6270"/>
                      <a:pt x="3876" y="6427"/>
                    </a:cubicBezTo>
                    <a:cubicBezTo>
                      <a:pt x="4098" y="6579"/>
                      <a:pt x="4340" y="6649"/>
                      <a:pt x="4575" y="6649"/>
                    </a:cubicBezTo>
                    <a:cubicBezTo>
                      <a:pt x="5073" y="6649"/>
                      <a:pt x="5542" y="6332"/>
                      <a:pt x="5735" y="5797"/>
                    </a:cubicBezTo>
                    <a:close/>
                    <a:moveTo>
                      <a:pt x="3750" y="0"/>
                    </a:moveTo>
                    <a:cubicBezTo>
                      <a:pt x="1702" y="0"/>
                      <a:pt x="1" y="1670"/>
                      <a:pt x="1" y="3718"/>
                    </a:cubicBezTo>
                    <a:lnTo>
                      <a:pt x="1" y="8885"/>
                    </a:lnTo>
                    <a:cubicBezTo>
                      <a:pt x="1" y="10932"/>
                      <a:pt x="1639" y="12602"/>
                      <a:pt x="3750" y="12602"/>
                    </a:cubicBezTo>
                    <a:lnTo>
                      <a:pt x="5388" y="12602"/>
                    </a:lnTo>
                    <a:cubicBezTo>
                      <a:pt x="7436" y="12602"/>
                      <a:pt x="9137" y="10964"/>
                      <a:pt x="9074" y="8885"/>
                    </a:cubicBezTo>
                    <a:lnTo>
                      <a:pt x="9074" y="3686"/>
                    </a:lnTo>
                    <a:cubicBezTo>
                      <a:pt x="9137" y="1670"/>
                      <a:pt x="7467" y="0"/>
                      <a:pt x="53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5" name="Group 14">
            <a:extLst>
              <a:ext uri="{FF2B5EF4-FFF2-40B4-BE49-F238E27FC236}">
                <a16:creationId xmlns:a16="http://schemas.microsoft.com/office/drawing/2014/main" id="{271F7506-8B98-44E8-B27A-B364FEA5EFE8}"/>
              </a:ext>
            </a:extLst>
          </p:cNvPr>
          <p:cNvGrpSpPr/>
          <p:nvPr/>
        </p:nvGrpSpPr>
        <p:grpSpPr>
          <a:xfrm>
            <a:off x="412347" y="3166645"/>
            <a:ext cx="8316701" cy="640080"/>
            <a:chOff x="412347" y="3166645"/>
            <a:chExt cx="8316701" cy="640080"/>
          </a:xfrm>
        </p:grpSpPr>
        <p:sp>
          <p:nvSpPr>
            <p:cNvPr id="19" name="Google Shape;1622;p49">
              <a:extLst>
                <a:ext uri="{FF2B5EF4-FFF2-40B4-BE49-F238E27FC236}">
                  <a16:creationId xmlns:a16="http://schemas.microsoft.com/office/drawing/2014/main" id="{5154FC48-A774-4123-B5F8-7C4631D69696}"/>
                </a:ext>
              </a:extLst>
            </p:cNvPr>
            <p:cNvSpPr/>
            <p:nvPr/>
          </p:nvSpPr>
          <p:spPr>
            <a:xfrm>
              <a:off x="412347" y="3166645"/>
              <a:ext cx="8316701" cy="64008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21" name="Google Shape;1624;p49">
              <a:extLst>
                <a:ext uri="{FF2B5EF4-FFF2-40B4-BE49-F238E27FC236}">
                  <a16:creationId xmlns:a16="http://schemas.microsoft.com/office/drawing/2014/main" id="{82FBE815-B70E-45BF-B8C0-5728AEBE14EB}"/>
                </a:ext>
              </a:extLst>
            </p:cNvPr>
            <p:cNvSpPr txBox="1"/>
            <p:nvPr/>
          </p:nvSpPr>
          <p:spPr>
            <a:xfrm>
              <a:off x="1386818" y="3327790"/>
              <a:ext cx="6494823" cy="3600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100" dirty="0">
                  <a:solidFill>
                    <a:schemeClr val="lt1"/>
                  </a:solidFill>
                  <a:latin typeface="Bebas Neue"/>
                  <a:ea typeface="Bebas Neue"/>
                  <a:cs typeface="Bebas Neue"/>
                  <a:sym typeface="Bebas Neue"/>
                </a:rPr>
                <a:t>Where does Big Mountain Resort stand on these features, compared to competitors, and how much it should be charging per ticket? </a:t>
              </a:r>
              <a:endParaRPr sz="2100" dirty="0">
                <a:solidFill>
                  <a:schemeClr val="lt1"/>
                </a:solidFill>
                <a:latin typeface="Bebas Neue"/>
                <a:ea typeface="Bebas Neue"/>
                <a:cs typeface="Bebas Neue"/>
                <a:sym typeface="Bebas Neue"/>
              </a:endParaRPr>
            </a:p>
          </p:txBody>
        </p:sp>
        <p:grpSp>
          <p:nvGrpSpPr>
            <p:cNvPr id="3" name="Group 2">
              <a:extLst>
                <a:ext uri="{FF2B5EF4-FFF2-40B4-BE49-F238E27FC236}">
                  <a16:creationId xmlns:a16="http://schemas.microsoft.com/office/drawing/2014/main" id="{82073127-0A16-45EF-8875-EA1268939DE1}"/>
                </a:ext>
              </a:extLst>
            </p:cNvPr>
            <p:cNvGrpSpPr/>
            <p:nvPr/>
          </p:nvGrpSpPr>
          <p:grpSpPr>
            <a:xfrm>
              <a:off x="496110" y="3292906"/>
              <a:ext cx="497515" cy="429768"/>
              <a:chOff x="518373" y="3846742"/>
              <a:chExt cx="585000" cy="585000"/>
            </a:xfrm>
          </p:grpSpPr>
          <p:sp>
            <p:nvSpPr>
              <p:cNvPr id="20" name="Google Shape;1623;p49">
                <a:extLst>
                  <a:ext uri="{FF2B5EF4-FFF2-40B4-BE49-F238E27FC236}">
                    <a16:creationId xmlns:a16="http://schemas.microsoft.com/office/drawing/2014/main" id="{3D42ED5E-4AE7-46B9-9133-A71B78F84C04}"/>
                  </a:ext>
                </a:extLst>
              </p:cNvPr>
              <p:cNvSpPr/>
              <p:nvPr/>
            </p:nvSpPr>
            <p:spPr>
              <a:xfrm>
                <a:off x="518373" y="3846742"/>
                <a:ext cx="585000" cy="585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grpSp>
            <p:nvGrpSpPr>
              <p:cNvPr id="24" name="Google Shape;1627;p49">
                <a:extLst>
                  <a:ext uri="{FF2B5EF4-FFF2-40B4-BE49-F238E27FC236}">
                    <a16:creationId xmlns:a16="http://schemas.microsoft.com/office/drawing/2014/main" id="{E00478C7-F29A-4B8E-BB43-1DD21A8EF18E}"/>
                  </a:ext>
                </a:extLst>
              </p:cNvPr>
              <p:cNvGrpSpPr/>
              <p:nvPr/>
            </p:nvGrpSpPr>
            <p:grpSpPr>
              <a:xfrm>
                <a:off x="605196" y="3938190"/>
                <a:ext cx="430425" cy="414270"/>
                <a:chOff x="-37534750" y="2668075"/>
                <a:chExt cx="332400" cy="319900"/>
              </a:xfrm>
            </p:grpSpPr>
            <p:sp>
              <p:nvSpPr>
                <p:cNvPr id="25" name="Google Shape;1628;p49">
                  <a:extLst>
                    <a:ext uri="{FF2B5EF4-FFF2-40B4-BE49-F238E27FC236}">
                      <a16:creationId xmlns:a16="http://schemas.microsoft.com/office/drawing/2014/main" id="{38EA5BFD-5703-4FAA-9235-DBFC22AAA10D}"/>
                    </a:ext>
                  </a:extLst>
                </p:cNvPr>
                <p:cNvSpPr/>
                <p:nvPr/>
              </p:nvSpPr>
              <p:spPr>
                <a:xfrm>
                  <a:off x="-37534750" y="2668075"/>
                  <a:ext cx="332400" cy="319900"/>
                </a:xfrm>
                <a:custGeom>
                  <a:avLst/>
                  <a:gdLst/>
                  <a:ahLst/>
                  <a:cxnLst/>
                  <a:rect l="l" t="t" r="r" b="b"/>
                  <a:pathLst>
                    <a:path w="13296" h="12796" extrusionOk="0">
                      <a:moveTo>
                        <a:pt x="5258" y="834"/>
                      </a:moveTo>
                      <a:cubicBezTo>
                        <a:pt x="5799" y="834"/>
                        <a:pt x="6338" y="935"/>
                        <a:pt x="6837" y="1134"/>
                      </a:cubicBezTo>
                      <a:cubicBezTo>
                        <a:pt x="9105" y="2142"/>
                        <a:pt x="10019" y="4852"/>
                        <a:pt x="8822" y="6963"/>
                      </a:cubicBezTo>
                      <a:cubicBezTo>
                        <a:pt x="8790" y="7026"/>
                        <a:pt x="8790" y="7026"/>
                        <a:pt x="8790" y="7057"/>
                      </a:cubicBezTo>
                      <a:cubicBezTo>
                        <a:pt x="8632" y="7372"/>
                        <a:pt x="8412" y="7656"/>
                        <a:pt x="8160" y="7876"/>
                      </a:cubicBezTo>
                      <a:cubicBezTo>
                        <a:pt x="8002" y="8002"/>
                        <a:pt x="7876" y="8128"/>
                        <a:pt x="7782" y="8191"/>
                      </a:cubicBezTo>
                      <a:cubicBezTo>
                        <a:pt x="7687" y="8223"/>
                        <a:pt x="7719" y="8223"/>
                        <a:pt x="7687" y="8286"/>
                      </a:cubicBezTo>
                      <a:cubicBezTo>
                        <a:pt x="7152" y="8664"/>
                        <a:pt x="6585" y="8947"/>
                        <a:pt x="5923" y="9073"/>
                      </a:cubicBezTo>
                      <a:cubicBezTo>
                        <a:pt x="5694" y="9110"/>
                        <a:pt x="5468" y="9128"/>
                        <a:pt x="5245" y="9128"/>
                      </a:cubicBezTo>
                      <a:cubicBezTo>
                        <a:pt x="2977" y="9128"/>
                        <a:pt x="1071" y="7298"/>
                        <a:pt x="1071" y="4946"/>
                      </a:cubicBezTo>
                      <a:cubicBezTo>
                        <a:pt x="1071" y="3592"/>
                        <a:pt x="1796" y="2268"/>
                        <a:pt x="2899" y="1544"/>
                      </a:cubicBezTo>
                      <a:cubicBezTo>
                        <a:pt x="3603" y="1068"/>
                        <a:pt x="4433" y="834"/>
                        <a:pt x="5258" y="834"/>
                      </a:cubicBezTo>
                      <a:close/>
                      <a:moveTo>
                        <a:pt x="9200" y="7876"/>
                      </a:moveTo>
                      <a:lnTo>
                        <a:pt x="11909" y="10586"/>
                      </a:lnTo>
                      <a:cubicBezTo>
                        <a:pt x="12067" y="10743"/>
                        <a:pt x="12130" y="10901"/>
                        <a:pt x="12130" y="11153"/>
                      </a:cubicBezTo>
                      <a:cubicBezTo>
                        <a:pt x="12130" y="11594"/>
                        <a:pt x="11783" y="11909"/>
                        <a:pt x="11405" y="11909"/>
                      </a:cubicBezTo>
                      <a:cubicBezTo>
                        <a:pt x="11184" y="11909"/>
                        <a:pt x="10995" y="11814"/>
                        <a:pt x="10838" y="11657"/>
                      </a:cubicBezTo>
                      <a:lnTo>
                        <a:pt x="8128" y="8947"/>
                      </a:lnTo>
                      <a:cubicBezTo>
                        <a:pt x="8160" y="8916"/>
                        <a:pt x="8759" y="8506"/>
                        <a:pt x="9200" y="7876"/>
                      </a:cubicBezTo>
                      <a:close/>
                      <a:moveTo>
                        <a:pt x="5198" y="0"/>
                      </a:moveTo>
                      <a:cubicBezTo>
                        <a:pt x="3529" y="0"/>
                        <a:pt x="1985" y="882"/>
                        <a:pt x="1103" y="2205"/>
                      </a:cubicBezTo>
                      <a:cubicBezTo>
                        <a:pt x="158" y="3623"/>
                        <a:pt x="0" y="5387"/>
                        <a:pt x="630" y="6931"/>
                      </a:cubicBezTo>
                      <a:cubicBezTo>
                        <a:pt x="1470" y="8860"/>
                        <a:pt x="3356" y="9972"/>
                        <a:pt x="5251" y="9972"/>
                      </a:cubicBezTo>
                      <a:cubicBezTo>
                        <a:pt x="5988" y="9972"/>
                        <a:pt x="6725" y="9804"/>
                        <a:pt x="7404" y="9452"/>
                      </a:cubicBezTo>
                      <a:lnTo>
                        <a:pt x="10302" y="12318"/>
                      </a:lnTo>
                      <a:cubicBezTo>
                        <a:pt x="10588" y="12626"/>
                        <a:pt x="11026" y="12796"/>
                        <a:pt x="11468" y="12796"/>
                      </a:cubicBezTo>
                      <a:cubicBezTo>
                        <a:pt x="11661" y="12796"/>
                        <a:pt x="11854" y="12763"/>
                        <a:pt x="12035" y="12697"/>
                      </a:cubicBezTo>
                      <a:cubicBezTo>
                        <a:pt x="13043" y="12161"/>
                        <a:pt x="13295" y="10806"/>
                        <a:pt x="12539" y="10050"/>
                      </a:cubicBezTo>
                      <a:lnTo>
                        <a:pt x="9672" y="7183"/>
                      </a:lnTo>
                      <a:cubicBezTo>
                        <a:pt x="10334" y="5860"/>
                        <a:pt x="10334" y="4348"/>
                        <a:pt x="9767" y="3025"/>
                      </a:cubicBezTo>
                      <a:cubicBezTo>
                        <a:pt x="9042" y="1229"/>
                        <a:pt x="7215" y="0"/>
                        <a:pt x="51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629;p49">
                  <a:extLst>
                    <a:ext uri="{FF2B5EF4-FFF2-40B4-BE49-F238E27FC236}">
                      <a16:creationId xmlns:a16="http://schemas.microsoft.com/office/drawing/2014/main" id="{A34D76A3-5805-480E-9543-DFB22EC79A03}"/>
                    </a:ext>
                  </a:extLst>
                </p:cNvPr>
                <p:cNvSpPr/>
                <p:nvPr/>
              </p:nvSpPr>
              <p:spPr>
                <a:xfrm>
                  <a:off x="-37487500" y="2709475"/>
                  <a:ext cx="165425" cy="164450"/>
                </a:xfrm>
                <a:custGeom>
                  <a:avLst/>
                  <a:gdLst/>
                  <a:ahLst/>
                  <a:cxnLst/>
                  <a:rect l="l" t="t" r="r" b="b"/>
                  <a:pathLst>
                    <a:path w="6617" h="6578" extrusionOk="0">
                      <a:moveTo>
                        <a:pt x="3308" y="833"/>
                      </a:moveTo>
                      <a:cubicBezTo>
                        <a:pt x="4695" y="833"/>
                        <a:pt x="5797" y="1936"/>
                        <a:pt x="5797" y="3290"/>
                      </a:cubicBezTo>
                      <a:cubicBezTo>
                        <a:pt x="5797" y="4614"/>
                        <a:pt x="4726" y="5779"/>
                        <a:pt x="3308" y="5779"/>
                      </a:cubicBezTo>
                      <a:cubicBezTo>
                        <a:pt x="1954" y="5779"/>
                        <a:pt x="851" y="4677"/>
                        <a:pt x="851" y="3290"/>
                      </a:cubicBezTo>
                      <a:cubicBezTo>
                        <a:pt x="851" y="1936"/>
                        <a:pt x="1954" y="833"/>
                        <a:pt x="3308" y="833"/>
                      </a:cubicBezTo>
                      <a:close/>
                      <a:moveTo>
                        <a:pt x="3319" y="0"/>
                      </a:moveTo>
                      <a:cubicBezTo>
                        <a:pt x="2880" y="0"/>
                        <a:pt x="2438" y="81"/>
                        <a:pt x="2017" y="234"/>
                      </a:cubicBezTo>
                      <a:cubicBezTo>
                        <a:pt x="851" y="738"/>
                        <a:pt x="0" y="1936"/>
                        <a:pt x="0" y="3259"/>
                      </a:cubicBezTo>
                      <a:cubicBezTo>
                        <a:pt x="0" y="4362"/>
                        <a:pt x="568" y="5401"/>
                        <a:pt x="1481" y="6031"/>
                      </a:cubicBezTo>
                      <a:cubicBezTo>
                        <a:pt x="2033" y="6405"/>
                        <a:pt x="2645" y="6578"/>
                        <a:pt x="3255" y="6578"/>
                      </a:cubicBezTo>
                      <a:cubicBezTo>
                        <a:pt x="3725" y="6578"/>
                        <a:pt x="4193" y="6475"/>
                        <a:pt x="4632" y="6283"/>
                      </a:cubicBezTo>
                      <a:cubicBezTo>
                        <a:pt x="5829" y="5748"/>
                        <a:pt x="6585" y="4551"/>
                        <a:pt x="6585" y="3259"/>
                      </a:cubicBezTo>
                      <a:cubicBezTo>
                        <a:pt x="6616" y="2219"/>
                        <a:pt x="6081" y="1180"/>
                        <a:pt x="5167" y="549"/>
                      </a:cubicBezTo>
                      <a:cubicBezTo>
                        <a:pt x="4605" y="175"/>
                        <a:pt x="3965" y="0"/>
                        <a:pt x="3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18" name="Group 17">
            <a:extLst>
              <a:ext uri="{FF2B5EF4-FFF2-40B4-BE49-F238E27FC236}">
                <a16:creationId xmlns:a16="http://schemas.microsoft.com/office/drawing/2014/main" id="{8DEE51E3-9B24-43E5-A826-BFF7B600E35A}"/>
              </a:ext>
            </a:extLst>
          </p:cNvPr>
          <p:cNvGrpSpPr/>
          <p:nvPr/>
        </p:nvGrpSpPr>
        <p:grpSpPr>
          <a:xfrm>
            <a:off x="412347" y="4159437"/>
            <a:ext cx="8316701" cy="640080"/>
            <a:chOff x="412347" y="4159437"/>
            <a:chExt cx="8316701" cy="640080"/>
          </a:xfrm>
        </p:grpSpPr>
        <p:grpSp>
          <p:nvGrpSpPr>
            <p:cNvPr id="16" name="Group 15">
              <a:extLst>
                <a:ext uri="{FF2B5EF4-FFF2-40B4-BE49-F238E27FC236}">
                  <a16:creationId xmlns:a16="http://schemas.microsoft.com/office/drawing/2014/main" id="{B35A66BE-589C-4C6C-80B3-D60EB5E09B9A}"/>
                </a:ext>
              </a:extLst>
            </p:cNvPr>
            <p:cNvGrpSpPr/>
            <p:nvPr/>
          </p:nvGrpSpPr>
          <p:grpSpPr>
            <a:xfrm>
              <a:off x="412347" y="4159437"/>
              <a:ext cx="8316701" cy="640080"/>
              <a:chOff x="412347" y="4159437"/>
              <a:chExt cx="8316701" cy="640080"/>
            </a:xfrm>
          </p:grpSpPr>
          <p:sp>
            <p:nvSpPr>
              <p:cNvPr id="8" name="Google Shape;1622;p49">
                <a:extLst>
                  <a:ext uri="{FF2B5EF4-FFF2-40B4-BE49-F238E27FC236}">
                    <a16:creationId xmlns:a16="http://schemas.microsoft.com/office/drawing/2014/main" id="{E58799A3-D2A0-44E4-803D-72734C1F90A7}"/>
                  </a:ext>
                </a:extLst>
              </p:cNvPr>
              <p:cNvSpPr/>
              <p:nvPr/>
            </p:nvSpPr>
            <p:spPr>
              <a:xfrm>
                <a:off x="412347" y="4159437"/>
                <a:ext cx="8316701" cy="64008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9" name="Google Shape;1624;p49">
                <a:extLst>
                  <a:ext uri="{FF2B5EF4-FFF2-40B4-BE49-F238E27FC236}">
                    <a16:creationId xmlns:a16="http://schemas.microsoft.com/office/drawing/2014/main" id="{F06BD055-B79D-435A-913D-D961BE7863DB}"/>
                  </a:ext>
                </a:extLst>
              </p:cNvPr>
              <p:cNvSpPr txBox="1"/>
              <p:nvPr/>
            </p:nvSpPr>
            <p:spPr>
              <a:xfrm>
                <a:off x="1133119" y="4299477"/>
                <a:ext cx="7065985" cy="3600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100" dirty="0">
                    <a:solidFill>
                      <a:schemeClr val="lt1"/>
                    </a:solidFill>
                    <a:latin typeface="Bebas Neue"/>
                    <a:ea typeface="Bebas Neue"/>
                    <a:cs typeface="Bebas Neue"/>
                    <a:sym typeface="Bebas Neue"/>
                  </a:rPr>
                  <a:t>How the proposed changes in the infrastructure would affect revenue?</a:t>
                </a:r>
                <a:endParaRPr sz="2100" dirty="0">
                  <a:solidFill>
                    <a:schemeClr val="lt1"/>
                  </a:solidFill>
                  <a:latin typeface="Bebas Neue"/>
                  <a:ea typeface="Bebas Neue"/>
                  <a:cs typeface="Bebas Neue"/>
                  <a:sym typeface="Bebas Neue"/>
                </a:endParaRPr>
              </a:p>
            </p:txBody>
          </p:sp>
          <p:sp>
            <p:nvSpPr>
              <p:cNvPr id="29" name="Google Shape;1600;p49">
                <a:extLst>
                  <a:ext uri="{FF2B5EF4-FFF2-40B4-BE49-F238E27FC236}">
                    <a16:creationId xmlns:a16="http://schemas.microsoft.com/office/drawing/2014/main" id="{AAA0AC04-445B-4C60-9702-734DAF87DB8C}"/>
                  </a:ext>
                </a:extLst>
              </p:cNvPr>
              <p:cNvSpPr/>
              <p:nvPr/>
            </p:nvSpPr>
            <p:spPr>
              <a:xfrm>
                <a:off x="508077" y="4264593"/>
                <a:ext cx="529313" cy="429768"/>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grpSp>
        <p:sp>
          <p:nvSpPr>
            <p:cNvPr id="30" name="Google Shape;1604;p49">
              <a:extLst>
                <a:ext uri="{FF2B5EF4-FFF2-40B4-BE49-F238E27FC236}">
                  <a16:creationId xmlns:a16="http://schemas.microsoft.com/office/drawing/2014/main" id="{9D14FF14-AE9C-4294-8BAE-6A85148C6BF2}"/>
                </a:ext>
              </a:extLst>
            </p:cNvPr>
            <p:cNvSpPr/>
            <p:nvPr/>
          </p:nvSpPr>
          <p:spPr>
            <a:xfrm>
              <a:off x="587234" y="4310385"/>
              <a:ext cx="370999" cy="302249"/>
            </a:xfrm>
            <a:custGeom>
              <a:avLst/>
              <a:gdLst/>
              <a:ahLst/>
              <a:cxnLst/>
              <a:rect l="l" t="t" r="r" b="b"/>
              <a:pathLst>
                <a:path w="12666" h="12708" extrusionOk="0">
                  <a:moveTo>
                    <a:pt x="6347" y="841"/>
                  </a:moveTo>
                  <a:cubicBezTo>
                    <a:pt x="6876" y="841"/>
                    <a:pt x="7350" y="1172"/>
                    <a:pt x="7530" y="1712"/>
                  </a:cubicBezTo>
                  <a:cubicBezTo>
                    <a:pt x="7719" y="2405"/>
                    <a:pt x="7372" y="3067"/>
                    <a:pt x="6679" y="3256"/>
                  </a:cubicBezTo>
                  <a:cubicBezTo>
                    <a:pt x="6569" y="3289"/>
                    <a:pt x="6457" y="3305"/>
                    <a:pt x="6345" y="3305"/>
                  </a:cubicBezTo>
                  <a:cubicBezTo>
                    <a:pt x="5822" y="3305"/>
                    <a:pt x="5323" y="2956"/>
                    <a:pt x="5167" y="2437"/>
                  </a:cubicBezTo>
                  <a:cubicBezTo>
                    <a:pt x="4947" y="1775"/>
                    <a:pt x="5325" y="1082"/>
                    <a:pt x="5986" y="893"/>
                  </a:cubicBezTo>
                  <a:cubicBezTo>
                    <a:pt x="6108" y="858"/>
                    <a:pt x="6229" y="841"/>
                    <a:pt x="6347" y="841"/>
                  </a:cubicBezTo>
                  <a:close/>
                  <a:moveTo>
                    <a:pt x="6353" y="5919"/>
                  </a:moveTo>
                  <a:cubicBezTo>
                    <a:pt x="7021" y="5919"/>
                    <a:pt x="7624" y="6459"/>
                    <a:pt x="7624" y="7162"/>
                  </a:cubicBezTo>
                  <a:cubicBezTo>
                    <a:pt x="7593" y="7698"/>
                    <a:pt x="7215" y="8170"/>
                    <a:pt x="6742" y="8328"/>
                  </a:cubicBezTo>
                  <a:cubicBezTo>
                    <a:pt x="6608" y="8371"/>
                    <a:pt x="6474" y="8391"/>
                    <a:pt x="6345" y="8391"/>
                  </a:cubicBezTo>
                  <a:cubicBezTo>
                    <a:pt x="5810" y="8391"/>
                    <a:pt x="5351" y="8042"/>
                    <a:pt x="5199" y="7509"/>
                  </a:cubicBezTo>
                  <a:cubicBezTo>
                    <a:pt x="5010" y="6847"/>
                    <a:pt x="5356" y="6186"/>
                    <a:pt x="6018" y="5965"/>
                  </a:cubicBezTo>
                  <a:cubicBezTo>
                    <a:pt x="6130" y="5934"/>
                    <a:pt x="6242" y="5919"/>
                    <a:pt x="6353" y="5919"/>
                  </a:cubicBezTo>
                  <a:close/>
                  <a:moveTo>
                    <a:pt x="2079" y="9351"/>
                  </a:moveTo>
                  <a:cubicBezTo>
                    <a:pt x="2744" y="9351"/>
                    <a:pt x="3340" y="9871"/>
                    <a:pt x="3340" y="10596"/>
                  </a:cubicBezTo>
                  <a:cubicBezTo>
                    <a:pt x="3308" y="11163"/>
                    <a:pt x="2962" y="11604"/>
                    <a:pt x="2426" y="11762"/>
                  </a:cubicBezTo>
                  <a:cubicBezTo>
                    <a:pt x="2305" y="11797"/>
                    <a:pt x="2183" y="11813"/>
                    <a:pt x="2065" y="11813"/>
                  </a:cubicBezTo>
                  <a:cubicBezTo>
                    <a:pt x="1538" y="11813"/>
                    <a:pt x="1068" y="11483"/>
                    <a:pt x="914" y="10943"/>
                  </a:cubicBezTo>
                  <a:cubicBezTo>
                    <a:pt x="693" y="10281"/>
                    <a:pt x="1071" y="9588"/>
                    <a:pt x="1733" y="9399"/>
                  </a:cubicBezTo>
                  <a:cubicBezTo>
                    <a:pt x="1849" y="9367"/>
                    <a:pt x="1965" y="9351"/>
                    <a:pt x="2079" y="9351"/>
                  </a:cubicBezTo>
                  <a:close/>
                  <a:moveTo>
                    <a:pt x="10617" y="9351"/>
                  </a:moveTo>
                  <a:cubicBezTo>
                    <a:pt x="11281" y="9351"/>
                    <a:pt x="11878" y="9871"/>
                    <a:pt x="11878" y="10596"/>
                  </a:cubicBezTo>
                  <a:cubicBezTo>
                    <a:pt x="11846" y="11163"/>
                    <a:pt x="11500" y="11604"/>
                    <a:pt x="10995" y="11762"/>
                  </a:cubicBezTo>
                  <a:cubicBezTo>
                    <a:pt x="10868" y="11797"/>
                    <a:pt x="10742" y="11813"/>
                    <a:pt x="10620" y="11813"/>
                  </a:cubicBezTo>
                  <a:cubicBezTo>
                    <a:pt x="10076" y="11813"/>
                    <a:pt x="9606" y="11483"/>
                    <a:pt x="9452" y="10943"/>
                  </a:cubicBezTo>
                  <a:cubicBezTo>
                    <a:pt x="9263" y="10281"/>
                    <a:pt x="9609" y="9588"/>
                    <a:pt x="10271" y="9399"/>
                  </a:cubicBezTo>
                  <a:cubicBezTo>
                    <a:pt x="10387" y="9367"/>
                    <a:pt x="10503" y="9351"/>
                    <a:pt x="10617" y="9351"/>
                  </a:cubicBezTo>
                  <a:close/>
                  <a:moveTo>
                    <a:pt x="6344" y="0"/>
                  </a:moveTo>
                  <a:cubicBezTo>
                    <a:pt x="5677" y="0"/>
                    <a:pt x="5021" y="308"/>
                    <a:pt x="4631" y="893"/>
                  </a:cubicBezTo>
                  <a:cubicBezTo>
                    <a:pt x="3812" y="2122"/>
                    <a:pt x="4474" y="3760"/>
                    <a:pt x="5955" y="4075"/>
                  </a:cubicBezTo>
                  <a:lnTo>
                    <a:pt x="5955" y="5146"/>
                  </a:lnTo>
                  <a:cubicBezTo>
                    <a:pt x="4600" y="5430"/>
                    <a:pt x="3907" y="6910"/>
                    <a:pt x="4537" y="8107"/>
                  </a:cubicBezTo>
                  <a:lnTo>
                    <a:pt x="3434" y="9021"/>
                  </a:lnTo>
                  <a:cubicBezTo>
                    <a:pt x="3025" y="8706"/>
                    <a:pt x="2584" y="8548"/>
                    <a:pt x="2080" y="8548"/>
                  </a:cubicBezTo>
                  <a:cubicBezTo>
                    <a:pt x="945" y="8548"/>
                    <a:pt x="0" y="9494"/>
                    <a:pt x="0" y="10628"/>
                  </a:cubicBezTo>
                  <a:cubicBezTo>
                    <a:pt x="0" y="11762"/>
                    <a:pt x="945" y="12707"/>
                    <a:pt x="2080" y="12707"/>
                  </a:cubicBezTo>
                  <a:cubicBezTo>
                    <a:pt x="3214" y="12707"/>
                    <a:pt x="4159" y="11793"/>
                    <a:pt x="4159" y="10628"/>
                  </a:cubicBezTo>
                  <a:cubicBezTo>
                    <a:pt x="4159" y="10281"/>
                    <a:pt x="4096" y="9966"/>
                    <a:pt x="3938" y="9683"/>
                  </a:cubicBezTo>
                  <a:lnTo>
                    <a:pt x="5041" y="8769"/>
                  </a:lnTo>
                  <a:cubicBezTo>
                    <a:pt x="5435" y="9084"/>
                    <a:pt x="5907" y="9242"/>
                    <a:pt x="6376" y="9242"/>
                  </a:cubicBezTo>
                  <a:cubicBezTo>
                    <a:pt x="6845" y="9242"/>
                    <a:pt x="7309" y="9084"/>
                    <a:pt x="7687" y="8769"/>
                  </a:cubicBezTo>
                  <a:lnTo>
                    <a:pt x="8790" y="9683"/>
                  </a:lnTo>
                  <a:cubicBezTo>
                    <a:pt x="8318" y="10596"/>
                    <a:pt x="8570" y="11730"/>
                    <a:pt x="9452" y="12361"/>
                  </a:cubicBezTo>
                  <a:cubicBezTo>
                    <a:pt x="9803" y="12595"/>
                    <a:pt x="10203" y="12707"/>
                    <a:pt x="10598" y="12707"/>
                  </a:cubicBezTo>
                  <a:cubicBezTo>
                    <a:pt x="11266" y="12707"/>
                    <a:pt x="11923" y="12387"/>
                    <a:pt x="12319" y="11793"/>
                  </a:cubicBezTo>
                  <a:cubicBezTo>
                    <a:pt x="12571" y="11478"/>
                    <a:pt x="12665" y="11069"/>
                    <a:pt x="12665" y="10659"/>
                  </a:cubicBezTo>
                  <a:cubicBezTo>
                    <a:pt x="12665" y="9431"/>
                    <a:pt x="11783" y="8548"/>
                    <a:pt x="10617" y="8548"/>
                  </a:cubicBezTo>
                  <a:cubicBezTo>
                    <a:pt x="10113" y="8548"/>
                    <a:pt x="9672" y="8706"/>
                    <a:pt x="9294" y="9021"/>
                  </a:cubicBezTo>
                  <a:lnTo>
                    <a:pt x="8192" y="8107"/>
                  </a:lnTo>
                  <a:cubicBezTo>
                    <a:pt x="8822" y="6879"/>
                    <a:pt x="8097" y="5398"/>
                    <a:pt x="6774" y="5146"/>
                  </a:cubicBezTo>
                  <a:lnTo>
                    <a:pt x="6774" y="4075"/>
                  </a:lnTo>
                  <a:cubicBezTo>
                    <a:pt x="7530" y="3917"/>
                    <a:pt x="8097" y="3382"/>
                    <a:pt x="8349" y="2657"/>
                  </a:cubicBezTo>
                  <a:cubicBezTo>
                    <a:pt x="8633" y="1806"/>
                    <a:pt x="8318" y="861"/>
                    <a:pt x="7530" y="357"/>
                  </a:cubicBezTo>
                  <a:cubicBezTo>
                    <a:pt x="7170" y="117"/>
                    <a:pt x="6755" y="0"/>
                    <a:pt x="63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779596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p:cNvGraphicFramePr/>
          <p:nvPr>
            <p:extLst>
              <p:ext uri="{D42A27DB-BD31-4B8C-83A1-F6EECF244321}">
                <p14:modId xmlns:p14="http://schemas.microsoft.com/office/powerpoint/2010/main" val="2610724486"/>
              </p:ext>
            </p:extLst>
          </p:nvPr>
        </p:nvGraphicFramePr>
        <p:xfrm>
          <a:off x="301451" y="844062"/>
          <a:ext cx="8842549" cy="4290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p:cNvSpPr/>
          <p:nvPr/>
        </p:nvSpPr>
        <p:spPr>
          <a:xfrm>
            <a:off x="0" y="330922"/>
            <a:ext cx="9144000" cy="553998"/>
          </a:xfrm>
          <a:prstGeom prst="rect">
            <a:avLst/>
          </a:prstGeom>
        </p:spPr>
        <p:txBody>
          <a:bodyPr wrap="square">
            <a:spAutoFit/>
          </a:bodyPr>
          <a:lstStyle/>
          <a:p>
            <a:pPr algn="ctr">
              <a:buClr>
                <a:schemeClr val="dk1"/>
              </a:buClr>
              <a:buSzPts val="2800"/>
            </a:pPr>
            <a:r>
              <a:rPr lang="en-US" sz="3000" dirty="0">
                <a:solidFill>
                  <a:schemeClr val="dk1"/>
                </a:solidFill>
                <a:latin typeface="Bebas Neue"/>
                <a:sym typeface="Fira Sans Extra Condensed Medium"/>
              </a:rPr>
              <a:t>The approach</a:t>
            </a:r>
            <a:endParaRPr lang="en-US" sz="825"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5030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9C30E28-877A-440E-A0D8-A558203345C9}"/>
              </a:ext>
            </a:extLst>
          </p:cNvPr>
          <p:cNvSpPr/>
          <p:nvPr/>
        </p:nvSpPr>
        <p:spPr>
          <a:xfrm>
            <a:off x="0" y="330922"/>
            <a:ext cx="9144000" cy="553998"/>
          </a:xfrm>
          <a:prstGeom prst="rect">
            <a:avLst/>
          </a:prstGeom>
        </p:spPr>
        <p:txBody>
          <a:bodyPr wrap="square">
            <a:spAutoFit/>
          </a:bodyPr>
          <a:lstStyle/>
          <a:p>
            <a:pPr algn="ctr">
              <a:buClr>
                <a:schemeClr val="dk1"/>
              </a:buClr>
              <a:buSzPts val="2800"/>
            </a:pPr>
            <a:r>
              <a:rPr lang="en-US" sz="3000" dirty="0">
                <a:solidFill>
                  <a:schemeClr val="dk1"/>
                </a:solidFill>
                <a:latin typeface="Bebas Neue"/>
                <a:sym typeface="Fira Sans Extra Condensed Medium"/>
              </a:rPr>
              <a:t>Recommendations and key findings</a:t>
            </a:r>
            <a:endParaRPr lang="en-US" sz="825" dirty="0">
              <a:solidFill>
                <a:schemeClr val="bg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5AA463F-5651-4844-9544-FBEF3DC57C1C}"/>
              </a:ext>
            </a:extLst>
          </p:cNvPr>
          <p:cNvSpPr txBox="1"/>
          <p:nvPr/>
        </p:nvSpPr>
        <p:spPr>
          <a:xfrm>
            <a:off x="1161207" y="1278542"/>
            <a:ext cx="6821585" cy="3354765"/>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Without information on how much money closing a run would save, it is difficult to make exact recommendations on how many of them could be closed. One can be closed without affecting ticket price or revenue, closing more would depend on whether the resulting savings would be greater than expected losses in revenue. </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resort can increase ticket price by at least $3 without making any improvements; adding one run, increasing the vertical drop by 150 feet, and installing an additional chair would allow for an additional price increase in $1.99 and additional $3,474,638 in revenue.</a:t>
            </a:r>
          </a:p>
          <a:p>
            <a:endParaRPr lang="en-US" dirty="0"/>
          </a:p>
        </p:txBody>
      </p:sp>
    </p:spTree>
    <p:extLst>
      <p:ext uri="{BB962C8B-B14F-4D97-AF65-F5344CB8AC3E}">
        <p14:creationId xmlns:p14="http://schemas.microsoft.com/office/powerpoint/2010/main" val="3293666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0"/>
          <p:cNvSpPr txBox="1">
            <a:spLocks noGrp="1"/>
          </p:cNvSpPr>
          <p:nvPr>
            <p:ph type="title"/>
          </p:nvPr>
        </p:nvSpPr>
        <p:spPr>
          <a:xfrm>
            <a:off x="2124160" y="361950"/>
            <a:ext cx="489568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Modeling results and analysis </a:t>
            </a:r>
            <a:endParaRPr dirty="0"/>
          </a:p>
        </p:txBody>
      </p:sp>
      <p:grpSp>
        <p:nvGrpSpPr>
          <p:cNvPr id="15" name="Group 14">
            <a:extLst>
              <a:ext uri="{FF2B5EF4-FFF2-40B4-BE49-F238E27FC236}">
                <a16:creationId xmlns:a16="http://schemas.microsoft.com/office/drawing/2014/main" id="{C0D2E474-3573-4EFA-97C6-51D5E8426E9F}"/>
              </a:ext>
            </a:extLst>
          </p:cNvPr>
          <p:cNvGrpSpPr/>
          <p:nvPr/>
        </p:nvGrpSpPr>
        <p:grpSpPr>
          <a:xfrm>
            <a:off x="586920" y="1096283"/>
            <a:ext cx="8315399" cy="640080"/>
            <a:chOff x="413649" y="1165363"/>
            <a:chExt cx="8315399" cy="640080"/>
          </a:xfrm>
        </p:grpSpPr>
        <p:sp>
          <p:nvSpPr>
            <p:cNvPr id="16" name="Google Shape;1615;p49">
              <a:extLst>
                <a:ext uri="{FF2B5EF4-FFF2-40B4-BE49-F238E27FC236}">
                  <a16:creationId xmlns:a16="http://schemas.microsoft.com/office/drawing/2014/main" id="{C7238AF1-D0E3-4C47-AC7E-DDBECE3EC221}"/>
                </a:ext>
              </a:extLst>
            </p:cNvPr>
            <p:cNvSpPr/>
            <p:nvPr/>
          </p:nvSpPr>
          <p:spPr>
            <a:xfrm>
              <a:off x="413649" y="1165363"/>
              <a:ext cx="8315399" cy="64008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17" name="Google Shape;1617;p49">
              <a:extLst>
                <a:ext uri="{FF2B5EF4-FFF2-40B4-BE49-F238E27FC236}">
                  <a16:creationId xmlns:a16="http://schemas.microsoft.com/office/drawing/2014/main" id="{8B5E1F27-4F40-46AC-BDA7-A8D04707D064}"/>
                </a:ext>
              </a:extLst>
            </p:cNvPr>
            <p:cNvSpPr txBox="1"/>
            <p:nvPr/>
          </p:nvSpPr>
          <p:spPr>
            <a:xfrm>
              <a:off x="1367790" y="1312055"/>
              <a:ext cx="5851983" cy="46436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100" dirty="0">
                  <a:solidFill>
                    <a:schemeClr val="lt1"/>
                  </a:solidFill>
                  <a:latin typeface="Bebas Neue"/>
                  <a:ea typeface="Bebas Neue"/>
                  <a:cs typeface="Bebas Neue"/>
                  <a:sym typeface="Bebas Neue"/>
                </a:rPr>
                <a:t>Is the resort's current pricing strategy to base their pricing in the market's average adequate?   </a:t>
              </a:r>
            </a:p>
          </p:txBody>
        </p:sp>
        <p:grpSp>
          <p:nvGrpSpPr>
            <p:cNvPr id="18" name="Group 17">
              <a:extLst>
                <a:ext uri="{FF2B5EF4-FFF2-40B4-BE49-F238E27FC236}">
                  <a16:creationId xmlns:a16="http://schemas.microsoft.com/office/drawing/2014/main" id="{D6FA323E-60D6-4354-830D-1F86719C6D66}"/>
                </a:ext>
              </a:extLst>
            </p:cNvPr>
            <p:cNvGrpSpPr/>
            <p:nvPr/>
          </p:nvGrpSpPr>
          <p:grpSpPr>
            <a:xfrm>
              <a:off x="527906" y="1270519"/>
              <a:ext cx="497515" cy="429768"/>
              <a:chOff x="1022957" y="1921520"/>
              <a:chExt cx="673434" cy="585000"/>
            </a:xfrm>
          </p:grpSpPr>
          <p:sp>
            <p:nvSpPr>
              <p:cNvPr id="19" name="Google Shape;1616;p49">
                <a:extLst>
                  <a:ext uri="{FF2B5EF4-FFF2-40B4-BE49-F238E27FC236}">
                    <a16:creationId xmlns:a16="http://schemas.microsoft.com/office/drawing/2014/main" id="{7BBA6A74-6ED3-4553-AEA1-5C82417BCCD2}"/>
                  </a:ext>
                </a:extLst>
              </p:cNvPr>
              <p:cNvSpPr/>
              <p:nvPr/>
            </p:nvSpPr>
            <p:spPr>
              <a:xfrm>
                <a:off x="1022957" y="1921520"/>
                <a:ext cx="673434" cy="585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20" name="Google Shape;1620;p49">
                <a:extLst>
                  <a:ext uri="{FF2B5EF4-FFF2-40B4-BE49-F238E27FC236}">
                    <a16:creationId xmlns:a16="http://schemas.microsoft.com/office/drawing/2014/main" id="{205D429C-CFA1-480E-9DBC-8299DDE503BD}"/>
                  </a:ext>
                </a:extLst>
              </p:cNvPr>
              <p:cNvSpPr/>
              <p:nvPr/>
            </p:nvSpPr>
            <p:spPr>
              <a:xfrm>
                <a:off x="1189405" y="2026550"/>
                <a:ext cx="340539" cy="408022"/>
              </a:xfrm>
              <a:custGeom>
                <a:avLst/>
                <a:gdLst/>
                <a:ahLst/>
                <a:cxnLst/>
                <a:rect l="l" t="t" r="r" b="b"/>
                <a:pathLst>
                  <a:path w="9138" h="12603" extrusionOk="0">
                    <a:moveTo>
                      <a:pt x="5420" y="788"/>
                    </a:moveTo>
                    <a:cubicBezTo>
                      <a:pt x="7026" y="788"/>
                      <a:pt x="8287" y="2080"/>
                      <a:pt x="8287" y="3655"/>
                    </a:cubicBezTo>
                    <a:lnTo>
                      <a:pt x="8287" y="4978"/>
                    </a:lnTo>
                    <a:lnTo>
                      <a:pt x="5829" y="4978"/>
                    </a:lnTo>
                    <a:lnTo>
                      <a:pt x="5829" y="3718"/>
                    </a:lnTo>
                    <a:cubicBezTo>
                      <a:pt x="5829" y="3151"/>
                      <a:pt x="5451" y="2710"/>
                      <a:pt x="4979" y="2521"/>
                    </a:cubicBezTo>
                    <a:lnTo>
                      <a:pt x="4979" y="788"/>
                    </a:lnTo>
                    <a:close/>
                    <a:moveTo>
                      <a:pt x="4159" y="882"/>
                    </a:moveTo>
                    <a:lnTo>
                      <a:pt x="4159" y="2615"/>
                    </a:lnTo>
                    <a:cubicBezTo>
                      <a:pt x="3687" y="2773"/>
                      <a:pt x="3340" y="3245"/>
                      <a:pt x="3340" y="3781"/>
                    </a:cubicBezTo>
                    <a:lnTo>
                      <a:pt x="3340" y="5041"/>
                    </a:lnTo>
                    <a:lnTo>
                      <a:pt x="851" y="5041"/>
                    </a:lnTo>
                    <a:lnTo>
                      <a:pt x="851" y="3749"/>
                    </a:lnTo>
                    <a:cubicBezTo>
                      <a:pt x="851" y="2143"/>
                      <a:pt x="2175" y="882"/>
                      <a:pt x="3781" y="882"/>
                    </a:cubicBezTo>
                    <a:close/>
                    <a:moveTo>
                      <a:pt x="4569" y="3308"/>
                    </a:moveTo>
                    <a:cubicBezTo>
                      <a:pt x="4790" y="3308"/>
                      <a:pt x="4947" y="3497"/>
                      <a:pt x="4947" y="3749"/>
                    </a:cubicBezTo>
                    <a:lnTo>
                      <a:pt x="4947" y="5388"/>
                    </a:lnTo>
                    <a:cubicBezTo>
                      <a:pt x="4947" y="5620"/>
                      <a:pt x="4736" y="5830"/>
                      <a:pt x="4504" y="5830"/>
                    </a:cubicBezTo>
                    <a:cubicBezTo>
                      <a:pt x="4453" y="5830"/>
                      <a:pt x="4400" y="5820"/>
                      <a:pt x="4348" y="5797"/>
                    </a:cubicBezTo>
                    <a:cubicBezTo>
                      <a:pt x="4191" y="5703"/>
                      <a:pt x="4128" y="5608"/>
                      <a:pt x="4128" y="5388"/>
                    </a:cubicBezTo>
                    <a:lnTo>
                      <a:pt x="4128" y="3718"/>
                    </a:lnTo>
                    <a:cubicBezTo>
                      <a:pt x="4159" y="3466"/>
                      <a:pt x="4348" y="3308"/>
                      <a:pt x="4569" y="3308"/>
                    </a:cubicBezTo>
                    <a:close/>
                    <a:moveTo>
                      <a:pt x="8287" y="5797"/>
                    </a:moveTo>
                    <a:lnTo>
                      <a:pt x="8287" y="8948"/>
                    </a:lnTo>
                    <a:cubicBezTo>
                      <a:pt x="8287" y="10554"/>
                      <a:pt x="6995" y="11815"/>
                      <a:pt x="5420" y="11815"/>
                    </a:cubicBezTo>
                    <a:lnTo>
                      <a:pt x="3781" y="11815"/>
                    </a:lnTo>
                    <a:cubicBezTo>
                      <a:pt x="2143" y="11815"/>
                      <a:pt x="883" y="10523"/>
                      <a:pt x="851" y="8948"/>
                    </a:cubicBezTo>
                    <a:lnTo>
                      <a:pt x="851" y="5797"/>
                    </a:lnTo>
                    <a:lnTo>
                      <a:pt x="3403" y="5797"/>
                    </a:lnTo>
                    <a:cubicBezTo>
                      <a:pt x="3498" y="6018"/>
                      <a:pt x="3655" y="6270"/>
                      <a:pt x="3876" y="6427"/>
                    </a:cubicBezTo>
                    <a:cubicBezTo>
                      <a:pt x="4098" y="6579"/>
                      <a:pt x="4340" y="6649"/>
                      <a:pt x="4575" y="6649"/>
                    </a:cubicBezTo>
                    <a:cubicBezTo>
                      <a:pt x="5073" y="6649"/>
                      <a:pt x="5542" y="6332"/>
                      <a:pt x="5735" y="5797"/>
                    </a:cubicBezTo>
                    <a:close/>
                    <a:moveTo>
                      <a:pt x="3750" y="0"/>
                    </a:moveTo>
                    <a:cubicBezTo>
                      <a:pt x="1702" y="0"/>
                      <a:pt x="1" y="1670"/>
                      <a:pt x="1" y="3718"/>
                    </a:cubicBezTo>
                    <a:lnTo>
                      <a:pt x="1" y="8885"/>
                    </a:lnTo>
                    <a:cubicBezTo>
                      <a:pt x="1" y="10932"/>
                      <a:pt x="1639" y="12602"/>
                      <a:pt x="3750" y="12602"/>
                    </a:cubicBezTo>
                    <a:lnTo>
                      <a:pt x="5388" y="12602"/>
                    </a:lnTo>
                    <a:cubicBezTo>
                      <a:pt x="7436" y="12602"/>
                      <a:pt x="9137" y="10964"/>
                      <a:pt x="9074" y="8885"/>
                    </a:cubicBezTo>
                    <a:lnTo>
                      <a:pt x="9074" y="3686"/>
                    </a:lnTo>
                    <a:cubicBezTo>
                      <a:pt x="9137" y="1670"/>
                      <a:pt x="7467" y="0"/>
                      <a:pt x="53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2" name="TextBox 21">
            <a:extLst>
              <a:ext uri="{FF2B5EF4-FFF2-40B4-BE49-F238E27FC236}">
                <a16:creationId xmlns:a16="http://schemas.microsoft.com/office/drawing/2014/main" id="{84350AE3-C929-46A8-883F-B21AB01D369F}"/>
              </a:ext>
            </a:extLst>
          </p:cNvPr>
          <p:cNvSpPr txBox="1"/>
          <p:nvPr/>
        </p:nvSpPr>
        <p:spPr>
          <a:xfrm>
            <a:off x="586920" y="2096596"/>
            <a:ext cx="8233399" cy="1384995"/>
          </a:xfrm>
          <a:prstGeom prst="rect">
            <a:avLst/>
          </a:prstGeom>
          <a:noFill/>
        </p:spPr>
        <p:txBody>
          <a:bodyPr wrap="square">
            <a:spAutoFit/>
          </a:bodyPr>
          <a:lstStyle/>
          <a:p>
            <a:r>
              <a:rPr lang="en-US" dirty="0"/>
              <a:t>We first explored what should be considered as 'a market' in the context of out business questions. The data indicated that all US resorts can be included into the definition of market; there were no substantial differences among states. Then we proceeded to testing average market price as a predictor of resorts' ticket price. The result indicated that basing ticket price on the market average would result, on average, in a $19 mismatch. In addition, the model fitted poorly explaining less than 1% of variance in ticket price meaning this is not an adequate strategy. </a:t>
            </a:r>
          </a:p>
        </p:txBody>
      </p:sp>
    </p:spTree>
    <p:extLst>
      <p:ext uri="{BB962C8B-B14F-4D97-AF65-F5344CB8AC3E}">
        <p14:creationId xmlns:p14="http://schemas.microsoft.com/office/powerpoint/2010/main" val="3556684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grpSp>
        <p:nvGrpSpPr>
          <p:cNvPr id="6" name="Group 5">
            <a:extLst>
              <a:ext uri="{FF2B5EF4-FFF2-40B4-BE49-F238E27FC236}">
                <a16:creationId xmlns:a16="http://schemas.microsoft.com/office/drawing/2014/main" id="{B7D77B17-B31C-49FE-8D7C-841B583AA9F7}"/>
              </a:ext>
            </a:extLst>
          </p:cNvPr>
          <p:cNvGrpSpPr/>
          <p:nvPr/>
        </p:nvGrpSpPr>
        <p:grpSpPr>
          <a:xfrm>
            <a:off x="4316326" y="2173049"/>
            <a:ext cx="4371033" cy="1815882"/>
            <a:chOff x="3933836" y="937005"/>
            <a:chExt cx="4371033" cy="1815882"/>
          </a:xfrm>
        </p:grpSpPr>
        <p:sp>
          <p:nvSpPr>
            <p:cNvPr id="2" name="TextBox 1">
              <a:extLst>
                <a:ext uri="{FF2B5EF4-FFF2-40B4-BE49-F238E27FC236}">
                  <a16:creationId xmlns:a16="http://schemas.microsoft.com/office/drawing/2014/main" id="{4AD66BC8-CBFB-4576-9327-753DA5C76A14}"/>
                </a:ext>
              </a:extLst>
            </p:cNvPr>
            <p:cNvSpPr txBox="1"/>
            <p:nvPr/>
          </p:nvSpPr>
          <p:spPr>
            <a:xfrm>
              <a:off x="3933836" y="937005"/>
              <a:ext cx="4371033" cy="1815882"/>
            </a:xfrm>
            <a:prstGeom prst="rect">
              <a:avLst/>
            </a:prstGeom>
            <a:noFill/>
          </p:spPr>
          <p:txBody>
            <a:bodyPr wrap="square" rtlCol="0">
              <a:spAutoFit/>
            </a:bodyPr>
            <a:lstStyle/>
            <a:p>
              <a:r>
                <a:rPr lang="en-US" b="1" dirty="0">
                  <a:latin typeface="Roboto" panose="020B0604020202020204" charset="0"/>
                  <a:ea typeface="Roboto" panose="020B0604020202020204" charset="0"/>
                  <a:cs typeface="Calibri" panose="020F0502020204030204" pitchFamily="34" charset="0"/>
                </a:rPr>
                <a:t>	</a:t>
              </a:r>
              <a:r>
                <a:rPr lang="en-US" dirty="0">
                  <a:latin typeface="Roboto" panose="020B0604020202020204" charset="0"/>
                  <a:ea typeface="Roboto" panose="020B0604020202020204" charset="0"/>
                  <a:cs typeface="Calibri" panose="020F0502020204030204" pitchFamily="34" charset="0"/>
                </a:rPr>
                <a:t>Modeling resort price based off its 	features seemed to be a better strategy. 	Our models explained more than 70% in the ticket price. Based on our best fitting model, the following features seemed to be the most important: fast quads, runs, total area covered by snow machines, vertical drop, skiable terrain, and total chairs.</a:t>
              </a:r>
              <a:endParaRPr lang="en-US" dirty="0">
                <a:effectLst/>
                <a:latin typeface="Roboto" panose="020B0604020202020204" charset="0"/>
                <a:ea typeface="Roboto" panose="020B0604020202020204" charset="0"/>
                <a:cs typeface="Times New Roman" panose="02020603050405020304" pitchFamily="18" charset="0"/>
              </a:endParaRPr>
            </a:p>
          </p:txBody>
        </p:sp>
        <p:grpSp>
          <p:nvGrpSpPr>
            <p:cNvPr id="5" name="Group 4">
              <a:extLst>
                <a:ext uri="{FF2B5EF4-FFF2-40B4-BE49-F238E27FC236}">
                  <a16:creationId xmlns:a16="http://schemas.microsoft.com/office/drawing/2014/main" id="{B284E47C-1E40-4C5D-AAD1-AE40A30100AD}"/>
                </a:ext>
              </a:extLst>
            </p:cNvPr>
            <p:cNvGrpSpPr/>
            <p:nvPr/>
          </p:nvGrpSpPr>
          <p:grpSpPr>
            <a:xfrm>
              <a:off x="4106008" y="972180"/>
              <a:ext cx="666960" cy="625508"/>
              <a:chOff x="4106007" y="972180"/>
              <a:chExt cx="931985" cy="931984"/>
            </a:xfrm>
          </p:grpSpPr>
          <p:sp>
            <p:nvSpPr>
              <p:cNvPr id="3" name="Donut 8">
                <a:extLst>
                  <a:ext uri="{FF2B5EF4-FFF2-40B4-BE49-F238E27FC236}">
                    <a16:creationId xmlns:a16="http://schemas.microsoft.com/office/drawing/2014/main" id="{00C003CC-C623-4003-BC0A-3459490218B6}"/>
                  </a:ext>
                </a:extLst>
              </p:cNvPr>
              <p:cNvSpPr/>
              <p:nvPr/>
            </p:nvSpPr>
            <p:spPr>
              <a:xfrm>
                <a:off x="4106007" y="972180"/>
                <a:ext cx="931985" cy="931984"/>
              </a:xfrm>
              <a:prstGeom prst="donut">
                <a:avLst>
                  <a:gd name="adj" fmla="val 1254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4" name="Google Shape;1539;p48">
                <a:extLst>
                  <a:ext uri="{FF2B5EF4-FFF2-40B4-BE49-F238E27FC236}">
                    <a16:creationId xmlns:a16="http://schemas.microsoft.com/office/drawing/2014/main" id="{418A961D-EBB1-4FB8-A482-E8CBC39AA357}"/>
                  </a:ext>
                </a:extLst>
              </p:cNvPr>
              <p:cNvSpPr/>
              <p:nvPr/>
            </p:nvSpPr>
            <p:spPr>
              <a:xfrm>
                <a:off x="4371072" y="1243670"/>
                <a:ext cx="349765" cy="378506"/>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sp>
        <p:nvSpPr>
          <p:cNvPr id="9" name="Title 8">
            <a:extLst>
              <a:ext uri="{FF2B5EF4-FFF2-40B4-BE49-F238E27FC236}">
                <a16:creationId xmlns:a16="http://schemas.microsoft.com/office/drawing/2014/main" id="{09DAA6C6-8976-4D70-9A4F-BC03FB870189}"/>
              </a:ext>
            </a:extLst>
          </p:cNvPr>
          <p:cNvSpPr>
            <a:spLocks noGrp="1"/>
          </p:cNvSpPr>
          <p:nvPr>
            <p:ph type="title"/>
          </p:nvPr>
        </p:nvSpPr>
        <p:spPr>
          <a:xfrm>
            <a:off x="1948635" y="240569"/>
            <a:ext cx="4553208" cy="374100"/>
          </a:xfrm>
        </p:spPr>
        <p:txBody>
          <a:bodyPr/>
          <a:lstStyle/>
          <a:p>
            <a:r>
              <a:rPr lang="en-US" dirty="0"/>
              <a:t>Modeling results and analysis </a:t>
            </a:r>
          </a:p>
        </p:txBody>
      </p:sp>
      <p:pic>
        <p:nvPicPr>
          <p:cNvPr id="11" name="Picture 10">
            <a:extLst>
              <a:ext uri="{FF2B5EF4-FFF2-40B4-BE49-F238E27FC236}">
                <a16:creationId xmlns:a16="http://schemas.microsoft.com/office/drawing/2014/main" id="{33BCAC54-27AC-4CB7-A61E-A90ACBF19B4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2622" y="1859547"/>
            <a:ext cx="3292025" cy="3108544"/>
          </a:xfrm>
          <a:prstGeom prst="rect">
            <a:avLst/>
          </a:prstGeom>
          <a:noFill/>
          <a:ln>
            <a:noFill/>
          </a:ln>
        </p:spPr>
      </p:pic>
      <p:sp>
        <p:nvSpPr>
          <p:cNvPr id="12" name="Google Shape;1599;p49">
            <a:extLst>
              <a:ext uri="{FF2B5EF4-FFF2-40B4-BE49-F238E27FC236}">
                <a16:creationId xmlns:a16="http://schemas.microsoft.com/office/drawing/2014/main" id="{9B05CCBE-3FBD-4064-B802-777433968921}"/>
              </a:ext>
            </a:extLst>
          </p:cNvPr>
          <p:cNvSpPr/>
          <p:nvPr/>
        </p:nvSpPr>
        <p:spPr>
          <a:xfrm>
            <a:off x="428750" y="796882"/>
            <a:ext cx="8316700" cy="64008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13" name="Google Shape;1601;p49">
            <a:extLst>
              <a:ext uri="{FF2B5EF4-FFF2-40B4-BE49-F238E27FC236}">
                <a16:creationId xmlns:a16="http://schemas.microsoft.com/office/drawing/2014/main" id="{CA4CE832-018B-4CD0-A98F-7BAF8244BDFB}"/>
              </a:ext>
            </a:extLst>
          </p:cNvPr>
          <p:cNvSpPr txBox="1"/>
          <p:nvPr/>
        </p:nvSpPr>
        <p:spPr>
          <a:xfrm>
            <a:off x="1384192" y="951823"/>
            <a:ext cx="5746786" cy="3600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100" dirty="0">
                <a:solidFill>
                  <a:schemeClr val="lt1"/>
                </a:solidFill>
                <a:latin typeface="Bebas Neue"/>
                <a:ea typeface="Bebas Neue"/>
                <a:cs typeface="Bebas Neue"/>
                <a:sym typeface="Bebas Neue"/>
              </a:rPr>
              <a:t>What resorts features people are willing to pay extra for?</a:t>
            </a:r>
            <a:endParaRPr sz="2100" dirty="0">
              <a:solidFill>
                <a:schemeClr val="lt1"/>
              </a:solidFill>
              <a:latin typeface="Bebas Neue"/>
              <a:ea typeface="Bebas Neue"/>
              <a:cs typeface="Bebas Neue"/>
              <a:sym typeface="Bebas Neue"/>
            </a:endParaRPr>
          </a:p>
        </p:txBody>
      </p:sp>
      <p:grpSp>
        <p:nvGrpSpPr>
          <p:cNvPr id="14" name="Group 13">
            <a:extLst>
              <a:ext uri="{FF2B5EF4-FFF2-40B4-BE49-F238E27FC236}">
                <a16:creationId xmlns:a16="http://schemas.microsoft.com/office/drawing/2014/main" id="{2D56F0B2-D645-4CC9-BC77-B95CED5D36A2}"/>
              </a:ext>
            </a:extLst>
          </p:cNvPr>
          <p:cNvGrpSpPr/>
          <p:nvPr/>
        </p:nvGrpSpPr>
        <p:grpSpPr>
          <a:xfrm>
            <a:off x="528410" y="931584"/>
            <a:ext cx="529313" cy="429768"/>
            <a:chOff x="527908" y="2717692"/>
            <a:chExt cx="585000" cy="585000"/>
          </a:xfrm>
        </p:grpSpPr>
        <p:sp>
          <p:nvSpPr>
            <p:cNvPr id="15" name="Google Shape;1600;p49">
              <a:extLst>
                <a:ext uri="{FF2B5EF4-FFF2-40B4-BE49-F238E27FC236}">
                  <a16:creationId xmlns:a16="http://schemas.microsoft.com/office/drawing/2014/main" id="{5398B45C-AE5D-45FB-9B1A-1F1145998AE3}"/>
                </a:ext>
              </a:extLst>
            </p:cNvPr>
            <p:cNvSpPr/>
            <p:nvPr/>
          </p:nvSpPr>
          <p:spPr>
            <a:xfrm>
              <a:off x="527908" y="2717692"/>
              <a:ext cx="585000" cy="585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16" name="Google Shape;1604;p49">
              <a:extLst>
                <a:ext uri="{FF2B5EF4-FFF2-40B4-BE49-F238E27FC236}">
                  <a16:creationId xmlns:a16="http://schemas.microsoft.com/office/drawing/2014/main" id="{FE8B837D-4D21-401F-982D-9BA91727048B}"/>
                </a:ext>
              </a:extLst>
            </p:cNvPr>
            <p:cNvSpPr/>
            <p:nvPr/>
          </p:nvSpPr>
          <p:spPr>
            <a:xfrm>
              <a:off x="615393" y="2780024"/>
              <a:ext cx="410030" cy="411421"/>
            </a:xfrm>
            <a:custGeom>
              <a:avLst/>
              <a:gdLst/>
              <a:ahLst/>
              <a:cxnLst/>
              <a:rect l="l" t="t" r="r" b="b"/>
              <a:pathLst>
                <a:path w="12666" h="12708" extrusionOk="0">
                  <a:moveTo>
                    <a:pt x="6347" y="841"/>
                  </a:moveTo>
                  <a:cubicBezTo>
                    <a:pt x="6876" y="841"/>
                    <a:pt x="7350" y="1172"/>
                    <a:pt x="7530" y="1712"/>
                  </a:cubicBezTo>
                  <a:cubicBezTo>
                    <a:pt x="7719" y="2405"/>
                    <a:pt x="7372" y="3067"/>
                    <a:pt x="6679" y="3256"/>
                  </a:cubicBezTo>
                  <a:cubicBezTo>
                    <a:pt x="6569" y="3289"/>
                    <a:pt x="6457" y="3305"/>
                    <a:pt x="6345" y="3305"/>
                  </a:cubicBezTo>
                  <a:cubicBezTo>
                    <a:pt x="5822" y="3305"/>
                    <a:pt x="5323" y="2956"/>
                    <a:pt x="5167" y="2437"/>
                  </a:cubicBezTo>
                  <a:cubicBezTo>
                    <a:pt x="4947" y="1775"/>
                    <a:pt x="5325" y="1082"/>
                    <a:pt x="5986" y="893"/>
                  </a:cubicBezTo>
                  <a:cubicBezTo>
                    <a:pt x="6108" y="858"/>
                    <a:pt x="6229" y="841"/>
                    <a:pt x="6347" y="841"/>
                  </a:cubicBezTo>
                  <a:close/>
                  <a:moveTo>
                    <a:pt x="6353" y="5919"/>
                  </a:moveTo>
                  <a:cubicBezTo>
                    <a:pt x="7021" y="5919"/>
                    <a:pt x="7624" y="6459"/>
                    <a:pt x="7624" y="7162"/>
                  </a:cubicBezTo>
                  <a:cubicBezTo>
                    <a:pt x="7593" y="7698"/>
                    <a:pt x="7215" y="8170"/>
                    <a:pt x="6742" y="8328"/>
                  </a:cubicBezTo>
                  <a:cubicBezTo>
                    <a:pt x="6608" y="8371"/>
                    <a:pt x="6474" y="8391"/>
                    <a:pt x="6345" y="8391"/>
                  </a:cubicBezTo>
                  <a:cubicBezTo>
                    <a:pt x="5810" y="8391"/>
                    <a:pt x="5351" y="8042"/>
                    <a:pt x="5199" y="7509"/>
                  </a:cubicBezTo>
                  <a:cubicBezTo>
                    <a:pt x="5010" y="6847"/>
                    <a:pt x="5356" y="6186"/>
                    <a:pt x="6018" y="5965"/>
                  </a:cubicBezTo>
                  <a:cubicBezTo>
                    <a:pt x="6130" y="5934"/>
                    <a:pt x="6242" y="5919"/>
                    <a:pt x="6353" y="5919"/>
                  </a:cubicBezTo>
                  <a:close/>
                  <a:moveTo>
                    <a:pt x="2079" y="9351"/>
                  </a:moveTo>
                  <a:cubicBezTo>
                    <a:pt x="2744" y="9351"/>
                    <a:pt x="3340" y="9871"/>
                    <a:pt x="3340" y="10596"/>
                  </a:cubicBezTo>
                  <a:cubicBezTo>
                    <a:pt x="3308" y="11163"/>
                    <a:pt x="2962" y="11604"/>
                    <a:pt x="2426" y="11762"/>
                  </a:cubicBezTo>
                  <a:cubicBezTo>
                    <a:pt x="2305" y="11797"/>
                    <a:pt x="2183" y="11813"/>
                    <a:pt x="2065" y="11813"/>
                  </a:cubicBezTo>
                  <a:cubicBezTo>
                    <a:pt x="1538" y="11813"/>
                    <a:pt x="1068" y="11483"/>
                    <a:pt x="914" y="10943"/>
                  </a:cubicBezTo>
                  <a:cubicBezTo>
                    <a:pt x="693" y="10281"/>
                    <a:pt x="1071" y="9588"/>
                    <a:pt x="1733" y="9399"/>
                  </a:cubicBezTo>
                  <a:cubicBezTo>
                    <a:pt x="1849" y="9367"/>
                    <a:pt x="1965" y="9351"/>
                    <a:pt x="2079" y="9351"/>
                  </a:cubicBezTo>
                  <a:close/>
                  <a:moveTo>
                    <a:pt x="10617" y="9351"/>
                  </a:moveTo>
                  <a:cubicBezTo>
                    <a:pt x="11281" y="9351"/>
                    <a:pt x="11878" y="9871"/>
                    <a:pt x="11878" y="10596"/>
                  </a:cubicBezTo>
                  <a:cubicBezTo>
                    <a:pt x="11846" y="11163"/>
                    <a:pt x="11500" y="11604"/>
                    <a:pt x="10995" y="11762"/>
                  </a:cubicBezTo>
                  <a:cubicBezTo>
                    <a:pt x="10868" y="11797"/>
                    <a:pt x="10742" y="11813"/>
                    <a:pt x="10620" y="11813"/>
                  </a:cubicBezTo>
                  <a:cubicBezTo>
                    <a:pt x="10076" y="11813"/>
                    <a:pt x="9606" y="11483"/>
                    <a:pt x="9452" y="10943"/>
                  </a:cubicBezTo>
                  <a:cubicBezTo>
                    <a:pt x="9263" y="10281"/>
                    <a:pt x="9609" y="9588"/>
                    <a:pt x="10271" y="9399"/>
                  </a:cubicBezTo>
                  <a:cubicBezTo>
                    <a:pt x="10387" y="9367"/>
                    <a:pt x="10503" y="9351"/>
                    <a:pt x="10617" y="9351"/>
                  </a:cubicBezTo>
                  <a:close/>
                  <a:moveTo>
                    <a:pt x="6344" y="0"/>
                  </a:moveTo>
                  <a:cubicBezTo>
                    <a:pt x="5677" y="0"/>
                    <a:pt x="5021" y="308"/>
                    <a:pt x="4631" y="893"/>
                  </a:cubicBezTo>
                  <a:cubicBezTo>
                    <a:pt x="3812" y="2122"/>
                    <a:pt x="4474" y="3760"/>
                    <a:pt x="5955" y="4075"/>
                  </a:cubicBezTo>
                  <a:lnTo>
                    <a:pt x="5955" y="5146"/>
                  </a:lnTo>
                  <a:cubicBezTo>
                    <a:pt x="4600" y="5430"/>
                    <a:pt x="3907" y="6910"/>
                    <a:pt x="4537" y="8107"/>
                  </a:cubicBezTo>
                  <a:lnTo>
                    <a:pt x="3434" y="9021"/>
                  </a:lnTo>
                  <a:cubicBezTo>
                    <a:pt x="3025" y="8706"/>
                    <a:pt x="2584" y="8548"/>
                    <a:pt x="2080" y="8548"/>
                  </a:cubicBezTo>
                  <a:cubicBezTo>
                    <a:pt x="945" y="8548"/>
                    <a:pt x="0" y="9494"/>
                    <a:pt x="0" y="10628"/>
                  </a:cubicBezTo>
                  <a:cubicBezTo>
                    <a:pt x="0" y="11762"/>
                    <a:pt x="945" y="12707"/>
                    <a:pt x="2080" y="12707"/>
                  </a:cubicBezTo>
                  <a:cubicBezTo>
                    <a:pt x="3214" y="12707"/>
                    <a:pt x="4159" y="11793"/>
                    <a:pt x="4159" y="10628"/>
                  </a:cubicBezTo>
                  <a:cubicBezTo>
                    <a:pt x="4159" y="10281"/>
                    <a:pt x="4096" y="9966"/>
                    <a:pt x="3938" y="9683"/>
                  </a:cubicBezTo>
                  <a:lnTo>
                    <a:pt x="5041" y="8769"/>
                  </a:lnTo>
                  <a:cubicBezTo>
                    <a:pt x="5435" y="9084"/>
                    <a:pt x="5907" y="9242"/>
                    <a:pt x="6376" y="9242"/>
                  </a:cubicBezTo>
                  <a:cubicBezTo>
                    <a:pt x="6845" y="9242"/>
                    <a:pt x="7309" y="9084"/>
                    <a:pt x="7687" y="8769"/>
                  </a:cubicBezTo>
                  <a:lnTo>
                    <a:pt x="8790" y="9683"/>
                  </a:lnTo>
                  <a:cubicBezTo>
                    <a:pt x="8318" y="10596"/>
                    <a:pt x="8570" y="11730"/>
                    <a:pt x="9452" y="12361"/>
                  </a:cubicBezTo>
                  <a:cubicBezTo>
                    <a:pt x="9803" y="12595"/>
                    <a:pt x="10203" y="12707"/>
                    <a:pt x="10598" y="12707"/>
                  </a:cubicBezTo>
                  <a:cubicBezTo>
                    <a:pt x="11266" y="12707"/>
                    <a:pt x="11923" y="12387"/>
                    <a:pt x="12319" y="11793"/>
                  </a:cubicBezTo>
                  <a:cubicBezTo>
                    <a:pt x="12571" y="11478"/>
                    <a:pt x="12665" y="11069"/>
                    <a:pt x="12665" y="10659"/>
                  </a:cubicBezTo>
                  <a:cubicBezTo>
                    <a:pt x="12665" y="9431"/>
                    <a:pt x="11783" y="8548"/>
                    <a:pt x="10617" y="8548"/>
                  </a:cubicBezTo>
                  <a:cubicBezTo>
                    <a:pt x="10113" y="8548"/>
                    <a:pt x="9672" y="8706"/>
                    <a:pt x="9294" y="9021"/>
                  </a:cubicBezTo>
                  <a:lnTo>
                    <a:pt x="8192" y="8107"/>
                  </a:lnTo>
                  <a:cubicBezTo>
                    <a:pt x="8822" y="6879"/>
                    <a:pt x="8097" y="5398"/>
                    <a:pt x="6774" y="5146"/>
                  </a:cubicBezTo>
                  <a:lnTo>
                    <a:pt x="6774" y="4075"/>
                  </a:lnTo>
                  <a:cubicBezTo>
                    <a:pt x="7530" y="3917"/>
                    <a:pt x="8097" y="3382"/>
                    <a:pt x="8349" y="2657"/>
                  </a:cubicBezTo>
                  <a:cubicBezTo>
                    <a:pt x="8633" y="1806"/>
                    <a:pt x="8318" y="861"/>
                    <a:pt x="7530" y="357"/>
                  </a:cubicBezTo>
                  <a:cubicBezTo>
                    <a:pt x="7170" y="117"/>
                    <a:pt x="6755" y="0"/>
                    <a:pt x="63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836300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9" name="Title 8">
            <a:extLst>
              <a:ext uri="{FF2B5EF4-FFF2-40B4-BE49-F238E27FC236}">
                <a16:creationId xmlns:a16="http://schemas.microsoft.com/office/drawing/2014/main" id="{09DAA6C6-8976-4D70-9A4F-BC03FB870189}"/>
              </a:ext>
            </a:extLst>
          </p:cNvPr>
          <p:cNvSpPr>
            <a:spLocks noGrp="1"/>
          </p:cNvSpPr>
          <p:nvPr>
            <p:ph type="title"/>
          </p:nvPr>
        </p:nvSpPr>
        <p:spPr>
          <a:xfrm>
            <a:off x="1948635" y="240569"/>
            <a:ext cx="4553208" cy="374100"/>
          </a:xfrm>
        </p:spPr>
        <p:txBody>
          <a:bodyPr/>
          <a:lstStyle/>
          <a:p>
            <a:r>
              <a:rPr lang="en-US" dirty="0"/>
              <a:t>Modeling results and analysis </a:t>
            </a:r>
          </a:p>
        </p:txBody>
      </p:sp>
      <p:sp>
        <p:nvSpPr>
          <p:cNvPr id="13" name="Google Shape;1601;p49">
            <a:extLst>
              <a:ext uri="{FF2B5EF4-FFF2-40B4-BE49-F238E27FC236}">
                <a16:creationId xmlns:a16="http://schemas.microsoft.com/office/drawing/2014/main" id="{CA4CE832-018B-4CD0-A98F-7BAF8244BDFB}"/>
              </a:ext>
            </a:extLst>
          </p:cNvPr>
          <p:cNvSpPr txBox="1"/>
          <p:nvPr/>
        </p:nvSpPr>
        <p:spPr>
          <a:xfrm>
            <a:off x="1384192" y="951823"/>
            <a:ext cx="5746786" cy="3600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100" dirty="0">
                <a:solidFill>
                  <a:schemeClr val="lt1"/>
                </a:solidFill>
                <a:latin typeface="Bebas Neue"/>
                <a:ea typeface="Bebas Neue"/>
                <a:cs typeface="Bebas Neue"/>
                <a:sym typeface="Bebas Neue"/>
              </a:rPr>
              <a:t>What resorts features people are willing to pay extra for?</a:t>
            </a:r>
            <a:endParaRPr sz="2100" dirty="0">
              <a:solidFill>
                <a:schemeClr val="lt1"/>
              </a:solidFill>
              <a:latin typeface="Bebas Neue"/>
              <a:ea typeface="Bebas Neue"/>
              <a:cs typeface="Bebas Neue"/>
              <a:sym typeface="Bebas Neue"/>
            </a:endParaRPr>
          </a:p>
        </p:txBody>
      </p:sp>
      <p:grpSp>
        <p:nvGrpSpPr>
          <p:cNvPr id="14" name="Group 13">
            <a:extLst>
              <a:ext uri="{FF2B5EF4-FFF2-40B4-BE49-F238E27FC236}">
                <a16:creationId xmlns:a16="http://schemas.microsoft.com/office/drawing/2014/main" id="{2D56F0B2-D645-4CC9-BC77-B95CED5D36A2}"/>
              </a:ext>
            </a:extLst>
          </p:cNvPr>
          <p:cNvGrpSpPr/>
          <p:nvPr/>
        </p:nvGrpSpPr>
        <p:grpSpPr>
          <a:xfrm>
            <a:off x="528410" y="931584"/>
            <a:ext cx="529313" cy="429768"/>
            <a:chOff x="527908" y="2717692"/>
            <a:chExt cx="585000" cy="585000"/>
          </a:xfrm>
        </p:grpSpPr>
        <p:sp>
          <p:nvSpPr>
            <p:cNvPr id="15" name="Google Shape;1600;p49">
              <a:extLst>
                <a:ext uri="{FF2B5EF4-FFF2-40B4-BE49-F238E27FC236}">
                  <a16:creationId xmlns:a16="http://schemas.microsoft.com/office/drawing/2014/main" id="{5398B45C-AE5D-45FB-9B1A-1F1145998AE3}"/>
                </a:ext>
              </a:extLst>
            </p:cNvPr>
            <p:cNvSpPr/>
            <p:nvPr/>
          </p:nvSpPr>
          <p:spPr>
            <a:xfrm>
              <a:off x="527908" y="2717692"/>
              <a:ext cx="585000" cy="585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16" name="Google Shape;1604;p49">
              <a:extLst>
                <a:ext uri="{FF2B5EF4-FFF2-40B4-BE49-F238E27FC236}">
                  <a16:creationId xmlns:a16="http://schemas.microsoft.com/office/drawing/2014/main" id="{FE8B837D-4D21-401F-982D-9BA91727048B}"/>
                </a:ext>
              </a:extLst>
            </p:cNvPr>
            <p:cNvSpPr/>
            <p:nvPr/>
          </p:nvSpPr>
          <p:spPr>
            <a:xfrm>
              <a:off x="615393" y="2780024"/>
              <a:ext cx="410030" cy="411421"/>
            </a:xfrm>
            <a:custGeom>
              <a:avLst/>
              <a:gdLst/>
              <a:ahLst/>
              <a:cxnLst/>
              <a:rect l="l" t="t" r="r" b="b"/>
              <a:pathLst>
                <a:path w="12666" h="12708" extrusionOk="0">
                  <a:moveTo>
                    <a:pt x="6347" y="841"/>
                  </a:moveTo>
                  <a:cubicBezTo>
                    <a:pt x="6876" y="841"/>
                    <a:pt x="7350" y="1172"/>
                    <a:pt x="7530" y="1712"/>
                  </a:cubicBezTo>
                  <a:cubicBezTo>
                    <a:pt x="7719" y="2405"/>
                    <a:pt x="7372" y="3067"/>
                    <a:pt x="6679" y="3256"/>
                  </a:cubicBezTo>
                  <a:cubicBezTo>
                    <a:pt x="6569" y="3289"/>
                    <a:pt x="6457" y="3305"/>
                    <a:pt x="6345" y="3305"/>
                  </a:cubicBezTo>
                  <a:cubicBezTo>
                    <a:pt x="5822" y="3305"/>
                    <a:pt x="5323" y="2956"/>
                    <a:pt x="5167" y="2437"/>
                  </a:cubicBezTo>
                  <a:cubicBezTo>
                    <a:pt x="4947" y="1775"/>
                    <a:pt x="5325" y="1082"/>
                    <a:pt x="5986" y="893"/>
                  </a:cubicBezTo>
                  <a:cubicBezTo>
                    <a:pt x="6108" y="858"/>
                    <a:pt x="6229" y="841"/>
                    <a:pt x="6347" y="841"/>
                  </a:cubicBezTo>
                  <a:close/>
                  <a:moveTo>
                    <a:pt x="6353" y="5919"/>
                  </a:moveTo>
                  <a:cubicBezTo>
                    <a:pt x="7021" y="5919"/>
                    <a:pt x="7624" y="6459"/>
                    <a:pt x="7624" y="7162"/>
                  </a:cubicBezTo>
                  <a:cubicBezTo>
                    <a:pt x="7593" y="7698"/>
                    <a:pt x="7215" y="8170"/>
                    <a:pt x="6742" y="8328"/>
                  </a:cubicBezTo>
                  <a:cubicBezTo>
                    <a:pt x="6608" y="8371"/>
                    <a:pt x="6474" y="8391"/>
                    <a:pt x="6345" y="8391"/>
                  </a:cubicBezTo>
                  <a:cubicBezTo>
                    <a:pt x="5810" y="8391"/>
                    <a:pt x="5351" y="8042"/>
                    <a:pt x="5199" y="7509"/>
                  </a:cubicBezTo>
                  <a:cubicBezTo>
                    <a:pt x="5010" y="6847"/>
                    <a:pt x="5356" y="6186"/>
                    <a:pt x="6018" y="5965"/>
                  </a:cubicBezTo>
                  <a:cubicBezTo>
                    <a:pt x="6130" y="5934"/>
                    <a:pt x="6242" y="5919"/>
                    <a:pt x="6353" y="5919"/>
                  </a:cubicBezTo>
                  <a:close/>
                  <a:moveTo>
                    <a:pt x="2079" y="9351"/>
                  </a:moveTo>
                  <a:cubicBezTo>
                    <a:pt x="2744" y="9351"/>
                    <a:pt x="3340" y="9871"/>
                    <a:pt x="3340" y="10596"/>
                  </a:cubicBezTo>
                  <a:cubicBezTo>
                    <a:pt x="3308" y="11163"/>
                    <a:pt x="2962" y="11604"/>
                    <a:pt x="2426" y="11762"/>
                  </a:cubicBezTo>
                  <a:cubicBezTo>
                    <a:pt x="2305" y="11797"/>
                    <a:pt x="2183" y="11813"/>
                    <a:pt x="2065" y="11813"/>
                  </a:cubicBezTo>
                  <a:cubicBezTo>
                    <a:pt x="1538" y="11813"/>
                    <a:pt x="1068" y="11483"/>
                    <a:pt x="914" y="10943"/>
                  </a:cubicBezTo>
                  <a:cubicBezTo>
                    <a:pt x="693" y="10281"/>
                    <a:pt x="1071" y="9588"/>
                    <a:pt x="1733" y="9399"/>
                  </a:cubicBezTo>
                  <a:cubicBezTo>
                    <a:pt x="1849" y="9367"/>
                    <a:pt x="1965" y="9351"/>
                    <a:pt x="2079" y="9351"/>
                  </a:cubicBezTo>
                  <a:close/>
                  <a:moveTo>
                    <a:pt x="10617" y="9351"/>
                  </a:moveTo>
                  <a:cubicBezTo>
                    <a:pt x="11281" y="9351"/>
                    <a:pt x="11878" y="9871"/>
                    <a:pt x="11878" y="10596"/>
                  </a:cubicBezTo>
                  <a:cubicBezTo>
                    <a:pt x="11846" y="11163"/>
                    <a:pt x="11500" y="11604"/>
                    <a:pt x="10995" y="11762"/>
                  </a:cubicBezTo>
                  <a:cubicBezTo>
                    <a:pt x="10868" y="11797"/>
                    <a:pt x="10742" y="11813"/>
                    <a:pt x="10620" y="11813"/>
                  </a:cubicBezTo>
                  <a:cubicBezTo>
                    <a:pt x="10076" y="11813"/>
                    <a:pt x="9606" y="11483"/>
                    <a:pt x="9452" y="10943"/>
                  </a:cubicBezTo>
                  <a:cubicBezTo>
                    <a:pt x="9263" y="10281"/>
                    <a:pt x="9609" y="9588"/>
                    <a:pt x="10271" y="9399"/>
                  </a:cubicBezTo>
                  <a:cubicBezTo>
                    <a:pt x="10387" y="9367"/>
                    <a:pt x="10503" y="9351"/>
                    <a:pt x="10617" y="9351"/>
                  </a:cubicBezTo>
                  <a:close/>
                  <a:moveTo>
                    <a:pt x="6344" y="0"/>
                  </a:moveTo>
                  <a:cubicBezTo>
                    <a:pt x="5677" y="0"/>
                    <a:pt x="5021" y="308"/>
                    <a:pt x="4631" y="893"/>
                  </a:cubicBezTo>
                  <a:cubicBezTo>
                    <a:pt x="3812" y="2122"/>
                    <a:pt x="4474" y="3760"/>
                    <a:pt x="5955" y="4075"/>
                  </a:cubicBezTo>
                  <a:lnTo>
                    <a:pt x="5955" y="5146"/>
                  </a:lnTo>
                  <a:cubicBezTo>
                    <a:pt x="4600" y="5430"/>
                    <a:pt x="3907" y="6910"/>
                    <a:pt x="4537" y="8107"/>
                  </a:cubicBezTo>
                  <a:lnTo>
                    <a:pt x="3434" y="9021"/>
                  </a:lnTo>
                  <a:cubicBezTo>
                    <a:pt x="3025" y="8706"/>
                    <a:pt x="2584" y="8548"/>
                    <a:pt x="2080" y="8548"/>
                  </a:cubicBezTo>
                  <a:cubicBezTo>
                    <a:pt x="945" y="8548"/>
                    <a:pt x="0" y="9494"/>
                    <a:pt x="0" y="10628"/>
                  </a:cubicBezTo>
                  <a:cubicBezTo>
                    <a:pt x="0" y="11762"/>
                    <a:pt x="945" y="12707"/>
                    <a:pt x="2080" y="12707"/>
                  </a:cubicBezTo>
                  <a:cubicBezTo>
                    <a:pt x="3214" y="12707"/>
                    <a:pt x="4159" y="11793"/>
                    <a:pt x="4159" y="10628"/>
                  </a:cubicBezTo>
                  <a:cubicBezTo>
                    <a:pt x="4159" y="10281"/>
                    <a:pt x="4096" y="9966"/>
                    <a:pt x="3938" y="9683"/>
                  </a:cubicBezTo>
                  <a:lnTo>
                    <a:pt x="5041" y="8769"/>
                  </a:lnTo>
                  <a:cubicBezTo>
                    <a:pt x="5435" y="9084"/>
                    <a:pt x="5907" y="9242"/>
                    <a:pt x="6376" y="9242"/>
                  </a:cubicBezTo>
                  <a:cubicBezTo>
                    <a:pt x="6845" y="9242"/>
                    <a:pt x="7309" y="9084"/>
                    <a:pt x="7687" y="8769"/>
                  </a:cubicBezTo>
                  <a:lnTo>
                    <a:pt x="8790" y="9683"/>
                  </a:lnTo>
                  <a:cubicBezTo>
                    <a:pt x="8318" y="10596"/>
                    <a:pt x="8570" y="11730"/>
                    <a:pt x="9452" y="12361"/>
                  </a:cubicBezTo>
                  <a:cubicBezTo>
                    <a:pt x="9803" y="12595"/>
                    <a:pt x="10203" y="12707"/>
                    <a:pt x="10598" y="12707"/>
                  </a:cubicBezTo>
                  <a:cubicBezTo>
                    <a:pt x="11266" y="12707"/>
                    <a:pt x="11923" y="12387"/>
                    <a:pt x="12319" y="11793"/>
                  </a:cubicBezTo>
                  <a:cubicBezTo>
                    <a:pt x="12571" y="11478"/>
                    <a:pt x="12665" y="11069"/>
                    <a:pt x="12665" y="10659"/>
                  </a:cubicBezTo>
                  <a:cubicBezTo>
                    <a:pt x="12665" y="9431"/>
                    <a:pt x="11783" y="8548"/>
                    <a:pt x="10617" y="8548"/>
                  </a:cubicBezTo>
                  <a:cubicBezTo>
                    <a:pt x="10113" y="8548"/>
                    <a:pt x="9672" y="8706"/>
                    <a:pt x="9294" y="9021"/>
                  </a:cubicBezTo>
                  <a:lnTo>
                    <a:pt x="8192" y="8107"/>
                  </a:lnTo>
                  <a:cubicBezTo>
                    <a:pt x="8822" y="6879"/>
                    <a:pt x="8097" y="5398"/>
                    <a:pt x="6774" y="5146"/>
                  </a:cubicBezTo>
                  <a:lnTo>
                    <a:pt x="6774" y="4075"/>
                  </a:lnTo>
                  <a:cubicBezTo>
                    <a:pt x="7530" y="3917"/>
                    <a:pt x="8097" y="3382"/>
                    <a:pt x="8349" y="2657"/>
                  </a:cubicBezTo>
                  <a:cubicBezTo>
                    <a:pt x="8633" y="1806"/>
                    <a:pt x="8318" y="861"/>
                    <a:pt x="7530" y="357"/>
                  </a:cubicBezTo>
                  <a:cubicBezTo>
                    <a:pt x="7170" y="117"/>
                    <a:pt x="6755" y="0"/>
                    <a:pt x="63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 name="Group 16">
            <a:extLst>
              <a:ext uri="{FF2B5EF4-FFF2-40B4-BE49-F238E27FC236}">
                <a16:creationId xmlns:a16="http://schemas.microsoft.com/office/drawing/2014/main" id="{E47FB16B-7709-42BC-B7B0-6172B3083C08}"/>
              </a:ext>
            </a:extLst>
          </p:cNvPr>
          <p:cNvGrpSpPr/>
          <p:nvPr/>
        </p:nvGrpSpPr>
        <p:grpSpPr>
          <a:xfrm>
            <a:off x="413649" y="782316"/>
            <a:ext cx="8316701" cy="640080"/>
            <a:chOff x="412347" y="3166645"/>
            <a:chExt cx="8316701" cy="640080"/>
          </a:xfrm>
        </p:grpSpPr>
        <p:sp>
          <p:nvSpPr>
            <p:cNvPr id="18" name="Google Shape;1622;p49">
              <a:extLst>
                <a:ext uri="{FF2B5EF4-FFF2-40B4-BE49-F238E27FC236}">
                  <a16:creationId xmlns:a16="http://schemas.microsoft.com/office/drawing/2014/main" id="{0A71FD13-56A0-4443-B49F-62C6D9215328}"/>
                </a:ext>
              </a:extLst>
            </p:cNvPr>
            <p:cNvSpPr/>
            <p:nvPr/>
          </p:nvSpPr>
          <p:spPr>
            <a:xfrm>
              <a:off x="412347" y="3166645"/>
              <a:ext cx="8316701" cy="64008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19" name="Google Shape;1624;p49">
              <a:extLst>
                <a:ext uri="{FF2B5EF4-FFF2-40B4-BE49-F238E27FC236}">
                  <a16:creationId xmlns:a16="http://schemas.microsoft.com/office/drawing/2014/main" id="{FA769AB9-F070-44AC-8B0E-6FB54868234B}"/>
                </a:ext>
              </a:extLst>
            </p:cNvPr>
            <p:cNvSpPr txBox="1"/>
            <p:nvPr/>
          </p:nvSpPr>
          <p:spPr>
            <a:xfrm>
              <a:off x="1386818" y="3327790"/>
              <a:ext cx="6494823" cy="3600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100" dirty="0">
                  <a:solidFill>
                    <a:schemeClr val="lt1"/>
                  </a:solidFill>
                  <a:latin typeface="Bebas Neue"/>
                  <a:ea typeface="Bebas Neue"/>
                  <a:cs typeface="Bebas Neue"/>
                  <a:sym typeface="Bebas Neue"/>
                </a:rPr>
                <a:t>Where does Big Mountain Resort stand on these features, compared to competitors, and how much it should be charging per ticket? </a:t>
              </a:r>
              <a:endParaRPr sz="2100" dirty="0">
                <a:solidFill>
                  <a:schemeClr val="lt1"/>
                </a:solidFill>
                <a:latin typeface="Bebas Neue"/>
                <a:ea typeface="Bebas Neue"/>
                <a:cs typeface="Bebas Neue"/>
                <a:sym typeface="Bebas Neue"/>
              </a:endParaRPr>
            </a:p>
          </p:txBody>
        </p:sp>
        <p:grpSp>
          <p:nvGrpSpPr>
            <p:cNvPr id="20" name="Group 19">
              <a:extLst>
                <a:ext uri="{FF2B5EF4-FFF2-40B4-BE49-F238E27FC236}">
                  <a16:creationId xmlns:a16="http://schemas.microsoft.com/office/drawing/2014/main" id="{7989CB2C-44BE-4A67-8D59-A79A594AD910}"/>
                </a:ext>
              </a:extLst>
            </p:cNvPr>
            <p:cNvGrpSpPr/>
            <p:nvPr/>
          </p:nvGrpSpPr>
          <p:grpSpPr>
            <a:xfrm>
              <a:off x="496110" y="3292906"/>
              <a:ext cx="497515" cy="429768"/>
              <a:chOff x="518373" y="3846742"/>
              <a:chExt cx="585000" cy="585000"/>
            </a:xfrm>
          </p:grpSpPr>
          <p:sp>
            <p:nvSpPr>
              <p:cNvPr id="21" name="Google Shape;1623;p49">
                <a:extLst>
                  <a:ext uri="{FF2B5EF4-FFF2-40B4-BE49-F238E27FC236}">
                    <a16:creationId xmlns:a16="http://schemas.microsoft.com/office/drawing/2014/main" id="{3B818696-E1BD-427B-81A4-F76D6F9D626E}"/>
                  </a:ext>
                </a:extLst>
              </p:cNvPr>
              <p:cNvSpPr/>
              <p:nvPr/>
            </p:nvSpPr>
            <p:spPr>
              <a:xfrm>
                <a:off x="518373" y="3846742"/>
                <a:ext cx="585000" cy="585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grpSp>
            <p:nvGrpSpPr>
              <p:cNvPr id="22" name="Google Shape;1627;p49">
                <a:extLst>
                  <a:ext uri="{FF2B5EF4-FFF2-40B4-BE49-F238E27FC236}">
                    <a16:creationId xmlns:a16="http://schemas.microsoft.com/office/drawing/2014/main" id="{716CFC83-141A-467C-81FE-2EDDE2FB39B9}"/>
                  </a:ext>
                </a:extLst>
              </p:cNvPr>
              <p:cNvGrpSpPr/>
              <p:nvPr/>
            </p:nvGrpSpPr>
            <p:grpSpPr>
              <a:xfrm>
                <a:off x="605196" y="3938190"/>
                <a:ext cx="430425" cy="414270"/>
                <a:chOff x="-37534750" y="2668075"/>
                <a:chExt cx="332400" cy="319900"/>
              </a:xfrm>
            </p:grpSpPr>
            <p:sp>
              <p:nvSpPr>
                <p:cNvPr id="23" name="Google Shape;1628;p49">
                  <a:extLst>
                    <a:ext uri="{FF2B5EF4-FFF2-40B4-BE49-F238E27FC236}">
                      <a16:creationId xmlns:a16="http://schemas.microsoft.com/office/drawing/2014/main" id="{DCF8FA6A-42CC-4889-84B3-F23DAAEF74A6}"/>
                    </a:ext>
                  </a:extLst>
                </p:cNvPr>
                <p:cNvSpPr/>
                <p:nvPr/>
              </p:nvSpPr>
              <p:spPr>
                <a:xfrm>
                  <a:off x="-37534750" y="2668075"/>
                  <a:ext cx="332400" cy="319900"/>
                </a:xfrm>
                <a:custGeom>
                  <a:avLst/>
                  <a:gdLst/>
                  <a:ahLst/>
                  <a:cxnLst/>
                  <a:rect l="l" t="t" r="r" b="b"/>
                  <a:pathLst>
                    <a:path w="13296" h="12796" extrusionOk="0">
                      <a:moveTo>
                        <a:pt x="5258" y="834"/>
                      </a:moveTo>
                      <a:cubicBezTo>
                        <a:pt x="5799" y="834"/>
                        <a:pt x="6338" y="935"/>
                        <a:pt x="6837" y="1134"/>
                      </a:cubicBezTo>
                      <a:cubicBezTo>
                        <a:pt x="9105" y="2142"/>
                        <a:pt x="10019" y="4852"/>
                        <a:pt x="8822" y="6963"/>
                      </a:cubicBezTo>
                      <a:cubicBezTo>
                        <a:pt x="8790" y="7026"/>
                        <a:pt x="8790" y="7026"/>
                        <a:pt x="8790" y="7057"/>
                      </a:cubicBezTo>
                      <a:cubicBezTo>
                        <a:pt x="8632" y="7372"/>
                        <a:pt x="8412" y="7656"/>
                        <a:pt x="8160" y="7876"/>
                      </a:cubicBezTo>
                      <a:cubicBezTo>
                        <a:pt x="8002" y="8002"/>
                        <a:pt x="7876" y="8128"/>
                        <a:pt x="7782" y="8191"/>
                      </a:cubicBezTo>
                      <a:cubicBezTo>
                        <a:pt x="7687" y="8223"/>
                        <a:pt x="7719" y="8223"/>
                        <a:pt x="7687" y="8286"/>
                      </a:cubicBezTo>
                      <a:cubicBezTo>
                        <a:pt x="7152" y="8664"/>
                        <a:pt x="6585" y="8947"/>
                        <a:pt x="5923" y="9073"/>
                      </a:cubicBezTo>
                      <a:cubicBezTo>
                        <a:pt x="5694" y="9110"/>
                        <a:pt x="5468" y="9128"/>
                        <a:pt x="5245" y="9128"/>
                      </a:cubicBezTo>
                      <a:cubicBezTo>
                        <a:pt x="2977" y="9128"/>
                        <a:pt x="1071" y="7298"/>
                        <a:pt x="1071" y="4946"/>
                      </a:cubicBezTo>
                      <a:cubicBezTo>
                        <a:pt x="1071" y="3592"/>
                        <a:pt x="1796" y="2268"/>
                        <a:pt x="2899" y="1544"/>
                      </a:cubicBezTo>
                      <a:cubicBezTo>
                        <a:pt x="3603" y="1068"/>
                        <a:pt x="4433" y="834"/>
                        <a:pt x="5258" y="834"/>
                      </a:cubicBezTo>
                      <a:close/>
                      <a:moveTo>
                        <a:pt x="9200" y="7876"/>
                      </a:moveTo>
                      <a:lnTo>
                        <a:pt x="11909" y="10586"/>
                      </a:lnTo>
                      <a:cubicBezTo>
                        <a:pt x="12067" y="10743"/>
                        <a:pt x="12130" y="10901"/>
                        <a:pt x="12130" y="11153"/>
                      </a:cubicBezTo>
                      <a:cubicBezTo>
                        <a:pt x="12130" y="11594"/>
                        <a:pt x="11783" y="11909"/>
                        <a:pt x="11405" y="11909"/>
                      </a:cubicBezTo>
                      <a:cubicBezTo>
                        <a:pt x="11184" y="11909"/>
                        <a:pt x="10995" y="11814"/>
                        <a:pt x="10838" y="11657"/>
                      </a:cubicBezTo>
                      <a:lnTo>
                        <a:pt x="8128" y="8947"/>
                      </a:lnTo>
                      <a:cubicBezTo>
                        <a:pt x="8160" y="8916"/>
                        <a:pt x="8759" y="8506"/>
                        <a:pt x="9200" y="7876"/>
                      </a:cubicBezTo>
                      <a:close/>
                      <a:moveTo>
                        <a:pt x="5198" y="0"/>
                      </a:moveTo>
                      <a:cubicBezTo>
                        <a:pt x="3529" y="0"/>
                        <a:pt x="1985" y="882"/>
                        <a:pt x="1103" y="2205"/>
                      </a:cubicBezTo>
                      <a:cubicBezTo>
                        <a:pt x="158" y="3623"/>
                        <a:pt x="0" y="5387"/>
                        <a:pt x="630" y="6931"/>
                      </a:cubicBezTo>
                      <a:cubicBezTo>
                        <a:pt x="1470" y="8860"/>
                        <a:pt x="3356" y="9972"/>
                        <a:pt x="5251" y="9972"/>
                      </a:cubicBezTo>
                      <a:cubicBezTo>
                        <a:pt x="5988" y="9972"/>
                        <a:pt x="6725" y="9804"/>
                        <a:pt x="7404" y="9452"/>
                      </a:cubicBezTo>
                      <a:lnTo>
                        <a:pt x="10302" y="12318"/>
                      </a:lnTo>
                      <a:cubicBezTo>
                        <a:pt x="10588" y="12626"/>
                        <a:pt x="11026" y="12796"/>
                        <a:pt x="11468" y="12796"/>
                      </a:cubicBezTo>
                      <a:cubicBezTo>
                        <a:pt x="11661" y="12796"/>
                        <a:pt x="11854" y="12763"/>
                        <a:pt x="12035" y="12697"/>
                      </a:cubicBezTo>
                      <a:cubicBezTo>
                        <a:pt x="13043" y="12161"/>
                        <a:pt x="13295" y="10806"/>
                        <a:pt x="12539" y="10050"/>
                      </a:cubicBezTo>
                      <a:lnTo>
                        <a:pt x="9672" y="7183"/>
                      </a:lnTo>
                      <a:cubicBezTo>
                        <a:pt x="10334" y="5860"/>
                        <a:pt x="10334" y="4348"/>
                        <a:pt x="9767" y="3025"/>
                      </a:cubicBezTo>
                      <a:cubicBezTo>
                        <a:pt x="9042" y="1229"/>
                        <a:pt x="7215" y="0"/>
                        <a:pt x="51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629;p49">
                  <a:extLst>
                    <a:ext uri="{FF2B5EF4-FFF2-40B4-BE49-F238E27FC236}">
                      <a16:creationId xmlns:a16="http://schemas.microsoft.com/office/drawing/2014/main" id="{1E3416CC-76A9-49B7-9863-4BAB0FD5A10B}"/>
                    </a:ext>
                  </a:extLst>
                </p:cNvPr>
                <p:cNvSpPr/>
                <p:nvPr/>
              </p:nvSpPr>
              <p:spPr>
                <a:xfrm>
                  <a:off x="-37487500" y="2709475"/>
                  <a:ext cx="165425" cy="164450"/>
                </a:xfrm>
                <a:custGeom>
                  <a:avLst/>
                  <a:gdLst/>
                  <a:ahLst/>
                  <a:cxnLst/>
                  <a:rect l="l" t="t" r="r" b="b"/>
                  <a:pathLst>
                    <a:path w="6617" h="6578" extrusionOk="0">
                      <a:moveTo>
                        <a:pt x="3308" y="833"/>
                      </a:moveTo>
                      <a:cubicBezTo>
                        <a:pt x="4695" y="833"/>
                        <a:pt x="5797" y="1936"/>
                        <a:pt x="5797" y="3290"/>
                      </a:cubicBezTo>
                      <a:cubicBezTo>
                        <a:pt x="5797" y="4614"/>
                        <a:pt x="4726" y="5779"/>
                        <a:pt x="3308" y="5779"/>
                      </a:cubicBezTo>
                      <a:cubicBezTo>
                        <a:pt x="1954" y="5779"/>
                        <a:pt x="851" y="4677"/>
                        <a:pt x="851" y="3290"/>
                      </a:cubicBezTo>
                      <a:cubicBezTo>
                        <a:pt x="851" y="1936"/>
                        <a:pt x="1954" y="833"/>
                        <a:pt x="3308" y="833"/>
                      </a:cubicBezTo>
                      <a:close/>
                      <a:moveTo>
                        <a:pt x="3319" y="0"/>
                      </a:moveTo>
                      <a:cubicBezTo>
                        <a:pt x="2880" y="0"/>
                        <a:pt x="2438" y="81"/>
                        <a:pt x="2017" y="234"/>
                      </a:cubicBezTo>
                      <a:cubicBezTo>
                        <a:pt x="851" y="738"/>
                        <a:pt x="0" y="1936"/>
                        <a:pt x="0" y="3259"/>
                      </a:cubicBezTo>
                      <a:cubicBezTo>
                        <a:pt x="0" y="4362"/>
                        <a:pt x="568" y="5401"/>
                        <a:pt x="1481" y="6031"/>
                      </a:cubicBezTo>
                      <a:cubicBezTo>
                        <a:pt x="2033" y="6405"/>
                        <a:pt x="2645" y="6578"/>
                        <a:pt x="3255" y="6578"/>
                      </a:cubicBezTo>
                      <a:cubicBezTo>
                        <a:pt x="3725" y="6578"/>
                        <a:pt x="4193" y="6475"/>
                        <a:pt x="4632" y="6283"/>
                      </a:cubicBezTo>
                      <a:cubicBezTo>
                        <a:pt x="5829" y="5748"/>
                        <a:pt x="6585" y="4551"/>
                        <a:pt x="6585" y="3259"/>
                      </a:cubicBezTo>
                      <a:cubicBezTo>
                        <a:pt x="6616" y="2219"/>
                        <a:pt x="6081" y="1180"/>
                        <a:pt x="5167" y="549"/>
                      </a:cubicBezTo>
                      <a:cubicBezTo>
                        <a:pt x="4605" y="175"/>
                        <a:pt x="3965" y="0"/>
                        <a:pt x="3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7" name="Group 6">
            <a:extLst>
              <a:ext uri="{FF2B5EF4-FFF2-40B4-BE49-F238E27FC236}">
                <a16:creationId xmlns:a16="http://schemas.microsoft.com/office/drawing/2014/main" id="{5AA74339-F6D2-4518-9808-23121B5D016B}"/>
              </a:ext>
            </a:extLst>
          </p:cNvPr>
          <p:cNvGrpSpPr/>
          <p:nvPr/>
        </p:nvGrpSpPr>
        <p:grpSpPr>
          <a:xfrm>
            <a:off x="878462" y="1590043"/>
            <a:ext cx="7387073" cy="2649650"/>
            <a:chOff x="413649" y="1618910"/>
            <a:chExt cx="8548280" cy="3054354"/>
          </a:xfrm>
        </p:grpSpPr>
        <p:pic>
          <p:nvPicPr>
            <p:cNvPr id="25" name="Picture 24">
              <a:extLst>
                <a:ext uri="{FF2B5EF4-FFF2-40B4-BE49-F238E27FC236}">
                  <a16:creationId xmlns:a16="http://schemas.microsoft.com/office/drawing/2014/main" id="{3D482CA8-4876-44FB-8282-9C13886A85B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3649" y="1618910"/>
              <a:ext cx="2743200" cy="1492250"/>
            </a:xfrm>
            <a:prstGeom prst="rect">
              <a:avLst/>
            </a:prstGeom>
            <a:noFill/>
            <a:ln>
              <a:noFill/>
            </a:ln>
          </p:spPr>
        </p:pic>
        <p:pic>
          <p:nvPicPr>
            <p:cNvPr id="31" name="Picture 30">
              <a:extLst>
                <a:ext uri="{FF2B5EF4-FFF2-40B4-BE49-F238E27FC236}">
                  <a16:creationId xmlns:a16="http://schemas.microsoft.com/office/drawing/2014/main" id="{A0716F1E-3403-495E-B89A-7AE4A04DE98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271365" y="1618910"/>
              <a:ext cx="2744470" cy="1495425"/>
            </a:xfrm>
            <a:prstGeom prst="rect">
              <a:avLst/>
            </a:prstGeom>
            <a:noFill/>
            <a:ln>
              <a:noFill/>
            </a:ln>
          </p:spPr>
        </p:pic>
        <p:pic>
          <p:nvPicPr>
            <p:cNvPr id="32" name="Picture 31">
              <a:extLst>
                <a:ext uri="{FF2B5EF4-FFF2-40B4-BE49-F238E27FC236}">
                  <a16:creationId xmlns:a16="http://schemas.microsoft.com/office/drawing/2014/main" id="{F59859C9-F021-4DEB-855C-6CBE5C7918B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130352" y="1618910"/>
              <a:ext cx="2743200" cy="1506855"/>
            </a:xfrm>
            <a:prstGeom prst="rect">
              <a:avLst/>
            </a:prstGeom>
            <a:noFill/>
            <a:ln>
              <a:noFill/>
            </a:ln>
          </p:spPr>
        </p:pic>
        <p:pic>
          <p:nvPicPr>
            <p:cNvPr id="33" name="Picture 32">
              <a:extLst>
                <a:ext uri="{FF2B5EF4-FFF2-40B4-BE49-F238E27FC236}">
                  <a16:creationId xmlns:a16="http://schemas.microsoft.com/office/drawing/2014/main" id="{43E46BE8-8863-4D02-AE42-E136B441A65A}"/>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413649" y="3151804"/>
              <a:ext cx="2743200" cy="1506855"/>
            </a:xfrm>
            <a:prstGeom prst="rect">
              <a:avLst/>
            </a:prstGeom>
            <a:noFill/>
            <a:ln>
              <a:noFill/>
            </a:ln>
          </p:spPr>
        </p:pic>
        <p:pic>
          <p:nvPicPr>
            <p:cNvPr id="34" name="Picture 33">
              <a:extLst>
                <a:ext uri="{FF2B5EF4-FFF2-40B4-BE49-F238E27FC236}">
                  <a16:creationId xmlns:a16="http://schemas.microsoft.com/office/drawing/2014/main" id="{15DE9641-A6C6-42D4-990A-A9D246021650}"/>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3316189" y="3166409"/>
              <a:ext cx="2743200" cy="1492250"/>
            </a:xfrm>
            <a:prstGeom prst="rect">
              <a:avLst/>
            </a:prstGeom>
            <a:noFill/>
            <a:ln>
              <a:noFill/>
            </a:ln>
          </p:spPr>
        </p:pic>
        <p:pic>
          <p:nvPicPr>
            <p:cNvPr id="35" name="Picture 34">
              <a:extLst>
                <a:ext uri="{FF2B5EF4-FFF2-40B4-BE49-F238E27FC236}">
                  <a16:creationId xmlns:a16="http://schemas.microsoft.com/office/drawing/2014/main" id="{CAFCE341-24A0-4EDC-B38E-DC7EEB1587DA}"/>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6218729" y="3166409"/>
              <a:ext cx="2743200" cy="1506855"/>
            </a:xfrm>
            <a:prstGeom prst="rect">
              <a:avLst/>
            </a:prstGeom>
            <a:noFill/>
            <a:ln>
              <a:noFill/>
            </a:ln>
          </p:spPr>
        </p:pic>
      </p:grpSp>
      <p:sp>
        <p:nvSpPr>
          <p:cNvPr id="8" name="TextBox 7">
            <a:extLst>
              <a:ext uri="{FF2B5EF4-FFF2-40B4-BE49-F238E27FC236}">
                <a16:creationId xmlns:a16="http://schemas.microsoft.com/office/drawing/2014/main" id="{8C96F365-7449-4C25-BD15-C7FF06DCD6A8}"/>
              </a:ext>
            </a:extLst>
          </p:cNvPr>
          <p:cNvSpPr txBox="1"/>
          <p:nvPr/>
        </p:nvSpPr>
        <p:spPr>
          <a:xfrm>
            <a:off x="335238" y="4242958"/>
            <a:ext cx="8600586" cy="769441"/>
          </a:xfrm>
          <a:prstGeom prst="rect">
            <a:avLst/>
          </a:prstGeom>
          <a:noFill/>
        </p:spPr>
        <p:txBody>
          <a:bodyPr wrap="square" rtlCol="0">
            <a:spAutoFit/>
          </a:bodyPr>
          <a:lstStyle/>
          <a:p>
            <a:r>
              <a:rPr lang="en-US" sz="1100" dirty="0">
                <a:latin typeface="Roboto" panose="020B0604020202020204" charset="0"/>
                <a:ea typeface="Roboto" panose="020B0604020202020204" charset="0"/>
              </a:rPr>
              <a:t>The plots above show resorts' distribution on the key features predicting ticket price. Red line indicates Big Mountain Resort's position in the distribution. The chart suggests that Big Mountain Resort outperforms most competitors on all of these features. Our model suggested that the resort is currently underpricing itself. Big Mountain Resort modelled price is $94.22 whereas it actual price is $81.00. Even with the expected mean absolute error of $10.39, this suggests there is room for at least a $3 increase. </a:t>
            </a:r>
          </a:p>
        </p:txBody>
      </p:sp>
    </p:spTree>
    <p:extLst>
      <p:ext uri="{BB962C8B-B14F-4D97-AF65-F5344CB8AC3E}">
        <p14:creationId xmlns:p14="http://schemas.microsoft.com/office/powerpoint/2010/main" val="2450740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2168665" y="370042"/>
            <a:ext cx="4806669"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Limitations and conclusions</a:t>
            </a:r>
            <a:endParaRPr dirty="0"/>
          </a:p>
        </p:txBody>
      </p:sp>
      <p:sp>
        <p:nvSpPr>
          <p:cNvPr id="2" name="TextBox 1">
            <a:extLst>
              <a:ext uri="{FF2B5EF4-FFF2-40B4-BE49-F238E27FC236}">
                <a16:creationId xmlns:a16="http://schemas.microsoft.com/office/drawing/2014/main" id="{96DCF311-2B43-4B6B-A17A-CF37C6DFAE52}"/>
              </a:ext>
            </a:extLst>
          </p:cNvPr>
          <p:cNvSpPr txBox="1"/>
          <p:nvPr/>
        </p:nvSpPr>
        <p:spPr>
          <a:xfrm>
            <a:off x="311499" y="1085222"/>
            <a:ext cx="8350180" cy="24622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Roboto" panose="020B0604020202020204" charset="0"/>
                <a:ea typeface="Roboto" panose="020B0604020202020204" charset="0"/>
              </a:rPr>
              <a:t>The analysis is predicated on the assumption that competitors price themselves fairly which is not necessarily the case. </a:t>
            </a:r>
          </a:p>
          <a:p>
            <a:pPr marL="285750" indent="-285750">
              <a:buFont typeface="Arial" panose="020B0604020202020204" pitchFamily="34" charset="0"/>
              <a:buChar char="•"/>
            </a:pPr>
            <a:endParaRPr lang="en-US" dirty="0">
              <a:latin typeface="Roboto" panose="020B0604020202020204" charset="0"/>
              <a:ea typeface="Roboto" panose="020B0604020202020204" charset="0"/>
            </a:endParaRPr>
          </a:p>
          <a:p>
            <a:pPr marL="285750" indent="-285750">
              <a:buFont typeface="Arial" panose="020B0604020202020204" pitchFamily="34" charset="0"/>
              <a:buChar char="•"/>
            </a:pPr>
            <a:r>
              <a:rPr lang="en-US" dirty="0">
                <a:latin typeface="Roboto" panose="020B0604020202020204" charset="0"/>
                <a:ea typeface="Roboto" panose="020B0604020202020204" charset="0"/>
              </a:rPr>
              <a:t>Without information on how much money closing a run would save, it is difficult to make exact recommendations on how many of them could be closed. One can be closed without affecting ticket price or revenue, closing more would depend on whether the resulting savings would be greater than expected losses in revenue. </a:t>
            </a:r>
          </a:p>
          <a:p>
            <a:pPr marL="285750" indent="-285750">
              <a:buFont typeface="Arial" panose="020B0604020202020204" pitchFamily="34" charset="0"/>
              <a:buChar char="•"/>
            </a:pPr>
            <a:endParaRPr lang="en-US" dirty="0">
              <a:latin typeface="Roboto" panose="020B0604020202020204" charset="0"/>
              <a:ea typeface="Roboto" panose="020B0604020202020204" charset="0"/>
            </a:endParaRPr>
          </a:p>
          <a:p>
            <a:pPr marL="285750" indent="-285750">
              <a:buFont typeface="Arial" panose="020B0604020202020204" pitchFamily="34" charset="0"/>
              <a:buChar char="•"/>
            </a:pPr>
            <a:r>
              <a:rPr lang="en-US" b="0" i="0" dirty="0">
                <a:solidFill>
                  <a:srgbClr val="000000"/>
                </a:solidFill>
                <a:effectLst/>
                <a:latin typeface="Helvetica Neue"/>
              </a:rPr>
              <a:t>We might be lacking some information about the infrastructure surrounding the resort. It is possible that customers are willing to pay higher price to stay at resorts with better hotels, dining places or areas that offer other activities, in addition to skiing.</a:t>
            </a:r>
            <a:endParaRPr lang="en-US" dirty="0">
              <a:latin typeface="Roboto" panose="020B0604020202020204" charset="0"/>
              <a:ea typeface="Roboto" panose="020B0604020202020204" charset="0"/>
            </a:endParaRPr>
          </a:p>
        </p:txBody>
      </p:sp>
    </p:spTree>
  </p:cSld>
  <p:clrMapOvr>
    <a:masterClrMapping/>
  </p:clrMapOvr>
</p:sld>
</file>

<file path=ppt/theme/theme1.xml><?xml version="1.0" encoding="utf-8"?>
<a:theme xmlns:a="http://schemas.openxmlformats.org/drawingml/2006/main" name="KPI Infographics by Slidesgo">
  <a:themeElements>
    <a:clrScheme name="Simple Light">
      <a:dk1>
        <a:srgbClr val="000000"/>
      </a:dk1>
      <a:lt1>
        <a:srgbClr val="FFFFFF"/>
      </a:lt1>
      <a:dk2>
        <a:srgbClr val="636363"/>
      </a:dk2>
      <a:lt2>
        <a:srgbClr val="E2E2E2"/>
      </a:lt2>
      <a:accent1>
        <a:srgbClr val="E2BE53"/>
      </a:accent1>
      <a:accent2>
        <a:srgbClr val="C99319"/>
      </a:accent2>
      <a:accent3>
        <a:srgbClr val="FA8839"/>
      </a:accent3>
      <a:accent4>
        <a:srgbClr val="41BDBB"/>
      </a:accent4>
      <a:accent5>
        <a:srgbClr val="60BEFF"/>
      </a:accent5>
      <a:accent6>
        <a:srgbClr val="056CB3"/>
      </a:accent6>
      <a:hlink>
        <a:srgbClr val="222C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usiness Infographics">
  <a:themeElements>
    <a:clrScheme name="Simple Light">
      <a:dk1>
        <a:srgbClr val="000000"/>
      </a:dk1>
      <a:lt1>
        <a:srgbClr val="FFFFFF"/>
      </a:lt1>
      <a:dk2>
        <a:srgbClr val="636363"/>
      </a:dk2>
      <a:lt2>
        <a:srgbClr val="DADADA"/>
      </a:lt2>
      <a:accent1>
        <a:srgbClr val="E2BE53"/>
      </a:accent1>
      <a:accent2>
        <a:srgbClr val="C99319"/>
      </a:accent2>
      <a:accent3>
        <a:srgbClr val="FA8839"/>
      </a:accent3>
      <a:accent4>
        <a:srgbClr val="41BDBB"/>
      </a:accent4>
      <a:accent5>
        <a:srgbClr val="51B0F1"/>
      </a:accent5>
      <a:accent6>
        <a:srgbClr val="167DC3"/>
      </a:accent6>
      <a:hlink>
        <a:srgbClr val="222C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TotalTime>
  <Words>779</Words>
  <Application>Microsoft Office PowerPoint</Application>
  <PresentationFormat>On-screen Show (16:9)</PresentationFormat>
  <Paragraphs>49</Paragraphs>
  <Slides>9</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Bebas Neue</vt:lpstr>
      <vt:lpstr>Fira Sans Extra Condensed Medium</vt:lpstr>
      <vt:lpstr>Roboto</vt:lpstr>
      <vt:lpstr>Lato Light</vt:lpstr>
      <vt:lpstr>Arial</vt:lpstr>
      <vt:lpstr>Helvetica Neue</vt:lpstr>
      <vt:lpstr>Calibri</vt:lpstr>
      <vt:lpstr>KPI Infographics by Slidesgo</vt:lpstr>
      <vt:lpstr>Business Infographics</vt:lpstr>
      <vt:lpstr>Mountain Ski Resort</vt:lpstr>
      <vt:lpstr>PROBLEM STATEMENT</vt:lpstr>
      <vt:lpstr>RESEARCH QUESTIONS</vt:lpstr>
      <vt:lpstr>PowerPoint Presentation</vt:lpstr>
      <vt:lpstr>PowerPoint Presentation</vt:lpstr>
      <vt:lpstr>Modeling results and analysis </vt:lpstr>
      <vt:lpstr>Modeling results and analysis </vt:lpstr>
      <vt:lpstr>Modeling results and analysis </vt:lpstr>
      <vt:lpstr>Limitations and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KPI INFOGRAPHICS</dc:title>
  <dc:creator>Людмила Халитова</dc:creator>
  <cp:lastModifiedBy>Людмила Халитова</cp:lastModifiedBy>
  <cp:revision>27</cp:revision>
  <dcterms:modified xsi:type="dcterms:W3CDTF">2020-10-09T04:28:07Z</dcterms:modified>
</cp:coreProperties>
</file>